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6"/>
  </p:notesMasterIdLst>
  <p:sldIdLst>
    <p:sldId id="263" r:id="rId3"/>
    <p:sldId id="268" r:id="rId4"/>
    <p:sldId id="269" r:id="rId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412E"/>
    <a:srgbClr val="F8DA86"/>
    <a:srgbClr val="9BE3C8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542" autoAdjust="0"/>
  </p:normalViewPr>
  <p:slideViewPr>
    <p:cSldViewPr snapToGrid="0">
      <p:cViewPr varScale="1">
        <p:scale>
          <a:sx n="108" d="100"/>
          <a:sy n="108" d="100"/>
        </p:scale>
        <p:origin x="7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1F65E0-4069-491A-83B2-D1E5380DC064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DD656-6BF1-4706-ADC1-0A198C2457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211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F2E9773-12D3-4817-8DD5-C789955D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/>
              <a:t>May</a:t>
            </a:r>
            <a:r>
              <a:rPr lang="it-IT" dirty="0"/>
              <a:t> 7-11, 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34CBC14-0F91-4A20-8417-208012D3C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5364" y="6356350"/>
            <a:ext cx="12016636" cy="365125"/>
          </a:xfrm>
        </p:spPr>
        <p:txBody>
          <a:bodyPr/>
          <a:lstStyle/>
          <a:p>
            <a:r>
              <a:rPr lang="it-IT" dirty="0" err="1"/>
              <a:t>Redundance</a:t>
            </a:r>
            <a:r>
              <a:rPr lang="it-IT" dirty="0"/>
              <a:t> in fault </a:t>
            </a:r>
            <a:r>
              <a:rPr lang="it-IT" dirty="0" err="1"/>
              <a:t>tolerance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B4065C5-4AD1-49EA-B986-64AFB01F3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Grafik 4" descr="unipi.jpg">
            <a:extLst>
              <a:ext uri="{FF2B5EF4-FFF2-40B4-BE49-F238E27FC236}">
                <a16:creationId xmlns:a16="http://schemas.microsoft.com/office/drawing/2014/main" id="{AD822E2C-8FA0-4ACE-A55C-B791CCEE21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907" y="394083"/>
            <a:ext cx="1238310" cy="1083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ottotitolo 2">
            <a:extLst>
              <a:ext uri="{FF2B5EF4-FFF2-40B4-BE49-F238E27FC236}">
                <a16:creationId xmlns:a16="http://schemas.microsoft.com/office/drawing/2014/main" id="{76C54228-CD95-4180-B164-5C80F9A58FB5}"/>
              </a:ext>
            </a:extLst>
          </p:cNvPr>
          <p:cNvSpPr txBox="1">
            <a:spLocks/>
          </p:cNvSpPr>
          <p:nvPr userDrawn="1"/>
        </p:nvSpPr>
        <p:spPr>
          <a:xfrm>
            <a:off x="1240062" y="6282217"/>
            <a:ext cx="9144000" cy="5133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 sz="20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altLang="it-IT" sz="1800" b="0" i="0" dirty="0" err="1">
                <a:latin typeface="Arial" panose="020B0604020202020204" pitchFamily="34" charset="0"/>
              </a:rPr>
              <a:t>May</a:t>
            </a:r>
            <a:r>
              <a:rPr lang="it-IT" altLang="it-IT" sz="1800" b="0" i="0" dirty="0">
                <a:latin typeface="Arial" panose="020B0604020202020204" pitchFamily="34" charset="0"/>
              </a:rPr>
              <a:t> 7-10, 2019 – </a:t>
            </a:r>
            <a:r>
              <a:rPr lang="it-IT" altLang="it-IT" sz="1800" b="0" i="0" dirty="0" err="1">
                <a:latin typeface="Arial" panose="020B0604020202020204" pitchFamily="34" charset="0"/>
              </a:rPr>
              <a:t>Thessaloniki</a:t>
            </a:r>
            <a:r>
              <a:rPr lang="it-IT" altLang="it-IT" sz="1800" b="0" i="0" dirty="0">
                <a:latin typeface="Arial" panose="020B0604020202020204" pitchFamily="34" charset="0"/>
              </a:rPr>
              <a:t>, </a:t>
            </a:r>
            <a:r>
              <a:rPr lang="it-IT" altLang="it-IT" sz="1800" b="0" i="0" dirty="0" err="1">
                <a:latin typeface="Arial" panose="020B0604020202020204" pitchFamily="34" charset="0"/>
              </a:rPr>
              <a:t>Greece</a:t>
            </a:r>
            <a:endParaRPr lang="it-IT" altLang="ja-JP" sz="1800" b="0" i="0" dirty="0">
              <a:latin typeface="Arial" panose="020B0604020202020204" pitchFamily="34" charset="0"/>
            </a:endParaRPr>
          </a:p>
        </p:txBody>
      </p: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4F8F5D8B-25D9-4E40-A41F-3D134C483D78}"/>
              </a:ext>
            </a:extLst>
          </p:cNvPr>
          <p:cNvCxnSpPr/>
          <p:nvPr userDrawn="1"/>
        </p:nvCxnSpPr>
        <p:spPr>
          <a:xfrm>
            <a:off x="0" y="6150279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477FFFB-3FAC-4D4D-B650-200C658170BB}"/>
              </a:ext>
            </a:extLst>
          </p:cNvPr>
          <p:cNvSpPr txBox="1"/>
          <p:nvPr userDrawn="1"/>
        </p:nvSpPr>
        <p:spPr>
          <a:xfrm>
            <a:off x="0" y="4221972"/>
            <a:ext cx="12192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2000" i="1" dirty="0">
                <a:latin typeface="Arial" panose="020B0604020202020204" pitchFamily="34" charset="0"/>
              </a:rPr>
              <a:t>Prof. Cinzia Bernardeschi</a:t>
            </a:r>
            <a:br>
              <a:rPr lang="it-IT" altLang="it-IT" sz="2000" i="1" dirty="0">
                <a:latin typeface="Arial" panose="020B0604020202020204" pitchFamily="34" charset="0"/>
              </a:rPr>
            </a:br>
            <a:r>
              <a:rPr lang="it-IT" altLang="it-IT" sz="2000" i="1" dirty="0">
                <a:latin typeface="Arial" panose="020B0604020202020204" pitchFamily="34" charset="0"/>
              </a:rPr>
              <a:t> Department of Information Engineering</a:t>
            </a:r>
            <a:br>
              <a:rPr lang="it-IT" altLang="it-IT" sz="2000" i="1" dirty="0">
                <a:latin typeface="Arial" panose="020B0604020202020204" pitchFamily="34" charset="0"/>
              </a:rPr>
            </a:br>
            <a:r>
              <a:rPr lang="it-IT" altLang="it-IT" sz="2000" i="1" dirty="0" err="1">
                <a:latin typeface="Arial" panose="020B0604020202020204" pitchFamily="34" charset="0"/>
              </a:rPr>
              <a:t>Univerisity</a:t>
            </a:r>
            <a:r>
              <a:rPr lang="it-IT" altLang="it-IT" sz="2000" i="1" dirty="0">
                <a:latin typeface="Arial" panose="020B0604020202020204" pitchFamily="34" charset="0"/>
              </a:rPr>
              <a:t> of Pisa, </a:t>
            </a:r>
            <a:r>
              <a:rPr lang="it-IT" altLang="it-IT" sz="2000" i="1" dirty="0" err="1">
                <a:latin typeface="Arial" panose="020B0604020202020204" pitchFamily="34" charset="0"/>
              </a:rPr>
              <a:t>Italy</a:t>
            </a:r>
            <a:br>
              <a:rPr lang="it-IT" altLang="it-IT" sz="2000" i="1" dirty="0">
                <a:latin typeface="Arial" panose="020B0604020202020204" pitchFamily="34" charset="0"/>
              </a:rPr>
            </a:br>
            <a:r>
              <a:rPr lang="it-IT" altLang="it-IT" sz="2000" i="1" dirty="0">
                <a:latin typeface="Arial" panose="020B0604020202020204" pitchFamily="34" charset="0"/>
              </a:rPr>
              <a:t>cinzia.bernardeschi@unipi.it</a:t>
            </a:r>
          </a:p>
          <a:p>
            <a:endParaRPr lang="it-IT" dirty="0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72179EAB-DD38-4D34-9889-C7EF4E12D74F}"/>
              </a:ext>
            </a:extLst>
          </p:cNvPr>
          <p:cNvSpPr/>
          <p:nvPr userDrawn="1"/>
        </p:nvSpPr>
        <p:spPr>
          <a:xfrm>
            <a:off x="0" y="2085334"/>
            <a:ext cx="12192000" cy="108352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0" i="0" kern="1200" dirty="0">
                <a:solidFill>
                  <a:schemeClr val="lt1"/>
                </a:solidFill>
                <a:effectLst/>
                <a:latin typeface="+mj-lt"/>
                <a:ea typeface="+mn-ea"/>
                <a:cs typeface="+mn-cs"/>
              </a:rPr>
              <a:t>Principles of Fault Tolerant computing</a:t>
            </a:r>
            <a:endParaRPr lang="it-IT" sz="4400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069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5FF385-6E79-4DFF-B100-A37F9F688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0DC237A-D1AE-4FB4-A33C-5415E17D77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1F16C5A-CB3A-4AB4-9073-1DA962C03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C49320B-C8A0-45C1-9911-411D5C8CB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FEECA0-5252-494F-BAF6-9E8C921E7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9245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B2B231F-3622-47C9-A109-AD6D47777D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7CA577C-444F-4685-AF41-53E6198BAE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7619728-FB9E-43FD-9E90-05C02BBCA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C0763D0-25C0-495B-93AA-23579D883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79B195-FE4D-4BC2-9771-677F4EEF2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53999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140BBB-D826-450A-9DE7-2E6C618EFE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AAEFA02-7F4B-453C-9569-6A660C1446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FCB2D49-4D01-4C1F-8E4A-D2CC1E16E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9CC1-BF65-49AC-8F09-36787F9EB748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9988419-0FC0-4D92-84DE-4F4699B45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F8C2CC-9F3A-4EE8-8809-B5B8D5A42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548F-BF65-406B-9519-78332D4DC9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86904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AEB55F-D351-4380-AB01-41987901D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F1ED510-8B22-4231-B940-27D9149A5E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BB2FA94-11F8-4FB8-8A07-BFE563DAC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9CC1-BF65-49AC-8F09-36787F9EB748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BAF7DEB-80AC-4F6F-97F5-1221CE83C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57C3F2E-784A-41F1-9639-8CBDE24AF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548F-BF65-406B-9519-78332D4DC9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49560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2F0F61B-5AD2-4D1A-8135-EF5440246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F9CCC59-60AB-49BE-8D0F-40DDC2D747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A5A96FF-A46A-495B-83CD-47A6DB1BD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9CC1-BF65-49AC-8F09-36787F9EB748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1C35F3C-809E-46AB-A8DE-2046FDB94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1DFC407-791A-4538-B2A3-03AACB2E5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548F-BF65-406B-9519-78332D4DC9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45337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B7CEAD3-796D-40F6-BEB2-E1080DED3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FA28A3D-8918-4223-9246-018CE577D2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8B1331C-C45F-4D9F-B2A3-9664A1A661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7E42F3C-EB6E-40DD-A8DC-671437B05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9CC1-BF65-49AC-8F09-36787F9EB748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021A30C-8CD5-46BB-BA31-4B680AF08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1CD2B2B-6447-47AC-BEC9-9FF12BBEC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548F-BF65-406B-9519-78332D4DC9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37083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DBCED3A-1E8D-4748-957D-4646C7E06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5A77974-6F2E-43B6-8EC7-572377910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BCF4E48-8BD6-41B6-9E91-F80B7170B9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964D0F7-E05E-4A41-8A37-D494C1FCFC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A224193-56C2-4FC3-B149-91C8CA8FFA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0F5A1D2-92D2-4F72-820F-814FCB96B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9CC1-BF65-49AC-8F09-36787F9EB748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BCD6D22C-BA8D-45B5-9207-1BE69C3B2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11278DA8-3F0F-4CEE-8692-CFAB60028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548F-BF65-406B-9519-78332D4DC9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49817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F6E446-754D-4101-81AC-EEF35695A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F2929E34-E91C-4248-B6F1-F56486DDE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9CC1-BF65-49AC-8F09-36787F9EB748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5B4D102-2E5A-432C-BC8A-83BB78151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6FC3DA0-97C2-4BB5-861A-C56F1BE62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548F-BF65-406B-9519-78332D4DC9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97141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7C16957-111A-41A8-85DB-81FEDDE7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9CC1-BF65-49AC-8F09-36787F9EB748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BB7B55E-B673-47F4-AC2A-47F8AAE9E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6EA7925-5002-4785-84BB-01E7228EB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548F-BF65-406B-9519-78332D4DC9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4555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57E9A8B-E502-4510-A815-694842FCE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24FBD50-8ECB-4881-8F74-CC2478EBBC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29F4B8F-430A-488F-8408-6430DD00D0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64F3697-A819-43FF-AB51-DD8D8F5BD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9CC1-BF65-49AC-8F09-36787F9EB748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5554A66-4F44-4971-83EA-8256BE46D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C938B40-DC58-4A47-AF5B-8ABB1D48A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548F-BF65-406B-9519-78332D4DC9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3661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>
            <a:extLst>
              <a:ext uri="{FF2B5EF4-FFF2-40B4-BE49-F238E27FC236}">
                <a16:creationId xmlns:a16="http://schemas.microsoft.com/office/drawing/2014/main" id="{5ABC4496-02AC-45EC-ABB7-B5DAD7F7081F}"/>
              </a:ext>
            </a:extLst>
          </p:cNvPr>
          <p:cNvSpPr/>
          <p:nvPr userDrawn="1"/>
        </p:nvSpPr>
        <p:spPr>
          <a:xfrm>
            <a:off x="0" y="2478"/>
            <a:ext cx="12192000" cy="95014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597A819D-5CD2-4A56-BDEA-931759BFE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1103280" cy="935494"/>
          </a:xfrm>
        </p:spPr>
        <p:txBody>
          <a:bodyPr>
            <a:normAutofit/>
          </a:bodyPr>
          <a:lstStyle>
            <a:lvl1pPr algn="ctr">
              <a:defRPr sz="3600" baseline="0"/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A4615E9-300B-4232-9E7F-131FB5256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6612" y="1639888"/>
            <a:ext cx="10515600" cy="4351338"/>
          </a:xfrm>
        </p:spPr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BEDB858-78E0-4312-B644-98F96322D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4A12C6C-4517-4981-9157-F53A4D485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b="0" i="0" smtClean="0"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751739A-DB3A-41FD-9ABE-B8F9A94BB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8" name="Grafik 4" descr="unipi.jpg">
            <a:extLst>
              <a:ext uri="{FF2B5EF4-FFF2-40B4-BE49-F238E27FC236}">
                <a16:creationId xmlns:a16="http://schemas.microsoft.com/office/drawing/2014/main" id="{DFA5C1BD-F12C-4215-998C-1DDE9BD362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3280" y="-17138"/>
            <a:ext cx="1088720" cy="952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AC9068DC-6112-4DEF-8C6F-882356DD84BB}"/>
              </a:ext>
            </a:extLst>
          </p:cNvPr>
          <p:cNvCxnSpPr/>
          <p:nvPr userDrawn="1"/>
        </p:nvCxnSpPr>
        <p:spPr>
          <a:xfrm>
            <a:off x="0" y="635635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2729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00E787-6E97-41B7-87B6-33B5F04D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F002F0F-80F3-4771-88F3-0E7D77EF1E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7A258AD-2BD7-4717-A7D8-1D00198146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62599B6-06D1-4496-8665-7A92B94F1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9CC1-BF65-49AC-8F09-36787F9EB748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BB8B4D7-2C2C-42B6-8556-784C7F13C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FA7D313-B0B8-4546-BFEA-BA5F6D5AB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548F-BF65-406B-9519-78332D4DC9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89339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F5EF29-C1D7-42D0-838D-E53D38DEC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A3912BB-B10A-4B84-95EF-AE56502194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B1ED0F-C2FE-4ECE-9AA9-DB036413A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9CC1-BF65-49AC-8F09-36787F9EB748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53343D7-7089-41A5-9567-4E33B9366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6471F6A-78EE-4A06-A28B-467374EEA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548F-BF65-406B-9519-78332D4DC9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2815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4091A8F5-C584-4AA1-A47A-D9ED76B227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15EDBFF-1CFB-493B-A29E-298BCACF9F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134B61-834B-4CF0-B730-B31071ECF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9CC1-BF65-49AC-8F09-36787F9EB748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FA1A605-5517-4921-B9C1-27BAA5522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BE9BC9B-F496-419A-9CA0-89EC770E4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548F-BF65-406B-9519-78332D4DC9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8306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9F760A-6767-43ED-A191-8E678C587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E7EF1A0-8040-446E-83F8-FAC51D8E79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62717B7-B9E4-4C4E-A007-919247FFA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5A644C6-B3F4-460A-9EB4-B44D37FFA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699FE8-3939-41C5-B2C5-5C1C027D9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2401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FE2F9A-E67D-413D-85EE-8AA53FE80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775B60A-B7B4-4D96-A093-52E37F1329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AB3852D-BCA2-492A-8976-782DCA6666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AC05B0A-1CAA-4A4B-8B7D-8171FCB6B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4E8C816-6396-49D3-83AA-D09CAB5C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122C43C-354A-4D06-B47C-845DE30F3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8731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3A57AD-DA85-4F87-B476-2A58E9B78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C90F1B2-3F71-4A70-A45C-7B14C3B91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CC344D0-1DDA-4CF9-B45A-808C6615E4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029D778-2C40-4FA7-8E8F-F3E653B0F6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4DB2DA7-7459-4B6C-BF1B-3BC55A1E8C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2B026B3-6442-4E2F-A961-A0DBDE4B1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C063352-E192-458F-9628-346AC8EC5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AFD7C61-C8F2-4E2E-AEEC-9F54779CE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0283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7D92BB-7147-490B-822D-4B2186806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ED05EAF-4469-4116-B37A-0C3795600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C2D6E7F-72D4-480D-8361-2865F36C1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5DF4411-3D75-4971-A7E1-C6BE7BA8C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7800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3DB2ACD-77C6-4D72-BEE7-E87E17838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ACAECF6-35E5-4D52-AB3D-C00C0C96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5182266-BE48-4DB9-A435-34AAA4268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4488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477D6A-014E-4A27-BE75-3154C5F08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6915156-A94F-4655-8362-FB2DC1017E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7C61F65-7FD0-4815-A05D-0089088118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A7B140D-9CEE-49C4-B32A-19985A304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D57BC77-CC18-4BEC-A935-95E91513D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A7E5D70-3593-409C-99ED-9983859D7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1978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8CD737-552C-46C9-A242-F9941FC3E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EC0E4CB-EAF0-4C7B-B364-0456AB9F86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33D5A9C-DF89-4AAD-90C5-64F1B274DB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FB4C711-A70C-42E4-8E8F-D370FA1BC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7, /2019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B121054-D790-4AF7-8139-A9CE2E510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Redundance in fault tolerance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0A03CF0-0905-4AAB-9A1D-674C6D91B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5644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5168A42-1557-418D-B15C-5A49F3208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6234FD1-FF39-4FDA-A8C3-983C4FF46A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FB8AC2D-136C-4BD7-9084-50EF430A6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err="1"/>
              <a:t>May</a:t>
            </a:r>
            <a:r>
              <a:rPr lang="it-IT" dirty="0"/>
              <a:t> 7-10, 2019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1A0EA58-7F9D-4CB7-A0F8-61C71C7EC6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Redundance in fault tolerance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102A50C-02ED-48AC-A7F2-62CADBF6A8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9D1D3-80F6-43B1-92F0-BF797B205D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2713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70D7692F-4306-4F24-8D1F-6CAB15595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242A180-A337-487D-BE86-EFA3710431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8FA10C0-4375-40CC-B592-3A8EAAAA53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19CC1-BF65-49AC-8F09-36787F9EB748}" type="datetimeFigureOut">
              <a:rPr lang="it-IT" smtClean="0"/>
              <a:t>05/05/2019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B36A38-B2F1-41E9-8BC0-B09DB5D47F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4AC4373-18FA-47AB-8E92-BB0B9E306A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1548F-BF65-406B-9519-78332D4DC9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7607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655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39A0D61-F0F6-45F6-BEED-FEEC33275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chemeClr val="bg1"/>
                </a:solidFill>
              </a:rPr>
              <a:t>Outline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DB1237F-1BE3-4E82-A005-6E66EC0E4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6612" y="1639888"/>
            <a:ext cx="9990576" cy="4351338"/>
          </a:xfrm>
        </p:spPr>
        <p:txBody>
          <a:bodyPr/>
          <a:lstStyle/>
          <a:p>
            <a:pPr marL="0" indent="0">
              <a:buNone/>
            </a:pPr>
            <a:r>
              <a:rPr lang="it-IT" dirty="0" err="1"/>
              <a:t>Lecture</a:t>
            </a:r>
            <a:r>
              <a:rPr lang="it-IT" dirty="0"/>
              <a:t> 1: </a:t>
            </a:r>
            <a:r>
              <a:rPr lang="it-IT" dirty="0" err="1"/>
              <a:t>Redundancy</a:t>
            </a:r>
            <a:r>
              <a:rPr lang="it-IT" dirty="0"/>
              <a:t> in Fault </a:t>
            </a:r>
            <a:r>
              <a:rPr lang="it-IT" dirty="0" err="1"/>
              <a:t>Tolerant</a:t>
            </a:r>
            <a:r>
              <a:rPr lang="it-IT" dirty="0"/>
              <a:t> Computing</a:t>
            </a:r>
            <a:br>
              <a:rPr lang="it-IT" dirty="0"/>
            </a:br>
            <a:endParaRPr lang="it-IT" dirty="0"/>
          </a:p>
          <a:p>
            <a:pPr marL="0" indent="0">
              <a:buNone/>
            </a:pPr>
            <a:r>
              <a:rPr lang="it-IT" dirty="0" err="1"/>
              <a:t>Lecture</a:t>
            </a:r>
            <a:r>
              <a:rPr lang="it-IT" dirty="0"/>
              <a:t> 2: </a:t>
            </a:r>
            <a:r>
              <a:rPr lang="en-US" altLang="it-IT" dirty="0"/>
              <a:t>Quantitative evaluation of Dependability</a:t>
            </a: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err="1"/>
              <a:t>Lecture</a:t>
            </a:r>
            <a:r>
              <a:rPr lang="it-IT" dirty="0"/>
              <a:t> 3: </a:t>
            </a:r>
            <a:r>
              <a:rPr lang="en-US" altLang="it-IT" dirty="0"/>
              <a:t>Fault tolerance: basic concepts and terminology</a:t>
            </a:r>
            <a:endParaRPr lang="it-IT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err="1"/>
              <a:t>Lecture</a:t>
            </a:r>
            <a:r>
              <a:rPr lang="it-IT" dirty="0"/>
              <a:t> 4: </a:t>
            </a:r>
            <a:r>
              <a:rPr lang="en-US" altLang="it-IT" dirty="0"/>
              <a:t>Basic building blocks in Fault Tolerant distributed systems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3167080-E724-4B21-9453-0E88CF1E1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7DA476-0F16-4654-AEB5-3ADD86C04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6D5911-00AA-41E9-BFC5-98A79562F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9173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510642-5DAC-4FF8-AFAA-E496BCDCE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>
                <a:solidFill>
                  <a:schemeClr val="bg1"/>
                </a:solidFill>
              </a:rPr>
              <a:t>Textbook</a:t>
            </a:r>
            <a:r>
              <a:rPr lang="it-IT" altLang="it-IT" dirty="0">
                <a:solidFill>
                  <a:schemeClr val="bg1"/>
                </a:solidFill>
              </a:rPr>
              <a:t> and </a:t>
            </a:r>
            <a:r>
              <a:rPr lang="it-IT" altLang="it-IT" dirty="0" err="1">
                <a:solidFill>
                  <a:schemeClr val="bg1"/>
                </a:solidFill>
              </a:rPr>
              <a:t>other</a:t>
            </a:r>
            <a:r>
              <a:rPr lang="it-IT" altLang="it-IT" dirty="0">
                <a:solidFill>
                  <a:schemeClr val="bg1"/>
                </a:solidFill>
              </a:rPr>
              <a:t> </a:t>
            </a:r>
            <a:r>
              <a:rPr lang="it-IT" altLang="it-IT" dirty="0" err="1">
                <a:solidFill>
                  <a:schemeClr val="bg1"/>
                </a:solidFill>
              </a:rPr>
              <a:t>references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CAEBF99-52C4-4860-BF0B-DDD4A402D0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1101" y="1568867"/>
            <a:ext cx="9599959" cy="358905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it-IT" sz="2400" dirty="0"/>
              <a:t>[</a:t>
            </a:r>
            <a:r>
              <a:rPr lang="en-US" altLang="it-IT" sz="2400" dirty="0" err="1"/>
              <a:t>Sieviorek</a:t>
            </a:r>
            <a:r>
              <a:rPr lang="en-US" altLang="it-IT" sz="2400" dirty="0"/>
              <a:t> et al., 1998] D. P. </a:t>
            </a:r>
            <a:r>
              <a:rPr lang="en-US" altLang="it-IT" sz="2400" dirty="0" err="1"/>
              <a:t>Siewiorek</a:t>
            </a:r>
            <a:r>
              <a:rPr lang="en-US" altLang="it-IT" sz="2400" dirty="0"/>
              <a:t> R.S. </a:t>
            </a:r>
            <a:r>
              <a:rPr lang="en-US" altLang="it-IT" sz="2400" dirty="0" err="1"/>
              <a:t>Swarz</a:t>
            </a:r>
            <a:r>
              <a:rPr lang="en-US" altLang="it-IT" sz="2400" dirty="0"/>
              <a:t>, Reliable Computer Systems Design and </a:t>
            </a:r>
            <a:r>
              <a:rPr lang="en-US" altLang="it-IT" sz="2400" dirty="0" err="1"/>
              <a:t>Evalutaion</a:t>
            </a:r>
            <a:r>
              <a:rPr lang="en-US" altLang="it-IT" sz="2400" dirty="0"/>
              <a:t>,  2</a:t>
            </a:r>
            <a:r>
              <a:rPr lang="en-US" altLang="it-IT" sz="2400" baseline="30000" dirty="0"/>
              <a:t>nd</a:t>
            </a:r>
            <a:r>
              <a:rPr lang="en-US" altLang="it-IT" sz="2400" dirty="0"/>
              <a:t> Ed. Digital Press, 1998.</a:t>
            </a:r>
          </a:p>
          <a:p>
            <a:pPr marL="0" indent="0">
              <a:buNone/>
            </a:pPr>
            <a:r>
              <a:rPr lang="en-US" sz="2400" dirty="0"/>
              <a:t>------------------------------------------------------------------------------------------------------------- </a:t>
            </a:r>
          </a:p>
          <a:p>
            <a:pPr marL="0" indent="0">
              <a:buNone/>
            </a:pPr>
            <a:r>
              <a:rPr lang="en-US" sz="2400" dirty="0"/>
              <a:t>[</a:t>
            </a:r>
            <a:r>
              <a:rPr lang="en-US" sz="2400" dirty="0" err="1"/>
              <a:t>Avizienis</a:t>
            </a:r>
            <a:r>
              <a:rPr lang="en-US" sz="2400" dirty="0"/>
              <a:t> et al., 2004] </a:t>
            </a:r>
            <a:r>
              <a:rPr lang="en-US" sz="2400" dirty="0" err="1"/>
              <a:t>Avizienis</a:t>
            </a:r>
            <a:r>
              <a:rPr lang="en-US" sz="2400" dirty="0"/>
              <a:t>, J.C. </a:t>
            </a:r>
            <a:r>
              <a:rPr lang="en-US" sz="2400" dirty="0" err="1"/>
              <a:t>Laprie</a:t>
            </a:r>
            <a:r>
              <a:rPr lang="en-US" sz="2400" dirty="0"/>
              <a:t>, B. Randell, C. Landwehr. Basic Concepts and Taxonomy of Dependable and Secure Computing. IEEE Transactions on Dependable and Secure Computing, Vol. 1, N. 1, 2004.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altLang="it-IT" sz="2400" dirty="0"/>
              <a:t>[</a:t>
            </a:r>
            <a:r>
              <a:rPr lang="en-US" altLang="it-IT" sz="2400" dirty="0" err="1"/>
              <a:t>Lamport</a:t>
            </a:r>
            <a:r>
              <a:rPr lang="en-US" altLang="it-IT" sz="2400" dirty="0"/>
              <a:t> et al., 1982] L. </a:t>
            </a:r>
            <a:r>
              <a:rPr lang="en-US" altLang="it-IT" sz="2400" dirty="0" err="1"/>
              <a:t>Lamport</a:t>
            </a:r>
            <a:r>
              <a:rPr lang="en-US" altLang="it-IT" sz="2400" dirty="0"/>
              <a:t>, R. </a:t>
            </a:r>
            <a:r>
              <a:rPr lang="en-US" altLang="it-IT" sz="2400" dirty="0" err="1"/>
              <a:t>Shostak</a:t>
            </a:r>
            <a:r>
              <a:rPr lang="en-US" altLang="it-IT" sz="2400" dirty="0"/>
              <a:t>, M. Pease. The Byzantine Generals Problem. ACM Trans. on </a:t>
            </a:r>
            <a:r>
              <a:rPr lang="en-US" altLang="it-IT" sz="2400" dirty="0" err="1"/>
              <a:t>Progr</a:t>
            </a:r>
            <a:r>
              <a:rPr lang="en-US" altLang="it-IT" sz="2400" dirty="0"/>
              <a:t>. Languages and Systems, 4(3),1982. (Consensus problem)</a:t>
            </a:r>
          </a:p>
          <a:p>
            <a:pPr marL="514350" indent="-514350">
              <a:buAutoNum type="alphaUcPeriod"/>
            </a:pPr>
            <a:endParaRPr lang="en-US" altLang="it-IT" sz="2400" dirty="0"/>
          </a:p>
          <a:p>
            <a:pPr marL="0" indent="0">
              <a:buNone/>
            </a:pPr>
            <a:r>
              <a:rPr lang="en-US" altLang="it-IT" sz="2400" dirty="0"/>
              <a:t>[</a:t>
            </a:r>
            <a:r>
              <a:rPr lang="en-US" altLang="it-IT" sz="2400" dirty="0" err="1"/>
              <a:t>Silberschatz</a:t>
            </a:r>
            <a:r>
              <a:rPr lang="en-US" altLang="it-IT" sz="2400" dirty="0"/>
              <a:t> et al., </a:t>
            </a:r>
            <a:r>
              <a:rPr lang="it-IT" sz="2400" dirty="0"/>
              <a:t>2005</a:t>
            </a:r>
            <a:r>
              <a:rPr lang="en-US" altLang="it-IT" sz="2400" dirty="0"/>
              <a:t>] </a:t>
            </a:r>
            <a:r>
              <a:rPr lang="en-US" altLang="it-IT" sz="2400" dirty="0" err="1"/>
              <a:t>Silberschatz</a:t>
            </a:r>
            <a:r>
              <a:rPr lang="en-US" altLang="it-IT" sz="2400" dirty="0"/>
              <a:t>,  </a:t>
            </a:r>
            <a:r>
              <a:rPr lang="en-US" altLang="it-IT" sz="2400" dirty="0" err="1"/>
              <a:t>Korth</a:t>
            </a:r>
            <a:r>
              <a:rPr lang="en-US" altLang="it-IT" sz="2400" dirty="0"/>
              <a:t> and Sudarshan. Database System Concepts, 5th Ed., </a:t>
            </a:r>
            <a:r>
              <a:rPr lang="it-IT" altLang="it-IT" sz="2400" dirty="0"/>
              <a:t>McGraw-Hill, 2005. (</a:t>
            </a:r>
            <a:r>
              <a:rPr lang="it-IT" altLang="it-IT" sz="2400" dirty="0" err="1"/>
              <a:t>Atomic</a:t>
            </a:r>
            <a:r>
              <a:rPr lang="it-IT" altLang="it-IT" sz="2400" dirty="0"/>
              <a:t> actions in </a:t>
            </a:r>
            <a:r>
              <a:rPr lang="it-IT" altLang="it-IT" sz="2400" dirty="0" err="1"/>
              <a:t>distributed</a:t>
            </a:r>
            <a:r>
              <a:rPr lang="it-IT" altLang="it-IT" sz="2400" dirty="0"/>
              <a:t> database)</a:t>
            </a:r>
            <a:endParaRPr lang="en-US" altLang="it-IT" sz="2400" dirty="0"/>
          </a:p>
          <a:p>
            <a:pPr marL="0" indent="0">
              <a:buNone/>
            </a:pPr>
            <a:endParaRPr lang="en-US" altLang="it-IT" sz="2400" dirty="0"/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D42BD99-04DA-43C0-B7C7-9065257FB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FBF5F1B-46B2-426D-AAAD-D24FD01E6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F01AA35-16B6-4241-9338-6A916DB0D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380140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Blu caldo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1045</TotalTime>
  <Words>171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Tema di Office</vt:lpstr>
      <vt:lpstr>Personalizza struttura</vt:lpstr>
      <vt:lpstr>Presentazione standard di PowerPoint</vt:lpstr>
      <vt:lpstr>Outline</vt:lpstr>
      <vt:lpstr>Textbook and other 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cinzia</dc:creator>
  <cp:lastModifiedBy>cinzia</cp:lastModifiedBy>
  <cp:revision>248</cp:revision>
  <dcterms:created xsi:type="dcterms:W3CDTF">2019-04-29T15:18:52Z</dcterms:created>
  <dcterms:modified xsi:type="dcterms:W3CDTF">2019-05-05T08:42:46Z</dcterms:modified>
</cp:coreProperties>
</file>