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sldIdLst>
    <p:sldId id="1303" r:id="rId2"/>
    <p:sldId id="1304" r:id="rId3"/>
    <p:sldId id="1305" r:id="rId4"/>
    <p:sldId id="1306" r:id="rId5"/>
    <p:sldId id="1307" r:id="rId6"/>
    <p:sldId id="1316" r:id="rId7"/>
    <p:sldId id="1315" r:id="rId8"/>
    <p:sldId id="1317" r:id="rId9"/>
    <p:sldId id="1310" r:id="rId10"/>
    <p:sldId id="1309" r:id="rId11"/>
    <p:sldId id="1319" r:id="rId12"/>
    <p:sldId id="1320" r:id="rId13"/>
    <p:sldId id="1321" r:id="rId14"/>
    <p:sldId id="1385" r:id="rId15"/>
    <p:sldId id="1327" r:id="rId16"/>
    <p:sldId id="1328" r:id="rId17"/>
    <p:sldId id="1330" r:id="rId18"/>
    <p:sldId id="1331" r:id="rId19"/>
    <p:sldId id="1332" r:id="rId20"/>
    <p:sldId id="1339" r:id="rId21"/>
    <p:sldId id="1334" r:id="rId22"/>
    <p:sldId id="1376" r:id="rId23"/>
    <p:sldId id="1335" r:id="rId24"/>
    <p:sldId id="1336" r:id="rId25"/>
    <p:sldId id="1377" r:id="rId26"/>
    <p:sldId id="1337" r:id="rId27"/>
    <p:sldId id="1378" r:id="rId28"/>
    <p:sldId id="1338" r:id="rId29"/>
    <p:sldId id="1341" r:id="rId30"/>
    <p:sldId id="1342" r:id="rId31"/>
    <p:sldId id="1379" r:id="rId32"/>
    <p:sldId id="1343" r:id="rId33"/>
    <p:sldId id="1344" r:id="rId34"/>
    <p:sldId id="1384" r:id="rId35"/>
    <p:sldId id="1345" r:id="rId36"/>
    <p:sldId id="1380" r:id="rId37"/>
    <p:sldId id="1382" r:id="rId38"/>
    <p:sldId id="1352" r:id="rId39"/>
    <p:sldId id="1353" r:id="rId40"/>
    <p:sldId id="1354" r:id="rId41"/>
    <p:sldId id="1355" r:id="rId42"/>
    <p:sldId id="1356" r:id="rId43"/>
    <p:sldId id="1387" r:id="rId44"/>
    <p:sldId id="1388" r:id="rId45"/>
    <p:sldId id="932" r:id="rId46"/>
    <p:sldId id="1386" r:id="rId47"/>
    <p:sldId id="1346" r:id="rId4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542" autoAdjust="0"/>
  </p:normalViewPr>
  <p:slideViewPr>
    <p:cSldViewPr snapToGrid="0">
      <p:cViewPr varScale="1">
        <p:scale>
          <a:sx n="63" d="100"/>
          <a:sy n="63" d="100"/>
        </p:scale>
        <p:origin x="8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F65E0-4069-491A-83B2-D1E5380DC064}" type="datetimeFigureOut">
              <a:rPr lang="it-IT" smtClean="0"/>
              <a:t>06/05/2019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DD656-6BF1-4706-ADC1-0A198C2457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974707B-62E6-41A5-A5E1-DD5B3948AF8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893511-2EC5-445C-A9F0-CDF03B74DEC0}" type="slidenum">
              <a:rPr lang="fr-FR" altLang="it-IT"/>
              <a:pPr/>
              <a:t>14</a:t>
            </a:fld>
            <a:endParaRPr lang="fr-FR" altLang="it-IT"/>
          </a:p>
        </p:txBody>
      </p:sp>
      <p:sp>
        <p:nvSpPr>
          <p:cNvPr id="1288194" name="Rectangle 2">
            <a:extLst>
              <a:ext uri="{FF2B5EF4-FFF2-40B4-BE49-F238E27FC236}">
                <a16:creationId xmlns:a16="http://schemas.microsoft.com/office/drawing/2014/main" id="{55BB3D75-CEE6-420B-981D-A186479F9A5B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79463"/>
            <a:ext cx="6818313" cy="3836987"/>
          </a:xfrm>
          <a:ln/>
        </p:spPr>
      </p:sp>
      <p:sp>
        <p:nvSpPr>
          <p:cNvPr id="1288195" name="Rectangle 3">
            <a:extLst>
              <a:ext uri="{FF2B5EF4-FFF2-40B4-BE49-F238E27FC236}">
                <a16:creationId xmlns:a16="http://schemas.microsoft.com/office/drawing/2014/main" id="{C28B0BE7-774C-4A99-B31E-CD86CE7F81C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3250" cy="4605337"/>
          </a:xfrm>
          <a:noFill/>
          <a:ln/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2528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974707B-62E6-41A5-A5E1-DD5B3948AF8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893511-2EC5-445C-A9F0-CDF03B74DEC0}" type="slidenum">
              <a:rPr lang="fr-FR" altLang="it-IT"/>
              <a:pPr/>
              <a:t>34</a:t>
            </a:fld>
            <a:endParaRPr lang="fr-FR" altLang="it-IT"/>
          </a:p>
        </p:txBody>
      </p:sp>
      <p:sp>
        <p:nvSpPr>
          <p:cNvPr id="1288194" name="Rectangle 2">
            <a:extLst>
              <a:ext uri="{FF2B5EF4-FFF2-40B4-BE49-F238E27FC236}">
                <a16:creationId xmlns:a16="http://schemas.microsoft.com/office/drawing/2014/main" id="{55BB3D75-CEE6-420B-981D-A186479F9A5B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79463"/>
            <a:ext cx="6818313" cy="3836987"/>
          </a:xfrm>
          <a:ln/>
        </p:spPr>
      </p:sp>
      <p:sp>
        <p:nvSpPr>
          <p:cNvPr id="1288195" name="Rectangle 3">
            <a:extLst>
              <a:ext uri="{FF2B5EF4-FFF2-40B4-BE49-F238E27FC236}">
                <a16:creationId xmlns:a16="http://schemas.microsoft.com/office/drawing/2014/main" id="{C28B0BE7-774C-4A99-B31E-CD86CE7F81C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3250" cy="4605337"/>
          </a:xfrm>
          <a:noFill/>
          <a:ln/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42315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974707B-62E6-41A5-A5E1-DD5B3948AF8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893511-2EC5-445C-A9F0-CDF03B74DEC0}" type="slidenum">
              <a:rPr lang="fr-FR" altLang="it-IT"/>
              <a:pPr/>
              <a:t>45</a:t>
            </a:fld>
            <a:endParaRPr lang="fr-FR" altLang="it-IT"/>
          </a:p>
        </p:txBody>
      </p:sp>
      <p:sp>
        <p:nvSpPr>
          <p:cNvPr id="1288194" name="Rectangle 2">
            <a:extLst>
              <a:ext uri="{FF2B5EF4-FFF2-40B4-BE49-F238E27FC236}">
                <a16:creationId xmlns:a16="http://schemas.microsoft.com/office/drawing/2014/main" id="{55BB3D75-CEE6-420B-981D-A186479F9A5B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79463"/>
            <a:ext cx="6818313" cy="3836987"/>
          </a:xfrm>
          <a:ln/>
        </p:spPr>
      </p:sp>
      <p:sp>
        <p:nvSpPr>
          <p:cNvPr id="1288195" name="Rectangle 3">
            <a:extLst>
              <a:ext uri="{FF2B5EF4-FFF2-40B4-BE49-F238E27FC236}">
                <a16:creationId xmlns:a16="http://schemas.microsoft.com/office/drawing/2014/main" id="{C28B0BE7-774C-4A99-B31E-CD86CE7F81C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3250" cy="4605337"/>
          </a:xfrm>
          <a:noFill/>
          <a:ln/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2E9773-12D3-4817-8DD5-C789955D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7-11,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4CBC14-0F91-4A20-8417-208012D3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5364" y="6356350"/>
            <a:ext cx="12016636" cy="365125"/>
          </a:xfrm>
        </p:spPr>
        <p:txBody>
          <a:bodyPr/>
          <a:lstStyle/>
          <a:p>
            <a:r>
              <a:rPr lang="it-IT" dirty="0" err="1"/>
              <a:t>Redundance</a:t>
            </a:r>
            <a:r>
              <a:rPr lang="it-IT" dirty="0"/>
              <a:t> in fault </a:t>
            </a:r>
            <a:r>
              <a:rPr lang="it-IT" dirty="0" err="1"/>
              <a:t>tolerance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4065C5-4AD1-49EA-B986-64AFB01F3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Grafik 4" descr="unipi.jpg">
            <a:extLst>
              <a:ext uri="{FF2B5EF4-FFF2-40B4-BE49-F238E27FC236}">
                <a16:creationId xmlns:a16="http://schemas.microsoft.com/office/drawing/2014/main" id="{AD822E2C-8FA0-4ACE-A55C-B791CCEE21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907" y="394083"/>
            <a:ext cx="1238310" cy="108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ottotitolo 2">
            <a:extLst>
              <a:ext uri="{FF2B5EF4-FFF2-40B4-BE49-F238E27FC236}">
                <a16:creationId xmlns:a16="http://schemas.microsoft.com/office/drawing/2014/main" id="{9190FCBE-6A7A-484E-B258-FD6BEB31B264}"/>
              </a:ext>
            </a:extLst>
          </p:cNvPr>
          <p:cNvSpPr txBox="1">
            <a:spLocks/>
          </p:cNvSpPr>
          <p:nvPr userDrawn="1"/>
        </p:nvSpPr>
        <p:spPr>
          <a:xfrm>
            <a:off x="0" y="3380713"/>
            <a:ext cx="12192000" cy="51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altLang="it-IT" sz="2400" b="0" i="0" dirty="0" err="1">
                <a:latin typeface="Arial" panose="020B0604020202020204" pitchFamily="34" charset="0"/>
              </a:rPr>
              <a:t>Lecture</a:t>
            </a:r>
            <a:r>
              <a:rPr lang="it-IT" altLang="it-IT" sz="2400" b="0" i="0" dirty="0">
                <a:latin typeface="Arial" panose="020B0604020202020204" pitchFamily="34" charset="0"/>
              </a:rPr>
              <a:t> 3</a:t>
            </a:r>
            <a:endParaRPr lang="it-IT" altLang="ja-JP" sz="2400" b="0" i="0" dirty="0">
              <a:latin typeface="Arial" panose="020B0604020202020204" pitchFamily="34" charset="0"/>
            </a:endParaRPr>
          </a:p>
        </p:txBody>
      </p:sp>
      <p:sp>
        <p:nvSpPr>
          <p:cNvPr id="13" name="Sottotitolo 2">
            <a:extLst>
              <a:ext uri="{FF2B5EF4-FFF2-40B4-BE49-F238E27FC236}">
                <a16:creationId xmlns:a16="http://schemas.microsoft.com/office/drawing/2014/main" id="{76C54228-CD95-4180-B164-5C80F9A58FB5}"/>
              </a:ext>
            </a:extLst>
          </p:cNvPr>
          <p:cNvSpPr txBox="1">
            <a:spLocks/>
          </p:cNvSpPr>
          <p:nvPr userDrawn="1"/>
        </p:nvSpPr>
        <p:spPr>
          <a:xfrm>
            <a:off x="1240062" y="6282217"/>
            <a:ext cx="9144000" cy="51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1800" b="0" i="0" dirty="0" err="1">
                <a:latin typeface="Arial" panose="020B0604020202020204" pitchFamily="34" charset="0"/>
              </a:rPr>
              <a:t>May</a:t>
            </a:r>
            <a:r>
              <a:rPr lang="it-IT" altLang="it-IT" sz="1800" b="0" i="0" dirty="0">
                <a:latin typeface="Arial" panose="020B0604020202020204" pitchFamily="34" charset="0"/>
              </a:rPr>
              <a:t> 7-10, 2019 –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Thessaloniki</a:t>
            </a:r>
            <a:r>
              <a:rPr lang="it-IT" altLang="it-IT" sz="1800" b="0" i="0" dirty="0">
                <a:latin typeface="Arial" panose="020B0604020202020204" pitchFamily="34" charset="0"/>
              </a:rPr>
              <a:t>,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Greece</a:t>
            </a:r>
            <a:endParaRPr lang="it-IT" altLang="ja-JP" sz="1800" b="0" i="0" dirty="0">
              <a:latin typeface="Arial" panose="020B0604020202020204" pitchFamily="34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F8F5D8B-25D9-4E40-A41F-3D134C483D78}"/>
              </a:ext>
            </a:extLst>
          </p:cNvPr>
          <p:cNvCxnSpPr/>
          <p:nvPr userDrawn="1"/>
        </p:nvCxnSpPr>
        <p:spPr>
          <a:xfrm>
            <a:off x="0" y="6150279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477FFFB-3FAC-4D4D-B650-200C658170BB}"/>
              </a:ext>
            </a:extLst>
          </p:cNvPr>
          <p:cNvSpPr txBox="1"/>
          <p:nvPr userDrawn="1"/>
        </p:nvSpPr>
        <p:spPr>
          <a:xfrm>
            <a:off x="0" y="422197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i="1" dirty="0">
                <a:latin typeface="Arial" panose="020B0604020202020204" pitchFamily="34" charset="0"/>
              </a:rPr>
              <a:t>Prof. Cinzia Bernardeschi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 Department of Information Engineering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 err="1">
                <a:latin typeface="Arial" panose="020B0604020202020204" pitchFamily="34" charset="0"/>
              </a:rPr>
              <a:t>Univerisity</a:t>
            </a:r>
            <a:r>
              <a:rPr lang="it-IT" altLang="it-IT" sz="2000" i="1" dirty="0">
                <a:latin typeface="Arial" panose="020B0604020202020204" pitchFamily="34" charset="0"/>
              </a:rPr>
              <a:t> of Pisa, </a:t>
            </a:r>
            <a:r>
              <a:rPr lang="it-IT" altLang="it-IT" sz="2000" i="1" dirty="0" err="1">
                <a:latin typeface="Arial" panose="020B0604020202020204" pitchFamily="34" charset="0"/>
              </a:rPr>
              <a:t>Italy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cinzia.bernardeschi@unipi.it</a:t>
            </a:r>
          </a:p>
          <a:p>
            <a:endParaRPr lang="it-IT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72179EAB-DD38-4D34-9889-C7EF4E12D74F}"/>
              </a:ext>
            </a:extLst>
          </p:cNvPr>
          <p:cNvSpPr/>
          <p:nvPr userDrawn="1"/>
        </p:nvSpPr>
        <p:spPr>
          <a:xfrm>
            <a:off x="0" y="2085334"/>
            <a:ext cx="12192000" cy="10835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t-IT" sz="4400" dirty="0"/>
              <a:t>Fault tolerance: basic concepts and terminology</a:t>
            </a:r>
            <a:endParaRPr lang="it-IT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06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5FF385-6E79-4DFF-B100-A37F9F688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DC237A-D1AE-4FB4-A33C-5415E17D7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F16C5A-CB3A-4AB4-9073-1DA962C03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49320B-C8A0-45C1-9911-411D5C8CB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FEECA0-5252-494F-BAF6-9E8C921E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924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B2B231F-3622-47C9-A109-AD6D47777D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7CA577C-444F-4685-AF41-53E6198BA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619728-FB9E-43FD-9E90-05C02BBCA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0763D0-25C0-495B-93AA-23579D88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79B195-FE4D-4BC2-9771-677F4EEF2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399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5ABC4496-02AC-45EC-ABB7-B5DAD7F7081F}"/>
              </a:ext>
            </a:extLst>
          </p:cNvPr>
          <p:cNvSpPr/>
          <p:nvPr userDrawn="1"/>
        </p:nvSpPr>
        <p:spPr>
          <a:xfrm>
            <a:off x="0" y="2478"/>
            <a:ext cx="12192000" cy="950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97A819D-5CD2-4A56-BDEA-931759BFE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4615E9-300B-4232-9E7F-131FB5256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10515600" cy="4351338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EDB858-78E0-4312-B644-98F96322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A12C6C-4517-4981-9157-F53A4D485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51739A-DB3A-41FD-9ABE-B8F9A94B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Grafik 4" descr="unipi.jpg">
            <a:extLst>
              <a:ext uri="{FF2B5EF4-FFF2-40B4-BE49-F238E27FC236}">
                <a16:creationId xmlns:a16="http://schemas.microsoft.com/office/drawing/2014/main" id="{DFA5C1BD-F12C-4215-998C-1DDE9BD362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280" y="-17138"/>
            <a:ext cx="1088720" cy="95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AC9068DC-6112-4DEF-8C6F-882356DD84BB}"/>
              </a:ext>
            </a:extLst>
          </p:cNvPr>
          <p:cNvCxnSpPr/>
          <p:nvPr userDrawn="1"/>
        </p:nvCxnSpPr>
        <p:spPr>
          <a:xfrm>
            <a:off x="0" y="635635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72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9F760A-6767-43ED-A191-8E678C58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7EF1A0-8040-446E-83F8-FAC51D8E7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2717B7-B9E4-4C4E-A007-919247FFA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A644C6-B3F4-460A-9EB4-B44D37FFA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699FE8-3939-41C5-B2C5-5C1C027D9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240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FE2F9A-E67D-413D-85EE-8AA53FE80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75B60A-B7B4-4D96-A093-52E37F1329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B3852D-BCA2-492A-8976-782DCA666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AC05B0A-1CAA-4A4B-8B7D-8171FCB6B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E8C816-6396-49D3-83AA-D09CAB5C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122C43C-354A-4D06-B47C-845DE30F3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873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3A57AD-DA85-4F87-B476-2A58E9B7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90F1B2-3F71-4A70-A45C-7B14C3B91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CC344D0-1DDA-4CF9-B45A-808C6615E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029D778-2C40-4FA7-8E8F-F3E653B0F6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4DB2DA7-7459-4B6C-BF1B-3BC55A1E8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B026B3-6442-4E2F-A961-A0DBDE4B1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C063352-E192-458F-9628-346AC8EC5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AFD7C61-C8F2-4E2E-AEEC-9F54779CE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028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7D92BB-7147-490B-822D-4B2186806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ED05EAF-4469-4116-B37A-0C379560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C2D6E7F-72D4-480D-8361-2865F36C1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5DF4411-3D75-4971-A7E1-C6BE7BA8C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780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DB2ACD-77C6-4D72-BEE7-E87E17838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ACAECF6-35E5-4D52-AB3D-C00C0C96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182266-BE48-4DB9-A435-34AAA4268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488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477D6A-014E-4A27-BE75-3154C5F08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915156-A94F-4655-8362-FB2DC1017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7C61F65-7FD0-4815-A05D-008908811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A7B140D-9CEE-49C4-B32A-19985A304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D57BC77-CC18-4BEC-A935-95E91513D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7E5D70-3593-409C-99ED-9983859D7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97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8CD737-552C-46C9-A242-F9941FC3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C0E4CB-EAF0-4C7B-B364-0456AB9F86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33D5A9C-DF89-4AAD-90C5-64F1B274D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FB4C711-A70C-42E4-8E8F-D370FA1B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121054-D790-4AF7-8139-A9CE2E510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0A03CF0-0905-4AAB-9A1D-674C6D91B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564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5168A42-1557-418D-B15C-5A49F3208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234FD1-FF39-4FDA-A8C3-983C4FF46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8AC2D-136C-4BD7-9084-50EF430A6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A0EA58-7F9D-4CB7-A0F8-61C71C7EC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02A50C-02ED-48AC-A7F2-62CADBF6A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71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9018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47B7FF-5940-4305-9808-736C3EDFC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/>
              <a:t>Dependability</a:t>
            </a:r>
            <a:r>
              <a:rPr lang="it-IT" altLang="it-IT" dirty="0"/>
              <a:t> </a:t>
            </a:r>
            <a:r>
              <a:rPr lang="it-IT" altLang="it-IT" dirty="0" err="1"/>
              <a:t>attributes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79AD5CF-713A-4CFA-9E66-366C0E52F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7985"/>
            <a:ext cx="10515600" cy="5399485"/>
          </a:xfrm>
        </p:spPr>
        <p:txBody>
          <a:bodyPr>
            <a:normAutofit fontScale="55000" lnSpcReduction="20000"/>
          </a:bodyPr>
          <a:lstStyle/>
          <a:p>
            <a:pPr marL="0" indent="0" eaLnBrk="0" hangingPunct="0">
              <a:lnSpc>
                <a:spcPct val="80000"/>
              </a:lnSpc>
              <a:spcBef>
                <a:spcPct val="0"/>
              </a:spcBef>
              <a:buNone/>
            </a:pPr>
            <a:r>
              <a:rPr lang="it-IT" altLang="it-IT" sz="4000" dirty="0"/>
              <a:t>	</a:t>
            </a:r>
          </a:p>
          <a:p>
            <a:pPr marL="0" indent="0" eaLnBrk="0" hangingPunct="0">
              <a:lnSpc>
                <a:spcPct val="80000"/>
              </a:lnSpc>
              <a:spcBef>
                <a:spcPct val="0"/>
              </a:spcBef>
              <a:buNone/>
            </a:pPr>
            <a:r>
              <a:rPr lang="it-IT" altLang="it-IT" sz="4400" dirty="0"/>
              <a:t>	- </a:t>
            </a:r>
            <a:r>
              <a:rPr lang="it-IT" altLang="it-IT" sz="4400" b="1" dirty="0" err="1"/>
              <a:t>Availability</a:t>
            </a:r>
            <a:r>
              <a:rPr lang="it-IT" altLang="it-IT" sz="4400" dirty="0"/>
              <a:t> </a:t>
            </a:r>
            <a:br>
              <a:rPr lang="it-IT" altLang="it-IT" sz="4400" dirty="0"/>
            </a:br>
            <a:r>
              <a:rPr lang="it-IT" altLang="it-IT" sz="4400" dirty="0"/>
              <a:t>		</a:t>
            </a:r>
            <a:r>
              <a:rPr lang="it-IT" altLang="it-IT" sz="4400" dirty="0" err="1"/>
              <a:t>readiness</a:t>
            </a:r>
            <a:r>
              <a:rPr lang="it-IT" altLang="it-IT" sz="4400" dirty="0"/>
              <a:t> for </a:t>
            </a:r>
            <a:r>
              <a:rPr lang="it-IT" altLang="it-IT" sz="4400" dirty="0" err="1"/>
              <a:t>correct</a:t>
            </a:r>
            <a:r>
              <a:rPr lang="it-IT" altLang="it-IT" sz="4400" dirty="0"/>
              <a:t> service</a:t>
            </a:r>
            <a:br>
              <a:rPr lang="it-IT" altLang="it-IT" sz="4400" dirty="0"/>
            </a:br>
            <a:endParaRPr lang="it-IT" altLang="it-IT" sz="4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4400" dirty="0"/>
              <a:t>	- </a:t>
            </a:r>
            <a:r>
              <a:rPr lang="it-IT" altLang="it-IT" sz="4400" b="1" dirty="0"/>
              <a:t>Reliability</a:t>
            </a:r>
            <a:r>
              <a:rPr lang="it-IT" altLang="it-IT" sz="4400" dirty="0"/>
              <a:t> </a:t>
            </a:r>
            <a:br>
              <a:rPr lang="it-IT" altLang="it-IT" sz="4400" dirty="0"/>
            </a:br>
            <a:r>
              <a:rPr lang="it-IT" altLang="it-IT" sz="4400" dirty="0"/>
              <a:t>		</a:t>
            </a:r>
            <a:r>
              <a:rPr lang="it-IT" altLang="it-IT" sz="4400" dirty="0" err="1"/>
              <a:t>continuity</a:t>
            </a:r>
            <a:r>
              <a:rPr lang="it-IT" altLang="it-IT" sz="4400" dirty="0"/>
              <a:t> of </a:t>
            </a:r>
            <a:r>
              <a:rPr lang="it-IT" altLang="it-IT" sz="4400" dirty="0" err="1"/>
              <a:t>correct</a:t>
            </a:r>
            <a:r>
              <a:rPr lang="it-IT" altLang="it-IT" sz="4400" dirty="0"/>
              <a:t> service</a:t>
            </a:r>
            <a:br>
              <a:rPr lang="it-IT" altLang="it-IT" sz="4400" dirty="0"/>
            </a:br>
            <a:endParaRPr lang="it-IT" altLang="it-IT" sz="4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4400" dirty="0"/>
              <a:t>	- </a:t>
            </a:r>
            <a:r>
              <a:rPr lang="it-IT" altLang="it-IT" sz="4400" b="1" dirty="0" err="1"/>
              <a:t>Safety</a:t>
            </a:r>
            <a:r>
              <a:rPr lang="it-IT" altLang="it-IT" sz="4400" dirty="0"/>
              <a:t>  </a:t>
            </a:r>
            <a:br>
              <a:rPr lang="it-IT" altLang="it-IT" sz="4400" dirty="0"/>
            </a:br>
            <a:r>
              <a:rPr lang="it-IT" altLang="it-IT" sz="4400" dirty="0"/>
              <a:t>		</a:t>
            </a:r>
            <a:r>
              <a:rPr lang="it-IT" altLang="it-IT" sz="4400" dirty="0" err="1"/>
              <a:t>absence</a:t>
            </a:r>
            <a:r>
              <a:rPr lang="it-IT" altLang="it-IT" sz="4400" dirty="0"/>
              <a:t> of </a:t>
            </a:r>
            <a:r>
              <a:rPr lang="it-IT" altLang="it-IT" sz="4400" dirty="0" err="1"/>
              <a:t>catastrophic</a:t>
            </a:r>
            <a:r>
              <a:rPr lang="it-IT" altLang="it-IT" sz="4400" dirty="0"/>
              <a:t> </a:t>
            </a:r>
            <a:r>
              <a:rPr lang="it-IT" altLang="it-IT" sz="4400" dirty="0" err="1"/>
              <a:t>consequences</a:t>
            </a:r>
            <a:r>
              <a:rPr lang="it-IT" altLang="it-IT" sz="4400" dirty="0"/>
              <a:t> on the user(s) and the</a:t>
            </a:r>
            <a:br>
              <a:rPr lang="it-IT" altLang="it-IT" sz="4400" dirty="0"/>
            </a:br>
            <a:r>
              <a:rPr lang="it-IT" altLang="it-IT" sz="4400" dirty="0"/>
              <a:t>	 	</a:t>
            </a:r>
            <a:r>
              <a:rPr lang="it-IT" altLang="it-IT" sz="4400" dirty="0" err="1"/>
              <a:t>environment</a:t>
            </a:r>
            <a:br>
              <a:rPr lang="it-IT" altLang="it-IT" sz="4400" dirty="0"/>
            </a:br>
            <a:endParaRPr lang="it-IT" altLang="it-IT" sz="4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4400" dirty="0"/>
              <a:t>	- </a:t>
            </a:r>
            <a:r>
              <a:rPr lang="it-IT" altLang="it-IT" sz="4400" b="1" dirty="0" err="1"/>
              <a:t>Confidentiality</a:t>
            </a:r>
            <a:r>
              <a:rPr lang="it-IT" altLang="it-IT" sz="4400" dirty="0"/>
              <a:t> </a:t>
            </a:r>
            <a:br>
              <a:rPr lang="it-IT" altLang="it-IT" sz="4400" dirty="0"/>
            </a:br>
            <a:r>
              <a:rPr lang="it-IT" altLang="it-IT" sz="4400" dirty="0"/>
              <a:t>		the </a:t>
            </a:r>
            <a:r>
              <a:rPr lang="it-IT" altLang="it-IT" sz="4400" dirty="0" err="1"/>
              <a:t>absence</a:t>
            </a:r>
            <a:r>
              <a:rPr lang="it-IT" altLang="it-IT" sz="4400" dirty="0"/>
              <a:t> of </a:t>
            </a:r>
            <a:r>
              <a:rPr lang="it-IT" altLang="it-IT" sz="4400" dirty="0" err="1"/>
              <a:t>unauthorized</a:t>
            </a:r>
            <a:r>
              <a:rPr lang="it-IT" altLang="it-IT" sz="4400" dirty="0"/>
              <a:t> </a:t>
            </a:r>
            <a:r>
              <a:rPr lang="it-IT" altLang="it-IT" sz="4400" dirty="0" err="1"/>
              <a:t>disclosure</a:t>
            </a:r>
            <a:r>
              <a:rPr lang="it-IT" altLang="it-IT" sz="4400" dirty="0"/>
              <a:t> of information</a:t>
            </a:r>
            <a:br>
              <a:rPr lang="it-IT" altLang="it-IT" sz="4400" dirty="0"/>
            </a:br>
            <a:endParaRPr lang="it-IT" altLang="it-IT" sz="4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4400" dirty="0"/>
              <a:t>	- </a:t>
            </a:r>
            <a:r>
              <a:rPr lang="it-IT" altLang="it-IT" sz="4400" b="1" dirty="0" err="1"/>
              <a:t>Integrity</a:t>
            </a:r>
            <a:r>
              <a:rPr lang="it-IT" altLang="it-IT" sz="4400" dirty="0"/>
              <a:t> </a:t>
            </a:r>
            <a:br>
              <a:rPr lang="it-IT" altLang="it-IT" sz="4400" dirty="0"/>
            </a:br>
            <a:r>
              <a:rPr lang="it-IT" altLang="it-IT" sz="4400" dirty="0"/>
              <a:t>		</a:t>
            </a:r>
            <a:r>
              <a:rPr lang="it-IT" altLang="it-IT" sz="4400" dirty="0" err="1"/>
              <a:t>absence</a:t>
            </a:r>
            <a:r>
              <a:rPr lang="it-IT" altLang="it-IT" sz="4400" dirty="0"/>
              <a:t> of </a:t>
            </a:r>
            <a:r>
              <a:rPr lang="it-IT" altLang="it-IT" sz="4400" dirty="0" err="1"/>
              <a:t>improper</a:t>
            </a:r>
            <a:r>
              <a:rPr lang="it-IT" altLang="it-IT" sz="4400" dirty="0"/>
              <a:t> system </a:t>
            </a:r>
            <a:r>
              <a:rPr lang="it-IT" altLang="it-IT" sz="4400" dirty="0" err="1"/>
              <a:t>alterations</a:t>
            </a:r>
            <a:br>
              <a:rPr lang="it-IT" altLang="it-IT" sz="4400" dirty="0"/>
            </a:br>
            <a:endParaRPr lang="it-IT" altLang="it-IT" sz="4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4400" dirty="0"/>
              <a:t>	- </a:t>
            </a:r>
            <a:r>
              <a:rPr lang="it-IT" altLang="it-IT" sz="4400" b="1" dirty="0" err="1"/>
              <a:t>Maintainability</a:t>
            </a:r>
            <a:r>
              <a:rPr lang="it-IT" altLang="it-IT" sz="4400" dirty="0"/>
              <a:t> </a:t>
            </a:r>
            <a:br>
              <a:rPr lang="it-IT" altLang="it-IT" sz="4400" dirty="0"/>
            </a:br>
            <a:r>
              <a:rPr lang="it-IT" altLang="it-IT" sz="4400" dirty="0"/>
              <a:t>		</a:t>
            </a:r>
            <a:r>
              <a:rPr lang="it-IT" altLang="it-IT" sz="4400" dirty="0" err="1"/>
              <a:t>ability</a:t>
            </a:r>
            <a:r>
              <a:rPr lang="it-IT" altLang="it-IT" sz="4400" dirty="0"/>
              <a:t> to </a:t>
            </a:r>
            <a:r>
              <a:rPr lang="it-IT" altLang="it-IT" sz="4400" dirty="0" err="1"/>
              <a:t>undergo</a:t>
            </a:r>
            <a:r>
              <a:rPr lang="it-IT" altLang="it-IT" sz="4400" dirty="0"/>
              <a:t> </a:t>
            </a:r>
            <a:r>
              <a:rPr lang="it-IT" altLang="it-IT" sz="4400" dirty="0" err="1"/>
              <a:t>modifications</a:t>
            </a:r>
            <a:r>
              <a:rPr lang="it-IT" altLang="it-IT" sz="4400" dirty="0"/>
              <a:t> and </a:t>
            </a:r>
            <a:r>
              <a:rPr lang="it-IT" altLang="it-IT" sz="4400" dirty="0" err="1"/>
              <a:t>repairs</a:t>
            </a:r>
            <a:endParaRPr lang="it-IT" altLang="it-IT" sz="4400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63F64F-09CC-4245-8B3D-CE0E006D6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A867F4-89DC-4B85-98F0-4F0AC5F5B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5C94F0-C99B-418C-9CCF-092780C79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88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2BBFF5-C70E-47BD-A347-35B9318C8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Dependability</a:t>
            </a:r>
            <a:r>
              <a:rPr lang="it-IT" dirty="0"/>
              <a:t> </a:t>
            </a:r>
            <a:r>
              <a:rPr lang="it-IT" dirty="0" err="1"/>
              <a:t>tree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99DA98-3721-4144-8841-DD2AEBF8D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7DF958-E417-44E5-B2F0-1F392DE7A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DC87F49-66FB-4B43-8E2C-61AA41FBD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11</a:t>
            </a:fld>
            <a:endParaRPr lang="it-IT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09C575EF-E332-4437-943B-484405BFC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29075" y="1845564"/>
            <a:ext cx="4048375" cy="3025291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>
            <a:extLst>
              <a:ext uri="{FF2B5EF4-FFF2-40B4-BE49-F238E27FC236}">
                <a16:creationId xmlns:a16="http://schemas.microsoft.com/office/drawing/2014/main" id="{BACC2BF5-EB34-4DB1-BC83-345641161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076" y="5445125"/>
            <a:ext cx="47349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dirty="0"/>
              <a:t>(*) Security: </a:t>
            </a:r>
            <a:r>
              <a:rPr lang="it-IT" altLang="it-IT" dirty="0" err="1"/>
              <a:t>Availability</a:t>
            </a:r>
            <a:r>
              <a:rPr lang="it-IT" altLang="it-IT" dirty="0"/>
              <a:t>, </a:t>
            </a:r>
            <a:r>
              <a:rPr lang="it-IT" altLang="it-IT" dirty="0" err="1"/>
              <a:t>Confidentiality</a:t>
            </a:r>
            <a:r>
              <a:rPr lang="it-IT" altLang="it-IT" dirty="0"/>
              <a:t>, </a:t>
            </a:r>
            <a:r>
              <a:rPr lang="it-IT" altLang="it-IT" dirty="0" err="1"/>
              <a:t>Integrity</a:t>
            </a:r>
            <a:endParaRPr lang="it-IT" alt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A3041F22-DCD2-4D72-892D-FA9E5728E366}"/>
              </a:ext>
            </a:extLst>
          </p:cNvPr>
          <p:cNvSpPr/>
          <p:nvPr/>
        </p:nvSpPr>
        <p:spPr>
          <a:xfrm>
            <a:off x="4439862" y="4870855"/>
            <a:ext cx="2826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From [</a:t>
            </a:r>
            <a:r>
              <a:rPr lang="en-US" dirty="0" err="1"/>
              <a:t>Avizienis</a:t>
            </a:r>
            <a:r>
              <a:rPr lang="en-US" dirty="0"/>
              <a:t> et al., 2004]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55216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8AD195-4B88-4A60-93CB-915B7137A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Threats</a:t>
            </a:r>
            <a:r>
              <a:rPr lang="it-IT" altLang="it-IT" dirty="0"/>
              <a:t> to </a:t>
            </a:r>
            <a:r>
              <a:rPr lang="it-IT" altLang="it-IT" dirty="0" err="1"/>
              <a:t>dependability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DB104E-FCF7-450A-85EB-99E27485A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076668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Life </a:t>
            </a:r>
            <a:r>
              <a:rPr lang="it-IT" altLang="it-IT" dirty="0" err="1"/>
              <a:t>cycle</a:t>
            </a:r>
            <a:r>
              <a:rPr lang="it-IT" altLang="it-IT" dirty="0"/>
              <a:t> of a system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		- </a:t>
            </a:r>
            <a:r>
              <a:rPr lang="it-IT" altLang="it-IT" dirty="0" err="1"/>
              <a:t>development</a:t>
            </a:r>
            <a:r>
              <a:rPr lang="it-IT" altLang="it-IT" dirty="0"/>
              <a:t> </a:t>
            </a:r>
            <a:r>
              <a:rPr lang="it-IT" altLang="it-IT" dirty="0" err="1"/>
              <a:t>phase</a:t>
            </a:r>
            <a:r>
              <a:rPr lang="it-IT" altLang="it-IT" dirty="0"/>
              <a:t>		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		- use </a:t>
            </a:r>
            <a:r>
              <a:rPr lang="it-IT" altLang="it-IT" dirty="0" err="1"/>
              <a:t>phase</a:t>
            </a: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b="1" dirty="0"/>
              <a:t>Development </a:t>
            </a:r>
            <a:r>
              <a:rPr lang="it-IT" altLang="it-IT" b="1" dirty="0" err="1"/>
              <a:t>phase</a:t>
            </a:r>
            <a:r>
              <a:rPr lang="it-IT" altLang="it-IT" b="1" dirty="0"/>
              <a:t> </a:t>
            </a:r>
            <a:r>
              <a:rPr lang="it-IT" altLang="it-IT" dirty="0" err="1"/>
              <a:t>includes</a:t>
            </a:r>
            <a:r>
              <a:rPr lang="it-IT" altLang="it-IT" dirty="0"/>
              <a:t> </a:t>
            </a:r>
            <a:r>
              <a:rPr lang="it-IT" altLang="it-IT" dirty="0" err="1"/>
              <a:t>all</a:t>
            </a:r>
            <a:r>
              <a:rPr lang="it-IT" altLang="it-IT" dirty="0"/>
              <a:t> activities from </a:t>
            </a:r>
            <a:r>
              <a:rPr lang="it-IT" altLang="it-IT" dirty="0" err="1"/>
              <a:t>presentation</a:t>
            </a:r>
            <a:r>
              <a:rPr lang="it-IT" altLang="it-IT" dirty="0"/>
              <a:t> of the </a:t>
            </a:r>
            <a:r>
              <a:rPr lang="it-IT" altLang="it-IT" dirty="0" err="1"/>
              <a:t>user’s</a:t>
            </a:r>
            <a:r>
              <a:rPr lang="it-IT" altLang="it-IT" dirty="0"/>
              <a:t> </a:t>
            </a:r>
            <a:r>
              <a:rPr lang="it-IT" altLang="it-IT" dirty="0" err="1"/>
              <a:t>initial</a:t>
            </a:r>
            <a:r>
              <a:rPr lang="it-IT" altLang="it-IT" dirty="0"/>
              <a:t> concept to the </a:t>
            </a:r>
            <a:r>
              <a:rPr lang="it-IT" altLang="it-IT" dirty="0" err="1"/>
              <a:t>decision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the system </a:t>
            </a:r>
            <a:r>
              <a:rPr lang="it-IT" altLang="it-IT" dirty="0" err="1"/>
              <a:t>has</a:t>
            </a:r>
            <a:r>
              <a:rPr lang="it-IT" altLang="it-IT" dirty="0"/>
              <a:t> </a:t>
            </a:r>
            <a:r>
              <a:rPr lang="it-IT" altLang="it-IT" dirty="0" err="1"/>
              <a:t>passed</a:t>
            </a:r>
            <a:r>
              <a:rPr lang="it-IT" altLang="it-IT" dirty="0"/>
              <a:t> </a:t>
            </a:r>
            <a:r>
              <a:rPr lang="it-IT" altLang="it-IT" dirty="0" err="1"/>
              <a:t>all</a:t>
            </a:r>
            <a:r>
              <a:rPr lang="it-IT" altLang="it-IT" dirty="0"/>
              <a:t> </a:t>
            </a:r>
            <a:r>
              <a:rPr lang="it-IT" altLang="it-IT" dirty="0" err="1"/>
              <a:t>acceptance</a:t>
            </a:r>
            <a:r>
              <a:rPr lang="it-IT" altLang="it-IT" dirty="0"/>
              <a:t> </a:t>
            </a:r>
            <a:r>
              <a:rPr lang="it-IT" altLang="it-IT" dirty="0" err="1"/>
              <a:t>tests</a:t>
            </a:r>
            <a:r>
              <a:rPr lang="it-IT" altLang="it-IT" dirty="0"/>
              <a:t> and </a:t>
            </a:r>
            <a:r>
              <a:rPr lang="it-IT" altLang="it-IT" dirty="0" err="1"/>
              <a:t>is</a:t>
            </a:r>
            <a:r>
              <a:rPr lang="it-IT" altLang="it-IT" dirty="0"/>
              <a:t> ready to </a:t>
            </a:r>
            <a:r>
              <a:rPr lang="it-IT" altLang="it-IT" dirty="0" err="1"/>
              <a:t>deliver</a:t>
            </a:r>
            <a:r>
              <a:rPr lang="it-IT" altLang="it-IT" dirty="0"/>
              <a:t> service in </a:t>
            </a:r>
            <a:r>
              <a:rPr lang="it-IT" altLang="it-IT" dirty="0" err="1"/>
              <a:t>its</a:t>
            </a:r>
            <a:r>
              <a:rPr lang="it-IT" altLang="it-IT" dirty="0"/>
              <a:t> </a:t>
            </a:r>
            <a:r>
              <a:rPr lang="it-IT" altLang="it-IT" dirty="0" err="1"/>
              <a:t>user’s</a:t>
            </a:r>
            <a:r>
              <a:rPr lang="it-IT" altLang="it-IT" dirty="0"/>
              <a:t> </a:t>
            </a:r>
            <a:r>
              <a:rPr lang="it-IT" altLang="it-IT" dirty="0" err="1"/>
              <a:t>environment</a:t>
            </a:r>
            <a:r>
              <a:rPr lang="it-IT" altLang="it-IT" dirty="0"/>
              <a:t>.  </a:t>
            </a:r>
            <a:br>
              <a:rPr lang="it-IT" altLang="it-IT" dirty="0"/>
            </a:b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The </a:t>
            </a:r>
            <a:r>
              <a:rPr lang="it-IT" altLang="it-IT" b="1" dirty="0"/>
              <a:t>use </a:t>
            </a:r>
            <a:r>
              <a:rPr lang="it-IT" altLang="it-IT" b="1" dirty="0" err="1"/>
              <a:t>phase</a:t>
            </a:r>
            <a:r>
              <a:rPr lang="it-IT" altLang="it-IT" b="1" dirty="0"/>
              <a:t> </a:t>
            </a:r>
            <a:r>
              <a:rPr lang="it-IT" altLang="it-IT" dirty="0"/>
              <a:t>of a </a:t>
            </a:r>
            <a:r>
              <a:rPr lang="it-IT" altLang="it-IT" dirty="0" err="1"/>
              <a:t>system’s</a:t>
            </a:r>
            <a:r>
              <a:rPr lang="it-IT" altLang="it-IT" dirty="0"/>
              <a:t> life </a:t>
            </a:r>
            <a:r>
              <a:rPr lang="it-IT" altLang="it-IT" dirty="0" err="1"/>
              <a:t>begins</a:t>
            </a:r>
            <a:r>
              <a:rPr lang="it-IT" altLang="it-IT" dirty="0"/>
              <a:t> </a:t>
            </a:r>
            <a:r>
              <a:rPr lang="it-IT" altLang="it-IT" dirty="0" err="1"/>
              <a:t>when</a:t>
            </a:r>
            <a:r>
              <a:rPr lang="it-IT" altLang="it-IT" dirty="0"/>
              <a:t> the system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accepted</a:t>
            </a:r>
            <a:r>
              <a:rPr lang="it-IT" altLang="it-IT" dirty="0"/>
              <a:t> for use and starts the delivery of </a:t>
            </a:r>
            <a:r>
              <a:rPr lang="it-IT" altLang="it-IT" dirty="0" err="1"/>
              <a:t>its</a:t>
            </a:r>
            <a:r>
              <a:rPr lang="it-IT" altLang="it-IT" dirty="0"/>
              <a:t> services to the users. 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1ABC77-6A82-43F2-9CF5-3C4BC7415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9F322EF-DBCA-4291-9E59-B190F937F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Dependable computer-based systems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F115EF0-53F4-4B2D-AE1C-CDE387182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0920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F6BAD1-9691-4F5D-82CB-85CE7BB35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/>
              <a:t>Threats</a:t>
            </a:r>
            <a:r>
              <a:rPr lang="it-IT" altLang="it-IT" dirty="0"/>
              <a:t> to </a:t>
            </a:r>
            <a:r>
              <a:rPr lang="it-IT" altLang="it-IT" dirty="0" err="1"/>
              <a:t>dependability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5B8BD56-1756-46AF-8347-155C0E568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it-IT" altLang="it-IT" dirty="0"/>
              <a:t>Use </a:t>
            </a:r>
            <a:r>
              <a:rPr lang="it-IT" altLang="it-IT" dirty="0" err="1"/>
              <a:t>consists</a:t>
            </a:r>
            <a:r>
              <a:rPr lang="it-IT" altLang="it-IT" dirty="0"/>
              <a:t> of </a:t>
            </a:r>
            <a:r>
              <a:rPr lang="it-IT" altLang="it-IT" dirty="0" err="1"/>
              <a:t>alternating</a:t>
            </a:r>
            <a:r>
              <a:rPr lang="it-IT" altLang="it-IT" dirty="0"/>
              <a:t> </a:t>
            </a:r>
            <a:r>
              <a:rPr lang="it-IT" altLang="it-IT" dirty="0" err="1"/>
              <a:t>periods</a:t>
            </a:r>
            <a:r>
              <a:rPr lang="it-IT" altLang="it-IT" dirty="0"/>
              <a:t> of </a:t>
            </a:r>
            <a:r>
              <a:rPr lang="it-IT" altLang="it-IT" dirty="0" err="1"/>
              <a:t>correct</a:t>
            </a:r>
            <a:r>
              <a:rPr lang="it-IT" altLang="it-IT" dirty="0"/>
              <a:t> service delivery (to be </a:t>
            </a:r>
            <a:r>
              <a:rPr lang="it-IT" altLang="it-IT" dirty="0" err="1"/>
              <a:t>called</a:t>
            </a:r>
            <a:r>
              <a:rPr lang="it-IT" altLang="it-IT" dirty="0"/>
              <a:t> service delivery), service </a:t>
            </a:r>
            <a:r>
              <a:rPr lang="it-IT" altLang="it-IT" dirty="0" err="1"/>
              <a:t>outage</a:t>
            </a:r>
            <a:r>
              <a:rPr lang="it-IT" altLang="it-IT" dirty="0"/>
              <a:t>, and service </a:t>
            </a:r>
            <a:r>
              <a:rPr lang="it-IT" altLang="it-IT" dirty="0" err="1"/>
              <a:t>shutdown</a:t>
            </a:r>
            <a:r>
              <a:rPr lang="it-IT" altLang="it-IT" dirty="0"/>
              <a:t>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/>
              <a:t>A service </a:t>
            </a:r>
            <a:r>
              <a:rPr lang="it-IT" altLang="it-IT" dirty="0" err="1"/>
              <a:t>outage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caused</a:t>
            </a:r>
            <a:r>
              <a:rPr lang="it-IT" altLang="it-IT" dirty="0"/>
              <a:t> by a service </a:t>
            </a:r>
            <a:r>
              <a:rPr lang="it-IT" altLang="it-IT" dirty="0" err="1"/>
              <a:t>failure</a:t>
            </a:r>
            <a:r>
              <a:rPr lang="it-IT" altLang="it-IT" dirty="0"/>
              <a:t>. </a:t>
            </a:r>
            <a:r>
              <a:rPr lang="it-IT" altLang="it-IT" dirty="0" err="1"/>
              <a:t>It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the </a:t>
            </a:r>
            <a:r>
              <a:rPr lang="it-IT" altLang="it-IT" dirty="0" err="1"/>
              <a:t>period</a:t>
            </a:r>
            <a:r>
              <a:rPr lang="it-IT" altLang="it-IT" dirty="0"/>
              <a:t> </a:t>
            </a:r>
            <a:r>
              <a:rPr lang="it-IT" altLang="it-IT" dirty="0" err="1"/>
              <a:t>when</a:t>
            </a:r>
            <a:r>
              <a:rPr lang="it-IT" altLang="it-IT" dirty="0"/>
              <a:t> </a:t>
            </a:r>
            <a:r>
              <a:rPr lang="it-IT" altLang="it-IT" dirty="0" err="1"/>
              <a:t>incorrect</a:t>
            </a:r>
            <a:r>
              <a:rPr lang="it-IT" altLang="it-IT" dirty="0"/>
              <a:t> service (</a:t>
            </a:r>
            <a:r>
              <a:rPr lang="it-IT" altLang="it-IT" dirty="0" err="1"/>
              <a:t>including</a:t>
            </a:r>
            <a:r>
              <a:rPr lang="it-IT" altLang="it-IT" dirty="0"/>
              <a:t> no service </a:t>
            </a:r>
            <a:r>
              <a:rPr lang="it-IT" altLang="it-IT" dirty="0" err="1"/>
              <a:t>at</a:t>
            </a:r>
            <a:r>
              <a:rPr lang="it-IT" altLang="it-IT" dirty="0"/>
              <a:t> </a:t>
            </a:r>
            <a:r>
              <a:rPr lang="it-IT" altLang="it-IT" dirty="0" err="1"/>
              <a:t>all</a:t>
            </a:r>
            <a:r>
              <a:rPr lang="it-IT" altLang="it-IT" dirty="0"/>
              <a:t>)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delivered</a:t>
            </a:r>
            <a:r>
              <a:rPr lang="it-IT" altLang="it-IT" dirty="0"/>
              <a:t> </a:t>
            </a:r>
            <a:r>
              <a:rPr lang="it-IT" altLang="it-IT" dirty="0" err="1"/>
              <a:t>at</a:t>
            </a:r>
            <a:r>
              <a:rPr lang="it-IT" altLang="it-IT" dirty="0"/>
              <a:t> the service </a:t>
            </a:r>
            <a:r>
              <a:rPr lang="it-IT" altLang="it-IT" dirty="0" err="1"/>
              <a:t>interface</a:t>
            </a:r>
            <a:r>
              <a:rPr lang="it-IT" altLang="it-IT" dirty="0"/>
              <a:t>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/>
              <a:t>A service </a:t>
            </a:r>
            <a:r>
              <a:rPr lang="it-IT" altLang="it-IT" dirty="0" err="1"/>
              <a:t>shutdown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an </a:t>
            </a:r>
            <a:r>
              <a:rPr lang="it-IT" altLang="it-IT" dirty="0" err="1"/>
              <a:t>intentional</a:t>
            </a:r>
            <a:r>
              <a:rPr lang="it-IT" altLang="it-IT" dirty="0"/>
              <a:t> </a:t>
            </a:r>
            <a:r>
              <a:rPr lang="it-IT" altLang="it-IT" dirty="0" err="1"/>
              <a:t>halt</a:t>
            </a:r>
            <a:r>
              <a:rPr lang="it-IT" altLang="it-IT" dirty="0"/>
              <a:t> of service by an </a:t>
            </a:r>
            <a:r>
              <a:rPr lang="it-IT" altLang="it-IT" dirty="0" err="1"/>
              <a:t>authorized</a:t>
            </a:r>
            <a:r>
              <a:rPr lang="it-IT" altLang="it-IT" dirty="0"/>
              <a:t> </a:t>
            </a:r>
            <a:r>
              <a:rPr lang="it-IT" altLang="it-IT" dirty="0" err="1"/>
              <a:t>entity</a:t>
            </a:r>
            <a:r>
              <a:rPr lang="it-IT" altLang="it-IT" dirty="0"/>
              <a:t>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A7593EF-DDE1-4CF2-A846-2209EB2D4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389E9B0-0C97-405D-B159-0605DD0A7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00EC04-9CC5-44B7-AE28-FB27B4F14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9939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170" name="Rectangle 2">
            <a:extLst>
              <a:ext uri="{FF2B5EF4-FFF2-40B4-BE49-F238E27FC236}">
                <a16:creationId xmlns:a16="http://schemas.microsoft.com/office/drawing/2014/main" id="{E1DE5EF7-2AD4-4E7F-93AC-27E8C5316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8739" y="3106739"/>
            <a:ext cx="6408737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it-IT" altLang="it-IT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Faults</a:t>
            </a:r>
          </a:p>
        </p:txBody>
      </p:sp>
    </p:spTree>
    <p:extLst>
      <p:ext uri="{BB962C8B-B14F-4D97-AF65-F5344CB8AC3E}">
        <p14:creationId xmlns:p14="http://schemas.microsoft.com/office/powerpoint/2010/main" val="3085141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B39726-A6C3-4D4A-81FF-7833095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Faults </a:t>
            </a:r>
            <a:r>
              <a:rPr lang="it-IT" dirty="0" err="1"/>
              <a:t>classification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86471A6-64AC-45CB-955E-2DC7CB77D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2" y="1094412"/>
            <a:ext cx="10515600" cy="5103019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sz="3400" dirty="0" err="1"/>
              <a:t>Identified</a:t>
            </a:r>
            <a:r>
              <a:rPr lang="it-IT" altLang="it-IT" sz="3400" dirty="0"/>
              <a:t> </a:t>
            </a:r>
            <a:r>
              <a:rPr lang="it-IT" altLang="it-IT" sz="3400" dirty="0" err="1"/>
              <a:t>combinations</a:t>
            </a:r>
            <a:br>
              <a:rPr lang="it-IT" altLang="it-IT" sz="3400" dirty="0"/>
            </a:br>
            <a:br>
              <a:rPr lang="it-IT" altLang="it-IT" sz="3400" dirty="0"/>
            </a:br>
            <a:r>
              <a:rPr lang="it-IT" altLang="it-IT" sz="3400" dirty="0"/>
              <a:t>	</a:t>
            </a:r>
            <a:r>
              <a:rPr lang="it-IT" altLang="it-IT" sz="3400" dirty="0" err="1"/>
              <a:t>three</a:t>
            </a:r>
            <a:r>
              <a:rPr lang="it-IT" altLang="it-IT" sz="3400" dirty="0"/>
              <a:t> major </a:t>
            </a:r>
            <a:r>
              <a:rPr lang="it-IT" altLang="it-IT" sz="3400" dirty="0" err="1"/>
              <a:t>partially</a:t>
            </a:r>
            <a:r>
              <a:rPr lang="it-IT" altLang="it-IT" sz="3400" dirty="0"/>
              <a:t> </a:t>
            </a:r>
            <a:r>
              <a:rPr lang="it-IT" altLang="it-IT" sz="3400" dirty="0" err="1"/>
              <a:t>overlapping</a:t>
            </a:r>
            <a:r>
              <a:rPr lang="it-IT" altLang="it-IT" sz="3400" dirty="0"/>
              <a:t> </a:t>
            </a:r>
            <a:r>
              <a:rPr lang="it-IT" altLang="it-IT" sz="3400" dirty="0" err="1"/>
              <a:t>groupings</a:t>
            </a:r>
            <a:r>
              <a:rPr lang="it-IT" altLang="it-IT" sz="3400" dirty="0"/>
              <a:t> </a:t>
            </a:r>
          </a:p>
          <a:p>
            <a:pPr>
              <a:lnSpc>
                <a:spcPct val="80000"/>
              </a:lnSpc>
            </a:pPr>
            <a:endParaRPr lang="it-IT" altLang="it-IT" sz="3400" dirty="0"/>
          </a:p>
          <a:p>
            <a:pPr>
              <a:lnSpc>
                <a:spcPct val="80000"/>
              </a:lnSpc>
            </a:pPr>
            <a:r>
              <a:rPr lang="it-IT" altLang="it-IT" sz="3400" b="1" dirty="0"/>
              <a:t>Development faults</a:t>
            </a:r>
            <a:br>
              <a:rPr lang="it-IT" altLang="it-IT" sz="3400" b="1" dirty="0"/>
            </a:br>
            <a:r>
              <a:rPr lang="it-IT" altLang="it-IT" sz="3400" b="1" dirty="0"/>
              <a:t> </a:t>
            </a:r>
            <a:br>
              <a:rPr lang="it-IT" altLang="it-IT" sz="3400" dirty="0"/>
            </a:br>
            <a:r>
              <a:rPr lang="it-IT" altLang="it-IT" sz="3400" dirty="0"/>
              <a:t>	</a:t>
            </a:r>
            <a:r>
              <a:rPr lang="it-IT" altLang="it-IT" sz="3400" dirty="0" err="1"/>
              <a:t>that</a:t>
            </a:r>
            <a:r>
              <a:rPr lang="it-IT" altLang="it-IT" sz="3400" dirty="0"/>
              <a:t> include </a:t>
            </a:r>
            <a:r>
              <a:rPr lang="it-IT" altLang="it-IT" sz="3400" dirty="0" err="1"/>
              <a:t>all</a:t>
            </a:r>
            <a:r>
              <a:rPr lang="it-IT" altLang="it-IT" sz="3400" dirty="0"/>
              <a:t> fault classes </a:t>
            </a:r>
            <a:r>
              <a:rPr lang="it-IT" altLang="it-IT" sz="3400" dirty="0" err="1"/>
              <a:t>occurring</a:t>
            </a:r>
            <a:r>
              <a:rPr lang="it-IT" altLang="it-IT" sz="3400" dirty="0"/>
              <a:t> </a:t>
            </a:r>
            <a:r>
              <a:rPr lang="it-IT" altLang="it-IT" sz="3400" dirty="0" err="1"/>
              <a:t>during</a:t>
            </a:r>
            <a:r>
              <a:rPr lang="it-IT" altLang="it-IT" sz="3400" dirty="0"/>
              <a:t> </a:t>
            </a:r>
            <a:r>
              <a:rPr lang="it-IT" altLang="it-IT" sz="3400" dirty="0" err="1"/>
              <a:t>development</a:t>
            </a:r>
            <a:endParaRPr lang="it-IT" altLang="it-IT" sz="3400" dirty="0"/>
          </a:p>
          <a:p>
            <a:pPr>
              <a:lnSpc>
                <a:spcPct val="80000"/>
              </a:lnSpc>
            </a:pPr>
            <a:endParaRPr lang="it-IT" altLang="it-IT" sz="3400" dirty="0"/>
          </a:p>
          <a:p>
            <a:pPr>
              <a:lnSpc>
                <a:spcPct val="80000"/>
              </a:lnSpc>
            </a:pPr>
            <a:r>
              <a:rPr lang="it-IT" altLang="it-IT" sz="3400" b="1" dirty="0" err="1"/>
              <a:t>Physical</a:t>
            </a:r>
            <a:r>
              <a:rPr lang="it-IT" altLang="it-IT" sz="3400" b="1" dirty="0"/>
              <a:t> faults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3400" dirty="0"/>
              <a:t>	</a:t>
            </a:r>
            <a:r>
              <a:rPr lang="it-IT" altLang="it-IT" sz="3400" dirty="0" err="1"/>
              <a:t>that</a:t>
            </a:r>
            <a:r>
              <a:rPr lang="it-IT" altLang="it-IT" sz="3400" dirty="0"/>
              <a:t> include </a:t>
            </a:r>
            <a:r>
              <a:rPr lang="it-IT" altLang="it-IT" sz="3400" dirty="0" err="1"/>
              <a:t>all</a:t>
            </a:r>
            <a:r>
              <a:rPr lang="it-IT" altLang="it-IT" sz="3400" dirty="0"/>
              <a:t> fault classes </a:t>
            </a:r>
            <a:r>
              <a:rPr lang="it-IT" altLang="it-IT" sz="3400" dirty="0" err="1"/>
              <a:t>that</a:t>
            </a:r>
            <a:r>
              <a:rPr lang="it-IT" altLang="it-IT" sz="3400" dirty="0"/>
              <a:t> </a:t>
            </a:r>
            <a:r>
              <a:rPr lang="it-IT" altLang="it-IT" sz="3400" dirty="0" err="1"/>
              <a:t>affect</a:t>
            </a:r>
            <a:r>
              <a:rPr lang="it-IT" altLang="it-IT" sz="3400" dirty="0"/>
              <a:t> hardware</a:t>
            </a:r>
          </a:p>
          <a:p>
            <a:pPr>
              <a:lnSpc>
                <a:spcPct val="80000"/>
              </a:lnSpc>
            </a:pPr>
            <a:endParaRPr lang="it-IT" altLang="it-IT" sz="3400" dirty="0"/>
          </a:p>
          <a:p>
            <a:pPr>
              <a:lnSpc>
                <a:spcPct val="80000"/>
              </a:lnSpc>
            </a:pPr>
            <a:r>
              <a:rPr lang="it-IT" altLang="it-IT" sz="3400" b="1" dirty="0"/>
              <a:t>Interaction faults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it-IT" altLang="it-IT" sz="3400" dirty="0" err="1"/>
              <a:t>that</a:t>
            </a:r>
            <a:r>
              <a:rPr lang="it-IT" altLang="it-IT" sz="3400" dirty="0"/>
              <a:t> include </a:t>
            </a:r>
            <a:r>
              <a:rPr lang="it-IT" altLang="it-IT" sz="3400" dirty="0" err="1"/>
              <a:t>all</a:t>
            </a:r>
            <a:r>
              <a:rPr lang="it-IT" altLang="it-IT" sz="3400" dirty="0"/>
              <a:t> </a:t>
            </a:r>
            <a:r>
              <a:rPr lang="it-IT" altLang="it-IT" sz="3400" dirty="0" err="1"/>
              <a:t>external</a:t>
            </a:r>
            <a:r>
              <a:rPr lang="it-IT" altLang="it-IT" sz="3400" dirty="0"/>
              <a:t> faults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sz="34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3400" dirty="0"/>
              <a:t>(31 </a:t>
            </a:r>
            <a:r>
              <a:rPr lang="it-IT" altLang="it-IT" sz="3400" dirty="0" err="1"/>
              <a:t>combinations</a:t>
            </a:r>
            <a:r>
              <a:rPr lang="it-IT" altLang="it-IT" sz="3400" dirty="0"/>
              <a:t> </a:t>
            </a:r>
            <a:r>
              <a:rPr lang="it-IT" altLang="it-IT" sz="3400" dirty="0" err="1"/>
              <a:t>have</a:t>
            </a:r>
            <a:r>
              <a:rPr lang="it-IT" altLang="it-IT" sz="3400" dirty="0"/>
              <a:t> </a:t>
            </a:r>
            <a:r>
              <a:rPr lang="it-IT" altLang="it-IT" sz="3400" dirty="0" err="1"/>
              <a:t>been</a:t>
            </a:r>
            <a:r>
              <a:rPr lang="it-IT" altLang="it-IT" sz="3400" dirty="0"/>
              <a:t> </a:t>
            </a:r>
            <a:r>
              <a:rPr lang="it-IT" altLang="it-IT" sz="3400" dirty="0" err="1"/>
              <a:t>identified</a:t>
            </a:r>
            <a:r>
              <a:rPr lang="it-IT" altLang="it-IT" sz="3400" dirty="0"/>
              <a:t>)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F0BAD1-179C-4D11-86EB-BC8DAA697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3E9FA72-3201-433E-92C5-84A087E56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417205-D1B5-4D40-B013-0A643F5CB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2862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96B4BA-1F2C-470B-AEA5-4767C7EB0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Faults </a:t>
            </a:r>
            <a:r>
              <a:rPr lang="it-IT" dirty="0" err="1"/>
              <a:t>classification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1E6720D-B3AB-4BF4-B396-EAEA24B0B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E42D0B-528A-47F0-9B45-89E136C8F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9A9EA88-372E-4F8D-8A0D-18B3C0B00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16</a:t>
            </a:fld>
            <a:endParaRPr lang="it-IT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7EEBAAEE-6021-46BB-8D8F-DB595952D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819565"/>
            <a:ext cx="7785963" cy="553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647EFD1E-E184-43EE-A065-27F554A85198}"/>
              </a:ext>
            </a:extLst>
          </p:cNvPr>
          <p:cNvSpPr/>
          <p:nvPr/>
        </p:nvSpPr>
        <p:spPr>
          <a:xfrm>
            <a:off x="9694371" y="5623401"/>
            <a:ext cx="1659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From [</a:t>
            </a:r>
            <a:r>
              <a:rPr lang="en-US" dirty="0" err="1"/>
              <a:t>Avizienis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et al., 2004] </a:t>
            </a:r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19789A7-A687-4185-A0AD-639E9DF40ABD}"/>
              </a:ext>
            </a:extLst>
          </p:cNvPr>
          <p:cNvSpPr/>
          <p:nvPr/>
        </p:nvSpPr>
        <p:spPr>
          <a:xfrm>
            <a:off x="467360" y="5565245"/>
            <a:ext cx="2387600" cy="762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dirty="0"/>
              <a:t>names of some </a:t>
            </a:r>
            <a:br>
              <a:rPr lang="it-IT" altLang="it-IT" dirty="0"/>
            </a:br>
            <a:r>
              <a:rPr lang="it-IT" altLang="it-IT" dirty="0"/>
              <a:t>illustrative fault </a:t>
            </a:r>
            <a:br>
              <a:rPr lang="it-IT" altLang="it-IT" dirty="0"/>
            </a:br>
            <a:r>
              <a:rPr lang="it-IT" altLang="it-IT" dirty="0"/>
              <a:t>classes</a:t>
            </a:r>
          </a:p>
        </p:txBody>
      </p:sp>
    </p:spTree>
    <p:extLst>
      <p:ext uri="{BB962C8B-B14F-4D97-AF65-F5344CB8AC3E}">
        <p14:creationId xmlns:p14="http://schemas.microsoft.com/office/powerpoint/2010/main" val="566709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3F0456-635A-47B0-A5E1-5C5FA406A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Natural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020D142-C8FF-4BE5-A5C8-936960A67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2386" y="1253330"/>
            <a:ext cx="9668334" cy="5103019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it-IT" altLang="it-IT" dirty="0"/>
              <a:t>Natural faults (11-15) are </a:t>
            </a:r>
            <a:r>
              <a:rPr lang="it-IT" altLang="it-IT" dirty="0" err="1"/>
              <a:t>physical</a:t>
            </a:r>
            <a:r>
              <a:rPr lang="it-IT" altLang="it-IT" dirty="0"/>
              <a:t> (hardware) faults </a:t>
            </a:r>
            <a:r>
              <a:rPr lang="it-IT" altLang="it-IT" dirty="0" err="1"/>
              <a:t>that</a:t>
            </a:r>
            <a:r>
              <a:rPr lang="it-IT" altLang="it-IT" dirty="0"/>
              <a:t> are </a:t>
            </a:r>
            <a:r>
              <a:rPr lang="it-IT" altLang="it-IT" dirty="0" err="1"/>
              <a:t>caused</a:t>
            </a:r>
            <a:r>
              <a:rPr lang="it-IT" altLang="it-IT" dirty="0"/>
              <a:t> by </a:t>
            </a:r>
            <a:r>
              <a:rPr lang="it-IT" altLang="it-IT" dirty="0" err="1"/>
              <a:t>natural</a:t>
            </a:r>
            <a:r>
              <a:rPr lang="it-IT" altLang="it-IT" dirty="0"/>
              <a:t> </a:t>
            </a:r>
            <a:r>
              <a:rPr lang="it-IT" altLang="it-IT" dirty="0" err="1"/>
              <a:t>phenomena</a:t>
            </a:r>
            <a:r>
              <a:rPr lang="it-IT" altLang="it-IT" dirty="0"/>
              <a:t> </a:t>
            </a:r>
            <a:r>
              <a:rPr lang="it-IT" altLang="it-IT" dirty="0" err="1"/>
              <a:t>without</a:t>
            </a:r>
            <a:r>
              <a:rPr lang="it-IT" altLang="it-IT" dirty="0"/>
              <a:t> human </a:t>
            </a:r>
            <a:r>
              <a:rPr lang="it-IT" altLang="it-IT" dirty="0" err="1"/>
              <a:t>participation</a:t>
            </a:r>
            <a:br>
              <a:rPr lang="it-IT" altLang="it-IT" dirty="0"/>
            </a:br>
            <a:r>
              <a:rPr lang="it-IT" altLang="it-IT" dirty="0"/>
              <a:t>   </a:t>
            </a:r>
          </a:p>
          <a:p>
            <a:pPr>
              <a:lnSpc>
                <a:spcPct val="80000"/>
              </a:lnSpc>
            </a:pPr>
            <a:r>
              <a:rPr lang="it-IT" altLang="it-IT" dirty="0"/>
              <a:t>Production </a:t>
            </a:r>
            <a:r>
              <a:rPr lang="it-IT" altLang="it-IT" dirty="0" err="1"/>
              <a:t>defects</a:t>
            </a:r>
            <a:r>
              <a:rPr lang="it-IT" altLang="it-IT" dirty="0"/>
              <a:t> (11) are </a:t>
            </a:r>
            <a:r>
              <a:rPr lang="it-IT" altLang="it-IT" dirty="0" err="1"/>
              <a:t>natural</a:t>
            </a:r>
            <a:r>
              <a:rPr lang="it-IT" altLang="it-IT" dirty="0"/>
              <a:t> faults </a:t>
            </a:r>
            <a:r>
              <a:rPr lang="it-IT" altLang="it-IT" dirty="0" err="1"/>
              <a:t>that</a:t>
            </a:r>
            <a:r>
              <a:rPr lang="it-IT" altLang="it-IT" dirty="0"/>
              <a:t> originate </a:t>
            </a:r>
            <a:r>
              <a:rPr lang="it-IT" altLang="it-IT" dirty="0" err="1"/>
              <a:t>during</a:t>
            </a:r>
            <a:r>
              <a:rPr lang="it-IT" altLang="it-IT" dirty="0"/>
              <a:t> </a:t>
            </a:r>
            <a:r>
              <a:rPr lang="it-IT" altLang="it-IT" dirty="0" err="1"/>
              <a:t>development</a:t>
            </a:r>
            <a:r>
              <a:rPr lang="it-IT" altLang="it-IT" dirty="0"/>
              <a:t>.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/>
              <a:t>Natural faults </a:t>
            </a:r>
            <a:r>
              <a:rPr lang="it-IT" altLang="it-IT" dirty="0" err="1"/>
              <a:t>during</a:t>
            </a:r>
            <a:r>
              <a:rPr lang="it-IT" altLang="it-IT" dirty="0"/>
              <a:t> </a:t>
            </a:r>
            <a:r>
              <a:rPr lang="it-IT" altLang="it-IT" b="1" dirty="0" err="1"/>
              <a:t>operation</a:t>
            </a:r>
            <a:r>
              <a:rPr lang="it-IT" altLang="it-IT" dirty="0"/>
              <a:t> are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it-IT" altLang="it-IT" b="1" dirty="0" err="1"/>
              <a:t>internal</a:t>
            </a:r>
            <a:r>
              <a:rPr lang="it-IT" altLang="it-IT" b="1" dirty="0"/>
              <a:t> </a:t>
            </a:r>
            <a:r>
              <a:rPr lang="it-IT" altLang="it-IT" dirty="0"/>
              <a:t>(12-13), due to </a:t>
            </a:r>
            <a:r>
              <a:rPr lang="it-IT" altLang="it-IT" dirty="0" err="1"/>
              <a:t>natural</a:t>
            </a:r>
            <a:r>
              <a:rPr lang="it-IT" altLang="it-IT" dirty="0"/>
              <a:t> </a:t>
            </a:r>
            <a:r>
              <a:rPr lang="it-IT" altLang="it-IT" dirty="0" err="1"/>
              <a:t>processes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cause </a:t>
            </a:r>
            <a:r>
              <a:rPr lang="it-IT" altLang="it-IT" dirty="0" err="1"/>
              <a:t>physical</a:t>
            </a:r>
            <a:r>
              <a:rPr lang="it-IT" altLang="it-IT" dirty="0"/>
              <a:t>   </a:t>
            </a:r>
            <a:br>
              <a:rPr lang="it-IT" altLang="it-IT" dirty="0"/>
            </a:br>
            <a:r>
              <a:rPr lang="it-IT" altLang="it-IT" dirty="0"/>
              <a:t>  </a:t>
            </a:r>
            <a:r>
              <a:rPr lang="it-IT" altLang="it-IT" dirty="0" err="1"/>
              <a:t>deterioration</a:t>
            </a:r>
            <a:r>
              <a:rPr lang="it-IT" altLang="it-IT" dirty="0"/>
              <a:t>, or </a:t>
            </a:r>
          </a:p>
          <a:p>
            <a:pPr lvl="1">
              <a:lnSpc>
                <a:spcPct val="80000"/>
              </a:lnSpc>
              <a:buFontTx/>
              <a:buChar char="-"/>
            </a:pPr>
            <a:endParaRPr lang="it-IT" altLang="it-IT" dirty="0"/>
          </a:p>
          <a:p>
            <a:pPr marL="457200" lvl="1" indent="0">
              <a:lnSpc>
                <a:spcPct val="80000"/>
              </a:lnSpc>
              <a:buNone/>
            </a:pPr>
            <a:r>
              <a:rPr lang="it-IT" altLang="it-IT" dirty="0"/>
              <a:t>- </a:t>
            </a:r>
            <a:r>
              <a:rPr lang="it-IT" altLang="it-IT" b="1" dirty="0" err="1"/>
              <a:t>external</a:t>
            </a:r>
            <a:r>
              <a:rPr lang="it-IT" altLang="it-IT" dirty="0"/>
              <a:t> (14-15), due to </a:t>
            </a:r>
            <a:r>
              <a:rPr lang="it-IT" altLang="it-IT" dirty="0" err="1"/>
              <a:t>natural</a:t>
            </a:r>
            <a:r>
              <a:rPr lang="it-IT" altLang="it-IT" dirty="0"/>
              <a:t> </a:t>
            </a:r>
            <a:r>
              <a:rPr lang="it-IT" altLang="it-IT" dirty="0" err="1"/>
              <a:t>processes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originate </a:t>
            </a:r>
            <a:r>
              <a:rPr lang="it-IT" altLang="it-IT" dirty="0" err="1"/>
              <a:t>outside</a:t>
            </a:r>
            <a:r>
              <a:rPr lang="it-IT" altLang="it-IT" dirty="0"/>
              <a:t> the   </a:t>
            </a:r>
            <a:br>
              <a:rPr lang="it-IT" altLang="it-IT" dirty="0"/>
            </a:br>
            <a:r>
              <a:rPr lang="it-IT" altLang="it-IT" dirty="0"/>
              <a:t>   system </a:t>
            </a:r>
            <a:r>
              <a:rPr lang="it-IT" altLang="it-IT" dirty="0" err="1"/>
              <a:t>boundaries</a:t>
            </a:r>
            <a:r>
              <a:rPr lang="it-IT" altLang="it-IT" dirty="0"/>
              <a:t> and cause </a:t>
            </a:r>
            <a:r>
              <a:rPr lang="it-IT" altLang="it-IT" dirty="0" err="1"/>
              <a:t>physical</a:t>
            </a:r>
            <a:r>
              <a:rPr lang="it-IT" altLang="it-IT" dirty="0"/>
              <a:t> </a:t>
            </a:r>
            <a:r>
              <a:rPr lang="it-IT" altLang="it-IT" dirty="0" err="1"/>
              <a:t>interference</a:t>
            </a:r>
            <a:endParaRPr lang="it-IT" altLang="it-IT" dirty="0"/>
          </a:p>
          <a:p>
            <a:pPr lvl="2">
              <a:lnSpc>
                <a:spcPct val="80000"/>
              </a:lnSpc>
            </a:pPr>
            <a:r>
              <a:rPr lang="it-IT" altLang="it-IT" dirty="0"/>
              <a:t>by </a:t>
            </a:r>
            <a:r>
              <a:rPr lang="it-IT" altLang="it-IT" dirty="0" err="1"/>
              <a:t>penetrating</a:t>
            </a:r>
            <a:r>
              <a:rPr lang="it-IT" altLang="it-IT" dirty="0"/>
              <a:t> the hardware </a:t>
            </a:r>
            <a:r>
              <a:rPr lang="it-IT" altLang="it-IT" dirty="0" err="1"/>
              <a:t>boundary</a:t>
            </a:r>
            <a:r>
              <a:rPr lang="it-IT" altLang="it-IT" dirty="0"/>
              <a:t> of the system (</a:t>
            </a:r>
            <a:r>
              <a:rPr lang="it-IT" altLang="it-IT" dirty="0" err="1"/>
              <a:t>radiation</a:t>
            </a:r>
            <a:r>
              <a:rPr lang="it-IT" altLang="it-IT" dirty="0"/>
              <a:t>, etc.) or</a:t>
            </a:r>
          </a:p>
          <a:p>
            <a:pPr lvl="2">
              <a:lnSpc>
                <a:spcPct val="80000"/>
              </a:lnSpc>
            </a:pPr>
            <a:r>
              <a:rPr lang="it-IT" altLang="it-IT" dirty="0"/>
              <a:t> by </a:t>
            </a:r>
            <a:r>
              <a:rPr lang="it-IT" altLang="it-IT" dirty="0" err="1"/>
              <a:t>entering</a:t>
            </a:r>
            <a:r>
              <a:rPr lang="it-IT" altLang="it-IT" dirty="0"/>
              <a:t> via use </a:t>
            </a:r>
            <a:r>
              <a:rPr lang="it-IT" altLang="it-IT" dirty="0" err="1"/>
              <a:t>interfaces</a:t>
            </a:r>
            <a:r>
              <a:rPr lang="it-IT" altLang="it-IT" dirty="0"/>
              <a:t> (power </a:t>
            </a:r>
            <a:r>
              <a:rPr lang="it-IT" altLang="it-IT" dirty="0" err="1"/>
              <a:t>transients</a:t>
            </a:r>
            <a:r>
              <a:rPr lang="it-IT" altLang="it-IT" dirty="0"/>
              <a:t>, </a:t>
            </a:r>
            <a:r>
              <a:rPr lang="it-IT" altLang="it-IT" dirty="0" err="1"/>
              <a:t>noisy</a:t>
            </a:r>
            <a:r>
              <a:rPr lang="it-IT" altLang="it-IT" dirty="0"/>
              <a:t> input lines, etc.)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95173D-60AE-4CCD-AC78-2FB17C8D1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1CA09D-8F5B-4826-A266-BEE7ED2AA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1FA9652-59E6-4705-97C1-C040BC0F5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237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81E0BDD-0F08-4694-B6C4-68ED8278A8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A5C6519-ED18-4133-88F1-04134E928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D120E8-FA2A-470B-9A5C-DA10B3D2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18</a:t>
            </a:fld>
            <a:endParaRPr lang="it-IT"/>
          </a:p>
        </p:txBody>
      </p:sp>
      <p:sp>
        <p:nvSpPr>
          <p:cNvPr id="14" name="Titolo 13">
            <a:extLst>
              <a:ext uri="{FF2B5EF4-FFF2-40B4-BE49-F238E27FC236}">
                <a16:creationId xmlns:a16="http://schemas.microsoft.com/office/drawing/2014/main" id="{55259398-404F-49BB-88A4-73AF059A8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</a:t>
            </a:r>
          </a:p>
        </p:txBody>
      </p:sp>
      <p:sp>
        <p:nvSpPr>
          <p:cNvPr id="16" name="Text Box 8">
            <a:extLst>
              <a:ext uri="{FF2B5EF4-FFF2-40B4-BE49-F238E27FC236}">
                <a16:creationId xmlns:a16="http://schemas.microsoft.com/office/drawing/2014/main" id="{EFF94317-EA8F-4436-ADEA-C997DF746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076" y="1105262"/>
            <a:ext cx="153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dirty="0"/>
              <a:t>Natural faults</a:t>
            </a:r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C122AEC9-38EA-434E-898B-2C2092922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394" y="510857"/>
            <a:ext cx="8177212" cy="581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4">
            <a:extLst>
              <a:ext uri="{FF2B5EF4-FFF2-40B4-BE49-F238E27FC236}">
                <a16:creationId xmlns:a16="http://schemas.microsoft.com/office/drawing/2014/main" id="{EFE2046F-D1C4-491C-97D4-6F6176ABC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6256" y="2341562"/>
            <a:ext cx="1009650" cy="215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" name="Line 5">
            <a:extLst>
              <a:ext uri="{FF2B5EF4-FFF2-40B4-BE49-F238E27FC236}">
                <a16:creationId xmlns:a16="http://schemas.microsoft.com/office/drawing/2014/main" id="{52265C72-5445-40E3-BA52-0E761893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9281" y="2557462"/>
            <a:ext cx="0" cy="2592388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ABED72F7-A9C3-457F-83C6-BB600D695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3744" y="1620837"/>
            <a:ext cx="287337" cy="3600450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>
              <a:solidFill>
                <a:srgbClr val="FFFF00"/>
              </a:solidFill>
            </a:endParaRPr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B68658DE-4CD7-466A-80CD-B41C0B918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2519" y="1620837"/>
            <a:ext cx="360362" cy="3529013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01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FACA8F-FD82-4611-8532-0CEFC6FFC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Human-Made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FCF2310-858D-4AD3-A2A2-3DB692223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The </a:t>
            </a:r>
            <a:r>
              <a:rPr lang="it-IT" altLang="it-IT" dirty="0" err="1"/>
              <a:t>two</a:t>
            </a:r>
            <a:r>
              <a:rPr lang="it-IT" altLang="it-IT" dirty="0"/>
              <a:t> </a:t>
            </a:r>
            <a:r>
              <a:rPr lang="it-IT" altLang="it-IT" dirty="0" err="1"/>
              <a:t>basic</a:t>
            </a:r>
            <a:r>
              <a:rPr lang="it-IT" altLang="it-IT" dirty="0"/>
              <a:t> classes of human-made faults (</a:t>
            </a:r>
            <a:r>
              <a:rPr lang="it-IT" altLang="it-IT" b="1" dirty="0" err="1"/>
              <a:t>that</a:t>
            </a:r>
            <a:r>
              <a:rPr lang="it-IT" altLang="it-IT" b="1" dirty="0"/>
              <a:t> </a:t>
            </a:r>
            <a:r>
              <a:rPr lang="it-IT" altLang="it-IT" b="1" dirty="0" err="1"/>
              <a:t>result</a:t>
            </a:r>
            <a:r>
              <a:rPr lang="it-IT" altLang="it-IT" b="1" dirty="0"/>
              <a:t> from human actions</a:t>
            </a:r>
            <a:r>
              <a:rPr lang="it-IT" altLang="it-IT" dirty="0"/>
              <a:t>) are: 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b="1" dirty="0" err="1"/>
              <a:t>Malicious</a:t>
            </a:r>
            <a:r>
              <a:rPr lang="it-IT" altLang="it-IT" b="1" dirty="0"/>
              <a:t> faults</a:t>
            </a:r>
            <a:r>
              <a:rPr lang="it-IT" altLang="it-IT" dirty="0"/>
              <a:t>, </a:t>
            </a:r>
            <a:r>
              <a:rPr lang="it-IT" altLang="it-IT" dirty="0" err="1"/>
              <a:t>introduced</a:t>
            </a:r>
            <a:r>
              <a:rPr lang="it-IT" altLang="it-IT" dirty="0"/>
              <a:t> </a:t>
            </a:r>
            <a:r>
              <a:rPr lang="it-IT" altLang="it-IT" dirty="0" err="1"/>
              <a:t>during</a:t>
            </a:r>
            <a:r>
              <a:rPr lang="it-IT" altLang="it-IT" dirty="0"/>
              <a:t> </a:t>
            </a:r>
            <a:r>
              <a:rPr lang="it-IT" altLang="it-IT" dirty="0" err="1"/>
              <a:t>either</a:t>
            </a:r>
            <a:r>
              <a:rPr lang="it-IT" altLang="it-IT" dirty="0"/>
              <a:t> system </a:t>
            </a:r>
            <a:r>
              <a:rPr lang="it-IT" altLang="it-IT" dirty="0" err="1"/>
              <a:t>development</a:t>
            </a:r>
            <a:r>
              <a:rPr lang="it-IT" altLang="it-IT" dirty="0"/>
              <a:t> with the </a:t>
            </a:r>
            <a:r>
              <a:rPr lang="it-IT" altLang="it-IT" dirty="0" err="1"/>
              <a:t>objective</a:t>
            </a:r>
            <a:r>
              <a:rPr lang="it-IT" altLang="it-IT" dirty="0"/>
              <a:t> to cause </a:t>
            </a:r>
            <a:r>
              <a:rPr lang="it-IT" altLang="it-IT" dirty="0" err="1"/>
              <a:t>harm</a:t>
            </a:r>
            <a:r>
              <a:rPr lang="it-IT" altLang="it-IT" dirty="0"/>
              <a:t> to the system </a:t>
            </a:r>
            <a:r>
              <a:rPr lang="it-IT" altLang="it-IT" dirty="0" err="1"/>
              <a:t>during</a:t>
            </a:r>
            <a:r>
              <a:rPr lang="it-IT" altLang="it-IT" dirty="0"/>
              <a:t> </a:t>
            </a:r>
            <a:r>
              <a:rPr lang="it-IT" altLang="it-IT" dirty="0" err="1"/>
              <a:t>its</a:t>
            </a:r>
            <a:r>
              <a:rPr lang="it-IT" altLang="it-IT" dirty="0"/>
              <a:t> use (5-6), or </a:t>
            </a:r>
            <a:r>
              <a:rPr lang="it-IT" altLang="it-IT" dirty="0" err="1"/>
              <a:t>directly</a:t>
            </a:r>
            <a:r>
              <a:rPr lang="it-IT" altLang="it-IT" dirty="0"/>
              <a:t> </a:t>
            </a:r>
            <a:r>
              <a:rPr lang="it-IT" altLang="it-IT" dirty="0" err="1"/>
              <a:t>during</a:t>
            </a:r>
            <a:r>
              <a:rPr lang="it-IT" altLang="it-IT" dirty="0"/>
              <a:t> use (22-25). 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b="1" dirty="0"/>
          </a:p>
          <a:p>
            <a:pPr marL="0" indent="0">
              <a:lnSpc>
                <a:spcPct val="80000"/>
              </a:lnSpc>
              <a:buNone/>
            </a:pPr>
            <a:endParaRPr lang="it-IT" altLang="it-IT" b="1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b="1" dirty="0" err="1"/>
              <a:t>Nonmalicious</a:t>
            </a:r>
            <a:r>
              <a:rPr lang="it-IT" altLang="it-IT" b="1" dirty="0"/>
              <a:t> faults </a:t>
            </a:r>
            <a:r>
              <a:rPr lang="it-IT" altLang="it-IT" dirty="0"/>
              <a:t>(1-4, 7-21, 26-31), </a:t>
            </a:r>
            <a:r>
              <a:rPr lang="it-IT" altLang="it-IT" dirty="0" err="1"/>
              <a:t>introduced</a:t>
            </a:r>
            <a:r>
              <a:rPr lang="it-IT" altLang="it-IT" dirty="0"/>
              <a:t> </a:t>
            </a:r>
            <a:r>
              <a:rPr lang="it-IT" altLang="it-IT" dirty="0" err="1"/>
              <a:t>without</a:t>
            </a:r>
            <a:r>
              <a:rPr lang="it-IT" altLang="it-IT" dirty="0"/>
              <a:t> </a:t>
            </a:r>
            <a:r>
              <a:rPr lang="it-IT" altLang="it-IT" dirty="0" err="1"/>
              <a:t>malicious</a:t>
            </a:r>
            <a:r>
              <a:rPr lang="it-IT" altLang="it-IT" dirty="0"/>
              <a:t> </a:t>
            </a:r>
            <a:r>
              <a:rPr lang="it-IT" altLang="it-IT" dirty="0" err="1"/>
              <a:t>objectives</a:t>
            </a:r>
            <a:r>
              <a:rPr lang="it-IT" altLang="it-IT" dirty="0"/>
              <a:t>. </a:t>
            </a:r>
            <a:endParaRPr lang="it-IT" altLang="it-IT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031AB5-07EE-485C-9BCF-23F315EFA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5471730-9118-4671-84D9-541FA1E08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F66D2B-1356-4C31-8293-4C6480FE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813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23F037-EC9A-470A-9FE9-530671AE7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18E276-3D5F-4471-BC45-850ADCAE7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it-IT" dirty="0"/>
              <a:t>Chain of threats: faults, errors, failures </a:t>
            </a:r>
          </a:p>
          <a:p>
            <a:r>
              <a:rPr lang="en-US" altLang="it-IT" dirty="0"/>
              <a:t>Classification of faults </a:t>
            </a:r>
          </a:p>
          <a:p>
            <a:r>
              <a:rPr lang="en-US" altLang="it-IT" dirty="0"/>
              <a:t>Classification of failures</a:t>
            </a:r>
          </a:p>
          <a:p>
            <a:r>
              <a:rPr lang="en-US" altLang="it-IT" dirty="0"/>
              <a:t>The dependability tree</a:t>
            </a:r>
          </a:p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FDF0EDE-16BF-4E19-AEDB-30ABBED98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F7BC0C-DDD4-46B4-ABE9-32988AFB9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5FD5B4-121E-4AFE-AED7-CEE991E47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6701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C79346-5066-4B9E-B9F2-5494D4A27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7D7DA8-393D-447B-84FD-5ED2F1D75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33728F-317E-4882-899A-13ED55AC2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48B81B-D921-451A-9D2E-A80E21306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20</a:t>
            </a:fld>
            <a:endParaRPr lang="it-IT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44C15895-5C1C-45FB-92F5-40C91B167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035" y="541337"/>
            <a:ext cx="8177212" cy="5815013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934F57CC-3AC3-4A62-BD3D-E9B309B5E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5797" y="3349624"/>
            <a:ext cx="719138" cy="215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9DD6CE82-6BBF-40C0-BD10-D5EA4DA60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8323" y="3349624"/>
            <a:ext cx="2879725" cy="215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02AB4656-AB55-429C-B5DE-C0B7511F0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1648" y="3349624"/>
            <a:ext cx="1152525" cy="215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41DCDD5-BE9C-4F16-A14D-0354558AB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5798" y="3852862"/>
            <a:ext cx="360363" cy="14446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31DEB087-9B08-4453-AD6B-4C5F35835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8323" y="3852862"/>
            <a:ext cx="360363" cy="14446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27923BF7-604D-45D7-A207-5CA7ED92E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5523" y="3902075"/>
            <a:ext cx="576263" cy="14287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CEC0F8B9-DF1B-45CF-98C8-5BA82625A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1648" y="3910012"/>
            <a:ext cx="576263" cy="14287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16ACA37D-20FC-42E3-91CD-38B2E19EF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7911" y="4110037"/>
            <a:ext cx="504825" cy="142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id="{A8F0C29E-086D-4010-91E6-D71B6503B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3223" y="4068762"/>
            <a:ext cx="576263" cy="1444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1D4FFBD5-29EE-4E7A-A6A4-7C7C5E93A3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6161" y="4068762"/>
            <a:ext cx="358775" cy="1444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DBCF0172-F47D-4549-A5AE-1B49666D7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7097" y="4068762"/>
            <a:ext cx="431800" cy="1444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D240F61F-0339-41CE-98A4-B4023CA98085}"/>
              </a:ext>
            </a:extLst>
          </p:cNvPr>
          <p:cNvSpPr/>
          <p:nvPr/>
        </p:nvSpPr>
        <p:spPr>
          <a:xfrm>
            <a:off x="182156" y="1292165"/>
            <a:ext cx="15359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dirty="0"/>
              <a:t>Human-Made </a:t>
            </a:r>
          </a:p>
          <a:p>
            <a:r>
              <a:rPr lang="it-IT" altLang="it-IT" dirty="0"/>
              <a:t>Faults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33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FB9BCC-A577-48C6-A861-899B1B17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Human-Made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D8A3DD-EFE0-46AF-9E88-6BEC63126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Non-</a:t>
            </a:r>
            <a:r>
              <a:rPr lang="it-IT" altLang="it-IT" dirty="0" err="1"/>
              <a:t>malicious</a:t>
            </a:r>
            <a:r>
              <a:rPr lang="it-IT" altLang="it-IT" dirty="0"/>
              <a:t> </a:t>
            </a:r>
            <a:r>
              <a:rPr lang="it-IT" altLang="it-IT" dirty="0" err="1"/>
              <a:t>development</a:t>
            </a:r>
            <a:r>
              <a:rPr lang="it-IT" altLang="it-IT" dirty="0"/>
              <a:t> faults are Software and Hardware faults.</a:t>
            </a:r>
          </a:p>
          <a:p>
            <a:pPr marL="0" indent="0">
              <a:buNone/>
            </a:pPr>
            <a:endParaRPr lang="it-IT" altLang="it-IT" dirty="0"/>
          </a:p>
          <a:p>
            <a:r>
              <a:rPr lang="it-IT" altLang="it-IT" dirty="0"/>
              <a:t>Hardware faults: </a:t>
            </a:r>
            <a:r>
              <a:rPr lang="it-IT" altLang="it-IT" dirty="0" err="1"/>
              <a:t>microprocessor</a:t>
            </a:r>
            <a:r>
              <a:rPr lang="it-IT" altLang="it-IT" dirty="0"/>
              <a:t> faults </a:t>
            </a:r>
            <a:r>
              <a:rPr lang="it-IT" altLang="it-IT" dirty="0" err="1"/>
              <a:t>discovered</a:t>
            </a:r>
            <a:r>
              <a:rPr lang="it-IT" altLang="it-IT" dirty="0"/>
              <a:t> after production (</a:t>
            </a:r>
            <a:r>
              <a:rPr lang="it-IT" altLang="it-IT" dirty="0" err="1"/>
              <a:t>named</a:t>
            </a:r>
            <a:r>
              <a:rPr lang="it-IT" altLang="it-IT" dirty="0"/>
              <a:t> Errata).</a:t>
            </a:r>
          </a:p>
          <a:p>
            <a:pPr marL="0" indent="0">
              <a:buNone/>
            </a:pPr>
            <a:r>
              <a:rPr lang="it-IT" altLang="it-IT" dirty="0"/>
              <a:t>   </a:t>
            </a:r>
            <a:r>
              <a:rPr lang="it-IT" altLang="it-IT" dirty="0" err="1"/>
              <a:t>They</a:t>
            </a:r>
            <a:r>
              <a:rPr lang="it-IT" altLang="it-IT" dirty="0"/>
              <a:t> are </a:t>
            </a:r>
            <a:r>
              <a:rPr lang="it-IT" altLang="it-IT" dirty="0" err="1"/>
              <a:t>listed</a:t>
            </a:r>
            <a:r>
              <a:rPr lang="it-IT" altLang="it-IT" dirty="0"/>
              <a:t> in </a:t>
            </a:r>
            <a:r>
              <a:rPr lang="it-IT" altLang="it-IT" dirty="0" err="1"/>
              <a:t>specification</a:t>
            </a:r>
            <a:r>
              <a:rPr lang="it-IT" altLang="it-IT" dirty="0"/>
              <a:t> updates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0B7CAB0-C4E6-488C-A42A-384E6CE0B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524841-E2F6-4DB9-BF51-2DAFDB420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F02AE4A-BACE-4160-A53F-7E5149BE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4192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BC101B-14D3-48EC-93E9-D12879822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Non-</a:t>
            </a:r>
            <a:r>
              <a:rPr lang="it-IT" altLang="it-IT" dirty="0" err="1"/>
              <a:t>malicious</a:t>
            </a:r>
            <a:r>
              <a:rPr lang="it-IT" altLang="it-IT" dirty="0"/>
              <a:t> Human-Made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A15A24-B863-4B1F-8D04-9E807C098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3419FB-E924-434C-AE99-5E77DA45E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629D9C-ECFA-479F-9304-7513D04E8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01F6B9-1D7A-4927-9D4D-087867B9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22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1B79A3E-5C72-49AD-86FF-F803E1C0625C}"/>
              </a:ext>
            </a:extLst>
          </p:cNvPr>
          <p:cNvSpPr/>
          <p:nvPr/>
        </p:nvSpPr>
        <p:spPr>
          <a:xfrm>
            <a:off x="838200" y="1310279"/>
            <a:ext cx="10175240" cy="4237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sz="2800" dirty="0"/>
              <a:t>Non-</a:t>
            </a:r>
            <a:r>
              <a:rPr lang="it-IT" altLang="it-IT" sz="2800" dirty="0" err="1"/>
              <a:t>malicious</a:t>
            </a:r>
            <a:r>
              <a:rPr lang="it-IT" altLang="it-IT" sz="2800" dirty="0"/>
              <a:t> faults are: </a:t>
            </a:r>
            <a:endParaRPr lang="it-IT" altLang="it-IT" sz="2800" b="1" dirty="0"/>
          </a:p>
          <a:p>
            <a:pPr>
              <a:lnSpc>
                <a:spcPct val="80000"/>
              </a:lnSpc>
            </a:pPr>
            <a:endParaRPr lang="it-IT" altLang="it-IT" sz="2800" dirty="0"/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it-IT" altLang="it-IT" sz="2800" b="1" dirty="0" err="1"/>
              <a:t>nondeliberate</a:t>
            </a:r>
            <a:r>
              <a:rPr lang="it-IT" altLang="it-IT" sz="2800" dirty="0"/>
              <a:t> faults </a:t>
            </a:r>
            <a:r>
              <a:rPr lang="it-IT" altLang="it-IT" sz="2800" dirty="0" err="1"/>
              <a:t>that</a:t>
            </a:r>
            <a:r>
              <a:rPr lang="it-IT" altLang="it-IT" sz="2800" dirty="0"/>
              <a:t> are due to </a:t>
            </a:r>
            <a:r>
              <a:rPr lang="it-IT" altLang="it-IT" sz="2800" dirty="0" err="1"/>
              <a:t>mistakes</a:t>
            </a:r>
            <a:r>
              <a:rPr lang="it-IT" altLang="it-IT" sz="2800" dirty="0"/>
              <a:t>, </a:t>
            </a:r>
            <a:r>
              <a:rPr lang="it-IT" altLang="it-IT" sz="2800" dirty="0" err="1"/>
              <a:t>that</a:t>
            </a:r>
            <a:r>
              <a:rPr lang="it-IT" altLang="it-IT" sz="2800" dirty="0"/>
              <a:t> </a:t>
            </a:r>
            <a:r>
              <a:rPr lang="it-IT" altLang="it-IT" sz="2800" dirty="0" err="1"/>
              <a:t>is</a:t>
            </a:r>
            <a:r>
              <a:rPr lang="it-IT" altLang="it-IT" sz="2800" dirty="0"/>
              <a:t>, </a:t>
            </a:r>
            <a:r>
              <a:rPr lang="it-IT" altLang="it-IT" sz="2800" dirty="0" err="1"/>
              <a:t>unintended</a:t>
            </a:r>
            <a:r>
              <a:rPr lang="it-IT" altLang="it-IT" sz="2800" dirty="0"/>
              <a:t> actions of </a:t>
            </a:r>
            <a:r>
              <a:rPr lang="it-IT" altLang="it-IT" sz="2800" dirty="0" err="1"/>
              <a:t>which</a:t>
            </a:r>
            <a:r>
              <a:rPr lang="it-IT" altLang="it-IT" sz="2800" dirty="0"/>
              <a:t> the developer, operator, </a:t>
            </a:r>
            <a:r>
              <a:rPr lang="it-IT" altLang="it-IT" sz="2800" dirty="0" err="1"/>
              <a:t>maintainer</a:t>
            </a:r>
            <a:r>
              <a:rPr lang="it-IT" altLang="it-IT" sz="2800" dirty="0"/>
              <a:t>, etc. </a:t>
            </a:r>
            <a:r>
              <a:rPr lang="it-IT" altLang="it-IT" sz="2800" dirty="0" err="1"/>
              <a:t>is</a:t>
            </a:r>
            <a:r>
              <a:rPr lang="it-IT" altLang="it-IT" sz="2800" dirty="0"/>
              <a:t> </a:t>
            </a:r>
            <a:r>
              <a:rPr lang="it-IT" altLang="it-IT" sz="2800" dirty="0" err="1"/>
              <a:t>not</a:t>
            </a:r>
            <a:r>
              <a:rPr lang="it-IT" altLang="it-IT" sz="2800" dirty="0"/>
              <a:t> </a:t>
            </a:r>
            <a:r>
              <a:rPr lang="it-IT" altLang="it-IT" sz="2800" dirty="0" err="1"/>
              <a:t>aware</a:t>
            </a:r>
            <a:r>
              <a:rPr lang="it-IT" altLang="it-IT" sz="2800" dirty="0"/>
              <a:t> (1, 2, 7, 8, 16-18, 26-28); 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endParaRPr lang="it-IT" altLang="it-IT" sz="2800" dirty="0"/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it-IT" altLang="it-IT" sz="2800" b="1" dirty="0"/>
              <a:t>deliberate</a:t>
            </a:r>
            <a:r>
              <a:rPr lang="it-IT" altLang="it-IT" sz="2800" dirty="0"/>
              <a:t> faults </a:t>
            </a:r>
            <a:r>
              <a:rPr lang="it-IT" altLang="it-IT" sz="2800" dirty="0" err="1"/>
              <a:t>that</a:t>
            </a:r>
            <a:r>
              <a:rPr lang="it-IT" altLang="it-IT" sz="2800" dirty="0"/>
              <a:t> are due to </a:t>
            </a:r>
            <a:r>
              <a:rPr lang="it-IT" altLang="it-IT" sz="2800" dirty="0" err="1"/>
              <a:t>bad</a:t>
            </a:r>
            <a:r>
              <a:rPr lang="it-IT" altLang="it-IT" sz="2800" dirty="0"/>
              <a:t> </a:t>
            </a:r>
            <a:r>
              <a:rPr lang="it-IT" altLang="it-IT" sz="2800" dirty="0" err="1"/>
              <a:t>decisions</a:t>
            </a:r>
            <a:r>
              <a:rPr lang="it-IT" altLang="it-IT" sz="2800" dirty="0"/>
              <a:t>, </a:t>
            </a:r>
            <a:r>
              <a:rPr lang="it-IT" altLang="it-IT" sz="2800" dirty="0" err="1"/>
              <a:t>that</a:t>
            </a:r>
            <a:r>
              <a:rPr lang="it-IT" altLang="it-IT" sz="2800" dirty="0"/>
              <a:t> </a:t>
            </a:r>
            <a:r>
              <a:rPr lang="it-IT" altLang="it-IT" sz="2800" dirty="0" err="1"/>
              <a:t>is</a:t>
            </a:r>
            <a:r>
              <a:rPr lang="it-IT" altLang="it-IT" sz="2800" dirty="0"/>
              <a:t> </a:t>
            </a:r>
            <a:r>
              <a:rPr lang="it-IT" altLang="it-IT" sz="2800" dirty="0" err="1"/>
              <a:t>intended</a:t>
            </a:r>
            <a:r>
              <a:rPr lang="it-IT" altLang="it-IT" sz="2800" dirty="0"/>
              <a:t> actions </a:t>
            </a:r>
            <a:r>
              <a:rPr lang="it-IT" altLang="it-IT" sz="2800" dirty="0" err="1"/>
              <a:t>that</a:t>
            </a:r>
            <a:r>
              <a:rPr lang="it-IT" altLang="it-IT" sz="2800" dirty="0"/>
              <a:t> are </a:t>
            </a:r>
            <a:r>
              <a:rPr lang="it-IT" altLang="it-IT" sz="2800" dirty="0" err="1"/>
              <a:t>wrong</a:t>
            </a:r>
            <a:r>
              <a:rPr lang="it-IT" altLang="it-IT" sz="2800" dirty="0"/>
              <a:t> and cause faults (3, 4, 9, 10, 19-21, 29-31)</a:t>
            </a:r>
          </a:p>
          <a:p>
            <a:pPr>
              <a:lnSpc>
                <a:spcPct val="80000"/>
              </a:lnSpc>
            </a:pPr>
            <a:r>
              <a:rPr lang="it-IT" altLang="it-IT" sz="2800" dirty="0"/>
              <a:t>	</a:t>
            </a:r>
          </a:p>
          <a:p>
            <a:pPr>
              <a:lnSpc>
                <a:spcPct val="80000"/>
              </a:lnSpc>
            </a:pPr>
            <a:endParaRPr lang="it-IT" altLang="it-IT" sz="2800" dirty="0"/>
          </a:p>
          <a:p>
            <a:pPr>
              <a:lnSpc>
                <a:spcPct val="80000"/>
              </a:lnSpc>
            </a:pPr>
            <a:r>
              <a:rPr lang="it-IT" altLang="it-IT" sz="2800" dirty="0"/>
              <a:t>	           </a:t>
            </a:r>
            <a:r>
              <a:rPr lang="it-IT" altLang="it-IT" sz="2800" b="1" dirty="0" err="1"/>
              <a:t>development</a:t>
            </a:r>
            <a:r>
              <a:rPr lang="it-IT" altLang="it-IT" sz="2800" dirty="0"/>
              <a:t>	   </a:t>
            </a:r>
            <a:r>
              <a:rPr lang="it-IT" altLang="it-IT" sz="2800" b="1" dirty="0"/>
              <a:t>interaction</a:t>
            </a:r>
          </a:p>
          <a:p>
            <a:pPr>
              <a:lnSpc>
                <a:spcPct val="80000"/>
              </a:lnSpc>
            </a:pPr>
            <a:r>
              <a:rPr lang="it-IT" altLang="it-IT" sz="2800" dirty="0"/>
              <a:t>	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DFB4C006-3AEE-4242-8C1E-8B2CC2C308DA}"/>
              </a:ext>
            </a:extLst>
          </p:cNvPr>
          <p:cNvCxnSpPr>
            <a:cxnSpLocks/>
          </p:cNvCxnSpPr>
          <p:nvPr/>
        </p:nvCxnSpPr>
        <p:spPr>
          <a:xfrm flipH="1">
            <a:off x="4038600" y="4333240"/>
            <a:ext cx="309880" cy="284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113319EA-BDB1-4BA9-BB3A-0BC1204526C7}"/>
              </a:ext>
            </a:extLst>
          </p:cNvPr>
          <p:cNvCxnSpPr>
            <a:cxnSpLocks/>
          </p:cNvCxnSpPr>
          <p:nvPr/>
        </p:nvCxnSpPr>
        <p:spPr>
          <a:xfrm>
            <a:off x="6004560" y="4333240"/>
            <a:ext cx="279852" cy="284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228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9FDD51-B8A2-44DC-9512-ED9B8F674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Non-</a:t>
            </a:r>
            <a:r>
              <a:rPr lang="it-IT" altLang="it-IT" dirty="0" err="1"/>
              <a:t>malicious</a:t>
            </a:r>
            <a:r>
              <a:rPr lang="it-IT" altLang="it-IT" dirty="0"/>
              <a:t> Human-Made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5F4D5A1-72C0-4348-830E-62F7FAB66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3603" y="1287690"/>
            <a:ext cx="10515600" cy="441207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b="1" dirty="0"/>
              <a:t>Deliberate </a:t>
            </a:r>
            <a:r>
              <a:rPr lang="it-IT" altLang="it-IT" b="1" dirty="0" err="1"/>
              <a:t>development</a:t>
            </a:r>
            <a:r>
              <a:rPr lang="it-IT" altLang="it-IT" b="1" dirty="0"/>
              <a:t> faults </a:t>
            </a:r>
            <a:r>
              <a:rPr lang="it-IT" altLang="it-IT" dirty="0"/>
              <a:t>(3, 4, 9, 10) </a:t>
            </a:r>
            <a:r>
              <a:rPr lang="it-IT" altLang="it-IT" dirty="0" err="1"/>
              <a:t>result</a:t>
            </a:r>
            <a:r>
              <a:rPr lang="it-IT" altLang="it-IT" dirty="0"/>
              <a:t> </a:t>
            </a:r>
            <a:r>
              <a:rPr lang="it-IT" altLang="it-IT" dirty="0" err="1"/>
              <a:t>generally</a:t>
            </a:r>
            <a:r>
              <a:rPr lang="it-IT" altLang="it-IT" dirty="0"/>
              <a:t> from trade </a:t>
            </a:r>
            <a:r>
              <a:rPr lang="it-IT" altLang="it-IT" dirty="0" err="1"/>
              <a:t>offs</a:t>
            </a:r>
            <a:r>
              <a:rPr lang="it-IT" altLang="it-IT" dirty="0"/>
              <a:t>, </a:t>
            </a:r>
            <a:r>
              <a:rPr lang="it-IT" altLang="it-IT" dirty="0" err="1"/>
              <a:t>either</a:t>
            </a:r>
            <a:r>
              <a:rPr lang="it-IT" altLang="it-IT" dirty="0"/>
              <a:t> 1) </a:t>
            </a:r>
            <a:r>
              <a:rPr lang="it-IT" altLang="it-IT" dirty="0" err="1"/>
              <a:t>aimed</a:t>
            </a:r>
            <a:r>
              <a:rPr lang="it-IT" altLang="it-IT" dirty="0"/>
              <a:t> </a:t>
            </a:r>
            <a:r>
              <a:rPr lang="it-IT" altLang="it-IT" dirty="0" err="1"/>
              <a:t>at</a:t>
            </a:r>
            <a:r>
              <a:rPr lang="it-IT" altLang="it-IT" dirty="0"/>
              <a:t> </a:t>
            </a:r>
            <a:r>
              <a:rPr lang="it-IT" altLang="it-IT" dirty="0" err="1"/>
              <a:t>preserving</a:t>
            </a:r>
            <a:r>
              <a:rPr lang="it-IT" altLang="it-IT" dirty="0"/>
              <a:t> </a:t>
            </a:r>
            <a:r>
              <a:rPr lang="it-IT" altLang="it-IT" dirty="0" err="1"/>
              <a:t>acceptable</a:t>
            </a:r>
            <a:r>
              <a:rPr lang="it-IT" altLang="it-IT" dirty="0"/>
              <a:t> performance, </a:t>
            </a:r>
            <a:r>
              <a:rPr lang="it-IT" altLang="it-IT" dirty="0" err="1"/>
              <a:t>at</a:t>
            </a:r>
            <a:r>
              <a:rPr lang="it-IT" altLang="it-IT" dirty="0"/>
              <a:t> </a:t>
            </a:r>
            <a:r>
              <a:rPr lang="it-IT" altLang="it-IT" dirty="0" err="1"/>
              <a:t>facilitating</a:t>
            </a:r>
            <a:r>
              <a:rPr lang="it-IT" altLang="it-IT" dirty="0"/>
              <a:t> system </a:t>
            </a:r>
            <a:r>
              <a:rPr lang="it-IT" altLang="it-IT" dirty="0" err="1"/>
              <a:t>utilization</a:t>
            </a:r>
            <a:r>
              <a:rPr lang="it-IT" altLang="it-IT" dirty="0"/>
              <a:t>, or 2) </a:t>
            </a:r>
            <a:r>
              <a:rPr lang="it-IT" altLang="it-IT" dirty="0" err="1"/>
              <a:t>induced</a:t>
            </a:r>
            <a:r>
              <a:rPr lang="it-IT" altLang="it-IT" dirty="0"/>
              <a:t> by </a:t>
            </a:r>
            <a:r>
              <a:rPr lang="it-IT" altLang="it-IT" dirty="0" err="1"/>
              <a:t>economic</a:t>
            </a:r>
            <a:r>
              <a:rPr lang="it-IT" altLang="it-IT" dirty="0"/>
              <a:t> </a:t>
            </a:r>
            <a:r>
              <a:rPr lang="it-IT" altLang="it-IT" dirty="0" err="1"/>
              <a:t>considerations</a:t>
            </a:r>
            <a:r>
              <a:rPr lang="it-IT" altLang="it-IT" dirty="0"/>
              <a:t>.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b="1" dirty="0"/>
              <a:t>Deliberate interaction faults</a:t>
            </a:r>
            <a:r>
              <a:rPr lang="it-IT" altLang="it-IT" dirty="0"/>
              <a:t> (19-21, 29-31) </a:t>
            </a:r>
            <a:r>
              <a:rPr lang="it-IT" altLang="it-IT" dirty="0" err="1"/>
              <a:t>may</a:t>
            </a:r>
            <a:r>
              <a:rPr lang="it-IT" altLang="it-IT" dirty="0"/>
              <a:t> </a:t>
            </a:r>
            <a:r>
              <a:rPr lang="it-IT" altLang="it-IT" dirty="0" err="1"/>
              <a:t>result</a:t>
            </a:r>
            <a:r>
              <a:rPr lang="it-IT" altLang="it-IT" dirty="0"/>
              <a:t> from the action of an operator </a:t>
            </a:r>
            <a:r>
              <a:rPr lang="it-IT" altLang="it-IT" dirty="0" err="1"/>
              <a:t>either</a:t>
            </a:r>
            <a:r>
              <a:rPr lang="it-IT" altLang="it-IT" dirty="0"/>
              <a:t> </a:t>
            </a:r>
            <a:r>
              <a:rPr lang="it-IT" altLang="it-IT" dirty="0" err="1"/>
              <a:t>aimed</a:t>
            </a:r>
            <a:r>
              <a:rPr lang="it-IT" altLang="it-IT" dirty="0"/>
              <a:t> </a:t>
            </a:r>
            <a:r>
              <a:rPr lang="it-IT" altLang="it-IT" dirty="0" err="1"/>
              <a:t>at</a:t>
            </a:r>
            <a:r>
              <a:rPr lang="it-IT" altLang="it-IT" dirty="0"/>
              <a:t> </a:t>
            </a:r>
            <a:r>
              <a:rPr lang="it-IT" altLang="it-IT" dirty="0" err="1"/>
              <a:t>overcoming</a:t>
            </a:r>
            <a:r>
              <a:rPr lang="it-IT" altLang="it-IT" dirty="0"/>
              <a:t> an </a:t>
            </a:r>
            <a:r>
              <a:rPr lang="it-IT" altLang="it-IT" dirty="0" err="1"/>
              <a:t>unforeseen</a:t>
            </a:r>
            <a:r>
              <a:rPr lang="it-IT" altLang="it-IT" dirty="0"/>
              <a:t> situation, or </a:t>
            </a:r>
            <a:r>
              <a:rPr lang="it-IT" altLang="it-IT" dirty="0" err="1"/>
              <a:t>deliberately</a:t>
            </a:r>
            <a:r>
              <a:rPr lang="it-IT" altLang="it-IT" dirty="0"/>
              <a:t> </a:t>
            </a:r>
            <a:r>
              <a:rPr lang="it-IT" altLang="it-IT" dirty="0" err="1"/>
              <a:t>violating</a:t>
            </a:r>
            <a:r>
              <a:rPr lang="it-IT" altLang="it-IT" dirty="0"/>
              <a:t> an </a:t>
            </a:r>
            <a:r>
              <a:rPr lang="it-IT" altLang="it-IT" dirty="0" err="1"/>
              <a:t>operating</a:t>
            </a:r>
            <a:r>
              <a:rPr lang="it-IT" altLang="it-IT" dirty="0"/>
              <a:t> procedure </a:t>
            </a:r>
            <a:r>
              <a:rPr lang="it-IT" altLang="it-IT" dirty="0" err="1"/>
              <a:t>without</a:t>
            </a:r>
            <a:r>
              <a:rPr lang="it-IT" altLang="it-IT" dirty="0"/>
              <a:t> </a:t>
            </a:r>
            <a:r>
              <a:rPr lang="it-IT" altLang="it-IT" dirty="0" err="1"/>
              <a:t>having</a:t>
            </a:r>
            <a:r>
              <a:rPr lang="it-IT" altLang="it-IT" dirty="0"/>
              <a:t> </a:t>
            </a:r>
            <a:r>
              <a:rPr lang="it-IT" altLang="it-IT" dirty="0" err="1"/>
              <a:t>realized</a:t>
            </a:r>
            <a:r>
              <a:rPr lang="it-IT" altLang="it-IT" dirty="0"/>
              <a:t> the </a:t>
            </a:r>
            <a:r>
              <a:rPr lang="it-IT" altLang="it-IT" dirty="0" err="1"/>
              <a:t>possibly</a:t>
            </a:r>
            <a:r>
              <a:rPr lang="it-IT" altLang="it-IT" dirty="0"/>
              <a:t> </a:t>
            </a:r>
            <a:r>
              <a:rPr lang="it-IT" altLang="it-IT" dirty="0" err="1"/>
              <a:t>damaging</a:t>
            </a:r>
            <a:r>
              <a:rPr lang="it-IT" altLang="it-IT" dirty="0"/>
              <a:t> </a:t>
            </a:r>
            <a:r>
              <a:rPr lang="it-IT" altLang="it-IT" dirty="0" err="1"/>
              <a:t>consequences</a:t>
            </a:r>
            <a:r>
              <a:rPr lang="it-IT" altLang="it-IT" dirty="0"/>
              <a:t> of </a:t>
            </a:r>
            <a:r>
              <a:rPr lang="it-IT" altLang="it-IT" dirty="0" err="1"/>
              <a:t>this</a:t>
            </a:r>
            <a:r>
              <a:rPr lang="it-IT" altLang="it-IT" dirty="0"/>
              <a:t> action</a:t>
            </a:r>
            <a:endParaRPr lang="it-IT" altLang="it-IT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773856-0597-4FED-91CD-E741BBE8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EA67B0-D650-47AC-90A3-9D147C33E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A203B68-79C5-486A-89D1-131FFF47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54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6E0109-5028-40E1-8F2A-CCECA35F0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Non-</a:t>
            </a:r>
            <a:r>
              <a:rPr lang="it-IT" altLang="it-IT" dirty="0" err="1"/>
              <a:t>malicious</a:t>
            </a:r>
            <a:r>
              <a:rPr lang="it-IT" altLang="it-IT" dirty="0"/>
              <a:t> Human-Made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52B6E9-E094-423F-9978-9BB99D4EA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176" y="1253331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sz="3100" b="1" dirty="0"/>
              <a:t>Deliberate</a:t>
            </a:r>
            <a:r>
              <a:rPr lang="it-IT" altLang="it-IT" sz="3100" dirty="0"/>
              <a:t> faults 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sz="31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3100" dirty="0"/>
              <a:t>-  are </a:t>
            </a:r>
            <a:r>
              <a:rPr lang="it-IT" altLang="it-IT" sz="3100" dirty="0" err="1"/>
              <a:t>often</a:t>
            </a:r>
            <a:r>
              <a:rPr lang="it-IT" altLang="it-IT" sz="3100" dirty="0"/>
              <a:t> </a:t>
            </a:r>
            <a:r>
              <a:rPr lang="it-IT" altLang="it-IT" sz="3100" dirty="0" err="1"/>
              <a:t>recognized</a:t>
            </a:r>
            <a:r>
              <a:rPr lang="it-IT" altLang="it-IT" sz="3100" dirty="0"/>
              <a:t> </a:t>
            </a:r>
            <a:r>
              <a:rPr lang="it-IT" altLang="it-IT" sz="3100" dirty="0" err="1"/>
              <a:t>as</a:t>
            </a:r>
            <a:r>
              <a:rPr lang="it-IT" altLang="it-IT" sz="3100" dirty="0"/>
              <a:t> faults </a:t>
            </a:r>
            <a:r>
              <a:rPr lang="it-IT" altLang="it-IT" sz="3100" dirty="0" err="1"/>
              <a:t>only</a:t>
            </a:r>
            <a:r>
              <a:rPr lang="it-IT" altLang="it-IT" sz="3100" dirty="0"/>
              <a:t> after an </a:t>
            </a:r>
            <a:r>
              <a:rPr lang="it-IT" altLang="it-IT" sz="3100" dirty="0" err="1"/>
              <a:t>unacceptable</a:t>
            </a:r>
            <a:r>
              <a:rPr lang="it-IT" altLang="it-IT" sz="3100" dirty="0"/>
              <a:t> system </a:t>
            </a:r>
            <a:r>
              <a:rPr lang="it-IT" altLang="it-IT" sz="3100" dirty="0" err="1"/>
              <a:t>behavior</a:t>
            </a:r>
            <a:r>
              <a:rPr lang="it-IT" altLang="it-IT" sz="3100" dirty="0"/>
              <a:t>; </a:t>
            </a:r>
            <a:r>
              <a:rPr lang="it-IT" altLang="it-IT" sz="3100" dirty="0" err="1"/>
              <a:t>thus</a:t>
            </a:r>
            <a:r>
              <a:rPr lang="it-IT" altLang="it-IT" sz="3100" dirty="0"/>
              <a:t>, a </a:t>
            </a:r>
            <a:r>
              <a:rPr lang="it-IT" altLang="it-IT" sz="3100" dirty="0" err="1"/>
              <a:t>failure</a:t>
            </a:r>
            <a:r>
              <a:rPr lang="it-IT" altLang="it-IT" sz="3100" dirty="0"/>
              <a:t> </a:t>
            </a:r>
            <a:r>
              <a:rPr lang="it-IT" altLang="it-IT" sz="3100" dirty="0" err="1"/>
              <a:t>has</a:t>
            </a:r>
            <a:r>
              <a:rPr lang="it-IT" altLang="it-IT" sz="3100" dirty="0"/>
              <a:t> </a:t>
            </a:r>
            <a:r>
              <a:rPr lang="it-IT" altLang="it-IT" sz="3100" dirty="0" err="1"/>
              <a:t>ensued</a:t>
            </a:r>
            <a:r>
              <a:rPr lang="it-IT" altLang="it-IT" sz="3100" dirty="0"/>
              <a:t>. </a:t>
            </a:r>
          </a:p>
          <a:p>
            <a:pPr>
              <a:lnSpc>
                <a:spcPct val="80000"/>
              </a:lnSpc>
            </a:pPr>
            <a:endParaRPr lang="it-IT" altLang="it-IT" sz="31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3100" dirty="0"/>
              <a:t>- the developer(s) or operator(s) </a:t>
            </a:r>
            <a:r>
              <a:rPr lang="it-IT" altLang="it-IT" sz="3100" dirty="0" err="1"/>
              <a:t>did</a:t>
            </a:r>
            <a:r>
              <a:rPr lang="it-IT" altLang="it-IT" sz="3100" dirty="0"/>
              <a:t> </a:t>
            </a:r>
            <a:r>
              <a:rPr lang="it-IT" altLang="it-IT" sz="3100" dirty="0" err="1"/>
              <a:t>not</a:t>
            </a:r>
            <a:r>
              <a:rPr lang="it-IT" altLang="it-IT" sz="3100" dirty="0"/>
              <a:t> </a:t>
            </a:r>
            <a:r>
              <a:rPr lang="it-IT" altLang="it-IT" sz="3100" dirty="0" err="1"/>
              <a:t>realize</a:t>
            </a:r>
            <a:r>
              <a:rPr lang="it-IT" altLang="it-IT" sz="3100" dirty="0"/>
              <a:t> </a:t>
            </a:r>
            <a:r>
              <a:rPr lang="it-IT" altLang="it-IT" sz="3100" dirty="0" err="1"/>
              <a:t>at</a:t>
            </a:r>
            <a:r>
              <a:rPr lang="it-IT" altLang="it-IT" sz="3100" dirty="0"/>
              <a:t> the time </a:t>
            </a:r>
            <a:r>
              <a:rPr lang="it-IT" altLang="it-IT" sz="3100" dirty="0" err="1"/>
              <a:t>that</a:t>
            </a:r>
            <a:r>
              <a:rPr lang="it-IT" altLang="it-IT" sz="3100" dirty="0"/>
              <a:t> the </a:t>
            </a:r>
            <a:r>
              <a:rPr lang="it-IT" altLang="it-IT" sz="3100" dirty="0" err="1"/>
              <a:t>consequence</a:t>
            </a:r>
            <a:r>
              <a:rPr lang="it-IT" altLang="it-IT" sz="3100" dirty="0"/>
              <a:t> of </a:t>
            </a:r>
            <a:r>
              <a:rPr lang="it-IT" altLang="it-IT" sz="3100" dirty="0" err="1"/>
              <a:t>their</a:t>
            </a:r>
            <a:r>
              <a:rPr lang="it-IT" altLang="it-IT" sz="3100" dirty="0"/>
              <a:t> </a:t>
            </a:r>
            <a:r>
              <a:rPr lang="it-IT" altLang="it-IT" sz="3100" dirty="0" err="1"/>
              <a:t>decision</a:t>
            </a:r>
            <a:r>
              <a:rPr lang="it-IT" altLang="it-IT" sz="3100" dirty="0"/>
              <a:t> </a:t>
            </a:r>
            <a:r>
              <a:rPr lang="it-IT" altLang="it-IT" sz="3100" dirty="0" err="1"/>
              <a:t>was</a:t>
            </a:r>
            <a:r>
              <a:rPr lang="it-IT" altLang="it-IT" sz="3100" dirty="0"/>
              <a:t> a fault </a:t>
            </a:r>
          </a:p>
          <a:p>
            <a:pPr>
              <a:lnSpc>
                <a:spcPct val="80000"/>
              </a:lnSpc>
            </a:pPr>
            <a:endParaRPr lang="it-IT" altLang="it-IT" sz="3100" dirty="0"/>
          </a:p>
          <a:p>
            <a:pPr marL="0" indent="0">
              <a:lnSpc>
                <a:spcPct val="80000"/>
              </a:lnSpc>
              <a:buNone/>
            </a:pPr>
            <a:endParaRPr lang="it-IT" altLang="it-IT" sz="31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3100" dirty="0" err="1"/>
              <a:t>it</a:t>
            </a:r>
            <a:r>
              <a:rPr lang="it-IT" altLang="it-IT" sz="3100" dirty="0"/>
              <a:t> </a:t>
            </a:r>
            <a:r>
              <a:rPr lang="it-IT" altLang="it-IT" sz="3100" dirty="0" err="1"/>
              <a:t>is</a:t>
            </a:r>
            <a:r>
              <a:rPr lang="it-IT" altLang="it-IT" sz="3100" dirty="0"/>
              <a:t> </a:t>
            </a:r>
            <a:r>
              <a:rPr lang="it-IT" altLang="it-IT" sz="3100" dirty="0" err="1"/>
              <a:t>usually</a:t>
            </a:r>
            <a:r>
              <a:rPr lang="it-IT" altLang="it-IT" sz="3100" dirty="0"/>
              <a:t> </a:t>
            </a:r>
            <a:r>
              <a:rPr lang="it-IT" altLang="it-IT" sz="3100" dirty="0" err="1"/>
              <a:t>considered</a:t>
            </a:r>
            <a:r>
              <a:rPr lang="it-IT" altLang="it-IT" sz="3100" dirty="0"/>
              <a:t> </a:t>
            </a:r>
            <a:r>
              <a:rPr lang="it-IT" altLang="it-IT" sz="3100" dirty="0" err="1"/>
              <a:t>that</a:t>
            </a:r>
            <a:r>
              <a:rPr lang="it-IT" altLang="it-IT" sz="3100" dirty="0"/>
              <a:t> </a:t>
            </a:r>
            <a:r>
              <a:rPr lang="it-IT" altLang="it-IT" sz="3100" dirty="0" err="1"/>
              <a:t>both</a:t>
            </a:r>
            <a:r>
              <a:rPr lang="it-IT" altLang="it-IT" sz="3100" dirty="0"/>
              <a:t> </a:t>
            </a:r>
            <a:r>
              <a:rPr lang="it-IT" altLang="it-IT" sz="3100" dirty="0" err="1"/>
              <a:t>mistakes</a:t>
            </a:r>
            <a:r>
              <a:rPr lang="it-IT" altLang="it-IT" sz="3100" dirty="0"/>
              <a:t> and </a:t>
            </a:r>
            <a:r>
              <a:rPr lang="it-IT" altLang="it-IT" sz="3100" dirty="0" err="1"/>
              <a:t>bad</a:t>
            </a:r>
            <a:r>
              <a:rPr lang="it-IT" altLang="it-IT" sz="3100" dirty="0"/>
              <a:t> </a:t>
            </a:r>
            <a:r>
              <a:rPr lang="it-IT" altLang="it-IT" sz="3100" dirty="0" err="1"/>
              <a:t>decisions</a:t>
            </a:r>
            <a:r>
              <a:rPr lang="it-IT" altLang="it-IT" sz="3100" dirty="0"/>
              <a:t> are </a:t>
            </a:r>
            <a:r>
              <a:rPr lang="it-IT" altLang="it-IT" sz="3100" dirty="0" err="1"/>
              <a:t>accidental</a:t>
            </a:r>
            <a:r>
              <a:rPr lang="it-IT" altLang="it-IT" sz="3100" dirty="0"/>
              <a:t>, </a:t>
            </a:r>
            <a:r>
              <a:rPr lang="it-IT" altLang="it-IT" sz="3100" dirty="0" err="1"/>
              <a:t>as</a:t>
            </a:r>
            <a:r>
              <a:rPr lang="it-IT" altLang="it-IT" sz="3100" dirty="0"/>
              <a:t> long </a:t>
            </a:r>
            <a:r>
              <a:rPr lang="it-IT" altLang="it-IT" sz="3100" dirty="0" err="1"/>
              <a:t>as</a:t>
            </a:r>
            <a:r>
              <a:rPr lang="it-IT" altLang="it-IT" sz="3100" dirty="0"/>
              <a:t> </a:t>
            </a:r>
            <a:r>
              <a:rPr lang="it-IT" altLang="it-IT" sz="3100" dirty="0" err="1"/>
              <a:t>they</a:t>
            </a:r>
            <a:r>
              <a:rPr lang="it-IT" altLang="it-IT" sz="3100" dirty="0"/>
              <a:t> are </a:t>
            </a:r>
            <a:r>
              <a:rPr lang="it-IT" altLang="it-IT" sz="3100" dirty="0" err="1"/>
              <a:t>not</a:t>
            </a:r>
            <a:r>
              <a:rPr lang="it-IT" altLang="it-IT" sz="3100" dirty="0"/>
              <a:t> made with </a:t>
            </a:r>
            <a:r>
              <a:rPr lang="it-IT" altLang="it-IT" sz="3100" dirty="0" err="1"/>
              <a:t>malicious</a:t>
            </a:r>
            <a:r>
              <a:rPr lang="it-IT" altLang="it-IT" sz="3100" dirty="0"/>
              <a:t> </a:t>
            </a:r>
            <a:r>
              <a:rPr lang="it-IT" altLang="it-IT" sz="3100" dirty="0" err="1"/>
              <a:t>objectives</a:t>
            </a:r>
            <a:r>
              <a:rPr lang="it-IT" altLang="it-IT" sz="3100" dirty="0"/>
              <a:t>. </a:t>
            </a:r>
          </a:p>
          <a:p>
            <a:pPr>
              <a:lnSpc>
                <a:spcPct val="80000"/>
              </a:lnSpc>
            </a:pPr>
            <a:endParaRPr lang="it-IT" altLang="it-IT" sz="3100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A84CF89-2954-4959-97BE-72B961319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C68E99-D5B7-4024-8A4F-10EFC6B0E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C163107-7D1B-43D5-A113-45D9C5BB0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24</a:t>
            </a:fld>
            <a:endParaRPr lang="it-IT"/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1BEC7178-2E53-44CB-851D-3B8A3C40A4A1}"/>
              </a:ext>
            </a:extLst>
          </p:cNvPr>
          <p:cNvSpPr/>
          <p:nvPr/>
        </p:nvSpPr>
        <p:spPr>
          <a:xfrm>
            <a:off x="5323840" y="3983037"/>
            <a:ext cx="62992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01970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780035-B30A-4059-BD9B-AD4B3423D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Non-</a:t>
            </a:r>
            <a:r>
              <a:rPr lang="it-IT" altLang="it-IT" dirty="0" err="1"/>
              <a:t>malicious</a:t>
            </a:r>
            <a:r>
              <a:rPr lang="it-IT" altLang="it-IT" dirty="0"/>
              <a:t> Human-Made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3E1DCC-EDEB-47A6-8D22-54893C375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dirty="0" err="1"/>
              <a:t>However</a:t>
            </a:r>
            <a:r>
              <a:rPr lang="it-IT" altLang="it-IT" dirty="0"/>
              <a:t>,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all</a:t>
            </a:r>
            <a:r>
              <a:rPr lang="it-IT" altLang="it-IT" dirty="0"/>
              <a:t> </a:t>
            </a:r>
            <a:r>
              <a:rPr lang="it-IT" altLang="it-IT" dirty="0" err="1"/>
              <a:t>mistakes</a:t>
            </a:r>
            <a:r>
              <a:rPr lang="it-IT" altLang="it-IT" dirty="0"/>
              <a:t> and </a:t>
            </a:r>
            <a:r>
              <a:rPr lang="it-IT" altLang="it-IT" dirty="0" err="1"/>
              <a:t>bad</a:t>
            </a:r>
            <a:r>
              <a:rPr lang="it-IT" altLang="it-IT" dirty="0"/>
              <a:t> </a:t>
            </a:r>
            <a:r>
              <a:rPr lang="it-IT" altLang="it-IT" dirty="0" err="1"/>
              <a:t>decisions</a:t>
            </a:r>
            <a:r>
              <a:rPr lang="it-IT" altLang="it-IT" dirty="0"/>
              <a:t> by </a:t>
            </a:r>
            <a:r>
              <a:rPr lang="it-IT" altLang="it-IT" dirty="0" err="1"/>
              <a:t>nonmalicious</a:t>
            </a:r>
            <a:r>
              <a:rPr lang="it-IT" altLang="it-IT" dirty="0"/>
              <a:t> </a:t>
            </a:r>
            <a:r>
              <a:rPr lang="it-IT" altLang="it-IT" dirty="0" err="1"/>
              <a:t>persons</a:t>
            </a:r>
            <a:r>
              <a:rPr lang="it-IT" altLang="it-IT" dirty="0"/>
              <a:t> are </a:t>
            </a:r>
            <a:r>
              <a:rPr lang="it-IT" altLang="it-IT" dirty="0" err="1"/>
              <a:t>accidents</a:t>
            </a:r>
            <a:r>
              <a:rPr lang="it-IT" altLang="it-IT" dirty="0"/>
              <a:t>. </a:t>
            </a:r>
            <a:r>
              <a:rPr lang="it-IT" altLang="it-IT" dirty="0" err="1"/>
              <a:t>We</a:t>
            </a:r>
            <a:r>
              <a:rPr lang="it-IT" altLang="it-IT" dirty="0"/>
              <a:t> introduce a </a:t>
            </a:r>
            <a:r>
              <a:rPr lang="it-IT" altLang="it-IT" dirty="0" err="1"/>
              <a:t>further</a:t>
            </a:r>
            <a:r>
              <a:rPr lang="it-IT" altLang="it-IT" dirty="0"/>
              <a:t> </a:t>
            </a:r>
            <a:r>
              <a:rPr lang="it-IT" altLang="it-IT" dirty="0" err="1"/>
              <a:t>partitioning</a:t>
            </a:r>
            <a:r>
              <a:rPr lang="it-IT" altLang="it-IT" dirty="0"/>
              <a:t> of </a:t>
            </a:r>
            <a:r>
              <a:rPr lang="it-IT" altLang="it-IT" dirty="0" err="1"/>
              <a:t>nonmalicious</a:t>
            </a:r>
            <a:r>
              <a:rPr lang="it-IT" altLang="it-IT" dirty="0"/>
              <a:t> human-made faults </a:t>
            </a:r>
            <a:r>
              <a:rPr lang="it-IT" altLang="it-IT" dirty="0" err="1"/>
              <a:t>into</a:t>
            </a:r>
            <a:r>
              <a:rPr lang="it-IT" altLang="it-IT" dirty="0"/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	1) </a:t>
            </a:r>
            <a:r>
              <a:rPr lang="it-IT" altLang="it-IT" b="1" dirty="0" err="1"/>
              <a:t>accidental</a:t>
            </a:r>
            <a:r>
              <a:rPr lang="it-IT" altLang="it-IT" b="1" dirty="0"/>
              <a:t> faults</a:t>
            </a:r>
            <a:r>
              <a:rPr lang="it-IT" altLang="it-IT" dirty="0"/>
              <a:t>, and 2) </a:t>
            </a:r>
            <a:r>
              <a:rPr lang="it-IT" altLang="it-IT" b="1" dirty="0" err="1"/>
              <a:t>incompetence</a:t>
            </a:r>
            <a:r>
              <a:rPr lang="it-IT" altLang="it-IT" b="1" dirty="0"/>
              <a:t> faults</a:t>
            </a:r>
            <a:r>
              <a:rPr lang="it-IT" altLang="it-IT" dirty="0"/>
              <a:t>.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HOW TO RECOGNIZE INCOMPETENCE FAULTS? </a:t>
            </a:r>
            <a:br>
              <a:rPr lang="it-IT" altLang="it-IT" dirty="0"/>
            </a:br>
            <a:r>
              <a:rPr lang="it-IT" altLang="it-IT" dirty="0" err="1"/>
              <a:t>Important</a:t>
            </a:r>
            <a:r>
              <a:rPr lang="it-IT" altLang="it-IT" dirty="0"/>
              <a:t> </a:t>
            </a:r>
            <a:r>
              <a:rPr lang="it-IT" altLang="it-IT" dirty="0" err="1"/>
              <a:t>when</a:t>
            </a:r>
            <a:r>
              <a:rPr lang="it-IT" altLang="it-IT" dirty="0"/>
              <a:t> </a:t>
            </a:r>
            <a:r>
              <a:rPr lang="it-IT" altLang="it-IT" dirty="0" err="1"/>
              <a:t>consequences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lead</a:t>
            </a:r>
            <a:r>
              <a:rPr lang="it-IT" altLang="it-IT" dirty="0"/>
              <a:t> to </a:t>
            </a:r>
            <a:r>
              <a:rPr lang="it-IT" altLang="it-IT" dirty="0" err="1"/>
              <a:t>economic</a:t>
            </a:r>
            <a:r>
              <a:rPr lang="it-IT" altLang="it-IT" dirty="0"/>
              <a:t> </a:t>
            </a:r>
            <a:r>
              <a:rPr lang="it-IT" altLang="it-IT" dirty="0" err="1"/>
              <a:t>losses</a:t>
            </a:r>
            <a:r>
              <a:rPr lang="it-IT" altLang="it-IT" dirty="0"/>
              <a:t> or </a:t>
            </a:r>
            <a:r>
              <a:rPr lang="it-IT" altLang="it-IT" dirty="0" err="1"/>
              <a:t>loss</a:t>
            </a:r>
            <a:r>
              <a:rPr lang="it-IT" altLang="it-IT" dirty="0"/>
              <a:t> of human life. 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8C0F5B-392A-40C4-AF0D-E7F224BCF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E200DB-F4BE-4F41-AB7D-DBA18294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6E953C-861B-4261-99D5-82BC4EB2F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09418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A95BE7-ED92-42BE-A052-081277715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Malicious</a:t>
            </a:r>
            <a:r>
              <a:rPr lang="it-IT" altLang="it-IT" dirty="0"/>
              <a:t> human-made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7705C5-802C-4D3A-938F-9B12F8B72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it-IT" altLang="it-IT" sz="3000" dirty="0" err="1"/>
              <a:t>Malicious</a:t>
            </a:r>
            <a:r>
              <a:rPr lang="it-IT" altLang="it-IT" sz="3000" dirty="0"/>
              <a:t> human-made faults are </a:t>
            </a:r>
            <a:r>
              <a:rPr lang="it-IT" altLang="it-IT" sz="3000" dirty="0" err="1"/>
              <a:t>introduced</a:t>
            </a:r>
            <a:r>
              <a:rPr lang="it-IT" altLang="it-IT" sz="3000" dirty="0"/>
              <a:t> with the </a:t>
            </a:r>
            <a:r>
              <a:rPr lang="it-IT" altLang="it-IT" sz="3000" dirty="0" err="1"/>
              <a:t>malicious</a:t>
            </a:r>
            <a:r>
              <a:rPr lang="it-IT" altLang="it-IT" sz="3000" dirty="0"/>
              <a:t> </a:t>
            </a:r>
            <a:r>
              <a:rPr lang="it-IT" altLang="it-IT" sz="3000" dirty="0" err="1"/>
              <a:t>objective</a:t>
            </a:r>
            <a:r>
              <a:rPr lang="it-IT" altLang="it-IT" sz="3000" dirty="0"/>
              <a:t> to alter the </a:t>
            </a:r>
            <a:r>
              <a:rPr lang="it-IT" altLang="it-IT" sz="3000" dirty="0" err="1"/>
              <a:t>functioning</a:t>
            </a:r>
            <a:r>
              <a:rPr lang="it-IT" altLang="it-IT" sz="3000" dirty="0"/>
              <a:t> of the system </a:t>
            </a:r>
            <a:r>
              <a:rPr lang="it-IT" altLang="it-IT" sz="3000" dirty="0" err="1"/>
              <a:t>during</a:t>
            </a:r>
            <a:r>
              <a:rPr lang="it-IT" altLang="it-IT" sz="3000" dirty="0"/>
              <a:t> use. </a:t>
            </a:r>
          </a:p>
          <a:p>
            <a:pPr>
              <a:lnSpc>
                <a:spcPct val="80000"/>
              </a:lnSpc>
            </a:pPr>
            <a:endParaRPr lang="it-IT" altLang="it-IT" sz="3000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3000" dirty="0"/>
              <a:t>The goals of </a:t>
            </a:r>
            <a:r>
              <a:rPr lang="it-IT" altLang="it-IT" sz="3000" dirty="0" err="1"/>
              <a:t>such</a:t>
            </a:r>
            <a:r>
              <a:rPr lang="it-IT" altLang="it-IT" sz="3000" dirty="0"/>
              <a:t> faults are: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3000" dirty="0"/>
              <a:t>- to </a:t>
            </a:r>
            <a:r>
              <a:rPr lang="it-IT" altLang="it-IT" sz="3000" dirty="0" err="1"/>
              <a:t>disrupt</a:t>
            </a:r>
            <a:r>
              <a:rPr lang="it-IT" altLang="it-IT" sz="3000" dirty="0"/>
              <a:t> or </a:t>
            </a:r>
            <a:r>
              <a:rPr lang="it-IT" altLang="it-IT" sz="3000" dirty="0" err="1"/>
              <a:t>halt</a:t>
            </a:r>
            <a:r>
              <a:rPr lang="it-IT" altLang="it-IT" sz="3000" dirty="0"/>
              <a:t> service, </a:t>
            </a:r>
            <a:r>
              <a:rPr lang="it-IT" altLang="it-IT" sz="3000" dirty="0" err="1"/>
              <a:t>causing</a:t>
            </a:r>
            <a:r>
              <a:rPr lang="it-IT" altLang="it-IT" sz="3000" dirty="0"/>
              <a:t> </a:t>
            </a:r>
            <a:r>
              <a:rPr lang="it-IT" altLang="it-IT" sz="3000" dirty="0" err="1"/>
              <a:t>denials</a:t>
            </a:r>
            <a:r>
              <a:rPr lang="it-IT" altLang="it-IT" sz="3000" dirty="0"/>
              <a:t> of service;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3000" dirty="0"/>
              <a:t>- to access </a:t>
            </a:r>
            <a:r>
              <a:rPr lang="it-IT" altLang="it-IT" sz="3000" dirty="0" err="1"/>
              <a:t>confidential</a:t>
            </a:r>
            <a:r>
              <a:rPr lang="it-IT" altLang="it-IT" sz="3000" dirty="0"/>
              <a:t> information; or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sz="3000" dirty="0"/>
              <a:t>- to </a:t>
            </a:r>
            <a:r>
              <a:rPr lang="it-IT" altLang="it-IT" sz="3000" dirty="0" err="1"/>
              <a:t>improperly</a:t>
            </a:r>
            <a:r>
              <a:rPr lang="it-IT" altLang="it-IT" sz="3000" dirty="0"/>
              <a:t> </a:t>
            </a:r>
            <a:r>
              <a:rPr lang="it-IT" altLang="it-IT" sz="3000" dirty="0" err="1"/>
              <a:t>modify</a:t>
            </a:r>
            <a:r>
              <a:rPr lang="it-IT" altLang="it-IT" sz="3000" dirty="0"/>
              <a:t> the system. 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EFBBDC-A790-461B-8530-CBBFA211D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F7C958A-0842-4E8A-9B70-312C4247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7FC72B-D03C-4DF5-8689-5CFAB0A68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1090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39B20C-C203-49C8-962C-E1E70E76B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Malicious</a:t>
            </a:r>
            <a:r>
              <a:rPr lang="it-IT" altLang="it-IT" dirty="0"/>
              <a:t> human-made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344115-0D4D-4339-8370-AC7510640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332" y="1253330"/>
            <a:ext cx="10515600" cy="473090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dirty="0" err="1"/>
              <a:t>Malicious</a:t>
            </a:r>
            <a:r>
              <a:rPr lang="it-IT" altLang="it-IT" dirty="0"/>
              <a:t> human-made faults are </a:t>
            </a:r>
            <a:r>
              <a:rPr lang="it-IT" altLang="it-IT" dirty="0" err="1"/>
              <a:t>grouped</a:t>
            </a:r>
            <a:r>
              <a:rPr lang="it-IT" altLang="it-IT" dirty="0"/>
              <a:t> </a:t>
            </a:r>
            <a:r>
              <a:rPr lang="it-IT" altLang="it-IT" dirty="0" err="1"/>
              <a:t>into</a:t>
            </a:r>
            <a:r>
              <a:rPr lang="it-IT" altLang="it-IT" dirty="0"/>
              <a:t> </a:t>
            </a:r>
            <a:r>
              <a:rPr lang="it-IT" altLang="it-IT" dirty="0" err="1"/>
              <a:t>two</a:t>
            </a:r>
            <a:r>
              <a:rPr lang="it-IT" altLang="it-IT" dirty="0"/>
              <a:t> classes: 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Malicious</a:t>
            </a:r>
            <a:r>
              <a:rPr lang="it-IT" altLang="it-IT" dirty="0"/>
              <a:t> </a:t>
            </a:r>
            <a:r>
              <a:rPr lang="it-IT" altLang="it-IT" dirty="0" err="1"/>
              <a:t>logic</a:t>
            </a:r>
            <a:r>
              <a:rPr lang="it-IT" altLang="it-IT" dirty="0"/>
              <a:t> faults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encompass</a:t>
            </a:r>
            <a:r>
              <a:rPr lang="it-IT" altLang="it-IT" dirty="0"/>
              <a:t> </a:t>
            </a:r>
            <a:r>
              <a:rPr lang="it-IT" altLang="it-IT" dirty="0" err="1"/>
              <a:t>development</a:t>
            </a:r>
            <a:r>
              <a:rPr lang="it-IT" altLang="it-IT" dirty="0"/>
              <a:t> faults (5,6) </a:t>
            </a:r>
            <a:r>
              <a:rPr lang="it-IT" altLang="it-IT" dirty="0" err="1"/>
              <a:t>such</a:t>
            </a:r>
            <a:r>
              <a:rPr lang="it-IT" altLang="it-IT" dirty="0"/>
              <a:t> </a:t>
            </a:r>
            <a:r>
              <a:rPr lang="it-IT" altLang="it-IT" dirty="0" err="1"/>
              <a:t>as</a:t>
            </a:r>
            <a:r>
              <a:rPr lang="it-IT" altLang="it-IT" dirty="0"/>
              <a:t> Trojan </a:t>
            </a:r>
            <a:r>
              <a:rPr lang="it-IT" altLang="it-IT" dirty="0" err="1"/>
              <a:t>horses</a:t>
            </a:r>
            <a:r>
              <a:rPr lang="it-IT" altLang="it-IT" dirty="0"/>
              <a:t>, </a:t>
            </a:r>
            <a:r>
              <a:rPr lang="it-IT" altLang="it-IT" dirty="0" err="1"/>
              <a:t>logic</a:t>
            </a:r>
            <a:r>
              <a:rPr lang="it-IT" altLang="it-IT" dirty="0"/>
              <a:t> or timing </a:t>
            </a:r>
            <a:r>
              <a:rPr lang="it-IT" altLang="it-IT" dirty="0" err="1"/>
              <a:t>bombs</a:t>
            </a:r>
            <a:r>
              <a:rPr lang="it-IT" altLang="it-IT" dirty="0"/>
              <a:t>, and </a:t>
            </a:r>
            <a:r>
              <a:rPr lang="it-IT" altLang="it-IT" dirty="0" err="1"/>
              <a:t>trapdoors</a:t>
            </a:r>
            <a:r>
              <a:rPr lang="it-IT" altLang="it-IT" dirty="0"/>
              <a:t>, </a:t>
            </a:r>
            <a:r>
              <a:rPr lang="it-IT" altLang="it-IT" dirty="0" err="1"/>
              <a:t>as</a:t>
            </a:r>
            <a:r>
              <a:rPr lang="it-IT" altLang="it-IT" dirty="0"/>
              <a:t> </a:t>
            </a:r>
            <a:r>
              <a:rPr lang="it-IT" altLang="it-IT" dirty="0" err="1"/>
              <a:t>well</a:t>
            </a:r>
            <a:r>
              <a:rPr lang="it-IT" altLang="it-IT" dirty="0"/>
              <a:t> </a:t>
            </a:r>
            <a:r>
              <a:rPr lang="it-IT" altLang="it-IT" dirty="0" err="1"/>
              <a:t>as</a:t>
            </a:r>
            <a:r>
              <a:rPr lang="it-IT" altLang="it-IT" dirty="0"/>
              <a:t> </a:t>
            </a:r>
            <a:r>
              <a:rPr lang="it-IT" altLang="it-IT" dirty="0" err="1"/>
              <a:t>operational</a:t>
            </a:r>
            <a:r>
              <a:rPr lang="it-IT" altLang="it-IT" dirty="0"/>
              <a:t> faults (25) </a:t>
            </a:r>
            <a:r>
              <a:rPr lang="it-IT" altLang="it-IT" dirty="0" err="1"/>
              <a:t>such</a:t>
            </a:r>
            <a:r>
              <a:rPr lang="it-IT" altLang="it-IT" dirty="0"/>
              <a:t> </a:t>
            </a:r>
            <a:r>
              <a:rPr lang="it-IT" altLang="it-IT" dirty="0" err="1"/>
              <a:t>as</a:t>
            </a:r>
            <a:r>
              <a:rPr lang="it-IT" altLang="it-IT" dirty="0"/>
              <a:t> </a:t>
            </a:r>
            <a:r>
              <a:rPr lang="it-IT" altLang="it-IT" dirty="0" err="1"/>
              <a:t>viruses</a:t>
            </a:r>
            <a:r>
              <a:rPr lang="it-IT" altLang="it-IT" dirty="0"/>
              <a:t>, worms, or zombies.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Intrusion</a:t>
            </a:r>
            <a:r>
              <a:rPr lang="it-IT" altLang="it-IT" dirty="0"/>
              <a:t> </a:t>
            </a:r>
            <a:r>
              <a:rPr lang="it-IT" altLang="it-IT" dirty="0" err="1"/>
              <a:t>attempts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are </a:t>
            </a:r>
            <a:r>
              <a:rPr lang="it-IT" altLang="it-IT" dirty="0" err="1"/>
              <a:t>operational</a:t>
            </a:r>
            <a:r>
              <a:rPr lang="it-IT" altLang="it-IT" dirty="0"/>
              <a:t> </a:t>
            </a:r>
            <a:r>
              <a:rPr lang="it-IT" altLang="it-IT" dirty="0" err="1"/>
              <a:t>external</a:t>
            </a:r>
            <a:r>
              <a:rPr lang="it-IT" altLang="it-IT" dirty="0"/>
              <a:t> faults (22-24). The </a:t>
            </a:r>
            <a:r>
              <a:rPr lang="it-IT" altLang="it-IT" dirty="0" err="1"/>
              <a:t>external</a:t>
            </a:r>
            <a:r>
              <a:rPr lang="it-IT" altLang="it-IT" dirty="0"/>
              <a:t> </a:t>
            </a:r>
            <a:r>
              <a:rPr lang="it-IT" altLang="it-IT" dirty="0" err="1"/>
              <a:t>character</a:t>
            </a:r>
            <a:r>
              <a:rPr lang="it-IT" altLang="it-IT" dirty="0"/>
              <a:t> of </a:t>
            </a:r>
            <a:r>
              <a:rPr lang="it-IT" altLang="it-IT" dirty="0" err="1"/>
              <a:t>intrusion</a:t>
            </a:r>
            <a:r>
              <a:rPr lang="it-IT" altLang="it-IT" dirty="0"/>
              <a:t> </a:t>
            </a:r>
            <a:r>
              <a:rPr lang="it-IT" altLang="it-IT" dirty="0" err="1"/>
              <a:t>attempts</a:t>
            </a:r>
            <a:r>
              <a:rPr lang="it-IT" altLang="it-IT" dirty="0"/>
              <a:t> </a:t>
            </a:r>
            <a:r>
              <a:rPr lang="it-IT" altLang="it-IT" dirty="0" err="1"/>
              <a:t>does</a:t>
            </a:r>
            <a:r>
              <a:rPr lang="it-IT" altLang="it-IT" dirty="0"/>
              <a:t>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exclude</a:t>
            </a:r>
            <a:r>
              <a:rPr lang="it-IT" altLang="it-IT" dirty="0"/>
              <a:t> the </a:t>
            </a:r>
            <a:r>
              <a:rPr lang="it-IT" altLang="it-IT" dirty="0" err="1"/>
              <a:t>possibility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they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be </a:t>
            </a:r>
            <a:r>
              <a:rPr lang="it-IT" altLang="it-IT" dirty="0" err="1"/>
              <a:t>performed</a:t>
            </a:r>
            <a:r>
              <a:rPr lang="it-IT" altLang="it-IT" dirty="0"/>
              <a:t> by system </a:t>
            </a:r>
            <a:r>
              <a:rPr lang="it-IT" altLang="it-IT" dirty="0" err="1"/>
              <a:t>operators</a:t>
            </a:r>
            <a:r>
              <a:rPr lang="it-IT" altLang="it-IT" dirty="0"/>
              <a:t> or </a:t>
            </a:r>
            <a:r>
              <a:rPr lang="it-IT" altLang="it-IT" dirty="0" err="1"/>
              <a:t>administrators</a:t>
            </a:r>
            <a:r>
              <a:rPr lang="it-IT" altLang="it-IT" dirty="0"/>
              <a:t> </a:t>
            </a:r>
            <a:r>
              <a:rPr lang="it-IT" altLang="it-IT" dirty="0" err="1"/>
              <a:t>who</a:t>
            </a:r>
            <a:r>
              <a:rPr lang="it-IT" altLang="it-IT" dirty="0"/>
              <a:t> are </a:t>
            </a:r>
            <a:r>
              <a:rPr lang="it-IT" altLang="it-IT" dirty="0" err="1"/>
              <a:t>exceeding</a:t>
            </a:r>
            <a:r>
              <a:rPr lang="it-IT" altLang="it-IT" dirty="0"/>
              <a:t> </a:t>
            </a:r>
            <a:r>
              <a:rPr lang="it-IT" altLang="it-IT" dirty="0" err="1"/>
              <a:t>their</a:t>
            </a:r>
            <a:r>
              <a:rPr lang="it-IT" altLang="it-IT" dirty="0"/>
              <a:t> </a:t>
            </a:r>
            <a:r>
              <a:rPr lang="it-IT" altLang="it-IT" dirty="0" err="1"/>
              <a:t>rights</a:t>
            </a:r>
            <a:r>
              <a:rPr lang="it-IT" altLang="it-IT" dirty="0"/>
              <a:t>,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   </a:t>
            </a:r>
            <a:r>
              <a:rPr lang="it-IT" altLang="it-IT" dirty="0" err="1"/>
              <a:t>Intrusion</a:t>
            </a:r>
            <a:r>
              <a:rPr lang="it-IT" altLang="it-IT" dirty="0"/>
              <a:t> </a:t>
            </a:r>
            <a:r>
              <a:rPr lang="it-IT" altLang="it-IT" dirty="0" err="1"/>
              <a:t>attempts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use </a:t>
            </a:r>
            <a:r>
              <a:rPr lang="it-IT" altLang="it-IT" dirty="0" err="1"/>
              <a:t>physical</a:t>
            </a:r>
            <a:r>
              <a:rPr lang="it-IT" altLang="it-IT" dirty="0"/>
              <a:t> </a:t>
            </a:r>
            <a:r>
              <a:rPr lang="it-IT" altLang="it-IT" dirty="0" err="1"/>
              <a:t>means</a:t>
            </a:r>
            <a:r>
              <a:rPr lang="it-IT" altLang="it-IT" dirty="0"/>
              <a:t> to cause faults: power   </a:t>
            </a:r>
            <a:br>
              <a:rPr lang="it-IT" altLang="it-IT" dirty="0"/>
            </a:br>
            <a:r>
              <a:rPr lang="it-IT" altLang="it-IT" dirty="0"/>
              <a:t>   </a:t>
            </a:r>
            <a:r>
              <a:rPr lang="it-IT" altLang="it-IT" dirty="0" err="1"/>
              <a:t>fluctuation</a:t>
            </a:r>
            <a:r>
              <a:rPr lang="it-IT" altLang="it-IT" dirty="0"/>
              <a:t>, </a:t>
            </a:r>
            <a:r>
              <a:rPr lang="it-IT" altLang="it-IT" dirty="0" err="1"/>
              <a:t>radiation</a:t>
            </a:r>
            <a:r>
              <a:rPr lang="it-IT" altLang="it-IT" dirty="0"/>
              <a:t>, </a:t>
            </a:r>
            <a:r>
              <a:rPr lang="it-IT" altLang="it-IT" dirty="0" err="1"/>
              <a:t>wire</a:t>
            </a:r>
            <a:r>
              <a:rPr lang="it-IT" altLang="it-IT" dirty="0"/>
              <a:t>-tapping, </a:t>
            </a:r>
            <a:r>
              <a:rPr lang="it-IT" altLang="it-IT" dirty="0" err="1"/>
              <a:t>heating</a:t>
            </a:r>
            <a:r>
              <a:rPr lang="it-IT" altLang="it-IT" dirty="0"/>
              <a:t>/</a:t>
            </a:r>
            <a:r>
              <a:rPr lang="it-IT" altLang="it-IT" dirty="0" err="1"/>
              <a:t>cooling</a:t>
            </a:r>
            <a:r>
              <a:rPr lang="it-IT" altLang="it-IT" dirty="0"/>
              <a:t>, etc.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4320D5F-FC9C-4019-AA0A-C5D52E3D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5BB2781-7938-4A75-8E72-CD39413AC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92B18F2-71A9-4AC5-A805-5E6183794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970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A3F6DF-A2D5-444D-BCBD-E8E925F64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DA2FB97-B0E8-4BC2-8C7A-6662DB3BA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AE2DF3-1527-4654-BA09-4C48FDBA8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BAC949-6131-4611-BC9B-D79F56737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28</a:t>
            </a:fld>
            <a:endParaRPr lang="it-IT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DEF8C081-9595-4596-9563-8CDF2933B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394" y="541338"/>
            <a:ext cx="8177212" cy="5815012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FEBB8BA0-773B-49E8-B9C3-5FA01EED6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6420" y="3592514"/>
            <a:ext cx="433387" cy="1428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E229FDFD-69BC-49CF-8AFB-9FCD04DDC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0969" y="3519488"/>
            <a:ext cx="792162" cy="215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" name="Line 7">
            <a:extLst>
              <a:ext uri="{FF2B5EF4-FFF2-40B4-BE49-F238E27FC236}">
                <a16:creationId xmlns:a16="http://schemas.microsoft.com/office/drawing/2014/main" id="{A81E71BF-D780-462C-A04E-7C9315CBEF5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9444" y="3735388"/>
            <a:ext cx="0" cy="144145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Line 8">
            <a:extLst>
              <a:ext uri="{FF2B5EF4-FFF2-40B4-BE49-F238E27FC236}">
                <a16:creationId xmlns:a16="http://schemas.microsoft.com/office/drawing/2014/main" id="{60E14DF7-89F2-45C6-985E-9A5A8B6F22B5}"/>
              </a:ext>
            </a:extLst>
          </p:cNvPr>
          <p:cNvSpPr>
            <a:spLocks noChangeShapeType="1"/>
          </p:cNvSpPr>
          <p:nvPr/>
        </p:nvSpPr>
        <p:spPr bwMode="auto">
          <a:xfrm>
            <a:off x="4655344" y="3735388"/>
            <a:ext cx="0" cy="144145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" name="Line 9">
            <a:extLst>
              <a:ext uri="{FF2B5EF4-FFF2-40B4-BE49-F238E27FC236}">
                <a16:creationId xmlns:a16="http://schemas.microsoft.com/office/drawing/2014/main" id="{1650F483-EFDB-4631-A30B-20BB9760086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0256" y="3735388"/>
            <a:ext cx="0" cy="144145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" name="Line 10">
            <a:extLst>
              <a:ext uri="{FF2B5EF4-FFF2-40B4-BE49-F238E27FC236}">
                <a16:creationId xmlns:a16="http://schemas.microsoft.com/office/drawing/2014/main" id="{134A16DA-9319-4348-AC65-19292E4F4440}"/>
              </a:ext>
            </a:extLst>
          </p:cNvPr>
          <p:cNvSpPr>
            <a:spLocks noChangeShapeType="1"/>
          </p:cNvSpPr>
          <p:nvPr/>
        </p:nvSpPr>
        <p:spPr bwMode="auto">
          <a:xfrm>
            <a:off x="7823994" y="3808414"/>
            <a:ext cx="0" cy="136842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Line 11">
            <a:extLst>
              <a:ext uri="{FF2B5EF4-FFF2-40B4-BE49-F238E27FC236}">
                <a16:creationId xmlns:a16="http://schemas.microsoft.com/office/drawing/2014/main" id="{AC09E5BB-A10E-4581-BB1F-0771259D8EED}"/>
              </a:ext>
            </a:extLst>
          </p:cNvPr>
          <p:cNvSpPr>
            <a:spLocks noChangeShapeType="1"/>
          </p:cNvSpPr>
          <p:nvPr/>
        </p:nvSpPr>
        <p:spPr bwMode="auto">
          <a:xfrm>
            <a:off x="7966869" y="3735388"/>
            <a:ext cx="0" cy="144145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5" name="Line 12">
            <a:extLst>
              <a:ext uri="{FF2B5EF4-FFF2-40B4-BE49-F238E27FC236}">
                <a16:creationId xmlns:a16="http://schemas.microsoft.com/office/drawing/2014/main" id="{D9AB5A24-8841-4E1A-AABC-D097EE81B776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2769" y="3735388"/>
            <a:ext cx="0" cy="144145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4C5883AB-F89D-498E-BBDE-A6360FD22557}"/>
              </a:ext>
            </a:extLst>
          </p:cNvPr>
          <p:cNvSpPr/>
          <p:nvPr/>
        </p:nvSpPr>
        <p:spPr>
          <a:xfrm>
            <a:off x="262051" y="1176995"/>
            <a:ext cx="1653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dirty="0" err="1"/>
              <a:t>Malicious</a:t>
            </a:r>
            <a:r>
              <a:rPr lang="it-IT" altLang="it-IT" dirty="0"/>
              <a:t> faults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003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382C49-AD9B-4609-AB9B-992879FD5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Interaction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3CE38E-87C3-4344-B2F9-AC195EE66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9905548" cy="43513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it-IT" altLang="it-IT" dirty="0"/>
              <a:t>Interaction faults </a:t>
            </a:r>
            <a:r>
              <a:rPr lang="it-IT" altLang="it-IT" dirty="0" err="1"/>
              <a:t>occur</a:t>
            </a:r>
            <a:r>
              <a:rPr lang="it-IT" altLang="it-IT" dirty="0"/>
              <a:t> </a:t>
            </a:r>
            <a:r>
              <a:rPr lang="it-IT" altLang="it-IT" dirty="0" err="1"/>
              <a:t>during</a:t>
            </a:r>
            <a:r>
              <a:rPr lang="it-IT" altLang="it-IT" dirty="0"/>
              <a:t> the use </a:t>
            </a:r>
            <a:r>
              <a:rPr lang="it-IT" altLang="it-IT" dirty="0" err="1"/>
              <a:t>phase</a:t>
            </a:r>
            <a:r>
              <a:rPr lang="it-IT" altLang="it-IT" dirty="0"/>
              <a:t>, </a:t>
            </a:r>
            <a:r>
              <a:rPr lang="it-IT" altLang="it-IT" dirty="0" err="1"/>
              <a:t>therefore</a:t>
            </a:r>
            <a:r>
              <a:rPr lang="it-IT" altLang="it-IT" dirty="0"/>
              <a:t> </a:t>
            </a:r>
            <a:r>
              <a:rPr lang="it-IT" altLang="it-IT" dirty="0" err="1"/>
              <a:t>they</a:t>
            </a:r>
            <a:r>
              <a:rPr lang="it-IT" altLang="it-IT" dirty="0"/>
              <a:t> are </a:t>
            </a:r>
            <a:r>
              <a:rPr lang="it-IT" altLang="it-IT" dirty="0" err="1"/>
              <a:t>all</a:t>
            </a:r>
            <a:r>
              <a:rPr lang="it-IT" altLang="it-IT" dirty="0"/>
              <a:t> </a:t>
            </a:r>
            <a:r>
              <a:rPr lang="it-IT" altLang="it-IT" dirty="0" err="1"/>
              <a:t>operational</a:t>
            </a:r>
            <a:r>
              <a:rPr lang="it-IT" altLang="it-IT" dirty="0"/>
              <a:t> faults. </a:t>
            </a:r>
            <a:r>
              <a:rPr lang="it-IT" altLang="it-IT" dirty="0" err="1"/>
              <a:t>They</a:t>
            </a:r>
            <a:r>
              <a:rPr lang="it-IT" altLang="it-IT" dirty="0"/>
              <a:t> are </a:t>
            </a:r>
            <a:r>
              <a:rPr lang="it-IT" altLang="it-IT" dirty="0" err="1"/>
              <a:t>caused</a:t>
            </a:r>
            <a:r>
              <a:rPr lang="it-IT" altLang="it-IT" dirty="0"/>
              <a:t> by </a:t>
            </a:r>
            <a:r>
              <a:rPr lang="it-IT" altLang="it-IT" dirty="0" err="1"/>
              <a:t>elements</a:t>
            </a:r>
            <a:r>
              <a:rPr lang="it-IT" altLang="it-IT" dirty="0"/>
              <a:t> of the use </a:t>
            </a:r>
            <a:r>
              <a:rPr lang="it-IT" altLang="it-IT" dirty="0" err="1"/>
              <a:t>environment</a:t>
            </a:r>
            <a:r>
              <a:rPr lang="it-IT" altLang="it-IT" dirty="0"/>
              <a:t> </a:t>
            </a:r>
            <a:r>
              <a:rPr lang="it-IT" altLang="it-IT" dirty="0" err="1"/>
              <a:t>interacting</a:t>
            </a:r>
            <a:r>
              <a:rPr lang="it-IT" altLang="it-IT" dirty="0"/>
              <a:t> with the system; </a:t>
            </a:r>
            <a:r>
              <a:rPr lang="it-IT" altLang="it-IT" dirty="0" err="1"/>
              <a:t>therefore</a:t>
            </a:r>
            <a:r>
              <a:rPr lang="it-IT" altLang="it-IT" dirty="0"/>
              <a:t>, </a:t>
            </a:r>
            <a:r>
              <a:rPr lang="it-IT" altLang="it-IT" dirty="0" err="1"/>
              <a:t>they</a:t>
            </a:r>
            <a:r>
              <a:rPr lang="it-IT" altLang="it-IT" dirty="0"/>
              <a:t> are </a:t>
            </a:r>
            <a:r>
              <a:rPr lang="it-IT" altLang="it-IT" dirty="0" err="1"/>
              <a:t>all</a:t>
            </a:r>
            <a:r>
              <a:rPr lang="it-IT" altLang="it-IT" dirty="0"/>
              <a:t> </a:t>
            </a:r>
            <a:r>
              <a:rPr lang="it-IT" altLang="it-IT" dirty="0" err="1"/>
              <a:t>external</a:t>
            </a:r>
            <a:r>
              <a:rPr lang="it-IT" altLang="it-IT" dirty="0"/>
              <a:t>. </a:t>
            </a:r>
            <a:r>
              <a:rPr lang="it-IT" altLang="it-IT" dirty="0" err="1"/>
              <a:t>Most</a:t>
            </a:r>
            <a:r>
              <a:rPr lang="it-IT" altLang="it-IT" dirty="0"/>
              <a:t> classes originate due to some human action in the use </a:t>
            </a:r>
            <a:r>
              <a:rPr lang="it-IT" altLang="it-IT" dirty="0" err="1"/>
              <a:t>environment</a:t>
            </a:r>
            <a:r>
              <a:rPr lang="it-IT" altLang="it-IT" dirty="0"/>
              <a:t>; </a:t>
            </a:r>
            <a:r>
              <a:rPr lang="it-IT" altLang="it-IT" dirty="0" err="1"/>
              <a:t>therefore</a:t>
            </a:r>
            <a:r>
              <a:rPr lang="it-IT" altLang="it-IT" dirty="0"/>
              <a:t>, </a:t>
            </a:r>
            <a:r>
              <a:rPr lang="it-IT" altLang="it-IT" dirty="0" err="1"/>
              <a:t>they</a:t>
            </a:r>
            <a:r>
              <a:rPr lang="it-IT" altLang="it-IT" dirty="0"/>
              <a:t> are human-made.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They</a:t>
            </a:r>
            <a:r>
              <a:rPr lang="it-IT" altLang="it-IT" dirty="0"/>
              <a:t> are fault classes 16-31. An </a:t>
            </a:r>
            <a:r>
              <a:rPr lang="it-IT" altLang="it-IT" dirty="0" err="1"/>
              <a:t>exception</a:t>
            </a:r>
            <a:r>
              <a:rPr lang="it-IT" altLang="it-IT" dirty="0"/>
              <a:t> are </a:t>
            </a:r>
            <a:r>
              <a:rPr lang="it-IT" altLang="it-IT" dirty="0" err="1"/>
              <a:t>external</a:t>
            </a:r>
            <a:r>
              <a:rPr lang="it-IT" altLang="it-IT" dirty="0"/>
              <a:t> </a:t>
            </a:r>
            <a:r>
              <a:rPr lang="it-IT" altLang="it-IT" dirty="0" err="1"/>
              <a:t>natural</a:t>
            </a:r>
            <a:r>
              <a:rPr lang="it-IT" altLang="it-IT" dirty="0"/>
              <a:t> faults (14-15) </a:t>
            </a:r>
            <a:r>
              <a:rPr lang="it-IT" altLang="it-IT" dirty="0" err="1"/>
              <a:t>caused</a:t>
            </a:r>
            <a:r>
              <a:rPr lang="it-IT" altLang="it-IT" dirty="0"/>
              <a:t> by </a:t>
            </a:r>
            <a:r>
              <a:rPr lang="it-IT" altLang="it-IT" dirty="0" err="1"/>
              <a:t>cosmic</a:t>
            </a:r>
            <a:r>
              <a:rPr lang="it-IT" altLang="it-IT" dirty="0"/>
              <a:t> </a:t>
            </a:r>
            <a:r>
              <a:rPr lang="it-IT" altLang="it-IT" dirty="0" err="1"/>
              <a:t>rays</a:t>
            </a:r>
            <a:r>
              <a:rPr lang="it-IT" altLang="it-IT" dirty="0"/>
              <a:t>, solar </a:t>
            </a:r>
            <a:r>
              <a:rPr lang="it-IT" altLang="it-IT" dirty="0" err="1"/>
              <a:t>flares</a:t>
            </a:r>
            <a:r>
              <a:rPr lang="it-IT" altLang="it-IT" dirty="0"/>
              <a:t>, etc. Here, nature </a:t>
            </a:r>
            <a:r>
              <a:rPr lang="it-IT" altLang="it-IT" dirty="0" err="1"/>
              <a:t>interacts</a:t>
            </a:r>
            <a:r>
              <a:rPr lang="it-IT" altLang="it-IT" dirty="0"/>
              <a:t> with the system </a:t>
            </a:r>
            <a:r>
              <a:rPr lang="it-IT" altLang="it-IT" dirty="0" err="1"/>
              <a:t>without</a:t>
            </a:r>
            <a:r>
              <a:rPr lang="it-IT" altLang="it-IT" dirty="0"/>
              <a:t> human </a:t>
            </a:r>
            <a:r>
              <a:rPr lang="it-IT" altLang="it-IT" dirty="0" err="1"/>
              <a:t>participation</a:t>
            </a:r>
            <a:r>
              <a:rPr lang="it-IT" altLang="it-IT" dirty="0"/>
              <a:t>.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D25E2B-17DA-4737-95C0-DB744D6D6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6E5879-56B6-4E56-A08A-97DC55945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AAEE3F-FD0F-4457-B0F6-96E1BE738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7245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7EEF5D-69FD-4627-B558-5D983FD1C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Dependability</a:t>
            </a:r>
            <a:r>
              <a:rPr lang="it-IT" altLang="it-IT" dirty="0"/>
              <a:t>: a </a:t>
            </a:r>
            <a:r>
              <a:rPr lang="it-IT" altLang="it-IT" dirty="0" err="1"/>
              <a:t>definition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AD4C57-C2B1-464D-BEB3-4B90DB2B8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10327188" cy="43513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it-IT" altLang="it-IT" dirty="0"/>
              <a:t>A system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designed</a:t>
            </a:r>
            <a:r>
              <a:rPr lang="it-IT" altLang="it-IT" dirty="0"/>
              <a:t> to </a:t>
            </a:r>
            <a:r>
              <a:rPr lang="it-IT" altLang="it-IT" dirty="0" err="1"/>
              <a:t>provide</a:t>
            </a:r>
            <a:r>
              <a:rPr lang="it-IT" altLang="it-IT" dirty="0"/>
              <a:t> a </a:t>
            </a:r>
            <a:r>
              <a:rPr lang="it-IT" altLang="it-IT" dirty="0" err="1"/>
              <a:t>certain</a:t>
            </a:r>
            <a:r>
              <a:rPr lang="it-IT" altLang="it-IT" dirty="0"/>
              <a:t> service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Dependability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the </a:t>
            </a:r>
            <a:r>
              <a:rPr lang="it-IT" altLang="it-IT" dirty="0" err="1"/>
              <a:t>ability</a:t>
            </a:r>
            <a:r>
              <a:rPr lang="it-IT" altLang="it-IT" dirty="0"/>
              <a:t> of a system to </a:t>
            </a:r>
            <a:r>
              <a:rPr lang="it-IT" altLang="it-IT" dirty="0" err="1"/>
              <a:t>deliver</a:t>
            </a:r>
            <a:r>
              <a:rPr lang="it-IT" altLang="it-IT" dirty="0"/>
              <a:t> the </a:t>
            </a:r>
            <a:r>
              <a:rPr lang="it-IT" altLang="it-IT" dirty="0" err="1"/>
              <a:t>specified</a:t>
            </a:r>
            <a:r>
              <a:rPr lang="it-IT" altLang="it-IT" dirty="0"/>
              <a:t> service </a:t>
            </a:r>
            <a:r>
              <a:rPr lang="it-IT" altLang="it-IT" dirty="0" err="1"/>
              <a:t>also</a:t>
            </a:r>
            <a:r>
              <a:rPr lang="it-IT" altLang="it-IT" dirty="0"/>
              <a:t> in </a:t>
            </a:r>
            <a:r>
              <a:rPr lang="it-IT" altLang="it-IT" dirty="0" err="1"/>
              <a:t>presence</a:t>
            </a:r>
            <a:r>
              <a:rPr lang="it-IT" altLang="it-IT" dirty="0"/>
              <a:t> of faults and </a:t>
            </a:r>
            <a:r>
              <a:rPr lang="it-IT" altLang="it-IT" dirty="0" err="1"/>
              <a:t>malfunctions</a:t>
            </a: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 algn="ctr">
              <a:lnSpc>
                <a:spcPct val="80000"/>
              </a:lnSpc>
              <a:buNone/>
            </a:pP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Dependability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“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that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property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a computer system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such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that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reliance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can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justifiably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be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placed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on the service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delivers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9ACCDB-0676-43F6-A0C5-C7227D743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C327432-BCD1-46FE-996A-7F74005C9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1D20FF-737D-4BBF-9DF7-ED3B21B8A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39440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568F78-AD42-471D-B063-E0CE7963E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9B6C67-9757-4C3C-AC0A-39838747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794AD5-E96F-463B-B435-9C507FD5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31AE3A-98EA-4168-B44C-C9601E0BE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30</a:t>
            </a:fld>
            <a:endParaRPr lang="it-IT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DF1FC484-4679-47BF-A742-75845DC45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835" y="541337"/>
            <a:ext cx="8177212" cy="5815013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1FE36047-F0A0-48DC-B677-C1FA8B68C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3348" y="2052637"/>
            <a:ext cx="3095625" cy="2889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9C12698F-637A-42FA-8715-D1DA53276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2986" y="2052637"/>
            <a:ext cx="287337" cy="2889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5599D868-39F6-4A13-912C-50F9D7DC3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9961" y="2381249"/>
            <a:ext cx="433387" cy="215900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C0E01F6F-AC05-4139-9DC4-B5095F64C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0322" y="2628899"/>
            <a:ext cx="3168650" cy="2159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387CCF8C-20CA-428F-B66D-38E1B7812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302" y="1309399"/>
            <a:ext cx="17802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dirty="0"/>
              <a:t>Interaction faults</a:t>
            </a:r>
          </a:p>
        </p:txBody>
      </p:sp>
    </p:spTree>
    <p:extLst>
      <p:ext uri="{BB962C8B-B14F-4D97-AF65-F5344CB8AC3E}">
        <p14:creationId xmlns:p14="http://schemas.microsoft.com/office/powerpoint/2010/main" val="251700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C828E4-5A05-4828-88AB-3CB15C002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Interaction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16D599-1FB3-44C7-AC4B-6325A4AC5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9905548" cy="4351338"/>
          </a:xfrm>
        </p:spPr>
        <p:txBody>
          <a:bodyPr/>
          <a:lstStyle/>
          <a:p>
            <a:r>
              <a:rPr lang="it-IT" altLang="it-IT" dirty="0"/>
              <a:t>A </a:t>
            </a:r>
            <a:r>
              <a:rPr lang="it-IT" altLang="it-IT" dirty="0" err="1"/>
              <a:t>broad</a:t>
            </a:r>
            <a:r>
              <a:rPr lang="it-IT" altLang="it-IT" dirty="0"/>
              <a:t> class of human-made </a:t>
            </a:r>
            <a:r>
              <a:rPr lang="it-IT" altLang="it-IT" dirty="0" err="1"/>
              <a:t>operational</a:t>
            </a:r>
            <a:r>
              <a:rPr lang="it-IT" altLang="it-IT" dirty="0"/>
              <a:t> faults are </a:t>
            </a:r>
            <a:r>
              <a:rPr lang="it-IT" altLang="it-IT" dirty="0" err="1"/>
              <a:t>configuration</a:t>
            </a:r>
            <a:r>
              <a:rPr lang="it-IT" altLang="it-IT" dirty="0"/>
              <a:t> faults, i.e., </a:t>
            </a:r>
            <a:r>
              <a:rPr lang="it-IT" altLang="it-IT" dirty="0" err="1"/>
              <a:t>wrong</a:t>
            </a:r>
            <a:r>
              <a:rPr lang="it-IT" altLang="it-IT" dirty="0"/>
              <a:t> setting of </a:t>
            </a:r>
            <a:r>
              <a:rPr lang="it-IT" altLang="it-IT" dirty="0" err="1"/>
              <a:t>parameters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can </a:t>
            </a:r>
            <a:r>
              <a:rPr lang="it-IT" altLang="it-IT" dirty="0" err="1"/>
              <a:t>affect</a:t>
            </a:r>
            <a:r>
              <a:rPr lang="it-IT" altLang="it-IT" dirty="0"/>
              <a:t> security, networking, storage, middleware, etc. </a:t>
            </a:r>
          </a:p>
          <a:p>
            <a:endParaRPr lang="it-IT" altLang="it-IT" dirty="0"/>
          </a:p>
          <a:p>
            <a:r>
              <a:rPr lang="it-IT" altLang="it-IT" dirty="0" err="1"/>
              <a:t>Such</a:t>
            </a:r>
            <a:r>
              <a:rPr lang="it-IT" altLang="it-IT" dirty="0"/>
              <a:t> faults can </a:t>
            </a:r>
            <a:r>
              <a:rPr lang="it-IT" altLang="it-IT" dirty="0" err="1"/>
              <a:t>occur</a:t>
            </a:r>
            <a:r>
              <a:rPr lang="it-IT" altLang="it-IT" dirty="0"/>
              <a:t> </a:t>
            </a:r>
            <a:r>
              <a:rPr lang="it-IT" altLang="it-IT" dirty="0" err="1"/>
              <a:t>during</a:t>
            </a:r>
            <a:r>
              <a:rPr lang="it-IT" altLang="it-IT" dirty="0"/>
              <a:t> </a:t>
            </a:r>
            <a:r>
              <a:rPr lang="it-IT" altLang="it-IT" dirty="0" err="1"/>
              <a:t>configuration</a:t>
            </a:r>
            <a:r>
              <a:rPr lang="it-IT" altLang="it-IT" dirty="0"/>
              <a:t> </a:t>
            </a:r>
            <a:r>
              <a:rPr lang="it-IT" altLang="it-IT" dirty="0" err="1"/>
              <a:t>changes</a:t>
            </a:r>
            <a:r>
              <a:rPr lang="it-IT" altLang="it-IT" dirty="0"/>
              <a:t> </a:t>
            </a:r>
            <a:r>
              <a:rPr lang="it-IT" altLang="it-IT" dirty="0" err="1"/>
              <a:t>performed</a:t>
            </a:r>
            <a:r>
              <a:rPr lang="it-IT" altLang="it-IT" dirty="0"/>
              <a:t> </a:t>
            </a:r>
            <a:r>
              <a:rPr lang="it-IT" altLang="it-IT" dirty="0" err="1"/>
              <a:t>during</a:t>
            </a:r>
            <a:r>
              <a:rPr lang="it-IT" altLang="it-IT" dirty="0"/>
              <a:t> </a:t>
            </a:r>
            <a:r>
              <a:rPr lang="it-IT" altLang="it-IT" dirty="0" err="1"/>
              <a:t>adaptive</a:t>
            </a:r>
            <a:r>
              <a:rPr lang="it-IT" altLang="it-IT" dirty="0"/>
              <a:t> or </a:t>
            </a:r>
            <a:r>
              <a:rPr lang="it-IT" altLang="it-IT" dirty="0" err="1"/>
              <a:t>augmentative</a:t>
            </a:r>
            <a:r>
              <a:rPr lang="it-IT" altLang="it-IT" dirty="0"/>
              <a:t> </a:t>
            </a:r>
            <a:r>
              <a:rPr lang="it-IT" altLang="it-IT" dirty="0" err="1"/>
              <a:t>maintenance</a:t>
            </a:r>
            <a:r>
              <a:rPr lang="it-IT" altLang="it-IT" dirty="0"/>
              <a:t> </a:t>
            </a:r>
            <a:r>
              <a:rPr lang="it-IT" altLang="it-IT" dirty="0" err="1"/>
              <a:t>performed</a:t>
            </a:r>
            <a:r>
              <a:rPr lang="it-IT" altLang="it-IT" dirty="0"/>
              <a:t> </a:t>
            </a:r>
            <a:r>
              <a:rPr lang="it-IT" altLang="it-IT" dirty="0" err="1"/>
              <a:t>concurrently</a:t>
            </a:r>
            <a:r>
              <a:rPr lang="it-IT" altLang="it-IT" dirty="0"/>
              <a:t> with system </a:t>
            </a:r>
            <a:r>
              <a:rPr lang="it-IT" altLang="it-IT" dirty="0" err="1"/>
              <a:t>operation</a:t>
            </a:r>
            <a:r>
              <a:rPr lang="it-IT" altLang="it-IT" dirty="0"/>
              <a:t> (e.g., </a:t>
            </a:r>
            <a:r>
              <a:rPr lang="it-IT" altLang="it-IT" dirty="0" err="1"/>
              <a:t>introduction</a:t>
            </a:r>
            <a:r>
              <a:rPr lang="it-IT" altLang="it-IT" dirty="0"/>
              <a:t> of a new software </a:t>
            </a:r>
            <a:r>
              <a:rPr lang="it-IT" altLang="it-IT" dirty="0" err="1"/>
              <a:t>version</a:t>
            </a:r>
            <a:r>
              <a:rPr lang="it-IT" altLang="it-IT" dirty="0"/>
              <a:t> on a network server); </a:t>
            </a:r>
            <a:r>
              <a:rPr lang="it-IT" altLang="it-IT" dirty="0" err="1"/>
              <a:t>they</a:t>
            </a:r>
            <a:r>
              <a:rPr lang="it-IT" altLang="it-IT" dirty="0"/>
              <a:t> are </a:t>
            </a:r>
            <a:r>
              <a:rPr lang="it-IT" altLang="it-IT" dirty="0" err="1"/>
              <a:t>then</a:t>
            </a:r>
            <a:r>
              <a:rPr lang="it-IT" altLang="it-IT" dirty="0"/>
              <a:t> </a:t>
            </a:r>
            <a:r>
              <a:rPr lang="it-IT" altLang="it-IT" dirty="0" err="1"/>
              <a:t>called</a:t>
            </a:r>
            <a:r>
              <a:rPr lang="it-IT" altLang="it-IT" dirty="0"/>
              <a:t> </a:t>
            </a:r>
            <a:r>
              <a:rPr lang="it-IT" altLang="it-IT" dirty="0" err="1"/>
              <a:t>reconfiguration</a:t>
            </a:r>
            <a:r>
              <a:rPr lang="it-IT" altLang="it-IT" dirty="0"/>
              <a:t> faults.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D2601B-98FE-4BFF-9E9E-AA8C29B31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6F09F-1765-40F1-9323-E0009A8B9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2B481F5-39A1-4F12-8296-6E3CAB9B6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0741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80188A-99EF-493B-8559-DDF97F679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Interaction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AA3275-5951-49BF-A30D-58BD3E524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351" y="1470252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it-IT" altLang="it-IT" dirty="0"/>
              <a:t>A common feature of interaction faults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, in </a:t>
            </a:r>
            <a:r>
              <a:rPr lang="it-IT" altLang="it-IT" dirty="0" err="1"/>
              <a:t>order</a:t>
            </a:r>
            <a:r>
              <a:rPr lang="it-IT" altLang="it-IT" dirty="0"/>
              <a:t> to be “</a:t>
            </a:r>
            <a:r>
              <a:rPr lang="it-IT" altLang="it-IT" dirty="0" err="1"/>
              <a:t>successful</a:t>
            </a:r>
            <a:r>
              <a:rPr lang="it-IT" altLang="it-IT" dirty="0"/>
              <a:t>,” </a:t>
            </a:r>
            <a:r>
              <a:rPr lang="it-IT" altLang="it-IT" dirty="0" err="1"/>
              <a:t>they</a:t>
            </a:r>
            <a:r>
              <a:rPr lang="it-IT" altLang="it-IT" dirty="0"/>
              <a:t> </a:t>
            </a:r>
            <a:r>
              <a:rPr lang="it-IT" altLang="it-IT" dirty="0" err="1"/>
              <a:t>usually</a:t>
            </a:r>
            <a:r>
              <a:rPr lang="it-IT" altLang="it-IT" dirty="0"/>
              <a:t> necessitate the </a:t>
            </a:r>
            <a:r>
              <a:rPr lang="it-IT" altLang="it-IT" dirty="0" err="1"/>
              <a:t>prior</a:t>
            </a:r>
            <a:r>
              <a:rPr lang="it-IT" altLang="it-IT" dirty="0"/>
              <a:t> </a:t>
            </a:r>
            <a:r>
              <a:rPr lang="it-IT" altLang="it-IT" dirty="0" err="1"/>
              <a:t>presence</a:t>
            </a:r>
            <a:r>
              <a:rPr lang="it-IT" altLang="it-IT" dirty="0"/>
              <a:t> of a </a:t>
            </a:r>
            <a:r>
              <a:rPr lang="it-IT" altLang="it-IT" dirty="0" err="1"/>
              <a:t>vulnerability</a:t>
            </a:r>
            <a:r>
              <a:rPr lang="it-IT" altLang="it-IT" dirty="0"/>
              <a:t>, i.e., an </a:t>
            </a:r>
            <a:r>
              <a:rPr lang="it-IT" altLang="it-IT" dirty="0" err="1"/>
              <a:t>internal</a:t>
            </a:r>
            <a:r>
              <a:rPr lang="it-IT" altLang="it-IT" dirty="0"/>
              <a:t> fault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enables</a:t>
            </a:r>
            <a:r>
              <a:rPr lang="it-IT" altLang="it-IT" dirty="0"/>
              <a:t> an </a:t>
            </a:r>
            <a:r>
              <a:rPr lang="it-IT" altLang="it-IT" dirty="0" err="1"/>
              <a:t>external</a:t>
            </a:r>
            <a:r>
              <a:rPr lang="it-IT" altLang="it-IT" dirty="0"/>
              <a:t> fault to </a:t>
            </a:r>
            <a:r>
              <a:rPr lang="it-IT" altLang="it-IT" dirty="0" err="1"/>
              <a:t>harm</a:t>
            </a:r>
            <a:r>
              <a:rPr lang="it-IT" altLang="it-IT" dirty="0"/>
              <a:t> the system.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/>
              <a:t>A </a:t>
            </a:r>
            <a:r>
              <a:rPr lang="it-IT" altLang="it-IT" dirty="0" err="1"/>
              <a:t>vulnerability</a:t>
            </a:r>
            <a:r>
              <a:rPr lang="it-IT" altLang="it-IT" dirty="0"/>
              <a:t> can </a:t>
            </a:r>
            <a:r>
              <a:rPr lang="it-IT" altLang="it-IT" dirty="0" err="1"/>
              <a:t>result</a:t>
            </a:r>
            <a:r>
              <a:rPr lang="it-IT" altLang="it-IT" dirty="0"/>
              <a:t> from a deliberate </a:t>
            </a:r>
            <a:r>
              <a:rPr lang="it-IT" altLang="it-IT" dirty="0" err="1"/>
              <a:t>development</a:t>
            </a:r>
            <a:r>
              <a:rPr lang="it-IT" altLang="it-IT" dirty="0"/>
              <a:t> fault, for </a:t>
            </a:r>
            <a:r>
              <a:rPr lang="it-IT" altLang="it-IT" dirty="0" err="1"/>
              <a:t>economic</a:t>
            </a:r>
            <a:r>
              <a:rPr lang="it-IT" altLang="it-IT" dirty="0"/>
              <a:t> or for </a:t>
            </a:r>
            <a:r>
              <a:rPr lang="it-IT" altLang="it-IT" dirty="0" err="1"/>
              <a:t>usability</a:t>
            </a:r>
            <a:r>
              <a:rPr lang="it-IT" altLang="it-IT" dirty="0"/>
              <a:t> </a:t>
            </a:r>
            <a:r>
              <a:rPr lang="it-IT" altLang="it-IT" dirty="0" err="1"/>
              <a:t>reasons</a:t>
            </a:r>
            <a:r>
              <a:rPr lang="it-IT" altLang="it-IT" dirty="0"/>
              <a:t>, </a:t>
            </a:r>
            <a:r>
              <a:rPr lang="it-IT" altLang="it-IT" dirty="0" err="1"/>
              <a:t>thus</a:t>
            </a:r>
            <a:r>
              <a:rPr lang="it-IT" altLang="it-IT" dirty="0"/>
              <a:t> </a:t>
            </a:r>
            <a:r>
              <a:rPr lang="it-IT" altLang="it-IT" dirty="0" err="1"/>
              <a:t>resulting</a:t>
            </a:r>
            <a:r>
              <a:rPr lang="it-IT" altLang="it-IT" dirty="0"/>
              <a:t> in limited </a:t>
            </a:r>
            <a:r>
              <a:rPr lang="it-IT" altLang="it-IT" dirty="0" err="1"/>
              <a:t>protections</a:t>
            </a:r>
            <a:r>
              <a:rPr lang="it-IT" altLang="it-IT" dirty="0"/>
              <a:t>, or </a:t>
            </a:r>
            <a:r>
              <a:rPr lang="it-IT" altLang="it-IT" dirty="0" err="1"/>
              <a:t>even</a:t>
            </a:r>
            <a:r>
              <a:rPr lang="it-IT" altLang="it-IT" dirty="0"/>
              <a:t> in </a:t>
            </a:r>
            <a:r>
              <a:rPr lang="it-IT" altLang="it-IT" dirty="0" err="1"/>
              <a:t>their</a:t>
            </a:r>
            <a:r>
              <a:rPr lang="it-IT" altLang="it-IT" dirty="0"/>
              <a:t> </a:t>
            </a:r>
            <a:r>
              <a:rPr lang="it-IT" altLang="it-IT" dirty="0" err="1"/>
              <a:t>absence</a:t>
            </a:r>
            <a:r>
              <a:rPr lang="it-IT" alt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28CF88-EB07-4AAF-A14F-184485A9F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0676E31-B949-4EFE-9953-F805488EE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6B6B54-4BF5-4F62-B88B-E4836661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0965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2416CE-F9AE-4D92-BAE2-8E69CA1F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Permanent</a:t>
            </a:r>
            <a:r>
              <a:rPr lang="it-IT" altLang="it-IT" dirty="0"/>
              <a:t>/</a:t>
            </a:r>
            <a:r>
              <a:rPr lang="it-IT" altLang="it-IT" dirty="0" err="1"/>
              <a:t>Transient</a:t>
            </a:r>
            <a:r>
              <a:rPr lang="it-IT" altLang="it-IT" dirty="0"/>
              <a:t> faults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655DE34-4F10-4047-A168-2FE9DE291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9814108" cy="4351338"/>
          </a:xfrm>
        </p:spPr>
        <p:txBody>
          <a:bodyPr/>
          <a:lstStyle/>
          <a:p>
            <a:pPr>
              <a:lnSpc>
                <a:spcPts val="2000"/>
              </a:lnSpc>
            </a:pPr>
            <a:r>
              <a:rPr lang="it-IT" altLang="it-IT" dirty="0" err="1"/>
              <a:t>Permanent</a:t>
            </a:r>
            <a:r>
              <a:rPr lang="it-IT" altLang="it-IT" dirty="0"/>
              <a:t> fault</a:t>
            </a:r>
            <a:br>
              <a:rPr lang="it-IT" altLang="it-IT" dirty="0"/>
            </a:br>
            <a:r>
              <a:rPr lang="it-IT" altLang="it-IT" dirty="0"/>
              <a:t>a fault </a:t>
            </a:r>
            <a:r>
              <a:rPr lang="it-IT" altLang="it-IT" dirty="0" err="1"/>
              <a:t>continuous</a:t>
            </a:r>
            <a:r>
              <a:rPr lang="it-IT" altLang="it-IT" dirty="0"/>
              <a:t> and </a:t>
            </a:r>
            <a:r>
              <a:rPr lang="it-IT" altLang="it-IT" dirty="0" err="1"/>
              <a:t>stable</a:t>
            </a:r>
            <a:r>
              <a:rPr lang="it-IT" altLang="it-IT" dirty="0"/>
              <a:t>. </a:t>
            </a:r>
            <a:br>
              <a:rPr lang="it-IT" altLang="it-IT" dirty="0"/>
            </a:br>
            <a:r>
              <a:rPr lang="it-IT" altLang="it-IT" dirty="0" err="1"/>
              <a:t>It</a:t>
            </a:r>
            <a:r>
              <a:rPr lang="it-IT" altLang="it-IT" dirty="0"/>
              <a:t> </a:t>
            </a:r>
            <a:r>
              <a:rPr lang="it-IT" altLang="it-IT" dirty="0" err="1"/>
              <a:t>remains</a:t>
            </a:r>
            <a:r>
              <a:rPr lang="it-IT" altLang="it-IT" dirty="0"/>
              <a:t> in </a:t>
            </a:r>
            <a:r>
              <a:rPr lang="it-IT" altLang="it-IT" dirty="0" err="1"/>
              <a:t>existence</a:t>
            </a:r>
            <a:r>
              <a:rPr lang="it-IT" altLang="it-IT" dirty="0"/>
              <a:t> </a:t>
            </a:r>
            <a:r>
              <a:rPr lang="it-IT" altLang="it-IT" dirty="0" err="1"/>
              <a:t>if</a:t>
            </a:r>
            <a:r>
              <a:rPr lang="it-IT" altLang="it-IT" dirty="0"/>
              <a:t> no </a:t>
            </a:r>
            <a:r>
              <a:rPr lang="it-IT" altLang="it-IT" dirty="0" err="1"/>
              <a:t>corrective</a:t>
            </a:r>
            <a:r>
              <a:rPr lang="it-IT" altLang="it-IT" dirty="0"/>
              <a:t> action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taken</a:t>
            </a:r>
            <a:r>
              <a:rPr lang="it-IT" altLang="it-IT" dirty="0"/>
              <a:t>. </a:t>
            </a:r>
          </a:p>
          <a:p>
            <a:pPr marL="0" indent="0">
              <a:lnSpc>
                <a:spcPts val="2000"/>
              </a:lnSpc>
              <a:buNone/>
            </a:pPr>
            <a:br>
              <a:rPr lang="it-IT" altLang="it-IT" dirty="0"/>
            </a:br>
            <a:endParaRPr lang="it-IT" altLang="it-IT" dirty="0"/>
          </a:p>
          <a:p>
            <a:pPr algn="just">
              <a:lnSpc>
                <a:spcPts val="2000"/>
              </a:lnSpc>
            </a:pPr>
            <a:r>
              <a:rPr lang="it-IT" altLang="it-IT" dirty="0" err="1"/>
              <a:t>Transient</a:t>
            </a:r>
            <a:r>
              <a:rPr lang="it-IT" altLang="it-IT" dirty="0"/>
              <a:t> fault a fault </a:t>
            </a:r>
            <a:r>
              <a:rPr lang="it-IT" altLang="it-IT" dirty="0" err="1"/>
              <a:t>that</a:t>
            </a:r>
            <a:r>
              <a:rPr lang="it-IT" altLang="it-IT" dirty="0"/>
              <a:t> can </a:t>
            </a:r>
            <a:r>
              <a:rPr lang="it-IT" altLang="it-IT" dirty="0" err="1"/>
              <a:t>appear</a:t>
            </a:r>
            <a:r>
              <a:rPr lang="it-IT" altLang="it-IT" dirty="0"/>
              <a:t> and </a:t>
            </a:r>
            <a:r>
              <a:rPr lang="it-IT" altLang="it-IT" dirty="0" err="1"/>
              <a:t>disappear</a:t>
            </a:r>
            <a:r>
              <a:rPr lang="it-IT" altLang="it-IT" dirty="0"/>
              <a:t> </a:t>
            </a:r>
            <a:r>
              <a:rPr lang="it-IT" altLang="it-IT" dirty="0" err="1"/>
              <a:t>within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a </a:t>
            </a:r>
            <a:r>
              <a:rPr lang="it-IT" altLang="it-IT" dirty="0" err="1"/>
              <a:t>very</a:t>
            </a:r>
            <a:r>
              <a:rPr lang="it-IT" altLang="it-IT" dirty="0"/>
              <a:t> short </a:t>
            </a:r>
            <a:r>
              <a:rPr lang="it-IT" altLang="it-IT" dirty="0" err="1"/>
              <a:t>period</a:t>
            </a:r>
            <a:r>
              <a:rPr lang="it-IT" altLang="it-IT" dirty="0"/>
              <a:t> of time</a:t>
            </a:r>
          </a:p>
          <a:p>
            <a:pPr algn="just">
              <a:lnSpc>
                <a:spcPts val="2000"/>
              </a:lnSpc>
            </a:pPr>
            <a:endParaRPr lang="it-IT" altLang="it-IT" dirty="0"/>
          </a:p>
          <a:p>
            <a:pPr marL="0" indent="0" algn="just">
              <a:lnSpc>
                <a:spcPts val="2000"/>
              </a:lnSpc>
              <a:buNone/>
            </a:pP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359A2B9-B4FC-4388-8B17-70EA85CD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124942-89E9-4E3F-8853-1EE60EB7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6232661-ABA0-487F-96E4-E7222657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84075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170" name="Rectangle 2">
            <a:extLst>
              <a:ext uri="{FF2B5EF4-FFF2-40B4-BE49-F238E27FC236}">
                <a16:creationId xmlns:a16="http://schemas.microsoft.com/office/drawing/2014/main" id="{E1DE5EF7-2AD4-4E7F-93AC-27E8C5316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8739" y="3106739"/>
            <a:ext cx="6408737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it-IT" altLang="it-IT" sz="3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Failures</a:t>
            </a:r>
            <a:endParaRPr lang="it-IT" altLang="it-IT" sz="36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8579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6055F4-BBC4-4B66-9913-13F2B53FC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Failures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454894-0EEB-42D5-94F0-88B0CFD3B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5D34A9-6C69-45CB-8CF6-277155C5E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6061A1-13FE-40B5-9D7E-A989EAC3F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35</a:t>
            </a:fld>
            <a:endParaRPr lang="it-IT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2867C13C-FB12-4D70-8C45-407FC99B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3250" y="1268413"/>
            <a:ext cx="5689600" cy="4406900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DEE9E3A4-E28E-4B18-9FFC-013693770DE2}"/>
              </a:ext>
            </a:extLst>
          </p:cNvPr>
          <p:cNvSpPr/>
          <p:nvPr/>
        </p:nvSpPr>
        <p:spPr>
          <a:xfrm>
            <a:off x="3916345" y="5801637"/>
            <a:ext cx="3270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From [</a:t>
            </a:r>
            <a:r>
              <a:rPr lang="en-US" dirty="0" err="1"/>
              <a:t>Avizienis</a:t>
            </a:r>
            <a:r>
              <a:rPr lang="en-US" dirty="0"/>
              <a:t>  et al., 2004]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38767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F73EC8-D386-4302-8AA9-20B0EDE2D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Failures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6CF8A0D-83CD-4575-9922-F9F760D639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320" y="1253331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The service </a:t>
            </a:r>
            <a:r>
              <a:rPr lang="it-IT" altLang="it-IT" dirty="0" err="1"/>
              <a:t>failure</a:t>
            </a:r>
            <a:r>
              <a:rPr lang="it-IT" altLang="it-IT" dirty="0"/>
              <a:t> </a:t>
            </a:r>
            <a:r>
              <a:rPr lang="it-IT" altLang="it-IT" dirty="0" err="1"/>
              <a:t>modes</a:t>
            </a:r>
            <a:r>
              <a:rPr lang="it-IT" altLang="it-IT" dirty="0"/>
              <a:t> </a:t>
            </a:r>
            <a:r>
              <a:rPr lang="it-IT" altLang="it-IT" dirty="0" err="1"/>
              <a:t>characterize</a:t>
            </a:r>
            <a:r>
              <a:rPr lang="it-IT" altLang="it-IT" dirty="0"/>
              <a:t> </a:t>
            </a:r>
            <a:r>
              <a:rPr lang="it-IT" altLang="it-IT" dirty="0" err="1"/>
              <a:t>incorrect</a:t>
            </a:r>
            <a:r>
              <a:rPr lang="it-IT" altLang="it-IT" dirty="0"/>
              <a:t> service </a:t>
            </a:r>
            <a:r>
              <a:rPr lang="it-IT" altLang="it-IT" dirty="0" err="1"/>
              <a:t>according</a:t>
            </a:r>
            <a:r>
              <a:rPr lang="it-IT" altLang="it-IT" dirty="0"/>
              <a:t> to </a:t>
            </a:r>
            <a:r>
              <a:rPr lang="it-IT" altLang="it-IT" dirty="0" err="1"/>
              <a:t>four</a:t>
            </a:r>
            <a:r>
              <a:rPr lang="it-IT" altLang="it-IT" dirty="0"/>
              <a:t> </a:t>
            </a:r>
            <a:r>
              <a:rPr lang="it-IT" altLang="it-IT" dirty="0" err="1"/>
              <a:t>viewpoints</a:t>
            </a:r>
            <a:r>
              <a:rPr lang="it-IT" altLang="it-IT" dirty="0"/>
              <a:t>: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514350" indent="-514350">
              <a:lnSpc>
                <a:spcPct val="80000"/>
              </a:lnSpc>
              <a:buAutoNum type="arabicPeriod"/>
            </a:pPr>
            <a:r>
              <a:rPr lang="it-IT" altLang="it-IT" dirty="0"/>
              <a:t>the </a:t>
            </a:r>
            <a:r>
              <a:rPr lang="it-IT" altLang="it-IT" dirty="0" err="1"/>
              <a:t>failure</a:t>
            </a:r>
            <a:r>
              <a:rPr lang="it-IT" altLang="it-IT" dirty="0"/>
              <a:t> domain,</a:t>
            </a:r>
          </a:p>
          <a:p>
            <a:pPr marL="514350" indent="-514350">
              <a:lnSpc>
                <a:spcPct val="80000"/>
              </a:lnSpc>
              <a:buAutoNum type="arabicPeriod"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2. the </a:t>
            </a:r>
            <a:r>
              <a:rPr lang="it-IT" altLang="it-IT" dirty="0" err="1"/>
              <a:t>consistency</a:t>
            </a:r>
            <a:r>
              <a:rPr lang="it-IT" altLang="it-IT" dirty="0"/>
              <a:t> of </a:t>
            </a:r>
            <a:r>
              <a:rPr lang="it-IT" altLang="it-IT" dirty="0" err="1"/>
              <a:t>failures</a:t>
            </a:r>
            <a:r>
              <a:rPr lang="it-IT" altLang="it-IT" dirty="0"/>
              <a:t>, 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3. the </a:t>
            </a:r>
            <a:r>
              <a:rPr lang="it-IT" altLang="it-IT" dirty="0" err="1"/>
              <a:t>detectability</a:t>
            </a:r>
            <a:r>
              <a:rPr lang="it-IT" altLang="it-IT" dirty="0"/>
              <a:t> of </a:t>
            </a:r>
            <a:r>
              <a:rPr lang="it-IT" altLang="it-IT" dirty="0" err="1"/>
              <a:t>failures</a:t>
            </a:r>
            <a:r>
              <a:rPr lang="it-IT" altLang="it-IT" dirty="0"/>
              <a:t> and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4. the </a:t>
            </a:r>
            <a:r>
              <a:rPr lang="it-IT" altLang="it-IT" dirty="0" err="1"/>
              <a:t>consequences</a:t>
            </a:r>
            <a:r>
              <a:rPr lang="it-IT" altLang="it-IT" dirty="0"/>
              <a:t> of </a:t>
            </a:r>
            <a:r>
              <a:rPr lang="it-IT" altLang="it-IT" dirty="0" err="1"/>
              <a:t>failures</a:t>
            </a:r>
            <a:r>
              <a:rPr lang="it-IT" altLang="it-IT" dirty="0"/>
              <a:t> on the </a:t>
            </a:r>
            <a:r>
              <a:rPr lang="it-IT" altLang="it-IT" dirty="0" err="1"/>
              <a:t>environment</a:t>
            </a:r>
            <a:r>
              <a:rPr lang="it-IT" alt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3632DE-14AE-4795-B7DD-CF64F2915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98DAD1-4ED2-4180-A173-774E051A1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9BA6D1-1FD5-4AB2-A3D7-EF1DA7470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34054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F73EC8-D386-4302-8AA9-20B0EDE2D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Failures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6CF8A0D-83CD-4575-9922-F9F760D639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5490" y="1355802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80000"/>
              </a:lnSpc>
              <a:buAutoNum type="arabicPeriod"/>
            </a:pPr>
            <a:r>
              <a:rPr lang="it-IT" altLang="it-IT" dirty="0"/>
              <a:t>The </a:t>
            </a:r>
            <a:r>
              <a:rPr lang="it-IT" altLang="it-IT" b="1" dirty="0" err="1"/>
              <a:t>failure</a:t>
            </a:r>
            <a:r>
              <a:rPr lang="it-IT" altLang="it-IT" b="1" dirty="0"/>
              <a:t> domain </a:t>
            </a:r>
            <a:r>
              <a:rPr lang="it-IT" altLang="it-IT" dirty="0" err="1"/>
              <a:t>viewpoint</a:t>
            </a:r>
            <a:r>
              <a:rPr lang="it-IT" altLang="it-IT" dirty="0"/>
              <a:t> </a:t>
            </a:r>
            <a:r>
              <a:rPr lang="it-IT" altLang="it-IT" dirty="0" err="1"/>
              <a:t>leads</a:t>
            </a:r>
            <a:r>
              <a:rPr lang="it-IT" altLang="it-IT" dirty="0"/>
              <a:t> </a:t>
            </a:r>
            <a:r>
              <a:rPr lang="it-IT" altLang="it-IT" dirty="0" err="1"/>
              <a:t>us</a:t>
            </a:r>
            <a:r>
              <a:rPr lang="it-IT" altLang="it-IT" dirty="0"/>
              <a:t> to </a:t>
            </a:r>
            <a:r>
              <a:rPr lang="it-IT" altLang="it-IT" dirty="0" err="1"/>
              <a:t>distinguish</a:t>
            </a: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content</a:t>
            </a:r>
            <a:r>
              <a:rPr lang="it-IT" altLang="it-IT" dirty="0"/>
              <a:t> </a:t>
            </a:r>
            <a:r>
              <a:rPr lang="it-IT" altLang="it-IT" dirty="0" err="1"/>
              <a:t>failures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the </a:t>
            </a:r>
            <a:r>
              <a:rPr lang="it-IT" altLang="it-IT" dirty="0" err="1"/>
              <a:t>content</a:t>
            </a:r>
            <a:r>
              <a:rPr lang="it-IT" altLang="it-IT" dirty="0"/>
              <a:t> of the information </a:t>
            </a:r>
            <a:r>
              <a:rPr lang="it-IT" altLang="it-IT" dirty="0" err="1"/>
              <a:t>delivered</a:t>
            </a:r>
            <a:r>
              <a:rPr lang="it-IT" altLang="it-IT" dirty="0"/>
              <a:t> </a:t>
            </a:r>
            <a:r>
              <a:rPr lang="it-IT" altLang="it-IT" dirty="0" err="1"/>
              <a:t>at</a:t>
            </a:r>
            <a:r>
              <a:rPr lang="it-IT" altLang="it-IT" dirty="0"/>
              <a:t> the service </a:t>
            </a:r>
            <a:r>
              <a:rPr lang="it-IT" altLang="it-IT" dirty="0" err="1"/>
              <a:t>interface</a:t>
            </a:r>
            <a:r>
              <a:rPr lang="it-IT" altLang="it-IT" dirty="0"/>
              <a:t> (i.e., the service </a:t>
            </a:r>
            <a:r>
              <a:rPr lang="it-IT" altLang="it-IT" dirty="0" err="1"/>
              <a:t>content</a:t>
            </a:r>
            <a:r>
              <a:rPr lang="it-IT" altLang="it-IT" dirty="0"/>
              <a:t>) </a:t>
            </a:r>
            <a:r>
              <a:rPr lang="it-IT" altLang="it-IT" dirty="0" err="1"/>
              <a:t>deviates</a:t>
            </a:r>
            <a:r>
              <a:rPr lang="it-IT" altLang="it-IT" dirty="0"/>
              <a:t> from </a:t>
            </a:r>
            <a:r>
              <a:rPr lang="it-IT" altLang="it-IT" dirty="0" err="1"/>
              <a:t>implementing</a:t>
            </a:r>
            <a:r>
              <a:rPr lang="it-IT" altLang="it-IT" dirty="0"/>
              <a:t> the system </a:t>
            </a:r>
            <a:r>
              <a:rPr lang="it-IT" altLang="it-IT" dirty="0" err="1"/>
              <a:t>function</a:t>
            </a:r>
            <a:r>
              <a:rPr lang="it-IT" altLang="it-IT" dirty="0"/>
              <a:t>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	</a:t>
            </a:r>
          </a:p>
          <a:p>
            <a:pPr>
              <a:lnSpc>
                <a:spcPct val="80000"/>
              </a:lnSpc>
            </a:pPr>
            <a:r>
              <a:rPr lang="it-IT" altLang="it-IT" dirty="0"/>
              <a:t>timing </a:t>
            </a:r>
            <a:r>
              <a:rPr lang="it-IT" altLang="it-IT" dirty="0" err="1"/>
              <a:t>failures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the time of </a:t>
            </a:r>
            <a:r>
              <a:rPr lang="it-IT" altLang="it-IT" dirty="0" err="1"/>
              <a:t>arrival</a:t>
            </a:r>
            <a:r>
              <a:rPr lang="it-IT" altLang="it-IT" dirty="0"/>
              <a:t> or the duration of the information </a:t>
            </a:r>
            <a:r>
              <a:rPr lang="it-IT" altLang="it-IT" dirty="0" err="1"/>
              <a:t>delivered</a:t>
            </a:r>
            <a:r>
              <a:rPr lang="it-IT" altLang="it-IT" dirty="0"/>
              <a:t> </a:t>
            </a:r>
            <a:r>
              <a:rPr lang="it-IT" altLang="it-IT" dirty="0" err="1"/>
              <a:t>at</a:t>
            </a:r>
            <a:r>
              <a:rPr lang="it-IT" altLang="it-IT" dirty="0"/>
              <a:t> the service </a:t>
            </a:r>
            <a:r>
              <a:rPr lang="it-IT" altLang="it-IT" dirty="0" err="1"/>
              <a:t>interface</a:t>
            </a:r>
            <a:r>
              <a:rPr lang="it-IT" altLang="it-IT" dirty="0"/>
              <a:t> (i.e., the timing of service delivery) </a:t>
            </a:r>
            <a:r>
              <a:rPr lang="it-IT" altLang="it-IT" dirty="0" err="1"/>
              <a:t>deviates</a:t>
            </a:r>
            <a:r>
              <a:rPr lang="it-IT" altLang="it-IT" dirty="0"/>
              <a:t> from </a:t>
            </a:r>
            <a:r>
              <a:rPr lang="it-IT" altLang="it-IT" dirty="0" err="1"/>
              <a:t>implementing</a:t>
            </a:r>
            <a:r>
              <a:rPr lang="it-IT" altLang="it-IT" dirty="0"/>
              <a:t> the system </a:t>
            </a:r>
            <a:r>
              <a:rPr lang="it-IT" altLang="it-IT" dirty="0" err="1"/>
              <a:t>function</a:t>
            </a:r>
            <a:r>
              <a:rPr lang="it-IT" altLang="it-IT" dirty="0"/>
              <a:t>.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3632DE-14AE-4795-B7DD-CF64F2915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98DAD1-4ED2-4180-A173-774E051A1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9BA6D1-1FD5-4AB2-A3D7-EF1DA7470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280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BEA664-6BA8-4E8B-9A02-E7516EAD1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Failures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E42828-F81D-49C8-938D-9AD3E5B8C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2. The </a:t>
            </a:r>
            <a:r>
              <a:rPr lang="it-IT" altLang="it-IT" b="1" dirty="0" err="1"/>
              <a:t>consistency</a:t>
            </a:r>
            <a:r>
              <a:rPr lang="it-IT" altLang="it-IT" b="1" dirty="0"/>
              <a:t> </a:t>
            </a:r>
            <a:r>
              <a:rPr lang="it-IT" altLang="it-IT" b="1" dirty="0" err="1"/>
              <a:t>viewpoint</a:t>
            </a:r>
            <a:r>
              <a:rPr lang="it-IT" altLang="it-IT" b="1" dirty="0"/>
              <a:t> </a:t>
            </a:r>
            <a:r>
              <a:rPr lang="it-IT" altLang="it-IT" dirty="0"/>
              <a:t>of </a:t>
            </a:r>
            <a:r>
              <a:rPr lang="it-IT" altLang="it-IT" dirty="0" err="1"/>
              <a:t>failures</a:t>
            </a:r>
            <a:r>
              <a:rPr lang="it-IT" altLang="it-IT" dirty="0"/>
              <a:t> </a:t>
            </a:r>
            <a:r>
              <a:rPr lang="it-IT" altLang="it-IT" dirty="0" err="1"/>
              <a:t>leads</a:t>
            </a:r>
            <a:r>
              <a:rPr lang="it-IT" altLang="it-IT" dirty="0"/>
              <a:t> </a:t>
            </a:r>
            <a:r>
              <a:rPr lang="it-IT" altLang="it-IT" dirty="0" err="1"/>
              <a:t>us</a:t>
            </a:r>
            <a:r>
              <a:rPr lang="it-IT" altLang="it-IT" dirty="0"/>
              <a:t> to </a:t>
            </a:r>
            <a:r>
              <a:rPr lang="it-IT" altLang="it-IT" dirty="0" err="1"/>
              <a:t>distinguish</a:t>
            </a:r>
            <a:r>
              <a:rPr lang="it-IT" altLang="it-IT" dirty="0"/>
              <a:t>, </a:t>
            </a:r>
            <a:r>
              <a:rPr lang="it-IT" altLang="it-IT" dirty="0" err="1"/>
              <a:t>when</a:t>
            </a:r>
            <a:r>
              <a:rPr lang="it-IT" altLang="it-IT" dirty="0"/>
              <a:t> a system </a:t>
            </a:r>
            <a:r>
              <a:rPr lang="it-IT" altLang="it-IT" dirty="0" err="1"/>
              <a:t>has</a:t>
            </a:r>
            <a:r>
              <a:rPr lang="it-IT" altLang="it-IT" dirty="0"/>
              <a:t> </a:t>
            </a:r>
            <a:r>
              <a:rPr lang="it-IT" altLang="it-IT" dirty="0" err="1"/>
              <a:t>two</a:t>
            </a:r>
            <a:r>
              <a:rPr lang="it-IT" altLang="it-IT" dirty="0"/>
              <a:t> or more users: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consistent</a:t>
            </a:r>
            <a:r>
              <a:rPr lang="it-IT" altLang="it-IT" dirty="0"/>
              <a:t> </a:t>
            </a:r>
            <a:r>
              <a:rPr lang="it-IT" altLang="it-IT" dirty="0" err="1"/>
              <a:t>failures</a:t>
            </a:r>
            <a:r>
              <a:rPr lang="it-IT" altLang="it-IT" dirty="0"/>
              <a:t>. </a:t>
            </a:r>
            <a:br>
              <a:rPr lang="it-IT" altLang="it-IT" dirty="0"/>
            </a:br>
            <a:r>
              <a:rPr lang="it-IT" altLang="it-IT" dirty="0"/>
              <a:t>the </a:t>
            </a:r>
            <a:r>
              <a:rPr lang="it-IT" altLang="it-IT" dirty="0" err="1"/>
              <a:t>incorrect</a:t>
            </a:r>
            <a:r>
              <a:rPr lang="it-IT" altLang="it-IT" dirty="0"/>
              <a:t> service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perceived</a:t>
            </a:r>
            <a:r>
              <a:rPr lang="it-IT" altLang="it-IT" dirty="0"/>
              <a:t> </a:t>
            </a:r>
            <a:r>
              <a:rPr lang="it-IT" altLang="it-IT" dirty="0" err="1"/>
              <a:t>identically</a:t>
            </a:r>
            <a:r>
              <a:rPr lang="it-IT" altLang="it-IT" dirty="0"/>
              <a:t> by </a:t>
            </a:r>
            <a:r>
              <a:rPr lang="it-IT" altLang="it-IT" dirty="0" err="1"/>
              <a:t>all</a:t>
            </a:r>
            <a:r>
              <a:rPr lang="it-IT" altLang="it-IT" dirty="0"/>
              <a:t> system users.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inconsistent</a:t>
            </a:r>
            <a:r>
              <a:rPr lang="it-IT" altLang="it-IT" dirty="0"/>
              <a:t> </a:t>
            </a:r>
            <a:r>
              <a:rPr lang="it-IT" altLang="it-IT" dirty="0" err="1"/>
              <a:t>failures</a:t>
            </a:r>
            <a:r>
              <a:rPr lang="it-IT" altLang="it-IT" dirty="0"/>
              <a:t>. </a:t>
            </a:r>
            <a:br>
              <a:rPr lang="it-IT" altLang="it-IT" dirty="0"/>
            </a:br>
            <a:r>
              <a:rPr lang="it-IT" altLang="it-IT" dirty="0"/>
              <a:t>some or </a:t>
            </a:r>
            <a:r>
              <a:rPr lang="it-IT" altLang="it-IT" dirty="0" err="1"/>
              <a:t>all</a:t>
            </a:r>
            <a:r>
              <a:rPr lang="it-IT" altLang="it-IT" dirty="0"/>
              <a:t> system users </a:t>
            </a:r>
            <a:r>
              <a:rPr lang="it-IT" altLang="it-IT" dirty="0" err="1"/>
              <a:t>perceive</a:t>
            </a:r>
            <a:r>
              <a:rPr lang="it-IT" altLang="it-IT" dirty="0"/>
              <a:t> </a:t>
            </a:r>
            <a:r>
              <a:rPr lang="it-IT" altLang="it-IT" dirty="0" err="1"/>
              <a:t>differently</a:t>
            </a:r>
            <a:r>
              <a:rPr lang="it-IT" altLang="it-IT" dirty="0"/>
              <a:t> </a:t>
            </a:r>
            <a:r>
              <a:rPr lang="it-IT" altLang="it-IT" dirty="0" err="1"/>
              <a:t>incorrect</a:t>
            </a:r>
            <a:r>
              <a:rPr lang="it-IT" altLang="it-IT" dirty="0"/>
              <a:t> service (some users </a:t>
            </a:r>
            <a:r>
              <a:rPr lang="it-IT" altLang="it-IT" dirty="0" err="1"/>
              <a:t>may</a:t>
            </a:r>
            <a:r>
              <a:rPr lang="it-IT" altLang="it-IT" dirty="0"/>
              <a:t> </a:t>
            </a:r>
            <a:r>
              <a:rPr lang="it-IT" altLang="it-IT" dirty="0" err="1"/>
              <a:t>actually</a:t>
            </a:r>
            <a:r>
              <a:rPr lang="it-IT" altLang="it-IT" dirty="0"/>
              <a:t> </a:t>
            </a:r>
            <a:r>
              <a:rPr lang="it-IT" altLang="it-IT" dirty="0" err="1"/>
              <a:t>perceive</a:t>
            </a:r>
            <a:r>
              <a:rPr lang="it-IT" altLang="it-IT" dirty="0"/>
              <a:t> </a:t>
            </a:r>
            <a:r>
              <a:rPr lang="it-IT" altLang="it-IT" dirty="0" err="1"/>
              <a:t>correct</a:t>
            </a:r>
            <a:r>
              <a:rPr lang="it-IT" altLang="it-IT" dirty="0"/>
              <a:t> service); </a:t>
            </a:r>
            <a:r>
              <a:rPr lang="it-IT" altLang="it-IT" dirty="0" err="1"/>
              <a:t>inconsistent</a:t>
            </a:r>
            <a:r>
              <a:rPr lang="it-IT" altLang="it-IT" dirty="0"/>
              <a:t> </a:t>
            </a:r>
            <a:r>
              <a:rPr lang="it-IT" altLang="it-IT" dirty="0" err="1"/>
              <a:t>failures</a:t>
            </a:r>
            <a:r>
              <a:rPr lang="it-IT" altLang="it-IT" dirty="0"/>
              <a:t> are </a:t>
            </a:r>
            <a:r>
              <a:rPr lang="it-IT" altLang="it-IT" dirty="0" err="1"/>
              <a:t>usually</a:t>
            </a:r>
            <a:r>
              <a:rPr lang="it-IT" altLang="it-IT" dirty="0"/>
              <a:t> </a:t>
            </a:r>
            <a:r>
              <a:rPr lang="it-IT" altLang="it-IT" dirty="0" err="1"/>
              <a:t>called</a:t>
            </a:r>
            <a:r>
              <a:rPr lang="it-IT" altLang="it-IT" dirty="0"/>
              <a:t>, </a:t>
            </a:r>
            <a:r>
              <a:rPr lang="it-IT" altLang="it-IT" dirty="0" err="1"/>
              <a:t>Byzantine</a:t>
            </a:r>
            <a:r>
              <a:rPr lang="it-IT" altLang="it-IT" dirty="0"/>
              <a:t> </a:t>
            </a:r>
            <a:r>
              <a:rPr lang="it-IT" altLang="it-IT" dirty="0" err="1"/>
              <a:t>failures</a:t>
            </a:r>
            <a:r>
              <a:rPr lang="it-IT" alt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56AC74-60A4-4D17-AAD1-F3CAE6B8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1F68EC-8220-40F1-9897-D4C642499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75C7FE-2D2C-4266-8B48-F15960C1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760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3E2495-EC21-4190-BA80-6D59E8503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Failures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85528C5-9481-481A-B5EB-3152F9944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00" y="1253331"/>
            <a:ext cx="1006348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3. The </a:t>
            </a:r>
            <a:r>
              <a:rPr lang="it-IT" altLang="it-IT" b="1" dirty="0" err="1"/>
              <a:t>detectability</a:t>
            </a:r>
            <a:r>
              <a:rPr lang="it-IT" altLang="it-IT" b="1" dirty="0"/>
              <a:t> </a:t>
            </a:r>
            <a:r>
              <a:rPr lang="it-IT" altLang="it-IT" b="1" dirty="0" err="1"/>
              <a:t>viewpoint</a:t>
            </a:r>
            <a:r>
              <a:rPr lang="it-IT" altLang="it-IT" b="1" dirty="0"/>
              <a:t> </a:t>
            </a:r>
            <a:r>
              <a:rPr lang="it-IT" altLang="it-IT" dirty="0" err="1"/>
              <a:t>addresses</a:t>
            </a:r>
            <a:r>
              <a:rPr lang="it-IT" altLang="it-IT" dirty="0"/>
              <a:t> the </a:t>
            </a:r>
            <a:r>
              <a:rPr lang="it-IT" altLang="it-IT" dirty="0" err="1"/>
              <a:t>signaling</a:t>
            </a:r>
            <a:r>
              <a:rPr lang="it-IT" altLang="it-IT" dirty="0"/>
              <a:t> of service </a:t>
            </a:r>
            <a:r>
              <a:rPr lang="it-IT" altLang="it-IT" dirty="0" err="1"/>
              <a:t>failures</a:t>
            </a:r>
            <a:r>
              <a:rPr lang="it-IT" altLang="it-IT" dirty="0"/>
              <a:t> to the user(s). 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 err="1"/>
              <a:t>Signaling</a:t>
            </a:r>
            <a:r>
              <a:rPr lang="it-IT" altLang="it-IT" dirty="0"/>
              <a:t> </a:t>
            </a:r>
            <a:r>
              <a:rPr lang="it-IT" altLang="it-IT" dirty="0" err="1"/>
              <a:t>at</a:t>
            </a:r>
            <a:r>
              <a:rPr lang="it-IT" altLang="it-IT" dirty="0"/>
              <a:t> the service </a:t>
            </a:r>
            <a:r>
              <a:rPr lang="it-IT" altLang="it-IT" dirty="0" err="1"/>
              <a:t>interface</a:t>
            </a:r>
            <a:r>
              <a:rPr lang="it-IT" altLang="it-IT" dirty="0"/>
              <a:t> </a:t>
            </a:r>
            <a:r>
              <a:rPr lang="it-IT" altLang="it-IT" dirty="0" err="1"/>
              <a:t>originates</a:t>
            </a:r>
            <a:r>
              <a:rPr lang="it-IT" altLang="it-IT" dirty="0"/>
              <a:t> from </a:t>
            </a:r>
            <a:r>
              <a:rPr lang="it-IT" altLang="it-IT" dirty="0" err="1"/>
              <a:t>detecting</a:t>
            </a:r>
            <a:r>
              <a:rPr lang="it-IT" altLang="it-IT" dirty="0"/>
              <a:t> </a:t>
            </a:r>
            <a:r>
              <a:rPr lang="it-IT" altLang="it-IT" dirty="0" err="1"/>
              <a:t>mechanisms</a:t>
            </a:r>
            <a:r>
              <a:rPr lang="it-IT" altLang="it-IT" dirty="0"/>
              <a:t> in the system </a:t>
            </a:r>
            <a:r>
              <a:rPr lang="it-IT" altLang="it-IT" dirty="0" err="1"/>
              <a:t>that</a:t>
            </a:r>
            <a:r>
              <a:rPr lang="it-IT" altLang="it-IT" dirty="0"/>
              <a:t> check the </a:t>
            </a:r>
            <a:r>
              <a:rPr lang="it-IT" altLang="it-IT" dirty="0" err="1"/>
              <a:t>correctness</a:t>
            </a:r>
            <a:r>
              <a:rPr lang="it-IT" altLang="it-IT" dirty="0"/>
              <a:t> of the </a:t>
            </a:r>
            <a:r>
              <a:rPr lang="it-IT" altLang="it-IT" dirty="0" err="1"/>
              <a:t>delivered</a:t>
            </a:r>
            <a:r>
              <a:rPr lang="it-IT" altLang="it-IT" dirty="0"/>
              <a:t> service. 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/>
              <a:t>The </a:t>
            </a:r>
            <a:r>
              <a:rPr lang="it-IT" altLang="it-IT" dirty="0" err="1"/>
              <a:t>detecting</a:t>
            </a:r>
            <a:r>
              <a:rPr lang="it-IT" altLang="it-IT" dirty="0"/>
              <a:t> </a:t>
            </a:r>
            <a:r>
              <a:rPr lang="it-IT" altLang="it-IT" dirty="0" err="1"/>
              <a:t>mechanisms</a:t>
            </a:r>
            <a:r>
              <a:rPr lang="it-IT" altLang="it-IT" dirty="0"/>
              <a:t> </a:t>
            </a:r>
            <a:r>
              <a:rPr lang="it-IT" altLang="it-IT" dirty="0" err="1"/>
              <a:t>themselves</a:t>
            </a:r>
            <a:r>
              <a:rPr lang="it-IT" altLang="it-IT" dirty="0"/>
              <a:t> </a:t>
            </a:r>
            <a:r>
              <a:rPr lang="it-IT" altLang="it-IT" dirty="0" err="1"/>
              <a:t>have</a:t>
            </a:r>
            <a:r>
              <a:rPr lang="it-IT" altLang="it-IT" dirty="0"/>
              <a:t> </a:t>
            </a:r>
            <a:r>
              <a:rPr lang="it-IT" altLang="it-IT" dirty="0" err="1"/>
              <a:t>two</a:t>
            </a:r>
            <a:r>
              <a:rPr lang="it-IT" altLang="it-IT" dirty="0"/>
              <a:t> </a:t>
            </a:r>
            <a:r>
              <a:rPr lang="it-IT" altLang="it-IT" dirty="0" err="1"/>
              <a:t>failure</a:t>
            </a:r>
            <a:r>
              <a:rPr lang="it-IT" altLang="it-IT" dirty="0"/>
              <a:t> </a:t>
            </a:r>
            <a:r>
              <a:rPr lang="it-IT" altLang="it-IT" dirty="0" err="1"/>
              <a:t>modes</a:t>
            </a:r>
            <a:r>
              <a:rPr lang="it-IT" altLang="it-IT" dirty="0"/>
              <a:t>: </a:t>
            </a:r>
          </a:p>
          <a:p>
            <a:pPr marL="0" indent="0">
              <a:lnSpc>
                <a:spcPct val="80000"/>
              </a:lnSpc>
              <a:buNone/>
            </a:pPr>
            <a:br>
              <a:rPr lang="it-IT" altLang="it-IT" dirty="0"/>
            </a:br>
            <a:r>
              <a:rPr lang="it-IT" altLang="it-IT" dirty="0"/>
              <a:t>	1) </a:t>
            </a:r>
            <a:r>
              <a:rPr lang="it-IT" altLang="it-IT" dirty="0" err="1"/>
              <a:t>signaling</a:t>
            </a:r>
            <a:r>
              <a:rPr lang="it-IT" altLang="it-IT" dirty="0"/>
              <a:t> a </a:t>
            </a:r>
            <a:r>
              <a:rPr lang="it-IT" altLang="it-IT" dirty="0" err="1"/>
              <a:t>loss</a:t>
            </a:r>
            <a:r>
              <a:rPr lang="it-IT" altLang="it-IT" dirty="0"/>
              <a:t> of </a:t>
            </a:r>
            <a:r>
              <a:rPr lang="it-IT" altLang="it-IT" dirty="0" err="1"/>
              <a:t>function</a:t>
            </a:r>
            <a:r>
              <a:rPr lang="it-IT" altLang="it-IT" dirty="0"/>
              <a:t> </a:t>
            </a:r>
            <a:r>
              <a:rPr lang="it-IT" altLang="it-IT" dirty="0" err="1"/>
              <a:t>when</a:t>
            </a:r>
            <a:r>
              <a:rPr lang="it-IT" altLang="it-IT" dirty="0"/>
              <a:t> no </a:t>
            </a:r>
            <a:r>
              <a:rPr lang="it-IT" altLang="it-IT" dirty="0" err="1"/>
              <a:t>failure</a:t>
            </a:r>
            <a:r>
              <a:rPr lang="it-IT" altLang="it-IT" dirty="0"/>
              <a:t> </a:t>
            </a:r>
            <a:r>
              <a:rPr lang="it-IT" altLang="it-IT" dirty="0" err="1"/>
              <a:t>has</a:t>
            </a:r>
            <a:r>
              <a:rPr lang="it-IT" altLang="it-IT" dirty="0"/>
              <a:t> </a:t>
            </a:r>
            <a:r>
              <a:rPr lang="it-IT" altLang="it-IT" dirty="0" err="1"/>
              <a:t>actually</a:t>
            </a:r>
            <a:r>
              <a:rPr lang="it-IT" altLang="it-IT" dirty="0"/>
              <a:t> 	</a:t>
            </a:r>
            <a:r>
              <a:rPr lang="it-IT" altLang="it-IT" dirty="0" err="1"/>
              <a:t>occurred</a:t>
            </a:r>
            <a:r>
              <a:rPr lang="it-IT" altLang="it-IT" dirty="0"/>
              <a:t>,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a false </a:t>
            </a:r>
            <a:r>
              <a:rPr lang="it-IT" altLang="it-IT" dirty="0" err="1"/>
              <a:t>alarm</a:t>
            </a:r>
            <a:r>
              <a:rPr lang="it-IT" altLang="it-IT" dirty="0"/>
              <a:t>, 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	2)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signaling</a:t>
            </a:r>
            <a:r>
              <a:rPr lang="it-IT" altLang="it-IT" dirty="0"/>
              <a:t> a </a:t>
            </a:r>
            <a:r>
              <a:rPr lang="it-IT" altLang="it-IT" dirty="0" err="1"/>
              <a:t>function</a:t>
            </a:r>
            <a:r>
              <a:rPr lang="it-IT" altLang="it-IT" dirty="0"/>
              <a:t> </a:t>
            </a:r>
            <a:r>
              <a:rPr lang="it-IT" altLang="it-IT" dirty="0" err="1"/>
              <a:t>loss</a:t>
            </a:r>
            <a:r>
              <a:rPr lang="it-IT" altLang="it-IT" dirty="0"/>
              <a:t>,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an </a:t>
            </a:r>
            <a:r>
              <a:rPr lang="it-IT" altLang="it-IT" dirty="0" err="1"/>
              <a:t>unsignaled</a:t>
            </a:r>
            <a:r>
              <a:rPr lang="it-IT" altLang="it-IT" dirty="0"/>
              <a:t> </a:t>
            </a:r>
            <a:r>
              <a:rPr lang="it-IT" altLang="it-IT" dirty="0" err="1"/>
              <a:t>failure</a:t>
            </a:r>
            <a:r>
              <a:rPr lang="it-IT" altLang="it-IT" dirty="0"/>
              <a:t>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C4152B-8706-4022-A0BA-8876959BD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44BDDE3-AA30-4951-B198-50E7FD2EE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2D0806-2138-4888-9FF7-93AD6B1EC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314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7A73C5-9C3E-453F-87D9-EA5F2BB7C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Systems and </a:t>
            </a:r>
            <a:r>
              <a:rPr lang="it-IT" altLang="it-IT" dirty="0" err="1"/>
              <a:t>components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BB3C50-1F2A-4DCB-84E1-97887DEBD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0871"/>
            <a:ext cx="10515600" cy="58647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altLang="it-IT" dirty="0"/>
              <a:t>A system </a:t>
            </a:r>
            <a:r>
              <a:rPr lang="it-IT" altLang="it-IT" dirty="0" err="1"/>
              <a:t>is</a:t>
            </a:r>
            <a:r>
              <a:rPr lang="it-IT" altLang="it-IT" dirty="0"/>
              <a:t> made out of </a:t>
            </a:r>
            <a:r>
              <a:rPr lang="it-IT" altLang="it-IT" dirty="0" err="1"/>
              <a:t>components</a:t>
            </a:r>
            <a:r>
              <a:rPr lang="it-IT" altLang="it-IT" dirty="0"/>
              <a:t>. </a:t>
            </a:r>
            <a:r>
              <a:rPr lang="it-IT" altLang="it-IT" dirty="0" err="1"/>
              <a:t>Each</a:t>
            </a:r>
            <a:r>
              <a:rPr lang="it-IT" altLang="it-IT" dirty="0"/>
              <a:t> component </a:t>
            </a:r>
            <a:r>
              <a:rPr lang="it-IT" altLang="it-IT" dirty="0" err="1"/>
              <a:t>is</a:t>
            </a:r>
            <a:r>
              <a:rPr lang="it-IT" altLang="it-IT" dirty="0"/>
              <a:t> a system in </a:t>
            </a:r>
            <a:r>
              <a:rPr lang="it-IT" altLang="it-IT" dirty="0" err="1"/>
              <a:t>its</a:t>
            </a:r>
            <a:r>
              <a:rPr lang="it-IT" altLang="it-IT" dirty="0"/>
              <a:t> </a:t>
            </a:r>
            <a:r>
              <a:rPr lang="it-IT" altLang="it-IT" dirty="0" err="1"/>
              <a:t>own</a:t>
            </a:r>
            <a:r>
              <a:rPr lang="it-IT" altLang="it-IT" dirty="0"/>
              <a:t> </a:t>
            </a:r>
            <a:r>
              <a:rPr lang="it-IT" altLang="it-IT" dirty="0" err="1"/>
              <a:t>right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E5BCEF-3E4E-4BFC-8D3B-B87F2F098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485739-2B64-44C1-BD1F-15BE7D08D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DCAC82-692D-4D27-A98E-44C45B32C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</a:t>
            </a:fld>
            <a:endParaRPr lang="it-IT"/>
          </a:p>
        </p:txBody>
      </p:sp>
      <p:grpSp>
        <p:nvGrpSpPr>
          <p:cNvPr id="60" name="Gruppo 59">
            <a:extLst>
              <a:ext uri="{FF2B5EF4-FFF2-40B4-BE49-F238E27FC236}">
                <a16:creationId xmlns:a16="http://schemas.microsoft.com/office/drawing/2014/main" id="{7518D436-7FD1-456D-8146-38D015FBAF5E}"/>
              </a:ext>
            </a:extLst>
          </p:cNvPr>
          <p:cNvGrpSpPr/>
          <p:nvPr/>
        </p:nvGrpSpPr>
        <p:grpSpPr>
          <a:xfrm>
            <a:off x="859651" y="2088356"/>
            <a:ext cx="3370065" cy="3029674"/>
            <a:chOff x="856817" y="2110562"/>
            <a:chExt cx="3370065" cy="3029674"/>
          </a:xfrm>
        </p:grpSpPr>
        <p:sp>
          <p:nvSpPr>
            <p:cNvPr id="8" name="Rectangle 43">
              <a:extLst>
                <a:ext uri="{FF2B5EF4-FFF2-40B4-BE49-F238E27FC236}">
                  <a16:creationId xmlns:a16="http://schemas.microsoft.com/office/drawing/2014/main" id="{41ADD6AC-4E11-40F8-A1AC-66527F8AE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817" y="2110562"/>
              <a:ext cx="3088634" cy="300589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9" name="Rectangle 44">
              <a:extLst>
                <a:ext uri="{FF2B5EF4-FFF2-40B4-BE49-F238E27FC236}">
                  <a16:creationId xmlns:a16="http://schemas.microsoft.com/office/drawing/2014/main" id="{C6B296F8-6BC0-4A4D-B0BA-126C39518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940" y="2448249"/>
              <a:ext cx="771738" cy="6024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10" name="Rectangle 45">
              <a:extLst>
                <a:ext uri="{FF2B5EF4-FFF2-40B4-BE49-F238E27FC236}">
                  <a16:creationId xmlns:a16="http://schemas.microsoft.com/office/drawing/2014/main" id="{102549AA-ED30-4E8A-97F7-6217D6649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940" y="3126795"/>
              <a:ext cx="771738" cy="5992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11" name="Rectangle 46">
              <a:extLst>
                <a:ext uri="{FF2B5EF4-FFF2-40B4-BE49-F238E27FC236}">
                  <a16:creationId xmlns:a16="http://schemas.microsoft.com/office/drawing/2014/main" id="{F958BEB3-103C-4B9B-B52A-39C927E8C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940" y="3802170"/>
              <a:ext cx="771738" cy="6024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12" name="Rectangle 47">
              <a:extLst>
                <a:ext uri="{FF2B5EF4-FFF2-40B4-BE49-F238E27FC236}">
                  <a16:creationId xmlns:a16="http://schemas.microsoft.com/office/drawing/2014/main" id="{7D413583-4532-4C65-B49B-ABCFD434F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9153" y="3199723"/>
              <a:ext cx="1039071" cy="8275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13" name="Rectangle 48">
              <a:extLst>
                <a:ext uri="{FF2B5EF4-FFF2-40B4-BE49-F238E27FC236}">
                  <a16:creationId xmlns:a16="http://schemas.microsoft.com/office/drawing/2014/main" id="{A3D274CA-E360-4E7A-90A5-9FF70D441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9153" y="2299223"/>
              <a:ext cx="1040753" cy="8275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14" name="Rectangle 49">
              <a:extLst>
                <a:ext uri="{FF2B5EF4-FFF2-40B4-BE49-F238E27FC236}">
                  <a16:creationId xmlns:a16="http://schemas.microsoft.com/office/drawing/2014/main" id="{2A0C4EDC-EB79-4E67-85F3-184E7156B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940" y="4702669"/>
              <a:ext cx="2520339" cy="3012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15" name="Line 50">
              <a:extLst>
                <a:ext uri="{FF2B5EF4-FFF2-40B4-BE49-F238E27FC236}">
                  <a16:creationId xmlns:a16="http://schemas.microsoft.com/office/drawing/2014/main" id="{3E3E3310-E2F3-4F5D-AF6F-463542BD30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4678" y="2749473"/>
              <a:ext cx="324500" cy="31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16" name="Line 51">
              <a:extLst>
                <a:ext uri="{FF2B5EF4-FFF2-40B4-BE49-F238E27FC236}">
                  <a16:creationId xmlns:a16="http://schemas.microsoft.com/office/drawing/2014/main" id="{0DE57EC7-1CA1-403B-B1AA-BA0630A913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99178" y="2749473"/>
              <a:ext cx="1681" cy="1953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17" name="Line 52">
              <a:extLst>
                <a:ext uri="{FF2B5EF4-FFF2-40B4-BE49-F238E27FC236}">
                  <a16:creationId xmlns:a16="http://schemas.microsoft.com/office/drawing/2014/main" id="{2F947B6D-088A-4B6B-B960-13517B5AF9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4678" y="3424848"/>
              <a:ext cx="243795" cy="31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18" name="Line 53">
              <a:extLst>
                <a:ext uri="{FF2B5EF4-FFF2-40B4-BE49-F238E27FC236}">
                  <a16:creationId xmlns:a16="http://schemas.microsoft.com/office/drawing/2014/main" id="{99C4138A-348F-4EC0-B4FA-C93F39EB5B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8473" y="3424848"/>
              <a:ext cx="1681" cy="12778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19" name="Line 54">
              <a:extLst>
                <a:ext uri="{FF2B5EF4-FFF2-40B4-BE49-F238E27FC236}">
                  <a16:creationId xmlns:a16="http://schemas.microsoft.com/office/drawing/2014/main" id="{8B21CE3E-13E6-4E06-A48D-85239009E5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4678" y="4100222"/>
              <a:ext cx="121057" cy="31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20" name="Line 55">
              <a:extLst>
                <a:ext uri="{FF2B5EF4-FFF2-40B4-BE49-F238E27FC236}">
                  <a16:creationId xmlns:a16="http://schemas.microsoft.com/office/drawing/2014/main" id="{026AD7B9-7D13-4282-AF4F-9979D0497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5735" y="4100222"/>
              <a:ext cx="1681" cy="6024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21" name="Line 56">
              <a:extLst>
                <a:ext uri="{FF2B5EF4-FFF2-40B4-BE49-F238E27FC236}">
                  <a16:creationId xmlns:a16="http://schemas.microsoft.com/office/drawing/2014/main" id="{7A2DBDFF-56D7-4863-8157-B9A7FDB59F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65711" y="2673374"/>
              <a:ext cx="203443" cy="31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22" name="Line 57">
              <a:extLst>
                <a:ext uri="{FF2B5EF4-FFF2-40B4-BE49-F238E27FC236}">
                  <a16:creationId xmlns:a16="http://schemas.microsoft.com/office/drawing/2014/main" id="{9D1C4219-13A1-45DB-A6F4-F94854C10E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5711" y="2673374"/>
              <a:ext cx="1681" cy="20292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23" name="Line 58">
              <a:extLst>
                <a:ext uri="{FF2B5EF4-FFF2-40B4-BE49-F238E27FC236}">
                  <a16:creationId xmlns:a16="http://schemas.microsoft.com/office/drawing/2014/main" id="{EF348605-7951-4911-9B2B-6AE7FC09E0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8450" y="3500946"/>
              <a:ext cx="80705" cy="31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24" name="Line 59">
              <a:extLst>
                <a:ext uri="{FF2B5EF4-FFF2-40B4-BE49-F238E27FC236}">
                  <a16:creationId xmlns:a16="http://schemas.microsoft.com/office/drawing/2014/main" id="{24B637A0-D15A-448A-8645-272339ED07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8450" y="3500946"/>
              <a:ext cx="1681" cy="12017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25" name="Text Box 60">
              <a:extLst>
                <a:ext uri="{FF2B5EF4-FFF2-40B4-BE49-F238E27FC236}">
                  <a16:creationId xmlns:a16="http://schemas.microsoft.com/office/drawing/2014/main" id="{03694E25-2744-46E5-BB10-4BCFCAC4FB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9041" y="2505323"/>
              <a:ext cx="689352" cy="475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/>
                <a:t>CPU</a:t>
              </a:r>
            </a:p>
          </p:txBody>
        </p:sp>
        <p:sp>
          <p:nvSpPr>
            <p:cNvPr id="26" name="Text Box 61">
              <a:extLst>
                <a:ext uri="{FF2B5EF4-FFF2-40B4-BE49-F238E27FC236}">
                  <a16:creationId xmlns:a16="http://schemas.microsoft.com/office/drawing/2014/main" id="{83056507-6A2A-46C4-958C-7DACAEEB0E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8072" y="3250455"/>
              <a:ext cx="1012171" cy="475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/>
                <a:t>Display</a:t>
              </a:r>
            </a:p>
          </p:txBody>
        </p:sp>
        <p:sp>
          <p:nvSpPr>
            <p:cNvPr id="27" name="Text Box 62">
              <a:extLst>
                <a:ext uri="{FF2B5EF4-FFF2-40B4-BE49-F238E27FC236}">
                  <a16:creationId xmlns:a16="http://schemas.microsoft.com/office/drawing/2014/main" id="{3B8982AD-2F35-4133-8813-FC549AB642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8935" y="3960708"/>
              <a:ext cx="8751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400" dirty="0"/>
                <a:t>Keyboard</a:t>
              </a:r>
            </a:p>
          </p:txBody>
        </p:sp>
        <p:sp>
          <p:nvSpPr>
            <p:cNvPr id="28" name="Text Box 63">
              <a:extLst>
                <a:ext uri="{FF2B5EF4-FFF2-40B4-BE49-F238E27FC236}">
                  <a16:creationId xmlns:a16="http://schemas.microsoft.com/office/drawing/2014/main" id="{D8A1C092-FFF3-4203-BD70-A589285A9F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9683" y="2362638"/>
              <a:ext cx="1397199" cy="583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it-IT" altLang="it-IT" sz="1600" dirty="0"/>
                <a:t>Program </a:t>
              </a:r>
              <a:br>
                <a:rPr lang="it-IT" altLang="it-IT" sz="1600" dirty="0"/>
              </a:br>
              <a:r>
                <a:rPr lang="it-IT" altLang="it-IT" sz="1600" dirty="0"/>
                <a:t>Memory</a:t>
              </a:r>
            </a:p>
          </p:txBody>
        </p:sp>
        <p:sp>
          <p:nvSpPr>
            <p:cNvPr id="29" name="Text Box 64">
              <a:extLst>
                <a:ext uri="{FF2B5EF4-FFF2-40B4-BE49-F238E27FC236}">
                  <a16:creationId xmlns:a16="http://schemas.microsoft.com/office/drawing/2014/main" id="{2820DA33-5DBC-433E-9AE8-8D86F0ED8A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8059" y="3341412"/>
              <a:ext cx="1016853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it-IT" altLang="it-IT" sz="1600" dirty="0"/>
                <a:t>Data</a:t>
              </a:r>
              <a:br>
                <a:rPr lang="it-IT" altLang="it-IT" sz="1600" dirty="0"/>
              </a:br>
              <a:r>
                <a:rPr lang="it-IT" altLang="it-IT" sz="1600" dirty="0"/>
                <a:t>Memory</a:t>
              </a:r>
            </a:p>
          </p:txBody>
        </p:sp>
        <p:sp>
          <p:nvSpPr>
            <p:cNvPr id="30" name="Text Box 66">
              <a:extLst>
                <a:ext uri="{FF2B5EF4-FFF2-40B4-BE49-F238E27FC236}">
                  <a16:creationId xmlns:a16="http://schemas.microsoft.com/office/drawing/2014/main" id="{75CA74DA-7D79-4F85-B7B6-F544D0D146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9025" y="4664620"/>
              <a:ext cx="2362292" cy="475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/>
                <a:t>INTERCONNECTION</a:t>
              </a:r>
            </a:p>
          </p:txBody>
        </p:sp>
        <p:sp>
          <p:nvSpPr>
            <p:cNvPr id="31" name="Text Box 67">
              <a:extLst>
                <a:ext uri="{FF2B5EF4-FFF2-40B4-BE49-F238E27FC236}">
                  <a16:creationId xmlns:a16="http://schemas.microsoft.com/office/drawing/2014/main" id="{05F12A80-8261-4EC0-A792-6D890E598A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7872" y="2118489"/>
              <a:ext cx="1498080" cy="475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 dirty="0"/>
                <a:t>COMPUTER</a:t>
              </a:r>
            </a:p>
          </p:txBody>
        </p:sp>
      </p:grpSp>
      <p:grpSp>
        <p:nvGrpSpPr>
          <p:cNvPr id="59" name="Gruppo 58">
            <a:extLst>
              <a:ext uri="{FF2B5EF4-FFF2-40B4-BE49-F238E27FC236}">
                <a16:creationId xmlns:a16="http://schemas.microsoft.com/office/drawing/2014/main" id="{F33B5362-24E1-4389-BF1C-EE96C86D1697}"/>
              </a:ext>
            </a:extLst>
          </p:cNvPr>
          <p:cNvGrpSpPr/>
          <p:nvPr/>
        </p:nvGrpSpPr>
        <p:grpSpPr>
          <a:xfrm>
            <a:off x="5002149" y="2989761"/>
            <a:ext cx="6302501" cy="2424734"/>
            <a:chOff x="5022165" y="2844546"/>
            <a:chExt cx="6302501" cy="2424734"/>
          </a:xfrm>
        </p:grpSpPr>
        <p:sp>
          <p:nvSpPr>
            <p:cNvPr id="33" name="Rectangle 65">
              <a:extLst>
                <a:ext uri="{FF2B5EF4-FFF2-40B4-BE49-F238E27FC236}">
                  <a16:creationId xmlns:a16="http://schemas.microsoft.com/office/drawing/2014/main" id="{74E43543-64F7-4E12-9B32-D82BC85E0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5989" y="2844546"/>
              <a:ext cx="250857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it-IT" altLang="it-IT" dirty="0">
                  <a:solidFill>
                    <a:schemeClr val="accent2"/>
                  </a:solidFill>
                </a:rPr>
                <a:t>Bank information system</a:t>
              </a:r>
            </a:p>
          </p:txBody>
        </p:sp>
        <p:sp>
          <p:nvSpPr>
            <p:cNvPr id="34" name="Rectangle 71">
              <a:extLst>
                <a:ext uri="{FF2B5EF4-FFF2-40B4-BE49-F238E27FC236}">
                  <a16:creationId xmlns:a16="http://schemas.microsoft.com/office/drawing/2014/main" id="{33D24F10-133C-476A-AB1A-2CF0ED617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5006" y="3396030"/>
              <a:ext cx="3561284" cy="18732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35" name="Rectangle 72">
              <a:extLst>
                <a:ext uri="{FF2B5EF4-FFF2-40B4-BE49-F238E27FC236}">
                  <a16:creationId xmlns:a16="http://schemas.microsoft.com/office/drawing/2014/main" id="{0B55A1A2-641C-4A50-AA75-009B92CE9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235" y="3827830"/>
              <a:ext cx="729481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37" name="Rectangle 76">
              <a:extLst>
                <a:ext uri="{FF2B5EF4-FFF2-40B4-BE49-F238E27FC236}">
                  <a16:creationId xmlns:a16="http://schemas.microsoft.com/office/drawing/2014/main" id="{48269600-CBA8-4FFA-AD45-B4A8B0AE7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7665" y="3827830"/>
              <a:ext cx="889129" cy="863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38" name="Rectangle 77">
              <a:extLst>
                <a:ext uri="{FF2B5EF4-FFF2-40B4-BE49-F238E27FC236}">
                  <a16:creationId xmlns:a16="http://schemas.microsoft.com/office/drawing/2014/main" id="{A27C83DA-AF6A-415F-A155-E7B2583C0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9850" y="4404093"/>
              <a:ext cx="861192" cy="649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39" name="Text Box 78">
              <a:extLst>
                <a:ext uri="{FF2B5EF4-FFF2-40B4-BE49-F238E27FC236}">
                  <a16:creationId xmlns:a16="http://schemas.microsoft.com/office/drawing/2014/main" id="{5AED235F-94AF-4055-A4B9-64523D2D77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36505" y="3992930"/>
              <a:ext cx="756617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 dirty="0"/>
                <a:t>work-</a:t>
              </a:r>
              <a:br>
                <a:rPr lang="it-IT" altLang="it-IT" sz="1600" dirty="0"/>
              </a:br>
              <a:r>
                <a:rPr lang="it-IT" altLang="it-IT" sz="1600" dirty="0"/>
                <a:t>station</a:t>
              </a:r>
            </a:p>
          </p:txBody>
        </p:sp>
        <p:sp>
          <p:nvSpPr>
            <p:cNvPr id="40" name="Text Box 79">
              <a:extLst>
                <a:ext uri="{FF2B5EF4-FFF2-40B4-BE49-F238E27FC236}">
                  <a16:creationId xmlns:a16="http://schemas.microsoft.com/office/drawing/2014/main" id="{C9014D2D-092C-456B-90A7-73266E33F8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0675" y="3900855"/>
              <a:ext cx="91550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 dirty="0"/>
                <a:t>operator</a:t>
              </a:r>
            </a:p>
          </p:txBody>
        </p:sp>
        <p:sp>
          <p:nvSpPr>
            <p:cNvPr id="41" name="Text Box 80">
              <a:extLst>
                <a:ext uri="{FF2B5EF4-FFF2-40B4-BE49-F238E27FC236}">
                  <a16:creationId xmlns:a16="http://schemas.microsoft.com/office/drawing/2014/main" id="{211C7173-CA44-4268-B698-978088B143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8955" y="4460128"/>
              <a:ext cx="94006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 dirty="0"/>
                <a:t>database</a:t>
              </a:r>
              <a:br>
                <a:rPr lang="it-IT" altLang="it-IT" sz="1600" dirty="0"/>
              </a:br>
              <a:r>
                <a:rPr lang="it-IT" altLang="it-IT" sz="1600" dirty="0"/>
                <a:t>server</a:t>
              </a:r>
            </a:p>
          </p:txBody>
        </p:sp>
        <p:sp>
          <p:nvSpPr>
            <p:cNvPr id="42" name="Line 81">
              <a:extLst>
                <a:ext uri="{FF2B5EF4-FFF2-40B4-BE49-F238E27FC236}">
                  <a16:creationId xmlns:a16="http://schemas.microsoft.com/office/drawing/2014/main" id="{A218B542-166B-4438-B178-1797AAE430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71042" y="4693018"/>
              <a:ext cx="10346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43" name="Text Box 82">
              <a:extLst>
                <a:ext uri="{FF2B5EF4-FFF2-40B4-BE49-F238E27FC236}">
                  <a16:creationId xmlns:a16="http://schemas.microsoft.com/office/drawing/2014/main" id="{C9B0CAFE-954F-4261-924C-D519055617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76256" y="3844131"/>
              <a:ext cx="1448410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 dirty="0" err="1"/>
                <a:t>interface</a:t>
              </a:r>
              <a:r>
                <a:rPr lang="it-IT" altLang="it-IT" sz="1600" dirty="0"/>
                <a:t> </a:t>
              </a:r>
            </a:p>
            <a:p>
              <a:r>
                <a:rPr lang="it-IT" altLang="it-IT" sz="1600" dirty="0"/>
                <a:t>with</a:t>
              </a:r>
              <a:br>
                <a:rPr lang="it-IT" altLang="it-IT" sz="1600" dirty="0"/>
              </a:br>
              <a:r>
                <a:rPr lang="it-IT" altLang="it-IT" sz="1600" dirty="0" err="1"/>
                <a:t>other</a:t>
              </a:r>
              <a:r>
                <a:rPr lang="it-IT" altLang="it-IT" sz="1600" dirty="0"/>
                <a:t> </a:t>
              </a:r>
              <a:r>
                <a:rPr lang="it-IT" altLang="it-IT" sz="1600" dirty="0" err="1"/>
                <a:t>branches</a:t>
              </a:r>
              <a:endParaRPr lang="it-IT" altLang="it-IT" sz="1600" dirty="0"/>
            </a:p>
          </p:txBody>
        </p:sp>
        <p:sp>
          <p:nvSpPr>
            <p:cNvPr id="45" name="Line 84">
              <a:extLst>
                <a:ext uri="{FF2B5EF4-FFF2-40B4-BE49-F238E27FC236}">
                  <a16:creationId xmlns:a16="http://schemas.microsoft.com/office/drawing/2014/main" id="{6EE8914E-39CE-4585-96A0-0E16FC57BE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79261" y="3640653"/>
              <a:ext cx="345744" cy="2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46" name="Text Box 85">
              <a:extLst>
                <a:ext uri="{FF2B5EF4-FFF2-40B4-BE49-F238E27FC236}">
                  <a16:creationId xmlns:a16="http://schemas.microsoft.com/office/drawing/2014/main" id="{8BFF9813-132C-49D2-A8E0-D66EB4EAF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2165" y="3408412"/>
              <a:ext cx="970650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 dirty="0" err="1"/>
                <a:t>interface</a:t>
              </a:r>
              <a:r>
                <a:rPr lang="it-IT" altLang="it-IT" sz="1600" dirty="0"/>
                <a:t> </a:t>
              </a:r>
            </a:p>
            <a:p>
              <a:r>
                <a:rPr lang="it-IT" altLang="it-IT" sz="1600" dirty="0"/>
                <a:t>with</a:t>
              </a:r>
              <a:br>
                <a:rPr lang="it-IT" altLang="it-IT" sz="1600" dirty="0"/>
              </a:br>
              <a:r>
                <a:rPr lang="it-IT" altLang="it-IT" sz="1600" dirty="0"/>
                <a:t>customer</a:t>
              </a:r>
            </a:p>
          </p:txBody>
        </p:sp>
        <p:sp>
          <p:nvSpPr>
            <p:cNvPr id="47" name="Text Box 86">
              <a:extLst>
                <a:ext uri="{FF2B5EF4-FFF2-40B4-BE49-F238E27FC236}">
                  <a16:creationId xmlns:a16="http://schemas.microsoft.com/office/drawing/2014/main" id="{0E1D63AB-11E3-4F2E-A886-393D788A37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90974" y="3352406"/>
              <a:ext cx="236962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 dirty="0" err="1"/>
                <a:t>Branch</a:t>
              </a:r>
              <a:r>
                <a:rPr lang="it-IT" altLang="it-IT" sz="1600" dirty="0"/>
                <a:t> system (</a:t>
              </a:r>
              <a:r>
                <a:rPr lang="it-IT" altLang="it-IT" sz="1600" dirty="0" err="1"/>
                <a:t>simplified</a:t>
              </a:r>
              <a:r>
                <a:rPr lang="it-IT" altLang="it-IT" sz="1600" dirty="0"/>
                <a:t>)</a:t>
              </a:r>
            </a:p>
          </p:txBody>
        </p:sp>
        <p:sp>
          <p:nvSpPr>
            <p:cNvPr id="48" name="Line 87">
              <a:extLst>
                <a:ext uri="{FF2B5EF4-FFF2-40B4-BE49-F238E27FC236}">
                  <a16:creationId xmlns:a16="http://schemas.microsoft.com/office/drawing/2014/main" id="{A67BAA92-0A53-45B3-A97E-1DBC0DB3C1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1722" y="4764455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49" name="Line 88">
              <a:extLst>
                <a:ext uri="{FF2B5EF4-FFF2-40B4-BE49-F238E27FC236}">
                  <a16:creationId xmlns:a16="http://schemas.microsoft.com/office/drawing/2014/main" id="{6D95E287-C7B9-4106-89C3-5E01C15169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1722" y="4908918"/>
              <a:ext cx="20681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50" name="Text Box 89">
              <a:extLst>
                <a:ext uri="{FF2B5EF4-FFF2-40B4-BE49-F238E27FC236}">
                  <a16:creationId xmlns:a16="http://schemas.microsoft.com/office/drawing/2014/main" id="{103DAFCC-9278-463C-807E-53F3F430B1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57170" y="4908918"/>
              <a:ext cx="88216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 dirty="0"/>
                <a:t>network</a:t>
              </a:r>
            </a:p>
          </p:txBody>
        </p:sp>
        <p:sp>
          <p:nvSpPr>
            <p:cNvPr id="51" name="Oval 90">
              <a:extLst>
                <a:ext uri="{FF2B5EF4-FFF2-40B4-BE49-F238E27FC236}">
                  <a16:creationId xmlns:a16="http://schemas.microsoft.com/office/drawing/2014/main" id="{726AF14B-93C3-4C61-A67C-D86B6CF30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914" y="4188193"/>
              <a:ext cx="115248" cy="1444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sz="1600"/>
            </a:p>
          </p:txBody>
        </p:sp>
        <p:sp>
          <p:nvSpPr>
            <p:cNvPr id="52" name="Line 91">
              <a:extLst>
                <a:ext uri="{FF2B5EF4-FFF2-40B4-BE49-F238E27FC236}">
                  <a16:creationId xmlns:a16="http://schemas.microsoft.com/office/drawing/2014/main" id="{CEA2D232-9968-42E3-AA1D-91B4DC9580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9905" y="4332655"/>
              <a:ext cx="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53" name="Line 92">
              <a:extLst>
                <a:ext uri="{FF2B5EF4-FFF2-40B4-BE49-F238E27FC236}">
                  <a16:creationId xmlns:a16="http://schemas.microsoft.com/office/drawing/2014/main" id="{152F2AB1-585D-4760-B32F-E948FEA217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02914" y="4619993"/>
              <a:ext cx="56991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54" name="Line 93">
              <a:extLst>
                <a:ext uri="{FF2B5EF4-FFF2-40B4-BE49-F238E27FC236}">
                  <a16:creationId xmlns:a16="http://schemas.microsoft.com/office/drawing/2014/main" id="{B3A6F2B1-21D8-44BB-8FE0-76263297A3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9905" y="4619993"/>
              <a:ext cx="58257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55" name="Line 94">
              <a:extLst>
                <a:ext uri="{FF2B5EF4-FFF2-40B4-BE49-F238E27FC236}">
                  <a16:creationId xmlns:a16="http://schemas.microsoft.com/office/drawing/2014/main" id="{54E2FA2D-8DC1-4332-9CC8-EA8A8A3731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02914" y="4404093"/>
              <a:ext cx="56991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  <p:sp>
          <p:nvSpPr>
            <p:cNvPr id="56" name="Line 95">
              <a:extLst>
                <a:ext uri="{FF2B5EF4-FFF2-40B4-BE49-F238E27FC236}">
                  <a16:creationId xmlns:a16="http://schemas.microsoft.com/office/drawing/2014/main" id="{5CD123EE-30D9-4601-99BF-F7D12E451B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9905" y="4404093"/>
              <a:ext cx="58257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600"/>
            </a:p>
          </p:txBody>
        </p:sp>
      </p:grpSp>
    </p:spTree>
    <p:extLst>
      <p:ext uri="{BB962C8B-B14F-4D97-AF65-F5344CB8AC3E}">
        <p14:creationId xmlns:p14="http://schemas.microsoft.com/office/powerpoint/2010/main" val="4495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1163D8-4DE7-4F02-AE4A-EC4DC6099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Failures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702E75-CFE9-43BE-9562-7693A2547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652" y="1253330"/>
            <a:ext cx="10515600" cy="497474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4. </a:t>
            </a:r>
            <a:r>
              <a:rPr lang="it-IT" altLang="it-IT" dirty="0" err="1"/>
              <a:t>Grading</a:t>
            </a:r>
            <a:r>
              <a:rPr lang="it-IT" altLang="it-IT" dirty="0"/>
              <a:t> the </a:t>
            </a:r>
            <a:r>
              <a:rPr lang="it-IT" altLang="it-IT" b="1" dirty="0" err="1"/>
              <a:t>consequences</a:t>
            </a:r>
            <a:r>
              <a:rPr lang="it-IT" altLang="it-IT" dirty="0"/>
              <a:t> of the </a:t>
            </a:r>
            <a:r>
              <a:rPr lang="it-IT" altLang="it-IT" dirty="0" err="1"/>
              <a:t>failures</a:t>
            </a:r>
            <a:r>
              <a:rPr lang="it-IT" altLang="it-IT" dirty="0"/>
              <a:t> </a:t>
            </a:r>
            <a:r>
              <a:rPr lang="it-IT" altLang="it-IT" dirty="0" err="1"/>
              <a:t>upon</a:t>
            </a:r>
            <a:r>
              <a:rPr lang="it-IT" altLang="it-IT" dirty="0"/>
              <a:t> the system </a:t>
            </a:r>
            <a:r>
              <a:rPr lang="it-IT" altLang="it-IT" dirty="0" err="1"/>
              <a:t>environment</a:t>
            </a:r>
            <a:r>
              <a:rPr lang="it-IT" altLang="it-IT" dirty="0"/>
              <a:t> </a:t>
            </a:r>
            <a:r>
              <a:rPr lang="it-IT" altLang="it-IT" dirty="0" err="1"/>
              <a:t>enables</a:t>
            </a:r>
            <a:r>
              <a:rPr lang="it-IT" altLang="it-IT" dirty="0"/>
              <a:t> </a:t>
            </a:r>
            <a:r>
              <a:rPr lang="it-IT" altLang="it-IT" dirty="0" err="1"/>
              <a:t>failure</a:t>
            </a:r>
            <a:r>
              <a:rPr lang="it-IT" altLang="it-IT" dirty="0"/>
              <a:t> </a:t>
            </a:r>
            <a:r>
              <a:rPr lang="it-IT" altLang="it-IT" dirty="0" err="1"/>
              <a:t>severities</a:t>
            </a:r>
            <a:r>
              <a:rPr lang="it-IT" altLang="it-IT" dirty="0"/>
              <a:t> to be </a:t>
            </a:r>
            <a:r>
              <a:rPr lang="it-IT" altLang="it-IT" dirty="0" err="1"/>
              <a:t>defined</a:t>
            </a:r>
            <a:r>
              <a:rPr lang="it-IT" altLang="it-IT" dirty="0"/>
              <a:t>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/>
              <a:t>minor </a:t>
            </a:r>
            <a:r>
              <a:rPr lang="it-IT" altLang="it-IT" dirty="0" err="1"/>
              <a:t>failures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 err="1"/>
              <a:t>where</a:t>
            </a:r>
            <a:r>
              <a:rPr lang="it-IT" altLang="it-IT" dirty="0"/>
              <a:t> the </a:t>
            </a:r>
            <a:r>
              <a:rPr lang="it-IT" altLang="it-IT" dirty="0" err="1"/>
              <a:t>harmful</a:t>
            </a:r>
            <a:r>
              <a:rPr lang="it-IT" altLang="it-IT" dirty="0"/>
              <a:t> </a:t>
            </a:r>
            <a:r>
              <a:rPr lang="it-IT" altLang="it-IT" dirty="0" err="1"/>
              <a:t>consequences</a:t>
            </a:r>
            <a:r>
              <a:rPr lang="it-IT" altLang="it-IT" dirty="0"/>
              <a:t> are of </a:t>
            </a:r>
            <a:r>
              <a:rPr lang="it-IT" altLang="it-IT" dirty="0" err="1"/>
              <a:t>similar</a:t>
            </a:r>
            <a:r>
              <a:rPr lang="it-IT" altLang="it-IT" dirty="0"/>
              <a:t> cost to the benefits </a:t>
            </a:r>
            <a:r>
              <a:rPr lang="it-IT" altLang="it-IT" dirty="0" err="1"/>
              <a:t>provided</a:t>
            </a:r>
            <a:r>
              <a:rPr lang="it-IT" altLang="it-IT" dirty="0"/>
              <a:t> by </a:t>
            </a:r>
            <a:r>
              <a:rPr lang="it-IT" altLang="it-IT" dirty="0" err="1"/>
              <a:t>correct</a:t>
            </a:r>
            <a:r>
              <a:rPr lang="it-IT" altLang="it-IT" dirty="0"/>
              <a:t> service delivery;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catastrophic</a:t>
            </a:r>
            <a:r>
              <a:rPr lang="it-IT" altLang="it-IT" dirty="0"/>
              <a:t> </a:t>
            </a:r>
            <a:r>
              <a:rPr lang="it-IT" altLang="it-IT" dirty="0" err="1"/>
              <a:t>failures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 err="1"/>
              <a:t>where</a:t>
            </a:r>
            <a:r>
              <a:rPr lang="it-IT" altLang="it-IT" dirty="0"/>
              <a:t> the cost of </a:t>
            </a:r>
            <a:r>
              <a:rPr lang="it-IT" altLang="it-IT" dirty="0" err="1"/>
              <a:t>harmful</a:t>
            </a:r>
            <a:r>
              <a:rPr lang="it-IT" altLang="it-IT" dirty="0"/>
              <a:t> </a:t>
            </a:r>
            <a:r>
              <a:rPr lang="it-IT" altLang="it-IT" dirty="0" err="1"/>
              <a:t>consequences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orders</a:t>
            </a:r>
            <a:r>
              <a:rPr lang="it-IT" altLang="it-IT" dirty="0"/>
              <a:t> of </a:t>
            </a:r>
            <a:r>
              <a:rPr lang="it-IT" altLang="it-IT" dirty="0" err="1"/>
              <a:t>magnitude</a:t>
            </a:r>
            <a:r>
              <a:rPr lang="it-IT" altLang="it-IT" dirty="0"/>
              <a:t>, or </a:t>
            </a:r>
            <a:r>
              <a:rPr lang="it-IT" altLang="it-IT" dirty="0" err="1"/>
              <a:t>even</a:t>
            </a:r>
            <a:r>
              <a:rPr lang="it-IT" altLang="it-IT" dirty="0"/>
              <a:t> </a:t>
            </a:r>
            <a:r>
              <a:rPr lang="it-IT" altLang="it-IT" dirty="0" err="1"/>
              <a:t>incommensurably</a:t>
            </a:r>
            <a:r>
              <a:rPr lang="it-IT" altLang="it-IT" dirty="0"/>
              <a:t>, </a:t>
            </a:r>
            <a:r>
              <a:rPr lang="it-IT" altLang="it-IT" dirty="0" err="1"/>
              <a:t>higher</a:t>
            </a:r>
            <a:r>
              <a:rPr lang="it-IT" altLang="it-IT" dirty="0"/>
              <a:t> </a:t>
            </a:r>
            <a:r>
              <a:rPr lang="it-IT" altLang="it-IT" dirty="0" err="1"/>
              <a:t>than</a:t>
            </a:r>
            <a:r>
              <a:rPr lang="it-IT" altLang="it-IT" dirty="0"/>
              <a:t> the benefit </a:t>
            </a:r>
            <a:r>
              <a:rPr lang="it-IT" altLang="it-IT" dirty="0" err="1"/>
              <a:t>provided</a:t>
            </a:r>
            <a:r>
              <a:rPr lang="it-IT" altLang="it-IT" dirty="0"/>
              <a:t> by </a:t>
            </a:r>
            <a:r>
              <a:rPr lang="it-IT" altLang="it-IT" dirty="0" err="1"/>
              <a:t>correct</a:t>
            </a:r>
            <a:r>
              <a:rPr lang="it-IT" altLang="it-IT" dirty="0"/>
              <a:t> service delivery.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142D6D-6B08-4A6F-AF1C-250F84A6E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936A652-3AFD-48A8-86ED-EA1F0E1CD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6BC6B0-74EE-4577-A748-B498CC20D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93849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87124B-BAF0-4847-AC85-64592D56D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Errors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1435ECA-1358-41E5-98D1-941C41F35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012" y="133508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An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detected</a:t>
            </a:r>
            <a:r>
              <a:rPr lang="it-IT" altLang="it-IT" dirty="0"/>
              <a:t> </a:t>
            </a:r>
            <a:r>
              <a:rPr lang="it-IT" altLang="it-IT" dirty="0" err="1"/>
              <a:t>if</a:t>
            </a:r>
            <a:r>
              <a:rPr lang="it-IT" altLang="it-IT" dirty="0"/>
              <a:t> </a:t>
            </a:r>
            <a:r>
              <a:rPr lang="it-IT" altLang="it-IT" dirty="0" err="1"/>
              <a:t>its</a:t>
            </a:r>
            <a:r>
              <a:rPr lang="it-IT" altLang="it-IT" dirty="0"/>
              <a:t> </a:t>
            </a:r>
            <a:r>
              <a:rPr lang="it-IT" altLang="it-IT" dirty="0" err="1"/>
              <a:t>presence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indicated</a:t>
            </a:r>
            <a:r>
              <a:rPr lang="it-IT" altLang="it-IT" dirty="0"/>
              <a:t> by an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message</a:t>
            </a:r>
            <a:r>
              <a:rPr lang="it-IT" altLang="it-IT" dirty="0"/>
              <a:t> or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signal</a:t>
            </a:r>
            <a:r>
              <a:rPr lang="it-IT" altLang="it-IT" dirty="0"/>
              <a:t>. </a:t>
            </a:r>
            <a:r>
              <a:rPr lang="it-IT" altLang="it-IT" dirty="0" err="1"/>
              <a:t>Errors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are </a:t>
            </a:r>
            <a:r>
              <a:rPr lang="it-IT" altLang="it-IT" dirty="0" err="1"/>
              <a:t>present</a:t>
            </a:r>
            <a:r>
              <a:rPr lang="it-IT" altLang="it-IT" dirty="0"/>
              <a:t> </a:t>
            </a:r>
            <a:r>
              <a:rPr lang="it-IT" altLang="it-IT" dirty="0" err="1"/>
              <a:t>but</a:t>
            </a:r>
            <a:r>
              <a:rPr lang="it-IT" altLang="it-IT" dirty="0"/>
              <a:t>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detected</a:t>
            </a:r>
            <a:r>
              <a:rPr lang="it-IT" altLang="it-IT" dirty="0"/>
              <a:t> are </a:t>
            </a:r>
            <a:r>
              <a:rPr lang="it-IT" altLang="it-IT" dirty="0" err="1"/>
              <a:t>latent</a:t>
            </a:r>
            <a:r>
              <a:rPr lang="it-IT" altLang="it-IT" dirty="0"/>
              <a:t> </a:t>
            </a:r>
            <a:r>
              <a:rPr lang="it-IT" altLang="it-IT" dirty="0" err="1"/>
              <a:t>errors</a:t>
            </a:r>
            <a:r>
              <a:rPr lang="it-IT" altLang="it-IT" dirty="0"/>
              <a:t>.</a:t>
            </a:r>
          </a:p>
          <a:p>
            <a:pPr marL="609600" indent="-609600">
              <a:lnSpc>
                <a:spcPct val="80000"/>
              </a:lnSpc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 err="1"/>
              <a:t>Whether</a:t>
            </a:r>
            <a:r>
              <a:rPr lang="it-IT" altLang="it-IT" dirty="0"/>
              <a:t> or </a:t>
            </a:r>
            <a:r>
              <a:rPr lang="it-IT" altLang="it-IT" dirty="0" err="1"/>
              <a:t>not</a:t>
            </a:r>
            <a:r>
              <a:rPr lang="it-IT" altLang="it-IT" dirty="0"/>
              <a:t> an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will</a:t>
            </a:r>
            <a:r>
              <a:rPr lang="it-IT" altLang="it-IT" dirty="0"/>
              <a:t> </a:t>
            </a:r>
            <a:r>
              <a:rPr lang="it-IT" altLang="it-IT" dirty="0" err="1"/>
              <a:t>actually</a:t>
            </a:r>
            <a:r>
              <a:rPr lang="it-IT" altLang="it-IT" dirty="0"/>
              <a:t> </a:t>
            </a:r>
            <a:r>
              <a:rPr lang="it-IT" altLang="it-IT" dirty="0" err="1"/>
              <a:t>lead</a:t>
            </a:r>
            <a:r>
              <a:rPr lang="it-IT" altLang="it-IT" dirty="0"/>
              <a:t> to a service </a:t>
            </a:r>
            <a:r>
              <a:rPr lang="it-IT" altLang="it-IT" dirty="0" err="1"/>
              <a:t>failure</a:t>
            </a:r>
            <a:r>
              <a:rPr lang="it-IT" altLang="it-IT" dirty="0"/>
              <a:t> </a:t>
            </a:r>
            <a:r>
              <a:rPr lang="it-IT" altLang="it-IT" dirty="0" err="1"/>
              <a:t>depends</a:t>
            </a:r>
            <a:r>
              <a:rPr lang="it-IT" altLang="it-IT" dirty="0"/>
              <a:t> on </a:t>
            </a:r>
            <a:r>
              <a:rPr lang="it-IT" altLang="it-IT" dirty="0" err="1"/>
              <a:t>two</a:t>
            </a:r>
            <a:r>
              <a:rPr lang="it-IT" altLang="it-IT" dirty="0"/>
              <a:t> </a:t>
            </a:r>
            <a:r>
              <a:rPr lang="it-IT" altLang="it-IT" dirty="0" err="1"/>
              <a:t>factors</a:t>
            </a:r>
            <a:r>
              <a:rPr lang="it-IT" altLang="it-IT" dirty="0"/>
              <a:t>: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609600" indent="-609600">
              <a:lnSpc>
                <a:spcPct val="80000"/>
              </a:lnSpc>
              <a:buFont typeface="Times New Roman" panose="02020603050405020304" pitchFamily="18" charset="0"/>
              <a:buAutoNum type="arabicPeriod"/>
            </a:pPr>
            <a:r>
              <a:rPr lang="it-IT" altLang="it-IT" dirty="0"/>
              <a:t>The </a:t>
            </a:r>
            <a:r>
              <a:rPr lang="it-IT" altLang="it-IT" dirty="0" err="1"/>
              <a:t>structure</a:t>
            </a:r>
            <a:r>
              <a:rPr lang="it-IT" altLang="it-IT" dirty="0"/>
              <a:t> of the system, and </a:t>
            </a:r>
            <a:r>
              <a:rPr lang="it-IT" altLang="it-IT" dirty="0" err="1"/>
              <a:t>especially</a:t>
            </a:r>
            <a:r>
              <a:rPr lang="it-IT" altLang="it-IT" dirty="0"/>
              <a:t> the nature of </a:t>
            </a:r>
            <a:r>
              <a:rPr lang="it-IT" altLang="it-IT" dirty="0" err="1"/>
              <a:t>any</a:t>
            </a:r>
            <a:r>
              <a:rPr lang="it-IT" altLang="it-IT" dirty="0"/>
              <a:t> </a:t>
            </a:r>
            <a:r>
              <a:rPr lang="it-IT" altLang="it-IT" dirty="0" err="1"/>
              <a:t>redundancy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exists</a:t>
            </a:r>
            <a:r>
              <a:rPr lang="it-IT" altLang="it-IT" dirty="0"/>
              <a:t> in </a:t>
            </a:r>
            <a:r>
              <a:rPr lang="it-IT" altLang="it-IT" dirty="0" err="1"/>
              <a:t>it</a:t>
            </a:r>
            <a:endParaRPr lang="it-IT" altLang="it-IT" dirty="0"/>
          </a:p>
          <a:p>
            <a:pPr marL="609600" indent="-609600">
              <a:lnSpc>
                <a:spcPct val="80000"/>
              </a:lnSpc>
              <a:buFont typeface="Times New Roman" panose="02020603050405020304" pitchFamily="18" charset="0"/>
              <a:buAutoNum type="arabicPeriod"/>
            </a:pPr>
            <a:endParaRPr lang="it-IT" altLang="it-IT" dirty="0"/>
          </a:p>
          <a:p>
            <a:pPr marL="609600" indent="-609600">
              <a:lnSpc>
                <a:spcPct val="80000"/>
              </a:lnSpc>
              <a:buFont typeface="Times New Roman" panose="02020603050405020304" pitchFamily="18" charset="0"/>
              <a:buAutoNum type="arabicPeriod"/>
            </a:pPr>
            <a:r>
              <a:rPr lang="it-IT" altLang="it-IT" dirty="0"/>
              <a:t>The </a:t>
            </a:r>
            <a:r>
              <a:rPr lang="it-IT" altLang="it-IT" dirty="0" err="1"/>
              <a:t>behavior</a:t>
            </a:r>
            <a:r>
              <a:rPr lang="it-IT" altLang="it-IT" dirty="0"/>
              <a:t> of the system: the part of the state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contains</a:t>
            </a:r>
            <a:r>
              <a:rPr lang="it-IT" altLang="it-IT" dirty="0"/>
              <a:t> an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</a:t>
            </a:r>
            <a:r>
              <a:rPr lang="it-IT" altLang="it-IT" dirty="0" err="1"/>
              <a:t>never</a:t>
            </a:r>
            <a:r>
              <a:rPr lang="it-IT" altLang="it-IT" dirty="0"/>
              <a:t> be </a:t>
            </a:r>
            <a:r>
              <a:rPr lang="it-IT" altLang="it-IT" dirty="0" err="1"/>
              <a:t>needed</a:t>
            </a:r>
            <a:r>
              <a:rPr lang="it-IT" altLang="it-IT" dirty="0"/>
              <a:t> for service, or an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be </a:t>
            </a:r>
            <a:r>
              <a:rPr lang="it-IT" altLang="it-IT" dirty="0" err="1"/>
              <a:t>eliminated</a:t>
            </a:r>
            <a:r>
              <a:rPr lang="it-IT" altLang="it-IT" dirty="0"/>
              <a:t> (e.g., </a:t>
            </a:r>
            <a:r>
              <a:rPr lang="it-IT" altLang="it-IT" dirty="0" err="1"/>
              <a:t>when</a:t>
            </a:r>
            <a:r>
              <a:rPr lang="it-IT" altLang="it-IT" dirty="0"/>
              <a:t> </a:t>
            </a:r>
            <a:r>
              <a:rPr lang="it-IT" altLang="it-IT" dirty="0" err="1"/>
              <a:t>overwritten</a:t>
            </a:r>
            <a:r>
              <a:rPr lang="it-IT" altLang="it-IT" dirty="0"/>
              <a:t>) </a:t>
            </a:r>
            <a:r>
              <a:rPr lang="it-IT" altLang="it-IT" dirty="0" err="1"/>
              <a:t>before</a:t>
            </a:r>
            <a:r>
              <a:rPr lang="it-IT" altLang="it-IT" dirty="0"/>
              <a:t> </a:t>
            </a:r>
            <a:r>
              <a:rPr lang="it-IT" altLang="it-IT" dirty="0" err="1"/>
              <a:t>it</a:t>
            </a:r>
            <a:r>
              <a:rPr lang="it-IT" altLang="it-IT" dirty="0"/>
              <a:t> </a:t>
            </a:r>
            <a:r>
              <a:rPr lang="it-IT" altLang="it-IT" dirty="0" err="1"/>
              <a:t>leads</a:t>
            </a:r>
            <a:r>
              <a:rPr lang="it-IT" altLang="it-IT" dirty="0"/>
              <a:t> to a </a:t>
            </a:r>
            <a:r>
              <a:rPr lang="it-IT" altLang="it-IT" dirty="0" err="1"/>
              <a:t>failure</a:t>
            </a:r>
            <a:r>
              <a:rPr lang="it-IT" altLang="it-IT" dirty="0"/>
              <a:t>.</a:t>
            </a:r>
          </a:p>
          <a:p>
            <a:pPr marL="609600" indent="-609600">
              <a:lnSpc>
                <a:spcPct val="80000"/>
              </a:lnSpc>
              <a:buFont typeface="Times New Roman" panose="02020603050405020304" pitchFamily="18" charset="0"/>
              <a:buAutoNum type="arabicPeriod"/>
            </a:pP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883571C-DC81-4B25-8142-C3C8CC43F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0665BA-6E57-4ADE-9CB7-A3B1FF0CF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487DC-7709-44B9-A510-1FB0A227A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6418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BA009A-50C5-460C-9A8E-30F6188ED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Relationship</a:t>
            </a:r>
            <a:r>
              <a:rPr lang="it-IT" altLang="it-IT" dirty="0"/>
              <a:t> Faults-</a:t>
            </a:r>
            <a:r>
              <a:rPr lang="it-IT" altLang="it-IT" dirty="0" err="1"/>
              <a:t>Errors</a:t>
            </a:r>
            <a:r>
              <a:rPr lang="it-IT" altLang="it-IT" dirty="0"/>
              <a:t>-</a:t>
            </a:r>
            <a:r>
              <a:rPr lang="it-IT" altLang="it-IT" dirty="0" err="1"/>
              <a:t>Failures</a:t>
            </a:r>
            <a:r>
              <a:rPr lang="it-IT" altLang="it-IT" dirty="0"/>
              <a:t> 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B3953B-46E6-4046-B81A-16DDDBF79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C48009-BCA1-4E17-A1ED-5F63FC398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5DE7033-4F6F-4693-AB7B-AC3F7AF4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42</a:t>
            </a:fld>
            <a:endParaRPr lang="it-IT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80BBD07-C31F-42C6-8FDA-3C1823348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14" y="1700213"/>
            <a:ext cx="6911975" cy="375761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C5C7671A-C017-4267-BF18-15A54EEDD097}"/>
              </a:ext>
            </a:extLst>
          </p:cNvPr>
          <p:cNvSpPr/>
          <p:nvPr/>
        </p:nvSpPr>
        <p:spPr>
          <a:xfrm>
            <a:off x="4322745" y="5457825"/>
            <a:ext cx="3270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From [</a:t>
            </a:r>
            <a:r>
              <a:rPr lang="en-US" dirty="0" err="1"/>
              <a:t>Avizienis</a:t>
            </a:r>
            <a:r>
              <a:rPr lang="en-US" dirty="0"/>
              <a:t>  et al., 2004]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55138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033F5F-8497-4515-977F-D617AF68B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Example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673A25-45B0-4B36-87E8-8C3CA50D5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880" y="1103474"/>
            <a:ext cx="10693400" cy="3805872"/>
          </a:xfrm>
        </p:spPr>
        <p:txBody>
          <a:bodyPr>
            <a:normAutofit/>
          </a:bodyPr>
          <a:lstStyle/>
          <a:p>
            <a:pPr>
              <a:spcBef>
                <a:spcPts val="338"/>
              </a:spcBef>
            </a:pPr>
            <a:r>
              <a:rPr lang="it-IT" altLang="it-IT" dirty="0"/>
              <a:t>Assume the </a:t>
            </a:r>
            <a:r>
              <a:rPr lang="it-IT" altLang="it-IT" dirty="0" err="1"/>
              <a:t>sensor</a:t>
            </a:r>
            <a:r>
              <a:rPr lang="it-IT" altLang="it-IT" dirty="0"/>
              <a:t> reporting the speed </a:t>
            </a:r>
            <a:r>
              <a:rPr lang="it-IT" altLang="it-IT" dirty="0" err="1"/>
              <a:t>at</a:t>
            </a:r>
            <a:r>
              <a:rPr lang="it-IT" altLang="it-IT" dirty="0"/>
              <a:t> </a:t>
            </a:r>
            <a:r>
              <a:rPr lang="it-IT" altLang="it-IT" dirty="0" err="1"/>
              <a:t>which</a:t>
            </a:r>
            <a:r>
              <a:rPr lang="it-IT" altLang="it-IT" dirty="0"/>
              <a:t> the </a:t>
            </a:r>
            <a:r>
              <a:rPr lang="it-IT" altLang="it-IT" dirty="0" err="1"/>
              <a:t>main</a:t>
            </a:r>
            <a:r>
              <a:rPr lang="it-IT" altLang="it-IT" dirty="0"/>
              <a:t> turbine </a:t>
            </a:r>
            <a:r>
              <a:rPr lang="it-IT" altLang="it-IT" dirty="0" err="1"/>
              <a:t>is</a:t>
            </a:r>
            <a:r>
              <a:rPr lang="it-IT" altLang="it-IT" dirty="0"/>
              <a:t> spinning breaks, and reports </a:t>
            </a:r>
            <a:r>
              <a:rPr lang="it-IT" altLang="it-IT" dirty="0" err="1"/>
              <a:t>that</a:t>
            </a:r>
            <a:r>
              <a:rPr lang="it-IT" altLang="it-IT" dirty="0"/>
              <a:t> the turbine </a:t>
            </a:r>
            <a:r>
              <a:rPr lang="it-IT" altLang="it-IT" dirty="0" err="1"/>
              <a:t>is</a:t>
            </a:r>
            <a:r>
              <a:rPr lang="it-IT" altLang="it-IT" dirty="0"/>
              <a:t> no </a:t>
            </a:r>
            <a:r>
              <a:rPr lang="it-IT" altLang="it-IT" dirty="0" err="1"/>
              <a:t>longer</a:t>
            </a:r>
            <a:r>
              <a:rPr lang="it-IT" altLang="it-IT" dirty="0"/>
              <a:t> spinning. </a:t>
            </a:r>
          </a:p>
          <a:p>
            <a:pPr>
              <a:spcBef>
                <a:spcPts val="338"/>
              </a:spcBef>
            </a:pPr>
            <a:endParaRPr lang="it-IT" altLang="it-IT" dirty="0"/>
          </a:p>
          <a:p>
            <a:pPr>
              <a:spcBef>
                <a:spcPts val="338"/>
              </a:spcBef>
            </a:pPr>
            <a:r>
              <a:rPr lang="it-IT" altLang="it-IT" dirty="0"/>
              <a:t>The </a:t>
            </a:r>
            <a:r>
              <a:rPr lang="it-IT" altLang="it-IT" dirty="0" err="1"/>
              <a:t>failure</a:t>
            </a:r>
            <a:r>
              <a:rPr lang="it-IT" altLang="it-IT" dirty="0"/>
              <a:t> of the </a:t>
            </a:r>
            <a:r>
              <a:rPr lang="it-IT" altLang="it-IT" dirty="0" err="1"/>
              <a:t>sensor</a:t>
            </a:r>
            <a:r>
              <a:rPr lang="it-IT" altLang="it-IT" dirty="0"/>
              <a:t> </a:t>
            </a:r>
            <a:r>
              <a:rPr lang="it-IT" altLang="it-IT" dirty="0" err="1"/>
              <a:t>injects</a:t>
            </a:r>
            <a:r>
              <a:rPr lang="it-IT" altLang="it-IT" dirty="0"/>
              <a:t> a fault (</a:t>
            </a:r>
            <a:r>
              <a:rPr lang="it-IT" altLang="it-IT" dirty="0" err="1"/>
              <a:t>incorrect</a:t>
            </a:r>
            <a:r>
              <a:rPr lang="it-IT" altLang="it-IT" dirty="0"/>
              <a:t> data) </a:t>
            </a:r>
            <a:r>
              <a:rPr lang="it-IT" altLang="it-IT" dirty="0" err="1"/>
              <a:t>into</a:t>
            </a:r>
            <a:r>
              <a:rPr lang="it-IT" altLang="it-IT" dirty="0"/>
              <a:t> the system.</a:t>
            </a:r>
          </a:p>
          <a:p>
            <a:pPr>
              <a:spcBef>
                <a:spcPts val="338"/>
              </a:spcBef>
              <a:buClr>
                <a:srgbClr val="FE400C"/>
              </a:buClr>
            </a:pPr>
            <a:endParaRPr lang="it-IT" altLang="it-IT" dirty="0"/>
          </a:p>
          <a:p>
            <a:pPr>
              <a:spcBef>
                <a:spcPts val="338"/>
              </a:spcBef>
            </a:pPr>
            <a:r>
              <a:rPr lang="it-IT" altLang="it-IT" dirty="0" err="1"/>
              <a:t>This</a:t>
            </a:r>
            <a:r>
              <a:rPr lang="it-IT" altLang="it-IT" dirty="0"/>
              <a:t> fault </a:t>
            </a:r>
            <a:r>
              <a:rPr lang="it-IT" altLang="it-IT" dirty="0" err="1"/>
              <a:t>causes</a:t>
            </a:r>
            <a:r>
              <a:rPr lang="it-IT" altLang="it-IT" dirty="0"/>
              <a:t> the system to </a:t>
            </a:r>
            <a:r>
              <a:rPr lang="it-IT" altLang="it-IT" dirty="0" err="1"/>
              <a:t>send</a:t>
            </a:r>
            <a:r>
              <a:rPr lang="it-IT" altLang="it-IT" dirty="0"/>
              <a:t> more </a:t>
            </a:r>
            <a:r>
              <a:rPr lang="it-IT" altLang="it-IT" dirty="0" err="1"/>
              <a:t>steam</a:t>
            </a:r>
            <a:r>
              <a:rPr lang="it-IT" altLang="it-IT" dirty="0"/>
              <a:t> </a:t>
            </a:r>
            <a:r>
              <a:rPr lang="it-IT" altLang="it-IT" dirty="0" err="1"/>
              <a:t>than</a:t>
            </a:r>
            <a:r>
              <a:rPr lang="it-IT" altLang="it-IT" dirty="0"/>
              <a:t> </a:t>
            </a:r>
            <a:r>
              <a:rPr lang="it-IT" altLang="it-IT" dirty="0" err="1"/>
              <a:t>required</a:t>
            </a:r>
            <a:r>
              <a:rPr lang="it-IT" altLang="it-IT" dirty="0"/>
              <a:t> to the turbine (</a:t>
            </a:r>
            <a:r>
              <a:rPr lang="it-IT" altLang="it-IT" dirty="0" err="1"/>
              <a:t>error</a:t>
            </a:r>
            <a:r>
              <a:rPr lang="it-IT" altLang="it-IT" dirty="0"/>
              <a:t>), </a:t>
            </a:r>
            <a:r>
              <a:rPr lang="it-IT" altLang="it-IT" dirty="0" err="1"/>
              <a:t>thus</a:t>
            </a:r>
            <a:r>
              <a:rPr lang="it-IT" altLang="it-IT" dirty="0"/>
              <a:t> over-</a:t>
            </a:r>
            <a:r>
              <a:rPr lang="it-IT" altLang="it-IT" dirty="0" err="1"/>
              <a:t>speeding</a:t>
            </a:r>
            <a:r>
              <a:rPr lang="it-IT" altLang="it-IT" dirty="0"/>
              <a:t> the turbine and </a:t>
            </a:r>
            <a:r>
              <a:rPr lang="it-IT" altLang="it-IT" dirty="0" err="1"/>
              <a:t>activating</a:t>
            </a:r>
            <a:r>
              <a:rPr lang="it-IT" altLang="it-IT" dirty="0"/>
              <a:t> the </a:t>
            </a:r>
            <a:r>
              <a:rPr lang="it-IT" altLang="it-IT" dirty="0" err="1"/>
              <a:t>safety</a:t>
            </a:r>
            <a:r>
              <a:rPr lang="it-IT" altLang="it-IT" dirty="0"/>
              <a:t> </a:t>
            </a:r>
            <a:r>
              <a:rPr lang="it-IT" altLang="it-IT" dirty="0" err="1"/>
              <a:t>mechanism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shuts</a:t>
            </a:r>
            <a:r>
              <a:rPr lang="it-IT" altLang="it-IT" dirty="0"/>
              <a:t> down the turbine to </a:t>
            </a:r>
            <a:r>
              <a:rPr lang="it-IT" altLang="it-IT" dirty="0" err="1"/>
              <a:t>prevent</a:t>
            </a:r>
            <a:r>
              <a:rPr lang="it-IT" altLang="it-IT" dirty="0"/>
              <a:t> </a:t>
            </a:r>
            <a:r>
              <a:rPr lang="it-IT" altLang="it-IT" dirty="0" err="1"/>
              <a:t>damaging</a:t>
            </a:r>
            <a:r>
              <a:rPr lang="it-IT" altLang="it-IT" dirty="0"/>
              <a:t> </a:t>
            </a:r>
            <a:r>
              <a:rPr lang="it-IT" altLang="it-IT" dirty="0" err="1"/>
              <a:t>it</a:t>
            </a:r>
            <a:r>
              <a:rPr lang="it-IT" altLang="it-IT" dirty="0"/>
              <a:t>.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C2DFFC-272F-4D3D-929A-59C7BD05B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FFF409-1BB1-4CDC-938B-A696B2C86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591804-DF50-4E0A-9BDC-8288FE7C4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43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89BEA95-E5D6-477B-A405-77094D50A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1706" y="5033964"/>
            <a:ext cx="2414269" cy="4476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1600" dirty="0" err="1"/>
              <a:t>sensor</a:t>
            </a:r>
            <a:endParaRPr lang="it-IT" altLang="it-IT" sz="1600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86082468-1956-4239-94D4-3455A4EEF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6851" y="5033964"/>
            <a:ext cx="2901949" cy="4476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1600" dirty="0"/>
              <a:t>Control system</a:t>
            </a: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8B09F320-93E9-427E-99B5-C26E8788B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1538" y="4751389"/>
            <a:ext cx="959215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1600" b="1"/>
              <a:t>hw fault</a:t>
            </a:r>
          </a:p>
        </p:txBody>
      </p:sp>
      <p:sp>
        <p:nvSpPr>
          <p:cNvPr id="10" name="Line 6">
            <a:extLst>
              <a:ext uri="{FF2B5EF4-FFF2-40B4-BE49-F238E27FC236}">
                <a16:creationId xmlns:a16="http://schemas.microsoft.com/office/drawing/2014/main" id="{2322D838-5640-4785-920F-EC2D4D9956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624388" y="5283200"/>
            <a:ext cx="1922462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8E5EBAB5-975C-4458-94DA-91CA0C091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3377" y="5514758"/>
            <a:ext cx="1528281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1600" b="1" dirty="0" err="1"/>
              <a:t>sensor</a:t>
            </a:r>
            <a:r>
              <a:rPr lang="it-IT" altLang="it-IT" sz="1600" b="1" dirty="0"/>
              <a:t> </a:t>
            </a:r>
            <a:r>
              <a:rPr lang="it-IT" altLang="it-IT" sz="1600" b="1" dirty="0" err="1"/>
              <a:t>failure</a:t>
            </a:r>
            <a:endParaRPr lang="it-IT" altLang="it-IT" sz="1600" b="1" dirty="0"/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id="{92F5D1B5-63C6-4E82-9A87-41DBA1924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7832" y="5332413"/>
            <a:ext cx="1364774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1400" b="1"/>
              <a:t>incorrect data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30875F5E-520D-40A0-A214-56713994B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0348" y="5572600"/>
            <a:ext cx="2134216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1600" b="1" dirty="0"/>
              <a:t>control system fault</a:t>
            </a:r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95B2AC72-E3A9-479F-BD67-5A3379BC99D3}"/>
              </a:ext>
            </a:extLst>
          </p:cNvPr>
          <p:cNvSpPr/>
          <p:nvPr/>
        </p:nvSpPr>
        <p:spPr>
          <a:xfrm>
            <a:off x="2838528" y="5186881"/>
            <a:ext cx="196056" cy="19952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3CCC657C-ED21-4D8A-AB47-597E75B5FBC0}"/>
              </a:ext>
            </a:extLst>
          </p:cNvPr>
          <p:cNvSpPr/>
          <p:nvPr/>
        </p:nvSpPr>
        <p:spPr>
          <a:xfrm>
            <a:off x="6549631" y="5183438"/>
            <a:ext cx="196056" cy="19952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A9692B0F-87C7-4B84-9A1F-5497150DFD96}"/>
              </a:ext>
            </a:extLst>
          </p:cNvPr>
          <p:cNvSpPr/>
          <p:nvPr/>
        </p:nvSpPr>
        <p:spPr>
          <a:xfrm>
            <a:off x="4506108" y="5192275"/>
            <a:ext cx="196056" cy="19952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4C668704-CF68-441E-9F42-241E0867CEC7}"/>
              </a:ext>
            </a:extLst>
          </p:cNvPr>
          <p:cNvSpPr/>
          <p:nvPr/>
        </p:nvSpPr>
        <p:spPr>
          <a:xfrm>
            <a:off x="3857461" y="5186880"/>
            <a:ext cx="196056" cy="1995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84378E0E-C0AA-4A0E-9347-4EC366C3FE8E}"/>
              </a:ext>
            </a:extLst>
          </p:cNvPr>
          <p:cNvSpPr/>
          <p:nvPr/>
        </p:nvSpPr>
        <p:spPr>
          <a:xfrm>
            <a:off x="6951904" y="5183438"/>
            <a:ext cx="196056" cy="1995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866DDB40-AB65-4E3D-AB10-29C3490F101C}"/>
              </a:ext>
            </a:extLst>
          </p:cNvPr>
          <p:cNvSpPr/>
          <p:nvPr/>
        </p:nvSpPr>
        <p:spPr>
          <a:xfrm>
            <a:off x="9363315" y="5127812"/>
            <a:ext cx="196056" cy="19952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19441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AD7BF-74E9-4D7A-82E7-092BDBE8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Dependability</a:t>
            </a:r>
            <a:r>
              <a:rPr lang="it-IT" dirty="0"/>
              <a:t> </a:t>
            </a:r>
            <a:r>
              <a:rPr lang="it-IT" dirty="0" err="1"/>
              <a:t>tree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5638AE2-4A92-4D49-AB11-FACB5E439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3971F7-7279-4734-89FB-7C498063B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A163E1-15E2-4717-BC6B-28D4D3295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44</a:t>
            </a:fld>
            <a:endParaRPr lang="it-IT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70D57B1-93C0-4C32-8D73-B3AEAEE2D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29075" y="1845564"/>
            <a:ext cx="4048375" cy="3025291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76343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170" name="Rectangle 2">
            <a:extLst>
              <a:ext uri="{FF2B5EF4-FFF2-40B4-BE49-F238E27FC236}">
                <a16:creationId xmlns:a16="http://schemas.microsoft.com/office/drawing/2014/main" id="{E1DE5EF7-2AD4-4E7F-93AC-27E8C5316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8739" y="3106739"/>
            <a:ext cx="6408737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it-IT" altLang="it-IT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The </a:t>
            </a:r>
            <a:r>
              <a:rPr lang="it-IT" altLang="it-IT" sz="3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Means</a:t>
            </a:r>
            <a:r>
              <a:rPr lang="it-IT" altLang="it-IT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to </a:t>
            </a:r>
            <a:r>
              <a:rPr lang="it-IT" altLang="it-IT" sz="3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attain</a:t>
            </a:r>
            <a:r>
              <a:rPr lang="it-IT" altLang="it-IT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3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Dependability</a:t>
            </a:r>
            <a:endParaRPr lang="it-IT" altLang="it-IT" sz="36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2E2B88-722F-4A6E-91A4-4F6ED08B7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Means</a:t>
            </a:r>
            <a:r>
              <a:rPr lang="it-IT" altLang="it-IT" dirty="0"/>
              <a:t> to </a:t>
            </a:r>
            <a:r>
              <a:rPr lang="it-IT" altLang="it-IT" dirty="0" err="1"/>
              <a:t>obtain</a:t>
            </a:r>
            <a:r>
              <a:rPr lang="it-IT" altLang="it-IT" dirty="0"/>
              <a:t> </a:t>
            </a:r>
            <a:r>
              <a:rPr lang="it-IT" altLang="it-IT" dirty="0" err="1"/>
              <a:t>dependability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C97419-932E-4FB2-82B0-498679AED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4412"/>
            <a:ext cx="10515600" cy="5103019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338"/>
              </a:spcBef>
              <a:buClr>
                <a:srgbClr val="FE400C"/>
              </a:buClr>
              <a:buNone/>
            </a:pPr>
            <a:r>
              <a:rPr lang="it-IT" altLang="it-IT" sz="2400" dirty="0" err="1"/>
              <a:t>combined</a:t>
            </a:r>
            <a:r>
              <a:rPr lang="it-IT" altLang="it-IT" sz="2400" dirty="0"/>
              <a:t> use of </a:t>
            </a:r>
            <a:r>
              <a:rPr lang="it-IT" altLang="it-IT" sz="2400" dirty="0" err="1"/>
              <a:t>methods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classified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into</a:t>
            </a:r>
            <a:r>
              <a:rPr lang="it-IT" altLang="it-IT" sz="2400" dirty="0"/>
              <a:t>:</a:t>
            </a:r>
            <a:br>
              <a:rPr lang="it-IT" altLang="it-IT" sz="2400" dirty="0"/>
            </a:br>
            <a:endParaRPr lang="it-IT" altLang="it-IT" sz="2400" dirty="0"/>
          </a:p>
          <a:p>
            <a:pPr marL="914400" lvl="2" indent="0">
              <a:spcBef>
                <a:spcPts val="338"/>
              </a:spcBef>
              <a:buNone/>
            </a:pPr>
            <a:r>
              <a:rPr lang="it-IT" altLang="it-IT" sz="2400" dirty="0"/>
              <a:t>1. </a:t>
            </a:r>
            <a:r>
              <a:rPr lang="it-IT" altLang="it-IT" sz="2400" b="1" dirty="0"/>
              <a:t>fault </a:t>
            </a:r>
            <a:r>
              <a:rPr lang="it-IT" altLang="it-IT" sz="2400" b="1" dirty="0" err="1"/>
              <a:t>prevention</a:t>
            </a:r>
            <a:br>
              <a:rPr lang="it-IT" altLang="it-IT" sz="2400" b="1" dirty="0"/>
            </a:br>
            <a:r>
              <a:rPr lang="it-IT" altLang="it-IT" sz="2400" i="1" dirty="0" err="1"/>
              <a:t>avoid</a:t>
            </a:r>
            <a:r>
              <a:rPr lang="it-IT" altLang="it-IT" sz="2400" i="1" dirty="0"/>
              <a:t> the </a:t>
            </a:r>
            <a:r>
              <a:rPr lang="it-IT" altLang="it-IT" sz="2400" i="1" dirty="0" err="1"/>
              <a:t>the</a:t>
            </a:r>
            <a:r>
              <a:rPr lang="it-IT" altLang="it-IT" sz="2400" i="1" dirty="0"/>
              <a:t> </a:t>
            </a:r>
            <a:r>
              <a:rPr lang="it-IT" altLang="it-IT" sz="2400" i="1" dirty="0" err="1"/>
              <a:t>introduction</a:t>
            </a:r>
            <a:r>
              <a:rPr lang="it-IT" altLang="it-IT" sz="2400" i="1" dirty="0"/>
              <a:t> of faults</a:t>
            </a:r>
            <a:br>
              <a:rPr lang="it-IT" altLang="it-IT" sz="2400" i="1" dirty="0"/>
            </a:br>
            <a:r>
              <a:rPr lang="it-IT" altLang="it-IT" sz="2400" dirty="0" err="1"/>
              <a:t>Related</a:t>
            </a:r>
            <a:r>
              <a:rPr lang="it-IT" altLang="it-IT" sz="2400" dirty="0"/>
              <a:t> to general system engineering techniques (design </a:t>
            </a:r>
            <a:r>
              <a:rPr lang="it-IT" altLang="it-IT" sz="2400" dirty="0" err="1"/>
              <a:t>methodolgies</a:t>
            </a:r>
            <a:r>
              <a:rPr lang="it-IT" altLang="it-IT" sz="2400" dirty="0"/>
              <a:t>, </a:t>
            </a:r>
            <a:r>
              <a:rPr lang="it-IT" altLang="it-IT" sz="2400" dirty="0" err="1"/>
              <a:t>construction</a:t>
            </a:r>
            <a:r>
              <a:rPr lang="it-IT" altLang="it-IT" sz="2400" dirty="0"/>
              <a:t> rules, use of high </a:t>
            </a:r>
            <a:r>
              <a:rPr lang="it-IT" altLang="it-IT" sz="2400" dirty="0" err="1"/>
              <a:t>reliable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components</a:t>
            </a:r>
            <a:r>
              <a:rPr lang="it-IT" altLang="it-IT" sz="2400" dirty="0"/>
              <a:t>)</a:t>
            </a:r>
            <a:br>
              <a:rPr lang="it-IT" altLang="it-IT" sz="2400" i="1" dirty="0"/>
            </a:br>
            <a:r>
              <a:rPr lang="it-IT" altLang="it-IT" sz="2400" dirty="0"/>
              <a:t> 		</a:t>
            </a:r>
            <a:br>
              <a:rPr lang="it-IT" altLang="it-IT" sz="2400" dirty="0"/>
            </a:br>
            <a:r>
              <a:rPr lang="it-IT" altLang="it-IT" sz="2400" dirty="0"/>
              <a:t>2. </a:t>
            </a:r>
            <a:r>
              <a:rPr lang="it-IT" altLang="it-IT" sz="2400" b="1" dirty="0"/>
              <a:t>fault </a:t>
            </a:r>
            <a:r>
              <a:rPr lang="it-IT" altLang="it-IT" sz="2400" b="1" dirty="0" err="1"/>
              <a:t>tolerance</a:t>
            </a:r>
            <a:r>
              <a:rPr lang="it-IT" altLang="it-IT" sz="2400" b="1" dirty="0"/>
              <a:t> </a:t>
            </a:r>
            <a:r>
              <a:rPr lang="it-IT" altLang="it-IT" sz="2400" dirty="0"/>
              <a:t>		</a:t>
            </a:r>
            <a:br>
              <a:rPr lang="it-IT" altLang="it-IT" sz="2400" dirty="0"/>
            </a:br>
            <a:r>
              <a:rPr lang="it-IT" altLang="it-IT" sz="2400" dirty="0"/>
              <a:t> </a:t>
            </a:r>
            <a:r>
              <a:rPr lang="it-IT" altLang="it-IT" sz="2400" dirty="0" err="1"/>
              <a:t>tolerate</a:t>
            </a:r>
            <a:r>
              <a:rPr lang="it-IT" altLang="it-IT" sz="2400" dirty="0"/>
              <a:t> faults </a:t>
            </a:r>
            <a:r>
              <a:rPr lang="it-IT" altLang="it-IT" sz="2400" dirty="0" err="1"/>
              <a:t>providing</a:t>
            </a:r>
            <a:r>
              <a:rPr lang="it-IT" altLang="it-IT" sz="2400" dirty="0"/>
              <a:t> a service </a:t>
            </a:r>
            <a:r>
              <a:rPr lang="it-IT" altLang="it-IT" sz="2400" dirty="0" err="1"/>
              <a:t>complying</a:t>
            </a:r>
            <a:r>
              <a:rPr lang="it-IT" altLang="it-IT" sz="2400" dirty="0"/>
              <a:t> with</a:t>
            </a:r>
            <a:br>
              <a:rPr lang="it-IT" altLang="it-IT" sz="2400" dirty="0"/>
            </a:br>
            <a:r>
              <a:rPr lang="it-IT" altLang="it-IT" sz="2400" dirty="0"/>
              <a:t> the </a:t>
            </a:r>
            <a:r>
              <a:rPr lang="it-IT" altLang="it-IT" sz="2400" dirty="0" err="1"/>
              <a:t>specification</a:t>
            </a:r>
            <a:r>
              <a:rPr lang="it-IT" altLang="it-IT" sz="2400" dirty="0"/>
              <a:t> in </a:t>
            </a:r>
            <a:r>
              <a:rPr lang="it-IT" altLang="it-IT" sz="2400" dirty="0" err="1"/>
              <a:t>spite</a:t>
            </a:r>
            <a:r>
              <a:rPr lang="it-IT" altLang="it-IT" sz="2400" dirty="0"/>
              <a:t> of faults (“</a:t>
            </a:r>
            <a:r>
              <a:rPr lang="it-IT" altLang="it-IT" sz="2400" i="1" dirty="0" err="1"/>
              <a:t>prevent</a:t>
            </a:r>
            <a:r>
              <a:rPr lang="it-IT" altLang="it-IT" sz="2400" i="1" dirty="0"/>
              <a:t> system </a:t>
            </a:r>
            <a:r>
              <a:rPr lang="it-IT" altLang="it-IT" sz="2400" i="1" dirty="0" err="1"/>
              <a:t>failures</a:t>
            </a:r>
            <a:r>
              <a:rPr lang="it-IT" altLang="it-IT" sz="2400" i="1" dirty="0"/>
              <a:t>” )</a:t>
            </a:r>
          </a:p>
          <a:p>
            <a:pPr marL="0" indent="0">
              <a:spcBef>
                <a:spcPts val="338"/>
              </a:spcBef>
              <a:buNone/>
            </a:pPr>
            <a:r>
              <a:rPr lang="it-IT" altLang="it-IT" sz="2400" dirty="0"/>
              <a:t>	</a:t>
            </a:r>
          </a:p>
          <a:p>
            <a:pPr marL="0" indent="0">
              <a:spcBef>
                <a:spcPts val="338"/>
              </a:spcBef>
              <a:buNone/>
            </a:pPr>
            <a:r>
              <a:rPr lang="it-IT" altLang="it-IT" sz="2400" dirty="0"/>
              <a:t>	3. </a:t>
            </a:r>
            <a:r>
              <a:rPr lang="it-IT" altLang="it-IT" sz="2400" b="1" dirty="0"/>
              <a:t>fault </a:t>
            </a:r>
            <a:r>
              <a:rPr lang="it-IT" altLang="it-IT" sz="2400" b="1" dirty="0" err="1"/>
              <a:t>removal</a:t>
            </a:r>
            <a:r>
              <a:rPr lang="it-IT" altLang="it-IT" sz="2400" b="1" dirty="0"/>
              <a:t> </a:t>
            </a:r>
          </a:p>
          <a:p>
            <a:pPr marL="0" indent="0">
              <a:spcBef>
                <a:spcPts val="338"/>
              </a:spcBef>
              <a:buNone/>
            </a:pPr>
            <a:r>
              <a:rPr lang="it-IT" altLang="it-IT" sz="2400" dirty="0"/>
              <a:t>	reduce the </a:t>
            </a:r>
            <a:r>
              <a:rPr lang="it-IT" altLang="it-IT" sz="2400" dirty="0" err="1"/>
              <a:t>presence</a:t>
            </a:r>
            <a:r>
              <a:rPr lang="it-IT" altLang="it-IT" sz="2400" dirty="0"/>
              <a:t> of faults (</a:t>
            </a:r>
            <a:r>
              <a:rPr lang="it-IT" altLang="it-IT" sz="2400" dirty="0" err="1"/>
              <a:t>number,seriouness</a:t>
            </a:r>
            <a:r>
              <a:rPr lang="it-IT" altLang="it-IT" sz="2400" dirty="0"/>
              <a:t>, ...)</a:t>
            </a:r>
          </a:p>
          <a:p>
            <a:pPr>
              <a:spcBef>
                <a:spcPts val="338"/>
              </a:spcBef>
              <a:buClr>
                <a:srgbClr val="FE400C"/>
              </a:buClr>
            </a:pPr>
            <a:endParaRPr lang="it-IT" altLang="it-IT" sz="2400" dirty="0"/>
          </a:p>
          <a:p>
            <a:pPr marL="0" indent="0">
              <a:spcBef>
                <a:spcPts val="338"/>
              </a:spcBef>
              <a:buNone/>
            </a:pPr>
            <a:r>
              <a:rPr lang="it-IT" altLang="it-IT" sz="2400" dirty="0"/>
              <a:t>	4. </a:t>
            </a:r>
            <a:r>
              <a:rPr lang="it-IT" altLang="it-IT" sz="2400" b="1" dirty="0"/>
              <a:t>fault forecasting</a:t>
            </a:r>
          </a:p>
          <a:p>
            <a:pPr marL="0" indent="0">
              <a:spcBef>
                <a:spcPts val="338"/>
              </a:spcBef>
              <a:buNone/>
            </a:pPr>
            <a:r>
              <a:rPr lang="it-IT" altLang="it-IT" sz="2400" dirty="0"/>
              <a:t>	estimate the </a:t>
            </a:r>
            <a:r>
              <a:rPr lang="it-IT" altLang="it-IT" sz="2400" dirty="0" err="1"/>
              <a:t>present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number</a:t>
            </a:r>
            <a:r>
              <a:rPr lang="it-IT" altLang="it-IT" sz="2400" dirty="0"/>
              <a:t>, the future </a:t>
            </a:r>
            <a:r>
              <a:rPr lang="it-IT" altLang="it-IT" sz="2400" dirty="0" err="1"/>
              <a:t>incidence</a:t>
            </a:r>
            <a:r>
              <a:rPr lang="it-IT" altLang="it-IT" sz="2400" dirty="0"/>
              <a:t> 	</a:t>
            </a:r>
            <a:br>
              <a:rPr lang="it-IT" altLang="it-IT" sz="2400" dirty="0"/>
            </a:br>
            <a:r>
              <a:rPr lang="it-IT" altLang="it-IT" sz="2400" dirty="0"/>
              <a:t>	and the </a:t>
            </a:r>
            <a:r>
              <a:rPr lang="it-IT" altLang="it-IT" sz="2400" dirty="0" err="1"/>
              <a:t>consequences</a:t>
            </a:r>
            <a:r>
              <a:rPr lang="it-IT" altLang="it-IT" sz="2400" dirty="0"/>
              <a:t> of faults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29B7C5-B7E9-41E9-99C3-C06E785C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71EA42-2051-4403-825F-F82FD22E5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B74CC5-B8E3-40F5-A1AD-E87004FD0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60458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B3A10A-628D-4367-8160-A3B3C75E3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Conclusions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C03A2F-E300-4426-BBB9-A05743742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621" y="1253331"/>
            <a:ext cx="10062979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it-IT" altLang="it-IT" sz="3200" dirty="0"/>
              <a:t>fault </a:t>
            </a:r>
            <a:r>
              <a:rPr lang="it-IT" altLang="it-IT" sz="3200" dirty="0" err="1"/>
              <a:t>tolerance</a:t>
            </a:r>
            <a:r>
              <a:rPr lang="it-IT" altLang="it-IT" sz="3200" dirty="0"/>
              <a:t> </a:t>
            </a:r>
            <a:r>
              <a:rPr lang="it-IT" altLang="it-IT" sz="3200" dirty="0" err="1"/>
              <a:t>uses</a:t>
            </a:r>
            <a:r>
              <a:rPr lang="it-IT" altLang="it-IT" sz="3200" dirty="0"/>
              <a:t> </a:t>
            </a:r>
            <a:r>
              <a:rPr lang="it-IT" altLang="it-IT" sz="3200" dirty="0" err="1"/>
              <a:t>replication</a:t>
            </a:r>
            <a:r>
              <a:rPr lang="it-IT" altLang="it-IT" sz="3200" dirty="0"/>
              <a:t> for fault </a:t>
            </a:r>
            <a:r>
              <a:rPr lang="it-IT" altLang="it-IT" sz="3200" dirty="0" err="1"/>
              <a:t>masking</a:t>
            </a:r>
            <a:r>
              <a:rPr lang="it-IT" altLang="it-IT" sz="3200" dirty="0"/>
              <a:t> and </a:t>
            </a:r>
            <a:r>
              <a:rPr lang="it-IT" altLang="it-IT" dirty="0" err="1"/>
              <a:t>relies</a:t>
            </a:r>
            <a:r>
              <a:rPr lang="it-IT" altLang="it-IT" dirty="0"/>
              <a:t> on the </a:t>
            </a:r>
            <a:r>
              <a:rPr lang="it-IT" altLang="it-IT" dirty="0" err="1"/>
              <a:t>independency</a:t>
            </a:r>
            <a:r>
              <a:rPr lang="it-IT" altLang="it-IT" dirty="0"/>
              <a:t> of </a:t>
            </a:r>
            <a:r>
              <a:rPr lang="it-IT" altLang="it-IT" dirty="0" err="1"/>
              <a:t>redundancies</a:t>
            </a:r>
            <a:r>
              <a:rPr lang="it-IT" altLang="it-IT" dirty="0"/>
              <a:t> with </a:t>
            </a:r>
            <a:r>
              <a:rPr lang="it-IT" altLang="it-IT" dirty="0" err="1"/>
              <a:t>respect</a:t>
            </a:r>
            <a:r>
              <a:rPr lang="it-IT" altLang="it-IT" dirty="0"/>
              <a:t> to the </a:t>
            </a:r>
            <a:r>
              <a:rPr lang="it-IT" altLang="it-IT" dirty="0" err="1"/>
              <a:t>process</a:t>
            </a:r>
            <a:r>
              <a:rPr lang="it-IT" altLang="it-IT" dirty="0"/>
              <a:t> of fault </a:t>
            </a:r>
            <a:r>
              <a:rPr lang="it-IT" altLang="it-IT" dirty="0" err="1"/>
              <a:t>creation</a:t>
            </a:r>
            <a:r>
              <a:rPr lang="it-IT" altLang="it-IT" dirty="0"/>
              <a:t> and </a:t>
            </a:r>
            <a:r>
              <a:rPr lang="it-IT" altLang="it-IT" dirty="0" err="1"/>
              <a:t>activations</a:t>
            </a:r>
            <a:endParaRPr lang="it-IT" altLang="it-IT" dirty="0"/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When</a:t>
            </a:r>
            <a:r>
              <a:rPr lang="it-IT" altLang="it-IT" dirty="0"/>
              <a:t> </a:t>
            </a:r>
            <a:r>
              <a:rPr lang="it-IT" altLang="it-IT" dirty="0" err="1"/>
              <a:t>tolerance</a:t>
            </a:r>
            <a:r>
              <a:rPr lang="it-IT" altLang="it-IT" dirty="0"/>
              <a:t> to </a:t>
            </a:r>
            <a:r>
              <a:rPr lang="it-IT" altLang="it-IT" dirty="0" err="1"/>
              <a:t>physical</a:t>
            </a:r>
            <a:r>
              <a:rPr lang="it-IT" altLang="it-IT" dirty="0"/>
              <a:t> faults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foreseen</a:t>
            </a:r>
            <a:r>
              <a:rPr lang="it-IT" altLang="it-IT" dirty="0"/>
              <a:t>,  the </a:t>
            </a:r>
            <a:r>
              <a:rPr lang="it-IT" altLang="it-IT" dirty="0" err="1"/>
              <a:t>channels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be </a:t>
            </a:r>
            <a:r>
              <a:rPr lang="it-IT" altLang="it-IT" dirty="0" err="1"/>
              <a:t>identical</a:t>
            </a:r>
            <a:r>
              <a:rPr lang="it-IT" altLang="it-IT" dirty="0"/>
              <a:t>,  </a:t>
            </a:r>
            <a:r>
              <a:rPr lang="it-IT" altLang="it-IT" dirty="0" err="1"/>
              <a:t>based</a:t>
            </a:r>
            <a:r>
              <a:rPr lang="it-IT" altLang="it-IT" dirty="0"/>
              <a:t> on the </a:t>
            </a:r>
            <a:r>
              <a:rPr lang="it-IT" altLang="it-IT" dirty="0" err="1"/>
              <a:t>assumption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hardware </a:t>
            </a:r>
            <a:r>
              <a:rPr lang="it-IT" altLang="it-IT" dirty="0" err="1"/>
              <a:t>components</a:t>
            </a:r>
            <a:r>
              <a:rPr lang="it-IT" altLang="it-IT" dirty="0"/>
              <a:t> </a:t>
            </a:r>
            <a:r>
              <a:rPr lang="it-IT" altLang="it-IT" dirty="0" err="1"/>
              <a:t>fail</a:t>
            </a:r>
            <a:r>
              <a:rPr lang="it-IT" altLang="it-IT" dirty="0"/>
              <a:t> </a:t>
            </a:r>
            <a:r>
              <a:rPr lang="it-IT" altLang="it-IT" b="1" dirty="0" err="1"/>
              <a:t>independently</a:t>
            </a:r>
            <a:endParaRPr lang="it-IT" altLang="it-IT" b="1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	</a:t>
            </a:r>
          </a:p>
          <a:p>
            <a:pPr>
              <a:lnSpc>
                <a:spcPct val="80000"/>
              </a:lnSpc>
            </a:pPr>
            <a:r>
              <a:rPr lang="it-IT" altLang="it-IT" dirty="0" err="1"/>
              <a:t>When</a:t>
            </a:r>
            <a:r>
              <a:rPr lang="it-IT" altLang="it-IT" dirty="0"/>
              <a:t> </a:t>
            </a:r>
            <a:r>
              <a:rPr lang="it-IT" altLang="it-IT" dirty="0" err="1"/>
              <a:t>tolerance</a:t>
            </a:r>
            <a:r>
              <a:rPr lang="it-IT" altLang="it-IT" dirty="0"/>
              <a:t> to design faults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foreseen</a:t>
            </a:r>
            <a:r>
              <a:rPr lang="it-IT" altLang="it-IT" dirty="0"/>
              <a:t>, </a:t>
            </a:r>
            <a:r>
              <a:rPr lang="it-IT" altLang="it-IT" dirty="0" err="1"/>
              <a:t>channels</a:t>
            </a:r>
            <a:r>
              <a:rPr lang="it-IT" altLang="it-IT" dirty="0"/>
              <a:t> </a:t>
            </a:r>
            <a:r>
              <a:rPr lang="it-IT" altLang="it-IT" dirty="0" err="1"/>
              <a:t>have</a:t>
            </a:r>
            <a:r>
              <a:rPr lang="it-IT" altLang="it-IT" dirty="0"/>
              <a:t> to </a:t>
            </a:r>
            <a:r>
              <a:rPr lang="it-IT" altLang="it-IT" dirty="0" err="1"/>
              <a:t>provide</a:t>
            </a:r>
            <a:r>
              <a:rPr lang="it-IT" altLang="it-IT" dirty="0"/>
              <a:t> </a:t>
            </a:r>
            <a:r>
              <a:rPr lang="it-IT" altLang="it-IT" dirty="0" err="1"/>
              <a:t>identical</a:t>
            </a:r>
            <a:r>
              <a:rPr lang="it-IT" altLang="it-IT" dirty="0"/>
              <a:t> service </a:t>
            </a:r>
            <a:r>
              <a:rPr lang="it-IT" altLang="it-IT" dirty="0" err="1"/>
              <a:t>through</a:t>
            </a:r>
            <a:r>
              <a:rPr lang="it-IT" altLang="it-IT" dirty="0"/>
              <a:t> separate designs  and </a:t>
            </a:r>
            <a:r>
              <a:rPr lang="it-IT" altLang="it-IT" dirty="0" err="1"/>
              <a:t>implementation</a:t>
            </a:r>
            <a:r>
              <a:rPr lang="it-IT" altLang="it-IT" dirty="0"/>
              <a:t> (</a:t>
            </a:r>
            <a:r>
              <a:rPr lang="it-IT" altLang="it-IT" dirty="0" err="1"/>
              <a:t>through</a:t>
            </a:r>
            <a:r>
              <a:rPr lang="it-IT" altLang="it-IT" dirty="0"/>
              <a:t> </a:t>
            </a:r>
            <a:r>
              <a:rPr lang="it-IT" altLang="it-IT" b="1" dirty="0"/>
              <a:t>design </a:t>
            </a:r>
            <a:r>
              <a:rPr lang="it-IT" altLang="it-IT" b="1" dirty="0" err="1"/>
              <a:t>diversity</a:t>
            </a:r>
            <a:r>
              <a:rPr lang="it-IT" altLang="it-IT" dirty="0"/>
              <a:t>)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/>
              <a:t>Fault </a:t>
            </a:r>
            <a:r>
              <a:rPr lang="it-IT" altLang="it-IT" dirty="0" err="1"/>
              <a:t>masking</a:t>
            </a:r>
            <a:r>
              <a:rPr lang="it-IT" altLang="it-IT" dirty="0"/>
              <a:t> </a:t>
            </a:r>
            <a:r>
              <a:rPr lang="it-IT" altLang="it-IT" dirty="0" err="1"/>
              <a:t>will</a:t>
            </a:r>
            <a:r>
              <a:rPr lang="it-IT" altLang="it-IT" dirty="0"/>
              <a:t> </a:t>
            </a:r>
            <a:r>
              <a:rPr lang="it-IT" altLang="it-IT" dirty="0" err="1"/>
              <a:t>conceal</a:t>
            </a:r>
            <a:r>
              <a:rPr lang="it-IT" altLang="it-IT" dirty="0"/>
              <a:t> a </a:t>
            </a:r>
            <a:r>
              <a:rPr lang="it-IT" altLang="it-IT" dirty="0" err="1"/>
              <a:t>possibly</a:t>
            </a:r>
            <a:r>
              <a:rPr lang="it-IT" altLang="it-IT" dirty="0"/>
              <a:t> progressive and </a:t>
            </a:r>
            <a:r>
              <a:rPr lang="it-IT" altLang="it-IT" dirty="0" err="1"/>
              <a:t>eventually</a:t>
            </a:r>
            <a:r>
              <a:rPr lang="it-IT" altLang="it-IT" dirty="0"/>
              <a:t> </a:t>
            </a:r>
            <a:r>
              <a:rPr lang="it-IT" altLang="it-IT" dirty="0" err="1"/>
              <a:t>fatal</a:t>
            </a:r>
            <a:r>
              <a:rPr lang="it-IT" altLang="it-IT" dirty="0"/>
              <a:t> </a:t>
            </a:r>
            <a:r>
              <a:rPr lang="it-IT" altLang="it-IT" dirty="0" err="1"/>
              <a:t>loss</a:t>
            </a:r>
            <a:r>
              <a:rPr lang="it-IT" altLang="it-IT" dirty="0"/>
              <a:t> of </a:t>
            </a:r>
            <a:r>
              <a:rPr lang="it-IT" altLang="it-IT" dirty="0" err="1"/>
              <a:t>protective</a:t>
            </a:r>
            <a:r>
              <a:rPr lang="it-IT" altLang="it-IT" dirty="0"/>
              <a:t> </a:t>
            </a:r>
            <a:r>
              <a:rPr lang="it-IT" altLang="it-IT" dirty="0" err="1"/>
              <a:t>redundancy</a:t>
            </a:r>
            <a:r>
              <a:rPr lang="it-IT" altLang="it-IT" dirty="0"/>
              <a:t>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Practical</a:t>
            </a:r>
            <a:r>
              <a:rPr lang="it-IT" altLang="it-IT" dirty="0"/>
              <a:t> </a:t>
            </a:r>
            <a:r>
              <a:rPr lang="it-IT" altLang="it-IT" dirty="0" err="1"/>
              <a:t>implementations</a:t>
            </a:r>
            <a:r>
              <a:rPr lang="it-IT" altLang="it-IT" dirty="0"/>
              <a:t> of </a:t>
            </a:r>
            <a:r>
              <a:rPr lang="it-IT" altLang="it-IT" dirty="0" err="1"/>
              <a:t>masking</a:t>
            </a:r>
            <a:r>
              <a:rPr lang="it-IT" altLang="it-IT" dirty="0"/>
              <a:t> </a:t>
            </a:r>
            <a:r>
              <a:rPr lang="it-IT" altLang="it-IT" dirty="0" err="1"/>
              <a:t>generally</a:t>
            </a:r>
            <a:r>
              <a:rPr lang="it-IT" altLang="it-IT" dirty="0"/>
              <a:t> involve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detection</a:t>
            </a:r>
            <a:r>
              <a:rPr lang="it-IT" altLang="it-IT" dirty="0"/>
              <a:t> (and </a:t>
            </a:r>
            <a:r>
              <a:rPr lang="it-IT" altLang="it-IT" dirty="0" err="1"/>
              <a:t>possibly</a:t>
            </a:r>
            <a:r>
              <a:rPr lang="it-IT" altLang="it-IT" dirty="0"/>
              <a:t> fault </a:t>
            </a:r>
            <a:r>
              <a:rPr lang="it-IT" altLang="it-IT" dirty="0" err="1"/>
              <a:t>handling</a:t>
            </a:r>
            <a:r>
              <a:rPr lang="it-IT" altLang="it-IT" dirty="0"/>
              <a:t>), </a:t>
            </a:r>
            <a:r>
              <a:rPr lang="it-IT" altLang="it-IT" dirty="0" err="1"/>
              <a:t>leading</a:t>
            </a:r>
            <a:r>
              <a:rPr lang="it-IT" altLang="it-IT" dirty="0"/>
              <a:t> to </a:t>
            </a:r>
            <a:r>
              <a:rPr lang="it-IT" altLang="it-IT" dirty="0" err="1"/>
              <a:t>masking</a:t>
            </a:r>
            <a:r>
              <a:rPr lang="it-IT" altLang="it-IT" dirty="0"/>
              <a:t> and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detection</a:t>
            </a:r>
            <a:r>
              <a:rPr lang="it-IT" altLang="it-IT" dirty="0"/>
              <a:t> and recovery.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endParaRPr lang="it-IT" altLang="it-IT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64DECF-08CD-488C-B2FD-2DDCBA8C3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629DF9-1811-4747-89C5-421EB9246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Fault tolerance: basic concepts and terminology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FFE06A-DDC7-405C-9871-6E32B1AD4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677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B30F40-A48A-4985-9EFD-A0B2AC4FB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Failure</a:t>
            </a:r>
            <a:r>
              <a:rPr lang="it-IT" altLang="it-IT" dirty="0"/>
              <a:t>, fault, </a:t>
            </a:r>
            <a:r>
              <a:rPr lang="it-IT" altLang="it-IT" dirty="0" err="1"/>
              <a:t>error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883063B-E9C3-4691-BFB4-FCF729F93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865" y="1253331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If</a:t>
            </a:r>
            <a:r>
              <a:rPr lang="it-IT" altLang="it-IT" dirty="0"/>
              <a:t> the system </a:t>
            </a:r>
            <a:r>
              <a:rPr lang="it-IT" altLang="it-IT" dirty="0" err="1"/>
              <a:t>stops</a:t>
            </a:r>
            <a:r>
              <a:rPr lang="it-IT" altLang="it-IT" dirty="0"/>
              <a:t> </a:t>
            </a:r>
            <a:r>
              <a:rPr lang="it-IT" altLang="it-IT" dirty="0" err="1"/>
              <a:t>delivering</a:t>
            </a:r>
            <a:r>
              <a:rPr lang="it-IT" altLang="it-IT" dirty="0"/>
              <a:t> the </a:t>
            </a:r>
            <a:r>
              <a:rPr lang="it-IT" altLang="it-IT" dirty="0" err="1"/>
              <a:t>intended</a:t>
            </a:r>
            <a:r>
              <a:rPr lang="it-IT" altLang="it-IT" dirty="0"/>
              <a:t> service, </a:t>
            </a:r>
            <a:r>
              <a:rPr lang="it-IT" altLang="it-IT" dirty="0" err="1"/>
              <a:t>we</a:t>
            </a:r>
            <a:r>
              <a:rPr lang="it-IT" altLang="it-IT" dirty="0"/>
              <a:t> call </a:t>
            </a:r>
            <a:r>
              <a:rPr lang="it-IT" altLang="it-IT" dirty="0" err="1"/>
              <a:t>this</a:t>
            </a:r>
            <a:r>
              <a:rPr lang="it-IT" altLang="it-IT" dirty="0"/>
              <a:t> a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failure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The </a:t>
            </a:r>
            <a:r>
              <a:rPr lang="it-IT" altLang="it-IT" dirty="0" err="1"/>
              <a:t>correct</a:t>
            </a:r>
            <a:r>
              <a:rPr lang="it-IT" altLang="it-IT" dirty="0"/>
              <a:t> service </a:t>
            </a:r>
            <a:r>
              <a:rPr lang="it-IT" altLang="it-IT" dirty="0" err="1"/>
              <a:t>may</a:t>
            </a:r>
            <a:r>
              <a:rPr lang="it-IT" altLang="it-IT" dirty="0"/>
              <a:t>  </a:t>
            </a:r>
            <a:r>
              <a:rPr lang="it-IT" altLang="it-IT" dirty="0" err="1"/>
              <a:t>later</a:t>
            </a:r>
            <a:r>
              <a:rPr lang="it-IT" altLang="it-IT" dirty="0"/>
              <a:t> </a:t>
            </a:r>
            <a:r>
              <a:rPr lang="it-IT" altLang="it-IT" dirty="0" err="1"/>
              <a:t>restart</a:t>
            </a:r>
            <a:r>
              <a:rPr lang="it-IT" altLang="it-IT" dirty="0"/>
              <a:t>.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For </a:t>
            </a:r>
            <a:r>
              <a:rPr lang="it-IT" altLang="it-IT" dirty="0" err="1"/>
              <a:t>instance</a:t>
            </a:r>
            <a:r>
              <a:rPr lang="it-IT" altLang="it-IT" dirty="0"/>
              <a:t>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	- </a:t>
            </a:r>
            <a:r>
              <a:rPr lang="it-IT" altLang="it-IT" dirty="0" err="1"/>
              <a:t>deliver</a:t>
            </a:r>
            <a:r>
              <a:rPr lang="it-IT" altLang="it-IT" dirty="0"/>
              <a:t> 200 Euro </a:t>
            </a:r>
            <a:r>
              <a:rPr lang="it-IT" altLang="it-IT" dirty="0" err="1"/>
              <a:t>when</a:t>
            </a:r>
            <a:r>
              <a:rPr lang="it-IT" altLang="it-IT" dirty="0"/>
              <a:t> </a:t>
            </a:r>
            <a:r>
              <a:rPr lang="it-IT" altLang="it-IT" dirty="0" err="1"/>
              <a:t>you</a:t>
            </a:r>
            <a:r>
              <a:rPr lang="it-IT" altLang="it-IT" dirty="0"/>
              <a:t> </a:t>
            </a:r>
            <a:r>
              <a:rPr lang="it-IT" altLang="it-IT" dirty="0" err="1"/>
              <a:t>asked</a:t>
            </a:r>
            <a:r>
              <a:rPr lang="it-IT" altLang="it-IT" dirty="0"/>
              <a:t> 20 Euro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 err="1"/>
              <a:t>We</a:t>
            </a:r>
            <a:r>
              <a:rPr lang="it-IT" altLang="it-IT" dirty="0"/>
              <a:t> call the </a:t>
            </a:r>
            <a:r>
              <a:rPr lang="it-IT" altLang="it-IT" dirty="0" err="1"/>
              <a:t>causes</a:t>
            </a:r>
            <a:r>
              <a:rPr lang="it-IT" altLang="it-IT" dirty="0"/>
              <a:t> of </a:t>
            </a:r>
            <a:r>
              <a:rPr lang="it-IT" altLang="it-IT" dirty="0" err="1"/>
              <a:t>failures</a:t>
            </a:r>
            <a:r>
              <a:rPr lang="it-IT" altLang="it-IT" dirty="0"/>
              <a:t> faults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/>
              <a:t>A fault </a:t>
            </a:r>
            <a:r>
              <a:rPr lang="it-IT" altLang="it-IT" dirty="0" err="1"/>
              <a:t>causes</a:t>
            </a:r>
            <a:r>
              <a:rPr lang="it-IT" altLang="it-IT" dirty="0"/>
              <a:t> an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error</a:t>
            </a:r>
            <a:r>
              <a:rPr lang="it-IT" altLang="it-IT" dirty="0"/>
              <a:t> in the state of the system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pPr>
              <a:lnSpc>
                <a:spcPct val="80000"/>
              </a:lnSpc>
            </a:pPr>
            <a:r>
              <a:rPr lang="it-IT" altLang="it-IT" dirty="0"/>
              <a:t>The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causes</a:t>
            </a:r>
            <a:r>
              <a:rPr lang="it-IT" altLang="it-IT" dirty="0"/>
              <a:t> the system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fail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6CB1744-1168-4E94-8DBC-0DEC0C9A7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1CDE0F-FFB8-432E-A52F-B4F9B6335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829507-B3C1-483F-B38B-52B315E9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2749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8E2D3F-23EE-4BBB-ABC7-9A2428FC9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Threats</a:t>
            </a:r>
            <a:r>
              <a:rPr lang="it-IT" altLang="it-IT" dirty="0"/>
              <a:t> to </a:t>
            </a:r>
            <a:r>
              <a:rPr lang="it-IT" altLang="it-IT" dirty="0" err="1"/>
              <a:t>Dependability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35F430-586A-4801-82BE-006E01DF2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680" y="1100930"/>
            <a:ext cx="10515600" cy="514747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altLang="it-IT" sz="4500" b="1" dirty="0"/>
              <a:t>Fault</a:t>
            </a:r>
            <a:br>
              <a:rPr lang="it-IT" altLang="it-IT" sz="4500" b="1" dirty="0"/>
            </a:br>
            <a:r>
              <a:rPr lang="it-IT" altLang="it-IT" sz="4500" dirty="0"/>
              <a:t>the </a:t>
            </a:r>
            <a:r>
              <a:rPr lang="it-IT" altLang="it-IT" sz="4500" dirty="0" err="1"/>
              <a:t>adjudged</a:t>
            </a:r>
            <a:r>
              <a:rPr lang="it-IT" altLang="it-IT" sz="4500" dirty="0"/>
              <a:t> or </a:t>
            </a:r>
            <a:r>
              <a:rPr lang="it-IT" altLang="it-IT" sz="4500" dirty="0" err="1"/>
              <a:t>hypothesized</a:t>
            </a:r>
            <a:r>
              <a:rPr lang="it-IT" altLang="it-IT" sz="4500" dirty="0"/>
              <a:t> cause of </a:t>
            </a:r>
            <a:r>
              <a:rPr lang="it-IT" altLang="it-IT" sz="4500" dirty="0" err="1"/>
              <a:t>problems</a:t>
            </a:r>
            <a:endParaRPr lang="it-IT" altLang="it-IT" sz="4500" dirty="0"/>
          </a:p>
          <a:p>
            <a:pPr marL="0" indent="0">
              <a:buNone/>
            </a:pPr>
            <a:endParaRPr lang="it-IT" altLang="it-IT" sz="4500" dirty="0"/>
          </a:p>
          <a:p>
            <a:pPr marL="0" indent="0">
              <a:buNone/>
            </a:pPr>
            <a:r>
              <a:rPr lang="it-IT" altLang="it-IT" sz="4500" b="1" dirty="0" err="1"/>
              <a:t>Error</a:t>
            </a:r>
            <a:br>
              <a:rPr lang="it-IT" altLang="it-IT" sz="4500" b="1" dirty="0"/>
            </a:br>
            <a:r>
              <a:rPr lang="it-IT" altLang="it-IT" sz="4500" dirty="0"/>
              <a:t>a fault first </a:t>
            </a:r>
            <a:r>
              <a:rPr lang="it-IT" altLang="it-IT" sz="4500" dirty="0" err="1"/>
              <a:t>causes</a:t>
            </a:r>
            <a:r>
              <a:rPr lang="it-IT" altLang="it-IT" sz="4500" dirty="0"/>
              <a:t> an </a:t>
            </a:r>
            <a:r>
              <a:rPr lang="it-IT" altLang="it-IT" sz="4500" dirty="0" err="1"/>
              <a:t>error</a:t>
            </a:r>
            <a:r>
              <a:rPr lang="it-IT" altLang="it-IT" sz="4500" dirty="0"/>
              <a:t> in the service state of a component </a:t>
            </a:r>
            <a:r>
              <a:rPr lang="it-IT" altLang="it-IT" sz="4500" dirty="0" err="1"/>
              <a:t>that</a:t>
            </a:r>
            <a:r>
              <a:rPr lang="it-IT" altLang="it-IT" sz="4500" dirty="0"/>
              <a:t> </a:t>
            </a:r>
            <a:r>
              <a:rPr lang="it-IT" altLang="it-IT" sz="4500" dirty="0" err="1"/>
              <a:t>is</a:t>
            </a:r>
            <a:r>
              <a:rPr lang="it-IT" altLang="it-IT" sz="4500" dirty="0"/>
              <a:t> a part of the </a:t>
            </a:r>
            <a:r>
              <a:rPr lang="it-IT" altLang="it-IT" sz="4500" dirty="0" err="1"/>
              <a:t>internal</a:t>
            </a:r>
            <a:r>
              <a:rPr lang="it-IT" altLang="it-IT" sz="4500" dirty="0"/>
              <a:t> state of the system</a:t>
            </a:r>
          </a:p>
          <a:p>
            <a:pPr marL="0" indent="0">
              <a:buNone/>
            </a:pPr>
            <a:endParaRPr lang="it-IT" altLang="it-IT" sz="4500" dirty="0"/>
          </a:p>
          <a:p>
            <a:pPr marL="0" indent="0">
              <a:buNone/>
            </a:pPr>
            <a:r>
              <a:rPr lang="it-IT" altLang="it-IT" sz="4500" b="1" dirty="0" err="1"/>
              <a:t>Failure</a:t>
            </a:r>
            <a:br>
              <a:rPr lang="it-IT" altLang="it-IT" sz="4500" b="1" dirty="0"/>
            </a:br>
            <a:r>
              <a:rPr lang="it-IT" altLang="it-IT" sz="4500" dirty="0"/>
              <a:t>the </a:t>
            </a:r>
            <a:r>
              <a:rPr lang="it-IT" altLang="it-IT" sz="4500" dirty="0" err="1"/>
              <a:t>external</a:t>
            </a:r>
            <a:r>
              <a:rPr lang="it-IT" altLang="it-IT" sz="4500" dirty="0"/>
              <a:t> state </a:t>
            </a:r>
            <a:r>
              <a:rPr lang="it-IT" altLang="it-IT" sz="4500" dirty="0" err="1"/>
              <a:t>is</a:t>
            </a:r>
            <a:r>
              <a:rPr lang="it-IT" altLang="it-IT" sz="4500" dirty="0"/>
              <a:t> </a:t>
            </a:r>
            <a:r>
              <a:rPr lang="it-IT" altLang="it-IT" sz="4500" dirty="0" err="1"/>
              <a:t>affected</a:t>
            </a:r>
            <a:r>
              <a:rPr lang="it-IT" altLang="it-IT" sz="4500" dirty="0"/>
              <a:t> by the </a:t>
            </a:r>
            <a:r>
              <a:rPr lang="it-IT" altLang="it-IT" sz="4500" dirty="0" err="1"/>
              <a:t>error</a:t>
            </a:r>
            <a:endParaRPr lang="it-IT" altLang="it-IT" sz="4500" dirty="0"/>
          </a:p>
          <a:p>
            <a:pPr marL="0" indent="0">
              <a:buNone/>
            </a:pPr>
            <a:endParaRPr lang="it-IT" altLang="it-IT" sz="4500" dirty="0"/>
          </a:p>
          <a:p>
            <a:pPr marL="0" indent="0">
              <a:buNone/>
            </a:pPr>
            <a:r>
              <a:rPr lang="it-IT" altLang="it-IT" sz="4500" dirty="0"/>
              <a:t>For </a:t>
            </a:r>
            <a:r>
              <a:rPr lang="it-IT" altLang="it-IT" sz="4500" dirty="0" err="1"/>
              <a:t>this</a:t>
            </a:r>
            <a:r>
              <a:rPr lang="it-IT" altLang="it-IT" sz="4500" dirty="0"/>
              <a:t> </a:t>
            </a:r>
            <a:r>
              <a:rPr lang="it-IT" altLang="it-IT" sz="4500" dirty="0" err="1"/>
              <a:t>reason</a:t>
            </a:r>
            <a:r>
              <a:rPr lang="it-IT" altLang="it-IT" sz="4500" dirty="0"/>
              <a:t>, the </a:t>
            </a:r>
            <a:r>
              <a:rPr lang="it-IT" altLang="it-IT" sz="4500" dirty="0" err="1"/>
              <a:t>definition</a:t>
            </a:r>
            <a:r>
              <a:rPr lang="it-IT" altLang="it-IT" sz="4500" dirty="0"/>
              <a:t> of an </a:t>
            </a:r>
            <a:r>
              <a:rPr lang="it-IT" altLang="it-IT" sz="4500" dirty="0" err="1"/>
              <a:t>error</a:t>
            </a:r>
            <a:r>
              <a:rPr lang="it-IT" altLang="it-IT" sz="4500" dirty="0"/>
              <a:t> </a:t>
            </a:r>
            <a:r>
              <a:rPr lang="it-IT" altLang="it-IT" sz="4500" dirty="0" err="1"/>
              <a:t>is</a:t>
            </a:r>
            <a:r>
              <a:rPr lang="it-IT" altLang="it-IT" sz="4500" dirty="0"/>
              <a:t> the part of the </a:t>
            </a:r>
            <a:r>
              <a:rPr lang="it-IT" altLang="it-IT" sz="4500" dirty="0" err="1"/>
              <a:t>total</a:t>
            </a:r>
            <a:r>
              <a:rPr lang="it-IT" altLang="it-IT" sz="4500" dirty="0"/>
              <a:t> state of the system </a:t>
            </a:r>
            <a:r>
              <a:rPr lang="it-IT" altLang="it-IT" sz="4500" dirty="0" err="1"/>
              <a:t>that</a:t>
            </a:r>
            <a:r>
              <a:rPr lang="it-IT" altLang="it-IT" sz="4500" dirty="0"/>
              <a:t> </a:t>
            </a:r>
            <a:r>
              <a:rPr lang="it-IT" altLang="it-IT" sz="4500" dirty="0" err="1"/>
              <a:t>may</a:t>
            </a:r>
            <a:r>
              <a:rPr lang="it-IT" altLang="it-IT" sz="4500" dirty="0"/>
              <a:t> </a:t>
            </a:r>
            <a:r>
              <a:rPr lang="it-IT" altLang="it-IT" sz="4500" dirty="0" err="1"/>
              <a:t>lead</a:t>
            </a:r>
            <a:r>
              <a:rPr lang="it-IT" altLang="it-IT" sz="4500" dirty="0"/>
              <a:t> to </a:t>
            </a:r>
            <a:r>
              <a:rPr lang="it-IT" altLang="it-IT" sz="4500" dirty="0" err="1"/>
              <a:t>its</a:t>
            </a:r>
            <a:r>
              <a:rPr lang="it-IT" altLang="it-IT" sz="4500" dirty="0"/>
              <a:t> </a:t>
            </a:r>
            <a:r>
              <a:rPr lang="it-IT" altLang="it-IT" sz="4500" dirty="0" err="1"/>
              <a:t>subsequent</a:t>
            </a:r>
            <a:r>
              <a:rPr lang="it-IT" altLang="it-IT" sz="4500" dirty="0"/>
              <a:t> service </a:t>
            </a:r>
            <a:r>
              <a:rPr lang="it-IT" altLang="it-IT" sz="4500" dirty="0" err="1"/>
              <a:t>failure</a:t>
            </a:r>
            <a:r>
              <a:rPr lang="it-IT" altLang="it-IT" sz="4500" dirty="0"/>
              <a:t>. </a:t>
            </a:r>
          </a:p>
          <a:p>
            <a:pPr marL="0" indent="0">
              <a:buNone/>
            </a:pPr>
            <a:endParaRPr lang="it-IT" altLang="it-IT" sz="4500" dirty="0"/>
          </a:p>
          <a:p>
            <a:pPr marL="0" indent="0">
              <a:buNone/>
            </a:pPr>
            <a:r>
              <a:rPr lang="it-IT" altLang="it-IT" sz="4500" dirty="0" err="1"/>
              <a:t>It</a:t>
            </a:r>
            <a:r>
              <a:rPr lang="it-IT" altLang="it-IT" sz="4500" dirty="0"/>
              <a:t> </a:t>
            </a:r>
            <a:r>
              <a:rPr lang="it-IT" altLang="it-IT" sz="4500" dirty="0" err="1"/>
              <a:t>is</a:t>
            </a:r>
            <a:r>
              <a:rPr lang="it-IT" altLang="it-IT" sz="4500" dirty="0"/>
              <a:t> </a:t>
            </a:r>
            <a:r>
              <a:rPr lang="it-IT" altLang="it-IT" sz="4500" dirty="0" err="1"/>
              <a:t>important</a:t>
            </a:r>
            <a:r>
              <a:rPr lang="it-IT" altLang="it-IT" sz="4500" dirty="0"/>
              <a:t> to note </a:t>
            </a:r>
            <a:r>
              <a:rPr lang="it-IT" altLang="it-IT" sz="4500" dirty="0" err="1"/>
              <a:t>that</a:t>
            </a:r>
            <a:r>
              <a:rPr lang="it-IT" altLang="it-IT" sz="4500" dirty="0"/>
              <a:t> </a:t>
            </a:r>
            <a:r>
              <a:rPr lang="it-IT" altLang="it-IT" sz="4500" dirty="0" err="1"/>
              <a:t>many</a:t>
            </a:r>
            <a:r>
              <a:rPr lang="it-IT" altLang="it-IT" sz="4500" dirty="0"/>
              <a:t> </a:t>
            </a:r>
            <a:r>
              <a:rPr lang="it-IT" altLang="it-IT" sz="4500" dirty="0" err="1"/>
              <a:t>errors</a:t>
            </a:r>
            <a:r>
              <a:rPr lang="it-IT" altLang="it-IT" sz="4500" dirty="0"/>
              <a:t> do </a:t>
            </a:r>
            <a:r>
              <a:rPr lang="it-IT" altLang="it-IT" sz="4500" dirty="0" err="1"/>
              <a:t>not</a:t>
            </a:r>
            <a:r>
              <a:rPr lang="it-IT" altLang="it-IT" sz="4500" dirty="0"/>
              <a:t> </a:t>
            </a:r>
            <a:r>
              <a:rPr lang="it-IT" altLang="it-IT" sz="4500" dirty="0" err="1"/>
              <a:t>reach</a:t>
            </a:r>
            <a:r>
              <a:rPr lang="it-IT" altLang="it-IT" sz="4500" dirty="0"/>
              <a:t> the </a:t>
            </a:r>
            <a:r>
              <a:rPr lang="it-IT" altLang="it-IT" sz="4500" dirty="0" err="1"/>
              <a:t>system’s</a:t>
            </a:r>
            <a:r>
              <a:rPr lang="it-IT" altLang="it-IT" sz="4500" dirty="0"/>
              <a:t> </a:t>
            </a:r>
            <a:r>
              <a:rPr lang="it-IT" altLang="it-IT" sz="4500" dirty="0" err="1"/>
              <a:t>external</a:t>
            </a:r>
            <a:r>
              <a:rPr lang="it-IT" altLang="it-IT" sz="4500" dirty="0"/>
              <a:t> state and cause a </a:t>
            </a:r>
            <a:r>
              <a:rPr lang="it-IT" altLang="it-IT" sz="4500" dirty="0" err="1"/>
              <a:t>failure</a:t>
            </a:r>
            <a:r>
              <a:rPr lang="it-IT" altLang="it-IT" sz="4500" dirty="0"/>
              <a:t>.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8C949FD-33E0-452D-843C-7C31B55A1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6FB975-1184-46CC-8CD6-4C39FDFAF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86729A3-BB73-4964-878D-7ADA2E810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401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A42C4B-E3D0-4477-96D8-D5B3250B4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/>
              <a:t>Threats</a:t>
            </a:r>
            <a:r>
              <a:rPr lang="it-IT" altLang="it-IT" dirty="0"/>
              <a:t> to </a:t>
            </a:r>
            <a:r>
              <a:rPr lang="it-IT" altLang="it-IT" dirty="0" err="1"/>
              <a:t>Dependability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C652F8E-1230-42A4-B42F-D21CBBC10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098" y="1137659"/>
            <a:ext cx="10572181" cy="3234544"/>
          </a:xfrm>
        </p:spPr>
        <p:txBody>
          <a:bodyPr>
            <a:normAutofit fontScale="92500" lnSpcReduction="20000"/>
          </a:bodyPr>
          <a:lstStyle/>
          <a:p>
            <a:r>
              <a:rPr lang="it-IT" altLang="it-IT" b="1" dirty="0" err="1"/>
              <a:t>Correct</a:t>
            </a:r>
            <a:r>
              <a:rPr lang="it-IT" altLang="it-IT" b="1" dirty="0"/>
              <a:t> service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delivered</a:t>
            </a:r>
            <a:r>
              <a:rPr lang="it-IT" altLang="it-IT" dirty="0"/>
              <a:t> </a:t>
            </a:r>
            <a:r>
              <a:rPr lang="it-IT" altLang="it-IT" dirty="0" err="1"/>
              <a:t>when</a:t>
            </a:r>
            <a:r>
              <a:rPr lang="it-IT" altLang="it-IT" dirty="0"/>
              <a:t> the service </a:t>
            </a:r>
            <a:r>
              <a:rPr lang="it-IT" altLang="it-IT" dirty="0" err="1"/>
              <a:t>implements</a:t>
            </a:r>
            <a:r>
              <a:rPr lang="it-IT" altLang="it-IT" dirty="0"/>
              <a:t> the system </a:t>
            </a:r>
            <a:r>
              <a:rPr lang="it-IT" altLang="it-IT" dirty="0" err="1"/>
              <a:t>function</a:t>
            </a:r>
            <a:br>
              <a:rPr lang="it-IT" altLang="it-IT" dirty="0"/>
            </a:br>
            <a:endParaRPr lang="it-IT" altLang="it-IT" dirty="0"/>
          </a:p>
          <a:p>
            <a:r>
              <a:rPr lang="it-IT" altLang="it-IT" dirty="0"/>
              <a:t>A </a:t>
            </a:r>
            <a:r>
              <a:rPr lang="it-IT" altLang="it-IT" b="1" dirty="0"/>
              <a:t>service </a:t>
            </a:r>
            <a:r>
              <a:rPr lang="it-IT" altLang="it-IT" b="1" dirty="0" err="1"/>
              <a:t>failure</a:t>
            </a:r>
            <a:r>
              <a:rPr lang="it-IT" altLang="it-IT" dirty="0"/>
              <a:t>, </a:t>
            </a:r>
            <a:r>
              <a:rPr lang="it-IT" altLang="it-IT" dirty="0" err="1"/>
              <a:t>often</a:t>
            </a:r>
            <a:r>
              <a:rPr lang="it-IT" altLang="it-IT" dirty="0"/>
              <a:t> </a:t>
            </a:r>
            <a:r>
              <a:rPr lang="it-IT" altLang="it-IT" dirty="0" err="1"/>
              <a:t>abbreviated</a:t>
            </a:r>
            <a:r>
              <a:rPr lang="it-IT" altLang="it-IT" dirty="0"/>
              <a:t> </a:t>
            </a:r>
            <a:r>
              <a:rPr lang="it-IT" altLang="it-IT" dirty="0" err="1"/>
              <a:t>failure</a:t>
            </a:r>
            <a:r>
              <a:rPr lang="it-IT" altLang="it-IT" dirty="0"/>
              <a:t>, </a:t>
            </a:r>
            <a:r>
              <a:rPr lang="it-IT" altLang="it-IT" dirty="0" err="1"/>
              <a:t>is</a:t>
            </a:r>
            <a:r>
              <a:rPr lang="it-IT" altLang="it-IT" dirty="0"/>
              <a:t> an event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occurs</a:t>
            </a:r>
            <a:r>
              <a:rPr lang="it-IT" altLang="it-IT" dirty="0"/>
              <a:t> </a:t>
            </a:r>
            <a:r>
              <a:rPr lang="it-IT" altLang="it-IT" dirty="0" err="1"/>
              <a:t>when</a:t>
            </a:r>
            <a:r>
              <a:rPr lang="it-IT" altLang="it-IT" dirty="0"/>
              <a:t> the </a:t>
            </a:r>
            <a:r>
              <a:rPr lang="it-IT" altLang="it-IT" dirty="0" err="1"/>
              <a:t>delivered</a:t>
            </a:r>
            <a:r>
              <a:rPr lang="it-IT" altLang="it-IT" dirty="0"/>
              <a:t> service </a:t>
            </a:r>
            <a:r>
              <a:rPr lang="it-IT" altLang="it-IT" dirty="0" err="1"/>
              <a:t>deviates</a:t>
            </a:r>
            <a:r>
              <a:rPr lang="it-IT" altLang="it-IT" dirty="0"/>
              <a:t> from </a:t>
            </a:r>
            <a:r>
              <a:rPr lang="it-IT" altLang="it-IT" dirty="0" err="1"/>
              <a:t>correct</a:t>
            </a:r>
            <a:r>
              <a:rPr lang="it-IT" altLang="it-IT" dirty="0"/>
              <a:t> service</a:t>
            </a:r>
            <a:br>
              <a:rPr lang="it-IT" altLang="it-IT" dirty="0"/>
            </a:br>
            <a:endParaRPr lang="it-IT" altLang="it-IT" dirty="0"/>
          </a:p>
          <a:p>
            <a:r>
              <a:rPr lang="it-IT" altLang="it-IT" dirty="0" err="1"/>
              <a:t>Failure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a </a:t>
            </a:r>
            <a:r>
              <a:rPr lang="it-IT" altLang="it-IT" dirty="0" err="1"/>
              <a:t>transition</a:t>
            </a:r>
            <a:r>
              <a:rPr lang="it-IT" altLang="it-IT" dirty="0"/>
              <a:t> from </a:t>
            </a:r>
            <a:r>
              <a:rPr lang="it-IT" altLang="it-IT" dirty="0" err="1"/>
              <a:t>correct</a:t>
            </a:r>
            <a:r>
              <a:rPr lang="it-IT" altLang="it-IT" dirty="0"/>
              <a:t> service to </a:t>
            </a:r>
            <a:r>
              <a:rPr lang="it-IT" altLang="it-IT" dirty="0" err="1"/>
              <a:t>incorrect</a:t>
            </a:r>
            <a:r>
              <a:rPr lang="it-IT" altLang="it-IT" dirty="0"/>
              <a:t> service</a:t>
            </a:r>
            <a:br>
              <a:rPr lang="it-IT" altLang="it-IT" dirty="0"/>
            </a:br>
            <a:endParaRPr lang="it-IT" altLang="it-IT" dirty="0"/>
          </a:p>
          <a:p>
            <a:r>
              <a:rPr lang="it-IT" altLang="it-IT" dirty="0" err="1"/>
              <a:t>Restoration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the </a:t>
            </a:r>
            <a:r>
              <a:rPr lang="it-IT" altLang="it-IT" dirty="0" err="1"/>
              <a:t>transition</a:t>
            </a:r>
            <a:r>
              <a:rPr lang="it-IT" altLang="it-IT" dirty="0"/>
              <a:t> from </a:t>
            </a:r>
            <a:r>
              <a:rPr lang="it-IT" altLang="it-IT" dirty="0" err="1"/>
              <a:t>incorrect</a:t>
            </a:r>
            <a:r>
              <a:rPr lang="it-IT" altLang="it-IT" dirty="0"/>
              <a:t> service to </a:t>
            </a:r>
            <a:r>
              <a:rPr lang="it-IT" altLang="it-IT" dirty="0" err="1"/>
              <a:t>correct</a:t>
            </a:r>
            <a:r>
              <a:rPr lang="it-IT" altLang="it-IT" dirty="0"/>
              <a:t> service.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BF11E-7398-4450-9451-37803E27F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C7591F-689B-4AE2-BA65-CEAC3DA73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5BE749-DCDA-4D76-A606-026AD29B8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7</a:t>
            </a:fld>
            <a:endParaRPr lang="it-IT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3BB1E212-E60D-4EC8-94E0-B80B114D895C}"/>
              </a:ext>
            </a:extLst>
          </p:cNvPr>
          <p:cNvGrpSpPr/>
          <p:nvPr/>
        </p:nvGrpSpPr>
        <p:grpSpPr>
          <a:xfrm>
            <a:off x="3023393" y="4847574"/>
            <a:ext cx="3960813" cy="1147404"/>
            <a:chOff x="3023393" y="4847574"/>
            <a:chExt cx="3960813" cy="1147404"/>
          </a:xfrm>
        </p:grpSpPr>
        <p:sp>
          <p:nvSpPr>
            <p:cNvPr id="13" name="Text Box 14">
              <a:extLst>
                <a:ext uri="{FF2B5EF4-FFF2-40B4-BE49-F238E27FC236}">
                  <a16:creationId xmlns:a16="http://schemas.microsoft.com/office/drawing/2014/main" id="{1C449D7A-51A0-4FC5-8F03-6B6FC8CE9F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2950" y="5720341"/>
              <a:ext cx="90170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200"/>
                <a:t>restoration</a:t>
              </a:r>
            </a:p>
          </p:txBody>
        </p: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9D8AF43E-2349-4A3B-A75C-424D601D4B6A}"/>
                </a:ext>
              </a:extLst>
            </p:cNvPr>
            <p:cNvGrpSpPr/>
            <p:nvPr/>
          </p:nvGrpSpPr>
          <p:grpSpPr>
            <a:xfrm>
              <a:off x="3023393" y="4847574"/>
              <a:ext cx="3960813" cy="908932"/>
              <a:chOff x="7268528" y="4558649"/>
              <a:chExt cx="3960813" cy="908932"/>
            </a:xfrm>
          </p:grpSpPr>
          <p:sp>
            <p:nvSpPr>
              <p:cNvPr id="7" name="Oval 5">
                <a:extLst>
                  <a:ext uri="{FF2B5EF4-FFF2-40B4-BE49-F238E27FC236}">
                    <a16:creationId xmlns:a16="http://schemas.microsoft.com/office/drawing/2014/main" id="{2BA4470D-92FC-4ACC-9779-75B815CEC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8528" y="4748442"/>
                <a:ext cx="1368425" cy="6477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" name="Oval 6">
                <a:extLst>
                  <a:ext uri="{FF2B5EF4-FFF2-40B4-BE49-F238E27FC236}">
                    <a16:creationId xmlns:a16="http://schemas.microsoft.com/office/drawing/2014/main" id="{E0E838A2-70F1-4CBD-9F82-76668EC44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0916" y="4819880"/>
                <a:ext cx="1368425" cy="647700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it-IT"/>
              </a:p>
            </p:txBody>
          </p:sp>
          <p:cxnSp>
            <p:nvCxnSpPr>
              <p:cNvPr id="9" name="AutoShape 10">
                <a:extLst>
                  <a:ext uri="{FF2B5EF4-FFF2-40B4-BE49-F238E27FC236}">
                    <a16:creationId xmlns:a16="http://schemas.microsoft.com/office/drawing/2014/main" id="{7580CD35-40DF-446D-9EC3-81775588259C}"/>
                  </a:ext>
                </a:extLst>
              </p:cNvPr>
              <p:cNvCxnSpPr>
                <a:cxnSpLocks noChangeShapeType="1"/>
                <a:stCxn id="7" idx="0"/>
                <a:endCxn id="8" idx="0"/>
              </p:cNvCxnSpPr>
              <p:nvPr/>
            </p:nvCxnSpPr>
            <p:spPr bwMode="auto">
              <a:xfrm rot="5400000" flipV="1">
                <a:off x="9213215" y="3487968"/>
                <a:ext cx="71438" cy="2592387"/>
              </a:xfrm>
              <a:prstGeom prst="curvedConnector3">
                <a:avLst>
                  <a:gd name="adj1" fmla="val -32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AutoShape 11">
                <a:extLst>
                  <a:ext uri="{FF2B5EF4-FFF2-40B4-BE49-F238E27FC236}">
                    <a16:creationId xmlns:a16="http://schemas.microsoft.com/office/drawing/2014/main" id="{A1499CB7-098F-45CA-A630-7258ABE51404}"/>
                  </a:ext>
                </a:extLst>
              </p:cNvPr>
              <p:cNvCxnSpPr>
                <a:cxnSpLocks noChangeShapeType="1"/>
                <a:stCxn id="8" idx="4"/>
                <a:endCxn id="7" idx="4"/>
              </p:cNvCxnSpPr>
              <p:nvPr/>
            </p:nvCxnSpPr>
            <p:spPr bwMode="auto">
              <a:xfrm rot="16200000" flipV="1">
                <a:off x="9213215" y="4135668"/>
                <a:ext cx="71438" cy="2592387"/>
              </a:xfrm>
              <a:prstGeom prst="curvedConnector3">
                <a:avLst>
                  <a:gd name="adj1" fmla="val -32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" name="Text Box 12">
                <a:extLst>
                  <a:ext uri="{FF2B5EF4-FFF2-40B4-BE49-F238E27FC236}">
                    <a16:creationId xmlns:a16="http://schemas.microsoft.com/office/drawing/2014/main" id="{0B5C90B3-7328-46D6-B8CD-D8070A9E8D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92377" y="4819881"/>
                <a:ext cx="62857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it-IT" sz="1200"/>
                  <a:t>correct</a:t>
                </a:r>
              </a:p>
              <a:p>
                <a:r>
                  <a:rPr lang="it-IT" altLang="it-IT" sz="1200"/>
                  <a:t>service</a:t>
                </a:r>
              </a:p>
            </p:txBody>
          </p:sp>
          <p:sp>
            <p:nvSpPr>
              <p:cNvPr id="12" name="Text Box 13">
                <a:extLst>
                  <a:ext uri="{FF2B5EF4-FFF2-40B4-BE49-F238E27FC236}">
                    <a16:creationId xmlns:a16="http://schemas.microsoft.com/office/drawing/2014/main" id="{DCC1367C-7433-4071-AC66-7F01AC59E2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256203" y="4891317"/>
                <a:ext cx="766763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it-IT" sz="1200"/>
                  <a:t>incorrect</a:t>
                </a:r>
              </a:p>
              <a:p>
                <a:r>
                  <a:rPr lang="it-IT" altLang="it-IT" sz="1200"/>
                  <a:t>service</a:t>
                </a:r>
              </a:p>
            </p:txBody>
          </p:sp>
          <p:sp>
            <p:nvSpPr>
              <p:cNvPr id="14" name="Text Box 15">
                <a:extLst>
                  <a:ext uri="{FF2B5EF4-FFF2-40B4-BE49-F238E27FC236}">
                    <a16:creationId xmlns:a16="http://schemas.microsoft.com/office/drawing/2014/main" id="{2EAF95EE-BC19-4B0A-B1EC-8C61607CC5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041924" y="4558649"/>
                <a:ext cx="596900" cy="2746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it-IT" sz="1200" dirty="0" err="1"/>
                  <a:t>failure</a:t>
                </a:r>
                <a:endParaRPr lang="it-IT" altLang="it-IT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8176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9800A7-2E3F-40F7-81F8-656E8AD38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Threats</a:t>
            </a:r>
            <a:r>
              <a:rPr lang="it-IT" altLang="it-IT" dirty="0"/>
              <a:t> to </a:t>
            </a:r>
            <a:r>
              <a:rPr lang="it-IT" altLang="it-IT" dirty="0" err="1"/>
              <a:t>Dependability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7BBA30-C88D-462D-A876-3369BBD55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6A56D8-DAD0-42FE-BDF5-36EB812C8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Dependable computer-based systems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BDBFED-00E3-4F2F-8717-1B24B586C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8</a:t>
            </a:fld>
            <a:endParaRPr lang="it-IT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FB767606-C3E4-406F-A479-59880BFC4A40}"/>
              </a:ext>
            </a:extLst>
          </p:cNvPr>
          <p:cNvGrpSpPr/>
          <p:nvPr/>
        </p:nvGrpSpPr>
        <p:grpSpPr>
          <a:xfrm>
            <a:off x="3581400" y="1414452"/>
            <a:ext cx="3621087" cy="1674615"/>
            <a:chOff x="3581400" y="1414452"/>
            <a:chExt cx="3621087" cy="1674615"/>
          </a:xfrm>
        </p:grpSpPr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C764CFFA-6455-4060-A84D-0A7069B7D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1400" y="1414452"/>
              <a:ext cx="3311525" cy="1655763"/>
            </a:xfrm>
            <a:prstGeom prst="rect">
              <a:avLst/>
            </a:prstGeom>
            <a:solidFill>
              <a:schemeClr val="bg1"/>
            </a:solidFill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D7DC3E85-DA94-4F5E-BF05-4E0C36F8E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512" y="2060564"/>
              <a:ext cx="215900" cy="2159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1E4135B6-E748-4EE1-A6F8-BB1AA8CEF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0037" y="2060564"/>
              <a:ext cx="215900" cy="215900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BB4C0006-D13C-4E70-A905-A7E41C03C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9899" y="2060564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>
                <a:solidFill>
                  <a:srgbClr val="FF0000"/>
                </a:solidFill>
              </a:endParaRPr>
            </a:p>
          </p:txBody>
        </p:sp>
        <p:sp>
          <p:nvSpPr>
            <p:cNvPr id="11" name="Text Box 8">
              <a:extLst>
                <a:ext uri="{FF2B5EF4-FFF2-40B4-BE49-F238E27FC236}">
                  <a16:creationId xmlns:a16="http://schemas.microsoft.com/office/drawing/2014/main" id="{6E642BC9-43F9-4A7C-82C8-6F7641CB88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2838" y="2327264"/>
              <a:ext cx="46859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200" dirty="0"/>
                <a:t>fault</a:t>
              </a:r>
            </a:p>
          </p:txBody>
        </p:sp>
        <p:sp>
          <p:nvSpPr>
            <p:cNvPr id="12" name="Text Box 9">
              <a:extLst>
                <a:ext uri="{FF2B5EF4-FFF2-40B4-BE49-F238E27FC236}">
                  <a16:creationId xmlns:a16="http://schemas.microsoft.com/office/drawing/2014/main" id="{B9F3333D-8F34-418F-8760-E69BB34AFB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4138" y="2349490"/>
              <a:ext cx="504825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200"/>
                <a:t>error</a:t>
              </a:r>
            </a:p>
          </p:txBody>
        </p:sp>
        <p:sp>
          <p:nvSpPr>
            <p:cNvPr id="13" name="Text Box 10">
              <a:extLst>
                <a:ext uri="{FF2B5EF4-FFF2-40B4-BE49-F238E27FC236}">
                  <a16:creationId xmlns:a16="http://schemas.microsoft.com/office/drawing/2014/main" id="{5FB2CA66-34DF-41A3-B0F9-5B18C53156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5587" y="2327265"/>
              <a:ext cx="59690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200"/>
                <a:t>failure</a:t>
              </a:r>
            </a:p>
          </p:txBody>
        </p:sp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27DD4836-89B9-4A48-AA97-63D798173F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9313" y="2205026"/>
              <a:ext cx="649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F1AE7AE9-1999-4D52-B92D-BCF632256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1838" y="2205026"/>
              <a:ext cx="865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Text Box 15">
              <a:extLst>
                <a:ext uri="{FF2B5EF4-FFF2-40B4-BE49-F238E27FC236}">
                  <a16:creationId xmlns:a16="http://schemas.microsoft.com/office/drawing/2014/main" id="{7D490469-D124-42BC-BDCC-760C26B119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5363" y="2781290"/>
              <a:ext cx="116737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400"/>
                <a:t>component A</a:t>
              </a:r>
            </a:p>
          </p:txBody>
        </p:sp>
      </p:grpSp>
      <p:sp>
        <p:nvSpPr>
          <p:cNvPr id="18" name="Rectangle 13">
            <a:extLst>
              <a:ext uri="{FF2B5EF4-FFF2-40B4-BE49-F238E27FC236}">
                <a16:creationId xmlns:a16="http://schemas.microsoft.com/office/drawing/2014/main" id="{54C872CA-FDA9-4F2C-9453-0EB5F8E2D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5053" y="3891711"/>
            <a:ext cx="98753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338"/>
              </a:spcBef>
              <a:buClr>
                <a:srgbClr val="FE400C"/>
              </a:buClr>
            </a:pPr>
            <a:r>
              <a:rPr lang="it-IT" altLang="it-IT" sz="2400" dirty="0"/>
              <a:t>A fault </a:t>
            </a:r>
            <a:r>
              <a:rPr lang="it-IT" altLang="it-IT" sz="2400" dirty="0" err="1"/>
              <a:t>causes</a:t>
            </a:r>
            <a:r>
              <a:rPr lang="it-IT" altLang="it-IT" sz="2400" dirty="0"/>
              <a:t> an </a:t>
            </a:r>
            <a:r>
              <a:rPr lang="it-IT" altLang="it-IT" sz="2400" dirty="0" err="1"/>
              <a:t>error</a:t>
            </a:r>
            <a:r>
              <a:rPr lang="it-IT" altLang="it-IT" sz="2400" dirty="0"/>
              <a:t> in the </a:t>
            </a:r>
            <a:r>
              <a:rPr lang="it-IT" altLang="it-IT" sz="2400" dirty="0" err="1"/>
              <a:t>internal</a:t>
            </a:r>
            <a:r>
              <a:rPr lang="it-IT" altLang="it-IT" sz="2400" dirty="0"/>
              <a:t> state of the system.  </a:t>
            </a:r>
            <a:br>
              <a:rPr lang="it-IT" altLang="it-IT" sz="2400" dirty="0"/>
            </a:br>
            <a:r>
              <a:rPr lang="it-IT" altLang="it-IT" sz="2400" dirty="0"/>
              <a:t>The </a:t>
            </a:r>
            <a:r>
              <a:rPr lang="it-IT" altLang="it-IT" sz="2400" dirty="0" err="1"/>
              <a:t>error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causes</a:t>
            </a:r>
            <a:r>
              <a:rPr lang="it-IT" altLang="it-IT" sz="2400" dirty="0"/>
              <a:t> the system to </a:t>
            </a:r>
            <a:r>
              <a:rPr lang="it-IT" altLang="it-IT" sz="2400" dirty="0" err="1"/>
              <a:t>fail</a:t>
            </a:r>
            <a:endParaRPr lang="it-IT" altLang="it-IT" sz="2400" dirty="0"/>
          </a:p>
        </p:txBody>
      </p:sp>
    </p:spTree>
    <p:extLst>
      <p:ext uri="{BB962C8B-B14F-4D97-AF65-F5344CB8AC3E}">
        <p14:creationId xmlns:p14="http://schemas.microsoft.com/office/powerpoint/2010/main" val="4175454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E8EE19-7053-4271-95A3-4A8E363F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/>
              <a:t>Dependability</a:t>
            </a:r>
            <a:r>
              <a:rPr lang="it-IT" altLang="it-IT" dirty="0"/>
              <a:t> </a:t>
            </a:r>
            <a:r>
              <a:rPr lang="it-IT" altLang="it-IT" dirty="0" err="1"/>
              <a:t>attributes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22288F-E0C3-419A-B1DF-AE31DA7E3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5D034C6-2109-436B-BBE8-6E3E6611E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Fault tolerance: basic concepts and terminology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3497C4-CAE5-44D6-9C34-9290CE41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9</a:t>
            </a:fld>
            <a:endParaRPr lang="it-IT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0A87A51B-D5A4-4116-8B36-726A826C3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946" y="2469012"/>
            <a:ext cx="4751387" cy="195262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7749CB03-B693-4D3A-BBDB-E755A9CA25CF}"/>
              </a:ext>
            </a:extLst>
          </p:cNvPr>
          <p:cNvSpPr/>
          <p:nvPr/>
        </p:nvSpPr>
        <p:spPr>
          <a:xfrm>
            <a:off x="1683458" y="5127932"/>
            <a:ext cx="9898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2400" dirty="0" err="1"/>
              <a:t>Dependability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properties</a:t>
            </a:r>
            <a:r>
              <a:rPr lang="it-IT" altLang="it-IT" sz="2400" dirty="0"/>
              <a:t> can be </a:t>
            </a:r>
            <a:r>
              <a:rPr lang="it-IT" altLang="it-IT" sz="2400" dirty="0" err="1"/>
              <a:t>measured</a:t>
            </a:r>
            <a:r>
              <a:rPr lang="it-IT" altLang="it-IT" sz="2400" dirty="0"/>
              <a:t> in </a:t>
            </a:r>
            <a:r>
              <a:rPr lang="it-IT" altLang="it-IT" sz="2400" dirty="0" err="1"/>
              <a:t>terms</a:t>
            </a:r>
            <a:r>
              <a:rPr lang="it-IT" altLang="it-IT" sz="2400" dirty="0"/>
              <a:t> of </a:t>
            </a:r>
            <a:r>
              <a:rPr lang="it-IT" altLang="it-IT" sz="2400" dirty="0" err="1"/>
              <a:t>probability</a:t>
            </a:r>
            <a:endParaRPr lang="it-IT" altLang="it-IT" sz="2400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5F71309-14E6-4BDC-8FD5-BB2A3D06A071}"/>
              </a:ext>
            </a:extLst>
          </p:cNvPr>
          <p:cNvSpPr/>
          <p:nvPr/>
        </p:nvSpPr>
        <p:spPr>
          <a:xfrm>
            <a:off x="3806130" y="4559890"/>
            <a:ext cx="2826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From [</a:t>
            </a:r>
            <a:r>
              <a:rPr lang="en-US" dirty="0" err="1"/>
              <a:t>Avizienis</a:t>
            </a:r>
            <a:r>
              <a:rPr lang="en-US" dirty="0"/>
              <a:t> et al., 2004] </a:t>
            </a:r>
            <a:endParaRPr 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A5DCAF10-63AB-442C-A858-88454B66EBAD}"/>
              </a:ext>
            </a:extLst>
          </p:cNvPr>
          <p:cNvSpPr/>
          <p:nvPr/>
        </p:nvSpPr>
        <p:spPr>
          <a:xfrm>
            <a:off x="1058182" y="1304296"/>
            <a:ext cx="10900138" cy="61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t-IT" altLang="it-IT" sz="2400" dirty="0" err="1"/>
              <a:t>Dependability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a concept </a:t>
            </a:r>
            <a:r>
              <a:rPr lang="it-IT" altLang="it-IT" sz="2400" dirty="0" err="1"/>
              <a:t>that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encompasses</a:t>
            </a:r>
            <a:r>
              <a:rPr lang="it-IT" altLang="it-IT" sz="2400" dirty="0"/>
              <a:t> multiple </a:t>
            </a:r>
            <a:r>
              <a:rPr lang="it-IT" altLang="it-IT" sz="2400" dirty="0" err="1"/>
              <a:t>properties</a:t>
            </a:r>
            <a:r>
              <a:rPr lang="it-IT" altLang="it-IT" sz="2400" dirty="0"/>
              <a:t> 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21233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</TotalTime>
  <Words>2054</Words>
  <Application>Microsoft Office PowerPoint</Application>
  <PresentationFormat>Widescreen</PresentationFormat>
  <Paragraphs>425</Paragraphs>
  <Slides>47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47</vt:i4>
      </vt:variant>
    </vt:vector>
  </HeadingPairs>
  <TitlesOfParts>
    <vt:vector size="52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  <vt:lpstr>Outline</vt:lpstr>
      <vt:lpstr>Dependability: a definition</vt:lpstr>
      <vt:lpstr>Systems and components</vt:lpstr>
      <vt:lpstr>Failure, fault, error</vt:lpstr>
      <vt:lpstr>Threats to Dependability</vt:lpstr>
      <vt:lpstr>Threats to Dependability</vt:lpstr>
      <vt:lpstr>Threats to Dependability</vt:lpstr>
      <vt:lpstr>Dependability attributes</vt:lpstr>
      <vt:lpstr>Dependability attributes</vt:lpstr>
      <vt:lpstr>Dependability tree</vt:lpstr>
      <vt:lpstr>Threats to dependability</vt:lpstr>
      <vt:lpstr>Threats to dependability</vt:lpstr>
      <vt:lpstr>Presentazione standard di PowerPoint</vt:lpstr>
      <vt:lpstr>Faults classification</vt:lpstr>
      <vt:lpstr>Faults classification</vt:lpstr>
      <vt:lpstr>Natural faults</vt:lpstr>
      <vt:lpstr> </vt:lpstr>
      <vt:lpstr>Human-Made Faults</vt:lpstr>
      <vt:lpstr> </vt:lpstr>
      <vt:lpstr>Human-Made Faults</vt:lpstr>
      <vt:lpstr>Non-malicious Human-Made Faults</vt:lpstr>
      <vt:lpstr>Non-malicious Human-Made Faults</vt:lpstr>
      <vt:lpstr>Non-malicious Human-Made Faults</vt:lpstr>
      <vt:lpstr>Non-malicious Human-Made Faults</vt:lpstr>
      <vt:lpstr>Malicious human-made faults</vt:lpstr>
      <vt:lpstr>Malicious human-made faults</vt:lpstr>
      <vt:lpstr> </vt:lpstr>
      <vt:lpstr>Interaction Faults</vt:lpstr>
      <vt:lpstr> </vt:lpstr>
      <vt:lpstr>Interaction Faults</vt:lpstr>
      <vt:lpstr>Interaction Faults</vt:lpstr>
      <vt:lpstr>Permanent/Transient faults</vt:lpstr>
      <vt:lpstr>Presentazione standard di PowerPoint</vt:lpstr>
      <vt:lpstr>Failures</vt:lpstr>
      <vt:lpstr>Failures</vt:lpstr>
      <vt:lpstr>Failures</vt:lpstr>
      <vt:lpstr>Failures</vt:lpstr>
      <vt:lpstr>Failures</vt:lpstr>
      <vt:lpstr>Failures</vt:lpstr>
      <vt:lpstr>Errors</vt:lpstr>
      <vt:lpstr>Relationship Faults-Errors-Failures </vt:lpstr>
      <vt:lpstr>Example</vt:lpstr>
      <vt:lpstr>Dependability tree</vt:lpstr>
      <vt:lpstr>Presentazione standard di PowerPoint</vt:lpstr>
      <vt:lpstr>Means to obtain dependability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cinzia</dc:creator>
  <cp:lastModifiedBy>CINZIA BERNARDESCHI</cp:lastModifiedBy>
  <cp:revision>429</cp:revision>
  <dcterms:created xsi:type="dcterms:W3CDTF">2019-04-29T15:18:52Z</dcterms:created>
  <dcterms:modified xsi:type="dcterms:W3CDTF">2019-05-06T19:05:04Z</dcterms:modified>
</cp:coreProperties>
</file>