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74"/>
  </p:notesMasterIdLst>
  <p:sldIdLst>
    <p:sldId id="263" r:id="rId3"/>
    <p:sldId id="264" r:id="rId4"/>
    <p:sldId id="266" r:id="rId5"/>
    <p:sldId id="1139" r:id="rId6"/>
    <p:sldId id="1140" r:id="rId7"/>
    <p:sldId id="1144" r:id="rId8"/>
    <p:sldId id="1145" r:id="rId9"/>
    <p:sldId id="1134" r:id="rId10"/>
    <p:sldId id="1135" r:id="rId11"/>
    <p:sldId id="1136" r:id="rId12"/>
    <p:sldId id="1159" r:id="rId13"/>
    <p:sldId id="1146" r:id="rId14"/>
    <p:sldId id="1147" r:id="rId15"/>
    <p:sldId id="1149" r:id="rId16"/>
    <p:sldId id="1148" r:id="rId17"/>
    <p:sldId id="1150" r:id="rId18"/>
    <p:sldId id="1151" r:id="rId19"/>
    <p:sldId id="1152" r:id="rId20"/>
    <p:sldId id="1153" r:id="rId21"/>
    <p:sldId id="1154" r:id="rId22"/>
    <p:sldId id="1155" r:id="rId23"/>
    <p:sldId id="1156" r:id="rId24"/>
    <p:sldId id="1157" r:id="rId25"/>
    <p:sldId id="1161" r:id="rId26"/>
    <p:sldId id="1160" r:id="rId27"/>
    <p:sldId id="1158" r:id="rId28"/>
    <p:sldId id="1162" r:id="rId29"/>
    <p:sldId id="1163" r:id="rId30"/>
    <p:sldId id="1168" r:id="rId31"/>
    <p:sldId id="1214" r:id="rId32"/>
    <p:sldId id="1164" r:id="rId33"/>
    <p:sldId id="1165" r:id="rId34"/>
    <p:sldId id="1167" r:id="rId35"/>
    <p:sldId id="1169" r:id="rId36"/>
    <p:sldId id="1170" r:id="rId37"/>
    <p:sldId id="1171" r:id="rId38"/>
    <p:sldId id="1172" r:id="rId39"/>
    <p:sldId id="1173" r:id="rId40"/>
    <p:sldId id="1174" r:id="rId41"/>
    <p:sldId id="1179" r:id="rId42"/>
    <p:sldId id="1180" r:id="rId43"/>
    <p:sldId id="1181" r:id="rId44"/>
    <p:sldId id="1182" r:id="rId45"/>
    <p:sldId id="1183" r:id="rId46"/>
    <p:sldId id="1184" r:id="rId47"/>
    <p:sldId id="1185" r:id="rId48"/>
    <p:sldId id="1186" r:id="rId49"/>
    <p:sldId id="1176" r:id="rId50"/>
    <p:sldId id="1187" r:id="rId51"/>
    <p:sldId id="1188" r:id="rId52"/>
    <p:sldId id="1175" r:id="rId53"/>
    <p:sldId id="1199" r:id="rId54"/>
    <p:sldId id="1200" r:id="rId55"/>
    <p:sldId id="1189" r:id="rId56"/>
    <p:sldId id="1190" r:id="rId57"/>
    <p:sldId id="1191" r:id="rId58"/>
    <p:sldId id="1215" r:id="rId59"/>
    <p:sldId id="1192" r:id="rId60"/>
    <p:sldId id="1193" r:id="rId61"/>
    <p:sldId id="1194" r:id="rId62"/>
    <p:sldId id="1195" r:id="rId63"/>
    <p:sldId id="1197" r:id="rId64"/>
    <p:sldId id="1196" r:id="rId65"/>
    <p:sldId id="1198" r:id="rId66"/>
    <p:sldId id="1177" r:id="rId67"/>
    <p:sldId id="1207" r:id="rId68"/>
    <p:sldId id="1208" r:id="rId69"/>
    <p:sldId id="1209" r:id="rId70"/>
    <p:sldId id="1212" r:id="rId71"/>
    <p:sldId id="1211" r:id="rId72"/>
    <p:sldId id="1213" r:id="rId7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412E"/>
    <a:srgbClr val="F8DA86"/>
    <a:srgbClr val="9BE3C8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542" autoAdjust="0"/>
  </p:normalViewPr>
  <p:slideViewPr>
    <p:cSldViewPr snapToGrid="0">
      <p:cViewPr varScale="1">
        <p:scale>
          <a:sx n="63" d="100"/>
          <a:sy n="63" d="100"/>
        </p:scale>
        <p:origin x="8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viewProps" Target="viewProp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1F65E0-4069-491A-83B2-D1E5380DC064}" type="datetimeFigureOut">
              <a:rPr lang="it-IT" smtClean="0"/>
              <a:t>05/05/2019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DD656-6BF1-4706-ADC1-0A198C2457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211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F2E9773-12D3-4817-8DD5-C789955D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err="1"/>
              <a:t>May</a:t>
            </a:r>
            <a:r>
              <a:rPr lang="it-IT" dirty="0"/>
              <a:t> 7-11, 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34CBC14-0F91-4A20-8417-208012D3C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5364" y="6356350"/>
            <a:ext cx="12016636" cy="365125"/>
          </a:xfrm>
        </p:spPr>
        <p:txBody>
          <a:bodyPr/>
          <a:lstStyle/>
          <a:p>
            <a:r>
              <a:rPr lang="it-IT" dirty="0" err="1"/>
              <a:t>Redundance</a:t>
            </a:r>
            <a:r>
              <a:rPr lang="it-IT" dirty="0"/>
              <a:t> in fault </a:t>
            </a:r>
            <a:r>
              <a:rPr lang="it-IT" dirty="0" err="1"/>
              <a:t>tolerance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B4065C5-4AD1-49EA-B986-64AFB01F3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Grafik 4" descr="unipi.jpg">
            <a:extLst>
              <a:ext uri="{FF2B5EF4-FFF2-40B4-BE49-F238E27FC236}">
                <a16:creationId xmlns:a16="http://schemas.microsoft.com/office/drawing/2014/main" id="{AD822E2C-8FA0-4ACE-A55C-B791CCEE21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907" y="394083"/>
            <a:ext cx="1238310" cy="1083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ottotitolo 2">
            <a:extLst>
              <a:ext uri="{FF2B5EF4-FFF2-40B4-BE49-F238E27FC236}">
                <a16:creationId xmlns:a16="http://schemas.microsoft.com/office/drawing/2014/main" id="{9190FCBE-6A7A-484E-B258-FD6BEB31B264}"/>
              </a:ext>
            </a:extLst>
          </p:cNvPr>
          <p:cNvSpPr txBox="1">
            <a:spLocks/>
          </p:cNvSpPr>
          <p:nvPr userDrawn="1"/>
        </p:nvSpPr>
        <p:spPr>
          <a:xfrm>
            <a:off x="0" y="3380713"/>
            <a:ext cx="12192000" cy="5133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 sz="20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altLang="it-IT" sz="2400" b="0" i="0" dirty="0" err="1">
                <a:latin typeface="Arial" panose="020B0604020202020204" pitchFamily="34" charset="0"/>
              </a:rPr>
              <a:t>Lecture</a:t>
            </a:r>
            <a:r>
              <a:rPr lang="it-IT" altLang="it-IT" sz="2400" b="0" i="0" dirty="0">
                <a:latin typeface="Arial" panose="020B0604020202020204" pitchFamily="34" charset="0"/>
              </a:rPr>
              <a:t> 1</a:t>
            </a:r>
            <a:endParaRPr lang="it-IT" altLang="ja-JP" sz="2400" b="0" i="0" dirty="0">
              <a:latin typeface="Arial" panose="020B0604020202020204" pitchFamily="34" charset="0"/>
            </a:endParaRPr>
          </a:p>
        </p:txBody>
      </p:sp>
      <p:sp>
        <p:nvSpPr>
          <p:cNvPr id="13" name="Sottotitolo 2">
            <a:extLst>
              <a:ext uri="{FF2B5EF4-FFF2-40B4-BE49-F238E27FC236}">
                <a16:creationId xmlns:a16="http://schemas.microsoft.com/office/drawing/2014/main" id="{76C54228-CD95-4180-B164-5C80F9A58FB5}"/>
              </a:ext>
            </a:extLst>
          </p:cNvPr>
          <p:cNvSpPr txBox="1">
            <a:spLocks/>
          </p:cNvSpPr>
          <p:nvPr userDrawn="1"/>
        </p:nvSpPr>
        <p:spPr>
          <a:xfrm>
            <a:off x="1240062" y="6282217"/>
            <a:ext cx="9144000" cy="5133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 sz="20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altLang="it-IT" sz="1800" b="0" i="0" dirty="0" err="1">
                <a:latin typeface="Arial" panose="020B0604020202020204" pitchFamily="34" charset="0"/>
              </a:rPr>
              <a:t>May</a:t>
            </a:r>
            <a:r>
              <a:rPr lang="it-IT" altLang="it-IT" sz="1800" b="0" i="0" dirty="0">
                <a:latin typeface="Arial" panose="020B0604020202020204" pitchFamily="34" charset="0"/>
              </a:rPr>
              <a:t> 7-10, 2019 – </a:t>
            </a:r>
            <a:r>
              <a:rPr lang="it-IT" altLang="it-IT" sz="1800" b="0" i="0" dirty="0" err="1">
                <a:latin typeface="Arial" panose="020B0604020202020204" pitchFamily="34" charset="0"/>
              </a:rPr>
              <a:t>Thessaloniki</a:t>
            </a:r>
            <a:r>
              <a:rPr lang="it-IT" altLang="it-IT" sz="1800" b="0" i="0" dirty="0">
                <a:latin typeface="Arial" panose="020B0604020202020204" pitchFamily="34" charset="0"/>
              </a:rPr>
              <a:t>, </a:t>
            </a:r>
            <a:r>
              <a:rPr lang="it-IT" altLang="it-IT" sz="1800" b="0" i="0" dirty="0" err="1">
                <a:latin typeface="Arial" panose="020B0604020202020204" pitchFamily="34" charset="0"/>
              </a:rPr>
              <a:t>Greece</a:t>
            </a:r>
            <a:endParaRPr lang="it-IT" altLang="ja-JP" sz="1800" b="0" i="0" dirty="0">
              <a:latin typeface="Arial" panose="020B0604020202020204" pitchFamily="34" charset="0"/>
            </a:endParaRPr>
          </a:p>
        </p:txBody>
      </p: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4F8F5D8B-25D9-4E40-A41F-3D134C483D78}"/>
              </a:ext>
            </a:extLst>
          </p:cNvPr>
          <p:cNvCxnSpPr/>
          <p:nvPr userDrawn="1"/>
        </p:nvCxnSpPr>
        <p:spPr>
          <a:xfrm>
            <a:off x="0" y="6150279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F477FFFB-3FAC-4D4D-B650-200C658170BB}"/>
              </a:ext>
            </a:extLst>
          </p:cNvPr>
          <p:cNvSpPr txBox="1"/>
          <p:nvPr userDrawn="1"/>
        </p:nvSpPr>
        <p:spPr>
          <a:xfrm>
            <a:off x="0" y="4221972"/>
            <a:ext cx="12192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2000" i="1" dirty="0">
                <a:latin typeface="Arial" panose="020B0604020202020204" pitchFamily="34" charset="0"/>
              </a:rPr>
              <a:t>Prof. Cinzia Bernardeschi</a:t>
            </a:r>
            <a:br>
              <a:rPr lang="it-IT" altLang="it-IT" sz="2000" i="1" dirty="0">
                <a:latin typeface="Arial" panose="020B0604020202020204" pitchFamily="34" charset="0"/>
              </a:rPr>
            </a:br>
            <a:r>
              <a:rPr lang="it-IT" altLang="it-IT" sz="2000" i="1" dirty="0">
                <a:latin typeface="Arial" panose="020B0604020202020204" pitchFamily="34" charset="0"/>
              </a:rPr>
              <a:t> Department of Information Engineering</a:t>
            </a:r>
            <a:br>
              <a:rPr lang="it-IT" altLang="it-IT" sz="2000" i="1" dirty="0">
                <a:latin typeface="Arial" panose="020B0604020202020204" pitchFamily="34" charset="0"/>
              </a:rPr>
            </a:br>
            <a:r>
              <a:rPr lang="it-IT" altLang="it-IT" sz="2000" i="1" dirty="0" err="1">
                <a:latin typeface="Arial" panose="020B0604020202020204" pitchFamily="34" charset="0"/>
              </a:rPr>
              <a:t>Univerisity</a:t>
            </a:r>
            <a:r>
              <a:rPr lang="it-IT" altLang="it-IT" sz="2000" i="1" dirty="0">
                <a:latin typeface="Arial" panose="020B0604020202020204" pitchFamily="34" charset="0"/>
              </a:rPr>
              <a:t> of Pisa, </a:t>
            </a:r>
            <a:r>
              <a:rPr lang="it-IT" altLang="it-IT" sz="2000" i="1" dirty="0" err="1">
                <a:latin typeface="Arial" panose="020B0604020202020204" pitchFamily="34" charset="0"/>
              </a:rPr>
              <a:t>Italy</a:t>
            </a:r>
            <a:br>
              <a:rPr lang="it-IT" altLang="it-IT" sz="2000" i="1" dirty="0">
                <a:latin typeface="Arial" panose="020B0604020202020204" pitchFamily="34" charset="0"/>
              </a:rPr>
            </a:br>
            <a:r>
              <a:rPr lang="it-IT" altLang="it-IT" sz="2000" i="1" dirty="0">
                <a:latin typeface="Arial" panose="020B0604020202020204" pitchFamily="34" charset="0"/>
              </a:rPr>
              <a:t>cinzia.bernardeschi@unipi.it</a:t>
            </a:r>
          </a:p>
          <a:p>
            <a:endParaRPr lang="it-IT" dirty="0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72179EAB-DD38-4D34-9889-C7EF4E12D74F}"/>
              </a:ext>
            </a:extLst>
          </p:cNvPr>
          <p:cNvSpPr/>
          <p:nvPr userDrawn="1"/>
        </p:nvSpPr>
        <p:spPr>
          <a:xfrm>
            <a:off x="0" y="2085334"/>
            <a:ext cx="12192000" cy="108352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000" dirty="0" err="1">
                <a:latin typeface="Arial" panose="020B0604020202020204" pitchFamily="34" charset="0"/>
                <a:cs typeface="Arial" panose="020B0604020202020204" pitchFamily="34" charset="0"/>
              </a:rPr>
              <a:t>Redundancy</a:t>
            </a:r>
            <a:r>
              <a:rPr lang="it-IT" sz="4000" dirty="0">
                <a:latin typeface="Arial" panose="020B0604020202020204" pitchFamily="34" charset="0"/>
                <a:cs typeface="Arial" panose="020B0604020202020204" pitchFamily="34" charset="0"/>
              </a:rPr>
              <a:t> in Fault </a:t>
            </a:r>
            <a:r>
              <a:rPr lang="it-IT" sz="4000" dirty="0" err="1">
                <a:latin typeface="Arial" panose="020B0604020202020204" pitchFamily="34" charset="0"/>
                <a:cs typeface="Arial" panose="020B0604020202020204" pitchFamily="34" charset="0"/>
              </a:rPr>
              <a:t>Tolerant</a:t>
            </a:r>
            <a:r>
              <a:rPr lang="it-IT" sz="4000" dirty="0">
                <a:latin typeface="Arial" panose="020B0604020202020204" pitchFamily="34" charset="0"/>
                <a:cs typeface="Arial" panose="020B0604020202020204" pitchFamily="34" charset="0"/>
              </a:rPr>
              <a:t> Computing</a:t>
            </a:r>
          </a:p>
        </p:txBody>
      </p:sp>
    </p:spTree>
    <p:extLst>
      <p:ext uri="{BB962C8B-B14F-4D97-AF65-F5344CB8AC3E}">
        <p14:creationId xmlns:p14="http://schemas.microsoft.com/office/powerpoint/2010/main" val="1123069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55FF385-6E79-4DFF-B100-A37F9F688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0DC237A-D1AE-4FB4-A33C-5415E17D77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1F16C5A-CB3A-4AB4-9073-1DA962C03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C49320B-C8A0-45C1-9911-411D5C8CB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FEECA0-5252-494F-BAF6-9E8C921E7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9245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B2B231F-3622-47C9-A109-AD6D47777D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7CA577C-444F-4685-AF41-53E6198BAE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7619728-FB9E-43FD-9E90-05C02BBCA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C0763D0-25C0-495B-93AA-23579D883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979B195-FE4D-4BC2-9771-677F4EEF2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53999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140BBB-D826-450A-9DE7-2E6C618EFE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6AAEFA02-7F4B-453C-9569-6A660C1446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FCB2D49-4D01-4C1F-8E4A-D2CC1E16E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9CC1-BF65-49AC-8F09-36787F9EB748}" type="datetimeFigureOut">
              <a:rPr lang="it-IT" smtClean="0"/>
              <a:t>05/05/2019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9988419-0FC0-4D92-84DE-4F4699B45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F8C2CC-9F3A-4EE8-8809-B5B8D5A42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1548F-BF65-406B-9519-78332D4DC9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86904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AEB55F-D351-4380-AB01-41987901D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F1ED510-8B22-4231-B940-27D9149A5E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BB2FA94-11F8-4FB8-8A07-BFE563DAC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9CC1-BF65-49AC-8F09-36787F9EB748}" type="datetimeFigureOut">
              <a:rPr lang="it-IT" smtClean="0"/>
              <a:t>05/05/2019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BAF7DEB-80AC-4F6F-97F5-1221CE83C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57C3F2E-784A-41F1-9639-8CBDE24AF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1548F-BF65-406B-9519-78332D4DC9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49560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2F0F61B-5AD2-4D1A-8135-EF5440246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F9CCC59-60AB-49BE-8D0F-40DDC2D747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A5A96FF-A46A-495B-83CD-47A6DB1BD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9CC1-BF65-49AC-8F09-36787F9EB748}" type="datetimeFigureOut">
              <a:rPr lang="it-IT" smtClean="0"/>
              <a:t>05/05/2019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1C35F3C-809E-46AB-A8DE-2046FDB94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1DFC407-791A-4538-B2A3-03AACB2E5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1548F-BF65-406B-9519-78332D4DC9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45337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B7CEAD3-796D-40F6-BEB2-E1080DED3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FA28A3D-8918-4223-9246-018CE577D2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8B1331C-C45F-4D9F-B2A3-9664A1A661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7E42F3C-EB6E-40DD-A8DC-671437B05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9CC1-BF65-49AC-8F09-36787F9EB748}" type="datetimeFigureOut">
              <a:rPr lang="it-IT" smtClean="0"/>
              <a:t>05/05/2019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021A30C-8CD5-46BB-BA31-4B680AF08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1CD2B2B-6447-47AC-BEC9-9FF12BBEC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1548F-BF65-406B-9519-78332D4DC9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37083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DBCED3A-1E8D-4748-957D-4646C7E06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5A77974-6F2E-43B6-8EC7-572377910D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BCF4E48-8BD6-41B6-9E91-F80B7170B9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964D0F7-E05E-4A41-8A37-D494C1FCFC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A224193-56C2-4FC3-B149-91C8CA8FFA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0F5A1D2-92D2-4F72-820F-814FCB96B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9CC1-BF65-49AC-8F09-36787F9EB748}" type="datetimeFigureOut">
              <a:rPr lang="it-IT" smtClean="0"/>
              <a:t>05/05/2019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BCD6D22C-BA8D-45B5-9207-1BE69C3B2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11278DA8-3F0F-4CEE-8692-CFAB60028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1548F-BF65-406B-9519-78332D4DC9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49817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F6E446-754D-4101-81AC-EEF35695A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F2929E34-E91C-4248-B6F1-F56486DDE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9CC1-BF65-49AC-8F09-36787F9EB748}" type="datetimeFigureOut">
              <a:rPr lang="it-IT" smtClean="0"/>
              <a:t>05/05/2019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5B4D102-2E5A-432C-BC8A-83BB78151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6FC3DA0-97C2-4BB5-861A-C56F1BE62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1548F-BF65-406B-9519-78332D4DC9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97141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7C16957-111A-41A8-85DB-81FEDDE71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9CC1-BF65-49AC-8F09-36787F9EB748}" type="datetimeFigureOut">
              <a:rPr lang="it-IT" smtClean="0"/>
              <a:t>05/05/2019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ABB7B55E-B673-47F4-AC2A-47F8AAE9E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6EA7925-5002-4785-84BB-01E7228EB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1548F-BF65-406B-9519-78332D4DC9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4555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57E9A8B-E502-4510-A815-694842FCE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24FBD50-8ECB-4881-8F74-CC2478EBBC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29F4B8F-430A-488F-8408-6430DD00D0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64F3697-A819-43FF-AB51-DD8D8F5BD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9CC1-BF65-49AC-8F09-36787F9EB748}" type="datetimeFigureOut">
              <a:rPr lang="it-IT" smtClean="0"/>
              <a:t>05/05/2019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5554A66-4F44-4971-83EA-8256BE46D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C938B40-DC58-4A47-AF5B-8ABB1D48A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1548F-BF65-406B-9519-78332D4DC9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3661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>
            <a:extLst>
              <a:ext uri="{FF2B5EF4-FFF2-40B4-BE49-F238E27FC236}">
                <a16:creationId xmlns:a16="http://schemas.microsoft.com/office/drawing/2014/main" id="{5ABC4496-02AC-45EC-ABB7-B5DAD7F7081F}"/>
              </a:ext>
            </a:extLst>
          </p:cNvPr>
          <p:cNvSpPr/>
          <p:nvPr userDrawn="1"/>
        </p:nvSpPr>
        <p:spPr>
          <a:xfrm>
            <a:off x="0" y="2478"/>
            <a:ext cx="12192000" cy="95014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597A819D-5CD2-4A56-BDEA-931759BFE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11103280" cy="935494"/>
          </a:xfrm>
        </p:spPr>
        <p:txBody>
          <a:bodyPr>
            <a:normAutofit/>
          </a:bodyPr>
          <a:lstStyle>
            <a:lvl1pPr algn="ctr">
              <a:defRPr sz="3600" baseline="0"/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A4615E9-300B-4232-9E7F-131FB5256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6612" y="1639888"/>
            <a:ext cx="10515600" cy="4351338"/>
          </a:xfrm>
        </p:spPr>
        <p:txBody>
          <a:bodyPr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BEDB858-78E0-4312-B644-98F96322D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err="1"/>
              <a:t>May</a:t>
            </a:r>
            <a:r>
              <a:rPr lang="it-IT" dirty="0"/>
              <a:t> 7-10, 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4A12C6C-4517-4981-9157-F53A4D485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err="1"/>
              <a:t>Redundancy</a:t>
            </a:r>
            <a:r>
              <a:rPr lang="it-IT" dirty="0"/>
              <a:t> in Fault </a:t>
            </a:r>
            <a:r>
              <a:rPr lang="it-IT" dirty="0" err="1"/>
              <a:t>Tolerant</a:t>
            </a:r>
            <a:r>
              <a:rPr lang="it-IT" dirty="0"/>
              <a:t> Computing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751739A-DB3A-41FD-9ABE-B8F9A94BB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  <p:pic>
        <p:nvPicPr>
          <p:cNvPr id="8" name="Grafik 4" descr="unipi.jpg">
            <a:extLst>
              <a:ext uri="{FF2B5EF4-FFF2-40B4-BE49-F238E27FC236}">
                <a16:creationId xmlns:a16="http://schemas.microsoft.com/office/drawing/2014/main" id="{DFA5C1BD-F12C-4215-998C-1DDE9BD362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3280" y="-17138"/>
            <a:ext cx="1088720" cy="952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AC9068DC-6112-4DEF-8C6F-882356DD84BB}"/>
              </a:ext>
            </a:extLst>
          </p:cNvPr>
          <p:cNvCxnSpPr/>
          <p:nvPr userDrawn="1"/>
        </p:nvCxnSpPr>
        <p:spPr>
          <a:xfrm>
            <a:off x="0" y="635635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2729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00E787-6E97-41B7-87B6-33B5F04D1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F002F0F-80F3-4771-88F3-0E7D77EF1E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7A258AD-2BD7-4717-A7D8-1D00198146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62599B6-06D1-4496-8665-7A92B94F1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9CC1-BF65-49AC-8F09-36787F9EB748}" type="datetimeFigureOut">
              <a:rPr lang="it-IT" smtClean="0"/>
              <a:t>05/05/2019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BB8B4D7-2C2C-42B6-8556-784C7F13C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FA7D313-B0B8-4546-BFEA-BA5F6D5AB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1548F-BF65-406B-9519-78332D4DC9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89339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F5EF29-C1D7-42D0-838D-E53D38DEC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A3912BB-B10A-4B84-95EF-AE56502194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B1ED0F-C2FE-4ECE-9AA9-DB036413A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9CC1-BF65-49AC-8F09-36787F9EB748}" type="datetimeFigureOut">
              <a:rPr lang="it-IT" smtClean="0"/>
              <a:t>05/05/2019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53343D7-7089-41A5-9567-4E33B9366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6471F6A-78EE-4A06-A28B-467374EEA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1548F-BF65-406B-9519-78332D4DC9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2815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4091A8F5-C584-4AA1-A47A-D9ED76B227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15EDBFF-1CFB-493B-A29E-298BCACF9F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134B61-834B-4CF0-B730-B31071ECF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9CC1-BF65-49AC-8F09-36787F9EB748}" type="datetimeFigureOut">
              <a:rPr lang="it-IT" smtClean="0"/>
              <a:t>05/05/2019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FA1A605-5517-4921-B9C1-27BAA5522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BE9BC9B-F496-419A-9CA0-89EC770E4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1548F-BF65-406B-9519-78332D4DC9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8306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B9F760A-6767-43ED-A191-8E678C587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E7EF1A0-8040-446E-83F8-FAC51D8E79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62717B7-B9E4-4C4E-A007-919247FFA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5A644C6-B3F4-460A-9EB4-B44D37FFA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699FE8-3939-41C5-B2C5-5C1C027D9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2401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FE2F9A-E67D-413D-85EE-8AA53FE80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775B60A-B7B4-4D96-A093-52E37F1329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AB3852D-BCA2-492A-8976-782DCA6666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AC05B0A-1CAA-4A4B-8B7D-8171FCB6B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4E8C816-6396-49D3-83AA-D09CAB5C6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122C43C-354A-4D06-B47C-845DE30F3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8731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3A57AD-DA85-4F87-B476-2A58E9B78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C90F1B2-3F71-4A70-A45C-7B14C3B911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CC344D0-1DDA-4CF9-B45A-808C6615E4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029D778-2C40-4FA7-8E8F-F3E653B0F6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84DB2DA7-7459-4B6C-BF1B-3BC55A1E8C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2B026B3-6442-4E2F-A961-A0DBDE4B1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C063352-E192-458F-9628-346AC8EC5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AFD7C61-C8F2-4E2E-AEEC-9F54779CE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0283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7D92BB-7147-490B-822D-4B2186806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ED05EAF-4469-4116-B37A-0C3795600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C2D6E7F-72D4-480D-8361-2865F36C1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5DF4411-3D75-4971-A7E1-C6BE7BA8C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7800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3DB2ACD-77C6-4D72-BEE7-E87E17838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ACAECF6-35E5-4D52-AB3D-C00C0C963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5182266-BE48-4DB9-A435-34AAA4268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4488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477D6A-014E-4A27-BE75-3154C5F08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6915156-A94F-4655-8362-FB2DC1017E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7C61F65-7FD0-4815-A05D-0089088118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A7B140D-9CEE-49C4-B32A-19985A304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D57BC77-CC18-4BEC-A935-95E91513D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A7E5D70-3593-409C-99ED-9983859D7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1978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8CD737-552C-46C9-A242-F9941FC3E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EC0E4CB-EAF0-4C7B-B364-0456AB9F86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33D5A9C-DF89-4AAD-90C5-64F1B274DB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FB4C711-A70C-42E4-8E8F-D370FA1BC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B121054-D790-4AF7-8139-A9CE2E510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0A03CF0-0905-4AAB-9A1D-674C6D91B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5644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5168A42-1557-418D-B15C-5A49F3208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6234FD1-FF39-4FDA-A8C3-983C4FF46A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FB8AC2D-136C-4BD7-9084-50EF430A6A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err="1"/>
              <a:t>May</a:t>
            </a:r>
            <a:r>
              <a:rPr lang="it-IT" dirty="0"/>
              <a:t> 7-10, 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1A0EA58-7F9D-4CB7-A0F8-61C71C7EC6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Redundance in fault tolerance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102A50C-02ED-48AC-A7F2-62CADBF6A8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2713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70D7692F-4306-4F24-8D1F-6CAB15595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242A180-A337-487D-BE86-EFA3710431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8FA10C0-4375-40CC-B592-3A8EAAAA53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19CC1-BF65-49AC-8F09-36787F9EB748}" type="datetimeFigureOut">
              <a:rPr lang="it-IT" smtClean="0"/>
              <a:t>05/05/2019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B36A38-B2F1-41E9-8BC0-B09DB5D47F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4AC4373-18FA-47AB-8E92-BB0B9E306A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1548F-BF65-406B-9519-78332D4DC9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7607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viationcoaching.com/wp-content/uploads/2015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6554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4D771D-FC7E-45AB-85AB-4CB913DFB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>
                <a:solidFill>
                  <a:schemeClr val="bg1"/>
                </a:solidFill>
              </a:rPr>
              <a:t>Redundancy</a:t>
            </a:r>
            <a:r>
              <a:rPr lang="it-IT" altLang="it-IT" dirty="0">
                <a:solidFill>
                  <a:schemeClr val="bg1"/>
                </a:solidFill>
              </a:rPr>
              <a:t> in fault </a:t>
            </a:r>
            <a:r>
              <a:rPr lang="it-IT" altLang="it-IT" dirty="0" err="1">
                <a:solidFill>
                  <a:schemeClr val="bg1"/>
                </a:solidFill>
              </a:rPr>
              <a:t>tolerant</a:t>
            </a:r>
            <a:r>
              <a:rPr lang="it-IT" altLang="it-IT" dirty="0">
                <a:solidFill>
                  <a:schemeClr val="bg1"/>
                </a:solidFill>
              </a:rPr>
              <a:t> computing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42ADE51-A03C-435E-B0C4-74A53AF67C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257" y="1198082"/>
            <a:ext cx="10492023" cy="4895679"/>
          </a:xfrm>
        </p:spPr>
        <p:txBody>
          <a:bodyPr>
            <a:noAutofit/>
          </a:bodyPr>
          <a:lstStyle/>
          <a:p>
            <a:pPr marL="0" indent="0">
              <a:spcBef>
                <a:spcPts val="300"/>
              </a:spcBef>
              <a:buClr>
                <a:srgbClr val="FE400C"/>
              </a:buClr>
              <a:buNone/>
            </a:pPr>
            <a:r>
              <a:rPr lang="it-IT" altLang="it-IT" sz="2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HARDWARE REDUNDANCY</a:t>
            </a:r>
          </a:p>
          <a:p>
            <a:pPr marL="0" indent="0">
              <a:spcBef>
                <a:spcPts val="300"/>
              </a:spcBef>
              <a:buClrTx/>
              <a:buSzTx/>
              <a:buNone/>
            </a:pPr>
            <a:r>
              <a:rPr lang="it-IT" altLang="it-IT" sz="2200" dirty="0" err="1"/>
              <a:t>Physical</a:t>
            </a:r>
            <a:r>
              <a:rPr lang="it-IT" altLang="it-IT" sz="2200" dirty="0"/>
              <a:t> </a:t>
            </a:r>
            <a:r>
              <a:rPr lang="it-IT" altLang="it-IT" sz="2200" dirty="0" err="1"/>
              <a:t>replication</a:t>
            </a:r>
            <a:r>
              <a:rPr lang="it-IT" altLang="it-IT" sz="2200" dirty="0"/>
              <a:t> of </a:t>
            </a:r>
            <a:r>
              <a:rPr lang="it-IT" altLang="it-IT" sz="2200" dirty="0" err="1"/>
              <a:t>hw</a:t>
            </a:r>
            <a:r>
              <a:rPr lang="it-IT" altLang="it-IT" sz="2200" dirty="0"/>
              <a:t> (the </a:t>
            </a:r>
            <a:r>
              <a:rPr lang="it-IT" altLang="it-IT" sz="2200" dirty="0" err="1"/>
              <a:t>most</a:t>
            </a:r>
            <a:r>
              <a:rPr lang="it-IT" altLang="it-IT" sz="2200" dirty="0"/>
              <a:t> common </a:t>
            </a:r>
            <a:r>
              <a:rPr lang="it-IT" altLang="it-IT" sz="2200" dirty="0" err="1"/>
              <a:t>form</a:t>
            </a:r>
            <a:r>
              <a:rPr lang="it-IT" altLang="it-IT" sz="2200" dirty="0"/>
              <a:t> of </a:t>
            </a:r>
            <a:r>
              <a:rPr lang="it-IT" altLang="it-IT" sz="2200" dirty="0" err="1"/>
              <a:t>redundancy</a:t>
            </a:r>
            <a:r>
              <a:rPr lang="it-IT" altLang="it-IT" sz="2200" dirty="0"/>
              <a:t>)</a:t>
            </a:r>
          </a:p>
          <a:p>
            <a:pPr marL="0" indent="0">
              <a:spcBef>
                <a:spcPts val="300"/>
              </a:spcBef>
              <a:buClrTx/>
              <a:buSzTx/>
              <a:buNone/>
            </a:pPr>
            <a:r>
              <a:rPr lang="it-IT" altLang="it-IT" sz="2200" dirty="0"/>
              <a:t>The cost of </a:t>
            </a:r>
            <a:r>
              <a:rPr lang="it-IT" altLang="it-IT" sz="2200" dirty="0" err="1"/>
              <a:t>replicating</a:t>
            </a:r>
            <a:r>
              <a:rPr lang="it-IT" altLang="it-IT" sz="2200" dirty="0"/>
              <a:t> </a:t>
            </a:r>
            <a:r>
              <a:rPr lang="it-IT" altLang="it-IT" sz="2200" dirty="0" err="1"/>
              <a:t>hw</a:t>
            </a:r>
            <a:r>
              <a:rPr lang="it-IT" altLang="it-IT" sz="2200" dirty="0"/>
              <a:t> </a:t>
            </a:r>
            <a:r>
              <a:rPr lang="it-IT" altLang="it-IT" sz="2200" dirty="0" err="1"/>
              <a:t>within</a:t>
            </a:r>
            <a:r>
              <a:rPr lang="it-IT" altLang="it-IT" sz="2200" dirty="0"/>
              <a:t> a system </a:t>
            </a:r>
            <a:r>
              <a:rPr lang="it-IT" altLang="it-IT" sz="2200" dirty="0" err="1"/>
              <a:t>is</a:t>
            </a:r>
            <a:r>
              <a:rPr lang="it-IT" altLang="it-IT" sz="2200" dirty="0"/>
              <a:t> </a:t>
            </a:r>
            <a:r>
              <a:rPr lang="it-IT" altLang="it-IT" sz="2200" dirty="0" err="1"/>
              <a:t>decreasing</a:t>
            </a:r>
            <a:r>
              <a:rPr lang="it-IT" altLang="it-IT" sz="2200" dirty="0"/>
              <a:t> </a:t>
            </a:r>
            <a:r>
              <a:rPr lang="it-IT" altLang="it-IT" sz="2200" dirty="0" err="1"/>
              <a:t>because</a:t>
            </a:r>
            <a:r>
              <a:rPr lang="it-IT" altLang="it-IT" sz="2200" dirty="0"/>
              <a:t> the costs of </a:t>
            </a:r>
            <a:r>
              <a:rPr lang="it-IT" altLang="it-IT" sz="2200" dirty="0" err="1"/>
              <a:t>hw</a:t>
            </a:r>
            <a:r>
              <a:rPr lang="it-IT" altLang="it-IT" sz="2200" dirty="0"/>
              <a:t> </a:t>
            </a:r>
            <a:r>
              <a:rPr lang="it-IT" altLang="it-IT" sz="2200" dirty="0" err="1"/>
              <a:t>is</a:t>
            </a:r>
            <a:r>
              <a:rPr lang="it-IT" altLang="it-IT" sz="2200" dirty="0"/>
              <a:t> </a:t>
            </a:r>
            <a:r>
              <a:rPr lang="it-IT" altLang="it-IT" sz="2200" dirty="0" err="1"/>
              <a:t>decreasing</a:t>
            </a:r>
            <a:endParaRPr lang="it-IT" altLang="it-IT" sz="2200" dirty="0"/>
          </a:p>
          <a:p>
            <a:pPr marL="0" indent="0">
              <a:spcBef>
                <a:spcPts val="300"/>
              </a:spcBef>
              <a:buClrTx/>
              <a:buSzTx/>
              <a:buNone/>
            </a:pPr>
            <a:endParaRPr lang="it-IT" altLang="it-IT" sz="2200" dirty="0"/>
          </a:p>
          <a:p>
            <a:pPr marL="0" indent="0">
              <a:spcBef>
                <a:spcPts val="300"/>
              </a:spcBef>
              <a:buClr>
                <a:srgbClr val="FE400C"/>
              </a:buClr>
              <a:buNone/>
            </a:pPr>
            <a:r>
              <a:rPr lang="it-IT" altLang="it-IT" sz="2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INFORMATION REDUNDANCY</a:t>
            </a:r>
          </a:p>
          <a:p>
            <a:pPr marL="0" indent="0">
              <a:spcBef>
                <a:spcPts val="300"/>
              </a:spcBef>
              <a:buClrTx/>
              <a:buSzTx/>
              <a:buNone/>
            </a:pPr>
            <a:r>
              <a:rPr lang="it-IT" altLang="it-IT" sz="2200" dirty="0" err="1"/>
              <a:t>Addition</a:t>
            </a:r>
            <a:r>
              <a:rPr lang="it-IT" altLang="it-IT" sz="2200" dirty="0"/>
              <a:t> of </a:t>
            </a:r>
            <a:r>
              <a:rPr lang="it-IT" altLang="it-IT" sz="2200" dirty="0" err="1"/>
              <a:t>redundant</a:t>
            </a:r>
            <a:r>
              <a:rPr lang="it-IT" altLang="it-IT" sz="2200" dirty="0"/>
              <a:t> information to data in </a:t>
            </a:r>
            <a:r>
              <a:rPr lang="it-IT" altLang="it-IT" sz="2200" dirty="0" err="1"/>
              <a:t>order</a:t>
            </a:r>
            <a:r>
              <a:rPr lang="it-IT" altLang="it-IT" sz="2200" dirty="0"/>
              <a:t> to </a:t>
            </a:r>
            <a:r>
              <a:rPr lang="it-IT" altLang="it-IT" sz="2200" dirty="0" err="1"/>
              <a:t>allow</a:t>
            </a:r>
            <a:r>
              <a:rPr lang="it-IT" altLang="it-IT" sz="2200" dirty="0"/>
              <a:t> fault </a:t>
            </a:r>
            <a:r>
              <a:rPr lang="it-IT" altLang="it-IT" sz="2200" dirty="0" err="1"/>
              <a:t>detection</a:t>
            </a:r>
            <a:r>
              <a:rPr lang="it-IT" altLang="it-IT" sz="2200" dirty="0"/>
              <a:t> and fault </a:t>
            </a:r>
            <a:r>
              <a:rPr lang="it-IT" altLang="it-IT" sz="2200" dirty="0" err="1"/>
              <a:t>masking</a:t>
            </a:r>
            <a:endParaRPr lang="it-IT" altLang="it-IT" sz="2200" dirty="0"/>
          </a:p>
          <a:p>
            <a:pPr>
              <a:spcBef>
                <a:spcPts val="300"/>
              </a:spcBef>
              <a:buClr>
                <a:srgbClr val="FE400C"/>
              </a:buClr>
            </a:pPr>
            <a:endParaRPr lang="it-IT" altLang="it-IT" sz="2200" dirty="0">
              <a:solidFill>
                <a:schemeClr val="accent1"/>
              </a:solidFill>
            </a:endParaRPr>
          </a:p>
          <a:p>
            <a:pPr marL="0" indent="0">
              <a:spcBef>
                <a:spcPts val="300"/>
              </a:spcBef>
              <a:buClr>
                <a:srgbClr val="FE400C"/>
              </a:buClr>
              <a:buNone/>
            </a:pPr>
            <a:r>
              <a:rPr lang="it-IT" altLang="it-IT" sz="2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TIME REDUNDANCY</a:t>
            </a:r>
          </a:p>
          <a:p>
            <a:pPr marL="0" indent="0">
              <a:spcBef>
                <a:spcPts val="300"/>
              </a:spcBef>
              <a:buClrTx/>
              <a:buSzTx/>
              <a:buNone/>
            </a:pPr>
            <a:r>
              <a:rPr lang="it-IT" altLang="it-IT" sz="2200" dirty="0" err="1"/>
              <a:t>Attempt</a:t>
            </a:r>
            <a:r>
              <a:rPr lang="it-IT" altLang="it-IT" sz="2200" dirty="0"/>
              <a:t> to reduce the </a:t>
            </a:r>
            <a:r>
              <a:rPr lang="it-IT" altLang="it-IT" sz="2200" dirty="0" err="1"/>
              <a:t>amount</a:t>
            </a:r>
            <a:r>
              <a:rPr lang="it-IT" altLang="it-IT" sz="2200" dirty="0"/>
              <a:t> of extra </a:t>
            </a:r>
            <a:r>
              <a:rPr lang="it-IT" altLang="it-IT" sz="2200" dirty="0" err="1"/>
              <a:t>hw</a:t>
            </a:r>
            <a:r>
              <a:rPr lang="it-IT" altLang="it-IT" sz="2200" dirty="0"/>
              <a:t> </a:t>
            </a:r>
            <a:r>
              <a:rPr lang="it-IT" altLang="it-IT" sz="2200" dirty="0" err="1"/>
              <a:t>at</a:t>
            </a:r>
            <a:r>
              <a:rPr lang="it-IT" altLang="it-IT" sz="2200" dirty="0"/>
              <a:t> the </a:t>
            </a:r>
            <a:r>
              <a:rPr lang="it-IT" altLang="it-IT" sz="2200" dirty="0" err="1"/>
              <a:t>expense</a:t>
            </a:r>
            <a:r>
              <a:rPr lang="it-IT" altLang="it-IT" sz="2200" dirty="0"/>
              <a:t> of </a:t>
            </a:r>
            <a:r>
              <a:rPr lang="it-IT" altLang="it-IT" sz="2200" dirty="0" err="1"/>
              <a:t>using</a:t>
            </a:r>
            <a:r>
              <a:rPr lang="it-IT" altLang="it-IT" sz="2200" dirty="0"/>
              <a:t> </a:t>
            </a:r>
            <a:r>
              <a:rPr lang="it-IT" altLang="it-IT" sz="2200" dirty="0" err="1"/>
              <a:t>additional</a:t>
            </a:r>
            <a:r>
              <a:rPr lang="it-IT" altLang="it-IT" sz="2200" dirty="0"/>
              <a:t> time</a:t>
            </a:r>
          </a:p>
          <a:p>
            <a:pPr marL="0" indent="0">
              <a:spcBef>
                <a:spcPts val="300"/>
              </a:spcBef>
              <a:buClr>
                <a:srgbClr val="FE400C"/>
              </a:buClr>
              <a:buNone/>
            </a:pPr>
            <a:endParaRPr lang="it-IT" altLang="it-IT" sz="2200" dirty="0">
              <a:solidFill>
                <a:schemeClr val="accent1"/>
              </a:solidFill>
            </a:endParaRPr>
          </a:p>
          <a:p>
            <a:pPr marL="0" indent="0">
              <a:spcBef>
                <a:spcPts val="300"/>
              </a:spcBef>
              <a:buClr>
                <a:srgbClr val="FE400C"/>
              </a:buClr>
              <a:buNone/>
            </a:pPr>
            <a:r>
              <a:rPr lang="it-IT" altLang="it-IT" sz="2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SOFTWARE REDUNDANCY</a:t>
            </a:r>
            <a:r>
              <a:rPr lang="it-IT" altLang="it-IT" sz="2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	</a:t>
            </a:r>
          </a:p>
          <a:p>
            <a:pPr marL="0" indent="0">
              <a:spcBef>
                <a:spcPts val="300"/>
              </a:spcBef>
              <a:buClrTx/>
              <a:buSzTx/>
              <a:buNone/>
            </a:pPr>
            <a:r>
              <a:rPr lang="it-IT" altLang="it-IT" sz="2200" dirty="0" err="1"/>
              <a:t>Tolerating</a:t>
            </a:r>
            <a:r>
              <a:rPr lang="it-IT" altLang="it-IT" sz="2200" dirty="0"/>
              <a:t> faults in software</a:t>
            </a:r>
            <a:endParaRPr lang="it-IT" sz="220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3E47B68-C225-469B-9470-E11A0833C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err="1"/>
              <a:t>May</a:t>
            </a:r>
            <a:r>
              <a:rPr lang="it-IT" dirty="0"/>
              <a:t> 7-10, 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4C03B6B-C6F4-46ED-A27F-686622E04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E4832A3-409E-4E81-9E14-A913EC72D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28979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921DA1-2A27-4655-9610-B67882EC6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477F487-C83F-4A95-A966-AF8959B49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1C54AC2-5919-44C1-B071-67C9E68FC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11</a:t>
            </a:fld>
            <a:endParaRPr lang="it-IT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4B8DFFE4-FBA7-4E59-8DA3-0756727C94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8559" y="3336234"/>
            <a:ext cx="6408737" cy="58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HARDWARE REDUNDANCY</a:t>
            </a:r>
          </a:p>
        </p:txBody>
      </p:sp>
    </p:spTree>
    <p:extLst>
      <p:ext uri="{BB962C8B-B14F-4D97-AF65-F5344CB8AC3E}">
        <p14:creationId xmlns:p14="http://schemas.microsoft.com/office/powerpoint/2010/main" val="10198399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BD7F33A-D964-4A70-A05C-6434A4D4A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>
                <a:solidFill>
                  <a:schemeClr val="bg1"/>
                </a:solidFill>
              </a:rPr>
              <a:t>Hardware </a:t>
            </a:r>
            <a:r>
              <a:rPr lang="it-IT" altLang="it-IT" dirty="0" err="1">
                <a:solidFill>
                  <a:schemeClr val="bg1"/>
                </a:solidFill>
              </a:rPr>
              <a:t>redundancy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896BE3E-964D-43F8-A42B-A3AE29D43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3279" y="1084714"/>
            <a:ext cx="9676660" cy="5122415"/>
          </a:xfrm>
        </p:spPr>
        <p:txBody>
          <a:bodyPr>
            <a:normAutofit fontScale="62500" lnSpcReduction="20000"/>
          </a:bodyPr>
          <a:lstStyle/>
          <a:p>
            <a:pPr marL="0" indent="0">
              <a:spcBef>
                <a:spcPts val="338"/>
              </a:spcBef>
              <a:buClr>
                <a:srgbClr val="FE400C"/>
              </a:buClr>
              <a:buNone/>
            </a:pPr>
            <a:r>
              <a:rPr lang="it-IT" altLang="it-IT" sz="3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Passive fault </a:t>
            </a:r>
            <a:r>
              <a:rPr lang="it-IT" altLang="it-IT" sz="34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tolerant</a:t>
            </a:r>
            <a:r>
              <a:rPr lang="it-IT" altLang="it-IT" sz="3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techniques</a:t>
            </a:r>
            <a:r>
              <a:rPr lang="it-IT" altLang="it-IT" sz="3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br>
              <a:rPr lang="it-IT" altLang="it-IT" sz="34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it-IT" altLang="it-IT" sz="3400" dirty="0"/>
          </a:p>
          <a:p>
            <a:pPr>
              <a:spcBef>
                <a:spcPts val="338"/>
              </a:spcBef>
            </a:pPr>
            <a:r>
              <a:rPr lang="it-IT" altLang="it-IT" sz="2900" dirty="0"/>
              <a:t>use </a:t>
            </a:r>
            <a:r>
              <a:rPr lang="it-IT" altLang="it-IT" sz="2900" b="1" dirty="0"/>
              <a:t>fault </a:t>
            </a:r>
            <a:r>
              <a:rPr lang="it-IT" altLang="it-IT" sz="2900" b="1" dirty="0" err="1"/>
              <a:t>masking</a:t>
            </a:r>
            <a:r>
              <a:rPr lang="it-IT" altLang="it-IT" sz="2900" dirty="0"/>
              <a:t> to </a:t>
            </a:r>
            <a:r>
              <a:rPr lang="it-IT" altLang="it-IT" sz="2900" dirty="0" err="1"/>
              <a:t>hide</a:t>
            </a:r>
            <a:r>
              <a:rPr lang="it-IT" altLang="it-IT" sz="2900" dirty="0"/>
              <a:t> the </a:t>
            </a:r>
            <a:r>
              <a:rPr lang="it-IT" altLang="it-IT" sz="2900" dirty="0" err="1"/>
              <a:t>occurrence</a:t>
            </a:r>
            <a:r>
              <a:rPr lang="it-IT" altLang="it-IT" sz="2900" dirty="0"/>
              <a:t> of faults </a:t>
            </a:r>
          </a:p>
          <a:p>
            <a:pPr>
              <a:spcBef>
                <a:spcPts val="300"/>
              </a:spcBef>
            </a:pPr>
            <a:r>
              <a:rPr lang="it-IT" altLang="it-IT" sz="2900" dirty="0" err="1"/>
              <a:t>rely</a:t>
            </a:r>
            <a:r>
              <a:rPr lang="it-IT" altLang="it-IT" sz="2900" dirty="0"/>
              <a:t> </a:t>
            </a:r>
            <a:r>
              <a:rPr lang="it-IT" altLang="it-IT" sz="2900" dirty="0" err="1"/>
              <a:t>upon</a:t>
            </a:r>
            <a:r>
              <a:rPr lang="it-IT" altLang="it-IT" sz="2900" dirty="0"/>
              <a:t> </a:t>
            </a:r>
            <a:r>
              <a:rPr lang="it-IT" altLang="it-IT" sz="2900" dirty="0" err="1"/>
              <a:t>voting</a:t>
            </a:r>
            <a:r>
              <a:rPr lang="it-IT" altLang="it-IT" sz="2900" dirty="0"/>
              <a:t> </a:t>
            </a:r>
            <a:r>
              <a:rPr lang="it-IT" altLang="it-IT" sz="2900" dirty="0" err="1"/>
              <a:t>mechanisms</a:t>
            </a:r>
            <a:r>
              <a:rPr lang="it-IT" altLang="it-IT" sz="2900" dirty="0"/>
              <a:t> to </a:t>
            </a:r>
            <a:r>
              <a:rPr lang="it-IT" altLang="it-IT" sz="2900" dirty="0" err="1"/>
              <a:t>mask</a:t>
            </a:r>
            <a:r>
              <a:rPr lang="it-IT" altLang="it-IT" sz="2900" dirty="0"/>
              <a:t> the </a:t>
            </a:r>
            <a:r>
              <a:rPr lang="it-IT" altLang="it-IT" sz="2900" dirty="0" err="1"/>
              <a:t>occurrence</a:t>
            </a:r>
            <a:r>
              <a:rPr lang="it-IT" altLang="it-IT" sz="2900" dirty="0"/>
              <a:t> of faults </a:t>
            </a:r>
          </a:p>
          <a:p>
            <a:pPr>
              <a:spcBef>
                <a:spcPts val="300"/>
              </a:spcBef>
            </a:pPr>
            <a:r>
              <a:rPr lang="it-IT" altLang="it-IT" sz="2900" dirty="0"/>
              <a:t>do </a:t>
            </a:r>
            <a:r>
              <a:rPr lang="it-IT" altLang="it-IT" sz="2900" dirty="0" err="1"/>
              <a:t>not</a:t>
            </a:r>
            <a:r>
              <a:rPr lang="it-IT" altLang="it-IT" sz="2900" dirty="0"/>
              <a:t> </a:t>
            </a:r>
            <a:r>
              <a:rPr lang="it-IT" altLang="it-IT" sz="2900" dirty="0" err="1"/>
              <a:t>require</a:t>
            </a:r>
            <a:r>
              <a:rPr lang="it-IT" altLang="it-IT" sz="2900" dirty="0"/>
              <a:t> </a:t>
            </a:r>
            <a:r>
              <a:rPr lang="it-IT" altLang="it-IT" sz="2900" dirty="0" err="1"/>
              <a:t>any</a:t>
            </a:r>
            <a:r>
              <a:rPr lang="it-IT" altLang="it-IT" sz="2900" dirty="0"/>
              <a:t> action on the part of the system / operator</a:t>
            </a:r>
          </a:p>
          <a:p>
            <a:pPr>
              <a:spcBef>
                <a:spcPts val="300"/>
              </a:spcBef>
            </a:pPr>
            <a:r>
              <a:rPr lang="it-IT" altLang="it-IT" sz="2900" dirty="0" err="1"/>
              <a:t>generally</a:t>
            </a:r>
            <a:r>
              <a:rPr lang="it-IT" altLang="it-IT" sz="2900" dirty="0"/>
              <a:t> do </a:t>
            </a:r>
            <a:r>
              <a:rPr lang="it-IT" altLang="it-IT" sz="2900" dirty="0" err="1"/>
              <a:t>not</a:t>
            </a:r>
            <a:r>
              <a:rPr lang="it-IT" altLang="it-IT" sz="2900" dirty="0"/>
              <a:t> </a:t>
            </a:r>
            <a:r>
              <a:rPr lang="it-IT" altLang="it-IT" sz="2900" dirty="0" err="1"/>
              <a:t>provide</a:t>
            </a:r>
            <a:r>
              <a:rPr lang="it-IT" altLang="it-IT" sz="2900" dirty="0"/>
              <a:t> for the </a:t>
            </a:r>
            <a:r>
              <a:rPr lang="it-IT" altLang="it-IT" sz="2900" dirty="0" err="1"/>
              <a:t>detection</a:t>
            </a:r>
            <a:r>
              <a:rPr lang="it-IT" altLang="it-IT" sz="2900" dirty="0"/>
              <a:t> of faults</a:t>
            </a:r>
          </a:p>
          <a:p>
            <a:pPr>
              <a:spcBef>
                <a:spcPts val="300"/>
              </a:spcBef>
              <a:buClrTx/>
              <a:buSzTx/>
            </a:pPr>
            <a:endParaRPr lang="it-IT" altLang="it-IT" sz="2600" dirty="0"/>
          </a:p>
          <a:p>
            <a:pPr marL="0" indent="0">
              <a:spcBef>
                <a:spcPts val="338"/>
              </a:spcBef>
              <a:buClr>
                <a:srgbClr val="FE400C"/>
              </a:buClr>
              <a:buNone/>
            </a:pPr>
            <a:endParaRPr lang="it-IT" altLang="it-IT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spcBef>
                <a:spcPts val="338"/>
              </a:spcBef>
              <a:buClr>
                <a:srgbClr val="FE400C"/>
              </a:buClr>
              <a:buNone/>
            </a:pPr>
            <a:r>
              <a:rPr lang="it-IT" altLang="it-IT" sz="3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Active fault </a:t>
            </a:r>
            <a:r>
              <a:rPr lang="it-IT" altLang="it-IT" sz="34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tolerance</a:t>
            </a:r>
            <a:r>
              <a:rPr lang="it-IT" altLang="it-IT" sz="3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techniques</a:t>
            </a:r>
            <a:r>
              <a:rPr lang="it-IT" altLang="it-IT" sz="3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br>
              <a:rPr lang="it-IT" altLang="it-IT" sz="34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it-IT" altLang="it-IT" sz="3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spcBef>
                <a:spcPts val="338"/>
              </a:spcBef>
            </a:pPr>
            <a:r>
              <a:rPr lang="it-IT" altLang="it-IT" sz="2900" i="1" dirty="0"/>
              <a:t>use </a:t>
            </a:r>
            <a:r>
              <a:rPr lang="it-IT" altLang="it-IT" sz="2900" b="1" dirty="0"/>
              <a:t>fault </a:t>
            </a:r>
            <a:r>
              <a:rPr lang="it-IT" altLang="it-IT" sz="2900" b="1" dirty="0" err="1"/>
              <a:t>detection</a:t>
            </a:r>
            <a:r>
              <a:rPr lang="it-IT" altLang="it-IT" sz="2900" b="1" dirty="0"/>
              <a:t>, location and recovery</a:t>
            </a:r>
          </a:p>
          <a:p>
            <a:pPr>
              <a:spcBef>
                <a:spcPts val="300"/>
              </a:spcBef>
            </a:pPr>
            <a:r>
              <a:rPr lang="it-IT" altLang="it-IT" sz="2900" dirty="0" err="1"/>
              <a:t>detect</a:t>
            </a:r>
            <a:r>
              <a:rPr lang="it-IT" altLang="it-IT" sz="2900" dirty="0"/>
              <a:t> the </a:t>
            </a:r>
            <a:r>
              <a:rPr lang="it-IT" altLang="it-IT" sz="2900" dirty="0" err="1"/>
              <a:t>existence</a:t>
            </a:r>
            <a:r>
              <a:rPr lang="it-IT" altLang="it-IT" sz="2900" dirty="0"/>
              <a:t> of faults and </a:t>
            </a:r>
            <a:r>
              <a:rPr lang="it-IT" altLang="it-IT" sz="2900" dirty="0" err="1"/>
              <a:t>perform</a:t>
            </a:r>
            <a:r>
              <a:rPr lang="it-IT" altLang="it-IT" sz="2900" dirty="0"/>
              <a:t> some actions to </a:t>
            </a:r>
            <a:r>
              <a:rPr lang="it-IT" altLang="it-IT" sz="2900" dirty="0" err="1"/>
              <a:t>remove</a:t>
            </a:r>
            <a:r>
              <a:rPr lang="it-IT" altLang="it-IT" sz="2900" dirty="0"/>
              <a:t> the </a:t>
            </a:r>
            <a:r>
              <a:rPr lang="it-IT" altLang="it-IT" sz="2900" dirty="0" err="1"/>
              <a:t>faulty</a:t>
            </a:r>
            <a:r>
              <a:rPr lang="it-IT" altLang="it-IT" sz="2900" dirty="0"/>
              <a:t> </a:t>
            </a:r>
            <a:r>
              <a:rPr lang="it-IT" altLang="it-IT" sz="2900" dirty="0" err="1"/>
              <a:t>hw</a:t>
            </a:r>
            <a:r>
              <a:rPr lang="it-IT" altLang="it-IT" sz="2900" dirty="0"/>
              <a:t> from  </a:t>
            </a:r>
            <a:br>
              <a:rPr lang="it-IT" altLang="it-IT" sz="2900" dirty="0"/>
            </a:br>
            <a:r>
              <a:rPr lang="it-IT" altLang="it-IT" sz="2900" dirty="0"/>
              <a:t>the system </a:t>
            </a:r>
            <a:r>
              <a:rPr lang="it-IT" altLang="it-IT" sz="2900" dirty="0" err="1"/>
              <a:t>require</a:t>
            </a:r>
            <a:r>
              <a:rPr lang="it-IT" altLang="it-IT" sz="2900" dirty="0"/>
              <a:t> the system to </a:t>
            </a:r>
            <a:r>
              <a:rPr lang="it-IT" altLang="it-IT" sz="2900" dirty="0" err="1"/>
              <a:t>perform</a:t>
            </a:r>
            <a:r>
              <a:rPr lang="it-IT" altLang="it-IT" sz="2900" dirty="0"/>
              <a:t> </a:t>
            </a:r>
            <a:r>
              <a:rPr lang="it-IT" altLang="it-IT" sz="2900" dirty="0" err="1"/>
              <a:t>reconfiguration</a:t>
            </a:r>
            <a:r>
              <a:rPr lang="it-IT" altLang="it-IT" sz="2900" dirty="0"/>
              <a:t> to </a:t>
            </a:r>
            <a:r>
              <a:rPr lang="it-IT" altLang="it-IT" sz="2900" dirty="0" err="1"/>
              <a:t>tolerate</a:t>
            </a:r>
            <a:r>
              <a:rPr lang="it-IT" altLang="it-IT" sz="2900" dirty="0"/>
              <a:t> faults</a:t>
            </a:r>
          </a:p>
          <a:p>
            <a:pPr>
              <a:spcBef>
                <a:spcPts val="300"/>
              </a:spcBef>
            </a:pPr>
            <a:r>
              <a:rPr lang="it-IT" altLang="it-IT" sz="2900" dirty="0"/>
              <a:t>common in </a:t>
            </a:r>
            <a:r>
              <a:rPr lang="it-IT" altLang="it-IT" sz="2900" dirty="0" err="1"/>
              <a:t>applications</a:t>
            </a:r>
            <a:r>
              <a:rPr lang="it-IT" altLang="it-IT" sz="2900" dirty="0"/>
              <a:t> </a:t>
            </a:r>
            <a:r>
              <a:rPr lang="it-IT" altLang="it-IT" sz="2900" dirty="0" err="1"/>
              <a:t>where</a:t>
            </a:r>
            <a:r>
              <a:rPr lang="it-IT" altLang="it-IT" sz="2900" dirty="0"/>
              <a:t> </a:t>
            </a:r>
            <a:r>
              <a:rPr lang="it-IT" altLang="it-IT" sz="2900" dirty="0" err="1"/>
              <a:t>temporary</a:t>
            </a:r>
            <a:r>
              <a:rPr lang="it-IT" altLang="it-IT" sz="2900" dirty="0"/>
              <a:t>, </a:t>
            </a:r>
            <a:r>
              <a:rPr lang="it-IT" altLang="it-IT" sz="2900" dirty="0" err="1"/>
              <a:t>erroneous</a:t>
            </a:r>
            <a:r>
              <a:rPr lang="it-IT" altLang="it-IT" sz="2900" dirty="0"/>
              <a:t> </a:t>
            </a:r>
            <a:r>
              <a:rPr lang="it-IT" altLang="it-IT" sz="2900" dirty="0" err="1"/>
              <a:t>results</a:t>
            </a:r>
            <a:r>
              <a:rPr lang="it-IT" altLang="it-IT" sz="2900" dirty="0"/>
              <a:t> are </a:t>
            </a:r>
            <a:r>
              <a:rPr lang="it-IT" altLang="it-IT" sz="2900" dirty="0" err="1"/>
              <a:t>acceptable</a:t>
            </a:r>
            <a:r>
              <a:rPr lang="it-IT" altLang="it-IT" sz="2900" dirty="0"/>
              <a:t> </a:t>
            </a:r>
            <a:r>
              <a:rPr lang="it-IT" altLang="it-IT" sz="2900" dirty="0" err="1"/>
              <a:t>while</a:t>
            </a:r>
            <a:r>
              <a:rPr lang="it-IT" altLang="it-IT" sz="2900" dirty="0"/>
              <a:t> the system</a:t>
            </a:r>
            <a:br>
              <a:rPr lang="it-IT" altLang="it-IT" sz="2900" dirty="0"/>
            </a:br>
            <a:r>
              <a:rPr lang="it-IT" altLang="it-IT" sz="2900" dirty="0" err="1"/>
              <a:t>reconfigures</a:t>
            </a:r>
            <a:r>
              <a:rPr lang="it-IT" altLang="it-IT" sz="2900" dirty="0"/>
              <a:t> (satellite systems)</a:t>
            </a:r>
          </a:p>
          <a:p>
            <a:pPr marL="0" indent="0">
              <a:spcBef>
                <a:spcPts val="300"/>
              </a:spcBef>
              <a:buClrTx/>
              <a:buSzTx/>
              <a:buNone/>
            </a:pPr>
            <a:r>
              <a:rPr lang="it-IT" altLang="it-IT" sz="2600" dirty="0"/>
              <a:t>	</a:t>
            </a:r>
          </a:p>
          <a:p>
            <a:pPr marL="0" indent="0">
              <a:spcBef>
                <a:spcPts val="300"/>
              </a:spcBef>
              <a:buClrTx/>
              <a:buSzTx/>
              <a:buNone/>
            </a:pPr>
            <a:endParaRPr lang="it-IT" altLang="it-IT" dirty="0"/>
          </a:p>
          <a:p>
            <a:pPr marL="0" indent="0">
              <a:spcBef>
                <a:spcPts val="338"/>
              </a:spcBef>
              <a:buClr>
                <a:srgbClr val="FE400C"/>
              </a:buClr>
              <a:buNone/>
            </a:pPr>
            <a:r>
              <a:rPr lang="it-IT" altLang="it-IT" sz="34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Hybrid</a:t>
            </a:r>
            <a:r>
              <a:rPr lang="it-IT" altLang="it-IT" sz="3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34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approach</a:t>
            </a:r>
            <a:br>
              <a:rPr lang="it-IT" altLang="it-IT" sz="3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it-IT" altLang="it-IT" sz="3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spcBef>
                <a:spcPts val="338"/>
              </a:spcBef>
            </a:pPr>
            <a:r>
              <a:rPr lang="it-IT" altLang="it-IT" dirty="0" err="1"/>
              <a:t>very</a:t>
            </a:r>
            <a:r>
              <a:rPr lang="it-IT" altLang="it-IT" dirty="0"/>
              <a:t> </a:t>
            </a:r>
            <a:r>
              <a:rPr lang="it-IT" altLang="it-IT" dirty="0" err="1"/>
              <a:t>expensive</a:t>
            </a:r>
            <a:endParaRPr lang="it-IT" altLang="it-IT" dirty="0"/>
          </a:p>
          <a:p>
            <a:pPr>
              <a:spcBef>
                <a:spcPts val="300"/>
              </a:spcBef>
            </a:pPr>
            <a:r>
              <a:rPr lang="it-IT" altLang="it-IT" dirty="0" err="1"/>
              <a:t>often</a:t>
            </a:r>
            <a:r>
              <a:rPr lang="it-IT" altLang="it-IT" dirty="0"/>
              <a:t> </a:t>
            </a:r>
            <a:r>
              <a:rPr lang="it-IT" altLang="it-IT" dirty="0" err="1"/>
              <a:t>used</a:t>
            </a:r>
            <a:r>
              <a:rPr lang="it-IT" altLang="it-IT" dirty="0"/>
              <a:t> in </a:t>
            </a:r>
            <a:r>
              <a:rPr lang="it-IT" altLang="it-IT" dirty="0" err="1"/>
              <a:t>critical</a:t>
            </a:r>
            <a:r>
              <a:rPr lang="it-IT" altLang="it-IT" dirty="0"/>
              <a:t> </a:t>
            </a:r>
            <a:r>
              <a:rPr lang="it-IT" altLang="it-IT" dirty="0" err="1"/>
              <a:t>computations</a:t>
            </a:r>
            <a:r>
              <a:rPr lang="it-IT" altLang="it-IT" dirty="0"/>
              <a:t> in </a:t>
            </a:r>
            <a:r>
              <a:rPr lang="it-IT" altLang="it-IT" dirty="0" err="1"/>
              <a:t>which</a:t>
            </a:r>
            <a:r>
              <a:rPr lang="it-IT" altLang="it-IT" dirty="0"/>
              <a:t> fault </a:t>
            </a:r>
            <a:r>
              <a:rPr lang="it-IT" altLang="it-IT" dirty="0" err="1"/>
              <a:t>masking</a:t>
            </a:r>
            <a:r>
              <a:rPr lang="it-IT" altLang="it-IT" dirty="0"/>
              <a:t> </a:t>
            </a:r>
            <a:r>
              <a:rPr lang="it-IT" altLang="it-IT" dirty="0" err="1"/>
              <a:t>is</a:t>
            </a:r>
            <a:r>
              <a:rPr lang="it-IT" altLang="it-IT" dirty="0"/>
              <a:t> </a:t>
            </a:r>
            <a:r>
              <a:rPr lang="it-IT" altLang="it-IT" dirty="0" err="1"/>
              <a:t>required</a:t>
            </a:r>
            <a:r>
              <a:rPr lang="it-IT" altLang="it-IT" dirty="0"/>
              <a:t> to </a:t>
            </a:r>
            <a:r>
              <a:rPr lang="it-IT" altLang="it-IT" dirty="0" err="1"/>
              <a:t>prevent</a:t>
            </a:r>
            <a:r>
              <a:rPr lang="it-IT" altLang="it-IT" dirty="0"/>
              <a:t> </a:t>
            </a:r>
            <a:r>
              <a:rPr lang="it-IT" altLang="it-IT" dirty="0" err="1"/>
              <a:t>momentary</a:t>
            </a:r>
            <a:r>
              <a:rPr lang="it-IT" altLang="it-IT" dirty="0"/>
              <a:t> </a:t>
            </a:r>
            <a:br>
              <a:rPr lang="it-IT" altLang="it-IT" dirty="0"/>
            </a:br>
            <a:r>
              <a:rPr lang="it-IT" altLang="it-IT" dirty="0"/>
              <a:t>    </a:t>
            </a:r>
            <a:r>
              <a:rPr lang="it-IT" altLang="it-IT" dirty="0" err="1"/>
              <a:t>errors</a:t>
            </a:r>
            <a:r>
              <a:rPr lang="it-IT" altLang="it-IT" dirty="0"/>
              <a:t> and high reliability must be </a:t>
            </a:r>
            <a:r>
              <a:rPr lang="it-IT" altLang="it-IT" dirty="0" err="1"/>
              <a:t>achieved</a:t>
            </a:r>
            <a:r>
              <a:rPr lang="it-IT" altLang="it-IT" dirty="0"/>
              <a:t> 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B0BDD7D-7632-484A-99BD-0BDBCEA68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err="1"/>
              <a:t>May</a:t>
            </a:r>
            <a:r>
              <a:rPr lang="it-IT" dirty="0"/>
              <a:t> 7-10, 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55A33EC-D4EF-48A6-8103-33D2DB28A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859566B-DDB3-4AD4-B1F8-28D14A4A5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9316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E151E5C-03A1-4DA9-9766-27B5CDCA1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>
                <a:solidFill>
                  <a:schemeClr val="bg1"/>
                </a:solidFill>
              </a:rPr>
              <a:t>Passive fault </a:t>
            </a:r>
            <a:r>
              <a:rPr lang="it-IT" altLang="it-IT" dirty="0" err="1">
                <a:solidFill>
                  <a:schemeClr val="bg1"/>
                </a:solidFill>
              </a:rPr>
              <a:t>tolerance</a:t>
            </a:r>
            <a:r>
              <a:rPr lang="it-IT" altLang="it-IT" dirty="0">
                <a:solidFill>
                  <a:schemeClr val="bg1"/>
                </a:solidFill>
              </a:rPr>
              <a:t> </a:t>
            </a:r>
            <a:r>
              <a:rPr lang="it-IT" altLang="it-IT" dirty="0" err="1">
                <a:solidFill>
                  <a:schemeClr val="bg1"/>
                </a:solidFill>
              </a:rPr>
              <a:t>technique:TMR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C8B0EB8-BF75-4B7B-8630-E497F99BF3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680" y="1163764"/>
            <a:ext cx="10515600" cy="36512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1. Triple Modular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Redundancy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(TMR) </a:t>
            </a:r>
            <a:r>
              <a:rPr lang="it-IT" altLang="it-IT" dirty="0"/>
              <a:t>– fault </a:t>
            </a:r>
            <a:r>
              <a:rPr lang="it-IT" altLang="it-IT" dirty="0" err="1"/>
              <a:t>masking</a:t>
            </a:r>
            <a:endParaRPr lang="it-IT" altLang="it-IT" sz="2400" dirty="0"/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A13556D-FD21-48CC-A16A-25B0BC35B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err="1"/>
              <a:t>May</a:t>
            </a:r>
            <a:r>
              <a:rPr lang="it-IT" dirty="0"/>
              <a:t> 7-10, 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84F40F3-C7A6-4BD1-9B81-98E4A24E8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71754D6-E49A-422C-8C91-BC06DF4D1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13</a:t>
            </a:fld>
            <a:endParaRPr lang="it-IT"/>
          </a:p>
        </p:txBody>
      </p:sp>
      <p:grpSp>
        <p:nvGrpSpPr>
          <p:cNvPr id="7" name="Group 4">
            <a:extLst>
              <a:ext uri="{FF2B5EF4-FFF2-40B4-BE49-F238E27FC236}">
                <a16:creationId xmlns:a16="http://schemas.microsoft.com/office/drawing/2014/main" id="{2AC82DE2-BF47-4D16-9BFA-98B61E961B38}"/>
              </a:ext>
            </a:extLst>
          </p:cNvPr>
          <p:cNvGrpSpPr>
            <a:grpSpLocks/>
          </p:cNvGrpSpPr>
          <p:nvPr/>
        </p:nvGrpSpPr>
        <p:grpSpPr bwMode="auto">
          <a:xfrm>
            <a:off x="2182123" y="1721291"/>
            <a:ext cx="3495433" cy="1476150"/>
            <a:chOff x="488" y="900"/>
            <a:chExt cx="2597" cy="1084"/>
          </a:xfrm>
        </p:grpSpPr>
        <p:sp>
          <p:nvSpPr>
            <p:cNvPr id="8" name="Rectangle 5">
              <a:extLst>
                <a:ext uri="{FF2B5EF4-FFF2-40B4-BE49-F238E27FC236}">
                  <a16:creationId xmlns:a16="http://schemas.microsoft.com/office/drawing/2014/main" id="{8F8EF6CC-BB17-4BB4-AE75-BB14208F1B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5" y="900"/>
              <a:ext cx="610" cy="31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600">
                  <a:latin typeface="Times New Roman" panose="02020603050405020304" pitchFamily="18" charset="0"/>
                </a:rPr>
                <a:t>Module 1</a:t>
              </a:r>
            </a:p>
          </p:txBody>
        </p:sp>
        <p:sp>
          <p:nvSpPr>
            <p:cNvPr id="9" name="Rectangle 6">
              <a:extLst>
                <a:ext uri="{FF2B5EF4-FFF2-40B4-BE49-F238E27FC236}">
                  <a16:creationId xmlns:a16="http://schemas.microsoft.com/office/drawing/2014/main" id="{9499C778-36BA-4274-994D-DEC948560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5" y="1674"/>
              <a:ext cx="610" cy="31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600" dirty="0">
                  <a:latin typeface="Times New Roman" panose="02020603050405020304" pitchFamily="18" charset="0"/>
                </a:rPr>
                <a:t>Module 3</a:t>
              </a:r>
            </a:p>
          </p:txBody>
        </p:sp>
        <p:sp>
          <p:nvSpPr>
            <p:cNvPr id="10" name="Rectangle 7">
              <a:extLst>
                <a:ext uri="{FF2B5EF4-FFF2-40B4-BE49-F238E27FC236}">
                  <a16:creationId xmlns:a16="http://schemas.microsoft.com/office/drawing/2014/main" id="{4F70A48A-0792-4E2C-A2B3-E9EA78B412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5" y="1287"/>
              <a:ext cx="610" cy="31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600" dirty="0">
                  <a:latin typeface="Times New Roman" panose="02020603050405020304" pitchFamily="18" charset="0"/>
                </a:rPr>
                <a:t>Module 2</a:t>
              </a:r>
            </a:p>
          </p:txBody>
        </p:sp>
        <p:sp>
          <p:nvSpPr>
            <p:cNvPr id="11" name="Oval 8">
              <a:extLst>
                <a:ext uri="{FF2B5EF4-FFF2-40B4-BE49-F238E27FC236}">
                  <a16:creationId xmlns:a16="http://schemas.microsoft.com/office/drawing/2014/main" id="{A0F891BF-0FB2-413C-891C-74ABB295DB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4" y="1326"/>
              <a:ext cx="359" cy="348"/>
            </a:xfrm>
            <a:prstGeom prst="ellips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600">
                  <a:latin typeface="Times New Roman" panose="02020603050405020304" pitchFamily="18" charset="0"/>
                </a:rPr>
                <a:t>Voter</a:t>
              </a:r>
            </a:p>
          </p:txBody>
        </p:sp>
        <p:sp>
          <p:nvSpPr>
            <p:cNvPr id="12" name="Line 9">
              <a:extLst>
                <a:ext uri="{FF2B5EF4-FFF2-40B4-BE49-F238E27FC236}">
                  <a16:creationId xmlns:a16="http://schemas.microsoft.com/office/drawing/2014/main" id="{EACE8495-B55B-48BC-B03A-E050D406A0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8" y="1054"/>
              <a:ext cx="287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3" name="Line 10">
              <a:extLst>
                <a:ext uri="{FF2B5EF4-FFF2-40B4-BE49-F238E27FC236}">
                  <a16:creationId xmlns:a16="http://schemas.microsoft.com/office/drawing/2014/main" id="{DFB730AE-4259-4725-BFCA-7E1352FE25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8" y="1442"/>
              <a:ext cx="287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4" name="Line 11">
              <a:extLst>
                <a:ext uri="{FF2B5EF4-FFF2-40B4-BE49-F238E27FC236}">
                  <a16:creationId xmlns:a16="http://schemas.microsoft.com/office/drawing/2014/main" id="{68017DBF-B0DF-4F9E-8AAF-C6DE93978B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8" y="1828"/>
              <a:ext cx="287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5" name="Line 12">
              <a:extLst>
                <a:ext uri="{FF2B5EF4-FFF2-40B4-BE49-F238E27FC236}">
                  <a16:creationId xmlns:a16="http://schemas.microsoft.com/office/drawing/2014/main" id="{1C2C7385-0970-43C4-9723-5B447E43CD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3" y="1480"/>
              <a:ext cx="287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cxnSp>
          <p:nvCxnSpPr>
            <p:cNvPr id="16" name="AutoShape 13">
              <a:extLst>
                <a:ext uri="{FF2B5EF4-FFF2-40B4-BE49-F238E27FC236}">
                  <a16:creationId xmlns:a16="http://schemas.microsoft.com/office/drawing/2014/main" id="{DBD6BC5F-38AD-433A-947F-E0C55E45487C}"/>
                </a:ext>
              </a:extLst>
            </p:cNvPr>
            <p:cNvCxnSpPr>
              <a:cxnSpLocks noChangeShapeType="1"/>
              <a:endCxn id="11" idx="1"/>
            </p:cNvCxnSpPr>
            <p:nvPr/>
          </p:nvCxnSpPr>
          <p:spPr bwMode="auto">
            <a:xfrm>
              <a:off x="1386" y="1055"/>
              <a:ext cx="771" cy="322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7" name="AutoShape 14">
              <a:extLst>
                <a:ext uri="{FF2B5EF4-FFF2-40B4-BE49-F238E27FC236}">
                  <a16:creationId xmlns:a16="http://schemas.microsoft.com/office/drawing/2014/main" id="{4DAA7EC1-EE47-4AAF-9B0E-05B245A9BCE1}"/>
                </a:ext>
              </a:extLst>
            </p:cNvPr>
            <p:cNvCxnSpPr>
              <a:cxnSpLocks noChangeShapeType="1"/>
              <a:stCxn id="9" idx="3"/>
              <a:endCxn id="11" idx="3"/>
            </p:cNvCxnSpPr>
            <p:nvPr/>
          </p:nvCxnSpPr>
          <p:spPr bwMode="auto">
            <a:xfrm flipV="1">
              <a:off x="1386" y="1622"/>
              <a:ext cx="771" cy="20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8" name="Line 15">
              <a:extLst>
                <a:ext uri="{FF2B5EF4-FFF2-40B4-BE49-F238E27FC236}">
                  <a16:creationId xmlns:a16="http://schemas.microsoft.com/office/drawing/2014/main" id="{FB3339B2-5F25-41F9-9D53-3E7186305F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86" y="1480"/>
              <a:ext cx="718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9" name="Text Box 16">
              <a:extLst>
                <a:ext uri="{FF2B5EF4-FFF2-40B4-BE49-F238E27FC236}">
                  <a16:creationId xmlns:a16="http://schemas.microsoft.com/office/drawing/2014/main" id="{16FAFC5F-F859-4CF6-8575-3CA6CC954F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9" y="1266"/>
              <a:ext cx="52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600">
                  <a:latin typeface="Times New Roman" panose="02020603050405020304" pitchFamily="18" charset="0"/>
                </a:rPr>
                <a:t>output</a:t>
              </a:r>
            </a:p>
          </p:txBody>
        </p:sp>
      </p:grpSp>
      <p:cxnSp>
        <p:nvCxnSpPr>
          <p:cNvPr id="20" name="Connettore 1 3">
            <a:extLst>
              <a:ext uri="{FF2B5EF4-FFF2-40B4-BE49-F238E27FC236}">
                <a16:creationId xmlns:a16="http://schemas.microsoft.com/office/drawing/2014/main" id="{A6B22249-5309-49D1-8DC7-D8312F9B20FE}"/>
              </a:ext>
            </a:extLst>
          </p:cNvPr>
          <p:cNvCxnSpPr>
            <a:cxnSpLocks noChangeShapeType="1"/>
            <a:stCxn id="12" idx="0"/>
            <a:endCxn id="14" idx="0"/>
          </p:cNvCxnSpPr>
          <p:nvPr/>
        </p:nvCxnSpPr>
        <p:spPr bwMode="auto">
          <a:xfrm>
            <a:off x="2182122" y="1930841"/>
            <a:ext cx="0" cy="10541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Connettore 1 7">
            <a:extLst>
              <a:ext uri="{FF2B5EF4-FFF2-40B4-BE49-F238E27FC236}">
                <a16:creationId xmlns:a16="http://schemas.microsoft.com/office/drawing/2014/main" id="{FAEFD925-C66F-480F-B0BB-BCEE79B0E066}"/>
              </a:ext>
            </a:extLst>
          </p:cNvPr>
          <p:cNvCxnSpPr>
            <a:cxnSpLocks noChangeShapeType="1"/>
            <a:endCxn id="13" idx="0"/>
          </p:cNvCxnSpPr>
          <p:nvPr/>
        </p:nvCxnSpPr>
        <p:spPr bwMode="auto">
          <a:xfrm>
            <a:off x="2032898" y="2457891"/>
            <a:ext cx="149225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Rectangle 18">
            <a:extLst>
              <a:ext uri="{FF2B5EF4-FFF2-40B4-BE49-F238E27FC236}">
                <a16:creationId xmlns:a16="http://schemas.microsoft.com/office/drawing/2014/main" id="{506A7EA9-5D98-4CB7-8FE8-DF83B6AFB8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384" y="3390004"/>
            <a:ext cx="10515598" cy="2479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84163" indent="-284163"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charset="0"/>
              </a:defRPr>
            </a:lvl1pPr>
            <a:lvl2pPr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charset="0"/>
              </a:defRPr>
            </a:lvl2pPr>
            <a:lvl3pPr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charset="0"/>
              </a:defRPr>
            </a:lvl3pPr>
            <a:lvl4pPr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charset="0"/>
              </a:defRPr>
            </a:lvl4pPr>
            <a:lvl5pPr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charset="0"/>
              </a:defRPr>
            </a:lvl9pPr>
          </a:lstStyle>
          <a:p>
            <a:pPr>
              <a:spcBef>
                <a:spcPts val="300"/>
              </a:spcBef>
              <a:buClr>
                <a:srgbClr val="000000"/>
              </a:buClr>
              <a:buSzPct val="100000"/>
              <a:defRPr/>
            </a:pP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Triplicate the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hw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(processors,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memories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, ..) and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perform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a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majority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vote to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determine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the output</a:t>
            </a:r>
          </a:p>
          <a:p>
            <a:pPr>
              <a:spcBef>
                <a:spcPts val="300"/>
              </a:spcBef>
              <a:buClr>
                <a:srgbClr val="000000"/>
              </a:buClr>
              <a:buSzPct val="100000"/>
              <a:defRPr/>
            </a:pP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	-   2/3 of the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modules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must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deliver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the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correct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results</a:t>
            </a:r>
            <a:endParaRPr lang="it-IT" altLang="it-IT" sz="2000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ts val="300"/>
              </a:spcBef>
              <a:buClr>
                <a:srgbClr val="000000"/>
              </a:buClr>
              <a:buSzPct val="100000"/>
              <a:defRPr/>
            </a:pP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	- </a:t>
            </a:r>
            <a:r>
              <a:rPr lang="it-IT" altLang="it-IT" sz="2000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effects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of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faults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neutralised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without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notification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of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their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occurrence</a:t>
            </a:r>
            <a:endParaRPr lang="it-IT" altLang="it-IT" sz="2000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ts val="300"/>
              </a:spcBef>
              <a:buClr>
                <a:srgbClr val="000000"/>
              </a:buClr>
              <a:buSzPct val="100000"/>
              <a:defRPr/>
            </a:pP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	- 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masking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of a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failure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in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any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one of the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three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copies</a:t>
            </a:r>
          </a:p>
          <a:p>
            <a:pPr>
              <a:spcBef>
                <a:spcPts val="300"/>
              </a:spcBef>
              <a:buClr>
                <a:srgbClr val="000000"/>
              </a:buClr>
              <a:buSzPct val="100000"/>
              <a:defRPr/>
            </a:pPr>
            <a:endParaRPr lang="it-IT" altLang="it-IT" sz="2000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ts val="300"/>
              </a:spcBef>
              <a:buClr>
                <a:srgbClr val="000000"/>
              </a:buClr>
              <a:buSzPct val="100000"/>
            </a:pP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Good for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transient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faults</a:t>
            </a:r>
          </a:p>
          <a:p>
            <a:pPr>
              <a:spcBef>
                <a:spcPts val="300"/>
              </a:spcBef>
              <a:buClr>
                <a:srgbClr val="000000"/>
              </a:buClr>
              <a:buSzPct val="100000"/>
            </a:pP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For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permanent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faults,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since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the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faulty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module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is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not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isolated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, the fault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tolerance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decreases</a:t>
            </a:r>
            <a:endParaRPr lang="it-IT" altLang="it-IT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1E3656F0-3AC4-42AE-BD8D-44F94E394094}"/>
              </a:ext>
            </a:extLst>
          </p:cNvPr>
          <p:cNvSpPr/>
          <p:nvPr/>
        </p:nvSpPr>
        <p:spPr>
          <a:xfrm>
            <a:off x="7283591" y="2273225"/>
            <a:ext cx="3093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450"/>
              </a:spcBef>
              <a:buClrTx/>
              <a:buSzTx/>
            </a:pPr>
            <a:r>
              <a:rPr lang="it-IT" altLang="it-IT" dirty="0" err="1"/>
              <a:t>Voter</a:t>
            </a:r>
            <a:r>
              <a:rPr lang="it-IT" altLang="it-IT" dirty="0"/>
              <a:t> </a:t>
            </a:r>
            <a:r>
              <a:rPr lang="it-IT" altLang="it-IT" dirty="0" err="1"/>
              <a:t>is</a:t>
            </a:r>
            <a:r>
              <a:rPr lang="it-IT" altLang="it-IT" dirty="0"/>
              <a:t> a single point of </a:t>
            </a:r>
            <a:r>
              <a:rPr lang="it-IT" altLang="it-IT" dirty="0" err="1"/>
              <a:t>failure</a:t>
            </a:r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4913628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E3DE6BE-9A00-432A-87AC-6F0344B53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 err="1">
                <a:solidFill>
                  <a:schemeClr val="bg1"/>
                </a:solidFill>
              </a:rPr>
              <a:t>Cascading</a:t>
            </a:r>
            <a:r>
              <a:rPr lang="it-IT" altLang="it-IT" dirty="0">
                <a:solidFill>
                  <a:schemeClr val="bg1"/>
                </a:solidFill>
              </a:rPr>
              <a:t> TMR with </a:t>
            </a:r>
            <a:r>
              <a:rPr lang="it-IT" altLang="it-IT" dirty="0" err="1">
                <a:solidFill>
                  <a:schemeClr val="bg1"/>
                </a:solidFill>
              </a:rPr>
              <a:t>triplicated</a:t>
            </a:r>
            <a:r>
              <a:rPr lang="it-IT" altLang="it-IT" dirty="0">
                <a:solidFill>
                  <a:schemeClr val="bg1"/>
                </a:solidFill>
              </a:rPr>
              <a:t> </a:t>
            </a:r>
            <a:r>
              <a:rPr lang="it-IT" altLang="it-IT" dirty="0" err="1">
                <a:solidFill>
                  <a:schemeClr val="bg1"/>
                </a:solidFill>
              </a:rPr>
              <a:t>voters</a:t>
            </a:r>
            <a:r>
              <a:rPr lang="it-IT" altLang="it-IT" dirty="0">
                <a:solidFill>
                  <a:schemeClr val="bg1"/>
                </a:solidFill>
              </a:rPr>
              <a:t>  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5570088-8B37-44AE-9C46-4C9048F0D9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90687"/>
            <a:ext cx="10515600" cy="2534547"/>
          </a:xfrm>
        </p:spPr>
        <p:txBody>
          <a:bodyPr>
            <a:normAutofit fontScale="85000" lnSpcReduction="20000"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The </a:t>
            </a:r>
            <a:r>
              <a:rPr lang="it-IT" altLang="it-IT" dirty="0" err="1"/>
              <a:t>effect</a:t>
            </a:r>
            <a:r>
              <a:rPr lang="it-IT" altLang="it-IT" dirty="0"/>
              <a:t> of </a:t>
            </a:r>
            <a:r>
              <a:rPr lang="it-IT" altLang="it-IT" dirty="0" err="1"/>
              <a:t>partitioning</a:t>
            </a:r>
            <a:r>
              <a:rPr lang="it-IT" altLang="it-IT" dirty="0"/>
              <a:t> of </a:t>
            </a:r>
            <a:r>
              <a:rPr lang="it-IT" altLang="it-IT" dirty="0" err="1"/>
              <a:t>modules</a:t>
            </a:r>
            <a:r>
              <a:rPr lang="it-IT" altLang="it-IT" dirty="0"/>
              <a:t> (A, B, C) </a:t>
            </a:r>
            <a:r>
              <a:rPr lang="it-IT" altLang="it-IT" dirty="0" err="1"/>
              <a:t>is</a:t>
            </a:r>
            <a:r>
              <a:rPr lang="it-IT" altLang="it-IT" dirty="0"/>
              <a:t> </a:t>
            </a:r>
            <a:r>
              <a:rPr lang="it-IT" altLang="it-IT" dirty="0" err="1"/>
              <a:t>that</a:t>
            </a:r>
            <a:r>
              <a:rPr lang="it-IT" altLang="it-IT" dirty="0"/>
              <a:t> the design can </a:t>
            </a:r>
            <a:r>
              <a:rPr lang="it-IT" altLang="it-IT" dirty="0" err="1"/>
              <a:t>withstand</a:t>
            </a:r>
            <a:r>
              <a:rPr lang="it-IT" altLang="it-IT" dirty="0"/>
              <a:t> 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more </a:t>
            </a:r>
            <a:r>
              <a:rPr lang="it-IT" altLang="it-IT" dirty="0" err="1"/>
              <a:t>failures</a:t>
            </a:r>
            <a:r>
              <a:rPr lang="it-IT" altLang="it-IT" dirty="0"/>
              <a:t> </a:t>
            </a:r>
            <a:r>
              <a:rPr lang="it-IT" altLang="it-IT" dirty="0" err="1"/>
              <a:t>than</a:t>
            </a:r>
            <a:r>
              <a:rPr lang="it-IT" altLang="it-IT" dirty="0"/>
              <a:t> the </a:t>
            </a:r>
            <a:r>
              <a:rPr lang="it-IT" altLang="it-IT" dirty="0" err="1"/>
              <a:t>solution</a:t>
            </a:r>
            <a:r>
              <a:rPr lang="it-IT" altLang="it-IT" dirty="0"/>
              <a:t> with </a:t>
            </a:r>
            <a:r>
              <a:rPr lang="it-IT" altLang="it-IT" dirty="0" err="1"/>
              <a:t>only</a:t>
            </a:r>
            <a:r>
              <a:rPr lang="it-IT" altLang="it-IT" dirty="0"/>
              <a:t> one large </a:t>
            </a:r>
            <a:r>
              <a:rPr lang="it-IT" altLang="it-IT" dirty="0" err="1"/>
              <a:t>triplicated</a:t>
            </a:r>
            <a:r>
              <a:rPr lang="it-IT" altLang="it-IT" dirty="0"/>
              <a:t> </a:t>
            </a:r>
            <a:r>
              <a:rPr lang="it-IT" altLang="it-IT" dirty="0" err="1"/>
              <a:t>module</a:t>
            </a:r>
            <a:endParaRPr lang="it-IT" altLang="it-IT" dirty="0"/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 dirty="0"/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The </a:t>
            </a:r>
            <a:r>
              <a:rPr lang="it-IT" altLang="it-IT" dirty="0" err="1"/>
              <a:t>partition</a:t>
            </a:r>
            <a:r>
              <a:rPr lang="it-IT" altLang="it-IT" dirty="0"/>
              <a:t> </a:t>
            </a:r>
            <a:r>
              <a:rPr lang="it-IT" altLang="it-IT" dirty="0" err="1"/>
              <a:t>cannot</a:t>
            </a:r>
            <a:r>
              <a:rPr lang="it-IT" altLang="it-IT" dirty="0"/>
              <a:t> be </a:t>
            </a:r>
            <a:r>
              <a:rPr lang="it-IT" altLang="it-IT" dirty="0" err="1"/>
              <a:t>extended</a:t>
            </a:r>
            <a:r>
              <a:rPr lang="it-IT" altLang="it-IT" dirty="0"/>
              <a:t> to </a:t>
            </a:r>
            <a:r>
              <a:rPr lang="it-IT" altLang="it-IT" dirty="0" err="1"/>
              <a:t>arbitrarily</a:t>
            </a:r>
            <a:r>
              <a:rPr lang="it-IT" altLang="it-IT" dirty="0"/>
              <a:t> small </a:t>
            </a:r>
            <a:r>
              <a:rPr lang="it-IT" altLang="it-IT" dirty="0" err="1"/>
              <a:t>modules</a:t>
            </a:r>
            <a:r>
              <a:rPr lang="it-IT" altLang="it-IT" dirty="0"/>
              <a:t>, </a:t>
            </a:r>
            <a:r>
              <a:rPr lang="it-IT" altLang="it-IT" dirty="0" err="1"/>
              <a:t>because</a:t>
            </a:r>
            <a:r>
              <a:rPr lang="it-IT" altLang="it-IT" dirty="0"/>
              <a:t> reliability </a:t>
            </a:r>
            <a:r>
              <a:rPr lang="it-IT" altLang="it-IT" dirty="0" err="1"/>
              <a:t>improvement</a:t>
            </a:r>
            <a:r>
              <a:rPr lang="it-IT" altLang="it-IT" dirty="0"/>
              <a:t> </a:t>
            </a:r>
            <a:r>
              <a:rPr lang="it-IT" altLang="it-IT" dirty="0" err="1"/>
              <a:t>is</a:t>
            </a:r>
            <a:r>
              <a:rPr lang="it-IT" altLang="it-IT" dirty="0"/>
              <a:t> </a:t>
            </a:r>
            <a:r>
              <a:rPr lang="it-IT" altLang="it-IT" dirty="0" err="1"/>
              <a:t>bounded</a:t>
            </a:r>
            <a:r>
              <a:rPr lang="it-IT" altLang="it-IT" dirty="0"/>
              <a:t> by the reliability of the </a:t>
            </a:r>
            <a:r>
              <a:rPr lang="it-IT" altLang="it-IT" dirty="0" err="1"/>
              <a:t>voter</a:t>
            </a:r>
            <a:endParaRPr lang="it-IT" altLang="it-IT" dirty="0"/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 dirty="0"/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 err="1"/>
              <a:t>Triplicated</a:t>
            </a:r>
            <a:r>
              <a:rPr lang="it-IT" altLang="it-IT" dirty="0"/>
              <a:t> </a:t>
            </a:r>
            <a:r>
              <a:rPr lang="it-IT" altLang="it-IT" dirty="0" err="1"/>
              <a:t>voters</a:t>
            </a:r>
            <a:r>
              <a:rPr lang="it-IT" altLang="it-IT" dirty="0"/>
              <a:t>: </a:t>
            </a:r>
            <a:r>
              <a:rPr lang="it-IT" altLang="it-IT" dirty="0" err="1"/>
              <a:t>voter</a:t>
            </a:r>
            <a:r>
              <a:rPr lang="it-IT" altLang="it-IT" dirty="0"/>
              <a:t> </a:t>
            </a:r>
            <a:r>
              <a:rPr lang="it-IT" altLang="it-IT" dirty="0" err="1"/>
              <a:t>errors</a:t>
            </a:r>
            <a:r>
              <a:rPr lang="it-IT" altLang="it-IT" dirty="0"/>
              <a:t> </a:t>
            </a:r>
            <a:r>
              <a:rPr lang="it-IT" altLang="it-IT" dirty="0" err="1"/>
              <a:t>propagates</a:t>
            </a:r>
            <a:r>
              <a:rPr lang="it-IT" altLang="it-IT" dirty="0"/>
              <a:t> </a:t>
            </a:r>
            <a:r>
              <a:rPr lang="it-IT" altLang="it-IT" dirty="0" err="1"/>
              <a:t>only</a:t>
            </a:r>
            <a:r>
              <a:rPr lang="it-IT" altLang="it-IT" dirty="0"/>
              <a:t> of one step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DA76B08-5D73-4E75-8B1D-C2DF9E65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err="1"/>
              <a:t>May</a:t>
            </a:r>
            <a:r>
              <a:rPr lang="it-IT" dirty="0"/>
              <a:t> 7-10, 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6008B84-C247-4F79-8599-505F4898B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E10C6AE-812D-4C81-8194-11A66DD94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14</a:t>
            </a:fld>
            <a:endParaRPr lang="it-IT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098FBCB-4279-4BC3-8507-B7FDAF2B5C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0620" y="1305149"/>
            <a:ext cx="7462039" cy="1823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37D0D26F-ACC2-4F22-8D8F-CB59B116C42D}"/>
              </a:ext>
            </a:extLst>
          </p:cNvPr>
          <p:cNvSpPr/>
          <p:nvPr/>
        </p:nvSpPr>
        <p:spPr>
          <a:xfrm>
            <a:off x="3310935" y="2951699"/>
            <a:ext cx="34270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Taken from [</a:t>
            </a:r>
            <a:r>
              <a:rPr lang="en-US" dirty="0" err="1"/>
              <a:t>Siewiorek</a:t>
            </a:r>
            <a:r>
              <a:rPr lang="en-US" dirty="0"/>
              <a:t> </a:t>
            </a:r>
            <a:r>
              <a:rPr lang="en-US" dirty="0" err="1"/>
              <a:t>etal</a:t>
            </a:r>
            <a:r>
              <a:rPr lang="en-US" dirty="0"/>
              <a:t>., 1998]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600713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919ED7A-CC24-44F1-8878-B17D61F50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TMR: the </a:t>
            </a:r>
            <a:r>
              <a:rPr lang="it-IT" dirty="0" err="1">
                <a:solidFill>
                  <a:schemeClr val="bg1"/>
                </a:solidFill>
              </a:rPr>
              <a:t>Voter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F75DAA8-5C54-4800-AAE6-818348331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273" y="3673540"/>
            <a:ext cx="10902527" cy="1880865"/>
          </a:xfrm>
        </p:spPr>
        <p:txBody>
          <a:bodyPr>
            <a:normAutofit fontScale="70000" lnSpcReduction="20000"/>
          </a:bodyPr>
          <a:lstStyle/>
          <a:p>
            <a:pPr marL="0" indent="0">
              <a:spcBef>
                <a:spcPts val="300"/>
              </a:spcBef>
              <a:buClr>
                <a:srgbClr val="000000"/>
              </a:buClr>
              <a:buSzPct val="100000"/>
              <a:buNone/>
              <a:defRPr/>
            </a:pP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Difficulties</a:t>
            </a:r>
            <a:endParaRPr lang="it-IT" altLang="it-IT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spcBef>
                <a:spcPts val="300"/>
              </a:spcBef>
              <a:buClr>
                <a:srgbClr val="000000"/>
              </a:buClr>
              <a:buSzPct val="100000"/>
              <a:buNone/>
              <a:defRPr/>
            </a:pPr>
            <a:endParaRPr lang="it-IT" altLang="it-IT" dirty="0">
              <a:solidFill>
                <a:schemeClr val="accent2"/>
              </a:solidFill>
            </a:endParaRPr>
          </a:p>
          <a:p>
            <a:pPr marL="0" indent="0">
              <a:spcBef>
                <a:spcPts val="300"/>
              </a:spcBef>
              <a:buClr>
                <a:srgbClr val="FE400C"/>
              </a:buClr>
              <a:buSzPct val="100000"/>
              <a:buNone/>
              <a:defRPr/>
            </a:pPr>
            <a:r>
              <a:rPr lang="it-IT" altLang="it-IT" b="1" dirty="0">
                <a:solidFill>
                  <a:schemeClr val="accent2"/>
                </a:solidFill>
              </a:rPr>
              <a:t>	</a:t>
            </a:r>
            <a:r>
              <a:rPr lang="it-IT" altLang="it-IT" b="1" dirty="0"/>
              <a:t>Delay in </a:t>
            </a:r>
            <a:r>
              <a:rPr lang="it-IT" altLang="it-IT" b="1" dirty="0" err="1"/>
              <a:t>signal</a:t>
            </a:r>
            <a:r>
              <a:rPr lang="it-IT" altLang="it-IT" b="1" dirty="0"/>
              <a:t> </a:t>
            </a:r>
            <a:r>
              <a:rPr lang="it-IT" altLang="it-IT" b="1" dirty="0" err="1"/>
              <a:t>propagation</a:t>
            </a:r>
            <a:r>
              <a:rPr lang="it-IT" altLang="it-IT" dirty="0"/>
              <a:t>:</a:t>
            </a: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it-IT" altLang="it-IT" dirty="0"/>
              <a:t>	- due to the </a:t>
            </a:r>
            <a:r>
              <a:rPr lang="it-IT" altLang="it-IT" dirty="0" err="1"/>
              <a:t>voter</a:t>
            </a:r>
            <a:endParaRPr lang="it-IT" altLang="it-IT" dirty="0"/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it-IT" altLang="it-IT" dirty="0"/>
              <a:t>	- due to multiple copies </a:t>
            </a:r>
            <a:r>
              <a:rPr lang="it-IT" altLang="it-IT" dirty="0" err="1"/>
              <a:t>synchronisation</a:t>
            </a:r>
            <a:r>
              <a:rPr lang="it-IT" altLang="it-IT" dirty="0"/>
              <a:t> </a:t>
            </a:r>
          </a:p>
          <a:p>
            <a:pPr>
              <a:spcBef>
                <a:spcPts val="300"/>
              </a:spcBef>
              <a:buClr>
                <a:srgbClr val="FE400C"/>
              </a:buClr>
              <a:buSzPct val="100000"/>
              <a:defRPr/>
            </a:pPr>
            <a:endParaRPr lang="it-IT" altLang="it-IT" b="1" dirty="0"/>
          </a:p>
          <a:p>
            <a:pPr marL="0" indent="0">
              <a:spcBef>
                <a:spcPts val="300"/>
              </a:spcBef>
              <a:buClr>
                <a:srgbClr val="FE400C"/>
              </a:buClr>
              <a:buSzPct val="100000"/>
              <a:buNone/>
              <a:defRPr/>
            </a:pPr>
            <a:r>
              <a:rPr lang="it-IT" altLang="it-IT" b="1" dirty="0"/>
              <a:t>	Trade-off</a:t>
            </a:r>
            <a:r>
              <a:rPr lang="it-IT" altLang="it-IT" dirty="0"/>
              <a:t> : </a:t>
            </a:r>
            <a:r>
              <a:rPr lang="it-IT" altLang="it-IT" dirty="0" err="1"/>
              <a:t>achieved</a:t>
            </a:r>
            <a:r>
              <a:rPr lang="it-IT" altLang="it-IT" dirty="0"/>
              <a:t> fault </a:t>
            </a:r>
            <a:r>
              <a:rPr lang="it-IT" altLang="it-IT" dirty="0" err="1"/>
              <a:t>tolerance</a:t>
            </a:r>
            <a:r>
              <a:rPr lang="it-IT" altLang="it-IT" dirty="0"/>
              <a:t> vs </a:t>
            </a:r>
            <a:r>
              <a:rPr lang="it-IT" altLang="it-IT" dirty="0" err="1"/>
              <a:t>hw</a:t>
            </a:r>
            <a:r>
              <a:rPr lang="it-IT" altLang="it-IT" dirty="0"/>
              <a:t> </a:t>
            </a:r>
            <a:r>
              <a:rPr lang="it-IT" altLang="it-IT" dirty="0" err="1"/>
              <a:t>required</a:t>
            </a:r>
            <a:endParaRPr lang="it-IT" altLang="it-IT" dirty="0"/>
          </a:p>
          <a:p>
            <a:pPr>
              <a:spcBef>
                <a:spcPts val="300"/>
              </a:spcBef>
              <a:buClr>
                <a:srgbClr val="FE400C"/>
              </a:buClr>
              <a:buSzPct val="100000"/>
              <a:defRPr/>
            </a:pPr>
            <a:endParaRPr lang="it-IT" altLang="it-IT" dirty="0"/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C4B424E-9482-4390-9B01-DE0723577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err="1"/>
              <a:t>May</a:t>
            </a:r>
            <a:r>
              <a:rPr lang="it-IT" dirty="0"/>
              <a:t> 7-10, 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9C1EC3D-9EAA-4FC6-A495-24FC9BCCB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E126A11-774A-42C0-B6D4-BFBD418D3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15</a:t>
            </a:fld>
            <a:endParaRPr lang="it-IT"/>
          </a:p>
        </p:txBody>
      </p:sp>
      <p:sp>
        <p:nvSpPr>
          <p:cNvPr id="38" name="Rectangle 2">
            <a:extLst>
              <a:ext uri="{FF2B5EF4-FFF2-40B4-BE49-F238E27FC236}">
                <a16:creationId xmlns:a16="http://schemas.microsoft.com/office/drawing/2014/main" id="{AB98944A-060A-4089-9996-E210C183A7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273" y="1133998"/>
            <a:ext cx="6496882" cy="2005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84163" indent="-2841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450"/>
              </a:spcBef>
              <a:buClrTx/>
              <a:buSzTx/>
            </a:pP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Reliable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Voters</a:t>
            </a:r>
            <a:r>
              <a:rPr lang="it-IT" altLang="it-IT" sz="2000" dirty="0">
                <a:solidFill>
                  <a:schemeClr val="accent2"/>
                </a:solidFill>
                <a:latin typeface="+mn-lt"/>
              </a:rPr>
              <a:t>	</a:t>
            </a:r>
          </a:p>
          <a:p>
            <a:pPr>
              <a:spcBef>
                <a:spcPts val="450"/>
              </a:spcBef>
              <a:buClrTx/>
              <a:buSzTx/>
            </a:pPr>
            <a:r>
              <a:rPr lang="it-IT" altLang="it-IT" sz="2000" dirty="0">
                <a:solidFill>
                  <a:schemeClr val="accent2"/>
                </a:solidFill>
                <a:latin typeface="+mn-lt"/>
              </a:rPr>
              <a:t>	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Hardware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voters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are  bit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voters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that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compute the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majority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on n input bits. </a:t>
            </a:r>
            <a:br>
              <a:rPr lang="it-IT" altLang="it-IT" sz="2000" dirty="0">
                <a:solidFill>
                  <a:schemeClr val="tx1"/>
                </a:solidFill>
                <a:latin typeface="+mn-lt"/>
              </a:rPr>
            </a:br>
            <a:r>
              <a:rPr lang="en-US" altLang="it-IT" sz="2000" dirty="0">
                <a:solidFill>
                  <a:schemeClr val="tx1"/>
                </a:solidFill>
                <a:latin typeface="+mn-lt"/>
              </a:rPr>
              <a:t>Optimal designs of hardware voters  with respect to circuit complexity, number of logic levels, fan-in and fan-out and power dissipation</a:t>
            </a:r>
          </a:p>
        </p:txBody>
      </p:sp>
      <p:pic>
        <p:nvPicPr>
          <p:cNvPr id="39" name="Picture 6" descr="Voter Circuit">
            <a:extLst>
              <a:ext uri="{FF2B5EF4-FFF2-40B4-BE49-F238E27FC236}">
                <a16:creationId xmlns:a16="http://schemas.microsoft.com/office/drawing/2014/main" id="{F04EF4BD-14F0-48D8-9BE4-407F0CA0A3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3407" y="2356320"/>
            <a:ext cx="2727443" cy="1261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CasellaDiTesto 5">
            <a:extLst>
              <a:ext uri="{FF2B5EF4-FFF2-40B4-BE49-F238E27FC236}">
                <a16:creationId xmlns:a16="http://schemas.microsoft.com/office/drawing/2014/main" id="{56E312B6-2512-47FB-808B-F77D718FE1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3400" y="1546134"/>
            <a:ext cx="12059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1 bit </a:t>
            </a:r>
            <a:r>
              <a:rPr lang="it-IT" altLang="it-IT" dirty="0" err="1"/>
              <a:t>voter</a:t>
            </a:r>
            <a:r>
              <a:rPr lang="it-IT" altLang="it-IT" dirty="0"/>
              <a:t> </a:t>
            </a:r>
          </a:p>
        </p:txBody>
      </p:sp>
      <p:sp>
        <p:nvSpPr>
          <p:cNvPr id="41" name="CasellaDiTesto 2">
            <a:extLst>
              <a:ext uri="{FF2B5EF4-FFF2-40B4-BE49-F238E27FC236}">
                <a16:creationId xmlns:a16="http://schemas.microsoft.com/office/drawing/2014/main" id="{9B90C48F-55DA-4427-A4E8-073099C76F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1326" y="3934894"/>
            <a:ext cx="20875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OUT = AB + BC + AC </a:t>
            </a:r>
          </a:p>
        </p:txBody>
      </p:sp>
    </p:spTree>
    <p:extLst>
      <p:ext uri="{BB962C8B-B14F-4D97-AF65-F5344CB8AC3E}">
        <p14:creationId xmlns:p14="http://schemas.microsoft.com/office/powerpoint/2010/main" val="32914974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F2FBC6-A60F-45A8-8832-83C7F3652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 err="1">
                <a:solidFill>
                  <a:schemeClr val="bg1"/>
                </a:solidFill>
              </a:rPr>
              <a:t>Problems</a:t>
            </a:r>
            <a:r>
              <a:rPr lang="it-IT" altLang="it-IT" dirty="0">
                <a:solidFill>
                  <a:schemeClr val="bg1"/>
                </a:solidFill>
              </a:rPr>
              <a:t> with </a:t>
            </a:r>
            <a:r>
              <a:rPr lang="it-IT" altLang="it-IT" dirty="0" err="1">
                <a:solidFill>
                  <a:schemeClr val="bg1"/>
                </a:solidFill>
              </a:rPr>
              <a:t>voting</a:t>
            </a:r>
            <a:r>
              <a:rPr lang="it-IT" altLang="it-IT" dirty="0">
                <a:solidFill>
                  <a:schemeClr val="bg1"/>
                </a:solidFill>
              </a:rPr>
              <a:t> procedure  on </a:t>
            </a:r>
            <a:r>
              <a:rPr lang="it-IT" altLang="it-IT" dirty="0" err="1">
                <a:solidFill>
                  <a:schemeClr val="bg1"/>
                </a:solidFill>
              </a:rPr>
              <a:t>analog</a:t>
            </a:r>
            <a:r>
              <a:rPr lang="it-IT" altLang="it-IT" dirty="0">
                <a:solidFill>
                  <a:schemeClr val="bg1"/>
                </a:solidFill>
              </a:rPr>
              <a:t> </a:t>
            </a:r>
            <a:r>
              <a:rPr lang="it-IT" altLang="it-IT" dirty="0" err="1">
                <a:solidFill>
                  <a:schemeClr val="bg1"/>
                </a:solidFill>
              </a:rPr>
              <a:t>signals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209F94F-4CD9-4B58-960E-86B07D722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887" y="1253331"/>
            <a:ext cx="10554424" cy="4366234"/>
          </a:xfrm>
        </p:spPr>
        <p:txBody>
          <a:bodyPr>
            <a:normAutofit fontScale="85000" lnSpcReduction="20000"/>
          </a:bodyPr>
          <a:lstStyle/>
          <a:p>
            <a:pPr marL="0" indent="0">
              <a:spcBef>
                <a:spcPts val="300"/>
              </a:spcBef>
              <a:buClr>
                <a:srgbClr val="000000"/>
              </a:buClr>
              <a:buSzPct val="100000"/>
              <a:buNone/>
              <a:defRPr/>
            </a:pP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using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multiple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analog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to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digital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convertes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and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performing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bit-by-bit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voting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on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their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digital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output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is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not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satisfactory</a:t>
            </a:r>
            <a:b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it-IT" altLang="it-IT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spcBef>
                <a:spcPts val="300"/>
              </a:spcBef>
              <a:buClr>
                <a:srgbClr val="000000"/>
              </a:buClr>
              <a:buSzPct val="100000"/>
              <a:buNone/>
              <a:defRPr/>
            </a:pPr>
            <a:br>
              <a:rPr lang="it-IT" altLang="it-IT" dirty="0"/>
            </a:br>
            <a:r>
              <a:rPr lang="it-IT" altLang="it-IT" dirty="0"/>
              <a:t>The </a:t>
            </a:r>
            <a:r>
              <a:rPr lang="it-IT" altLang="it-IT" dirty="0" err="1"/>
              <a:t>three</a:t>
            </a:r>
            <a:r>
              <a:rPr lang="it-IT" altLang="it-IT" dirty="0"/>
              <a:t> </a:t>
            </a:r>
            <a:r>
              <a:rPr lang="it-IT" altLang="it-IT" dirty="0" err="1"/>
              <a:t>results</a:t>
            </a:r>
            <a:r>
              <a:rPr lang="it-IT" altLang="it-IT" dirty="0"/>
              <a:t> from the </a:t>
            </a:r>
            <a:r>
              <a:rPr lang="it-IT" altLang="it-IT" dirty="0" err="1"/>
              <a:t>analog</a:t>
            </a:r>
            <a:r>
              <a:rPr lang="it-IT" altLang="it-IT" dirty="0"/>
              <a:t> to </a:t>
            </a:r>
            <a:r>
              <a:rPr lang="it-IT" altLang="it-IT" dirty="0" err="1"/>
              <a:t>digital</a:t>
            </a:r>
            <a:r>
              <a:rPr lang="it-IT" altLang="it-IT" dirty="0"/>
              <a:t> </a:t>
            </a:r>
            <a:r>
              <a:rPr lang="it-IT" altLang="it-IT" dirty="0" err="1"/>
              <a:t>converters</a:t>
            </a:r>
            <a:r>
              <a:rPr lang="it-IT" altLang="it-IT" dirty="0"/>
              <a:t> </a:t>
            </a:r>
            <a:r>
              <a:rPr lang="it-IT" altLang="it-IT" dirty="0" err="1"/>
              <a:t>may</a:t>
            </a:r>
            <a:r>
              <a:rPr lang="it-IT" altLang="it-IT" dirty="0"/>
              <a:t> </a:t>
            </a:r>
            <a:r>
              <a:rPr lang="it-IT" altLang="it-IT" dirty="0" err="1"/>
              <a:t>not</a:t>
            </a:r>
            <a:r>
              <a:rPr lang="it-IT" altLang="it-IT" dirty="0"/>
              <a:t> </a:t>
            </a:r>
            <a:r>
              <a:rPr lang="it-IT" altLang="it-IT" dirty="0" err="1"/>
              <a:t>completely</a:t>
            </a:r>
            <a:r>
              <a:rPr lang="it-IT" altLang="it-IT" dirty="0"/>
              <a:t> </a:t>
            </a:r>
            <a:r>
              <a:rPr lang="it-IT" altLang="it-IT" dirty="0" err="1"/>
              <a:t>agree</a:t>
            </a:r>
            <a:r>
              <a:rPr lang="it-IT" altLang="it-IT" dirty="0"/>
              <a:t>, for </a:t>
            </a:r>
            <a:r>
              <a:rPr lang="it-IT" altLang="it-IT" dirty="0" err="1"/>
              <a:t>example</a:t>
            </a:r>
            <a:r>
              <a:rPr lang="it-IT" altLang="it-IT" dirty="0"/>
              <a:t>, </a:t>
            </a:r>
            <a:r>
              <a:rPr lang="it-IT" altLang="it-IT" dirty="0" err="1"/>
              <a:t>they</a:t>
            </a:r>
            <a:r>
              <a:rPr lang="it-IT" altLang="it-IT" dirty="0"/>
              <a:t> </a:t>
            </a:r>
            <a:r>
              <a:rPr lang="it-IT" altLang="it-IT" dirty="0" err="1"/>
              <a:t>could</a:t>
            </a:r>
            <a:r>
              <a:rPr lang="it-IT" altLang="it-IT" dirty="0"/>
              <a:t> produce a </a:t>
            </a:r>
            <a:r>
              <a:rPr lang="it-IT" altLang="it-IT" dirty="0" err="1"/>
              <a:t>result</a:t>
            </a:r>
            <a:r>
              <a:rPr lang="it-IT" altLang="it-IT" dirty="0"/>
              <a:t> </a:t>
            </a:r>
            <a:r>
              <a:rPr lang="it-IT" altLang="it-IT" dirty="0" err="1"/>
              <a:t>which</a:t>
            </a:r>
            <a:r>
              <a:rPr lang="it-IT" altLang="it-IT" dirty="0"/>
              <a:t> </a:t>
            </a:r>
            <a:r>
              <a:rPr lang="it-IT" altLang="it-IT" dirty="0" err="1"/>
              <a:t>differs</a:t>
            </a:r>
            <a:r>
              <a:rPr lang="it-IT" altLang="it-IT" dirty="0"/>
              <a:t> for the </a:t>
            </a:r>
            <a:r>
              <a:rPr lang="it-IT" altLang="it-IT" dirty="0" err="1"/>
              <a:t>least-significant</a:t>
            </a:r>
            <a:r>
              <a:rPr lang="it-IT" altLang="it-IT" dirty="0"/>
              <a:t> bit </a:t>
            </a:r>
            <a:r>
              <a:rPr lang="it-IT" altLang="it-IT" dirty="0" err="1"/>
              <a:t>even</a:t>
            </a:r>
            <a:r>
              <a:rPr lang="it-IT" altLang="it-IT" dirty="0"/>
              <a:t> </a:t>
            </a:r>
            <a:r>
              <a:rPr lang="it-IT" altLang="it-IT" dirty="0" err="1"/>
              <a:t>if</a:t>
            </a:r>
            <a:r>
              <a:rPr lang="it-IT" altLang="it-IT" dirty="0"/>
              <a:t> the </a:t>
            </a:r>
            <a:r>
              <a:rPr lang="it-IT" altLang="it-IT" dirty="0" err="1"/>
              <a:t>exact</a:t>
            </a:r>
            <a:r>
              <a:rPr lang="it-IT" altLang="it-IT" dirty="0"/>
              <a:t> </a:t>
            </a:r>
            <a:r>
              <a:rPr lang="it-IT" altLang="it-IT" dirty="0" err="1"/>
              <a:t>signal</a:t>
            </a:r>
            <a:r>
              <a:rPr lang="it-IT" altLang="it-IT" dirty="0"/>
              <a:t> </a:t>
            </a:r>
            <a:r>
              <a:rPr lang="it-IT" altLang="it-IT" dirty="0" err="1"/>
              <a:t>is</a:t>
            </a:r>
            <a:r>
              <a:rPr lang="it-IT" altLang="it-IT" dirty="0"/>
              <a:t> </a:t>
            </a:r>
            <a:r>
              <a:rPr lang="it-IT" altLang="it-IT" dirty="0" err="1"/>
              <a:t>passed</a:t>
            </a:r>
            <a:r>
              <a:rPr lang="it-IT" altLang="it-IT" dirty="0"/>
              <a:t> </a:t>
            </a:r>
            <a:r>
              <a:rPr lang="it-IT" altLang="it-IT" dirty="0" err="1"/>
              <a:t>through</a:t>
            </a:r>
            <a:r>
              <a:rPr lang="it-IT" altLang="it-IT" dirty="0"/>
              <a:t> the </a:t>
            </a:r>
            <a:r>
              <a:rPr lang="it-IT" altLang="it-IT" dirty="0" err="1"/>
              <a:t>same</a:t>
            </a:r>
            <a:r>
              <a:rPr lang="it-IT" altLang="it-IT" dirty="0"/>
              <a:t> </a:t>
            </a:r>
            <a:r>
              <a:rPr lang="it-IT" altLang="it-IT" dirty="0" err="1"/>
              <a:t>converter</a:t>
            </a:r>
            <a:endParaRPr lang="it-IT" altLang="it-IT" dirty="0"/>
          </a:p>
          <a:p>
            <a:pPr marL="0" indent="0">
              <a:spcBef>
                <a:spcPts val="300"/>
              </a:spcBef>
              <a:buClr>
                <a:srgbClr val="000000"/>
              </a:buClr>
              <a:buSzPct val="100000"/>
              <a:buNone/>
              <a:defRPr/>
            </a:pPr>
            <a:r>
              <a:rPr lang="it-IT" altLang="it-IT" dirty="0">
                <a:latin typeface="Wingdings" pitchFamily="2" charset="2"/>
              </a:rPr>
              <a:t>	</a:t>
            </a:r>
          </a:p>
          <a:p>
            <a:pPr marL="0" indent="0">
              <a:spcBef>
                <a:spcPts val="300"/>
              </a:spcBef>
              <a:buClr>
                <a:srgbClr val="000000"/>
              </a:buClr>
              <a:buSzPct val="100000"/>
              <a:buNone/>
              <a:defRPr/>
            </a:pPr>
            <a:endParaRPr lang="it-IT" altLang="it-IT" dirty="0">
              <a:latin typeface="Wingdings" pitchFamily="2" charset="2"/>
            </a:endParaRPr>
          </a:p>
          <a:p>
            <a:pPr>
              <a:spcBef>
                <a:spcPts val="300"/>
              </a:spcBef>
              <a:buClr>
                <a:srgbClr val="000000"/>
              </a:buClr>
              <a:buSzPct val="100000"/>
              <a:defRPr/>
            </a:pPr>
            <a:r>
              <a:rPr lang="it-IT" altLang="it-IT" dirty="0" err="1"/>
              <a:t>perform</a:t>
            </a:r>
            <a:r>
              <a:rPr lang="it-IT" altLang="it-IT" dirty="0"/>
              <a:t> </a:t>
            </a:r>
            <a:r>
              <a:rPr lang="it-IT" altLang="it-IT" dirty="0" err="1"/>
              <a:t>voting</a:t>
            </a:r>
            <a:r>
              <a:rPr lang="it-IT" altLang="it-IT" dirty="0"/>
              <a:t> in the </a:t>
            </a:r>
            <a:r>
              <a:rPr lang="it-IT" altLang="it-IT" dirty="0" err="1"/>
              <a:t>analog</a:t>
            </a:r>
            <a:r>
              <a:rPr lang="it-IT" altLang="it-IT" dirty="0"/>
              <a:t> domain:</a:t>
            </a:r>
          </a:p>
          <a:p>
            <a:pPr>
              <a:spcBef>
                <a:spcPts val="300"/>
              </a:spcBef>
              <a:buClr>
                <a:srgbClr val="000000"/>
              </a:buClr>
              <a:buSzPct val="100000"/>
              <a:defRPr/>
            </a:pPr>
            <a:endParaRPr lang="it-IT" altLang="it-IT" dirty="0"/>
          </a:p>
          <a:p>
            <a:pPr marL="0" indent="0">
              <a:spcBef>
                <a:spcPts val="300"/>
              </a:spcBef>
              <a:buClr>
                <a:srgbClr val="000000"/>
              </a:buClr>
              <a:buSzPct val="100000"/>
              <a:buNone/>
              <a:defRPr/>
            </a:pPr>
            <a:r>
              <a:rPr lang="it-IT" altLang="it-IT" dirty="0">
                <a:latin typeface="Wingdings" pitchFamily="2" charset="2"/>
              </a:rPr>
              <a:t>		</a:t>
            </a:r>
            <a:r>
              <a:rPr lang="it-IT" altLang="it-IT" dirty="0"/>
              <a:t> </a:t>
            </a:r>
            <a:r>
              <a:rPr lang="it-IT" altLang="it-IT" i="1" dirty="0" err="1"/>
              <a:t>average</a:t>
            </a:r>
            <a:r>
              <a:rPr lang="it-IT" altLang="it-IT" i="1" dirty="0"/>
              <a:t> the </a:t>
            </a:r>
            <a:r>
              <a:rPr lang="it-IT" altLang="it-IT" i="1" dirty="0" err="1"/>
              <a:t>three</a:t>
            </a:r>
            <a:r>
              <a:rPr lang="it-IT" altLang="it-IT" i="1" dirty="0"/>
              <a:t> </a:t>
            </a:r>
            <a:r>
              <a:rPr lang="it-IT" altLang="it-IT" i="1" dirty="0" err="1"/>
              <a:t>signals</a:t>
            </a:r>
            <a:br>
              <a:rPr lang="it-IT" altLang="it-IT" dirty="0"/>
            </a:br>
            <a:r>
              <a:rPr lang="it-IT" altLang="it-IT" dirty="0"/>
              <a:t>		</a:t>
            </a:r>
            <a:r>
              <a:rPr lang="it-IT" altLang="it-IT" dirty="0">
                <a:latin typeface="Wingdings" pitchFamily="2" charset="2"/>
              </a:rPr>
              <a:t></a:t>
            </a:r>
            <a:r>
              <a:rPr lang="it-IT" altLang="it-IT" dirty="0"/>
              <a:t> </a:t>
            </a:r>
            <a:r>
              <a:rPr lang="it-IT" altLang="it-IT" i="1" dirty="0" err="1"/>
              <a:t>choose</a:t>
            </a:r>
            <a:r>
              <a:rPr lang="it-IT" altLang="it-IT" i="1" dirty="0"/>
              <a:t> the </a:t>
            </a:r>
            <a:r>
              <a:rPr lang="it-IT" altLang="it-IT" i="1" dirty="0" err="1"/>
              <a:t>mean</a:t>
            </a:r>
            <a:r>
              <a:rPr lang="it-IT" altLang="it-IT" i="1" dirty="0"/>
              <a:t> of the </a:t>
            </a:r>
            <a:r>
              <a:rPr lang="it-IT" altLang="it-IT" i="1" dirty="0" err="1"/>
              <a:t>two</a:t>
            </a:r>
            <a:r>
              <a:rPr lang="it-IT" altLang="it-IT" i="1" dirty="0"/>
              <a:t> </a:t>
            </a:r>
            <a:r>
              <a:rPr lang="it-IT" altLang="it-IT" i="1" dirty="0" err="1"/>
              <a:t>most</a:t>
            </a:r>
            <a:r>
              <a:rPr lang="it-IT" altLang="it-IT" i="1" dirty="0"/>
              <a:t> </a:t>
            </a:r>
            <a:r>
              <a:rPr lang="it-IT" altLang="it-IT" i="1" dirty="0" err="1"/>
              <a:t>most</a:t>
            </a:r>
            <a:r>
              <a:rPr lang="it-IT" altLang="it-IT" i="1" dirty="0"/>
              <a:t> </a:t>
            </a:r>
            <a:r>
              <a:rPr lang="it-IT" altLang="it-IT" i="1" dirty="0" err="1"/>
              <a:t>similar</a:t>
            </a:r>
            <a:r>
              <a:rPr lang="it-IT" altLang="it-IT" i="1" dirty="0"/>
              <a:t> </a:t>
            </a:r>
            <a:r>
              <a:rPr lang="it-IT" altLang="it-IT" i="1" dirty="0" err="1"/>
              <a:t>signals</a:t>
            </a:r>
            <a:endParaRPr lang="it-IT" altLang="it-IT" i="1" dirty="0"/>
          </a:p>
          <a:p>
            <a:pPr marL="0" indent="0">
              <a:spcBef>
                <a:spcPts val="300"/>
              </a:spcBef>
              <a:buClr>
                <a:srgbClr val="000000"/>
              </a:buClr>
              <a:buSzPct val="100000"/>
              <a:buNone/>
              <a:defRPr/>
            </a:pPr>
            <a:r>
              <a:rPr lang="it-IT" altLang="it-IT" i="1" dirty="0"/>
              <a:t>		</a:t>
            </a:r>
            <a:r>
              <a:rPr lang="it-IT" altLang="it-IT" dirty="0">
                <a:latin typeface="Wingdings" pitchFamily="2" charset="2"/>
              </a:rPr>
              <a:t></a:t>
            </a:r>
            <a:r>
              <a:rPr lang="it-IT" altLang="it-IT" dirty="0"/>
              <a:t> </a:t>
            </a:r>
            <a:r>
              <a:rPr lang="it-IT" altLang="it-IT" i="1" dirty="0" err="1"/>
              <a:t>choose</a:t>
            </a:r>
            <a:r>
              <a:rPr lang="it-IT" altLang="it-IT" i="1" dirty="0"/>
              <a:t> the </a:t>
            </a:r>
            <a:r>
              <a:rPr lang="it-IT" altLang="it-IT" i="1" dirty="0" err="1"/>
              <a:t>median</a:t>
            </a:r>
            <a:r>
              <a:rPr lang="it-IT" altLang="it-IT" i="1" dirty="0"/>
              <a:t> of the </a:t>
            </a:r>
            <a:r>
              <a:rPr lang="it-IT" altLang="it-IT" i="1" dirty="0" err="1"/>
              <a:t>three</a:t>
            </a:r>
            <a:r>
              <a:rPr lang="it-IT" altLang="it-IT" i="1" dirty="0"/>
              <a:t> </a:t>
            </a:r>
            <a:r>
              <a:rPr lang="it-IT" altLang="it-IT" i="1" dirty="0" err="1"/>
              <a:t>signals</a:t>
            </a:r>
            <a:r>
              <a:rPr lang="it-IT" altLang="it-IT" i="1" dirty="0"/>
              <a:t> (pseudo </a:t>
            </a:r>
            <a:r>
              <a:rPr lang="it-IT" altLang="it-IT" i="1" dirty="0" err="1"/>
              <a:t>voting</a:t>
            </a:r>
            <a:r>
              <a:rPr lang="it-IT" altLang="it-IT" i="1" dirty="0"/>
              <a:t>)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0C2EEFB-633D-4E5E-9B46-36C94542D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err="1"/>
              <a:t>May</a:t>
            </a:r>
            <a:r>
              <a:rPr lang="it-IT" dirty="0"/>
              <a:t> 7-10, 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A16D9ED-E60A-4ACB-9CCB-3AB3A594A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150BC70-8A0F-4D4F-AFC2-1795CF17D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12180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AC10A4-7702-4144-A571-34F440C29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>
                <a:solidFill>
                  <a:schemeClr val="bg1"/>
                </a:solidFill>
              </a:rPr>
              <a:t>N-Modular </a:t>
            </a:r>
            <a:r>
              <a:rPr lang="it-IT" altLang="it-IT" dirty="0" err="1">
                <a:solidFill>
                  <a:schemeClr val="bg1"/>
                </a:solidFill>
              </a:rPr>
              <a:t>Redundancy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8EB67A2-1250-410C-A051-9C6F2AC7B2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680" y="1346333"/>
            <a:ext cx="5879371" cy="2561806"/>
          </a:xfrm>
        </p:spPr>
        <p:txBody>
          <a:bodyPr>
            <a:normAutofit/>
          </a:bodyPr>
          <a:lstStyle/>
          <a:p>
            <a:pPr marL="0" indent="0">
              <a:spcBef>
                <a:spcPts val="300"/>
              </a:spcBef>
              <a:buNone/>
              <a:defRPr/>
            </a:pP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2. NMR</a:t>
            </a:r>
            <a:br>
              <a:rPr lang="it-IT" altLang="it-IT" dirty="0">
                <a:solidFill>
                  <a:schemeClr val="accent2"/>
                </a:solidFill>
              </a:rPr>
            </a:br>
            <a:r>
              <a:rPr lang="it-IT" altLang="it-IT" dirty="0"/>
              <a:t>    N </a:t>
            </a:r>
            <a:r>
              <a:rPr lang="it-IT" altLang="it-IT" dirty="0" err="1"/>
              <a:t>is</a:t>
            </a:r>
            <a:r>
              <a:rPr lang="it-IT" altLang="it-IT" dirty="0"/>
              <a:t> made an </a:t>
            </a:r>
            <a:r>
              <a:rPr lang="it-IT" altLang="it-IT" dirty="0" err="1"/>
              <a:t>odd</a:t>
            </a:r>
            <a:r>
              <a:rPr lang="it-IT" altLang="it-IT" dirty="0"/>
              <a:t> </a:t>
            </a:r>
            <a:r>
              <a:rPr lang="it-IT" altLang="it-IT" dirty="0" err="1"/>
              <a:t>number</a:t>
            </a:r>
            <a:endParaRPr lang="it-IT" altLang="it-IT" dirty="0"/>
          </a:p>
          <a:p>
            <a:pPr marL="0" indent="0">
              <a:spcBef>
                <a:spcPts val="300"/>
              </a:spcBef>
              <a:buClr>
                <a:srgbClr val="000000"/>
              </a:buClr>
              <a:buSzPct val="100000"/>
              <a:buNone/>
            </a:pPr>
            <a:endParaRPr lang="it-IT" altLang="it-IT" dirty="0"/>
          </a:p>
          <a:p>
            <a:pPr marL="0" indent="0">
              <a:spcBef>
                <a:spcPts val="300"/>
              </a:spcBef>
              <a:buClr>
                <a:srgbClr val="000000"/>
              </a:buClr>
              <a:buSzPct val="100000"/>
              <a:buNone/>
            </a:pPr>
            <a:r>
              <a:rPr lang="it-IT" altLang="it-IT" dirty="0"/>
              <a:t>Coverage:</a:t>
            </a:r>
            <a:br>
              <a:rPr lang="it-IT" altLang="it-IT" dirty="0"/>
            </a:br>
            <a:r>
              <a:rPr lang="it-IT" altLang="it-IT" dirty="0"/>
              <a:t>   m  </a:t>
            </a:r>
            <a:r>
              <a:rPr lang="it-IT" altLang="it-IT" dirty="0" err="1"/>
              <a:t>faulty</a:t>
            </a:r>
            <a:r>
              <a:rPr lang="it-IT" altLang="it-IT" dirty="0"/>
              <a:t> </a:t>
            </a:r>
            <a:r>
              <a:rPr lang="it-IT" altLang="it-IT" dirty="0" err="1"/>
              <a:t>modules</a:t>
            </a:r>
            <a:r>
              <a:rPr lang="it-IT" altLang="it-IT" dirty="0"/>
              <a:t>, with N = 2m +1</a:t>
            </a:r>
          </a:p>
          <a:p>
            <a:pPr marL="0" indent="0">
              <a:spcBef>
                <a:spcPts val="300"/>
              </a:spcBef>
              <a:buClr>
                <a:srgbClr val="000000"/>
              </a:buClr>
              <a:buSzPct val="100000"/>
              <a:buNone/>
            </a:pPr>
            <a:r>
              <a:rPr lang="it-IT" altLang="it-IT" dirty="0">
                <a:solidFill>
                  <a:schemeClr val="accent2"/>
                </a:solidFill>
              </a:rPr>
              <a:t>	</a:t>
            </a:r>
          </a:p>
          <a:p>
            <a:pPr marL="0" indent="0">
              <a:spcBef>
                <a:spcPts val="300"/>
              </a:spcBef>
              <a:buNone/>
              <a:defRPr/>
            </a:pPr>
            <a:endParaRPr lang="it-IT" altLang="it-IT" dirty="0">
              <a:solidFill>
                <a:schemeClr val="accent2"/>
              </a:solidFill>
            </a:endParaRP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72357AD-DB3A-4987-B31C-752B31262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err="1"/>
              <a:t>May</a:t>
            </a:r>
            <a:r>
              <a:rPr lang="it-IT" dirty="0"/>
              <a:t> 7-10, 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09DCFBC-5DE7-4B64-BE65-883A17385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62DF5B7-C7D5-476D-9FF9-13C55C341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17</a:t>
            </a:fld>
            <a:endParaRPr lang="it-IT"/>
          </a:p>
        </p:txBody>
      </p:sp>
      <p:sp>
        <p:nvSpPr>
          <p:cNvPr id="19" name="CasellaDiTesto 8">
            <a:extLst>
              <a:ext uri="{FF2B5EF4-FFF2-40B4-BE49-F238E27FC236}">
                <a16:creationId xmlns:a16="http://schemas.microsoft.com/office/drawing/2014/main" id="{3C234D13-73F1-4FD0-918D-A7D3F95187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1506" y="1152152"/>
            <a:ext cx="11079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300"/>
              </a:spcBef>
              <a:buClr>
                <a:srgbClr val="000000"/>
              </a:buClr>
              <a:buSzPct val="100000"/>
            </a:pPr>
            <a:r>
              <a:rPr lang="it-IT" altLang="it-IT" sz="1400" dirty="0">
                <a:solidFill>
                  <a:schemeClr val="accent2"/>
                </a:solidFill>
              </a:rPr>
              <a:t>	</a:t>
            </a: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E9F1547F-EC2A-4ADE-9871-91C0E3F565ED}"/>
              </a:ext>
            </a:extLst>
          </p:cNvPr>
          <p:cNvSpPr/>
          <p:nvPr/>
        </p:nvSpPr>
        <p:spPr>
          <a:xfrm>
            <a:off x="1270347" y="3936010"/>
            <a:ext cx="3576364" cy="17851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300"/>
              </a:spcBef>
              <a:defRPr/>
            </a:pPr>
            <a:r>
              <a:rPr lang="it-IT" altLang="it-IT" sz="2000" dirty="0"/>
              <a:t>5MR:  </a:t>
            </a:r>
            <a:r>
              <a:rPr lang="it-IT" altLang="it-IT" sz="2000" dirty="0" err="1"/>
              <a:t>tolerates</a:t>
            </a:r>
            <a:r>
              <a:rPr lang="it-IT" altLang="it-IT" sz="2000" dirty="0"/>
              <a:t> 2 </a:t>
            </a:r>
            <a:r>
              <a:rPr lang="it-IT" altLang="it-IT" sz="2000" dirty="0" err="1"/>
              <a:t>faulty</a:t>
            </a:r>
            <a:r>
              <a:rPr lang="it-IT" altLang="it-IT" sz="2000" dirty="0"/>
              <a:t> </a:t>
            </a:r>
            <a:r>
              <a:rPr lang="it-IT" altLang="it-IT" sz="2000" dirty="0" err="1"/>
              <a:t>modules</a:t>
            </a:r>
            <a:endParaRPr lang="it-IT" altLang="it-IT" sz="2000" dirty="0"/>
          </a:p>
          <a:p>
            <a:pPr>
              <a:spcBef>
                <a:spcPts val="300"/>
              </a:spcBef>
              <a:defRPr/>
            </a:pPr>
            <a:endParaRPr lang="it-IT" altLang="it-IT" sz="2000" dirty="0"/>
          </a:p>
          <a:p>
            <a:pPr>
              <a:spcBef>
                <a:spcPts val="300"/>
              </a:spcBef>
              <a:defRPr/>
            </a:pPr>
            <a:r>
              <a:rPr lang="it-IT" altLang="it-IT" sz="2000" dirty="0"/>
              <a:t>7MR: </a:t>
            </a:r>
            <a:r>
              <a:rPr lang="it-IT" altLang="it-IT" sz="2000" dirty="0" err="1"/>
              <a:t>tolerates</a:t>
            </a:r>
            <a:r>
              <a:rPr lang="it-IT" altLang="it-IT" sz="2000" dirty="0"/>
              <a:t> 3 </a:t>
            </a:r>
            <a:r>
              <a:rPr lang="it-IT" altLang="it-IT" sz="2000" dirty="0" err="1"/>
              <a:t>faulty</a:t>
            </a:r>
            <a:r>
              <a:rPr lang="it-IT" altLang="it-IT" sz="2000" dirty="0"/>
              <a:t> </a:t>
            </a:r>
            <a:r>
              <a:rPr lang="it-IT" altLang="it-IT" sz="2000" dirty="0" err="1"/>
              <a:t>modules</a:t>
            </a:r>
            <a:endParaRPr lang="it-IT" altLang="it-IT" sz="2000" dirty="0"/>
          </a:p>
          <a:p>
            <a:pPr>
              <a:spcBef>
                <a:spcPts val="300"/>
              </a:spcBef>
              <a:defRPr/>
            </a:pPr>
            <a:endParaRPr lang="it-IT" altLang="it-IT" sz="2000" dirty="0"/>
          </a:p>
          <a:p>
            <a:pPr>
              <a:spcBef>
                <a:spcPts val="300"/>
              </a:spcBef>
              <a:defRPr/>
            </a:pPr>
            <a:r>
              <a:rPr lang="it-IT" altLang="it-IT" sz="2000" dirty="0"/>
              <a:t>……..</a:t>
            </a:r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78E851C3-FFA5-45D3-B66A-64CC9994F1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4411" y="2169772"/>
            <a:ext cx="821030" cy="422146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it-IT" altLang="it-IT" sz="1600">
                <a:latin typeface="Times New Roman" panose="02020603050405020304" pitchFamily="18" charset="0"/>
              </a:rPr>
              <a:t>Module 1</a:t>
            </a:r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F12493F7-4C7D-43F3-9D48-F936EE02E0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4411" y="3223776"/>
            <a:ext cx="821030" cy="422146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it-IT" altLang="it-IT" sz="1600" dirty="0">
                <a:latin typeface="Times New Roman" panose="02020603050405020304" pitchFamily="18" charset="0"/>
              </a:rPr>
              <a:t>Module 3</a:t>
            </a:r>
          </a:p>
        </p:txBody>
      </p:sp>
      <p:sp>
        <p:nvSpPr>
          <p:cNvPr id="15" name="Rectangle 7">
            <a:extLst>
              <a:ext uri="{FF2B5EF4-FFF2-40B4-BE49-F238E27FC236}">
                <a16:creationId xmlns:a16="http://schemas.microsoft.com/office/drawing/2014/main" id="{0120108A-246D-4923-B6AC-3FDBD74EE8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4411" y="2696774"/>
            <a:ext cx="821030" cy="422146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it-IT" altLang="it-IT" sz="1600" dirty="0">
                <a:latin typeface="Times New Roman" panose="02020603050405020304" pitchFamily="18" charset="0"/>
              </a:rPr>
              <a:t>Module 2</a:t>
            </a:r>
          </a:p>
        </p:txBody>
      </p:sp>
      <p:sp>
        <p:nvSpPr>
          <p:cNvPr id="17" name="Line 9">
            <a:extLst>
              <a:ext uri="{FF2B5EF4-FFF2-40B4-BE49-F238E27FC236}">
                <a16:creationId xmlns:a16="http://schemas.microsoft.com/office/drawing/2014/main" id="{994E8B11-56D3-4F21-ABBB-AA8AC8AC3172}"/>
              </a:ext>
            </a:extLst>
          </p:cNvPr>
          <p:cNvSpPr>
            <a:spLocks noChangeShapeType="1"/>
          </p:cNvSpPr>
          <p:nvPr/>
        </p:nvSpPr>
        <p:spPr bwMode="auto">
          <a:xfrm>
            <a:off x="7008123" y="2379483"/>
            <a:ext cx="386288" cy="136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8" name="Line 10">
            <a:extLst>
              <a:ext uri="{FF2B5EF4-FFF2-40B4-BE49-F238E27FC236}">
                <a16:creationId xmlns:a16="http://schemas.microsoft.com/office/drawing/2014/main" id="{D0ECE293-D9CD-4D22-B29F-5B41ED870F84}"/>
              </a:ext>
            </a:extLst>
          </p:cNvPr>
          <p:cNvSpPr>
            <a:spLocks noChangeShapeType="1"/>
          </p:cNvSpPr>
          <p:nvPr/>
        </p:nvSpPr>
        <p:spPr bwMode="auto">
          <a:xfrm>
            <a:off x="7008123" y="2907847"/>
            <a:ext cx="386288" cy="136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1" name="Line 11">
            <a:extLst>
              <a:ext uri="{FF2B5EF4-FFF2-40B4-BE49-F238E27FC236}">
                <a16:creationId xmlns:a16="http://schemas.microsoft.com/office/drawing/2014/main" id="{34B70463-10AF-413D-B5E7-B09F97B04D1A}"/>
              </a:ext>
            </a:extLst>
          </p:cNvPr>
          <p:cNvSpPr>
            <a:spLocks noChangeShapeType="1"/>
          </p:cNvSpPr>
          <p:nvPr/>
        </p:nvSpPr>
        <p:spPr bwMode="auto">
          <a:xfrm>
            <a:off x="7008123" y="3433487"/>
            <a:ext cx="386288" cy="136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cxnSp>
        <p:nvCxnSpPr>
          <p:cNvPr id="23" name="AutoShape 13">
            <a:extLst>
              <a:ext uri="{FF2B5EF4-FFF2-40B4-BE49-F238E27FC236}">
                <a16:creationId xmlns:a16="http://schemas.microsoft.com/office/drawing/2014/main" id="{60BCB7EE-4461-41AD-B005-B7BBB07FB2FC}"/>
              </a:ext>
            </a:extLst>
          </p:cNvPr>
          <p:cNvCxnSpPr>
            <a:cxnSpLocks noChangeShapeType="1"/>
            <a:endCxn id="31" idx="0"/>
          </p:cNvCxnSpPr>
          <p:nvPr/>
        </p:nvCxnSpPr>
        <p:spPr bwMode="auto">
          <a:xfrm>
            <a:off x="8235630" y="2372253"/>
            <a:ext cx="1187802" cy="867021"/>
          </a:xfrm>
          <a:prstGeom prst="bentConnector2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4" name="AutoShape 14">
            <a:extLst>
              <a:ext uri="{FF2B5EF4-FFF2-40B4-BE49-F238E27FC236}">
                <a16:creationId xmlns:a16="http://schemas.microsoft.com/office/drawing/2014/main" id="{A0FAD4A2-4352-4054-BC11-BAA9232850D9}"/>
              </a:ext>
            </a:extLst>
          </p:cNvPr>
          <p:cNvCxnSpPr>
            <a:cxnSpLocks noChangeShapeType="1"/>
            <a:endCxn id="31" idx="1"/>
          </p:cNvCxnSpPr>
          <p:nvPr/>
        </p:nvCxnSpPr>
        <p:spPr bwMode="auto">
          <a:xfrm>
            <a:off x="8179773" y="2887057"/>
            <a:ext cx="1072823" cy="421617"/>
          </a:xfrm>
          <a:prstGeom prst="bentConnector2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7" name="Rectangle 6">
            <a:extLst>
              <a:ext uri="{FF2B5EF4-FFF2-40B4-BE49-F238E27FC236}">
                <a16:creationId xmlns:a16="http://schemas.microsoft.com/office/drawing/2014/main" id="{B8B87CD3-1ACC-41A1-9BA6-9165E4A3CB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14600" y="4340159"/>
            <a:ext cx="821030" cy="422146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it-IT" altLang="it-IT" sz="1600" dirty="0">
                <a:latin typeface="Times New Roman" panose="02020603050405020304" pitchFamily="18" charset="0"/>
              </a:rPr>
              <a:t>Module 5</a:t>
            </a:r>
          </a:p>
        </p:txBody>
      </p:sp>
      <p:sp>
        <p:nvSpPr>
          <p:cNvPr id="28" name="Rectangle 7">
            <a:extLst>
              <a:ext uri="{FF2B5EF4-FFF2-40B4-BE49-F238E27FC236}">
                <a16:creationId xmlns:a16="http://schemas.microsoft.com/office/drawing/2014/main" id="{D0F1EA91-DFE6-4443-A220-C93AD4374D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14600" y="3813157"/>
            <a:ext cx="821030" cy="422146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it-IT" altLang="it-IT" sz="1600" dirty="0">
                <a:latin typeface="Times New Roman" panose="02020603050405020304" pitchFamily="18" charset="0"/>
              </a:rPr>
              <a:t>Module 4</a:t>
            </a:r>
          </a:p>
        </p:txBody>
      </p:sp>
      <p:sp>
        <p:nvSpPr>
          <p:cNvPr id="29" name="Line 10">
            <a:extLst>
              <a:ext uri="{FF2B5EF4-FFF2-40B4-BE49-F238E27FC236}">
                <a16:creationId xmlns:a16="http://schemas.microsoft.com/office/drawing/2014/main" id="{37E15B5A-388B-408C-88AB-EE5C4C8611DE}"/>
              </a:ext>
            </a:extLst>
          </p:cNvPr>
          <p:cNvSpPr>
            <a:spLocks noChangeShapeType="1"/>
          </p:cNvSpPr>
          <p:nvPr/>
        </p:nvSpPr>
        <p:spPr bwMode="auto">
          <a:xfrm>
            <a:off x="7028312" y="4024230"/>
            <a:ext cx="386288" cy="136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0" name="Line 11">
            <a:extLst>
              <a:ext uri="{FF2B5EF4-FFF2-40B4-BE49-F238E27FC236}">
                <a16:creationId xmlns:a16="http://schemas.microsoft.com/office/drawing/2014/main" id="{1CFE52AD-7E1D-4001-81AA-A9B41EA02C83}"/>
              </a:ext>
            </a:extLst>
          </p:cNvPr>
          <p:cNvSpPr>
            <a:spLocks noChangeShapeType="1"/>
          </p:cNvSpPr>
          <p:nvPr/>
        </p:nvSpPr>
        <p:spPr bwMode="auto">
          <a:xfrm>
            <a:off x="7028312" y="4549870"/>
            <a:ext cx="386288" cy="136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1" name="Oval 8">
            <a:extLst>
              <a:ext uri="{FF2B5EF4-FFF2-40B4-BE49-F238E27FC236}">
                <a16:creationId xmlns:a16="http://schemas.microsoft.com/office/drawing/2014/main" id="{28BA7CD5-D85F-42C7-92A3-BCC454DC59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81834" y="3239274"/>
            <a:ext cx="483196" cy="473893"/>
          </a:xfrm>
          <a:prstGeom prst="ellips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it-IT" altLang="it-IT" sz="1600">
                <a:latin typeface="Times New Roman" panose="02020603050405020304" pitchFamily="18" charset="0"/>
              </a:rPr>
              <a:t>Voter</a:t>
            </a:r>
          </a:p>
        </p:txBody>
      </p:sp>
      <p:sp>
        <p:nvSpPr>
          <p:cNvPr id="32" name="Line 12">
            <a:extLst>
              <a:ext uri="{FF2B5EF4-FFF2-40B4-BE49-F238E27FC236}">
                <a16:creationId xmlns:a16="http://schemas.microsoft.com/office/drawing/2014/main" id="{C51A9705-63D6-4041-B1E2-D38B69CCB501}"/>
              </a:ext>
            </a:extLst>
          </p:cNvPr>
          <p:cNvSpPr>
            <a:spLocks noChangeShapeType="1"/>
          </p:cNvSpPr>
          <p:nvPr/>
        </p:nvSpPr>
        <p:spPr bwMode="auto">
          <a:xfrm>
            <a:off x="9665030" y="3448985"/>
            <a:ext cx="386288" cy="136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3" name="Line 15">
            <a:extLst>
              <a:ext uri="{FF2B5EF4-FFF2-40B4-BE49-F238E27FC236}">
                <a16:creationId xmlns:a16="http://schemas.microsoft.com/office/drawing/2014/main" id="{D0D30E12-9061-4419-9D95-E3494ABAB6DD}"/>
              </a:ext>
            </a:extLst>
          </p:cNvPr>
          <p:cNvSpPr>
            <a:spLocks noChangeShapeType="1"/>
          </p:cNvSpPr>
          <p:nvPr/>
        </p:nvSpPr>
        <p:spPr bwMode="auto">
          <a:xfrm>
            <a:off x="8215441" y="3448985"/>
            <a:ext cx="966392" cy="136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4" name="Text Box 16">
            <a:extLst>
              <a:ext uri="{FF2B5EF4-FFF2-40B4-BE49-F238E27FC236}">
                <a16:creationId xmlns:a16="http://schemas.microsoft.com/office/drawing/2014/main" id="{565C3907-5BDA-4D70-B474-76038F9CAE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94241" y="3157568"/>
            <a:ext cx="707970" cy="34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it-IT" altLang="it-IT" sz="1600">
                <a:latin typeface="Times New Roman" panose="02020603050405020304" pitchFamily="18" charset="0"/>
              </a:rPr>
              <a:t>output</a:t>
            </a:r>
          </a:p>
        </p:txBody>
      </p:sp>
      <p:cxnSp>
        <p:nvCxnSpPr>
          <p:cNvPr id="50" name="Connettore a gomito 49">
            <a:extLst>
              <a:ext uri="{FF2B5EF4-FFF2-40B4-BE49-F238E27FC236}">
                <a16:creationId xmlns:a16="http://schemas.microsoft.com/office/drawing/2014/main" id="{2A0A621D-B2FB-497D-B0C3-8A9553FF6F62}"/>
              </a:ext>
            </a:extLst>
          </p:cNvPr>
          <p:cNvCxnSpPr>
            <a:stCxn id="28" idx="3"/>
            <a:endCxn id="31" idx="3"/>
          </p:cNvCxnSpPr>
          <p:nvPr/>
        </p:nvCxnSpPr>
        <p:spPr>
          <a:xfrm flipV="1">
            <a:off x="8235630" y="3643767"/>
            <a:ext cx="1016966" cy="380463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ttore a gomito 51">
            <a:extLst>
              <a:ext uri="{FF2B5EF4-FFF2-40B4-BE49-F238E27FC236}">
                <a16:creationId xmlns:a16="http://schemas.microsoft.com/office/drawing/2014/main" id="{B8BE4E31-BB34-4A71-B5DC-73A412CCC965}"/>
              </a:ext>
            </a:extLst>
          </p:cNvPr>
          <p:cNvCxnSpPr>
            <a:stCxn id="27" idx="3"/>
            <a:endCxn id="31" idx="4"/>
          </p:cNvCxnSpPr>
          <p:nvPr/>
        </p:nvCxnSpPr>
        <p:spPr>
          <a:xfrm flipV="1">
            <a:off x="8235630" y="3713167"/>
            <a:ext cx="1187802" cy="838065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ttore diritto 53">
            <a:extLst>
              <a:ext uri="{FF2B5EF4-FFF2-40B4-BE49-F238E27FC236}">
                <a16:creationId xmlns:a16="http://schemas.microsoft.com/office/drawing/2014/main" id="{CACF5982-23C6-45A0-AE14-1631594AC200}"/>
              </a:ext>
            </a:extLst>
          </p:cNvPr>
          <p:cNvCxnSpPr>
            <a:stCxn id="17" idx="0"/>
          </p:cNvCxnSpPr>
          <p:nvPr/>
        </p:nvCxnSpPr>
        <p:spPr>
          <a:xfrm>
            <a:off x="7008123" y="2379483"/>
            <a:ext cx="0" cy="21703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ttore diritto 55">
            <a:extLst>
              <a:ext uri="{FF2B5EF4-FFF2-40B4-BE49-F238E27FC236}">
                <a16:creationId xmlns:a16="http://schemas.microsoft.com/office/drawing/2014/main" id="{00D68EEC-77EC-4494-9619-2B210A14117F}"/>
              </a:ext>
            </a:extLst>
          </p:cNvPr>
          <p:cNvCxnSpPr>
            <a:cxnSpLocks/>
          </p:cNvCxnSpPr>
          <p:nvPr/>
        </p:nvCxnSpPr>
        <p:spPr>
          <a:xfrm>
            <a:off x="6709153" y="3429000"/>
            <a:ext cx="29897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53819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0EC496-4769-4C8F-B7F9-8B66E55EF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>
                <a:solidFill>
                  <a:schemeClr val="bg1"/>
                </a:solidFill>
              </a:rPr>
              <a:t>Active </a:t>
            </a:r>
            <a:r>
              <a:rPr lang="it-IT" altLang="it-IT" dirty="0" err="1">
                <a:solidFill>
                  <a:schemeClr val="bg1"/>
                </a:solidFill>
              </a:rPr>
              <a:t>hw</a:t>
            </a:r>
            <a:r>
              <a:rPr lang="it-IT" altLang="it-IT" dirty="0">
                <a:solidFill>
                  <a:schemeClr val="bg1"/>
                </a:solidFill>
              </a:rPr>
              <a:t> </a:t>
            </a:r>
            <a:r>
              <a:rPr lang="it-IT" altLang="it-IT" dirty="0" err="1">
                <a:solidFill>
                  <a:schemeClr val="bg1"/>
                </a:solidFill>
              </a:rPr>
              <a:t>redundancy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27C300A-91DD-4953-B695-1BB2101420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674" y="1069965"/>
            <a:ext cx="10515600" cy="2412999"/>
          </a:xfrm>
        </p:spPr>
        <p:txBody>
          <a:bodyPr>
            <a:normAutofit fontScale="62500" lnSpcReduction="20000"/>
          </a:bodyPr>
          <a:lstStyle/>
          <a:p>
            <a:pPr marL="457200" indent="-457200">
              <a:spcBef>
                <a:spcPts val="450"/>
              </a:spcBef>
              <a:buFont typeface="Times New Roman" panose="02020603050405020304" pitchFamily="18" charset="0"/>
              <a:buAutoNum type="arabicPeriod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it-IT" altLang="it-IT" sz="45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Duplication</a:t>
            </a:r>
            <a:r>
              <a:rPr lang="it-IT" altLang="it-IT" sz="45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with </a:t>
            </a:r>
            <a:r>
              <a:rPr lang="it-IT" altLang="it-IT" sz="45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comparison</a:t>
            </a:r>
            <a:r>
              <a:rPr lang="it-IT" altLang="it-IT" sz="45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45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scheme</a:t>
            </a:r>
            <a:br>
              <a:rPr lang="it-IT" altLang="it-IT" sz="3800" dirty="0">
                <a:solidFill>
                  <a:schemeClr val="accent2"/>
                </a:solidFill>
              </a:rPr>
            </a:br>
            <a:r>
              <a:rPr lang="it-IT" altLang="it-IT" sz="3800" dirty="0"/>
              <a:t>(</a:t>
            </a:r>
            <a:r>
              <a:rPr lang="it-IT" altLang="it-IT" sz="3800" dirty="0" err="1"/>
              <a:t>Error</a:t>
            </a:r>
            <a:r>
              <a:rPr lang="it-IT" altLang="it-IT" sz="3800" dirty="0"/>
              <a:t> </a:t>
            </a:r>
            <a:r>
              <a:rPr lang="it-IT" altLang="it-IT" sz="3800" dirty="0" err="1"/>
              <a:t>detection</a:t>
            </a:r>
            <a:r>
              <a:rPr lang="it-IT" altLang="it-IT" sz="3800" dirty="0"/>
              <a:t>)</a:t>
            </a:r>
          </a:p>
          <a:p>
            <a:pPr marL="457200" indent="-457200">
              <a:spcBef>
                <a:spcPts val="450"/>
              </a:spcBef>
              <a:buFont typeface="Times New Roman" panose="02020603050405020304" pitchFamily="18" charset="0"/>
              <a:buAutoNum type="arabicPeriod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lang="it-IT" altLang="it-IT" sz="3600" i="1" dirty="0"/>
          </a:p>
          <a:p>
            <a:pPr marL="0" indent="0">
              <a:spcBef>
                <a:spcPts val="45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it-IT" altLang="it-IT" dirty="0"/>
              <a:t>Two </a:t>
            </a:r>
            <a:r>
              <a:rPr lang="it-IT" altLang="it-IT" dirty="0" err="1"/>
              <a:t>identical</a:t>
            </a:r>
            <a:r>
              <a:rPr lang="it-IT" altLang="it-IT" dirty="0"/>
              <a:t> </a:t>
            </a:r>
            <a:r>
              <a:rPr lang="it-IT" altLang="it-IT" dirty="0" err="1"/>
              <a:t>pieces</a:t>
            </a:r>
            <a:r>
              <a:rPr lang="it-IT" altLang="it-IT" dirty="0"/>
              <a:t> of </a:t>
            </a:r>
            <a:r>
              <a:rPr lang="it-IT" altLang="it-IT" dirty="0" err="1"/>
              <a:t>hw</a:t>
            </a:r>
            <a:r>
              <a:rPr lang="it-IT" altLang="it-IT" dirty="0"/>
              <a:t> (Module1 and Module 2) are </a:t>
            </a:r>
            <a:r>
              <a:rPr lang="it-IT" altLang="it-IT" dirty="0" err="1"/>
              <a:t>employed</a:t>
            </a:r>
            <a:endParaRPr lang="it-IT" altLang="it-IT" dirty="0"/>
          </a:p>
          <a:p>
            <a:pPr marL="342900" indent="-342900">
              <a:spcBef>
                <a:spcPts val="45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it-IT" altLang="it-IT" dirty="0"/>
              <a:t> </a:t>
            </a:r>
            <a:r>
              <a:rPr lang="it-IT" altLang="it-IT" dirty="0" err="1"/>
              <a:t>they</a:t>
            </a:r>
            <a:r>
              <a:rPr lang="it-IT" altLang="it-IT" dirty="0"/>
              <a:t> </a:t>
            </a:r>
            <a:r>
              <a:rPr lang="it-IT" altLang="it-IT" dirty="0" err="1"/>
              <a:t>perform</a:t>
            </a:r>
            <a:r>
              <a:rPr lang="it-IT" altLang="it-IT" dirty="0"/>
              <a:t> the </a:t>
            </a:r>
            <a:r>
              <a:rPr lang="it-IT" altLang="it-IT" dirty="0" err="1"/>
              <a:t>same</a:t>
            </a:r>
            <a:r>
              <a:rPr lang="it-IT" altLang="it-IT" dirty="0"/>
              <a:t> </a:t>
            </a:r>
            <a:r>
              <a:rPr lang="it-IT" altLang="it-IT" dirty="0" err="1"/>
              <a:t>computation</a:t>
            </a:r>
            <a:r>
              <a:rPr lang="it-IT" altLang="it-IT" dirty="0"/>
              <a:t> in </a:t>
            </a:r>
            <a:r>
              <a:rPr lang="it-IT" altLang="it-IT" dirty="0" err="1"/>
              <a:t>parallel</a:t>
            </a:r>
            <a:endParaRPr lang="it-IT" altLang="it-IT" dirty="0"/>
          </a:p>
          <a:p>
            <a:pPr marL="342900" indent="-342900">
              <a:spcBef>
                <a:spcPts val="45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it-IT" altLang="it-IT" dirty="0"/>
              <a:t> </a:t>
            </a:r>
            <a:r>
              <a:rPr lang="it-IT" altLang="it-IT" dirty="0" err="1"/>
              <a:t>when</a:t>
            </a:r>
            <a:r>
              <a:rPr lang="it-IT" altLang="it-IT" dirty="0"/>
              <a:t> a </a:t>
            </a:r>
            <a:r>
              <a:rPr lang="it-IT" altLang="it-IT" dirty="0" err="1"/>
              <a:t>failure</a:t>
            </a:r>
            <a:r>
              <a:rPr lang="it-IT" altLang="it-IT" dirty="0"/>
              <a:t> </a:t>
            </a:r>
            <a:r>
              <a:rPr lang="it-IT" altLang="it-IT" dirty="0" err="1"/>
              <a:t>occurs</a:t>
            </a:r>
            <a:r>
              <a:rPr lang="it-IT" altLang="it-IT" dirty="0"/>
              <a:t>, the </a:t>
            </a:r>
            <a:r>
              <a:rPr lang="it-IT" altLang="it-IT" dirty="0" err="1"/>
              <a:t>two</a:t>
            </a:r>
            <a:r>
              <a:rPr lang="it-IT" altLang="it-IT" dirty="0"/>
              <a:t> outputs are no more </a:t>
            </a:r>
            <a:r>
              <a:rPr lang="it-IT" altLang="it-IT" dirty="0" err="1"/>
              <a:t>identical</a:t>
            </a:r>
            <a:r>
              <a:rPr lang="it-IT" altLang="it-IT" dirty="0"/>
              <a:t> and a </a:t>
            </a:r>
            <a:r>
              <a:rPr lang="it-IT" altLang="it-IT" dirty="0" err="1"/>
              <a:t>simple</a:t>
            </a:r>
            <a:r>
              <a:rPr lang="it-IT" altLang="it-IT" dirty="0"/>
              <a:t> </a:t>
            </a:r>
            <a:r>
              <a:rPr lang="it-IT" altLang="it-IT" dirty="0" err="1"/>
              <a:t>comparison</a:t>
            </a:r>
            <a:r>
              <a:rPr lang="it-IT" altLang="it-IT" dirty="0"/>
              <a:t> </a:t>
            </a:r>
            <a:r>
              <a:rPr lang="it-IT" altLang="it-IT" dirty="0" err="1"/>
              <a:t>detects</a:t>
            </a:r>
            <a:r>
              <a:rPr lang="it-IT" altLang="it-IT" dirty="0"/>
              <a:t> the fault </a:t>
            </a:r>
            <a:r>
              <a:rPr lang="it-IT" altLang="it-IT" dirty="0" err="1"/>
              <a:t>Then</a:t>
            </a:r>
            <a:r>
              <a:rPr lang="it-IT" altLang="it-IT" dirty="0"/>
              <a:t> the </a:t>
            </a:r>
            <a:r>
              <a:rPr lang="it-IT" altLang="it-IT" dirty="0" err="1"/>
              <a:t>comparator</a:t>
            </a:r>
            <a:r>
              <a:rPr lang="it-IT" altLang="it-IT" dirty="0"/>
              <a:t> (</a:t>
            </a:r>
            <a:r>
              <a:rPr lang="it-IT" altLang="it-IT" dirty="0" err="1"/>
              <a:t>hw</a:t>
            </a:r>
            <a:r>
              <a:rPr lang="it-IT" altLang="it-IT" dirty="0"/>
              <a:t> component) </a:t>
            </a:r>
            <a:r>
              <a:rPr lang="it-IT" altLang="it-IT" dirty="0" err="1"/>
              <a:t>selects</a:t>
            </a:r>
            <a:r>
              <a:rPr lang="it-IT" altLang="it-IT" dirty="0"/>
              <a:t> the </a:t>
            </a:r>
            <a:r>
              <a:rPr lang="it-IT" altLang="it-IT" dirty="0" err="1"/>
              <a:t>correct</a:t>
            </a:r>
            <a:r>
              <a:rPr lang="it-IT" altLang="it-IT" dirty="0"/>
              <a:t> output and </a:t>
            </a:r>
            <a:r>
              <a:rPr lang="it-IT" altLang="it-IT" dirty="0" err="1"/>
              <a:t>reconfigure</a:t>
            </a:r>
            <a:r>
              <a:rPr lang="it-IT" altLang="it-IT" dirty="0"/>
              <a:t> the switch to </a:t>
            </a:r>
            <a:r>
              <a:rPr lang="it-IT" altLang="it-IT" dirty="0" err="1"/>
              <a:t>select</a:t>
            </a:r>
            <a:r>
              <a:rPr lang="it-IT" altLang="it-IT" dirty="0"/>
              <a:t> the </a:t>
            </a:r>
            <a:r>
              <a:rPr lang="it-IT" altLang="it-IT" dirty="0" err="1"/>
              <a:t>correct</a:t>
            </a:r>
            <a:r>
              <a:rPr lang="it-IT" altLang="it-IT" dirty="0"/>
              <a:t> </a:t>
            </a:r>
            <a:r>
              <a:rPr lang="it-IT" altLang="it-IT" dirty="0" err="1"/>
              <a:t>value</a:t>
            </a:r>
            <a:r>
              <a:rPr lang="it-IT" altLang="it-IT" dirty="0"/>
              <a:t> </a:t>
            </a:r>
          </a:p>
          <a:p>
            <a:pPr marL="342900" indent="-342900">
              <a:spcBef>
                <a:spcPts val="45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it-IT" altLang="it-IT" dirty="0"/>
              <a:t>the </a:t>
            </a:r>
            <a:r>
              <a:rPr lang="it-IT" altLang="it-IT" dirty="0" err="1"/>
              <a:t>comparator</a:t>
            </a:r>
            <a:r>
              <a:rPr lang="it-IT" altLang="it-IT" dirty="0"/>
              <a:t> must </a:t>
            </a:r>
            <a:r>
              <a:rPr lang="it-IT" altLang="it-IT" dirty="0" err="1"/>
              <a:t>select</a:t>
            </a:r>
            <a:r>
              <a:rPr lang="it-IT" altLang="it-IT" dirty="0"/>
              <a:t> the </a:t>
            </a:r>
            <a:r>
              <a:rPr lang="it-IT" altLang="it-IT" dirty="0" err="1"/>
              <a:t>correct</a:t>
            </a:r>
            <a:r>
              <a:rPr lang="it-IT" altLang="it-IT" dirty="0"/>
              <a:t> </a:t>
            </a:r>
            <a:r>
              <a:rPr lang="it-IT" altLang="it-IT" dirty="0" err="1"/>
              <a:t>value</a:t>
            </a:r>
            <a:endParaRPr lang="it-IT" altLang="it-IT" b="1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51D94DB-2B8B-4F1B-8EAE-16B9F7BF0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F4DDA34-4BDB-4F10-8A4B-A4A73D917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346CEBA-0C48-4C06-ACE5-5050499D0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18</a:t>
            </a:fld>
            <a:endParaRPr lang="it-IT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C03CF80-26E1-4693-9278-671BD2F29D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0187" y="4383875"/>
            <a:ext cx="779463" cy="779462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</a:pPr>
            <a:endParaRPr lang="it-IT" altLang="it-IT" sz="1400">
              <a:latin typeface="Times New Roman" panose="02020603050405020304" pitchFamily="18" charset="0"/>
            </a:endParaRPr>
          </a:p>
        </p:txBody>
      </p:sp>
      <p:sp>
        <p:nvSpPr>
          <p:cNvPr id="8" name="Line 5">
            <a:extLst>
              <a:ext uri="{FF2B5EF4-FFF2-40B4-BE49-F238E27FC236}">
                <a16:creationId xmlns:a16="http://schemas.microsoft.com/office/drawing/2014/main" id="{0834B035-03A7-4D97-BD68-64E1EB3AC9F2}"/>
              </a:ext>
            </a:extLst>
          </p:cNvPr>
          <p:cNvSpPr>
            <a:spLocks noChangeShapeType="1"/>
          </p:cNvSpPr>
          <p:nvPr/>
        </p:nvSpPr>
        <p:spPr bwMode="auto">
          <a:xfrm>
            <a:off x="4609650" y="4775987"/>
            <a:ext cx="630237" cy="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C97770F5-B469-4EBB-B7FA-12F83784C7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0775" y="3864763"/>
            <a:ext cx="871537" cy="779463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E03C06BD-3C46-467F-AB5C-CB3DDE02D3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2836" y="5195088"/>
            <a:ext cx="871538" cy="779463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11" name="Text Box 9">
            <a:extLst>
              <a:ext uri="{FF2B5EF4-FFF2-40B4-BE49-F238E27FC236}">
                <a16:creationId xmlns:a16="http://schemas.microsoft.com/office/drawing/2014/main" id="{A0B7FA37-41F4-4717-8663-5C7C03FC9A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2478" y="4174325"/>
            <a:ext cx="875859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it-IT" altLang="it-IT" sz="1400">
                <a:latin typeface="Times New Roman" panose="02020603050405020304" pitchFamily="18" charset="0"/>
              </a:rPr>
              <a:t>Module 1</a:t>
            </a:r>
          </a:p>
        </p:txBody>
      </p:sp>
      <p:sp>
        <p:nvSpPr>
          <p:cNvPr id="12" name="Text Box 10">
            <a:extLst>
              <a:ext uri="{FF2B5EF4-FFF2-40B4-BE49-F238E27FC236}">
                <a16:creationId xmlns:a16="http://schemas.microsoft.com/office/drawing/2014/main" id="{88B32E78-DE1A-47C6-A4B8-13B40B175D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2478" y="5342725"/>
            <a:ext cx="875859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it-IT" altLang="it-IT" sz="1400">
                <a:latin typeface="Times New Roman" panose="02020603050405020304" pitchFamily="18" charset="0"/>
              </a:rPr>
              <a:t>Module 2</a:t>
            </a:r>
          </a:p>
        </p:txBody>
      </p:sp>
      <p:sp>
        <p:nvSpPr>
          <p:cNvPr id="13" name="Line 11">
            <a:extLst>
              <a:ext uri="{FF2B5EF4-FFF2-40B4-BE49-F238E27FC236}">
                <a16:creationId xmlns:a16="http://schemas.microsoft.com/office/drawing/2014/main" id="{E4FCD680-1C2F-403D-BC63-A3918B7A6635}"/>
              </a:ext>
            </a:extLst>
          </p:cNvPr>
          <p:cNvSpPr>
            <a:spLocks noChangeShapeType="1"/>
          </p:cNvSpPr>
          <p:nvPr/>
        </p:nvSpPr>
        <p:spPr bwMode="auto">
          <a:xfrm>
            <a:off x="1721986" y="4904576"/>
            <a:ext cx="228600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4" name="Line 12">
            <a:extLst>
              <a:ext uri="{FF2B5EF4-FFF2-40B4-BE49-F238E27FC236}">
                <a16:creationId xmlns:a16="http://schemas.microsoft.com/office/drawing/2014/main" id="{266E7725-AD65-44F9-A9F1-A274165A8B0B}"/>
              </a:ext>
            </a:extLst>
          </p:cNvPr>
          <p:cNvSpPr>
            <a:spLocks noChangeShapeType="1"/>
          </p:cNvSpPr>
          <p:nvPr/>
        </p:nvSpPr>
        <p:spPr bwMode="auto">
          <a:xfrm>
            <a:off x="1950586" y="4190201"/>
            <a:ext cx="1588" cy="149383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5" name="Line 13">
            <a:extLst>
              <a:ext uri="{FF2B5EF4-FFF2-40B4-BE49-F238E27FC236}">
                <a16:creationId xmlns:a16="http://schemas.microsoft.com/office/drawing/2014/main" id="{367AC89F-CF83-41CD-8476-104CDB3FB209}"/>
              </a:ext>
            </a:extLst>
          </p:cNvPr>
          <p:cNvSpPr>
            <a:spLocks noChangeShapeType="1"/>
          </p:cNvSpPr>
          <p:nvPr/>
        </p:nvSpPr>
        <p:spPr bwMode="auto">
          <a:xfrm>
            <a:off x="1950586" y="4190201"/>
            <a:ext cx="228600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" name="Line 14">
            <a:extLst>
              <a:ext uri="{FF2B5EF4-FFF2-40B4-BE49-F238E27FC236}">
                <a16:creationId xmlns:a16="http://schemas.microsoft.com/office/drawing/2014/main" id="{8FD7E53C-9ED3-4DE0-B746-410A5541DFA9}"/>
              </a:ext>
            </a:extLst>
          </p:cNvPr>
          <p:cNvSpPr>
            <a:spLocks noChangeShapeType="1"/>
          </p:cNvSpPr>
          <p:nvPr/>
        </p:nvSpPr>
        <p:spPr bwMode="auto">
          <a:xfrm>
            <a:off x="1950586" y="5682451"/>
            <a:ext cx="228600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" name="Line 17">
            <a:extLst>
              <a:ext uri="{FF2B5EF4-FFF2-40B4-BE49-F238E27FC236}">
                <a16:creationId xmlns:a16="http://schemas.microsoft.com/office/drawing/2014/main" id="{76032D82-2405-4375-A445-CCBB472A5CD3}"/>
              </a:ext>
            </a:extLst>
          </p:cNvPr>
          <p:cNvSpPr>
            <a:spLocks noChangeShapeType="1"/>
          </p:cNvSpPr>
          <p:nvPr/>
        </p:nvSpPr>
        <p:spPr bwMode="auto">
          <a:xfrm>
            <a:off x="5684386" y="4749001"/>
            <a:ext cx="641350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8" name="Text Box 18">
            <a:extLst>
              <a:ext uri="{FF2B5EF4-FFF2-40B4-BE49-F238E27FC236}">
                <a16:creationId xmlns:a16="http://schemas.microsoft.com/office/drawing/2014/main" id="{D5008D1B-83C2-4EFA-B990-7EC41B1FEB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7158" y="4345775"/>
            <a:ext cx="640217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it-IT" altLang="it-IT" sz="1400">
                <a:latin typeface="Times New Roman" panose="02020603050405020304" pitchFamily="18" charset="0"/>
              </a:rPr>
              <a:t>output</a:t>
            </a:r>
          </a:p>
        </p:txBody>
      </p:sp>
      <p:sp>
        <p:nvSpPr>
          <p:cNvPr id="19" name="Text Box 19">
            <a:extLst>
              <a:ext uri="{FF2B5EF4-FFF2-40B4-BE49-F238E27FC236}">
                <a16:creationId xmlns:a16="http://schemas.microsoft.com/office/drawing/2014/main" id="{5FE4EE65-0C38-4018-8AF7-09CC0FDE8A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2826" y="4433087"/>
            <a:ext cx="550449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it-IT" altLang="it-IT" sz="1400">
                <a:latin typeface="Times New Roman" panose="02020603050405020304" pitchFamily="18" charset="0"/>
              </a:rPr>
              <a:t>input</a:t>
            </a:r>
          </a:p>
        </p:txBody>
      </p:sp>
      <p:cxnSp>
        <p:nvCxnSpPr>
          <p:cNvPr id="20" name="Connettore 1 2">
            <a:extLst>
              <a:ext uri="{FF2B5EF4-FFF2-40B4-BE49-F238E27FC236}">
                <a16:creationId xmlns:a16="http://schemas.microsoft.com/office/drawing/2014/main" id="{8969A3EF-C8A7-4BC0-87A5-0BA1B1EAA16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239886" y="4326725"/>
            <a:ext cx="0" cy="836612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Connettore 1 4">
            <a:extLst>
              <a:ext uri="{FF2B5EF4-FFF2-40B4-BE49-F238E27FC236}">
                <a16:creationId xmlns:a16="http://schemas.microsoft.com/office/drawing/2014/main" id="{645B8765-E3FA-48E7-99BD-5E4745D99BC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670099" y="4433088"/>
            <a:ext cx="0" cy="6000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Connettore 1 6">
            <a:extLst>
              <a:ext uri="{FF2B5EF4-FFF2-40B4-BE49-F238E27FC236}">
                <a16:creationId xmlns:a16="http://schemas.microsoft.com/office/drawing/2014/main" id="{54BA95BA-3CE2-40CF-AB6E-B11E67789B0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239887" y="4326725"/>
            <a:ext cx="430213" cy="106362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Connettore 1 13">
            <a:extLst>
              <a:ext uri="{FF2B5EF4-FFF2-40B4-BE49-F238E27FC236}">
                <a16:creationId xmlns:a16="http://schemas.microsoft.com/office/drawing/2014/main" id="{6FEEACAF-B58C-4ECC-AE17-4C1B60CA178A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239887" y="5033163"/>
            <a:ext cx="430213" cy="1301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Connettore 1 15">
            <a:extLst>
              <a:ext uri="{FF2B5EF4-FFF2-40B4-BE49-F238E27FC236}">
                <a16:creationId xmlns:a16="http://schemas.microsoft.com/office/drawing/2014/main" id="{564023CB-E061-45A8-9988-797C3EEB899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063424" y="4096537"/>
            <a:ext cx="1587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Connettore 1 36">
            <a:extLst>
              <a:ext uri="{FF2B5EF4-FFF2-40B4-BE49-F238E27FC236}">
                <a16:creationId xmlns:a16="http://schemas.microsoft.com/office/drawing/2014/main" id="{FB2E0548-1E91-4D91-BCD4-A0668F0CE01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063424" y="5537987"/>
            <a:ext cx="1587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Connettore 1 17">
            <a:extLst>
              <a:ext uri="{FF2B5EF4-FFF2-40B4-BE49-F238E27FC236}">
                <a16:creationId xmlns:a16="http://schemas.microsoft.com/office/drawing/2014/main" id="{68BFD597-ACA4-49C5-83C4-2E413BA3469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222174" y="4096537"/>
            <a:ext cx="0" cy="4826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Connettore 1 19">
            <a:extLst>
              <a:ext uri="{FF2B5EF4-FFF2-40B4-BE49-F238E27FC236}">
                <a16:creationId xmlns:a16="http://schemas.microsoft.com/office/drawing/2014/main" id="{637D0BFF-A6DD-4BDB-BFFE-D018E09020F4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222174" y="5098251"/>
            <a:ext cx="0" cy="43973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Connettore 2 25">
            <a:extLst>
              <a:ext uri="{FF2B5EF4-FFF2-40B4-BE49-F238E27FC236}">
                <a16:creationId xmlns:a16="http://schemas.microsoft.com/office/drawing/2014/main" id="{84EB488E-2A18-48F8-BD73-FDA0FDE6159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222174" y="4575962"/>
            <a:ext cx="608012" cy="79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Connettore 2 27">
            <a:extLst>
              <a:ext uri="{FF2B5EF4-FFF2-40B4-BE49-F238E27FC236}">
                <a16:creationId xmlns:a16="http://schemas.microsoft.com/office/drawing/2014/main" id="{66D62DDB-885F-4E27-90FF-0584CDECD56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222174" y="5098250"/>
            <a:ext cx="608012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Connettore 1 29">
            <a:extLst>
              <a:ext uri="{FF2B5EF4-FFF2-40B4-BE49-F238E27FC236}">
                <a16:creationId xmlns:a16="http://schemas.microsoft.com/office/drawing/2014/main" id="{640E0177-F740-4D34-A0B0-9379BADB493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222175" y="4096537"/>
            <a:ext cx="1704975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Connettore 1 31">
            <a:extLst>
              <a:ext uri="{FF2B5EF4-FFF2-40B4-BE49-F238E27FC236}">
                <a16:creationId xmlns:a16="http://schemas.microsoft.com/office/drawing/2014/main" id="{7332C1CC-75C5-4F35-A69B-88CD8DB64D1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927149" y="4096537"/>
            <a:ext cx="0" cy="33655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Connettore 1 33">
            <a:extLst>
              <a:ext uri="{FF2B5EF4-FFF2-40B4-BE49-F238E27FC236}">
                <a16:creationId xmlns:a16="http://schemas.microsoft.com/office/drawing/2014/main" id="{996C1D1E-3F64-4E88-A5A6-94601C260FE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222175" y="5537987"/>
            <a:ext cx="1704975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Connettore 1 35">
            <a:extLst>
              <a:ext uri="{FF2B5EF4-FFF2-40B4-BE49-F238E27FC236}">
                <a16:creationId xmlns:a16="http://schemas.microsoft.com/office/drawing/2014/main" id="{D1CA5BDB-D253-4645-B186-0BE767F1B6CA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927149" y="5098251"/>
            <a:ext cx="0" cy="43973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Connettore 2 40">
            <a:extLst>
              <a:ext uri="{FF2B5EF4-FFF2-40B4-BE49-F238E27FC236}">
                <a16:creationId xmlns:a16="http://schemas.microsoft.com/office/drawing/2014/main" id="{29B7BED9-BC26-4315-A2D9-3B21EE349FC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927150" y="4433087"/>
            <a:ext cx="312737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Connettore 2 44">
            <a:extLst>
              <a:ext uri="{FF2B5EF4-FFF2-40B4-BE49-F238E27FC236}">
                <a16:creationId xmlns:a16="http://schemas.microsoft.com/office/drawing/2014/main" id="{52A11D87-753F-414B-A315-E6E87A6C198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927150" y="5098250"/>
            <a:ext cx="312737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CasellaDiTesto 45">
            <a:extLst>
              <a:ext uri="{FF2B5EF4-FFF2-40B4-BE49-F238E27FC236}">
                <a16:creationId xmlns:a16="http://schemas.microsoft.com/office/drawing/2014/main" id="{944AEDF2-564C-460C-907B-2C83DB6222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0187" y="4691851"/>
            <a:ext cx="79861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000"/>
              <a:t>comparator</a:t>
            </a:r>
          </a:p>
        </p:txBody>
      </p:sp>
      <p:sp>
        <p:nvSpPr>
          <p:cNvPr id="37" name="CasellaDiTesto 66">
            <a:extLst>
              <a:ext uri="{FF2B5EF4-FFF2-40B4-BE49-F238E27FC236}">
                <a16:creationId xmlns:a16="http://schemas.microsoft.com/office/drawing/2014/main" id="{D51EA2CA-79FB-468B-BAA1-E12F357E79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4324" y="4814088"/>
            <a:ext cx="51969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000"/>
              <a:t>switch</a:t>
            </a:r>
          </a:p>
        </p:txBody>
      </p:sp>
      <p:sp>
        <p:nvSpPr>
          <p:cNvPr id="38" name="Rettangolo 37">
            <a:extLst>
              <a:ext uri="{FF2B5EF4-FFF2-40B4-BE49-F238E27FC236}">
                <a16:creationId xmlns:a16="http://schemas.microsoft.com/office/drawing/2014/main" id="{C13C3C1B-8658-41EE-A0A6-B9DFAF32B36D}"/>
              </a:ext>
            </a:extLst>
          </p:cNvPr>
          <p:cNvSpPr/>
          <p:nvPr/>
        </p:nvSpPr>
        <p:spPr>
          <a:xfrm>
            <a:off x="7563197" y="4031419"/>
            <a:ext cx="35400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altLang="it-IT" sz="2000" dirty="0"/>
              <a:t> Dual-modular </a:t>
            </a:r>
            <a:r>
              <a:rPr lang="it-IT" altLang="it-IT" sz="2000" dirty="0" err="1"/>
              <a:t>redundancy</a:t>
            </a:r>
            <a:endParaRPr lang="it-IT" altLang="it-IT" sz="2000" dirty="0"/>
          </a:p>
          <a:p>
            <a:r>
              <a:rPr lang="it-IT" altLang="it-IT" sz="2000" dirty="0"/>
              <a:t>      (</a:t>
            </a:r>
            <a:r>
              <a:rPr lang="it-IT" altLang="it-IT" sz="2000" dirty="0" err="1"/>
              <a:t>also</a:t>
            </a:r>
            <a:r>
              <a:rPr lang="it-IT" altLang="it-IT" sz="2000" dirty="0"/>
              <a:t> Duplex system)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13215627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423633-4FA4-475C-96CC-185FF0BDD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>
                <a:solidFill>
                  <a:schemeClr val="bg1"/>
                </a:solidFill>
              </a:rPr>
              <a:t>Active </a:t>
            </a:r>
            <a:r>
              <a:rPr lang="it-IT" altLang="it-IT" dirty="0" err="1">
                <a:solidFill>
                  <a:schemeClr val="bg1"/>
                </a:solidFill>
              </a:rPr>
              <a:t>hw</a:t>
            </a:r>
            <a:r>
              <a:rPr lang="it-IT" altLang="it-IT" dirty="0">
                <a:solidFill>
                  <a:schemeClr val="bg1"/>
                </a:solidFill>
              </a:rPr>
              <a:t> </a:t>
            </a:r>
            <a:r>
              <a:rPr lang="it-IT" altLang="it-IT" dirty="0" err="1">
                <a:solidFill>
                  <a:schemeClr val="bg1"/>
                </a:solidFill>
              </a:rPr>
              <a:t>redundancy</a:t>
            </a:r>
            <a:r>
              <a:rPr lang="it-IT" altLang="it-IT" dirty="0">
                <a:solidFill>
                  <a:schemeClr val="bg1"/>
                </a:solidFill>
              </a:rPr>
              <a:t>: the </a:t>
            </a:r>
            <a:r>
              <a:rPr lang="it-IT" altLang="it-IT" dirty="0" err="1">
                <a:solidFill>
                  <a:schemeClr val="bg1"/>
                </a:solidFill>
              </a:rPr>
              <a:t>comparator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CFFDB46-825B-4C74-800B-3DECA9CEEE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2014" y="1081267"/>
            <a:ext cx="11007972" cy="118485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it-IT" altLang="it-IT" dirty="0" err="1"/>
              <a:t>Assumption</a:t>
            </a:r>
            <a:r>
              <a:rPr lang="it-IT" altLang="it-IT" dirty="0"/>
              <a:t>: </a:t>
            </a:r>
            <a:br>
              <a:rPr lang="it-IT" altLang="it-IT" dirty="0"/>
            </a:br>
            <a:r>
              <a:rPr lang="it-IT" altLang="it-IT" dirty="0"/>
              <a:t>	the </a:t>
            </a:r>
            <a:r>
              <a:rPr lang="it-IT" altLang="it-IT" dirty="0" err="1"/>
              <a:t>two</a:t>
            </a:r>
            <a:r>
              <a:rPr lang="it-IT" altLang="it-IT" dirty="0"/>
              <a:t> copies must be </a:t>
            </a:r>
            <a:r>
              <a:rPr lang="it-IT" altLang="it-IT" dirty="0" err="1"/>
              <a:t>unlikely</a:t>
            </a:r>
            <a:r>
              <a:rPr lang="it-IT" altLang="it-IT" dirty="0"/>
              <a:t> to be </a:t>
            </a:r>
            <a:r>
              <a:rPr lang="it-IT" altLang="it-IT" dirty="0" err="1"/>
              <a:t>corrupted</a:t>
            </a:r>
            <a:r>
              <a:rPr lang="it-IT" altLang="it-IT" dirty="0"/>
              <a:t> </a:t>
            </a:r>
            <a:r>
              <a:rPr lang="it-IT" altLang="it-IT" dirty="0" err="1"/>
              <a:t>together</a:t>
            </a:r>
            <a:r>
              <a:rPr lang="it-IT" altLang="it-IT" dirty="0"/>
              <a:t> in the </a:t>
            </a:r>
            <a:r>
              <a:rPr lang="it-IT" altLang="it-IT" dirty="0" err="1"/>
              <a:t>same</a:t>
            </a:r>
            <a:r>
              <a:rPr lang="it-IT" altLang="it-IT" dirty="0"/>
              <a:t> way</a:t>
            </a:r>
          </a:p>
          <a:p>
            <a:pPr marL="0" indent="0">
              <a:lnSpc>
                <a:spcPct val="80000"/>
              </a:lnSpc>
              <a:buNone/>
            </a:pPr>
            <a:endParaRPr lang="it-IT" altLang="it-IT" dirty="0"/>
          </a:p>
          <a:p>
            <a:pPr marL="0" indent="0">
              <a:lnSpc>
                <a:spcPct val="80000"/>
              </a:lnSpc>
              <a:buNone/>
            </a:pPr>
            <a:r>
              <a:rPr lang="it-IT" altLang="it-IT" dirty="0"/>
              <a:t>The </a:t>
            </a:r>
            <a:r>
              <a:rPr lang="it-IT" altLang="it-IT" dirty="0" err="1"/>
              <a:t>comparator</a:t>
            </a:r>
            <a:r>
              <a:rPr lang="it-IT" altLang="it-IT" dirty="0"/>
              <a:t> </a:t>
            </a:r>
            <a:r>
              <a:rPr lang="it-IT" altLang="it-IT" dirty="0" err="1"/>
              <a:t>applies</a:t>
            </a:r>
            <a:r>
              <a:rPr lang="it-IT" altLang="it-IT" dirty="0"/>
              <a:t> checks to </a:t>
            </a:r>
            <a:r>
              <a:rPr lang="it-IT" altLang="it-IT" dirty="0" err="1"/>
              <a:t>select</a:t>
            </a:r>
            <a:r>
              <a:rPr lang="it-IT" altLang="it-IT" dirty="0"/>
              <a:t> the </a:t>
            </a:r>
            <a:r>
              <a:rPr lang="it-IT" altLang="it-IT" dirty="0" err="1"/>
              <a:t>correct</a:t>
            </a:r>
            <a:r>
              <a:rPr lang="it-IT" altLang="it-IT" dirty="0"/>
              <a:t> output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3596E4F-8072-46CF-8DF2-EE38653A7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AA32787-8C31-4D74-ADD4-F88E7200F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/>
              <a:t>Redundancy</a:t>
            </a:r>
            <a:r>
              <a:rPr lang="it-IT" dirty="0"/>
              <a:t> in Fault </a:t>
            </a:r>
            <a:r>
              <a:rPr lang="it-IT" dirty="0" err="1"/>
              <a:t>Tolerant</a:t>
            </a:r>
            <a:r>
              <a:rPr lang="it-IT" dirty="0"/>
              <a:t> Computing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B464A94-3413-4C0E-BB37-A58078780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19</a:t>
            </a:fld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935C2A88-A1E2-4EAB-AA66-4EB57F7C416E}"/>
              </a:ext>
            </a:extLst>
          </p:cNvPr>
          <p:cNvSpPr/>
          <p:nvPr/>
        </p:nvSpPr>
        <p:spPr>
          <a:xfrm>
            <a:off x="838200" y="3030886"/>
            <a:ext cx="5257800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Tx/>
              <a:buChar char="-"/>
            </a:pPr>
            <a:r>
              <a:rPr lang="it-IT" altLang="it-IT" sz="2000" b="1" dirty="0"/>
              <a:t>Coding</a:t>
            </a:r>
            <a:br>
              <a:rPr lang="it-IT" altLang="it-IT" sz="2000" dirty="0"/>
            </a:br>
            <a:endParaRPr lang="it-IT" altLang="it-IT" sz="2000" b="1" dirty="0"/>
          </a:p>
          <a:p>
            <a:pPr>
              <a:lnSpc>
                <a:spcPct val="80000"/>
              </a:lnSpc>
              <a:buFontTx/>
              <a:buChar char="-"/>
            </a:pPr>
            <a:r>
              <a:rPr lang="it-IT" altLang="it-IT" sz="2000" b="1" dirty="0"/>
              <a:t>Self-checking </a:t>
            </a:r>
            <a:r>
              <a:rPr lang="it-IT" altLang="it-IT" sz="2000" b="1" dirty="0" err="1"/>
              <a:t>circuitry</a:t>
            </a:r>
            <a:br>
              <a:rPr lang="it-IT" altLang="it-IT" sz="2000" dirty="0"/>
            </a:br>
            <a:endParaRPr lang="it-IT" altLang="it-IT" sz="2000" b="1" dirty="0"/>
          </a:p>
          <a:p>
            <a:pPr>
              <a:lnSpc>
                <a:spcPct val="80000"/>
              </a:lnSpc>
              <a:buFontTx/>
              <a:buChar char="-"/>
            </a:pPr>
            <a:r>
              <a:rPr lang="it-IT" altLang="it-IT" sz="2000" b="1" dirty="0"/>
              <a:t>Reversal Checks</a:t>
            </a:r>
            <a:br>
              <a:rPr lang="it-IT" altLang="it-IT" sz="2000" dirty="0"/>
            </a:br>
            <a:r>
              <a:rPr lang="it-IT" altLang="it-IT" sz="2000" dirty="0" err="1"/>
              <a:t>Assumption</a:t>
            </a:r>
            <a:r>
              <a:rPr lang="it-IT" altLang="it-IT" sz="2000" dirty="0"/>
              <a:t>: the </a:t>
            </a:r>
            <a:r>
              <a:rPr lang="it-IT" altLang="it-IT" sz="2000" dirty="0" err="1"/>
              <a:t>specified</a:t>
            </a:r>
            <a:r>
              <a:rPr lang="it-IT" altLang="it-IT" sz="2000" dirty="0"/>
              <a:t> </a:t>
            </a:r>
            <a:r>
              <a:rPr lang="it-IT" altLang="it-IT" sz="2000" dirty="0" err="1"/>
              <a:t>function</a:t>
            </a:r>
            <a:r>
              <a:rPr lang="it-IT" altLang="it-IT" sz="2000" dirty="0"/>
              <a:t> of the system </a:t>
            </a:r>
            <a:r>
              <a:rPr lang="it-IT" altLang="it-IT" sz="2000" dirty="0" err="1"/>
              <a:t>is</a:t>
            </a:r>
            <a:r>
              <a:rPr lang="it-IT" altLang="it-IT" sz="2000" dirty="0"/>
              <a:t> to compute a </a:t>
            </a:r>
            <a:r>
              <a:rPr lang="it-IT" altLang="it-IT" sz="2000" dirty="0" err="1"/>
              <a:t>mathemathical</a:t>
            </a:r>
            <a:r>
              <a:rPr lang="it-IT" altLang="it-IT" sz="2000" dirty="0"/>
              <a:t> </a:t>
            </a:r>
            <a:r>
              <a:rPr lang="it-IT" altLang="it-IT" sz="2000" dirty="0" err="1"/>
              <a:t>function</a:t>
            </a:r>
            <a:r>
              <a:rPr lang="it-IT" altLang="it-IT" sz="2000" dirty="0"/>
              <a:t>  F and the </a:t>
            </a:r>
            <a:r>
              <a:rPr lang="it-IT" altLang="it-IT" sz="2000" dirty="0" err="1"/>
              <a:t>function</a:t>
            </a:r>
            <a:r>
              <a:rPr lang="it-IT" altLang="it-IT" sz="2000" dirty="0"/>
              <a:t> </a:t>
            </a:r>
            <a:r>
              <a:rPr lang="it-IT" altLang="it-IT" sz="2000" dirty="0" err="1"/>
              <a:t>has</a:t>
            </a:r>
            <a:r>
              <a:rPr lang="it-IT" altLang="it-IT" sz="2000" dirty="0"/>
              <a:t> an inverse </a:t>
            </a:r>
            <a:r>
              <a:rPr lang="it-IT" altLang="it-IT" sz="2000" dirty="0" err="1"/>
              <a:t>function</a:t>
            </a:r>
            <a:r>
              <a:rPr lang="it-IT" altLang="it-IT" sz="2000" dirty="0"/>
              <a:t> F’, </a:t>
            </a:r>
            <a:r>
              <a:rPr lang="it-IT" altLang="it-IT" sz="2000" dirty="0" err="1"/>
              <a:t>such</a:t>
            </a:r>
            <a:r>
              <a:rPr lang="it-IT" altLang="it-IT" sz="2000" dirty="0"/>
              <a:t> </a:t>
            </a:r>
            <a:r>
              <a:rPr lang="it-IT" altLang="it-IT" sz="2000" dirty="0" err="1"/>
              <a:t>that</a:t>
            </a:r>
            <a:r>
              <a:rPr lang="it-IT" altLang="it-IT" sz="2000" dirty="0"/>
              <a:t> F’(F(x))=x</a:t>
            </a:r>
            <a:br>
              <a:rPr lang="it-IT" altLang="it-IT" sz="2000" dirty="0"/>
            </a:br>
            <a:r>
              <a:rPr lang="it-IT" altLang="it-IT" sz="2000" dirty="0"/>
              <a:t>Check: </a:t>
            </a:r>
            <a:r>
              <a:rPr lang="it-IT" altLang="it-IT" sz="2000" dirty="0" err="1"/>
              <a:t>let</a:t>
            </a:r>
            <a:r>
              <a:rPr lang="it-IT" altLang="it-IT" sz="2000" dirty="0"/>
              <a:t> output = F(input). Compute F’(output) and </a:t>
            </a:r>
            <a:r>
              <a:rPr lang="it-IT" altLang="it-IT" sz="2000" dirty="0" err="1"/>
              <a:t>verify</a:t>
            </a:r>
            <a:r>
              <a:rPr lang="it-IT" altLang="it-IT" sz="2000" dirty="0"/>
              <a:t> </a:t>
            </a:r>
            <a:r>
              <a:rPr lang="it-IT" altLang="it-IT" sz="2000" dirty="0" err="1"/>
              <a:t>that</a:t>
            </a:r>
            <a:r>
              <a:rPr lang="it-IT" altLang="it-IT" sz="2000" dirty="0"/>
              <a:t> F’(output) = input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15FE2BD-21D5-4832-B2E8-750ED7C50B31}"/>
              </a:ext>
            </a:extLst>
          </p:cNvPr>
          <p:cNvSpPr/>
          <p:nvPr/>
        </p:nvSpPr>
        <p:spPr>
          <a:xfrm>
            <a:off x="7222435" y="3065306"/>
            <a:ext cx="4377551" cy="305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Tx/>
              <a:buChar char="-"/>
            </a:pPr>
            <a:r>
              <a:rPr lang="it-IT" altLang="it-IT" sz="2000" b="1" dirty="0" err="1"/>
              <a:t>Specification</a:t>
            </a:r>
            <a:r>
              <a:rPr lang="it-IT" altLang="it-IT" sz="2000" b="1" dirty="0"/>
              <a:t> checks </a:t>
            </a:r>
            <a:r>
              <a:rPr lang="it-IT" altLang="it-IT" sz="2000" dirty="0"/>
              <a:t>(use the </a:t>
            </a:r>
            <a:r>
              <a:rPr lang="it-IT" altLang="it-IT" sz="2000" dirty="0" err="1"/>
              <a:t>definition</a:t>
            </a:r>
            <a:r>
              <a:rPr lang="it-IT" altLang="it-IT" sz="2000" dirty="0"/>
              <a:t> of “</a:t>
            </a:r>
            <a:r>
              <a:rPr lang="it-IT" altLang="it-IT" sz="2000" dirty="0" err="1"/>
              <a:t>correct</a:t>
            </a:r>
            <a:r>
              <a:rPr lang="it-IT" altLang="it-IT" sz="2000" dirty="0"/>
              <a:t> </a:t>
            </a:r>
            <a:r>
              <a:rPr lang="it-IT" altLang="it-IT" sz="2000" dirty="0" err="1"/>
              <a:t>result</a:t>
            </a:r>
            <a:r>
              <a:rPr lang="it-IT" altLang="it-IT" sz="2000" dirty="0"/>
              <a:t>”)</a:t>
            </a:r>
            <a:br>
              <a:rPr lang="it-IT" altLang="it-IT" sz="2000" dirty="0"/>
            </a:br>
            <a:r>
              <a:rPr lang="it-IT" altLang="it-IT" sz="2000" dirty="0" err="1"/>
              <a:t>Example</a:t>
            </a:r>
            <a:r>
              <a:rPr lang="it-IT" altLang="it-IT" sz="2000" dirty="0"/>
              <a:t>: </a:t>
            </a:r>
            <a:r>
              <a:rPr lang="it-IT" altLang="it-IT" sz="2000" dirty="0" err="1"/>
              <a:t>Specification</a:t>
            </a:r>
            <a:r>
              <a:rPr lang="it-IT" altLang="it-IT" sz="2000" dirty="0"/>
              <a:t>: </a:t>
            </a:r>
            <a:r>
              <a:rPr lang="it-IT" altLang="it-IT" sz="2000" dirty="0" err="1"/>
              <a:t>find</a:t>
            </a:r>
            <a:r>
              <a:rPr lang="it-IT" altLang="it-IT" sz="2000" dirty="0"/>
              <a:t> the </a:t>
            </a:r>
            <a:r>
              <a:rPr lang="it-IT" altLang="it-IT" sz="2000" dirty="0" err="1"/>
              <a:t>solution</a:t>
            </a:r>
            <a:r>
              <a:rPr lang="it-IT" altLang="it-IT" sz="2000" dirty="0"/>
              <a:t> of an </a:t>
            </a:r>
            <a:r>
              <a:rPr lang="it-IT" altLang="it-IT" sz="2000" dirty="0" err="1"/>
              <a:t>equation</a:t>
            </a:r>
            <a:r>
              <a:rPr lang="it-IT" altLang="it-IT" sz="2000" dirty="0"/>
              <a:t> Check: </a:t>
            </a:r>
            <a:r>
              <a:rPr lang="it-IT" altLang="it-IT" sz="2000" dirty="0" err="1"/>
              <a:t>substitute</a:t>
            </a:r>
            <a:r>
              <a:rPr lang="it-IT" altLang="it-IT" sz="2000" dirty="0"/>
              <a:t> </a:t>
            </a:r>
            <a:r>
              <a:rPr lang="it-IT" altLang="it-IT" sz="2000" dirty="0" err="1"/>
              <a:t>results</a:t>
            </a:r>
            <a:r>
              <a:rPr lang="it-IT" altLang="it-IT" sz="2000" dirty="0"/>
              <a:t> back </a:t>
            </a:r>
            <a:r>
              <a:rPr lang="it-IT" altLang="it-IT" sz="2000" dirty="0" err="1"/>
              <a:t>into</a:t>
            </a:r>
            <a:r>
              <a:rPr lang="it-IT" altLang="it-IT" sz="2000" dirty="0"/>
              <a:t> the </a:t>
            </a:r>
            <a:r>
              <a:rPr lang="it-IT" altLang="it-IT" sz="2000" dirty="0" err="1"/>
              <a:t>original</a:t>
            </a:r>
            <a:r>
              <a:rPr lang="it-IT" altLang="it-IT" sz="2000" dirty="0"/>
              <a:t> </a:t>
            </a:r>
            <a:r>
              <a:rPr lang="it-IT" altLang="it-IT" sz="2000" dirty="0" err="1"/>
              <a:t>equation</a:t>
            </a:r>
            <a:r>
              <a:rPr lang="it-IT" altLang="it-IT" sz="2000" dirty="0"/>
              <a:t> 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it-IT" altLang="it-IT" sz="2000" dirty="0"/>
          </a:p>
          <a:p>
            <a:pPr>
              <a:lnSpc>
                <a:spcPct val="80000"/>
              </a:lnSpc>
            </a:pPr>
            <a:r>
              <a:rPr lang="it-IT" altLang="it-IT" sz="2000" dirty="0"/>
              <a:t>- </a:t>
            </a:r>
            <a:r>
              <a:rPr lang="it-IT" altLang="it-IT" sz="2000" b="1" dirty="0" err="1"/>
              <a:t>Reasonableness</a:t>
            </a:r>
            <a:r>
              <a:rPr lang="it-IT" altLang="it-IT" sz="2000" b="1" dirty="0"/>
              <a:t> Checks</a:t>
            </a:r>
            <a:br>
              <a:rPr lang="it-IT" altLang="it-IT" sz="2000" b="1" dirty="0"/>
            </a:br>
            <a:r>
              <a:rPr lang="it-IT" altLang="it-IT" sz="2000" dirty="0"/>
              <a:t>	Divide by 0</a:t>
            </a:r>
            <a:br>
              <a:rPr lang="it-IT" altLang="it-IT" sz="2000" dirty="0"/>
            </a:br>
            <a:r>
              <a:rPr lang="it-IT" altLang="it-IT" sz="2000" dirty="0"/>
              <a:t>	</a:t>
            </a:r>
            <a:r>
              <a:rPr lang="it-IT" altLang="it-IT" sz="2000" dirty="0" err="1"/>
              <a:t>Acceptable</a:t>
            </a:r>
            <a:r>
              <a:rPr lang="it-IT" altLang="it-IT" sz="2000" dirty="0"/>
              <a:t> ranges of </a:t>
            </a:r>
            <a:r>
              <a:rPr lang="it-IT" altLang="it-IT" sz="2000" dirty="0" err="1"/>
              <a:t>variables</a:t>
            </a:r>
            <a:br>
              <a:rPr lang="it-IT" altLang="it-IT" sz="2000" dirty="0"/>
            </a:br>
            <a:r>
              <a:rPr lang="it-IT" altLang="it-IT" sz="2000" dirty="0"/>
              <a:t>	</a:t>
            </a:r>
            <a:r>
              <a:rPr lang="it-IT" altLang="it-IT" sz="2000" dirty="0" err="1"/>
              <a:t>Acceptable</a:t>
            </a:r>
            <a:r>
              <a:rPr lang="it-IT" altLang="it-IT" sz="2000" dirty="0"/>
              <a:t> </a:t>
            </a:r>
            <a:r>
              <a:rPr lang="it-IT" altLang="it-IT" sz="2000" dirty="0" err="1"/>
              <a:t>transitions</a:t>
            </a:r>
            <a:br>
              <a:rPr lang="it-IT" altLang="it-IT" sz="2000" dirty="0"/>
            </a:br>
            <a:r>
              <a:rPr lang="it-IT" altLang="it-IT" sz="2000" dirty="0"/>
              <a:t>	</a:t>
            </a:r>
            <a:r>
              <a:rPr lang="it-IT" altLang="it-IT" sz="2000" dirty="0" err="1"/>
              <a:t>Probable</a:t>
            </a:r>
            <a:r>
              <a:rPr lang="it-IT" altLang="it-IT" sz="2000" dirty="0"/>
              <a:t> </a:t>
            </a:r>
            <a:r>
              <a:rPr lang="it-IT" altLang="it-IT" sz="2000" dirty="0" err="1"/>
              <a:t>results</a:t>
            </a:r>
            <a:endParaRPr lang="it-IT" altLang="it-IT" sz="2000" dirty="0"/>
          </a:p>
          <a:p>
            <a:pPr>
              <a:lnSpc>
                <a:spcPct val="80000"/>
              </a:lnSpc>
              <a:buFontTx/>
              <a:buChar char="-"/>
            </a:pPr>
            <a:r>
              <a:rPr lang="it-IT" altLang="it-IT" sz="2000" dirty="0"/>
              <a:t>…………..</a:t>
            </a:r>
            <a:endParaRPr lang="it-IT" sz="2000" dirty="0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BB0FD703-4A6E-411F-B966-38BFEDC3C8F6}"/>
              </a:ext>
            </a:extLst>
          </p:cNvPr>
          <p:cNvSpPr/>
          <p:nvPr/>
        </p:nvSpPr>
        <p:spPr>
          <a:xfrm>
            <a:off x="4299309" y="2385394"/>
            <a:ext cx="2923126" cy="616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endParaRPr lang="it-IT" altLang="it-IT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it-IT" altLang="it-IT" sz="24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Types</a:t>
            </a:r>
            <a:r>
              <a:rPr lang="it-IT" altLang="it-IT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of checks</a:t>
            </a:r>
          </a:p>
        </p:txBody>
      </p:sp>
    </p:spTree>
    <p:extLst>
      <p:ext uri="{BB962C8B-B14F-4D97-AF65-F5344CB8AC3E}">
        <p14:creationId xmlns:p14="http://schemas.microsoft.com/office/powerpoint/2010/main" val="3446221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8681048-604C-48F9-9B0C-33ACDCDDE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err="1">
                <a:solidFill>
                  <a:schemeClr val="bg1"/>
                </a:solidFill>
              </a:rPr>
              <a:t>Outline</a:t>
            </a:r>
            <a:endParaRPr lang="it-IT" sz="4000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1C9FD2D-DD56-41F0-9559-1612C82098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0252"/>
            <a:ext cx="10515600" cy="4351338"/>
          </a:xfrm>
        </p:spPr>
        <p:txBody>
          <a:bodyPr>
            <a:normAutofit fontScale="85000" lnSpcReduction="20000"/>
          </a:bodyPr>
          <a:lstStyle/>
          <a:p>
            <a:r>
              <a:rPr lang="it-IT" b="1" dirty="0"/>
              <a:t>fault </a:t>
            </a:r>
            <a:r>
              <a:rPr lang="it-IT" b="1" dirty="0" err="1"/>
              <a:t>tolerant</a:t>
            </a:r>
            <a:r>
              <a:rPr lang="it-IT" b="1" dirty="0"/>
              <a:t> computing</a:t>
            </a:r>
            <a:r>
              <a:rPr lang="it-IT" dirty="0"/>
              <a:t>: </a:t>
            </a:r>
            <a:r>
              <a:rPr lang="it-IT" dirty="0" err="1"/>
              <a:t>why</a:t>
            </a:r>
            <a:r>
              <a:rPr lang="it-IT" dirty="0"/>
              <a:t> and </a:t>
            </a:r>
            <a:r>
              <a:rPr lang="it-IT" dirty="0" err="1"/>
              <a:t>what</a:t>
            </a:r>
            <a:br>
              <a:rPr lang="it-IT" dirty="0"/>
            </a:br>
            <a:endParaRPr lang="it-IT" b="1" dirty="0"/>
          </a:p>
          <a:p>
            <a:r>
              <a:rPr lang="it-IT" b="1" dirty="0"/>
              <a:t>computer-</a:t>
            </a:r>
            <a:r>
              <a:rPr lang="it-IT" b="1" dirty="0" err="1"/>
              <a:t>based</a:t>
            </a:r>
            <a:r>
              <a:rPr lang="it-IT" b="1" dirty="0"/>
              <a:t> systems</a:t>
            </a:r>
            <a:r>
              <a:rPr lang="it-IT" dirty="0"/>
              <a:t>: faults and </a:t>
            </a:r>
            <a:r>
              <a:rPr lang="it-IT" dirty="0" err="1"/>
              <a:t>failures</a:t>
            </a:r>
            <a:br>
              <a:rPr lang="it-IT" dirty="0"/>
            </a:br>
            <a:endParaRPr lang="it-IT" b="1" dirty="0"/>
          </a:p>
          <a:p>
            <a:r>
              <a:rPr lang="it-IT" b="1" dirty="0" err="1"/>
              <a:t>forms</a:t>
            </a:r>
            <a:r>
              <a:rPr lang="it-IT" b="1" dirty="0"/>
              <a:t> of </a:t>
            </a:r>
            <a:r>
              <a:rPr lang="it-IT" b="1" dirty="0" err="1"/>
              <a:t>redundancy</a:t>
            </a:r>
            <a:r>
              <a:rPr lang="it-IT" dirty="0"/>
              <a:t>:</a:t>
            </a:r>
          </a:p>
          <a:p>
            <a:pPr marL="0" indent="0">
              <a:buNone/>
            </a:pPr>
            <a:r>
              <a:rPr lang="it-IT" dirty="0"/>
              <a:t>             - Hardware </a:t>
            </a:r>
            <a:r>
              <a:rPr lang="it-IT" dirty="0" err="1"/>
              <a:t>redundancy</a:t>
            </a:r>
            <a:endParaRPr lang="it-IT" dirty="0"/>
          </a:p>
          <a:p>
            <a:pPr marL="0" indent="0">
              <a:buNone/>
            </a:pPr>
            <a:r>
              <a:rPr lang="it-IT" dirty="0"/>
              <a:t>	- Information </a:t>
            </a:r>
            <a:r>
              <a:rPr lang="it-IT" dirty="0" err="1"/>
              <a:t>redundancy</a:t>
            </a:r>
            <a:endParaRPr lang="it-IT" dirty="0"/>
          </a:p>
          <a:p>
            <a:pPr marL="0" indent="0">
              <a:buNone/>
            </a:pPr>
            <a:r>
              <a:rPr lang="it-IT" dirty="0"/>
              <a:t>	- Timing </a:t>
            </a:r>
            <a:r>
              <a:rPr lang="it-IT" dirty="0" err="1"/>
              <a:t>redundancy</a:t>
            </a:r>
            <a:endParaRPr lang="it-IT" dirty="0"/>
          </a:p>
          <a:p>
            <a:pPr marL="0" indent="0">
              <a:buNone/>
            </a:pPr>
            <a:r>
              <a:rPr lang="it-IT" dirty="0"/>
              <a:t>	- Software </a:t>
            </a:r>
            <a:r>
              <a:rPr lang="it-IT" dirty="0" err="1"/>
              <a:t>redundancy</a:t>
            </a:r>
            <a:endParaRPr lang="it-IT" dirty="0"/>
          </a:p>
          <a:p>
            <a:endParaRPr lang="it-IT" dirty="0"/>
          </a:p>
          <a:p>
            <a:r>
              <a:rPr lang="it-IT" b="1" dirty="0" err="1"/>
              <a:t>effectiveness</a:t>
            </a:r>
            <a:r>
              <a:rPr lang="it-IT" b="1" dirty="0"/>
              <a:t> of fault </a:t>
            </a:r>
            <a:r>
              <a:rPr lang="it-IT" b="1" dirty="0" err="1"/>
              <a:t>tolerance</a:t>
            </a:r>
            <a:endParaRPr lang="it-IT" b="1" dirty="0"/>
          </a:p>
          <a:p>
            <a:pPr marL="0" indent="0">
              <a:buNone/>
            </a:pPr>
            <a:r>
              <a:rPr lang="it-IT" dirty="0"/>
              <a:t>	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CA84EB7-EA76-4249-9AD0-6DDECEB31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err="1"/>
              <a:t>May</a:t>
            </a:r>
            <a:r>
              <a:rPr lang="it-IT" dirty="0"/>
              <a:t> 7-10, 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818341D-92C6-4A85-9E4C-8DD2B8D98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C0BE259-C244-4E1E-AC23-71C2F1119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2850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E6D4895-6B71-4405-A037-8AB6DF7DF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>
                <a:solidFill>
                  <a:schemeClr val="bg1"/>
                </a:solidFill>
              </a:rPr>
              <a:t>Active </a:t>
            </a:r>
            <a:r>
              <a:rPr lang="it-IT" altLang="it-IT" dirty="0" err="1">
                <a:solidFill>
                  <a:schemeClr val="bg1"/>
                </a:solidFill>
              </a:rPr>
              <a:t>hw</a:t>
            </a:r>
            <a:r>
              <a:rPr lang="it-IT" altLang="it-IT" dirty="0">
                <a:solidFill>
                  <a:schemeClr val="bg1"/>
                </a:solidFill>
              </a:rPr>
              <a:t> </a:t>
            </a:r>
            <a:r>
              <a:rPr lang="it-IT" altLang="it-IT" dirty="0" err="1">
                <a:solidFill>
                  <a:schemeClr val="bg1"/>
                </a:solidFill>
              </a:rPr>
              <a:t>redundancy</a:t>
            </a:r>
            <a:r>
              <a:rPr lang="it-IT" altLang="it-IT" dirty="0">
                <a:solidFill>
                  <a:schemeClr val="bg1"/>
                </a:solidFill>
              </a:rPr>
              <a:t>: the </a:t>
            </a:r>
            <a:r>
              <a:rPr lang="it-IT" altLang="it-IT" dirty="0" err="1">
                <a:solidFill>
                  <a:schemeClr val="bg1"/>
                </a:solidFill>
              </a:rPr>
              <a:t>comparator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A560990-7715-4D7B-9EA3-2E3864A477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736652"/>
          </a:xfrm>
        </p:spPr>
        <p:txBody>
          <a:bodyPr>
            <a:normAutofit fontScale="77500" lnSpcReduction="20000"/>
          </a:bodyPr>
          <a:lstStyle/>
          <a:p>
            <a:pPr marL="0" indent="0">
              <a:spcBef>
                <a:spcPts val="338"/>
              </a:spcBef>
              <a:buSzPct val="100000"/>
              <a:buNone/>
              <a:defRPr/>
            </a:pPr>
            <a:r>
              <a:rPr lang="it-IT" altLang="it-IT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Problems</a:t>
            </a:r>
            <a:endParaRPr lang="it-IT" altLang="it-IT" sz="32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spcBef>
                <a:spcPts val="338"/>
              </a:spcBef>
              <a:buSzPct val="100000"/>
              <a:defRPr/>
            </a:pPr>
            <a:endParaRPr lang="it-IT" altLang="it-IT" dirty="0"/>
          </a:p>
          <a:p>
            <a:pPr>
              <a:spcBef>
                <a:spcPts val="300"/>
              </a:spcBef>
              <a:buSzPct val="100000"/>
              <a:defRPr/>
            </a:pPr>
            <a:r>
              <a:rPr lang="it-IT" altLang="it-IT" dirty="0" err="1"/>
              <a:t>need</a:t>
            </a:r>
            <a:r>
              <a:rPr lang="it-IT" altLang="it-IT" dirty="0"/>
              <a:t> to check </a:t>
            </a:r>
            <a:r>
              <a:rPr lang="it-IT" altLang="it-IT" dirty="0" err="1"/>
              <a:t>if</a:t>
            </a:r>
            <a:r>
              <a:rPr lang="it-IT" altLang="it-IT" dirty="0"/>
              <a:t> the output data are </a:t>
            </a:r>
            <a:r>
              <a:rPr lang="it-IT" altLang="it-IT" dirty="0" err="1"/>
              <a:t>valid</a:t>
            </a:r>
            <a:r>
              <a:rPr lang="it-IT" altLang="it-IT" dirty="0"/>
              <a:t>. The </a:t>
            </a:r>
            <a:r>
              <a:rPr lang="it-IT" altLang="it-IT" dirty="0" err="1"/>
              <a:t>comparator</a:t>
            </a:r>
            <a:r>
              <a:rPr lang="it-IT" altLang="it-IT" dirty="0"/>
              <a:t> </a:t>
            </a:r>
            <a:r>
              <a:rPr lang="it-IT" altLang="it-IT" dirty="0" err="1"/>
              <a:t>may</a:t>
            </a:r>
            <a:r>
              <a:rPr lang="it-IT" altLang="it-IT" dirty="0"/>
              <a:t> </a:t>
            </a:r>
            <a:r>
              <a:rPr lang="it-IT" altLang="it-IT" dirty="0" err="1"/>
              <a:t>not</a:t>
            </a:r>
            <a:r>
              <a:rPr lang="it-IT" altLang="it-IT" dirty="0"/>
              <a:t> be </a:t>
            </a:r>
            <a:r>
              <a:rPr lang="it-IT" altLang="it-IT" dirty="0" err="1"/>
              <a:t>able</a:t>
            </a:r>
            <a:r>
              <a:rPr lang="it-IT" altLang="it-IT" dirty="0"/>
              <a:t> to </a:t>
            </a:r>
            <a:r>
              <a:rPr lang="it-IT" altLang="it-IT" dirty="0" err="1"/>
              <a:t>perform</a:t>
            </a:r>
            <a:r>
              <a:rPr lang="it-IT" altLang="it-IT" dirty="0"/>
              <a:t> an </a:t>
            </a:r>
            <a:r>
              <a:rPr lang="it-IT" altLang="it-IT" dirty="0" err="1"/>
              <a:t>exact</a:t>
            </a:r>
            <a:r>
              <a:rPr lang="it-IT" altLang="it-IT" dirty="0"/>
              <a:t> </a:t>
            </a:r>
            <a:r>
              <a:rPr lang="it-IT" altLang="it-IT" dirty="0" err="1"/>
              <a:t>comparison</a:t>
            </a:r>
            <a:r>
              <a:rPr lang="it-IT" altLang="it-IT" dirty="0"/>
              <a:t>, </a:t>
            </a:r>
            <a:r>
              <a:rPr lang="it-IT" altLang="it-IT" dirty="0" err="1"/>
              <a:t>depending</a:t>
            </a:r>
            <a:r>
              <a:rPr lang="it-IT" altLang="it-IT" dirty="0"/>
              <a:t> on the </a:t>
            </a:r>
            <a:r>
              <a:rPr lang="it-IT" altLang="it-IT" dirty="0" err="1"/>
              <a:t>application</a:t>
            </a:r>
            <a:r>
              <a:rPr lang="it-IT" altLang="it-IT" dirty="0"/>
              <a:t> area (</a:t>
            </a:r>
            <a:r>
              <a:rPr lang="it-IT" altLang="it-IT" dirty="0" err="1"/>
              <a:t>digital</a:t>
            </a:r>
            <a:r>
              <a:rPr lang="it-IT" altLang="it-IT" dirty="0"/>
              <a:t> control </a:t>
            </a:r>
            <a:r>
              <a:rPr lang="it-IT" altLang="it-IT" dirty="0" err="1"/>
              <a:t>applications</a:t>
            </a:r>
            <a:r>
              <a:rPr lang="it-IT" altLang="it-IT" dirty="0"/>
              <a:t>)</a:t>
            </a:r>
          </a:p>
          <a:p>
            <a:pPr>
              <a:spcBef>
                <a:spcPts val="300"/>
              </a:spcBef>
              <a:buSzPct val="100000"/>
              <a:defRPr/>
            </a:pPr>
            <a:endParaRPr lang="it-IT" altLang="it-IT" dirty="0"/>
          </a:p>
          <a:p>
            <a:pPr>
              <a:spcBef>
                <a:spcPts val="300"/>
              </a:spcBef>
              <a:buSzPct val="100000"/>
              <a:defRPr/>
            </a:pPr>
            <a:r>
              <a:rPr lang="it-IT" altLang="it-IT" dirty="0"/>
              <a:t>faults in the </a:t>
            </a:r>
            <a:r>
              <a:rPr lang="it-IT" altLang="it-IT" dirty="0" err="1"/>
              <a:t>comparator</a:t>
            </a:r>
            <a:r>
              <a:rPr lang="it-IT" altLang="it-IT" dirty="0"/>
              <a:t> </a:t>
            </a:r>
            <a:r>
              <a:rPr lang="it-IT" altLang="it-IT" dirty="0" err="1"/>
              <a:t>may</a:t>
            </a:r>
            <a:r>
              <a:rPr lang="it-IT" altLang="it-IT" dirty="0"/>
              <a:t> cause an </a:t>
            </a:r>
            <a:r>
              <a:rPr lang="it-IT" altLang="it-IT" dirty="0" err="1"/>
              <a:t>error</a:t>
            </a:r>
            <a:r>
              <a:rPr lang="it-IT" altLang="it-IT" dirty="0"/>
              <a:t> </a:t>
            </a:r>
            <a:r>
              <a:rPr lang="it-IT" altLang="it-IT" dirty="0" err="1"/>
              <a:t>indication</a:t>
            </a:r>
            <a:r>
              <a:rPr lang="it-IT" altLang="it-IT" dirty="0"/>
              <a:t> </a:t>
            </a:r>
            <a:r>
              <a:rPr lang="it-IT" altLang="it-IT" dirty="0" err="1"/>
              <a:t>when</a:t>
            </a:r>
            <a:r>
              <a:rPr lang="it-IT" altLang="it-IT" dirty="0"/>
              <a:t> no </a:t>
            </a:r>
            <a:r>
              <a:rPr lang="it-IT" altLang="it-IT" dirty="0" err="1"/>
              <a:t>error</a:t>
            </a:r>
            <a:r>
              <a:rPr lang="it-IT" altLang="it-IT" dirty="0"/>
              <a:t> </a:t>
            </a:r>
            <a:r>
              <a:rPr lang="it-IT" altLang="it-IT" dirty="0" err="1"/>
              <a:t>exists</a:t>
            </a:r>
            <a:r>
              <a:rPr lang="it-IT" altLang="it-IT" dirty="0"/>
              <a:t> (false </a:t>
            </a:r>
            <a:r>
              <a:rPr lang="it-IT" altLang="it-IT" dirty="0" err="1"/>
              <a:t>postive</a:t>
            </a:r>
            <a:r>
              <a:rPr lang="it-IT" altLang="it-IT" dirty="0"/>
              <a:t>) or  </a:t>
            </a:r>
            <a:r>
              <a:rPr lang="it-IT" altLang="it-IT" dirty="0" err="1"/>
              <a:t>possible</a:t>
            </a:r>
            <a:r>
              <a:rPr lang="it-IT" altLang="it-IT" dirty="0"/>
              <a:t> faults in </a:t>
            </a:r>
            <a:r>
              <a:rPr lang="it-IT" altLang="it-IT" dirty="0" err="1"/>
              <a:t>duplicated</a:t>
            </a:r>
            <a:r>
              <a:rPr lang="it-IT" altLang="it-IT" dirty="0"/>
              <a:t> </a:t>
            </a:r>
            <a:r>
              <a:rPr lang="it-IT" altLang="it-IT" dirty="0" err="1"/>
              <a:t>modules</a:t>
            </a:r>
            <a:r>
              <a:rPr lang="it-IT" altLang="it-IT" dirty="0"/>
              <a:t> are </a:t>
            </a:r>
            <a:r>
              <a:rPr lang="it-IT" altLang="it-IT" dirty="0" err="1"/>
              <a:t>never</a:t>
            </a:r>
            <a:r>
              <a:rPr lang="it-IT" altLang="it-IT" dirty="0"/>
              <a:t> </a:t>
            </a:r>
            <a:r>
              <a:rPr lang="it-IT" altLang="it-IT" dirty="0" err="1"/>
              <a:t>detected</a:t>
            </a:r>
            <a:r>
              <a:rPr lang="it-IT" altLang="it-IT" dirty="0"/>
              <a:t> (false negative)</a:t>
            </a:r>
          </a:p>
          <a:p>
            <a:pPr>
              <a:spcBef>
                <a:spcPts val="300"/>
              </a:spcBef>
              <a:buSzPct val="100000"/>
              <a:defRPr/>
            </a:pPr>
            <a:endParaRPr lang="it-IT" altLang="it-IT" dirty="0"/>
          </a:p>
          <a:p>
            <a:pPr>
              <a:spcBef>
                <a:spcPts val="300"/>
              </a:spcBef>
              <a:buSzPct val="100000"/>
              <a:defRPr/>
            </a:pPr>
            <a:endParaRPr lang="it-IT" altLang="it-IT" dirty="0"/>
          </a:p>
          <a:p>
            <a:pPr marL="0" indent="0">
              <a:spcBef>
                <a:spcPts val="300"/>
              </a:spcBef>
              <a:buSzPct val="100000"/>
              <a:buNone/>
              <a:defRPr/>
            </a:pPr>
            <a:r>
              <a:rPr lang="it-IT" altLang="it-IT" sz="31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Coverage </a:t>
            </a:r>
          </a:p>
          <a:p>
            <a:pPr>
              <a:spcBef>
                <a:spcPts val="300"/>
              </a:spcBef>
              <a:buSzPct val="100000"/>
              <a:defRPr/>
            </a:pPr>
            <a:r>
              <a:rPr lang="it-IT" altLang="it-IT" dirty="0" err="1"/>
              <a:t>detects</a:t>
            </a:r>
            <a:r>
              <a:rPr lang="it-IT" altLang="it-IT" dirty="0"/>
              <a:t> </a:t>
            </a:r>
            <a:r>
              <a:rPr lang="it-IT" altLang="it-IT" dirty="0" err="1"/>
              <a:t>all</a:t>
            </a:r>
            <a:r>
              <a:rPr lang="it-IT" altLang="it-IT" dirty="0"/>
              <a:t> single faults </a:t>
            </a:r>
            <a:r>
              <a:rPr lang="it-IT" altLang="it-IT" dirty="0" err="1"/>
              <a:t>except</a:t>
            </a:r>
            <a:r>
              <a:rPr lang="it-IT" altLang="it-IT" dirty="0"/>
              <a:t> </a:t>
            </a:r>
            <a:r>
              <a:rPr lang="it-IT" altLang="it-IT" dirty="0" err="1"/>
              <a:t>those</a:t>
            </a:r>
            <a:r>
              <a:rPr lang="it-IT" altLang="it-IT" dirty="0"/>
              <a:t> of the </a:t>
            </a:r>
            <a:r>
              <a:rPr lang="it-IT" altLang="it-IT" dirty="0" err="1"/>
              <a:t>comparison</a:t>
            </a:r>
            <a:r>
              <a:rPr lang="it-IT" altLang="it-IT" dirty="0"/>
              <a:t> </a:t>
            </a:r>
            <a:r>
              <a:rPr lang="it-IT" altLang="it-IT" dirty="0" err="1"/>
              <a:t>element</a:t>
            </a:r>
            <a:endParaRPr lang="it-IT" altLang="it-IT" dirty="0"/>
          </a:p>
          <a:p>
            <a:pPr>
              <a:spcBef>
                <a:spcPts val="300"/>
              </a:spcBef>
              <a:buSzPct val="100000"/>
              <a:defRPr/>
            </a:pPr>
            <a:endParaRPr lang="it-IT" altLang="it-IT" dirty="0"/>
          </a:p>
          <a:p>
            <a:pPr>
              <a:spcBef>
                <a:spcPts val="300"/>
              </a:spcBef>
              <a:buSzPct val="100000"/>
              <a:defRPr/>
            </a:pPr>
            <a:endParaRPr lang="it-IT" altLang="it-IT" dirty="0"/>
          </a:p>
          <a:p>
            <a:pPr marL="0" indent="0">
              <a:spcBef>
                <a:spcPts val="338"/>
              </a:spcBef>
              <a:buNone/>
              <a:defRPr/>
            </a:pPr>
            <a:r>
              <a:rPr lang="it-IT" altLang="it-IT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Advantages</a:t>
            </a:r>
            <a:r>
              <a:rPr lang="it-IT" altLang="it-IT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</a:p>
          <a:p>
            <a:pPr>
              <a:spcBef>
                <a:spcPts val="300"/>
              </a:spcBef>
              <a:buSzPct val="100000"/>
              <a:defRPr/>
            </a:pPr>
            <a:r>
              <a:rPr lang="it-IT" altLang="it-IT" dirty="0" err="1"/>
              <a:t>simplicity</a:t>
            </a:r>
            <a:r>
              <a:rPr lang="it-IT" altLang="it-IT" dirty="0"/>
              <a:t>, low cost, low performance impact of the </a:t>
            </a:r>
            <a:r>
              <a:rPr lang="it-IT" altLang="it-IT" dirty="0" err="1"/>
              <a:t>comparison</a:t>
            </a:r>
            <a:r>
              <a:rPr lang="it-IT" altLang="it-IT" dirty="0"/>
              <a:t> technique, </a:t>
            </a:r>
            <a:r>
              <a:rPr lang="it-IT" altLang="it-IT" dirty="0" err="1"/>
              <a:t>applicable</a:t>
            </a:r>
            <a:r>
              <a:rPr lang="it-IT" altLang="it-IT" dirty="0"/>
              <a:t> </a:t>
            </a:r>
            <a:br>
              <a:rPr lang="it-IT" altLang="it-IT" dirty="0"/>
            </a:br>
            <a:r>
              <a:rPr lang="it-IT" altLang="it-IT" dirty="0"/>
              <a:t>to </a:t>
            </a:r>
            <a:r>
              <a:rPr lang="it-IT" altLang="it-IT" dirty="0" err="1"/>
              <a:t>all</a:t>
            </a:r>
            <a:r>
              <a:rPr lang="it-IT" altLang="it-IT" dirty="0"/>
              <a:t> </a:t>
            </a:r>
            <a:r>
              <a:rPr lang="it-IT" altLang="it-IT" dirty="0" err="1"/>
              <a:t>levels</a:t>
            </a:r>
            <a:r>
              <a:rPr lang="it-IT" altLang="it-IT" dirty="0"/>
              <a:t> and </a:t>
            </a:r>
            <a:r>
              <a:rPr lang="it-IT" altLang="it-IT" dirty="0" err="1"/>
              <a:t>areas</a:t>
            </a:r>
            <a:endParaRPr lang="it-IT" alt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36C06B1-5F6F-49BD-A53D-A4A07F1FF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A675429-2BFB-4AAE-8A3A-432E80DBA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C15CD67-FFF1-4D60-944D-5C082982A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57566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C6F615-FD95-4453-A2A6-47B5E56D0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Active </a:t>
            </a:r>
            <a:r>
              <a:rPr lang="it-IT" dirty="0" err="1">
                <a:solidFill>
                  <a:schemeClr val="bg1"/>
                </a:solidFill>
              </a:rPr>
              <a:t>redundancy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F2B93E7-716E-4809-91E4-9D4496B51F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562" y="1026774"/>
            <a:ext cx="10515600" cy="1039295"/>
          </a:xfrm>
        </p:spPr>
        <p:txBody>
          <a:bodyPr/>
          <a:lstStyle/>
          <a:p>
            <a:pPr marL="0" indent="0">
              <a:buNone/>
            </a:pP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2. Stand-by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sparing</a:t>
            </a:r>
            <a:br>
              <a:rPr lang="it-IT" altLang="it-IT" dirty="0"/>
            </a:br>
            <a:r>
              <a:rPr lang="it-IT" altLang="it-IT" sz="2400" dirty="0"/>
              <a:t>(</a:t>
            </a:r>
            <a:r>
              <a:rPr lang="it-IT" altLang="it-IT" sz="2400" dirty="0" err="1"/>
              <a:t>error</a:t>
            </a:r>
            <a:r>
              <a:rPr lang="it-IT" altLang="it-IT" sz="2400" dirty="0"/>
              <a:t> </a:t>
            </a:r>
            <a:r>
              <a:rPr lang="it-IT" altLang="it-IT" sz="2400" dirty="0" err="1"/>
              <a:t>detection</a:t>
            </a:r>
            <a:r>
              <a:rPr lang="it-IT" altLang="it-IT" sz="2400" dirty="0"/>
              <a:t>, </a:t>
            </a:r>
            <a:r>
              <a:rPr lang="it-IT" altLang="it-IT" sz="2400" dirty="0" err="1"/>
              <a:t>reconfiguration</a:t>
            </a:r>
            <a:r>
              <a:rPr lang="it-IT" altLang="it-IT" sz="2400" dirty="0"/>
              <a:t>)</a:t>
            </a:r>
            <a:endParaRPr lang="it-IT" sz="240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8DD11B5-8EFD-43CB-AD40-7352CC009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94C632-9B74-4212-980A-A2C73139D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AA2C486-545E-407E-A0E0-292C42681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21</a:t>
            </a:fld>
            <a:endParaRPr lang="it-IT"/>
          </a:p>
        </p:txBody>
      </p:sp>
      <p:grpSp>
        <p:nvGrpSpPr>
          <p:cNvPr id="7" name="Gruppo 11271">
            <a:extLst>
              <a:ext uri="{FF2B5EF4-FFF2-40B4-BE49-F238E27FC236}">
                <a16:creationId xmlns:a16="http://schemas.microsoft.com/office/drawing/2014/main" id="{CF1FC163-0892-4BE2-B0E5-4800C75D69CB}"/>
              </a:ext>
            </a:extLst>
          </p:cNvPr>
          <p:cNvGrpSpPr>
            <a:grpSpLocks/>
          </p:cNvGrpSpPr>
          <p:nvPr/>
        </p:nvGrpSpPr>
        <p:grpSpPr bwMode="auto">
          <a:xfrm>
            <a:off x="6393381" y="2865776"/>
            <a:ext cx="5457375" cy="2965450"/>
            <a:chOff x="3286449" y="893415"/>
            <a:chExt cx="5457028" cy="2965112"/>
          </a:xfrm>
        </p:grpSpPr>
        <p:grpSp>
          <p:nvGrpSpPr>
            <p:cNvPr id="8" name="Gruppo 11269">
              <a:extLst>
                <a:ext uri="{FF2B5EF4-FFF2-40B4-BE49-F238E27FC236}">
                  <a16:creationId xmlns:a16="http://schemas.microsoft.com/office/drawing/2014/main" id="{7BD3EAEC-353A-46E8-A084-0AD220F30B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86449" y="893415"/>
              <a:ext cx="5457028" cy="2965112"/>
              <a:chOff x="3561312" y="1904048"/>
              <a:chExt cx="5457028" cy="2965112"/>
            </a:xfrm>
          </p:grpSpPr>
          <p:sp>
            <p:nvSpPr>
              <p:cNvPr id="12" name="Text Box 4">
                <a:extLst>
                  <a:ext uri="{FF2B5EF4-FFF2-40B4-BE49-F238E27FC236}">
                    <a16:creationId xmlns:a16="http://schemas.microsoft.com/office/drawing/2014/main" id="{5FF8F249-4CB5-4FCB-B71F-19517279215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61312" y="2924944"/>
                <a:ext cx="550413" cy="3099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>
                  <a:spcBef>
                    <a:spcPct val="0"/>
                  </a:spcBef>
                </a:pPr>
                <a:r>
                  <a:rPr lang="it-IT" altLang="it-IT" sz="1400">
                    <a:latin typeface="Times New Roman" panose="02020603050405020304" pitchFamily="18" charset="0"/>
                  </a:rPr>
                  <a:t>input</a:t>
                </a:r>
              </a:p>
            </p:txBody>
          </p:sp>
          <p:sp>
            <p:nvSpPr>
              <p:cNvPr id="13" name="Text Box 6">
                <a:extLst>
                  <a:ext uri="{FF2B5EF4-FFF2-40B4-BE49-F238E27FC236}">
                    <a16:creationId xmlns:a16="http://schemas.microsoft.com/office/drawing/2014/main" id="{BA823158-5440-41DA-BB65-8E89A30DC8E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378164" y="2977198"/>
                <a:ext cx="640176" cy="3099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>
                  <a:spcBef>
                    <a:spcPct val="0"/>
                  </a:spcBef>
                </a:pPr>
                <a:r>
                  <a:rPr lang="it-IT" altLang="it-IT" sz="1400">
                    <a:latin typeface="Times New Roman" panose="02020603050405020304" pitchFamily="18" charset="0"/>
                  </a:rPr>
                  <a:t>output</a:t>
                </a:r>
              </a:p>
            </p:txBody>
          </p:sp>
          <p:sp>
            <p:nvSpPr>
              <p:cNvPr id="14" name="Rectangle 7">
                <a:extLst>
                  <a:ext uri="{FF2B5EF4-FFF2-40B4-BE49-F238E27FC236}">
                    <a16:creationId xmlns:a16="http://schemas.microsoft.com/office/drawing/2014/main" id="{F66FA98E-8D07-4C30-9F04-EDB7443EEF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2314" y="2177098"/>
                <a:ext cx="1163638" cy="631825"/>
              </a:xfrm>
              <a:prstGeom prst="rect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it-IT" altLang="it-IT"/>
              </a:p>
            </p:txBody>
          </p:sp>
          <p:sp>
            <p:nvSpPr>
              <p:cNvPr id="15" name="Rectangle 8">
                <a:extLst>
                  <a:ext uri="{FF2B5EF4-FFF2-40B4-BE49-F238E27FC236}">
                    <a16:creationId xmlns:a16="http://schemas.microsoft.com/office/drawing/2014/main" id="{120A587E-2FFC-4274-9D77-2A1C69485A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227" y="2966085"/>
                <a:ext cx="1163638" cy="630238"/>
              </a:xfrm>
              <a:prstGeom prst="rect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it-IT" altLang="it-IT"/>
              </a:p>
            </p:txBody>
          </p:sp>
          <p:sp>
            <p:nvSpPr>
              <p:cNvPr id="16" name="Text Box 9">
                <a:extLst>
                  <a:ext uri="{FF2B5EF4-FFF2-40B4-BE49-F238E27FC236}">
                    <a16:creationId xmlns:a16="http://schemas.microsoft.com/office/drawing/2014/main" id="{15F1D9EC-2882-40E2-A4F6-6FC7815712D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74100" y="2327910"/>
                <a:ext cx="875802" cy="3099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>
                  <a:spcBef>
                    <a:spcPct val="0"/>
                  </a:spcBef>
                </a:pPr>
                <a:r>
                  <a:rPr lang="it-IT" altLang="it-IT" sz="1400">
                    <a:latin typeface="Times New Roman" panose="02020603050405020304" pitchFamily="18" charset="0"/>
                  </a:rPr>
                  <a:t>Module 1</a:t>
                </a:r>
              </a:p>
            </p:txBody>
          </p:sp>
          <p:sp>
            <p:nvSpPr>
              <p:cNvPr id="17" name="Text Box 10">
                <a:extLst>
                  <a:ext uri="{FF2B5EF4-FFF2-40B4-BE49-F238E27FC236}">
                    <a16:creationId xmlns:a16="http://schemas.microsoft.com/office/drawing/2014/main" id="{578171B6-F0B0-465C-AD1A-DFAF352A64E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02675" y="3153410"/>
                <a:ext cx="875802" cy="3099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>
                  <a:spcBef>
                    <a:spcPct val="0"/>
                  </a:spcBef>
                </a:pPr>
                <a:r>
                  <a:rPr lang="it-IT" altLang="it-IT" sz="1400" dirty="0">
                    <a:latin typeface="Times New Roman" panose="02020603050405020304" pitchFamily="18" charset="0"/>
                  </a:rPr>
                  <a:t>Module 2</a:t>
                </a:r>
              </a:p>
            </p:txBody>
          </p:sp>
          <p:sp>
            <p:nvSpPr>
              <p:cNvPr id="18" name="Line 11">
                <a:extLst>
                  <a:ext uri="{FF2B5EF4-FFF2-40B4-BE49-F238E27FC236}">
                    <a16:creationId xmlns:a16="http://schemas.microsoft.com/office/drawing/2014/main" id="{B2B65B68-F7B8-4FC7-9503-1DEAA13F0C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5927" y="2440623"/>
                <a:ext cx="306388" cy="1588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9" name="Line 12">
                <a:extLst>
                  <a:ext uri="{FF2B5EF4-FFF2-40B4-BE49-F238E27FC236}">
                    <a16:creationId xmlns:a16="http://schemas.microsoft.com/office/drawing/2014/main" id="{E19C1296-1EF7-4E38-869B-AA50D9695A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5927" y="3281998"/>
                <a:ext cx="306388" cy="1588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0" name="Rectangle 13">
                <a:extLst>
                  <a:ext uri="{FF2B5EF4-FFF2-40B4-BE49-F238E27FC236}">
                    <a16:creationId xmlns:a16="http://schemas.microsoft.com/office/drawing/2014/main" id="{5E880520-683A-4C9E-B47F-14FB676CCA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2314" y="4124960"/>
                <a:ext cx="1163638" cy="630238"/>
              </a:xfrm>
              <a:prstGeom prst="rect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it-IT" altLang="it-IT"/>
              </a:p>
            </p:txBody>
          </p:sp>
          <p:sp>
            <p:nvSpPr>
              <p:cNvPr id="21" name="Text Box 14">
                <a:extLst>
                  <a:ext uri="{FF2B5EF4-FFF2-40B4-BE49-F238E27FC236}">
                    <a16:creationId xmlns:a16="http://schemas.microsoft.com/office/drawing/2014/main" id="{14A9A762-DEED-46EA-B373-253E17C681B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12139" y="4285100"/>
                <a:ext cx="875858" cy="30995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>
                  <a:spcBef>
                    <a:spcPct val="0"/>
                  </a:spcBef>
                </a:pPr>
                <a:r>
                  <a:rPr lang="it-IT" altLang="it-IT" sz="1400">
                    <a:latin typeface="Times New Roman" panose="02020603050405020304" pitchFamily="18" charset="0"/>
                  </a:rPr>
                  <a:t>Module n</a:t>
                </a:r>
              </a:p>
            </p:txBody>
          </p:sp>
          <p:sp>
            <p:nvSpPr>
              <p:cNvPr id="22" name="Line 15">
                <a:extLst>
                  <a:ext uri="{FF2B5EF4-FFF2-40B4-BE49-F238E27FC236}">
                    <a16:creationId xmlns:a16="http://schemas.microsoft.com/office/drawing/2014/main" id="{115745DE-CBB0-4C6F-8F34-70DEA4910D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5927" y="4386898"/>
                <a:ext cx="306388" cy="1588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3" name="Line 24">
                <a:extLst>
                  <a:ext uri="{FF2B5EF4-FFF2-40B4-BE49-F238E27FC236}">
                    <a16:creationId xmlns:a16="http://schemas.microsoft.com/office/drawing/2014/main" id="{4C228705-2F02-4BC7-9358-3FFFBD6B6C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5927" y="2440623"/>
                <a:ext cx="1588" cy="194627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cxnSp>
            <p:nvCxnSpPr>
              <p:cNvPr id="24" name="Connettore 1 26">
                <a:extLst>
                  <a:ext uri="{FF2B5EF4-FFF2-40B4-BE49-F238E27FC236}">
                    <a16:creationId xmlns:a16="http://schemas.microsoft.com/office/drawing/2014/main" id="{CE197ECD-BA15-41BC-BD35-89DCD7F52E8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995936" y="3283586"/>
                <a:ext cx="231579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5" name="Rettangolo 27">
                <a:extLst>
                  <a:ext uri="{FF2B5EF4-FFF2-40B4-BE49-F238E27FC236}">
                    <a16:creationId xmlns:a16="http://schemas.microsoft.com/office/drawing/2014/main" id="{31C4BA45-C355-4713-9072-09809693CE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33524" y="2466851"/>
                <a:ext cx="1080120" cy="268297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it-IT" altLang="it-IT"/>
              </a:p>
            </p:txBody>
          </p:sp>
          <p:sp>
            <p:nvSpPr>
              <p:cNvPr id="26" name="Text Box 4">
                <a:extLst>
                  <a:ext uri="{FF2B5EF4-FFF2-40B4-BE49-F238E27FC236}">
                    <a16:creationId xmlns:a16="http://schemas.microsoft.com/office/drawing/2014/main" id="{D5613344-F543-4411-90AA-919B42FFA1D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372763" y="2442211"/>
                <a:ext cx="1087454" cy="2791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>
                  <a:spcBef>
                    <a:spcPct val="0"/>
                  </a:spcBef>
                </a:pPr>
                <a:r>
                  <a:rPr lang="it-IT" altLang="it-IT" sz="1200">
                    <a:latin typeface="Times New Roman" panose="02020603050405020304" pitchFamily="18" charset="0"/>
                  </a:rPr>
                  <a:t>error detection</a:t>
                </a:r>
              </a:p>
            </p:txBody>
          </p:sp>
          <p:sp>
            <p:nvSpPr>
              <p:cNvPr id="27" name="Rettangolo 31">
                <a:extLst>
                  <a:ext uri="{FF2B5EF4-FFF2-40B4-BE49-F238E27FC236}">
                    <a16:creationId xmlns:a16="http://schemas.microsoft.com/office/drawing/2014/main" id="{4B9A5FF1-0879-4937-ABC6-699918F405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94685" y="3306604"/>
                <a:ext cx="1080120" cy="268297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it-IT" altLang="it-IT"/>
              </a:p>
            </p:txBody>
          </p:sp>
          <p:sp>
            <p:nvSpPr>
              <p:cNvPr id="28" name="Text Box 4">
                <a:extLst>
                  <a:ext uri="{FF2B5EF4-FFF2-40B4-BE49-F238E27FC236}">
                    <a16:creationId xmlns:a16="http://schemas.microsoft.com/office/drawing/2014/main" id="{C40BC2FA-0E61-4F63-9790-938D1B0C569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385082" y="3320208"/>
                <a:ext cx="1087454" cy="2791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>
                  <a:spcBef>
                    <a:spcPct val="0"/>
                  </a:spcBef>
                </a:pPr>
                <a:r>
                  <a:rPr lang="it-IT" altLang="it-IT" sz="1200">
                    <a:latin typeface="Times New Roman" panose="02020603050405020304" pitchFamily="18" charset="0"/>
                  </a:rPr>
                  <a:t>error detection</a:t>
                </a:r>
              </a:p>
            </p:txBody>
          </p:sp>
          <p:sp>
            <p:nvSpPr>
              <p:cNvPr id="29" name="Rettangolo 33">
                <a:extLst>
                  <a:ext uri="{FF2B5EF4-FFF2-40B4-BE49-F238E27FC236}">
                    <a16:creationId xmlns:a16="http://schemas.microsoft.com/office/drawing/2014/main" id="{88FAF500-E775-4B0A-9F9A-E0AB9FE00D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48112" y="4500658"/>
                <a:ext cx="1080120" cy="268297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it-IT" altLang="it-IT"/>
              </a:p>
            </p:txBody>
          </p:sp>
          <p:sp>
            <p:nvSpPr>
              <p:cNvPr id="30" name="Text Box 4">
                <a:extLst>
                  <a:ext uri="{FF2B5EF4-FFF2-40B4-BE49-F238E27FC236}">
                    <a16:creationId xmlns:a16="http://schemas.microsoft.com/office/drawing/2014/main" id="{1D76E38E-2B25-447D-B4C7-3588DEA4102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387351" y="4476018"/>
                <a:ext cx="1087454" cy="2791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>
                  <a:spcBef>
                    <a:spcPct val="0"/>
                  </a:spcBef>
                </a:pPr>
                <a:r>
                  <a:rPr lang="it-IT" altLang="it-IT" sz="1200">
                    <a:latin typeface="Times New Roman" panose="02020603050405020304" pitchFamily="18" charset="0"/>
                  </a:rPr>
                  <a:t>error detection</a:t>
                </a:r>
              </a:p>
            </p:txBody>
          </p:sp>
          <p:cxnSp>
            <p:nvCxnSpPr>
              <p:cNvPr id="31" name="Connettore 2 40">
                <a:extLst>
                  <a:ext uri="{FF2B5EF4-FFF2-40B4-BE49-F238E27FC236}">
                    <a16:creationId xmlns:a16="http://schemas.microsoft.com/office/drawing/2014/main" id="{B5F24109-A73B-4358-90E2-7A271960233E}"/>
                  </a:ext>
                </a:extLst>
              </p:cNvPr>
              <p:cNvCxnSpPr>
                <a:cxnSpLocks noChangeShapeType="1"/>
                <a:endCxn id="25" idx="1"/>
              </p:cNvCxnSpPr>
              <p:nvPr/>
            </p:nvCxnSpPr>
            <p:spPr bwMode="auto">
              <a:xfrm flipV="1">
                <a:off x="5695952" y="2601000"/>
                <a:ext cx="637572" cy="17819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" name="Connettore 2 45">
                <a:extLst>
                  <a:ext uri="{FF2B5EF4-FFF2-40B4-BE49-F238E27FC236}">
                    <a16:creationId xmlns:a16="http://schemas.microsoft.com/office/drawing/2014/main" id="{B982D007-D7CD-4C8B-B741-C67F24AFB9C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5757865" y="3480197"/>
                <a:ext cx="637572" cy="17819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" name="Connettore 2 46">
                <a:extLst>
                  <a:ext uri="{FF2B5EF4-FFF2-40B4-BE49-F238E27FC236}">
                    <a16:creationId xmlns:a16="http://schemas.microsoft.com/office/drawing/2014/main" id="{8BEDEAD7-A4F5-4906-B0A4-F3E0E8EB30A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5697256" y="4645006"/>
                <a:ext cx="637572" cy="17819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4" name="Rettangolo 43">
                <a:extLst>
                  <a:ext uri="{FF2B5EF4-FFF2-40B4-BE49-F238E27FC236}">
                    <a16:creationId xmlns:a16="http://schemas.microsoft.com/office/drawing/2014/main" id="{F2E0A232-B36D-498B-BFA0-37B75CE0E2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96214" y="1904048"/>
                <a:ext cx="520202" cy="2965112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it-IT" altLang="it-IT"/>
              </a:p>
            </p:txBody>
          </p:sp>
          <p:cxnSp>
            <p:nvCxnSpPr>
              <p:cNvPr id="35" name="Connettore 2 47">
                <a:extLst>
                  <a:ext uri="{FF2B5EF4-FFF2-40B4-BE49-F238E27FC236}">
                    <a16:creationId xmlns:a16="http://schemas.microsoft.com/office/drawing/2014/main" id="{12154425-124D-43BE-9C0C-F7114BA02F4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697256" y="2327910"/>
                <a:ext cx="2098958" cy="0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Connettore 2 49">
                <a:extLst>
                  <a:ext uri="{FF2B5EF4-FFF2-40B4-BE49-F238E27FC236}">
                    <a16:creationId xmlns:a16="http://schemas.microsoft.com/office/drawing/2014/main" id="{D1222999-8758-4E8B-B4A7-BB34746C9E0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757865" y="3153410"/>
                <a:ext cx="1977775" cy="0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Connettore 2 51">
                <a:extLst>
                  <a:ext uri="{FF2B5EF4-FFF2-40B4-BE49-F238E27FC236}">
                    <a16:creationId xmlns:a16="http://schemas.microsoft.com/office/drawing/2014/main" id="{A0D1B3E1-3B72-486A-8B5B-9719D58CFB9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697256" y="4285100"/>
                <a:ext cx="2098958" cy="0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Connettore 2 53">
                <a:extLst>
                  <a:ext uri="{FF2B5EF4-FFF2-40B4-BE49-F238E27FC236}">
                    <a16:creationId xmlns:a16="http://schemas.microsoft.com/office/drawing/2014/main" id="{0FAC396C-B7A0-43F7-BA6B-E887EEF56DF7}"/>
                  </a:ext>
                </a:extLst>
              </p:cNvPr>
              <p:cNvCxnSpPr>
                <a:cxnSpLocks noChangeShapeType="1"/>
                <a:stCxn id="26" idx="3"/>
              </p:cNvCxnSpPr>
              <p:nvPr/>
            </p:nvCxnSpPr>
            <p:spPr bwMode="auto">
              <a:xfrm>
                <a:off x="7460217" y="2581801"/>
                <a:ext cx="335997" cy="0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Connettore 2 57">
                <a:extLst>
                  <a:ext uri="{FF2B5EF4-FFF2-40B4-BE49-F238E27FC236}">
                    <a16:creationId xmlns:a16="http://schemas.microsoft.com/office/drawing/2014/main" id="{193D6D31-57D2-427E-BBEF-B0107713CC36}"/>
                  </a:ext>
                </a:extLst>
              </p:cNvPr>
              <p:cNvCxnSpPr>
                <a:cxnSpLocks noChangeShapeType="1"/>
                <a:stCxn id="30" idx="3"/>
              </p:cNvCxnSpPr>
              <p:nvPr/>
            </p:nvCxnSpPr>
            <p:spPr bwMode="auto">
              <a:xfrm>
                <a:off x="7474805" y="4615608"/>
                <a:ext cx="321409" cy="0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Connettore 2 67">
                <a:extLst>
                  <a:ext uri="{FF2B5EF4-FFF2-40B4-BE49-F238E27FC236}">
                    <a16:creationId xmlns:a16="http://schemas.microsoft.com/office/drawing/2014/main" id="{2F316135-1B60-47EB-9649-380A03D837D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474805" y="3480197"/>
                <a:ext cx="321409" cy="0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Connettore 2 11268">
                <a:extLst>
                  <a:ext uri="{FF2B5EF4-FFF2-40B4-BE49-F238E27FC236}">
                    <a16:creationId xmlns:a16="http://schemas.microsoft.com/office/drawing/2014/main" id="{1B60D82E-22A5-474C-884F-6B99592B4662}"/>
                  </a:ext>
                </a:extLst>
              </p:cNvPr>
              <p:cNvCxnSpPr>
                <a:cxnSpLocks noChangeShapeType="1"/>
                <a:stCxn id="34" idx="3"/>
              </p:cNvCxnSpPr>
              <p:nvPr/>
            </p:nvCxnSpPr>
            <p:spPr bwMode="auto">
              <a:xfrm>
                <a:off x="8316416" y="3386604"/>
                <a:ext cx="504056" cy="0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2" name="Text Box 4">
                <a:extLst>
                  <a:ext uri="{FF2B5EF4-FFF2-40B4-BE49-F238E27FC236}">
                    <a16:creationId xmlns:a16="http://schemas.microsoft.com/office/drawing/2014/main" id="{D00E8AD9-2512-4D80-879D-B890723962D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58852" y="3717032"/>
                <a:ext cx="584112" cy="2791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>
                  <a:spcBef>
                    <a:spcPct val="0"/>
                  </a:spcBef>
                </a:pPr>
                <a:r>
                  <a:rPr lang="it-IT" altLang="it-IT" sz="1200">
                    <a:latin typeface="Times New Roman" panose="02020603050405020304" pitchFamily="18" charset="0"/>
                  </a:rPr>
                  <a:t>switch</a:t>
                </a:r>
              </a:p>
            </p:txBody>
          </p:sp>
        </p:grpSp>
        <p:sp>
          <p:nvSpPr>
            <p:cNvPr id="9" name="CasellaDiTesto 11270">
              <a:extLst>
                <a:ext uri="{FF2B5EF4-FFF2-40B4-BE49-F238E27FC236}">
                  <a16:creationId xmlns:a16="http://schemas.microsoft.com/office/drawing/2014/main" id="{34E370DE-D4F6-4B1A-A876-D7326B8EAC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14877" y="2710963"/>
              <a:ext cx="2487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/>
                <a:t>.</a:t>
              </a:r>
            </a:p>
          </p:txBody>
        </p:sp>
        <p:sp>
          <p:nvSpPr>
            <p:cNvPr id="10" name="CasellaDiTesto 73">
              <a:extLst>
                <a:ext uri="{FF2B5EF4-FFF2-40B4-BE49-F238E27FC236}">
                  <a16:creationId xmlns:a16="http://schemas.microsoft.com/office/drawing/2014/main" id="{B10E3369-386F-4806-9B9D-0A98288DAB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14877" y="2564268"/>
              <a:ext cx="2487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/>
                <a:t>.</a:t>
              </a:r>
            </a:p>
          </p:txBody>
        </p:sp>
        <p:sp>
          <p:nvSpPr>
            <p:cNvPr id="11" name="CasellaDiTesto 74">
              <a:extLst>
                <a:ext uri="{FF2B5EF4-FFF2-40B4-BE49-F238E27FC236}">
                  <a16:creationId xmlns:a16="http://schemas.microsoft.com/office/drawing/2014/main" id="{6B7A9781-B89C-4C65-8C26-C3354F342F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14877" y="2401024"/>
              <a:ext cx="2487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dirty="0"/>
                <a:t>.</a:t>
              </a:r>
            </a:p>
          </p:txBody>
        </p:sp>
      </p:grpSp>
      <p:sp>
        <p:nvSpPr>
          <p:cNvPr id="43" name="Rettangolo 42">
            <a:extLst>
              <a:ext uri="{FF2B5EF4-FFF2-40B4-BE49-F238E27FC236}">
                <a16:creationId xmlns:a16="http://schemas.microsoft.com/office/drawing/2014/main" id="{6EF10B79-6A96-44F8-B52B-42F09AEB91E8}"/>
              </a:ext>
            </a:extLst>
          </p:cNvPr>
          <p:cNvSpPr/>
          <p:nvPr/>
        </p:nvSpPr>
        <p:spPr>
          <a:xfrm>
            <a:off x="436562" y="1927354"/>
            <a:ext cx="111032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dirty="0"/>
              <a:t>Part of the </a:t>
            </a:r>
            <a:r>
              <a:rPr lang="it-IT" altLang="it-IT" dirty="0" err="1"/>
              <a:t>modules</a:t>
            </a:r>
            <a:r>
              <a:rPr lang="it-IT" altLang="it-IT" dirty="0"/>
              <a:t> are </a:t>
            </a:r>
            <a:r>
              <a:rPr lang="it-IT" altLang="it-IT" dirty="0" err="1"/>
              <a:t>operational</a:t>
            </a:r>
            <a:r>
              <a:rPr lang="it-IT" altLang="it-IT" dirty="0"/>
              <a:t>, part of the </a:t>
            </a:r>
            <a:r>
              <a:rPr lang="it-IT" altLang="it-IT" dirty="0" err="1"/>
              <a:t>modules</a:t>
            </a:r>
            <a:r>
              <a:rPr lang="it-IT" altLang="it-IT" dirty="0"/>
              <a:t> are </a:t>
            </a:r>
            <a:r>
              <a:rPr lang="it-IT" altLang="it-IT" dirty="0" err="1"/>
              <a:t>spares</a:t>
            </a:r>
            <a:r>
              <a:rPr lang="it-IT" altLang="it-IT" b="1" dirty="0"/>
              <a:t> </a:t>
            </a:r>
            <a:r>
              <a:rPr lang="it-IT" altLang="it-IT" dirty="0" err="1"/>
              <a:t>modules</a:t>
            </a:r>
            <a:r>
              <a:rPr lang="it-IT" altLang="it-IT" dirty="0"/>
              <a:t> (</a:t>
            </a:r>
            <a:r>
              <a:rPr lang="it-IT" altLang="it-IT" dirty="0" err="1"/>
              <a:t>used</a:t>
            </a:r>
            <a:r>
              <a:rPr lang="it-IT" altLang="it-IT" dirty="0"/>
              <a:t> </a:t>
            </a:r>
            <a:r>
              <a:rPr lang="it-IT" altLang="it-IT" dirty="0" err="1"/>
              <a:t>as</a:t>
            </a:r>
            <a:r>
              <a:rPr lang="it-IT" altLang="it-IT" dirty="0"/>
              <a:t> </a:t>
            </a:r>
            <a:r>
              <a:rPr lang="it-IT" altLang="it-IT" dirty="0" err="1"/>
              <a:t>replacement</a:t>
            </a:r>
            <a:r>
              <a:rPr lang="it-IT" altLang="it-IT" dirty="0"/>
              <a:t> </a:t>
            </a:r>
            <a:r>
              <a:rPr lang="it-IT" altLang="it-IT" dirty="0" err="1"/>
              <a:t>modules</a:t>
            </a:r>
            <a:r>
              <a:rPr lang="it-IT" altLang="it-IT" dirty="0"/>
              <a:t>)</a:t>
            </a:r>
          </a:p>
          <a:p>
            <a:pPr>
              <a:spcBef>
                <a:spcPct val="0"/>
              </a:spcBef>
            </a:pPr>
            <a:r>
              <a:rPr lang="it-IT" altLang="it-IT" dirty="0"/>
              <a:t>The switch can decide no </a:t>
            </a:r>
            <a:r>
              <a:rPr lang="it-IT" altLang="it-IT" dirty="0" err="1"/>
              <a:t>longer</a:t>
            </a:r>
            <a:r>
              <a:rPr lang="it-IT" altLang="it-IT" dirty="0"/>
              <a:t> use the </a:t>
            </a:r>
            <a:r>
              <a:rPr lang="it-IT" altLang="it-IT" dirty="0" err="1"/>
              <a:t>value</a:t>
            </a:r>
            <a:r>
              <a:rPr lang="it-IT" altLang="it-IT" dirty="0"/>
              <a:t> of a </a:t>
            </a:r>
            <a:r>
              <a:rPr lang="it-IT" altLang="it-IT" dirty="0" err="1"/>
              <a:t>module</a:t>
            </a:r>
            <a:r>
              <a:rPr lang="it-IT" altLang="it-IT" dirty="0"/>
              <a:t> (fault </a:t>
            </a:r>
            <a:r>
              <a:rPr lang="it-IT" altLang="it-IT" dirty="0" err="1"/>
              <a:t>detection</a:t>
            </a:r>
            <a:r>
              <a:rPr lang="it-IT" altLang="it-IT" dirty="0"/>
              <a:t> and </a:t>
            </a:r>
            <a:r>
              <a:rPr lang="it-IT" altLang="it-IT" dirty="0" err="1"/>
              <a:t>localization</a:t>
            </a:r>
            <a:r>
              <a:rPr lang="it-IT" altLang="it-IT" dirty="0"/>
              <a:t>). The </a:t>
            </a:r>
            <a:r>
              <a:rPr lang="it-IT" altLang="it-IT" dirty="0" err="1"/>
              <a:t>faulty</a:t>
            </a:r>
            <a:r>
              <a:rPr lang="it-IT" altLang="it-IT" dirty="0"/>
              <a:t> </a:t>
            </a:r>
            <a:r>
              <a:rPr lang="it-IT" altLang="it-IT" dirty="0" err="1"/>
              <a:t>module</a:t>
            </a:r>
            <a:r>
              <a:rPr lang="it-IT" altLang="it-IT" dirty="0"/>
              <a:t> </a:t>
            </a:r>
            <a:r>
              <a:rPr lang="it-IT" altLang="it-IT" dirty="0" err="1"/>
              <a:t>is</a:t>
            </a:r>
            <a:r>
              <a:rPr lang="it-IT" altLang="it-IT" dirty="0"/>
              <a:t> </a:t>
            </a:r>
            <a:r>
              <a:rPr lang="it-IT" altLang="it-IT" dirty="0" err="1"/>
              <a:t>removed</a:t>
            </a:r>
            <a:r>
              <a:rPr lang="it-IT" altLang="it-IT" dirty="0"/>
              <a:t>  and </a:t>
            </a:r>
            <a:r>
              <a:rPr lang="it-IT" altLang="it-IT" dirty="0" err="1"/>
              <a:t>replaced</a:t>
            </a:r>
            <a:r>
              <a:rPr lang="it-IT" altLang="it-IT" dirty="0"/>
              <a:t> with one of the </a:t>
            </a:r>
            <a:r>
              <a:rPr lang="it-IT" altLang="it-IT" dirty="0" err="1"/>
              <a:t>spares</a:t>
            </a:r>
            <a:r>
              <a:rPr lang="it-IT" altLang="it-IT" dirty="0"/>
              <a:t>.</a:t>
            </a:r>
            <a:r>
              <a:rPr lang="it-IT" altLang="it-IT" b="1" dirty="0"/>
              <a:t> </a:t>
            </a:r>
          </a:p>
        </p:txBody>
      </p:sp>
      <p:sp>
        <p:nvSpPr>
          <p:cNvPr id="44" name="Rectangle 3">
            <a:extLst>
              <a:ext uri="{FF2B5EF4-FFF2-40B4-BE49-F238E27FC236}">
                <a16:creationId xmlns:a16="http://schemas.microsoft.com/office/drawing/2014/main" id="{07253B15-093A-47BF-B4A8-A555F602E5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702" y="2915118"/>
            <a:ext cx="6381797" cy="2464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84163" indent="-284163"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charset="0"/>
              </a:defRPr>
            </a:lvl1pPr>
            <a:lvl2pPr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charset="0"/>
              </a:defRPr>
            </a:lvl2pPr>
            <a:lvl3pPr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charset="0"/>
              </a:defRPr>
            </a:lvl3pPr>
            <a:lvl4pPr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charset="0"/>
              </a:defRPr>
            </a:lvl4pPr>
            <a:lvl5pPr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charset="0"/>
              </a:defRPr>
            </a:lvl9pPr>
          </a:lstStyle>
          <a:p>
            <a:pPr marL="285750" indent="-285750">
              <a:spcBef>
                <a:spcPts val="300"/>
              </a:spcBef>
              <a:buClr>
                <a:srgbClr val="FE400C"/>
              </a:buClr>
              <a:buSzPct val="100000"/>
              <a:buFontTx/>
              <a:buChar char="-"/>
              <a:defRPr/>
            </a:pPr>
            <a:r>
              <a:rPr lang="it-IT" altLang="it-IT" sz="1600" i="1" dirty="0">
                <a:solidFill>
                  <a:schemeClr val="tx1"/>
                </a:solidFill>
              </a:rPr>
              <a:t>hot </a:t>
            </a:r>
            <a:r>
              <a:rPr lang="it-IT" altLang="it-IT" sz="1600" i="1" dirty="0" err="1">
                <a:solidFill>
                  <a:schemeClr val="tx1"/>
                </a:solidFill>
              </a:rPr>
              <a:t>spares</a:t>
            </a:r>
            <a:br>
              <a:rPr lang="it-IT" altLang="it-IT" sz="1600" b="1" dirty="0">
                <a:solidFill>
                  <a:schemeClr val="tx1"/>
                </a:solidFill>
              </a:rPr>
            </a:br>
            <a:r>
              <a:rPr lang="it-IT" altLang="it-IT" sz="1600" dirty="0">
                <a:solidFill>
                  <a:schemeClr val="tx1"/>
                </a:solidFill>
              </a:rPr>
              <a:t>the </a:t>
            </a:r>
            <a:r>
              <a:rPr lang="it-IT" altLang="it-IT" sz="1600" dirty="0" err="1">
                <a:solidFill>
                  <a:schemeClr val="tx1"/>
                </a:solidFill>
              </a:rPr>
              <a:t>spares</a:t>
            </a:r>
            <a:r>
              <a:rPr lang="it-IT" altLang="it-IT" sz="1600" dirty="0">
                <a:solidFill>
                  <a:schemeClr val="tx1"/>
                </a:solidFill>
              </a:rPr>
              <a:t> operate in </a:t>
            </a:r>
            <a:r>
              <a:rPr lang="it-IT" altLang="it-IT" sz="1600" dirty="0" err="1">
                <a:solidFill>
                  <a:schemeClr val="tx1"/>
                </a:solidFill>
              </a:rPr>
              <a:t>synchrony</a:t>
            </a:r>
            <a:r>
              <a:rPr lang="it-IT" altLang="it-IT" sz="1600" dirty="0">
                <a:solidFill>
                  <a:schemeClr val="tx1"/>
                </a:solidFill>
              </a:rPr>
              <a:t> with the on line </a:t>
            </a:r>
            <a:r>
              <a:rPr lang="it-IT" altLang="it-IT" sz="1600" dirty="0" err="1">
                <a:solidFill>
                  <a:schemeClr val="tx1"/>
                </a:solidFill>
              </a:rPr>
              <a:t>modules</a:t>
            </a:r>
            <a:r>
              <a:rPr lang="it-IT" altLang="it-IT" sz="1600" dirty="0">
                <a:solidFill>
                  <a:schemeClr val="tx1"/>
                </a:solidFill>
              </a:rPr>
              <a:t>, and </a:t>
            </a:r>
            <a:r>
              <a:rPr lang="it-IT" altLang="it-IT" sz="1600" dirty="0" err="1">
                <a:solidFill>
                  <a:schemeClr val="tx1"/>
                </a:solidFill>
              </a:rPr>
              <a:t>they</a:t>
            </a:r>
            <a:r>
              <a:rPr lang="it-IT" altLang="it-IT" sz="1600" dirty="0">
                <a:solidFill>
                  <a:schemeClr val="tx1"/>
                </a:solidFill>
              </a:rPr>
              <a:t> are </a:t>
            </a:r>
            <a:r>
              <a:rPr lang="it-IT" altLang="it-IT" sz="1600" dirty="0" err="1">
                <a:solidFill>
                  <a:schemeClr val="tx1"/>
                </a:solidFill>
              </a:rPr>
              <a:t>prepared</a:t>
            </a:r>
            <a:r>
              <a:rPr lang="it-IT" altLang="it-IT" sz="1600" dirty="0">
                <a:solidFill>
                  <a:schemeClr val="tx1"/>
                </a:solidFill>
              </a:rPr>
              <a:t> to take over</a:t>
            </a:r>
          </a:p>
          <a:p>
            <a:pPr marL="285750" indent="-285750">
              <a:spcBef>
                <a:spcPts val="300"/>
              </a:spcBef>
              <a:buClr>
                <a:srgbClr val="FE400C"/>
              </a:buClr>
              <a:buSzPct val="100000"/>
              <a:buFontTx/>
              <a:buChar char="-"/>
              <a:defRPr/>
            </a:pPr>
            <a:endParaRPr lang="it-IT" altLang="it-IT" sz="1600" dirty="0">
              <a:solidFill>
                <a:schemeClr val="tx1"/>
              </a:solidFill>
            </a:endParaRPr>
          </a:p>
          <a:p>
            <a:pPr marL="285750" indent="-285750">
              <a:spcBef>
                <a:spcPts val="300"/>
              </a:spcBef>
              <a:buClr>
                <a:srgbClr val="FE400C"/>
              </a:buClr>
              <a:buSzPct val="100000"/>
              <a:buFontTx/>
              <a:buChar char="-"/>
              <a:defRPr/>
            </a:pPr>
            <a:r>
              <a:rPr lang="it-IT" altLang="it-IT" sz="1600" dirty="0" err="1">
                <a:solidFill>
                  <a:schemeClr val="tx1"/>
                </a:solidFill>
              </a:rPr>
              <a:t>warm</a:t>
            </a:r>
            <a:r>
              <a:rPr lang="it-IT" altLang="it-IT" sz="1600" dirty="0">
                <a:solidFill>
                  <a:schemeClr val="tx1"/>
                </a:solidFill>
              </a:rPr>
              <a:t> </a:t>
            </a:r>
            <a:r>
              <a:rPr lang="it-IT" altLang="it-IT" sz="1600" dirty="0" err="1">
                <a:solidFill>
                  <a:schemeClr val="tx1"/>
                </a:solidFill>
              </a:rPr>
              <a:t>spares</a:t>
            </a:r>
            <a:br>
              <a:rPr lang="it-IT" altLang="it-IT" sz="1600" dirty="0">
                <a:solidFill>
                  <a:schemeClr val="tx1"/>
                </a:solidFill>
              </a:rPr>
            </a:br>
            <a:r>
              <a:rPr lang="it-IT" altLang="it-IT" sz="1600" dirty="0">
                <a:solidFill>
                  <a:schemeClr val="tx1"/>
                </a:solidFill>
              </a:rPr>
              <a:t>the </a:t>
            </a:r>
            <a:r>
              <a:rPr lang="it-IT" altLang="it-IT" sz="1600" dirty="0" err="1">
                <a:solidFill>
                  <a:schemeClr val="tx1"/>
                </a:solidFill>
              </a:rPr>
              <a:t>spares</a:t>
            </a:r>
            <a:r>
              <a:rPr lang="it-IT" altLang="it-IT" sz="1600" dirty="0">
                <a:solidFill>
                  <a:schemeClr val="tx1"/>
                </a:solidFill>
              </a:rPr>
              <a:t> are </a:t>
            </a:r>
            <a:r>
              <a:rPr lang="it-IT" altLang="it-IT" sz="1600" dirty="0" err="1">
                <a:solidFill>
                  <a:schemeClr val="tx1"/>
                </a:solidFill>
              </a:rPr>
              <a:t>running</a:t>
            </a:r>
            <a:r>
              <a:rPr lang="it-IT" altLang="it-IT" sz="1600" dirty="0">
                <a:solidFill>
                  <a:schemeClr val="tx1"/>
                </a:solidFill>
              </a:rPr>
              <a:t> </a:t>
            </a:r>
            <a:r>
              <a:rPr lang="it-IT" altLang="it-IT" sz="1600" dirty="0" err="1">
                <a:solidFill>
                  <a:schemeClr val="tx1"/>
                </a:solidFill>
              </a:rPr>
              <a:t>but</a:t>
            </a:r>
            <a:r>
              <a:rPr lang="it-IT" altLang="it-IT" sz="1600" dirty="0">
                <a:solidFill>
                  <a:schemeClr val="tx1"/>
                </a:solidFill>
              </a:rPr>
              <a:t> </a:t>
            </a:r>
            <a:r>
              <a:rPr lang="it-IT" altLang="it-IT" sz="1600" dirty="0" err="1">
                <a:solidFill>
                  <a:schemeClr val="tx1"/>
                </a:solidFill>
              </a:rPr>
              <a:t>receive</a:t>
            </a:r>
            <a:r>
              <a:rPr lang="it-IT" altLang="it-IT" sz="1600" dirty="0">
                <a:solidFill>
                  <a:schemeClr val="tx1"/>
                </a:solidFill>
              </a:rPr>
              <a:t> </a:t>
            </a:r>
            <a:r>
              <a:rPr lang="it-IT" altLang="it-IT" sz="1600" dirty="0" err="1">
                <a:solidFill>
                  <a:schemeClr val="tx1"/>
                </a:solidFill>
              </a:rPr>
              <a:t>inputs</a:t>
            </a:r>
            <a:r>
              <a:rPr lang="it-IT" altLang="it-IT" sz="1600" dirty="0">
                <a:solidFill>
                  <a:schemeClr val="tx1"/>
                </a:solidFill>
              </a:rPr>
              <a:t> </a:t>
            </a:r>
            <a:r>
              <a:rPr lang="it-IT" altLang="it-IT" sz="1600" dirty="0" err="1">
                <a:solidFill>
                  <a:schemeClr val="tx1"/>
                </a:solidFill>
              </a:rPr>
              <a:t>only</a:t>
            </a:r>
            <a:r>
              <a:rPr lang="it-IT" altLang="it-IT" sz="1600" dirty="0">
                <a:solidFill>
                  <a:schemeClr val="tx1"/>
                </a:solidFill>
              </a:rPr>
              <a:t> </a:t>
            </a:r>
            <a:r>
              <a:rPr lang="it-IT" altLang="it-IT" sz="1600" dirty="0" err="1">
                <a:solidFill>
                  <a:schemeClr val="tx1"/>
                </a:solidFill>
              </a:rPr>
              <a:t>after</a:t>
            </a:r>
            <a:r>
              <a:rPr lang="it-IT" altLang="it-IT" sz="1600" dirty="0">
                <a:solidFill>
                  <a:schemeClr val="tx1"/>
                </a:solidFill>
              </a:rPr>
              <a:t> </a:t>
            </a:r>
            <a:r>
              <a:rPr lang="it-IT" altLang="it-IT" sz="1600" dirty="0" err="1">
                <a:solidFill>
                  <a:schemeClr val="tx1"/>
                </a:solidFill>
              </a:rPr>
              <a:t>switching</a:t>
            </a:r>
            <a:endParaRPr lang="it-IT" altLang="it-IT" sz="1600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  <a:buClr>
                <a:srgbClr val="FE400C"/>
              </a:buClr>
              <a:buSzPct val="100000"/>
              <a:defRPr/>
            </a:pPr>
            <a:endParaRPr lang="it-IT" altLang="it-IT" sz="1600" b="1" dirty="0">
              <a:solidFill>
                <a:schemeClr val="tx1"/>
              </a:solidFill>
            </a:endParaRPr>
          </a:p>
          <a:p>
            <a:pPr marL="285750" indent="-285750">
              <a:spcBef>
                <a:spcPts val="300"/>
              </a:spcBef>
              <a:buClr>
                <a:srgbClr val="FE400C"/>
              </a:buClr>
              <a:buSzPct val="100000"/>
              <a:buFontTx/>
              <a:buChar char="-"/>
              <a:defRPr/>
            </a:pPr>
            <a:r>
              <a:rPr lang="it-IT" altLang="it-IT" sz="1600" i="1" dirty="0" err="1">
                <a:solidFill>
                  <a:schemeClr val="tx1"/>
                </a:solidFill>
              </a:rPr>
              <a:t>cold</a:t>
            </a:r>
            <a:r>
              <a:rPr lang="it-IT" altLang="it-IT" sz="1600" i="1" dirty="0">
                <a:solidFill>
                  <a:schemeClr val="tx1"/>
                </a:solidFill>
              </a:rPr>
              <a:t> </a:t>
            </a:r>
            <a:r>
              <a:rPr lang="it-IT" altLang="it-IT" sz="1600" i="1" dirty="0" err="1">
                <a:solidFill>
                  <a:schemeClr val="tx1"/>
                </a:solidFill>
              </a:rPr>
              <a:t>spares</a:t>
            </a:r>
            <a:r>
              <a:rPr lang="it-IT" altLang="it-IT" sz="1600" dirty="0">
                <a:solidFill>
                  <a:schemeClr val="tx1"/>
                </a:solidFill>
              </a:rPr>
              <a:t> </a:t>
            </a:r>
            <a:br>
              <a:rPr lang="it-IT" altLang="it-IT" sz="1600" dirty="0">
                <a:solidFill>
                  <a:schemeClr val="tx1"/>
                </a:solidFill>
              </a:rPr>
            </a:br>
            <a:r>
              <a:rPr lang="it-IT" altLang="it-IT" sz="1600" dirty="0">
                <a:solidFill>
                  <a:schemeClr val="tx1"/>
                </a:solidFill>
              </a:rPr>
              <a:t>the </a:t>
            </a:r>
            <a:r>
              <a:rPr lang="it-IT" altLang="it-IT" sz="1600" dirty="0" err="1">
                <a:solidFill>
                  <a:schemeClr val="tx1"/>
                </a:solidFill>
              </a:rPr>
              <a:t>spares</a:t>
            </a:r>
            <a:r>
              <a:rPr lang="it-IT" altLang="it-IT" sz="1600" dirty="0">
                <a:solidFill>
                  <a:schemeClr val="tx1"/>
                </a:solidFill>
              </a:rPr>
              <a:t> are </a:t>
            </a:r>
            <a:r>
              <a:rPr lang="it-IT" altLang="it-IT" sz="1600" dirty="0" err="1">
                <a:solidFill>
                  <a:schemeClr val="tx1"/>
                </a:solidFill>
              </a:rPr>
              <a:t>unpowered</a:t>
            </a:r>
            <a:r>
              <a:rPr lang="it-IT" altLang="it-IT" sz="1600" dirty="0">
                <a:solidFill>
                  <a:schemeClr val="tx1"/>
                </a:solidFill>
              </a:rPr>
              <a:t> </a:t>
            </a:r>
            <a:r>
              <a:rPr lang="it-IT" altLang="it-IT" sz="1600" dirty="0" err="1">
                <a:solidFill>
                  <a:schemeClr val="tx1"/>
                </a:solidFill>
              </a:rPr>
              <a:t>until</a:t>
            </a:r>
            <a:r>
              <a:rPr lang="it-IT" altLang="it-IT" sz="1600" dirty="0">
                <a:solidFill>
                  <a:schemeClr val="tx1"/>
                </a:solidFill>
              </a:rPr>
              <a:t> </a:t>
            </a:r>
            <a:r>
              <a:rPr lang="it-IT" altLang="it-IT" sz="1600" dirty="0" err="1">
                <a:solidFill>
                  <a:schemeClr val="tx1"/>
                </a:solidFill>
              </a:rPr>
              <a:t>needed</a:t>
            </a:r>
            <a:r>
              <a:rPr lang="it-IT" altLang="it-IT" sz="1600" dirty="0">
                <a:solidFill>
                  <a:schemeClr val="tx1"/>
                </a:solidFill>
              </a:rPr>
              <a:t> to </a:t>
            </a:r>
            <a:r>
              <a:rPr lang="it-IT" altLang="it-IT" sz="1600" dirty="0" err="1">
                <a:solidFill>
                  <a:schemeClr val="tx1"/>
                </a:solidFill>
              </a:rPr>
              <a:t>replace</a:t>
            </a:r>
            <a:r>
              <a:rPr lang="it-IT" altLang="it-IT" sz="1600" dirty="0">
                <a:solidFill>
                  <a:schemeClr val="tx1"/>
                </a:solidFill>
              </a:rPr>
              <a:t> a </a:t>
            </a:r>
            <a:r>
              <a:rPr lang="it-IT" altLang="it-IT" sz="1600" dirty="0" err="1">
                <a:solidFill>
                  <a:schemeClr val="tx1"/>
                </a:solidFill>
              </a:rPr>
              <a:t>faulty</a:t>
            </a:r>
            <a:r>
              <a:rPr lang="it-IT" altLang="it-IT" sz="1600" dirty="0">
                <a:solidFill>
                  <a:schemeClr val="tx1"/>
                </a:solidFill>
              </a:rPr>
              <a:t> </a:t>
            </a:r>
            <a:r>
              <a:rPr lang="it-IT" altLang="it-IT" sz="1600" dirty="0" err="1">
                <a:solidFill>
                  <a:schemeClr val="tx1"/>
                </a:solidFill>
              </a:rPr>
              <a:t>module</a:t>
            </a:r>
            <a:endParaRPr lang="it-IT" altLang="it-IT" sz="1600" b="1" dirty="0">
              <a:solidFill>
                <a:schemeClr val="tx1"/>
              </a:solidFill>
            </a:endParaRPr>
          </a:p>
        </p:txBody>
      </p:sp>
      <p:sp>
        <p:nvSpPr>
          <p:cNvPr id="45" name="Rettangolo 11276">
            <a:extLst>
              <a:ext uri="{FF2B5EF4-FFF2-40B4-BE49-F238E27FC236}">
                <a16:creationId xmlns:a16="http://schemas.microsoft.com/office/drawing/2014/main" id="{3F3CA63A-AD37-483D-ADFF-0DAF4A1173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244" y="5383850"/>
            <a:ext cx="11197010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buClr>
                <a:srgbClr val="FE400C"/>
              </a:buClr>
              <a:buSzPct val="100000"/>
            </a:pPr>
            <a:endParaRPr lang="it-IT" altLang="it-IT" sz="1600" dirty="0"/>
          </a:p>
          <a:p>
            <a:pPr>
              <a:spcBef>
                <a:spcPts val="300"/>
              </a:spcBef>
              <a:buClr>
                <a:srgbClr val="FE400C"/>
              </a:buClr>
              <a:buSzPct val="100000"/>
            </a:pPr>
            <a:r>
              <a:rPr lang="it-IT" altLang="it-IT" sz="1600" dirty="0" err="1"/>
              <a:t>As</a:t>
            </a:r>
            <a:r>
              <a:rPr lang="it-IT" altLang="it-IT" sz="1600" dirty="0"/>
              <a:t> long </a:t>
            </a:r>
            <a:r>
              <a:rPr lang="it-IT" altLang="it-IT" sz="1600" dirty="0" err="1"/>
              <a:t>as</a:t>
            </a:r>
            <a:r>
              <a:rPr lang="it-IT" altLang="it-IT" sz="1600" dirty="0"/>
              <a:t> the outputs </a:t>
            </a:r>
            <a:r>
              <a:rPr lang="it-IT" altLang="it-IT" sz="1600" dirty="0" err="1"/>
              <a:t>agree</a:t>
            </a:r>
            <a:r>
              <a:rPr lang="it-IT" altLang="it-IT" sz="1600" dirty="0"/>
              <a:t>, the </a:t>
            </a:r>
            <a:r>
              <a:rPr lang="it-IT" altLang="it-IT" sz="1600" dirty="0" err="1"/>
              <a:t>spares</a:t>
            </a:r>
            <a:r>
              <a:rPr lang="it-IT" altLang="it-IT" sz="1600" dirty="0"/>
              <a:t> are </a:t>
            </a:r>
            <a:r>
              <a:rPr lang="it-IT" altLang="it-IT" sz="1600" dirty="0" err="1"/>
              <a:t>not</a:t>
            </a:r>
            <a:r>
              <a:rPr lang="it-IT" altLang="it-IT" sz="1600" dirty="0"/>
              <a:t> </a:t>
            </a:r>
            <a:r>
              <a:rPr lang="it-IT" altLang="it-IT" sz="1600" dirty="0" err="1"/>
              <a:t>used</a:t>
            </a:r>
            <a:r>
              <a:rPr lang="it-IT" altLang="it-IT" sz="1600" dirty="0"/>
              <a:t>.   </a:t>
            </a:r>
          </a:p>
        </p:txBody>
      </p:sp>
    </p:spTree>
    <p:extLst>
      <p:ext uri="{BB962C8B-B14F-4D97-AF65-F5344CB8AC3E}">
        <p14:creationId xmlns:p14="http://schemas.microsoft.com/office/powerpoint/2010/main" val="36218328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A92FA65-5E49-41E0-BE7C-AE39BBE98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 err="1">
                <a:solidFill>
                  <a:schemeClr val="bg1"/>
                </a:solidFill>
              </a:rPr>
              <a:t>Different</a:t>
            </a:r>
            <a:r>
              <a:rPr lang="it-IT" altLang="it-IT" dirty="0">
                <a:solidFill>
                  <a:schemeClr val="bg1"/>
                </a:solidFill>
              </a:rPr>
              <a:t> </a:t>
            </a:r>
            <a:r>
              <a:rPr lang="it-IT" altLang="it-IT" dirty="0" err="1">
                <a:solidFill>
                  <a:schemeClr val="bg1"/>
                </a:solidFill>
              </a:rPr>
              <a:t>schemes</a:t>
            </a:r>
            <a:r>
              <a:rPr lang="it-IT" altLang="it-IT" dirty="0">
                <a:solidFill>
                  <a:schemeClr val="bg1"/>
                </a:solidFill>
              </a:rPr>
              <a:t> can be </a:t>
            </a:r>
            <a:r>
              <a:rPr lang="it-IT" altLang="it-IT" dirty="0" err="1">
                <a:solidFill>
                  <a:schemeClr val="bg1"/>
                </a:solidFill>
              </a:rPr>
              <a:t>implemented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821E614-0395-49CF-B6A0-B059F440C7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677" y="1769477"/>
            <a:ext cx="4629277" cy="3534865"/>
          </a:xfrm>
        </p:spPr>
        <p:txBody>
          <a:bodyPr>
            <a:normAutofit fontScale="70000" lnSpcReduction="20000"/>
          </a:bodyPr>
          <a:lstStyle/>
          <a:p>
            <a:pPr marL="0" indent="0">
              <a:spcBef>
                <a:spcPts val="300"/>
              </a:spcBef>
              <a:buClr>
                <a:srgbClr val="FE400C"/>
              </a:buClr>
              <a:buSzPct val="100000"/>
              <a:buNone/>
              <a:defRPr/>
            </a:pPr>
            <a:r>
              <a:rPr lang="it-IT" altLang="it-IT" sz="2900" dirty="0"/>
              <a:t>- A </a:t>
            </a:r>
            <a:r>
              <a:rPr lang="it-IT" altLang="it-IT" sz="2900" dirty="0" err="1"/>
              <a:t>module</a:t>
            </a:r>
            <a:r>
              <a:rPr lang="it-IT" altLang="it-IT" sz="2900" dirty="0"/>
              <a:t> </a:t>
            </a:r>
            <a:r>
              <a:rPr lang="it-IT" altLang="it-IT" sz="2900" dirty="0" err="1"/>
              <a:t>is</a:t>
            </a:r>
            <a:r>
              <a:rPr lang="it-IT" altLang="it-IT" sz="2900" dirty="0"/>
              <a:t> a duplex system, </a:t>
            </a:r>
            <a:r>
              <a:rPr lang="it-IT" altLang="it-IT" sz="2900" dirty="0" err="1"/>
              <a:t>pairs</a:t>
            </a:r>
            <a:r>
              <a:rPr lang="it-IT" altLang="it-IT" sz="2900" dirty="0"/>
              <a:t> </a:t>
            </a:r>
            <a:r>
              <a:rPr lang="it-IT" altLang="it-IT" sz="2900" dirty="0" err="1"/>
              <a:t>connected</a:t>
            </a:r>
            <a:r>
              <a:rPr lang="it-IT" altLang="it-IT" sz="2900" dirty="0"/>
              <a:t> by a </a:t>
            </a:r>
            <a:r>
              <a:rPr lang="it-IT" altLang="it-IT" sz="2900" dirty="0" err="1"/>
              <a:t>comparator</a:t>
            </a:r>
            <a:endParaRPr lang="it-IT" altLang="it-IT" sz="2900" dirty="0"/>
          </a:p>
          <a:p>
            <a:pPr marL="0" indent="0">
              <a:spcBef>
                <a:spcPts val="300"/>
              </a:spcBef>
              <a:buClr>
                <a:srgbClr val="FE400C"/>
              </a:buClr>
              <a:buSzPct val="100000"/>
              <a:defRPr/>
            </a:pPr>
            <a:endParaRPr lang="it-IT" altLang="it-IT" sz="2900" dirty="0"/>
          </a:p>
          <a:p>
            <a:pPr marL="0" indent="0">
              <a:spcBef>
                <a:spcPts val="300"/>
              </a:spcBef>
              <a:buClr>
                <a:srgbClr val="FE400C"/>
              </a:buClr>
              <a:buSzPct val="100000"/>
              <a:buNone/>
              <a:defRPr/>
            </a:pPr>
            <a:r>
              <a:rPr lang="it-IT" altLang="it-IT" sz="2900" dirty="0"/>
              <a:t>- Duplex systems are </a:t>
            </a:r>
            <a:r>
              <a:rPr lang="it-IT" altLang="it-IT" sz="2900" dirty="0" err="1"/>
              <a:t>connected</a:t>
            </a:r>
            <a:r>
              <a:rPr lang="it-IT" altLang="it-IT" sz="2900" dirty="0"/>
              <a:t> to </a:t>
            </a:r>
            <a:r>
              <a:rPr lang="it-IT" altLang="it-IT" sz="2900" dirty="0" err="1"/>
              <a:t>spares</a:t>
            </a:r>
            <a:r>
              <a:rPr lang="it-IT" altLang="it-IT" sz="2900" dirty="0"/>
              <a:t> by a switch</a:t>
            </a:r>
            <a:br>
              <a:rPr lang="it-IT" altLang="it-IT" sz="2900" dirty="0"/>
            </a:br>
            <a:endParaRPr lang="it-IT" altLang="it-IT" sz="2900" dirty="0"/>
          </a:p>
          <a:p>
            <a:pPr marL="0" indent="0">
              <a:spcBef>
                <a:spcPts val="300"/>
              </a:spcBef>
              <a:buClr>
                <a:srgbClr val="FE400C"/>
              </a:buClr>
              <a:buSzPct val="100000"/>
              <a:buNone/>
              <a:defRPr/>
            </a:pPr>
            <a:r>
              <a:rPr lang="it-IT" altLang="it-IT" sz="2900" dirty="0"/>
              <a:t>- </a:t>
            </a:r>
            <a:r>
              <a:rPr lang="it-IT" altLang="it-IT" sz="2900" dirty="0" err="1"/>
              <a:t>As</a:t>
            </a:r>
            <a:r>
              <a:rPr lang="it-IT" altLang="it-IT" sz="2900" dirty="0"/>
              <a:t> long </a:t>
            </a:r>
            <a:r>
              <a:rPr lang="it-IT" altLang="it-IT" sz="2900" dirty="0" err="1"/>
              <a:t>as</a:t>
            </a:r>
            <a:r>
              <a:rPr lang="it-IT" altLang="it-IT" sz="2900" dirty="0"/>
              <a:t> the </a:t>
            </a:r>
            <a:r>
              <a:rPr lang="it-IT" altLang="it-IT" sz="2900" dirty="0" err="1"/>
              <a:t>two</a:t>
            </a:r>
            <a:r>
              <a:rPr lang="it-IT" altLang="it-IT" sz="2900" dirty="0"/>
              <a:t> outputs </a:t>
            </a:r>
            <a:r>
              <a:rPr lang="it-IT" altLang="it-IT" sz="2900" dirty="0" err="1"/>
              <a:t>agree</a:t>
            </a:r>
            <a:r>
              <a:rPr lang="it-IT" altLang="it-IT" sz="2900" dirty="0"/>
              <a:t>, or the </a:t>
            </a:r>
            <a:r>
              <a:rPr lang="it-IT" altLang="it-IT" sz="2900" dirty="0" err="1"/>
              <a:t>comparator</a:t>
            </a:r>
            <a:r>
              <a:rPr lang="it-IT" altLang="it-IT" sz="2900" dirty="0"/>
              <a:t> can </a:t>
            </a:r>
            <a:r>
              <a:rPr lang="it-IT" altLang="it-IT" sz="2900" dirty="0" err="1"/>
              <a:t>detect</a:t>
            </a:r>
            <a:r>
              <a:rPr lang="it-IT" altLang="it-IT" sz="2900" dirty="0"/>
              <a:t> the </a:t>
            </a:r>
            <a:r>
              <a:rPr lang="it-IT" altLang="it-IT" sz="2900" dirty="0" err="1"/>
              <a:t>right</a:t>
            </a:r>
            <a:r>
              <a:rPr lang="it-IT" altLang="it-IT" sz="2900" dirty="0"/>
              <a:t> </a:t>
            </a:r>
            <a:r>
              <a:rPr lang="it-IT" altLang="it-IT" sz="2900" dirty="0" err="1"/>
              <a:t>value</a:t>
            </a:r>
            <a:r>
              <a:rPr lang="it-IT" altLang="it-IT" sz="2900" dirty="0"/>
              <a:t>, the </a:t>
            </a:r>
            <a:r>
              <a:rPr lang="it-IT" altLang="it-IT" sz="2900" dirty="0" err="1"/>
              <a:t>spare</a:t>
            </a:r>
            <a:r>
              <a:rPr lang="it-IT" altLang="it-IT" sz="2900" dirty="0"/>
              <a:t> </a:t>
            </a:r>
            <a:r>
              <a:rPr lang="it-IT" altLang="it-IT" sz="2900" dirty="0" err="1"/>
              <a:t>is</a:t>
            </a:r>
            <a:r>
              <a:rPr lang="it-IT" altLang="it-IT" sz="2900" dirty="0"/>
              <a:t>  </a:t>
            </a:r>
            <a:r>
              <a:rPr lang="it-IT" altLang="it-IT" sz="2900" dirty="0" err="1"/>
              <a:t>not</a:t>
            </a:r>
            <a:r>
              <a:rPr lang="it-IT" altLang="it-IT" sz="2900" dirty="0"/>
              <a:t> </a:t>
            </a:r>
            <a:r>
              <a:rPr lang="it-IT" altLang="it-IT" sz="2900" dirty="0" err="1"/>
              <a:t>used</a:t>
            </a:r>
            <a:r>
              <a:rPr lang="it-IT" altLang="it-IT" sz="2900" dirty="0"/>
              <a:t>. </a:t>
            </a:r>
            <a:br>
              <a:rPr lang="it-IT" altLang="it-IT" sz="2900" dirty="0"/>
            </a:br>
            <a:br>
              <a:rPr lang="it-IT" altLang="it-IT" sz="2900" dirty="0"/>
            </a:br>
            <a:r>
              <a:rPr lang="it-IT" altLang="it-IT" sz="2900" dirty="0"/>
              <a:t>- </a:t>
            </a:r>
            <a:r>
              <a:rPr lang="it-IT" altLang="it-IT" sz="2900" dirty="0" err="1"/>
              <a:t>Otherwise</a:t>
            </a:r>
            <a:r>
              <a:rPr lang="it-IT" altLang="it-IT" sz="2900" dirty="0"/>
              <a:t>, the </a:t>
            </a:r>
            <a:r>
              <a:rPr lang="it-IT" altLang="it-IT" sz="2900" dirty="0" err="1"/>
              <a:t>comparator</a:t>
            </a:r>
            <a:r>
              <a:rPr lang="it-IT" altLang="it-IT" sz="2900" dirty="0"/>
              <a:t> </a:t>
            </a:r>
            <a:r>
              <a:rPr lang="it-IT" altLang="it-IT" sz="2900" dirty="0" err="1"/>
              <a:t>signals</a:t>
            </a:r>
            <a:r>
              <a:rPr lang="it-IT" altLang="it-IT" sz="2900" dirty="0"/>
              <a:t> the switch </a:t>
            </a:r>
            <a:r>
              <a:rPr lang="it-IT" altLang="it-IT" sz="2900" dirty="0" err="1"/>
              <a:t>that</a:t>
            </a:r>
            <a:r>
              <a:rPr lang="it-IT" altLang="it-IT" sz="2900" dirty="0"/>
              <a:t> </a:t>
            </a:r>
            <a:r>
              <a:rPr lang="it-IT" altLang="it-IT" sz="2900" dirty="0" err="1"/>
              <a:t>it</a:t>
            </a:r>
            <a:r>
              <a:rPr lang="it-IT" altLang="it-IT" sz="2900" dirty="0"/>
              <a:t> </a:t>
            </a:r>
            <a:r>
              <a:rPr lang="it-IT" altLang="it-IT" sz="2900" dirty="0" err="1"/>
              <a:t>is</a:t>
            </a:r>
            <a:r>
              <a:rPr lang="it-IT" altLang="it-IT" sz="2900" dirty="0"/>
              <a:t> </a:t>
            </a:r>
            <a:r>
              <a:rPr lang="it-IT" altLang="it-IT" sz="2900" dirty="0" err="1"/>
              <a:t>not</a:t>
            </a:r>
            <a:r>
              <a:rPr lang="it-IT" altLang="it-IT" sz="2900" dirty="0"/>
              <a:t> </a:t>
            </a:r>
            <a:r>
              <a:rPr lang="it-IT" altLang="it-IT" sz="2900" dirty="0" err="1"/>
              <a:t>able</a:t>
            </a:r>
            <a:r>
              <a:rPr lang="it-IT" altLang="it-IT" sz="2900" dirty="0"/>
              <a:t> to compute the </a:t>
            </a:r>
            <a:r>
              <a:rPr lang="it-IT" altLang="it-IT" sz="2900" dirty="0" err="1"/>
              <a:t>right</a:t>
            </a:r>
            <a:r>
              <a:rPr lang="it-IT" altLang="it-IT" sz="2900" dirty="0"/>
              <a:t> </a:t>
            </a:r>
            <a:r>
              <a:rPr lang="it-IT" altLang="it-IT" sz="2900" dirty="0" err="1"/>
              <a:t>value</a:t>
            </a:r>
            <a:r>
              <a:rPr lang="it-IT" altLang="it-IT" sz="2900" dirty="0"/>
              <a:t> and the switch </a:t>
            </a:r>
            <a:r>
              <a:rPr lang="it-IT" altLang="it-IT" sz="2900" dirty="0" err="1"/>
              <a:t>operates</a:t>
            </a:r>
            <a:r>
              <a:rPr lang="it-IT" altLang="it-IT" sz="2900" dirty="0"/>
              <a:t> a </a:t>
            </a:r>
            <a:r>
              <a:rPr lang="it-IT" altLang="it-IT" sz="2900" dirty="0" err="1"/>
              <a:t>replacemnet</a:t>
            </a:r>
            <a:r>
              <a:rPr lang="it-IT" altLang="it-IT" sz="2900" dirty="0"/>
              <a:t> </a:t>
            </a:r>
            <a:br>
              <a:rPr lang="it-IT" altLang="it-IT" sz="2900" dirty="0"/>
            </a:br>
            <a:r>
              <a:rPr lang="it-IT" altLang="it-IT" sz="2900" dirty="0" err="1"/>
              <a:t>using</a:t>
            </a:r>
            <a:r>
              <a:rPr lang="it-IT" altLang="it-IT" sz="2900" dirty="0"/>
              <a:t> the </a:t>
            </a:r>
            <a:r>
              <a:rPr lang="it-IT" altLang="it-IT" sz="2900" dirty="0" err="1"/>
              <a:t>spare</a:t>
            </a:r>
            <a:r>
              <a:rPr lang="it-IT" altLang="it-IT" sz="2900" dirty="0"/>
              <a:t>. </a:t>
            </a:r>
          </a:p>
          <a:p>
            <a:pPr>
              <a:spcBef>
                <a:spcPts val="300"/>
              </a:spcBef>
              <a:buClr>
                <a:srgbClr val="FE400C"/>
              </a:buClr>
              <a:buSzPct val="100000"/>
              <a:buFont typeface="Wingdings" pitchFamily="2" charset="2"/>
              <a:buChar char=""/>
              <a:defRPr/>
            </a:pPr>
            <a:endParaRPr lang="it-IT" altLang="it-IT" sz="290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8ACCF40-9173-4C64-910C-8E740DA7F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952257C-EC78-452D-9FBA-6F52A5985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B85B287-26B0-4638-B056-B17A5A328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22</a:t>
            </a:fld>
            <a:endParaRPr lang="it-IT"/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015D4325-A116-4209-A6F8-65AD652ECC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4532" y="3278692"/>
            <a:ext cx="550448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it-IT" altLang="it-IT" sz="1400">
                <a:latin typeface="Times New Roman" panose="02020603050405020304" pitchFamily="18" charset="0"/>
              </a:rPr>
              <a:t>input</a:t>
            </a:r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B2FF542B-A1D9-4EC3-9F28-92565EB6A2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56626" y="3743830"/>
            <a:ext cx="640217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it-IT" altLang="it-IT" sz="1400">
                <a:latin typeface="Times New Roman" panose="02020603050405020304" pitchFamily="18" charset="0"/>
              </a:rPr>
              <a:t>output</a:t>
            </a: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1CD47806-A6B7-4E75-971A-8B3EE1BBC4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2156" y="2070605"/>
            <a:ext cx="1163637" cy="290512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97780D7D-8134-4453-8738-AE2FAB5C8B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1206" y="2716718"/>
            <a:ext cx="1163637" cy="320675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11" name="Text Box 9">
            <a:extLst>
              <a:ext uri="{FF2B5EF4-FFF2-40B4-BE49-F238E27FC236}">
                <a16:creationId xmlns:a16="http://schemas.microsoft.com/office/drawing/2014/main" id="{8598A448-F759-4025-9217-77BB552BA7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72934" y="2029330"/>
            <a:ext cx="875858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it-IT" altLang="it-IT" sz="1400">
                <a:latin typeface="Times New Roman" panose="02020603050405020304" pitchFamily="18" charset="0"/>
              </a:rPr>
              <a:t>Module 1</a:t>
            </a:r>
          </a:p>
        </p:txBody>
      </p:sp>
      <p:sp>
        <p:nvSpPr>
          <p:cNvPr id="12" name="Text Box 10">
            <a:extLst>
              <a:ext uri="{FF2B5EF4-FFF2-40B4-BE49-F238E27FC236}">
                <a16:creationId xmlns:a16="http://schemas.microsoft.com/office/drawing/2014/main" id="{52074ACC-3208-45CA-B587-A9B9BA0C02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58647" y="2708780"/>
            <a:ext cx="875858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it-IT" altLang="it-IT" sz="1400">
                <a:latin typeface="Times New Roman" panose="02020603050405020304" pitchFamily="18" charset="0"/>
              </a:rPr>
              <a:t>Module 2</a:t>
            </a:r>
          </a:p>
        </p:txBody>
      </p:sp>
      <p:sp>
        <p:nvSpPr>
          <p:cNvPr id="13" name="Line 11">
            <a:extLst>
              <a:ext uri="{FF2B5EF4-FFF2-40B4-BE49-F238E27FC236}">
                <a16:creationId xmlns:a16="http://schemas.microsoft.com/office/drawing/2014/main" id="{321CC25A-4A54-49E8-BDA7-05ACAD3B398B}"/>
              </a:ext>
            </a:extLst>
          </p:cNvPr>
          <p:cNvSpPr>
            <a:spLocks noChangeShapeType="1"/>
          </p:cNvSpPr>
          <p:nvPr/>
        </p:nvSpPr>
        <p:spPr bwMode="auto">
          <a:xfrm>
            <a:off x="6910531" y="2194431"/>
            <a:ext cx="306387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4" name="Line 12">
            <a:extLst>
              <a:ext uri="{FF2B5EF4-FFF2-40B4-BE49-F238E27FC236}">
                <a16:creationId xmlns:a16="http://schemas.microsoft.com/office/drawing/2014/main" id="{4E02ED3F-96B7-4043-AC15-FA13A5D830BA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7517" y="2910392"/>
            <a:ext cx="306388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5" name="Line 15">
            <a:extLst>
              <a:ext uri="{FF2B5EF4-FFF2-40B4-BE49-F238E27FC236}">
                <a16:creationId xmlns:a16="http://schemas.microsoft.com/office/drawing/2014/main" id="{0DB2CD2A-6DF8-460D-A85E-2291F9691904}"/>
              </a:ext>
            </a:extLst>
          </p:cNvPr>
          <p:cNvSpPr>
            <a:spLocks noChangeShapeType="1"/>
          </p:cNvSpPr>
          <p:nvPr/>
        </p:nvSpPr>
        <p:spPr bwMode="auto">
          <a:xfrm>
            <a:off x="6910531" y="4140706"/>
            <a:ext cx="306387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" name="Line 24">
            <a:extLst>
              <a:ext uri="{FF2B5EF4-FFF2-40B4-BE49-F238E27FC236}">
                <a16:creationId xmlns:a16="http://schemas.microsoft.com/office/drawing/2014/main" id="{E449C14F-4077-4C12-95D4-5E4F687AD5CC}"/>
              </a:ext>
            </a:extLst>
          </p:cNvPr>
          <p:cNvSpPr>
            <a:spLocks noChangeShapeType="1"/>
          </p:cNvSpPr>
          <p:nvPr/>
        </p:nvSpPr>
        <p:spPr bwMode="auto">
          <a:xfrm>
            <a:off x="6910531" y="2194431"/>
            <a:ext cx="1587" cy="194627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cxnSp>
        <p:nvCxnSpPr>
          <p:cNvPr id="17" name="Connettore 1 44">
            <a:extLst>
              <a:ext uri="{FF2B5EF4-FFF2-40B4-BE49-F238E27FC236}">
                <a16:creationId xmlns:a16="http://schemas.microsoft.com/office/drawing/2014/main" id="{FF54649A-2DEE-49DC-8B9D-33BA9C5B228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680343" y="3610480"/>
            <a:ext cx="231775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Rettangolo 54">
            <a:extLst>
              <a:ext uri="{FF2B5EF4-FFF2-40B4-BE49-F238E27FC236}">
                <a16:creationId xmlns:a16="http://schemas.microsoft.com/office/drawing/2014/main" id="{C054744F-6DEE-4BB7-8D49-B314D20EE0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55417" y="1918206"/>
            <a:ext cx="520700" cy="338772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cxnSp>
        <p:nvCxnSpPr>
          <p:cNvPr id="19" name="Connettore 2 61">
            <a:extLst>
              <a:ext uri="{FF2B5EF4-FFF2-40B4-BE49-F238E27FC236}">
                <a16:creationId xmlns:a16="http://schemas.microsoft.com/office/drawing/2014/main" id="{1DF7E0AE-AD67-4E83-995F-637777707452}"/>
              </a:ext>
            </a:extLst>
          </p:cNvPr>
          <p:cNvCxnSpPr>
            <a:cxnSpLocks noChangeShapeType="1"/>
            <a:stCxn id="18" idx="3"/>
          </p:cNvCxnSpPr>
          <p:nvPr/>
        </p:nvCxnSpPr>
        <p:spPr bwMode="auto">
          <a:xfrm flipV="1">
            <a:off x="10976117" y="3610481"/>
            <a:ext cx="503238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 Box 4">
            <a:extLst>
              <a:ext uri="{FF2B5EF4-FFF2-40B4-BE49-F238E27FC236}">
                <a16:creationId xmlns:a16="http://schemas.microsoft.com/office/drawing/2014/main" id="{CC278D14-019F-423D-B01D-AF10D93DE5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04617" y="4537580"/>
            <a:ext cx="584200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it-IT" altLang="it-IT" sz="1200">
                <a:latin typeface="Times New Roman" panose="02020603050405020304" pitchFamily="18" charset="0"/>
              </a:rPr>
              <a:t>switch</a:t>
            </a:r>
          </a:p>
        </p:txBody>
      </p:sp>
      <p:sp>
        <p:nvSpPr>
          <p:cNvPr id="21" name="Rettangolo 66">
            <a:extLst>
              <a:ext uri="{FF2B5EF4-FFF2-40B4-BE49-F238E27FC236}">
                <a16:creationId xmlns:a16="http://schemas.microsoft.com/office/drawing/2014/main" id="{5A1FE070-B7A8-4E1E-A92E-5996643729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07631" y="2216656"/>
            <a:ext cx="879475" cy="64452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22" name="Rectangle 7">
            <a:extLst>
              <a:ext uri="{FF2B5EF4-FFF2-40B4-BE49-F238E27FC236}">
                <a16:creationId xmlns:a16="http://schemas.microsoft.com/office/drawing/2014/main" id="{DEC3BDC9-81BA-4CA1-9B27-71CD7ECC21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1206" y="3986717"/>
            <a:ext cx="1163637" cy="300038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23" name="Rectangle 8">
            <a:extLst>
              <a:ext uri="{FF2B5EF4-FFF2-40B4-BE49-F238E27FC236}">
                <a16:creationId xmlns:a16="http://schemas.microsoft.com/office/drawing/2014/main" id="{6ADFD97A-9085-4571-ADEF-69345E1F95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1206" y="4743956"/>
            <a:ext cx="1163637" cy="339725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24" name="Text Box 9">
            <a:extLst>
              <a:ext uri="{FF2B5EF4-FFF2-40B4-BE49-F238E27FC236}">
                <a16:creationId xmlns:a16="http://schemas.microsoft.com/office/drawing/2014/main" id="{15CED2EA-CDF9-4375-A258-CD0237A697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72934" y="3996242"/>
            <a:ext cx="875858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it-IT" altLang="it-IT" sz="1400">
                <a:latin typeface="Times New Roman" panose="02020603050405020304" pitchFamily="18" charset="0"/>
              </a:rPr>
              <a:t>Module 1</a:t>
            </a:r>
          </a:p>
        </p:txBody>
      </p:sp>
      <p:sp>
        <p:nvSpPr>
          <p:cNvPr id="25" name="Text Box 10">
            <a:extLst>
              <a:ext uri="{FF2B5EF4-FFF2-40B4-BE49-F238E27FC236}">
                <a16:creationId xmlns:a16="http://schemas.microsoft.com/office/drawing/2014/main" id="{2779CD16-980D-4F4A-AD88-C13DA8E3FD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6422" y="4761417"/>
            <a:ext cx="875858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it-IT" altLang="it-IT" sz="1400">
                <a:latin typeface="Times New Roman" panose="02020603050405020304" pitchFamily="18" charset="0"/>
              </a:rPr>
              <a:t>Module 2</a:t>
            </a:r>
          </a:p>
        </p:txBody>
      </p:sp>
      <p:cxnSp>
        <p:nvCxnSpPr>
          <p:cNvPr id="26" name="Connettore 1 4">
            <a:extLst>
              <a:ext uri="{FF2B5EF4-FFF2-40B4-BE49-F238E27FC236}">
                <a16:creationId xmlns:a16="http://schemas.microsoft.com/office/drawing/2014/main" id="{871FB2C1-7302-4812-8007-B8A46693C699}"/>
              </a:ext>
            </a:extLst>
          </p:cNvPr>
          <p:cNvCxnSpPr>
            <a:cxnSpLocks noChangeShapeType="1"/>
            <a:stCxn id="15" idx="0"/>
          </p:cNvCxnSpPr>
          <p:nvPr/>
        </p:nvCxnSpPr>
        <p:spPr bwMode="auto">
          <a:xfrm>
            <a:off x="6910531" y="4140705"/>
            <a:ext cx="1587" cy="836612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Line 15">
            <a:extLst>
              <a:ext uri="{FF2B5EF4-FFF2-40B4-BE49-F238E27FC236}">
                <a16:creationId xmlns:a16="http://schemas.microsoft.com/office/drawing/2014/main" id="{75892C13-55D6-4128-9AAE-1857A7EF7AB2}"/>
              </a:ext>
            </a:extLst>
          </p:cNvPr>
          <p:cNvSpPr>
            <a:spLocks noChangeShapeType="1"/>
          </p:cNvSpPr>
          <p:nvPr/>
        </p:nvSpPr>
        <p:spPr bwMode="auto">
          <a:xfrm>
            <a:off x="6910531" y="4974142"/>
            <a:ext cx="306387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8" name="Rettangolo 80">
            <a:extLst>
              <a:ext uri="{FF2B5EF4-FFF2-40B4-BE49-F238E27FC236}">
                <a16:creationId xmlns:a16="http://schemas.microsoft.com/office/drawing/2014/main" id="{15E57E88-C2CD-43FB-A299-3CE3E42F35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52081" y="4196268"/>
            <a:ext cx="879475" cy="620713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cxnSp>
        <p:nvCxnSpPr>
          <p:cNvPr id="29" name="Connettore 2 91">
            <a:extLst>
              <a:ext uri="{FF2B5EF4-FFF2-40B4-BE49-F238E27FC236}">
                <a16:creationId xmlns:a16="http://schemas.microsoft.com/office/drawing/2014/main" id="{651F14F5-737E-45A8-BA35-0DB622AAC945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0031556" y="4504242"/>
            <a:ext cx="428625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Text Box 4">
            <a:extLst>
              <a:ext uri="{FF2B5EF4-FFF2-40B4-BE49-F238E27FC236}">
                <a16:creationId xmlns:a16="http://schemas.microsoft.com/office/drawing/2014/main" id="{1C2768DF-0C9A-4630-AAC5-C511F600B9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88581" y="2259517"/>
            <a:ext cx="885825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it-IT" altLang="it-IT" sz="1200">
                <a:latin typeface="Times New Roman" panose="02020603050405020304" pitchFamily="18" charset="0"/>
              </a:rPr>
              <a:t>comparator</a:t>
            </a:r>
          </a:p>
        </p:txBody>
      </p:sp>
      <p:sp>
        <p:nvSpPr>
          <p:cNvPr id="31" name="Text Box 4">
            <a:extLst>
              <a:ext uri="{FF2B5EF4-FFF2-40B4-BE49-F238E27FC236}">
                <a16:creationId xmlns:a16="http://schemas.microsoft.com/office/drawing/2014/main" id="{3FE26D45-1181-412A-AB96-4F20D26CDC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52081" y="4262942"/>
            <a:ext cx="885825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it-IT" altLang="it-IT" sz="1200">
                <a:latin typeface="Times New Roman" panose="02020603050405020304" pitchFamily="18" charset="0"/>
              </a:rPr>
              <a:t>comparator</a:t>
            </a:r>
          </a:p>
        </p:txBody>
      </p:sp>
      <p:sp>
        <p:nvSpPr>
          <p:cNvPr id="32" name="Ovale 21">
            <a:extLst>
              <a:ext uri="{FF2B5EF4-FFF2-40B4-BE49-F238E27FC236}">
                <a16:creationId xmlns:a16="http://schemas.microsoft.com/office/drawing/2014/main" id="{705ACBD1-25DC-4DD1-B97A-41A97C1A0C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24831" y="3794630"/>
            <a:ext cx="3216275" cy="1511300"/>
          </a:xfrm>
          <a:prstGeom prst="ellipse">
            <a:avLst/>
          </a:prstGeom>
          <a:noFill/>
          <a:ln w="28575" algn="ctr">
            <a:solidFill>
              <a:srgbClr val="F2412E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33" name="Ovale 99">
            <a:extLst>
              <a:ext uri="{FF2B5EF4-FFF2-40B4-BE49-F238E27FC236}">
                <a16:creationId xmlns:a16="http://schemas.microsoft.com/office/drawing/2014/main" id="{FD97A8DA-90D8-4527-BAAC-749097C569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2931" y="1891218"/>
            <a:ext cx="3216275" cy="1387475"/>
          </a:xfrm>
          <a:prstGeom prst="ellipse">
            <a:avLst/>
          </a:prstGeom>
          <a:noFill/>
          <a:ln w="28575" algn="ctr">
            <a:solidFill>
              <a:srgbClr val="F2412E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cxnSp>
        <p:nvCxnSpPr>
          <p:cNvPr id="34" name="Connettore 2 65">
            <a:extLst>
              <a:ext uri="{FF2B5EF4-FFF2-40B4-BE49-F238E27FC236}">
                <a16:creationId xmlns:a16="http://schemas.microsoft.com/office/drawing/2014/main" id="{432DE6CC-70C0-44E8-960F-E5462463202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407543" y="4050217"/>
            <a:ext cx="2047875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Connettore 2 108">
            <a:extLst>
              <a:ext uri="{FF2B5EF4-FFF2-40B4-BE49-F238E27FC236}">
                <a16:creationId xmlns:a16="http://schemas.microsoft.com/office/drawing/2014/main" id="{0B8D4A56-9DB6-48D1-B6F2-4AE8A662AEC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399606" y="5007480"/>
            <a:ext cx="2065337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Connettore 2 83">
            <a:extLst>
              <a:ext uri="{FF2B5EF4-FFF2-40B4-BE49-F238E27FC236}">
                <a16:creationId xmlns:a16="http://schemas.microsoft.com/office/drawing/2014/main" id="{111F6EBD-1118-4CD8-9D9D-683C0194592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375793" y="2326192"/>
            <a:ext cx="741363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Connettore 2 85">
            <a:extLst>
              <a:ext uri="{FF2B5EF4-FFF2-40B4-BE49-F238E27FC236}">
                <a16:creationId xmlns:a16="http://schemas.microsoft.com/office/drawing/2014/main" id="{70BBFEBC-6DCF-437D-89A2-0D72C76D4F8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394842" y="2788155"/>
            <a:ext cx="750888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Connettore 2 87">
            <a:extLst>
              <a:ext uri="{FF2B5EF4-FFF2-40B4-BE49-F238E27FC236}">
                <a16:creationId xmlns:a16="http://schemas.microsoft.com/office/drawing/2014/main" id="{BEC33E7D-40A2-4D78-ACDA-D1920841629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407542" y="4293105"/>
            <a:ext cx="738188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Connettore 2 89">
            <a:extLst>
              <a:ext uri="{FF2B5EF4-FFF2-40B4-BE49-F238E27FC236}">
                <a16:creationId xmlns:a16="http://schemas.microsoft.com/office/drawing/2014/main" id="{D9178E76-73AA-4637-9ACB-891E35C27CE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394842" y="4748717"/>
            <a:ext cx="7366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CasellaDiTesto 90">
            <a:extLst>
              <a:ext uri="{FF2B5EF4-FFF2-40B4-BE49-F238E27FC236}">
                <a16:creationId xmlns:a16="http://schemas.microsoft.com/office/drawing/2014/main" id="{532BDB7F-1303-4EE6-A0D6-C5F13CF9DC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99605" y="5031292"/>
            <a:ext cx="69942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/>
              <a:t>spare</a:t>
            </a:r>
          </a:p>
        </p:txBody>
      </p:sp>
      <p:cxnSp>
        <p:nvCxnSpPr>
          <p:cNvPr id="41" name="Connettore 2 96">
            <a:extLst>
              <a:ext uri="{FF2B5EF4-FFF2-40B4-BE49-F238E27FC236}">
                <a16:creationId xmlns:a16="http://schemas.microsoft.com/office/drawing/2014/main" id="{0383FF8C-0A50-4981-90C3-0ED6C2705C4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987105" y="2448430"/>
            <a:ext cx="417512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" name="Rettangolo 2">
            <a:extLst>
              <a:ext uri="{FF2B5EF4-FFF2-40B4-BE49-F238E27FC236}">
                <a16:creationId xmlns:a16="http://schemas.microsoft.com/office/drawing/2014/main" id="{FA6F43E7-0097-4EC4-822A-8A403C4DD3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65369" y="1084699"/>
            <a:ext cx="384695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Pair</a:t>
            </a:r>
            <a:r>
              <a:rPr lang="it-IT" altLang="it-IT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-and-</a:t>
            </a:r>
            <a:r>
              <a:rPr lang="it-IT" altLang="it-IT" sz="2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spare</a:t>
            </a:r>
            <a:r>
              <a:rPr lang="it-IT" altLang="it-IT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approach</a:t>
            </a:r>
            <a:r>
              <a:rPr lang="it-IT" altLang="it-IT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43" name="CasellaDiTesto 98">
            <a:extLst>
              <a:ext uri="{FF2B5EF4-FFF2-40B4-BE49-F238E27FC236}">
                <a16:creationId xmlns:a16="http://schemas.microsoft.com/office/drawing/2014/main" id="{0F2C4274-0795-4F0E-975A-36F7C94F9B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4979" y="5661439"/>
            <a:ext cx="814864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 err="1"/>
              <a:t>Pair</a:t>
            </a:r>
            <a:r>
              <a:rPr lang="it-IT" altLang="it-IT" dirty="0"/>
              <a:t> </a:t>
            </a:r>
            <a:r>
              <a:rPr lang="it-IT" altLang="it-IT" dirty="0" err="1"/>
              <a:t>results</a:t>
            </a:r>
            <a:r>
              <a:rPr lang="it-IT" altLang="it-IT" dirty="0"/>
              <a:t> are </a:t>
            </a:r>
            <a:r>
              <a:rPr lang="it-IT" altLang="it-IT" dirty="0" err="1"/>
              <a:t>used</a:t>
            </a:r>
            <a:r>
              <a:rPr lang="it-IT" altLang="it-IT" dirty="0"/>
              <a:t> in a </a:t>
            </a:r>
            <a:r>
              <a:rPr lang="it-IT" altLang="it-IT" dirty="0" err="1"/>
              <a:t>spare</a:t>
            </a:r>
            <a:r>
              <a:rPr lang="it-IT" altLang="it-IT" dirty="0"/>
              <a:t> </a:t>
            </a:r>
            <a:r>
              <a:rPr lang="it-IT" altLang="it-IT" dirty="0" err="1"/>
              <a:t>arrangment</a:t>
            </a:r>
            <a:r>
              <a:rPr lang="it-IT" altLang="it-IT" dirty="0"/>
              <a:t>.  </a:t>
            </a:r>
            <a:r>
              <a:rPr lang="it-IT" altLang="it-IT" dirty="0" err="1"/>
              <a:t>Spare</a:t>
            </a:r>
            <a:r>
              <a:rPr lang="it-IT" altLang="it-IT" dirty="0"/>
              <a:t> </a:t>
            </a:r>
            <a:r>
              <a:rPr lang="it-IT" altLang="it-IT" dirty="0" err="1"/>
              <a:t>components</a:t>
            </a:r>
            <a:r>
              <a:rPr lang="it-IT" altLang="it-IT" dirty="0"/>
              <a:t> </a:t>
            </a:r>
            <a:r>
              <a:rPr lang="it-IT" altLang="it-IT" dirty="0" err="1"/>
              <a:t>at</a:t>
            </a:r>
            <a:r>
              <a:rPr lang="it-IT" altLang="it-IT" dirty="0"/>
              <a:t> </a:t>
            </a:r>
            <a:r>
              <a:rPr lang="it-IT" altLang="it-IT" dirty="0" err="1"/>
              <a:t>coarser</a:t>
            </a:r>
            <a:r>
              <a:rPr lang="it-IT" altLang="it-IT" dirty="0"/>
              <a:t> </a:t>
            </a:r>
            <a:r>
              <a:rPr lang="it-IT" altLang="it-IT" dirty="0" err="1"/>
              <a:t>granularity</a:t>
            </a:r>
            <a:r>
              <a:rPr lang="it-IT" altLang="it-IT" dirty="0"/>
              <a:t>.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 err="1"/>
              <a:t>Not</a:t>
            </a:r>
            <a:r>
              <a:rPr lang="it-IT" altLang="it-IT" dirty="0"/>
              <a:t> </a:t>
            </a:r>
            <a:r>
              <a:rPr lang="it-IT" altLang="it-IT" dirty="0" err="1"/>
              <a:t>all</a:t>
            </a:r>
            <a:r>
              <a:rPr lang="it-IT" altLang="it-IT" dirty="0"/>
              <a:t> </a:t>
            </a:r>
            <a:r>
              <a:rPr lang="it-IT" altLang="it-IT" dirty="0" err="1"/>
              <a:t>four</a:t>
            </a:r>
            <a:r>
              <a:rPr lang="it-IT" altLang="it-IT" dirty="0"/>
              <a:t> copies must be </a:t>
            </a:r>
            <a:r>
              <a:rPr lang="it-IT" altLang="it-IT" dirty="0" err="1"/>
              <a:t>synchronised</a:t>
            </a:r>
            <a:r>
              <a:rPr lang="it-IT" altLang="it-IT" dirty="0"/>
              <a:t> (</a:t>
            </a:r>
            <a:r>
              <a:rPr lang="it-IT" altLang="it-IT" dirty="0" err="1"/>
              <a:t>only</a:t>
            </a:r>
            <a:r>
              <a:rPr lang="it-IT" altLang="it-IT" dirty="0"/>
              <a:t> the </a:t>
            </a:r>
            <a:r>
              <a:rPr lang="it-IT" altLang="it-IT" dirty="0" err="1"/>
              <a:t>two</a:t>
            </a:r>
            <a:r>
              <a:rPr lang="it-IT" altLang="it-IT" dirty="0"/>
              <a:t> </a:t>
            </a:r>
            <a:r>
              <a:rPr lang="it-IT" altLang="it-IT" dirty="0" err="1"/>
              <a:t>pairs</a:t>
            </a:r>
            <a:r>
              <a:rPr lang="it-IT" altLang="it-IT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098636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F0994CF-A9C3-4363-84B2-12786CE39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 err="1">
                <a:solidFill>
                  <a:schemeClr val="bg1"/>
                </a:solidFill>
              </a:rPr>
              <a:t>Hybrid</a:t>
            </a:r>
            <a:r>
              <a:rPr lang="it-IT" altLang="it-IT" dirty="0">
                <a:solidFill>
                  <a:schemeClr val="bg1"/>
                </a:solidFill>
              </a:rPr>
              <a:t> </a:t>
            </a:r>
            <a:r>
              <a:rPr lang="it-IT" altLang="it-IT" dirty="0" err="1">
                <a:solidFill>
                  <a:schemeClr val="bg1"/>
                </a:solidFill>
              </a:rPr>
              <a:t>approaches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41B490B-7CE2-40B1-9756-701B301276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23053"/>
            <a:ext cx="10515600" cy="4351338"/>
          </a:xfrm>
        </p:spPr>
        <p:txBody>
          <a:bodyPr>
            <a:normAutofit fontScale="85000" lnSpcReduction="10000"/>
          </a:bodyPr>
          <a:lstStyle/>
          <a:p>
            <a:pPr marL="0" indent="0">
              <a:spcBef>
                <a:spcPts val="300"/>
              </a:spcBef>
              <a:buClr>
                <a:srgbClr val="FE400C"/>
              </a:buClr>
              <a:buSzPct val="100000"/>
              <a:buNone/>
              <a:defRPr/>
            </a:pPr>
            <a:r>
              <a:rPr lang="it-IT" altLang="it-IT" dirty="0"/>
              <a:t>Combine </a:t>
            </a:r>
            <a:r>
              <a:rPr lang="it-IT" altLang="it-IT" dirty="0" err="1"/>
              <a:t>both</a:t>
            </a:r>
            <a:r>
              <a:rPr lang="it-IT" altLang="it-IT" dirty="0"/>
              <a:t> the </a:t>
            </a:r>
            <a:r>
              <a:rPr lang="it-IT" altLang="it-IT" dirty="0" err="1"/>
              <a:t>active</a:t>
            </a:r>
            <a:r>
              <a:rPr lang="it-IT" altLang="it-IT" dirty="0"/>
              <a:t> and passive </a:t>
            </a:r>
            <a:r>
              <a:rPr lang="it-IT" altLang="it-IT" dirty="0" err="1"/>
              <a:t>approaches</a:t>
            </a:r>
            <a:r>
              <a:rPr lang="it-IT" altLang="it-IT" dirty="0"/>
              <a:t> </a:t>
            </a:r>
          </a:p>
          <a:p>
            <a:pPr marL="0" indent="0">
              <a:spcBef>
                <a:spcPts val="300"/>
              </a:spcBef>
              <a:buClr>
                <a:srgbClr val="FE400C"/>
              </a:buClr>
              <a:buSzPct val="100000"/>
              <a:buNone/>
              <a:defRPr/>
            </a:pPr>
            <a:endParaRPr lang="it-IT" altLang="it-IT" dirty="0"/>
          </a:p>
          <a:p>
            <a:pPr marL="0" indent="0">
              <a:spcBef>
                <a:spcPts val="300"/>
              </a:spcBef>
              <a:buClr>
                <a:srgbClr val="FE400C"/>
              </a:buClr>
              <a:buSzPct val="100000"/>
              <a:buNone/>
              <a:defRPr/>
            </a:pPr>
            <a:r>
              <a:rPr lang="it-IT" altLang="it-IT" dirty="0" err="1"/>
              <a:t>Very</a:t>
            </a:r>
            <a:r>
              <a:rPr lang="it-IT" altLang="it-IT" dirty="0"/>
              <a:t> </a:t>
            </a:r>
            <a:r>
              <a:rPr lang="it-IT" altLang="it-IT" dirty="0" err="1"/>
              <a:t>expensive</a:t>
            </a:r>
            <a:r>
              <a:rPr lang="it-IT" altLang="it-IT" dirty="0"/>
              <a:t> in </a:t>
            </a:r>
            <a:r>
              <a:rPr lang="it-IT" altLang="it-IT" dirty="0" err="1"/>
              <a:t>terms</a:t>
            </a:r>
            <a:r>
              <a:rPr lang="it-IT" altLang="it-IT" dirty="0"/>
              <a:t> of the </a:t>
            </a:r>
            <a:r>
              <a:rPr lang="it-IT" altLang="it-IT" dirty="0" err="1"/>
              <a:t>amount</a:t>
            </a:r>
            <a:r>
              <a:rPr lang="it-IT" altLang="it-IT" dirty="0"/>
              <a:t> of </a:t>
            </a:r>
            <a:r>
              <a:rPr lang="it-IT" altLang="it-IT" dirty="0" err="1"/>
              <a:t>hw</a:t>
            </a:r>
            <a:r>
              <a:rPr lang="it-IT" altLang="it-IT" dirty="0"/>
              <a:t> </a:t>
            </a:r>
            <a:r>
              <a:rPr lang="it-IT" altLang="it-IT" dirty="0" err="1"/>
              <a:t>required</a:t>
            </a:r>
            <a:r>
              <a:rPr lang="it-IT" altLang="it-IT" dirty="0"/>
              <a:t> to </a:t>
            </a:r>
            <a:r>
              <a:rPr lang="it-IT" altLang="it-IT" dirty="0" err="1"/>
              <a:t>implement</a:t>
            </a:r>
            <a:r>
              <a:rPr lang="it-IT" altLang="it-IT" dirty="0"/>
              <a:t> a system </a:t>
            </a:r>
          </a:p>
          <a:p>
            <a:pPr marL="0" indent="0">
              <a:spcBef>
                <a:spcPts val="300"/>
              </a:spcBef>
              <a:buClr>
                <a:srgbClr val="FE400C"/>
              </a:buClr>
              <a:buSzPct val="100000"/>
              <a:buNone/>
              <a:defRPr/>
            </a:pPr>
            <a:endParaRPr lang="it-IT" altLang="it-IT" dirty="0"/>
          </a:p>
          <a:p>
            <a:pPr marL="0" indent="0">
              <a:spcBef>
                <a:spcPts val="300"/>
              </a:spcBef>
              <a:buClr>
                <a:srgbClr val="FE400C"/>
              </a:buClr>
              <a:buSzPct val="100000"/>
              <a:buNone/>
              <a:defRPr/>
            </a:pPr>
            <a:r>
              <a:rPr lang="it-IT" altLang="it-IT" dirty="0"/>
              <a:t>Applied in commercial systems, </a:t>
            </a:r>
            <a:r>
              <a:rPr lang="it-IT" altLang="it-IT" dirty="0" err="1"/>
              <a:t>safety</a:t>
            </a:r>
            <a:r>
              <a:rPr lang="it-IT" altLang="it-IT" dirty="0"/>
              <a:t> </a:t>
            </a:r>
            <a:r>
              <a:rPr lang="it-IT" altLang="it-IT" dirty="0" err="1"/>
              <a:t>critical</a:t>
            </a:r>
            <a:r>
              <a:rPr lang="it-IT" altLang="it-IT" dirty="0"/>
              <a:t> system (</a:t>
            </a:r>
            <a:r>
              <a:rPr lang="it-IT" altLang="it-IT" dirty="0" err="1"/>
              <a:t>aviation</a:t>
            </a:r>
            <a:r>
              <a:rPr lang="it-IT" altLang="it-IT" dirty="0"/>
              <a:t>, railways, …)</a:t>
            </a:r>
          </a:p>
          <a:p>
            <a:pPr>
              <a:spcBef>
                <a:spcPts val="300"/>
              </a:spcBef>
              <a:buClr>
                <a:srgbClr val="FE400C"/>
              </a:buClr>
              <a:buSzPct val="100000"/>
              <a:defRPr/>
            </a:pPr>
            <a:endParaRPr lang="it-IT" altLang="it-IT" dirty="0">
              <a:solidFill>
                <a:schemeClr val="accent2"/>
              </a:solidFill>
            </a:endParaRPr>
          </a:p>
          <a:p>
            <a:pPr>
              <a:spcBef>
                <a:spcPts val="300"/>
              </a:spcBef>
              <a:buClr>
                <a:srgbClr val="FE400C"/>
              </a:buClr>
              <a:buSzPct val="100000"/>
              <a:defRPr/>
            </a:pPr>
            <a:endParaRPr lang="it-IT" altLang="it-IT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it-IT" altLang="it-IT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NMR with </a:t>
            </a:r>
            <a:r>
              <a:rPr lang="it-IT" altLang="it-IT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spares</a:t>
            </a:r>
            <a:r>
              <a:rPr lang="it-IT" altLang="it-IT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(</a:t>
            </a:r>
            <a:r>
              <a:rPr lang="it-IT" altLang="it-IT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Reconfigurable</a:t>
            </a:r>
            <a:r>
              <a:rPr lang="it-IT" altLang="it-IT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NMR):</a:t>
            </a:r>
          </a:p>
          <a:p>
            <a:pPr>
              <a:spcBef>
                <a:spcPts val="300"/>
              </a:spcBef>
              <a:buClr>
                <a:srgbClr val="FE400C"/>
              </a:buClr>
              <a:buSzPct val="100000"/>
              <a:defRPr/>
            </a:pPr>
            <a:endParaRPr lang="it-IT" altLang="it-IT" b="1" dirty="0">
              <a:solidFill>
                <a:schemeClr val="accent2"/>
              </a:solidFill>
            </a:endParaRP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it-IT" altLang="it-IT" dirty="0" err="1"/>
              <a:t>Modules</a:t>
            </a:r>
            <a:r>
              <a:rPr lang="it-IT" altLang="it-IT" dirty="0"/>
              <a:t> </a:t>
            </a:r>
            <a:r>
              <a:rPr lang="it-IT" altLang="it-IT" dirty="0" err="1"/>
              <a:t>arranged</a:t>
            </a:r>
            <a:r>
              <a:rPr lang="it-IT" altLang="it-IT" dirty="0"/>
              <a:t> in a </a:t>
            </a:r>
            <a:r>
              <a:rPr lang="it-IT" altLang="it-IT" dirty="0" err="1"/>
              <a:t>voting</a:t>
            </a:r>
            <a:r>
              <a:rPr lang="it-IT" altLang="it-IT" dirty="0"/>
              <a:t> </a:t>
            </a:r>
            <a:r>
              <a:rPr lang="it-IT" altLang="it-IT" dirty="0" err="1"/>
              <a:t>configuration</a:t>
            </a:r>
            <a:endParaRPr lang="it-IT" altLang="it-IT" dirty="0"/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it-IT" altLang="it-IT" dirty="0"/>
              <a:t>	-  </a:t>
            </a:r>
            <a:r>
              <a:rPr lang="it-IT" altLang="it-IT" dirty="0" err="1"/>
              <a:t>spares</a:t>
            </a:r>
            <a:r>
              <a:rPr lang="it-IT" altLang="it-IT" dirty="0"/>
              <a:t> to </a:t>
            </a:r>
            <a:r>
              <a:rPr lang="it-IT" altLang="it-IT" dirty="0" err="1"/>
              <a:t>replace</a:t>
            </a:r>
            <a:r>
              <a:rPr lang="it-IT" altLang="it-IT" dirty="0"/>
              <a:t> </a:t>
            </a:r>
            <a:r>
              <a:rPr lang="it-IT" altLang="it-IT" dirty="0" err="1"/>
              <a:t>faulty</a:t>
            </a:r>
            <a:r>
              <a:rPr lang="it-IT" altLang="it-IT" dirty="0"/>
              <a:t> </a:t>
            </a:r>
            <a:r>
              <a:rPr lang="it-IT" altLang="it-IT" dirty="0" err="1"/>
              <a:t>units</a:t>
            </a:r>
            <a:r>
              <a:rPr lang="it-IT" altLang="it-IT" dirty="0"/>
              <a:t>  	</a:t>
            </a: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it-IT" altLang="it-IT" dirty="0"/>
              <a:t>	-  </a:t>
            </a:r>
            <a:r>
              <a:rPr lang="it-IT" altLang="it-IT" dirty="0" err="1"/>
              <a:t>rely</a:t>
            </a:r>
            <a:r>
              <a:rPr lang="it-IT" altLang="it-IT" dirty="0"/>
              <a:t> on </a:t>
            </a:r>
            <a:r>
              <a:rPr lang="it-IT" altLang="it-IT" dirty="0" err="1"/>
              <a:t>detection</a:t>
            </a:r>
            <a:r>
              <a:rPr lang="it-IT" altLang="it-IT" dirty="0"/>
              <a:t> of </a:t>
            </a:r>
            <a:r>
              <a:rPr lang="it-IT" altLang="it-IT" dirty="0" err="1"/>
              <a:t>disagreements</a:t>
            </a:r>
            <a:r>
              <a:rPr lang="it-IT" altLang="it-IT" dirty="0"/>
              <a:t> and </a:t>
            </a:r>
            <a:r>
              <a:rPr lang="it-IT" altLang="it-IT" dirty="0" err="1"/>
              <a:t>determine</a:t>
            </a:r>
            <a:r>
              <a:rPr lang="it-IT" altLang="it-IT" dirty="0"/>
              <a:t> the </a:t>
            </a:r>
            <a:r>
              <a:rPr lang="it-IT" altLang="it-IT" dirty="0" err="1"/>
              <a:t>module</a:t>
            </a:r>
            <a:r>
              <a:rPr lang="it-IT" altLang="it-IT" dirty="0"/>
              <a:t>(s) </a:t>
            </a:r>
            <a:br>
              <a:rPr lang="it-IT" altLang="it-IT" dirty="0"/>
            </a:br>
            <a:r>
              <a:rPr lang="it-IT" altLang="it-IT" dirty="0"/>
              <a:t>	   </a:t>
            </a:r>
            <a:r>
              <a:rPr lang="it-IT" altLang="it-IT" dirty="0" err="1"/>
              <a:t>not</a:t>
            </a:r>
            <a:r>
              <a:rPr lang="it-IT" altLang="it-IT" dirty="0"/>
              <a:t> </a:t>
            </a:r>
            <a:r>
              <a:rPr lang="it-IT" altLang="it-IT" dirty="0" err="1"/>
              <a:t>agreeing</a:t>
            </a:r>
            <a:r>
              <a:rPr lang="it-IT" altLang="it-IT" dirty="0"/>
              <a:t> with the </a:t>
            </a:r>
            <a:r>
              <a:rPr lang="it-IT" altLang="it-IT" dirty="0" err="1"/>
              <a:t>majority</a:t>
            </a:r>
            <a:endParaRPr lang="it-IT" altLang="it-IT" dirty="0"/>
          </a:p>
          <a:p>
            <a:pPr>
              <a:spcBef>
                <a:spcPts val="300"/>
              </a:spcBef>
              <a:buClr>
                <a:srgbClr val="FE400C"/>
              </a:buClr>
              <a:buSzPct val="100000"/>
              <a:defRPr/>
            </a:pPr>
            <a:endParaRPr lang="it-IT" altLang="it-IT" dirty="0">
              <a:solidFill>
                <a:schemeClr val="accent2"/>
              </a:solidFill>
            </a:endParaRPr>
          </a:p>
          <a:p>
            <a:pPr>
              <a:spcBef>
                <a:spcPts val="300"/>
              </a:spcBef>
              <a:defRPr/>
            </a:pPr>
            <a:endParaRPr lang="it-IT" altLang="it-IT" b="1" dirty="0">
              <a:solidFill>
                <a:schemeClr val="accent2"/>
              </a:solidFill>
            </a:endParaRP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275346D-788D-4292-8024-82A716A71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err="1"/>
              <a:t>May</a:t>
            </a:r>
            <a:r>
              <a:rPr lang="it-IT" dirty="0"/>
              <a:t> 7-10, 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5F97982-8465-4098-9279-2D509EB70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12AD6BE-DDF9-4981-BAF1-4AC746247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0456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1A6297-B432-4D80-8317-E03C17A1F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 err="1">
                <a:solidFill>
                  <a:schemeClr val="bg1"/>
                </a:solidFill>
              </a:rPr>
              <a:t>Reconfigurable</a:t>
            </a:r>
            <a:r>
              <a:rPr lang="it-IT" altLang="it-IT" dirty="0">
                <a:solidFill>
                  <a:schemeClr val="bg1"/>
                </a:solidFill>
              </a:rPr>
              <a:t> NMR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5ABE01-BF44-4369-8E9D-BE01E635E5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201" y="1178715"/>
            <a:ext cx="5512348" cy="3070386"/>
          </a:xfrm>
        </p:spPr>
        <p:txBody>
          <a:bodyPr>
            <a:normAutofit lnSpcReduction="10000"/>
          </a:bodyPr>
          <a:lstStyle/>
          <a:p>
            <a:pPr marL="285750" indent="-285750"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it-IT" sz="2100" dirty="0"/>
              <a:t>N </a:t>
            </a:r>
            <a:r>
              <a:rPr lang="it-IT" sz="2100" dirty="0" err="1"/>
              <a:t>redundant</a:t>
            </a:r>
            <a:r>
              <a:rPr lang="it-IT" sz="2100" dirty="0"/>
              <a:t> </a:t>
            </a:r>
            <a:r>
              <a:rPr lang="it-IT" sz="2100" dirty="0" err="1"/>
              <a:t>module</a:t>
            </a:r>
            <a:r>
              <a:rPr lang="it-IT" sz="2100" dirty="0"/>
              <a:t> </a:t>
            </a:r>
            <a:r>
              <a:rPr lang="it-IT" sz="2100" dirty="0" err="1"/>
              <a:t>configuration</a:t>
            </a:r>
            <a:r>
              <a:rPr lang="it-IT" sz="2100" dirty="0"/>
              <a:t> (</a:t>
            </a:r>
            <a:r>
              <a:rPr lang="it-IT" sz="2100" dirty="0" err="1"/>
              <a:t>active</a:t>
            </a:r>
            <a:r>
              <a:rPr lang="it-IT" sz="2100" dirty="0"/>
              <a:t> </a:t>
            </a:r>
            <a:r>
              <a:rPr lang="it-IT" sz="2100" dirty="0" err="1"/>
              <a:t>modules</a:t>
            </a:r>
            <a:r>
              <a:rPr lang="it-IT" sz="2100" dirty="0"/>
              <a:t>)</a:t>
            </a:r>
            <a:br>
              <a:rPr lang="it-IT" sz="2100" dirty="0"/>
            </a:br>
            <a:endParaRPr lang="it-IT" sz="2100" dirty="0"/>
          </a:p>
          <a:p>
            <a:pPr marL="285750" indent="-285750"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it-IT" sz="2100" dirty="0" err="1"/>
              <a:t>Voter</a:t>
            </a:r>
            <a:r>
              <a:rPr lang="it-IT" sz="2100" dirty="0"/>
              <a:t> (</a:t>
            </a:r>
            <a:r>
              <a:rPr lang="it-IT" sz="2100" dirty="0" err="1"/>
              <a:t>votes</a:t>
            </a:r>
            <a:r>
              <a:rPr lang="it-IT" sz="2100" dirty="0"/>
              <a:t> on the output of </a:t>
            </a:r>
            <a:r>
              <a:rPr lang="it-IT" sz="2100" dirty="0" err="1"/>
              <a:t>active</a:t>
            </a:r>
            <a:r>
              <a:rPr lang="it-IT" sz="2100" dirty="0"/>
              <a:t> </a:t>
            </a:r>
            <a:r>
              <a:rPr lang="it-IT" sz="2100" dirty="0" err="1"/>
              <a:t>modules</a:t>
            </a:r>
            <a:r>
              <a:rPr lang="it-IT" sz="2100" dirty="0"/>
              <a:t>)</a:t>
            </a:r>
          </a:p>
          <a:p>
            <a:pPr marL="0" indent="0">
              <a:buClr>
                <a:srgbClr val="000000"/>
              </a:buClr>
              <a:buSzPct val="100000"/>
              <a:buNone/>
              <a:defRPr/>
            </a:pPr>
            <a:endParaRPr lang="it-IT" sz="2100" dirty="0"/>
          </a:p>
          <a:p>
            <a:pPr marL="285750" indent="-285750"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it-IT" sz="2100" dirty="0"/>
              <a:t>The Fault </a:t>
            </a:r>
            <a:r>
              <a:rPr lang="it-IT" sz="2100" dirty="0" err="1"/>
              <a:t>detection</a:t>
            </a:r>
            <a:r>
              <a:rPr lang="it-IT" sz="2100" dirty="0"/>
              <a:t> </a:t>
            </a:r>
            <a:r>
              <a:rPr lang="it-IT" sz="2100" dirty="0" err="1"/>
              <a:t>units</a:t>
            </a:r>
            <a:r>
              <a:rPr lang="it-IT" sz="2100" dirty="0"/>
              <a:t> </a:t>
            </a:r>
            <a:br>
              <a:rPr lang="it-IT" sz="1900" dirty="0"/>
            </a:br>
            <a:r>
              <a:rPr lang="it-IT" sz="1600" dirty="0"/>
              <a:t>1) </a:t>
            </a:r>
            <a:r>
              <a:rPr lang="it-IT" sz="1600" dirty="0" err="1"/>
              <a:t>compares</a:t>
            </a:r>
            <a:r>
              <a:rPr lang="it-IT" sz="1600" dirty="0"/>
              <a:t> the output of the </a:t>
            </a:r>
            <a:r>
              <a:rPr lang="it-IT" sz="1600" dirty="0" err="1"/>
              <a:t>Voter</a:t>
            </a:r>
            <a:r>
              <a:rPr lang="it-IT" sz="1600" dirty="0"/>
              <a:t>  with the output of the </a:t>
            </a:r>
            <a:r>
              <a:rPr lang="it-IT" sz="1600" dirty="0" err="1"/>
              <a:t>active</a:t>
            </a:r>
            <a:r>
              <a:rPr lang="it-IT" sz="1600" dirty="0"/>
              <a:t> </a:t>
            </a:r>
            <a:r>
              <a:rPr lang="it-IT" sz="1600" dirty="0" err="1"/>
              <a:t>modules</a:t>
            </a:r>
            <a:br>
              <a:rPr lang="it-IT" sz="1600" dirty="0"/>
            </a:br>
            <a:r>
              <a:rPr lang="it-IT" sz="1600" dirty="0"/>
              <a:t>2) </a:t>
            </a:r>
            <a:r>
              <a:rPr lang="it-IT" sz="1600" dirty="0" err="1"/>
              <a:t>replaces</a:t>
            </a:r>
            <a:r>
              <a:rPr lang="it-IT" sz="1600" dirty="0"/>
              <a:t> </a:t>
            </a:r>
            <a:r>
              <a:rPr lang="it-IT" sz="1600" dirty="0" err="1"/>
              <a:t>modules</a:t>
            </a:r>
            <a:r>
              <a:rPr lang="it-IT" sz="1600" dirty="0"/>
              <a:t> </a:t>
            </a:r>
            <a:r>
              <a:rPr lang="it-IT" sz="1600" dirty="0" err="1"/>
              <a:t>whose</a:t>
            </a:r>
            <a:r>
              <a:rPr lang="it-IT" sz="1600" dirty="0"/>
              <a:t> output  </a:t>
            </a:r>
            <a:r>
              <a:rPr lang="it-IT" sz="1600" dirty="0" err="1"/>
              <a:t>disagree</a:t>
            </a:r>
            <a:r>
              <a:rPr lang="it-IT" sz="1600" dirty="0"/>
              <a:t> with the output of the </a:t>
            </a:r>
            <a:r>
              <a:rPr lang="it-IT" sz="1600" dirty="0" err="1"/>
              <a:t>voter</a:t>
            </a:r>
            <a:r>
              <a:rPr lang="it-IT" sz="1600" dirty="0"/>
              <a:t> with </a:t>
            </a:r>
            <a:r>
              <a:rPr lang="it-IT" sz="1600" dirty="0" err="1"/>
              <a:t>spares</a:t>
            </a:r>
            <a:endParaRPr lang="it-IT" sz="1600" dirty="0"/>
          </a:p>
          <a:p>
            <a:pPr marL="285750" indent="-285750">
              <a:buClr>
                <a:srgbClr val="000000"/>
              </a:buClr>
              <a:buSzPct val="100000"/>
              <a:buFontTx/>
              <a:buChar char="-"/>
              <a:defRPr/>
            </a:pPr>
            <a:endParaRPr lang="it-IT" sz="2100" dirty="0">
              <a:solidFill>
                <a:schemeClr val="accent2"/>
              </a:solidFill>
            </a:endParaRP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67B0B76-6B58-4FF4-B04F-77DF3899D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51B95C1-187F-45B5-A31E-BC3B2FC0F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4ED59B3-B021-4291-918B-07285D977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24</a:t>
            </a:fld>
            <a:endParaRPr lang="it-IT"/>
          </a:p>
        </p:txBody>
      </p:sp>
      <p:grpSp>
        <p:nvGrpSpPr>
          <p:cNvPr id="7" name="Gruppo 14335">
            <a:extLst>
              <a:ext uri="{FF2B5EF4-FFF2-40B4-BE49-F238E27FC236}">
                <a16:creationId xmlns:a16="http://schemas.microsoft.com/office/drawing/2014/main" id="{F298A9E3-224E-4942-A2F4-BB3757DAA9D9}"/>
              </a:ext>
            </a:extLst>
          </p:cNvPr>
          <p:cNvGrpSpPr>
            <a:grpSpLocks/>
          </p:cNvGrpSpPr>
          <p:nvPr/>
        </p:nvGrpSpPr>
        <p:grpSpPr bwMode="auto">
          <a:xfrm>
            <a:off x="6653973" y="1150456"/>
            <a:ext cx="4276725" cy="4799013"/>
            <a:chOff x="1330076" y="717709"/>
            <a:chExt cx="5934324" cy="4924687"/>
          </a:xfrm>
        </p:grpSpPr>
        <p:sp>
          <p:nvSpPr>
            <p:cNvPr id="8" name="Rectangle 3">
              <a:extLst>
                <a:ext uri="{FF2B5EF4-FFF2-40B4-BE49-F238E27FC236}">
                  <a16:creationId xmlns:a16="http://schemas.microsoft.com/office/drawing/2014/main" id="{9F2AC27F-B00C-47DC-99EC-45B96B8631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1961" y="717709"/>
              <a:ext cx="1437952" cy="107823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Fault detection </a:t>
              </a:r>
            </a:p>
            <a:p>
              <a:pPr algn="ct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unit</a:t>
              </a:r>
            </a:p>
          </p:txBody>
        </p:sp>
        <p:sp>
          <p:nvSpPr>
            <p:cNvPr id="9" name="Rectangle 5">
              <a:extLst>
                <a:ext uri="{FF2B5EF4-FFF2-40B4-BE49-F238E27FC236}">
                  <a16:creationId xmlns:a16="http://schemas.microsoft.com/office/drawing/2014/main" id="{911384BC-F73A-408C-960C-294ACB49C2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0539" y="2544129"/>
              <a:ext cx="1157288" cy="3098267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SWITCH</a:t>
              </a:r>
            </a:p>
            <a:p>
              <a:pPr algn="ct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(select N </a:t>
              </a:r>
            </a:p>
            <a:p>
              <a:pPr algn="ct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out-of  N+M)</a:t>
              </a:r>
            </a:p>
          </p:txBody>
        </p:sp>
        <p:sp>
          <p:nvSpPr>
            <p:cNvPr id="10" name="Text Box 6">
              <a:extLst>
                <a:ext uri="{FF2B5EF4-FFF2-40B4-BE49-F238E27FC236}">
                  <a16:creationId xmlns:a16="http://schemas.microsoft.com/office/drawing/2014/main" id="{801A9672-E445-48D6-BF18-63BAC4EEF0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64988" y="4438493"/>
              <a:ext cx="799412" cy="286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output</a:t>
              </a:r>
            </a:p>
          </p:txBody>
        </p:sp>
        <p:sp>
          <p:nvSpPr>
            <p:cNvPr id="11" name="Rectangle 7">
              <a:extLst>
                <a:ext uri="{FF2B5EF4-FFF2-40B4-BE49-F238E27FC236}">
                  <a16:creationId xmlns:a16="http://schemas.microsoft.com/office/drawing/2014/main" id="{13469940-D591-4F2A-9823-0C9C9A733E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7346" y="852170"/>
              <a:ext cx="1100138" cy="739775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 sz="1200"/>
            </a:p>
          </p:txBody>
        </p:sp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DEF75004-0907-4F21-8B73-FCDD9192C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2176" y="2186941"/>
              <a:ext cx="1100138" cy="739775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 sz="1200"/>
            </a:p>
          </p:txBody>
        </p:sp>
        <p:sp>
          <p:nvSpPr>
            <p:cNvPr id="13" name="Text Box 9">
              <a:extLst>
                <a:ext uri="{FF2B5EF4-FFF2-40B4-BE49-F238E27FC236}">
                  <a16:creationId xmlns:a16="http://schemas.microsoft.com/office/drawing/2014/main" id="{394D904E-9F88-4065-B1EC-EAA24DF909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3348" y="1149033"/>
              <a:ext cx="1077460" cy="286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Module 1</a:t>
              </a:r>
            </a:p>
          </p:txBody>
        </p:sp>
        <p:sp>
          <p:nvSpPr>
            <p:cNvPr id="14" name="Text Box 10">
              <a:extLst>
                <a:ext uri="{FF2B5EF4-FFF2-40B4-BE49-F238E27FC236}">
                  <a16:creationId xmlns:a16="http://schemas.microsoft.com/office/drawing/2014/main" id="{73F82329-0F37-4F98-87A8-B85184669B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8293" y="2237741"/>
              <a:ext cx="1124171" cy="286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Module N</a:t>
              </a:r>
            </a:p>
          </p:txBody>
        </p:sp>
        <p:sp>
          <p:nvSpPr>
            <p:cNvPr id="15" name="Line 11">
              <a:extLst>
                <a:ext uri="{FF2B5EF4-FFF2-40B4-BE49-F238E27FC236}">
                  <a16:creationId xmlns:a16="http://schemas.microsoft.com/office/drawing/2014/main" id="{4CEF660D-9C01-4BDE-A049-223578027E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36833" y="1161733"/>
              <a:ext cx="288925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6" name="Line 12">
              <a:extLst>
                <a:ext uri="{FF2B5EF4-FFF2-40B4-BE49-F238E27FC236}">
                  <a16:creationId xmlns:a16="http://schemas.microsoft.com/office/drawing/2014/main" id="{2C78EAFB-C4AF-4A88-8892-515638928C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30076" y="2558416"/>
              <a:ext cx="288925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Rectangle 13">
              <a:extLst>
                <a:ext uri="{FF2B5EF4-FFF2-40B4-BE49-F238E27FC236}">
                  <a16:creationId xmlns:a16="http://schemas.microsoft.com/office/drawing/2014/main" id="{1428EDCB-9B0F-433C-90BC-80BD4B5ABC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4883" y="3073400"/>
              <a:ext cx="1100138" cy="739775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 sz="1200"/>
            </a:p>
          </p:txBody>
        </p:sp>
        <p:sp>
          <p:nvSpPr>
            <p:cNvPr id="18" name="Rectangle 14">
              <a:extLst>
                <a:ext uri="{FF2B5EF4-FFF2-40B4-BE49-F238E27FC236}">
                  <a16:creationId xmlns:a16="http://schemas.microsoft.com/office/drawing/2014/main" id="{B2702671-074D-41EF-90ED-24064383CD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4176" y="4359117"/>
              <a:ext cx="1100138" cy="739775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 sz="1200"/>
            </a:p>
          </p:txBody>
        </p:sp>
        <p:sp>
          <p:nvSpPr>
            <p:cNvPr id="19" name="Text Box 15">
              <a:extLst>
                <a:ext uri="{FF2B5EF4-FFF2-40B4-BE49-F238E27FC236}">
                  <a16:creationId xmlns:a16="http://schemas.microsoft.com/office/drawing/2014/main" id="{74A7911C-3C6D-4C6A-BD11-0D673BBB70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0885" y="3184525"/>
              <a:ext cx="1077460" cy="4759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Spare</a:t>
              </a:r>
            </a:p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Module 1</a:t>
              </a:r>
            </a:p>
          </p:txBody>
        </p:sp>
        <p:sp>
          <p:nvSpPr>
            <p:cNvPr id="20" name="Text Box 16">
              <a:extLst>
                <a:ext uri="{FF2B5EF4-FFF2-40B4-BE49-F238E27FC236}">
                  <a16:creationId xmlns:a16="http://schemas.microsoft.com/office/drawing/2014/main" id="{3ED71315-83C3-4E11-992F-17D1C98A31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44703" y="4409917"/>
              <a:ext cx="1159762" cy="4759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Spare</a:t>
              </a:r>
            </a:p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Module M</a:t>
              </a:r>
            </a:p>
          </p:txBody>
        </p:sp>
        <p:sp>
          <p:nvSpPr>
            <p:cNvPr id="21" name="Line 17">
              <a:extLst>
                <a:ext uri="{FF2B5EF4-FFF2-40B4-BE49-F238E27FC236}">
                  <a16:creationId xmlns:a16="http://schemas.microsoft.com/office/drawing/2014/main" id="{FB46A251-B329-4270-8CEA-B4AA765CF7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54370" y="3381375"/>
              <a:ext cx="288925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2" name="Line 18">
              <a:extLst>
                <a:ext uri="{FF2B5EF4-FFF2-40B4-BE49-F238E27FC236}">
                  <a16:creationId xmlns:a16="http://schemas.microsoft.com/office/drawing/2014/main" id="{6189055A-3DAA-4138-9BFF-0CA2E74E8F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82076" y="4730592"/>
              <a:ext cx="288925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3" name="Oval 19">
              <a:extLst>
                <a:ext uri="{FF2B5EF4-FFF2-40B4-BE49-F238E27FC236}">
                  <a16:creationId xmlns:a16="http://schemas.microsoft.com/office/drawing/2014/main" id="{F6B75DEC-40B0-40EE-A36A-D2D8250D97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8688" y="3771743"/>
              <a:ext cx="693738" cy="679450"/>
            </a:xfrm>
            <a:prstGeom prst="ellips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Voter</a:t>
              </a:r>
            </a:p>
          </p:txBody>
        </p:sp>
        <p:sp>
          <p:nvSpPr>
            <p:cNvPr id="24" name="Line 20">
              <a:extLst>
                <a:ext uri="{FF2B5EF4-FFF2-40B4-BE49-F238E27FC236}">
                  <a16:creationId xmlns:a16="http://schemas.microsoft.com/office/drawing/2014/main" id="{7C6A3DD9-6430-4EC4-9173-9BF100DC4B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02425" y="4143218"/>
              <a:ext cx="463550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5" name="Line 21">
              <a:extLst>
                <a:ext uri="{FF2B5EF4-FFF2-40B4-BE49-F238E27FC236}">
                  <a16:creationId xmlns:a16="http://schemas.microsoft.com/office/drawing/2014/main" id="{61913643-C546-42F9-BF77-37ACD7494DE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931024" y="1432877"/>
              <a:ext cx="1588" cy="271192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6" name="Line 22">
              <a:extLst>
                <a:ext uri="{FF2B5EF4-FFF2-40B4-BE49-F238E27FC236}">
                  <a16:creationId xmlns:a16="http://schemas.microsoft.com/office/drawing/2014/main" id="{C845BC91-50C3-4D2B-A9AB-74E8267131F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640352" y="1453833"/>
              <a:ext cx="1293847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Text Box 27">
              <a:extLst>
                <a:ext uri="{FF2B5EF4-FFF2-40B4-BE49-F238E27FC236}">
                  <a16:creationId xmlns:a16="http://schemas.microsoft.com/office/drawing/2014/main" id="{20B21811-1523-4600-8578-78297D93B3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69383" y="1995488"/>
              <a:ext cx="412369" cy="286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 b="1">
                  <a:latin typeface="Times New Roman" panose="02020603050405020304" pitchFamily="18" charset="0"/>
                </a:rPr>
                <a:t>. .</a:t>
              </a:r>
            </a:p>
          </p:txBody>
        </p:sp>
        <p:sp>
          <p:nvSpPr>
            <p:cNvPr id="28" name="Text Box 29">
              <a:extLst>
                <a:ext uri="{FF2B5EF4-FFF2-40B4-BE49-F238E27FC236}">
                  <a16:creationId xmlns:a16="http://schemas.microsoft.com/office/drawing/2014/main" id="{16038336-E9CF-4F5D-9D9B-45ACF4E07F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71371" y="2933779"/>
              <a:ext cx="1351058" cy="4759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Active </a:t>
              </a:r>
            </a:p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units outputs</a:t>
              </a:r>
            </a:p>
          </p:txBody>
        </p:sp>
        <p:sp>
          <p:nvSpPr>
            <p:cNvPr id="29" name="Text Box 30">
              <a:extLst>
                <a:ext uri="{FF2B5EF4-FFF2-40B4-BE49-F238E27FC236}">
                  <a16:creationId xmlns:a16="http://schemas.microsoft.com/office/drawing/2014/main" id="{F45FC47A-369B-4515-92DC-E01C7A7743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49912" y="779464"/>
              <a:ext cx="1516062" cy="4759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Disagreement </a:t>
              </a:r>
            </a:p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detection</a:t>
              </a:r>
            </a:p>
          </p:txBody>
        </p:sp>
        <p:sp>
          <p:nvSpPr>
            <p:cNvPr id="30" name="Line 37">
              <a:extLst>
                <a:ext uri="{FF2B5EF4-FFF2-40B4-BE49-F238E27FC236}">
                  <a16:creationId xmlns:a16="http://schemas.microsoft.com/office/drawing/2014/main" id="{94530A58-E4C5-4C50-AC38-02CFBD3EE2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87988" y="3401856"/>
              <a:ext cx="752475" cy="3698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1" name="Line 38">
              <a:extLst>
                <a:ext uri="{FF2B5EF4-FFF2-40B4-BE49-F238E27FC236}">
                  <a16:creationId xmlns:a16="http://schemas.microsoft.com/office/drawing/2014/main" id="{19B588C2-0EE0-420E-BC8C-7AF834E72EC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87988" y="4327368"/>
              <a:ext cx="636588" cy="18891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Text Box 39">
              <a:extLst>
                <a:ext uri="{FF2B5EF4-FFF2-40B4-BE49-F238E27FC236}">
                  <a16:creationId xmlns:a16="http://schemas.microsoft.com/office/drawing/2014/main" id="{5B6B2533-62DA-488D-A824-F4680F75D6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50283" y="3944781"/>
              <a:ext cx="412369" cy="286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 b="1">
                  <a:latin typeface="Times New Roman" panose="02020603050405020304" pitchFamily="18" charset="0"/>
                </a:rPr>
                <a:t>. .</a:t>
              </a:r>
            </a:p>
          </p:txBody>
        </p:sp>
        <p:sp>
          <p:nvSpPr>
            <p:cNvPr id="33" name="Text Box 40">
              <a:extLst>
                <a:ext uri="{FF2B5EF4-FFF2-40B4-BE49-F238E27FC236}">
                  <a16:creationId xmlns:a16="http://schemas.microsoft.com/office/drawing/2014/main" id="{5F4061F6-4114-4FD6-94AF-314CB02F6D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12309" y="1627982"/>
              <a:ext cx="305599" cy="4759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 b="1">
                  <a:latin typeface="Times New Roman" panose="02020603050405020304" pitchFamily="18" charset="0"/>
                </a:rPr>
                <a:t>.</a:t>
              </a:r>
            </a:p>
            <a:p>
              <a:pPr algn="r">
                <a:spcBef>
                  <a:spcPct val="0"/>
                </a:spcBef>
              </a:pPr>
              <a:r>
                <a:rPr lang="it-IT" altLang="it-IT" sz="1200" b="1">
                  <a:latin typeface="Times New Roman" panose="02020603050405020304" pitchFamily="18" charset="0"/>
                </a:rPr>
                <a:t>.</a:t>
              </a:r>
            </a:p>
          </p:txBody>
        </p:sp>
        <p:sp>
          <p:nvSpPr>
            <p:cNvPr id="34" name="Text Box 41">
              <a:extLst>
                <a:ext uri="{FF2B5EF4-FFF2-40B4-BE49-F238E27FC236}">
                  <a16:creationId xmlns:a16="http://schemas.microsoft.com/office/drawing/2014/main" id="{82D3F709-A110-4C33-8B76-E6A238EC43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57553" y="3716180"/>
              <a:ext cx="305599" cy="4759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 b="1">
                  <a:latin typeface="Times New Roman" panose="02020603050405020304" pitchFamily="18" charset="0"/>
                </a:rPr>
                <a:t>.</a:t>
              </a:r>
            </a:p>
            <a:p>
              <a:pPr algn="r">
                <a:spcBef>
                  <a:spcPct val="0"/>
                </a:spcBef>
              </a:pPr>
              <a:r>
                <a:rPr lang="it-IT" altLang="it-IT" sz="1200" b="1">
                  <a:latin typeface="Times New Roman" panose="02020603050405020304" pitchFamily="18" charset="0"/>
                </a:rPr>
                <a:t>.</a:t>
              </a:r>
            </a:p>
          </p:txBody>
        </p:sp>
        <p:cxnSp>
          <p:nvCxnSpPr>
            <p:cNvPr id="35" name="Connettore 1 4">
              <a:extLst>
                <a:ext uri="{FF2B5EF4-FFF2-40B4-BE49-F238E27FC236}">
                  <a16:creationId xmlns:a16="http://schemas.microsoft.com/office/drawing/2014/main" id="{217EF9C1-2F41-4BB3-B833-81FDEED61D18}"/>
                </a:ext>
              </a:extLst>
            </p:cNvPr>
            <p:cNvCxnSpPr>
              <a:cxnSpLocks noChangeShapeType="1"/>
              <a:stCxn id="11" idx="3"/>
            </p:cNvCxnSpPr>
            <p:nvPr/>
          </p:nvCxnSpPr>
          <p:spPr bwMode="auto">
            <a:xfrm flipV="1">
              <a:off x="2727484" y="1222057"/>
              <a:ext cx="260340" cy="1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Connettore 1 6">
              <a:extLst>
                <a:ext uri="{FF2B5EF4-FFF2-40B4-BE49-F238E27FC236}">
                  <a16:creationId xmlns:a16="http://schemas.microsoft.com/office/drawing/2014/main" id="{1E508A81-A911-4D46-9691-A6A11CB160B1}"/>
                </a:ext>
              </a:extLst>
            </p:cNvPr>
            <p:cNvCxnSpPr>
              <a:cxnSpLocks noChangeShapeType="1"/>
              <a:stCxn id="12" idx="3"/>
            </p:cNvCxnSpPr>
            <p:nvPr/>
          </p:nvCxnSpPr>
          <p:spPr bwMode="auto">
            <a:xfrm flipV="1">
              <a:off x="2722314" y="2556828"/>
              <a:ext cx="474777" cy="1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Connettore 1 8">
              <a:extLst>
                <a:ext uri="{FF2B5EF4-FFF2-40B4-BE49-F238E27FC236}">
                  <a16:creationId xmlns:a16="http://schemas.microsoft.com/office/drawing/2014/main" id="{CA78F6C2-0854-4562-BAE3-0A771F824D72}"/>
                </a:ext>
              </a:extLst>
            </p:cNvPr>
            <p:cNvCxnSpPr>
              <a:cxnSpLocks noChangeShapeType="1"/>
              <a:stCxn id="17" idx="3"/>
            </p:cNvCxnSpPr>
            <p:nvPr/>
          </p:nvCxnSpPr>
          <p:spPr bwMode="auto">
            <a:xfrm>
              <a:off x="2745021" y="3443288"/>
              <a:ext cx="805890" cy="15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Connettore 1 10">
              <a:extLst>
                <a:ext uri="{FF2B5EF4-FFF2-40B4-BE49-F238E27FC236}">
                  <a16:creationId xmlns:a16="http://schemas.microsoft.com/office/drawing/2014/main" id="{F09A724C-66C2-4D2D-9559-8CFD37EDD24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784027" y="4474051"/>
              <a:ext cx="1088640" cy="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Connettore 1 12">
              <a:extLst>
                <a:ext uri="{FF2B5EF4-FFF2-40B4-BE49-F238E27FC236}">
                  <a16:creationId xmlns:a16="http://schemas.microsoft.com/office/drawing/2014/main" id="{387DDA0A-03D5-4E61-AA90-72A37D046AF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2987824" y="838358"/>
              <a:ext cx="7640" cy="4711543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" name="Connettore 1 14">
              <a:extLst>
                <a:ext uri="{FF2B5EF4-FFF2-40B4-BE49-F238E27FC236}">
                  <a16:creationId xmlns:a16="http://schemas.microsoft.com/office/drawing/2014/main" id="{B71CFC47-EC7E-4D95-BB39-E59D9F1279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203848" y="1039814"/>
              <a:ext cx="0" cy="4137023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" name="Connettore 1 16">
              <a:extLst>
                <a:ext uri="{FF2B5EF4-FFF2-40B4-BE49-F238E27FC236}">
                  <a16:creationId xmlns:a16="http://schemas.microsoft.com/office/drawing/2014/main" id="{59BFF831-A7E9-496A-B73E-0A4F2518E3C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538688" y="1366044"/>
              <a:ext cx="0" cy="3545636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" name="Connettore 2 25">
              <a:extLst>
                <a:ext uri="{FF2B5EF4-FFF2-40B4-BE49-F238E27FC236}">
                  <a16:creationId xmlns:a16="http://schemas.microsoft.com/office/drawing/2014/main" id="{EC3570EA-AE9F-41C2-8E12-8AE07588073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3213036" y="5176837"/>
              <a:ext cx="1097503" cy="1599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" name="Connettore 2 27">
              <a:extLst>
                <a:ext uri="{FF2B5EF4-FFF2-40B4-BE49-F238E27FC236}">
                  <a16:creationId xmlns:a16="http://schemas.microsoft.com/office/drawing/2014/main" id="{F3261AEB-7338-4A4C-83E3-6D9898292EC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991644" y="5553078"/>
              <a:ext cx="1318895" cy="1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" name="Connettore 2 29">
              <a:extLst>
                <a:ext uri="{FF2B5EF4-FFF2-40B4-BE49-F238E27FC236}">
                  <a16:creationId xmlns:a16="http://schemas.microsoft.com/office/drawing/2014/main" id="{7B70C565-CF50-41DC-B9A8-862B75CA18C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966459" y="824865"/>
              <a:ext cx="1245501" cy="13493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" name="Connettore 2 31">
              <a:extLst>
                <a:ext uri="{FF2B5EF4-FFF2-40B4-BE49-F238E27FC236}">
                  <a16:creationId xmlns:a16="http://schemas.microsoft.com/office/drawing/2014/main" id="{CD717D17-C591-489F-905E-B400D75002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203848" y="1039814"/>
              <a:ext cx="1008112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" name="Connettore 2 35">
              <a:extLst>
                <a:ext uri="{FF2B5EF4-FFF2-40B4-BE49-F238E27FC236}">
                  <a16:creationId xmlns:a16="http://schemas.microsoft.com/office/drawing/2014/main" id="{B7A589EA-A2CF-41D4-9380-B5AFB27E0C4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533374" y="1366044"/>
              <a:ext cx="678586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" name="Connettore 2 43">
              <a:extLst>
                <a:ext uri="{FF2B5EF4-FFF2-40B4-BE49-F238E27FC236}">
                  <a16:creationId xmlns:a16="http://schemas.microsoft.com/office/drawing/2014/main" id="{74F04584-66FD-4EAF-BC0E-B9D4390AF46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851920" y="1554163"/>
              <a:ext cx="360040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" name="Connettore 2 50">
              <a:extLst>
                <a:ext uri="{FF2B5EF4-FFF2-40B4-BE49-F238E27FC236}">
                  <a16:creationId xmlns:a16="http://schemas.microsoft.com/office/drawing/2014/main" id="{143F2EF3-B4C6-44E2-931F-AD397C6F540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538688" y="4911680"/>
              <a:ext cx="777165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" name="Connettore 1 53">
              <a:extLst>
                <a:ext uri="{FF2B5EF4-FFF2-40B4-BE49-F238E27FC236}">
                  <a16:creationId xmlns:a16="http://schemas.microsoft.com/office/drawing/2014/main" id="{040F2771-D034-4805-9962-F746227A856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872667" y="1554163"/>
              <a:ext cx="0" cy="3098973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" name="Connettore 2 55">
              <a:extLst>
                <a:ext uri="{FF2B5EF4-FFF2-40B4-BE49-F238E27FC236}">
                  <a16:creationId xmlns:a16="http://schemas.microsoft.com/office/drawing/2014/main" id="{7E0CAB2F-C3FC-4A79-A172-0A17C31A553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851920" y="4653136"/>
              <a:ext cx="458619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" name="Connettore 2 60">
              <a:extLst>
                <a:ext uri="{FF2B5EF4-FFF2-40B4-BE49-F238E27FC236}">
                  <a16:creationId xmlns:a16="http://schemas.microsoft.com/office/drawing/2014/main" id="{F193A3B3-F8E0-4F1F-A493-27F04DBE9BE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499992" y="1795939"/>
              <a:ext cx="0" cy="74819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" name="Connettore 2 62">
              <a:extLst>
                <a:ext uri="{FF2B5EF4-FFF2-40B4-BE49-F238E27FC236}">
                  <a16:creationId xmlns:a16="http://schemas.microsoft.com/office/drawing/2014/main" id="{DBC18D3E-6135-444E-B73E-C4391160C43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148064" y="1795939"/>
              <a:ext cx="0" cy="74819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53" name="Rettangolo 52">
            <a:extLst>
              <a:ext uri="{FF2B5EF4-FFF2-40B4-BE49-F238E27FC236}">
                <a16:creationId xmlns:a16="http://schemas.microsoft.com/office/drawing/2014/main" id="{78D87674-CE89-4E8B-81A3-E0FC5FEA6AEB}"/>
              </a:ext>
            </a:extLst>
          </p:cNvPr>
          <p:cNvSpPr/>
          <p:nvPr/>
        </p:nvSpPr>
        <p:spPr>
          <a:xfrm>
            <a:off x="426652" y="4112245"/>
            <a:ext cx="5019867" cy="2146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</a:pPr>
            <a:r>
              <a:rPr lang="it-IT" b="1" dirty="0" err="1"/>
              <a:t>Reliablity</a:t>
            </a:r>
            <a:br>
              <a:rPr lang="it-IT" dirty="0">
                <a:latin typeface="Arial" charset="0"/>
              </a:rPr>
            </a:br>
            <a:r>
              <a:rPr lang="it-IT" dirty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it-IT" dirty="0" err="1"/>
              <a:t>as</a:t>
            </a:r>
            <a:r>
              <a:rPr lang="it-IT" dirty="0"/>
              <a:t> long </a:t>
            </a:r>
            <a:r>
              <a:rPr lang="it-IT" dirty="0" err="1"/>
              <a:t>as</a:t>
            </a:r>
            <a:r>
              <a:rPr lang="it-IT" dirty="0"/>
              <a:t> the </a:t>
            </a:r>
            <a:r>
              <a:rPr lang="it-IT" dirty="0" err="1"/>
              <a:t>spare</a:t>
            </a:r>
            <a:r>
              <a:rPr lang="it-IT" dirty="0"/>
              <a:t> pool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empty</a:t>
            </a:r>
            <a:endParaRPr lang="it-IT" dirty="0"/>
          </a:p>
          <a:p>
            <a:pPr>
              <a:spcBef>
                <a:spcPts val="300"/>
              </a:spcBef>
            </a:pPr>
            <a:endParaRPr lang="it-IT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  <a:p>
            <a:pPr>
              <a:spcBef>
                <a:spcPts val="300"/>
              </a:spcBef>
            </a:pPr>
            <a:r>
              <a:rPr lang="it-IT" altLang="it-IT" b="1" dirty="0"/>
              <a:t>Coverage</a:t>
            </a:r>
            <a:br>
              <a:rPr lang="it-IT" altLang="it-IT" b="1" dirty="0">
                <a:solidFill>
                  <a:schemeClr val="accent2"/>
                </a:solidFill>
              </a:rPr>
            </a:br>
            <a:r>
              <a:rPr lang="it-IT" altLang="it-IT" b="1" dirty="0"/>
              <a:t> TMR with one </a:t>
            </a:r>
            <a:r>
              <a:rPr lang="it-IT" altLang="it-IT" b="1" dirty="0" err="1"/>
              <a:t>spare</a:t>
            </a:r>
            <a:r>
              <a:rPr lang="it-IT" altLang="it-IT" dirty="0"/>
              <a:t> can </a:t>
            </a:r>
            <a:r>
              <a:rPr lang="it-IT" altLang="it-IT" dirty="0" err="1"/>
              <a:t>tolerate</a:t>
            </a:r>
            <a:r>
              <a:rPr lang="it-IT" altLang="it-IT" dirty="0"/>
              <a:t> 2 </a:t>
            </a:r>
            <a:r>
              <a:rPr lang="it-IT" altLang="it-IT" dirty="0" err="1"/>
              <a:t>faulty</a:t>
            </a:r>
            <a:r>
              <a:rPr lang="it-IT" altLang="it-IT" dirty="0"/>
              <a:t> </a:t>
            </a:r>
            <a:r>
              <a:rPr lang="it-IT" altLang="it-IT" dirty="0" err="1"/>
              <a:t>modules</a:t>
            </a:r>
            <a:endParaRPr lang="it-IT" altLang="it-IT" dirty="0"/>
          </a:p>
          <a:p>
            <a:pPr>
              <a:spcBef>
                <a:spcPts val="300"/>
              </a:spcBef>
            </a:pPr>
            <a:r>
              <a:rPr lang="it-IT" altLang="it-IT" dirty="0"/>
              <a:t>(</a:t>
            </a:r>
            <a:r>
              <a:rPr lang="it-IT" altLang="it-IT" dirty="0" err="1"/>
              <a:t>mask</a:t>
            </a:r>
            <a:r>
              <a:rPr lang="it-IT" altLang="it-IT" dirty="0"/>
              <a:t> the first </a:t>
            </a:r>
            <a:r>
              <a:rPr lang="it-IT" altLang="it-IT" dirty="0" err="1"/>
              <a:t>faulty</a:t>
            </a:r>
            <a:r>
              <a:rPr lang="it-IT" altLang="it-IT" dirty="0"/>
              <a:t> </a:t>
            </a:r>
            <a:r>
              <a:rPr lang="it-IT" altLang="it-IT" dirty="0" err="1"/>
              <a:t>module</a:t>
            </a:r>
            <a:r>
              <a:rPr lang="it-IT" altLang="it-IT" dirty="0"/>
              <a:t>; </a:t>
            </a:r>
            <a:r>
              <a:rPr lang="it-IT" altLang="it-IT" dirty="0" err="1"/>
              <a:t>replace</a:t>
            </a:r>
            <a:r>
              <a:rPr lang="it-IT" altLang="it-IT" dirty="0"/>
              <a:t> the </a:t>
            </a:r>
            <a:r>
              <a:rPr lang="it-IT" altLang="it-IT" dirty="0" err="1"/>
              <a:t>module</a:t>
            </a:r>
            <a:r>
              <a:rPr lang="it-IT" altLang="it-IT" dirty="0"/>
              <a:t>; </a:t>
            </a:r>
            <a:br>
              <a:rPr lang="it-IT" altLang="it-IT" dirty="0"/>
            </a:br>
            <a:r>
              <a:rPr lang="it-IT" altLang="it-IT" dirty="0" err="1"/>
              <a:t>mask</a:t>
            </a:r>
            <a:r>
              <a:rPr lang="it-IT" altLang="it-IT" dirty="0"/>
              <a:t> the second </a:t>
            </a:r>
            <a:r>
              <a:rPr lang="it-IT" altLang="it-IT" dirty="0" err="1"/>
              <a:t>faulty</a:t>
            </a:r>
            <a:r>
              <a:rPr lang="it-IT" altLang="it-IT" dirty="0"/>
              <a:t> </a:t>
            </a:r>
            <a:r>
              <a:rPr lang="it-IT" altLang="it-IT" dirty="0" err="1"/>
              <a:t>module</a:t>
            </a:r>
            <a:r>
              <a:rPr lang="it-IT" altLang="it-IT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590348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B66F96-E048-4FEC-9D4A-2F9C7AFC2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 err="1">
                <a:solidFill>
                  <a:schemeClr val="bg1"/>
                </a:solidFill>
              </a:rPr>
              <a:t>Hw</a:t>
            </a:r>
            <a:r>
              <a:rPr lang="it-IT" altLang="it-IT" dirty="0">
                <a:solidFill>
                  <a:schemeClr val="bg1"/>
                </a:solidFill>
              </a:rPr>
              <a:t> </a:t>
            </a:r>
            <a:r>
              <a:rPr lang="it-IT" altLang="it-IT" dirty="0" err="1">
                <a:solidFill>
                  <a:schemeClr val="bg1"/>
                </a:solidFill>
              </a:rPr>
              <a:t>redundancy</a:t>
            </a:r>
            <a:r>
              <a:rPr lang="it-IT" altLang="it-IT" dirty="0">
                <a:solidFill>
                  <a:schemeClr val="bg1"/>
                </a:solidFill>
              </a:rPr>
              <a:t> techniques: </a:t>
            </a:r>
            <a:r>
              <a:rPr lang="it-IT" altLang="it-IT" dirty="0" err="1">
                <a:solidFill>
                  <a:schemeClr val="bg1"/>
                </a:solidFill>
              </a:rPr>
              <a:t>summary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2DE05BC-E77C-432B-8A3B-442847FA65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2873" y="1253331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spcBef>
                <a:spcPts val="338"/>
              </a:spcBef>
              <a:buClr>
                <a:srgbClr val="000000"/>
              </a:buClr>
              <a:buSzPct val="100000"/>
              <a:buNone/>
              <a:defRPr/>
            </a:pPr>
            <a:r>
              <a:rPr lang="it-IT" altLang="it-IT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Key </a:t>
            </a:r>
            <a:r>
              <a:rPr lang="it-IT" altLang="it-IT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differences</a:t>
            </a:r>
            <a:endParaRPr lang="it-IT" altLang="it-IT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spcBef>
                <a:spcPts val="338"/>
              </a:spcBef>
              <a:buClr>
                <a:srgbClr val="FE400C"/>
              </a:buClr>
              <a:buSzPct val="100000"/>
              <a:buNone/>
              <a:defRPr/>
            </a:pPr>
            <a:r>
              <a:rPr lang="it-IT" altLang="it-IT" b="1" dirty="0">
                <a:solidFill>
                  <a:schemeClr val="accent2"/>
                </a:solidFill>
              </a:rPr>
              <a:t>	</a:t>
            </a:r>
            <a:r>
              <a:rPr lang="it-IT" altLang="it-IT" b="1" dirty="0"/>
              <a:t>Passive</a:t>
            </a:r>
            <a:r>
              <a:rPr lang="it-IT" altLang="it-IT" dirty="0"/>
              <a:t>: </a:t>
            </a:r>
            <a:r>
              <a:rPr lang="it-IT" altLang="it-IT" dirty="0" err="1"/>
              <a:t>rely</a:t>
            </a:r>
            <a:r>
              <a:rPr lang="it-IT" altLang="it-IT" dirty="0"/>
              <a:t> on fault </a:t>
            </a:r>
            <a:r>
              <a:rPr lang="it-IT" altLang="it-IT" dirty="0" err="1"/>
              <a:t>masking</a:t>
            </a:r>
            <a:r>
              <a:rPr lang="it-IT" altLang="it-IT" dirty="0"/>
              <a:t>	    </a:t>
            </a:r>
          </a:p>
          <a:p>
            <a:pPr marL="0" indent="0">
              <a:spcBef>
                <a:spcPts val="338"/>
              </a:spcBef>
              <a:buClr>
                <a:srgbClr val="FE400C"/>
              </a:buClr>
              <a:buSzPct val="100000"/>
              <a:buNone/>
              <a:defRPr/>
            </a:pPr>
            <a:r>
              <a:rPr lang="it-IT" altLang="it-IT" b="1" dirty="0"/>
              <a:t>	Active</a:t>
            </a:r>
            <a:r>
              <a:rPr lang="it-IT" altLang="it-IT" dirty="0"/>
              <a:t>: </a:t>
            </a:r>
            <a:r>
              <a:rPr lang="it-IT" altLang="it-IT" dirty="0" err="1"/>
              <a:t>rely</a:t>
            </a:r>
            <a:r>
              <a:rPr lang="it-IT" altLang="it-IT" dirty="0"/>
              <a:t> on </a:t>
            </a:r>
            <a:r>
              <a:rPr lang="it-IT" altLang="it-IT" dirty="0" err="1"/>
              <a:t>error</a:t>
            </a:r>
            <a:r>
              <a:rPr lang="it-IT" altLang="it-IT" dirty="0"/>
              <a:t> </a:t>
            </a:r>
            <a:r>
              <a:rPr lang="it-IT" altLang="it-IT" dirty="0" err="1"/>
              <a:t>detection</a:t>
            </a:r>
            <a:r>
              <a:rPr lang="it-IT" altLang="it-IT" dirty="0"/>
              <a:t>, location and recovery</a:t>
            </a:r>
          </a:p>
          <a:p>
            <a:pPr marL="0" indent="0">
              <a:spcBef>
                <a:spcPts val="338"/>
              </a:spcBef>
              <a:buClr>
                <a:srgbClr val="FE400C"/>
              </a:buClr>
              <a:buSzPct val="100000"/>
              <a:buNone/>
              <a:defRPr/>
            </a:pPr>
            <a:r>
              <a:rPr lang="it-IT" altLang="it-IT" b="1" dirty="0"/>
              <a:t>	</a:t>
            </a:r>
            <a:r>
              <a:rPr lang="it-IT" altLang="it-IT" b="1" dirty="0" err="1"/>
              <a:t>Hybrid</a:t>
            </a:r>
            <a:r>
              <a:rPr lang="it-IT" altLang="it-IT" dirty="0"/>
              <a:t>: </a:t>
            </a:r>
            <a:r>
              <a:rPr lang="it-IT" altLang="it-IT" dirty="0" err="1"/>
              <a:t>emply</a:t>
            </a:r>
            <a:r>
              <a:rPr lang="it-IT" altLang="it-IT" dirty="0"/>
              <a:t> </a:t>
            </a:r>
            <a:r>
              <a:rPr lang="it-IT" altLang="it-IT" dirty="0" err="1"/>
              <a:t>both</a:t>
            </a:r>
            <a:r>
              <a:rPr lang="it-IT" altLang="it-IT" dirty="0"/>
              <a:t> </a:t>
            </a:r>
            <a:r>
              <a:rPr lang="it-IT" altLang="it-IT" dirty="0" err="1"/>
              <a:t>masking</a:t>
            </a:r>
            <a:r>
              <a:rPr lang="it-IT" altLang="it-IT" dirty="0"/>
              <a:t> and recovery</a:t>
            </a:r>
          </a:p>
          <a:p>
            <a:pPr>
              <a:spcBef>
                <a:spcPts val="338"/>
              </a:spcBef>
              <a:buClr>
                <a:srgbClr val="FE400C"/>
              </a:buClr>
              <a:buSzPct val="100000"/>
              <a:defRPr/>
            </a:pPr>
            <a:endParaRPr lang="it-IT" altLang="it-IT" dirty="0"/>
          </a:p>
          <a:p>
            <a:pPr>
              <a:spcBef>
                <a:spcPts val="338"/>
              </a:spcBef>
              <a:defRPr/>
            </a:pPr>
            <a:endParaRPr lang="it-IT" altLang="it-IT" dirty="0"/>
          </a:p>
          <a:p>
            <a:pPr>
              <a:spcBef>
                <a:spcPts val="338"/>
              </a:spcBef>
              <a:defRPr/>
            </a:pPr>
            <a:r>
              <a:rPr lang="it-IT" altLang="it-IT" b="1" dirty="0"/>
              <a:t>Passive</a:t>
            </a:r>
            <a:r>
              <a:rPr lang="it-IT" altLang="it-IT" dirty="0"/>
              <a:t> </a:t>
            </a:r>
            <a:r>
              <a:rPr lang="it-IT" altLang="it-IT" dirty="0" err="1"/>
              <a:t>provides</a:t>
            </a:r>
            <a:r>
              <a:rPr lang="it-IT" altLang="it-IT" dirty="0"/>
              <a:t> fault </a:t>
            </a:r>
            <a:r>
              <a:rPr lang="it-IT" altLang="it-IT" dirty="0" err="1"/>
              <a:t>masking</a:t>
            </a:r>
            <a:r>
              <a:rPr lang="it-IT" altLang="it-IT" dirty="0"/>
              <a:t> </a:t>
            </a:r>
            <a:r>
              <a:rPr lang="it-IT" altLang="it-IT" dirty="0" err="1"/>
              <a:t>but</a:t>
            </a:r>
            <a:r>
              <a:rPr lang="it-IT" altLang="it-IT" dirty="0"/>
              <a:t> </a:t>
            </a:r>
            <a:r>
              <a:rPr lang="it-IT" altLang="it-IT" dirty="0" err="1"/>
              <a:t>requires</a:t>
            </a:r>
            <a:r>
              <a:rPr lang="it-IT" altLang="it-IT" dirty="0"/>
              <a:t> investment in </a:t>
            </a:r>
            <a:r>
              <a:rPr lang="it-IT" altLang="it-IT" dirty="0" err="1"/>
              <a:t>hw</a:t>
            </a:r>
            <a:br>
              <a:rPr lang="it-IT" altLang="it-IT" dirty="0"/>
            </a:br>
            <a:r>
              <a:rPr lang="it-IT" altLang="it-IT" dirty="0"/>
              <a:t>(5MR can </a:t>
            </a:r>
            <a:r>
              <a:rPr lang="it-IT" altLang="it-IT" dirty="0" err="1"/>
              <a:t>tolerate</a:t>
            </a:r>
            <a:r>
              <a:rPr lang="it-IT" altLang="it-IT" dirty="0"/>
              <a:t>  2 </a:t>
            </a:r>
            <a:r>
              <a:rPr lang="it-IT" altLang="it-IT" dirty="0" err="1"/>
              <a:t>faulty</a:t>
            </a:r>
            <a:r>
              <a:rPr lang="it-IT" altLang="it-IT" dirty="0"/>
              <a:t> </a:t>
            </a:r>
            <a:r>
              <a:rPr lang="it-IT" altLang="it-IT" dirty="0" err="1"/>
              <a:t>modules</a:t>
            </a:r>
            <a:r>
              <a:rPr lang="it-IT" altLang="it-IT" dirty="0"/>
              <a:t>)</a:t>
            </a:r>
          </a:p>
          <a:p>
            <a:pPr>
              <a:spcBef>
                <a:spcPts val="338"/>
              </a:spcBef>
              <a:buClr>
                <a:srgbClr val="FE400C"/>
              </a:buClr>
              <a:buSzPct val="100000"/>
              <a:defRPr/>
            </a:pPr>
            <a:endParaRPr lang="it-IT" altLang="it-IT" dirty="0"/>
          </a:p>
          <a:p>
            <a:pPr>
              <a:spcBef>
                <a:spcPts val="338"/>
              </a:spcBef>
              <a:defRPr/>
            </a:pPr>
            <a:r>
              <a:rPr lang="it-IT" altLang="it-IT" b="1" dirty="0"/>
              <a:t>Active</a:t>
            </a:r>
            <a:r>
              <a:rPr lang="it-IT" altLang="it-IT" dirty="0"/>
              <a:t> </a:t>
            </a:r>
            <a:r>
              <a:rPr lang="it-IT" altLang="it-IT" dirty="0" err="1"/>
              <a:t>has</a:t>
            </a:r>
            <a:r>
              <a:rPr lang="it-IT" altLang="it-IT" dirty="0"/>
              <a:t> the </a:t>
            </a:r>
            <a:r>
              <a:rPr lang="it-IT" altLang="it-IT" dirty="0" err="1"/>
              <a:t>disadvantage</a:t>
            </a:r>
            <a:r>
              <a:rPr lang="it-IT" altLang="it-IT" dirty="0"/>
              <a:t> of </a:t>
            </a:r>
            <a:r>
              <a:rPr lang="it-IT" altLang="it-IT" dirty="0" err="1"/>
              <a:t>additional</a:t>
            </a:r>
            <a:r>
              <a:rPr lang="it-IT" altLang="it-IT" dirty="0"/>
              <a:t> </a:t>
            </a:r>
            <a:r>
              <a:rPr lang="it-IT" altLang="it-IT" dirty="0" err="1"/>
              <a:t>hw</a:t>
            </a:r>
            <a:r>
              <a:rPr lang="it-IT" altLang="it-IT" dirty="0"/>
              <a:t> for </a:t>
            </a:r>
            <a:r>
              <a:rPr lang="it-IT" altLang="it-IT" dirty="0" err="1"/>
              <a:t>error</a:t>
            </a:r>
            <a:r>
              <a:rPr lang="it-IT" altLang="it-IT" dirty="0"/>
              <a:t> </a:t>
            </a:r>
            <a:r>
              <a:rPr lang="it-IT" altLang="it-IT" dirty="0" err="1"/>
              <a:t>detection</a:t>
            </a:r>
            <a:r>
              <a:rPr lang="it-IT" altLang="it-IT" dirty="0"/>
              <a:t> and recovery, </a:t>
            </a:r>
            <a:r>
              <a:rPr lang="it-IT" altLang="it-IT" dirty="0" err="1"/>
              <a:t>sometimes</a:t>
            </a:r>
            <a:r>
              <a:rPr lang="it-IT" altLang="it-IT" dirty="0"/>
              <a:t> </a:t>
            </a:r>
            <a:r>
              <a:rPr lang="it-IT" altLang="it-IT" dirty="0" err="1"/>
              <a:t>it</a:t>
            </a:r>
            <a:r>
              <a:rPr lang="it-IT" altLang="it-IT" dirty="0"/>
              <a:t> can produce </a:t>
            </a:r>
            <a:r>
              <a:rPr lang="it-IT" altLang="it-IT" dirty="0" err="1"/>
              <a:t>momentary</a:t>
            </a:r>
            <a:r>
              <a:rPr lang="it-IT" altLang="it-IT" dirty="0"/>
              <a:t> </a:t>
            </a:r>
            <a:r>
              <a:rPr lang="it-IT" altLang="it-IT" dirty="0" err="1"/>
              <a:t>erroneous</a:t>
            </a:r>
            <a:r>
              <a:rPr lang="it-IT" altLang="it-IT" dirty="0"/>
              <a:t> outputs</a:t>
            </a:r>
          </a:p>
          <a:p>
            <a:pPr>
              <a:spcBef>
                <a:spcPts val="338"/>
              </a:spcBef>
              <a:buClr>
                <a:srgbClr val="FE400C"/>
              </a:buClr>
              <a:buSzPct val="100000"/>
              <a:defRPr/>
            </a:pPr>
            <a:endParaRPr lang="it-IT" altLang="it-IT" dirty="0"/>
          </a:p>
          <a:p>
            <a:pPr>
              <a:spcBef>
                <a:spcPts val="338"/>
              </a:spcBef>
              <a:defRPr/>
            </a:pPr>
            <a:r>
              <a:rPr lang="it-IT" altLang="it-IT" b="1" dirty="0" err="1"/>
              <a:t>Hybrid</a:t>
            </a:r>
            <a:r>
              <a:rPr lang="it-IT" altLang="it-IT" dirty="0"/>
              <a:t> techniques </a:t>
            </a:r>
            <a:r>
              <a:rPr lang="it-IT" altLang="it-IT" dirty="0" err="1"/>
              <a:t>have</a:t>
            </a:r>
            <a:r>
              <a:rPr lang="it-IT" altLang="it-IT" dirty="0"/>
              <a:t> the  </a:t>
            </a:r>
            <a:r>
              <a:rPr lang="it-IT" altLang="it-IT" dirty="0" err="1"/>
              <a:t>highest</a:t>
            </a:r>
            <a:r>
              <a:rPr lang="it-IT" altLang="it-IT" dirty="0"/>
              <a:t> reliability  </a:t>
            </a:r>
            <a:r>
              <a:rPr lang="it-IT" altLang="it-IT" dirty="0" err="1"/>
              <a:t>but</a:t>
            </a:r>
            <a:r>
              <a:rPr lang="it-IT" altLang="it-IT" dirty="0"/>
              <a:t> are the </a:t>
            </a:r>
            <a:r>
              <a:rPr lang="it-IT" altLang="it-IT" dirty="0" err="1"/>
              <a:t>most</a:t>
            </a:r>
            <a:r>
              <a:rPr lang="it-IT" altLang="it-IT" dirty="0"/>
              <a:t> </a:t>
            </a:r>
            <a:r>
              <a:rPr lang="it-IT" altLang="it-IT" dirty="0" err="1"/>
              <a:t>costly</a:t>
            </a:r>
            <a:br>
              <a:rPr lang="it-IT" altLang="it-IT" dirty="0"/>
            </a:br>
            <a:r>
              <a:rPr lang="it-IT" altLang="it-IT" dirty="0"/>
              <a:t>(3MR with one </a:t>
            </a:r>
            <a:r>
              <a:rPr lang="it-IT" altLang="it-IT" dirty="0" err="1"/>
              <a:t>spare</a:t>
            </a:r>
            <a:r>
              <a:rPr lang="it-IT" altLang="it-IT" dirty="0"/>
              <a:t> can </a:t>
            </a:r>
            <a:r>
              <a:rPr lang="it-IT" altLang="it-IT" dirty="0" err="1"/>
              <a:t>tolerate</a:t>
            </a:r>
            <a:r>
              <a:rPr lang="it-IT" altLang="it-IT" dirty="0"/>
              <a:t> 2 </a:t>
            </a:r>
            <a:r>
              <a:rPr lang="it-IT" altLang="it-IT" dirty="0" err="1"/>
              <a:t>faulty</a:t>
            </a:r>
            <a:r>
              <a:rPr lang="it-IT" altLang="it-IT" dirty="0"/>
              <a:t> </a:t>
            </a:r>
            <a:r>
              <a:rPr lang="it-IT" altLang="it-IT" dirty="0" err="1"/>
              <a:t>modules</a:t>
            </a:r>
            <a:r>
              <a:rPr lang="it-IT" altLang="it-IT" dirty="0"/>
              <a:t>)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B4535A4-8D03-494D-BEA1-FC1DA64CA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9C4D480-2F0F-4BD0-A48F-DA4083945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1CBDCA4-AD63-4B99-A064-299A8B477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39778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921DA1-2A27-4655-9610-B67882EC6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477F487-C83F-4A95-A966-AF8959B49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1C54AC2-5919-44C1-B071-67C9E68FC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26</a:t>
            </a:fld>
            <a:endParaRPr lang="it-IT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4B8DFFE4-FBA7-4E59-8DA3-0756727C94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6634" y="3283226"/>
            <a:ext cx="6408737" cy="58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INFORMATION REDUNDANCY</a:t>
            </a:r>
          </a:p>
        </p:txBody>
      </p:sp>
    </p:spTree>
    <p:extLst>
      <p:ext uri="{BB962C8B-B14F-4D97-AF65-F5344CB8AC3E}">
        <p14:creationId xmlns:p14="http://schemas.microsoft.com/office/powerpoint/2010/main" val="40232360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A9A2D2-9760-4CED-8E3D-A97679675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>
                <a:solidFill>
                  <a:schemeClr val="bg1"/>
                </a:solidFill>
              </a:rPr>
              <a:t>Coding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9AF2A69-DA76-46A8-BF91-287A3A85C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2D4B86-B236-465D-801D-FFD77FD9F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09475" y="6424190"/>
            <a:ext cx="4114800" cy="365125"/>
          </a:xfrm>
        </p:spPr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E271BB0-883F-408B-B457-9A6759D4D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27</a:t>
            </a:fld>
            <a:endParaRPr lang="it-IT"/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B0B84C8B-469B-4B64-AD45-779194D58B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1129919"/>
            <a:ext cx="7334250" cy="2503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284163" indent="-2841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it-IT" altLang="it-IT" sz="1600" dirty="0">
                <a:solidFill>
                  <a:schemeClr val="tx1"/>
                </a:solidFill>
              </a:rPr>
              <a:t>Information </a:t>
            </a:r>
            <a:r>
              <a:rPr lang="it-IT" altLang="it-IT" sz="1600" dirty="0" err="1">
                <a:solidFill>
                  <a:schemeClr val="tx1"/>
                </a:solidFill>
              </a:rPr>
              <a:t>is</a:t>
            </a:r>
            <a:r>
              <a:rPr lang="it-IT" altLang="it-IT" sz="1600" dirty="0">
                <a:solidFill>
                  <a:schemeClr val="tx1"/>
                </a:solidFill>
              </a:rPr>
              <a:t> </a:t>
            </a:r>
            <a:r>
              <a:rPr lang="it-IT" altLang="it-IT" sz="1600" dirty="0" err="1">
                <a:solidFill>
                  <a:schemeClr val="tx1"/>
                </a:solidFill>
              </a:rPr>
              <a:t>represented</a:t>
            </a:r>
            <a:r>
              <a:rPr lang="it-IT" altLang="it-IT" sz="1600" dirty="0">
                <a:solidFill>
                  <a:schemeClr val="tx1"/>
                </a:solidFill>
              </a:rPr>
              <a:t> with more bits </a:t>
            </a:r>
            <a:r>
              <a:rPr lang="it-IT" altLang="it-IT" sz="1600" dirty="0" err="1">
                <a:solidFill>
                  <a:schemeClr val="tx1"/>
                </a:solidFill>
              </a:rPr>
              <a:t>that</a:t>
            </a:r>
            <a:r>
              <a:rPr lang="it-IT" altLang="it-IT" sz="1600" dirty="0">
                <a:solidFill>
                  <a:schemeClr val="tx1"/>
                </a:solidFill>
              </a:rPr>
              <a:t> </a:t>
            </a:r>
            <a:r>
              <a:rPr lang="it-IT" altLang="it-IT" sz="1600" dirty="0" err="1">
                <a:solidFill>
                  <a:schemeClr val="tx1"/>
                </a:solidFill>
              </a:rPr>
              <a:t>strictly</a:t>
            </a:r>
            <a:r>
              <a:rPr lang="it-IT" altLang="it-IT" sz="1600" dirty="0">
                <a:solidFill>
                  <a:schemeClr val="tx1"/>
                </a:solidFill>
              </a:rPr>
              <a:t> </a:t>
            </a:r>
            <a:r>
              <a:rPr lang="it-IT" altLang="it-IT" sz="1600" dirty="0" err="1">
                <a:solidFill>
                  <a:schemeClr val="tx1"/>
                </a:solidFill>
              </a:rPr>
              <a:t>necessary</a:t>
            </a:r>
            <a:r>
              <a:rPr lang="it-IT" altLang="it-IT" sz="1600" dirty="0">
                <a:solidFill>
                  <a:schemeClr val="tx1"/>
                </a:solidFill>
              </a:rPr>
              <a:t>: </a:t>
            </a:r>
            <a:r>
              <a:rPr lang="it-IT" altLang="it-IT" sz="1600" dirty="0" err="1">
                <a:solidFill>
                  <a:schemeClr val="tx1"/>
                </a:solidFill>
              </a:rPr>
              <a:t>says</a:t>
            </a:r>
            <a:r>
              <a:rPr lang="it-IT" altLang="it-IT" sz="1600" dirty="0">
                <a:solidFill>
                  <a:schemeClr val="tx1"/>
                </a:solidFill>
              </a:rPr>
              <a:t>, an n-bit information </a:t>
            </a:r>
            <a:r>
              <a:rPr lang="it-IT" altLang="it-IT" sz="1600" dirty="0" err="1">
                <a:solidFill>
                  <a:schemeClr val="tx1"/>
                </a:solidFill>
              </a:rPr>
              <a:t>chunck</a:t>
            </a:r>
            <a:r>
              <a:rPr lang="it-IT" altLang="it-IT" sz="1600" dirty="0">
                <a:solidFill>
                  <a:schemeClr val="tx1"/>
                </a:solidFill>
              </a:rPr>
              <a:t> </a:t>
            </a:r>
            <a:r>
              <a:rPr lang="it-IT" altLang="it-IT" sz="1600" dirty="0" err="1">
                <a:solidFill>
                  <a:schemeClr val="tx1"/>
                </a:solidFill>
              </a:rPr>
              <a:t>is</a:t>
            </a:r>
            <a:r>
              <a:rPr lang="it-IT" altLang="it-IT" sz="1600" dirty="0">
                <a:solidFill>
                  <a:schemeClr val="tx1"/>
                </a:solidFill>
              </a:rPr>
              <a:t> </a:t>
            </a:r>
            <a:r>
              <a:rPr lang="it-IT" altLang="it-IT" sz="1600" dirty="0" err="1">
                <a:solidFill>
                  <a:schemeClr val="tx1"/>
                </a:solidFill>
              </a:rPr>
              <a:t>represented</a:t>
            </a:r>
            <a:r>
              <a:rPr lang="it-IT" altLang="it-IT" sz="1600" dirty="0">
                <a:solidFill>
                  <a:schemeClr val="tx1"/>
                </a:solidFill>
              </a:rPr>
              <a:t> by </a:t>
            </a:r>
          </a:p>
          <a:p>
            <a:pPr>
              <a:spcBef>
                <a:spcPts val="300"/>
              </a:spcBef>
            </a:pPr>
            <a:r>
              <a:rPr lang="it-IT" altLang="it-IT" sz="1600" dirty="0">
                <a:solidFill>
                  <a:schemeClr val="tx1"/>
                </a:solidFill>
              </a:rPr>
              <a:t>				</a:t>
            </a:r>
            <a:r>
              <a:rPr lang="it-IT" altLang="it-IT" sz="1600" dirty="0" err="1">
                <a:solidFill>
                  <a:schemeClr val="tx1"/>
                </a:solidFill>
              </a:rPr>
              <a:t>n+c</a:t>
            </a:r>
            <a:r>
              <a:rPr lang="it-IT" altLang="it-IT" sz="1600" dirty="0">
                <a:solidFill>
                  <a:schemeClr val="tx1"/>
                </a:solidFill>
              </a:rPr>
              <a:t>= m bits</a:t>
            </a:r>
          </a:p>
          <a:p>
            <a:pPr>
              <a:spcBef>
                <a:spcPts val="300"/>
              </a:spcBef>
            </a:pPr>
            <a:endParaRPr lang="it-IT" altLang="it-IT" sz="1600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it-IT" altLang="it-IT" sz="1600" dirty="0" err="1">
                <a:solidFill>
                  <a:schemeClr val="tx1"/>
                </a:solidFill>
              </a:rPr>
              <a:t>Among</a:t>
            </a:r>
            <a:r>
              <a:rPr lang="it-IT" altLang="it-IT" sz="1600" dirty="0">
                <a:solidFill>
                  <a:schemeClr val="tx1"/>
                </a:solidFill>
              </a:rPr>
              <a:t> </a:t>
            </a:r>
            <a:r>
              <a:rPr lang="it-IT" altLang="it-IT" sz="1600" dirty="0" err="1">
                <a:solidFill>
                  <a:schemeClr val="tx1"/>
                </a:solidFill>
              </a:rPr>
              <a:t>all</a:t>
            </a:r>
            <a:r>
              <a:rPr lang="it-IT" altLang="it-IT" sz="1600" dirty="0">
                <a:solidFill>
                  <a:schemeClr val="tx1"/>
                </a:solidFill>
              </a:rPr>
              <a:t> the </a:t>
            </a:r>
            <a:r>
              <a:rPr lang="it-IT" altLang="it-IT" sz="1600" dirty="0" err="1">
                <a:solidFill>
                  <a:schemeClr val="tx1"/>
                </a:solidFill>
              </a:rPr>
              <a:t>possible</a:t>
            </a:r>
            <a:r>
              <a:rPr lang="it-IT" altLang="it-IT" sz="1600" dirty="0">
                <a:solidFill>
                  <a:schemeClr val="tx1"/>
                </a:solidFill>
              </a:rPr>
              <a:t> 2</a:t>
            </a:r>
            <a:r>
              <a:rPr lang="it-IT" altLang="it-IT" sz="1600" baseline="30000" dirty="0">
                <a:solidFill>
                  <a:schemeClr val="tx1"/>
                </a:solidFill>
              </a:rPr>
              <a:t>m</a:t>
            </a:r>
            <a:r>
              <a:rPr lang="it-IT" altLang="it-IT" sz="1600" dirty="0">
                <a:solidFill>
                  <a:schemeClr val="tx1"/>
                </a:solidFill>
              </a:rPr>
              <a:t> </a:t>
            </a:r>
            <a:r>
              <a:rPr lang="it-IT" altLang="it-IT" sz="1600" dirty="0" err="1">
                <a:solidFill>
                  <a:schemeClr val="tx1"/>
                </a:solidFill>
              </a:rPr>
              <a:t>configurations</a:t>
            </a:r>
            <a:r>
              <a:rPr lang="it-IT" altLang="it-IT" sz="1600" dirty="0">
                <a:solidFill>
                  <a:schemeClr val="tx1"/>
                </a:solidFill>
              </a:rPr>
              <a:t> of the m bits, </a:t>
            </a:r>
            <a:r>
              <a:rPr lang="it-IT" altLang="it-IT" sz="1600" dirty="0" err="1">
                <a:solidFill>
                  <a:schemeClr val="tx1"/>
                </a:solidFill>
              </a:rPr>
              <a:t>only</a:t>
            </a:r>
            <a:r>
              <a:rPr lang="it-IT" altLang="it-IT" sz="1600" dirty="0">
                <a:solidFill>
                  <a:schemeClr val="tx1"/>
                </a:solidFill>
              </a:rPr>
              <a:t> 2</a:t>
            </a:r>
            <a:r>
              <a:rPr lang="it-IT" altLang="it-IT" sz="1600" baseline="30000" dirty="0">
                <a:solidFill>
                  <a:schemeClr val="tx1"/>
                </a:solidFill>
              </a:rPr>
              <a:t>n</a:t>
            </a:r>
            <a:r>
              <a:rPr lang="it-IT" altLang="it-IT" sz="1600" dirty="0">
                <a:solidFill>
                  <a:schemeClr val="tx1"/>
                </a:solidFill>
              </a:rPr>
              <a:t> </a:t>
            </a:r>
            <a:r>
              <a:rPr lang="it-IT" altLang="it-IT" sz="1600" dirty="0" err="1">
                <a:solidFill>
                  <a:schemeClr val="tx1"/>
                </a:solidFill>
              </a:rPr>
              <a:t>represent</a:t>
            </a:r>
            <a:r>
              <a:rPr lang="it-IT" altLang="it-IT" sz="1600" dirty="0">
                <a:solidFill>
                  <a:schemeClr val="tx1"/>
                </a:solidFill>
              </a:rPr>
              <a:t> </a:t>
            </a:r>
            <a:r>
              <a:rPr lang="it-IT" altLang="it-IT" sz="1600" dirty="0" err="1">
                <a:solidFill>
                  <a:schemeClr val="tx1"/>
                </a:solidFill>
              </a:rPr>
              <a:t>acceptable</a:t>
            </a:r>
            <a:r>
              <a:rPr lang="it-IT" altLang="it-IT" sz="1600" dirty="0">
                <a:solidFill>
                  <a:schemeClr val="tx1"/>
                </a:solidFill>
              </a:rPr>
              <a:t> </a:t>
            </a:r>
            <a:r>
              <a:rPr lang="it-IT" altLang="it-IT" sz="1600" dirty="0" err="1">
                <a:solidFill>
                  <a:schemeClr val="tx1"/>
                </a:solidFill>
              </a:rPr>
              <a:t>values</a:t>
            </a:r>
            <a:r>
              <a:rPr lang="it-IT" altLang="it-IT" sz="1600" dirty="0">
                <a:solidFill>
                  <a:schemeClr val="tx1"/>
                </a:solidFill>
              </a:rPr>
              <a:t> (code words) </a:t>
            </a:r>
          </a:p>
          <a:p>
            <a:pPr>
              <a:spcBef>
                <a:spcPts val="300"/>
              </a:spcBef>
            </a:pPr>
            <a:endParaRPr lang="it-IT" altLang="it-IT" sz="1600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it-IT" altLang="it-IT" sz="1600" dirty="0">
                <a:solidFill>
                  <a:schemeClr val="tx1"/>
                </a:solidFill>
              </a:rPr>
              <a:t>	</a:t>
            </a:r>
            <a:r>
              <a:rPr lang="it-IT" altLang="it-IT" sz="1600" dirty="0" err="1">
                <a:solidFill>
                  <a:schemeClr val="tx1"/>
                </a:solidFill>
              </a:rPr>
              <a:t>if</a:t>
            </a:r>
            <a:r>
              <a:rPr lang="it-IT" altLang="it-IT" sz="1600" dirty="0">
                <a:solidFill>
                  <a:schemeClr val="tx1"/>
                </a:solidFill>
              </a:rPr>
              <a:t> a non-code word </a:t>
            </a:r>
            <a:r>
              <a:rPr lang="it-IT" altLang="it-IT" sz="1600" dirty="0" err="1">
                <a:solidFill>
                  <a:schemeClr val="tx1"/>
                </a:solidFill>
              </a:rPr>
              <a:t>appears</a:t>
            </a:r>
            <a:r>
              <a:rPr lang="it-IT" altLang="it-IT" sz="1600" dirty="0">
                <a:solidFill>
                  <a:schemeClr val="tx1"/>
                </a:solidFill>
              </a:rPr>
              <a:t>, </a:t>
            </a:r>
            <a:r>
              <a:rPr lang="it-IT" altLang="it-IT" sz="1600" dirty="0" err="1">
                <a:solidFill>
                  <a:schemeClr val="tx1"/>
                </a:solidFill>
              </a:rPr>
              <a:t>it</a:t>
            </a:r>
            <a:r>
              <a:rPr lang="it-IT" altLang="it-IT" sz="1600" dirty="0">
                <a:solidFill>
                  <a:schemeClr val="tx1"/>
                </a:solidFill>
              </a:rPr>
              <a:t> </a:t>
            </a:r>
            <a:r>
              <a:rPr lang="it-IT" altLang="it-IT" sz="1600" dirty="0" err="1">
                <a:solidFill>
                  <a:schemeClr val="tx1"/>
                </a:solidFill>
              </a:rPr>
              <a:t>indicates</a:t>
            </a:r>
            <a:r>
              <a:rPr lang="it-IT" altLang="it-IT" sz="1600" dirty="0">
                <a:solidFill>
                  <a:schemeClr val="tx1"/>
                </a:solidFill>
              </a:rPr>
              <a:t> an </a:t>
            </a:r>
            <a:r>
              <a:rPr lang="it-IT" altLang="it-IT" sz="1600" dirty="0" err="1">
                <a:solidFill>
                  <a:schemeClr val="tx1"/>
                </a:solidFill>
              </a:rPr>
              <a:t>error</a:t>
            </a:r>
            <a:r>
              <a:rPr lang="it-IT" altLang="it-IT" sz="1600" dirty="0">
                <a:solidFill>
                  <a:schemeClr val="tx1"/>
                </a:solidFill>
              </a:rPr>
              <a:t> in </a:t>
            </a:r>
            <a:br>
              <a:rPr lang="it-IT" altLang="it-IT" sz="1600" dirty="0">
                <a:solidFill>
                  <a:schemeClr val="tx1"/>
                </a:solidFill>
              </a:rPr>
            </a:br>
            <a:r>
              <a:rPr lang="it-IT" altLang="it-IT" sz="1600" dirty="0" err="1">
                <a:solidFill>
                  <a:schemeClr val="tx1"/>
                </a:solidFill>
              </a:rPr>
              <a:t>transmitting</a:t>
            </a:r>
            <a:r>
              <a:rPr lang="it-IT" altLang="it-IT" sz="1600" dirty="0">
                <a:solidFill>
                  <a:schemeClr val="tx1"/>
                </a:solidFill>
              </a:rPr>
              <a:t>, or </a:t>
            </a:r>
            <a:r>
              <a:rPr lang="it-IT" altLang="it-IT" sz="1600" dirty="0" err="1">
                <a:solidFill>
                  <a:schemeClr val="tx1"/>
                </a:solidFill>
              </a:rPr>
              <a:t>storing</a:t>
            </a:r>
            <a:r>
              <a:rPr lang="it-IT" altLang="it-IT" sz="1600" dirty="0">
                <a:solidFill>
                  <a:schemeClr val="tx1"/>
                </a:solidFill>
              </a:rPr>
              <a:t>,   or </a:t>
            </a:r>
            <a:r>
              <a:rPr lang="it-IT" altLang="it-IT" sz="1600" dirty="0" err="1">
                <a:solidFill>
                  <a:schemeClr val="tx1"/>
                </a:solidFill>
              </a:rPr>
              <a:t>retrieving</a:t>
            </a:r>
            <a:r>
              <a:rPr lang="it-IT" altLang="it-IT" sz="1600" dirty="0">
                <a:solidFill>
                  <a:schemeClr val="tx1"/>
                </a:solidFill>
              </a:rPr>
              <a:t> …</a:t>
            </a:r>
          </a:p>
        </p:txBody>
      </p:sp>
      <p:sp>
        <p:nvSpPr>
          <p:cNvPr id="11" name="Rettangolo 8">
            <a:extLst>
              <a:ext uri="{FF2B5EF4-FFF2-40B4-BE49-F238E27FC236}">
                <a16:creationId xmlns:a16="http://schemas.microsoft.com/office/drawing/2014/main" id="{45051BD4-DB93-4791-A3D6-0284091890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24" y="3774278"/>
            <a:ext cx="457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300"/>
              </a:spcBef>
              <a:buClr>
                <a:srgbClr val="000000"/>
              </a:buClr>
              <a:buSzPct val="100000"/>
            </a:pPr>
            <a:r>
              <a:rPr lang="it-IT" altLang="it-IT" i="1" dirty="0" err="1"/>
              <a:t>Parity</a:t>
            </a:r>
            <a:r>
              <a:rPr lang="it-IT" altLang="it-IT" i="1" dirty="0"/>
              <a:t> code</a:t>
            </a:r>
          </a:p>
        </p:txBody>
      </p:sp>
      <p:sp>
        <p:nvSpPr>
          <p:cNvPr id="12" name="Rettangolo 9">
            <a:extLst>
              <a:ext uri="{FF2B5EF4-FFF2-40B4-BE49-F238E27FC236}">
                <a16:creationId xmlns:a16="http://schemas.microsoft.com/office/drawing/2014/main" id="{70339718-53D2-4440-93CD-4FAC6183A6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348" y="4179884"/>
            <a:ext cx="36752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600" dirty="0"/>
              <a:t>for </a:t>
            </a:r>
            <a:r>
              <a:rPr lang="it-IT" altLang="it-IT" sz="1600" dirty="0" err="1"/>
              <a:t>each</a:t>
            </a:r>
            <a:r>
              <a:rPr lang="it-IT" altLang="it-IT" sz="1600" dirty="0"/>
              <a:t> </a:t>
            </a:r>
            <a:r>
              <a:rPr lang="it-IT" altLang="it-IT" sz="1600" dirty="0" err="1"/>
              <a:t>unit</a:t>
            </a:r>
            <a:r>
              <a:rPr lang="it-IT" altLang="it-IT" sz="1600" dirty="0"/>
              <a:t> of data, e.g. 8 bits, </a:t>
            </a:r>
            <a:r>
              <a:rPr lang="it-IT" altLang="it-IT" sz="1600" dirty="0" err="1"/>
              <a:t>add</a:t>
            </a:r>
            <a:r>
              <a:rPr lang="it-IT" altLang="it-IT" sz="1600" dirty="0"/>
              <a:t> a </a:t>
            </a:r>
            <a:r>
              <a:rPr lang="it-IT" altLang="it-IT" sz="1600" dirty="0" err="1"/>
              <a:t>parity</a:t>
            </a:r>
            <a:r>
              <a:rPr lang="it-IT" altLang="it-IT" sz="1600" dirty="0"/>
              <a:t> bit so </a:t>
            </a:r>
            <a:r>
              <a:rPr lang="it-IT" altLang="it-IT" sz="1600" dirty="0" err="1"/>
              <a:t>that</a:t>
            </a:r>
            <a:r>
              <a:rPr lang="it-IT" altLang="it-IT" sz="1600" dirty="0"/>
              <a:t> the </a:t>
            </a:r>
            <a:r>
              <a:rPr lang="it-IT" altLang="it-IT" sz="1600" dirty="0" err="1"/>
              <a:t>total</a:t>
            </a:r>
            <a:r>
              <a:rPr lang="it-IT" altLang="it-IT" sz="1600" dirty="0"/>
              <a:t> </a:t>
            </a:r>
            <a:r>
              <a:rPr lang="it-IT" altLang="it-IT" sz="1600" dirty="0" err="1"/>
              <a:t>number</a:t>
            </a:r>
            <a:r>
              <a:rPr lang="it-IT" altLang="it-IT" sz="1600" dirty="0"/>
              <a:t> of 1’s in the </a:t>
            </a:r>
            <a:r>
              <a:rPr lang="it-IT" altLang="it-IT" sz="1600" dirty="0" err="1"/>
              <a:t>resulting</a:t>
            </a:r>
            <a:r>
              <a:rPr lang="it-IT" altLang="it-IT" sz="1600" dirty="0"/>
              <a:t> 9 bits </a:t>
            </a:r>
            <a:r>
              <a:rPr lang="it-IT" altLang="it-IT" sz="1600" dirty="0" err="1"/>
              <a:t>is</a:t>
            </a:r>
            <a:r>
              <a:rPr lang="it-IT" altLang="it-IT" sz="1600" dirty="0"/>
              <a:t> </a:t>
            </a:r>
            <a:r>
              <a:rPr lang="it-IT" altLang="it-IT" sz="1600" dirty="0" err="1"/>
              <a:t>odd</a:t>
            </a:r>
            <a:endParaRPr lang="it-IT" altLang="it-IT" sz="1600" dirty="0"/>
          </a:p>
        </p:txBody>
      </p:sp>
      <p:sp>
        <p:nvSpPr>
          <p:cNvPr id="18" name="Oval 4">
            <a:extLst>
              <a:ext uri="{FF2B5EF4-FFF2-40B4-BE49-F238E27FC236}">
                <a16:creationId xmlns:a16="http://schemas.microsoft.com/office/drawing/2014/main" id="{2E052C91-EEF1-435E-9237-896C0DBB60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4275" y="1771635"/>
            <a:ext cx="1603375" cy="2297113"/>
          </a:xfrm>
          <a:prstGeom prst="ellipse">
            <a:avLst/>
          </a:prstGeom>
          <a:solidFill>
            <a:srgbClr val="C0C0C0">
              <a:alpha val="50195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>
              <a:solidFill>
                <a:schemeClr val="accent2"/>
              </a:solidFill>
            </a:endParaRPr>
          </a:p>
        </p:txBody>
      </p:sp>
      <p:sp>
        <p:nvSpPr>
          <p:cNvPr id="19" name="Oval 5">
            <a:extLst>
              <a:ext uri="{FF2B5EF4-FFF2-40B4-BE49-F238E27FC236}">
                <a16:creationId xmlns:a16="http://schemas.microsoft.com/office/drawing/2014/main" id="{9E983DEB-94D5-4948-B3BC-C19FC36F66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11638" y="2574910"/>
            <a:ext cx="890587" cy="1312863"/>
          </a:xfrm>
          <a:prstGeom prst="ellipse">
            <a:avLst/>
          </a:prstGeom>
          <a:solidFill>
            <a:srgbClr val="C0C0C0">
              <a:alpha val="50195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it-IT" altLang="it-IT" sz="1200" dirty="0">
                <a:solidFill>
                  <a:schemeClr val="tx1"/>
                </a:solidFill>
                <a:latin typeface="Times New Roman" panose="02020603050405020304" pitchFamily="18" charset="0"/>
              </a:rPr>
              <a:t>Set of </a:t>
            </a:r>
          </a:p>
          <a:p>
            <a:pPr algn="ctr">
              <a:spcBef>
                <a:spcPct val="0"/>
              </a:spcBef>
            </a:pPr>
            <a:r>
              <a:rPr lang="it-IT" altLang="it-IT" sz="1200" dirty="0">
                <a:solidFill>
                  <a:schemeClr val="tx1"/>
                </a:solidFill>
                <a:latin typeface="Times New Roman" panose="02020603050405020304" pitchFamily="18" charset="0"/>
              </a:rPr>
              <a:t>code words</a:t>
            </a:r>
          </a:p>
        </p:txBody>
      </p:sp>
      <p:sp>
        <p:nvSpPr>
          <p:cNvPr id="20" name="Text Box 8">
            <a:extLst>
              <a:ext uri="{FF2B5EF4-FFF2-40B4-BE49-F238E27FC236}">
                <a16:creationId xmlns:a16="http://schemas.microsoft.com/office/drawing/2014/main" id="{62AB1F0E-622D-414F-B9FE-81258422C1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3837" y="1984359"/>
            <a:ext cx="1090612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it-IT" altLang="it-IT" sz="1200" dirty="0">
                <a:solidFill>
                  <a:schemeClr val="tx1"/>
                </a:solidFill>
                <a:latin typeface="Times New Roman" panose="02020603050405020304" pitchFamily="18" charset="0"/>
              </a:rPr>
              <a:t>Set of </a:t>
            </a:r>
            <a:r>
              <a:rPr lang="it-IT" altLang="it-IT" sz="1200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all</a:t>
            </a:r>
            <a:endParaRPr lang="it-IT" altLang="it-IT" sz="12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</a:pPr>
            <a:r>
              <a:rPr lang="it-IT" altLang="it-IT" sz="1200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possible</a:t>
            </a:r>
            <a:r>
              <a:rPr lang="it-IT" altLang="it-IT" sz="1200" dirty="0">
                <a:solidFill>
                  <a:schemeClr val="tx1"/>
                </a:solidFill>
                <a:latin typeface="Times New Roman" panose="02020603050405020304" pitchFamily="18" charset="0"/>
              </a:rPr>
              <a:t> words</a:t>
            </a:r>
          </a:p>
        </p:txBody>
      </p:sp>
      <p:sp>
        <p:nvSpPr>
          <p:cNvPr id="21" name="CasellaDiTesto 1">
            <a:extLst>
              <a:ext uri="{FF2B5EF4-FFF2-40B4-BE49-F238E27FC236}">
                <a16:creationId xmlns:a16="http://schemas.microsoft.com/office/drawing/2014/main" id="{543753D2-AB8C-4F27-8B9A-15E5E2CF0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25962" y="3500422"/>
            <a:ext cx="3286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200" dirty="0"/>
              <a:t>2</a:t>
            </a:r>
            <a:r>
              <a:rPr lang="it-IT" altLang="it-IT" sz="1200" baseline="30000" dirty="0"/>
              <a:t>n</a:t>
            </a:r>
            <a:endParaRPr lang="it-IT" altLang="it-IT" sz="1200" dirty="0"/>
          </a:p>
        </p:txBody>
      </p:sp>
      <p:sp>
        <p:nvSpPr>
          <p:cNvPr id="22" name="CasellaDiTesto 2">
            <a:extLst>
              <a:ext uri="{FF2B5EF4-FFF2-40B4-BE49-F238E27FC236}">
                <a16:creationId xmlns:a16="http://schemas.microsoft.com/office/drawing/2014/main" id="{7228C391-ED34-43CE-9596-7B02161D07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5575" y="2411397"/>
            <a:ext cx="3540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200" dirty="0"/>
              <a:t>2</a:t>
            </a:r>
            <a:r>
              <a:rPr lang="it-IT" altLang="it-IT" sz="1200" baseline="30000" dirty="0"/>
              <a:t>m</a:t>
            </a:r>
            <a:endParaRPr lang="it-IT" altLang="it-IT" sz="1200" dirty="0"/>
          </a:p>
        </p:txBody>
      </p:sp>
      <p:sp>
        <p:nvSpPr>
          <p:cNvPr id="23" name="CasellaDiTesto 10">
            <a:extLst>
              <a:ext uri="{FF2B5EF4-FFF2-40B4-BE49-F238E27FC236}">
                <a16:creationId xmlns:a16="http://schemas.microsoft.com/office/drawing/2014/main" id="{46243EFD-DD7A-4E6C-BA88-5696B25718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5413" y="4900814"/>
            <a:ext cx="14494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10100000    1</a:t>
            </a:r>
          </a:p>
        </p:txBody>
      </p:sp>
      <p:sp>
        <p:nvSpPr>
          <p:cNvPr id="24" name="CasellaDiTesto 11">
            <a:extLst>
              <a:ext uri="{FF2B5EF4-FFF2-40B4-BE49-F238E27FC236}">
                <a16:creationId xmlns:a16="http://schemas.microsoft.com/office/drawing/2014/main" id="{435CCC65-3D2D-45FC-8C9E-601CADC468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5426" y="5289752"/>
            <a:ext cx="47466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200" dirty="0"/>
              <a:t>byte</a:t>
            </a:r>
          </a:p>
        </p:txBody>
      </p:sp>
      <p:sp>
        <p:nvSpPr>
          <p:cNvPr id="25" name="CasellaDiTesto 12">
            <a:extLst>
              <a:ext uri="{FF2B5EF4-FFF2-40B4-BE49-F238E27FC236}">
                <a16:creationId xmlns:a16="http://schemas.microsoft.com/office/drawing/2014/main" id="{76372D89-3023-41C6-ABE4-C32B084346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38402" y="5292927"/>
            <a:ext cx="5603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200" dirty="0" err="1"/>
              <a:t>parity</a:t>
            </a:r>
            <a:endParaRPr lang="it-IT" altLang="it-IT" sz="1200" dirty="0"/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200" dirty="0"/>
              <a:t>bit</a:t>
            </a:r>
          </a:p>
        </p:txBody>
      </p:sp>
      <p:sp>
        <p:nvSpPr>
          <p:cNvPr id="26" name="Rettangolo 13">
            <a:extLst>
              <a:ext uri="{FF2B5EF4-FFF2-40B4-BE49-F238E27FC236}">
                <a16:creationId xmlns:a16="http://schemas.microsoft.com/office/drawing/2014/main" id="{423D5A76-06CD-42C7-86FD-9513201B82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3977" y="4829378"/>
            <a:ext cx="1584325" cy="44132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>
              <a:solidFill>
                <a:schemeClr val="accent2"/>
              </a:solidFill>
            </a:endParaRPr>
          </a:p>
        </p:txBody>
      </p:sp>
      <p:sp>
        <p:nvSpPr>
          <p:cNvPr id="27" name="CasellaDiTesto 17">
            <a:extLst>
              <a:ext uri="{FF2B5EF4-FFF2-40B4-BE49-F238E27FC236}">
                <a16:creationId xmlns:a16="http://schemas.microsoft.com/office/drawing/2014/main" id="{77826B58-C1FA-499D-B807-89DC44F086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86081" y="4903813"/>
            <a:ext cx="14494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10100</a:t>
            </a:r>
            <a:r>
              <a:rPr lang="it-IT" altLang="it-IT" dirty="0">
                <a:solidFill>
                  <a:srgbClr val="FF0000"/>
                </a:solidFill>
              </a:rPr>
              <a:t>1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00    1</a:t>
            </a:r>
          </a:p>
        </p:txBody>
      </p:sp>
      <p:sp>
        <p:nvSpPr>
          <p:cNvPr id="28" name="CasellaDiTesto 19">
            <a:extLst>
              <a:ext uri="{FF2B5EF4-FFF2-40B4-BE49-F238E27FC236}">
                <a16:creationId xmlns:a16="http://schemas.microsoft.com/office/drawing/2014/main" id="{A49349BB-0533-4060-A3E4-24B3BFC326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68979" y="5513119"/>
            <a:ext cx="11665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200" dirty="0" err="1"/>
              <a:t>not</a:t>
            </a:r>
            <a:r>
              <a:rPr lang="it-IT" altLang="it-IT" sz="1200" dirty="0"/>
              <a:t> a </a:t>
            </a:r>
            <a:r>
              <a:rPr lang="it-IT" altLang="it-IT" sz="1200" dirty="0" err="1"/>
              <a:t>codeword</a:t>
            </a:r>
            <a:endParaRPr lang="it-IT" altLang="it-IT" sz="1200" dirty="0"/>
          </a:p>
        </p:txBody>
      </p:sp>
      <p:sp>
        <p:nvSpPr>
          <p:cNvPr id="29" name="Rettangolo 20">
            <a:extLst>
              <a:ext uri="{FF2B5EF4-FFF2-40B4-BE49-F238E27FC236}">
                <a16:creationId xmlns:a16="http://schemas.microsoft.com/office/drawing/2014/main" id="{84BEB7C3-9D61-493A-91A3-53A368AB35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14644" y="4832377"/>
            <a:ext cx="1584325" cy="44132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>
              <a:solidFill>
                <a:schemeClr val="accent2"/>
              </a:solidFill>
            </a:endParaRPr>
          </a:p>
        </p:txBody>
      </p:sp>
      <p:sp>
        <p:nvSpPr>
          <p:cNvPr id="30" name="CasellaDiTesto 15">
            <a:extLst>
              <a:ext uri="{FF2B5EF4-FFF2-40B4-BE49-F238E27FC236}">
                <a16:creationId xmlns:a16="http://schemas.microsoft.com/office/drawing/2014/main" id="{166C4217-428E-4CB9-A6F1-01AAD6A15C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6463" y="5161120"/>
            <a:ext cx="13197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 dirty="0" err="1"/>
              <a:t>communication</a:t>
            </a:r>
            <a:endParaRPr lang="it-IT" altLang="it-IT" sz="1400" dirty="0"/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 dirty="0" err="1"/>
              <a:t>channel</a:t>
            </a:r>
            <a:endParaRPr lang="it-IT" altLang="it-IT" sz="1400" dirty="0"/>
          </a:p>
        </p:txBody>
      </p:sp>
      <p:cxnSp>
        <p:nvCxnSpPr>
          <p:cNvPr id="31" name="Connettore 1 24">
            <a:extLst>
              <a:ext uri="{FF2B5EF4-FFF2-40B4-BE49-F238E27FC236}">
                <a16:creationId xmlns:a16="http://schemas.microsoft.com/office/drawing/2014/main" id="{532EA638-C78C-490D-A541-EA4A2B0BD50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047938" y="4829378"/>
            <a:ext cx="0" cy="4413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Connettore 1 26">
            <a:extLst>
              <a:ext uri="{FF2B5EF4-FFF2-40B4-BE49-F238E27FC236}">
                <a16:creationId xmlns:a16="http://schemas.microsoft.com/office/drawing/2014/main" id="{29A5097F-DA8D-4E65-8448-6E0FE5B7AA2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438606" y="4819677"/>
            <a:ext cx="0" cy="4603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CasellaDiTesto 27">
            <a:extLst>
              <a:ext uri="{FF2B5EF4-FFF2-40B4-BE49-F238E27FC236}">
                <a16:creationId xmlns:a16="http://schemas.microsoft.com/office/drawing/2014/main" id="{E206B805-DCCD-465C-8B20-430683F2E5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5734" y="4326877"/>
            <a:ext cx="6126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200" dirty="0" err="1"/>
              <a:t>sender</a:t>
            </a:r>
            <a:br>
              <a:rPr lang="it-IT" altLang="it-IT" sz="1200" dirty="0"/>
            </a:br>
            <a:r>
              <a:rPr lang="it-IT" altLang="it-IT" sz="1200" dirty="0" err="1"/>
              <a:t>node</a:t>
            </a:r>
            <a:endParaRPr lang="it-IT" altLang="it-IT" sz="1200" dirty="0"/>
          </a:p>
        </p:txBody>
      </p:sp>
      <p:sp>
        <p:nvSpPr>
          <p:cNvPr id="34" name="CasellaDiTesto 30">
            <a:extLst>
              <a:ext uri="{FF2B5EF4-FFF2-40B4-BE49-F238E27FC236}">
                <a16:creationId xmlns:a16="http://schemas.microsoft.com/office/drawing/2014/main" id="{28EBF7D9-E963-4DA0-A1FF-AE8A99F45A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68979" y="4305052"/>
            <a:ext cx="6876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200" dirty="0" err="1"/>
              <a:t>receiver</a:t>
            </a:r>
            <a:br>
              <a:rPr lang="it-IT" altLang="it-IT" sz="1200" dirty="0"/>
            </a:br>
            <a:r>
              <a:rPr lang="it-IT" altLang="it-IT" sz="1200" dirty="0" err="1"/>
              <a:t>node</a:t>
            </a:r>
            <a:endParaRPr lang="it-IT" altLang="it-IT" sz="1200" dirty="0"/>
          </a:p>
        </p:txBody>
      </p:sp>
      <p:sp>
        <p:nvSpPr>
          <p:cNvPr id="35" name="Freccia a destra 28">
            <a:extLst>
              <a:ext uri="{FF2B5EF4-FFF2-40B4-BE49-F238E27FC236}">
                <a16:creationId xmlns:a16="http://schemas.microsoft.com/office/drawing/2014/main" id="{FF188CBB-FB01-4900-8B28-508F9D99D8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4493" y="4973013"/>
            <a:ext cx="1603375" cy="215900"/>
          </a:xfrm>
          <a:prstGeom prst="rightArrow">
            <a:avLst>
              <a:gd name="adj1" fmla="val 50000"/>
              <a:gd name="adj2" fmla="val 50051"/>
            </a:avLst>
          </a:prstGeom>
          <a:solidFill>
            <a:srgbClr val="F2412E"/>
          </a:solidFill>
          <a:ln w="9525" algn="ctr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>
              <a:solidFill>
                <a:schemeClr val="accent2"/>
              </a:solidFill>
            </a:endParaRPr>
          </a:p>
        </p:txBody>
      </p:sp>
      <p:sp>
        <p:nvSpPr>
          <p:cNvPr id="36" name="CasellaDiTesto 29">
            <a:extLst>
              <a:ext uri="{FF2B5EF4-FFF2-40B4-BE49-F238E27FC236}">
                <a16:creationId xmlns:a16="http://schemas.microsoft.com/office/drawing/2014/main" id="{685CB948-2C17-47F1-8C51-044964FCC6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30568" y="5297514"/>
            <a:ext cx="8842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200" dirty="0"/>
              <a:t>one bit flip</a:t>
            </a:r>
          </a:p>
        </p:txBody>
      </p:sp>
      <p:sp>
        <p:nvSpPr>
          <p:cNvPr id="37" name="Rettangolo 31">
            <a:extLst>
              <a:ext uri="{FF2B5EF4-FFF2-40B4-BE49-F238E27FC236}">
                <a16:creationId xmlns:a16="http://schemas.microsoft.com/office/drawing/2014/main" id="{015E6796-919F-4FBB-AE49-A5B5C14832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656" y="5491781"/>
            <a:ext cx="29340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Two bit flips are </a:t>
            </a:r>
            <a:r>
              <a:rPr lang="it-IT" altLang="it-IT" dirty="0" err="1"/>
              <a:t>not</a:t>
            </a:r>
            <a:r>
              <a:rPr lang="it-IT" altLang="it-IT" dirty="0"/>
              <a:t> </a:t>
            </a:r>
            <a:r>
              <a:rPr lang="it-IT" altLang="it-IT" dirty="0" err="1"/>
              <a:t>detected</a:t>
            </a:r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7625144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4F1633D-871C-4B43-B7B9-4FC7C9736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>
                <a:solidFill>
                  <a:schemeClr val="bg1"/>
                </a:solidFill>
              </a:rPr>
              <a:t>Coding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2E13372-685D-4A2F-A198-BF89AF1C7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2CF3202-A5B3-4D31-B27D-BDCD90A02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3033F94-0464-427F-AE69-05353CC13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28</a:t>
            </a:fld>
            <a:endParaRPr lang="it-IT"/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5E2F49BA-8935-424C-8C8E-877DA20DD8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2720843"/>
            <a:ext cx="10611678" cy="3033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84163" indent="-2841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00"/>
              </a:spcBef>
              <a:buClr>
                <a:srgbClr val="FE400C"/>
              </a:buClr>
            </a:pPr>
            <a:r>
              <a:rPr lang="it-IT" altLang="it-IT" sz="1800" b="1" dirty="0" err="1">
                <a:solidFill>
                  <a:schemeClr val="tx1"/>
                </a:solidFill>
              </a:rPr>
              <a:t>Separable</a:t>
            </a:r>
            <a:r>
              <a:rPr lang="it-IT" altLang="it-IT" sz="1800" b="1" dirty="0">
                <a:solidFill>
                  <a:schemeClr val="tx1"/>
                </a:solidFill>
              </a:rPr>
              <a:t> code</a:t>
            </a:r>
            <a:r>
              <a:rPr lang="it-IT" altLang="it-IT" sz="1800" dirty="0">
                <a:solidFill>
                  <a:schemeClr val="tx1"/>
                </a:solidFill>
              </a:rPr>
              <a:t>: a code in </a:t>
            </a:r>
            <a:r>
              <a:rPr lang="it-IT" altLang="it-IT" sz="1800" dirty="0" err="1">
                <a:solidFill>
                  <a:schemeClr val="tx1"/>
                </a:solidFill>
              </a:rPr>
              <a:t>which</a:t>
            </a:r>
            <a:r>
              <a:rPr lang="it-IT" altLang="it-IT" sz="1800" dirty="0">
                <a:solidFill>
                  <a:schemeClr val="tx1"/>
                </a:solidFill>
              </a:rPr>
              <a:t> the </a:t>
            </a:r>
            <a:r>
              <a:rPr lang="it-IT" altLang="it-IT" sz="1800" dirty="0" err="1">
                <a:solidFill>
                  <a:schemeClr val="tx1"/>
                </a:solidFill>
              </a:rPr>
              <a:t>original</a:t>
            </a:r>
            <a:r>
              <a:rPr lang="it-IT" altLang="it-IT" sz="1800" dirty="0">
                <a:solidFill>
                  <a:schemeClr val="tx1"/>
                </a:solidFill>
              </a:rPr>
              <a:t> information </a:t>
            </a:r>
            <a:r>
              <a:rPr lang="it-IT" altLang="it-IT" sz="1800" dirty="0" err="1">
                <a:solidFill>
                  <a:schemeClr val="tx1"/>
                </a:solidFill>
              </a:rPr>
              <a:t>is</a:t>
            </a:r>
            <a:r>
              <a:rPr lang="it-IT" altLang="it-IT" sz="1800" dirty="0">
                <a:solidFill>
                  <a:schemeClr val="tx1"/>
                </a:solidFill>
              </a:rPr>
              <a:t> </a:t>
            </a:r>
            <a:r>
              <a:rPr lang="it-IT" altLang="it-IT" sz="1800" dirty="0" err="1">
                <a:solidFill>
                  <a:schemeClr val="tx1"/>
                </a:solidFill>
              </a:rPr>
              <a:t>appended</a:t>
            </a:r>
            <a:r>
              <a:rPr lang="it-IT" altLang="it-IT" sz="1800" dirty="0">
                <a:solidFill>
                  <a:schemeClr val="tx1"/>
                </a:solidFill>
              </a:rPr>
              <a:t> with new information to </a:t>
            </a:r>
            <a:r>
              <a:rPr lang="it-IT" altLang="it-IT" sz="1800" dirty="0" err="1">
                <a:solidFill>
                  <a:schemeClr val="tx1"/>
                </a:solidFill>
              </a:rPr>
              <a:t>form</a:t>
            </a:r>
            <a:r>
              <a:rPr lang="it-IT" altLang="it-IT" sz="1800" dirty="0">
                <a:solidFill>
                  <a:schemeClr val="tx1"/>
                </a:solidFill>
              </a:rPr>
              <a:t> the </a:t>
            </a:r>
            <a:r>
              <a:rPr lang="it-IT" altLang="it-IT" sz="1800" dirty="0" err="1">
                <a:solidFill>
                  <a:schemeClr val="tx1"/>
                </a:solidFill>
              </a:rPr>
              <a:t>codeword</a:t>
            </a:r>
            <a:r>
              <a:rPr lang="it-IT" altLang="it-IT" sz="1800" dirty="0">
                <a:solidFill>
                  <a:schemeClr val="tx1"/>
                </a:solidFill>
              </a:rPr>
              <a:t>. The </a:t>
            </a:r>
            <a:r>
              <a:rPr lang="it-IT" altLang="it-IT" sz="1800" dirty="0" err="1">
                <a:solidFill>
                  <a:schemeClr val="tx1"/>
                </a:solidFill>
              </a:rPr>
              <a:t>decoding</a:t>
            </a:r>
            <a:r>
              <a:rPr lang="it-IT" altLang="it-IT" sz="1800" dirty="0">
                <a:solidFill>
                  <a:schemeClr val="tx1"/>
                </a:solidFill>
              </a:rPr>
              <a:t> </a:t>
            </a:r>
            <a:r>
              <a:rPr lang="it-IT" altLang="it-IT" sz="1800" dirty="0" err="1">
                <a:solidFill>
                  <a:schemeClr val="tx1"/>
                </a:solidFill>
              </a:rPr>
              <a:t>process</a:t>
            </a:r>
            <a:r>
              <a:rPr lang="it-IT" altLang="it-IT" sz="1800" dirty="0">
                <a:solidFill>
                  <a:schemeClr val="tx1"/>
                </a:solidFill>
              </a:rPr>
              <a:t> </a:t>
            </a:r>
            <a:r>
              <a:rPr lang="it-IT" altLang="it-IT" sz="1800" dirty="0" err="1">
                <a:solidFill>
                  <a:schemeClr val="tx1"/>
                </a:solidFill>
              </a:rPr>
              <a:t>consists</a:t>
            </a:r>
            <a:r>
              <a:rPr lang="it-IT" altLang="it-IT" sz="1800" dirty="0">
                <a:solidFill>
                  <a:schemeClr val="tx1"/>
                </a:solidFill>
              </a:rPr>
              <a:t> of </a:t>
            </a:r>
            <a:r>
              <a:rPr lang="it-IT" altLang="it-IT" sz="1800" dirty="0" err="1">
                <a:solidFill>
                  <a:schemeClr val="tx1"/>
                </a:solidFill>
              </a:rPr>
              <a:t>simply</a:t>
            </a:r>
            <a:r>
              <a:rPr lang="it-IT" altLang="it-IT" sz="1800" dirty="0">
                <a:solidFill>
                  <a:schemeClr val="tx1"/>
                </a:solidFill>
              </a:rPr>
              <a:t> </a:t>
            </a:r>
            <a:r>
              <a:rPr lang="it-IT" altLang="it-IT" sz="1800" dirty="0" err="1">
                <a:solidFill>
                  <a:schemeClr val="tx1"/>
                </a:solidFill>
              </a:rPr>
              <a:t>removing</a:t>
            </a:r>
            <a:r>
              <a:rPr lang="it-IT" altLang="it-IT" sz="1800" dirty="0">
                <a:solidFill>
                  <a:schemeClr val="tx1"/>
                </a:solidFill>
              </a:rPr>
              <a:t> the </a:t>
            </a:r>
            <a:r>
              <a:rPr lang="it-IT" altLang="it-IT" sz="1800" dirty="0" err="1">
                <a:solidFill>
                  <a:schemeClr val="tx1"/>
                </a:solidFill>
              </a:rPr>
              <a:t>additional</a:t>
            </a:r>
            <a:r>
              <a:rPr lang="it-IT" altLang="it-IT" sz="1800" dirty="0">
                <a:solidFill>
                  <a:schemeClr val="tx1"/>
                </a:solidFill>
              </a:rPr>
              <a:t> information and keeping the </a:t>
            </a:r>
            <a:r>
              <a:rPr lang="it-IT" altLang="it-IT" sz="1800" dirty="0" err="1">
                <a:solidFill>
                  <a:schemeClr val="tx1"/>
                </a:solidFill>
              </a:rPr>
              <a:t>original</a:t>
            </a:r>
            <a:r>
              <a:rPr lang="it-IT" altLang="it-IT" sz="1800" dirty="0">
                <a:solidFill>
                  <a:schemeClr val="tx1"/>
                </a:solidFill>
              </a:rPr>
              <a:t> data </a:t>
            </a:r>
          </a:p>
          <a:p>
            <a:pPr>
              <a:spcBef>
                <a:spcPts val="300"/>
              </a:spcBef>
              <a:buClr>
                <a:srgbClr val="FE400C"/>
              </a:buClr>
            </a:pPr>
            <a:endParaRPr lang="it-IT" altLang="it-IT" sz="1800" b="1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  <a:buClr>
                <a:srgbClr val="FE400C"/>
              </a:buClr>
            </a:pPr>
            <a:r>
              <a:rPr lang="it-IT" altLang="it-IT" sz="1800" b="1" dirty="0" err="1">
                <a:solidFill>
                  <a:schemeClr val="tx1"/>
                </a:solidFill>
              </a:rPr>
              <a:t>Nonseparable</a:t>
            </a:r>
            <a:r>
              <a:rPr lang="it-IT" altLang="it-IT" sz="1800" b="1" dirty="0">
                <a:solidFill>
                  <a:schemeClr val="tx1"/>
                </a:solidFill>
              </a:rPr>
              <a:t> code</a:t>
            </a:r>
            <a:r>
              <a:rPr lang="it-IT" altLang="it-IT" sz="1800" dirty="0">
                <a:solidFill>
                  <a:schemeClr val="tx1"/>
                </a:solidFill>
              </a:rPr>
              <a:t>: </a:t>
            </a:r>
            <a:r>
              <a:rPr lang="it-IT" altLang="it-IT" sz="1800" dirty="0" err="1">
                <a:solidFill>
                  <a:schemeClr val="tx1"/>
                </a:solidFill>
              </a:rPr>
              <a:t>requires</a:t>
            </a:r>
            <a:r>
              <a:rPr lang="it-IT" altLang="it-IT" sz="1800" dirty="0">
                <a:solidFill>
                  <a:schemeClr val="tx1"/>
                </a:solidFill>
              </a:rPr>
              <a:t> more </a:t>
            </a:r>
            <a:r>
              <a:rPr lang="it-IT" altLang="it-IT" sz="1800" dirty="0" err="1">
                <a:solidFill>
                  <a:schemeClr val="tx1"/>
                </a:solidFill>
              </a:rPr>
              <a:t>complicated</a:t>
            </a:r>
            <a:r>
              <a:rPr lang="it-IT" altLang="it-IT" sz="1800" dirty="0">
                <a:solidFill>
                  <a:schemeClr val="tx1"/>
                </a:solidFill>
              </a:rPr>
              <a:t> </a:t>
            </a:r>
            <a:r>
              <a:rPr lang="it-IT" altLang="it-IT" sz="1800" dirty="0" err="1">
                <a:solidFill>
                  <a:schemeClr val="tx1"/>
                </a:solidFill>
              </a:rPr>
              <a:t>decoding</a:t>
            </a:r>
            <a:r>
              <a:rPr lang="it-IT" altLang="it-IT" sz="1800" dirty="0">
                <a:solidFill>
                  <a:schemeClr val="tx1"/>
                </a:solidFill>
              </a:rPr>
              <a:t> </a:t>
            </a:r>
            <a:r>
              <a:rPr lang="it-IT" altLang="it-IT" sz="1800" dirty="0" err="1">
                <a:solidFill>
                  <a:schemeClr val="tx1"/>
                </a:solidFill>
              </a:rPr>
              <a:t>procedures</a:t>
            </a:r>
            <a:endParaRPr lang="it-IT" altLang="it-IT" sz="1800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  <a:buClr>
                <a:srgbClr val="FE400C"/>
              </a:buClr>
            </a:pPr>
            <a:endParaRPr lang="it-IT" altLang="it-IT" sz="1800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  <a:buClr>
                <a:srgbClr val="FE400C"/>
              </a:buClr>
            </a:pPr>
            <a:r>
              <a:rPr lang="it-IT" altLang="it-IT" sz="1800" dirty="0" err="1">
                <a:solidFill>
                  <a:schemeClr val="tx1"/>
                </a:solidFill>
              </a:rPr>
              <a:t>Parity</a:t>
            </a:r>
            <a:r>
              <a:rPr lang="it-IT" altLang="it-IT" sz="1800" dirty="0">
                <a:solidFill>
                  <a:schemeClr val="tx1"/>
                </a:solidFill>
              </a:rPr>
              <a:t> code </a:t>
            </a:r>
            <a:r>
              <a:rPr lang="it-IT" altLang="it-IT" sz="1800" dirty="0" err="1">
                <a:solidFill>
                  <a:schemeClr val="tx1"/>
                </a:solidFill>
              </a:rPr>
              <a:t>is</a:t>
            </a:r>
            <a:r>
              <a:rPr lang="it-IT" altLang="it-IT" sz="1800" dirty="0">
                <a:solidFill>
                  <a:schemeClr val="tx1"/>
                </a:solidFill>
              </a:rPr>
              <a:t> a </a:t>
            </a:r>
            <a:r>
              <a:rPr lang="it-IT" altLang="it-IT" sz="1800" dirty="0" err="1">
                <a:solidFill>
                  <a:schemeClr val="tx1"/>
                </a:solidFill>
              </a:rPr>
              <a:t>separable</a:t>
            </a:r>
            <a:r>
              <a:rPr lang="it-IT" altLang="it-IT" sz="1800" dirty="0">
                <a:solidFill>
                  <a:schemeClr val="tx1"/>
                </a:solidFill>
              </a:rPr>
              <a:t> code</a:t>
            </a:r>
          </a:p>
          <a:p>
            <a:pPr>
              <a:spcBef>
                <a:spcPts val="300"/>
              </a:spcBef>
              <a:buClr>
                <a:srgbClr val="FE400C"/>
              </a:buClr>
            </a:pPr>
            <a:r>
              <a:rPr lang="it-IT" altLang="it-IT" sz="1800" dirty="0" err="1">
                <a:solidFill>
                  <a:schemeClr val="tx1"/>
                </a:solidFill>
              </a:rPr>
              <a:t>Additional</a:t>
            </a:r>
            <a:r>
              <a:rPr lang="it-IT" altLang="it-IT" sz="1800" dirty="0">
                <a:solidFill>
                  <a:schemeClr val="tx1"/>
                </a:solidFill>
              </a:rPr>
              <a:t> information can be </a:t>
            </a:r>
            <a:r>
              <a:rPr lang="it-IT" altLang="it-IT" sz="1800" dirty="0" err="1">
                <a:solidFill>
                  <a:schemeClr val="tx1"/>
                </a:solidFill>
              </a:rPr>
              <a:t>used</a:t>
            </a:r>
            <a:r>
              <a:rPr lang="it-IT" altLang="it-IT" sz="1800" dirty="0">
                <a:solidFill>
                  <a:schemeClr val="tx1"/>
                </a:solidFill>
              </a:rPr>
              <a:t> for </a:t>
            </a:r>
            <a:r>
              <a:rPr lang="it-IT" altLang="it-IT" sz="1800" dirty="0" err="1">
                <a:solidFill>
                  <a:schemeClr val="tx1"/>
                </a:solidFill>
              </a:rPr>
              <a:t>error</a:t>
            </a:r>
            <a:r>
              <a:rPr lang="it-IT" altLang="it-IT" sz="1800" dirty="0">
                <a:solidFill>
                  <a:schemeClr val="tx1"/>
                </a:solidFill>
              </a:rPr>
              <a:t> </a:t>
            </a:r>
            <a:r>
              <a:rPr lang="it-IT" altLang="it-IT" sz="1800" dirty="0" err="1">
                <a:solidFill>
                  <a:schemeClr val="tx1"/>
                </a:solidFill>
              </a:rPr>
              <a:t>detection</a:t>
            </a:r>
            <a:r>
              <a:rPr lang="it-IT" altLang="it-IT" sz="1800" dirty="0">
                <a:solidFill>
                  <a:schemeClr val="tx1"/>
                </a:solidFill>
              </a:rPr>
              <a:t> and </a:t>
            </a:r>
            <a:r>
              <a:rPr lang="it-IT" altLang="it-IT" sz="1800" dirty="0" err="1">
                <a:solidFill>
                  <a:schemeClr val="tx1"/>
                </a:solidFill>
              </a:rPr>
              <a:t>may</a:t>
            </a:r>
            <a:r>
              <a:rPr lang="it-IT" altLang="it-IT" sz="1800" dirty="0">
                <a:solidFill>
                  <a:schemeClr val="tx1"/>
                </a:solidFill>
              </a:rPr>
              <a:t> be for </a:t>
            </a:r>
            <a:r>
              <a:rPr lang="it-IT" altLang="it-IT" sz="1800" dirty="0" err="1">
                <a:solidFill>
                  <a:schemeClr val="tx1"/>
                </a:solidFill>
              </a:rPr>
              <a:t>error</a:t>
            </a:r>
            <a:r>
              <a:rPr lang="it-IT" altLang="it-IT" sz="1800" dirty="0">
                <a:solidFill>
                  <a:schemeClr val="tx1"/>
                </a:solidFill>
              </a:rPr>
              <a:t> </a:t>
            </a:r>
            <a:r>
              <a:rPr lang="it-IT" altLang="it-IT" sz="1800" dirty="0" err="1">
                <a:solidFill>
                  <a:schemeClr val="tx1"/>
                </a:solidFill>
              </a:rPr>
              <a:t>correction</a:t>
            </a:r>
            <a:endParaRPr lang="it-IT" altLang="it-IT" sz="1800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  <a:buClr>
                <a:srgbClr val="FE400C"/>
              </a:buClr>
            </a:pPr>
            <a:endParaRPr lang="it-IT" altLang="it-IT" sz="1800" dirty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</a:pPr>
            <a:endParaRPr lang="it-IT" altLang="it-IT" sz="1400" dirty="0">
              <a:solidFill>
                <a:srgbClr val="333399"/>
              </a:solidFill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08E65594-4998-4CDB-BBB8-D5AEAFBDAF2B}"/>
              </a:ext>
            </a:extLst>
          </p:cNvPr>
          <p:cNvSpPr/>
          <p:nvPr/>
        </p:nvSpPr>
        <p:spPr>
          <a:xfrm>
            <a:off x="838200" y="1132854"/>
            <a:ext cx="10515600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buClr>
                <a:srgbClr val="FE400C"/>
              </a:buClr>
              <a:buSzPct val="100000"/>
              <a:defRPr/>
            </a:pPr>
            <a:r>
              <a:rPr lang="it-IT" altLang="it-IT" sz="2000" dirty="0" err="1"/>
              <a:t>Codes</a:t>
            </a:r>
            <a:endParaRPr lang="it-IT" altLang="it-IT" sz="2000" dirty="0"/>
          </a:p>
          <a:p>
            <a:pPr>
              <a:spcBef>
                <a:spcPts val="300"/>
              </a:spcBef>
              <a:buClr>
                <a:srgbClr val="FE400C"/>
              </a:buClr>
              <a:buSzPct val="100000"/>
              <a:defRPr/>
            </a:pPr>
            <a:r>
              <a:rPr lang="it-IT" altLang="it-IT" sz="2000" dirty="0"/>
              <a:t> 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encoding</a:t>
            </a:r>
            <a:r>
              <a:rPr lang="it-IT" altLang="it-IT" sz="2000" dirty="0"/>
              <a:t>:  the </a:t>
            </a:r>
            <a:r>
              <a:rPr lang="it-IT" altLang="it-IT" sz="2000" dirty="0" err="1"/>
              <a:t>process</a:t>
            </a:r>
            <a:r>
              <a:rPr lang="it-IT" altLang="it-IT" sz="2000" dirty="0"/>
              <a:t> of </a:t>
            </a:r>
            <a:r>
              <a:rPr lang="it-IT" altLang="it-IT" sz="2000" dirty="0" err="1"/>
              <a:t>determining</a:t>
            </a:r>
            <a:r>
              <a:rPr lang="it-IT" altLang="it-IT" sz="2000" dirty="0"/>
              <a:t> the c bit </a:t>
            </a:r>
            <a:r>
              <a:rPr lang="it-IT" altLang="it-IT" sz="2000" dirty="0" err="1"/>
              <a:t>configuration</a:t>
            </a:r>
            <a:r>
              <a:rPr lang="it-IT" altLang="it-IT" sz="2000" dirty="0"/>
              <a:t> for a n bit data item </a:t>
            </a:r>
          </a:p>
          <a:p>
            <a:pPr>
              <a:spcBef>
                <a:spcPts val="300"/>
              </a:spcBef>
              <a:buClr>
                <a:srgbClr val="FE400C"/>
              </a:buClr>
              <a:buSzPct val="100000"/>
              <a:defRPr/>
            </a:pPr>
            <a:r>
              <a:rPr lang="it-IT" altLang="it-IT" sz="2000" dirty="0"/>
              <a:t>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decoding</a:t>
            </a:r>
            <a:r>
              <a:rPr lang="it-IT" altLang="it-IT" sz="2000" dirty="0"/>
              <a:t>:  the </a:t>
            </a:r>
            <a:r>
              <a:rPr lang="it-IT" altLang="it-IT" sz="2000" dirty="0" err="1"/>
              <a:t>process</a:t>
            </a:r>
            <a:r>
              <a:rPr lang="it-IT" altLang="it-IT" sz="2000" dirty="0"/>
              <a:t> of </a:t>
            </a:r>
            <a:r>
              <a:rPr lang="it-IT" altLang="it-IT" sz="2000" dirty="0" err="1"/>
              <a:t>recovering</a:t>
            </a:r>
            <a:r>
              <a:rPr lang="it-IT" altLang="it-IT" sz="2000" dirty="0"/>
              <a:t> the </a:t>
            </a:r>
            <a:r>
              <a:rPr lang="it-IT" altLang="it-IT" sz="2000" dirty="0" err="1"/>
              <a:t>original</a:t>
            </a:r>
            <a:r>
              <a:rPr lang="it-IT" altLang="it-IT" sz="2000" dirty="0"/>
              <a:t> n bit data from the m bit </a:t>
            </a:r>
            <a:r>
              <a:rPr lang="it-IT" altLang="it-IT" sz="2000" dirty="0" err="1"/>
              <a:t>total</a:t>
            </a:r>
            <a:r>
              <a:rPr lang="it-IT" altLang="it-IT" sz="2000" dirty="0"/>
              <a:t> bit</a:t>
            </a:r>
            <a:endParaRPr lang="it-IT" altLang="it-IT" sz="2000" b="1" dirty="0"/>
          </a:p>
        </p:txBody>
      </p:sp>
    </p:spTree>
    <p:extLst>
      <p:ext uri="{BB962C8B-B14F-4D97-AF65-F5344CB8AC3E}">
        <p14:creationId xmlns:p14="http://schemas.microsoft.com/office/powerpoint/2010/main" val="20911423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2635A85-8286-41B2-BF6B-4DAB7C76D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166"/>
            <a:ext cx="11103280" cy="935494"/>
          </a:xfrm>
        </p:spPr>
        <p:txBody>
          <a:bodyPr/>
          <a:lstStyle/>
          <a:p>
            <a:r>
              <a:rPr lang="it-IT" dirty="0" err="1">
                <a:solidFill>
                  <a:schemeClr val="bg1"/>
                </a:solidFill>
              </a:rPr>
              <a:t>Examples</a:t>
            </a:r>
            <a:r>
              <a:rPr lang="it-IT" dirty="0">
                <a:solidFill>
                  <a:schemeClr val="bg1"/>
                </a:solidFill>
              </a:rPr>
              <a:t> of </a:t>
            </a:r>
            <a:r>
              <a:rPr lang="it-IT" dirty="0" err="1">
                <a:solidFill>
                  <a:schemeClr val="bg1"/>
                </a:solidFill>
              </a:rPr>
              <a:t>codes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A53143A-50B6-4FB0-96B9-9FB6B2AEA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A20BE72-CFA8-4588-847A-D966E3BAA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AD87564-CDAA-40D6-9B58-FECFA768E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29</a:t>
            </a:fld>
            <a:endParaRPr lang="it-IT"/>
          </a:p>
        </p:txBody>
      </p:sp>
      <p:sp>
        <p:nvSpPr>
          <p:cNvPr id="7" name="CasellaDiTesto 3">
            <a:extLst>
              <a:ext uri="{FF2B5EF4-FFF2-40B4-BE49-F238E27FC236}">
                <a16:creationId xmlns:a16="http://schemas.microsoft.com/office/drawing/2014/main" id="{C9DB08E7-BDCF-4CFB-8674-193753501A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0850" y="4379975"/>
            <a:ext cx="215469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 dirty="0"/>
              <a:t>3-bit words – 4 code words</a:t>
            </a:r>
          </a:p>
        </p:txBody>
      </p:sp>
      <p:pic>
        <p:nvPicPr>
          <p:cNvPr id="9" name="Picture 39" descr="http://upload.wikimedia.org/wikipedia/commons/thumb/b/b4/Hamming_distance_3_bit_binary.svg/190px-Hamming_distance_3_bit_binary.svg.png">
            <a:extLst>
              <a:ext uri="{FF2B5EF4-FFF2-40B4-BE49-F238E27FC236}">
                <a16:creationId xmlns:a16="http://schemas.microsoft.com/office/drawing/2014/main" id="{76BE36C5-065E-438E-8CE5-CEA969D12A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245" y="2555245"/>
            <a:ext cx="1809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sellaDiTesto 41">
            <a:extLst>
              <a:ext uri="{FF2B5EF4-FFF2-40B4-BE49-F238E27FC236}">
                <a16:creationId xmlns:a16="http://schemas.microsoft.com/office/drawing/2014/main" id="{637BFB74-A6D9-4A24-9B57-32F0578E7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67044" y="6342989"/>
            <a:ext cx="215469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/>
              <a:t>4-bit words – 8 code words</a:t>
            </a:r>
          </a:p>
        </p:txBody>
      </p:sp>
      <p:sp>
        <p:nvSpPr>
          <p:cNvPr id="11" name="Rettangolo 5">
            <a:extLst>
              <a:ext uri="{FF2B5EF4-FFF2-40B4-BE49-F238E27FC236}">
                <a16:creationId xmlns:a16="http://schemas.microsoft.com/office/drawing/2014/main" id="{D9D393CB-118F-4A65-BD91-2949670073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2595" y="3779208"/>
            <a:ext cx="287338" cy="144463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12" name="Rettangolo 47">
            <a:extLst>
              <a:ext uri="{FF2B5EF4-FFF2-40B4-BE49-F238E27FC236}">
                <a16:creationId xmlns:a16="http://schemas.microsoft.com/office/drawing/2014/main" id="{E396CD00-5580-4285-825F-6EF92F126E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4071" y="2628271"/>
            <a:ext cx="288925" cy="14287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13" name="Rettangolo 48">
            <a:extLst>
              <a:ext uri="{FF2B5EF4-FFF2-40B4-BE49-F238E27FC236}">
                <a16:creationId xmlns:a16="http://schemas.microsoft.com/office/drawing/2014/main" id="{A74B6E1A-9C3B-43B5-B65F-7C1CA2A19C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1034" y="2969583"/>
            <a:ext cx="287337" cy="14287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14" name="Rettangolo 49">
            <a:extLst>
              <a:ext uri="{FF2B5EF4-FFF2-40B4-BE49-F238E27FC236}">
                <a16:creationId xmlns:a16="http://schemas.microsoft.com/office/drawing/2014/main" id="{246D432B-C602-493C-80BD-D8C33B2BE6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0795" y="3491870"/>
            <a:ext cx="287338" cy="144462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C41BBD4F-02C7-4751-9A3F-1933766AAE41}"/>
              </a:ext>
            </a:extLst>
          </p:cNvPr>
          <p:cNvSpPr txBox="1"/>
          <p:nvPr/>
        </p:nvSpPr>
        <p:spPr>
          <a:xfrm>
            <a:off x="4062566" y="1597942"/>
            <a:ext cx="18843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Parity</a:t>
            </a:r>
            <a:r>
              <a:rPr 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-code</a:t>
            </a:r>
          </a:p>
        </p:txBody>
      </p:sp>
      <p:pic>
        <p:nvPicPr>
          <p:cNvPr id="24" name="Picture 37" descr="http://upload.wikimedia.org/wikipedia/commons/thumb/b/bf/Hamming_distance_4_bit_binary.svg/290px-Hamming_distance_4_bit_binary.svg.png">
            <a:extLst>
              <a:ext uri="{FF2B5EF4-FFF2-40B4-BE49-F238E27FC236}">
                <a16:creationId xmlns:a16="http://schemas.microsoft.com/office/drawing/2014/main" id="{3A01A199-C185-405B-8E87-F16F8BCC42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4965" y="2324929"/>
            <a:ext cx="3470275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CasellaDiTesto 41">
            <a:extLst>
              <a:ext uri="{FF2B5EF4-FFF2-40B4-BE49-F238E27FC236}">
                <a16:creationId xmlns:a16="http://schemas.microsoft.com/office/drawing/2014/main" id="{D7919D82-10FF-4167-BF2E-8F15CDADC5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3551" y="4561120"/>
            <a:ext cx="215469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 dirty="0"/>
              <a:t>4-bit words – 8 code words</a:t>
            </a:r>
          </a:p>
        </p:txBody>
      </p:sp>
      <p:sp>
        <p:nvSpPr>
          <p:cNvPr id="26" name="Rettangolo 6">
            <a:extLst>
              <a:ext uri="{FF2B5EF4-FFF2-40B4-BE49-F238E27FC236}">
                <a16:creationId xmlns:a16="http://schemas.microsoft.com/office/drawing/2014/main" id="{EB3EABF8-A852-4D8B-939B-313BD33256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7535" y="4190742"/>
            <a:ext cx="466725" cy="204787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27" name="Rettangolo 52">
            <a:extLst>
              <a:ext uri="{FF2B5EF4-FFF2-40B4-BE49-F238E27FC236}">
                <a16:creationId xmlns:a16="http://schemas.microsoft.com/office/drawing/2014/main" id="{7C095889-256B-4AFB-BF50-7BF6E4FE6A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56221" y="2288917"/>
            <a:ext cx="465138" cy="204787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28" name="Rettangolo 53">
            <a:extLst>
              <a:ext uri="{FF2B5EF4-FFF2-40B4-BE49-F238E27FC236}">
                <a16:creationId xmlns:a16="http://schemas.microsoft.com/office/drawing/2014/main" id="{8C2EDACC-B283-45AF-9283-CE4CF92A9C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3660" y="3042978"/>
            <a:ext cx="466725" cy="204788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29" name="Rettangolo 8">
            <a:extLst>
              <a:ext uri="{FF2B5EF4-FFF2-40B4-BE49-F238E27FC236}">
                <a16:creationId xmlns:a16="http://schemas.microsoft.com/office/drawing/2014/main" id="{F4805797-BBD6-49FA-935C-C507C4F7E9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6596" y="3319204"/>
            <a:ext cx="503238" cy="157163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30" name="Rettangolo 10">
            <a:extLst>
              <a:ext uri="{FF2B5EF4-FFF2-40B4-BE49-F238E27FC236}">
                <a16:creationId xmlns:a16="http://schemas.microsoft.com/office/drawing/2014/main" id="{FA60CB10-FD4B-4A7A-BA2B-BCA05F20D9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4297" y="3843078"/>
            <a:ext cx="360363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31" name="Rettangolo 11">
            <a:extLst>
              <a:ext uri="{FF2B5EF4-FFF2-40B4-BE49-F238E27FC236}">
                <a16:creationId xmlns:a16="http://schemas.microsoft.com/office/drawing/2014/main" id="{99995432-0931-45F8-BE0F-C754229603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7896" y="3042979"/>
            <a:ext cx="431800" cy="27622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32" name="Rettangolo 12">
            <a:extLst>
              <a:ext uri="{FF2B5EF4-FFF2-40B4-BE49-F238E27FC236}">
                <a16:creationId xmlns:a16="http://schemas.microsoft.com/office/drawing/2014/main" id="{F4FF7C0E-3107-49C0-A3D1-DCE629E0A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84885" y="2835017"/>
            <a:ext cx="503237" cy="14287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33" name="Rettangolo 13">
            <a:extLst>
              <a:ext uri="{FF2B5EF4-FFF2-40B4-BE49-F238E27FC236}">
                <a16:creationId xmlns:a16="http://schemas.microsoft.com/office/drawing/2014/main" id="{B38B5264-907F-4B98-BC69-678A1266E8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03796" y="3398578"/>
            <a:ext cx="420688" cy="2286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46" name="Rettangolo 45">
            <a:extLst>
              <a:ext uri="{FF2B5EF4-FFF2-40B4-BE49-F238E27FC236}">
                <a16:creationId xmlns:a16="http://schemas.microsoft.com/office/drawing/2014/main" id="{476EDC92-6F20-4308-BF56-93FD001A4597}"/>
              </a:ext>
            </a:extLst>
          </p:cNvPr>
          <p:cNvSpPr/>
          <p:nvPr/>
        </p:nvSpPr>
        <p:spPr>
          <a:xfrm>
            <a:off x="546070" y="1125897"/>
            <a:ext cx="48959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it-IT" altLang="it-IT" dirty="0" err="1"/>
              <a:t>boxed</a:t>
            </a:r>
            <a:r>
              <a:rPr lang="it-IT" altLang="it-IT" dirty="0"/>
              <a:t> words:  code words</a:t>
            </a:r>
          </a:p>
        </p:txBody>
      </p:sp>
      <p:sp>
        <p:nvSpPr>
          <p:cNvPr id="51" name="CasellaDiTesto 38">
            <a:extLst>
              <a:ext uri="{FF2B5EF4-FFF2-40B4-BE49-F238E27FC236}">
                <a16:creationId xmlns:a16="http://schemas.microsoft.com/office/drawing/2014/main" id="{30E256B2-DDB5-4FB7-95BF-9AD3E66573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5734" y="1915517"/>
            <a:ext cx="18097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odd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parity</a:t>
            </a:r>
            <a:endParaRPr lang="it-IT" altLang="it-IT" sz="2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045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BCC9AD-FDFD-41C4-903F-DAEB143B8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>
                <a:solidFill>
                  <a:schemeClr val="bg1"/>
                </a:solidFill>
              </a:rPr>
              <a:t>Fault </a:t>
            </a:r>
            <a:r>
              <a:rPr lang="it-IT" altLang="it-IT" dirty="0" err="1">
                <a:solidFill>
                  <a:schemeClr val="bg1"/>
                </a:solidFill>
              </a:rPr>
              <a:t>tolerant</a:t>
            </a:r>
            <a:r>
              <a:rPr lang="it-IT" altLang="it-IT" dirty="0">
                <a:solidFill>
                  <a:schemeClr val="bg1"/>
                </a:solidFill>
              </a:rPr>
              <a:t> computing: </a:t>
            </a:r>
            <a:r>
              <a:rPr lang="it-IT" altLang="it-IT" dirty="0" err="1">
                <a:solidFill>
                  <a:schemeClr val="bg1"/>
                </a:solidFill>
              </a:rPr>
              <a:t>why</a:t>
            </a:r>
            <a:r>
              <a:rPr lang="it-IT" altLang="it-IT" dirty="0">
                <a:solidFill>
                  <a:schemeClr val="bg1"/>
                </a:solidFill>
              </a:rPr>
              <a:t> and </a:t>
            </a:r>
            <a:r>
              <a:rPr lang="it-IT" altLang="it-IT" dirty="0" err="1">
                <a:solidFill>
                  <a:schemeClr val="bg1"/>
                </a:solidFill>
              </a:rPr>
              <a:t>what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E66B630-6F11-4331-B53E-C8B5DBA9E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82" y="1048663"/>
            <a:ext cx="11420277" cy="47606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Computers are increasingly used in safety-critical systems</a:t>
            </a:r>
            <a:r>
              <a:rPr lang="it-IT" sz="2000" dirty="0"/>
              <a:t>: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- transport (automotive, railways, aerospace, ...)</a:t>
            </a:r>
          </a:p>
          <a:p>
            <a:pPr marL="0" indent="0">
              <a:buNone/>
            </a:pPr>
            <a:r>
              <a:rPr lang="en-US" sz="2000" dirty="0"/>
              <a:t>- medicine</a:t>
            </a:r>
          </a:p>
          <a:p>
            <a:pPr marL="0" indent="0">
              <a:buNone/>
            </a:pPr>
            <a:r>
              <a:rPr lang="en-US" sz="2000" dirty="0"/>
              <a:t>- process control</a:t>
            </a:r>
          </a:p>
          <a:p>
            <a:pPr marL="0" indent="0">
              <a:buNone/>
            </a:pPr>
            <a:r>
              <a:rPr lang="en-US" sz="2000" dirty="0"/>
              <a:t>- ....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Future safety-critical systems will be more automated and more dependent on computers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b="1" dirty="0"/>
              <a:t>Fault tolerant computing:</a:t>
            </a:r>
          </a:p>
          <a:p>
            <a:pPr marL="0" indent="0">
              <a:buNone/>
            </a:pPr>
            <a:r>
              <a:rPr lang="en-US" sz="2000" dirty="0"/>
              <a:t>the ability of the system to deliver the expected functionality during its operational life also in case of malfunctions ( important in safety-critical systems, systems whose failure may result in death or serious injury to people, loss or serious damage of equipment, or environmental harm)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67D5E0A-370B-4CD1-A19C-D9D8ABC6A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err="1"/>
              <a:t>May</a:t>
            </a:r>
            <a:r>
              <a:rPr lang="it-IT" dirty="0"/>
              <a:t> 7-10, 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9030CE8-3800-4182-B845-B37561303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480875-853D-446C-B026-0D324C6D5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906375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C0AFDD-FF66-4EDF-ACFF-30E7231B2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solidFill>
                  <a:schemeClr val="bg1"/>
                </a:solidFill>
              </a:rPr>
              <a:t>Examples</a:t>
            </a:r>
            <a:r>
              <a:rPr lang="it-IT" dirty="0">
                <a:solidFill>
                  <a:schemeClr val="bg1"/>
                </a:solidFill>
              </a:rPr>
              <a:t> of </a:t>
            </a:r>
            <a:r>
              <a:rPr lang="it-IT" dirty="0" err="1">
                <a:solidFill>
                  <a:schemeClr val="bg1"/>
                </a:solidFill>
              </a:rPr>
              <a:t>codes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884BD36-13B8-46AD-97DC-07ADC55D7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6CF400C-95EA-44D9-87D4-FEF3F4505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B91C610-F0C7-42E9-9B52-646357007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30</a:t>
            </a:fld>
            <a:endParaRPr lang="it-IT"/>
          </a:p>
        </p:txBody>
      </p:sp>
      <p:sp>
        <p:nvSpPr>
          <p:cNvPr id="25" name="Rettangolo 6">
            <a:extLst>
              <a:ext uri="{FF2B5EF4-FFF2-40B4-BE49-F238E27FC236}">
                <a16:creationId xmlns:a16="http://schemas.microsoft.com/office/drawing/2014/main" id="{35A28D28-35EC-4440-90C4-4A27A3BE2C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09458" y="3426431"/>
            <a:ext cx="466725" cy="204787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26" name="Rettangolo 52">
            <a:extLst>
              <a:ext uri="{FF2B5EF4-FFF2-40B4-BE49-F238E27FC236}">
                <a16:creationId xmlns:a16="http://schemas.microsoft.com/office/drawing/2014/main" id="{40F4625A-17AE-426F-95CE-F94B9C694B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67856" y="3696891"/>
            <a:ext cx="465138" cy="204787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27" name="Rettangolo 53">
            <a:extLst>
              <a:ext uri="{FF2B5EF4-FFF2-40B4-BE49-F238E27FC236}">
                <a16:creationId xmlns:a16="http://schemas.microsoft.com/office/drawing/2014/main" id="{F776D0DE-CD1F-4921-9E0C-43343BE818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4666" y="3145873"/>
            <a:ext cx="466725" cy="204788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28" name="Rettangolo 8">
            <a:extLst>
              <a:ext uri="{FF2B5EF4-FFF2-40B4-BE49-F238E27FC236}">
                <a16:creationId xmlns:a16="http://schemas.microsoft.com/office/drawing/2014/main" id="{9CD8EAF0-A681-4D6F-AE9E-7F967E3683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5378" y="3658282"/>
            <a:ext cx="503238" cy="157163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29" name="Rettangolo 10">
            <a:extLst>
              <a:ext uri="{FF2B5EF4-FFF2-40B4-BE49-F238E27FC236}">
                <a16:creationId xmlns:a16="http://schemas.microsoft.com/office/drawing/2014/main" id="{3E23FD68-C7F5-4E2A-B618-B5153E3800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7041" y="3302939"/>
            <a:ext cx="360363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30" name="Rettangolo 11">
            <a:extLst>
              <a:ext uri="{FF2B5EF4-FFF2-40B4-BE49-F238E27FC236}">
                <a16:creationId xmlns:a16="http://schemas.microsoft.com/office/drawing/2014/main" id="{66D7BB75-C58D-4E9E-871A-E575A78C33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2628" y="3539220"/>
            <a:ext cx="431800" cy="27622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31" name="Rettangolo 13">
            <a:extLst>
              <a:ext uri="{FF2B5EF4-FFF2-40B4-BE49-F238E27FC236}">
                <a16:creationId xmlns:a16="http://schemas.microsoft.com/office/drawing/2014/main" id="{3C836618-2428-437B-A67C-439CD29CD4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4197" y="3260608"/>
            <a:ext cx="420688" cy="179489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pic>
        <p:nvPicPr>
          <p:cNvPr id="32" name="Picture 37" descr="http://upload.wikimedia.org/wikipedia/commons/thumb/b/bf/Hamming_distance_4_bit_binary.svg/290px-Hamming_distance_4_bit_binary.svg.png">
            <a:extLst>
              <a:ext uri="{FF2B5EF4-FFF2-40B4-BE49-F238E27FC236}">
                <a16:creationId xmlns:a16="http://schemas.microsoft.com/office/drawing/2014/main" id="{8AEC053A-366E-40A8-8E02-4BB7C467EE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484" y="2449256"/>
            <a:ext cx="3470275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Rettangolo 32">
            <a:extLst>
              <a:ext uri="{FF2B5EF4-FFF2-40B4-BE49-F238E27FC236}">
                <a16:creationId xmlns:a16="http://schemas.microsoft.com/office/drawing/2014/main" id="{26989FAA-1C9C-4BF3-96B6-A8DD87B04376}"/>
              </a:ext>
            </a:extLst>
          </p:cNvPr>
          <p:cNvSpPr/>
          <p:nvPr/>
        </p:nvSpPr>
        <p:spPr>
          <a:xfrm>
            <a:off x="7207901" y="1525935"/>
            <a:ext cx="24015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m/n code:</a:t>
            </a:r>
            <a:b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m bit 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equal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to 1</a:t>
            </a:r>
          </a:p>
        </p:txBody>
      </p:sp>
      <p:sp>
        <p:nvSpPr>
          <p:cNvPr id="34" name="CasellaDiTesto 3">
            <a:extLst>
              <a:ext uri="{FF2B5EF4-FFF2-40B4-BE49-F238E27FC236}">
                <a16:creationId xmlns:a16="http://schemas.microsoft.com/office/drawing/2014/main" id="{9757E376-6FD2-4964-AE4E-9684F297B6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2581" y="4751520"/>
            <a:ext cx="215950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 dirty="0"/>
              <a:t>4-bit words -  4 code words</a:t>
            </a: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BD112CBE-EE53-44D3-9FB3-D8093D852C50}"/>
              </a:ext>
            </a:extLst>
          </p:cNvPr>
          <p:cNvSpPr/>
          <p:nvPr/>
        </p:nvSpPr>
        <p:spPr>
          <a:xfrm>
            <a:off x="7724001" y="2217181"/>
            <a:ext cx="14943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2/4 code</a:t>
            </a:r>
            <a:endParaRPr lang="it-IT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6" name="Picture 37" descr="http://upload.wikimedia.org/wikipedia/commons/thumb/b/bf/Hamming_distance_4_bit_binary.svg/290px-Hamming_distance_4_bit_binary.svg.png">
            <a:extLst>
              <a:ext uri="{FF2B5EF4-FFF2-40B4-BE49-F238E27FC236}">
                <a16:creationId xmlns:a16="http://schemas.microsoft.com/office/drawing/2014/main" id="{F0EC52A4-9506-4BB8-9B99-14A66854C6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0995" y="2568374"/>
            <a:ext cx="3470275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ttangolo 52">
            <a:extLst>
              <a:ext uri="{FF2B5EF4-FFF2-40B4-BE49-F238E27FC236}">
                <a16:creationId xmlns:a16="http://schemas.microsoft.com/office/drawing/2014/main" id="{DB662C81-8AE4-4B7D-98AB-4CFF7603C1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71344" y="3701984"/>
            <a:ext cx="465138" cy="204787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38" name="Rettangolo 6">
            <a:extLst>
              <a:ext uri="{FF2B5EF4-FFF2-40B4-BE49-F238E27FC236}">
                <a16:creationId xmlns:a16="http://schemas.microsoft.com/office/drawing/2014/main" id="{2992CCB1-1F08-46E7-B052-48C6DA3769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1655" y="4012624"/>
            <a:ext cx="466725" cy="204787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39" name="Rettangolo 13">
            <a:extLst>
              <a:ext uri="{FF2B5EF4-FFF2-40B4-BE49-F238E27FC236}">
                <a16:creationId xmlns:a16="http://schemas.microsoft.com/office/drawing/2014/main" id="{73F6C14E-1BE2-4057-92B3-EF40A25BA8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6920" y="3668360"/>
            <a:ext cx="420688" cy="179489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40" name="Rettangolo 13">
            <a:extLst>
              <a:ext uri="{FF2B5EF4-FFF2-40B4-BE49-F238E27FC236}">
                <a16:creationId xmlns:a16="http://schemas.microsoft.com/office/drawing/2014/main" id="{45FA850B-2F0C-46BE-8DE5-BB0C5A1FC6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43778" y="2941667"/>
            <a:ext cx="420688" cy="179489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41" name="Rettangolo 40">
            <a:extLst>
              <a:ext uri="{FF2B5EF4-FFF2-40B4-BE49-F238E27FC236}">
                <a16:creationId xmlns:a16="http://schemas.microsoft.com/office/drawing/2014/main" id="{BF478305-7FE0-40B1-A589-766A06D3D8F7}"/>
              </a:ext>
            </a:extLst>
          </p:cNvPr>
          <p:cNvSpPr/>
          <p:nvPr/>
        </p:nvSpPr>
        <p:spPr>
          <a:xfrm>
            <a:off x="2062332" y="1577455"/>
            <a:ext cx="24015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CD -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complemented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duplication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42" name="CasellaDiTesto 3">
            <a:extLst>
              <a:ext uri="{FF2B5EF4-FFF2-40B4-BE49-F238E27FC236}">
                <a16:creationId xmlns:a16="http://schemas.microsoft.com/office/drawing/2014/main" id="{0C7BF841-7AAF-48D2-81DE-52DDCD39C0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39" y="4833060"/>
            <a:ext cx="215950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 dirty="0"/>
              <a:t>4-bit words -  6 code words</a:t>
            </a:r>
          </a:p>
        </p:txBody>
      </p:sp>
    </p:spTree>
    <p:extLst>
      <p:ext uri="{BB962C8B-B14F-4D97-AF65-F5344CB8AC3E}">
        <p14:creationId xmlns:p14="http://schemas.microsoft.com/office/powerpoint/2010/main" val="39558236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539995-4C92-423C-B21C-07DD29DF3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 err="1">
                <a:solidFill>
                  <a:schemeClr val="bg1"/>
                </a:solidFill>
              </a:rPr>
              <a:t>Distances</a:t>
            </a:r>
            <a:r>
              <a:rPr lang="it-IT" altLang="it-IT" dirty="0">
                <a:solidFill>
                  <a:schemeClr val="bg1"/>
                </a:solidFill>
              </a:rPr>
              <a:t> and data </a:t>
            </a:r>
            <a:r>
              <a:rPr lang="it-IT" altLang="it-IT" dirty="0" err="1">
                <a:solidFill>
                  <a:schemeClr val="bg1"/>
                </a:solidFill>
              </a:rPr>
              <a:t>spaces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C587696-3211-492B-80B0-9E691EACB8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252" y="1082889"/>
            <a:ext cx="9308869" cy="4351338"/>
          </a:xfrm>
        </p:spPr>
        <p:txBody>
          <a:bodyPr>
            <a:noAutofit/>
          </a:bodyPr>
          <a:lstStyle/>
          <a:p>
            <a:pPr marL="0" indent="0">
              <a:spcBef>
                <a:spcPts val="300"/>
              </a:spcBef>
              <a:buClr>
                <a:srgbClr val="FE400C"/>
              </a:buClr>
              <a:buNone/>
            </a:pPr>
            <a:r>
              <a:rPr lang="it-IT" altLang="it-IT" sz="1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Hamming</a:t>
            </a:r>
            <a:r>
              <a:rPr lang="it-IT" altLang="it-IT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1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distance</a:t>
            </a:r>
            <a:r>
              <a:rPr lang="it-IT" altLang="it-IT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1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between</a:t>
            </a:r>
            <a:r>
              <a:rPr lang="it-IT" altLang="it-IT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1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two</a:t>
            </a:r>
            <a:r>
              <a:rPr lang="it-IT" altLang="it-IT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data items</a:t>
            </a:r>
            <a:r>
              <a:rPr lang="it-IT" altLang="it-IT" sz="1800" dirty="0"/>
              <a:t>: </a:t>
            </a:r>
            <a:r>
              <a:rPr lang="it-IT" altLang="it-IT" sz="1800" dirty="0" err="1"/>
              <a:t>count</a:t>
            </a:r>
            <a:r>
              <a:rPr lang="it-IT" altLang="it-IT" sz="1800" dirty="0"/>
              <a:t> the </a:t>
            </a:r>
            <a:r>
              <a:rPr lang="it-IT" altLang="it-IT" sz="1800" dirty="0" err="1"/>
              <a:t>number</a:t>
            </a:r>
            <a:r>
              <a:rPr lang="it-IT" altLang="it-IT" sz="1800" dirty="0"/>
              <a:t> of bits </a:t>
            </a:r>
            <a:r>
              <a:rPr lang="it-IT" altLang="it-IT" sz="1800" dirty="0" err="1"/>
              <a:t>that</a:t>
            </a:r>
            <a:r>
              <a:rPr lang="it-IT" altLang="it-IT" sz="1800" dirty="0"/>
              <a:t> are </a:t>
            </a:r>
            <a:r>
              <a:rPr lang="it-IT" altLang="it-IT" sz="1800" dirty="0" err="1"/>
              <a:t>different</a:t>
            </a:r>
            <a:endParaRPr lang="it-IT" altLang="it-IT" sz="1800" dirty="0"/>
          </a:p>
          <a:p>
            <a:pPr marL="0" indent="0">
              <a:spcBef>
                <a:spcPts val="300"/>
              </a:spcBef>
              <a:buClr>
                <a:srgbClr val="FE400C"/>
              </a:buClr>
              <a:buNone/>
            </a:pPr>
            <a:endParaRPr lang="it-IT" altLang="it-IT" sz="1800" i="1" dirty="0"/>
          </a:p>
          <a:p>
            <a:pPr marL="0" indent="0">
              <a:spcBef>
                <a:spcPts val="300"/>
              </a:spcBef>
              <a:buClr>
                <a:srgbClr val="FE400C"/>
              </a:buClr>
              <a:buNone/>
            </a:pPr>
            <a:endParaRPr lang="it-IT" altLang="it-IT" sz="1800" i="1" dirty="0"/>
          </a:p>
          <a:p>
            <a:pPr marL="0" indent="0">
              <a:spcBef>
                <a:spcPts val="300"/>
              </a:spcBef>
              <a:buClr>
                <a:srgbClr val="FE400C"/>
              </a:buClr>
              <a:buNone/>
            </a:pPr>
            <a:r>
              <a:rPr lang="it-IT" altLang="it-IT" sz="1800" dirty="0"/>
              <a:t>A code </a:t>
            </a:r>
            <a:r>
              <a:rPr lang="it-IT" altLang="it-IT" sz="1800" dirty="0" err="1"/>
              <a:t>such</a:t>
            </a:r>
            <a:r>
              <a:rPr lang="it-IT" altLang="it-IT" sz="1800" dirty="0"/>
              <a:t> </a:t>
            </a:r>
            <a:r>
              <a:rPr lang="it-IT" altLang="it-IT" sz="1800" dirty="0" err="1"/>
              <a:t>that</a:t>
            </a:r>
            <a:r>
              <a:rPr lang="it-IT" altLang="it-IT" sz="1800" dirty="0"/>
              <a:t> the </a:t>
            </a:r>
            <a:r>
              <a:rPr lang="it-IT" altLang="it-IT" sz="1800" dirty="0" err="1"/>
              <a:t>Hamming</a:t>
            </a:r>
            <a:r>
              <a:rPr lang="it-IT" altLang="it-IT" sz="1800" dirty="0"/>
              <a:t> </a:t>
            </a:r>
            <a:r>
              <a:rPr lang="it-IT" altLang="it-IT" sz="1800" dirty="0" err="1"/>
              <a:t>distance</a:t>
            </a:r>
            <a:r>
              <a:rPr lang="it-IT" altLang="it-IT" sz="1800" dirty="0"/>
              <a:t> </a:t>
            </a:r>
            <a:r>
              <a:rPr lang="it-IT" altLang="it-IT" sz="1800" dirty="0" err="1"/>
              <a:t>between</a:t>
            </a:r>
            <a:r>
              <a:rPr lang="it-IT" altLang="it-IT" sz="1800" dirty="0"/>
              <a:t> </a:t>
            </a:r>
            <a:r>
              <a:rPr lang="it-IT" altLang="it-IT" sz="1800" dirty="0" err="1"/>
              <a:t>two</a:t>
            </a:r>
            <a:r>
              <a:rPr lang="it-IT" altLang="it-IT" sz="1800" dirty="0"/>
              <a:t> code</a:t>
            </a:r>
            <a:br>
              <a:rPr lang="it-IT" altLang="it-IT" sz="1800" dirty="0"/>
            </a:br>
            <a:r>
              <a:rPr lang="it-IT" altLang="it-IT" sz="1800" dirty="0"/>
              <a:t> words </a:t>
            </a:r>
            <a:r>
              <a:rPr lang="it-IT" altLang="it-IT" sz="1800" dirty="0" err="1"/>
              <a:t>is</a:t>
            </a:r>
            <a:r>
              <a:rPr lang="it-IT" altLang="it-IT" sz="1800" dirty="0"/>
              <a:t> &gt; k </a:t>
            </a:r>
            <a:r>
              <a:rPr lang="it-IT" altLang="it-IT" sz="1800" dirty="0" err="1"/>
              <a:t>will</a:t>
            </a:r>
            <a:r>
              <a:rPr lang="it-IT" altLang="it-IT" sz="1800" dirty="0"/>
              <a:t> </a:t>
            </a:r>
            <a:r>
              <a:rPr lang="it-IT" altLang="it-IT" sz="1800" dirty="0" err="1"/>
              <a:t>detect</a:t>
            </a:r>
            <a:r>
              <a:rPr lang="it-IT" altLang="it-IT" sz="1800" dirty="0"/>
              <a:t> </a:t>
            </a:r>
            <a:r>
              <a:rPr lang="it-IT" altLang="it-IT" sz="1800" dirty="0" err="1"/>
              <a:t>all</a:t>
            </a:r>
            <a:r>
              <a:rPr lang="it-IT" altLang="it-IT" sz="1800" dirty="0"/>
              <a:t> </a:t>
            </a:r>
            <a:r>
              <a:rPr lang="it-IT" altLang="it-IT" sz="1800" dirty="0" err="1"/>
              <a:t>errors</a:t>
            </a:r>
            <a:r>
              <a:rPr lang="it-IT" altLang="it-IT" sz="1800" dirty="0"/>
              <a:t> </a:t>
            </a:r>
            <a:r>
              <a:rPr lang="it-IT" altLang="it-IT" sz="1800" dirty="0" err="1"/>
              <a:t>that</a:t>
            </a:r>
            <a:r>
              <a:rPr lang="it-IT" altLang="it-IT" sz="1800" dirty="0"/>
              <a:t> flip up to k bits</a:t>
            </a:r>
          </a:p>
          <a:p>
            <a:pPr marL="0" indent="0">
              <a:spcBef>
                <a:spcPts val="300"/>
              </a:spcBef>
              <a:buClr>
                <a:srgbClr val="FE400C"/>
              </a:buClr>
              <a:buNone/>
            </a:pPr>
            <a:endParaRPr lang="it-IT" altLang="it-IT" sz="1800" dirty="0"/>
          </a:p>
          <a:p>
            <a:pPr marL="0" indent="0">
              <a:spcBef>
                <a:spcPts val="300"/>
              </a:spcBef>
              <a:buNone/>
            </a:pPr>
            <a:r>
              <a:rPr lang="it-IT" altLang="it-IT" sz="1800" dirty="0"/>
              <a:t>	</a:t>
            </a:r>
            <a:endParaRPr lang="it-IT" altLang="it-IT" sz="1800" dirty="0">
              <a:solidFill>
                <a:schemeClr val="accent2"/>
              </a:solidFill>
            </a:endParaRPr>
          </a:p>
          <a:p>
            <a:pPr marL="0" indent="0">
              <a:spcBef>
                <a:spcPts val="300"/>
              </a:spcBef>
              <a:buNone/>
            </a:pPr>
            <a:r>
              <a:rPr lang="it-IT" altLang="it-IT" sz="1800" dirty="0" err="1"/>
              <a:t>Memories</a:t>
            </a:r>
            <a:r>
              <a:rPr lang="it-IT" altLang="it-IT" sz="1800" dirty="0"/>
              <a:t> of computer systems.  </a:t>
            </a:r>
            <a:br>
              <a:rPr lang="it-IT" altLang="it-IT" sz="1800" dirty="0"/>
            </a:br>
            <a:r>
              <a:rPr lang="it-IT" altLang="it-IT" sz="1800" dirty="0" err="1"/>
              <a:t>Parity</a:t>
            </a:r>
            <a:r>
              <a:rPr lang="it-IT" altLang="it-IT" sz="1800" dirty="0"/>
              <a:t> bit </a:t>
            </a:r>
            <a:r>
              <a:rPr lang="it-IT" altLang="it-IT" sz="1800" dirty="0" err="1"/>
              <a:t>added</a:t>
            </a:r>
            <a:r>
              <a:rPr lang="it-IT" altLang="it-IT" sz="1800" dirty="0"/>
              <a:t> </a:t>
            </a:r>
            <a:r>
              <a:rPr lang="it-IT" altLang="it-IT" sz="1800" dirty="0" err="1"/>
              <a:t>before</a:t>
            </a:r>
            <a:r>
              <a:rPr lang="it-IT" altLang="it-IT" sz="1800" dirty="0"/>
              <a:t> writing the </a:t>
            </a:r>
            <a:r>
              <a:rPr lang="it-IT" altLang="it-IT" sz="1800" dirty="0" err="1"/>
              <a:t>memory</a:t>
            </a:r>
            <a:r>
              <a:rPr lang="it-IT" altLang="it-IT" sz="1800" dirty="0"/>
              <a:t>.  </a:t>
            </a:r>
            <a:r>
              <a:rPr lang="it-IT" altLang="it-IT" sz="1800" dirty="0" err="1"/>
              <a:t>Parity</a:t>
            </a:r>
            <a:r>
              <a:rPr lang="it-IT" altLang="it-IT" sz="1800" dirty="0"/>
              <a:t> bit </a:t>
            </a:r>
            <a:r>
              <a:rPr lang="it-IT" altLang="it-IT" sz="1800" dirty="0" err="1"/>
              <a:t>is</a:t>
            </a:r>
            <a:r>
              <a:rPr lang="it-IT" altLang="it-IT" sz="1800" dirty="0"/>
              <a:t> </a:t>
            </a:r>
            <a:r>
              <a:rPr lang="it-IT" altLang="it-IT" sz="1800" dirty="0" err="1"/>
              <a:t>checked</a:t>
            </a:r>
            <a:r>
              <a:rPr lang="it-IT" altLang="it-IT" sz="1800" dirty="0"/>
              <a:t> </a:t>
            </a:r>
            <a:r>
              <a:rPr lang="it-IT" altLang="it-IT" sz="1800" dirty="0" err="1"/>
              <a:t>when</a:t>
            </a:r>
            <a:r>
              <a:rPr lang="it-IT" altLang="it-IT" sz="1800" dirty="0"/>
              <a:t> reading.</a:t>
            </a:r>
          </a:p>
          <a:p>
            <a:pPr marL="0" indent="0">
              <a:spcBef>
                <a:spcPts val="300"/>
              </a:spcBef>
              <a:buNone/>
            </a:pPr>
            <a:endParaRPr lang="it-IT" altLang="it-IT" sz="1800" dirty="0"/>
          </a:p>
          <a:p>
            <a:pPr marL="0" indent="0">
              <a:buNone/>
            </a:pPr>
            <a:r>
              <a:rPr lang="it-IT" altLang="it-IT" sz="1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Useful</a:t>
            </a:r>
            <a:r>
              <a:rPr lang="it-IT" altLang="it-IT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1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distance</a:t>
            </a:r>
            <a:r>
              <a:rPr lang="it-IT" altLang="it-IT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1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measures</a:t>
            </a:r>
            <a:r>
              <a:rPr lang="it-IT" altLang="it-IT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1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depend</a:t>
            </a:r>
            <a:r>
              <a:rPr lang="it-IT" altLang="it-IT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on </a:t>
            </a:r>
            <a:r>
              <a:rPr lang="it-IT" altLang="it-IT" sz="1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type</a:t>
            </a:r>
            <a:r>
              <a:rPr lang="it-IT" altLang="it-IT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of data and faults</a:t>
            </a:r>
          </a:p>
          <a:p>
            <a:pPr marL="0" indent="0">
              <a:buNone/>
            </a:pPr>
            <a:r>
              <a:rPr lang="it-IT" altLang="it-IT" sz="1800" dirty="0"/>
              <a:t>    	Bank account </a:t>
            </a:r>
            <a:r>
              <a:rPr lang="it-IT" altLang="it-IT" sz="1800" dirty="0" err="1"/>
              <a:t>numbers</a:t>
            </a:r>
            <a:r>
              <a:rPr lang="it-IT" altLang="it-IT" sz="1800" dirty="0"/>
              <a:t> </a:t>
            </a:r>
            <a:r>
              <a:rPr lang="it-IT" altLang="it-IT" sz="1800" dirty="0" err="1"/>
              <a:t>should</a:t>
            </a:r>
            <a:r>
              <a:rPr lang="it-IT" altLang="it-IT" sz="1800" dirty="0"/>
              <a:t> be </a:t>
            </a:r>
            <a:r>
              <a:rPr lang="it-IT" altLang="it-IT" sz="1800" dirty="0" err="1"/>
              <a:t>such</a:t>
            </a:r>
            <a:r>
              <a:rPr lang="it-IT" altLang="it-IT" sz="1800" dirty="0"/>
              <a:t> </a:t>
            </a:r>
            <a:r>
              <a:rPr lang="it-IT" altLang="it-IT" sz="1800" dirty="0" err="1"/>
              <a:t>that</a:t>
            </a:r>
            <a:r>
              <a:rPr lang="it-IT" altLang="it-IT" sz="1800" dirty="0"/>
              <a:t> </a:t>
            </a:r>
            <a:r>
              <a:rPr lang="it-IT" altLang="it-IT" sz="1800" dirty="0" err="1"/>
              <a:t>mistyping</a:t>
            </a:r>
            <a:r>
              <a:rPr lang="it-IT" altLang="it-IT" sz="1800" dirty="0"/>
              <a:t> a </a:t>
            </a:r>
            <a:r>
              <a:rPr lang="it-IT" altLang="it-IT" sz="1800" dirty="0" err="1"/>
              <a:t>digit</a:t>
            </a:r>
            <a:br>
              <a:rPr lang="it-IT" altLang="it-IT" sz="1800" dirty="0"/>
            </a:br>
            <a:r>
              <a:rPr lang="it-IT" altLang="it-IT" sz="1800" dirty="0"/>
              <a:t>    	</a:t>
            </a:r>
            <a:r>
              <a:rPr lang="it-IT" altLang="it-IT" sz="1800" dirty="0" err="1"/>
              <a:t>does</a:t>
            </a:r>
            <a:r>
              <a:rPr lang="it-IT" altLang="it-IT" sz="1800" dirty="0"/>
              <a:t> </a:t>
            </a:r>
            <a:r>
              <a:rPr lang="it-IT" altLang="it-IT" sz="1800" dirty="0" err="1"/>
              <a:t>not</a:t>
            </a:r>
            <a:r>
              <a:rPr lang="it-IT" altLang="it-IT" sz="1800" dirty="0"/>
              <a:t> credit the </a:t>
            </a:r>
            <a:r>
              <a:rPr lang="it-IT" altLang="it-IT" sz="1800" dirty="0" err="1"/>
              <a:t>wrong</a:t>
            </a:r>
            <a:r>
              <a:rPr lang="it-IT" altLang="it-IT" sz="1800" dirty="0"/>
              <a:t> account.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7FB7C19-8D0A-4DCB-B0B5-A429C95D4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7B5C1E-9A7A-4469-A09B-521415329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9787388-3E16-4D6F-AE9D-09C2CF743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1A9D1D3-80F6-43B1-92F0-BF797B205D95}" type="slidenum">
              <a:rPr lang="it-IT" smtClean="0"/>
              <a:t>31</a:t>
            </a:fld>
            <a:endParaRPr lang="it-IT"/>
          </a:p>
        </p:txBody>
      </p:sp>
      <p:grpSp>
        <p:nvGrpSpPr>
          <p:cNvPr id="10" name="Group 4">
            <a:extLst>
              <a:ext uri="{FF2B5EF4-FFF2-40B4-BE49-F238E27FC236}">
                <a16:creationId xmlns:a16="http://schemas.microsoft.com/office/drawing/2014/main" id="{44699767-F5CB-442F-9B17-8BBD553B04CD}"/>
              </a:ext>
            </a:extLst>
          </p:cNvPr>
          <p:cNvGrpSpPr>
            <a:grpSpLocks/>
          </p:cNvGrpSpPr>
          <p:nvPr/>
        </p:nvGrpSpPr>
        <p:grpSpPr bwMode="auto">
          <a:xfrm>
            <a:off x="8513169" y="2567996"/>
            <a:ext cx="2378076" cy="2054224"/>
            <a:chOff x="3473" y="367"/>
            <a:chExt cx="1498" cy="1294"/>
          </a:xfrm>
        </p:grpSpPr>
        <p:sp>
          <p:nvSpPr>
            <p:cNvPr id="11" name="Rectangle 5">
              <a:extLst>
                <a:ext uri="{FF2B5EF4-FFF2-40B4-BE49-F238E27FC236}">
                  <a16:creationId xmlns:a16="http://schemas.microsoft.com/office/drawing/2014/main" id="{03810986-D3F6-4836-97C5-F7BB79051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7" y="792"/>
              <a:ext cx="275" cy="11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12" name="Rectangle 6">
              <a:extLst>
                <a:ext uri="{FF2B5EF4-FFF2-40B4-BE49-F238E27FC236}">
                  <a16:creationId xmlns:a16="http://schemas.microsoft.com/office/drawing/2014/main" id="{6721CED3-B0BC-442B-A976-97FD7CFA97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5" y="407"/>
              <a:ext cx="276" cy="11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13" name="Rectangle 7">
              <a:extLst>
                <a:ext uri="{FF2B5EF4-FFF2-40B4-BE49-F238E27FC236}">
                  <a16:creationId xmlns:a16="http://schemas.microsoft.com/office/drawing/2014/main" id="{0AA4A438-3B3C-4854-B07F-FAA2C4814B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6" y="1233"/>
              <a:ext cx="275" cy="11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14" name="Rectangle 8">
              <a:extLst>
                <a:ext uri="{FF2B5EF4-FFF2-40B4-BE49-F238E27FC236}">
                  <a16:creationId xmlns:a16="http://schemas.microsoft.com/office/drawing/2014/main" id="{9AE24ECE-BA21-4A08-988D-106D782710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1" y="545"/>
              <a:ext cx="276" cy="11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15" name="Rectangle 9">
              <a:extLst>
                <a:ext uri="{FF2B5EF4-FFF2-40B4-BE49-F238E27FC236}">
                  <a16:creationId xmlns:a16="http://schemas.microsoft.com/office/drawing/2014/main" id="{C1B0DD39-6A61-475B-815B-E2E61A232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6" y="792"/>
              <a:ext cx="276" cy="11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16" name="Rectangle 10">
              <a:extLst>
                <a:ext uri="{FF2B5EF4-FFF2-40B4-BE49-F238E27FC236}">
                  <a16:creationId xmlns:a16="http://schemas.microsoft.com/office/drawing/2014/main" id="{D5807150-B0CF-4FCA-BE23-6E22913F65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1456"/>
              <a:ext cx="275" cy="11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17" name="AutoShape 11">
              <a:extLst>
                <a:ext uri="{FF2B5EF4-FFF2-40B4-BE49-F238E27FC236}">
                  <a16:creationId xmlns:a16="http://schemas.microsoft.com/office/drawing/2014/main" id="{FECAC180-0AF8-41FB-8ADC-3CE8DBA183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7" y="517"/>
              <a:ext cx="948" cy="936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18" name="Line 12">
              <a:extLst>
                <a:ext uri="{FF2B5EF4-FFF2-40B4-BE49-F238E27FC236}">
                  <a16:creationId xmlns:a16="http://schemas.microsoft.com/office/drawing/2014/main" id="{53115924-3356-42D1-8033-182EEF91C8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61" y="517"/>
              <a:ext cx="1" cy="716"/>
            </a:xfrm>
            <a:prstGeom prst="line">
              <a:avLst/>
            </a:prstGeom>
            <a:noFill/>
            <a:ln w="9360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9" name="Line 13">
              <a:extLst>
                <a:ext uri="{FF2B5EF4-FFF2-40B4-BE49-F238E27FC236}">
                  <a16:creationId xmlns:a16="http://schemas.microsoft.com/office/drawing/2014/main" id="{95FDEA4C-30BA-47F4-9958-F97B37C3E25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17" y="1232"/>
              <a:ext cx="244" cy="222"/>
            </a:xfrm>
            <a:prstGeom prst="line">
              <a:avLst/>
            </a:prstGeom>
            <a:noFill/>
            <a:ln w="9360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" name="Line 14">
              <a:extLst>
                <a:ext uri="{FF2B5EF4-FFF2-40B4-BE49-F238E27FC236}">
                  <a16:creationId xmlns:a16="http://schemas.microsoft.com/office/drawing/2014/main" id="{624E8DF2-4722-4C44-895E-397F05C5D9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61" y="1233"/>
              <a:ext cx="704" cy="1"/>
            </a:xfrm>
            <a:prstGeom prst="line">
              <a:avLst/>
            </a:prstGeom>
            <a:noFill/>
            <a:ln w="9360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1" name="Text Box 15">
              <a:extLst>
                <a:ext uri="{FF2B5EF4-FFF2-40B4-BE49-F238E27FC236}">
                  <a16:creationId xmlns:a16="http://schemas.microsoft.com/office/drawing/2014/main" id="{482143B2-CEDB-46F7-AB21-8D3E171105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29" y="1429"/>
              <a:ext cx="260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r>
                <a:rPr lang="it-IT" altLang="it-IT" sz="1200">
                  <a:solidFill>
                    <a:srgbClr val="000000"/>
                  </a:solidFill>
                  <a:latin typeface="Times New Roman" panose="02020603050405020304" pitchFamily="18" charset="0"/>
                </a:rPr>
                <a:t>010</a:t>
              </a:r>
            </a:p>
          </p:txBody>
        </p:sp>
        <p:sp>
          <p:nvSpPr>
            <p:cNvPr id="22" name="Text Box 16">
              <a:extLst>
                <a:ext uri="{FF2B5EF4-FFF2-40B4-BE49-F238E27FC236}">
                  <a16:creationId xmlns:a16="http://schemas.microsoft.com/office/drawing/2014/main" id="{498D5BBD-0756-4AC2-B0C4-CF06352F01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73" y="714"/>
              <a:ext cx="256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r>
                <a:rPr lang="it-IT" altLang="it-IT" sz="1200">
                  <a:solidFill>
                    <a:srgbClr val="000000"/>
                  </a:solidFill>
                  <a:latin typeface="Times New Roman" panose="02020603050405020304" pitchFamily="18" charset="0"/>
                </a:rPr>
                <a:t>011</a:t>
              </a:r>
            </a:p>
          </p:txBody>
        </p:sp>
        <p:sp>
          <p:nvSpPr>
            <p:cNvPr id="23" name="Text Box 17">
              <a:extLst>
                <a:ext uri="{FF2B5EF4-FFF2-40B4-BE49-F238E27FC236}">
                  <a16:creationId xmlns:a16="http://schemas.microsoft.com/office/drawing/2014/main" id="{BD9C123F-1167-4F37-8F68-4575792333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98" y="1485"/>
              <a:ext cx="256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r>
                <a:rPr lang="it-IT" altLang="it-IT" sz="1200">
                  <a:solidFill>
                    <a:srgbClr val="000000"/>
                  </a:solidFill>
                  <a:latin typeface="Times New Roman" panose="02020603050405020304" pitchFamily="18" charset="0"/>
                </a:rPr>
                <a:t>110</a:t>
              </a:r>
            </a:p>
          </p:txBody>
        </p:sp>
        <p:sp>
          <p:nvSpPr>
            <p:cNvPr id="24" name="Text Box 18">
              <a:extLst>
                <a:ext uri="{FF2B5EF4-FFF2-40B4-BE49-F238E27FC236}">
                  <a16:creationId xmlns:a16="http://schemas.microsoft.com/office/drawing/2014/main" id="{C29DF2DF-5C46-416C-A15F-93649B7443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62" y="1204"/>
              <a:ext cx="260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r>
                <a:rPr lang="it-IT" altLang="it-IT" sz="1200">
                  <a:solidFill>
                    <a:srgbClr val="000000"/>
                  </a:solidFill>
                  <a:latin typeface="Times New Roman" panose="02020603050405020304" pitchFamily="18" charset="0"/>
                </a:rPr>
                <a:t>100</a:t>
              </a:r>
            </a:p>
          </p:txBody>
        </p:sp>
        <p:sp>
          <p:nvSpPr>
            <p:cNvPr id="25" name="Text Box 19">
              <a:extLst>
                <a:ext uri="{FF2B5EF4-FFF2-40B4-BE49-F238E27FC236}">
                  <a16:creationId xmlns:a16="http://schemas.microsoft.com/office/drawing/2014/main" id="{0FB2C7C9-CF9A-48F3-BDB5-456F203C73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12" y="393"/>
              <a:ext cx="260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r>
                <a:rPr lang="it-IT" altLang="it-IT" sz="1200">
                  <a:solidFill>
                    <a:srgbClr val="000000"/>
                  </a:solidFill>
                  <a:latin typeface="Times New Roman" panose="02020603050405020304" pitchFamily="18" charset="0"/>
                </a:rPr>
                <a:t>101</a:t>
              </a:r>
            </a:p>
          </p:txBody>
        </p:sp>
        <p:sp>
          <p:nvSpPr>
            <p:cNvPr id="26" name="Text Box 20">
              <a:extLst>
                <a:ext uri="{FF2B5EF4-FFF2-40B4-BE49-F238E27FC236}">
                  <a16:creationId xmlns:a16="http://schemas.microsoft.com/office/drawing/2014/main" id="{98FB4B6B-6FC9-400B-89E7-7F3E66478E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6" y="367"/>
              <a:ext cx="260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r>
                <a:rPr lang="it-IT" altLang="it-IT" sz="1200">
                  <a:solidFill>
                    <a:srgbClr val="000000"/>
                  </a:solidFill>
                  <a:latin typeface="Times New Roman" panose="02020603050405020304" pitchFamily="18" charset="0"/>
                </a:rPr>
                <a:t>001</a:t>
              </a:r>
            </a:p>
          </p:txBody>
        </p:sp>
        <p:sp>
          <p:nvSpPr>
            <p:cNvPr id="27" name="Rectangle 21">
              <a:extLst>
                <a:ext uri="{FF2B5EF4-FFF2-40B4-BE49-F238E27FC236}">
                  <a16:creationId xmlns:a16="http://schemas.microsoft.com/office/drawing/2014/main" id="{9124F6B9-95A0-4DF0-93C2-CD7117024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1" y="737"/>
              <a:ext cx="275" cy="11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altLang="it-IT"/>
            </a:p>
          </p:txBody>
        </p:sp>
        <p:sp>
          <p:nvSpPr>
            <p:cNvPr id="28" name="Text Box 22">
              <a:extLst>
                <a:ext uri="{FF2B5EF4-FFF2-40B4-BE49-F238E27FC236}">
                  <a16:creationId xmlns:a16="http://schemas.microsoft.com/office/drawing/2014/main" id="{9A1248CA-DAC8-49F7-B125-809D6EFFC4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79" y="1063"/>
              <a:ext cx="260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r>
                <a:rPr lang="it-IT" altLang="it-IT" sz="1200">
                  <a:solidFill>
                    <a:srgbClr val="000000"/>
                  </a:solidFill>
                  <a:latin typeface="Times New Roman" panose="02020603050405020304" pitchFamily="18" charset="0"/>
                </a:rPr>
                <a:t>000</a:t>
              </a:r>
            </a:p>
          </p:txBody>
        </p:sp>
        <p:sp>
          <p:nvSpPr>
            <p:cNvPr id="29" name="Text Box 23">
              <a:extLst>
                <a:ext uri="{FF2B5EF4-FFF2-40B4-BE49-F238E27FC236}">
                  <a16:creationId xmlns:a16="http://schemas.microsoft.com/office/drawing/2014/main" id="{32F9506C-7DD1-4BAD-AC9F-C688F89B1A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24" y="703"/>
              <a:ext cx="253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333399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r>
                <a:rPr lang="it-IT" altLang="it-IT" sz="1200">
                  <a:solidFill>
                    <a:srgbClr val="000000"/>
                  </a:solidFill>
                  <a:latin typeface="Times New Roman" panose="02020603050405020304" pitchFamily="18" charset="0"/>
                </a:rPr>
                <a:t>111</a:t>
              </a:r>
            </a:p>
          </p:txBody>
        </p:sp>
      </p:grpSp>
      <p:grpSp>
        <p:nvGrpSpPr>
          <p:cNvPr id="30" name="Gruppo 29">
            <a:extLst>
              <a:ext uri="{FF2B5EF4-FFF2-40B4-BE49-F238E27FC236}">
                <a16:creationId xmlns:a16="http://schemas.microsoft.com/office/drawing/2014/main" id="{7ADCC53C-3745-4BD6-B7E4-33F193CF22E8}"/>
              </a:ext>
            </a:extLst>
          </p:cNvPr>
          <p:cNvGrpSpPr/>
          <p:nvPr/>
        </p:nvGrpSpPr>
        <p:grpSpPr>
          <a:xfrm>
            <a:off x="8861452" y="2748257"/>
            <a:ext cx="1657351" cy="1655761"/>
            <a:chOff x="2037414" y="3665882"/>
            <a:chExt cx="1657351" cy="1655761"/>
          </a:xfrm>
        </p:grpSpPr>
        <p:sp>
          <p:nvSpPr>
            <p:cNvPr id="31" name="Line 24">
              <a:extLst>
                <a:ext uri="{FF2B5EF4-FFF2-40B4-BE49-F238E27FC236}">
                  <a16:creationId xmlns:a16="http://schemas.microsoft.com/office/drawing/2014/main" id="{65560354-EC99-4C4E-9E04-C89C89C27D2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37414" y="4240556"/>
              <a:ext cx="0" cy="79216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Line 25">
              <a:extLst>
                <a:ext uri="{FF2B5EF4-FFF2-40B4-BE49-F238E27FC236}">
                  <a16:creationId xmlns:a16="http://schemas.microsoft.com/office/drawing/2014/main" id="{62413E51-1118-4956-B276-EF743285AB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97777" y="5321643"/>
              <a:ext cx="792163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Line 26">
              <a:extLst>
                <a:ext uri="{FF2B5EF4-FFF2-40B4-BE49-F238E27FC236}">
                  <a16:creationId xmlns:a16="http://schemas.microsoft.com/office/drawing/2014/main" id="{B239D8A8-1066-4773-B07F-6403B4DD01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89940" y="4800944"/>
              <a:ext cx="504825" cy="50482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4" name="Line 27">
              <a:extLst>
                <a:ext uri="{FF2B5EF4-FFF2-40B4-BE49-F238E27FC236}">
                  <a16:creationId xmlns:a16="http://schemas.microsoft.com/office/drawing/2014/main" id="{098EAB87-EC90-4122-BFDB-B66D84FF0C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94764" y="3665882"/>
              <a:ext cx="0" cy="115093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5" name="Line 28">
              <a:extLst>
                <a:ext uri="{FF2B5EF4-FFF2-40B4-BE49-F238E27FC236}">
                  <a16:creationId xmlns:a16="http://schemas.microsoft.com/office/drawing/2014/main" id="{89D1E7E4-0A2C-4B78-9D1E-511F034B0C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97777" y="5250206"/>
              <a:ext cx="720725" cy="0"/>
            </a:xfrm>
            <a:prstGeom prst="line">
              <a:avLst/>
            </a:prstGeom>
            <a:noFill/>
            <a:ln w="9525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Line 29">
              <a:extLst>
                <a:ext uri="{FF2B5EF4-FFF2-40B4-BE49-F238E27FC236}">
                  <a16:creationId xmlns:a16="http://schemas.microsoft.com/office/drawing/2014/main" id="{DD35FE6E-9FCD-409E-953A-E1138E5E48E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18501" y="4097682"/>
              <a:ext cx="0" cy="1152525"/>
            </a:xfrm>
            <a:prstGeom prst="line">
              <a:avLst/>
            </a:prstGeom>
            <a:noFill/>
            <a:ln w="9525">
              <a:solidFill>
                <a:srgbClr val="00CC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48" name="Rettangolo 47">
            <a:extLst>
              <a:ext uri="{FF2B5EF4-FFF2-40B4-BE49-F238E27FC236}">
                <a16:creationId xmlns:a16="http://schemas.microsoft.com/office/drawing/2014/main" id="{41CBF0F0-DF31-40B6-82E7-45AAB4882E33}"/>
              </a:ext>
            </a:extLst>
          </p:cNvPr>
          <p:cNvSpPr/>
          <p:nvPr/>
        </p:nvSpPr>
        <p:spPr>
          <a:xfrm>
            <a:off x="8089869" y="1893507"/>
            <a:ext cx="3465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err="1"/>
              <a:t>Parity</a:t>
            </a:r>
            <a:r>
              <a:rPr lang="it-IT" dirty="0"/>
              <a:t>-code: </a:t>
            </a:r>
            <a:r>
              <a:rPr lang="it-IT" dirty="0" err="1"/>
              <a:t>Hamming</a:t>
            </a:r>
            <a:r>
              <a:rPr lang="it-IT" dirty="0"/>
              <a:t> </a:t>
            </a:r>
            <a:r>
              <a:rPr lang="it-IT" dirty="0" err="1"/>
              <a:t>distance</a:t>
            </a:r>
            <a:r>
              <a:rPr lang="it-IT" dirty="0"/>
              <a:t> 2</a:t>
            </a:r>
          </a:p>
        </p:txBody>
      </p:sp>
      <p:sp>
        <p:nvSpPr>
          <p:cNvPr id="49" name="Line 30">
            <a:extLst>
              <a:ext uri="{FF2B5EF4-FFF2-40B4-BE49-F238E27FC236}">
                <a16:creationId xmlns:a16="http://schemas.microsoft.com/office/drawing/2014/main" id="{6B88006C-9266-4734-A8AA-5D4E29B22EDB}"/>
              </a:ext>
            </a:extLst>
          </p:cNvPr>
          <p:cNvSpPr>
            <a:spLocks noChangeShapeType="1"/>
          </p:cNvSpPr>
          <p:nvPr/>
        </p:nvSpPr>
        <p:spPr bwMode="auto">
          <a:xfrm>
            <a:off x="8846780" y="5123481"/>
            <a:ext cx="360362" cy="0"/>
          </a:xfrm>
          <a:prstGeom prst="line">
            <a:avLst/>
          </a:prstGeom>
          <a:noFill/>
          <a:ln w="9525">
            <a:solidFill>
              <a:srgbClr val="00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50" name="Line 31">
            <a:extLst>
              <a:ext uri="{FF2B5EF4-FFF2-40B4-BE49-F238E27FC236}">
                <a16:creationId xmlns:a16="http://schemas.microsoft.com/office/drawing/2014/main" id="{FF0F174F-AD03-4DA2-B1D6-7481C8E0F96C}"/>
              </a:ext>
            </a:extLst>
          </p:cNvPr>
          <p:cNvSpPr>
            <a:spLocks noChangeShapeType="1"/>
          </p:cNvSpPr>
          <p:nvPr/>
        </p:nvSpPr>
        <p:spPr bwMode="auto">
          <a:xfrm>
            <a:off x="8848750" y="5251837"/>
            <a:ext cx="360362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51" name="Text Box 32">
            <a:extLst>
              <a:ext uri="{FF2B5EF4-FFF2-40B4-BE49-F238E27FC236}">
                <a16:creationId xmlns:a16="http://schemas.microsoft.com/office/drawing/2014/main" id="{248E2D7B-7585-41B1-BFA2-9013F2BD70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7143" y="4979019"/>
            <a:ext cx="9048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it-IT" altLang="it-IT" sz="1000"/>
              <a:t>undetectable</a:t>
            </a:r>
          </a:p>
        </p:txBody>
      </p:sp>
      <p:sp>
        <p:nvSpPr>
          <p:cNvPr id="52" name="Text Box 33">
            <a:extLst>
              <a:ext uri="{FF2B5EF4-FFF2-40B4-BE49-F238E27FC236}">
                <a16:creationId xmlns:a16="http://schemas.microsoft.com/office/drawing/2014/main" id="{0EED6B2C-E07A-4018-B4D5-6CFD625FC1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80551" y="5180401"/>
            <a:ext cx="7651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it-IT" altLang="it-IT" sz="1000" dirty="0" err="1"/>
              <a:t>detectable</a:t>
            </a:r>
            <a:endParaRPr lang="it-IT" altLang="it-IT" sz="1000" dirty="0"/>
          </a:p>
        </p:txBody>
      </p:sp>
    </p:spTree>
    <p:extLst>
      <p:ext uri="{BB962C8B-B14F-4D97-AF65-F5344CB8AC3E}">
        <p14:creationId xmlns:p14="http://schemas.microsoft.com/office/powerpoint/2010/main" val="25149154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6002F3-F30B-4503-B45F-01EAC5CAC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 err="1">
                <a:solidFill>
                  <a:schemeClr val="bg1"/>
                </a:solidFill>
              </a:rPr>
              <a:t>Codes</a:t>
            </a:r>
            <a:r>
              <a:rPr lang="it-IT" altLang="it-IT" dirty="0">
                <a:solidFill>
                  <a:schemeClr val="bg1"/>
                </a:solidFill>
              </a:rPr>
              <a:t> for </a:t>
            </a:r>
            <a:r>
              <a:rPr lang="it-IT" altLang="it-IT" dirty="0" err="1">
                <a:solidFill>
                  <a:schemeClr val="bg1"/>
                </a:solidFill>
              </a:rPr>
              <a:t>error</a:t>
            </a:r>
            <a:r>
              <a:rPr lang="it-IT" altLang="it-IT" dirty="0">
                <a:solidFill>
                  <a:schemeClr val="bg1"/>
                </a:solidFill>
              </a:rPr>
              <a:t> </a:t>
            </a:r>
            <a:r>
              <a:rPr lang="it-IT" altLang="it-IT" dirty="0" err="1">
                <a:solidFill>
                  <a:schemeClr val="bg1"/>
                </a:solidFill>
              </a:rPr>
              <a:t>correction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4A2591A-8F5F-4EE4-8316-65286D294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3CF2BC9-FFAB-461F-9AF2-F2C07E7AF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73CF07-23FB-480F-A860-87CB8D918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32</a:t>
            </a:fld>
            <a:endParaRPr lang="it-IT"/>
          </a:p>
        </p:txBody>
      </p:sp>
      <p:sp>
        <p:nvSpPr>
          <p:cNvPr id="23" name="Rectangle 5">
            <a:extLst>
              <a:ext uri="{FF2B5EF4-FFF2-40B4-BE49-F238E27FC236}">
                <a16:creationId xmlns:a16="http://schemas.microsoft.com/office/drawing/2014/main" id="{AD5C4898-071C-4C22-A5B1-5FF6BEB2C1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6666" y="1500773"/>
            <a:ext cx="3816350" cy="324008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 altLang="it-IT"/>
          </a:p>
        </p:txBody>
      </p:sp>
      <p:sp>
        <p:nvSpPr>
          <p:cNvPr id="24" name="Rectangle 6">
            <a:extLst>
              <a:ext uri="{FF2B5EF4-FFF2-40B4-BE49-F238E27FC236}">
                <a16:creationId xmlns:a16="http://schemas.microsoft.com/office/drawing/2014/main" id="{4854E040-F8E1-4A3F-8DA3-09DA19CD39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1953" y="1833839"/>
            <a:ext cx="217488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  <p:sp>
        <p:nvSpPr>
          <p:cNvPr id="25" name="Rectangle 7">
            <a:extLst>
              <a:ext uri="{FF2B5EF4-FFF2-40B4-BE49-F238E27FC236}">
                <a16:creationId xmlns:a16="http://schemas.microsoft.com/office/drawing/2014/main" id="{C9F0BF18-C244-4E8C-A18E-A0CA0491B9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1953" y="1833839"/>
            <a:ext cx="217488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  <p:sp>
        <p:nvSpPr>
          <p:cNvPr id="26" name="Rectangle 8">
            <a:extLst>
              <a:ext uri="{FF2B5EF4-FFF2-40B4-BE49-F238E27FC236}">
                <a16:creationId xmlns:a16="http://schemas.microsoft.com/office/drawing/2014/main" id="{CDA9BE1E-75F0-4435-9C4B-EABC5A5DBF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0378" y="1833839"/>
            <a:ext cx="217488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  <p:sp>
        <p:nvSpPr>
          <p:cNvPr id="27" name="Rectangle 9">
            <a:extLst>
              <a:ext uri="{FF2B5EF4-FFF2-40B4-BE49-F238E27FC236}">
                <a16:creationId xmlns:a16="http://schemas.microsoft.com/office/drawing/2014/main" id="{A634BA4F-915C-44B5-A986-5BF3D227FF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57367" y="1833839"/>
            <a:ext cx="217487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  <p:sp>
        <p:nvSpPr>
          <p:cNvPr id="28" name="Rectangle 10">
            <a:extLst>
              <a:ext uri="{FF2B5EF4-FFF2-40B4-BE49-F238E27FC236}">
                <a16:creationId xmlns:a16="http://schemas.microsoft.com/office/drawing/2014/main" id="{244AA369-0363-41BC-983B-952172FC9B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1953" y="2913339"/>
            <a:ext cx="217488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  <p:sp>
        <p:nvSpPr>
          <p:cNvPr id="29" name="Rectangle 11">
            <a:extLst>
              <a:ext uri="{FF2B5EF4-FFF2-40B4-BE49-F238E27FC236}">
                <a16:creationId xmlns:a16="http://schemas.microsoft.com/office/drawing/2014/main" id="{0A3B6213-19A4-4083-AF6A-7AC2335536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3403" y="2913339"/>
            <a:ext cx="217488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  <p:sp>
        <p:nvSpPr>
          <p:cNvPr id="30" name="Rectangle 12">
            <a:extLst>
              <a:ext uri="{FF2B5EF4-FFF2-40B4-BE49-F238E27FC236}">
                <a16:creationId xmlns:a16="http://schemas.microsoft.com/office/drawing/2014/main" id="{F94891CF-D50F-4B43-B291-31318D2900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57367" y="2913339"/>
            <a:ext cx="217487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  <p:sp>
        <p:nvSpPr>
          <p:cNvPr id="31" name="Rectangle 13">
            <a:extLst>
              <a:ext uri="{FF2B5EF4-FFF2-40B4-BE49-F238E27FC236}">
                <a16:creationId xmlns:a16="http://schemas.microsoft.com/office/drawing/2014/main" id="{2C68D511-557A-4F19-84FB-C86CBE0E3C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1953" y="3921402"/>
            <a:ext cx="217488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  <p:sp>
        <p:nvSpPr>
          <p:cNvPr id="32" name="Rectangle 14">
            <a:extLst>
              <a:ext uri="{FF2B5EF4-FFF2-40B4-BE49-F238E27FC236}">
                <a16:creationId xmlns:a16="http://schemas.microsoft.com/office/drawing/2014/main" id="{E8E4A5A3-8D4C-4642-B34D-6522F7A2C0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1953" y="3921402"/>
            <a:ext cx="217488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  <p:sp>
        <p:nvSpPr>
          <p:cNvPr id="33" name="Rectangle 15">
            <a:extLst>
              <a:ext uri="{FF2B5EF4-FFF2-40B4-BE49-F238E27FC236}">
                <a16:creationId xmlns:a16="http://schemas.microsoft.com/office/drawing/2014/main" id="{35DA3667-8EF6-4541-BFBA-8283D86670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1953" y="1833839"/>
            <a:ext cx="217488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  <p:sp>
        <p:nvSpPr>
          <p:cNvPr id="34" name="Rectangle 16">
            <a:extLst>
              <a:ext uri="{FF2B5EF4-FFF2-40B4-BE49-F238E27FC236}">
                <a16:creationId xmlns:a16="http://schemas.microsoft.com/office/drawing/2014/main" id="{E7A605E6-940A-403C-ACD1-A8994EA713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57367" y="3849964"/>
            <a:ext cx="217487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  <p:sp>
        <p:nvSpPr>
          <p:cNvPr id="35" name="Rectangle 17">
            <a:extLst>
              <a:ext uri="{FF2B5EF4-FFF2-40B4-BE49-F238E27FC236}">
                <a16:creationId xmlns:a16="http://schemas.microsoft.com/office/drawing/2014/main" id="{194BF9ED-FF86-4F0D-AEE7-7FF94A6975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3403" y="3921402"/>
            <a:ext cx="217488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  <p:sp>
        <p:nvSpPr>
          <p:cNvPr id="36" name="Line 18">
            <a:extLst>
              <a:ext uri="{FF2B5EF4-FFF2-40B4-BE49-F238E27FC236}">
                <a16:creationId xmlns:a16="http://schemas.microsoft.com/office/drawing/2014/main" id="{E5EA41DF-474F-4137-903A-D5BF313098E9}"/>
              </a:ext>
            </a:extLst>
          </p:cNvPr>
          <p:cNvSpPr>
            <a:spLocks noChangeShapeType="1"/>
          </p:cNvSpPr>
          <p:nvPr/>
        </p:nvSpPr>
        <p:spPr bwMode="auto">
          <a:xfrm>
            <a:off x="7536416" y="1978303"/>
            <a:ext cx="0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7" name="Line 19">
            <a:extLst>
              <a:ext uri="{FF2B5EF4-FFF2-40B4-BE49-F238E27FC236}">
                <a16:creationId xmlns:a16="http://schemas.microsoft.com/office/drawing/2014/main" id="{02633948-DD17-47A1-9FDE-01F9D3FF7C48}"/>
              </a:ext>
            </a:extLst>
          </p:cNvPr>
          <p:cNvSpPr>
            <a:spLocks noChangeShapeType="1"/>
          </p:cNvSpPr>
          <p:nvPr/>
        </p:nvSpPr>
        <p:spPr bwMode="auto">
          <a:xfrm>
            <a:off x="8976278" y="1978302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8" name="Line 20">
            <a:extLst>
              <a:ext uri="{FF2B5EF4-FFF2-40B4-BE49-F238E27FC236}">
                <a16:creationId xmlns:a16="http://schemas.microsoft.com/office/drawing/2014/main" id="{18A16F60-D741-463A-88B9-AF65D71A042B}"/>
              </a:ext>
            </a:extLst>
          </p:cNvPr>
          <p:cNvSpPr>
            <a:spLocks noChangeShapeType="1"/>
          </p:cNvSpPr>
          <p:nvPr/>
        </p:nvSpPr>
        <p:spPr bwMode="auto">
          <a:xfrm>
            <a:off x="8904841" y="312924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9" name="Text Box 21">
            <a:extLst>
              <a:ext uri="{FF2B5EF4-FFF2-40B4-BE49-F238E27FC236}">
                <a16:creationId xmlns:a16="http://schemas.microsoft.com/office/drawing/2014/main" id="{ABFF25F1-DF1C-49C3-B5D9-9AADDF656C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76279" y="2049740"/>
            <a:ext cx="8096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 sz="1000"/>
              <a:t>correctable</a:t>
            </a:r>
          </a:p>
        </p:txBody>
      </p:sp>
      <p:sp>
        <p:nvSpPr>
          <p:cNvPr id="40" name="Text Box 22">
            <a:extLst>
              <a:ext uri="{FF2B5EF4-FFF2-40B4-BE49-F238E27FC236}">
                <a16:creationId xmlns:a16="http://schemas.microsoft.com/office/drawing/2014/main" id="{E6E89E4B-BE5F-4C5D-A87C-3A3C9C09B4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76279" y="3057803"/>
            <a:ext cx="8096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 sz="1000"/>
              <a:t>correctable</a:t>
            </a:r>
          </a:p>
        </p:txBody>
      </p:sp>
      <p:sp>
        <p:nvSpPr>
          <p:cNvPr id="41" name="Text Box 23">
            <a:extLst>
              <a:ext uri="{FF2B5EF4-FFF2-40B4-BE49-F238E27FC236}">
                <a16:creationId xmlns:a16="http://schemas.microsoft.com/office/drawing/2014/main" id="{F466F358-005D-4ED6-8253-887FDC3867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9442" y="2337078"/>
            <a:ext cx="9493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 sz="1000"/>
              <a:t>uncorrectable</a:t>
            </a:r>
          </a:p>
        </p:txBody>
      </p:sp>
      <p:sp>
        <p:nvSpPr>
          <p:cNvPr id="42" name="Rectangle 4">
            <a:extLst>
              <a:ext uri="{FF2B5EF4-FFF2-40B4-BE49-F238E27FC236}">
                <a16:creationId xmlns:a16="http://schemas.microsoft.com/office/drawing/2014/main" id="{7DF86B2F-BD28-476B-B5C1-DE410AFA7F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4865724"/>
            <a:ext cx="5755171" cy="833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84163" indent="-284163"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The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corrupted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data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is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closer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to the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correct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</a:t>
            </a:r>
            <a:b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</a:b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data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than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to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any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other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code word</a:t>
            </a:r>
          </a:p>
        </p:txBody>
      </p:sp>
      <p:sp>
        <p:nvSpPr>
          <p:cNvPr id="43" name="Rettangolo 42">
            <a:extLst>
              <a:ext uri="{FF2B5EF4-FFF2-40B4-BE49-F238E27FC236}">
                <a16:creationId xmlns:a16="http://schemas.microsoft.com/office/drawing/2014/main" id="{B7E2B6EF-1508-4846-A308-E7B49764AAD6}"/>
              </a:ext>
            </a:extLst>
          </p:cNvPr>
          <p:cNvSpPr/>
          <p:nvPr/>
        </p:nvSpPr>
        <p:spPr>
          <a:xfrm>
            <a:off x="445423" y="4118124"/>
            <a:ext cx="39240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altLang="it-IT" dirty="0" err="1"/>
              <a:t>Hamming</a:t>
            </a:r>
            <a:r>
              <a:rPr lang="it-IT" altLang="it-IT" dirty="0"/>
              <a:t> </a:t>
            </a:r>
            <a:r>
              <a:rPr lang="it-IT" altLang="it-IT" dirty="0" err="1"/>
              <a:t>distance</a:t>
            </a:r>
            <a:r>
              <a:rPr lang="it-IT" altLang="it-IT" dirty="0"/>
              <a:t> 3: 	</a:t>
            </a:r>
          </a:p>
          <a:p>
            <a:r>
              <a:rPr lang="it-IT" altLang="it-IT" dirty="0"/>
              <a:t>	</a:t>
            </a:r>
            <a:r>
              <a:rPr lang="it-IT" altLang="it-IT" dirty="0" err="1"/>
              <a:t>detects</a:t>
            </a:r>
            <a:r>
              <a:rPr lang="it-IT" altLang="it-IT" dirty="0"/>
              <a:t> 1 or 2 bits </a:t>
            </a:r>
            <a:r>
              <a:rPr lang="it-IT" altLang="it-IT" dirty="0" err="1"/>
              <a:t>errors</a:t>
            </a:r>
            <a:r>
              <a:rPr lang="it-IT" altLang="it-IT" dirty="0"/>
              <a:t> </a:t>
            </a:r>
          </a:p>
          <a:p>
            <a:r>
              <a:rPr lang="it-IT" altLang="it-IT" dirty="0"/>
              <a:t>	</a:t>
            </a:r>
            <a:r>
              <a:rPr lang="it-IT" altLang="it-IT" dirty="0" err="1"/>
              <a:t>correct</a:t>
            </a:r>
            <a:r>
              <a:rPr lang="it-IT" altLang="it-IT" dirty="0"/>
              <a:t> 1 bit </a:t>
            </a:r>
            <a:r>
              <a:rPr lang="it-IT" altLang="it-IT" dirty="0" err="1"/>
              <a:t>error</a:t>
            </a:r>
            <a:endParaRPr lang="it-IT" altLang="it-IT" dirty="0"/>
          </a:p>
        </p:txBody>
      </p:sp>
      <p:sp>
        <p:nvSpPr>
          <p:cNvPr id="44" name="Rettangolo 1">
            <a:extLst>
              <a:ext uri="{FF2B5EF4-FFF2-40B4-BE49-F238E27FC236}">
                <a16:creationId xmlns:a16="http://schemas.microsoft.com/office/drawing/2014/main" id="{8E0F9E99-D6CE-4D83-BE7C-A13A2FC303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560" y="2046868"/>
            <a:ext cx="6130947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buClr>
                <a:srgbClr val="FE400C"/>
              </a:buClr>
              <a:buSzPct val="100000"/>
            </a:pPr>
            <a:r>
              <a:rPr lang="it-IT" altLang="it-IT" dirty="0"/>
              <a:t>A code </a:t>
            </a:r>
            <a:r>
              <a:rPr lang="it-IT" altLang="it-IT" dirty="0" err="1"/>
              <a:t>such</a:t>
            </a:r>
            <a:r>
              <a:rPr lang="it-IT" altLang="it-IT" dirty="0"/>
              <a:t> </a:t>
            </a:r>
            <a:r>
              <a:rPr lang="it-IT" altLang="it-IT" dirty="0" err="1"/>
              <a:t>that</a:t>
            </a:r>
            <a:r>
              <a:rPr lang="it-IT" altLang="it-IT" dirty="0"/>
              <a:t> the minimum </a:t>
            </a:r>
            <a:r>
              <a:rPr lang="it-IT" altLang="it-IT" dirty="0" err="1"/>
              <a:t>Hamming</a:t>
            </a:r>
            <a:r>
              <a:rPr lang="it-IT" altLang="it-IT" dirty="0"/>
              <a:t> </a:t>
            </a:r>
            <a:r>
              <a:rPr lang="it-IT" altLang="it-IT" dirty="0" err="1"/>
              <a:t>distance</a:t>
            </a:r>
            <a:r>
              <a:rPr lang="it-IT" altLang="it-IT" dirty="0"/>
              <a:t> </a:t>
            </a:r>
            <a:r>
              <a:rPr lang="it-IT" altLang="it-IT" dirty="0" err="1"/>
              <a:t>is</a:t>
            </a:r>
            <a:r>
              <a:rPr lang="it-IT" altLang="it-IT" dirty="0"/>
              <a:t>  k </a:t>
            </a:r>
            <a:r>
              <a:rPr lang="it-IT" altLang="it-IT" dirty="0" err="1"/>
              <a:t>will</a:t>
            </a:r>
            <a:r>
              <a:rPr lang="it-IT" altLang="it-IT" dirty="0"/>
              <a:t> </a:t>
            </a:r>
            <a:r>
              <a:rPr lang="it-IT" altLang="it-IT" dirty="0" err="1"/>
              <a:t>detect</a:t>
            </a:r>
            <a:r>
              <a:rPr lang="it-IT" altLang="it-IT" dirty="0"/>
              <a:t> up to k-1 single bit </a:t>
            </a:r>
            <a:r>
              <a:rPr lang="it-IT" altLang="it-IT" dirty="0" err="1"/>
              <a:t>errors</a:t>
            </a:r>
            <a:endParaRPr lang="it-IT" altLang="it-IT" dirty="0"/>
          </a:p>
          <a:p>
            <a:pPr>
              <a:spcBef>
                <a:spcPts val="300"/>
              </a:spcBef>
              <a:buClr>
                <a:srgbClr val="FE400C"/>
              </a:buClr>
              <a:buSzPct val="100000"/>
            </a:pPr>
            <a:r>
              <a:rPr lang="it-IT" altLang="it-IT" dirty="0">
                <a:solidFill>
                  <a:schemeClr val="accent2"/>
                </a:solidFill>
              </a:rPr>
              <a:t>	</a:t>
            </a:r>
          </a:p>
        </p:txBody>
      </p:sp>
      <p:sp>
        <p:nvSpPr>
          <p:cNvPr id="45" name="Rettangolo 2">
            <a:extLst>
              <a:ext uri="{FF2B5EF4-FFF2-40B4-BE49-F238E27FC236}">
                <a16:creationId xmlns:a16="http://schemas.microsoft.com/office/drawing/2014/main" id="{06FED56C-ECCB-4D89-BD79-F2559E1342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423" y="1177608"/>
            <a:ext cx="570997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buClr>
                <a:srgbClr val="FE400C"/>
              </a:buClr>
              <a:buSzPct val="100000"/>
            </a:pPr>
            <a:r>
              <a:rPr lang="it-IT" altLang="it-IT" dirty="0"/>
              <a:t>Minimum </a:t>
            </a:r>
            <a:r>
              <a:rPr lang="it-IT" altLang="it-IT" dirty="0" err="1"/>
              <a:t>Hamming</a:t>
            </a:r>
            <a:r>
              <a:rPr lang="it-IT" altLang="it-IT" dirty="0"/>
              <a:t> </a:t>
            </a:r>
            <a:r>
              <a:rPr lang="it-IT" altLang="it-IT" dirty="0" err="1"/>
              <a:t>distance</a:t>
            </a:r>
            <a:r>
              <a:rPr lang="it-IT" altLang="it-IT" dirty="0"/>
              <a:t>:</a:t>
            </a:r>
            <a:br>
              <a:rPr lang="it-IT" altLang="it-IT" dirty="0"/>
            </a:br>
            <a:r>
              <a:rPr lang="it-IT" altLang="it-IT" dirty="0"/>
              <a:t>minimum </a:t>
            </a:r>
            <a:r>
              <a:rPr lang="it-IT" altLang="it-IT" dirty="0" err="1"/>
              <a:t>distance</a:t>
            </a:r>
            <a:r>
              <a:rPr lang="it-IT" altLang="it-IT" dirty="0"/>
              <a:t> </a:t>
            </a:r>
            <a:r>
              <a:rPr lang="it-IT" altLang="it-IT" dirty="0" err="1"/>
              <a:t>between</a:t>
            </a:r>
            <a:r>
              <a:rPr lang="it-IT" altLang="it-IT" dirty="0"/>
              <a:t> </a:t>
            </a:r>
            <a:r>
              <a:rPr lang="it-IT" altLang="it-IT" dirty="0" err="1"/>
              <a:t>two</a:t>
            </a:r>
            <a:r>
              <a:rPr lang="it-IT" altLang="it-IT" dirty="0"/>
              <a:t> code words</a:t>
            </a:r>
          </a:p>
        </p:txBody>
      </p:sp>
      <p:sp>
        <p:nvSpPr>
          <p:cNvPr id="46" name="Rettangolo 44">
            <a:extLst>
              <a:ext uri="{FF2B5EF4-FFF2-40B4-BE49-F238E27FC236}">
                <a16:creationId xmlns:a16="http://schemas.microsoft.com/office/drawing/2014/main" id="{320F8E6E-C5D1-4CD7-9F4D-EC5024322D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102" y="3103312"/>
            <a:ext cx="613094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buClr>
                <a:srgbClr val="FE400C"/>
              </a:buClr>
              <a:buSzPct val="100000"/>
            </a:pPr>
            <a:r>
              <a:rPr lang="it-IT" altLang="it-IT" dirty="0"/>
              <a:t>A code </a:t>
            </a:r>
            <a:r>
              <a:rPr lang="it-IT" altLang="it-IT" dirty="0" err="1"/>
              <a:t>such</a:t>
            </a:r>
            <a:r>
              <a:rPr lang="it-IT" altLang="it-IT" dirty="0"/>
              <a:t> </a:t>
            </a:r>
            <a:r>
              <a:rPr lang="it-IT" altLang="it-IT" dirty="0" err="1"/>
              <a:t>that</a:t>
            </a:r>
            <a:r>
              <a:rPr lang="it-IT" altLang="it-IT" dirty="0"/>
              <a:t> the minimum </a:t>
            </a:r>
            <a:r>
              <a:rPr lang="it-IT" altLang="it-IT" dirty="0" err="1"/>
              <a:t>Hamming</a:t>
            </a:r>
            <a:r>
              <a:rPr lang="it-IT" altLang="it-IT" dirty="0"/>
              <a:t> </a:t>
            </a:r>
            <a:r>
              <a:rPr lang="it-IT" altLang="it-IT" dirty="0" err="1"/>
              <a:t>distance</a:t>
            </a:r>
            <a:r>
              <a:rPr lang="it-IT" altLang="it-IT" dirty="0"/>
              <a:t> </a:t>
            </a:r>
            <a:r>
              <a:rPr lang="it-IT" altLang="it-IT" dirty="0" err="1"/>
              <a:t>is</a:t>
            </a:r>
            <a:r>
              <a:rPr lang="it-IT" altLang="it-IT" dirty="0"/>
              <a:t>  k </a:t>
            </a:r>
            <a:r>
              <a:rPr lang="it-IT" altLang="it-IT" dirty="0" err="1"/>
              <a:t>will</a:t>
            </a:r>
            <a:r>
              <a:rPr lang="it-IT" altLang="it-IT" dirty="0"/>
              <a:t> </a:t>
            </a:r>
            <a:r>
              <a:rPr lang="it-IT" altLang="it-IT" dirty="0" err="1"/>
              <a:t>correct</a:t>
            </a:r>
            <a:r>
              <a:rPr lang="it-IT" altLang="it-IT" dirty="0"/>
              <a:t> up to d </a:t>
            </a:r>
            <a:r>
              <a:rPr lang="it-IT" altLang="it-IT" dirty="0" err="1"/>
              <a:t>errors</a:t>
            </a:r>
            <a:r>
              <a:rPr lang="it-IT" altLang="it-IT" dirty="0"/>
              <a:t>, </a:t>
            </a:r>
            <a:r>
              <a:rPr lang="it-IT" altLang="it-IT" dirty="0" err="1"/>
              <a:t>where</a:t>
            </a:r>
            <a:r>
              <a:rPr lang="it-IT" altLang="it-IT" dirty="0"/>
              <a:t> k = 2d +1</a:t>
            </a:r>
          </a:p>
        </p:txBody>
      </p:sp>
    </p:spTree>
    <p:extLst>
      <p:ext uri="{BB962C8B-B14F-4D97-AF65-F5344CB8AC3E}">
        <p14:creationId xmlns:p14="http://schemas.microsoft.com/office/powerpoint/2010/main" val="8615398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C0FD374-19CD-4A77-9938-179446A31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b="1" dirty="0" err="1">
                <a:solidFill>
                  <a:schemeClr val="bg1"/>
                </a:solidFill>
              </a:rPr>
              <a:t>Arithmetic</a:t>
            </a:r>
            <a:r>
              <a:rPr lang="it-IT" altLang="it-IT" b="1" dirty="0">
                <a:solidFill>
                  <a:schemeClr val="bg1"/>
                </a:solidFill>
              </a:rPr>
              <a:t> </a:t>
            </a:r>
            <a:r>
              <a:rPr lang="it-IT" altLang="it-IT" b="1" dirty="0" err="1">
                <a:solidFill>
                  <a:schemeClr val="bg1"/>
                </a:solidFill>
              </a:rPr>
              <a:t>codes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8A4F406-C381-4034-B566-F103CB6C2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8C4D49B-D803-4039-AE47-BADA34A05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0447455-90D0-4210-9215-7FF1623F8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33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5AAD391C-EE11-45A4-A772-A4A41E2DD3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949" y="1159738"/>
            <a:ext cx="8630892" cy="625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84163" indent="-284163"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00"/>
              </a:spcBef>
              <a:buClr>
                <a:srgbClr val="FE400C"/>
              </a:buClr>
            </a:pPr>
            <a:r>
              <a:rPr lang="it-IT" altLang="it-IT" sz="1600" dirty="0">
                <a:solidFill>
                  <a:schemeClr val="tx1"/>
                </a:solidFill>
              </a:rPr>
              <a:t>An </a:t>
            </a:r>
            <a:r>
              <a:rPr lang="it-IT" altLang="it-IT" sz="1600" dirty="0" err="1">
                <a:solidFill>
                  <a:schemeClr val="tx1"/>
                </a:solidFill>
              </a:rPr>
              <a:t>arithmetic</a:t>
            </a:r>
            <a:r>
              <a:rPr lang="it-IT" altLang="it-IT" sz="1600" dirty="0">
                <a:solidFill>
                  <a:schemeClr val="tx1"/>
                </a:solidFill>
              </a:rPr>
              <a:t>  code </a:t>
            </a:r>
            <a:r>
              <a:rPr lang="it-IT" altLang="it-IT" sz="1600" dirty="0" err="1">
                <a:solidFill>
                  <a:schemeClr val="tx1"/>
                </a:solidFill>
              </a:rPr>
              <a:t>guarantees</a:t>
            </a:r>
            <a:r>
              <a:rPr lang="it-IT" altLang="it-IT" sz="1600" dirty="0">
                <a:solidFill>
                  <a:schemeClr val="tx1"/>
                </a:solidFill>
              </a:rPr>
              <a:t> </a:t>
            </a:r>
            <a:r>
              <a:rPr lang="it-IT" altLang="it-IT" sz="1600" dirty="0" err="1">
                <a:solidFill>
                  <a:schemeClr val="tx1"/>
                </a:solidFill>
              </a:rPr>
              <a:t>that</a:t>
            </a:r>
            <a:endParaRPr lang="it-IT" altLang="it-IT" sz="1600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  <a:buClr>
                <a:srgbClr val="FE400C"/>
              </a:buClr>
            </a:pPr>
            <a:r>
              <a:rPr lang="it-IT" altLang="it-IT" sz="1600" dirty="0" err="1">
                <a:solidFill>
                  <a:schemeClr val="tx1"/>
                </a:solidFill>
              </a:rPr>
              <a:t>if</a:t>
            </a:r>
            <a:r>
              <a:rPr lang="it-IT" altLang="it-IT" sz="1600" dirty="0">
                <a:solidFill>
                  <a:schemeClr val="tx1"/>
                </a:solidFill>
              </a:rPr>
              <a:t> inputs are code words and the </a:t>
            </a:r>
            <a:r>
              <a:rPr lang="it-IT" altLang="it-IT" sz="1600" dirty="0" err="1">
                <a:solidFill>
                  <a:schemeClr val="tx1"/>
                </a:solidFill>
              </a:rPr>
              <a:t>operation</a:t>
            </a:r>
            <a:r>
              <a:rPr lang="it-IT" altLang="it-IT" sz="1600" dirty="0">
                <a:solidFill>
                  <a:schemeClr val="tx1"/>
                </a:solidFill>
              </a:rPr>
              <a:t> </a:t>
            </a:r>
            <a:r>
              <a:rPr lang="it-IT" altLang="it-IT" sz="1600" dirty="0" err="1">
                <a:solidFill>
                  <a:schemeClr val="tx1"/>
                </a:solidFill>
              </a:rPr>
              <a:t>is</a:t>
            </a:r>
            <a:r>
              <a:rPr lang="it-IT" altLang="it-IT" sz="1600" dirty="0">
                <a:solidFill>
                  <a:schemeClr val="tx1"/>
                </a:solidFill>
              </a:rPr>
              <a:t> </a:t>
            </a:r>
            <a:r>
              <a:rPr lang="it-IT" altLang="it-IT" sz="1600" dirty="0" err="1">
                <a:solidFill>
                  <a:schemeClr val="tx1"/>
                </a:solidFill>
              </a:rPr>
              <a:t>performed</a:t>
            </a:r>
            <a:r>
              <a:rPr lang="it-IT" altLang="it-IT" sz="1600" dirty="0">
                <a:solidFill>
                  <a:schemeClr val="tx1"/>
                </a:solidFill>
              </a:rPr>
              <a:t> </a:t>
            </a:r>
            <a:r>
              <a:rPr lang="it-IT" altLang="it-IT" sz="1600" dirty="0" err="1">
                <a:solidFill>
                  <a:schemeClr val="tx1"/>
                </a:solidFill>
              </a:rPr>
              <a:t>correctly</a:t>
            </a:r>
            <a:r>
              <a:rPr lang="it-IT" altLang="it-IT" sz="1600" dirty="0">
                <a:solidFill>
                  <a:schemeClr val="tx1"/>
                </a:solidFill>
              </a:rPr>
              <a:t> </a:t>
            </a:r>
            <a:r>
              <a:rPr lang="it-IT" altLang="it-IT" sz="1600" dirty="0" err="1">
                <a:solidFill>
                  <a:schemeClr val="tx1"/>
                </a:solidFill>
              </a:rPr>
              <a:t>results</a:t>
            </a:r>
            <a:r>
              <a:rPr lang="it-IT" altLang="it-IT" sz="1600" dirty="0">
                <a:solidFill>
                  <a:schemeClr val="tx1"/>
                </a:solidFill>
              </a:rPr>
              <a:t> are code words </a:t>
            </a:r>
            <a:r>
              <a:rPr lang="it-IT" altLang="it-IT" sz="1600" dirty="0" err="1">
                <a:solidFill>
                  <a:schemeClr val="tx1"/>
                </a:solidFill>
              </a:rPr>
              <a:t>too</a:t>
            </a:r>
            <a:endParaRPr lang="it-IT" altLang="it-IT" sz="1600" dirty="0">
              <a:solidFill>
                <a:schemeClr val="tx1"/>
              </a:solidFill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EBB516B3-D9C2-474C-9D2A-4A345DE703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3113" y="2349500"/>
            <a:ext cx="2089150" cy="914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altLang="it-IT" dirty="0" err="1"/>
              <a:t>Arithmetic</a:t>
            </a:r>
            <a:r>
              <a:rPr lang="it-IT" altLang="it-IT" dirty="0"/>
              <a:t> </a:t>
            </a:r>
          </a:p>
          <a:p>
            <a:pPr algn="ctr"/>
            <a:r>
              <a:rPr lang="it-IT" altLang="it-IT" dirty="0" err="1"/>
              <a:t>operation</a:t>
            </a:r>
            <a:endParaRPr lang="it-IT" altLang="it-IT" dirty="0"/>
          </a:p>
        </p:txBody>
      </p:sp>
      <p:sp>
        <p:nvSpPr>
          <p:cNvPr id="9" name="Line 5">
            <a:extLst>
              <a:ext uri="{FF2B5EF4-FFF2-40B4-BE49-F238E27FC236}">
                <a16:creationId xmlns:a16="http://schemas.microsoft.com/office/drawing/2014/main" id="{0A89E8CE-448C-4DC5-8D9C-8894819B96D8}"/>
              </a:ext>
            </a:extLst>
          </p:cNvPr>
          <p:cNvSpPr>
            <a:spLocks noChangeShapeType="1"/>
          </p:cNvSpPr>
          <p:nvPr/>
        </p:nvSpPr>
        <p:spPr bwMode="auto">
          <a:xfrm>
            <a:off x="3719513" y="2565400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" name="Line 6">
            <a:extLst>
              <a:ext uri="{FF2B5EF4-FFF2-40B4-BE49-F238E27FC236}">
                <a16:creationId xmlns:a16="http://schemas.microsoft.com/office/drawing/2014/main" id="{6446C7D9-6DA7-4B96-BDCC-9770B09B737B}"/>
              </a:ext>
            </a:extLst>
          </p:cNvPr>
          <p:cNvSpPr>
            <a:spLocks noChangeShapeType="1"/>
          </p:cNvSpPr>
          <p:nvPr/>
        </p:nvSpPr>
        <p:spPr bwMode="auto">
          <a:xfrm>
            <a:off x="3719513" y="2924175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1" name="Line 7">
            <a:extLst>
              <a:ext uri="{FF2B5EF4-FFF2-40B4-BE49-F238E27FC236}">
                <a16:creationId xmlns:a16="http://schemas.microsoft.com/office/drawing/2014/main" id="{019755E0-7D07-4CBE-A6CF-C4D01CB5BD51}"/>
              </a:ext>
            </a:extLst>
          </p:cNvPr>
          <p:cNvSpPr>
            <a:spLocks noChangeShapeType="1"/>
          </p:cNvSpPr>
          <p:nvPr/>
        </p:nvSpPr>
        <p:spPr bwMode="auto">
          <a:xfrm>
            <a:off x="6672263" y="2852738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2" name="Rectangle 8">
            <a:extLst>
              <a:ext uri="{FF2B5EF4-FFF2-40B4-BE49-F238E27FC236}">
                <a16:creationId xmlns:a16="http://schemas.microsoft.com/office/drawing/2014/main" id="{326C4757-3EFD-4238-AF26-2421CC3104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805" y="3594101"/>
            <a:ext cx="10698231" cy="2556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84163" indent="-284163"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1pPr>
            <a:lvl2pPr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2pPr>
            <a:lvl3pPr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3pPr>
            <a:lvl4pPr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4pPr>
            <a:lvl5pPr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>
                <a:solidFill>
                  <a:srgbClr val="333399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00"/>
              </a:spcBef>
              <a:buClr>
                <a:srgbClr val="FE400C"/>
              </a:buClr>
            </a:pP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Implementation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of the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arithmetic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operation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(hardware or software) must be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modified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to operate on the code </a:t>
            </a:r>
          </a:p>
          <a:p>
            <a:pPr>
              <a:spcBef>
                <a:spcPts val="300"/>
              </a:spcBef>
              <a:buClr>
                <a:srgbClr val="FE400C"/>
              </a:buClr>
            </a:pPr>
            <a:endParaRPr lang="it-IT" altLang="it-IT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ts val="300"/>
              </a:spcBef>
              <a:buClr>
                <a:srgbClr val="FE400C"/>
              </a:buClr>
            </a:pPr>
            <a:r>
              <a:rPr lang="it-IT" altLang="it-IT" dirty="0">
                <a:solidFill>
                  <a:schemeClr val="tx1"/>
                </a:solidFill>
                <a:latin typeface="+mn-lt"/>
              </a:rPr>
              <a:t>The set of code words of an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arithmetic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code A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is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closed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with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respect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to a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specific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set of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operations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.</a:t>
            </a:r>
          </a:p>
          <a:p>
            <a:pPr>
              <a:spcBef>
                <a:spcPts val="300"/>
              </a:spcBef>
              <a:buClr>
                <a:srgbClr val="FE400C"/>
              </a:buClr>
            </a:pPr>
            <a:r>
              <a:rPr lang="it-IT" altLang="it-IT" dirty="0">
                <a:solidFill>
                  <a:schemeClr val="tx1"/>
                </a:solidFill>
                <a:latin typeface="+mn-lt"/>
              </a:rPr>
              <a:t>				A(b*c) = A(b) * A(c )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where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*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is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one of a set of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operations</a:t>
            </a:r>
            <a:endParaRPr lang="it-IT" altLang="it-IT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ts val="300"/>
              </a:spcBef>
              <a:buClr>
                <a:srgbClr val="FE400C"/>
              </a:buClr>
            </a:pPr>
            <a:endParaRPr lang="it-IT" altLang="it-IT" dirty="0">
              <a:solidFill>
                <a:schemeClr val="tx1"/>
              </a:solidFill>
              <a:latin typeface="+mn-lt"/>
            </a:endParaRPr>
          </a:p>
          <a:p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3N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codes</a:t>
            </a:r>
            <a:endParaRPr lang="it-IT" altLang="it-IT" sz="240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  <a:p>
            <a:r>
              <a:rPr lang="it-IT" altLang="it-IT" dirty="0">
                <a:solidFill>
                  <a:schemeClr val="tx1"/>
                </a:solidFill>
                <a:latin typeface="+mn-lt"/>
              </a:rPr>
              <a:t>	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Multiply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the data by 3 (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this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add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2 bits of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redundancy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)</a:t>
            </a:r>
          </a:p>
          <a:p>
            <a:r>
              <a:rPr lang="it-IT" altLang="it-IT" dirty="0">
                <a:solidFill>
                  <a:schemeClr val="tx1"/>
                </a:solidFill>
                <a:latin typeface="+mn-lt"/>
              </a:rPr>
              <a:t>	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Error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checking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is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performed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by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confirming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that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the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received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word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is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divisible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by 3</a:t>
            </a:r>
          </a:p>
        </p:txBody>
      </p:sp>
    </p:spTree>
    <p:extLst>
      <p:ext uri="{BB962C8B-B14F-4D97-AF65-F5344CB8AC3E}">
        <p14:creationId xmlns:p14="http://schemas.microsoft.com/office/powerpoint/2010/main" val="29591507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83C82F5-58DE-4A4D-B07E-50D2352D7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 err="1">
                <a:solidFill>
                  <a:schemeClr val="bg1"/>
                </a:solidFill>
              </a:rPr>
              <a:t>Checksumming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19E77E0-C0B0-423C-9591-918D538AA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9528" y="1110174"/>
            <a:ext cx="4552553" cy="1355103"/>
          </a:xfrm>
        </p:spPr>
        <p:txBody>
          <a:bodyPr>
            <a:normAutofit/>
          </a:bodyPr>
          <a:lstStyle/>
          <a:p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applied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to large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block</a:t>
            </a:r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of data in </a:t>
            </a:r>
            <a:r>
              <a:rPr lang="it-IT" altLang="it-IT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memories</a:t>
            </a:r>
            <a:endParaRPr lang="it-IT" altLang="it-IT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it-IT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coverage: single fault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7B3F901-A6A5-47A0-B77B-7F8BCA65B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err="1"/>
              <a:t>May</a:t>
            </a:r>
            <a:r>
              <a:rPr lang="it-IT" dirty="0"/>
              <a:t> 7-10, 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9EB6C79-D6BC-4A7A-9CE9-34AC3BFD0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C3EDD72-E5BE-42A7-98E9-E9CE85617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34</a:t>
            </a:fld>
            <a:endParaRPr lang="it-IT"/>
          </a:p>
        </p:txBody>
      </p:sp>
      <p:grpSp>
        <p:nvGrpSpPr>
          <p:cNvPr id="7" name="Group 3">
            <a:extLst>
              <a:ext uri="{FF2B5EF4-FFF2-40B4-BE49-F238E27FC236}">
                <a16:creationId xmlns:a16="http://schemas.microsoft.com/office/drawing/2014/main" id="{8B6660F0-952C-4309-B151-CDDA5774A15A}"/>
              </a:ext>
            </a:extLst>
          </p:cNvPr>
          <p:cNvGrpSpPr>
            <a:grpSpLocks/>
          </p:cNvGrpSpPr>
          <p:nvPr/>
        </p:nvGrpSpPr>
        <p:grpSpPr bwMode="auto">
          <a:xfrm>
            <a:off x="7259146" y="1288084"/>
            <a:ext cx="4113212" cy="3756025"/>
            <a:chOff x="2384" y="611"/>
            <a:chExt cx="2923" cy="2742"/>
          </a:xfrm>
        </p:grpSpPr>
        <p:grpSp>
          <p:nvGrpSpPr>
            <p:cNvPr id="8" name="Group 4">
              <a:extLst>
                <a:ext uri="{FF2B5EF4-FFF2-40B4-BE49-F238E27FC236}">
                  <a16:creationId xmlns:a16="http://schemas.microsoft.com/office/drawing/2014/main" id="{0113B2D4-8393-49C5-BA06-44E7EFB87F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67" y="611"/>
              <a:ext cx="2601" cy="1765"/>
              <a:chOff x="2467" y="611"/>
              <a:chExt cx="2601" cy="1765"/>
            </a:xfrm>
          </p:grpSpPr>
          <p:grpSp>
            <p:nvGrpSpPr>
              <p:cNvPr id="20" name="Group 5">
                <a:extLst>
                  <a:ext uri="{FF2B5EF4-FFF2-40B4-BE49-F238E27FC236}">
                    <a16:creationId xmlns:a16="http://schemas.microsoft.com/office/drawing/2014/main" id="{51416339-947E-4C8D-B1DA-ABF169EB109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67" y="872"/>
                <a:ext cx="660" cy="1504"/>
                <a:chOff x="2467" y="872"/>
                <a:chExt cx="660" cy="1504"/>
              </a:xfrm>
            </p:grpSpPr>
            <p:sp>
              <p:nvSpPr>
                <p:cNvPr id="32" name="Rectangle 6">
                  <a:extLst>
                    <a:ext uri="{FF2B5EF4-FFF2-40B4-BE49-F238E27FC236}">
                      <a16:creationId xmlns:a16="http://schemas.microsoft.com/office/drawing/2014/main" id="{CCAC93E0-11F5-427E-9512-5CD265B990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67" y="872"/>
                  <a:ext cx="660" cy="1463"/>
                </a:xfrm>
                <a:prstGeom prst="rect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</a:pPr>
                  <a:endParaRPr lang="it-IT" altLang="it-IT" sz="1200"/>
                </a:p>
              </p:txBody>
            </p:sp>
            <p:sp>
              <p:nvSpPr>
                <p:cNvPr id="33" name="Line 7">
                  <a:extLst>
                    <a:ext uri="{FF2B5EF4-FFF2-40B4-BE49-F238E27FC236}">
                      <a16:creationId xmlns:a16="http://schemas.microsoft.com/office/drawing/2014/main" id="{7F00DABC-A5B2-4E08-A606-3F22E0659B3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67" y="1144"/>
                  <a:ext cx="660" cy="1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34" name="Line 8">
                  <a:extLst>
                    <a:ext uri="{FF2B5EF4-FFF2-40B4-BE49-F238E27FC236}">
                      <a16:creationId xmlns:a16="http://schemas.microsoft.com/office/drawing/2014/main" id="{AAA4A246-A346-421F-8219-5B8B8874961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67" y="1382"/>
                  <a:ext cx="660" cy="1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35" name="Line 9">
                  <a:extLst>
                    <a:ext uri="{FF2B5EF4-FFF2-40B4-BE49-F238E27FC236}">
                      <a16:creationId xmlns:a16="http://schemas.microsoft.com/office/drawing/2014/main" id="{4FBF91AF-49B6-42CD-8E5D-1D247934CF1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67" y="2096"/>
                  <a:ext cx="660" cy="1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36" name="Text Box 10">
                  <a:extLst>
                    <a:ext uri="{FF2B5EF4-FFF2-40B4-BE49-F238E27FC236}">
                      <a16:creationId xmlns:a16="http://schemas.microsoft.com/office/drawing/2014/main" id="{8DAA4A40-5538-4A91-B005-AD49E851A44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702" y="982"/>
                  <a:ext cx="220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>
                  <a:spAutoFit/>
                </a:bodyPr>
                <a:lstStyle>
                  <a:lvl1pPr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marL="25146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marL="29718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marL="34290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marL="38862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r">
                    <a:spcBef>
                      <a:spcPct val="0"/>
                    </a:spcBef>
                  </a:pPr>
                  <a:r>
                    <a:rPr lang="it-IT" altLang="it-IT" sz="1200">
                      <a:latin typeface="Times New Roman" panose="02020603050405020304" pitchFamily="18" charset="0"/>
                    </a:rPr>
                    <a:t>d</a:t>
                  </a:r>
                  <a:r>
                    <a:rPr lang="it-IT" altLang="it-IT" sz="1200" baseline="-25000">
                      <a:latin typeface="Times New Roman" panose="02020603050405020304" pitchFamily="18" charset="0"/>
                    </a:rPr>
                    <a:t>n</a:t>
                  </a:r>
                </a:p>
              </p:txBody>
            </p:sp>
            <p:sp>
              <p:nvSpPr>
                <p:cNvPr id="37" name="Text Box 11">
                  <a:extLst>
                    <a:ext uri="{FF2B5EF4-FFF2-40B4-BE49-F238E27FC236}">
                      <a16:creationId xmlns:a16="http://schemas.microsoft.com/office/drawing/2014/main" id="{019C3FEC-DFAC-43BF-A6B6-4AC16E5867D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625" y="1144"/>
                  <a:ext cx="356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>
                  <a:spAutoFit/>
                </a:bodyPr>
                <a:lstStyle>
                  <a:lvl1pPr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marL="25146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marL="29718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marL="34290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marL="38862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r">
                    <a:spcBef>
                      <a:spcPct val="0"/>
                    </a:spcBef>
                  </a:pPr>
                  <a:r>
                    <a:rPr lang="it-IT" altLang="it-IT" sz="1200">
                      <a:latin typeface="Times New Roman" panose="02020603050405020304" pitchFamily="18" charset="0"/>
                    </a:rPr>
                    <a:t>d</a:t>
                  </a:r>
                  <a:r>
                    <a:rPr lang="it-IT" altLang="it-IT" sz="1200" baseline="-25000">
                      <a:latin typeface="Times New Roman" panose="02020603050405020304" pitchFamily="18" charset="0"/>
                    </a:rPr>
                    <a:t>n-1</a:t>
                  </a:r>
                </a:p>
              </p:txBody>
            </p:sp>
            <p:sp>
              <p:nvSpPr>
                <p:cNvPr id="38" name="Text Box 12">
                  <a:extLst>
                    <a:ext uri="{FF2B5EF4-FFF2-40B4-BE49-F238E27FC236}">
                      <a16:creationId xmlns:a16="http://schemas.microsoft.com/office/drawing/2014/main" id="{1DC05557-5404-44B0-A4FC-E37D7D09A9E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702" y="1933"/>
                  <a:ext cx="220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>
                  <a:spAutoFit/>
                </a:bodyPr>
                <a:lstStyle>
                  <a:lvl1pPr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marL="25146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marL="29718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marL="34290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marL="38862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r">
                    <a:spcBef>
                      <a:spcPct val="0"/>
                    </a:spcBef>
                  </a:pPr>
                  <a:r>
                    <a:rPr lang="it-IT" altLang="it-IT" sz="1200">
                      <a:latin typeface="Times New Roman" panose="02020603050405020304" pitchFamily="18" charset="0"/>
                    </a:rPr>
                    <a:t>d</a:t>
                  </a:r>
                  <a:r>
                    <a:rPr lang="it-IT" altLang="it-IT" sz="1200" baseline="-25000">
                      <a:latin typeface="Times New Roman" panose="02020603050405020304" pitchFamily="18" charset="0"/>
                    </a:rPr>
                    <a:t>2</a:t>
                  </a:r>
                </a:p>
              </p:txBody>
            </p:sp>
            <p:sp>
              <p:nvSpPr>
                <p:cNvPr id="39" name="Text Box 13">
                  <a:extLst>
                    <a:ext uri="{FF2B5EF4-FFF2-40B4-BE49-F238E27FC236}">
                      <a16:creationId xmlns:a16="http://schemas.microsoft.com/office/drawing/2014/main" id="{CC59CD41-B940-42DA-9C6F-4A2A7854689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743" y="2172"/>
                  <a:ext cx="220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>
                  <a:spAutoFit/>
                </a:bodyPr>
                <a:lstStyle>
                  <a:lvl1pPr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marL="25146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marL="29718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marL="34290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marL="38862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r">
                    <a:spcBef>
                      <a:spcPct val="0"/>
                    </a:spcBef>
                  </a:pPr>
                  <a:r>
                    <a:rPr lang="it-IT" altLang="it-IT" sz="1200">
                      <a:latin typeface="Times New Roman" panose="02020603050405020304" pitchFamily="18" charset="0"/>
                    </a:rPr>
                    <a:t>d</a:t>
                  </a:r>
                  <a:r>
                    <a:rPr lang="it-IT" altLang="it-IT" sz="1200" baseline="-25000">
                      <a:latin typeface="Times New Roman" panose="02020603050405020304" pitchFamily="18" charset="0"/>
                    </a:rPr>
                    <a:t>1</a:t>
                  </a:r>
                </a:p>
              </p:txBody>
            </p:sp>
            <p:sp>
              <p:nvSpPr>
                <p:cNvPr id="40" name="Line 14">
                  <a:extLst>
                    <a:ext uri="{FF2B5EF4-FFF2-40B4-BE49-F238E27FC236}">
                      <a16:creationId xmlns:a16="http://schemas.microsoft.com/office/drawing/2014/main" id="{31340BF6-7DD8-470D-8911-59AA8D5F4A6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67" y="1892"/>
                  <a:ext cx="660" cy="1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sp>
            <p:nvSpPr>
              <p:cNvPr id="21" name="Rectangle 15">
                <a:extLst>
                  <a:ext uri="{FF2B5EF4-FFF2-40B4-BE49-F238E27FC236}">
                    <a16:creationId xmlns:a16="http://schemas.microsoft.com/office/drawing/2014/main" id="{40D78715-0375-4ED8-9264-35331E7688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24" y="872"/>
                <a:ext cx="661" cy="1463"/>
              </a:xfrm>
              <a:prstGeom prst="rect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it-IT" altLang="it-IT" sz="1200"/>
              </a:p>
            </p:txBody>
          </p:sp>
          <p:sp>
            <p:nvSpPr>
              <p:cNvPr id="22" name="Line 16">
                <a:extLst>
                  <a:ext uri="{FF2B5EF4-FFF2-40B4-BE49-F238E27FC236}">
                    <a16:creationId xmlns:a16="http://schemas.microsoft.com/office/drawing/2014/main" id="{E88B2E0B-5EEB-49F3-91C0-46224D5064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24" y="1144"/>
                <a:ext cx="661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3" name="Line 17">
                <a:extLst>
                  <a:ext uri="{FF2B5EF4-FFF2-40B4-BE49-F238E27FC236}">
                    <a16:creationId xmlns:a16="http://schemas.microsoft.com/office/drawing/2014/main" id="{9C055B11-464A-43F9-9844-4A8C623AF9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24" y="1382"/>
                <a:ext cx="661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Line 18">
                <a:extLst>
                  <a:ext uri="{FF2B5EF4-FFF2-40B4-BE49-F238E27FC236}">
                    <a16:creationId xmlns:a16="http://schemas.microsoft.com/office/drawing/2014/main" id="{4C15EA4C-0E88-448B-B69F-FBD31E47EE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24" y="2096"/>
                <a:ext cx="661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5" name="Text Box 19">
                <a:extLst>
                  <a:ext uri="{FF2B5EF4-FFF2-40B4-BE49-F238E27FC236}">
                    <a16:creationId xmlns:a16="http://schemas.microsoft.com/office/drawing/2014/main" id="{EE93AA3E-34D3-45F1-A8E3-E0F1955CCE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77" y="983"/>
                <a:ext cx="202" cy="2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>
                  <a:spcBef>
                    <a:spcPct val="0"/>
                  </a:spcBef>
                </a:pPr>
                <a:r>
                  <a:rPr lang="it-IT" altLang="it-IT" sz="1200">
                    <a:latin typeface="Times New Roman" panose="02020603050405020304" pitchFamily="18" charset="0"/>
                  </a:rPr>
                  <a:t>r</a:t>
                </a:r>
                <a:r>
                  <a:rPr lang="it-IT" altLang="it-IT" sz="1200" baseline="-25000">
                    <a:latin typeface="Times New Roman" panose="02020603050405020304" pitchFamily="18" charset="0"/>
                  </a:rPr>
                  <a:t>n</a:t>
                </a:r>
              </a:p>
            </p:txBody>
          </p:sp>
          <p:sp>
            <p:nvSpPr>
              <p:cNvPr id="26" name="Text Box 20">
                <a:extLst>
                  <a:ext uri="{FF2B5EF4-FFF2-40B4-BE49-F238E27FC236}">
                    <a16:creationId xmlns:a16="http://schemas.microsoft.com/office/drawing/2014/main" id="{2419D75A-B6F3-49DE-8AA8-4FA8EB82606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71" y="1220"/>
                <a:ext cx="262" cy="2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>
                  <a:spcBef>
                    <a:spcPct val="0"/>
                  </a:spcBef>
                </a:pPr>
                <a:r>
                  <a:rPr lang="it-IT" altLang="it-IT" sz="1200">
                    <a:latin typeface="Times New Roman" panose="02020603050405020304" pitchFamily="18" charset="0"/>
                  </a:rPr>
                  <a:t>r</a:t>
                </a:r>
                <a:r>
                  <a:rPr lang="it-IT" altLang="it-IT" sz="1200" baseline="-25000">
                    <a:latin typeface="Times New Roman" panose="02020603050405020304" pitchFamily="18" charset="0"/>
                  </a:rPr>
                  <a:t>n-1</a:t>
                </a:r>
              </a:p>
            </p:txBody>
          </p:sp>
          <p:sp>
            <p:nvSpPr>
              <p:cNvPr id="27" name="Text Box 21">
                <a:extLst>
                  <a:ext uri="{FF2B5EF4-FFF2-40B4-BE49-F238E27FC236}">
                    <a16:creationId xmlns:a16="http://schemas.microsoft.com/office/drawing/2014/main" id="{0F2F17AC-9BF3-4278-BDE0-719B125668C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77" y="1934"/>
                <a:ext cx="202" cy="2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>
                  <a:spcBef>
                    <a:spcPct val="0"/>
                  </a:spcBef>
                </a:pPr>
                <a:r>
                  <a:rPr lang="it-IT" altLang="it-IT" sz="1200">
                    <a:latin typeface="Times New Roman" panose="02020603050405020304" pitchFamily="18" charset="0"/>
                  </a:rPr>
                  <a:t>r</a:t>
                </a:r>
                <a:r>
                  <a:rPr lang="it-IT" altLang="it-IT" sz="1200" baseline="-25000">
                    <a:latin typeface="Times New Roman" panose="02020603050405020304" pitchFamily="18" charset="0"/>
                  </a:rPr>
                  <a:t>2</a:t>
                </a:r>
              </a:p>
            </p:txBody>
          </p:sp>
          <p:sp>
            <p:nvSpPr>
              <p:cNvPr id="28" name="Text Box 22">
                <a:extLst>
                  <a:ext uri="{FF2B5EF4-FFF2-40B4-BE49-F238E27FC236}">
                    <a16:creationId xmlns:a16="http://schemas.microsoft.com/office/drawing/2014/main" id="{C5C94921-A348-4B82-A9FB-B03D0C392F4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18" y="2172"/>
                <a:ext cx="202" cy="2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>
                  <a:spcBef>
                    <a:spcPct val="0"/>
                  </a:spcBef>
                </a:pPr>
                <a:r>
                  <a:rPr lang="it-IT" altLang="it-IT" sz="1200">
                    <a:latin typeface="Times New Roman" panose="02020603050405020304" pitchFamily="18" charset="0"/>
                  </a:rPr>
                  <a:t>r</a:t>
                </a:r>
                <a:r>
                  <a:rPr lang="it-IT" altLang="it-IT" sz="1200" baseline="-25000">
                    <a:latin typeface="Times New Roman" panose="02020603050405020304" pitchFamily="18" charset="0"/>
                  </a:rPr>
                  <a:t>1</a:t>
                </a:r>
              </a:p>
            </p:txBody>
          </p:sp>
          <p:sp>
            <p:nvSpPr>
              <p:cNvPr id="29" name="Line 23">
                <a:extLst>
                  <a:ext uri="{FF2B5EF4-FFF2-40B4-BE49-F238E27FC236}">
                    <a16:creationId xmlns:a16="http://schemas.microsoft.com/office/drawing/2014/main" id="{150A7B2D-60F8-4425-9751-920C34AC75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24" y="1892"/>
                <a:ext cx="661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0" name="Text Box 24">
                <a:extLst>
                  <a:ext uri="{FF2B5EF4-FFF2-40B4-BE49-F238E27FC236}">
                    <a16:creationId xmlns:a16="http://schemas.microsoft.com/office/drawing/2014/main" id="{7F454019-8BDF-4B74-88BB-37D892B7118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88" y="644"/>
                <a:ext cx="706" cy="2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>
                  <a:spcBef>
                    <a:spcPct val="0"/>
                  </a:spcBef>
                </a:pPr>
                <a:r>
                  <a:rPr lang="it-IT" altLang="it-IT" sz="1200">
                    <a:latin typeface="Times New Roman" panose="02020603050405020304" pitchFamily="18" charset="0"/>
                  </a:rPr>
                  <a:t>Original data</a:t>
                </a:r>
              </a:p>
            </p:txBody>
          </p:sp>
          <p:sp>
            <p:nvSpPr>
              <p:cNvPr id="31" name="Text Box 25">
                <a:extLst>
                  <a:ext uri="{FF2B5EF4-FFF2-40B4-BE49-F238E27FC236}">
                    <a16:creationId xmlns:a16="http://schemas.microsoft.com/office/drawing/2014/main" id="{6F87D42F-D8D1-4339-9CA9-04BA56DD520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19" y="611"/>
                <a:ext cx="749" cy="2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>
                  <a:spcBef>
                    <a:spcPct val="0"/>
                  </a:spcBef>
                </a:pPr>
                <a:r>
                  <a:rPr lang="it-IT" altLang="it-IT" sz="1200">
                    <a:latin typeface="Times New Roman" panose="02020603050405020304" pitchFamily="18" charset="0"/>
                  </a:rPr>
                  <a:t>Received data</a:t>
                </a:r>
              </a:p>
            </p:txBody>
          </p:sp>
        </p:grpSp>
        <p:sp>
          <p:nvSpPr>
            <p:cNvPr id="9" name="Rectangle 26">
              <a:extLst>
                <a:ext uri="{FF2B5EF4-FFF2-40B4-BE49-F238E27FC236}">
                  <a16:creationId xmlns:a16="http://schemas.microsoft.com/office/drawing/2014/main" id="{429FA124-9BBA-45C0-82C4-464337C3D1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4" y="2471"/>
              <a:ext cx="991" cy="34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 sz="1200"/>
            </a:p>
          </p:txBody>
        </p:sp>
        <p:sp>
          <p:nvSpPr>
            <p:cNvPr id="10" name="Text Box 27">
              <a:extLst>
                <a:ext uri="{FF2B5EF4-FFF2-40B4-BE49-F238E27FC236}">
                  <a16:creationId xmlns:a16="http://schemas.microsoft.com/office/drawing/2014/main" id="{15EBBB9B-CE72-4EB1-83CC-53E0608B7A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01" y="2480"/>
              <a:ext cx="756" cy="3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 dirty="0" err="1">
                  <a:latin typeface="Times New Roman" panose="02020603050405020304" pitchFamily="18" charset="0"/>
                </a:rPr>
                <a:t>Checksum</a:t>
              </a:r>
              <a:r>
                <a:rPr lang="it-IT" altLang="it-IT" sz="1200" dirty="0">
                  <a:latin typeface="Times New Roman" panose="02020603050405020304" pitchFamily="18" charset="0"/>
                </a:rPr>
                <a:t> on </a:t>
              </a:r>
            </a:p>
            <a:p>
              <a:pPr algn="r">
                <a:spcBef>
                  <a:spcPct val="0"/>
                </a:spcBef>
              </a:pPr>
              <a:r>
                <a:rPr lang="it-IT" altLang="it-IT" sz="1200" dirty="0" err="1">
                  <a:latin typeface="Times New Roman" panose="02020603050405020304" pitchFamily="18" charset="0"/>
                </a:rPr>
                <a:t>Original</a:t>
              </a:r>
              <a:r>
                <a:rPr lang="it-IT" altLang="it-IT" sz="1200" dirty="0">
                  <a:latin typeface="Times New Roman" panose="02020603050405020304" pitchFamily="18" charset="0"/>
                </a:rPr>
                <a:t> data</a:t>
              </a:r>
            </a:p>
          </p:txBody>
        </p:sp>
        <p:sp>
          <p:nvSpPr>
            <p:cNvPr id="11" name="Rectangle 28">
              <a:extLst>
                <a:ext uri="{FF2B5EF4-FFF2-40B4-BE49-F238E27FC236}">
                  <a16:creationId xmlns:a16="http://schemas.microsoft.com/office/drawing/2014/main" id="{259CA062-731D-45D0-B84E-BE37C2854F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2" y="2471"/>
              <a:ext cx="991" cy="34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 sz="1200"/>
            </a:p>
          </p:txBody>
        </p:sp>
        <p:sp>
          <p:nvSpPr>
            <p:cNvPr id="12" name="Text Box 29">
              <a:extLst>
                <a:ext uri="{FF2B5EF4-FFF2-40B4-BE49-F238E27FC236}">
                  <a16:creationId xmlns:a16="http://schemas.microsoft.com/office/drawing/2014/main" id="{2AD8C518-EC49-488E-AD02-EB8641C94B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83" y="2501"/>
              <a:ext cx="756" cy="3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Checksum on </a:t>
              </a:r>
            </a:p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received data</a:t>
              </a:r>
            </a:p>
          </p:txBody>
        </p:sp>
        <p:sp>
          <p:nvSpPr>
            <p:cNvPr id="13" name="Rectangle 30">
              <a:extLst>
                <a:ext uri="{FF2B5EF4-FFF2-40B4-BE49-F238E27FC236}">
                  <a16:creationId xmlns:a16="http://schemas.microsoft.com/office/drawing/2014/main" id="{495B32BC-E93C-4406-B342-360DC0C73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9" y="2981"/>
              <a:ext cx="1238" cy="34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 sz="1200"/>
            </a:p>
          </p:txBody>
        </p:sp>
        <p:sp>
          <p:nvSpPr>
            <p:cNvPr id="14" name="Text Box 31">
              <a:extLst>
                <a:ext uri="{FF2B5EF4-FFF2-40B4-BE49-F238E27FC236}">
                  <a16:creationId xmlns:a16="http://schemas.microsoft.com/office/drawing/2014/main" id="{B02E1D12-88C0-4487-A451-97B90A4EFD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2" y="3014"/>
              <a:ext cx="1114" cy="3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Received version</a:t>
              </a:r>
            </a:p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of checksum</a:t>
              </a:r>
            </a:p>
          </p:txBody>
        </p:sp>
        <p:sp>
          <p:nvSpPr>
            <p:cNvPr id="15" name="Line 32">
              <a:extLst>
                <a:ext uri="{FF2B5EF4-FFF2-40B4-BE49-F238E27FC236}">
                  <a16:creationId xmlns:a16="http://schemas.microsoft.com/office/drawing/2014/main" id="{718E09D5-E0F9-4F7F-94F6-639BFA4A7D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97" y="2335"/>
              <a:ext cx="1" cy="13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6" name="Line 33">
              <a:extLst>
                <a:ext uri="{FF2B5EF4-FFF2-40B4-BE49-F238E27FC236}">
                  <a16:creationId xmlns:a16="http://schemas.microsoft.com/office/drawing/2014/main" id="{319067B6-9D0B-4E49-81F8-50309C6B08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95" y="2335"/>
              <a:ext cx="1" cy="13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cxnSp>
          <p:nvCxnSpPr>
            <p:cNvPr id="17" name="AutoShape 34">
              <a:extLst>
                <a:ext uri="{FF2B5EF4-FFF2-40B4-BE49-F238E27FC236}">
                  <a16:creationId xmlns:a16="http://schemas.microsoft.com/office/drawing/2014/main" id="{15082363-3455-411A-ABA7-BD639B18D537}"/>
                </a:ext>
              </a:extLst>
            </p:cNvPr>
            <p:cNvCxnSpPr>
              <a:cxnSpLocks noChangeShapeType="1"/>
              <a:stCxn id="9" idx="3"/>
              <a:endCxn id="13" idx="1"/>
            </p:cNvCxnSpPr>
            <p:nvPr/>
          </p:nvCxnSpPr>
          <p:spPr bwMode="auto">
            <a:xfrm>
              <a:off x="3375" y="2641"/>
              <a:ext cx="454" cy="511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8" name="Line 35">
              <a:extLst>
                <a:ext uri="{FF2B5EF4-FFF2-40B4-BE49-F238E27FC236}">
                  <a16:creationId xmlns:a16="http://schemas.microsoft.com/office/drawing/2014/main" id="{CA3C4313-8CAB-44CF-A577-C23E0DC306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95" y="2811"/>
              <a:ext cx="1" cy="17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9" name="Text Box 36">
              <a:extLst>
                <a:ext uri="{FF2B5EF4-FFF2-40B4-BE49-F238E27FC236}">
                  <a16:creationId xmlns:a16="http://schemas.microsoft.com/office/drawing/2014/main" id="{6D769E86-9159-4C3A-ABD2-73E13E4D22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0" y="2813"/>
              <a:ext cx="507" cy="2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compare</a:t>
              </a:r>
            </a:p>
          </p:txBody>
        </p:sp>
      </p:grpSp>
      <p:sp>
        <p:nvSpPr>
          <p:cNvPr id="41" name="Rettangolo 40">
            <a:extLst>
              <a:ext uri="{FF2B5EF4-FFF2-40B4-BE49-F238E27FC236}">
                <a16:creationId xmlns:a16="http://schemas.microsoft.com/office/drawing/2014/main" id="{CED47DFF-3874-477E-99ED-B00E8D8EE34E}"/>
              </a:ext>
            </a:extLst>
          </p:cNvPr>
          <p:cNvSpPr/>
          <p:nvPr/>
        </p:nvSpPr>
        <p:spPr>
          <a:xfrm>
            <a:off x="763490" y="2498810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 err="1"/>
              <a:t>checksum</a:t>
            </a:r>
            <a:r>
              <a:rPr lang="it-IT" altLang="it-IT" dirty="0"/>
              <a:t> for a </a:t>
            </a:r>
            <a:r>
              <a:rPr lang="it-IT" altLang="it-IT" dirty="0" err="1"/>
              <a:t>block</a:t>
            </a:r>
            <a:r>
              <a:rPr lang="it-IT" altLang="it-IT" dirty="0"/>
              <a:t> of n  words  </a:t>
            </a:r>
            <a:r>
              <a:rPr lang="it-IT" altLang="it-IT" dirty="0" err="1"/>
              <a:t>is</a:t>
            </a:r>
            <a:r>
              <a:rPr lang="it-IT" altLang="it-IT" dirty="0"/>
              <a:t> </a:t>
            </a:r>
            <a:r>
              <a:rPr lang="it-IT" altLang="it-IT" dirty="0" err="1"/>
              <a:t>formed</a:t>
            </a:r>
            <a:r>
              <a:rPr lang="it-IT" altLang="it-IT" dirty="0"/>
              <a:t> by </a:t>
            </a:r>
            <a:r>
              <a:rPr lang="it-IT" altLang="it-IT" dirty="0" err="1"/>
              <a:t>adding</a:t>
            </a:r>
            <a:r>
              <a:rPr lang="it-IT" altLang="it-IT" dirty="0"/>
              <a:t> </a:t>
            </a:r>
            <a:r>
              <a:rPr lang="it-IT" altLang="it-IT" dirty="0" err="1"/>
              <a:t>together</a:t>
            </a:r>
            <a:r>
              <a:rPr lang="it-IT" altLang="it-IT" dirty="0"/>
              <a:t> </a:t>
            </a:r>
            <a:r>
              <a:rPr lang="it-IT" altLang="it-IT" dirty="0" err="1"/>
              <a:t>all</a:t>
            </a:r>
            <a:r>
              <a:rPr lang="it-IT" altLang="it-IT" dirty="0"/>
              <a:t> of the words in the </a:t>
            </a:r>
            <a:r>
              <a:rPr lang="it-IT" altLang="it-IT" dirty="0" err="1"/>
              <a:t>block</a:t>
            </a:r>
            <a:r>
              <a:rPr lang="it-IT" altLang="it-IT" dirty="0"/>
              <a:t> modulo-k, </a:t>
            </a:r>
            <a:r>
              <a:rPr lang="it-IT" altLang="it-IT" dirty="0" err="1"/>
              <a:t>where</a:t>
            </a:r>
            <a:r>
              <a:rPr lang="it-IT" altLang="it-IT" dirty="0"/>
              <a:t> k </a:t>
            </a:r>
            <a:r>
              <a:rPr lang="it-IT" altLang="it-IT" dirty="0" err="1"/>
              <a:t>is</a:t>
            </a:r>
            <a:r>
              <a:rPr lang="it-IT" altLang="it-IT" dirty="0"/>
              <a:t> </a:t>
            </a:r>
            <a:r>
              <a:rPr lang="it-IT" altLang="it-IT" dirty="0" err="1"/>
              <a:t>arbitrary</a:t>
            </a:r>
            <a:r>
              <a:rPr lang="it-IT" altLang="it-IT" dirty="0"/>
              <a:t> (one of the </a:t>
            </a:r>
            <a:r>
              <a:rPr lang="it-IT" altLang="it-IT" dirty="0" err="1"/>
              <a:t>least</a:t>
            </a:r>
            <a:r>
              <a:rPr lang="it-IT" altLang="it-IT" dirty="0"/>
              <a:t> </a:t>
            </a:r>
            <a:r>
              <a:rPr lang="it-IT" altLang="it-IT" dirty="0" err="1"/>
              <a:t>expensive</a:t>
            </a:r>
            <a:r>
              <a:rPr lang="it-IT" altLang="it-IT" dirty="0"/>
              <a:t> </a:t>
            </a:r>
            <a:r>
              <a:rPr lang="it-IT" altLang="it-IT" dirty="0" err="1"/>
              <a:t>method</a:t>
            </a:r>
            <a:r>
              <a:rPr lang="it-IT" altLang="it-IT" dirty="0"/>
              <a:t>) </a:t>
            </a:r>
            <a:br>
              <a:rPr lang="it-IT" altLang="it-IT" dirty="0">
                <a:solidFill>
                  <a:srgbClr val="3333FF"/>
                </a:solidFill>
              </a:rPr>
            </a:br>
            <a:endParaRPr lang="it-IT" altLang="it-IT" dirty="0">
              <a:solidFill>
                <a:srgbClr val="3333FF"/>
              </a:solidFill>
            </a:endParaRPr>
          </a:p>
        </p:txBody>
      </p:sp>
      <p:sp>
        <p:nvSpPr>
          <p:cNvPr id="42" name="Text Box 38">
            <a:extLst>
              <a:ext uri="{FF2B5EF4-FFF2-40B4-BE49-F238E27FC236}">
                <a16:creationId xmlns:a16="http://schemas.microsoft.com/office/drawing/2014/main" id="{B081BB41-D5E8-48F7-ABE8-F4CC9600E2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490" y="3649640"/>
            <a:ext cx="6203097" cy="2779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84163" indent="-284163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>
                <a:solidFill>
                  <a:srgbClr val="333399"/>
                </a:solidFill>
                <a:latin typeface="Arial" charset="0"/>
              </a:defRPr>
            </a:lvl1pPr>
            <a:lvl2pPr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>
                <a:solidFill>
                  <a:srgbClr val="333399"/>
                </a:solidFill>
                <a:latin typeface="Arial" charset="0"/>
              </a:defRPr>
            </a:lvl2pPr>
            <a:lvl3pPr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>
                <a:solidFill>
                  <a:srgbClr val="333399"/>
                </a:solidFill>
                <a:latin typeface="Arial" charset="0"/>
              </a:defRPr>
            </a:lvl3pPr>
            <a:lvl4pPr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>
                <a:solidFill>
                  <a:srgbClr val="333399"/>
                </a:solidFill>
                <a:latin typeface="Arial" charset="0"/>
              </a:defRPr>
            </a:lvl4pPr>
            <a:lvl5pPr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>
                <a:solidFill>
                  <a:srgbClr val="333399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>
                <a:solidFill>
                  <a:srgbClr val="333399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>
                <a:solidFill>
                  <a:srgbClr val="333399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>
                <a:solidFill>
                  <a:srgbClr val="333399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>
                <a:solidFill>
                  <a:srgbClr val="333399"/>
                </a:solidFill>
                <a:latin typeface="Arial" charset="0"/>
              </a:defRPr>
            </a:lvl9pPr>
          </a:lstStyle>
          <a:p>
            <a:pPr marL="0" indent="0">
              <a:spcBef>
                <a:spcPts val="300"/>
              </a:spcBef>
              <a:buClr>
                <a:srgbClr val="FE400C"/>
              </a:buClr>
              <a:buSzPct val="100000"/>
              <a:defRPr/>
            </a:pPr>
            <a:r>
              <a:rPr lang="it-IT" altLang="it-IT" dirty="0">
                <a:solidFill>
                  <a:schemeClr val="tx1"/>
                </a:solidFill>
                <a:latin typeface="+mn-lt"/>
              </a:rPr>
              <a:t>- the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checksum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is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stored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with the data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block</a:t>
            </a:r>
            <a:br>
              <a:rPr lang="it-IT" altLang="it-IT" dirty="0">
                <a:solidFill>
                  <a:schemeClr val="tx1"/>
                </a:solidFill>
                <a:latin typeface="+mn-lt"/>
              </a:rPr>
            </a:br>
            <a:endParaRPr lang="it-IT" altLang="it-IT" dirty="0">
              <a:solidFill>
                <a:schemeClr val="tx1"/>
              </a:solidFill>
              <a:latin typeface="+mn-lt"/>
            </a:endParaRPr>
          </a:p>
          <a:p>
            <a:pPr marL="0" indent="0">
              <a:spcBef>
                <a:spcPts val="300"/>
              </a:spcBef>
              <a:buClr>
                <a:srgbClr val="FE400C"/>
              </a:buClr>
              <a:buSzPct val="100000"/>
              <a:defRPr/>
            </a:pPr>
            <a:r>
              <a:rPr lang="it-IT" altLang="it-IT" dirty="0">
                <a:solidFill>
                  <a:schemeClr val="tx1"/>
                </a:solidFill>
                <a:latin typeface="+mn-lt"/>
              </a:rPr>
              <a:t>-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when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blocks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of data are 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transferred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(e.g. data transfer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between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mass-storage device) the sum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is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recalculated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and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compared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with the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checksum</a:t>
            </a:r>
            <a:endParaRPr lang="it-IT" altLang="it-IT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ts val="300"/>
              </a:spcBef>
              <a:buClr>
                <a:srgbClr val="FE400C"/>
              </a:buClr>
              <a:buSzPct val="100000"/>
              <a:defRPr/>
            </a:pPr>
            <a:endParaRPr lang="it-IT" altLang="it-IT" dirty="0">
              <a:solidFill>
                <a:schemeClr val="tx1"/>
              </a:solidFill>
              <a:latin typeface="+mn-lt"/>
            </a:endParaRPr>
          </a:p>
          <a:p>
            <a:pPr marL="0" indent="0">
              <a:spcBef>
                <a:spcPts val="300"/>
              </a:spcBef>
              <a:buClr>
                <a:srgbClr val="FE400C"/>
              </a:buClr>
              <a:buSzPct val="100000"/>
              <a:defRPr/>
            </a:pPr>
            <a:r>
              <a:rPr lang="it-IT" altLang="it-IT" dirty="0">
                <a:solidFill>
                  <a:schemeClr val="tx1"/>
                </a:solidFill>
                <a:latin typeface="+mn-lt"/>
              </a:rPr>
              <a:t>-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checksum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is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basically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the sum of the </a:t>
            </a:r>
            <a:r>
              <a:rPr lang="it-IT" altLang="it-IT" dirty="0" err="1">
                <a:solidFill>
                  <a:schemeClr val="tx1"/>
                </a:solidFill>
                <a:latin typeface="+mn-lt"/>
              </a:rPr>
              <a:t>original</a:t>
            </a:r>
            <a:r>
              <a:rPr lang="it-IT" altLang="it-IT" dirty="0">
                <a:solidFill>
                  <a:schemeClr val="tx1"/>
                </a:solidFill>
                <a:latin typeface="+mn-lt"/>
              </a:rPr>
              <a:t> data</a:t>
            </a:r>
          </a:p>
          <a:p>
            <a:pPr marL="285750" indent="-285750">
              <a:spcBef>
                <a:spcPts val="300"/>
              </a:spcBef>
              <a:buClr>
                <a:srgbClr val="FE400C"/>
              </a:buClr>
              <a:buSzPct val="100000"/>
              <a:buFontTx/>
              <a:buChar char="-"/>
              <a:defRPr/>
            </a:pPr>
            <a:endParaRPr lang="it-IT" altLang="it-IT" dirty="0">
              <a:solidFill>
                <a:srgbClr val="3333FF"/>
              </a:solidFill>
              <a:latin typeface="+mn-lt"/>
            </a:endParaRPr>
          </a:p>
          <a:p>
            <a:pPr marL="0" indent="0">
              <a:spcBef>
                <a:spcPts val="300"/>
              </a:spcBef>
              <a:buClr>
                <a:srgbClr val="FE400C"/>
              </a:buClr>
              <a:buSzPct val="100000"/>
              <a:defRPr/>
            </a:pPr>
            <a:endParaRPr lang="it-IT" altLang="it-IT" dirty="0">
              <a:solidFill>
                <a:srgbClr val="3333FF"/>
              </a:solidFill>
              <a:latin typeface="+mn-lt"/>
            </a:endParaRPr>
          </a:p>
        </p:txBody>
      </p:sp>
      <p:sp>
        <p:nvSpPr>
          <p:cNvPr id="44" name="Rettangolo 43">
            <a:extLst>
              <a:ext uri="{FF2B5EF4-FFF2-40B4-BE49-F238E27FC236}">
                <a16:creationId xmlns:a16="http://schemas.microsoft.com/office/drawing/2014/main" id="{1A7300D7-CFA8-4C53-B0C2-BB28D92EE38A}"/>
              </a:ext>
            </a:extLst>
          </p:cNvPr>
          <p:cNvSpPr/>
          <p:nvPr/>
        </p:nvSpPr>
        <p:spPr>
          <a:xfrm>
            <a:off x="7848758" y="5340495"/>
            <a:ext cx="30755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Code word =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block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+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checksum</a:t>
            </a:r>
            <a:endParaRPr lang="it-IT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9028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15663C-72A7-4098-B206-50B6A7230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>
                <a:solidFill>
                  <a:schemeClr val="bg1"/>
                </a:solidFill>
              </a:rPr>
              <a:t>Checksumming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E592507-C759-4850-8501-41869A4387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6612" y="1639888"/>
            <a:ext cx="9937310" cy="4351338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Disadvantages</a:t>
            </a:r>
            <a:endParaRPr lang="it-IT" altLang="it-IT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spcBef>
                <a:spcPts val="300"/>
              </a:spcBef>
              <a:buSzTx/>
              <a:buNone/>
            </a:pPr>
            <a:r>
              <a:rPr lang="it-IT" altLang="it-IT" sz="2400" dirty="0"/>
              <a:t>	</a:t>
            </a:r>
            <a:r>
              <a:rPr lang="it-IT" altLang="it-IT" sz="2000" dirty="0"/>
              <a:t>- </a:t>
            </a:r>
            <a:r>
              <a:rPr lang="it-IT" altLang="it-IT" sz="2000" dirty="0" err="1"/>
              <a:t>if</a:t>
            </a:r>
            <a:r>
              <a:rPr lang="it-IT" altLang="it-IT" sz="2000" dirty="0"/>
              <a:t> </a:t>
            </a:r>
            <a:r>
              <a:rPr lang="it-IT" altLang="it-IT" sz="2000" dirty="0" err="1"/>
              <a:t>any</a:t>
            </a:r>
            <a:r>
              <a:rPr lang="it-IT" altLang="it-IT" sz="2000" dirty="0"/>
              <a:t> word in the </a:t>
            </a:r>
            <a:r>
              <a:rPr lang="it-IT" altLang="it-IT" sz="2000" dirty="0" err="1"/>
              <a:t>block</a:t>
            </a:r>
            <a:r>
              <a:rPr lang="it-IT" altLang="it-IT" sz="2000" dirty="0"/>
              <a:t> </a:t>
            </a:r>
            <a:r>
              <a:rPr lang="it-IT" altLang="it-IT" sz="2000" dirty="0" err="1"/>
              <a:t>is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changed</a:t>
            </a:r>
            <a:r>
              <a:rPr lang="it-IT" altLang="it-IT" sz="2000" dirty="0"/>
              <a:t>, the </a:t>
            </a:r>
            <a:r>
              <a:rPr lang="it-IT" altLang="it-IT" sz="2000" dirty="0" err="1"/>
              <a:t>checksum</a:t>
            </a:r>
            <a:r>
              <a:rPr lang="it-IT" altLang="it-IT" sz="2000" dirty="0"/>
              <a:t> must </a:t>
            </a:r>
            <a:r>
              <a:rPr lang="it-IT" altLang="it-IT" sz="2000" dirty="0" err="1"/>
              <a:t>also</a:t>
            </a:r>
            <a:r>
              <a:rPr lang="it-IT" altLang="it-IT" sz="2000" dirty="0"/>
              <a:t> be</a:t>
            </a:r>
            <a:br>
              <a:rPr lang="it-IT" altLang="it-IT" sz="2000" dirty="0"/>
            </a:br>
            <a:r>
              <a:rPr lang="it-IT" altLang="it-IT" sz="2000" dirty="0"/>
              <a:t>	</a:t>
            </a:r>
            <a:r>
              <a:rPr lang="it-IT" altLang="it-IT" sz="2000" dirty="0" err="1"/>
              <a:t>modified</a:t>
            </a:r>
            <a:r>
              <a:rPr lang="it-IT" altLang="it-IT" sz="2000" dirty="0"/>
              <a:t> </a:t>
            </a:r>
            <a:r>
              <a:rPr lang="it-IT" altLang="it-IT" sz="2000" dirty="0" err="1"/>
              <a:t>at</a:t>
            </a:r>
            <a:r>
              <a:rPr lang="it-IT" altLang="it-IT" sz="2000" dirty="0"/>
              <a:t> the </a:t>
            </a:r>
            <a:r>
              <a:rPr lang="it-IT" altLang="it-IT" sz="2000" dirty="0" err="1"/>
              <a:t>same</a:t>
            </a:r>
            <a:r>
              <a:rPr lang="it-IT" altLang="it-IT" sz="2000" dirty="0"/>
              <a:t> time</a:t>
            </a:r>
            <a:br>
              <a:rPr lang="it-IT" altLang="it-IT" sz="2000" dirty="0"/>
            </a:br>
            <a:endParaRPr lang="it-IT" altLang="it-IT" sz="2000" dirty="0"/>
          </a:p>
          <a:p>
            <a:pPr marL="0" indent="0">
              <a:spcBef>
                <a:spcPts val="300"/>
              </a:spcBef>
              <a:buSzTx/>
              <a:buNone/>
            </a:pPr>
            <a:r>
              <a:rPr lang="it-IT" altLang="it-IT" sz="2000" dirty="0"/>
              <a:t>	- </a:t>
            </a:r>
            <a:r>
              <a:rPr lang="it-IT" altLang="it-IT" sz="2000" dirty="0" err="1"/>
              <a:t>allow</a:t>
            </a:r>
            <a:r>
              <a:rPr lang="it-IT" altLang="it-IT" sz="2000" dirty="0"/>
              <a:t> </a:t>
            </a:r>
            <a:r>
              <a:rPr lang="it-IT" altLang="it-IT" sz="2000" dirty="0" err="1"/>
              <a:t>error</a:t>
            </a:r>
            <a:r>
              <a:rPr lang="it-IT" altLang="it-IT" sz="2000" dirty="0"/>
              <a:t> </a:t>
            </a:r>
            <a:r>
              <a:rPr lang="it-IT" altLang="it-IT" sz="2000" dirty="0" err="1"/>
              <a:t>detection</a:t>
            </a:r>
            <a:r>
              <a:rPr lang="it-IT" altLang="it-IT" sz="2000" dirty="0"/>
              <a:t>, no </a:t>
            </a:r>
            <a:r>
              <a:rPr lang="it-IT" altLang="it-IT" sz="2000" dirty="0" err="1"/>
              <a:t>error</a:t>
            </a:r>
            <a:r>
              <a:rPr lang="it-IT" altLang="it-IT" sz="2000" dirty="0"/>
              <a:t> location: the </a:t>
            </a:r>
            <a:r>
              <a:rPr lang="it-IT" altLang="it-IT" sz="2000" dirty="0" err="1"/>
              <a:t>detected</a:t>
            </a:r>
            <a:r>
              <a:rPr lang="it-IT" altLang="it-IT" sz="2000" dirty="0"/>
              <a:t> fault </a:t>
            </a:r>
            <a:r>
              <a:rPr lang="it-IT" altLang="it-IT" sz="2000" dirty="0" err="1"/>
              <a:t>could</a:t>
            </a:r>
            <a:r>
              <a:rPr lang="it-IT" altLang="it-IT" sz="2000" dirty="0"/>
              <a:t> be in </a:t>
            </a:r>
            <a:br>
              <a:rPr lang="it-IT" altLang="it-IT" sz="2000" dirty="0"/>
            </a:br>
            <a:r>
              <a:rPr lang="it-IT" altLang="it-IT" sz="2000" dirty="0"/>
              <a:t>	the </a:t>
            </a:r>
            <a:r>
              <a:rPr lang="it-IT" altLang="it-IT" sz="2000" dirty="0" err="1"/>
              <a:t>block</a:t>
            </a:r>
            <a:r>
              <a:rPr lang="it-IT" altLang="it-IT" sz="2000" dirty="0"/>
              <a:t> of s words, the </a:t>
            </a:r>
            <a:r>
              <a:rPr lang="it-IT" altLang="it-IT" sz="2000" dirty="0" err="1"/>
              <a:t>stored</a:t>
            </a:r>
            <a:r>
              <a:rPr lang="it-IT" altLang="it-IT" sz="2000" dirty="0"/>
              <a:t> </a:t>
            </a:r>
            <a:r>
              <a:rPr lang="it-IT" altLang="it-IT" sz="2000" dirty="0" err="1"/>
              <a:t>checksum</a:t>
            </a:r>
            <a:r>
              <a:rPr lang="it-IT" altLang="it-IT" sz="2000" dirty="0"/>
              <a:t> or the checking </a:t>
            </a:r>
            <a:r>
              <a:rPr lang="it-IT" altLang="it-IT" sz="2000" dirty="0" err="1"/>
              <a:t>circuitry</a:t>
            </a:r>
            <a:br>
              <a:rPr lang="it-IT" altLang="it-IT" sz="2000" dirty="0"/>
            </a:br>
            <a:endParaRPr lang="it-IT" altLang="it-IT" sz="2000" dirty="0"/>
          </a:p>
          <a:p>
            <a:pPr marL="0" indent="0">
              <a:spcBef>
                <a:spcPts val="300"/>
              </a:spcBef>
              <a:buSzTx/>
              <a:buNone/>
            </a:pPr>
            <a:r>
              <a:rPr lang="it-IT" altLang="it-IT" sz="2000" dirty="0"/>
              <a:t>	- single point of </a:t>
            </a:r>
            <a:r>
              <a:rPr lang="it-IT" altLang="it-IT" sz="2000" dirty="0" err="1"/>
              <a:t>failures</a:t>
            </a:r>
            <a:r>
              <a:rPr lang="it-IT" altLang="it-IT" sz="2000" dirty="0"/>
              <a:t> for the </a:t>
            </a:r>
            <a:r>
              <a:rPr lang="it-IT" altLang="it-IT" sz="2000" dirty="0" err="1"/>
              <a:t>comparison</a:t>
            </a:r>
            <a:r>
              <a:rPr lang="it-IT" altLang="it-IT" sz="2000" dirty="0"/>
              <a:t> and encoder/detector</a:t>
            </a:r>
            <a:br>
              <a:rPr lang="it-IT" altLang="it-IT" sz="2000" dirty="0"/>
            </a:br>
            <a:r>
              <a:rPr lang="it-IT" altLang="it-IT" sz="2000" dirty="0"/>
              <a:t>	 </a:t>
            </a:r>
            <a:r>
              <a:rPr lang="it-IT" altLang="it-IT" sz="2000" dirty="0" err="1"/>
              <a:t>element</a:t>
            </a:r>
            <a:endParaRPr lang="it-IT" altLang="it-IT" sz="2000" dirty="0"/>
          </a:p>
          <a:p>
            <a:pPr>
              <a:spcBef>
                <a:spcPts val="300"/>
              </a:spcBef>
            </a:pPr>
            <a:endParaRPr lang="it-IT" altLang="it-IT" dirty="0"/>
          </a:p>
          <a:p>
            <a:pPr>
              <a:spcBef>
                <a:spcPts val="300"/>
              </a:spcBef>
            </a:pP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Different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methods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differ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for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how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summation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is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executed</a:t>
            </a:r>
            <a:endParaRPr lang="it-IT" altLang="it-IT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DC5E284-869A-4B83-9F14-E470CD8D1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EC79FEF-709A-4E35-9257-B69E6C946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0E539F8-3FB6-4A7E-9548-6AB681A4F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64461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589AD67-9111-42BE-9B45-6BD2E7B19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solidFill>
                  <a:schemeClr val="bg1"/>
                </a:solidFill>
              </a:rPr>
              <a:t>Error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correcting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codes</a:t>
            </a:r>
            <a:r>
              <a:rPr lang="it-IT" dirty="0">
                <a:solidFill>
                  <a:schemeClr val="bg1"/>
                </a:solidFill>
              </a:rPr>
              <a:t> -ECC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E21FB81-7388-4591-9D57-F7F0F3D4B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8A58173-39EB-41ED-AA9E-73C958F50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7584CC5-68A5-472F-8DF9-F030F5EB4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36</a:t>
            </a:fld>
            <a:endParaRPr lang="it-IT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E4A60FA-CCD4-4602-AE9E-113D693B7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736" y="1120436"/>
            <a:ext cx="7334250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284163" indent="-2841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spcBef>
                <a:spcPts val="300"/>
              </a:spcBef>
            </a:pPr>
            <a:r>
              <a:rPr lang="it-IT" altLang="it-IT" sz="28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Two-</a:t>
            </a:r>
            <a:r>
              <a:rPr lang="it-IT" altLang="it-IT" sz="28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dimensional</a:t>
            </a:r>
            <a:r>
              <a:rPr lang="it-IT" altLang="it-IT" sz="28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</a:t>
            </a:r>
            <a:r>
              <a:rPr lang="it-IT" altLang="it-IT" sz="28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parity</a:t>
            </a:r>
            <a:r>
              <a:rPr lang="it-IT" altLang="it-IT" sz="28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</a:t>
            </a:r>
          </a:p>
        </p:txBody>
      </p:sp>
      <p:sp>
        <p:nvSpPr>
          <p:cNvPr id="8" name="CasellaDiTesto 3">
            <a:extLst>
              <a:ext uri="{FF2B5EF4-FFF2-40B4-BE49-F238E27FC236}">
                <a16:creationId xmlns:a16="http://schemas.microsoft.com/office/drawing/2014/main" id="{72C4F4B4-6AC7-4E0A-B43C-2D0B21B4B1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8729" y="2314874"/>
            <a:ext cx="140936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1 0 1 …. 0    1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0 0 1 …. 1    1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1 1 1 …. 0    0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1 0 0 …. 0    0</a:t>
            </a:r>
          </a:p>
        </p:txBody>
      </p:sp>
      <p:sp>
        <p:nvSpPr>
          <p:cNvPr id="9" name="CasellaDiTesto 4">
            <a:extLst>
              <a:ext uri="{FF2B5EF4-FFF2-40B4-BE49-F238E27FC236}">
                <a16:creationId xmlns:a16="http://schemas.microsoft.com/office/drawing/2014/main" id="{51CCDF86-BF4F-46A3-9060-125C4FE24D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1872" y="2551488"/>
            <a:ext cx="9151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k words</a:t>
            </a:r>
          </a:p>
        </p:txBody>
      </p:sp>
      <p:sp>
        <p:nvSpPr>
          <p:cNvPr id="10" name="CasellaDiTesto 28">
            <a:extLst>
              <a:ext uri="{FF2B5EF4-FFF2-40B4-BE49-F238E27FC236}">
                <a16:creationId xmlns:a16="http://schemas.microsoft.com/office/drawing/2014/main" id="{DD5D916B-CE7A-4A6E-8962-5B4F47DC02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0976" y="1937675"/>
            <a:ext cx="125502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n-bit words</a:t>
            </a:r>
          </a:p>
        </p:txBody>
      </p:sp>
      <p:cxnSp>
        <p:nvCxnSpPr>
          <p:cNvPr id="11" name="Connettore 1 6">
            <a:extLst>
              <a:ext uri="{FF2B5EF4-FFF2-40B4-BE49-F238E27FC236}">
                <a16:creationId xmlns:a16="http://schemas.microsoft.com/office/drawing/2014/main" id="{31A7C08B-4D2C-4059-A441-0F13DEE9E721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958730" y="2314874"/>
            <a:ext cx="1512887" cy="4763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Connettore 1 31">
            <a:extLst>
              <a:ext uri="{FF2B5EF4-FFF2-40B4-BE49-F238E27FC236}">
                <a16:creationId xmlns:a16="http://schemas.microsoft.com/office/drawing/2014/main" id="{C48BE485-49FC-4071-8EEE-44259690EEC2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976191" y="3180061"/>
            <a:ext cx="1511300" cy="4762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Connettore 1 8">
            <a:extLst>
              <a:ext uri="{FF2B5EF4-FFF2-40B4-BE49-F238E27FC236}">
                <a16:creationId xmlns:a16="http://schemas.microsoft.com/office/drawing/2014/main" id="{04F64B5B-2C89-4063-9DF5-5872C30ACC0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096000" y="2041051"/>
            <a:ext cx="0" cy="142875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CasellaDiTesto 36">
            <a:extLst>
              <a:ext uri="{FF2B5EF4-FFF2-40B4-BE49-F238E27FC236}">
                <a16:creationId xmlns:a16="http://schemas.microsoft.com/office/drawing/2014/main" id="{7E44D0AE-61B9-40F2-8451-5C1336C5DA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0914" y="3163761"/>
            <a:ext cx="93615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 err="1"/>
              <a:t>column</a:t>
            </a:r>
            <a:r>
              <a:rPr lang="it-IT" altLang="it-IT" dirty="0"/>
              <a:t> 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 err="1"/>
              <a:t>parity</a:t>
            </a:r>
            <a:endParaRPr lang="it-IT" altLang="it-IT" dirty="0"/>
          </a:p>
        </p:txBody>
      </p:sp>
      <p:sp>
        <p:nvSpPr>
          <p:cNvPr id="15" name="CasellaDiTesto 37">
            <a:extLst>
              <a:ext uri="{FF2B5EF4-FFF2-40B4-BE49-F238E27FC236}">
                <a16:creationId xmlns:a16="http://schemas.microsoft.com/office/drawing/2014/main" id="{FBD94D7A-A4D6-4802-9F81-434FE396B1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3125" y="1555147"/>
            <a:ext cx="73129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 err="1"/>
              <a:t>row</a:t>
            </a:r>
            <a:r>
              <a:rPr lang="it-IT" altLang="it-IT" dirty="0"/>
              <a:t> 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 err="1"/>
              <a:t>parity</a:t>
            </a:r>
            <a:endParaRPr lang="it-IT" altLang="it-IT" dirty="0"/>
          </a:p>
        </p:txBody>
      </p:sp>
      <p:sp>
        <p:nvSpPr>
          <p:cNvPr id="16" name="CasellaDiTesto 38">
            <a:extLst>
              <a:ext uri="{FF2B5EF4-FFF2-40B4-BE49-F238E27FC236}">
                <a16:creationId xmlns:a16="http://schemas.microsoft.com/office/drawing/2014/main" id="{BAB9B9CB-CA53-4398-98A4-023460E319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5195" y="1856385"/>
            <a:ext cx="11801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 err="1"/>
              <a:t>Odd</a:t>
            </a:r>
            <a:r>
              <a:rPr lang="it-IT" altLang="it-IT" dirty="0"/>
              <a:t> </a:t>
            </a:r>
            <a:r>
              <a:rPr lang="it-IT" altLang="it-IT" dirty="0" err="1"/>
              <a:t>parity</a:t>
            </a:r>
            <a:endParaRPr lang="it-IT" altLang="it-IT" dirty="0"/>
          </a:p>
        </p:txBody>
      </p:sp>
      <p:sp>
        <p:nvSpPr>
          <p:cNvPr id="17" name="Ovale 13">
            <a:extLst>
              <a:ext uri="{FF2B5EF4-FFF2-40B4-BE49-F238E27FC236}">
                <a16:creationId xmlns:a16="http://schemas.microsoft.com/office/drawing/2014/main" id="{D5B9C3F5-A510-4632-9CB0-218C129BD5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1334" y="2597448"/>
            <a:ext cx="180975" cy="3175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cxnSp>
        <p:nvCxnSpPr>
          <p:cNvPr id="18" name="Connettore 1 17">
            <a:extLst>
              <a:ext uri="{FF2B5EF4-FFF2-40B4-BE49-F238E27FC236}">
                <a16:creationId xmlns:a16="http://schemas.microsoft.com/office/drawing/2014/main" id="{1C7E4C20-B97C-4346-B88D-008877689C7F}"/>
              </a:ext>
            </a:extLst>
          </p:cNvPr>
          <p:cNvCxnSpPr>
            <a:cxnSpLocks noChangeShapeType="1"/>
            <a:stCxn id="17" idx="6"/>
          </p:cNvCxnSpPr>
          <p:nvPr/>
        </p:nvCxnSpPr>
        <p:spPr bwMode="auto">
          <a:xfrm>
            <a:off x="5542309" y="2756198"/>
            <a:ext cx="1427163" cy="35083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16702B3F-6794-413C-AC76-78D1E57FDD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44691" y="2959398"/>
            <a:ext cx="30168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>
                <a:solidFill>
                  <a:srgbClr val="FF0000"/>
                </a:solidFill>
              </a:rPr>
              <a:t>0</a:t>
            </a:r>
          </a:p>
        </p:txBody>
      </p:sp>
      <p:cxnSp>
        <p:nvCxnSpPr>
          <p:cNvPr id="20" name="Connettore 2 21">
            <a:extLst>
              <a:ext uri="{FF2B5EF4-FFF2-40B4-BE49-F238E27FC236}">
                <a16:creationId xmlns:a16="http://schemas.microsoft.com/office/drawing/2014/main" id="{1AA598D5-D744-4637-A1D6-CBAE9C4A3CB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504829" y="3443586"/>
            <a:ext cx="0" cy="1444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Connettore 2 25">
            <a:extLst>
              <a:ext uri="{FF2B5EF4-FFF2-40B4-BE49-F238E27FC236}">
                <a16:creationId xmlns:a16="http://schemas.microsoft.com/office/drawing/2014/main" id="{230AD612-0991-41BB-A16E-E58AC83F90C2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6487491" y="2756198"/>
            <a:ext cx="109538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CasellaDiTesto 55">
            <a:extLst>
              <a:ext uri="{FF2B5EF4-FFF2-40B4-BE49-F238E27FC236}">
                <a16:creationId xmlns:a16="http://schemas.microsoft.com/office/drawing/2014/main" id="{54C04398-7978-4BBC-AAE5-2520A74AA3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6821" y="2541450"/>
            <a:ext cx="12581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 err="1"/>
              <a:t>parity</a:t>
            </a:r>
            <a:r>
              <a:rPr lang="it-IT" altLang="it-IT" dirty="0"/>
              <a:t> </a:t>
            </a:r>
            <a:r>
              <a:rPr lang="it-IT" altLang="it-IT" dirty="0" err="1"/>
              <a:t>error</a:t>
            </a:r>
            <a:endParaRPr lang="it-IT" altLang="it-IT" dirty="0"/>
          </a:p>
        </p:txBody>
      </p:sp>
      <p:sp>
        <p:nvSpPr>
          <p:cNvPr id="23" name="CasellaDiTesto 56">
            <a:extLst>
              <a:ext uri="{FF2B5EF4-FFF2-40B4-BE49-F238E27FC236}">
                <a16:creationId xmlns:a16="http://schemas.microsoft.com/office/drawing/2014/main" id="{71DFFF7D-F9E4-4314-92D0-7476A4C162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7725" y="3612981"/>
            <a:ext cx="12581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 err="1"/>
              <a:t>parity</a:t>
            </a:r>
            <a:r>
              <a:rPr lang="it-IT" altLang="it-IT" dirty="0"/>
              <a:t> </a:t>
            </a:r>
            <a:r>
              <a:rPr lang="it-IT" altLang="it-IT" dirty="0" err="1"/>
              <a:t>error</a:t>
            </a:r>
            <a:endParaRPr lang="it-IT" altLang="it-IT" dirty="0"/>
          </a:p>
        </p:txBody>
      </p:sp>
      <p:sp>
        <p:nvSpPr>
          <p:cNvPr id="24" name="Rectangle 4">
            <a:extLst>
              <a:ext uri="{FF2B5EF4-FFF2-40B4-BE49-F238E27FC236}">
                <a16:creationId xmlns:a16="http://schemas.microsoft.com/office/drawing/2014/main" id="{0195A2F0-8C55-49BF-ADB1-11FB4748FD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5459" y="4132653"/>
            <a:ext cx="10632315" cy="2120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84163" indent="-2841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Error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location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is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possible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for single-bit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error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:</a:t>
            </a:r>
            <a:br>
              <a:rPr lang="it-IT" altLang="it-IT" sz="2000" dirty="0">
                <a:solidFill>
                  <a:schemeClr val="tx1"/>
                </a:solidFill>
                <a:latin typeface="+mn-lt"/>
              </a:rPr>
            </a:b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one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error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in the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row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parity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vector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, one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error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in the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column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parity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vector</a:t>
            </a:r>
            <a:endParaRPr lang="it-IT" altLang="it-IT" sz="2000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ts val="300"/>
              </a:spcBef>
            </a:pPr>
            <a:endParaRPr lang="it-IT" altLang="it-IT" sz="2000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ts val="300"/>
              </a:spcBef>
            </a:pP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A single-bit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error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in the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parity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column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or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parity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row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column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is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detected</a:t>
            </a:r>
            <a:endParaRPr lang="it-IT" altLang="it-IT" sz="2000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ts val="300"/>
              </a:spcBef>
            </a:pPr>
            <a:endParaRPr lang="it-IT" altLang="it-IT" sz="2000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ts val="525"/>
              </a:spcBef>
            </a:pP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Single-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error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correcting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code (SEC): 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detect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and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correct</a:t>
            </a:r>
            <a:r>
              <a:rPr lang="it-IT" altLang="it-IT" sz="2000" dirty="0">
                <a:solidFill>
                  <a:schemeClr val="tx1"/>
                </a:solidFill>
                <a:latin typeface="+mn-lt"/>
              </a:rPr>
              <a:t> 1-bit </a:t>
            </a:r>
            <a:r>
              <a:rPr lang="it-IT" altLang="it-IT" sz="2000" dirty="0" err="1">
                <a:solidFill>
                  <a:schemeClr val="tx1"/>
                </a:solidFill>
                <a:latin typeface="+mn-lt"/>
              </a:rPr>
              <a:t>error</a:t>
            </a:r>
            <a:endParaRPr lang="it-IT" altLang="it-IT" sz="20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9477322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D0422F8-A9E2-480E-8AC3-F86EA7512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 err="1">
                <a:solidFill>
                  <a:schemeClr val="bg1"/>
                </a:solidFill>
              </a:rPr>
              <a:t>Hamming</a:t>
            </a:r>
            <a:r>
              <a:rPr lang="it-IT" altLang="it-IT" dirty="0">
                <a:solidFill>
                  <a:schemeClr val="bg1"/>
                </a:solidFill>
              </a:rPr>
              <a:t> Code (I)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B2D49E1-293A-4644-B95D-40380007B3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2756" y="1123354"/>
            <a:ext cx="10515600" cy="5675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Parity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bits spread 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through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all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the data word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C0CFDED-1C5F-449B-A5C4-2EC3616D9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err="1"/>
              <a:t>May</a:t>
            </a:r>
            <a:r>
              <a:rPr lang="it-IT" dirty="0"/>
              <a:t> 7-10, 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03F7745-12B4-44E4-ABF9-4F2FA5BC6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10A10AE-581B-4803-8B66-6B71E9156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37</a:t>
            </a:fld>
            <a:endParaRPr lang="it-IT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A22EA17B-2190-4785-8C3B-68B936D337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210" y="2006941"/>
            <a:ext cx="7188386" cy="2154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9C1A45E4-8DAA-4615-B581-DCE9E02D8941}"/>
              </a:ext>
            </a:extLst>
          </p:cNvPr>
          <p:cNvSpPr/>
          <p:nvPr/>
        </p:nvSpPr>
        <p:spPr>
          <a:xfrm>
            <a:off x="874506" y="4871568"/>
            <a:ext cx="910769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en-US" altLang="it-IT" sz="2000" dirty="0"/>
              <a:t>Parity bit </a:t>
            </a:r>
            <a:r>
              <a:rPr lang="en-US" altLang="it-IT" sz="2000" dirty="0" err="1"/>
              <a:t>pj</a:t>
            </a:r>
            <a:r>
              <a:rPr lang="en-US" altLang="it-IT" sz="2000" dirty="0"/>
              <a:t> covers all bits whose position has  the j least significant bit equal to 1</a:t>
            </a:r>
          </a:p>
          <a:p>
            <a:pPr>
              <a:buClr>
                <a:srgbClr val="000000"/>
              </a:buClr>
              <a:buSzPct val="100000"/>
            </a:pPr>
            <a:endParaRPr lang="en-US" altLang="it-IT" sz="2000" dirty="0"/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it-IT" sz="2000" dirty="0"/>
              <a:t>Each data bit is included in a unique set of 2 or more parity bits, as determined by  the binary form of its bit position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it-IT" sz="2000" dirty="0">
              <a:solidFill>
                <a:srgbClr val="3333FF"/>
              </a:solidFill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8E6BB33F-94C4-4808-91F2-8C07411D2D17}"/>
              </a:ext>
            </a:extLst>
          </p:cNvPr>
          <p:cNvSpPr/>
          <p:nvPr/>
        </p:nvSpPr>
        <p:spPr>
          <a:xfrm>
            <a:off x="1938331" y="4237908"/>
            <a:ext cx="56766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 dirty="0" err="1"/>
              <a:t>Taken</a:t>
            </a:r>
            <a:r>
              <a:rPr lang="it-IT" altLang="it-IT" sz="1400" dirty="0"/>
              <a:t> from: http://en.wikipedia.org/wiki/Hamming_code#Hamming_codes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EC7777DD-6173-4D9E-8D59-1D9276271D60}"/>
              </a:ext>
            </a:extLst>
          </p:cNvPr>
          <p:cNvSpPr/>
          <p:nvPr/>
        </p:nvSpPr>
        <p:spPr>
          <a:xfrm>
            <a:off x="8776390" y="2892027"/>
            <a:ext cx="3203851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000000"/>
              </a:buClr>
              <a:buSzPct val="100000"/>
            </a:pPr>
            <a:r>
              <a:rPr lang="it-IT" altLang="it-IT" b="1" dirty="0"/>
              <a:t>Data bits</a:t>
            </a:r>
          </a:p>
          <a:p>
            <a:pPr lvl="0">
              <a:buClr>
                <a:srgbClr val="000000"/>
              </a:buClr>
              <a:buSzPct val="100000"/>
            </a:pPr>
            <a:r>
              <a:rPr lang="en-US" altLang="it-IT" i="1" dirty="0"/>
              <a:t>all other bit positions</a:t>
            </a:r>
          </a:p>
          <a:p>
            <a:pPr lvl="0">
              <a:buClr>
                <a:srgbClr val="000000"/>
              </a:buClr>
              <a:buSzPct val="100000"/>
            </a:pPr>
            <a:endParaRPr lang="en-US" altLang="it-IT" i="1" dirty="0"/>
          </a:p>
          <a:p>
            <a:pPr lvl="0">
              <a:buClr>
                <a:srgbClr val="000000"/>
              </a:buClr>
              <a:buSzPct val="100000"/>
            </a:pPr>
            <a:r>
              <a:rPr lang="en-US" altLang="it-IT" sz="1600" dirty="0"/>
              <a:t>(number the bit positions starting from 1: bit 1, 2, 3, etc..)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DD6281B6-C55E-4673-BB62-C21625F330ED}"/>
              </a:ext>
            </a:extLst>
          </p:cNvPr>
          <p:cNvSpPr/>
          <p:nvPr/>
        </p:nvSpPr>
        <p:spPr>
          <a:xfrm>
            <a:off x="8776390" y="1813487"/>
            <a:ext cx="31007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000000"/>
              </a:buClr>
              <a:buSzPct val="100000"/>
            </a:pPr>
            <a:r>
              <a:rPr lang="it-IT" altLang="it-IT" b="1" dirty="0" err="1"/>
              <a:t>Parity</a:t>
            </a:r>
            <a:r>
              <a:rPr lang="it-IT" altLang="it-IT" b="1" dirty="0"/>
              <a:t> bits</a:t>
            </a:r>
          </a:p>
          <a:p>
            <a:pPr lvl="0">
              <a:buClr>
                <a:srgbClr val="000000"/>
              </a:buClr>
              <a:buSzPct val="100000"/>
            </a:pPr>
            <a:r>
              <a:rPr lang="en-US" altLang="it-IT" i="1" dirty="0"/>
              <a:t>all bit positions that are powers of two : 1, 2, 4, 8, etc. </a:t>
            </a:r>
          </a:p>
        </p:txBody>
      </p:sp>
    </p:spTree>
    <p:extLst>
      <p:ext uri="{BB962C8B-B14F-4D97-AF65-F5344CB8AC3E}">
        <p14:creationId xmlns:p14="http://schemas.microsoft.com/office/powerpoint/2010/main" val="355223822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3D37A91-9DF4-4902-937B-C4BF14C13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solidFill>
                  <a:schemeClr val="bg1"/>
                </a:solidFill>
              </a:rPr>
              <a:t>Hamming</a:t>
            </a:r>
            <a:r>
              <a:rPr lang="it-IT" dirty="0">
                <a:solidFill>
                  <a:schemeClr val="bg1"/>
                </a:solidFill>
              </a:rPr>
              <a:t> code (II)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5B35D62-B3C8-4B26-9987-B4CA370E0B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375" y="3429000"/>
            <a:ext cx="5533215" cy="2763078"/>
          </a:xfrm>
        </p:spPr>
        <p:txBody>
          <a:bodyPr>
            <a:norm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it-IT" sz="1900" dirty="0"/>
              <a:t>Parity bit p1 covers all bit positions which have the least significant bit set: </a:t>
            </a:r>
            <a:br>
              <a:rPr lang="en-US" altLang="it-IT" sz="1900" dirty="0"/>
            </a:br>
            <a:r>
              <a:rPr lang="en-US" altLang="it-IT" sz="1900" dirty="0"/>
              <a:t>	bit 1 (the parity bit itself), 3, 5, 7, 9, etc.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it-IT" sz="1900" dirty="0"/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it-IT" sz="1900" dirty="0"/>
              <a:t>Parity bit p2 covers all bit positions which have the second least significant bit set: 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it-IT" sz="1900" dirty="0"/>
              <a:t>	bit 2 (the parity bit itself), 3, 6, 7, 10, 11, etc.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it-IT" sz="1900" dirty="0">
              <a:solidFill>
                <a:srgbClr val="3333FF"/>
              </a:solidFill>
            </a:endParaRP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6D383FA-CCA3-4AC4-A63D-CCBB2ACA4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3BB7013-E97F-46BA-A746-98DACAF5B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1F72C2E-8019-47BB-B3D1-8AF1B4DAC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38</a:t>
            </a:fld>
            <a:endParaRPr lang="it-IT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02DC28B1-ACDD-4D0E-8AF5-D8DE2114E4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736" y="1042781"/>
            <a:ext cx="6546850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25FD57AA-86C9-40F4-A30D-C57B3F028886}"/>
              </a:ext>
            </a:extLst>
          </p:cNvPr>
          <p:cNvSpPr/>
          <p:nvPr/>
        </p:nvSpPr>
        <p:spPr>
          <a:xfrm>
            <a:off x="6604690" y="3429000"/>
            <a:ext cx="482379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it-IT" dirty="0"/>
              <a:t>Parity bit 4 covers all bit positions which have the third least significant bit set: 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it-IT" dirty="0"/>
              <a:t>	bits 4–</a:t>
            </a:r>
            <a:r>
              <a:rPr lang="it-IT" altLang="it-IT" dirty="0"/>
              <a:t>7, 12–15, 20–23, etc.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 dirty="0"/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it-IT" dirty="0"/>
              <a:t>Parity bit 8 covers all bit positions which have the fourth least significant bit set: 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it-IT" dirty="0"/>
              <a:t>	bits </a:t>
            </a:r>
            <a:r>
              <a:rPr lang="it-IT" altLang="it-IT" dirty="0"/>
              <a:t>8–15, 24–31, 40–47, etc.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 dirty="0">
              <a:solidFill>
                <a:srgbClr val="3333FF"/>
              </a:solidFill>
            </a:endParaRP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86CB385D-0742-4FAA-9078-0C3CC018F6F0}"/>
              </a:ext>
            </a:extLst>
          </p:cNvPr>
          <p:cNvSpPr/>
          <p:nvPr/>
        </p:nvSpPr>
        <p:spPr>
          <a:xfrm>
            <a:off x="3098633" y="3039087"/>
            <a:ext cx="56766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 dirty="0" err="1"/>
              <a:t>Taken</a:t>
            </a:r>
            <a:r>
              <a:rPr lang="it-IT" altLang="it-IT" sz="1400" dirty="0"/>
              <a:t> from: http://en.wikipedia.org/wiki/Hamming_code#Hamming_codes</a:t>
            </a:r>
          </a:p>
        </p:txBody>
      </p:sp>
    </p:spTree>
    <p:extLst>
      <p:ext uri="{BB962C8B-B14F-4D97-AF65-F5344CB8AC3E}">
        <p14:creationId xmlns:p14="http://schemas.microsoft.com/office/powerpoint/2010/main" val="355749674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3D37A91-9DF4-4902-937B-C4BF14C13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solidFill>
                  <a:schemeClr val="bg1"/>
                </a:solidFill>
              </a:rPr>
              <a:t>Hamming</a:t>
            </a:r>
            <a:r>
              <a:rPr lang="it-IT" dirty="0">
                <a:solidFill>
                  <a:schemeClr val="bg1"/>
                </a:solidFill>
              </a:rPr>
              <a:t> code (III)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6D383FA-CCA3-4AC4-A63D-CCBB2ACA4B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3BB7013-E97F-46BA-A746-98DACAF5B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1F72C2E-8019-47BB-B3D1-8AF1B4DAC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39</a:t>
            </a:fld>
            <a:endParaRPr lang="it-IT"/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51306FB9-A073-45BF-8ADE-42F282192D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799" y="1387324"/>
            <a:ext cx="6129026" cy="175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6DA4D575-FBD4-48ED-846D-10650BD714CC}"/>
              </a:ext>
            </a:extLst>
          </p:cNvPr>
          <p:cNvSpPr/>
          <p:nvPr/>
        </p:nvSpPr>
        <p:spPr>
          <a:xfrm>
            <a:off x="2193599" y="4008746"/>
            <a:ext cx="85315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buClr>
                <a:srgbClr val="FE400C"/>
              </a:buClr>
              <a:buSzPct val="100000"/>
            </a:pPr>
            <a:r>
              <a:rPr lang="it-IT" altLang="it-IT" sz="2000" dirty="0" err="1"/>
              <a:t>Overlap</a:t>
            </a:r>
            <a:r>
              <a:rPr lang="it-IT" altLang="it-IT" sz="2000" dirty="0"/>
              <a:t> of control bit:  a data bit </a:t>
            </a:r>
            <a:r>
              <a:rPr lang="it-IT" altLang="it-IT" sz="2000" dirty="0" err="1"/>
              <a:t>is</a:t>
            </a:r>
            <a:r>
              <a:rPr lang="it-IT" altLang="it-IT" sz="2000" dirty="0"/>
              <a:t> </a:t>
            </a:r>
            <a:r>
              <a:rPr lang="it-IT" altLang="it-IT" sz="2000" dirty="0" err="1"/>
              <a:t>controlled</a:t>
            </a:r>
            <a:r>
              <a:rPr lang="it-IT" altLang="it-IT" sz="2000" dirty="0"/>
              <a:t> by more </a:t>
            </a:r>
            <a:r>
              <a:rPr lang="it-IT" altLang="it-IT" sz="2000" dirty="0" err="1"/>
              <a:t>than</a:t>
            </a:r>
            <a:r>
              <a:rPr lang="it-IT" altLang="it-IT" sz="2000" dirty="0"/>
              <a:t> one </a:t>
            </a:r>
            <a:r>
              <a:rPr lang="it-IT" altLang="it-IT" sz="2000" dirty="0" err="1"/>
              <a:t>parity</a:t>
            </a:r>
            <a:r>
              <a:rPr lang="it-IT" altLang="it-IT" sz="2000" dirty="0"/>
              <a:t> bits </a:t>
            </a:r>
            <a:r>
              <a:rPr lang="it-IT" altLang="it-IT" sz="2000" dirty="0">
                <a:solidFill>
                  <a:schemeClr val="accent2"/>
                </a:solidFill>
              </a:rPr>
              <a:t>			</a:t>
            </a:r>
          </a:p>
        </p:txBody>
      </p:sp>
      <p:sp>
        <p:nvSpPr>
          <p:cNvPr id="13" name="Rettangolo 4">
            <a:extLst>
              <a:ext uri="{FF2B5EF4-FFF2-40B4-BE49-F238E27FC236}">
                <a16:creationId xmlns:a16="http://schemas.microsoft.com/office/drawing/2014/main" id="{6971D3EB-27B8-4CF2-9898-957B5FF264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6094" y="4649296"/>
            <a:ext cx="648176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it-IT" sz="2000" dirty="0"/>
              <a:t>Minimum Hamming distance: 3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it-IT" sz="2000" dirty="0"/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it-IT" sz="2000" dirty="0"/>
              <a:t>Double-error detection code 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it-IT" sz="2000" dirty="0"/>
              <a:t>Single-error correction code</a:t>
            </a:r>
            <a:endParaRPr lang="it-IT" altLang="it-IT" sz="2000" dirty="0"/>
          </a:p>
        </p:txBody>
      </p:sp>
      <p:sp>
        <p:nvSpPr>
          <p:cNvPr id="14" name="Freccia a destra 1">
            <a:extLst>
              <a:ext uri="{FF2B5EF4-FFF2-40B4-BE49-F238E27FC236}">
                <a16:creationId xmlns:a16="http://schemas.microsoft.com/office/drawing/2014/main" id="{C2F5273B-03B0-49A9-84F7-DB867FEDDC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4902" y="5491854"/>
            <a:ext cx="288925" cy="215900"/>
          </a:xfrm>
          <a:prstGeom prst="rightArrow">
            <a:avLst>
              <a:gd name="adj1" fmla="val 50000"/>
              <a:gd name="adj2" fmla="val 50184"/>
            </a:avLst>
          </a:prstGeom>
          <a:solidFill>
            <a:srgbClr val="F2412E"/>
          </a:solidFill>
          <a:ln w="9525" algn="ctr">
            <a:noFill/>
            <a:round/>
            <a:headEnd/>
            <a:tailEnd/>
          </a:ln>
          <a:effectLst/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>
              <a:solidFill>
                <a:srgbClr val="F2412E"/>
              </a:solidFill>
            </a:endParaRPr>
          </a:p>
        </p:txBody>
      </p:sp>
      <p:sp>
        <p:nvSpPr>
          <p:cNvPr id="15" name="CasellaDiTesto 2">
            <a:extLst>
              <a:ext uri="{FF2B5EF4-FFF2-40B4-BE49-F238E27FC236}">
                <a16:creationId xmlns:a16="http://schemas.microsoft.com/office/drawing/2014/main" id="{E57451BD-8E95-449D-9B76-6683AC0DE0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3827" y="5415138"/>
            <a:ext cx="14993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SEC-DED code</a:t>
            </a: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1871515E-F8F5-43F2-90F0-2BFF53A9A1C4}"/>
              </a:ext>
            </a:extLst>
          </p:cNvPr>
          <p:cNvSpPr/>
          <p:nvPr/>
        </p:nvSpPr>
        <p:spPr>
          <a:xfrm>
            <a:off x="2983971" y="3223935"/>
            <a:ext cx="56766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 dirty="0" err="1"/>
              <a:t>Taken</a:t>
            </a:r>
            <a:r>
              <a:rPr lang="it-IT" altLang="it-IT" sz="1400" dirty="0"/>
              <a:t> from: http://en.wikipedia.org/wiki/Hamming_code#Hamming_codes</a:t>
            </a:r>
          </a:p>
        </p:txBody>
      </p:sp>
    </p:spTree>
    <p:extLst>
      <p:ext uri="{BB962C8B-B14F-4D97-AF65-F5344CB8AC3E}">
        <p14:creationId xmlns:p14="http://schemas.microsoft.com/office/powerpoint/2010/main" val="1489266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150535-0B9C-4DBF-9B02-2C72D30E8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Transport</a:t>
            </a:r>
            <a:r>
              <a:rPr lang="it-IT" altLang="it-IT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systems: </a:t>
            </a:r>
            <a:r>
              <a:rPr lang="it-IT" altLang="it-IT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Aerospace</a:t>
            </a:r>
            <a:endParaRPr lang="it-IT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C59DCFE-ADBA-41AB-B2C4-4F4CECAADC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362" y="3429000"/>
            <a:ext cx="11339276" cy="2812773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US" b="1" dirty="0"/>
              <a:t>F</a:t>
            </a:r>
            <a:r>
              <a:rPr lang="en-US" altLang="it-IT" b="1" dirty="0"/>
              <a:t>ly-by-wire (FBW) </a:t>
            </a:r>
            <a:r>
              <a:rPr lang="en-US" dirty="0"/>
              <a:t>system: all commands and signals are transmitted electrically along wires.   </a:t>
            </a:r>
          </a:p>
          <a:p>
            <a:pPr marL="0" indent="0">
              <a:buNone/>
              <a:defRPr/>
            </a:pPr>
            <a:endParaRPr lang="en-US" altLang="it-IT" dirty="0"/>
          </a:p>
          <a:p>
            <a:pPr>
              <a:defRPr/>
            </a:pPr>
            <a:r>
              <a:rPr lang="it-IT" altLang="it-IT" dirty="0" err="1"/>
              <a:t>These</a:t>
            </a:r>
            <a:r>
              <a:rPr lang="it-IT" altLang="it-IT" dirty="0"/>
              <a:t> </a:t>
            </a:r>
            <a:r>
              <a:rPr lang="it-IT" altLang="it-IT" dirty="0" err="1"/>
              <a:t>signals</a:t>
            </a:r>
            <a:r>
              <a:rPr lang="it-IT" altLang="it-IT" dirty="0"/>
              <a:t> </a:t>
            </a:r>
            <a:r>
              <a:rPr lang="en-US" altLang="it-IT" dirty="0"/>
              <a:t>are sent to flight-control computers (FCS) that reconvert the electrical impulses into instructions  for control surfaces like wing flaps or the tail. </a:t>
            </a:r>
          </a:p>
          <a:p>
            <a:pPr>
              <a:defRPr/>
            </a:pPr>
            <a:endParaRPr lang="en-US" altLang="it-IT" dirty="0"/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3BF698A-02DF-4885-AF85-14717853C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err="1"/>
              <a:t>May</a:t>
            </a:r>
            <a:r>
              <a:rPr lang="it-IT" dirty="0"/>
              <a:t> 7-10, 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9869AD7-1401-4437-AB05-678904264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EB9A1AD-55AE-4941-A2F4-5A04735DE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</a:t>
            </a:fld>
            <a:endParaRPr lang="it-IT"/>
          </a:p>
        </p:txBody>
      </p:sp>
      <p:pic>
        <p:nvPicPr>
          <p:cNvPr id="7" name="Picture 11">
            <a:extLst>
              <a:ext uri="{FF2B5EF4-FFF2-40B4-BE49-F238E27FC236}">
                <a16:creationId xmlns:a16="http://schemas.microsoft.com/office/drawing/2014/main" id="{4F63ED7A-CF48-44F4-8E43-DA415B3BBF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5" y="1282378"/>
            <a:ext cx="5133626" cy="1924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2">
            <a:extLst>
              <a:ext uri="{FF2B5EF4-FFF2-40B4-BE49-F238E27FC236}">
                <a16:creationId xmlns:a16="http://schemas.microsoft.com/office/drawing/2014/main" id="{326CC446-51A9-4E8D-8041-5A6BC9B51A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6159" y="1293289"/>
            <a:ext cx="511712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it-IT" altLang="it-IT" sz="14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http://www.aviationcoaching.com/wp-content/uploads/2015</a:t>
            </a:r>
            <a:endParaRPr lang="it-IT" altLang="it-IT" sz="1400" dirty="0"/>
          </a:p>
          <a:p>
            <a:r>
              <a:rPr lang="it-IT" altLang="it-IT" sz="1400" dirty="0"/>
              <a:t>/08/fly-by-wire-system.jpg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88E98622-9211-4CCA-951F-3BABF3C68296}"/>
              </a:ext>
            </a:extLst>
          </p:cNvPr>
          <p:cNvSpPr/>
          <p:nvPr/>
        </p:nvSpPr>
        <p:spPr>
          <a:xfrm>
            <a:off x="6346520" y="2191249"/>
            <a:ext cx="50072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/>
              <a:t>Earliest aircraft: controlled by the pilot using the steel cables, pulleys and hydraulic actuators  </a:t>
            </a:r>
          </a:p>
        </p:txBody>
      </p:sp>
    </p:spTree>
    <p:extLst>
      <p:ext uri="{BB962C8B-B14F-4D97-AF65-F5344CB8AC3E}">
        <p14:creationId xmlns:p14="http://schemas.microsoft.com/office/powerpoint/2010/main" val="411435310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E74F49-2415-413F-90E9-16299B572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>
                <a:solidFill>
                  <a:schemeClr val="bg1"/>
                </a:solidFill>
              </a:rPr>
              <a:t>Self checking </a:t>
            </a:r>
            <a:r>
              <a:rPr lang="it-IT" altLang="it-IT" dirty="0" err="1">
                <a:solidFill>
                  <a:schemeClr val="bg1"/>
                </a:solidFill>
              </a:rPr>
              <a:t>circuitry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2058C2-8763-48D2-99AE-E03A4B160B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435" y="1178204"/>
            <a:ext cx="10515600" cy="4935434"/>
          </a:xfrm>
        </p:spPr>
        <p:txBody>
          <a:bodyPr>
            <a:normAutofit fontScale="77500" lnSpcReduction="20000"/>
          </a:bodyPr>
          <a:lstStyle/>
          <a:p>
            <a:pPr marL="0" indent="0">
              <a:spcBef>
                <a:spcPts val="300"/>
              </a:spcBef>
              <a:buClr>
                <a:srgbClr val="FE400C"/>
              </a:buClr>
              <a:buSzPct val="100000"/>
              <a:buNone/>
              <a:defRPr/>
            </a:pPr>
            <a:r>
              <a:rPr lang="it-IT" altLang="it-IT" sz="3100" dirty="0" err="1"/>
              <a:t>Necessity</a:t>
            </a:r>
            <a:r>
              <a:rPr lang="it-IT" altLang="it-IT" sz="3100" dirty="0"/>
              <a:t> of</a:t>
            </a:r>
            <a:r>
              <a:rPr lang="it-IT" altLang="it-IT" sz="3100" b="1" dirty="0"/>
              <a:t> </a:t>
            </a:r>
            <a:r>
              <a:rPr lang="it-IT" altLang="it-IT" sz="3100" dirty="0" err="1"/>
              <a:t>reliance</a:t>
            </a:r>
            <a:r>
              <a:rPr lang="it-IT" altLang="it-IT" sz="3100" dirty="0"/>
              <a:t> on the </a:t>
            </a:r>
            <a:r>
              <a:rPr lang="it-IT" altLang="it-IT" sz="3100" dirty="0" err="1"/>
              <a:t>correct</a:t>
            </a:r>
            <a:r>
              <a:rPr lang="it-IT" altLang="it-IT" sz="3100" dirty="0"/>
              <a:t> </a:t>
            </a:r>
            <a:r>
              <a:rPr lang="it-IT" altLang="it-IT" sz="3100" dirty="0" err="1"/>
              <a:t>operation</a:t>
            </a:r>
            <a:r>
              <a:rPr lang="it-IT" altLang="it-IT" sz="3100" dirty="0"/>
              <a:t> of </a:t>
            </a:r>
            <a:r>
              <a:rPr lang="it-IT" altLang="it-IT" sz="3100" b="1" dirty="0" err="1"/>
              <a:t>comparators</a:t>
            </a:r>
            <a:r>
              <a:rPr lang="it-IT" altLang="it-IT" sz="3100" dirty="0"/>
              <a:t> and </a:t>
            </a:r>
            <a:r>
              <a:rPr lang="it-IT" altLang="it-IT" sz="3100" b="1" dirty="0"/>
              <a:t>code </a:t>
            </a:r>
            <a:r>
              <a:rPr lang="it-IT" altLang="it-IT" sz="3100" b="1" dirty="0" err="1"/>
              <a:t>checkers</a:t>
            </a:r>
            <a:r>
              <a:rPr lang="it-IT" altLang="it-IT" sz="3100" b="1" dirty="0"/>
              <a:t> </a:t>
            </a:r>
            <a:r>
              <a:rPr lang="it-IT" altLang="it-IT" sz="3100" dirty="0" err="1"/>
              <a:t>that</a:t>
            </a:r>
            <a:r>
              <a:rPr lang="it-IT" altLang="it-IT" sz="3100" dirty="0"/>
              <a:t> are </a:t>
            </a:r>
            <a:r>
              <a:rPr lang="it-IT" altLang="it-IT" sz="3100" dirty="0" err="1"/>
              <a:t>used</a:t>
            </a:r>
            <a:r>
              <a:rPr lang="it-IT" altLang="it-IT" sz="3100" dirty="0"/>
              <a:t> </a:t>
            </a:r>
            <a:r>
              <a:rPr lang="it-IT" altLang="it-IT" sz="3100" dirty="0" err="1"/>
              <a:t>as</a:t>
            </a:r>
            <a:r>
              <a:rPr lang="it-IT" altLang="it-IT" sz="3100" dirty="0"/>
              <a:t> hard-core for fault </a:t>
            </a:r>
            <a:r>
              <a:rPr lang="it-IT" altLang="it-IT" sz="3100" dirty="0" err="1"/>
              <a:t>tolerant</a:t>
            </a:r>
            <a:r>
              <a:rPr lang="it-IT" altLang="it-IT" sz="3100" dirty="0"/>
              <a:t> systems</a:t>
            </a:r>
            <a:br>
              <a:rPr lang="it-IT" altLang="it-IT" sz="3100" dirty="0"/>
            </a:br>
            <a:endParaRPr lang="it-IT" altLang="it-IT" sz="3100" b="1" dirty="0"/>
          </a:p>
          <a:p>
            <a:pPr marL="0" indent="0">
              <a:spcBef>
                <a:spcPts val="300"/>
              </a:spcBef>
              <a:buClr>
                <a:srgbClr val="FE400C"/>
              </a:buClr>
              <a:buSzPct val="100000"/>
              <a:buNone/>
              <a:defRPr/>
            </a:pPr>
            <a:endParaRPr lang="it-IT" altLang="it-IT" sz="31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spcBef>
                <a:spcPts val="300"/>
              </a:spcBef>
              <a:buClr>
                <a:srgbClr val="FE400C"/>
              </a:buClr>
              <a:buSzPct val="100000"/>
              <a:buNone/>
              <a:defRPr/>
            </a:pPr>
            <a:r>
              <a:rPr lang="it-IT" altLang="it-IT" sz="31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Self-checking </a:t>
            </a:r>
            <a:r>
              <a:rPr lang="it-IT" altLang="it-IT" sz="31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circuit</a:t>
            </a:r>
            <a:r>
              <a:rPr lang="it-IT" altLang="it-IT" sz="31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br>
              <a:rPr lang="it-IT" altLang="it-IT" sz="3100" b="1" dirty="0"/>
            </a:br>
            <a:r>
              <a:rPr lang="it-IT" altLang="it-IT" sz="3100" dirty="0" err="1"/>
              <a:t>given</a:t>
            </a:r>
            <a:r>
              <a:rPr lang="it-IT" altLang="it-IT" sz="3100" dirty="0"/>
              <a:t> a set of faults, a </a:t>
            </a:r>
            <a:r>
              <a:rPr lang="it-IT" altLang="it-IT" sz="3100" dirty="0" err="1"/>
              <a:t>circuit</a:t>
            </a:r>
            <a:r>
              <a:rPr lang="it-IT" altLang="it-IT" sz="3100" dirty="0"/>
              <a:t> </a:t>
            </a:r>
            <a:r>
              <a:rPr lang="it-IT" altLang="it-IT" sz="3100" dirty="0" err="1"/>
              <a:t>that</a:t>
            </a:r>
            <a:r>
              <a:rPr lang="it-IT" altLang="it-IT" sz="3100" dirty="0"/>
              <a:t> </a:t>
            </a:r>
            <a:r>
              <a:rPr lang="it-IT" altLang="it-IT" sz="3100" dirty="0" err="1"/>
              <a:t>has</a:t>
            </a:r>
            <a:r>
              <a:rPr lang="it-IT" altLang="it-IT" sz="3100" dirty="0"/>
              <a:t> the </a:t>
            </a:r>
            <a:r>
              <a:rPr lang="it-IT" altLang="it-IT" sz="3100" dirty="0" err="1"/>
              <a:t>ability</a:t>
            </a:r>
            <a:r>
              <a:rPr lang="it-IT" altLang="it-IT" sz="3100" dirty="0"/>
              <a:t> to </a:t>
            </a:r>
            <a:r>
              <a:rPr lang="it-IT" altLang="it-IT" sz="3100" dirty="0" err="1"/>
              <a:t>automatically</a:t>
            </a:r>
            <a:r>
              <a:rPr lang="it-IT" altLang="it-IT" sz="3100" dirty="0"/>
              <a:t> </a:t>
            </a:r>
            <a:r>
              <a:rPr lang="it-IT" altLang="it-IT" sz="3100" dirty="0" err="1"/>
              <a:t>detect</a:t>
            </a:r>
            <a:r>
              <a:rPr lang="it-IT" altLang="it-IT" sz="3100" dirty="0"/>
              <a:t> the </a:t>
            </a:r>
            <a:r>
              <a:rPr lang="it-IT" altLang="it-IT" sz="3100" dirty="0" err="1"/>
              <a:t>existence</a:t>
            </a:r>
            <a:r>
              <a:rPr lang="it-IT" altLang="it-IT" sz="3100" dirty="0"/>
              <a:t> of the fault and the </a:t>
            </a:r>
            <a:r>
              <a:rPr lang="it-IT" altLang="it-IT" sz="3100" dirty="0" err="1"/>
              <a:t>detection</a:t>
            </a:r>
            <a:r>
              <a:rPr lang="it-IT" altLang="it-IT" sz="3100" dirty="0"/>
              <a:t> </a:t>
            </a:r>
            <a:r>
              <a:rPr lang="it-IT" altLang="it-IT" sz="3100" dirty="0" err="1"/>
              <a:t>occurs</a:t>
            </a:r>
            <a:r>
              <a:rPr lang="it-IT" altLang="it-IT" sz="3100" dirty="0"/>
              <a:t> </a:t>
            </a:r>
            <a:r>
              <a:rPr lang="it-IT" altLang="it-IT" sz="3100" dirty="0" err="1"/>
              <a:t>during</a:t>
            </a:r>
            <a:r>
              <a:rPr lang="it-IT" altLang="it-IT" sz="3100" dirty="0"/>
              <a:t> the </a:t>
            </a:r>
            <a:r>
              <a:rPr lang="it-IT" altLang="it-IT" sz="3100" dirty="0" err="1"/>
              <a:t>normal</a:t>
            </a:r>
            <a:r>
              <a:rPr lang="it-IT" altLang="it-IT" sz="3100" dirty="0"/>
              <a:t> </a:t>
            </a:r>
            <a:r>
              <a:rPr lang="it-IT" altLang="it-IT" sz="3100" dirty="0" err="1"/>
              <a:t>course</a:t>
            </a:r>
            <a:r>
              <a:rPr lang="it-IT" altLang="it-IT" sz="3100" dirty="0"/>
              <a:t> of </a:t>
            </a:r>
            <a:r>
              <a:rPr lang="it-IT" altLang="it-IT" sz="3100" dirty="0" err="1"/>
              <a:t>its</a:t>
            </a:r>
            <a:r>
              <a:rPr lang="it-IT" altLang="it-IT" sz="3100" dirty="0"/>
              <a:t> </a:t>
            </a:r>
            <a:r>
              <a:rPr lang="it-IT" altLang="it-IT" sz="3100" dirty="0" err="1"/>
              <a:t>operations</a:t>
            </a:r>
            <a:endParaRPr lang="it-IT" altLang="it-IT" sz="3100" dirty="0"/>
          </a:p>
          <a:p>
            <a:pPr marL="0" indent="0">
              <a:spcBef>
                <a:spcPts val="300"/>
              </a:spcBef>
              <a:buClr>
                <a:srgbClr val="FE400C"/>
              </a:buClr>
              <a:buSzPct val="100000"/>
              <a:buNone/>
              <a:defRPr/>
            </a:pPr>
            <a:endParaRPr lang="it-IT" altLang="it-IT" sz="3100" dirty="0"/>
          </a:p>
          <a:p>
            <a:pPr marL="0" indent="0">
              <a:spcBef>
                <a:spcPts val="300"/>
              </a:spcBef>
              <a:buClr>
                <a:srgbClr val="FE400C"/>
              </a:buClr>
              <a:buSzPct val="100000"/>
              <a:buNone/>
              <a:defRPr/>
            </a:pPr>
            <a:r>
              <a:rPr lang="it-IT" altLang="it-IT" sz="3100" dirty="0" err="1"/>
              <a:t>Typically</a:t>
            </a:r>
            <a:r>
              <a:rPr lang="it-IT" altLang="it-IT" sz="3100" dirty="0"/>
              <a:t> </a:t>
            </a:r>
            <a:r>
              <a:rPr lang="it-IT" altLang="it-IT" sz="3100" dirty="0" err="1"/>
              <a:t>obtained</a:t>
            </a:r>
            <a:r>
              <a:rPr lang="it-IT" altLang="it-IT" sz="3100" dirty="0"/>
              <a:t> </a:t>
            </a:r>
            <a:r>
              <a:rPr lang="it-IT" altLang="it-IT" sz="3100" dirty="0" err="1"/>
              <a:t>using</a:t>
            </a:r>
            <a:r>
              <a:rPr lang="it-IT" altLang="it-IT" sz="3100" dirty="0"/>
              <a:t> coding techniques: </a:t>
            </a:r>
            <a:br>
              <a:rPr lang="it-IT" altLang="it-IT" sz="3100" dirty="0"/>
            </a:br>
            <a:r>
              <a:rPr lang="it-IT" altLang="it-IT" sz="3100" dirty="0"/>
              <a:t>	</a:t>
            </a:r>
            <a:r>
              <a:rPr lang="it-IT" altLang="it-IT" sz="3100" dirty="0" err="1"/>
              <a:t>circuit</a:t>
            </a:r>
            <a:r>
              <a:rPr lang="it-IT" altLang="it-IT" sz="3100" dirty="0"/>
              <a:t> inputs and outputs are </a:t>
            </a:r>
            <a:r>
              <a:rPr lang="it-IT" altLang="it-IT" sz="3100" dirty="0" err="1"/>
              <a:t>encoded</a:t>
            </a:r>
            <a:r>
              <a:rPr lang="it-IT" altLang="it-IT" sz="3100" dirty="0"/>
              <a:t>  (</a:t>
            </a:r>
            <a:r>
              <a:rPr lang="it-IT" altLang="it-IT" sz="3100" dirty="0" err="1"/>
              <a:t>also</a:t>
            </a:r>
            <a:r>
              <a:rPr lang="it-IT" altLang="it-IT" sz="3100" dirty="0"/>
              <a:t> </a:t>
            </a:r>
            <a:r>
              <a:rPr lang="it-IT" altLang="it-IT" sz="3100" dirty="0" err="1"/>
              <a:t>different</a:t>
            </a:r>
            <a:r>
              <a:rPr lang="it-IT" altLang="it-IT" sz="3100" dirty="0"/>
              <a:t> </a:t>
            </a:r>
            <a:r>
              <a:rPr lang="it-IT" altLang="it-IT" sz="3100" dirty="0" err="1"/>
              <a:t>codes</a:t>
            </a:r>
            <a:r>
              <a:rPr lang="it-IT" altLang="it-IT" sz="3100" dirty="0"/>
              <a:t> can be </a:t>
            </a:r>
            <a:r>
              <a:rPr lang="it-IT" altLang="it-IT" sz="3100" dirty="0" err="1"/>
              <a:t>used</a:t>
            </a:r>
            <a:r>
              <a:rPr lang="it-IT" altLang="it-IT" sz="3100" dirty="0"/>
              <a:t>)</a:t>
            </a:r>
          </a:p>
          <a:p>
            <a:pPr>
              <a:spcBef>
                <a:spcPts val="300"/>
              </a:spcBef>
              <a:buClr>
                <a:srgbClr val="FE400C"/>
              </a:buClr>
              <a:buSzPct val="100000"/>
              <a:defRPr/>
            </a:pPr>
            <a:endParaRPr lang="it-IT" altLang="it-IT" sz="3100" dirty="0"/>
          </a:p>
          <a:p>
            <a:pPr>
              <a:spcBef>
                <a:spcPts val="300"/>
              </a:spcBef>
              <a:defRPr/>
            </a:pPr>
            <a:endParaRPr lang="it-IT" altLang="it-IT" sz="3100" b="1" dirty="0"/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it-IT" altLang="it-IT" sz="3100" b="1" dirty="0"/>
              <a:t>Basic idea</a:t>
            </a:r>
            <a:r>
              <a:rPr lang="it-IT" altLang="it-IT" sz="3100" dirty="0"/>
              <a:t>:</a:t>
            </a:r>
          </a:p>
          <a:p>
            <a:pPr>
              <a:spcBef>
                <a:spcPts val="300"/>
              </a:spcBef>
              <a:defRPr/>
            </a:pPr>
            <a:r>
              <a:rPr lang="it-IT" altLang="it-IT" sz="3100" dirty="0"/>
              <a:t>fault free + code input -&gt; output: </a:t>
            </a:r>
            <a:r>
              <a:rPr lang="it-IT" altLang="it-IT" sz="3100" dirty="0" err="1"/>
              <a:t>correct</a:t>
            </a:r>
            <a:r>
              <a:rPr lang="it-IT" altLang="it-IT" sz="3100" dirty="0"/>
              <a:t> code word</a:t>
            </a:r>
          </a:p>
          <a:p>
            <a:pPr>
              <a:spcBef>
                <a:spcPts val="300"/>
              </a:spcBef>
              <a:defRPr/>
            </a:pPr>
            <a:r>
              <a:rPr lang="it-IT" altLang="it-IT" sz="3100" dirty="0"/>
              <a:t>fault + code input -&gt; output: (</a:t>
            </a:r>
            <a:r>
              <a:rPr lang="it-IT" altLang="it-IT" sz="3100" dirty="0" err="1"/>
              <a:t>correct</a:t>
            </a:r>
            <a:r>
              <a:rPr lang="it-IT" altLang="it-IT" sz="3100" dirty="0"/>
              <a:t>  code word) or (non code word) </a:t>
            </a:r>
            <a:endParaRPr lang="it-IT" altLang="it-IT" sz="260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5E028E8-A781-453E-A5A4-D97043B84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EA02124-B1D2-471F-8371-F902FA68B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C8A5B52-47B9-475D-AC2A-1B5999A47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801199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C23025-14AB-409B-84A6-E3A68CCEC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>
                <a:solidFill>
                  <a:schemeClr val="bg1"/>
                </a:solidFill>
              </a:rPr>
              <a:t>Self checking </a:t>
            </a:r>
            <a:r>
              <a:rPr lang="it-IT" altLang="it-IT" dirty="0" err="1">
                <a:solidFill>
                  <a:schemeClr val="bg1"/>
                </a:solidFill>
              </a:rPr>
              <a:t>circuitry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8E59AB1-3CC4-471F-AA34-8FB0FD64A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035" y="1253331"/>
            <a:ext cx="10515600" cy="4351338"/>
          </a:xfrm>
        </p:spPr>
        <p:txBody>
          <a:bodyPr/>
          <a:lstStyle/>
          <a:p>
            <a:pPr>
              <a:spcBef>
                <a:spcPts val="300"/>
              </a:spcBef>
              <a:buSzPct val="100000"/>
              <a:defRPr/>
            </a:pPr>
            <a:r>
              <a:rPr lang="it-IT" altLang="it-IT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Self-testing </a:t>
            </a:r>
            <a:r>
              <a:rPr lang="it-IT" altLang="it-IT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circuit</a:t>
            </a:r>
            <a:r>
              <a:rPr lang="it-IT" altLang="it-IT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</a:t>
            </a:r>
            <a:r>
              <a:rPr lang="it-IT" altLang="it-IT" dirty="0"/>
              <a:t> </a:t>
            </a:r>
            <a:r>
              <a:rPr lang="it-IT" altLang="it-IT" dirty="0" err="1"/>
              <a:t>if</a:t>
            </a:r>
            <a:r>
              <a:rPr lang="it-IT" altLang="it-IT" dirty="0"/>
              <a:t>, for </a:t>
            </a:r>
            <a:r>
              <a:rPr lang="it-IT" altLang="it-IT" dirty="0" err="1"/>
              <a:t>every</a:t>
            </a:r>
            <a:r>
              <a:rPr lang="it-IT" altLang="it-IT" dirty="0"/>
              <a:t> fault from the set, the </a:t>
            </a:r>
            <a:r>
              <a:rPr lang="it-IT" altLang="it-IT" dirty="0" err="1"/>
              <a:t>circuit</a:t>
            </a:r>
            <a:r>
              <a:rPr lang="it-IT" altLang="it-IT" dirty="0"/>
              <a:t> </a:t>
            </a:r>
            <a:r>
              <a:rPr lang="it-IT" altLang="it-IT" dirty="0" err="1"/>
              <a:t>produces</a:t>
            </a:r>
            <a:r>
              <a:rPr lang="it-IT" altLang="it-IT" dirty="0"/>
              <a:t> a </a:t>
            </a:r>
            <a:r>
              <a:rPr lang="it-IT" altLang="it-IT" dirty="0" err="1"/>
              <a:t>noncode</a:t>
            </a:r>
            <a:r>
              <a:rPr lang="it-IT" altLang="it-IT" dirty="0"/>
              <a:t> output for </a:t>
            </a:r>
            <a:r>
              <a:rPr lang="it-IT" altLang="it-IT" dirty="0" err="1"/>
              <a:t>at</a:t>
            </a:r>
            <a:r>
              <a:rPr lang="it-IT" altLang="it-IT" dirty="0"/>
              <a:t> </a:t>
            </a:r>
            <a:r>
              <a:rPr lang="it-IT" altLang="it-IT" dirty="0" err="1"/>
              <a:t>least</a:t>
            </a:r>
            <a:r>
              <a:rPr lang="it-IT" altLang="it-IT" dirty="0"/>
              <a:t> one code input  (</a:t>
            </a:r>
            <a:r>
              <a:rPr lang="it-IT" altLang="it-IT" dirty="0" err="1"/>
              <a:t>each</a:t>
            </a:r>
            <a:r>
              <a:rPr lang="it-IT" altLang="it-IT" dirty="0"/>
              <a:t> single fault </a:t>
            </a:r>
            <a:r>
              <a:rPr lang="it-IT" altLang="it-IT" dirty="0" err="1"/>
              <a:t>is</a:t>
            </a:r>
            <a:r>
              <a:rPr lang="it-IT" altLang="it-IT" dirty="0"/>
              <a:t> </a:t>
            </a:r>
            <a:r>
              <a:rPr lang="it-IT" altLang="it-IT" dirty="0" err="1"/>
              <a:t>detectable</a:t>
            </a:r>
            <a:r>
              <a:rPr lang="it-IT" altLang="it-IT" dirty="0"/>
              <a:t>)</a:t>
            </a: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it-IT" altLang="it-IT" dirty="0"/>
              <a:t>	</a:t>
            </a:r>
          </a:p>
          <a:p>
            <a:pPr>
              <a:spcBef>
                <a:spcPts val="300"/>
              </a:spcBef>
              <a:defRPr/>
            </a:pPr>
            <a:r>
              <a:rPr lang="it-IT" altLang="it-IT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Fault-</a:t>
            </a:r>
            <a:r>
              <a:rPr lang="it-IT" altLang="it-IT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secure</a:t>
            </a:r>
            <a:r>
              <a:rPr lang="it-IT" altLang="it-IT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circuit</a:t>
            </a:r>
            <a:r>
              <a:rPr lang="it-IT" altLang="it-IT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</a:t>
            </a:r>
            <a:r>
              <a:rPr lang="it-IT" altLang="it-IT" dirty="0"/>
              <a:t> </a:t>
            </a:r>
            <a:r>
              <a:rPr lang="it-IT" altLang="it-IT" dirty="0" err="1"/>
              <a:t>if</a:t>
            </a:r>
            <a:r>
              <a:rPr lang="it-IT" altLang="it-IT" dirty="0"/>
              <a:t>, for </a:t>
            </a:r>
            <a:r>
              <a:rPr lang="it-IT" altLang="it-IT" dirty="0" err="1"/>
              <a:t>every</a:t>
            </a:r>
            <a:r>
              <a:rPr lang="it-IT" altLang="it-IT" dirty="0"/>
              <a:t> fault from the set, the </a:t>
            </a:r>
            <a:r>
              <a:rPr lang="it-IT" altLang="it-IT" dirty="0" err="1"/>
              <a:t>circuit</a:t>
            </a:r>
            <a:r>
              <a:rPr lang="it-IT" altLang="it-IT" dirty="0"/>
              <a:t> </a:t>
            </a:r>
            <a:r>
              <a:rPr lang="it-IT" altLang="it-IT" dirty="0" err="1"/>
              <a:t>never</a:t>
            </a:r>
            <a:r>
              <a:rPr lang="it-IT" altLang="it-IT" dirty="0"/>
              <a:t> </a:t>
            </a:r>
            <a:r>
              <a:rPr lang="it-IT" altLang="it-IT" dirty="0" err="1"/>
              <a:t>produces</a:t>
            </a:r>
            <a:r>
              <a:rPr lang="it-IT" altLang="it-IT" dirty="0"/>
              <a:t> a </a:t>
            </a:r>
            <a:r>
              <a:rPr lang="it-IT" altLang="it-IT" dirty="0" err="1"/>
              <a:t>incorrect</a:t>
            </a:r>
            <a:r>
              <a:rPr lang="it-IT" altLang="it-IT" dirty="0"/>
              <a:t>  code output  for a code input (i.e. </a:t>
            </a:r>
            <a:r>
              <a:rPr lang="it-IT" altLang="it-IT" dirty="0" err="1"/>
              <a:t>correct</a:t>
            </a:r>
            <a:r>
              <a:rPr lang="it-IT" altLang="it-IT" dirty="0"/>
              <a:t> code output or </a:t>
            </a:r>
            <a:r>
              <a:rPr lang="it-IT" altLang="it-IT" dirty="0" err="1"/>
              <a:t>noncode</a:t>
            </a:r>
            <a:r>
              <a:rPr lang="it-IT" altLang="it-IT" dirty="0"/>
              <a:t> output) </a:t>
            </a:r>
          </a:p>
          <a:p>
            <a:pPr>
              <a:spcBef>
                <a:spcPts val="300"/>
              </a:spcBef>
              <a:defRPr/>
            </a:pPr>
            <a:endParaRPr lang="it-IT" altLang="it-IT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spcBef>
                <a:spcPts val="300"/>
              </a:spcBef>
              <a:buSzPct val="100000"/>
              <a:defRPr/>
            </a:pPr>
            <a:r>
              <a:rPr lang="it-IT" altLang="it-IT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Totally</a:t>
            </a:r>
            <a:r>
              <a:rPr lang="it-IT" altLang="it-IT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self-checking (TSC):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dirty="0" err="1"/>
              <a:t>if</a:t>
            </a:r>
            <a:r>
              <a:rPr lang="it-IT" altLang="it-IT" dirty="0"/>
              <a:t> the </a:t>
            </a:r>
            <a:r>
              <a:rPr lang="it-IT" altLang="it-IT" dirty="0" err="1"/>
              <a:t>circuit</a:t>
            </a:r>
            <a:r>
              <a:rPr lang="it-IT" altLang="it-IT" dirty="0"/>
              <a:t> </a:t>
            </a:r>
            <a:r>
              <a:rPr lang="it-IT" altLang="it-IT" dirty="0" err="1"/>
              <a:t>is</a:t>
            </a:r>
            <a:r>
              <a:rPr lang="it-IT" altLang="it-IT" dirty="0"/>
              <a:t> self-testing and fault-</a:t>
            </a:r>
            <a:r>
              <a:rPr lang="it-IT" altLang="it-IT" dirty="0" err="1"/>
              <a:t>secure</a:t>
            </a:r>
            <a:endParaRPr lang="it-IT" altLang="it-IT" dirty="0"/>
          </a:p>
          <a:p>
            <a:pPr>
              <a:spcBef>
                <a:spcPts val="300"/>
              </a:spcBef>
              <a:buClr>
                <a:srgbClr val="FE400C"/>
              </a:buClr>
              <a:buSzPct val="100000"/>
              <a:buFont typeface="Wingdings" pitchFamily="2" charset="2"/>
              <a:buChar char=""/>
              <a:defRPr/>
            </a:pPr>
            <a:endParaRPr lang="it-IT" altLang="it-IT" dirty="0">
              <a:solidFill>
                <a:srgbClr val="3333FF"/>
              </a:solidFill>
            </a:endParaRP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5F735A0-93A5-4CB5-A9D7-7063F4DD5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D356309-3BC7-4C41-BF86-D73AEA9B6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A1113F5-18A7-46FB-AC54-23E3FE60C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030604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754961-D4CA-488B-9C8B-EB5C72BD7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>
                <a:solidFill>
                  <a:schemeClr val="bg1"/>
                </a:solidFill>
              </a:rPr>
              <a:t>two</a:t>
            </a:r>
            <a:r>
              <a:rPr lang="it-IT" altLang="it-IT" dirty="0">
                <a:solidFill>
                  <a:schemeClr val="bg1"/>
                </a:solidFill>
              </a:rPr>
              <a:t>-input TSC </a:t>
            </a:r>
            <a:r>
              <a:rPr lang="it-IT" altLang="it-IT" dirty="0" err="1">
                <a:solidFill>
                  <a:schemeClr val="bg1"/>
                </a:solidFill>
              </a:rPr>
              <a:t>comparator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2094F9C-3D31-41AB-A97C-F6E5BF9467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622" y="1206474"/>
            <a:ext cx="7971988" cy="4842669"/>
          </a:xfrm>
        </p:spPr>
        <p:txBody>
          <a:bodyPr>
            <a:norm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 err="1"/>
              <a:t>two</a:t>
            </a:r>
            <a:r>
              <a:rPr lang="it-IT" altLang="it-IT" dirty="0"/>
              <a:t> </a:t>
            </a:r>
            <a:r>
              <a:rPr lang="it-IT" altLang="it-IT" dirty="0" err="1"/>
              <a:t>signal</a:t>
            </a:r>
            <a:r>
              <a:rPr lang="it-IT" altLang="it-IT" dirty="0"/>
              <a:t> input </a:t>
            </a:r>
            <a:r>
              <a:rPr lang="it-IT" altLang="it-IT" dirty="0" err="1"/>
              <a:t>comparator</a:t>
            </a:r>
            <a:r>
              <a:rPr lang="it-IT" altLang="it-IT" dirty="0"/>
              <a:t> (A, B)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output </a:t>
            </a:r>
            <a:r>
              <a:rPr lang="it-IT" altLang="it-IT" dirty="0" err="1"/>
              <a:t>equal</a:t>
            </a:r>
            <a:r>
              <a:rPr lang="it-IT" altLang="it-IT" dirty="0"/>
              <a:t> to 0 </a:t>
            </a:r>
            <a:r>
              <a:rPr lang="it-IT" altLang="it-IT" dirty="0" err="1"/>
              <a:t>if</a:t>
            </a:r>
            <a:r>
              <a:rPr lang="it-IT" altLang="it-IT" dirty="0"/>
              <a:t>  inputs are </a:t>
            </a:r>
            <a:r>
              <a:rPr lang="it-IT" altLang="it-IT" dirty="0" err="1"/>
              <a:t>equal</a:t>
            </a:r>
            <a:r>
              <a:rPr lang="it-IT" altLang="it-IT" dirty="0"/>
              <a:t>; 1 </a:t>
            </a:r>
            <a:r>
              <a:rPr lang="it-IT" altLang="it-IT" dirty="0" err="1"/>
              <a:t>otherwise</a:t>
            </a:r>
            <a:endParaRPr lang="it-IT" altLang="it-IT" dirty="0"/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 dirty="0"/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Fault </a:t>
            </a:r>
            <a:r>
              <a:rPr lang="it-IT" altLang="it-IT" dirty="0" err="1"/>
              <a:t>assumption</a:t>
            </a:r>
            <a:r>
              <a:rPr lang="it-IT" altLang="it-IT" dirty="0"/>
              <a:t>: 	</a:t>
            </a:r>
          </a:p>
          <a:p>
            <a:pPr>
              <a:buClr>
                <a:srgbClr val="000000"/>
              </a:buClr>
              <a:buSzPct val="100000"/>
              <a:buFontTx/>
              <a:buChar char="-"/>
            </a:pPr>
            <a:r>
              <a:rPr lang="it-IT" altLang="it-IT" dirty="0"/>
              <a:t>single fault</a:t>
            </a:r>
          </a:p>
          <a:p>
            <a:pPr>
              <a:buClr>
                <a:srgbClr val="000000"/>
              </a:buClr>
              <a:buSzPct val="100000"/>
              <a:buFontTx/>
              <a:buChar char="-"/>
            </a:pPr>
            <a:r>
              <a:rPr lang="it-IT" altLang="it-IT" dirty="0"/>
              <a:t> stuck-at-1/stuck-at-0 of </a:t>
            </a:r>
            <a:r>
              <a:rPr lang="it-IT" altLang="it-IT" dirty="0" err="1"/>
              <a:t>each</a:t>
            </a:r>
            <a:r>
              <a:rPr lang="it-IT" altLang="it-IT" dirty="0"/>
              <a:t>  line in the </a:t>
            </a:r>
            <a:r>
              <a:rPr lang="it-IT" altLang="it-IT" dirty="0" err="1"/>
              <a:t>circuit</a:t>
            </a:r>
            <a:endParaRPr lang="it-IT" altLang="it-IT" dirty="0"/>
          </a:p>
          <a:p>
            <a:pPr marL="0" indent="0">
              <a:buClr>
                <a:srgbClr val="000000"/>
              </a:buClr>
              <a:buSzPct val="100000"/>
              <a:buNone/>
            </a:pPr>
            <a:endParaRPr lang="it-IT" altLang="it-IT" dirty="0"/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Coding: 1/2 </a:t>
            </a:r>
            <a:br>
              <a:rPr lang="it-IT" altLang="it-IT" dirty="0"/>
            </a:br>
            <a:r>
              <a:rPr lang="it-IT" altLang="it-IT" dirty="0"/>
              <a:t>(dual-</a:t>
            </a:r>
            <a:r>
              <a:rPr lang="it-IT" altLang="it-IT" dirty="0" err="1"/>
              <a:t>rail</a:t>
            </a:r>
            <a:r>
              <a:rPr lang="it-IT" altLang="it-IT" dirty="0"/>
              <a:t> </a:t>
            </a:r>
            <a:r>
              <a:rPr lang="it-IT" altLang="it-IT" dirty="0" err="1"/>
              <a:t>signal</a:t>
            </a:r>
            <a:r>
              <a:rPr lang="it-IT" altLang="it-IT" dirty="0"/>
              <a:t>: </a:t>
            </a:r>
            <a:r>
              <a:rPr lang="it-IT" altLang="it-IT" dirty="0" err="1"/>
              <a:t>coded</a:t>
            </a:r>
            <a:r>
              <a:rPr lang="it-IT" altLang="it-IT" dirty="0"/>
              <a:t> </a:t>
            </a:r>
            <a:r>
              <a:rPr lang="it-IT" altLang="it-IT" dirty="0" err="1"/>
              <a:t>signal</a:t>
            </a:r>
            <a:r>
              <a:rPr lang="it-IT" altLang="it-IT" dirty="0"/>
              <a:t> </a:t>
            </a:r>
            <a:r>
              <a:rPr lang="it-IT" altLang="it-IT" dirty="0" err="1"/>
              <a:t>whose</a:t>
            </a:r>
            <a:r>
              <a:rPr lang="it-IT" altLang="it-IT" dirty="0"/>
              <a:t> </a:t>
            </a:r>
            <a:r>
              <a:rPr lang="it-IT" altLang="it-IT" dirty="0" err="1"/>
              <a:t>two</a:t>
            </a:r>
            <a:r>
              <a:rPr lang="it-IT" altLang="it-IT" dirty="0"/>
              <a:t> bits are </a:t>
            </a:r>
            <a:r>
              <a:rPr lang="it-IT" altLang="it-IT" dirty="0" err="1"/>
              <a:t>always</a:t>
            </a:r>
            <a:r>
              <a:rPr lang="it-IT" altLang="it-IT" dirty="0"/>
              <a:t> </a:t>
            </a:r>
            <a:r>
              <a:rPr lang="it-IT" altLang="it-IT" dirty="0" err="1"/>
              <a:t>complementary</a:t>
            </a:r>
            <a:r>
              <a:rPr lang="it-IT" altLang="it-IT" dirty="0"/>
              <a:t>) 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 dirty="0"/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 dirty="0"/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8715077-EEC2-44F7-96C5-4E51876C3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9E6E93A-6DD5-46B7-A2A5-4B54FB698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BD0FAE4-F300-494B-A4E2-EA0E6D3E2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1A9D1D3-80F6-43B1-92F0-BF797B205D95}" type="slidenum">
              <a:rPr lang="it-IT" smtClean="0"/>
              <a:t>42</a:t>
            </a:fld>
            <a:endParaRPr lang="it-IT" dirty="0"/>
          </a:p>
        </p:txBody>
      </p:sp>
      <p:sp>
        <p:nvSpPr>
          <p:cNvPr id="8" name="CasellaDiTesto 49">
            <a:extLst>
              <a:ext uri="{FF2B5EF4-FFF2-40B4-BE49-F238E27FC236}">
                <a16:creationId xmlns:a16="http://schemas.microsoft.com/office/drawing/2014/main" id="{9F1934AF-ECB5-4F3B-B847-99913FF4BC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65592" y="2168593"/>
            <a:ext cx="74732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/>
              <a:t>A B  C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/>
              <a:t>0  0  0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/>
              <a:t>0  1  1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/>
              <a:t>1  0  1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/>
              <a:t>1  1  0</a:t>
            </a:r>
          </a:p>
        </p:txBody>
      </p:sp>
      <p:cxnSp>
        <p:nvCxnSpPr>
          <p:cNvPr id="9" name="Connettore 1 57">
            <a:extLst>
              <a:ext uri="{FF2B5EF4-FFF2-40B4-BE49-F238E27FC236}">
                <a16:creationId xmlns:a16="http://schemas.microsoft.com/office/drawing/2014/main" id="{A5A61F89-A00A-402B-97BF-12B524B5EC0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0384643" y="2455738"/>
            <a:ext cx="614363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Connettore 1 59">
            <a:extLst>
              <a:ext uri="{FF2B5EF4-FFF2-40B4-BE49-F238E27FC236}">
                <a16:creationId xmlns:a16="http://schemas.microsoft.com/office/drawing/2014/main" id="{395D71CF-F81F-4157-A9CB-8F133CDA796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0829764" y="2168593"/>
            <a:ext cx="0" cy="147732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1" name="Gruppo 62">
            <a:extLst>
              <a:ext uri="{FF2B5EF4-FFF2-40B4-BE49-F238E27FC236}">
                <a16:creationId xmlns:a16="http://schemas.microsoft.com/office/drawing/2014/main" id="{C00B20F9-4AFA-405F-900E-D902091F0F95}"/>
              </a:ext>
            </a:extLst>
          </p:cNvPr>
          <p:cNvGrpSpPr>
            <a:grpSpLocks/>
          </p:cNvGrpSpPr>
          <p:nvPr/>
        </p:nvGrpSpPr>
        <p:grpSpPr bwMode="auto">
          <a:xfrm>
            <a:off x="8243065" y="2364254"/>
            <a:ext cx="1724054" cy="933907"/>
            <a:chOff x="498457" y="1262211"/>
            <a:chExt cx="1462121" cy="574299"/>
          </a:xfrm>
        </p:grpSpPr>
        <p:sp>
          <p:nvSpPr>
            <p:cNvPr id="12" name="Rettangolo 5">
              <a:extLst>
                <a:ext uri="{FF2B5EF4-FFF2-40B4-BE49-F238E27FC236}">
                  <a16:creationId xmlns:a16="http://schemas.microsoft.com/office/drawing/2014/main" id="{D26DEF92-54D0-4336-B4AC-F5BF57192F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3667" y="1357929"/>
              <a:ext cx="635363" cy="424118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 sz="1400"/>
            </a:p>
          </p:txBody>
        </p:sp>
        <p:cxnSp>
          <p:nvCxnSpPr>
            <p:cNvPr id="13" name="Connettore 2 7">
              <a:extLst>
                <a:ext uri="{FF2B5EF4-FFF2-40B4-BE49-F238E27FC236}">
                  <a16:creationId xmlns:a16="http://schemas.microsoft.com/office/drawing/2014/main" id="{87EFD44C-7D14-49C2-94B7-C076193D410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81100" y="1442454"/>
              <a:ext cx="212566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Connettore 2 9">
              <a:extLst>
                <a:ext uri="{FF2B5EF4-FFF2-40B4-BE49-F238E27FC236}">
                  <a16:creationId xmlns:a16="http://schemas.microsoft.com/office/drawing/2014/main" id="{CF996A3A-EC3A-4EE8-A5D1-504A17E2BE5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81100" y="1685954"/>
              <a:ext cx="212566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Connettore 2 11">
              <a:extLst>
                <a:ext uri="{FF2B5EF4-FFF2-40B4-BE49-F238E27FC236}">
                  <a16:creationId xmlns:a16="http://schemas.microsoft.com/office/drawing/2014/main" id="{BF46F562-3DBE-4428-846B-08B5C9E4D340}"/>
                </a:ext>
              </a:extLst>
            </p:cNvPr>
            <p:cNvCxnSpPr>
              <a:cxnSpLocks noChangeShapeType="1"/>
              <a:stCxn id="12" idx="3"/>
            </p:cNvCxnSpPr>
            <p:nvPr/>
          </p:nvCxnSpPr>
          <p:spPr bwMode="auto">
            <a:xfrm flipV="1">
              <a:off x="1629030" y="1570657"/>
              <a:ext cx="212566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" name="CasellaDiTesto 12">
              <a:extLst>
                <a:ext uri="{FF2B5EF4-FFF2-40B4-BE49-F238E27FC236}">
                  <a16:creationId xmlns:a16="http://schemas.microsoft.com/office/drawing/2014/main" id="{7941DA87-A4B1-42EC-8F90-B3A4077028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8457" y="1529417"/>
              <a:ext cx="288662" cy="307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sz="1400"/>
                <a:t>A</a:t>
              </a:r>
            </a:p>
          </p:txBody>
        </p:sp>
        <p:sp>
          <p:nvSpPr>
            <p:cNvPr id="17" name="CasellaDiTesto 13">
              <a:extLst>
                <a:ext uri="{FF2B5EF4-FFF2-40B4-BE49-F238E27FC236}">
                  <a16:creationId xmlns:a16="http://schemas.microsoft.com/office/drawing/2014/main" id="{59A28BF1-3C32-4FD2-9CB3-B85CA357EC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1304" y="1271201"/>
              <a:ext cx="282255" cy="307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sz="1400"/>
                <a:t>B</a:t>
              </a:r>
            </a:p>
          </p:txBody>
        </p:sp>
        <p:sp>
          <p:nvSpPr>
            <p:cNvPr id="18" name="CasellaDiTesto 14">
              <a:extLst>
                <a:ext uri="{FF2B5EF4-FFF2-40B4-BE49-F238E27FC236}">
                  <a16:creationId xmlns:a16="http://schemas.microsoft.com/office/drawing/2014/main" id="{04695EFD-75A3-46AE-BA2D-B243B30F87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9926" y="1262211"/>
              <a:ext cx="280652" cy="307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sz="1400"/>
                <a:t>C</a:t>
              </a:r>
            </a:p>
          </p:txBody>
        </p:sp>
      </p:grp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94114565-4936-41BB-983C-D8EFBB2F9764}"/>
              </a:ext>
            </a:extLst>
          </p:cNvPr>
          <p:cNvSpPr txBox="1"/>
          <p:nvPr/>
        </p:nvSpPr>
        <p:spPr>
          <a:xfrm>
            <a:off x="8826988" y="4539776"/>
            <a:ext cx="14660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  :   A1 A2</a:t>
            </a:r>
          </a:p>
          <a:p>
            <a:endParaRPr lang="it-IT" dirty="0"/>
          </a:p>
          <a:p>
            <a:r>
              <a:rPr lang="it-IT" dirty="0"/>
              <a:t>0  :    0    1</a:t>
            </a:r>
          </a:p>
          <a:p>
            <a:r>
              <a:rPr lang="it-IT" dirty="0"/>
              <a:t>1   :   1    0</a:t>
            </a:r>
          </a:p>
        </p:txBody>
      </p:sp>
    </p:spTree>
    <p:extLst>
      <p:ext uri="{BB962C8B-B14F-4D97-AF65-F5344CB8AC3E}">
        <p14:creationId xmlns:p14="http://schemas.microsoft.com/office/powerpoint/2010/main" val="88019585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2A3F8A-2F7E-4622-A911-8008A8D7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>
                <a:solidFill>
                  <a:schemeClr val="bg1"/>
                </a:solidFill>
              </a:rPr>
              <a:t>two</a:t>
            </a:r>
            <a:r>
              <a:rPr lang="it-IT" altLang="it-IT" dirty="0">
                <a:solidFill>
                  <a:schemeClr val="bg1"/>
                </a:solidFill>
              </a:rPr>
              <a:t>-input TSC </a:t>
            </a:r>
            <a:r>
              <a:rPr lang="it-IT" altLang="it-IT" dirty="0" err="1">
                <a:solidFill>
                  <a:schemeClr val="bg1"/>
                </a:solidFill>
              </a:rPr>
              <a:t>comparator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F690009-B615-480D-BF6A-E060F222D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AD89F1A-45BD-4496-9A83-5032C224C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11DE311-10DA-4C9E-AD2E-C70B78821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43</a:t>
            </a:fld>
            <a:endParaRPr lang="it-IT"/>
          </a:p>
        </p:txBody>
      </p:sp>
      <p:grpSp>
        <p:nvGrpSpPr>
          <p:cNvPr id="7" name="Gruppo 11">
            <a:extLst>
              <a:ext uri="{FF2B5EF4-FFF2-40B4-BE49-F238E27FC236}">
                <a16:creationId xmlns:a16="http://schemas.microsoft.com/office/drawing/2014/main" id="{0077C630-0E6E-4531-805F-DEA3E8042885}"/>
              </a:ext>
            </a:extLst>
          </p:cNvPr>
          <p:cNvGrpSpPr>
            <a:grpSpLocks/>
          </p:cNvGrpSpPr>
          <p:nvPr/>
        </p:nvGrpSpPr>
        <p:grpSpPr bwMode="auto">
          <a:xfrm>
            <a:off x="5053713" y="1742750"/>
            <a:ext cx="6199373" cy="3597082"/>
            <a:chOff x="1289843" y="1150779"/>
            <a:chExt cx="5756275" cy="3168650"/>
          </a:xfrm>
        </p:grpSpPr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EA771B24-E732-4612-82DF-83D599BFD6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9843" y="1150779"/>
              <a:ext cx="5756275" cy="3168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CasellaDiTesto 17">
              <a:extLst>
                <a:ext uri="{FF2B5EF4-FFF2-40B4-BE49-F238E27FC236}">
                  <a16:creationId xmlns:a16="http://schemas.microsoft.com/office/drawing/2014/main" id="{7287080F-E160-41A9-8535-999BA3B735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8867" y="3302356"/>
              <a:ext cx="28405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sz="1400"/>
                <a:t>0</a:t>
              </a:r>
            </a:p>
          </p:txBody>
        </p:sp>
        <p:sp>
          <p:nvSpPr>
            <p:cNvPr id="10" name="CasellaDiTesto 18">
              <a:extLst>
                <a:ext uri="{FF2B5EF4-FFF2-40B4-BE49-F238E27FC236}">
                  <a16:creationId xmlns:a16="http://schemas.microsoft.com/office/drawing/2014/main" id="{40DCBCF8-3B07-41E0-A017-825BC9CB6A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0370" y="2798241"/>
              <a:ext cx="28405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sz="1400"/>
                <a:t>1</a:t>
              </a:r>
            </a:p>
          </p:txBody>
        </p:sp>
        <p:sp>
          <p:nvSpPr>
            <p:cNvPr id="11" name="CasellaDiTesto 20">
              <a:extLst>
                <a:ext uri="{FF2B5EF4-FFF2-40B4-BE49-F238E27FC236}">
                  <a16:creationId xmlns:a16="http://schemas.microsoft.com/office/drawing/2014/main" id="{DD693882-38F4-4B09-8065-8B6EB596FF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8867" y="1948886"/>
              <a:ext cx="28405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sz="1400"/>
                <a:t>1</a:t>
              </a:r>
            </a:p>
          </p:txBody>
        </p:sp>
        <p:sp>
          <p:nvSpPr>
            <p:cNvPr id="12" name="CasellaDiTesto 21">
              <a:extLst>
                <a:ext uri="{FF2B5EF4-FFF2-40B4-BE49-F238E27FC236}">
                  <a16:creationId xmlns:a16="http://schemas.microsoft.com/office/drawing/2014/main" id="{8FBF6226-3B02-4103-AB4C-56C94C7513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6755" y="1369854"/>
              <a:ext cx="284163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r>
                <a:rPr lang="it-IT" altLang="it-IT" sz="1400" dirty="0">
                  <a:solidFill>
                    <a:schemeClr val="accent6"/>
                  </a:solidFill>
                  <a:latin typeface="Arial" charset="0"/>
                </a:rPr>
                <a:t>0</a:t>
              </a:r>
            </a:p>
          </p:txBody>
        </p:sp>
        <p:sp>
          <p:nvSpPr>
            <p:cNvPr id="13" name="CasellaDiTesto 23">
              <a:extLst>
                <a:ext uri="{FF2B5EF4-FFF2-40B4-BE49-F238E27FC236}">
                  <a16:creationId xmlns:a16="http://schemas.microsoft.com/office/drawing/2014/main" id="{21D69E6C-BB89-4233-A47A-36639DEB5D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95794" y="1618201"/>
              <a:ext cx="28405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sz="1400"/>
                <a:t>0</a:t>
              </a:r>
            </a:p>
          </p:txBody>
        </p:sp>
        <p:sp>
          <p:nvSpPr>
            <p:cNvPr id="14" name="CasellaDiTesto 24">
              <a:extLst>
                <a:ext uri="{FF2B5EF4-FFF2-40B4-BE49-F238E27FC236}">
                  <a16:creationId xmlns:a16="http://schemas.microsoft.com/office/drawing/2014/main" id="{096DA978-D745-4FDA-8FED-828E43CD1D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95794" y="2684622"/>
              <a:ext cx="28405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sz="1400"/>
                <a:t>1</a:t>
              </a:r>
            </a:p>
          </p:txBody>
        </p:sp>
      </p:grpSp>
      <p:sp>
        <p:nvSpPr>
          <p:cNvPr id="15" name="Rettangolo 14">
            <a:extLst>
              <a:ext uri="{FF2B5EF4-FFF2-40B4-BE49-F238E27FC236}">
                <a16:creationId xmlns:a16="http://schemas.microsoft.com/office/drawing/2014/main" id="{B19E8607-2917-442A-8B2B-27FC987B159C}"/>
              </a:ext>
            </a:extLst>
          </p:cNvPr>
          <p:cNvSpPr/>
          <p:nvPr/>
        </p:nvSpPr>
        <p:spPr>
          <a:xfrm>
            <a:off x="6604217" y="5228213"/>
            <a:ext cx="27161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 dirty="0" err="1"/>
              <a:t>Taken</a:t>
            </a:r>
            <a:r>
              <a:rPr lang="it-IT" altLang="it-IT" sz="1400" dirty="0"/>
              <a:t> from:[</a:t>
            </a:r>
            <a:r>
              <a:rPr lang="it-IT" altLang="it-IT" sz="1400" dirty="0" err="1"/>
              <a:t>Siewiorek</a:t>
            </a:r>
            <a:r>
              <a:rPr lang="it-IT" altLang="it-IT" sz="1400" dirty="0"/>
              <a:t> et al., 1998]</a:t>
            </a:r>
            <a:endParaRPr lang="it-IT" altLang="it-IT" sz="1400" baseline="-25000" dirty="0"/>
          </a:p>
        </p:txBody>
      </p:sp>
      <p:sp>
        <p:nvSpPr>
          <p:cNvPr id="49" name="Rettangolo 48">
            <a:extLst>
              <a:ext uri="{FF2B5EF4-FFF2-40B4-BE49-F238E27FC236}">
                <a16:creationId xmlns:a16="http://schemas.microsoft.com/office/drawing/2014/main" id="{6E8A49A5-D59A-43D0-8A5F-3F788D7DE69C}"/>
              </a:ext>
            </a:extLst>
          </p:cNvPr>
          <p:cNvSpPr/>
          <p:nvPr/>
        </p:nvSpPr>
        <p:spPr>
          <a:xfrm>
            <a:off x="382127" y="1254720"/>
            <a:ext cx="52611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output 0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if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inputs are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equal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; 1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otherwise</a:t>
            </a:r>
            <a:r>
              <a:rPr lang="it-IT" altLang="it-IT" sz="2000" dirty="0"/>
              <a:t>	</a:t>
            </a:r>
          </a:p>
        </p:txBody>
      </p:sp>
      <p:sp>
        <p:nvSpPr>
          <p:cNvPr id="50" name="CasellaDiTesto 1">
            <a:extLst>
              <a:ext uri="{FF2B5EF4-FFF2-40B4-BE49-F238E27FC236}">
                <a16:creationId xmlns:a16="http://schemas.microsoft.com/office/drawing/2014/main" id="{2F8D3B37-4EDB-43C5-8FEE-BBC32B3BE2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396" y="1843998"/>
            <a:ext cx="3416366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Fault free 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A =0, B =1 </a:t>
            </a:r>
            <a:r>
              <a:rPr lang="it-IT" altLang="it-IT" dirty="0" err="1"/>
              <a:t>different</a:t>
            </a:r>
            <a:r>
              <a:rPr lang="it-IT" altLang="it-IT" dirty="0"/>
              <a:t> input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m=1, n =1, q=0 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o = 0, p=1, r= 1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c2=0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c1=1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c1c2: code word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Output = c1 = 1 </a:t>
            </a:r>
            <a:r>
              <a:rPr lang="it-IT" altLang="it-IT" dirty="0" err="1"/>
              <a:t>correct</a:t>
            </a:r>
            <a:endParaRPr lang="it-IT" altLang="it-IT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AD72FF5D-F37E-4E54-9E7E-3D77C76B71D7}"/>
              </a:ext>
            </a:extLst>
          </p:cNvPr>
          <p:cNvSpPr txBox="1"/>
          <p:nvPr/>
        </p:nvSpPr>
        <p:spPr>
          <a:xfrm>
            <a:off x="8416722" y="216625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A1DBCF10-2277-44DF-85B9-655ABC439A1A}"/>
              </a:ext>
            </a:extLst>
          </p:cNvPr>
          <p:cNvSpPr txBox="1"/>
          <p:nvPr/>
        </p:nvSpPr>
        <p:spPr>
          <a:xfrm>
            <a:off x="8459757" y="288164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5268A8C9-E9AF-4847-9763-EE095C92ABCC}"/>
              </a:ext>
            </a:extLst>
          </p:cNvPr>
          <p:cNvSpPr txBox="1"/>
          <p:nvPr/>
        </p:nvSpPr>
        <p:spPr>
          <a:xfrm>
            <a:off x="8459757" y="354129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0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4A9B8222-EC4C-49E7-A4D4-9E02846DD1C6}"/>
              </a:ext>
            </a:extLst>
          </p:cNvPr>
          <p:cNvSpPr txBox="1"/>
          <p:nvPr/>
        </p:nvSpPr>
        <p:spPr>
          <a:xfrm>
            <a:off x="8480826" y="422318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</a:t>
            </a:r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18F9E731-AC37-49B3-B75C-1D35FC8B9D21}"/>
              </a:ext>
            </a:extLst>
          </p:cNvPr>
          <p:cNvSpPr/>
          <p:nvPr/>
        </p:nvSpPr>
        <p:spPr>
          <a:xfrm>
            <a:off x="9550400" y="2301872"/>
            <a:ext cx="121920" cy="233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A7F0B436-AD68-423C-84AC-05F79A6211B5}"/>
              </a:ext>
            </a:extLst>
          </p:cNvPr>
          <p:cNvSpPr txBox="1"/>
          <p:nvPr/>
        </p:nvSpPr>
        <p:spPr>
          <a:xfrm>
            <a:off x="9576139" y="23018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0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6D4D9F6C-7C52-4CEC-AE89-6F138137C025}"/>
              </a:ext>
            </a:extLst>
          </p:cNvPr>
          <p:cNvSpPr txBox="1"/>
          <p:nvPr/>
        </p:nvSpPr>
        <p:spPr>
          <a:xfrm>
            <a:off x="9530237" y="39929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</a:t>
            </a:r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0A013EAC-9427-4642-B9A8-991E50097159}"/>
              </a:ext>
            </a:extLst>
          </p:cNvPr>
          <p:cNvSpPr/>
          <p:nvPr/>
        </p:nvSpPr>
        <p:spPr>
          <a:xfrm>
            <a:off x="9576139" y="3494219"/>
            <a:ext cx="96181" cy="2371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ttangolo 28">
            <a:extLst>
              <a:ext uri="{FF2B5EF4-FFF2-40B4-BE49-F238E27FC236}">
                <a16:creationId xmlns:a16="http://schemas.microsoft.com/office/drawing/2014/main" id="{BCDD1B7B-00B2-4184-B0D2-BDA933D0577F}"/>
              </a:ext>
            </a:extLst>
          </p:cNvPr>
          <p:cNvSpPr/>
          <p:nvPr/>
        </p:nvSpPr>
        <p:spPr>
          <a:xfrm>
            <a:off x="5130800" y="3108960"/>
            <a:ext cx="1361440" cy="5040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7F7FA79F-CD62-467C-8795-5E7797EA0B18}"/>
              </a:ext>
            </a:extLst>
          </p:cNvPr>
          <p:cNvSpPr/>
          <p:nvPr/>
        </p:nvSpPr>
        <p:spPr>
          <a:xfrm>
            <a:off x="9530237" y="2998160"/>
            <a:ext cx="1464357" cy="534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2384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3" grpId="0"/>
      <p:bldP spid="24" grpId="0"/>
      <p:bldP spid="26" grpId="0"/>
      <p:bldP spid="2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2A3F8A-2F7E-4622-A911-8008A8D7A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11103280" cy="935494"/>
          </a:xfrm>
        </p:spPr>
        <p:txBody>
          <a:bodyPr/>
          <a:lstStyle/>
          <a:p>
            <a:r>
              <a:rPr lang="it-IT" altLang="it-IT" dirty="0" err="1">
                <a:solidFill>
                  <a:schemeClr val="bg1"/>
                </a:solidFill>
              </a:rPr>
              <a:t>two</a:t>
            </a:r>
            <a:r>
              <a:rPr lang="it-IT" altLang="it-IT" dirty="0">
                <a:solidFill>
                  <a:schemeClr val="bg1"/>
                </a:solidFill>
              </a:rPr>
              <a:t>-input TSC </a:t>
            </a:r>
            <a:r>
              <a:rPr lang="it-IT" altLang="it-IT" dirty="0" err="1">
                <a:solidFill>
                  <a:schemeClr val="bg1"/>
                </a:solidFill>
              </a:rPr>
              <a:t>comparator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F690009-B615-480D-BF6A-E060F222D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AD89F1A-45BD-4496-9A83-5032C224C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11DE311-10DA-4C9E-AD2E-C70B78821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44</a:t>
            </a:fld>
            <a:endParaRPr lang="it-IT"/>
          </a:p>
        </p:txBody>
      </p:sp>
      <p:grpSp>
        <p:nvGrpSpPr>
          <p:cNvPr id="7" name="Gruppo 11">
            <a:extLst>
              <a:ext uri="{FF2B5EF4-FFF2-40B4-BE49-F238E27FC236}">
                <a16:creationId xmlns:a16="http://schemas.microsoft.com/office/drawing/2014/main" id="{0077C630-0E6E-4531-805F-DEA3E8042885}"/>
              </a:ext>
            </a:extLst>
          </p:cNvPr>
          <p:cNvGrpSpPr>
            <a:grpSpLocks/>
          </p:cNvGrpSpPr>
          <p:nvPr/>
        </p:nvGrpSpPr>
        <p:grpSpPr bwMode="auto">
          <a:xfrm>
            <a:off x="5047173" y="1628804"/>
            <a:ext cx="6199373" cy="3597082"/>
            <a:chOff x="1289843" y="1150779"/>
            <a:chExt cx="5756275" cy="3168650"/>
          </a:xfrm>
        </p:grpSpPr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EA771B24-E732-4612-82DF-83D599BFD6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9843" y="1150779"/>
              <a:ext cx="5756275" cy="3168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CasellaDiTesto 17">
              <a:extLst>
                <a:ext uri="{FF2B5EF4-FFF2-40B4-BE49-F238E27FC236}">
                  <a16:creationId xmlns:a16="http://schemas.microsoft.com/office/drawing/2014/main" id="{7287080F-E160-41A9-8535-999BA3B735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8867" y="3302356"/>
              <a:ext cx="28405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sz="1400"/>
                <a:t>0</a:t>
              </a:r>
            </a:p>
          </p:txBody>
        </p:sp>
        <p:sp>
          <p:nvSpPr>
            <p:cNvPr id="10" name="CasellaDiTesto 18">
              <a:extLst>
                <a:ext uri="{FF2B5EF4-FFF2-40B4-BE49-F238E27FC236}">
                  <a16:creationId xmlns:a16="http://schemas.microsoft.com/office/drawing/2014/main" id="{40DCBCF8-3B07-41E0-A017-825BC9CB6A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0370" y="2798241"/>
              <a:ext cx="28405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sz="1400"/>
                <a:t>1</a:t>
              </a:r>
            </a:p>
          </p:txBody>
        </p:sp>
        <p:sp>
          <p:nvSpPr>
            <p:cNvPr id="11" name="CasellaDiTesto 20">
              <a:extLst>
                <a:ext uri="{FF2B5EF4-FFF2-40B4-BE49-F238E27FC236}">
                  <a16:creationId xmlns:a16="http://schemas.microsoft.com/office/drawing/2014/main" id="{DD693882-38F4-4B09-8065-8B6EB596FF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8867" y="1948886"/>
              <a:ext cx="28405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sz="1400"/>
                <a:t>1</a:t>
              </a:r>
            </a:p>
          </p:txBody>
        </p:sp>
        <p:sp>
          <p:nvSpPr>
            <p:cNvPr id="12" name="CasellaDiTesto 21">
              <a:extLst>
                <a:ext uri="{FF2B5EF4-FFF2-40B4-BE49-F238E27FC236}">
                  <a16:creationId xmlns:a16="http://schemas.microsoft.com/office/drawing/2014/main" id="{8FBF6226-3B02-4103-AB4C-56C94C7513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6755" y="1369854"/>
              <a:ext cx="284163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r>
                <a:rPr lang="it-IT" altLang="it-IT" sz="1400" dirty="0">
                  <a:solidFill>
                    <a:schemeClr val="accent6"/>
                  </a:solidFill>
                  <a:latin typeface="Arial" charset="0"/>
                </a:rPr>
                <a:t>0</a:t>
              </a:r>
            </a:p>
          </p:txBody>
        </p:sp>
        <p:sp>
          <p:nvSpPr>
            <p:cNvPr id="13" name="CasellaDiTesto 23">
              <a:extLst>
                <a:ext uri="{FF2B5EF4-FFF2-40B4-BE49-F238E27FC236}">
                  <a16:creationId xmlns:a16="http://schemas.microsoft.com/office/drawing/2014/main" id="{21D69E6C-BB89-4233-A47A-36639DEB5D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95794" y="1618201"/>
              <a:ext cx="28405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sz="1400"/>
                <a:t>0</a:t>
              </a:r>
            </a:p>
          </p:txBody>
        </p:sp>
        <p:sp>
          <p:nvSpPr>
            <p:cNvPr id="14" name="CasellaDiTesto 24">
              <a:extLst>
                <a:ext uri="{FF2B5EF4-FFF2-40B4-BE49-F238E27FC236}">
                  <a16:creationId xmlns:a16="http://schemas.microsoft.com/office/drawing/2014/main" id="{096DA978-D745-4FDA-8FED-828E43CD1D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95794" y="2684622"/>
              <a:ext cx="28405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sz="1400"/>
                <a:t>1</a:t>
              </a:r>
            </a:p>
          </p:txBody>
        </p:sp>
      </p:grpSp>
      <p:sp>
        <p:nvSpPr>
          <p:cNvPr id="15" name="Rettangolo 14">
            <a:extLst>
              <a:ext uri="{FF2B5EF4-FFF2-40B4-BE49-F238E27FC236}">
                <a16:creationId xmlns:a16="http://schemas.microsoft.com/office/drawing/2014/main" id="{B19E8607-2917-442A-8B2B-27FC987B159C}"/>
              </a:ext>
            </a:extLst>
          </p:cNvPr>
          <p:cNvSpPr/>
          <p:nvPr/>
        </p:nvSpPr>
        <p:spPr>
          <a:xfrm>
            <a:off x="6604217" y="5228213"/>
            <a:ext cx="27161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 dirty="0" err="1"/>
              <a:t>Taken</a:t>
            </a:r>
            <a:r>
              <a:rPr lang="it-IT" altLang="it-IT" sz="1400" dirty="0"/>
              <a:t> from:[</a:t>
            </a:r>
            <a:r>
              <a:rPr lang="it-IT" altLang="it-IT" sz="1400" dirty="0" err="1"/>
              <a:t>Siewiorek</a:t>
            </a:r>
            <a:r>
              <a:rPr lang="it-IT" altLang="it-IT" sz="1400" dirty="0"/>
              <a:t> et al., 1998]</a:t>
            </a:r>
            <a:endParaRPr lang="it-IT" altLang="it-IT" sz="1400" baseline="-25000" dirty="0"/>
          </a:p>
        </p:txBody>
      </p:sp>
      <p:sp>
        <p:nvSpPr>
          <p:cNvPr id="49" name="Rettangolo 48">
            <a:extLst>
              <a:ext uri="{FF2B5EF4-FFF2-40B4-BE49-F238E27FC236}">
                <a16:creationId xmlns:a16="http://schemas.microsoft.com/office/drawing/2014/main" id="{6E8A49A5-D59A-43D0-8A5F-3F788D7DE69C}"/>
              </a:ext>
            </a:extLst>
          </p:cNvPr>
          <p:cNvSpPr/>
          <p:nvPr/>
        </p:nvSpPr>
        <p:spPr>
          <a:xfrm>
            <a:off x="429911" y="1297478"/>
            <a:ext cx="48046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output  0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if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inputs are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equal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; 1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otherwise</a:t>
            </a:r>
            <a:r>
              <a:rPr lang="it-IT" altLang="it-IT" sz="2000" dirty="0">
                <a:solidFill>
                  <a:schemeClr val="accent2"/>
                </a:solidFill>
              </a:rPr>
              <a:t>	</a:t>
            </a:r>
          </a:p>
        </p:txBody>
      </p:sp>
      <p:sp>
        <p:nvSpPr>
          <p:cNvPr id="20" name="CasellaDiTesto 48">
            <a:extLst>
              <a:ext uri="{FF2B5EF4-FFF2-40B4-BE49-F238E27FC236}">
                <a16:creationId xmlns:a16="http://schemas.microsoft.com/office/drawing/2014/main" id="{D7818E81-62AF-46DA-AA54-D576B35CE0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558" y="1907713"/>
            <a:ext cx="3172502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 err="1"/>
              <a:t>Faulty</a:t>
            </a:r>
            <a:r>
              <a:rPr lang="it-IT" altLang="it-IT" dirty="0"/>
              <a:t>: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A=0, B=1 </a:t>
            </a:r>
            <a:r>
              <a:rPr lang="it-IT" altLang="it-IT" dirty="0" err="1"/>
              <a:t>different</a:t>
            </a:r>
            <a:r>
              <a:rPr lang="it-IT" altLang="it-IT" dirty="0"/>
              <a:t> input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>
                <a:solidFill>
                  <a:srgbClr val="C00000"/>
                </a:solidFill>
              </a:rPr>
              <a:t>m: stuck-at-0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c2 = 1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c1 = 1  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c1c2: non code word</a:t>
            </a:r>
          </a:p>
          <a:p>
            <a:pPr>
              <a:buClr>
                <a:srgbClr val="000000"/>
              </a:buClr>
              <a:buSzPct val="100000"/>
            </a:pPr>
            <a:r>
              <a:rPr lang="it-IT" altLang="it-IT" dirty="0"/>
              <a:t>Output = </a:t>
            </a:r>
            <a:r>
              <a:rPr lang="it-IT" altLang="it-IT" dirty="0" err="1"/>
              <a:t>error</a:t>
            </a:r>
            <a:endParaRPr lang="it-IT" altLang="it-IT" dirty="0"/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 dirty="0"/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 </a:t>
            </a:r>
          </a:p>
        </p:txBody>
      </p:sp>
      <p:sp>
        <p:nvSpPr>
          <p:cNvPr id="24" name="Ovale 32768">
            <a:extLst>
              <a:ext uri="{FF2B5EF4-FFF2-40B4-BE49-F238E27FC236}">
                <a16:creationId xmlns:a16="http://schemas.microsoft.com/office/drawing/2014/main" id="{23D52E3C-2FCE-4661-B79D-A760F963E5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3399" y="2056293"/>
            <a:ext cx="393700" cy="261937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D083010A-EE68-4F93-8CF4-5936585C7726}"/>
              </a:ext>
            </a:extLst>
          </p:cNvPr>
          <p:cNvSpPr/>
          <p:nvPr/>
        </p:nvSpPr>
        <p:spPr>
          <a:xfrm>
            <a:off x="9560560" y="2189639"/>
            <a:ext cx="142240" cy="269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56C0A6B6-82C9-413A-84A7-F16EEC887B95}"/>
              </a:ext>
            </a:extLst>
          </p:cNvPr>
          <p:cNvSpPr/>
          <p:nvPr/>
        </p:nvSpPr>
        <p:spPr>
          <a:xfrm>
            <a:off x="9560560" y="3429000"/>
            <a:ext cx="142240" cy="2102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504B0277-5869-45FB-BB0C-6C7FDC70AFCA}"/>
              </a:ext>
            </a:extLst>
          </p:cNvPr>
          <p:cNvSpPr txBox="1"/>
          <p:nvPr/>
        </p:nvSpPr>
        <p:spPr>
          <a:xfrm>
            <a:off x="9598269" y="217244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5288A848-1F04-437E-B51C-B95A3D9B7EF4}"/>
              </a:ext>
            </a:extLst>
          </p:cNvPr>
          <p:cNvSpPr txBox="1"/>
          <p:nvPr/>
        </p:nvSpPr>
        <p:spPr>
          <a:xfrm>
            <a:off x="9560560" y="384841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6E198E20-4A18-41A8-BB76-32B7EEA98615}"/>
              </a:ext>
            </a:extLst>
          </p:cNvPr>
          <p:cNvSpPr txBox="1"/>
          <p:nvPr/>
        </p:nvSpPr>
        <p:spPr>
          <a:xfrm>
            <a:off x="8525339" y="20424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C00000"/>
                </a:solidFill>
              </a:rPr>
              <a:t>0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FFC422EB-1273-4AD0-B9B9-5A6603B52DFE}"/>
              </a:ext>
            </a:extLst>
          </p:cNvPr>
          <p:cNvSpPr txBox="1"/>
          <p:nvPr/>
        </p:nvSpPr>
        <p:spPr>
          <a:xfrm>
            <a:off x="8455776" y="2696153"/>
            <a:ext cx="220406" cy="379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1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B2AA3387-AD9C-4729-943A-C6E770A38134}"/>
              </a:ext>
            </a:extLst>
          </p:cNvPr>
          <p:cNvSpPr txBox="1"/>
          <p:nvPr/>
        </p:nvSpPr>
        <p:spPr>
          <a:xfrm>
            <a:off x="8459757" y="340272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0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C4A19A21-E997-46EE-9664-30D45E2153B9}"/>
              </a:ext>
            </a:extLst>
          </p:cNvPr>
          <p:cNvSpPr txBox="1"/>
          <p:nvPr/>
        </p:nvSpPr>
        <p:spPr>
          <a:xfrm>
            <a:off x="8452475" y="39697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</a:t>
            </a:r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EEC460E7-8552-4F8E-822F-270FBA978D7B}"/>
              </a:ext>
            </a:extLst>
          </p:cNvPr>
          <p:cNvSpPr/>
          <p:nvPr/>
        </p:nvSpPr>
        <p:spPr>
          <a:xfrm>
            <a:off x="5047173" y="2976880"/>
            <a:ext cx="1414587" cy="452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232CA5B7-2D21-4DE0-A797-875CEE9F9D9C}"/>
              </a:ext>
            </a:extLst>
          </p:cNvPr>
          <p:cNvSpPr/>
          <p:nvPr/>
        </p:nvSpPr>
        <p:spPr>
          <a:xfrm>
            <a:off x="9598269" y="2804160"/>
            <a:ext cx="1283091" cy="6948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1623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7" grpId="0"/>
      <p:bldP spid="18" grpId="0"/>
      <p:bldP spid="19" grpId="0"/>
      <p:bldP spid="22" grpId="0"/>
      <p:bldP spid="23" grpId="0"/>
      <p:bldP spid="2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2A3F8A-2F7E-4622-A911-8008A8D7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>
                <a:solidFill>
                  <a:schemeClr val="bg1"/>
                </a:solidFill>
              </a:rPr>
              <a:t>two</a:t>
            </a:r>
            <a:r>
              <a:rPr lang="it-IT" altLang="it-IT" dirty="0">
                <a:solidFill>
                  <a:schemeClr val="bg1"/>
                </a:solidFill>
              </a:rPr>
              <a:t>-input TSC </a:t>
            </a:r>
            <a:r>
              <a:rPr lang="it-IT" altLang="it-IT" dirty="0" err="1">
                <a:solidFill>
                  <a:schemeClr val="bg1"/>
                </a:solidFill>
              </a:rPr>
              <a:t>comparator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F690009-B615-480D-BF6A-E060F222D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AD89F1A-45BD-4496-9A83-5032C224C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11DE311-10DA-4C9E-AD2E-C70B78821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45</a:t>
            </a:fld>
            <a:endParaRPr lang="it-IT"/>
          </a:p>
        </p:txBody>
      </p:sp>
      <p:grpSp>
        <p:nvGrpSpPr>
          <p:cNvPr id="7" name="Gruppo 11">
            <a:extLst>
              <a:ext uri="{FF2B5EF4-FFF2-40B4-BE49-F238E27FC236}">
                <a16:creationId xmlns:a16="http://schemas.microsoft.com/office/drawing/2014/main" id="{0077C630-0E6E-4531-805F-DEA3E8042885}"/>
              </a:ext>
            </a:extLst>
          </p:cNvPr>
          <p:cNvGrpSpPr>
            <a:grpSpLocks/>
          </p:cNvGrpSpPr>
          <p:nvPr/>
        </p:nvGrpSpPr>
        <p:grpSpPr bwMode="auto">
          <a:xfrm>
            <a:off x="4923292" y="1706769"/>
            <a:ext cx="6199373" cy="3597082"/>
            <a:chOff x="1289843" y="1150779"/>
            <a:chExt cx="5756275" cy="3168650"/>
          </a:xfrm>
        </p:grpSpPr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EA771B24-E732-4612-82DF-83D599BFD6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9843" y="1150779"/>
              <a:ext cx="5756275" cy="3168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CasellaDiTesto 17">
              <a:extLst>
                <a:ext uri="{FF2B5EF4-FFF2-40B4-BE49-F238E27FC236}">
                  <a16:creationId xmlns:a16="http://schemas.microsoft.com/office/drawing/2014/main" id="{7287080F-E160-41A9-8535-999BA3B735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8867" y="3302356"/>
              <a:ext cx="28405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sz="1400"/>
                <a:t>0</a:t>
              </a:r>
            </a:p>
          </p:txBody>
        </p:sp>
        <p:sp>
          <p:nvSpPr>
            <p:cNvPr id="10" name="CasellaDiTesto 18">
              <a:extLst>
                <a:ext uri="{FF2B5EF4-FFF2-40B4-BE49-F238E27FC236}">
                  <a16:creationId xmlns:a16="http://schemas.microsoft.com/office/drawing/2014/main" id="{40DCBCF8-3B07-41E0-A017-825BC9CB6A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0370" y="2798241"/>
              <a:ext cx="28405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sz="1400"/>
                <a:t>1</a:t>
              </a:r>
            </a:p>
          </p:txBody>
        </p:sp>
        <p:sp>
          <p:nvSpPr>
            <p:cNvPr id="11" name="CasellaDiTesto 20">
              <a:extLst>
                <a:ext uri="{FF2B5EF4-FFF2-40B4-BE49-F238E27FC236}">
                  <a16:creationId xmlns:a16="http://schemas.microsoft.com/office/drawing/2014/main" id="{DD693882-38F4-4B09-8065-8B6EB596FF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8867" y="1948886"/>
              <a:ext cx="28405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sz="1400"/>
                <a:t>1</a:t>
              </a:r>
            </a:p>
          </p:txBody>
        </p:sp>
        <p:sp>
          <p:nvSpPr>
            <p:cNvPr id="12" name="CasellaDiTesto 21">
              <a:extLst>
                <a:ext uri="{FF2B5EF4-FFF2-40B4-BE49-F238E27FC236}">
                  <a16:creationId xmlns:a16="http://schemas.microsoft.com/office/drawing/2014/main" id="{8FBF6226-3B02-4103-AB4C-56C94C7513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6755" y="1369854"/>
              <a:ext cx="284163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r>
                <a:rPr lang="it-IT" altLang="it-IT" sz="1400" dirty="0">
                  <a:solidFill>
                    <a:schemeClr val="accent6"/>
                  </a:solidFill>
                  <a:latin typeface="Arial" charset="0"/>
                </a:rPr>
                <a:t>0</a:t>
              </a:r>
            </a:p>
          </p:txBody>
        </p:sp>
        <p:sp>
          <p:nvSpPr>
            <p:cNvPr id="13" name="CasellaDiTesto 23">
              <a:extLst>
                <a:ext uri="{FF2B5EF4-FFF2-40B4-BE49-F238E27FC236}">
                  <a16:creationId xmlns:a16="http://schemas.microsoft.com/office/drawing/2014/main" id="{21D69E6C-BB89-4233-A47A-36639DEB5D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95794" y="1618201"/>
              <a:ext cx="28405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sz="1400"/>
                <a:t>0</a:t>
              </a:r>
            </a:p>
          </p:txBody>
        </p:sp>
        <p:sp>
          <p:nvSpPr>
            <p:cNvPr id="14" name="CasellaDiTesto 24">
              <a:extLst>
                <a:ext uri="{FF2B5EF4-FFF2-40B4-BE49-F238E27FC236}">
                  <a16:creationId xmlns:a16="http://schemas.microsoft.com/office/drawing/2014/main" id="{096DA978-D745-4FDA-8FED-828E43CD1D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95794" y="2684622"/>
              <a:ext cx="28405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it-IT" altLang="it-IT" sz="1400"/>
                <a:t>1</a:t>
              </a:r>
            </a:p>
          </p:txBody>
        </p:sp>
      </p:grpSp>
      <p:sp>
        <p:nvSpPr>
          <p:cNvPr id="15" name="Rettangolo 14">
            <a:extLst>
              <a:ext uri="{FF2B5EF4-FFF2-40B4-BE49-F238E27FC236}">
                <a16:creationId xmlns:a16="http://schemas.microsoft.com/office/drawing/2014/main" id="{B19E8607-2917-442A-8B2B-27FC987B159C}"/>
              </a:ext>
            </a:extLst>
          </p:cNvPr>
          <p:cNvSpPr/>
          <p:nvPr/>
        </p:nvSpPr>
        <p:spPr>
          <a:xfrm>
            <a:off x="6604217" y="5228213"/>
            <a:ext cx="27161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 dirty="0" err="1"/>
              <a:t>Taken</a:t>
            </a:r>
            <a:r>
              <a:rPr lang="it-IT" altLang="it-IT" sz="1400" dirty="0"/>
              <a:t> from:[</a:t>
            </a:r>
            <a:r>
              <a:rPr lang="it-IT" altLang="it-IT" sz="1400" dirty="0" err="1"/>
              <a:t>Siewiorek</a:t>
            </a:r>
            <a:r>
              <a:rPr lang="it-IT" altLang="it-IT" sz="1400" dirty="0"/>
              <a:t> et al., 1998]</a:t>
            </a:r>
            <a:endParaRPr lang="it-IT" altLang="it-IT" sz="1400" baseline="-25000" dirty="0"/>
          </a:p>
        </p:txBody>
      </p:sp>
      <p:sp>
        <p:nvSpPr>
          <p:cNvPr id="49" name="Rettangolo 48">
            <a:extLst>
              <a:ext uri="{FF2B5EF4-FFF2-40B4-BE49-F238E27FC236}">
                <a16:creationId xmlns:a16="http://schemas.microsoft.com/office/drawing/2014/main" id="{6E8A49A5-D59A-43D0-8A5F-3F788D7DE69C}"/>
              </a:ext>
            </a:extLst>
          </p:cNvPr>
          <p:cNvSpPr/>
          <p:nvPr/>
        </p:nvSpPr>
        <p:spPr>
          <a:xfrm>
            <a:off x="377747" y="1296978"/>
            <a:ext cx="52552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output 0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if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inputs are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equal</a:t>
            </a:r>
            <a:r>
              <a:rPr lang="it-IT" alt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;  1 </a:t>
            </a:r>
            <a:r>
              <a:rPr lang="it-IT" alt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otherwise</a:t>
            </a:r>
            <a:r>
              <a:rPr lang="it-IT" altLang="it-IT" sz="2000" dirty="0">
                <a:solidFill>
                  <a:schemeClr val="accent2"/>
                </a:solidFill>
              </a:rPr>
              <a:t>	</a:t>
            </a:r>
          </a:p>
        </p:txBody>
      </p:sp>
      <p:sp>
        <p:nvSpPr>
          <p:cNvPr id="20" name="CasellaDiTesto 75">
            <a:extLst>
              <a:ext uri="{FF2B5EF4-FFF2-40B4-BE49-F238E27FC236}">
                <a16:creationId xmlns:a16="http://schemas.microsoft.com/office/drawing/2014/main" id="{E8A3B993-DEFE-4D22-8809-AA13B05742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7531" y="1959665"/>
            <a:ext cx="2590464" cy="2031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 err="1"/>
              <a:t>Faulty</a:t>
            </a:r>
            <a:r>
              <a:rPr lang="it-IT" altLang="it-IT" dirty="0"/>
              <a:t>: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A=0, B=1 </a:t>
            </a:r>
            <a:r>
              <a:rPr lang="it-IT" altLang="it-IT" dirty="0" err="1"/>
              <a:t>different</a:t>
            </a:r>
            <a:r>
              <a:rPr lang="it-IT" altLang="it-IT" dirty="0"/>
              <a:t> input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>
                <a:solidFill>
                  <a:srgbClr val="C00000"/>
                </a:solidFill>
              </a:rPr>
              <a:t>m: stuck-at-1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c2=0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c1=1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c1c2: code word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dirty="0"/>
              <a:t>output = c1 = 1 </a:t>
            </a:r>
            <a:r>
              <a:rPr lang="it-IT" altLang="it-IT" dirty="0" err="1"/>
              <a:t>correct</a:t>
            </a:r>
            <a:endParaRPr lang="it-IT" altLang="it-IT" dirty="0"/>
          </a:p>
        </p:txBody>
      </p:sp>
      <p:sp>
        <p:nvSpPr>
          <p:cNvPr id="29" name="Ovale 32768">
            <a:extLst>
              <a:ext uri="{FF2B5EF4-FFF2-40B4-BE49-F238E27FC236}">
                <a16:creationId xmlns:a16="http://schemas.microsoft.com/office/drawing/2014/main" id="{1B1B6F06-F0B0-4AC1-8BA2-2F8196AD98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1332" y="2036957"/>
            <a:ext cx="393700" cy="261937"/>
          </a:xfrm>
          <a:prstGeom prst="ellipse">
            <a:avLst/>
          </a:prstGeom>
          <a:noFill/>
          <a:ln w="19050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F9DE8B10-E981-4A26-81B1-E273B82F6229}"/>
              </a:ext>
            </a:extLst>
          </p:cNvPr>
          <p:cNvSpPr/>
          <p:nvPr/>
        </p:nvSpPr>
        <p:spPr>
          <a:xfrm>
            <a:off x="4900107" y="2998158"/>
            <a:ext cx="1429573" cy="5299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F15F3E92-18FD-40DB-BF29-D6EC7BDB196D}"/>
              </a:ext>
            </a:extLst>
          </p:cNvPr>
          <p:cNvSpPr/>
          <p:nvPr/>
        </p:nvSpPr>
        <p:spPr>
          <a:xfrm>
            <a:off x="9357360" y="2957117"/>
            <a:ext cx="1337495" cy="5299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235BBBE6-5CF9-43C7-878E-CD73DEA72935}"/>
              </a:ext>
            </a:extLst>
          </p:cNvPr>
          <p:cNvSpPr/>
          <p:nvPr/>
        </p:nvSpPr>
        <p:spPr>
          <a:xfrm>
            <a:off x="9398000" y="2318230"/>
            <a:ext cx="132080" cy="150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69195BD5-0034-410C-9E11-B7DA57D137F5}"/>
              </a:ext>
            </a:extLst>
          </p:cNvPr>
          <p:cNvSpPr/>
          <p:nvPr/>
        </p:nvSpPr>
        <p:spPr>
          <a:xfrm>
            <a:off x="9398000" y="3429000"/>
            <a:ext cx="132080" cy="3575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42D0A85-0D62-4CC9-AA74-1D9D1B1A773F}"/>
              </a:ext>
            </a:extLst>
          </p:cNvPr>
          <p:cNvSpPr txBox="1"/>
          <p:nvPr/>
        </p:nvSpPr>
        <p:spPr>
          <a:xfrm>
            <a:off x="8381773" y="2205818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81873B12-08F3-4742-9D63-2C20B45790DB}"/>
              </a:ext>
            </a:extLst>
          </p:cNvPr>
          <p:cNvSpPr txBox="1"/>
          <p:nvPr/>
        </p:nvSpPr>
        <p:spPr>
          <a:xfrm>
            <a:off x="8308914" y="28006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A2EA56EA-2178-424D-9BBD-52DF70027999}"/>
              </a:ext>
            </a:extLst>
          </p:cNvPr>
          <p:cNvSpPr txBox="1"/>
          <p:nvPr/>
        </p:nvSpPr>
        <p:spPr>
          <a:xfrm>
            <a:off x="8308914" y="409917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CDBA030D-8B0D-439F-8305-3A7AE1F1469A}"/>
              </a:ext>
            </a:extLst>
          </p:cNvPr>
          <p:cNvSpPr txBox="1"/>
          <p:nvPr/>
        </p:nvSpPr>
        <p:spPr>
          <a:xfrm>
            <a:off x="8314844" y="348437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0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B6C60001-6C51-4F8B-B81B-5EBD29107F5C}"/>
              </a:ext>
            </a:extLst>
          </p:cNvPr>
          <p:cNvSpPr txBox="1"/>
          <p:nvPr/>
        </p:nvSpPr>
        <p:spPr>
          <a:xfrm>
            <a:off x="9530080" y="414762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4F2676EC-B1BD-471A-8F8B-FAC0CF03CA81}"/>
              </a:ext>
            </a:extLst>
          </p:cNvPr>
          <p:cNvSpPr txBox="1"/>
          <p:nvPr/>
        </p:nvSpPr>
        <p:spPr>
          <a:xfrm>
            <a:off x="9463039" y="225752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698547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19" grpId="0"/>
      <p:bldP spid="21" grpId="0"/>
      <p:bldP spid="22" grpId="0"/>
      <p:bldP spid="23" grpId="0"/>
      <p:bldP spid="24" grpId="0"/>
      <p:bldP spid="2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6C32294-E2C5-447C-B91C-B02AB6D92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>
                <a:solidFill>
                  <a:schemeClr val="bg1"/>
                </a:solidFill>
              </a:rPr>
              <a:t>two</a:t>
            </a:r>
            <a:r>
              <a:rPr lang="it-IT" altLang="it-IT" dirty="0">
                <a:solidFill>
                  <a:schemeClr val="bg1"/>
                </a:solidFill>
              </a:rPr>
              <a:t>-input TSC </a:t>
            </a:r>
            <a:r>
              <a:rPr lang="it-IT" altLang="it-IT" dirty="0" err="1">
                <a:solidFill>
                  <a:schemeClr val="bg1"/>
                </a:solidFill>
              </a:rPr>
              <a:t>comparator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9FAF0C2-05F6-422D-8677-ED79882753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030" y="5391014"/>
            <a:ext cx="11334422" cy="857250"/>
          </a:xfrm>
        </p:spPr>
        <p:txBody>
          <a:bodyPr>
            <a:normAutofit fontScale="70000" lnSpcReduction="20000"/>
          </a:bodyPr>
          <a:lstStyle/>
          <a:p>
            <a:r>
              <a:rPr lang="it-IT" dirty="0"/>
              <a:t>For </a:t>
            </a:r>
            <a:r>
              <a:rPr lang="it-IT" dirty="0" err="1"/>
              <a:t>each</a:t>
            </a:r>
            <a:r>
              <a:rPr lang="it-IT" dirty="0"/>
              <a:t> fault, </a:t>
            </a:r>
            <a:r>
              <a:rPr lang="it-IT" dirty="0" err="1"/>
              <a:t>there</a:t>
            </a:r>
            <a:r>
              <a:rPr lang="it-IT" dirty="0"/>
              <a:t> </a:t>
            </a:r>
            <a:r>
              <a:rPr lang="it-IT" dirty="0" err="1"/>
              <a:t>exists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dirty="0" err="1"/>
              <a:t>least</a:t>
            </a:r>
            <a:r>
              <a:rPr lang="it-IT" dirty="0"/>
              <a:t> one input </a:t>
            </a:r>
            <a:r>
              <a:rPr lang="it-IT" dirty="0" err="1"/>
              <a:t>configuration</a:t>
            </a:r>
            <a:r>
              <a:rPr lang="it-IT" dirty="0"/>
              <a:t> </a:t>
            </a:r>
            <a:r>
              <a:rPr lang="it-IT" dirty="0" err="1"/>
              <a:t>such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the output </a:t>
            </a:r>
            <a:r>
              <a:rPr lang="it-IT" dirty="0" err="1"/>
              <a:t>is</a:t>
            </a:r>
            <a:r>
              <a:rPr lang="it-IT" dirty="0"/>
              <a:t> a non code word</a:t>
            </a:r>
          </a:p>
          <a:p>
            <a:r>
              <a:rPr lang="it-IT" dirty="0" err="1"/>
              <a:t>If</a:t>
            </a:r>
            <a:r>
              <a:rPr lang="it-IT" dirty="0"/>
              <a:t> the output </a:t>
            </a:r>
            <a:r>
              <a:rPr lang="it-IT" dirty="0" err="1"/>
              <a:t>is</a:t>
            </a:r>
            <a:r>
              <a:rPr lang="it-IT" dirty="0"/>
              <a:t> a code word, the output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correct</a:t>
            </a:r>
            <a:r>
              <a:rPr lang="it-IT" dirty="0"/>
              <a:t> 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EDFC363-9256-4F5B-8CE2-3362F3202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43B2992-D695-4916-A4B1-9E4CE1E00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150F93D-C9D8-4A86-BF8A-EF53BB313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46</a:t>
            </a:fld>
            <a:endParaRPr lang="it-IT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2BF9D7EA-A0C4-4856-8B73-1D2CF3F23A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724" y="1219200"/>
            <a:ext cx="8564562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ttangolo 3">
            <a:extLst>
              <a:ext uri="{FF2B5EF4-FFF2-40B4-BE49-F238E27FC236}">
                <a16:creationId xmlns:a16="http://schemas.microsoft.com/office/drawing/2014/main" id="{B10CF902-A239-4630-AF4D-40F1F76EE6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6725" y="1219200"/>
            <a:ext cx="2016125" cy="1727200"/>
          </a:xfrm>
          <a:prstGeom prst="rect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9" name="Rettangolo 5">
            <a:extLst>
              <a:ext uri="{FF2B5EF4-FFF2-40B4-BE49-F238E27FC236}">
                <a16:creationId xmlns:a16="http://schemas.microsoft.com/office/drawing/2014/main" id="{CC5316F4-021F-4141-BCEC-353177EE2D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8787" y="2946400"/>
            <a:ext cx="2016125" cy="1728788"/>
          </a:xfrm>
          <a:prstGeom prst="rect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11" name="Rettangolo 2">
            <a:extLst>
              <a:ext uri="{FF2B5EF4-FFF2-40B4-BE49-F238E27FC236}">
                <a16:creationId xmlns:a16="http://schemas.microsoft.com/office/drawing/2014/main" id="{ABE68A02-A05F-4A62-9C4F-75DF33407D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9286" y="2193925"/>
            <a:ext cx="1728788" cy="215900"/>
          </a:xfrm>
          <a:prstGeom prst="rect">
            <a:avLst/>
          </a:prstGeom>
          <a:noFill/>
          <a:ln w="28575" algn="ctr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12" name="Freccia a destra 3">
            <a:extLst>
              <a:ext uri="{FF2B5EF4-FFF2-40B4-BE49-F238E27FC236}">
                <a16:creationId xmlns:a16="http://schemas.microsoft.com/office/drawing/2014/main" id="{927E1291-FF19-4890-B703-F325A06506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3386" y="2217738"/>
            <a:ext cx="215900" cy="165100"/>
          </a:xfrm>
          <a:prstGeom prst="rightArrow">
            <a:avLst>
              <a:gd name="adj1" fmla="val 50000"/>
              <a:gd name="adj2" fmla="val 49474"/>
            </a:avLst>
          </a:prstGeom>
          <a:solidFill>
            <a:schemeClr val="accent1">
              <a:lumMod val="60000"/>
              <a:lumOff val="40000"/>
            </a:scheme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13" name="Rettangolo 4">
            <a:extLst>
              <a:ext uri="{FF2B5EF4-FFF2-40B4-BE49-F238E27FC236}">
                <a16:creationId xmlns:a16="http://schemas.microsoft.com/office/drawing/2014/main" id="{0C140020-BE57-4FA5-8AE6-08E41FC93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0537" y="1612900"/>
            <a:ext cx="288925" cy="1271588"/>
          </a:xfrm>
          <a:prstGeom prst="rect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14" name="Rettangolo 5">
            <a:extLst>
              <a:ext uri="{FF2B5EF4-FFF2-40B4-BE49-F238E27FC236}">
                <a16:creationId xmlns:a16="http://schemas.microsoft.com/office/drawing/2014/main" id="{CF68AAAA-9034-4AC0-97D7-79E0221195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3236" y="3330576"/>
            <a:ext cx="287338" cy="1223963"/>
          </a:xfrm>
          <a:prstGeom prst="rect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15" name="Rettangolo 11">
            <a:extLst>
              <a:ext uri="{FF2B5EF4-FFF2-40B4-BE49-F238E27FC236}">
                <a16:creationId xmlns:a16="http://schemas.microsoft.com/office/drawing/2014/main" id="{F1FB6B3D-A079-48C7-825E-37871D5593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9286" y="3894138"/>
            <a:ext cx="1727200" cy="215900"/>
          </a:xfrm>
          <a:prstGeom prst="rect">
            <a:avLst/>
          </a:prstGeom>
          <a:noFill/>
          <a:ln w="28575" algn="ctr">
            <a:solidFill>
              <a:srgbClr val="F2412E"/>
            </a:solidFill>
            <a:round/>
            <a:headEnd/>
            <a:tailEnd/>
          </a:ln>
          <a:extLst/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16" name="Freccia a destra 12">
            <a:extLst>
              <a:ext uri="{FF2B5EF4-FFF2-40B4-BE49-F238E27FC236}">
                <a16:creationId xmlns:a16="http://schemas.microsoft.com/office/drawing/2014/main" id="{7B3862B8-243E-439F-B290-F35EB975F4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3386" y="3894138"/>
            <a:ext cx="215900" cy="163512"/>
          </a:xfrm>
          <a:prstGeom prst="rightArrow">
            <a:avLst>
              <a:gd name="adj1" fmla="val 50000"/>
              <a:gd name="adj2" fmla="val 49955"/>
            </a:avLst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17" name="Rettangolo 6">
            <a:extLst>
              <a:ext uri="{FF2B5EF4-FFF2-40B4-BE49-F238E27FC236}">
                <a16:creationId xmlns:a16="http://schemas.microsoft.com/office/drawing/2014/main" id="{58304EDB-C2D9-43BE-8A06-F6345E5219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4349" y="3894138"/>
            <a:ext cx="292100" cy="215900"/>
          </a:xfrm>
          <a:prstGeom prst="rect">
            <a:avLst/>
          </a:prstGeom>
          <a:noFill/>
          <a:ln w="28575" algn="ctr">
            <a:solidFill>
              <a:srgbClr val="F2412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18" name="Rettangolo 14">
            <a:extLst>
              <a:ext uri="{FF2B5EF4-FFF2-40B4-BE49-F238E27FC236}">
                <a16:creationId xmlns:a16="http://schemas.microsoft.com/office/drawing/2014/main" id="{7DE75ABA-FC37-4285-8019-44C86A4D2F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5299" y="2211388"/>
            <a:ext cx="292100" cy="215900"/>
          </a:xfrm>
          <a:prstGeom prst="rect">
            <a:avLst/>
          </a:prstGeom>
          <a:noFill/>
          <a:ln w="28575" algn="ctr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CCB6857C-C87B-4668-A1E9-6EA4863FE53E}"/>
              </a:ext>
            </a:extLst>
          </p:cNvPr>
          <p:cNvSpPr/>
          <p:nvPr/>
        </p:nvSpPr>
        <p:spPr>
          <a:xfrm>
            <a:off x="4426010" y="4651118"/>
            <a:ext cx="27161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 dirty="0" err="1"/>
              <a:t>Taken</a:t>
            </a:r>
            <a:r>
              <a:rPr lang="it-IT" altLang="it-IT" sz="1400" dirty="0"/>
              <a:t> from:[</a:t>
            </a:r>
            <a:r>
              <a:rPr lang="it-IT" altLang="it-IT" sz="1400" dirty="0" err="1"/>
              <a:t>Siewiorek</a:t>
            </a:r>
            <a:r>
              <a:rPr lang="it-IT" altLang="it-IT" sz="1400" dirty="0"/>
              <a:t> et al., 1998]</a:t>
            </a:r>
            <a:endParaRPr lang="it-IT" altLang="it-IT" sz="1400" baseline="-25000" dirty="0"/>
          </a:p>
        </p:txBody>
      </p:sp>
    </p:spTree>
    <p:extLst>
      <p:ext uri="{BB962C8B-B14F-4D97-AF65-F5344CB8AC3E}">
        <p14:creationId xmlns:p14="http://schemas.microsoft.com/office/powerpoint/2010/main" val="574742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B0EDAF9-1DB4-4E21-B595-36DB400D2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>
                <a:solidFill>
                  <a:schemeClr val="bg1"/>
                </a:solidFill>
              </a:rPr>
              <a:t>n-input TSC </a:t>
            </a:r>
            <a:r>
              <a:rPr lang="it-IT" altLang="it-IT" dirty="0" err="1">
                <a:solidFill>
                  <a:schemeClr val="bg1"/>
                </a:solidFill>
              </a:rPr>
              <a:t>comparator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9EF8833-536B-44BF-A66C-EDBD2AF749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6612" y="1639888"/>
            <a:ext cx="10515600" cy="1421364"/>
          </a:xfrm>
        </p:spPr>
        <p:txBody>
          <a:bodyPr/>
          <a:lstStyle/>
          <a:p>
            <a:r>
              <a:rPr lang="it-IT" altLang="it-IT" dirty="0"/>
              <a:t>n-input TSC </a:t>
            </a:r>
            <a:r>
              <a:rPr lang="it-IT" altLang="it-IT" dirty="0" err="1"/>
              <a:t>comparator</a:t>
            </a:r>
            <a:r>
              <a:rPr lang="it-IT" altLang="it-IT" dirty="0"/>
              <a:t>:</a:t>
            </a:r>
            <a:br>
              <a:rPr lang="it-IT" altLang="it-IT" dirty="0"/>
            </a:br>
            <a:r>
              <a:rPr lang="it-IT" altLang="it-IT" dirty="0" err="1"/>
              <a:t>tree</a:t>
            </a:r>
            <a:r>
              <a:rPr lang="it-IT" altLang="it-IT" dirty="0"/>
              <a:t> of </a:t>
            </a:r>
            <a:r>
              <a:rPr lang="it-IT" altLang="it-IT" dirty="0" err="1"/>
              <a:t>two</a:t>
            </a:r>
            <a:r>
              <a:rPr lang="it-IT" altLang="it-IT" dirty="0"/>
              <a:t> input  self checking </a:t>
            </a:r>
            <a:r>
              <a:rPr lang="it-IT" altLang="it-IT" dirty="0" err="1"/>
              <a:t>comparators</a:t>
            </a:r>
            <a:endParaRPr lang="it-IT" altLang="it-IT" dirty="0"/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137F72E-B1B3-4603-AB50-A73B7FDBF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F64AF52-39DB-49FD-B1C0-621A72E6C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C898276-EF39-4239-95B5-55B42B342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47</a:t>
            </a:fld>
            <a:endParaRPr lang="it-IT"/>
          </a:p>
        </p:txBody>
      </p:sp>
      <p:sp>
        <p:nvSpPr>
          <p:cNvPr id="7" name="Rettangolo 15">
            <a:extLst>
              <a:ext uri="{FF2B5EF4-FFF2-40B4-BE49-F238E27FC236}">
                <a16:creationId xmlns:a16="http://schemas.microsoft.com/office/drawing/2014/main" id="{13A9CF5C-6EB9-4B49-A3DC-9AD23255E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8962" y="3643520"/>
            <a:ext cx="863600" cy="503238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8" name="Rettangolo 16">
            <a:extLst>
              <a:ext uri="{FF2B5EF4-FFF2-40B4-BE49-F238E27FC236}">
                <a16:creationId xmlns:a16="http://schemas.microsoft.com/office/drawing/2014/main" id="{47834F84-100D-47E3-A093-8F1801A4A9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2925" y="3662570"/>
            <a:ext cx="863600" cy="503238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pic>
        <p:nvPicPr>
          <p:cNvPr id="9" name="Picture 5">
            <a:extLst>
              <a:ext uri="{FF2B5EF4-FFF2-40B4-BE49-F238E27FC236}">
                <a16:creationId xmlns:a16="http://schemas.microsoft.com/office/drawing/2014/main" id="{8F152F16-C4AC-4CD4-9F19-309D19EAD2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5326" y="3278396"/>
            <a:ext cx="64928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id="{A17B540F-35EE-45F2-8BF4-2F3BF90BF9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937" y="3292684"/>
            <a:ext cx="649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ttangolo 19">
            <a:extLst>
              <a:ext uri="{FF2B5EF4-FFF2-40B4-BE49-F238E27FC236}">
                <a16:creationId xmlns:a16="http://schemas.microsoft.com/office/drawing/2014/main" id="{CD95BD43-74A0-42F5-B1FF-E19EB44647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8050" y="4410284"/>
            <a:ext cx="1477962" cy="50482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cxnSp>
        <p:nvCxnSpPr>
          <p:cNvPr id="12" name="Connettore 1 20">
            <a:extLst>
              <a:ext uri="{FF2B5EF4-FFF2-40B4-BE49-F238E27FC236}">
                <a16:creationId xmlns:a16="http://schemas.microsoft.com/office/drawing/2014/main" id="{FBCADB3E-2D77-499C-8666-215A6F948C24}"/>
              </a:ext>
            </a:extLst>
          </p:cNvPr>
          <p:cNvCxnSpPr>
            <a:cxnSpLocks noChangeShapeType="1"/>
            <a:stCxn id="7" idx="2"/>
          </p:cNvCxnSpPr>
          <p:nvPr/>
        </p:nvCxnSpPr>
        <p:spPr bwMode="auto">
          <a:xfrm>
            <a:off x="4830762" y="4146759"/>
            <a:ext cx="0" cy="2635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Connettore 1 21">
            <a:extLst>
              <a:ext uri="{FF2B5EF4-FFF2-40B4-BE49-F238E27FC236}">
                <a16:creationId xmlns:a16="http://schemas.microsoft.com/office/drawing/2014/main" id="{461F3654-B535-43B2-98DA-1F349C0565D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046662" y="4165809"/>
            <a:ext cx="0" cy="2444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Connettore 1 22">
            <a:extLst>
              <a:ext uri="{FF2B5EF4-FFF2-40B4-BE49-F238E27FC236}">
                <a16:creationId xmlns:a16="http://schemas.microsoft.com/office/drawing/2014/main" id="{73082626-C12A-4C83-9E5A-1EBAD47334D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722937" y="4165809"/>
            <a:ext cx="0" cy="2444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Connettore 1 23">
            <a:extLst>
              <a:ext uri="{FF2B5EF4-FFF2-40B4-BE49-F238E27FC236}">
                <a16:creationId xmlns:a16="http://schemas.microsoft.com/office/drawing/2014/main" id="{A3225A43-EE9E-4275-8A13-1056BFA0CC1A}"/>
              </a:ext>
            </a:extLst>
          </p:cNvPr>
          <p:cNvCxnSpPr>
            <a:cxnSpLocks noChangeShapeType="1"/>
            <a:stCxn id="8" idx="2"/>
          </p:cNvCxnSpPr>
          <p:nvPr/>
        </p:nvCxnSpPr>
        <p:spPr bwMode="auto">
          <a:xfrm>
            <a:off x="6054725" y="4165809"/>
            <a:ext cx="0" cy="2444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Connettore 1 24">
            <a:extLst>
              <a:ext uri="{FF2B5EF4-FFF2-40B4-BE49-F238E27FC236}">
                <a16:creationId xmlns:a16="http://schemas.microsoft.com/office/drawing/2014/main" id="{EBBFA088-9B9C-44B2-9574-71C55904C0F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154612" y="4915109"/>
            <a:ext cx="0" cy="27463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Connettore 1 25">
            <a:extLst>
              <a:ext uri="{FF2B5EF4-FFF2-40B4-BE49-F238E27FC236}">
                <a16:creationId xmlns:a16="http://schemas.microsoft.com/office/drawing/2014/main" id="{B03908BF-2839-48A9-8D71-B2B2E8109E5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621337" y="4915109"/>
            <a:ext cx="0" cy="27463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Rettangolo 27">
            <a:extLst>
              <a:ext uri="{FF2B5EF4-FFF2-40B4-BE49-F238E27FC236}">
                <a16:creationId xmlns:a16="http://schemas.microsoft.com/office/drawing/2014/main" id="{3F3960F1-B810-44B5-AB3E-8856E72D5F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3599070"/>
            <a:ext cx="2951162" cy="1512888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82275954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6DBB9CE-A549-4813-AE0E-653BE9825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AFDD2C0-F3C2-42F9-9ADE-5DF2E8483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E01D97B-A258-428A-853F-65246A349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48</a:t>
            </a:fld>
            <a:endParaRPr lang="it-IT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743C4E2F-8AF1-4D4D-BD8F-A8253412F1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9644" y="3135521"/>
            <a:ext cx="6408737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TIME REDUNDANCY</a:t>
            </a:r>
          </a:p>
        </p:txBody>
      </p:sp>
    </p:spTree>
    <p:extLst>
      <p:ext uri="{BB962C8B-B14F-4D97-AF65-F5344CB8AC3E}">
        <p14:creationId xmlns:p14="http://schemas.microsoft.com/office/powerpoint/2010/main" val="165299474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B68C3C-EB50-44D0-866D-9F9A80B9C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>
                <a:solidFill>
                  <a:schemeClr val="bg1"/>
                </a:solidFill>
              </a:rPr>
              <a:t>Time </a:t>
            </a:r>
            <a:r>
              <a:rPr lang="it-IT" altLang="it-IT" dirty="0" err="1">
                <a:solidFill>
                  <a:schemeClr val="bg1"/>
                </a:solidFill>
              </a:rPr>
              <a:t>redundancy</a:t>
            </a:r>
            <a:r>
              <a:rPr lang="it-IT" altLang="it-IT" dirty="0">
                <a:solidFill>
                  <a:schemeClr val="bg1"/>
                </a:solidFill>
              </a:rPr>
              <a:t> techniques (I)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F55069C-A085-48E4-9F0B-C74C87CDB9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839" y="1030515"/>
            <a:ext cx="11659621" cy="2999041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300"/>
              </a:spcBef>
              <a:buClr>
                <a:srgbClr val="FE400C"/>
              </a:buClr>
              <a:buSzPct val="100000"/>
              <a:buNone/>
              <a:defRPr/>
            </a:pPr>
            <a:r>
              <a:rPr lang="it-IT" altLang="it-IT" sz="2600" dirty="0" err="1"/>
              <a:t>Attempt</a:t>
            </a:r>
            <a:r>
              <a:rPr lang="it-IT" altLang="it-IT" sz="2600" dirty="0"/>
              <a:t> to reduce the </a:t>
            </a:r>
            <a:r>
              <a:rPr lang="it-IT" altLang="it-IT" sz="2600" dirty="0" err="1"/>
              <a:t>amount</a:t>
            </a:r>
            <a:r>
              <a:rPr lang="it-IT" altLang="it-IT" sz="2600" dirty="0"/>
              <a:t> of extra </a:t>
            </a:r>
            <a:r>
              <a:rPr lang="it-IT" altLang="it-IT" sz="2600" dirty="0" err="1"/>
              <a:t>hw</a:t>
            </a:r>
            <a:r>
              <a:rPr lang="it-IT" altLang="it-IT" sz="2600" dirty="0"/>
              <a:t> </a:t>
            </a:r>
            <a:r>
              <a:rPr lang="it-IT" altLang="it-IT" sz="2600" dirty="0" err="1"/>
              <a:t>at</a:t>
            </a:r>
            <a:r>
              <a:rPr lang="it-IT" altLang="it-IT" sz="2600" dirty="0"/>
              <a:t> the </a:t>
            </a:r>
            <a:r>
              <a:rPr lang="it-IT" altLang="it-IT" sz="2600" dirty="0" err="1"/>
              <a:t>expense</a:t>
            </a:r>
            <a:r>
              <a:rPr lang="it-IT" altLang="it-IT" sz="2600" dirty="0"/>
              <a:t> of </a:t>
            </a:r>
            <a:r>
              <a:rPr lang="it-IT" altLang="it-IT" sz="2600" dirty="0" err="1"/>
              <a:t>using</a:t>
            </a:r>
            <a:r>
              <a:rPr lang="it-IT" altLang="it-IT" sz="2600" dirty="0"/>
              <a:t> </a:t>
            </a:r>
            <a:r>
              <a:rPr lang="it-IT" altLang="it-IT" sz="2600" dirty="0" err="1"/>
              <a:t>additional</a:t>
            </a:r>
            <a:r>
              <a:rPr lang="it-IT" altLang="it-IT" sz="2600" dirty="0"/>
              <a:t> time</a:t>
            </a:r>
          </a:p>
          <a:p>
            <a:pPr marL="0" indent="0">
              <a:spcBef>
                <a:spcPts val="300"/>
              </a:spcBef>
              <a:buClr>
                <a:srgbClr val="FE400C"/>
              </a:buClr>
              <a:buSzPct val="100000"/>
              <a:buNone/>
              <a:defRPr/>
            </a:pPr>
            <a:endParaRPr lang="it-IT" altLang="it-IT" sz="2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spcBef>
                <a:spcPts val="300"/>
              </a:spcBef>
              <a:defRPr/>
            </a:pPr>
            <a:r>
              <a:rPr lang="it-IT" altLang="it-IT" sz="2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Repetition</a:t>
            </a:r>
            <a:r>
              <a:rPr lang="it-IT" altLang="it-IT" sz="2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of </a:t>
            </a:r>
            <a:r>
              <a:rPr lang="it-IT" altLang="it-IT" sz="2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computations</a:t>
            </a:r>
            <a:r>
              <a:rPr lang="it-IT" altLang="it-IT" sz="2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	</a:t>
            </a:r>
            <a:r>
              <a:rPr lang="it-IT" altLang="it-IT" sz="2300" dirty="0"/>
              <a:t>- </a:t>
            </a:r>
            <a:r>
              <a:rPr lang="it-IT" altLang="it-IT" sz="2200" dirty="0"/>
              <a:t>compare the </a:t>
            </a:r>
            <a:r>
              <a:rPr lang="it-IT" altLang="it-IT" sz="2200" dirty="0" err="1"/>
              <a:t>results</a:t>
            </a:r>
            <a:r>
              <a:rPr lang="it-IT" altLang="it-IT" sz="2200" dirty="0"/>
              <a:t> to </a:t>
            </a:r>
            <a:r>
              <a:rPr lang="it-IT" altLang="it-IT" sz="2200" dirty="0" err="1"/>
              <a:t>detect</a:t>
            </a:r>
            <a:r>
              <a:rPr lang="it-IT" altLang="it-IT" sz="2200" dirty="0"/>
              <a:t> faults </a:t>
            </a: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it-IT" altLang="it-IT" sz="2200" dirty="0"/>
              <a:t>	- re-</a:t>
            </a:r>
            <a:r>
              <a:rPr lang="it-IT" altLang="it-IT" sz="2200" dirty="0" err="1"/>
              <a:t>execute</a:t>
            </a:r>
            <a:r>
              <a:rPr lang="it-IT" altLang="it-IT" sz="2200" dirty="0"/>
              <a:t> </a:t>
            </a:r>
            <a:r>
              <a:rPr lang="it-IT" altLang="it-IT" sz="2200" dirty="0" err="1"/>
              <a:t>computations</a:t>
            </a:r>
            <a:r>
              <a:rPr lang="it-IT" altLang="it-IT" sz="2200" dirty="0"/>
              <a:t> (</a:t>
            </a:r>
            <a:r>
              <a:rPr lang="it-IT" altLang="it-IT" sz="2200" dirty="0" err="1"/>
              <a:t>disagreement</a:t>
            </a:r>
            <a:r>
              <a:rPr lang="it-IT" altLang="it-IT" sz="2200" dirty="0"/>
              <a:t> </a:t>
            </a:r>
            <a:r>
              <a:rPr lang="it-IT" altLang="it-IT" sz="2200" dirty="0" err="1"/>
              <a:t>disappears</a:t>
            </a:r>
            <a:r>
              <a:rPr lang="it-IT" altLang="it-IT" sz="2200" dirty="0"/>
              <a:t> or </a:t>
            </a:r>
            <a:r>
              <a:rPr lang="it-IT" altLang="it-IT" sz="2200" dirty="0" err="1"/>
              <a:t>remains</a:t>
            </a:r>
            <a:r>
              <a:rPr lang="it-IT" altLang="it-IT" sz="2200" dirty="0"/>
              <a:t>) 	</a:t>
            </a: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it-IT" altLang="it-IT" sz="2200" b="1" dirty="0"/>
              <a:t>	   good for </a:t>
            </a:r>
            <a:r>
              <a:rPr lang="it-IT" altLang="it-IT" sz="2200" b="1" dirty="0" err="1"/>
              <a:t>transient</a:t>
            </a:r>
            <a:r>
              <a:rPr lang="it-IT" altLang="it-IT" sz="2200" b="1" dirty="0"/>
              <a:t> faults</a:t>
            </a:r>
            <a:r>
              <a:rPr lang="it-IT" altLang="it-IT" sz="2200" i="1" dirty="0"/>
              <a:t> </a:t>
            </a:r>
            <a:br>
              <a:rPr lang="it-IT" altLang="it-IT" sz="2200" i="1" dirty="0"/>
            </a:br>
            <a:r>
              <a:rPr lang="it-IT" altLang="it-IT" sz="2200" i="1" dirty="0"/>
              <a:t>	   </a:t>
            </a:r>
            <a:r>
              <a:rPr lang="it-IT" altLang="it-IT" sz="2200" dirty="0"/>
              <a:t>no </a:t>
            </a:r>
            <a:r>
              <a:rPr lang="it-IT" altLang="it-IT" sz="2200" dirty="0" err="1"/>
              <a:t>protection</a:t>
            </a:r>
            <a:r>
              <a:rPr lang="it-IT" altLang="it-IT" sz="2200" dirty="0"/>
              <a:t> </a:t>
            </a:r>
            <a:r>
              <a:rPr lang="it-IT" altLang="it-IT" sz="2200" dirty="0" err="1"/>
              <a:t>against</a:t>
            </a:r>
            <a:r>
              <a:rPr lang="it-IT" altLang="it-IT" sz="2200" dirty="0"/>
              <a:t> </a:t>
            </a:r>
            <a:r>
              <a:rPr lang="it-IT" altLang="it-IT" sz="2200" dirty="0" err="1"/>
              <a:t>permanent</a:t>
            </a:r>
            <a:r>
              <a:rPr lang="it-IT" altLang="it-IT" sz="2200" dirty="0"/>
              <a:t> fault </a:t>
            </a:r>
            <a:br>
              <a:rPr lang="it-IT" altLang="it-IT" sz="2200" dirty="0"/>
            </a:br>
            <a:r>
              <a:rPr lang="it-IT" altLang="it-IT" sz="2200" dirty="0"/>
              <a:t>	 - </a:t>
            </a:r>
            <a:r>
              <a:rPr lang="it-IT" altLang="it-IT" sz="2200" dirty="0" err="1"/>
              <a:t>problem</a:t>
            </a:r>
            <a:r>
              <a:rPr lang="it-IT" altLang="it-IT" sz="2200" dirty="0"/>
              <a:t> of </a:t>
            </a:r>
            <a:r>
              <a:rPr lang="it-IT" altLang="it-IT" sz="2200" dirty="0" err="1"/>
              <a:t>guaranteeing</a:t>
            </a:r>
            <a:r>
              <a:rPr lang="it-IT" altLang="it-IT" sz="2200" dirty="0"/>
              <a:t> the </a:t>
            </a:r>
            <a:r>
              <a:rPr lang="it-IT" altLang="it-IT" sz="2200" dirty="0" err="1"/>
              <a:t>same</a:t>
            </a:r>
            <a:r>
              <a:rPr lang="it-IT" altLang="it-IT" sz="2200" dirty="0"/>
              <a:t> data </a:t>
            </a:r>
            <a:r>
              <a:rPr lang="it-IT" altLang="it-IT" sz="2200" dirty="0" err="1"/>
              <a:t>when</a:t>
            </a:r>
            <a:r>
              <a:rPr lang="it-IT" altLang="it-IT" sz="2200" dirty="0"/>
              <a:t> a </a:t>
            </a:r>
            <a:r>
              <a:rPr lang="it-IT" altLang="it-IT" sz="2200" dirty="0" err="1"/>
              <a:t>computation</a:t>
            </a:r>
            <a:r>
              <a:rPr lang="it-IT" altLang="it-IT" sz="2200" dirty="0"/>
              <a:t> </a:t>
            </a:r>
            <a:r>
              <a:rPr lang="it-IT" altLang="it-IT" sz="2200" dirty="0" err="1"/>
              <a:t>is</a:t>
            </a:r>
            <a:r>
              <a:rPr lang="it-IT" altLang="it-IT" sz="2200" dirty="0"/>
              <a:t> </a:t>
            </a:r>
            <a:r>
              <a:rPr lang="it-IT" altLang="it-IT" sz="2200" dirty="0" err="1"/>
              <a:t>executed</a:t>
            </a:r>
            <a:r>
              <a:rPr lang="it-IT" altLang="it-IT" sz="2200" dirty="0"/>
              <a:t> </a:t>
            </a:r>
            <a:br>
              <a:rPr lang="it-IT" altLang="it-IT" sz="2200" dirty="0"/>
            </a:br>
            <a:r>
              <a:rPr lang="it-IT" altLang="it-IT" sz="2200" dirty="0"/>
              <a:t>	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75C95DA-3A36-4645-B533-3483E2E55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960B0F0-C02B-4486-94A1-2AEC98CB6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BA3ABB6-CD86-483E-A8B5-9C1C135CE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49</a:t>
            </a:fld>
            <a:endParaRPr lang="it-IT"/>
          </a:p>
        </p:txBody>
      </p:sp>
      <p:grpSp>
        <p:nvGrpSpPr>
          <p:cNvPr id="7" name="Group 3">
            <a:extLst>
              <a:ext uri="{FF2B5EF4-FFF2-40B4-BE49-F238E27FC236}">
                <a16:creationId xmlns:a16="http://schemas.microsoft.com/office/drawing/2014/main" id="{58B18195-D9AF-4390-B710-7A84F0D73DCA}"/>
              </a:ext>
            </a:extLst>
          </p:cNvPr>
          <p:cNvGrpSpPr>
            <a:grpSpLocks/>
          </p:cNvGrpSpPr>
          <p:nvPr/>
        </p:nvGrpSpPr>
        <p:grpSpPr bwMode="auto">
          <a:xfrm>
            <a:off x="2703445" y="3892941"/>
            <a:ext cx="6095998" cy="2147888"/>
            <a:chOff x="844" y="2632"/>
            <a:chExt cx="3840" cy="1353"/>
          </a:xfrm>
        </p:grpSpPr>
        <p:sp>
          <p:nvSpPr>
            <p:cNvPr id="8" name="Rectangle 4">
              <a:extLst>
                <a:ext uri="{FF2B5EF4-FFF2-40B4-BE49-F238E27FC236}">
                  <a16:creationId xmlns:a16="http://schemas.microsoft.com/office/drawing/2014/main" id="{39BC4EEB-9E07-4EA5-A166-AC3106B38C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1" y="2684"/>
              <a:ext cx="896" cy="23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Computation</a:t>
              </a:r>
            </a:p>
          </p:txBody>
        </p:sp>
        <p:sp>
          <p:nvSpPr>
            <p:cNvPr id="9" name="Rectangle 5">
              <a:extLst>
                <a:ext uri="{FF2B5EF4-FFF2-40B4-BE49-F238E27FC236}">
                  <a16:creationId xmlns:a16="http://schemas.microsoft.com/office/drawing/2014/main" id="{C2752218-995C-4BA6-BE9B-A1905BC729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0" y="3501"/>
              <a:ext cx="897" cy="23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Computation</a:t>
              </a:r>
            </a:p>
          </p:txBody>
        </p:sp>
        <p:sp>
          <p:nvSpPr>
            <p:cNvPr id="10" name="Rectangle 6">
              <a:extLst>
                <a:ext uri="{FF2B5EF4-FFF2-40B4-BE49-F238E27FC236}">
                  <a16:creationId xmlns:a16="http://schemas.microsoft.com/office/drawing/2014/main" id="{2ED47C13-F66D-4A8D-B5FB-3A79BAFAC4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6" y="3466"/>
              <a:ext cx="489" cy="307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400" dirty="0" err="1">
                  <a:latin typeface="Times New Roman" panose="02020603050405020304" pitchFamily="18" charset="0"/>
                </a:rPr>
                <a:t>Encode</a:t>
              </a:r>
              <a:r>
                <a:rPr lang="it-IT" altLang="it-IT" sz="1400" dirty="0">
                  <a:latin typeface="Times New Roman" panose="02020603050405020304" pitchFamily="18" charset="0"/>
                </a:rPr>
                <a:t> </a:t>
              </a:r>
            </a:p>
            <a:p>
              <a:pPr algn="ctr">
                <a:spcBef>
                  <a:spcPct val="0"/>
                </a:spcBef>
              </a:pPr>
              <a:r>
                <a:rPr lang="it-IT" altLang="it-IT" sz="1400" dirty="0">
                  <a:latin typeface="Times New Roman" panose="02020603050405020304" pitchFamily="18" charset="0"/>
                </a:rPr>
                <a:t>Data</a:t>
              </a:r>
            </a:p>
          </p:txBody>
        </p:sp>
        <p:sp>
          <p:nvSpPr>
            <p:cNvPr id="11" name="Rectangle 7">
              <a:extLst>
                <a:ext uri="{FF2B5EF4-FFF2-40B4-BE49-F238E27FC236}">
                  <a16:creationId xmlns:a16="http://schemas.microsoft.com/office/drawing/2014/main" id="{A28A16F5-6599-4A7C-AD65-D9C74CE2B9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2" y="3501"/>
              <a:ext cx="489" cy="307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Decode</a:t>
              </a:r>
            </a:p>
            <a:p>
              <a:pPr algn="ct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result</a:t>
              </a:r>
            </a:p>
          </p:txBody>
        </p:sp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28FDC286-5214-45D8-821E-5A83A844B6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5" y="3501"/>
              <a:ext cx="489" cy="307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Store</a:t>
              </a:r>
            </a:p>
            <a:p>
              <a:pPr algn="ct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result</a:t>
              </a:r>
            </a:p>
          </p:txBody>
        </p:sp>
        <p:sp>
          <p:nvSpPr>
            <p:cNvPr id="13" name="Rectangle 9">
              <a:extLst>
                <a:ext uri="{FF2B5EF4-FFF2-40B4-BE49-F238E27FC236}">
                  <a16:creationId xmlns:a16="http://schemas.microsoft.com/office/drawing/2014/main" id="{836AA72E-CDC1-4A96-99B3-9DB6DE154A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5" y="3093"/>
              <a:ext cx="489" cy="307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Compare</a:t>
              </a:r>
            </a:p>
            <a:p>
              <a:pPr algn="ct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results</a:t>
              </a:r>
            </a:p>
          </p:txBody>
        </p:sp>
        <p:sp>
          <p:nvSpPr>
            <p:cNvPr id="14" name="Rectangle 10">
              <a:extLst>
                <a:ext uri="{FF2B5EF4-FFF2-40B4-BE49-F238E27FC236}">
                  <a16:creationId xmlns:a16="http://schemas.microsoft.com/office/drawing/2014/main" id="{9586D567-8DA4-4862-B001-5B3F4B60A3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4" y="2650"/>
              <a:ext cx="488" cy="307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Store</a:t>
              </a:r>
            </a:p>
            <a:p>
              <a:pPr algn="ct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result</a:t>
              </a:r>
            </a:p>
          </p:txBody>
        </p:sp>
        <p:sp>
          <p:nvSpPr>
            <p:cNvPr id="15" name="Line 11">
              <a:extLst>
                <a:ext uri="{FF2B5EF4-FFF2-40B4-BE49-F238E27FC236}">
                  <a16:creationId xmlns:a16="http://schemas.microsoft.com/office/drawing/2014/main" id="{E2575546-8E75-4574-8D8A-4EB448A205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5" y="2786"/>
              <a:ext cx="896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6" name="Line 12">
              <a:extLst>
                <a:ext uri="{FF2B5EF4-FFF2-40B4-BE49-F238E27FC236}">
                  <a16:creationId xmlns:a16="http://schemas.microsoft.com/office/drawing/2014/main" id="{EEAFB21B-6A22-4E42-9EF4-23AA37F69D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37" y="2786"/>
              <a:ext cx="937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Line 13">
              <a:extLst>
                <a:ext uri="{FF2B5EF4-FFF2-40B4-BE49-F238E27FC236}">
                  <a16:creationId xmlns:a16="http://schemas.microsoft.com/office/drawing/2014/main" id="{8998D2A1-1C6C-4754-8204-2FCCAEA35E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19" y="2956"/>
              <a:ext cx="1" cy="13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8" name="Line 14">
              <a:extLst>
                <a:ext uri="{FF2B5EF4-FFF2-40B4-BE49-F238E27FC236}">
                  <a16:creationId xmlns:a16="http://schemas.microsoft.com/office/drawing/2014/main" id="{84573A28-87CB-4C76-8EB5-9421787A3A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04" y="3229"/>
              <a:ext cx="204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9" name="Line 15">
              <a:extLst>
                <a:ext uri="{FF2B5EF4-FFF2-40B4-BE49-F238E27FC236}">
                  <a16:creationId xmlns:a16="http://schemas.microsoft.com/office/drawing/2014/main" id="{71F2ECF6-831D-4E88-A4B5-AE1BD787F80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59" y="3398"/>
              <a:ext cx="1" cy="10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" name="Line 16">
              <a:extLst>
                <a:ext uri="{FF2B5EF4-FFF2-40B4-BE49-F238E27FC236}">
                  <a16:creationId xmlns:a16="http://schemas.microsoft.com/office/drawing/2014/main" id="{F4C9866C-7103-4150-B7A4-621653A908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4" y="3637"/>
              <a:ext cx="162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1" name="Line 17">
              <a:extLst>
                <a:ext uri="{FF2B5EF4-FFF2-40B4-BE49-F238E27FC236}">
                  <a16:creationId xmlns:a16="http://schemas.microsoft.com/office/drawing/2014/main" id="{3EE20A24-D9B6-4AEA-B872-C5EECB8E4B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15" y="3637"/>
              <a:ext cx="285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2" name="Line 18">
              <a:extLst>
                <a:ext uri="{FF2B5EF4-FFF2-40B4-BE49-F238E27FC236}">
                  <a16:creationId xmlns:a16="http://schemas.microsoft.com/office/drawing/2014/main" id="{ED39D4C7-FDB2-44D9-870E-2D1650D52B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97" y="3637"/>
              <a:ext cx="284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3" name="Line 19">
              <a:extLst>
                <a:ext uri="{FF2B5EF4-FFF2-40B4-BE49-F238E27FC236}">
                  <a16:creationId xmlns:a16="http://schemas.microsoft.com/office/drawing/2014/main" id="{6C66F7B4-BD67-4C4F-93CA-8AF619159F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1" y="3637"/>
              <a:ext cx="244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4" name="Text Box 20">
              <a:extLst>
                <a:ext uri="{FF2B5EF4-FFF2-40B4-BE49-F238E27FC236}">
                  <a16:creationId xmlns:a16="http://schemas.microsoft.com/office/drawing/2014/main" id="{061F6E41-5C1D-4359-A9D2-19B9584AD2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85" y="2802"/>
              <a:ext cx="412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time t</a:t>
              </a:r>
              <a:r>
                <a:rPr lang="it-IT" altLang="it-IT" sz="1400" baseline="-25000">
                  <a:latin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25" name="Text Box 21">
              <a:extLst>
                <a:ext uri="{FF2B5EF4-FFF2-40B4-BE49-F238E27FC236}">
                  <a16:creationId xmlns:a16="http://schemas.microsoft.com/office/drawing/2014/main" id="{708FBB28-EBF3-4CD9-B854-56D9B815FE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4" y="3279"/>
              <a:ext cx="533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time t</a:t>
              </a:r>
              <a:r>
                <a:rPr lang="it-IT" altLang="it-IT" sz="1400" baseline="-25000">
                  <a:latin typeface="Times New Roman" panose="02020603050405020304" pitchFamily="18" charset="0"/>
                </a:rPr>
                <a:t>0</a:t>
              </a:r>
              <a:r>
                <a:rPr lang="it-IT" altLang="it-IT" sz="1400">
                  <a:latin typeface="Times New Roman" panose="02020603050405020304" pitchFamily="18" charset="0"/>
                </a:rPr>
                <a:t>+d</a:t>
              </a:r>
            </a:p>
          </p:txBody>
        </p:sp>
        <p:sp>
          <p:nvSpPr>
            <p:cNvPr id="26" name="Text Box 22">
              <a:extLst>
                <a:ext uri="{FF2B5EF4-FFF2-40B4-BE49-F238E27FC236}">
                  <a16:creationId xmlns:a16="http://schemas.microsoft.com/office/drawing/2014/main" id="{DBD9D211-B982-4C5F-B766-B88EEF56E7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0" y="2632"/>
              <a:ext cx="329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Data</a:t>
              </a:r>
            </a:p>
          </p:txBody>
        </p:sp>
        <p:sp>
          <p:nvSpPr>
            <p:cNvPr id="27" name="Text Box 23">
              <a:extLst>
                <a:ext uri="{FF2B5EF4-FFF2-40B4-BE49-F238E27FC236}">
                  <a16:creationId xmlns:a16="http://schemas.microsoft.com/office/drawing/2014/main" id="{56FD34EA-0F62-48E0-8A56-CBCFC1E696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1" y="3790"/>
              <a:ext cx="329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Data</a:t>
              </a:r>
            </a:p>
          </p:txBody>
        </p:sp>
        <p:sp>
          <p:nvSpPr>
            <p:cNvPr id="28" name="Text Box 24">
              <a:extLst>
                <a:ext uri="{FF2B5EF4-FFF2-40B4-BE49-F238E27FC236}">
                  <a16:creationId xmlns:a16="http://schemas.microsoft.com/office/drawing/2014/main" id="{6A444226-F9A5-4F9A-9A27-A8EC8C8F02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50" y="2997"/>
              <a:ext cx="334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error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35105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5AD53AC-EBE2-4246-8055-380B7FA41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Transport</a:t>
            </a:r>
            <a:r>
              <a:rPr lang="it-IT" altLang="it-IT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systems: Automotive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E05ED4A-27A2-4304-94BC-10D58754F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err="1"/>
              <a:t>May</a:t>
            </a:r>
            <a:r>
              <a:rPr lang="it-IT" dirty="0"/>
              <a:t> 7-10, 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2DB0ADB-FF6C-4DE3-B3CA-17E096072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69FB663-0BE7-4274-95D4-2AD6DF10D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</a:t>
            </a:fld>
            <a:endParaRPr lang="it-IT"/>
          </a:p>
        </p:txBody>
      </p:sp>
      <p:pic>
        <p:nvPicPr>
          <p:cNvPr id="7" name="Picture 12">
            <a:extLst>
              <a:ext uri="{FF2B5EF4-FFF2-40B4-BE49-F238E27FC236}">
                <a16:creationId xmlns:a16="http://schemas.microsoft.com/office/drawing/2014/main" id="{3189747D-8C7D-46D1-A09D-9B8BB5370B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757" y="1755906"/>
            <a:ext cx="4384675" cy="278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">
            <a:extLst>
              <a:ext uri="{FF2B5EF4-FFF2-40B4-BE49-F238E27FC236}">
                <a16:creationId xmlns:a16="http://schemas.microsoft.com/office/drawing/2014/main" id="{24CA9390-2E14-443E-9401-93D04F8F0549}"/>
              </a:ext>
            </a:extLst>
          </p:cNvPr>
          <p:cNvSpPr/>
          <p:nvPr/>
        </p:nvSpPr>
        <p:spPr>
          <a:xfrm>
            <a:off x="6390515" y="1300051"/>
            <a:ext cx="550993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/>
              <a:t>Over 80 different embedded processors,</a:t>
            </a:r>
            <a:br>
              <a:rPr lang="en-US" sz="2000" dirty="0"/>
            </a:br>
            <a:r>
              <a:rPr lang="en-US" sz="2000" dirty="0"/>
              <a:t>interconnected with each other.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Key ECUs (Electronic Control Unit):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Engine Control Modul (ECM)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 err="1"/>
              <a:t>Electonic</a:t>
            </a:r>
            <a:r>
              <a:rPr lang="en-US" sz="2000" dirty="0"/>
              <a:t> Brake Control Module (EBCM)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Transmission Control Module (TCM)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Vehicle Vision System (VVS)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Navigation Control Module (NCM)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…</a:t>
            </a:r>
            <a:endParaRPr lang="it-IT" sz="2000" dirty="0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999345F9-4CFE-41B5-B8E1-476B08DA713B}"/>
              </a:ext>
            </a:extLst>
          </p:cNvPr>
          <p:cNvSpPr/>
          <p:nvPr/>
        </p:nvSpPr>
        <p:spPr>
          <a:xfrm>
            <a:off x="493644" y="1194822"/>
            <a:ext cx="42008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it-IT" dirty="0"/>
              <a:t>Sensing and Computing in Cars</a:t>
            </a:r>
            <a:endParaRPr lang="it-IT" dirty="0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4743BE17-782D-4A2B-BF0D-23CC692D8D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4773154"/>
            <a:ext cx="10568609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it-IT" altLang="it-IT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Main</a:t>
            </a:r>
            <a:r>
              <a:rPr kumimoji="0" lang="it-IT" altLang="it-I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it-IT" altLang="it-IT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vehicle</a:t>
            </a:r>
            <a:r>
              <a:rPr kumimoji="0" lang="it-IT" altLang="it-I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control systems </a:t>
            </a:r>
            <a:r>
              <a:rPr kumimoji="0" lang="it-IT" altLang="it-IT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replaced</a:t>
            </a:r>
            <a:r>
              <a:rPr kumimoji="0" lang="it-IT" altLang="it-I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with </a:t>
            </a:r>
            <a:r>
              <a:rPr kumimoji="0" lang="it-IT" altLang="it-IT" sz="20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it-IT" altLang="it-IT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electronic</a:t>
            </a:r>
            <a:r>
              <a:rPr kumimoji="0" lang="it-IT" altLang="it-I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controls (no </a:t>
            </a:r>
            <a:r>
              <a:rPr kumimoji="0" lang="it-IT" altLang="it-IT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physical</a:t>
            </a:r>
            <a:r>
              <a:rPr kumimoji="0" lang="it-IT" altLang="it-I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connection</a:t>
            </a:r>
            <a:r>
              <a:rPr lang="it-IT" altLang="it-IT" sz="2000" dirty="0"/>
              <a:t>)</a:t>
            </a:r>
            <a:r>
              <a:rPr kumimoji="0" lang="it-IT" altLang="it-I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: 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it-IT" altLang="it-IT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throttle</a:t>
            </a:r>
            <a:r>
              <a:rPr kumimoji="0" lang="it-IT" altLang="it-I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- </a:t>
            </a:r>
            <a:r>
              <a:rPr lang="it-IT" sz="2000" b="1" dirty="0"/>
              <a:t>Electronic </a:t>
            </a:r>
            <a:r>
              <a:rPr lang="it-IT" sz="2000" b="1" dirty="0" err="1"/>
              <a:t>Throttle</a:t>
            </a:r>
            <a:r>
              <a:rPr lang="it-IT" sz="2000" b="1" dirty="0"/>
              <a:t> Control </a:t>
            </a:r>
            <a:endParaRPr lang="it-IT" sz="2000" dirty="0"/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it-IT" altLang="it-IT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brakes</a:t>
            </a:r>
            <a:r>
              <a:rPr kumimoji="0" lang="it-IT" altLang="it-I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- </a:t>
            </a:r>
            <a:r>
              <a:rPr lang="it-IT" sz="2000" b="1" dirty="0" err="1"/>
              <a:t>Brake</a:t>
            </a:r>
            <a:r>
              <a:rPr lang="it-IT" sz="2000" b="1" dirty="0"/>
              <a:t>-by-</a:t>
            </a:r>
            <a:r>
              <a:rPr lang="it-IT" sz="2000" b="1" dirty="0" err="1"/>
              <a:t>Wire</a:t>
            </a:r>
            <a:endParaRPr lang="it-IT" sz="2000" dirty="0"/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it-IT" altLang="it-I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steering - </a:t>
            </a:r>
            <a:r>
              <a:rPr lang="it-IT" sz="2000" b="1" dirty="0" err="1"/>
              <a:t>Steer</a:t>
            </a:r>
            <a:r>
              <a:rPr lang="it-IT" sz="2000" b="1" dirty="0"/>
              <a:t>-by-</a:t>
            </a:r>
            <a:r>
              <a:rPr lang="it-IT" sz="2000" b="1" dirty="0" err="1"/>
              <a:t>Wire</a:t>
            </a:r>
            <a:endParaRPr lang="it-IT" sz="2000" b="1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69683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2D91FB-F1EA-4421-A5BB-21F2AC3C9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>
                <a:solidFill>
                  <a:schemeClr val="bg1"/>
                </a:solidFill>
              </a:rPr>
              <a:t>Time </a:t>
            </a:r>
            <a:r>
              <a:rPr lang="it-IT" altLang="it-IT" dirty="0" err="1">
                <a:solidFill>
                  <a:schemeClr val="bg1"/>
                </a:solidFill>
              </a:rPr>
              <a:t>redundancy</a:t>
            </a:r>
            <a:r>
              <a:rPr lang="it-IT" altLang="it-IT" dirty="0">
                <a:solidFill>
                  <a:schemeClr val="bg1"/>
                </a:solidFill>
              </a:rPr>
              <a:t> techniques (II)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A894A9A-96E5-4086-A645-A24212D0B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7388" y="1181736"/>
            <a:ext cx="10515600" cy="559973"/>
          </a:xfrm>
        </p:spPr>
        <p:txBody>
          <a:bodyPr>
            <a:normAutofit fontScale="25000" lnSpcReduction="20000"/>
          </a:bodyPr>
          <a:lstStyle/>
          <a:p>
            <a:pPr>
              <a:buClr>
                <a:schemeClr val="accent1">
                  <a:lumMod val="60000"/>
                  <a:lumOff val="40000"/>
                </a:schemeClr>
              </a:buClr>
              <a:buSzPct val="100000"/>
            </a:pPr>
            <a:r>
              <a:rPr lang="it-IT" altLang="it-IT" sz="9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Use a minimum of extra </a:t>
            </a:r>
            <a:r>
              <a:rPr lang="it-IT" altLang="it-IT" sz="9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hw</a:t>
            </a:r>
            <a:r>
              <a:rPr lang="it-IT" altLang="it-IT" sz="9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to </a:t>
            </a:r>
            <a:r>
              <a:rPr lang="it-IT" altLang="it-IT" sz="9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detect</a:t>
            </a:r>
            <a:r>
              <a:rPr lang="it-IT" altLang="it-IT" sz="9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9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also</a:t>
            </a:r>
            <a:r>
              <a:rPr lang="it-IT" altLang="it-IT" sz="9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9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permanent</a:t>
            </a:r>
            <a:r>
              <a:rPr lang="it-IT" altLang="it-IT" sz="9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faults</a:t>
            </a:r>
            <a:br>
              <a:rPr lang="it-IT" altLang="it-IT" sz="96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it-IT" altLang="it-IT" sz="9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	- </a:t>
            </a:r>
            <a:r>
              <a:rPr lang="it-IT" altLang="it-IT" sz="9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encode</a:t>
            </a:r>
            <a:r>
              <a:rPr lang="it-IT" altLang="it-IT" sz="9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data </a:t>
            </a:r>
            <a:r>
              <a:rPr lang="it-IT" altLang="it-IT" sz="9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before</a:t>
            </a:r>
            <a:r>
              <a:rPr lang="it-IT" altLang="it-IT" sz="9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9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executing</a:t>
            </a:r>
            <a:r>
              <a:rPr lang="it-IT" altLang="it-IT" sz="9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the second </a:t>
            </a:r>
            <a:r>
              <a:rPr lang="it-IT" altLang="it-IT" sz="9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computation</a:t>
            </a:r>
            <a:endParaRPr lang="it-IT" altLang="it-IT" sz="9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spcBef>
                <a:spcPts val="300"/>
              </a:spcBef>
              <a:buNone/>
              <a:defRPr/>
            </a:pPr>
            <a:endParaRPr lang="it-IT" altLang="it-IT" sz="3800" dirty="0"/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B3C073D-FC9D-4FBE-8B19-5C8C87F3D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B87D3B9-5850-42EC-87B4-0687B07DA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458D09C-0639-49B0-8D7A-261D14296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50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E3F8084B-8DD9-4303-A072-5D5BC2863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2049162"/>
            <a:ext cx="10515600" cy="4034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84163" indent="-2841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it-IT" altLang="it-IT" sz="1600" b="1" dirty="0" err="1">
                <a:solidFill>
                  <a:schemeClr val="tx1"/>
                </a:solidFill>
              </a:rPr>
              <a:t>Example</a:t>
            </a:r>
            <a:r>
              <a:rPr lang="it-IT" altLang="it-IT" sz="1600" b="1" dirty="0">
                <a:solidFill>
                  <a:schemeClr val="tx1"/>
                </a:solidFill>
              </a:rPr>
              <a:t>: </a:t>
            </a:r>
            <a:r>
              <a:rPr lang="it-IT" altLang="it-IT" sz="1600" dirty="0">
                <a:solidFill>
                  <a:schemeClr val="tx1"/>
                </a:solidFill>
              </a:rPr>
              <a:t>data </a:t>
            </a:r>
            <a:r>
              <a:rPr lang="it-IT" altLang="it-IT" sz="1600" dirty="0" err="1">
                <a:solidFill>
                  <a:schemeClr val="tx1"/>
                </a:solidFill>
              </a:rPr>
              <a:t>transmitted</a:t>
            </a:r>
            <a:r>
              <a:rPr lang="it-IT" altLang="it-IT" sz="1600" dirty="0">
                <a:solidFill>
                  <a:schemeClr val="tx1"/>
                </a:solidFill>
              </a:rPr>
              <a:t> over a </a:t>
            </a:r>
            <a:r>
              <a:rPr lang="it-IT" altLang="it-IT" sz="1600" dirty="0" err="1">
                <a:solidFill>
                  <a:schemeClr val="tx1"/>
                </a:solidFill>
              </a:rPr>
              <a:t>parallel</a:t>
            </a:r>
            <a:r>
              <a:rPr lang="it-IT" altLang="it-IT" sz="1600" dirty="0">
                <a:solidFill>
                  <a:schemeClr val="tx1"/>
                </a:solidFill>
              </a:rPr>
              <a:t> bus</a:t>
            </a:r>
          </a:p>
          <a:p>
            <a:pPr>
              <a:spcBef>
                <a:spcPts val="300"/>
              </a:spcBef>
            </a:pPr>
            <a:r>
              <a:rPr lang="it-IT" altLang="it-IT" sz="1600" dirty="0">
                <a:solidFill>
                  <a:schemeClr val="tx1"/>
                </a:solidFill>
              </a:rPr>
              <a:t>		- </a:t>
            </a:r>
            <a:r>
              <a:rPr lang="it-IT" altLang="it-IT" sz="1600" dirty="0" err="1">
                <a:solidFill>
                  <a:schemeClr val="tx1"/>
                </a:solidFill>
              </a:rPr>
              <a:t>stuck</a:t>
            </a:r>
            <a:r>
              <a:rPr lang="it-IT" altLang="it-IT" sz="1600" dirty="0">
                <a:solidFill>
                  <a:schemeClr val="tx1"/>
                </a:solidFill>
              </a:rPr>
              <a:t> </a:t>
            </a:r>
            <a:r>
              <a:rPr lang="it-IT" altLang="it-IT" sz="1600" dirty="0" err="1">
                <a:solidFill>
                  <a:schemeClr val="tx1"/>
                </a:solidFill>
              </a:rPr>
              <a:t>at</a:t>
            </a:r>
            <a:r>
              <a:rPr lang="it-IT" altLang="it-IT" sz="1600" dirty="0">
                <a:solidFill>
                  <a:schemeClr val="tx1"/>
                </a:solidFill>
              </a:rPr>
              <a:t> of a line of the bus</a:t>
            </a:r>
          </a:p>
          <a:p>
            <a:pPr>
              <a:spcBef>
                <a:spcPts val="300"/>
              </a:spcBef>
            </a:pPr>
            <a:r>
              <a:rPr lang="it-IT" altLang="it-IT" sz="1600" dirty="0">
                <a:solidFill>
                  <a:schemeClr val="tx1"/>
                </a:solidFill>
              </a:rPr>
              <a:t>	</a:t>
            </a:r>
          </a:p>
          <a:p>
            <a:pPr>
              <a:spcBef>
                <a:spcPts val="300"/>
              </a:spcBef>
            </a:pPr>
            <a:r>
              <a:rPr lang="it-IT" altLang="it-IT" sz="1600" dirty="0">
                <a:solidFill>
                  <a:schemeClr val="tx1"/>
                </a:solidFill>
              </a:rPr>
              <a:t>t0: </a:t>
            </a:r>
            <a:r>
              <a:rPr lang="it-IT" altLang="it-IT" sz="1600" dirty="0" err="1">
                <a:solidFill>
                  <a:schemeClr val="tx1"/>
                </a:solidFill>
              </a:rPr>
              <a:t>transmit</a:t>
            </a:r>
            <a:r>
              <a:rPr lang="it-IT" altLang="it-IT" sz="1600" dirty="0">
                <a:solidFill>
                  <a:schemeClr val="tx1"/>
                </a:solidFill>
              </a:rPr>
              <a:t> </a:t>
            </a:r>
            <a:r>
              <a:rPr lang="it-IT" altLang="it-IT" sz="1600" dirty="0" err="1">
                <a:solidFill>
                  <a:schemeClr val="tx1"/>
                </a:solidFill>
              </a:rPr>
              <a:t>original</a:t>
            </a:r>
            <a:r>
              <a:rPr lang="it-IT" altLang="it-IT" sz="1600" dirty="0">
                <a:solidFill>
                  <a:schemeClr val="tx1"/>
                </a:solidFill>
              </a:rPr>
              <a:t> data</a:t>
            </a:r>
          </a:p>
          <a:p>
            <a:pPr>
              <a:spcBef>
                <a:spcPts val="300"/>
              </a:spcBef>
            </a:pPr>
            <a:r>
              <a:rPr lang="it-IT" altLang="it-IT" sz="1600" dirty="0">
                <a:solidFill>
                  <a:schemeClr val="tx1"/>
                </a:solidFill>
              </a:rPr>
              <a:t>t0+d : </a:t>
            </a:r>
            <a:r>
              <a:rPr lang="it-IT" altLang="it-IT" sz="1600" dirty="0" err="1">
                <a:solidFill>
                  <a:schemeClr val="tx1"/>
                </a:solidFill>
              </a:rPr>
              <a:t>transmit</a:t>
            </a:r>
            <a:r>
              <a:rPr lang="it-IT" altLang="it-IT" sz="1600" dirty="0">
                <a:solidFill>
                  <a:schemeClr val="tx1"/>
                </a:solidFill>
              </a:rPr>
              <a:t> </a:t>
            </a:r>
            <a:r>
              <a:rPr lang="it-IT" altLang="it-IT" sz="1600" dirty="0" err="1">
                <a:solidFill>
                  <a:schemeClr val="tx1"/>
                </a:solidFill>
              </a:rPr>
              <a:t>complement</a:t>
            </a:r>
            <a:r>
              <a:rPr lang="it-IT" altLang="it-IT" sz="1600" dirty="0">
                <a:solidFill>
                  <a:schemeClr val="tx1"/>
                </a:solidFill>
              </a:rPr>
              <a:t> data</a:t>
            </a:r>
          </a:p>
          <a:p>
            <a:pPr>
              <a:spcBef>
                <a:spcPts val="300"/>
              </a:spcBef>
            </a:pPr>
            <a:endParaRPr lang="it-IT" altLang="it-IT" sz="1600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  <a:buClrTx/>
              <a:buSzTx/>
            </a:pPr>
            <a:r>
              <a:rPr lang="it-IT" altLang="it-IT" sz="1600" dirty="0" err="1">
                <a:solidFill>
                  <a:schemeClr val="tx1"/>
                </a:solidFill>
              </a:rPr>
              <a:t>When</a:t>
            </a:r>
            <a:r>
              <a:rPr lang="it-IT" altLang="it-IT" sz="1600" dirty="0">
                <a:solidFill>
                  <a:schemeClr val="tx1"/>
                </a:solidFill>
              </a:rPr>
              <a:t> a fault </a:t>
            </a:r>
            <a:r>
              <a:rPr lang="it-IT" altLang="it-IT" sz="1600" dirty="0" err="1">
                <a:solidFill>
                  <a:schemeClr val="tx1"/>
                </a:solidFill>
              </a:rPr>
              <a:t>occurs</a:t>
            </a:r>
            <a:r>
              <a:rPr lang="it-IT" altLang="it-IT" sz="1600" dirty="0">
                <a:solidFill>
                  <a:schemeClr val="tx1"/>
                </a:solidFill>
              </a:rPr>
              <a:t>: </a:t>
            </a:r>
            <a:r>
              <a:rPr lang="it-IT" altLang="it-IT" sz="1600" dirty="0" err="1">
                <a:solidFill>
                  <a:schemeClr val="tx1"/>
                </a:solidFill>
              </a:rPr>
              <a:t>received</a:t>
            </a:r>
            <a:r>
              <a:rPr lang="it-IT" altLang="it-IT" sz="1600" dirty="0">
                <a:solidFill>
                  <a:schemeClr val="tx1"/>
                </a:solidFill>
              </a:rPr>
              <a:t> data </a:t>
            </a:r>
            <a:r>
              <a:rPr lang="it-IT" altLang="it-IT" sz="1600" dirty="0" err="1">
                <a:solidFill>
                  <a:schemeClr val="tx1"/>
                </a:solidFill>
              </a:rPr>
              <a:t>not</a:t>
            </a:r>
            <a:r>
              <a:rPr lang="it-IT" altLang="it-IT" sz="1600" dirty="0">
                <a:solidFill>
                  <a:schemeClr val="tx1"/>
                </a:solidFill>
              </a:rPr>
              <a:t> </a:t>
            </a:r>
            <a:r>
              <a:rPr lang="it-IT" altLang="it-IT" sz="1600" dirty="0" err="1">
                <a:solidFill>
                  <a:schemeClr val="tx1"/>
                </a:solidFill>
              </a:rPr>
              <a:t>complements</a:t>
            </a:r>
            <a:r>
              <a:rPr lang="it-IT" altLang="it-IT" sz="1600" dirty="0">
                <a:solidFill>
                  <a:schemeClr val="tx1"/>
                </a:solidFill>
              </a:rPr>
              <a:t> of </a:t>
            </a:r>
            <a:r>
              <a:rPr lang="it-IT" altLang="it-IT" sz="1600" dirty="0" err="1">
                <a:solidFill>
                  <a:schemeClr val="tx1"/>
                </a:solidFill>
              </a:rPr>
              <a:t>each</a:t>
            </a:r>
            <a:r>
              <a:rPr lang="it-IT" altLang="it-IT" sz="1600" dirty="0">
                <a:solidFill>
                  <a:schemeClr val="tx1"/>
                </a:solidFill>
              </a:rPr>
              <a:t> </a:t>
            </a:r>
            <a:r>
              <a:rPr lang="it-IT" altLang="it-IT" sz="1600" dirty="0" err="1">
                <a:solidFill>
                  <a:schemeClr val="tx1"/>
                </a:solidFill>
              </a:rPr>
              <a:t>other</a:t>
            </a:r>
            <a:endParaRPr lang="it-IT" altLang="it-IT" sz="1600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  <a:buClrTx/>
              <a:buSzTx/>
            </a:pPr>
            <a:r>
              <a:rPr lang="it-IT" altLang="it-IT" sz="1600" i="1" dirty="0">
                <a:solidFill>
                  <a:schemeClr val="tx1"/>
                </a:solidFill>
              </a:rPr>
              <a:t>	</a:t>
            </a:r>
          </a:p>
          <a:p>
            <a:pPr>
              <a:spcBef>
                <a:spcPts val="300"/>
              </a:spcBef>
              <a:buClrTx/>
              <a:buSzTx/>
            </a:pPr>
            <a:r>
              <a:rPr lang="it-IT" altLang="it-IT" sz="1600" i="1" dirty="0">
                <a:solidFill>
                  <a:schemeClr val="tx1"/>
                </a:solidFill>
              </a:rPr>
              <a:t>	</a:t>
            </a:r>
          </a:p>
          <a:p>
            <a:pPr>
              <a:spcBef>
                <a:spcPts val="300"/>
              </a:spcBef>
              <a:buClrTx/>
              <a:buSzTx/>
            </a:pPr>
            <a:r>
              <a:rPr lang="it-IT" altLang="it-IT" sz="1600" i="1" dirty="0">
                <a:solidFill>
                  <a:schemeClr val="tx1"/>
                </a:solidFill>
              </a:rPr>
              <a:t>	 </a:t>
            </a:r>
            <a:r>
              <a:rPr lang="it-IT" altLang="it-IT" sz="1600" dirty="0">
                <a:solidFill>
                  <a:schemeClr val="tx1"/>
                </a:solidFill>
              </a:rPr>
              <a:t>t0</a:t>
            </a:r>
            <a:r>
              <a:rPr lang="it-IT" altLang="it-IT" sz="1600" i="1" dirty="0">
                <a:solidFill>
                  <a:schemeClr val="tx1"/>
                </a:solidFill>
              </a:rPr>
              <a:t> :  	1 0 1 1	-&gt; 	1 0 0 1</a:t>
            </a:r>
          </a:p>
          <a:p>
            <a:pPr>
              <a:spcBef>
                <a:spcPts val="300"/>
              </a:spcBef>
              <a:buClrTx/>
              <a:buSzTx/>
            </a:pPr>
            <a:r>
              <a:rPr lang="it-IT" altLang="it-IT" sz="1600" i="1" dirty="0">
                <a:solidFill>
                  <a:schemeClr val="tx1"/>
                </a:solidFill>
              </a:rPr>
              <a:t>	 </a:t>
            </a:r>
            <a:r>
              <a:rPr lang="it-IT" altLang="it-IT" sz="1600" dirty="0">
                <a:solidFill>
                  <a:schemeClr val="tx1"/>
                </a:solidFill>
              </a:rPr>
              <a:t>t0+d :	0 1 0 0 	-&gt; 	0 1 0 0</a:t>
            </a:r>
          </a:p>
          <a:p>
            <a:pPr>
              <a:spcBef>
                <a:spcPts val="300"/>
              </a:spcBef>
              <a:buClr>
                <a:srgbClr val="FE400C"/>
              </a:buClr>
            </a:pPr>
            <a:endParaRPr lang="it-IT" altLang="it-IT" sz="1600" i="1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  <a:buClr>
                <a:srgbClr val="FE400C"/>
              </a:buClr>
            </a:pPr>
            <a:endParaRPr lang="it-IT" altLang="it-IT" sz="1600" dirty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</a:pPr>
            <a:r>
              <a:rPr lang="it-IT" altLang="it-IT" sz="1600" dirty="0">
                <a:solidFill>
                  <a:schemeClr val="tx1"/>
                </a:solidFill>
              </a:rPr>
              <a:t>Transmission </a:t>
            </a:r>
            <a:r>
              <a:rPr lang="it-IT" altLang="it-IT" sz="1600" dirty="0" err="1">
                <a:solidFill>
                  <a:schemeClr val="tx1"/>
                </a:solidFill>
              </a:rPr>
              <a:t>error</a:t>
            </a:r>
            <a:r>
              <a:rPr lang="it-IT" altLang="it-IT" sz="1600" dirty="0">
                <a:solidFill>
                  <a:schemeClr val="tx1"/>
                </a:solidFill>
              </a:rPr>
              <a:t> free, </a:t>
            </a:r>
            <a:r>
              <a:rPr lang="it-IT" altLang="it-IT" sz="1600" dirty="0" err="1">
                <a:solidFill>
                  <a:schemeClr val="tx1"/>
                </a:solidFill>
              </a:rPr>
              <a:t>each</a:t>
            </a:r>
            <a:r>
              <a:rPr lang="it-IT" altLang="it-IT" sz="1600" dirty="0">
                <a:solidFill>
                  <a:schemeClr val="tx1"/>
                </a:solidFill>
              </a:rPr>
              <a:t> bit line alternate </a:t>
            </a:r>
            <a:r>
              <a:rPr lang="it-IT" altLang="it-IT" sz="1600" dirty="0" err="1">
                <a:solidFill>
                  <a:schemeClr val="tx1"/>
                </a:solidFill>
              </a:rPr>
              <a:t>between</a:t>
            </a:r>
            <a:r>
              <a:rPr lang="it-IT" altLang="it-IT" sz="1600" dirty="0">
                <a:solidFill>
                  <a:schemeClr val="tx1"/>
                </a:solidFill>
              </a:rPr>
              <a:t> a </a:t>
            </a:r>
            <a:r>
              <a:rPr lang="it-IT" altLang="it-IT" sz="1600" dirty="0" err="1">
                <a:solidFill>
                  <a:schemeClr val="tx1"/>
                </a:solidFill>
              </a:rPr>
              <a:t>logic</a:t>
            </a:r>
            <a:r>
              <a:rPr lang="it-IT" altLang="it-IT" sz="1600" dirty="0">
                <a:solidFill>
                  <a:schemeClr val="tx1"/>
                </a:solidFill>
              </a:rPr>
              <a:t> 1 and a </a:t>
            </a:r>
            <a:r>
              <a:rPr lang="it-IT" altLang="it-IT" sz="1600" dirty="0" err="1">
                <a:solidFill>
                  <a:schemeClr val="tx1"/>
                </a:solidFill>
              </a:rPr>
              <a:t>logic</a:t>
            </a:r>
            <a:r>
              <a:rPr lang="it-IT" altLang="it-IT" sz="1600" dirty="0">
                <a:solidFill>
                  <a:schemeClr val="tx1"/>
                </a:solidFill>
              </a:rPr>
              <a:t> 0 (</a:t>
            </a:r>
            <a:r>
              <a:rPr lang="it-IT" altLang="it-IT" sz="1800" i="1" dirty="0" err="1">
                <a:solidFill>
                  <a:schemeClr val="tx1"/>
                </a:solidFill>
              </a:rPr>
              <a:t>alternating</a:t>
            </a:r>
            <a:r>
              <a:rPr lang="it-IT" altLang="it-IT" sz="1800" i="1" dirty="0">
                <a:solidFill>
                  <a:schemeClr val="tx1"/>
                </a:solidFill>
              </a:rPr>
              <a:t> </a:t>
            </a:r>
            <a:r>
              <a:rPr lang="it-IT" altLang="it-IT" sz="1800" i="1" dirty="0" err="1">
                <a:solidFill>
                  <a:schemeClr val="tx1"/>
                </a:solidFill>
              </a:rPr>
              <a:t>logic</a:t>
            </a:r>
            <a:r>
              <a:rPr lang="it-IT" altLang="it-IT" sz="1800" dirty="0">
                <a:solidFill>
                  <a:schemeClr val="accent2"/>
                </a:solidFill>
              </a:rPr>
              <a:t>)</a:t>
            </a:r>
          </a:p>
        </p:txBody>
      </p:sp>
      <p:sp>
        <p:nvSpPr>
          <p:cNvPr id="8" name="Text Box 5">
            <a:extLst>
              <a:ext uri="{FF2B5EF4-FFF2-40B4-BE49-F238E27FC236}">
                <a16:creationId xmlns:a16="http://schemas.microsoft.com/office/drawing/2014/main" id="{59E0397D-B42D-4445-960D-FBC3726DD3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6507" y="4163006"/>
            <a:ext cx="119090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 dirty="0">
                <a:solidFill>
                  <a:srgbClr val="F2412E"/>
                </a:solidFill>
              </a:rPr>
              <a:t>line </a:t>
            </a:r>
            <a:r>
              <a:rPr lang="it-IT" altLang="it-IT" sz="1400" dirty="0" err="1">
                <a:solidFill>
                  <a:srgbClr val="F2412E"/>
                </a:solidFill>
              </a:rPr>
              <a:t>stuck</a:t>
            </a:r>
            <a:r>
              <a:rPr lang="it-IT" altLang="it-IT" sz="1400" dirty="0">
                <a:solidFill>
                  <a:srgbClr val="F2412E"/>
                </a:solidFill>
              </a:rPr>
              <a:t> </a:t>
            </a:r>
            <a:r>
              <a:rPr lang="it-IT" altLang="it-IT" sz="1400" dirty="0" err="1">
                <a:solidFill>
                  <a:srgbClr val="F2412E"/>
                </a:solidFill>
              </a:rPr>
              <a:t>at</a:t>
            </a:r>
            <a:r>
              <a:rPr lang="it-IT" altLang="it-IT" sz="1400" dirty="0">
                <a:solidFill>
                  <a:srgbClr val="F2412E"/>
                </a:solidFill>
              </a:rPr>
              <a:t> 0</a:t>
            </a:r>
          </a:p>
        </p:txBody>
      </p:sp>
      <p:sp>
        <p:nvSpPr>
          <p:cNvPr id="9" name="Line 6">
            <a:extLst>
              <a:ext uri="{FF2B5EF4-FFF2-40B4-BE49-F238E27FC236}">
                <a16:creationId xmlns:a16="http://schemas.microsoft.com/office/drawing/2014/main" id="{36E7E352-8118-44DE-9465-21BA4CD40892}"/>
              </a:ext>
            </a:extLst>
          </p:cNvPr>
          <p:cNvSpPr>
            <a:spLocks noChangeShapeType="1"/>
          </p:cNvSpPr>
          <p:nvPr/>
        </p:nvSpPr>
        <p:spPr bwMode="auto">
          <a:xfrm>
            <a:off x="2533235" y="4163006"/>
            <a:ext cx="0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id="{4E8A8DF2-389C-4FA9-8BC2-2A5CE8C9BD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5023" y="4548460"/>
            <a:ext cx="129886" cy="792162"/>
          </a:xfrm>
          <a:prstGeom prst="rect">
            <a:avLst/>
          </a:prstGeom>
          <a:noFill/>
          <a:ln w="9525">
            <a:solidFill>
              <a:srgbClr val="F2412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565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C323CDE-63C9-4CB8-A036-8E2E0A652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76732B0-BB4C-4DF1-84ED-1E8D85E66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32F6179-1D21-4777-8237-EA109C229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51</a:t>
            </a:fld>
            <a:endParaRPr lang="it-IT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D7CE0F5-C6C4-419F-B0FD-3EAE31D9E9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9644" y="3135521"/>
            <a:ext cx="6408737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SOFTWARE REDUNDANCY</a:t>
            </a:r>
          </a:p>
        </p:txBody>
      </p:sp>
    </p:spTree>
    <p:extLst>
      <p:ext uri="{BB962C8B-B14F-4D97-AF65-F5344CB8AC3E}">
        <p14:creationId xmlns:p14="http://schemas.microsoft.com/office/powerpoint/2010/main" val="233180198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227EE2-7EDE-4B9C-ADB2-8205F37F3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Faults in the software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D11863B-2456-4F77-9A7B-9EC90BAAF0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spcBef>
                <a:spcPts val="375"/>
              </a:spcBef>
              <a:buNone/>
            </a:pPr>
            <a:r>
              <a:rPr lang="it-IT" altLang="it-IT" dirty="0"/>
              <a:t>Software </a:t>
            </a:r>
            <a:r>
              <a:rPr lang="it-IT" altLang="it-IT" dirty="0" err="1"/>
              <a:t>is</a:t>
            </a:r>
            <a:r>
              <a:rPr lang="it-IT" altLang="it-IT" dirty="0"/>
              <a:t> </a:t>
            </a:r>
            <a:r>
              <a:rPr lang="it-IT" altLang="it-IT" dirty="0" err="1"/>
              <a:t>subject</a:t>
            </a:r>
            <a:r>
              <a:rPr lang="it-IT" altLang="it-IT" dirty="0"/>
              <a:t> to </a:t>
            </a:r>
            <a:br>
              <a:rPr lang="it-IT" altLang="it-IT" dirty="0"/>
            </a:br>
            <a:endParaRPr lang="it-IT" altLang="it-IT" dirty="0"/>
          </a:p>
          <a:p>
            <a:pPr>
              <a:spcBef>
                <a:spcPts val="375"/>
              </a:spcBef>
            </a:pPr>
            <a:endParaRPr lang="it-IT" altLang="it-IT" dirty="0"/>
          </a:p>
          <a:p>
            <a:pPr marL="0" indent="0">
              <a:spcBef>
                <a:spcPts val="375"/>
              </a:spcBef>
              <a:buClr>
                <a:srgbClr val="FE400C"/>
              </a:buClr>
              <a:buNone/>
            </a:pPr>
            <a:r>
              <a:rPr lang="it-IT" altLang="it-IT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design </a:t>
            </a:r>
            <a:r>
              <a:rPr lang="it-IT" altLang="it-IT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flaws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 </a:t>
            </a:r>
            <a:br>
              <a:rPr lang="it-IT" altLang="it-IT" dirty="0"/>
            </a:br>
            <a:r>
              <a:rPr lang="it-IT" altLang="it-IT" dirty="0"/>
              <a:t>- </a:t>
            </a:r>
            <a:r>
              <a:rPr lang="it-IT" altLang="it-IT" dirty="0" err="1"/>
              <a:t>mistakes</a:t>
            </a:r>
            <a:r>
              <a:rPr lang="it-IT" altLang="it-IT" dirty="0"/>
              <a:t> in the </a:t>
            </a:r>
            <a:r>
              <a:rPr lang="it-IT" altLang="it-IT" b="1" dirty="0" err="1"/>
              <a:t>interpretation</a:t>
            </a:r>
            <a:r>
              <a:rPr lang="it-IT" altLang="it-IT" b="1" dirty="0"/>
              <a:t> of the </a:t>
            </a:r>
            <a:r>
              <a:rPr lang="it-IT" altLang="it-IT" b="1" dirty="0" err="1"/>
              <a:t>specification</a:t>
            </a:r>
            <a:r>
              <a:rPr lang="it-IT" altLang="it-IT" dirty="0"/>
              <a:t> </a:t>
            </a:r>
            <a:br>
              <a:rPr lang="it-IT" altLang="it-IT" dirty="0"/>
            </a:br>
            <a:r>
              <a:rPr lang="it-IT" altLang="it-IT" dirty="0"/>
              <a:t>   </a:t>
            </a:r>
            <a:r>
              <a:rPr lang="fr-FR" altLang="it-IT" dirty="0" err="1"/>
              <a:t>that</a:t>
            </a:r>
            <a:r>
              <a:rPr lang="fr-FR" altLang="it-IT" dirty="0"/>
              <a:t> the software </a:t>
            </a:r>
            <a:r>
              <a:rPr lang="fr-FR" altLang="it-IT" dirty="0" err="1"/>
              <a:t>is</a:t>
            </a:r>
            <a:r>
              <a:rPr lang="fr-FR" altLang="it-IT" dirty="0"/>
              <a:t> </a:t>
            </a:r>
            <a:r>
              <a:rPr lang="fr-FR" altLang="it-IT" dirty="0" err="1"/>
              <a:t>supposed</a:t>
            </a:r>
            <a:r>
              <a:rPr lang="fr-FR" altLang="it-IT" dirty="0"/>
              <a:t> to </a:t>
            </a:r>
            <a:r>
              <a:rPr lang="fr-FR" altLang="it-IT" dirty="0" err="1"/>
              <a:t>satisfy</a:t>
            </a:r>
            <a:r>
              <a:rPr lang="fr-FR" altLang="it-IT" dirty="0"/>
              <a:t> </a:t>
            </a:r>
            <a:r>
              <a:rPr lang="it-IT" altLang="it-IT" dirty="0"/>
              <a:t>(</a:t>
            </a:r>
            <a:r>
              <a:rPr lang="fr-FR" altLang="it-IT" dirty="0" err="1"/>
              <a:t>ambiguities</a:t>
            </a:r>
            <a:r>
              <a:rPr lang="fr-FR" altLang="it-IT" dirty="0"/>
              <a:t>)</a:t>
            </a:r>
            <a:r>
              <a:rPr lang="it-IT" altLang="it-IT" dirty="0"/>
              <a:t> </a:t>
            </a:r>
            <a:br>
              <a:rPr lang="it-IT" altLang="it-IT" dirty="0"/>
            </a:br>
            <a:r>
              <a:rPr lang="it-IT" altLang="it-IT" dirty="0"/>
              <a:t>- </a:t>
            </a:r>
            <a:r>
              <a:rPr lang="it-IT" altLang="it-IT" dirty="0" err="1"/>
              <a:t>mistakes</a:t>
            </a:r>
            <a:r>
              <a:rPr lang="it-IT" altLang="it-IT" dirty="0"/>
              <a:t> in the </a:t>
            </a:r>
            <a:r>
              <a:rPr lang="it-IT" altLang="it-IT" b="1" dirty="0" err="1"/>
              <a:t>implementation</a:t>
            </a:r>
            <a:r>
              <a:rPr lang="it-IT" altLang="it-IT" b="1" dirty="0"/>
              <a:t> of the </a:t>
            </a:r>
            <a:r>
              <a:rPr lang="it-IT" altLang="it-IT" b="1" dirty="0" err="1"/>
              <a:t>specification</a:t>
            </a:r>
            <a:r>
              <a:rPr lang="it-IT" altLang="it-IT" dirty="0"/>
              <a:t>:  </a:t>
            </a:r>
            <a:br>
              <a:rPr lang="it-IT" altLang="it-IT" dirty="0"/>
            </a:br>
            <a:r>
              <a:rPr lang="it-IT" altLang="it-IT" dirty="0"/>
              <a:t>   </a:t>
            </a:r>
            <a:r>
              <a:rPr lang="fr-FR" altLang="it-IT" dirty="0" err="1"/>
              <a:t>carelessness</a:t>
            </a:r>
            <a:r>
              <a:rPr lang="fr-FR" altLang="it-IT" dirty="0"/>
              <a:t> or </a:t>
            </a:r>
            <a:r>
              <a:rPr lang="fr-FR" altLang="it-IT" dirty="0" err="1"/>
              <a:t>incompetence</a:t>
            </a:r>
            <a:r>
              <a:rPr lang="fr-FR" altLang="it-IT" dirty="0"/>
              <a:t> in </a:t>
            </a:r>
            <a:r>
              <a:rPr lang="fr-FR" altLang="it-IT" dirty="0" err="1"/>
              <a:t>writing</a:t>
            </a:r>
            <a:r>
              <a:rPr lang="fr-FR" altLang="it-IT" dirty="0"/>
              <a:t> code,  </a:t>
            </a:r>
            <a:r>
              <a:rPr lang="fr-FR" altLang="it-IT" dirty="0" err="1"/>
              <a:t>inadequate</a:t>
            </a:r>
            <a:r>
              <a:rPr lang="fr-FR" altLang="it-IT" dirty="0"/>
              <a:t> </a:t>
            </a:r>
            <a:r>
              <a:rPr lang="fr-FR" altLang="it-IT" dirty="0" err="1"/>
              <a:t>testing</a:t>
            </a:r>
            <a:br>
              <a:rPr lang="fr-FR" altLang="it-IT" dirty="0"/>
            </a:br>
            <a:endParaRPr lang="fr-FR" altLang="it-IT" dirty="0"/>
          </a:p>
          <a:p>
            <a:pPr marL="0" indent="0">
              <a:spcBef>
                <a:spcPts val="375"/>
              </a:spcBef>
              <a:buClr>
                <a:srgbClr val="FE400C"/>
              </a:buClr>
              <a:buNone/>
            </a:pPr>
            <a:endParaRPr lang="fr-FR" altLang="it-IT" dirty="0"/>
          </a:p>
          <a:p>
            <a:pPr marL="0" indent="0">
              <a:spcBef>
                <a:spcPts val="375"/>
              </a:spcBef>
              <a:buClr>
                <a:srgbClr val="FE400C"/>
              </a:buClr>
              <a:buNone/>
            </a:pPr>
            <a:r>
              <a:rPr lang="fr-FR" altLang="it-IT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operational</a:t>
            </a:r>
            <a:r>
              <a:rPr lang="fr-FR" altLang="it-IT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fr-FR" altLang="it-IT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faults</a:t>
            </a:r>
            <a:r>
              <a:rPr lang="fr-FR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</a:t>
            </a:r>
            <a:br>
              <a:rPr lang="fr-FR" altLang="it-IT" b="1" dirty="0"/>
            </a:br>
            <a:r>
              <a:rPr lang="fr-FR" altLang="it-IT" dirty="0"/>
              <a:t>incorrect or </a:t>
            </a:r>
            <a:r>
              <a:rPr lang="fr-FR" altLang="it-IT" dirty="0" err="1"/>
              <a:t>unexpected</a:t>
            </a:r>
            <a:r>
              <a:rPr lang="fr-FR" altLang="it-IT" dirty="0"/>
              <a:t> usage </a:t>
            </a:r>
            <a:r>
              <a:rPr lang="fr-FR" altLang="it-IT" dirty="0" err="1"/>
              <a:t>faults</a:t>
            </a:r>
            <a:r>
              <a:rPr lang="fr-FR" altLang="it-IT" dirty="0"/>
              <a:t> (</a:t>
            </a:r>
            <a:r>
              <a:rPr lang="fr-FR" altLang="it-IT" dirty="0" err="1"/>
              <a:t>operational</a:t>
            </a:r>
            <a:r>
              <a:rPr lang="fr-FR" altLang="it-IT" dirty="0"/>
              <a:t> profile)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61A9727-DB41-4FEE-B4C5-6B35B353B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B4302B3-6C35-471E-AAE1-9239ED733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B837443-628F-4E06-8160-0C2BEFD14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52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3B90F872-38C3-422E-8B70-BBE13257BE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62310" y="1639888"/>
            <a:ext cx="1511300" cy="59690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D10566A2-9746-418C-9D20-4D468D738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81372" y="1776414"/>
            <a:ext cx="431826" cy="34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it-IT" altLang="it-IT" sz="1600" dirty="0" err="1">
                <a:solidFill>
                  <a:schemeClr val="tx1"/>
                </a:solidFill>
              </a:rPr>
              <a:t>sw</a:t>
            </a:r>
            <a:endParaRPr lang="it-IT" altLang="it-IT" sz="1600" dirty="0">
              <a:solidFill>
                <a:schemeClr val="tx1"/>
              </a:solidFill>
            </a:endParaRPr>
          </a:p>
        </p:txBody>
      </p:sp>
      <p:sp>
        <p:nvSpPr>
          <p:cNvPr id="9" name="Line 5">
            <a:extLst>
              <a:ext uri="{FF2B5EF4-FFF2-40B4-BE49-F238E27FC236}">
                <a16:creationId xmlns:a16="http://schemas.microsoft.com/office/drawing/2014/main" id="{571F6990-A5AA-4498-9E3E-3DC42C82AEE3}"/>
              </a:ext>
            </a:extLst>
          </p:cNvPr>
          <p:cNvSpPr>
            <a:spLocks noChangeShapeType="1"/>
          </p:cNvSpPr>
          <p:nvPr/>
        </p:nvSpPr>
        <p:spPr bwMode="auto">
          <a:xfrm>
            <a:off x="6709810" y="1970088"/>
            <a:ext cx="977900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" name="Line 6">
            <a:extLst>
              <a:ext uri="{FF2B5EF4-FFF2-40B4-BE49-F238E27FC236}">
                <a16:creationId xmlns:a16="http://schemas.microsoft.com/office/drawing/2014/main" id="{00657B4F-8CC0-41D1-818E-178B84F31EBC}"/>
              </a:ext>
            </a:extLst>
          </p:cNvPr>
          <p:cNvSpPr>
            <a:spLocks noChangeShapeType="1"/>
          </p:cNvSpPr>
          <p:nvPr/>
        </p:nvSpPr>
        <p:spPr bwMode="auto">
          <a:xfrm>
            <a:off x="9173610" y="1931988"/>
            <a:ext cx="977900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1" name="Text Box 7">
            <a:extLst>
              <a:ext uri="{FF2B5EF4-FFF2-40B4-BE49-F238E27FC236}">
                <a16:creationId xmlns:a16="http://schemas.microsoft.com/office/drawing/2014/main" id="{4F5FA0C6-47B2-49CF-9DE5-6A7C2B9327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0872" y="1522414"/>
            <a:ext cx="625790" cy="34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it-IT" altLang="it-IT" sz="1600">
                <a:solidFill>
                  <a:schemeClr val="tx1"/>
                </a:solidFill>
              </a:rPr>
              <a:t>input</a:t>
            </a:r>
          </a:p>
        </p:txBody>
      </p:sp>
      <p:sp>
        <p:nvSpPr>
          <p:cNvPr id="12" name="Text Box 8">
            <a:extLst>
              <a:ext uri="{FF2B5EF4-FFF2-40B4-BE49-F238E27FC236}">
                <a16:creationId xmlns:a16="http://schemas.microsoft.com/office/drawing/2014/main" id="{8F2701FD-7800-490F-9D1E-9C40591A7C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91061" y="1547814"/>
            <a:ext cx="752427" cy="34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it-IT" altLang="it-IT" sz="1600">
                <a:solidFill>
                  <a:schemeClr val="tx1"/>
                </a:solidFill>
              </a:rPr>
              <a:t>output</a:t>
            </a:r>
          </a:p>
        </p:txBody>
      </p:sp>
    </p:spTree>
    <p:extLst>
      <p:ext uri="{BB962C8B-B14F-4D97-AF65-F5344CB8AC3E}">
        <p14:creationId xmlns:p14="http://schemas.microsoft.com/office/powerpoint/2010/main" val="139662092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84BAA2-11CB-44EA-8C4F-94F658825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Faults in the software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BEF4095-F0F6-439C-A9F0-44149467AB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1769" y="1028931"/>
            <a:ext cx="10515600" cy="1898442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375"/>
              </a:spcBef>
              <a:buClr>
                <a:srgbClr val="FE400C"/>
              </a:buClr>
              <a:buNone/>
            </a:pPr>
            <a:r>
              <a:rPr lang="fr-FR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Design </a:t>
            </a:r>
            <a:r>
              <a:rPr lang="fr-FR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flaws</a:t>
            </a:r>
            <a:r>
              <a:rPr lang="fr-FR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</a:t>
            </a:r>
          </a:p>
          <a:p>
            <a:pPr marL="457200" lvl="1" indent="0">
              <a:spcBef>
                <a:spcPts val="375"/>
              </a:spcBef>
              <a:buClr>
                <a:srgbClr val="FE400C"/>
              </a:buClr>
              <a:buNone/>
            </a:pPr>
            <a:r>
              <a:rPr lang="fr-FR" altLang="it-IT" dirty="0"/>
              <a:t>hard to </a:t>
            </a:r>
            <a:r>
              <a:rPr lang="fr-FR" altLang="it-IT" dirty="0" err="1"/>
              <a:t>visualize</a:t>
            </a:r>
            <a:r>
              <a:rPr lang="fr-FR" altLang="it-IT" dirty="0"/>
              <a:t>, </a:t>
            </a:r>
            <a:r>
              <a:rPr lang="fr-FR" altLang="it-IT" dirty="0" err="1"/>
              <a:t>classify</a:t>
            </a:r>
            <a:r>
              <a:rPr lang="fr-FR" altLang="it-IT" dirty="0"/>
              <a:t>, </a:t>
            </a:r>
            <a:r>
              <a:rPr lang="fr-FR" altLang="it-IT" dirty="0" err="1"/>
              <a:t>detect</a:t>
            </a:r>
            <a:r>
              <a:rPr lang="fr-FR" altLang="it-IT" dirty="0"/>
              <a:t>, and correct.</a:t>
            </a:r>
          </a:p>
          <a:p>
            <a:pPr marL="457200" lvl="1" indent="0">
              <a:spcBef>
                <a:spcPts val="375"/>
              </a:spcBef>
              <a:buClr>
                <a:srgbClr val="FE400C"/>
              </a:buClr>
              <a:buNone/>
            </a:pPr>
            <a:endParaRPr lang="fr-FR" altLang="it-IT" dirty="0"/>
          </a:p>
          <a:p>
            <a:pPr marL="457200" lvl="1" indent="0">
              <a:spcBef>
                <a:spcPts val="375"/>
              </a:spcBef>
              <a:buClr>
                <a:srgbClr val="FE400C"/>
              </a:buClr>
              <a:buNone/>
            </a:pPr>
            <a:r>
              <a:rPr lang="fr-FR" altLang="it-IT" dirty="0" err="1"/>
              <a:t>closely</a:t>
            </a:r>
            <a:r>
              <a:rPr lang="fr-FR" altLang="it-IT" dirty="0"/>
              <a:t> </a:t>
            </a:r>
            <a:r>
              <a:rPr lang="fr-FR" altLang="it-IT" dirty="0" err="1"/>
              <a:t>related</a:t>
            </a:r>
            <a:r>
              <a:rPr lang="fr-FR" altLang="it-IT" dirty="0"/>
              <a:t> to </a:t>
            </a:r>
            <a:r>
              <a:rPr lang="fr-FR" altLang="it-IT" dirty="0" err="1"/>
              <a:t>human</a:t>
            </a:r>
            <a:r>
              <a:rPr lang="fr-FR" altLang="it-IT" dirty="0"/>
              <a:t> </a:t>
            </a:r>
            <a:r>
              <a:rPr lang="fr-FR" altLang="it-IT" dirty="0" err="1"/>
              <a:t>factors</a:t>
            </a:r>
            <a:r>
              <a:rPr lang="fr-FR" altLang="it-IT" dirty="0"/>
              <a:t> and the design </a:t>
            </a:r>
            <a:br>
              <a:rPr lang="fr-FR" altLang="it-IT" dirty="0"/>
            </a:br>
            <a:r>
              <a:rPr lang="fr-FR" altLang="it-IT" dirty="0"/>
              <a:t>process, of </a:t>
            </a:r>
            <a:r>
              <a:rPr lang="fr-FR" altLang="it-IT" dirty="0" err="1"/>
              <a:t>which</a:t>
            </a:r>
            <a:r>
              <a:rPr lang="fr-FR" altLang="it-IT" dirty="0"/>
              <a:t> </a:t>
            </a:r>
            <a:r>
              <a:rPr lang="fr-FR" altLang="it-IT" dirty="0" err="1"/>
              <a:t>we</a:t>
            </a:r>
            <a:r>
              <a:rPr lang="fr-FR" altLang="it-IT" dirty="0"/>
              <a:t> </a:t>
            </a:r>
            <a:r>
              <a:rPr lang="fr-FR" altLang="it-IT" dirty="0" err="1"/>
              <a:t>don't</a:t>
            </a:r>
            <a:r>
              <a:rPr lang="fr-FR" altLang="it-IT" dirty="0"/>
              <a:t> have a </a:t>
            </a:r>
            <a:r>
              <a:rPr lang="fr-FR" altLang="it-IT" dirty="0" err="1"/>
              <a:t>solid</a:t>
            </a:r>
            <a:r>
              <a:rPr lang="fr-FR" altLang="it-IT" dirty="0"/>
              <a:t> </a:t>
            </a:r>
            <a:r>
              <a:rPr lang="fr-FR" altLang="it-IT" dirty="0" err="1"/>
              <a:t>understanding</a:t>
            </a:r>
            <a:endParaRPr lang="fr-FR" altLang="it-IT" dirty="0"/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5A47862-B2EC-450E-A375-8DFA77EB9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C474ECA-F826-4471-B19E-44DCC288C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62E178C-4F56-4792-9253-FCC2E3FB5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53</a:t>
            </a:fld>
            <a:endParaRPr lang="it-IT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B39226B6-413D-43B9-8114-26F73A035D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508" y="3474457"/>
            <a:ext cx="4114800" cy="23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84163" indent="-2841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75"/>
              </a:spcBef>
              <a:buClr>
                <a:srgbClr val="FE400C"/>
              </a:buClr>
            </a:pPr>
            <a:r>
              <a:rPr lang="it-IT" altLang="it-IT" sz="2400" b="1" dirty="0">
                <a:solidFill>
                  <a:schemeClr val="tx1"/>
                </a:solidFill>
              </a:rPr>
              <a:t>	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only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some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type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of inputs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will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exercise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that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fault to cause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failures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.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Number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of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failures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depend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on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how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often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these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inputs 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exercise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the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sw</a:t>
            </a:r>
            <a:r>
              <a:rPr lang="it-IT" altLang="it-IT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+mn-lt"/>
              </a:rPr>
              <a:t>flaw</a:t>
            </a:r>
            <a:endParaRPr lang="it-IT" altLang="it-IT" sz="2400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ts val="375"/>
              </a:spcBef>
              <a:buClr>
                <a:srgbClr val="FE400C"/>
              </a:buClr>
            </a:pPr>
            <a:endParaRPr lang="it-IT" altLang="it-IT" sz="2000" b="1" dirty="0">
              <a:solidFill>
                <a:schemeClr val="tx1"/>
              </a:solidFill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62E7C610-EF38-44A3-B207-904E2B06BE3D}"/>
              </a:ext>
            </a:extLst>
          </p:cNvPr>
          <p:cNvSpPr/>
          <p:nvPr/>
        </p:nvSpPr>
        <p:spPr>
          <a:xfrm>
            <a:off x="6270429" y="3575552"/>
            <a:ext cx="428707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buClrTx/>
              <a:buSzTx/>
            </a:pPr>
            <a:r>
              <a:rPr lang="it-IT" altLang="it-IT" sz="2400" dirty="0" err="1"/>
              <a:t>apparent</a:t>
            </a:r>
            <a:r>
              <a:rPr lang="it-IT" altLang="it-IT" sz="2400" dirty="0"/>
              <a:t> reliability of a </a:t>
            </a:r>
            <a:r>
              <a:rPr lang="it-IT" altLang="it-IT" sz="2400" dirty="0" err="1"/>
              <a:t>piece</a:t>
            </a:r>
            <a:r>
              <a:rPr lang="it-IT" altLang="it-IT" sz="2400" dirty="0"/>
              <a:t> of software </a:t>
            </a:r>
            <a:r>
              <a:rPr lang="it-IT" altLang="it-IT" sz="2400" dirty="0" err="1"/>
              <a:t>is</a:t>
            </a:r>
            <a:r>
              <a:rPr lang="it-IT" altLang="it-IT" sz="2400" dirty="0"/>
              <a:t> </a:t>
            </a:r>
            <a:r>
              <a:rPr lang="it-IT" altLang="it-IT" sz="2400" dirty="0" err="1"/>
              <a:t>correlated</a:t>
            </a:r>
            <a:r>
              <a:rPr lang="it-IT" altLang="it-IT" sz="2400" dirty="0"/>
              <a:t> to </a:t>
            </a:r>
            <a:r>
              <a:rPr lang="it-IT" altLang="it-IT" sz="2400" dirty="0" err="1"/>
              <a:t>how</a:t>
            </a:r>
            <a:r>
              <a:rPr lang="it-IT" altLang="it-IT" sz="2400" dirty="0"/>
              <a:t> </a:t>
            </a:r>
            <a:r>
              <a:rPr lang="it-IT" altLang="it-IT" sz="2400" dirty="0" err="1"/>
              <a:t>frequently</a:t>
            </a:r>
            <a:r>
              <a:rPr lang="it-IT" altLang="it-IT" sz="2400" dirty="0"/>
              <a:t> design faults are </a:t>
            </a:r>
            <a:r>
              <a:rPr lang="it-IT" altLang="it-IT" sz="2400" dirty="0" err="1"/>
              <a:t>exercised</a:t>
            </a:r>
            <a:r>
              <a:rPr lang="it-IT" altLang="it-IT" sz="2400" dirty="0"/>
              <a:t> </a:t>
            </a:r>
            <a:r>
              <a:rPr lang="it-IT" altLang="it-IT" sz="2400" dirty="0" err="1"/>
              <a:t>as</a:t>
            </a:r>
            <a:r>
              <a:rPr lang="it-IT" altLang="it-IT" sz="2400" dirty="0"/>
              <a:t> </a:t>
            </a:r>
            <a:r>
              <a:rPr lang="it-IT" altLang="it-IT" sz="2400" dirty="0" err="1"/>
              <a:t>opposed</a:t>
            </a:r>
            <a:r>
              <a:rPr lang="it-IT" altLang="it-IT" sz="2400" dirty="0"/>
              <a:t> to </a:t>
            </a:r>
            <a:r>
              <a:rPr lang="it-IT" altLang="it-IT" sz="2400" dirty="0" err="1"/>
              <a:t>number</a:t>
            </a:r>
            <a:r>
              <a:rPr lang="it-IT" altLang="it-IT" sz="2400" dirty="0"/>
              <a:t>  of design faults </a:t>
            </a:r>
            <a:r>
              <a:rPr lang="it-IT" altLang="it-IT" sz="2400" dirty="0" err="1"/>
              <a:t>present</a:t>
            </a:r>
            <a:endParaRPr lang="it-IT" altLang="it-IT" sz="2400" dirty="0"/>
          </a:p>
        </p:txBody>
      </p:sp>
      <p:sp>
        <p:nvSpPr>
          <p:cNvPr id="13" name="Freccia curva 12">
            <a:extLst>
              <a:ext uri="{FF2B5EF4-FFF2-40B4-BE49-F238E27FC236}">
                <a16:creationId xmlns:a16="http://schemas.microsoft.com/office/drawing/2014/main" id="{5ED52E78-EF41-4DFC-9327-5FA2A737F396}"/>
              </a:ext>
            </a:extLst>
          </p:cNvPr>
          <p:cNvSpPr/>
          <p:nvPr/>
        </p:nvSpPr>
        <p:spPr>
          <a:xfrm flipH="1" flipV="1">
            <a:off x="4861503" y="2873886"/>
            <a:ext cx="408623" cy="1180208"/>
          </a:xfrm>
          <a:prstGeom prst="ben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Freccia curva 14">
            <a:extLst>
              <a:ext uri="{FF2B5EF4-FFF2-40B4-BE49-F238E27FC236}">
                <a16:creationId xmlns:a16="http://schemas.microsoft.com/office/drawing/2014/main" id="{429D7E58-4F5A-462B-AFBF-41C41BA3150E}"/>
              </a:ext>
            </a:extLst>
          </p:cNvPr>
          <p:cNvSpPr/>
          <p:nvPr/>
        </p:nvSpPr>
        <p:spPr>
          <a:xfrm flipV="1">
            <a:off x="5730946" y="2873886"/>
            <a:ext cx="408623" cy="1180208"/>
          </a:xfrm>
          <a:prstGeom prst="ben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96719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336BC6-F561-4EF2-B380-52331B6F1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>
                <a:solidFill>
                  <a:schemeClr val="bg1"/>
                </a:solidFill>
              </a:rPr>
              <a:t>Software </a:t>
            </a:r>
            <a:r>
              <a:rPr lang="it-IT" altLang="it-IT" dirty="0" err="1">
                <a:solidFill>
                  <a:schemeClr val="bg1"/>
                </a:solidFill>
              </a:rPr>
              <a:t>redundancy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0931945-7BFD-426F-8D2B-B9A3379233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680" y="1253331"/>
            <a:ext cx="10515600" cy="4351338"/>
          </a:xfrm>
        </p:spPr>
        <p:txBody>
          <a:bodyPr>
            <a:normAutofit/>
          </a:bodyPr>
          <a:lstStyle/>
          <a:p>
            <a:pPr marL="0" indent="0">
              <a:spcBef>
                <a:spcPts val="300"/>
              </a:spcBef>
              <a:buClr>
                <a:srgbClr val="000000"/>
              </a:buClr>
              <a:buSzPct val="100000"/>
              <a:buNone/>
              <a:defRPr/>
            </a:pPr>
            <a:r>
              <a:rPr lang="it-IT" altLang="it-IT" sz="3100" dirty="0"/>
              <a:t>Due to the large cost of </a:t>
            </a:r>
            <a:r>
              <a:rPr lang="it-IT" altLang="it-IT" sz="3100" dirty="0" err="1"/>
              <a:t>developing</a:t>
            </a:r>
            <a:r>
              <a:rPr lang="it-IT" altLang="it-IT" sz="3100" dirty="0"/>
              <a:t> software, </a:t>
            </a:r>
            <a:r>
              <a:rPr lang="it-IT" altLang="it-IT" sz="3100" dirty="0" err="1"/>
              <a:t>most</a:t>
            </a:r>
            <a:r>
              <a:rPr lang="it-IT" altLang="it-IT" sz="3100" dirty="0"/>
              <a:t> of the software  </a:t>
            </a:r>
            <a:r>
              <a:rPr lang="it-IT" altLang="it-IT" sz="3100" dirty="0" err="1"/>
              <a:t>dependability</a:t>
            </a:r>
            <a:r>
              <a:rPr lang="it-IT" altLang="it-IT" sz="3100" dirty="0"/>
              <a:t> </a:t>
            </a:r>
            <a:r>
              <a:rPr lang="it-IT" altLang="it-IT" sz="3100" dirty="0" err="1"/>
              <a:t>effort</a:t>
            </a:r>
            <a:r>
              <a:rPr lang="it-IT" altLang="it-IT" sz="3100" dirty="0"/>
              <a:t> </a:t>
            </a:r>
            <a:r>
              <a:rPr lang="it-IT" altLang="it-IT" sz="3100" dirty="0" err="1"/>
              <a:t>has</a:t>
            </a:r>
            <a:r>
              <a:rPr lang="it-IT" altLang="it-IT" sz="3100" dirty="0"/>
              <a:t> </a:t>
            </a:r>
            <a:r>
              <a:rPr lang="it-IT" altLang="it-IT" sz="3100" dirty="0" err="1"/>
              <a:t>focused</a:t>
            </a:r>
            <a:r>
              <a:rPr lang="it-IT" altLang="it-IT" sz="3100" dirty="0"/>
              <a:t> on </a:t>
            </a:r>
          </a:p>
          <a:p>
            <a:pPr marL="0" indent="0">
              <a:spcBef>
                <a:spcPts val="300"/>
              </a:spcBef>
              <a:buClr>
                <a:srgbClr val="000000"/>
              </a:buClr>
              <a:buSzPct val="100000"/>
              <a:buNone/>
              <a:defRPr/>
            </a:pPr>
            <a:r>
              <a:rPr lang="it-IT" altLang="it-IT" sz="3100" dirty="0"/>
              <a:t>		</a:t>
            </a:r>
            <a:r>
              <a:rPr lang="it-IT" altLang="it-IT" sz="3100" b="1" dirty="0"/>
              <a:t>fault </a:t>
            </a:r>
            <a:r>
              <a:rPr lang="it-IT" altLang="it-IT" sz="3100" b="1" dirty="0" err="1"/>
              <a:t>prevention</a:t>
            </a:r>
            <a:r>
              <a:rPr lang="it-IT" altLang="it-IT" sz="3100" b="1" dirty="0"/>
              <a:t> techniques and testing strategies</a:t>
            </a:r>
          </a:p>
          <a:p>
            <a:pPr marL="0" indent="0">
              <a:spcBef>
                <a:spcPts val="300"/>
              </a:spcBef>
              <a:buClr>
                <a:srgbClr val="000000"/>
              </a:buClr>
              <a:buSzPct val="100000"/>
              <a:buNone/>
              <a:defRPr/>
            </a:pPr>
            <a:endParaRPr lang="it-IT" altLang="it-IT" sz="3100" b="1" dirty="0"/>
          </a:p>
          <a:p>
            <a:pPr marL="0" indent="0">
              <a:spcBef>
                <a:spcPts val="300"/>
              </a:spcBef>
              <a:buClr>
                <a:srgbClr val="000000"/>
              </a:buClr>
              <a:buSzPct val="100000"/>
              <a:buNone/>
              <a:defRPr/>
            </a:pPr>
            <a:endParaRPr lang="it-IT" altLang="it-IT" sz="3300" dirty="0"/>
          </a:p>
          <a:p>
            <a:pPr marL="0" indent="0">
              <a:spcBef>
                <a:spcPts val="300"/>
              </a:spcBef>
              <a:buClr>
                <a:srgbClr val="000000"/>
              </a:buClr>
              <a:buSzPct val="100000"/>
              <a:buNone/>
              <a:defRPr/>
            </a:pPr>
            <a:r>
              <a:rPr lang="it-IT" altLang="it-IT" sz="33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Multi-</a:t>
            </a:r>
            <a:r>
              <a:rPr lang="it-IT" altLang="it-IT" sz="33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version</a:t>
            </a:r>
            <a:r>
              <a:rPr lang="it-IT" altLang="it-IT" sz="33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33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approaches</a:t>
            </a:r>
            <a:endParaRPr lang="it-IT" altLang="it-IT" sz="33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spcBef>
                <a:spcPts val="300"/>
              </a:spcBef>
              <a:buClr>
                <a:srgbClr val="000000"/>
              </a:buClr>
              <a:buSzPct val="100000"/>
              <a:buNone/>
              <a:defRPr/>
            </a:pPr>
            <a:r>
              <a:rPr lang="it-IT" altLang="it-IT" sz="3300" dirty="0"/>
              <a:t>	replicate the software</a:t>
            </a:r>
            <a:br>
              <a:rPr lang="it-IT" altLang="it-IT" sz="3300" dirty="0"/>
            </a:br>
            <a:r>
              <a:rPr lang="it-IT" altLang="it-IT" sz="3300" dirty="0"/>
              <a:t>	</a:t>
            </a:r>
            <a:r>
              <a:rPr lang="it-IT" altLang="it-IT" sz="3300" dirty="0" err="1"/>
              <a:t>mainly</a:t>
            </a:r>
            <a:r>
              <a:rPr lang="it-IT" altLang="it-IT" sz="3300" dirty="0"/>
              <a:t> </a:t>
            </a:r>
            <a:r>
              <a:rPr lang="it-IT" altLang="it-IT" sz="3300" dirty="0" err="1"/>
              <a:t>used</a:t>
            </a:r>
            <a:r>
              <a:rPr lang="it-IT" altLang="it-IT" sz="3300" dirty="0"/>
              <a:t> in </a:t>
            </a:r>
            <a:r>
              <a:rPr lang="it-IT" altLang="it-IT" sz="3300" dirty="0" err="1"/>
              <a:t>safety-critical</a:t>
            </a:r>
            <a:r>
              <a:rPr lang="it-IT" altLang="it-IT" sz="3300" dirty="0"/>
              <a:t> systems  (due to cost)</a:t>
            </a:r>
          </a:p>
          <a:p>
            <a:pPr marL="0" indent="0">
              <a:spcBef>
                <a:spcPts val="300"/>
              </a:spcBef>
              <a:buClr>
                <a:srgbClr val="000000"/>
              </a:buClr>
              <a:buSzPct val="100000"/>
              <a:buNone/>
              <a:defRPr/>
            </a:pPr>
            <a:endParaRPr lang="it-IT" altLang="it-IT" sz="2400" dirty="0">
              <a:solidFill>
                <a:schemeClr val="accent2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126FA7D-57C6-428C-B42A-B9E010E77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94CD8DD-52BC-4811-A3AD-7149AB340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4645843-649D-46F0-ADA5-2B2C588FA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866038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A3BD5B5-769B-4CB4-B8EB-7E93503D0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>
                <a:solidFill>
                  <a:schemeClr val="bg1"/>
                </a:solidFill>
              </a:rPr>
              <a:t>Multi-</a:t>
            </a:r>
            <a:r>
              <a:rPr lang="it-IT" altLang="it-IT" dirty="0" err="1">
                <a:solidFill>
                  <a:schemeClr val="bg1"/>
                </a:solidFill>
              </a:rPr>
              <a:t>version</a:t>
            </a:r>
            <a:r>
              <a:rPr lang="it-IT" altLang="it-IT" dirty="0">
                <a:solidFill>
                  <a:schemeClr val="bg1"/>
                </a:solidFill>
              </a:rPr>
              <a:t> </a:t>
            </a:r>
            <a:r>
              <a:rPr lang="it-IT" altLang="it-IT" dirty="0" err="1">
                <a:solidFill>
                  <a:schemeClr val="bg1"/>
                </a:solidFill>
              </a:rPr>
              <a:t>approaches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347B5EC-15F0-4FEB-9E5B-859834A58A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2197" y="1164555"/>
            <a:ext cx="10201083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375"/>
              </a:spcBef>
              <a:buClr>
                <a:srgbClr val="FE400C"/>
              </a:buClr>
              <a:buSzPct val="100000"/>
              <a:buNone/>
              <a:defRPr/>
            </a:pPr>
            <a:r>
              <a:rPr lang="it-IT" altLang="it-IT" sz="35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Software </a:t>
            </a:r>
            <a:r>
              <a:rPr lang="it-IT" altLang="it-IT" sz="35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diversity</a:t>
            </a:r>
            <a:r>
              <a:rPr lang="it-IT" altLang="it-IT" sz="35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</a:p>
          <a:p>
            <a:pPr marL="0" indent="0">
              <a:spcBef>
                <a:spcPts val="375"/>
              </a:spcBef>
              <a:buClr>
                <a:srgbClr val="FE400C"/>
              </a:buClr>
              <a:buSzPct val="100000"/>
              <a:buNone/>
              <a:defRPr/>
            </a:pPr>
            <a:br>
              <a:rPr lang="it-IT" altLang="it-IT" sz="35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it-IT" altLang="it-IT" sz="2600" dirty="0"/>
              <a:t>a </a:t>
            </a:r>
            <a:r>
              <a:rPr lang="it-IT" altLang="it-IT" sz="2600" dirty="0" err="1"/>
              <a:t>simple</a:t>
            </a:r>
            <a:r>
              <a:rPr lang="it-IT" altLang="it-IT" sz="2600" dirty="0"/>
              <a:t> </a:t>
            </a:r>
            <a:r>
              <a:rPr lang="it-IT" altLang="it-IT" sz="2600" dirty="0" err="1"/>
              <a:t>duplication</a:t>
            </a:r>
            <a:r>
              <a:rPr lang="it-IT" altLang="it-IT" sz="2600" dirty="0"/>
              <a:t> and </a:t>
            </a:r>
            <a:r>
              <a:rPr lang="it-IT" altLang="it-IT" sz="2600" dirty="0" err="1"/>
              <a:t>comparison</a:t>
            </a:r>
            <a:r>
              <a:rPr lang="it-IT" altLang="it-IT" sz="2600" dirty="0"/>
              <a:t> procedure </a:t>
            </a:r>
            <a:r>
              <a:rPr lang="it-IT" altLang="it-IT" sz="2600" dirty="0" err="1"/>
              <a:t>will</a:t>
            </a:r>
            <a:r>
              <a:rPr lang="it-IT" altLang="it-IT" sz="2600" dirty="0"/>
              <a:t> </a:t>
            </a:r>
            <a:r>
              <a:rPr lang="it-IT" altLang="it-IT" sz="2600" dirty="0" err="1"/>
              <a:t>not</a:t>
            </a:r>
            <a:r>
              <a:rPr lang="it-IT" altLang="it-IT" sz="2600" dirty="0"/>
              <a:t> </a:t>
            </a:r>
            <a:r>
              <a:rPr lang="it-IT" altLang="it-IT" sz="2600" dirty="0" err="1"/>
              <a:t>detect</a:t>
            </a:r>
            <a:r>
              <a:rPr lang="it-IT" altLang="it-IT" sz="2600" dirty="0"/>
              <a:t> software faults </a:t>
            </a:r>
            <a:r>
              <a:rPr lang="it-IT" altLang="it-IT" sz="2600" dirty="0" err="1"/>
              <a:t>if</a:t>
            </a:r>
            <a:r>
              <a:rPr lang="it-IT" altLang="it-IT" sz="2600" dirty="0"/>
              <a:t> the </a:t>
            </a:r>
            <a:r>
              <a:rPr lang="it-IT" altLang="it-IT" sz="2600" dirty="0" err="1"/>
              <a:t>duplicated</a:t>
            </a:r>
            <a:r>
              <a:rPr lang="it-IT" altLang="it-IT" sz="2600" dirty="0"/>
              <a:t> software </a:t>
            </a:r>
            <a:r>
              <a:rPr lang="it-IT" altLang="it-IT" sz="2600" dirty="0" err="1"/>
              <a:t>modules</a:t>
            </a:r>
            <a:r>
              <a:rPr lang="it-IT" altLang="it-IT" sz="2600" dirty="0"/>
              <a:t> are </a:t>
            </a:r>
            <a:r>
              <a:rPr lang="it-IT" altLang="it-IT" sz="2600" dirty="0" err="1"/>
              <a:t>identical</a:t>
            </a:r>
            <a:endParaRPr lang="it-IT" altLang="it-IT" sz="2600" dirty="0"/>
          </a:p>
          <a:p>
            <a:pPr>
              <a:spcBef>
                <a:spcPts val="338"/>
              </a:spcBef>
              <a:buClr>
                <a:srgbClr val="FE400C"/>
              </a:buClr>
              <a:buSzPct val="100000"/>
              <a:defRPr/>
            </a:pPr>
            <a:endParaRPr lang="it-IT" altLang="it-IT" sz="2600" dirty="0"/>
          </a:p>
          <a:p>
            <a:pPr marL="0" indent="0">
              <a:spcBef>
                <a:spcPts val="338"/>
              </a:spcBef>
              <a:buNone/>
              <a:defRPr/>
            </a:pPr>
            <a:r>
              <a:rPr lang="it-IT" altLang="it-IT" sz="2600" dirty="0"/>
              <a:t>Independent generation of N &gt;= 2 </a:t>
            </a:r>
            <a:r>
              <a:rPr lang="it-IT" altLang="it-IT" sz="2600" dirty="0" err="1"/>
              <a:t>functionally</a:t>
            </a:r>
            <a:r>
              <a:rPr lang="it-IT" altLang="it-IT" sz="2600" dirty="0"/>
              <a:t> </a:t>
            </a:r>
            <a:r>
              <a:rPr lang="it-IT" altLang="it-IT" sz="2600" dirty="0" err="1"/>
              <a:t>equivalent</a:t>
            </a:r>
            <a:r>
              <a:rPr lang="it-IT" altLang="it-IT" sz="2600" dirty="0"/>
              <a:t> </a:t>
            </a:r>
            <a:r>
              <a:rPr lang="it-IT" altLang="it-IT" sz="2600" dirty="0" err="1"/>
              <a:t>programs</a:t>
            </a:r>
            <a:r>
              <a:rPr lang="it-IT" altLang="it-IT" sz="2600" dirty="0"/>
              <a:t>, </a:t>
            </a:r>
            <a:br>
              <a:rPr lang="it-IT" altLang="it-IT" sz="2600" dirty="0"/>
            </a:br>
            <a:r>
              <a:rPr lang="it-IT" altLang="it-IT" sz="2600" dirty="0" err="1"/>
              <a:t>called</a:t>
            </a:r>
            <a:r>
              <a:rPr lang="it-IT" altLang="it-IT" sz="2600" dirty="0"/>
              <a:t> </a:t>
            </a:r>
            <a:r>
              <a:rPr lang="it-IT" altLang="it-IT" sz="2600" i="1" dirty="0" err="1"/>
              <a:t>versions</a:t>
            </a:r>
            <a:r>
              <a:rPr lang="it-IT" altLang="it-IT" sz="2600" dirty="0"/>
              <a:t>, </a:t>
            </a:r>
            <a:r>
              <a:rPr lang="it-IT" altLang="it-IT" sz="2600" b="1" dirty="0"/>
              <a:t>from the </a:t>
            </a:r>
            <a:r>
              <a:rPr lang="it-IT" altLang="it-IT" sz="2600" b="1" dirty="0" err="1"/>
              <a:t>same</a:t>
            </a:r>
            <a:r>
              <a:rPr lang="it-IT" altLang="it-IT" sz="2600" b="1" dirty="0"/>
              <a:t> </a:t>
            </a:r>
            <a:r>
              <a:rPr lang="it-IT" altLang="it-IT" sz="2600" b="1" dirty="0" err="1"/>
              <a:t>initial</a:t>
            </a:r>
            <a:r>
              <a:rPr lang="it-IT" altLang="it-IT" sz="2600" b="1" dirty="0"/>
              <a:t> </a:t>
            </a:r>
            <a:r>
              <a:rPr lang="it-IT" altLang="it-IT" sz="2600" b="1" dirty="0" err="1"/>
              <a:t>specification</a:t>
            </a:r>
            <a:r>
              <a:rPr lang="it-IT" altLang="it-IT" sz="2600" dirty="0"/>
              <a:t>.</a:t>
            </a:r>
          </a:p>
          <a:p>
            <a:pPr>
              <a:spcBef>
                <a:spcPts val="338"/>
              </a:spcBef>
              <a:buClr>
                <a:srgbClr val="FE400C"/>
              </a:buClr>
              <a:buSzPct val="100000"/>
              <a:defRPr/>
            </a:pPr>
            <a:endParaRPr lang="it-IT" altLang="it-IT" sz="2600" b="1" dirty="0"/>
          </a:p>
          <a:p>
            <a:pPr marL="0" indent="0">
              <a:spcBef>
                <a:spcPts val="338"/>
              </a:spcBef>
              <a:buNone/>
              <a:defRPr/>
            </a:pPr>
            <a:r>
              <a:rPr lang="it-IT" altLang="it-IT" sz="2600" i="1" dirty="0" err="1"/>
              <a:t>Upon</a:t>
            </a:r>
            <a:r>
              <a:rPr lang="it-IT" altLang="it-IT" sz="2600" i="1" dirty="0"/>
              <a:t> </a:t>
            </a:r>
            <a:r>
              <a:rPr lang="it-IT" altLang="it-IT" sz="2600" i="1" dirty="0" err="1"/>
              <a:t>disagreement</a:t>
            </a:r>
            <a:r>
              <a:rPr lang="it-IT" altLang="it-IT" sz="2600" i="1" dirty="0"/>
              <a:t> </a:t>
            </a:r>
            <a:r>
              <a:rPr lang="it-IT" altLang="it-IT" sz="2600" i="1" dirty="0" err="1"/>
              <a:t>among</a:t>
            </a:r>
            <a:r>
              <a:rPr lang="it-IT" altLang="it-IT" sz="2600" i="1" dirty="0"/>
              <a:t> the </a:t>
            </a:r>
            <a:r>
              <a:rPr lang="it-IT" altLang="it-IT" sz="2600" i="1" dirty="0" err="1"/>
              <a:t>versions</a:t>
            </a:r>
            <a:r>
              <a:rPr lang="it-IT" altLang="it-IT" sz="2600" i="1" dirty="0"/>
              <a:t>?</a:t>
            </a:r>
          </a:p>
          <a:p>
            <a:pPr marL="0" indent="0">
              <a:spcBef>
                <a:spcPts val="338"/>
              </a:spcBef>
              <a:buNone/>
              <a:defRPr/>
            </a:pPr>
            <a:r>
              <a:rPr lang="it-IT" altLang="it-IT" sz="2600" dirty="0"/>
              <a:t>- </a:t>
            </a:r>
            <a:r>
              <a:rPr lang="it-IT" altLang="it-IT" sz="2600" dirty="0" err="1"/>
              <a:t>retry</a:t>
            </a:r>
            <a:r>
              <a:rPr lang="it-IT" altLang="it-IT" sz="2600" dirty="0"/>
              <a:t> or </a:t>
            </a:r>
            <a:r>
              <a:rPr lang="it-IT" altLang="it-IT" sz="2600" dirty="0" err="1"/>
              <a:t>restart</a:t>
            </a:r>
            <a:r>
              <a:rPr lang="it-IT" altLang="it-IT" sz="2600" dirty="0"/>
              <a:t> (fault </a:t>
            </a:r>
            <a:r>
              <a:rPr lang="it-IT" altLang="it-IT" sz="2600" dirty="0" err="1"/>
              <a:t>containment</a:t>
            </a:r>
            <a:r>
              <a:rPr lang="it-IT" altLang="it-IT" sz="2600" dirty="0"/>
              <a:t>)</a:t>
            </a:r>
          </a:p>
          <a:p>
            <a:pPr marL="0" indent="0">
              <a:spcBef>
                <a:spcPts val="338"/>
              </a:spcBef>
              <a:buNone/>
              <a:defRPr/>
            </a:pPr>
            <a:r>
              <a:rPr lang="it-IT" altLang="it-IT" sz="2600" dirty="0"/>
              <a:t>- </a:t>
            </a:r>
            <a:r>
              <a:rPr lang="it-IT" altLang="it-IT" sz="2600" dirty="0" err="1"/>
              <a:t>trasition</a:t>
            </a:r>
            <a:r>
              <a:rPr lang="it-IT" altLang="it-IT" sz="2600" dirty="0"/>
              <a:t> to a </a:t>
            </a:r>
            <a:r>
              <a:rPr lang="it-IT" altLang="it-IT" sz="2600" dirty="0" err="1"/>
              <a:t>predefined</a:t>
            </a:r>
            <a:r>
              <a:rPr lang="it-IT" altLang="it-IT" sz="2600" dirty="0"/>
              <a:t> </a:t>
            </a:r>
            <a:r>
              <a:rPr lang="it-IT" altLang="it-IT" sz="2600" dirty="0" err="1"/>
              <a:t>safe</a:t>
            </a:r>
            <a:r>
              <a:rPr lang="it-IT" altLang="it-IT" sz="2600" dirty="0"/>
              <a:t> state </a:t>
            </a:r>
          </a:p>
          <a:p>
            <a:pPr marL="0" indent="0">
              <a:spcBef>
                <a:spcPts val="338"/>
              </a:spcBef>
              <a:buNone/>
              <a:defRPr/>
            </a:pPr>
            <a:r>
              <a:rPr lang="it-IT" altLang="it-IT" sz="2600" dirty="0"/>
              <a:t>- </a:t>
            </a:r>
            <a:r>
              <a:rPr lang="it-IT" altLang="it-IT" sz="2600" dirty="0" err="1"/>
              <a:t>reliance</a:t>
            </a:r>
            <a:r>
              <a:rPr lang="it-IT" altLang="it-IT" sz="2600" dirty="0"/>
              <a:t> on one of the </a:t>
            </a:r>
            <a:r>
              <a:rPr lang="it-IT" altLang="it-IT" sz="2600" dirty="0" err="1"/>
              <a:t>versions</a:t>
            </a:r>
            <a:endParaRPr lang="it-IT" altLang="it-IT" sz="2600" dirty="0"/>
          </a:p>
          <a:p>
            <a:pPr>
              <a:spcBef>
                <a:spcPts val="338"/>
              </a:spcBef>
              <a:defRPr/>
            </a:pPr>
            <a:endParaRPr lang="it-IT" altLang="it-IT" sz="2600" dirty="0">
              <a:solidFill>
                <a:schemeClr val="accent2"/>
              </a:solidFill>
            </a:endParaRP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38B1B7F-F97B-4F4E-8976-A639E7ACC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1A720FA-5282-4247-BFFB-8FF4E3579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A623555-D339-495C-960D-6D7326DA3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904297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3427DA-E176-47D1-9A43-E9280AE0B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>
                <a:solidFill>
                  <a:schemeClr val="bg1"/>
                </a:solidFill>
              </a:rPr>
              <a:t>N-</a:t>
            </a:r>
            <a:r>
              <a:rPr lang="it-IT" altLang="it-IT" dirty="0" err="1">
                <a:solidFill>
                  <a:schemeClr val="bg1"/>
                </a:solidFill>
              </a:rPr>
              <a:t>version</a:t>
            </a:r>
            <a:r>
              <a:rPr lang="it-IT" altLang="it-IT" dirty="0">
                <a:solidFill>
                  <a:schemeClr val="bg1"/>
                </a:solidFill>
              </a:rPr>
              <a:t> programming (I)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6EA61E1-0DC7-40CD-8AC3-1A611FC26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5745249" cy="4351338"/>
          </a:xfrm>
        </p:spPr>
        <p:txBody>
          <a:bodyPr>
            <a:normAutofit/>
          </a:bodyPr>
          <a:lstStyle/>
          <a:p>
            <a:pPr marL="0" indent="0">
              <a:spcBef>
                <a:spcPts val="338"/>
              </a:spcBef>
              <a:buClr>
                <a:srgbClr val="FE400C"/>
              </a:buClr>
              <a:buSzPct val="100000"/>
              <a:buNone/>
              <a:defRPr/>
            </a:pPr>
            <a:r>
              <a:rPr lang="it-IT" altLang="it-IT" dirty="0" err="1"/>
              <a:t>independently</a:t>
            </a:r>
            <a:r>
              <a:rPr lang="it-IT" altLang="it-IT" dirty="0"/>
              <a:t> </a:t>
            </a:r>
            <a:r>
              <a:rPr lang="it-IT" altLang="it-IT" dirty="0" err="1"/>
              <a:t>developed</a:t>
            </a:r>
            <a:r>
              <a:rPr lang="it-IT" altLang="it-IT" dirty="0"/>
              <a:t> </a:t>
            </a:r>
            <a:r>
              <a:rPr lang="it-IT" altLang="it-IT" dirty="0" err="1"/>
              <a:t>versions</a:t>
            </a:r>
            <a:r>
              <a:rPr lang="it-IT" altLang="it-IT" dirty="0"/>
              <a:t> </a:t>
            </a:r>
            <a:br>
              <a:rPr lang="it-IT" altLang="it-IT" dirty="0"/>
            </a:br>
            <a:r>
              <a:rPr lang="it-IT" altLang="it-IT" dirty="0"/>
              <a:t>of </a:t>
            </a:r>
            <a:r>
              <a:rPr lang="it-IT" altLang="it-IT" b="1" dirty="0"/>
              <a:t>design</a:t>
            </a:r>
            <a:r>
              <a:rPr lang="it-IT" altLang="it-IT" dirty="0"/>
              <a:t> and </a:t>
            </a:r>
            <a:r>
              <a:rPr lang="it-IT" altLang="it-IT" b="1" dirty="0"/>
              <a:t>code</a:t>
            </a:r>
            <a:r>
              <a:rPr lang="it-IT" altLang="it-IT" dirty="0"/>
              <a:t> </a:t>
            </a:r>
          </a:p>
          <a:p>
            <a:pPr>
              <a:spcBef>
                <a:spcPts val="338"/>
              </a:spcBef>
              <a:buClr>
                <a:srgbClr val="FE400C"/>
              </a:buClr>
              <a:buSzPct val="100000"/>
              <a:defRPr/>
            </a:pPr>
            <a:endParaRPr lang="it-IT" altLang="it-IT" dirty="0"/>
          </a:p>
          <a:p>
            <a:pPr marL="0" indent="0">
              <a:spcBef>
                <a:spcPts val="338"/>
              </a:spcBef>
              <a:buNone/>
              <a:defRPr/>
            </a:pPr>
            <a:r>
              <a:rPr lang="it-IT" altLang="it-IT" dirty="0"/>
              <a:t>Technique: </a:t>
            </a:r>
            <a:r>
              <a:rPr lang="it-IT" altLang="it-IT" dirty="0" err="1"/>
              <a:t>independent</a:t>
            </a:r>
            <a:br>
              <a:rPr lang="it-IT" altLang="it-IT" dirty="0"/>
            </a:br>
            <a:r>
              <a:rPr lang="it-IT" altLang="it-IT" dirty="0"/>
              <a:t>design teams </a:t>
            </a:r>
            <a:r>
              <a:rPr lang="it-IT" altLang="it-IT" dirty="0" err="1"/>
              <a:t>using</a:t>
            </a:r>
            <a:r>
              <a:rPr lang="it-IT" altLang="it-IT" dirty="0"/>
              <a:t> </a:t>
            </a:r>
            <a:r>
              <a:rPr lang="it-IT" altLang="it-IT" dirty="0" err="1"/>
              <a:t>different</a:t>
            </a:r>
            <a:r>
              <a:rPr lang="it-IT" altLang="it-IT" dirty="0"/>
              <a:t> design </a:t>
            </a:r>
            <a:br>
              <a:rPr lang="it-IT" altLang="it-IT" dirty="0"/>
            </a:br>
            <a:r>
              <a:rPr lang="it-IT" altLang="it-IT" dirty="0" err="1"/>
              <a:t>methodologies</a:t>
            </a:r>
            <a:r>
              <a:rPr lang="it-IT" altLang="it-IT" dirty="0"/>
              <a:t>, </a:t>
            </a:r>
            <a:r>
              <a:rPr lang="it-IT" altLang="it-IT" dirty="0" err="1"/>
              <a:t>algorithms</a:t>
            </a:r>
            <a:r>
              <a:rPr lang="it-IT" altLang="it-IT" dirty="0"/>
              <a:t>, </a:t>
            </a:r>
            <a:r>
              <a:rPr lang="it-IT" altLang="it-IT" dirty="0" err="1"/>
              <a:t>compilers</a:t>
            </a:r>
            <a:r>
              <a:rPr lang="it-IT" altLang="it-IT" dirty="0"/>
              <a:t>, </a:t>
            </a:r>
            <a:r>
              <a:rPr lang="it-IT" altLang="it-IT" dirty="0" err="1"/>
              <a:t>run</a:t>
            </a:r>
            <a:r>
              <a:rPr lang="it-IT" altLang="it-IT" dirty="0"/>
              <a:t>-time systems and hardware </a:t>
            </a:r>
            <a:br>
              <a:rPr lang="it-IT" altLang="it-IT" dirty="0"/>
            </a:br>
            <a:r>
              <a:rPr lang="it-IT" altLang="it-IT" dirty="0" err="1"/>
              <a:t>components</a:t>
            </a:r>
            <a:endParaRPr lang="it-IT" altLang="it-IT" dirty="0"/>
          </a:p>
          <a:p>
            <a:pPr>
              <a:spcBef>
                <a:spcPts val="338"/>
              </a:spcBef>
              <a:buClr>
                <a:srgbClr val="FE400C"/>
              </a:buClr>
              <a:buSzPct val="100000"/>
              <a:defRPr/>
            </a:pPr>
            <a:endParaRPr lang="it-IT" altLang="it-IT" dirty="0"/>
          </a:p>
          <a:p>
            <a:pPr marL="0" indent="0">
              <a:spcBef>
                <a:spcPts val="338"/>
              </a:spcBef>
              <a:buClr>
                <a:srgbClr val="FE400C"/>
              </a:buClr>
              <a:buSzPct val="100000"/>
              <a:buNone/>
              <a:defRPr/>
            </a:pPr>
            <a:r>
              <a:rPr lang="it-IT" altLang="it-IT" dirty="0"/>
              <a:t>- vote on the N </a:t>
            </a:r>
            <a:r>
              <a:rPr lang="it-IT" altLang="it-IT" dirty="0" err="1"/>
              <a:t>results</a:t>
            </a:r>
            <a:r>
              <a:rPr lang="it-IT" altLang="it-IT" dirty="0"/>
              <a:t> </a:t>
            </a:r>
            <a:r>
              <a:rPr lang="it-IT" altLang="it-IT" dirty="0" err="1"/>
              <a:t>produced</a:t>
            </a:r>
            <a:endParaRPr lang="it-IT" altLang="it-IT" dirty="0"/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BE093A5-FF96-48C0-BDE4-0F757EA68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4250DB8-B351-4A23-A34B-F0D0A7674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1F7EF2-3969-4AA2-AD9A-847DECA17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56</a:t>
            </a:fld>
            <a:endParaRPr lang="it-IT"/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D7BF0A27-9592-4D02-8A81-DF1048029F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5596" y="1858248"/>
            <a:ext cx="712352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it-IT" altLang="it-IT" sz="1200">
                <a:latin typeface="Times New Roman" panose="02020603050405020304" pitchFamily="18" charset="0"/>
              </a:rPr>
              <a:t>Program</a:t>
            </a:r>
          </a:p>
          <a:p>
            <a:pPr algn="r">
              <a:spcBef>
                <a:spcPct val="0"/>
              </a:spcBef>
            </a:pPr>
            <a:r>
              <a:rPr lang="it-IT" altLang="it-IT" sz="1200">
                <a:latin typeface="Times New Roman" panose="02020603050405020304" pitchFamily="18" charset="0"/>
              </a:rPr>
              <a:t>Inputs</a:t>
            </a: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7A787061-8B62-46FF-BC41-9CC1223D4E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3209" y="4969748"/>
            <a:ext cx="712352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it-IT" altLang="it-IT" sz="1200">
                <a:latin typeface="Times New Roman" panose="02020603050405020304" pitchFamily="18" charset="0"/>
              </a:rPr>
              <a:t>Program</a:t>
            </a:r>
          </a:p>
          <a:p>
            <a:pPr algn="r">
              <a:spcBef>
                <a:spcPct val="0"/>
              </a:spcBef>
            </a:pPr>
            <a:r>
              <a:rPr lang="it-IT" altLang="it-IT" sz="1200">
                <a:latin typeface="Times New Roman" panose="02020603050405020304" pitchFamily="18" charset="0"/>
              </a:rPr>
              <a:t>Inputs</a:t>
            </a:r>
          </a:p>
        </p:txBody>
      </p:sp>
      <p:grpSp>
        <p:nvGrpSpPr>
          <p:cNvPr id="9" name="Group 5">
            <a:extLst>
              <a:ext uri="{FF2B5EF4-FFF2-40B4-BE49-F238E27FC236}">
                <a16:creationId xmlns:a16="http://schemas.microsoft.com/office/drawing/2014/main" id="{2432BB1B-E5C8-44A1-A350-DA1DA3C7B10E}"/>
              </a:ext>
            </a:extLst>
          </p:cNvPr>
          <p:cNvGrpSpPr>
            <a:grpSpLocks/>
          </p:cNvGrpSpPr>
          <p:nvPr/>
        </p:nvGrpSpPr>
        <p:grpSpPr bwMode="auto">
          <a:xfrm>
            <a:off x="7440612" y="2575799"/>
            <a:ext cx="3913188" cy="2374899"/>
            <a:chOff x="2847" y="1473"/>
            <a:chExt cx="2465" cy="1496"/>
          </a:xfrm>
        </p:grpSpPr>
        <p:sp>
          <p:nvSpPr>
            <p:cNvPr id="10" name="Rectangle 6">
              <a:extLst>
                <a:ext uri="{FF2B5EF4-FFF2-40B4-BE49-F238E27FC236}">
                  <a16:creationId xmlns:a16="http://schemas.microsoft.com/office/drawing/2014/main" id="{C946ADB1-433E-47CD-BC5F-D0EE152323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9" y="1473"/>
              <a:ext cx="571" cy="285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Program</a:t>
              </a:r>
            </a:p>
            <a:p>
              <a:pPr algn="ct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Version  1</a:t>
              </a:r>
            </a:p>
          </p:txBody>
        </p:sp>
        <p:sp>
          <p:nvSpPr>
            <p:cNvPr id="11" name="Rectangle 7">
              <a:extLst>
                <a:ext uri="{FF2B5EF4-FFF2-40B4-BE49-F238E27FC236}">
                  <a16:creationId xmlns:a16="http://schemas.microsoft.com/office/drawing/2014/main" id="{30F3639F-E25E-4896-B1AA-083173ED24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6" y="2684"/>
              <a:ext cx="571" cy="285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Program</a:t>
              </a:r>
            </a:p>
            <a:p>
              <a:pPr algn="ct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Version N</a:t>
              </a:r>
            </a:p>
          </p:txBody>
        </p:sp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DC910AB1-864F-4CDB-8420-94EA252F26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9" y="1829"/>
              <a:ext cx="571" cy="285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Program </a:t>
              </a:r>
            </a:p>
            <a:p>
              <a:pPr algn="ct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Version 2</a:t>
              </a:r>
            </a:p>
          </p:txBody>
        </p:sp>
        <p:sp>
          <p:nvSpPr>
            <p:cNvPr id="13" name="Oval 9">
              <a:extLst>
                <a:ext uri="{FF2B5EF4-FFF2-40B4-BE49-F238E27FC236}">
                  <a16:creationId xmlns:a16="http://schemas.microsoft.com/office/drawing/2014/main" id="{757AC00A-6081-4041-BF3E-A9AB827612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1" y="1865"/>
              <a:ext cx="336" cy="320"/>
            </a:xfrm>
            <a:prstGeom prst="ellips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Voter</a:t>
              </a:r>
            </a:p>
          </p:txBody>
        </p:sp>
        <p:sp>
          <p:nvSpPr>
            <p:cNvPr id="14" name="Line 10">
              <a:extLst>
                <a:ext uri="{FF2B5EF4-FFF2-40B4-BE49-F238E27FC236}">
                  <a16:creationId xmlns:a16="http://schemas.microsoft.com/office/drawing/2014/main" id="{55696733-7E49-42C9-974F-F4FCDCDE7E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0" y="1615"/>
              <a:ext cx="269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5" name="Line 11">
              <a:extLst>
                <a:ext uri="{FF2B5EF4-FFF2-40B4-BE49-F238E27FC236}">
                  <a16:creationId xmlns:a16="http://schemas.microsoft.com/office/drawing/2014/main" id="{FB813458-F891-4CB5-A658-C2622179E0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0" y="1972"/>
              <a:ext cx="269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6" name="Line 12">
              <a:extLst>
                <a:ext uri="{FF2B5EF4-FFF2-40B4-BE49-F238E27FC236}">
                  <a16:creationId xmlns:a16="http://schemas.microsoft.com/office/drawing/2014/main" id="{9C5B98DF-CBCF-4B43-9E35-0B9E6C2D88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7" y="2826"/>
              <a:ext cx="269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Line 13">
              <a:extLst>
                <a:ext uri="{FF2B5EF4-FFF2-40B4-BE49-F238E27FC236}">
                  <a16:creationId xmlns:a16="http://schemas.microsoft.com/office/drawing/2014/main" id="{6C68BB51-250A-42E0-BDBC-69DB84B0DB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27" y="2007"/>
              <a:ext cx="269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cxnSp>
          <p:nvCxnSpPr>
            <p:cNvPr id="18" name="AutoShape 14">
              <a:extLst>
                <a:ext uri="{FF2B5EF4-FFF2-40B4-BE49-F238E27FC236}">
                  <a16:creationId xmlns:a16="http://schemas.microsoft.com/office/drawing/2014/main" id="{BD41CED8-5496-4AFF-B4A9-61DF37C710F8}"/>
                </a:ext>
              </a:extLst>
            </p:cNvPr>
            <p:cNvCxnSpPr>
              <a:cxnSpLocks noChangeShapeType="1"/>
              <a:stCxn id="10" idx="3"/>
              <a:endCxn id="13" idx="1"/>
            </p:cNvCxnSpPr>
            <p:nvPr/>
          </p:nvCxnSpPr>
          <p:spPr bwMode="auto">
            <a:xfrm>
              <a:off x="3719" y="1616"/>
              <a:ext cx="720" cy="296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" name="AutoShape 15">
              <a:extLst>
                <a:ext uri="{FF2B5EF4-FFF2-40B4-BE49-F238E27FC236}">
                  <a16:creationId xmlns:a16="http://schemas.microsoft.com/office/drawing/2014/main" id="{B8071E4C-7FC7-4AC6-A500-EAB8B2FC2D7A}"/>
                </a:ext>
              </a:extLst>
            </p:cNvPr>
            <p:cNvCxnSpPr>
              <a:cxnSpLocks noChangeShapeType="1"/>
              <a:stCxn id="11" idx="3"/>
              <a:endCxn id="13" idx="3"/>
            </p:cNvCxnSpPr>
            <p:nvPr/>
          </p:nvCxnSpPr>
          <p:spPr bwMode="auto">
            <a:xfrm flipV="1">
              <a:off x="3686" y="2138"/>
              <a:ext cx="754" cy="688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20" name="Line 16">
              <a:extLst>
                <a:ext uri="{FF2B5EF4-FFF2-40B4-BE49-F238E27FC236}">
                  <a16:creationId xmlns:a16="http://schemas.microsoft.com/office/drawing/2014/main" id="{E620563C-3E49-4594-9E7C-EDE304AEF6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20" y="2007"/>
              <a:ext cx="671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1" name="Text Box 17">
              <a:extLst>
                <a:ext uri="{FF2B5EF4-FFF2-40B4-BE49-F238E27FC236}">
                  <a16:creationId xmlns:a16="http://schemas.microsoft.com/office/drawing/2014/main" id="{071AFCF2-9F35-4311-A894-6B6432707B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63" y="1662"/>
              <a:ext cx="449" cy="2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Program</a:t>
              </a:r>
            </a:p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Outputs</a:t>
              </a:r>
            </a:p>
          </p:txBody>
        </p:sp>
        <p:sp>
          <p:nvSpPr>
            <p:cNvPr id="22" name="Text Box 18">
              <a:extLst>
                <a:ext uri="{FF2B5EF4-FFF2-40B4-BE49-F238E27FC236}">
                  <a16:creationId xmlns:a16="http://schemas.microsoft.com/office/drawing/2014/main" id="{002CE4D1-CF59-4561-9525-AEA72175A5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83" y="2265"/>
              <a:ext cx="139" cy="2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.</a:t>
              </a:r>
            </a:p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.</a:t>
              </a:r>
            </a:p>
          </p:txBody>
        </p:sp>
        <p:sp>
          <p:nvSpPr>
            <p:cNvPr id="23" name="Text Box 19">
              <a:extLst>
                <a:ext uri="{FF2B5EF4-FFF2-40B4-BE49-F238E27FC236}">
                  <a16:creationId xmlns:a16="http://schemas.microsoft.com/office/drawing/2014/main" id="{3C0B1988-17A0-49E1-9FBD-9258FEFD78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21" y="2087"/>
              <a:ext cx="139" cy="2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.</a:t>
              </a:r>
            </a:p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547996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7E383E-50B1-4084-94D6-42EF999E1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>
                <a:solidFill>
                  <a:schemeClr val="bg1"/>
                </a:solidFill>
              </a:rPr>
              <a:t>N-</a:t>
            </a:r>
            <a:r>
              <a:rPr lang="it-IT" altLang="it-IT" dirty="0" err="1">
                <a:solidFill>
                  <a:schemeClr val="bg1"/>
                </a:solidFill>
              </a:rPr>
              <a:t>version</a:t>
            </a:r>
            <a:r>
              <a:rPr lang="it-IT" altLang="it-IT" dirty="0">
                <a:solidFill>
                  <a:schemeClr val="bg1"/>
                </a:solidFill>
              </a:rPr>
              <a:t> programming (II)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F675381-B909-47D2-9311-68A0A56626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36" y="1333812"/>
            <a:ext cx="10766120" cy="3584417"/>
          </a:xfrm>
        </p:spPr>
        <p:txBody>
          <a:bodyPr>
            <a:normAutofit fontScale="85000" lnSpcReduction="20000"/>
          </a:bodyPr>
          <a:lstStyle/>
          <a:p>
            <a:pPr marL="0" indent="0">
              <a:spcBef>
                <a:spcPts val="338"/>
              </a:spcBef>
              <a:buClr>
                <a:srgbClr val="FE400C"/>
              </a:buClr>
              <a:buSzPct val="100000"/>
              <a:buNone/>
              <a:defRPr/>
            </a:pPr>
            <a:r>
              <a:rPr lang="it-IT" altLang="it-IT" sz="30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Disadvantages</a:t>
            </a:r>
            <a:endParaRPr lang="it-IT" altLang="it-IT" sz="3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it-IT" altLang="it-IT" sz="4000" dirty="0">
                <a:solidFill>
                  <a:schemeClr val="accent2"/>
                </a:solidFill>
              </a:rPr>
              <a:t> 	</a:t>
            </a:r>
            <a:r>
              <a:rPr lang="it-IT" altLang="it-IT" dirty="0"/>
              <a:t>-cost of software </a:t>
            </a:r>
            <a:r>
              <a:rPr lang="it-IT" altLang="it-IT" dirty="0" err="1"/>
              <a:t>development</a:t>
            </a:r>
            <a:r>
              <a:rPr lang="it-IT" altLang="it-IT" dirty="0"/>
              <a:t> </a:t>
            </a: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it-IT" altLang="it-IT" dirty="0"/>
              <a:t>	-cost of </a:t>
            </a:r>
            <a:r>
              <a:rPr lang="it-IT" altLang="it-IT" dirty="0" err="1"/>
              <a:t>concurrent</a:t>
            </a:r>
            <a:r>
              <a:rPr lang="it-IT" altLang="it-IT" dirty="0"/>
              <a:t> </a:t>
            </a:r>
            <a:r>
              <a:rPr lang="it-IT" altLang="it-IT" dirty="0" err="1"/>
              <a:t>executions</a:t>
            </a:r>
            <a:br>
              <a:rPr lang="it-IT" altLang="it-IT" dirty="0"/>
            </a:br>
            <a:r>
              <a:rPr lang="it-IT" altLang="it-IT" dirty="0"/>
              <a:t>	-</a:t>
            </a:r>
            <a:r>
              <a:rPr lang="it-IT" altLang="it-IT" dirty="0" err="1"/>
              <a:t>potential</a:t>
            </a:r>
            <a:r>
              <a:rPr lang="it-IT" altLang="it-IT" dirty="0"/>
              <a:t> source of </a:t>
            </a:r>
            <a:r>
              <a:rPr lang="it-IT" altLang="it-IT" dirty="0" err="1"/>
              <a:t>correlated</a:t>
            </a:r>
            <a:r>
              <a:rPr lang="it-IT" altLang="it-IT" dirty="0"/>
              <a:t> </a:t>
            </a:r>
            <a:r>
              <a:rPr lang="it-IT" altLang="it-IT" dirty="0" err="1"/>
              <a:t>errors</a:t>
            </a:r>
            <a:r>
              <a:rPr lang="it-IT" altLang="it-IT" dirty="0"/>
              <a:t>, </a:t>
            </a:r>
            <a:r>
              <a:rPr lang="it-IT" altLang="it-IT" dirty="0" err="1"/>
              <a:t>such</a:t>
            </a:r>
            <a:r>
              <a:rPr lang="it-IT" altLang="it-IT" dirty="0"/>
              <a:t> </a:t>
            </a:r>
            <a:r>
              <a:rPr lang="it-IT" altLang="it-IT" dirty="0" err="1"/>
              <a:t>as</a:t>
            </a:r>
            <a:r>
              <a:rPr lang="it-IT" altLang="it-IT" dirty="0"/>
              <a:t> the </a:t>
            </a:r>
            <a:r>
              <a:rPr lang="it-IT" altLang="it-IT" dirty="0" err="1"/>
              <a:t>original</a:t>
            </a:r>
            <a:r>
              <a:rPr lang="it-IT" altLang="it-IT" dirty="0"/>
              <a:t> </a:t>
            </a:r>
            <a:r>
              <a:rPr lang="it-IT" altLang="it-IT" dirty="0" err="1"/>
              <a:t>specification</a:t>
            </a:r>
            <a:r>
              <a:rPr lang="it-IT" altLang="it-IT" dirty="0"/>
              <a:t>. </a:t>
            </a:r>
            <a:br>
              <a:rPr lang="it-IT" altLang="it-IT" dirty="0">
                <a:solidFill>
                  <a:schemeClr val="accent2"/>
                </a:solidFill>
              </a:rPr>
            </a:br>
            <a:r>
              <a:rPr lang="it-IT" altLang="it-IT" dirty="0">
                <a:solidFill>
                  <a:schemeClr val="accent2"/>
                </a:solidFill>
              </a:rPr>
              <a:t>	 </a:t>
            </a:r>
            <a:br>
              <a:rPr lang="it-IT" altLang="it-IT" dirty="0">
                <a:solidFill>
                  <a:schemeClr val="accent2"/>
                </a:solidFill>
              </a:rPr>
            </a:br>
            <a:r>
              <a:rPr lang="it-IT" altLang="it-IT" dirty="0">
                <a:solidFill>
                  <a:schemeClr val="accent2"/>
                </a:solidFill>
              </a:rPr>
              <a:t>	</a:t>
            </a:r>
            <a:r>
              <a:rPr lang="it-IT" altLang="it-IT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Specification</a:t>
            </a:r>
            <a:r>
              <a:rPr lang="it-IT" altLang="it-IT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mistakes</a:t>
            </a:r>
            <a:r>
              <a:rPr lang="it-IT" altLang="it-IT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 </a:t>
            </a:r>
            <a:r>
              <a:rPr lang="it-IT" altLang="it-IT" dirty="0" err="1"/>
              <a:t>not</a:t>
            </a:r>
            <a:r>
              <a:rPr lang="it-IT" altLang="it-IT" dirty="0"/>
              <a:t> </a:t>
            </a:r>
            <a:r>
              <a:rPr lang="it-IT" altLang="it-IT" dirty="0" err="1"/>
              <a:t>tolerated</a:t>
            </a:r>
            <a:br>
              <a:rPr lang="it-IT" altLang="it-IT" dirty="0">
                <a:solidFill>
                  <a:schemeClr val="accent2"/>
                </a:solidFill>
              </a:rPr>
            </a:br>
            <a:br>
              <a:rPr lang="it-IT" altLang="it-IT" dirty="0">
                <a:solidFill>
                  <a:schemeClr val="accent2"/>
                </a:solidFill>
              </a:rPr>
            </a:br>
            <a:endParaRPr lang="it-IT" altLang="it-IT" dirty="0">
              <a:solidFill>
                <a:schemeClr val="accent2"/>
              </a:solidFill>
            </a:endParaRPr>
          </a:p>
          <a:p>
            <a:pPr marL="0" indent="0">
              <a:spcBef>
                <a:spcPts val="300"/>
              </a:spcBef>
              <a:buClr>
                <a:srgbClr val="FE400C"/>
              </a:buClr>
              <a:buSzPct val="100000"/>
              <a:buNone/>
              <a:defRPr/>
            </a:pPr>
            <a:r>
              <a:rPr lang="it-IT" altLang="it-IT" sz="30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Practical</a:t>
            </a:r>
            <a:r>
              <a:rPr lang="it-IT" altLang="it-IT" sz="3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30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problem</a:t>
            </a:r>
            <a:r>
              <a:rPr lang="it-IT" altLang="it-IT" sz="3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endParaRPr lang="it-IT" altLang="it-IT" sz="4000" dirty="0">
              <a:solidFill>
                <a:schemeClr val="accent2"/>
              </a:solidFill>
            </a:endParaRPr>
          </a:p>
          <a:p>
            <a:pPr marL="0" indent="0">
              <a:spcBef>
                <a:spcPts val="300"/>
              </a:spcBef>
              <a:buClr>
                <a:srgbClr val="FE400C"/>
              </a:buClr>
              <a:buSzPct val="100000"/>
              <a:buNone/>
              <a:defRPr/>
            </a:pPr>
            <a:r>
              <a:rPr lang="it-IT" altLang="it-IT" sz="2600" dirty="0"/>
              <a:t>	in </a:t>
            </a:r>
            <a:r>
              <a:rPr lang="it-IT" altLang="it-IT" sz="2600" dirty="0" err="1"/>
              <a:t>implementing</a:t>
            </a:r>
            <a:r>
              <a:rPr lang="it-IT" altLang="it-IT" sz="2600" dirty="0"/>
              <a:t> the software </a:t>
            </a:r>
            <a:r>
              <a:rPr lang="it-IT" altLang="it-IT" sz="2600" dirty="0" err="1"/>
              <a:t>Voter</a:t>
            </a:r>
            <a:r>
              <a:rPr lang="it-IT" altLang="it-IT" sz="2600" dirty="0"/>
              <a:t> for </a:t>
            </a:r>
            <a:r>
              <a:rPr lang="it-IT" altLang="it-IT" sz="2600" dirty="0" err="1"/>
              <a:t>comparing</a:t>
            </a:r>
            <a:r>
              <a:rPr lang="it-IT" altLang="it-IT" sz="2600" dirty="0"/>
              <a:t> the </a:t>
            </a:r>
            <a:r>
              <a:rPr lang="it-IT" altLang="it-IT" sz="2600" dirty="0" err="1"/>
              <a:t>results</a:t>
            </a:r>
            <a:r>
              <a:rPr lang="it-IT" altLang="it-IT" sz="2600" dirty="0"/>
              <a:t> </a:t>
            </a:r>
            <a:r>
              <a:rPr lang="it-IT" altLang="it-IT" sz="2600" dirty="0" err="1"/>
              <a:t>generated</a:t>
            </a:r>
            <a:r>
              <a:rPr lang="it-IT" altLang="it-IT" sz="2600" dirty="0"/>
              <a:t> by the 	copies </a:t>
            </a:r>
            <a:r>
              <a:rPr lang="it-IT" altLang="it-IT" sz="2600" dirty="0" err="1"/>
              <a:t>because</a:t>
            </a:r>
            <a:r>
              <a:rPr lang="it-IT" altLang="it-IT" sz="2600" dirty="0"/>
              <a:t> of the </a:t>
            </a:r>
            <a:r>
              <a:rPr lang="it-IT" altLang="it-IT" sz="2600" dirty="0" err="1"/>
              <a:t>differences</a:t>
            </a:r>
            <a:r>
              <a:rPr lang="it-IT" altLang="it-IT" sz="2600" dirty="0"/>
              <a:t> in </a:t>
            </a:r>
            <a:r>
              <a:rPr lang="it-IT" altLang="it-IT" sz="2600" dirty="0" err="1"/>
              <a:t>compilers</a:t>
            </a:r>
            <a:r>
              <a:rPr lang="it-IT" altLang="it-IT" sz="2600" dirty="0"/>
              <a:t>, </a:t>
            </a:r>
            <a:r>
              <a:rPr lang="it-IT" altLang="it-IT" sz="2600" dirty="0" err="1"/>
              <a:t>numerical</a:t>
            </a:r>
            <a:r>
              <a:rPr lang="it-IT" altLang="it-IT" sz="2600" dirty="0"/>
              <a:t> techniques and format 	</a:t>
            </a:r>
            <a:r>
              <a:rPr lang="it-IT" altLang="it-IT" sz="2600" dirty="0" err="1"/>
              <a:t>conversions</a:t>
            </a:r>
            <a:r>
              <a:rPr lang="it-IT" altLang="it-IT" sz="2600" dirty="0"/>
              <a:t>. </a:t>
            </a:r>
          </a:p>
          <a:p>
            <a:pPr>
              <a:spcBef>
                <a:spcPts val="300"/>
              </a:spcBef>
              <a:buClr>
                <a:srgbClr val="FE400C"/>
              </a:buClr>
              <a:buSzPct val="100000"/>
              <a:defRPr/>
            </a:pPr>
            <a:endParaRPr lang="it-IT" altLang="it-IT" sz="4000" dirty="0">
              <a:solidFill>
                <a:schemeClr val="accent2"/>
              </a:solidFill>
            </a:endParaRP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173193E-3C2D-408A-B3B6-F7C689ED7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96FF438-0896-4ABF-8A5C-E0FA84447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725D953-99F7-4436-AD2D-5F68B188F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307609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7E383E-50B1-4084-94D6-42EF999E1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>
                <a:solidFill>
                  <a:schemeClr val="bg1"/>
                </a:solidFill>
              </a:rPr>
              <a:t>N-</a:t>
            </a:r>
            <a:r>
              <a:rPr lang="it-IT" altLang="it-IT" dirty="0" err="1">
                <a:solidFill>
                  <a:schemeClr val="bg1"/>
                </a:solidFill>
              </a:rPr>
              <a:t>version</a:t>
            </a:r>
            <a:r>
              <a:rPr lang="it-IT" altLang="it-IT" dirty="0">
                <a:solidFill>
                  <a:schemeClr val="bg1"/>
                </a:solidFill>
              </a:rPr>
              <a:t> programming (II)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F675381-B909-47D2-9311-68A0A56626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2940" y="1579086"/>
            <a:ext cx="10064551" cy="3699827"/>
          </a:xfrm>
        </p:spPr>
        <p:txBody>
          <a:bodyPr>
            <a:normAutofit fontScale="62500" lnSpcReduction="20000"/>
          </a:bodyPr>
          <a:lstStyle/>
          <a:p>
            <a:pPr>
              <a:spcBef>
                <a:spcPts val="300"/>
              </a:spcBef>
              <a:buClr>
                <a:srgbClr val="FE400C"/>
              </a:buClr>
              <a:buSzPct val="100000"/>
              <a:defRPr/>
            </a:pPr>
            <a:endParaRPr lang="it-IT" altLang="it-IT" sz="4000" dirty="0">
              <a:solidFill>
                <a:schemeClr val="accent2"/>
              </a:solidFill>
            </a:endParaRPr>
          </a:p>
          <a:p>
            <a:pPr marL="0" indent="0">
              <a:spcBef>
                <a:spcPts val="338"/>
              </a:spcBef>
              <a:buClr>
                <a:srgbClr val="FE400C"/>
              </a:buClr>
              <a:buSzPct val="100000"/>
              <a:buNone/>
              <a:defRPr/>
            </a:pPr>
            <a:r>
              <a:rPr lang="it-IT" altLang="it-IT" sz="4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Software </a:t>
            </a:r>
            <a:r>
              <a:rPr lang="it-IT" altLang="it-IT" sz="40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voter</a:t>
            </a:r>
            <a:r>
              <a:rPr lang="it-IT" altLang="it-IT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4000" dirty="0"/>
              <a:t>(single point of </a:t>
            </a:r>
            <a:r>
              <a:rPr lang="it-IT" altLang="it-IT" sz="4000" dirty="0" err="1"/>
              <a:t>failure</a:t>
            </a:r>
            <a:r>
              <a:rPr lang="it-IT" altLang="it-IT" sz="4000" dirty="0"/>
              <a:t>)</a:t>
            </a:r>
            <a:br>
              <a:rPr lang="it-IT" altLang="it-IT" sz="4000" dirty="0"/>
            </a:br>
            <a:endParaRPr lang="it-IT" altLang="it-IT" sz="4000" dirty="0"/>
          </a:p>
          <a:p>
            <a:pPr>
              <a:spcBef>
                <a:spcPts val="300"/>
              </a:spcBef>
              <a:defRPr/>
            </a:pPr>
            <a:r>
              <a:rPr lang="it-IT" altLang="it-IT" sz="4000" dirty="0" err="1"/>
              <a:t>not</a:t>
            </a:r>
            <a:r>
              <a:rPr lang="it-IT" altLang="it-IT" sz="4000" dirty="0"/>
              <a:t> </a:t>
            </a:r>
            <a:r>
              <a:rPr lang="it-IT" altLang="it-IT" sz="4000" dirty="0" err="1"/>
              <a:t>replicated</a:t>
            </a:r>
            <a:r>
              <a:rPr lang="it-IT" altLang="it-IT" sz="4000" dirty="0"/>
              <a:t>: must be </a:t>
            </a:r>
            <a:r>
              <a:rPr lang="it-IT" altLang="it-IT" sz="4000" dirty="0" err="1"/>
              <a:t>simple</a:t>
            </a:r>
            <a:r>
              <a:rPr lang="it-IT" altLang="it-IT" sz="4000" dirty="0"/>
              <a:t> and </a:t>
            </a:r>
            <a:r>
              <a:rPr lang="it-IT" altLang="it-IT" sz="4000" dirty="0" err="1"/>
              <a:t>verifiable</a:t>
            </a:r>
            <a:br>
              <a:rPr lang="it-IT" altLang="it-IT" sz="4000" dirty="0"/>
            </a:br>
            <a:endParaRPr lang="it-IT" altLang="it-IT" sz="4000" dirty="0"/>
          </a:p>
          <a:p>
            <a:pPr>
              <a:spcBef>
                <a:spcPts val="300"/>
              </a:spcBef>
              <a:defRPr/>
            </a:pPr>
            <a:r>
              <a:rPr lang="it-IT" altLang="it-IT" sz="4000" dirty="0"/>
              <a:t>must </a:t>
            </a:r>
            <a:r>
              <a:rPr lang="it-IT" altLang="it-IT" sz="4000" dirty="0" err="1"/>
              <a:t>assure</a:t>
            </a:r>
            <a:r>
              <a:rPr lang="it-IT" altLang="it-IT" sz="4000" dirty="0"/>
              <a:t> </a:t>
            </a:r>
            <a:r>
              <a:rPr lang="it-IT" altLang="it-IT" sz="4000" dirty="0" err="1"/>
              <a:t>that</a:t>
            </a:r>
            <a:r>
              <a:rPr lang="it-IT" altLang="it-IT" sz="4000" dirty="0"/>
              <a:t> the input data </a:t>
            </a:r>
            <a:r>
              <a:rPr lang="it-IT" altLang="it-IT" sz="4000" dirty="0" err="1"/>
              <a:t>vector</a:t>
            </a:r>
            <a:r>
              <a:rPr lang="it-IT" altLang="it-IT" sz="4000" dirty="0"/>
              <a:t> to </a:t>
            </a:r>
            <a:r>
              <a:rPr lang="it-IT" altLang="it-IT" sz="4000" dirty="0" err="1"/>
              <a:t>each</a:t>
            </a:r>
            <a:r>
              <a:rPr lang="it-IT" altLang="it-IT" sz="4000" dirty="0"/>
              <a:t> of the </a:t>
            </a:r>
            <a:r>
              <a:rPr lang="it-IT" altLang="it-IT" sz="4000" dirty="0" err="1"/>
              <a:t>versions</a:t>
            </a:r>
            <a:r>
              <a:rPr lang="it-IT" altLang="it-IT" sz="4000" dirty="0"/>
              <a:t> </a:t>
            </a:r>
            <a:r>
              <a:rPr lang="it-IT" altLang="it-IT" sz="4000" dirty="0" err="1"/>
              <a:t>is</a:t>
            </a:r>
            <a:r>
              <a:rPr lang="it-IT" altLang="it-IT" sz="4000" dirty="0"/>
              <a:t> </a:t>
            </a:r>
            <a:r>
              <a:rPr lang="it-IT" altLang="it-IT" sz="4000" dirty="0" err="1"/>
              <a:t>identical</a:t>
            </a:r>
            <a:br>
              <a:rPr lang="it-IT" altLang="it-IT" sz="4000" dirty="0"/>
            </a:br>
            <a:endParaRPr lang="it-IT" altLang="it-IT" sz="4000" dirty="0"/>
          </a:p>
          <a:p>
            <a:pPr>
              <a:spcBef>
                <a:spcPts val="300"/>
              </a:spcBef>
              <a:defRPr/>
            </a:pPr>
            <a:r>
              <a:rPr lang="it-IT" altLang="it-IT" sz="4000" dirty="0"/>
              <a:t>must </a:t>
            </a:r>
            <a:r>
              <a:rPr lang="it-IT" altLang="it-IT" sz="4000" dirty="0" err="1"/>
              <a:t>receive</a:t>
            </a:r>
            <a:r>
              <a:rPr lang="it-IT" altLang="it-IT" sz="4000" dirty="0"/>
              <a:t> data from </a:t>
            </a:r>
            <a:r>
              <a:rPr lang="it-IT" altLang="it-IT" sz="4000" dirty="0" err="1"/>
              <a:t>each</a:t>
            </a:r>
            <a:r>
              <a:rPr lang="it-IT" altLang="it-IT" sz="4000" dirty="0"/>
              <a:t> </a:t>
            </a:r>
            <a:r>
              <a:rPr lang="it-IT" altLang="it-IT" sz="4000" dirty="0" err="1"/>
              <a:t>version</a:t>
            </a:r>
            <a:r>
              <a:rPr lang="it-IT" altLang="it-IT" sz="4000" dirty="0"/>
              <a:t> in </a:t>
            </a:r>
            <a:r>
              <a:rPr lang="it-IT" altLang="it-IT" sz="4000" dirty="0" err="1"/>
              <a:t>identical</a:t>
            </a:r>
            <a:r>
              <a:rPr lang="it-IT" altLang="it-IT" sz="4000" dirty="0"/>
              <a:t> formats or make </a:t>
            </a:r>
            <a:r>
              <a:rPr lang="it-IT" altLang="it-IT" sz="4000" dirty="0" err="1"/>
              <a:t>efficient</a:t>
            </a:r>
            <a:r>
              <a:rPr lang="it-IT" altLang="it-IT" sz="4000" dirty="0"/>
              <a:t> </a:t>
            </a:r>
            <a:r>
              <a:rPr lang="it-IT" altLang="it-IT" sz="4000" dirty="0" err="1"/>
              <a:t>conversions</a:t>
            </a:r>
            <a:r>
              <a:rPr lang="it-IT" altLang="it-IT" sz="4000" dirty="0"/>
              <a:t> must </a:t>
            </a:r>
            <a:r>
              <a:rPr lang="it-IT" altLang="it-IT" sz="4000" dirty="0" err="1"/>
              <a:t>implement</a:t>
            </a:r>
            <a:r>
              <a:rPr lang="it-IT" altLang="it-IT" sz="4000" dirty="0"/>
              <a:t> some </a:t>
            </a:r>
            <a:r>
              <a:rPr lang="it-IT" altLang="it-IT" sz="4000" dirty="0" err="1"/>
              <a:t>sort</a:t>
            </a:r>
            <a:r>
              <a:rPr lang="it-IT" altLang="it-IT" sz="4000" dirty="0"/>
              <a:t> of </a:t>
            </a:r>
            <a:r>
              <a:rPr lang="it-IT" altLang="it-IT" sz="4000" dirty="0" err="1"/>
              <a:t>communication</a:t>
            </a:r>
            <a:r>
              <a:rPr lang="it-IT" altLang="it-IT" sz="4000" dirty="0"/>
              <a:t> </a:t>
            </a:r>
            <a:r>
              <a:rPr lang="it-IT" altLang="it-IT" sz="4000" dirty="0" err="1"/>
              <a:t>protocol</a:t>
            </a:r>
            <a:r>
              <a:rPr lang="it-IT" altLang="it-IT" sz="4000" dirty="0"/>
              <a:t> to </a:t>
            </a:r>
            <a:r>
              <a:rPr lang="it-IT" altLang="it-IT" sz="4000" dirty="0" err="1"/>
              <a:t>wait</a:t>
            </a:r>
            <a:r>
              <a:rPr lang="it-IT" altLang="it-IT" sz="4000" dirty="0"/>
              <a:t> </a:t>
            </a:r>
            <a:r>
              <a:rPr lang="it-IT" altLang="it-IT" sz="4000" dirty="0" err="1"/>
              <a:t>until</a:t>
            </a:r>
            <a:r>
              <a:rPr lang="it-IT" altLang="it-IT" sz="4000" dirty="0"/>
              <a:t> </a:t>
            </a:r>
            <a:r>
              <a:rPr lang="it-IT" altLang="it-IT" sz="4000" dirty="0" err="1"/>
              <a:t>all</a:t>
            </a:r>
            <a:r>
              <a:rPr lang="it-IT" altLang="it-IT" sz="4000" dirty="0"/>
              <a:t> </a:t>
            </a:r>
            <a:r>
              <a:rPr lang="it-IT" altLang="it-IT" sz="4000" dirty="0" err="1"/>
              <a:t>versions</a:t>
            </a:r>
            <a:r>
              <a:rPr lang="it-IT" altLang="it-IT" sz="4000" dirty="0"/>
              <a:t> complete </a:t>
            </a:r>
            <a:r>
              <a:rPr lang="it-IT" altLang="it-IT" sz="4000" dirty="0" err="1"/>
              <a:t>their</a:t>
            </a:r>
            <a:r>
              <a:rPr lang="it-IT" altLang="it-IT" sz="4000" dirty="0"/>
              <a:t> processing or </a:t>
            </a:r>
            <a:r>
              <a:rPr lang="it-IT" altLang="it-IT" sz="4000" dirty="0" err="1"/>
              <a:t>recognize</a:t>
            </a:r>
            <a:r>
              <a:rPr lang="it-IT" altLang="it-IT" sz="4000" dirty="0"/>
              <a:t> the </a:t>
            </a:r>
            <a:r>
              <a:rPr lang="it-IT" altLang="it-IT" sz="4000" dirty="0" err="1"/>
              <a:t>versions</a:t>
            </a:r>
            <a:r>
              <a:rPr lang="it-IT" altLang="it-IT" sz="4000" dirty="0"/>
              <a:t> </a:t>
            </a:r>
            <a:r>
              <a:rPr lang="it-IT" altLang="it-IT" sz="4000" dirty="0" err="1"/>
              <a:t>that</a:t>
            </a:r>
            <a:r>
              <a:rPr lang="it-IT" altLang="it-IT" sz="4000" dirty="0"/>
              <a:t> do </a:t>
            </a:r>
            <a:r>
              <a:rPr lang="it-IT" altLang="it-IT" sz="4000" dirty="0" err="1"/>
              <a:t>not</a:t>
            </a:r>
            <a:r>
              <a:rPr lang="it-IT" altLang="it-IT" sz="4000" dirty="0"/>
              <a:t> complete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173193E-3C2D-408A-B3B6-F7C689ED7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96FF438-0896-4ABF-8A5C-E0FA84447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725D953-99F7-4436-AD2D-5F68B188F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88200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08E3547-0C2F-4FD0-BE6A-0E2EA3DE2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>
                <a:solidFill>
                  <a:schemeClr val="bg1"/>
                </a:solidFill>
              </a:rPr>
              <a:t>N-self-checking programming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4DE6A39-BA5A-4F8C-BF20-EF8006430F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63" y="2251080"/>
            <a:ext cx="5248775" cy="3378701"/>
          </a:xfrm>
        </p:spPr>
        <p:txBody>
          <a:bodyPr>
            <a:normAutofit/>
          </a:bodyPr>
          <a:lstStyle/>
          <a:p>
            <a:pPr marL="0" indent="0">
              <a:spcBef>
                <a:spcPts val="300"/>
              </a:spcBef>
              <a:buNone/>
            </a:pPr>
            <a:r>
              <a:rPr lang="it-IT" altLang="it-IT" sz="2400" dirty="0"/>
              <a:t>N </a:t>
            </a:r>
            <a:r>
              <a:rPr lang="it-IT" altLang="it-IT" sz="2400" dirty="0" err="1"/>
              <a:t>versions</a:t>
            </a:r>
            <a:r>
              <a:rPr lang="it-IT" altLang="it-IT" sz="2400" dirty="0"/>
              <a:t> of the </a:t>
            </a:r>
            <a:r>
              <a:rPr lang="it-IT" altLang="it-IT" sz="2400" dirty="0" err="1"/>
              <a:t>program</a:t>
            </a:r>
            <a:r>
              <a:rPr lang="it-IT" altLang="it-IT" sz="2400" dirty="0"/>
              <a:t> are </a:t>
            </a:r>
            <a:r>
              <a:rPr lang="it-IT" altLang="it-IT" sz="2400" dirty="0" err="1"/>
              <a:t>written</a:t>
            </a:r>
            <a:endParaRPr lang="it-IT" altLang="it-IT" sz="2400" dirty="0"/>
          </a:p>
          <a:p>
            <a:pPr>
              <a:spcBef>
                <a:spcPts val="300"/>
              </a:spcBef>
              <a:buFontTx/>
              <a:buChar char="-"/>
            </a:pPr>
            <a:r>
              <a:rPr lang="it-IT" altLang="it-IT" sz="2400" dirty="0" err="1"/>
              <a:t>each</a:t>
            </a:r>
            <a:r>
              <a:rPr lang="it-IT" altLang="it-IT" sz="2400" dirty="0"/>
              <a:t> </a:t>
            </a:r>
            <a:r>
              <a:rPr lang="it-IT" altLang="it-IT" sz="2400" dirty="0" err="1"/>
              <a:t>version</a:t>
            </a:r>
            <a:r>
              <a:rPr lang="it-IT" altLang="it-IT" sz="2400" dirty="0"/>
              <a:t> </a:t>
            </a:r>
            <a:r>
              <a:rPr lang="it-IT" altLang="it-IT" sz="2400" dirty="0" err="1"/>
              <a:t>is</a:t>
            </a:r>
            <a:r>
              <a:rPr lang="it-IT" altLang="it-IT" sz="2400" dirty="0"/>
              <a:t> running </a:t>
            </a:r>
            <a:r>
              <a:rPr lang="it-IT" altLang="it-IT" sz="2400" dirty="0" err="1"/>
              <a:t>simultaneously</a:t>
            </a:r>
            <a:r>
              <a:rPr lang="it-IT" altLang="it-IT" sz="2400" dirty="0"/>
              <a:t> and </a:t>
            </a:r>
            <a:r>
              <a:rPr lang="it-IT" altLang="it-IT" sz="2400" dirty="0" err="1"/>
              <a:t>includes</a:t>
            </a:r>
            <a:r>
              <a:rPr lang="it-IT" altLang="it-IT" sz="2400" dirty="0"/>
              <a:t> </a:t>
            </a:r>
            <a:r>
              <a:rPr lang="it-IT" altLang="it-IT" sz="2400" dirty="0" err="1"/>
              <a:t>its</a:t>
            </a:r>
            <a:r>
              <a:rPr lang="it-IT" altLang="it-IT" sz="2400" dirty="0"/>
              <a:t> </a:t>
            </a:r>
            <a:r>
              <a:rPr lang="it-IT" altLang="it-IT" sz="2400" dirty="0" err="1"/>
              <a:t>acceptance</a:t>
            </a:r>
            <a:r>
              <a:rPr lang="it-IT" altLang="it-IT" sz="2400" dirty="0"/>
              <a:t> </a:t>
            </a:r>
            <a:r>
              <a:rPr lang="it-IT" altLang="it-IT" sz="2400" dirty="0" err="1"/>
              <a:t>tests</a:t>
            </a:r>
            <a:endParaRPr lang="it-IT" altLang="it-IT" sz="2400" dirty="0"/>
          </a:p>
          <a:p>
            <a:pPr>
              <a:spcBef>
                <a:spcPts val="300"/>
              </a:spcBef>
              <a:buFontTx/>
              <a:buChar char="-"/>
            </a:pPr>
            <a:endParaRPr lang="it-IT" altLang="it-IT" sz="2400" dirty="0"/>
          </a:p>
          <a:p>
            <a:pPr marL="0" indent="0">
              <a:spcBef>
                <a:spcPts val="300"/>
              </a:spcBef>
              <a:buNone/>
            </a:pPr>
            <a:r>
              <a:rPr lang="it-IT" altLang="it-IT" sz="2400" dirty="0"/>
              <a:t>The </a:t>
            </a:r>
            <a:r>
              <a:rPr lang="it-IT" altLang="it-IT" sz="2400" dirty="0" err="1"/>
              <a:t>selection</a:t>
            </a:r>
            <a:r>
              <a:rPr lang="it-IT" altLang="it-IT" sz="2400" dirty="0"/>
              <a:t> </a:t>
            </a:r>
            <a:r>
              <a:rPr lang="it-IT" altLang="it-IT" sz="2400" dirty="0" err="1"/>
              <a:t>logic</a:t>
            </a:r>
            <a:r>
              <a:rPr lang="it-IT" altLang="it-IT" sz="2400" dirty="0"/>
              <a:t> </a:t>
            </a:r>
            <a:r>
              <a:rPr lang="it-IT" altLang="it-IT" sz="2400" dirty="0" err="1"/>
              <a:t>chooses</a:t>
            </a:r>
            <a:r>
              <a:rPr lang="it-IT" altLang="it-IT" sz="2400" dirty="0"/>
              <a:t> the </a:t>
            </a:r>
            <a:r>
              <a:rPr lang="it-IT" altLang="it-IT" sz="2400" dirty="0" err="1"/>
              <a:t>results</a:t>
            </a:r>
            <a:r>
              <a:rPr lang="it-IT" altLang="it-IT" sz="2400" dirty="0"/>
              <a:t> from one of the </a:t>
            </a:r>
            <a:r>
              <a:rPr lang="it-IT" altLang="it-IT" sz="2400" dirty="0" err="1"/>
              <a:t>programs</a:t>
            </a:r>
            <a:r>
              <a:rPr lang="it-IT" altLang="it-IT" sz="2400" dirty="0"/>
              <a:t> </a:t>
            </a:r>
            <a:r>
              <a:rPr lang="it-IT" altLang="it-IT" sz="2400" dirty="0" err="1"/>
              <a:t>that</a:t>
            </a:r>
            <a:r>
              <a:rPr lang="it-IT" altLang="it-IT" sz="2400" dirty="0"/>
              <a:t> </a:t>
            </a:r>
            <a:r>
              <a:rPr lang="it-IT" altLang="it-IT" sz="2400" dirty="0" err="1"/>
              <a:t>passes</a:t>
            </a:r>
            <a:r>
              <a:rPr lang="it-IT" altLang="it-IT" sz="2400" dirty="0"/>
              <a:t> the </a:t>
            </a:r>
            <a:r>
              <a:rPr lang="it-IT" altLang="it-IT" sz="2400" dirty="0" err="1"/>
              <a:t>acceptance</a:t>
            </a:r>
            <a:r>
              <a:rPr lang="it-IT" altLang="it-IT" sz="2400" dirty="0"/>
              <a:t> </a:t>
            </a:r>
            <a:r>
              <a:rPr lang="it-IT" altLang="it-IT" sz="2400" dirty="0" err="1"/>
              <a:t>tests</a:t>
            </a:r>
            <a:endParaRPr lang="it-IT" altLang="it-IT" sz="2400" dirty="0"/>
          </a:p>
          <a:p>
            <a:pPr marL="0" indent="0">
              <a:spcBef>
                <a:spcPts val="300"/>
              </a:spcBef>
              <a:buNone/>
            </a:pPr>
            <a:endParaRPr lang="it-IT" altLang="it-IT" sz="2400" dirty="0"/>
          </a:p>
          <a:p>
            <a:pPr marL="0" indent="0">
              <a:spcBef>
                <a:spcPts val="300"/>
              </a:spcBef>
              <a:buNone/>
            </a:pPr>
            <a:r>
              <a:rPr lang="it-IT" altLang="it-IT" sz="2400" dirty="0" err="1"/>
              <a:t>Tolerates</a:t>
            </a:r>
            <a:r>
              <a:rPr lang="it-IT" altLang="it-IT" sz="2400" dirty="0"/>
              <a:t> N-1 faults (</a:t>
            </a:r>
            <a:r>
              <a:rPr lang="it-IT" altLang="it-IT" sz="2400" dirty="0" err="1"/>
              <a:t>independent</a:t>
            </a:r>
            <a:r>
              <a:rPr lang="it-IT" altLang="it-IT" sz="2400" dirty="0"/>
              <a:t> faults)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7DA22B8-C271-4740-826E-A8433D14D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C5855C8-03DD-48CF-813B-CA9FEAB4E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1DC826C-9094-4C76-B68B-72445B4B8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59</a:t>
            </a:fld>
            <a:endParaRPr lang="it-IT"/>
          </a:p>
        </p:txBody>
      </p:sp>
      <p:grpSp>
        <p:nvGrpSpPr>
          <p:cNvPr id="7" name="Group 4">
            <a:extLst>
              <a:ext uri="{FF2B5EF4-FFF2-40B4-BE49-F238E27FC236}">
                <a16:creationId xmlns:a16="http://schemas.microsoft.com/office/drawing/2014/main" id="{3179304B-3AA4-4FCD-BE65-886EAEF10340}"/>
              </a:ext>
            </a:extLst>
          </p:cNvPr>
          <p:cNvGrpSpPr>
            <a:grpSpLocks/>
          </p:cNvGrpSpPr>
          <p:nvPr/>
        </p:nvGrpSpPr>
        <p:grpSpPr bwMode="auto">
          <a:xfrm>
            <a:off x="6220621" y="1977893"/>
            <a:ext cx="5605463" cy="3233737"/>
            <a:chOff x="717" y="1687"/>
            <a:chExt cx="3531" cy="2037"/>
          </a:xfrm>
        </p:grpSpPr>
        <p:sp>
          <p:nvSpPr>
            <p:cNvPr id="8" name="Rectangle 5">
              <a:extLst>
                <a:ext uri="{FF2B5EF4-FFF2-40B4-BE49-F238E27FC236}">
                  <a16:creationId xmlns:a16="http://schemas.microsoft.com/office/drawing/2014/main" id="{F6C9CB88-22EA-4DB2-AC8A-685E22A79C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8" y="1955"/>
              <a:ext cx="541" cy="374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400" dirty="0">
                  <a:latin typeface="Times New Roman" panose="02020603050405020304" pitchFamily="18" charset="0"/>
                </a:rPr>
                <a:t>Program</a:t>
              </a:r>
            </a:p>
            <a:p>
              <a:pPr algn="ctr">
                <a:spcBef>
                  <a:spcPct val="0"/>
                </a:spcBef>
              </a:pPr>
              <a:r>
                <a:rPr lang="it-IT" altLang="it-IT" sz="1400" dirty="0">
                  <a:latin typeface="Times New Roman" panose="02020603050405020304" pitchFamily="18" charset="0"/>
                </a:rPr>
                <a:t>Version 1</a:t>
              </a:r>
            </a:p>
          </p:txBody>
        </p:sp>
        <p:sp>
          <p:nvSpPr>
            <p:cNvPr id="9" name="Rectangle 6">
              <a:extLst>
                <a:ext uri="{FF2B5EF4-FFF2-40B4-BE49-F238E27FC236}">
                  <a16:creationId xmlns:a16="http://schemas.microsoft.com/office/drawing/2014/main" id="{36AFC48D-8DEB-4256-ACFC-1DA2EE15A3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2" y="2890"/>
              <a:ext cx="541" cy="373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400" dirty="0">
                  <a:latin typeface="Times New Roman" panose="02020603050405020304" pitchFamily="18" charset="0"/>
                </a:rPr>
                <a:t>Program </a:t>
              </a:r>
            </a:p>
            <a:p>
              <a:pPr algn="ctr">
                <a:spcBef>
                  <a:spcPct val="0"/>
                </a:spcBef>
              </a:pPr>
              <a:r>
                <a:rPr lang="it-IT" altLang="it-IT" sz="1400" dirty="0">
                  <a:latin typeface="Times New Roman" panose="02020603050405020304" pitchFamily="18" charset="0"/>
                </a:rPr>
                <a:t>Version N</a:t>
              </a:r>
            </a:p>
          </p:txBody>
        </p:sp>
        <p:sp>
          <p:nvSpPr>
            <p:cNvPr id="10" name="Rectangle 7">
              <a:extLst>
                <a:ext uri="{FF2B5EF4-FFF2-40B4-BE49-F238E27FC236}">
                  <a16:creationId xmlns:a16="http://schemas.microsoft.com/office/drawing/2014/main" id="{D4F90067-5530-4259-A150-FB154FBCAC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8" y="3301"/>
              <a:ext cx="576" cy="374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Acceptance</a:t>
              </a:r>
            </a:p>
            <a:p>
              <a:pPr algn="ct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tests</a:t>
              </a:r>
            </a:p>
          </p:txBody>
        </p:sp>
        <p:sp>
          <p:nvSpPr>
            <p:cNvPr id="11" name="Rectangle 8">
              <a:extLst>
                <a:ext uri="{FF2B5EF4-FFF2-40B4-BE49-F238E27FC236}">
                  <a16:creationId xmlns:a16="http://schemas.microsoft.com/office/drawing/2014/main" id="{95207A4D-E962-44B7-A74A-0BE7C6ADB6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4" y="2404"/>
              <a:ext cx="576" cy="374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Accepptance</a:t>
              </a:r>
            </a:p>
            <a:p>
              <a:pPr algn="ct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tests</a:t>
              </a:r>
            </a:p>
          </p:txBody>
        </p:sp>
        <p:sp>
          <p:nvSpPr>
            <p:cNvPr id="12" name="Rectangle 9">
              <a:extLst>
                <a:ext uri="{FF2B5EF4-FFF2-40B4-BE49-F238E27FC236}">
                  <a16:creationId xmlns:a16="http://schemas.microsoft.com/office/drawing/2014/main" id="{684D3D9D-AD4F-4A0A-8E9B-1C33E6F29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8" y="1881"/>
              <a:ext cx="475" cy="1831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Selection</a:t>
              </a:r>
            </a:p>
            <a:p>
              <a:pPr algn="ct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Logic</a:t>
              </a:r>
            </a:p>
          </p:txBody>
        </p:sp>
        <p:sp>
          <p:nvSpPr>
            <p:cNvPr id="13" name="Line 10">
              <a:extLst>
                <a:ext uri="{FF2B5EF4-FFF2-40B4-BE49-F238E27FC236}">
                  <a16:creationId xmlns:a16="http://schemas.microsoft.com/office/drawing/2014/main" id="{00401D9C-AFFA-4386-8DA1-5CD587945F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73" y="2816"/>
              <a:ext cx="236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4" name="Line 11">
              <a:extLst>
                <a:ext uri="{FF2B5EF4-FFF2-40B4-BE49-F238E27FC236}">
                  <a16:creationId xmlns:a16="http://schemas.microsoft.com/office/drawing/2014/main" id="{41C2DC17-D641-4F23-A61E-C5C964B92C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6" y="2180"/>
              <a:ext cx="272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5" name="Line 12">
              <a:extLst>
                <a:ext uri="{FF2B5EF4-FFF2-40B4-BE49-F238E27FC236}">
                  <a16:creationId xmlns:a16="http://schemas.microsoft.com/office/drawing/2014/main" id="{55A51502-8271-4C90-9EFE-E52A9882DC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6" y="3115"/>
              <a:ext cx="305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6" name="Line 13">
              <a:extLst>
                <a:ext uri="{FF2B5EF4-FFF2-40B4-BE49-F238E27FC236}">
                  <a16:creationId xmlns:a16="http://schemas.microsoft.com/office/drawing/2014/main" id="{3F652F1A-6119-4F64-9601-942493C8AF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10" y="2142"/>
              <a:ext cx="1388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Line 14">
              <a:extLst>
                <a:ext uri="{FF2B5EF4-FFF2-40B4-BE49-F238E27FC236}">
                  <a16:creationId xmlns:a16="http://schemas.microsoft.com/office/drawing/2014/main" id="{94D403FF-5B22-4C08-B0C7-68719F472D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90" y="2591"/>
              <a:ext cx="508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8" name="Line 15">
              <a:extLst>
                <a:ext uri="{FF2B5EF4-FFF2-40B4-BE49-F238E27FC236}">
                  <a16:creationId xmlns:a16="http://schemas.microsoft.com/office/drawing/2014/main" id="{41C1D850-9983-4A33-A0E5-545DFB8735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43" y="3077"/>
              <a:ext cx="1355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9" name="Line 16">
              <a:extLst>
                <a:ext uri="{FF2B5EF4-FFF2-40B4-BE49-F238E27FC236}">
                  <a16:creationId xmlns:a16="http://schemas.microsoft.com/office/drawing/2014/main" id="{3361F7B5-DB60-42D2-9183-BD9118558C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4" y="3525"/>
              <a:ext cx="474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" name="Line 17">
              <a:extLst>
                <a:ext uri="{FF2B5EF4-FFF2-40B4-BE49-F238E27FC236}">
                  <a16:creationId xmlns:a16="http://schemas.microsoft.com/office/drawing/2014/main" id="{11C394F0-11F3-48B5-BB8C-D3D71203E4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79" y="2142"/>
              <a:ext cx="1" cy="41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1" name="Line 18">
              <a:extLst>
                <a:ext uri="{FF2B5EF4-FFF2-40B4-BE49-F238E27FC236}">
                  <a16:creationId xmlns:a16="http://schemas.microsoft.com/office/drawing/2014/main" id="{B7BF5C85-5EB9-4546-A113-0C03CF0BB5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79" y="3077"/>
              <a:ext cx="1" cy="41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2" name="Line 19">
              <a:extLst>
                <a:ext uri="{FF2B5EF4-FFF2-40B4-BE49-F238E27FC236}">
                  <a16:creationId xmlns:a16="http://schemas.microsoft.com/office/drawing/2014/main" id="{E5D8BB2A-0FA1-41CD-AEAF-1E2D484C58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79" y="2554"/>
              <a:ext cx="135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3" name="Line 20">
              <a:extLst>
                <a:ext uri="{FF2B5EF4-FFF2-40B4-BE49-F238E27FC236}">
                  <a16:creationId xmlns:a16="http://schemas.microsoft.com/office/drawing/2014/main" id="{FF5EA9AC-B72A-416E-A9F2-A2CAAA2CE2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79" y="3488"/>
              <a:ext cx="169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4" name="Text Box 21">
              <a:extLst>
                <a:ext uri="{FF2B5EF4-FFF2-40B4-BE49-F238E27FC236}">
                  <a16:creationId xmlns:a16="http://schemas.microsoft.com/office/drawing/2014/main" id="{02C08817-0FE7-4D2F-A0BC-63091670EF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8" y="2468"/>
              <a:ext cx="142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.</a:t>
              </a:r>
            </a:p>
            <a:p>
              <a:pPr algn="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.</a:t>
              </a:r>
            </a:p>
          </p:txBody>
        </p:sp>
        <p:sp>
          <p:nvSpPr>
            <p:cNvPr id="25" name="Text Box 22">
              <a:extLst>
                <a:ext uri="{FF2B5EF4-FFF2-40B4-BE49-F238E27FC236}">
                  <a16:creationId xmlns:a16="http://schemas.microsoft.com/office/drawing/2014/main" id="{2E1C5EBA-8911-47DA-B9DF-3158F9731A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7" y="1687"/>
              <a:ext cx="502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Program</a:t>
              </a:r>
            </a:p>
            <a:p>
              <a:pPr algn="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Inputs</a:t>
              </a:r>
            </a:p>
          </p:txBody>
        </p:sp>
        <p:sp>
          <p:nvSpPr>
            <p:cNvPr id="26" name="Text Box 23">
              <a:extLst>
                <a:ext uri="{FF2B5EF4-FFF2-40B4-BE49-F238E27FC236}">
                  <a16:creationId xmlns:a16="http://schemas.microsoft.com/office/drawing/2014/main" id="{9500A981-2033-4218-8A7F-D9D19A8376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7" y="3397"/>
              <a:ext cx="502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Program</a:t>
              </a:r>
            </a:p>
            <a:p>
              <a:pPr algn="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Outputs</a:t>
              </a:r>
            </a:p>
          </p:txBody>
        </p:sp>
        <p:sp>
          <p:nvSpPr>
            <p:cNvPr id="27" name="Text Box 24">
              <a:extLst>
                <a:ext uri="{FF2B5EF4-FFF2-40B4-BE49-F238E27FC236}">
                  <a16:creationId xmlns:a16="http://schemas.microsoft.com/office/drawing/2014/main" id="{27B80723-DB48-492A-A60F-8E15C69BBA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4" y="3332"/>
              <a:ext cx="502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Program</a:t>
              </a:r>
            </a:p>
            <a:p>
              <a:pPr algn="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Inputs</a:t>
              </a:r>
            </a:p>
          </p:txBody>
        </p:sp>
      </p:grpSp>
      <p:sp>
        <p:nvSpPr>
          <p:cNvPr id="28" name="Rettangolo 27">
            <a:extLst>
              <a:ext uri="{FF2B5EF4-FFF2-40B4-BE49-F238E27FC236}">
                <a16:creationId xmlns:a16="http://schemas.microsoft.com/office/drawing/2014/main" id="{DCAF93BC-CF73-4DD1-8327-AF27A24FE935}"/>
              </a:ext>
            </a:extLst>
          </p:cNvPr>
          <p:cNvSpPr/>
          <p:nvPr/>
        </p:nvSpPr>
        <p:spPr>
          <a:xfrm>
            <a:off x="529533" y="1223454"/>
            <a:ext cx="11103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</a:pPr>
            <a:r>
              <a:rPr lang="it-IT" altLang="it-IT" sz="2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based</a:t>
            </a:r>
            <a:r>
              <a:rPr lang="it-IT" altLang="it-IT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on </a:t>
            </a:r>
            <a:r>
              <a:rPr lang="it-IT" altLang="it-IT" sz="2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acceptance</a:t>
            </a:r>
            <a:r>
              <a:rPr lang="it-IT" altLang="it-IT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tests</a:t>
            </a:r>
            <a:r>
              <a:rPr lang="it-IT" altLang="it-IT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rather</a:t>
            </a:r>
            <a:r>
              <a:rPr lang="it-IT" altLang="it-IT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than</a:t>
            </a:r>
            <a:r>
              <a:rPr lang="it-IT" altLang="it-IT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comparison</a:t>
            </a:r>
            <a:r>
              <a:rPr lang="it-IT" altLang="it-IT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with </a:t>
            </a:r>
            <a:r>
              <a:rPr lang="it-IT" altLang="it-IT" sz="2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equivalent</a:t>
            </a:r>
            <a:r>
              <a:rPr lang="it-IT" altLang="it-IT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versions</a:t>
            </a:r>
            <a:endParaRPr lang="it-IT" altLang="it-IT" sz="2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087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E40265-36AE-4CA5-93DE-AF53D578D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Fault </a:t>
            </a:r>
            <a:r>
              <a:rPr lang="it-IT" altLang="it-IT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tolerant</a:t>
            </a:r>
            <a:r>
              <a:rPr lang="it-IT" altLang="it-IT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computer-</a:t>
            </a:r>
            <a:r>
              <a:rPr lang="it-IT" altLang="it-IT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based</a:t>
            </a:r>
            <a:r>
              <a:rPr lang="it-IT" altLang="it-IT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systems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B15FC93-F9B2-40D1-B945-21C6E3EA03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908930"/>
          </a:xfrm>
        </p:spPr>
        <p:txBody>
          <a:bodyPr>
            <a:normAutofit fontScale="70000" lnSpcReduction="20000"/>
          </a:bodyPr>
          <a:lstStyle/>
          <a:p>
            <a:r>
              <a:rPr lang="it-IT" altLang="it-IT" sz="3300" dirty="0">
                <a:cs typeface="Calibri" panose="020F0502020204030204" pitchFamily="34" charset="0"/>
              </a:rPr>
              <a:t>For a computer </a:t>
            </a:r>
            <a:r>
              <a:rPr lang="it-IT" altLang="it-IT" sz="3300" dirty="0" err="1">
                <a:cs typeface="Calibri" panose="020F0502020204030204" pitchFamily="34" charset="0"/>
              </a:rPr>
              <a:t>based</a:t>
            </a:r>
            <a:r>
              <a:rPr lang="it-IT" altLang="it-IT" sz="3300" dirty="0">
                <a:cs typeface="Calibri" panose="020F0502020204030204" pitchFamily="34" charset="0"/>
              </a:rPr>
              <a:t> </a:t>
            </a:r>
            <a:r>
              <a:rPr lang="it-IT" altLang="it-IT" sz="3300" dirty="0" err="1">
                <a:cs typeface="Calibri" panose="020F0502020204030204" pitchFamily="34" charset="0"/>
              </a:rPr>
              <a:t>safety-critical</a:t>
            </a:r>
            <a:r>
              <a:rPr lang="it-IT" altLang="it-IT" sz="3300" dirty="0">
                <a:cs typeface="Calibri" panose="020F0502020204030204" pitchFamily="34" charset="0"/>
              </a:rPr>
              <a:t> system,  the </a:t>
            </a:r>
            <a:r>
              <a:rPr lang="it-IT" altLang="it-IT" sz="3300" dirty="0" err="1">
                <a:cs typeface="Calibri" panose="020F0502020204030204" pitchFamily="34" charset="0"/>
              </a:rPr>
              <a:t>safety</a:t>
            </a:r>
            <a:r>
              <a:rPr lang="it-IT" altLang="it-IT" sz="3300" dirty="0">
                <a:cs typeface="Calibri" panose="020F0502020204030204" pitchFamily="34" charset="0"/>
              </a:rPr>
              <a:t> of the system </a:t>
            </a:r>
            <a:r>
              <a:rPr lang="it-IT" altLang="it-IT" sz="3300" dirty="0" err="1">
                <a:cs typeface="Calibri" panose="020F0502020204030204" pitchFamily="34" charset="0"/>
              </a:rPr>
              <a:t>depends</a:t>
            </a:r>
            <a:r>
              <a:rPr lang="it-IT" altLang="it-IT" sz="3300" dirty="0">
                <a:cs typeface="Calibri" panose="020F0502020204030204" pitchFamily="34" charset="0"/>
              </a:rPr>
              <a:t> </a:t>
            </a:r>
            <a:r>
              <a:rPr lang="it-IT" altLang="it-IT" sz="3300" dirty="0" err="1">
                <a:cs typeface="Calibri" panose="020F0502020204030204" pitchFamily="34" charset="0"/>
              </a:rPr>
              <a:t>strongly</a:t>
            </a:r>
            <a:r>
              <a:rPr lang="it-IT" altLang="it-IT" sz="3300" dirty="0">
                <a:cs typeface="Calibri" panose="020F0502020204030204" pitchFamily="34" charset="0"/>
              </a:rPr>
              <a:t> on </a:t>
            </a:r>
            <a:r>
              <a:rPr lang="it-IT" altLang="it-IT" sz="3300" dirty="0" err="1">
                <a:cs typeface="Calibri" panose="020F0502020204030204" pitchFamily="34" charset="0"/>
              </a:rPr>
              <a:t>its</a:t>
            </a:r>
            <a:r>
              <a:rPr lang="it-IT" altLang="it-IT" sz="3300" dirty="0">
                <a:cs typeface="Calibri" panose="020F0502020204030204" pitchFamily="34" charset="0"/>
              </a:rPr>
              <a:t> computers.</a:t>
            </a:r>
          </a:p>
          <a:p>
            <a:endParaRPr lang="it-IT" altLang="it-IT" sz="3300" dirty="0">
              <a:cs typeface="Calibri" panose="020F0502020204030204" pitchFamily="34" charset="0"/>
            </a:endParaRPr>
          </a:p>
          <a:p>
            <a:r>
              <a:rPr lang="it-IT" altLang="it-IT" sz="3300" dirty="0">
                <a:cs typeface="Calibri" panose="020F0502020204030204" pitchFamily="34" charset="0"/>
              </a:rPr>
              <a:t>Faults are </a:t>
            </a:r>
            <a:r>
              <a:rPr lang="it-IT" altLang="it-IT" sz="3300" dirty="0" err="1">
                <a:cs typeface="Calibri" panose="020F0502020204030204" pitchFamily="34" charset="0"/>
              </a:rPr>
              <a:t>unexpected</a:t>
            </a:r>
            <a:r>
              <a:rPr lang="it-IT" altLang="it-IT" sz="3300" dirty="0">
                <a:cs typeface="Calibri" panose="020F0502020204030204" pitchFamily="34" charset="0"/>
              </a:rPr>
              <a:t> events </a:t>
            </a:r>
            <a:r>
              <a:rPr lang="it-IT" altLang="it-IT" sz="3300" dirty="0" err="1">
                <a:cs typeface="Calibri" panose="020F0502020204030204" pitchFamily="34" charset="0"/>
              </a:rPr>
              <a:t>that</a:t>
            </a:r>
            <a:r>
              <a:rPr lang="it-IT" altLang="it-IT" sz="3300" dirty="0">
                <a:cs typeface="Calibri" panose="020F0502020204030204" pitchFamily="34" charset="0"/>
              </a:rPr>
              <a:t> </a:t>
            </a:r>
            <a:r>
              <a:rPr lang="it-IT" altLang="it-IT" sz="3300" dirty="0" err="1">
                <a:cs typeface="Calibri" panose="020F0502020204030204" pitchFamily="34" charset="0"/>
              </a:rPr>
              <a:t>may</a:t>
            </a:r>
            <a:r>
              <a:rPr lang="it-IT" altLang="it-IT" sz="3300" dirty="0">
                <a:cs typeface="Calibri" panose="020F0502020204030204" pitchFamily="34" charset="0"/>
              </a:rPr>
              <a:t> compromise the system </a:t>
            </a:r>
            <a:r>
              <a:rPr lang="it-IT" altLang="it-IT" sz="3300" dirty="0" err="1">
                <a:cs typeface="Calibri" panose="020F0502020204030204" pitchFamily="34" charset="0"/>
              </a:rPr>
              <a:t>functionality</a:t>
            </a:r>
            <a:endParaRPr lang="it-IT" altLang="it-IT" sz="3300" dirty="0">
              <a:cs typeface="Calibri" panose="020F0502020204030204" pitchFamily="34" charset="0"/>
            </a:endParaRPr>
          </a:p>
          <a:p>
            <a:endParaRPr lang="it-IT" altLang="it-IT" sz="3300" dirty="0">
              <a:cs typeface="Calibri" panose="020F0502020204030204" pitchFamily="34" charset="0"/>
            </a:endParaRPr>
          </a:p>
          <a:p>
            <a:r>
              <a:rPr lang="it-IT" altLang="it-IT" sz="3300" dirty="0">
                <a:cs typeface="Calibri" panose="020F0502020204030204" pitchFamily="34" charset="0"/>
              </a:rPr>
              <a:t>Faults in computer systems:</a:t>
            </a:r>
          </a:p>
          <a:p>
            <a:pPr marL="0" indent="0">
              <a:buNone/>
            </a:pPr>
            <a:r>
              <a:rPr lang="it-IT" altLang="it-IT" sz="3300" dirty="0">
                <a:cs typeface="Calibri" panose="020F0502020204030204" pitchFamily="34" charset="0"/>
              </a:rPr>
              <a:t>		hardware faults (e.g., </a:t>
            </a:r>
            <a:r>
              <a:rPr lang="it-IT" altLang="it-IT" sz="3300" dirty="0" err="1">
                <a:cs typeface="Calibri" panose="020F0502020204030204" pitchFamily="34" charset="0"/>
              </a:rPr>
              <a:t>stack-at</a:t>
            </a:r>
            <a:r>
              <a:rPr lang="it-IT" altLang="it-IT" sz="3300" dirty="0">
                <a:cs typeface="Calibri" panose="020F0502020204030204" pitchFamily="34" charset="0"/>
              </a:rPr>
              <a:t> 0 of a line, </a:t>
            </a:r>
            <a:r>
              <a:rPr lang="it-IT" altLang="it-IT" sz="3300" dirty="0" err="1">
                <a:cs typeface="Calibri" panose="020F0502020204030204" pitchFamily="34" charset="0"/>
              </a:rPr>
              <a:t>memory</a:t>
            </a:r>
            <a:r>
              <a:rPr lang="it-IT" altLang="it-IT" sz="3300" dirty="0">
                <a:cs typeface="Calibri" panose="020F0502020204030204" pitchFamily="34" charset="0"/>
              </a:rPr>
              <a:t> </a:t>
            </a:r>
            <a:r>
              <a:rPr lang="it-IT" altLang="it-IT" sz="3300" dirty="0" err="1">
                <a:cs typeface="Calibri" panose="020F0502020204030204" pitchFamily="34" charset="0"/>
              </a:rPr>
              <a:t>cell</a:t>
            </a:r>
            <a:r>
              <a:rPr lang="it-IT" altLang="it-IT" sz="3300" dirty="0">
                <a:cs typeface="Calibri" panose="020F0502020204030204" pitchFamily="34" charset="0"/>
              </a:rPr>
              <a:t> bit flip)</a:t>
            </a:r>
          </a:p>
          <a:p>
            <a:pPr marL="0" indent="0">
              <a:buNone/>
            </a:pPr>
            <a:r>
              <a:rPr lang="it-IT" altLang="it-IT" sz="3300" dirty="0">
                <a:cs typeface="Calibri" panose="020F0502020204030204" pitchFamily="34" charset="0"/>
              </a:rPr>
              <a:t>		software faults (e.g., a bug in the code)</a:t>
            </a:r>
          </a:p>
          <a:p>
            <a:pPr marL="0" indent="0">
              <a:buNone/>
            </a:pPr>
            <a:endParaRPr lang="it-IT" altLang="it-IT" sz="3300" dirty="0"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altLang="it-IT" sz="3300" dirty="0">
              <a:cs typeface="Calibri" panose="020F0502020204030204" pitchFamily="34" charset="0"/>
            </a:endParaRPr>
          </a:p>
          <a:p>
            <a:r>
              <a:rPr lang="it-IT" altLang="it-IT" sz="3300" dirty="0">
                <a:cs typeface="Calibri" panose="020F0502020204030204" pitchFamily="34" charset="0"/>
              </a:rPr>
              <a:t>General </a:t>
            </a:r>
            <a:r>
              <a:rPr lang="it-IT" altLang="it-IT" sz="3300" dirty="0" err="1">
                <a:cs typeface="Calibri" panose="020F0502020204030204" pitchFamily="34" charset="0"/>
              </a:rPr>
              <a:t>questions</a:t>
            </a:r>
            <a:r>
              <a:rPr lang="it-IT" altLang="it-IT" sz="3300" dirty="0">
                <a:cs typeface="Calibri" panose="020F0502020204030204" pitchFamily="34" charset="0"/>
              </a:rPr>
              <a:t>:  How to build </a:t>
            </a:r>
            <a:r>
              <a:rPr lang="it-IT" altLang="it-IT" sz="3300" dirty="0" err="1">
                <a:cs typeface="Calibri" panose="020F0502020204030204" pitchFamily="34" charset="0"/>
              </a:rPr>
              <a:t>dependable</a:t>
            </a:r>
            <a:r>
              <a:rPr lang="it-IT" altLang="it-IT" sz="3300" dirty="0">
                <a:cs typeface="Calibri" panose="020F0502020204030204" pitchFamily="34" charset="0"/>
              </a:rPr>
              <a:t> computer-</a:t>
            </a:r>
            <a:r>
              <a:rPr lang="it-IT" altLang="it-IT" sz="3300" dirty="0" err="1">
                <a:cs typeface="Calibri" panose="020F0502020204030204" pitchFamily="34" charset="0"/>
              </a:rPr>
              <a:t>based</a:t>
            </a:r>
            <a:r>
              <a:rPr lang="it-IT" altLang="it-IT" sz="3300" dirty="0">
                <a:cs typeface="Calibri" panose="020F0502020204030204" pitchFamily="34" charset="0"/>
              </a:rPr>
              <a:t> systems.</a:t>
            </a:r>
            <a:br>
              <a:rPr lang="it-IT" altLang="it-IT" sz="3300" dirty="0">
                <a:cs typeface="Calibri" panose="020F0502020204030204" pitchFamily="34" charset="0"/>
              </a:rPr>
            </a:br>
            <a:r>
              <a:rPr lang="en-US" altLang="it-IT" sz="3300" dirty="0">
                <a:cs typeface="Calibri" panose="020F0502020204030204" pitchFamily="34" charset="0"/>
              </a:rPr>
              <a:t>                                    Can we justifiably trust the dependability </a:t>
            </a:r>
            <a:r>
              <a:rPr lang="it-IT" altLang="it-IT" sz="3300" dirty="0">
                <a:cs typeface="Calibri" panose="020F0502020204030204" pitchFamily="34" charset="0"/>
              </a:rPr>
              <a:t>of </a:t>
            </a:r>
            <a:r>
              <a:rPr lang="it-IT" altLang="it-IT" sz="3300" dirty="0" err="1">
                <a:cs typeface="Calibri" panose="020F0502020204030204" pitchFamily="34" charset="0"/>
              </a:rPr>
              <a:t>such</a:t>
            </a:r>
            <a:r>
              <a:rPr lang="it-IT" altLang="it-IT" sz="3300" dirty="0">
                <a:cs typeface="Calibri" panose="020F0502020204030204" pitchFamily="34" charset="0"/>
              </a:rPr>
              <a:t> systems?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60ED34B-2B89-4585-8EBD-69DE22BA9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err="1"/>
              <a:t>May</a:t>
            </a:r>
            <a:r>
              <a:rPr lang="it-IT" dirty="0"/>
              <a:t> 7-10, 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281276-3520-4B59-9275-0F9BEFE54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46BE63C-469E-46DA-B324-ADA266995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243895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7E3102-18D6-461C-A6A5-6312DA671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it-IT" dirty="0">
                <a:solidFill>
                  <a:schemeClr val="bg1"/>
                </a:solidFill>
              </a:rPr>
              <a:t>Design diversity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E4B5FE8-ADD2-4162-B12C-80E4D5193A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40768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338"/>
              </a:spcBef>
              <a:buSzPct val="100000"/>
              <a:buFont typeface="+mj-lt"/>
              <a:buAutoNum type="arabicPeriod"/>
              <a:defRPr/>
            </a:pPr>
            <a:r>
              <a:rPr lang="en-US" altLang="it-IT" dirty="0"/>
              <a:t>Cannot adopt the hardware analogy and assume versions fail independently</a:t>
            </a:r>
          </a:p>
          <a:p>
            <a:pPr marL="514350" indent="-514350">
              <a:spcBef>
                <a:spcPts val="338"/>
              </a:spcBef>
              <a:buSzPct val="100000"/>
              <a:buFont typeface="+mj-lt"/>
              <a:buAutoNum type="arabicPeriod"/>
              <a:defRPr/>
            </a:pPr>
            <a:endParaRPr lang="en-US" altLang="it-IT" dirty="0"/>
          </a:p>
          <a:p>
            <a:pPr marL="514350" indent="-514350">
              <a:spcBef>
                <a:spcPts val="338"/>
              </a:spcBef>
              <a:buSzPct val="100000"/>
              <a:buFont typeface="+mj-lt"/>
              <a:buAutoNum type="arabicPeriod"/>
              <a:defRPr/>
            </a:pPr>
            <a:r>
              <a:rPr lang="it-IT" altLang="it-IT" dirty="0" err="1"/>
              <a:t>Empirical</a:t>
            </a:r>
            <a:r>
              <a:rPr lang="it-IT" altLang="it-IT" dirty="0"/>
              <a:t> </a:t>
            </a:r>
            <a:r>
              <a:rPr lang="it-IT" altLang="it-IT" dirty="0" err="1"/>
              <a:t>evidence</a:t>
            </a:r>
            <a:r>
              <a:rPr lang="it-IT" altLang="it-IT" dirty="0"/>
              <a:t> </a:t>
            </a:r>
            <a:r>
              <a:rPr lang="it-IT" altLang="it-IT" dirty="0" err="1"/>
              <a:t>that</a:t>
            </a:r>
            <a:r>
              <a:rPr lang="it-IT" altLang="it-IT" dirty="0"/>
              <a:t> </a:t>
            </a:r>
            <a:r>
              <a:rPr lang="it-IT" altLang="it-IT" dirty="0" err="1"/>
              <a:t>there</a:t>
            </a:r>
            <a:r>
              <a:rPr lang="it-IT" altLang="it-IT" dirty="0"/>
              <a:t> </a:t>
            </a:r>
            <a:r>
              <a:rPr lang="it-IT" altLang="it-IT" dirty="0" err="1"/>
              <a:t>will</a:t>
            </a:r>
            <a:r>
              <a:rPr lang="it-IT" altLang="it-IT" dirty="0"/>
              <a:t> be common faults</a:t>
            </a:r>
            <a:br>
              <a:rPr lang="it-IT" altLang="it-IT" dirty="0"/>
            </a:br>
            <a:r>
              <a:rPr lang="it-IT" altLang="it-IT" dirty="0" err="1"/>
              <a:t>There</a:t>
            </a:r>
            <a:r>
              <a:rPr lang="it-IT" altLang="it-IT" dirty="0"/>
              <a:t> </a:t>
            </a:r>
            <a:r>
              <a:rPr lang="it-IT" altLang="it-IT" dirty="0" err="1"/>
              <a:t>is</a:t>
            </a:r>
            <a:r>
              <a:rPr lang="it-IT" altLang="it-IT" dirty="0"/>
              <a:t> </a:t>
            </a:r>
            <a:r>
              <a:rPr lang="it-IT" altLang="it-IT" dirty="0" err="1"/>
              <a:t>evidence</a:t>
            </a:r>
            <a:r>
              <a:rPr lang="it-IT" altLang="it-IT" dirty="0"/>
              <a:t> </a:t>
            </a:r>
            <a:r>
              <a:rPr lang="it-IT" altLang="it-IT" dirty="0" err="1"/>
              <a:t>that</a:t>
            </a:r>
            <a:r>
              <a:rPr lang="it-IT" altLang="it-IT" dirty="0"/>
              <a:t> </a:t>
            </a:r>
            <a:r>
              <a:rPr lang="it-IT" altLang="it-IT" dirty="0" err="1"/>
              <a:t>diversity</a:t>
            </a:r>
            <a:r>
              <a:rPr lang="it-IT" altLang="it-IT" dirty="0"/>
              <a:t> </a:t>
            </a:r>
            <a:r>
              <a:rPr lang="it-IT" altLang="it-IT" dirty="0" err="1"/>
              <a:t>delivers</a:t>
            </a:r>
            <a:r>
              <a:rPr lang="it-IT" altLang="it-IT" dirty="0"/>
              <a:t> some </a:t>
            </a:r>
            <a:r>
              <a:rPr lang="it-IT" altLang="it-IT" dirty="0" err="1"/>
              <a:t>improvement</a:t>
            </a:r>
            <a:r>
              <a:rPr lang="it-IT" altLang="it-IT" dirty="0"/>
              <a:t> over single </a:t>
            </a:r>
            <a:r>
              <a:rPr lang="it-IT" altLang="it-IT" dirty="0" err="1"/>
              <a:t>versions</a:t>
            </a:r>
            <a:endParaRPr lang="it-IT" altLang="it-IT" dirty="0"/>
          </a:p>
          <a:p>
            <a:pPr marL="514350" indent="-514350">
              <a:spcBef>
                <a:spcPts val="338"/>
              </a:spcBef>
              <a:buSzPct val="100000"/>
              <a:buFont typeface="+mj-lt"/>
              <a:buAutoNum type="arabicPeriod"/>
              <a:defRPr/>
            </a:pPr>
            <a:endParaRPr lang="it-IT" altLang="it-IT" dirty="0"/>
          </a:p>
          <a:p>
            <a:pPr marL="514350" indent="-514350">
              <a:spcBef>
                <a:spcPts val="338"/>
              </a:spcBef>
              <a:buSzPct val="100000"/>
              <a:buFont typeface="+mj-lt"/>
              <a:buAutoNum type="arabicPeriod"/>
              <a:defRPr/>
            </a:pPr>
            <a:r>
              <a:rPr lang="it-IT" altLang="it-IT" dirty="0" err="1"/>
              <a:t>Related</a:t>
            </a:r>
            <a:r>
              <a:rPr lang="it-IT" altLang="it-IT" dirty="0"/>
              <a:t> faults </a:t>
            </a:r>
            <a:r>
              <a:rPr lang="it-IT" altLang="it-IT" dirty="0" err="1"/>
              <a:t>may</a:t>
            </a:r>
            <a:r>
              <a:rPr lang="it-IT" altLang="it-IT" dirty="0"/>
              <a:t> </a:t>
            </a:r>
            <a:r>
              <a:rPr lang="it-IT" altLang="it-IT" dirty="0" err="1"/>
              <a:t>result</a:t>
            </a:r>
            <a:r>
              <a:rPr lang="it-IT" altLang="it-IT" dirty="0"/>
              <a:t> from </a:t>
            </a:r>
            <a:r>
              <a:rPr lang="it-IT" altLang="it-IT" dirty="0" err="1"/>
              <a:t>dependencies</a:t>
            </a:r>
            <a:r>
              <a:rPr lang="it-IT" altLang="it-IT" dirty="0"/>
              <a:t> in the separate designs and </a:t>
            </a:r>
            <a:r>
              <a:rPr lang="it-IT" altLang="it-IT" dirty="0" err="1"/>
              <a:t>implementations</a:t>
            </a:r>
            <a:r>
              <a:rPr lang="it-IT" altLang="it-IT" dirty="0"/>
              <a:t> (</a:t>
            </a:r>
            <a:r>
              <a:rPr lang="it-IT" altLang="it-IT" dirty="0" err="1"/>
              <a:t>example</a:t>
            </a:r>
            <a:r>
              <a:rPr lang="it-IT" altLang="it-IT" dirty="0"/>
              <a:t>: </a:t>
            </a:r>
            <a:r>
              <a:rPr lang="it-IT" altLang="it-IT" dirty="0" err="1"/>
              <a:t>specification</a:t>
            </a:r>
            <a:r>
              <a:rPr lang="it-IT" altLang="it-IT" dirty="0"/>
              <a:t> </a:t>
            </a:r>
            <a:r>
              <a:rPr lang="it-IT" altLang="it-IT" dirty="0" err="1"/>
              <a:t>mistakes</a:t>
            </a:r>
            <a:r>
              <a:rPr lang="it-IT" altLang="it-IT" dirty="0"/>
              <a:t>)</a:t>
            </a:r>
          </a:p>
          <a:p>
            <a:pPr>
              <a:spcBef>
                <a:spcPts val="338"/>
              </a:spcBef>
              <a:buClr>
                <a:srgbClr val="FE400C"/>
              </a:buClr>
              <a:buSzPct val="100000"/>
              <a:defRPr/>
            </a:pPr>
            <a:endParaRPr lang="it-IT" altLang="it-IT" dirty="0">
              <a:solidFill>
                <a:schemeClr val="accent2"/>
              </a:solidFill>
            </a:endParaRP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D60F748-049E-49C5-9562-3FED84E8B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CB2F94D-558B-4055-AAEE-C40FEAED2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72AE1E9-C5E4-4F1D-9F1C-D927C25F2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60</a:t>
            </a:fld>
            <a:endParaRPr lang="it-IT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6EDFE6D-D330-4A92-8756-DE2B7D5D4F24}"/>
              </a:ext>
            </a:extLst>
          </p:cNvPr>
          <p:cNvSpPr txBox="1"/>
          <p:nvPr/>
        </p:nvSpPr>
        <p:spPr>
          <a:xfrm>
            <a:off x="760246" y="1084710"/>
            <a:ext cx="31314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Design </a:t>
            </a:r>
            <a:r>
              <a:rPr lang="it-IT" sz="3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diversity</a:t>
            </a:r>
            <a:endParaRPr lang="it-IT"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62699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70C7E47-3C8F-4AEE-A43B-A043C7BD3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 dirty="0">
                <a:solidFill>
                  <a:schemeClr val="bg1"/>
                </a:solidFill>
              </a:rPr>
              <a:t>Design diversity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E44D247-F58F-4D63-A958-3980450EBE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457" y="1253331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338"/>
              </a:spcBef>
              <a:buClr>
                <a:srgbClr val="FE400C"/>
              </a:buClr>
              <a:buSzPct val="100000"/>
              <a:buNone/>
              <a:defRPr/>
            </a:pPr>
            <a:r>
              <a:rPr lang="it-IT" altLang="it-IT" sz="3000" b="1" dirty="0">
                <a:solidFill>
                  <a:schemeClr val="accent2"/>
                </a:solidFill>
              </a:rPr>
              <a:t>  </a:t>
            </a:r>
            <a:r>
              <a:rPr lang="it-IT" altLang="it-IT" sz="3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30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Functional</a:t>
            </a:r>
            <a:r>
              <a:rPr lang="it-IT" altLang="it-IT" sz="3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30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diversity</a:t>
            </a:r>
            <a:br>
              <a:rPr lang="it-IT" altLang="it-IT" dirty="0">
                <a:solidFill>
                  <a:schemeClr val="accent2"/>
                </a:solidFill>
              </a:rPr>
            </a:br>
            <a:endParaRPr lang="it-IT" altLang="it-IT" dirty="0"/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it-IT" altLang="it-IT" dirty="0"/>
              <a:t>	</a:t>
            </a:r>
            <a:r>
              <a:rPr lang="it-IT" altLang="it-IT" dirty="0" err="1"/>
              <a:t>Assign</a:t>
            </a:r>
            <a:r>
              <a:rPr lang="it-IT" altLang="it-IT" dirty="0"/>
              <a:t> to </a:t>
            </a:r>
            <a:r>
              <a:rPr lang="it-IT" altLang="it-IT" dirty="0" err="1"/>
              <a:t>independent</a:t>
            </a:r>
            <a:r>
              <a:rPr lang="it-IT" altLang="it-IT" dirty="0"/>
              <a:t> software </a:t>
            </a:r>
            <a:r>
              <a:rPr lang="it-IT" altLang="it-IT" dirty="0" err="1"/>
              <a:t>versions</a:t>
            </a:r>
            <a:r>
              <a:rPr lang="it-IT" altLang="it-IT" dirty="0"/>
              <a:t> diverse </a:t>
            </a:r>
            <a:r>
              <a:rPr lang="it-IT" altLang="it-IT" dirty="0" err="1"/>
              <a:t>functions</a:t>
            </a:r>
            <a:r>
              <a:rPr lang="it-IT" altLang="it-IT" dirty="0"/>
              <a:t> </a:t>
            </a:r>
            <a:r>
              <a:rPr lang="it-IT" altLang="it-IT" dirty="0" err="1"/>
              <a:t>that</a:t>
            </a:r>
            <a:r>
              <a:rPr lang="it-IT" altLang="it-IT" dirty="0"/>
              <a:t> compute the </a:t>
            </a:r>
            <a:r>
              <a:rPr lang="it-IT" altLang="it-IT" dirty="0" err="1"/>
              <a:t>same</a:t>
            </a:r>
            <a:r>
              <a:rPr lang="it-IT" altLang="it-IT" dirty="0"/>
              <a:t> task</a:t>
            </a:r>
            <a:endParaRPr lang="it-IT" altLang="it-IT" b="1" dirty="0"/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it-IT" altLang="it-IT" dirty="0"/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it-IT" altLang="it-IT" dirty="0"/>
              <a:t>	For </a:t>
            </a:r>
            <a:r>
              <a:rPr lang="it-IT" altLang="it-IT" dirty="0" err="1"/>
              <a:t>example</a:t>
            </a:r>
            <a:r>
              <a:rPr lang="it-IT" altLang="it-IT" dirty="0"/>
              <a:t>, in a </a:t>
            </a:r>
            <a:r>
              <a:rPr lang="it-IT" altLang="it-IT" dirty="0" err="1"/>
              <a:t>plant</a:t>
            </a:r>
            <a:r>
              <a:rPr lang="it-IT" altLang="it-IT" dirty="0"/>
              <a:t>, diverse </a:t>
            </a:r>
            <a:r>
              <a:rPr lang="it-IT" altLang="it-IT" dirty="0" err="1"/>
              <a:t>measurement</a:t>
            </a:r>
            <a:r>
              <a:rPr lang="it-IT" altLang="it-IT" dirty="0"/>
              <a:t> </a:t>
            </a:r>
            <a:r>
              <a:rPr lang="it-IT" altLang="it-IT" dirty="0" err="1"/>
              <a:t>signals</a:t>
            </a:r>
            <a:r>
              <a:rPr lang="it-IT" altLang="it-IT" dirty="0"/>
              <a:t>, </a:t>
            </a:r>
            <a:r>
              <a:rPr lang="it-IT" altLang="it-IT" dirty="0" err="1"/>
              <a:t>actuators</a:t>
            </a:r>
            <a:r>
              <a:rPr lang="it-IT" altLang="it-IT" dirty="0"/>
              <a:t> and </a:t>
            </a:r>
            <a:r>
              <a:rPr lang="it-IT" altLang="it-IT" dirty="0" err="1"/>
              <a:t>functions</a:t>
            </a:r>
            <a:r>
              <a:rPr lang="it-IT" altLang="it-IT" dirty="0"/>
              <a:t> </a:t>
            </a:r>
            <a:r>
              <a:rPr lang="it-IT" altLang="it-IT" dirty="0" err="1"/>
              <a:t>exists</a:t>
            </a:r>
            <a:r>
              <a:rPr lang="it-IT" altLang="it-IT" dirty="0"/>
              <a:t> to monitoring the </a:t>
            </a:r>
            <a:r>
              <a:rPr lang="it-IT" altLang="it-IT" dirty="0" err="1"/>
              <a:t>same</a:t>
            </a:r>
            <a:r>
              <a:rPr lang="it-IT" altLang="it-IT" dirty="0"/>
              <a:t> </a:t>
            </a:r>
            <a:r>
              <a:rPr lang="it-IT" altLang="it-IT" dirty="0" err="1"/>
              <a:t>phenomenon</a:t>
            </a:r>
            <a:endParaRPr lang="it-IT" altLang="it-IT" dirty="0"/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it-IT" altLang="it-IT" dirty="0"/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it-IT" altLang="it-IT" dirty="0"/>
              <a:t>	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Diverse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functions</a:t>
            </a:r>
            <a:endParaRPr lang="it-IT" altLang="it-IT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it-IT" altLang="it-IT" dirty="0"/>
              <a:t>	for </a:t>
            </a:r>
            <a:r>
              <a:rPr lang="it-IT" altLang="it-IT" dirty="0" err="1"/>
              <a:t>example</a:t>
            </a:r>
            <a:r>
              <a:rPr lang="it-IT" altLang="it-IT" dirty="0"/>
              <a:t>, </a:t>
            </a:r>
            <a:r>
              <a:rPr lang="it-IT" altLang="it-IT" dirty="0" err="1"/>
              <a:t>functions</a:t>
            </a:r>
            <a:r>
              <a:rPr lang="it-IT" altLang="it-IT" dirty="0"/>
              <a:t> </a:t>
            </a:r>
            <a:r>
              <a:rPr lang="it-IT" altLang="it-IT" dirty="0" err="1"/>
              <a:t>that</a:t>
            </a:r>
            <a:r>
              <a:rPr lang="it-IT" altLang="it-IT" dirty="0"/>
              <a:t>  </a:t>
            </a:r>
            <a:r>
              <a:rPr lang="it-IT" altLang="it-IT" dirty="0" err="1"/>
              <a:t>ensure</a:t>
            </a:r>
            <a:r>
              <a:rPr lang="it-IT" altLang="it-IT" dirty="0"/>
              <a:t> </a:t>
            </a:r>
            <a:r>
              <a:rPr lang="it-IT" altLang="it-IT" dirty="0" err="1"/>
              <a:t>independently</a:t>
            </a:r>
            <a:r>
              <a:rPr lang="it-IT" altLang="it-IT" dirty="0"/>
              <a:t> </a:t>
            </a:r>
            <a:r>
              <a:rPr lang="it-IT" altLang="it-IT" dirty="0" err="1"/>
              <a:t>that</a:t>
            </a:r>
            <a:r>
              <a:rPr lang="it-IT" altLang="it-IT" dirty="0"/>
              <a:t> the </a:t>
            </a:r>
            <a:r>
              <a:rPr lang="it-IT" altLang="it-IT" dirty="0" err="1"/>
              <a:t>plant</a:t>
            </a:r>
            <a:r>
              <a:rPr lang="it-IT" altLang="it-IT" dirty="0"/>
              <a:t> </a:t>
            </a:r>
            <a:r>
              <a:rPr lang="it-IT" altLang="it-IT" dirty="0" err="1"/>
              <a:t>safety</a:t>
            </a:r>
            <a:r>
              <a:rPr lang="it-IT" altLang="it-IT" dirty="0"/>
              <a:t> targets are </a:t>
            </a:r>
            <a:r>
              <a:rPr lang="it-IT" altLang="it-IT" dirty="0" err="1"/>
              <a:t>met</a:t>
            </a:r>
            <a:r>
              <a:rPr lang="it-IT" altLang="it-IT" dirty="0"/>
              <a:t>.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9B04A0A-690C-4663-8DA8-B5747E1BD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F178B0A-5965-491F-AFD3-CCE187135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6806CE8-1E24-43E5-A04E-75B047FC5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61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986612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2BE15E-4276-4FC8-819A-0E2F4721F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>
                <a:solidFill>
                  <a:schemeClr val="bg1"/>
                </a:solidFill>
              </a:rPr>
              <a:t>Recovery-</a:t>
            </a:r>
            <a:r>
              <a:rPr lang="it-IT" altLang="it-IT" dirty="0" err="1">
                <a:solidFill>
                  <a:schemeClr val="bg1"/>
                </a:solidFill>
              </a:rPr>
              <a:t>block</a:t>
            </a:r>
            <a:r>
              <a:rPr lang="it-IT" altLang="it-IT" dirty="0">
                <a:solidFill>
                  <a:schemeClr val="bg1"/>
                </a:solidFill>
              </a:rPr>
              <a:t> technique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81A201B-B8AB-4448-92D9-419A70508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1EB20B2-EC4C-4CD0-B43E-8C2EFEFF0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5F0DA4B-436C-46D4-A330-954EBC68D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62</a:t>
            </a:fld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C7F29E3C-EA15-40B1-B72C-DB8EACCED71E}"/>
              </a:ext>
            </a:extLst>
          </p:cNvPr>
          <p:cNvSpPr/>
          <p:nvPr/>
        </p:nvSpPr>
        <p:spPr>
          <a:xfrm>
            <a:off x="718930" y="1530351"/>
            <a:ext cx="10265080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buClr>
                <a:srgbClr val="FE400C"/>
              </a:buClr>
              <a:buSzPct val="100000"/>
              <a:defRPr/>
            </a:pPr>
            <a:r>
              <a:rPr lang="it-IT" altLang="it-IT" dirty="0"/>
              <a:t>Basic </a:t>
            </a:r>
            <a:r>
              <a:rPr lang="it-IT" altLang="it-IT" dirty="0" err="1"/>
              <a:t>structure</a:t>
            </a:r>
            <a:r>
              <a:rPr lang="it-IT" altLang="it-IT" dirty="0"/>
              <a:t>:		</a:t>
            </a:r>
            <a:r>
              <a:rPr lang="it-IT" altLang="it-IT" b="1" dirty="0" err="1"/>
              <a:t>Ensure</a:t>
            </a:r>
            <a:r>
              <a:rPr lang="it-IT" altLang="it-IT" b="1" dirty="0"/>
              <a:t> T  			</a:t>
            </a:r>
            <a:br>
              <a:rPr lang="it-IT" altLang="it-IT" b="1" dirty="0"/>
            </a:br>
            <a:r>
              <a:rPr lang="it-IT" altLang="it-IT" b="1" dirty="0"/>
              <a:t>                                          	By P</a:t>
            </a:r>
          </a:p>
          <a:p>
            <a:pPr>
              <a:spcBef>
                <a:spcPts val="300"/>
              </a:spcBef>
              <a:defRPr/>
            </a:pPr>
            <a:r>
              <a:rPr lang="it-IT" altLang="it-IT" b="1" dirty="0"/>
              <a:t>			else by Q</a:t>
            </a:r>
          </a:p>
          <a:p>
            <a:pPr>
              <a:spcBef>
                <a:spcPts val="300"/>
              </a:spcBef>
              <a:defRPr/>
            </a:pPr>
            <a:r>
              <a:rPr lang="it-IT" altLang="it-IT" b="1" dirty="0"/>
              <a:t>			else </a:t>
            </a:r>
            <a:r>
              <a:rPr lang="it-IT" altLang="it-IT" b="1" dirty="0" err="1"/>
              <a:t>error</a:t>
            </a:r>
            <a:endParaRPr lang="it-IT" altLang="it-IT" b="1" dirty="0"/>
          </a:p>
          <a:p>
            <a:pPr>
              <a:spcBef>
                <a:spcPts val="300"/>
              </a:spcBef>
              <a:defRPr/>
            </a:pPr>
            <a:endParaRPr lang="it-IT" altLang="it-IT" b="1" dirty="0"/>
          </a:p>
          <a:p>
            <a:pPr>
              <a:spcBef>
                <a:spcPts val="300"/>
              </a:spcBef>
              <a:buClr>
                <a:srgbClr val="FE400C"/>
              </a:buClr>
            </a:pPr>
            <a:r>
              <a:rPr lang="it-IT" altLang="it-IT" dirty="0" err="1"/>
              <a:t>Accettability</a:t>
            </a:r>
            <a:r>
              <a:rPr lang="it-IT" altLang="it-IT" dirty="0"/>
              <a:t> of the </a:t>
            </a:r>
            <a:r>
              <a:rPr lang="it-IT" altLang="it-IT" dirty="0" err="1"/>
              <a:t>result</a:t>
            </a:r>
            <a:r>
              <a:rPr lang="it-IT" altLang="it-IT" dirty="0"/>
              <a:t> </a:t>
            </a:r>
            <a:r>
              <a:rPr lang="it-IT" altLang="it-IT" dirty="0" err="1"/>
              <a:t>is</a:t>
            </a:r>
            <a:r>
              <a:rPr lang="it-IT" altLang="it-IT" dirty="0"/>
              <a:t> </a:t>
            </a:r>
            <a:r>
              <a:rPr lang="it-IT" altLang="it-IT" dirty="0" err="1"/>
              <a:t>decided</a:t>
            </a:r>
            <a:r>
              <a:rPr lang="it-IT" altLang="it-IT" dirty="0"/>
              <a:t> by an </a:t>
            </a:r>
            <a:r>
              <a:rPr lang="it-IT" altLang="it-IT" dirty="0" err="1"/>
              <a:t>acceptance</a:t>
            </a:r>
            <a:r>
              <a:rPr lang="it-IT" altLang="it-IT" dirty="0"/>
              <a:t> test </a:t>
            </a:r>
            <a:r>
              <a:rPr lang="it-IT" altLang="it-IT" b="1" dirty="0"/>
              <a:t>T. </a:t>
            </a:r>
            <a:r>
              <a:rPr lang="it-IT" altLang="it-IT" dirty="0" err="1"/>
              <a:t>Primary</a:t>
            </a:r>
            <a:r>
              <a:rPr lang="it-IT" altLang="it-IT" dirty="0"/>
              <a:t> alternate </a:t>
            </a:r>
            <a:r>
              <a:rPr lang="it-IT" altLang="it-IT" b="1" dirty="0"/>
              <a:t>P</a:t>
            </a:r>
            <a:r>
              <a:rPr lang="it-IT" altLang="it-IT" dirty="0"/>
              <a:t>, </a:t>
            </a:r>
            <a:r>
              <a:rPr lang="it-IT" altLang="it-IT" dirty="0" err="1"/>
              <a:t>secondary</a:t>
            </a:r>
            <a:r>
              <a:rPr lang="it-IT" altLang="it-IT" dirty="0"/>
              <a:t> </a:t>
            </a:r>
            <a:r>
              <a:rPr lang="it-IT" altLang="it-IT" dirty="0" err="1"/>
              <a:t>alternates</a:t>
            </a:r>
            <a:r>
              <a:rPr lang="it-IT" altLang="it-IT" b="1" dirty="0"/>
              <a:t> Q</a:t>
            </a:r>
          </a:p>
          <a:p>
            <a:pPr marL="342900" indent="-342900">
              <a:spcBef>
                <a:spcPts val="300"/>
              </a:spcBef>
              <a:buSzPct val="100000"/>
              <a:buFont typeface="+mj-lt"/>
              <a:buAutoNum type="arabicPeriod"/>
              <a:defRPr/>
            </a:pPr>
            <a:endParaRPr lang="it-IT" altLang="it-IT" b="1" dirty="0"/>
          </a:p>
          <a:p>
            <a:pPr marL="342900" indent="-342900">
              <a:spcBef>
                <a:spcPts val="300"/>
              </a:spcBef>
              <a:buSzPct val="100000"/>
              <a:buFont typeface="+mj-lt"/>
              <a:buAutoNum type="arabicPeriod"/>
              <a:defRPr/>
            </a:pPr>
            <a:r>
              <a:rPr lang="it-IT" altLang="it-IT" sz="1600" dirty="0" err="1"/>
              <a:t>variables</a:t>
            </a:r>
            <a:r>
              <a:rPr lang="it-IT" altLang="it-IT" sz="1600" dirty="0"/>
              <a:t> global to the </a:t>
            </a:r>
            <a:r>
              <a:rPr lang="it-IT" altLang="it-IT" sz="1600" dirty="0" err="1"/>
              <a:t>block</a:t>
            </a:r>
            <a:r>
              <a:rPr lang="it-IT" altLang="it-IT" sz="1600" dirty="0"/>
              <a:t>  </a:t>
            </a:r>
            <a:r>
              <a:rPr lang="it-IT" altLang="it-IT" sz="1600" dirty="0" err="1"/>
              <a:t>automatically</a:t>
            </a:r>
            <a:r>
              <a:rPr lang="it-IT" altLang="it-IT" sz="1600" dirty="0"/>
              <a:t> </a:t>
            </a:r>
            <a:r>
              <a:rPr lang="it-IT" altLang="it-IT" sz="1600" dirty="0" err="1"/>
              <a:t>checkpointed</a:t>
            </a:r>
            <a:r>
              <a:rPr lang="it-IT" altLang="it-IT" sz="1600" dirty="0"/>
              <a:t> </a:t>
            </a:r>
            <a:r>
              <a:rPr lang="it-IT" altLang="it-IT" sz="1600" dirty="0" err="1"/>
              <a:t>if</a:t>
            </a:r>
            <a:r>
              <a:rPr lang="it-IT" altLang="it-IT" sz="1600" dirty="0"/>
              <a:t> </a:t>
            </a:r>
            <a:r>
              <a:rPr lang="it-IT" altLang="it-IT" sz="1600" dirty="0" err="1"/>
              <a:t>they</a:t>
            </a:r>
            <a:r>
              <a:rPr lang="it-IT" altLang="it-IT" sz="1600" dirty="0"/>
              <a:t> are </a:t>
            </a:r>
            <a:r>
              <a:rPr lang="it-IT" altLang="it-IT" sz="1600" dirty="0" err="1"/>
              <a:t>altered</a:t>
            </a:r>
            <a:r>
              <a:rPr lang="it-IT" altLang="it-IT" sz="1600" dirty="0"/>
              <a:t> </a:t>
            </a:r>
            <a:r>
              <a:rPr lang="it-IT" altLang="it-IT" sz="1600" dirty="0" err="1"/>
              <a:t>within</a:t>
            </a:r>
            <a:r>
              <a:rPr lang="it-IT" altLang="it-IT" sz="1600" dirty="0"/>
              <a:t> the </a:t>
            </a:r>
            <a:r>
              <a:rPr lang="it-IT" altLang="it-IT" sz="1600" dirty="0" err="1"/>
              <a:t>block</a:t>
            </a:r>
            <a:endParaRPr lang="it-IT" altLang="it-IT" sz="1600" dirty="0"/>
          </a:p>
          <a:p>
            <a:pPr marL="342900" indent="-342900">
              <a:spcBef>
                <a:spcPts val="300"/>
              </a:spcBef>
              <a:buSzPct val="100000"/>
              <a:buFont typeface="Times New Roman" panose="02020603050405020304" pitchFamily="18" charset="0"/>
              <a:buAutoNum type="arabicPeriod"/>
              <a:defRPr/>
            </a:pPr>
            <a:endParaRPr lang="it-IT" altLang="it-IT" sz="1600" dirty="0"/>
          </a:p>
          <a:p>
            <a:pPr marL="342900" indent="-342900">
              <a:spcBef>
                <a:spcPts val="300"/>
              </a:spcBef>
              <a:buSzPct val="100000"/>
              <a:buFont typeface="Times New Roman" panose="02020603050405020304" pitchFamily="18" charset="0"/>
              <a:buAutoNum type="arabicPeriod"/>
              <a:defRPr/>
            </a:pPr>
            <a:r>
              <a:rPr lang="it-IT" altLang="it-IT" sz="1600" dirty="0"/>
              <a:t>the </a:t>
            </a:r>
            <a:r>
              <a:rPr lang="it-IT" altLang="it-IT" sz="1600" dirty="0" err="1"/>
              <a:t>primary</a:t>
            </a:r>
            <a:r>
              <a:rPr lang="it-IT" altLang="it-IT" sz="1600" dirty="0"/>
              <a:t> alternate </a:t>
            </a:r>
            <a:r>
              <a:rPr lang="it-IT" altLang="it-IT" sz="1600" dirty="0" err="1"/>
              <a:t>is</a:t>
            </a:r>
            <a:r>
              <a:rPr lang="it-IT" altLang="it-IT" sz="1600" dirty="0"/>
              <a:t> </a:t>
            </a:r>
            <a:r>
              <a:rPr lang="it-IT" altLang="it-IT" sz="1600" dirty="0" err="1"/>
              <a:t>executed</a:t>
            </a:r>
            <a:r>
              <a:rPr lang="it-IT" altLang="it-IT" sz="1600" dirty="0"/>
              <a:t> and </a:t>
            </a:r>
            <a:r>
              <a:rPr lang="it-IT" altLang="it-IT" sz="1600" dirty="0" err="1"/>
              <a:t>subjected</a:t>
            </a:r>
            <a:r>
              <a:rPr lang="it-IT" altLang="it-IT" sz="1600" dirty="0"/>
              <a:t> to an </a:t>
            </a:r>
            <a:r>
              <a:rPr lang="it-IT" altLang="it-IT" sz="1600" dirty="0" err="1"/>
              <a:t>acceptance</a:t>
            </a:r>
            <a:r>
              <a:rPr lang="it-IT" altLang="it-IT" sz="1600" dirty="0"/>
              <a:t> test to </a:t>
            </a:r>
            <a:r>
              <a:rPr lang="it-IT" altLang="it-IT" sz="1600" dirty="0" err="1"/>
              <a:t>detect</a:t>
            </a:r>
            <a:r>
              <a:rPr lang="it-IT" altLang="it-IT" sz="1600" dirty="0"/>
              <a:t> </a:t>
            </a:r>
            <a:r>
              <a:rPr lang="it-IT" altLang="it-IT" sz="1600" dirty="0" err="1"/>
              <a:t>any</a:t>
            </a:r>
            <a:r>
              <a:rPr lang="it-IT" altLang="it-IT" sz="1600" dirty="0"/>
              <a:t> </a:t>
            </a:r>
            <a:r>
              <a:rPr lang="it-IT" altLang="it-IT" sz="1600" dirty="0" err="1"/>
              <a:t>error</a:t>
            </a:r>
            <a:r>
              <a:rPr lang="it-IT" altLang="it-IT" sz="1600" dirty="0"/>
              <a:t> in the </a:t>
            </a:r>
            <a:r>
              <a:rPr lang="it-IT" altLang="it-IT" sz="1600" dirty="0" err="1"/>
              <a:t>result</a:t>
            </a:r>
            <a:r>
              <a:rPr lang="it-IT" altLang="it-IT" sz="1600" dirty="0"/>
              <a:t>.  </a:t>
            </a:r>
            <a:br>
              <a:rPr lang="it-IT" altLang="it-IT" sz="1600" dirty="0"/>
            </a:br>
            <a:r>
              <a:rPr lang="it-IT" altLang="it-IT" sz="1600" dirty="0" err="1"/>
              <a:t>If</a:t>
            </a:r>
            <a:r>
              <a:rPr lang="it-IT" altLang="it-IT" sz="1600" dirty="0"/>
              <a:t> the test </a:t>
            </a:r>
            <a:r>
              <a:rPr lang="it-IT" altLang="it-IT" sz="1600" dirty="0" err="1"/>
              <a:t>is</a:t>
            </a:r>
            <a:r>
              <a:rPr lang="it-IT" altLang="it-IT" sz="1600" dirty="0"/>
              <a:t> </a:t>
            </a:r>
            <a:r>
              <a:rPr lang="it-IT" altLang="it-IT" sz="1600" dirty="0" err="1"/>
              <a:t>passed</a:t>
            </a:r>
            <a:r>
              <a:rPr lang="it-IT" altLang="it-IT" sz="1600" dirty="0"/>
              <a:t>, the </a:t>
            </a:r>
            <a:r>
              <a:rPr lang="it-IT" altLang="it-IT" sz="1600" dirty="0" err="1"/>
              <a:t>block</a:t>
            </a:r>
            <a:r>
              <a:rPr lang="it-IT" altLang="it-IT" sz="1600" dirty="0"/>
              <a:t> </a:t>
            </a:r>
            <a:r>
              <a:rPr lang="it-IT" altLang="it-IT" sz="1600" dirty="0" err="1"/>
              <a:t>is</a:t>
            </a:r>
            <a:r>
              <a:rPr lang="it-IT" altLang="it-IT" sz="1600" dirty="0"/>
              <a:t> </a:t>
            </a:r>
            <a:r>
              <a:rPr lang="it-IT" altLang="it-IT" sz="1600" dirty="0" err="1"/>
              <a:t>exited</a:t>
            </a:r>
            <a:r>
              <a:rPr lang="it-IT" altLang="it-IT" sz="1600" dirty="0"/>
              <a:t>; </a:t>
            </a:r>
            <a:r>
              <a:rPr lang="it-IT" altLang="it-IT" sz="1600" dirty="0" err="1"/>
              <a:t>otherwise</a:t>
            </a:r>
            <a:r>
              <a:rPr lang="it-IT" altLang="it-IT" sz="1600" dirty="0"/>
              <a:t> the </a:t>
            </a:r>
            <a:r>
              <a:rPr lang="it-IT" altLang="it-IT" sz="1600" dirty="0" err="1"/>
              <a:t>content</a:t>
            </a:r>
            <a:r>
              <a:rPr lang="it-IT" altLang="it-IT" sz="1600" dirty="0"/>
              <a:t> of the recovery cache </a:t>
            </a:r>
            <a:r>
              <a:rPr lang="it-IT" altLang="it-IT" sz="1600" dirty="0" err="1"/>
              <a:t>pertinent</a:t>
            </a:r>
            <a:r>
              <a:rPr lang="it-IT" altLang="it-IT" sz="1600" dirty="0"/>
              <a:t> to the </a:t>
            </a:r>
            <a:r>
              <a:rPr lang="it-IT" altLang="it-IT" sz="1600" dirty="0" err="1"/>
              <a:t>block</a:t>
            </a:r>
            <a:r>
              <a:rPr lang="it-IT" altLang="it-IT" sz="1600" dirty="0"/>
              <a:t> </a:t>
            </a:r>
            <a:r>
              <a:rPr lang="it-IT" altLang="it-IT" sz="1600" dirty="0" err="1"/>
              <a:t>is</a:t>
            </a:r>
            <a:r>
              <a:rPr lang="it-IT" altLang="it-IT" sz="1600" dirty="0"/>
              <a:t> </a:t>
            </a:r>
            <a:r>
              <a:rPr lang="it-IT" altLang="it-IT" sz="1600" dirty="0" err="1"/>
              <a:t>reinstated</a:t>
            </a:r>
            <a:r>
              <a:rPr lang="it-IT" altLang="it-IT" sz="1600" dirty="0"/>
              <a:t>, and the second alternate </a:t>
            </a:r>
            <a:r>
              <a:rPr lang="it-IT" altLang="it-IT" sz="1600" dirty="0" err="1"/>
              <a:t>is</a:t>
            </a:r>
            <a:r>
              <a:rPr lang="it-IT" altLang="it-IT" sz="1600" dirty="0"/>
              <a:t> </a:t>
            </a:r>
            <a:r>
              <a:rPr lang="it-IT" altLang="it-IT" sz="1600" dirty="0" err="1"/>
              <a:t>executed</a:t>
            </a:r>
            <a:r>
              <a:rPr lang="it-IT" altLang="it-IT" sz="1600" dirty="0"/>
              <a:t>. </a:t>
            </a:r>
          </a:p>
          <a:p>
            <a:pPr marL="342900" indent="-342900">
              <a:spcBef>
                <a:spcPts val="300"/>
              </a:spcBef>
              <a:buClr>
                <a:srgbClr val="FE400C"/>
              </a:buClr>
              <a:buSzPct val="100000"/>
              <a:buFont typeface="Times New Roman" panose="02020603050405020304" pitchFamily="18" charset="0"/>
              <a:buAutoNum type="arabicPeriod"/>
              <a:defRPr/>
            </a:pPr>
            <a:endParaRPr lang="it-IT" altLang="it-IT" sz="1600" dirty="0"/>
          </a:p>
          <a:p>
            <a:pPr marL="342900" indent="-342900">
              <a:spcBef>
                <a:spcPts val="300"/>
              </a:spcBef>
              <a:buSzPct val="100000"/>
              <a:buFont typeface="+mj-lt"/>
              <a:buAutoNum type="arabicPeriod"/>
              <a:defRPr/>
            </a:pPr>
            <a:r>
              <a:rPr lang="it-IT" altLang="it-IT" sz="1600" dirty="0" err="1"/>
              <a:t>This</a:t>
            </a:r>
            <a:r>
              <a:rPr lang="it-IT" altLang="it-IT" sz="1600" dirty="0"/>
              <a:t> </a:t>
            </a:r>
            <a:r>
              <a:rPr lang="it-IT" altLang="it-IT" sz="1600" dirty="0" err="1"/>
              <a:t>cycle</a:t>
            </a:r>
            <a:r>
              <a:rPr lang="it-IT" altLang="it-IT" sz="1600" dirty="0"/>
              <a:t> </a:t>
            </a:r>
            <a:r>
              <a:rPr lang="it-IT" altLang="it-IT" sz="1600" dirty="0" err="1"/>
              <a:t>is</a:t>
            </a:r>
            <a:r>
              <a:rPr lang="it-IT" altLang="it-IT" sz="1600" dirty="0"/>
              <a:t> </a:t>
            </a:r>
            <a:r>
              <a:rPr lang="it-IT" altLang="it-IT" sz="1600" dirty="0" err="1"/>
              <a:t>executed</a:t>
            </a:r>
            <a:r>
              <a:rPr lang="it-IT" altLang="it-IT" sz="1600" dirty="0"/>
              <a:t> </a:t>
            </a:r>
            <a:r>
              <a:rPr lang="it-IT" altLang="it-IT" sz="1600" dirty="0" err="1"/>
              <a:t>until</a:t>
            </a:r>
            <a:r>
              <a:rPr lang="it-IT" altLang="it-IT" sz="1600" dirty="0"/>
              <a:t> </a:t>
            </a:r>
            <a:r>
              <a:rPr lang="it-IT" altLang="it-IT" sz="1600" dirty="0" err="1"/>
              <a:t>either</a:t>
            </a:r>
            <a:r>
              <a:rPr lang="it-IT" altLang="it-IT" sz="1600" dirty="0"/>
              <a:t> an alternative </a:t>
            </a:r>
            <a:r>
              <a:rPr lang="it-IT" altLang="it-IT" sz="1600" dirty="0" err="1"/>
              <a:t>is</a:t>
            </a:r>
            <a:r>
              <a:rPr lang="it-IT" altLang="it-IT" sz="1600" dirty="0"/>
              <a:t> </a:t>
            </a:r>
            <a:r>
              <a:rPr lang="it-IT" altLang="it-IT" sz="1600" dirty="0" err="1"/>
              <a:t>successful</a:t>
            </a:r>
            <a:r>
              <a:rPr lang="it-IT" altLang="it-IT" sz="1600" dirty="0"/>
              <a:t> or no more </a:t>
            </a:r>
            <a:r>
              <a:rPr lang="it-IT" altLang="it-IT" sz="1600" dirty="0" err="1"/>
              <a:t>alternatives</a:t>
            </a:r>
            <a:r>
              <a:rPr lang="it-IT" altLang="it-IT" sz="1600" dirty="0"/>
              <a:t> </a:t>
            </a:r>
            <a:r>
              <a:rPr lang="it-IT" altLang="it-IT" sz="1600" dirty="0" err="1"/>
              <a:t>exist</a:t>
            </a:r>
            <a:r>
              <a:rPr lang="it-IT" altLang="it-IT" sz="1600" dirty="0"/>
              <a:t>.  In </a:t>
            </a:r>
            <a:r>
              <a:rPr lang="it-IT" altLang="it-IT" sz="1600" dirty="0" err="1"/>
              <a:t>this</a:t>
            </a:r>
            <a:r>
              <a:rPr lang="it-IT" altLang="it-IT" sz="1600" dirty="0"/>
              <a:t> last case </a:t>
            </a:r>
            <a:br>
              <a:rPr lang="it-IT" altLang="it-IT" sz="1600" dirty="0"/>
            </a:br>
            <a:r>
              <a:rPr lang="it-IT" altLang="it-IT" sz="1600" dirty="0"/>
              <a:t>an </a:t>
            </a:r>
            <a:r>
              <a:rPr lang="it-IT" altLang="it-IT" sz="1600" dirty="0" err="1"/>
              <a:t>error</a:t>
            </a:r>
            <a:r>
              <a:rPr lang="it-IT" altLang="it-IT" sz="1600" dirty="0"/>
              <a:t> </a:t>
            </a:r>
            <a:r>
              <a:rPr lang="it-IT" altLang="it-IT" sz="1600" dirty="0" err="1"/>
              <a:t>is</a:t>
            </a:r>
            <a:r>
              <a:rPr lang="it-IT" altLang="it-IT" sz="1600" dirty="0"/>
              <a:t> </a:t>
            </a:r>
            <a:r>
              <a:rPr lang="it-IT" altLang="it-IT" sz="1600" dirty="0" err="1"/>
              <a:t>reported</a:t>
            </a:r>
            <a:r>
              <a:rPr lang="it-IT" altLang="it-IT" sz="1600" dirty="0"/>
              <a:t>.</a:t>
            </a:r>
          </a:p>
        </p:txBody>
      </p:sp>
      <p:grpSp>
        <p:nvGrpSpPr>
          <p:cNvPr id="10" name="Group 5">
            <a:extLst>
              <a:ext uri="{FF2B5EF4-FFF2-40B4-BE49-F238E27FC236}">
                <a16:creationId xmlns:a16="http://schemas.microsoft.com/office/drawing/2014/main" id="{190559E3-91A4-4603-8C61-CA29AD828274}"/>
              </a:ext>
            </a:extLst>
          </p:cNvPr>
          <p:cNvGrpSpPr>
            <a:grpSpLocks/>
          </p:cNvGrpSpPr>
          <p:nvPr/>
        </p:nvGrpSpPr>
        <p:grpSpPr bwMode="auto">
          <a:xfrm>
            <a:off x="6243755" y="1579291"/>
            <a:ext cx="1319211" cy="1504951"/>
            <a:chOff x="3933" y="814"/>
            <a:chExt cx="831" cy="948"/>
          </a:xfrm>
        </p:grpSpPr>
        <p:sp>
          <p:nvSpPr>
            <p:cNvPr id="11" name="Rectangle 6">
              <a:extLst>
                <a:ext uri="{FF2B5EF4-FFF2-40B4-BE49-F238E27FC236}">
                  <a16:creationId xmlns:a16="http://schemas.microsoft.com/office/drawing/2014/main" id="{31E0F843-2F5E-4DFE-B735-CC21FA51F9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3" y="1064"/>
              <a:ext cx="240" cy="375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/>
            </a:p>
          </p:txBody>
        </p:sp>
        <p:sp>
          <p:nvSpPr>
            <p:cNvPr id="12" name="Rectangle 7">
              <a:extLst>
                <a:ext uri="{FF2B5EF4-FFF2-40B4-BE49-F238E27FC236}">
                  <a16:creationId xmlns:a16="http://schemas.microsoft.com/office/drawing/2014/main" id="{6109963C-6BEB-4B43-A339-DB2EA8A897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3" y="1439"/>
              <a:ext cx="240" cy="63"/>
            </a:xfrm>
            <a:prstGeom prst="rect">
              <a:avLst/>
            </a:prstGeom>
            <a:solidFill>
              <a:srgbClr val="00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/>
            </a:p>
          </p:txBody>
        </p:sp>
        <p:sp>
          <p:nvSpPr>
            <p:cNvPr id="13" name="Rectangle 8">
              <a:extLst>
                <a:ext uri="{FF2B5EF4-FFF2-40B4-BE49-F238E27FC236}">
                  <a16:creationId xmlns:a16="http://schemas.microsoft.com/office/drawing/2014/main" id="{718AD6D9-28A4-4A59-A87F-B960D9285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3" y="1001"/>
              <a:ext cx="240" cy="63"/>
            </a:xfrm>
            <a:prstGeom prst="rect">
              <a:avLst/>
            </a:prstGeom>
            <a:solidFill>
              <a:srgbClr val="00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/>
            </a:p>
          </p:txBody>
        </p:sp>
        <p:sp>
          <p:nvSpPr>
            <p:cNvPr id="14" name="Line 9">
              <a:extLst>
                <a:ext uri="{FF2B5EF4-FFF2-40B4-BE49-F238E27FC236}">
                  <a16:creationId xmlns:a16="http://schemas.microsoft.com/office/drawing/2014/main" id="{100DF5A8-6667-4646-87F1-BF0DBB3179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40" y="814"/>
              <a:ext cx="1" cy="84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5" name="Text Box 10">
              <a:extLst>
                <a:ext uri="{FF2B5EF4-FFF2-40B4-BE49-F238E27FC236}">
                  <a16:creationId xmlns:a16="http://schemas.microsoft.com/office/drawing/2014/main" id="{85A4215D-E904-4017-844C-93B1779363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19" y="876"/>
              <a:ext cx="576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200"/>
                <a:t>checkpoint</a:t>
              </a:r>
            </a:p>
          </p:txBody>
        </p:sp>
        <p:sp>
          <p:nvSpPr>
            <p:cNvPr id="16" name="Text Box 11">
              <a:extLst>
                <a:ext uri="{FF2B5EF4-FFF2-40B4-BE49-F238E27FC236}">
                  <a16:creationId xmlns:a16="http://schemas.microsoft.com/office/drawing/2014/main" id="{31CAD7FF-BDCF-4F93-88CD-3C9D5A4661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17" y="1470"/>
              <a:ext cx="647" cy="2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200"/>
                <a:t>Acceptance </a:t>
              </a:r>
            </a:p>
            <a:p>
              <a:pPr algn="ctr">
                <a:spcBef>
                  <a:spcPct val="0"/>
                </a:spcBef>
              </a:pPr>
              <a:r>
                <a:rPr lang="it-IT" altLang="it-IT" sz="1200"/>
                <a:t>test</a:t>
              </a:r>
            </a:p>
          </p:txBody>
        </p:sp>
      </p:grpSp>
      <p:sp>
        <p:nvSpPr>
          <p:cNvPr id="17" name="Rettangolo 16">
            <a:extLst>
              <a:ext uri="{FF2B5EF4-FFF2-40B4-BE49-F238E27FC236}">
                <a16:creationId xmlns:a16="http://schemas.microsoft.com/office/drawing/2014/main" id="{EB29C4A9-AEFC-426B-9ED7-D1F1AD30A71A}"/>
              </a:ext>
            </a:extLst>
          </p:cNvPr>
          <p:cNvSpPr/>
          <p:nvPr/>
        </p:nvSpPr>
        <p:spPr>
          <a:xfrm>
            <a:off x="718930" y="904273"/>
            <a:ext cx="11103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</a:pPr>
            <a:r>
              <a:rPr lang="it-IT" altLang="it-IT" sz="2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based</a:t>
            </a:r>
            <a:r>
              <a:rPr lang="it-IT" altLang="it-IT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on an one </a:t>
            </a:r>
            <a:r>
              <a:rPr lang="it-IT" altLang="it-IT" sz="2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acceptance</a:t>
            </a:r>
            <a:r>
              <a:rPr lang="it-IT" altLang="it-IT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test and a single alternate </a:t>
            </a:r>
            <a:r>
              <a:rPr lang="it-IT" altLang="it-IT" sz="2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is</a:t>
            </a:r>
            <a:r>
              <a:rPr lang="it-IT" altLang="it-IT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run</a:t>
            </a:r>
            <a:r>
              <a:rPr lang="it-IT" altLang="it-IT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sz="2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at</a:t>
            </a:r>
            <a:r>
              <a:rPr lang="it-IT" altLang="it-IT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a time </a:t>
            </a:r>
          </a:p>
        </p:txBody>
      </p:sp>
    </p:spTree>
    <p:extLst>
      <p:ext uri="{BB962C8B-B14F-4D97-AF65-F5344CB8AC3E}">
        <p14:creationId xmlns:p14="http://schemas.microsoft.com/office/powerpoint/2010/main" val="2778547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C175213-F9C5-45E0-BC2A-BFCA2E322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>
                <a:solidFill>
                  <a:schemeClr val="bg1"/>
                </a:solidFill>
              </a:rPr>
              <a:t>Recovery-</a:t>
            </a:r>
            <a:r>
              <a:rPr lang="it-IT" altLang="it-IT" dirty="0" err="1">
                <a:solidFill>
                  <a:schemeClr val="bg1"/>
                </a:solidFill>
              </a:rPr>
              <a:t>block</a:t>
            </a:r>
            <a:r>
              <a:rPr lang="it-IT" altLang="it-IT" dirty="0">
                <a:solidFill>
                  <a:schemeClr val="bg1"/>
                </a:solidFill>
              </a:rPr>
              <a:t> technique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4C56DDF-90F3-48D8-9FF4-D9F467FCD0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4763"/>
            <a:ext cx="10515600" cy="520216"/>
          </a:xfrm>
        </p:spPr>
        <p:txBody>
          <a:bodyPr/>
          <a:lstStyle/>
          <a:p>
            <a:pPr marL="0" indent="0">
              <a:buNone/>
            </a:pP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Combines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elements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of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checkpointing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and backup</a:t>
            </a:r>
            <a:r>
              <a:rPr lang="it-IT" altLang="it-IT" dirty="0">
                <a:solidFill>
                  <a:schemeClr val="accent2"/>
                </a:solidFill>
              </a:rPr>
              <a:t>	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E605C8E-7837-499B-82DF-5D7BDC273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440B9B9-56BD-47FA-BB94-C838B2C51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F5D7049-603C-4431-93B2-9E25D3D6B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63</a:t>
            </a:fld>
            <a:endParaRPr lang="it-IT"/>
          </a:p>
        </p:txBody>
      </p:sp>
      <p:grpSp>
        <p:nvGrpSpPr>
          <p:cNvPr id="7" name="Group 3">
            <a:extLst>
              <a:ext uri="{FF2B5EF4-FFF2-40B4-BE49-F238E27FC236}">
                <a16:creationId xmlns:a16="http://schemas.microsoft.com/office/drawing/2014/main" id="{BE693A6A-08A1-4CAC-931F-EB0985D48A89}"/>
              </a:ext>
            </a:extLst>
          </p:cNvPr>
          <p:cNvGrpSpPr>
            <a:grpSpLocks/>
          </p:cNvGrpSpPr>
          <p:nvPr/>
        </p:nvGrpSpPr>
        <p:grpSpPr bwMode="auto">
          <a:xfrm>
            <a:off x="5100642" y="2295624"/>
            <a:ext cx="6600825" cy="3363912"/>
            <a:chOff x="1048" y="545"/>
            <a:chExt cx="4158" cy="2119"/>
          </a:xfrm>
        </p:grpSpPr>
        <p:sp>
          <p:nvSpPr>
            <p:cNvPr id="8" name="Rectangle 4">
              <a:extLst>
                <a:ext uri="{FF2B5EF4-FFF2-40B4-BE49-F238E27FC236}">
                  <a16:creationId xmlns:a16="http://schemas.microsoft.com/office/drawing/2014/main" id="{E394B627-BD39-437D-A229-DC4981F097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8" y="806"/>
              <a:ext cx="720" cy="298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Primary</a:t>
              </a:r>
            </a:p>
            <a:p>
              <a:pPr algn="ct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Version</a:t>
              </a:r>
            </a:p>
          </p:txBody>
        </p:sp>
        <p:sp>
          <p:nvSpPr>
            <p:cNvPr id="9" name="Rectangle 5">
              <a:extLst>
                <a:ext uri="{FF2B5EF4-FFF2-40B4-BE49-F238E27FC236}">
                  <a16:creationId xmlns:a16="http://schemas.microsoft.com/office/drawing/2014/main" id="{C46F643B-6CD7-402E-A608-59BC183F7A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6" y="2070"/>
              <a:ext cx="720" cy="298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Secondary</a:t>
              </a:r>
            </a:p>
            <a:p>
              <a:pPr algn="ct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Version N-1</a:t>
              </a:r>
            </a:p>
          </p:txBody>
        </p:sp>
        <p:sp>
          <p:nvSpPr>
            <p:cNvPr id="10" name="Rectangle 6">
              <a:extLst>
                <a:ext uri="{FF2B5EF4-FFF2-40B4-BE49-F238E27FC236}">
                  <a16:creationId xmlns:a16="http://schemas.microsoft.com/office/drawing/2014/main" id="{846F9441-76F6-467C-85B6-558A7212DE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8" y="1178"/>
              <a:ext cx="720" cy="297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400" dirty="0" err="1">
                  <a:latin typeface="Times New Roman" panose="02020603050405020304" pitchFamily="18" charset="0"/>
                </a:rPr>
                <a:t>Secondary</a:t>
              </a:r>
              <a:r>
                <a:rPr lang="it-IT" altLang="it-IT" sz="1400" dirty="0">
                  <a:latin typeface="Times New Roman" panose="02020603050405020304" pitchFamily="18" charset="0"/>
                </a:rPr>
                <a:t> </a:t>
              </a:r>
            </a:p>
            <a:p>
              <a:pPr algn="ctr">
                <a:spcBef>
                  <a:spcPct val="0"/>
                </a:spcBef>
              </a:pPr>
              <a:r>
                <a:rPr lang="it-IT" altLang="it-IT" sz="1400" dirty="0">
                  <a:latin typeface="Times New Roman" panose="02020603050405020304" pitchFamily="18" charset="0"/>
                </a:rPr>
                <a:t>Version 1</a:t>
              </a:r>
            </a:p>
          </p:txBody>
        </p:sp>
        <p:sp>
          <p:nvSpPr>
            <p:cNvPr id="11" name="Line 7">
              <a:extLst>
                <a:ext uri="{FF2B5EF4-FFF2-40B4-BE49-F238E27FC236}">
                  <a16:creationId xmlns:a16="http://schemas.microsoft.com/office/drawing/2014/main" id="{26EC9822-55C5-4682-98C8-5BC9589C1A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9" y="955"/>
              <a:ext cx="338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2" name="Line 8">
              <a:extLst>
                <a:ext uri="{FF2B5EF4-FFF2-40B4-BE49-F238E27FC236}">
                  <a16:creationId xmlns:a16="http://schemas.microsoft.com/office/drawing/2014/main" id="{B6E9EE51-77BD-4F8F-99CD-24AB3D3EEE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9" y="1327"/>
              <a:ext cx="338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3" name="Line 9">
              <a:extLst>
                <a:ext uri="{FF2B5EF4-FFF2-40B4-BE49-F238E27FC236}">
                  <a16:creationId xmlns:a16="http://schemas.microsoft.com/office/drawing/2014/main" id="{1B649D60-7149-43C3-8E92-D8A3BF61BA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19" y="1364"/>
              <a:ext cx="338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cxnSp>
          <p:nvCxnSpPr>
            <p:cNvPr id="14" name="AutoShape 10">
              <a:extLst>
                <a:ext uri="{FF2B5EF4-FFF2-40B4-BE49-F238E27FC236}">
                  <a16:creationId xmlns:a16="http://schemas.microsoft.com/office/drawing/2014/main" id="{C1BD98AF-815F-41E9-BC95-C85D56685C2E}"/>
                </a:ext>
              </a:extLst>
            </p:cNvPr>
            <p:cNvCxnSpPr>
              <a:cxnSpLocks noChangeShapeType="1"/>
              <a:stCxn id="8" idx="3"/>
            </p:cNvCxnSpPr>
            <p:nvPr/>
          </p:nvCxnSpPr>
          <p:spPr bwMode="auto">
            <a:xfrm>
              <a:off x="2248" y="956"/>
              <a:ext cx="908" cy="309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5" name="Line 11">
              <a:extLst>
                <a:ext uri="{FF2B5EF4-FFF2-40B4-BE49-F238E27FC236}">
                  <a16:creationId xmlns:a16="http://schemas.microsoft.com/office/drawing/2014/main" id="{EA135A69-237B-40C8-A703-360116418C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48" y="1364"/>
              <a:ext cx="847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6" name="Text Box 12">
              <a:extLst>
                <a:ext uri="{FF2B5EF4-FFF2-40B4-BE49-F238E27FC236}">
                  <a16:creationId xmlns:a16="http://schemas.microsoft.com/office/drawing/2014/main" id="{BDE65004-4FB6-41D6-BF0B-C54FDE7E7F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02" y="803"/>
              <a:ext cx="1104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Program Outputs</a:t>
              </a:r>
            </a:p>
          </p:txBody>
        </p:sp>
        <p:sp>
          <p:nvSpPr>
            <p:cNvPr id="17" name="Text Box 13">
              <a:extLst>
                <a:ext uri="{FF2B5EF4-FFF2-40B4-BE49-F238E27FC236}">
                  <a16:creationId xmlns:a16="http://schemas.microsoft.com/office/drawing/2014/main" id="{620DC43C-BFEB-454F-93D2-2321992A86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57" y="1611"/>
              <a:ext cx="142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.</a:t>
              </a:r>
            </a:p>
            <a:p>
              <a:pPr algn="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.</a:t>
              </a:r>
            </a:p>
          </p:txBody>
        </p:sp>
        <p:sp>
          <p:nvSpPr>
            <p:cNvPr id="18" name="Text Box 14">
              <a:extLst>
                <a:ext uri="{FF2B5EF4-FFF2-40B4-BE49-F238E27FC236}">
                  <a16:creationId xmlns:a16="http://schemas.microsoft.com/office/drawing/2014/main" id="{313B394A-EE86-46E5-BC10-9DDBCA63CF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9" y="1423"/>
              <a:ext cx="142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.</a:t>
              </a:r>
            </a:p>
            <a:p>
              <a:pPr algn="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.</a:t>
              </a:r>
            </a:p>
          </p:txBody>
        </p:sp>
        <p:sp>
          <p:nvSpPr>
            <p:cNvPr id="19" name="Text Box 15">
              <a:extLst>
                <a:ext uri="{FF2B5EF4-FFF2-40B4-BE49-F238E27FC236}">
                  <a16:creationId xmlns:a16="http://schemas.microsoft.com/office/drawing/2014/main" id="{CB61AE87-0E13-4518-9EFF-F7D0B13351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84" y="545"/>
              <a:ext cx="1189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400" dirty="0">
                  <a:latin typeface="Times New Roman" panose="02020603050405020304" pitchFamily="18" charset="0"/>
                </a:rPr>
                <a:t>Program Inputs</a:t>
              </a:r>
            </a:p>
          </p:txBody>
        </p:sp>
        <p:sp>
          <p:nvSpPr>
            <p:cNvPr id="20" name="Text Box 16">
              <a:extLst>
                <a:ext uri="{FF2B5EF4-FFF2-40B4-BE49-F238E27FC236}">
                  <a16:creationId xmlns:a16="http://schemas.microsoft.com/office/drawing/2014/main" id="{BEE8C27B-9ED7-41D0-8CC0-DD9465B315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62" y="2473"/>
              <a:ext cx="117" cy="1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/>
            </a:p>
          </p:txBody>
        </p:sp>
        <p:sp>
          <p:nvSpPr>
            <p:cNvPr id="21" name="Rectangle 17">
              <a:extLst>
                <a:ext uri="{FF2B5EF4-FFF2-40B4-BE49-F238E27FC236}">
                  <a16:creationId xmlns:a16="http://schemas.microsoft.com/office/drawing/2014/main" id="{84D75DBC-4F54-4553-9AE3-A9DDC2E31F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5" y="1252"/>
              <a:ext cx="466" cy="446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N-to-1</a:t>
              </a:r>
            </a:p>
            <a:p>
              <a:pPr algn="ct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Program</a:t>
              </a:r>
            </a:p>
            <a:p>
              <a:pPr algn="ct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Switch</a:t>
              </a:r>
            </a:p>
          </p:txBody>
        </p:sp>
        <p:sp>
          <p:nvSpPr>
            <p:cNvPr id="22" name="Line 18">
              <a:extLst>
                <a:ext uri="{FF2B5EF4-FFF2-40B4-BE49-F238E27FC236}">
                  <a16:creationId xmlns:a16="http://schemas.microsoft.com/office/drawing/2014/main" id="{DFE51B1C-F6D9-4233-8102-5A6E8F5636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05" y="2219"/>
              <a:ext cx="551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3" name="Line 19">
              <a:extLst>
                <a:ext uri="{FF2B5EF4-FFF2-40B4-BE49-F238E27FC236}">
                  <a16:creationId xmlns:a16="http://schemas.microsoft.com/office/drawing/2014/main" id="{35AE4E84-1394-4336-B503-0807B14FAAA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56" y="1548"/>
              <a:ext cx="339" cy="67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4" name="Rectangle 20">
              <a:extLst>
                <a:ext uri="{FF2B5EF4-FFF2-40B4-BE49-F238E27FC236}">
                  <a16:creationId xmlns:a16="http://schemas.microsoft.com/office/drawing/2014/main" id="{BCAAE9DF-7791-4539-AD9E-5B3056B822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8" y="1215"/>
              <a:ext cx="635" cy="334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Acceptance</a:t>
              </a:r>
            </a:p>
            <a:p>
              <a:pPr algn="ct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Tests</a:t>
              </a:r>
            </a:p>
          </p:txBody>
        </p:sp>
        <p:sp>
          <p:nvSpPr>
            <p:cNvPr id="25" name="Line 21">
              <a:extLst>
                <a:ext uri="{FF2B5EF4-FFF2-40B4-BE49-F238E27FC236}">
                  <a16:creationId xmlns:a16="http://schemas.microsoft.com/office/drawing/2014/main" id="{90612BD4-D75A-426D-8B09-D94245C7B9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93" y="1327"/>
              <a:ext cx="339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6" name="Line 22">
              <a:extLst>
                <a:ext uri="{FF2B5EF4-FFF2-40B4-BE49-F238E27FC236}">
                  <a16:creationId xmlns:a16="http://schemas.microsoft.com/office/drawing/2014/main" id="{D1AC0B53-C326-47D8-BA41-0132D74B9D7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88" y="1065"/>
              <a:ext cx="1" cy="30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Line 23">
              <a:extLst>
                <a:ext uri="{FF2B5EF4-FFF2-40B4-BE49-F238E27FC236}">
                  <a16:creationId xmlns:a16="http://schemas.microsoft.com/office/drawing/2014/main" id="{E996EF77-EE2B-4FF9-BC04-B7E0D87F5C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88" y="1066"/>
              <a:ext cx="974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8" name="Line 24">
              <a:extLst>
                <a:ext uri="{FF2B5EF4-FFF2-40B4-BE49-F238E27FC236}">
                  <a16:creationId xmlns:a16="http://schemas.microsoft.com/office/drawing/2014/main" id="{9A962595-870C-497B-8F01-17DF6F0F8B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20" y="1327"/>
              <a:ext cx="1" cy="55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9" name="Line 25">
              <a:extLst>
                <a:ext uri="{FF2B5EF4-FFF2-40B4-BE49-F238E27FC236}">
                  <a16:creationId xmlns:a16="http://schemas.microsoft.com/office/drawing/2014/main" id="{D9F2DE47-CDF3-44AB-93FB-450908CAD6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48" y="1884"/>
              <a:ext cx="1273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Line 26">
              <a:extLst>
                <a:ext uri="{FF2B5EF4-FFF2-40B4-BE49-F238E27FC236}">
                  <a16:creationId xmlns:a16="http://schemas.microsoft.com/office/drawing/2014/main" id="{F8D9C6B0-291F-4AE0-8F00-36F5BD6D414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49" y="1697"/>
              <a:ext cx="1" cy="1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1" name="Text Box 27">
              <a:extLst>
                <a:ext uri="{FF2B5EF4-FFF2-40B4-BE49-F238E27FC236}">
                  <a16:creationId xmlns:a16="http://schemas.microsoft.com/office/drawing/2014/main" id="{C7A6D22F-4A72-4B38-8E0F-F5BF70170A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61" y="1964"/>
              <a:ext cx="1096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400">
                  <a:latin typeface="Times New Roman" panose="02020603050405020304" pitchFamily="18" charset="0"/>
                </a:rPr>
                <a:t>Test Result</a:t>
              </a:r>
            </a:p>
          </p:txBody>
        </p:sp>
        <p:sp>
          <p:nvSpPr>
            <p:cNvPr id="32" name="Line 28">
              <a:extLst>
                <a:ext uri="{FF2B5EF4-FFF2-40B4-BE49-F238E27FC236}">
                  <a16:creationId xmlns:a16="http://schemas.microsoft.com/office/drawing/2014/main" id="{20F1CB86-F58E-4D92-8418-E0E7AD4F73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9" y="955"/>
              <a:ext cx="1" cy="126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Line 29">
              <a:extLst>
                <a:ext uri="{FF2B5EF4-FFF2-40B4-BE49-F238E27FC236}">
                  <a16:creationId xmlns:a16="http://schemas.microsoft.com/office/drawing/2014/main" id="{BD3CDC6A-C1BE-4273-8A32-547C943BAF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9" y="2219"/>
              <a:ext cx="296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4" name="Line 30">
              <a:extLst>
                <a:ext uri="{FF2B5EF4-FFF2-40B4-BE49-F238E27FC236}">
                  <a16:creationId xmlns:a16="http://schemas.microsoft.com/office/drawing/2014/main" id="{08506AF7-5DEE-4249-809F-DC11CA58C5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8" y="1447"/>
              <a:ext cx="129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35" name="Rettangolo 34">
            <a:extLst>
              <a:ext uri="{FF2B5EF4-FFF2-40B4-BE49-F238E27FC236}">
                <a16:creationId xmlns:a16="http://schemas.microsoft.com/office/drawing/2014/main" id="{4D648D9E-F478-42F0-9873-C7F2CB36A581}"/>
              </a:ext>
            </a:extLst>
          </p:cNvPr>
          <p:cNvSpPr/>
          <p:nvPr/>
        </p:nvSpPr>
        <p:spPr>
          <a:xfrm>
            <a:off x="810300" y="2018481"/>
            <a:ext cx="4194968" cy="3885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buClr>
                <a:srgbClr val="FE400C"/>
              </a:buClr>
            </a:pPr>
            <a:r>
              <a:rPr lang="it-IT" altLang="it-IT" dirty="0"/>
              <a:t>- checkpoint: a copy of the </a:t>
            </a:r>
            <a:r>
              <a:rPr lang="it-IT" altLang="it-IT" dirty="0" err="1"/>
              <a:t>current</a:t>
            </a:r>
            <a:r>
              <a:rPr lang="it-IT" altLang="it-IT" dirty="0"/>
              <a:t> state for </a:t>
            </a:r>
            <a:r>
              <a:rPr lang="it-IT" altLang="it-IT" dirty="0" err="1"/>
              <a:t>possible</a:t>
            </a:r>
            <a:r>
              <a:rPr lang="it-IT" altLang="it-IT" dirty="0"/>
              <a:t> use  in fault </a:t>
            </a:r>
            <a:r>
              <a:rPr lang="it-IT" altLang="it-IT" dirty="0" err="1"/>
              <a:t>tolerant</a:t>
            </a:r>
            <a:r>
              <a:rPr lang="it-IT" altLang="it-IT" dirty="0"/>
              <a:t> techniques</a:t>
            </a:r>
          </a:p>
          <a:p>
            <a:pPr>
              <a:spcBef>
                <a:spcPts val="300"/>
              </a:spcBef>
              <a:buClr>
                <a:srgbClr val="FE400C"/>
              </a:buClr>
            </a:pPr>
            <a:r>
              <a:rPr lang="it-IT" altLang="it-IT" dirty="0"/>
              <a:t>  </a:t>
            </a:r>
          </a:p>
          <a:p>
            <a:pPr>
              <a:spcBef>
                <a:spcPts val="300"/>
              </a:spcBef>
              <a:buClr>
                <a:srgbClr val="FE400C"/>
              </a:buClr>
            </a:pPr>
            <a:r>
              <a:rPr lang="it-IT" altLang="it-IT" dirty="0"/>
              <a:t>- releases the </a:t>
            </a:r>
            <a:r>
              <a:rPr lang="it-IT" altLang="it-IT" dirty="0" err="1"/>
              <a:t>programmer</a:t>
            </a:r>
            <a:r>
              <a:rPr lang="it-IT" altLang="it-IT" dirty="0"/>
              <a:t> from </a:t>
            </a:r>
            <a:r>
              <a:rPr lang="it-IT" altLang="it-IT" dirty="0" err="1"/>
              <a:t>determining</a:t>
            </a:r>
            <a:r>
              <a:rPr lang="it-IT" altLang="it-IT" dirty="0"/>
              <a:t> </a:t>
            </a:r>
            <a:r>
              <a:rPr lang="it-IT" altLang="it-IT" dirty="0" err="1"/>
              <a:t>which</a:t>
            </a:r>
            <a:r>
              <a:rPr lang="it-IT" altLang="it-IT" dirty="0"/>
              <a:t> </a:t>
            </a:r>
            <a:r>
              <a:rPr lang="it-IT" altLang="it-IT" dirty="0" err="1"/>
              <a:t>variables</a:t>
            </a:r>
            <a:r>
              <a:rPr lang="it-IT" altLang="it-IT" dirty="0"/>
              <a:t> </a:t>
            </a:r>
            <a:r>
              <a:rPr lang="it-IT" altLang="it-IT" dirty="0" err="1"/>
              <a:t>should</a:t>
            </a:r>
            <a:r>
              <a:rPr lang="it-IT" altLang="it-IT" dirty="0"/>
              <a:t> </a:t>
            </a:r>
            <a:br>
              <a:rPr lang="it-IT" altLang="it-IT" dirty="0"/>
            </a:br>
            <a:r>
              <a:rPr lang="it-IT" altLang="it-IT" dirty="0"/>
              <a:t>be </a:t>
            </a:r>
            <a:r>
              <a:rPr lang="it-IT" altLang="it-IT" dirty="0" err="1"/>
              <a:t>checkpointed</a:t>
            </a:r>
            <a:r>
              <a:rPr lang="it-IT" altLang="it-IT" dirty="0"/>
              <a:t> and </a:t>
            </a:r>
            <a:r>
              <a:rPr lang="it-IT" altLang="it-IT" dirty="0" err="1"/>
              <a:t>when</a:t>
            </a:r>
            <a:endParaRPr lang="it-IT" altLang="it-IT" dirty="0"/>
          </a:p>
          <a:p>
            <a:pPr marL="285750" indent="-285750">
              <a:spcBef>
                <a:spcPts val="300"/>
              </a:spcBef>
              <a:buClr>
                <a:srgbClr val="FE400C"/>
              </a:buClr>
              <a:buFontTx/>
              <a:buChar char="-"/>
            </a:pPr>
            <a:endParaRPr lang="it-IT" altLang="it-IT" dirty="0"/>
          </a:p>
          <a:p>
            <a:pPr marL="285750" indent="-285750">
              <a:spcBef>
                <a:spcPts val="300"/>
              </a:spcBef>
              <a:buClr>
                <a:srgbClr val="FE400C"/>
              </a:buClr>
              <a:buFontTx/>
              <a:buChar char="-"/>
            </a:pPr>
            <a:endParaRPr lang="it-IT" altLang="it-IT" dirty="0"/>
          </a:p>
          <a:p>
            <a:pPr>
              <a:spcBef>
                <a:spcPts val="300"/>
              </a:spcBef>
              <a:buClr>
                <a:srgbClr val="FE400C"/>
              </a:buClr>
            </a:pPr>
            <a:r>
              <a:rPr lang="it-IT" altLang="it-IT" dirty="0"/>
              <a:t>- </a:t>
            </a:r>
            <a:r>
              <a:rPr lang="it-IT" altLang="it-IT" dirty="0" err="1"/>
              <a:t>linguistic</a:t>
            </a:r>
            <a:r>
              <a:rPr lang="it-IT" altLang="it-IT" dirty="0"/>
              <a:t> </a:t>
            </a:r>
            <a:r>
              <a:rPr lang="it-IT" altLang="it-IT" dirty="0" err="1"/>
              <a:t>structure</a:t>
            </a:r>
            <a:r>
              <a:rPr lang="it-IT" altLang="it-IT" dirty="0"/>
              <a:t> for recovery </a:t>
            </a:r>
            <a:r>
              <a:rPr lang="it-IT" altLang="it-IT" dirty="0" err="1"/>
              <a:t>blocks</a:t>
            </a:r>
            <a:r>
              <a:rPr lang="it-IT" altLang="it-IT" dirty="0"/>
              <a:t> </a:t>
            </a:r>
            <a:r>
              <a:rPr lang="it-IT" altLang="it-IT" dirty="0" err="1"/>
              <a:t>requires</a:t>
            </a:r>
            <a:r>
              <a:rPr lang="it-IT" altLang="it-IT" dirty="0"/>
              <a:t> a </a:t>
            </a:r>
            <a:r>
              <a:rPr lang="it-IT" altLang="it-IT" dirty="0" err="1"/>
              <a:t>suitable</a:t>
            </a:r>
            <a:r>
              <a:rPr lang="it-IT" altLang="it-IT" dirty="0"/>
              <a:t> </a:t>
            </a:r>
            <a:r>
              <a:rPr lang="it-IT" altLang="it-IT" dirty="0" err="1"/>
              <a:t>mechanism</a:t>
            </a:r>
            <a:r>
              <a:rPr lang="it-IT" altLang="it-IT" dirty="0"/>
              <a:t> for </a:t>
            </a:r>
            <a:r>
              <a:rPr lang="it-IT" altLang="it-IT" dirty="0" err="1"/>
              <a:t>providing</a:t>
            </a:r>
            <a:r>
              <a:rPr lang="it-IT" altLang="it-IT" dirty="0"/>
              <a:t> </a:t>
            </a:r>
            <a:r>
              <a:rPr lang="it-IT" altLang="it-IT" dirty="0" err="1"/>
              <a:t>automatic</a:t>
            </a:r>
            <a:r>
              <a:rPr lang="it-IT" altLang="it-IT" dirty="0"/>
              <a:t> </a:t>
            </a:r>
            <a:r>
              <a:rPr lang="it-IT" altLang="it-IT" dirty="0" err="1"/>
              <a:t>backward</a:t>
            </a:r>
            <a:r>
              <a:rPr lang="it-IT" altLang="it-IT" dirty="0"/>
              <a:t> </a:t>
            </a:r>
            <a:r>
              <a:rPr lang="it-IT" altLang="it-IT" dirty="0" err="1"/>
              <a:t>error</a:t>
            </a:r>
            <a:r>
              <a:rPr lang="it-IT" altLang="it-IT" dirty="0"/>
              <a:t> recovery. </a:t>
            </a:r>
          </a:p>
        </p:txBody>
      </p:sp>
    </p:spTree>
    <p:extLst>
      <p:ext uri="{BB962C8B-B14F-4D97-AF65-F5344CB8AC3E}">
        <p14:creationId xmlns:p14="http://schemas.microsoft.com/office/powerpoint/2010/main" val="62450515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1106234-B465-4FF6-B4F1-625A87DDD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 err="1">
                <a:solidFill>
                  <a:schemeClr val="bg1"/>
                </a:solidFill>
              </a:rPr>
              <a:t>Checkpointing</a:t>
            </a:r>
            <a:r>
              <a:rPr lang="it-IT" altLang="it-IT" dirty="0">
                <a:solidFill>
                  <a:schemeClr val="bg1"/>
                </a:solidFill>
              </a:rPr>
              <a:t>: </a:t>
            </a:r>
            <a:r>
              <a:rPr lang="it-IT" altLang="it-IT" dirty="0" err="1">
                <a:solidFill>
                  <a:schemeClr val="bg1"/>
                </a:solidFill>
              </a:rPr>
              <a:t>basic</a:t>
            </a:r>
            <a:r>
              <a:rPr lang="it-IT" altLang="it-IT" dirty="0">
                <a:solidFill>
                  <a:schemeClr val="bg1"/>
                </a:solidFill>
              </a:rPr>
              <a:t> </a:t>
            </a:r>
            <a:r>
              <a:rPr lang="it-IT" altLang="it-IT" dirty="0" err="1">
                <a:solidFill>
                  <a:schemeClr val="bg1"/>
                </a:solidFill>
              </a:rPr>
              <a:t>issues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B910940-39C5-4A5D-A857-7B3AC1282A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495" y="1481114"/>
            <a:ext cx="10515600" cy="5029174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338"/>
              </a:spcBef>
              <a:buClr>
                <a:srgbClr val="FE400C"/>
              </a:buClr>
              <a:buSzPct val="100000"/>
              <a:buNone/>
              <a:defRPr/>
            </a:pPr>
            <a:r>
              <a:rPr lang="it-IT" altLang="it-IT" sz="2400" dirty="0"/>
              <a:t>- </a:t>
            </a:r>
            <a:r>
              <a:rPr lang="it-IT" altLang="it-IT" sz="2400" dirty="0" err="1"/>
              <a:t>may</a:t>
            </a:r>
            <a:r>
              <a:rPr lang="it-IT" altLang="it-IT" sz="2400" dirty="0"/>
              <a:t> be </a:t>
            </a:r>
            <a:r>
              <a:rPr lang="it-IT" altLang="it-IT" sz="2400" dirty="0" err="1"/>
              <a:t>taken</a:t>
            </a:r>
            <a:r>
              <a:rPr lang="it-IT" altLang="it-IT" sz="2400" dirty="0"/>
              <a:t> </a:t>
            </a:r>
            <a:r>
              <a:rPr lang="it-IT" altLang="it-IT" sz="2400" dirty="0" err="1"/>
              <a:t>automatically</a:t>
            </a:r>
            <a:r>
              <a:rPr lang="it-IT" altLang="it-IT" sz="2400" dirty="0"/>
              <a:t> (</a:t>
            </a:r>
            <a:r>
              <a:rPr lang="it-IT" altLang="it-IT" sz="2400" dirty="0" err="1"/>
              <a:t>periodically</a:t>
            </a:r>
            <a:r>
              <a:rPr lang="it-IT" altLang="it-IT" sz="2400" dirty="0"/>
              <a:t>) or </a:t>
            </a:r>
            <a:r>
              <a:rPr lang="it-IT" altLang="it-IT" sz="2400" dirty="0" err="1"/>
              <a:t>upon</a:t>
            </a:r>
            <a:r>
              <a:rPr lang="it-IT" altLang="it-IT" sz="2400" dirty="0"/>
              <a:t> </a:t>
            </a:r>
            <a:r>
              <a:rPr lang="it-IT" altLang="it-IT" sz="2400" dirty="0" err="1"/>
              <a:t>request</a:t>
            </a:r>
            <a:r>
              <a:rPr lang="it-IT" altLang="it-IT" sz="2400" dirty="0"/>
              <a:t> by </a:t>
            </a:r>
            <a:r>
              <a:rPr lang="it-IT" altLang="it-IT" sz="2400" dirty="0" err="1"/>
              <a:t>program</a:t>
            </a:r>
            <a:r>
              <a:rPr lang="it-IT" altLang="it-IT" sz="2400" dirty="0"/>
              <a:t>	</a:t>
            </a:r>
          </a:p>
          <a:p>
            <a:pPr marL="0" indent="0">
              <a:spcBef>
                <a:spcPts val="338"/>
              </a:spcBef>
              <a:buClr>
                <a:srgbClr val="FE400C"/>
              </a:buClr>
              <a:buSzPct val="100000"/>
              <a:buNone/>
              <a:defRPr/>
            </a:pPr>
            <a:endParaRPr lang="it-IT" altLang="it-IT" sz="2400" dirty="0"/>
          </a:p>
          <a:p>
            <a:pPr marL="0" indent="0">
              <a:spcBef>
                <a:spcPts val="338"/>
              </a:spcBef>
              <a:buClr>
                <a:srgbClr val="FE400C"/>
              </a:buClr>
              <a:buSzPct val="100000"/>
              <a:buNone/>
              <a:defRPr/>
            </a:pPr>
            <a:r>
              <a:rPr lang="it-IT" altLang="it-IT" sz="2400" dirty="0"/>
              <a:t>- </a:t>
            </a:r>
            <a:r>
              <a:rPr lang="it-IT" altLang="it-IT" sz="2400" dirty="0" err="1"/>
              <a:t>resetting</a:t>
            </a:r>
            <a:r>
              <a:rPr lang="it-IT" altLang="it-IT" sz="2400" dirty="0"/>
              <a:t> the system and </a:t>
            </a:r>
            <a:r>
              <a:rPr lang="it-IT" altLang="it-IT" sz="2400" dirty="0" err="1"/>
              <a:t>process</a:t>
            </a:r>
            <a:r>
              <a:rPr lang="it-IT" altLang="it-IT" sz="2400" dirty="0"/>
              <a:t> state to the  state </a:t>
            </a:r>
            <a:r>
              <a:rPr lang="it-IT" altLang="it-IT" sz="2400" dirty="0" err="1"/>
              <a:t>stored</a:t>
            </a:r>
            <a:r>
              <a:rPr lang="it-IT" altLang="it-IT" sz="2400" dirty="0"/>
              <a:t> </a:t>
            </a:r>
            <a:r>
              <a:rPr lang="it-IT" altLang="it-IT" sz="2400" dirty="0" err="1"/>
              <a:t>at</a:t>
            </a:r>
            <a:r>
              <a:rPr lang="it-IT" altLang="it-IT" sz="2400" dirty="0"/>
              <a:t> the </a:t>
            </a:r>
            <a:r>
              <a:rPr lang="it-IT" altLang="it-IT" sz="2400" dirty="0" err="1"/>
              <a:t>latest</a:t>
            </a:r>
            <a:r>
              <a:rPr lang="it-IT" altLang="it-IT" sz="2400" dirty="0"/>
              <a:t> checkpoint </a:t>
            </a:r>
            <a:br>
              <a:rPr lang="it-IT" altLang="it-IT" sz="2400" dirty="0"/>
            </a:br>
            <a:r>
              <a:rPr lang="it-IT" altLang="it-IT" sz="2400" dirty="0"/>
              <a:t>   </a:t>
            </a:r>
            <a:r>
              <a:rPr lang="it-IT" altLang="it-IT" sz="2400" dirty="0" err="1"/>
              <a:t>needs</a:t>
            </a:r>
            <a:r>
              <a:rPr lang="it-IT" altLang="it-IT" sz="2400" dirty="0"/>
              <a:t>    </a:t>
            </a:r>
            <a:r>
              <a:rPr lang="it-IT" altLang="it-IT" sz="2400" dirty="0" err="1"/>
              <a:t>mechanisms</a:t>
            </a:r>
            <a:r>
              <a:rPr lang="it-IT" altLang="it-IT" sz="2400" dirty="0"/>
              <a:t> in </a:t>
            </a:r>
            <a:r>
              <a:rPr lang="it-IT" altLang="it-IT" sz="2400" dirty="0" err="1"/>
              <a:t>run</a:t>
            </a:r>
            <a:r>
              <a:rPr lang="it-IT" altLang="it-IT" sz="2400" dirty="0"/>
              <a:t>-time support (</a:t>
            </a:r>
            <a:r>
              <a:rPr lang="it-IT" altLang="it-IT" sz="2400" dirty="0" err="1"/>
              <a:t>rollback</a:t>
            </a:r>
            <a:r>
              <a:rPr lang="it-IT" altLang="it-IT" sz="2400" dirty="0"/>
              <a:t>)</a:t>
            </a:r>
          </a:p>
          <a:p>
            <a:pPr marL="0" indent="0">
              <a:spcBef>
                <a:spcPts val="338"/>
              </a:spcBef>
              <a:buClr>
                <a:srgbClr val="FE400C"/>
              </a:buClr>
              <a:buSzPct val="100000"/>
              <a:buNone/>
              <a:defRPr/>
            </a:pPr>
            <a:endParaRPr lang="it-IT" altLang="it-IT" sz="2400" dirty="0"/>
          </a:p>
          <a:p>
            <a:pPr marL="0" indent="0">
              <a:spcBef>
                <a:spcPts val="338"/>
              </a:spcBef>
              <a:buClr>
                <a:srgbClr val="FE400C"/>
              </a:buClr>
              <a:buSzPct val="100000"/>
              <a:buNone/>
              <a:defRPr/>
            </a:pPr>
            <a:endParaRPr lang="it-IT" altLang="it-IT" sz="2400" dirty="0"/>
          </a:p>
          <a:p>
            <a:pPr marL="0" indent="0">
              <a:spcBef>
                <a:spcPts val="338"/>
              </a:spcBef>
              <a:buClr>
                <a:srgbClr val="FE400C"/>
              </a:buClr>
              <a:buSzPct val="100000"/>
              <a:buNone/>
              <a:defRPr/>
            </a:pPr>
            <a:r>
              <a:rPr lang="it-IT" altLang="it-IT" sz="2400" dirty="0"/>
              <a:t>- </a:t>
            </a:r>
            <a:r>
              <a:rPr lang="it-IT" altLang="it-IT" sz="2400" dirty="0" err="1"/>
              <a:t>need</a:t>
            </a:r>
            <a:r>
              <a:rPr lang="it-IT" altLang="it-IT" sz="2400" dirty="0"/>
              <a:t> to be </a:t>
            </a:r>
            <a:r>
              <a:rPr lang="it-IT" altLang="it-IT" sz="2400" dirty="0" err="1"/>
              <a:t>correct</a:t>
            </a:r>
            <a:r>
              <a:rPr lang="it-IT" altLang="it-IT" sz="2400" dirty="0"/>
              <a:t> </a:t>
            </a:r>
            <a:br>
              <a:rPr lang="it-IT" altLang="it-IT" sz="2400" dirty="0"/>
            </a:br>
            <a:r>
              <a:rPr lang="it-IT" altLang="it-IT" sz="2400" dirty="0"/>
              <a:t>  (</a:t>
            </a:r>
            <a:r>
              <a:rPr lang="it-IT" altLang="it-IT" sz="2400" dirty="0" err="1"/>
              <a:t>consistency</a:t>
            </a:r>
            <a:r>
              <a:rPr lang="it-IT" altLang="it-IT" sz="2400" dirty="0"/>
              <a:t> of checkpoints)</a:t>
            </a:r>
          </a:p>
          <a:p>
            <a:pPr marL="0" indent="0">
              <a:spcBef>
                <a:spcPts val="338"/>
              </a:spcBef>
              <a:buClr>
                <a:srgbClr val="FE400C"/>
              </a:buClr>
              <a:buSzPct val="100000"/>
              <a:buNone/>
              <a:defRPr/>
            </a:pPr>
            <a:endParaRPr lang="it-IT" altLang="it-IT" sz="2400" dirty="0"/>
          </a:p>
          <a:p>
            <a:pPr marL="0" indent="0">
              <a:spcBef>
                <a:spcPts val="338"/>
              </a:spcBef>
              <a:buClr>
                <a:srgbClr val="FE400C"/>
              </a:buClr>
              <a:buSzPct val="100000"/>
              <a:buNone/>
              <a:defRPr/>
            </a:pPr>
            <a:r>
              <a:rPr lang="it-IT" altLang="it-IT" sz="2400" dirty="0"/>
              <a:t>- </a:t>
            </a:r>
            <a:r>
              <a:rPr lang="it-IT" altLang="it-IT" sz="2400" dirty="0" err="1"/>
              <a:t>need</a:t>
            </a:r>
            <a:r>
              <a:rPr lang="it-IT" altLang="it-IT" sz="2400" dirty="0"/>
              <a:t> </a:t>
            </a:r>
            <a:r>
              <a:rPr lang="it-IT" altLang="it-IT" sz="2400" dirty="0" err="1"/>
              <a:t>eventually</a:t>
            </a:r>
            <a:r>
              <a:rPr lang="it-IT" altLang="it-IT" sz="2400" dirty="0"/>
              <a:t> to be </a:t>
            </a:r>
            <a:r>
              <a:rPr lang="it-IT" altLang="it-IT" sz="2400" dirty="0" err="1"/>
              <a:t>discarded</a:t>
            </a:r>
            <a:endParaRPr lang="it-IT" altLang="it-IT" sz="2400" dirty="0"/>
          </a:p>
          <a:p>
            <a:pPr>
              <a:spcBef>
                <a:spcPts val="338"/>
              </a:spcBef>
              <a:buClr>
                <a:srgbClr val="FE400C"/>
              </a:buClr>
              <a:buSzPct val="100000"/>
              <a:buFontTx/>
              <a:buChar char="-"/>
              <a:defRPr/>
            </a:pPr>
            <a:endParaRPr lang="it-IT" altLang="it-IT" sz="2400" dirty="0"/>
          </a:p>
          <a:p>
            <a:pPr marL="0" indent="0">
              <a:spcBef>
                <a:spcPts val="338"/>
              </a:spcBef>
              <a:buClr>
                <a:srgbClr val="FE400C"/>
              </a:buClr>
              <a:buSzPct val="100000"/>
              <a:buNone/>
              <a:defRPr/>
            </a:pPr>
            <a:r>
              <a:rPr lang="it-IT" altLang="it-IT" sz="2400" dirty="0"/>
              <a:t>- overhead of </a:t>
            </a:r>
            <a:r>
              <a:rPr lang="it-IT" altLang="it-IT" sz="2400" dirty="0" err="1"/>
              <a:t>saving</a:t>
            </a:r>
            <a:r>
              <a:rPr lang="it-IT" altLang="it-IT" sz="2400" dirty="0"/>
              <a:t> system state   </a:t>
            </a:r>
            <a:br>
              <a:rPr lang="it-IT" altLang="it-IT" sz="2400" dirty="0"/>
            </a:br>
            <a:r>
              <a:rPr lang="it-IT" altLang="it-IT" sz="2400" dirty="0"/>
              <a:t>  (</a:t>
            </a:r>
            <a:r>
              <a:rPr lang="it-IT" altLang="it-IT" sz="2400" dirty="0" err="1"/>
              <a:t>minimize</a:t>
            </a:r>
            <a:r>
              <a:rPr lang="it-IT" altLang="it-IT" sz="2400" dirty="0"/>
              <a:t> the </a:t>
            </a:r>
            <a:r>
              <a:rPr lang="it-IT" altLang="it-IT" sz="2400" dirty="0" err="1"/>
              <a:t>amount</a:t>
            </a:r>
            <a:r>
              <a:rPr lang="it-IT" altLang="it-IT" sz="2400" dirty="0"/>
              <a:t> of state </a:t>
            </a:r>
            <a:br>
              <a:rPr lang="it-IT" altLang="it-IT" sz="2400" dirty="0"/>
            </a:br>
            <a:r>
              <a:rPr lang="it-IT" altLang="it-IT" sz="2400" dirty="0"/>
              <a:t>  information </a:t>
            </a:r>
            <a:r>
              <a:rPr lang="it-IT" altLang="it-IT" sz="2400" dirty="0" err="1"/>
              <a:t>that</a:t>
            </a:r>
            <a:r>
              <a:rPr lang="it-IT" altLang="it-IT" sz="2400" dirty="0"/>
              <a:t> must be </a:t>
            </a:r>
            <a:r>
              <a:rPr lang="it-IT" altLang="it-IT" sz="2400" dirty="0" err="1"/>
              <a:t>saved</a:t>
            </a:r>
            <a:r>
              <a:rPr lang="it-IT" altLang="it-IT" sz="2400" dirty="0"/>
              <a:t>)</a:t>
            </a:r>
          </a:p>
          <a:p>
            <a:pPr marL="0" indent="0">
              <a:spcBef>
                <a:spcPts val="338"/>
              </a:spcBef>
              <a:buClr>
                <a:srgbClr val="FE400C"/>
              </a:buClr>
              <a:buSzPct val="100000"/>
              <a:buNone/>
              <a:defRPr/>
            </a:pPr>
            <a:br>
              <a:rPr lang="it-IT" altLang="it-IT" sz="2400" dirty="0">
                <a:solidFill>
                  <a:schemeClr val="accent2"/>
                </a:solidFill>
              </a:rPr>
            </a:br>
            <a:r>
              <a:rPr lang="it-IT" altLang="it-IT" sz="2400" dirty="0">
                <a:solidFill>
                  <a:schemeClr val="accent2"/>
                </a:solidFill>
              </a:rPr>
              <a:t>	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it-IT" altLang="it-IT" sz="2600" dirty="0">
              <a:solidFill>
                <a:schemeClr val="accent2"/>
              </a:solidFill>
            </a:endParaRP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it-IT" altLang="it-IT" sz="2600" dirty="0">
              <a:solidFill>
                <a:schemeClr val="accent2"/>
              </a:solidFill>
            </a:endParaRPr>
          </a:p>
          <a:p>
            <a:pPr marL="0" indent="0">
              <a:spcBef>
                <a:spcPts val="338"/>
              </a:spcBef>
              <a:buClr>
                <a:srgbClr val="FE400C"/>
              </a:buClr>
              <a:buSzPct val="100000"/>
              <a:buNone/>
              <a:defRPr/>
            </a:pPr>
            <a:endParaRPr lang="it-IT" dirty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it-IT" dirty="0">
              <a:solidFill>
                <a:schemeClr val="accent2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53B736A-2B14-454B-B5B2-B9D50C9F1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F9EA771-D8FD-4067-B31A-883A71659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9373FAB-7C7D-4485-8522-C635074F1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64</a:t>
            </a:fld>
            <a:endParaRPr lang="it-IT"/>
          </a:p>
        </p:txBody>
      </p:sp>
      <p:grpSp>
        <p:nvGrpSpPr>
          <p:cNvPr id="7" name="Group 5">
            <a:extLst>
              <a:ext uri="{FF2B5EF4-FFF2-40B4-BE49-F238E27FC236}">
                <a16:creationId xmlns:a16="http://schemas.microsoft.com/office/drawing/2014/main" id="{7F3CC1AD-960A-44D9-AC92-DB6BE3474760}"/>
              </a:ext>
            </a:extLst>
          </p:cNvPr>
          <p:cNvGrpSpPr>
            <a:grpSpLocks/>
          </p:cNvGrpSpPr>
          <p:nvPr/>
        </p:nvGrpSpPr>
        <p:grpSpPr bwMode="auto">
          <a:xfrm>
            <a:off x="5661092" y="2923717"/>
            <a:ext cx="5072041" cy="2663106"/>
            <a:chOff x="790" y="1442"/>
            <a:chExt cx="3170" cy="1580"/>
          </a:xfrm>
        </p:grpSpPr>
        <p:sp>
          <p:nvSpPr>
            <p:cNvPr id="8" name="Line 6">
              <a:extLst>
                <a:ext uri="{FF2B5EF4-FFF2-40B4-BE49-F238E27FC236}">
                  <a16:creationId xmlns:a16="http://schemas.microsoft.com/office/drawing/2014/main" id="{A05AA11F-A408-4CAE-97F5-BDC8B0CCB8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76" y="1655"/>
              <a:ext cx="2743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" name="Line 7">
              <a:extLst>
                <a:ext uri="{FF2B5EF4-FFF2-40B4-BE49-F238E27FC236}">
                  <a16:creationId xmlns:a16="http://schemas.microsoft.com/office/drawing/2014/main" id="{CE173915-3E3A-42D5-B9DF-04F25831A5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17" y="1886"/>
              <a:ext cx="2743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" name="Line 8">
              <a:extLst>
                <a:ext uri="{FF2B5EF4-FFF2-40B4-BE49-F238E27FC236}">
                  <a16:creationId xmlns:a16="http://schemas.microsoft.com/office/drawing/2014/main" id="{732A64DE-A1D6-4CC2-9D1E-0FC3308CE3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17" y="2116"/>
              <a:ext cx="2743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1" name="Oval 9">
              <a:extLst>
                <a:ext uri="{FF2B5EF4-FFF2-40B4-BE49-F238E27FC236}">
                  <a16:creationId xmlns:a16="http://schemas.microsoft.com/office/drawing/2014/main" id="{F0BDC8B3-DD08-4D9B-AB9A-343E95C282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2" y="1617"/>
              <a:ext cx="40" cy="38"/>
            </a:xfrm>
            <a:prstGeom prst="ellipse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/>
            </a:p>
          </p:txBody>
        </p:sp>
        <p:sp>
          <p:nvSpPr>
            <p:cNvPr id="12" name="Oval 10">
              <a:extLst>
                <a:ext uri="{FF2B5EF4-FFF2-40B4-BE49-F238E27FC236}">
                  <a16:creationId xmlns:a16="http://schemas.microsoft.com/office/drawing/2014/main" id="{A75DF146-0501-4B65-8D37-BDFA7581FD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2" y="1848"/>
              <a:ext cx="40" cy="38"/>
            </a:xfrm>
            <a:prstGeom prst="ellipse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/>
            </a:p>
          </p:txBody>
        </p:sp>
        <p:sp>
          <p:nvSpPr>
            <p:cNvPr id="13" name="Oval 11">
              <a:extLst>
                <a:ext uri="{FF2B5EF4-FFF2-40B4-BE49-F238E27FC236}">
                  <a16:creationId xmlns:a16="http://schemas.microsoft.com/office/drawing/2014/main" id="{65E8B532-5F80-4C54-BA5B-905D6B2F5F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5" y="2078"/>
              <a:ext cx="40" cy="38"/>
            </a:xfrm>
            <a:prstGeom prst="ellipse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/>
            </a:p>
          </p:txBody>
        </p:sp>
        <p:sp>
          <p:nvSpPr>
            <p:cNvPr id="14" name="Line 12">
              <a:extLst>
                <a:ext uri="{FF2B5EF4-FFF2-40B4-BE49-F238E27FC236}">
                  <a16:creationId xmlns:a16="http://schemas.microsoft.com/office/drawing/2014/main" id="{E14C2D54-5055-426B-AF41-0A69356664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18" y="1885"/>
              <a:ext cx="1" cy="23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5" name="Line 13">
              <a:extLst>
                <a:ext uri="{FF2B5EF4-FFF2-40B4-BE49-F238E27FC236}">
                  <a16:creationId xmlns:a16="http://schemas.microsoft.com/office/drawing/2014/main" id="{D1FD93FB-A6CD-4AD1-A6F9-A1987C679D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05" y="1655"/>
              <a:ext cx="1" cy="23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6" name="Oval 14">
              <a:extLst>
                <a:ext uri="{FF2B5EF4-FFF2-40B4-BE49-F238E27FC236}">
                  <a16:creationId xmlns:a16="http://schemas.microsoft.com/office/drawing/2014/main" id="{D2C48539-A314-4AB2-8C19-F9A9D1B49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1" y="1848"/>
              <a:ext cx="40" cy="38"/>
            </a:xfrm>
            <a:prstGeom prst="ellipse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/>
            </a:p>
          </p:txBody>
        </p:sp>
        <p:sp>
          <p:nvSpPr>
            <p:cNvPr id="17" name="Oval 15">
              <a:extLst>
                <a:ext uri="{FF2B5EF4-FFF2-40B4-BE49-F238E27FC236}">
                  <a16:creationId xmlns:a16="http://schemas.microsoft.com/office/drawing/2014/main" id="{806C9C30-1DA7-497D-890A-26811C2793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7" y="1655"/>
              <a:ext cx="41" cy="38"/>
            </a:xfrm>
            <a:prstGeom prst="ellipse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/>
            </a:p>
          </p:txBody>
        </p:sp>
        <p:sp>
          <p:nvSpPr>
            <p:cNvPr id="18" name="Line 16">
              <a:extLst>
                <a:ext uri="{FF2B5EF4-FFF2-40B4-BE49-F238E27FC236}">
                  <a16:creationId xmlns:a16="http://schemas.microsoft.com/office/drawing/2014/main" id="{BFDEA360-F5CB-436E-BBF4-A7B5498B70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41" y="1655"/>
              <a:ext cx="1" cy="46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9" name="Line 17">
              <a:extLst>
                <a:ext uri="{FF2B5EF4-FFF2-40B4-BE49-F238E27FC236}">
                  <a16:creationId xmlns:a16="http://schemas.microsoft.com/office/drawing/2014/main" id="{B8ABC394-13ED-495B-9F0F-B625891898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92" y="1654"/>
              <a:ext cx="1" cy="46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" name="Oval 18">
              <a:extLst>
                <a:ext uri="{FF2B5EF4-FFF2-40B4-BE49-F238E27FC236}">
                  <a16:creationId xmlns:a16="http://schemas.microsoft.com/office/drawing/2014/main" id="{0C721DA3-A635-42D1-8579-4804C41F1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7" y="2078"/>
              <a:ext cx="40" cy="38"/>
            </a:xfrm>
            <a:prstGeom prst="ellipse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/>
            </a:p>
          </p:txBody>
        </p:sp>
        <p:sp>
          <p:nvSpPr>
            <p:cNvPr id="21" name="Text Box 19">
              <a:extLst>
                <a:ext uri="{FF2B5EF4-FFF2-40B4-BE49-F238E27FC236}">
                  <a16:creationId xmlns:a16="http://schemas.microsoft.com/office/drawing/2014/main" id="{3AEB1656-F4AD-4E47-879F-23B0449E20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2" y="2019"/>
              <a:ext cx="163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x</a:t>
              </a:r>
            </a:p>
          </p:txBody>
        </p:sp>
        <p:sp>
          <p:nvSpPr>
            <p:cNvPr id="22" name="Text Box 20">
              <a:extLst>
                <a:ext uri="{FF2B5EF4-FFF2-40B4-BE49-F238E27FC236}">
                  <a16:creationId xmlns:a16="http://schemas.microsoft.com/office/drawing/2014/main" id="{A5BAD8C7-D8C1-46D6-AC5B-9E1CFE34D2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05" y="1442"/>
              <a:ext cx="163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23" name="Text Box 21">
              <a:extLst>
                <a:ext uri="{FF2B5EF4-FFF2-40B4-BE49-F238E27FC236}">
                  <a16:creationId xmlns:a16="http://schemas.microsoft.com/office/drawing/2014/main" id="{8B80964B-92EC-4161-BCE8-4136AF70E6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69" y="2211"/>
              <a:ext cx="163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24" name="Text Box 22">
              <a:extLst>
                <a:ext uri="{FF2B5EF4-FFF2-40B4-BE49-F238E27FC236}">
                  <a16:creationId xmlns:a16="http://schemas.microsoft.com/office/drawing/2014/main" id="{BB92A23F-AE6A-4CDE-A783-D4660E30CF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3" y="1710"/>
              <a:ext cx="163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5" name="Text Box 23">
              <a:extLst>
                <a:ext uri="{FF2B5EF4-FFF2-40B4-BE49-F238E27FC236}">
                  <a16:creationId xmlns:a16="http://schemas.microsoft.com/office/drawing/2014/main" id="{F667F4F9-9F55-4228-96A5-7992A69CCE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8" y="2211"/>
              <a:ext cx="158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26" name="Text Box 24">
              <a:extLst>
                <a:ext uri="{FF2B5EF4-FFF2-40B4-BE49-F238E27FC236}">
                  <a16:creationId xmlns:a16="http://schemas.microsoft.com/office/drawing/2014/main" id="{32C8C496-3160-4CD6-B1B8-1972F891C4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69" y="1902"/>
              <a:ext cx="163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7" name="Text Box 25">
              <a:extLst>
                <a:ext uri="{FF2B5EF4-FFF2-40B4-BE49-F238E27FC236}">
                  <a16:creationId xmlns:a16="http://schemas.microsoft.com/office/drawing/2014/main" id="{7B39CA61-2FD4-49FD-BE66-6EAC155863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56" y="1902"/>
              <a:ext cx="163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28" name="Text Box 26">
              <a:extLst>
                <a:ext uri="{FF2B5EF4-FFF2-40B4-BE49-F238E27FC236}">
                  <a16:creationId xmlns:a16="http://schemas.microsoft.com/office/drawing/2014/main" id="{980AC601-2F5A-484C-A78A-B17AC94722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62" y="1518"/>
              <a:ext cx="163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29" name="Text Box 27">
              <a:extLst>
                <a:ext uri="{FF2B5EF4-FFF2-40B4-BE49-F238E27FC236}">
                  <a16:creationId xmlns:a16="http://schemas.microsoft.com/office/drawing/2014/main" id="{741099F0-CB09-4652-85EB-2A2F609CCB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1" y="2172"/>
              <a:ext cx="158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30" name="Text Box 28">
              <a:extLst>
                <a:ext uri="{FF2B5EF4-FFF2-40B4-BE49-F238E27FC236}">
                  <a16:creationId xmlns:a16="http://schemas.microsoft.com/office/drawing/2014/main" id="{94B21EFC-B85E-488A-AB24-05AE8140E3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2" y="2172"/>
              <a:ext cx="163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31" name="Text Box 29">
              <a:extLst>
                <a:ext uri="{FF2B5EF4-FFF2-40B4-BE49-F238E27FC236}">
                  <a16:creationId xmlns:a16="http://schemas.microsoft.com/office/drawing/2014/main" id="{0724408D-1D91-42DC-96E1-737E247418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15" y="1479"/>
              <a:ext cx="163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32" name="Text Box 30">
              <a:extLst>
                <a:ext uri="{FF2B5EF4-FFF2-40B4-BE49-F238E27FC236}">
                  <a16:creationId xmlns:a16="http://schemas.microsoft.com/office/drawing/2014/main" id="{D87B83C0-364B-4CF8-81AE-E8BB551943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7" y="1461"/>
              <a:ext cx="499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Process A</a:t>
              </a:r>
            </a:p>
          </p:txBody>
        </p:sp>
        <p:sp>
          <p:nvSpPr>
            <p:cNvPr id="33" name="Text Box 31">
              <a:extLst>
                <a:ext uri="{FF2B5EF4-FFF2-40B4-BE49-F238E27FC236}">
                  <a16:creationId xmlns:a16="http://schemas.microsoft.com/office/drawing/2014/main" id="{DEDE30B4-C8CD-4FA3-9ED3-5E9B575028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0" y="1731"/>
              <a:ext cx="499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Process B</a:t>
              </a:r>
            </a:p>
          </p:txBody>
        </p:sp>
        <p:sp>
          <p:nvSpPr>
            <p:cNvPr id="34" name="Text Box 32">
              <a:extLst>
                <a:ext uri="{FF2B5EF4-FFF2-40B4-BE49-F238E27FC236}">
                  <a16:creationId xmlns:a16="http://schemas.microsoft.com/office/drawing/2014/main" id="{8B34F332-2004-454A-9F60-A3C54ABE89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0" y="2000"/>
              <a:ext cx="499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 dirty="0" err="1">
                  <a:latin typeface="Times New Roman" panose="02020603050405020304" pitchFamily="18" charset="0"/>
                </a:rPr>
                <a:t>Process</a:t>
              </a:r>
              <a:r>
                <a:rPr lang="it-IT" altLang="it-IT" sz="1200" dirty="0">
                  <a:latin typeface="Times New Roman" panose="02020603050405020304" pitchFamily="18" charset="0"/>
                </a:rPr>
                <a:t> C</a:t>
              </a:r>
            </a:p>
          </p:txBody>
        </p:sp>
        <p:sp>
          <p:nvSpPr>
            <p:cNvPr id="35" name="Text Box 33">
              <a:extLst>
                <a:ext uri="{FF2B5EF4-FFF2-40B4-BE49-F238E27FC236}">
                  <a16:creationId xmlns:a16="http://schemas.microsoft.com/office/drawing/2014/main" id="{6157FF68-817A-43D5-BF5B-4A4FA25A29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25" y="2172"/>
              <a:ext cx="158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36" name="Oval 34">
              <a:extLst>
                <a:ext uri="{FF2B5EF4-FFF2-40B4-BE49-F238E27FC236}">
                  <a16:creationId xmlns:a16="http://schemas.microsoft.com/office/drawing/2014/main" id="{9F554914-CFAD-4FAA-B403-FD3C726CF2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3" y="2501"/>
              <a:ext cx="41" cy="38"/>
            </a:xfrm>
            <a:prstGeom prst="ellipse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it-IT" altLang="it-IT"/>
            </a:p>
          </p:txBody>
        </p:sp>
        <p:sp>
          <p:nvSpPr>
            <p:cNvPr id="37" name="Text Box 35">
              <a:extLst>
                <a:ext uri="{FF2B5EF4-FFF2-40B4-BE49-F238E27FC236}">
                  <a16:creationId xmlns:a16="http://schemas.microsoft.com/office/drawing/2014/main" id="{DE5318E6-2DD2-4C5F-8B17-B6A947E807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21" y="2462"/>
              <a:ext cx="563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 dirty="0">
                  <a:latin typeface="Times New Roman" panose="02020603050405020304" pitchFamily="18" charset="0"/>
                </a:rPr>
                <a:t>Checkpoint</a:t>
              </a:r>
            </a:p>
          </p:txBody>
        </p:sp>
        <p:sp>
          <p:nvSpPr>
            <p:cNvPr id="38" name="Text Box 36">
              <a:extLst>
                <a:ext uri="{FF2B5EF4-FFF2-40B4-BE49-F238E27FC236}">
                  <a16:creationId xmlns:a16="http://schemas.microsoft.com/office/drawing/2014/main" id="{44EFD9AF-B7D2-4240-A7DF-1CCDD2ACB6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12" y="2655"/>
              <a:ext cx="170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x</a:t>
              </a:r>
            </a:p>
          </p:txBody>
        </p:sp>
        <p:sp>
          <p:nvSpPr>
            <p:cNvPr id="39" name="Text Box 37">
              <a:extLst>
                <a:ext uri="{FF2B5EF4-FFF2-40B4-BE49-F238E27FC236}">
                  <a16:creationId xmlns:a16="http://schemas.microsoft.com/office/drawing/2014/main" id="{85B56A9F-2A03-4154-B592-1E605D4646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5" y="2692"/>
              <a:ext cx="319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Error</a:t>
              </a:r>
            </a:p>
          </p:txBody>
        </p:sp>
        <p:sp>
          <p:nvSpPr>
            <p:cNvPr id="40" name="Line 38">
              <a:extLst>
                <a:ext uri="{FF2B5EF4-FFF2-40B4-BE49-F238E27FC236}">
                  <a16:creationId xmlns:a16="http://schemas.microsoft.com/office/drawing/2014/main" id="{3BAF84D3-0EEB-4D75-B706-701EC93334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12" y="2923"/>
              <a:ext cx="164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Text Box 39">
              <a:extLst>
                <a:ext uri="{FF2B5EF4-FFF2-40B4-BE49-F238E27FC236}">
                  <a16:creationId xmlns:a16="http://schemas.microsoft.com/office/drawing/2014/main" id="{75516B3F-3DD2-4E4D-A1E2-94D5B98D0D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8" y="2846"/>
              <a:ext cx="847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it-IT" altLang="it-IT" sz="1200">
                  <a:latin typeface="Times New Roman" panose="02020603050405020304" pitchFamily="18" charset="0"/>
                </a:rPr>
                <a:t>Message passed</a:t>
              </a:r>
            </a:p>
          </p:txBody>
        </p:sp>
      </p:grpSp>
      <p:sp>
        <p:nvSpPr>
          <p:cNvPr id="42" name="Text Box 42">
            <a:extLst>
              <a:ext uri="{FF2B5EF4-FFF2-40B4-BE49-F238E27FC236}">
                <a16:creationId xmlns:a16="http://schemas.microsoft.com/office/drawing/2014/main" id="{4520DD43-0532-4F97-AD46-F2C45EECB4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96325" y="5228002"/>
            <a:ext cx="12477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 dirty="0"/>
              <a:t>domino </a:t>
            </a:r>
            <a:r>
              <a:rPr lang="it-IT" altLang="it-IT" sz="1400" dirty="0" err="1"/>
              <a:t>effect</a:t>
            </a:r>
            <a:endParaRPr lang="it-IT" altLang="it-IT" sz="1400" dirty="0"/>
          </a:p>
        </p:txBody>
      </p:sp>
    </p:spTree>
    <p:extLst>
      <p:ext uri="{BB962C8B-B14F-4D97-AF65-F5344CB8AC3E}">
        <p14:creationId xmlns:p14="http://schemas.microsoft.com/office/powerpoint/2010/main" val="241897766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F82DED-C9CC-45A9-8ED8-5C4F9BF81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err="1">
                <a:solidFill>
                  <a:schemeClr val="bg1"/>
                </a:solidFill>
              </a:rPr>
              <a:t>Effectiveness</a:t>
            </a:r>
            <a:r>
              <a:rPr lang="it-IT" dirty="0">
                <a:solidFill>
                  <a:schemeClr val="bg1"/>
                </a:solidFill>
              </a:rPr>
              <a:t> of fault </a:t>
            </a:r>
            <a:r>
              <a:rPr lang="it-IT" dirty="0" err="1">
                <a:solidFill>
                  <a:schemeClr val="bg1"/>
                </a:solidFill>
              </a:rPr>
              <a:t>tolerance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DC7DAC-CBC7-4089-8462-C1112E3358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Example</a:t>
            </a:r>
            <a:r>
              <a:rPr 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 </a:t>
            </a:r>
            <a:r>
              <a:rPr 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Stable</a:t>
            </a:r>
            <a:r>
              <a:rPr 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storage</a:t>
            </a:r>
          </a:p>
          <a:p>
            <a:endParaRPr lang="it-IT" dirty="0"/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it-IT" dirty="0"/>
              <a:t>	RAID (Redundant Arrays of Independent Disks) technology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it-IT" dirty="0"/>
              <a:t>	disk organization techniques that manage a large numbers of 	disks, providing a view of a single disk of  high capacity and high speed by using multiple disks in parallel, and high reliability by storing data redundantly 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E9D98F5-7C6A-44E9-A151-D94E89F42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090657A-77D9-4A16-B5B7-613D9E4F9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F266B54-577E-4F0C-A7DB-791084972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65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890123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3AE72F-9CAB-4C90-A498-476ED4FBD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solidFill>
                  <a:schemeClr val="bg1"/>
                </a:solidFill>
              </a:rPr>
              <a:t>Magnetic</a:t>
            </a:r>
            <a:r>
              <a:rPr lang="it-IT" dirty="0">
                <a:solidFill>
                  <a:schemeClr val="bg1"/>
                </a:solidFill>
              </a:rPr>
              <a:t> disk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E1C4FB6-618A-4653-A5E5-B291863F7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694D3D5-CEF8-4E8F-8F88-4FAC5A9B5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827E1C8-DE0B-419D-A4B3-8783FC2A4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66</a:t>
            </a:fld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324BADED-3768-4E80-82F0-555D35E29A7C}"/>
              </a:ext>
            </a:extLst>
          </p:cNvPr>
          <p:cNvSpPr/>
          <p:nvPr/>
        </p:nvSpPr>
        <p:spPr>
          <a:xfrm>
            <a:off x="1010477" y="1988193"/>
            <a:ext cx="9634330" cy="3305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endParaRPr lang="en-US" altLang="it-IT" sz="2000" dirty="0"/>
          </a:p>
          <a:p>
            <a:pPr>
              <a:lnSpc>
                <a:spcPct val="90000"/>
              </a:lnSpc>
              <a:defRPr/>
            </a:pPr>
            <a:r>
              <a:rPr lang="en-US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Read failure</a:t>
            </a:r>
          </a:p>
          <a:p>
            <a:pPr marL="400050" lvl="1" indent="0">
              <a:lnSpc>
                <a:spcPct val="90000"/>
              </a:lnSpc>
              <a:buFont typeface="Monotype Sorts" charset="2"/>
              <a:buNone/>
              <a:defRPr/>
            </a:pPr>
            <a:r>
              <a:rPr lang="en-US" altLang="it-IT" sz="2400" dirty="0"/>
              <a:t>To deal with read failure, computes and attaches </a:t>
            </a:r>
            <a:r>
              <a:rPr lang="en-US" altLang="it-IT" sz="2400" b="1" dirty="0"/>
              <a:t>checksums</a:t>
            </a:r>
            <a:r>
              <a:rPr lang="en-US" altLang="it-IT" sz="2400" dirty="0"/>
              <a:t> to each sector to verify that data is read back correctly</a:t>
            </a:r>
          </a:p>
          <a:p>
            <a:pPr marL="400050" lvl="1" indent="0">
              <a:lnSpc>
                <a:spcPct val="90000"/>
              </a:lnSpc>
              <a:buFont typeface="Monotype Sorts" charset="2"/>
              <a:buNone/>
              <a:defRPr/>
            </a:pPr>
            <a:r>
              <a:rPr lang="en-US" altLang="it-IT" sz="2400" dirty="0"/>
              <a:t>If data is corrupted, with very high probability stored checksum won’t match recomputed checksum</a:t>
            </a:r>
          </a:p>
          <a:p>
            <a:pPr>
              <a:lnSpc>
                <a:spcPct val="90000"/>
              </a:lnSpc>
              <a:defRPr/>
            </a:pPr>
            <a:endParaRPr lang="en-US" altLang="it-IT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alt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Write failure</a:t>
            </a:r>
          </a:p>
          <a:p>
            <a:pPr lvl="1">
              <a:lnSpc>
                <a:spcPct val="90000"/>
              </a:lnSpc>
              <a:defRPr/>
            </a:pPr>
            <a:r>
              <a:rPr lang="en-US" altLang="it-IT" sz="2400" dirty="0"/>
              <a:t>Ensure successful writing by reading back sector after writing it</a:t>
            </a:r>
          </a:p>
          <a:p>
            <a:pPr lvl="1">
              <a:lnSpc>
                <a:spcPct val="90000"/>
              </a:lnSpc>
              <a:defRPr/>
            </a:pPr>
            <a:endParaRPr lang="en-US" altLang="it-IT" sz="2000" dirty="0"/>
          </a:p>
        </p:txBody>
      </p:sp>
    </p:spTree>
    <p:extLst>
      <p:ext uri="{BB962C8B-B14F-4D97-AF65-F5344CB8AC3E}">
        <p14:creationId xmlns:p14="http://schemas.microsoft.com/office/powerpoint/2010/main" val="154177815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EE93B0-D0C9-4FF1-AEEC-46B4F8706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RAID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BA8FD6F-1EA4-4E7C-94CD-565E227C9E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719" y="1087219"/>
            <a:ext cx="10946434" cy="4781329"/>
          </a:xfrm>
        </p:spPr>
        <p:txBody>
          <a:bodyPr/>
          <a:lstStyle/>
          <a:p>
            <a:pPr marL="0" indent="0">
              <a:buNone/>
            </a:pPr>
            <a:r>
              <a:rPr lang="it-IT" dirty="0" err="1"/>
              <a:t>Redundant</a:t>
            </a:r>
            <a:r>
              <a:rPr lang="it-IT" dirty="0"/>
              <a:t> information </a:t>
            </a:r>
            <a:r>
              <a:rPr lang="it-IT" dirty="0" err="1"/>
              <a:t>stored</a:t>
            </a:r>
            <a:r>
              <a:rPr lang="it-IT" dirty="0"/>
              <a:t> on multiple disks to </a:t>
            </a:r>
            <a:r>
              <a:rPr lang="it-IT" dirty="0" err="1"/>
              <a:t>recover</a:t>
            </a:r>
            <a:r>
              <a:rPr lang="it-IT" dirty="0"/>
              <a:t> from </a:t>
            </a:r>
            <a:r>
              <a:rPr lang="it-IT" dirty="0" err="1"/>
              <a:t>failures</a:t>
            </a:r>
            <a:endParaRPr lang="it-IT" dirty="0"/>
          </a:p>
          <a:p>
            <a:endParaRPr lang="it-IT" dirty="0"/>
          </a:p>
          <a:p>
            <a:r>
              <a:rPr lang="it-IT" dirty="0"/>
              <a:t>Mirroring</a:t>
            </a:r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Coding: </a:t>
            </a:r>
            <a:r>
              <a:rPr lang="en-US" altLang="it-IT" dirty="0"/>
              <a:t>Block-Interleaved Parity</a:t>
            </a:r>
            <a:endParaRPr lang="it-IT" dirty="0"/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77D161A-2676-4896-AFDF-764B9AD0B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935A3D6-EEBA-48E7-AD72-6F54FA057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4E33551-04EB-40AF-BF97-4BA259977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67</a:t>
            </a:fld>
            <a:endParaRPr lang="it-IT"/>
          </a:p>
        </p:txBody>
      </p:sp>
      <p:sp>
        <p:nvSpPr>
          <p:cNvPr id="8" name="Rettangolo 29">
            <a:extLst>
              <a:ext uri="{FF2B5EF4-FFF2-40B4-BE49-F238E27FC236}">
                <a16:creationId xmlns:a16="http://schemas.microsoft.com/office/drawing/2014/main" id="{86227EDF-2F62-4026-8F9B-5D44A9986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9665" y="2875789"/>
            <a:ext cx="5619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Disk</a:t>
            </a:r>
          </a:p>
        </p:txBody>
      </p:sp>
      <p:sp>
        <p:nvSpPr>
          <p:cNvPr id="9" name="Rettangolo 30">
            <a:extLst>
              <a:ext uri="{FF2B5EF4-FFF2-40B4-BE49-F238E27FC236}">
                <a16:creationId xmlns:a16="http://schemas.microsoft.com/office/drawing/2014/main" id="{35A8A865-07FF-444B-ADB2-AEBD1D0BFA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5665" y="2875123"/>
            <a:ext cx="13636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Mirrored Disk</a:t>
            </a:r>
          </a:p>
        </p:txBody>
      </p:sp>
      <p:grpSp>
        <p:nvGrpSpPr>
          <p:cNvPr id="11" name="Group 4">
            <a:extLst>
              <a:ext uri="{FF2B5EF4-FFF2-40B4-BE49-F238E27FC236}">
                <a16:creationId xmlns:a16="http://schemas.microsoft.com/office/drawing/2014/main" id="{5994F2F9-37E0-40B5-8193-28B1B63107A7}"/>
              </a:ext>
            </a:extLst>
          </p:cNvPr>
          <p:cNvGrpSpPr>
            <a:grpSpLocks/>
          </p:cNvGrpSpPr>
          <p:nvPr/>
        </p:nvGrpSpPr>
        <p:grpSpPr bwMode="auto">
          <a:xfrm>
            <a:off x="4293625" y="4402328"/>
            <a:ext cx="1219200" cy="1066800"/>
            <a:chOff x="672" y="1152"/>
            <a:chExt cx="768" cy="672"/>
          </a:xfrm>
        </p:grpSpPr>
        <p:sp>
          <p:nvSpPr>
            <p:cNvPr id="12" name="AutoShape 5">
              <a:extLst>
                <a:ext uri="{FF2B5EF4-FFF2-40B4-BE49-F238E27FC236}">
                  <a16:creationId xmlns:a16="http://schemas.microsoft.com/office/drawing/2014/main" id="{D34C20EA-BE13-4EC4-9603-4638F384D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536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it-IT" i="1">
                  <a:latin typeface="Times New Roman" panose="02020603050405020304" pitchFamily="18" charset="0"/>
                </a:rPr>
                <a:t>block 8</a:t>
              </a:r>
            </a:p>
          </p:txBody>
        </p:sp>
        <p:sp>
          <p:nvSpPr>
            <p:cNvPr id="13" name="AutoShape 6">
              <a:extLst>
                <a:ext uri="{FF2B5EF4-FFF2-40B4-BE49-F238E27FC236}">
                  <a16:creationId xmlns:a16="http://schemas.microsoft.com/office/drawing/2014/main" id="{5E7B389D-CDE7-4289-90E5-A958CAD4B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344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it-IT" i="1">
                  <a:latin typeface="Times New Roman" panose="02020603050405020304" pitchFamily="18" charset="0"/>
                </a:rPr>
                <a:t>block 4</a:t>
              </a:r>
            </a:p>
          </p:txBody>
        </p:sp>
        <p:sp>
          <p:nvSpPr>
            <p:cNvPr id="14" name="AutoShape 7">
              <a:extLst>
                <a:ext uri="{FF2B5EF4-FFF2-40B4-BE49-F238E27FC236}">
                  <a16:creationId xmlns:a16="http://schemas.microsoft.com/office/drawing/2014/main" id="{AAB4C419-A1F1-48CD-BBA6-55FD14D3CF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152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it-IT" i="1">
                  <a:latin typeface="Times New Roman" panose="02020603050405020304" pitchFamily="18" charset="0"/>
                </a:rPr>
                <a:t>block 0</a:t>
              </a:r>
            </a:p>
          </p:txBody>
        </p:sp>
      </p:grpSp>
      <p:grpSp>
        <p:nvGrpSpPr>
          <p:cNvPr id="15" name="Group 8">
            <a:extLst>
              <a:ext uri="{FF2B5EF4-FFF2-40B4-BE49-F238E27FC236}">
                <a16:creationId xmlns:a16="http://schemas.microsoft.com/office/drawing/2014/main" id="{14000762-4053-4310-A148-E0D428FE03E5}"/>
              </a:ext>
            </a:extLst>
          </p:cNvPr>
          <p:cNvGrpSpPr>
            <a:grpSpLocks/>
          </p:cNvGrpSpPr>
          <p:nvPr/>
        </p:nvGrpSpPr>
        <p:grpSpPr bwMode="auto">
          <a:xfrm>
            <a:off x="5657287" y="4397565"/>
            <a:ext cx="1219200" cy="1066800"/>
            <a:chOff x="672" y="1152"/>
            <a:chExt cx="768" cy="672"/>
          </a:xfrm>
        </p:grpSpPr>
        <p:sp>
          <p:nvSpPr>
            <p:cNvPr id="16" name="AutoShape 9">
              <a:extLst>
                <a:ext uri="{FF2B5EF4-FFF2-40B4-BE49-F238E27FC236}">
                  <a16:creationId xmlns:a16="http://schemas.microsoft.com/office/drawing/2014/main" id="{42647B27-4323-4AC0-9621-43EC96135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536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it-IT" i="1">
                  <a:latin typeface="Times New Roman" panose="02020603050405020304" pitchFamily="18" charset="0"/>
                </a:rPr>
                <a:t>block 9</a:t>
              </a:r>
            </a:p>
          </p:txBody>
        </p:sp>
        <p:sp>
          <p:nvSpPr>
            <p:cNvPr id="17" name="AutoShape 10">
              <a:extLst>
                <a:ext uri="{FF2B5EF4-FFF2-40B4-BE49-F238E27FC236}">
                  <a16:creationId xmlns:a16="http://schemas.microsoft.com/office/drawing/2014/main" id="{48CB9E47-2C51-48F3-8181-C79BFA16AC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344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it-IT" i="1">
                  <a:latin typeface="Times New Roman" panose="02020603050405020304" pitchFamily="18" charset="0"/>
                </a:rPr>
                <a:t>block 5</a:t>
              </a:r>
            </a:p>
          </p:txBody>
        </p:sp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9632CE58-079B-4375-A229-F828FE12CF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152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it-IT" i="1" dirty="0">
                  <a:latin typeface="Times New Roman" panose="02020603050405020304" pitchFamily="18" charset="0"/>
                </a:rPr>
                <a:t>block 1</a:t>
              </a:r>
            </a:p>
          </p:txBody>
        </p:sp>
      </p:grpSp>
      <p:grpSp>
        <p:nvGrpSpPr>
          <p:cNvPr id="19" name="Group 12">
            <a:extLst>
              <a:ext uri="{FF2B5EF4-FFF2-40B4-BE49-F238E27FC236}">
                <a16:creationId xmlns:a16="http://schemas.microsoft.com/office/drawing/2014/main" id="{C47AD6F9-9A2E-476E-B594-C2BB74E44D13}"/>
              </a:ext>
            </a:extLst>
          </p:cNvPr>
          <p:cNvGrpSpPr>
            <a:grpSpLocks/>
          </p:cNvGrpSpPr>
          <p:nvPr/>
        </p:nvGrpSpPr>
        <p:grpSpPr bwMode="auto">
          <a:xfrm>
            <a:off x="7082862" y="4397565"/>
            <a:ext cx="1219200" cy="1066800"/>
            <a:chOff x="672" y="1152"/>
            <a:chExt cx="768" cy="672"/>
          </a:xfrm>
        </p:grpSpPr>
        <p:sp>
          <p:nvSpPr>
            <p:cNvPr id="20" name="AutoShape 13">
              <a:extLst>
                <a:ext uri="{FF2B5EF4-FFF2-40B4-BE49-F238E27FC236}">
                  <a16:creationId xmlns:a16="http://schemas.microsoft.com/office/drawing/2014/main" id="{9274EC01-BB24-464D-886A-A7A21C380D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536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it-IT" i="1">
                  <a:latin typeface="Times New Roman" panose="02020603050405020304" pitchFamily="18" charset="0"/>
                </a:rPr>
                <a:t>block 10</a:t>
              </a:r>
            </a:p>
          </p:txBody>
        </p:sp>
        <p:sp>
          <p:nvSpPr>
            <p:cNvPr id="21" name="AutoShape 14">
              <a:extLst>
                <a:ext uri="{FF2B5EF4-FFF2-40B4-BE49-F238E27FC236}">
                  <a16:creationId xmlns:a16="http://schemas.microsoft.com/office/drawing/2014/main" id="{0EDEDEDE-8540-4285-B8D7-FEAD005840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344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it-IT" i="1">
                  <a:latin typeface="Times New Roman" panose="02020603050405020304" pitchFamily="18" charset="0"/>
                </a:rPr>
                <a:t>block 6</a:t>
              </a:r>
            </a:p>
          </p:txBody>
        </p:sp>
        <p:sp>
          <p:nvSpPr>
            <p:cNvPr id="22" name="AutoShape 15">
              <a:extLst>
                <a:ext uri="{FF2B5EF4-FFF2-40B4-BE49-F238E27FC236}">
                  <a16:creationId xmlns:a16="http://schemas.microsoft.com/office/drawing/2014/main" id="{45AF7315-DF0C-4CBC-9743-52DB221C08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152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it-IT" i="1" dirty="0">
                  <a:latin typeface="Times New Roman" panose="02020603050405020304" pitchFamily="18" charset="0"/>
                </a:rPr>
                <a:t>block 2</a:t>
              </a:r>
            </a:p>
          </p:txBody>
        </p:sp>
      </p:grpSp>
      <p:grpSp>
        <p:nvGrpSpPr>
          <p:cNvPr id="23" name="Group 16">
            <a:extLst>
              <a:ext uri="{FF2B5EF4-FFF2-40B4-BE49-F238E27FC236}">
                <a16:creationId xmlns:a16="http://schemas.microsoft.com/office/drawing/2014/main" id="{FB18A00F-ED20-45A8-A02B-7F1290C77182}"/>
              </a:ext>
            </a:extLst>
          </p:cNvPr>
          <p:cNvGrpSpPr>
            <a:grpSpLocks/>
          </p:cNvGrpSpPr>
          <p:nvPr/>
        </p:nvGrpSpPr>
        <p:grpSpPr bwMode="auto">
          <a:xfrm>
            <a:off x="8527487" y="4397565"/>
            <a:ext cx="1219200" cy="1066800"/>
            <a:chOff x="672" y="1152"/>
            <a:chExt cx="768" cy="672"/>
          </a:xfrm>
        </p:grpSpPr>
        <p:sp>
          <p:nvSpPr>
            <p:cNvPr id="24" name="AutoShape 17">
              <a:extLst>
                <a:ext uri="{FF2B5EF4-FFF2-40B4-BE49-F238E27FC236}">
                  <a16:creationId xmlns:a16="http://schemas.microsoft.com/office/drawing/2014/main" id="{21AFD823-1A05-475D-AB7A-29391296D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536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it-IT" i="1">
                  <a:latin typeface="Times New Roman" panose="02020603050405020304" pitchFamily="18" charset="0"/>
                </a:rPr>
                <a:t>block 11</a:t>
              </a:r>
            </a:p>
          </p:txBody>
        </p:sp>
        <p:sp>
          <p:nvSpPr>
            <p:cNvPr id="25" name="AutoShape 18">
              <a:extLst>
                <a:ext uri="{FF2B5EF4-FFF2-40B4-BE49-F238E27FC236}">
                  <a16:creationId xmlns:a16="http://schemas.microsoft.com/office/drawing/2014/main" id="{D89F7F51-E1F8-4D0E-BB10-C2B9557DFC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344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it-IT" i="1" dirty="0">
                  <a:latin typeface="Times New Roman" panose="02020603050405020304" pitchFamily="18" charset="0"/>
                </a:rPr>
                <a:t>block 7</a:t>
              </a:r>
            </a:p>
          </p:txBody>
        </p:sp>
        <p:sp>
          <p:nvSpPr>
            <p:cNvPr id="26" name="AutoShape 19">
              <a:extLst>
                <a:ext uri="{FF2B5EF4-FFF2-40B4-BE49-F238E27FC236}">
                  <a16:creationId xmlns:a16="http://schemas.microsoft.com/office/drawing/2014/main" id="{E46BB371-4659-4CCB-889C-629E6FBCE7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152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it-IT" i="1">
                  <a:latin typeface="Times New Roman" panose="02020603050405020304" pitchFamily="18" charset="0"/>
                </a:rPr>
                <a:t>block 3</a:t>
              </a:r>
            </a:p>
          </p:txBody>
        </p:sp>
      </p:grpSp>
      <p:grpSp>
        <p:nvGrpSpPr>
          <p:cNvPr id="27" name="Group 20">
            <a:extLst>
              <a:ext uri="{FF2B5EF4-FFF2-40B4-BE49-F238E27FC236}">
                <a16:creationId xmlns:a16="http://schemas.microsoft.com/office/drawing/2014/main" id="{F6898FB3-C6C0-4CAB-9226-7F3C13F556CD}"/>
              </a:ext>
            </a:extLst>
          </p:cNvPr>
          <p:cNvGrpSpPr>
            <a:grpSpLocks/>
          </p:cNvGrpSpPr>
          <p:nvPr/>
        </p:nvGrpSpPr>
        <p:grpSpPr bwMode="auto">
          <a:xfrm>
            <a:off x="9972112" y="4440023"/>
            <a:ext cx="1219200" cy="1066800"/>
            <a:chOff x="672" y="1152"/>
            <a:chExt cx="768" cy="672"/>
          </a:xfrm>
          <a:solidFill>
            <a:schemeClr val="bg1">
              <a:lumMod val="75000"/>
            </a:schemeClr>
          </a:solidFill>
        </p:grpSpPr>
        <p:sp>
          <p:nvSpPr>
            <p:cNvPr id="28" name="AutoShape 21">
              <a:extLst>
                <a:ext uri="{FF2B5EF4-FFF2-40B4-BE49-F238E27FC236}">
                  <a16:creationId xmlns:a16="http://schemas.microsoft.com/office/drawing/2014/main" id="{CCA02424-1A55-4B8F-AF01-5EC12A9C0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536"/>
              <a:ext cx="768" cy="288"/>
            </a:xfrm>
            <a:prstGeom prst="can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it-IT" sz="1400" i="1">
                  <a:latin typeface="Times New Roman" panose="02020603050405020304" pitchFamily="18" charset="0"/>
                </a:rPr>
                <a:t>parityblock 8-11</a:t>
              </a:r>
            </a:p>
          </p:txBody>
        </p:sp>
        <p:sp>
          <p:nvSpPr>
            <p:cNvPr id="29" name="AutoShape 22">
              <a:extLst>
                <a:ext uri="{FF2B5EF4-FFF2-40B4-BE49-F238E27FC236}">
                  <a16:creationId xmlns:a16="http://schemas.microsoft.com/office/drawing/2014/main" id="{6BFF5DAC-7047-4D9E-8229-83159D1DCB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344"/>
              <a:ext cx="768" cy="288"/>
            </a:xfrm>
            <a:prstGeom prst="can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it-IT" sz="1400" i="1" dirty="0" err="1">
                  <a:latin typeface="Times New Roman" panose="02020603050405020304" pitchFamily="18" charset="0"/>
                </a:rPr>
                <a:t>parityblock</a:t>
              </a:r>
              <a:r>
                <a:rPr kumimoji="0" lang="en-US" altLang="it-IT" sz="1400" i="1" dirty="0">
                  <a:latin typeface="Times New Roman" panose="02020603050405020304" pitchFamily="18" charset="0"/>
                </a:rPr>
                <a:t> 4-7</a:t>
              </a:r>
            </a:p>
          </p:txBody>
        </p:sp>
        <p:sp>
          <p:nvSpPr>
            <p:cNvPr id="30" name="AutoShape 23">
              <a:extLst>
                <a:ext uri="{FF2B5EF4-FFF2-40B4-BE49-F238E27FC236}">
                  <a16:creationId xmlns:a16="http://schemas.microsoft.com/office/drawing/2014/main" id="{3041D29E-3481-46B0-B008-443DC4C596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152"/>
              <a:ext cx="768" cy="288"/>
            </a:xfrm>
            <a:prstGeom prst="can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it-IT" sz="1400" i="1">
                  <a:latin typeface="Times New Roman" panose="02020603050405020304" pitchFamily="18" charset="0"/>
                </a:rPr>
                <a:t>parityblock 0-3</a:t>
              </a:r>
            </a:p>
          </p:txBody>
        </p:sp>
      </p:grpSp>
      <p:sp>
        <p:nvSpPr>
          <p:cNvPr id="31" name="Rettangolo 30">
            <a:extLst>
              <a:ext uri="{FF2B5EF4-FFF2-40B4-BE49-F238E27FC236}">
                <a16:creationId xmlns:a16="http://schemas.microsoft.com/office/drawing/2014/main" id="{CC4DE6A1-B674-410E-A0B9-7E00A6946B74}"/>
              </a:ext>
            </a:extLst>
          </p:cNvPr>
          <p:cNvSpPr/>
          <p:nvPr/>
        </p:nvSpPr>
        <p:spPr>
          <a:xfrm>
            <a:off x="1149885" y="4242176"/>
            <a:ext cx="20531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it-IT" dirty="0"/>
              <a:t>Block-level striping</a:t>
            </a:r>
          </a:p>
        </p:txBody>
      </p:sp>
      <p:grpSp>
        <p:nvGrpSpPr>
          <p:cNvPr id="33" name="Group 4">
            <a:extLst>
              <a:ext uri="{FF2B5EF4-FFF2-40B4-BE49-F238E27FC236}">
                <a16:creationId xmlns:a16="http://schemas.microsoft.com/office/drawing/2014/main" id="{71AEA182-8336-46BD-9407-C945AB095E4A}"/>
              </a:ext>
            </a:extLst>
          </p:cNvPr>
          <p:cNvGrpSpPr>
            <a:grpSpLocks/>
          </p:cNvGrpSpPr>
          <p:nvPr/>
        </p:nvGrpSpPr>
        <p:grpSpPr bwMode="auto">
          <a:xfrm>
            <a:off x="4691408" y="2084753"/>
            <a:ext cx="1219200" cy="762000"/>
            <a:chOff x="672" y="1152"/>
            <a:chExt cx="768" cy="480"/>
          </a:xfrm>
        </p:grpSpPr>
        <p:sp>
          <p:nvSpPr>
            <p:cNvPr id="34" name="AutoShape 6">
              <a:extLst>
                <a:ext uri="{FF2B5EF4-FFF2-40B4-BE49-F238E27FC236}">
                  <a16:creationId xmlns:a16="http://schemas.microsoft.com/office/drawing/2014/main" id="{00519376-0629-4600-9660-9116B16B1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344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it-IT" i="1">
                <a:latin typeface="Times New Roman" panose="02020603050405020304" pitchFamily="18" charset="0"/>
              </a:endParaRPr>
            </a:p>
          </p:txBody>
        </p:sp>
        <p:sp>
          <p:nvSpPr>
            <p:cNvPr id="35" name="AutoShape 7">
              <a:extLst>
                <a:ext uri="{FF2B5EF4-FFF2-40B4-BE49-F238E27FC236}">
                  <a16:creationId xmlns:a16="http://schemas.microsoft.com/office/drawing/2014/main" id="{B7AC4443-8252-4FFF-A592-797E095A1B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152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it-IT" i="1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36" name="Group 4">
            <a:extLst>
              <a:ext uri="{FF2B5EF4-FFF2-40B4-BE49-F238E27FC236}">
                <a16:creationId xmlns:a16="http://schemas.microsoft.com/office/drawing/2014/main" id="{1E082551-6049-4669-845C-C569C9FF6114}"/>
              </a:ext>
            </a:extLst>
          </p:cNvPr>
          <p:cNvGrpSpPr>
            <a:grpSpLocks/>
          </p:cNvGrpSpPr>
          <p:nvPr/>
        </p:nvGrpSpPr>
        <p:grpSpPr bwMode="auto">
          <a:xfrm>
            <a:off x="6445665" y="2052815"/>
            <a:ext cx="1219200" cy="762000"/>
            <a:chOff x="672" y="1152"/>
            <a:chExt cx="768" cy="480"/>
          </a:xfrm>
        </p:grpSpPr>
        <p:sp>
          <p:nvSpPr>
            <p:cNvPr id="37" name="AutoShape 6">
              <a:extLst>
                <a:ext uri="{FF2B5EF4-FFF2-40B4-BE49-F238E27FC236}">
                  <a16:creationId xmlns:a16="http://schemas.microsoft.com/office/drawing/2014/main" id="{BDDAEE7B-CBDB-42DC-B931-55DA3949EB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344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it-IT" i="1">
                <a:latin typeface="Times New Roman" panose="02020603050405020304" pitchFamily="18" charset="0"/>
              </a:endParaRPr>
            </a:p>
          </p:txBody>
        </p:sp>
        <p:sp>
          <p:nvSpPr>
            <p:cNvPr id="38" name="AutoShape 7">
              <a:extLst>
                <a:ext uri="{FF2B5EF4-FFF2-40B4-BE49-F238E27FC236}">
                  <a16:creationId xmlns:a16="http://schemas.microsoft.com/office/drawing/2014/main" id="{9C22BB45-2697-4706-BEED-F1F76DAA7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152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it-IT" i="1">
                <a:latin typeface="Times New Roman" panose="02020603050405020304" pitchFamily="18" charset="0"/>
              </a:endParaRPr>
            </a:p>
          </p:txBody>
        </p:sp>
      </p:grp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2BBF1BF-B9E4-4569-94C0-90C9F94FD2DF}"/>
              </a:ext>
            </a:extLst>
          </p:cNvPr>
          <p:cNvSpPr txBox="1"/>
          <p:nvPr/>
        </p:nvSpPr>
        <p:spPr>
          <a:xfrm>
            <a:off x="1165172" y="5002700"/>
            <a:ext cx="26374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Parity</a:t>
            </a:r>
            <a:r>
              <a:rPr lang="it-IT" dirty="0"/>
              <a:t> </a:t>
            </a:r>
            <a:r>
              <a:rPr lang="it-IT" dirty="0" err="1"/>
              <a:t>block</a:t>
            </a:r>
            <a:r>
              <a:rPr lang="it-IT" dirty="0"/>
              <a:t>  on a </a:t>
            </a:r>
            <a:r>
              <a:rPr lang="it-IT" dirty="0" err="1"/>
              <a:t>diferent</a:t>
            </a:r>
            <a:r>
              <a:rPr lang="it-IT" dirty="0"/>
              <a:t> </a:t>
            </a:r>
            <a:br>
              <a:rPr lang="it-IT" dirty="0"/>
            </a:br>
            <a:r>
              <a:rPr lang="it-IT" dirty="0"/>
              <a:t>disk for </a:t>
            </a:r>
            <a:r>
              <a:rPr lang="it-IT" dirty="0" err="1"/>
              <a:t>toleranting</a:t>
            </a:r>
            <a:r>
              <a:rPr lang="it-IT" dirty="0"/>
              <a:t> </a:t>
            </a:r>
            <a:br>
              <a:rPr lang="it-IT" dirty="0"/>
            </a:br>
            <a:r>
              <a:rPr lang="it-IT" dirty="0"/>
              <a:t>disk </a:t>
            </a:r>
            <a:r>
              <a:rPr lang="it-IT" dirty="0" err="1"/>
              <a:t>failure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44805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9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AutoShape 5">
            <a:extLst>
              <a:ext uri="{FF2B5EF4-FFF2-40B4-BE49-F238E27FC236}">
                <a16:creationId xmlns:a16="http://schemas.microsoft.com/office/drawing/2014/main" id="{930C5A03-CA87-4AB6-B979-7EBD31C2DA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1461" y="4015542"/>
            <a:ext cx="1219200" cy="457200"/>
          </a:xfrm>
          <a:prstGeom prst="ca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it-IT" i="1" dirty="0">
                <a:latin typeface="Times New Roman" panose="02020603050405020304" pitchFamily="18" charset="0"/>
              </a:rPr>
              <a:t>block 17</a:t>
            </a:r>
          </a:p>
        </p:txBody>
      </p:sp>
      <p:sp>
        <p:nvSpPr>
          <p:cNvPr id="39" name="AutoShape 5">
            <a:extLst>
              <a:ext uri="{FF2B5EF4-FFF2-40B4-BE49-F238E27FC236}">
                <a16:creationId xmlns:a16="http://schemas.microsoft.com/office/drawing/2014/main" id="{4E9FA184-131B-4C3A-98D3-2600BD5E49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1461" y="3702966"/>
            <a:ext cx="1203960" cy="415745"/>
          </a:xfrm>
          <a:prstGeom prst="ca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it-IT" i="1" dirty="0">
                <a:latin typeface="Times New Roman" panose="02020603050405020304" pitchFamily="18" charset="0"/>
              </a:rPr>
              <a:t>block 13</a:t>
            </a:r>
          </a:p>
        </p:txBody>
      </p:sp>
      <p:sp>
        <p:nvSpPr>
          <p:cNvPr id="31" name="AutoShape 5">
            <a:extLst>
              <a:ext uri="{FF2B5EF4-FFF2-40B4-BE49-F238E27FC236}">
                <a16:creationId xmlns:a16="http://schemas.microsoft.com/office/drawing/2014/main" id="{E2916212-4A82-458E-9291-07BE4E3527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500" y="4016044"/>
            <a:ext cx="1219200" cy="457200"/>
          </a:xfrm>
          <a:prstGeom prst="ca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it-IT" i="1" dirty="0">
                <a:latin typeface="Times New Roman" panose="02020603050405020304" pitchFamily="18" charset="0"/>
              </a:rPr>
              <a:t>block 16</a:t>
            </a:r>
          </a:p>
        </p:txBody>
      </p:sp>
      <p:sp>
        <p:nvSpPr>
          <p:cNvPr id="37" name="AutoShape 5">
            <a:extLst>
              <a:ext uri="{FF2B5EF4-FFF2-40B4-BE49-F238E27FC236}">
                <a16:creationId xmlns:a16="http://schemas.microsoft.com/office/drawing/2014/main" id="{82CE465C-8389-4850-B119-786CB5C6DF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5329" y="3683041"/>
            <a:ext cx="1219200" cy="457200"/>
          </a:xfrm>
          <a:prstGeom prst="ca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it-IT" i="1" dirty="0">
                <a:latin typeface="Times New Roman" panose="02020603050405020304" pitchFamily="18" charset="0"/>
              </a:rPr>
              <a:t>block 12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FEA65845-6105-478B-800D-D2E6FA5CF1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3421" y="4087533"/>
            <a:ext cx="1219200" cy="457200"/>
          </a:xfrm>
          <a:prstGeom prst="ca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it-IT" i="1" dirty="0">
                <a:latin typeface="Times New Roman" panose="02020603050405020304" pitchFamily="18" charset="0"/>
              </a:rPr>
              <a:t>block 18</a:t>
            </a:r>
          </a:p>
        </p:txBody>
      </p:sp>
      <p:sp>
        <p:nvSpPr>
          <p:cNvPr id="36" name="AutoShape 5">
            <a:extLst>
              <a:ext uri="{FF2B5EF4-FFF2-40B4-BE49-F238E27FC236}">
                <a16:creationId xmlns:a16="http://schemas.microsoft.com/office/drawing/2014/main" id="{E3B65182-FEF6-44FB-8EAF-ABC659E673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4575" y="3730371"/>
            <a:ext cx="1219200" cy="457200"/>
          </a:xfrm>
          <a:prstGeom prst="ca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it-IT" i="1" dirty="0">
                <a:latin typeface="Times New Roman" panose="02020603050405020304" pitchFamily="18" charset="0"/>
              </a:rPr>
              <a:t>block 14</a:t>
            </a:r>
          </a:p>
        </p:txBody>
      </p:sp>
      <p:sp>
        <p:nvSpPr>
          <p:cNvPr id="32" name="AutoShape 5">
            <a:extLst>
              <a:ext uri="{FF2B5EF4-FFF2-40B4-BE49-F238E27FC236}">
                <a16:creationId xmlns:a16="http://schemas.microsoft.com/office/drawing/2014/main" id="{0CF4ED16-A9D8-4235-B919-71C7C8A934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8166" y="4063006"/>
            <a:ext cx="1219200" cy="457200"/>
          </a:xfrm>
          <a:prstGeom prst="ca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it-IT" i="1" dirty="0">
                <a:latin typeface="Times New Roman" panose="02020603050405020304" pitchFamily="18" charset="0"/>
              </a:rPr>
              <a:t>block 19</a:t>
            </a:r>
          </a:p>
        </p:txBody>
      </p:sp>
      <p:sp>
        <p:nvSpPr>
          <p:cNvPr id="33" name="AutoShape 5">
            <a:extLst>
              <a:ext uri="{FF2B5EF4-FFF2-40B4-BE49-F238E27FC236}">
                <a16:creationId xmlns:a16="http://schemas.microsoft.com/office/drawing/2014/main" id="{5CBAED28-56D6-4233-BFE7-717704B6B8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2929" y="3689344"/>
            <a:ext cx="1219200" cy="457200"/>
          </a:xfrm>
          <a:prstGeom prst="can">
            <a:avLst>
              <a:gd name="adj" fmla="val 2500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None/>
            </a:pPr>
            <a:r>
              <a:rPr kumimoji="0" lang="en-US" altLang="it-IT" sz="1200" i="1" dirty="0" err="1">
                <a:latin typeface="Times New Roman" panose="02020603050405020304" pitchFamily="18" charset="0"/>
              </a:rPr>
              <a:t>parityblock</a:t>
            </a:r>
            <a:r>
              <a:rPr kumimoji="0" lang="en-US" altLang="it-IT" sz="1200" i="1" dirty="0">
                <a:latin typeface="Times New Roman" panose="02020603050405020304" pitchFamily="18" charset="0"/>
              </a:rPr>
              <a:t> 11-15</a:t>
            </a:r>
          </a:p>
        </p:txBody>
      </p:sp>
      <p:sp>
        <p:nvSpPr>
          <p:cNvPr id="34" name="AutoShape 5">
            <a:extLst>
              <a:ext uri="{FF2B5EF4-FFF2-40B4-BE49-F238E27FC236}">
                <a16:creationId xmlns:a16="http://schemas.microsoft.com/office/drawing/2014/main" id="{80C4AE10-1A60-4F5E-B7E6-935A550743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2812" y="4015542"/>
            <a:ext cx="1219200" cy="457200"/>
          </a:xfrm>
          <a:prstGeom prst="can">
            <a:avLst>
              <a:gd name="adj" fmla="val 2500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None/>
            </a:pPr>
            <a:r>
              <a:rPr kumimoji="0" lang="en-US" altLang="it-IT" sz="1200" i="1" dirty="0" err="1">
                <a:latin typeface="Times New Roman" panose="02020603050405020304" pitchFamily="18" charset="0"/>
              </a:rPr>
              <a:t>parityblock</a:t>
            </a:r>
            <a:r>
              <a:rPr kumimoji="0" lang="en-US" altLang="it-IT" sz="1200" i="1" dirty="0">
                <a:latin typeface="Times New Roman" panose="02020603050405020304" pitchFamily="18" charset="0"/>
              </a:rPr>
              <a:t> 15-19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4555E4C1-B0B1-4DBD-84A1-DC1C88FE9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RAID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67D38A0-C78F-45A4-9DD0-C0E3F3C36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93041EE-AF75-4EDA-B626-779E9D456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8F28638-D22D-43BA-ACFA-B177EC16C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68</a:t>
            </a:fld>
            <a:endParaRPr lang="it-IT"/>
          </a:p>
        </p:txBody>
      </p:sp>
      <p:grpSp>
        <p:nvGrpSpPr>
          <p:cNvPr id="8" name="Group 4">
            <a:extLst>
              <a:ext uri="{FF2B5EF4-FFF2-40B4-BE49-F238E27FC236}">
                <a16:creationId xmlns:a16="http://schemas.microsoft.com/office/drawing/2014/main" id="{B6290AEF-708A-4267-B6F9-212F52BA03D6}"/>
              </a:ext>
            </a:extLst>
          </p:cNvPr>
          <p:cNvGrpSpPr>
            <a:grpSpLocks/>
          </p:cNvGrpSpPr>
          <p:nvPr/>
        </p:nvGrpSpPr>
        <p:grpSpPr bwMode="auto">
          <a:xfrm>
            <a:off x="2052086" y="2751873"/>
            <a:ext cx="7015163" cy="1366838"/>
            <a:chOff x="672" y="1152"/>
            <a:chExt cx="4419" cy="861"/>
          </a:xfrm>
        </p:grpSpPr>
        <p:sp>
          <p:nvSpPr>
            <p:cNvPr id="9" name="AutoShape 5">
              <a:extLst>
                <a:ext uri="{FF2B5EF4-FFF2-40B4-BE49-F238E27FC236}">
                  <a16:creationId xmlns:a16="http://schemas.microsoft.com/office/drawing/2014/main" id="{24EAAA40-5E21-4581-B874-B5C9941EDF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536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it-IT" i="1" dirty="0">
                  <a:latin typeface="Times New Roman" panose="02020603050405020304" pitchFamily="18" charset="0"/>
                </a:rPr>
                <a:t>block 8</a:t>
              </a:r>
            </a:p>
          </p:txBody>
        </p:sp>
        <p:sp>
          <p:nvSpPr>
            <p:cNvPr id="10" name="AutoShape 6">
              <a:extLst>
                <a:ext uri="{FF2B5EF4-FFF2-40B4-BE49-F238E27FC236}">
                  <a16:creationId xmlns:a16="http://schemas.microsoft.com/office/drawing/2014/main" id="{C8F225EA-3CD3-45C8-A585-3503E85E8D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344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it-IT" i="1">
                  <a:latin typeface="Times New Roman" panose="02020603050405020304" pitchFamily="18" charset="0"/>
                </a:rPr>
                <a:t>block 4</a:t>
              </a:r>
            </a:p>
          </p:txBody>
        </p:sp>
        <p:sp>
          <p:nvSpPr>
            <p:cNvPr id="11" name="AutoShape 7">
              <a:extLst>
                <a:ext uri="{FF2B5EF4-FFF2-40B4-BE49-F238E27FC236}">
                  <a16:creationId xmlns:a16="http://schemas.microsoft.com/office/drawing/2014/main" id="{F7138D81-FBA1-43F9-A258-A9CCC9AC60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152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None/>
              </a:pPr>
              <a:r>
                <a:rPr kumimoji="0" lang="en-US" altLang="it-IT" sz="1200" i="1" dirty="0" err="1">
                  <a:latin typeface="Times New Roman" panose="02020603050405020304" pitchFamily="18" charset="0"/>
                </a:rPr>
                <a:t>parityblock</a:t>
              </a:r>
              <a:r>
                <a:rPr kumimoji="0" lang="en-US" altLang="it-IT" sz="1200" i="1" dirty="0">
                  <a:latin typeface="Times New Roman" panose="02020603050405020304" pitchFamily="18" charset="0"/>
                </a:rPr>
                <a:t> 0-3</a:t>
              </a:r>
            </a:p>
          </p:txBody>
        </p:sp>
        <p:sp>
          <p:nvSpPr>
            <p:cNvPr id="28" name="AutoShape 5">
              <a:extLst>
                <a:ext uri="{FF2B5EF4-FFF2-40B4-BE49-F238E27FC236}">
                  <a16:creationId xmlns:a16="http://schemas.microsoft.com/office/drawing/2014/main" id="{5464C2C6-D40D-4C45-A042-C181EF8124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3" y="1725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it-IT" i="1" dirty="0">
                  <a:latin typeface="Times New Roman" panose="02020603050405020304" pitchFamily="18" charset="0"/>
                </a:rPr>
                <a:t>block 15</a:t>
              </a:r>
            </a:p>
          </p:txBody>
        </p:sp>
      </p:grpSp>
      <p:grpSp>
        <p:nvGrpSpPr>
          <p:cNvPr id="12" name="Group 8">
            <a:extLst>
              <a:ext uri="{FF2B5EF4-FFF2-40B4-BE49-F238E27FC236}">
                <a16:creationId xmlns:a16="http://schemas.microsoft.com/office/drawing/2014/main" id="{2BDE825F-4845-4CC3-8B3D-D795F4097F9D}"/>
              </a:ext>
            </a:extLst>
          </p:cNvPr>
          <p:cNvGrpSpPr>
            <a:grpSpLocks/>
          </p:cNvGrpSpPr>
          <p:nvPr/>
        </p:nvGrpSpPr>
        <p:grpSpPr bwMode="auto">
          <a:xfrm>
            <a:off x="3429000" y="2747109"/>
            <a:ext cx="1219200" cy="1066800"/>
            <a:chOff x="672" y="1152"/>
            <a:chExt cx="768" cy="672"/>
          </a:xfrm>
        </p:grpSpPr>
        <p:sp>
          <p:nvSpPr>
            <p:cNvPr id="13" name="AutoShape 9">
              <a:extLst>
                <a:ext uri="{FF2B5EF4-FFF2-40B4-BE49-F238E27FC236}">
                  <a16:creationId xmlns:a16="http://schemas.microsoft.com/office/drawing/2014/main" id="{862BE742-A881-422E-AF77-DE9A0C3999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536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it-IT" i="1">
                  <a:latin typeface="Times New Roman" panose="02020603050405020304" pitchFamily="18" charset="0"/>
                </a:rPr>
                <a:t>block 9</a:t>
              </a:r>
            </a:p>
          </p:txBody>
        </p:sp>
        <p:sp>
          <p:nvSpPr>
            <p:cNvPr id="14" name="AutoShape 10">
              <a:extLst>
                <a:ext uri="{FF2B5EF4-FFF2-40B4-BE49-F238E27FC236}">
                  <a16:creationId xmlns:a16="http://schemas.microsoft.com/office/drawing/2014/main" id="{9590479E-0DE9-4283-8D1B-8344D2DDC9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344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None/>
              </a:pPr>
              <a:r>
                <a:rPr kumimoji="0" lang="en-US" altLang="it-IT" sz="1200" i="1" dirty="0" err="1">
                  <a:latin typeface="Times New Roman" panose="02020603050405020304" pitchFamily="18" charset="0"/>
                </a:rPr>
                <a:t>parityblock</a:t>
              </a:r>
              <a:r>
                <a:rPr kumimoji="0" lang="en-US" altLang="it-IT" sz="1200" i="1" dirty="0">
                  <a:latin typeface="Times New Roman" panose="02020603050405020304" pitchFamily="18" charset="0"/>
                </a:rPr>
                <a:t> 4-7</a:t>
              </a:r>
            </a:p>
          </p:txBody>
        </p:sp>
        <p:sp>
          <p:nvSpPr>
            <p:cNvPr id="15" name="AutoShape 11">
              <a:extLst>
                <a:ext uri="{FF2B5EF4-FFF2-40B4-BE49-F238E27FC236}">
                  <a16:creationId xmlns:a16="http://schemas.microsoft.com/office/drawing/2014/main" id="{C4F84B5D-B49B-47E8-8280-F4BEE91731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152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it-IT" i="1" dirty="0">
                  <a:latin typeface="Times New Roman" panose="02020603050405020304" pitchFamily="18" charset="0"/>
                </a:rPr>
                <a:t>block 0</a:t>
              </a:r>
            </a:p>
          </p:txBody>
        </p:sp>
      </p:grpSp>
      <p:grpSp>
        <p:nvGrpSpPr>
          <p:cNvPr id="16" name="Group 12">
            <a:extLst>
              <a:ext uri="{FF2B5EF4-FFF2-40B4-BE49-F238E27FC236}">
                <a16:creationId xmlns:a16="http://schemas.microsoft.com/office/drawing/2014/main" id="{CE94211B-E3A2-485E-861E-47653582C8F1}"/>
              </a:ext>
            </a:extLst>
          </p:cNvPr>
          <p:cNvGrpSpPr>
            <a:grpSpLocks/>
          </p:cNvGrpSpPr>
          <p:nvPr/>
        </p:nvGrpSpPr>
        <p:grpSpPr bwMode="auto">
          <a:xfrm>
            <a:off x="4854575" y="2747109"/>
            <a:ext cx="1219200" cy="1066800"/>
            <a:chOff x="672" y="1152"/>
            <a:chExt cx="768" cy="672"/>
          </a:xfrm>
        </p:grpSpPr>
        <p:sp>
          <p:nvSpPr>
            <p:cNvPr id="17" name="AutoShape 13">
              <a:extLst>
                <a:ext uri="{FF2B5EF4-FFF2-40B4-BE49-F238E27FC236}">
                  <a16:creationId xmlns:a16="http://schemas.microsoft.com/office/drawing/2014/main" id="{798F744D-6D3C-4B20-9558-D8E77BF7F9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536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None/>
              </a:pPr>
              <a:r>
                <a:rPr kumimoji="0" lang="en-US" altLang="it-IT" sz="1200" i="1" dirty="0" err="1">
                  <a:latin typeface="Times New Roman" panose="02020603050405020304" pitchFamily="18" charset="0"/>
                </a:rPr>
                <a:t>parityblock</a:t>
              </a:r>
              <a:r>
                <a:rPr kumimoji="0" lang="en-US" altLang="it-IT" sz="1200" i="1" dirty="0">
                  <a:latin typeface="Times New Roman" panose="02020603050405020304" pitchFamily="18" charset="0"/>
                </a:rPr>
                <a:t> 8-11</a:t>
              </a:r>
            </a:p>
          </p:txBody>
        </p:sp>
        <p:sp>
          <p:nvSpPr>
            <p:cNvPr id="18" name="AutoShape 14">
              <a:extLst>
                <a:ext uri="{FF2B5EF4-FFF2-40B4-BE49-F238E27FC236}">
                  <a16:creationId xmlns:a16="http://schemas.microsoft.com/office/drawing/2014/main" id="{98315204-396A-4FB1-9508-E678DD88AA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344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it-IT" i="1" dirty="0">
                  <a:latin typeface="Times New Roman" panose="02020603050405020304" pitchFamily="18" charset="0"/>
                </a:rPr>
                <a:t>block 5</a:t>
              </a:r>
            </a:p>
          </p:txBody>
        </p:sp>
        <p:sp>
          <p:nvSpPr>
            <p:cNvPr id="19" name="AutoShape 15">
              <a:extLst>
                <a:ext uri="{FF2B5EF4-FFF2-40B4-BE49-F238E27FC236}">
                  <a16:creationId xmlns:a16="http://schemas.microsoft.com/office/drawing/2014/main" id="{1BDCDB97-3A33-4E77-94CC-1903696847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152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it-IT" i="1" dirty="0">
                  <a:latin typeface="Times New Roman" panose="02020603050405020304" pitchFamily="18" charset="0"/>
                </a:rPr>
                <a:t>block 1</a:t>
              </a:r>
            </a:p>
          </p:txBody>
        </p:sp>
      </p:grpSp>
      <p:grpSp>
        <p:nvGrpSpPr>
          <p:cNvPr id="20" name="Group 16">
            <a:extLst>
              <a:ext uri="{FF2B5EF4-FFF2-40B4-BE49-F238E27FC236}">
                <a16:creationId xmlns:a16="http://schemas.microsoft.com/office/drawing/2014/main" id="{6A48B6C7-4551-4E52-A83B-00E57490E03C}"/>
              </a:ext>
            </a:extLst>
          </p:cNvPr>
          <p:cNvGrpSpPr>
            <a:grpSpLocks/>
          </p:cNvGrpSpPr>
          <p:nvPr/>
        </p:nvGrpSpPr>
        <p:grpSpPr bwMode="auto">
          <a:xfrm>
            <a:off x="6299200" y="2747109"/>
            <a:ext cx="1219200" cy="1066800"/>
            <a:chOff x="672" y="1152"/>
            <a:chExt cx="768" cy="672"/>
          </a:xfrm>
        </p:grpSpPr>
        <p:sp>
          <p:nvSpPr>
            <p:cNvPr id="21" name="AutoShape 17">
              <a:extLst>
                <a:ext uri="{FF2B5EF4-FFF2-40B4-BE49-F238E27FC236}">
                  <a16:creationId xmlns:a16="http://schemas.microsoft.com/office/drawing/2014/main" id="{999AA384-EE8B-424B-B959-7B9CF99D2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536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it-IT" i="1" dirty="0">
                  <a:latin typeface="Times New Roman" panose="02020603050405020304" pitchFamily="18" charset="0"/>
                </a:rPr>
                <a:t>block 10</a:t>
              </a:r>
            </a:p>
          </p:txBody>
        </p:sp>
        <p:sp>
          <p:nvSpPr>
            <p:cNvPr id="22" name="AutoShape 18">
              <a:extLst>
                <a:ext uri="{FF2B5EF4-FFF2-40B4-BE49-F238E27FC236}">
                  <a16:creationId xmlns:a16="http://schemas.microsoft.com/office/drawing/2014/main" id="{456E6EBA-26E5-49F7-823C-1378580FB5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344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it-IT" i="1" dirty="0">
                  <a:latin typeface="Times New Roman" panose="02020603050405020304" pitchFamily="18" charset="0"/>
                </a:rPr>
                <a:t>block 6</a:t>
              </a:r>
            </a:p>
          </p:txBody>
        </p:sp>
        <p:sp>
          <p:nvSpPr>
            <p:cNvPr id="23" name="AutoShape 19">
              <a:extLst>
                <a:ext uri="{FF2B5EF4-FFF2-40B4-BE49-F238E27FC236}">
                  <a16:creationId xmlns:a16="http://schemas.microsoft.com/office/drawing/2014/main" id="{8B490CD6-D40C-4681-B09D-258C43A53B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152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it-IT" i="1" dirty="0">
                  <a:latin typeface="Times New Roman" panose="02020603050405020304" pitchFamily="18" charset="0"/>
                </a:rPr>
                <a:t>block 2</a:t>
              </a:r>
            </a:p>
          </p:txBody>
        </p:sp>
      </p:grpSp>
      <p:grpSp>
        <p:nvGrpSpPr>
          <p:cNvPr id="24" name="Group 20">
            <a:extLst>
              <a:ext uri="{FF2B5EF4-FFF2-40B4-BE49-F238E27FC236}">
                <a16:creationId xmlns:a16="http://schemas.microsoft.com/office/drawing/2014/main" id="{6EB360E1-4C82-4F0C-A0B3-A2138299BCFA}"/>
              </a:ext>
            </a:extLst>
          </p:cNvPr>
          <p:cNvGrpSpPr>
            <a:grpSpLocks/>
          </p:cNvGrpSpPr>
          <p:nvPr/>
        </p:nvGrpSpPr>
        <p:grpSpPr bwMode="auto">
          <a:xfrm>
            <a:off x="7848600" y="2747109"/>
            <a:ext cx="1219200" cy="1066800"/>
            <a:chOff x="672" y="1152"/>
            <a:chExt cx="768" cy="672"/>
          </a:xfrm>
          <a:solidFill>
            <a:schemeClr val="accent1"/>
          </a:solidFill>
        </p:grpSpPr>
        <p:sp>
          <p:nvSpPr>
            <p:cNvPr id="25" name="AutoShape 21">
              <a:extLst>
                <a:ext uri="{FF2B5EF4-FFF2-40B4-BE49-F238E27FC236}">
                  <a16:creationId xmlns:a16="http://schemas.microsoft.com/office/drawing/2014/main" id="{A1CC3810-8902-4F46-94F9-EAC2D3CF31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536"/>
              <a:ext cx="768" cy="288"/>
            </a:xfrm>
            <a:prstGeom prst="can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None/>
              </a:pPr>
              <a:r>
                <a:rPr kumimoji="0" lang="en-US" altLang="it-IT" sz="1600" i="1" dirty="0">
                  <a:latin typeface="Times New Roman" panose="02020603050405020304" pitchFamily="18" charset="0"/>
                </a:rPr>
                <a:t>block 11</a:t>
              </a:r>
            </a:p>
          </p:txBody>
        </p:sp>
        <p:sp>
          <p:nvSpPr>
            <p:cNvPr id="26" name="AutoShape 22">
              <a:extLst>
                <a:ext uri="{FF2B5EF4-FFF2-40B4-BE49-F238E27FC236}">
                  <a16:creationId xmlns:a16="http://schemas.microsoft.com/office/drawing/2014/main" id="{88B66962-CE65-464D-84D1-7AFB78250B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344"/>
              <a:ext cx="768" cy="288"/>
            </a:xfrm>
            <a:prstGeom prst="can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None/>
              </a:pPr>
              <a:r>
                <a:rPr kumimoji="0" lang="en-US" altLang="it-IT" sz="1600" i="1" dirty="0">
                  <a:latin typeface="Times New Roman" panose="02020603050405020304" pitchFamily="18" charset="0"/>
                </a:rPr>
                <a:t>block 7</a:t>
              </a:r>
            </a:p>
          </p:txBody>
        </p:sp>
        <p:sp>
          <p:nvSpPr>
            <p:cNvPr id="27" name="AutoShape 23">
              <a:extLst>
                <a:ext uri="{FF2B5EF4-FFF2-40B4-BE49-F238E27FC236}">
                  <a16:creationId xmlns:a16="http://schemas.microsoft.com/office/drawing/2014/main" id="{CABF9033-971C-4FCD-B23B-64A6BD59D7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152"/>
              <a:ext cx="768" cy="288"/>
            </a:xfrm>
            <a:prstGeom prst="can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None/>
              </a:pPr>
              <a:r>
                <a:rPr kumimoji="0" lang="en-US" altLang="it-IT" sz="1600" i="1" dirty="0">
                  <a:latin typeface="Times New Roman" panose="02020603050405020304" pitchFamily="18" charset="0"/>
                </a:rPr>
                <a:t>block 3</a:t>
              </a:r>
            </a:p>
          </p:txBody>
        </p:sp>
      </p:grpSp>
      <p:sp>
        <p:nvSpPr>
          <p:cNvPr id="30" name="Rettangolo 29">
            <a:extLst>
              <a:ext uri="{FF2B5EF4-FFF2-40B4-BE49-F238E27FC236}">
                <a16:creationId xmlns:a16="http://schemas.microsoft.com/office/drawing/2014/main" id="{5501A758-7579-497A-81BD-9D545DCB7367}"/>
              </a:ext>
            </a:extLst>
          </p:cNvPr>
          <p:cNvSpPr/>
          <p:nvPr/>
        </p:nvSpPr>
        <p:spPr>
          <a:xfrm>
            <a:off x="829664" y="1467159"/>
            <a:ext cx="79239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200" dirty="0"/>
              <a:t>Coding: </a:t>
            </a:r>
            <a:r>
              <a:rPr lang="en-US" altLang="it-IT" sz="3200" dirty="0"/>
              <a:t>Block-Interleaved Distributed Parity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418851495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7427D9-432C-4DF2-9284-D498047FF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RAID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11E57F3-F2CD-4B20-9D2E-3516CC59D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50910A-8617-49EC-95D5-8C2E50CBC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29734" y="6462081"/>
            <a:ext cx="4114800" cy="365125"/>
          </a:xfrm>
        </p:spPr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B05C498-68EF-4A89-BCF5-AF2BD4983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1490" y="6347887"/>
            <a:ext cx="2743200" cy="365125"/>
          </a:xfrm>
        </p:spPr>
        <p:txBody>
          <a:bodyPr/>
          <a:lstStyle/>
          <a:p>
            <a:fld id="{11A9D1D3-80F6-43B1-92F0-BF797B205D95}" type="slidenum">
              <a:rPr lang="it-IT" smtClean="0"/>
              <a:t>69</a:t>
            </a:fld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474E2B77-1C4F-4E89-8323-24762DB37C68}"/>
              </a:ext>
            </a:extLst>
          </p:cNvPr>
          <p:cNvSpPr/>
          <p:nvPr/>
        </p:nvSpPr>
        <p:spPr bwMode="auto">
          <a:xfrm>
            <a:off x="4708994" y="3222417"/>
            <a:ext cx="1555750" cy="425450"/>
          </a:xfrm>
          <a:prstGeom prst="rect">
            <a:avLst/>
          </a:prstGeom>
          <a:solidFill>
            <a:srgbClr val="F8DA8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>
              <a:defRPr/>
            </a:pPr>
            <a:endParaRPr lang="it-IT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0ECCB450-5023-4604-B8E0-7A55481607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5256" y="3222417"/>
            <a:ext cx="1555750" cy="425450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kumimoji="0" lang="it-IT" altLang="it-IT"/>
          </a:p>
        </p:txBody>
      </p:sp>
      <p:grpSp>
        <p:nvGrpSpPr>
          <p:cNvPr id="9" name="Group 4">
            <a:extLst>
              <a:ext uri="{FF2B5EF4-FFF2-40B4-BE49-F238E27FC236}">
                <a16:creationId xmlns:a16="http://schemas.microsoft.com/office/drawing/2014/main" id="{7E01507B-0E8A-4A69-BD1C-AF8EDECC2128}"/>
              </a:ext>
            </a:extLst>
          </p:cNvPr>
          <p:cNvGrpSpPr>
            <a:grpSpLocks/>
          </p:cNvGrpSpPr>
          <p:nvPr/>
        </p:nvGrpSpPr>
        <p:grpSpPr bwMode="auto">
          <a:xfrm>
            <a:off x="2823044" y="1923842"/>
            <a:ext cx="1219200" cy="762000"/>
            <a:chOff x="672" y="1152"/>
            <a:chExt cx="768" cy="480"/>
          </a:xfrm>
        </p:grpSpPr>
        <p:sp>
          <p:nvSpPr>
            <p:cNvPr id="10" name="AutoShape 6">
              <a:extLst>
                <a:ext uri="{FF2B5EF4-FFF2-40B4-BE49-F238E27FC236}">
                  <a16:creationId xmlns:a16="http://schemas.microsoft.com/office/drawing/2014/main" id="{EA043145-20CA-4ED9-923C-B0B3901DD9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344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it-IT" i="1">
                <a:latin typeface="Times New Roman" panose="02020603050405020304" pitchFamily="18" charset="0"/>
              </a:endParaRPr>
            </a:p>
          </p:txBody>
        </p:sp>
        <p:sp>
          <p:nvSpPr>
            <p:cNvPr id="11" name="AutoShape 7">
              <a:extLst>
                <a:ext uri="{FF2B5EF4-FFF2-40B4-BE49-F238E27FC236}">
                  <a16:creationId xmlns:a16="http://schemas.microsoft.com/office/drawing/2014/main" id="{A47B9942-34A0-4820-B0FA-F44E5FE67D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152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it-IT" i="1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2" name="Group 8">
            <a:extLst>
              <a:ext uri="{FF2B5EF4-FFF2-40B4-BE49-F238E27FC236}">
                <a16:creationId xmlns:a16="http://schemas.microsoft.com/office/drawing/2014/main" id="{8B1BF933-D551-49B8-993A-E2F2F32A03F8}"/>
              </a:ext>
            </a:extLst>
          </p:cNvPr>
          <p:cNvGrpSpPr>
            <a:grpSpLocks/>
          </p:cNvGrpSpPr>
          <p:nvPr/>
        </p:nvGrpSpPr>
        <p:grpSpPr bwMode="auto">
          <a:xfrm>
            <a:off x="4474044" y="1915905"/>
            <a:ext cx="1219200" cy="762000"/>
            <a:chOff x="672" y="1152"/>
            <a:chExt cx="768" cy="480"/>
          </a:xfrm>
        </p:grpSpPr>
        <p:sp>
          <p:nvSpPr>
            <p:cNvPr id="13" name="AutoShape 10">
              <a:extLst>
                <a:ext uri="{FF2B5EF4-FFF2-40B4-BE49-F238E27FC236}">
                  <a16:creationId xmlns:a16="http://schemas.microsoft.com/office/drawing/2014/main" id="{AD323AB2-E526-4616-A95D-50629E9219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344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it-IT" i="1">
                <a:latin typeface="Times New Roman" panose="02020603050405020304" pitchFamily="18" charset="0"/>
              </a:endParaRPr>
            </a:p>
          </p:txBody>
        </p:sp>
        <p:sp>
          <p:nvSpPr>
            <p:cNvPr id="14" name="AutoShape 11">
              <a:extLst>
                <a:ext uri="{FF2B5EF4-FFF2-40B4-BE49-F238E27FC236}">
                  <a16:creationId xmlns:a16="http://schemas.microsoft.com/office/drawing/2014/main" id="{C0A18B44-0AAF-48A7-B8ED-4EE6432E29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152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it-IT" i="1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5" name="Group 12">
            <a:extLst>
              <a:ext uri="{FF2B5EF4-FFF2-40B4-BE49-F238E27FC236}">
                <a16:creationId xmlns:a16="http://schemas.microsoft.com/office/drawing/2014/main" id="{2A811149-2BD7-4892-9B77-5856BD155E12}"/>
              </a:ext>
            </a:extLst>
          </p:cNvPr>
          <p:cNvGrpSpPr>
            <a:grpSpLocks/>
          </p:cNvGrpSpPr>
          <p:nvPr/>
        </p:nvGrpSpPr>
        <p:grpSpPr bwMode="auto">
          <a:xfrm>
            <a:off x="7242644" y="1884155"/>
            <a:ext cx="1219200" cy="762000"/>
            <a:chOff x="672" y="1152"/>
            <a:chExt cx="768" cy="480"/>
          </a:xfrm>
        </p:grpSpPr>
        <p:sp>
          <p:nvSpPr>
            <p:cNvPr id="16" name="AutoShape 14">
              <a:extLst>
                <a:ext uri="{FF2B5EF4-FFF2-40B4-BE49-F238E27FC236}">
                  <a16:creationId xmlns:a16="http://schemas.microsoft.com/office/drawing/2014/main" id="{9218EEAB-4776-4495-9820-B038906B35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344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it-IT" i="1">
                <a:latin typeface="Times New Roman" panose="02020603050405020304" pitchFamily="18" charset="0"/>
              </a:endParaRPr>
            </a:p>
          </p:txBody>
        </p:sp>
        <p:sp>
          <p:nvSpPr>
            <p:cNvPr id="17" name="AutoShape 15">
              <a:extLst>
                <a:ext uri="{FF2B5EF4-FFF2-40B4-BE49-F238E27FC236}">
                  <a16:creationId xmlns:a16="http://schemas.microsoft.com/office/drawing/2014/main" id="{4148F4AB-3097-4F10-8FA8-3DF68EFF06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152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it-IT" i="1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8" name="Group 16">
            <a:extLst>
              <a:ext uri="{FF2B5EF4-FFF2-40B4-BE49-F238E27FC236}">
                <a16:creationId xmlns:a16="http://schemas.microsoft.com/office/drawing/2014/main" id="{9AC2A935-5962-48A9-B7A6-544AE1F272AF}"/>
              </a:ext>
            </a:extLst>
          </p:cNvPr>
          <p:cNvGrpSpPr>
            <a:grpSpLocks/>
          </p:cNvGrpSpPr>
          <p:nvPr/>
        </p:nvGrpSpPr>
        <p:grpSpPr bwMode="auto">
          <a:xfrm>
            <a:off x="8911106" y="1858755"/>
            <a:ext cx="1219200" cy="762000"/>
            <a:chOff x="672" y="1152"/>
            <a:chExt cx="768" cy="480"/>
          </a:xfrm>
        </p:grpSpPr>
        <p:sp>
          <p:nvSpPr>
            <p:cNvPr id="19" name="AutoShape 18">
              <a:extLst>
                <a:ext uri="{FF2B5EF4-FFF2-40B4-BE49-F238E27FC236}">
                  <a16:creationId xmlns:a16="http://schemas.microsoft.com/office/drawing/2014/main" id="{218CCB44-2A70-48FA-A115-0E7CACAB63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344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it-IT" i="1">
                <a:latin typeface="Times New Roman" panose="02020603050405020304" pitchFamily="18" charset="0"/>
              </a:endParaRPr>
            </a:p>
          </p:txBody>
        </p:sp>
        <p:sp>
          <p:nvSpPr>
            <p:cNvPr id="20" name="AutoShape 19">
              <a:extLst>
                <a:ext uri="{FF2B5EF4-FFF2-40B4-BE49-F238E27FC236}">
                  <a16:creationId xmlns:a16="http://schemas.microsoft.com/office/drawing/2014/main" id="{EFD34D01-3E7C-46EA-9593-DF6296BB42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152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it-IT" i="1">
                <a:latin typeface="Times New Roman" panose="02020603050405020304" pitchFamily="18" charset="0"/>
              </a:endParaRPr>
            </a:p>
          </p:txBody>
        </p:sp>
      </p:grpSp>
      <p:sp>
        <p:nvSpPr>
          <p:cNvPr id="21" name="Rettangolo 24">
            <a:extLst>
              <a:ext uri="{FF2B5EF4-FFF2-40B4-BE49-F238E27FC236}">
                <a16:creationId xmlns:a16="http://schemas.microsoft.com/office/drawing/2014/main" id="{1C37879D-1DE8-4C1E-B2F4-B4D231E512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7106" y="2152442"/>
            <a:ext cx="3905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it-IT" i="1"/>
              <a:t>…</a:t>
            </a:r>
          </a:p>
        </p:txBody>
      </p:sp>
      <p:sp>
        <p:nvSpPr>
          <p:cNvPr id="22" name="Rettangolo 27">
            <a:extLst>
              <a:ext uri="{FF2B5EF4-FFF2-40B4-BE49-F238E27FC236}">
                <a16:creationId xmlns:a16="http://schemas.microsoft.com/office/drawing/2014/main" id="{5B5399C2-49A0-461E-BD72-69E8E71DD2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7669" y="2731880"/>
            <a:ext cx="6651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it-IT" i="1">
                <a:latin typeface="Times New Roman" panose="02020603050405020304" pitchFamily="18" charset="0"/>
                <a:cs typeface="Times New Roman" panose="02020603050405020304" pitchFamily="18" charset="0"/>
              </a:rPr>
              <a:t>Disk1</a:t>
            </a:r>
          </a:p>
        </p:txBody>
      </p:sp>
      <p:sp>
        <p:nvSpPr>
          <p:cNvPr id="23" name="Rettangolo 28">
            <a:extLst>
              <a:ext uri="{FF2B5EF4-FFF2-40B4-BE49-F238E27FC236}">
                <a16:creationId xmlns:a16="http://schemas.microsoft.com/office/drawing/2014/main" id="{64D1E178-FBE5-41A2-9BE8-C6272AC18A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8194" y="2731880"/>
            <a:ext cx="6635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it-IT" i="1">
                <a:latin typeface="Times New Roman" panose="02020603050405020304" pitchFamily="18" charset="0"/>
                <a:cs typeface="Times New Roman" panose="02020603050405020304" pitchFamily="18" charset="0"/>
              </a:rPr>
              <a:t>Disk2</a:t>
            </a:r>
          </a:p>
        </p:txBody>
      </p:sp>
      <p:sp>
        <p:nvSpPr>
          <p:cNvPr id="24" name="Rettangolo 29">
            <a:extLst>
              <a:ext uri="{FF2B5EF4-FFF2-40B4-BE49-F238E27FC236}">
                <a16:creationId xmlns:a16="http://schemas.microsoft.com/office/drawing/2014/main" id="{8B413896-1191-4C7D-952D-30DE015B94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0456" y="2677905"/>
            <a:ext cx="66516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it-IT" i="1">
                <a:latin typeface="Times New Roman" panose="02020603050405020304" pitchFamily="18" charset="0"/>
                <a:cs typeface="Times New Roman" panose="02020603050405020304" pitchFamily="18" charset="0"/>
              </a:rPr>
              <a:t>Disk7</a:t>
            </a:r>
          </a:p>
        </p:txBody>
      </p:sp>
      <p:sp>
        <p:nvSpPr>
          <p:cNvPr id="25" name="Rettangolo 30">
            <a:extLst>
              <a:ext uri="{FF2B5EF4-FFF2-40B4-BE49-F238E27FC236}">
                <a16:creationId xmlns:a16="http://schemas.microsoft.com/office/drawing/2014/main" id="{CCCC338E-0261-47B7-9565-02F8A74E34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88919" y="2731880"/>
            <a:ext cx="6635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it-IT" i="1">
                <a:latin typeface="Times New Roman" panose="02020603050405020304" pitchFamily="18" charset="0"/>
                <a:cs typeface="Times New Roman" panose="02020603050405020304" pitchFamily="18" charset="0"/>
              </a:rPr>
              <a:t>Disk8</a:t>
            </a:r>
          </a:p>
        </p:txBody>
      </p:sp>
      <p:sp>
        <p:nvSpPr>
          <p:cNvPr id="26" name="Rettangolo 31">
            <a:extLst>
              <a:ext uri="{FF2B5EF4-FFF2-40B4-BE49-F238E27FC236}">
                <a16:creationId xmlns:a16="http://schemas.microsoft.com/office/drawing/2014/main" id="{9AB506CB-1B0B-4506-9200-FC1B4C7BB6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0819" y="3222417"/>
            <a:ext cx="13636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it-IT" i="1">
                <a:latin typeface="Times New Roman" panose="02020603050405020304" pitchFamily="18" charset="0"/>
                <a:cs typeface="Times New Roman" panose="02020603050405020304" pitchFamily="18" charset="0"/>
              </a:rPr>
              <a:t>1 0 0 0 1 1 0 1</a:t>
            </a:r>
          </a:p>
        </p:txBody>
      </p:sp>
      <p:sp>
        <p:nvSpPr>
          <p:cNvPr id="27" name="Rettangolo 1">
            <a:extLst>
              <a:ext uri="{FF2B5EF4-FFF2-40B4-BE49-F238E27FC236}">
                <a16:creationId xmlns:a16="http://schemas.microsoft.com/office/drawing/2014/main" id="{63976607-CEFA-4E3C-855E-91DDF182FD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8294" y="2112755"/>
            <a:ext cx="79375" cy="203200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kumimoji="0" lang="it-IT" altLang="it-IT"/>
          </a:p>
        </p:txBody>
      </p:sp>
      <p:sp>
        <p:nvSpPr>
          <p:cNvPr id="28" name="Rettangolo 33">
            <a:extLst>
              <a:ext uri="{FF2B5EF4-FFF2-40B4-BE49-F238E27FC236}">
                <a16:creationId xmlns:a16="http://schemas.microsoft.com/office/drawing/2014/main" id="{3D4102F3-2733-4254-8A5B-223C4161D3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8506" y="2112755"/>
            <a:ext cx="79375" cy="203200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kumimoji="0" lang="it-IT" altLang="it-IT"/>
          </a:p>
        </p:txBody>
      </p:sp>
      <p:sp>
        <p:nvSpPr>
          <p:cNvPr id="29" name="Rettangolo 34">
            <a:extLst>
              <a:ext uri="{FF2B5EF4-FFF2-40B4-BE49-F238E27FC236}">
                <a16:creationId xmlns:a16="http://schemas.microsoft.com/office/drawing/2014/main" id="{D6137836-934A-4082-9CE4-77F0EADABB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68056" y="2050842"/>
            <a:ext cx="80963" cy="203200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kumimoji="0" lang="it-IT" altLang="it-IT"/>
          </a:p>
        </p:txBody>
      </p:sp>
      <p:sp>
        <p:nvSpPr>
          <p:cNvPr id="30" name="Rettangolo 35">
            <a:extLst>
              <a:ext uri="{FF2B5EF4-FFF2-40B4-BE49-F238E27FC236}">
                <a16:creationId xmlns:a16="http://schemas.microsoft.com/office/drawing/2014/main" id="{491290A8-8DEF-4D2D-9878-9C18A0DA18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98431" y="2042905"/>
            <a:ext cx="80963" cy="203200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kumimoji="0" lang="it-IT" altLang="it-IT"/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25935827-AEFD-49BD-A6C0-CFDD4FCEBDD3}"/>
              </a:ext>
            </a:extLst>
          </p:cNvPr>
          <p:cNvSpPr/>
          <p:nvPr/>
        </p:nvSpPr>
        <p:spPr bwMode="auto">
          <a:xfrm>
            <a:off x="3070694" y="2122280"/>
            <a:ext cx="79375" cy="203200"/>
          </a:xfrm>
          <a:prstGeom prst="rect">
            <a:avLst/>
          </a:prstGeom>
          <a:solidFill>
            <a:srgbClr val="F8DA8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>
              <a:defRPr/>
            </a:pPr>
            <a:endParaRPr lang="it-IT"/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838984E2-63C2-4EEA-817B-17AA9D1D61B1}"/>
              </a:ext>
            </a:extLst>
          </p:cNvPr>
          <p:cNvSpPr/>
          <p:nvPr/>
        </p:nvSpPr>
        <p:spPr bwMode="auto">
          <a:xfrm>
            <a:off x="4770906" y="2122280"/>
            <a:ext cx="79375" cy="203200"/>
          </a:xfrm>
          <a:prstGeom prst="rect">
            <a:avLst/>
          </a:prstGeom>
          <a:solidFill>
            <a:srgbClr val="F8DA8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>
              <a:defRPr/>
            </a:pPr>
            <a:endParaRPr lang="it-IT"/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FE71EEBF-C66D-45D1-91A8-E376B57DF318}"/>
              </a:ext>
            </a:extLst>
          </p:cNvPr>
          <p:cNvSpPr/>
          <p:nvPr/>
        </p:nvSpPr>
        <p:spPr bwMode="auto">
          <a:xfrm>
            <a:off x="7520456" y="2060367"/>
            <a:ext cx="80963" cy="203200"/>
          </a:xfrm>
          <a:prstGeom prst="rect">
            <a:avLst/>
          </a:prstGeom>
          <a:solidFill>
            <a:srgbClr val="F8DA8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>
              <a:defRPr/>
            </a:pPr>
            <a:endParaRPr lang="it-IT"/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2040F7FF-DCCE-4A7C-B052-47566CF204B1}"/>
              </a:ext>
            </a:extLst>
          </p:cNvPr>
          <p:cNvSpPr/>
          <p:nvPr/>
        </p:nvSpPr>
        <p:spPr bwMode="auto">
          <a:xfrm>
            <a:off x="9250831" y="2052430"/>
            <a:ext cx="80963" cy="203200"/>
          </a:xfrm>
          <a:prstGeom prst="rect">
            <a:avLst/>
          </a:prstGeom>
          <a:solidFill>
            <a:srgbClr val="F8DA8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>
              <a:defRPr/>
            </a:pPr>
            <a:endParaRPr lang="it-IT"/>
          </a:p>
        </p:txBody>
      </p:sp>
      <p:sp>
        <p:nvSpPr>
          <p:cNvPr id="35" name="Rettangolo 42">
            <a:extLst>
              <a:ext uri="{FF2B5EF4-FFF2-40B4-BE49-F238E27FC236}">
                <a16:creationId xmlns:a16="http://schemas.microsoft.com/office/drawing/2014/main" id="{051C2773-96B3-4E2A-885B-8AD69BAB1B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5244" y="3652630"/>
            <a:ext cx="6016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it-IT" i="1">
                <a:latin typeface="Times New Roman" panose="02020603050405020304" pitchFamily="18" charset="0"/>
                <a:cs typeface="Times New Roman" panose="02020603050405020304" pitchFamily="18" charset="0"/>
              </a:rPr>
              <a:t>Byte </a:t>
            </a:r>
          </a:p>
        </p:txBody>
      </p:sp>
      <p:sp>
        <p:nvSpPr>
          <p:cNvPr id="36" name="Rettangolo 32">
            <a:extLst>
              <a:ext uri="{FF2B5EF4-FFF2-40B4-BE49-F238E27FC236}">
                <a16:creationId xmlns:a16="http://schemas.microsoft.com/office/drawing/2014/main" id="{2E70E947-25D2-45F5-921F-6433FF6FF7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8844" y="3217655"/>
            <a:ext cx="14144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it-IT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0 0 1 0 0 1 1 1 </a:t>
            </a:r>
          </a:p>
        </p:txBody>
      </p:sp>
      <p:sp>
        <p:nvSpPr>
          <p:cNvPr id="37" name="Rettangolo 44">
            <a:extLst>
              <a:ext uri="{FF2B5EF4-FFF2-40B4-BE49-F238E27FC236}">
                <a16:creationId xmlns:a16="http://schemas.microsoft.com/office/drawing/2014/main" id="{438D3039-3EBE-4536-A8A1-46D187D17A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0856" y="3652630"/>
            <a:ext cx="6016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it-IT" i="1">
                <a:latin typeface="Times New Roman" panose="02020603050405020304" pitchFamily="18" charset="0"/>
                <a:cs typeface="Times New Roman" panose="02020603050405020304" pitchFamily="18" charset="0"/>
              </a:rPr>
              <a:t>Byte </a:t>
            </a:r>
          </a:p>
        </p:txBody>
      </p:sp>
      <p:cxnSp>
        <p:nvCxnSpPr>
          <p:cNvPr id="38" name="Connettore 1 2">
            <a:extLst>
              <a:ext uri="{FF2B5EF4-FFF2-40B4-BE49-F238E27FC236}">
                <a16:creationId xmlns:a16="http://schemas.microsoft.com/office/drawing/2014/main" id="{7F298AFB-956D-44D5-A380-19EB1C3F1B4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977998" y="3252580"/>
            <a:ext cx="0" cy="3429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Connettore 1 4">
            <a:extLst>
              <a:ext uri="{FF2B5EF4-FFF2-40B4-BE49-F238E27FC236}">
                <a16:creationId xmlns:a16="http://schemas.microsoft.com/office/drawing/2014/main" id="{C5EF78D0-A137-4637-B84F-D4E5F72773E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950225" y="3252580"/>
            <a:ext cx="0" cy="40005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CasellaDiTesto 5">
            <a:extLst>
              <a:ext uri="{FF2B5EF4-FFF2-40B4-BE49-F238E27FC236}">
                <a16:creationId xmlns:a16="http://schemas.microsoft.com/office/drawing/2014/main" id="{354B47CA-55A1-4D11-AA5A-AD6226FA48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5544" y="2025442"/>
            <a:ext cx="41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r>
              <a:rPr lang="it-IT" altLang="it-IT"/>
              <a:t>10</a:t>
            </a: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403FFCD8-64E8-4F45-8446-737F566BEB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2731" y="2044492"/>
            <a:ext cx="4127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r>
              <a:rPr lang="it-IT" altLang="it-IT"/>
              <a:t>00</a:t>
            </a:r>
          </a:p>
        </p:txBody>
      </p:sp>
      <p:cxnSp>
        <p:nvCxnSpPr>
          <p:cNvPr id="42" name="Connettore 1 8">
            <a:extLst>
              <a:ext uri="{FF2B5EF4-FFF2-40B4-BE49-F238E27FC236}">
                <a16:creationId xmlns:a16="http://schemas.microsoft.com/office/drawing/2014/main" id="{98F184A7-959D-4957-ADC7-7007332A3A1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145488" y="3252580"/>
            <a:ext cx="0" cy="3952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Connettore 1 10">
            <a:extLst>
              <a:ext uri="{FF2B5EF4-FFF2-40B4-BE49-F238E27FC236}">
                <a16:creationId xmlns:a16="http://schemas.microsoft.com/office/drawing/2014/main" id="{6A414DFD-A5C4-4F57-BFA9-C9460C44AFB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162148" y="3252580"/>
            <a:ext cx="0" cy="40005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45" name="Group 4">
            <a:extLst>
              <a:ext uri="{FF2B5EF4-FFF2-40B4-BE49-F238E27FC236}">
                <a16:creationId xmlns:a16="http://schemas.microsoft.com/office/drawing/2014/main" id="{CC1CF763-7CAE-4CB0-88DC-14205B871574}"/>
              </a:ext>
            </a:extLst>
          </p:cNvPr>
          <p:cNvGrpSpPr>
            <a:grpSpLocks/>
          </p:cNvGrpSpPr>
          <p:nvPr/>
        </p:nvGrpSpPr>
        <p:grpSpPr bwMode="auto">
          <a:xfrm>
            <a:off x="649972" y="5028662"/>
            <a:ext cx="1219200" cy="762000"/>
            <a:chOff x="672" y="1152"/>
            <a:chExt cx="768" cy="480"/>
          </a:xfrm>
        </p:grpSpPr>
        <p:sp>
          <p:nvSpPr>
            <p:cNvPr id="46" name="AutoShape 6">
              <a:extLst>
                <a:ext uri="{FF2B5EF4-FFF2-40B4-BE49-F238E27FC236}">
                  <a16:creationId xmlns:a16="http://schemas.microsoft.com/office/drawing/2014/main" id="{3F1EF625-5904-44F6-B490-274305CA18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344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it-IT" i="1">
                <a:latin typeface="Times New Roman" panose="02020603050405020304" pitchFamily="18" charset="0"/>
              </a:endParaRPr>
            </a:p>
          </p:txBody>
        </p:sp>
        <p:sp>
          <p:nvSpPr>
            <p:cNvPr id="47" name="AutoShape 7">
              <a:extLst>
                <a:ext uri="{FF2B5EF4-FFF2-40B4-BE49-F238E27FC236}">
                  <a16:creationId xmlns:a16="http://schemas.microsoft.com/office/drawing/2014/main" id="{BDDE9997-183F-4125-BEFE-76C415724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152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it-IT" i="1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48" name="Group 8">
            <a:extLst>
              <a:ext uri="{FF2B5EF4-FFF2-40B4-BE49-F238E27FC236}">
                <a16:creationId xmlns:a16="http://schemas.microsoft.com/office/drawing/2014/main" id="{57D34F8B-EDF4-4492-BF69-65AB38FF3FFC}"/>
              </a:ext>
            </a:extLst>
          </p:cNvPr>
          <p:cNvGrpSpPr>
            <a:grpSpLocks/>
          </p:cNvGrpSpPr>
          <p:nvPr/>
        </p:nvGrpSpPr>
        <p:grpSpPr bwMode="auto">
          <a:xfrm>
            <a:off x="2291678" y="5015160"/>
            <a:ext cx="1219200" cy="762000"/>
            <a:chOff x="672" y="1152"/>
            <a:chExt cx="768" cy="480"/>
          </a:xfrm>
        </p:grpSpPr>
        <p:sp>
          <p:nvSpPr>
            <p:cNvPr id="49" name="AutoShape 10">
              <a:extLst>
                <a:ext uri="{FF2B5EF4-FFF2-40B4-BE49-F238E27FC236}">
                  <a16:creationId xmlns:a16="http://schemas.microsoft.com/office/drawing/2014/main" id="{DBE55FB3-82C2-41E5-9F3B-247CE6FA58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344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it-IT" i="1">
                <a:latin typeface="Times New Roman" panose="02020603050405020304" pitchFamily="18" charset="0"/>
              </a:endParaRPr>
            </a:p>
          </p:txBody>
        </p:sp>
        <p:sp>
          <p:nvSpPr>
            <p:cNvPr id="50" name="AutoShape 11">
              <a:extLst>
                <a:ext uri="{FF2B5EF4-FFF2-40B4-BE49-F238E27FC236}">
                  <a16:creationId xmlns:a16="http://schemas.microsoft.com/office/drawing/2014/main" id="{5A7CB3E8-74A3-422B-8E84-75687E9DEC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152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it-IT" i="1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51" name="Group 12">
            <a:extLst>
              <a:ext uri="{FF2B5EF4-FFF2-40B4-BE49-F238E27FC236}">
                <a16:creationId xmlns:a16="http://schemas.microsoft.com/office/drawing/2014/main" id="{2332C5D5-C904-40DE-91BE-B1F22A0104BC}"/>
              </a:ext>
            </a:extLst>
          </p:cNvPr>
          <p:cNvGrpSpPr>
            <a:grpSpLocks/>
          </p:cNvGrpSpPr>
          <p:nvPr/>
        </p:nvGrpSpPr>
        <p:grpSpPr bwMode="auto">
          <a:xfrm>
            <a:off x="3797984" y="5028662"/>
            <a:ext cx="1219200" cy="762000"/>
            <a:chOff x="672" y="1152"/>
            <a:chExt cx="768" cy="480"/>
          </a:xfrm>
        </p:grpSpPr>
        <p:sp>
          <p:nvSpPr>
            <p:cNvPr id="52" name="AutoShape 14">
              <a:extLst>
                <a:ext uri="{FF2B5EF4-FFF2-40B4-BE49-F238E27FC236}">
                  <a16:creationId xmlns:a16="http://schemas.microsoft.com/office/drawing/2014/main" id="{2C4316F2-563B-4D46-ACD8-F107DA6E5B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344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it-IT" i="1">
                <a:latin typeface="Times New Roman" panose="02020603050405020304" pitchFamily="18" charset="0"/>
              </a:endParaRPr>
            </a:p>
          </p:txBody>
        </p:sp>
        <p:sp>
          <p:nvSpPr>
            <p:cNvPr id="53" name="AutoShape 15">
              <a:extLst>
                <a:ext uri="{FF2B5EF4-FFF2-40B4-BE49-F238E27FC236}">
                  <a16:creationId xmlns:a16="http://schemas.microsoft.com/office/drawing/2014/main" id="{18EC7BFC-D74C-41E0-B3EC-15E2B63BE5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152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it-IT" i="1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54" name="Group 16">
            <a:extLst>
              <a:ext uri="{FF2B5EF4-FFF2-40B4-BE49-F238E27FC236}">
                <a16:creationId xmlns:a16="http://schemas.microsoft.com/office/drawing/2014/main" id="{583F3ECF-8A5E-419F-A78B-4EE5A6A6ECFB}"/>
              </a:ext>
            </a:extLst>
          </p:cNvPr>
          <p:cNvGrpSpPr>
            <a:grpSpLocks/>
          </p:cNvGrpSpPr>
          <p:nvPr/>
        </p:nvGrpSpPr>
        <p:grpSpPr bwMode="auto">
          <a:xfrm>
            <a:off x="5466446" y="5003262"/>
            <a:ext cx="1219200" cy="762000"/>
            <a:chOff x="672" y="1152"/>
            <a:chExt cx="768" cy="480"/>
          </a:xfrm>
        </p:grpSpPr>
        <p:sp>
          <p:nvSpPr>
            <p:cNvPr id="55" name="AutoShape 18">
              <a:extLst>
                <a:ext uri="{FF2B5EF4-FFF2-40B4-BE49-F238E27FC236}">
                  <a16:creationId xmlns:a16="http://schemas.microsoft.com/office/drawing/2014/main" id="{D5CA9E79-D9F3-4D8C-90C7-514CE2F1C3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344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it-IT" i="1">
                <a:latin typeface="Times New Roman" panose="02020603050405020304" pitchFamily="18" charset="0"/>
              </a:endParaRPr>
            </a:p>
          </p:txBody>
        </p:sp>
        <p:sp>
          <p:nvSpPr>
            <p:cNvPr id="56" name="AutoShape 19">
              <a:extLst>
                <a:ext uri="{FF2B5EF4-FFF2-40B4-BE49-F238E27FC236}">
                  <a16:creationId xmlns:a16="http://schemas.microsoft.com/office/drawing/2014/main" id="{48848645-8979-4E61-BBAB-BBF4D1C967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152"/>
              <a:ext cx="768" cy="288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it-IT" i="1">
                <a:latin typeface="Times New Roman" panose="02020603050405020304" pitchFamily="18" charset="0"/>
              </a:endParaRPr>
            </a:p>
          </p:txBody>
        </p:sp>
      </p:grpSp>
      <p:sp>
        <p:nvSpPr>
          <p:cNvPr id="58" name="Rettangolo 27">
            <a:extLst>
              <a:ext uri="{FF2B5EF4-FFF2-40B4-BE49-F238E27FC236}">
                <a16:creationId xmlns:a16="http://schemas.microsoft.com/office/drawing/2014/main" id="{8F017154-AECD-4B6E-9F52-E517851712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541" y="5800930"/>
            <a:ext cx="6651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Disk1</a:t>
            </a:r>
          </a:p>
        </p:txBody>
      </p:sp>
      <p:sp>
        <p:nvSpPr>
          <p:cNvPr id="59" name="Rettangolo 28">
            <a:extLst>
              <a:ext uri="{FF2B5EF4-FFF2-40B4-BE49-F238E27FC236}">
                <a16:creationId xmlns:a16="http://schemas.microsoft.com/office/drawing/2014/main" id="{59449B95-E612-4296-AD95-14302D85B5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5828" y="5831135"/>
            <a:ext cx="6635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it-IT" i="1">
                <a:latin typeface="Times New Roman" panose="02020603050405020304" pitchFamily="18" charset="0"/>
                <a:cs typeface="Times New Roman" panose="02020603050405020304" pitchFamily="18" charset="0"/>
              </a:rPr>
              <a:t>Disk2</a:t>
            </a:r>
          </a:p>
        </p:txBody>
      </p:sp>
      <p:sp>
        <p:nvSpPr>
          <p:cNvPr id="60" name="Rettangolo 29">
            <a:extLst>
              <a:ext uri="{FF2B5EF4-FFF2-40B4-BE49-F238E27FC236}">
                <a16:creationId xmlns:a16="http://schemas.microsoft.com/office/drawing/2014/main" id="{EEDA8475-B967-419E-AA8F-BBD89F57F4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6740" y="5822412"/>
            <a:ext cx="7232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Disk3</a:t>
            </a:r>
          </a:p>
        </p:txBody>
      </p:sp>
      <p:sp>
        <p:nvSpPr>
          <p:cNvPr id="61" name="Rettangolo 30">
            <a:extLst>
              <a:ext uri="{FF2B5EF4-FFF2-40B4-BE49-F238E27FC236}">
                <a16:creationId xmlns:a16="http://schemas.microsoft.com/office/drawing/2014/main" id="{EE93D030-9F03-4CCC-961C-0A5B256629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3595" y="5778743"/>
            <a:ext cx="72327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Disk4</a:t>
            </a:r>
          </a:p>
        </p:txBody>
      </p:sp>
      <p:sp>
        <p:nvSpPr>
          <p:cNvPr id="62" name="Rettangolo 1">
            <a:extLst>
              <a:ext uri="{FF2B5EF4-FFF2-40B4-BE49-F238E27FC236}">
                <a16:creationId xmlns:a16="http://schemas.microsoft.com/office/drawing/2014/main" id="{8E5425F0-BDF6-4CFD-8517-1FE1E3F993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222" y="5217575"/>
            <a:ext cx="79375" cy="203200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kumimoji="0" lang="it-IT" altLang="it-IT"/>
          </a:p>
        </p:txBody>
      </p:sp>
      <p:sp>
        <p:nvSpPr>
          <p:cNvPr id="63" name="Rettangolo 33">
            <a:extLst>
              <a:ext uri="{FF2B5EF4-FFF2-40B4-BE49-F238E27FC236}">
                <a16:creationId xmlns:a16="http://schemas.microsoft.com/office/drawing/2014/main" id="{334DD02A-49B7-46A5-A231-513CFCE312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6140" y="5212010"/>
            <a:ext cx="79375" cy="203200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kumimoji="0" lang="it-IT" altLang="it-IT"/>
          </a:p>
        </p:txBody>
      </p:sp>
      <p:sp>
        <p:nvSpPr>
          <p:cNvPr id="64" name="Rettangolo 34">
            <a:extLst>
              <a:ext uri="{FF2B5EF4-FFF2-40B4-BE49-F238E27FC236}">
                <a16:creationId xmlns:a16="http://schemas.microsoft.com/office/drawing/2014/main" id="{6C7DD848-28A3-468F-B557-205D4C76C1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3396" y="5195349"/>
            <a:ext cx="80963" cy="203200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kumimoji="0" lang="it-IT" altLang="it-IT"/>
          </a:p>
        </p:txBody>
      </p:sp>
      <p:sp>
        <p:nvSpPr>
          <p:cNvPr id="65" name="Rettangolo 35">
            <a:extLst>
              <a:ext uri="{FF2B5EF4-FFF2-40B4-BE49-F238E27FC236}">
                <a16:creationId xmlns:a16="http://schemas.microsoft.com/office/drawing/2014/main" id="{2871F68C-0414-48F7-AD00-E8045962D6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3771" y="5187412"/>
            <a:ext cx="80963" cy="203200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kumimoji="0" lang="it-IT" altLang="it-IT"/>
          </a:p>
        </p:txBody>
      </p:sp>
      <p:sp>
        <p:nvSpPr>
          <p:cNvPr id="66" name="Rettangolo 65">
            <a:extLst>
              <a:ext uri="{FF2B5EF4-FFF2-40B4-BE49-F238E27FC236}">
                <a16:creationId xmlns:a16="http://schemas.microsoft.com/office/drawing/2014/main" id="{A2A0E33A-952A-42F9-9117-FEA437C7C9E3}"/>
              </a:ext>
            </a:extLst>
          </p:cNvPr>
          <p:cNvSpPr/>
          <p:nvPr/>
        </p:nvSpPr>
        <p:spPr bwMode="auto">
          <a:xfrm>
            <a:off x="897622" y="5227100"/>
            <a:ext cx="79375" cy="203200"/>
          </a:xfrm>
          <a:prstGeom prst="rect">
            <a:avLst/>
          </a:prstGeom>
          <a:solidFill>
            <a:srgbClr val="F8DA8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>
              <a:defRPr/>
            </a:pPr>
            <a:endParaRPr lang="it-IT"/>
          </a:p>
        </p:txBody>
      </p:sp>
      <p:sp>
        <p:nvSpPr>
          <p:cNvPr id="67" name="Rettangolo 66">
            <a:extLst>
              <a:ext uri="{FF2B5EF4-FFF2-40B4-BE49-F238E27FC236}">
                <a16:creationId xmlns:a16="http://schemas.microsoft.com/office/drawing/2014/main" id="{3B3E6DA8-352E-44A4-8AF7-0B05DAF6598A}"/>
              </a:ext>
            </a:extLst>
          </p:cNvPr>
          <p:cNvSpPr/>
          <p:nvPr/>
        </p:nvSpPr>
        <p:spPr bwMode="auto">
          <a:xfrm>
            <a:off x="2588540" y="5221535"/>
            <a:ext cx="79375" cy="203200"/>
          </a:xfrm>
          <a:prstGeom prst="rect">
            <a:avLst/>
          </a:prstGeom>
          <a:solidFill>
            <a:srgbClr val="F8DA8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>
              <a:defRPr/>
            </a:pPr>
            <a:endParaRPr lang="it-IT"/>
          </a:p>
        </p:txBody>
      </p:sp>
      <p:sp>
        <p:nvSpPr>
          <p:cNvPr id="68" name="Rettangolo 67">
            <a:extLst>
              <a:ext uri="{FF2B5EF4-FFF2-40B4-BE49-F238E27FC236}">
                <a16:creationId xmlns:a16="http://schemas.microsoft.com/office/drawing/2014/main" id="{59D47766-E127-47D7-9BE6-0162B618C2DB}"/>
              </a:ext>
            </a:extLst>
          </p:cNvPr>
          <p:cNvSpPr/>
          <p:nvPr/>
        </p:nvSpPr>
        <p:spPr bwMode="auto">
          <a:xfrm>
            <a:off x="4075796" y="5204874"/>
            <a:ext cx="80963" cy="203200"/>
          </a:xfrm>
          <a:prstGeom prst="rect">
            <a:avLst/>
          </a:prstGeom>
          <a:solidFill>
            <a:srgbClr val="F8DA8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>
              <a:defRPr/>
            </a:pPr>
            <a:endParaRPr lang="it-IT"/>
          </a:p>
        </p:txBody>
      </p:sp>
      <p:sp>
        <p:nvSpPr>
          <p:cNvPr id="69" name="Rettangolo 68">
            <a:extLst>
              <a:ext uri="{FF2B5EF4-FFF2-40B4-BE49-F238E27FC236}">
                <a16:creationId xmlns:a16="http://schemas.microsoft.com/office/drawing/2014/main" id="{D903E0AA-D80F-4326-8A02-9DCF6BEA3AEA}"/>
              </a:ext>
            </a:extLst>
          </p:cNvPr>
          <p:cNvSpPr/>
          <p:nvPr/>
        </p:nvSpPr>
        <p:spPr bwMode="auto">
          <a:xfrm>
            <a:off x="5806171" y="5196937"/>
            <a:ext cx="80963" cy="203200"/>
          </a:xfrm>
          <a:prstGeom prst="rect">
            <a:avLst/>
          </a:prstGeom>
          <a:solidFill>
            <a:srgbClr val="F8DA8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>
              <a:defRPr/>
            </a:pPr>
            <a:endParaRPr lang="it-IT"/>
          </a:p>
        </p:txBody>
      </p:sp>
      <p:sp>
        <p:nvSpPr>
          <p:cNvPr id="70" name="CasellaDiTesto 5">
            <a:extLst>
              <a:ext uri="{FF2B5EF4-FFF2-40B4-BE49-F238E27FC236}">
                <a16:creationId xmlns:a16="http://schemas.microsoft.com/office/drawing/2014/main" id="{D9340E08-32CA-48E0-82A9-C95F8D18B9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472" y="5130262"/>
            <a:ext cx="41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r>
              <a:rPr lang="it-IT" altLang="it-IT"/>
              <a:t>10</a:t>
            </a:r>
          </a:p>
        </p:txBody>
      </p:sp>
      <p:sp>
        <p:nvSpPr>
          <p:cNvPr id="71" name="CasellaDiTesto 70">
            <a:extLst>
              <a:ext uri="{FF2B5EF4-FFF2-40B4-BE49-F238E27FC236}">
                <a16:creationId xmlns:a16="http://schemas.microsoft.com/office/drawing/2014/main" id="{14662007-9A19-4EBE-8DEB-5F6B7BB3B1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0757" y="5109058"/>
            <a:ext cx="4127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r>
              <a:rPr lang="it-IT" altLang="it-IT" dirty="0"/>
              <a:t>00</a:t>
            </a:r>
          </a:p>
        </p:txBody>
      </p:sp>
      <p:grpSp>
        <p:nvGrpSpPr>
          <p:cNvPr id="72" name="Group 12">
            <a:extLst>
              <a:ext uri="{FF2B5EF4-FFF2-40B4-BE49-F238E27FC236}">
                <a16:creationId xmlns:a16="http://schemas.microsoft.com/office/drawing/2014/main" id="{15B38241-AB0C-4FF8-938D-07271C3FD3EB}"/>
              </a:ext>
            </a:extLst>
          </p:cNvPr>
          <p:cNvGrpSpPr>
            <a:grpSpLocks/>
          </p:cNvGrpSpPr>
          <p:nvPr/>
        </p:nvGrpSpPr>
        <p:grpSpPr bwMode="auto">
          <a:xfrm>
            <a:off x="6945996" y="4991583"/>
            <a:ext cx="1219200" cy="762000"/>
            <a:chOff x="672" y="1152"/>
            <a:chExt cx="768" cy="480"/>
          </a:xfrm>
          <a:solidFill>
            <a:schemeClr val="bg1">
              <a:lumMod val="75000"/>
            </a:schemeClr>
          </a:solidFill>
        </p:grpSpPr>
        <p:sp>
          <p:nvSpPr>
            <p:cNvPr id="73" name="AutoShape 14">
              <a:extLst>
                <a:ext uri="{FF2B5EF4-FFF2-40B4-BE49-F238E27FC236}">
                  <a16:creationId xmlns:a16="http://schemas.microsoft.com/office/drawing/2014/main" id="{3B5ECEC8-19CD-4196-8003-B48514A664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344"/>
              <a:ext cx="768" cy="288"/>
            </a:xfrm>
            <a:prstGeom prst="can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it-IT" i="1">
                <a:latin typeface="Times New Roman" panose="02020603050405020304" pitchFamily="18" charset="0"/>
              </a:endParaRPr>
            </a:p>
          </p:txBody>
        </p:sp>
        <p:sp>
          <p:nvSpPr>
            <p:cNvPr id="74" name="AutoShape 15">
              <a:extLst>
                <a:ext uri="{FF2B5EF4-FFF2-40B4-BE49-F238E27FC236}">
                  <a16:creationId xmlns:a16="http://schemas.microsoft.com/office/drawing/2014/main" id="{48D7BE06-9972-4964-8014-A3EE56B1B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152"/>
              <a:ext cx="768" cy="288"/>
            </a:xfrm>
            <a:prstGeom prst="can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it-IT" i="1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75" name="Group 16">
            <a:extLst>
              <a:ext uri="{FF2B5EF4-FFF2-40B4-BE49-F238E27FC236}">
                <a16:creationId xmlns:a16="http://schemas.microsoft.com/office/drawing/2014/main" id="{202D4DED-057E-4188-A496-B7EE98D77D54}"/>
              </a:ext>
            </a:extLst>
          </p:cNvPr>
          <p:cNvGrpSpPr>
            <a:grpSpLocks/>
          </p:cNvGrpSpPr>
          <p:nvPr/>
        </p:nvGrpSpPr>
        <p:grpSpPr bwMode="auto">
          <a:xfrm>
            <a:off x="8339677" y="4966305"/>
            <a:ext cx="1219200" cy="762000"/>
            <a:chOff x="672" y="1152"/>
            <a:chExt cx="768" cy="480"/>
          </a:xfrm>
          <a:solidFill>
            <a:schemeClr val="bg1">
              <a:lumMod val="75000"/>
            </a:schemeClr>
          </a:solidFill>
        </p:grpSpPr>
        <p:sp>
          <p:nvSpPr>
            <p:cNvPr id="76" name="AutoShape 18">
              <a:extLst>
                <a:ext uri="{FF2B5EF4-FFF2-40B4-BE49-F238E27FC236}">
                  <a16:creationId xmlns:a16="http://schemas.microsoft.com/office/drawing/2014/main" id="{8963447C-F57B-4217-B2A2-2E2C1344C9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344"/>
              <a:ext cx="768" cy="288"/>
            </a:xfrm>
            <a:prstGeom prst="can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it-IT" i="1">
                <a:latin typeface="Times New Roman" panose="02020603050405020304" pitchFamily="18" charset="0"/>
              </a:endParaRPr>
            </a:p>
          </p:txBody>
        </p:sp>
        <p:sp>
          <p:nvSpPr>
            <p:cNvPr id="77" name="AutoShape 19">
              <a:extLst>
                <a:ext uri="{FF2B5EF4-FFF2-40B4-BE49-F238E27FC236}">
                  <a16:creationId xmlns:a16="http://schemas.microsoft.com/office/drawing/2014/main" id="{EC516251-71D5-4379-91C1-836CA291CB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152"/>
              <a:ext cx="768" cy="288"/>
            </a:xfrm>
            <a:prstGeom prst="can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it-IT" i="1">
                <a:latin typeface="Times New Roman" panose="02020603050405020304" pitchFamily="18" charset="0"/>
              </a:endParaRPr>
            </a:p>
          </p:txBody>
        </p:sp>
      </p:grpSp>
      <p:sp>
        <p:nvSpPr>
          <p:cNvPr id="78" name="Rettangolo 29">
            <a:extLst>
              <a:ext uri="{FF2B5EF4-FFF2-40B4-BE49-F238E27FC236}">
                <a16:creationId xmlns:a16="http://schemas.microsoft.com/office/drawing/2014/main" id="{6B04A77B-47A9-4E6C-93A3-4733B82BD3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4752" y="5785333"/>
            <a:ext cx="72327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Disk5</a:t>
            </a:r>
          </a:p>
        </p:txBody>
      </p:sp>
      <p:sp>
        <p:nvSpPr>
          <p:cNvPr id="79" name="Rettangolo 30">
            <a:extLst>
              <a:ext uri="{FF2B5EF4-FFF2-40B4-BE49-F238E27FC236}">
                <a16:creationId xmlns:a16="http://schemas.microsoft.com/office/drawing/2014/main" id="{B4169185-7500-461F-8102-9BA41414D0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0743" y="5812087"/>
            <a:ext cx="72327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Disk6</a:t>
            </a:r>
          </a:p>
        </p:txBody>
      </p:sp>
      <p:sp>
        <p:nvSpPr>
          <p:cNvPr id="80" name="Rettangolo 34">
            <a:extLst>
              <a:ext uri="{FF2B5EF4-FFF2-40B4-BE49-F238E27FC236}">
                <a16:creationId xmlns:a16="http://schemas.microsoft.com/office/drawing/2014/main" id="{F3E603C5-103F-4828-B950-5889938B65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1408" y="5158270"/>
            <a:ext cx="80963" cy="2032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kumimoji="0" lang="it-IT" altLang="it-IT"/>
          </a:p>
        </p:txBody>
      </p:sp>
      <p:sp>
        <p:nvSpPr>
          <p:cNvPr id="81" name="Rettangolo 35">
            <a:extLst>
              <a:ext uri="{FF2B5EF4-FFF2-40B4-BE49-F238E27FC236}">
                <a16:creationId xmlns:a16="http://schemas.microsoft.com/office/drawing/2014/main" id="{421FB8C0-6B36-4FE1-83C8-E8C4315AA1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7002" y="5150455"/>
            <a:ext cx="80963" cy="2032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kumimoji="0" lang="it-IT" altLang="it-IT"/>
          </a:p>
        </p:txBody>
      </p:sp>
      <p:sp>
        <p:nvSpPr>
          <p:cNvPr id="82" name="Rettangolo 81">
            <a:extLst>
              <a:ext uri="{FF2B5EF4-FFF2-40B4-BE49-F238E27FC236}">
                <a16:creationId xmlns:a16="http://schemas.microsoft.com/office/drawing/2014/main" id="{E9C14581-6485-4647-B722-DFB43C10F870}"/>
              </a:ext>
            </a:extLst>
          </p:cNvPr>
          <p:cNvSpPr/>
          <p:nvPr/>
        </p:nvSpPr>
        <p:spPr bwMode="auto">
          <a:xfrm>
            <a:off x="7223808" y="5167795"/>
            <a:ext cx="80963" cy="2032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>
              <a:defRPr/>
            </a:pPr>
            <a:endParaRPr lang="it-IT"/>
          </a:p>
        </p:txBody>
      </p:sp>
      <p:sp>
        <p:nvSpPr>
          <p:cNvPr id="83" name="Rettangolo 82">
            <a:extLst>
              <a:ext uri="{FF2B5EF4-FFF2-40B4-BE49-F238E27FC236}">
                <a16:creationId xmlns:a16="http://schemas.microsoft.com/office/drawing/2014/main" id="{06F98F23-C634-42EC-BCE7-AA9C2D375034}"/>
              </a:ext>
            </a:extLst>
          </p:cNvPr>
          <p:cNvSpPr/>
          <p:nvPr/>
        </p:nvSpPr>
        <p:spPr bwMode="auto">
          <a:xfrm>
            <a:off x="8679402" y="5159980"/>
            <a:ext cx="80963" cy="2032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>
              <a:defRPr/>
            </a:pPr>
            <a:endParaRPr lang="it-IT"/>
          </a:p>
        </p:txBody>
      </p:sp>
      <p:grpSp>
        <p:nvGrpSpPr>
          <p:cNvPr id="87" name="Group 16">
            <a:extLst>
              <a:ext uri="{FF2B5EF4-FFF2-40B4-BE49-F238E27FC236}">
                <a16:creationId xmlns:a16="http://schemas.microsoft.com/office/drawing/2014/main" id="{BD9D7899-5878-4920-9377-A7B524D8FFE3}"/>
              </a:ext>
            </a:extLst>
          </p:cNvPr>
          <p:cNvGrpSpPr>
            <a:grpSpLocks/>
          </p:cNvGrpSpPr>
          <p:nvPr/>
        </p:nvGrpSpPr>
        <p:grpSpPr bwMode="auto">
          <a:xfrm>
            <a:off x="9723423" y="4940344"/>
            <a:ext cx="1219200" cy="762000"/>
            <a:chOff x="672" y="1152"/>
            <a:chExt cx="768" cy="480"/>
          </a:xfrm>
          <a:solidFill>
            <a:schemeClr val="bg1">
              <a:lumMod val="75000"/>
            </a:schemeClr>
          </a:solidFill>
        </p:grpSpPr>
        <p:sp>
          <p:nvSpPr>
            <p:cNvPr id="88" name="AutoShape 18">
              <a:extLst>
                <a:ext uri="{FF2B5EF4-FFF2-40B4-BE49-F238E27FC236}">
                  <a16:creationId xmlns:a16="http://schemas.microsoft.com/office/drawing/2014/main" id="{3E9EED42-C632-4CA5-A2B0-3177A4B7BD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344"/>
              <a:ext cx="768" cy="288"/>
            </a:xfrm>
            <a:prstGeom prst="can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it-IT" i="1">
                <a:latin typeface="Times New Roman" panose="02020603050405020304" pitchFamily="18" charset="0"/>
              </a:endParaRPr>
            </a:p>
          </p:txBody>
        </p:sp>
        <p:sp>
          <p:nvSpPr>
            <p:cNvPr id="89" name="AutoShape 19">
              <a:extLst>
                <a:ext uri="{FF2B5EF4-FFF2-40B4-BE49-F238E27FC236}">
                  <a16:creationId xmlns:a16="http://schemas.microsoft.com/office/drawing/2014/main" id="{971AC1C3-30CC-4EC4-9511-7591E3F1E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152"/>
              <a:ext cx="768" cy="288"/>
            </a:xfrm>
            <a:prstGeom prst="can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5000"/>
                </a:spcBef>
                <a:buClr>
                  <a:schemeClr val="tx2"/>
                </a:buClr>
                <a:buSzPct val="90000"/>
                <a:buFont typeface="Monotype Sorts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35000"/>
                </a:spcBef>
                <a:buClr>
                  <a:schemeClr val="hlink"/>
                </a:buClr>
                <a:buSzPct val="80000"/>
                <a:buFont typeface="Monotype Sorts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35000"/>
                </a:spcBef>
                <a:buClr>
                  <a:srgbClr val="33CC33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35000"/>
                </a:spcBef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it-IT" i="1">
                <a:latin typeface="Times New Roman" panose="02020603050405020304" pitchFamily="18" charset="0"/>
              </a:endParaRPr>
            </a:p>
          </p:txBody>
        </p:sp>
      </p:grpSp>
      <p:sp>
        <p:nvSpPr>
          <p:cNvPr id="91" name="Rettangolo 30">
            <a:extLst>
              <a:ext uri="{FF2B5EF4-FFF2-40B4-BE49-F238E27FC236}">
                <a16:creationId xmlns:a16="http://schemas.microsoft.com/office/drawing/2014/main" id="{8D8D8B35-A178-4DB3-A0C4-FF2FF7EFD3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94008" y="5737602"/>
            <a:ext cx="72327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Disk7</a:t>
            </a:r>
          </a:p>
        </p:txBody>
      </p:sp>
      <p:sp>
        <p:nvSpPr>
          <p:cNvPr id="93" name="Rettangolo 35">
            <a:extLst>
              <a:ext uri="{FF2B5EF4-FFF2-40B4-BE49-F238E27FC236}">
                <a16:creationId xmlns:a16="http://schemas.microsoft.com/office/drawing/2014/main" id="{E26535BB-3FEA-4A9C-B71A-4D8B134DC6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49766" y="5093487"/>
            <a:ext cx="80963" cy="2032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35000"/>
              </a:spcBef>
              <a:buClr>
                <a:schemeClr val="tx2"/>
              </a:buClr>
              <a:buSzPct val="90000"/>
              <a:buFont typeface="Monotype Sorts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35000"/>
              </a:spcBef>
              <a:buClr>
                <a:schemeClr val="hlink"/>
              </a:buClr>
              <a:buSzPct val="80000"/>
              <a:buFont typeface="Monotype Sorts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35000"/>
              </a:spcBef>
              <a:buClr>
                <a:srgbClr val="33CC33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35000"/>
              </a:spcBef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tx2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kumimoji="0" lang="it-IT" altLang="it-IT"/>
          </a:p>
        </p:txBody>
      </p:sp>
      <p:sp>
        <p:nvSpPr>
          <p:cNvPr id="95" name="Rettangolo 94">
            <a:extLst>
              <a:ext uri="{FF2B5EF4-FFF2-40B4-BE49-F238E27FC236}">
                <a16:creationId xmlns:a16="http://schemas.microsoft.com/office/drawing/2014/main" id="{83369DCC-E0B6-465D-8504-7232D00E22D4}"/>
              </a:ext>
            </a:extLst>
          </p:cNvPr>
          <p:cNvSpPr/>
          <p:nvPr/>
        </p:nvSpPr>
        <p:spPr bwMode="auto">
          <a:xfrm>
            <a:off x="10002166" y="5103012"/>
            <a:ext cx="80963" cy="2032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>
              <a:defRPr/>
            </a:pPr>
            <a:endParaRPr lang="it-IT"/>
          </a:p>
        </p:txBody>
      </p:sp>
      <p:sp>
        <p:nvSpPr>
          <p:cNvPr id="101" name="Rettangolo 100">
            <a:extLst>
              <a:ext uri="{FF2B5EF4-FFF2-40B4-BE49-F238E27FC236}">
                <a16:creationId xmlns:a16="http://schemas.microsoft.com/office/drawing/2014/main" id="{2FB683E7-961A-47CB-A043-19B668A527CB}"/>
              </a:ext>
            </a:extLst>
          </p:cNvPr>
          <p:cNvSpPr/>
          <p:nvPr/>
        </p:nvSpPr>
        <p:spPr>
          <a:xfrm>
            <a:off x="5071725" y="4363450"/>
            <a:ext cx="60456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it-IT" sz="2400" dirty="0">
                <a:solidFill>
                  <a:schemeClr val="tx2"/>
                </a:solidFill>
              </a:rPr>
              <a:t>Hamming(7, 4)</a:t>
            </a:r>
            <a:endParaRPr lang="en-US" altLang="it-IT" sz="2400" dirty="0"/>
          </a:p>
        </p:txBody>
      </p:sp>
      <p:cxnSp>
        <p:nvCxnSpPr>
          <p:cNvPr id="103" name="Connettore diritto 102">
            <a:extLst>
              <a:ext uri="{FF2B5EF4-FFF2-40B4-BE49-F238E27FC236}">
                <a16:creationId xmlns:a16="http://schemas.microsoft.com/office/drawing/2014/main" id="{75500805-0349-4C68-8B1E-3966802A7636}"/>
              </a:ext>
            </a:extLst>
          </p:cNvPr>
          <p:cNvCxnSpPr>
            <a:cxnSpLocks/>
          </p:cNvCxnSpPr>
          <p:nvPr/>
        </p:nvCxnSpPr>
        <p:spPr>
          <a:xfrm>
            <a:off x="824597" y="4075360"/>
            <a:ext cx="95709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ttangolo 106">
            <a:extLst>
              <a:ext uri="{FF2B5EF4-FFF2-40B4-BE49-F238E27FC236}">
                <a16:creationId xmlns:a16="http://schemas.microsoft.com/office/drawing/2014/main" id="{6BB6C6B1-E04C-47F1-A773-55D3D79F548E}"/>
              </a:ext>
            </a:extLst>
          </p:cNvPr>
          <p:cNvSpPr/>
          <p:nvPr/>
        </p:nvSpPr>
        <p:spPr>
          <a:xfrm>
            <a:off x="414959" y="1106310"/>
            <a:ext cx="45222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200" dirty="0"/>
              <a:t>Coding: </a:t>
            </a:r>
            <a:r>
              <a:rPr lang="it-IT" sz="3200" dirty="0" err="1"/>
              <a:t>Hamming</a:t>
            </a:r>
            <a:r>
              <a:rPr lang="it-IT" sz="3200" dirty="0"/>
              <a:t> code</a:t>
            </a:r>
          </a:p>
        </p:txBody>
      </p:sp>
      <p:sp>
        <p:nvSpPr>
          <p:cNvPr id="108" name="Rettangolo 107">
            <a:extLst>
              <a:ext uri="{FF2B5EF4-FFF2-40B4-BE49-F238E27FC236}">
                <a16:creationId xmlns:a16="http://schemas.microsoft.com/office/drawing/2014/main" id="{DEDAE36B-1F1C-4EA0-BC3F-30571F793424}"/>
              </a:ext>
            </a:extLst>
          </p:cNvPr>
          <p:cNvSpPr/>
          <p:nvPr/>
        </p:nvSpPr>
        <p:spPr>
          <a:xfrm>
            <a:off x="433889" y="2060367"/>
            <a:ext cx="20531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it-IT" dirty="0"/>
              <a:t>Bit-level striping</a:t>
            </a:r>
          </a:p>
        </p:txBody>
      </p:sp>
    </p:spTree>
    <p:extLst>
      <p:ext uri="{BB962C8B-B14F-4D97-AF65-F5344CB8AC3E}">
        <p14:creationId xmlns:p14="http://schemas.microsoft.com/office/powerpoint/2010/main" val="51052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B69610-2C27-45D2-96A5-A767EE2FD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Fault </a:t>
            </a:r>
            <a:r>
              <a:rPr lang="it-IT" altLang="it-IT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tolerant</a:t>
            </a:r>
            <a:r>
              <a:rPr lang="it-IT" altLang="it-IT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computer-</a:t>
            </a:r>
            <a:r>
              <a:rPr lang="it-IT" altLang="it-IT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based</a:t>
            </a:r>
            <a:r>
              <a:rPr lang="it-IT" altLang="it-IT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systems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CF824EF-8487-4572-BBB8-FB58856B6E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3978"/>
            <a:ext cx="10107967" cy="4811779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  <a:defRPr/>
            </a:pPr>
            <a:r>
              <a:rPr lang="en-US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1. a system is as strong as its weakest component</a:t>
            </a:r>
          </a:p>
          <a:p>
            <a:pPr>
              <a:lnSpc>
                <a:spcPct val="80000"/>
              </a:lnSpc>
              <a:defRPr/>
            </a:pPr>
            <a:r>
              <a:rPr lang="it-IT" altLang="it-IT" sz="2400" dirty="0" err="1"/>
              <a:t>Hw</a:t>
            </a:r>
            <a:r>
              <a:rPr lang="it-IT" altLang="it-IT" sz="2400" dirty="0"/>
              <a:t> and </a:t>
            </a:r>
            <a:r>
              <a:rPr lang="it-IT" altLang="it-IT" sz="2400" dirty="0" err="1"/>
              <a:t>sw</a:t>
            </a:r>
            <a:r>
              <a:rPr lang="it-IT" altLang="it-IT" sz="2400" dirty="0"/>
              <a:t> systems </a:t>
            </a:r>
            <a:r>
              <a:rPr lang="it-IT" altLang="it-IT" sz="2400" dirty="0" err="1"/>
              <a:t>relaying</a:t>
            </a:r>
            <a:r>
              <a:rPr lang="it-IT" altLang="it-IT" sz="2400" dirty="0"/>
              <a:t> on </a:t>
            </a:r>
            <a:r>
              <a:rPr lang="it-IT" altLang="it-IT" sz="2400" dirty="0" err="1"/>
              <a:t>hidden</a:t>
            </a:r>
            <a:r>
              <a:rPr lang="it-IT" altLang="it-IT" sz="2400" dirty="0"/>
              <a:t> </a:t>
            </a:r>
            <a:r>
              <a:rPr lang="it-IT" altLang="it-IT" sz="2400" dirty="0" err="1"/>
              <a:t>components</a:t>
            </a:r>
            <a:br>
              <a:rPr lang="it-IT" altLang="it-IT" sz="2000" dirty="0"/>
            </a:br>
            <a:endParaRPr lang="it-IT" altLang="it-IT" sz="2000" dirty="0"/>
          </a:p>
          <a:p>
            <a:pPr marL="0" indent="0">
              <a:lnSpc>
                <a:spcPct val="80000"/>
              </a:lnSpc>
              <a:buNone/>
              <a:defRPr/>
            </a:pPr>
            <a:endParaRPr lang="it-IT" altLang="it-IT" sz="2000" dirty="0"/>
          </a:p>
          <a:p>
            <a:pPr marL="0" indent="0">
              <a:lnSpc>
                <a:spcPct val="80000"/>
              </a:lnSpc>
              <a:buNone/>
              <a:defRPr/>
            </a:pPr>
            <a:endParaRPr lang="it-IT" altLang="it-IT" sz="2000" dirty="0"/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2. small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hidden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faults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may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have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large 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effects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(</a:t>
            </a:r>
            <a:r>
              <a:rPr lang="it-IT" altLang="it-IT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digital</a:t>
            </a:r>
            <a:r>
              <a:rPr lang="it-IT" altLang="it-IT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machine)</a:t>
            </a:r>
            <a:endParaRPr lang="it-IT" altLang="it-IT" sz="2000" dirty="0"/>
          </a:p>
          <a:p>
            <a:pPr>
              <a:lnSpc>
                <a:spcPct val="80000"/>
              </a:lnSpc>
              <a:defRPr/>
            </a:pPr>
            <a:r>
              <a:rPr lang="it-IT" altLang="it-IT" sz="2400" dirty="0"/>
              <a:t>Computer </a:t>
            </a:r>
            <a:r>
              <a:rPr lang="it-IT" altLang="it-IT" sz="2400" dirty="0" err="1"/>
              <a:t>failures</a:t>
            </a:r>
            <a:r>
              <a:rPr lang="it-IT" altLang="it-IT" sz="2400" dirty="0"/>
              <a:t> </a:t>
            </a:r>
            <a:r>
              <a:rPr lang="it-IT" altLang="it-IT" sz="2400" dirty="0" err="1"/>
              <a:t>differ</a:t>
            </a:r>
            <a:r>
              <a:rPr lang="it-IT" altLang="it-IT" sz="2400" dirty="0"/>
              <a:t> from </a:t>
            </a:r>
            <a:r>
              <a:rPr lang="it-IT" altLang="it-IT" sz="2400" dirty="0" err="1"/>
              <a:t>failures</a:t>
            </a:r>
            <a:r>
              <a:rPr lang="it-IT" altLang="it-IT" sz="2400" dirty="0"/>
              <a:t> of </a:t>
            </a:r>
            <a:r>
              <a:rPr lang="it-IT" altLang="it-IT" sz="2400" dirty="0" err="1"/>
              <a:t>other</a:t>
            </a:r>
            <a:r>
              <a:rPr lang="it-IT" altLang="it-IT" sz="2400" dirty="0"/>
              <a:t> </a:t>
            </a:r>
            <a:r>
              <a:rPr lang="it-IT" altLang="it-IT" sz="2400" dirty="0" err="1"/>
              <a:t>equipment</a:t>
            </a:r>
            <a:endParaRPr lang="it-IT" altLang="it-IT" sz="2400" dirty="0"/>
          </a:p>
          <a:p>
            <a:pPr>
              <a:lnSpc>
                <a:spcPct val="80000"/>
              </a:lnSpc>
              <a:defRPr/>
            </a:pPr>
            <a:r>
              <a:rPr lang="it-IT" altLang="it-IT" sz="2400" dirty="0" err="1"/>
              <a:t>Subtler</a:t>
            </a:r>
            <a:r>
              <a:rPr lang="it-IT" altLang="it-IT" sz="2400" dirty="0"/>
              <a:t> </a:t>
            </a:r>
            <a:r>
              <a:rPr lang="it-IT" altLang="it-IT" sz="2400" dirty="0" err="1"/>
              <a:t>failures</a:t>
            </a:r>
            <a:r>
              <a:rPr lang="it-IT" altLang="it-IT" sz="2400" dirty="0"/>
              <a:t> </a:t>
            </a:r>
            <a:r>
              <a:rPr lang="it-IT" altLang="it-IT" sz="2400" dirty="0" err="1"/>
              <a:t>than</a:t>
            </a:r>
            <a:r>
              <a:rPr lang="it-IT" altLang="it-IT" sz="2400" dirty="0"/>
              <a:t> “breaking down” or  “</a:t>
            </a:r>
            <a:r>
              <a:rPr lang="it-IT" altLang="it-IT" sz="2400" dirty="0" err="1"/>
              <a:t>stopping</a:t>
            </a:r>
            <a:r>
              <a:rPr lang="it-IT" altLang="it-IT" sz="2400" dirty="0"/>
              <a:t> </a:t>
            </a:r>
            <a:r>
              <a:rPr lang="it-IT" altLang="it-IT" sz="2400" dirty="0" err="1"/>
              <a:t>working</a:t>
            </a:r>
            <a:r>
              <a:rPr lang="it-IT" altLang="it-IT" sz="2400" dirty="0"/>
              <a:t>”, ..</a:t>
            </a:r>
          </a:p>
          <a:p>
            <a:pPr>
              <a:lnSpc>
                <a:spcPct val="80000"/>
              </a:lnSpc>
              <a:defRPr/>
            </a:pPr>
            <a:r>
              <a:rPr lang="it-IT" altLang="it-IT" sz="2400" dirty="0"/>
              <a:t>The computer </a:t>
            </a:r>
            <a:r>
              <a:rPr lang="it-IT" altLang="it-IT" sz="2400" dirty="0" err="1"/>
              <a:t>is</a:t>
            </a:r>
            <a:r>
              <a:rPr lang="it-IT" altLang="it-IT" sz="2400" dirty="0"/>
              <a:t> </a:t>
            </a:r>
            <a:r>
              <a:rPr lang="it-IT" altLang="it-IT" sz="2400" dirty="0" err="1"/>
              <a:t>used</a:t>
            </a:r>
            <a:r>
              <a:rPr lang="it-IT" altLang="it-IT" sz="2400" dirty="0"/>
              <a:t> to store information:  </a:t>
            </a:r>
            <a:r>
              <a:rPr lang="it-IT" altLang="it-IT" sz="2400" dirty="0" err="1"/>
              <a:t>there</a:t>
            </a:r>
            <a:r>
              <a:rPr lang="it-IT" altLang="it-IT" sz="2400" dirty="0"/>
              <a:t> are </a:t>
            </a:r>
            <a:r>
              <a:rPr lang="it-IT" altLang="it-IT" sz="2400" dirty="0" err="1"/>
              <a:t>many</a:t>
            </a:r>
            <a:r>
              <a:rPr lang="it-IT" altLang="it-IT" sz="2400" dirty="0"/>
              <a:t> ways information can be </a:t>
            </a:r>
            <a:r>
              <a:rPr lang="it-IT" altLang="it-IT" sz="2400" dirty="0" err="1"/>
              <a:t>wrong</a:t>
            </a:r>
            <a:r>
              <a:rPr lang="it-IT" altLang="it-IT" sz="2400" dirty="0"/>
              <a:t>, </a:t>
            </a:r>
            <a:r>
              <a:rPr lang="it-IT" altLang="it-IT" sz="2400" dirty="0" err="1"/>
              <a:t>many</a:t>
            </a:r>
            <a:r>
              <a:rPr lang="it-IT" altLang="it-IT" sz="2400" dirty="0"/>
              <a:t> </a:t>
            </a:r>
            <a:r>
              <a:rPr lang="it-IT" altLang="it-IT" sz="2400" dirty="0" err="1"/>
              <a:t>different</a:t>
            </a:r>
            <a:r>
              <a:rPr lang="it-IT" altLang="it-IT" sz="2400" dirty="0"/>
              <a:t> </a:t>
            </a:r>
            <a:r>
              <a:rPr lang="it-IT" altLang="it-IT" sz="2400" dirty="0" err="1"/>
              <a:t>effects</a:t>
            </a:r>
            <a:r>
              <a:rPr lang="it-IT" altLang="it-IT" sz="2400" dirty="0"/>
              <a:t> </a:t>
            </a:r>
            <a:r>
              <a:rPr lang="it-IT" altLang="it-IT" sz="2400" dirty="0" err="1"/>
              <a:t>both</a:t>
            </a:r>
            <a:r>
              <a:rPr lang="it-IT" altLang="it-IT" sz="2400" dirty="0"/>
              <a:t> </a:t>
            </a:r>
            <a:r>
              <a:rPr lang="it-IT" altLang="it-IT" sz="2400" dirty="0" err="1"/>
              <a:t>within</a:t>
            </a:r>
            <a:r>
              <a:rPr lang="it-IT" altLang="it-IT" sz="2400" dirty="0"/>
              <a:t> and </a:t>
            </a:r>
            <a:r>
              <a:rPr lang="it-IT" altLang="it-IT" sz="2400" dirty="0" err="1"/>
              <a:t>outside</a:t>
            </a:r>
            <a:r>
              <a:rPr lang="it-IT" altLang="it-IT" sz="2400" dirty="0"/>
              <a:t> the computer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9C01EEE-820B-4641-AF3C-AEACF0BEC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err="1"/>
              <a:t>May</a:t>
            </a:r>
            <a:r>
              <a:rPr lang="it-IT" dirty="0"/>
              <a:t> 7-10, 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4D391C7-9A8A-46B1-82DA-2B141025B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26F7C29-3F30-463D-92FF-6CB880C22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547176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E8321EB-23CF-4EE5-A0A3-978D80CA3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solidFill>
                  <a:schemeClr val="bg1"/>
                </a:solidFill>
              </a:rPr>
              <a:t>Conclusions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0CB4ED7-4442-4E69-916C-B8F2EE710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3999"/>
            <a:ext cx="10081334" cy="4090001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80000"/>
              </a:lnSpc>
            </a:pPr>
            <a:r>
              <a:rPr lang="it-IT" altLang="it-IT" sz="4000" dirty="0"/>
              <a:t>Fault </a:t>
            </a:r>
            <a:r>
              <a:rPr lang="it-IT" altLang="it-IT" sz="4000" dirty="0" err="1"/>
              <a:t>tolerance</a:t>
            </a:r>
            <a:r>
              <a:rPr lang="it-IT" altLang="it-IT" sz="4000" dirty="0"/>
              <a:t> </a:t>
            </a:r>
            <a:r>
              <a:rPr lang="it-IT" altLang="it-IT" sz="4000" dirty="0" err="1"/>
              <a:t>uses</a:t>
            </a:r>
            <a:r>
              <a:rPr lang="it-IT" altLang="it-IT" sz="4000" dirty="0"/>
              <a:t> </a:t>
            </a:r>
            <a:r>
              <a:rPr lang="it-IT" altLang="it-IT" sz="4000" b="1" dirty="0" err="1"/>
              <a:t>replication</a:t>
            </a:r>
            <a:r>
              <a:rPr lang="it-IT" altLang="it-IT" sz="4000" b="1" dirty="0"/>
              <a:t> for </a:t>
            </a:r>
            <a:r>
              <a:rPr lang="it-IT" altLang="it-IT" sz="4000" b="1" dirty="0" err="1"/>
              <a:t>error</a:t>
            </a:r>
            <a:r>
              <a:rPr lang="it-IT" altLang="it-IT" sz="4000" b="1" dirty="0"/>
              <a:t> </a:t>
            </a:r>
            <a:r>
              <a:rPr lang="it-IT" altLang="it-IT" sz="4000" b="1" dirty="0" err="1"/>
              <a:t>detection</a:t>
            </a:r>
            <a:r>
              <a:rPr lang="it-IT" altLang="it-IT" sz="4000" b="1" dirty="0"/>
              <a:t> </a:t>
            </a:r>
            <a:r>
              <a:rPr lang="it-IT" altLang="it-IT" sz="4000" dirty="0"/>
              <a:t>and system recovery</a:t>
            </a:r>
            <a:br>
              <a:rPr lang="it-IT" altLang="it-IT" sz="4000" dirty="0"/>
            </a:br>
            <a:endParaRPr lang="it-IT" altLang="it-IT" sz="4000" dirty="0"/>
          </a:p>
          <a:p>
            <a:pPr>
              <a:lnSpc>
                <a:spcPct val="80000"/>
              </a:lnSpc>
            </a:pPr>
            <a:r>
              <a:rPr lang="it-IT" altLang="it-IT" sz="4000" dirty="0"/>
              <a:t>Fault </a:t>
            </a:r>
            <a:r>
              <a:rPr lang="it-IT" altLang="it-IT" sz="4000" dirty="0" err="1"/>
              <a:t>tolerance</a:t>
            </a:r>
            <a:r>
              <a:rPr lang="it-IT" altLang="it-IT" sz="4000" dirty="0"/>
              <a:t>  </a:t>
            </a:r>
            <a:r>
              <a:rPr lang="it-IT" altLang="it-IT" sz="4000" dirty="0" err="1"/>
              <a:t>relies</a:t>
            </a:r>
            <a:r>
              <a:rPr lang="it-IT" altLang="it-IT" sz="4000" dirty="0"/>
              <a:t> on the </a:t>
            </a:r>
            <a:r>
              <a:rPr lang="it-IT" altLang="it-IT" sz="4000" b="1" dirty="0" err="1"/>
              <a:t>independency</a:t>
            </a:r>
            <a:r>
              <a:rPr lang="it-IT" altLang="it-IT" sz="4000" b="1" dirty="0"/>
              <a:t> of </a:t>
            </a:r>
            <a:r>
              <a:rPr lang="it-IT" altLang="it-IT" sz="4000" b="1" dirty="0" err="1"/>
              <a:t>redundancies</a:t>
            </a:r>
            <a:r>
              <a:rPr lang="it-IT" altLang="it-IT" sz="4000" b="1" dirty="0"/>
              <a:t> </a:t>
            </a:r>
            <a:r>
              <a:rPr lang="it-IT" altLang="it-IT" sz="4000" dirty="0"/>
              <a:t>with </a:t>
            </a:r>
            <a:r>
              <a:rPr lang="it-IT" altLang="it-IT" sz="4000" dirty="0" err="1"/>
              <a:t>respect</a:t>
            </a:r>
            <a:r>
              <a:rPr lang="it-IT" altLang="it-IT" sz="4000" dirty="0"/>
              <a:t> to the </a:t>
            </a:r>
            <a:r>
              <a:rPr lang="it-IT" altLang="it-IT" sz="4000" dirty="0" err="1"/>
              <a:t>process</a:t>
            </a:r>
            <a:r>
              <a:rPr lang="it-IT" altLang="it-IT" sz="4000" dirty="0"/>
              <a:t> of fault </a:t>
            </a:r>
            <a:r>
              <a:rPr lang="it-IT" altLang="it-IT" sz="4000" dirty="0" err="1"/>
              <a:t>creation</a:t>
            </a:r>
            <a:r>
              <a:rPr lang="it-IT" altLang="it-IT" sz="4000" dirty="0"/>
              <a:t> and </a:t>
            </a:r>
            <a:r>
              <a:rPr lang="it-IT" altLang="it-IT" sz="4000" dirty="0" err="1"/>
              <a:t>activations</a:t>
            </a:r>
            <a:endParaRPr lang="it-IT" altLang="it-IT" sz="4000" dirty="0"/>
          </a:p>
          <a:p>
            <a:pPr>
              <a:lnSpc>
                <a:spcPct val="80000"/>
              </a:lnSpc>
            </a:pPr>
            <a:endParaRPr lang="it-IT" altLang="it-IT" sz="4000" dirty="0"/>
          </a:p>
          <a:p>
            <a:pPr>
              <a:lnSpc>
                <a:spcPct val="80000"/>
              </a:lnSpc>
            </a:pPr>
            <a:r>
              <a:rPr lang="it-IT" altLang="it-IT" sz="4000" b="1" dirty="0"/>
              <a:t>Fault </a:t>
            </a:r>
            <a:r>
              <a:rPr lang="it-IT" altLang="it-IT" sz="4000" b="1" dirty="0" err="1"/>
              <a:t>masking</a:t>
            </a:r>
            <a:r>
              <a:rPr lang="it-IT" altLang="it-IT" sz="4000" b="1" dirty="0"/>
              <a:t> </a:t>
            </a:r>
            <a:r>
              <a:rPr lang="it-IT" altLang="it-IT" sz="4000" dirty="0" err="1"/>
              <a:t>will</a:t>
            </a:r>
            <a:r>
              <a:rPr lang="it-IT" altLang="it-IT" sz="4000" dirty="0"/>
              <a:t> </a:t>
            </a:r>
            <a:r>
              <a:rPr lang="it-IT" altLang="it-IT" sz="4000" dirty="0" err="1"/>
              <a:t>conceal</a:t>
            </a:r>
            <a:r>
              <a:rPr lang="it-IT" altLang="it-IT" sz="4000" dirty="0"/>
              <a:t> a </a:t>
            </a:r>
            <a:r>
              <a:rPr lang="it-IT" altLang="it-IT" sz="4000" dirty="0" err="1"/>
              <a:t>possibly</a:t>
            </a:r>
            <a:r>
              <a:rPr lang="it-IT" altLang="it-IT" sz="4000" dirty="0"/>
              <a:t> progressive and </a:t>
            </a:r>
            <a:r>
              <a:rPr lang="it-IT" altLang="it-IT" sz="4000" dirty="0" err="1"/>
              <a:t>eventually</a:t>
            </a:r>
            <a:r>
              <a:rPr lang="it-IT" altLang="it-IT" sz="4000" dirty="0"/>
              <a:t> </a:t>
            </a:r>
            <a:r>
              <a:rPr lang="it-IT" altLang="it-IT" sz="4000" dirty="0" err="1"/>
              <a:t>fatal</a:t>
            </a:r>
            <a:r>
              <a:rPr lang="it-IT" altLang="it-IT" sz="4000" dirty="0"/>
              <a:t> </a:t>
            </a:r>
            <a:r>
              <a:rPr lang="it-IT" altLang="it-IT" sz="4000" dirty="0" err="1"/>
              <a:t>loss</a:t>
            </a:r>
            <a:r>
              <a:rPr lang="it-IT" altLang="it-IT" sz="4000" dirty="0"/>
              <a:t> of </a:t>
            </a:r>
            <a:r>
              <a:rPr lang="it-IT" altLang="it-IT" sz="4000" dirty="0" err="1"/>
              <a:t>protective</a:t>
            </a:r>
            <a:r>
              <a:rPr lang="it-IT" altLang="it-IT" sz="4000" dirty="0"/>
              <a:t> </a:t>
            </a:r>
            <a:r>
              <a:rPr lang="it-IT" altLang="it-IT" sz="4000" dirty="0" err="1"/>
              <a:t>redundancy</a:t>
            </a:r>
            <a:endParaRPr lang="it-IT" altLang="it-IT" sz="4000" dirty="0"/>
          </a:p>
          <a:p>
            <a:pPr>
              <a:lnSpc>
                <a:spcPct val="80000"/>
              </a:lnSpc>
            </a:pPr>
            <a:endParaRPr lang="it-IT" altLang="it-IT" sz="4000" dirty="0"/>
          </a:p>
          <a:p>
            <a:pPr>
              <a:lnSpc>
                <a:spcPct val="80000"/>
              </a:lnSpc>
            </a:pPr>
            <a:r>
              <a:rPr lang="it-IT" altLang="it-IT" sz="4000" dirty="0" err="1"/>
              <a:t>Practical</a:t>
            </a:r>
            <a:r>
              <a:rPr lang="it-IT" altLang="it-IT" sz="4000" dirty="0"/>
              <a:t> </a:t>
            </a:r>
            <a:r>
              <a:rPr lang="it-IT" altLang="it-IT" sz="4000" dirty="0" err="1"/>
              <a:t>implementations</a:t>
            </a:r>
            <a:r>
              <a:rPr lang="it-IT" altLang="it-IT" sz="4000" dirty="0"/>
              <a:t> of </a:t>
            </a:r>
            <a:r>
              <a:rPr lang="it-IT" altLang="it-IT" sz="4000" dirty="0" err="1"/>
              <a:t>masking</a:t>
            </a:r>
            <a:r>
              <a:rPr lang="it-IT" altLang="it-IT" sz="4000" dirty="0"/>
              <a:t> </a:t>
            </a:r>
            <a:r>
              <a:rPr lang="it-IT" altLang="it-IT" sz="4000" dirty="0" err="1"/>
              <a:t>generally</a:t>
            </a:r>
            <a:r>
              <a:rPr lang="it-IT" altLang="it-IT" sz="4000" dirty="0"/>
              <a:t> involve </a:t>
            </a:r>
            <a:r>
              <a:rPr lang="it-IT" altLang="it-IT" sz="4000" dirty="0" err="1"/>
              <a:t>error</a:t>
            </a:r>
            <a:r>
              <a:rPr lang="it-IT" altLang="it-IT" sz="4000" dirty="0"/>
              <a:t> </a:t>
            </a:r>
            <a:r>
              <a:rPr lang="it-IT" altLang="it-IT" sz="4000" dirty="0" err="1"/>
              <a:t>detection</a:t>
            </a:r>
            <a:r>
              <a:rPr lang="it-IT" altLang="it-IT" sz="4000" dirty="0"/>
              <a:t> (and </a:t>
            </a:r>
            <a:r>
              <a:rPr lang="it-IT" altLang="it-IT" sz="4000" dirty="0" err="1"/>
              <a:t>possibly</a:t>
            </a:r>
            <a:r>
              <a:rPr lang="it-IT" altLang="it-IT" sz="4000" dirty="0"/>
              <a:t> fault </a:t>
            </a:r>
            <a:r>
              <a:rPr lang="it-IT" altLang="it-IT" sz="4000" dirty="0" err="1"/>
              <a:t>handling</a:t>
            </a:r>
            <a:r>
              <a:rPr lang="it-IT" altLang="it-IT" sz="4000" dirty="0"/>
              <a:t>), </a:t>
            </a:r>
            <a:r>
              <a:rPr lang="it-IT" altLang="it-IT" sz="4000" dirty="0" err="1"/>
              <a:t>leading</a:t>
            </a:r>
            <a:r>
              <a:rPr lang="it-IT" altLang="it-IT" sz="4000" dirty="0"/>
              <a:t> to </a:t>
            </a:r>
            <a:r>
              <a:rPr lang="it-IT" altLang="it-IT" sz="4000" b="1" dirty="0" err="1"/>
              <a:t>masking</a:t>
            </a:r>
            <a:r>
              <a:rPr lang="it-IT" altLang="it-IT" sz="4000" b="1" dirty="0"/>
              <a:t> and </a:t>
            </a:r>
            <a:r>
              <a:rPr lang="it-IT" altLang="it-IT" sz="4000" b="1" dirty="0" err="1"/>
              <a:t>error</a:t>
            </a:r>
            <a:r>
              <a:rPr lang="it-IT" altLang="it-IT" sz="4000" b="1" dirty="0"/>
              <a:t> </a:t>
            </a:r>
            <a:r>
              <a:rPr lang="it-IT" altLang="it-IT" sz="4000" b="1" dirty="0" err="1"/>
              <a:t>detection</a:t>
            </a:r>
            <a:r>
              <a:rPr lang="it-IT" altLang="it-IT" sz="4000" b="1" dirty="0"/>
              <a:t> and recovery 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331BE51-29E8-48D7-B595-C833C800F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E53A5DA-655D-43CE-B30B-E9F29849C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B1D50B-6960-4008-B717-58BD8CA32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70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527920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3349CB-4DF0-45B5-816C-CD4924FCC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solidFill>
                  <a:schemeClr val="bg1"/>
                </a:solidFill>
              </a:rPr>
              <a:t>Conclusions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CB44001-DB25-4EF8-9D4A-8E777D646B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6612" y="1639888"/>
            <a:ext cx="9972821" cy="435133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it-IT" altLang="it-IT" dirty="0" err="1"/>
              <a:t>When</a:t>
            </a:r>
            <a:r>
              <a:rPr lang="it-IT" altLang="it-IT" dirty="0"/>
              <a:t> </a:t>
            </a:r>
            <a:r>
              <a:rPr lang="it-IT" altLang="it-IT" dirty="0" err="1"/>
              <a:t>tolerance</a:t>
            </a:r>
            <a:r>
              <a:rPr lang="it-IT" altLang="it-IT" dirty="0"/>
              <a:t> to </a:t>
            </a:r>
            <a:r>
              <a:rPr lang="it-IT" altLang="it-IT" dirty="0" err="1"/>
              <a:t>physical</a:t>
            </a:r>
            <a:r>
              <a:rPr lang="it-IT" altLang="it-IT" dirty="0"/>
              <a:t> faults </a:t>
            </a:r>
            <a:r>
              <a:rPr lang="it-IT" altLang="it-IT" dirty="0" err="1"/>
              <a:t>is</a:t>
            </a:r>
            <a:r>
              <a:rPr lang="it-IT" altLang="it-IT" dirty="0"/>
              <a:t> </a:t>
            </a:r>
            <a:r>
              <a:rPr lang="it-IT" altLang="it-IT" dirty="0" err="1"/>
              <a:t>foreseen</a:t>
            </a:r>
            <a:r>
              <a:rPr lang="it-IT" altLang="it-IT" dirty="0"/>
              <a:t>,  the </a:t>
            </a:r>
            <a:r>
              <a:rPr lang="it-IT" altLang="it-IT" dirty="0" err="1"/>
              <a:t>channels</a:t>
            </a:r>
            <a:r>
              <a:rPr lang="it-IT" altLang="it-IT" dirty="0"/>
              <a:t> </a:t>
            </a:r>
            <a:r>
              <a:rPr lang="it-IT" altLang="it-IT" dirty="0" err="1"/>
              <a:t>may</a:t>
            </a:r>
            <a:r>
              <a:rPr lang="it-IT" altLang="it-IT" dirty="0"/>
              <a:t> be </a:t>
            </a:r>
            <a:r>
              <a:rPr lang="it-IT" altLang="it-IT" dirty="0" err="1"/>
              <a:t>identical</a:t>
            </a:r>
            <a:r>
              <a:rPr lang="it-IT" altLang="it-IT" dirty="0"/>
              <a:t>, </a:t>
            </a:r>
            <a:r>
              <a:rPr lang="it-IT" altLang="it-IT" dirty="0" err="1"/>
              <a:t>based</a:t>
            </a:r>
            <a:r>
              <a:rPr lang="it-IT" altLang="it-IT" dirty="0"/>
              <a:t> on the </a:t>
            </a:r>
            <a:r>
              <a:rPr lang="it-IT" altLang="it-IT" dirty="0" err="1"/>
              <a:t>assumption</a:t>
            </a:r>
            <a:r>
              <a:rPr lang="it-IT" altLang="it-IT" dirty="0"/>
              <a:t> </a:t>
            </a:r>
            <a:r>
              <a:rPr lang="it-IT" altLang="it-IT" dirty="0" err="1"/>
              <a:t>that</a:t>
            </a:r>
            <a:r>
              <a:rPr lang="it-IT" altLang="it-IT" dirty="0"/>
              <a:t> hardware </a:t>
            </a:r>
            <a:r>
              <a:rPr lang="it-IT" altLang="it-IT" dirty="0" err="1"/>
              <a:t>components</a:t>
            </a:r>
            <a:r>
              <a:rPr lang="it-IT" altLang="it-IT" dirty="0"/>
              <a:t> </a:t>
            </a:r>
            <a:r>
              <a:rPr lang="it-IT" altLang="it-IT" dirty="0" err="1"/>
              <a:t>fail</a:t>
            </a:r>
            <a:r>
              <a:rPr lang="it-IT" altLang="it-IT" dirty="0"/>
              <a:t> </a:t>
            </a:r>
            <a:r>
              <a:rPr lang="it-IT" altLang="it-IT" b="1" dirty="0" err="1"/>
              <a:t>independently</a:t>
            </a:r>
            <a:endParaRPr lang="it-IT" altLang="it-IT" b="1" dirty="0"/>
          </a:p>
          <a:p>
            <a:pPr marL="0" indent="0">
              <a:lnSpc>
                <a:spcPct val="80000"/>
              </a:lnSpc>
              <a:buNone/>
            </a:pPr>
            <a:r>
              <a:rPr lang="it-IT" altLang="it-IT" dirty="0"/>
              <a:t>	</a:t>
            </a:r>
          </a:p>
          <a:p>
            <a:pPr>
              <a:lnSpc>
                <a:spcPct val="80000"/>
              </a:lnSpc>
            </a:pPr>
            <a:r>
              <a:rPr lang="it-IT" altLang="it-IT" dirty="0" err="1"/>
              <a:t>When</a:t>
            </a:r>
            <a:r>
              <a:rPr lang="it-IT" altLang="it-IT" dirty="0"/>
              <a:t> </a:t>
            </a:r>
            <a:r>
              <a:rPr lang="it-IT" altLang="it-IT" dirty="0" err="1"/>
              <a:t>tolerance</a:t>
            </a:r>
            <a:r>
              <a:rPr lang="it-IT" altLang="it-IT" dirty="0"/>
              <a:t> to design faults </a:t>
            </a:r>
            <a:r>
              <a:rPr lang="it-IT" altLang="it-IT" dirty="0" err="1"/>
              <a:t>is</a:t>
            </a:r>
            <a:r>
              <a:rPr lang="it-IT" altLang="it-IT" dirty="0"/>
              <a:t> </a:t>
            </a:r>
            <a:r>
              <a:rPr lang="it-IT" altLang="it-IT" dirty="0" err="1"/>
              <a:t>foreseen</a:t>
            </a:r>
            <a:r>
              <a:rPr lang="it-IT" altLang="it-IT" dirty="0"/>
              <a:t>, </a:t>
            </a:r>
            <a:r>
              <a:rPr lang="it-IT" altLang="it-IT" dirty="0" err="1"/>
              <a:t>channels</a:t>
            </a:r>
            <a:r>
              <a:rPr lang="it-IT" altLang="it-IT" dirty="0"/>
              <a:t> </a:t>
            </a:r>
            <a:r>
              <a:rPr lang="it-IT" altLang="it-IT" dirty="0" err="1"/>
              <a:t>have</a:t>
            </a:r>
            <a:r>
              <a:rPr lang="it-IT" altLang="it-IT" dirty="0"/>
              <a:t> to </a:t>
            </a:r>
            <a:r>
              <a:rPr lang="it-IT" altLang="it-IT" dirty="0" err="1"/>
              <a:t>provide</a:t>
            </a:r>
            <a:r>
              <a:rPr lang="it-IT" altLang="it-IT" dirty="0"/>
              <a:t> </a:t>
            </a:r>
            <a:r>
              <a:rPr lang="it-IT" altLang="it-IT" dirty="0" err="1"/>
              <a:t>identical</a:t>
            </a:r>
            <a:r>
              <a:rPr lang="it-IT" altLang="it-IT" dirty="0"/>
              <a:t> service </a:t>
            </a:r>
            <a:r>
              <a:rPr lang="it-IT" altLang="it-IT" dirty="0" err="1"/>
              <a:t>through</a:t>
            </a:r>
            <a:r>
              <a:rPr lang="it-IT" altLang="it-IT" dirty="0"/>
              <a:t> separate designs  and </a:t>
            </a:r>
            <a:r>
              <a:rPr lang="it-IT" altLang="it-IT" dirty="0" err="1"/>
              <a:t>implementation</a:t>
            </a:r>
            <a:r>
              <a:rPr lang="it-IT" altLang="it-IT" dirty="0"/>
              <a:t> (</a:t>
            </a:r>
            <a:r>
              <a:rPr lang="it-IT" altLang="it-IT" dirty="0" err="1"/>
              <a:t>through</a:t>
            </a:r>
            <a:r>
              <a:rPr lang="it-IT" altLang="it-IT" dirty="0"/>
              <a:t> </a:t>
            </a:r>
            <a:r>
              <a:rPr lang="it-IT" altLang="it-IT" b="1" dirty="0"/>
              <a:t>design </a:t>
            </a:r>
            <a:r>
              <a:rPr lang="it-IT" altLang="it-IT" b="1" dirty="0" err="1"/>
              <a:t>diversity</a:t>
            </a:r>
            <a:r>
              <a:rPr lang="it-IT" altLang="it-IT" dirty="0"/>
              <a:t>)</a:t>
            </a:r>
          </a:p>
          <a:p>
            <a:pPr>
              <a:lnSpc>
                <a:spcPct val="80000"/>
              </a:lnSpc>
            </a:pPr>
            <a:endParaRPr lang="it-IT" altLang="it-IT" dirty="0"/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D1E253B-0833-4B07-807B-89342C064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7-10, 2019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DBB3080-BA28-4F5B-90CC-2CFC4EB16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7E4BC97-72CB-40F1-94CC-AA49FB2CF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71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377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3FAB06-2A13-4C61-8E17-000C338C1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Chain of </a:t>
            </a:r>
            <a:r>
              <a:rPr lang="it-IT" dirty="0" err="1">
                <a:solidFill>
                  <a:schemeClr val="bg1"/>
                </a:solidFill>
              </a:rPr>
              <a:t>threats</a:t>
            </a:r>
            <a:r>
              <a:rPr lang="it-IT" dirty="0">
                <a:solidFill>
                  <a:schemeClr val="bg1"/>
                </a:solidFill>
              </a:rPr>
              <a:t>: Faults -&gt; </a:t>
            </a:r>
            <a:r>
              <a:rPr lang="it-IT" dirty="0" err="1">
                <a:solidFill>
                  <a:schemeClr val="bg1"/>
                </a:solidFill>
              </a:rPr>
              <a:t>Errors</a:t>
            </a:r>
            <a:r>
              <a:rPr lang="it-IT" dirty="0">
                <a:solidFill>
                  <a:schemeClr val="bg1"/>
                </a:solidFill>
              </a:rPr>
              <a:t> -&gt; </a:t>
            </a:r>
            <a:r>
              <a:rPr lang="it-IT" dirty="0" err="1">
                <a:solidFill>
                  <a:schemeClr val="bg1"/>
                </a:solidFill>
              </a:rPr>
              <a:t>Failures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E866B2E-935E-460C-977F-D176BE54A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err="1"/>
              <a:t>May</a:t>
            </a:r>
            <a:r>
              <a:rPr lang="it-IT" dirty="0"/>
              <a:t> 7-10, 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CB060FE-8854-4A68-9927-491D4DF70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1AF759D-22CB-478B-BC38-C740D0B59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8</a:t>
            </a:fld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55D47249-524B-4DB3-8194-DA92B1DF81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0041" y="1708489"/>
            <a:ext cx="6971918" cy="3208067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1F93B629-3D4F-4D79-BC57-C467E642A78C}"/>
              </a:ext>
            </a:extLst>
          </p:cNvPr>
          <p:cNvSpPr/>
          <p:nvPr/>
        </p:nvSpPr>
        <p:spPr>
          <a:xfrm>
            <a:off x="3995530" y="5626628"/>
            <a:ext cx="3325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Taken from [</a:t>
            </a:r>
            <a:r>
              <a:rPr lang="en-US" dirty="0" err="1"/>
              <a:t>Avizienis</a:t>
            </a:r>
            <a:r>
              <a:rPr lang="en-US" dirty="0"/>
              <a:t> et al. 2004]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89137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1A68FE2-5232-424C-BE34-FEA0B16DD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Replication</a:t>
            </a:r>
            <a:r>
              <a:rPr lang="it-IT" altLang="it-IT" dirty="0">
                <a:solidFill>
                  <a:srgbClr val="FF0000"/>
                </a:solidFill>
              </a:rPr>
              <a:t> 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599B3B-C8DA-4719-B4F7-1DA77BD85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369" y="1135377"/>
            <a:ext cx="10515600" cy="3526336"/>
          </a:xfrm>
        </p:spPr>
        <p:txBody>
          <a:bodyPr>
            <a:noAutofit/>
          </a:bodyPr>
          <a:lstStyle/>
          <a:p>
            <a:r>
              <a:rPr lang="it-IT" altLang="it-IT" sz="2400" dirty="0"/>
              <a:t>Make </a:t>
            </a:r>
            <a:r>
              <a:rPr lang="it-IT" altLang="it-IT" sz="2400" dirty="0" err="1"/>
              <a:t>available</a:t>
            </a:r>
            <a:endParaRPr lang="it-IT" altLang="it-IT" sz="2400" dirty="0"/>
          </a:p>
          <a:p>
            <a:pPr marL="0" indent="0">
              <a:buNone/>
            </a:pPr>
            <a:r>
              <a:rPr lang="it-IT" altLang="it-IT" sz="2400" dirty="0"/>
              <a:t>	- </a:t>
            </a:r>
            <a:r>
              <a:rPr lang="it-IT" altLang="it-IT" sz="2400" dirty="0" err="1"/>
              <a:t>two</a:t>
            </a:r>
            <a:r>
              <a:rPr lang="it-IT" altLang="it-IT" sz="2400" dirty="0"/>
              <a:t> or more copies of data item </a:t>
            </a:r>
            <a:r>
              <a:rPr lang="it-IT" altLang="it-IT" sz="2400" dirty="0" err="1"/>
              <a:t>that</a:t>
            </a:r>
            <a:r>
              <a:rPr lang="it-IT" altLang="it-IT" sz="2400" dirty="0"/>
              <a:t> </a:t>
            </a:r>
            <a:r>
              <a:rPr lang="it-IT" altLang="it-IT" sz="2400" dirty="0" err="1"/>
              <a:t>may</a:t>
            </a:r>
            <a:r>
              <a:rPr lang="it-IT" altLang="it-IT" sz="2400" dirty="0"/>
              <a:t> be </a:t>
            </a:r>
            <a:r>
              <a:rPr lang="it-IT" altLang="it-IT" sz="2400" dirty="0" err="1"/>
              <a:t>corrupted</a:t>
            </a:r>
            <a:endParaRPr lang="it-IT" altLang="it-IT" sz="2400" dirty="0"/>
          </a:p>
          <a:p>
            <a:pPr marL="0" indent="0">
              <a:buNone/>
            </a:pPr>
            <a:r>
              <a:rPr lang="it-IT" altLang="it-IT" sz="2400" dirty="0"/>
              <a:t>	- a </a:t>
            </a:r>
            <a:r>
              <a:rPr lang="it-IT" altLang="it-IT" sz="2400" dirty="0" err="1"/>
              <a:t>mechanism</a:t>
            </a:r>
            <a:r>
              <a:rPr lang="it-IT" altLang="it-IT" sz="2400" dirty="0"/>
              <a:t> </a:t>
            </a:r>
            <a:r>
              <a:rPr lang="it-IT" altLang="it-IT" sz="2400" dirty="0" err="1"/>
              <a:t>that</a:t>
            </a:r>
            <a:r>
              <a:rPr lang="it-IT" altLang="it-IT" sz="2400" dirty="0"/>
              <a:t> </a:t>
            </a:r>
            <a:r>
              <a:rPr lang="it-IT" altLang="it-IT" sz="2400" dirty="0" err="1"/>
              <a:t>compares</a:t>
            </a:r>
            <a:r>
              <a:rPr lang="it-IT" altLang="it-IT" sz="2400" dirty="0"/>
              <a:t> </a:t>
            </a:r>
            <a:r>
              <a:rPr lang="it-IT" altLang="it-IT" sz="2400" dirty="0" err="1"/>
              <a:t>them</a:t>
            </a:r>
            <a:r>
              <a:rPr lang="it-IT" altLang="it-IT" sz="2400" dirty="0"/>
              <a:t> and </a:t>
            </a:r>
            <a:r>
              <a:rPr lang="it-IT" altLang="it-IT" sz="2400" dirty="0" err="1"/>
              <a:t>declares</a:t>
            </a:r>
            <a:r>
              <a:rPr lang="it-IT" altLang="it-IT" sz="2400" dirty="0"/>
              <a:t> an  </a:t>
            </a:r>
            <a:r>
              <a:rPr lang="it-IT" altLang="it-IT" sz="2400" dirty="0" err="1"/>
              <a:t>error</a:t>
            </a:r>
            <a:r>
              <a:rPr lang="it-IT" altLang="it-IT" sz="2400" dirty="0"/>
              <a:t> </a:t>
            </a:r>
            <a:r>
              <a:rPr lang="it-IT" altLang="it-IT" sz="2400" dirty="0" err="1"/>
              <a:t>if</a:t>
            </a:r>
            <a:r>
              <a:rPr lang="it-IT" altLang="it-IT" sz="2400" dirty="0"/>
              <a:t> </a:t>
            </a:r>
            <a:r>
              <a:rPr lang="it-IT" altLang="it-IT" sz="2400" dirty="0" err="1"/>
              <a:t>they</a:t>
            </a:r>
            <a:r>
              <a:rPr lang="it-IT" altLang="it-IT" sz="2400" dirty="0"/>
              <a:t> </a:t>
            </a:r>
            <a:r>
              <a:rPr lang="it-IT" altLang="it-IT" sz="2400" dirty="0" err="1"/>
              <a:t>differ</a:t>
            </a:r>
            <a:endParaRPr lang="it-IT" altLang="it-IT" sz="2400" dirty="0"/>
          </a:p>
          <a:p>
            <a:pPr marL="0" indent="0">
              <a:buNone/>
            </a:pPr>
            <a:endParaRPr lang="it-IT" altLang="it-IT" sz="2400" dirty="0"/>
          </a:p>
          <a:p>
            <a:r>
              <a:rPr lang="it-IT" altLang="it-IT" sz="2400" dirty="0"/>
              <a:t>The </a:t>
            </a:r>
            <a:r>
              <a:rPr lang="it-IT" altLang="it-IT" sz="2400" dirty="0" err="1"/>
              <a:t>two</a:t>
            </a:r>
            <a:r>
              <a:rPr lang="it-IT" altLang="it-IT" sz="2400" dirty="0"/>
              <a:t> copies must be </a:t>
            </a:r>
            <a:r>
              <a:rPr lang="it-IT" altLang="it-IT" sz="2400" dirty="0" err="1"/>
              <a:t>unlikely</a:t>
            </a:r>
            <a:r>
              <a:rPr lang="it-IT" altLang="it-IT" sz="2400" dirty="0"/>
              <a:t> to be </a:t>
            </a:r>
            <a:r>
              <a:rPr lang="it-IT" altLang="it-IT" sz="2400" dirty="0" err="1"/>
              <a:t>corrupted</a:t>
            </a:r>
            <a:r>
              <a:rPr lang="it-IT" altLang="it-IT" sz="2400" dirty="0"/>
              <a:t> </a:t>
            </a:r>
            <a:r>
              <a:rPr lang="it-IT" altLang="it-IT" sz="2400" dirty="0" err="1"/>
              <a:t>together</a:t>
            </a:r>
            <a:r>
              <a:rPr lang="it-IT" altLang="it-IT" sz="2400" dirty="0"/>
              <a:t> and in the </a:t>
            </a:r>
            <a:r>
              <a:rPr lang="it-IT" altLang="it-IT" sz="2400" dirty="0" err="1"/>
              <a:t>same</a:t>
            </a:r>
            <a:r>
              <a:rPr lang="it-IT" altLang="it-IT" sz="2400" dirty="0"/>
              <a:t> way</a:t>
            </a:r>
          </a:p>
          <a:p>
            <a:pPr marL="457200" lvl="1" indent="0">
              <a:buNone/>
            </a:pPr>
            <a:r>
              <a:rPr lang="it-IT" altLang="it-IT" dirty="0"/>
              <a:t>  </a:t>
            </a:r>
            <a:r>
              <a:rPr lang="it-IT" altLang="it-IT" dirty="0" err="1"/>
              <a:t>Examples</a:t>
            </a:r>
            <a:r>
              <a:rPr lang="it-IT" altLang="it-IT" dirty="0"/>
              <a:t>: </a:t>
            </a:r>
            <a:r>
              <a:rPr lang="it-IT" altLang="it-IT" dirty="0" err="1"/>
              <a:t>Duplicated</a:t>
            </a:r>
            <a:r>
              <a:rPr lang="it-IT" altLang="it-IT" dirty="0"/>
              <a:t> </a:t>
            </a:r>
            <a:r>
              <a:rPr lang="it-IT" altLang="it-IT" dirty="0" err="1"/>
              <a:t>circuitry</a:t>
            </a:r>
            <a:r>
              <a:rPr lang="it-IT" altLang="it-IT" dirty="0"/>
              <a:t>, </a:t>
            </a:r>
            <a:r>
              <a:rPr lang="it-IT" altLang="it-IT" dirty="0" err="1"/>
              <a:t>Transmit</a:t>
            </a:r>
            <a:r>
              <a:rPr lang="it-IT" altLang="it-IT" dirty="0"/>
              <a:t> </a:t>
            </a:r>
            <a:r>
              <a:rPr lang="it-IT" altLang="it-IT" dirty="0" err="1"/>
              <a:t>messages</a:t>
            </a:r>
            <a:r>
              <a:rPr lang="it-IT" altLang="it-IT" dirty="0"/>
              <a:t> </a:t>
            </a:r>
            <a:r>
              <a:rPr lang="it-IT" altLang="it-IT" dirty="0" err="1"/>
              <a:t>twice</a:t>
            </a:r>
            <a:r>
              <a:rPr lang="it-IT" altLang="it-IT" dirty="0"/>
              <a:t>, Store data in </a:t>
            </a:r>
            <a:r>
              <a:rPr lang="it-IT" altLang="it-IT" dirty="0" err="1"/>
              <a:t>two</a:t>
            </a:r>
            <a:r>
              <a:rPr lang="it-IT" altLang="it-IT" dirty="0"/>
              <a:t> separate places (e.g. </a:t>
            </a:r>
            <a:r>
              <a:rPr lang="it-IT" altLang="it-IT" dirty="0" err="1"/>
              <a:t>mirrored</a:t>
            </a:r>
            <a:r>
              <a:rPr lang="it-IT" altLang="it-IT" dirty="0"/>
              <a:t> disks)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6BEC3A-7A7B-4C29-8675-5DCCC3918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err="1"/>
              <a:t>May</a:t>
            </a:r>
            <a:r>
              <a:rPr lang="it-IT" dirty="0"/>
              <a:t> 7-10, 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BE5C69F-9C5B-4EE9-BE4F-1B91A5746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Redundancy in Fault Tolerant Computing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08613DF-E9E1-4735-8E05-008B7A545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9</a:t>
            </a:fld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3E99C02B-AB9F-4A8B-BD37-5A3CFCDE86EF}"/>
              </a:ext>
            </a:extLst>
          </p:cNvPr>
          <p:cNvSpPr/>
          <p:nvPr/>
        </p:nvSpPr>
        <p:spPr>
          <a:xfrm>
            <a:off x="990600" y="4661713"/>
            <a:ext cx="10363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altLang="it-IT" sz="2400" b="1" i="1" dirty="0"/>
              <a:t>Replication</a:t>
            </a:r>
            <a:r>
              <a:rPr lang="it-IT" altLang="it-IT" sz="2400" b="1" dirty="0"/>
              <a:t>:</a:t>
            </a:r>
            <a:br>
              <a:rPr lang="it-IT" altLang="it-IT" sz="2400" dirty="0"/>
            </a:br>
            <a:r>
              <a:rPr lang="it-IT" altLang="it-IT" sz="2400" dirty="0"/>
              <a:t>can </a:t>
            </a:r>
            <a:r>
              <a:rPr lang="it-IT" altLang="it-IT" sz="2400" dirty="0" err="1"/>
              <a:t>have</a:t>
            </a:r>
            <a:r>
              <a:rPr lang="it-IT" altLang="it-IT" sz="2400" dirty="0"/>
              <a:t> a </a:t>
            </a:r>
            <a:r>
              <a:rPr lang="it-IT" altLang="it-IT" sz="2400" dirty="0" err="1"/>
              <a:t>very</a:t>
            </a:r>
            <a:r>
              <a:rPr lang="it-IT" altLang="it-IT" sz="2400" dirty="0"/>
              <a:t> </a:t>
            </a:r>
            <a:r>
              <a:rPr lang="it-IT" altLang="it-IT" sz="2400" dirty="0" err="1"/>
              <a:t>important</a:t>
            </a:r>
            <a:r>
              <a:rPr lang="it-IT" altLang="it-IT" sz="2400" dirty="0"/>
              <a:t> impact on a system in the area of performance, size, weight, power </a:t>
            </a:r>
            <a:r>
              <a:rPr lang="it-IT" altLang="it-IT" sz="2400" dirty="0" err="1"/>
              <a:t>consumption</a:t>
            </a:r>
            <a:r>
              <a:rPr lang="it-IT" altLang="it-IT" sz="2400" dirty="0"/>
              <a:t> and </a:t>
            </a:r>
            <a:r>
              <a:rPr lang="it-IT" altLang="it-IT" sz="2400" dirty="0" err="1"/>
              <a:t>others</a:t>
            </a:r>
            <a:endParaRPr lang="it-IT" altLang="it-IT" sz="2400" dirty="0"/>
          </a:p>
        </p:txBody>
      </p:sp>
      <p:sp>
        <p:nvSpPr>
          <p:cNvPr id="12" name="Freccia in giù 11">
            <a:extLst>
              <a:ext uri="{FF2B5EF4-FFF2-40B4-BE49-F238E27FC236}">
                <a16:creationId xmlns:a16="http://schemas.microsoft.com/office/drawing/2014/main" id="{7D606655-F9EE-4DF3-9858-E245D93E7FA1}"/>
              </a:ext>
            </a:extLst>
          </p:cNvPr>
          <p:cNvSpPr/>
          <p:nvPr/>
        </p:nvSpPr>
        <p:spPr>
          <a:xfrm>
            <a:off x="5416826" y="4306957"/>
            <a:ext cx="811696" cy="554640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41140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Blu caldo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1067</TotalTime>
  <Words>3532</Words>
  <Application>Microsoft Office PowerPoint</Application>
  <PresentationFormat>Widescreen</PresentationFormat>
  <Paragraphs>1144</Paragraphs>
  <Slides>71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71</vt:i4>
      </vt:variant>
    </vt:vector>
  </HeadingPairs>
  <TitlesOfParts>
    <vt:vector size="80" baseType="lpstr">
      <vt:lpstr>Arial</vt:lpstr>
      <vt:lpstr>Calibri</vt:lpstr>
      <vt:lpstr>Calibri Light</vt:lpstr>
      <vt:lpstr>Helvetica</vt:lpstr>
      <vt:lpstr>Monotype Sorts</vt:lpstr>
      <vt:lpstr>Times New Roman</vt:lpstr>
      <vt:lpstr>Wingdings</vt:lpstr>
      <vt:lpstr>Tema di Office</vt:lpstr>
      <vt:lpstr>Personalizza struttura</vt:lpstr>
      <vt:lpstr>Presentazione standard di PowerPoint</vt:lpstr>
      <vt:lpstr>Outline</vt:lpstr>
      <vt:lpstr>Fault tolerant computing: why and what</vt:lpstr>
      <vt:lpstr>Transport systems: Aerospace</vt:lpstr>
      <vt:lpstr>Transport systems: Automotive</vt:lpstr>
      <vt:lpstr>Fault tolerant computer-based systems</vt:lpstr>
      <vt:lpstr>Fault tolerant computer-based systems</vt:lpstr>
      <vt:lpstr>Chain of threats: Faults -&gt; Errors -&gt; Failures</vt:lpstr>
      <vt:lpstr>Replication </vt:lpstr>
      <vt:lpstr>Redundancy in fault tolerant computing</vt:lpstr>
      <vt:lpstr>Presentazione standard di PowerPoint</vt:lpstr>
      <vt:lpstr>Hardware redundancy</vt:lpstr>
      <vt:lpstr>Passive fault tolerance technique:TMR</vt:lpstr>
      <vt:lpstr>Cascading TMR with triplicated voters  </vt:lpstr>
      <vt:lpstr>TMR: the Voter</vt:lpstr>
      <vt:lpstr>Problems with voting procedure  on analog signals</vt:lpstr>
      <vt:lpstr>N-Modular Redundancy</vt:lpstr>
      <vt:lpstr>Active hw redundancy</vt:lpstr>
      <vt:lpstr>Active hw redundancy: the comparator</vt:lpstr>
      <vt:lpstr>Active hw redundancy: the comparator</vt:lpstr>
      <vt:lpstr>Active redundancy</vt:lpstr>
      <vt:lpstr>Different schemes can be implemented</vt:lpstr>
      <vt:lpstr>Hybrid approaches</vt:lpstr>
      <vt:lpstr>Reconfigurable NMR</vt:lpstr>
      <vt:lpstr>Hw redundancy techniques: summary</vt:lpstr>
      <vt:lpstr>Presentazione standard di PowerPoint</vt:lpstr>
      <vt:lpstr>Coding</vt:lpstr>
      <vt:lpstr>Coding</vt:lpstr>
      <vt:lpstr>Examples of codes</vt:lpstr>
      <vt:lpstr>Examples of codes</vt:lpstr>
      <vt:lpstr>Distances and data spaces</vt:lpstr>
      <vt:lpstr>Codes for error correction</vt:lpstr>
      <vt:lpstr>Arithmetic codes</vt:lpstr>
      <vt:lpstr>Checksumming</vt:lpstr>
      <vt:lpstr>Checksumming</vt:lpstr>
      <vt:lpstr>Error correcting codes -ECC</vt:lpstr>
      <vt:lpstr>Hamming Code (I)</vt:lpstr>
      <vt:lpstr>Hamming code (II)</vt:lpstr>
      <vt:lpstr>Hamming code (III)</vt:lpstr>
      <vt:lpstr>Self checking circuitry</vt:lpstr>
      <vt:lpstr>Self checking circuitry</vt:lpstr>
      <vt:lpstr>two-input TSC comparator</vt:lpstr>
      <vt:lpstr>two-input TSC comparator</vt:lpstr>
      <vt:lpstr>two-input TSC comparator</vt:lpstr>
      <vt:lpstr>two-input TSC comparator</vt:lpstr>
      <vt:lpstr>two-input TSC comparator</vt:lpstr>
      <vt:lpstr>n-input TSC comparator</vt:lpstr>
      <vt:lpstr>Presentazione standard di PowerPoint</vt:lpstr>
      <vt:lpstr>Time redundancy techniques (I)</vt:lpstr>
      <vt:lpstr>Time redundancy techniques (II)</vt:lpstr>
      <vt:lpstr>Presentazione standard di PowerPoint</vt:lpstr>
      <vt:lpstr>Faults in the software</vt:lpstr>
      <vt:lpstr>Faults in the software</vt:lpstr>
      <vt:lpstr>Software redundancy</vt:lpstr>
      <vt:lpstr>Multi-version approaches</vt:lpstr>
      <vt:lpstr>N-version programming (I)</vt:lpstr>
      <vt:lpstr>N-version programming (II)</vt:lpstr>
      <vt:lpstr>N-version programming (II)</vt:lpstr>
      <vt:lpstr>N-self-checking programming</vt:lpstr>
      <vt:lpstr>Design diversity</vt:lpstr>
      <vt:lpstr>Design diversity</vt:lpstr>
      <vt:lpstr>Recovery-block technique</vt:lpstr>
      <vt:lpstr>Recovery-block technique</vt:lpstr>
      <vt:lpstr>Checkpointing: basic issues</vt:lpstr>
      <vt:lpstr>Effectiveness of fault tolerance</vt:lpstr>
      <vt:lpstr>Magnetic disk</vt:lpstr>
      <vt:lpstr>RAID</vt:lpstr>
      <vt:lpstr>RAID</vt:lpstr>
      <vt:lpstr>RAID</vt:lpstr>
      <vt:lpstr>Conclusions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cinzia</dc:creator>
  <cp:lastModifiedBy>CINZIA BERNARDESCHI</cp:lastModifiedBy>
  <cp:revision>249</cp:revision>
  <dcterms:created xsi:type="dcterms:W3CDTF">2019-04-29T15:18:52Z</dcterms:created>
  <dcterms:modified xsi:type="dcterms:W3CDTF">2019-05-05T13:27:12Z</dcterms:modified>
</cp:coreProperties>
</file>