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Lst>
  <p:notesMasterIdLst>
    <p:notesMasterId r:id="rId66"/>
  </p:notesMasterIdLst>
  <p:sldIdLst>
    <p:sldId id="263" r:id="rId3"/>
    <p:sldId id="274" r:id="rId4"/>
    <p:sldId id="275" r:id="rId5"/>
    <p:sldId id="276" r:id="rId6"/>
    <p:sldId id="728" r:id="rId7"/>
    <p:sldId id="729" r:id="rId8"/>
    <p:sldId id="635" r:id="rId9"/>
    <p:sldId id="628" r:id="rId10"/>
    <p:sldId id="730" r:id="rId11"/>
    <p:sldId id="630" r:id="rId12"/>
    <p:sldId id="731" r:id="rId13"/>
    <p:sldId id="631" r:id="rId14"/>
    <p:sldId id="637" r:id="rId15"/>
    <p:sldId id="634" r:id="rId16"/>
    <p:sldId id="733" r:id="rId17"/>
    <p:sldId id="735" r:id="rId18"/>
    <p:sldId id="641" r:id="rId19"/>
    <p:sldId id="642" r:id="rId20"/>
    <p:sldId id="643" r:id="rId21"/>
    <p:sldId id="645" r:id="rId22"/>
    <p:sldId id="736" r:id="rId23"/>
    <p:sldId id="646" r:id="rId24"/>
    <p:sldId id="654" r:id="rId25"/>
    <p:sldId id="738" r:id="rId26"/>
    <p:sldId id="655" r:id="rId27"/>
    <p:sldId id="648" r:id="rId28"/>
    <p:sldId id="649" r:id="rId29"/>
    <p:sldId id="739" r:id="rId30"/>
    <p:sldId id="740" r:id="rId31"/>
    <p:sldId id="742" r:id="rId32"/>
    <p:sldId id="644" r:id="rId33"/>
    <p:sldId id="651" r:id="rId34"/>
    <p:sldId id="652" r:id="rId35"/>
    <p:sldId id="653" r:id="rId36"/>
    <p:sldId id="629" r:id="rId37"/>
    <p:sldId id="632" r:id="rId38"/>
    <p:sldId id="650" r:id="rId39"/>
    <p:sldId id="741" r:id="rId40"/>
    <p:sldId id="1140" r:id="rId41"/>
    <p:sldId id="744" r:id="rId42"/>
    <p:sldId id="1142" r:id="rId43"/>
    <p:sldId id="1143" r:id="rId44"/>
    <p:sldId id="1144" r:id="rId45"/>
    <p:sldId id="1145" r:id="rId46"/>
    <p:sldId id="1146" r:id="rId47"/>
    <p:sldId id="1147" r:id="rId48"/>
    <p:sldId id="1148" r:id="rId49"/>
    <p:sldId id="1149" r:id="rId50"/>
    <p:sldId id="1150" r:id="rId51"/>
    <p:sldId id="1151" r:id="rId52"/>
    <p:sldId id="1152" r:id="rId53"/>
    <p:sldId id="1154" r:id="rId54"/>
    <p:sldId id="1157" r:id="rId55"/>
    <p:sldId id="1156" r:id="rId56"/>
    <p:sldId id="1161" r:id="rId57"/>
    <p:sldId id="1169" r:id="rId58"/>
    <p:sldId id="1170" r:id="rId59"/>
    <p:sldId id="1171" r:id="rId60"/>
    <p:sldId id="1172" r:id="rId61"/>
    <p:sldId id="1175" r:id="rId62"/>
    <p:sldId id="1176" r:id="rId63"/>
    <p:sldId id="1177" r:id="rId64"/>
    <p:sldId id="636" r:id="rId65"/>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412E"/>
    <a:srgbClr val="87CB9C"/>
    <a:srgbClr val="9BE3C8"/>
    <a:srgbClr val="F8DA86"/>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91532" autoAdjust="0"/>
  </p:normalViewPr>
  <p:slideViewPr>
    <p:cSldViewPr snapToGrid="0">
      <p:cViewPr varScale="1">
        <p:scale>
          <a:sx n="61" d="100"/>
          <a:sy n="61" d="100"/>
        </p:scale>
        <p:origin x="88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1F65E0-4069-491A-83B2-D1E5380DC064}" type="datetimeFigureOut">
              <a:rPr lang="it-IT" smtClean="0"/>
              <a:t>17/05/2019</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BDD656-6BF1-4706-ADC1-0A198C24576E}" type="slidenum">
              <a:rPr lang="it-IT" smtClean="0"/>
              <a:t>‹N›</a:t>
            </a:fld>
            <a:endParaRPr lang="it-IT"/>
          </a:p>
        </p:txBody>
      </p:sp>
    </p:spTree>
    <p:extLst>
      <p:ext uri="{BB962C8B-B14F-4D97-AF65-F5344CB8AC3E}">
        <p14:creationId xmlns:p14="http://schemas.microsoft.com/office/powerpoint/2010/main" val="428211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8F2E9773-12D3-4817-8DD5-C789955D1DE6}"/>
              </a:ext>
            </a:extLst>
          </p:cNvPr>
          <p:cNvSpPr>
            <a:spLocks noGrp="1"/>
          </p:cNvSpPr>
          <p:nvPr>
            <p:ph type="dt" sz="half" idx="10"/>
          </p:nvPr>
        </p:nvSpPr>
        <p:spPr/>
        <p:txBody>
          <a:bodyPr/>
          <a:lstStyle/>
          <a:p>
            <a:r>
              <a:rPr lang="it-IT" dirty="0" err="1"/>
              <a:t>May</a:t>
            </a:r>
            <a:r>
              <a:rPr lang="it-IT" dirty="0"/>
              <a:t> 7-10, /2019</a:t>
            </a:r>
          </a:p>
        </p:txBody>
      </p:sp>
      <p:sp>
        <p:nvSpPr>
          <p:cNvPr id="5" name="Segnaposto piè di pagina 4">
            <a:extLst>
              <a:ext uri="{FF2B5EF4-FFF2-40B4-BE49-F238E27FC236}">
                <a16:creationId xmlns:a16="http://schemas.microsoft.com/office/drawing/2014/main" id="{934CBC14-0F91-4A20-8417-208012D3CCE6}"/>
              </a:ext>
            </a:extLst>
          </p:cNvPr>
          <p:cNvSpPr>
            <a:spLocks noGrp="1"/>
          </p:cNvSpPr>
          <p:nvPr>
            <p:ph type="ftr" sz="quarter" idx="11"/>
          </p:nvPr>
        </p:nvSpPr>
        <p:spPr>
          <a:xfrm>
            <a:off x="175364" y="6356350"/>
            <a:ext cx="12016636" cy="365125"/>
          </a:xfrm>
        </p:spPr>
        <p:txBody>
          <a:bodyPr/>
          <a:lstStyle/>
          <a:p>
            <a:r>
              <a:rPr lang="it-IT" dirty="0" err="1"/>
              <a:t>Redundance</a:t>
            </a:r>
            <a:r>
              <a:rPr lang="it-IT" dirty="0"/>
              <a:t> in fault </a:t>
            </a:r>
            <a:r>
              <a:rPr lang="it-IT" dirty="0" err="1"/>
              <a:t>tolerance</a:t>
            </a:r>
            <a:endParaRPr lang="it-IT" dirty="0"/>
          </a:p>
        </p:txBody>
      </p:sp>
      <p:sp>
        <p:nvSpPr>
          <p:cNvPr id="6" name="Segnaposto numero diapositiva 5">
            <a:extLst>
              <a:ext uri="{FF2B5EF4-FFF2-40B4-BE49-F238E27FC236}">
                <a16:creationId xmlns:a16="http://schemas.microsoft.com/office/drawing/2014/main" id="{5B4065C5-4AD1-49EA-B986-64AFB01F394B}"/>
              </a:ext>
            </a:extLst>
          </p:cNvPr>
          <p:cNvSpPr>
            <a:spLocks noGrp="1"/>
          </p:cNvSpPr>
          <p:nvPr>
            <p:ph type="sldNum" sz="quarter" idx="12"/>
          </p:nvPr>
        </p:nvSpPr>
        <p:spPr/>
        <p:txBody>
          <a:bodyPr/>
          <a:lstStyle/>
          <a:p>
            <a:fld id="{11A9D1D3-80F6-43B1-92F0-BF797B205D95}" type="slidenum">
              <a:rPr lang="it-IT" smtClean="0"/>
              <a:t>‹N›</a:t>
            </a:fld>
            <a:endParaRPr lang="it-IT"/>
          </a:p>
        </p:txBody>
      </p:sp>
      <p:pic>
        <p:nvPicPr>
          <p:cNvPr id="7" name="Grafik 4" descr="unipi.jpg">
            <a:extLst>
              <a:ext uri="{FF2B5EF4-FFF2-40B4-BE49-F238E27FC236}">
                <a16:creationId xmlns:a16="http://schemas.microsoft.com/office/drawing/2014/main" id="{AD822E2C-8FA0-4ACE-A55C-B791CCEE219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192907" y="394083"/>
            <a:ext cx="1238310" cy="1083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Sottotitolo 2">
            <a:extLst>
              <a:ext uri="{FF2B5EF4-FFF2-40B4-BE49-F238E27FC236}">
                <a16:creationId xmlns:a16="http://schemas.microsoft.com/office/drawing/2014/main" id="{76C54228-CD95-4180-B164-5C80F9A58FB5}"/>
              </a:ext>
            </a:extLst>
          </p:cNvPr>
          <p:cNvSpPr txBox="1">
            <a:spLocks/>
          </p:cNvSpPr>
          <p:nvPr userDrawn="1"/>
        </p:nvSpPr>
        <p:spPr>
          <a:xfrm>
            <a:off x="1240062" y="6282217"/>
            <a:ext cx="9144000" cy="513390"/>
          </a:xfrm>
          <a:prstGeom prst="rect">
            <a:avLst/>
          </a:prstGeom>
        </p:spPr>
        <p:txBody>
          <a:bodyPr vert="horz" lIns="91440" tIns="45720" rIns="91440" bIns="45720" rtlCol="0">
            <a:normAutofit/>
          </a:bodyPr>
          <a:lstStyle>
            <a:lvl1pPr marL="0" indent="0" algn="ctr" defTabSz="914400" rtl="0" eaLnBrk="1" latinLnBrk="0" hangingPunct="1">
              <a:lnSpc>
                <a:spcPct val="100000"/>
              </a:lnSpc>
              <a:spcBef>
                <a:spcPct val="0"/>
              </a:spcBef>
              <a:buFontTx/>
              <a:buNone/>
              <a:defRPr sz="2000" i="1"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altLang="it-IT" sz="1800" b="0" i="0" dirty="0" err="1">
                <a:latin typeface="Arial" panose="020B0604020202020204" pitchFamily="34" charset="0"/>
              </a:rPr>
              <a:t>May</a:t>
            </a:r>
            <a:r>
              <a:rPr lang="it-IT" altLang="it-IT" sz="1800" b="0" i="0" dirty="0">
                <a:latin typeface="Arial" panose="020B0604020202020204" pitchFamily="34" charset="0"/>
              </a:rPr>
              <a:t> 7-10, 2019 – </a:t>
            </a:r>
            <a:r>
              <a:rPr lang="it-IT" altLang="it-IT" sz="1800" b="0" i="0" dirty="0" err="1">
                <a:latin typeface="Arial" panose="020B0604020202020204" pitchFamily="34" charset="0"/>
              </a:rPr>
              <a:t>Thessaloniki</a:t>
            </a:r>
            <a:r>
              <a:rPr lang="it-IT" altLang="it-IT" sz="1800" b="0" i="0" dirty="0">
                <a:latin typeface="Arial" panose="020B0604020202020204" pitchFamily="34" charset="0"/>
              </a:rPr>
              <a:t>, </a:t>
            </a:r>
            <a:r>
              <a:rPr lang="it-IT" altLang="it-IT" sz="1800" b="0" i="0" dirty="0" err="1">
                <a:latin typeface="Arial" panose="020B0604020202020204" pitchFamily="34" charset="0"/>
              </a:rPr>
              <a:t>Greece</a:t>
            </a:r>
            <a:endParaRPr lang="it-IT" altLang="ja-JP" sz="1800" b="0" i="0" dirty="0">
              <a:latin typeface="Arial" panose="020B0604020202020204" pitchFamily="34" charset="0"/>
            </a:endParaRPr>
          </a:p>
        </p:txBody>
      </p:sp>
      <p:cxnSp>
        <p:nvCxnSpPr>
          <p:cNvPr id="15" name="Connettore diritto 14">
            <a:extLst>
              <a:ext uri="{FF2B5EF4-FFF2-40B4-BE49-F238E27FC236}">
                <a16:creationId xmlns:a16="http://schemas.microsoft.com/office/drawing/2014/main" id="{4F8F5D8B-25D9-4E40-A41F-3D134C483D78}"/>
              </a:ext>
            </a:extLst>
          </p:cNvPr>
          <p:cNvCxnSpPr/>
          <p:nvPr userDrawn="1"/>
        </p:nvCxnSpPr>
        <p:spPr>
          <a:xfrm>
            <a:off x="0" y="6150279"/>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CasellaDiTesto 15">
            <a:extLst>
              <a:ext uri="{FF2B5EF4-FFF2-40B4-BE49-F238E27FC236}">
                <a16:creationId xmlns:a16="http://schemas.microsoft.com/office/drawing/2014/main" id="{F477FFFB-3FAC-4D4D-B650-200C658170BB}"/>
              </a:ext>
            </a:extLst>
          </p:cNvPr>
          <p:cNvSpPr txBox="1"/>
          <p:nvPr userDrawn="1"/>
        </p:nvSpPr>
        <p:spPr>
          <a:xfrm>
            <a:off x="0" y="4221972"/>
            <a:ext cx="12192000" cy="160043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altLang="it-IT" sz="2000" i="1" dirty="0">
                <a:latin typeface="Arial" panose="020B0604020202020204" pitchFamily="34" charset="0"/>
              </a:rPr>
              <a:t>Prof. Cinzia Bernardeschi</a:t>
            </a:r>
            <a:br>
              <a:rPr lang="it-IT" altLang="it-IT" sz="2000" i="1" dirty="0">
                <a:latin typeface="Arial" panose="020B0604020202020204" pitchFamily="34" charset="0"/>
              </a:rPr>
            </a:br>
            <a:r>
              <a:rPr lang="it-IT" altLang="it-IT" sz="2000" i="1" dirty="0">
                <a:latin typeface="Arial" panose="020B0604020202020204" pitchFamily="34" charset="0"/>
              </a:rPr>
              <a:t> Department of Information Engineering</a:t>
            </a:r>
            <a:br>
              <a:rPr lang="it-IT" altLang="it-IT" sz="2000" i="1" dirty="0">
                <a:latin typeface="Arial" panose="020B0604020202020204" pitchFamily="34" charset="0"/>
              </a:rPr>
            </a:br>
            <a:r>
              <a:rPr lang="it-IT" altLang="it-IT" sz="2000" i="1" dirty="0">
                <a:latin typeface="Arial" panose="020B0604020202020204" pitchFamily="34" charset="0"/>
              </a:rPr>
              <a:t>University of Pisa, </a:t>
            </a:r>
            <a:r>
              <a:rPr lang="it-IT" altLang="it-IT" sz="2000" i="1" dirty="0" err="1">
                <a:latin typeface="Arial" panose="020B0604020202020204" pitchFamily="34" charset="0"/>
              </a:rPr>
              <a:t>Italy</a:t>
            </a:r>
            <a:br>
              <a:rPr lang="it-IT" altLang="it-IT" sz="2000" i="1" dirty="0">
                <a:latin typeface="Arial" panose="020B0604020202020204" pitchFamily="34" charset="0"/>
              </a:rPr>
            </a:br>
            <a:r>
              <a:rPr lang="it-IT" altLang="it-IT" sz="2000" i="1" dirty="0">
                <a:latin typeface="Arial" panose="020B0604020202020204" pitchFamily="34" charset="0"/>
              </a:rPr>
              <a:t>cinzia.bernardeschi@unipi.it</a:t>
            </a:r>
          </a:p>
          <a:p>
            <a:endParaRPr lang="it-IT" dirty="0"/>
          </a:p>
        </p:txBody>
      </p:sp>
      <p:sp>
        <p:nvSpPr>
          <p:cNvPr id="20" name="Rettangolo 19">
            <a:extLst>
              <a:ext uri="{FF2B5EF4-FFF2-40B4-BE49-F238E27FC236}">
                <a16:creationId xmlns:a16="http://schemas.microsoft.com/office/drawing/2014/main" id="{72179EAB-DD38-4D34-9889-C7EF4E12D74F}"/>
              </a:ext>
            </a:extLst>
          </p:cNvPr>
          <p:cNvSpPr/>
          <p:nvPr userDrawn="1"/>
        </p:nvSpPr>
        <p:spPr>
          <a:xfrm>
            <a:off x="0" y="2085334"/>
            <a:ext cx="12192000" cy="1083522"/>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spcBef>
                <a:spcPct val="0"/>
              </a:spcBef>
              <a:buFontTx/>
              <a:buNone/>
            </a:pPr>
            <a:r>
              <a:rPr lang="en-US" altLang="ja-JP" sz="4400" u="none" dirty="0">
                <a:solidFill>
                  <a:schemeClr val="bg1"/>
                </a:solidFill>
                <a:latin typeface="Arial" panose="020B0604020202020204" pitchFamily="34" charset="0"/>
              </a:rPr>
              <a:t>Secure Information Flow in Programs </a:t>
            </a:r>
          </a:p>
        </p:txBody>
      </p:sp>
    </p:spTree>
    <p:extLst>
      <p:ext uri="{BB962C8B-B14F-4D97-AF65-F5344CB8AC3E}">
        <p14:creationId xmlns:p14="http://schemas.microsoft.com/office/powerpoint/2010/main" val="1123069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4477D6A-014E-4A27-BE75-3154C5F08D04}"/>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6915156-A94F-4655-8362-FB2DC1017EF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97C61F65-7FD0-4815-A05D-0089088118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4A7B140D-9CEE-49C4-B32A-19985A304723}"/>
              </a:ext>
            </a:extLst>
          </p:cNvPr>
          <p:cNvSpPr>
            <a:spLocks noGrp="1"/>
          </p:cNvSpPr>
          <p:nvPr>
            <p:ph type="dt" sz="half" idx="10"/>
          </p:nvPr>
        </p:nvSpPr>
        <p:spPr/>
        <p:txBody>
          <a:bodyPr/>
          <a:lstStyle/>
          <a:p>
            <a:r>
              <a:rPr lang="it-IT"/>
              <a:t>May 7, /2019</a:t>
            </a:r>
          </a:p>
        </p:txBody>
      </p:sp>
      <p:sp>
        <p:nvSpPr>
          <p:cNvPr id="6" name="Segnaposto piè di pagina 5">
            <a:extLst>
              <a:ext uri="{FF2B5EF4-FFF2-40B4-BE49-F238E27FC236}">
                <a16:creationId xmlns:a16="http://schemas.microsoft.com/office/drawing/2014/main" id="{ED57BC77-CC18-4BEC-A935-95E91513DFA9}"/>
              </a:ext>
            </a:extLst>
          </p:cNvPr>
          <p:cNvSpPr>
            <a:spLocks noGrp="1"/>
          </p:cNvSpPr>
          <p:nvPr>
            <p:ph type="ftr" sz="quarter" idx="11"/>
          </p:nvPr>
        </p:nvSpPr>
        <p:spPr/>
        <p:txBody>
          <a:bodyPr/>
          <a:lstStyle/>
          <a:p>
            <a:r>
              <a:rPr lang="it-IT"/>
              <a:t>Redundance in fault tolerance</a:t>
            </a:r>
          </a:p>
        </p:txBody>
      </p:sp>
      <p:sp>
        <p:nvSpPr>
          <p:cNvPr id="7" name="Segnaposto numero diapositiva 6">
            <a:extLst>
              <a:ext uri="{FF2B5EF4-FFF2-40B4-BE49-F238E27FC236}">
                <a16:creationId xmlns:a16="http://schemas.microsoft.com/office/drawing/2014/main" id="{DA7E5D70-3593-409C-99ED-9983859D76FD}"/>
              </a:ext>
            </a:extLst>
          </p:cNvPr>
          <p:cNvSpPr>
            <a:spLocks noGrp="1"/>
          </p:cNvSpPr>
          <p:nvPr>
            <p:ph type="sldNum" sz="quarter" idx="12"/>
          </p:nvPr>
        </p:nvSpPr>
        <p:spPr/>
        <p:txBody>
          <a:bodyPr/>
          <a:lstStyle/>
          <a:p>
            <a:fld id="{11A9D1D3-80F6-43B1-92F0-BF797B205D95}" type="slidenum">
              <a:rPr lang="it-IT" smtClean="0"/>
              <a:t>‹N›</a:t>
            </a:fld>
            <a:endParaRPr lang="it-IT"/>
          </a:p>
        </p:txBody>
      </p:sp>
    </p:spTree>
    <p:extLst>
      <p:ext uri="{BB962C8B-B14F-4D97-AF65-F5344CB8AC3E}">
        <p14:creationId xmlns:p14="http://schemas.microsoft.com/office/powerpoint/2010/main" val="26519783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78CD737-552C-46C9-A242-F9941FC3ECC9}"/>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2EC0E4CB-EAF0-4C7B-B364-0456AB9F86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933D5A9C-DF89-4AAD-90C5-64F1B274DBA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9FB4C711-A70C-42E4-8E8F-D370FA1BC4E3}"/>
              </a:ext>
            </a:extLst>
          </p:cNvPr>
          <p:cNvSpPr>
            <a:spLocks noGrp="1"/>
          </p:cNvSpPr>
          <p:nvPr>
            <p:ph type="dt" sz="half" idx="10"/>
          </p:nvPr>
        </p:nvSpPr>
        <p:spPr/>
        <p:txBody>
          <a:bodyPr/>
          <a:lstStyle/>
          <a:p>
            <a:r>
              <a:rPr lang="it-IT"/>
              <a:t>May 7, /2019</a:t>
            </a:r>
          </a:p>
        </p:txBody>
      </p:sp>
      <p:sp>
        <p:nvSpPr>
          <p:cNvPr id="6" name="Segnaposto piè di pagina 5">
            <a:extLst>
              <a:ext uri="{FF2B5EF4-FFF2-40B4-BE49-F238E27FC236}">
                <a16:creationId xmlns:a16="http://schemas.microsoft.com/office/drawing/2014/main" id="{6B121054-D790-4AF7-8139-A9CE2E51054E}"/>
              </a:ext>
            </a:extLst>
          </p:cNvPr>
          <p:cNvSpPr>
            <a:spLocks noGrp="1"/>
          </p:cNvSpPr>
          <p:nvPr>
            <p:ph type="ftr" sz="quarter" idx="11"/>
          </p:nvPr>
        </p:nvSpPr>
        <p:spPr/>
        <p:txBody>
          <a:bodyPr/>
          <a:lstStyle/>
          <a:p>
            <a:r>
              <a:rPr lang="it-IT"/>
              <a:t>Redundance in fault tolerance</a:t>
            </a:r>
          </a:p>
        </p:txBody>
      </p:sp>
      <p:sp>
        <p:nvSpPr>
          <p:cNvPr id="7" name="Segnaposto numero diapositiva 6">
            <a:extLst>
              <a:ext uri="{FF2B5EF4-FFF2-40B4-BE49-F238E27FC236}">
                <a16:creationId xmlns:a16="http://schemas.microsoft.com/office/drawing/2014/main" id="{A0A03CF0-0905-4AAB-9A1D-674C6D91BFA2}"/>
              </a:ext>
            </a:extLst>
          </p:cNvPr>
          <p:cNvSpPr>
            <a:spLocks noGrp="1"/>
          </p:cNvSpPr>
          <p:nvPr>
            <p:ph type="sldNum" sz="quarter" idx="12"/>
          </p:nvPr>
        </p:nvSpPr>
        <p:spPr/>
        <p:txBody>
          <a:bodyPr/>
          <a:lstStyle/>
          <a:p>
            <a:fld id="{11A9D1D3-80F6-43B1-92F0-BF797B205D95}" type="slidenum">
              <a:rPr lang="it-IT" smtClean="0"/>
              <a:t>‹N›</a:t>
            </a:fld>
            <a:endParaRPr lang="it-IT"/>
          </a:p>
        </p:txBody>
      </p:sp>
    </p:spTree>
    <p:extLst>
      <p:ext uri="{BB962C8B-B14F-4D97-AF65-F5344CB8AC3E}">
        <p14:creationId xmlns:p14="http://schemas.microsoft.com/office/powerpoint/2010/main" val="28756447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55FF385-6E79-4DFF-B100-A37F9F688917}"/>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20DC237A-D1AE-4FB4-A33C-5415E17D77AE}"/>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1F16C5A-CB3A-4AB4-9073-1DA962C033D8}"/>
              </a:ext>
            </a:extLst>
          </p:cNvPr>
          <p:cNvSpPr>
            <a:spLocks noGrp="1"/>
          </p:cNvSpPr>
          <p:nvPr>
            <p:ph type="dt" sz="half" idx="10"/>
          </p:nvPr>
        </p:nvSpPr>
        <p:spPr/>
        <p:txBody>
          <a:bodyPr/>
          <a:lstStyle/>
          <a:p>
            <a:r>
              <a:rPr lang="it-IT"/>
              <a:t>May 7, /2019</a:t>
            </a:r>
          </a:p>
        </p:txBody>
      </p:sp>
      <p:sp>
        <p:nvSpPr>
          <p:cNvPr id="5" name="Segnaposto piè di pagina 4">
            <a:extLst>
              <a:ext uri="{FF2B5EF4-FFF2-40B4-BE49-F238E27FC236}">
                <a16:creationId xmlns:a16="http://schemas.microsoft.com/office/drawing/2014/main" id="{2C49320B-C8A0-45C1-9911-411D5C8CB99F}"/>
              </a:ext>
            </a:extLst>
          </p:cNvPr>
          <p:cNvSpPr>
            <a:spLocks noGrp="1"/>
          </p:cNvSpPr>
          <p:nvPr>
            <p:ph type="ftr" sz="quarter" idx="11"/>
          </p:nvPr>
        </p:nvSpPr>
        <p:spPr/>
        <p:txBody>
          <a:bodyPr/>
          <a:lstStyle/>
          <a:p>
            <a:r>
              <a:rPr lang="it-IT"/>
              <a:t>Redundance in fault tolerance</a:t>
            </a:r>
          </a:p>
        </p:txBody>
      </p:sp>
      <p:sp>
        <p:nvSpPr>
          <p:cNvPr id="6" name="Segnaposto numero diapositiva 5">
            <a:extLst>
              <a:ext uri="{FF2B5EF4-FFF2-40B4-BE49-F238E27FC236}">
                <a16:creationId xmlns:a16="http://schemas.microsoft.com/office/drawing/2014/main" id="{81FEECA0-5252-494F-BAF6-9E8C921E7365}"/>
              </a:ext>
            </a:extLst>
          </p:cNvPr>
          <p:cNvSpPr>
            <a:spLocks noGrp="1"/>
          </p:cNvSpPr>
          <p:nvPr>
            <p:ph type="sldNum" sz="quarter" idx="12"/>
          </p:nvPr>
        </p:nvSpPr>
        <p:spPr/>
        <p:txBody>
          <a:bodyPr/>
          <a:lstStyle/>
          <a:p>
            <a:fld id="{11A9D1D3-80F6-43B1-92F0-BF797B205D95}" type="slidenum">
              <a:rPr lang="it-IT" smtClean="0"/>
              <a:t>‹N›</a:t>
            </a:fld>
            <a:endParaRPr lang="it-IT"/>
          </a:p>
        </p:txBody>
      </p:sp>
    </p:spTree>
    <p:extLst>
      <p:ext uri="{BB962C8B-B14F-4D97-AF65-F5344CB8AC3E}">
        <p14:creationId xmlns:p14="http://schemas.microsoft.com/office/powerpoint/2010/main" val="6892452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7B2B231F-3622-47C9-A109-AD6D47777DAD}"/>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7CA577C-444F-4685-AF41-53E6198BAE2B}"/>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7619728-FB9E-43FD-9E90-05C02BBCA100}"/>
              </a:ext>
            </a:extLst>
          </p:cNvPr>
          <p:cNvSpPr>
            <a:spLocks noGrp="1"/>
          </p:cNvSpPr>
          <p:nvPr>
            <p:ph type="dt" sz="half" idx="10"/>
          </p:nvPr>
        </p:nvSpPr>
        <p:spPr/>
        <p:txBody>
          <a:bodyPr/>
          <a:lstStyle/>
          <a:p>
            <a:r>
              <a:rPr lang="it-IT"/>
              <a:t>May 7, /2019</a:t>
            </a:r>
          </a:p>
        </p:txBody>
      </p:sp>
      <p:sp>
        <p:nvSpPr>
          <p:cNvPr id="5" name="Segnaposto piè di pagina 4">
            <a:extLst>
              <a:ext uri="{FF2B5EF4-FFF2-40B4-BE49-F238E27FC236}">
                <a16:creationId xmlns:a16="http://schemas.microsoft.com/office/drawing/2014/main" id="{5C0763D0-25C0-495B-93AA-23579D883B67}"/>
              </a:ext>
            </a:extLst>
          </p:cNvPr>
          <p:cNvSpPr>
            <a:spLocks noGrp="1"/>
          </p:cNvSpPr>
          <p:nvPr>
            <p:ph type="ftr" sz="quarter" idx="11"/>
          </p:nvPr>
        </p:nvSpPr>
        <p:spPr/>
        <p:txBody>
          <a:bodyPr/>
          <a:lstStyle/>
          <a:p>
            <a:r>
              <a:rPr lang="it-IT"/>
              <a:t>Redundance in fault tolerance</a:t>
            </a:r>
          </a:p>
        </p:txBody>
      </p:sp>
      <p:sp>
        <p:nvSpPr>
          <p:cNvPr id="6" name="Segnaposto numero diapositiva 5">
            <a:extLst>
              <a:ext uri="{FF2B5EF4-FFF2-40B4-BE49-F238E27FC236}">
                <a16:creationId xmlns:a16="http://schemas.microsoft.com/office/drawing/2014/main" id="{6979B195-FE4D-4BC2-9771-677F4EEF2BEE}"/>
              </a:ext>
            </a:extLst>
          </p:cNvPr>
          <p:cNvSpPr>
            <a:spLocks noGrp="1"/>
          </p:cNvSpPr>
          <p:nvPr>
            <p:ph type="sldNum" sz="quarter" idx="12"/>
          </p:nvPr>
        </p:nvSpPr>
        <p:spPr/>
        <p:txBody>
          <a:bodyPr/>
          <a:lstStyle/>
          <a:p>
            <a:fld id="{11A9D1D3-80F6-43B1-92F0-BF797B205D95}" type="slidenum">
              <a:rPr lang="it-IT" smtClean="0"/>
              <a:t>‹N›</a:t>
            </a:fld>
            <a:endParaRPr lang="it-IT"/>
          </a:p>
        </p:txBody>
      </p:sp>
    </p:spTree>
    <p:extLst>
      <p:ext uri="{BB962C8B-B14F-4D97-AF65-F5344CB8AC3E}">
        <p14:creationId xmlns:p14="http://schemas.microsoft.com/office/powerpoint/2010/main" val="20353999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E140BBB-D826-450A-9DE7-2E6C618EFEFD}"/>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6AAEFA02-7F4B-453C-9569-6A660C1446B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0FCB2D49-4D01-4C1F-8E4A-D2CC1E16EC84}"/>
              </a:ext>
            </a:extLst>
          </p:cNvPr>
          <p:cNvSpPr>
            <a:spLocks noGrp="1"/>
          </p:cNvSpPr>
          <p:nvPr>
            <p:ph type="dt" sz="half" idx="10"/>
          </p:nvPr>
        </p:nvSpPr>
        <p:spPr/>
        <p:txBody>
          <a:bodyPr/>
          <a:lstStyle/>
          <a:p>
            <a:fld id="{C6719CC1-BF65-49AC-8F09-36787F9EB748}" type="datetimeFigureOut">
              <a:rPr lang="it-IT" smtClean="0"/>
              <a:t>17/05/2019</a:t>
            </a:fld>
            <a:endParaRPr lang="it-IT"/>
          </a:p>
        </p:txBody>
      </p:sp>
      <p:sp>
        <p:nvSpPr>
          <p:cNvPr id="5" name="Segnaposto piè di pagina 4">
            <a:extLst>
              <a:ext uri="{FF2B5EF4-FFF2-40B4-BE49-F238E27FC236}">
                <a16:creationId xmlns:a16="http://schemas.microsoft.com/office/drawing/2014/main" id="{C9988419-0FC0-4D92-84DE-4F4699B4532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1F8C2CC-9F3A-4EE8-8809-B5B8D5A4233F}"/>
              </a:ext>
            </a:extLst>
          </p:cNvPr>
          <p:cNvSpPr>
            <a:spLocks noGrp="1"/>
          </p:cNvSpPr>
          <p:nvPr>
            <p:ph type="sldNum" sz="quarter" idx="12"/>
          </p:nvPr>
        </p:nvSpPr>
        <p:spPr/>
        <p:txBody>
          <a:bodyPr/>
          <a:lstStyle/>
          <a:p>
            <a:fld id="{0741548F-BF65-406B-9519-78332D4DC938}" type="slidenum">
              <a:rPr lang="it-IT" smtClean="0"/>
              <a:t>‹N›</a:t>
            </a:fld>
            <a:endParaRPr lang="it-IT"/>
          </a:p>
        </p:txBody>
      </p:sp>
    </p:spTree>
    <p:extLst>
      <p:ext uri="{BB962C8B-B14F-4D97-AF65-F5344CB8AC3E}">
        <p14:creationId xmlns:p14="http://schemas.microsoft.com/office/powerpoint/2010/main" val="10986904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CAEB55F-D351-4380-AB01-41987901D4F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7F1ED510-8B22-4231-B940-27D9149A5EA7}"/>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BB2FA94-11F8-4FB8-8A07-BFE563DACF8D}"/>
              </a:ext>
            </a:extLst>
          </p:cNvPr>
          <p:cNvSpPr>
            <a:spLocks noGrp="1"/>
          </p:cNvSpPr>
          <p:nvPr>
            <p:ph type="dt" sz="half" idx="10"/>
          </p:nvPr>
        </p:nvSpPr>
        <p:spPr/>
        <p:txBody>
          <a:bodyPr/>
          <a:lstStyle/>
          <a:p>
            <a:fld id="{C6719CC1-BF65-49AC-8F09-36787F9EB748}" type="datetimeFigureOut">
              <a:rPr lang="it-IT" smtClean="0"/>
              <a:t>17/05/2019</a:t>
            </a:fld>
            <a:endParaRPr lang="it-IT"/>
          </a:p>
        </p:txBody>
      </p:sp>
      <p:sp>
        <p:nvSpPr>
          <p:cNvPr id="5" name="Segnaposto piè di pagina 4">
            <a:extLst>
              <a:ext uri="{FF2B5EF4-FFF2-40B4-BE49-F238E27FC236}">
                <a16:creationId xmlns:a16="http://schemas.microsoft.com/office/drawing/2014/main" id="{3BAF7DEB-80AC-4F6F-97F5-1221CE83C36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57C3F2E-784A-41F1-9639-8CBDE24AFBBA}"/>
              </a:ext>
            </a:extLst>
          </p:cNvPr>
          <p:cNvSpPr>
            <a:spLocks noGrp="1"/>
          </p:cNvSpPr>
          <p:nvPr>
            <p:ph type="sldNum" sz="quarter" idx="12"/>
          </p:nvPr>
        </p:nvSpPr>
        <p:spPr/>
        <p:txBody>
          <a:bodyPr/>
          <a:lstStyle/>
          <a:p>
            <a:fld id="{0741548F-BF65-406B-9519-78332D4DC938}" type="slidenum">
              <a:rPr lang="it-IT" smtClean="0"/>
              <a:t>‹N›</a:t>
            </a:fld>
            <a:endParaRPr lang="it-IT"/>
          </a:p>
        </p:txBody>
      </p:sp>
    </p:spTree>
    <p:extLst>
      <p:ext uri="{BB962C8B-B14F-4D97-AF65-F5344CB8AC3E}">
        <p14:creationId xmlns:p14="http://schemas.microsoft.com/office/powerpoint/2010/main" val="1904956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F0F61B-5AD2-4D1A-8135-EF5440246288}"/>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6F9CCC59-60AB-49BE-8D0F-40DDC2D7471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0A5A96FF-A46A-495B-83CD-47A6DB1BD47A}"/>
              </a:ext>
            </a:extLst>
          </p:cNvPr>
          <p:cNvSpPr>
            <a:spLocks noGrp="1"/>
          </p:cNvSpPr>
          <p:nvPr>
            <p:ph type="dt" sz="half" idx="10"/>
          </p:nvPr>
        </p:nvSpPr>
        <p:spPr/>
        <p:txBody>
          <a:bodyPr/>
          <a:lstStyle/>
          <a:p>
            <a:fld id="{C6719CC1-BF65-49AC-8F09-36787F9EB748}" type="datetimeFigureOut">
              <a:rPr lang="it-IT" smtClean="0"/>
              <a:t>17/05/2019</a:t>
            </a:fld>
            <a:endParaRPr lang="it-IT"/>
          </a:p>
        </p:txBody>
      </p:sp>
      <p:sp>
        <p:nvSpPr>
          <p:cNvPr id="5" name="Segnaposto piè di pagina 4">
            <a:extLst>
              <a:ext uri="{FF2B5EF4-FFF2-40B4-BE49-F238E27FC236}">
                <a16:creationId xmlns:a16="http://schemas.microsoft.com/office/drawing/2014/main" id="{E1C35F3C-809E-46AB-A8DE-2046FDB942E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1DFC407-791A-4538-B2A3-03AACB2E56D6}"/>
              </a:ext>
            </a:extLst>
          </p:cNvPr>
          <p:cNvSpPr>
            <a:spLocks noGrp="1"/>
          </p:cNvSpPr>
          <p:nvPr>
            <p:ph type="sldNum" sz="quarter" idx="12"/>
          </p:nvPr>
        </p:nvSpPr>
        <p:spPr/>
        <p:txBody>
          <a:bodyPr/>
          <a:lstStyle/>
          <a:p>
            <a:fld id="{0741548F-BF65-406B-9519-78332D4DC938}" type="slidenum">
              <a:rPr lang="it-IT" smtClean="0"/>
              <a:t>‹N›</a:t>
            </a:fld>
            <a:endParaRPr lang="it-IT"/>
          </a:p>
        </p:txBody>
      </p:sp>
    </p:spTree>
    <p:extLst>
      <p:ext uri="{BB962C8B-B14F-4D97-AF65-F5344CB8AC3E}">
        <p14:creationId xmlns:p14="http://schemas.microsoft.com/office/powerpoint/2010/main" val="28745337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B7CEAD3-796D-40F6-BEB2-E1080DED3258}"/>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FA28A3D-8918-4223-9246-018CE577D2F0}"/>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E8B1331C-C45F-4D9F-B2A3-9664A1A66114}"/>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B7E42F3C-EB6E-40DD-A8DC-671437B056E3}"/>
              </a:ext>
            </a:extLst>
          </p:cNvPr>
          <p:cNvSpPr>
            <a:spLocks noGrp="1"/>
          </p:cNvSpPr>
          <p:nvPr>
            <p:ph type="dt" sz="half" idx="10"/>
          </p:nvPr>
        </p:nvSpPr>
        <p:spPr/>
        <p:txBody>
          <a:bodyPr/>
          <a:lstStyle/>
          <a:p>
            <a:fld id="{C6719CC1-BF65-49AC-8F09-36787F9EB748}" type="datetimeFigureOut">
              <a:rPr lang="it-IT" smtClean="0"/>
              <a:t>17/05/2019</a:t>
            </a:fld>
            <a:endParaRPr lang="it-IT"/>
          </a:p>
        </p:txBody>
      </p:sp>
      <p:sp>
        <p:nvSpPr>
          <p:cNvPr id="6" name="Segnaposto piè di pagina 5">
            <a:extLst>
              <a:ext uri="{FF2B5EF4-FFF2-40B4-BE49-F238E27FC236}">
                <a16:creationId xmlns:a16="http://schemas.microsoft.com/office/drawing/2014/main" id="{A021A30C-8CD5-46BB-BA31-4B680AF08E3F}"/>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E1CD2B2B-6447-47AC-BEC9-9FF12BBECE29}"/>
              </a:ext>
            </a:extLst>
          </p:cNvPr>
          <p:cNvSpPr>
            <a:spLocks noGrp="1"/>
          </p:cNvSpPr>
          <p:nvPr>
            <p:ph type="sldNum" sz="quarter" idx="12"/>
          </p:nvPr>
        </p:nvSpPr>
        <p:spPr/>
        <p:txBody>
          <a:bodyPr/>
          <a:lstStyle/>
          <a:p>
            <a:fld id="{0741548F-BF65-406B-9519-78332D4DC938}" type="slidenum">
              <a:rPr lang="it-IT" smtClean="0"/>
              <a:t>‹N›</a:t>
            </a:fld>
            <a:endParaRPr lang="it-IT"/>
          </a:p>
        </p:txBody>
      </p:sp>
    </p:spTree>
    <p:extLst>
      <p:ext uri="{BB962C8B-B14F-4D97-AF65-F5344CB8AC3E}">
        <p14:creationId xmlns:p14="http://schemas.microsoft.com/office/powerpoint/2010/main" val="10137083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DBCED3A-1E8D-4748-957D-4646C7E064D6}"/>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D5A77974-6F2E-43B6-8EC7-572377910D4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5BCF4E48-8BD6-41B6-9E91-F80B7170B9F7}"/>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964D0F7-E05E-4A41-8A37-D494C1FCFC7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5A224193-56C2-4FC3-B149-91C8CA8FFA9C}"/>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50F5A1D2-92D2-4F72-820F-814FCB96BBF8}"/>
              </a:ext>
            </a:extLst>
          </p:cNvPr>
          <p:cNvSpPr>
            <a:spLocks noGrp="1"/>
          </p:cNvSpPr>
          <p:nvPr>
            <p:ph type="dt" sz="half" idx="10"/>
          </p:nvPr>
        </p:nvSpPr>
        <p:spPr/>
        <p:txBody>
          <a:bodyPr/>
          <a:lstStyle/>
          <a:p>
            <a:fld id="{C6719CC1-BF65-49AC-8F09-36787F9EB748}" type="datetimeFigureOut">
              <a:rPr lang="it-IT" smtClean="0"/>
              <a:t>17/05/2019</a:t>
            </a:fld>
            <a:endParaRPr lang="it-IT"/>
          </a:p>
        </p:txBody>
      </p:sp>
      <p:sp>
        <p:nvSpPr>
          <p:cNvPr id="8" name="Segnaposto piè di pagina 7">
            <a:extLst>
              <a:ext uri="{FF2B5EF4-FFF2-40B4-BE49-F238E27FC236}">
                <a16:creationId xmlns:a16="http://schemas.microsoft.com/office/drawing/2014/main" id="{BCD6D22C-BA8D-45B5-9207-1BE69C3B21D7}"/>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11278DA8-3F0F-4CEE-8692-CFAB60028DA3}"/>
              </a:ext>
            </a:extLst>
          </p:cNvPr>
          <p:cNvSpPr>
            <a:spLocks noGrp="1"/>
          </p:cNvSpPr>
          <p:nvPr>
            <p:ph type="sldNum" sz="quarter" idx="12"/>
          </p:nvPr>
        </p:nvSpPr>
        <p:spPr/>
        <p:txBody>
          <a:bodyPr/>
          <a:lstStyle/>
          <a:p>
            <a:fld id="{0741548F-BF65-406B-9519-78332D4DC938}" type="slidenum">
              <a:rPr lang="it-IT" smtClean="0"/>
              <a:t>‹N›</a:t>
            </a:fld>
            <a:endParaRPr lang="it-IT"/>
          </a:p>
        </p:txBody>
      </p:sp>
    </p:spTree>
    <p:extLst>
      <p:ext uri="{BB962C8B-B14F-4D97-AF65-F5344CB8AC3E}">
        <p14:creationId xmlns:p14="http://schemas.microsoft.com/office/powerpoint/2010/main" val="15849817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F6E446-754D-4101-81AC-EEF35695A03E}"/>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F2929E34-E91C-4248-B6F1-F56486DDE799}"/>
              </a:ext>
            </a:extLst>
          </p:cNvPr>
          <p:cNvSpPr>
            <a:spLocks noGrp="1"/>
          </p:cNvSpPr>
          <p:nvPr>
            <p:ph type="dt" sz="half" idx="10"/>
          </p:nvPr>
        </p:nvSpPr>
        <p:spPr/>
        <p:txBody>
          <a:bodyPr/>
          <a:lstStyle/>
          <a:p>
            <a:fld id="{C6719CC1-BF65-49AC-8F09-36787F9EB748}" type="datetimeFigureOut">
              <a:rPr lang="it-IT" smtClean="0"/>
              <a:t>17/05/2019</a:t>
            </a:fld>
            <a:endParaRPr lang="it-IT"/>
          </a:p>
        </p:txBody>
      </p:sp>
      <p:sp>
        <p:nvSpPr>
          <p:cNvPr id="4" name="Segnaposto piè di pagina 3">
            <a:extLst>
              <a:ext uri="{FF2B5EF4-FFF2-40B4-BE49-F238E27FC236}">
                <a16:creationId xmlns:a16="http://schemas.microsoft.com/office/drawing/2014/main" id="{D5B4D102-2E5A-432C-BC8A-83BB78151176}"/>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26FC3DA0-97C2-4BB5-861A-C56F1BE62977}"/>
              </a:ext>
            </a:extLst>
          </p:cNvPr>
          <p:cNvSpPr>
            <a:spLocks noGrp="1"/>
          </p:cNvSpPr>
          <p:nvPr>
            <p:ph type="sldNum" sz="quarter" idx="12"/>
          </p:nvPr>
        </p:nvSpPr>
        <p:spPr/>
        <p:txBody>
          <a:bodyPr/>
          <a:lstStyle/>
          <a:p>
            <a:fld id="{0741548F-BF65-406B-9519-78332D4DC938}" type="slidenum">
              <a:rPr lang="it-IT" smtClean="0"/>
              <a:t>‹N›</a:t>
            </a:fld>
            <a:endParaRPr lang="it-IT"/>
          </a:p>
        </p:txBody>
      </p:sp>
    </p:spTree>
    <p:extLst>
      <p:ext uri="{BB962C8B-B14F-4D97-AF65-F5344CB8AC3E}">
        <p14:creationId xmlns:p14="http://schemas.microsoft.com/office/powerpoint/2010/main" val="1959714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bg>
      <p:bgRef idx="1002">
        <a:schemeClr val="bg1"/>
      </p:bgRef>
    </p:bg>
    <p:spTree>
      <p:nvGrpSpPr>
        <p:cNvPr id="1" name=""/>
        <p:cNvGrpSpPr/>
        <p:nvPr/>
      </p:nvGrpSpPr>
      <p:grpSpPr>
        <a:xfrm>
          <a:off x="0" y="0"/>
          <a:ext cx="0" cy="0"/>
          <a:chOff x="0" y="0"/>
          <a:chExt cx="0" cy="0"/>
        </a:xfrm>
      </p:grpSpPr>
      <p:sp>
        <p:nvSpPr>
          <p:cNvPr id="10" name="Rettangolo 9">
            <a:extLst>
              <a:ext uri="{FF2B5EF4-FFF2-40B4-BE49-F238E27FC236}">
                <a16:creationId xmlns:a16="http://schemas.microsoft.com/office/drawing/2014/main" id="{5ABC4496-02AC-45EC-ABB7-B5DAD7F7081F}"/>
              </a:ext>
            </a:extLst>
          </p:cNvPr>
          <p:cNvSpPr/>
          <p:nvPr userDrawn="1"/>
        </p:nvSpPr>
        <p:spPr>
          <a:xfrm>
            <a:off x="0" y="2478"/>
            <a:ext cx="12192000" cy="95014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Titolo 1">
            <a:extLst>
              <a:ext uri="{FF2B5EF4-FFF2-40B4-BE49-F238E27FC236}">
                <a16:creationId xmlns:a16="http://schemas.microsoft.com/office/drawing/2014/main" id="{597A819D-5CD2-4A56-BDEA-931759BFE7FE}"/>
              </a:ext>
            </a:extLst>
          </p:cNvPr>
          <p:cNvSpPr>
            <a:spLocks noGrp="1"/>
          </p:cNvSpPr>
          <p:nvPr>
            <p:ph type="title"/>
          </p:nvPr>
        </p:nvSpPr>
        <p:spPr>
          <a:xfrm>
            <a:off x="0" y="-1"/>
            <a:ext cx="11103280" cy="935494"/>
          </a:xfrm>
        </p:spPr>
        <p:txBody>
          <a:bodyPr>
            <a:normAutofit/>
          </a:bodyPr>
          <a:lstStyle>
            <a:lvl1pPr algn="ctr">
              <a:defRPr sz="3600" baseline="0">
                <a:solidFill>
                  <a:schemeClr val="bg1">
                    <a:lumMod val="95000"/>
                  </a:schemeClr>
                </a:solidFill>
              </a:defRPr>
            </a:lvl1pPr>
          </a:lstStyle>
          <a:p>
            <a:r>
              <a:rPr lang="it-IT" dirty="0"/>
              <a:t>Fare clic per modificare lo stile del titolo dello schema</a:t>
            </a:r>
          </a:p>
        </p:txBody>
      </p:sp>
      <p:sp>
        <p:nvSpPr>
          <p:cNvPr id="3" name="Segnaposto contenuto 2">
            <a:extLst>
              <a:ext uri="{FF2B5EF4-FFF2-40B4-BE49-F238E27FC236}">
                <a16:creationId xmlns:a16="http://schemas.microsoft.com/office/drawing/2014/main" id="{4A4615E9-300B-4232-9E7F-131FB5256B25}"/>
              </a:ext>
            </a:extLst>
          </p:cNvPr>
          <p:cNvSpPr>
            <a:spLocks noGrp="1"/>
          </p:cNvSpPr>
          <p:nvPr>
            <p:ph idx="1"/>
          </p:nvPr>
        </p:nvSpPr>
        <p:spPr>
          <a:xfrm>
            <a:off x="1026612" y="1639888"/>
            <a:ext cx="10515600" cy="4351338"/>
          </a:xfrm>
        </p:spPr>
        <p:txBody>
          <a:body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pic>
        <p:nvPicPr>
          <p:cNvPr id="8" name="Grafik 4" descr="unipi.jpg">
            <a:extLst>
              <a:ext uri="{FF2B5EF4-FFF2-40B4-BE49-F238E27FC236}">
                <a16:creationId xmlns:a16="http://schemas.microsoft.com/office/drawing/2014/main" id="{DFA5C1BD-F12C-4215-998C-1DDE9BD362D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1103280" y="-17138"/>
            <a:ext cx="1088720" cy="952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 name="Connettore diritto 11">
            <a:extLst>
              <a:ext uri="{FF2B5EF4-FFF2-40B4-BE49-F238E27FC236}">
                <a16:creationId xmlns:a16="http://schemas.microsoft.com/office/drawing/2014/main" id="{AC9068DC-6112-4DEF-8C6F-882356DD84BB}"/>
              </a:ext>
            </a:extLst>
          </p:cNvPr>
          <p:cNvCxnSpPr/>
          <p:nvPr userDrawn="1"/>
        </p:nvCxnSpPr>
        <p:spPr>
          <a:xfrm>
            <a:off x="0" y="6356350"/>
            <a:ext cx="12192000" cy="0"/>
          </a:xfrm>
          <a:prstGeom prst="line">
            <a:avLst/>
          </a:prstGeom>
        </p:spPr>
        <p:style>
          <a:lnRef idx="1">
            <a:schemeClr val="dk1"/>
          </a:lnRef>
          <a:fillRef idx="0">
            <a:schemeClr val="dk1"/>
          </a:fillRef>
          <a:effectRef idx="0">
            <a:schemeClr val="dk1"/>
          </a:effectRef>
          <a:fontRef idx="minor">
            <a:schemeClr val="tx1"/>
          </a:fontRef>
        </p:style>
      </p:cxnSp>
      <p:sp>
        <p:nvSpPr>
          <p:cNvPr id="13" name="Segnaposto data 12">
            <a:extLst>
              <a:ext uri="{FF2B5EF4-FFF2-40B4-BE49-F238E27FC236}">
                <a16:creationId xmlns:a16="http://schemas.microsoft.com/office/drawing/2014/main" id="{820B026F-4BDA-4BF2-8B54-64E770D8118D}"/>
              </a:ext>
            </a:extLst>
          </p:cNvPr>
          <p:cNvSpPr>
            <a:spLocks noGrp="1"/>
          </p:cNvSpPr>
          <p:nvPr>
            <p:ph type="dt" sz="half" idx="10"/>
          </p:nvPr>
        </p:nvSpPr>
        <p:spPr/>
        <p:txBody>
          <a:bodyPr/>
          <a:lstStyle/>
          <a:p>
            <a:r>
              <a:rPr lang="it-IT"/>
              <a:t>May 7-10, 2019</a:t>
            </a:r>
            <a:endParaRPr lang="it-IT" dirty="0"/>
          </a:p>
        </p:txBody>
      </p:sp>
      <p:sp>
        <p:nvSpPr>
          <p:cNvPr id="14" name="Segnaposto piè di pagina 13">
            <a:extLst>
              <a:ext uri="{FF2B5EF4-FFF2-40B4-BE49-F238E27FC236}">
                <a16:creationId xmlns:a16="http://schemas.microsoft.com/office/drawing/2014/main" id="{027709CB-BE2B-42F6-A247-C85ACB2D9579}"/>
              </a:ext>
            </a:extLst>
          </p:cNvPr>
          <p:cNvSpPr>
            <a:spLocks noGrp="1"/>
          </p:cNvSpPr>
          <p:nvPr>
            <p:ph type="ftr" sz="quarter" idx="11"/>
          </p:nvPr>
        </p:nvSpPr>
        <p:spPr/>
        <p:txBody>
          <a:bodyPr/>
          <a:lstStyle>
            <a:lvl1pPr>
              <a:defRPr/>
            </a:lvl1pPr>
          </a:lstStyle>
          <a:p>
            <a:r>
              <a:rPr lang="it-IT" dirty="0" err="1"/>
              <a:t>Secure</a:t>
            </a:r>
            <a:r>
              <a:rPr lang="it-IT" dirty="0"/>
              <a:t> Information Flow in Programs</a:t>
            </a:r>
          </a:p>
        </p:txBody>
      </p:sp>
      <p:sp>
        <p:nvSpPr>
          <p:cNvPr id="15" name="Segnaposto numero diapositiva 14">
            <a:extLst>
              <a:ext uri="{FF2B5EF4-FFF2-40B4-BE49-F238E27FC236}">
                <a16:creationId xmlns:a16="http://schemas.microsoft.com/office/drawing/2014/main" id="{F8F94536-B887-41DF-88E3-8C7ABC2D041A}"/>
              </a:ext>
            </a:extLst>
          </p:cNvPr>
          <p:cNvSpPr>
            <a:spLocks noGrp="1"/>
          </p:cNvSpPr>
          <p:nvPr>
            <p:ph type="sldNum" sz="quarter" idx="12"/>
          </p:nvPr>
        </p:nvSpPr>
        <p:spPr/>
        <p:txBody>
          <a:bodyPr/>
          <a:lstStyle/>
          <a:p>
            <a:fld id="{11A9D1D3-80F6-43B1-92F0-BF797B205D95}" type="slidenum">
              <a:rPr lang="it-IT" smtClean="0"/>
              <a:t>‹N›</a:t>
            </a:fld>
            <a:endParaRPr lang="it-IT"/>
          </a:p>
        </p:txBody>
      </p:sp>
    </p:spTree>
    <p:extLst>
      <p:ext uri="{BB962C8B-B14F-4D97-AF65-F5344CB8AC3E}">
        <p14:creationId xmlns:p14="http://schemas.microsoft.com/office/powerpoint/2010/main" val="119272999"/>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D7C16957-111A-41A8-85DB-81FEDDE71191}"/>
              </a:ext>
            </a:extLst>
          </p:cNvPr>
          <p:cNvSpPr>
            <a:spLocks noGrp="1"/>
          </p:cNvSpPr>
          <p:nvPr>
            <p:ph type="dt" sz="half" idx="10"/>
          </p:nvPr>
        </p:nvSpPr>
        <p:spPr/>
        <p:txBody>
          <a:bodyPr/>
          <a:lstStyle/>
          <a:p>
            <a:fld id="{C6719CC1-BF65-49AC-8F09-36787F9EB748}" type="datetimeFigureOut">
              <a:rPr lang="it-IT" smtClean="0"/>
              <a:t>17/05/2019</a:t>
            </a:fld>
            <a:endParaRPr lang="it-IT"/>
          </a:p>
        </p:txBody>
      </p:sp>
      <p:sp>
        <p:nvSpPr>
          <p:cNvPr id="3" name="Segnaposto piè di pagina 2">
            <a:extLst>
              <a:ext uri="{FF2B5EF4-FFF2-40B4-BE49-F238E27FC236}">
                <a16:creationId xmlns:a16="http://schemas.microsoft.com/office/drawing/2014/main" id="{ABB7B55E-B673-47F4-AC2A-47F8AAE9E543}"/>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06EA7925-5002-4785-84BB-01E7228EB086}"/>
              </a:ext>
            </a:extLst>
          </p:cNvPr>
          <p:cNvSpPr>
            <a:spLocks noGrp="1"/>
          </p:cNvSpPr>
          <p:nvPr>
            <p:ph type="sldNum" sz="quarter" idx="12"/>
          </p:nvPr>
        </p:nvSpPr>
        <p:spPr/>
        <p:txBody>
          <a:bodyPr/>
          <a:lstStyle/>
          <a:p>
            <a:fld id="{0741548F-BF65-406B-9519-78332D4DC938}" type="slidenum">
              <a:rPr lang="it-IT" smtClean="0"/>
              <a:t>‹N›</a:t>
            </a:fld>
            <a:endParaRPr lang="it-IT"/>
          </a:p>
        </p:txBody>
      </p:sp>
    </p:spTree>
    <p:extLst>
      <p:ext uri="{BB962C8B-B14F-4D97-AF65-F5344CB8AC3E}">
        <p14:creationId xmlns:p14="http://schemas.microsoft.com/office/powerpoint/2010/main" val="1214555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57E9A8B-E502-4510-A815-694842FCE31A}"/>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24FBD50-8ECB-4881-8F74-CC2478EBBCD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229F4B8F-430A-488F-8408-6430DD00D0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064F3697-A819-43FF-AB51-DD8D8F5BDB0B}"/>
              </a:ext>
            </a:extLst>
          </p:cNvPr>
          <p:cNvSpPr>
            <a:spLocks noGrp="1"/>
          </p:cNvSpPr>
          <p:nvPr>
            <p:ph type="dt" sz="half" idx="10"/>
          </p:nvPr>
        </p:nvSpPr>
        <p:spPr/>
        <p:txBody>
          <a:bodyPr/>
          <a:lstStyle/>
          <a:p>
            <a:fld id="{C6719CC1-BF65-49AC-8F09-36787F9EB748}" type="datetimeFigureOut">
              <a:rPr lang="it-IT" smtClean="0"/>
              <a:t>17/05/2019</a:t>
            </a:fld>
            <a:endParaRPr lang="it-IT"/>
          </a:p>
        </p:txBody>
      </p:sp>
      <p:sp>
        <p:nvSpPr>
          <p:cNvPr id="6" name="Segnaposto piè di pagina 5">
            <a:extLst>
              <a:ext uri="{FF2B5EF4-FFF2-40B4-BE49-F238E27FC236}">
                <a16:creationId xmlns:a16="http://schemas.microsoft.com/office/drawing/2014/main" id="{15554A66-4F44-4971-83EA-8256BE46DE26}"/>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8C938B40-DC58-4A47-AF5B-8ABB1D48A22E}"/>
              </a:ext>
            </a:extLst>
          </p:cNvPr>
          <p:cNvSpPr>
            <a:spLocks noGrp="1"/>
          </p:cNvSpPr>
          <p:nvPr>
            <p:ph type="sldNum" sz="quarter" idx="12"/>
          </p:nvPr>
        </p:nvSpPr>
        <p:spPr/>
        <p:txBody>
          <a:bodyPr/>
          <a:lstStyle/>
          <a:p>
            <a:fld id="{0741548F-BF65-406B-9519-78332D4DC938}" type="slidenum">
              <a:rPr lang="it-IT" smtClean="0"/>
              <a:t>‹N›</a:t>
            </a:fld>
            <a:endParaRPr lang="it-IT"/>
          </a:p>
        </p:txBody>
      </p:sp>
    </p:spTree>
    <p:extLst>
      <p:ext uri="{BB962C8B-B14F-4D97-AF65-F5344CB8AC3E}">
        <p14:creationId xmlns:p14="http://schemas.microsoft.com/office/powerpoint/2010/main" val="5136616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D00E787-6E97-41B7-87B6-33B5F04D1401}"/>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2F002F0F-80F3-4771-88F3-0E7D77EF1E7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87A258AD-2BD7-4717-A7D8-1D00198146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C62599B6-06D1-4496-8665-7A92B94F1CC0}"/>
              </a:ext>
            </a:extLst>
          </p:cNvPr>
          <p:cNvSpPr>
            <a:spLocks noGrp="1"/>
          </p:cNvSpPr>
          <p:nvPr>
            <p:ph type="dt" sz="half" idx="10"/>
          </p:nvPr>
        </p:nvSpPr>
        <p:spPr/>
        <p:txBody>
          <a:bodyPr/>
          <a:lstStyle/>
          <a:p>
            <a:fld id="{C6719CC1-BF65-49AC-8F09-36787F9EB748}" type="datetimeFigureOut">
              <a:rPr lang="it-IT" smtClean="0"/>
              <a:t>17/05/2019</a:t>
            </a:fld>
            <a:endParaRPr lang="it-IT"/>
          </a:p>
        </p:txBody>
      </p:sp>
      <p:sp>
        <p:nvSpPr>
          <p:cNvPr id="6" name="Segnaposto piè di pagina 5">
            <a:extLst>
              <a:ext uri="{FF2B5EF4-FFF2-40B4-BE49-F238E27FC236}">
                <a16:creationId xmlns:a16="http://schemas.microsoft.com/office/drawing/2014/main" id="{FBB8B4D7-2C2C-42B6-8556-784C7F13C61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8FA7D313-B0B8-4546-BFEA-BA5F6D5AB497}"/>
              </a:ext>
            </a:extLst>
          </p:cNvPr>
          <p:cNvSpPr>
            <a:spLocks noGrp="1"/>
          </p:cNvSpPr>
          <p:nvPr>
            <p:ph type="sldNum" sz="quarter" idx="12"/>
          </p:nvPr>
        </p:nvSpPr>
        <p:spPr/>
        <p:txBody>
          <a:bodyPr/>
          <a:lstStyle/>
          <a:p>
            <a:fld id="{0741548F-BF65-406B-9519-78332D4DC938}" type="slidenum">
              <a:rPr lang="it-IT" smtClean="0"/>
              <a:t>‹N›</a:t>
            </a:fld>
            <a:endParaRPr lang="it-IT"/>
          </a:p>
        </p:txBody>
      </p:sp>
    </p:spTree>
    <p:extLst>
      <p:ext uri="{BB962C8B-B14F-4D97-AF65-F5344CB8AC3E}">
        <p14:creationId xmlns:p14="http://schemas.microsoft.com/office/powerpoint/2010/main" val="20889339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FF5EF29-C1D7-42D0-838D-E53D38DEC84F}"/>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4A3912BB-B10A-4B84-95EF-AE56502194AC}"/>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2B1ED0F-C2FE-4ECE-9AA9-DB036413AC8D}"/>
              </a:ext>
            </a:extLst>
          </p:cNvPr>
          <p:cNvSpPr>
            <a:spLocks noGrp="1"/>
          </p:cNvSpPr>
          <p:nvPr>
            <p:ph type="dt" sz="half" idx="10"/>
          </p:nvPr>
        </p:nvSpPr>
        <p:spPr/>
        <p:txBody>
          <a:bodyPr/>
          <a:lstStyle/>
          <a:p>
            <a:fld id="{C6719CC1-BF65-49AC-8F09-36787F9EB748}" type="datetimeFigureOut">
              <a:rPr lang="it-IT" smtClean="0"/>
              <a:t>17/05/2019</a:t>
            </a:fld>
            <a:endParaRPr lang="it-IT"/>
          </a:p>
        </p:txBody>
      </p:sp>
      <p:sp>
        <p:nvSpPr>
          <p:cNvPr id="5" name="Segnaposto piè di pagina 4">
            <a:extLst>
              <a:ext uri="{FF2B5EF4-FFF2-40B4-BE49-F238E27FC236}">
                <a16:creationId xmlns:a16="http://schemas.microsoft.com/office/drawing/2014/main" id="{153343D7-7089-41A5-9567-4E33B936674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F6471F6A-78EE-4A06-A28B-467374EEA6B7}"/>
              </a:ext>
            </a:extLst>
          </p:cNvPr>
          <p:cNvSpPr>
            <a:spLocks noGrp="1"/>
          </p:cNvSpPr>
          <p:nvPr>
            <p:ph type="sldNum" sz="quarter" idx="12"/>
          </p:nvPr>
        </p:nvSpPr>
        <p:spPr/>
        <p:txBody>
          <a:bodyPr/>
          <a:lstStyle/>
          <a:p>
            <a:fld id="{0741548F-BF65-406B-9519-78332D4DC938}" type="slidenum">
              <a:rPr lang="it-IT" smtClean="0"/>
              <a:t>‹N›</a:t>
            </a:fld>
            <a:endParaRPr lang="it-IT"/>
          </a:p>
        </p:txBody>
      </p:sp>
    </p:spTree>
    <p:extLst>
      <p:ext uri="{BB962C8B-B14F-4D97-AF65-F5344CB8AC3E}">
        <p14:creationId xmlns:p14="http://schemas.microsoft.com/office/powerpoint/2010/main" val="35928157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4091A8F5-C584-4AA1-A47A-D9ED76B22770}"/>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315EDBFF-1CFB-493B-A29E-298BCACF9FB2}"/>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2134B61-834B-4CF0-B730-B31071ECF16E}"/>
              </a:ext>
            </a:extLst>
          </p:cNvPr>
          <p:cNvSpPr>
            <a:spLocks noGrp="1"/>
          </p:cNvSpPr>
          <p:nvPr>
            <p:ph type="dt" sz="half" idx="10"/>
          </p:nvPr>
        </p:nvSpPr>
        <p:spPr/>
        <p:txBody>
          <a:bodyPr/>
          <a:lstStyle/>
          <a:p>
            <a:fld id="{C6719CC1-BF65-49AC-8F09-36787F9EB748}" type="datetimeFigureOut">
              <a:rPr lang="it-IT" smtClean="0"/>
              <a:t>17/05/2019</a:t>
            </a:fld>
            <a:endParaRPr lang="it-IT"/>
          </a:p>
        </p:txBody>
      </p:sp>
      <p:sp>
        <p:nvSpPr>
          <p:cNvPr id="5" name="Segnaposto piè di pagina 4">
            <a:extLst>
              <a:ext uri="{FF2B5EF4-FFF2-40B4-BE49-F238E27FC236}">
                <a16:creationId xmlns:a16="http://schemas.microsoft.com/office/drawing/2014/main" id="{8FA1A605-5517-4921-B9C1-27BAA55221D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BE9BC9B-F496-419A-9CA0-89EC770E4B7E}"/>
              </a:ext>
            </a:extLst>
          </p:cNvPr>
          <p:cNvSpPr>
            <a:spLocks noGrp="1"/>
          </p:cNvSpPr>
          <p:nvPr>
            <p:ph type="sldNum" sz="quarter" idx="12"/>
          </p:nvPr>
        </p:nvSpPr>
        <p:spPr/>
        <p:txBody>
          <a:bodyPr/>
          <a:lstStyle/>
          <a:p>
            <a:fld id="{0741548F-BF65-406B-9519-78332D4DC938}" type="slidenum">
              <a:rPr lang="it-IT" smtClean="0"/>
              <a:t>‹N›</a:t>
            </a:fld>
            <a:endParaRPr lang="it-IT"/>
          </a:p>
        </p:txBody>
      </p:sp>
    </p:spTree>
    <p:extLst>
      <p:ext uri="{BB962C8B-B14F-4D97-AF65-F5344CB8AC3E}">
        <p14:creationId xmlns:p14="http://schemas.microsoft.com/office/powerpoint/2010/main" val="1768306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Layout personalizza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E1619DD-6F0E-4977-91C3-49D76425B031}"/>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87A8D129-721B-4CD5-8AC7-539DCF612264}"/>
              </a:ext>
            </a:extLst>
          </p:cNvPr>
          <p:cNvSpPr>
            <a:spLocks noGrp="1"/>
          </p:cNvSpPr>
          <p:nvPr>
            <p:ph type="dt" sz="half" idx="10"/>
          </p:nvPr>
        </p:nvSpPr>
        <p:spPr/>
        <p:txBody>
          <a:bodyPr/>
          <a:lstStyle/>
          <a:p>
            <a:r>
              <a:rPr lang="it-IT"/>
              <a:t>May 7-10, 2019</a:t>
            </a:r>
            <a:endParaRPr lang="it-IT" dirty="0"/>
          </a:p>
        </p:txBody>
      </p:sp>
      <p:sp>
        <p:nvSpPr>
          <p:cNvPr id="4" name="Segnaposto piè di pagina 3">
            <a:extLst>
              <a:ext uri="{FF2B5EF4-FFF2-40B4-BE49-F238E27FC236}">
                <a16:creationId xmlns:a16="http://schemas.microsoft.com/office/drawing/2014/main" id="{1EEE7F8D-EC3B-4729-9391-63097385FAB0}"/>
              </a:ext>
            </a:extLst>
          </p:cNvPr>
          <p:cNvSpPr>
            <a:spLocks noGrp="1"/>
          </p:cNvSpPr>
          <p:nvPr>
            <p:ph type="ftr" sz="quarter" idx="11"/>
          </p:nvPr>
        </p:nvSpPr>
        <p:spPr/>
        <p:txBody>
          <a:bodyPr/>
          <a:lstStyle>
            <a:lvl1pPr>
              <a:defRPr/>
            </a:lvl1pPr>
          </a:lstStyle>
          <a:p>
            <a:r>
              <a:rPr lang="it-IT" dirty="0" err="1"/>
              <a:t>Secure</a:t>
            </a:r>
            <a:r>
              <a:rPr lang="it-IT" dirty="0"/>
              <a:t> Information Flow in Programs</a:t>
            </a:r>
          </a:p>
        </p:txBody>
      </p:sp>
      <p:sp>
        <p:nvSpPr>
          <p:cNvPr id="5" name="Segnaposto numero diapositiva 4">
            <a:extLst>
              <a:ext uri="{FF2B5EF4-FFF2-40B4-BE49-F238E27FC236}">
                <a16:creationId xmlns:a16="http://schemas.microsoft.com/office/drawing/2014/main" id="{28373FEB-234C-4B97-97B1-CAC0CB4C1FC6}"/>
              </a:ext>
            </a:extLst>
          </p:cNvPr>
          <p:cNvSpPr>
            <a:spLocks noGrp="1"/>
          </p:cNvSpPr>
          <p:nvPr>
            <p:ph type="sldNum" sz="quarter" idx="12"/>
          </p:nvPr>
        </p:nvSpPr>
        <p:spPr/>
        <p:txBody>
          <a:bodyPr/>
          <a:lstStyle/>
          <a:p>
            <a:fld id="{11A9D1D3-80F6-43B1-92F0-BF797B205D95}" type="slidenum">
              <a:rPr lang="it-IT" smtClean="0"/>
              <a:t>‹N›</a:t>
            </a:fld>
            <a:endParaRPr lang="it-IT"/>
          </a:p>
        </p:txBody>
      </p:sp>
    </p:spTree>
    <p:extLst>
      <p:ext uri="{BB962C8B-B14F-4D97-AF65-F5344CB8AC3E}">
        <p14:creationId xmlns:p14="http://schemas.microsoft.com/office/powerpoint/2010/main" val="1786094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D24CD6E-390D-4B74-ABF0-7321CAE9908F}"/>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48FA1DC6-611C-47C8-96D1-BBFEE39E31FD}"/>
              </a:ext>
            </a:extLst>
          </p:cNvPr>
          <p:cNvSpPr>
            <a:spLocks noGrp="1"/>
          </p:cNvSpPr>
          <p:nvPr>
            <p:ph type="dt" sz="half" idx="10"/>
          </p:nvPr>
        </p:nvSpPr>
        <p:spPr/>
        <p:txBody>
          <a:bodyPr/>
          <a:lstStyle/>
          <a:p>
            <a:r>
              <a:rPr lang="it-IT"/>
              <a:t>May 7-10, 2019</a:t>
            </a:r>
            <a:endParaRPr lang="it-IT" dirty="0"/>
          </a:p>
        </p:txBody>
      </p:sp>
      <p:sp>
        <p:nvSpPr>
          <p:cNvPr id="4" name="Segnaposto piè di pagina 3">
            <a:extLst>
              <a:ext uri="{FF2B5EF4-FFF2-40B4-BE49-F238E27FC236}">
                <a16:creationId xmlns:a16="http://schemas.microsoft.com/office/drawing/2014/main" id="{E8F07A30-0EF8-48BE-A69F-B3B85A84FE21}"/>
              </a:ext>
            </a:extLst>
          </p:cNvPr>
          <p:cNvSpPr>
            <a:spLocks noGrp="1"/>
          </p:cNvSpPr>
          <p:nvPr>
            <p:ph type="ftr" sz="quarter" idx="11"/>
          </p:nvPr>
        </p:nvSpPr>
        <p:spPr/>
        <p:txBody>
          <a:bodyPr/>
          <a:lstStyle>
            <a:lvl1pPr>
              <a:defRPr/>
            </a:lvl1pPr>
          </a:lstStyle>
          <a:p>
            <a:r>
              <a:rPr lang="it-IT" dirty="0" err="1"/>
              <a:t>Secure</a:t>
            </a:r>
            <a:r>
              <a:rPr lang="it-IT" dirty="0"/>
              <a:t> Information Flow in Programs</a:t>
            </a:r>
          </a:p>
        </p:txBody>
      </p:sp>
      <p:sp>
        <p:nvSpPr>
          <p:cNvPr id="5" name="Segnaposto numero diapositiva 4">
            <a:extLst>
              <a:ext uri="{FF2B5EF4-FFF2-40B4-BE49-F238E27FC236}">
                <a16:creationId xmlns:a16="http://schemas.microsoft.com/office/drawing/2014/main" id="{6931F515-47E2-4B96-B6FD-681F5B18AE5D}"/>
              </a:ext>
            </a:extLst>
          </p:cNvPr>
          <p:cNvSpPr>
            <a:spLocks noGrp="1"/>
          </p:cNvSpPr>
          <p:nvPr>
            <p:ph type="sldNum" sz="quarter" idx="12"/>
          </p:nvPr>
        </p:nvSpPr>
        <p:spPr/>
        <p:txBody>
          <a:bodyPr/>
          <a:lstStyle/>
          <a:p>
            <a:fld id="{11A9D1D3-80F6-43B1-92F0-BF797B205D95}" type="slidenum">
              <a:rPr lang="it-IT" smtClean="0"/>
              <a:t>‹N›</a:t>
            </a:fld>
            <a:endParaRPr lang="it-IT"/>
          </a:p>
        </p:txBody>
      </p:sp>
    </p:spTree>
    <p:extLst>
      <p:ext uri="{BB962C8B-B14F-4D97-AF65-F5344CB8AC3E}">
        <p14:creationId xmlns:p14="http://schemas.microsoft.com/office/powerpoint/2010/main" val="17829128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B9F760A-6767-43ED-A191-8E678C58709D}"/>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8E7EF1A0-8040-446E-83F8-FAC51D8E79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962717B7-B9E4-4C4E-A007-919247FFA01B}"/>
              </a:ext>
            </a:extLst>
          </p:cNvPr>
          <p:cNvSpPr>
            <a:spLocks noGrp="1"/>
          </p:cNvSpPr>
          <p:nvPr>
            <p:ph type="dt" sz="half" idx="10"/>
          </p:nvPr>
        </p:nvSpPr>
        <p:spPr/>
        <p:txBody>
          <a:bodyPr/>
          <a:lstStyle/>
          <a:p>
            <a:r>
              <a:rPr lang="it-IT"/>
              <a:t>May 7, /2019</a:t>
            </a:r>
          </a:p>
        </p:txBody>
      </p:sp>
      <p:sp>
        <p:nvSpPr>
          <p:cNvPr id="5" name="Segnaposto piè di pagina 4">
            <a:extLst>
              <a:ext uri="{FF2B5EF4-FFF2-40B4-BE49-F238E27FC236}">
                <a16:creationId xmlns:a16="http://schemas.microsoft.com/office/drawing/2014/main" id="{25A644C6-B3F4-460A-9EB4-B44D37FFA23B}"/>
              </a:ext>
            </a:extLst>
          </p:cNvPr>
          <p:cNvSpPr>
            <a:spLocks noGrp="1"/>
          </p:cNvSpPr>
          <p:nvPr>
            <p:ph type="ftr" sz="quarter" idx="11"/>
          </p:nvPr>
        </p:nvSpPr>
        <p:spPr/>
        <p:txBody>
          <a:bodyPr/>
          <a:lstStyle/>
          <a:p>
            <a:r>
              <a:rPr lang="it-IT"/>
              <a:t>Redundance in fault tolerance</a:t>
            </a:r>
          </a:p>
        </p:txBody>
      </p:sp>
      <p:sp>
        <p:nvSpPr>
          <p:cNvPr id="6" name="Segnaposto numero diapositiva 5">
            <a:extLst>
              <a:ext uri="{FF2B5EF4-FFF2-40B4-BE49-F238E27FC236}">
                <a16:creationId xmlns:a16="http://schemas.microsoft.com/office/drawing/2014/main" id="{1C699FE8-3939-41C5-B2C5-5C1C027D9253}"/>
              </a:ext>
            </a:extLst>
          </p:cNvPr>
          <p:cNvSpPr>
            <a:spLocks noGrp="1"/>
          </p:cNvSpPr>
          <p:nvPr>
            <p:ph type="sldNum" sz="quarter" idx="12"/>
          </p:nvPr>
        </p:nvSpPr>
        <p:spPr/>
        <p:txBody>
          <a:bodyPr/>
          <a:lstStyle/>
          <a:p>
            <a:fld id="{11A9D1D3-80F6-43B1-92F0-BF797B205D95}" type="slidenum">
              <a:rPr lang="it-IT" smtClean="0"/>
              <a:t>‹N›</a:t>
            </a:fld>
            <a:endParaRPr lang="it-IT"/>
          </a:p>
        </p:txBody>
      </p:sp>
    </p:spTree>
    <p:extLst>
      <p:ext uri="{BB962C8B-B14F-4D97-AF65-F5344CB8AC3E}">
        <p14:creationId xmlns:p14="http://schemas.microsoft.com/office/powerpoint/2010/main" val="2222401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EFE2F9A-E67D-413D-85EE-8AA53FE801F0}"/>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775B60A-B7B4-4D96-A093-52E37F1329D9}"/>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5AB3852D-BCA2-492A-8976-782DCA66667B}"/>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7AC05B0A-1CAA-4A4B-8B7D-8171FCB6B6F8}"/>
              </a:ext>
            </a:extLst>
          </p:cNvPr>
          <p:cNvSpPr>
            <a:spLocks noGrp="1"/>
          </p:cNvSpPr>
          <p:nvPr>
            <p:ph type="dt" sz="half" idx="10"/>
          </p:nvPr>
        </p:nvSpPr>
        <p:spPr/>
        <p:txBody>
          <a:bodyPr/>
          <a:lstStyle/>
          <a:p>
            <a:r>
              <a:rPr lang="it-IT"/>
              <a:t>May 7, /2019</a:t>
            </a:r>
          </a:p>
        </p:txBody>
      </p:sp>
      <p:sp>
        <p:nvSpPr>
          <p:cNvPr id="6" name="Segnaposto piè di pagina 5">
            <a:extLst>
              <a:ext uri="{FF2B5EF4-FFF2-40B4-BE49-F238E27FC236}">
                <a16:creationId xmlns:a16="http://schemas.microsoft.com/office/drawing/2014/main" id="{34E8C816-6396-49D3-83AA-D09CAB5C695B}"/>
              </a:ext>
            </a:extLst>
          </p:cNvPr>
          <p:cNvSpPr>
            <a:spLocks noGrp="1"/>
          </p:cNvSpPr>
          <p:nvPr>
            <p:ph type="ftr" sz="quarter" idx="11"/>
          </p:nvPr>
        </p:nvSpPr>
        <p:spPr/>
        <p:txBody>
          <a:bodyPr/>
          <a:lstStyle/>
          <a:p>
            <a:r>
              <a:rPr lang="it-IT"/>
              <a:t>Redundance in fault tolerance</a:t>
            </a:r>
          </a:p>
        </p:txBody>
      </p:sp>
      <p:sp>
        <p:nvSpPr>
          <p:cNvPr id="7" name="Segnaposto numero diapositiva 6">
            <a:extLst>
              <a:ext uri="{FF2B5EF4-FFF2-40B4-BE49-F238E27FC236}">
                <a16:creationId xmlns:a16="http://schemas.microsoft.com/office/drawing/2014/main" id="{2122C43C-354A-4D06-B47C-845DE30F35BB}"/>
              </a:ext>
            </a:extLst>
          </p:cNvPr>
          <p:cNvSpPr>
            <a:spLocks noGrp="1"/>
          </p:cNvSpPr>
          <p:nvPr>
            <p:ph type="sldNum" sz="quarter" idx="12"/>
          </p:nvPr>
        </p:nvSpPr>
        <p:spPr/>
        <p:txBody>
          <a:bodyPr/>
          <a:lstStyle/>
          <a:p>
            <a:fld id="{11A9D1D3-80F6-43B1-92F0-BF797B205D95}" type="slidenum">
              <a:rPr lang="it-IT" smtClean="0"/>
              <a:t>‹N›</a:t>
            </a:fld>
            <a:endParaRPr lang="it-IT"/>
          </a:p>
        </p:txBody>
      </p:sp>
    </p:spTree>
    <p:extLst>
      <p:ext uri="{BB962C8B-B14F-4D97-AF65-F5344CB8AC3E}">
        <p14:creationId xmlns:p14="http://schemas.microsoft.com/office/powerpoint/2010/main" val="11587313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33A57AD-DA85-4F87-B476-2A58E9B78E18}"/>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FC90F1B2-3F71-4A70-A45C-7B14C3B9113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7CC344D0-1DDA-4CF9-B45A-808C6615E413}"/>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029D778-2C40-4FA7-8E8F-F3E653B0F6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84DB2DA7-7459-4B6C-BF1B-3BC55A1E8CEA}"/>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E2B026B3-6442-4E2F-A961-A0DBDE4B16EB}"/>
              </a:ext>
            </a:extLst>
          </p:cNvPr>
          <p:cNvSpPr>
            <a:spLocks noGrp="1"/>
          </p:cNvSpPr>
          <p:nvPr>
            <p:ph type="dt" sz="half" idx="10"/>
          </p:nvPr>
        </p:nvSpPr>
        <p:spPr/>
        <p:txBody>
          <a:bodyPr/>
          <a:lstStyle/>
          <a:p>
            <a:r>
              <a:rPr lang="it-IT"/>
              <a:t>May 7, /2019</a:t>
            </a:r>
          </a:p>
        </p:txBody>
      </p:sp>
      <p:sp>
        <p:nvSpPr>
          <p:cNvPr id="8" name="Segnaposto piè di pagina 7">
            <a:extLst>
              <a:ext uri="{FF2B5EF4-FFF2-40B4-BE49-F238E27FC236}">
                <a16:creationId xmlns:a16="http://schemas.microsoft.com/office/drawing/2014/main" id="{4C063352-E192-458F-9628-346AC8EC5CCD}"/>
              </a:ext>
            </a:extLst>
          </p:cNvPr>
          <p:cNvSpPr>
            <a:spLocks noGrp="1"/>
          </p:cNvSpPr>
          <p:nvPr>
            <p:ph type="ftr" sz="quarter" idx="11"/>
          </p:nvPr>
        </p:nvSpPr>
        <p:spPr/>
        <p:txBody>
          <a:bodyPr/>
          <a:lstStyle/>
          <a:p>
            <a:r>
              <a:rPr lang="it-IT"/>
              <a:t>Redundance in fault tolerance</a:t>
            </a:r>
          </a:p>
        </p:txBody>
      </p:sp>
      <p:sp>
        <p:nvSpPr>
          <p:cNvPr id="9" name="Segnaposto numero diapositiva 8">
            <a:extLst>
              <a:ext uri="{FF2B5EF4-FFF2-40B4-BE49-F238E27FC236}">
                <a16:creationId xmlns:a16="http://schemas.microsoft.com/office/drawing/2014/main" id="{7AFD7C61-C8F2-4E2E-AEEC-9F54779CED8A}"/>
              </a:ext>
            </a:extLst>
          </p:cNvPr>
          <p:cNvSpPr>
            <a:spLocks noGrp="1"/>
          </p:cNvSpPr>
          <p:nvPr>
            <p:ph type="sldNum" sz="quarter" idx="12"/>
          </p:nvPr>
        </p:nvSpPr>
        <p:spPr/>
        <p:txBody>
          <a:bodyPr/>
          <a:lstStyle/>
          <a:p>
            <a:fld id="{11A9D1D3-80F6-43B1-92F0-BF797B205D95}" type="slidenum">
              <a:rPr lang="it-IT" smtClean="0"/>
              <a:t>‹N›</a:t>
            </a:fld>
            <a:endParaRPr lang="it-IT"/>
          </a:p>
        </p:txBody>
      </p:sp>
    </p:spTree>
    <p:extLst>
      <p:ext uri="{BB962C8B-B14F-4D97-AF65-F5344CB8AC3E}">
        <p14:creationId xmlns:p14="http://schemas.microsoft.com/office/powerpoint/2010/main" val="17102830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B7D92BB-7147-490B-822D-4B2186806620}"/>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9ED05EAF-4469-4116-B37A-0C3795600F32}"/>
              </a:ext>
            </a:extLst>
          </p:cNvPr>
          <p:cNvSpPr>
            <a:spLocks noGrp="1"/>
          </p:cNvSpPr>
          <p:nvPr>
            <p:ph type="dt" sz="half" idx="10"/>
          </p:nvPr>
        </p:nvSpPr>
        <p:spPr/>
        <p:txBody>
          <a:bodyPr/>
          <a:lstStyle/>
          <a:p>
            <a:r>
              <a:rPr lang="it-IT"/>
              <a:t>May 7, /2019</a:t>
            </a:r>
          </a:p>
        </p:txBody>
      </p:sp>
      <p:sp>
        <p:nvSpPr>
          <p:cNvPr id="4" name="Segnaposto piè di pagina 3">
            <a:extLst>
              <a:ext uri="{FF2B5EF4-FFF2-40B4-BE49-F238E27FC236}">
                <a16:creationId xmlns:a16="http://schemas.microsoft.com/office/drawing/2014/main" id="{3C2D6E7F-72D4-480D-8361-2865F36C195D}"/>
              </a:ext>
            </a:extLst>
          </p:cNvPr>
          <p:cNvSpPr>
            <a:spLocks noGrp="1"/>
          </p:cNvSpPr>
          <p:nvPr>
            <p:ph type="ftr" sz="quarter" idx="11"/>
          </p:nvPr>
        </p:nvSpPr>
        <p:spPr/>
        <p:txBody>
          <a:bodyPr/>
          <a:lstStyle/>
          <a:p>
            <a:r>
              <a:rPr lang="it-IT"/>
              <a:t>Redundance in fault tolerance</a:t>
            </a:r>
          </a:p>
        </p:txBody>
      </p:sp>
      <p:sp>
        <p:nvSpPr>
          <p:cNvPr id="5" name="Segnaposto numero diapositiva 4">
            <a:extLst>
              <a:ext uri="{FF2B5EF4-FFF2-40B4-BE49-F238E27FC236}">
                <a16:creationId xmlns:a16="http://schemas.microsoft.com/office/drawing/2014/main" id="{15DF4411-3D75-4971-A7E1-C6BE7BA8CFE3}"/>
              </a:ext>
            </a:extLst>
          </p:cNvPr>
          <p:cNvSpPr>
            <a:spLocks noGrp="1"/>
          </p:cNvSpPr>
          <p:nvPr>
            <p:ph type="sldNum" sz="quarter" idx="12"/>
          </p:nvPr>
        </p:nvSpPr>
        <p:spPr/>
        <p:txBody>
          <a:bodyPr/>
          <a:lstStyle/>
          <a:p>
            <a:fld id="{11A9D1D3-80F6-43B1-92F0-BF797B205D95}" type="slidenum">
              <a:rPr lang="it-IT" smtClean="0"/>
              <a:t>‹N›</a:t>
            </a:fld>
            <a:endParaRPr lang="it-IT"/>
          </a:p>
        </p:txBody>
      </p:sp>
    </p:spTree>
    <p:extLst>
      <p:ext uri="{BB962C8B-B14F-4D97-AF65-F5344CB8AC3E}">
        <p14:creationId xmlns:p14="http://schemas.microsoft.com/office/powerpoint/2010/main" val="29478001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73DB2ACD-77C6-4D72-BEE7-E87E17838DB5}"/>
              </a:ext>
            </a:extLst>
          </p:cNvPr>
          <p:cNvSpPr>
            <a:spLocks noGrp="1"/>
          </p:cNvSpPr>
          <p:nvPr>
            <p:ph type="dt" sz="half" idx="10"/>
          </p:nvPr>
        </p:nvSpPr>
        <p:spPr/>
        <p:txBody>
          <a:bodyPr/>
          <a:lstStyle/>
          <a:p>
            <a:r>
              <a:rPr lang="it-IT"/>
              <a:t>May 7, /2019</a:t>
            </a:r>
          </a:p>
        </p:txBody>
      </p:sp>
      <p:sp>
        <p:nvSpPr>
          <p:cNvPr id="3" name="Segnaposto piè di pagina 2">
            <a:extLst>
              <a:ext uri="{FF2B5EF4-FFF2-40B4-BE49-F238E27FC236}">
                <a16:creationId xmlns:a16="http://schemas.microsoft.com/office/drawing/2014/main" id="{2ACAECF6-35E5-4D52-AB3D-C00C0C963088}"/>
              </a:ext>
            </a:extLst>
          </p:cNvPr>
          <p:cNvSpPr>
            <a:spLocks noGrp="1"/>
          </p:cNvSpPr>
          <p:nvPr>
            <p:ph type="ftr" sz="quarter" idx="11"/>
          </p:nvPr>
        </p:nvSpPr>
        <p:spPr/>
        <p:txBody>
          <a:bodyPr/>
          <a:lstStyle/>
          <a:p>
            <a:r>
              <a:rPr lang="it-IT"/>
              <a:t>Redundance in fault tolerance</a:t>
            </a:r>
          </a:p>
        </p:txBody>
      </p:sp>
      <p:sp>
        <p:nvSpPr>
          <p:cNvPr id="4" name="Segnaposto numero diapositiva 3">
            <a:extLst>
              <a:ext uri="{FF2B5EF4-FFF2-40B4-BE49-F238E27FC236}">
                <a16:creationId xmlns:a16="http://schemas.microsoft.com/office/drawing/2014/main" id="{E5182266-BE48-4DB9-A435-34AAA4268A2F}"/>
              </a:ext>
            </a:extLst>
          </p:cNvPr>
          <p:cNvSpPr>
            <a:spLocks noGrp="1"/>
          </p:cNvSpPr>
          <p:nvPr>
            <p:ph type="sldNum" sz="quarter" idx="12"/>
          </p:nvPr>
        </p:nvSpPr>
        <p:spPr/>
        <p:txBody>
          <a:bodyPr/>
          <a:lstStyle/>
          <a:p>
            <a:fld id="{11A9D1D3-80F6-43B1-92F0-BF797B205D95}" type="slidenum">
              <a:rPr lang="it-IT" smtClean="0"/>
              <a:t>‹N›</a:t>
            </a:fld>
            <a:endParaRPr lang="it-IT"/>
          </a:p>
        </p:txBody>
      </p:sp>
    </p:spTree>
    <p:extLst>
      <p:ext uri="{BB962C8B-B14F-4D97-AF65-F5344CB8AC3E}">
        <p14:creationId xmlns:p14="http://schemas.microsoft.com/office/powerpoint/2010/main" val="1904488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55168A42-1557-418D-B15C-5A49F320896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B6234FD1-FF39-4FDA-A8C3-983C4FF46AA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FB8AC2D-136C-4BD7-9084-50EF430A6A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dirty="0" err="1"/>
              <a:t>May</a:t>
            </a:r>
            <a:r>
              <a:rPr lang="it-IT" dirty="0"/>
              <a:t> 7-10, 2019</a:t>
            </a:r>
          </a:p>
        </p:txBody>
      </p:sp>
      <p:sp>
        <p:nvSpPr>
          <p:cNvPr id="5" name="Segnaposto piè di pagina 4">
            <a:extLst>
              <a:ext uri="{FF2B5EF4-FFF2-40B4-BE49-F238E27FC236}">
                <a16:creationId xmlns:a16="http://schemas.microsoft.com/office/drawing/2014/main" id="{71A0EA58-7F9D-4CB7-A0F8-61C71C7EC6A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Redundance in fault tolerance</a:t>
            </a:r>
          </a:p>
        </p:txBody>
      </p:sp>
      <p:sp>
        <p:nvSpPr>
          <p:cNvPr id="6" name="Segnaposto numero diapositiva 5">
            <a:extLst>
              <a:ext uri="{FF2B5EF4-FFF2-40B4-BE49-F238E27FC236}">
                <a16:creationId xmlns:a16="http://schemas.microsoft.com/office/drawing/2014/main" id="{1102A50C-02ED-48AC-A7F2-62CADBF6A89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A9D1D3-80F6-43B1-92F0-BF797B205D95}" type="slidenum">
              <a:rPr lang="it-IT" smtClean="0"/>
              <a:t>‹N›</a:t>
            </a:fld>
            <a:endParaRPr lang="it-IT"/>
          </a:p>
        </p:txBody>
      </p:sp>
    </p:spTree>
    <p:extLst>
      <p:ext uri="{BB962C8B-B14F-4D97-AF65-F5344CB8AC3E}">
        <p14:creationId xmlns:p14="http://schemas.microsoft.com/office/powerpoint/2010/main" val="22127136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70D7692F-4306-4F24-8D1F-6CAB155953F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4242A180-A337-487D-BE86-EFA37104311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8FA10C0-4375-40CC-B592-3A8EAAAA530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719CC1-BF65-49AC-8F09-36787F9EB748}" type="datetimeFigureOut">
              <a:rPr lang="it-IT" smtClean="0"/>
              <a:t>17/05/2019</a:t>
            </a:fld>
            <a:endParaRPr lang="it-IT"/>
          </a:p>
        </p:txBody>
      </p:sp>
      <p:sp>
        <p:nvSpPr>
          <p:cNvPr id="5" name="Segnaposto piè di pagina 4">
            <a:extLst>
              <a:ext uri="{FF2B5EF4-FFF2-40B4-BE49-F238E27FC236}">
                <a16:creationId xmlns:a16="http://schemas.microsoft.com/office/drawing/2014/main" id="{DBB36A38-B2F1-41E9-8BC0-B09DB5D47F3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64AC4373-18FA-47AB-8E92-BB0B9E306A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41548F-BF65-406B-9519-78332D4DC938}" type="slidenum">
              <a:rPr lang="it-IT" smtClean="0"/>
              <a:t>‹N›</a:t>
            </a:fld>
            <a:endParaRPr lang="it-IT"/>
          </a:p>
        </p:txBody>
      </p:sp>
    </p:spTree>
    <p:extLst>
      <p:ext uri="{BB962C8B-B14F-4D97-AF65-F5344CB8AC3E}">
        <p14:creationId xmlns:p14="http://schemas.microsoft.com/office/powerpoint/2010/main" val="28576077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6554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F7FADBA-289C-4560-82D7-6E563EF8F93C}"/>
              </a:ext>
            </a:extLst>
          </p:cNvPr>
          <p:cNvSpPr>
            <a:spLocks noGrp="1"/>
          </p:cNvSpPr>
          <p:nvPr>
            <p:ph type="title"/>
          </p:nvPr>
        </p:nvSpPr>
        <p:spPr/>
        <p:txBody>
          <a:bodyPr>
            <a:normAutofit/>
          </a:bodyPr>
          <a:lstStyle/>
          <a:p>
            <a:r>
              <a:rPr lang="en-US" altLang="it-IT" sz="4000" dirty="0">
                <a:solidFill>
                  <a:schemeClr val="bg1"/>
                </a:solidFill>
              </a:rPr>
              <a:t>Basics of information flow</a:t>
            </a:r>
            <a:endParaRPr lang="it-IT" sz="4000" dirty="0"/>
          </a:p>
        </p:txBody>
      </p:sp>
      <p:sp>
        <p:nvSpPr>
          <p:cNvPr id="3" name="Segnaposto contenuto 2">
            <a:extLst>
              <a:ext uri="{FF2B5EF4-FFF2-40B4-BE49-F238E27FC236}">
                <a16:creationId xmlns:a16="http://schemas.microsoft.com/office/drawing/2014/main" id="{D29B0414-EADF-46AB-8548-B6CBB1208A4C}"/>
              </a:ext>
            </a:extLst>
          </p:cNvPr>
          <p:cNvSpPr>
            <a:spLocks noGrp="1"/>
          </p:cNvSpPr>
          <p:nvPr>
            <p:ph idx="1"/>
          </p:nvPr>
        </p:nvSpPr>
        <p:spPr>
          <a:xfrm>
            <a:off x="838200" y="1141571"/>
            <a:ext cx="9169400" cy="2287429"/>
          </a:xfrm>
        </p:spPr>
        <p:txBody>
          <a:bodyPr>
            <a:noAutofit/>
          </a:bodyPr>
          <a:lstStyle/>
          <a:p>
            <a:pPr>
              <a:spcBef>
                <a:spcPct val="0"/>
              </a:spcBef>
              <a:buFontTx/>
              <a:buNone/>
            </a:pPr>
            <a:r>
              <a:rPr lang="en-US" altLang="it-IT" sz="2400" dirty="0"/>
              <a:t>Simple high-level language</a:t>
            </a:r>
          </a:p>
          <a:p>
            <a:pPr>
              <a:spcBef>
                <a:spcPct val="0"/>
              </a:spcBef>
              <a:buFontTx/>
              <a:buNone/>
            </a:pPr>
            <a:endParaRPr lang="en-US" altLang="it-IT" sz="2400" dirty="0"/>
          </a:p>
          <a:p>
            <a:pPr>
              <a:spcBef>
                <a:spcPct val="0"/>
              </a:spcBef>
              <a:buFontTx/>
              <a:buNone/>
            </a:pPr>
            <a:r>
              <a:rPr lang="en-US" altLang="it-IT" sz="2400" dirty="0"/>
              <a:t>Let x, y be variables</a:t>
            </a:r>
          </a:p>
          <a:p>
            <a:pPr>
              <a:spcBef>
                <a:spcPct val="0"/>
              </a:spcBef>
              <a:buFontTx/>
              <a:buNone/>
            </a:pPr>
            <a:endParaRPr lang="en-US" altLang="it-IT" sz="2400" dirty="0"/>
          </a:p>
          <a:p>
            <a:pPr>
              <a:spcBef>
                <a:spcPct val="0"/>
              </a:spcBef>
              <a:buFontTx/>
              <a:buNone/>
            </a:pPr>
            <a:r>
              <a:rPr lang="en-US" altLang="it-IT" sz="2400" dirty="0"/>
              <a:t>		  y := x;			</a:t>
            </a:r>
            <a:endParaRPr lang="en-US" altLang="it-IT" sz="2400" dirty="0">
              <a:solidFill>
                <a:srgbClr val="C00000"/>
              </a:solidFill>
            </a:endParaRPr>
          </a:p>
          <a:p>
            <a:pPr>
              <a:spcBef>
                <a:spcPct val="0"/>
              </a:spcBef>
              <a:buFontTx/>
              <a:buNone/>
            </a:pPr>
            <a:endParaRPr lang="en-US" altLang="it-IT" sz="2400" dirty="0"/>
          </a:p>
          <a:p>
            <a:pPr>
              <a:spcBef>
                <a:spcPct val="0"/>
              </a:spcBef>
              <a:buFontTx/>
              <a:buNone/>
            </a:pPr>
            <a:r>
              <a:rPr lang="en-US" altLang="it-IT" sz="2400" dirty="0"/>
              <a:t>variable y is assigned the value of  x;  there is an explicit flow  x to y</a:t>
            </a:r>
          </a:p>
        </p:txBody>
      </p:sp>
      <p:sp>
        <p:nvSpPr>
          <p:cNvPr id="4" name="Segnaposto data 3">
            <a:extLst>
              <a:ext uri="{FF2B5EF4-FFF2-40B4-BE49-F238E27FC236}">
                <a16:creationId xmlns:a16="http://schemas.microsoft.com/office/drawing/2014/main" id="{964798FD-8CB6-4600-BC39-3454FE0DF7FA}"/>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AFAAF95E-5403-485D-8CC3-BB798D0FDA7A}"/>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946E705D-6AD9-44C1-9166-EAB5C6E9F955}"/>
              </a:ext>
            </a:extLst>
          </p:cNvPr>
          <p:cNvSpPr>
            <a:spLocks noGrp="1"/>
          </p:cNvSpPr>
          <p:nvPr>
            <p:ph type="sldNum" sz="quarter" idx="12"/>
          </p:nvPr>
        </p:nvSpPr>
        <p:spPr/>
        <p:txBody>
          <a:bodyPr/>
          <a:lstStyle/>
          <a:p>
            <a:fld id="{11A9D1D3-80F6-43B1-92F0-BF797B205D95}" type="slidenum">
              <a:rPr lang="it-IT" smtClean="0"/>
              <a:t>10</a:t>
            </a:fld>
            <a:endParaRPr lang="it-IT"/>
          </a:p>
        </p:txBody>
      </p:sp>
      <p:sp>
        <p:nvSpPr>
          <p:cNvPr id="16" name="Rettangolo 15">
            <a:extLst>
              <a:ext uri="{FF2B5EF4-FFF2-40B4-BE49-F238E27FC236}">
                <a16:creationId xmlns:a16="http://schemas.microsoft.com/office/drawing/2014/main" id="{0D90A69D-E9F4-496F-A69B-9A4C3FBFF695}"/>
              </a:ext>
            </a:extLst>
          </p:cNvPr>
          <p:cNvSpPr/>
          <p:nvPr/>
        </p:nvSpPr>
        <p:spPr>
          <a:xfrm>
            <a:off x="1303867" y="4482229"/>
            <a:ext cx="931333" cy="635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Rettangolo 16">
            <a:extLst>
              <a:ext uri="{FF2B5EF4-FFF2-40B4-BE49-F238E27FC236}">
                <a16:creationId xmlns:a16="http://schemas.microsoft.com/office/drawing/2014/main" id="{911BB4FE-3EA8-44EA-A17C-AFBC62F20897}"/>
              </a:ext>
            </a:extLst>
          </p:cNvPr>
          <p:cNvSpPr/>
          <p:nvPr/>
        </p:nvSpPr>
        <p:spPr>
          <a:xfrm>
            <a:off x="2559679" y="4482229"/>
            <a:ext cx="931333" cy="635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CasellaDiTesto 17">
            <a:extLst>
              <a:ext uri="{FF2B5EF4-FFF2-40B4-BE49-F238E27FC236}">
                <a16:creationId xmlns:a16="http://schemas.microsoft.com/office/drawing/2014/main" id="{61A15258-0C72-46A6-AFDB-57405641B11F}"/>
              </a:ext>
            </a:extLst>
          </p:cNvPr>
          <p:cNvSpPr txBox="1"/>
          <p:nvPr/>
        </p:nvSpPr>
        <p:spPr>
          <a:xfrm flipH="1" flipV="1">
            <a:off x="1142999" y="4020564"/>
            <a:ext cx="792707" cy="461665"/>
          </a:xfrm>
          <a:prstGeom prst="rect">
            <a:avLst/>
          </a:prstGeom>
          <a:noFill/>
        </p:spPr>
        <p:txBody>
          <a:bodyPr wrap="square" rtlCol="0">
            <a:spAutoFit/>
          </a:bodyPr>
          <a:lstStyle/>
          <a:p>
            <a:r>
              <a:rPr lang="it-IT" sz="2400" dirty="0"/>
              <a:t>x</a:t>
            </a:r>
          </a:p>
        </p:txBody>
      </p:sp>
      <p:sp>
        <p:nvSpPr>
          <p:cNvPr id="19" name="CasellaDiTesto 18">
            <a:extLst>
              <a:ext uri="{FF2B5EF4-FFF2-40B4-BE49-F238E27FC236}">
                <a16:creationId xmlns:a16="http://schemas.microsoft.com/office/drawing/2014/main" id="{FC7CC095-9B41-4FD8-91E4-F4DAA05554A1}"/>
              </a:ext>
            </a:extLst>
          </p:cNvPr>
          <p:cNvSpPr txBox="1"/>
          <p:nvPr/>
        </p:nvSpPr>
        <p:spPr>
          <a:xfrm>
            <a:off x="2910967" y="3960858"/>
            <a:ext cx="324128" cy="461665"/>
          </a:xfrm>
          <a:prstGeom prst="rect">
            <a:avLst/>
          </a:prstGeom>
          <a:noFill/>
        </p:spPr>
        <p:txBody>
          <a:bodyPr wrap="none" rtlCol="0">
            <a:spAutoFit/>
          </a:bodyPr>
          <a:lstStyle/>
          <a:p>
            <a:r>
              <a:rPr lang="it-IT" sz="2400" dirty="0"/>
              <a:t>y</a:t>
            </a:r>
          </a:p>
        </p:txBody>
      </p:sp>
      <p:sp>
        <p:nvSpPr>
          <p:cNvPr id="20" name="CasellaDiTesto 19">
            <a:extLst>
              <a:ext uri="{FF2B5EF4-FFF2-40B4-BE49-F238E27FC236}">
                <a16:creationId xmlns:a16="http://schemas.microsoft.com/office/drawing/2014/main" id="{6E5A85EF-CE04-493B-9CE2-181F5222223C}"/>
              </a:ext>
            </a:extLst>
          </p:cNvPr>
          <p:cNvSpPr txBox="1"/>
          <p:nvPr/>
        </p:nvSpPr>
        <p:spPr>
          <a:xfrm>
            <a:off x="1595548" y="4571046"/>
            <a:ext cx="340158" cy="461665"/>
          </a:xfrm>
          <a:prstGeom prst="rect">
            <a:avLst/>
          </a:prstGeom>
          <a:noFill/>
        </p:spPr>
        <p:txBody>
          <a:bodyPr wrap="none" rtlCol="0">
            <a:spAutoFit/>
          </a:bodyPr>
          <a:lstStyle/>
          <a:p>
            <a:r>
              <a:rPr lang="it-IT" sz="2400" dirty="0"/>
              <a:t>5</a:t>
            </a:r>
          </a:p>
        </p:txBody>
      </p:sp>
      <p:sp>
        <p:nvSpPr>
          <p:cNvPr id="21" name="CasellaDiTesto 20">
            <a:extLst>
              <a:ext uri="{FF2B5EF4-FFF2-40B4-BE49-F238E27FC236}">
                <a16:creationId xmlns:a16="http://schemas.microsoft.com/office/drawing/2014/main" id="{92CFF018-68FC-45CF-A760-9FCE31248F20}"/>
              </a:ext>
            </a:extLst>
          </p:cNvPr>
          <p:cNvSpPr txBox="1"/>
          <p:nvPr/>
        </p:nvSpPr>
        <p:spPr>
          <a:xfrm>
            <a:off x="2845837" y="4511340"/>
            <a:ext cx="340158" cy="461665"/>
          </a:xfrm>
          <a:prstGeom prst="rect">
            <a:avLst/>
          </a:prstGeom>
          <a:noFill/>
        </p:spPr>
        <p:txBody>
          <a:bodyPr wrap="square" rtlCol="0">
            <a:spAutoFit/>
          </a:bodyPr>
          <a:lstStyle/>
          <a:p>
            <a:r>
              <a:rPr lang="it-IT" sz="2400" dirty="0"/>
              <a:t>9</a:t>
            </a:r>
          </a:p>
        </p:txBody>
      </p:sp>
      <p:sp>
        <p:nvSpPr>
          <p:cNvPr id="22" name="Rettangolo 21">
            <a:extLst>
              <a:ext uri="{FF2B5EF4-FFF2-40B4-BE49-F238E27FC236}">
                <a16:creationId xmlns:a16="http://schemas.microsoft.com/office/drawing/2014/main" id="{519121BC-8611-49DA-B08E-48952027013E}"/>
              </a:ext>
            </a:extLst>
          </p:cNvPr>
          <p:cNvSpPr/>
          <p:nvPr/>
        </p:nvSpPr>
        <p:spPr>
          <a:xfrm>
            <a:off x="4844353" y="4422523"/>
            <a:ext cx="931333" cy="635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Rettangolo 22">
            <a:extLst>
              <a:ext uri="{FF2B5EF4-FFF2-40B4-BE49-F238E27FC236}">
                <a16:creationId xmlns:a16="http://schemas.microsoft.com/office/drawing/2014/main" id="{A69AF30F-5AE8-4031-8F85-6ADBDABF161C}"/>
              </a:ext>
            </a:extLst>
          </p:cNvPr>
          <p:cNvSpPr/>
          <p:nvPr/>
        </p:nvSpPr>
        <p:spPr>
          <a:xfrm>
            <a:off x="6066476" y="4442290"/>
            <a:ext cx="931333" cy="635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CasellaDiTesto 23">
            <a:extLst>
              <a:ext uri="{FF2B5EF4-FFF2-40B4-BE49-F238E27FC236}">
                <a16:creationId xmlns:a16="http://schemas.microsoft.com/office/drawing/2014/main" id="{39E86538-6401-4657-AA31-70DFF5E9717B}"/>
              </a:ext>
            </a:extLst>
          </p:cNvPr>
          <p:cNvSpPr txBox="1"/>
          <p:nvPr/>
        </p:nvSpPr>
        <p:spPr>
          <a:xfrm flipH="1" flipV="1">
            <a:off x="4683485" y="3960858"/>
            <a:ext cx="792707" cy="461665"/>
          </a:xfrm>
          <a:prstGeom prst="rect">
            <a:avLst/>
          </a:prstGeom>
          <a:noFill/>
        </p:spPr>
        <p:txBody>
          <a:bodyPr wrap="square" rtlCol="0">
            <a:spAutoFit/>
          </a:bodyPr>
          <a:lstStyle/>
          <a:p>
            <a:r>
              <a:rPr lang="it-IT" sz="2400" dirty="0"/>
              <a:t>x</a:t>
            </a:r>
          </a:p>
        </p:txBody>
      </p:sp>
      <p:sp>
        <p:nvSpPr>
          <p:cNvPr id="25" name="CasellaDiTesto 24">
            <a:extLst>
              <a:ext uri="{FF2B5EF4-FFF2-40B4-BE49-F238E27FC236}">
                <a16:creationId xmlns:a16="http://schemas.microsoft.com/office/drawing/2014/main" id="{A16D4C1C-0815-4D70-A2A6-6116A9D38C07}"/>
              </a:ext>
            </a:extLst>
          </p:cNvPr>
          <p:cNvSpPr txBox="1"/>
          <p:nvPr/>
        </p:nvSpPr>
        <p:spPr>
          <a:xfrm>
            <a:off x="6417764" y="3920919"/>
            <a:ext cx="324128" cy="461665"/>
          </a:xfrm>
          <a:prstGeom prst="rect">
            <a:avLst/>
          </a:prstGeom>
          <a:noFill/>
        </p:spPr>
        <p:txBody>
          <a:bodyPr wrap="none" rtlCol="0">
            <a:spAutoFit/>
          </a:bodyPr>
          <a:lstStyle/>
          <a:p>
            <a:r>
              <a:rPr lang="it-IT" sz="2400" dirty="0"/>
              <a:t>y</a:t>
            </a:r>
          </a:p>
        </p:txBody>
      </p:sp>
      <p:sp>
        <p:nvSpPr>
          <p:cNvPr id="26" name="CasellaDiTesto 25">
            <a:extLst>
              <a:ext uri="{FF2B5EF4-FFF2-40B4-BE49-F238E27FC236}">
                <a16:creationId xmlns:a16="http://schemas.microsoft.com/office/drawing/2014/main" id="{92398D5E-2041-4064-B22C-0C1179313969}"/>
              </a:ext>
            </a:extLst>
          </p:cNvPr>
          <p:cNvSpPr txBox="1"/>
          <p:nvPr/>
        </p:nvSpPr>
        <p:spPr>
          <a:xfrm>
            <a:off x="5136034" y="4511340"/>
            <a:ext cx="340158" cy="461665"/>
          </a:xfrm>
          <a:prstGeom prst="rect">
            <a:avLst/>
          </a:prstGeom>
          <a:noFill/>
        </p:spPr>
        <p:txBody>
          <a:bodyPr wrap="none" rtlCol="0">
            <a:spAutoFit/>
          </a:bodyPr>
          <a:lstStyle/>
          <a:p>
            <a:r>
              <a:rPr lang="it-IT" sz="2400" dirty="0"/>
              <a:t>5</a:t>
            </a:r>
          </a:p>
        </p:txBody>
      </p:sp>
      <p:sp>
        <p:nvSpPr>
          <p:cNvPr id="27" name="CasellaDiTesto 26">
            <a:extLst>
              <a:ext uri="{FF2B5EF4-FFF2-40B4-BE49-F238E27FC236}">
                <a16:creationId xmlns:a16="http://schemas.microsoft.com/office/drawing/2014/main" id="{4A812D5C-7577-4184-AA6C-F1141180F5EE}"/>
              </a:ext>
            </a:extLst>
          </p:cNvPr>
          <p:cNvSpPr txBox="1"/>
          <p:nvPr/>
        </p:nvSpPr>
        <p:spPr>
          <a:xfrm>
            <a:off x="6352634" y="4471401"/>
            <a:ext cx="340158" cy="461665"/>
          </a:xfrm>
          <a:prstGeom prst="rect">
            <a:avLst/>
          </a:prstGeom>
          <a:noFill/>
        </p:spPr>
        <p:txBody>
          <a:bodyPr wrap="none" rtlCol="0">
            <a:spAutoFit/>
          </a:bodyPr>
          <a:lstStyle/>
          <a:p>
            <a:r>
              <a:rPr lang="it-IT" sz="2400" dirty="0"/>
              <a:t>5</a:t>
            </a:r>
          </a:p>
        </p:txBody>
      </p:sp>
      <p:sp>
        <p:nvSpPr>
          <p:cNvPr id="28" name="Freccia a destra 27">
            <a:extLst>
              <a:ext uri="{FF2B5EF4-FFF2-40B4-BE49-F238E27FC236}">
                <a16:creationId xmlns:a16="http://schemas.microsoft.com/office/drawing/2014/main" id="{AD200138-4B55-4A96-B637-50864B1489E2}"/>
              </a:ext>
            </a:extLst>
          </p:cNvPr>
          <p:cNvSpPr/>
          <p:nvPr/>
        </p:nvSpPr>
        <p:spPr>
          <a:xfrm>
            <a:off x="3769661" y="4674083"/>
            <a:ext cx="778934" cy="2392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Rettangolo 28">
            <a:extLst>
              <a:ext uri="{FF2B5EF4-FFF2-40B4-BE49-F238E27FC236}">
                <a16:creationId xmlns:a16="http://schemas.microsoft.com/office/drawing/2014/main" id="{9682ADFC-F48E-40A3-9CCE-E4EF9075794E}"/>
              </a:ext>
            </a:extLst>
          </p:cNvPr>
          <p:cNvSpPr/>
          <p:nvPr/>
        </p:nvSpPr>
        <p:spPr>
          <a:xfrm>
            <a:off x="4971515" y="2407655"/>
            <a:ext cx="1687193" cy="461665"/>
          </a:xfrm>
          <a:prstGeom prst="rect">
            <a:avLst/>
          </a:prstGeom>
        </p:spPr>
        <p:txBody>
          <a:bodyPr wrap="none">
            <a:spAutoFit/>
          </a:bodyPr>
          <a:lstStyle/>
          <a:p>
            <a:r>
              <a:rPr lang="en-US" altLang="it-IT" sz="2400" dirty="0">
                <a:solidFill>
                  <a:schemeClr val="accent1">
                    <a:lumMod val="60000"/>
                    <a:lumOff val="40000"/>
                  </a:schemeClr>
                </a:solidFill>
              </a:rPr>
              <a:t>explicit flow</a:t>
            </a:r>
            <a:endParaRPr lang="it-IT" sz="2400" dirty="0">
              <a:solidFill>
                <a:schemeClr val="accent1">
                  <a:lumMod val="60000"/>
                  <a:lumOff val="40000"/>
                </a:schemeClr>
              </a:solidFill>
            </a:endParaRPr>
          </a:p>
        </p:txBody>
      </p:sp>
      <p:sp>
        <p:nvSpPr>
          <p:cNvPr id="30" name="Rettangolo 29">
            <a:extLst>
              <a:ext uri="{FF2B5EF4-FFF2-40B4-BE49-F238E27FC236}">
                <a16:creationId xmlns:a16="http://schemas.microsoft.com/office/drawing/2014/main" id="{E91537F1-B271-48CA-BA5E-F453FCA99B21}"/>
              </a:ext>
            </a:extLst>
          </p:cNvPr>
          <p:cNvSpPr/>
          <p:nvPr/>
        </p:nvSpPr>
        <p:spPr>
          <a:xfrm>
            <a:off x="7992331" y="4232191"/>
            <a:ext cx="2127588" cy="1015663"/>
          </a:xfrm>
          <a:prstGeom prst="rect">
            <a:avLst/>
          </a:prstGeom>
        </p:spPr>
        <p:txBody>
          <a:bodyPr wrap="square">
            <a:spAutoFit/>
          </a:bodyPr>
          <a:lstStyle/>
          <a:p>
            <a:pPr>
              <a:spcBef>
                <a:spcPct val="0"/>
              </a:spcBef>
              <a:buFontTx/>
              <a:buNone/>
            </a:pPr>
            <a:r>
              <a:rPr lang="en-US" altLang="it-IT" sz="2000" dirty="0">
                <a:solidFill>
                  <a:schemeClr val="accent1">
                    <a:lumMod val="60000"/>
                    <a:lumOff val="40000"/>
                  </a:schemeClr>
                </a:solidFill>
              </a:rPr>
              <a:t>The final value of y reveals the value of x</a:t>
            </a:r>
          </a:p>
        </p:txBody>
      </p:sp>
      <p:sp>
        <p:nvSpPr>
          <p:cNvPr id="7" name="Rettangolo 6">
            <a:extLst>
              <a:ext uri="{FF2B5EF4-FFF2-40B4-BE49-F238E27FC236}">
                <a16:creationId xmlns:a16="http://schemas.microsoft.com/office/drawing/2014/main" id="{6AAC69FE-6750-499A-8826-D0D74CDC503F}"/>
              </a:ext>
            </a:extLst>
          </p:cNvPr>
          <p:cNvSpPr/>
          <p:nvPr/>
        </p:nvSpPr>
        <p:spPr>
          <a:xfrm>
            <a:off x="6352634" y="4511340"/>
            <a:ext cx="340158" cy="4616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359921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26" grpId="0"/>
      <p:bldP spid="27" grpId="0"/>
      <p:bldP spid="28" grpId="0" animBg="1"/>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F7FADBA-289C-4560-82D7-6E563EF8F93C}"/>
              </a:ext>
            </a:extLst>
          </p:cNvPr>
          <p:cNvSpPr>
            <a:spLocks noGrp="1"/>
          </p:cNvSpPr>
          <p:nvPr>
            <p:ph type="title"/>
          </p:nvPr>
        </p:nvSpPr>
        <p:spPr/>
        <p:txBody>
          <a:bodyPr>
            <a:normAutofit/>
          </a:bodyPr>
          <a:lstStyle/>
          <a:p>
            <a:r>
              <a:rPr lang="en-US" altLang="it-IT" sz="4000" dirty="0">
                <a:solidFill>
                  <a:schemeClr val="bg1"/>
                </a:solidFill>
              </a:rPr>
              <a:t>Basics of information flow</a:t>
            </a:r>
            <a:endParaRPr lang="it-IT" sz="4000" dirty="0"/>
          </a:p>
        </p:txBody>
      </p:sp>
      <p:sp>
        <p:nvSpPr>
          <p:cNvPr id="3" name="Segnaposto contenuto 2">
            <a:extLst>
              <a:ext uri="{FF2B5EF4-FFF2-40B4-BE49-F238E27FC236}">
                <a16:creationId xmlns:a16="http://schemas.microsoft.com/office/drawing/2014/main" id="{D29B0414-EADF-46AB-8548-B6CBB1208A4C}"/>
              </a:ext>
            </a:extLst>
          </p:cNvPr>
          <p:cNvSpPr>
            <a:spLocks noGrp="1"/>
          </p:cNvSpPr>
          <p:nvPr>
            <p:ph idx="1"/>
          </p:nvPr>
        </p:nvSpPr>
        <p:spPr>
          <a:xfrm>
            <a:off x="838199" y="1141571"/>
            <a:ext cx="10265081" cy="2020500"/>
          </a:xfrm>
        </p:spPr>
        <p:txBody>
          <a:bodyPr>
            <a:noAutofit/>
          </a:bodyPr>
          <a:lstStyle/>
          <a:p>
            <a:pPr>
              <a:spcBef>
                <a:spcPct val="0"/>
              </a:spcBef>
              <a:buFontTx/>
              <a:buNone/>
            </a:pPr>
            <a:r>
              <a:rPr lang="en-US" altLang="it-IT" sz="2400" dirty="0"/>
              <a:t>if  (x = 0)   	</a:t>
            </a:r>
            <a:endParaRPr lang="en-US" altLang="it-IT" sz="2400" dirty="0">
              <a:solidFill>
                <a:srgbClr val="C00000"/>
              </a:solidFill>
            </a:endParaRPr>
          </a:p>
          <a:p>
            <a:pPr>
              <a:spcBef>
                <a:spcPct val="0"/>
              </a:spcBef>
              <a:buFontTx/>
              <a:buNone/>
            </a:pPr>
            <a:r>
              <a:rPr lang="en-US" altLang="it-IT" sz="2400" dirty="0"/>
              <a:t>		   then y := 2; </a:t>
            </a:r>
          </a:p>
          <a:p>
            <a:pPr>
              <a:spcBef>
                <a:spcPct val="0"/>
              </a:spcBef>
              <a:buFontTx/>
              <a:buNone/>
            </a:pPr>
            <a:r>
              <a:rPr lang="en-US" altLang="it-IT" sz="2400" dirty="0"/>
              <a:t>                  else y := 1;</a:t>
            </a:r>
          </a:p>
          <a:p>
            <a:pPr>
              <a:spcBef>
                <a:spcPct val="0"/>
              </a:spcBef>
              <a:buFontTx/>
              <a:buNone/>
            </a:pPr>
            <a:endParaRPr lang="en-US" altLang="it-IT" sz="2400" dirty="0"/>
          </a:p>
          <a:p>
            <a:pPr>
              <a:spcBef>
                <a:spcPct val="0"/>
              </a:spcBef>
              <a:buFontTx/>
              <a:buNone/>
            </a:pPr>
            <a:r>
              <a:rPr lang="en-US" altLang="it-IT" sz="2400" dirty="0"/>
              <a:t>implicit flow from variable x to y, since y is assigned different values depending on the value of the condition of the control instruction (variable x)</a:t>
            </a:r>
          </a:p>
          <a:p>
            <a:pPr>
              <a:spcBef>
                <a:spcPct val="0"/>
              </a:spcBef>
              <a:buFontTx/>
              <a:buNone/>
            </a:pPr>
            <a:endParaRPr lang="en-US" altLang="it-IT" sz="2400" u="sng" dirty="0">
              <a:solidFill>
                <a:srgbClr val="C00000"/>
              </a:solidFill>
            </a:endParaRPr>
          </a:p>
        </p:txBody>
      </p:sp>
      <p:sp>
        <p:nvSpPr>
          <p:cNvPr id="4" name="Segnaposto data 3">
            <a:extLst>
              <a:ext uri="{FF2B5EF4-FFF2-40B4-BE49-F238E27FC236}">
                <a16:creationId xmlns:a16="http://schemas.microsoft.com/office/drawing/2014/main" id="{964798FD-8CB6-4600-BC39-3454FE0DF7FA}"/>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AFAAF95E-5403-485D-8CC3-BB798D0FDA7A}"/>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946E705D-6AD9-44C1-9166-EAB5C6E9F955}"/>
              </a:ext>
            </a:extLst>
          </p:cNvPr>
          <p:cNvSpPr>
            <a:spLocks noGrp="1"/>
          </p:cNvSpPr>
          <p:nvPr>
            <p:ph type="sldNum" sz="quarter" idx="12"/>
          </p:nvPr>
        </p:nvSpPr>
        <p:spPr/>
        <p:txBody>
          <a:bodyPr/>
          <a:lstStyle/>
          <a:p>
            <a:fld id="{11A9D1D3-80F6-43B1-92F0-BF797B205D95}" type="slidenum">
              <a:rPr lang="it-IT" smtClean="0"/>
              <a:t>11</a:t>
            </a:fld>
            <a:endParaRPr lang="it-IT"/>
          </a:p>
        </p:txBody>
      </p:sp>
      <p:sp>
        <p:nvSpPr>
          <p:cNvPr id="7" name="Rettangolo 6">
            <a:extLst>
              <a:ext uri="{FF2B5EF4-FFF2-40B4-BE49-F238E27FC236}">
                <a16:creationId xmlns:a16="http://schemas.microsoft.com/office/drawing/2014/main" id="{66F49775-691A-4CDC-9307-1E9818FCC44E}"/>
              </a:ext>
            </a:extLst>
          </p:cNvPr>
          <p:cNvSpPr/>
          <p:nvPr/>
        </p:nvSpPr>
        <p:spPr>
          <a:xfrm>
            <a:off x="4976767" y="1631160"/>
            <a:ext cx="1789657" cy="461665"/>
          </a:xfrm>
          <a:prstGeom prst="rect">
            <a:avLst/>
          </a:prstGeom>
        </p:spPr>
        <p:txBody>
          <a:bodyPr wrap="none">
            <a:spAutoFit/>
          </a:bodyPr>
          <a:lstStyle/>
          <a:p>
            <a:r>
              <a:rPr lang="en-US" altLang="it-IT" sz="2400" dirty="0">
                <a:solidFill>
                  <a:schemeClr val="accent1">
                    <a:lumMod val="60000"/>
                    <a:lumOff val="40000"/>
                  </a:schemeClr>
                </a:solidFill>
              </a:rPr>
              <a:t>implicit flow </a:t>
            </a:r>
            <a:endParaRPr lang="it-IT" sz="2400" dirty="0">
              <a:solidFill>
                <a:schemeClr val="accent1">
                  <a:lumMod val="60000"/>
                  <a:lumOff val="40000"/>
                </a:schemeClr>
              </a:solidFill>
            </a:endParaRPr>
          </a:p>
        </p:txBody>
      </p:sp>
      <p:sp>
        <p:nvSpPr>
          <p:cNvPr id="22" name="Rettangolo 21">
            <a:extLst>
              <a:ext uri="{FF2B5EF4-FFF2-40B4-BE49-F238E27FC236}">
                <a16:creationId xmlns:a16="http://schemas.microsoft.com/office/drawing/2014/main" id="{00E70320-7F3D-4CFD-89C9-00EF845E0463}"/>
              </a:ext>
            </a:extLst>
          </p:cNvPr>
          <p:cNvSpPr/>
          <p:nvPr/>
        </p:nvSpPr>
        <p:spPr>
          <a:xfrm>
            <a:off x="958164" y="3635791"/>
            <a:ext cx="931333" cy="635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Rettangolo 22">
            <a:extLst>
              <a:ext uri="{FF2B5EF4-FFF2-40B4-BE49-F238E27FC236}">
                <a16:creationId xmlns:a16="http://schemas.microsoft.com/office/drawing/2014/main" id="{1A875580-A9F0-4804-97C4-2B07EB97792C}"/>
              </a:ext>
            </a:extLst>
          </p:cNvPr>
          <p:cNvSpPr/>
          <p:nvPr/>
        </p:nvSpPr>
        <p:spPr>
          <a:xfrm>
            <a:off x="2354816" y="3635791"/>
            <a:ext cx="931333" cy="635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CasellaDiTesto 23">
            <a:extLst>
              <a:ext uri="{FF2B5EF4-FFF2-40B4-BE49-F238E27FC236}">
                <a16:creationId xmlns:a16="http://schemas.microsoft.com/office/drawing/2014/main" id="{664FE7D3-A2E7-4DCD-AA28-13524B3CD5D9}"/>
              </a:ext>
            </a:extLst>
          </p:cNvPr>
          <p:cNvSpPr txBox="1"/>
          <p:nvPr/>
        </p:nvSpPr>
        <p:spPr>
          <a:xfrm flipH="1" flipV="1">
            <a:off x="758699" y="3229408"/>
            <a:ext cx="792707" cy="461665"/>
          </a:xfrm>
          <a:prstGeom prst="rect">
            <a:avLst/>
          </a:prstGeom>
          <a:noFill/>
        </p:spPr>
        <p:txBody>
          <a:bodyPr wrap="square" rtlCol="0">
            <a:spAutoFit/>
          </a:bodyPr>
          <a:lstStyle/>
          <a:p>
            <a:r>
              <a:rPr lang="it-IT" sz="2400" dirty="0"/>
              <a:t>x</a:t>
            </a:r>
          </a:p>
        </p:txBody>
      </p:sp>
      <p:sp>
        <p:nvSpPr>
          <p:cNvPr id="25" name="CasellaDiTesto 24">
            <a:extLst>
              <a:ext uri="{FF2B5EF4-FFF2-40B4-BE49-F238E27FC236}">
                <a16:creationId xmlns:a16="http://schemas.microsoft.com/office/drawing/2014/main" id="{33668B40-98FC-48B7-BBCB-ECE9F0EDA519}"/>
              </a:ext>
            </a:extLst>
          </p:cNvPr>
          <p:cNvSpPr txBox="1"/>
          <p:nvPr/>
        </p:nvSpPr>
        <p:spPr>
          <a:xfrm>
            <a:off x="2626615" y="3157586"/>
            <a:ext cx="374607" cy="461665"/>
          </a:xfrm>
          <a:prstGeom prst="rect">
            <a:avLst/>
          </a:prstGeom>
          <a:noFill/>
        </p:spPr>
        <p:txBody>
          <a:bodyPr wrap="square" rtlCol="0">
            <a:spAutoFit/>
          </a:bodyPr>
          <a:lstStyle/>
          <a:p>
            <a:r>
              <a:rPr lang="it-IT" sz="2400" dirty="0"/>
              <a:t>y</a:t>
            </a:r>
          </a:p>
        </p:txBody>
      </p:sp>
      <p:sp>
        <p:nvSpPr>
          <p:cNvPr id="26" name="CasellaDiTesto 25">
            <a:extLst>
              <a:ext uri="{FF2B5EF4-FFF2-40B4-BE49-F238E27FC236}">
                <a16:creationId xmlns:a16="http://schemas.microsoft.com/office/drawing/2014/main" id="{F1FCDCD6-793B-4011-88C9-71879AD5B113}"/>
              </a:ext>
            </a:extLst>
          </p:cNvPr>
          <p:cNvSpPr txBox="1"/>
          <p:nvPr/>
        </p:nvSpPr>
        <p:spPr>
          <a:xfrm>
            <a:off x="1249845" y="3724608"/>
            <a:ext cx="340158" cy="461665"/>
          </a:xfrm>
          <a:prstGeom prst="rect">
            <a:avLst/>
          </a:prstGeom>
          <a:noFill/>
        </p:spPr>
        <p:txBody>
          <a:bodyPr wrap="none" rtlCol="0">
            <a:spAutoFit/>
          </a:bodyPr>
          <a:lstStyle/>
          <a:p>
            <a:r>
              <a:rPr lang="it-IT" sz="2400" dirty="0"/>
              <a:t>0</a:t>
            </a:r>
          </a:p>
        </p:txBody>
      </p:sp>
      <p:sp>
        <p:nvSpPr>
          <p:cNvPr id="27" name="CasellaDiTesto 26">
            <a:extLst>
              <a:ext uri="{FF2B5EF4-FFF2-40B4-BE49-F238E27FC236}">
                <a16:creationId xmlns:a16="http://schemas.microsoft.com/office/drawing/2014/main" id="{CE8BFF6B-11D0-452B-9A19-A7FC275243FC}"/>
              </a:ext>
            </a:extLst>
          </p:cNvPr>
          <p:cNvSpPr txBox="1"/>
          <p:nvPr/>
        </p:nvSpPr>
        <p:spPr>
          <a:xfrm>
            <a:off x="2640974" y="3664902"/>
            <a:ext cx="340158" cy="461665"/>
          </a:xfrm>
          <a:prstGeom prst="rect">
            <a:avLst/>
          </a:prstGeom>
          <a:noFill/>
        </p:spPr>
        <p:txBody>
          <a:bodyPr wrap="square" rtlCol="0">
            <a:spAutoFit/>
          </a:bodyPr>
          <a:lstStyle/>
          <a:p>
            <a:r>
              <a:rPr lang="it-IT" sz="2400" dirty="0"/>
              <a:t>9</a:t>
            </a:r>
          </a:p>
        </p:txBody>
      </p:sp>
      <p:sp>
        <p:nvSpPr>
          <p:cNvPr id="28" name="Rettangolo 27">
            <a:extLst>
              <a:ext uri="{FF2B5EF4-FFF2-40B4-BE49-F238E27FC236}">
                <a16:creationId xmlns:a16="http://schemas.microsoft.com/office/drawing/2014/main" id="{326776FC-7D0C-4439-9B1B-9290143DB35A}"/>
              </a:ext>
            </a:extLst>
          </p:cNvPr>
          <p:cNvSpPr/>
          <p:nvPr/>
        </p:nvSpPr>
        <p:spPr>
          <a:xfrm>
            <a:off x="4774727" y="3619251"/>
            <a:ext cx="931333" cy="635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Rettangolo 28">
            <a:extLst>
              <a:ext uri="{FF2B5EF4-FFF2-40B4-BE49-F238E27FC236}">
                <a16:creationId xmlns:a16="http://schemas.microsoft.com/office/drawing/2014/main" id="{09A30105-66A5-4809-9446-771B7613A951}"/>
              </a:ext>
            </a:extLst>
          </p:cNvPr>
          <p:cNvSpPr/>
          <p:nvPr/>
        </p:nvSpPr>
        <p:spPr>
          <a:xfrm>
            <a:off x="6417167" y="3619251"/>
            <a:ext cx="931333" cy="635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 name="CasellaDiTesto 29">
            <a:extLst>
              <a:ext uri="{FF2B5EF4-FFF2-40B4-BE49-F238E27FC236}">
                <a16:creationId xmlns:a16="http://schemas.microsoft.com/office/drawing/2014/main" id="{59FB2E77-DEB6-4AAF-A84F-ED62EFCC5DFA}"/>
              </a:ext>
            </a:extLst>
          </p:cNvPr>
          <p:cNvSpPr txBox="1"/>
          <p:nvPr/>
        </p:nvSpPr>
        <p:spPr>
          <a:xfrm flipH="1" flipV="1">
            <a:off x="4656120" y="3202229"/>
            <a:ext cx="792707" cy="461665"/>
          </a:xfrm>
          <a:prstGeom prst="rect">
            <a:avLst/>
          </a:prstGeom>
          <a:noFill/>
        </p:spPr>
        <p:txBody>
          <a:bodyPr wrap="square" rtlCol="0">
            <a:spAutoFit/>
          </a:bodyPr>
          <a:lstStyle/>
          <a:p>
            <a:r>
              <a:rPr lang="it-IT" sz="2400" dirty="0"/>
              <a:t>x</a:t>
            </a:r>
          </a:p>
        </p:txBody>
      </p:sp>
      <p:sp>
        <p:nvSpPr>
          <p:cNvPr id="31" name="CasellaDiTesto 30">
            <a:extLst>
              <a:ext uri="{FF2B5EF4-FFF2-40B4-BE49-F238E27FC236}">
                <a16:creationId xmlns:a16="http://schemas.microsoft.com/office/drawing/2014/main" id="{99F08D90-DC7D-403D-941A-F9CC9A737EF5}"/>
              </a:ext>
            </a:extLst>
          </p:cNvPr>
          <p:cNvSpPr txBox="1"/>
          <p:nvPr/>
        </p:nvSpPr>
        <p:spPr>
          <a:xfrm>
            <a:off x="6711340" y="3143030"/>
            <a:ext cx="324128" cy="461665"/>
          </a:xfrm>
          <a:prstGeom prst="rect">
            <a:avLst/>
          </a:prstGeom>
          <a:noFill/>
        </p:spPr>
        <p:txBody>
          <a:bodyPr wrap="none" rtlCol="0">
            <a:spAutoFit/>
          </a:bodyPr>
          <a:lstStyle/>
          <a:p>
            <a:r>
              <a:rPr lang="it-IT" sz="2400" dirty="0"/>
              <a:t>y</a:t>
            </a:r>
          </a:p>
        </p:txBody>
      </p:sp>
      <p:sp>
        <p:nvSpPr>
          <p:cNvPr id="32" name="CasellaDiTesto 31">
            <a:extLst>
              <a:ext uri="{FF2B5EF4-FFF2-40B4-BE49-F238E27FC236}">
                <a16:creationId xmlns:a16="http://schemas.microsoft.com/office/drawing/2014/main" id="{3AD10B1C-2087-4137-959F-82F7EA0C593C}"/>
              </a:ext>
            </a:extLst>
          </p:cNvPr>
          <p:cNvSpPr txBox="1"/>
          <p:nvPr/>
        </p:nvSpPr>
        <p:spPr>
          <a:xfrm>
            <a:off x="5066408" y="3708068"/>
            <a:ext cx="340158" cy="461665"/>
          </a:xfrm>
          <a:prstGeom prst="rect">
            <a:avLst/>
          </a:prstGeom>
          <a:noFill/>
        </p:spPr>
        <p:txBody>
          <a:bodyPr wrap="none" rtlCol="0">
            <a:spAutoFit/>
          </a:bodyPr>
          <a:lstStyle/>
          <a:p>
            <a:r>
              <a:rPr lang="it-IT" sz="2400" dirty="0"/>
              <a:t>0</a:t>
            </a:r>
          </a:p>
        </p:txBody>
      </p:sp>
      <p:sp>
        <p:nvSpPr>
          <p:cNvPr id="33" name="CasellaDiTesto 32">
            <a:extLst>
              <a:ext uri="{FF2B5EF4-FFF2-40B4-BE49-F238E27FC236}">
                <a16:creationId xmlns:a16="http://schemas.microsoft.com/office/drawing/2014/main" id="{29C0934A-CFB6-4822-AE5D-4CD04B79BA3D}"/>
              </a:ext>
            </a:extLst>
          </p:cNvPr>
          <p:cNvSpPr txBox="1"/>
          <p:nvPr/>
        </p:nvSpPr>
        <p:spPr>
          <a:xfrm>
            <a:off x="6703325" y="3648362"/>
            <a:ext cx="340158" cy="461665"/>
          </a:xfrm>
          <a:prstGeom prst="rect">
            <a:avLst/>
          </a:prstGeom>
          <a:noFill/>
        </p:spPr>
        <p:txBody>
          <a:bodyPr wrap="none" rtlCol="0">
            <a:spAutoFit/>
          </a:bodyPr>
          <a:lstStyle/>
          <a:p>
            <a:r>
              <a:rPr lang="it-IT" sz="2400" dirty="0"/>
              <a:t>2</a:t>
            </a:r>
          </a:p>
        </p:txBody>
      </p:sp>
      <p:sp>
        <p:nvSpPr>
          <p:cNvPr id="34" name="Freccia a destra 33">
            <a:extLst>
              <a:ext uri="{FF2B5EF4-FFF2-40B4-BE49-F238E27FC236}">
                <a16:creationId xmlns:a16="http://schemas.microsoft.com/office/drawing/2014/main" id="{EFCC4DAD-7E8B-48C7-8CC2-3E45203142CD}"/>
              </a:ext>
            </a:extLst>
          </p:cNvPr>
          <p:cNvSpPr/>
          <p:nvPr/>
        </p:nvSpPr>
        <p:spPr>
          <a:xfrm>
            <a:off x="3675573" y="3879011"/>
            <a:ext cx="778934" cy="2392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5" name="Rettangolo 34">
            <a:extLst>
              <a:ext uri="{FF2B5EF4-FFF2-40B4-BE49-F238E27FC236}">
                <a16:creationId xmlns:a16="http://schemas.microsoft.com/office/drawing/2014/main" id="{18EA5513-BBF4-4DC2-ACA1-5F1F8A8EE6DA}"/>
              </a:ext>
            </a:extLst>
          </p:cNvPr>
          <p:cNvSpPr/>
          <p:nvPr/>
        </p:nvSpPr>
        <p:spPr>
          <a:xfrm>
            <a:off x="958164" y="5005240"/>
            <a:ext cx="931333" cy="635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Rettangolo 35">
            <a:extLst>
              <a:ext uri="{FF2B5EF4-FFF2-40B4-BE49-F238E27FC236}">
                <a16:creationId xmlns:a16="http://schemas.microsoft.com/office/drawing/2014/main" id="{961E4F7F-CDB0-41BC-857B-FF97223503E6}"/>
              </a:ext>
            </a:extLst>
          </p:cNvPr>
          <p:cNvSpPr/>
          <p:nvPr/>
        </p:nvSpPr>
        <p:spPr>
          <a:xfrm>
            <a:off x="2354816" y="5005240"/>
            <a:ext cx="931333" cy="635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9" name="CasellaDiTesto 38">
            <a:extLst>
              <a:ext uri="{FF2B5EF4-FFF2-40B4-BE49-F238E27FC236}">
                <a16:creationId xmlns:a16="http://schemas.microsoft.com/office/drawing/2014/main" id="{FBE84DA9-2023-4A51-B76E-E979C3D73A65}"/>
              </a:ext>
            </a:extLst>
          </p:cNvPr>
          <p:cNvSpPr txBox="1"/>
          <p:nvPr/>
        </p:nvSpPr>
        <p:spPr>
          <a:xfrm>
            <a:off x="1249845" y="5094057"/>
            <a:ext cx="340158" cy="461665"/>
          </a:xfrm>
          <a:prstGeom prst="rect">
            <a:avLst/>
          </a:prstGeom>
          <a:noFill/>
        </p:spPr>
        <p:txBody>
          <a:bodyPr wrap="none" rtlCol="0">
            <a:spAutoFit/>
          </a:bodyPr>
          <a:lstStyle/>
          <a:p>
            <a:r>
              <a:rPr lang="it-IT" sz="2400" dirty="0"/>
              <a:t>5</a:t>
            </a:r>
          </a:p>
        </p:txBody>
      </p:sp>
      <p:sp>
        <p:nvSpPr>
          <p:cNvPr id="40" name="CasellaDiTesto 39">
            <a:extLst>
              <a:ext uri="{FF2B5EF4-FFF2-40B4-BE49-F238E27FC236}">
                <a16:creationId xmlns:a16="http://schemas.microsoft.com/office/drawing/2014/main" id="{0CA82495-2F34-4BBC-8E0B-6C662F143B48}"/>
              </a:ext>
            </a:extLst>
          </p:cNvPr>
          <p:cNvSpPr txBox="1"/>
          <p:nvPr/>
        </p:nvSpPr>
        <p:spPr>
          <a:xfrm>
            <a:off x="2640974" y="5034351"/>
            <a:ext cx="340158" cy="461665"/>
          </a:xfrm>
          <a:prstGeom prst="rect">
            <a:avLst/>
          </a:prstGeom>
          <a:noFill/>
        </p:spPr>
        <p:txBody>
          <a:bodyPr wrap="square" rtlCol="0">
            <a:spAutoFit/>
          </a:bodyPr>
          <a:lstStyle/>
          <a:p>
            <a:r>
              <a:rPr lang="it-IT" sz="2400" dirty="0"/>
              <a:t>9</a:t>
            </a:r>
          </a:p>
        </p:txBody>
      </p:sp>
      <p:sp>
        <p:nvSpPr>
          <p:cNvPr id="41" name="Rettangolo 40">
            <a:extLst>
              <a:ext uri="{FF2B5EF4-FFF2-40B4-BE49-F238E27FC236}">
                <a16:creationId xmlns:a16="http://schemas.microsoft.com/office/drawing/2014/main" id="{C139BB26-092D-4FA9-B2AA-8A4A3A7BE647}"/>
              </a:ext>
            </a:extLst>
          </p:cNvPr>
          <p:cNvSpPr/>
          <p:nvPr/>
        </p:nvSpPr>
        <p:spPr>
          <a:xfrm>
            <a:off x="4774727" y="4988700"/>
            <a:ext cx="931333" cy="635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2" name="Rettangolo 41">
            <a:extLst>
              <a:ext uri="{FF2B5EF4-FFF2-40B4-BE49-F238E27FC236}">
                <a16:creationId xmlns:a16="http://schemas.microsoft.com/office/drawing/2014/main" id="{90EA664E-7E81-4A85-874A-024C408E2F87}"/>
              </a:ext>
            </a:extLst>
          </p:cNvPr>
          <p:cNvSpPr/>
          <p:nvPr/>
        </p:nvSpPr>
        <p:spPr>
          <a:xfrm>
            <a:off x="6417167" y="4988700"/>
            <a:ext cx="931333" cy="635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5" name="CasellaDiTesto 44">
            <a:extLst>
              <a:ext uri="{FF2B5EF4-FFF2-40B4-BE49-F238E27FC236}">
                <a16:creationId xmlns:a16="http://schemas.microsoft.com/office/drawing/2014/main" id="{F2D7F25E-5E7F-42DC-BFAD-E8548BD1CF62}"/>
              </a:ext>
            </a:extLst>
          </p:cNvPr>
          <p:cNvSpPr txBox="1"/>
          <p:nvPr/>
        </p:nvSpPr>
        <p:spPr>
          <a:xfrm>
            <a:off x="5066408" y="5077517"/>
            <a:ext cx="340158" cy="461665"/>
          </a:xfrm>
          <a:prstGeom prst="rect">
            <a:avLst/>
          </a:prstGeom>
          <a:noFill/>
        </p:spPr>
        <p:txBody>
          <a:bodyPr wrap="none" rtlCol="0">
            <a:spAutoFit/>
          </a:bodyPr>
          <a:lstStyle/>
          <a:p>
            <a:r>
              <a:rPr lang="it-IT" sz="2400" dirty="0"/>
              <a:t>5</a:t>
            </a:r>
          </a:p>
        </p:txBody>
      </p:sp>
      <p:sp>
        <p:nvSpPr>
          <p:cNvPr id="46" name="CasellaDiTesto 45">
            <a:extLst>
              <a:ext uri="{FF2B5EF4-FFF2-40B4-BE49-F238E27FC236}">
                <a16:creationId xmlns:a16="http://schemas.microsoft.com/office/drawing/2014/main" id="{B88B730D-F466-465F-BB5B-DF340F38CB41}"/>
              </a:ext>
            </a:extLst>
          </p:cNvPr>
          <p:cNvSpPr txBox="1"/>
          <p:nvPr/>
        </p:nvSpPr>
        <p:spPr>
          <a:xfrm>
            <a:off x="6703325" y="5017811"/>
            <a:ext cx="340158" cy="461665"/>
          </a:xfrm>
          <a:prstGeom prst="rect">
            <a:avLst/>
          </a:prstGeom>
          <a:noFill/>
        </p:spPr>
        <p:txBody>
          <a:bodyPr wrap="none" rtlCol="0">
            <a:spAutoFit/>
          </a:bodyPr>
          <a:lstStyle/>
          <a:p>
            <a:r>
              <a:rPr lang="it-IT" sz="2400" dirty="0"/>
              <a:t>1</a:t>
            </a:r>
          </a:p>
        </p:txBody>
      </p:sp>
      <p:sp>
        <p:nvSpPr>
          <p:cNvPr id="47" name="Freccia a destra 46">
            <a:extLst>
              <a:ext uri="{FF2B5EF4-FFF2-40B4-BE49-F238E27FC236}">
                <a16:creationId xmlns:a16="http://schemas.microsoft.com/office/drawing/2014/main" id="{5D207817-3567-48FB-A7CC-1C1A07BA6320}"/>
              </a:ext>
            </a:extLst>
          </p:cNvPr>
          <p:cNvSpPr/>
          <p:nvPr/>
        </p:nvSpPr>
        <p:spPr>
          <a:xfrm>
            <a:off x="3666483" y="5237768"/>
            <a:ext cx="778934" cy="2392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ttangolo 7">
            <a:extLst>
              <a:ext uri="{FF2B5EF4-FFF2-40B4-BE49-F238E27FC236}">
                <a16:creationId xmlns:a16="http://schemas.microsoft.com/office/drawing/2014/main" id="{C21173A4-16A5-4991-9340-C6DD1C44DDCA}"/>
              </a:ext>
            </a:extLst>
          </p:cNvPr>
          <p:cNvSpPr/>
          <p:nvPr/>
        </p:nvSpPr>
        <p:spPr>
          <a:xfrm>
            <a:off x="7924385" y="3770618"/>
            <a:ext cx="2577762" cy="1323439"/>
          </a:xfrm>
          <a:prstGeom prst="rect">
            <a:avLst/>
          </a:prstGeom>
        </p:spPr>
        <p:txBody>
          <a:bodyPr wrap="square">
            <a:spAutoFit/>
          </a:bodyPr>
          <a:lstStyle/>
          <a:p>
            <a:pPr>
              <a:spcBef>
                <a:spcPct val="0"/>
              </a:spcBef>
              <a:buFontTx/>
              <a:buNone/>
            </a:pPr>
            <a:r>
              <a:rPr lang="en-US" altLang="it-IT" sz="2000" dirty="0">
                <a:solidFill>
                  <a:schemeClr val="accent1">
                    <a:lumMod val="60000"/>
                    <a:lumOff val="40000"/>
                  </a:schemeClr>
                </a:solidFill>
              </a:rPr>
              <a:t>Observing the final value of y reveals information on the value of x</a:t>
            </a:r>
          </a:p>
        </p:txBody>
      </p:sp>
      <p:sp>
        <p:nvSpPr>
          <p:cNvPr id="10" name="Rettangolo 9">
            <a:extLst>
              <a:ext uri="{FF2B5EF4-FFF2-40B4-BE49-F238E27FC236}">
                <a16:creationId xmlns:a16="http://schemas.microsoft.com/office/drawing/2014/main" id="{541F9671-5086-47CA-BF16-6213734E6DBE}"/>
              </a:ext>
            </a:extLst>
          </p:cNvPr>
          <p:cNvSpPr/>
          <p:nvPr/>
        </p:nvSpPr>
        <p:spPr>
          <a:xfrm>
            <a:off x="6611007" y="3663894"/>
            <a:ext cx="583631" cy="18752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279535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p:bldP spid="31" grpId="0"/>
      <p:bldP spid="32" grpId="0"/>
      <p:bldP spid="33" grpId="0"/>
      <p:bldP spid="34" grpId="0" animBg="1"/>
      <p:bldP spid="41" grpId="0" animBg="1"/>
      <p:bldP spid="42" grpId="0" animBg="1"/>
      <p:bldP spid="45" grpId="0"/>
      <p:bldP spid="46" grpId="0"/>
      <p:bldP spid="47" grpId="0" animBg="1"/>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C8B365C-5B48-402E-A6CE-6031E30634B1}"/>
              </a:ext>
            </a:extLst>
          </p:cNvPr>
          <p:cNvSpPr>
            <a:spLocks noGrp="1"/>
          </p:cNvSpPr>
          <p:nvPr>
            <p:ph type="title"/>
          </p:nvPr>
        </p:nvSpPr>
        <p:spPr/>
        <p:txBody>
          <a:bodyPr>
            <a:normAutofit/>
          </a:bodyPr>
          <a:lstStyle/>
          <a:p>
            <a:r>
              <a:rPr lang="it-IT" sz="4000" dirty="0"/>
              <a:t>Information flow: </a:t>
            </a:r>
            <a:r>
              <a:rPr lang="it-IT" sz="4000" dirty="0" err="1"/>
              <a:t>implicit</a:t>
            </a:r>
            <a:r>
              <a:rPr lang="it-IT" sz="4000" dirty="0"/>
              <a:t> flow </a:t>
            </a:r>
          </a:p>
        </p:txBody>
      </p:sp>
      <p:sp>
        <p:nvSpPr>
          <p:cNvPr id="4" name="Segnaposto data 3">
            <a:extLst>
              <a:ext uri="{FF2B5EF4-FFF2-40B4-BE49-F238E27FC236}">
                <a16:creationId xmlns:a16="http://schemas.microsoft.com/office/drawing/2014/main" id="{3458DA76-DECA-46AB-9C1B-E5E53AF68AEC}"/>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1A89F25D-D711-4BC4-BF4D-F8CB89C3E18C}"/>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3360B6F8-44BB-42D8-BD04-93F5F14059F0}"/>
              </a:ext>
            </a:extLst>
          </p:cNvPr>
          <p:cNvSpPr>
            <a:spLocks noGrp="1"/>
          </p:cNvSpPr>
          <p:nvPr>
            <p:ph type="sldNum" sz="quarter" idx="12"/>
          </p:nvPr>
        </p:nvSpPr>
        <p:spPr/>
        <p:txBody>
          <a:bodyPr/>
          <a:lstStyle/>
          <a:p>
            <a:fld id="{11A9D1D3-80F6-43B1-92F0-BF797B205D95}" type="slidenum">
              <a:rPr lang="it-IT" smtClean="0"/>
              <a:t>12</a:t>
            </a:fld>
            <a:endParaRPr lang="it-IT"/>
          </a:p>
        </p:txBody>
      </p:sp>
      <p:sp>
        <p:nvSpPr>
          <p:cNvPr id="7" name="Segnaposto contenuto 6">
            <a:extLst>
              <a:ext uri="{FF2B5EF4-FFF2-40B4-BE49-F238E27FC236}">
                <a16:creationId xmlns:a16="http://schemas.microsoft.com/office/drawing/2014/main" id="{B9DAE6E4-5D8C-44D7-BF98-C36A47B77763}"/>
              </a:ext>
            </a:extLst>
          </p:cNvPr>
          <p:cNvSpPr>
            <a:spLocks noGrp="1"/>
          </p:cNvSpPr>
          <p:nvPr>
            <p:ph idx="1"/>
          </p:nvPr>
        </p:nvSpPr>
        <p:spPr>
          <a:xfrm>
            <a:off x="587680" y="1187768"/>
            <a:ext cx="10515600" cy="3970318"/>
          </a:xfrm>
          <a:prstGeom prst="rect">
            <a:avLst/>
          </a:prstGeom>
        </p:spPr>
        <p:txBody>
          <a:bodyPr>
            <a:spAutoFit/>
          </a:bodyPr>
          <a:lstStyle/>
          <a:p>
            <a:pPr>
              <a:spcBef>
                <a:spcPct val="0"/>
              </a:spcBef>
              <a:buFontTx/>
              <a:buNone/>
            </a:pPr>
            <a:r>
              <a:rPr lang="en-US" altLang="it-IT" dirty="0"/>
              <a:t>A conditional instruction in a program causes the beginning of an implicit flow. </a:t>
            </a:r>
          </a:p>
          <a:p>
            <a:pPr>
              <a:spcBef>
                <a:spcPct val="0"/>
              </a:spcBef>
              <a:buFontTx/>
              <a:buNone/>
            </a:pPr>
            <a:endParaRPr lang="en-US" altLang="it-IT" dirty="0"/>
          </a:p>
          <a:p>
            <a:pPr>
              <a:spcBef>
                <a:spcPct val="0"/>
              </a:spcBef>
              <a:buFontTx/>
              <a:buNone/>
            </a:pPr>
            <a:r>
              <a:rPr lang="en-US" altLang="it-IT" dirty="0"/>
              <a:t>The implicit flow begins when the conditional instruction starts (we have an opened implicit flow); </a:t>
            </a:r>
          </a:p>
          <a:p>
            <a:pPr>
              <a:spcBef>
                <a:spcPct val="0"/>
              </a:spcBef>
              <a:buFontTx/>
              <a:buNone/>
            </a:pPr>
            <a:endParaRPr lang="en-US" altLang="it-IT" dirty="0"/>
          </a:p>
          <a:p>
            <a:pPr>
              <a:spcBef>
                <a:spcPct val="0"/>
              </a:spcBef>
              <a:buFontTx/>
              <a:buNone/>
            </a:pPr>
            <a:r>
              <a:rPr lang="en-US" altLang="it-IT" dirty="0"/>
              <a:t>All the instructions in the scope of the if depend on the condition of the if.</a:t>
            </a:r>
          </a:p>
          <a:p>
            <a:pPr>
              <a:spcBef>
                <a:spcPct val="0"/>
              </a:spcBef>
              <a:buFontTx/>
              <a:buNone/>
            </a:pPr>
            <a:endParaRPr lang="en-US" altLang="it-IT" dirty="0">
              <a:latin typeface="Arial" panose="020B0604020202020204" pitchFamily="34" charset="0"/>
            </a:endParaRPr>
          </a:p>
          <a:p>
            <a:pPr>
              <a:spcBef>
                <a:spcPct val="0"/>
              </a:spcBef>
              <a:buFontTx/>
              <a:buNone/>
            </a:pPr>
            <a:endParaRPr lang="en-US" altLang="it-IT" dirty="0">
              <a:latin typeface="Arial" panose="020B0604020202020204" pitchFamily="34" charset="0"/>
            </a:endParaRPr>
          </a:p>
        </p:txBody>
      </p:sp>
    </p:spTree>
    <p:extLst>
      <p:ext uri="{BB962C8B-B14F-4D97-AF65-F5344CB8AC3E}">
        <p14:creationId xmlns:p14="http://schemas.microsoft.com/office/powerpoint/2010/main" val="4240425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1CBF8E-2103-4A54-B984-FF150233E00D}"/>
              </a:ext>
            </a:extLst>
          </p:cNvPr>
          <p:cNvSpPr>
            <a:spLocks noGrp="1"/>
          </p:cNvSpPr>
          <p:nvPr>
            <p:ph type="title"/>
          </p:nvPr>
        </p:nvSpPr>
        <p:spPr/>
        <p:txBody>
          <a:bodyPr/>
          <a:lstStyle/>
          <a:p>
            <a:r>
              <a:rPr lang="it-IT" dirty="0" err="1"/>
              <a:t>Secure</a:t>
            </a:r>
            <a:r>
              <a:rPr lang="it-IT" dirty="0"/>
              <a:t> Information Flow</a:t>
            </a:r>
          </a:p>
        </p:txBody>
      </p:sp>
      <p:sp>
        <p:nvSpPr>
          <p:cNvPr id="4" name="Segnaposto data 3">
            <a:extLst>
              <a:ext uri="{FF2B5EF4-FFF2-40B4-BE49-F238E27FC236}">
                <a16:creationId xmlns:a16="http://schemas.microsoft.com/office/drawing/2014/main" id="{6496E6D4-2C27-4271-9256-EF266708D236}"/>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2CB997A9-48AD-48A4-9E7C-BF35FBAFD97F}"/>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40204110-70D2-4A15-99C1-8E460AD43B4A}"/>
              </a:ext>
            </a:extLst>
          </p:cNvPr>
          <p:cNvSpPr>
            <a:spLocks noGrp="1"/>
          </p:cNvSpPr>
          <p:nvPr>
            <p:ph type="sldNum" sz="quarter" idx="12"/>
          </p:nvPr>
        </p:nvSpPr>
        <p:spPr/>
        <p:txBody>
          <a:bodyPr/>
          <a:lstStyle/>
          <a:p>
            <a:fld id="{11A9D1D3-80F6-43B1-92F0-BF797B205D95}" type="slidenum">
              <a:rPr lang="it-IT" smtClean="0"/>
              <a:t>13</a:t>
            </a:fld>
            <a:endParaRPr lang="it-IT"/>
          </a:p>
        </p:txBody>
      </p:sp>
      <p:sp>
        <p:nvSpPr>
          <p:cNvPr id="7" name="Segnaposto numero diapositiva 2">
            <a:extLst>
              <a:ext uri="{FF2B5EF4-FFF2-40B4-BE49-F238E27FC236}">
                <a16:creationId xmlns:a16="http://schemas.microsoft.com/office/drawing/2014/main" id="{9FD52600-5E0C-4D11-BB3E-64CF625B6C3B}"/>
              </a:ext>
            </a:extLst>
          </p:cNvPr>
          <p:cNvSpPr txBox="1">
            <a:spLocks/>
          </p:cNvSpPr>
          <p:nvPr/>
        </p:nvSpPr>
        <p:spPr>
          <a:xfrm>
            <a:off x="3124200" y="6356350"/>
            <a:ext cx="2895600" cy="365125"/>
          </a:xfrm>
          <a:prstGeom prst="rect">
            <a:avLst/>
          </a:prstGeom>
        </p:spPr>
        <p:txBody>
          <a:bodyPr vert="horz" lIns="91440" tIns="45720" rIns="91440" bIns="4572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fld id="{18B692BB-2500-4931-AC64-7528FE5D995B}" type="slidenum">
              <a:rPr lang="en-US" altLang="it-IT" smtClean="0"/>
              <a:pPr algn="ctr">
                <a:defRPr/>
              </a:pPr>
              <a:t>13</a:t>
            </a:fld>
            <a:endParaRPr lang="en-US" altLang="it-IT" dirty="0"/>
          </a:p>
        </p:txBody>
      </p:sp>
      <p:sp>
        <p:nvSpPr>
          <p:cNvPr id="8" name="Text Box 3">
            <a:extLst>
              <a:ext uri="{FF2B5EF4-FFF2-40B4-BE49-F238E27FC236}">
                <a16:creationId xmlns:a16="http://schemas.microsoft.com/office/drawing/2014/main" id="{13B902CA-462D-4078-90C5-B8159C1C04FA}"/>
              </a:ext>
            </a:extLst>
          </p:cNvPr>
          <p:cNvSpPr txBox="1">
            <a:spLocks noChangeArrowheads="1"/>
          </p:cNvSpPr>
          <p:nvPr/>
        </p:nvSpPr>
        <p:spPr bwMode="auto">
          <a:xfrm>
            <a:off x="474663" y="1146175"/>
            <a:ext cx="483393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Char char="•"/>
            </a:pPr>
            <a:r>
              <a:rPr lang="en-US" altLang="it-IT" sz="2400" u="none" dirty="0">
                <a:latin typeface="Arial" panose="020B0604020202020204" pitchFamily="34" charset="0"/>
              </a:rPr>
              <a:t> </a:t>
            </a:r>
            <a:r>
              <a:rPr lang="en-US" altLang="it-IT" sz="2400" u="none" dirty="0">
                <a:latin typeface="+mn-lt"/>
              </a:rPr>
              <a:t>a program P</a:t>
            </a:r>
          </a:p>
          <a:p>
            <a:pPr>
              <a:spcBef>
                <a:spcPct val="0"/>
              </a:spcBef>
              <a:buFontTx/>
              <a:buChar char="•"/>
            </a:pPr>
            <a:endParaRPr lang="en-US" altLang="it-IT" sz="2400" u="none" dirty="0">
              <a:latin typeface="+mn-lt"/>
            </a:endParaRPr>
          </a:p>
          <a:p>
            <a:pPr>
              <a:spcBef>
                <a:spcPct val="0"/>
              </a:spcBef>
              <a:buFontTx/>
              <a:buChar char="•"/>
            </a:pPr>
            <a:r>
              <a:rPr lang="en-US" altLang="it-IT" sz="2400" u="none" dirty="0">
                <a:latin typeface="+mn-lt"/>
              </a:rPr>
              <a:t> a lattice of security levels  </a:t>
            </a:r>
            <a:r>
              <a:rPr lang="en-US" altLang="it-IT" sz="2400" b="1" u="none" dirty="0">
                <a:solidFill>
                  <a:srgbClr val="C00000"/>
                </a:solidFill>
                <a:latin typeface="Script MT Bold" panose="03040602040607080904" pitchFamily="66" charset="0"/>
              </a:rPr>
              <a:t>L</a:t>
            </a:r>
            <a:r>
              <a:rPr lang="en-US" altLang="it-IT" sz="2400" b="1" u="none" dirty="0">
                <a:solidFill>
                  <a:srgbClr val="CC3300"/>
                </a:solidFill>
                <a:latin typeface="Script MT Bold" panose="03040602040607080904" pitchFamily="66" charset="0"/>
              </a:rPr>
              <a:t> </a:t>
            </a:r>
          </a:p>
          <a:p>
            <a:pPr>
              <a:spcBef>
                <a:spcPct val="0"/>
              </a:spcBef>
              <a:buFontTx/>
              <a:buChar char="•"/>
            </a:pPr>
            <a:endParaRPr lang="en-US" altLang="it-IT" sz="2400" u="none" dirty="0">
              <a:latin typeface="cmti12" pitchFamily="34" charset="0"/>
            </a:endParaRPr>
          </a:p>
          <a:p>
            <a:pPr>
              <a:spcBef>
                <a:spcPct val="0"/>
              </a:spcBef>
              <a:buFontTx/>
              <a:buChar char="•"/>
            </a:pPr>
            <a:r>
              <a:rPr lang="en-US" altLang="it-IT" sz="2400" u="none" dirty="0">
                <a:latin typeface="Arial" panose="020B0604020202020204" pitchFamily="34" charset="0"/>
              </a:rPr>
              <a:t> </a:t>
            </a:r>
            <a:r>
              <a:rPr lang="en-US" altLang="it-IT" sz="2400" u="none" dirty="0">
                <a:latin typeface="+mn-lt"/>
              </a:rPr>
              <a:t>every variable of P is assigned a security level in </a:t>
            </a:r>
            <a:r>
              <a:rPr lang="en-US" altLang="it-IT" sz="2400" b="1" u="none" dirty="0">
                <a:solidFill>
                  <a:srgbClr val="CC3300"/>
                </a:solidFill>
                <a:latin typeface="Script MT Bold" panose="03040602040607080904" pitchFamily="66" charset="0"/>
              </a:rPr>
              <a:t>L</a:t>
            </a:r>
            <a:endParaRPr lang="en-US" altLang="it-IT" sz="2400" u="none" dirty="0">
              <a:latin typeface="Arial" panose="020B0604020202020204" pitchFamily="34" charset="0"/>
            </a:endParaRPr>
          </a:p>
          <a:p>
            <a:pPr>
              <a:spcBef>
                <a:spcPct val="0"/>
              </a:spcBef>
              <a:buFontTx/>
              <a:buNone/>
            </a:pPr>
            <a:r>
              <a:rPr lang="en-US" altLang="it-IT" sz="2400" u="none" dirty="0">
                <a:latin typeface="Arial" panose="020B0604020202020204" pitchFamily="34" charset="0"/>
              </a:rPr>
              <a:t> </a:t>
            </a:r>
          </a:p>
          <a:p>
            <a:pPr>
              <a:spcBef>
                <a:spcPct val="0"/>
              </a:spcBef>
              <a:buFontTx/>
              <a:buChar char="•"/>
            </a:pPr>
            <a:r>
              <a:rPr lang="it-IT" altLang="it-IT" sz="2400" u="none" dirty="0">
                <a:latin typeface="Arial" panose="020B0604020202020204" pitchFamily="34" charset="0"/>
              </a:rPr>
              <a:t> </a:t>
            </a:r>
            <a:r>
              <a:rPr lang="it-IT" altLang="it-IT" sz="2400" dirty="0">
                <a:latin typeface="+mn-lt"/>
              </a:rPr>
              <a:t>A </a:t>
            </a:r>
            <a:r>
              <a:rPr lang="it-IT" altLang="it-IT" sz="2400" dirty="0" err="1">
                <a:latin typeface="+mn-lt"/>
              </a:rPr>
              <a:t>program</a:t>
            </a:r>
            <a:r>
              <a:rPr lang="it-IT" altLang="it-IT" sz="2400" dirty="0">
                <a:latin typeface="+mn-lt"/>
              </a:rPr>
              <a:t> P </a:t>
            </a:r>
            <a:r>
              <a:rPr lang="it-IT" altLang="it-IT" sz="2400" dirty="0" err="1">
                <a:latin typeface="+mn-lt"/>
              </a:rPr>
              <a:t>satisfies</a:t>
            </a:r>
            <a:r>
              <a:rPr lang="it-IT" altLang="it-IT" sz="2400" dirty="0">
                <a:latin typeface="+mn-lt"/>
              </a:rPr>
              <a:t> </a:t>
            </a:r>
            <a:r>
              <a:rPr lang="it-IT" altLang="it-IT" sz="2400" dirty="0" err="1">
                <a:latin typeface="+mn-lt"/>
              </a:rPr>
              <a:t>Secure</a:t>
            </a:r>
            <a:r>
              <a:rPr lang="it-IT" altLang="it-IT" sz="2400" dirty="0">
                <a:latin typeface="+mn-lt"/>
              </a:rPr>
              <a:t> Information Flow </a:t>
            </a:r>
            <a:r>
              <a:rPr lang="it-IT" altLang="it-IT" sz="2400" dirty="0" err="1">
                <a:latin typeface="+mn-lt"/>
              </a:rPr>
              <a:t>if</a:t>
            </a:r>
            <a:r>
              <a:rPr lang="it-IT" altLang="it-IT" sz="2400" dirty="0">
                <a:latin typeface="+mn-lt"/>
              </a:rPr>
              <a:t> information </a:t>
            </a:r>
            <a:r>
              <a:rPr lang="it-IT" altLang="it-IT" sz="2400" dirty="0" err="1">
                <a:latin typeface="+mn-lt"/>
              </a:rPr>
              <a:t>at</a:t>
            </a:r>
            <a:r>
              <a:rPr lang="it-IT" altLang="it-IT" sz="2400" dirty="0">
                <a:latin typeface="+mn-lt"/>
              </a:rPr>
              <a:t> a </a:t>
            </a:r>
            <a:r>
              <a:rPr lang="it-IT" altLang="it-IT" sz="2400" dirty="0" err="1">
                <a:latin typeface="+mn-lt"/>
              </a:rPr>
              <a:t>given</a:t>
            </a:r>
            <a:r>
              <a:rPr lang="it-IT" altLang="it-IT" sz="2400" dirty="0">
                <a:latin typeface="+mn-lt"/>
              </a:rPr>
              <a:t> security </a:t>
            </a:r>
            <a:r>
              <a:rPr lang="it-IT" altLang="it-IT" sz="2400" dirty="0" err="1">
                <a:latin typeface="+mn-lt"/>
              </a:rPr>
              <a:t>level</a:t>
            </a:r>
            <a:r>
              <a:rPr lang="it-IT" altLang="it-IT" sz="2400" dirty="0">
                <a:latin typeface="+mn-lt"/>
              </a:rPr>
              <a:t> </a:t>
            </a:r>
            <a:r>
              <a:rPr lang="it-IT" altLang="it-IT" sz="2400" dirty="0" err="1">
                <a:latin typeface="+mn-lt"/>
              </a:rPr>
              <a:t>does</a:t>
            </a:r>
            <a:r>
              <a:rPr lang="it-IT" altLang="it-IT" sz="2400" dirty="0">
                <a:latin typeface="+mn-lt"/>
              </a:rPr>
              <a:t> </a:t>
            </a:r>
            <a:r>
              <a:rPr lang="it-IT" altLang="it-IT" sz="2400" dirty="0" err="1">
                <a:latin typeface="+mn-lt"/>
              </a:rPr>
              <a:t>not</a:t>
            </a:r>
            <a:r>
              <a:rPr lang="it-IT" altLang="it-IT" sz="2400" dirty="0">
                <a:latin typeface="+mn-lt"/>
              </a:rPr>
              <a:t> flow to </a:t>
            </a:r>
            <a:r>
              <a:rPr lang="it-IT" altLang="it-IT" sz="2400" dirty="0" err="1">
                <a:latin typeface="+mn-lt"/>
              </a:rPr>
              <a:t>lower</a:t>
            </a:r>
            <a:r>
              <a:rPr lang="it-IT" altLang="it-IT" sz="2400" dirty="0">
                <a:latin typeface="+mn-lt"/>
              </a:rPr>
              <a:t> </a:t>
            </a:r>
            <a:r>
              <a:rPr lang="it-IT" altLang="it-IT" sz="2400" dirty="0" err="1">
                <a:latin typeface="+mn-lt"/>
              </a:rPr>
              <a:t>levels</a:t>
            </a:r>
            <a:endParaRPr lang="it-IT" altLang="it-IT" sz="2400" dirty="0">
              <a:latin typeface="+mn-lt"/>
            </a:endParaRPr>
          </a:p>
          <a:p>
            <a:pPr>
              <a:spcBef>
                <a:spcPct val="0"/>
              </a:spcBef>
              <a:buFontTx/>
              <a:buChar char="•"/>
            </a:pPr>
            <a:endParaRPr lang="it-IT" altLang="it-IT" sz="2400" u="none" dirty="0">
              <a:latin typeface="Arial" panose="020B0604020202020204" pitchFamily="34" charset="0"/>
            </a:endParaRPr>
          </a:p>
        </p:txBody>
      </p:sp>
      <p:sp>
        <p:nvSpPr>
          <p:cNvPr id="9" name="Rettangolo 5">
            <a:extLst>
              <a:ext uri="{FF2B5EF4-FFF2-40B4-BE49-F238E27FC236}">
                <a16:creationId xmlns:a16="http://schemas.microsoft.com/office/drawing/2014/main" id="{0D1F3EBD-1A19-4BCE-B201-2187F1335366}"/>
              </a:ext>
            </a:extLst>
          </p:cNvPr>
          <p:cNvSpPr>
            <a:spLocks noChangeArrowheads="1"/>
          </p:cNvSpPr>
          <p:nvPr/>
        </p:nvSpPr>
        <p:spPr bwMode="auto">
          <a:xfrm>
            <a:off x="7442199" y="5091896"/>
            <a:ext cx="375920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1600" u="none" dirty="0">
                <a:latin typeface="+mn-lt"/>
              </a:rPr>
              <a:t>D. E. </a:t>
            </a:r>
            <a:r>
              <a:rPr lang="it-IT" altLang="it-IT" sz="1600" u="none" dirty="0" err="1">
                <a:latin typeface="+mn-lt"/>
              </a:rPr>
              <a:t>Denning</a:t>
            </a:r>
            <a:r>
              <a:rPr lang="it-IT" altLang="it-IT" sz="1600" u="none" dirty="0">
                <a:latin typeface="+mn-lt"/>
              </a:rPr>
              <a:t>, P. J. </a:t>
            </a:r>
            <a:r>
              <a:rPr lang="it-IT" altLang="it-IT" sz="1600" u="none" dirty="0" err="1">
                <a:latin typeface="+mn-lt"/>
              </a:rPr>
              <a:t>Denning</a:t>
            </a:r>
            <a:r>
              <a:rPr lang="it-IT" altLang="it-IT" sz="1600" u="none" dirty="0">
                <a:latin typeface="+mn-lt"/>
              </a:rPr>
              <a:t>. </a:t>
            </a:r>
            <a:r>
              <a:rPr lang="it-IT" altLang="it-IT" sz="1600" u="none" dirty="0" err="1">
                <a:latin typeface="+mn-lt"/>
              </a:rPr>
              <a:t>Certification</a:t>
            </a:r>
            <a:r>
              <a:rPr lang="it-IT" altLang="it-IT" sz="1600" u="none" dirty="0">
                <a:latin typeface="+mn-lt"/>
              </a:rPr>
              <a:t> of </a:t>
            </a:r>
            <a:r>
              <a:rPr lang="it-IT" altLang="it-IT" sz="1600" u="none" dirty="0" err="1">
                <a:latin typeface="+mn-lt"/>
              </a:rPr>
              <a:t>programs</a:t>
            </a:r>
            <a:r>
              <a:rPr lang="it-IT" altLang="it-IT" sz="1600" u="none" dirty="0">
                <a:latin typeface="+mn-lt"/>
              </a:rPr>
              <a:t> for </a:t>
            </a:r>
            <a:r>
              <a:rPr lang="it-IT" altLang="it-IT" sz="1600" u="none" dirty="0" err="1">
                <a:latin typeface="+mn-lt"/>
              </a:rPr>
              <a:t>secure</a:t>
            </a:r>
            <a:r>
              <a:rPr lang="it-IT" altLang="it-IT" sz="1600" u="none" dirty="0">
                <a:latin typeface="+mn-lt"/>
              </a:rPr>
              <a:t> information flow.</a:t>
            </a:r>
            <a:br>
              <a:rPr lang="it-IT" altLang="it-IT" sz="1600" u="none" dirty="0">
                <a:latin typeface="+mn-lt"/>
              </a:rPr>
            </a:br>
            <a:r>
              <a:rPr lang="it-IT" altLang="it-IT" sz="1600" u="none" dirty="0">
                <a:latin typeface="+mn-lt"/>
              </a:rPr>
              <a:t> Communications of the ACM, 20(7), 1977</a:t>
            </a:r>
          </a:p>
        </p:txBody>
      </p:sp>
      <p:sp>
        <p:nvSpPr>
          <p:cNvPr id="10" name="Rettangolo 1">
            <a:extLst>
              <a:ext uri="{FF2B5EF4-FFF2-40B4-BE49-F238E27FC236}">
                <a16:creationId xmlns:a16="http://schemas.microsoft.com/office/drawing/2014/main" id="{DB9D5B94-5C13-4748-B443-0C65E1C75C15}"/>
              </a:ext>
            </a:extLst>
          </p:cNvPr>
          <p:cNvSpPr>
            <a:spLocks noChangeArrowheads="1"/>
          </p:cNvSpPr>
          <p:nvPr/>
        </p:nvSpPr>
        <p:spPr bwMode="auto">
          <a:xfrm>
            <a:off x="7442199" y="1104195"/>
            <a:ext cx="4114801"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buFont typeface="Arial" panose="020B0604020202020204" pitchFamily="34" charset="0"/>
              <a:buNone/>
            </a:pPr>
            <a:r>
              <a:rPr lang="en-US" altLang="it-IT" sz="2000" u="none" dirty="0">
                <a:solidFill>
                  <a:srgbClr val="C00000"/>
                </a:solidFill>
                <a:latin typeface="+mn-lt"/>
                <a:cs typeface="Calibri" panose="020F0502020204030204" pitchFamily="34" charset="0"/>
              </a:rPr>
              <a:t>Lattice </a:t>
            </a:r>
            <a:br>
              <a:rPr lang="en-US" altLang="it-IT" sz="2000" u="none" dirty="0">
                <a:latin typeface="+mn-lt"/>
                <a:cs typeface="Calibri" panose="020F0502020204030204" pitchFamily="34" charset="0"/>
              </a:rPr>
            </a:br>
            <a:r>
              <a:rPr lang="en-US" altLang="it-IT" sz="2000" u="none" dirty="0">
                <a:latin typeface="+mn-lt"/>
                <a:cs typeface="Calibri" panose="020F0502020204030204" pitchFamily="34" charset="0"/>
              </a:rPr>
              <a:t>Let be given a set A and order relation </a:t>
            </a:r>
            <a:r>
              <a:rPr lang="en-US" altLang="it-IT" sz="2000" u="none" dirty="0">
                <a:latin typeface="+mn-lt"/>
                <a:cs typeface="Calibri" panose="020F0502020204030204" pitchFamily="34" charset="0"/>
                <a:sym typeface="Symbol" panose="05050102010706020507" pitchFamily="18" charset="2"/>
              </a:rPr>
              <a:t> </a:t>
            </a:r>
            <a:r>
              <a:rPr lang="en-US" altLang="it-IT" sz="2000" u="none" dirty="0">
                <a:latin typeface="+mn-lt"/>
                <a:cs typeface="Calibri" panose="020F0502020204030204" pitchFamily="34" charset="0"/>
              </a:rPr>
              <a:t>on A. </a:t>
            </a:r>
            <a:br>
              <a:rPr lang="en-US" altLang="it-IT" sz="2000" u="none" dirty="0">
                <a:latin typeface="+mn-lt"/>
              </a:rPr>
            </a:br>
            <a:br>
              <a:rPr lang="en-US" altLang="it-IT" sz="2000" u="none" dirty="0">
                <a:latin typeface="+mn-lt"/>
              </a:rPr>
            </a:br>
            <a:r>
              <a:rPr lang="en-US" altLang="it-IT" sz="2000" u="none" dirty="0">
                <a:solidFill>
                  <a:srgbClr val="C00000"/>
                </a:solidFill>
                <a:latin typeface="+mn-lt"/>
              </a:rPr>
              <a:t>(A,</a:t>
            </a:r>
            <a:r>
              <a:rPr lang="en-US" altLang="it-IT" sz="2000" u="none" dirty="0">
                <a:solidFill>
                  <a:srgbClr val="C00000"/>
                </a:solidFill>
                <a:latin typeface="+mn-lt"/>
                <a:sym typeface="Symbol" panose="05050102010706020507" pitchFamily="18" charset="2"/>
              </a:rPr>
              <a:t> ) </a:t>
            </a:r>
            <a:r>
              <a:rPr lang="en-US" altLang="it-IT" sz="2000" u="none" dirty="0">
                <a:latin typeface="+mn-lt"/>
                <a:sym typeface="Symbol" panose="05050102010706020507" pitchFamily="18" charset="2"/>
              </a:rPr>
              <a:t>is a lattice if </a:t>
            </a:r>
            <a:r>
              <a:rPr lang="it-IT" altLang="it-IT" sz="2000" u="none" dirty="0" err="1">
                <a:latin typeface="+mn-lt"/>
              </a:rPr>
              <a:t>every</a:t>
            </a:r>
            <a:r>
              <a:rPr lang="it-IT" altLang="it-IT" sz="2000" u="none" dirty="0">
                <a:latin typeface="+mn-lt"/>
              </a:rPr>
              <a:t> </a:t>
            </a:r>
            <a:r>
              <a:rPr lang="it-IT" altLang="it-IT" sz="2000" u="none" dirty="0" err="1">
                <a:latin typeface="+mn-lt"/>
              </a:rPr>
              <a:t>pair</a:t>
            </a:r>
            <a:r>
              <a:rPr lang="it-IT" altLang="it-IT" sz="2000" u="none" dirty="0">
                <a:latin typeface="+mn-lt"/>
              </a:rPr>
              <a:t> </a:t>
            </a:r>
            <a:r>
              <a:rPr lang="en-US" altLang="it-IT" sz="2000" u="none" dirty="0">
                <a:latin typeface="+mn-lt"/>
              </a:rPr>
              <a:t>of elements in A has both a greatest lower bound (</a:t>
            </a:r>
            <a:r>
              <a:rPr lang="en-US" altLang="it-IT" sz="2000" i="1" u="none" dirty="0" err="1">
                <a:latin typeface="+mn-lt"/>
              </a:rPr>
              <a:t>glb</a:t>
            </a:r>
            <a:r>
              <a:rPr lang="en-US" altLang="it-IT" sz="2000" u="none" dirty="0">
                <a:latin typeface="+mn-lt"/>
              </a:rPr>
              <a:t>) and a least upper bound (</a:t>
            </a:r>
            <a:r>
              <a:rPr lang="en-US" altLang="it-IT" sz="2000" i="1" u="none" dirty="0" err="1">
                <a:latin typeface="+mn-lt"/>
              </a:rPr>
              <a:t>lub</a:t>
            </a:r>
            <a:r>
              <a:rPr lang="en-US" altLang="it-IT" sz="2000" u="none" dirty="0">
                <a:latin typeface="+mn-lt"/>
              </a:rPr>
              <a:t>).</a:t>
            </a:r>
          </a:p>
        </p:txBody>
      </p:sp>
      <p:grpSp>
        <p:nvGrpSpPr>
          <p:cNvPr id="3" name="Gruppo 2">
            <a:extLst>
              <a:ext uri="{FF2B5EF4-FFF2-40B4-BE49-F238E27FC236}">
                <a16:creationId xmlns:a16="http://schemas.microsoft.com/office/drawing/2014/main" id="{A336DC50-32DB-416E-8785-B9FDF02B019B}"/>
              </a:ext>
            </a:extLst>
          </p:cNvPr>
          <p:cNvGrpSpPr/>
          <p:nvPr/>
        </p:nvGrpSpPr>
        <p:grpSpPr>
          <a:xfrm>
            <a:off x="8890930" y="3675018"/>
            <a:ext cx="1138237" cy="1200150"/>
            <a:chOff x="9167731" y="1516210"/>
            <a:chExt cx="1138237" cy="1200150"/>
          </a:xfrm>
        </p:grpSpPr>
        <p:sp>
          <p:nvSpPr>
            <p:cNvPr id="13" name="Rettangolo 1">
              <a:extLst>
                <a:ext uri="{FF2B5EF4-FFF2-40B4-BE49-F238E27FC236}">
                  <a16:creationId xmlns:a16="http://schemas.microsoft.com/office/drawing/2014/main" id="{033D6B97-28E0-44B1-9C50-B52440E27FC3}"/>
                </a:ext>
              </a:extLst>
            </p:cNvPr>
            <p:cNvSpPr>
              <a:spLocks noChangeArrowheads="1"/>
            </p:cNvSpPr>
            <p:nvPr/>
          </p:nvSpPr>
          <p:spPr bwMode="auto">
            <a:xfrm flipH="1">
              <a:off x="9167731" y="1516210"/>
              <a:ext cx="1138237" cy="120015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it-IT" sz="1800">
                  <a:solidFill>
                    <a:srgbClr val="C00000"/>
                  </a:solidFill>
                  <a:latin typeface="Arial" panose="020B0604020202020204" pitchFamily="34" charset="0"/>
                </a:rPr>
                <a:t>private</a:t>
              </a:r>
            </a:p>
            <a:p>
              <a:pPr>
                <a:spcBef>
                  <a:spcPct val="0"/>
                </a:spcBef>
                <a:buFontTx/>
                <a:buNone/>
              </a:pPr>
              <a:endParaRPr lang="en-US" altLang="it-IT" sz="1800">
                <a:solidFill>
                  <a:srgbClr val="C00000"/>
                </a:solidFill>
                <a:latin typeface="Arial" panose="020B0604020202020204" pitchFamily="34" charset="0"/>
              </a:endParaRPr>
            </a:p>
            <a:p>
              <a:pPr>
                <a:spcBef>
                  <a:spcPct val="0"/>
                </a:spcBef>
                <a:buFontTx/>
                <a:buNone/>
              </a:pPr>
              <a:endParaRPr lang="en-US" altLang="it-IT" sz="1800">
                <a:solidFill>
                  <a:srgbClr val="C00000"/>
                </a:solidFill>
                <a:latin typeface="Arial" panose="020B0604020202020204" pitchFamily="34" charset="0"/>
              </a:endParaRPr>
            </a:p>
            <a:p>
              <a:pPr>
                <a:spcBef>
                  <a:spcPct val="0"/>
                </a:spcBef>
                <a:buFontTx/>
                <a:buNone/>
              </a:pPr>
              <a:r>
                <a:rPr lang="en-US" altLang="it-IT" sz="1800">
                  <a:solidFill>
                    <a:srgbClr val="C00000"/>
                  </a:solidFill>
                  <a:latin typeface="Arial" panose="020B0604020202020204" pitchFamily="34" charset="0"/>
                </a:rPr>
                <a:t> public</a:t>
              </a:r>
              <a:endParaRPr lang="it-IT" altLang="it-IT" sz="1800">
                <a:solidFill>
                  <a:srgbClr val="C00000"/>
                </a:solidFill>
                <a:latin typeface="Arial" panose="020B0604020202020204" pitchFamily="34" charset="0"/>
              </a:endParaRPr>
            </a:p>
          </p:txBody>
        </p:sp>
        <p:cxnSp>
          <p:nvCxnSpPr>
            <p:cNvPr id="14" name="Connettore diritto 13">
              <a:extLst>
                <a:ext uri="{FF2B5EF4-FFF2-40B4-BE49-F238E27FC236}">
                  <a16:creationId xmlns:a16="http://schemas.microsoft.com/office/drawing/2014/main" id="{3126EECA-C581-4BAF-ADE2-EF39BD1DBD4C}"/>
                </a:ext>
              </a:extLst>
            </p:cNvPr>
            <p:cNvCxnSpPr/>
            <p:nvPr/>
          </p:nvCxnSpPr>
          <p:spPr>
            <a:xfrm>
              <a:off x="9619109" y="1928960"/>
              <a:ext cx="0" cy="37465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74471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038835-330B-4D3F-8C42-4BA7107F94ED}"/>
              </a:ext>
            </a:extLst>
          </p:cNvPr>
          <p:cNvSpPr>
            <a:spLocks noGrp="1"/>
          </p:cNvSpPr>
          <p:nvPr>
            <p:ph type="title"/>
          </p:nvPr>
        </p:nvSpPr>
        <p:spPr/>
        <p:txBody>
          <a:bodyPr/>
          <a:lstStyle/>
          <a:p>
            <a:r>
              <a:rPr lang="it-IT" dirty="0" err="1"/>
              <a:t>Secure</a:t>
            </a:r>
            <a:r>
              <a:rPr lang="it-IT" dirty="0"/>
              <a:t> Information Flow</a:t>
            </a:r>
          </a:p>
        </p:txBody>
      </p:sp>
      <p:sp>
        <p:nvSpPr>
          <p:cNvPr id="4" name="Segnaposto data 3">
            <a:extLst>
              <a:ext uri="{FF2B5EF4-FFF2-40B4-BE49-F238E27FC236}">
                <a16:creationId xmlns:a16="http://schemas.microsoft.com/office/drawing/2014/main" id="{E7B72BA4-DDE5-4E4D-829C-3B30BFD6E0CC}"/>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806F1F1B-A3C1-4718-9972-FB1F3BF259A5}"/>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F6836AE4-F12B-4A0D-B6CF-C75185A194E6}"/>
              </a:ext>
            </a:extLst>
          </p:cNvPr>
          <p:cNvSpPr>
            <a:spLocks noGrp="1"/>
          </p:cNvSpPr>
          <p:nvPr>
            <p:ph type="sldNum" sz="quarter" idx="12"/>
          </p:nvPr>
        </p:nvSpPr>
        <p:spPr/>
        <p:txBody>
          <a:bodyPr/>
          <a:lstStyle/>
          <a:p>
            <a:fld id="{11A9D1D3-80F6-43B1-92F0-BF797B205D95}" type="slidenum">
              <a:rPr lang="it-IT" smtClean="0"/>
              <a:t>14</a:t>
            </a:fld>
            <a:endParaRPr lang="it-IT"/>
          </a:p>
        </p:txBody>
      </p:sp>
      <p:sp>
        <p:nvSpPr>
          <p:cNvPr id="7" name="Text Box 33">
            <a:extLst>
              <a:ext uri="{FF2B5EF4-FFF2-40B4-BE49-F238E27FC236}">
                <a16:creationId xmlns:a16="http://schemas.microsoft.com/office/drawing/2014/main" id="{C6663AFE-F209-4913-B94F-9BA6BDA4D207}"/>
              </a:ext>
            </a:extLst>
          </p:cNvPr>
          <p:cNvSpPr txBox="1">
            <a:spLocks noChangeArrowheads="1"/>
          </p:cNvSpPr>
          <p:nvPr/>
        </p:nvSpPr>
        <p:spPr bwMode="auto">
          <a:xfrm>
            <a:off x="1920875" y="1636713"/>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it-IT" altLang="it-IT" sz="2400">
              <a:latin typeface="Arial" panose="020B0604020202020204" pitchFamily="34" charset="0"/>
            </a:endParaRPr>
          </a:p>
        </p:txBody>
      </p:sp>
      <p:sp>
        <p:nvSpPr>
          <p:cNvPr id="8" name="Text Box 38">
            <a:extLst>
              <a:ext uri="{FF2B5EF4-FFF2-40B4-BE49-F238E27FC236}">
                <a16:creationId xmlns:a16="http://schemas.microsoft.com/office/drawing/2014/main" id="{93F429B6-B512-4D65-A722-5569BCFBADCD}"/>
              </a:ext>
            </a:extLst>
          </p:cNvPr>
          <p:cNvSpPr txBox="1">
            <a:spLocks noChangeArrowheads="1"/>
          </p:cNvSpPr>
          <p:nvPr/>
        </p:nvSpPr>
        <p:spPr bwMode="auto">
          <a:xfrm>
            <a:off x="1458913" y="1916113"/>
            <a:ext cx="184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CC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it-IT" altLang="it-IT" sz="1600">
              <a:latin typeface="Arial" panose="020B0604020202020204" pitchFamily="34" charset="0"/>
            </a:endParaRPr>
          </a:p>
        </p:txBody>
      </p:sp>
      <p:sp>
        <p:nvSpPr>
          <p:cNvPr id="9" name="Text Box 39">
            <a:extLst>
              <a:ext uri="{FF2B5EF4-FFF2-40B4-BE49-F238E27FC236}">
                <a16:creationId xmlns:a16="http://schemas.microsoft.com/office/drawing/2014/main" id="{FAAB82F5-FD35-4279-89D9-19D3CA423EFE}"/>
              </a:ext>
            </a:extLst>
          </p:cNvPr>
          <p:cNvSpPr txBox="1">
            <a:spLocks noChangeArrowheads="1"/>
          </p:cNvSpPr>
          <p:nvPr/>
        </p:nvSpPr>
        <p:spPr bwMode="auto">
          <a:xfrm>
            <a:off x="712788" y="1071155"/>
            <a:ext cx="10228481"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en-US" altLang="it-IT" sz="2400" b="1" u="none" dirty="0">
                <a:solidFill>
                  <a:srgbClr val="CC3300"/>
                </a:solidFill>
                <a:latin typeface="Script MT Bold" panose="03040602040607080904" pitchFamily="66" charset="0"/>
              </a:rPr>
              <a:t>L </a:t>
            </a:r>
            <a:r>
              <a:rPr lang="en-US" altLang="it-IT" sz="2400" u="none" dirty="0">
                <a:latin typeface="+mn-lt"/>
              </a:rPr>
              <a:t>= {L, H }</a:t>
            </a:r>
            <a:r>
              <a:rPr lang="en-US" altLang="it-IT" sz="2400" b="1" u="none" dirty="0">
                <a:latin typeface="+mn-lt"/>
              </a:rPr>
              <a:t>, </a:t>
            </a:r>
            <a:r>
              <a:rPr lang="en-US" altLang="it-IT" sz="2400" u="none" dirty="0">
                <a:latin typeface="+mn-lt"/>
              </a:rPr>
              <a:t>with</a:t>
            </a:r>
            <a:r>
              <a:rPr lang="en-US" altLang="it-IT" sz="2400" b="1" u="none" dirty="0">
                <a:latin typeface="+mn-lt"/>
              </a:rPr>
              <a:t> </a:t>
            </a:r>
            <a:r>
              <a:rPr lang="en-US" altLang="it-IT" sz="2400" u="none" dirty="0">
                <a:latin typeface="+mn-lt"/>
              </a:rPr>
              <a:t> </a:t>
            </a:r>
            <a:r>
              <a:rPr lang="en-US" altLang="it-IT" sz="2400" u="none" dirty="0">
                <a:latin typeface="+mn-lt"/>
                <a:sym typeface="Symbol" panose="05050102010706020507" pitchFamily="18" charset="2"/>
              </a:rPr>
              <a:t>L</a:t>
            </a:r>
            <a:r>
              <a:rPr lang="en-US" altLang="it-IT" sz="2400" u="none" dirty="0">
                <a:latin typeface="+mn-lt"/>
              </a:rPr>
              <a:t> </a:t>
            </a:r>
            <a:r>
              <a:rPr lang="en-US" altLang="it-IT" sz="2400" u="none" dirty="0">
                <a:latin typeface="+mn-lt"/>
                <a:sym typeface="Symbol" panose="05050102010706020507" pitchFamily="18" charset="2"/>
              </a:rPr>
              <a:t></a:t>
            </a:r>
            <a:r>
              <a:rPr lang="en-US" altLang="it-IT" sz="2400" u="none" dirty="0">
                <a:latin typeface="+mn-lt"/>
              </a:rPr>
              <a:t> </a:t>
            </a:r>
            <a:r>
              <a:rPr lang="it-IT" altLang="it-IT" sz="2400" u="none" dirty="0">
                <a:latin typeface="+mn-lt"/>
                <a:sym typeface="Symbol" panose="05050102010706020507" pitchFamily="18" charset="2"/>
              </a:rPr>
              <a:t>H                 </a:t>
            </a:r>
            <a:r>
              <a:rPr lang="en-US" altLang="it-IT" sz="2400" u="none" dirty="0">
                <a:latin typeface="+mn-lt"/>
              </a:rPr>
              <a:t>L: public, H: private</a:t>
            </a:r>
          </a:p>
          <a:p>
            <a:pPr>
              <a:spcBef>
                <a:spcPct val="0"/>
              </a:spcBef>
              <a:buFont typeface="Arial" panose="020B0604020202020204" pitchFamily="34" charset="0"/>
              <a:buNone/>
            </a:pPr>
            <a:r>
              <a:rPr lang="en-US" altLang="it-IT" sz="2400" u="none" dirty="0">
                <a:latin typeface="Arial" panose="020B0604020202020204" pitchFamily="34" charset="0"/>
              </a:rPr>
              <a:t> </a:t>
            </a:r>
            <a:endParaRPr lang="en-US" altLang="it-IT" sz="2400" u="none" dirty="0">
              <a:solidFill>
                <a:srgbClr val="CC3300"/>
              </a:solidFill>
              <a:latin typeface="Arial" panose="020B0604020202020204" pitchFamily="34" charset="0"/>
            </a:endParaRPr>
          </a:p>
          <a:p>
            <a:pPr>
              <a:spcBef>
                <a:spcPct val="0"/>
              </a:spcBef>
              <a:buFontTx/>
              <a:buNone/>
            </a:pPr>
            <a:r>
              <a:rPr lang="en-US" altLang="it-IT" sz="2400" dirty="0"/>
              <a:t>Let    x: H,    y: L</a:t>
            </a:r>
          </a:p>
          <a:p>
            <a:pPr>
              <a:spcBef>
                <a:spcPct val="0"/>
              </a:spcBef>
              <a:buFontTx/>
              <a:buNone/>
            </a:pPr>
            <a:endParaRPr lang="en-US" altLang="it-IT" sz="2400" u="none" dirty="0">
              <a:latin typeface="+mn-lt"/>
            </a:endParaRPr>
          </a:p>
          <a:p>
            <a:pPr>
              <a:spcBef>
                <a:spcPct val="0"/>
              </a:spcBef>
              <a:buFontTx/>
              <a:buChar char="•"/>
            </a:pPr>
            <a:r>
              <a:rPr lang="en-US" altLang="it-IT" sz="2400" u="none" dirty="0">
                <a:latin typeface="Arial" panose="020B0604020202020204" pitchFamily="34" charset="0"/>
              </a:rPr>
              <a:t> </a:t>
            </a:r>
            <a:r>
              <a:rPr lang="en-US" altLang="it-IT" sz="2400" u="none" dirty="0">
                <a:solidFill>
                  <a:srgbClr val="CC3300"/>
                </a:solidFill>
                <a:latin typeface="+mn-lt"/>
              </a:rPr>
              <a:t>Explicit information flow</a:t>
            </a:r>
          </a:p>
          <a:p>
            <a:pPr>
              <a:spcBef>
                <a:spcPct val="0"/>
              </a:spcBef>
              <a:buFontTx/>
              <a:buNone/>
            </a:pPr>
            <a:r>
              <a:rPr lang="en-US" altLang="it-IT" sz="2400" u="none" dirty="0">
                <a:latin typeface="+mn-lt"/>
              </a:rPr>
              <a:t>                       y := x;</a:t>
            </a:r>
          </a:p>
          <a:p>
            <a:pPr>
              <a:spcBef>
                <a:spcPct val="0"/>
              </a:spcBef>
              <a:buFontTx/>
              <a:buChar char="•"/>
            </a:pPr>
            <a:endParaRPr lang="en-US" altLang="it-IT" sz="2400" b="1" u="none" dirty="0">
              <a:latin typeface="+mn-lt"/>
            </a:endParaRPr>
          </a:p>
          <a:p>
            <a:pPr>
              <a:spcBef>
                <a:spcPct val="0"/>
              </a:spcBef>
              <a:buFontTx/>
              <a:buChar char="•"/>
            </a:pPr>
            <a:r>
              <a:rPr lang="en-US" altLang="it-IT" sz="2400" u="none" dirty="0">
                <a:latin typeface="+mn-lt"/>
              </a:rPr>
              <a:t> </a:t>
            </a:r>
            <a:r>
              <a:rPr lang="en-US" altLang="it-IT" sz="2400" u="none" dirty="0">
                <a:solidFill>
                  <a:srgbClr val="CC3300"/>
                </a:solidFill>
                <a:latin typeface="+mn-lt"/>
              </a:rPr>
              <a:t>Implicit information flow</a:t>
            </a:r>
          </a:p>
          <a:p>
            <a:pPr>
              <a:spcBef>
                <a:spcPct val="0"/>
              </a:spcBef>
              <a:buFontTx/>
              <a:buNone/>
            </a:pPr>
            <a:r>
              <a:rPr lang="en-US" altLang="it-IT" sz="2400" u="none" dirty="0">
                <a:latin typeface="+mn-lt"/>
              </a:rPr>
              <a:t>		if (x = 0 ) then y:=2; else y:=1</a:t>
            </a:r>
          </a:p>
        </p:txBody>
      </p:sp>
      <p:sp>
        <p:nvSpPr>
          <p:cNvPr id="10" name="Rettangolo 1">
            <a:extLst>
              <a:ext uri="{FF2B5EF4-FFF2-40B4-BE49-F238E27FC236}">
                <a16:creationId xmlns:a16="http://schemas.microsoft.com/office/drawing/2014/main" id="{2A323AAF-D874-4E3C-8FC7-67FC5534BE25}"/>
              </a:ext>
            </a:extLst>
          </p:cNvPr>
          <p:cNvSpPr>
            <a:spLocks noChangeArrowheads="1"/>
          </p:cNvSpPr>
          <p:nvPr/>
        </p:nvSpPr>
        <p:spPr bwMode="auto">
          <a:xfrm>
            <a:off x="2836589" y="4857489"/>
            <a:ext cx="7428186"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it-IT" sz="2800" u="none" dirty="0">
                <a:latin typeface="+mn-lt"/>
              </a:rPr>
              <a:t>the final value of each variable does not depend on the initial value of variables  with higher level</a:t>
            </a:r>
          </a:p>
        </p:txBody>
      </p:sp>
      <p:sp>
        <p:nvSpPr>
          <p:cNvPr id="11" name="Rettangolo 3">
            <a:extLst>
              <a:ext uri="{FF2B5EF4-FFF2-40B4-BE49-F238E27FC236}">
                <a16:creationId xmlns:a16="http://schemas.microsoft.com/office/drawing/2014/main" id="{149E0F64-093D-48AF-88EF-A68CCB4D2B6B}"/>
              </a:ext>
            </a:extLst>
          </p:cNvPr>
          <p:cNvSpPr>
            <a:spLocks noChangeArrowheads="1"/>
          </p:cNvSpPr>
          <p:nvPr/>
        </p:nvSpPr>
        <p:spPr bwMode="auto">
          <a:xfrm>
            <a:off x="2209800" y="4920610"/>
            <a:ext cx="8322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2400" u="none" dirty="0">
                <a:latin typeface="Arial" panose="020B0604020202020204" pitchFamily="34" charset="0"/>
              </a:rPr>
              <a:t>SIF: </a:t>
            </a:r>
          </a:p>
        </p:txBody>
      </p:sp>
      <p:sp>
        <p:nvSpPr>
          <p:cNvPr id="12" name="AutoShape 40">
            <a:extLst>
              <a:ext uri="{FF2B5EF4-FFF2-40B4-BE49-F238E27FC236}">
                <a16:creationId xmlns:a16="http://schemas.microsoft.com/office/drawing/2014/main" id="{E775CE75-E319-4AC3-85F5-EF1013EA6C5C}"/>
              </a:ext>
            </a:extLst>
          </p:cNvPr>
          <p:cNvSpPr>
            <a:spLocks noChangeArrowheads="1"/>
          </p:cNvSpPr>
          <p:nvPr/>
        </p:nvSpPr>
        <p:spPr bwMode="auto">
          <a:xfrm>
            <a:off x="2099934" y="4703469"/>
            <a:ext cx="7985782" cy="1219746"/>
          </a:xfrm>
          <a:prstGeom prst="roundRect">
            <a:avLst>
              <a:gd name="adj" fmla="val 16667"/>
            </a:avLst>
          </a:prstGeom>
          <a:noFill/>
          <a:ln w="28575">
            <a:solidFill>
              <a:schemeClr val="accent1">
                <a:lumMod val="60000"/>
                <a:lumOff val="40000"/>
              </a:schemeClr>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it-IT" altLang="it-IT" sz="1800">
              <a:latin typeface="Arial" panose="020B0604020202020204" pitchFamily="34" charset="0"/>
            </a:endParaRPr>
          </a:p>
        </p:txBody>
      </p:sp>
      <p:sp>
        <p:nvSpPr>
          <p:cNvPr id="15" name="Rettangolo 1">
            <a:extLst>
              <a:ext uri="{FF2B5EF4-FFF2-40B4-BE49-F238E27FC236}">
                <a16:creationId xmlns:a16="http://schemas.microsoft.com/office/drawing/2014/main" id="{2170C59B-CE80-43B5-88D5-DD68E85B8F90}"/>
              </a:ext>
            </a:extLst>
          </p:cNvPr>
          <p:cNvSpPr>
            <a:spLocks noChangeArrowheads="1"/>
          </p:cNvSpPr>
          <p:nvPr/>
        </p:nvSpPr>
        <p:spPr bwMode="auto">
          <a:xfrm flipH="1">
            <a:off x="8296950" y="2084388"/>
            <a:ext cx="1138237" cy="120015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it-IT" sz="1800" dirty="0">
                <a:solidFill>
                  <a:srgbClr val="C00000"/>
                </a:solidFill>
                <a:latin typeface="Arial" panose="020B0604020202020204" pitchFamily="34" charset="0"/>
              </a:rPr>
              <a:t>H</a:t>
            </a:r>
          </a:p>
          <a:p>
            <a:pPr>
              <a:spcBef>
                <a:spcPct val="0"/>
              </a:spcBef>
              <a:buFontTx/>
              <a:buNone/>
            </a:pPr>
            <a:endParaRPr lang="en-US" altLang="it-IT" sz="1800" dirty="0">
              <a:solidFill>
                <a:srgbClr val="C00000"/>
              </a:solidFill>
              <a:latin typeface="Arial" panose="020B0604020202020204" pitchFamily="34" charset="0"/>
            </a:endParaRPr>
          </a:p>
          <a:p>
            <a:pPr>
              <a:spcBef>
                <a:spcPct val="0"/>
              </a:spcBef>
              <a:buFontTx/>
              <a:buNone/>
            </a:pPr>
            <a:endParaRPr lang="en-US" altLang="it-IT" sz="1800" dirty="0">
              <a:solidFill>
                <a:srgbClr val="C00000"/>
              </a:solidFill>
              <a:latin typeface="Arial" panose="020B0604020202020204" pitchFamily="34" charset="0"/>
            </a:endParaRPr>
          </a:p>
          <a:p>
            <a:pPr>
              <a:spcBef>
                <a:spcPct val="0"/>
              </a:spcBef>
              <a:buFontTx/>
              <a:buNone/>
            </a:pPr>
            <a:r>
              <a:rPr lang="en-US" altLang="it-IT" sz="1800" dirty="0">
                <a:solidFill>
                  <a:srgbClr val="C00000"/>
                </a:solidFill>
                <a:latin typeface="Arial" panose="020B0604020202020204" pitchFamily="34" charset="0"/>
              </a:rPr>
              <a:t> L</a:t>
            </a:r>
            <a:endParaRPr lang="it-IT" altLang="it-IT" sz="1800" dirty="0">
              <a:solidFill>
                <a:srgbClr val="C00000"/>
              </a:solidFill>
              <a:latin typeface="Arial" panose="020B0604020202020204" pitchFamily="34" charset="0"/>
            </a:endParaRPr>
          </a:p>
        </p:txBody>
      </p:sp>
      <p:cxnSp>
        <p:nvCxnSpPr>
          <p:cNvPr id="16" name="Connettore diritto 15">
            <a:extLst>
              <a:ext uri="{FF2B5EF4-FFF2-40B4-BE49-F238E27FC236}">
                <a16:creationId xmlns:a16="http://schemas.microsoft.com/office/drawing/2014/main" id="{877BBB02-D5CE-436B-9D64-87DFCD89AB4A}"/>
              </a:ext>
            </a:extLst>
          </p:cNvPr>
          <p:cNvCxnSpPr/>
          <p:nvPr/>
        </p:nvCxnSpPr>
        <p:spPr>
          <a:xfrm>
            <a:off x="8441950" y="2448292"/>
            <a:ext cx="0" cy="37465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01987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F7FADBA-289C-4560-82D7-6E563EF8F93C}"/>
              </a:ext>
            </a:extLst>
          </p:cNvPr>
          <p:cNvSpPr>
            <a:spLocks noGrp="1"/>
          </p:cNvSpPr>
          <p:nvPr>
            <p:ph type="title"/>
          </p:nvPr>
        </p:nvSpPr>
        <p:spPr/>
        <p:txBody>
          <a:bodyPr>
            <a:normAutofit/>
          </a:bodyPr>
          <a:lstStyle/>
          <a:p>
            <a:r>
              <a:rPr lang="en-US" altLang="it-IT" sz="4000" dirty="0">
                <a:solidFill>
                  <a:schemeClr val="bg1"/>
                </a:solidFill>
              </a:rPr>
              <a:t>Secure Information Flow violation</a:t>
            </a:r>
            <a:endParaRPr lang="it-IT" sz="4000" dirty="0"/>
          </a:p>
        </p:txBody>
      </p:sp>
      <p:sp>
        <p:nvSpPr>
          <p:cNvPr id="3" name="Segnaposto contenuto 2">
            <a:extLst>
              <a:ext uri="{FF2B5EF4-FFF2-40B4-BE49-F238E27FC236}">
                <a16:creationId xmlns:a16="http://schemas.microsoft.com/office/drawing/2014/main" id="{D29B0414-EADF-46AB-8548-B6CBB1208A4C}"/>
              </a:ext>
            </a:extLst>
          </p:cNvPr>
          <p:cNvSpPr>
            <a:spLocks noGrp="1"/>
          </p:cNvSpPr>
          <p:nvPr>
            <p:ph idx="1"/>
          </p:nvPr>
        </p:nvSpPr>
        <p:spPr>
          <a:xfrm>
            <a:off x="891492" y="1141571"/>
            <a:ext cx="9169400" cy="2287429"/>
          </a:xfrm>
        </p:spPr>
        <p:txBody>
          <a:bodyPr>
            <a:noAutofit/>
          </a:bodyPr>
          <a:lstStyle/>
          <a:p>
            <a:pPr>
              <a:spcBef>
                <a:spcPct val="0"/>
              </a:spcBef>
              <a:buNone/>
            </a:pPr>
            <a:r>
              <a:rPr lang="en-US" altLang="it-IT" sz="2400" dirty="0"/>
              <a:t>Let    x: H,    y: L </a:t>
            </a:r>
          </a:p>
          <a:p>
            <a:pPr>
              <a:spcBef>
                <a:spcPct val="0"/>
              </a:spcBef>
              <a:buFontTx/>
              <a:buNone/>
            </a:pPr>
            <a:endParaRPr lang="en-US" altLang="it-IT" sz="2400" dirty="0"/>
          </a:p>
          <a:p>
            <a:pPr>
              <a:spcBef>
                <a:spcPct val="0"/>
              </a:spcBef>
              <a:buFontTx/>
              <a:buNone/>
            </a:pPr>
            <a:r>
              <a:rPr lang="en-US" altLang="it-IT" sz="2400" dirty="0"/>
              <a:t>		  y := x;	</a:t>
            </a:r>
            <a:r>
              <a:rPr lang="en-US" altLang="it-IT" sz="2400" dirty="0">
                <a:solidFill>
                  <a:schemeClr val="accent1">
                    <a:lumMod val="60000"/>
                    <a:lumOff val="40000"/>
                  </a:schemeClr>
                </a:solidFill>
              </a:rPr>
              <a:t>		</a:t>
            </a:r>
          </a:p>
        </p:txBody>
      </p:sp>
      <p:sp>
        <p:nvSpPr>
          <p:cNvPr id="4" name="Segnaposto data 3">
            <a:extLst>
              <a:ext uri="{FF2B5EF4-FFF2-40B4-BE49-F238E27FC236}">
                <a16:creationId xmlns:a16="http://schemas.microsoft.com/office/drawing/2014/main" id="{964798FD-8CB6-4600-BC39-3454FE0DF7FA}"/>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AFAAF95E-5403-485D-8CC3-BB798D0FDA7A}"/>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946E705D-6AD9-44C1-9166-EAB5C6E9F955}"/>
              </a:ext>
            </a:extLst>
          </p:cNvPr>
          <p:cNvSpPr>
            <a:spLocks noGrp="1"/>
          </p:cNvSpPr>
          <p:nvPr>
            <p:ph type="sldNum" sz="quarter" idx="12"/>
          </p:nvPr>
        </p:nvSpPr>
        <p:spPr/>
        <p:txBody>
          <a:bodyPr/>
          <a:lstStyle/>
          <a:p>
            <a:fld id="{11A9D1D3-80F6-43B1-92F0-BF797B205D95}" type="slidenum">
              <a:rPr lang="it-IT" smtClean="0"/>
              <a:t>15</a:t>
            </a:fld>
            <a:endParaRPr lang="it-IT"/>
          </a:p>
        </p:txBody>
      </p:sp>
      <p:sp>
        <p:nvSpPr>
          <p:cNvPr id="16" name="Rettangolo 15">
            <a:extLst>
              <a:ext uri="{FF2B5EF4-FFF2-40B4-BE49-F238E27FC236}">
                <a16:creationId xmlns:a16="http://schemas.microsoft.com/office/drawing/2014/main" id="{0D90A69D-E9F4-496F-A69B-9A4C3FBFF695}"/>
              </a:ext>
            </a:extLst>
          </p:cNvPr>
          <p:cNvSpPr/>
          <p:nvPr/>
        </p:nvSpPr>
        <p:spPr>
          <a:xfrm>
            <a:off x="1394255" y="3529336"/>
            <a:ext cx="931333" cy="635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Rettangolo 16">
            <a:extLst>
              <a:ext uri="{FF2B5EF4-FFF2-40B4-BE49-F238E27FC236}">
                <a16:creationId xmlns:a16="http://schemas.microsoft.com/office/drawing/2014/main" id="{911BB4FE-3EA8-44EA-A17C-AFBC62F20897}"/>
              </a:ext>
            </a:extLst>
          </p:cNvPr>
          <p:cNvSpPr/>
          <p:nvPr/>
        </p:nvSpPr>
        <p:spPr>
          <a:xfrm>
            <a:off x="2650067" y="3529336"/>
            <a:ext cx="931333" cy="635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CasellaDiTesto 17">
            <a:extLst>
              <a:ext uri="{FF2B5EF4-FFF2-40B4-BE49-F238E27FC236}">
                <a16:creationId xmlns:a16="http://schemas.microsoft.com/office/drawing/2014/main" id="{61A15258-0C72-46A6-AFDB-57405641B11F}"/>
              </a:ext>
            </a:extLst>
          </p:cNvPr>
          <p:cNvSpPr txBox="1"/>
          <p:nvPr/>
        </p:nvSpPr>
        <p:spPr>
          <a:xfrm flipH="1" flipV="1">
            <a:off x="1233387" y="3067671"/>
            <a:ext cx="792707" cy="461665"/>
          </a:xfrm>
          <a:prstGeom prst="rect">
            <a:avLst/>
          </a:prstGeom>
          <a:noFill/>
        </p:spPr>
        <p:txBody>
          <a:bodyPr wrap="square" rtlCol="0">
            <a:spAutoFit/>
          </a:bodyPr>
          <a:lstStyle/>
          <a:p>
            <a:r>
              <a:rPr lang="it-IT" sz="2400" dirty="0"/>
              <a:t>x</a:t>
            </a:r>
          </a:p>
        </p:txBody>
      </p:sp>
      <p:sp>
        <p:nvSpPr>
          <p:cNvPr id="19" name="CasellaDiTesto 18">
            <a:extLst>
              <a:ext uri="{FF2B5EF4-FFF2-40B4-BE49-F238E27FC236}">
                <a16:creationId xmlns:a16="http://schemas.microsoft.com/office/drawing/2014/main" id="{FC7CC095-9B41-4FD8-91E4-F4DAA05554A1}"/>
              </a:ext>
            </a:extLst>
          </p:cNvPr>
          <p:cNvSpPr txBox="1"/>
          <p:nvPr/>
        </p:nvSpPr>
        <p:spPr>
          <a:xfrm>
            <a:off x="3001355" y="3007965"/>
            <a:ext cx="324128" cy="461665"/>
          </a:xfrm>
          <a:prstGeom prst="rect">
            <a:avLst/>
          </a:prstGeom>
          <a:noFill/>
        </p:spPr>
        <p:txBody>
          <a:bodyPr wrap="none" rtlCol="0">
            <a:spAutoFit/>
          </a:bodyPr>
          <a:lstStyle/>
          <a:p>
            <a:r>
              <a:rPr lang="it-IT" sz="2400" dirty="0"/>
              <a:t>y</a:t>
            </a:r>
          </a:p>
        </p:txBody>
      </p:sp>
      <p:sp>
        <p:nvSpPr>
          <p:cNvPr id="20" name="CasellaDiTesto 19">
            <a:extLst>
              <a:ext uri="{FF2B5EF4-FFF2-40B4-BE49-F238E27FC236}">
                <a16:creationId xmlns:a16="http://schemas.microsoft.com/office/drawing/2014/main" id="{6E5A85EF-CE04-493B-9CE2-181F5222223C}"/>
              </a:ext>
            </a:extLst>
          </p:cNvPr>
          <p:cNvSpPr txBox="1"/>
          <p:nvPr/>
        </p:nvSpPr>
        <p:spPr>
          <a:xfrm>
            <a:off x="1685936" y="3618153"/>
            <a:ext cx="340158" cy="461665"/>
          </a:xfrm>
          <a:prstGeom prst="rect">
            <a:avLst/>
          </a:prstGeom>
          <a:noFill/>
          <a:ln>
            <a:noFill/>
          </a:ln>
        </p:spPr>
        <p:txBody>
          <a:bodyPr wrap="none" rtlCol="0">
            <a:spAutoFit/>
          </a:bodyPr>
          <a:lstStyle/>
          <a:p>
            <a:r>
              <a:rPr lang="it-IT" sz="2400" dirty="0"/>
              <a:t>5</a:t>
            </a:r>
          </a:p>
        </p:txBody>
      </p:sp>
      <p:sp>
        <p:nvSpPr>
          <p:cNvPr id="21" name="CasellaDiTesto 20">
            <a:extLst>
              <a:ext uri="{FF2B5EF4-FFF2-40B4-BE49-F238E27FC236}">
                <a16:creationId xmlns:a16="http://schemas.microsoft.com/office/drawing/2014/main" id="{92CFF018-68FC-45CF-A760-9FCE31248F20}"/>
              </a:ext>
            </a:extLst>
          </p:cNvPr>
          <p:cNvSpPr txBox="1"/>
          <p:nvPr/>
        </p:nvSpPr>
        <p:spPr>
          <a:xfrm>
            <a:off x="2936225" y="3558447"/>
            <a:ext cx="340158" cy="461665"/>
          </a:xfrm>
          <a:prstGeom prst="rect">
            <a:avLst/>
          </a:prstGeom>
          <a:noFill/>
        </p:spPr>
        <p:txBody>
          <a:bodyPr wrap="square" rtlCol="0">
            <a:spAutoFit/>
          </a:bodyPr>
          <a:lstStyle/>
          <a:p>
            <a:r>
              <a:rPr lang="it-IT" sz="2400" dirty="0"/>
              <a:t>9</a:t>
            </a:r>
          </a:p>
        </p:txBody>
      </p:sp>
      <p:sp>
        <p:nvSpPr>
          <p:cNvPr id="22" name="Rettangolo 21">
            <a:extLst>
              <a:ext uri="{FF2B5EF4-FFF2-40B4-BE49-F238E27FC236}">
                <a16:creationId xmlns:a16="http://schemas.microsoft.com/office/drawing/2014/main" id="{519121BC-8611-49DA-B08E-48952027013E}"/>
              </a:ext>
            </a:extLst>
          </p:cNvPr>
          <p:cNvSpPr/>
          <p:nvPr/>
        </p:nvSpPr>
        <p:spPr>
          <a:xfrm>
            <a:off x="4934741" y="3469630"/>
            <a:ext cx="931333" cy="635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Rettangolo 22">
            <a:extLst>
              <a:ext uri="{FF2B5EF4-FFF2-40B4-BE49-F238E27FC236}">
                <a16:creationId xmlns:a16="http://schemas.microsoft.com/office/drawing/2014/main" id="{A69AF30F-5AE8-4031-8F85-6ADBDABF161C}"/>
              </a:ext>
            </a:extLst>
          </p:cNvPr>
          <p:cNvSpPr/>
          <p:nvPr/>
        </p:nvSpPr>
        <p:spPr>
          <a:xfrm>
            <a:off x="6156864" y="3489397"/>
            <a:ext cx="931333" cy="635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CasellaDiTesto 23">
            <a:extLst>
              <a:ext uri="{FF2B5EF4-FFF2-40B4-BE49-F238E27FC236}">
                <a16:creationId xmlns:a16="http://schemas.microsoft.com/office/drawing/2014/main" id="{39E86538-6401-4657-AA31-70DFF5E9717B}"/>
              </a:ext>
            </a:extLst>
          </p:cNvPr>
          <p:cNvSpPr txBox="1"/>
          <p:nvPr/>
        </p:nvSpPr>
        <p:spPr>
          <a:xfrm flipH="1" flipV="1">
            <a:off x="4773873" y="3007965"/>
            <a:ext cx="792707" cy="461665"/>
          </a:xfrm>
          <a:prstGeom prst="rect">
            <a:avLst/>
          </a:prstGeom>
          <a:noFill/>
        </p:spPr>
        <p:txBody>
          <a:bodyPr wrap="square" rtlCol="0">
            <a:spAutoFit/>
          </a:bodyPr>
          <a:lstStyle/>
          <a:p>
            <a:r>
              <a:rPr lang="it-IT" sz="2400" dirty="0"/>
              <a:t>x</a:t>
            </a:r>
          </a:p>
        </p:txBody>
      </p:sp>
      <p:sp>
        <p:nvSpPr>
          <p:cNvPr id="25" name="CasellaDiTesto 24">
            <a:extLst>
              <a:ext uri="{FF2B5EF4-FFF2-40B4-BE49-F238E27FC236}">
                <a16:creationId xmlns:a16="http://schemas.microsoft.com/office/drawing/2014/main" id="{A16D4C1C-0815-4D70-A2A6-6116A9D38C07}"/>
              </a:ext>
            </a:extLst>
          </p:cNvPr>
          <p:cNvSpPr txBox="1"/>
          <p:nvPr/>
        </p:nvSpPr>
        <p:spPr>
          <a:xfrm>
            <a:off x="6508152" y="2968026"/>
            <a:ext cx="324128" cy="461665"/>
          </a:xfrm>
          <a:prstGeom prst="rect">
            <a:avLst/>
          </a:prstGeom>
          <a:noFill/>
        </p:spPr>
        <p:txBody>
          <a:bodyPr wrap="none" rtlCol="0">
            <a:spAutoFit/>
          </a:bodyPr>
          <a:lstStyle/>
          <a:p>
            <a:r>
              <a:rPr lang="it-IT" sz="2400" dirty="0"/>
              <a:t>y</a:t>
            </a:r>
          </a:p>
        </p:txBody>
      </p:sp>
      <p:sp>
        <p:nvSpPr>
          <p:cNvPr id="26" name="CasellaDiTesto 25">
            <a:extLst>
              <a:ext uri="{FF2B5EF4-FFF2-40B4-BE49-F238E27FC236}">
                <a16:creationId xmlns:a16="http://schemas.microsoft.com/office/drawing/2014/main" id="{92398D5E-2041-4064-B22C-0C1179313969}"/>
              </a:ext>
            </a:extLst>
          </p:cNvPr>
          <p:cNvSpPr txBox="1"/>
          <p:nvPr/>
        </p:nvSpPr>
        <p:spPr>
          <a:xfrm>
            <a:off x="5226422" y="3558447"/>
            <a:ext cx="340158" cy="461665"/>
          </a:xfrm>
          <a:prstGeom prst="rect">
            <a:avLst/>
          </a:prstGeom>
          <a:noFill/>
        </p:spPr>
        <p:txBody>
          <a:bodyPr wrap="none" rtlCol="0">
            <a:spAutoFit/>
          </a:bodyPr>
          <a:lstStyle/>
          <a:p>
            <a:r>
              <a:rPr lang="it-IT" sz="2400" dirty="0"/>
              <a:t>5</a:t>
            </a:r>
          </a:p>
        </p:txBody>
      </p:sp>
      <p:sp>
        <p:nvSpPr>
          <p:cNvPr id="27" name="CasellaDiTesto 26">
            <a:extLst>
              <a:ext uri="{FF2B5EF4-FFF2-40B4-BE49-F238E27FC236}">
                <a16:creationId xmlns:a16="http://schemas.microsoft.com/office/drawing/2014/main" id="{4A812D5C-7577-4184-AA6C-F1141180F5EE}"/>
              </a:ext>
            </a:extLst>
          </p:cNvPr>
          <p:cNvSpPr txBox="1"/>
          <p:nvPr/>
        </p:nvSpPr>
        <p:spPr>
          <a:xfrm>
            <a:off x="6443022" y="3518508"/>
            <a:ext cx="340158" cy="461665"/>
          </a:xfrm>
          <a:prstGeom prst="rect">
            <a:avLst/>
          </a:prstGeom>
          <a:noFill/>
        </p:spPr>
        <p:txBody>
          <a:bodyPr wrap="none" rtlCol="0">
            <a:spAutoFit/>
          </a:bodyPr>
          <a:lstStyle/>
          <a:p>
            <a:r>
              <a:rPr lang="it-IT" sz="2400" dirty="0"/>
              <a:t>5</a:t>
            </a:r>
          </a:p>
        </p:txBody>
      </p:sp>
      <p:sp>
        <p:nvSpPr>
          <p:cNvPr id="28" name="Freccia a destra 27">
            <a:extLst>
              <a:ext uri="{FF2B5EF4-FFF2-40B4-BE49-F238E27FC236}">
                <a16:creationId xmlns:a16="http://schemas.microsoft.com/office/drawing/2014/main" id="{AD200138-4B55-4A96-B637-50864B1489E2}"/>
              </a:ext>
            </a:extLst>
          </p:cNvPr>
          <p:cNvSpPr/>
          <p:nvPr/>
        </p:nvSpPr>
        <p:spPr>
          <a:xfrm>
            <a:off x="3860049" y="3721190"/>
            <a:ext cx="778934" cy="2392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Rettangolo 28">
            <a:extLst>
              <a:ext uri="{FF2B5EF4-FFF2-40B4-BE49-F238E27FC236}">
                <a16:creationId xmlns:a16="http://schemas.microsoft.com/office/drawing/2014/main" id="{9682ADFC-F48E-40A3-9CCE-E4EF9075794E}"/>
              </a:ext>
            </a:extLst>
          </p:cNvPr>
          <p:cNvSpPr/>
          <p:nvPr/>
        </p:nvSpPr>
        <p:spPr>
          <a:xfrm>
            <a:off x="2967659" y="2136604"/>
            <a:ext cx="1687193" cy="461665"/>
          </a:xfrm>
          <a:prstGeom prst="rect">
            <a:avLst/>
          </a:prstGeom>
        </p:spPr>
        <p:txBody>
          <a:bodyPr wrap="none">
            <a:spAutoFit/>
          </a:bodyPr>
          <a:lstStyle/>
          <a:p>
            <a:r>
              <a:rPr lang="en-US" altLang="it-IT" sz="2400" dirty="0">
                <a:solidFill>
                  <a:schemeClr val="accent1">
                    <a:lumMod val="60000"/>
                    <a:lumOff val="40000"/>
                  </a:schemeClr>
                </a:solidFill>
              </a:rPr>
              <a:t>explicit flow</a:t>
            </a:r>
            <a:endParaRPr lang="it-IT" sz="2400" dirty="0">
              <a:solidFill>
                <a:schemeClr val="accent1">
                  <a:lumMod val="60000"/>
                  <a:lumOff val="40000"/>
                </a:schemeClr>
              </a:solidFill>
            </a:endParaRPr>
          </a:p>
        </p:txBody>
      </p:sp>
      <p:sp>
        <p:nvSpPr>
          <p:cNvPr id="30" name="Rettangolo 29">
            <a:extLst>
              <a:ext uri="{FF2B5EF4-FFF2-40B4-BE49-F238E27FC236}">
                <a16:creationId xmlns:a16="http://schemas.microsoft.com/office/drawing/2014/main" id="{E91537F1-B271-48CA-BA5E-F453FCA99B21}"/>
              </a:ext>
            </a:extLst>
          </p:cNvPr>
          <p:cNvSpPr/>
          <p:nvPr/>
        </p:nvSpPr>
        <p:spPr>
          <a:xfrm>
            <a:off x="7829249" y="3187213"/>
            <a:ext cx="2127588" cy="1631216"/>
          </a:xfrm>
          <a:prstGeom prst="rect">
            <a:avLst/>
          </a:prstGeom>
        </p:spPr>
        <p:txBody>
          <a:bodyPr wrap="square">
            <a:spAutoFit/>
          </a:bodyPr>
          <a:lstStyle/>
          <a:p>
            <a:pPr>
              <a:spcBef>
                <a:spcPct val="0"/>
              </a:spcBef>
              <a:buFontTx/>
              <a:buNone/>
            </a:pPr>
            <a:r>
              <a:rPr lang="en-US" altLang="it-IT" sz="2000" dirty="0">
                <a:solidFill>
                  <a:schemeClr val="accent1">
                    <a:lumMod val="60000"/>
                    <a:lumOff val="40000"/>
                  </a:schemeClr>
                </a:solidFill>
              </a:rPr>
              <a:t>Anyone can see the value of the high sensitive variable x !!!</a:t>
            </a:r>
          </a:p>
          <a:p>
            <a:pPr>
              <a:spcBef>
                <a:spcPct val="0"/>
              </a:spcBef>
              <a:buFontTx/>
              <a:buNone/>
            </a:pPr>
            <a:endParaRPr lang="en-US" altLang="it-IT" sz="2000" dirty="0">
              <a:solidFill>
                <a:srgbClr val="C00000"/>
              </a:solidFill>
            </a:endParaRPr>
          </a:p>
        </p:txBody>
      </p:sp>
      <p:sp>
        <p:nvSpPr>
          <p:cNvPr id="7" name="Rettangolo 6">
            <a:extLst>
              <a:ext uri="{FF2B5EF4-FFF2-40B4-BE49-F238E27FC236}">
                <a16:creationId xmlns:a16="http://schemas.microsoft.com/office/drawing/2014/main" id="{4F950D56-C9A0-48C4-9C53-8AE18F8323BA}"/>
              </a:ext>
            </a:extLst>
          </p:cNvPr>
          <p:cNvSpPr/>
          <p:nvPr/>
        </p:nvSpPr>
        <p:spPr>
          <a:xfrm>
            <a:off x="6404097" y="3547619"/>
            <a:ext cx="393500" cy="4616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876528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26" grpId="0"/>
      <p:bldP spid="27" grpId="0"/>
      <p:bldP spid="28" grpId="0" animBg="1"/>
      <p:bldP spid="3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F7FADBA-289C-4560-82D7-6E563EF8F93C}"/>
              </a:ext>
            </a:extLst>
          </p:cNvPr>
          <p:cNvSpPr>
            <a:spLocks noGrp="1"/>
          </p:cNvSpPr>
          <p:nvPr>
            <p:ph type="title"/>
          </p:nvPr>
        </p:nvSpPr>
        <p:spPr/>
        <p:txBody>
          <a:bodyPr>
            <a:normAutofit/>
          </a:bodyPr>
          <a:lstStyle/>
          <a:p>
            <a:r>
              <a:rPr lang="en-US" altLang="it-IT" sz="4000" dirty="0">
                <a:solidFill>
                  <a:schemeClr val="bg1"/>
                </a:solidFill>
              </a:rPr>
              <a:t>Secure Information Flow violation</a:t>
            </a:r>
            <a:endParaRPr lang="it-IT" sz="4000" dirty="0"/>
          </a:p>
        </p:txBody>
      </p:sp>
      <p:sp>
        <p:nvSpPr>
          <p:cNvPr id="3" name="Segnaposto contenuto 2">
            <a:extLst>
              <a:ext uri="{FF2B5EF4-FFF2-40B4-BE49-F238E27FC236}">
                <a16:creationId xmlns:a16="http://schemas.microsoft.com/office/drawing/2014/main" id="{D29B0414-EADF-46AB-8548-B6CBB1208A4C}"/>
              </a:ext>
            </a:extLst>
          </p:cNvPr>
          <p:cNvSpPr>
            <a:spLocks noGrp="1"/>
          </p:cNvSpPr>
          <p:nvPr>
            <p:ph idx="1"/>
          </p:nvPr>
        </p:nvSpPr>
        <p:spPr>
          <a:xfrm>
            <a:off x="838199" y="1253518"/>
            <a:ext cx="10265081" cy="1056215"/>
          </a:xfrm>
        </p:spPr>
        <p:txBody>
          <a:bodyPr>
            <a:noAutofit/>
          </a:bodyPr>
          <a:lstStyle/>
          <a:p>
            <a:pPr>
              <a:spcBef>
                <a:spcPct val="0"/>
              </a:spcBef>
              <a:buNone/>
            </a:pPr>
            <a:r>
              <a:rPr lang="en-US" altLang="it-IT" sz="2400" dirty="0"/>
              <a:t>Let    x: H,    y: L </a:t>
            </a:r>
          </a:p>
          <a:p>
            <a:pPr>
              <a:spcBef>
                <a:spcPct val="0"/>
              </a:spcBef>
              <a:buFontTx/>
              <a:buNone/>
            </a:pPr>
            <a:r>
              <a:rPr lang="en-US" altLang="it-IT" sz="2400" dirty="0"/>
              <a:t>				if  (x = 0)    then y := 2; </a:t>
            </a:r>
          </a:p>
          <a:p>
            <a:pPr>
              <a:spcBef>
                <a:spcPct val="0"/>
              </a:spcBef>
              <a:buFontTx/>
              <a:buNone/>
            </a:pPr>
            <a:r>
              <a:rPr lang="en-US" altLang="it-IT" sz="2400" dirty="0"/>
              <a:t>                  			      else y := 1;</a:t>
            </a:r>
          </a:p>
        </p:txBody>
      </p:sp>
      <p:sp>
        <p:nvSpPr>
          <p:cNvPr id="4" name="Segnaposto data 3">
            <a:extLst>
              <a:ext uri="{FF2B5EF4-FFF2-40B4-BE49-F238E27FC236}">
                <a16:creationId xmlns:a16="http://schemas.microsoft.com/office/drawing/2014/main" id="{964798FD-8CB6-4600-BC39-3454FE0DF7FA}"/>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AFAAF95E-5403-485D-8CC3-BB798D0FDA7A}"/>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946E705D-6AD9-44C1-9166-EAB5C6E9F955}"/>
              </a:ext>
            </a:extLst>
          </p:cNvPr>
          <p:cNvSpPr>
            <a:spLocks noGrp="1"/>
          </p:cNvSpPr>
          <p:nvPr>
            <p:ph type="sldNum" sz="quarter" idx="12"/>
          </p:nvPr>
        </p:nvSpPr>
        <p:spPr/>
        <p:txBody>
          <a:bodyPr/>
          <a:lstStyle/>
          <a:p>
            <a:fld id="{11A9D1D3-80F6-43B1-92F0-BF797B205D95}" type="slidenum">
              <a:rPr lang="it-IT" smtClean="0"/>
              <a:t>16</a:t>
            </a:fld>
            <a:endParaRPr lang="it-IT"/>
          </a:p>
        </p:txBody>
      </p:sp>
      <p:sp>
        <p:nvSpPr>
          <p:cNvPr id="7" name="Rettangolo 6">
            <a:extLst>
              <a:ext uri="{FF2B5EF4-FFF2-40B4-BE49-F238E27FC236}">
                <a16:creationId xmlns:a16="http://schemas.microsoft.com/office/drawing/2014/main" id="{66F49775-691A-4CDC-9307-1E9818FCC44E}"/>
              </a:ext>
            </a:extLst>
          </p:cNvPr>
          <p:cNvSpPr/>
          <p:nvPr/>
        </p:nvSpPr>
        <p:spPr>
          <a:xfrm>
            <a:off x="7780943" y="1538752"/>
            <a:ext cx="1789657" cy="461665"/>
          </a:xfrm>
          <a:prstGeom prst="rect">
            <a:avLst/>
          </a:prstGeom>
        </p:spPr>
        <p:txBody>
          <a:bodyPr wrap="none">
            <a:spAutoFit/>
          </a:bodyPr>
          <a:lstStyle/>
          <a:p>
            <a:r>
              <a:rPr lang="en-US" altLang="it-IT" sz="2400" dirty="0">
                <a:solidFill>
                  <a:schemeClr val="accent1">
                    <a:lumMod val="60000"/>
                    <a:lumOff val="40000"/>
                  </a:schemeClr>
                </a:solidFill>
              </a:rPr>
              <a:t>implicit flow </a:t>
            </a:r>
            <a:endParaRPr lang="it-IT" sz="2400" dirty="0">
              <a:solidFill>
                <a:schemeClr val="accent1">
                  <a:lumMod val="60000"/>
                  <a:lumOff val="40000"/>
                </a:schemeClr>
              </a:solidFill>
            </a:endParaRPr>
          </a:p>
        </p:txBody>
      </p:sp>
      <p:sp>
        <p:nvSpPr>
          <p:cNvPr id="22" name="Rettangolo 21">
            <a:extLst>
              <a:ext uri="{FF2B5EF4-FFF2-40B4-BE49-F238E27FC236}">
                <a16:creationId xmlns:a16="http://schemas.microsoft.com/office/drawing/2014/main" id="{00E70320-7F3D-4CFD-89C9-00EF845E0463}"/>
              </a:ext>
            </a:extLst>
          </p:cNvPr>
          <p:cNvSpPr/>
          <p:nvPr/>
        </p:nvSpPr>
        <p:spPr>
          <a:xfrm>
            <a:off x="1719081" y="2890077"/>
            <a:ext cx="931333" cy="635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Rettangolo 22">
            <a:extLst>
              <a:ext uri="{FF2B5EF4-FFF2-40B4-BE49-F238E27FC236}">
                <a16:creationId xmlns:a16="http://schemas.microsoft.com/office/drawing/2014/main" id="{1A875580-A9F0-4804-97C4-2B07EB97792C}"/>
              </a:ext>
            </a:extLst>
          </p:cNvPr>
          <p:cNvSpPr/>
          <p:nvPr/>
        </p:nvSpPr>
        <p:spPr>
          <a:xfrm>
            <a:off x="3115733" y="2890077"/>
            <a:ext cx="931333" cy="635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CasellaDiTesto 23">
            <a:extLst>
              <a:ext uri="{FF2B5EF4-FFF2-40B4-BE49-F238E27FC236}">
                <a16:creationId xmlns:a16="http://schemas.microsoft.com/office/drawing/2014/main" id="{664FE7D3-A2E7-4DCD-AA28-13524B3CD5D9}"/>
              </a:ext>
            </a:extLst>
          </p:cNvPr>
          <p:cNvSpPr txBox="1"/>
          <p:nvPr/>
        </p:nvSpPr>
        <p:spPr>
          <a:xfrm flipH="1" flipV="1">
            <a:off x="1519616" y="2483694"/>
            <a:ext cx="792707" cy="461665"/>
          </a:xfrm>
          <a:prstGeom prst="rect">
            <a:avLst/>
          </a:prstGeom>
          <a:noFill/>
        </p:spPr>
        <p:txBody>
          <a:bodyPr wrap="square" rtlCol="0">
            <a:spAutoFit/>
          </a:bodyPr>
          <a:lstStyle/>
          <a:p>
            <a:r>
              <a:rPr lang="it-IT" sz="2400" dirty="0"/>
              <a:t>x</a:t>
            </a:r>
          </a:p>
        </p:txBody>
      </p:sp>
      <p:sp>
        <p:nvSpPr>
          <p:cNvPr id="25" name="CasellaDiTesto 24">
            <a:extLst>
              <a:ext uri="{FF2B5EF4-FFF2-40B4-BE49-F238E27FC236}">
                <a16:creationId xmlns:a16="http://schemas.microsoft.com/office/drawing/2014/main" id="{33668B40-98FC-48B7-BBCB-ECE9F0EDA519}"/>
              </a:ext>
            </a:extLst>
          </p:cNvPr>
          <p:cNvSpPr txBox="1"/>
          <p:nvPr/>
        </p:nvSpPr>
        <p:spPr>
          <a:xfrm>
            <a:off x="3387532" y="2411872"/>
            <a:ext cx="374607" cy="461665"/>
          </a:xfrm>
          <a:prstGeom prst="rect">
            <a:avLst/>
          </a:prstGeom>
          <a:noFill/>
        </p:spPr>
        <p:txBody>
          <a:bodyPr wrap="square" rtlCol="0">
            <a:spAutoFit/>
          </a:bodyPr>
          <a:lstStyle/>
          <a:p>
            <a:r>
              <a:rPr lang="it-IT" sz="2400" dirty="0"/>
              <a:t>y</a:t>
            </a:r>
          </a:p>
        </p:txBody>
      </p:sp>
      <p:sp>
        <p:nvSpPr>
          <p:cNvPr id="26" name="CasellaDiTesto 25">
            <a:extLst>
              <a:ext uri="{FF2B5EF4-FFF2-40B4-BE49-F238E27FC236}">
                <a16:creationId xmlns:a16="http://schemas.microsoft.com/office/drawing/2014/main" id="{F1FCDCD6-793B-4011-88C9-71879AD5B113}"/>
              </a:ext>
            </a:extLst>
          </p:cNvPr>
          <p:cNvSpPr txBox="1"/>
          <p:nvPr/>
        </p:nvSpPr>
        <p:spPr>
          <a:xfrm>
            <a:off x="2010762" y="2978894"/>
            <a:ext cx="340158" cy="461665"/>
          </a:xfrm>
          <a:prstGeom prst="rect">
            <a:avLst/>
          </a:prstGeom>
          <a:noFill/>
        </p:spPr>
        <p:txBody>
          <a:bodyPr wrap="none" rtlCol="0">
            <a:spAutoFit/>
          </a:bodyPr>
          <a:lstStyle/>
          <a:p>
            <a:r>
              <a:rPr lang="it-IT" sz="2400" dirty="0"/>
              <a:t>0</a:t>
            </a:r>
          </a:p>
        </p:txBody>
      </p:sp>
      <p:sp>
        <p:nvSpPr>
          <p:cNvPr id="27" name="CasellaDiTesto 26">
            <a:extLst>
              <a:ext uri="{FF2B5EF4-FFF2-40B4-BE49-F238E27FC236}">
                <a16:creationId xmlns:a16="http://schemas.microsoft.com/office/drawing/2014/main" id="{CE8BFF6B-11D0-452B-9A19-A7FC275243FC}"/>
              </a:ext>
            </a:extLst>
          </p:cNvPr>
          <p:cNvSpPr txBox="1"/>
          <p:nvPr/>
        </p:nvSpPr>
        <p:spPr>
          <a:xfrm>
            <a:off x="3401891" y="2919188"/>
            <a:ext cx="340158" cy="461665"/>
          </a:xfrm>
          <a:prstGeom prst="rect">
            <a:avLst/>
          </a:prstGeom>
          <a:noFill/>
        </p:spPr>
        <p:txBody>
          <a:bodyPr wrap="square" rtlCol="0">
            <a:spAutoFit/>
          </a:bodyPr>
          <a:lstStyle/>
          <a:p>
            <a:r>
              <a:rPr lang="it-IT" sz="2400" dirty="0"/>
              <a:t>9</a:t>
            </a:r>
          </a:p>
        </p:txBody>
      </p:sp>
      <p:sp>
        <p:nvSpPr>
          <p:cNvPr id="28" name="Rettangolo 27">
            <a:extLst>
              <a:ext uri="{FF2B5EF4-FFF2-40B4-BE49-F238E27FC236}">
                <a16:creationId xmlns:a16="http://schemas.microsoft.com/office/drawing/2014/main" id="{326776FC-7D0C-4439-9B1B-9290143DB35A}"/>
              </a:ext>
            </a:extLst>
          </p:cNvPr>
          <p:cNvSpPr/>
          <p:nvPr/>
        </p:nvSpPr>
        <p:spPr>
          <a:xfrm>
            <a:off x="5535644" y="2873537"/>
            <a:ext cx="931333" cy="635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Rettangolo 28">
            <a:extLst>
              <a:ext uri="{FF2B5EF4-FFF2-40B4-BE49-F238E27FC236}">
                <a16:creationId xmlns:a16="http://schemas.microsoft.com/office/drawing/2014/main" id="{09A30105-66A5-4809-9446-771B7613A951}"/>
              </a:ext>
            </a:extLst>
          </p:cNvPr>
          <p:cNvSpPr/>
          <p:nvPr/>
        </p:nvSpPr>
        <p:spPr>
          <a:xfrm>
            <a:off x="7178084" y="2873537"/>
            <a:ext cx="931333" cy="635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 name="CasellaDiTesto 29">
            <a:extLst>
              <a:ext uri="{FF2B5EF4-FFF2-40B4-BE49-F238E27FC236}">
                <a16:creationId xmlns:a16="http://schemas.microsoft.com/office/drawing/2014/main" id="{59FB2E77-DEB6-4AAF-A84F-ED62EFCC5DFA}"/>
              </a:ext>
            </a:extLst>
          </p:cNvPr>
          <p:cNvSpPr txBox="1"/>
          <p:nvPr/>
        </p:nvSpPr>
        <p:spPr>
          <a:xfrm flipH="1" flipV="1">
            <a:off x="5417037" y="2456515"/>
            <a:ext cx="792707" cy="461665"/>
          </a:xfrm>
          <a:prstGeom prst="rect">
            <a:avLst/>
          </a:prstGeom>
          <a:noFill/>
        </p:spPr>
        <p:txBody>
          <a:bodyPr wrap="square" rtlCol="0">
            <a:spAutoFit/>
          </a:bodyPr>
          <a:lstStyle/>
          <a:p>
            <a:r>
              <a:rPr lang="it-IT" sz="2400" dirty="0"/>
              <a:t>x</a:t>
            </a:r>
          </a:p>
        </p:txBody>
      </p:sp>
      <p:sp>
        <p:nvSpPr>
          <p:cNvPr id="31" name="CasellaDiTesto 30">
            <a:extLst>
              <a:ext uri="{FF2B5EF4-FFF2-40B4-BE49-F238E27FC236}">
                <a16:creationId xmlns:a16="http://schemas.microsoft.com/office/drawing/2014/main" id="{99F08D90-DC7D-403D-941A-F9CC9A737EF5}"/>
              </a:ext>
            </a:extLst>
          </p:cNvPr>
          <p:cNvSpPr txBox="1"/>
          <p:nvPr/>
        </p:nvSpPr>
        <p:spPr>
          <a:xfrm>
            <a:off x="7472257" y="2397316"/>
            <a:ext cx="324128" cy="461665"/>
          </a:xfrm>
          <a:prstGeom prst="rect">
            <a:avLst/>
          </a:prstGeom>
          <a:noFill/>
        </p:spPr>
        <p:txBody>
          <a:bodyPr wrap="none" rtlCol="0">
            <a:spAutoFit/>
          </a:bodyPr>
          <a:lstStyle/>
          <a:p>
            <a:r>
              <a:rPr lang="it-IT" sz="2400" dirty="0"/>
              <a:t>y</a:t>
            </a:r>
          </a:p>
        </p:txBody>
      </p:sp>
      <p:sp>
        <p:nvSpPr>
          <p:cNvPr id="32" name="CasellaDiTesto 31">
            <a:extLst>
              <a:ext uri="{FF2B5EF4-FFF2-40B4-BE49-F238E27FC236}">
                <a16:creationId xmlns:a16="http://schemas.microsoft.com/office/drawing/2014/main" id="{3AD10B1C-2087-4137-959F-82F7EA0C593C}"/>
              </a:ext>
            </a:extLst>
          </p:cNvPr>
          <p:cNvSpPr txBox="1"/>
          <p:nvPr/>
        </p:nvSpPr>
        <p:spPr>
          <a:xfrm>
            <a:off x="5827325" y="2962354"/>
            <a:ext cx="340158" cy="461665"/>
          </a:xfrm>
          <a:prstGeom prst="rect">
            <a:avLst/>
          </a:prstGeom>
          <a:noFill/>
        </p:spPr>
        <p:txBody>
          <a:bodyPr wrap="none" rtlCol="0">
            <a:spAutoFit/>
          </a:bodyPr>
          <a:lstStyle/>
          <a:p>
            <a:r>
              <a:rPr lang="it-IT" sz="2400" dirty="0"/>
              <a:t>0</a:t>
            </a:r>
          </a:p>
        </p:txBody>
      </p:sp>
      <p:sp>
        <p:nvSpPr>
          <p:cNvPr id="33" name="CasellaDiTesto 32">
            <a:extLst>
              <a:ext uri="{FF2B5EF4-FFF2-40B4-BE49-F238E27FC236}">
                <a16:creationId xmlns:a16="http://schemas.microsoft.com/office/drawing/2014/main" id="{29C0934A-CFB6-4822-AE5D-4CD04B79BA3D}"/>
              </a:ext>
            </a:extLst>
          </p:cNvPr>
          <p:cNvSpPr txBox="1"/>
          <p:nvPr/>
        </p:nvSpPr>
        <p:spPr>
          <a:xfrm>
            <a:off x="7464242" y="2902648"/>
            <a:ext cx="340158" cy="461665"/>
          </a:xfrm>
          <a:prstGeom prst="rect">
            <a:avLst/>
          </a:prstGeom>
          <a:noFill/>
          <a:ln>
            <a:noFill/>
          </a:ln>
        </p:spPr>
        <p:txBody>
          <a:bodyPr wrap="none" rtlCol="0">
            <a:spAutoFit/>
          </a:bodyPr>
          <a:lstStyle/>
          <a:p>
            <a:r>
              <a:rPr lang="it-IT" sz="2400" dirty="0"/>
              <a:t>2</a:t>
            </a:r>
          </a:p>
        </p:txBody>
      </p:sp>
      <p:sp>
        <p:nvSpPr>
          <p:cNvPr id="34" name="Freccia a destra 33">
            <a:extLst>
              <a:ext uri="{FF2B5EF4-FFF2-40B4-BE49-F238E27FC236}">
                <a16:creationId xmlns:a16="http://schemas.microsoft.com/office/drawing/2014/main" id="{EFCC4DAD-7E8B-48C7-8CC2-3E45203142CD}"/>
              </a:ext>
            </a:extLst>
          </p:cNvPr>
          <p:cNvSpPr/>
          <p:nvPr/>
        </p:nvSpPr>
        <p:spPr>
          <a:xfrm>
            <a:off x="4436490" y="3133297"/>
            <a:ext cx="778934" cy="2392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5" name="Rettangolo 34">
            <a:extLst>
              <a:ext uri="{FF2B5EF4-FFF2-40B4-BE49-F238E27FC236}">
                <a16:creationId xmlns:a16="http://schemas.microsoft.com/office/drawing/2014/main" id="{18EA5513-BBF4-4DC2-ACA1-5F1F8A8EE6DA}"/>
              </a:ext>
            </a:extLst>
          </p:cNvPr>
          <p:cNvSpPr/>
          <p:nvPr/>
        </p:nvSpPr>
        <p:spPr>
          <a:xfrm>
            <a:off x="1719081" y="4259526"/>
            <a:ext cx="931333" cy="635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Rettangolo 35">
            <a:extLst>
              <a:ext uri="{FF2B5EF4-FFF2-40B4-BE49-F238E27FC236}">
                <a16:creationId xmlns:a16="http://schemas.microsoft.com/office/drawing/2014/main" id="{961E4F7F-CDB0-41BC-857B-FF97223503E6}"/>
              </a:ext>
            </a:extLst>
          </p:cNvPr>
          <p:cNvSpPr/>
          <p:nvPr/>
        </p:nvSpPr>
        <p:spPr>
          <a:xfrm>
            <a:off x="3115733" y="4259526"/>
            <a:ext cx="931333" cy="635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9" name="CasellaDiTesto 38">
            <a:extLst>
              <a:ext uri="{FF2B5EF4-FFF2-40B4-BE49-F238E27FC236}">
                <a16:creationId xmlns:a16="http://schemas.microsoft.com/office/drawing/2014/main" id="{FBE84DA9-2023-4A51-B76E-E979C3D73A65}"/>
              </a:ext>
            </a:extLst>
          </p:cNvPr>
          <p:cNvSpPr txBox="1"/>
          <p:nvPr/>
        </p:nvSpPr>
        <p:spPr>
          <a:xfrm>
            <a:off x="2010762" y="4348343"/>
            <a:ext cx="340158" cy="461665"/>
          </a:xfrm>
          <a:prstGeom prst="rect">
            <a:avLst/>
          </a:prstGeom>
          <a:noFill/>
        </p:spPr>
        <p:txBody>
          <a:bodyPr wrap="none" rtlCol="0">
            <a:spAutoFit/>
          </a:bodyPr>
          <a:lstStyle/>
          <a:p>
            <a:r>
              <a:rPr lang="it-IT" sz="2400" dirty="0"/>
              <a:t>5</a:t>
            </a:r>
          </a:p>
        </p:txBody>
      </p:sp>
      <p:sp>
        <p:nvSpPr>
          <p:cNvPr id="40" name="CasellaDiTesto 39">
            <a:extLst>
              <a:ext uri="{FF2B5EF4-FFF2-40B4-BE49-F238E27FC236}">
                <a16:creationId xmlns:a16="http://schemas.microsoft.com/office/drawing/2014/main" id="{0CA82495-2F34-4BBC-8E0B-6C662F143B48}"/>
              </a:ext>
            </a:extLst>
          </p:cNvPr>
          <p:cNvSpPr txBox="1"/>
          <p:nvPr/>
        </p:nvSpPr>
        <p:spPr>
          <a:xfrm>
            <a:off x="3401891" y="4288637"/>
            <a:ext cx="340158" cy="461665"/>
          </a:xfrm>
          <a:prstGeom prst="rect">
            <a:avLst/>
          </a:prstGeom>
          <a:noFill/>
        </p:spPr>
        <p:txBody>
          <a:bodyPr wrap="square" rtlCol="0">
            <a:spAutoFit/>
          </a:bodyPr>
          <a:lstStyle/>
          <a:p>
            <a:r>
              <a:rPr lang="it-IT" sz="2400" dirty="0"/>
              <a:t>9</a:t>
            </a:r>
          </a:p>
        </p:txBody>
      </p:sp>
      <p:sp>
        <p:nvSpPr>
          <p:cNvPr id="41" name="Rettangolo 40">
            <a:extLst>
              <a:ext uri="{FF2B5EF4-FFF2-40B4-BE49-F238E27FC236}">
                <a16:creationId xmlns:a16="http://schemas.microsoft.com/office/drawing/2014/main" id="{C139BB26-092D-4FA9-B2AA-8A4A3A7BE647}"/>
              </a:ext>
            </a:extLst>
          </p:cNvPr>
          <p:cNvSpPr/>
          <p:nvPr/>
        </p:nvSpPr>
        <p:spPr>
          <a:xfrm>
            <a:off x="5535644" y="4242986"/>
            <a:ext cx="931333" cy="635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2" name="Rettangolo 41">
            <a:extLst>
              <a:ext uri="{FF2B5EF4-FFF2-40B4-BE49-F238E27FC236}">
                <a16:creationId xmlns:a16="http://schemas.microsoft.com/office/drawing/2014/main" id="{90EA664E-7E81-4A85-874A-024C408E2F87}"/>
              </a:ext>
            </a:extLst>
          </p:cNvPr>
          <p:cNvSpPr/>
          <p:nvPr/>
        </p:nvSpPr>
        <p:spPr>
          <a:xfrm>
            <a:off x="7178084" y="4242986"/>
            <a:ext cx="931333" cy="635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5" name="CasellaDiTesto 44">
            <a:extLst>
              <a:ext uri="{FF2B5EF4-FFF2-40B4-BE49-F238E27FC236}">
                <a16:creationId xmlns:a16="http://schemas.microsoft.com/office/drawing/2014/main" id="{F2D7F25E-5E7F-42DC-BFAD-E8548BD1CF62}"/>
              </a:ext>
            </a:extLst>
          </p:cNvPr>
          <p:cNvSpPr txBox="1"/>
          <p:nvPr/>
        </p:nvSpPr>
        <p:spPr>
          <a:xfrm>
            <a:off x="5827325" y="4331803"/>
            <a:ext cx="340158" cy="461665"/>
          </a:xfrm>
          <a:prstGeom prst="rect">
            <a:avLst/>
          </a:prstGeom>
          <a:noFill/>
        </p:spPr>
        <p:txBody>
          <a:bodyPr wrap="none" rtlCol="0">
            <a:spAutoFit/>
          </a:bodyPr>
          <a:lstStyle/>
          <a:p>
            <a:r>
              <a:rPr lang="it-IT" sz="2400" dirty="0"/>
              <a:t>5</a:t>
            </a:r>
          </a:p>
        </p:txBody>
      </p:sp>
      <p:sp>
        <p:nvSpPr>
          <p:cNvPr id="46" name="CasellaDiTesto 45">
            <a:extLst>
              <a:ext uri="{FF2B5EF4-FFF2-40B4-BE49-F238E27FC236}">
                <a16:creationId xmlns:a16="http://schemas.microsoft.com/office/drawing/2014/main" id="{B88B730D-F466-465F-BB5B-DF340F38CB41}"/>
              </a:ext>
            </a:extLst>
          </p:cNvPr>
          <p:cNvSpPr txBox="1"/>
          <p:nvPr/>
        </p:nvSpPr>
        <p:spPr>
          <a:xfrm>
            <a:off x="7464242" y="4272097"/>
            <a:ext cx="340158" cy="461665"/>
          </a:xfrm>
          <a:prstGeom prst="rect">
            <a:avLst/>
          </a:prstGeom>
          <a:noFill/>
        </p:spPr>
        <p:txBody>
          <a:bodyPr wrap="none" rtlCol="0">
            <a:spAutoFit/>
          </a:bodyPr>
          <a:lstStyle/>
          <a:p>
            <a:r>
              <a:rPr lang="it-IT" sz="2400" dirty="0"/>
              <a:t>1</a:t>
            </a:r>
          </a:p>
        </p:txBody>
      </p:sp>
      <p:sp>
        <p:nvSpPr>
          <p:cNvPr id="47" name="Freccia a destra 46">
            <a:extLst>
              <a:ext uri="{FF2B5EF4-FFF2-40B4-BE49-F238E27FC236}">
                <a16:creationId xmlns:a16="http://schemas.microsoft.com/office/drawing/2014/main" id="{5D207817-3567-48FB-A7CC-1C1A07BA6320}"/>
              </a:ext>
            </a:extLst>
          </p:cNvPr>
          <p:cNvSpPr/>
          <p:nvPr/>
        </p:nvSpPr>
        <p:spPr>
          <a:xfrm>
            <a:off x="4427400" y="4492054"/>
            <a:ext cx="778934" cy="2392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ttangolo 7">
            <a:extLst>
              <a:ext uri="{FF2B5EF4-FFF2-40B4-BE49-F238E27FC236}">
                <a16:creationId xmlns:a16="http://schemas.microsoft.com/office/drawing/2014/main" id="{C21173A4-16A5-4991-9340-C6DD1C44DDCA}"/>
              </a:ext>
            </a:extLst>
          </p:cNvPr>
          <p:cNvSpPr/>
          <p:nvPr/>
        </p:nvSpPr>
        <p:spPr>
          <a:xfrm>
            <a:off x="8693319" y="2978894"/>
            <a:ext cx="2025481" cy="1631216"/>
          </a:xfrm>
          <a:prstGeom prst="rect">
            <a:avLst/>
          </a:prstGeom>
        </p:spPr>
        <p:txBody>
          <a:bodyPr wrap="square">
            <a:spAutoFit/>
          </a:bodyPr>
          <a:lstStyle/>
          <a:p>
            <a:pPr>
              <a:spcBef>
                <a:spcPct val="0"/>
              </a:spcBef>
              <a:buFontTx/>
              <a:buNone/>
            </a:pPr>
            <a:r>
              <a:rPr lang="en-US" altLang="it-IT" sz="2000" dirty="0">
                <a:solidFill>
                  <a:schemeClr val="accent1">
                    <a:lumMod val="60000"/>
                    <a:lumOff val="40000"/>
                  </a:schemeClr>
                </a:solidFill>
              </a:rPr>
              <a:t>Anyone can infer information on the value of the high sensitive variable x !!!</a:t>
            </a:r>
          </a:p>
        </p:txBody>
      </p:sp>
      <p:sp>
        <p:nvSpPr>
          <p:cNvPr id="9" name="Rettangolo 8">
            <a:extLst>
              <a:ext uri="{FF2B5EF4-FFF2-40B4-BE49-F238E27FC236}">
                <a16:creationId xmlns:a16="http://schemas.microsoft.com/office/drawing/2014/main" id="{2157E392-8BF9-4837-ABA2-3218E4FF5802}"/>
              </a:ext>
            </a:extLst>
          </p:cNvPr>
          <p:cNvSpPr/>
          <p:nvPr/>
        </p:nvSpPr>
        <p:spPr>
          <a:xfrm>
            <a:off x="7422124" y="2945359"/>
            <a:ext cx="533431" cy="180494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161406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p:bldP spid="31" grpId="0"/>
      <p:bldP spid="32" grpId="0"/>
      <p:bldP spid="33" grpId="0"/>
      <p:bldP spid="34" grpId="0" animBg="1"/>
      <p:bldP spid="41" grpId="0" animBg="1"/>
      <p:bldP spid="42" grpId="0" animBg="1"/>
      <p:bldP spid="45" grpId="0"/>
      <p:bldP spid="46" grpId="0"/>
      <p:bldP spid="47" grpId="0" animBg="1"/>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F83049E-C52D-45E4-BC8E-DE9B225FE406}"/>
              </a:ext>
            </a:extLst>
          </p:cNvPr>
          <p:cNvSpPr>
            <a:spLocks noGrp="1"/>
          </p:cNvSpPr>
          <p:nvPr>
            <p:ph type="title"/>
          </p:nvPr>
        </p:nvSpPr>
        <p:spPr/>
        <p:txBody>
          <a:bodyPr>
            <a:normAutofit/>
          </a:bodyPr>
          <a:lstStyle/>
          <a:p>
            <a:r>
              <a:rPr lang="it-IT" sz="4000" dirty="0" err="1"/>
              <a:t>Secure</a:t>
            </a:r>
            <a:r>
              <a:rPr lang="it-IT" sz="4000" dirty="0"/>
              <a:t> Information Flow checking</a:t>
            </a:r>
          </a:p>
        </p:txBody>
      </p:sp>
      <p:sp>
        <p:nvSpPr>
          <p:cNvPr id="4" name="Segnaposto data 3">
            <a:extLst>
              <a:ext uri="{FF2B5EF4-FFF2-40B4-BE49-F238E27FC236}">
                <a16:creationId xmlns:a16="http://schemas.microsoft.com/office/drawing/2014/main" id="{F21F6722-23C5-4354-9862-60AA2C98A69E}"/>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9B5DCF0A-9782-44BF-952F-589D5E36BB11}"/>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E9954E9D-60D4-454E-A289-55D3BD8F7FE0}"/>
              </a:ext>
            </a:extLst>
          </p:cNvPr>
          <p:cNvSpPr>
            <a:spLocks noGrp="1"/>
          </p:cNvSpPr>
          <p:nvPr>
            <p:ph type="sldNum" sz="quarter" idx="12"/>
          </p:nvPr>
        </p:nvSpPr>
        <p:spPr/>
        <p:txBody>
          <a:bodyPr/>
          <a:lstStyle/>
          <a:p>
            <a:fld id="{11A9D1D3-80F6-43B1-92F0-BF797B205D95}" type="slidenum">
              <a:rPr lang="it-IT" smtClean="0"/>
              <a:t>17</a:t>
            </a:fld>
            <a:endParaRPr lang="it-IT"/>
          </a:p>
        </p:txBody>
      </p:sp>
      <p:sp>
        <p:nvSpPr>
          <p:cNvPr id="9" name="CasellaDiTesto 8">
            <a:extLst>
              <a:ext uri="{FF2B5EF4-FFF2-40B4-BE49-F238E27FC236}">
                <a16:creationId xmlns:a16="http://schemas.microsoft.com/office/drawing/2014/main" id="{FC12F40D-D532-4A15-8737-89C46ED6F747}"/>
              </a:ext>
            </a:extLst>
          </p:cNvPr>
          <p:cNvSpPr txBox="1">
            <a:spLocks noChangeArrowheads="1"/>
          </p:cNvSpPr>
          <p:nvPr/>
        </p:nvSpPr>
        <p:spPr bwMode="auto">
          <a:xfrm>
            <a:off x="484188" y="1096963"/>
            <a:ext cx="10361612"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2400" b="1" u="none" dirty="0">
                <a:latin typeface="+mn-lt"/>
              </a:rPr>
              <a:t>Typing </a:t>
            </a:r>
            <a:r>
              <a:rPr lang="it-IT" altLang="it-IT" sz="2400" b="1" u="none" dirty="0" err="1">
                <a:latin typeface="+mn-lt"/>
              </a:rPr>
              <a:t>approach</a:t>
            </a:r>
            <a:r>
              <a:rPr lang="it-IT" altLang="it-IT" sz="2400" u="none" dirty="0">
                <a:latin typeface="+mn-lt"/>
              </a:rPr>
              <a:t>: the security information of a </a:t>
            </a:r>
            <a:r>
              <a:rPr lang="it-IT" altLang="it-IT" sz="2400" u="none" dirty="0" err="1">
                <a:latin typeface="+mn-lt"/>
              </a:rPr>
              <a:t>variable</a:t>
            </a:r>
            <a:r>
              <a:rPr lang="it-IT" altLang="it-IT" sz="2400" u="none" dirty="0">
                <a:latin typeface="+mn-lt"/>
              </a:rPr>
              <a:t> </a:t>
            </a:r>
            <a:r>
              <a:rPr lang="it-IT" altLang="it-IT" sz="2400" u="none" dirty="0" err="1">
                <a:latin typeface="+mn-lt"/>
              </a:rPr>
              <a:t>belongs</a:t>
            </a:r>
            <a:r>
              <a:rPr lang="it-IT" altLang="it-IT" sz="2400" u="none" dirty="0">
                <a:latin typeface="+mn-lt"/>
              </a:rPr>
              <a:t> to </a:t>
            </a:r>
            <a:r>
              <a:rPr lang="it-IT" altLang="it-IT" sz="2400" u="none" dirty="0" err="1">
                <a:latin typeface="+mn-lt"/>
              </a:rPr>
              <a:t>its</a:t>
            </a:r>
            <a:r>
              <a:rPr lang="it-IT" altLang="it-IT" sz="2400" u="none" dirty="0">
                <a:latin typeface="+mn-lt"/>
              </a:rPr>
              <a:t> </a:t>
            </a:r>
            <a:r>
              <a:rPr lang="it-IT" altLang="it-IT" sz="2400" u="none" dirty="0" err="1">
                <a:latin typeface="+mn-lt"/>
              </a:rPr>
              <a:t>type</a:t>
            </a:r>
            <a:r>
              <a:rPr lang="it-IT" altLang="it-IT" sz="2400" u="none" dirty="0">
                <a:latin typeface="+mn-lt"/>
              </a:rPr>
              <a:t>, and </a:t>
            </a:r>
            <a:r>
              <a:rPr lang="it-IT" altLang="it-IT" sz="2400" u="none" dirty="0" err="1">
                <a:latin typeface="+mn-lt"/>
              </a:rPr>
              <a:t>secure</a:t>
            </a:r>
            <a:r>
              <a:rPr lang="it-IT" altLang="it-IT" sz="2400" u="none" dirty="0">
                <a:latin typeface="+mn-lt"/>
              </a:rPr>
              <a:t> Information flow </a:t>
            </a:r>
            <a:r>
              <a:rPr lang="it-IT" altLang="it-IT" sz="2400" u="none" dirty="0" err="1">
                <a:latin typeface="+mn-lt"/>
              </a:rPr>
              <a:t>is</a:t>
            </a:r>
            <a:r>
              <a:rPr lang="it-IT" altLang="it-IT" sz="2400" u="none" dirty="0">
                <a:latin typeface="+mn-lt"/>
              </a:rPr>
              <a:t> </a:t>
            </a:r>
            <a:r>
              <a:rPr lang="it-IT" altLang="it-IT" sz="2400" u="none" dirty="0" err="1">
                <a:latin typeface="+mn-lt"/>
              </a:rPr>
              <a:t>checked</a:t>
            </a:r>
            <a:r>
              <a:rPr lang="it-IT" altLang="it-IT" sz="2400" u="none" dirty="0">
                <a:latin typeface="+mn-lt"/>
              </a:rPr>
              <a:t> by </a:t>
            </a:r>
            <a:r>
              <a:rPr lang="it-IT" altLang="it-IT" sz="2400" u="none" dirty="0" err="1">
                <a:latin typeface="+mn-lt"/>
              </a:rPr>
              <a:t>means</a:t>
            </a:r>
            <a:r>
              <a:rPr lang="it-IT" altLang="it-IT" sz="2400" u="none" dirty="0">
                <a:latin typeface="+mn-lt"/>
              </a:rPr>
              <a:t> of a </a:t>
            </a:r>
            <a:r>
              <a:rPr lang="it-IT" altLang="it-IT" sz="2400" u="none" dirty="0" err="1">
                <a:latin typeface="+mn-lt"/>
              </a:rPr>
              <a:t>type</a:t>
            </a:r>
            <a:r>
              <a:rPr lang="it-IT" altLang="it-IT" sz="2400" u="none" dirty="0">
                <a:latin typeface="+mn-lt"/>
              </a:rPr>
              <a:t>  system. </a:t>
            </a:r>
            <a:r>
              <a:rPr lang="it-IT" altLang="it-IT" sz="2400" u="none" dirty="0" err="1">
                <a:latin typeface="+mn-lt"/>
              </a:rPr>
              <a:t>Hierarchy</a:t>
            </a:r>
            <a:r>
              <a:rPr lang="it-IT" altLang="it-IT" sz="2400" u="none" dirty="0">
                <a:latin typeface="+mn-lt"/>
              </a:rPr>
              <a:t> </a:t>
            </a:r>
            <a:r>
              <a:rPr lang="it-IT" altLang="it-IT" sz="2400" u="none" dirty="0" err="1">
                <a:latin typeface="+mn-lt"/>
              </a:rPr>
              <a:t>between</a:t>
            </a:r>
            <a:r>
              <a:rPr lang="it-IT" altLang="it-IT" sz="2400" u="none" dirty="0">
                <a:latin typeface="+mn-lt"/>
              </a:rPr>
              <a:t> </a:t>
            </a:r>
            <a:r>
              <a:rPr lang="it-IT" altLang="it-IT" sz="2400" u="none" dirty="0" err="1">
                <a:latin typeface="+mn-lt"/>
              </a:rPr>
              <a:t>types</a:t>
            </a:r>
            <a:r>
              <a:rPr lang="it-IT" altLang="it-IT" sz="2400" u="none" dirty="0">
                <a:latin typeface="+mn-lt"/>
              </a:rPr>
              <a:t>.    </a:t>
            </a:r>
            <a:r>
              <a:rPr lang="it-IT" altLang="it-IT" sz="2400" u="none" dirty="0" err="1">
                <a:latin typeface="+mn-lt"/>
              </a:rPr>
              <a:t>Types</a:t>
            </a:r>
            <a:r>
              <a:rPr lang="it-IT" altLang="it-IT" sz="2400" u="none" dirty="0">
                <a:latin typeface="+mn-lt"/>
              </a:rPr>
              <a:t> = H, L</a:t>
            </a:r>
          </a:p>
          <a:p>
            <a:pPr>
              <a:spcBef>
                <a:spcPct val="0"/>
              </a:spcBef>
              <a:buFontTx/>
              <a:buNone/>
            </a:pPr>
            <a:endParaRPr lang="it-IT" altLang="it-IT" sz="2400" u="none" dirty="0">
              <a:latin typeface="+mn-lt"/>
            </a:endParaRPr>
          </a:p>
          <a:p>
            <a:pPr>
              <a:spcBef>
                <a:spcPct val="0"/>
              </a:spcBef>
              <a:buFontTx/>
              <a:buNone/>
            </a:pPr>
            <a:r>
              <a:rPr lang="it-IT" altLang="it-IT" sz="2400" b="1" u="none" dirty="0">
                <a:latin typeface="+mn-lt"/>
              </a:rPr>
              <a:t>Semantic-</a:t>
            </a:r>
            <a:r>
              <a:rPr lang="it-IT" altLang="it-IT" sz="2400" b="1" u="none" dirty="0" err="1">
                <a:latin typeface="+mn-lt"/>
              </a:rPr>
              <a:t>based</a:t>
            </a:r>
            <a:r>
              <a:rPr lang="it-IT" altLang="it-IT" sz="2400" b="1" u="none" dirty="0">
                <a:latin typeface="+mn-lt"/>
              </a:rPr>
              <a:t> </a:t>
            </a:r>
            <a:r>
              <a:rPr lang="it-IT" altLang="it-IT" sz="2400" b="1" u="none" dirty="0" err="1">
                <a:latin typeface="+mn-lt"/>
              </a:rPr>
              <a:t>approach</a:t>
            </a:r>
            <a:r>
              <a:rPr lang="it-IT" altLang="it-IT" sz="2400" u="none" dirty="0">
                <a:latin typeface="+mn-lt"/>
              </a:rPr>
              <a:t>: </a:t>
            </a:r>
            <a:r>
              <a:rPr lang="it-IT" altLang="it-IT" sz="2400" u="none" dirty="0" err="1">
                <a:latin typeface="+mn-lt"/>
              </a:rPr>
              <a:t>execute</a:t>
            </a:r>
            <a:r>
              <a:rPr lang="it-IT" altLang="it-IT" sz="2400" u="none" dirty="0">
                <a:latin typeface="+mn-lt"/>
              </a:rPr>
              <a:t> the </a:t>
            </a:r>
            <a:r>
              <a:rPr lang="it-IT" altLang="it-IT" sz="2400" u="none" dirty="0" err="1">
                <a:latin typeface="+mn-lt"/>
              </a:rPr>
              <a:t>program</a:t>
            </a:r>
            <a:endParaRPr lang="it-IT" altLang="it-IT" sz="2400" u="none" dirty="0">
              <a:latin typeface="+mn-lt"/>
            </a:endParaRPr>
          </a:p>
          <a:p>
            <a:pPr>
              <a:spcBef>
                <a:spcPct val="0"/>
              </a:spcBef>
              <a:buFontTx/>
              <a:buNone/>
            </a:pPr>
            <a:endParaRPr lang="it-IT" altLang="it-IT" sz="2400" u="none" dirty="0">
              <a:latin typeface="+mn-lt"/>
            </a:endParaRPr>
          </a:p>
          <a:p>
            <a:pPr>
              <a:spcBef>
                <a:spcPct val="0"/>
              </a:spcBef>
              <a:buFontTx/>
              <a:buNone/>
            </a:pPr>
            <a:r>
              <a:rPr lang="it-IT" altLang="it-IT" sz="2400" b="1" u="none" dirty="0">
                <a:latin typeface="+mn-lt"/>
              </a:rPr>
              <a:t>Abstract </a:t>
            </a:r>
            <a:r>
              <a:rPr lang="it-IT" altLang="it-IT" sz="2400" b="1" u="none" dirty="0" err="1">
                <a:latin typeface="+mn-lt"/>
              </a:rPr>
              <a:t>interpretation</a:t>
            </a:r>
            <a:r>
              <a:rPr lang="it-IT" altLang="it-IT" sz="2400" b="1" u="none" dirty="0">
                <a:latin typeface="+mn-lt"/>
              </a:rPr>
              <a:t> </a:t>
            </a:r>
            <a:r>
              <a:rPr lang="it-IT" altLang="it-IT" sz="2400" b="1" u="none" dirty="0" err="1">
                <a:latin typeface="+mn-lt"/>
              </a:rPr>
              <a:t>approach</a:t>
            </a:r>
            <a:r>
              <a:rPr lang="it-IT" altLang="it-IT" sz="2400" u="none" dirty="0">
                <a:latin typeface="+mn-lt"/>
              </a:rPr>
              <a:t>: </a:t>
            </a:r>
            <a:r>
              <a:rPr lang="it-IT" altLang="it-IT" sz="2400" u="none" dirty="0" err="1">
                <a:latin typeface="+mn-lt"/>
              </a:rPr>
              <a:t>execute</a:t>
            </a:r>
            <a:r>
              <a:rPr lang="it-IT" altLang="it-IT" sz="2400" u="none" dirty="0">
                <a:latin typeface="+mn-lt"/>
              </a:rPr>
              <a:t> the </a:t>
            </a:r>
            <a:r>
              <a:rPr lang="it-IT" altLang="it-IT" sz="2400" u="none" dirty="0" err="1">
                <a:latin typeface="+mn-lt"/>
              </a:rPr>
              <a:t>program</a:t>
            </a:r>
            <a:r>
              <a:rPr lang="it-IT" altLang="it-IT" sz="2400" u="none" dirty="0">
                <a:latin typeface="+mn-lt"/>
              </a:rPr>
              <a:t> on abstract domains</a:t>
            </a:r>
            <a:br>
              <a:rPr lang="it-IT" altLang="it-IT" sz="2400" u="none" dirty="0">
                <a:latin typeface="+mn-lt"/>
              </a:rPr>
            </a:br>
            <a:r>
              <a:rPr lang="it-IT" altLang="it-IT" sz="2400" u="none" dirty="0">
                <a:latin typeface="+mn-lt"/>
              </a:rPr>
              <a:t> </a:t>
            </a:r>
          </a:p>
        </p:txBody>
      </p:sp>
      <p:sp>
        <p:nvSpPr>
          <p:cNvPr id="10" name="Rettangolo 2">
            <a:extLst>
              <a:ext uri="{FF2B5EF4-FFF2-40B4-BE49-F238E27FC236}">
                <a16:creationId xmlns:a16="http://schemas.microsoft.com/office/drawing/2014/main" id="{88443DA7-E70A-4C73-B012-317DE0745249}"/>
              </a:ext>
            </a:extLst>
          </p:cNvPr>
          <p:cNvSpPr>
            <a:spLocks noChangeArrowheads="1"/>
          </p:cNvSpPr>
          <p:nvPr/>
        </p:nvSpPr>
        <p:spPr bwMode="auto">
          <a:xfrm>
            <a:off x="484188" y="3962436"/>
            <a:ext cx="993827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it-IT" sz="1800" u="none" dirty="0">
                <a:latin typeface="Arial" panose="020B0604020202020204" pitchFamily="34" charset="0"/>
              </a:rPr>
              <a:t>An advantage of 3) with respect to those based on 1) is that it is semantics based and thus keeps information on the dynamic behavior of programs, allowing to check more precisely the desired properties.</a:t>
            </a:r>
            <a:endParaRPr lang="it-IT" altLang="it-IT" sz="1800" u="none" dirty="0">
              <a:latin typeface="Arial" panose="020B0604020202020204" pitchFamily="34" charset="0"/>
            </a:endParaRPr>
          </a:p>
        </p:txBody>
      </p:sp>
      <p:sp>
        <p:nvSpPr>
          <p:cNvPr id="11" name="Rettangolo 4">
            <a:extLst>
              <a:ext uri="{FF2B5EF4-FFF2-40B4-BE49-F238E27FC236}">
                <a16:creationId xmlns:a16="http://schemas.microsoft.com/office/drawing/2014/main" id="{9B13E5CA-CD7B-445A-94F4-EBC933E4BB23}"/>
              </a:ext>
            </a:extLst>
          </p:cNvPr>
          <p:cNvSpPr>
            <a:spLocks noChangeArrowheads="1"/>
          </p:cNvSpPr>
          <p:nvPr/>
        </p:nvSpPr>
        <p:spPr bwMode="auto">
          <a:xfrm>
            <a:off x="2844481" y="4936066"/>
            <a:ext cx="1676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1800" u="none" dirty="0">
                <a:latin typeface="Arial" panose="020B0604020202020204" pitchFamily="34" charset="0"/>
              </a:rPr>
              <a:t>y=x;     </a:t>
            </a:r>
          </a:p>
          <a:p>
            <a:pPr>
              <a:spcBef>
                <a:spcPct val="0"/>
              </a:spcBef>
              <a:buFontTx/>
              <a:buNone/>
            </a:pPr>
            <a:r>
              <a:rPr lang="it-IT" altLang="it-IT" sz="1800" u="none" dirty="0">
                <a:latin typeface="Arial" panose="020B0604020202020204" pitchFamily="34" charset="0"/>
              </a:rPr>
              <a:t>y=0;</a:t>
            </a:r>
          </a:p>
          <a:p>
            <a:pPr>
              <a:spcBef>
                <a:spcPct val="0"/>
              </a:spcBef>
              <a:buFontTx/>
              <a:buNone/>
            </a:pPr>
            <a:endParaRPr lang="it-IT" altLang="it-IT" sz="1800" u="none" dirty="0">
              <a:latin typeface="Arial" panose="020B0604020202020204" pitchFamily="34" charset="0"/>
            </a:endParaRPr>
          </a:p>
          <a:p>
            <a:pPr>
              <a:spcBef>
                <a:spcPct val="0"/>
              </a:spcBef>
              <a:buFontTx/>
              <a:buNone/>
            </a:pPr>
            <a:r>
              <a:rPr lang="it-IT" altLang="it-IT" sz="1800" u="none" dirty="0" err="1">
                <a:latin typeface="Arial" panose="020B0604020202020204" pitchFamily="34" charset="0"/>
              </a:rPr>
              <a:t>rejected</a:t>
            </a:r>
            <a:r>
              <a:rPr lang="it-IT" altLang="it-IT" sz="1800" u="none" dirty="0">
                <a:latin typeface="Arial" panose="020B0604020202020204" pitchFamily="34" charset="0"/>
              </a:rPr>
              <a:t> by 1)</a:t>
            </a:r>
          </a:p>
        </p:txBody>
      </p:sp>
      <p:sp>
        <p:nvSpPr>
          <p:cNvPr id="12" name="Rettangolo 3">
            <a:extLst>
              <a:ext uri="{FF2B5EF4-FFF2-40B4-BE49-F238E27FC236}">
                <a16:creationId xmlns:a16="http://schemas.microsoft.com/office/drawing/2014/main" id="{449CB63A-019F-4A65-953F-6E1696DBE446}"/>
              </a:ext>
            </a:extLst>
          </p:cNvPr>
          <p:cNvSpPr>
            <a:spLocks noChangeArrowheads="1"/>
          </p:cNvSpPr>
          <p:nvPr/>
        </p:nvSpPr>
        <p:spPr bwMode="auto">
          <a:xfrm>
            <a:off x="6002337" y="5074178"/>
            <a:ext cx="260826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1800" u="none" dirty="0" err="1">
                <a:latin typeface="Arial" panose="020B0604020202020204" pitchFamily="34" charset="0"/>
              </a:rPr>
              <a:t>if</a:t>
            </a:r>
            <a:r>
              <a:rPr lang="it-IT" altLang="it-IT" sz="1800" u="none" dirty="0">
                <a:latin typeface="Arial" panose="020B0604020202020204" pitchFamily="34" charset="0"/>
              </a:rPr>
              <a:t> 0 </a:t>
            </a:r>
            <a:r>
              <a:rPr lang="it-IT" altLang="it-IT" sz="1800" u="none" dirty="0" err="1">
                <a:latin typeface="Arial" panose="020B0604020202020204" pitchFamily="34" charset="0"/>
              </a:rPr>
              <a:t>then</a:t>
            </a:r>
            <a:r>
              <a:rPr lang="it-IT" altLang="it-IT" sz="1800" u="none" dirty="0">
                <a:latin typeface="Arial" panose="020B0604020202020204" pitchFamily="34" charset="0"/>
              </a:rPr>
              <a:t> y=x; else skip;</a:t>
            </a:r>
          </a:p>
          <a:p>
            <a:pPr>
              <a:spcBef>
                <a:spcPct val="0"/>
              </a:spcBef>
              <a:buFontTx/>
              <a:buNone/>
            </a:pPr>
            <a:endParaRPr lang="it-IT" altLang="it-IT" sz="1800" u="none" dirty="0">
              <a:latin typeface="Arial" panose="020B0604020202020204" pitchFamily="34" charset="0"/>
            </a:endParaRPr>
          </a:p>
          <a:p>
            <a:pPr>
              <a:spcBef>
                <a:spcPct val="0"/>
              </a:spcBef>
              <a:buFontTx/>
              <a:buNone/>
            </a:pPr>
            <a:r>
              <a:rPr lang="it-IT" altLang="it-IT" sz="1800" u="none" dirty="0" err="1">
                <a:latin typeface="Arial" panose="020B0604020202020204" pitchFamily="34" charset="0"/>
              </a:rPr>
              <a:t>rejected</a:t>
            </a:r>
            <a:r>
              <a:rPr lang="it-IT" altLang="it-IT" sz="1800" u="none" dirty="0">
                <a:latin typeface="Arial" panose="020B0604020202020204" pitchFamily="34" charset="0"/>
              </a:rPr>
              <a:t> by 1) and by 3)</a:t>
            </a:r>
          </a:p>
        </p:txBody>
      </p:sp>
    </p:spTree>
    <p:extLst>
      <p:ext uri="{BB962C8B-B14F-4D97-AF65-F5344CB8AC3E}">
        <p14:creationId xmlns:p14="http://schemas.microsoft.com/office/powerpoint/2010/main" val="36275423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B72FBBD-1C01-4E73-AE82-CACE5633466A}"/>
              </a:ext>
            </a:extLst>
          </p:cNvPr>
          <p:cNvSpPr>
            <a:spLocks noGrp="1"/>
          </p:cNvSpPr>
          <p:nvPr>
            <p:ph type="title"/>
          </p:nvPr>
        </p:nvSpPr>
        <p:spPr/>
        <p:txBody>
          <a:bodyPr/>
          <a:lstStyle/>
          <a:p>
            <a:r>
              <a:rPr lang="it-IT" dirty="0"/>
              <a:t>Abstract </a:t>
            </a:r>
            <a:r>
              <a:rPr lang="it-IT" dirty="0" err="1"/>
              <a:t>Interpretation</a:t>
            </a:r>
            <a:r>
              <a:rPr lang="it-IT" dirty="0"/>
              <a:t> of the </a:t>
            </a:r>
            <a:r>
              <a:rPr lang="it-IT" dirty="0" err="1"/>
              <a:t>Operational</a:t>
            </a:r>
            <a:r>
              <a:rPr lang="it-IT" dirty="0"/>
              <a:t> </a:t>
            </a:r>
            <a:r>
              <a:rPr lang="it-IT" dirty="0" err="1"/>
              <a:t>semantics</a:t>
            </a:r>
            <a:endParaRPr lang="it-IT" dirty="0"/>
          </a:p>
        </p:txBody>
      </p:sp>
      <p:sp>
        <p:nvSpPr>
          <p:cNvPr id="3" name="Segnaposto contenuto 2">
            <a:extLst>
              <a:ext uri="{FF2B5EF4-FFF2-40B4-BE49-F238E27FC236}">
                <a16:creationId xmlns:a16="http://schemas.microsoft.com/office/drawing/2014/main" id="{0F22D55C-C6A3-4FA6-8128-5E84CC44CC81}"/>
              </a:ext>
            </a:extLst>
          </p:cNvPr>
          <p:cNvSpPr>
            <a:spLocks noGrp="1"/>
          </p:cNvSpPr>
          <p:nvPr>
            <p:ph idx="1"/>
          </p:nvPr>
        </p:nvSpPr>
        <p:spPr>
          <a:xfrm>
            <a:off x="587680" y="1470252"/>
            <a:ext cx="10515600" cy="4351338"/>
          </a:xfrm>
        </p:spPr>
        <p:txBody>
          <a:bodyPr/>
          <a:lstStyle/>
          <a:p>
            <a:pPr>
              <a:spcBef>
                <a:spcPct val="0"/>
              </a:spcBef>
              <a:buFontTx/>
              <a:buChar char="•"/>
            </a:pPr>
            <a:r>
              <a:rPr lang="en-US" altLang="it-IT" dirty="0">
                <a:latin typeface="Arial" panose="020B0604020202020204" pitchFamily="34" charset="0"/>
              </a:rPr>
              <a:t>Definition of a concrete instrumented semantics recording the information flow (collecting semantics)</a:t>
            </a:r>
          </a:p>
          <a:p>
            <a:pPr>
              <a:spcBef>
                <a:spcPct val="0"/>
              </a:spcBef>
              <a:buFontTx/>
              <a:buNone/>
            </a:pPr>
            <a:endParaRPr lang="en-US" altLang="it-IT" dirty="0">
              <a:latin typeface="Arial" panose="020B0604020202020204" pitchFamily="34" charset="0"/>
            </a:endParaRPr>
          </a:p>
          <a:p>
            <a:pPr>
              <a:spcBef>
                <a:spcPct val="0"/>
              </a:spcBef>
              <a:buFontTx/>
              <a:buChar char="•"/>
            </a:pPr>
            <a:r>
              <a:rPr lang="en-US" altLang="it-IT" dirty="0">
                <a:latin typeface="Arial" panose="020B0604020202020204" pitchFamily="34" charset="0"/>
              </a:rPr>
              <a:t>Definition of an  abstract semantics taking only what concerns the information flow</a:t>
            </a:r>
          </a:p>
          <a:p>
            <a:pPr>
              <a:spcBef>
                <a:spcPct val="0"/>
              </a:spcBef>
              <a:buFontTx/>
              <a:buNone/>
            </a:pPr>
            <a:endParaRPr lang="en-US" altLang="it-IT" dirty="0">
              <a:latin typeface="Arial" panose="020B0604020202020204" pitchFamily="34" charset="0"/>
            </a:endParaRPr>
          </a:p>
          <a:p>
            <a:pPr>
              <a:spcBef>
                <a:spcPct val="0"/>
              </a:spcBef>
              <a:buFontTx/>
              <a:buNone/>
            </a:pPr>
            <a:endParaRPr lang="en-US" altLang="it-IT" dirty="0">
              <a:latin typeface="Arial" panose="020B0604020202020204" pitchFamily="34" charset="0"/>
            </a:endParaRPr>
          </a:p>
          <a:p>
            <a:pPr>
              <a:spcBef>
                <a:spcPct val="0"/>
              </a:spcBef>
              <a:buFontTx/>
              <a:buChar char="•"/>
            </a:pPr>
            <a:r>
              <a:rPr lang="en-US" altLang="it-IT" dirty="0">
                <a:latin typeface="Arial" panose="020B0604020202020204" pitchFamily="34" charset="0"/>
              </a:rPr>
              <a:t> Proof of correctness of the abstraction</a:t>
            </a:r>
          </a:p>
        </p:txBody>
      </p:sp>
      <p:sp>
        <p:nvSpPr>
          <p:cNvPr id="4" name="Segnaposto data 3">
            <a:extLst>
              <a:ext uri="{FF2B5EF4-FFF2-40B4-BE49-F238E27FC236}">
                <a16:creationId xmlns:a16="http://schemas.microsoft.com/office/drawing/2014/main" id="{0A5EE61D-BA20-428B-B0CD-B5AD526C17EE}"/>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093AC4A9-AD53-49C4-B3A6-62D902740051}"/>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E66AD14A-1AC0-49D1-92ED-E78DC8B483B9}"/>
              </a:ext>
            </a:extLst>
          </p:cNvPr>
          <p:cNvSpPr>
            <a:spLocks noGrp="1"/>
          </p:cNvSpPr>
          <p:nvPr>
            <p:ph type="sldNum" sz="quarter" idx="12"/>
          </p:nvPr>
        </p:nvSpPr>
        <p:spPr/>
        <p:txBody>
          <a:bodyPr/>
          <a:lstStyle/>
          <a:p>
            <a:fld id="{11A9D1D3-80F6-43B1-92F0-BF797B205D95}" type="slidenum">
              <a:rPr lang="it-IT" smtClean="0"/>
              <a:t>18</a:t>
            </a:fld>
            <a:endParaRPr lang="it-IT"/>
          </a:p>
        </p:txBody>
      </p:sp>
    </p:spTree>
    <p:extLst>
      <p:ext uri="{BB962C8B-B14F-4D97-AF65-F5344CB8AC3E}">
        <p14:creationId xmlns:p14="http://schemas.microsoft.com/office/powerpoint/2010/main" val="9556812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D52F544-C0A1-4D91-B978-EC5B4881F8F0}"/>
              </a:ext>
            </a:extLst>
          </p:cNvPr>
          <p:cNvSpPr>
            <a:spLocks noGrp="1"/>
          </p:cNvSpPr>
          <p:nvPr>
            <p:ph type="title"/>
          </p:nvPr>
        </p:nvSpPr>
        <p:spPr>
          <a:xfrm>
            <a:off x="0" y="-1"/>
            <a:ext cx="11103280" cy="935494"/>
          </a:xfrm>
        </p:spPr>
        <p:txBody>
          <a:bodyPr/>
          <a:lstStyle/>
          <a:p>
            <a:r>
              <a:rPr lang="it-IT" dirty="0"/>
              <a:t>Basics of </a:t>
            </a:r>
            <a:r>
              <a:rPr lang="it-IT" dirty="0" err="1"/>
              <a:t>Operational</a:t>
            </a:r>
            <a:r>
              <a:rPr lang="it-IT" dirty="0"/>
              <a:t> </a:t>
            </a:r>
            <a:r>
              <a:rPr lang="it-IT" dirty="0" err="1"/>
              <a:t>semantics</a:t>
            </a:r>
            <a:endParaRPr lang="it-IT" dirty="0"/>
          </a:p>
        </p:txBody>
      </p:sp>
      <p:sp>
        <p:nvSpPr>
          <p:cNvPr id="4" name="Segnaposto data 3">
            <a:extLst>
              <a:ext uri="{FF2B5EF4-FFF2-40B4-BE49-F238E27FC236}">
                <a16:creationId xmlns:a16="http://schemas.microsoft.com/office/drawing/2014/main" id="{694C7B2E-B54B-4B3D-85B5-C3522C9364C5}"/>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DA27A809-9A56-472D-AA54-D5BEB0BCFF7B}"/>
              </a:ext>
            </a:extLst>
          </p:cNvPr>
          <p:cNvSpPr>
            <a:spLocks noGrp="1"/>
          </p:cNvSpPr>
          <p:nvPr>
            <p:ph type="ftr" sz="quarter" idx="11"/>
          </p:nvPr>
        </p:nvSpPr>
        <p:spPr>
          <a:xfrm>
            <a:off x="4038600" y="6356350"/>
            <a:ext cx="4114800" cy="365125"/>
          </a:xfrm>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C4C2997F-2E4C-42A5-90A4-F2076B19655A}"/>
              </a:ext>
            </a:extLst>
          </p:cNvPr>
          <p:cNvSpPr>
            <a:spLocks noGrp="1"/>
          </p:cNvSpPr>
          <p:nvPr>
            <p:ph type="sldNum" sz="quarter" idx="12"/>
          </p:nvPr>
        </p:nvSpPr>
        <p:spPr/>
        <p:txBody>
          <a:bodyPr/>
          <a:lstStyle/>
          <a:p>
            <a:fld id="{11A9D1D3-80F6-43B1-92F0-BF797B205D95}" type="slidenum">
              <a:rPr lang="it-IT" smtClean="0"/>
              <a:t>19</a:t>
            </a:fld>
            <a:endParaRPr lang="it-IT"/>
          </a:p>
        </p:txBody>
      </p:sp>
      <p:sp>
        <p:nvSpPr>
          <p:cNvPr id="21" name="CasellaDiTesto 20">
            <a:extLst>
              <a:ext uri="{FF2B5EF4-FFF2-40B4-BE49-F238E27FC236}">
                <a16:creationId xmlns:a16="http://schemas.microsoft.com/office/drawing/2014/main" id="{8090A4BD-07A3-473E-8F65-8759A7C794F3}"/>
              </a:ext>
            </a:extLst>
          </p:cNvPr>
          <p:cNvSpPr txBox="1"/>
          <p:nvPr/>
        </p:nvSpPr>
        <p:spPr>
          <a:xfrm>
            <a:off x="7690166" y="1562407"/>
            <a:ext cx="3413114" cy="1200329"/>
          </a:xfrm>
          <a:prstGeom prst="rect">
            <a:avLst/>
          </a:prstGeom>
          <a:noFill/>
        </p:spPr>
        <p:txBody>
          <a:bodyPr wrap="none" rtlCol="0">
            <a:spAutoFit/>
          </a:bodyPr>
          <a:lstStyle/>
          <a:p>
            <a:r>
              <a:rPr lang="it-IT" sz="2400" dirty="0"/>
              <a:t>P</a:t>
            </a:r>
          </a:p>
          <a:p>
            <a:r>
              <a:rPr lang="it-IT" sz="2400" dirty="0"/>
              <a:t>c1:y:=7;</a:t>
            </a:r>
          </a:p>
          <a:p>
            <a:r>
              <a:rPr lang="it-IT" sz="2400" dirty="0"/>
              <a:t>c2: </a:t>
            </a:r>
            <a:r>
              <a:rPr lang="it-IT" sz="2400" dirty="0" err="1"/>
              <a:t>if</a:t>
            </a:r>
            <a:r>
              <a:rPr lang="it-IT" sz="2400" dirty="0"/>
              <a:t> (x=0) y:=2; else y:=5;</a:t>
            </a:r>
          </a:p>
        </p:txBody>
      </p:sp>
      <p:sp>
        <p:nvSpPr>
          <p:cNvPr id="23" name="Rettangolo 22">
            <a:extLst>
              <a:ext uri="{FF2B5EF4-FFF2-40B4-BE49-F238E27FC236}">
                <a16:creationId xmlns:a16="http://schemas.microsoft.com/office/drawing/2014/main" id="{7E668F5B-424E-4DAD-836A-16FE30A2392E}"/>
              </a:ext>
            </a:extLst>
          </p:cNvPr>
          <p:cNvSpPr/>
          <p:nvPr/>
        </p:nvSpPr>
        <p:spPr>
          <a:xfrm>
            <a:off x="8118701" y="1039870"/>
            <a:ext cx="2273892" cy="461665"/>
          </a:xfrm>
          <a:prstGeom prst="rect">
            <a:avLst/>
          </a:prstGeom>
        </p:spPr>
        <p:txBody>
          <a:bodyPr wrap="none">
            <a:spAutoFit/>
          </a:bodyPr>
          <a:lstStyle/>
          <a:p>
            <a:r>
              <a:rPr lang="it-IT" sz="2400" dirty="0"/>
              <a:t>m = [(x, 1) (y, 0)]</a:t>
            </a:r>
          </a:p>
        </p:txBody>
      </p:sp>
      <p:grpSp>
        <p:nvGrpSpPr>
          <p:cNvPr id="8" name="Gruppo 7">
            <a:extLst>
              <a:ext uri="{FF2B5EF4-FFF2-40B4-BE49-F238E27FC236}">
                <a16:creationId xmlns:a16="http://schemas.microsoft.com/office/drawing/2014/main" id="{643FBF0E-DACA-4B29-991E-FE7E5DC1328D}"/>
              </a:ext>
            </a:extLst>
          </p:cNvPr>
          <p:cNvGrpSpPr/>
          <p:nvPr/>
        </p:nvGrpSpPr>
        <p:grpSpPr>
          <a:xfrm>
            <a:off x="5446080" y="3102750"/>
            <a:ext cx="2842958" cy="2835520"/>
            <a:chOff x="6096000" y="2740063"/>
            <a:chExt cx="2842958" cy="2835520"/>
          </a:xfrm>
        </p:grpSpPr>
        <p:sp>
          <p:nvSpPr>
            <p:cNvPr id="25" name="Rettangolo 24">
              <a:extLst>
                <a:ext uri="{FF2B5EF4-FFF2-40B4-BE49-F238E27FC236}">
                  <a16:creationId xmlns:a16="http://schemas.microsoft.com/office/drawing/2014/main" id="{AB4F64F8-5DF3-4694-9D4B-C80E5606C28C}"/>
                </a:ext>
              </a:extLst>
            </p:cNvPr>
            <p:cNvSpPr/>
            <p:nvPr/>
          </p:nvSpPr>
          <p:spPr>
            <a:xfrm>
              <a:off x="6096000" y="3488550"/>
              <a:ext cx="2842958" cy="461665"/>
            </a:xfrm>
            <a:prstGeom prst="rect">
              <a:avLst/>
            </a:prstGeom>
          </p:spPr>
          <p:txBody>
            <a:bodyPr wrap="none">
              <a:spAutoFit/>
            </a:bodyPr>
            <a:lstStyle/>
            <a:p>
              <a:r>
                <a:rPr lang="it-IT" sz="2400" dirty="0"/>
                <a:t>&lt;c1;c2, [(x, 1) (y, 0)]&gt;</a:t>
              </a:r>
            </a:p>
          </p:txBody>
        </p:sp>
        <p:cxnSp>
          <p:nvCxnSpPr>
            <p:cNvPr id="27" name="Connettore 2 26">
              <a:extLst>
                <a:ext uri="{FF2B5EF4-FFF2-40B4-BE49-F238E27FC236}">
                  <a16:creationId xmlns:a16="http://schemas.microsoft.com/office/drawing/2014/main" id="{479CE7BC-96D4-4548-A73C-CB7EA6F36272}"/>
                </a:ext>
              </a:extLst>
            </p:cNvPr>
            <p:cNvCxnSpPr/>
            <p:nvPr/>
          </p:nvCxnSpPr>
          <p:spPr>
            <a:xfrm>
              <a:off x="7269270" y="3988777"/>
              <a:ext cx="0" cy="3725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Rettangolo 27">
              <a:extLst>
                <a:ext uri="{FF2B5EF4-FFF2-40B4-BE49-F238E27FC236}">
                  <a16:creationId xmlns:a16="http://schemas.microsoft.com/office/drawing/2014/main" id="{FEB2DBC6-13E4-4933-B705-F906EB2DCAD3}"/>
                </a:ext>
              </a:extLst>
            </p:cNvPr>
            <p:cNvSpPr/>
            <p:nvPr/>
          </p:nvSpPr>
          <p:spPr>
            <a:xfrm>
              <a:off x="6096000" y="4376387"/>
              <a:ext cx="2475871" cy="461665"/>
            </a:xfrm>
            <a:prstGeom prst="rect">
              <a:avLst/>
            </a:prstGeom>
          </p:spPr>
          <p:txBody>
            <a:bodyPr wrap="none">
              <a:spAutoFit/>
            </a:bodyPr>
            <a:lstStyle/>
            <a:p>
              <a:r>
                <a:rPr lang="it-IT" sz="2400" dirty="0"/>
                <a:t>&lt;c2 , [(x, 1) (y,7)]&gt;</a:t>
              </a:r>
            </a:p>
          </p:txBody>
        </p:sp>
        <p:cxnSp>
          <p:nvCxnSpPr>
            <p:cNvPr id="29" name="Connettore 2 28">
              <a:extLst>
                <a:ext uri="{FF2B5EF4-FFF2-40B4-BE49-F238E27FC236}">
                  <a16:creationId xmlns:a16="http://schemas.microsoft.com/office/drawing/2014/main" id="{E1FC04B4-FF13-451C-A148-D485F9BF8949}"/>
                </a:ext>
              </a:extLst>
            </p:cNvPr>
            <p:cNvCxnSpPr/>
            <p:nvPr/>
          </p:nvCxnSpPr>
          <p:spPr>
            <a:xfrm>
              <a:off x="7269270" y="4745719"/>
              <a:ext cx="0" cy="3725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Rettangolo 29">
              <a:extLst>
                <a:ext uri="{FF2B5EF4-FFF2-40B4-BE49-F238E27FC236}">
                  <a16:creationId xmlns:a16="http://schemas.microsoft.com/office/drawing/2014/main" id="{E182B43F-FAC3-46AD-96D0-F9ECBDCF62FB}"/>
                </a:ext>
              </a:extLst>
            </p:cNvPr>
            <p:cNvSpPr/>
            <p:nvPr/>
          </p:nvSpPr>
          <p:spPr>
            <a:xfrm>
              <a:off x="6160921" y="5113918"/>
              <a:ext cx="2713115" cy="461665"/>
            </a:xfrm>
            <a:prstGeom prst="rect">
              <a:avLst/>
            </a:prstGeom>
          </p:spPr>
          <p:txBody>
            <a:bodyPr wrap="none">
              <a:spAutoFit/>
            </a:bodyPr>
            <a:lstStyle/>
            <a:p>
              <a:r>
                <a:rPr lang="it-IT" sz="2400" dirty="0"/>
                <a:t>&lt; - , [(x, 1) (y, 5) ….]&gt;</a:t>
              </a:r>
            </a:p>
          </p:txBody>
        </p:sp>
        <p:sp>
          <p:nvSpPr>
            <p:cNvPr id="33" name="CasellaDiTesto 32">
              <a:extLst>
                <a:ext uri="{FF2B5EF4-FFF2-40B4-BE49-F238E27FC236}">
                  <a16:creationId xmlns:a16="http://schemas.microsoft.com/office/drawing/2014/main" id="{5B2CBA55-D7D9-4726-BADC-1A59D3E3DE20}"/>
                </a:ext>
              </a:extLst>
            </p:cNvPr>
            <p:cNvSpPr txBox="1"/>
            <p:nvPr/>
          </p:nvSpPr>
          <p:spPr>
            <a:xfrm>
              <a:off x="6160921" y="2740063"/>
              <a:ext cx="2349746" cy="461665"/>
            </a:xfrm>
            <a:prstGeom prst="rect">
              <a:avLst/>
            </a:prstGeom>
            <a:noFill/>
          </p:spPr>
          <p:txBody>
            <a:bodyPr wrap="none" rtlCol="0">
              <a:spAutoFit/>
            </a:bodyPr>
            <a:lstStyle/>
            <a:p>
              <a:r>
                <a:rPr lang="it-IT" sz="2400" dirty="0" err="1"/>
                <a:t>Transition</a:t>
              </a:r>
              <a:r>
                <a:rPr lang="it-IT" sz="2400" dirty="0"/>
                <a:t> system</a:t>
              </a:r>
            </a:p>
          </p:txBody>
        </p:sp>
      </p:grpSp>
      <p:grpSp>
        <p:nvGrpSpPr>
          <p:cNvPr id="37" name="Gruppo 36">
            <a:extLst>
              <a:ext uri="{FF2B5EF4-FFF2-40B4-BE49-F238E27FC236}">
                <a16:creationId xmlns:a16="http://schemas.microsoft.com/office/drawing/2014/main" id="{7386A4FD-AD17-45AC-A6D3-5DF4CC4407DD}"/>
              </a:ext>
            </a:extLst>
          </p:cNvPr>
          <p:cNvGrpSpPr/>
          <p:nvPr/>
        </p:nvGrpSpPr>
        <p:grpSpPr>
          <a:xfrm>
            <a:off x="530824" y="2697932"/>
            <a:ext cx="4385068" cy="4001095"/>
            <a:chOff x="1199112" y="2873915"/>
            <a:chExt cx="4385068" cy="4001095"/>
          </a:xfrm>
        </p:grpSpPr>
        <mc:AlternateContent xmlns:mc="http://schemas.openxmlformats.org/markup-compatibility/2006" xmlns:a14="http://schemas.microsoft.com/office/drawing/2010/main">
          <mc:Choice Requires="a14">
            <p:sp>
              <p:nvSpPr>
                <p:cNvPr id="19" name="Rettangolo 18">
                  <a:extLst>
                    <a:ext uri="{FF2B5EF4-FFF2-40B4-BE49-F238E27FC236}">
                      <a16:creationId xmlns:a16="http://schemas.microsoft.com/office/drawing/2014/main" id="{CF92D1C1-8B0B-40D7-89BD-E279C2951C1D}"/>
                    </a:ext>
                  </a:extLst>
                </p:cNvPr>
                <p:cNvSpPr/>
                <p:nvPr/>
              </p:nvSpPr>
              <p:spPr>
                <a:xfrm>
                  <a:off x="1199112" y="2873915"/>
                  <a:ext cx="4385068" cy="4001095"/>
                </a:xfrm>
                <a:prstGeom prst="rect">
                  <a:avLst/>
                </a:prstGeom>
              </p:spPr>
              <p:txBody>
                <a:bodyPr wrap="square">
                  <a:spAutoFit/>
                </a:bodyPr>
                <a:lstStyle/>
                <a:p>
                  <a:r>
                    <a:rPr lang="it-IT" sz="2400" dirty="0" err="1"/>
                    <a:t>constants</a:t>
                  </a:r>
                  <a:r>
                    <a:rPr lang="it-IT" sz="2400" dirty="0"/>
                    <a:t>  V = {k, k’, ….}</a:t>
                  </a:r>
                </a:p>
                <a:p>
                  <a:r>
                    <a:rPr lang="it-IT" sz="2400" dirty="0" err="1"/>
                    <a:t>memory</a:t>
                  </a:r>
                  <a:r>
                    <a:rPr lang="it-IT" sz="2400" dirty="0"/>
                    <a:t> m: </a:t>
                  </a:r>
                  <a:r>
                    <a:rPr lang="it-IT" sz="2400" dirty="0" err="1"/>
                    <a:t>var</a:t>
                  </a:r>
                  <a:r>
                    <a:rPr lang="it-IT" sz="2400" dirty="0"/>
                    <a:t> </a:t>
                  </a:r>
                  <a14:m>
                    <m:oMath xmlns:m="http://schemas.openxmlformats.org/officeDocument/2006/math">
                      <m:r>
                        <a:rPr lang="it-IT" sz="2400" i="0" smtClean="0">
                          <a:latin typeface="Cambria Math" panose="02040503050406030204" pitchFamily="18" charset="0"/>
                          <a:ea typeface="Cambria Math" panose="02040503050406030204" pitchFamily="18" charset="0"/>
                        </a:rPr>
                        <m:t>→</m:t>
                      </m:r>
                    </m:oMath>
                  </a14:m>
                  <a:r>
                    <a:rPr lang="it-IT" sz="2400" dirty="0"/>
                    <a:t> V</a:t>
                  </a:r>
                </a:p>
                <a:p>
                  <a:r>
                    <a:rPr lang="it-IT" sz="2400" dirty="0"/>
                    <a:t>c = com1; com2; …;  </a:t>
                  </a:r>
                  <a:r>
                    <a:rPr lang="it-IT" sz="2400" dirty="0" err="1"/>
                    <a:t>comj</a:t>
                  </a:r>
                  <a:endParaRPr lang="it-IT" sz="2400" dirty="0"/>
                </a:p>
                <a:p>
                  <a:endParaRPr lang="it-IT" sz="2400" dirty="0"/>
                </a:p>
                <a:p>
                  <a:r>
                    <a:rPr lang="it-IT" sz="2400" dirty="0"/>
                    <a:t>m: [(x, k) (y, k’) ….]</a:t>
                  </a:r>
                </a:p>
                <a:p>
                  <a:r>
                    <a:rPr lang="it-IT" sz="2400" dirty="0"/>
                    <a:t>state: &lt;c, m&gt;</a:t>
                  </a:r>
                </a:p>
                <a:p>
                  <a:endParaRPr lang="it-IT" sz="2400" dirty="0"/>
                </a:p>
                <a:p>
                  <a:r>
                    <a:rPr lang="it-IT" sz="2400" dirty="0"/>
                    <a:t>Q  = set of </a:t>
                  </a:r>
                  <a:r>
                    <a:rPr lang="it-IT" sz="2400" dirty="0" err="1"/>
                    <a:t>states</a:t>
                  </a:r>
                  <a:endParaRPr lang="it-IT" sz="2400" dirty="0"/>
                </a:p>
                <a:p>
                  <a14:m>
                    <m:oMath xmlns:m="http://schemas.openxmlformats.org/officeDocument/2006/math">
                      <m:r>
                        <a:rPr lang="it-IT" sz="2400" i="0" smtClean="0">
                          <a:latin typeface="Cambria Math" panose="02040503050406030204" pitchFamily="18" charset="0"/>
                          <a:ea typeface="Cambria Math" panose="02040503050406030204" pitchFamily="18" charset="0"/>
                        </a:rPr>
                        <m:t>→</m:t>
                      </m:r>
                      <m:r>
                        <a:rPr lang="it-IT" sz="2400" b="0" i="0" smtClean="0">
                          <a:latin typeface="Cambria Math" panose="02040503050406030204" pitchFamily="18" charset="0"/>
                          <a:ea typeface="Cambria Math" panose="02040503050406030204" pitchFamily="18" charset="0"/>
                        </a:rPr>
                        <m:t>  ⊆ </m:t>
                      </m:r>
                    </m:oMath>
                  </a14:m>
                  <a:r>
                    <a:rPr lang="it-IT" sz="2400" dirty="0"/>
                    <a:t>Q  x Q  </a:t>
                  </a:r>
                  <a:r>
                    <a:rPr lang="it-IT" sz="2400" dirty="0" err="1"/>
                    <a:t>transition</a:t>
                  </a:r>
                  <a:r>
                    <a:rPr lang="it-IT" sz="2400" dirty="0"/>
                    <a:t> system</a:t>
                  </a:r>
                </a:p>
                <a:p>
                  <a:r>
                    <a:rPr lang="it-IT" sz="2000" i="1" dirty="0"/>
                    <a:t> </a:t>
                  </a:r>
                </a:p>
                <a:p>
                  <a:endParaRPr lang="it-IT" dirty="0"/>
                </a:p>
              </p:txBody>
            </p:sp>
          </mc:Choice>
          <mc:Fallback xmlns="">
            <p:sp>
              <p:nvSpPr>
                <p:cNvPr id="19" name="Rettangolo 18">
                  <a:extLst>
                    <a:ext uri="{FF2B5EF4-FFF2-40B4-BE49-F238E27FC236}">
                      <a16:creationId xmlns:a16="http://schemas.microsoft.com/office/drawing/2014/main" id="{CF92D1C1-8B0B-40D7-89BD-E279C2951C1D}"/>
                    </a:ext>
                  </a:extLst>
                </p:cNvPr>
                <p:cNvSpPr>
                  <a:spLocks noRot="1" noChangeAspect="1" noMove="1" noResize="1" noEditPoints="1" noAdjustHandles="1" noChangeArrowheads="1" noChangeShapeType="1" noTextEdit="1"/>
                </p:cNvSpPr>
                <p:nvPr/>
              </p:nvSpPr>
              <p:spPr>
                <a:xfrm>
                  <a:off x="1199112" y="2873915"/>
                  <a:ext cx="4385068" cy="4001095"/>
                </a:xfrm>
                <a:prstGeom prst="rect">
                  <a:avLst/>
                </a:prstGeom>
                <a:blipFill>
                  <a:blip r:embed="rId2"/>
                  <a:stretch>
                    <a:fillRect l="-2086" t="-1220"/>
                  </a:stretch>
                </a:blipFill>
              </p:spPr>
              <p:txBody>
                <a:bodyPr/>
                <a:lstStyle/>
                <a:p>
                  <a:r>
                    <a:rPr lang="it-IT">
                      <a:noFill/>
                    </a:rPr>
                    <a:t> </a:t>
                  </a:r>
                </a:p>
              </p:txBody>
            </p:sp>
          </mc:Fallback>
        </mc:AlternateContent>
        <p:sp>
          <p:nvSpPr>
            <p:cNvPr id="34" name="CasellaDiTesto 33">
              <a:extLst>
                <a:ext uri="{FF2B5EF4-FFF2-40B4-BE49-F238E27FC236}">
                  <a16:creationId xmlns:a16="http://schemas.microsoft.com/office/drawing/2014/main" id="{C07AE34E-720B-4E98-A082-F8FB52ECC9B1}"/>
                </a:ext>
              </a:extLst>
            </p:cNvPr>
            <p:cNvSpPr txBox="1"/>
            <p:nvPr/>
          </p:nvSpPr>
          <p:spPr>
            <a:xfrm>
              <a:off x="1395190" y="5733922"/>
              <a:ext cx="285656" cy="369332"/>
            </a:xfrm>
            <a:prstGeom prst="rect">
              <a:avLst/>
            </a:prstGeom>
            <a:noFill/>
          </p:spPr>
          <p:txBody>
            <a:bodyPr wrap="none" rtlCol="0">
              <a:spAutoFit/>
            </a:bodyPr>
            <a:lstStyle/>
            <a:p>
              <a:r>
                <a:rPr lang="it-IT" i="1" dirty="0">
                  <a:latin typeface="Symbol" panose="05050102010706020507" pitchFamily="18" charset="2"/>
                </a:rPr>
                <a:t>e</a:t>
              </a:r>
            </a:p>
          </p:txBody>
        </p:sp>
      </p:grpSp>
      <p:pic>
        <p:nvPicPr>
          <p:cNvPr id="10" name="Immagine 2">
            <a:extLst>
              <a:ext uri="{FF2B5EF4-FFF2-40B4-BE49-F238E27FC236}">
                <a16:creationId xmlns:a16="http://schemas.microsoft.com/office/drawing/2014/main" id="{9C954CF0-1B4E-4813-8008-71615267E5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098" y="1038833"/>
            <a:ext cx="6073932" cy="15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CasellaDiTesto 23">
            <a:extLst>
              <a:ext uri="{FF2B5EF4-FFF2-40B4-BE49-F238E27FC236}">
                <a16:creationId xmlns:a16="http://schemas.microsoft.com/office/drawing/2014/main" id="{02436C47-212F-48ED-B456-3DEECEFD1AA9}"/>
              </a:ext>
            </a:extLst>
          </p:cNvPr>
          <p:cNvSpPr txBox="1"/>
          <p:nvPr/>
        </p:nvSpPr>
        <p:spPr>
          <a:xfrm>
            <a:off x="726902" y="5222088"/>
            <a:ext cx="285656" cy="369332"/>
          </a:xfrm>
          <a:prstGeom prst="rect">
            <a:avLst/>
          </a:prstGeom>
          <a:noFill/>
        </p:spPr>
        <p:txBody>
          <a:bodyPr wrap="none" rtlCol="0">
            <a:spAutoFit/>
          </a:bodyPr>
          <a:lstStyle/>
          <a:p>
            <a:r>
              <a:rPr lang="it-IT" i="1" dirty="0">
                <a:latin typeface="Symbol" panose="05050102010706020507" pitchFamily="18" charset="2"/>
              </a:rPr>
              <a:t>e</a:t>
            </a:r>
          </a:p>
        </p:txBody>
      </p:sp>
      <p:sp>
        <p:nvSpPr>
          <p:cNvPr id="26" name="CasellaDiTesto 25">
            <a:extLst>
              <a:ext uri="{FF2B5EF4-FFF2-40B4-BE49-F238E27FC236}">
                <a16:creationId xmlns:a16="http://schemas.microsoft.com/office/drawing/2014/main" id="{F542B51C-4D10-41D1-B814-B638180A3C06}"/>
              </a:ext>
            </a:extLst>
          </p:cNvPr>
          <p:cNvSpPr txBox="1"/>
          <p:nvPr/>
        </p:nvSpPr>
        <p:spPr>
          <a:xfrm>
            <a:off x="1926765" y="5577219"/>
            <a:ext cx="285656" cy="369332"/>
          </a:xfrm>
          <a:prstGeom prst="rect">
            <a:avLst/>
          </a:prstGeom>
          <a:noFill/>
        </p:spPr>
        <p:txBody>
          <a:bodyPr wrap="none" rtlCol="0">
            <a:spAutoFit/>
          </a:bodyPr>
          <a:lstStyle/>
          <a:p>
            <a:r>
              <a:rPr lang="it-IT" i="1" dirty="0">
                <a:latin typeface="Symbol" panose="05050102010706020507" pitchFamily="18" charset="2"/>
              </a:rPr>
              <a:t>e</a:t>
            </a:r>
          </a:p>
        </p:txBody>
      </p:sp>
      <p:sp>
        <p:nvSpPr>
          <p:cNvPr id="31" name="CasellaDiTesto 30">
            <a:extLst>
              <a:ext uri="{FF2B5EF4-FFF2-40B4-BE49-F238E27FC236}">
                <a16:creationId xmlns:a16="http://schemas.microsoft.com/office/drawing/2014/main" id="{DB6F283B-8CBA-447E-8F40-B84907284506}"/>
              </a:ext>
            </a:extLst>
          </p:cNvPr>
          <p:cNvSpPr txBox="1"/>
          <p:nvPr/>
        </p:nvSpPr>
        <p:spPr>
          <a:xfrm>
            <a:off x="1375619" y="5591420"/>
            <a:ext cx="285656" cy="369332"/>
          </a:xfrm>
          <a:prstGeom prst="rect">
            <a:avLst/>
          </a:prstGeom>
          <a:noFill/>
        </p:spPr>
        <p:txBody>
          <a:bodyPr wrap="none" rtlCol="0">
            <a:spAutoFit/>
          </a:bodyPr>
          <a:lstStyle/>
          <a:p>
            <a:r>
              <a:rPr lang="it-IT" i="1" dirty="0">
                <a:latin typeface="Symbol" panose="05050102010706020507" pitchFamily="18" charset="2"/>
              </a:rPr>
              <a:t>e</a:t>
            </a:r>
          </a:p>
        </p:txBody>
      </p:sp>
      <p:sp>
        <p:nvSpPr>
          <p:cNvPr id="38" name="CasellaDiTesto 37">
            <a:extLst>
              <a:ext uri="{FF2B5EF4-FFF2-40B4-BE49-F238E27FC236}">
                <a16:creationId xmlns:a16="http://schemas.microsoft.com/office/drawing/2014/main" id="{3ECE1A29-0BC5-4F4A-9F76-01EAB3F6A1F9}"/>
              </a:ext>
            </a:extLst>
          </p:cNvPr>
          <p:cNvSpPr txBox="1"/>
          <p:nvPr/>
        </p:nvSpPr>
        <p:spPr>
          <a:xfrm>
            <a:off x="6605874" y="4415058"/>
            <a:ext cx="285656" cy="369332"/>
          </a:xfrm>
          <a:prstGeom prst="rect">
            <a:avLst/>
          </a:prstGeom>
          <a:noFill/>
        </p:spPr>
        <p:txBody>
          <a:bodyPr wrap="none" rtlCol="0">
            <a:spAutoFit/>
          </a:bodyPr>
          <a:lstStyle/>
          <a:p>
            <a:r>
              <a:rPr lang="it-IT" i="1" dirty="0">
                <a:latin typeface="Symbol" panose="05050102010706020507" pitchFamily="18" charset="2"/>
              </a:rPr>
              <a:t>e</a:t>
            </a:r>
          </a:p>
        </p:txBody>
      </p:sp>
      <p:sp>
        <p:nvSpPr>
          <p:cNvPr id="39" name="CasellaDiTesto 38">
            <a:extLst>
              <a:ext uri="{FF2B5EF4-FFF2-40B4-BE49-F238E27FC236}">
                <a16:creationId xmlns:a16="http://schemas.microsoft.com/office/drawing/2014/main" id="{EDBE5896-EFDD-467E-80A7-3EBB8253C9C2}"/>
              </a:ext>
            </a:extLst>
          </p:cNvPr>
          <p:cNvSpPr txBox="1"/>
          <p:nvPr/>
        </p:nvSpPr>
        <p:spPr>
          <a:xfrm>
            <a:off x="6654750" y="5216813"/>
            <a:ext cx="285656" cy="369332"/>
          </a:xfrm>
          <a:prstGeom prst="rect">
            <a:avLst/>
          </a:prstGeom>
          <a:noFill/>
        </p:spPr>
        <p:txBody>
          <a:bodyPr wrap="none" rtlCol="0">
            <a:spAutoFit/>
          </a:bodyPr>
          <a:lstStyle/>
          <a:p>
            <a:r>
              <a:rPr lang="it-IT" i="1" dirty="0">
                <a:latin typeface="Symbol" panose="05050102010706020507" pitchFamily="18" charset="2"/>
              </a:rPr>
              <a:t>e</a:t>
            </a:r>
          </a:p>
        </p:txBody>
      </p:sp>
      <p:sp>
        <p:nvSpPr>
          <p:cNvPr id="32" name="Rettangolo 31">
            <a:extLst>
              <a:ext uri="{FF2B5EF4-FFF2-40B4-BE49-F238E27FC236}">
                <a16:creationId xmlns:a16="http://schemas.microsoft.com/office/drawing/2014/main" id="{A0E4A2A4-E1FF-4519-AC1F-BF5AC57CAEE4}"/>
              </a:ext>
            </a:extLst>
          </p:cNvPr>
          <p:cNvSpPr/>
          <p:nvPr/>
        </p:nvSpPr>
        <p:spPr>
          <a:xfrm>
            <a:off x="7626436" y="1628604"/>
            <a:ext cx="3476844" cy="137815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515113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p:bldP spid="38" grpId="0"/>
      <p:bldP spid="3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A29CD57-0E72-44B3-837B-2E4543D3FAE1}"/>
              </a:ext>
            </a:extLst>
          </p:cNvPr>
          <p:cNvSpPr>
            <a:spLocks noGrp="1"/>
          </p:cNvSpPr>
          <p:nvPr>
            <p:ph type="title"/>
          </p:nvPr>
        </p:nvSpPr>
        <p:spPr/>
        <p:txBody>
          <a:bodyPr/>
          <a:lstStyle/>
          <a:p>
            <a:r>
              <a:rPr lang="it-IT" dirty="0" err="1"/>
              <a:t>Outline</a:t>
            </a:r>
            <a:endParaRPr lang="it-IT" dirty="0"/>
          </a:p>
        </p:txBody>
      </p:sp>
      <p:sp>
        <p:nvSpPr>
          <p:cNvPr id="3" name="Segnaposto contenuto 2">
            <a:extLst>
              <a:ext uri="{FF2B5EF4-FFF2-40B4-BE49-F238E27FC236}">
                <a16:creationId xmlns:a16="http://schemas.microsoft.com/office/drawing/2014/main" id="{6E288E91-EC86-4255-996D-860F5EE62833}"/>
              </a:ext>
            </a:extLst>
          </p:cNvPr>
          <p:cNvSpPr>
            <a:spLocks noGrp="1"/>
          </p:cNvSpPr>
          <p:nvPr>
            <p:ph idx="1"/>
          </p:nvPr>
        </p:nvSpPr>
        <p:spPr>
          <a:xfrm>
            <a:off x="955492" y="1253331"/>
            <a:ext cx="10068108" cy="4351338"/>
          </a:xfrm>
        </p:spPr>
        <p:txBody>
          <a:bodyPr>
            <a:normAutofit fontScale="92500" lnSpcReduction="10000"/>
          </a:bodyPr>
          <a:lstStyle/>
          <a:p>
            <a:pPr marL="342900" indent="-342900">
              <a:defRPr/>
            </a:pPr>
            <a:r>
              <a:rPr lang="en-US" sz="2400" dirty="0"/>
              <a:t>Background</a:t>
            </a:r>
          </a:p>
          <a:p>
            <a:pPr marL="457200" lvl="1" indent="0">
              <a:buNone/>
              <a:defRPr/>
            </a:pPr>
            <a:r>
              <a:rPr lang="en-US" dirty="0"/>
              <a:t>	Data leakage</a:t>
            </a:r>
          </a:p>
          <a:p>
            <a:pPr marL="0" indent="0">
              <a:buNone/>
              <a:defRPr/>
            </a:pPr>
            <a:r>
              <a:rPr lang="en-US" sz="2400" dirty="0"/>
              <a:t>	Multi-level Security policy</a:t>
            </a:r>
          </a:p>
          <a:p>
            <a:pPr marL="0" indent="0">
              <a:buNone/>
              <a:defRPr/>
            </a:pPr>
            <a:r>
              <a:rPr lang="en-US" sz="2400" dirty="0"/>
              <a:t>	Information flow in programs	</a:t>
            </a:r>
          </a:p>
          <a:p>
            <a:pPr marL="0" indent="0">
              <a:buNone/>
              <a:defRPr/>
            </a:pPr>
            <a:r>
              <a:rPr lang="en-US" sz="2400" dirty="0"/>
              <a:t>	Examples of illegal flow of information</a:t>
            </a:r>
          </a:p>
          <a:p>
            <a:pPr marL="0" indent="0">
              <a:buNone/>
              <a:defRPr/>
            </a:pPr>
            <a:endParaRPr lang="en-US" sz="2400" dirty="0"/>
          </a:p>
          <a:p>
            <a:pPr marL="342900" indent="-342900">
              <a:defRPr/>
            </a:pPr>
            <a:r>
              <a:rPr lang="en-US" sz="2400" dirty="0"/>
              <a:t>A static analysis approach for secure information flow checking</a:t>
            </a:r>
          </a:p>
          <a:p>
            <a:pPr marL="342900" indent="-342900">
              <a:defRPr/>
            </a:pPr>
            <a:endParaRPr lang="en-US" sz="2400" dirty="0"/>
          </a:p>
          <a:p>
            <a:pPr marL="342900" indent="-342900">
              <a:defRPr/>
            </a:pPr>
            <a:r>
              <a:rPr lang="en-US" sz="2400" dirty="0"/>
              <a:t>A case study: secure flow in AUTOSAR models</a:t>
            </a:r>
          </a:p>
          <a:p>
            <a:pPr marL="342900" indent="-342900">
              <a:defRPr/>
            </a:pPr>
            <a:endParaRPr lang="en-US" sz="2400" dirty="0"/>
          </a:p>
          <a:p>
            <a:pPr marL="342900" indent="-342900">
              <a:defRPr/>
            </a:pPr>
            <a:r>
              <a:rPr lang="en-US" sz="2400" dirty="0"/>
              <a:t>Conclusions</a:t>
            </a:r>
          </a:p>
          <a:p>
            <a:pPr marL="342900" indent="-342900">
              <a:defRPr/>
            </a:pPr>
            <a:endParaRPr lang="it-IT" sz="2400" dirty="0"/>
          </a:p>
          <a:p>
            <a:endParaRPr lang="it-IT" dirty="0"/>
          </a:p>
        </p:txBody>
      </p:sp>
      <p:sp>
        <p:nvSpPr>
          <p:cNvPr id="4" name="Segnaposto data 3">
            <a:extLst>
              <a:ext uri="{FF2B5EF4-FFF2-40B4-BE49-F238E27FC236}">
                <a16:creationId xmlns:a16="http://schemas.microsoft.com/office/drawing/2014/main" id="{C9F8F0BD-A5B1-4405-B9CD-BE1C081F18DA}"/>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23361542-1BC6-4F28-9F04-C2BA8F5335B8}"/>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FAF98758-18E3-41B9-AB4F-9DBB295DB960}"/>
              </a:ext>
            </a:extLst>
          </p:cNvPr>
          <p:cNvSpPr>
            <a:spLocks noGrp="1"/>
          </p:cNvSpPr>
          <p:nvPr>
            <p:ph type="sldNum" sz="quarter" idx="12"/>
          </p:nvPr>
        </p:nvSpPr>
        <p:spPr/>
        <p:txBody>
          <a:bodyPr/>
          <a:lstStyle/>
          <a:p>
            <a:fld id="{11A9D1D3-80F6-43B1-92F0-BF797B205D95}" type="slidenum">
              <a:rPr lang="it-IT" smtClean="0"/>
              <a:t>2</a:t>
            </a:fld>
            <a:endParaRPr lang="it-IT"/>
          </a:p>
        </p:txBody>
      </p:sp>
    </p:spTree>
    <p:extLst>
      <p:ext uri="{BB962C8B-B14F-4D97-AF65-F5344CB8AC3E}">
        <p14:creationId xmlns:p14="http://schemas.microsoft.com/office/powerpoint/2010/main" val="26899750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8C7D6EA-E3A5-45C8-A7E0-EA56409D32B9}"/>
              </a:ext>
            </a:extLst>
          </p:cNvPr>
          <p:cNvSpPr>
            <a:spLocks noGrp="1"/>
          </p:cNvSpPr>
          <p:nvPr>
            <p:ph type="title"/>
          </p:nvPr>
        </p:nvSpPr>
        <p:spPr/>
        <p:txBody>
          <a:bodyPr/>
          <a:lstStyle/>
          <a:p>
            <a:r>
              <a:rPr lang="it-IT" dirty="0" err="1"/>
              <a:t>Operational</a:t>
            </a:r>
            <a:r>
              <a:rPr lang="it-IT" dirty="0"/>
              <a:t> </a:t>
            </a:r>
            <a:r>
              <a:rPr lang="it-IT" dirty="0" err="1"/>
              <a:t>semantics</a:t>
            </a:r>
            <a:endParaRPr lang="it-IT" dirty="0"/>
          </a:p>
        </p:txBody>
      </p:sp>
      <p:sp>
        <p:nvSpPr>
          <p:cNvPr id="4" name="Segnaposto data 3">
            <a:extLst>
              <a:ext uri="{FF2B5EF4-FFF2-40B4-BE49-F238E27FC236}">
                <a16:creationId xmlns:a16="http://schemas.microsoft.com/office/drawing/2014/main" id="{51AFF94C-87DE-4AD4-804F-11EB7A0AFF4C}"/>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FCD41353-CD2E-401E-9A92-D9DCDE139C23}"/>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1AD909E3-48A1-4CDC-89B0-885DC0145619}"/>
              </a:ext>
            </a:extLst>
          </p:cNvPr>
          <p:cNvSpPr>
            <a:spLocks noGrp="1"/>
          </p:cNvSpPr>
          <p:nvPr>
            <p:ph type="sldNum" sz="quarter" idx="12"/>
          </p:nvPr>
        </p:nvSpPr>
        <p:spPr/>
        <p:txBody>
          <a:bodyPr/>
          <a:lstStyle/>
          <a:p>
            <a:fld id="{11A9D1D3-80F6-43B1-92F0-BF797B205D95}" type="slidenum">
              <a:rPr lang="it-IT" smtClean="0"/>
              <a:t>20</a:t>
            </a:fld>
            <a:endParaRPr lang="it-IT"/>
          </a:p>
        </p:txBody>
      </p:sp>
      <p:pic>
        <p:nvPicPr>
          <p:cNvPr id="7" name="Immagine 1">
            <a:extLst>
              <a:ext uri="{FF2B5EF4-FFF2-40B4-BE49-F238E27FC236}">
                <a16:creationId xmlns:a16="http://schemas.microsoft.com/office/drawing/2014/main" id="{68D5B531-6446-4C4D-9D1B-95956E0846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2717" y="1386416"/>
            <a:ext cx="8859187" cy="4397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22640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E26B5AA-D636-42B3-8F07-8F16983F3406}"/>
              </a:ext>
            </a:extLst>
          </p:cNvPr>
          <p:cNvSpPr>
            <a:spLocks noGrp="1"/>
          </p:cNvSpPr>
          <p:nvPr>
            <p:ph type="title"/>
          </p:nvPr>
        </p:nvSpPr>
        <p:spPr/>
        <p:txBody>
          <a:bodyPr/>
          <a:lstStyle/>
          <a:p>
            <a:r>
              <a:rPr lang="it-IT" dirty="0" err="1"/>
              <a:t>Our</a:t>
            </a:r>
            <a:r>
              <a:rPr lang="it-IT" dirty="0"/>
              <a:t> </a:t>
            </a:r>
            <a:r>
              <a:rPr lang="it-IT" dirty="0" err="1"/>
              <a:t>approach</a:t>
            </a:r>
            <a:endParaRPr lang="it-IT" dirty="0"/>
          </a:p>
        </p:txBody>
      </p:sp>
      <p:sp>
        <p:nvSpPr>
          <p:cNvPr id="3" name="Segnaposto contenuto 2">
            <a:extLst>
              <a:ext uri="{FF2B5EF4-FFF2-40B4-BE49-F238E27FC236}">
                <a16:creationId xmlns:a16="http://schemas.microsoft.com/office/drawing/2014/main" id="{846CAFAF-A353-48F1-8F30-893843C66E1E}"/>
              </a:ext>
            </a:extLst>
          </p:cNvPr>
          <p:cNvSpPr>
            <a:spLocks noGrp="1"/>
          </p:cNvSpPr>
          <p:nvPr>
            <p:ph idx="1"/>
          </p:nvPr>
        </p:nvSpPr>
        <p:spPr>
          <a:xfrm>
            <a:off x="1026612" y="1639888"/>
            <a:ext cx="10198436" cy="4351338"/>
          </a:xfrm>
        </p:spPr>
        <p:txBody>
          <a:bodyPr/>
          <a:lstStyle/>
          <a:p>
            <a:r>
              <a:rPr lang="it-IT" altLang="it-IT" dirty="0" err="1"/>
              <a:t>We</a:t>
            </a:r>
            <a:r>
              <a:rPr lang="it-IT" altLang="it-IT" dirty="0"/>
              <a:t> </a:t>
            </a:r>
            <a:r>
              <a:rPr lang="it-IT" altLang="it-IT" dirty="0" err="1"/>
              <a:t>attach</a:t>
            </a:r>
            <a:r>
              <a:rPr lang="it-IT" altLang="it-IT" dirty="0"/>
              <a:t> a security </a:t>
            </a:r>
            <a:r>
              <a:rPr lang="it-IT" altLang="it-IT" dirty="0" err="1"/>
              <a:t>level</a:t>
            </a:r>
            <a:r>
              <a:rPr lang="it-IT" altLang="it-IT" dirty="0"/>
              <a:t> </a:t>
            </a:r>
            <a:r>
              <a:rPr lang="en-US" altLang="it-IT" b="1" dirty="0">
                <a:sym typeface="Symbol" panose="05050102010706020507" pitchFamily="18" charset="2"/>
              </a:rPr>
              <a:t> </a:t>
            </a:r>
            <a:r>
              <a:rPr lang="it-IT" altLang="it-IT" dirty="0"/>
              <a:t>to </a:t>
            </a:r>
            <a:r>
              <a:rPr lang="it-IT" altLang="it-IT" dirty="0" err="1"/>
              <a:t>each</a:t>
            </a:r>
            <a:r>
              <a:rPr lang="it-IT" altLang="it-IT" dirty="0"/>
              <a:t> data k.</a:t>
            </a:r>
          </a:p>
          <a:p>
            <a:pPr marL="0" indent="0">
              <a:buNone/>
            </a:pPr>
            <a:endParaRPr lang="it-IT" altLang="it-IT" dirty="0"/>
          </a:p>
          <a:p>
            <a:r>
              <a:rPr lang="it-IT" altLang="it-IT" dirty="0" err="1"/>
              <a:t>During</a:t>
            </a:r>
            <a:r>
              <a:rPr lang="it-IT" altLang="it-IT" dirty="0"/>
              <a:t> the </a:t>
            </a:r>
            <a:r>
              <a:rPr lang="it-IT" altLang="it-IT" dirty="0" err="1"/>
              <a:t>execution</a:t>
            </a:r>
            <a:r>
              <a:rPr lang="it-IT" altLang="it-IT" dirty="0"/>
              <a:t> of a </a:t>
            </a:r>
            <a:r>
              <a:rPr lang="it-IT" altLang="it-IT" dirty="0" err="1"/>
              <a:t>program</a:t>
            </a:r>
            <a:r>
              <a:rPr lang="it-IT" altLang="it-IT" dirty="0"/>
              <a:t>, </a:t>
            </a:r>
            <a:r>
              <a:rPr lang="en-US" altLang="it-IT" b="1" dirty="0">
                <a:sym typeface="Symbol" panose="05050102010706020507" pitchFamily="18" charset="2"/>
              </a:rPr>
              <a:t></a:t>
            </a:r>
            <a:r>
              <a:rPr lang="it-IT" altLang="it-IT" dirty="0"/>
              <a:t> </a:t>
            </a:r>
            <a:r>
              <a:rPr lang="it-IT" altLang="it-IT" dirty="0" err="1"/>
              <a:t>indicates</a:t>
            </a:r>
            <a:r>
              <a:rPr lang="it-IT" altLang="it-IT" dirty="0"/>
              <a:t> the </a:t>
            </a:r>
            <a:r>
              <a:rPr lang="it-IT" altLang="it-IT" dirty="0" err="1"/>
              <a:t>least</a:t>
            </a:r>
            <a:r>
              <a:rPr lang="it-IT" altLang="it-IT" dirty="0"/>
              <a:t> </a:t>
            </a:r>
            <a:r>
              <a:rPr lang="it-IT" altLang="it-IT" dirty="0" err="1"/>
              <a:t>upper</a:t>
            </a:r>
            <a:r>
              <a:rPr lang="it-IT" altLang="it-IT" dirty="0"/>
              <a:t> </a:t>
            </a:r>
            <a:r>
              <a:rPr lang="it-IT" altLang="it-IT" dirty="0" err="1"/>
              <a:t>bound</a:t>
            </a:r>
            <a:r>
              <a:rPr lang="it-IT" altLang="it-IT" dirty="0"/>
              <a:t> of the security </a:t>
            </a:r>
            <a:r>
              <a:rPr lang="it-IT" altLang="it-IT" dirty="0" err="1"/>
              <a:t>levels</a:t>
            </a:r>
            <a:r>
              <a:rPr lang="it-IT" altLang="it-IT" dirty="0"/>
              <a:t> of the information flows, </a:t>
            </a:r>
            <a:r>
              <a:rPr lang="it-IT" altLang="it-IT" dirty="0" err="1"/>
              <a:t>both</a:t>
            </a:r>
            <a:r>
              <a:rPr lang="it-IT" altLang="it-IT" dirty="0"/>
              <a:t> </a:t>
            </a:r>
            <a:r>
              <a:rPr lang="it-IT" altLang="it-IT" dirty="0" err="1"/>
              <a:t>explicit</a:t>
            </a:r>
            <a:r>
              <a:rPr lang="it-IT" altLang="it-IT" dirty="0"/>
              <a:t> and </a:t>
            </a:r>
            <a:r>
              <a:rPr lang="it-IT" altLang="it-IT" dirty="0" err="1"/>
              <a:t>implicit</a:t>
            </a:r>
            <a:r>
              <a:rPr lang="it-IT" altLang="it-IT" dirty="0"/>
              <a:t>, on </a:t>
            </a:r>
            <a:r>
              <a:rPr lang="it-IT" altLang="it-IT" dirty="0" err="1"/>
              <a:t>which</a:t>
            </a:r>
            <a:r>
              <a:rPr lang="it-IT" altLang="it-IT" dirty="0"/>
              <a:t> k </a:t>
            </a:r>
            <a:r>
              <a:rPr lang="it-IT" altLang="it-IT" dirty="0" err="1"/>
              <a:t>depends</a:t>
            </a:r>
            <a:r>
              <a:rPr lang="it-IT" altLang="it-IT" dirty="0"/>
              <a:t>. </a:t>
            </a:r>
          </a:p>
          <a:p>
            <a:pPr marL="0" indent="0">
              <a:buNone/>
            </a:pPr>
            <a:endParaRPr lang="it-IT" altLang="it-IT" dirty="0"/>
          </a:p>
          <a:p>
            <a:r>
              <a:rPr lang="it-IT" altLang="it-IT" dirty="0"/>
              <a:t>To </a:t>
            </a:r>
            <a:r>
              <a:rPr lang="it-IT" altLang="it-IT" dirty="0" err="1"/>
              <a:t>deal</a:t>
            </a:r>
            <a:r>
              <a:rPr lang="it-IT" altLang="it-IT" dirty="0"/>
              <a:t> with </a:t>
            </a:r>
            <a:r>
              <a:rPr lang="it-IT" altLang="it-IT" dirty="0" err="1"/>
              <a:t>implicit</a:t>
            </a:r>
            <a:r>
              <a:rPr lang="it-IT" altLang="it-IT" dirty="0"/>
              <a:t> flow, the concept of </a:t>
            </a:r>
            <a:r>
              <a:rPr lang="it-IT" altLang="it-IT" dirty="0" err="1"/>
              <a:t>execution</a:t>
            </a:r>
            <a:r>
              <a:rPr lang="it-IT" altLang="it-IT" dirty="0"/>
              <a:t> </a:t>
            </a:r>
            <a:r>
              <a:rPr lang="it-IT" altLang="it-IT" dirty="0" err="1"/>
              <a:t>environment</a:t>
            </a:r>
            <a:r>
              <a:rPr lang="it-IT" altLang="it-IT" dirty="0"/>
              <a:t> </a:t>
            </a:r>
            <a:r>
              <a:rPr lang="it-IT" altLang="it-IT" dirty="0" err="1"/>
              <a:t>is</a:t>
            </a:r>
            <a:r>
              <a:rPr lang="it-IT" altLang="it-IT" dirty="0"/>
              <a:t> </a:t>
            </a:r>
            <a:r>
              <a:rPr lang="it-IT" altLang="it-IT" dirty="0" err="1"/>
              <a:t>introduced</a:t>
            </a:r>
            <a:endParaRPr lang="it-IT" altLang="it-IT" dirty="0"/>
          </a:p>
          <a:p>
            <a:endParaRPr lang="it-IT" dirty="0"/>
          </a:p>
        </p:txBody>
      </p:sp>
      <p:sp>
        <p:nvSpPr>
          <p:cNvPr id="4" name="Segnaposto data 3">
            <a:extLst>
              <a:ext uri="{FF2B5EF4-FFF2-40B4-BE49-F238E27FC236}">
                <a16:creationId xmlns:a16="http://schemas.microsoft.com/office/drawing/2014/main" id="{B4573D0C-927E-45F3-9BC8-C3CD7E31DE1A}"/>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7ADA7F23-89FF-49C2-B7E3-1B0EEF9CE850}"/>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3DA87CD2-B218-43F9-B89C-2405D181B6DD}"/>
              </a:ext>
            </a:extLst>
          </p:cNvPr>
          <p:cNvSpPr>
            <a:spLocks noGrp="1"/>
          </p:cNvSpPr>
          <p:nvPr>
            <p:ph type="sldNum" sz="quarter" idx="12"/>
          </p:nvPr>
        </p:nvSpPr>
        <p:spPr/>
        <p:txBody>
          <a:bodyPr/>
          <a:lstStyle/>
          <a:p>
            <a:fld id="{11A9D1D3-80F6-43B1-92F0-BF797B205D95}" type="slidenum">
              <a:rPr lang="it-IT" smtClean="0"/>
              <a:t>21</a:t>
            </a:fld>
            <a:endParaRPr lang="it-IT"/>
          </a:p>
        </p:txBody>
      </p:sp>
    </p:spTree>
    <p:extLst>
      <p:ext uri="{BB962C8B-B14F-4D97-AF65-F5344CB8AC3E}">
        <p14:creationId xmlns:p14="http://schemas.microsoft.com/office/powerpoint/2010/main" val="3729899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74A33F7-C309-40A7-98CA-EDEB77716FF1}"/>
              </a:ext>
            </a:extLst>
          </p:cNvPr>
          <p:cNvSpPr>
            <a:spLocks noGrp="1"/>
          </p:cNvSpPr>
          <p:nvPr>
            <p:ph type="title"/>
          </p:nvPr>
        </p:nvSpPr>
        <p:spPr/>
        <p:txBody>
          <a:bodyPr/>
          <a:lstStyle/>
          <a:p>
            <a:r>
              <a:rPr lang="it-IT" dirty="0"/>
              <a:t>Concrete </a:t>
            </a:r>
            <a:r>
              <a:rPr lang="it-IT" dirty="0" err="1"/>
              <a:t>Operational</a:t>
            </a:r>
            <a:r>
              <a:rPr lang="it-IT" dirty="0"/>
              <a:t> </a:t>
            </a:r>
            <a:r>
              <a:rPr lang="it-IT" dirty="0" err="1"/>
              <a:t>sematics</a:t>
            </a:r>
            <a:endParaRPr lang="it-IT" dirty="0"/>
          </a:p>
        </p:txBody>
      </p:sp>
      <p:sp>
        <p:nvSpPr>
          <p:cNvPr id="3" name="Segnaposto contenuto 2">
            <a:extLst>
              <a:ext uri="{FF2B5EF4-FFF2-40B4-BE49-F238E27FC236}">
                <a16:creationId xmlns:a16="http://schemas.microsoft.com/office/drawing/2014/main" id="{848D70AD-FF30-4B93-BBB4-F17547F5D9D5}"/>
              </a:ext>
            </a:extLst>
          </p:cNvPr>
          <p:cNvSpPr>
            <a:spLocks noGrp="1"/>
          </p:cNvSpPr>
          <p:nvPr>
            <p:ph idx="1"/>
          </p:nvPr>
        </p:nvSpPr>
        <p:spPr>
          <a:xfrm>
            <a:off x="838200" y="1064145"/>
            <a:ext cx="10515600" cy="5073896"/>
          </a:xfrm>
        </p:spPr>
        <p:txBody>
          <a:bodyPr>
            <a:noAutofit/>
          </a:bodyPr>
          <a:lstStyle/>
          <a:p>
            <a:pPr>
              <a:spcBef>
                <a:spcPct val="0"/>
              </a:spcBef>
              <a:buFontTx/>
              <a:buNone/>
            </a:pPr>
            <a:r>
              <a:rPr lang="it-IT" altLang="it-IT" dirty="0">
                <a:latin typeface="Arial" panose="020B0604020202020204" pitchFamily="34" charset="0"/>
              </a:rPr>
              <a:t> </a:t>
            </a:r>
            <a:r>
              <a:rPr lang="it-IT" altLang="it-IT" sz="2600" dirty="0"/>
              <a:t>An </a:t>
            </a:r>
            <a:r>
              <a:rPr lang="it-IT" altLang="it-IT" sz="2600" dirty="0" err="1"/>
              <a:t>instrumented</a:t>
            </a:r>
            <a:r>
              <a:rPr lang="it-IT" altLang="it-IT" sz="2600" dirty="0"/>
              <a:t> </a:t>
            </a:r>
            <a:r>
              <a:rPr lang="it-IT" altLang="it-IT" sz="2600" dirty="0" err="1"/>
              <a:t>semantics</a:t>
            </a:r>
            <a:r>
              <a:rPr lang="it-IT" altLang="it-IT" sz="2600" dirty="0"/>
              <a:t> </a:t>
            </a:r>
            <a:r>
              <a:rPr lang="it-IT" altLang="it-IT" sz="2600" dirty="0" err="1"/>
              <a:t>which</a:t>
            </a:r>
            <a:r>
              <a:rPr lang="it-IT" altLang="it-IT" sz="2600" dirty="0"/>
              <a:t>:</a:t>
            </a:r>
          </a:p>
          <a:p>
            <a:pPr>
              <a:spcBef>
                <a:spcPct val="0"/>
              </a:spcBef>
              <a:buFontTx/>
              <a:buChar char="•"/>
            </a:pPr>
            <a:endParaRPr lang="it-IT" altLang="it-IT" sz="2600" dirty="0"/>
          </a:p>
          <a:p>
            <a:pPr>
              <a:spcBef>
                <a:spcPct val="0"/>
              </a:spcBef>
              <a:buFontTx/>
              <a:buChar char="•"/>
            </a:pPr>
            <a:r>
              <a:rPr lang="it-IT" altLang="it-IT" sz="2600" dirty="0"/>
              <a:t>Handles </a:t>
            </a:r>
            <a:r>
              <a:rPr lang="it-IT" altLang="it-IT" sz="2600" dirty="0" err="1"/>
              <a:t>values</a:t>
            </a:r>
            <a:r>
              <a:rPr lang="it-IT" altLang="it-IT" sz="2600" dirty="0"/>
              <a:t> (k, </a:t>
            </a:r>
            <a:r>
              <a:rPr lang="en-US" altLang="it-IT" sz="2600" b="1" dirty="0">
                <a:sym typeface="Symbol" panose="05050102010706020507" pitchFamily="18" charset="2"/>
              </a:rPr>
              <a:t></a:t>
            </a:r>
            <a:r>
              <a:rPr lang="it-IT" altLang="it-IT" sz="2600" dirty="0"/>
              <a:t>) </a:t>
            </a:r>
            <a:r>
              <a:rPr lang="it-IT" altLang="it-IT" sz="2600" dirty="0" err="1">
                <a:solidFill>
                  <a:schemeClr val="accent1">
                    <a:lumMod val="60000"/>
                    <a:lumOff val="40000"/>
                  </a:schemeClr>
                </a:solidFill>
              </a:rPr>
              <a:t>annotated</a:t>
            </a:r>
            <a:r>
              <a:rPr lang="it-IT" altLang="it-IT" sz="2600" dirty="0">
                <a:solidFill>
                  <a:schemeClr val="accent1">
                    <a:lumMod val="60000"/>
                    <a:lumOff val="40000"/>
                  </a:schemeClr>
                </a:solidFill>
              </a:rPr>
              <a:t> with a security </a:t>
            </a:r>
            <a:r>
              <a:rPr lang="it-IT" altLang="it-IT" sz="2600" dirty="0" err="1">
                <a:solidFill>
                  <a:schemeClr val="accent1">
                    <a:lumMod val="60000"/>
                    <a:lumOff val="40000"/>
                  </a:schemeClr>
                </a:solidFill>
              </a:rPr>
              <a:t>level</a:t>
            </a:r>
            <a:r>
              <a:rPr lang="it-IT" altLang="it-IT" sz="2600" dirty="0"/>
              <a:t>. </a:t>
            </a:r>
            <a:br>
              <a:rPr lang="it-IT" altLang="it-IT" sz="2600" dirty="0"/>
            </a:br>
            <a:r>
              <a:rPr lang="it-IT" altLang="it-IT" sz="2600" dirty="0" err="1"/>
              <a:t>During</a:t>
            </a:r>
            <a:r>
              <a:rPr lang="it-IT" altLang="it-IT" sz="2600" dirty="0"/>
              <a:t> the </a:t>
            </a:r>
            <a:r>
              <a:rPr lang="it-IT" altLang="it-IT" sz="2600" dirty="0" err="1"/>
              <a:t>execution</a:t>
            </a:r>
            <a:r>
              <a:rPr lang="it-IT" altLang="it-IT" sz="2600" dirty="0"/>
              <a:t> of a </a:t>
            </a:r>
            <a:r>
              <a:rPr lang="it-IT" altLang="it-IT" sz="2600" dirty="0" err="1"/>
              <a:t>program</a:t>
            </a:r>
            <a:r>
              <a:rPr lang="it-IT" altLang="it-IT" sz="2600" dirty="0"/>
              <a:t>, </a:t>
            </a:r>
            <a:r>
              <a:rPr lang="en-US" altLang="it-IT" sz="2600" b="1" dirty="0">
                <a:sym typeface="Symbol" panose="05050102010706020507" pitchFamily="18" charset="2"/>
              </a:rPr>
              <a:t></a:t>
            </a:r>
            <a:r>
              <a:rPr lang="it-IT" altLang="it-IT" sz="2600" dirty="0"/>
              <a:t> </a:t>
            </a:r>
            <a:r>
              <a:rPr lang="it-IT" altLang="it-IT" sz="2600" dirty="0" err="1"/>
              <a:t>indicates</a:t>
            </a:r>
            <a:r>
              <a:rPr lang="it-IT" altLang="it-IT" sz="2600" dirty="0"/>
              <a:t> the </a:t>
            </a:r>
            <a:r>
              <a:rPr lang="it-IT" altLang="it-IT" sz="2600" dirty="0" err="1"/>
              <a:t>least</a:t>
            </a:r>
            <a:r>
              <a:rPr lang="it-IT" altLang="it-IT" sz="2600" dirty="0"/>
              <a:t> </a:t>
            </a:r>
            <a:r>
              <a:rPr lang="it-IT" altLang="it-IT" sz="2600" dirty="0" err="1"/>
              <a:t>upper</a:t>
            </a:r>
            <a:r>
              <a:rPr lang="it-IT" altLang="it-IT" sz="2600" dirty="0"/>
              <a:t> </a:t>
            </a:r>
            <a:r>
              <a:rPr lang="it-IT" altLang="it-IT" sz="2600" dirty="0" err="1"/>
              <a:t>bound</a:t>
            </a:r>
            <a:r>
              <a:rPr lang="it-IT" altLang="it-IT" sz="2600" dirty="0"/>
              <a:t> of the security </a:t>
            </a:r>
            <a:r>
              <a:rPr lang="it-IT" altLang="it-IT" sz="2600" dirty="0" err="1"/>
              <a:t>levels</a:t>
            </a:r>
            <a:r>
              <a:rPr lang="it-IT" altLang="it-IT" sz="2600" dirty="0"/>
              <a:t> of the information flows, </a:t>
            </a:r>
            <a:r>
              <a:rPr lang="it-IT" altLang="it-IT" sz="2600" dirty="0" err="1"/>
              <a:t>both</a:t>
            </a:r>
            <a:r>
              <a:rPr lang="it-IT" altLang="it-IT" sz="2600" dirty="0"/>
              <a:t> </a:t>
            </a:r>
            <a:r>
              <a:rPr lang="it-IT" altLang="it-IT" sz="2600" dirty="0" err="1"/>
              <a:t>explicit</a:t>
            </a:r>
            <a:r>
              <a:rPr lang="it-IT" altLang="it-IT" sz="2600" dirty="0"/>
              <a:t> and </a:t>
            </a:r>
            <a:r>
              <a:rPr lang="it-IT" altLang="it-IT" sz="2600" dirty="0" err="1"/>
              <a:t>implicit</a:t>
            </a:r>
            <a:r>
              <a:rPr lang="it-IT" altLang="it-IT" sz="2600" dirty="0"/>
              <a:t>, on </a:t>
            </a:r>
            <a:r>
              <a:rPr lang="it-IT" altLang="it-IT" sz="2600" dirty="0" err="1"/>
              <a:t>which</a:t>
            </a:r>
            <a:r>
              <a:rPr lang="it-IT" altLang="it-IT" sz="2600" dirty="0"/>
              <a:t> k </a:t>
            </a:r>
            <a:r>
              <a:rPr lang="it-IT" altLang="it-IT" sz="2600" dirty="0" err="1"/>
              <a:t>depends</a:t>
            </a:r>
            <a:r>
              <a:rPr lang="it-IT" altLang="it-IT" sz="2600" dirty="0"/>
              <a:t>. </a:t>
            </a:r>
          </a:p>
          <a:p>
            <a:pPr>
              <a:spcBef>
                <a:spcPct val="0"/>
              </a:spcBef>
              <a:buFontTx/>
              <a:buNone/>
            </a:pPr>
            <a:endParaRPr lang="it-IT" altLang="it-IT" sz="2600" dirty="0"/>
          </a:p>
          <a:p>
            <a:pPr>
              <a:spcBef>
                <a:spcPct val="0"/>
              </a:spcBef>
              <a:buFontTx/>
              <a:buNone/>
            </a:pPr>
            <a:endParaRPr lang="it-IT" altLang="it-IT" sz="2600" dirty="0"/>
          </a:p>
          <a:p>
            <a:pPr>
              <a:spcBef>
                <a:spcPct val="0"/>
              </a:spcBef>
              <a:buFontTx/>
              <a:buChar char="•"/>
            </a:pPr>
            <a:r>
              <a:rPr lang="it-IT" altLang="it-IT" sz="2600" dirty="0"/>
              <a:t> </a:t>
            </a:r>
            <a:r>
              <a:rPr lang="it-IT" altLang="it-IT" sz="2600" dirty="0" err="1"/>
              <a:t>Executes</a:t>
            </a:r>
            <a:r>
              <a:rPr lang="it-IT" altLang="it-IT" sz="2600" dirty="0"/>
              <a:t> </a:t>
            </a:r>
            <a:r>
              <a:rPr lang="it-IT" altLang="it-IT" sz="2600" dirty="0" err="1"/>
              <a:t>instructions</a:t>
            </a:r>
            <a:r>
              <a:rPr lang="it-IT" altLang="it-IT" sz="2600" dirty="0"/>
              <a:t> under a </a:t>
            </a:r>
            <a:r>
              <a:rPr lang="it-IT" altLang="it-IT" sz="2600" dirty="0">
                <a:solidFill>
                  <a:schemeClr val="accent1">
                    <a:lumMod val="60000"/>
                    <a:lumOff val="40000"/>
                  </a:schemeClr>
                </a:solidFill>
              </a:rPr>
              <a:t>security </a:t>
            </a:r>
            <a:r>
              <a:rPr lang="it-IT" altLang="it-IT" sz="2600" dirty="0" err="1">
                <a:solidFill>
                  <a:schemeClr val="accent1">
                    <a:lumMod val="60000"/>
                    <a:lumOff val="40000"/>
                  </a:schemeClr>
                </a:solidFill>
              </a:rPr>
              <a:t>environment</a:t>
            </a:r>
            <a:r>
              <a:rPr lang="it-IT" altLang="it-IT" sz="2600" dirty="0">
                <a:solidFill>
                  <a:schemeClr val="accent1">
                    <a:lumMod val="60000"/>
                    <a:lumOff val="40000"/>
                  </a:schemeClr>
                </a:solidFill>
              </a:rPr>
              <a:t> </a:t>
            </a:r>
            <a:r>
              <a:rPr lang="en-US" altLang="it-IT" sz="2600" b="1" dirty="0">
                <a:solidFill>
                  <a:schemeClr val="accent1">
                    <a:lumMod val="60000"/>
                    <a:lumOff val="40000"/>
                  </a:schemeClr>
                </a:solidFill>
                <a:sym typeface="Symbol" panose="05050102010706020507" pitchFamily="18" charset="2"/>
              </a:rPr>
              <a:t></a:t>
            </a:r>
            <a:r>
              <a:rPr lang="it-IT" altLang="it-IT" sz="2600" dirty="0"/>
              <a:t>.  </a:t>
            </a:r>
            <a:r>
              <a:rPr lang="it-IT" altLang="it-IT" sz="2600" dirty="0" err="1"/>
              <a:t>During</a:t>
            </a:r>
            <a:r>
              <a:rPr lang="it-IT" altLang="it-IT" sz="2600" dirty="0"/>
              <a:t> the </a:t>
            </a:r>
            <a:r>
              <a:rPr lang="it-IT" altLang="it-IT" sz="2600" dirty="0" err="1"/>
              <a:t>execution</a:t>
            </a:r>
            <a:r>
              <a:rPr lang="it-IT" altLang="it-IT" sz="2600" dirty="0"/>
              <a:t>, </a:t>
            </a:r>
            <a:r>
              <a:rPr lang="en-US" altLang="it-IT" sz="2600" b="1" dirty="0">
                <a:sym typeface="Symbol" panose="05050102010706020507" pitchFamily="18" charset="2"/>
              </a:rPr>
              <a:t></a:t>
            </a:r>
            <a:r>
              <a:rPr lang="it-IT" altLang="it-IT" sz="2600" dirty="0"/>
              <a:t> </a:t>
            </a:r>
            <a:r>
              <a:rPr lang="it-IT" altLang="it-IT" sz="2600" dirty="0" err="1"/>
              <a:t>represents</a:t>
            </a:r>
            <a:r>
              <a:rPr lang="it-IT" altLang="it-IT" sz="2600" dirty="0"/>
              <a:t> the </a:t>
            </a:r>
            <a:r>
              <a:rPr lang="it-IT" altLang="it-IT" sz="2600" dirty="0" err="1"/>
              <a:t>least</a:t>
            </a:r>
            <a:r>
              <a:rPr lang="it-IT" altLang="it-IT" sz="2600" dirty="0"/>
              <a:t> </a:t>
            </a:r>
            <a:r>
              <a:rPr lang="it-IT" altLang="it-IT" sz="2600" dirty="0" err="1"/>
              <a:t>upper</a:t>
            </a:r>
            <a:r>
              <a:rPr lang="it-IT" altLang="it-IT" sz="2600" dirty="0"/>
              <a:t> </a:t>
            </a:r>
            <a:r>
              <a:rPr lang="it-IT" altLang="it-IT" sz="2600" dirty="0" err="1"/>
              <a:t>bound</a:t>
            </a:r>
            <a:r>
              <a:rPr lang="it-IT" altLang="it-IT" sz="2600" dirty="0"/>
              <a:t> of the security </a:t>
            </a:r>
            <a:r>
              <a:rPr lang="it-IT" altLang="it-IT" sz="2600" dirty="0" err="1"/>
              <a:t>levels</a:t>
            </a:r>
            <a:r>
              <a:rPr lang="it-IT" altLang="it-IT" sz="2600" dirty="0"/>
              <a:t> of the open </a:t>
            </a:r>
            <a:r>
              <a:rPr lang="it-IT" altLang="it-IT" sz="2600" dirty="0" err="1"/>
              <a:t>implicit</a:t>
            </a:r>
            <a:r>
              <a:rPr lang="it-IT" altLang="it-IT" sz="2600" dirty="0"/>
              <a:t> flows. </a:t>
            </a:r>
            <a:r>
              <a:rPr lang="en-US" altLang="it-IT" sz="2600" b="1" dirty="0">
                <a:sym typeface="Symbol" panose="05050102010706020507" pitchFamily="18" charset="2"/>
              </a:rPr>
              <a:t></a:t>
            </a:r>
            <a:r>
              <a:rPr lang="it-IT" altLang="it-IT" sz="2600" dirty="0"/>
              <a:t> </a:t>
            </a:r>
            <a:r>
              <a:rPr lang="it-IT" altLang="it-IT" sz="2600" dirty="0" err="1"/>
              <a:t>is</a:t>
            </a:r>
            <a:r>
              <a:rPr lang="it-IT" altLang="it-IT" sz="2600" dirty="0"/>
              <a:t> (</a:t>
            </a:r>
            <a:r>
              <a:rPr lang="it-IT" altLang="it-IT" sz="2600" dirty="0" err="1"/>
              <a:t>possibly</a:t>
            </a:r>
            <a:r>
              <a:rPr lang="it-IT" altLang="it-IT" sz="2600" dirty="0"/>
              <a:t>)  </a:t>
            </a:r>
            <a:r>
              <a:rPr lang="it-IT" altLang="it-IT" sz="2600" dirty="0" err="1">
                <a:solidFill>
                  <a:schemeClr val="accent1">
                    <a:lumMod val="60000"/>
                    <a:lumOff val="40000"/>
                  </a:schemeClr>
                </a:solidFill>
              </a:rPr>
              <a:t>upgraded</a:t>
            </a:r>
            <a:r>
              <a:rPr lang="it-IT" altLang="it-IT" sz="2600" dirty="0">
                <a:solidFill>
                  <a:schemeClr val="accent1">
                    <a:lumMod val="60000"/>
                    <a:lumOff val="40000"/>
                  </a:schemeClr>
                </a:solidFill>
              </a:rPr>
              <a:t> </a:t>
            </a:r>
            <a:r>
              <a:rPr lang="it-IT" altLang="it-IT" sz="2600" dirty="0" err="1"/>
              <a:t>when</a:t>
            </a:r>
            <a:r>
              <a:rPr lang="it-IT" altLang="it-IT" sz="2600" dirty="0"/>
              <a:t> a branching </a:t>
            </a:r>
            <a:r>
              <a:rPr lang="it-IT" altLang="it-IT" sz="2600" dirty="0" err="1"/>
              <a:t>instruction</a:t>
            </a:r>
            <a:r>
              <a:rPr lang="it-IT" altLang="it-IT" sz="2600" dirty="0"/>
              <a:t> </a:t>
            </a:r>
            <a:r>
              <a:rPr lang="it-IT" altLang="it-IT" sz="2600" dirty="0" err="1"/>
              <a:t>begins</a:t>
            </a:r>
            <a:r>
              <a:rPr lang="it-IT" altLang="it-IT" sz="2600" dirty="0"/>
              <a:t> and </a:t>
            </a:r>
            <a:r>
              <a:rPr lang="it-IT" altLang="it-IT" sz="2600" dirty="0" err="1"/>
              <a:t>is</a:t>
            </a:r>
            <a:r>
              <a:rPr lang="it-IT" altLang="it-IT" sz="2600" dirty="0"/>
              <a:t> (</a:t>
            </a:r>
            <a:r>
              <a:rPr lang="it-IT" altLang="it-IT" sz="2600" dirty="0" err="1"/>
              <a:t>possibly</a:t>
            </a:r>
            <a:r>
              <a:rPr lang="it-IT" altLang="it-IT" sz="2600" dirty="0"/>
              <a:t>) </a:t>
            </a:r>
            <a:r>
              <a:rPr lang="it-IT" altLang="it-IT" sz="2600" dirty="0" err="1">
                <a:solidFill>
                  <a:schemeClr val="accent1">
                    <a:lumMod val="60000"/>
                    <a:lumOff val="40000"/>
                  </a:schemeClr>
                </a:solidFill>
              </a:rPr>
              <a:t>downgraded</a:t>
            </a:r>
            <a:r>
              <a:rPr lang="it-IT" altLang="it-IT" sz="2600" dirty="0">
                <a:solidFill>
                  <a:schemeClr val="accent1">
                    <a:lumMod val="60000"/>
                    <a:lumOff val="40000"/>
                  </a:schemeClr>
                </a:solidFill>
              </a:rPr>
              <a:t> </a:t>
            </a:r>
            <a:r>
              <a:rPr lang="it-IT" altLang="it-IT" sz="2600" dirty="0" err="1"/>
              <a:t>when</a:t>
            </a:r>
            <a:r>
              <a:rPr lang="it-IT" altLang="it-IT" sz="2600" dirty="0"/>
              <a:t> </a:t>
            </a:r>
            <a:r>
              <a:rPr lang="it-IT" altLang="it-IT" sz="2600" dirty="0" err="1"/>
              <a:t>all</a:t>
            </a:r>
            <a:r>
              <a:rPr lang="it-IT" altLang="it-IT" sz="2600" dirty="0"/>
              <a:t> </a:t>
            </a:r>
            <a:r>
              <a:rPr lang="it-IT" altLang="it-IT" sz="2600" dirty="0" err="1"/>
              <a:t>branches</a:t>
            </a:r>
            <a:r>
              <a:rPr lang="it-IT" altLang="it-IT" sz="2600" dirty="0"/>
              <a:t> join. </a:t>
            </a:r>
          </a:p>
          <a:p>
            <a:pPr marL="0" indent="0">
              <a:spcBef>
                <a:spcPct val="0"/>
              </a:spcBef>
              <a:buNone/>
            </a:pPr>
            <a:endParaRPr lang="it-IT" altLang="it-IT" sz="2600" dirty="0"/>
          </a:p>
          <a:p>
            <a:pPr marL="0" indent="0">
              <a:spcBef>
                <a:spcPct val="0"/>
              </a:spcBef>
              <a:buNone/>
            </a:pPr>
            <a:r>
              <a:rPr lang="it-IT" altLang="it-IT" sz="2600" dirty="0"/>
              <a:t>C(P) : concrete </a:t>
            </a:r>
            <a:r>
              <a:rPr lang="it-IT" altLang="it-IT" sz="2600" dirty="0" err="1"/>
              <a:t>transition</a:t>
            </a:r>
            <a:r>
              <a:rPr lang="it-IT" altLang="it-IT" sz="2600" dirty="0"/>
              <a:t> system for a </a:t>
            </a:r>
            <a:r>
              <a:rPr lang="it-IT" altLang="it-IT" sz="2600" dirty="0" err="1"/>
              <a:t>program</a:t>
            </a:r>
            <a:r>
              <a:rPr lang="it-IT" altLang="it-IT" sz="2600" dirty="0"/>
              <a:t> P</a:t>
            </a:r>
          </a:p>
          <a:p>
            <a:endParaRPr lang="it-IT" dirty="0"/>
          </a:p>
        </p:txBody>
      </p:sp>
      <p:sp>
        <p:nvSpPr>
          <p:cNvPr id="4" name="Segnaposto data 3">
            <a:extLst>
              <a:ext uri="{FF2B5EF4-FFF2-40B4-BE49-F238E27FC236}">
                <a16:creationId xmlns:a16="http://schemas.microsoft.com/office/drawing/2014/main" id="{D8487734-A344-44CD-A4A1-408B5EFFDDAD}"/>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497EE725-635E-4C52-911A-38D52D0BD01D}"/>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A1B69DC4-9601-4007-8AB1-C82C04899503}"/>
              </a:ext>
            </a:extLst>
          </p:cNvPr>
          <p:cNvSpPr>
            <a:spLocks noGrp="1"/>
          </p:cNvSpPr>
          <p:nvPr>
            <p:ph type="sldNum" sz="quarter" idx="12"/>
          </p:nvPr>
        </p:nvSpPr>
        <p:spPr/>
        <p:txBody>
          <a:bodyPr/>
          <a:lstStyle/>
          <a:p>
            <a:fld id="{11A9D1D3-80F6-43B1-92F0-BF797B205D95}" type="slidenum">
              <a:rPr lang="it-IT" smtClean="0"/>
              <a:t>22</a:t>
            </a:fld>
            <a:endParaRPr lang="it-IT"/>
          </a:p>
        </p:txBody>
      </p:sp>
    </p:spTree>
    <p:extLst>
      <p:ext uri="{BB962C8B-B14F-4D97-AF65-F5344CB8AC3E}">
        <p14:creationId xmlns:p14="http://schemas.microsoft.com/office/powerpoint/2010/main" val="1136240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6C5C439-DF86-42F0-8726-AAC30D019CF3}"/>
              </a:ext>
            </a:extLst>
          </p:cNvPr>
          <p:cNvSpPr>
            <a:spLocks noGrp="1"/>
          </p:cNvSpPr>
          <p:nvPr>
            <p:ph type="title"/>
          </p:nvPr>
        </p:nvSpPr>
        <p:spPr/>
        <p:txBody>
          <a:bodyPr/>
          <a:lstStyle/>
          <a:p>
            <a:r>
              <a:rPr lang="it-IT" dirty="0"/>
              <a:t>Concrete </a:t>
            </a:r>
            <a:r>
              <a:rPr lang="it-IT" dirty="0" err="1"/>
              <a:t>Operational</a:t>
            </a:r>
            <a:r>
              <a:rPr lang="it-IT" dirty="0"/>
              <a:t> </a:t>
            </a:r>
            <a:r>
              <a:rPr lang="it-IT" dirty="0" err="1"/>
              <a:t>sematics</a:t>
            </a:r>
            <a:endParaRPr lang="it-IT" dirty="0"/>
          </a:p>
        </p:txBody>
      </p:sp>
      <p:sp>
        <p:nvSpPr>
          <p:cNvPr id="4" name="Segnaposto data 3">
            <a:extLst>
              <a:ext uri="{FF2B5EF4-FFF2-40B4-BE49-F238E27FC236}">
                <a16:creationId xmlns:a16="http://schemas.microsoft.com/office/drawing/2014/main" id="{BC3420DA-56E6-47C2-8865-92495E122FF4}"/>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D0B4A3B5-CC8A-4EB0-803E-EC612C302905}"/>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97B95741-E08F-4882-B9F1-904491C818BD}"/>
              </a:ext>
            </a:extLst>
          </p:cNvPr>
          <p:cNvSpPr>
            <a:spLocks noGrp="1"/>
          </p:cNvSpPr>
          <p:nvPr>
            <p:ph type="sldNum" sz="quarter" idx="12"/>
          </p:nvPr>
        </p:nvSpPr>
        <p:spPr/>
        <p:txBody>
          <a:bodyPr/>
          <a:lstStyle/>
          <a:p>
            <a:fld id="{11A9D1D3-80F6-43B1-92F0-BF797B205D95}" type="slidenum">
              <a:rPr lang="it-IT" smtClean="0"/>
              <a:t>23</a:t>
            </a:fld>
            <a:endParaRPr lang="it-IT"/>
          </a:p>
        </p:txBody>
      </p:sp>
      <p:sp>
        <p:nvSpPr>
          <p:cNvPr id="7" name="Text Box 4">
            <a:extLst>
              <a:ext uri="{FF2B5EF4-FFF2-40B4-BE49-F238E27FC236}">
                <a16:creationId xmlns:a16="http://schemas.microsoft.com/office/drawing/2014/main" id="{7FE4D5DB-49BE-40E0-BBE5-DE0B325C82DF}"/>
              </a:ext>
            </a:extLst>
          </p:cNvPr>
          <p:cNvSpPr txBox="1">
            <a:spLocks noChangeArrowheads="1"/>
          </p:cNvSpPr>
          <p:nvPr/>
        </p:nvSpPr>
        <p:spPr bwMode="auto">
          <a:xfrm>
            <a:off x="407276" y="1468620"/>
            <a:ext cx="6487510"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it-IT" sz="2400" u="none" dirty="0">
                <a:latin typeface="+mn-lt"/>
              </a:rPr>
              <a:t>Security levels		</a:t>
            </a:r>
            <a:r>
              <a:rPr lang="en-US" altLang="it-IT" sz="2400" b="1" dirty="0">
                <a:solidFill>
                  <a:srgbClr val="CC3300"/>
                </a:solidFill>
                <a:latin typeface="Script MT Bold" panose="03040602040607080904" pitchFamily="66" charset="0"/>
              </a:rPr>
              <a:t> L</a:t>
            </a:r>
            <a:r>
              <a:rPr lang="en-US" altLang="it-IT" sz="2400" b="1" u="none" dirty="0">
                <a:solidFill>
                  <a:srgbClr val="CC3300"/>
                </a:solidFill>
                <a:latin typeface="+mn-lt"/>
              </a:rPr>
              <a:t> </a:t>
            </a:r>
            <a:r>
              <a:rPr lang="en-US" altLang="it-IT" sz="2400" u="none" dirty="0">
                <a:solidFill>
                  <a:srgbClr val="CC3300"/>
                </a:solidFill>
                <a:latin typeface="+mn-lt"/>
              </a:rPr>
              <a:t>= {L </a:t>
            </a:r>
            <a:r>
              <a:rPr lang="en-US" altLang="it-IT" sz="2400" u="none" dirty="0">
                <a:solidFill>
                  <a:srgbClr val="CC3300"/>
                </a:solidFill>
                <a:latin typeface="+mn-lt"/>
                <a:sym typeface="Symbol" panose="05050102010706020507" pitchFamily="18" charset="2"/>
              </a:rPr>
              <a:t>&lt;</a:t>
            </a:r>
            <a:r>
              <a:rPr lang="en-US" altLang="it-IT" sz="2400" u="none" dirty="0">
                <a:solidFill>
                  <a:srgbClr val="CC3300"/>
                </a:solidFill>
                <a:latin typeface="+mn-lt"/>
              </a:rPr>
              <a:t> H}</a:t>
            </a:r>
            <a:r>
              <a:rPr lang="en-US" altLang="it-IT" sz="2400" b="1" u="none" dirty="0">
                <a:latin typeface="+mn-lt"/>
              </a:rPr>
              <a:t> 	      </a:t>
            </a:r>
            <a:r>
              <a:rPr lang="en-US" altLang="it-IT" sz="2400" b="1" u="none" dirty="0">
                <a:solidFill>
                  <a:srgbClr val="CC3300"/>
                </a:solidFill>
                <a:latin typeface="+mn-lt"/>
                <a:sym typeface="Symbol" panose="05050102010706020507" pitchFamily="18" charset="2"/>
              </a:rPr>
              <a:t>, , </a:t>
            </a:r>
            <a:r>
              <a:rPr lang="en-US" altLang="it-IT" sz="2400" u="none" dirty="0">
                <a:solidFill>
                  <a:srgbClr val="CC3300"/>
                </a:solidFill>
                <a:latin typeface="+mn-lt"/>
              </a:rPr>
              <a:t>..</a:t>
            </a:r>
            <a:r>
              <a:rPr lang="en-US" altLang="it-IT" sz="2400" u="none" dirty="0">
                <a:latin typeface="+mn-lt"/>
              </a:rPr>
              <a:t> </a:t>
            </a:r>
          </a:p>
          <a:p>
            <a:pPr>
              <a:spcBef>
                <a:spcPct val="0"/>
              </a:spcBef>
              <a:buFontTx/>
              <a:buNone/>
            </a:pPr>
            <a:r>
              <a:rPr lang="en-US" altLang="it-IT" sz="2400" u="none" dirty="0">
                <a:latin typeface="+mn-lt"/>
              </a:rPr>
              <a:t>Constants 	   	</a:t>
            </a:r>
            <a:r>
              <a:rPr lang="en-US" altLang="it-IT" sz="2400" b="1" dirty="0">
                <a:solidFill>
                  <a:srgbClr val="CC3300"/>
                </a:solidFill>
                <a:latin typeface="Script MT Bold" panose="03040602040607080904" pitchFamily="66" charset="0"/>
              </a:rPr>
              <a:t> </a:t>
            </a:r>
            <a:r>
              <a:rPr lang="en-US" altLang="it-IT" sz="2400" dirty="0">
                <a:solidFill>
                  <a:srgbClr val="CC3300"/>
                </a:solidFill>
              </a:rPr>
              <a:t>V</a:t>
            </a:r>
            <a:r>
              <a:rPr lang="en-US" altLang="it-IT" sz="2400" u="none" dirty="0">
                <a:solidFill>
                  <a:srgbClr val="CC3300"/>
                </a:solidFill>
                <a:latin typeface="+mn-lt"/>
              </a:rPr>
              <a:t>           	      k, k’, ..           </a:t>
            </a:r>
          </a:p>
          <a:p>
            <a:pPr>
              <a:spcBef>
                <a:spcPct val="0"/>
              </a:spcBef>
              <a:buFontTx/>
              <a:buNone/>
            </a:pPr>
            <a:r>
              <a:rPr lang="en-US" altLang="it-IT" sz="2400" u="none" dirty="0">
                <a:latin typeface="+mn-lt"/>
              </a:rPr>
              <a:t>Concrete Values</a:t>
            </a:r>
            <a:r>
              <a:rPr lang="en-US" altLang="it-IT" sz="2400" u="none" dirty="0">
                <a:solidFill>
                  <a:srgbClr val="CC3300"/>
                </a:solidFill>
                <a:latin typeface="+mn-lt"/>
              </a:rPr>
              <a:t>  	</a:t>
            </a:r>
            <a:r>
              <a:rPr lang="en-US" altLang="it-IT" sz="2400" b="1" dirty="0">
                <a:solidFill>
                  <a:srgbClr val="CC3300"/>
                </a:solidFill>
                <a:latin typeface="Script MT Bold" panose="03040602040607080904" pitchFamily="66" charset="0"/>
              </a:rPr>
              <a:t> V</a:t>
            </a:r>
            <a:r>
              <a:rPr lang="en-US" altLang="it-IT" sz="2400" u="none" dirty="0">
                <a:solidFill>
                  <a:srgbClr val="CC3300"/>
                </a:solidFill>
                <a:latin typeface="+mn-lt"/>
              </a:rPr>
              <a:t> </a:t>
            </a:r>
            <a:r>
              <a:rPr lang="en-US" altLang="it-IT" sz="2400" b="1" u="none" baseline="30000" dirty="0">
                <a:solidFill>
                  <a:srgbClr val="CC3300"/>
                </a:solidFill>
                <a:latin typeface="+mn-lt"/>
              </a:rPr>
              <a:t>=</a:t>
            </a:r>
            <a:r>
              <a:rPr lang="en-US" altLang="it-IT" sz="2400" u="none" dirty="0">
                <a:solidFill>
                  <a:srgbClr val="CC3300"/>
                </a:solidFill>
                <a:latin typeface="+mn-lt"/>
              </a:rPr>
              <a:t> V </a:t>
            </a:r>
            <a:r>
              <a:rPr lang="en-US" altLang="it-IT" sz="2400" b="1" u="none" dirty="0">
                <a:solidFill>
                  <a:srgbClr val="CC3300"/>
                </a:solidFill>
                <a:latin typeface="+mn-lt"/>
                <a:sym typeface="Symbol" panose="05050102010706020507" pitchFamily="18" charset="2"/>
              </a:rPr>
              <a:t></a:t>
            </a:r>
            <a:r>
              <a:rPr lang="en-US" altLang="it-IT" sz="2400" u="none" dirty="0">
                <a:solidFill>
                  <a:srgbClr val="CC3300"/>
                </a:solidFill>
                <a:latin typeface="+mn-lt"/>
              </a:rPr>
              <a:t> </a:t>
            </a:r>
            <a:r>
              <a:rPr lang="en-US" altLang="it-IT" sz="2400" b="1" dirty="0">
                <a:solidFill>
                  <a:srgbClr val="CC3300"/>
                </a:solidFill>
                <a:latin typeface="Script MT Bold" panose="03040602040607080904" pitchFamily="66" charset="0"/>
              </a:rPr>
              <a:t>L</a:t>
            </a:r>
            <a:r>
              <a:rPr lang="en-US" altLang="it-IT" sz="2400" u="none" dirty="0">
                <a:solidFill>
                  <a:srgbClr val="CC3300"/>
                </a:solidFill>
                <a:latin typeface="+mn-lt"/>
              </a:rPr>
              <a:t>               ( k, </a:t>
            </a:r>
            <a:r>
              <a:rPr lang="en-US" altLang="it-IT" sz="2400" b="1" u="none" dirty="0">
                <a:solidFill>
                  <a:srgbClr val="CC3300"/>
                </a:solidFill>
                <a:latin typeface="+mn-lt"/>
                <a:sym typeface="Symbol" panose="05050102010706020507" pitchFamily="18" charset="2"/>
              </a:rPr>
              <a:t></a:t>
            </a:r>
            <a:r>
              <a:rPr lang="en-US" altLang="it-IT" sz="2400" u="none" dirty="0">
                <a:solidFill>
                  <a:srgbClr val="CC3300"/>
                </a:solidFill>
                <a:latin typeface="+mn-lt"/>
                <a:sym typeface="Symbol" panose="05050102010706020507" pitchFamily="18" charset="2"/>
              </a:rPr>
              <a:t> </a:t>
            </a:r>
            <a:r>
              <a:rPr lang="en-US" altLang="it-IT" sz="2400" u="none" dirty="0">
                <a:solidFill>
                  <a:srgbClr val="CC3300"/>
                </a:solidFill>
                <a:latin typeface="+mn-lt"/>
              </a:rPr>
              <a:t>)</a:t>
            </a:r>
          </a:p>
          <a:p>
            <a:pPr>
              <a:spcBef>
                <a:spcPct val="0"/>
              </a:spcBef>
              <a:buFontTx/>
              <a:buNone/>
            </a:pPr>
            <a:r>
              <a:rPr lang="en-US" altLang="it-IT" sz="2400" u="none" dirty="0">
                <a:latin typeface="+mn-lt"/>
              </a:rPr>
              <a:t>Concrete Memories 	 </a:t>
            </a:r>
            <a:r>
              <a:rPr lang="en-US" altLang="it-IT" sz="2400" b="1" u="none" dirty="0">
                <a:solidFill>
                  <a:srgbClr val="CC3300"/>
                </a:solidFill>
                <a:latin typeface="+mn-lt"/>
              </a:rPr>
              <a:t>M</a:t>
            </a:r>
            <a:r>
              <a:rPr lang="en-US" altLang="it-IT" sz="2400" u="none" dirty="0">
                <a:solidFill>
                  <a:srgbClr val="CC3300"/>
                </a:solidFill>
                <a:latin typeface="+mn-lt"/>
              </a:rPr>
              <a:t> </a:t>
            </a:r>
            <a:r>
              <a:rPr lang="en-US" altLang="it-IT" sz="2400" b="1" u="none" baseline="30000" dirty="0">
                <a:solidFill>
                  <a:srgbClr val="CC3300"/>
                </a:solidFill>
                <a:latin typeface="+mn-lt"/>
              </a:rPr>
              <a:t>=</a:t>
            </a:r>
            <a:r>
              <a:rPr lang="en-US" altLang="it-IT" sz="2400" u="none" dirty="0">
                <a:solidFill>
                  <a:srgbClr val="CC3300"/>
                </a:solidFill>
                <a:latin typeface="+mn-lt"/>
              </a:rPr>
              <a:t> var </a:t>
            </a:r>
            <a:r>
              <a:rPr lang="en-US" altLang="it-IT" sz="2400" b="1" u="none" dirty="0">
                <a:solidFill>
                  <a:srgbClr val="CC3300"/>
                </a:solidFill>
                <a:latin typeface="+mn-lt"/>
                <a:sym typeface="Symbol" panose="05050102010706020507" pitchFamily="18" charset="2"/>
              </a:rPr>
              <a:t></a:t>
            </a:r>
            <a:r>
              <a:rPr lang="en-US" altLang="it-IT" sz="2400" u="none" dirty="0">
                <a:solidFill>
                  <a:srgbClr val="CC3300"/>
                </a:solidFill>
                <a:latin typeface="+mn-lt"/>
              </a:rPr>
              <a:t> </a:t>
            </a:r>
            <a:r>
              <a:rPr lang="en-US" altLang="it-IT" sz="2400" b="1" dirty="0">
                <a:solidFill>
                  <a:srgbClr val="CC3300"/>
                </a:solidFill>
                <a:latin typeface="Script MT Bold" panose="03040602040607080904" pitchFamily="66" charset="0"/>
              </a:rPr>
              <a:t>V</a:t>
            </a:r>
            <a:r>
              <a:rPr lang="en-US" altLang="it-IT" sz="2400" u="none" dirty="0">
                <a:solidFill>
                  <a:srgbClr val="CC3300"/>
                </a:solidFill>
                <a:latin typeface="+mn-lt"/>
                <a:sym typeface="Symbol" panose="05050102010706020507" pitchFamily="18" charset="2"/>
              </a:rPr>
              <a:t> </a:t>
            </a:r>
            <a:r>
              <a:rPr lang="en-US" altLang="it-IT" sz="2400" b="1" u="none" dirty="0">
                <a:solidFill>
                  <a:srgbClr val="CC3300"/>
                </a:solidFill>
                <a:latin typeface="+mn-lt"/>
              </a:rPr>
              <a:t> </a:t>
            </a:r>
            <a:r>
              <a:rPr lang="en-US" altLang="it-IT" sz="2400" u="none" dirty="0">
                <a:latin typeface="+mn-lt"/>
              </a:rPr>
              <a:t>        </a:t>
            </a:r>
            <a:r>
              <a:rPr lang="en-US" altLang="it-IT" sz="2400" u="none" dirty="0">
                <a:solidFill>
                  <a:srgbClr val="CC3300"/>
                </a:solidFill>
                <a:latin typeface="+mn-lt"/>
              </a:rPr>
              <a:t>M, M’,..</a:t>
            </a:r>
            <a:r>
              <a:rPr lang="en-US" altLang="it-IT" sz="2400" u="none" dirty="0">
                <a:latin typeface="+mn-lt"/>
              </a:rPr>
              <a:t> </a:t>
            </a:r>
          </a:p>
          <a:p>
            <a:pPr>
              <a:spcBef>
                <a:spcPct val="0"/>
              </a:spcBef>
              <a:buFontTx/>
              <a:buNone/>
            </a:pPr>
            <a:r>
              <a:rPr lang="en-US" altLang="it-IT" sz="2400" u="none" dirty="0">
                <a:latin typeface="+mn-lt"/>
              </a:rPr>
              <a:t>Environments</a:t>
            </a:r>
            <a:r>
              <a:rPr lang="en-US" altLang="it-IT" sz="2400" b="1" u="none" dirty="0">
                <a:solidFill>
                  <a:schemeClr val="accent2"/>
                </a:solidFill>
                <a:latin typeface="Arial" panose="020B0604020202020204" pitchFamily="34" charset="0"/>
              </a:rPr>
              <a:t> 	</a:t>
            </a:r>
            <a:r>
              <a:rPr lang="en-US" altLang="it-IT" sz="2400" b="1" dirty="0">
                <a:solidFill>
                  <a:schemeClr val="accent2"/>
                </a:solidFill>
                <a:latin typeface="Arial" panose="020B0604020202020204" pitchFamily="34" charset="0"/>
              </a:rPr>
              <a:t>	</a:t>
            </a:r>
            <a:r>
              <a:rPr lang="en-US" altLang="it-IT" sz="2400" b="1" u="none" dirty="0">
                <a:solidFill>
                  <a:srgbClr val="CC3300"/>
                </a:solidFill>
                <a:latin typeface="Script MT Bold" panose="03040602040607080904" pitchFamily="66" charset="0"/>
              </a:rPr>
              <a:t>L</a:t>
            </a:r>
            <a:r>
              <a:rPr lang="en-US" altLang="it-IT" sz="2400" u="none" dirty="0">
                <a:latin typeface="Arial" panose="020B0604020202020204" pitchFamily="34" charset="0"/>
              </a:rPr>
              <a:t> 		</a:t>
            </a:r>
            <a:r>
              <a:rPr lang="en-US" altLang="it-IT" sz="2400" dirty="0">
                <a:latin typeface="Arial" panose="020B0604020202020204" pitchFamily="34" charset="0"/>
              </a:rPr>
              <a:t>     </a:t>
            </a:r>
            <a:r>
              <a:rPr lang="en-US" altLang="it-IT" sz="2400" b="1" u="none" dirty="0">
                <a:solidFill>
                  <a:srgbClr val="CC3300"/>
                </a:solidFill>
                <a:latin typeface="Arial" panose="020B0604020202020204" pitchFamily="34" charset="0"/>
                <a:sym typeface="Symbol" panose="05050102010706020507" pitchFamily="18" charset="2"/>
              </a:rPr>
              <a:t>, , </a:t>
            </a:r>
            <a:r>
              <a:rPr lang="en-US" altLang="it-IT" sz="2400" u="none" dirty="0">
                <a:solidFill>
                  <a:srgbClr val="CC3300"/>
                </a:solidFill>
                <a:latin typeface="Arial" panose="020B0604020202020204" pitchFamily="34" charset="0"/>
              </a:rPr>
              <a:t>..</a:t>
            </a:r>
            <a:r>
              <a:rPr lang="en-US" altLang="it-IT" sz="2400" u="none" dirty="0">
                <a:latin typeface="Arial" panose="020B0604020202020204" pitchFamily="34" charset="0"/>
              </a:rPr>
              <a:t>	</a:t>
            </a:r>
          </a:p>
        </p:txBody>
      </p:sp>
      <mc:AlternateContent xmlns:mc="http://schemas.openxmlformats.org/markup-compatibility/2006" xmlns:a14="http://schemas.microsoft.com/office/drawing/2010/main">
        <mc:Choice Requires="a14">
          <p:sp>
            <p:nvSpPr>
              <p:cNvPr id="9" name="Rettangolo 8">
                <a:extLst>
                  <a:ext uri="{FF2B5EF4-FFF2-40B4-BE49-F238E27FC236}">
                    <a16:creationId xmlns:a16="http://schemas.microsoft.com/office/drawing/2014/main" id="{888A9CE7-7CDF-46E9-B9AA-9A66E0E19408}"/>
                  </a:ext>
                </a:extLst>
              </p:cNvPr>
              <p:cNvSpPr/>
              <p:nvPr/>
            </p:nvSpPr>
            <p:spPr>
              <a:xfrm>
                <a:off x="7543800" y="1291431"/>
                <a:ext cx="4114800" cy="4708981"/>
              </a:xfrm>
              <a:prstGeom prst="rect">
                <a:avLst/>
              </a:prstGeom>
            </p:spPr>
            <p:txBody>
              <a:bodyPr wrap="square">
                <a:spAutoFit/>
              </a:bodyPr>
              <a:lstStyle/>
              <a:p>
                <a:r>
                  <a:rPr lang="it-IT" sz="2400" dirty="0"/>
                  <a:t>M : [ (x, (k, </a:t>
                </a:r>
                <a:r>
                  <a:rPr lang="it-IT" altLang="it-IT" sz="2400" dirty="0">
                    <a:latin typeface="Symbol" panose="05050102010706020507" pitchFamily="18" charset="2"/>
                  </a:rPr>
                  <a:t>s)</a:t>
                </a:r>
                <a:r>
                  <a:rPr lang="it-IT" sz="2400" dirty="0"/>
                  <a:t>)  (y, (k’, </a:t>
                </a:r>
                <a:r>
                  <a:rPr lang="it-IT" altLang="it-IT" sz="2400" dirty="0">
                    <a:latin typeface="Symbol" panose="05050102010706020507" pitchFamily="18" charset="2"/>
                  </a:rPr>
                  <a:t>t</a:t>
                </a:r>
                <a:r>
                  <a:rPr lang="it-IT" sz="2400" dirty="0"/>
                  <a:t>)) ….]</a:t>
                </a:r>
              </a:p>
              <a:p>
                <a:r>
                  <a:rPr lang="it-IT" sz="2400" dirty="0"/>
                  <a:t>c = com</a:t>
                </a:r>
                <a:r>
                  <a:rPr lang="it-IT" sz="2400" baseline="-25000" dirty="0"/>
                  <a:t>1</a:t>
                </a:r>
                <a:r>
                  <a:rPr lang="it-IT" sz="2400" dirty="0"/>
                  <a:t>; com</a:t>
                </a:r>
                <a:r>
                  <a:rPr lang="it-IT" sz="2400" baseline="-25000" dirty="0"/>
                  <a:t>2</a:t>
                </a:r>
                <a:r>
                  <a:rPr lang="it-IT" sz="2400" dirty="0"/>
                  <a:t>; …; </a:t>
                </a:r>
                <a:r>
                  <a:rPr lang="it-IT" sz="2400" dirty="0" err="1"/>
                  <a:t>com</a:t>
                </a:r>
                <a:r>
                  <a:rPr lang="it-IT" sz="2400" baseline="-25000" dirty="0" err="1"/>
                  <a:t>j</a:t>
                </a:r>
                <a:endParaRPr lang="it-IT" sz="2400" dirty="0"/>
              </a:p>
              <a:p>
                <a:endParaRPr lang="it-IT" sz="2400" dirty="0"/>
              </a:p>
              <a:p>
                <a:r>
                  <a:rPr lang="it-IT" sz="2400" dirty="0"/>
                  <a:t>state: &lt;</a:t>
                </a:r>
                <a:r>
                  <a:rPr lang="it-IT" sz="2400" dirty="0" err="1"/>
                  <a:t>c</a:t>
                </a:r>
                <a:r>
                  <a:rPr lang="it-IT" altLang="it-IT" sz="2400" baseline="30000" dirty="0" err="1">
                    <a:latin typeface="Symbol" panose="05050102010706020507" pitchFamily="18" charset="2"/>
                  </a:rPr>
                  <a:t>s</a:t>
                </a:r>
                <a:r>
                  <a:rPr lang="it-IT" sz="2400" dirty="0"/>
                  <a:t>, M&gt;    </a:t>
                </a:r>
              </a:p>
              <a:p>
                <a:r>
                  <a:rPr lang="it-IT" sz="2400" dirty="0" err="1"/>
                  <a:t>where</a:t>
                </a:r>
                <a:r>
                  <a:rPr lang="it-IT" sz="2400" dirty="0"/>
                  <a:t> </a:t>
                </a:r>
              </a:p>
              <a:p>
                <a:pPr marL="342900" indent="-342900">
                  <a:buFont typeface="Symbol" panose="05050102010706020507" pitchFamily="18" charset="2"/>
                  <a:buChar char="s"/>
                </a:pPr>
                <a:r>
                  <a:rPr lang="it-IT" sz="2400" dirty="0" err="1"/>
                  <a:t>is</a:t>
                </a:r>
                <a:r>
                  <a:rPr lang="it-IT" sz="2400" dirty="0"/>
                  <a:t> the </a:t>
                </a:r>
                <a:r>
                  <a:rPr lang="it-IT" sz="2400" dirty="0" err="1"/>
                  <a:t>execution</a:t>
                </a:r>
                <a:r>
                  <a:rPr lang="it-IT" sz="2400" dirty="0"/>
                  <a:t> </a:t>
                </a:r>
                <a:r>
                  <a:rPr lang="it-IT" sz="2400" dirty="0" err="1"/>
                  <a:t>environment</a:t>
                </a:r>
                <a:endParaRPr lang="it-IT" sz="2400" dirty="0"/>
              </a:p>
              <a:p>
                <a:endParaRPr lang="it-IT" sz="2400" dirty="0"/>
              </a:p>
              <a:p>
                <a:r>
                  <a:rPr lang="it-IT" sz="2400" dirty="0"/>
                  <a:t>Q = set of </a:t>
                </a:r>
                <a:r>
                  <a:rPr lang="it-IT" sz="2400" dirty="0" err="1"/>
                  <a:t>states</a:t>
                </a:r>
                <a:endParaRPr lang="it-IT" sz="2400" dirty="0"/>
              </a:p>
              <a:p>
                <a14:m>
                  <m:oMath xmlns:m="http://schemas.openxmlformats.org/officeDocument/2006/math">
                    <m:r>
                      <a:rPr lang="it-IT" sz="2400">
                        <a:latin typeface="Cambria Math" panose="02040503050406030204" pitchFamily="18" charset="0"/>
                        <a:ea typeface="Cambria Math" panose="02040503050406030204" pitchFamily="18" charset="0"/>
                      </a:rPr>
                      <m:t>→  ⊆</m:t>
                    </m:r>
                    <m:r>
                      <m:rPr>
                        <m:sty m:val="p"/>
                      </m:rPr>
                      <a:rPr lang="it-IT" sz="2400">
                        <a:latin typeface="Cambria Math" panose="02040503050406030204" pitchFamily="18" charset="0"/>
                        <a:ea typeface="Cambria Math" panose="02040503050406030204" pitchFamily="18" charset="0"/>
                      </a:rPr>
                      <m:t>QxQ</m:t>
                    </m:r>
                    <m:r>
                      <a:rPr lang="it-IT" sz="2400">
                        <a:latin typeface="Cambria Math" panose="02040503050406030204" pitchFamily="18" charset="0"/>
                        <a:ea typeface="Cambria Math" panose="02040503050406030204" pitchFamily="18" charset="0"/>
                      </a:rPr>
                      <m:t> </m:t>
                    </m:r>
                  </m:oMath>
                </a14:m>
                <a:r>
                  <a:rPr lang="it-IT" sz="2400" dirty="0" err="1"/>
                  <a:t>transition</a:t>
                </a:r>
                <a:r>
                  <a:rPr lang="it-IT" sz="2400" dirty="0"/>
                  <a:t> system</a:t>
                </a:r>
              </a:p>
              <a:p>
                <a:r>
                  <a:rPr lang="it-IT" sz="2400" dirty="0"/>
                  <a:t>  </a:t>
                </a:r>
              </a:p>
              <a:p>
                <a:endParaRPr lang="it-IT" i="1" dirty="0"/>
              </a:p>
              <a:p>
                <a:endParaRPr lang="it-IT" dirty="0"/>
              </a:p>
            </p:txBody>
          </p:sp>
        </mc:Choice>
        <mc:Fallback xmlns="">
          <p:sp>
            <p:nvSpPr>
              <p:cNvPr id="9" name="Rettangolo 8">
                <a:extLst>
                  <a:ext uri="{FF2B5EF4-FFF2-40B4-BE49-F238E27FC236}">
                    <a16:creationId xmlns:a16="http://schemas.microsoft.com/office/drawing/2014/main" id="{888A9CE7-7CDF-46E9-B9AA-9A66E0E19408}"/>
                  </a:ext>
                </a:extLst>
              </p:cNvPr>
              <p:cNvSpPr>
                <a:spLocks noRot="1" noChangeAspect="1" noMove="1" noResize="1" noEditPoints="1" noAdjustHandles="1" noChangeArrowheads="1" noChangeShapeType="1" noTextEdit="1"/>
              </p:cNvSpPr>
              <p:nvPr/>
            </p:nvSpPr>
            <p:spPr>
              <a:xfrm>
                <a:off x="7543800" y="1291431"/>
                <a:ext cx="4114800" cy="4708981"/>
              </a:xfrm>
              <a:prstGeom prst="rect">
                <a:avLst/>
              </a:prstGeom>
              <a:blipFill>
                <a:blip r:embed="rId2"/>
                <a:stretch>
                  <a:fillRect l="-2370" t="-1295"/>
                </a:stretch>
              </a:blipFill>
            </p:spPr>
            <p:txBody>
              <a:bodyPr/>
              <a:lstStyle/>
              <a:p>
                <a:r>
                  <a:rPr lang="it-IT">
                    <a:noFill/>
                  </a:rPr>
                  <a:t> </a:t>
                </a:r>
              </a:p>
            </p:txBody>
          </p:sp>
        </mc:Fallback>
      </mc:AlternateContent>
      <p:sp>
        <p:nvSpPr>
          <p:cNvPr id="10" name="Rettangolo 9">
            <a:extLst>
              <a:ext uri="{FF2B5EF4-FFF2-40B4-BE49-F238E27FC236}">
                <a16:creationId xmlns:a16="http://schemas.microsoft.com/office/drawing/2014/main" id="{8287AB1A-D0BB-444A-A2D4-7293E930FB5B}"/>
              </a:ext>
            </a:extLst>
          </p:cNvPr>
          <p:cNvSpPr/>
          <p:nvPr/>
        </p:nvSpPr>
        <p:spPr>
          <a:xfrm>
            <a:off x="8095594" y="4848244"/>
            <a:ext cx="3675992" cy="461665"/>
          </a:xfrm>
          <a:prstGeom prst="rect">
            <a:avLst/>
          </a:prstGeom>
        </p:spPr>
        <p:txBody>
          <a:bodyPr wrap="square">
            <a:spAutoFit/>
          </a:bodyPr>
          <a:lstStyle/>
          <a:p>
            <a:r>
              <a:rPr lang="it-IT" sz="2400" dirty="0"/>
              <a:t> </a:t>
            </a:r>
          </a:p>
        </p:txBody>
      </p:sp>
    </p:spTree>
    <p:extLst>
      <p:ext uri="{BB962C8B-B14F-4D97-AF65-F5344CB8AC3E}">
        <p14:creationId xmlns:p14="http://schemas.microsoft.com/office/powerpoint/2010/main" val="6869385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B5F146E-A541-4D60-AA5F-3166B3D2DD0C}"/>
              </a:ext>
            </a:extLst>
          </p:cNvPr>
          <p:cNvSpPr>
            <a:spLocks noGrp="1"/>
          </p:cNvSpPr>
          <p:nvPr>
            <p:ph type="title"/>
          </p:nvPr>
        </p:nvSpPr>
        <p:spPr/>
        <p:txBody>
          <a:bodyPr/>
          <a:lstStyle/>
          <a:p>
            <a:r>
              <a:rPr lang="it-IT" dirty="0"/>
              <a:t>Concrete </a:t>
            </a:r>
            <a:r>
              <a:rPr lang="it-IT" dirty="0" err="1"/>
              <a:t>Operational</a:t>
            </a:r>
            <a:r>
              <a:rPr lang="it-IT" dirty="0"/>
              <a:t> </a:t>
            </a:r>
            <a:r>
              <a:rPr lang="it-IT" dirty="0" err="1"/>
              <a:t>sematics</a:t>
            </a:r>
            <a:endParaRPr lang="it-IT" dirty="0"/>
          </a:p>
        </p:txBody>
      </p:sp>
      <p:sp>
        <p:nvSpPr>
          <p:cNvPr id="4" name="Segnaposto data 3">
            <a:extLst>
              <a:ext uri="{FF2B5EF4-FFF2-40B4-BE49-F238E27FC236}">
                <a16:creationId xmlns:a16="http://schemas.microsoft.com/office/drawing/2014/main" id="{96A6EA58-306F-47AB-BB95-3B995ABF40E4}"/>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79BA7331-43BC-404F-90DF-7AF7FFAB14ED}"/>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C3366804-DE95-4895-9781-C2F7E9C21ECF}"/>
              </a:ext>
            </a:extLst>
          </p:cNvPr>
          <p:cNvSpPr>
            <a:spLocks noGrp="1"/>
          </p:cNvSpPr>
          <p:nvPr>
            <p:ph type="sldNum" sz="quarter" idx="12"/>
          </p:nvPr>
        </p:nvSpPr>
        <p:spPr/>
        <p:txBody>
          <a:bodyPr/>
          <a:lstStyle/>
          <a:p>
            <a:fld id="{11A9D1D3-80F6-43B1-92F0-BF797B205D95}" type="slidenum">
              <a:rPr lang="it-IT" smtClean="0"/>
              <a:t>24</a:t>
            </a:fld>
            <a:endParaRPr lang="it-IT"/>
          </a:p>
        </p:txBody>
      </p:sp>
      <p:sp>
        <p:nvSpPr>
          <p:cNvPr id="8" name="CasellaDiTesto 7">
            <a:extLst>
              <a:ext uri="{FF2B5EF4-FFF2-40B4-BE49-F238E27FC236}">
                <a16:creationId xmlns:a16="http://schemas.microsoft.com/office/drawing/2014/main" id="{531DEB4C-9496-417C-8056-54084E55A41C}"/>
              </a:ext>
            </a:extLst>
          </p:cNvPr>
          <p:cNvSpPr txBox="1"/>
          <p:nvPr/>
        </p:nvSpPr>
        <p:spPr>
          <a:xfrm>
            <a:off x="631739" y="3336723"/>
            <a:ext cx="3482043" cy="1200329"/>
          </a:xfrm>
          <a:prstGeom prst="rect">
            <a:avLst/>
          </a:prstGeom>
          <a:noFill/>
        </p:spPr>
        <p:txBody>
          <a:bodyPr wrap="none" rtlCol="0">
            <a:spAutoFit/>
          </a:bodyPr>
          <a:lstStyle/>
          <a:p>
            <a:r>
              <a:rPr lang="it-IT" sz="2400" dirty="0"/>
              <a:t>P</a:t>
            </a:r>
          </a:p>
          <a:p>
            <a:r>
              <a:rPr lang="it-IT" sz="2400" dirty="0"/>
              <a:t>c1: y:=7;</a:t>
            </a:r>
          </a:p>
          <a:p>
            <a:r>
              <a:rPr lang="it-IT" sz="2400" dirty="0"/>
              <a:t>c2: </a:t>
            </a:r>
            <a:r>
              <a:rPr lang="it-IT" sz="2400" dirty="0" err="1"/>
              <a:t>if</a:t>
            </a:r>
            <a:r>
              <a:rPr lang="it-IT" sz="2400" dirty="0"/>
              <a:t> (x=0) y:=2; else y:=5; </a:t>
            </a:r>
          </a:p>
        </p:txBody>
      </p:sp>
      <p:sp>
        <p:nvSpPr>
          <p:cNvPr id="9" name="Rettangolo 8">
            <a:extLst>
              <a:ext uri="{FF2B5EF4-FFF2-40B4-BE49-F238E27FC236}">
                <a16:creationId xmlns:a16="http://schemas.microsoft.com/office/drawing/2014/main" id="{E1B8DC1D-5755-47ED-AE5D-13D96D8AA180}"/>
              </a:ext>
            </a:extLst>
          </p:cNvPr>
          <p:cNvSpPr/>
          <p:nvPr/>
        </p:nvSpPr>
        <p:spPr>
          <a:xfrm>
            <a:off x="631739" y="1970275"/>
            <a:ext cx="3029740" cy="461665"/>
          </a:xfrm>
          <a:prstGeom prst="rect">
            <a:avLst/>
          </a:prstGeom>
        </p:spPr>
        <p:txBody>
          <a:bodyPr wrap="none">
            <a:spAutoFit/>
          </a:bodyPr>
          <a:lstStyle/>
          <a:p>
            <a:r>
              <a:rPr lang="it-IT" sz="2400" dirty="0"/>
              <a:t>m = [(x, (1,H) (y, (0,L))]</a:t>
            </a:r>
          </a:p>
        </p:txBody>
      </p:sp>
      <p:sp>
        <p:nvSpPr>
          <p:cNvPr id="10" name="Rettangolo 9">
            <a:extLst>
              <a:ext uri="{FF2B5EF4-FFF2-40B4-BE49-F238E27FC236}">
                <a16:creationId xmlns:a16="http://schemas.microsoft.com/office/drawing/2014/main" id="{373BBD96-9A79-42E4-946F-999D7C312B65}"/>
              </a:ext>
            </a:extLst>
          </p:cNvPr>
          <p:cNvSpPr/>
          <p:nvPr/>
        </p:nvSpPr>
        <p:spPr>
          <a:xfrm>
            <a:off x="5915158" y="2090257"/>
            <a:ext cx="4151842" cy="523220"/>
          </a:xfrm>
          <a:prstGeom prst="rect">
            <a:avLst/>
          </a:prstGeom>
        </p:spPr>
        <p:txBody>
          <a:bodyPr wrap="none">
            <a:spAutoFit/>
          </a:bodyPr>
          <a:lstStyle/>
          <a:p>
            <a:r>
              <a:rPr lang="it-IT" sz="2400" dirty="0"/>
              <a:t>&lt;(c1;c2</a:t>
            </a:r>
            <a:r>
              <a:rPr lang="it-IT" sz="2800" dirty="0"/>
              <a:t>) </a:t>
            </a:r>
            <a:r>
              <a:rPr lang="it-IT" sz="2800" baseline="30000" dirty="0"/>
              <a:t>L</a:t>
            </a:r>
            <a:r>
              <a:rPr lang="it-IT" sz="2400" dirty="0"/>
              <a:t>, [(x, (1,H)) (y, (0,L))]&gt;</a:t>
            </a:r>
          </a:p>
        </p:txBody>
      </p:sp>
      <p:cxnSp>
        <p:nvCxnSpPr>
          <p:cNvPr id="11" name="Connettore 2 10">
            <a:extLst>
              <a:ext uri="{FF2B5EF4-FFF2-40B4-BE49-F238E27FC236}">
                <a16:creationId xmlns:a16="http://schemas.microsoft.com/office/drawing/2014/main" id="{073A6FE6-A9B4-4CA7-AAF4-889D339FBC2C}"/>
              </a:ext>
            </a:extLst>
          </p:cNvPr>
          <p:cNvCxnSpPr/>
          <p:nvPr/>
        </p:nvCxnSpPr>
        <p:spPr>
          <a:xfrm>
            <a:off x="7873724" y="2613477"/>
            <a:ext cx="0" cy="3725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Rettangolo 11">
            <a:extLst>
              <a:ext uri="{FF2B5EF4-FFF2-40B4-BE49-F238E27FC236}">
                <a16:creationId xmlns:a16="http://schemas.microsoft.com/office/drawing/2014/main" id="{74FB204C-7CC3-4687-BB0C-8C25488114D9}"/>
              </a:ext>
            </a:extLst>
          </p:cNvPr>
          <p:cNvSpPr/>
          <p:nvPr/>
        </p:nvSpPr>
        <p:spPr>
          <a:xfrm>
            <a:off x="6080344" y="2978094"/>
            <a:ext cx="3749488" cy="461665"/>
          </a:xfrm>
          <a:prstGeom prst="rect">
            <a:avLst/>
          </a:prstGeom>
        </p:spPr>
        <p:txBody>
          <a:bodyPr wrap="none">
            <a:spAutoFit/>
          </a:bodyPr>
          <a:lstStyle/>
          <a:p>
            <a:r>
              <a:rPr lang="it-IT" sz="2400" dirty="0"/>
              <a:t>&lt;(c2) </a:t>
            </a:r>
            <a:r>
              <a:rPr lang="it-IT" sz="2800" baseline="30000" dirty="0"/>
              <a:t>L</a:t>
            </a:r>
            <a:r>
              <a:rPr lang="it-IT" sz="2400" dirty="0"/>
              <a:t>,  [(x, (1,H)) (y, (7,L))]&gt;</a:t>
            </a:r>
          </a:p>
        </p:txBody>
      </p:sp>
      <p:cxnSp>
        <p:nvCxnSpPr>
          <p:cNvPr id="13" name="Connettore 2 12">
            <a:extLst>
              <a:ext uri="{FF2B5EF4-FFF2-40B4-BE49-F238E27FC236}">
                <a16:creationId xmlns:a16="http://schemas.microsoft.com/office/drawing/2014/main" id="{8FE55BF5-C2D7-4CEC-A884-C34CB1F056AC}"/>
              </a:ext>
            </a:extLst>
          </p:cNvPr>
          <p:cNvCxnSpPr/>
          <p:nvPr/>
        </p:nvCxnSpPr>
        <p:spPr>
          <a:xfrm>
            <a:off x="7893137" y="3455140"/>
            <a:ext cx="0" cy="3725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Rettangolo 13">
            <a:extLst>
              <a:ext uri="{FF2B5EF4-FFF2-40B4-BE49-F238E27FC236}">
                <a16:creationId xmlns:a16="http://schemas.microsoft.com/office/drawing/2014/main" id="{90999AC0-4C64-4D6C-9567-326143C49DD9}"/>
              </a:ext>
            </a:extLst>
          </p:cNvPr>
          <p:cNvSpPr/>
          <p:nvPr/>
        </p:nvSpPr>
        <p:spPr>
          <a:xfrm>
            <a:off x="6096000" y="3890196"/>
            <a:ext cx="3973908" cy="461665"/>
          </a:xfrm>
          <a:prstGeom prst="rect">
            <a:avLst/>
          </a:prstGeom>
        </p:spPr>
        <p:txBody>
          <a:bodyPr wrap="none">
            <a:spAutoFit/>
          </a:bodyPr>
          <a:lstStyle/>
          <a:p>
            <a:r>
              <a:rPr lang="it-IT" sz="2400" dirty="0"/>
              <a:t>&lt;(y:=5)</a:t>
            </a:r>
            <a:r>
              <a:rPr lang="it-IT" sz="2800" baseline="30000" dirty="0"/>
              <a:t>H</a:t>
            </a:r>
            <a:r>
              <a:rPr lang="it-IT" sz="2400" dirty="0"/>
              <a:t> , [(x, (1,H)) (y, (7,L))]&gt;</a:t>
            </a:r>
          </a:p>
        </p:txBody>
      </p:sp>
      <p:sp>
        <p:nvSpPr>
          <p:cNvPr id="16" name="CasellaDiTesto 15">
            <a:extLst>
              <a:ext uri="{FF2B5EF4-FFF2-40B4-BE49-F238E27FC236}">
                <a16:creationId xmlns:a16="http://schemas.microsoft.com/office/drawing/2014/main" id="{DE62BDF4-9CFF-43B9-ACB8-8306648FCEE2}"/>
              </a:ext>
            </a:extLst>
          </p:cNvPr>
          <p:cNvSpPr txBox="1"/>
          <p:nvPr/>
        </p:nvSpPr>
        <p:spPr>
          <a:xfrm>
            <a:off x="5498875" y="1359759"/>
            <a:ext cx="4749698" cy="523220"/>
          </a:xfrm>
          <a:prstGeom prst="rect">
            <a:avLst/>
          </a:prstGeom>
          <a:noFill/>
        </p:spPr>
        <p:txBody>
          <a:bodyPr wrap="none" rtlCol="0">
            <a:spAutoFit/>
          </a:bodyPr>
          <a:lstStyle/>
          <a:p>
            <a:r>
              <a:rPr lang="it-IT" sz="2800" dirty="0"/>
              <a:t>Concrete </a:t>
            </a:r>
            <a:r>
              <a:rPr lang="it-IT" sz="2800" dirty="0" err="1"/>
              <a:t>transition</a:t>
            </a:r>
            <a:r>
              <a:rPr lang="it-IT" sz="2800" dirty="0"/>
              <a:t> system C(P)</a:t>
            </a:r>
          </a:p>
        </p:txBody>
      </p:sp>
      <p:sp>
        <p:nvSpPr>
          <p:cNvPr id="17" name="Rettangolo 16">
            <a:extLst>
              <a:ext uri="{FF2B5EF4-FFF2-40B4-BE49-F238E27FC236}">
                <a16:creationId xmlns:a16="http://schemas.microsoft.com/office/drawing/2014/main" id="{CE874321-B6ED-4426-8F0D-0472DFE0A342}"/>
              </a:ext>
            </a:extLst>
          </p:cNvPr>
          <p:cNvSpPr/>
          <p:nvPr/>
        </p:nvSpPr>
        <p:spPr>
          <a:xfrm>
            <a:off x="631739" y="1315773"/>
            <a:ext cx="2024850" cy="461665"/>
          </a:xfrm>
          <a:prstGeom prst="rect">
            <a:avLst/>
          </a:prstGeom>
        </p:spPr>
        <p:txBody>
          <a:bodyPr wrap="none">
            <a:spAutoFit/>
          </a:bodyPr>
          <a:lstStyle/>
          <a:p>
            <a:pPr>
              <a:spcBef>
                <a:spcPct val="0"/>
              </a:spcBef>
              <a:buNone/>
            </a:pPr>
            <a:r>
              <a:rPr lang="en-US" altLang="it-IT" sz="2400" dirty="0"/>
              <a:t>Let    x:H,    y:L </a:t>
            </a:r>
          </a:p>
        </p:txBody>
      </p:sp>
      <p:sp>
        <p:nvSpPr>
          <p:cNvPr id="18" name="Rettangolo 17">
            <a:extLst>
              <a:ext uri="{FF2B5EF4-FFF2-40B4-BE49-F238E27FC236}">
                <a16:creationId xmlns:a16="http://schemas.microsoft.com/office/drawing/2014/main" id="{83AA3B96-B4E5-46E8-9374-9531EF5F71EF}"/>
              </a:ext>
            </a:extLst>
          </p:cNvPr>
          <p:cNvSpPr/>
          <p:nvPr/>
        </p:nvSpPr>
        <p:spPr>
          <a:xfrm>
            <a:off x="613977" y="2653499"/>
            <a:ext cx="4127925" cy="461665"/>
          </a:xfrm>
          <a:prstGeom prst="rect">
            <a:avLst/>
          </a:prstGeom>
        </p:spPr>
        <p:txBody>
          <a:bodyPr wrap="none">
            <a:spAutoFit/>
          </a:bodyPr>
          <a:lstStyle/>
          <a:p>
            <a:pPr>
              <a:spcBef>
                <a:spcPct val="0"/>
              </a:spcBef>
              <a:buNone/>
            </a:pPr>
            <a:r>
              <a:rPr lang="en-US" altLang="it-IT" sz="2400" dirty="0"/>
              <a:t>initial execution environment: L</a:t>
            </a:r>
          </a:p>
        </p:txBody>
      </p:sp>
      <p:cxnSp>
        <p:nvCxnSpPr>
          <p:cNvPr id="19" name="Connettore 2 18">
            <a:extLst>
              <a:ext uri="{FF2B5EF4-FFF2-40B4-BE49-F238E27FC236}">
                <a16:creationId xmlns:a16="http://schemas.microsoft.com/office/drawing/2014/main" id="{5CF683B8-F2CE-4453-B6A2-9BF3ADFD1576}"/>
              </a:ext>
            </a:extLst>
          </p:cNvPr>
          <p:cNvCxnSpPr/>
          <p:nvPr/>
        </p:nvCxnSpPr>
        <p:spPr>
          <a:xfrm>
            <a:off x="7893137" y="4468349"/>
            <a:ext cx="0" cy="3725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Rettangolo 19">
            <a:extLst>
              <a:ext uri="{FF2B5EF4-FFF2-40B4-BE49-F238E27FC236}">
                <a16:creationId xmlns:a16="http://schemas.microsoft.com/office/drawing/2014/main" id="{F2F7583D-A77D-4BD8-B241-3DB15F1381B2}"/>
              </a:ext>
            </a:extLst>
          </p:cNvPr>
          <p:cNvSpPr/>
          <p:nvPr/>
        </p:nvSpPr>
        <p:spPr>
          <a:xfrm>
            <a:off x="6498683" y="4840882"/>
            <a:ext cx="3375989" cy="461665"/>
          </a:xfrm>
          <a:prstGeom prst="rect">
            <a:avLst/>
          </a:prstGeom>
        </p:spPr>
        <p:txBody>
          <a:bodyPr wrap="none">
            <a:spAutoFit/>
          </a:bodyPr>
          <a:lstStyle/>
          <a:p>
            <a:r>
              <a:rPr lang="it-IT" sz="2400" dirty="0"/>
              <a:t>&lt;()</a:t>
            </a:r>
            <a:r>
              <a:rPr lang="it-IT" sz="2400" baseline="30000" dirty="0"/>
              <a:t> L</a:t>
            </a:r>
            <a:r>
              <a:rPr lang="it-IT" sz="2400" dirty="0"/>
              <a:t>, [(x, (1,H)) (y, (5,H))]&gt;</a:t>
            </a:r>
          </a:p>
        </p:txBody>
      </p:sp>
      <p:sp>
        <p:nvSpPr>
          <p:cNvPr id="21" name="Ovale 20">
            <a:extLst>
              <a:ext uri="{FF2B5EF4-FFF2-40B4-BE49-F238E27FC236}">
                <a16:creationId xmlns:a16="http://schemas.microsoft.com/office/drawing/2014/main" id="{AC409E3E-D415-471F-B6B1-9C1A549D5B7D}"/>
              </a:ext>
            </a:extLst>
          </p:cNvPr>
          <p:cNvSpPr/>
          <p:nvPr/>
        </p:nvSpPr>
        <p:spPr>
          <a:xfrm>
            <a:off x="8394219" y="4654615"/>
            <a:ext cx="1061533" cy="862721"/>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CasellaDiTesto 21">
            <a:extLst>
              <a:ext uri="{FF2B5EF4-FFF2-40B4-BE49-F238E27FC236}">
                <a16:creationId xmlns:a16="http://schemas.microsoft.com/office/drawing/2014/main" id="{FB7278D8-A082-4749-8690-932493EA2E46}"/>
              </a:ext>
            </a:extLst>
          </p:cNvPr>
          <p:cNvSpPr txBox="1"/>
          <p:nvPr/>
        </p:nvSpPr>
        <p:spPr>
          <a:xfrm>
            <a:off x="7992819" y="5628580"/>
            <a:ext cx="3307380" cy="369332"/>
          </a:xfrm>
          <a:prstGeom prst="rect">
            <a:avLst/>
          </a:prstGeom>
          <a:noFill/>
          <a:ln>
            <a:noFill/>
          </a:ln>
        </p:spPr>
        <p:txBody>
          <a:bodyPr wrap="none" rtlCol="0">
            <a:spAutoFit/>
          </a:bodyPr>
          <a:lstStyle/>
          <a:p>
            <a:r>
              <a:rPr lang="it-IT" dirty="0" err="1">
                <a:solidFill>
                  <a:srgbClr val="C00000"/>
                </a:solidFill>
              </a:rPr>
              <a:t>Secure</a:t>
            </a:r>
            <a:r>
              <a:rPr lang="it-IT" dirty="0">
                <a:solidFill>
                  <a:srgbClr val="C00000"/>
                </a:solidFill>
              </a:rPr>
              <a:t> information flow </a:t>
            </a:r>
            <a:r>
              <a:rPr lang="it-IT" dirty="0" err="1">
                <a:solidFill>
                  <a:srgbClr val="C00000"/>
                </a:solidFill>
              </a:rPr>
              <a:t>violation</a:t>
            </a:r>
            <a:endParaRPr lang="it-IT" dirty="0">
              <a:solidFill>
                <a:srgbClr val="C00000"/>
              </a:solidFill>
            </a:endParaRPr>
          </a:p>
        </p:txBody>
      </p:sp>
      <p:sp>
        <p:nvSpPr>
          <p:cNvPr id="23" name="Rettangolo 22">
            <a:extLst>
              <a:ext uri="{FF2B5EF4-FFF2-40B4-BE49-F238E27FC236}">
                <a16:creationId xmlns:a16="http://schemas.microsoft.com/office/drawing/2014/main" id="{4A55BE44-D649-47EE-837A-4B394EB7C3E4}"/>
              </a:ext>
            </a:extLst>
          </p:cNvPr>
          <p:cNvSpPr/>
          <p:nvPr/>
        </p:nvSpPr>
        <p:spPr>
          <a:xfrm>
            <a:off x="561761" y="3404414"/>
            <a:ext cx="3552021" cy="137815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107703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B5F146E-A541-4D60-AA5F-3166B3D2DD0C}"/>
              </a:ext>
            </a:extLst>
          </p:cNvPr>
          <p:cNvSpPr>
            <a:spLocks noGrp="1"/>
          </p:cNvSpPr>
          <p:nvPr>
            <p:ph type="title"/>
          </p:nvPr>
        </p:nvSpPr>
        <p:spPr/>
        <p:txBody>
          <a:bodyPr/>
          <a:lstStyle/>
          <a:p>
            <a:r>
              <a:rPr lang="it-IT" dirty="0"/>
              <a:t>Concrete </a:t>
            </a:r>
            <a:r>
              <a:rPr lang="it-IT" dirty="0" err="1"/>
              <a:t>Operational</a:t>
            </a:r>
            <a:r>
              <a:rPr lang="it-IT" dirty="0"/>
              <a:t> </a:t>
            </a:r>
            <a:r>
              <a:rPr lang="it-IT" dirty="0" err="1"/>
              <a:t>sematics</a:t>
            </a:r>
            <a:endParaRPr lang="it-IT" dirty="0"/>
          </a:p>
        </p:txBody>
      </p:sp>
      <p:sp>
        <p:nvSpPr>
          <p:cNvPr id="4" name="Segnaposto data 3">
            <a:extLst>
              <a:ext uri="{FF2B5EF4-FFF2-40B4-BE49-F238E27FC236}">
                <a16:creationId xmlns:a16="http://schemas.microsoft.com/office/drawing/2014/main" id="{96A6EA58-306F-47AB-BB95-3B995ABF40E4}"/>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79BA7331-43BC-404F-90DF-7AF7FFAB14ED}"/>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C3366804-DE95-4895-9781-C2F7E9C21ECF}"/>
              </a:ext>
            </a:extLst>
          </p:cNvPr>
          <p:cNvSpPr>
            <a:spLocks noGrp="1"/>
          </p:cNvSpPr>
          <p:nvPr>
            <p:ph type="sldNum" sz="quarter" idx="12"/>
          </p:nvPr>
        </p:nvSpPr>
        <p:spPr/>
        <p:txBody>
          <a:bodyPr/>
          <a:lstStyle/>
          <a:p>
            <a:fld id="{11A9D1D3-80F6-43B1-92F0-BF797B205D95}" type="slidenum">
              <a:rPr lang="it-IT" smtClean="0"/>
              <a:t>25</a:t>
            </a:fld>
            <a:endParaRPr lang="it-IT"/>
          </a:p>
        </p:txBody>
      </p:sp>
      <p:sp>
        <p:nvSpPr>
          <p:cNvPr id="8" name="CasellaDiTesto 7">
            <a:extLst>
              <a:ext uri="{FF2B5EF4-FFF2-40B4-BE49-F238E27FC236}">
                <a16:creationId xmlns:a16="http://schemas.microsoft.com/office/drawing/2014/main" id="{531DEB4C-9496-417C-8056-54084E55A41C}"/>
              </a:ext>
            </a:extLst>
          </p:cNvPr>
          <p:cNvSpPr txBox="1"/>
          <p:nvPr/>
        </p:nvSpPr>
        <p:spPr>
          <a:xfrm>
            <a:off x="631739" y="3336723"/>
            <a:ext cx="3482043" cy="1200329"/>
          </a:xfrm>
          <a:prstGeom prst="rect">
            <a:avLst/>
          </a:prstGeom>
          <a:noFill/>
        </p:spPr>
        <p:txBody>
          <a:bodyPr wrap="none" rtlCol="0">
            <a:spAutoFit/>
          </a:bodyPr>
          <a:lstStyle/>
          <a:p>
            <a:r>
              <a:rPr lang="it-IT" sz="2400" dirty="0"/>
              <a:t>P</a:t>
            </a:r>
          </a:p>
          <a:p>
            <a:r>
              <a:rPr lang="it-IT" sz="2400" dirty="0"/>
              <a:t>c1: x:=7;</a:t>
            </a:r>
          </a:p>
          <a:p>
            <a:r>
              <a:rPr lang="it-IT" sz="2400" dirty="0"/>
              <a:t>c2: </a:t>
            </a:r>
            <a:r>
              <a:rPr lang="it-IT" sz="2400" dirty="0" err="1"/>
              <a:t>if</a:t>
            </a:r>
            <a:r>
              <a:rPr lang="it-IT" sz="2400" dirty="0"/>
              <a:t> (x=0) y:=2; else y:=5; </a:t>
            </a:r>
          </a:p>
        </p:txBody>
      </p:sp>
      <p:sp>
        <p:nvSpPr>
          <p:cNvPr id="9" name="Rettangolo 8">
            <a:extLst>
              <a:ext uri="{FF2B5EF4-FFF2-40B4-BE49-F238E27FC236}">
                <a16:creationId xmlns:a16="http://schemas.microsoft.com/office/drawing/2014/main" id="{E1B8DC1D-5755-47ED-AE5D-13D96D8AA180}"/>
              </a:ext>
            </a:extLst>
          </p:cNvPr>
          <p:cNvSpPr/>
          <p:nvPr/>
        </p:nvSpPr>
        <p:spPr>
          <a:xfrm>
            <a:off x="631739" y="1970275"/>
            <a:ext cx="3029740" cy="461665"/>
          </a:xfrm>
          <a:prstGeom prst="rect">
            <a:avLst/>
          </a:prstGeom>
        </p:spPr>
        <p:txBody>
          <a:bodyPr wrap="none">
            <a:spAutoFit/>
          </a:bodyPr>
          <a:lstStyle/>
          <a:p>
            <a:r>
              <a:rPr lang="it-IT" sz="2400" dirty="0"/>
              <a:t>m = [(x, (1,H) (y, (0,L))]</a:t>
            </a:r>
          </a:p>
        </p:txBody>
      </p:sp>
      <p:sp>
        <p:nvSpPr>
          <p:cNvPr id="10" name="Rettangolo 9">
            <a:extLst>
              <a:ext uri="{FF2B5EF4-FFF2-40B4-BE49-F238E27FC236}">
                <a16:creationId xmlns:a16="http://schemas.microsoft.com/office/drawing/2014/main" id="{373BBD96-9A79-42E4-946F-999D7C312B65}"/>
              </a:ext>
            </a:extLst>
          </p:cNvPr>
          <p:cNvSpPr/>
          <p:nvPr/>
        </p:nvSpPr>
        <p:spPr>
          <a:xfrm>
            <a:off x="5915158" y="2090257"/>
            <a:ext cx="4151842" cy="523220"/>
          </a:xfrm>
          <a:prstGeom prst="rect">
            <a:avLst/>
          </a:prstGeom>
        </p:spPr>
        <p:txBody>
          <a:bodyPr wrap="none">
            <a:spAutoFit/>
          </a:bodyPr>
          <a:lstStyle/>
          <a:p>
            <a:r>
              <a:rPr lang="it-IT" sz="2400" dirty="0"/>
              <a:t>&lt;(c1;c2</a:t>
            </a:r>
            <a:r>
              <a:rPr lang="it-IT" sz="2800" dirty="0"/>
              <a:t>) </a:t>
            </a:r>
            <a:r>
              <a:rPr lang="it-IT" sz="2800" baseline="30000" dirty="0"/>
              <a:t>L</a:t>
            </a:r>
            <a:r>
              <a:rPr lang="it-IT" sz="2400" dirty="0"/>
              <a:t>, [(x, (1,H)) (y, (0,L))]&gt;</a:t>
            </a:r>
          </a:p>
        </p:txBody>
      </p:sp>
      <p:cxnSp>
        <p:nvCxnSpPr>
          <p:cNvPr id="11" name="Connettore 2 10">
            <a:extLst>
              <a:ext uri="{FF2B5EF4-FFF2-40B4-BE49-F238E27FC236}">
                <a16:creationId xmlns:a16="http://schemas.microsoft.com/office/drawing/2014/main" id="{073A6FE6-A9B4-4CA7-AAF4-889D339FBC2C}"/>
              </a:ext>
            </a:extLst>
          </p:cNvPr>
          <p:cNvCxnSpPr/>
          <p:nvPr/>
        </p:nvCxnSpPr>
        <p:spPr>
          <a:xfrm>
            <a:off x="7873724" y="2613477"/>
            <a:ext cx="0" cy="3725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Rettangolo 11">
            <a:extLst>
              <a:ext uri="{FF2B5EF4-FFF2-40B4-BE49-F238E27FC236}">
                <a16:creationId xmlns:a16="http://schemas.microsoft.com/office/drawing/2014/main" id="{74FB204C-7CC3-4687-BB0C-8C25488114D9}"/>
              </a:ext>
            </a:extLst>
          </p:cNvPr>
          <p:cNvSpPr/>
          <p:nvPr/>
        </p:nvSpPr>
        <p:spPr>
          <a:xfrm>
            <a:off x="6080344" y="2978094"/>
            <a:ext cx="3618042" cy="461665"/>
          </a:xfrm>
          <a:prstGeom prst="rect">
            <a:avLst/>
          </a:prstGeom>
        </p:spPr>
        <p:txBody>
          <a:bodyPr wrap="none">
            <a:spAutoFit/>
          </a:bodyPr>
          <a:lstStyle/>
          <a:p>
            <a:r>
              <a:rPr lang="it-IT" sz="2400" dirty="0"/>
              <a:t>&lt;(c2) </a:t>
            </a:r>
            <a:r>
              <a:rPr lang="it-IT" sz="2800" baseline="30000" dirty="0"/>
              <a:t>L</a:t>
            </a:r>
            <a:r>
              <a:rPr lang="it-IT" sz="2400" dirty="0"/>
              <a:t>,  [(x, (7,L)) (y, (0,L))]&gt;</a:t>
            </a:r>
          </a:p>
        </p:txBody>
      </p:sp>
      <p:cxnSp>
        <p:nvCxnSpPr>
          <p:cNvPr id="13" name="Connettore 2 12">
            <a:extLst>
              <a:ext uri="{FF2B5EF4-FFF2-40B4-BE49-F238E27FC236}">
                <a16:creationId xmlns:a16="http://schemas.microsoft.com/office/drawing/2014/main" id="{8FE55BF5-C2D7-4CEC-A884-C34CB1F056AC}"/>
              </a:ext>
            </a:extLst>
          </p:cNvPr>
          <p:cNvCxnSpPr/>
          <p:nvPr/>
        </p:nvCxnSpPr>
        <p:spPr>
          <a:xfrm>
            <a:off x="7893137" y="3455140"/>
            <a:ext cx="0" cy="3725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Rettangolo 13">
            <a:extLst>
              <a:ext uri="{FF2B5EF4-FFF2-40B4-BE49-F238E27FC236}">
                <a16:creationId xmlns:a16="http://schemas.microsoft.com/office/drawing/2014/main" id="{90999AC0-4C64-4D6C-9567-326143C49DD9}"/>
              </a:ext>
            </a:extLst>
          </p:cNvPr>
          <p:cNvSpPr/>
          <p:nvPr/>
        </p:nvSpPr>
        <p:spPr>
          <a:xfrm>
            <a:off x="6096000" y="3890196"/>
            <a:ext cx="3794372" cy="461665"/>
          </a:xfrm>
          <a:prstGeom prst="rect">
            <a:avLst/>
          </a:prstGeom>
        </p:spPr>
        <p:txBody>
          <a:bodyPr wrap="none">
            <a:spAutoFit/>
          </a:bodyPr>
          <a:lstStyle/>
          <a:p>
            <a:r>
              <a:rPr lang="it-IT" sz="2400" dirty="0"/>
              <a:t>&lt;(y:=5)</a:t>
            </a:r>
            <a:r>
              <a:rPr lang="it-IT" sz="2800" baseline="30000" dirty="0"/>
              <a:t>L</a:t>
            </a:r>
            <a:r>
              <a:rPr lang="it-IT" sz="2400" dirty="0"/>
              <a:t> , [(x, (7,L)) (y, (0,L))]&gt;</a:t>
            </a:r>
          </a:p>
        </p:txBody>
      </p:sp>
      <p:sp>
        <p:nvSpPr>
          <p:cNvPr id="16" name="CasellaDiTesto 15">
            <a:extLst>
              <a:ext uri="{FF2B5EF4-FFF2-40B4-BE49-F238E27FC236}">
                <a16:creationId xmlns:a16="http://schemas.microsoft.com/office/drawing/2014/main" id="{DE62BDF4-9CFF-43B9-ACB8-8306648FCEE2}"/>
              </a:ext>
            </a:extLst>
          </p:cNvPr>
          <p:cNvSpPr txBox="1"/>
          <p:nvPr/>
        </p:nvSpPr>
        <p:spPr>
          <a:xfrm>
            <a:off x="5908969" y="1315773"/>
            <a:ext cx="4749698" cy="523220"/>
          </a:xfrm>
          <a:prstGeom prst="rect">
            <a:avLst/>
          </a:prstGeom>
          <a:noFill/>
        </p:spPr>
        <p:txBody>
          <a:bodyPr wrap="none" rtlCol="0">
            <a:spAutoFit/>
          </a:bodyPr>
          <a:lstStyle/>
          <a:p>
            <a:r>
              <a:rPr lang="it-IT" sz="2800" dirty="0"/>
              <a:t>Concrete </a:t>
            </a:r>
            <a:r>
              <a:rPr lang="it-IT" sz="2800" dirty="0" err="1"/>
              <a:t>transition</a:t>
            </a:r>
            <a:r>
              <a:rPr lang="it-IT" sz="2800" dirty="0"/>
              <a:t> system C(P)</a:t>
            </a:r>
          </a:p>
        </p:txBody>
      </p:sp>
      <p:sp>
        <p:nvSpPr>
          <p:cNvPr id="17" name="Rettangolo 16">
            <a:extLst>
              <a:ext uri="{FF2B5EF4-FFF2-40B4-BE49-F238E27FC236}">
                <a16:creationId xmlns:a16="http://schemas.microsoft.com/office/drawing/2014/main" id="{CE874321-B6ED-4426-8F0D-0472DFE0A342}"/>
              </a:ext>
            </a:extLst>
          </p:cNvPr>
          <p:cNvSpPr/>
          <p:nvPr/>
        </p:nvSpPr>
        <p:spPr>
          <a:xfrm>
            <a:off x="631739" y="1315773"/>
            <a:ext cx="2024850" cy="461665"/>
          </a:xfrm>
          <a:prstGeom prst="rect">
            <a:avLst/>
          </a:prstGeom>
        </p:spPr>
        <p:txBody>
          <a:bodyPr wrap="none">
            <a:spAutoFit/>
          </a:bodyPr>
          <a:lstStyle/>
          <a:p>
            <a:pPr>
              <a:spcBef>
                <a:spcPct val="0"/>
              </a:spcBef>
              <a:buNone/>
            </a:pPr>
            <a:r>
              <a:rPr lang="en-US" altLang="it-IT" sz="2400" dirty="0"/>
              <a:t>Let    x:H,    y:L </a:t>
            </a:r>
          </a:p>
        </p:txBody>
      </p:sp>
      <p:sp>
        <p:nvSpPr>
          <p:cNvPr id="18" name="Rettangolo 17">
            <a:extLst>
              <a:ext uri="{FF2B5EF4-FFF2-40B4-BE49-F238E27FC236}">
                <a16:creationId xmlns:a16="http://schemas.microsoft.com/office/drawing/2014/main" id="{83AA3B96-B4E5-46E8-9374-9531EF5F71EF}"/>
              </a:ext>
            </a:extLst>
          </p:cNvPr>
          <p:cNvSpPr/>
          <p:nvPr/>
        </p:nvSpPr>
        <p:spPr>
          <a:xfrm>
            <a:off x="613977" y="2653499"/>
            <a:ext cx="4127925" cy="461665"/>
          </a:xfrm>
          <a:prstGeom prst="rect">
            <a:avLst/>
          </a:prstGeom>
        </p:spPr>
        <p:txBody>
          <a:bodyPr wrap="none">
            <a:spAutoFit/>
          </a:bodyPr>
          <a:lstStyle/>
          <a:p>
            <a:pPr>
              <a:spcBef>
                <a:spcPct val="0"/>
              </a:spcBef>
              <a:buNone/>
            </a:pPr>
            <a:r>
              <a:rPr lang="en-US" altLang="it-IT" sz="2400" dirty="0"/>
              <a:t>Initial execution environment: L</a:t>
            </a:r>
          </a:p>
        </p:txBody>
      </p:sp>
      <p:cxnSp>
        <p:nvCxnSpPr>
          <p:cNvPr id="19" name="Connettore 2 18">
            <a:extLst>
              <a:ext uri="{FF2B5EF4-FFF2-40B4-BE49-F238E27FC236}">
                <a16:creationId xmlns:a16="http://schemas.microsoft.com/office/drawing/2014/main" id="{5CF683B8-F2CE-4453-B6A2-9BF3ADFD1576}"/>
              </a:ext>
            </a:extLst>
          </p:cNvPr>
          <p:cNvCxnSpPr/>
          <p:nvPr/>
        </p:nvCxnSpPr>
        <p:spPr>
          <a:xfrm>
            <a:off x="7893137" y="4468349"/>
            <a:ext cx="0" cy="3725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Rettangolo 19">
            <a:extLst>
              <a:ext uri="{FF2B5EF4-FFF2-40B4-BE49-F238E27FC236}">
                <a16:creationId xmlns:a16="http://schemas.microsoft.com/office/drawing/2014/main" id="{F2F7583D-A77D-4BD8-B241-3DB15F1381B2}"/>
              </a:ext>
            </a:extLst>
          </p:cNvPr>
          <p:cNvSpPr/>
          <p:nvPr/>
        </p:nvSpPr>
        <p:spPr>
          <a:xfrm>
            <a:off x="6498683" y="4840882"/>
            <a:ext cx="3230243" cy="461665"/>
          </a:xfrm>
          <a:prstGeom prst="rect">
            <a:avLst/>
          </a:prstGeom>
        </p:spPr>
        <p:txBody>
          <a:bodyPr wrap="none">
            <a:spAutoFit/>
          </a:bodyPr>
          <a:lstStyle/>
          <a:p>
            <a:r>
              <a:rPr lang="it-IT" sz="2400" dirty="0"/>
              <a:t>&lt;()</a:t>
            </a:r>
            <a:r>
              <a:rPr lang="it-IT" sz="2400" baseline="30000" dirty="0"/>
              <a:t> L</a:t>
            </a:r>
            <a:r>
              <a:rPr lang="it-IT" sz="2400" dirty="0"/>
              <a:t>, [(x, (7,L)) (y, (5,L))]&gt;</a:t>
            </a:r>
          </a:p>
        </p:txBody>
      </p:sp>
      <p:sp>
        <p:nvSpPr>
          <p:cNvPr id="21" name="Rettangolo 20">
            <a:extLst>
              <a:ext uri="{FF2B5EF4-FFF2-40B4-BE49-F238E27FC236}">
                <a16:creationId xmlns:a16="http://schemas.microsoft.com/office/drawing/2014/main" id="{AF3ED695-3949-4B10-A748-5D72FF33740B}"/>
              </a:ext>
            </a:extLst>
          </p:cNvPr>
          <p:cNvSpPr/>
          <p:nvPr/>
        </p:nvSpPr>
        <p:spPr>
          <a:xfrm>
            <a:off x="561761" y="3404414"/>
            <a:ext cx="3552021" cy="137815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2653246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BBDE47D-A4A7-4FAD-8B8B-3053A9114A34}"/>
              </a:ext>
            </a:extLst>
          </p:cNvPr>
          <p:cNvSpPr>
            <a:spLocks noGrp="1"/>
          </p:cNvSpPr>
          <p:nvPr>
            <p:ph type="title"/>
          </p:nvPr>
        </p:nvSpPr>
        <p:spPr/>
        <p:txBody>
          <a:bodyPr/>
          <a:lstStyle/>
          <a:p>
            <a:r>
              <a:rPr lang="it-IT" dirty="0"/>
              <a:t>Concrete </a:t>
            </a:r>
            <a:r>
              <a:rPr lang="it-IT" dirty="0" err="1"/>
              <a:t>Operational</a:t>
            </a:r>
            <a:r>
              <a:rPr lang="it-IT" dirty="0"/>
              <a:t> </a:t>
            </a:r>
            <a:r>
              <a:rPr lang="it-IT" dirty="0" err="1"/>
              <a:t>sematics</a:t>
            </a:r>
            <a:endParaRPr lang="it-IT" dirty="0"/>
          </a:p>
        </p:txBody>
      </p:sp>
      <p:sp>
        <p:nvSpPr>
          <p:cNvPr id="4" name="Segnaposto data 3">
            <a:extLst>
              <a:ext uri="{FF2B5EF4-FFF2-40B4-BE49-F238E27FC236}">
                <a16:creationId xmlns:a16="http://schemas.microsoft.com/office/drawing/2014/main" id="{B0B8C6DD-34A7-403D-98E2-A8BAA5DF723E}"/>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BD31DFEA-3E5D-4E07-BABB-0DBE58821095}"/>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F3A4019B-08E0-4C0B-A5FF-5AE8C1802D64}"/>
              </a:ext>
            </a:extLst>
          </p:cNvPr>
          <p:cNvSpPr>
            <a:spLocks noGrp="1"/>
          </p:cNvSpPr>
          <p:nvPr>
            <p:ph type="sldNum" sz="quarter" idx="12"/>
          </p:nvPr>
        </p:nvSpPr>
        <p:spPr/>
        <p:txBody>
          <a:bodyPr/>
          <a:lstStyle/>
          <a:p>
            <a:fld id="{11A9D1D3-80F6-43B1-92F0-BF797B205D95}" type="slidenum">
              <a:rPr lang="it-IT" smtClean="0"/>
              <a:t>26</a:t>
            </a:fld>
            <a:endParaRPr lang="it-IT"/>
          </a:p>
        </p:txBody>
      </p:sp>
      <p:pic>
        <p:nvPicPr>
          <p:cNvPr id="7" name="Immagine 5">
            <a:extLst>
              <a:ext uri="{FF2B5EF4-FFF2-40B4-BE49-F238E27FC236}">
                <a16:creationId xmlns:a16="http://schemas.microsoft.com/office/drawing/2014/main" id="{336A7CB1-18DE-4DDB-ACC9-C1A22CD64A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4266" y="1091634"/>
            <a:ext cx="7450824" cy="5183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670186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D8DF696-B57E-4B10-9955-05B93CEA1A86}"/>
              </a:ext>
            </a:extLst>
          </p:cNvPr>
          <p:cNvSpPr>
            <a:spLocks noGrp="1"/>
          </p:cNvSpPr>
          <p:nvPr>
            <p:ph type="title"/>
          </p:nvPr>
        </p:nvSpPr>
        <p:spPr/>
        <p:txBody>
          <a:bodyPr/>
          <a:lstStyle/>
          <a:p>
            <a:r>
              <a:rPr lang="it-IT" dirty="0"/>
              <a:t>Abstract </a:t>
            </a:r>
            <a:r>
              <a:rPr lang="it-IT" dirty="0" err="1"/>
              <a:t>Operational</a:t>
            </a:r>
            <a:r>
              <a:rPr lang="it-IT" dirty="0"/>
              <a:t> </a:t>
            </a:r>
            <a:r>
              <a:rPr lang="it-IT" dirty="0" err="1"/>
              <a:t>semantics</a:t>
            </a:r>
            <a:endParaRPr lang="it-IT" dirty="0"/>
          </a:p>
        </p:txBody>
      </p:sp>
      <p:sp>
        <p:nvSpPr>
          <p:cNvPr id="3" name="Segnaposto contenuto 2">
            <a:extLst>
              <a:ext uri="{FF2B5EF4-FFF2-40B4-BE49-F238E27FC236}">
                <a16:creationId xmlns:a16="http://schemas.microsoft.com/office/drawing/2014/main" id="{16EFDF5D-1C6B-46AD-97C2-8ADB30F493FB}"/>
              </a:ext>
            </a:extLst>
          </p:cNvPr>
          <p:cNvSpPr>
            <a:spLocks noGrp="1"/>
          </p:cNvSpPr>
          <p:nvPr>
            <p:ph idx="1"/>
          </p:nvPr>
        </p:nvSpPr>
        <p:spPr>
          <a:xfrm>
            <a:off x="701675" y="1209277"/>
            <a:ext cx="10515600" cy="3501894"/>
          </a:xfrm>
        </p:spPr>
        <p:txBody>
          <a:bodyPr>
            <a:normAutofit/>
          </a:bodyPr>
          <a:lstStyle/>
          <a:p>
            <a:pPr>
              <a:spcBef>
                <a:spcPct val="0"/>
              </a:spcBef>
            </a:pPr>
            <a:r>
              <a:rPr lang="it-IT" altLang="it-IT" dirty="0"/>
              <a:t>abstracts concrete </a:t>
            </a:r>
            <a:r>
              <a:rPr lang="it-IT" altLang="it-IT" dirty="0" err="1"/>
              <a:t>values</a:t>
            </a:r>
            <a:r>
              <a:rPr lang="it-IT" altLang="it-IT" dirty="0"/>
              <a:t> </a:t>
            </a:r>
            <a:r>
              <a:rPr lang="it-IT" altLang="it-IT" dirty="0" err="1"/>
              <a:t>into</a:t>
            </a:r>
            <a:r>
              <a:rPr lang="it-IT" altLang="it-IT" dirty="0"/>
              <a:t> </a:t>
            </a:r>
            <a:r>
              <a:rPr lang="it-IT" altLang="it-IT" dirty="0" err="1"/>
              <a:t>their</a:t>
            </a:r>
            <a:r>
              <a:rPr lang="it-IT" altLang="it-IT" dirty="0"/>
              <a:t> security </a:t>
            </a:r>
            <a:r>
              <a:rPr lang="it-IT" altLang="it-IT" dirty="0" err="1"/>
              <a:t>level</a:t>
            </a:r>
            <a:r>
              <a:rPr lang="it-IT" altLang="it-IT" dirty="0"/>
              <a:t>:  </a:t>
            </a:r>
            <a:r>
              <a:rPr lang="it-IT" altLang="it-IT" b="1" dirty="0">
                <a:sym typeface="Symbol" panose="05050102010706020507" pitchFamily="18" charset="2"/>
              </a:rPr>
              <a:t></a:t>
            </a:r>
            <a:r>
              <a:rPr lang="it-IT" altLang="it-IT" dirty="0">
                <a:sym typeface="Symbol" panose="05050102010706020507" pitchFamily="18" charset="2"/>
              </a:rPr>
              <a:t> (k, </a:t>
            </a:r>
            <a:r>
              <a:rPr lang="it-IT" altLang="it-IT" b="1" dirty="0">
                <a:sym typeface="Symbol" panose="05050102010706020507" pitchFamily="18" charset="2"/>
              </a:rPr>
              <a:t>) = </a:t>
            </a:r>
            <a:endParaRPr lang="it-IT" altLang="it-IT" b="1" dirty="0"/>
          </a:p>
          <a:p>
            <a:pPr>
              <a:spcBef>
                <a:spcPct val="0"/>
              </a:spcBef>
            </a:pPr>
            <a:r>
              <a:rPr lang="it-IT" altLang="it-IT" dirty="0"/>
              <a:t> </a:t>
            </a:r>
            <a:r>
              <a:rPr lang="it-IT" altLang="it-IT" dirty="0" err="1"/>
              <a:t>uses</a:t>
            </a:r>
            <a:r>
              <a:rPr lang="it-IT" altLang="it-IT" dirty="0"/>
              <a:t> the </a:t>
            </a:r>
            <a:r>
              <a:rPr lang="it-IT" altLang="it-IT" dirty="0" err="1"/>
              <a:t>same</a:t>
            </a:r>
            <a:r>
              <a:rPr lang="it-IT" altLang="it-IT" dirty="0"/>
              <a:t> </a:t>
            </a:r>
            <a:r>
              <a:rPr lang="en-US" altLang="it-IT" dirty="0"/>
              <a:t>rules of the concrete semantics on the abstract domains</a:t>
            </a:r>
          </a:p>
          <a:p>
            <a:pPr>
              <a:spcBef>
                <a:spcPct val="0"/>
              </a:spcBef>
              <a:buFontTx/>
              <a:buChar char="•"/>
            </a:pPr>
            <a:endParaRPr lang="en-US" altLang="it-IT" dirty="0"/>
          </a:p>
          <a:p>
            <a:pPr>
              <a:spcBef>
                <a:spcPct val="0"/>
              </a:spcBef>
              <a:buFontTx/>
              <a:buNone/>
            </a:pPr>
            <a:r>
              <a:rPr lang="en-US" altLang="it-IT" dirty="0"/>
              <a:t>A(P) : abstract transition system for program P</a:t>
            </a:r>
            <a:endParaRPr lang="it-IT" altLang="it-IT" dirty="0"/>
          </a:p>
          <a:p>
            <a:pPr marL="0" indent="0">
              <a:spcBef>
                <a:spcPct val="0"/>
              </a:spcBef>
              <a:buNone/>
            </a:pPr>
            <a:r>
              <a:rPr lang="it-IT" altLang="it-IT" dirty="0"/>
              <a:t>- finite</a:t>
            </a:r>
          </a:p>
          <a:p>
            <a:pPr marL="0" indent="0">
              <a:spcBef>
                <a:spcPct val="0"/>
              </a:spcBef>
              <a:buNone/>
            </a:pPr>
            <a:r>
              <a:rPr lang="it-IT" altLang="it-IT" dirty="0"/>
              <a:t>- multiple </a:t>
            </a:r>
            <a:r>
              <a:rPr lang="it-IT" altLang="it-IT" dirty="0" err="1"/>
              <a:t>path</a:t>
            </a:r>
            <a:endParaRPr lang="it-IT" altLang="it-IT" dirty="0"/>
          </a:p>
          <a:p>
            <a:pPr>
              <a:spcBef>
                <a:spcPct val="0"/>
              </a:spcBef>
              <a:buFontTx/>
              <a:buChar char="-"/>
            </a:pPr>
            <a:r>
              <a:rPr lang="it-IT" altLang="it-IT" dirty="0" err="1"/>
              <a:t>each</a:t>
            </a:r>
            <a:r>
              <a:rPr lang="it-IT" altLang="it-IT" dirty="0"/>
              <a:t> </a:t>
            </a:r>
            <a:r>
              <a:rPr lang="it-IT" altLang="it-IT" dirty="0" err="1"/>
              <a:t>path</a:t>
            </a:r>
            <a:r>
              <a:rPr lang="it-IT" altLang="it-IT" dirty="0"/>
              <a:t> of C(P) </a:t>
            </a:r>
            <a:r>
              <a:rPr lang="it-IT" altLang="it-IT" dirty="0" err="1"/>
              <a:t>is</a:t>
            </a:r>
            <a:r>
              <a:rPr lang="it-IT" altLang="it-IT" dirty="0"/>
              <a:t> </a:t>
            </a:r>
            <a:r>
              <a:rPr lang="it-IT" altLang="it-IT" dirty="0" err="1"/>
              <a:t>correctly</a:t>
            </a:r>
            <a:r>
              <a:rPr lang="it-IT" altLang="it-IT" dirty="0"/>
              <a:t> </a:t>
            </a:r>
            <a:r>
              <a:rPr lang="it-IT" altLang="it-IT" dirty="0" err="1"/>
              <a:t>abstracted</a:t>
            </a:r>
            <a:r>
              <a:rPr lang="it-IT" altLang="it-IT" dirty="0"/>
              <a:t> </a:t>
            </a:r>
            <a:r>
              <a:rPr lang="it-IT" altLang="it-IT" dirty="0" err="1"/>
              <a:t>onto</a:t>
            </a:r>
            <a:r>
              <a:rPr lang="it-IT" altLang="it-IT" dirty="0"/>
              <a:t> a </a:t>
            </a:r>
            <a:r>
              <a:rPr lang="it-IT" altLang="it-IT" dirty="0" err="1"/>
              <a:t>path</a:t>
            </a:r>
            <a:r>
              <a:rPr lang="it-IT" altLang="it-IT" dirty="0"/>
              <a:t> of A(P)</a:t>
            </a:r>
          </a:p>
          <a:p>
            <a:pPr marL="0" indent="0">
              <a:spcBef>
                <a:spcPct val="0"/>
              </a:spcBef>
              <a:buNone/>
            </a:pPr>
            <a:endParaRPr lang="it-IT" altLang="it-IT" sz="2400" dirty="0"/>
          </a:p>
          <a:p>
            <a:endParaRPr lang="it-IT" dirty="0"/>
          </a:p>
        </p:txBody>
      </p:sp>
      <p:sp>
        <p:nvSpPr>
          <p:cNvPr id="4" name="Segnaposto data 3">
            <a:extLst>
              <a:ext uri="{FF2B5EF4-FFF2-40B4-BE49-F238E27FC236}">
                <a16:creationId xmlns:a16="http://schemas.microsoft.com/office/drawing/2014/main" id="{7FCE4EEC-6FB7-43C9-A610-0BA6A710F03D}"/>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0B73096E-4B8A-4A0E-8667-81F2E69582AF}"/>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577B338B-67E2-4D1F-891C-2B3AD6FE2737}"/>
              </a:ext>
            </a:extLst>
          </p:cNvPr>
          <p:cNvSpPr>
            <a:spLocks noGrp="1"/>
          </p:cNvSpPr>
          <p:nvPr>
            <p:ph type="sldNum" sz="quarter" idx="12"/>
          </p:nvPr>
        </p:nvSpPr>
        <p:spPr/>
        <p:txBody>
          <a:bodyPr/>
          <a:lstStyle/>
          <a:p>
            <a:fld id="{11A9D1D3-80F6-43B1-92F0-BF797B205D95}" type="slidenum">
              <a:rPr lang="it-IT" smtClean="0"/>
              <a:t>27</a:t>
            </a:fld>
            <a:endParaRPr lang="it-IT"/>
          </a:p>
        </p:txBody>
      </p:sp>
      <p:sp>
        <p:nvSpPr>
          <p:cNvPr id="7" name="Text Box 5">
            <a:extLst>
              <a:ext uri="{FF2B5EF4-FFF2-40B4-BE49-F238E27FC236}">
                <a16:creationId xmlns:a16="http://schemas.microsoft.com/office/drawing/2014/main" id="{FF2302F5-5F0D-47F8-83A3-751E8EB8E204}"/>
              </a:ext>
            </a:extLst>
          </p:cNvPr>
          <p:cNvSpPr txBox="1">
            <a:spLocks noChangeArrowheads="1"/>
          </p:cNvSpPr>
          <p:nvPr/>
        </p:nvSpPr>
        <p:spPr bwMode="auto">
          <a:xfrm>
            <a:off x="1919288" y="5074708"/>
            <a:ext cx="8080375"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2400" u="none" dirty="0">
                <a:latin typeface="Arial" panose="020B0604020202020204" pitchFamily="34" charset="0"/>
              </a:rPr>
              <a:t>A </a:t>
            </a:r>
            <a:r>
              <a:rPr lang="it-IT" altLang="it-IT" sz="2400" u="none" dirty="0" err="1">
                <a:latin typeface="Arial" panose="020B0604020202020204" pitchFamily="34" charset="0"/>
              </a:rPr>
              <a:t>program</a:t>
            </a:r>
            <a:r>
              <a:rPr lang="it-IT" altLang="it-IT" sz="2400" u="none" dirty="0">
                <a:latin typeface="Arial" panose="020B0604020202020204" pitchFamily="34" charset="0"/>
              </a:rPr>
              <a:t>  P  </a:t>
            </a:r>
            <a:r>
              <a:rPr lang="it-IT" altLang="it-IT" sz="2400" u="none" dirty="0" err="1">
                <a:latin typeface="Arial" panose="020B0604020202020204" pitchFamily="34" charset="0"/>
              </a:rPr>
              <a:t>has</a:t>
            </a:r>
            <a:r>
              <a:rPr lang="it-IT" altLang="it-IT" sz="2400" u="none" dirty="0">
                <a:latin typeface="Arial" panose="020B0604020202020204" pitchFamily="34" charset="0"/>
              </a:rPr>
              <a:t> </a:t>
            </a:r>
            <a:r>
              <a:rPr lang="it-IT" altLang="it-IT" sz="2400" u="none" dirty="0" err="1">
                <a:latin typeface="Arial" panose="020B0604020202020204" pitchFamily="34" charset="0"/>
              </a:rPr>
              <a:t>secure</a:t>
            </a:r>
            <a:r>
              <a:rPr lang="it-IT" altLang="it-IT" sz="2400" u="none" dirty="0">
                <a:latin typeface="Arial" panose="020B0604020202020204" pitchFamily="34" charset="0"/>
              </a:rPr>
              <a:t> information flow  </a:t>
            </a:r>
            <a:r>
              <a:rPr lang="it-IT" altLang="it-IT" sz="2400" u="none" dirty="0" err="1">
                <a:latin typeface="Arial" panose="020B0604020202020204" pitchFamily="34" charset="0"/>
              </a:rPr>
              <a:t>if</a:t>
            </a:r>
            <a:r>
              <a:rPr lang="it-IT" altLang="it-IT" sz="2400" u="none" dirty="0">
                <a:latin typeface="Arial" panose="020B0604020202020204" pitchFamily="34" charset="0"/>
              </a:rPr>
              <a:t> in </a:t>
            </a:r>
            <a:r>
              <a:rPr lang="it-IT" altLang="it-IT" sz="2400" u="none" dirty="0" err="1">
                <a:latin typeface="Arial" panose="020B0604020202020204" pitchFamily="34" charset="0"/>
              </a:rPr>
              <a:t>each</a:t>
            </a:r>
            <a:r>
              <a:rPr lang="it-IT" altLang="it-IT" sz="2400" u="none" dirty="0">
                <a:latin typeface="Arial" panose="020B0604020202020204" pitchFamily="34" charset="0"/>
              </a:rPr>
              <a:t> </a:t>
            </a:r>
            <a:r>
              <a:rPr lang="it-IT" altLang="it-IT" sz="2400" u="none" dirty="0" err="1">
                <a:latin typeface="Arial" panose="020B0604020202020204" pitchFamily="34" charset="0"/>
              </a:rPr>
              <a:t>final</a:t>
            </a:r>
            <a:r>
              <a:rPr lang="it-IT" altLang="it-IT" sz="2400" u="none" dirty="0">
                <a:latin typeface="Arial" panose="020B0604020202020204" pitchFamily="34" charset="0"/>
              </a:rPr>
              <a:t> state of A(P), </a:t>
            </a:r>
            <a:r>
              <a:rPr lang="it-IT" altLang="it-IT" sz="2400" u="none" dirty="0" err="1">
                <a:latin typeface="Arial" panose="020B0604020202020204" pitchFamily="34" charset="0"/>
              </a:rPr>
              <a:t>each</a:t>
            </a:r>
            <a:r>
              <a:rPr lang="it-IT" altLang="it-IT" sz="2400" u="none" dirty="0">
                <a:latin typeface="Arial" panose="020B0604020202020204" pitchFamily="34" charset="0"/>
              </a:rPr>
              <a:t> x: </a:t>
            </a:r>
            <a:r>
              <a:rPr lang="en-US" altLang="it-IT" sz="2400" b="1" u="none" dirty="0">
                <a:latin typeface="Arial" panose="020B0604020202020204" pitchFamily="34" charset="0"/>
                <a:sym typeface="Symbol" panose="05050102010706020507" pitchFamily="18" charset="2"/>
              </a:rPr>
              <a:t></a:t>
            </a:r>
            <a:r>
              <a:rPr lang="en-US" altLang="it-IT" sz="2400" b="1" u="none" dirty="0">
                <a:latin typeface="Arial" panose="020B0604020202020204" pitchFamily="34" charset="0"/>
              </a:rPr>
              <a:t> </a:t>
            </a:r>
            <a:r>
              <a:rPr lang="en-US" altLang="it-IT" sz="1800" b="1" u="none" dirty="0">
                <a:latin typeface="Arial" panose="020B0604020202020204" pitchFamily="34" charset="0"/>
              </a:rPr>
              <a:t> </a:t>
            </a:r>
            <a:r>
              <a:rPr lang="it-IT" altLang="it-IT" sz="2400" u="none" dirty="0" err="1">
                <a:latin typeface="Arial" panose="020B0604020202020204" pitchFamily="34" charset="0"/>
              </a:rPr>
              <a:t>holds</a:t>
            </a:r>
            <a:r>
              <a:rPr lang="it-IT" altLang="it-IT" sz="2400" u="none" dirty="0">
                <a:latin typeface="Arial" panose="020B0604020202020204" pitchFamily="34" charset="0"/>
              </a:rPr>
              <a:t> a </a:t>
            </a:r>
            <a:r>
              <a:rPr lang="it-IT" altLang="it-IT" sz="2400" u="none" dirty="0" err="1">
                <a:latin typeface="Arial" panose="020B0604020202020204" pitchFamily="34" charset="0"/>
              </a:rPr>
              <a:t>value</a:t>
            </a:r>
            <a:r>
              <a:rPr lang="it-IT" altLang="it-IT" sz="2400" u="none" dirty="0">
                <a:latin typeface="Arial" panose="020B0604020202020204" pitchFamily="34" charset="0"/>
              </a:rPr>
              <a:t>  </a:t>
            </a:r>
            <a:r>
              <a:rPr lang="it-IT" altLang="it-IT" sz="2400" u="none" dirty="0">
                <a:latin typeface="Arial" panose="020B0604020202020204" pitchFamily="34" charset="0"/>
                <a:sym typeface="Symbol" panose="05050102010706020507" pitchFamily="18" charset="2"/>
              </a:rPr>
              <a:t>  </a:t>
            </a:r>
            <a:r>
              <a:rPr lang="en-US" altLang="it-IT" sz="2400" b="1" u="none" dirty="0">
                <a:latin typeface="Arial" panose="020B0604020202020204" pitchFamily="34" charset="0"/>
                <a:sym typeface="Symbol" panose="05050102010706020507" pitchFamily="18" charset="2"/>
              </a:rPr>
              <a:t></a:t>
            </a:r>
            <a:endParaRPr lang="it-IT" altLang="it-IT" sz="2400" u="none" dirty="0">
              <a:latin typeface="Courier New" panose="02070309020205020404" pitchFamily="49" charset="0"/>
            </a:endParaRPr>
          </a:p>
        </p:txBody>
      </p:sp>
      <p:sp>
        <p:nvSpPr>
          <p:cNvPr id="8" name="AutoShape 6">
            <a:extLst>
              <a:ext uri="{FF2B5EF4-FFF2-40B4-BE49-F238E27FC236}">
                <a16:creationId xmlns:a16="http://schemas.microsoft.com/office/drawing/2014/main" id="{E7CC449C-A8FE-4FEE-B4DB-C7F1549DD136}"/>
              </a:ext>
            </a:extLst>
          </p:cNvPr>
          <p:cNvSpPr>
            <a:spLocks noChangeArrowheads="1"/>
          </p:cNvSpPr>
          <p:nvPr/>
        </p:nvSpPr>
        <p:spPr bwMode="auto">
          <a:xfrm>
            <a:off x="1860550" y="4873096"/>
            <a:ext cx="8034338" cy="1193800"/>
          </a:xfrm>
          <a:prstGeom prst="roundRect">
            <a:avLst>
              <a:gd name="adj" fmla="val 16667"/>
            </a:avLst>
          </a:prstGeom>
          <a:noFill/>
          <a:ln w="28575">
            <a:solidFill>
              <a:schemeClr val="accent1">
                <a:lumMod val="60000"/>
                <a:lumOff val="40000"/>
              </a:schemeClr>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it-IT" altLang="it-IT" sz="1800">
              <a:latin typeface="Arial" panose="020B0604020202020204" pitchFamily="34" charset="0"/>
            </a:endParaRPr>
          </a:p>
        </p:txBody>
      </p:sp>
    </p:spTree>
    <p:extLst>
      <p:ext uri="{BB962C8B-B14F-4D97-AF65-F5344CB8AC3E}">
        <p14:creationId xmlns:p14="http://schemas.microsoft.com/office/powerpoint/2010/main" val="23028074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6C5C439-DF86-42F0-8726-AAC30D019CF3}"/>
              </a:ext>
            </a:extLst>
          </p:cNvPr>
          <p:cNvSpPr>
            <a:spLocks noGrp="1"/>
          </p:cNvSpPr>
          <p:nvPr>
            <p:ph type="title"/>
          </p:nvPr>
        </p:nvSpPr>
        <p:spPr/>
        <p:txBody>
          <a:bodyPr/>
          <a:lstStyle/>
          <a:p>
            <a:r>
              <a:rPr lang="it-IT" dirty="0"/>
              <a:t>Abstract </a:t>
            </a:r>
            <a:r>
              <a:rPr lang="it-IT" dirty="0" err="1"/>
              <a:t>Operational</a:t>
            </a:r>
            <a:r>
              <a:rPr lang="it-IT" dirty="0"/>
              <a:t> </a:t>
            </a:r>
            <a:r>
              <a:rPr lang="it-IT" dirty="0" err="1"/>
              <a:t>sematics</a:t>
            </a:r>
            <a:endParaRPr lang="it-IT" dirty="0"/>
          </a:p>
        </p:txBody>
      </p:sp>
      <p:sp>
        <p:nvSpPr>
          <p:cNvPr id="4" name="Segnaposto data 3">
            <a:extLst>
              <a:ext uri="{FF2B5EF4-FFF2-40B4-BE49-F238E27FC236}">
                <a16:creationId xmlns:a16="http://schemas.microsoft.com/office/drawing/2014/main" id="{BC3420DA-56E6-47C2-8865-92495E122FF4}"/>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D0B4A3B5-CC8A-4EB0-803E-EC612C302905}"/>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97B95741-E08F-4882-B9F1-904491C818BD}"/>
              </a:ext>
            </a:extLst>
          </p:cNvPr>
          <p:cNvSpPr>
            <a:spLocks noGrp="1"/>
          </p:cNvSpPr>
          <p:nvPr>
            <p:ph type="sldNum" sz="quarter" idx="12"/>
          </p:nvPr>
        </p:nvSpPr>
        <p:spPr/>
        <p:txBody>
          <a:bodyPr/>
          <a:lstStyle/>
          <a:p>
            <a:fld id="{11A9D1D3-80F6-43B1-92F0-BF797B205D95}" type="slidenum">
              <a:rPr lang="it-IT" smtClean="0"/>
              <a:t>28</a:t>
            </a:fld>
            <a:endParaRPr lang="it-IT"/>
          </a:p>
        </p:txBody>
      </p:sp>
      <p:sp>
        <p:nvSpPr>
          <p:cNvPr id="7" name="Text Box 4">
            <a:extLst>
              <a:ext uri="{FF2B5EF4-FFF2-40B4-BE49-F238E27FC236}">
                <a16:creationId xmlns:a16="http://schemas.microsoft.com/office/drawing/2014/main" id="{7FE4D5DB-49BE-40E0-BBE5-DE0B325C82DF}"/>
              </a:ext>
            </a:extLst>
          </p:cNvPr>
          <p:cNvSpPr txBox="1">
            <a:spLocks noChangeArrowheads="1"/>
          </p:cNvSpPr>
          <p:nvPr/>
        </p:nvSpPr>
        <p:spPr bwMode="auto">
          <a:xfrm>
            <a:off x="363264" y="1428452"/>
            <a:ext cx="6436272"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it-IT" sz="2000" u="none" dirty="0">
                <a:latin typeface="+mn-lt"/>
              </a:rPr>
              <a:t>Abstract security levels	</a:t>
            </a:r>
            <a:r>
              <a:rPr lang="en-US" altLang="it-IT" sz="2000" b="1" dirty="0">
                <a:solidFill>
                  <a:srgbClr val="CC3300"/>
                </a:solidFill>
                <a:latin typeface="Script MT Bold" panose="03040602040607080904" pitchFamily="66" charset="0"/>
              </a:rPr>
              <a:t>L</a:t>
            </a:r>
            <a:r>
              <a:rPr lang="en-US" altLang="it-IT" sz="2000" b="1" baseline="30000" dirty="0">
                <a:solidFill>
                  <a:srgbClr val="CC3300"/>
                </a:solidFill>
                <a:latin typeface="Script MT Bold" panose="03040602040607080904" pitchFamily="66" charset="0"/>
              </a:rPr>
              <a:t> #</a:t>
            </a:r>
            <a:r>
              <a:rPr lang="en-US" altLang="it-IT" sz="2000" b="1" u="none" dirty="0">
                <a:solidFill>
                  <a:srgbClr val="CC3300"/>
                </a:solidFill>
                <a:latin typeface="+mn-lt"/>
              </a:rPr>
              <a:t> = </a:t>
            </a:r>
            <a:r>
              <a:rPr lang="en-US" altLang="it-IT" sz="2000" b="1" dirty="0">
                <a:solidFill>
                  <a:srgbClr val="CC3300"/>
                </a:solidFill>
                <a:latin typeface="Script MT Bold" panose="03040602040607080904" pitchFamily="66" charset="0"/>
              </a:rPr>
              <a:t>L</a:t>
            </a:r>
            <a:r>
              <a:rPr lang="en-US" altLang="it-IT" sz="2000" b="1" baseline="30000" dirty="0">
                <a:solidFill>
                  <a:srgbClr val="CC3300"/>
                </a:solidFill>
                <a:latin typeface="Script MT Bold" panose="03040602040607080904" pitchFamily="66" charset="0"/>
              </a:rPr>
              <a:t>  </a:t>
            </a:r>
            <a:r>
              <a:rPr lang="en-US" altLang="it-IT" sz="2000" b="1" dirty="0">
                <a:solidFill>
                  <a:srgbClr val="CC3300"/>
                </a:solidFill>
                <a:latin typeface="+mn-lt"/>
              </a:rPr>
              <a:t>		 </a:t>
            </a:r>
            <a:r>
              <a:rPr lang="en-US" altLang="it-IT" sz="2000" b="1" u="none" dirty="0">
                <a:solidFill>
                  <a:srgbClr val="CC3300"/>
                </a:solidFill>
                <a:latin typeface="+mn-lt"/>
                <a:sym typeface="Symbol" panose="05050102010706020507" pitchFamily="18" charset="2"/>
              </a:rPr>
              <a:t>, , </a:t>
            </a:r>
            <a:r>
              <a:rPr lang="en-US" altLang="it-IT" sz="2000" u="none" dirty="0">
                <a:solidFill>
                  <a:srgbClr val="CC3300"/>
                </a:solidFill>
                <a:latin typeface="+mn-lt"/>
              </a:rPr>
              <a:t>..</a:t>
            </a:r>
            <a:r>
              <a:rPr lang="en-US" altLang="it-IT" sz="2000" u="none" dirty="0">
                <a:latin typeface="+mn-lt"/>
              </a:rPr>
              <a:t> </a:t>
            </a:r>
          </a:p>
          <a:p>
            <a:pPr>
              <a:spcBef>
                <a:spcPct val="0"/>
              </a:spcBef>
              <a:buFontTx/>
              <a:buNone/>
            </a:pPr>
            <a:r>
              <a:rPr lang="en-US" altLang="it-IT" sz="2000" u="none" dirty="0">
                <a:latin typeface="+mn-lt"/>
              </a:rPr>
              <a:t>Abstract constants 	</a:t>
            </a:r>
            <a:r>
              <a:rPr lang="en-US" altLang="it-IT" sz="2000" dirty="0">
                <a:solidFill>
                  <a:srgbClr val="CC3300"/>
                </a:solidFill>
              </a:rPr>
              <a:t> V</a:t>
            </a:r>
            <a:r>
              <a:rPr lang="en-US" altLang="it-IT" sz="2000" b="1" baseline="30000" dirty="0">
                <a:solidFill>
                  <a:srgbClr val="CC3300"/>
                </a:solidFill>
                <a:latin typeface="Script MT Bold" panose="03040602040607080904" pitchFamily="66" charset="0"/>
              </a:rPr>
              <a:t># </a:t>
            </a:r>
            <a:r>
              <a:rPr lang="en-US" altLang="it-IT" sz="2000" dirty="0">
                <a:solidFill>
                  <a:srgbClr val="CC3300"/>
                </a:solidFill>
              </a:rPr>
              <a:t>		</a:t>
            </a:r>
            <a:r>
              <a:rPr lang="en-US" altLang="it-IT" sz="2000" b="1" baseline="30000" dirty="0">
                <a:solidFill>
                  <a:srgbClr val="C00000"/>
                </a:solidFill>
                <a:latin typeface="Arial" panose="020B0604020202020204" pitchFamily="34" charset="0"/>
              </a:rPr>
              <a:t> { </a:t>
            </a:r>
            <a:r>
              <a:rPr lang="en-US" altLang="it-IT" sz="2000" dirty="0">
                <a:solidFill>
                  <a:srgbClr val="C00000"/>
                </a:solidFill>
                <a:latin typeface="Arial" panose="020B0604020202020204" pitchFamily="34" charset="0"/>
              </a:rPr>
              <a:t>·</a:t>
            </a:r>
            <a:r>
              <a:rPr lang="en-US" altLang="it-IT" sz="2000" b="1" baseline="30000" dirty="0">
                <a:solidFill>
                  <a:srgbClr val="C00000"/>
                </a:solidFill>
                <a:latin typeface="Arial" panose="020B0604020202020204" pitchFamily="34" charset="0"/>
              </a:rPr>
              <a:t> }</a:t>
            </a:r>
            <a:r>
              <a:rPr lang="en-US" altLang="it-IT" sz="2000" u="none" dirty="0">
                <a:solidFill>
                  <a:srgbClr val="C00000"/>
                </a:solidFill>
                <a:latin typeface="+mn-lt"/>
              </a:rPr>
              <a:t>           </a:t>
            </a:r>
          </a:p>
          <a:p>
            <a:pPr>
              <a:spcBef>
                <a:spcPct val="0"/>
              </a:spcBef>
              <a:buFontTx/>
              <a:buNone/>
            </a:pPr>
            <a:r>
              <a:rPr lang="en-US" altLang="it-IT" sz="2000" u="none" dirty="0">
                <a:latin typeface="+mn-lt"/>
              </a:rPr>
              <a:t>Abstract Values</a:t>
            </a:r>
            <a:r>
              <a:rPr lang="en-US" altLang="it-IT" sz="2000" u="none" dirty="0">
                <a:solidFill>
                  <a:srgbClr val="CC3300"/>
                </a:solidFill>
                <a:latin typeface="+mn-lt"/>
              </a:rPr>
              <a:t>  		</a:t>
            </a:r>
            <a:r>
              <a:rPr lang="en-US" altLang="it-IT" sz="2000" b="1" dirty="0">
                <a:solidFill>
                  <a:srgbClr val="CC3300"/>
                </a:solidFill>
                <a:latin typeface="Script MT Bold" panose="03040602040607080904" pitchFamily="66" charset="0"/>
              </a:rPr>
              <a:t> V</a:t>
            </a:r>
            <a:r>
              <a:rPr lang="en-US" altLang="it-IT" sz="2000" b="1" baseline="30000" dirty="0">
                <a:solidFill>
                  <a:srgbClr val="CC3300"/>
                </a:solidFill>
                <a:latin typeface="Script MT Bold" panose="03040602040607080904" pitchFamily="66" charset="0"/>
              </a:rPr>
              <a:t>#</a:t>
            </a:r>
            <a:r>
              <a:rPr lang="en-US" altLang="it-IT" sz="2000" u="none" dirty="0">
                <a:solidFill>
                  <a:srgbClr val="CC3300"/>
                </a:solidFill>
                <a:latin typeface="+mn-lt"/>
              </a:rPr>
              <a:t> </a:t>
            </a:r>
            <a:r>
              <a:rPr lang="en-US" altLang="it-IT" sz="2000" b="1" dirty="0">
                <a:solidFill>
                  <a:srgbClr val="CC3300"/>
                </a:solidFill>
              </a:rPr>
              <a:t>= </a:t>
            </a:r>
            <a:r>
              <a:rPr lang="en-US" altLang="it-IT" sz="2000" b="1" dirty="0">
                <a:solidFill>
                  <a:srgbClr val="CC3300"/>
                </a:solidFill>
                <a:latin typeface="Script MT Bold" panose="03040602040607080904" pitchFamily="66" charset="0"/>
              </a:rPr>
              <a:t>L</a:t>
            </a:r>
            <a:r>
              <a:rPr lang="en-US" altLang="it-IT" sz="2000" b="1" baseline="30000" dirty="0">
                <a:solidFill>
                  <a:srgbClr val="CC3300"/>
                </a:solidFill>
                <a:latin typeface="Script MT Bold" panose="03040602040607080904" pitchFamily="66" charset="0"/>
              </a:rPr>
              <a:t> </a:t>
            </a:r>
            <a:r>
              <a:rPr lang="en-US" altLang="it-IT" sz="2000" u="none" dirty="0">
                <a:solidFill>
                  <a:srgbClr val="CC3300"/>
                </a:solidFill>
                <a:latin typeface="+mn-lt"/>
              </a:rPr>
              <a:t>             	</a:t>
            </a:r>
            <a:r>
              <a:rPr lang="en-US" altLang="it-IT" sz="2000" dirty="0">
                <a:solidFill>
                  <a:srgbClr val="CC3300"/>
                </a:solidFill>
                <a:latin typeface="+mn-lt"/>
              </a:rPr>
              <a:t> </a:t>
            </a:r>
            <a:r>
              <a:rPr lang="en-US" altLang="it-IT" sz="2000" dirty="0">
                <a:solidFill>
                  <a:srgbClr val="CC3300"/>
                </a:solidFill>
              </a:rPr>
              <a:t>( </a:t>
            </a:r>
            <a:r>
              <a:rPr lang="en-US" altLang="it-IT" sz="2000" b="1" dirty="0">
                <a:solidFill>
                  <a:srgbClr val="CC3300"/>
                </a:solidFill>
                <a:sym typeface="Symbol" panose="05050102010706020507" pitchFamily="18" charset="2"/>
              </a:rPr>
              <a:t></a:t>
            </a:r>
            <a:r>
              <a:rPr lang="en-US" altLang="it-IT" sz="2000" dirty="0">
                <a:solidFill>
                  <a:srgbClr val="CC3300"/>
                </a:solidFill>
                <a:sym typeface="Symbol" panose="05050102010706020507" pitchFamily="18" charset="2"/>
              </a:rPr>
              <a:t> </a:t>
            </a:r>
            <a:r>
              <a:rPr lang="en-US" altLang="it-IT" sz="2000" dirty="0">
                <a:solidFill>
                  <a:srgbClr val="CC3300"/>
                </a:solidFill>
              </a:rPr>
              <a:t>) </a:t>
            </a:r>
            <a:endParaRPr lang="en-US" altLang="it-IT" sz="2000" u="none" dirty="0">
              <a:solidFill>
                <a:srgbClr val="CC3300"/>
              </a:solidFill>
              <a:latin typeface="+mn-lt"/>
            </a:endParaRPr>
          </a:p>
          <a:p>
            <a:pPr>
              <a:spcBef>
                <a:spcPct val="0"/>
              </a:spcBef>
              <a:buFontTx/>
              <a:buNone/>
            </a:pPr>
            <a:r>
              <a:rPr lang="en-US" altLang="it-IT" sz="2000" u="none" dirty="0">
                <a:latin typeface="+mn-lt"/>
              </a:rPr>
              <a:t>Abstract Memories 	</a:t>
            </a:r>
            <a:r>
              <a:rPr lang="en-US" altLang="it-IT" sz="2000" b="1" u="none" dirty="0">
                <a:solidFill>
                  <a:srgbClr val="CC3300"/>
                </a:solidFill>
                <a:latin typeface="+mn-lt"/>
              </a:rPr>
              <a:t>M</a:t>
            </a:r>
            <a:r>
              <a:rPr lang="en-US" altLang="it-IT" sz="2000" b="1" baseline="30000" dirty="0">
                <a:solidFill>
                  <a:srgbClr val="CC3300"/>
                </a:solidFill>
                <a:latin typeface="Script MT Bold" panose="03040602040607080904" pitchFamily="66" charset="0"/>
              </a:rPr>
              <a:t>#</a:t>
            </a:r>
            <a:r>
              <a:rPr lang="en-US" altLang="it-IT" sz="2000" u="none" dirty="0">
                <a:solidFill>
                  <a:srgbClr val="CC3300"/>
                </a:solidFill>
                <a:latin typeface="+mn-lt"/>
              </a:rPr>
              <a:t> </a:t>
            </a:r>
            <a:r>
              <a:rPr lang="en-US" altLang="it-IT" sz="2000" b="1" u="none" baseline="30000" dirty="0">
                <a:solidFill>
                  <a:srgbClr val="CC3300"/>
                </a:solidFill>
                <a:latin typeface="+mn-lt"/>
              </a:rPr>
              <a:t>=</a:t>
            </a:r>
            <a:r>
              <a:rPr lang="en-US" altLang="it-IT" sz="2000" u="none" dirty="0">
                <a:solidFill>
                  <a:srgbClr val="CC3300"/>
                </a:solidFill>
                <a:latin typeface="+mn-lt"/>
              </a:rPr>
              <a:t> var </a:t>
            </a:r>
            <a:r>
              <a:rPr lang="en-US" altLang="it-IT" sz="2000" b="1" u="none" dirty="0">
                <a:solidFill>
                  <a:srgbClr val="CC3300"/>
                </a:solidFill>
                <a:latin typeface="+mn-lt"/>
                <a:sym typeface="Symbol" panose="05050102010706020507" pitchFamily="18" charset="2"/>
              </a:rPr>
              <a:t></a:t>
            </a:r>
            <a:r>
              <a:rPr lang="en-US" altLang="it-IT" sz="2000" u="none" dirty="0">
                <a:solidFill>
                  <a:srgbClr val="CC3300"/>
                </a:solidFill>
                <a:latin typeface="+mn-lt"/>
              </a:rPr>
              <a:t> </a:t>
            </a:r>
            <a:r>
              <a:rPr lang="en-US" altLang="it-IT" sz="2000" b="1" dirty="0">
                <a:solidFill>
                  <a:srgbClr val="CC3300"/>
                </a:solidFill>
                <a:latin typeface="Script MT Bold" panose="03040602040607080904" pitchFamily="66" charset="0"/>
              </a:rPr>
              <a:t>V</a:t>
            </a:r>
            <a:r>
              <a:rPr lang="en-US" altLang="it-IT" sz="2000" b="1" baseline="30000" dirty="0">
                <a:solidFill>
                  <a:srgbClr val="CC3300"/>
                </a:solidFill>
                <a:latin typeface="Script MT Bold" panose="03040602040607080904" pitchFamily="66" charset="0"/>
              </a:rPr>
              <a:t> #</a:t>
            </a:r>
            <a:r>
              <a:rPr lang="en-US" altLang="it-IT" sz="2000" u="none" dirty="0">
                <a:solidFill>
                  <a:srgbClr val="CC3300"/>
                </a:solidFill>
                <a:latin typeface="+mn-lt"/>
                <a:sym typeface="Symbol" panose="05050102010706020507" pitchFamily="18" charset="2"/>
              </a:rPr>
              <a:t> </a:t>
            </a:r>
            <a:r>
              <a:rPr lang="en-US" altLang="it-IT" sz="2000" b="1" u="none" dirty="0">
                <a:solidFill>
                  <a:srgbClr val="CC3300"/>
                </a:solidFill>
                <a:latin typeface="+mn-lt"/>
              </a:rPr>
              <a:t> </a:t>
            </a:r>
            <a:r>
              <a:rPr lang="en-US" altLang="it-IT" sz="2000" u="none" dirty="0">
                <a:latin typeface="+mn-lt"/>
              </a:rPr>
              <a:t>    </a:t>
            </a:r>
            <a:r>
              <a:rPr lang="en-US" altLang="it-IT" sz="2000" u="none" dirty="0">
                <a:solidFill>
                  <a:srgbClr val="CC3300"/>
                </a:solidFill>
                <a:latin typeface="+mn-lt"/>
              </a:rPr>
              <a:t>M</a:t>
            </a:r>
            <a:r>
              <a:rPr lang="en-US" altLang="it-IT" sz="2000" b="1" baseline="30000" dirty="0">
                <a:solidFill>
                  <a:srgbClr val="CC3300"/>
                </a:solidFill>
                <a:latin typeface="Script MT Bold" panose="03040602040607080904" pitchFamily="66" charset="0"/>
              </a:rPr>
              <a:t>#</a:t>
            </a:r>
            <a:r>
              <a:rPr lang="en-US" altLang="it-IT" sz="2000" u="none" dirty="0">
                <a:solidFill>
                  <a:srgbClr val="CC3300"/>
                </a:solidFill>
                <a:latin typeface="+mn-lt"/>
              </a:rPr>
              <a:t>, M</a:t>
            </a:r>
            <a:r>
              <a:rPr lang="en-US" altLang="it-IT" sz="2000" b="1" baseline="30000" dirty="0">
                <a:solidFill>
                  <a:srgbClr val="CC3300"/>
                </a:solidFill>
                <a:latin typeface="Script MT Bold" panose="03040602040607080904" pitchFamily="66" charset="0"/>
              </a:rPr>
              <a:t>#</a:t>
            </a:r>
            <a:r>
              <a:rPr lang="en-US" altLang="it-IT" sz="2000" u="none" dirty="0">
                <a:solidFill>
                  <a:srgbClr val="CC3300"/>
                </a:solidFill>
                <a:latin typeface="+mn-lt"/>
              </a:rPr>
              <a:t>’,..</a:t>
            </a:r>
            <a:r>
              <a:rPr lang="en-US" altLang="it-IT" sz="2000" u="none" dirty="0">
                <a:latin typeface="+mn-lt"/>
              </a:rPr>
              <a:t> </a:t>
            </a:r>
          </a:p>
          <a:p>
            <a:pPr>
              <a:spcBef>
                <a:spcPct val="0"/>
              </a:spcBef>
              <a:buFontTx/>
              <a:buNone/>
            </a:pPr>
            <a:r>
              <a:rPr lang="en-US" altLang="it-IT" sz="2000" u="none" dirty="0">
                <a:latin typeface="+mn-lt"/>
              </a:rPr>
              <a:t>Environments</a:t>
            </a:r>
            <a:r>
              <a:rPr lang="en-US" altLang="it-IT" sz="2000" b="1" u="none" dirty="0">
                <a:solidFill>
                  <a:schemeClr val="accent2"/>
                </a:solidFill>
                <a:latin typeface="Arial" panose="020B0604020202020204" pitchFamily="34" charset="0"/>
              </a:rPr>
              <a:t> 	</a:t>
            </a:r>
            <a:r>
              <a:rPr lang="en-US" altLang="it-IT" sz="2000" b="1" dirty="0">
                <a:solidFill>
                  <a:schemeClr val="accent2"/>
                </a:solidFill>
                <a:latin typeface="Arial" panose="020B0604020202020204" pitchFamily="34" charset="0"/>
              </a:rPr>
              <a:t>	</a:t>
            </a:r>
            <a:r>
              <a:rPr lang="en-US" altLang="it-IT" sz="2000" b="1" u="none" dirty="0">
                <a:solidFill>
                  <a:srgbClr val="CC3300"/>
                </a:solidFill>
                <a:latin typeface="Script MT Bold" panose="03040602040607080904" pitchFamily="66" charset="0"/>
              </a:rPr>
              <a:t>L</a:t>
            </a:r>
            <a:r>
              <a:rPr lang="en-US" altLang="it-IT" sz="2000" b="1" baseline="30000" dirty="0">
                <a:solidFill>
                  <a:srgbClr val="CC3300"/>
                </a:solidFill>
                <a:latin typeface="Script MT Bold" panose="03040602040607080904" pitchFamily="66" charset="0"/>
              </a:rPr>
              <a:t> #</a:t>
            </a:r>
            <a:r>
              <a:rPr lang="en-US" altLang="it-IT" sz="2000" u="none" dirty="0">
                <a:latin typeface="Arial" panose="020B0604020202020204" pitchFamily="34" charset="0"/>
              </a:rPr>
              <a:t> 		</a:t>
            </a:r>
            <a:r>
              <a:rPr lang="en-US" altLang="it-IT" sz="2000" dirty="0">
                <a:latin typeface="Arial" panose="020B0604020202020204" pitchFamily="34" charset="0"/>
              </a:rPr>
              <a:t> </a:t>
            </a:r>
            <a:r>
              <a:rPr lang="en-US" altLang="it-IT" sz="2000" b="1" u="none" dirty="0">
                <a:solidFill>
                  <a:srgbClr val="CC3300"/>
                </a:solidFill>
                <a:latin typeface="Arial" panose="020B0604020202020204" pitchFamily="34" charset="0"/>
                <a:sym typeface="Symbol" panose="05050102010706020507" pitchFamily="18" charset="2"/>
              </a:rPr>
              <a:t>, , </a:t>
            </a:r>
            <a:r>
              <a:rPr lang="en-US" altLang="it-IT" sz="2000" u="none" dirty="0">
                <a:solidFill>
                  <a:srgbClr val="CC3300"/>
                </a:solidFill>
                <a:latin typeface="Arial" panose="020B0604020202020204" pitchFamily="34" charset="0"/>
              </a:rPr>
              <a:t>..</a:t>
            </a:r>
            <a:r>
              <a:rPr lang="en-US" altLang="it-IT" sz="2000" u="none" dirty="0">
                <a:latin typeface="Arial" panose="020B0604020202020204" pitchFamily="34" charset="0"/>
              </a:rPr>
              <a:t>	</a:t>
            </a:r>
          </a:p>
        </p:txBody>
      </p:sp>
      <mc:AlternateContent xmlns:mc="http://schemas.openxmlformats.org/markup-compatibility/2006" xmlns:a14="http://schemas.microsoft.com/office/drawing/2010/main">
        <mc:Choice Requires="a14">
          <p:sp>
            <p:nvSpPr>
              <p:cNvPr id="9" name="Rettangolo 8">
                <a:extLst>
                  <a:ext uri="{FF2B5EF4-FFF2-40B4-BE49-F238E27FC236}">
                    <a16:creationId xmlns:a16="http://schemas.microsoft.com/office/drawing/2014/main" id="{888A9CE7-7CDF-46E9-B9AA-9A66E0E19408}"/>
                  </a:ext>
                </a:extLst>
              </p:cNvPr>
              <p:cNvSpPr/>
              <p:nvPr/>
            </p:nvSpPr>
            <p:spPr>
              <a:xfrm>
                <a:off x="7587155" y="1199134"/>
                <a:ext cx="3516125" cy="5078313"/>
              </a:xfrm>
              <a:prstGeom prst="rect">
                <a:avLst/>
              </a:prstGeom>
            </p:spPr>
            <p:txBody>
              <a:bodyPr wrap="square">
                <a:spAutoFit/>
              </a:bodyPr>
              <a:lstStyle/>
              <a:p>
                <a:r>
                  <a:rPr lang="it-IT" sz="2400" dirty="0"/>
                  <a:t>M</a:t>
                </a:r>
                <a:r>
                  <a:rPr lang="en-US" altLang="it-IT" sz="2400" b="1" baseline="30000" dirty="0">
                    <a:latin typeface="Script MT Bold" panose="03040602040607080904" pitchFamily="66" charset="0"/>
                  </a:rPr>
                  <a:t>#</a:t>
                </a:r>
                <a:r>
                  <a:rPr lang="it-IT" sz="2400" dirty="0"/>
                  <a:t> : [(x, </a:t>
                </a:r>
                <a:r>
                  <a:rPr lang="it-IT" altLang="it-IT" sz="2400" dirty="0">
                    <a:latin typeface="Symbol" panose="05050102010706020507" pitchFamily="18" charset="2"/>
                  </a:rPr>
                  <a:t>s</a:t>
                </a:r>
                <a:r>
                  <a:rPr lang="it-IT" sz="2400" dirty="0"/>
                  <a:t>) (y, </a:t>
                </a:r>
                <a:r>
                  <a:rPr lang="it-IT" altLang="it-IT" sz="2400" dirty="0">
                    <a:latin typeface="Symbol" panose="05050102010706020507" pitchFamily="18" charset="2"/>
                  </a:rPr>
                  <a:t>t</a:t>
                </a:r>
                <a:r>
                  <a:rPr lang="it-IT" sz="2400" dirty="0"/>
                  <a:t>) … ]</a:t>
                </a:r>
              </a:p>
              <a:p>
                <a:r>
                  <a:rPr lang="it-IT" sz="2400" dirty="0"/>
                  <a:t>c = com</a:t>
                </a:r>
                <a:r>
                  <a:rPr lang="it-IT" sz="2400" baseline="-25000" dirty="0"/>
                  <a:t>1</a:t>
                </a:r>
                <a:r>
                  <a:rPr lang="it-IT" sz="2400" dirty="0"/>
                  <a:t>; com</a:t>
                </a:r>
                <a:r>
                  <a:rPr lang="it-IT" sz="2400" baseline="-25000" dirty="0"/>
                  <a:t>2</a:t>
                </a:r>
                <a:r>
                  <a:rPr lang="it-IT" sz="2400" dirty="0"/>
                  <a:t>; …; </a:t>
                </a:r>
                <a:r>
                  <a:rPr lang="it-IT" sz="2400" dirty="0" err="1"/>
                  <a:t>com</a:t>
                </a:r>
                <a:r>
                  <a:rPr lang="it-IT" sz="2400" baseline="-25000" dirty="0" err="1"/>
                  <a:t>j</a:t>
                </a:r>
                <a:endParaRPr lang="it-IT" sz="2400" dirty="0"/>
              </a:p>
              <a:p>
                <a:endParaRPr lang="it-IT" sz="2400" dirty="0"/>
              </a:p>
              <a:p>
                <a:r>
                  <a:rPr lang="it-IT" sz="2400" dirty="0"/>
                  <a:t>state: &lt;</a:t>
                </a:r>
                <a:r>
                  <a:rPr lang="it-IT" sz="2400" dirty="0" err="1"/>
                  <a:t>c</a:t>
                </a:r>
                <a:r>
                  <a:rPr lang="it-IT" altLang="it-IT" sz="2400" baseline="30000" dirty="0" err="1">
                    <a:latin typeface="Symbol" panose="05050102010706020507" pitchFamily="18" charset="2"/>
                  </a:rPr>
                  <a:t>s</a:t>
                </a:r>
                <a:r>
                  <a:rPr lang="it-IT" sz="2400" dirty="0"/>
                  <a:t>, M</a:t>
                </a:r>
                <a:r>
                  <a:rPr lang="en-US" altLang="it-IT" sz="2400" b="1" baseline="30000" dirty="0">
                    <a:latin typeface="Script MT Bold" panose="03040602040607080904" pitchFamily="66" charset="0"/>
                  </a:rPr>
                  <a:t># </a:t>
                </a:r>
                <a:r>
                  <a:rPr lang="it-IT" sz="2400" dirty="0"/>
                  <a:t>&gt;    </a:t>
                </a:r>
              </a:p>
              <a:p>
                <a:r>
                  <a:rPr lang="it-IT" sz="2400" dirty="0" err="1"/>
                  <a:t>where</a:t>
                </a:r>
                <a:r>
                  <a:rPr lang="it-IT" sz="2400" dirty="0"/>
                  <a:t> </a:t>
                </a:r>
              </a:p>
              <a:p>
                <a:pPr marL="342900" indent="-342900">
                  <a:buFont typeface="Symbol" panose="05050102010706020507" pitchFamily="18" charset="2"/>
                  <a:buChar char="s"/>
                </a:pPr>
                <a:r>
                  <a:rPr lang="it-IT" sz="2400" dirty="0" err="1"/>
                  <a:t>is</a:t>
                </a:r>
                <a:r>
                  <a:rPr lang="it-IT" sz="2400" dirty="0"/>
                  <a:t> the </a:t>
                </a:r>
                <a:r>
                  <a:rPr lang="it-IT" sz="2400" dirty="0" err="1"/>
                  <a:t>execution</a:t>
                </a:r>
                <a:r>
                  <a:rPr lang="it-IT" sz="2400" dirty="0"/>
                  <a:t> </a:t>
                </a:r>
                <a:r>
                  <a:rPr lang="it-IT" sz="2400" dirty="0" err="1"/>
                  <a:t>environment</a:t>
                </a:r>
                <a:endParaRPr lang="it-IT" sz="2400" dirty="0"/>
              </a:p>
              <a:p>
                <a:endParaRPr lang="it-IT" sz="2400" dirty="0"/>
              </a:p>
              <a:p>
                <a:r>
                  <a:rPr lang="it-IT" sz="2400" dirty="0"/>
                  <a:t>Q</a:t>
                </a:r>
                <a:r>
                  <a:rPr lang="en-US" altLang="it-IT" sz="2400" b="1" baseline="30000" dirty="0">
                    <a:latin typeface="Script MT Bold" panose="03040602040607080904" pitchFamily="66" charset="0"/>
                  </a:rPr>
                  <a:t>#</a:t>
                </a:r>
                <a:r>
                  <a:rPr lang="it-IT" sz="2400" dirty="0"/>
                  <a:t> = set of </a:t>
                </a:r>
                <a:r>
                  <a:rPr lang="it-IT" sz="2400" dirty="0" err="1"/>
                  <a:t>states</a:t>
                </a:r>
                <a:endParaRPr lang="it-IT" sz="2400" dirty="0"/>
              </a:p>
              <a:p>
                <a14:m>
                  <m:oMath xmlns:m="http://schemas.openxmlformats.org/officeDocument/2006/math">
                    <m:r>
                      <a:rPr lang="it-IT" sz="2400">
                        <a:latin typeface="Cambria Math" panose="02040503050406030204" pitchFamily="18" charset="0"/>
                        <a:ea typeface="Cambria Math" panose="02040503050406030204" pitchFamily="18" charset="0"/>
                      </a:rPr>
                      <m:t>→  </m:t>
                    </m:r>
                    <m:r>
                      <a:rPr lang="it-IT" sz="2400" smtClean="0">
                        <a:latin typeface="Cambria Math" panose="02040503050406030204" pitchFamily="18" charset="0"/>
                        <a:ea typeface="Cambria Math" panose="02040503050406030204" pitchFamily="18" charset="0"/>
                      </a:rPr>
                      <m:t>⊆</m:t>
                    </m:r>
                    <m:r>
                      <a:rPr lang="it-IT" sz="2400">
                        <a:latin typeface="Cambria Math" panose="02040503050406030204" pitchFamily="18" charset="0"/>
                        <a:ea typeface="Cambria Math" panose="02040503050406030204" pitchFamily="18" charset="0"/>
                      </a:rPr>
                      <m:t> </m:t>
                    </m:r>
                  </m:oMath>
                </a14:m>
                <a:r>
                  <a:rPr lang="it-IT" sz="2400" dirty="0"/>
                  <a:t>Q</a:t>
                </a:r>
                <a:r>
                  <a:rPr lang="en-US" altLang="it-IT" sz="2400" b="1" baseline="30000" dirty="0">
                    <a:latin typeface="Script MT Bold" panose="03040602040607080904" pitchFamily="66" charset="0"/>
                  </a:rPr>
                  <a:t># </a:t>
                </a:r>
                <a:r>
                  <a:rPr lang="en-US" altLang="it-IT" sz="2400" dirty="0">
                    <a:latin typeface="Calibri" panose="020F0502020204030204" pitchFamily="34" charset="0"/>
                    <a:cs typeface="Calibri" panose="020F0502020204030204" pitchFamily="34" charset="0"/>
                  </a:rPr>
                  <a:t>x</a:t>
                </a:r>
                <a:r>
                  <a:rPr lang="en-US" altLang="it-IT" sz="2400" baseline="30000" dirty="0">
                    <a:latin typeface="Script MT Bold" panose="03040602040607080904" pitchFamily="66" charset="0"/>
                  </a:rPr>
                  <a:t> </a:t>
                </a:r>
                <a:r>
                  <a:rPr lang="it-IT" sz="2400" dirty="0"/>
                  <a:t>Q</a:t>
                </a:r>
                <a:r>
                  <a:rPr lang="en-US" altLang="it-IT" sz="2400" b="1" baseline="30000" dirty="0">
                    <a:latin typeface="Script MT Bold" panose="03040602040607080904" pitchFamily="66" charset="0"/>
                  </a:rPr>
                  <a:t>#</a:t>
                </a:r>
                <a:r>
                  <a:rPr lang="it-IT" sz="2400" dirty="0"/>
                  <a:t> </a:t>
                </a:r>
                <a:r>
                  <a:rPr lang="it-IT" sz="2400" dirty="0" err="1"/>
                  <a:t>transition</a:t>
                </a:r>
                <a:r>
                  <a:rPr lang="it-IT" sz="2400" dirty="0"/>
                  <a:t> </a:t>
                </a:r>
              </a:p>
              <a:p>
                <a:r>
                  <a:rPr lang="it-IT" sz="2400" dirty="0"/>
                  <a:t>system</a:t>
                </a:r>
              </a:p>
              <a:p>
                <a:r>
                  <a:rPr lang="it-IT" sz="2400" dirty="0"/>
                  <a:t>  </a:t>
                </a:r>
              </a:p>
              <a:p>
                <a:endParaRPr lang="it-IT" i="1" dirty="0"/>
              </a:p>
              <a:p>
                <a:endParaRPr lang="it-IT" dirty="0"/>
              </a:p>
            </p:txBody>
          </p:sp>
        </mc:Choice>
        <mc:Fallback xmlns="">
          <p:sp>
            <p:nvSpPr>
              <p:cNvPr id="9" name="Rettangolo 8">
                <a:extLst>
                  <a:ext uri="{FF2B5EF4-FFF2-40B4-BE49-F238E27FC236}">
                    <a16:creationId xmlns:a16="http://schemas.microsoft.com/office/drawing/2014/main" id="{888A9CE7-7CDF-46E9-B9AA-9A66E0E19408}"/>
                  </a:ext>
                </a:extLst>
              </p:cNvPr>
              <p:cNvSpPr>
                <a:spLocks noRot="1" noChangeAspect="1" noMove="1" noResize="1" noEditPoints="1" noAdjustHandles="1" noChangeArrowheads="1" noChangeShapeType="1" noTextEdit="1"/>
              </p:cNvSpPr>
              <p:nvPr/>
            </p:nvSpPr>
            <p:spPr>
              <a:xfrm>
                <a:off x="7587155" y="1199134"/>
                <a:ext cx="3516125" cy="5078313"/>
              </a:xfrm>
              <a:prstGeom prst="rect">
                <a:avLst/>
              </a:prstGeom>
              <a:blipFill>
                <a:blip r:embed="rId2"/>
                <a:stretch>
                  <a:fillRect l="-2778" t="-1200"/>
                </a:stretch>
              </a:blipFill>
            </p:spPr>
            <p:txBody>
              <a:bodyPr/>
              <a:lstStyle/>
              <a:p>
                <a:r>
                  <a:rPr lang="it-IT">
                    <a:noFill/>
                  </a:rPr>
                  <a:t> </a:t>
                </a:r>
              </a:p>
            </p:txBody>
          </p:sp>
        </mc:Fallback>
      </mc:AlternateContent>
      <p:sp>
        <p:nvSpPr>
          <p:cNvPr id="10" name="Rettangolo 9">
            <a:extLst>
              <a:ext uri="{FF2B5EF4-FFF2-40B4-BE49-F238E27FC236}">
                <a16:creationId xmlns:a16="http://schemas.microsoft.com/office/drawing/2014/main" id="{8287AB1A-D0BB-444A-A2D4-7293E930FB5B}"/>
              </a:ext>
            </a:extLst>
          </p:cNvPr>
          <p:cNvSpPr/>
          <p:nvPr/>
        </p:nvSpPr>
        <p:spPr>
          <a:xfrm>
            <a:off x="8095594" y="4848244"/>
            <a:ext cx="3675992" cy="461665"/>
          </a:xfrm>
          <a:prstGeom prst="rect">
            <a:avLst/>
          </a:prstGeom>
        </p:spPr>
        <p:txBody>
          <a:bodyPr wrap="square">
            <a:spAutoFit/>
          </a:bodyPr>
          <a:lstStyle/>
          <a:p>
            <a:r>
              <a:rPr lang="it-IT" sz="2400" dirty="0"/>
              <a:t> </a:t>
            </a:r>
          </a:p>
        </p:txBody>
      </p:sp>
    </p:spTree>
    <p:extLst>
      <p:ext uri="{BB962C8B-B14F-4D97-AF65-F5344CB8AC3E}">
        <p14:creationId xmlns:p14="http://schemas.microsoft.com/office/powerpoint/2010/main" val="8528319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D872111-441D-409D-9F79-480B0361C69C}"/>
              </a:ext>
            </a:extLst>
          </p:cNvPr>
          <p:cNvSpPr>
            <a:spLocks noGrp="1"/>
          </p:cNvSpPr>
          <p:nvPr>
            <p:ph type="title"/>
          </p:nvPr>
        </p:nvSpPr>
        <p:spPr/>
        <p:txBody>
          <a:bodyPr/>
          <a:lstStyle/>
          <a:p>
            <a:r>
              <a:rPr lang="it-IT" dirty="0"/>
              <a:t>Abstract </a:t>
            </a:r>
            <a:r>
              <a:rPr lang="it-IT" dirty="0" err="1"/>
              <a:t>Operational</a:t>
            </a:r>
            <a:r>
              <a:rPr lang="it-IT" dirty="0"/>
              <a:t> </a:t>
            </a:r>
            <a:r>
              <a:rPr lang="it-IT" dirty="0" err="1"/>
              <a:t>sematics</a:t>
            </a:r>
            <a:endParaRPr lang="it-IT" dirty="0"/>
          </a:p>
        </p:txBody>
      </p:sp>
      <p:sp>
        <p:nvSpPr>
          <p:cNvPr id="4" name="Segnaposto data 3">
            <a:extLst>
              <a:ext uri="{FF2B5EF4-FFF2-40B4-BE49-F238E27FC236}">
                <a16:creationId xmlns:a16="http://schemas.microsoft.com/office/drawing/2014/main" id="{B78C497C-00C0-447A-B07B-E06B1B0C8A9C}"/>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67754C4A-2D46-414C-A380-64F07B319A2C}"/>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05C8B0AD-ACDE-45C4-8CC5-27BBF952682D}"/>
              </a:ext>
            </a:extLst>
          </p:cNvPr>
          <p:cNvSpPr>
            <a:spLocks noGrp="1"/>
          </p:cNvSpPr>
          <p:nvPr>
            <p:ph type="sldNum" sz="quarter" idx="12"/>
          </p:nvPr>
        </p:nvSpPr>
        <p:spPr/>
        <p:txBody>
          <a:bodyPr/>
          <a:lstStyle/>
          <a:p>
            <a:fld id="{11A9D1D3-80F6-43B1-92F0-BF797B205D95}" type="slidenum">
              <a:rPr lang="it-IT" smtClean="0"/>
              <a:t>29</a:t>
            </a:fld>
            <a:endParaRPr lang="it-IT"/>
          </a:p>
        </p:txBody>
      </p:sp>
      <p:sp>
        <p:nvSpPr>
          <p:cNvPr id="7" name="CasellaDiTesto 6">
            <a:extLst>
              <a:ext uri="{FF2B5EF4-FFF2-40B4-BE49-F238E27FC236}">
                <a16:creationId xmlns:a16="http://schemas.microsoft.com/office/drawing/2014/main" id="{63CD919E-981A-4C18-91DC-A52D5D8FE0CD}"/>
              </a:ext>
            </a:extLst>
          </p:cNvPr>
          <p:cNvSpPr txBox="1"/>
          <p:nvPr/>
        </p:nvSpPr>
        <p:spPr>
          <a:xfrm>
            <a:off x="555839" y="3429929"/>
            <a:ext cx="3482043" cy="1200329"/>
          </a:xfrm>
          <a:prstGeom prst="rect">
            <a:avLst/>
          </a:prstGeom>
          <a:noFill/>
        </p:spPr>
        <p:txBody>
          <a:bodyPr wrap="none" rtlCol="0">
            <a:spAutoFit/>
          </a:bodyPr>
          <a:lstStyle/>
          <a:p>
            <a:r>
              <a:rPr lang="it-IT" sz="2400" dirty="0"/>
              <a:t>P</a:t>
            </a:r>
          </a:p>
          <a:p>
            <a:r>
              <a:rPr lang="it-IT" sz="2400" dirty="0"/>
              <a:t>c1: y:=7;</a:t>
            </a:r>
          </a:p>
          <a:p>
            <a:r>
              <a:rPr lang="it-IT" sz="2400" dirty="0"/>
              <a:t>c2: </a:t>
            </a:r>
            <a:r>
              <a:rPr lang="it-IT" sz="2400" dirty="0" err="1"/>
              <a:t>if</a:t>
            </a:r>
            <a:r>
              <a:rPr lang="it-IT" sz="2400" dirty="0"/>
              <a:t> (x=0) y:=2; else y:=5; </a:t>
            </a:r>
          </a:p>
        </p:txBody>
      </p:sp>
      <p:sp>
        <p:nvSpPr>
          <p:cNvPr id="8" name="Rettangolo 7">
            <a:extLst>
              <a:ext uri="{FF2B5EF4-FFF2-40B4-BE49-F238E27FC236}">
                <a16:creationId xmlns:a16="http://schemas.microsoft.com/office/drawing/2014/main" id="{86F28A78-932A-44E4-A553-145995D85C70}"/>
              </a:ext>
            </a:extLst>
          </p:cNvPr>
          <p:cNvSpPr/>
          <p:nvPr/>
        </p:nvSpPr>
        <p:spPr>
          <a:xfrm>
            <a:off x="671498" y="1849389"/>
            <a:ext cx="2515945" cy="461665"/>
          </a:xfrm>
          <a:prstGeom prst="rect">
            <a:avLst/>
          </a:prstGeom>
        </p:spPr>
        <p:txBody>
          <a:bodyPr wrap="none">
            <a:spAutoFit/>
          </a:bodyPr>
          <a:lstStyle/>
          <a:p>
            <a:r>
              <a:rPr lang="it-IT" sz="2400" dirty="0"/>
              <a:t>M</a:t>
            </a:r>
            <a:r>
              <a:rPr lang="en-US" altLang="it-IT" sz="2400" b="1" baseline="30000" dirty="0">
                <a:latin typeface="Script MT Bold" panose="03040602040607080904" pitchFamily="66" charset="0"/>
              </a:rPr>
              <a:t>#</a:t>
            </a:r>
            <a:r>
              <a:rPr lang="it-IT" sz="2400" dirty="0"/>
              <a:t> = [(x, H) (y, L))]</a:t>
            </a:r>
          </a:p>
        </p:txBody>
      </p:sp>
      <p:sp>
        <p:nvSpPr>
          <p:cNvPr id="9" name="Rettangolo 8">
            <a:extLst>
              <a:ext uri="{FF2B5EF4-FFF2-40B4-BE49-F238E27FC236}">
                <a16:creationId xmlns:a16="http://schemas.microsoft.com/office/drawing/2014/main" id="{8B05682E-9D22-4B89-B843-92A1F472754B}"/>
              </a:ext>
            </a:extLst>
          </p:cNvPr>
          <p:cNvSpPr/>
          <p:nvPr/>
        </p:nvSpPr>
        <p:spPr>
          <a:xfrm>
            <a:off x="671498" y="1323339"/>
            <a:ext cx="2024850" cy="461665"/>
          </a:xfrm>
          <a:prstGeom prst="rect">
            <a:avLst/>
          </a:prstGeom>
        </p:spPr>
        <p:txBody>
          <a:bodyPr wrap="none">
            <a:spAutoFit/>
          </a:bodyPr>
          <a:lstStyle/>
          <a:p>
            <a:pPr>
              <a:spcBef>
                <a:spcPct val="0"/>
              </a:spcBef>
              <a:buNone/>
            </a:pPr>
            <a:r>
              <a:rPr lang="en-US" altLang="it-IT" sz="2400" dirty="0"/>
              <a:t>Let    x:H,    y:L </a:t>
            </a:r>
          </a:p>
        </p:txBody>
      </p:sp>
      <p:sp>
        <p:nvSpPr>
          <p:cNvPr id="10" name="Rettangolo 9">
            <a:extLst>
              <a:ext uri="{FF2B5EF4-FFF2-40B4-BE49-F238E27FC236}">
                <a16:creationId xmlns:a16="http://schemas.microsoft.com/office/drawing/2014/main" id="{F87ABD09-F676-458A-A51E-0C31EDACDD7B}"/>
              </a:ext>
            </a:extLst>
          </p:cNvPr>
          <p:cNvSpPr/>
          <p:nvPr/>
        </p:nvSpPr>
        <p:spPr>
          <a:xfrm>
            <a:off x="620065" y="2370195"/>
            <a:ext cx="2239716" cy="830997"/>
          </a:xfrm>
          <a:prstGeom prst="rect">
            <a:avLst/>
          </a:prstGeom>
        </p:spPr>
        <p:txBody>
          <a:bodyPr wrap="none">
            <a:spAutoFit/>
          </a:bodyPr>
          <a:lstStyle/>
          <a:p>
            <a:pPr>
              <a:spcBef>
                <a:spcPct val="0"/>
              </a:spcBef>
              <a:buNone/>
            </a:pPr>
            <a:r>
              <a:rPr lang="en-US" altLang="it-IT" sz="2400" dirty="0"/>
              <a:t>Initial execution </a:t>
            </a:r>
            <a:br>
              <a:rPr lang="en-US" altLang="it-IT" sz="2400" dirty="0"/>
            </a:br>
            <a:r>
              <a:rPr lang="en-US" altLang="it-IT" sz="2400" dirty="0"/>
              <a:t>environment: L</a:t>
            </a:r>
          </a:p>
        </p:txBody>
      </p:sp>
      <p:grpSp>
        <p:nvGrpSpPr>
          <p:cNvPr id="39" name="Gruppo 38">
            <a:extLst>
              <a:ext uri="{FF2B5EF4-FFF2-40B4-BE49-F238E27FC236}">
                <a16:creationId xmlns:a16="http://schemas.microsoft.com/office/drawing/2014/main" id="{006868D3-2B51-4230-B004-8121C8FFDC1B}"/>
              </a:ext>
            </a:extLst>
          </p:cNvPr>
          <p:cNvGrpSpPr/>
          <p:nvPr/>
        </p:nvGrpSpPr>
        <p:grpSpPr>
          <a:xfrm>
            <a:off x="5099689" y="1412191"/>
            <a:ext cx="6254111" cy="4033098"/>
            <a:chOff x="4106772" y="1381878"/>
            <a:chExt cx="6254111" cy="4033098"/>
          </a:xfrm>
        </p:grpSpPr>
        <p:sp>
          <p:nvSpPr>
            <p:cNvPr id="11" name="Rettangolo 10">
              <a:extLst>
                <a:ext uri="{FF2B5EF4-FFF2-40B4-BE49-F238E27FC236}">
                  <a16:creationId xmlns:a16="http://schemas.microsoft.com/office/drawing/2014/main" id="{30E1EA23-C844-4235-94E1-F205F9355485}"/>
                </a:ext>
              </a:extLst>
            </p:cNvPr>
            <p:cNvSpPr/>
            <p:nvPr/>
          </p:nvSpPr>
          <p:spPr>
            <a:xfrm>
              <a:off x="5738530" y="2094128"/>
              <a:ext cx="3169201" cy="523220"/>
            </a:xfrm>
            <a:prstGeom prst="rect">
              <a:avLst/>
            </a:prstGeom>
          </p:spPr>
          <p:txBody>
            <a:bodyPr wrap="none">
              <a:spAutoFit/>
            </a:bodyPr>
            <a:lstStyle/>
            <a:p>
              <a:r>
                <a:rPr lang="it-IT" sz="2400" i="1" dirty="0"/>
                <a:t>&lt;(c1;c2</a:t>
              </a:r>
              <a:r>
                <a:rPr lang="it-IT" sz="2800" i="1" dirty="0"/>
                <a:t>) </a:t>
              </a:r>
              <a:r>
                <a:rPr lang="it-IT" sz="2800" i="1" baseline="30000" dirty="0"/>
                <a:t>L</a:t>
              </a:r>
              <a:r>
                <a:rPr lang="it-IT" sz="2400" i="1" dirty="0"/>
                <a:t>, [(x, H) (y, L)]&gt;</a:t>
              </a:r>
              <a:endParaRPr lang="it-IT" sz="2400" dirty="0"/>
            </a:p>
          </p:txBody>
        </p:sp>
        <p:cxnSp>
          <p:nvCxnSpPr>
            <p:cNvPr id="12" name="Connettore 2 11">
              <a:extLst>
                <a:ext uri="{FF2B5EF4-FFF2-40B4-BE49-F238E27FC236}">
                  <a16:creationId xmlns:a16="http://schemas.microsoft.com/office/drawing/2014/main" id="{4F15BF3C-0E5A-47C3-83D6-F1A1B6527DF1}"/>
                </a:ext>
              </a:extLst>
            </p:cNvPr>
            <p:cNvCxnSpPr/>
            <p:nvPr/>
          </p:nvCxnSpPr>
          <p:spPr>
            <a:xfrm>
              <a:off x="7003413" y="2617348"/>
              <a:ext cx="0" cy="3725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Rettangolo 12">
              <a:extLst>
                <a:ext uri="{FF2B5EF4-FFF2-40B4-BE49-F238E27FC236}">
                  <a16:creationId xmlns:a16="http://schemas.microsoft.com/office/drawing/2014/main" id="{CEE47BFE-C505-4AAF-B210-E2138D8BB72B}"/>
                </a:ext>
              </a:extLst>
            </p:cNvPr>
            <p:cNvSpPr/>
            <p:nvPr/>
          </p:nvSpPr>
          <p:spPr>
            <a:xfrm>
              <a:off x="5721830" y="2883214"/>
              <a:ext cx="2781274" cy="461665"/>
            </a:xfrm>
            <a:prstGeom prst="rect">
              <a:avLst/>
            </a:prstGeom>
          </p:spPr>
          <p:txBody>
            <a:bodyPr wrap="none">
              <a:spAutoFit/>
            </a:bodyPr>
            <a:lstStyle/>
            <a:p>
              <a:r>
                <a:rPr lang="it-IT" sz="2400" i="1" dirty="0"/>
                <a:t>&lt;(c2) </a:t>
              </a:r>
              <a:r>
                <a:rPr lang="it-IT" sz="2800" i="1" baseline="30000" dirty="0"/>
                <a:t>L</a:t>
              </a:r>
              <a:r>
                <a:rPr lang="it-IT" sz="2400" i="1" dirty="0"/>
                <a:t>,  [(x, L) (y, L)]&gt;</a:t>
              </a:r>
              <a:endParaRPr lang="it-IT" sz="2400" dirty="0"/>
            </a:p>
          </p:txBody>
        </p:sp>
        <p:sp>
          <p:nvSpPr>
            <p:cNvPr id="15" name="Rettangolo 14">
              <a:extLst>
                <a:ext uri="{FF2B5EF4-FFF2-40B4-BE49-F238E27FC236}">
                  <a16:creationId xmlns:a16="http://schemas.microsoft.com/office/drawing/2014/main" id="{B7D43D07-19D8-4B24-B5C9-16B7056943BE}"/>
                </a:ext>
              </a:extLst>
            </p:cNvPr>
            <p:cNvSpPr/>
            <p:nvPr/>
          </p:nvSpPr>
          <p:spPr>
            <a:xfrm>
              <a:off x="4106772" y="3938585"/>
              <a:ext cx="3005695" cy="461665"/>
            </a:xfrm>
            <a:prstGeom prst="rect">
              <a:avLst/>
            </a:prstGeom>
          </p:spPr>
          <p:txBody>
            <a:bodyPr wrap="none">
              <a:spAutoFit/>
            </a:bodyPr>
            <a:lstStyle/>
            <a:p>
              <a:r>
                <a:rPr lang="it-IT" sz="2400" i="1" dirty="0"/>
                <a:t>&lt;(y:=2)</a:t>
              </a:r>
              <a:r>
                <a:rPr lang="it-IT" sz="2800" i="1" baseline="30000" dirty="0"/>
                <a:t>H</a:t>
              </a:r>
              <a:r>
                <a:rPr lang="it-IT" sz="2400" i="1" dirty="0"/>
                <a:t> , [(x, L) (y, L)]&gt;</a:t>
              </a:r>
              <a:endParaRPr lang="it-IT" sz="2400" dirty="0"/>
            </a:p>
          </p:txBody>
        </p:sp>
        <p:sp>
          <p:nvSpPr>
            <p:cNvPr id="16" name="CasellaDiTesto 15">
              <a:extLst>
                <a:ext uri="{FF2B5EF4-FFF2-40B4-BE49-F238E27FC236}">
                  <a16:creationId xmlns:a16="http://schemas.microsoft.com/office/drawing/2014/main" id="{AD735755-F65A-4E66-B2C2-0F32702FC7AA}"/>
                </a:ext>
              </a:extLst>
            </p:cNvPr>
            <p:cNvSpPr txBox="1"/>
            <p:nvPr/>
          </p:nvSpPr>
          <p:spPr>
            <a:xfrm>
              <a:off x="5015400" y="1381878"/>
              <a:ext cx="4670125" cy="523220"/>
            </a:xfrm>
            <a:prstGeom prst="rect">
              <a:avLst/>
            </a:prstGeom>
            <a:noFill/>
          </p:spPr>
          <p:txBody>
            <a:bodyPr wrap="none" rtlCol="0">
              <a:spAutoFit/>
            </a:bodyPr>
            <a:lstStyle/>
            <a:p>
              <a:r>
                <a:rPr lang="it-IT" sz="2800" dirty="0"/>
                <a:t>Abstract </a:t>
              </a:r>
              <a:r>
                <a:rPr lang="it-IT" sz="2800" dirty="0" err="1"/>
                <a:t>transition</a:t>
              </a:r>
              <a:r>
                <a:rPr lang="it-IT" sz="2800" dirty="0"/>
                <a:t> system A(P)</a:t>
              </a:r>
            </a:p>
          </p:txBody>
        </p:sp>
        <p:cxnSp>
          <p:nvCxnSpPr>
            <p:cNvPr id="17" name="Connettore 2 16">
              <a:extLst>
                <a:ext uri="{FF2B5EF4-FFF2-40B4-BE49-F238E27FC236}">
                  <a16:creationId xmlns:a16="http://schemas.microsoft.com/office/drawing/2014/main" id="{E424816D-E2CB-4590-A091-FAF83374BAE8}"/>
                </a:ext>
              </a:extLst>
            </p:cNvPr>
            <p:cNvCxnSpPr>
              <a:cxnSpLocks/>
            </p:cNvCxnSpPr>
            <p:nvPr/>
          </p:nvCxnSpPr>
          <p:spPr>
            <a:xfrm>
              <a:off x="8593782" y="4424732"/>
              <a:ext cx="0" cy="3504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Rettangolo 17">
              <a:extLst>
                <a:ext uri="{FF2B5EF4-FFF2-40B4-BE49-F238E27FC236}">
                  <a16:creationId xmlns:a16="http://schemas.microsoft.com/office/drawing/2014/main" id="{2911CBAD-D1A7-45A5-89F8-2B74B8426EBC}"/>
                </a:ext>
              </a:extLst>
            </p:cNvPr>
            <p:cNvSpPr/>
            <p:nvPr/>
          </p:nvSpPr>
          <p:spPr>
            <a:xfrm>
              <a:off x="7874433" y="4799642"/>
              <a:ext cx="2486450" cy="461665"/>
            </a:xfrm>
            <a:prstGeom prst="rect">
              <a:avLst/>
            </a:prstGeom>
          </p:spPr>
          <p:txBody>
            <a:bodyPr wrap="none">
              <a:spAutoFit/>
            </a:bodyPr>
            <a:lstStyle/>
            <a:p>
              <a:r>
                <a:rPr lang="it-IT" sz="2400" i="1" dirty="0"/>
                <a:t>&lt;()</a:t>
              </a:r>
              <a:r>
                <a:rPr lang="it-IT" sz="2400" i="1" baseline="30000" dirty="0"/>
                <a:t> L</a:t>
              </a:r>
              <a:r>
                <a:rPr lang="it-IT" sz="2400" i="1" dirty="0"/>
                <a:t>, [(x, L) (y, H)]&gt;</a:t>
              </a:r>
              <a:endParaRPr lang="it-IT" sz="2400" dirty="0"/>
            </a:p>
          </p:txBody>
        </p:sp>
        <p:sp>
          <p:nvSpPr>
            <p:cNvPr id="19" name="Ovale 18">
              <a:extLst>
                <a:ext uri="{FF2B5EF4-FFF2-40B4-BE49-F238E27FC236}">
                  <a16:creationId xmlns:a16="http://schemas.microsoft.com/office/drawing/2014/main" id="{63B52071-CDFF-4875-A990-ECF4CC591036}"/>
                </a:ext>
              </a:extLst>
            </p:cNvPr>
            <p:cNvSpPr/>
            <p:nvPr/>
          </p:nvSpPr>
          <p:spPr>
            <a:xfrm>
              <a:off x="9258084" y="4751098"/>
              <a:ext cx="859624" cy="639817"/>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BCFEF2AB-D422-4FC4-AF1F-54E21C5D811C}"/>
                </a:ext>
              </a:extLst>
            </p:cNvPr>
            <p:cNvSpPr/>
            <p:nvPr/>
          </p:nvSpPr>
          <p:spPr>
            <a:xfrm>
              <a:off x="7323130" y="3938584"/>
              <a:ext cx="3005695" cy="461665"/>
            </a:xfrm>
            <a:prstGeom prst="rect">
              <a:avLst/>
            </a:prstGeom>
          </p:spPr>
          <p:txBody>
            <a:bodyPr wrap="none">
              <a:spAutoFit/>
            </a:bodyPr>
            <a:lstStyle/>
            <a:p>
              <a:r>
                <a:rPr lang="it-IT" sz="2400" i="1" dirty="0"/>
                <a:t>&lt;(y:=5)</a:t>
              </a:r>
              <a:r>
                <a:rPr lang="it-IT" sz="2800" i="1" baseline="30000" dirty="0"/>
                <a:t>H</a:t>
              </a:r>
              <a:r>
                <a:rPr lang="it-IT" sz="2400" i="1" dirty="0"/>
                <a:t> , [(x, L) (y, L)]&gt;</a:t>
              </a:r>
              <a:endParaRPr lang="it-IT" sz="2400" dirty="0"/>
            </a:p>
          </p:txBody>
        </p:sp>
        <p:cxnSp>
          <p:nvCxnSpPr>
            <p:cNvPr id="22" name="Connettore 2 21">
              <a:extLst>
                <a:ext uri="{FF2B5EF4-FFF2-40B4-BE49-F238E27FC236}">
                  <a16:creationId xmlns:a16="http://schemas.microsoft.com/office/drawing/2014/main" id="{EE6620C3-0E31-4FE6-867F-20CDF04249C9}"/>
                </a:ext>
              </a:extLst>
            </p:cNvPr>
            <p:cNvCxnSpPr/>
            <p:nvPr/>
          </p:nvCxnSpPr>
          <p:spPr>
            <a:xfrm flipH="1">
              <a:off x="5903716" y="3514373"/>
              <a:ext cx="381470" cy="3558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nettore 2 23">
              <a:extLst>
                <a:ext uri="{FF2B5EF4-FFF2-40B4-BE49-F238E27FC236}">
                  <a16:creationId xmlns:a16="http://schemas.microsoft.com/office/drawing/2014/main" id="{5A6890B9-1E4A-4CC2-960A-CA634B6E2F65}"/>
                </a:ext>
              </a:extLst>
            </p:cNvPr>
            <p:cNvCxnSpPr/>
            <p:nvPr/>
          </p:nvCxnSpPr>
          <p:spPr>
            <a:xfrm>
              <a:off x="7566272" y="3461898"/>
              <a:ext cx="308161" cy="4530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Rettangolo 24">
              <a:extLst>
                <a:ext uri="{FF2B5EF4-FFF2-40B4-BE49-F238E27FC236}">
                  <a16:creationId xmlns:a16="http://schemas.microsoft.com/office/drawing/2014/main" id="{CA2E3F41-0D12-4DF6-A81A-4F209F40326E}"/>
                </a:ext>
              </a:extLst>
            </p:cNvPr>
            <p:cNvSpPr/>
            <p:nvPr/>
          </p:nvSpPr>
          <p:spPr>
            <a:xfrm>
              <a:off x="6968838" y="2678842"/>
              <a:ext cx="287258" cy="369332"/>
            </a:xfrm>
            <a:prstGeom prst="rect">
              <a:avLst/>
            </a:prstGeom>
          </p:spPr>
          <p:txBody>
            <a:bodyPr wrap="none">
              <a:spAutoFit/>
            </a:bodyPr>
            <a:lstStyle/>
            <a:p>
              <a:r>
                <a:rPr lang="en-US" altLang="it-IT" b="1" baseline="30000" dirty="0">
                  <a:latin typeface="Script MT Bold" panose="03040602040607080904" pitchFamily="66" charset="0"/>
                </a:rPr>
                <a:t>#</a:t>
              </a:r>
              <a:endParaRPr lang="it-IT" dirty="0"/>
            </a:p>
          </p:txBody>
        </p:sp>
        <p:sp>
          <p:nvSpPr>
            <p:cNvPr id="26" name="Rettangolo 25">
              <a:extLst>
                <a:ext uri="{FF2B5EF4-FFF2-40B4-BE49-F238E27FC236}">
                  <a16:creationId xmlns:a16="http://schemas.microsoft.com/office/drawing/2014/main" id="{0B8ECCB0-2A5D-4822-B94C-C923043EAE2B}"/>
                </a:ext>
              </a:extLst>
            </p:cNvPr>
            <p:cNvSpPr/>
            <p:nvPr/>
          </p:nvSpPr>
          <p:spPr>
            <a:xfrm>
              <a:off x="4516963" y="4840175"/>
              <a:ext cx="2486450" cy="461665"/>
            </a:xfrm>
            <a:prstGeom prst="rect">
              <a:avLst/>
            </a:prstGeom>
          </p:spPr>
          <p:txBody>
            <a:bodyPr wrap="none">
              <a:spAutoFit/>
            </a:bodyPr>
            <a:lstStyle/>
            <a:p>
              <a:r>
                <a:rPr lang="it-IT" sz="2400" i="1" dirty="0"/>
                <a:t>&lt;()</a:t>
              </a:r>
              <a:r>
                <a:rPr lang="it-IT" sz="2400" i="1" baseline="30000" dirty="0"/>
                <a:t> L</a:t>
              </a:r>
              <a:r>
                <a:rPr lang="it-IT" sz="2400" i="1" dirty="0"/>
                <a:t>, [(x, L) (y, H)]&gt;</a:t>
              </a:r>
              <a:endParaRPr lang="it-IT" sz="2400" dirty="0"/>
            </a:p>
          </p:txBody>
        </p:sp>
        <p:cxnSp>
          <p:nvCxnSpPr>
            <p:cNvPr id="31" name="Connettore 2 30">
              <a:extLst>
                <a:ext uri="{FF2B5EF4-FFF2-40B4-BE49-F238E27FC236}">
                  <a16:creationId xmlns:a16="http://schemas.microsoft.com/office/drawing/2014/main" id="{FD8F4FBC-FC7D-4860-9C01-F78CBD3C326D}"/>
                </a:ext>
              </a:extLst>
            </p:cNvPr>
            <p:cNvCxnSpPr>
              <a:cxnSpLocks/>
            </p:cNvCxnSpPr>
            <p:nvPr/>
          </p:nvCxnSpPr>
          <p:spPr>
            <a:xfrm>
              <a:off x="5508546" y="4400249"/>
              <a:ext cx="0" cy="3504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Rettangolo 31">
              <a:extLst>
                <a:ext uri="{FF2B5EF4-FFF2-40B4-BE49-F238E27FC236}">
                  <a16:creationId xmlns:a16="http://schemas.microsoft.com/office/drawing/2014/main" id="{82CD9186-A108-4DF2-ABA2-B42DAD07F941}"/>
                </a:ext>
              </a:extLst>
            </p:cNvPr>
            <p:cNvSpPr/>
            <p:nvPr/>
          </p:nvSpPr>
          <p:spPr>
            <a:xfrm>
              <a:off x="5997928" y="3699953"/>
              <a:ext cx="287258" cy="369332"/>
            </a:xfrm>
            <a:prstGeom prst="rect">
              <a:avLst/>
            </a:prstGeom>
          </p:spPr>
          <p:txBody>
            <a:bodyPr wrap="none">
              <a:spAutoFit/>
            </a:bodyPr>
            <a:lstStyle/>
            <a:p>
              <a:r>
                <a:rPr lang="en-US" altLang="it-IT" b="1" baseline="30000" dirty="0">
                  <a:latin typeface="Script MT Bold" panose="03040602040607080904" pitchFamily="66" charset="0"/>
                </a:rPr>
                <a:t>#</a:t>
              </a:r>
              <a:endParaRPr lang="it-IT" dirty="0"/>
            </a:p>
          </p:txBody>
        </p:sp>
        <p:sp>
          <p:nvSpPr>
            <p:cNvPr id="33" name="Rettangolo 32">
              <a:extLst>
                <a:ext uri="{FF2B5EF4-FFF2-40B4-BE49-F238E27FC236}">
                  <a16:creationId xmlns:a16="http://schemas.microsoft.com/office/drawing/2014/main" id="{8E980C14-6E57-443B-BBEE-09BF817D8F78}"/>
                </a:ext>
              </a:extLst>
            </p:cNvPr>
            <p:cNvSpPr/>
            <p:nvPr/>
          </p:nvSpPr>
          <p:spPr>
            <a:xfrm>
              <a:off x="7797838" y="3610745"/>
              <a:ext cx="287258" cy="369332"/>
            </a:xfrm>
            <a:prstGeom prst="rect">
              <a:avLst/>
            </a:prstGeom>
          </p:spPr>
          <p:txBody>
            <a:bodyPr wrap="none">
              <a:spAutoFit/>
            </a:bodyPr>
            <a:lstStyle/>
            <a:p>
              <a:r>
                <a:rPr lang="en-US" altLang="it-IT" b="1" baseline="30000" dirty="0">
                  <a:latin typeface="Script MT Bold" panose="03040602040607080904" pitchFamily="66" charset="0"/>
                </a:rPr>
                <a:t>#</a:t>
              </a:r>
              <a:endParaRPr lang="it-IT" dirty="0"/>
            </a:p>
          </p:txBody>
        </p:sp>
        <p:sp>
          <p:nvSpPr>
            <p:cNvPr id="34" name="Rettangolo 33">
              <a:extLst>
                <a:ext uri="{FF2B5EF4-FFF2-40B4-BE49-F238E27FC236}">
                  <a16:creationId xmlns:a16="http://schemas.microsoft.com/office/drawing/2014/main" id="{4FF68D6A-94ED-4917-A490-9D691C0DE85F}"/>
                </a:ext>
              </a:extLst>
            </p:cNvPr>
            <p:cNvSpPr/>
            <p:nvPr/>
          </p:nvSpPr>
          <p:spPr>
            <a:xfrm>
              <a:off x="5493255" y="4405827"/>
              <a:ext cx="287258" cy="369332"/>
            </a:xfrm>
            <a:prstGeom prst="rect">
              <a:avLst/>
            </a:prstGeom>
          </p:spPr>
          <p:txBody>
            <a:bodyPr wrap="none">
              <a:spAutoFit/>
            </a:bodyPr>
            <a:lstStyle/>
            <a:p>
              <a:r>
                <a:rPr lang="en-US" altLang="it-IT" b="1" baseline="30000" dirty="0">
                  <a:latin typeface="Script MT Bold" panose="03040602040607080904" pitchFamily="66" charset="0"/>
                </a:rPr>
                <a:t>#</a:t>
              </a:r>
              <a:endParaRPr lang="it-IT" dirty="0"/>
            </a:p>
          </p:txBody>
        </p:sp>
        <p:sp>
          <p:nvSpPr>
            <p:cNvPr id="35" name="Rettangolo 34">
              <a:extLst>
                <a:ext uri="{FF2B5EF4-FFF2-40B4-BE49-F238E27FC236}">
                  <a16:creationId xmlns:a16="http://schemas.microsoft.com/office/drawing/2014/main" id="{F2D6E4F2-501A-4F05-92B8-477DC72784CB}"/>
                </a:ext>
              </a:extLst>
            </p:cNvPr>
            <p:cNvSpPr/>
            <p:nvPr/>
          </p:nvSpPr>
          <p:spPr>
            <a:xfrm>
              <a:off x="8593782" y="4470843"/>
              <a:ext cx="287258" cy="369332"/>
            </a:xfrm>
            <a:prstGeom prst="rect">
              <a:avLst/>
            </a:prstGeom>
          </p:spPr>
          <p:txBody>
            <a:bodyPr wrap="none">
              <a:spAutoFit/>
            </a:bodyPr>
            <a:lstStyle/>
            <a:p>
              <a:r>
                <a:rPr lang="en-US" altLang="it-IT" b="1" baseline="30000" dirty="0">
                  <a:latin typeface="Script MT Bold" panose="03040602040607080904" pitchFamily="66" charset="0"/>
                </a:rPr>
                <a:t>#</a:t>
              </a:r>
              <a:endParaRPr lang="it-IT" dirty="0"/>
            </a:p>
          </p:txBody>
        </p:sp>
        <p:sp>
          <p:nvSpPr>
            <p:cNvPr id="36" name="Ovale 35">
              <a:extLst>
                <a:ext uri="{FF2B5EF4-FFF2-40B4-BE49-F238E27FC236}">
                  <a16:creationId xmlns:a16="http://schemas.microsoft.com/office/drawing/2014/main" id="{99076E24-11EC-4C42-BF30-D8D2F735AF70}"/>
                </a:ext>
              </a:extLst>
            </p:cNvPr>
            <p:cNvSpPr/>
            <p:nvPr/>
          </p:nvSpPr>
          <p:spPr>
            <a:xfrm>
              <a:off x="9255563" y="4751098"/>
              <a:ext cx="859624" cy="639817"/>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8" name="Ovale 37">
              <a:extLst>
                <a:ext uri="{FF2B5EF4-FFF2-40B4-BE49-F238E27FC236}">
                  <a16:creationId xmlns:a16="http://schemas.microsoft.com/office/drawing/2014/main" id="{DAA84F1A-7F5F-47A9-BA93-CD79BAA56D6C}"/>
                </a:ext>
              </a:extLst>
            </p:cNvPr>
            <p:cNvSpPr/>
            <p:nvPr/>
          </p:nvSpPr>
          <p:spPr>
            <a:xfrm>
              <a:off x="5888734" y="4775159"/>
              <a:ext cx="859624" cy="639817"/>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40" name="CasellaDiTesto 39">
            <a:extLst>
              <a:ext uri="{FF2B5EF4-FFF2-40B4-BE49-F238E27FC236}">
                <a16:creationId xmlns:a16="http://schemas.microsoft.com/office/drawing/2014/main" id="{8E240076-A0AA-44F0-B2B9-76E0E99BB638}"/>
              </a:ext>
            </a:extLst>
          </p:cNvPr>
          <p:cNvSpPr txBox="1"/>
          <p:nvPr/>
        </p:nvSpPr>
        <p:spPr>
          <a:xfrm>
            <a:off x="8046420" y="5704123"/>
            <a:ext cx="3307380" cy="369332"/>
          </a:xfrm>
          <a:prstGeom prst="rect">
            <a:avLst/>
          </a:prstGeom>
          <a:noFill/>
          <a:ln>
            <a:noFill/>
          </a:ln>
        </p:spPr>
        <p:txBody>
          <a:bodyPr wrap="none" rtlCol="0">
            <a:spAutoFit/>
          </a:bodyPr>
          <a:lstStyle/>
          <a:p>
            <a:r>
              <a:rPr lang="it-IT" dirty="0" err="1">
                <a:solidFill>
                  <a:srgbClr val="C00000"/>
                </a:solidFill>
              </a:rPr>
              <a:t>Secure</a:t>
            </a:r>
            <a:r>
              <a:rPr lang="it-IT" dirty="0">
                <a:solidFill>
                  <a:srgbClr val="C00000"/>
                </a:solidFill>
              </a:rPr>
              <a:t> information flow </a:t>
            </a:r>
            <a:r>
              <a:rPr lang="it-IT" dirty="0" err="1">
                <a:solidFill>
                  <a:srgbClr val="C00000"/>
                </a:solidFill>
              </a:rPr>
              <a:t>violation</a:t>
            </a:r>
            <a:endParaRPr lang="it-IT" dirty="0">
              <a:solidFill>
                <a:srgbClr val="C00000"/>
              </a:solidFill>
            </a:endParaRPr>
          </a:p>
        </p:txBody>
      </p:sp>
      <p:sp>
        <p:nvSpPr>
          <p:cNvPr id="37" name="Rettangolo 36">
            <a:extLst>
              <a:ext uri="{FF2B5EF4-FFF2-40B4-BE49-F238E27FC236}">
                <a16:creationId xmlns:a16="http://schemas.microsoft.com/office/drawing/2014/main" id="{F55BA48A-1468-4F84-B5D9-270A69AF74B3}"/>
              </a:ext>
            </a:extLst>
          </p:cNvPr>
          <p:cNvSpPr/>
          <p:nvPr/>
        </p:nvSpPr>
        <p:spPr>
          <a:xfrm>
            <a:off x="561761" y="3404414"/>
            <a:ext cx="3552021" cy="137815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9442582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1A52ABB-E835-4230-9F2E-A1CD6E7B3239}"/>
              </a:ext>
            </a:extLst>
          </p:cNvPr>
          <p:cNvSpPr>
            <a:spLocks noGrp="1"/>
          </p:cNvSpPr>
          <p:nvPr>
            <p:ph type="title"/>
          </p:nvPr>
        </p:nvSpPr>
        <p:spPr/>
        <p:txBody>
          <a:bodyPr>
            <a:normAutofit/>
          </a:bodyPr>
          <a:lstStyle/>
          <a:p>
            <a:r>
              <a:rPr lang="it-IT" sz="4000" dirty="0"/>
              <a:t>Data </a:t>
            </a:r>
            <a:r>
              <a:rPr lang="it-IT" sz="4000" dirty="0" err="1"/>
              <a:t>leakage</a:t>
            </a:r>
            <a:endParaRPr lang="it-IT" sz="4000" dirty="0"/>
          </a:p>
        </p:txBody>
      </p:sp>
      <p:sp>
        <p:nvSpPr>
          <p:cNvPr id="3" name="Segnaposto contenuto 2">
            <a:extLst>
              <a:ext uri="{FF2B5EF4-FFF2-40B4-BE49-F238E27FC236}">
                <a16:creationId xmlns:a16="http://schemas.microsoft.com/office/drawing/2014/main" id="{1C31A95D-A75E-4D32-B579-3CDD1B3DFF56}"/>
              </a:ext>
            </a:extLst>
          </p:cNvPr>
          <p:cNvSpPr>
            <a:spLocks noGrp="1"/>
          </p:cNvSpPr>
          <p:nvPr>
            <p:ph idx="1"/>
          </p:nvPr>
        </p:nvSpPr>
        <p:spPr>
          <a:xfrm>
            <a:off x="1036772" y="1316762"/>
            <a:ext cx="10515600" cy="4351338"/>
          </a:xfrm>
        </p:spPr>
        <p:txBody>
          <a:bodyPr/>
          <a:lstStyle/>
          <a:p>
            <a:pPr>
              <a:spcBef>
                <a:spcPct val="0"/>
              </a:spcBef>
            </a:pPr>
            <a:r>
              <a:rPr lang="it-IT" altLang="it-IT" dirty="0">
                <a:latin typeface="Calibri" panose="020F0502020204030204" pitchFamily="34" charset="0"/>
                <a:cs typeface="Calibri" panose="020F0502020204030204" pitchFamily="34" charset="0"/>
              </a:rPr>
              <a:t>private data made </a:t>
            </a:r>
            <a:r>
              <a:rPr lang="it-IT" altLang="it-IT" dirty="0" err="1">
                <a:latin typeface="Calibri" panose="020F0502020204030204" pitchFamily="34" charset="0"/>
                <a:cs typeface="Calibri" panose="020F0502020204030204" pitchFamily="34" charset="0"/>
              </a:rPr>
              <a:t>publicly</a:t>
            </a:r>
            <a:r>
              <a:rPr lang="it-IT" altLang="it-IT" dirty="0">
                <a:latin typeface="Calibri" panose="020F0502020204030204" pitchFamily="34" charset="0"/>
                <a:cs typeface="Calibri" panose="020F0502020204030204" pitchFamily="34" charset="0"/>
              </a:rPr>
              <a:t> </a:t>
            </a:r>
            <a:r>
              <a:rPr lang="it-IT" altLang="it-IT" dirty="0" err="1">
                <a:latin typeface="Calibri" panose="020F0502020204030204" pitchFamily="34" charset="0"/>
                <a:cs typeface="Calibri" panose="020F0502020204030204" pitchFamily="34" charset="0"/>
              </a:rPr>
              <a:t>available</a:t>
            </a:r>
            <a:endParaRPr lang="it-IT" altLang="it-IT" dirty="0">
              <a:latin typeface="Calibri" panose="020F0502020204030204" pitchFamily="34" charset="0"/>
              <a:cs typeface="Calibri" panose="020F0502020204030204" pitchFamily="34" charset="0"/>
            </a:endParaRPr>
          </a:p>
          <a:p>
            <a:pPr>
              <a:spcBef>
                <a:spcPct val="0"/>
              </a:spcBef>
            </a:pPr>
            <a:endParaRPr lang="it-IT" altLang="it-IT" dirty="0">
              <a:latin typeface="Calibri" panose="020F0502020204030204" pitchFamily="34" charset="0"/>
              <a:cs typeface="Calibri" panose="020F0502020204030204" pitchFamily="34" charset="0"/>
            </a:endParaRPr>
          </a:p>
          <a:p>
            <a:pPr>
              <a:spcBef>
                <a:spcPct val="0"/>
              </a:spcBef>
            </a:pPr>
            <a:r>
              <a:rPr lang="it-IT" altLang="it-IT" dirty="0" err="1">
                <a:latin typeface="Calibri" panose="020F0502020204030204" pitchFamily="34" charset="0"/>
                <a:cs typeface="Calibri" panose="020F0502020204030204" pitchFamily="34" charset="0"/>
              </a:rPr>
              <a:t>interference</a:t>
            </a:r>
            <a:r>
              <a:rPr lang="it-IT" altLang="it-IT" dirty="0">
                <a:latin typeface="Calibri" panose="020F0502020204030204" pitchFamily="34" charset="0"/>
                <a:cs typeface="Calibri" panose="020F0502020204030204" pitchFamily="34" charset="0"/>
              </a:rPr>
              <a:t> </a:t>
            </a:r>
            <a:r>
              <a:rPr lang="it-IT" altLang="it-IT" dirty="0" err="1">
                <a:latin typeface="Calibri" panose="020F0502020204030204" pitchFamily="34" charset="0"/>
                <a:cs typeface="Calibri" panose="020F0502020204030204" pitchFamily="34" charset="0"/>
              </a:rPr>
              <a:t>between</a:t>
            </a:r>
            <a:r>
              <a:rPr lang="it-IT" altLang="it-IT" dirty="0">
                <a:latin typeface="Calibri" panose="020F0502020204030204" pitchFamily="34" charset="0"/>
                <a:cs typeface="Calibri" panose="020F0502020204030204" pitchFamily="34" charset="0"/>
              </a:rPr>
              <a:t> private and public data</a:t>
            </a:r>
            <a:br>
              <a:rPr lang="it-IT" altLang="it-IT" dirty="0">
                <a:latin typeface="Calibri" panose="020F0502020204030204" pitchFamily="34" charset="0"/>
                <a:cs typeface="Calibri" panose="020F0502020204030204" pitchFamily="34" charset="0"/>
              </a:rPr>
            </a:br>
            <a:r>
              <a:rPr lang="it-IT" altLang="it-IT" dirty="0">
                <a:latin typeface="Calibri" panose="020F0502020204030204" pitchFamily="34" charset="0"/>
                <a:cs typeface="Calibri" panose="020F0502020204030204" pitchFamily="34" charset="0"/>
              </a:rPr>
              <a:t>(information on private data </a:t>
            </a:r>
            <a:r>
              <a:rPr lang="it-IT" altLang="it-IT" dirty="0" err="1">
                <a:latin typeface="Calibri" panose="020F0502020204030204" pitchFamily="34" charset="0"/>
                <a:cs typeface="Calibri" panose="020F0502020204030204" pitchFamily="34" charset="0"/>
              </a:rPr>
              <a:t>revealed</a:t>
            </a:r>
            <a:r>
              <a:rPr lang="it-IT" altLang="it-IT" dirty="0">
                <a:latin typeface="Calibri" panose="020F0502020204030204" pitchFamily="34" charset="0"/>
                <a:cs typeface="Calibri" panose="020F0502020204030204" pitchFamily="34" charset="0"/>
              </a:rPr>
              <a:t> </a:t>
            </a:r>
            <a:r>
              <a:rPr lang="it-IT" altLang="it-IT" dirty="0" err="1">
                <a:latin typeface="Calibri" panose="020F0502020204030204" pitchFamily="34" charset="0"/>
                <a:cs typeface="Calibri" panose="020F0502020204030204" pitchFamily="34" charset="0"/>
              </a:rPr>
              <a:t>indirectly</a:t>
            </a:r>
            <a:r>
              <a:rPr lang="it-IT" altLang="it-IT" dirty="0">
                <a:latin typeface="Calibri" panose="020F0502020204030204" pitchFamily="34" charset="0"/>
                <a:cs typeface="Calibri" panose="020F0502020204030204" pitchFamily="34" charset="0"/>
              </a:rPr>
              <a:t>)</a:t>
            </a:r>
          </a:p>
          <a:p>
            <a:pPr marL="0" indent="0">
              <a:spcBef>
                <a:spcPct val="0"/>
              </a:spcBef>
              <a:buNone/>
            </a:pPr>
            <a:r>
              <a:rPr lang="it-IT" altLang="it-IT" dirty="0">
                <a:latin typeface="Calibri" panose="020F0502020204030204" pitchFamily="34" charset="0"/>
                <a:cs typeface="Calibri" panose="020F0502020204030204" pitchFamily="34" charset="0"/>
              </a:rPr>
              <a:t>	</a:t>
            </a:r>
          </a:p>
          <a:p>
            <a:pPr>
              <a:spcBef>
                <a:spcPct val="0"/>
              </a:spcBef>
            </a:pPr>
            <a:r>
              <a:rPr lang="it-IT" altLang="it-IT" dirty="0" err="1">
                <a:latin typeface="Calibri" panose="020F0502020204030204" pitchFamily="34" charset="0"/>
                <a:cs typeface="Calibri" panose="020F0502020204030204" pitchFamily="34" charset="0"/>
              </a:rPr>
              <a:t>colluding</a:t>
            </a:r>
            <a:r>
              <a:rPr lang="it-IT" altLang="it-IT" dirty="0">
                <a:latin typeface="Calibri" panose="020F0502020204030204" pitchFamily="34" charset="0"/>
                <a:cs typeface="Calibri" panose="020F0502020204030204" pitchFamily="34" charset="0"/>
              </a:rPr>
              <a:t> </a:t>
            </a:r>
            <a:r>
              <a:rPr lang="it-IT" altLang="it-IT" dirty="0" err="1">
                <a:latin typeface="Calibri" panose="020F0502020204030204" pitchFamily="34" charset="0"/>
                <a:cs typeface="Calibri" panose="020F0502020204030204" pitchFamily="34" charset="0"/>
              </a:rPr>
              <a:t>applications</a:t>
            </a:r>
            <a:r>
              <a:rPr lang="it-IT" altLang="it-IT" dirty="0">
                <a:latin typeface="Calibri" panose="020F0502020204030204" pitchFamily="34" charset="0"/>
                <a:cs typeface="Calibri" panose="020F0502020204030204" pitchFamily="34" charset="0"/>
              </a:rPr>
              <a:t> for data </a:t>
            </a:r>
            <a:r>
              <a:rPr lang="it-IT" altLang="it-IT" dirty="0" err="1">
                <a:latin typeface="Calibri" panose="020F0502020204030204" pitchFamily="34" charset="0"/>
                <a:cs typeface="Calibri" panose="020F0502020204030204" pitchFamily="34" charset="0"/>
              </a:rPr>
              <a:t>leakage</a:t>
            </a:r>
            <a:r>
              <a:rPr lang="it-IT" altLang="it-IT" dirty="0">
                <a:latin typeface="Calibri" panose="020F0502020204030204" pitchFamily="34" charset="0"/>
                <a:cs typeface="Calibri" panose="020F0502020204030204" pitchFamily="34" charset="0"/>
              </a:rPr>
              <a:t>	</a:t>
            </a:r>
          </a:p>
          <a:p>
            <a:pPr marL="0" indent="0">
              <a:buNone/>
            </a:pPr>
            <a:endParaRPr lang="it-IT" dirty="0"/>
          </a:p>
        </p:txBody>
      </p:sp>
      <p:sp>
        <p:nvSpPr>
          <p:cNvPr id="4" name="Segnaposto data 3">
            <a:extLst>
              <a:ext uri="{FF2B5EF4-FFF2-40B4-BE49-F238E27FC236}">
                <a16:creationId xmlns:a16="http://schemas.microsoft.com/office/drawing/2014/main" id="{A46A0A80-F67B-4495-AC0C-6B1AA6A90F8A}"/>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6504A57B-08D8-4E49-A083-EF781E2AEA88}"/>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A30A4814-5EB6-469C-B1C7-D23A18E40227}"/>
              </a:ext>
            </a:extLst>
          </p:cNvPr>
          <p:cNvSpPr>
            <a:spLocks noGrp="1"/>
          </p:cNvSpPr>
          <p:nvPr>
            <p:ph type="sldNum" sz="quarter" idx="12"/>
          </p:nvPr>
        </p:nvSpPr>
        <p:spPr/>
        <p:txBody>
          <a:bodyPr/>
          <a:lstStyle/>
          <a:p>
            <a:fld id="{11A9D1D3-80F6-43B1-92F0-BF797B205D95}" type="slidenum">
              <a:rPr lang="it-IT" smtClean="0"/>
              <a:t>3</a:t>
            </a:fld>
            <a:endParaRPr lang="it-IT"/>
          </a:p>
        </p:txBody>
      </p:sp>
      <p:sp>
        <p:nvSpPr>
          <p:cNvPr id="7" name="CasellaDiTesto 1">
            <a:extLst>
              <a:ext uri="{FF2B5EF4-FFF2-40B4-BE49-F238E27FC236}">
                <a16:creationId xmlns:a16="http://schemas.microsoft.com/office/drawing/2014/main" id="{4FCBB9C4-E344-48C6-BAA0-8ADFB0E78650}"/>
              </a:ext>
            </a:extLst>
          </p:cNvPr>
          <p:cNvSpPr txBox="1">
            <a:spLocks noChangeArrowheads="1"/>
          </p:cNvSpPr>
          <p:nvPr/>
        </p:nvSpPr>
        <p:spPr bwMode="auto">
          <a:xfrm>
            <a:off x="2797250" y="4515043"/>
            <a:ext cx="52373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3600" u="none" dirty="0">
                <a:latin typeface="Arial" panose="020B0604020202020204" pitchFamily="34" charset="0"/>
              </a:rPr>
              <a:t>Information flow </a:t>
            </a:r>
            <a:r>
              <a:rPr lang="it-IT" altLang="it-IT" sz="3600" u="none" dirty="0" err="1">
                <a:latin typeface="Arial" panose="020B0604020202020204" pitchFamily="34" charset="0"/>
              </a:rPr>
              <a:t>analysis</a:t>
            </a:r>
            <a:endParaRPr lang="it-IT" altLang="it-IT" sz="3600" u="none" dirty="0">
              <a:latin typeface="Arial" panose="020B0604020202020204" pitchFamily="34" charset="0"/>
            </a:endParaRPr>
          </a:p>
        </p:txBody>
      </p:sp>
      <p:sp>
        <p:nvSpPr>
          <p:cNvPr id="9" name="Rettangolo con angoli arrotondati 8">
            <a:extLst>
              <a:ext uri="{FF2B5EF4-FFF2-40B4-BE49-F238E27FC236}">
                <a16:creationId xmlns:a16="http://schemas.microsoft.com/office/drawing/2014/main" id="{A1E510CB-1996-4A3A-B36B-1C95B00F8D6F}"/>
              </a:ext>
            </a:extLst>
          </p:cNvPr>
          <p:cNvSpPr/>
          <p:nvPr/>
        </p:nvSpPr>
        <p:spPr>
          <a:xfrm>
            <a:off x="2565400" y="4165600"/>
            <a:ext cx="6045200" cy="1617133"/>
          </a:xfrm>
          <a:prstGeom prst="roundRect">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822047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DB77BFE-BAF3-4C63-BDD5-8E1EA95E453B}"/>
              </a:ext>
            </a:extLst>
          </p:cNvPr>
          <p:cNvSpPr>
            <a:spLocks noGrp="1"/>
          </p:cNvSpPr>
          <p:nvPr>
            <p:ph type="title"/>
          </p:nvPr>
        </p:nvSpPr>
        <p:spPr/>
        <p:txBody>
          <a:bodyPr/>
          <a:lstStyle/>
          <a:p>
            <a:r>
              <a:rPr lang="it-IT" dirty="0" err="1"/>
              <a:t>Stack-based</a:t>
            </a:r>
            <a:r>
              <a:rPr lang="it-IT" dirty="0"/>
              <a:t> low-</a:t>
            </a:r>
            <a:r>
              <a:rPr lang="it-IT" dirty="0" err="1"/>
              <a:t>level</a:t>
            </a:r>
            <a:r>
              <a:rPr lang="it-IT" dirty="0"/>
              <a:t> </a:t>
            </a:r>
            <a:r>
              <a:rPr lang="it-IT" dirty="0" err="1"/>
              <a:t>languages</a:t>
            </a:r>
            <a:endParaRPr lang="it-IT" dirty="0"/>
          </a:p>
        </p:txBody>
      </p:sp>
      <p:sp>
        <p:nvSpPr>
          <p:cNvPr id="3" name="Segnaposto contenuto 2">
            <a:extLst>
              <a:ext uri="{FF2B5EF4-FFF2-40B4-BE49-F238E27FC236}">
                <a16:creationId xmlns:a16="http://schemas.microsoft.com/office/drawing/2014/main" id="{9E77F372-2CCF-4ACD-9B3A-7221CFD28CAA}"/>
              </a:ext>
            </a:extLst>
          </p:cNvPr>
          <p:cNvSpPr>
            <a:spLocks noGrp="1"/>
          </p:cNvSpPr>
          <p:nvPr>
            <p:ph idx="1"/>
          </p:nvPr>
        </p:nvSpPr>
        <p:spPr>
          <a:xfrm>
            <a:off x="587680" y="1114370"/>
            <a:ext cx="10515600" cy="3394568"/>
          </a:xfrm>
        </p:spPr>
        <p:txBody>
          <a:bodyPr/>
          <a:lstStyle/>
          <a:p>
            <a:pPr marL="0" indent="0">
              <a:buNone/>
            </a:pPr>
            <a:r>
              <a:rPr lang="it-IT" dirty="0" err="1"/>
              <a:t>Main</a:t>
            </a:r>
            <a:r>
              <a:rPr lang="it-IT" dirty="0"/>
              <a:t> </a:t>
            </a:r>
            <a:r>
              <a:rPr lang="it-IT" dirty="0" err="1"/>
              <a:t>problems</a:t>
            </a:r>
            <a:r>
              <a:rPr lang="it-IT" dirty="0"/>
              <a:t>:</a:t>
            </a:r>
          </a:p>
          <a:p>
            <a:pPr marL="0" indent="0">
              <a:buNone/>
            </a:pPr>
            <a:endParaRPr lang="it-IT" dirty="0"/>
          </a:p>
          <a:p>
            <a:pPr marL="0" indent="0">
              <a:buNone/>
            </a:pPr>
            <a:r>
              <a:rPr lang="it-IT" dirty="0"/>
              <a:t>- How data flow </a:t>
            </a:r>
            <a:r>
              <a:rPr lang="it-IT" dirty="0" err="1"/>
              <a:t>through</a:t>
            </a:r>
            <a:r>
              <a:rPr lang="it-IT" dirty="0"/>
              <a:t> the </a:t>
            </a:r>
            <a:r>
              <a:rPr lang="it-IT" dirty="0" err="1"/>
              <a:t>operand</a:t>
            </a:r>
            <a:r>
              <a:rPr lang="it-IT" dirty="0"/>
              <a:t> </a:t>
            </a:r>
            <a:r>
              <a:rPr lang="it-IT" dirty="0" err="1"/>
              <a:t>stacks</a:t>
            </a:r>
            <a:r>
              <a:rPr lang="it-IT" dirty="0"/>
              <a:t> </a:t>
            </a:r>
          </a:p>
          <a:p>
            <a:pPr marL="0" indent="0">
              <a:buNone/>
            </a:pPr>
            <a:endParaRPr lang="it-IT" dirty="0"/>
          </a:p>
          <a:p>
            <a:pPr marL="0" indent="0">
              <a:buNone/>
            </a:pPr>
            <a:r>
              <a:rPr lang="it-IT" dirty="0"/>
              <a:t>- Scope of the </a:t>
            </a:r>
            <a:r>
              <a:rPr lang="it-IT" dirty="0" err="1"/>
              <a:t>implicit</a:t>
            </a:r>
            <a:r>
              <a:rPr lang="it-IT" dirty="0"/>
              <a:t> flow  </a:t>
            </a:r>
            <a:r>
              <a:rPr lang="it-IT" dirty="0" err="1"/>
              <a:t>computed</a:t>
            </a:r>
            <a:r>
              <a:rPr lang="it-IT" dirty="0"/>
              <a:t> </a:t>
            </a:r>
            <a:r>
              <a:rPr lang="it-IT" dirty="0" err="1"/>
              <a:t>using</a:t>
            </a:r>
            <a:r>
              <a:rPr lang="it-IT" dirty="0"/>
              <a:t> the control flow </a:t>
            </a:r>
            <a:r>
              <a:rPr lang="it-IT" dirty="0" err="1"/>
              <a:t>graph</a:t>
            </a:r>
            <a:r>
              <a:rPr lang="it-IT" dirty="0"/>
              <a:t> and the </a:t>
            </a:r>
            <a:r>
              <a:rPr lang="it-IT" dirty="0" err="1"/>
              <a:t>notion</a:t>
            </a:r>
            <a:r>
              <a:rPr lang="it-IT" dirty="0"/>
              <a:t> of immediate </a:t>
            </a:r>
            <a:r>
              <a:rPr lang="it-IT" dirty="0" err="1"/>
              <a:t>postdominator</a:t>
            </a:r>
            <a:r>
              <a:rPr lang="it-IT" dirty="0"/>
              <a:t> (</a:t>
            </a:r>
            <a:r>
              <a:rPr lang="it-IT" dirty="0" err="1"/>
              <a:t>ipd</a:t>
            </a:r>
            <a:r>
              <a:rPr lang="it-IT" dirty="0"/>
              <a:t>)- the first </a:t>
            </a:r>
            <a:r>
              <a:rPr lang="it-IT" dirty="0" err="1"/>
              <a:t>instruction</a:t>
            </a:r>
            <a:r>
              <a:rPr lang="it-IT" dirty="0"/>
              <a:t> common to </a:t>
            </a:r>
            <a:r>
              <a:rPr lang="it-IT" dirty="0" err="1"/>
              <a:t>all</a:t>
            </a:r>
            <a:r>
              <a:rPr lang="it-IT" dirty="0"/>
              <a:t> the </a:t>
            </a:r>
            <a:r>
              <a:rPr lang="it-IT" dirty="0" err="1"/>
              <a:t>branches</a:t>
            </a:r>
            <a:endParaRPr lang="it-IT" dirty="0"/>
          </a:p>
        </p:txBody>
      </p:sp>
      <p:sp>
        <p:nvSpPr>
          <p:cNvPr id="4" name="Segnaposto data 3">
            <a:extLst>
              <a:ext uri="{FF2B5EF4-FFF2-40B4-BE49-F238E27FC236}">
                <a16:creationId xmlns:a16="http://schemas.microsoft.com/office/drawing/2014/main" id="{3AA09803-B94D-47BF-868C-75F2C637E4DE}"/>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2060EA29-166F-412A-B414-CC63ACA6C5EA}"/>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EB0628D3-6676-4204-9437-748234FEDBE5}"/>
              </a:ext>
            </a:extLst>
          </p:cNvPr>
          <p:cNvSpPr>
            <a:spLocks noGrp="1"/>
          </p:cNvSpPr>
          <p:nvPr>
            <p:ph type="sldNum" sz="quarter" idx="12"/>
          </p:nvPr>
        </p:nvSpPr>
        <p:spPr/>
        <p:txBody>
          <a:bodyPr/>
          <a:lstStyle/>
          <a:p>
            <a:fld id="{11A9D1D3-80F6-43B1-92F0-BF797B205D95}" type="slidenum">
              <a:rPr lang="it-IT" smtClean="0"/>
              <a:t>30</a:t>
            </a:fld>
            <a:endParaRPr lang="it-IT"/>
          </a:p>
        </p:txBody>
      </p:sp>
    </p:spTree>
    <p:extLst>
      <p:ext uri="{BB962C8B-B14F-4D97-AF65-F5344CB8AC3E}">
        <p14:creationId xmlns:p14="http://schemas.microsoft.com/office/powerpoint/2010/main" val="5523204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5FF182E-CCD8-4CF1-87D9-1383FB78DB4B}"/>
              </a:ext>
            </a:extLst>
          </p:cNvPr>
          <p:cNvSpPr>
            <a:spLocks noGrp="1"/>
          </p:cNvSpPr>
          <p:nvPr>
            <p:ph type="title"/>
          </p:nvPr>
        </p:nvSpPr>
        <p:spPr/>
        <p:txBody>
          <a:bodyPr/>
          <a:lstStyle/>
          <a:p>
            <a:r>
              <a:rPr lang="it-IT" dirty="0"/>
              <a:t>Java </a:t>
            </a:r>
            <a:r>
              <a:rPr lang="it-IT" dirty="0" err="1"/>
              <a:t>Bytecode</a:t>
            </a:r>
            <a:endParaRPr lang="it-IT" dirty="0"/>
          </a:p>
        </p:txBody>
      </p:sp>
      <p:sp>
        <p:nvSpPr>
          <p:cNvPr id="3" name="Segnaposto contenuto 2">
            <a:extLst>
              <a:ext uri="{FF2B5EF4-FFF2-40B4-BE49-F238E27FC236}">
                <a16:creationId xmlns:a16="http://schemas.microsoft.com/office/drawing/2014/main" id="{2C5FF2A0-815D-45BB-AC5A-3CC75805767F}"/>
              </a:ext>
            </a:extLst>
          </p:cNvPr>
          <p:cNvSpPr>
            <a:spLocks noGrp="1"/>
          </p:cNvSpPr>
          <p:nvPr>
            <p:ph idx="1"/>
          </p:nvPr>
        </p:nvSpPr>
        <p:spPr>
          <a:xfrm>
            <a:off x="964324" y="1673744"/>
            <a:ext cx="9482959" cy="4351338"/>
          </a:xfrm>
        </p:spPr>
        <p:txBody>
          <a:bodyPr>
            <a:normAutofit/>
          </a:bodyPr>
          <a:lstStyle/>
          <a:p>
            <a:pPr>
              <a:spcBef>
                <a:spcPct val="0"/>
              </a:spcBef>
              <a:buFontTx/>
              <a:buNone/>
            </a:pPr>
            <a:r>
              <a:rPr lang="it-IT" altLang="it-IT" sz="2000" b="1" dirty="0">
                <a:solidFill>
                  <a:srgbClr val="CC3300"/>
                </a:solidFill>
              </a:rPr>
              <a:t>op</a:t>
            </a:r>
            <a:r>
              <a:rPr lang="it-IT" altLang="it-IT" sz="2000" dirty="0">
                <a:solidFill>
                  <a:srgbClr val="CC3300"/>
                </a:solidFill>
              </a:rPr>
              <a:t> </a:t>
            </a:r>
            <a:r>
              <a:rPr lang="it-IT" altLang="it-IT" sz="2000" dirty="0"/>
              <a:t>   	pop </a:t>
            </a:r>
            <a:r>
              <a:rPr lang="it-IT" altLang="it-IT" sz="2000" dirty="0" err="1"/>
              <a:t>two</a:t>
            </a:r>
            <a:r>
              <a:rPr lang="it-IT" altLang="it-IT" sz="2000" dirty="0"/>
              <a:t> </a:t>
            </a:r>
            <a:r>
              <a:rPr lang="it-IT" altLang="it-IT" sz="2000" dirty="0" err="1"/>
              <a:t>operands</a:t>
            </a:r>
            <a:r>
              <a:rPr lang="it-IT" altLang="it-IT" sz="2000" dirty="0"/>
              <a:t> off the </a:t>
            </a:r>
            <a:r>
              <a:rPr lang="it-IT" altLang="it-IT" sz="2000" dirty="0" err="1"/>
              <a:t>stack</a:t>
            </a:r>
            <a:r>
              <a:rPr lang="it-IT" altLang="it-IT" sz="2000" dirty="0"/>
              <a:t>, </a:t>
            </a:r>
            <a:r>
              <a:rPr lang="it-IT" altLang="it-IT" sz="2000" dirty="0" err="1"/>
              <a:t>perform</a:t>
            </a:r>
            <a:r>
              <a:rPr lang="it-IT" altLang="it-IT" sz="2000" dirty="0"/>
              <a:t> the </a:t>
            </a:r>
            <a:r>
              <a:rPr lang="it-IT" altLang="it-IT" sz="2000" dirty="0" err="1"/>
              <a:t>operation</a:t>
            </a:r>
            <a:r>
              <a:rPr lang="it-IT" altLang="it-IT" sz="2000" dirty="0"/>
              <a:t>,  and </a:t>
            </a:r>
            <a:r>
              <a:rPr lang="it-IT" altLang="it-IT" sz="2000" dirty="0" err="1"/>
              <a:t>push</a:t>
            </a:r>
            <a:r>
              <a:rPr lang="it-IT" altLang="it-IT" sz="2000" dirty="0"/>
              <a:t> the </a:t>
            </a:r>
            <a:r>
              <a:rPr lang="it-IT" altLang="it-IT" sz="2000" dirty="0" err="1"/>
              <a:t>result</a:t>
            </a:r>
            <a:r>
              <a:rPr lang="it-IT" altLang="it-IT" sz="2000" dirty="0"/>
              <a:t> </a:t>
            </a:r>
            <a:br>
              <a:rPr lang="it-IT" altLang="it-IT" sz="2000" dirty="0"/>
            </a:br>
            <a:r>
              <a:rPr lang="it-IT" altLang="it-IT" sz="2000" dirty="0"/>
              <a:t>            </a:t>
            </a:r>
            <a:r>
              <a:rPr lang="it-IT" altLang="it-IT" sz="2000" dirty="0" err="1"/>
              <a:t>onto</a:t>
            </a:r>
            <a:r>
              <a:rPr lang="it-IT" altLang="it-IT" sz="2000" dirty="0"/>
              <a:t> the </a:t>
            </a:r>
            <a:r>
              <a:rPr lang="it-IT" altLang="it-IT" sz="2000" dirty="0" err="1"/>
              <a:t>stack</a:t>
            </a:r>
            <a:r>
              <a:rPr lang="it-IT" altLang="it-IT" sz="2000" dirty="0"/>
              <a:t> </a:t>
            </a:r>
          </a:p>
          <a:p>
            <a:pPr>
              <a:spcBef>
                <a:spcPct val="0"/>
              </a:spcBef>
              <a:buFontTx/>
              <a:buNone/>
            </a:pPr>
            <a:r>
              <a:rPr lang="it-IT" altLang="it-IT" sz="2000" b="1" dirty="0">
                <a:solidFill>
                  <a:srgbClr val="CC3300"/>
                </a:solidFill>
              </a:rPr>
              <a:t>pop</a:t>
            </a:r>
            <a:r>
              <a:rPr lang="it-IT" altLang="it-IT" sz="2000" dirty="0">
                <a:solidFill>
                  <a:srgbClr val="CC3300"/>
                </a:solidFill>
              </a:rPr>
              <a:t> </a:t>
            </a:r>
            <a:r>
              <a:rPr lang="it-IT" altLang="it-IT" sz="2000" dirty="0"/>
              <a:t>	</a:t>
            </a:r>
            <a:r>
              <a:rPr lang="it-IT" altLang="it-IT" sz="2000" dirty="0" err="1"/>
              <a:t>discard</a:t>
            </a:r>
            <a:r>
              <a:rPr lang="it-IT" altLang="it-IT" sz="2000" dirty="0"/>
              <a:t> the top </a:t>
            </a:r>
            <a:r>
              <a:rPr lang="it-IT" altLang="it-IT" sz="2000" dirty="0" err="1"/>
              <a:t>value</a:t>
            </a:r>
            <a:r>
              <a:rPr lang="it-IT" altLang="it-IT" sz="2000" dirty="0"/>
              <a:t> from the </a:t>
            </a:r>
            <a:r>
              <a:rPr lang="it-IT" altLang="it-IT" sz="2000" dirty="0" err="1"/>
              <a:t>stack</a:t>
            </a:r>
            <a:endParaRPr lang="it-IT" altLang="it-IT" sz="2000" dirty="0"/>
          </a:p>
          <a:p>
            <a:pPr>
              <a:spcBef>
                <a:spcPct val="0"/>
              </a:spcBef>
              <a:buFontTx/>
              <a:buNone/>
            </a:pPr>
            <a:r>
              <a:rPr lang="it-IT" altLang="it-IT" sz="2000" b="1" dirty="0" err="1">
                <a:solidFill>
                  <a:srgbClr val="CC3300"/>
                </a:solidFill>
              </a:rPr>
              <a:t>push</a:t>
            </a:r>
            <a:r>
              <a:rPr lang="it-IT" altLang="it-IT" sz="2000" b="1" dirty="0">
                <a:solidFill>
                  <a:srgbClr val="CC3300"/>
                </a:solidFill>
              </a:rPr>
              <a:t> k</a:t>
            </a:r>
            <a:r>
              <a:rPr lang="it-IT" altLang="it-IT" sz="2000" dirty="0"/>
              <a:t>  	</a:t>
            </a:r>
            <a:r>
              <a:rPr lang="it-IT" altLang="it-IT" sz="2000" dirty="0" err="1"/>
              <a:t>push</a:t>
            </a:r>
            <a:r>
              <a:rPr lang="it-IT" altLang="it-IT" sz="2000" dirty="0"/>
              <a:t> the </a:t>
            </a:r>
            <a:r>
              <a:rPr lang="it-IT" altLang="it-IT" sz="2000" dirty="0" err="1"/>
              <a:t>constant</a:t>
            </a:r>
            <a:r>
              <a:rPr lang="it-IT" altLang="it-IT" sz="2000" dirty="0"/>
              <a:t>  k  </a:t>
            </a:r>
            <a:r>
              <a:rPr lang="it-IT" altLang="it-IT" sz="2000" dirty="0" err="1"/>
              <a:t>onto</a:t>
            </a:r>
            <a:r>
              <a:rPr lang="it-IT" altLang="it-IT" sz="2000" dirty="0"/>
              <a:t> the </a:t>
            </a:r>
            <a:r>
              <a:rPr lang="it-IT" altLang="it-IT" sz="2000" dirty="0" err="1"/>
              <a:t>stack</a:t>
            </a:r>
            <a:endParaRPr lang="it-IT" altLang="it-IT" sz="2000" dirty="0"/>
          </a:p>
          <a:p>
            <a:pPr>
              <a:spcBef>
                <a:spcPct val="0"/>
              </a:spcBef>
              <a:buFontTx/>
              <a:buNone/>
            </a:pPr>
            <a:r>
              <a:rPr lang="it-IT" altLang="it-IT" sz="2000" b="1" dirty="0" err="1">
                <a:solidFill>
                  <a:srgbClr val="CC3300"/>
                </a:solidFill>
              </a:rPr>
              <a:t>load</a:t>
            </a:r>
            <a:r>
              <a:rPr lang="it-IT" altLang="it-IT" sz="2000" b="1" dirty="0">
                <a:solidFill>
                  <a:srgbClr val="CC3300"/>
                </a:solidFill>
              </a:rPr>
              <a:t> x</a:t>
            </a:r>
            <a:r>
              <a:rPr lang="it-IT" altLang="it-IT" sz="2000" dirty="0"/>
              <a:t>  	</a:t>
            </a:r>
            <a:r>
              <a:rPr lang="it-IT" altLang="it-IT" sz="2000" dirty="0" err="1"/>
              <a:t>push</a:t>
            </a:r>
            <a:r>
              <a:rPr lang="it-IT" altLang="it-IT" sz="2000" dirty="0"/>
              <a:t> the </a:t>
            </a:r>
            <a:r>
              <a:rPr lang="it-IT" altLang="it-IT" sz="2000" dirty="0" err="1"/>
              <a:t>value</a:t>
            </a:r>
            <a:r>
              <a:rPr lang="it-IT" altLang="it-IT" sz="2000" dirty="0"/>
              <a:t> of </a:t>
            </a:r>
            <a:r>
              <a:rPr lang="it-IT" altLang="it-IT" sz="2000" dirty="0" err="1"/>
              <a:t>variable</a:t>
            </a:r>
            <a:r>
              <a:rPr lang="it-IT" altLang="it-IT" sz="2000" dirty="0"/>
              <a:t>  x  </a:t>
            </a:r>
            <a:r>
              <a:rPr lang="it-IT" altLang="it-IT" sz="2000" dirty="0" err="1"/>
              <a:t>onto</a:t>
            </a:r>
            <a:r>
              <a:rPr lang="it-IT" altLang="it-IT" sz="2000" dirty="0"/>
              <a:t> the </a:t>
            </a:r>
            <a:r>
              <a:rPr lang="it-IT" altLang="it-IT" sz="2000" dirty="0" err="1"/>
              <a:t>stack</a:t>
            </a:r>
            <a:endParaRPr lang="it-IT" altLang="it-IT" sz="2000" dirty="0"/>
          </a:p>
          <a:p>
            <a:pPr>
              <a:spcBef>
                <a:spcPct val="0"/>
              </a:spcBef>
              <a:buFontTx/>
              <a:buNone/>
            </a:pPr>
            <a:r>
              <a:rPr lang="it-IT" altLang="it-IT" sz="2000" b="1" dirty="0">
                <a:solidFill>
                  <a:srgbClr val="CC3300"/>
                </a:solidFill>
              </a:rPr>
              <a:t>store x</a:t>
            </a:r>
            <a:r>
              <a:rPr lang="it-IT" altLang="it-IT" sz="2000" dirty="0"/>
              <a:t> 	pop off the </a:t>
            </a:r>
            <a:r>
              <a:rPr lang="it-IT" altLang="it-IT" sz="2000" dirty="0" err="1"/>
              <a:t>stack</a:t>
            </a:r>
            <a:r>
              <a:rPr lang="it-IT" altLang="it-IT" sz="2000" dirty="0"/>
              <a:t> and store the </a:t>
            </a:r>
            <a:r>
              <a:rPr lang="it-IT" altLang="it-IT" sz="2000" dirty="0" err="1"/>
              <a:t>value</a:t>
            </a:r>
            <a:r>
              <a:rPr lang="it-IT" altLang="it-IT" sz="2000" dirty="0"/>
              <a:t> </a:t>
            </a:r>
            <a:r>
              <a:rPr lang="it-IT" altLang="it-IT" sz="2000" dirty="0" err="1"/>
              <a:t>into</a:t>
            </a:r>
            <a:r>
              <a:rPr lang="it-IT" altLang="it-IT" sz="2000" dirty="0"/>
              <a:t> x </a:t>
            </a:r>
          </a:p>
          <a:p>
            <a:pPr>
              <a:spcBef>
                <a:spcPct val="0"/>
              </a:spcBef>
              <a:buFontTx/>
              <a:buNone/>
            </a:pPr>
            <a:r>
              <a:rPr lang="it-IT" altLang="it-IT" sz="2000" b="1" dirty="0" err="1">
                <a:solidFill>
                  <a:srgbClr val="CC3300"/>
                </a:solidFill>
              </a:rPr>
              <a:t>if</a:t>
            </a:r>
            <a:r>
              <a:rPr lang="it-IT" altLang="it-IT" sz="2000" b="1" dirty="0">
                <a:solidFill>
                  <a:srgbClr val="CC3300"/>
                </a:solidFill>
              </a:rPr>
              <a:t> j</a:t>
            </a:r>
            <a:r>
              <a:rPr lang="it-IT" altLang="it-IT" sz="2000" dirty="0"/>
              <a:t> 	pop off the  </a:t>
            </a:r>
            <a:r>
              <a:rPr lang="it-IT" altLang="it-IT" sz="2000" dirty="0" err="1"/>
              <a:t>stack</a:t>
            </a:r>
            <a:r>
              <a:rPr lang="it-IT" altLang="it-IT" sz="2000" dirty="0"/>
              <a:t> and </a:t>
            </a:r>
            <a:r>
              <a:rPr lang="it-IT" altLang="it-IT" sz="2000" dirty="0" err="1"/>
              <a:t>jump</a:t>
            </a:r>
            <a:r>
              <a:rPr lang="it-IT" altLang="it-IT" sz="2000" dirty="0"/>
              <a:t> to  j  </a:t>
            </a:r>
            <a:r>
              <a:rPr lang="it-IT" altLang="it-IT" sz="2000" dirty="0" err="1"/>
              <a:t>if</a:t>
            </a:r>
            <a:r>
              <a:rPr lang="it-IT" altLang="it-IT" sz="2000" dirty="0"/>
              <a:t> non-zero </a:t>
            </a:r>
          </a:p>
          <a:p>
            <a:pPr>
              <a:spcBef>
                <a:spcPct val="0"/>
              </a:spcBef>
              <a:buFontTx/>
              <a:buNone/>
            </a:pPr>
            <a:r>
              <a:rPr lang="it-IT" altLang="it-IT" sz="2000" b="1" dirty="0">
                <a:solidFill>
                  <a:srgbClr val="CC3300"/>
                </a:solidFill>
              </a:rPr>
              <a:t>goto j</a:t>
            </a:r>
            <a:r>
              <a:rPr lang="it-IT" altLang="it-IT" sz="2000" dirty="0"/>
              <a:t> 	</a:t>
            </a:r>
            <a:r>
              <a:rPr lang="it-IT" altLang="it-IT" sz="2000" dirty="0" err="1"/>
              <a:t>jump</a:t>
            </a:r>
            <a:r>
              <a:rPr lang="it-IT" altLang="it-IT" sz="2000" dirty="0"/>
              <a:t> to   j </a:t>
            </a:r>
          </a:p>
          <a:p>
            <a:pPr>
              <a:spcBef>
                <a:spcPct val="0"/>
              </a:spcBef>
              <a:buFontTx/>
              <a:buNone/>
            </a:pPr>
            <a:r>
              <a:rPr lang="it-IT" altLang="it-IT" sz="2000" b="1" dirty="0" err="1">
                <a:solidFill>
                  <a:srgbClr val="CC3300"/>
                </a:solidFill>
              </a:rPr>
              <a:t>jsr</a:t>
            </a:r>
            <a:r>
              <a:rPr lang="it-IT" altLang="it-IT" sz="2000" b="1" dirty="0">
                <a:solidFill>
                  <a:srgbClr val="CC3300"/>
                </a:solidFill>
              </a:rPr>
              <a:t> j</a:t>
            </a:r>
            <a:r>
              <a:rPr lang="it-IT" altLang="it-IT" sz="2000" dirty="0"/>
              <a:t>  	</a:t>
            </a:r>
            <a:r>
              <a:rPr lang="it-IT" altLang="it-IT" sz="2000" dirty="0" err="1"/>
              <a:t>at</a:t>
            </a:r>
            <a:r>
              <a:rPr lang="it-IT" altLang="it-IT" sz="2000" dirty="0"/>
              <a:t> </a:t>
            </a:r>
            <a:r>
              <a:rPr lang="it-IT" altLang="it-IT" sz="2000" dirty="0" err="1"/>
              <a:t>address</a:t>
            </a:r>
            <a:r>
              <a:rPr lang="it-IT" altLang="it-IT" sz="2000" dirty="0"/>
              <a:t>  p, </a:t>
            </a:r>
            <a:r>
              <a:rPr lang="it-IT" altLang="it-IT" sz="2000" dirty="0" err="1"/>
              <a:t>jump</a:t>
            </a:r>
            <a:r>
              <a:rPr lang="it-IT" altLang="it-IT" sz="2000" dirty="0"/>
              <a:t> to </a:t>
            </a:r>
            <a:r>
              <a:rPr lang="it-IT" altLang="it-IT" sz="2000" dirty="0" err="1"/>
              <a:t>address</a:t>
            </a:r>
            <a:r>
              <a:rPr lang="it-IT" altLang="it-IT" sz="2000" dirty="0"/>
              <a:t>  j  and </a:t>
            </a:r>
            <a:r>
              <a:rPr lang="it-IT" altLang="it-IT" sz="2000" dirty="0" err="1"/>
              <a:t>push</a:t>
            </a:r>
            <a:r>
              <a:rPr lang="it-IT" altLang="it-IT" sz="2000" dirty="0"/>
              <a:t> p+1  </a:t>
            </a:r>
            <a:r>
              <a:rPr lang="it-IT" altLang="it-IT" sz="2000" dirty="0" err="1"/>
              <a:t>onto</a:t>
            </a:r>
            <a:r>
              <a:rPr lang="it-IT" altLang="it-IT" sz="2000" dirty="0"/>
              <a:t> the </a:t>
            </a:r>
            <a:r>
              <a:rPr lang="it-IT" altLang="it-IT" sz="2000" dirty="0" err="1"/>
              <a:t>operand</a:t>
            </a:r>
            <a:r>
              <a:rPr lang="it-IT" altLang="it-IT" sz="2000" dirty="0"/>
              <a:t> </a:t>
            </a:r>
            <a:r>
              <a:rPr lang="it-IT" altLang="it-IT" sz="2000" dirty="0" err="1"/>
              <a:t>stack</a:t>
            </a:r>
            <a:endParaRPr lang="it-IT" altLang="it-IT" sz="2000" dirty="0"/>
          </a:p>
          <a:p>
            <a:pPr>
              <a:spcBef>
                <a:spcPct val="0"/>
              </a:spcBef>
              <a:buFontTx/>
              <a:buNone/>
            </a:pPr>
            <a:r>
              <a:rPr lang="it-IT" altLang="it-IT" sz="2000" b="1" dirty="0" err="1">
                <a:solidFill>
                  <a:srgbClr val="CC3300"/>
                </a:solidFill>
              </a:rPr>
              <a:t>ret</a:t>
            </a:r>
            <a:r>
              <a:rPr lang="it-IT" altLang="it-IT" sz="2000" b="1" dirty="0">
                <a:solidFill>
                  <a:srgbClr val="CC3300"/>
                </a:solidFill>
              </a:rPr>
              <a:t> x</a:t>
            </a:r>
            <a:r>
              <a:rPr lang="it-IT" altLang="it-IT" sz="2000" dirty="0"/>
              <a:t> 	 </a:t>
            </a:r>
            <a:r>
              <a:rPr lang="it-IT" altLang="it-IT" sz="2000" dirty="0" err="1"/>
              <a:t>jump</a:t>
            </a:r>
            <a:r>
              <a:rPr lang="it-IT" altLang="it-IT" sz="2000" dirty="0"/>
              <a:t> to the </a:t>
            </a:r>
            <a:r>
              <a:rPr lang="it-IT" altLang="it-IT" sz="2000" dirty="0" err="1"/>
              <a:t>address</a:t>
            </a:r>
            <a:r>
              <a:rPr lang="it-IT" altLang="it-IT" sz="2000" dirty="0"/>
              <a:t> </a:t>
            </a:r>
            <a:r>
              <a:rPr lang="it-IT" altLang="it-IT" sz="2000" dirty="0" err="1"/>
              <a:t>stored</a:t>
            </a:r>
            <a:r>
              <a:rPr lang="it-IT" altLang="it-IT" sz="2000" dirty="0"/>
              <a:t> in  x</a:t>
            </a:r>
          </a:p>
          <a:p>
            <a:pPr>
              <a:spcBef>
                <a:spcPct val="0"/>
              </a:spcBef>
              <a:buFontTx/>
              <a:buNone/>
            </a:pPr>
            <a:r>
              <a:rPr lang="it-IT" altLang="it-IT" sz="2000" b="1" dirty="0" err="1">
                <a:solidFill>
                  <a:srgbClr val="CC3300"/>
                </a:solidFill>
              </a:rPr>
              <a:t>halt</a:t>
            </a:r>
            <a:r>
              <a:rPr lang="it-IT" altLang="it-IT" sz="2000" b="1" dirty="0"/>
              <a:t> </a:t>
            </a:r>
            <a:r>
              <a:rPr lang="it-IT" altLang="it-IT" sz="2000" dirty="0"/>
              <a:t> 	stop</a:t>
            </a:r>
          </a:p>
          <a:p>
            <a:endParaRPr lang="it-IT" dirty="0"/>
          </a:p>
        </p:txBody>
      </p:sp>
      <p:sp>
        <p:nvSpPr>
          <p:cNvPr id="4" name="Segnaposto data 3">
            <a:extLst>
              <a:ext uri="{FF2B5EF4-FFF2-40B4-BE49-F238E27FC236}">
                <a16:creationId xmlns:a16="http://schemas.microsoft.com/office/drawing/2014/main" id="{54096B1C-0938-438F-AC69-B645F0DFA5C7}"/>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3B866A32-A61F-43F2-A3F1-EF990760A9E2}"/>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76B53066-3411-45B7-B3D9-CD0D736322DE}"/>
              </a:ext>
            </a:extLst>
          </p:cNvPr>
          <p:cNvSpPr>
            <a:spLocks noGrp="1"/>
          </p:cNvSpPr>
          <p:nvPr>
            <p:ph type="sldNum" sz="quarter" idx="12"/>
          </p:nvPr>
        </p:nvSpPr>
        <p:spPr/>
        <p:txBody>
          <a:bodyPr/>
          <a:lstStyle/>
          <a:p>
            <a:fld id="{11A9D1D3-80F6-43B1-92F0-BF797B205D95}" type="slidenum">
              <a:rPr lang="it-IT" smtClean="0"/>
              <a:t>31</a:t>
            </a:fld>
            <a:endParaRPr lang="it-IT"/>
          </a:p>
        </p:txBody>
      </p:sp>
    </p:spTree>
    <p:extLst>
      <p:ext uri="{BB962C8B-B14F-4D97-AF65-F5344CB8AC3E}">
        <p14:creationId xmlns:p14="http://schemas.microsoft.com/office/powerpoint/2010/main" val="26260544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0A29B1B-330A-4972-90DC-334884BFC561}"/>
              </a:ext>
            </a:extLst>
          </p:cNvPr>
          <p:cNvSpPr>
            <a:spLocks noGrp="1"/>
          </p:cNvSpPr>
          <p:nvPr>
            <p:ph type="title"/>
          </p:nvPr>
        </p:nvSpPr>
        <p:spPr/>
        <p:txBody>
          <a:bodyPr/>
          <a:lstStyle/>
          <a:p>
            <a:r>
              <a:rPr lang="it-IT" dirty="0"/>
              <a:t>Standard </a:t>
            </a:r>
            <a:r>
              <a:rPr lang="it-IT" dirty="0" err="1"/>
              <a:t>Operational</a:t>
            </a:r>
            <a:r>
              <a:rPr lang="it-IT" dirty="0"/>
              <a:t> </a:t>
            </a:r>
            <a:r>
              <a:rPr lang="it-IT" dirty="0" err="1"/>
              <a:t>semantics</a:t>
            </a:r>
            <a:endParaRPr lang="it-IT" dirty="0"/>
          </a:p>
        </p:txBody>
      </p:sp>
      <p:sp>
        <p:nvSpPr>
          <p:cNvPr id="4" name="Segnaposto data 3">
            <a:extLst>
              <a:ext uri="{FF2B5EF4-FFF2-40B4-BE49-F238E27FC236}">
                <a16:creationId xmlns:a16="http://schemas.microsoft.com/office/drawing/2014/main" id="{C4B1F812-D760-47EE-A1D3-CB005181CA08}"/>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4D13DECE-ED07-4DFF-935C-62704FC98F62}"/>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D6262773-FDB2-4F42-9A64-0C847F564218}"/>
              </a:ext>
            </a:extLst>
          </p:cNvPr>
          <p:cNvSpPr>
            <a:spLocks noGrp="1"/>
          </p:cNvSpPr>
          <p:nvPr>
            <p:ph type="sldNum" sz="quarter" idx="12"/>
          </p:nvPr>
        </p:nvSpPr>
        <p:spPr/>
        <p:txBody>
          <a:bodyPr/>
          <a:lstStyle/>
          <a:p>
            <a:fld id="{11A9D1D3-80F6-43B1-92F0-BF797B205D95}" type="slidenum">
              <a:rPr lang="it-IT" smtClean="0"/>
              <a:t>32</a:t>
            </a:fld>
            <a:endParaRPr lang="it-IT"/>
          </a:p>
        </p:txBody>
      </p:sp>
      <p:pic>
        <p:nvPicPr>
          <p:cNvPr id="9" name="Immagine 1">
            <a:extLst>
              <a:ext uri="{FF2B5EF4-FFF2-40B4-BE49-F238E27FC236}">
                <a16:creationId xmlns:a16="http://schemas.microsoft.com/office/drawing/2014/main" id="{06355E25-C3D5-45A3-B200-5C622C50A0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9424" y="2265507"/>
            <a:ext cx="6509836" cy="3472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asellaDiTesto 2">
            <a:extLst>
              <a:ext uri="{FF2B5EF4-FFF2-40B4-BE49-F238E27FC236}">
                <a16:creationId xmlns:a16="http://schemas.microsoft.com/office/drawing/2014/main" id="{ABFEE47C-2D5F-42B7-BF5C-5BE72E12988F}"/>
              </a:ext>
            </a:extLst>
          </p:cNvPr>
          <p:cNvSpPr txBox="1">
            <a:spLocks noChangeArrowheads="1"/>
          </p:cNvSpPr>
          <p:nvPr/>
        </p:nvSpPr>
        <p:spPr bwMode="auto">
          <a:xfrm>
            <a:off x="1191574" y="1185138"/>
            <a:ext cx="734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2400" u="none" dirty="0">
                <a:latin typeface="+mn-lt"/>
              </a:rPr>
              <a:t>x: 5</a:t>
            </a:r>
          </a:p>
          <a:p>
            <a:pPr>
              <a:spcBef>
                <a:spcPct val="0"/>
              </a:spcBef>
              <a:buFontTx/>
              <a:buNone/>
            </a:pPr>
            <a:r>
              <a:rPr lang="it-IT" altLang="it-IT" sz="2400" u="none" dirty="0">
                <a:latin typeface="+mn-lt"/>
              </a:rPr>
              <a:t>y: 1</a:t>
            </a:r>
          </a:p>
        </p:txBody>
      </p:sp>
      <p:sp>
        <p:nvSpPr>
          <p:cNvPr id="11" name="CasellaDiTesto 7">
            <a:extLst>
              <a:ext uri="{FF2B5EF4-FFF2-40B4-BE49-F238E27FC236}">
                <a16:creationId xmlns:a16="http://schemas.microsoft.com/office/drawing/2014/main" id="{04F35379-2E93-465C-9798-B15FC86473BB}"/>
              </a:ext>
            </a:extLst>
          </p:cNvPr>
          <p:cNvSpPr txBox="1">
            <a:spLocks noChangeArrowheads="1"/>
          </p:cNvSpPr>
          <p:nvPr/>
        </p:nvSpPr>
        <p:spPr bwMode="auto">
          <a:xfrm>
            <a:off x="2565583" y="1494869"/>
            <a:ext cx="66625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2400" u="none" dirty="0">
                <a:latin typeface="+mn-lt"/>
              </a:rPr>
              <a:t>state:  &lt;</a:t>
            </a:r>
            <a:r>
              <a:rPr lang="it-IT" altLang="it-IT" sz="2400" u="none" dirty="0" err="1">
                <a:latin typeface="+mn-lt"/>
              </a:rPr>
              <a:t>program</a:t>
            </a:r>
            <a:r>
              <a:rPr lang="it-IT" altLang="it-IT" sz="2400" u="none" dirty="0">
                <a:latin typeface="+mn-lt"/>
              </a:rPr>
              <a:t> counter, </a:t>
            </a:r>
            <a:r>
              <a:rPr lang="it-IT" altLang="it-IT" sz="2400" u="none" dirty="0" err="1">
                <a:latin typeface="+mn-lt"/>
              </a:rPr>
              <a:t>memory</a:t>
            </a:r>
            <a:r>
              <a:rPr lang="it-IT" altLang="it-IT" sz="2400" u="none" dirty="0">
                <a:latin typeface="+mn-lt"/>
              </a:rPr>
              <a:t>, </a:t>
            </a:r>
            <a:r>
              <a:rPr lang="it-IT" altLang="it-IT" sz="2400" u="none" dirty="0" err="1">
                <a:latin typeface="+mn-lt"/>
              </a:rPr>
              <a:t>operand</a:t>
            </a:r>
            <a:r>
              <a:rPr lang="it-IT" altLang="it-IT" sz="2400" u="none" dirty="0">
                <a:latin typeface="+mn-lt"/>
              </a:rPr>
              <a:t> </a:t>
            </a:r>
            <a:r>
              <a:rPr lang="it-IT" altLang="it-IT" sz="2400" u="none" dirty="0" err="1">
                <a:latin typeface="+mn-lt"/>
              </a:rPr>
              <a:t>stack</a:t>
            </a:r>
            <a:r>
              <a:rPr lang="it-IT" altLang="it-IT" sz="2400" u="none" dirty="0">
                <a:latin typeface="+mn-lt"/>
              </a:rPr>
              <a:t>&gt;</a:t>
            </a:r>
          </a:p>
        </p:txBody>
      </p:sp>
    </p:spTree>
    <p:extLst>
      <p:ext uri="{BB962C8B-B14F-4D97-AF65-F5344CB8AC3E}">
        <p14:creationId xmlns:p14="http://schemas.microsoft.com/office/powerpoint/2010/main" val="21811521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60CD57B-972A-4523-9CF4-6A09ECF55776}"/>
              </a:ext>
            </a:extLst>
          </p:cNvPr>
          <p:cNvSpPr>
            <a:spLocks noGrp="1"/>
          </p:cNvSpPr>
          <p:nvPr>
            <p:ph type="title"/>
          </p:nvPr>
        </p:nvSpPr>
        <p:spPr/>
        <p:txBody>
          <a:bodyPr/>
          <a:lstStyle/>
          <a:p>
            <a:r>
              <a:rPr lang="it-IT" dirty="0"/>
              <a:t>Concrete </a:t>
            </a:r>
            <a:r>
              <a:rPr lang="it-IT" dirty="0" err="1"/>
              <a:t>Operational</a:t>
            </a:r>
            <a:r>
              <a:rPr lang="it-IT" dirty="0"/>
              <a:t> </a:t>
            </a:r>
            <a:r>
              <a:rPr lang="it-IT" dirty="0" err="1"/>
              <a:t>semantics</a:t>
            </a:r>
            <a:endParaRPr lang="it-IT" dirty="0"/>
          </a:p>
        </p:txBody>
      </p:sp>
      <p:sp>
        <p:nvSpPr>
          <p:cNvPr id="4" name="Segnaposto data 3">
            <a:extLst>
              <a:ext uri="{FF2B5EF4-FFF2-40B4-BE49-F238E27FC236}">
                <a16:creationId xmlns:a16="http://schemas.microsoft.com/office/drawing/2014/main" id="{1716DD55-A536-479E-B955-6AFB3E9286A1}"/>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E26EA249-BAF1-444E-9611-B829D1C29B17}"/>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B7AEE585-8843-4A05-9751-BE1D39C8996A}"/>
              </a:ext>
            </a:extLst>
          </p:cNvPr>
          <p:cNvSpPr>
            <a:spLocks noGrp="1"/>
          </p:cNvSpPr>
          <p:nvPr>
            <p:ph type="sldNum" sz="quarter" idx="12"/>
          </p:nvPr>
        </p:nvSpPr>
        <p:spPr/>
        <p:txBody>
          <a:bodyPr/>
          <a:lstStyle/>
          <a:p>
            <a:fld id="{11A9D1D3-80F6-43B1-92F0-BF797B205D95}" type="slidenum">
              <a:rPr lang="it-IT" smtClean="0"/>
              <a:t>33</a:t>
            </a:fld>
            <a:endParaRPr lang="it-IT"/>
          </a:p>
        </p:txBody>
      </p:sp>
      <p:pic>
        <p:nvPicPr>
          <p:cNvPr id="7" name="Immagine 1">
            <a:extLst>
              <a:ext uri="{FF2B5EF4-FFF2-40B4-BE49-F238E27FC236}">
                <a16:creationId xmlns:a16="http://schemas.microsoft.com/office/drawing/2014/main" id="{D74D311D-2906-42E3-BC17-C14884601D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0134" y="2469622"/>
            <a:ext cx="6193896" cy="3486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magine 1">
            <a:extLst>
              <a:ext uri="{FF2B5EF4-FFF2-40B4-BE49-F238E27FC236}">
                <a16:creationId xmlns:a16="http://schemas.microsoft.com/office/drawing/2014/main" id="{EF0D4970-6DD1-40CF-A979-37AEC70337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3051627"/>
            <a:ext cx="1419333" cy="2445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CasellaDiTesto 2">
            <a:extLst>
              <a:ext uri="{FF2B5EF4-FFF2-40B4-BE49-F238E27FC236}">
                <a16:creationId xmlns:a16="http://schemas.microsoft.com/office/drawing/2014/main" id="{89298E10-9A41-497B-B8DF-7DD4CFC843DA}"/>
              </a:ext>
            </a:extLst>
          </p:cNvPr>
          <p:cNvSpPr txBox="1">
            <a:spLocks noChangeArrowheads="1"/>
          </p:cNvSpPr>
          <p:nvPr/>
        </p:nvSpPr>
        <p:spPr bwMode="auto">
          <a:xfrm>
            <a:off x="838200" y="971550"/>
            <a:ext cx="70739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 typeface="Arial" panose="020B0604020202020204" pitchFamily="34" charset="0"/>
              <a:buNone/>
            </a:pPr>
            <a:r>
              <a:rPr lang="it-IT" altLang="it-IT" sz="2400" u="none" dirty="0">
                <a:latin typeface="+mn-lt"/>
              </a:rPr>
              <a:t>x: (5,L)			</a:t>
            </a:r>
            <a:r>
              <a:rPr lang="it-IT" altLang="it-IT" sz="2400" u="none" dirty="0" err="1">
                <a:latin typeface="+mn-lt"/>
              </a:rPr>
              <a:t>ipd</a:t>
            </a:r>
            <a:r>
              <a:rPr lang="it-IT" altLang="it-IT" sz="2400" u="none" dirty="0">
                <a:latin typeface="+mn-lt"/>
              </a:rPr>
              <a:t>: immediate post-dominator</a:t>
            </a:r>
          </a:p>
          <a:p>
            <a:pPr>
              <a:spcBef>
                <a:spcPct val="0"/>
              </a:spcBef>
              <a:buFontTx/>
              <a:buNone/>
            </a:pPr>
            <a:r>
              <a:rPr lang="it-IT" altLang="it-IT" sz="2400" u="none" dirty="0">
                <a:latin typeface="+mn-lt"/>
              </a:rPr>
              <a:t>y: (1,H)</a:t>
            </a:r>
          </a:p>
          <a:p>
            <a:pPr>
              <a:spcBef>
                <a:spcPct val="0"/>
              </a:spcBef>
              <a:buFontTx/>
              <a:buNone/>
            </a:pPr>
            <a:endParaRPr lang="it-IT" altLang="it-IT" sz="2400" u="none" dirty="0">
              <a:latin typeface="+mn-lt"/>
            </a:endParaRPr>
          </a:p>
        </p:txBody>
      </p:sp>
      <p:sp>
        <p:nvSpPr>
          <p:cNvPr id="10" name="CasellaDiTesto 2">
            <a:extLst>
              <a:ext uri="{FF2B5EF4-FFF2-40B4-BE49-F238E27FC236}">
                <a16:creationId xmlns:a16="http://schemas.microsoft.com/office/drawing/2014/main" id="{DD4ED3F8-B1B7-4F22-9DD0-B3DDFA143822}"/>
              </a:ext>
            </a:extLst>
          </p:cNvPr>
          <p:cNvSpPr txBox="1">
            <a:spLocks noChangeArrowheads="1"/>
          </p:cNvSpPr>
          <p:nvPr/>
        </p:nvSpPr>
        <p:spPr bwMode="auto">
          <a:xfrm>
            <a:off x="3581400" y="1314714"/>
            <a:ext cx="13676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2400" u="none" dirty="0" err="1">
                <a:latin typeface="+mn-lt"/>
              </a:rPr>
              <a:t>ipd</a:t>
            </a:r>
            <a:r>
              <a:rPr lang="it-IT" altLang="it-IT" sz="2400" u="none" dirty="0">
                <a:latin typeface="+mn-lt"/>
              </a:rPr>
              <a:t>(1) = 5</a:t>
            </a:r>
          </a:p>
        </p:txBody>
      </p:sp>
      <p:sp>
        <p:nvSpPr>
          <p:cNvPr id="11" name="CasellaDiTesto 6">
            <a:extLst>
              <a:ext uri="{FF2B5EF4-FFF2-40B4-BE49-F238E27FC236}">
                <a16:creationId xmlns:a16="http://schemas.microsoft.com/office/drawing/2014/main" id="{9B4F4EE3-A23E-4EE7-8D6F-10B140925F3F}"/>
              </a:ext>
            </a:extLst>
          </p:cNvPr>
          <p:cNvSpPr txBox="1">
            <a:spLocks noChangeArrowheads="1"/>
          </p:cNvSpPr>
          <p:nvPr/>
        </p:nvSpPr>
        <p:spPr bwMode="auto">
          <a:xfrm>
            <a:off x="2112141" y="1870184"/>
            <a:ext cx="82931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2400" u="none" dirty="0">
                <a:latin typeface="+mn-lt"/>
              </a:rPr>
              <a:t>state:  &lt;</a:t>
            </a:r>
            <a:r>
              <a:rPr lang="it-IT" altLang="it-IT" sz="2400" u="none" dirty="0" err="1">
                <a:latin typeface="+mn-lt"/>
              </a:rPr>
              <a:t>env</a:t>
            </a:r>
            <a:r>
              <a:rPr lang="it-IT" altLang="it-IT" sz="2400" u="none" dirty="0">
                <a:latin typeface="+mn-lt"/>
              </a:rPr>
              <a:t>, </a:t>
            </a:r>
            <a:r>
              <a:rPr lang="it-IT" altLang="it-IT" sz="2400" u="none" dirty="0" err="1">
                <a:latin typeface="+mn-lt"/>
              </a:rPr>
              <a:t>program</a:t>
            </a:r>
            <a:r>
              <a:rPr lang="it-IT" altLang="it-IT" sz="2400" u="none" dirty="0">
                <a:latin typeface="+mn-lt"/>
              </a:rPr>
              <a:t> counter, </a:t>
            </a:r>
            <a:r>
              <a:rPr lang="it-IT" altLang="it-IT" sz="2400" u="none" dirty="0" err="1">
                <a:latin typeface="+mn-lt"/>
              </a:rPr>
              <a:t>memory</a:t>
            </a:r>
            <a:r>
              <a:rPr lang="it-IT" altLang="it-IT" sz="2400" u="none" dirty="0">
                <a:latin typeface="+mn-lt"/>
              </a:rPr>
              <a:t>, </a:t>
            </a:r>
            <a:r>
              <a:rPr lang="it-IT" altLang="it-IT" sz="2400" u="none" dirty="0" err="1">
                <a:latin typeface="+mn-lt"/>
              </a:rPr>
              <a:t>operand</a:t>
            </a:r>
            <a:r>
              <a:rPr lang="it-IT" altLang="it-IT" sz="2400" u="none" dirty="0">
                <a:latin typeface="+mn-lt"/>
              </a:rPr>
              <a:t> </a:t>
            </a:r>
            <a:r>
              <a:rPr lang="it-IT" altLang="it-IT" sz="2400" u="none" dirty="0" err="1">
                <a:latin typeface="+mn-lt"/>
              </a:rPr>
              <a:t>stack</a:t>
            </a:r>
            <a:r>
              <a:rPr lang="it-IT" altLang="it-IT" sz="2400" u="none" dirty="0">
                <a:latin typeface="+mn-lt"/>
              </a:rPr>
              <a:t>, </a:t>
            </a:r>
            <a:r>
              <a:rPr lang="it-IT" altLang="it-IT" sz="2400" u="none" dirty="0" err="1">
                <a:latin typeface="+mn-lt"/>
              </a:rPr>
              <a:t>ipd</a:t>
            </a:r>
            <a:r>
              <a:rPr lang="it-IT" altLang="it-IT" sz="2400" u="none" dirty="0">
                <a:latin typeface="+mn-lt"/>
              </a:rPr>
              <a:t> </a:t>
            </a:r>
            <a:r>
              <a:rPr lang="it-IT" altLang="it-IT" sz="2400" u="none" dirty="0" err="1">
                <a:latin typeface="+mn-lt"/>
              </a:rPr>
              <a:t>stack</a:t>
            </a:r>
            <a:r>
              <a:rPr lang="it-IT" altLang="it-IT" sz="2400" u="none" dirty="0">
                <a:latin typeface="+mn-lt"/>
              </a:rPr>
              <a:t>&gt;</a:t>
            </a:r>
          </a:p>
        </p:txBody>
      </p:sp>
    </p:spTree>
    <p:extLst>
      <p:ext uri="{BB962C8B-B14F-4D97-AF65-F5344CB8AC3E}">
        <p14:creationId xmlns:p14="http://schemas.microsoft.com/office/powerpoint/2010/main" val="30064216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D018D39-9B0A-46C8-86FA-0CC95D04722D}"/>
              </a:ext>
            </a:extLst>
          </p:cNvPr>
          <p:cNvSpPr>
            <a:spLocks noGrp="1"/>
          </p:cNvSpPr>
          <p:nvPr>
            <p:ph type="title"/>
          </p:nvPr>
        </p:nvSpPr>
        <p:spPr/>
        <p:txBody>
          <a:bodyPr/>
          <a:lstStyle/>
          <a:p>
            <a:r>
              <a:rPr lang="it-IT" dirty="0"/>
              <a:t>Abstract </a:t>
            </a:r>
            <a:r>
              <a:rPr lang="it-IT" dirty="0" err="1"/>
              <a:t>Operational</a:t>
            </a:r>
            <a:r>
              <a:rPr lang="it-IT" dirty="0"/>
              <a:t> </a:t>
            </a:r>
            <a:r>
              <a:rPr lang="it-IT" dirty="0" err="1"/>
              <a:t>semantics</a:t>
            </a:r>
            <a:endParaRPr lang="it-IT" dirty="0"/>
          </a:p>
        </p:txBody>
      </p:sp>
      <p:sp>
        <p:nvSpPr>
          <p:cNvPr id="4" name="Segnaposto data 3">
            <a:extLst>
              <a:ext uri="{FF2B5EF4-FFF2-40B4-BE49-F238E27FC236}">
                <a16:creationId xmlns:a16="http://schemas.microsoft.com/office/drawing/2014/main" id="{E8845725-9F9D-40BF-B032-9CDEDCC06AA2}"/>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DD69B4DF-AAED-4AD3-819E-B512C21263FF}"/>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293216B9-24C8-4AE9-AB31-30AE45B0919C}"/>
              </a:ext>
            </a:extLst>
          </p:cNvPr>
          <p:cNvSpPr>
            <a:spLocks noGrp="1"/>
          </p:cNvSpPr>
          <p:nvPr>
            <p:ph type="sldNum" sz="quarter" idx="12"/>
          </p:nvPr>
        </p:nvSpPr>
        <p:spPr/>
        <p:txBody>
          <a:bodyPr/>
          <a:lstStyle/>
          <a:p>
            <a:fld id="{11A9D1D3-80F6-43B1-92F0-BF797B205D95}" type="slidenum">
              <a:rPr lang="it-IT" smtClean="0"/>
              <a:t>34</a:t>
            </a:fld>
            <a:endParaRPr lang="it-IT"/>
          </a:p>
        </p:txBody>
      </p:sp>
      <p:pic>
        <p:nvPicPr>
          <p:cNvPr id="7" name="Immagine 4">
            <a:extLst>
              <a:ext uri="{FF2B5EF4-FFF2-40B4-BE49-F238E27FC236}">
                <a16:creationId xmlns:a16="http://schemas.microsoft.com/office/drawing/2014/main" id="{DE4C52BC-3566-4F63-82E1-E52B800F73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5652" y="1471175"/>
            <a:ext cx="7126287" cy="464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magine 4">
            <a:extLst>
              <a:ext uri="{FF2B5EF4-FFF2-40B4-BE49-F238E27FC236}">
                <a16:creationId xmlns:a16="http://schemas.microsoft.com/office/drawing/2014/main" id="{FE7480AD-D9C1-4CD6-A985-127D1024AC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744" y="2574997"/>
            <a:ext cx="1413835" cy="2435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288554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D2EE148-7F6A-4017-9150-ABF4259EE729}"/>
              </a:ext>
            </a:extLst>
          </p:cNvPr>
          <p:cNvSpPr>
            <a:spLocks noGrp="1"/>
          </p:cNvSpPr>
          <p:nvPr>
            <p:ph type="title"/>
          </p:nvPr>
        </p:nvSpPr>
        <p:spPr/>
        <p:txBody>
          <a:bodyPr>
            <a:normAutofit/>
          </a:bodyPr>
          <a:lstStyle/>
          <a:p>
            <a:r>
              <a:rPr lang="en-US" altLang="it-IT" sz="4000" dirty="0">
                <a:solidFill>
                  <a:schemeClr val="bg1"/>
                </a:solidFill>
              </a:rPr>
              <a:t>Information Flow in programs</a:t>
            </a:r>
            <a:endParaRPr lang="it-IT" sz="4000" dirty="0"/>
          </a:p>
        </p:txBody>
      </p:sp>
      <p:sp>
        <p:nvSpPr>
          <p:cNvPr id="3" name="Segnaposto contenuto 2">
            <a:extLst>
              <a:ext uri="{FF2B5EF4-FFF2-40B4-BE49-F238E27FC236}">
                <a16:creationId xmlns:a16="http://schemas.microsoft.com/office/drawing/2014/main" id="{F2638981-214C-4E08-A694-5EB85BB342FF}"/>
              </a:ext>
            </a:extLst>
          </p:cNvPr>
          <p:cNvSpPr>
            <a:spLocks noGrp="1"/>
          </p:cNvSpPr>
          <p:nvPr>
            <p:ph idx="1"/>
          </p:nvPr>
        </p:nvSpPr>
        <p:spPr>
          <a:xfrm>
            <a:off x="1026612" y="1253331"/>
            <a:ext cx="10515600" cy="4351338"/>
          </a:xfrm>
        </p:spPr>
        <p:txBody>
          <a:bodyPr>
            <a:normAutofit/>
          </a:bodyPr>
          <a:lstStyle/>
          <a:p>
            <a:pPr>
              <a:defRPr/>
            </a:pPr>
            <a:endParaRPr lang="en-US" altLang="it-IT" sz="2400" dirty="0"/>
          </a:p>
          <a:p>
            <a:pPr>
              <a:defRPr/>
            </a:pPr>
            <a:r>
              <a:rPr lang="en-US" altLang="it-IT" sz="2400" dirty="0"/>
              <a:t>Information flow occurs through </a:t>
            </a:r>
          </a:p>
          <a:p>
            <a:pPr lvl="1">
              <a:defRPr/>
            </a:pPr>
            <a:endParaRPr lang="en-US" altLang="it-IT" dirty="0"/>
          </a:p>
          <a:p>
            <a:pPr marL="1028700" lvl="1">
              <a:defRPr/>
            </a:pPr>
            <a:r>
              <a:rPr lang="en-US" altLang="it-IT" dirty="0"/>
              <a:t>simple variables, input/output files</a:t>
            </a:r>
          </a:p>
          <a:p>
            <a:pPr marL="1028700" lvl="1">
              <a:defRPr/>
            </a:pPr>
            <a:r>
              <a:rPr lang="en-US" altLang="it-IT" dirty="0"/>
              <a:t>array, structures, objects</a:t>
            </a:r>
          </a:p>
          <a:p>
            <a:pPr marL="1028700" lvl="1">
              <a:defRPr/>
            </a:pPr>
            <a:r>
              <a:rPr lang="en-US" altLang="it-IT" dirty="0"/>
              <a:t>pointers, references</a:t>
            </a:r>
          </a:p>
          <a:p>
            <a:pPr marL="1028700" lvl="1">
              <a:defRPr/>
            </a:pPr>
            <a:r>
              <a:rPr lang="en-US" altLang="it-IT" dirty="0"/>
              <a:t>global variables</a:t>
            </a:r>
          </a:p>
          <a:p>
            <a:pPr marL="1028700" lvl="1">
              <a:defRPr/>
            </a:pPr>
            <a:r>
              <a:rPr lang="en-US" altLang="it-IT" dirty="0"/>
              <a:t>function calls </a:t>
            </a:r>
            <a:br>
              <a:rPr lang="en-US" altLang="it-IT" dirty="0"/>
            </a:br>
            <a:r>
              <a:rPr lang="en-US" altLang="it-IT" dirty="0"/>
              <a:t>(parameters by value, parameters by reference, return)</a:t>
            </a:r>
          </a:p>
          <a:p>
            <a:pPr marL="1028700" lvl="1">
              <a:defRPr/>
            </a:pPr>
            <a:endParaRPr lang="en-US" altLang="it-IT" dirty="0"/>
          </a:p>
          <a:p>
            <a:pPr marL="285750" indent="-285750">
              <a:defRPr/>
            </a:pPr>
            <a:endParaRPr lang="en-US" altLang="it-IT" sz="2400" dirty="0"/>
          </a:p>
          <a:p>
            <a:pPr marL="285750" indent="-285750">
              <a:defRPr/>
            </a:pPr>
            <a:endParaRPr lang="en-US" altLang="it-IT" sz="2400" dirty="0"/>
          </a:p>
          <a:p>
            <a:endParaRPr lang="it-IT" dirty="0"/>
          </a:p>
        </p:txBody>
      </p:sp>
      <p:sp>
        <p:nvSpPr>
          <p:cNvPr id="4" name="Segnaposto data 3">
            <a:extLst>
              <a:ext uri="{FF2B5EF4-FFF2-40B4-BE49-F238E27FC236}">
                <a16:creationId xmlns:a16="http://schemas.microsoft.com/office/drawing/2014/main" id="{34BB888B-3414-4E3C-8DDE-6FA695A28819}"/>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51723F82-B8CC-4CE8-BBD1-12D774DA098A}"/>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936F7874-9330-49FE-A393-9F74511ACA9E}"/>
              </a:ext>
            </a:extLst>
          </p:cNvPr>
          <p:cNvSpPr>
            <a:spLocks noGrp="1"/>
          </p:cNvSpPr>
          <p:nvPr>
            <p:ph type="sldNum" sz="quarter" idx="12"/>
          </p:nvPr>
        </p:nvSpPr>
        <p:spPr/>
        <p:txBody>
          <a:bodyPr/>
          <a:lstStyle/>
          <a:p>
            <a:fld id="{11A9D1D3-80F6-43B1-92F0-BF797B205D95}" type="slidenum">
              <a:rPr lang="it-IT" smtClean="0"/>
              <a:t>35</a:t>
            </a:fld>
            <a:endParaRPr lang="it-IT"/>
          </a:p>
        </p:txBody>
      </p:sp>
    </p:spTree>
    <p:extLst>
      <p:ext uri="{BB962C8B-B14F-4D97-AF65-F5344CB8AC3E}">
        <p14:creationId xmlns:p14="http://schemas.microsoft.com/office/powerpoint/2010/main" val="36058840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2A0942-C9BE-4DC2-956E-7207AEBBEF45}"/>
              </a:ext>
            </a:extLst>
          </p:cNvPr>
          <p:cNvSpPr>
            <a:spLocks noGrp="1"/>
          </p:cNvSpPr>
          <p:nvPr>
            <p:ph type="title"/>
          </p:nvPr>
        </p:nvSpPr>
        <p:spPr/>
        <p:txBody>
          <a:bodyPr>
            <a:normAutofit/>
          </a:bodyPr>
          <a:lstStyle/>
          <a:p>
            <a:r>
              <a:rPr lang="it-IT" sz="4000" dirty="0" err="1"/>
              <a:t>Function</a:t>
            </a:r>
            <a:r>
              <a:rPr lang="it-IT" sz="4000" dirty="0"/>
              <a:t> </a:t>
            </a:r>
            <a:r>
              <a:rPr lang="it-IT" sz="4000" dirty="0" err="1"/>
              <a:t>invocations</a:t>
            </a:r>
            <a:endParaRPr lang="it-IT" sz="4000" dirty="0"/>
          </a:p>
        </p:txBody>
      </p:sp>
      <p:sp>
        <p:nvSpPr>
          <p:cNvPr id="4" name="Segnaposto data 3">
            <a:extLst>
              <a:ext uri="{FF2B5EF4-FFF2-40B4-BE49-F238E27FC236}">
                <a16:creationId xmlns:a16="http://schemas.microsoft.com/office/drawing/2014/main" id="{5EF1E5F5-CD9E-4A2D-A387-47739D8E0BA2}"/>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33D2CF36-6308-47F3-8C40-1CE5AC9BC9BE}"/>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278817FB-B4F0-47B6-86F6-143313620898}"/>
              </a:ext>
            </a:extLst>
          </p:cNvPr>
          <p:cNvSpPr>
            <a:spLocks noGrp="1"/>
          </p:cNvSpPr>
          <p:nvPr>
            <p:ph type="sldNum" sz="quarter" idx="12"/>
          </p:nvPr>
        </p:nvSpPr>
        <p:spPr/>
        <p:txBody>
          <a:bodyPr/>
          <a:lstStyle/>
          <a:p>
            <a:fld id="{11A9D1D3-80F6-43B1-92F0-BF797B205D95}" type="slidenum">
              <a:rPr lang="it-IT" smtClean="0"/>
              <a:t>36</a:t>
            </a:fld>
            <a:endParaRPr lang="it-IT"/>
          </a:p>
        </p:txBody>
      </p:sp>
      <p:sp>
        <p:nvSpPr>
          <p:cNvPr id="7" name="Rettangolo 4">
            <a:extLst>
              <a:ext uri="{FF2B5EF4-FFF2-40B4-BE49-F238E27FC236}">
                <a16:creationId xmlns:a16="http://schemas.microsoft.com/office/drawing/2014/main" id="{5FC81773-DC98-4794-A85D-15DD03499B1A}"/>
              </a:ext>
            </a:extLst>
          </p:cNvPr>
          <p:cNvSpPr>
            <a:spLocks noGrp="1" noChangeArrowheads="1"/>
          </p:cNvSpPr>
          <p:nvPr>
            <p:ph idx="1"/>
          </p:nvPr>
        </p:nvSpPr>
        <p:spPr bwMode="auto">
          <a:xfrm>
            <a:off x="1157866" y="1384903"/>
            <a:ext cx="9762382" cy="4081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it-IT" sz="2400" u="none" dirty="0">
                <a:latin typeface="+mn-lt"/>
              </a:rPr>
              <a:t>If a function call is executed in the scope of a conditional instruction, the function is executed under the implicit flow. </a:t>
            </a:r>
          </a:p>
          <a:p>
            <a:pPr>
              <a:spcBef>
                <a:spcPct val="0"/>
              </a:spcBef>
              <a:buFontTx/>
              <a:buNone/>
            </a:pPr>
            <a:endParaRPr lang="en-US" altLang="it-IT" sz="2400" u="none" dirty="0">
              <a:latin typeface="+mn-lt"/>
            </a:endParaRPr>
          </a:p>
          <a:p>
            <a:pPr>
              <a:spcBef>
                <a:spcPct val="0"/>
              </a:spcBef>
              <a:buFontTx/>
              <a:buNone/>
            </a:pPr>
            <a:r>
              <a:rPr lang="en-US" altLang="it-IT" sz="2400" u="none" dirty="0">
                <a:latin typeface="+mn-lt"/>
              </a:rPr>
              <a:t>		</a:t>
            </a:r>
            <a:r>
              <a:rPr lang="en-US" altLang="it-IT" sz="2400" b="1" u="none" dirty="0">
                <a:latin typeface="+mn-lt"/>
              </a:rPr>
              <a:t>if (y &lt; 0) </a:t>
            </a:r>
          </a:p>
          <a:p>
            <a:pPr>
              <a:spcBef>
                <a:spcPct val="0"/>
              </a:spcBef>
              <a:buFontTx/>
              <a:buNone/>
            </a:pPr>
            <a:r>
              <a:rPr lang="en-US" altLang="it-IT" sz="2400" b="1" u="none" dirty="0">
                <a:latin typeface="+mn-lt"/>
              </a:rPr>
              <a:t>		     then   f();</a:t>
            </a:r>
          </a:p>
          <a:p>
            <a:pPr>
              <a:spcBef>
                <a:spcPct val="0"/>
              </a:spcBef>
              <a:buFontTx/>
              <a:buNone/>
            </a:pPr>
            <a:endParaRPr lang="en-US" altLang="it-IT" sz="2400" u="none" dirty="0">
              <a:latin typeface="+mn-lt"/>
            </a:endParaRPr>
          </a:p>
          <a:p>
            <a:pPr>
              <a:spcBef>
                <a:spcPct val="0"/>
              </a:spcBef>
              <a:buFontTx/>
              <a:buNone/>
            </a:pPr>
            <a:r>
              <a:rPr lang="en-US" altLang="it-IT" sz="2400" u="none" dirty="0">
                <a:latin typeface="+mn-lt"/>
              </a:rPr>
              <a:t>Function f() is invoked depending on the value of variable y. </a:t>
            </a:r>
          </a:p>
          <a:p>
            <a:pPr>
              <a:spcBef>
                <a:spcPct val="0"/>
              </a:spcBef>
              <a:buFontTx/>
              <a:buNone/>
            </a:pPr>
            <a:endParaRPr lang="en-US" altLang="it-IT" sz="2400" u="none" dirty="0">
              <a:latin typeface="+mn-lt"/>
            </a:endParaRPr>
          </a:p>
          <a:p>
            <a:pPr>
              <a:spcBef>
                <a:spcPct val="0"/>
              </a:spcBef>
              <a:buFontTx/>
              <a:buNone/>
            </a:pPr>
            <a:r>
              <a:rPr lang="en-US" altLang="it-IT" sz="2400" u="none" dirty="0">
                <a:latin typeface="+mn-lt"/>
              </a:rPr>
              <a:t>Instructions of f() are executed under the implicit flow of the condition of the if statement</a:t>
            </a:r>
            <a:endParaRPr lang="en-US" altLang="it-IT" sz="2400" dirty="0">
              <a:latin typeface="+mn-lt"/>
            </a:endParaRPr>
          </a:p>
          <a:p>
            <a:pPr>
              <a:spcBef>
                <a:spcPct val="0"/>
              </a:spcBef>
              <a:buFontTx/>
              <a:buNone/>
            </a:pPr>
            <a:endParaRPr lang="en-US" altLang="it-IT" sz="2400" u="none" dirty="0">
              <a:latin typeface="+mn-lt"/>
            </a:endParaRPr>
          </a:p>
          <a:p>
            <a:pPr>
              <a:spcBef>
                <a:spcPct val="0"/>
              </a:spcBef>
              <a:buFontTx/>
              <a:buNone/>
            </a:pPr>
            <a:r>
              <a:rPr lang="en-US" altLang="it-IT" sz="2400" dirty="0">
                <a:latin typeface="+mn-lt"/>
              </a:rPr>
              <a:t>	</a:t>
            </a:r>
            <a:endParaRPr lang="en-US" altLang="it-IT" sz="2400" u="none" dirty="0">
              <a:latin typeface="+mn-lt"/>
            </a:endParaRPr>
          </a:p>
        </p:txBody>
      </p:sp>
    </p:spTree>
    <p:extLst>
      <p:ext uri="{BB962C8B-B14F-4D97-AF65-F5344CB8AC3E}">
        <p14:creationId xmlns:p14="http://schemas.microsoft.com/office/powerpoint/2010/main" val="1853022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852D6FE-6BD4-4B95-A275-030DF988EA99}"/>
              </a:ext>
            </a:extLst>
          </p:cNvPr>
          <p:cNvSpPr>
            <a:spLocks noGrp="1"/>
          </p:cNvSpPr>
          <p:nvPr>
            <p:ph type="title"/>
          </p:nvPr>
        </p:nvSpPr>
        <p:spPr/>
        <p:txBody>
          <a:bodyPr>
            <a:noAutofit/>
          </a:bodyPr>
          <a:lstStyle/>
          <a:p>
            <a:r>
              <a:rPr lang="en-US" altLang="it-IT" sz="4000" dirty="0">
                <a:solidFill>
                  <a:srgbClr val="FFFFFF"/>
                </a:solidFill>
              </a:rPr>
              <a:t>Function invocation</a:t>
            </a:r>
            <a:endParaRPr lang="it-IT" sz="4000" dirty="0"/>
          </a:p>
        </p:txBody>
      </p:sp>
      <p:sp>
        <p:nvSpPr>
          <p:cNvPr id="4" name="Segnaposto data 3">
            <a:extLst>
              <a:ext uri="{FF2B5EF4-FFF2-40B4-BE49-F238E27FC236}">
                <a16:creationId xmlns:a16="http://schemas.microsoft.com/office/drawing/2014/main" id="{0465E33C-D2E0-42B3-BF94-6EAFE771B50D}"/>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F0D211B5-4BED-43C1-A458-A4A6F8D4C020}"/>
              </a:ext>
            </a:extLst>
          </p:cNvPr>
          <p:cNvSpPr>
            <a:spLocks noGrp="1"/>
          </p:cNvSpPr>
          <p:nvPr>
            <p:ph type="ftr" sz="quarter" idx="11"/>
          </p:nvPr>
        </p:nvSpPr>
        <p:spPr>
          <a:xfrm>
            <a:off x="3744310" y="6356349"/>
            <a:ext cx="4114800" cy="365125"/>
          </a:xfrm>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343379E0-B95C-4296-9C8B-69F719238638}"/>
              </a:ext>
            </a:extLst>
          </p:cNvPr>
          <p:cNvSpPr>
            <a:spLocks noGrp="1"/>
          </p:cNvSpPr>
          <p:nvPr>
            <p:ph type="sldNum" sz="quarter" idx="12"/>
          </p:nvPr>
        </p:nvSpPr>
        <p:spPr/>
        <p:txBody>
          <a:bodyPr/>
          <a:lstStyle/>
          <a:p>
            <a:fld id="{11A9D1D3-80F6-43B1-92F0-BF797B205D95}" type="slidenum">
              <a:rPr lang="it-IT" smtClean="0"/>
              <a:t>37</a:t>
            </a:fld>
            <a:endParaRPr lang="it-IT"/>
          </a:p>
        </p:txBody>
      </p:sp>
      <p:sp>
        <p:nvSpPr>
          <p:cNvPr id="7" name="Rettangolo 6">
            <a:extLst>
              <a:ext uri="{FF2B5EF4-FFF2-40B4-BE49-F238E27FC236}">
                <a16:creationId xmlns:a16="http://schemas.microsoft.com/office/drawing/2014/main" id="{63484CE0-9F06-4D8E-BFE7-11BB9FAA4D6A}"/>
              </a:ext>
            </a:extLst>
          </p:cNvPr>
          <p:cNvSpPr/>
          <p:nvPr/>
        </p:nvSpPr>
        <p:spPr>
          <a:xfrm>
            <a:off x="3048000" y="3105835"/>
            <a:ext cx="6096000" cy="646331"/>
          </a:xfrm>
          <a:prstGeom prst="rect">
            <a:avLst/>
          </a:prstGeom>
        </p:spPr>
        <p:txBody>
          <a:bodyPr>
            <a:spAutoFit/>
          </a:bodyPr>
          <a:lstStyle/>
          <a:p>
            <a:pPr algn="ctr">
              <a:spcBef>
                <a:spcPct val="0"/>
              </a:spcBef>
            </a:pPr>
            <a:r>
              <a:rPr lang="en-US" altLang="it-IT" dirty="0">
                <a:solidFill>
                  <a:srgbClr val="FFFFFF"/>
                </a:solidFill>
                <a:latin typeface="Arial" panose="020B0604020202020204" pitchFamily="34" charset="0"/>
              </a:rPr>
              <a:t>Method invocation and shared objects: </a:t>
            </a:r>
            <a:br>
              <a:rPr lang="en-US" altLang="it-IT" dirty="0">
                <a:solidFill>
                  <a:srgbClr val="FFFFFF"/>
                </a:solidFill>
                <a:latin typeface="Arial" panose="020B0604020202020204" pitchFamily="34" charset="0"/>
              </a:rPr>
            </a:br>
            <a:r>
              <a:rPr lang="en-US" altLang="it-IT" dirty="0">
                <a:solidFill>
                  <a:srgbClr val="FFFFFF"/>
                </a:solidFill>
                <a:latin typeface="Arial" panose="020B0604020202020204" pitchFamily="34" charset="0"/>
              </a:rPr>
              <a:t>the security context</a:t>
            </a:r>
          </a:p>
        </p:txBody>
      </p:sp>
      <p:sp>
        <p:nvSpPr>
          <p:cNvPr id="8" name="Rettangolo 16">
            <a:extLst>
              <a:ext uri="{FF2B5EF4-FFF2-40B4-BE49-F238E27FC236}">
                <a16:creationId xmlns:a16="http://schemas.microsoft.com/office/drawing/2014/main" id="{F191E37A-EF82-47C3-BC13-169848B7229B}"/>
              </a:ext>
            </a:extLst>
          </p:cNvPr>
          <p:cNvSpPr>
            <a:spLocks noChangeArrowheads="1"/>
          </p:cNvSpPr>
          <p:nvPr/>
        </p:nvSpPr>
        <p:spPr bwMode="auto">
          <a:xfrm>
            <a:off x="702101" y="1437142"/>
            <a:ext cx="969907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en-US" altLang="it-IT" sz="2400" u="none" dirty="0">
                <a:cs typeface="Calibri" panose="020F0502020204030204" pitchFamily="34" charset="0"/>
              </a:rPr>
              <a:t>Data propagation caused by actual parameter and  return of a function</a:t>
            </a:r>
          </a:p>
          <a:p>
            <a:pPr>
              <a:spcBef>
                <a:spcPct val="0"/>
              </a:spcBef>
              <a:buFontTx/>
              <a:buNone/>
            </a:pPr>
            <a:endParaRPr lang="en-US" altLang="it-IT" sz="2400" dirty="0">
              <a:cs typeface="Calibri" panose="020F0502020204030204" pitchFamily="34" charset="0"/>
            </a:endParaRPr>
          </a:p>
          <a:p>
            <a:pPr>
              <a:spcBef>
                <a:spcPct val="0"/>
              </a:spcBef>
              <a:buFontTx/>
              <a:buNone/>
            </a:pPr>
            <a:r>
              <a:rPr lang="en-US" altLang="it-IT" sz="2400" u="none" dirty="0">
                <a:cs typeface="Calibri" panose="020F0502020204030204" pitchFamily="34" charset="0"/>
              </a:rPr>
              <a:t>	</a:t>
            </a:r>
            <a:r>
              <a:rPr lang="en-US" altLang="it-IT" sz="2400" b="1" u="none" dirty="0">
                <a:cs typeface="Calibri" panose="020F0502020204030204" pitchFamily="34" charset="0"/>
              </a:rPr>
              <a:t>type fun (type x1, …,  type </a:t>
            </a:r>
            <a:r>
              <a:rPr lang="en-US" altLang="it-IT" sz="2400" b="1" u="none" dirty="0" err="1">
                <a:cs typeface="Calibri" panose="020F0502020204030204" pitchFamily="34" charset="0"/>
              </a:rPr>
              <a:t>xn</a:t>
            </a:r>
            <a:r>
              <a:rPr lang="en-US" altLang="it-IT" sz="2400" b="1" u="none" dirty="0">
                <a:cs typeface="Calibri" panose="020F0502020204030204" pitchFamily="34" charset="0"/>
              </a:rPr>
              <a:t>) {</a:t>
            </a:r>
          </a:p>
          <a:p>
            <a:pPr>
              <a:spcBef>
                <a:spcPct val="0"/>
              </a:spcBef>
              <a:buFontTx/>
              <a:buNone/>
            </a:pPr>
            <a:r>
              <a:rPr lang="en-US" altLang="it-IT" sz="2400" b="1" dirty="0">
                <a:cs typeface="Calibri" panose="020F0502020204030204" pitchFamily="34" charset="0"/>
              </a:rPr>
              <a:t>                            ……..</a:t>
            </a:r>
            <a:endParaRPr lang="en-US" altLang="it-IT" sz="2400" b="1" u="none" dirty="0">
              <a:cs typeface="Calibri" panose="020F0502020204030204" pitchFamily="34" charset="0"/>
            </a:endParaRPr>
          </a:p>
          <a:p>
            <a:pPr>
              <a:spcBef>
                <a:spcPct val="0"/>
              </a:spcBef>
              <a:buFontTx/>
              <a:buNone/>
            </a:pPr>
            <a:r>
              <a:rPr lang="en-US" altLang="it-IT" sz="2400" b="1" dirty="0">
                <a:cs typeface="Calibri" panose="020F0502020204030204" pitchFamily="34" charset="0"/>
              </a:rPr>
              <a:t>	         return expr;</a:t>
            </a:r>
          </a:p>
          <a:p>
            <a:pPr>
              <a:spcBef>
                <a:spcPct val="0"/>
              </a:spcBef>
              <a:buFontTx/>
              <a:buNone/>
            </a:pPr>
            <a:r>
              <a:rPr lang="en-US" altLang="it-IT" sz="2400" b="1" u="none" dirty="0">
                <a:cs typeface="Calibri" panose="020F0502020204030204" pitchFamily="34" charset="0"/>
              </a:rPr>
              <a:t>	}</a:t>
            </a:r>
          </a:p>
        </p:txBody>
      </p:sp>
      <p:sp>
        <p:nvSpPr>
          <p:cNvPr id="11" name="CasellaDiTesto 10">
            <a:extLst>
              <a:ext uri="{FF2B5EF4-FFF2-40B4-BE49-F238E27FC236}">
                <a16:creationId xmlns:a16="http://schemas.microsoft.com/office/drawing/2014/main" id="{86A5D561-937F-4DBD-AB4F-3B9538CB01CC}"/>
              </a:ext>
            </a:extLst>
          </p:cNvPr>
          <p:cNvSpPr txBox="1"/>
          <p:nvPr/>
        </p:nvSpPr>
        <p:spPr>
          <a:xfrm>
            <a:off x="3323896" y="4438230"/>
            <a:ext cx="2885090" cy="800219"/>
          </a:xfrm>
          <a:prstGeom prst="rect">
            <a:avLst/>
          </a:prstGeom>
          <a:noFill/>
        </p:spPr>
        <p:txBody>
          <a:bodyPr wrap="square" rtlCol="0">
            <a:spAutoFit/>
          </a:bodyPr>
          <a:lstStyle/>
          <a:p>
            <a:r>
              <a:rPr lang="it-IT" sz="2800" b="1" dirty="0"/>
              <a:t>k = </a:t>
            </a:r>
            <a:r>
              <a:rPr lang="it-IT" sz="2800" b="1" dirty="0" err="1"/>
              <a:t>fun</a:t>
            </a:r>
            <a:r>
              <a:rPr lang="it-IT" sz="2800" b="1" dirty="0"/>
              <a:t>(a1, …, </a:t>
            </a:r>
            <a:r>
              <a:rPr lang="it-IT" sz="2800" b="1" dirty="0" err="1"/>
              <a:t>ak</a:t>
            </a:r>
            <a:r>
              <a:rPr lang="it-IT" sz="2800" b="1" dirty="0"/>
              <a:t>)</a:t>
            </a:r>
          </a:p>
          <a:p>
            <a:endParaRPr lang="it-IT" dirty="0"/>
          </a:p>
        </p:txBody>
      </p:sp>
      <p:cxnSp>
        <p:nvCxnSpPr>
          <p:cNvPr id="23" name="Connettore curvo 22">
            <a:extLst>
              <a:ext uri="{FF2B5EF4-FFF2-40B4-BE49-F238E27FC236}">
                <a16:creationId xmlns:a16="http://schemas.microsoft.com/office/drawing/2014/main" id="{4375B013-3AB6-43C7-B722-738BE5C2646D}"/>
              </a:ext>
            </a:extLst>
          </p:cNvPr>
          <p:cNvCxnSpPr/>
          <p:nvPr/>
        </p:nvCxnSpPr>
        <p:spPr>
          <a:xfrm rot="10800000" flipV="1">
            <a:off x="5575620" y="3944243"/>
            <a:ext cx="956442" cy="493987"/>
          </a:xfrm>
          <a:prstGeom prst="curvedConnector3">
            <a:avLst>
              <a:gd name="adj1" fmla="val 100549"/>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Connettore curvo 24">
            <a:extLst>
              <a:ext uri="{FF2B5EF4-FFF2-40B4-BE49-F238E27FC236}">
                <a16:creationId xmlns:a16="http://schemas.microsoft.com/office/drawing/2014/main" id="{E387B34E-2832-46F6-9DF4-5851B9A7251F}"/>
              </a:ext>
            </a:extLst>
          </p:cNvPr>
          <p:cNvCxnSpPr/>
          <p:nvPr/>
        </p:nvCxnSpPr>
        <p:spPr>
          <a:xfrm rot="10800000" flipV="1">
            <a:off x="4619177" y="3987204"/>
            <a:ext cx="956442" cy="493987"/>
          </a:xfrm>
          <a:prstGeom prst="curvedConnector3">
            <a:avLst>
              <a:gd name="adj1" fmla="val 100549"/>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nettore 2 16">
            <a:extLst>
              <a:ext uri="{FF2B5EF4-FFF2-40B4-BE49-F238E27FC236}">
                <a16:creationId xmlns:a16="http://schemas.microsoft.com/office/drawing/2014/main" id="{C4A04B72-19FC-4447-883D-7AEE8A65DA0E}"/>
              </a:ext>
            </a:extLst>
          </p:cNvPr>
          <p:cNvCxnSpPr/>
          <p:nvPr/>
        </p:nvCxnSpPr>
        <p:spPr>
          <a:xfrm flipH="1" flipV="1">
            <a:off x="3581400" y="4971393"/>
            <a:ext cx="1505607" cy="1366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3387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852D6FE-6BD4-4B95-A275-030DF988EA99}"/>
              </a:ext>
            </a:extLst>
          </p:cNvPr>
          <p:cNvSpPr>
            <a:spLocks noGrp="1"/>
          </p:cNvSpPr>
          <p:nvPr>
            <p:ph type="title"/>
          </p:nvPr>
        </p:nvSpPr>
        <p:spPr/>
        <p:txBody>
          <a:bodyPr>
            <a:normAutofit/>
          </a:bodyPr>
          <a:lstStyle/>
          <a:p>
            <a:r>
              <a:rPr lang="en-US" altLang="it-IT" sz="4000" dirty="0">
                <a:solidFill>
                  <a:srgbClr val="FFFFFF"/>
                </a:solidFill>
                <a:cs typeface="Calibri" panose="020F0502020204030204" pitchFamily="34" charset="0"/>
              </a:rPr>
              <a:t>The security context</a:t>
            </a:r>
            <a:endParaRPr lang="it-IT" sz="4000" dirty="0">
              <a:cs typeface="Calibri" panose="020F0502020204030204" pitchFamily="34" charset="0"/>
            </a:endParaRPr>
          </a:p>
        </p:txBody>
      </p:sp>
      <p:sp>
        <p:nvSpPr>
          <p:cNvPr id="4" name="Segnaposto data 3">
            <a:extLst>
              <a:ext uri="{FF2B5EF4-FFF2-40B4-BE49-F238E27FC236}">
                <a16:creationId xmlns:a16="http://schemas.microsoft.com/office/drawing/2014/main" id="{0465E33C-D2E0-42B3-BF94-6EAFE771B50D}"/>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F0D211B5-4BED-43C1-A458-A4A6F8D4C020}"/>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343379E0-B95C-4296-9C8B-69F719238638}"/>
              </a:ext>
            </a:extLst>
          </p:cNvPr>
          <p:cNvSpPr>
            <a:spLocks noGrp="1"/>
          </p:cNvSpPr>
          <p:nvPr>
            <p:ph type="sldNum" sz="quarter" idx="12"/>
          </p:nvPr>
        </p:nvSpPr>
        <p:spPr/>
        <p:txBody>
          <a:bodyPr/>
          <a:lstStyle/>
          <a:p>
            <a:fld id="{11A9D1D3-80F6-43B1-92F0-BF797B205D95}" type="slidenum">
              <a:rPr lang="it-IT" smtClean="0"/>
              <a:t>38</a:t>
            </a:fld>
            <a:endParaRPr lang="it-IT"/>
          </a:p>
        </p:txBody>
      </p:sp>
      <p:sp>
        <p:nvSpPr>
          <p:cNvPr id="7" name="Rettangolo 6">
            <a:extLst>
              <a:ext uri="{FF2B5EF4-FFF2-40B4-BE49-F238E27FC236}">
                <a16:creationId xmlns:a16="http://schemas.microsoft.com/office/drawing/2014/main" id="{63484CE0-9F06-4D8E-BFE7-11BB9FAA4D6A}"/>
              </a:ext>
            </a:extLst>
          </p:cNvPr>
          <p:cNvSpPr/>
          <p:nvPr/>
        </p:nvSpPr>
        <p:spPr>
          <a:xfrm>
            <a:off x="3048000" y="3105835"/>
            <a:ext cx="6096000" cy="646331"/>
          </a:xfrm>
          <a:prstGeom prst="rect">
            <a:avLst/>
          </a:prstGeom>
        </p:spPr>
        <p:txBody>
          <a:bodyPr>
            <a:spAutoFit/>
          </a:bodyPr>
          <a:lstStyle/>
          <a:p>
            <a:pPr algn="ctr">
              <a:spcBef>
                <a:spcPct val="0"/>
              </a:spcBef>
            </a:pPr>
            <a:r>
              <a:rPr lang="en-US" altLang="it-IT" dirty="0">
                <a:solidFill>
                  <a:srgbClr val="FFFFFF"/>
                </a:solidFill>
                <a:latin typeface="Arial" panose="020B0604020202020204" pitchFamily="34" charset="0"/>
              </a:rPr>
              <a:t>Method invocation and shared objects: </a:t>
            </a:r>
            <a:br>
              <a:rPr lang="en-US" altLang="it-IT" dirty="0">
                <a:solidFill>
                  <a:srgbClr val="FFFFFF"/>
                </a:solidFill>
                <a:latin typeface="Arial" panose="020B0604020202020204" pitchFamily="34" charset="0"/>
              </a:rPr>
            </a:br>
            <a:r>
              <a:rPr lang="en-US" altLang="it-IT" dirty="0">
                <a:solidFill>
                  <a:srgbClr val="FFFFFF"/>
                </a:solidFill>
                <a:latin typeface="Arial" panose="020B0604020202020204" pitchFamily="34" charset="0"/>
              </a:rPr>
              <a:t>the security context</a:t>
            </a:r>
          </a:p>
        </p:txBody>
      </p:sp>
      <p:sp>
        <p:nvSpPr>
          <p:cNvPr id="9" name="Rettangolo 20">
            <a:extLst>
              <a:ext uri="{FF2B5EF4-FFF2-40B4-BE49-F238E27FC236}">
                <a16:creationId xmlns:a16="http://schemas.microsoft.com/office/drawing/2014/main" id="{D418428C-8F67-41BD-A279-CEF62444AE23}"/>
              </a:ext>
            </a:extLst>
          </p:cNvPr>
          <p:cNvSpPr>
            <a:spLocks noChangeArrowheads="1"/>
          </p:cNvSpPr>
          <p:nvPr/>
        </p:nvSpPr>
        <p:spPr bwMode="auto">
          <a:xfrm>
            <a:off x="2440578" y="4962799"/>
            <a:ext cx="81962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it-IT" sz="1800" u="none" dirty="0">
                <a:latin typeface="Arial" panose="020B0604020202020204" pitchFamily="34" charset="0"/>
              </a:rPr>
              <a:t>.   	</a:t>
            </a:r>
            <a:endParaRPr lang="it-IT" altLang="it-IT" sz="1800" dirty="0">
              <a:latin typeface="Arial" panose="020B0604020202020204" pitchFamily="34" charset="0"/>
            </a:endParaRPr>
          </a:p>
        </p:txBody>
      </p:sp>
      <p:sp>
        <p:nvSpPr>
          <p:cNvPr id="13" name="Segnaposto contenuto 12">
            <a:extLst>
              <a:ext uri="{FF2B5EF4-FFF2-40B4-BE49-F238E27FC236}">
                <a16:creationId xmlns:a16="http://schemas.microsoft.com/office/drawing/2014/main" id="{F2D2D600-43BA-4982-93BC-7732C9E0CE21}"/>
              </a:ext>
            </a:extLst>
          </p:cNvPr>
          <p:cNvSpPr>
            <a:spLocks noGrp="1"/>
          </p:cNvSpPr>
          <p:nvPr>
            <p:ph idx="1"/>
          </p:nvPr>
        </p:nvSpPr>
        <p:spPr>
          <a:xfrm>
            <a:off x="728662" y="1364008"/>
            <a:ext cx="11103279" cy="4992342"/>
          </a:xfrm>
        </p:spPr>
        <p:txBody>
          <a:bodyPr>
            <a:normAutofit/>
          </a:bodyPr>
          <a:lstStyle/>
          <a:p>
            <a:pPr marL="0" indent="0">
              <a:buNone/>
            </a:pPr>
            <a:r>
              <a:rPr lang="en-US" altLang="it-IT" sz="3200" dirty="0"/>
              <a:t>Secure information flow studied by using a security context</a:t>
            </a:r>
          </a:p>
          <a:p>
            <a:pPr marL="0" indent="0">
              <a:buNone/>
            </a:pPr>
            <a:endParaRPr lang="en-US" altLang="it-IT" sz="3000" dirty="0"/>
          </a:p>
          <a:p>
            <a:pPr lvl="1"/>
            <a:r>
              <a:rPr lang="en-US" altLang="it-IT" sz="2800" dirty="0"/>
              <a:t>For each global variable: the highest level  of data stored </a:t>
            </a:r>
            <a:r>
              <a:rPr lang="en-US" altLang="it-IT" sz="3000" dirty="0">
                <a:latin typeface="Arial" panose="020B0604020202020204" pitchFamily="34" charset="0"/>
              </a:rPr>
              <a:t>	</a:t>
            </a:r>
          </a:p>
          <a:p>
            <a:pPr marL="457200" lvl="1" indent="0">
              <a:buNone/>
            </a:pPr>
            <a:r>
              <a:rPr lang="it-IT" altLang="it-IT" sz="3000" i="1" dirty="0">
                <a:latin typeface="NimbusRomNo9L-Regu"/>
              </a:rPr>
              <a:t>				</a:t>
            </a:r>
            <a:r>
              <a:rPr lang="it-IT" altLang="it-IT" sz="3000" i="1" dirty="0" err="1">
                <a:latin typeface="NimbusRomNo9L-Regu"/>
              </a:rPr>
              <a:t>var</a:t>
            </a:r>
            <a:r>
              <a:rPr lang="it-IT" altLang="it-IT" sz="3000" i="1" dirty="0">
                <a:latin typeface="NimbusRomNo9L-Regu"/>
              </a:rPr>
              <a:t>: </a:t>
            </a:r>
            <a:r>
              <a:rPr lang="en-US" altLang="it-IT" sz="3000" b="1" dirty="0">
                <a:solidFill>
                  <a:srgbClr val="CC3300"/>
                </a:solidFill>
                <a:latin typeface="Arial" panose="020B0604020202020204" pitchFamily="34" charset="0"/>
                <a:sym typeface="Symbol" panose="05050102010706020507" pitchFamily="18" charset="2"/>
              </a:rPr>
              <a:t> </a:t>
            </a:r>
          </a:p>
          <a:p>
            <a:pPr lvl="1"/>
            <a:endParaRPr lang="en-US" altLang="it-IT" sz="3000" b="1" dirty="0">
              <a:solidFill>
                <a:srgbClr val="CC3300"/>
              </a:solidFill>
              <a:latin typeface="Arial" panose="020B0604020202020204" pitchFamily="34" charset="0"/>
              <a:sym typeface="Symbol" panose="05050102010706020507" pitchFamily="18" charset="2"/>
            </a:endParaRPr>
          </a:p>
          <a:p>
            <a:pPr lvl="1"/>
            <a:r>
              <a:rPr lang="en-US" altLang="it-IT" sz="2800" dirty="0"/>
              <a:t>For each function: the highest level of input/output parameters,  return and the security environment of each invocation </a:t>
            </a:r>
          </a:p>
          <a:p>
            <a:pPr lvl="1"/>
            <a:endParaRPr lang="en-US" altLang="it-IT" sz="3000" dirty="0">
              <a:latin typeface="Arial" panose="020B0604020202020204" pitchFamily="34" charset="0"/>
            </a:endParaRPr>
          </a:p>
          <a:p>
            <a:pPr marL="457200" lvl="1" indent="0">
              <a:buNone/>
            </a:pPr>
            <a:r>
              <a:rPr lang="it-IT" altLang="it-IT" sz="3000" i="1" dirty="0">
                <a:latin typeface="NimbusRomNo9L-Regu"/>
              </a:rPr>
              <a:t>			       </a:t>
            </a:r>
            <a:r>
              <a:rPr lang="it-IT" altLang="it-IT" sz="3000" i="1" dirty="0" err="1">
                <a:latin typeface="NimbusRomNo9L-Regu"/>
              </a:rPr>
              <a:t>fun</a:t>
            </a:r>
            <a:r>
              <a:rPr lang="it-IT" altLang="it-IT" sz="3000" i="1" dirty="0">
                <a:latin typeface="NimbusRomNo9L-Regu"/>
              </a:rPr>
              <a:t>(</a:t>
            </a:r>
            <a:r>
              <a:rPr lang="en-US" altLang="it-IT" sz="3000" b="1" dirty="0">
                <a:solidFill>
                  <a:srgbClr val="CC3300"/>
                </a:solidFill>
                <a:latin typeface="Arial" panose="020B0604020202020204" pitchFamily="34" charset="0"/>
                <a:sym typeface="Symbol" panose="05050102010706020507" pitchFamily="18" charset="2"/>
              </a:rPr>
              <a:t></a:t>
            </a:r>
            <a:r>
              <a:rPr lang="it-IT" altLang="it-IT" sz="3000" i="1" dirty="0">
                <a:latin typeface="NimbusRomNo9L-Regu"/>
              </a:rPr>
              <a:t>1, …, </a:t>
            </a:r>
            <a:r>
              <a:rPr lang="en-US" altLang="it-IT" sz="3000" b="1" dirty="0">
                <a:solidFill>
                  <a:srgbClr val="CC3300"/>
                </a:solidFill>
                <a:latin typeface="Arial" panose="020B0604020202020204" pitchFamily="34" charset="0"/>
                <a:sym typeface="Symbol" panose="05050102010706020507" pitchFamily="18" charset="2"/>
              </a:rPr>
              <a:t></a:t>
            </a:r>
            <a:r>
              <a:rPr lang="it-IT" altLang="it-IT" sz="3000" i="1" dirty="0">
                <a:latin typeface="NimbusRomNo9L-Regu"/>
              </a:rPr>
              <a:t>n): </a:t>
            </a:r>
            <a:r>
              <a:rPr lang="en-US" altLang="it-IT" sz="3000" b="1" dirty="0">
                <a:solidFill>
                  <a:srgbClr val="CC3300"/>
                </a:solidFill>
                <a:latin typeface="Arial" panose="020B0604020202020204" pitchFamily="34" charset="0"/>
                <a:sym typeface="Symbol" panose="05050102010706020507" pitchFamily="18" charset="2"/>
              </a:rPr>
              <a:t></a:t>
            </a:r>
            <a:r>
              <a:rPr lang="it-IT" altLang="it-IT" sz="3000" i="1" dirty="0">
                <a:latin typeface="NimbusRomNo9L-Regu"/>
              </a:rPr>
              <a:t>, </a:t>
            </a:r>
            <a:r>
              <a:rPr lang="en-US" altLang="it-IT" sz="3000" b="1" dirty="0">
                <a:solidFill>
                  <a:srgbClr val="CC3300"/>
                </a:solidFill>
                <a:latin typeface="Arial" panose="020B0604020202020204" pitchFamily="34" charset="0"/>
                <a:sym typeface="Symbol" panose="05050102010706020507" pitchFamily="18" charset="2"/>
              </a:rPr>
              <a:t></a:t>
            </a:r>
            <a:r>
              <a:rPr lang="it-IT" altLang="it-IT" sz="3000" i="1" dirty="0">
                <a:latin typeface="NimbusRomNo9L-Regu"/>
              </a:rPr>
              <a:t>’</a:t>
            </a:r>
            <a:endParaRPr lang="en-US" altLang="it-IT" dirty="0"/>
          </a:p>
          <a:p>
            <a:endParaRPr lang="it-IT" dirty="0"/>
          </a:p>
        </p:txBody>
      </p:sp>
      <p:sp>
        <p:nvSpPr>
          <p:cNvPr id="14" name="Rettangolo 13">
            <a:extLst>
              <a:ext uri="{FF2B5EF4-FFF2-40B4-BE49-F238E27FC236}">
                <a16:creationId xmlns:a16="http://schemas.microsoft.com/office/drawing/2014/main" id="{6BDB82DF-A0BA-4FB0-A11C-37BA4F1562EA}"/>
              </a:ext>
            </a:extLst>
          </p:cNvPr>
          <p:cNvSpPr/>
          <p:nvPr/>
        </p:nvSpPr>
        <p:spPr>
          <a:xfrm>
            <a:off x="6007032" y="5740602"/>
            <a:ext cx="776751" cy="369332"/>
          </a:xfrm>
          <a:prstGeom prst="rect">
            <a:avLst/>
          </a:prstGeom>
        </p:spPr>
        <p:txBody>
          <a:bodyPr wrap="none">
            <a:spAutoFit/>
          </a:bodyPr>
          <a:lstStyle/>
          <a:p>
            <a:r>
              <a:rPr lang="en-US" altLang="it-IT" dirty="0"/>
              <a:t>return</a:t>
            </a:r>
            <a:endParaRPr lang="it-IT" dirty="0"/>
          </a:p>
        </p:txBody>
      </p:sp>
      <p:sp>
        <p:nvSpPr>
          <p:cNvPr id="18" name="Rettangolo 17">
            <a:extLst>
              <a:ext uri="{FF2B5EF4-FFF2-40B4-BE49-F238E27FC236}">
                <a16:creationId xmlns:a16="http://schemas.microsoft.com/office/drawing/2014/main" id="{BB98E4F0-B78A-4D1C-BD11-5D5054CE59B9}"/>
              </a:ext>
            </a:extLst>
          </p:cNvPr>
          <p:cNvSpPr/>
          <p:nvPr/>
        </p:nvSpPr>
        <p:spPr>
          <a:xfrm>
            <a:off x="6930928" y="5760646"/>
            <a:ext cx="2068130" cy="369332"/>
          </a:xfrm>
          <a:prstGeom prst="rect">
            <a:avLst/>
          </a:prstGeom>
        </p:spPr>
        <p:txBody>
          <a:bodyPr wrap="none">
            <a:spAutoFit/>
          </a:bodyPr>
          <a:lstStyle/>
          <a:p>
            <a:r>
              <a:rPr lang="en-US" altLang="it-IT" dirty="0"/>
              <a:t>calling environment</a:t>
            </a:r>
            <a:endParaRPr lang="it-IT" dirty="0"/>
          </a:p>
        </p:txBody>
      </p:sp>
      <p:cxnSp>
        <p:nvCxnSpPr>
          <p:cNvPr id="16" name="Connettore diritto 15">
            <a:extLst>
              <a:ext uri="{FF2B5EF4-FFF2-40B4-BE49-F238E27FC236}">
                <a16:creationId xmlns:a16="http://schemas.microsoft.com/office/drawing/2014/main" id="{194B15FD-1230-4C8E-93FD-EFA2D8040CC7}"/>
              </a:ext>
            </a:extLst>
          </p:cNvPr>
          <p:cNvCxnSpPr/>
          <p:nvPr/>
        </p:nvCxnSpPr>
        <p:spPr>
          <a:xfrm flipH="1">
            <a:off x="6395407" y="5580993"/>
            <a:ext cx="257641" cy="179653"/>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nettore diritto 23">
            <a:extLst>
              <a:ext uri="{FF2B5EF4-FFF2-40B4-BE49-F238E27FC236}">
                <a16:creationId xmlns:a16="http://schemas.microsoft.com/office/drawing/2014/main" id="{AF74ED96-598A-43EF-B781-5DF095CA0F92}"/>
              </a:ext>
            </a:extLst>
          </p:cNvPr>
          <p:cNvCxnSpPr>
            <a:cxnSpLocks/>
          </p:cNvCxnSpPr>
          <p:nvPr/>
        </p:nvCxnSpPr>
        <p:spPr>
          <a:xfrm>
            <a:off x="7157545" y="5580993"/>
            <a:ext cx="304800" cy="15960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62167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5AD53AC-EBE2-4246-8055-380B7FA4198E}"/>
              </a:ext>
            </a:extLst>
          </p:cNvPr>
          <p:cNvSpPr>
            <a:spLocks noGrp="1"/>
          </p:cNvSpPr>
          <p:nvPr>
            <p:ph type="title"/>
          </p:nvPr>
        </p:nvSpPr>
        <p:spPr/>
        <p:txBody>
          <a:bodyPr>
            <a:normAutofit/>
          </a:bodyPr>
          <a:lstStyle/>
          <a:p>
            <a:r>
              <a:rPr lang="it-IT" altLang="it-IT" dirty="0">
                <a:solidFill>
                  <a:schemeClr val="bg1"/>
                </a:solidFill>
                <a:latin typeface="Calibri Light" panose="020F0302020204030204" pitchFamily="34" charset="0"/>
                <a:cs typeface="Calibri Light" panose="020F0302020204030204" pitchFamily="34" charset="0"/>
              </a:rPr>
              <a:t>A case study: </a:t>
            </a:r>
            <a:r>
              <a:rPr lang="it-IT" altLang="it-IT" dirty="0" err="1">
                <a:solidFill>
                  <a:schemeClr val="bg1"/>
                </a:solidFill>
                <a:latin typeface="Calibri Light" panose="020F0302020204030204" pitchFamily="34" charset="0"/>
                <a:cs typeface="Calibri Light" panose="020F0302020204030204" pitchFamily="34" charset="0"/>
              </a:rPr>
              <a:t>secure</a:t>
            </a:r>
            <a:r>
              <a:rPr lang="it-IT" altLang="it-IT" dirty="0">
                <a:solidFill>
                  <a:schemeClr val="bg1"/>
                </a:solidFill>
                <a:latin typeface="Calibri Light" panose="020F0302020204030204" pitchFamily="34" charset="0"/>
                <a:cs typeface="Calibri Light" panose="020F0302020204030204" pitchFamily="34" charset="0"/>
              </a:rPr>
              <a:t> flow in AUTOSAR models</a:t>
            </a:r>
            <a:endParaRPr lang="it-IT" dirty="0">
              <a:solidFill>
                <a:schemeClr val="bg1"/>
              </a:solidFill>
            </a:endParaRPr>
          </a:p>
        </p:txBody>
      </p:sp>
      <p:sp>
        <p:nvSpPr>
          <p:cNvPr id="4" name="Segnaposto data 3">
            <a:extLst>
              <a:ext uri="{FF2B5EF4-FFF2-40B4-BE49-F238E27FC236}">
                <a16:creationId xmlns:a16="http://schemas.microsoft.com/office/drawing/2014/main" id="{4E05ED4A-27A2-4304-94BC-10D58754FCEF}"/>
              </a:ext>
            </a:extLst>
          </p:cNvPr>
          <p:cNvSpPr>
            <a:spLocks noGrp="1"/>
          </p:cNvSpPr>
          <p:nvPr>
            <p:ph type="dt" sz="half" idx="10"/>
          </p:nvPr>
        </p:nvSpPr>
        <p:spPr/>
        <p:txBody>
          <a:bodyPr/>
          <a:lstStyle/>
          <a:p>
            <a:r>
              <a:rPr lang="it-IT" dirty="0" err="1"/>
              <a:t>May</a:t>
            </a:r>
            <a:r>
              <a:rPr lang="it-IT" dirty="0"/>
              <a:t> 7-10, 2019</a:t>
            </a:r>
          </a:p>
        </p:txBody>
      </p:sp>
      <p:sp>
        <p:nvSpPr>
          <p:cNvPr id="5" name="Segnaposto piè di pagina 4">
            <a:extLst>
              <a:ext uri="{FF2B5EF4-FFF2-40B4-BE49-F238E27FC236}">
                <a16:creationId xmlns:a16="http://schemas.microsoft.com/office/drawing/2014/main" id="{F2DB0ADB-FF6C-4DE3-B3CA-17E0960725EE}"/>
              </a:ext>
            </a:extLst>
          </p:cNvPr>
          <p:cNvSpPr>
            <a:spLocks noGrp="1"/>
          </p:cNvSpPr>
          <p:nvPr>
            <p:ph type="ftr" sz="quarter" idx="11"/>
          </p:nvPr>
        </p:nvSpPr>
        <p:spPr/>
        <p:txBody>
          <a:bodyPr/>
          <a:lstStyle/>
          <a:p>
            <a:r>
              <a:rPr lang="it-IT"/>
              <a:t>Redundancy in Fault Tolerant Computing</a:t>
            </a:r>
            <a:endParaRPr lang="it-IT" dirty="0"/>
          </a:p>
        </p:txBody>
      </p:sp>
      <p:sp>
        <p:nvSpPr>
          <p:cNvPr id="6" name="Segnaposto numero diapositiva 5">
            <a:extLst>
              <a:ext uri="{FF2B5EF4-FFF2-40B4-BE49-F238E27FC236}">
                <a16:creationId xmlns:a16="http://schemas.microsoft.com/office/drawing/2014/main" id="{669FB663-0BE7-4274-95D4-2AD6DF10D813}"/>
              </a:ext>
            </a:extLst>
          </p:cNvPr>
          <p:cNvSpPr>
            <a:spLocks noGrp="1"/>
          </p:cNvSpPr>
          <p:nvPr>
            <p:ph type="sldNum" sz="quarter" idx="12"/>
          </p:nvPr>
        </p:nvSpPr>
        <p:spPr/>
        <p:txBody>
          <a:bodyPr/>
          <a:lstStyle/>
          <a:p>
            <a:fld id="{11A9D1D3-80F6-43B1-92F0-BF797B205D95}" type="slidenum">
              <a:rPr lang="it-IT" smtClean="0"/>
              <a:t>39</a:t>
            </a:fld>
            <a:endParaRPr lang="it-IT"/>
          </a:p>
        </p:txBody>
      </p:sp>
      <p:pic>
        <p:nvPicPr>
          <p:cNvPr id="7" name="Picture 12">
            <a:extLst>
              <a:ext uri="{FF2B5EF4-FFF2-40B4-BE49-F238E27FC236}">
                <a16:creationId xmlns:a16="http://schemas.microsoft.com/office/drawing/2014/main" id="{3189747D-8C7D-46D1-A09D-9B8BB5370BA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32793" y="3078706"/>
            <a:ext cx="4384675" cy="278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
            <a:extLst>
              <a:ext uri="{FF2B5EF4-FFF2-40B4-BE49-F238E27FC236}">
                <a16:creationId xmlns:a16="http://schemas.microsoft.com/office/drawing/2014/main" id="{24CA9390-2E14-443E-9401-93D04F8F0549}"/>
              </a:ext>
            </a:extLst>
          </p:cNvPr>
          <p:cNvSpPr/>
          <p:nvPr/>
        </p:nvSpPr>
        <p:spPr>
          <a:xfrm>
            <a:off x="6217097" y="2885100"/>
            <a:ext cx="5509936" cy="3170099"/>
          </a:xfrm>
          <a:prstGeom prst="rect">
            <a:avLst/>
          </a:prstGeom>
        </p:spPr>
        <p:txBody>
          <a:bodyPr wrap="square">
            <a:spAutoFit/>
          </a:bodyPr>
          <a:lstStyle/>
          <a:p>
            <a:pPr>
              <a:defRPr/>
            </a:pPr>
            <a:r>
              <a:rPr lang="en-US" sz="2000" dirty="0"/>
              <a:t>Over 80 different embedded processors,</a:t>
            </a:r>
            <a:br>
              <a:rPr lang="en-US" sz="2000" dirty="0"/>
            </a:br>
            <a:r>
              <a:rPr lang="en-US" sz="2000" dirty="0"/>
              <a:t>interconnected with each other.</a:t>
            </a:r>
          </a:p>
          <a:p>
            <a:pPr>
              <a:defRPr/>
            </a:pPr>
            <a:endParaRPr lang="en-US" sz="2000" dirty="0"/>
          </a:p>
          <a:p>
            <a:pPr>
              <a:defRPr/>
            </a:pPr>
            <a:r>
              <a:rPr lang="en-US" sz="2000" dirty="0"/>
              <a:t>Key ECUs (Electronic Control Unit):</a:t>
            </a:r>
          </a:p>
          <a:p>
            <a:pPr marL="285750" indent="-285750">
              <a:buFont typeface="Arial" panose="020B0604020202020204" pitchFamily="34" charset="0"/>
              <a:buChar char="•"/>
              <a:defRPr/>
            </a:pPr>
            <a:r>
              <a:rPr lang="en-US" sz="2000" dirty="0"/>
              <a:t>Engine Control Modul (ECM)</a:t>
            </a:r>
          </a:p>
          <a:p>
            <a:pPr marL="285750" indent="-285750">
              <a:buFont typeface="Arial" panose="020B0604020202020204" pitchFamily="34" charset="0"/>
              <a:buChar char="•"/>
              <a:defRPr/>
            </a:pPr>
            <a:r>
              <a:rPr lang="en-US" sz="2000" dirty="0"/>
              <a:t>Electronic Brake Control Module (EBCM)</a:t>
            </a:r>
          </a:p>
          <a:p>
            <a:pPr marL="285750" indent="-285750">
              <a:buFont typeface="Arial" panose="020B0604020202020204" pitchFamily="34" charset="0"/>
              <a:buChar char="•"/>
              <a:defRPr/>
            </a:pPr>
            <a:r>
              <a:rPr lang="en-US" sz="2000" dirty="0"/>
              <a:t>Transmission Control Module (TCM)</a:t>
            </a:r>
          </a:p>
          <a:p>
            <a:pPr marL="285750" indent="-285750">
              <a:buFont typeface="Arial" panose="020B0604020202020204" pitchFamily="34" charset="0"/>
              <a:buChar char="•"/>
              <a:defRPr/>
            </a:pPr>
            <a:r>
              <a:rPr lang="en-US" sz="2000" dirty="0"/>
              <a:t>Vehicle Vision System (VVS)</a:t>
            </a:r>
          </a:p>
          <a:p>
            <a:pPr marL="285750" indent="-285750">
              <a:buFont typeface="Arial" panose="020B0604020202020204" pitchFamily="34" charset="0"/>
              <a:buChar char="•"/>
              <a:defRPr/>
            </a:pPr>
            <a:r>
              <a:rPr lang="en-US" sz="2000" dirty="0"/>
              <a:t>Navigation Control Module (NCM)</a:t>
            </a:r>
          </a:p>
          <a:p>
            <a:pPr marL="285750" indent="-285750">
              <a:buFont typeface="Arial" panose="020B0604020202020204" pitchFamily="34" charset="0"/>
              <a:buChar char="•"/>
              <a:defRPr/>
            </a:pPr>
            <a:r>
              <a:rPr lang="en-US" sz="2000" dirty="0"/>
              <a:t>…</a:t>
            </a:r>
            <a:endParaRPr lang="it-IT" sz="2000" dirty="0"/>
          </a:p>
        </p:txBody>
      </p:sp>
      <p:sp>
        <p:nvSpPr>
          <p:cNvPr id="13" name="Rectangle 3">
            <a:extLst>
              <a:ext uri="{FF2B5EF4-FFF2-40B4-BE49-F238E27FC236}">
                <a16:creationId xmlns:a16="http://schemas.microsoft.com/office/drawing/2014/main" id="{4743BE17-782D-4A2B-BF0D-23CC692D8D54}"/>
              </a:ext>
            </a:extLst>
          </p:cNvPr>
          <p:cNvSpPr>
            <a:spLocks noChangeArrowheads="1"/>
          </p:cNvSpPr>
          <p:nvPr/>
        </p:nvSpPr>
        <p:spPr bwMode="auto">
          <a:xfrm>
            <a:off x="961696" y="1263965"/>
            <a:ext cx="10568609"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spcBef>
                <a:spcPct val="0"/>
              </a:spcBef>
              <a:buNone/>
            </a:pPr>
            <a:r>
              <a:rPr lang="en-US" altLang="it-IT" sz="2000" dirty="0"/>
              <a:t>Modern automotive electronics systems are  real-time embedded system running over networked Electronic Control Units (ECUs)  interconnected by wired networks such as the Controller </a:t>
            </a:r>
            <a:r>
              <a:rPr lang="en-US" altLang="it-IT" sz="2000" dirty="0" err="1"/>
              <a:t>AreaNetwork</a:t>
            </a:r>
            <a:r>
              <a:rPr lang="en-US" altLang="it-IT" sz="2000" dirty="0"/>
              <a:t> (CAN) or Ethernet.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191696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3414F0A-B4B4-41E4-8BB7-9EB4599AF775}"/>
              </a:ext>
            </a:extLst>
          </p:cNvPr>
          <p:cNvSpPr>
            <a:spLocks noGrp="1"/>
          </p:cNvSpPr>
          <p:nvPr>
            <p:ph type="title"/>
          </p:nvPr>
        </p:nvSpPr>
        <p:spPr/>
        <p:txBody>
          <a:bodyPr>
            <a:normAutofit/>
          </a:bodyPr>
          <a:lstStyle/>
          <a:p>
            <a:r>
              <a:rPr lang="it-IT" altLang="it-IT" sz="4000" dirty="0">
                <a:cs typeface="Calibri" panose="020F0502020204030204" pitchFamily="34" charset="0"/>
              </a:rPr>
              <a:t>Private data made </a:t>
            </a:r>
            <a:r>
              <a:rPr lang="it-IT" altLang="it-IT" sz="4000" dirty="0" err="1">
                <a:cs typeface="Calibri" panose="020F0502020204030204" pitchFamily="34" charset="0"/>
              </a:rPr>
              <a:t>publicly</a:t>
            </a:r>
            <a:r>
              <a:rPr lang="it-IT" altLang="it-IT" sz="4000" dirty="0">
                <a:cs typeface="Calibri" panose="020F0502020204030204" pitchFamily="34" charset="0"/>
              </a:rPr>
              <a:t> </a:t>
            </a:r>
            <a:r>
              <a:rPr lang="it-IT" altLang="it-IT" sz="4000" dirty="0" err="1">
                <a:cs typeface="Calibri" panose="020F0502020204030204" pitchFamily="34" charset="0"/>
              </a:rPr>
              <a:t>available</a:t>
            </a:r>
            <a:endParaRPr lang="it-IT" sz="4000" dirty="0">
              <a:cs typeface="Calibri" panose="020F0502020204030204" pitchFamily="34" charset="0"/>
            </a:endParaRPr>
          </a:p>
        </p:txBody>
      </p:sp>
      <p:sp>
        <p:nvSpPr>
          <p:cNvPr id="4" name="Segnaposto data 3">
            <a:extLst>
              <a:ext uri="{FF2B5EF4-FFF2-40B4-BE49-F238E27FC236}">
                <a16:creationId xmlns:a16="http://schemas.microsoft.com/office/drawing/2014/main" id="{D1B91F8D-8A43-4AB3-8EBE-5A8086E41A70}"/>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4D0C76F1-CB58-482B-A74B-4D886C9E3548}"/>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CAAAB2B3-DA4C-4E14-9B66-1ADFDDAE704E}"/>
              </a:ext>
            </a:extLst>
          </p:cNvPr>
          <p:cNvSpPr>
            <a:spLocks noGrp="1"/>
          </p:cNvSpPr>
          <p:nvPr>
            <p:ph type="sldNum" sz="quarter" idx="12"/>
          </p:nvPr>
        </p:nvSpPr>
        <p:spPr/>
        <p:txBody>
          <a:bodyPr/>
          <a:lstStyle/>
          <a:p>
            <a:fld id="{11A9D1D3-80F6-43B1-92F0-BF797B205D95}" type="slidenum">
              <a:rPr lang="it-IT" smtClean="0"/>
              <a:t>4</a:t>
            </a:fld>
            <a:endParaRPr lang="it-IT"/>
          </a:p>
        </p:txBody>
      </p:sp>
      <p:sp>
        <p:nvSpPr>
          <p:cNvPr id="8" name="CasellaDiTesto 5">
            <a:extLst>
              <a:ext uri="{FF2B5EF4-FFF2-40B4-BE49-F238E27FC236}">
                <a16:creationId xmlns:a16="http://schemas.microsoft.com/office/drawing/2014/main" id="{097D687C-1543-4EF8-BBB1-A30EA8E1FCF6}"/>
              </a:ext>
            </a:extLst>
          </p:cNvPr>
          <p:cNvSpPr txBox="1">
            <a:spLocks noChangeArrowheads="1"/>
          </p:cNvSpPr>
          <p:nvPr/>
        </p:nvSpPr>
        <p:spPr bwMode="auto">
          <a:xfrm>
            <a:off x="3108752" y="2350903"/>
            <a:ext cx="13128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1800" u="none" dirty="0">
                <a:latin typeface="Arial" panose="020B0604020202020204" pitchFamily="34" charset="0"/>
              </a:rPr>
              <a:t>Application</a:t>
            </a:r>
          </a:p>
        </p:txBody>
      </p:sp>
      <p:sp>
        <p:nvSpPr>
          <p:cNvPr id="9" name="Rettangolo 11">
            <a:extLst>
              <a:ext uri="{FF2B5EF4-FFF2-40B4-BE49-F238E27FC236}">
                <a16:creationId xmlns:a16="http://schemas.microsoft.com/office/drawing/2014/main" id="{FFFB1B83-AEC5-4135-8C2C-16AE0B094B39}"/>
              </a:ext>
            </a:extLst>
          </p:cNvPr>
          <p:cNvSpPr>
            <a:spLocks noChangeArrowheads="1"/>
          </p:cNvSpPr>
          <p:nvPr/>
        </p:nvSpPr>
        <p:spPr bwMode="auto">
          <a:xfrm>
            <a:off x="838200" y="3967999"/>
            <a:ext cx="1037579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2400" u="none" dirty="0">
                <a:cs typeface="Calibri" panose="020F0502020204030204" pitchFamily="34" charset="0"/>
              </a:rPr>
              <a:t>Application </a:t>
            </a:r>
            <a:r>
              <a:rPr lang="it-IT" altLang="it-IT" sz="2400" u="none" dirty="0" err="1">
                <a:cs typeface="Calibri" panose="020F0502020204030204" pitchFamily="34" charset="0"/>
              </a:rPr>
              <a:t>authorized</a:t>
            </a:r>
            <a:r>
              <a:rPr lang="it-IT" altLang="it-IT" sz="2400" u="none" dirty="0">
                <a:cs typeface="Calibri" panose="020F0502020204030204" pitchFamily="34" charset="0"/>
              </a:rPr>
              <a:t> to access private data</a:t>
            </a:r>
          </a:p>
          <a:p>
            <a:pPr>
              <a:spcBef>
                <a:spcPct val="0"/>
              </a:spcBef>
              <a:buFontTx/>
              <a:buNone/>
            </a:pPr>
            <a:r>
              <a:rPr lang="it-IT" altLang="it-IT" sz="2400" u="none" dirty="0">
                <a:cs typeface="Calibri" panose="020F0502020204030204" pitchFamily="34" charset="0"/>
              </a:rPr>
              <a:t>Application </a:t>
            </a:r>
            <a:r>
              <a:rPr lang="it-IT" altLang="it-IT" sz="2400" u="none" dirty="0" err="1">
                <a:cs typeface="Calibri" panose="020F0502020204030204" pitchFamily="34" charset="0"/>
              </a:rPr>
              <a:t>authorized</a:t>
            </a:r>
            <a:r>
              <a:rPr lang="it-IT" altLang="it-IT" sz="2400" u="none" dirty="0">
                <a:cs typeface="Calibri" panose="020F0502020204030204" pitchFamily="34" charset="0"/>
              </a:rPr>
              <a:t> to access Internet</a:t>
            </a:r>
          </a:p>
          <a:p>
            <a:pPr>
              <a:spcBef>
                <a:spcPct val="0"/>
              </a:spcBef>
              <a:buFontTx/>
              <a:buNone/>
            </a:pPr>
            <a:endParaRPr lang="it-IT" altLang="it-IT" sz="2400" u="none" dirty="0">
              <a:cs typeface="Calibri" panose="020F0502020204030204" pitchFamily="34" charset="0"/>
            </a:endParaRPr>
          </a:p>
          <a:p>
            <a:pPr>
              <a:spcBef>
                <a:spcPct val="0"/>
              </a:spcBef>
              <a:buFontTx/>
              <a:buNone/>
            </a:pPr>
            <a:r>
              <a:rPr lang="it-IT" altLang="it-IT" sz="2400" u="none" dirty="0">
                <a:cs typeface="Calibri" panose="020F0502020204030204" pitchFamily="34" charset="0"/>
              </a:rPr>
              <a:t>Control on the information </a:t>
            </a:r>
            <a:r>
              <a:rPr lang="it-IT" altLang="it-IT" sz="2400" u="none" dirty="0" err="1">
                <a:cs typeface="Calibri" panose="020F0502020204030204" pitchFamily="34" charset="0"/>
              </a:rPr>
              <a:t>sent</a:t>
            </a:r>
            <a:r>
              <a:rPr lang="it-IT" altLang="it-IT" sz="2400" u="none" dirty="0">
                <a:cs typeface="Calibri" panose="020F0502020204030204" pitchFamily="34" charset="0"/>
              </a:rPr>
              <a:t> </a:t>
            </a:r>
            <a:r>
              <a:rPr lang="it-IT" altLang="it-IT" sz="2400" u="none">
                <a:cs typeface="Calibri" panose="020F0502020204030204" pitchFamily="34" charset="0"/>
              </a:rPr>
              <a:t>on Internet</a:t>
            </a:r>
            <a:r>
              <a:rPr lang="it-IT" altLang="it-IT" sz="2400" u="none" dirty="0">
                <a:cs typeface="Calibri" panose="020F0502020204030204" pitchFamily="34" charset="0"/>
              </a:rPr>
              <a:t>!!!!!</a:t>
            </a:r>
          </a:p>
          <a:p>
            <a:pPr>
              <a:spcBef>
                <a:spcPct val="0"/>
              </a:spcBef>
              <a:buFontTx/>
              <a:buNone/>
            </a:pPr>
            <a:endParaRPr lang="it-IT" altLang="it-IT" sz="2400" u="none" dirty="0">
              <a:cs typeface="Calibri" panose="020F0502020204030204" pitchFamily="34" charset="0"/>
            </a:endParaRPr>
          </a:p>
        </p:txBody>
      </p:sp>
      <p:sp>
        <p:nvSpPr>
          <p:cNvPr id="11" name="CasellaDiTesto 4">
            <a:extLst>
              <a:ext uri="{FF2B5EF4-FFF2-40B4-BE49-F238E27FC236}">
                <a16:creationId xmlns:a16="http://schemas.microsoft.com/office/drawing/2014/main" id="{F0BE2CAD-0A4A-4BDB-A98F-BC09EE7000FA}"/>
              </a:ext>
            </a:extLst>
          </p:cNvPr>
          <p:cNvSpPr txBox="1">
            <a:spLocks noChangeArrowheads="1"/>
          </p:cNvSpPr>
          <p:nvPr/>
        </p:nvSpPr>
        <p:spPr bwMode="auto">
          <a:xfrm>
            <a:off x="838200" y="2139560"/>
            <a:ext cx="13003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1800" u="none" dirty="0">
                <a:latin typeface="Arial" panose="020B0604020202020204" pitchFamily="34" charset="0"/>
              </a:rPr>
              <a:t>Private </a:t>
            </a:r>
          </a:p>
          <a:p>
            <a:pPr>
              <a:spcBef>
                <a:spcPct val="0"/>
              </a:spcBef>
              <a:buFontTx/>
              <a:buNone/>
            </a:pPr>
            <a:r>
              <a:rPr lang="it-IT" altLang="it-IT" sz="1800" u="none" dirty="0">
                <a:latin typeface="Arial" panose="020B0604020202020204" pitchFamily="34" charset="0"/>
              </a:rPr>
              <a:t>Data: DDD</a:t>
            </a:r>
          </a:p>
        </p:txBody>
      </p:sp>
      <p:sp>
        <p:nvSpPr>
          <p:cNvPr id="13" name="Freccia circolare in su 12">
            <a:extLst>
              <a:ext uri="{FF2B5EF4-FFF2-40B4-BE49-F238E27FC236}">
                <a16:creationId xmlns:a16="http://schemas.microsoft.com/office/drawing/2014/main" id="{9A1A201C-9EFF-421B-A590-0A55E158E1C6}"/>
              </a:ext>
            </a:extLst>
          </p:cNvPr>
          <p:cNvSpPr/>
          <p:nvPr/>
        </p:nvSpPr>
        <p:spPr>
          <a:xfrm>
            <a:off x="4560358" y="2946407"/>
            <a:ext cx="2178106" cy="369888"/>
          </a:xfrm>
          <a:prstGeom prst="curvedUpArrow">
            <a:avLst/>
          </a:prstGeom>
          <a:solidFill>
            <a:srgbClr val="FF0000"/>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solidFill>
                <a:schemeClr val="tx1"/>
              </a:solidFill>
            </a:endParaRPr>
          </a:p>
        </p:txBody>
      </p:sp>
      <p:sp>
        <p:nvSpPr>
          <p:cNvPr id="17" name="Rettangolo 8">
            <a:extLst>
              <a:ext uri="{FF2B5EF4-FFF2-40B4-BE49-F238E27FC236}">
                <a16:creationId xmlns:a16="http://schemas.microsoft.com/office/drawing/2014/main" id="{6D2DE2FD-9A17-4293-A0E9-CF59760756D4}"/>
              </a:ext>
            </a:extLst>
          </p:cNvPr>
          <p:cNvSpPr>
            <a:spLocks noChangeArrowheads="1"/>
          </p:cNvSpPr>
          <p:nvPr/>
        </p:nvSpPr>
        <p:spPr bwMode="auto">
          <a:xfrm>
            <a:off x="7788935" y="1687677"/>
            <a:ext cx="2254019"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2800" u="none" dirty="0" err="1">
                <a:latin typeface="+mn-lt"/>
              </a:rPr>
              <a:t>Secure</a:t>
            </a:r>
            <a:r>
              <a:rPr lang="it-IT" altLang="it-IT" sz="2800" u="none" dirty="0">
                <a:latin typeface="+mn-lt"/>
              </a:rPr>
              <a:t> </a:t>
            </a:r>
            <a:r>
              <a:rPr lang="it-IT" altLang="it-IT" sz="2800" u="none" dirty="0">
                <a:latin typeface="+mn-lt"/>
                <a:cs typeface="Calibri" panose="020F0502020204030204" pitchFamily="34" charset="0"/>
              </a:rPr>
              <a:t>information</a:t>
            </a:r>
            <a:r>
              <a:rPr lang="it-IT" altLang="it-IT" sz="2800" u="none" dirty="0">
                <a:latin typeface="+mn-lt"/>
              </a:rPr>
              <a:t> flow </a:t>
            </a:r>
            <a:r>
              <a:rPr lang="it-IT" altLang="it-IT" sz="2800" u="none" dirty="0" err="1">
                <a:latin typeface="+mn-lt"/>
              </a:rPr>
              <a:t>is</a:t>
            </a:r>
            <a:r>
              <a:rPr lang="it-IT" altLang="it-IT" sz="2800" u="none" dirty="0">
                <a:latin typeface="+mn-lt"/>
              </a:rPr>
              <a:t> </a:t>
            </a:r>
            <a:r>
              <a:rPr lang="it-IT" altLang="it-IT" sz="2800" u="none" dirty="0" err="1">
                <a:latin typeface="+mn-lt"/>
              </a:rPr>
              <a:t>violated</a:t>
            </a:r>
            <a:r>
              <a:rPr lang="it-IT" altLang="it-IT" sz="2000" u="none" dirty="0">
                <a:latin typeface="Utopia-Regular"/>
              </a:rPr>
              <a:t>	</a:t>
            </a:r>
            <a:endParaRPr lang="it-IT" altLang="it-IT" sz="2000" dirty="0">
              <a:latin typeface="Arial" panose="020B0604020202020204" pitchFamily="34" charset="0"/>
            </a:endParaRPr>
          </a:p>
        </p:txBody>
      </p:sp>
      <p:sp>
        <p:nvSpPr>
          <p:cNvPr id="18" name="Ovale 17">
            <a:extLst>
              <a:ext uri="{FF2B5EF4-FFF2-40B4-BE49-F238E27FC236}">
                <a16:creationId xmlns:a16="http://schemas.microsoft.com/office/drawing/2014/main" id="{7369B912-CB10-4EDB-ABF3-673C344783CB}"/>
              </a:ext>
            </a:extLst>
          </p:cNvPr>
          <p:cNvSpPr/>
          <p:nvPr/>
        </p:nvSpPr>
        <p:spPr>
          <a:xfrm>
            <a:off x="2784743" y="1821054"/>
            <a:ext cx="1960880" cy="136080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Rettangolo 1">
            <a:extLst>
              <a:ext uri="{FF2B5EF4-FFF2-40B4-BE49-F238E27FC236}">
                <a16:creationId xmlns:a16="http://schemas.microsoft.com/office/drawing/2014/main" id="{B993E537-010E-4F7C-B019-7165F6194616}"/>
              </a:ext>
            </a:extLst>
          </p:cNvPr>
          <p:cNvSpPr>
            <a:spLocks noChangeArrowheads="1"/>
          </p:cNvSpPr>
          <p:nvPr/>
        </p:nvSpPr>
        <p:spPr bwMode="auto">
          <a:xfrm>
            <a:off x="7967611" y="4155263"/>
            <a:ext cx="254273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2400" u="none" dirty="0">
                <a:cs typeface="Calibri" panose="020F0502020204030204" pitchFamily="34" charset="0"/>
              </a:rPr>
              <a:t>Limit of Firewall and Access control </a:t>
            </a:r>
            <a:r>
              <a:rPr lang="it-IT" altLang="it-IT" sz="2400" u="none" dirty="0" err="1">
                <a:cs typeface="Calibri" panose="020F0502020204030204" pitchFamily="34" charset="0"/>
              </a:rPr>
              <a:t>mechanisms</a:t>
            </a:r>
            <a:r>
              <a:rPr lang="it-IT" altLang="it-IT" sz="2400" u="none" dirty="0">
                <a:cs typeface="Calibri" panose="020F0502020204030204" pitchFamily="34" charset="0"/>
              </a:rPr>
              <a:t> </a:t>
            </a:r>
            <a:endParaRPr lang="it-IT" altLang="it-IT" sz="2400" dirty="0">
              <a:cs typeface="Calibri" panose="020F0502020204030204" pitchFamily="34" charset="0"/>
            </a:endParaRPr>
          </a:p>
        </p:txBody>
      </p:sp>
      <p:sp>
        <p:nvSpPr>
          <p:cNvPr id="23" name="CasellaDiTesto 22">
            <a:extLst>
              <a:ext uri="{FF2B5EF4-FFF2-40B4-BE49-F238E27FC236}">
                <a16:creationId xmlns:a16="http://schemas.microsoft.com/office/drawing/2014/main" id="{51624C8D-4B16-4A55-9085-B434BC12A08C}"/>
              </a:ext>
            </a:extLst>
          </p:cNvPr>
          <p:cNvSpPr txBox="1"/>
          <p:nvPr/>
        </p:nvSpPr>
        <p:spPr>
          <a:xfrm>
            <a:off x="5272030" y="3275815"/>
            <a:ext cx="612668" cy="369332"/>
          </a:xfrm>
          <a:prstGeom prst="rect">
            <a:avLst/>
          </a:prstGeom>
          <a:noFill/>
        </p:spPr>
        <p:txBody>
          <a:bodyPr wrap="none" rtlCol="0">
            <a:spAutoFit/>
          </a:bodyPr>
          <a:lstStyle/>
          <a:p>
            <a:r>
              <a:rPr lang="it-IT" dirty="0"/>
              <a:t>DDD</a:t>
            </a:r>
          </a:p>
        </p:txBody>
      </p:sp>
      <p:sp>
        <p:nvSpPr>
          <p:cNvPr id="25" name="CasellaDiTesto 24">
            <a:extLst>
              <a:ext uri="{FF2B5EF4-FFF2-40B4-BE49-F238E27FC236}">
                <a16:creationId xmlns:a16="http://schemas.microsoft.com/office/drawing/2014/main" id="{C8CD81F9-04F0-4342-9345-D1617C75D31A}"/>
              </a:ext>
            </a:extLst>
          </p:cNvPr>
          <p:cNvSpPr txBox="1"/>
          <p:nvPr/>
        </p:nvSpPr>
        <p:spPr>
          <a:xfrm>
            <a:off x="5623825" y="2139560"/>
            <a:ext cx="1872436" cy="707886"/>
          </a:xfrm>
          <a:prstGeom prst="rect">
            <a:avLst/>
          </a:prstGeom>
          <a:noFill/>
        </p:spPr>
        <p:txBody>
          <a:bodyPr wrap="none" rtlCol="0">
            <a:spAutoFit/>
          </a:bodyPr>
          <a:lstStyle/>
          <a:p>
            <a:r>
              <a:rPr lang="it-IT" sz="4000" dirty="0"/>
              <a:t>Internet</a:t>
            </a:r>
          </a:p>
        </p:txBody>
      </p:sp>
      <p:sp>
        <p:nvSpPr>
          <p:cNvPr id="26" name="Freccia a destra 25">
            <a:extLst>
              <a:ext uri="{FF2B5EF4-FFF2-40B4-BE49-F238E27FC236}">
                <a16:creationId xmlns:a16="http://schemas.microsoft.com/office/drawing/2014/main" id="{1C5DE67F-3132-4CEB-9706-70D7E86045CD}"/>
              </a:ext>
            </a:extLst>
          </p:cNvPr>
          <p:cNvSpPr/>
          <p:nvPr/>
        </p:nvSpPr>
        <p:spPr>
          <a:xfrm>
            <a:off x="4816506" y="2462725"/>
            <a:ext cx="788988" cy="825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27" name="Freccia a destra 26">
            <a:extLst>
              <a:ext uri="{FF2B5EF4-FFF2-40B4-BE49-F238E27FC236}">
                <a16:creationId xmlns:a16="http://schemas.microsoft.com/office/drawing/2014/main" id="{FA854C94-6D38-4A73-9CE1-B7DED6FEF280}"/>
              </a:ext>
            </a:extLst>
          </p:cNvPr>
          <p:cNvSpPr/>
          <p:nvPr/>
        </p:nvSpPr>
        <p:spPr>
          <a:xfrm>
            <a:off x="1993227" y="2380175"/>
            <a:ext cx="788988" cy="825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Tree>
    <p:extLst>
      <p:ext uri="{BB962C8B-B14F-4D97-AF65-F5344CB8AC3E}">
        <p14:creationId xmlns:p14="http://schemas.microsoft.com/office/powerpoint/2010/main" val="257945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DC9BAD2-590F-44F9-B149-FD9D857258F8}"/>
              </a:ext>
            </a:extLst>
          </p:cNvPr>
          <p:cNvSpPr>
            <a:spLocks noGrp="1"/>
          </p:cNvSpPr>
          <p:nvPr>
            <p:ph type="title"/>
          </p:nvPr>
        </p:nvSpPr>
        <p:spPr/>
        <p:txBody>
          <a:bodyPr>
            <a:normAutofit/>
          </a:bodyPr>
          <a:lstStyle/>
          <a:p>
            <a:r>
              <a:rPr lang="it-IT" altLang="it-IT" sz="4000" dirty="0">
                <a:solidFill>
                  <a:schemeClr val="bg1"/>
                </a:solidFill>
                <a:latin typeface="Calibri Light" panose="020F0302020204030204" pitchFamily="34" charset="0"/>
                <a:cs typeface="Calibri Light" panose="020F0302020204030204" pitchFamily="34" charset="0"/>
              </a:rPr>
              <a:t>A case study: </a:t>
            </a:r>
            <a:r>
              <a:rPr lang="it-IT" altLang="it-IT" sz="4000" dirty="0" err="1">
                <a:solidFill>
                  <a:schemeClr val="bg1"/>
                </a:solidFill>
                <a:latin typeface="Calibri Light" panose="020F0302020204030204" pitchFamily="34" charset="0"/>
                <a:cs typeface="Calibri Light" panose="020F0302020204030204" pitchFamily="34" charset="0"/>
              </a:rPr>
              <a:t>secure</a:t>
            </a:r>
            <a:r>
              <a:rPr lang="it-IT" altLang="it-IT" sz="4000" dirty="0">
                <a:solidFill>
                  <a:schemeClr val="bg1"/>
                </a:solidFill>
                <a:latin typeface="Calibri Light" panose="020F0302020204030204" pitchFamily="34" charset="0"/>
                <a:cs typeface="Calibri Light" panose="020F0302020204030204" pitchFamily="34" charset="0"/>
              </a:rPr>
              <a:t> flow in AUTOSAR models</a:t>
            </a:r>
            <a:endParaRPr lang="it-IT" sz="4000" dirty="0"/>
          </a:p>
        </p:txBody>
      </p:sp>
      <p:sp>
        <p:nvSpPr>
          <p:cNvPr id="3" name="Segnaposto contenuto 2">
            <a:extLst>
              <a:ext uri="{FF2B5EF4-FFF2-40B4-BE49-F238E27FC236}">
                <a16:creationId xmlns:a16="http://schemas.microsoft.com/office/drawing/2014/main" id="{07FD4322-3FBF-4344-A5B3-1D965CDC2C58}"/>
              </a:ext>
            </a:extLst>
          </p:cNvPr>
          <p:cNvSpPr>
            <a:spLocks noGrp="1"/>
          </p:cNvSpPr>
          <p:nvPr>
            <p:ph idx="1"/>
          </p:nvPr>
        </p:nvSpPr>
        <p:spPr>
          <a:xfrm>
            <a:off x="1193851" y="3744416"/>
            <a:ext cx="9232411" cy="1245893"/>
          </a:xfrm>
        </p:spPr>
        <p:txBody>
          <a:bodyPr>
            <a:normAutofit/>
          </a:bodyPr>
          <a:lstStyle/>
          <a:p>
            <a:pPr>
              <a:spcBef>
                <a:spcPct val="0"/>
              </a:spcBef>
              <a:buNone/>
            </a:pPr>
            <a:r>
              <a:rPr lang="en-US" altLang="it-IT" sz="3300" dirty="0"/>
              <a:t>	</a:t>
            </a:r>
            <a:r>
              <a:rPr lang="en-US" altLang="it-IT" sz="2400" dirty="0"/>
              <a:t>Recent research has shown that it  is possible for external intruders to compromise the proper operation of safety functions getting access to the infotainment system. </a:t>
            </a:r>
          </a:p>
          <a:p>
            <a:endParaRPr lang="it-IT" dirty="0"/>
          </a:p>
        </p:txBody>
      </p:sp>
      <p:sp>
        <p:nvSpPr>
          <p:cNvPr id="4" name="Segnaposto data 3">
            <a:extLst>
              <a:ext uri="{FF2B5EF4-FFF2-40B4-BE49-F238E27FC236}">
                <a16:creationId xmlns:a16="http://schemas.microsoft.com/office/drawing/2014/main" id="{B07558FC-6063-4B3F-9446-AF6D50D26BF5}"/>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CFD655C0-4F1F-4232-B6A5-7DDBE7B9D4C1}"/>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F182FA19-A25E-4801-B590-3E7A72725438}"/>
              </a:ext>
            </a:extLst>
          </p:cNvPr>
          <p:cNvSpPr>
            <a:spLocks noGrp="1"/>
          </p:cNvSpPr>
          <p:nvPr>
            <p:ph type="sldNum" sz="quarter" idx="12"/>
          </p:nvPr>
        </p:nvSpPr>
        <p:spPr/>
        <p:txBody>
          <a:bodyPr/>
          <a:lstStyle/>
          <a:p>
            <a:fld id="{11A9D1D3-80F6-43B1-92F0-BF797B205D95}" type="slidenum">
              <a:rPr lang="it-IT" smtClean="0"/>
              <a:t>40</a:t>
            </a:fld>
            <a:endParaRPr lang="it-IT"/>
          </a:p>
        </p:txBody>
      </p:sp>
      <p:sp>
        <p:nvSpPr>
          <p:cNvPr id="7" name="Rettangolo 6">
            <a:extLst>
              <a:ext uri="{FF2B5EF4-FFF2-40B4-BE49-F238E27FC236}">
                <a16:creationId xmlns:a16="http://schemas.microsoft.com/office/drawing/2014/main" id="{847A43E7-24E0-4DD6-884D-1D12D0BDF78B}"/>
              </a:ext>
            </a:extLst>
          </p:cNvPr>
          <p:cNvSpPr/>
          <p:nvPr/>
        </p:nvSpPr>
        <p:spPr>
          <a:xfrm>
            <a:off x="7044559" y="2150340"/>
            <a:ext cx="3046283" cy="830997"/>
          </a:xfrm>
          <a:prstGeom prst="rect">
            <a:avLst/>
          </a:prstGeom>
        </p:spPr>
        <p:txBody>
          <a:bodyPr wrap="none">
            <a:spAutoFit/>
          </a:bodyPr>
          <a:lstStyle/>
          <a:p>
            <a:pPr algn="ctr"/>
            <a:r>
              <a:rPr lang="en-US" altLang="it-IT" sz="2400" dirty="0"/>
              <a:t>Low criticality </a:t>
            </a:r>
          </a:p>
          <a:p>
            <a:r>
              <a:rPr lang="en-US" altLang="it-IT" sz="2400" dirty="0"/>
              <a:t>Infotainment system, ..</a:t>
            </a:r>
            <a:endParaRPr lang="it-IT" sz="2400" dirty="0"/>
          </a:p>
        </p:txBody>
      </p:sp>
      <p:sp>
        <p:nvSpPr>
          <p:cNvPr id="10" name="Rettangolo 9">
            <a:extLst>
              <a:ext uri="{FF2B5EF4-FFF2-40B4-BE49-F238E27FC236}">
                <a16:creationId xmlns:a16="http://schemas.microsoft.com/office/drawing/2014/main" id="{EDC93E07-B2D3-4F7A-9A59-EFBE02B61DA5}"/>
              </a:ext>
            </a:extLst>
          </p:cNvPr>
          <p:cNvSpPr/>
          <p:nvPr/>
        </p:nvSpPr>
        <p:spPr>
          <a:xfrm>
            <a:off x="1652752" y="1281440"/>
            <a:ext cx="8113986" cy="830997"/>
          </a:xfrm>
          <a:prstGeom prst="rect">
            <a:avLst/>
          </a:prstGeom>
        </p:spPr>
        <p:txBody>
          <a:bodyPr wrap="square">
            <a:spAutoFit/>
          </a:bodyPr>
          <a:lstStyle/>
          <a:p>
            <a:pPr>
              <a:spcBef>
                <a:spcPct val="0"/>
              </a:spcBef>
              <a:buNone/>
            </a:pPr>
            <a:r>
              <a:rPr lang="en-US" altLang="it-IT" sz="2400" dirty="0"/>
              <a:t>Automotive systems: </a:t>
            </a:r>
            <a:r>
              <a:rPr lang="it-IT" altLang="it-IT" sz="2400" dirty="0"/>
              <a:t>Mixed-</a:t>
            </a:r>
            <a:r>
              <a:rPr lang="it-IT" altLang="it-IT" sz="2400" dirty="0" err="1"/>
              <a:t>criticality</a:t>
            </a:r>
            <a:r>
              <a:rPr lang="it-IT" altLang="it-IT" sz="2400" dirty="0"/>
              <a:t> </a:t>
            </a:r>
            <a:r>
              <a:rPr lang="it-IT" altLang="it-IT" sz="2400" dirty="0" err="1"/>
              <a:t>safety</a:t>
            </a:r>
            <a:r>
              <a:rPr lang="it-IT" altLang="it-IT" sz="2400" dirty="0"/>
              <a:t> </a:t>
            </a:r>
            <a:r>
              <a:rPr lang="it-IT" altLang="it-IT" sz="2400" dirty="0" err="1"/>
              <a:t>critical</a:t>
            </a:r>
            <a:r>
              <a:rPr lang="it-IT" altLang="it-IT" sz="2400" dirty="0"/>
              <a:t> systems</a:t>
            </a:r>
          </a:p>
          <a:p>
            <a:pPr>
              <a:spcBef>
                <a:spcPct val="0"/>
              </a:spcBef>
              <a:buNone/>
            </a:pPr>
            <a:endParaRPr lang="en-US" altLang="it-IT" sz="2400" dirty="0"/>
          </a:p>
        </p:txBody>
      </p:sp>
      <p:sp>
        <p:nvSpPr>
          <p:cNvPr id="11" name="Rettangolo 10">
            <a:extLst>
              <a:ext uri="{FF2B5EF4-FFF2-40B4-BE49-F238E27FC236}">
                <a16:creationId xmlns:a16="http://schemas.microsoft.com/office/drawing/2014/main" id="{B96643AB-F615-472F-A849-BCCA59A90C4D}"/>
              </a:ext>
            </a:extLst>
          </p:cNvPr>
          <p:cNvSpPr/>
          <p:nvPr/>
        </p:nvSpPr>
        <p:spPr>
          <a:xfrm>
            <a:off x="939362" y="1951670"/>
            <a:ext cx="3857296" cy="1200329"/>
          </a:xfrm>
          <a:prstGeom prst="rect">
            <a:avLst/>
          </a:prstGeom>
        </p:spPr>
        <p:txBody>
          <a:bodyPr wrap="square">
            <a:spAutoFit/>
          </a:bodyPr>
          <a:lstStyle/>
          <a:p>
            <a:pPr algn="ctr">
              <a:spcBef>
                <a:spcPct val="0"/>
              </a:spcBef>
              <a:buNone/>
            </a:pPr>
            <a:r>
              <a:rPr lang="en-US" altLang="it-IT" sz="2400" dirty="0"/>
              <a:t>High criticality </a:t>
            </a:r>
          </a:p>
          <a:p>
            <a:pPr>
              <a:spcBef>
                <a:spcPct val="0"/>
              </a:spcBef>
              <a:buNone/>
            </a:pPr>
            <a:r>
              <a:rPr lang="en-US" altLang="it-IT" sz="2400" dirty="0"/>
              <a:t>Braking system, Throttle system, … </a:t>
            </a:r>
          </a:p>
        </p:txBody>
      </p:sp>
      <p:sp>
        <p:nvSpPr>
          <p:cNvPr id="12" name="Rettangolo 11">
            <a:extLst>
              <a:ext uri="{FF2B5EF4-FFF2-40B4-BE49-F238E27FC236}">
                <a16:creationId xmlns:a16="http://schemas.microsoft.com/office/drawing/2014/main" id="{0746B45A-02D2-4B79-8C1B-E784BF5BD963}"/>
              </a:ext>
            </a:extLst>
          </p:cNvPr>
          <p:cNvSpPr/>
          <p:nvPr/>
        </p:nvSpPr>
        <p:spPr>
          <a:xfrm>
            <a:off x="2921876" y="5257831"/>
            <a:ext cx="6096000" cy="830997"/>
          </a:xfrm>
          <a:prstGeom prst="rect">
            <a:avLst/>
          </a:prstGeom>
        </p:spPr>
        <p:txBody>
          <a:bodyPr>
            <a:spAutoFit/>
          </a:bodyPr>
          <a:lstStyle/>
          <a:p>
            <a:pPr algn="ctr">
              <a:spcBef>
                <a:spcPct val="0"/>
              </a:spcBef>
              <a:buNone/>
            </a:pPr>
            <a:r>
              <a:rPr lang="en-US" altLang="it-IT" sz="2400" b="1" dirty="0"/>
              <a:t>Low  security level data must not compromise the computation of  high criticality functions </a:t>
            </a:r>
          </a:p>
        </p:txBody>
      </p:sp>
      <p:sp>
        <p:nvSpPr>
          <p:cNvPr id="13" name="Rettangolo con angoli arrotondati 12">
            <a:extLst>
              <a:ext uri="{FF2B5EF4-FFF2-40B4-BE49-F238E27FC236}">
                <a16:creationId xmlns:a16="http://schemas.microsoft.com/office/drawing/2014/main" id="{32DD1B91-B21A-4620-A414-AAAF13A213D2}"/>
              </a:ext>
            </a:extLst>
          </p:cNvPr>
          <p:cNvSpPr/>
          <p:nvPr/>
        </p:nvSpPr>
        <p:spPr>
          <a:xfrm>
            <a:off x="6910552" y="2012958"/>
            <a:ext cx="3317715" cy="1245893"/>
          </a:xfrm>
          <a:prstGeom prst="round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Rettangolo con angoli arrotondati 13">
            <a:extLst>
              <a:ext uri="{FF2B5EF4-FFF2-40B4-BE49-F238E27FC236}">
                <a16:creationId xmlns:a16="http://schemas.microsoft.com/office/drawing/2014/main" id="{F75779BB-DEC1-4DAD-9827-3F67061F960E}"/>
              </a:ext>
            </a:extLst>
          </p:cNvPr>
          <p:cNvSpPr/>
          <p:nvPr/>
        </p:nvSpPr>
        <p:spPr>
          <a:xfrm>
            <a:off x="838200" y="1975055"/>
            <a:ext cx="4059621" cy="1245893"/>
          </a:xfrm>
          <a:prstGeom prst="round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3850376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B1CF17C-16AA-469A-A340-6F12DDB42771}"/>
              </a:ext>
            </a:extLst>
          </p:cNvPr>
          <p:cNvSpPr>
            <a:spLocks noGrp="1"/>
          </p:cNvSpPr>
          <p:nvPr>
            <p:ph type="title"/>
          </p:nvPr>
        </p:nvSpPr>
        <p:spPr/>
        <p:txBody>
          <a:bodyPr/>
          <a:lstStyle/>
          <a:p>
            <a:r>
              <a:rPr lang="it-IT" altLang="it-IT" dirty="0">
                <a:solidFill>
                  <a:schemeClr val="bg1"/>
                </a:solidFill>
                <a:latin typeface="Calibri Light" panose="020F0302020204030204" pitchFamily="34" charset="0"/>
                <a:cs typeface="Calibri Light" panose="020F0302020204030204" pitchFamily="34" charset="0"/>
              </a:rPr>
              <a:t>A case study: </a:t>
            </a:r>
            <a:r>
              <a:rPr lang="it-IT" altLang="it-IT" dirty="0" err="1">
                <a:solidFill>
                  <a:schemeClr val="bg1"/>
                </a:solidFill>
                <a:latin typeface="Calibri Light" panose="020F0302020204030204" pitchFamily="34" charset="0"/>
                <a:cs typeface="Calibri Light" panose="020F0302020204030204" pitchFamily="34" charset="0"/>
              </a:rPr>
              <a:t>secure</a:t>
            </a:r>
            <a:r>
              <a:rPr lang="it-IT" altLang="it-IT" dirty="0">
                <a:solidFill>
                  <a:schemeClr val="bg1"/>
                </a:solidFill>
                <a:latin typeface="Calibri Light" panose="020F0302020204030204" pitchFamily="34" charset="0"/>
                <a:cs typeface="Calibri Light" panose="020F0302020204030204" pitchFamily="34" charset="0"/>
              </a:rPr>
              <a:t> flow in AUTOSAR models</a:t>
            </a:r>
            <a:endParaRPr lang="it-IT" dirty="0"/>
          </a:p>
        </p:txBody>
      </p:sp>
      <p:sp>
        <p:nvSpPr>
          <p:cNvPr id="3" name="Segnaposto contenuto 2">
            <a:extLst>
              <a:ext uri="{FF2B5EF4-FFF2-40B4-BE49-F238E27FC236}">
                <a16:creationId xmlns:a16="http://schemas.microsoft.com/office/drawing/2014/main" id="{5EA89EFD-315C-440A-90B3-8D81F917D228}"/>
              </a:ext>
            </a:extLst>
          </p:cNvPr>
          <p:cNvSpPr>
            <a:spLocks noGrp="1"/>
          </p:cNvSpPr>
          <p:nvPr>
            <p:ph idx="1"/>
          </p:nvPr>
        </p:nvSpPr>
        <p:spPr>
          <a:xfrm>
            <a:off x="838200" y="1145902"/>
            <a:ext cx="10515600" cy="935494"/>
          </a:xfrm>
        </p:spPr>
        <p:txBody>
          <a:bodyPr/>
          <a:lstStyle/>
          <a:p>
            <a:pPr marL="0" indent="0">
              <a:buNone/>
            </a:pPr>
            <a:r>
              <a:rPr lang="it-IT" altLang="it-IT" sz="2000" b="1" dirty="0" err="1"/>
              <a:t>AUT</a:t>
            </a:r>
            <a:r>
              <a:rPr lang="it-IT" altLang="it-IT" sz="2000" dirty="0" err="1"/>
              <a:t>omotive</a:t>
            </a:r>
            <a:r>
              <a:rPr lang="it-IT" altLang="it-IT" sz="2000" dirty="0"/>
              <a:t> </a:t>
            </a:r>
            <a:r>
              <a:rPr lang="it-IT" altLang="it-IT" sz="2000" b="1" dirty="0"/>
              <a:t>O</a:t>
            </a:r>
            <a:r>
              <a:rPr lang="it-IT" altLang="it-IT" sz="2000" dirty="0"/>
              <a:t>pen </a:t>
            </a:r>
            <a:r>
              <a:rPr lang="it-IT" altLang="it-IT" sz="2000" b="1" dirty="0"/>
              <a:t>S</a:t>
            </a:r>
            <a:r>
              <a:rPr lang="it-IT" altLang="it-IT" sz="2000" dirty="0"/>
              <a:t>ystems </a:t>
            </a:r>
            <a:r>
              <a:rPr lang="it-IT" altLang="it-IT" sz="2000" b="1" dirty="0" err="1"/>
              <a:t>AR</a:t>
            </a:r>
            <a:r>
              <a:rPr lang="it-IT" altLang="it-IT" sz="2000" dirty="0" err="1"/>
              <a:t>chitecture</a:t>
            </a:r>
            <a:r>
              <a:rPr lang="it-IT" altLang="it-IT" sz="2000" dirty="0"/>
              <a:t>: open </a:t>
            </a:r>
            <a:r>
              <a:rPr lang="it-IT" altLang="it-IT" sz="2000" dirty="0" err="1"/>
              <a:t>industry</a:t>
            </a:r>
            <a:r>
              <a:rPr lang="it-IT" altLang="it-IT" sz="2000" dirty="0"/>
              <a:t> standard for automotive software </a:t>
            </a:r>
            <a:r>
              <a:rPr lang="it-IT" altLang="it-IT" sz="2000" dirty="0" err="1"/>
              <a:t>architectures</a:t>
            </a:r>
            <a:r>
              <a:rPr lang="it-IT" altLang="it-IT" sz="2000" dirty="0"/>
              <a:t>, </a:t>
            </a:r>
            <a:r>
              <a:rPr lang="it-IT" altLang="it-IT" sz="2000" dirty="0" err="1"/>
              <a:t>spanning</a:t>
            </a:r>
            <a:r>
              <a:rPr lang="it-IT" altLang="it-IT" sz="2000" dirty="0"/>
              <a:t> </a:t>
            </a:r>
            <a:r>
              <a:rPr lang="it-IT" altLang="it-IT" sz="2000" dirty="0" err="1"/>
              <a:t>all</a:t>
            </a:r>
            <a:r>
              <a:rPr lang="it-IT" altLang="it-IT" sz="2000" dirty="0"/>
              <a:t> </a:t>
            </a:r>
            <a:r>
              <a:rPr lang="it-IT" altLang="it-IT" sz="2000" dirty="0" err="1"/>
              <a:t>levels</a:t>
            </a:r>
            <a:r>
              <a:rPr lang="it-IT" altLang="it-IT" sz="2000" dirty="0"/>
              <a:t>, from device drivers, to </a:t>
            </a:r>
            <a:r>
              <a:rPr lang="it-IT" altLang="it-IT" sz="2000" dirty="0" err="1"/>
              <a:t>operating</a:t>
            </a:r>
            <a:r>
              <a:rPr lang="it-IT" altLang="it-IT" sz="2000" dirty="0"/>
              <a:t> system, </a:t>
            </a:r>
            <a:r>
              <a:rPr lang="it-IT" altLang="it-IT" sz="2000" dirty="0" err="1"/>
              <a:t>communication</a:t>
            </a:r>
            <a:r>
              <a:rPr lang="it-IT" altLang="it-IT" sz="2000" dirty="0"/>
              <a:t> </a:t>
            </a:r>
            <a:r>
              <a:rPr lang="it-IT" altLang="it-IT" sz="2000" dirty="0" err="1"/>
              <a:t>abstraction</a:t>
            </a:r>
            <a:r>
              <a:rPr lang="it-IT" altLang="it-IT" sz="2000" dirty="0"/>
              <a:t> </a:t>
            </a:r>
            <a:r>
              <a:rPr lang="it-IT" altLang="it-IT" sz="2000" dirty="0" err="1"/>
              <a:t>layers</a:t>
            </a:r>
            <a:r>
              <a:rPr lang="it-IT" altLang="it-IT" sz="2000" dirty="0"/>
              <a:t> and the </a:t>
            </a:r>
            <a:r>
              <a:rPr lang="it-IT" altLang="it-IT" sz="2000" dirty="0" err="1"/>
              <a:t>specification</a:t>
            </a:r>
            <a:r>
              <a:rPr lang="it-IT" altLang="it-IT" sz="2000" dirty="0"/>
              <a:t> of </a:t>
            </a:r>
            <a:r>
              <a:rPr lang="it-IT" altLang="it-IT" sz="2000" dirty="0" err="1"/>
              <a:t>application-level</a:t>
            </a:r>
            <a:r>
              <a:rPr lang="it-IT" altLang="it-IT" sz="2000" dirty="0"/>
              <a:t> </a:t>
            </a:r>
            <a:r>
              <a:rPr lang="it-IT" altLang="it-IT" sz="2000" dirty="0" err="1"/>
              <a:t>components</a:t>
            </a:r>
            <a:endParaRPr lang="it-IT" altLang="it-IT" sz="2000" dirty="0"/>
          </a:p>
          <a:p>
            <a:endParaRPr lang="it-IT" dirty="0"/>
          </a:p>
        </p:txBody>
      </p:sp>
      <p:sp>
        <p:nvSpPr>
          <p:cNvPr id="4" name="Segnaposto data 3">
            <a:extLst>
              <a:ext uri="{FF2B5EF4-FFF2-40B4-BE49-F238E27FC236}">
                <a16:creationId xmlns:a16="http://schemas.microsoft.com/office/drawing/2014/main" id="{8440C46F-B8EE-48CE-9D3E-FD3FB6C746BD}"/>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6538274E-AF30-4D34-AEF1-7DF9744605D4}"/>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4D8A57BE-457A-4D26-B3F6-888DF78A6F8F}"/>
              </a:ext>
            </a:extLst>
          </p:cNvPr>
          <p:cNvSpPr>
            <a:spLocks noGrp="1"/>
          </p:cNvSpPr>
          <p:nvPr>
            <p:ph type="sldNum" sz="quarter" idx="12"/>
          </p:nvPr>
        </p:nvSpPr>
        <p:spPr/>
        <p:txBody>
          <a:bodyPr/>
          <a:lstStyle/>
          <a:p>
            <a:fld id="{11A9D1D3-80F6-43B1-92F0-BF797B205D95}" type="slidenum">
              <a:rPr lang="it-IT" smtClean="0"/>
              <a:t>41</a:t>
            </a:fld>
            <a:endParaRPr lang="it-IT"/>
          </a:p>
        </p:txBody>
      </p:sp>
      <p:pic>
        <p:nvPicPr>
          <p:cNvPr id="7" name="Immagine 2">
            <a:extLst>
              <a:ext uri="{FF2B5EF4-FFF2-40B4-BE49-F238E27FC236}">
                <a16:creationId xmlns:a16="http://schemas.microsoft.com/office/drawing/2014/main" id="{C6D3F0FD-D588-45AC-A1FF-982C2F5DD6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7800" y="2218076"/>
            <a:ext cx="5435600" cy="385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78060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865C620-CCD6-49E2-94FC-C94D7665B7D6}"/>
              </a:ext>
            </a:extLst>
          </p:cNvPr>
          <p:cNvSpPr>
            <a:spLocks noGrp="1"/>
          </p:cNvSpPr>
          <p:nvPr>
            <p:ph type="title"/>
          </p:nvPr>
        </p:nvSpPr>
        <p:spPr/>
        <p:txBody>
          <a:bodyPr/>
          <a:lstStyle/>
          <a:p>
            <a:r>
              <a:rPr lang="it-IT" dirty="0"/>
              <a:t>Mixed-</a:t>
            </a:r>
            <a:r>
              <a:rPr lang="it-IT" dirty="0" err="1"/>
              <a:t>criticality</a:t>
            </a:r>
            <a:endParaRPr lang="it-IT" dirty="0"/>
          </a:p>
        </p:txBody>
      </p:sp>
      <p:sp>
        <p:nvSpPr>
          <p:cNvPr id="4" name="Segnaposto data 3">
            <a:extLst>
              <a:ext uri="{FF2B5EF4-FFF2-40B4-BE49-F238E27FC236}">
                <a16:creationId xmlns:a16="http://schemas.microsoft.com/office/drawing/2014/main" id="{A65727EF-29D9-4F1D-8C28-CDFF214A7BA1}"/>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45022C13-8919-45A2-AB14-069BD2913EA9}"/>
              </a:ext>
            </a:extLst>
          </p:cNvPr>
          <p:cNvSpPr>
            <a:spLocks noGrp="1"/>
          </p:cNvSpPr>
          <p:nvPr>
            <p:ph type="ftr" sz="quarter" idx="11"/>
          </p:nvPr>
        </p:nvSpPr>
        <p:spPr>
          <a:xfrm>
            <a:off x="3975789" y="6412254"/>
            <a:ext cx="4114800" cy="365125"/>
          </a:xfrm>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E1BAAA96-A031-4B9A-9321-EAC9C644A78F}"/>
              </a:ext>
            </a:extLst>
          </p:cNvPr>
          <p:cNvSpPr>
            <a:spLocks noGrp="1"/>
          </p:cNvSpPr>
          <p:nvPr>
            <p:ph type="sldNum" sz="quarter" idx="12"/>
          </p:nvPr>
        </p:nvSpPr>
        <p:spPr/>
        <p:txBody>
          <a:bodyPr/>
          <a:lstStyle/>
          <a:p>
            <a:fld id="{11A9D1D3-80F6-43B1-92F0-BF797B205D95}" type="slidenum">
              <a:rPr lang="it-IT" smtClean="0"/>
              <a:t>42</a:t>
            </a:fld>
            <a:endParaRPr lang="it-IT"/>
          </a:p>
        </p:txBody>
      </p:sp>
      <p:pic>
        <p:nvPicPr>
          <p:cNvPr id="7" name="Picture 3" descr="annExample">
            <a:extLst>
              <a:ext uri="{FF2B5EF4-FFF2-40B4-BE49-F238E27FC236}">
                <a16:creationId xmlns:a16="http://schemas.microsoft.com/office/drawing/2014/main" id="{B5ED6258-E764-4C11-87BF-A0F346C8C6E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1605" y="1002897"/>
            <a:ext cx="7183986" cy="531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6">
            <a:extLst>
              <a:ext uri="{FF2B5EF4-FFF2-40B4-BE49-F238E27FC236}">
                <a16:creationId xmlns:a16="http://schemas.microsoft.com/office/drawing/2014/main" id="{7A4205D6-A79D-4BD6-846E-ADA8799F683F}"/>
              </a:ext>
            </a:extLst>
          </p:cNvPr>
          <p:cNvSpPr txBox="1">
            <a:spLocks noChangeArrowheads="1"/>
          </p:cNvSpPr>
          <p:nvPr/>
        </p:nvSpPr>
        <p:spPr bwMode="auto">
          <a:xfrm>
            <a:off x="8090589" y="1120676"/>
            <a:ext cx="319870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it-IT" sz="2000" dirty="0" err="1">
                <a:latin typeface="Arial" panose="020B0604020202020204" pitchFamily="34" charset="0"/>
              </a:rPr>
              <a:t>Autonomous</a:t>
            </a:r>
            <a:r>
              <a:rPr lang="it-IT" altLang="it-IT" sz="2000" dirty="0">
                <a:latin typeface="Arial" panose="020B0604020202020204" pitchFamily="34" charset="0"/>
              </a:rPr>
              <a:t>  </a:t>
            </a:r>
            <a:r>
              <a:rPr lang="it-IT" altLang="it-IT" sz="2000" dirty="0" err="1">
                <a:latin typeface="Arial" panose="020B0604020202020204" pitchFamily="34" charset="0"/>
              </a:rPr>
              <a:t>driving</a:t>
            </a:r>
            <a:r>
              <a:rPr lang="it-IT" altLang="it-IT" sz="2000" dirty="0">
                <a:latin typeface="Arial" panose="020B0604020202020204" pitchFamily="34" charset="0"/>
              </a:rPr>
              <a:t> </a:t>
            </a:r>
          </a:p>
        </p:txBody>
      </p:sp>
      <p:sp>
        <p:nvSpPr>
          <p:cNvPr id="10" name="Rectangle 8">
            <a:extLst>
              <a:ext uri="{FF2B5EF4-FFF2-40B4-BE49-F238E27FC236}">
                <a16:creationId xmlns:a16="http://schemas.microsoft.com/office/drawing/2014/main" id="{1FC687EE-8F5B-46AF-94B3-2146A31A6F24}"/>
              </a:ext>
            </a:extLst>
          </p:cNvPr>
          <p:cNvSpPr>
            <a:spLocks noChangeArrowheads="1"/>
          </p:cNvSpPr>
          <p:nvPr/>
        </p:nvSpPr>
        <p:spPr bwMode="auto">
          <a:xfrm>
            <a:off x="286409" y="1120676"/>
            <a:ext cx="4302124"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it-IT" sz="2400" dirty="0">
                <a:latin typeface="+mn-lt"/>
              </a:rPr>
              <a:t>Path Planning, Lane Keeping and Lane Departure Warning are active safety functions that receive such data and send commands to actuators </a:t>
            </a:r>
            <a:br>
              <a:rPr lang="en-US" altLang="it-IT" sz="2400" dirty="0">
                <a:latin typeface="+mn-lt"/>
              </a:rPr>
            </a:br>
            <a:r>
              <a:rPr lang="en-US" altLang="it-IT" sz="2400" dirty="0">
                <a:latin typeface="+mn-lt"/>
              </a:rPr>
              <a:t>(steering,  throttle  and  brakes).</a:t>
            </a:r>
            <a:endParaRPr lang="it-IT" altLang="it-IT" sz="2400" dirty="0">
              <a:latin typeface="+mn-lt"/>
            </a:endParaRPr>
          </a:p>
        </p:txBody>
      </p:sp>
      <p:sp>
        <p:nvSpPr>
          <p:cNvPr id="12" name="Rettangolo 11">
            <a:extLst>
              <a:ext uri="{FF2B5EF4-FFF2-40B4-BE49-F238E27FC236}">
                <a16:creationId xmlns:a16="http://schemas.microsoft.com/office/drawing/2014/main" id="{A0AA2108-9B42-4391-947F-E0E3904C9C2A}"/>
              </a:ext>
            </a:extLst>
          </p:cNvPr>
          <p:cNvSpPr/>
          <p:nvPr/>
        </p:nvSpPr>
        <p:spPr>
          <a:xfrm>
            <a:off x="7932598" y="4406571"/>
            <a:ext cx="381000" cy="21272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3" name="Rettangolo 12">
            <a:extLst>
              <a:ext uri="{FF2B5EF4-FFF2-40B4-BE49-F238E27FC236}">
                <a16:creationId xmlns:a16="http://schemas.microsoft.com/office/drawing/2014/main" id="{040F9714-4642-4B48-8D36-ED2D4016CAD6}"/>
              </a:ext>
            </a:extLst>
          </p:cNvPr>
          <p:cNvSpPr/>
          <p:nvPr/>
        </p:nvSpPr>
        <p:spPr>
          <a:xfrm>
            <a:off x="5211353" y="5531937"/>
            <a:ext cx="5561749" cy="369332"/>
          </a:xfrm>
          <a:prstGeom prst="rect">
            <a:avLst/>
          </a:prstGeom>
        </p:spPr>
        <p:txBody>
          <a:bodyPr wrap="square">
            <a:spAutoFit/>
          </a:bodyPr>
          <a:lstStyle/>
          <a:p>
            <a:r>
              <a:rPr lang="en-US" altLang="it-IT" dirty="0"/>
              <a:t>AUTOSAR models are extended with </a:t>
            </a:r>
            <a:r>
              <a:rPr lang="en-US" altLang="it-IT" dirty="0" err="1"/>
              <a:t>secu</a:t>
            </a:r>
            <a:r>
              <a:rPr lang="it-IT" altLang="it-IT" dirty="0" err="1"/>
              <a:t>rity</a:t>
            </a:r>
            <a:r>
              <a:rPr lang="it-IT" altLang="it-IT" dirty="0"/>
              <a:t> </a:t>
            </a:r>
            <a:r>
              <a:rPr lang="it-IT" altLang="it-IT" dirty="0" err="1"/>
              <a:t>annotations</a:t>
            </a:r>
            <a:r>
              <a:rPr lang="it-IT" altLang="it-IT" dirty="0"/>
              <a:t>. </a:t>
            </a:r>
          </a:p>
        </p:txBody>
      </p:sp>
      <p:sp>
        <p:nvSpPr>
          <p:cNvPr id="14" name="Rettangolo 13">
            <a:extLst>
              <a:ext uri="{FF2B5EF4-FFF2-40B4-BE49-F238E27FC236}">
                <a16:creationId xmlns:a16="http://schemas.microsoft.com/office/drawing/2014/main" id="{AE0D7159-0A37-4C3A-BB44-E33A0651EA7E}"/>
              </a:ext>
            </a:extLst>
          </p:cNvPr>
          <p:cNvSpPr/>
          <p:nvPr/>
        </p:nvSpPr>
        <p:spPr>
          <a:xfrm>
            <a:off x="332391" y="3464291"/>
            <a:ext cx="4210160" cy="2616101"/>
          </a:xfrm>
          <a:prstGeom prst="rect">
            <a:avLst/>
          </a:prstGeom>
        </p:spPr>
        <p:txBody>
          <a:bodyPr wrap="square">
            <a:spAutoFit/>
          </a:bodyPr>
          <a:lstStyle/>
          <a:p>
            <a:br>
              <a:rPr lang="it-IT" altLang="it-IT" sz="2000" dirty="0"/>
            </a:br>
            <a:r>
              <a:rPr lang="it-IT" altLang="it-IT" sz="2400" dirty="0"/>
              <a:t>- </a:t>
            </a:r>
            <a:r>
              <a:rPr lang="it-IT" altLang="it-IT" sz="2400" dirty="0" err="1"/>
              <a:t>Throttle</a:t>
            </a:r>
            <a:r>
              <a:rPr lang="it-IT" altLang="it-IT" sz="2400" dirty="0"/>
              <a:t> component </a:t>
            </a:r>
            <a:r>
              <a:rPr lang="it-IT" altLang="it-IT" sz="2400" dirty="0" err="1"/>
              <a:t>is</a:t>
            </a:r>
            <a:r>
              <a:rPr lang="it-IT" altLang="it-IT" sz="2400" dirty="0"/>
              <a:t> </a:t>
            </a:r>
            <a:r>
              <a:rPr lang="it-IT" altLang="it-IT" sz="2400" dirty="0" err="1"/>
              <a:t>assigned</a:t>
            </a:r>
            <a:r>
              <a:rPr lang="it-IT" altLang="it-IT" sz="2400" dirty="0"/>
              <a:t> the high trust </a:t>
            </a:r>
            <a:r>
              <a:rPr lang="it-IT" altLang="it-IT" sz="2400" dirty="0" err="1"/>
              <a:t>level</a:t>
            </a:r>
            <a:r>
              <a:rPr lang="it-IT" altLang="it-IT" sz="2400" dirty="0"/>
              <a:t>; </a:t>
            </a:r>
          </a:p>
          <a:p>
            <a:br>
              <a:rPr lang="it-IT" altLang="it-IT" sz="2400" dirty="0"/>
            </a:br>
            <a:r>
              <a:rPr lang="it-IT" altLang="it-IT" sz="2400" dirty="0"/>
              <a:t>- </a:t>
            </a:r>
            <a:r>
              <a:rPr lang="it-IT" altLang="it-IT" sz="2400" dirty="0" err="1"/>
              <a:t>Throttle</a:t>
            </a:r>
            <a:r>
              <a:rPr lang="it-IT" altLang="it-IT" sz="2400" dirty="0"/>
              <a:t> </a:t>
            </a:r>
            <a:r>
              <a:rPr lang="it-IT" altLang="it-IT" sz="2400" dirty="0" err="1"/>
              <a:t>request</a:t>
            </a:r>
            <a:r>
              <a:rPr lang="it-IT" altLang="it-IT" sz="2400" dirty="0"/>
              <a:t>  link  </a:t>
            </a:r>
            <a:r>
              <a:rPr lang="it-IT" altLang="it-IT" sz="2400" dirty="0" err="1"/>
              <a:t>is</a:t>
            </a:r>
            <a:r>
              <a:rPr lang="it-IT" altLang="it-IT" sz="2400" dirty="0"/>
              <a:t> </a:t>
            </a:r>
            <a:r>
              <a:rPr lang="it-IT" altLang="it-IT" sz="2400" dirty="0" err="1"/>
              <a:t>assigned</a:t>
            </a:r>
            <a:r>
              <a:rPr lang="it-IT" altLang="it-IT" sz="2400" dirty="0"/>
              <a:t> the  </a:t>
            </a:r>
            <a:r>
              <a:rPr lang="it-IT" altLang="it-IT" sz="2400" dirty="0" err="1"/>
              <a:t>integrity</a:t>
            </a:r>
            <a:r>
              <a:rPr lang="it-IT" altLang="it-IT" sz="2400" dirty="0"/>
              <a:t>  security </a:t>
            </a:r>
            <a:r>
              <a:rPr lang="it-IT" altLang="it-IT" sz="2400" dirty="0" err="1"/>
              <a:t>requirement</a:t>
            </a:r>
            <a:r>
              <a:rPr lang="it-IT" altLang="it-IT" sz="2400" dirty="0"/>
              <a:t>.</a:t>
            </a:r>
          </a:p>
        </p:txBody>
      </p:sp>
    </p:spTree>
    <p:extLst>
      <p:ext uri="{BB962C8B-B14F-4D97-AF65-F5344CB8AC3E}">
        <p14:creationId xmlns:p14="http://schemas.microsoft.com/office/powerpoint/2010/main" val="448712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EE4247C-058F-450F-A26D-6328A1AC570F}"/>
              </a:ext>
            </a:extLst>
          </p:cNvPr>
          <p:cNvSpPr>
            <a:spLocks noGrp="1"/>
          </p:cNvSpPr>
          <p:nvPr>
            <p:ph type="title"/>
          </p:nvPr>
        </p:nvSpPr>
        <p:spPr/>
        <p:txBody>
          <a:bodyPr/>
          <a:lstStyle/>
          <a:p>
            <a:r>
              <a:rPr lang="it-IT" dirty="0"/>
              <a:t>Mixed-</a:t>
            </a:r>
            <a:r>
              <a:rPr lang="it-IT" dirty="0" err="1"/>
              <a:t>criticality</a:t>
            </a:r>
            <a:endParaRPr lang="it-IT" dirty="0"/>
          </a:p>
        </p:txBody>
      </p:sp>
      <p:sp>
        <p:nvSpPr>
          <p:cNvPr id="4" name="Segnaposto data 3">
            <a:extLst>
              <a:ext uri="{FF2B5EF4-FFF2-40B4-BE49-F238E27FC236}">
                <a16:creationId xmlns:a16="http://schemas.microsoft.com/office/drawing/2014/main" id="{919C12E3-A340-4A21-BFD2-D1A1B2B630BC}"/>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A37999AB-72F8-45EE-91F4-812EC415F970}"/>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375F4D3B-44C9-468D-AA3B-9C772AF45C42}"/>
              </a:ext>
            </a:extLst>
          </p:cNvPr>
          <p:cNvSpPr>
            <a:spLocks noGrp="1"/>
          </p:cNvSpPr>
          <p:nvPr>
            <p:ph type="sldNum" sz="quarter" idx="12"/>
          </p:nvPr>
        </p:nvSpPr>
        <p:spPr/>
        <p:txBody>
          <a:bodyPr/>
          <a:lstStyle/>
          <a:p>
            <a:fld id="{11A9D1D3-80F6-43B1-92F0-BF797B205D95}" type="slidenum">
              <a:rPr lang="it-IT" smtClean="0"/>
              <a:t>43</a:t>
            </a:fld>
            <a:endParaRPr lang="it-IT"/>
          </a:p>
        </p:txBody>
      </p:sp>
      <p:sp>
        <p:nvSpPr>
          <p:cNvPr id="7" name="Rettangolo 4">
            <a:extLst>
              <a:ext uri="{FF2B5EF4-FFF2-40B4-BE49-F238E27FC236}">
                <a16:creationId xmlns:a16="http://schemas.microsoft.com/office/drawing/2014/main" id="{5BA9003A-E3CF-49CB-B347-1A13B412197F}"/>
              </a:ext>
            </a:extLst>
          </p:cNvPr>
          <p:cNvSpPr>
            <a:spLocks noChangeArrowheads="1"/>
          </p:cNvSpPr>
          <p:nvPr/>
        </p:nvSpPr>
        <p:spPr bwMode="auto">
          <a:xfrm>
            <a:off x="838200" y="1175867"/>
            <a:ext cx="9988111"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it-IT" sz="2400" dirty="0">
                <a:latin typeface="+mn-lt"/>
              </a:rPr>
              <a:t>Data received by Throttle on the link </a:t>
            </a:r>
            <a:r>
              <a:rPr lang="en-US" altLang="it-IT" sz="2400" dirty="0" err="1">
                <a:latin typeface="+mn-lt"/>
              </a:rPr>
              <a:t>Throttle_request</a:t>
            </a:r>
            <a:r>
              <a:rPr lang="en-US" altLang="it-IT" sz="2400" dirty="0">
                <a:latin typeface="+mn-lt"/>
              </a:rPr>
              <a:t> must satisfy </a:t>
            </a:r>
          </a:p>
          <a:p>
            <a:pPr algn="ctr">
              <a:spcBef>
                <a:spcPct val="0"/>
              </a:spcBef>
              <a:buFontTx/>
              <a:buNone/>
            </a:pPr>
            <a:r>
              <a:rPr lang="en-US" altLang="it-IT" sz="2400" dirty="0">
                <a:latin typeface="+mn-lt"/>
              </a:rPr>
              <a:t>	high trust level and integrity security requirement</a:t>
            </a:r>
          </a:p>
          <a:p>
            <a:pPr>
              <a:spcBef>
                <a:spcPct val="0"/>
              </a:spcBef>
              <a:buFontTx/>
              <a:buNone/>
            </a:pPr>
            <a:endParaRPr lang="en-US" altLang="it-IT" sz="2400" dirty="0">
              <a:latin typeface="+mn-lt"/>
            </a:endParaRPr>
          </a:p>
          <a:p>
            <a:pPr>
              <a:spcBef>
                <a:spcPct val="0"/>
              </a:spcBef>
              <a:buFontTx/>
              <a:buNone/>
            </a:pPr>
            <a:r>
              <a:rPr lang="en-US" altLang="it-IT" sz="2400" dirty="0">
                <a:latin typeface="+mn-lt"/>
              </a:rPr>
              <a:t>The point is that:  </a:t>
            </a:r>
          </a:p>
          <a:p>
            <a:pPr>
              <a:spcBef>
                <a:spcPct val="0"/>
              </a:spcBef>
              <a:buFontTx/>
              <a:buNone/>
            </a:pPr>
            <a:r>
              <a:rPr lang="en-US" altLang="it-IT" sz="2400" dirty="0">
                <a:latin typeface="+mn-lt"/>
              </a:rPr>
              <a:t>the way in which security annotations are specified  must consider the causal dependencies between data that traverse the model. </a:t>
            </a:r>
          </a:p>
          <a:p>
            <a:pPr>
              <a:spcBef>
                <a:spcPct val="0"/>
              </a:spcBef>
              <a:buFontTx/>
              <a:buNone/>
            </a:pPr>
            <a:endParaRPr lang="en-US" altLang="it-IT" sz="2400" dirty="0">
              <a:latin typeface="+mn-lt"/>
            </a:endParaRPr>
          </a:p>
        </p:txBody>
      </p:sp>
      <p:sp>
        <p:nvSpPr>
          <p:cNvPr id="8" name="Rettangolo con angoli arrotondati 7">
            <a:extLst>
              <a:ext uri="{FF2B5EF4-FFF2-40B4-BE49-F238E27FC236}">
                <a16:creationId xmlns:a16="http://schemas.microsoft.com/office/drawing/2014/main" id="{FD8BBAE6-5F73-4460-AEC0-C4EC6CE12CC0}"/>
              </a:ext>
            </a:extLst>
          </p:cNvPr>
          <p:cNvSpPr/>
          <p:nvPr/>
        </p:nvSpPr>
        <p:spPr>
          <a:xfrm>
            <a:off x="1216902" y="1155492"/>
            <a:ext cx="9104586" cy="935494"/>
          </a:xfrm>
          <a:prstGeom prst="round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solidFill>
                <a:schemeClr val="accent1">
                  <a:lumMod val="60000"/>
                  <a:lumOff val="40000"/>
                </a:schemeClr>
              </a:solidFill>
            </a:endParaRPr>
          </a:p>
        </p:txBody>
      </p:sp>
      <p:sp>
        <p:nvSpPr>
          <p:cNvPr id="9" name="Rettangolo 8">
            <a:extLst>
              <a:ext uri="{FF2B5EF4-FFF2-40B4-BE49-F238E27FC236}">
                <a16:creationId xmlns:a16="http://schemas.microsoft.com/office/drawing/2014/main" id="{BFEA0AB1-3429-470B-A72B-312A295D9080}"/>
              </a:ext>
            </a:extLst>
          </p:cNvPr>
          <p:cNvSpPr/>
          <p:nvPr/>
        </p:nvSpPr>
        <p:spPr>
          <a:xfrm>
            <a:off x="838200" y="3633196"/>
            <a:ext cx="10265080" cy="2677656"/>
          </a:xfrm>
          <a:prstGeom prst="rect">
            <a:avLst/>
          </a:prstGeom>
        </p:spPr>
        <p:txBody>
          <a:bodyPr wrap="square">
            <a:spAutoFit/>
          </a:bodyPr>
          <a:lstStyle/>
          <a:p>
            <a:pPr>
              <a:spcBef>
                <a:spcPct val="0"/>
              </a:spcBef>
              <a:buFontTx/>
              <a:buNone/>
            </a:pPr>
            <a:r>
              <a:rPr lang="en-US" altLang="it-IT" sz="2400" dirty="0"/>
              <a:t>If Throttle requires integrity on its input data sent by Path Planning, </a:t>
            </a:r>
          </a:p>
          <a:p>
            <a:pPr>
              <a:spcBef>
                <a:spcPct val="0"/>
              </a:spcBef>
              <a:buFontTx/>
              <a:buNone/>
            </a:pPr>
            <a:r>
              <a:rPr lang="en-US" altLang="it-IT" sz="2400" dirty="0"/>
              <a:t>then integrity must be guaranteed also along the path from the data originator (GPS) to Path Planning (the </a:t>
            </a:r>
            <a:r>
              <a:rPr lang="en-US" altLang="it-IT" sz="2400" dirty="0" err="1"/>
              <a:t>Vehicle_position</a:t>
            </a:r>
            <a:r>
              <a:rPr lang="en-US" altLang="it-IT" sz="2400" dirty="0"/>
              <a:t> link), </a:t>
            </a:r>
          </a:p>
          <a:p>
            <a:pPr>
              <a:spcBef>
                <a:spcPct val="0"/>
              </a:spcBef>
            </a:pPr>
            <a:r>
              <a:rPr lang="en-US" altLang="it-IT" sz="2400" dirty="0"/>
              <a:t>otherwise, the security constraint cannot be satisfied and the set of annotations </a:t>
            </a:r>
            <a:r>
              <a:rPr lang="it-IT" altLang="it-IT" sz="2400" dirty="0"/>
              <a:t> </a:t>
            </a:r>
            <a:r>
              <a:rPr lang="it-IT" altLang="it-IT" sz="2400" dirty="0" err="1"/>
              <a:t>is</a:t>
            </a:r>
            <a:r>
              <a:rPr lang="it-IT" altLang="it-IT" sz="2400" dirty="0"/>
              <a:t> </a:t>
            </a:r>
            <a:r>
              <a:rPr lang="it-IT" altLang="it-IT" sz="2400" dirty="0" err="1"/>
              <a:t>not</a:t>
            </a:r>
            <a:r>
              <a:rPr lang="it-IT" altLang="it-IT" sz="2400" dirty="0"/>
              <a:t> </a:t>
            </a:r>
            <a:r>
              <a:rPr lang="it-IT" altLang="it-IT" sz="2400" dirty="0" err="1"/>
              <a:t>correct</a:t>
            </a:r>
            <a:r>
              <a:rPr lang="it-IT" altLang="it-IT" sz="2400" dirty="0"/>
              <a:t>. </a:t>
            </a:r>
          </a:p>
          <a:p>
            <a:pPr>
              <a:spcBef>
                <a:spcPct val="0"/>
              </a:spcBef>
            </a:pPr>
            <a:endParaRPr lang="it-IT" altLang="it-IT" sz="2400" dirty="0"/>
          </a:p>
          <a:p>
            <a:pPr>
              <a:spcBef>
                <a:spcPct val="0"/>
              </a:spcBef>
            </a:pPr>
            <a:r>
              <a:rPr lang="it-IT" altLang="it-IT" sz="2400" dirty="0" err="1"/>
              <a:t>Similarly</a:t>
            </a:r>
            <a:r>
              <a:rPr lang="it-IT" altLang="it-IT" sz="2400" dirty="0"/>
              <a:t>, </a:t>
            </a:r>
            <a:r>
              <a:rPr lang="en-US" altLang="it-IT" sz="2400" dirty="0"/>
              <a:t>Path Planning and GPS must have high trust level.</a:t>
            </a:r>
          </a:p>
        </p:txBody>
      </p:sp>
    </p:spTree>
    <p:extLst>
      <p:ext uri="{BB962C8B-B14F-4D97-AF65-F5344CB8AC3E}">
        <p14:creationId xmlns:p14="http://schemas.microsoft.com/office/powerpoint/2010/main" val="776568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4BABE7E-758A-49F6-8223-570EA8C51FC5}"/>
              </a:ext>
            </a:extLst>
          </p:cNvPr>
          <p:cNvSpPr>
            <a:spLocks noGrp="1"/>
          </p:cNvSpPr>
          <p:nvPr>
            <p:ph type="title"/>
          </p:nvPr>
        </p:nvSpPr>
        <p:spPr/>
        <p:txBody>
          <a:bodyPr/>
          <a:lstStyle/>
          <a:p>
            <a:r>
              <a:rPr lang="it-IT" dirty="0"/>
              <a:t>AUTOSAR security </a:t>
            </a:r>
            <a:r>
              <a:rPr lang="it-IT" dirty="0" err="1"/>
              <a:t>annotations</a:t>
            </a:r>
            <a:endParaRPr lang="it-IT" dirty="0"/>
          </a:p>
        </p:txBody>
      </p:sp>
      <p:sp>
        <p:nvSpPr>
          <p:cNvPr id="4" name="Segnaposto data 3">
            <a:extLst>
              <a:ext uri="{FF2B5EF4-FFF2-40B4-BE49-F238E27FC236}">
                <a16:creationId xmlns:a16="http://schemas.microsoft.com/office/drawing/2014/main" id="{9F3F3C61-3515-4A74-A94D-6B84CCED9DB3}"/>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C9145AAB-D464-45B4-BC19-C55F4A2ED1A5}"/>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6170B190-5F90-4203-9E74-64182CDC36D5}"/>
              </a:ext>
            </a:extLst>
          </p:cNvPr>
          <p:cNvSpPr>
            <a:spLocks noGrp="1"/>
          </p:cNvSpPr>
          <p:nvPr>
            <p:ph type="sldNum" sz="quarter" idx="12"/>
          </p:nvPr>
        </p:nvSpPr>
        <p:spPr/>
        <p:txBody>
          <a:bodyPr/>
          <a:lstStyle/>
          <a:p>
            <a:fld id="{11A9D1D3-80F6-43B1-92F0-BF797B205D95}" type="slidenum">
              <a:rPr lang="it-IT" smtClean="0"/>
              <a:t>44</a:t>
            </a:fld>
            <a:endParaRPr lang="it-IT"/>
          </a:p>
        </p:txBody>
      </p:sp>
      <p:sp>
        <p:nvSpPr>
          <p:cNvPr id="7" name="Rettangolo 1">
            <a:extLst>
              <a:ext uri="{FF2B5EF4-FFF2-40B4-BE49-F238E27FC236}">
                <a16:creationId xmlns:a16="http://schemas.microsoft.com/office/drawing/2014/main" id="{0F098BF8-2C8F-4E61-AD46-A4D61D0F2431}"/>
              </a:ext>
            </a:extLst>
          </p:cNvPr>
          <p:cNvSpPr>
            <a:spLocks noChangeArrowheads="1"/>
          </p:cNvSpPr>
          <p:nvPr/>
        </p:nvSpPr>
        <p:spPr bwMode="auto">
          <a:xfrm>
            <a:off x="1390212" y="1766887"/>
            <a:ext cx="74676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it-IT" sz="2800" dirty="0">
                <a:latin typeface="+mn-lt"/>
              </a:rPr>
              <a:t>The simplest solution assigns integrity/high to all links/components directly or indirectly connected to Throttle/</a:t>
            </a:r>
            <a:r>
              <a:rPr lang="en-US" altLang="it-IT" sz="2800" dirty="0" err="1">
                <a:latin typeface="+mn-lt"/>
              </a:rPr>
              <a:t>Throttle_request</a:t>
            </a:r>
            <a:r>
              <a:rPr lang="en-US" altLang="it-IT" sz="2800" dirty="0">
                <a:latin typeface="+mn-lt"/>
              </a:rPr>
              <a:t>. </a:t>
            </a:r>
            <a:endParaRPr lang="it-IT" altLang="it-IT" sz="2800" dirty="0">
              <a:latin typeface="+mn-lt"/>
            </a:endParaRPr>
          </a:p>
        </p:txBody>
      </p:sp>
      <p:sp>
        <p:nvSpPr>
          <p:cNvPr id="8" name="Rettangolo 9">
            <a:extLst>
              <a:ext uri="{FF2B5EF4-FFF2-40B4-BE49-F238E27FC236}">
                <a16:creationId xmlns:a16="http://schemas.microsoft.com/office/drawing/2014/main" id="{06839F07-9482-49CD-9213-C9816FE384B6}"/>
              </a:ext>
            </a:extLst>
          </p:cNvPr>
          <p:cNvSpPr>
            <a:spLocks noChangeArrowheads="1"/>
          </p:cNvSpPr>
          <p:nvPr/>
        </p:nvSpPr>
        <p:spPr bwMode="auto">
          <a:xfrm>
            <a:off x="1697421" y="4237694"/>
            <a:ext cx="80772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buFontTx/>
              <a:buNone/>
            </a:pPr>
            <a:r>
              <a:rPr lang="it-IT" altLang="it-IT" sz="2800" dirty="0">
                <a:solidFill>
                  <a:srgbClr val="000000"/>
                </a:solidFill>
                <a:latin typeface="+mn-lt"/>
              </a:rPr>
              <a:t>In </a:t>
            </a:r>
            <a:r>
              <a:rPr lang="en-US" altLang="it-IT" sz="2800" dirty="0">
                <a:solidFill>
                  <a:srgbClr val="000000"/>
                </a:solidFill>
                <a:latin typeface="+mn-lt"/>
              </a:rPr>
              <a:t>order to obtain a more efficient solution, </a:t>
            </a:r>
            <a:r>
              <a:rPr lang="it-IT" altLang="it-IT" sz="2800" dirty="0">
                <a:solidFill>
                  <a:schemeClr val="accent1">
                    <a:lumMod val="60000"/>
                    <a:lumOff val="40000"/>
                  </a:schemeClr>
                </a:solidFill>
                <a:latin typeface="+mn-lt"/>
              </a:rPr>
              <a:t>information flow </a:t>
            </a:r>
            <a:r>
              <a:rPr lang="it-IT" altLang="it-IT" sz="2800" dirty="0">
                <a:solidFill>
                  <a:srgbClr val="000000"/>
                </a:solidFill>
                <a:latin typeface="+mn-lt"/>
              </a:rPr>
              <a:t>theory can be </a:t>
            </a:r>
            <a:r>
              <a:rPr lang="it-IT" altLang="it-IT" sz="2800" dirty="0" err="1">
                <a:solidFill>
                  <a:srgbClr val="000000"/>
                </a:solidFill>
                <a:latin typeface="+mn-lt"/>
              </a:rPr>
              <a:t>exploited</a:t>
            </a:r>
            <a:r>
              <a:rPr lang="it-IT" altLang="it-IT" sz="2800" dirty="0">
                <a:solidFill>
                  <a:srgbClr val="000000"/>
                </a:solidFill>
                <a:latin typeface="+mn-lt"/>
              </a:rPr>
              <a:t> to compute the </a:t>
            </a:r>
            <a:r>
              <a:rPr lang="it-IT" altLang="it-IT" sz="2800" dirty="0" err="1">
                <a:solidFill>
                  <a:srgbClr val="000000"/>
                </a:solidFill>
                <a:latin typeface="+mn-lt"/>
              </a:rPr>
              <a:t>dependency</a:t>
            </a:r>
            <a:r>
              <a:rPr lang="it-IT" altLang="it-IT" sz="2800" dirty="0">
                <a:solidFill>
                  <a:srgbClr val="000000"/>
                </a:solidFill>
                <a:latin typeface="+mn-lt"/>
              </a:rPr>
              <a:t> </a:t>
            </a:r>
            <a:r>
              <a:rPr lang="it-IT" altLang="it-IT" sz="2800" dirty="0" err="1">
                <a:solidFill>
                  <a:srgbClr val="000000"/>
                </a:solidFill>
                <a:latin typeface="+mn-lt"/>
              </a:rPr>
              <a:t>between</a:t>
            </a:r>
            <a:r>
              <a:rPr lang="it-IT" altLang="it-IT" sz="2800" dirty="0">
                <a:solidFill>
                  <a:srgbClr val="000000"/>
                </a:solidFill>
                <a:latin typeface="+mn-lt"/>
              </a:rPr>
              <a:t> data</a:t>
            </a:r>
          </a:p>
        </p:txBody>
      </p:sp>
      <p:sp>
        <p:nvSpPr>
          <p:cNvPr id="9" name="Freccia in giù 8">
            <a:extLst>
              <a:ext uri="{FF2B5EF4-FFF2-40B4-BE49-F238E27FC236}">
                <a16:creationId xmlns:a16="http://schemas.microsoft.com/office/drawing/2014/main" id="{0703CA3A-D37A-4255-9100-3A7846E79DED}"/>
              </a:ext>
            </a:extLst>
          </p:cNvPr>
          <p:cNvSpPr/>
          <p:nvPr/>
        </p:nvSpPr>
        <p:spPr>
          <a:xfrm>
            <a:off x="4819212" y="3517133"/>
            <a:ext cx="609600" cy="292100"/>
          </a:xfrm>
          <a:prstGeom prst="downArrow">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Tree>
    <p:extLst>
      <p:ext uri="{BB962C8B-B14F-4D97-AF65-F5344CB8AC3E}">
        <p14:creationId xmlns:p14="http://schemas.microsoft.com/office/powerpoint/2010/main" val="16777494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36E12E2-1901-40D1-8755-6A952F108EEF}"/>
              </a:ext>
            </a:extLst>
          </p:cNvPr>
          <p:cNvSpPr>
            <a:spLocks noGrp="1"/>
          </p:cNvSpPr>
          <p:nvPr>
            <p:ph type="title"/>
          </p:nvPr>
        </p:nvSpPr>
        <p:spPr/>
        <p:txBody>
          <a:bodyPr>
            <a:normAutofit/>
          </a:bodyPr>
          <a:lstStyle/>
          <a:p>
            <a:r>
              <a:rPr lang="en-US" altLang="it-IT" sz="4000" dirty="0">
                <a:solidFill>
                  <a:srgbClr val="FFFFFF"/>
                </a:solidFill>
              </a:rPr>
              <a:t>AUTOSAR architecture</a:t>
            </a:r>
            <a:endParaRPr lang="it-IT" sz="4000" dirty="0"/>
          </a:p>
        </p:txBody>
      </p:sp>
      <p:sp>
        <p:nvSpPr>
          <p:cNvPr id="4" name="Segnaposto data 3">
            <a:extLst>
              <a:ext uri="{FF2B5EF4-FFF2-40B4-BE49-F238E27FC236}">
                <a16:creationId xmlns:a16="http://schemas.microsoft.com/office/drawing/2014/main" id="{0C22EFD4-588D-4743-8BD2-FA81BC22481A}"/>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22BDD527-A9FB-4B13-B5C1-5928E3A43334}"/>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D139AB8D-5A14-41DA-B7B6-A51A5F40BFB7}"/>
              </a:ext>
            </a:extLst>
          </p:cNvPr>
          <p:cNvSpPr>
            <a:spLocks noGrp="1"/>
          </p:cNvSpPr>
          <p:nvPr>
            <p:ph type="sldNum" sz="quarter" idx="12"/>
          </p:nvPr>
        </p:nvSpPr>
        <p:spPr/>
        <p:txBody>
          <a:bodyPr/>
          <a:lstStyle/>
          <a:p>
            <a:fld id="{11A9D1D3-80F6-43B1-92F0-BF797B205D95}" type="slidenum">
              <a:rPr lang="it-IT" smtClean="0"/>
              <a:t>45</a:t>
            </a:fld>
            <a:endParaRPr lang="it-IT"/>
          </a:p>
        </p:txBody>
      </p:sp>
      <p:grpSp>
        <p:nvGrpSpPr>
          <p:cNvPr id="7" name="Group 6">
            <a:extLst>
              <a:ext uri="{FF2B5EF4-FFF2-40B4-BE49-F238E27FC236}">
                <a16:creationId xmlns:a16="http://schemas.microsoft.com/office/drawing/2014/main" id="{EA8FA08C-734A-4D3C-A75F-B822E8107EF7}"/>
              </a:ext>
            </a:extLst>
          </p:cNvPr>
          <p:cNvGrpSpPr>
            <a:grpSpLocks/>
          </p:cNvGrpSpPr>
          <p:nvPr/>
        </p:nvGrpSpPr>
        <p:grpSpPr bwMode="auto">
          <a:xfrm>
            <a:off x="2073166" y="2680139"/>
            <a:ext cx="7777163" cy="3502025"/>
            <a:chOff x="136" y="1667"/>
            <a:chExt cx="5375" cy="2518"/>
          </a:xfrm>
        </p:grpSpPr>
        <p:grpSp>
          <p:nvGrpSpPr>
            <p:cNvPr id="8" name="Group 7">
              <a:extLst>
                <a:ext uri="{FF2B5EF4-FFF2-40B4-BE49-F238E27FC236}">
                  <a16:creationId xmlns:a16="http://schemas.microsoft.com/office/drawing/2014/main" id="{5AF678EC-ECDD-4A26-9D55-BB9F9A448550}"/>
                </a:ext>
              </a:extLst>
            </p:cNvPr>
            <p:cNvGrpSpPr>
              <a:grpSpLocks/>
            </p:cNvGrpSpPr>
            <p:nvPr/>
          </p:nvGrpSpPr>
          <p:grpSpPr bwMode="auto">
            <a:xfrm>
              <a:off x="136" y="2397"/>
              <a:ext cx="2471" cy="1788"/>
              <a:chOff x="136" y="2397"/>
              <a:chExt cx="2471" cy="1788"/>
            </a:xfrm>
          </p:grpSpPr>
          <p:pic>
            <p:nvPicPr>
              <p:cNvPr id="21" name="Picture 8">
                <a:extLst>
                  <a:ext uri="{FF2B5EF4-FFF2-40B4-BE49-F238E27FC236}">
                    <a16:creationId xmlns:a16="http://schemas.microsoft.com/office/drawing/2014/main" id="{4D275323-54D1-4EE6-A90A-08823E431B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25125" r="70549"/>
              <a:stretch>
                <a:fillRect/>
              </a:stretch>
            </p:blipFill>
            <p:spPr bwMode="auto">
              <a:xfrm>
                <a:off x="136" y="2397"/>
                <a:ext cx="1623" cy="1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9">
                <a:extLst>
                  <a:ext uri="{FF2B5EF4-FFF2-40B4-BE49-F238E27FC236}">
                    <a16:creationId xmlns:a16="http://schemas.microsoft.com/office/drawing/2014/main" id="{E85F1502-F5EB-4813-A1E0-30EB61FE10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5404" t="82411" r="55598" b="11055"/>
              <a:stretch>
                <a:fillRect/>
              </a:stretch>
            </p:blipFill>
            <p:spPr bwMode="auto">
              <a:xfrm>
                <a:off x="1560" y="3773"/>
                <a:ext cx="1047" cy="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9" name="Group 10">
              <a:extLst>
                <a:ext uri="{FF2B5EF4-FFF2-40B4-BE49-F238E27FC236}">
                  <a16:creationId xmlns:a16="http://schemas.microsoft.com/office/drawing/2014/main" id="{CD473C6D-57AE-46FA-AD64-95F3106B82B4}"/>
                </a:ext>
              </a:extLst>
            </p:cNvPr>
            <p:cNvGrpSpPr>
              <a:grpSpLocks/>
            </p:cNvGrpSpPr>
            <p:nvPr/>
          </p:nvGrpSpPr>
          <p:grpSpPr bwMode="auto">
            <a:xfrm>
              <a:off x="2214" y="1667"/>
              <a:ext cx="2097" cy="2022"/>
              <a:chOff x="1968" y="1085"/>
              <a:chExt cx="2097" cy="2022"/>
            </a:xfrm>
          </p:grpSpPr>
          <p:pic>
            <p:nvPicPr>
              <p:cNvPr id="17" name="Picture 11">
                <a:extLst>
                  <a:ext uri="{FF2B5EF4-FFF2-40B4-BE49-F238E27FC236}">
                    <a16:creationId xmlns:a16="http://schemas.microsoft.com/office/drawing/2014/main" id="{87CD552B-AF5A-4A8F-B5C3-7145B778A9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48050" t="3015" r="23372" b="12312"/>
              <a:stretch>
                <a:fillRect/>
              </a:stretch>
            </p:blipFill>
            <p:spPr bwMode="auto">
              <a:xfrm>
                <a:off x="1976" y="1085"/>
                <a:ext cx="1575" cy="2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Rectangle 12">
                <a:extLst>
                  <a:ext uri="{FF2B5EF4-FFF2-40B4-BE49-F238E27FC236}">
                    <a16:creationId xmlns:a16="http://schemas.microsoft.com/office/drawing/2014/main" id="{C1FDC036-D183-4E57-8998-B65B1A67F5FC}"/>
                  </a:ext>
                </a:extLst>
              </p:cNvPr>
              <p:cNvSpPr>
                <a:spLocks noChangeArrowheads="1"/>
              </p:cNvSpPr>
              <p:nvPr/>
            </p:nvSpPr>
            <p:spPr bwMode="auto">
              <a:xfrm>
                <a:off x="3312" y="2088"/>
                <a:ext cx="248" cy="192"/>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it-IT" altLang="it-IT" sz="1800">
                  <a:latin typeface="Arial" panose="020B0604020202020204" pitchFamily="34" charset="0"/>
                </a:endParaRPr>
              </a:p>
            </p:txBody>
          </p:sp>
          <p:sp>
            <p:nvSpPr>
              <p:cNvPr id="19" name="Rectangle 13">
                <a:extLst>
                  <a:ext uri="{FF2B5EF4-FFF2-40B4-BE49-F238E27FC236}">
                    <a16:creationId xmlns:a16="http://schemas.microsoft.com/office/drawing/2014/main" id="{1FA5DC06-038B-4948-B690-BB99602E333E}"/>
                  </a:ext>
                </a:extLst>
              </p:cNvPr>
              <p:cNvSpPr>
                <a:spLocks noChangeArrowheads="1"/>
              </p:cNvSpPr>
              <p:nvPr/>
            </p:nvSpPr>
            <p:spPr bwMode="auto">
              <a:xfrm>
                <a:off x="1968" y="2740"/>
                <a:ext cx="68" cy="2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it-IT" altLang="it-IT" sz="1800">
                  <a:latin typeface="Arial" panose="020B0604020202020204" pitchFamily="34" charset="0"/>
                </a:endParaRPr>
              </a:p>
            </p:txBody>
          </p:sp>
          <p:pic>
            <p:nvPicPr>
              <p:cNvPr id="20" name="Picture 14">
                <a:extLst>
                  <a:ext uri="{FF2B5EF4-FFF2-40B4-BE49-F238E27FC236}">
                    <a16:creationId xmlns:a16="http://schemas.microsoft.com/office/drawing/2014/main" id="{6BB8040C-F62F-4BF0-AE8F-0554A8DA02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71275" t="48241" r="14662" b="46567"/>
              <a:stretch>
                <a:fillRect/>
              </a:stretch>
            </p:blipFill>
            <p:spPr bwMode="auto">
              <a:xfrm>
                <a:off x="3290" y="2075"/>
                <a:ext cx="775" cy="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0" name="Group 15">
              <a:extLst>
                <a:ext uri="{FF2B5EF4-FFF2-40B4-BE49-F238E27FC236}">
                  <a16:creationId xmlns:a16="http://schemas.microsoft.com/office/drawing/2014/main" id="{72D25F29-E760-45AE-B8DE-323CFD7E5EA1}"/>
                </a:ext>
              </a:extLst>
            </p:cNvPr>
            <p:cNvGrpSpPr>
              <a:grpSpLocks/>
            </p:cNvGrpSpPr>
            <p:nvPr/>
          </p:nvGrpSpPr>
          <p:grpSpPr bwMode="auto">
            <a:xfrm>
              <a:off x="3996" y="2421"/>
              <a:ext cx="1515" cy="1252"/>
              <a:chOff x="3996" y="2421"/>
              <a:chExt cx="1515" cy="1252"/>
            </a:xfrm>
          </p:grpSpPr>
          <p:grpSp>
            <p:nvGrpSpPr>
              <p:cNvPr id="13" name="Group 16">
                <a:extLst>
                  <a:ext uri="{FF2B5EF4-FFF2-40B4-BE49-F238E27FC236}">
                    <a16:creationId xmlns:a16="http://schemas.microsoft.com/office/drawing/2014/main" id="{17CD1A3E-8850-463A-8D15-10EE8AA75259}"/>
                  </a:ext>
                </a:extLst>
              </p:cNvPr>
              <p:cNvGrpSpPr>
                <a:grpSpLocks/>
              </p:cNvGrpSpPr>
              <p:nvPr/>
            </p:nvGrpSpPr>
            <p:grpSpPr bwMode="auto">
              <a:xfrm>
                <a:off x="4504" y="2421"/>
                <a:ext cx="1007" cy="1252"/>
                <a:chOff x="4504" y="2421"/>
                <a:chExt cx="1007" cy="1252"/>
              </a:xfrm>
            </p:grpSpPr>
            <p:pic>
              <p:nvPicPr>
                <p:cNvPr id="15" name="Picture 17">
                  <a:extLst>
                    <a:ext uri="{FF2B5EF4-FFF2-40B4-BE49-F238E27FC236}">
                      <a16:creationId xmlns:a16="http://schemas.microsoft.com/office/drawing/2014/main" id="{F832DAB4-D996-4FD8-B1DD-15830C5577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81728" t="31825" b="15746"/>
                <a:stretch>
                  <a:fillRect/>
                </a:stretch>
              </p:blipFill>
              <p:spPr bwMode="auto">
                <a:xfrm>
                  <a:off x="4504" y="2421"/>
                  <a:ext cx="1007" cy="1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18">
                  <a:extLst>
                    <a:ext uri="{FF2B5EF4-FFF2-40B4-BE49-F238E27FC236}">
                      <a16:creationId xmlns:a16="http://schemas.microsoft.com/office/drawing/2014/main" id="{FD672B40-BB3A-494D-BB28-DEE0DEF93489}"/>
                    </a:ext>
                  </a:extLst>
                </p:cNvPr>
                <p:cNvSpPr>
                  <a:spLocks noChangeArrowheads="1"/>
                </p:cNvSpPr>
                <p:nvPr/>
              </p:nvSpPr>
              <p:spPr bwMode="auto">
                <a:xfrm>
                  <a:off x="4504" y="2716"/>
                  <a:ext cx="248" cy="192"/>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it-IT" altLang="it-IT" sz="1800">
                    <a:latin typeface="Arial" panose="020B0604020202020204" pitchFamily="34" charset="0"/>
                  </a:endParaRPr>
                </a:p>
              </p:txBody>
            </p:sp>
          </p:grpSp>
          <p:pic>
            <p:nvPicPr>
              <p:cNvPr id="14" name="Picture 19">
                <a:extLst>
                  <a:ext uri="{FF2B5EF4-FFF2-40B4-BE49-F238E27FC236}">
                    <a16:creationId xmlns:a16="http://schemas.microsoft.com/office/drawing/2014/main" id="{6F579F18-C2DC-4717-A4AE-4CECBBB059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71275" t="48241" r="14662" b="46567"/>
              <a:stretch>
                <a:fillRect/>
              </a:stretch>
            </p:blipFill>
            <p:spPr bwMode="auto">
              <a:xfrm>
                <a:off x="3996" y="3111"/>
                <a:ext cx="775" cy="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1" name="Line 20">
              <a:extLst>
                <a:ext uri="{FF2B5EF4-FFF2-40B4-BE49-F238E27FC236}">
                  <a16:creationId xmlns:a16="http://schemas.microsoft.com/office/drawing/2014/main" id="{D30C98E8-28DF-49F4-AF01-BC8772EF0BD8}"/>
                </a:ext>
              </a:extLst>
            </p:cNvPr>
            <p:cNvSpPr>
              <a:spLocks noChangeShapeType="1"/>
            </p:cNvSpPr>
            <p:nvPr/>
          </p:nvSpPr>
          <p:spPr bwMode="auto">
            <a:xfrm flipV="1">
              <a:off x="1758" y="3330"/>
              <a:ext cx="528" cy="366"/>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12" name="Line 21">
              <a:extLst>
                <a:ext uri="{FF2B5EF4-FFF2-40B4-BE49-F238E27FC236}">
                  <a16:creationId xmlns:a16="http://schemas.microsoft.com/office/drawing/2014/main" id="{FFF5C262-ABF2-46D9-8DD8-AEDB70688E34}"/>
                </a:ext>
              </a:extLst>
            </p:cNvPr>
            <p:cNvSpPr>
              <a:spLocks noChangeShapeType="1"/>
            </p:cNvSpPr>
            <p:nvPr/>
          </p:nvSpPr>
          <p:spPr bwMode="auto">
            <a:xfrm flipH="1" flipV="1">
              <a:off x="3724" y="2950"/>
              <a:ext cx="792" cy="66"/>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grpSp>
      <p:sp>
        <p:nvSpPr>
          <p:cNvPr id="23" name="Rectangle 22">
            <a:extLst>
              <a:ext uri="{FF2B5EF4-FFF2-40B4-BE49-F238E27FC236}">
                <a16:creationId xmlns:a16="http://schemas.microsoft.com/office/drawing/2014/main" id="{B99C4922-A682-4C8E-97CC-CC0A6FB41D4D}"/>
              </a:ext>
            </a:extLst>
          </p:cNvPr>
          <p:cNvSpPr>
            <a:spLocks noChangeArrowheads="1"/>
          </p:cNvSpPr>
          <p:nvPr/>
        </p:nvSpPr>
        <p:spPr bwMode="auto">
          <a:xfrm>
            <a:off x="659155" y="1083491"/>
            <a:ext cx="10902224" cy="1173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820738"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228725"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36713"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10000"/>
              </a:spcBef>
              <a:buFont typeface="Arial" panose="020B0604020202020204" pitchFamily="34" charset="0"/>
              <a:buNone/>
            </a:pPr>
            <a:r>
              <a:rPr lang="it-IT" altLang="it-IT" sz="2000" dirty="0">
                <a:latin typeface="Arial" panose="020B0604020202020204" pitchFamily="34" charset="0"/>
              </a:rPr>
              <a:t>A </a:t>
            </a:r>
            <a:r>
              <a:rPr lang="it-IT" altLang="it-IT" sz="2000" dirty="0" err="1">
                <a:latin typeface="Arial" panose="020B0604020202020204" pitchFamily="34" charset="0"/>
              </a:rPr>
              <a:t>fundamental</a:t>
            </a:r>
            <a:r>
              <a:rPr lang="it-IT" altLang="it-IT" sz="2000" dirty="0">
                <a:latin typeface="Arial" panose="020B0604020202020204" pitchFamily="34" charset="0"/>
              </a:rPr>
              <a:t> concept of AUTOSAR </a:t>
            </a:r>
            <a:r>
              <a:rPr lang="it-IT" altLang="it-IT" sz="2000" dirty="0" err="1">
                <a:latin typeface="Arial" panose="020B0604020202020204" pitchFamily="34" charset="0"/>
              </a:rPr>
              <a:t>is</a:t>
            </a:r>
            <a:r>
              <a:rPr lang="it-IT" altLang="it-IT" sz="2000" dirty="0">
                <a:latin typeface="Arial" panose="020B0604020202020204" pitchFamily="34" charset="0"/>
              </a:rPr>
              <a:t> the </a:t>
            </a:r>
            <a:r>
              <a:rPr lang="it-IT" altLang="it-IT" sz="2000" dirty="0" err="1">
                <a:latin typeface="Arial" panose="020B0604020202020204" pitchFamily="34" charset="0"/>
              </a:rPr>
              <a:t>separation</a:t>
            </a:r>
            <a:r>
              <a:rPr lang="it-IT" altLang="it-IT" sz="2000" dirty="0">
                <a:latin typeface="Arial" panose="020B0604020202020204" pitchFamily="34" charset="0"/>
              </a:rPr>
              <a:t> </a:t>
            </a:r>
            <a:r>
              <a:rPr lang="it-IT" altLang="it-IT" sz="2000" dirty="0" err="1">
                <a:latin typeface="Arial" panose="020B0604020202020204" pitchFamily="34" charset="0"/>
              </a:rPr>
              <a:t>between</a:t>
            </a:r>
            <a:r>
              <a:rPr lang="it-IT" altLang="it-IT" sz="2000" dirty="0">
                <a:latin typeface="Arial" panose="020B0604020202020204" pitchFamily="34" charset="0"/>
              </a:rPr>
              <a:t>:</a:t>
            </a:r>
          </a:p>
          <a:p>
            <a:pPr>
              <a:spcBef>
                <a:spcPct val="10000"/>
              </a:spcBef>
            </a:pPr>
            <a:r>
              <a:rPr lang="it-IT" altLang="it-IT" sz="2000" b="1" dirty="0">
                <a:solidFill>
                  <a:schemeClr val="accent1">
                    <a:lumMod val="60000"/>
                    <a:lumOff val="40000"/>
                  </a:schemeClr>
                </a:solidFill>
                <a:latin typeface="Arial" panose="020B0604020202020204" pitchFamily="34" charset="0"/>
              </a:rPr>
              <a:t>  </a:t>
            </a:r>
            <a:r>
              <a:rPr lang="it-IT" altLang="it-IT" sz="2000" b="1" dirty="0" err="1">
                <a:solidFill>
                  <a:schemeClr val="accent1">
                    <a:lumMod val="60000"/>
                    <a:lumOff val="40000"/>
                  </a:schemeClr>
                </a:solidFill>
                <a:latin typeface="Arial" panose="020B0604020202020204" pitchFamily="34" charset="0"/>
              </a:rPr>
              <a:t>application</a:t>
            </a:r>
            <a:r>
              <a:rPr lang="it-IT" altLang="it-IT" sz="2000" dirty="0">
                <a:latin typeface="Arial" panose="020B0604020202020204" pitchFamily="34" charset="0"/>
              </a:rPr>
              <a:t> and</a:t>
            </a:r>
          </a:p>
          <a:p>
            <a:pPr>
              <a:spcBef>
                <a:spcPct val="10000"/>
              </a:spcBef>
            </a:pPr>
            <a:r>
              <a:rPr lang="it-IT" altLang="it-IT" sz="2000" b="1" dirty="0">
                <a:solidFill>
                  <a:schemeClr val="accent1">
                    <a:lumMod val="60000"/>
                    <a:lumOff val="40000"/>
                  </a:schemeClr>
                </a:solidFill>
                <a:latin typeface="Arial" panose="020B0604020202020204" pitchFamily="34" charset="0"/>
              </a:rPr>
              <a:t>  </a:t>
            </a:r>
            <a:r>
              <a:rPr lang="it-IT" altLang="it-IT" sz="2000" b="1" dirty="0" err="1">
                <a:solidFill>
                  <a:schemeClr val="accent1">
                    <a:lumMod val="60000"/>
                    <a:lumOff val="40000"/>
                  </a:schemeClr>
                </a:solidFill>
                <a:latin typeface="Arial" panose="020B0604020202020204" pitchFamily="34" charset="0"/>
              </a:rPr>
              <a:t>infrastructure</a:t>
            </a:r>
            <a:r>
              <a:rPr lang="it-IT" altLang="it-IT" sz="2000" dirty="0">
                <a:latin typeface="Arial" panose="020B0604020202020204" pitchFamily="34" charset="0"/>
              </a:rPr>
              <a:t>.</a:t>
            </a:r>
          </a:p>
          <a:p>
            <a:pPr>
              <a:spcBef>
                <a:spcPct val="10000"/>
              </a:spcBef>
              <a:buFont typeface="Arial" panose="020B0604020202020204" pitchFamily="34" charset="0"/>
              <a:buNone/>
            </a:pPr>
            <a:r>
              <a:rPr lang="it-IT" altLang="it-IT" sz="2000" dirty="0">
                <a:latin typeface="Arial" panose="020B0604020202020204" pitchFamily="34" charset="0"/>
              </a:rPr>
              <a:t>An </a:t>
            </a:r>
            <a:r>
              <a:rPr lang="it-IT" altLang="it-IT" sz="2000" dirty="0" err="1">
                <a:latin typeface="Arial" panose="020B0604020202020204" pitchFamily="34" charset="0"/>
              </a:rPr>
              <a:t>application</a:t>
            </a:r>
            <a:r>
              <a:rPr lang="it-IT" altLang="it-IT" sz="2000" dirty="0">
                <a:latin typeface="Arial" panose="020B0604020202020204" pitchFamily="34" charset="0"/>
              </a:rPr>
              <a:t> in AUTOSAR </a:t>
            </a:r>
            <a:r>
              <a:rPr lang="it-IT" altLang="it-IT" sz="2000" dirty="0" err="1">
                <a:latin typeface="Arial" panose="020B0604020202020204" pitchFamily="34" charset="0"/>
              </a:rPr>
              <a:t>consists</a:t>
            </a:r>
            <a:r>
              <a:rPr lang="it-IT" altLang="it-IT" sz="2000" dirty="0">
                <a:latin typeface="Arial" panose="020B0604020202020204" pitchFamily="34" charset="0"/>
              </a:rPr>
              <a:t> of Software Components </a:t>
            </a:r>
            <a:r>
              <a:rPr lang="it-IT" altLang="it-IT" sz="2000" dirty="0" err="1">
                <a:latin typeface="Arial" panose="020B0604020202020204" pitchFamily="34" charset="0"/>
              </a:rPr>
              <a:t>interconnected</a:t>
            </a:r>
            <a:r>
              <a:rPr lang="it-IT" altLang="it-IT" sz="2000" dirty="0">
                <a:latin typeface="Arial" panose="020B0604020202020204" pitchFamily="34" charset="0"/>
              </a:rPr>
              <a:t> by </a:t>
            </a:r>
            <a:r>
              <a:rPr lang="it-IT" altLang="it-IT" sz="2000" dirty="0" err="1">
                <a:latin typeface="Arial" panose="020B0604020202020204" pitchFamily="34" charset="0"/>
              </a:rPr>
              <a:t>connectors</a:t>
            </a:r>
            <a:endParaRPr lang="it-IT" altLang="it-IT" sz="2000" dirty="0">
              <a:latin typeface="Arial" panose="020B0604020202020204" pitchFamily="34" charset="0"/>
            </a:endParaRPr>
          </a:p>
        </p:txBody>
      </p:sp>
    </p:spTree>
    <p:extLst>
      <p:ext uri="{BB962C8B-B14F-4D97-AF65-F5344CB8AC3E}">
        <p14:creationId xmlns:p14="http://schemas.microsoft.com/office/powerpoint/2010/main" val="39699423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3E7B5A9-61C0-49A2-B688-F3AEF03F0EDD}"/>
              </a:ext>
            </a:extLst>
          </p:cNvPr>
          <p:cNvSpPr>
            <a:spLocks noGrp="1"/>
          </p:cNvSpPr>
          <p:nvPr>
            <p:ph type="title"/>
          </p:nvPr>
        </p:nvSpPr>
        <p:spPr/>
        <p:txBody>
          <a:bodyPr>
            <a:normAutofit/>
          </a:bodyPr>
          <a:lstStyle/>
          <a:p>
            <a:r>
              <a:rPr lang="it-IT" sz="4000" dirty="0" err="1"/>
              <a:t>Runnables</a:t>
            </a:r>
            <a:endParaRPr lang="it-IT" sz="4000" dirty="0"/>
          </a:p>
        </p:txBody>
      </p:sp>
      <p:sp>
        <p:nvSpPr>
          <p:cNvPr id="4" name="Segnaposto data 3">
            <a:extLst>
              <a:ext uri="{FF2B5EF4-FFF2-40B4-BE49-F238E27FC236}">
                <a16:creationId xmlns:a16="http://schemas.microsoft.com/office/drawing/2014/main" id="{1E0AFB18-34D7-462D-9F8C-052085C45C88}"/>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F873B680-4FA1-460C-B5AE-8D91D7BABE17}"/>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3D87D7D2-6290-42D0-8850-7DC088476146}"/>
              </a:ext>
            </a:extLst>
          </p:cNvPr>
          <p:cNvSpPr>
            <a:spLocks noGrp="1"/>
          </p:cNvSpPr>
          <p:nvPr>
            <p:ph type="sldNum" sz="quarter" idx="12"/>
          </p:nvPr>
        </p:nvSpPr>
        <p:spPr/>
        <p:txBody>
          <a:bodyPr/>
          <a:lstStyle/>
          <a:p>
            <a:fld id="{11A9D1D3-80F6-43B1-92F0-BF797B205D95}" type="slidenum">
              <a:rPr lang="it-IT" smtClean="0"/>
              <a:t>46</a:t>
            </a:fld>
            <a:endParaRPr lang="it-IT"/>
          </a:p>
        </p:txBody>
      </p:sp>
      <p:pic>
        <p:nvPicPr>
          <p:cNvPr id="7" name="Immagine 2">
            <a:extLst>
              <a:ext uri="{FF2B5EF4-FFF2-40B4-BE49-F238E27FC236}">
                <a16:creationId xmlns:a16="http://schemas.microsoft.com/office/drawing/2014/main" id="{5089F733-9D13-44EF-9044-84C92D96DF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8135" y="2868089"/>
            <a:ext cx="4962525" cy="291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Freeform 26">
            <a:extLst>
              <a:ext uri="{FF2B5EF4-FFF2-40B4-BE49-F238E27FC236}">
                <a16:creationId xmlns:a16="http://schemas.microsoft.com/office/drawing/2014/main" id="{0E426947-4DBF-4FFB-8F1E-0200205665C4}"/>
              </a:ext>
            </a:extLst>
          </p:cNvPr>
          <p:cNvSpPr>
            <a:spLocks/>
          </p:cNvSpPr>
          <p:nvPr/>
        </p:nvSpPr>
        <p:spPr bwMode="auto">
          <a:xfrm>
            <a:off x="6574222" y="2731564"/>
            <a:ext cx="1814513" cy="371513"/>
          </a:xfrm>
          <a:custGeom>
            <a:avLst/>
            <a:gdLst>
              <a:gd name="T0" fmla="*/ 2147483646 w 1143"/>
              <a:gd name="T1" fmla="*/ 2147483646 h 506"/>
              <a:gd name="T2" fmla="*/ 2147483646 w 1143"/>
              <a:gd name="T3" fmla="*/ 2147483646 h 506"/>
              <a:gd name="T4" fmla="*/ 0 w 1143"/>
              <a:gd name="T5" fmla="*/ 2147483646 h 506"/>
              <a:gd name="T6" fmla="*/ 0 60000 65536"/>
              <a:gd name="T7" fmla="*/ 0 60000 65536"/>
              <a:gd name="T8" fmla="*/ 0 60000 65536"/>
            </a:gdLst>
            <a:ahLst/>
            <a:cxnLst>
              <a:cxn ang="T6">
                <a:pos x="T0" y="T1"/>
              </a:cxn>
              <a:cxn ang="T7">
                <a:pos x="T2" y="T3"/>
              </a:cxn>
              <a:cxn ang="T8">
                <a:pos x="T4" y="T5"/>
              </a:cxn>
            </a:cxnLst>
            <a:rect l="0" t="0" r="r" b="b"/>
            <a:pathLst>
              <a:path w="1143" h="506">
                <a:moveTo>
                  <a:pt x="1143" y="214"/>
                </a:moveTo>
                <a:cubicBezTo>
                  <a:pt x="1073" y="187"/>
                  <a:pt x="921" y="0"/>
                  <a:pt x="731" y="49"/>
                </a:cubicBezTo>
                <a:cubicBezTo>
                  <a:pt x="541" y="98"/>
                  <a:pt x="269" y="282"/>
                  <a:pt x="0" y="506"/>
                </a:cubicBezTo>
              </a:path>
            </a:pathLst>
          </a:custGeom>
          <a:noFill/>
          <a:ln w="25400" cap="flat" cmpd="sng">
            <a:solidFill>
              <a:srgbClr val="000080"/>
            </a:solidFill>
            <a:prstDash val="solid"/>
            <a:round/>
            <a:headEnd type="oval" w="med" len="med"/>
            <a:tailEnd type="triangle" w="med" len="lg"/>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endParaRPr lang="it-IT"/>
          </a:p>
        </p:txBody>
      </p:sp>
      <p:sp>
        <p:nvSpPr>
          <p:cNvPr id="9" name="Rectangle 22">
            <a:extLst>
              <a:ext uri="{FF2B5EF4-FFF2-40B4-BE49-F238E27FC236}">
                <a16:creationId xmlns:a16="http://schemas.microsoft.com/office/drawing/2014/main" id="{CC1B4542-0F7C-4DB1-B016-E23199A0F6A1}"/>
              </a:ext>
            </a:extLst>
          </p:cNvPr>
          <p:cNvSpPr>
            <a:spLocks noChangeArrowheads="1"/>
          </p:cNvSpPr>
          <p:nvPr/>
        </p:nvSpPr>
        <p:spPr bwMode="auto">
          <a:xfrm>
            <a:off x="8296660" y="2729977"/>
            <a:ext cx="682625" cy="884237"/>
          </a:xfrm>
          <a:prstGeom prst="rect">
            <a:avLst/>
          </a:prstGeom>
          <a:solidFill>
            <a:srgbClr val="C0C0C0">
              <a:alpha val="63136"/>
            </a:srgbClr>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it-IT" altLang="it-IT" sz="1800" b="1">
                <a:latin typeface="Arial" panose="020B0604020202020204" pitchFamily="34" charset="0"/>
              </a:rPr>
              <a:t>C</a:t>
            </a:r>
          </a:p>
        </p:txBody>
      </p:sp>
      <p:sp>
        <p:nvSpPr>
          <p:cNvPr id="11" name="Rettangolo 10">
            <a:extLst>
              <a:ext uri="{FF2B5EF4-FFF2-40B4-BE49-F238E27FC236}">
                <a16:creationId xmlns:a16="http://schemas.microsoft.com/office/drawing/2014/main" id="{45B7331D-2BFD-4409-9142-804A34A4D649}"/>
              </a:ext>
            </a:extLst>
          </p:cNvPr>
          <p:cNvSpPr/>
          <p:nvPr/>
        </p:nvSpPr>
        <p:spPr>
          <a:xfrm>
            <a:off x="1589088" y="1029438"/>
            <a:ext cx="9635959" cy="1606594"/>
          </a:xfrm>
          <a:prstGeom prst="rect">
            <a:avLst/>
          </a:prstGeom>
        </p:spPr>
        <p:txBody>
          <a:bodyPr wrap="square">
            <a:spAutoFit/>
          </a:bodyPr>
          <a:lstStyle/>
          <a:p>
            <a:pPr marL="342900" indent="-342900">
              <a:spcBef>
                <a:spcPct val="5000"/>
              </a:spcBef>
              <a:buFont typeface="Arial" panose="020B0604020202020204" pitchFamily="34" charset="0"/>
              <a:buChar char="•"/>
            </a:pPr>
            <a:r>
              <a:rPr lang="it-IT" altLang="it-IT" sz="2400" dirty="0" err="1"/>
              <a:t>Runnables</a:t>
            </a:r>
            <a:r>
              <a:rPr lang="it-IT" altLang="it-IT" sz="2400" dirty="0">
                <a:solidFill>
                  <a:schemeClr val="accent1">
                    <a:lumMod val="60000"/>
                    <a:lumOff val="40000"/>
                  </a:schemeClr>
                </a:solidFill>
              </a:rPr>
              <a:t> </a:t>
            </a:r>
            <a:r>
              <a:rPr lang="it-IT" altLang="it-IT" sz="2400" dirty="0" err="1"/>
              <a:t>define</a:t>
            </a:r>
            <a:r>
              <a:rPr lang="it-IT" altLang="it-IT" sz="2400" dirty="0"/>
              <a:t> the </a:t>
            </a:r>
            <a:r>
              <a:rPr lang="it-IT" altLang="it-IT" sz="2400" dirty="0" err="1"/>
              <a:t>behavior</a:t>
            </a:r>
            <a:r>
              <a:rPr lang="it-IT" altLang="it-IT" sz="2400" dirty="0"/>
              <a:t> of </a:t>
            </a:r>
            <a:r>
              <a:rPr lang="it-IT" altLang="it-IT" sz="2400" dirty="0" err="1"/>
              <a:t>components</a:t>
            </a:r>
            <a:endParaRPr lang="it-IT" altLang="it-IT" sz="2400" dirty="0"/>
          </a:p>
          <a:p>
            <a:pPr marL="342900" indent="-342900">
              <a:spcBef>
                <a:spcPct val="5000"/>
              </a:spcBef>
              <a:buFont typeface="Arial" panose="020B0604020202020204" pitchFamily="34" charset="0"/>
              <a:buChar char="•"/>
            </a:pPr>
            <a:r>
              <a:rPr lang="it-IT" altLang="it-IT" sz="2400" dirty="0"/>
              <a:t> </a:t>
            </a:r>
            <a:r>
              <a:rPr lang="it-IT" altLang="it-IT" sz="2400" dirty="0" err="1"/>
              <a:t>Runnables</a:t>
            </a:r>
            <a:r>
              <a:rPr lang="it-IT" altLang="it-IT" sz="2400" dirty="0"/>
              <a:t> are entry points to code-</a:t>
            </a:r>
            <a:r>
              <a:rPr lang="it-IT" altLang="it-IT" sz="2400" dirty="0" err="1"/>
              <a:t>fragments</a:t>
            </a:r>
            <a:r>
              <a:rPr lang="it-IT" altLang="it-IT" sz="2400" dirty="0"/>
              <a:t> and are </a:t>
            </a:r>
            <a:br>
              <a:rPr lang="it-IT" altLang="it-IT" sz="2400" dirty="0"/>
            </a:br>
            <a:r>
              <a:rPr lang="it-IT" altLang="it-IT" sz="2400" dirty="0"/>
              <a:t> (</a:t>
            </a:r>
            <a:r>
              <a:rPr lang="it-IT" altLang="it-IT" sz="2400" dirty="0" err="1"/>
              <a:t>indirectly</a:t>
            </a:r>
            <a:r>
              <a:rPr lang="it-IT" altLang="it-IT" sz="2400" dirty="0"/>
              <a:t>) a </a:t>
            </a:r>
            <a:r>
              <a:rPr lang="it-IT" altLang="it-IT" sz="2400" dirty="0" err="1"/>
              <a:t>subject</a:t>
            </a:r>
            <a:r>
              <a:rPr lang="it-IT" altLang="it-IT" sz="2400" dirty="0"/>
              <a:t> for scheduling by the </a:t>
            </a:r>
            <a:r>
              <a:rPr lang="it-IT" altLang="it-IT" sz="2400" dirty="0" err="1"/>
              <a:t>operating</a:t>
            </a:r>
            <a:r>
              <a:rPr lang="it-IT" altLang="it-IT" sz="2400" dirty="0"/>
              <a:t> system.</a:t>
            </a:r>
          </a:p>
          <a:p>
            <a:pPr>
              <a:spcBef>
                <a:spcPct val="5000"/>
              </a:spcBef>
              <a:buFont typeface="Arial" panose="020B0604020202020204" pitchFamily="34" charset="0"/>
              <a:buNone/>
            </a:pPr>
            <a:r>
              <a:rPr lang="it-IT" altLang="it-IT" sz="2400" dirty="0"/>
              <a:t> 	</a:t>
            </a:r>
          </a:p>
        </p:txBody>
      </p:sp>
    </p:spTree>
    <p:extLst>
      <p:ext uri="{BB962C8B-B14F-4D97-AF65-F5344CB8AC3E}">
        <p14:creationId xmlns:p14="http://schemas.microsoft.com/office/powerpoint/2010/main" val="31062513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0FA54B8-959C-47DA-90ED-6607CD3BF952}"/>
              </a:ext>
            </a:extLst>
          </p:cNvPr>
          <p:cNvSpPr>
            <a:spLocks noGrp="1"/>
          </p:cNvSpPr>
          <p:nvPr>
            <p:ph type="title"/>
          </p:nvPr>
        </p:nvSpPr>
        <p:spPr/>
        <p:txBody>
          <a:bodyPr>
            <a:normAutofit/>
          </a:bodyPr>
          <a:lstStyle/>
          <a:p>
            <a:r>
              <a:rPr lang="en-US" altLang="it-IT" sz="4000" dirty="0">
                <a:solidFill>
                  <a:srgbClr val="FFFFFF"/>
                </a:solidFill>
              </a:rPr>
              <a:t>AUTOSAR runnable interaction</a:t>
            </a:r>
            <a:endParaRPr lang="it-IT" sz="4000" dirty="0"/>
          </a:p>
        </p:txBody>
      </p:sp>
      <p:sp>
        <p:nvSpPr>
          <p:cNvPr id="3" name="Segnaposto contenuto 2">
            <a:extLst>
              <a:ext uri="{FF2B5EF4-FFF2-40B4-BE49-F238E27FC236}">
                <a16:creationId xmlns:a16="http://schemas.microsoft.com/office/drawing/2014/main" id="{14141CDC-4202-44B9-B07E-C41CFDCF882F}"/>
              </a:ext>
            </a:extLst>
          </p:cNvPr>
          <p:cNvSpPr>
            <a:spLocks noGrp="1"/>
          </p:cNvSpPr>
          <p:nvPr>
            <p:ph idx="1"/>
          </p:nvPr>
        </p:nvSpPr>
        <p:spPr>
          <a:xfrm>
            <a:off x="1184267" y="1253330"/>
            <a:ext cx="9830574" cy="4842669"/>
          </a:xfrm>
        </p:spPr>
        <p:txBody>
          <a:bodyPr>
            <a:normAutofit fontScale="85000" lnSpcReduction="20000"/>
          </a:bodyPr>
          <a:lstStyle/>
          <a:p>
            <a:pPr>
              <a:buNone/>
            </a:pPr>
            <a:r>
              <a:rPr lang="it-IT" altLang="it-IT" dirty="0" err="1">
                <a:latin typeface="Arial" panose="020B0604020202020204" pitchFamily="34" charset="0"/>
              </a:rPr>
              <a:t>Runnable</a:t>
            </a:r>
            <a:r>
              <a:rPr lang="it-IT" altLang="it-IT" dirty="0">
                <a:latin typeface="Arial" panose="020B0604020202020204" pitchFamily="34" charset="0"/>
              </a:rPr>
              <a:t> interaction</a:t>
            </a:r>
          </a:p>
          <a:p>
            <a:pPr>
              <a:buNone/>
            </a:pPr>
            <a:endParaRPr lang="it-IT" altLang="it-IT" dirty="0">
              <a:solidFill>
                <a:schemeClr val="accent2"/>
              </a:solidFill>
              <a:latin typeface="Arial" panose="020B0604020202020204" pitchFamily="34" charset="0"/>
            </a:endParaRPr>
          </a:p>
          <a:p>
            <a:pPr>
              <a:buNone/>
            </a:pPr>
            <a:r>
              <a:rPr lang="it-IT" altLang="it-IT" dirty="0">
                <a:solidFill>
                  <a:schemeClr val="accent1">
                    <a:lumMod val="60000"/>
                    <a:lumOff val="40000"/>
                  </a:schemeClr>
                </a:solidFill>
                <a:latin typeface="Arial" panose="020B0604020202020204" pitchFamily="34" charset="0"/>
              </a:rPr>
              <a:t>Global </a:t>
            </a:r>
            <a:r>
              <a:rPr lang="it-IT" altLang="it-IT" dirty="0" err="1">
                <a:solidFill>
                  <a:schemeClr val="accent1">
                    <a:lumMod val="60000"/>
                    <a:lumOff val="40000"/>
                  </a:schemeClr>
                </a:solidFill>
                <a:latin typeface="Arial" panose="020B0604020202020204" pitchFamily="34" charset="0"/>
              </a:rPr>
              <a:t>variables</a:t>
            </a:r>
            <a:endParaRPr lang="it-IT" altLang="it-IT" dirty="0">
              <a:solidFill>
                <a:schemeClr val="accent1">
                  <a:lumMod val="60000"/>
                  <a:lumOff val="40000"/>
                </a:schemeClr>
              </a:solidFill>
              <a:latin typeface="Arial" panose="020B0604020202020204" pitchFamily="34" charset="0"/>
            </a:endParaRPr>
          </a:p>
          <a:p>
            <a:pPr>
              <a:buNone/>
            </a:pPr>
            <a:endParaRPr lang="it-IT" altLang="it-IT" dirty="0">
              <a:solidFill>
                <a:schemeClr val="accent2"/>
              </a:solidFill>
              <a:latin typeface="Arial" panose="020B0604020202020204" pitchFamily="34" charset="0"/>
            </a:endParaRPr>
          </a:p>
          <a:p>
            <a:pPr>
              <a:buNone/>
            </a:pPr>
            <a:r>
              <a:rPr lang="it-IT" altLang="it-IT" dirty="0">
                <a:solidFill>
                  <a:schemeClr val="accent1">
                    <a:lumMod val="60000"/>
                    <a:lumOff val="40000"/>
                  </a:schemeClr>
                </a:solidFill>
                <a:latin typeface="Arial" panose="020B0604020202020204" pitchFamily="34" charset="0"/>
              </a:rPr>
              <a:t>Ports</a:t>
            </a:r>
            <a:r>
              <a:rPr lang="it-IT" altLang="it-IT" dirty="0">
                <a:latin typeface="Arial" panose="020B0604020202020204" pitchFamily="34" charset="0"/>
              </a:rPr>
              <a:t> </a:t>
            </a:r>
            <a:r>
              <a:rPr lang="it-IT" altLang="it-IT" dirty="0" err="1">
                <a:latin typeface="Arial" panose="020B0604020202020204" pitchFamily="34" charset="0"/>
              </a:rPr>
              <a:t>define</a:t>
            </a:r>
            <a:r>
              <a:rPr lang="it-IT" altLang="it-IT" dirty="0">
                <a:latin typeface="Arial" panose="020B0604020202020204" pitchFamily="34" charset="0"/>
              </a:rPr>
              <a:t> interaction points </a:t>
            </a:r>
            <a:r>
              <a:rPr lang="it-IT" altLang="it-IT" dirty="0" err="1">
                <a:latin typeface="Arial" panose="020B0604020202020204" pitchFamily="34" charset="0"/>
              </a:rPr>
              <a:t>between</a:t>
            </a:r>
            <a:r>
              <a:rPr lang="it-IT" altLang="it-IT" dirty="0">
                <a:latin typeface="Arial" panose="020B0604020202020204" pitchFamily="34" charset="0"/>
              </a:rPr>
              <a:t> (</a:t>
            </a:r>
            <a:r>
              <a:rPr lang="it-IT" altLang="it-IT" dirty="0" err="1">
                <a:latin typeface="Arial" panose="020B0604020202020204" pitchFamily="34" charset="0"/>
              </a:rPr>
              <a:t>runnables</a:t>
            </a:r>
            <a:r>
              <a:rPr lang="it-IT" altLang="it-IT" dirty="0">
                <a:latin typeface="Arial" panose="020B0604020202020204" pitchFamily="34" charset="0"/>
              </a:rPr>
              <a:t> </a:t>
            </a:r>
            <a:r>
              <a:rPr lang="it-IT" altLang="it-IT" dirty="0" err="1">
                <a:latin typeface="Arial" panose="020B0604020202020204" pitchFamily="34" charset="0"/>
              </a:rPr>
              <a:t>belonging</a:t>
            </a:r>
            <a:r>
              <a:rPr lang="it-IT" altLang="it-IT" dirty="0">
                <a:latin typeface="Arial" panose="020B0604020202020204" pitchFamily="34" charset="0"/>
              </a:rPr>
              <a:t> to) </a:t>
            </a:r>
            <a:br>
              <a:rPr lang="it-IT" altLang="it-IT" dirty="0">
                <a:latin typeface="Arial" panose="020B0604020202020204" pitchFamily="34" charset="0"/>
              </a:rPr>
            </a:br>
            <a:r>
              <a:rPr lang="it-IT" altLang="it-IT" dirty="0" err="1">
                <a:latin typeface="Arial" panose="020B0604020202020204" pitchFamily="34" charset="0"/>
              </a:rPr>
              <a:t>different</a:t>
            </a:r>
            <a:r>
              <a:rPr lang="it-IT" altLang="it-IT" dirty="0">
                <a:latin typeface="Arial" panose="020B0604020202020204" pitchFamily="34" charset="0"/>
              </a:rPr>
              <a:t> </a:t>
            </a:r>
            <a:r>
              <a:rPr lang="it-IT" altLang="it-IT" dirty="0" err="1">
                <a:latin typeface="Arial" panose="020B0604020202020204" pitchFamily="34" charset="0"/>
              </a:rPr>
              <a:t>SWCs</a:t>
            </a:r>
            <a:r>
              <a:rPr lang="it-IT" altLang="it-IT" dirty="0">
                <a:latin typeface="Arial" panose="020B0604020202020204" pitchFamily="34" charset="0"/>
              </a:rPr>
              <a:t>.</a:t>
            </a:r>
          </a:p>
          <a:p>
            <a:pPr>
              <a:buNone/>
            </a:pPr>
            <a:endParaRPr lang="it-IT" altLang="it-IT" dirty="0">
              <a:latin typeface="Arial" panose="020B0604020202020204" pitchFamily="34" charset="0"/>
            </a:endParaRPr>
          </a:p>
          <a:p>
            <a:pPr>
              <a:buNone/>
            </a:pPr>
            <a:r>
              <a:rPr lang="it-IT" altLang="it-IT" dirty="0">
                <a:latin typeface="Arial" panose="020B0604020202020204" pitchFamily="34" charset="0"/>
              </a:rPr>
              <a:t>For interactions </a:t>
            </a:r>
            <a:r>
              <a:rPr lang="it-IT" altLang="it-IT" dirty="0" err="1">
                <a:latin typeface="Arial" panose="020B0604020202020204" pitchFamily="34" charset="0"/>
              </a:rPr>
              <a:t>among</a:t>
            </a:r>
            <a:r>
              <a:rPr lang="it-IT" altLang="it-IT" dirty="0">
                <a:latin typeface="Arial" panose="020B0604020202020204" pitchFamily="34" charset="0"/>
              </a:rPr>
              <a:t> </a:t>
            </a:r>
            <a:r>
              <a:rPr lang="it-IT" altLang="it-IT" dirty="0" err="1">
                <a:latin typeface="Arial" panose="020B0604020202020204" pitchFamily="34" charset="0"/>
              </a:rPr>
              <a:t>runnables</a:t>
            </a:r>
            <a:r>
              <a:rPr lang="it-IT" altLang="it-IT" dirty="0">
                <a:latin typeface="Arial" panose="020B0604020202020204" pitchFamily="34" charset="0"/>
              </a:rPr>
              <a:t> </a:t>
            </a:r>
            <a:r>
              <a:rPr lang="it-IT" altLang="it-IT" dirty="0" err="1">
                <a:latin typeface="Arial" panose="020B0604020202020204" pitchFamily="34" charset="0"/>
              </a:rPr>
              <a:t>belonging</a:t>
            </a:r>
            <a:r>
              <a:rPr lang="it-IT" altLang="it-IT" dirty="0">
                <a:latin typeface="Arial" panose="020B0604020202020204" pitchFamily="34" charset="0"/>
              </a:rPr>
              <a:t> to the </a:t>
            </a:r>
            <a:r>
              <a:rPr lang="it-IT" altLang="it-IT" dirty="0" err="1">
                <a:latin typeface="Arial" panose="020B0604020202020204" pitchFamily="34" charset="0"/>
              </a:rPr>
              <a:t>same</a:t>
            </a:r>
            <a:r>
              <a:rPr lang="it-IT" altLang="it-IT" dirty="0">
                <a:latin typeface="Arial" panose="020B0604020202020204" pitchFamily="34" charset="0"/>
              </a:rPr>
              <a:t> component </a:t>
            </a:r>
          </a:p>
          <a:p>
            <a:pPr>
              <a:buNone/>
            </a:pPr>
            <a:r>
              <a:rPr lang="it-IT" altLang="it-IT" dirty="0">
                <a:solidFill>
                  <a:schemeClr val="accent1">
                    <a:lumMod val="60000"/>
                    <a:lumOff val="40000"/>
                  </a:schemeClr>
                </a:solidFill>
                <a:latin typeface="Arial" panose="020B0604020202020204" pitchFamily="34" charset="0"/>
              </a:rPr>
              <a:t>Inter </a:t>
            </a:r>
            <a:r>
              <a:rPr lang="it-IT" altLang="it-IT" dirty="0" err="1">
                <a:solidFill>
                  <a:schemeClr val="accent1">
                    <a:lumMod val="60000"/>
                    <a:lumOff val="40000"/>
                  </a:schemeClr>
                </a:solidFill>
                <a:latin typeface="Arial" panose="020B0604020202020204" pitchFamily="34" charset="0"/>
              </a:rPr>
              <a:t>Runnable</a:t>
            </a:r>
            <a:r>
              <a:rPr lang="it-IT" altLang="it-IT" dirty="0">
                <a:solidFill>
                  <a:schemeClr val="accent1">
                    <a:lumMod val="60000"/>
                    <a:lumOff val="40000"/>
                  </a:schemeClr>
                </a:solidFill>
                <a:latin typeface="Arial" panose="020B0604020202020204" pitchFamily="34" charset="0"/>
              </a:rPr>
              <a:t> </a:t>
            </a:r>
            <a:r>
              <a:rPr lang="it-IT" altLang="it-IT" dirty="0" err="1">
                <a:solidFill>
                  <a:schemeClr val="accent1">
                    <a:lumMod val="60000"/>
                    <a:lumOff val="40000"/>
                  </a:schemeClr>
                </a:solidFill>
                <a:latin typeface="Arial" panose="020B0604020202020204" pitchFamily="34" charset="0"/>
              </a:rPr>
              <a:t>Variables</a:t>
            </a:r>
            <a:r>
              <a:rPr lang="it-IT" altLang="it-IT" dirty="0">
                <a:solidFill>
                  <a:schemeClr val="accent1">
                    <a:lumMod val="60000"/>
                    <a:lumOff val="40000"/>
                  </a:schemeClr>
                </a:solidFill>
                <a:latin typeface="Arial" panose="020B0604020202020204" pitchFamily="34" charset="0"/>
              </a:rPr>
              <a:t> </a:t>
            </a:r>
            <a:r>
              <a:rPr lang="it-IT" altLang="it-IT" dirty="0">
                <a:latin typeface="Arial" panose="020B0604020202020204" pitchFamily="34" charset="0"/>
              </a:rPr>
              <a:t>(</a:t>
            </a:r>
            <a:r>
              <a:rPr lang="it-IT" altLang="it-IT" dirty="0" err="1">
                <a:latin typeface="Arial" panose="020B0604020202020204" pitchFamily="34" charset="0"/>
              </a:rPr>
              <a:t>IRVs</a:t>
            </a:r>
            <a:r>
              <a:rPr lang="it-IT" altLang="it-IT" dirty="0">
                <a:latin typeface="Arial" panose="020B0604020202020204" pitchFamily="34" charset="0"/>
              </a:rPr>
              <a:t>)</a:t>
            </a:r>
          </a:p>
          <a:p>
            <a:pPr>
              <a:buNone/>
            </a:pPr>
            <a:endParaRPr lang="it-IT" altLang="it-IT" dirty="0">
              <a:solidFill>
                <a:schemeClr val="accent2"/>
              </a:solidFill>
              <a:latin typeface="Arial" panose="020B0604020202020204" pitchFamily="34" charset="0"/>
            </a:endParaRPr>
          </a:p>
          <a:p>
            <a:pPr>
              <a:buNone/>
            </a:pPr>
            <a:r>
              <a:rPr lang="it-IT" altLang="it-IT" dirty="0">
                <a:latin typeface="Arial" panose="020B0604020202020204" pitchFamily="34" charset="0"/>
              </a:rPr>
              <a:t> </a:t>
            </a:r>
          </a:p>
          <a:p>
            <a:pPr>
              <a:buNone/>
            </a:pPr>
            <a:r>
              <a:rPr lang="it-IT" altLang="it-IT" dirty="0">
                <a:latin typeface="Arial" panose="020B0604020202020204" pitchFamily="34" charset="0"/>
              </a:rPr>
              <a:t>The RTE </a:t>
            </a:r>
            <a:r>
              <a:rPr lang="it-IT" altLang="it-IT" dirty="0" err="1">
                <a:latin typeface="Arial" panose="020B0604020202020204" pitchFamily="34" charset="0"/>
              </a:rPr>
              <a:t>provides</a:t>
            </a:r>
            <a:r>
              <a:rPr lang="it-IT" altLang="it-IT" dirty="0">
                <a:latin typeface="Arial" panose="020B0604020202020204" pitchFamily="34" charset="0"/>
              </a:rPr>
              <a:t> </a:t>
            </a:r>
            <a:r>
              <a:rPr lang="it-IT" altLang="it-IT" dirty="0" err="1">
                <a:latin typeface="Arial" panose="020B0604020202020204" pitchFamily="34" charset="0"/>
              </a:rPr>
              <a:t>protection</a:t>
            </a:r>
            <a:r>
              <a:rPr lang="it-IT" altLang="it-IT" dirty="0">
                <a:latin typeface="Arial" panose="020B0604020202020204" pitchFamily="34" charset="0"/>
              </a:rPr>
              <a:t> </a:t>
            </a:r>
            <a:r>
              <a:rPr lang="it-IT" altLang="it-IT" dirty="0" err="1">
                <a:latin typeface="Arial" panose="020B0604020202020204" pitchFamily="34" charset="0"/>
              </a:rPr>
              <a:t>mechanisms</a:t>
            </a:r>
            <a:r>
              <a:rPr lang="it-IT" altLang="it-IT" dirty="0">
                <a:latin typeface="Arial" panose="020B0604020202020204" pitchFamily="34" charset="0"/>
              </a:rPr>
              <a:t> for </a:t>
            </a:r>
            <a:r>
              <a:rPr lang="it-IT" altLang="it-IT" dirty="0" err="1">
                <a:latin typeface="Arial" panose="020B0604020202020204" pitchFamily="34" charset="0"/>
              </a:rPr>
              <a:t>IRVs</a:t>
            </a:r>
            <a:r>
              <a:rPr lang="it-IT" altLang="it-IT" dirty="0">
                <a:latin typeface="Arial" panose="020B0604020202020204" pitchFamily="34" charset="0"/>
              </a:rPr>
              <a:t> (</a:t>
            </a:r>
            <a:r>
              <a:rPr lang="it-IT" altLang="it-IT" dirty="0" err="1">
                <a:latin typeface="Arial" panose="020B0604020202020204" pitchFamily="34" charset="0"/>
              </a:rPr>
              <a:t>as</a:t>
            </a:r>
            <a:r>
              <a:rPr lang="it-IT" altLang="it-IT" dirty="0">
                <a:latin typeface="Arial" panose="020B0604020202020204" pitchFamily="34" charset="0"/>
              </a:rPr>
              <a:t> </a:t>
            </a:r>
            <a:r>
              <a:rPr lang="it-IT" altLang="it-IT" dirty="0" err="1">
                <a:latin typeface="Arial" panose="020B0604020202020204" pitchFamily="34" charset="0"/>
              </a:rPr>
              <a:t>opposed</a:t>
            </a:r>
            <a:r>
              <a:rPr lang="it-IT" altLang="it-IT" dirty="0">
                <a:latin typeface="Arial" panose="020B0604020202020204" pitchFamily="34" charset="0"/>
              </a:rPr>
              <a:t> to global </a:t>
            </a:r>
            <a:r>
              <a:rPr lang="it-IT" altLang="it-IT" dirty="0" err="1">
                <a:latin typeface="Arial" panose="020B0604020202020204" pitchFamily="34" charset="0"/>
              </a:rPr>
              <a:t>variables</a:t>
            </a:r>
            <a:r>
              <a:rPr lang="it-IT" altLang="it-IT" dirty="0">
                <a:latin typeface="Arial" panose="020B0604020202020204" pitchFamily="34" charset="0"/>
              </a:rPr>
              <a:t>)</a:t>
            </a:r>
          </a:p>
          <a:p>
            <a:endParaRPr lang="it-IT" dirty="0"/>
          </a:p>
        </p:txBody>
      </p:sp>
      <p:sp>
        <p:nvSpPr>
          <p:cNvPr id="4" name="Segnaposto data 3">
            <a:extLst>
              <a:ext uri="{FF2B5EF4-FFF2-40B4-BE49-F238E27FC236}">
                <a16:creationId xmlns:a16="http://schemas.microsoft.com/office/drawing/2014/main" id="{E4709553-D053-4D2B-BF76-52DCB579A7FD}"/>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DBD70967-F5B5-4D45-9BF1-2118703D835B}"/>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31ADA3C4-20B5-4595-8372-C8C8322A8D7C}"/>
              </a:ext>
            </a:extLst>
          </p:cNvPr>
          <p:cNvSpPr>
            <a:spLocks noGrp="1"/>
          </p:cNvSpPr>
          <p:nvPr>
            <p:ph type="sldNum" sz="quarter" idx="12"/>
          </p:nvPr>
        </p:nvSpPr>
        <p:spPr/>
        <p:txBody>
          <a:bodyPr/>
          <a:lstStyle/>
          <a:p>
            <a:fld id="{11A9D1D3-80F6-43B1-92F0-BF797B205D95}" type="slidenum">
              <a:rPr lang="it-IT" smtClean="0"/>
              <a:t>47</a:t>
            </a:fld>
            <a:endParaRPr lang="it-IT"/>
          </a:p>
        </p:txBody>
      </p:sp>
    </p:spTree>
    <p:extLst>
      <p:ext uri="{BB962C8B-B14F-4D97-AF65-F5344CB8AC3E}">
        <p14:creationId xmlns:p14="http://schemas.microsoft.com/office/powerpoint/2010/main" val="46362187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5DF5D47-F289-4415-9CD8-DBB94D967F51}"/>
              </a:ext>
            </a:extLst>
          </p:cNvPr>
          <p:cNvSpPr>
            <a:spLocks noGrp="1"/>
          </p:cNvSpPr>
          <p:nvPr>
            <p:ph type="title"/>
          </p:nvPr>
        </p:nvSpPr>
        <p:spPr/>
        <p:txBody>
          <a:bodyPr>
            <a:normAutofit/>
          </a:bodyPr>
          <a:lstStyle/>
          <a:p>
            <a:r>
              <a:rPr lang="en-US" altLang="it-IT" sz="4000" dirty="0">
                <a:solidFill>
                  <a:srgbClr val="FFFFFF"/>
                </a:solidFill>
              </a:rPr>
              <a:t>AUTOSAR security policy</a:t>
            </a:r>
            <a:endParaRPr lang="it-IT" sz="4000" dirty="0"/>
          </a:p>
        </p:txBody>
      </p:sp>
      <p:sp>
        <p:nvSpPr>
          <p:cNvPr id="3" name="Segnaposto contenuto 2">
            <a:extLst>
              <a:ext uri="{FF2B5EF4-FFF2-40B4-BE49-F238E27FC236}">
                <a16:creationId xmlns:a16="http://schemas.microsoft.com/office/drawing/2014/main" id="{46E5EBB3-62CF-4012-8B33-A4DE271D91AB}"/>
              </a:ext>
            </a:extLst>
          </p:cNvPr>
          <p:cNvSpPr>
            <a:spLocks noGrp="1"/>
          </p:cNvSpPr>
          <p:nvPr>
            <p:ph idx="1"/>
          </p:nvPr>
        </p:nvSpPr>
        <p:spPr>
          <a:xfrm>
            <a:off x="953040" y="1106186"/>
            <a:ext cx="10515600" cy="5250163"/>
          </a:xfrm>
        </p:spPr>
        <p:txBody>
          <a:bodyPr>
            <a:noAutofit/>
          </a:bodyPr>
          <a:lstStyle/>
          <a:p>
            <a:r>
              <a:rPr lang="en-US" altLang="it-IT" sz="2400" b="1" dirty="0">
                <a:solidFill>
                  <a:schemeClr val="accent1">
                    <a:lumMod val="60000"/>
                    <a:lumOff val="40000"/>
                  </a:schemeClr>
                </a:solidFill>
              </a:rPr>
              <a:t>Trust level</a:t>
            </a:r>
            <a:r>
              <a:rPr lang="en-US" altLang="it-IT" sz="2400" dirty="0">
                <a:solidFill>
                  <a:schemeClr val="accent1">
                    <a:lumMod val="60000"/>
                    <a:lumOff val="40000"/>
                  </a:schemeClr>
                </a:solidFill>
              </a:rPr>
              <a:t> </a:t>
            </a:r>
            <a:r>
              <a:rPr lang="en-US" altLang="it-IT" sz="2400" dirty="0"/>
              <a:t>of  a  software component</a:t>
            </a:r>
            <a:br>
              <a:rPr lang="en-US" altLang="it-IT" sz="2400" dirty="0"/>
            </a:br>
            <a:r>
              <a:rPr lang="en-US" altLang="it-IT" sz="2400" dirty="0"/>
              <a:t> software components with high trust level are executed on  secure and</a:t>
            </a:r>
            <a:br>
              <a:rPr lang="en-US" altLang="it-IT" sz="2400" dirty="0"/>
            </a:br>
            <a:r>
              <a:rPr lang="en-US" altLang="it-IT" sz="2400" dirty="0"/>
              <a:t>reliable hardware</a:t>
            </a:r>
          </a:p>
          <a:p>
            <a:pPr marL="457200" lvl="1" indent="0">
              <a:buNone/>
            </a:pPr>
            <a:r>
              <a:rPr lang="en-US" altLang="it-IT" dirty="0"/>
              <a:t>-we  assume two trust  levels:  </a:t>
            </a:r>
            <a:r>
              <a:rPr lang="en-US" altLang="it-IT" b="1" dirty="0">
                <a:solidFill>
                  <a:schemeClr val="accent1">
                    <a:lumMod val="60000"/>
                    <a:lumOff val="40000"/>
                  </a:schemeClr>
                </a:solidFill>
              </a:rPr>
              <a:t>high</a:t>
            </a:r>
            <a:r>
              <a:rPr lang="en-US" altLang="it-IT" dirty="0">
                <a:solidFill>
                  <a:schemeClr val="accent1">
                    <a:lumMod val="60000"/>
                    <a:lumOff val="40000"/>
                  </a:schemeClr>
                </a:solidFill>
              </a:rPr>
              <a:t>, </a:t>
            </a:r>
            <a:r>
              <a:rPr lang="en-US" altLang="it-IT" b="1" dirty="0">
                <a:solidFill>
                  <a:schemeClr val="accent1">
                    <a:lumMod val="60000"/>
                    <a:lumOff val="40000"/>
                  </a:schemeClr>
                </a:solidFill>
              </a:rPr>
              <a:t>low</a:t>
            </a:r>
            <a:br>
              <a:rPr lang="en-US" altLang="it-IT" dirty="0">
                <a:solidFill>
                  <a:schemeClr val="accent2"/>
                </a:solidFill>
              </a:rPr>
            </a:br>
            <a:endParaRPr lang="en-US" altLang="it-IT" dirty="0">
              <a:solidFill>
                <a:schemeClr val="accent1">
                  <a:lumMod val="60000"/>
                  <a:lumOff val="40000"/>
                </a:schemeClr>
              </a:solidFill>
            </a:endParaRPr>
          </a:p>
          <a:p>
            <a:r>
              <a:rPr lang="en-US" altLang="it-IT" sz="2400" b="1" dirty="0">
                <a:solidFill>
                  <a:schemeClr val="accent1">
                    <a:lumMod val="60000"/>
                    <a:lumOff val="40000"/>
                  </a:schemeClr>
                </a:solidFill>
              </a:rPr>
              <a:t>Security requirement</a:t>
            </a:r>
            <a:r>
              <a:rPr lang="en-US" altLang="it-IT" sz="2400" dirty="0">
                <a:solidFill>
                  <a:schemeClr val="accent1">
                    <a:lumMod val="60000"/>
                    <a:lumOff val="40000"/>
                  </a:schemeClr>
                </a:solidFill>
              </a:rPr>
              <a:t> </a:t>
            </a:r>
            <a:r>
              <a:rPr lang="en-US" altLang="it-IT" sz="2400" dirty="0"/>
              <a:t>of a communication link</a:t>
            </a:r>
            <a:br>
              <a:rPr lang="en-US" altLang="it-IT" sz="2400" dirty="0"/>
            </a:br>
            <a:r>
              <a:rPr lang="en-US" altLang="it-IT" sz="2400" dirty="0"/>
              <a:t>the level of security that data sent on links must satisfy to protect in-vehicle communications from cyber threats such as eavesdropping, integrity and spoofing. </a:t>
            </a:r>
          </a:p>
          <a:p>
            <a:pPr marL="0" indent="0">
              <a:buNone/>
            </a:pPr>
            <a:br>
              <a:rPr lang="en-US" altLang="it-IT" sz="2400" dirty="0"/>
            </a:br>
            <a:r>
              <a:rPr lang="en-US" altLang="it-IT" sz="2400" dirty="0"/>
              <a:t>The proposed security extensions  are: </a:t>
            </a:r>
            <a:br>
              <a:rPr lang="en-US" altLang="it-IT" sz="2400" dirty="0"/>
            </a:br>
            <a:r>
              <a:rPr lang="en-US" altLang="it-IT" sz="2400" dirty="0"/>
              <a:t>confidentiality and integrity of the exchanged information</a:t>
            </a:r>
          </a:p>
          <a:p>
            <a:pPr marL="457200" lvl="1" indent="0">
              <a:buNone/>
            </a:pPr>
            <a:r>
              <a:rPr lang="en-US" altLang="it-IT" dirty="0"/>
              <a:t>-the security requirement can assume one of the following values: </a:t>
            </a:r>
            <a:br>
              <a:rPr lang="en-US" altLang="it-IT" dirty="0"/>
            </a:br>
            <a:r>
              <a:rPr lang="en-US" altLang="it-IT" b="1" dirty="0">
                <a:solidFill>
                  <a:schemeClr val="accent1">
                    <a:lumMod val="60000"/>
                    <a:lumOff val="40000"/>
                  </a:schemeClr>
                </a:solidFill>
              </a:rPr>
              <a:t>none</a:t>
            </a:r>
            <a:r>
              <a:rPr lang="en-US" altLang="it-IT" dirty="0">
                <a:solidFill>
                  <a:schemeClr val="accent1">
                    <a:lumMod val="60000"/>
                    <a:lumOff val="40000"/>
                  </a:schemeClr>
                </a:solidFill>
              </a:rPr>
              <a:t>, </a:t>
            </a:r>
            <a:r>
              <a:rPr lang="en-US" altLang="it-IT" b="1" dirty="0">
                <a:solidFill>
                  <a:schemeClr val="accent1">
                    <a:lumMod val="60000"/>
                    <a:lumOff val="40000"/>
                  </a:schemeClr>
                </a:solidFill>
              </a:rPr>
              <a:t>conf</a:t>
            </a:r>
            <a:r>
              <a:rPr lang="en-US" altLang="it-IT" dirty="0">
                <a:solidFill>
                  <a:schemeClr val="accent1">
                    <a:lumMod val="60000"/>
                    <a:lumOff val="40000"/>
                  </a:schemeClr>
                </a:solidFill>
              </a:rPr>
              <a:t>, </a:t>
            </a:r>
            <a:r>
              <a:rPr lang="en-US" altLang="it-IT" b="1" dirty="0" err="1">
                <a:solidFill>
                  <a:schemeClr val="accent1">
                    <a:lumMod val="60000"/>
                    <a:lumOff val="40000"/>
                  </a:schemeClr>
                </a:solidFill>
              </a:rPr>
              <a:t>integr</a:t>
            </a:r>
            <a:r>
              <a:rPr lang="en-US" altLang="it-IT" dirty="0">
                <a:solidFill>
                  <a:schemeClr val="accent1">
                    <a:lumMod val="60000"/>
                    <a:lumOff val="40000"/>
                  </a:schemeClr>
                </a:solidFill>
              </a:rPr>
              <a:t>,  </a:t>
            </a:r>
            <a:r>
              <a:rPr lang="en-US" altLang="it-IT" b="1" dirty="0">
                <a:solidFill>
                  <a:schemeClr val="accent1">
                    <a:lumMod val="60000"/>
                    <a:lumOff val="40000"/>
                  </a:schemeClr>
                </a:solidFill>
              </a:rPr>
              <a:t>both</a:t>
            </a:r>
            <a:r>
              <a:rPr lang="en-US" altLang="it-IT" dirty="0">
                <a:solidFill>
                  <a:schemeClr val="accent1">
                    <a:lumMod val="60000"/>
                    <a:lumOff val="40000"/>
                  </a:schemeClr>
                </a:solidFill>
              </a:rPr>
              <a:t>. </a:t>
            </a:r>
          </a:p>
          <a:p>
            <a:endParaRPr lang="it-IT" dirty="0"/>
          </a:p>
        </p:txBody>
      </p:sp>
      <p:sp>
        <p:nvSpPr>
          <p:cNvPr id="4" name="Segnaposto data 3">
            <a:extLst>
              <a:ext uri="{FF2B5EF4-FFF2-40B4-BE49-F238E27FC236}">
                <a16:creationId xmlns:a16="http://schemas.microsoft.com/office/drawing/2014/main" id="{476DCFF8-F46C-4296-84DC-8B12C34EC492}"/>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07F9DD02-AA5B-4092-8638-0BA49CC932A7}"/>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4BF40195-5E1D-420C-A133-EC37DD31DCF7}"/>
              </a:ext>
            </a:extLst>
          </p:cNvPr>
          <p:cNvSpPr>
            <a:spLocks noGrp="1"/>
          </p:cNvSpPr>
          <p:nvPr>
            <p:ph type="sldNum" sz="quarter" idx="12"/>
          </p:nvPr>
        </p:nvSpPr>
        <p:spPr/>
        <p:txBody>
          <a:bodyPr/>
          <a:lstStyle/>
          <a:p>
            <a:fld id="{11A9D1D3-80F6-43B1-92F0-BF797B205D95}" type="slidenum">
              <a:rPr lang="it-IT" smtClean="0"/>
              <a:t>48</a:t>
            </a:fld>
            <a:endParaRPr lang="it-IT"/>
          </a:p>
        </p:txBody>
      </p:sp>
    </p:spTree>
    <p:extLst>
      <p:ext uri="{BB962C8B-B14F-4D97-AF65-F5344CB8AC3E}">
        <p14:creationId xmlns:p14="http://schemas.microsoft.com/office/powerpoint/2010/main" val="210271599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D5CC337-FCB7-4591-888E-BC0438A040DE}"/>
              </a:ext>
            </a:extLst>
          </p:cNvPr>
          <p:cNvSpPr>
            <a:spLocks noGrp="1"/>
          </p:cNvSpPr>
          <p:nvPr>
            <p:ph type="title"/>
          </p:nvPr>
        </p:nvSpPr>
        <p:spPr/>
        <p:txBody>
          <a:bodyPr>
            <a:normAutofit/>
          </a:bodyPr>
          <a:lstStyle/>
          <a:p>
            <a:r>
              <a:rPr lang="en-US" altLang="it-IT" sz="4000" dirty="0">
                <a:solidFill>
                  <a:srgbClr val="FFFFFF"/>
                </a:solidFill>
              </a:rPr>
              <a:t>AUTOSAR extensions in Rhapsody</a:t>
            </a:r>
            <a:endParaRPr lang="it-IT" sz="4000" dirty="0"/>
          </a:p>
        </p:txBody>
      </p:sp>
      <p:sp>
        <p:nvSpPr>
          <p:cNvPr id="4" name="Segnaposto data 3">
            <a:extLst>
              <a:ext uri="{FF2B5EF4-FFF2-40B4-BE49-F238E27FC236}">
                <a16:creationId xmlns:a16="http://schemas.microsoft.com/office/drawing/2014/main" id="{EF07FD2D-57E9-4A55-8545-AE14F806C105}"/>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7780265D-2B6C-471A-A853-9241B3B94DB2}"/>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3A40A104-EC80-4811-8267-24FF9954EA74}"/>
              </a:ext>
            </a:extLst>
          </p:cNvPr>
          <p:cNvSpPr>
            <a:spLocks noGrp="1"/>
          </p:cNvSpPr>
          <p:nvPr>
            <p:ph type="sldNum" sz="quarter" idx="12"/>
          </p:nvPr>
        </p:nvSpPr>
        <p:spPr/>
        <p:txBody>
          <a:bodyPr/>
          <a:lstStyle/>
          <a:p>
            <a:fld id="{11A9D1D3-80F6-43B1-92F0-BF797B205D95}" type="slidenum">
              <a:rPr lang="it-IT" smtClean="0"/>
              <a:t>49</a:t>
            </a:fld>
            <a:endParaRPr lang="it-IT"/>
          </a:p>
        </p:txBody>
      </p:sp>
      <p:pic>
        <p:nvPicPr>
          <p:cNvPr id="7" name="Picture 4" descr="applying_stereotype">
            <a:extLst>
              <a:ext uri="{FF2B5EF4-FFF2-40B4-BE49-F238E27FC236}">
                <a16:creationId xmlns:a16="http://schemas.microsoft.com/office/drawing/2014/main" id="{A36138E4-6543-4192-A48C-A62A843BD7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0428" y="1494631"/>
            <a:ext cx="8356600" cy="386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404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14F5779-F13F-4019-9553-99F977F50390}"/>
              </a:ext>
            </a:extLst>
          </p:cNvPr>
          <p:cNvSpPr>
            <a:spLocks noGrp="1"/>
          </p:cNvSpPr>
          <p:nvPr>
            <p:ph type="title"/>
          </p:nvPr>
        </p:nvSpPr>
        <p:spPr/>
        <p:txBody>
          <a:bodyPr/>
          <a:lstStyle/>
          <a:p>
            <a:r>
              <a:rPr lang="it-IT" altLang="it-IT" dirty="0" err="1">
                <a:latin typeface="Utopia-Regular"/>
              </a:rPr>
              <a:t>Interference</a:t>
            </a:r>
            <a:r>
              <a:rPr lang="it-IT" altLang="it-IT" dirty="0">
                <a:latin typeface="Utopia-Regular"/>
              </a:rPr>
              <a:t> </a:t>
            </a:r>
            <a:r>
              <a:rPr lang="it-IT" altLang="it-IT" dirty="0" err="1">
                <a:latin typeface="Utopia-Regular"/>
              </a:rPr>
              <a:t>between</a:t>
            </a:r>
            <a:r>
              <a:rPr lang="it-IT" altLang="it-IT" dirty="0">
                <a:latin typeface="Utopia-Regular"/>
              </a:rPr>
              <a:t> private and public data</a:t>
            </a:r>
            <a:endParaRPr lang="it-IT" dirty="0"/>
          </a:p>
        </p:txBody>
      </p:sp>
      <p:sp>
        <p:nvSpPr>
          <p:cNvPr id="4" name="Segnaposto data 3">
            <a:extLst>
              <a:ext uri="{FF2B5EF4-FFF2-40B4-BE49-F238E27FC236}">
                <a16:creationId xmlns:a16="http://schemas.microsoft.com/office/drawing/2014/main" id="{F2DF4592-56E8-4AE5-868F-6D337E5F4791}"/>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24D17707-2B61-43EB-80F9-03ECC755DFC0}"/>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C75820CE-E2BA-4F1B-A149-C7D0238D7960}"/>
              </a:ext>
            </a:extLst>
          </p:cNvPr>
          <p:cNvSpPr>
            <a:spLocks noGrp="1"/>
          </p:cNvSpPr>
          <p:nvPr>
            <p:ph type="sldNum" sz="quarter" idx="12"/>
          </p:nvPr>
        </p:nvSpPr>
        <p:spPr/>
        <p:txBody>
          <a:bodyPr/>
          <a:lstStyle/>
          <a:p>
            <a:fld id="{11A9D1D3-80F6-43B1-92F0-BF797B205D95}" type="slidenum">
              <a:rPr lang="it-IT" smtClean="0"/>
              <a:t>5</a:t>
            </a:fld>
            <a:endParaRPr lang="it-IT"/>
          </a:p>
        </p:txBody>
      </p:sp>
      <p:sp>
        <p:nvSpPr>
          <p:cNvPr id="30" name="CasellaDiTesto 29">
            <a:extLst>
              <a:ext uri="{FF2B5EF4-FFF2-40B4-BE49-F238E27FC236}">
                <a16:creationId xmlns:a16="http://schemas.microsoft.com/office/drawing/2014/main" id="{8B64C81E-0671-44EB-B838-8E0967317CF5}"/>
              </a:ext>
            </a:extLst>
          </p:cNvPr>
          <p:cNvSpPr txBox="1"/>
          <p:nvPr/>
        </p:nvSpPr>
        <p:spPr>
          <a:xfrm>
            <a:off x="8207293" y="3816939"/>
            <a:ext cx="2610395" cy="1200329"/>
          </a:xfrm>
          <a:prstGeom prst="rect">
            <a:avLst/>
          </a:prstGeom>
          <a:noFill/>
        </p:spPr>
        <p:txBody>
          <a:bodyPr wrap="none" rtlCol="0">
            <a:spAutoFit/>
          </a:bodyPr>
          <a:lstStyle/>
          <a:p>
            <a:r>
              <a:rPr lang="it-IT" dirty="0" err="1"/>
              <a:t>if</a:t>
            </a:r>
            <a:r>
              <a:rPr lang="it-IT" dirty="0"/>
              <a:t> </a:t>
            </a:r>
            <a:r>
              <a:rPr lang="it-IT" dirty="0" err="1"/>
              <a:t>Wallet</a:t>
            </a:r>
            <a:r>
              <a:rPr lang="it-IT" dirty="0"/>
              <a:t> &gt; 1.000.000 </a:t>
            </a:r>
            <a:r>
              <a:rPr lang="it-IT" dirty="0" err="1"/>
              <a:t>then</a:t>
            </a:r>
            <a:br>
              <a:rPr lang="it-IT" dirty="0"/>
            </a:br>
            <a:r>
              <a:rPr lang="it-IT" dirty="0"/>
              <a:t> «Hello!»</a:t>
            </a:r>
          </a:p>
          <a:p>
            <a:r>
              <a:rPr lang="it-IT" dirty="0"/>
              <a:t>else «Goodbye!»</a:t>
            </a:r>
          </a:p>
          <a:p>
            <a:r>
              <a:rPr lang="it-IT" dirty="0"/>
              <a:t> </a:t>
            </a:r>
          </a:p>
        </p:txBody>
      </p:sp>
      <p:grpSp>
        <p:nvGrpSpPr>
          <p:cNvPr id="36" name="Gruppo 35">
            <a:extLst>
              <a:ext uri="{FF2B5EF4-FFF2-40B4-BE49-F238E27FC236}">
                <a16:creationId xmlns:a16="http://schemas.microsoft.com/office/drawing/2014/main" id="{F07C63D2-F719-40A9-B172-8FA40EF95241}"/>
              </a:ext>
            </a:extLst>
          </p:cNvPr>
          <p:cNvGrpSpPr/>
          <p:nvPr/>
        </p:nvGrpSpPr>
        <p:grpSpPr>
          <a:xfrm>
            <a:off x="1240380" y="1138316"/>
            <a:ext cx="5900264" cy="1876652"/>
            <a:chOff x="838200" y="1821054"/>
            <a:chExt cx="5900264" cy="1876652"/>
          </a:xfrm>
        </p:grpSpPr>
        <p:sp>
          <p:nvSpPr>
            <p:cNvPr id="9" name="CasellaDiTesto 5">
              <a:extLst>
                <a:ext uri="{FF2B5EF4-FFF2-40B4-BE49-F238E27FC236}">
                  <a16:creationId xmlns:a16="http://schemas.microsoft.com/office/drawing/2014/main" id="{F7222147-B9C7-4816-A029-1704E67B421C}"/>
                </a:ext>
              </a:extLst>
            </p:cNvPr>
            <p:cNvSpPr txBox="1">
              <a:spLocks noChangeArrowheads="1"/>
            </p:cNvSpPr>
            <p:nvPr/>
          </p:nvSpPr>
          <p:spPr bwMode="auto">
            <a:xfrm>
              <a:off x="3108752" y="2350903"/>
              <a:ext cx="13128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1800" u="none" dirty="0">
                  <a:latin typeface="Arial" panose="020B0604020202020204" pitchFamily="34" charset="0"/>
                </a:rPr>
                <a:t>Application</a:t>
              </a:r>
            </a:p>
          </p:txBody>
        </p:sp>
        <p:sp>
          <p:nvSpPr>
            <p:cNvPr id="11" name="CasellaDiTesto 4">
              <a:extLst>
                <a:ext uri="{FF2B5EF4-FFF2-40B4-BE49-F238E27FC236}">
                  <a16:creationId xmlns:a16="http://schemas.microsoft.com/office/drawing/2014/main" id="{79F79FAA-8444-4388-90D5-4AB35059CE26}"/>
                </a:ext>
              </a:extLst>
            </p:cNvPr>
            <p:cNvSpPr txBox="1">
              <a:spLocks noChangeArrowheads="1"/>
            </p:cNvSpPr>
            <p:nvPr/>
          </p:nvSpPr>
          <p:spPr bwMode="auto">
            <a:xfrm>
              <a:off x="838200" y="2139560"/>
              <a:ext cx="143282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1800" u="none" dirty="0">
                  <a:latin typeface="Arial" panose="020B0604020202020204" pitchFamily="34" charset="0"/>
                </a:rPr>
                <a:t>Private </a:t>
              </a:r>
            </a:p>
            <a:p>
              <a:pPr>
                <a:spcBef>
                  <a:spcPct val="0"/>
                </a:spcBef>
                <a:buFontTx/>
                <a:buNone/>
              </a:pPr>
              <a:r>
                <a:rPr lang="it-IT" altLang="it-IT" sz="1800" u="none" dirty="0">
                  <a:latin typeface="Arial" panose="020B0604020202020204" pitchFamily="34" charset="0"/>
                </a:rPr>
                <a:t>Data: </a:t>
              </a:r>
              <a:r>
                <a:rPr lang="it-IT" altLang="it-IT" sz="1800" u="none" dirty="0" err="1">
                  <a:latin typeface="Arial" panose="020B0604020202020204" pitchFamily="34" charset="0"/>
                </a:rPr>
                <a:t>Wallet</a:t>
              </a:r>
              <a:endParaRPr lang="it-IT" altLang="it-IT" sz="1800" u="none" dirty="0">
                <a:latin typeface="Arial" panose="020B0604020202020204" pitchFamily="34" charset="0"/>
              </a:endParaRPr>
            </a:p>
          </p:txBody>
        </p:sp>
        <p:sp>
          <p:nvSpPr>
            <p:cNvPr id="13" name="Freccia circolare in su 12">
              <a:extLst>
                <a:ext uri="{FF2B5EF4-FFF2-40B4-BE49-F238E27FC236}">
                  <a16:creationId xmlns:a16="http://schemas.microsoft.com/office/drawing/2014/main" id="{89313A09-8A32-4360-B3EA-8BB29E82B942}"/>
                </a:ext>
              </a:extLst>
            </p:cNvPr>
            <p:cNvSpPr/>
            <p:nvPr/>
          </p:nvSpPr>
          <p:spPr>
            <a:xfrm>
              <a:off x="4560358" y="2946407"/>
              <a:ext cx="2178106" cy="369888"/>
            </a:xfrm>
            <a:prstGeom prst="curvedUpArrow">
              <a:avLst>
                <a:gd name="adj1" fmla="val 25000"/>
                <a:gd name="adj2" fmla="val 50000"/>
                <a:gd name="adj3" fmla="val 13555"/>
              </a:avLst>
            </a:prstGeom>
            <a:solidFill>
              <a:srgbClr val="FF0000"/>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solidFill>
                  <a:schemeClr val="tx1"/>
                </a:solidFill>
              </a:endParaRPr>
            </a:p>
          </p:txBody>
        </p:sp>
        <p:sp>
          <p:nvSpPr>
            <p:cNvPr id="14" name="Freccia a destra 13">
              <a:extLst>
                <a:ext uri="{FF2B5EF4-FFF2-40B4-BE49-F238E27FC236}">
                  <a16:creationId xmlns:a16="http://schemas.microsoft.com/office/drawing/2014/main" id="{ABD1179A-5AF5-4728-A0EC-D707E878EC44}"/>
                </a:ext>
              </a:extLst>
            </p:cNvPr>
            <p:cNvSpPr/>
            <p:nvPr/>
          </p:nvSpPr>
          <p:spPr>
            <a:xfrm>
              <a:off x="4815025" y="2453297"/>
              <a:ext cx="788988" cy="825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6" name="Ovale 15">
              <a:extLst>
                <a:ext uri="{FF2B5EF4-FFF2-40B4-BE49-F238E27FC236}">
                  <a16:creationId xmlns:a16="http://schemas.microsoft.com/office/drawing/2014/main" id="{7E647321-7B71-4BBB-AD47-13353A65A592}"/>
                </a:ext>
              </a:extLst>
            </p:cNvPr>
            <p:cNvSpPr/>
            <p:nvPr/>
          </p:nvSpPr>
          <p:spPr>
            <a:xfrm>
              <a:off x="2784743" y="1821054"/>
              <a:ext cx="1960880" cy="136080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Freccia a destra 16">
              <a:extLst>
                <a:ext uri="{FF2B5EF4-FFF2-40B4-BE49-F238E27FC236}">
                  <a16:creationId xmlns:a16="http://schemas.microsoft.com/office/drawing/2014/main" id="{914862BE-6A68-45F3-9141-5FB397A43382}"/>
                </a:ext>
              </a:extLst>
            </p:cNvPr>
            <p:cNvSpPr/>
            <p:nvPr/>
          </p:nvSpPr>
          <p:spPr>
            <a:xfrm>
              <a:off x="1880955" y="2352190"/>
              <a:ext cx="788988" cy="825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32" name="Rettangolo 31">
              <a:extLst>
                <a:ext uri="{FF2B5EF4-FFF2-40B4-BE49-F238E27FC236}">
                  <a16:creationId xmlns:a16="http://schemas.microsoft.com/office/drawing/2014/main" id="{5093FE3C-4DA4-400B-89BA-CCB4A0A5F418}"/>
                </a:ext>
              </a:extLst>
            </p:cNvPr>
            <p:cNvSpPr/>
            <p:nvPr/>
          </p:nvSpPr>
          <p:spPr>
            <a:xfrm>
              <a:off x="929560" y="2938554"/>
              <a:ext cx="1044962" cy="6463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3" name="CasellaDiTesto 32">
              <a:extLst>
                <a:ext uri="{FF2B5EF4-FFF2-40B4-BE49-F238E27FC236}">
                  <a16:creationId xmlns:a16="http://schemas.microsoft.com/office/drawing/2014/main" id="{BFF1DBCA-E4CF-4A78-AEB9-0653D9EF5B01}"/>
                </a:ext>
              </a:extLst>
            </p:cNvPr>
            <p:cNvSpPr txBox="1"/>
            <p:nvPr/>
          </p:nvSpPr>
          <p:spPr>
            <a:xfrm>
              <a:off x="892432" y="3030522"/>
              <a:ext cx="1119217" cy="369332"/>
            </a:xfrm>
            <a:prstGeom prst="rect">
              <a:avLst/>
            </a:prstGeom>
            <a:noFill/>
          </p:spPr>
          <p:txBody>
            <a:bodyPr wrap="none" rtlCol="0">
              <a:spAutoFit/>
            </a:bodyPr>
            <a:lstStyle/>
            <a:p>
              <a:r>
                <a:rPr lang="it-IT" dirty="0"/>
                <a:t>2.000.000</a:t>
              </a:r>
            </a:p>
          </p:txBody>
        </p:sp>
        <p:sp>
          <p:nvSpPr>
            <p:cNvPr id="34" name="CasellaDiTesto 33">
              <a:extLst>
                <a:ext uri="{FF2B5EF4-FFF2-40B4-BE49-F238E27FC236}">
                  <a16:creationId xmlns:a16="http://schemas.microsoft.com/office/drawing/2014/main" id="{40A4CD09-4DDA-40BF-AB81-8B84544A6FB4}"/>
                </a:ext>
              </a:extLst>
            </p:cNvPr>
            <p:cNvSpPr txBox="1"/>
            <p:nvPr/>
          </p:nvSpPr>
          <p:spPr>
            <a:xfrm>
              <a:off x="1091572" y="3261719"/>
              <a:ext cx="789383" cy="369332"/>
            </a:xfrm>
            <a:prstGeom prst="rect">
              <a:avLst/>
            </a:prstGeom>
            <a:noFill/>
          </p:spPr>
          <p:txBody>
            <a:bodyPr wrap="none" rtlCol="0">
              <a:spAutoFit/>
            </a:bodyPr>
            <a:lstStyle/>
            <a:p>
              <a:r>
                <a:rPr lang="it-IT" dirty="0" err="1"/>
                <a:t>Wallet</a:t>
              </a:r>
              <a:endParaRPr lang="it-IT" dirty="0"/>
            </a:p>
          </p:txBody>
        </p:sp>
        <p:sp>
          <p:nvSpPr>
            <p:cNvPr id="35" name="CasellaDiTesto 34">
              <a:extLst>
                <a:ext uri="{FF2B5EF4-FFF2-40B4-BE49-F238E27FC236}">
                  <a16:creationId xmlns:a16="http://schemas.microsoft.com/office/drawing/2014/main" id="{5FE73302-8C93-411B-9145-386D6EE25AE4}"/>
                </a:ext>
              </a:extLst>
            </p:cNvPr>
            <p:cNvSpPr txBox="1"/>
            <p:nvPr/>
          </p:nvSpPr>
          <p:spPr>
            <a:xfrm>
              <a:off x="5149694" y="3328374"/>
              <a:ext cx="747320" cy="369332"/>
            </a:xfrm>
            <a:prstGeom prst="rect">
              <a:avLst/>
            </a:prstGeom>
            <a:noFill/>
          </p:spPr>
          <p:txBody>
            <a:bodyPr wrap="none" rtlCol="0">
              <a:spAutoFit/>
            </a:bodyPr>
            <a:lstStyle/>
            <a:p>
              <a:r>
                <a:rPr lang="it-IT" dirty="0"/>
                <a:t>Hello!</a:t>
              </a:r>
            </a:p>
          </p:txBody>
        </p:sp>
      </p:grpSp>
      <p:grpSp>
        <p:nvGrpSpPr>
          <p:cNvPr id="57" name="Gruppo 56">
            <a:extLst>
              <a:ext uri="{FF2B5EF4-FFF2-40B4-BE49-F238E27FC236}">
                <a16:creationId xmlns:a16="http://schemas.microsoft.com/office/drawing/2014/main" id="{CD9A8803-3630-4C66-B21D-F5312180B32C}"/>
              </a:ext>
            </a:extLst>
          </p:cNvPr>
          <p:cNvGrpSpPr/>
          <p:nvPr/>
        </p:nvGrpSpPr>
        <p:grpSpPr>
          <a:xfrm>
            <a:off x="1175822" y="3556199"/>
            <a:ext cx="5900264" cy="1876652"/>
            <a:chOff x="838200" y="1821054"/>
            <a:chExt cx="5900264" cy="1876652"/>
          </a:xfrm>
        </p:grpSpPr>
        <p:sp>
          <p:nvSpPr>
            <p:cNvPr id="58" name="CasellaDiTesto 5">
              <a:extLst>
                <a:ext uri="{FF2B5EF4-FFF2-40B4-BE49-F238E27FC236}">
                  <a16:creationId xmlns:a16="http://schemas.microsoft.com/office/drawing/2014/main" id="{CE7CDA1B-8033-4C48-B1E9-C3B9908787F6}"/>
                </a:ext>
              </a:extLst>
            </p:cNvPr>
            <p:cNvSpPr txBox="1">
              <a:spLocks noChangeArrowheads="1"/>
            </p:cNvSpPr>
            <p:nvPr/>
          </p:nvSpPr>
          <p:spPr bwMode="auto">
            <a:xfrm>
              <a:off x="3108752" y="2350903"/>
              <a:ext cx="13128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1800" u="none" dirty="0">
                  <a:latin typeface="Arial" panose="020B0604020202020204" pitchFamily="34" charset="0"/>
                </a:rPr>
                <a:t>Application</a:t>
              </a:r>
            </a:p>
          </p:txBody>
        </p:sp>
        <p:sp>
          <p:nvSpPr>
            <p:cNvPr id="59" name="CasellaDiTesto 4">
              <a:extLst>
                <a:ext uri="{FF2B5EF4-FFF2-40B4-BE49-F238E27FC236}">
                  <a16:creationId xmlns:a16="http://schemas.microsoft.com/office/drawing/2014/main" id="{401FEE05-96F1-475C-9AF6-C53A46DBE23B}"/>
                </a:ext>
              </a:extLst>
            </p:cNvPr>
            <p:cNvSpPr txBox="1">
              <a:spLocks noChangeArrowheads="1"/>
            </p:cNvSpPr>
            <p:nvPr/>
          </p:nvSpPr>
          <p:spPr bwMode="auto">
            <a:xfrm>
              <a:off x="838200" y="2139560"/>
              <a:ext cx="143282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1800" u="none" dirty="0">
                  <a:latin typeface="Arial" panose="020B0604020202020204" pitchFamily="34" charset="0"/>
                </a:rPr>
                <a:t>Private </a:t>
              </a:r>
            </a:p>
            <a:p>
              <a:pPr>
                <a:spcBef>
                  <a:spcPct val="0"/>
                </a:spcBef>
                <a:buFontTx/>
                <a:buNone/>
              </a:pPr>
              <a:r>
                <a:rPr lang="it-IT" altLang="it-IT" sz="1800" u="none" dirty="0">
                  <a:latin typeface="Arial" panose="020B0604020202020204" pitchFamily="34" charset="0"/>
                </a:rPr>
                <a:t>Data: </a:t>
              </a:r>
              <a:r>
                <a:rPr lang="it-IT" altLang="it-IT" sz="1800" u="none" dirty="0" err="1">
                  <a:latin typeface="Arial" panose="020B0604020202020204" pitchFamily="34" charset="0"/>
                </a:rPr>
                <a:t>Wallet</a:t>
              </a:r>
              <a:endParaRPr lang="it-IT" altLang="it-IT" sz="1800" u="none" dirty="0">
                <a:latin typeface="Arial" panose="020B0604020202020204" pitchFamily="34" charset="0"/>
              </a:endParaRPr>
            </a:p>
          </p:txBody>
        </p:sp>
        <p:sp>
          <p:nvSpPr>
            <p:cNvPr id="61" name="Freccia circolare in su 60">
              <a:extLst>
                <a:ext uri="{FF2B5EF4-FFF2-40B4-BE49-F238E27FC236}">
                  <a16:creationId xmlns:a16="http://schemas.microsoft.com/office/drawing/2014/main" id="{F7D56161-6BCB-430B-96E8-0C222E1BFB10}"/>
                </a:ext>
              </a:extLst>
            </p:cNvPr>
            <p:cNvSpPr/>
            <p:nvPr/>
          </p:nvSpPr>
          <p:spPr>
            <a:xfrm>
              <a:off x="4560358" y="2946407"/>
              <a:ext cx="2178106" cy="369888"/>
            </a:xfrm>
            <a:prstGeom prst="curvedUpArrow">
              <a:avLst/>
            </a:prstGeom>
            <a:solidFill>
              <a:srgbClr val="FF0000"/>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solidFill>
                  <a:schemeClr val="tx1"/>
                </a:solidFill>
              </a:endParaRPr>
            </a:p>
          </p:txBody>
        </p:sp>
        <p:sp>
          <p:nvSpPr>
            <p:cNvPr id="62" name="Freccia a destra 61">
              <a:extLst>
                <a:ext uri="{FF2B5EF4-FFF2-40B4-BE49-F238E27FC236}">
                  <a16:creationId xmlns:a16="http://schemas.microsoft.com/office/drawing/2014/main" id="{C10F4063-5788-4700-B513-EFF6E10A6D80}"/>
                </a:ext>
              </a:extLst>
            </p:cNvPr>
            <p:cNvSpPr/>
            <p:nvPr/>
          </p:nvSpPr>
          <p:spPr>
            <a:xfrm>
              <a:off x="4815025" y="2453297"/>
              <a:ext cx="788988" cy="825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63" name="Ovale 62">
              <a:extLst>
                <a:ext uri="{FF2B5EF4-FFF2-40B4-BE49-F238E27FC236}">
                  <a16:creationId xmlns:a16="http://schemas.microsoft.com/office/drawing/2014/main" id="{B220478B-538B-4C26-9BDE-77CC704C9370}"/>
                </a:ext>
              </a:extLst>
            </p:cNvPr>
            <p:cNvSpPr/>
            <p:nvPr/>
          </p:nvSpPr>
          <p:spPr>
            <a:xfrm>
              <a:off x="2784743" y="1821054"/>
              <a:ext cx="1960880" cy="136080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4" name="Freccia a destra 63">
              <a:extLst>
                <a:ext uri="{FF2B5EF4-FFF2-40B4-BE49-F238E27FC236}">
                  <a16:creationId xmlns:a16="http://schemas.microsoft.com/office/drawing/2014/main" id="{CC5316F2-7087-4448-96CC-FEBFE9994E01}"/>
                </a:ext>
              </a:extLst>
            </p:cNvPr>
            <p:cNvSpPr/>
            <p:nvPr/>
          </p:nvSpPr>
          <p:spPr>
            <a:xfrm>
              <a:off x="1880955" y="2352190"/>
              <a:ext cx="788988" cy="825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65" name="Rettangolo 64">
              <a:extLst>
                <a:ext uri="{FF2B5EF4-FFF2-40B4-BE49-F238E27FC236}">
                  <a16:creationId xmlns:a16="http://schemas.microsoft.com/office/drawing/2014/main" id="{2A3587FF-FEC2-4EE6-ACE7-2077F559DA6D}"/>
                </a:ext>
              </a:extLst>
            </p:cNvPr>
            <p:cNvSpPr/>
            <p:nvPr/>
          </p:nvSpPr>
          <p:spPr>
            <a:xfrm>
              <a:off x="964189" y="2913733"/>
              <a:ext cx="1044962" cy="6463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6" name="CasellaDiTesto 65">
              <a:extLst>
                <a:ext uri="{FF2B5EF4-FFF2-40B4-BE49-F238E27FC236}">
                  <a16:creationId xmlns:a16="http://schemas.microsoft.com/office/drawing/2014/main" id="{5BDA8604-95EB-4AFE-B86B-0A421514BCDD}"/>
                </a:ext>
              </a:extLst>
            </p:cNvPr>
            <p:cNvSpPr txBox="1"/>
            <p:nvPr/>
          </p:nvSpPr>
          <p:spPr>
            <a:xfrm>
              <a:off x="1019229" y="2973497"/>
              <a:ext cx="710451" cy="369332"/>
            </a:xfrm>
            <a:prstGeom prst="rect">
              <a:avLst/>
            </a:prstGeom>
            <a:noFill/>
          </p:spPr>
          <p:txBody>
            <a:bodyPr wrap="none" rtlCol="0">
              <a:spAutoFit/>
            </a:bodyPr>
            <a:lstStyle/>
            <a:p>
              <a:r>
                <a:rPr lang="it-IT" dirty="0"/>
                <a:t>1.000</a:t>
              </a:r>
            </a:p>
          </p:txBody>
        </p:sp>
        <p:sp>
          <p:nvSpPr>
            <p:cNvPr id="67" name="CasellaDiTesto 66">
              <a:extLst>
                <a:ext uri="{FF2B5EF4-FFF2-40B4-BE49-F238E27FC236}">
                  <a16:creationId xmlns:a16="http://schemas.microsoft.com/office/drawing/2014/main" id="{D75CB2B0-320B-496F-8967-5FD9E2EDB842}"/>
                </a:ext>
              </a:extLst>
            </p:cNvPr>
            <p:cNvSpPr txBox="1"/>
            <p:nvPr/>
          </p:nvSpPr>
          <p:spPr>
            <a:xfrm>
              <a:off x="1080032" y="3218867"/>
              <a:ext cx="789383" cy="369332"/>
            </a:xfrm>
            <a:prstGeom prst="rect">
              <a:avLst/>
            </a:prstGeom>
            <a:noFill/>
          </p:spPr>
          <p:txBody>
            <a:bodyPr wrap="none" rtlCol="0">
              <a:spAutoFit/>
            </a:bodyPr>
            <a:lstStyle/>
            <a:p>
              <a:r>
                <a:rPr lang="it-IT" dirty="0" err="1"/>
                <a:t>Wallet</a:t>
              </a:r>
              <a:endParaRPr lang="it-IT" dirty="0"/>
            </a:p>
          </p:txBody>
        </p:sp>
        <p:sp>
          <p:nvSpPr>
            <p:cNvPr id="68" name="CasellaDiTesto 67">
              <a:extLst>
                <a:ext uri="{FF2B5EF4-FFF2-40B4-BE49-F238E27FC236}">
                  <a16:creationId xmlns:a16="http://schemas.microsoft.com/office/drawing/2014/main" id="{DC3D25A8-D65A-4E07-8ED9-B34310CA974B}"/>
                </a:ext>
              </a:extLst>
            </p:cNvPr>
            <p:cNvSpPr txBox="1"/>
            <p:nvPr/>
          </p:nvSpPr>
          <p:spPr>
            <a:xfrm>
              <a:off x="5149694" y="3328374"/>
              <a:ext cx="1108830" cy="369332"/>
            </a:xfrm>
            <a:prstGeom prst="rect">
              <a:avLst/>
            </a:prstGeom>
            <a:noFill/>
          </p:spPr>
          <p:txBody>
            <a:bodyPr wrap="none" rtlCol="0">
              <a:spAutoFit/>
            </a:bodyPr>
            <a:lstStyle/>
            <a:p>
              <a:r>
                <a:rPr lang="it-IT" dirty="0"/>
                <a:t>Goodbye!</a:t>
              </a:r>
            </a:p>
          </p:txBody>
        </p:sp>
      </p:grpSp>
      <p:sp>
        <p:nvSpPr>
          <p:cNvPr id="74" name="CasellaDiTesto 73">
            <a:extLst>
              <a:ext uri="{FF2B5EF4-FFF2-40B4-BE49-F238E27FC236}">
                <a16:creationId xmlns:a16="http://schemas.microsoft.com/office/drawing/2014/main" id="{C968B4EA-FF03-418A-A4B2-92C772A0AE6B}"/>
              </a:ext>
            </a:extLst>
          </p:cNvPr>
          <p:cNvSpPr txBox="1"/>
          <p:nvPr/>
        </p:nvSpPr>
        <p:spPr>
          <a:xfrm>
            <a:off x="6185809" y="1443619"/>
            <a:ext cx="1872436" cy="707886"/>
          </a:xfrm>
          <a:prstGeom prst="rect">
            <a:avLst/>
          </a:prstGeom>
          <a:noFill/>
        </p:spPr>
        <p:txBody>
          <a:bodyPr wrap="none" rtlCol="0">
            <a:spAutoFit/>
          </a:bodyPr>
          <a:lstStyle/>
          <a:p>
            <a:r>
              <a:rPr lang="it-IT" sz="4000" dirty="0"/>
              <a:t>Internet</a:t>
            </a:r>
          </a:p>
        </p:txBody>
      </p:sp>
      <p:sp>
        <p:nvSpPr>
          <p:cNvPr id="75" name="CasellaDiTesto 74">
            <a:extLst>
              <a:ext uri="{FF2B5EF4-FFF2-40B4-BE49-F238E27FC236}">
                <a16:creationId xmlns:a16="http://schemas.microsoft.com/office/drawing/2014/main" id="{71757145-0983-449B-B865-2E342EC1D691}"/>
              </a:ext>
            </a:extLst>
          </p:cNvPr>
          <p:cNvSpPr txBox="1"/>
          <p:nvPr/>
        </p:nvSpPr>
        <p:spPr>
          <a:xfrm>
            <a:off x="6033373" y="3865860"/>
            <a:ext cx="1872436" cy="707886"/>
          </a:xfrm>
          <a:prstGeom prst="rect">
            <a:avLst/>
          </a:prstGeom>
          <a:noFill/>
        </p:spPr>
        <p:txBody>
          <a:bodyPr wrap="none" rtlCol="0">
            <a:spAutoFit/>
          </a:bodyPr>
          <a:lstStyle/>
          <a:p>
            <a:r>
              <a:rPr lang="it-IT" sz="4000" dirty="0"/>
              <a:t>Internet</a:t>
            </a:r>
          </a:p>
        </p:txBody>
      </p:sp>
      <p:sp>
        <p:nvSpPr>
          <p:cNvPr id="37" name="Rettangolo 8">
            <a:extLst>
              <a:ext uri="{FF2B5EF4-FFF2-40B4-BE49-F238E27FC236}">
                <a16:creationId xmlns:a16="http://schemas.microsoft.com/office/drawing/2014/main" id="{E490636F-B484-4D8C-849F-969DAA31EE56}"/>
              </a:ext>
            </a:extLst>
          </p:cNvPr>
          <p:cNvSpPr>
            <a:spLocks noChangeArrowheads="1"/>
          </p:cNvSpPr>
          <p:nvPr/>
        </p:nvSpPr>
        <p:spPr bwMode="auto">
          <a:xfrm>
            <a:off x="8697601" y="1613118"/>
            <a:ext cx="2254019"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2800" u="none" dirty="0" err="1">
                <a:latin typeface="+mn-lt"/>
              </a:rPr>
              <a:t>Secure</a:t>
            </a:r>
            <a:r>
              <a:rPr lang="it-IT" altLang="it-IT" sz="2800" u="none" dirty="0">
                <a:latin typeface="+mn-lt"/>
              </a:rPr>
              <a:t> </a:t>
            </a:r>
            <a:r>
              <a:rPr lang="it-IT" altLang="it-IT" sz="2800" u="none" dirty="0">
                <a:latin typeface="+mn-lt"/>
                <a:cs typeface="Calibri" panose="020F0502020204030204" pitchFamily="34" charset="0"/>
              </a:rPr>
              <a:t>information</a:t>
            </a:r>
            <a:r>
              <a:rPr lang="it-IT" altLang="it-IT" sz="2800" u="none" dirty="0">
                <a:latin typeface="+mn-lt"/>
              </a:rPr>
              <a:t> flow </a:t>
            </a:r>
            <a:r>
              <a:rPr lang="it-IT" altLang="it-IT" sz="2800" u="none" dirty="0" err="1">
                <a:latin typeface="+mn-lt"/>
              </a:rPr>
              <a:t>is</a:t>
            </a:r>
            <a:r>
              <a:rPr lang="it-IT" altLang="it-IT" sz="2800" u="none" dirty="0">
                <a:latin typeface="+mn-lt"/>
              </a:rPr>
              <a:t> </a:t>
            </a:r>
            <a:r>
              <a:rPr lang="it-IT" altLang="it-IT" sz="2800" u="none" dirty="0" err="1">
                <a:latin typeface="+mn-lt"/>
              </a:rPr>
              <a:t>violated</a:t>
            </a:r>
            <a:r>
              <a:rPr lang="it-IT" altLang="it-IT" sz="2000" u="none" dirty="0">
                <a:latin typeface="Utopia-Regular"/>
              </a:rPr>
              <a:t>	</a:t>
            </a:r>
            <a:endParaRPr lang="it-IT" altLang="it-IT" sz="2000" dirty="0">
              <a:latin typeface="Arial" panose="020B0604020202020204" pitchFamily="34" charset="0"/>
            </a:endParaRPr>
          </a:p>
        </p:txBody>
      </p:sp>
    </p:spTree>
    <p:extLst>
      <p:ext uri="{BB962C8B-B14F-4D97-AF65-F5344CB8AC3E}">
        <p14:creationId xmlns:p14="http://schemas.microsoft.com/office/powerpoint/2010/main" val="3695697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029190C-47EC-47B7-BD36-220A81DBA1EA}"/>
              </a:ext>
            </a:extLst>
          </p:cNvPr>
          <p:cNvSpPr>
            <a:spLocks noGrp="1"/>
          </p:cNvSpPr>
          <p:nvPr>
            <p:ph type="title"/>
          </p:nvPr>
        </p:nvSpPr>
        <p:spPr/>
        <p:txBody>
          <a:bodyPr>
            <a:normAutofit/>
          </a:bodyPr>
          <a:lstStyle/>
          <a:p>
            <a:r>
              <a:rPr lang="en-US" altLang="it-IT" sz="4000" dirty="0">
                <a:solidFill>
                  <a:srgbClr val="FFFFFF"/>
                </a:solidFill>
              </a:rPr>
              <a:t>AUTOSAR Secure Flow analysis</a:t>
            </a:r>
            <a:endParaRPr lang="it-IT" sz="4000" dirty="0"/>
          </a:p>
        </p:txBody>
      </p:sp>
      <p:sp>
        <p:nvSpPr>
          <p:cNvPr id="4" name="Segnaposto data 3">
            <a:extLst>
              <a:ext uri="{FF2B5EF4-FFF2-40B4-BE49-F238E27FC236}">
                <a16:creationId xmlns:a16="http://schemas.microsoft.com/office/drawing/2014/main" id="{51EE600C-CE77-49CC-A4D6-9F60A2270D01}"/>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27B6EAA0-917A-404D-B436-435BD50B76B9}"/>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58B027AD-61AE-4CF6-8C2C-659CF4744B0D}"/>
              </a:ext>
            </a:extLst>
          </p:cNvPr>
          <p:cNvSpPr>
            <a:spLocks noGrp="1"/>
          </p:cNvSpPr>
          <p:nvPr>
            <p:ph type="sldNum" sz="quarter" idx="12"/>
          </p:nvPr>
        </p:nvSpPr>
        <p:spPr/>
        <p:txBody>
          <a:bodyPr/>
          <a:lstStyle/>
          <a:p>
            <a:fld id="{11A9D1D3-80F6-43B1-92F0-BF797B205D95}" type="slidenum">
              <a:rPr lang="it-IT" smtClean="0"/>
              <a:t>50</a:t>
            </a:fld>
            <a:endParaRPr lang="it-IT"/>
          </a:p>
        </p:txBody>
      </p:sp>
      <p:sp>
        <p:nvSpPr>
          <p:cNvPr id="7" name="Text Box 7">
            <a:extLst>
              <a:ext uri="{FF2B5EF4-FFF2-40B4-BE49-F238E27FC236}">
                <a16:creationId xmlns:a16="http://schemas.microsoft.com/office/drawing/2014/main" id="{083915A7-F016-40A8-ABC7-83020DC17B41}"/>
              </a:ext>
            </a:extLst>
          </p:cNvPr>
          <p:cNvSpPr txBox="1">
            <a:spLocks noChangeArrowheads="1"/>
          </p:cNvSpPr>
          <p:nvPr/>
        </p:nvSpPr>
        <p:spPr bwMode="auto">
          <a:xfrm>
            <a:off x="615707" y="1397674"/>
            <a:ext cx="10294031" cy="4062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it-IT" sz="2400" dirty="0">
                <a:cs typeface="Calibri" panose="020F0502020204030204" pitchFamily="34" charset="0"/>
              </a:rPr>
              <a:t>An AUTOSAR model </a:t>
            </a:r>
            <a:r>
              <a:rPr lang="it-IT" altLang="it-IT" sz="2400" dirty="0" err="1">
                <a:cs typeface="Calibri" panose="020F0502020204030204" pitchFamily="34" charset="0"/>
              </a:rPr>
              <a:t>satisfies</a:t>
            </a:r>
            <a:r>
              <a:rPr lang="it-IT" altLang="it-IT" sz="2400" dirty="0">
                <a:cs typeface="Calibri" panose="020F0502020204030204" pitchFamily="34" charset="0"/>
              </a:rPr>
              <a:t> data </a:t>
            </a:r>
            <a:r>
              <a:rPr lang="it-IT" altLang="it-IT" sz="2400" dirty="0" err="1">
                <a:cs typeface="Calibri" panose="020F0502020204030204" pitchFamily="34" charset="0"/>
              </a:rPr>
              <a:t>secure</a:t>
            </a:r>
            <a:r>
              <a:rPr lang="it-IT" altLang="it-IT" sz="2400" dirty="0">
                <a:cs typeface="Calibri" panose="020F0502020204030204" pitchFamily="34" charset="0"/>
              </a:rPr>
              <a:t> flow </a:t>
            </a:r>
            <a:r>
              <a:rPr lang="it-IT" altLang="it-IT" sz="2400" dirty="0" err="1">
                <a:cs typeface="Calibri" panose="020F0502020204030204" pitchFamily="34" charset="0"/>
              </a:rPr>
              <a:t>if</a:t>
            </a:r>
            <a:r>
              <a:rPr lang="it-IT" altLang="it-IT" sz="2400" dirty="0">
                <a:cs typeface="Calibri" panose="020F0502020204030204" pitchFamily="34" charset="0"/>
              </a:rPr>
              <a:t> data </a:t>
            </a:r>
            <a:r>
              <a:rPr lang="it-IT" altLang="it-IT" sz="2400" dirty="0" err="1">
                <a:cs typeface="Calibri" panose="020F0502020204030204" pitchFamily="34" charset="0"/>
              </a:rPr>
              <a:t>sent</a:t>
            </a:r>
            <a:r>
              <a:rPr lang="it-IT" altLang="it-IT" sz="2400" dirty="0">
                <a:cs typeface="Calibri" panose="020F0502020204030204" pitchFamily="34" charset="0"/>
              </a:rPr>
              <a:t> on a link </a:t>
            </a:r>
            <a:r>
              <a:rPr lang="it-IT" altLang="it-IT" sz="2400" dirty="0" err="1">
                <a:cs typeface="Calibri" panose="020F0502020204030204" pitchFamily="34" charset="0"/>
              </a:rPr>
              <a:t>at</a:t>
            </a:r>
            <a:r>
              <a:rPr lang="it-IT" altLang="it-IT" sz="2400" dirty="0">
                <a:cs typeface="Calibri" panose="020F0502020204030204" pitchFamily="34" charset="0"/>
              </a:rPr>
              <a:t> </a:t>
            </a:r>
            <a:r>
              <a:rPr lang="it-IT" altLang="it-IT" sz="2400" dirty="0" err="1">
                <a:cs typeface="Calibri" panose="020F0502020204030204" pitchFamily="34" charset="0"/>
              </a:rPr>
              <a:t>run</a:t>
            </a:r>
            <a:r>
              <a:rPr lang="it-IT" altLang="it-IT" sz="2400" dirty="0">
                <a:cs typeface="Calibri" panose="020F0502020204030204" pitchFamily="34" charset="0"/>
              </a:rPr>
              <a:t>-time, </a:t>
            </a:r>
            <a:r>
              <a:rPr lang="it-IT" altLang="it-IT" sz="2400" dirty="0" err="1">
                <a:cs typeface="Calibri" panose="020F0502020204030204" pitchFamily="34" charset="0"/>
              </a:rPr>
              <a:t>always</a:t>
            </a:r>
            <a:r>
              <a:rPr lang="it-IT" altLang="it-IT" sz="2400" dirty="0">
                <a:cs typeface="Calibri" panose="020F0502020204030204" pitchFamily="34" charset="0"/>
              </a:rPr>
              <a:t> </a:t>
            </a:r>
            <a:r>
              <a:rPr lang="it-IT" altLang="it-IT" sz="2400" dirty="0" err="1">
                <a:cs typeface="Calibri" panose="020F0502020204030204" pitchFamily="34" charset="0"/>
              </a:rPr>
              <a:t>have</a:t>
            </a:r>
            <a:r>
              <a:rPr lang="it-IT" altLang="it-IT" sz="2400" dirty="0">
                <a:cs typeface="Calibri" panose="020F0502020204030204" pitchFamily="34" charset="0"/>
              </a:rPr>
              <a:t> a security </a:t>
            </a:r>
            <a:r>
              <a:rPr lang="it-IT" altLang="it-IT" sz="2400" dirty="0" err="1">
                <a:cs typeface="Calibri" panose="020F0502020204030204" pitchFamily="34" charset="0"/>
              </a:rPr>
              <a:t>requirement</a:t>
            </a:r>
            <a:r>
              <a:rPr lang="it-IT" altLang="it-IT" sz="2400" dirty="0">
                <a:cs typeface="Calibri" panose="020F0502020204030204" pitchFamily="34" charset="0"/>
              </a:rPr>
              <a:t> and a trust </a:t>
            </a:r>
            <a:r>
              <a:rPr lang="it-IT" altLang="it-IT" sz="2400" dirty="0" err="1">
                <a:cs typeface="Calibri" panose="020F0502020204030204" pitchFamily="34" charset="0"/>
              </a:rPr>
              <a:t>level</a:t>
            </a:r>
            <a:r>
              <a:rPr lang="it-IT" altLang="it-IT" sz="2400" dirty="0">
                <a:cs typeface="Calibri" panose="020F0502020204030204" pitchFamily="34" charset="0"/>
              </a:rPr>
              <a:t> </a:t>
            </a:r>
            <a:r>
              <a:rPr lang="it-IT" altLang="it-IT" sz="2400" dirty="0" err="1">
                <a:cs typeface="Calibri" panose="020F0502020204030204" pitchFamily="34" charset="0"/>
              </a:rPr>
              <a:t>not</a:t>
            </a:r>
            <a:r>
              <a:rPr lang="it-IT" altLang="it-IT" sz="2400" dirty="0">
                <a:cs typeface="Calibri" panose="020F0502020204030204" pitchFamily="34" charset="0"/>
              </a:rPr>
              <a:t> </a:t>
            </a:r>
            <a:r>
              <a:rPr lang="it-IT" altLang="it-IT" sz="2400" dirty="0" err="1">
                <a:cs typeface="Calibri" panose="020F0502020204030204" pitchFamily="34" charset="0"/>
              </a:rPr>
              <a:t>lower</a:t>
            </a:r>
            <a:r>
              <a:rPr lang="it-IT" altLang="it-IT" sz="2400" dirty="0">
                <a:cs typeface="Calibri" panose="020F0502020204030204" pitchFamily="34" charset="0"/>
              </a:rPr>
              <a:t> </a:t>
            </a:r>
            <a:r>
              <a:rPr lang="it-IT" altLang="it-IT" sz="2400" dirty="0" err="1">
                <a:cs typeface="Calibri" panose="020F0502020204030204" pitchFamily="34" charset="0"/>
              </a:rPr>
              <a:t>than</a:t>
            </a:r>
            <a:r>
              <a:rPr lang="it-IT" altLang="it-IT" sz="2400" dirty="0">
                <a:cs typeface="Calibri" panose="020F0502020204030204" pitchFamily="34" charset="0"/>
              </a:rPr>
              <a:t> </a:t>
            </a:r>
            <a:r>
              <a:rPr lang="it-IT" altLang="it-IT" sz="2400" dirty="0" err="1">
                <a:cs typeface="Calibri" panose="020F0502020204030204" pitchFamily="34" charset="0"/>
              </a:rPr>
              <a:t>those</a:t>
            </a:r>
            <a:r>
              <a:rPr lang="it-IT" altLang="it-IT" sz="2400" dirty="0">
                <a:cs typeface="Calibri" panose="020F0502020204030204" pitchFamily="34" charset="0"/>
              </a:rPr>
              <a:t> </a:t>
            </a:r>
            <a:r>
              <a:rPr lang="it-IT" altLang="it-IT" sz="2400" dirty="0" err="1">
                <a:cs typeface="Calibri" panose="020F0502020204030204" pitchFamily="34" charset="0"/>
              </a:rPr>
              <a:t>specified</a:t>
            </a:r>
            <a:r>
              <a:rPr lang="it-IT" altLang="it-IT" sz="2400" dirty="0">
                <a:cs typeface="Calibri" panose="020F0502020204030204" pitchFamily="34" charset="0"/>
              </a:rPr>
              <a:t> by the security </a:t>
            </a:r>
            <a:r>
              <a:rPr lang="it-IT" altLang="it-IT" sz="2400" dirty="0" err="1">
                <a:cs typeface="Calibri" panose="020F0502020204030204" pitchFamily="34" charset="0"/>
              </a:rPr>
              <a:t>annotations</a:t>
            </a:r>
            <a:r>
              <a:rPr lang="it-IT" altLang="it-IT" sz="2400" dirty="0">
                <a:cs typeface="Calibri" panose="020F0502020204030204" pitchFamily="34" charset="0"/>
              </a:rPr>
              <a:t>. </a:t>
            </a:r>
          </a:p>
          <a:p>
            <a:pPr eaLnBrk="1" hangingPunct="1">
              <a:spcBef>
                <a:spcPct val="0"/>
              </a:spcBef>
              <a:buFontTx/>
              <a:buNone/>
            </a:pPr>
            <a:endParaRPr lang="it-IT" altLang="it-IT" sz="2400" dirty="0">
              <a:cs typeface="Calibri" panose="020F0502020204030204" pitchFamily="34" charset="0"/>
            </a:endParaRPr>
          </a:p>
          <a:p>
            <a:pPr eaLnBrk="1" hangingPunct="1">
              <a:spcBef>
                <a:spcPct val="0"/>
              </a:spcBef>
              <a:buFontTx/>
              <a:buNone/>
            </a:pPr>
            <a:endParaRPr lang="it-IT" altLang="it-IT" sz="2400" dirty="0">
              <a:cs typeface="Calibri" panose="020F0502020204030204" pitchFamily="34" charset="0"/>
            </a:endParaRPr>
          </a:p>
          <a:p>
            <a:pPr eaLnBrk="1" hangingPunct="1">
              <a:spcBef>
                <a:spcPct val="0"/>
              </a:spcBef>
              <a:buFontTx/>
              <a:buNone/>
            </a:pPr>
            <a:r>
              <a:rPr lang="it-IT" altLang="it-IT" sz="2400" dirty="0">
                <a:cs typeface="Calibri" panose="020F0502020204030204" pitchFamily="34" charset="0"/>
              </a:rPr>
              <a:t>For </a:t>
            </a:r>
            <a:r>
              <a:rPr lang="it-IT" altLang="it-IT" sz="2400" dirty="0" err="1">
                <a:cs typeface="Calibri" panose="020F0502020204030204" pitchFamily="34" charset="0"/>
              </a:rPr>
              <a:t>each</a:t>
            </a:r>
            <a:r>
              <a:rPr lang="it-IT" altLang="it-IT" sz="2400" dirty="0">
                <a:cs typeface="Calibri" panose="020F0502020204030204" pitchFamily="34" charset="0"/>
              </a:rPr>
              <a:t> link, </a:t>
            </a:r>
            <a:r>
              <a:rPr lang="it-IT" altLang="it-IT" sz="2400" dirty="0" err="1">
                <a:cs typeface="Calibri" panose="020F0502020204030204" pitchFamily="34" charset="0"/>
              </a:rPr>
              <a:t>we</a:t>
            </a:r>
            <a:r>
              <a:rPr lang="it-IT" altLang="it-IT" sz="2400" dirty="0">
                <a:cs typeface="Calibri" panose="020F0502020204030204" pitchFamily="34" charset="0"/>
              </a:rPr>
              <a:t> compute:</a:t>
            </a:r>
          </a:p>
          <a:p>
            <a:pPr eaLnBrk="1" hangingPunct="1">
              <a:spcBef>
                <a:spcPct val="0"/>
              </a:spcBef>
              <a:buFontTx/>
              <a:buNone/>
            </a:pPr>
            <a:endParaRPr lang="it-IT" altLang="it-IT" sz="2400" dirty="0">
              <a:cs typeface="Calibri" panose="020F0502020204030204" pitchFamily="34" charset="0"/>
            </a:endParaRPr>
          </a:p>
          <a:p>
            <a:pPr eaLnBrk="1" hangingPunct="1">
              <a:spcBef>
                <a:spcPct val="0"/>
              </a:spcBef>
              <a:buFontTx/>
              <a:buNone/>
            </a:pPr>
            <a:r>
              <a:rPr lang="it-IT" altLang="it-IT" sz="2400" dirty="0">
                <a:cs typeface="Calibri" panose="020F0502020204030204" pitchFamily="34" charset="0"/>
              </a:rPr>
              <a:t>	- the </a:t>
            </a:r>
            <a:r>
              <a:rPr lang="it-IT" altLang="it-IT" sz="2400" dirty="0" err="1">
                <a:cs typeface="Calibri" panose="020F0502020204030204" pitchFamily="34" charset="0"/>
              </a:rPr>
              <a:t>lowest</a:t>
            </a:r>
            <a:r>
              <a:rPr lang="it-IT" altLang="it-IT" sz="2400" dirty="0">
                <a:cs typeface="Calibri" panose="020F0502020204030204" pitchFamily="34" charset="0"/>
              </a:rPr>
              <a:t> trust </a:t>
            </a:r>
            <a:r>
              <a:rPr lang="it-IT" altLang="it-IT" sz="2400" dirty="0" err="1">
                <a:cs typeface="Calibri" panose="020F0502020204030204" pitchFamily="34" charset="0"/>
              </a:rPr>
              <a:t>level</a:t>
            </a:r>
            <a:r>
              <a:rPr lang="it-IT" altLang="it-IT" sz="2400" dirty="0">
                <a:cs typeface="Calibri" panose="020F0502020204030204" pitchFamily="34" charset="0"/>
              </a:rPr>
              <a:t> of data </a:t>
            </a:r>
            <a:r>
              <a:rPr lang="it-IT" altLang="it-IT" sz="2400" dirty="0" err="1">
                <a:cs typeface="Calibri" panose="020F0502020204030204" pitchFamily="34" charset="0"/>
              </a:rPr>
              <a:t>sent</a:t>
            </a:r>
            <a:r>
              <a:rPr lang="it-IT" altLang="it-IT" sz="2400" dirty="0">
                <a:cs typeface="Calibri" panose="020F0502020204030204" pitchFamily="34" charset="0"/>
              </a:rPr>
              <a:t> on the link</a:t>
            </a:r>
          </a:p>
          <a:p>
            <a:pPr eaLnBrk="1" hangingPunct="1">
              <a:spcBef>
                <a:spcPct val="0"/>
              </a:spcBef>
              <a:buFontTx/>
              <a:buNone/>
            </a:pPr>
            <a:endParaRPr lang="it-IT" altLang="it-IT" sz="2400" dirty="0">
              <a:cs typeface="Calibri" panose="020F0502020204030204" pitchFamily="34" charset="0"/>
            </a:endParaRPr>
          </a:p>
          <a:p>
            <a:pPr eaLnBrk="1" hangingPunct="1">
              <a:spcBef>
                <a:spcPct val="0"/>
              </a:spcBef>
              <a:buFontTx/>
              <a:buNone/>
            </a:pPr>
            <a:r>
              <a:rPr lang="it-IT" altLang="it-IT" sz="2400" dirty="0">
                <a:cs typeface="Calibri" panose="020F0502020204030204" pitchFamily="34" charset="0"/>
              </a:rPr>
              <a:t>	- the </a:t>
            </a:r>
            <a:r>
              <a:rPr lang="it-IT" altLang="it-IT" sz="2400" dirty="0" err="1">
                <a:cs typeface="Calibri" panose="020F0502020204030204" pitchFamily="34" charset="0"/>
              </a:rPr>
              <a:t>lowest</a:t>
            </a:r>
            <a:r>
              <a:rPr lang="it-IT" altLang="it-IT" sz="2400" dirty="0">
                <a:cs typeface="Calibri" panose="020F0502020204030204" pitchFamily="34" charset="0"/>
              </a:rPr>
              <a:t> security </a:t>
            </a:r>
            <a:r>
              <a:rPr lang="it-IT" altLang="it-IT" sz="2400" dirty="0" err="1">
                <a:cs typeface="Calibri" panose="020F0502020204030204" pitchFamily="34" charset="0"/>
              </a:rPr>
              <a:t>requirement</a:t>
            </a:r>
            <a:r>
              <a:rPr lang="it-IT" altLang="it-IT" sz="2400" dirty="0">
                <a:cs typeface="Calibri" panose="020F0502020204030204" pitchFamily="34" charset="0"/>
              </a:rPr>
              <a:t> of data </a:t>
            </a:r>
            <a:r>
              <a:rPr lang="it-IT" altLang="it-IT" sz="2400" dirty="0" err="1">
                <a:cs typeface="Calibri" panose="020F0502020204030204" pitchFamily="34" charset="0"/>
              </a:rPr>
              <a:t>sent</a:t>
            </a:r>
            <a:r>
              <a:rPr lang="it-IT" altLang="it-IT" sz="2400" dirty="0">
                <a:cs typeface="Calibri" panose="020F0502020204030204" pitchFamily="34" charset="0"/>
              </a:rPr>
              <a:t> on the link</a:t>
            </a:r>
            <a:endParaRPr lang="it-IT" altLang="it-IT" sz="1800" b="1" dirty="0">
              <a:solidFill>
                <a:schemeClr val="accent2"/>
              </a:solidFill>
              <a:latin typeface="Arial" panose="020B0604020202020204" pitchFamily="34" charset="0"/>
            </a:endParaRPr>
          </a:p>
          <a:p>
            <a:pPr eaLnBrk="1" hangingPunct="1">
              <a:spcBef>
                <a:spcPct val="0"/>
              </a:spcBef>
              <a:buFontTx/>
              <a:buNone/>
            </a:pPr>
            <a:r>
              <a:rPr lang="it-IT" altLang="it-IT" sz="1800" dirty="0">
                <a:latin typeface="Arial" panose="020B0604020202020204" pitchFamily="34" charset="0"/>
              </a:rPr>
              <a:t>	</a:t>
            </a:r>
            <a:endParaRPr lang="it-IT" altLang="it-IT" sz="1800" b="1" dirty="0">
              <a:solidFill>
                <a:schemeClr val="accent2"/>
              </a:solidFill>
              <a:latin typeface="Arial" panose="020B0604020202020204" pitchFamily="34" charset="0"/>
            </a:endParaRPr>
          </a:p>
        </p:txBody>
      </p:sp>
    </p:spTree>
    <p:extLst>
      <p:ext uri="{BB962C8B-B14F-4D97-AF65-F5344CB8AC3E}">
        <p14:creationId xmlns:p14="http://schemas.microsoft.com/office/powerpoint/2010/main" val="421653791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D6617FE-AC94-4C59-9B6B-1B863CF0F44D}"/>
              </a:ext>
            </a:extLst>
          </p:cNvPr>
          <p:cNvSpPr>
            <a:spLocks noGrp="1"/>
          </p:cNvSpPr>
          <p:nvPr>
            <p:ph type="title"/>
          </p:nvPr>
        </p:nvSpPr>
        <p:spPr>
          <a:xfrm>
            <a:off x="0" y="12790"/>
            <a:ext cx="11103280" cy="935494"/>
          </a:xfrm>
        </p:spPr>
        <p:txBody>
          <a:bodyPr>
            <a:normAutofit/>
          </a:bodyPr>
          <a:lstStyle/>
          <a:p>
            <a:r>
              <a:rPr lang="en-US" altLang="it-IT" sz="4000" dirty="0">
                <a:solidFill>
                  <a:srgbClr val="FFFFFF"/>
                </a:solidFill>
              </a:rPr>
              <a:t>AUTOSAR Secure Flow analysis</a:t>
            </a:r>
            <a:endParaRPr lang="it-IT" sz="4000" dirty="0"/>
          </a:p>
        </p:txBody>
      </p:sp>
      <p:sp>
        <p:nvSpPr>
          <p:cNvPr id="4" name="Segnaposto data 3">
            <a:extLst>
              <a:ext uri="{FF2B5EF4-FFF2-40B4-BE49-F238E27FC236}">
                <a16:creationId xmlns:a16="http://schemas.microsoft.com/office/drawing/2014/main" id="{5C813893-9AC6-4EAE-9EAC-5666993774E5}"/>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AB461B32-820F-4531-B7E8-1C3C3B4BBED0}"/>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DE49C571-26E2-40E8-9834-B9329C7C3982}"/>
              </a:ext>
            </a:extLst>
          </p:cNvPr>
          <p:cNvSpPr>
            <a:spLocks noGrp="1"/>
          </p:cNvSpPr>
          <p:nvPr>
            <p:ph type="sldNum" sz="quarter" idx="12"/>
          </p:nvPr>
        </p:nvSpPr>
        <p:spPr/>
        <p:txBody>
          <a:bodyPr/>
          <a:lstStyle/>
          <a:p>
            <a:fld id="{11A9D1D3-80F6-43B1-92F0-BF797B205D95}" type="slidenum">
              <a:rPr lang="it-IT" smtClean="0"/>
              <a:t>51</a:t>
            </a:fld>
            <a:endParaRPr lang="it-IT"/>
          </a:p>
        </p:txBody>
      </p:sp>
      <p:sp>
        <p:nvSpPr>
          <p:cNvPr id="8" name="Text Box 6">
            <a:extLst>
              <a:ext uri="{FF2B5EF4-FFF2-40B4-BE49-F238E27FC236}">
                <a16:creationId xmlns:a16="http://schemas.microsoft.com/office/drawing/2014/main" id="{5D0B3D4E-E158-4120-90F7-B11C9C97B34E}"/>
              </a:ext>
            </a:extLst>
          </p:cNvPr>
          <p:cNvSpPr txBox="1">
            <a:spLocks noChangeArrowheads="1"/>
          </p:cNvSpPr>
          <p:nvPr/>
        </p:nvSpPr>
        <p:spPr bwMode="auto">
          <a:xfrm>
            <a:off x="1490088" y="3377587"/>
            <a:ext cx="32766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it-IT" sz="2400" dirty="0">
                <a:latin typeface="+mn-lt"/>
              </a:rPr>
              <a:t>Abstract </a:t>
            </a:r>
            <a:r>
              <a:rPr lang="it-IT" altLang="it-IT" sz="2400" dirty="0" err="1">
                <a:latin typeface="+mn-lt"/>
              </a:rPr>
              <a:t>interpretation</a:t>
            </a:r>
            <a:endParaRPr lang="it-IT" altLang="it-IT" sz="2400" dirty="0">
              <a:latin typeface="+mn-lt"/>
            </a:endParaRPr>
          </a:p>
        </p:txBody>
      </p:sp>
      <p:sp>
        <p:nvSpPr>
          <p:cNvPr id="9" name="AutoShape 11">
            <a:extLst>
              <a:ext uri="{FF2B5EF4-FFF2-40B4-BE49-F238E27FC236}">
                <a16:creationId xmlns:a16="http://schemas.microsoft.com/office/drawing/2014/main" id="{50ABEE6C-7C60-4ECF-891C-F9E35CCAED19}"/>
              </a:ext>
            </a:extLst>
          </p:cNvPr>
          <p:cNvSpPr>
            <a:spLocks noChangeArrowheads="1"/>
          </p:cNvSpPr>
          <p:nvPr/>
        </p:nvSpPr>
        <p:spPr bwMode="auto">
          <a:xfrm>
            <a:off x="2707398" y="2860008"/>
            <a:ext cx="381000" cy="304800"/>
          </a:xfrm>
          <a:prstGeom prst="downArrow">
            <a:avLst>
              <a:gd name="adj1" fmla="val 50000"/>
              <a:gd name="adj2" fmla="val 25000"/>
            </a:avLst>
          </a:prstGeom>
          <a:solidFill>
            <a:schemeClr val="accent1">
              <a:lumMod val="60000"/>
              <a:lumOff val="40000"/>
            </a:schemeClr>
          </a:solidFill>
          <a:ln w="9525">
            <a:solidFill>
              <a:schemeClr val="tx1"/>
            </a:solidFill>
            <a:miter lim="800000"/>
            <a:headEnd/>
            <a:tailEnd/>
          </a:ln>
          <a:effectLs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it-IT" altLang="it-IT" sz="2400">
              <a:latin typeface="+mn-lt"/>
            </a:endParaRPr>
          </a:p>
        </p:txBody>
      </p:sp>
      <p:sp>
        <p:nvSpPr>
          <p:cNvPr id="12" name="Rectangle 14">
            <a:extLst>
              <a:ext uri="{FF2B5EF4-FFF2-40B4-BE49-F238E27FC236}">
                <a16:creationId xmlns:a16="http://schemas.microsoft.com/office/drawing/2014/main" id="{070F45B7-90DB-4CEB-A894-B33E9AD19949}"/>
              </a:ext>
            </a:extLst>
          </p:cNvPr>
          <p:cNvSpPr>
            <a:spLocks noChangeArrowheads="1"/>
          </p:cNvSpPr>
          <p:nvPr/>
        </p:nvSpPr>
        <p:spPr bwMode="auto">
          <a:xfrm>
            <a:off x="1656473" y="1609124"/>
            <a:ext cx="2856488"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it-IT" sz="2400" dirty="0" err="1">
                <a:latin typeface="+mn-lt"/>
              </a:rPr>
              <a:t>Deps</a:t>
            </a:r>
            <a:r>
              <a:rPr lang="it-IT" altLang="it-IT" sz="2400" dirty="0">
                <a:latin typeface="+mn-lt"/>
              </a:rPr>
              <a:t>(p); set of ports </a:t>
            </a:r>
            <a:br>
              <a:rPr lang="it-IT" altLang="it-IT" sz="2400" dirty="0">
                <a:latin typeface="+mn-lt"/>
              </a:rPr>
            </a:br>
            <a:r>
              <a:rPr lang="it-IT" altLang="it-IT" sz="2400" dirty="0">
                <a:latin typeface="+mn-lt"/>
              </a:rPr>
              <a:t>on </a:t>
            </a:r>
            <a:r>
              <a:rPr lang="it-IT" altLang="it-IT" sz="2400" dirty="0" err="1">
                <a:latin typeface="+mn-lt"/>
              </a:rPr>
              <a:t>which</a:t>
            </a:r>
            <a:r>
              <a:rPr lang="it-IT" altLang="it-IT" sz="2400" dirty="0">
                <a:latin typeface="+mn-lt"/>
              </a:rPr>
              <a:t> data </a:t>
            </a:r>
            <a:r>
              <a:rPr lang="it-IT" altLang="it-IT" sz="2400" dirty="0" err="1">
                <a:latin typeface="+mn-lt"/>
              </a:rPr>
              <a:t>sent</a:t>
            </a:r>
            <a:r>
              <a:rPr lang="it-IT" altLang="it-IT" sz="2400" dirty="0">
                <a:latin typeface="+mn-lt"/>
              </a:rPr>
              <a:t> </a:t>
            </a:r>
            <a:br>
              <a:rPr lang="it-IT" altLang="it-IT" sz="2400" dirty="0">
                <a:latin typeface="+mn-lt"/>
              </a:rPr>
            </a:br>
            <a:r>
              <a:rPr lang="it-IT" altLang="it-IT" sz="2400" dirty="0" err="1">
                <a:latin typeface="+mn-lt"/>
              </a:rPr>
              <a:t>at</a:t>
            </a:r>
            <a:r>
              <a:rPr lang="it-IT" altLang="it-IT" sz="2400" dirty="0">
                <a:latin typeface="+mn-lt"/>
              </a:rPr>
              <a:t> port p </a:t>
            </a:r>
            <a:r>
              <a:rPr lang="it-IT" altLang="it-IT" sz="2400" dirty="0" err="1">
                <a:latin typeface="+mn-lt"/>
              </a:rPr>
              <a:t>depends</a:t>
            </a:r>
            <a:endParaRPr lang="it-IT" altLang="it-IT" sz="2400" dirty="0">
              <a:latin typeface="+mn-lt"/>
            </a:endParaRPr>
          </a:p>
        </p:txBody>
      </p:sp>
      <p:sp>
        <p:nvSpPr>
          <p:cNvPr id="14" name="Rettangolo 13">
            <a:extLst>
              <a:ext uri="{FF2B5EF4-FFF2-40B4-BE49-F238E27FC236}">
                <a16:creationId xmlns:a16="http://schemas.microsoft.com/office/drawing/2014/main" id="{FEDA7D0F-C2ED-44BC-AE41-1771F51AC63A}"/>
              </a:ext>
            </a:extLst>
          </p:cNvPr>
          <p:cNvSpPr/>
          <p:nvPr/>
        </p:nvSpPr>
        <p:spPr>
          <a:xfrm>
            <a:off x="1308704" y="4135565"/>
            <a:ext cx="3877985" cy="461665"/>
          </a:xfrm>
          <a:prstGeom prst="rect">
            <a:avLst/>
          </a:prstGeom>
        </p:spPr>
        <p:txBody>
          <a:bodyPr wrap="none">
            <a:spAutoFit/>
          </a:bodyPr>
          <a:lstStyle/>
          <a:p>
            <a:r>
              <a:rPr lang="it-IT" altLang="it-IT" sz="2400" b="1" dirty="0">
                <a:solidFill>
                  <a:schemeClr val="accent1">
                    <a:lumMod val="60000"/>
                    <a:lumOff val="40000"/>
                  </a:schemeClr>
                </a:solidFill>
              </a:rPr>
              <a:t>Information flow </a:t>
            </a:r>
            <a:r>
              <a:rPr lang="it-IT" altLang="it-IT" sz="2400" b="1" dirty="0" err="1">
                <a:solidFill>
                  <a:schemeClr val="accent1">
                    <a:lumMod val="60000"/>
                    <a:lumOff val="40000"/>
                  </a:schemeClr>
                </a:solidFill>
              </a:rPr>
              <a:t>analysis</a:t>
            </a:r>
            <a:r>
              <a:rPr lang="it-IT" altLang="it-IT" sz="2400" dirty="0"/>
              <a:t>	</a:t>
            </a:r>
            <a:endParaRPr lang="it-IT" sz="2400" dirty="0"/>
          </a:p>
        </p:txBody>
      </p:sp>
      <p:pic>
        <p:nvPicPr>
          <p:cNvPr id="15" name="Picture 5">
            <a:extLst>
              <a:ext uri="{FF2B5EF4-FFF2-40B4-BE49-F238E27FC236}">
                <a16:creationId xmlns:a16="http://schemas.microsoft.com/office/drawing/2014/main" id="{AA4FC109-F76F-4EBC-B453-4EF74114E4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4439" y="1853357"/>
            <a:ext cx="3095625" cy="233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ttangolo 1">
            <a:extLst>
              <a:ext uri="{FF2B5EF4-FFF2-40B4-BE49-F238E27FC236}">
                <a16:creationId xmlns:a16="http://schemas.microsoft.com/office/drawing/2014/main" id="{DF077507-530F-4B41-BC9D-26588AADC916}"/>
              </a:ext>
            </a:extLst>
          </p:cNvPr>
          <p:cNvSpPr>
            <a:spLocks noChangeArrowheads="1"/>
          </p:cNvSpPr>
          <p:nvPr/>
        </p:nvSpPr>
        <p:spPr bwMode="auto">
          <a:xfrm>
            <a:off x="6954660" y="1622525"/>
            <a:ext cx="32403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2400" b="1" dirty="0">
                <a:solidFill>
                  <a:schemeClr val="accent1">
                    <a:lumMod val="60000"/>
                    <a:lumOff val="40000"/>
                  </a:schemeClr>
                </a:solidFill>
                <a:latin typeface="+mn-lt"/>
              </a:rPr>
              <a:t>Lattice of security </a:t>
            </a:r>
            <a:r>
              <a:rPr lang="it-IT" altLang="it-IT" sz="2400" b="1" dirty="0" err="1">
                <a:solidFill>
                  <a:schemeClr val="accent1">
                    <a:lumMod val="60000"/>
                    <a:lumOff val="40000"/>
                  </a:schemeClr>
                </a:solidFill>
                <a:latin typeface="+mn-lt"/>
              </a:rPr>
              <a:t>levels</a:t>
            </a:r>
            <a:endParaRPr lang="it-IT" altLang="it-IT" sz="2400" dirty="0">
              <a:solidFill>
                <a:schemeClr val="accent1">
                  <a:lumMod val="60000"/>
                  <a:lumOff val="40000"/>
                </a:schemeClr>
              </a:solidFill>
              <a:latin typeface="+mn-lt"/>
            </a:endParaRPr>
          </a:p>
        </p:txBody>
      </p:sp>
      <p:sp>
        <p:nvSpPr>
          <p:cNvPr id="17" name="Rettangolo 2">
            <a:extLst>
              <a:ext uri="{FF2B5EF4-FFF2-40B4-BE49-F238E27FC236}">
                <a16:creationId xmlns:a16="http://schemas.microsoft.com/office/drawing/2014/main" id="{D69250FF-0508-4B11-8905-451F7E980AE0}"/>
              </a:ext>
            </a:extLst>
          </p:cNvPr>
          <p:cNvSpPr>
            <a:spLocks noChangeArrowheads="1"/>
          </p:cNvSpPr>
          <p:nvPr/>
        </p:nvSpPr>
        <p:spPr bwMode="auto">
          <a:xfrm>
            <a:off x="6689834" y="4773811"/>
            <a:ext cx="466396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2000" dirty="0" err="1">
                <a:solidFill>
                  <a:srgbClr val="000000"/>
                </a:solidFill>
                <a:latin typeface="+mn-lt"/>
              </a:rPr>
              <a:t>glb</a:t>
            </a:r>
            <a:r>
              <a:rPr lang="it-IT" altLang="it-IT" sz="2000" dirty="0">
                <a:solidFill>
                  <a:srgbClr val="000000"/>
                </a:solidFill>
                <a:latin typeface="+mn-lt"/>
              </a:rPr>
              <a:t>: </a:t>
            </a:r>
            <a:r>
              <a:rPr lang="it-IT" altLang="it-IT" sz="2000" dirty="0" err="1">
                <a:solidFill>
                  <a:srgbClr val="000000"/>
                </a:solidFill>
                <a:latin typeface="+mn-lt"/>
              </a:rPr>
              <a:t>greatest</a:t>
            </a:r>
            <a:r>
              <a:rPr lang="it-IT" altLang="it-IT" sz="2000" dirty="0">
                <a:solidFill>
                  <a:srgbClr val="000000"/>
                </a:solidFill>
                <a:latin typeface="+mn-lt"/>
              </a:rPr>
              <a:t> </a:t>
            </a:r>
            <a:r>
              <a:rPr lang="it-IT" altLang="it-IT" sz="2000" dirty="0" err="1">
                <a:solidFill>
                  <a:srgbClr val="000000"/>
                </a:solidFill>
                <a:latin typeface="+mn-lt"/>
              </a:rPr>
              <a:t>lower</a:t>
            </a:r>
            <a:r>
              <a:rPr lang="it-IT" altLang="it-IT" sz="2000" dirty="0">
                <a:solidFill>
                  <a:srgbClr val="000000"/>
                </a:solidFill>
                <a:latin typeface="+mn-lt"/>
              </a:rPr>
              <a:t> </a:t>
            </a:r>
            <a:r>
              <a:rPr lang="it-IT" altLang="it-IT" sz="2000" dirty="0" err="1">
                <a:solidFill>
                  <a:srgbClr val="000000"/>
                </a:solidFill>
                <a:latin typeface="+mn-lt"/>
              </a:rPr>
              <a:t>bound</a:t>
            </a:r>
            <a:r>
              <a:rPr lang="it-IT" altLang="it-IT" sz="2000" dirty="0">
                <a:solidFill>
                  <a:srgbClr val="000000"/>
                </a:solidFill>
                <a:latin typeface="+mn-lt"/>
              </a:rPr>
              <a:t>  </a:t>
            </a:r>
            <a:r>
              <a:rPr lang="it-IT" altLang="it-IT" sz="2000" dirty="0" err="1">
                <a:solidFill>
                  <a:srgbClr val="000000"/>
                </a:solidFill>
                <a:latin typeface="+mn-lt"/>
              </a:rPr>
              <a:t>between</a:t>
            </a:r>
            <a:r>
              <a:rPr lang="it-IT" altLang="it-IT" sz="2000" dirty="0">
                <a:solidFill>
                  <a:srgbClr val="000000"/>
                </a:solidFill>
                <a:latin typeface="+mn-lt"/>
              </a:rPr>
              <a:t> </a:t>
            </a:r>
            <a:r>
              <a:rPr lang="it-IT" altLang="it-IT" sz="2000" dirty="0" err="1">
                <a:solidFill>
                  <a:srgbClr val="000000"/>
                </a:solidFill>
                <a:latin typeface="+mn-lt"/>
              </a:rPr>
              <a:t>levels</a:t>
            </a:r>
            <a:endParaRPr lang="it-IT" altLang="it-IT" sz="2000" dirty="0">
              <a:solidFill>
                <a:srgbClr val="000000"/>
              </a:solidFill>
              <a:latin typeface="+mn-lt"/>
            </a:endParaRPr>
          </a:p>
          <a:p>
            <a:pPr>
              <a:spcBef>
                <a:spcPct val="0"/>
              </a:spcBef>
              <a:buFontTx/>
              <a:buNone/>
            </a:pPr>
            <a:r>
              <a:rPr lang="it-IT" altLang="it-IT" sz="2000" dirty="0" err="1">
                <a:solidFill>
                  <a:srgbClr val="000000"/>
                </a:solidFill>
                <a:latin typeface="+mn-lt"/>
              </a:rPr>
              <a:t>lub</a:t>
            </a:r>
            <a:r>
              <a:rPr lang="it-IT" altLang="it-IT" sz="2000" dirty="0">
                <a:solidFill>
                  <a:srgbClr val="000000"/>
                </a:solidFill>
                <a:latin typeface="+mn-lt"/>
              </a:rPr>
              <a:t>: </a:t>
            </a:r>
            <a:r>
              <a:rPr lang="it-IT" altLang="it-IT" sz="2000" dirty="0" err="1">
                <a:solidFill>
                  <a:srgbClr val="000000"/>
                </a:solidFill>
                <a:latin typeface="+mn-lt"/>
              </a:rPr>
              <a:t>least</a:t>
            </a:r>
            <a:r>
              <a:rPr lang="it-IT" altLang="it-IT" sz="2000" dirty="0">
                <a:solidFill>
                  <a:srgbClr val="000000"/>
                </a:solidFill>
                <a:latin typeface="+mn-lt"/>
              </a:rPr>
              <a:t> </a:t>
            </a:r>
            <a:r>
              <a:rPr lang="it-IT" altLang="it-IT" sz="2000" dirty="0" err="1">
                <a:solidFill>
                  <a:srgbClr val="000000"/>
                </a:solidFill>
                <a:latin typeface="+mn-lt"/>
              </a:rPr>
              <a:t>upper</a:t>
            </a:r>
            <a:r>
              <a:rPr lang="it-IT" altLang="it-IT" sz="2000" dirty="0">
                <a:solidFill>
                  <a:srgbClr val="000000"/>
                </a:solidFill>
                <a:latin typeface="+mn-lt"/>
              </a:rPr>
              <a:t> </a:t>
            </a:r>
            <a:r>
              <a:rPr lang="it-IT" altLang="it-IT" sz="2000" dirty="0" err="1">
                <a:solidFill>
                  <a:srgbClr val="000000"/>
                </a:solidFill>
                <a:latin typeface="+mn-lt"/>
              </a:rPr>
              <a:t>bound</a:t>
            </a:r>
            <a:r>
              <a:rPr lang="it-IT" altLang="it-IT" sz="2000" dirty="0">
                <a:solidFill>
                  <a:srgbClr val="000000"/>
                </a:solidFill>
                <a:latin typeface="+mn-lt"/>
              </a:rPr>
              <a:t>  </a:t>
            </a:r>
            <a:r>
              <a:rPr lang="it-IT" altLang="it-IT" sz="2000" dirty="0" err="1">
                <a:solidFill>
                  <a:srgbClr val="000000"/>
                </a:solidFill>
                <a:latin typeface="+mn-lt"/>
              </a:rPr>
              <a:t>between</a:t>
            </a:r>
            <a:r>
              <a:rPr lang="it-IT" altLang="it-IT" sz="2000" dirty="0">
                <a:solidFill>
                  <a:srgbClr val="000000"/>
                </a:solidFill>
                <a:latin typeface="+mn-lt"/>
              </a:rPr>
              <a:t> </a:t>
            </a:r>
            <a:r>
              <a:rPr lang="it-IT" altLang="it-IT" sz="2000" dirty="0" err="1">
                <a:solidFill>
                  <a:srgbClr val="000000"/>
                </a:solidFill>
                <a:latin typeface="+mn-lt"/>
              </a:rPr>
              <a:t>levels</a:t>
            </a:r>
            <a:endParaRPr lang="it-IT" altLang="it-IT" sz="2000" dirty="0">
              <a:solidFill>
                <a:srgbClr val="000000"/>
              </a:solidFill>
              <a:latin typeface="+mn-lt"/>
            </a:endParaRPr>
          </a:p>
        </p:txBody>
      </p:sp>
    </p:spTree>
    <p:extLst>
      <p:ext uri="{BB962C8B-B14F-4D97-AF65-F5344CB8AC3E}">
        <p14:creationId xmlns:p14="http://schemas.microsoft.com/office/powerpoint/2010/main" val="17396737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702FA3-AA27-42E5-8540-14A863149415}"/>
              </a:ext>
            </a:extLst>
          </p:cNvPr>
          <p:cNvSpPr>
            <a:spLocks noGrp="1"/>
          </p:cNvSpPr>
          <p:nvPr>
            <p:ph type="title"/>
          </p:nvPr>
        </p:nvSpPr>
        <p:spPr/>
        <p:txBody>
          <a:bodyPr>
            <a:normAutofit/>
          </a:bodyPr>
          <a:lstStyle/>
          <a:p>
            <a:r>
              <a:rPr lang="en-US" altLang="it-IT" sz="4000" dirty="0">
                <a:solidFill>
                  <a:srgbClr val="FFFFFF"/>
                </a:solidFill>
              </a:rPr>
              <a:t>The abstract interpreter: EXEC</a:t>
            </a:r>
            <a:endParaRPr lang="it-IT" sz="4000" dirty="0"/>
          </a:p>
        </p:txBody>
      </p:sp>
      <p:sp>
        <p:nvSpPr>
          <p:cNvPr id="3" name="Segnaposto contenuto 2">
            <a:extLst>
              <a:ext uri="{FF2B5EF4-FFF2-40B4-BE49-F238E27FC236}">
                <a16:creationId xmlns:a16="http://schemas.microsoft.com/office/drawing/2014/main" id="{3C1FB159-9AE7-44FA-BDC8-115002A9BA45}"/>
              </a:ext>
            </a:extLst>
          </p:cNvPr>
          <p:cNvSpPr>
            <a:spLocks noGrp="1"/>
          </p:cNvSpPr>
          <p:nvPr>
            <p:ph idx="1"/>
          </p:nvPr>
        </p:nvSpPr>
        <p:spPr/>
        <p:txBody>
          <a:bodyPr/>
          <a:lstStyle/>
          <a:p>
            <a:pPr>
              <a:spcBef>
                <a:spcPct val="0"/>
              </a:spcBef>
              <a:buFontTx/>
              <a:buNone/>
            </a:pPr>
            <a:r>
              <a:rPr lang="it-IT" altLang="it-IT" dirty="0" err="1"/>
              <a:t>Each</a:t>
            </a:r>
            <a:r>
              <a:rPr lang="it-IT" altLang="it-IT" dirty="0"/>
              <a:t>  </a:t>
            </a:r>
            <a:r>
              <a:rPr lang="it-IT" altLang="it-IT" dirty="0" err="1"/>
              <a:t>runnable</a:t>
            </a:r>
            <a:r>
              <a:rPr lang="it-IT" altLang="it-IT" dirty="0"/>
              <a:t> </a:t>
            </a:r>
            <a:r>
              <a:rPr lang="it-IT" altLang="it-IT" dirty="0" err="1"/>
              <a:t>is</a:t>
            </a:r>
            <a:r>
              <a:rPr lang="it-IT" altLang="it-IT" dirty="0"/>
              <a:t> </a:t>
            </a:r>
            <a:r>
              <a:rPr lang="it-IT" altLang="it-IT" dirty="0" err="1"/>
              <a:t>executed</a:t>
            </a:r>
            <a:r>
              <a:rPr lang="it-IT" altLang="it-IT" dirty="0"/>
              <a:t> </a:t>
            </a:r>
            <a:r>
              <a:rPr lang="it-IT" altLang="it-IT" dirty="0" err="1"/>
              <a:t>starting</a:t>
            </a:r>
            <a:r>
              <a:rPr lang="it-IT" altLang="it-IT" dirty="0"/>
              <a:t> from the abstract </a:t>
            </a:r>
            <a:br>
              <a:rPr lang="it-IT" altLang="it-IT" dirty="0"/>
            </a:br>
            <a:r>
              <a:rPr lang="it-IT" altLang="it-IT" dirty="0" err="1"/>
              <a:t>memory</a:t>
            </a:r>
            <a:r>
              <a:rPr lang="it-IT" altLang="it-IT" dirty="0"/>
              <a:t> and the </a:t>
            </a:r>
            <a:r>
              <a:rPr lang="it-IT" altLang="it-IT" dirty="0" err="1"/>
              <a:t>context</a:t>
            </a:r>
            <a:r>
              <a:rPr lang="it-IT" altLang="it-IT" dirty="0"/>
              <a:t> file, and </a:t>
            </a:r>
            <a:r>
              <a:rPr lang="it-IT" altLang="it-IT" dirty="0" err="1"/>
              <a:t>applying</a:t>
            </a:r>
            <a:r>
              <a:rPr lang="it-IT" altLang="it-IT" dirty="0"/>
              <a:t> the abstract rules.</a:t>
            </a:r>
          </a:p>
          <a:p>
            <a:pPr>
              <a:spcBef>
                <a:spcPct val="0"/>
              </a:spcBef>
              <a:buFontTx/>
              <a:buNone/>
            </a:pPr>
            <a:endParaRPr lang="it-IT" altLang="it-IT" dirty="0"/>
          </a:p>
          <a:p>
            <a:pPr>
              <a:spcBef>
                <a:spcPct val="0"/>
              </a:spcBef>
              <a:buFontTx/>
              <a:buNone/>
            </a:pPr>
            <a:r>
              <a:rPr lang="it-IT" altLang="it-IT" dirty="0" err="1"/>
              <a:t>All</a:t>
            </a:r>
            <a:r>
              <a:rPr lang="it-IT" altLang="it-IT" dirty="0"/>
              <a:t> </a:t>
            </a:r>
            <a:r>
              <a:rPr lang="it-IT" altLang="it-IT" dirty="0" err="1"/>
              <a:t>branches</a:t>
            </a:r>
            <a:r>
              <a:rPr lang="it-IT" altLang="it-IT" dirty="0"/>
              <a:t> of </a:t>
            </a:r>
            <a:r>
              <a:rPr lang="it-IT" altLang="it-IT" dirty="0" err="1"/>
              <a:t>conditional</a:t>
            </a:r>
            <a:r>
              <a:rPr lang="it-IT" altLang="it-IT" dirty="0"/>
              <a:t>/iterative </a:t>
            </a:r>
            <a:r>
              <a:rPr lang="it-IT" altLang="it-IT" dirty="0" err="1"/>
              <a:t>instructions</a:t>
            </a:r>
            <a:r>
              <a:rPr lang="it-IT" altLang="it-IT" dirty="0"/>
              <a:t> are </a:t>
            </a:r>
            <a:br>
              <a:rPr lang="it-IT" altLang="it-IT" dirty="0"/>
            </a:br>
            <a:r>
              <a:rPr lang="it-IT" altLang="it-IT" dirty="0" err="1"/>
              <a:t>always</a:t>
            </a:r>
            <a:r>
              <a:rPr lang="it-IT" altLang="it-IT" dirty="0"/>
              <a:t> </a:t>
            </a:r>
            <a:r>
              <a:rPr lang="it-IT" altLang="it-IT" dirty="0" err="1"/>
              <a:t>executed</a:t>
            </a:r>
            <a:r>
              <a:rPr lang="it-IT" altLang="it-IT" dirty="0"/>
              <a:t>, due to the </a:t>
            </a:r>
            <a:r>
              <a:rPr lang="it-IT" altLang="it-IT" dirty="0" err="1"/>
              <a:t>loss</a:t>
            </a:r>
            <a:r>
              <a:rPr lang="it-IT" altLang="it-IT" dirty="0"/>
              <a:t> of </a:t>
            </a:r>
            <a:r>
              <a:rPr lang="it-IT" altLang="it-IT" dirty="0" err="1"/>
              <a:t>real</a:t>
            </a:r>
            <a:r>
              <a:rPr lang="it-IT" altLang="it-IT" dirty="0"/>
              <a:t> data in the </a:t>
            </a:r>
            <a:br>
              <a:rPr lang="it-IT" altLang="it-IT" dirty="0"/>
            </a:br>
            <a:r>
              <a:rPr lang="it-IT" altLang="it-IT" dirty="0"/>
              <a:t>abstract </a:t>
            </a:r>
            <a:r>
              <a:rPr lang="it-IT" altLang="it-IT" dirty="0" err="1"/>
              <a:t>semantics</a:t>
            </a:r>
            <a:endParaRPr lang="it-IT" altLang="it-IT" dirty="0"/>
          </a:p>
          <a:p>
            <a:endParaRPr lang="it-IT" dirty="0"/>
          </a:p>
        </p:txBody>
      </p:sp>
      <p:sp>
        <p:nvSpPr>
          <p:cNvPr id="4" name="Segnaposto data 3">
            <a:extLst>
              <a:ext uri="{FF2B5EF4-FFF2-40B4-BE49-F238E27FC236}">
                <a16:creationId xmlns:a16="http://schemas.microsoft.com/office/drawing/2014/main" id="{FB6D3A42-A9C8-49FA-855C-3116DEA06186}"/>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6D0C1516-DCE5-4F7E-8029-27B4C210231F}"/>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D5D58815-13EE-4E35-94DE-C141D2BAC1E0}"/>
              </a:ext>
            </a:extLst>
          </p:cNvPr>
          <p:cNvSpPr>
            <a:spLocks noGrp="1"/>
          </p:cNvSpPr>
          <p:nvPr>
            <p:ph type="sldNum" sz="quarter" idx="12"/>
          </p:nvPr>
        </p:nvSpPr>
        <p:spPr/>
        <p:txBody>
          <a:bodyPr/>
          <a:lstStyle/>
          <a:p>
            <a:fld id="{11A9D1D3-80F6-43B1-92F0-BF797B205D95}" type="slidenum">
              <a:rPr lang="it-IT" smtClean="0"/>
              <a:t>52</a:t>
            </a:fld>
            <a:endParaRPr lang="it-IT"/>
          </a:p>
        </p:txBody>
      </p:sp>
    </p:spTree>
    <p:extLst>
      <p:ext uri="{BB962C8B-B14F-4D97-AF65-F5344CB8AC3E}">
        <p14:creationId xmlns:p14="http://schemas.microsoft.com/office/powerpoint/2010/main" val="303122473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98E292B-0D3B-40E3-B0D2-D934FAC99699}"/>
              </a:ext>
            </a:extLst>
          </p:cNvPr>
          <p:cNvSpPr>
            <a:spLocks noGrp="1"/>
          </p:cNvSpPr>
          <p:nvPr>
            <p:ph type="title"/>
          </p:nvPr>
        </p:nvSpPr>
        <p:spPr/>
        <p:txBody>
          <a:bodyPr>
            <a:normAutofit/>
          </a:bodyPr>
          <a:lstStyle/>
          <a:p>
            <a:r>
              <a:rPr lang="en-US" altLang="it-IT" sz="4000" dirty="0">
                <a:solidFill>
                  <a:srgbClr val="FFFFFF"/>
                </a:solidFill>
              </a:rPr>
              <a:t>Abstract semantics</a:t>
            </a:r>
            <a:endParaRPr lang="it-IT" sz="4000" dirty="0"/>
          </a:p>
        </p:txBody>
      </p:sp>
      <p:sp>
        <p:nvSpPr>
          <p:cNvPr id="3" name="Segnaposto contenuto 2">
            <a:extLst>
              <a:ext uri="{FF2B5EF4-FFF2-40B4-BE49-F238E27FC236}">
                <a16:creationId xmlns:a16="http://schemas.microsoft.com/office/drawing/2014/main" id="{E1530B4E-D12A-4EDF-B1DB-3586CAB9A006}"/>
              </a:ext>
            </a:extLst>
          </p:cNvPr>
          <p:cNvSpPr>
            <a:spLocks noGrp="1"/>
          </p:cNvSpPr>
          <p:nvPr>
            <p:ph idx="1"/>
          </p:nvPr>
        </p:nvSpPr>
        <p:spPr>
          <a:xfrm>
            <a:off x="1026612" y="1639888"/>
            <a:ext cx="9967209" cy="4351338"/>
          </a:xfrm>
        </p:spPr>
        <p:txBody>
          <a:bodyPr/>
          <a:lstStyle/>
          <a:p>
            <a:pPr>
              <a:spcBef>
                <a:spcPct val="0"/>
              </a:spcBef>
              <a:buFontTx/>
              <a:buNone/>
            </a:pPr>
            <a:r>
              <a:rPr lang="en-US" altLang="it-IT" dirty="0"/>
              <a:t>A PORT is a variable.</a:t>
            </a:r>
          </a:p>
          <a:p>
            <a:pPr>
              <a:spcBef>
                <a:spcPct val="0"/>
              </a:spcBef>
              <a:buFontTx/>
              <a:buNone/>
            </a:pPr>
            <a:endParaRPr lang="en-US" altLang="it-IT" dirty="0"/>
          </a:p>
          <a:p>
            <a:pPr>
              <a:spcBef>
                <a:spcPct val="0"/>
              </a:spcBef>
              <a:buFontTx/>
              <a:buNone/>
            </a:pPr>
            <a:r>
              <a:rPr lang="en-US" altLang="it-IT" dirty="0"/>
              <a:t>RTE function for reading from or writing onto ports are mapped to read and write of the port variable.</a:t>
            </a:r>
          </a:p>
          <a:p>
            <a:pPr>
              <a:spcBef>
                <a:spcPct val="0"/>
              </a:spcBef>
              <a:buFontTx/>
              <a:buNone/>
            </a:pPr>
            <a:r>
              <a:rPr lang="en-US" altLang="it-IT" dirty="0"/>
              <a:t>	For simplicity, the name of the port variable is equal to the name of the port.</a:t>
            </a:r>
          </a:p>
          <a:p>
            <a:pPr>
              <a:spcBef>
                <a:spcPct val="0"/>
              </a:spcBef>
              <a:buFontTx/>
              <a:buNone/>
            </a:pPr>
            <a:endParaRPr lang="en-US" altLang="it-IT" dirty="0"/>
          </a:p>
          <a:p>
            <a:pPr>
              <a:spcBef>
                <a:spcPct val="0"/>
              </a:spcBef>
              <a:buFontTx/>
              <a:buNone/>
            </a:pPr>
            <a:endParaRPr lang="en-US" altLang="it-IT" dirty="0"/>
          </a:p>
          <a:p>
            <a:pPr>
              <a:spcBef>
                <a:spcPct val="0"/>
              </a:spcBef>
              <a:buFontTx/>
              <a:buNone/>
            </a:pPr>
            <a:r>
              <a:rPr lang="en-US" altLang="it-IT" dirty="0"/>
              <a:t>RTE functions that invoke remote services trigger the runnable that implements the service. The function implementing the service is invoked</a:t>
            </a:r>
            <a:endParaRPr lang="it-IT" dirty="0"/>
          </a:p>
          <a:p>
            <a:endParaRPr lang="it-IT" dirty="0"/>
          </a:p>
        </p:txBody>
      </p:sp>
      <p:sp>
        <p:nvSpPr>
          <p:cNvPr id="4" name="Segnaposto data 3">
            <a:extLst>
              <a:ext uri="{FF2B5EF4-FFF2-40B4-BE49-F238E27FC236}">
                <a16:creationId xmlns:a16="http://schemas.microsoft.com/office/drawing/2014/main" id="{8D3B42F9-8908-4E37-982B-A97746A021E9}"/>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3238558A-8BA8-4D1B-84B4-BB7177D7DD16}"/>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CA7D3971-0E84-481C-AB0C-E099DF5A8C4D}"/>
              </a:ext>
            </a:extLst>
          </p:cNvPr>
          <p:cNvSpPr>
            <a:spLocks noGrp="1"/>
          </p:cNvSpPr>
          <p:nvPr>
            <p:ph type="sldNum" sz="quarter" idx="12"/>
          </p:nvPr>
        </p:nvSpPr>
        <p:spPr/>
        <p:txBody>
          <a:bodyPr/>
          <a:lstStyle/>
          <a:p>
            <a:fld id="{11A9D1D3-80F6-43B1-92F0-BF797B205D95}" type="slidenum">
              <a:rPr lang="it-IT" smtClean="0"/>
              <a:t>53</a:t>
            </a:fld>
            <a:endParaRPr lang="it-IT"/>
          </a:p>
        </p:txBody>
      </p:sp>
    </p:spTree>
    <p:extLst>
      <p:ext uri="{BB962C8B-B14F-4D97-AF65-F5344CB8AC3E}">
        <p14:creationId xmlns:p14="http://schemas.microsoft.com/office/powerpoint/2010/main" val="354912888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3DFE36D-7EC0-4111-9368-C392B0856176}"/>
              </a:ext>
            </a:extLst>
          </p:cNvPr>
          <p:cNvSpPr>
            <a:spLocks noGrp="1"/>
          </p:cNvSpPr>
          <p:nvPr>
            <p:ph type="title"/>
          </p:nvPr>
        </p:nvSpPr>
        <p:spPr/>
        <p:txBody>
          <a:bodyPr>
            <a:normAutofit/>
          </a:bodyPr>
          <a:lstStyle/>
          <a:p>
            <a:r>
              <a:rPr lang="en-US" altLang="it-IT" sz="4000" dirty="0">
                <a:solidFill>
                  <a:srgbClr val="FFFFFF"/>
                </a:solidFill>
              </a:rPr>
              <a:t>Abstract semantics</a:t>
            </a:r>
            <a:endParaRPr lang="it-IT" sz="4000" dirty="0"/>
          </a:p>
        </p:txBody>
      </p:sp>
      <p:sp>
        <p:nvSpPr>
          <p:cNvPr id="3" name="Segnaposto contenuto 2">
            <a:extLst>
              <a:ext uri="{FF2B5EF4-FFF2-40B4-BE49-F238E27FC236}">
                <a16:creationId xmlns:a16="http://schemas.microsoft.com/office/drawing/2014/main" id="{5636295A-DADE-4CE7-BC2C-2571EB13CDF7}"/>
              </a:ext>
            </a:extLst>
          </p:cNvPr>
          <p:cNvSpPr>
            <a:spLocks noGrp="1"/>
          </p:cNvSpPr>
          <p:nvPr>
            <p:ph idx="1"/>
          </p:nvPr>
        </p:nvSpPr>
        <p:spPr>
          <a:xfrm>
            <a:off x="1058143" y="1470252"/>
            <a:ext cx="10515600" cy="4351338"/>
          </a:xfrm>
        </p:spPr>
        <p:txBody>
          <a:bodyPr>
            <a:noAutofit/>
          </a:bodyPr>
          <a:lstStyle/>
          <a:p>
            <a:pPr>
              <a:spcBef>
                <a:spcPct val="0"/>
              </a:spcBef>
              <a:buFontTx/>
              <a:buNone/>
            </a:pPr>
            <a:r>
              <a:rPr lang="en-US" altLang="it-IT" dirty="0"/>
              <a:t>A POINTER is assumed to be simple variable, that maintains the dependencies of the pointer, plus the dependencies of the pointed data in the abstract ex</a:t>
            </a:r>
            <a:r>
              <a:rPr lang="it-IT" altLang="it-IT" dirty="0" err="1"/>
              <a:t>ecution</a:t>
            </a:r>
            <a:r>
              <a:rPr lang="it-IT" altLang="it-IT" dirty="0"/>
              <a:t>.</a:t>
            </a:r>
          </a:p>
          <a:p>
            <a:pPr>
              <a:spcBef>
                <a:spcPct val="0"/>
              </a:spcBef>
              <a:buFontTx/>
              <a:buNone/>
            </a:pPr>
            <a:endParaRPr lang="it-IT" altLang="it-IT" dirty="0"/>
          </a:p>
          <a:p>
            <a:pPr>
              <a:spcBef>
                <a:spcPct val="0"/>
              </a:spcBef>
              <a:buFontTx/>
              <a:buNone/>
            </a:pPr>
            <a:r>
              <a:rPr lang="en-US" altLang="it-IT" dirty="0"/>
              <a:t>An ARRAY is assumed to be a simple variable, that maintains the whole dependencies of each element </a:t>
            </a:r>
            <a:r>
              <a:rPr lang="it-IT" altLang="it-IT" dirty="0"/>
              <a:t>in the array.</a:t>
            </a:r>
            <a:endParaRPr lang="en-US" altLang="it-IT" dirty="0"/>
          </a:p>
          <a:p>
            <a:pPr>
              <a:spcBef>
                <a:spcPct val="0"/>
              </a:spcBef>
              <a:buFontTx/>
              <a:buNone/>
            </a:pPr>
            <a:endParaRPr lang="en-US" altLang="it-IT" dirty="0"/>
          </a:p>
          <a:p>
            <a:pPr>
              <a:spcBef>
                <a:spcPct val="0"/>
              </a:spcBef>
              <a:buFontTx/>
              <a:buNone/>
            </a:pPr>
            <a:r>
              <a:rPr lang="en-US" altLang="it-IT" dirty="0"/>
              <a:t>A STRUCTURED VARIABLE is mapped to a set of simple variables, one for each member (we use the  notation, as usual). If we have a variable data that is a structure with two fields a and b, we map such variable into two simple variables, </a:t>
            </a:r>
            <a:r>
              <a:rPr lang="en-US" altLang="it-IT" dirty="0" err="1"/>
              <a:t>data:a</a:t>
            </a:r>
            <a:r>
              <a:rPr lang="en-US" altLang="it-IT" dirty="0"/>
              <a:t> and </a:t>
            </a:r>
            <a:r>
              <a:rPr lang="it-IT" altLang="it-IT" dirty="0" err="1"/>
              <a:t>data:b</a:t>
            </a:r>
            <a:r>
              <a:rPr lang="it-IT" altLang="it-IT" dirty="0"/>
              <a:t>, </a:t>
            </a:r>
            <a:r>
              <a:rPr lang="it-IT" altLang="it-IT" dirty="0" err="1"/>
              <a:t>respectively</a:t>
            </a:r>
            <a:r>
              <a:rPr lang="it-IT" altLang="it-IT" dirty="0"/>
              <a:t>.</a:t>
            </a:r>
          </a:p>
          <a:p>
            <a:pPr>
              <a:spcBef>
                <a:spcPct val="0"/>
              </a:spcBef>
              <a:buFontTx/>
              <a:buNone/>
            </a:pPr>
            <a:endParaRPr lang="it-IT" altLang="it-IT" dirty="0">
              <a:latin typeface="CMR10"/>
            </a:endParaRPr>
          </a:p>
        </p:txBody>
      </p:sp>
      <p:sp>
        <p:nvSpPr>
          <p:cNvPr id="4" name="Segnaposto data 3">
            <a:extLst>
              <a:ext uri="{FF2B5EF4-FFF2-40B4-BE49-F238E27FC236}">
                <a16:creationId xmlns:a16="http://schemas.microsoft.com/office/drawing/2014/main" id="{B4BCFB94-17B1-4893-9813-5655873A766D}"/>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D30C3BBB-E1CB-40B2-AA84-6B43A3F7E7F4}"/>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907D6C86-3975-4EC7-B8CE-2CF5AFA4B652}"/>
              </a:ext>
            </a:extLst>
          </p:cNvPr>
          <p:cNvSpPr>
            <a:spLocks noGrp="1"/>
          </p:cNvSpPr>
          <p:nvPr>
            <p:ph type="sldNum" sz="quarter" idx="12"/>
          </p:nvPr>
        </p:nvSpPr>
        <p:spPr/>
        <p:txBody>
          <a:bodyPr/>
          <a:lstStyle/>
          <a:p>
            <a:fld id="{11A9D1D3-80F6-43B1-92F0-BF797B205D95}" type="slidenum">
              <a:rPr lang="it-IT" smtClean="0"/>
              <a:t>54</a:t>
            </a:fld>
            <a:endParaRPr lang="it-IT"/>
          </a:p>
        </p:txBody>
      </p:sp>
    </p:spTree>
    <p:extLst>
      <p:ext uri="{BB962C8B-B14F-4D97-AF65-F5344CB8AC3E}">
        <p14:creationId xmlns:p14="http://schemas.microsoft.com/office/powerpoint/2010/main" val="238484592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7C6CE75-0870-4CCD-8C5D-B757D74C576B}"/>
              </a:ext>
            </a:extLst>
          </p:cNvPr>
          <p:cNvSpPr>
            <a:spLocks noGrp="1"/>
          </p:cNvSpPr>
          <p:nvPr>
            <p:ph type="title"/>
          </p:nvPr>
        </p:nvSpPr>
        <p:spPr/>
        <p:txBody>
          <a:bodyPr>
            <a:normAutofit/>
          </a:bodyPr>
          <a:lstStyle/>
          <a:p>
            <a:r>
              <a:rPr lang="en-US" altLang="it-IT" sz="4000" dirty="0">
                <a:solidFill>
                  <a:srgbClr val="FFFFFF"/>
                </a:solidFill>
              </a:rPr>
              <a:t>Iterative analysis</a:t>
            </a:r>
            <a:endParaRPr lang="it-IT" sz="4000" dirty="0"/>
          </a:p>
        </p:txBody>
      </p:sp>
      <p:sp>
        <p:nvSpPr>
          <p:cNvPr id="4" name="Segnaposto data 3">
            <a:extLst>
              <a:ext uri="{FF2B5EF4-FFF2-40B4-BE49-F238E27FC236}">
                <a16:creationId xmlns:a16="http://schemas.microsoft.com/office/drawing/2014/main" id="{E5275938-1BDF-4DE5-9966-4B61DD87141A}"/>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6CE3E671-ADA7-4A21-A366-276516A56CBC}"/>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A12EF1DD-D2AD-4B70-BD72-749F0DB4AE95}"/>
              </a:ext>
            </a:extLst>
          </p:cNvPr>
          <p:cNvSpPr>
            <a:spLocks noGrp="1"/>
          </p:cNvSpPr>
          <p:nvPr>
            <p:ph type="sldNum" sz="quarter" idx="12"/>
          </p:nvPr>
        </p:nvSpPr>
        <p:spPr/>
        <p:txBody>
          <a:bodyPr/>
          <a:lstStyle/>
          <a:p>
            <a:fld id="{11A9D1D3-80F6-43B1-92F0-BF797B205D95}" type="slidenum">
              <a:rPr lang="it-IT" smtClean="0"/>
              <a:t>55</a:t>
            </a:fld>
            <a:endParaRPr lang="it-IT"/>
          </a:p>
        </p:txBody>
      </p:sp>
      <p:pic>
        <p:nvPicPr>
          <p:cNvPr id="7" name="Immagine 1">
            <a:extLst>
              <a:ext uri="{FF2B5EF4-FFF2-40B4-BE49-F238E27FC236}">
                <a16:creationId xmlns:a16="http://schemas.microsoft.com/office/drawing/2014/main" id="{B19F6806-CC14-48F8-B4F0-49E8362E4C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22030" y="1122822"/>
            <a:ext cx="4289425" cy="407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ttangolo 7">
            <a:extLst>
              <a:ext uri="{FF2B5EF4-FFF2-40B4-BE49-F238E27FC236}">
                <a16:creationId xmlns:a16="http://schemas.microsoft.com/office/drawing/2014/main" id="{2A726388-B703-4442-9A61-F417A05F544A}"/>
              </a:ext>
            </a:extLst>
          </p:cNvPr>
          <p:cNvSpPr/>
          <p:nvPr/>
        </p:nvSpPr>
        <p:spPr>
          <a:xfrm>
            <a:off x="680545" y="1202794"/>
            <a:ext cx="6886903" cy="2123658"/>
          </a:xfrm>
          <a:prstGeom prst="rect">
            <a:avLst/>
          </a:prstGeom>
        </p:spPr>
        <p:txBody>
          <a:bodyPr wrap="square">
            <a:spAutoFit/>
          </a:bodyPr>
          <a:lstStyle/>
          <a:p>
            <a:pPr>
              <a:spcBef>
                <a:spcPct val="0"/>
              </a:spcBef>
            </a:pPr>
            <a:r>
              <a:rPr lang="en-US" altLang="it-IT" sz="2800" dirty="0">
                <a:latin typeface="Calibri" panose="020F0502020204030204" pitchFamily="34" charset="0"/>
                <a:cs typeface="Calibri" panose="020F0502020204030204" pitchFamily="34" charset="0"/>
              </a:rPr>
              <a:t>Iterative analysis until fixpoint is reached</a:t>
            </a:r>
          </a:p>
          <a:p>
            <a:pPr>
              <a:spcBef>
                <a:spcPct val="0"/>
              </a:spcBef>
            </a:pPr>
            <a:endParaRPr lang="en-US" altLang="it-IT" sz="2400" dirty="0">
              <a:latin typeface="Calibri" panose="020F0502020204030204" pitchFamily="34" charset="0"/>
              <a:cs typeface="Calibri" panose="020F0502020204030204" pitchFamily="34" charset="0"/>
            </a:endParaRPr>
          </a:p>
          <a:p>
            <a:pPr>
              <a:spcBef>
                <a:spcPct val="0"/>
              </a:spcBef>
            </a:pPr>
            <a:r>
              <a:rPr lang="en-US" altLang="it-IT" sz="2800" dirty="0">
                <a:latin typeface="Calibri" panose="020F0502020204030204" pitchFamily="34" charset="0"/>
                <a:cs typeface="Calibri" panose="020F0502020204030204" pitchFamily="34" charset="0"/>
              </a:rPr>
              <a:t>A: security context</a:t>
            </a:r>
          </a:p>
          <a:p>
            <a:pPr>
              <a:spcBef>
                <a:spcPct val="0"/>
              </a:spcBef>
            </a:pPr>
            <a:r>
              <a:rPr lang="en-US" altLang="it-IT" sz="2800" dirty="0">
                <a:latin typeface="Calibri" panose="020F0502020204030204" pitchFamily="34" charset="0"/>
                <a:cs typeface="Calibri" panose="020F0502020204030204" pitchFamily="34" charset="0"/>
              </a:rPr>
              <a:t>R: set of all </a:t>
            </a:r>
            <a:r>
              <a:rPr lang="en-US" altLang="it-IT" sz="2800" dirty="0" err="1">
                <a:latin typeface="Calibri" panose="020F0502020204030204" pitchFamily="34" charset="0"/>
                <a:cs typeface="Calibri" panose="020F0502020204030204" pitchFamily="34" charset="0"/>
              </a:rPr>
              <a:t>runnables</a:t>
            </a:r>
            <a:endParaRPr lang="en-US" altLang="it-IT" sz="2800" dirty="0">
              <a:latin typeface="Calibri" panose="020F0502020204030204" pitchFamily="34" charset="0"/>
              <a:cs typeface="Calibri" panose="020F0502020204030204" pitchFamily="34" charset="0"/>
            </a:endParaRPr>
          </a:p>
          <a:p>
            <a:pPr>
              <a:spcBef>
                <a:spcPct val="0"/>
              </a:spcBef>
            </a:pPr>
            <a:endParaRPr lang="en-US" altLang="it-IT"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0479537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0DEBCE5-F5FD-4925-9336-CFDF3ADCE24F}"/>
              </a:ext>
            </a:extLst>
          </p:cNvPr>
          <p:cNvSpPr>
            <a:spLocks noGrp="1"/>
          </p:cNvSpPr>
          <p:nvPr>
            <p:ph type="title"/>
          </p:nvPr>
        </p:nvSpPr>
        <p:spPr/>
        <p:txBody>
          <a:bodyPr>
            <a:normAutofit/>
          </a:bodyPr>
          <a:lstStyle/>
          <a:p>
            <a:r>
              <a:rPr lang="en-US" altLang="it-IT" sz="4000" dirty="0">
                <a:solidFill>
                  <a:srgbClr val="FFFFFF"/>
                </a:solidFill>
              </a:rPr>
              <a:t>An example:</a:t>
            </a:r>
            <a:r>
              <a:rPr lang="en-US" sz="4000" dirty="0"/>
              <a:t> </a:t>
            </a:r>
            <a:r>
              <a:rPr lang="en-US" sz="4000" dirty="0">
                <a:solidFill>
                  <a:schemeClr val="bg1"/>
                </a:solidFill>
              </a:rPr>
              <a:t>Front Light Manager </a:t>
            </a:r>
            <a:endParaRPr lang="it-IT" sz="4000" dirty="0"/>
          </a:p>
        </p:txBody>
      </p:sp>
      <p:sp>
        <p:nvSpPr>
          <p:cNvPr id="4" name="Segnaposto data 3">
            <a:extLst>
              <a:ext uri="{FF2B5EF4-FFF2-40B4-BE49-F238E27FC236}">
                <a16:creationId xmlns:a16="http://schemas.microsoft.com/office/drawing/2014/main" id="{02AC6557-07E6-4ED3-8B63-97F63F978575}"/>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0ECE697F-275A-432E-A3D6-2151D29EA5B5}"/>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94FF0446-C41F-44E6-A4E9-4345D7147AFC}"/>
              </a:ext>
            </a:extLst>
          </p:cNvPr>
          <p:cNvSpPr>
            <a:spLocks noGrp="1"/>
          </p:cNvSpPr>
          <p:nvPr>
            <p:ph type="sldNum" sz="quarter" idx="12"/>
          </p:nvPr>
        </p:nvSpPr>
        <p:spPr/>
        <p:txBody>
          <a:bodyPr/>
          <a:lstStyle/>
          <a:p>
            <a:fld id="{11A9D1D3-80F6-43B1-92F0-BF797B205D95}" type="slidenum">
              <a:rPr lang="it-IT" smtClean="0"/>
              <a:t>56</a:t>
            </a:fld>
            <a:endParaRPr lang="it-IT"/>
          </a:p>
        </p:txBody>
      </p:sp>
      <p:pic>
        <p:nvPicPr>
          <p:cNvPr id="7" name="Immagine 2">
            <a:extLst>
              <a:ext uri="{FF2B5EF4-FFF2-40B4-BE49-F238E27FC236}">
                <a16:creationId xmlns:a16="http://schemas.microsoft.com/office/drawing/2014/main" id="{B92187A5-0434-42DF-8AF3-250B2944D7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1138013"/>
            <a:ext cx="8458200" cy="405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ttangolo 4">
            <a:extLst>
              <a:ext uri="{FF2B5EF4-FFF2-40B4-BE49-F238E27FC236}">
                <a16:creationId xmlns:a16="http://schemas.microsoft.com/office/drawing/2014/main" id="{583FBA1F-269C-4280-9EC0-DF97A6EF6AA9}"/>
              </a:ext>
            </a:extLst>
          </p:cNvPr>
          <p:cNvSpPr>
            <a:spLocks noChangeArrowheads="1"/>
          </p:cNvSpPr>
          <p:nvPr/>
        </p:nvSpPr>
        <p:spPr bwMode="auto">
          <a:xfrm>
            <a:off x="2504090" y="5398184"/>
            <a:ext cx="79248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it-IT" sz="1800" dirty="0">
                <a:latin typeface="LMRoman12-Regular"/>
              </a:rPr>
              <a:t>Safety Use Case Example, release 4.2.2. </a:t>
            </a:r>
            <a:r>
              <a:rPr lang="en-US" altLang="it-IT" sz="1800" dirty="0">
                <a:latin typeface="LMMono12-Regular"/>
              </a:rPr>
              <a:t>http://www.autosar.org/fileadmin/files/</a:t>
            </a:r>
            <a:br>
              <a:rPr lang="en-US" altLang="it-IT" sz="1800" dirty="0">
                <a:latin typeface="LMMono12-Regular"/>
              </a:rPr>
            </a:br>
            <a:r>
              <a:rPr lang="en-US" altLang="it-IT" sz="1800" dirty="0">
                <a:latin typeface="LMMono12-Regular"/>
              </a:rPr>
              <a:t>   releases/4-2/software-architecture/safety-and security/auxiliary/</a:t>
            </a:r>
            <a:br>
              <a:rPr lang="en-US" altLang="it-IT" sz="1800" dirty="0">
                <a:latin typeface="LMMono12-Regular"/>
              </a:rPr>
            </a:br>
            <a:r>
              <a:rPr lang="en-US" altLang="it-IT" sz="1800" dirty="0">
                <a:latin typeface="LMMono12-Regular"/>
              </a:rPr>
              <a:t>   AUTOSAR_EXP_SafetyUseCase.pdf</a:t>
            </a:r>
          </a:p>
        </p:txBody>
      </p:sp>
    </p:spTree>
    <p:extLst>
      <p:ext uri="{BB962C8B-B14F-4D97-AF65-F5344CB8AC3E}">
        <p14:creationId xmlns:p14="http://schemas.microsoft.com/office/powerpoint/2010/main" val="328736438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788EA04-E0ED-4DE4-A50B-303A2FFEB2A2}"/>
              </a:ext>
            </a:extLst>
          </p:cNvPr>
          <p:cNvSpPr>
            <a:spLocks noGrp="1"/>
          </p:cNvSpPr>
          <p:nvPr>
            <p:ph type="title"/>
          </p:nvPr>
        </p:nvSpPr>
        <p:spPr/>
        <p:txBody>
          <a:bodyPr>
            <a:normAutofit/>
          </a:bodyPr>
          <a:lstStyle/>
          <a:p>
            <a:r>
              <a:rPr lang="en-US" sz="4000" dirty="0">
                <a:solidFill>
                  <a:schemeClr val="bg1"/>
                </a:solidFill>
                <a:latin typeface="Calibri Light" panose="020F0302020204030204" pitchFamily="34" charset="0"/>
                <a:cs typeface="Calibri Light" panose="020F0302020204030204" pitchFamily="34" charset="0"/>
              </a:rPr>
              <a:t>Front Light Manager</a:t>
            </a:r>
            <a:endParaRPr lang="it-IT" sz="4000" dirty="0">
              <a:latin typeface="Calibri Light" panose="020F0302020204030204" pitchFamily="34" charset="0"/>
              <a:cs typeface="Calibri Light" panose="020F0302020204030204" pitchFamily="34" charset="0"/>
            </a:endParaRPr>
          </a:p>
        </p:txBody>
      </p:sp>
      <p:sp>
        <p:nvSpPr>
          <p:cNvPr id="4" name="Segnaposto data 3">
            <a:extLst>
              <a:ext uri="{FF2B5EF4-FFF2-40B4-BE49-F238E27FC236}">
                <a16:creationId xmlns:a16="http://schemas.microsoft.com/office/drawing/2014/main" id="{51D40572-35A7-4D6A-AECE-DA805A439EC6}"/>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31977BBB-CC32-4911-BA90-093F7B3BB140}"/>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C73584CC-4B1E-4624-8CEF-2BD15F0F0B56}"/>
              </a:ext>
            </a:extLst>
          </p:cNvPr>
          <p:cNvSpPr>
            <a:spLocks noGrp="1"/>
          </p:cNvSpPr>
          <p:nvPr>
            <p:ph type="sldNum" sz="quarter" idx="12"/>
          </p:nvPr>
        </p:nvSpPr>
        <p:spPr/>
        <p:txBody>
          <a:bodyPr/>
          <a:lstStyle/>
          <a:p>
            <a:fld id="{11A9D1D3-80F6-43B1-92F0-BF797B205D95}" type="slidenum">
              <a:rPr lang="it-IT" smtClean="0"/>
              <a:t>57</a:t>
            </a:fld>
            <a:endParaRPr lang="it-IT"/>
          </a:p>
        </p:txBody>
      </p:sp>
      <p:pic>
        <p:nvPicPr>
          <p:cNvPr id="7" name="Immagine 2">
            <a:extLst>
              <a:ext uri="{FF2B5EF4-FFF2-40B4-BE49-F238E27FC236}">
                <a16:creationId xmlns:a16="http://schemas.microsoft.com/office/drawing/2014/main" id="{9E6FB09C-D93B-481F-8F45-CC51E91DBE0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56667" y="1651579"/>
            <a:ext cx="6993465" cy="3939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ttangolo 7">
            <a:extLst>
              <a:ext uri="{FF2B5EF4-FFF2-40B4-BE49-F238E27FC236}">
                <a16:creationId xmlns:a16="http://schemas.microsoft.com/office/drawing/2014/main" id="{11184175-60A7-4BB2-98C2-94CE5D5A48AF}"/>
              </a:ext>
            </a:extLst>
          </p:cNvPr>
          <p:cNvSpPr/>
          <p:nvPr/>
        </p:nvSpPr>
        <p:spPr>
          <a:xfrm>
            <a:off x="838200" y="1047046"/>
            <a:ext cx="8789276" cy="400110"/>
          </a:xfrm>
          <a:prstGeom prst="rect">
            <a:avLst/>
          </a:prstGeom>
        </p:spPr>
        <p:txBody>
          <a:bodyPr wrap="square">
            <a:spAutoFit/>
          </a:bodyPr>
          <a:lstStyle/>
          <a:p>
            <a:pPr>
              <a:spcBef>
                <a:spcPct val="0"/>
              </a:spcBef>
            </a:pPr>
            <a:r>
              <a:rPr lang="en-US" altLang="it-IT" sz="2000" dirty="0">
                <a:latin typeface="Calibri" panose="020F0502020204030204" pitchFamily="34" charset="0"/>
                <a:cs typeface="Calibri" panose="020F0502020204030204" pitchFamily="34" charset="0"/>
              </a:rPr>
              <a:t>Security annotations:       </a:t>
            </a:r>
            <a:r>
              <a:rPr lang="en-US" altLang="it-IT" sz="2000" dirty="0" err="1">
                <a:latin typeface="Calibri" panose="020F0502020204030204" pitchFamily="34" charset="0"/>
                <a:cs typeface="Calibri" panose="020F0502020204030204" pitchFamily="34" charset="0"/>
              </a:rPr>
              <a:t>Daytime_running_lights</a:t>
            </a:r>
            <a:r>
              <a:rPr lang="en-US" altLang="it-IT" sz="2000" dirty="0">
                <a:latin typeface="Calibri" panose="020F0502020204030204" pitchFamily="34" charset="0"/>
                <a:cs typeface="Calibri" panose="020F0502020204030204" pitchFamily="34" charset="0"/>
              </a:rPr>
              <a:t> : High    FLM_TO_DRL :  </a:t>
            </a:r>
            <a:r>
              <a:rPr lang="en-US" altLang="it-IT" sz="2000" dirty="0" err="1">
                <a:latin typeface="Calibri" panose="020F0502020204030204" pitchFamily="34" charset="0"/>
                <a:cs typeface="Calibri" panose="020F0502020204030204" pitchFamily="34" charset="0"/>
              </a:rPr>
              <a:t>integr</a:t>
            </a:r>
            <a:endParaRPr lang="it-IT" altLang="it-IT" sz="2000" dirty="0">
              <a:latin typeface="Calibri" panose="020F0502020204030204" pitchFamily="34" charset="0"/>
              <a:cs typeface="Calibri" panose="020F0502020204030204" pitchFamily="34" charset="0"/>
            </a:endParaRPr>
          </a:p>
        </p:txBody>
      </p:sp>
      <p:sp>
        <p:nvSpPr>
          <p:cNvPr id="9" name="Ovale 8">
            <a:extLst>
              <a:ext uri="{FF2B5EF4-FFF2-40B4-BE49-F238E27FC236}">
                <a16:creationId xmlns:a16="http://schemas.microsoft.com/office/drawing/2014/main" id="{268D3AA2-0123-482B-B853-2CE8348A671E}"/>
              </a:ext>
            </a:extLst>
          </p:cNvPr>
          <p:cNvSpPr/>
          <p:nvPr/>
        </p:nvSpPr>
        <p:spPr>
          <a:xfrm>
            <a:off x="9627476" y="5076497"/>
            <a:ext cx="1072055" cy="36512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Ovale 9">
            <a:extLst>
              <a:ext uri="{FF2B5EF4-FFF2-40B4-BE49-F238E27FC236}">
                <a16:creationId xmlns:a16="http://schemas.microsoft.com/office/drawing/2014/main" id="{2F704043-77A7-4AC2-BD0D-DA28676FD4FA}"/>
              </a:ext>
            </a:extLst>
          </p:cNvPr>
          <p:cNvSpPr/>
          <p:nvPr/>
        </p:nvSpPr>
        <p:spPr>
          <a:xfrm>
            <a:off x="9280634" y="4319752"/>
            <a:ext cx="567559" cy="36512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
            <a:extLst>
              <a:ext uri="{FF2B5EF4-FFF2-40B4-BE49-F238E27FC236}">
                <a16:creationId xmlns:a16="http://schemas.microsoft.com/office/drawing/2014/main" id="{8D8CBAEA-0E5E-4A13-B3FB-360ACE0544C4}"/>
              </a:ext>
            </a:extLst>
          </p:cNvPr>
          <p:cNvSpPr>
            <a:spLocks noChangeArrowheads="1"/>
          </p:cNvSpPr>
          <p:nvPr/>
        </p:nvSpPr>
        <p:spPr bwMode="auto">
          <a:xfrm>
            <a:off x="689000" y="1651579"/>
            <a:ext cx="2282228"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it-IT" sz="2000" dirty="0">
                <a:solidFill>
                  <a:schemeClr val="accent1">
                    <a:lumMod val="60000"/>
                    <a:lumOff val="40000"/>
                  </a:schemeClr>
                </a:solidFill>
                <a:latin typeface="+mn-lt"/>
              </a:rPr>
              <a:t>Data secure flow</a:t>
            </a:r>
          </a:p>
          <a:p>
            <a:pPr>
              <a:spcBef>
                <a:spcPct val="0"/>
              </a:spcBef>
              <a:buFontTx/>
              <a:buNone/>
            </a:pPr>
            <a:r>
              <a:rPr lang="en-US" altLang="it-IT" sz="2000" dirty="0">
                <a:solidFill>
                  <a:schemeClr val="accent1">
                    <a:lumMod val="60000"/>
                    <a:lumOff val="40000"/>
                  </a:schemeClr>
                </a:solidFill>
                <a:latin typeface="+mn-lt"/>
              </a:rPr>
              <a:t>is not satisfied</a:t>
            </a:r>
          </a:p>
          <a:p>
            <a:pPr>
              <a:spcBef>
                <a:spcPct val="0"/>
              </a:spcBef>
              <a:buFontTx/>
              <a:buNone/>
            </a:pPr>
            <a:endParaRPr lang="en-US" altLang="it-IT" sz="2000" dirty="0">
              <a:latin typeface="+mn-lt"/>
            </a:endParaRPr>
          </a:p>
          <a:p>
            <a:pPr>
              <a:spcBef>
                <a:spcPct val="0"/>
              </a:spcBef>
              <a:buFontTx/>
              <a:buNone/>
            </a:pPr>
            <a:br>
              <a:rPr lang="en-US" altLang="it-IT" sz="2000" dirty="0">
                <a:latin typeface="+mn-lt"/>
              </a:rPr>
            </a:br>
            <a:endParaRPr lang="en-US" altLang="it-IT" sz="2000" dirty="0">
              <a:latin typeface="+mn-lt"/>
            </a:endParaRPr>
          </a:p>
          <a:p>
            <a:pPr>
              <a:spcBef>
                <a:spcPct val="0"/>
              </a:spcBef>
              <a:buFontTx/>
              <a:buNone/>
            </a:pPr>
            <a:r>
              <a:rPr lang="en-US" altLang="it-IT" sz="2000" dirty="0">
                <a:latin typeface="+mn-lt"/>
              </a:rPr>
              <a:t>data sent on the</a:t>
            </a:r>
            <a:br>
              <a:rPr lang="en-US" altLang="it-IT" sz="2000" dirty="0">
                <a:latin typeface="+mn-lt"/>
              </a:rPr>
            </a:br>
            <a:r>
              <a:rPr lang="en-US" altLang="it-IT" sz="2000" dirty="0">
                <a:latin typeface="+mn-lt"/>
              </a:rPr>
              <a:t>link FLM_TO_DRL </a:t>
            </a:r>
          </a:p>
          <a:p>
            <a:pPr>
              <a:spcBef>
                <a:spcPct val="0"/>
              </a:spcBef>
              <a:buFontTx/>
              <a:buNone/>
            </a:pPr>
            <a:r>
              <a:rPr lang="en-US" altLang="it-IT" sz="2000" dirty="0">
                <a:latin typeface="+mn-lt"/>
              </a:rPr>
              <a:t>are not protected </a:t>
            </a:r>
            <a:br>
              <a:rPr lang="en-US" altLang="it-IT" sz="2000" dirty="0">
                <a:latin typeface="+mn-lt"/>
              </a:rPr>
            </a:br>
            <a:r>
              <a:rPr lang="en-US" altLang="it-IT" sz="2000" dirty="0">
                <a:latin typeface="+mn-lt"/>
              </a:rPr>
              <a:t>along the path </a:t>
            </a:r>
            <a:br>
              <a:rPr lang="en-US" altLang="it-IT" sz="2000" dirty="0">
                <a:latin typeface="+mn-lt"/>
              </a:rPr>
            </a:br>
            <a:r>
              <a:rPr lang="en-US" altLang="it-IT" sz="2000" dirty="0">
                <a:latin typeface="+mn-lt"/>
              </a:rPr>
              <a:t>from the sources to </a:t>
            </a:r>
            <a:br>
              <a:rPr lang="en-US" altLang="it-IT" sz="2000" dirty="0">
                <a:latin typeface="+mn-lt"/>
              </a:rPr>
            </a:br>
            <a:r>
              <a:rPr lang="en-US" altLang="it-IT" sz="2000" dirty="0">
                <a:latin typeface="+mn-lt"/>
              </a:rPr>
              <a:t>the destination</a:t>
            </a:r>
          </a:p>
        </p:txBody>
      </p:sp>
      <p:sp>
        <p:nvSpPr>
          <p:cNvPr id="12" name="Freccia in giù 11">
            <a:extLst>
              <a:ext uri="{FF2B5EF4-FFF2-40B4-BE49-F238E27FC236}">
                <a16:creationId xmlns:a16="http://schemas.microsoft.com/office/drawing/2014/main" id="{A51B0CAA-9AE6-4E39-BAC6-ABD3F66E3D2D}"/>
              </a:ext>
            </a:extLst>
          </p:cNvPr>
          <p:cNvSpPr/>
          <p:nvPr/>
        </p:nvSpPr>
        <p:spPr>
          <a:xfrm>
            <a:off x="1270438" y="2540305"/>
            <a:ext cx="381000" cy="381000"/>
          </a:xfrm>
          <a:prstGeom prst="down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000"/>
          </a:p>
        </p:txBody>
      </p:sp>
      <p:sp>
        <p:nvSpPr>
          <p:cNvPr id="13" name="Rettangolo 3">
            <a:extLst>
              <a:ext uri="{FF2B5EF4-FFF2-40B4-BE49-F238E27FC236}">
                <a16:creationId xmlns:a16="http://schemas.microsoft.com/office/drawing/2014/main" id="{714C795D-DBCF-46C9-B4A6-460F93CC56EE}"/>
              </a:ext>
            </a:extLst>
          </p:cNvPr>
          <p:cNvSpPr>
            <a:spLocks noChangeArrowheads="1"/>
          </p:cNvSpPr>
          <p:nvPr/>
        </p:nvSpPr>
        <p:spPr bwMode="auto">
          <a:xfrm>
            <a:off x="417786" y="5598588"/>
            <a:ext cx="920969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it-IT" sz="1800" dirty="0">
                <a:latin typeface="+mn-lt"/>
              </a:rPr>
              <a:t>Simplest solution: assignment of high trust level to </a:t>
            </a:r>
            <a:r>
              <a:rPr lang="en-US" altLang="it-IT" sz="1800" dirty="0" err="1">
                <a:latin typeface="+mn-lt"/>
              </a:rPr>
              <a:t>Front_light_manager</a:t>
            </a:r>
            <a:r>
              <a:rPr lang="en-US" altLang="it-IT" sz="1800" dirty="0">
                <a:latin typeface="+mn-lt"/>
              </a:rPr>
              <a:t>, </a:t>
            </a:r>
            <a:r>
              <a:rPr lang="en-US" altLang="it-IT" sz="1800" dirty="0" err="1">
                <a:latin typeface="+mn-lt"/>
              </a:rPr>
              <a:t>Headlight_request</a:t>
            </a:r>
            <a:r>
              <a:rPr lang="en-US" altLang="it-IT" sz="1800" dirty="0">
                <a:latin typeface="+mn-lt"/>
              </a:rPr>
              <a:t>, </a:t>
            </a:r>
            <a:r>
              <a:rPr lang="en-US" altLang="it-IT" sz="1800" dirty="0" err="1">
                <a:latin typeface="+mn-lt"/>
              </a:rPr>
              <a:t>Daytime_light_request</a:t>
            </a:r>
            <a:r>
              <a:rPr lang="en-US" altLang="it-IT" sz="1800" dirty="0">
                <a:latin typeface="+mn-lt"/>
              </a:rPr>
              <a:t>, </a:t>
            </a:r>
            <a:r>
              <a:rPr lang="en-US" altLang="it-IT" sz="1800" dirty="0" err="1">
                <a:latin typeface="+mn-lt"/>
              </a:rPr>
              <a:t>Light_switch</a:t>
            </a:r>
            <a:r>
              <a:rPr lang="en-US" altLang="it-IT" sz="1800" dirty="0">
                <a:latin typeface="+mn-lt"/>
              </a:rPr>
              <a:t>, </a:t>
            </a:r>
            <a:r>
              <a:rPr lang="en-US" altLang="it-IT" sz="1800" dirty="0" err="1">
                <a:latin typeface="+mn-lt"/>
              </a:rPr>
              <a:t>Ignition_key</a:t>
            </a:r>
            <a:r>
              <a:rPr lang="en-US" altLang="it-IT" sz="1800" dirty="0">
                <a:latin typeface="+mn-lt"/>
              </a:rPr>
              <a:t>, </a:t>
            </a:r>
            <a:r>
              <a:rPr lang="it-IT" altLang="it-IT" sz="1800" dirty="0" err="1">
                <a:latin typeface="+mn-lt"/>
              </a:rPr>
              <a:t>Power_supply</a:t>
            </a:r>
            <a:r>
              <a:rPr lang="it-IT" altLang="it-IT" sz="1800" dirty="0">
                <a:latin typeface="+mn-lt"/>
              </a:rPr>
              <a:t>.   </a:t>
            </a:r>
            <a:r>
              <a:rPr lang="it-IT" altLang="it-IT" sz="1800" dirty="0" err="1">
                <a:latin typeface="+mn-lt"/>
              </a:rPr>
              <a:t>Similarly</a:t>
            </a:r>
            <a:r>
              <a:rPr lang="it-IT" altLang="it-IT" sz="1800" dirty="0">
                <a:latin typeface="+mn-lt"/>
              </a:rPr>
              <a:t> for links.</a:t>
            </a:r>
          </a:p>
          <a:p>
            <a:pPr>
              <a:spcBef>
                <a:spcPct val="0"/>
              </a:spcBef>
              <a:buFontTx/>
              <a:buNone/>
            </a:pPr>
            <a:endParaRPr lang="it-IT" altLang="it-IT" sz="1600" dirty="0">
              <a:latin typeface="CMR10"/>
            </a:endParaRPr>
          </a:p>
        </p:txBody>
      </p:sp>
    </p:spTree>
    <p:extLst>
      <p:ext uri="{BB962C8B-B14F-4D97-AF65-F5344CB8AC3E}">
        <p14:creationId xmlns:p14="http://schemas.microsoft.com/office/powerpoint/2010/main" val="3699726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2312FD7-A91C-4870-8D5D-1B6DF2ACC6EC}"/>
              </a:ext>
            </a:extLst>
          </p:cNvPr>
          <p:cNvSpPr>
            <a:spLocks noGrp="1"/>
          </p:cNvSpPr>
          <p:nvPr>
            <p:ph type="title"/>
          </p:nvPr>
        </p:nvSpPr>
        <p:spPr/>
        <p:txBody>
          <a:bodyPr>
            <a:normAutofit/>
          </a:bodyPr>
          <a:lstStyle/>
          <a:p>
            <a:pPr>
              <a:defRPr/>
            </a:pPr>
            <a:r>
              <a:rPr lang="en-US" altLang="it-IT" sz="4000" dirty="0">
                <a:solidFill>
                  <a:schemeClr val="bg1"/>
                </a:solidFill>
              </a:rPr>
              <a:t>An example of component: </a:t>
            </a:r>
            <a:r>
              <a:rPr lang="en-US" altLang="it-IT" sz="4000" dirty="0" err="1">
                <a:solidFill>
                  <a:schemeClr val="bg1"/>
                </a:solidFill>
              </a:rPr>
              <a:t>Front_light_manager</a:t>
            </a:r>
            <a:endParaRPr lang="en-US" altLang="it-IT" sz="4000" dirty="0">
              <a:solidFill>
                <a:schemeClr val="bg1"/>
              </a:solidFill>
            </a:endParaRPr>
          </a:p>
        </p:txBody>
      </p:sp>
      <p:sp>
        <p:nvSpPr>
          <p:cNvPr id="4" name="Segnaposto data 3">
            <a:extLst>
              <a:ext uri="{FF2B5EF4-FFF2-40B4-BE49-F238E27FC236}">
                <a16:creationId xmlns:a16="http://schemas.microsoft.com/office/drawing/2014/main" id="{A7A55E02-F31C-4405-BF10-45B51402CD9F}"/>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82379C8C-C027-4DF0-8C38-119089C41162}"/>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D8010DD0-F8D5-4355-A3BB-ADB8B268255B}"/>
              </a:ext>
            </a:extLst>
          </p:cNvPr>
          <p:cNvSpPr>
            <a:spLocks noGrp="1"/>
          </p:cNvSpPr>
          <p:nvPr>
            <p:ph type="sldNum" sz="quarter" idx="12"/>
          </p:nvPr>
        </p:nvSpPr>
        <p:spPr/>
        <p:txBody>
          <a:bodyPr/>
          <a:lstStyle/>
          <a:p>
            <a:fld id="{11A9D1D3-80F6-43B1-92F0-BF797B205D95}" type="slidenum">
              <a:rPr lang="it-IT" smtClean="0"/>
              <a:t>58</a:t>
            </a:fld>
            <a:endParaRPr lang="it-IT"/>
          </a:p>
        </p:txBody>
      </p:sp>
      <p:pic>
        <p:nvPicPr>
          <p:cNvPr id="8" name="Immagine 2">
            <a:extLst>
              <a:ext uri="{FF2B5EF4-FFF2-40B4-BE49-F238E27FC236}">
                <a16:creationId xmlns:a16="http://schemas.microsoft.com/office/drawing/2014/main" id="{AA15AA7B-1CD2-42C0-9E2C-9D3F88A9B3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6925" y="1066801"/>
            <a:ext cx="4713288" cy="282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magine 3">
            <a:extLst>
              <a:ext uri="{FF2B5EF4-FFF2-40B4-BE49-F238E27FC236}">
                <a16:creationId xmlns:a16="http://schemas.microsoft.com/office/drawing/2014/main" id="{915C8C5A-3C97-40F8-8A73-7DD619BF49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7551" y="3956050"/>
            <a:ext cx="7943850" cy="2335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309092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B46DD81-3E4F-48E3-B135-F19F5BF4BA12}"/>
              </a:ext>
            </a:extLst>
          </p:cNvPr>
          <p:cNvSpPr>
            <a:spLocks noGrp="1"/>
          </p:cNvSpPr>
          <p:nvPr>
            <p:ph type="title"/>
          </p:nvPr>
        </p:nvSpPr>
        <p:spPr/>
        <p:txBody>
          <a:bodyPr>
            <a:normAutofit/>
          </a:bodyPr>
          <a:lstStyle/>
          <a:p>
            <a:r>
              <a:rPr lang="en-US" altLang="it-IT" dirty="0">
                <a:solidFill>
                  <a:schemeClr val="bg1"/>
                </a:solidFill>
              </a:rPr>
              <a:t>Information for generating the context</a:t>
            </a:r>
            <a:endParaRPr lang="it-IT" dirty="0"/>
          </a:p>
        </p:txBody>
      </p:sp>
      <p:sp>
        <p:nvSpPr>
          <p:cNvPr id="4" name="Segnaposto data 3">
            <a:extLst>
              <a:ext uri="{FF2B5EF4-FFF2-40B4-BE49-F238E27FC236}">
                <a16:creationId xmlns:a16="http://schemas.microsoft.com/office/drawing/2014/main" id="{969591D9-B8D0-4931-8FBB-96019766CE35}"/>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A6C85AA8-9390-48E5-AFB5-ED661272E28B}"/>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EB54BE9B-2D5F-4562-9EFA-4E6DED3E21A1}"/>
              </a:ext>
            </a:extLst>
          </p:cNvPr>
          <p:cNvSpPr>
            <a:spLocks noGrp="1"/>
          </p:cNvSpPr>
          <p:nvPr>
            <p:ph type="sldNum" sz="quarter" idx="12"/>
          </p:nvPr>
        </p:nvSpPr>
        <p:spPr/>
        <p:txBody>
          <a:bodyPr/>
          <a:lstStyle/>
          <a:p>
            <a:fld id="{11A9D1D3-80F6-43B1-92F0-BF797B205D95}" type="slidenum">
              <a:rPr lang="it-IT" smtClean="0"/>
              <a:t>59</a:t>
            </a:fld>
            <a:endParaRPr lang="it-IT"/>
          </a:p>
        </p:txBody>
      </p:sp>
      <p:sp>
        <p:nvSpPr>
          <p:cNvPr id="7" name="Rettangolo 4">
            <a:extLst>
              <a:ext uri="{FF2B5EF4-FFF2-40B4-BE49-F238E27FC236}">
                <a16:creationId xmlns:a16="http://schemas.microsoft.com/office/drawing/2014/main" id="{24BEE437-0296-4F2D-B135-C45A5F9C2171}"/>
              </a:ext>
            </a:extLst>
          </p:cNvPr>
          <p:cNvSpPr>
            <a:spLocks noChangeArrowheads="1"/>
          </p:cNvSpPr>
          <p:nvPr/>
        </p:nvSpPr>
        <p:spPr bwMode="auto">
          <a:xfrm>
            <a:off x="1106214" y="1377067"/>
            <a:ext cx="4572000" cy="4001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2400" dirty="0">
                <a:latin typeface="+mn-lt"/>
                <a:cs typeface="Calibri" panose="020F0502020204030204" pitchFamily="34" charset="0"/>
              </a:rPr>
              <a:t>% global </a:t>
            </a:r>
            <a:r>
              <a:rPr lang="it-IT" altLang="it-IT" sz="2400" dirty="0" err="1">
                <a:latin typeface="+mn-lt"/>
                <a:cs typeface="Calibri" panose="020F0502020204030204" pitchFamily="34" charset="0"/>
              </a:rPr>
              <a:t>variables</a:t>
            </a:r>
            <a:endParaRPr lang="it-IT" altLang="it-IT" sz="2400" dirty="0">
              <a:latin typeface="+mn-lt"/>
              <a:cs typeface="Calibri" panose="020F0502020204030204" pitchFamily="34" charset="0"/>
            </a:endParaRPr>
          </a:p>
          <a:p>
            <a:pPr>
              <a:spcBef>
                <a:spcPct val="0"/>
              </a:spcBef>
              <a:buFontTx/>
              <a:buNone/>
            </a:pPr>
            <a:r>
              <a:rPr lang="it-IT" altLang="it-IT" sz="2400" dirty="0" err="1">
                <a:latin typeface="+mn-lt"/>
                <a:cs typeface="Calibri" panose="020F0502020204030204" pitchFamily="34" charset="0"/>
              </a:rPr>
              <a:t>int</a:t>
            </a:r>
            <a:r>
              <a:rPr lang="it-IT" altLang="it-IT" sz="2400" dirty="0">
                <a:latin typeface="+mn-lt"/>
                <a:cs typeface="Calibri" panose="020F0502020204030204" pitchFamily="34" charset="0"/>
              </a:rPr>
              <a:t> HR_voltage_threshold1;</a:t>
            </a:r>
          </a:p>
          <a:p>
            <a:pPr>
              <a:spcBef>
                <a:spcPct val="0"/>
              </a:spcBef>
              <a:buFontTx/>
              <a:buNone/>
            </a:pPr>
            <a:r>
              <a:rPr lang="it-IT" altLang="it-IT" sz="2400" dirty="0" err="1">
                <a:latin typeface="+mn-lt"/>
                <a:cs typeface="Calibri" panose="020F0502020204030204" pitchFamily="34" charset="0"/>
              </a:rPr>
              <a:t>int</a:t>
            </a:r>
            <a:r>
              <a:rPr lang="it-IT" altLang="it-IT" sz="2400" dirty="0">
                <a:latin typeface="+mn-lt"/>
                <a:cs typeface="Calibri" panose="020F0502020204030204" pitchFamily="34" charset="0"/>
              </a:rPr>
              <a:t> HR_voltage_threshold2;</a:t>
            </a:r>
          </a:p>
          <a:p>
            <a:pPr>
              <a:spcBef>
                <a:spcPct val="0"/>
              </a:spcBef>
              <a:buFontTx/>
              <a:buNone/>
            </a:pPr>
            <a:r>
              <a:rPr lang="it-IT" altLang="it-IT" sz="2400" dirty="0" err="1">
                <a:latin typeface="+mn-lt"/>
                <a:cs typeface="Calibri" panose="020F0502020204030204" pitchFamily="34" charset="0"/>
              </a:rPr>
              <a:t>int</a:t>
            </a:r>
            <a:r>
              <a:rPr lang="it-IT" altLang="it-IT" sz="2400" dirty="0">
                <a:latin typeface="+mn-lt"/>
                <a:cs typeface="Calibri" panose="020F0502020204030204" pitchFamily="34" charset="0"/>
              </a:rPr>
              <a:t> DLR_voltage_threshold1;</a:t>
            </a:r>
          </a:p>
          <a:p>
            <a:pPr>
              <a:spcBef>
                <a:spcPct val="0"/>
              </a:spcBef>
              <a:buFontTx/>
              <a:buNone/>
            </a:pPr>
            <a:r>
              <a:rPr lang="it-IT" altLang="it-IT" sz="2400" dirty="0">
                <a:latin typeface="+mn-lt"/>
                <a:cs typeface="Calibri" panose="020F0502020204030204" pitchFamily="34" charset="0"/>
              </a:rPr>
              <a:t>...</a:t>
            </a:r>
          </a:p>
          <a:p>
            <a:pPr>
              <a:spcBef>
                <a:spcPct val="0"/>
              </a:spcBef>
              <a:buFontTx/>
              <a:buNone/>
            </a:pPr>
            <a:r>
              <a:rPr lang="it-IT" altLang="it-IT" sz="2400" dirty="0">
                <a:latin typeface="+mn-lt"/>
                <a:cs typeface="Calibri" panose="020F0502020204030204" pitchFamily="34" charset="0"/>
              </a:rPr>
              <a:t>% inter </a:t>
            </a:r>
            <a:r>
              <a:rPr lang="it-IT" altLang="it-IT" sz="2400" dirty="0" err="1">
                <a:latin typeface="+mn-lt"/>
                <a:cs typeface="Calibri" panose="020F0502020204030204" pitchFamily="34" charset="0"/>
              </a:rPr>
              <a:t>runnable</a:t>
            </a:r>
            <a:r>
              <a:rPr lang="it-IT" altLang="it-IT" sz="2400" dirty="0">
                <a:latin typeface="+mn-lt"/>
                <a:cs typeface="Calibri" panose="020F0502020204030204" pitchFamily="34" charset="0"/>
              </a:rPr>
              <a:t> </a:t>
            </a:r>
            <a:r>
              <a:rPr lang="it-IT" altLang="it-IT" sz="2400" dirty="0" err="1">
                <a:latin typeface="+mn-lt"/>
                <a:cs typeface="Calibri" panose="020F0502020204030204" pitchFamily="34" charset="0"/>
              </a:rPr>
              <a:t>variables</a:t>
            </a:r>
            <a:endParaRPr lang="it-IT" altLang="it-IT" sz="2400" dirty="0">
              <a:latin typeface="+mn-lt"/>
              <a:cs typeface="Calibri" panose="020F0502020204030204" pitchFamily="34" charset="0"/>
            </a:endParaRPr>
          </a:p>
          <a:p>
            <a:pPr>
              <a:spcBef>
                <a:spcPct val="0"/>
              </a:spcBef>
              <a:buFontTx/>
              <a:buNone/>
            </a:pPr>
            <a:r>
              <a:rPr lang="it-IT" altLang="it-IT" sz="2400" dirty="0">
                <a:latin typeface="+mn-lt"/>
                <a:cs typeface="Calibri" panose="020F0502020204030204" pitchFamily="34" charset="0"/>
              </a:rPr>
              <a:t>int16_t FLM_IRV1;</a:t>
            </a:r>
          </a:p>
          <a:p>
            <a:pPr>
              <a:spcBef>
                <a:spcPct val="0"/>
              </a:spcBef>
              <a:buFontTx/>
              <a:buNone/>
            </a:pPr>
            <a:r>
              <a:rPr lang="it-IT" altLang="it-IT" sz="2400" dirty="0">
                <a:latin typeface="+mn-lt"/>
                <a:cs typeface="Calibri" panose="020F0502020204030204" pitchFamily="34" charset="0"/>
              </a:rPr>
              <a:t>int16_t FLM_IRV2;</a:t>
            </a:r>
          </a:p>
          <a:p>
            <a:pPr>
              <a:spcBef>
                <a:spcPct val="0"/>
              </a:spcBef>
              <a:buFontTx/>
              <a:buNone/>
            </a:pPr>
            <a:r>
              <a:rPr lang="it-IT" altLang="it-IT" sz="2400" dirty="0">
                <a:latin typeface="+mn-lt"/>
                <a:cs typeface="Calibri" panose="020F0502020204030204" pitchFamily="34" charset="0"/>
              </a:rPr>
              <a:t>int16_t DLR_IRV1;</a:t>
            </a:r>
          </a:p>
          <a:p>
            <a:pPr>
              <a:spcBef>
                <a:spcPct val="0"/>
              </a:spcBef>
              <a:buFontTx/>
              <a:buNone/>
            </a:pPr>
            <a:r>
              <a:rPr lang="it-IT" altLang="it-IT" sz="2400" dirty="0">
                <a:latin typeface="+mn-lt"/>
              </a:rPr>
              <a:t>...</a:t>
            </a:r>
          </a:p>
          <a:p>
            <a:pPr>
              <a:spcBef>
                <a:spcPct val="0"/>
              </a:spcBef>
              <a:buFontTx/>
              <a:buNone/>
            </a:pPr>
            <a:endParaRPr lang="it-IT" altLang="it-IT" sz="1400" dirty="0">
              <a:latin typeface="Arial" panose="020B0604020202020204" pitchFamily="34" charset="0"/>
            </a:endParaRPr>
          </a:p>
        </p:txBody>
      </p:sp>
      <p:sp>
        <p:nvSpPr>
          <p:cNvPr id="8" name="Rettangolo 7">
            <a:extLst>
              <a:ext uri="{FF2B5EF4-FFF2-40B4-BE49-F238E27FC236}">
                <a16:creationId xmlns:a16="http://schemas.microsoft.com/office/drawing/2014/main" id="{FCEEF786-7DB3-4717-82B7-11F76A3699C6}"/>
              </a:ext>
            </a:extLst>
          </p:cNvPr>
          <p:cNvSpPr/>
          <p:nvPr/>
        </p:nvSpPr>
        <p:spPr>
          <a:xfrm>
            <a:off x="6300954" y="1014432"/>
            <a:ext cx="6096000" cy="5262979"/>
          </a:xfrm>
          <a:prstGeom prst="rect">
            <a:avLst/>
          </a:prstGeom>
        </p:spPr>
        <p:txBody>
          <a:bodyPr>
            <a:spAutoFit/>
          </a:bodyPr>
          <a:lstStyle/>
          <a:p>
            <a:pPr>
              <a:spcBef>
                <a:spcPct val="0"/>
              </a:spcBef>
              <a:buFontTx/>
              <a:buNone/>
            </a:pPr>
            <a:r>
              <a:rPr lang="it-IT" altLang="it-IT" sz="2400" dirty="0"/>
              <a:t>% ports</a:t>
            </a:r>
          </a:p>
          <a:p>
            <a:pPr>
              <a:spcBef>
                <a:spcPct val="0"/>
              </a:spcBef>
              <a:buFontTx/>
              <a:buNone/>
            </a:pPr>
            <a:r>
              <a:rPr lang="it-IT" altLang="it-IT" sz="2400" dirty="0" err="1"/>
              <a:t>int</a:t>
            </a:r>
            <a:r>
              <a:rPr lang="it-IT" altLang="it-IT" sz="2400" dirty="0"/>
              <a:t> in1;</a:t>
            </a:r>
          </a:p>
          <a:p>
            <a:pPr>
              <a:spcBef>
                <a:spcPct val="0"/>
              </a:spcBef>
              <a:buFontTx/>
              <a:buNone/>
            </a:pPr>
            <a:r>
              <a:rPr lang="it-IT" altLang="it-IT" sz="2400" dirty="0" err="1"/>
              <a:t>int</a:t>
            </a:r>
            <a:r>
              <a:rPr lang="it-IT" altLang="it-IT" sz="2400" dirty="0"/>
              <a:t> in2;</a:t>
            </a:r>
          </a:p>
          <a:p>
            <a:pPr>
              <a:spcBef>
                <a:spcPct val="0"/>
              </a:spcBef>
              <a:buFontTx/>
              <a:buNone/>
            </a:pPr>
            <a:r>
              <a:rPr lang="it-IT" altLang="it-IT" sz="2400" dirty="0"/>
              <a:t>...</a:t>
            </a:r>
          </a:p>
          <a:p>
            <a:pPr>
              <a:spcBef>
                <a:spcPct val="0"/>
              </a:spcBef>
              <a:buFontTx/>
              <a:buNone/>
            </a:pPr>
            <a:r>
              <a:rPr lang="it-IT" altLang="it-IT" sz="2400" dirty="0" err="1"/>
              <a:t>int</a:t>
            </a:r>
            <a:r>
              <a:rPr lang="it-IT" altLang="it-IT" sz="2400" dirty="0"/>
              <a:t> out1;</a:t>
            </a:r>
          </a:p>
          <a:p>
            <a:pPr>
              <a:spcBef>
                <a:spcPct val="0"/>
              </a:spcBef>
              <a:buFontTx/>
              <a:buNone/>
            </a:pPr>
            <a:r>
              <a:rPr lang="it-IT" altLang="it-IT" sz="2400" dirty="0" err="1"/>
              <a:t>int</a:t>
            </a:r>
            <a:r>
              <a:rPr lang="it-IT" altLang="it-IT" sz="2400" dirty="0"/>
              <a:t> out2;</a:t>
            </a:r>
          </a:p>
          <a:p>
            <a:pPr>
              <a:spcBef>
                <a:spcPct val="0"/>
              </a:spcBef>
              <a:buFontTx/>
              <a:buNone/>
            </a:pPr>
            <a:r>
              <a:rPr lang="it-IT" altLang="it-IT" sz="2400" dirty="0"/>
              <a:t>...</a:t>
            </a:r>
          </a:p>
          <a:p>
            <a:pPr>
              <a:spcBef>
                <a:spcPct val="0"/>
              </a:spcBef>
              <a:buFontTx/>
              <a:buNone/>
            </a:pPr>
            <a:r>
              <a:rPr lang="it-IT" altLang="it-IT" sz="2400" dirty="0"/>
              <a:t>% </a:t>
            </a:r>
            <a:r>
              <a:rPr lang="it-IT" altLang="it-IT" sz="2400" dirty="0" err="1"/>
              <a:t>functions</a:t>
            </a:r>
            <a:endParaRPr lang="it-IT" altLang="it-IT" sz="2400" dirty="0"/>
          </a:p>
          <a:p>
            <a:pPr>
              <a:spcBef>
                <a:spcPct val="0"/>
              </a:spcBef>
              <a:buFontTx/>
              <a:buNone/>
            </a:pPr>
            <a:r>
              <a:rPr lang="it-IT" altLang="it-IT" sz="2400" dirty="0" err="1"/>
              <a:t>void</a:t>
            </a:r>
            <a:r>
              <a:rPr lang="it-IT" altLang="it-IT" sz="2400" dirty="0"/>
              <a:t> flm_Runnable1() 0;</a:t>
            </a:r>
          </a:p>
          <a:p>
            <a:pPr>
              <a:spcBef>
                <a:spcPct val="0"/>
              </a:spcBef>
              <a:buFontTx/>
              <a:buNone/>
            </a:pPr>
            <a:r>
              <a:rPr lang="it-IT" altLang="it-IT" sz="2400" dirty="0" err="1"/>
              <a:t>void</a:t>
            </a:r>
            <a:r>
              <a:rPr lang="it-IT" altLang="it-IT" sz="2400" dirty="0"/>
              <a:t> flm_Runnable2() 0;</a:t>
            </a:r>
          </a:p>
          <a:p>
            <a:pPr>
              <a:spcBef>
                <a:spcPct val="0"/>
              </a:spcBef>
              <a:buFontTx/>
              <a:buNone/>
            </a:pPr>
            <a:r>
              <a:rPr lang="it-IT" altLang="it-IT" sz="2400" dirty="0"/>
              <a:t>.....</a:t>
            </a:r>
          </a:p>
          <a:p>
            <a:pPr>
              <a:spcBef>
                <a:spcPct val="0"/>
              </a:spcBef>
              <a:buFontTx/>
              <a:buNone/>
            </a:pPr>
            <a:r>
              <a:rPr lang="it-IT" altLang="it-IT" sz="2400" dirty="0"/>
              <a:t>% links</a:t>
            </a:r>
          </a:p>
          <a:p>
            <a:pPr>
              <a:spcBef>
                <a:spcPct val="0"/>
              </a:spcBef>
              <a:buFontTx/>
              <a:buNone/>
            </a:pPr>
            <a:r>
              <a:rPr lang="it-IT" altLang="it-IT" sz="2400" dirty="0"/>
              <a:t>out2 -&gt; in7;</a:t>
            </a:r>
          </a:p>
          <a:p>
            <a:pPr>
              <a:spcBef>
                <a:spcPct val="0"/>
              </a:spcBef>
              <a:buFontTx/>
              <a:buNone/>
            </a:pPr>
            <a:r>
              <a:rPr lang="it-IT" altLang="it-IT" sz="2400" dirty="0"/>
              <a:t>out1 -&gt; in6;</a:t>
            </a:r>
            <a:endParaRPr lang="it-IT" sz="2400" dirty="0"/>
          </a:p>
        </p:txBody>
      </p:sp>
    </p:spTree>
    <p:extLst>
      <p:ext uri="{BB962C8B-B14F-4D97-AF65-F5344CB8AC3E}">
        <p14:creationId xmlns:p14="http://schemas.microsoft.com/office/powerpoint/2010/main" val="39352477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0867783-64C8-456D-9AA9-040DDA58E4DF}"/>
              </a:ext>
            </a:extLst>
          </p:cNvPr>
          <p:cNvSpPr>
            <a:spLocks noGrp="1"/>
          </p:cNvSpPr>
          <p:nvPr>
            <p:ph type="title"/>
          </p:nvPr>
        </p:nvSpPr>
        <p:spPr/>
        <p:txBody>
          <a:bodyPr>
            <a:normAutofit/>
          </a:bodyPr>
          <a:lstStyle/>
          <a:p>
            <a:r>
              <a:rPr lang="it-IT" altLang="it-IT" sz="4000" dirty="0" err="1">
                <a:latin typeface="Calibri Light" panose="020F0302020204030204" pitchFamily="34" charset="0"/>
                <a:cs typeface="Calibri Light" panose="020F0302020204030204" pitchFamily="34" charset="0"/>
              </a:rPr>
              <a:t>Colluding</a:t>
            </a:r>
            <a:r>
              <a:rPr lang="it-IT" altLang="it-IT" sz="4000" dirty="0">
                <a:latin typeface="Calibri Light" panose="020F0302020204030204" pitchFamily="34" charset="0"/>
                <a:cs typeface="Calibri Light" panose="020F0302020204030204" pitchFamily="34" charset="0"/>
              </a:rPr>
              <a:t> </a:t>
            </a:r>
            <a:r>
              <a:rPr lang="it-IT" altLang="it-IT" sz="4000" dirty="0" err="1">
                <a:latin typeface="Calibri Light" panose="020F0302020204030204" pitchFamily="34" charset="0"/>
                <a:cs typeface="Calibri Light" panose="020F0302020204030204" pitchFamily="34" charset="0"/>
              </a:rPr>
              <a:t>applications</a:t>
            </a:r>
            <a:r>
              <a:rPr lang="it-IT" altLang="it-IT" sz="4000" dirty="0">
                <a:latin typeface="Calibri Light" panose="020F0302020204030204" pitchFamily="34" charset="0"/>
                <a:cs typeface="Calibri Light" panose="020F0302020204030204" pitchFamily="34" charset="0"/>
              </a:rPr>
              <a:t> for data </a:t>
            </a:r>
            <a:r>
              <a:rPr lang="it-IT" altLang="it-IT" sz="4000" dirty="0" err="1">
                <a:latin typeface="Calibri Light" panose="020F0302020204030204" pitchFamily="34" charset="0"/>
                <a:cs typeface="Calibri Light" panose="020F0302020204030204" pitchFamily="34" charset="0"/>
              </a:rPr>
              <a:t>leakage</a:t>
            </a:r>
            <a:endParaRPr lang="it-IT" sz="4000" dirty="0">
              <a:latin typeface="Calibri Light" panose="020F0302020204030204" pitchFamily="34" charset="0"/>
              <a:cs typeface="Calibri Light" panose="020F0302020204030204" pitchFamily="34" charset="0"/>
            </a:endParaRPr>
          </a:p>
        </p:txBody>
      </p:sp>
      <p:sp>
        <p:nvSpPr>
          <p:cNvPr id="4" name="Segnaposto data 3">
            <a:extLst>
              <a:ext uri="{FF2B5EF4-FFF2-40B4-BE49-F238E27FC236}">
                <a16:creationId xmlns:a16="http://schemas.microsoft.com/office/drawing/2014/main" id="{5B48D3B4-3F59-4508-981C-E1F2C7A3BF2A}"/>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D45A911D-4A7B-45E0-8615-3D2DEE38B99C}"/>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6A4B683C-51ED-44E7-BC90-295AAE1ADD39}"/>
              </a:ext>
            </a:extLst>
          </p:cNvPr>
          <p:cNvSpPr>
            <a:spLocks noGrp="1"/>
          </p:cNvSpPr>
          <p:nvPr>
            <p:ph type="sldNum" sz="quarter" idx="12"/>
          </p:nvPr>
        </p:nvSpPr>
        <p:spPr/>
        <p:txBody>
          <a:bodyPr/>
          <a:lstStyle/>
          <a:p>
            <a:fld id="{11A9D1D3-80F6-43B1-92F0-BF797B205D95}" type="slidenum">
              <a:rPr lang="it-IT" smtClean="0"/>
              <a:t>6</a:t>
            </a:fld>
            <a:endParaRPr lang="it-IT"/>
          </a:p>
        </p:txBody>
      </p:sp>
      <p:sp>
        <p:nvSpPr>
          <p:cNvPr id="7" name="Ovale 6">
            <a:extLst>
              <a:ext uri="{FF2B5EF4-FFF2-40B4-BE49-F238E27FC236}">
                <a16:creationId xmlns:a16="http://schemas.microsoft.com/office/drawing/2014/main" id="{6D30E113-5BF7-4E67-9504-A9394288ED80}"/>
              </a:ext>
            </a:extLst>
          </p:cNvPr>
          <p:cNvSpPr/>
          <p:nvPr/>
        </p:nvSpPr>
        <p:spPr>
          <a:xfrm>
            <a:off x="2910289" y="3429000"/>
            <a:ext cx="1128311" cy="935494"/>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p>
        </p:txBody>
      </p:sp>
      <p:sp>
        <p:nvSpPr>
          <p:cNvPr id="8" name="Ovale 7">
            <a:extLst>
              <a:ext uri="{FF2B5EF4-FFF2-40B4-BE49-F238E27FC236}">
                <a16:creationId xmlns:a16="http://schemas.microsoft.com/office/drawing/2014/main" id="{1A7B89A3-A0CB-4C89-9588-7B02DB03CC32}"/>
              </a:ext>
            </a:extLst>
          </p:cNvPr>
          <p:cNvSpPr/>
          <p:nvPr/>
        </p:nvSpPr>
        <p:spPr>
          <a:xfrm>
            <a:off x="5924422" y="2493506"/>
            <a:ext cx="1024467" cy="94819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p>
        </p:txBody>
      </p:sp>
      <p:sp>
        <p:nvSpPr>
          <p:cNvPr id="9" name="Ovale 8">
            <a:extLst>
              <a:ext uri="{FF2B5EF4-FFF2-40B4-BE49-F238E27FC236}">
                <a16:creationId xmlns:a16="http://schemas.microsoft.com/office/drawing/2014/main" id="{DA3BB6D0-C3A5-41F3-B166-72F058AB3648}"/>
              </a:ext>
            </a:extLst>
          </p:cNvPr>
          <p:cNvSpPr/>
          <p:nvPr/>
        </p:nvSpPr>
        <p:spPr>
          <a:xfrm>
            <a:off x="4673472" y="4699000"/>
            <a:ext cx="1024467" cy="935494"/>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p>
        </p:txBody>
      </p:sp>
      <p:cxnSp>
        <p:nvCxnSpPr>
          <p:cNvPr id="19" name="Connettore a gomito 18">
            <a:extLst>
              <a:ext uri="{FF2B5EF4-FFF2-40B4-BE49-F238E27FC236}">
                <a16:creationId xmlns:a16="http://schemas.microsoft.com/office/drawing/2014/main" id="{F4E70A77-2482-42E2-8C54-82122A1A9FDF}"/>
              </a:ext>
            </a:extLst>
          </p:cNvPr>
          <p:cNvCxnSpPr>
            <a:cxnSpLocks/>
            <a:stCxn id="7" idx="0"/>
          </p:cNvCxnSpPr>
          <p:nvPr/>
        </p:nvCxnSpPr>
        <p:spPr>
          <a:xfrm rot="5400000" flipH="1" flipV="1">
            <a:off x="4489541" y="2013170"/>
            <a:ext cx="400735" cy="243092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Connettore a gomito 31">
            <a:extLst>
              <a:ext uri="{FF2B5EF4-FFF2-40B4-BE49-F238E27FC236}">
                <a16:creationId xmlns:a16="http://schemas.microsoft.com/office/drawing/2014/main" id="{3643CADB-5B41-4F5B-BE9C-9FD21258C39F}"/>
              </a:ext>
            </a:extLst>
          </p:cNvPr>
          <p:cNvCxnSpPr>
            <a:cxnSpLocks/>
          </p:cNvCxnSpPr>
          <p:nvPr/>
        </p:nvCxnSpPr>
        <p:spPr>
          <a:xfrm flipH="1">
            <a:off x="5661954" y="3084785"/>
            <a:ext cx="1250950" cy="2199144"/>
          </a:xfrm>
          <a:prstGeom prst="bentConnector3">
            <a:avLst>
              <a:gd name="adj1" fmla="val -18274"/>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nettore a gomito 37">
            <a:extLst>
              <a:ext uri="{FF2B5EF4-FFF2-40B4-BE49-F238E27FC236}">
                <a16:creationId xmlns:a16="http://schemas.microsoft.com/office/drawing/2014/main" id="{81EFE5DC-6418-4E1D-942A-C6EC25076F3F}"/>
              </a:ext>
            </a:extLst>
          </p:cNvPr>
          <p:cNvCxnSpPr>
            <a:cxnSpLocks/>
            <a:stCxn id="7" idx="4"/>
          </p:cNvCxnSpPr>
          <p:nvPr/>
        </p:nvCxnSpPr>
        <p:spPr>
          <a:xfrm rot="16200000" flipH="1">
            <a:off x="3632756" y="4206183"/>
            <a:ext cx="882404" cy="119902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CasellaDiTesto 38">
            <a:extLst>
              <a:ext uri="{FF2B5EF4-FFF2-40B4-BE49-F238E27FC236}">
                <a16:creationId xmlns:a16="http://schemas.microsoft.com/office/drawing/2014/main" id="{E2146ACD-ACC5-4826-8C2D-6FED36F8B25B}"/>
              </a:ext>
            </a:extLst>
          </p:cNvPr>
          <p:cNvSpPr txBox="1"/>
          <p:nvPr/>
        </p:nvSpPr>
        <p:spPr>
          <a:xfrm flipH="1">
            <a:off x="3050117" y="3711599"/>
            <a:ext cx="722890" cy="400110"/>
          </a:xfrm>
          <a:prstGeom prst="rect">
            <a:avLst/>
          </a:prstGeom>
          <a:noFill/>
        </p:spPr>
        <p:txBody>
          <a:bodyPr wrap="square" rtlCol="0">
            <a:spAutoFit/>
          </a:bodyPr>
          <a:lstStyle/>
          <a:p>
            <a:r>
              <a:rPr lang="it-IT" sz="2000" dirty="0"/>
              <a:t>Alice</a:t>
            </a:r>
          </a:p>
        </p:txBody>
      </p:sp>
      <p:sp>
        <p:nvSpPr>
          <p:cNvPr id="40" name="CasellaDiTesto 39">
            <a:extLst>
              <a:ext uri="{FF2B5EF4-FFF2-40B4-BE49-F238E27FC236}">
                <a16:creationId xmlns:a16="http://schemas.microsoft.com/office/drawing/2014/main" id="{9ECEECDC-3208-41F3-94D2-33D509F50364}"/>
              </a:ext>
            </a:extLst>
          </p:cNvPr>
          <p:cNvSpPr txBox="1"/>
          <p:nvPr/>
        </p:nvSpPr>
        <p:spPr>
          <a:xfrm flipH="1">
            <a:off x="6098982" y="2782937"/>
            <a:ext cx="643467" cy="400110"/>
          </a:xfrm>
          <a:prstGeom prst="rect">
            <a:avLst/>
          </a:prstGeom>
          <a:noFill/>
        </p:spPr>
        <p:txBody>
          <a:bodyPr wrap="square" rtlCol="0">
            <a:spAutoFit/>
          </a:bodyPr>
          <a:lstStyle/>
          <a:p>
            <a:r>
              <a:rPr lang="it-IT" sz="2000" dirty="0"/>
              <a:t>Bob</a:t>
            </a:r>
          </a:p>
        </p:txBody>
      </p:sp>
      <p:sp>
        <p:nvSpPr>
          <p:cNvPr id="41" name="CasellaDiTesto 40">
            <a:extLst>
              <a:ext uri="{FF2B5EF4-FFF2-40B4-BE49-F238E27FC236}">
                <a16:creationId xmlns:a16="http://schemas.microsoft.com/office/drawing/2014/main" id="{CE5ED794-5FEC-4D0E-BFEC-ED3D0182DE07}"/>
              </a:ext>
            </a:extLst>
          </p:cNvPr>
          <p:cNvSpPr txBox="1"/>
          <p:nvPr/>
        </p:nvSpPr>
        <p:spPr>
          <a:xfrm flipH="1">
            <a:off x="4768720" y="4954011"/>
            <a:ext cx="1164168" cy="400110"/>
          </a:xfrm>
          <a:prstGeom prst="rect">
            <a:avLst/>
          </a:prstGeom>
          <a:noFill/>
        </p:spPr>
        <p:txBody>
          <a:bodyPr wrap="square" rtlCol="0">
            <a:spAutoFit/>
          </a:bodyPr>
          <a:lstStyle/>
          <a:p>
            <a:r>
              <a:rPr lang="it-IT" sz="2000" dirty="0"/>
              <a:t>Charlie</a:t>
            </a:r>
          </a:p>
        </p:txBody>
      </p:sp>
      <p:sp>
        <p:nvSpPr>
          <p:cNvPr id="42" name="CasellaDiTesto 41">
            <a:extLst>
              <a:ext uri="{FF2B5EF4-FFF2-40B4-BE49-F238E27FC236}">
                <a16:creationId xmlns:a16="http://schemas.microsoft.com/office/drawing/2014/main" id="{86DC6180-33FF-48E6-8CBE-70941AD7A26D}"/>
              </a:ext>
            </a:extLst>
          </p:cNvPr>
          <p:cNvSpPr txBox="1"/>
          <p:nvPr/>
        </p:nvSpPr>
        <p:spPr>
          <a:xfrm>
            <a:off x="3693585" y="2032039"/>
            <a:ext cx="2162599" cy="707886"/>
          </a:xfrm>
          <a:prstGeom prst="rect">
            <a:avLst/>
          </a:prstGeom>
          <a:noFill/>
        </p:spPr>
        <p:txBody>
          <a:bodyPr wrap="square" rtlCol="0">
            <a:spAutoFit/>
          </a:bodyPr>
          <a:lstStyle/>
          <a:p>
            <a:r>
              <a:rPr lang="it-IT" sz="2000" dirty="0"/>
              <a:t>Hi Bob, </a:t>
            </a:r>
            <a:r>
              <a:rPr lang="it-IT" sz="2000" dirty="0" err="1"/>
              <a:t>this</a:t>
            </a:r>
            <a:r>
              <a:rPr lang="it-IT" sz="2000" dirty="0"/>
              <a:t> </a:t>
            </a:r>
            <a:r>
              <a:rPr lang="it-IT" sz="2000" dirty="0" err="1"/>
              <a:t>is</a:t>
            </a:r>
            <a:r>
              <a:rPr lang="it-IT" sz="2000" dirty="0"/>
              <a:t> </a:t>
            </a:r>
            <a:r>
              <a:rPr lang="it-IT" sz="2000" dirty="0" err="1"/>
              <a:t>my</a:t>
            </a:r>
            <a:r>
              <a:rPr lang="it-IT" sz="2000" dirty="0"/>
              <a:t> secret: ….</a:t>
            </a:r>
          </a:p>
        </p:txBody>
      </p:sp>
      <p:sp>
        <p:nvSpPr>
          <p:cNvPr id="43" name="CasellaDiTesto 42">
            <a:extLst>
              <a:ext uri="{FF2B5EF4-FFF2-40B4-BE49-F238E27FC236}">
                <a16:creationId xmlns:a16="http://schemas.microsoft.com/office/drawing/2014/main" id="{35406BAE-951F-4352-9E74-8A7557DB275A}"/>
              </a:ext>
            </a:extLst>
          </p:cNvPr>
          <p:cNvSpPr txBox="1"/>
          <p:nvPr/>
        </p:nvSpPr>
        <p:spPr>
          <a:xfrm>
            <a:off x="3728467" y="4875856"/>
            <a:ext cx="317716" cy="400110"/>
          </a:xfrm>
          <a:prstGeom prst="rect">
            <a:avLst/>
          </a:prstGeom>
          <a:noFill/>
        </p:spPr>
        <p:txBody>
          <a:bodyPr wrap="none" rtlCol="0">
            <a:spAutoFit/>
          </a:bodyPr>
          <a:lstStyle/>
          <a:p>
            <a:r>
              <a:rPr lang="it-IT" sz="2000" dirty="0"/>
              <a:t>X</a:t>
            </a:r>
          </a:p>
        </p:txBody>
      </p:sp>
      <p:sp>
        <p:nvSpPr>
          <p:cNvPr id="44" name="CasellaDiTesto 43">
            <a:extLst>
              <a:ext uri="{FF2B5EF4-FFF2-40B4-BE49-F238E27FC236}">
                <a16:creationId xmlns:a16="http://schemas.microsoft.com/office/drawing/2014/main" id="{5C2FBA1D-4607-471E-B503-634FA6013FD8}"/>
              </a:ext>
            </a:extLst>
          </p:cNvPr>
          <p:cNvSpPr txBox="1"/>
          <p:nvPr/>
        </p:nvSpPr>
        <p:spPr>
          <a:xfrm>
            <a:off x="1393118" y="2507102"/>
            <a:ext cx="1657000" cy="1323439"/>
          </a:xfrm>
          <a:prstGeom prst="rect">
            <a:avLst/>
          </a:prstGeom>
          <a:noFill/>
        </p:spPr>
        <p:txBody>
          <a:bodyPr wrap="square" rtlCol="0">
            <a:spAutoFit/>
          </a:bodyPr>
          <a:lstStyle/>
          <a:p>
            <a:r>
              <a:rPr lang="it-IT" sz="2000" dirty="0"/>
              <a:t>Alice: I do </a:t>
            </a:r>
            <a:r>
              <a:rPr lang="it-IT" sz="2000" dirty="0" err="1"/>
              <a:t>not</a:t>
            </a:r>
            <a:r>
              <a:rPr lang="it-IT" sz="2000" dirty="0"/>
              <a:t> </a:t>
            </a:r>
            <a:r>
              <a:rPr lang="it-IT" sz="2000" dirty="0" err="1"/>
              <a:t>want</a:t>
            </a:r>
            <a:r>
              <a:rPr lang="it-IT" sz="2000" dirty="0"/>
              <a:t> Charlie know </a:t>
            </a:r>
            <a:r>
              <a:rPr lang="it-IT" sz="2000" dirty="0" err="1"/>
              <a:t>my</a:t>
            </a:r>
            <a:r>
              <a:rPr lang="it-IT" sz="2000" dirty="0"/>
              <a:t> secret!!!</a:t>
            </a:r>
          </a:p>
        </p:txBody>
      </p:sp>
      <p:sp>
        <p:nvSpPr>
          <p:cNvPr id="45" name="CasellaDiTesto 44">
            <a:extLst>
              <a:ext uri="{FF2B5EF4-FFF2-40B4-BE49-F238E27FC236}">
                <a16:creationId xmlns:a16="http://schemas.microsoft.com/office/drawing/2014/main" id="{8A9C2688-526F-4611-A6B2-D22E3F5DF395}"/>
              </a:ext>
            </a:extLst>
          </p:cNvPr>
          <p:cNvSpPr txBox="1"/>
          <p:nvPr/>
        </p:nvSpPr>
        <p:spPr>
          <a:xfrm>
            <a:off x="7300127" y="3768715"/>
            <a:ext cx="2205696" cy="1015663"/>
          </a:xfrm>
          <a:prstGeom prst="rect">
            <a:avLst/>
          </a:prstGeom>
          <a:noFill/>
        </p:spPr>
        <p:txBody>
          <a:bodyPr wrap="square" rtlCol="0">
            <a:spAutoFit/>
          </a:bodyPr>
          <a:lstStyle/>
          <a:p>
            <a:r>
              <a:rPr lang="it-IT" sz="2000" dirty="0"/>
              <a:t>Hi Charlie, </a:t>
            </a:r>
            <a:r>
              <a:rPr lang="it-IT" sz="2000" dirty="0" err="1"/>
              <a:t>this</a:t>
            </a:r>
            <a:r>
              <a:rPr lang="it-IT" sz="2000" dirty="0"/>
              <a:t> </a:t>
            </a:r>
            <a:r>
              <a:rPr lang="it-IT" sz="2000" dirty="0" err="1"/>
              <a:t>is</a:t>
            </a:r>
            <a:r>
              <a:rPr lang="it-IT" sz="2000" dirty="0"/>
              <a:t> the </a:t>
            </a:r>
            <a:br>
              <a:rPr lang="it-IT" sz="2000" dirty="0"/>
            </a:br>
            <a:r>
              <a:rPr lang="it-IT" sz="2000" dirty="0"/>
              <a:t>Alice secret: ....</a:t>
            </a:r>
          </a:p>
        </p:txBody>
      </p:sp>
      <p:sp>
        <p:nvSpPr>
          <p:cNvPr id="47" name="Fumetto: rettangolo con angoli arrotondati 46">
            <a:extLst>
              <a:ext uri="{FF2B5EF4-FFF2-40B4-BE49-F238E27FC236}">
                <a16:creationId xmlns:a16="http://schemas.microsoft.com/office/drawing/2014/main" id="{4EA80E6C-A61C-4C77-AFD8-85C7B4F06068}"/>
              </a:ext>
            </a:extLst>
          </p:cNvPr>
          <p:cNvSpPr/>
          <p:nvPr/>
        </p:nvSpPr>
        <p:spPr>
          <a:xfrm rot="18419953">
            <a:off x="1227214" y="2307815"/>
            <a:ext cx="1724025" cy="1504707"/>
          </a:xfrm>
          <a:prstGeom prst="wedgeRoundRectCallout">
            <a:avLst>
              <a:gd name="adj1" fmla="val -16759"/>
              <a:gd name="adj2" fmla="val 86460"/>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p>
        </p:txBody>
      </p:sp>
      <p:sp>
        <p:nvSpPr>
          <p:cNvPr id="20" name="Rettangolo 8">
            <a:extLst>
              <a:ext uri="{FF2B5EF4-FFF2-40B4-BE49-F238E27FC236}">
                <a16:creationId xmlns:a16="http://schemas.microsoft.com/office/drawing/2014/main" id="{46453C6E-BD97-445C-870B-DBAEDE855DC8}"/>
              </a:ext>
            </a:extLst>
          </p:cNvPr>
          <p:cNvSpPr>
            <a:spLocks noChangeArrowheads="1"/>
          </p:cNvSpPr>
          <p:nvPr/>
        </p:nvSpPr>
        <p:spPr bwMode="auto">
          <a:xfrm>
            <a:off x="8968380" y="1738537"/>
            <a:ext cx="2254019"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2800" u="none" dirty="0" err="1">
                <a:latin typeface="+mn-lt"/>
              </a:rPr>
              <a:t>Secure</a:t>
            </a:r>
            <a:r>
              <a:rPr lang="it-IT" altLang="it-IT" sz="2800" u="none" dirty="0">
                <a:latin typeface="+mn-lt"/>
              </a:rPr>
              <a:t> </a:t>
            </a:r>
            <a:r>
              <a:rPr lang="it-IT" altLang="it-IT" sz="2800" u="none" dirty="0">
                <a:latin typeface="+mn-lt"/>
                <a:cs typeface="Calibri" panose="020F0502020204030204" pitchFamily="34" charset="0"/>
              </a:rPr>
              <a:t>information</a:t>
            </a:r>
            <a:r>
              <a:rPr lang="it-IT" altLang="it-IT" sz="2800" u="none" dirty="0">
                <a:latin typeface="+mn-lt"/>
              </a:rPr>
              <a:t> flow </a:t>
            </a:r>
            <a:r>
              <a:rPr lang="it-IT" altLang="it-IT" sz="2800" u="none" dirty="0" err="1">
                <a:latin typeface="+mn-lt"/>
              </a:rPr>
              <a:t>is</a:t>
            </a:r>
            <a:r>
              <a:rPr lang="it-IT" altLang="it-IT" sz="2800" u="none" dirty="0">
                <a:latin typeface="+mn-lt"/>
              </a:rPr>
              <a:t> </a:t>
            </a:r>
            <a:r>
              <a:rPr lang="it-IT" altLang="it-IT" sz="2800" u="none" dirty="0" err="1">
                <a:latin typeface="+mn-lt"/>
              </a:rPr>
              <a:t>violated</a:t>
            </a:r>
            <a:r>
              <a:rPr lang="it-IT" altLang="it-IT" sz="2000" u="none" dirty="0">
                <a:latin typeface="Utopia-Regular"/>
              </a:rPr>
              <a:t>	</a:t>
            </a:r>
            <a:endParaRPr lang="it-IT" altLang="it-IT" sz="2000" dirty="0">
              <a:latin typeface="Arial" panose="020B0604020202020204" pitchFamily="34" charset="0"/>
            </a:endParaRPr>
          </a:p>
        </p:txBody>
      </p:sp>
    </p:spTree>
    <p:extLst>
      <p:ext uri="{BB962C8B-B14F-4D97-AF65-F5344CB8AC3E}">
        <p14:creationId xmlns:p14="http://schemas.microsoft.com/office/powerpoint/2010/main" val="2766493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252BD4A-1455-4E60-B1A9-A006816313EF}"/>
              </a:ext>
            </a:extLst>
          </p:cNvPr>
          <p:cNvSpPr>
            <a:spLocks noGrp="1"/>
          </p:cNvSpPr>
          <p:nvPr>
            <p:ph type="title"/>
          </p:nvPr>
        </p:nvSpPr>
        <p:spPr/>
        <p:txBody>
          <a:bodyPr>
            <a:normAutofit/>
          </a:bodyPr>
          <a:lstStyle/>
          <a:p>
            <a:r>
              <a:rPr lang="it-IT" sz="4000" dirty="0"/>
              <a:t>Using </a:t>
            </a:r>
            <a:r>
              <a:rPr lang="it-IT" sz="4000" dirty="0" err="1"/>
              <a:t>Deps</a:t>
            </a:r>
            <a:r>
              <a:rPr lang="it-IT" sz="4000" dirty="0"/>
              <a:t> to annotate the model</a:t>
            </a:r>
          </a:p>
        </p:txBody>
      </p:sp>
      <p:sp>
        <p:nvSpPr>
          <p:cNvPr id="4" name="Segnaposto data 3">
            <a:extLst>
              <a:ext uri="{FF2B5EF4-FFF2-40B4-BE49-F238E27FC236}">
                <a16:creationId xmlns:a16="http://schemas.microsoft.com/office/drawing/2014/main" id="{3D894775-B988-4FC7-B388-F8D8293C52EE}"/>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F9213AAD-2CE0-402B-BDBD-BDAAE6CB7DFE}"/>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E7D170E6-65A0-4E35-874E-A553F2B0B254}"/>
              </a:ext>
            </a:extLst>
          </p:cNvPr>
          <p:cNvSpPr>
            <a:spLocks noGrp="1"/>
          </p:cNvSpPr>
          <p:nvPr>
            <p:ph type="sldNum" sz="quarter" idx="12"/>
          </p:nvPr>
        </p:nvSpPr>
        <p:spPr/>
        <p:txBody>
          <a:bodyPr/>
          <a:lstStyle/>
          <a:p>
            <a:fld id="{11A9D1D3-80F6-43B1-92F0-BF797B205D95}" type="slidenum">
              <a:rPr lang="it-IT" smtClean="0"/>
              <a:t>60</a:t>
            </a:fld>
            <a:endParaRPr lang="it-IT"/>
          </a:p>
        </p:txBody>
      </p:sp>
      <p:sp>
        <p:nvSpPr>
          <p:cNvPr id="8" name="Rettangolo 7">
            <a:extLst>
              <a:ext uri="{FF2B5EF4-FFF2-40B4-BE49-F238E27FC236}">
                <a16:creationId xmlns:a16="http://schemas.microsoft.com/office/drawing/2014/main" id="{9F7AF49F-AC9A-46F8-9399-6997B6ED2823}"/>
              </a:ext>
            </a:extLst>
          </p:cNvPr>
          <p:cNvSpPr/>
          <p:nvPr/>
        </p:nvSpPr>
        <p:spPr>
          <a:xfrm>
            <a:off x="533400" y="1620147"/>
            <a:ext cx="3187262" cy="4154984"/>
          </a:xfrm>
          <a:prstGeom prst="rect">
            <a:avLst/>
          </a:prstGeom>
        </p:spPr>
        <p:txBody>
          <a:bodyPr wrap="square">
            <a:spAutoFit/>
          </a:bodyPr>
          <a:lstStyle/>
          <a:p>
            <a:pPr>
              <a:spcBef>
                <a:spcPct val="0"/>
              </a:spcBef>
              <a:buFontTx/>
              <a:buNone/>
            </a:pPr>
            <a:r>
              <a:rPr lang="en-US" altLang="it-IT" sz="2400" dirty="0"/>
              <a:t>the output port of Front light manager connected to the </a:t>
            </a:r>
            <a:r>
              <a:rPr lang="en-US" altLang="it-IT" sz="2400" dirty="0" err="1"/>
              <a:t>Daytime_running_lights</a:t>
            </a:r>
            <a:r>
              <a:rPr lang="en-US" altLang="it-IT" sz="2400" dirty="0"/>
              <a:t> (out5 in our implementation) does not depend on the input port connected to the Headlight request component (in6 in </a:t>
            </a:r>
            <a:r>
              <a:rPr lang="it-IT" altLang="it-IT" sz="2400" dirty="0" err="1"/>
              <a:t>our</a:t>
            </a:r>
            <a:r>
              <a:rPr lang="it-IT" altLang="it-IT" sz="2400" dirty="0"/>
              <a:t> </a:t>
            </a:r>
            <a:r>
              <a:rPr lang="it-IT" altLang="it-IT" sz="2400" dirty="0" err="1"/>
              <a:t>implementation</a:t>
            </a:r>
            <a:r>
              <a:rPr lang="it-IT" altLang="it-IT" sz="2400" dirty="0"/>
              <a:t>)</a:t>
            </a:r>
          </a:p>
        </p:txBody>
      </p:sp>
      <p:grpSp>
        <p:nvGrpSpPr>
          <p:cNvPr id="21" name="Gruppo 20">
            <a:extLst>
              <a:ext uri="{FF2B5EF4-FFF2-40B4-BE49-F238E27FC236}">
                <a16:creationId xmlns:a16="http://schemas.microsoft.com/office/drawing/2014/main" id="{83752A81-49D6-4A66-8A35-A3D754C86D01}"/>
              </a:ext>
            </a:extLst>
          </p:cNvPr>
          <p:cNvGrpSpPr/>
          <p:nvPr/>
        </p:nvGrpSpPr>
        <p:grpSpPr>
          <a:xfrm>
            <a:off x="4139762" y="1144987"/>
            <a:ext cx="8027276" cy="4839016"/>
            <a:chOff x="4139762" y="1144987"/>
            <a:chExt cx="8027276" cy="4839016"/>
          </a:xfrm>
        </p:grpSpPr>
        <p:pic>
          <p:nvPicPr>
            <p:cNvPr id="7" name="Immagine 2">
              <a:extLst>
                <a:ext uri="{FF2B5EF4-FFF2-40B4-BE49-F238E27FC236}">
                  <a16:creationId xmlns:a16="http://schemas.microsoft.com/office/drawing/2014/main" id="{ADAA4CA6-9FBB-43A4-BB19-AEEDAD5359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762" y="1144987"/>
              <a:ext cx="8027276" cy="4839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ttangolo 3">
              <a:extLst>
                <a:ext uri="{FF2B5EF4-FFF2-40B4-BE49-F238E27FC236}">
                  <a16:creationId xmlns:a16="http://schemas.microsoft.com/office/drawing/2014/main" id="{FBCE3FB5-1B03-42F6-AA3E-91EA59089DF3}"/>
                </a:ext>
              </a:extLst>
            </p:cNvPr>
            <p:cNvSpPr>
              <a:spLocks noChangeArrowheads="1"/>
            </p:cNvSpPr>
            <p:nvPr/>
          </p:nvSpPr>
          <p:spPr bwMode="auto">
            <a:xfrm>
              <a:off x="4642042" y="5143119"/>
              <a:ext cx="66075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2400" dirty="0">
                  <a:cs typeface="Calibri" panose="020F0502020204030204" pitchFamily="34" charset="0"/>
                </a:rPr>
                <a:t>Model </a:t>
              </a:r>
              <a:r>
                <a:rPr lang="it-IT" altLang="it-IT" sz="2400" dirty="0" err="1">
                  <a:cs typeface="Calibri" panose="020F0502020204030204" pitchFamily="34" charset="0"/>
                </a:rPr>
                <a:t>satisfies</a:t>
              </a:r>
              <a:r>
                <a:rPr lang="it-IT" altLang="it-IT" sz="2400" dirty="0">
                  <a:cs typeface="Calibri" panose="020F0502020204030204" pitchFamily="34" charset="0"/>
                </a:rPr>
                <a:t> </a:t>
              </a:r>
              <a:r>
                <a:rPr lang="it-IT" altLang="it-IT" sz="2400" dirty="0" err="1">
                  <a:cs typeface="Calibri" panose="020F0502020204030204" pitchFamily="34" charset="0"/>
                </a:rPr>
                <a:t>Secure</a:t>
              </a:r>
              <a:r>
                <a:rPr lang="it-IT" altLang="it-IT" sz="2400" dirty="0">
                  <a:cs typeface="Calibri" panose="020F0502020204030204" pitchFamily="34" charset="0"/>
                </a:rPr>
                <a:t> flow  </a:t>
              </a:r>
              <a:r>
                <a:rPr lang="it-IT" altLang="it-IT" sz="2400" dirty="0" err="1">
                  <a:cs typeface="Calibri" panose="020F0502020204030204" pitchFamily="34" charset="0"/>
                </a:rPr>
                <a:t>property</a:t>
              </a:r>
              <a:endParaRPr lang="it-IT" altLang="it-IT" sz="2400" dirty="0">
                <a:cs typeface="Calibri" panose="020F0502020204030204" pitchFamily="34" charset="0"/>
              </a:endParaRPr>
            </a:p>
          </p:txBody>
        </p:sp>
        <p:sp>
          <p:nvSpPr>
            <p:cNvPr id="10" name="Ovale 9">
              <a:extLst>
                <a:ext uri="{FF2B5EF4-FFF2-40B4-BE49-F238E27FC236}">
                  <a16:creationId xmlns:a16="http://schemas.microsoft.com/office/drawing/2014/main" id="{0DF3250F-3ECA-463A-AEEB-A9270D150740}"/>
                </a:ext>
              </a:extLst>
            </p:cNvPr>
            <p:cNvSpPr/>
            <p:nvPr/>
          </p:nvSpPr>
          <p:spPr>
            <a:xfrm>
              <a:off x="7461442" y="2438400"/>
              <a:ext cx="484379" cy="336331"/>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Ovale 10">
              <a:extLst>
                <a:ext uri="{FF2B5EF4-FFF2-40B4-BE49-F238E27FC236}">
                  <a16:creationId xmlns:a16="http://schemas.microsoft.com/office/drawing/2014/main" id="{1F822D5A-EA2D-4308-B5AB-FEC6367F4DCE}"/>
                </a:ext>
              </a:extLst>
            </p:cNvPr>
            <p:cNvSpPr/>
            <p:nvPr/>
          </p:nvSpPr>
          <p:spPr>
            <a:xfrm>
              <a:off x="4565842" y="2601310"/>
              <a:ext cx="484379" cy="336331"/>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Ovale 11">
              <a:extLst>
                <a:ext uri="{FF2B5EF4-FFF2-40B4-BE49-F238E27FC236}">
                  <a16:creationId xmlns:a16="http://schemas.microsoft.com/office/drawing/2014/main" id="{10B0D876-4DC4-474F-8373-C7A786513486}"/>
                </a:ext>
              </a:extLst>
            </p:cNvPr>
            <p:cNvSpPr/>
            <p:nvPr/>
          </p:nvSpPr>
          <p:spPr>
            <a:xfrm>
              <a:off x="6127531" y="3825728"/>
              <a:ext cx="484379" cy="336331"/>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Ovale 12">
              <a:extLst>
                <a:ext uri="{FF2B5EF4-FFF2-40B4-BE49-F238E27FC236}">
                  <a16:creationId xmlns:a16="http://schemas.microsoft.com/office/drawing/2014/main" id="{BFDC72B1-EBDA-4D8D-B5D8-50C322B2FB4C}"/>
                </a:ext>
              </a:extLst>
            </p:cNvPr>
            <p:cNvSpPr/>
            <p:nvPr/>
          </p:nvSpPr>
          <p:spPr>
            <a:xfrm>
              <a:off x="4565842" y="3957107"/>
              <a:ext cx="484379" cy="336331"/>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Ovale 16">
              <a:extLst>
                <a:ext uri="{FF2B5EF4-FFF2-40B4-BE49-F238E27FC236}">
                  <a16:creationId xmlns:a16="http://schemas.microsoft.com/office/drawing/2014/main" id="{47415F36-EFA2-45FE-934E-9DB023F5E3B5}"/>
                </a:ext>
              </a:extLst>
            </p:cNvPr>
            <p:cNvSpPr/>
            <p:nvPr/>
          </p:nvSpPr>
          <p:spPr>
            <a:xfrm>
              <a:off x="8704701" y="4222116"/>
              <a:ext cx="484379" cy="336331"/>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Rettangolo 17">
              <a:extLst>
                <a:ext uri="{FF2B5EF4-FFF2-40B4-BE49-F238E27FC236}">
                  <a16:creationId xmlns:a16="http://schemas.microsoft.com/office/drawing/2014/main" id="{7C8743B0-2E85-4FAD-87C6-2651848CD64A}"/>
                </a:ext>
              </a:extLst>
            </p:cNvPr>
            <p:cNvSpPr/>
            <p:nvPr/>
          </p:nvSpPr>
          <p:spPr>
            <a:xfrm>
              <a:off x="7958052" y="3527708"/>
              <a:ext cx="484379" cy="3363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18">
              <a:extLst>
                <a:ext uri="{FF2B5EF4-FFF2-40B4-BE49-F238E27FC236}">
                  <a16:creationId xmlns:a16="http://schemas.microsoft.com/office/drawing/2014/main" id="{EB639908-346D-4DF8-89F1-F3C8962AEEC7}"/>
                </a:ext>
              </a:extLst>
            </p:cNvPr>
            <p:cNvSpPr/>
            <p:nvPr/>
          </p:nvSpPr>
          <p:spPr>
            <a:xfrm>
              <a:off x="5188576" y="4351211"/>
              <a:ext cx="484379" cy="3363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311D6DCF-F316-4444-AA90-80873943F878}"/>
                </a:ext>
              </a:extLst>
            </p:cNvPr>
            <p:cNvSpPr/>
            <p:nvPr/>
          </p:nvSpPr>
          <p:spPr>
            <a:xfrm>
              <a:off x="7020911" y="3396330"/>
              <a:ext cx="484379" cy="3363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Tree>
    <p:extLst>
      <p:ext uri="{BB962C8B-B14F-4D97-AF65-F5344CB8AC3E}">
        <p14:creationId xmlns:p14="http://schemas.microsoft.com/office/powerpoint/2010/main" val="4100318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575038-9B14-48F9-9E0D-DDB6E306A8EF}"/>
              </a:ext>
            </a:extLst>
          </p:cNvPr>
          <p:cNvSpPr>
            <a:spLocks noGrp="1"/>
          </p:cNvSpPr>
          <p:nvPr>
            <p:ph type="title"/>
          </p:nvPr>
        </p:nvSpPr>
        <p:spPr/>
        <p:txBody>
          <a:bodyPr>
            <a:normAutofit/>
          </a:bodyPr>
          <a:lstStyle/>
          <a:p>
            <a:r>
              <a:rPr lang="it-IT" sz="4000" dirty="0" err="1"/>
              <a:t>Conclusions</a:t>
            </a:r>
            <a:endParaRPr lang="it-IT" sz="4000" dirty="0"/>
          </a:p>
        </p:txBody>
      </p:sp>
      <p:sp>
        <p:nvSpPr>
          <p:cNvPr id="3" name="Segnaposto contenuto 2">
            <a:extLst>
              <a:ext uri="{FF2B5EF4-FFF2-40B4-BE49-F238E27FC236}">
                <a16:creationId xmlns:a16="http://schemas.microsoft.com/office/drawing/2014/main" id="{EA336DD6-8B32-4CFB-86E1-5C48CE54906B}"/>
              </a:ext>
            </a:extLst>
          </p:cNvPr>
          <p:cNvSpPr>
            <a:spLocks noGrp="1"/>
          </p:cNvSpPr>
          <p:nvPr>
            <p:ph idx="1"/>
          </p:nvPr>
        </p:nvSpPr>
        <p:spPr>
          <a:xfrm>
            <a:off x="587680" y="1190269"/>
            <a:ext cx="10515600" cy="4947772"/>
          </a:xfrm>
        </p:spPr>
        <p:txBody>
          <a:bodyPr>
            <a:normAutofit fontScale="25000" lnSpcReduction="20000"/>
          </a:bodyPr>
          <a:lstStyle/>
          <a:p>
            <a:pPr marL="0" indent="0">
              <a:lnSpc>
                <a:spcPct val="80000"/>
              </a:lnSpc>
              <a:buNone/>
              <a:defRPr/>
            </a:pPr>
            <a:r>
              <a:rPr lang="it-IT" altLang="it-IT" sz="11200" dirty="0">
                <a:latin typeface="Calibri" panose="020F0502020204030204" pitchFamily="34" charset="0"/>
                <a:cs typeface="Calibri" panose="020F0502020204030204" pitchFamily="34" charset="0"/>
              </a:rPr>
              <a:t>Abstract </a:t>
            </a:r>
            <a:r>
              <a:rPr lang="it-IT" altLang="it-IT" sz="11200" dirty="0" err="1">
                <a:latin typeface="Calibri" panose="020F0502020204030204" pitchFamily="34" charset="0"/>
                <a:cs typeface="Calibri" panose="020F0502020204030204" pitchFamily="34" charset="0"/>
              </a:rPr>
              <a:t>interpretation</a:t>
            </a:r>
            <a:r>
              <a:rPr lang="it-IT" altLang="it-IT" sz="11200" dirty="0">
                <a:latin typeface="Calibri" panose="020F0502020204030204" pitchFamily="34" charset="0"/>
                <a:cs typeface="Calibri" panose="020F0502020204030204" pitchFamily="34" charset="0"/>
              </a:rPr>
              <a:t> </a:t>
            </a:r>
            <a:r>
              <a:rPr lang="it-IT" altLang="it-IT" sz="11200" dirty="0" err="1">
                <a:latin typeface="Calibri" panose="020F0502020204030204" pitchFamily="34" charset="0"/>
                <a:cs typeface="Calibri" panose="020F0502020204030204" pitchFamily="34" charset="0"/>
              </a:rPr>
              <a:t>allows</a:t>
            </a:r>
            <a:r>
              <a:rPr lang="it-IT" altLang="it-IT" sz="11200" dirty="0">
                <a:latin typeface="Calibri" panose="020F0502020204030204" pitchFamily="34" charset="0"/>
                <a:cs typeface="Calibri" panose="020F0502020204030204" pitchFamily="34" charset="0"/>
              </a:rPr>
              <a:t> </a:t>
            </a:r>
            <a:r>
              <a:rPr lang="it-IT" altLang="it-IT" sz="11200" dirty="0" err="1">
                <a:latin typeface="Calibri" panose="020F0502020204030204" pitchFamily="34" charset="0"/>
                <a:cs typeface="Calibri" panose="020F0502020204030204" pitchFamily="34" charset="0"/>
              </a:rPr>
              <a:t>automated</a:t>
            </a:r>
            <a:r>
              <a:rPr lang="it-IT" altLang="it-IT" sz="11200" dirty="0">
                <a:latin typeface="Calibri" panose="020F0502020204030204" pitchFamily="34" charset="0"/>
                <a:cs typeface="Calibri" panose="020F0502020204030204" pitchFamily="34" charset="0"/>
              </a:rPr>
              <a:t> </a:t>
            </a:r>
            <a:r>
              <a:rPr lang="it-IT" altLang="it-IT" sz="11200" dirty="0" err="1">
                <a:latin typeface="Calibri" panose="020F0502020204030204" pitchFamily="34" charset="0"/>
                <a:cs typeface="Calibri" panose="020F0502020204030204" pitchFamily="34" charset="0"/>
              </a:rPr>
              <a:t>verification</a:t>
            </a:r>
            <a:r>
              <a:rPr lang="it-IT" altLang="it-IT" sz="11200" dirty="0">
                <a:latin typeface="Calibri" panose="020F0502020204030204" pitchFamily="34" charset="0"/>
                <a:cs typeface="Calibri" panose="020F0502020204030204" pitchFamily="34" charset="0"/>
              </a:rPr>
              <a:t> of </a:t>
            </a:r>
            <a:r>
              <a:rPr lang="it-IT" altLang="it-IT" sz="11200" dirty="0" err="1">
                <a:latin typeface="Calibri" panose="020F0502020204030204" pitchFamily="34" charset="0"/>
                <a:cs typeface="Calibri" panose="020F0502020204030204" pitchFamily="34" charset="0"/>
              </a:rPr>
              <a:t>secure</a:t>
            </a:r>
            <a:r>
              <a:rPr lang="it-IT" altLang="it-IT" sz="11200" dirty="0">
                <a:latin typeface="Calibri" panose="020F0502020204030204" pitchFamily="34" charset="0"/>
                <a:cs typeface="Calibri" panose="020F0502020204030204" pitchFamily="34" charset="0"/>
              </a:rPr>
              <a:t> information flow in </a:t>
            </a:r>
            <a:r>
              <a:rPr lang="it-IT" altLang="it-IT" sz="11200" dirty="0" err="1">
                <a:latin typeface="Calibri" panose="020F0502020204030204" pitchFamily="34" charset="0"/>
                <a:cs typeface="Calibri" panose="020F0502020204030204" pitchFamily="34" charset="0"/>
              </a:rPr>
              <a:t>programs</a:t>
            </a:r>
            <a:endParaRPr lang="it-IT" altLang="it-IT" sz="11200" dirty="0">
              <a:latin typeface="Calibri" panose="020F0502020204030204" pitchFamily="34" charset="0"/>
              <a:cs typeface="Calibri" panose="020F0502020204030204" pitchFamily="34" charset="0"/>
            </a:endParaRPr>
          </a:p>
          <a:p>
            <a:pPr marL="0" indent="0">
              <a:lnSpc>
                <a:spcPct val="80000"/>
              </a:lnSpc>
              <a:buNone/>
              <a:defRPr/>
            </a:pPr>
            <a:endParaRPr lang="it-IT" altLang="it-IT" sz="11200" dirty="0">
              <a:latin typeface="Calibri" panose="020F0502020204030204" pitchFamily="34" charset="0"/>
              <a:cs typeface="Calibri" panose="020F0502020204030204" pitchFamily="34" charset="0"/>
            </a:endParaRPr>
          </a:p>
          <a:p>
            <a:pPr marL="0" indent="0">
              <a:lnSpc>
                <a:spcPct val="80000"/>
              </a:lnSpc>
              <a:buNone/>
              <a:defRPr/>
            </a:pPr>
            <a:r>
              <a:rPr lang="it-IT" altLang="it-IT" sz="11200" dirty="0">
                <a:latin typeface="Calibri" panose="020F0502020204030204" pitchFamily="34" charset="0"/>
                <a:cs typeface="Calibri" panose="020F0502020204030204" pitchFamily="34" charset="0"/>
              </a:rPr>
              <a:t>Intermediate </a:t>
            </a:r>
            <a:r>
              <a:rPr lang="it-IT" altLang="it-IT" sz="11200" dirty="0" err="1">
                <a:latin typeface="Calibri" panose="020F0502020204030204" pitchFamily="34" charset="0"/>
                <a:cs typeface="Calibri" panose="020F0502020204030204" pitchFamily="34" charset="0"/>
              </a:rPr>
              <a:t>level</a:t>
            </a:r>
            <a:r>
              <a:rPr lang="it-IT" altLang="it-IT" sz="11200" dirty="0">
                <a:latin typeface="Calibri" panose="020F0502020204030204" pitchFamily="34" charset="0"/>
                <a:cs typeface="Calibri" panose="020F0502020204030204" pitchFamily="34" charset="0"/>
              </a:rPr>
              <a:t> </a:t>
            </a:r>
            <a:r>
              <a:rPr lang="it-IT" altLang="it-IT" sz="11200" dirty="0" err="1">
                <a:latin typeface="Calibri" panose="020F0502020204030204" pitchFamily="34" charset="0"/>
                <a:cs typeface="Calibri" panose="020F0502020204030204" pitchFamily="34" charset="0"/>
              </a:rPr>
              <a:t>between</a:t>
            </a:r>
            <a:r>
              <a:rPr lang="it-IT" altLang="it-IT" sz="11200" dirty="0">
                <a:latin typeface="Calibri" panose="020F0502020204030204" pitchFamily="34" charset="0"/>
                <a:cs typeface="Calibri" panose="020F0502020204030204" pitchFamily="34" charset="0"/>
              </a:rPr>
              <a:t> </a:t>
            </a:r>
            <a:r>
              <a:rPr lang="it-IT" altLang="it-IT" sz="11200" dirty="0" err="1">
                <a:latin typeface="Calibri" panose="020F0502020204030204" pitchFamily="34" charset="0"/>
                <a:cs typeface="Calibri" panose="020F0502020204030204" pitchFamily="34" charset="0"/>
              </a:rPr>
              <a:t>typing</a:t>
            </a:r>
            <a:r>
              <a:rPr lang="it-IT" altLang="it-IT" sz="11200" dirty="0">
                <a:latin typeface="Calibri" panose="020F0502020204030204" pitchFamily="34" charset="0"/>
                <a:cs typeface="Calibri" panose="020F0502020204030204" pitchFamily="34" charset="0"/>
              </a:rPr>
              <a:t> </a:t>
            </a:r>
            <a:r>
              <a:rPr lang="it-IT" altLang="it-IT" sz="11200" dirty="0" err="1">
                <a:latin typeface="Calibri" panose="020F0502020204030204" pitchFamily="34" charset="0"/>
                <a:cs typeface="Calibri" panose="020F0502020204030204" pitchFamily="34" charset="0"/>
              </a:rPr>
              <a:t>approaches</a:t>
            </a:r>
            <a:r>
              <a:rPr lang="it-IT" altLang="it-IT" sz="11200" dirty="0">
                <a:latin typeface="Calibri" panose="020F0502020204030204" pitchFamily="34" charset="0"/>
                <a:cs typeface="Calibri" panose="020F0502020204030204" pitchFamily="34" charset="0"/>
              </a:rPr>
              <a:t> and </a:t>
            </a:r>
            <a:r>
              <a:rPr lang="it-IT" altLang="it-IT" sz="11200" dirty="0" err="1">
                <a:latin typeface="Calibri" panose="020F0502020204030204" pitchFamily="34" charset="0"/>
                <a:cs typeface="Calibri" panose="020F0502020204030204" pitchFamily="34" charset="0"/>
              </a:rPr>
              <a:t>sematics-based</a:t>
            </a:r>
            <a:r>
              <a:rPr lang="it-IT" altLang="it-IT" sz="11200" dirty="0">
                <a:latin typeface="Calibri" panose="020F0502020204030204" pitchFamily="34" charset="0"/>
                <a:cs typeface="Calibri" panose="020F0502020204030204" pitchFamily="34" charset="0"/>
              </a:rPr>
              <a:t>  </a:t>
            </a:r>
            <a:r>
              <a:rPr lang="it-IT" altLang="it-IT" sz="11200" dirty="0" err="1">
                <a:latin typeface="Calibri" panose="020F0502020204030204" pitchFamily="34" charset="0"/>
                <a:cs typeface="Calibri" panose="020F0502020204030204" pitchFamily="34" charset="0"/>
              </a:rPr>
              <a:t>approaches</a:t>
            </a:r>
            <a:endParaRPr lang="it-IT" altLang="it-IT" sz="11200" dirty="0">
              <a:latin typeface="Calibri" panose="020F0502020204030204" pitchFamily="34" charset="0"/>
              <a:cs typeface="Calibri" panose="020F0502020204030204" pitchFamily="34" charset="0"/>
            </a:endParaRPr>
          </a:p>
          <a:p>
            <a:pPr marL="0" indent="0">
              <a:lnSpc>
                <a:spcPct val="80000"/>
              </a:lnSpc>
              <a:buNone/>
              <a:defRPr/>
            </a:pPr>
            <a:endParaRPr lang="it-IT" altLang="it-IT" sz="11200" dirty="0">
              <a:latin typeface="Calibri" panose="020F0502020204030204" pitchFamily="34" charset="0"/>
              <a:cs typeface="Calibri" panose="020F0502020204030204" pitchFamily="34" charset="0"/>
            </a:endParaRPr>
          </a:p>
          <a:p>
            <a:pPr marL="0" indent="0">
              <a:lnSpc>
                <a:spcPct val="80000"/>
              </a:lnSpc>
              <a:buNone/>
              <a:defRPr/>
            </a:pPr>
            <a:r>
              <a:rPr lang="it-IT" altLang="it-IT" sz="11200" dirty="0">
                <a:latin typeface="Calibri" panose="020F0502020204030204" pitchFamily="34" charset="0"/>
                <a:cs typeface="Calibri" panose="020F0502020204030204" pitchFamily="34" charset="0"/>
              </a:rPr>
              <a:t>Analysis can be </a:t>
            </a:r>
            <a:r>
              <a:rPr lang="it-IT" altLang="it-IT" sz="11200" dirty="0" err="1">
                <a:latin typeface="Calibri" panose="020F0502020204030204" pitchFamily="34" charset="0"/>
                <a:cs typeface="Calibri" panose="020F0502020204030204" pitchFamily="34" charset="0"/>
              </a:rPr>
              <a:t>improved</a:t>
            </a:r>
            <a:r>
              <a:rPr lang="it-IT" altLang="it-IT" sz="11200" dirty="0">
                <a:latin typeface="Calibri" panose="020F0502020204030204" pitchFamily="34" charset="0"/>
                <a:cs typeface="Calibri" panose="020F0502020204030204" pitchFamily="34" charset="0"/>
              </a:rPr>
              <a:t> to reduce the </a:t>
            </a:r>
            <a:r>
              <a:rPr lang="it-IT" altLang="it-IT" sz="11200" dirty="0" err="1">
                <a:latin typeface="Calibri" panose="020F0502020204030204" pitchFamily="34" charset="0"/>
                <a:cs typeface="Calibri" panose="020F0502020204030204" pitchFamily="34" charset="0"/>
              </a:rPr>
              <a:t>number</a:t>
            </a:r>
            <a:r>
              <a:rPr lang="it-IT" altLang="it-IT" sz="11200" dirty="0">
                <a:latin typeface="Calibri" panose="020F0502020204030204" pitchFamily="34" charset="0"/>
                <a:cs typeface="Calibri" panose="020F0502020204030204" pitchFamily="34" charset="0"/>
              </a:rPr>
              <a:t> of false positive</a:t>
            </a:r>
          </a:p>
          <a:p>
            <a:pPr marL="0" indent="0">
              <a:lnSpc>
                <a:spcPct val="80000"/>
              </a:lnSpc>
              <a:buNone/>
              <a:defRPr/>
            </a:pPr>
            <a:endParaRPr lang="it-IT" altLang="it-IT" sz="11200" dirty="0">
              <a:latin typeface="Calibri" panose="020F0502020204030204" pitchFamily="34" charset="0"/>
              <a:cs typeface="Calibri" panose="020F0502020204030204" pitchFamily="34" charset="0"/>
            </a:endParaRPr>
          </a:p>
          <a:p>
            <a:pPr marL="0" indent="0">
              <a:lnSpc>
                <a:spcPct val="80000"/>
              </a:lnSpc>
              <a:buNone/>
              <a:defRPr/>
            </a:pPr>
            <a:r>
              <a:rPr lang="it-IT" altLang="it-IT" sz="11200" dirty="0" err="1">
                <a:latin typeface="Calibri" panose="020F0502020204030204" pitchFamily="34" charset="0"/>
                <a:cs typeface="Calibri" panose="020F0502020204030204" pitchFamily="34" charset="0"/>
              </a:rPr>
              <a:t>Other</a:t>
            </a:r>
            <a:r>
              <a:rPr lang="it-IT" altLang="it-IT" sz="11200" dirty="0">
                <a:latin typeface="Calibri" panose="020F0502020204030204" pitchFamily="34" charset="0"/>
                <a:cs typeface="Calibri" panose="020F0502020204030204" pitchFamily="34" charset="0"/>
              </a:rPr>
              <a:t> works</a:t>
            </a:r>
          </a:p>
          <a:p>
            <a:pPr>
              <a:defRPr/>
            </a:pPr>
            <a:r>
              <a:rPr lang="it-IT" sz="11200" dirty="0" err="1">
                <a:latin typeface="Calibri" panose="020F0502020204030204" pitchFamily="34" charset="0"/>
                <a:cs typeface="Calibri" panose="020F0502020204030204" pitchFamily="34" charset="0"/>
              </a:rPr>
              <a:t>Secure</a:t>
            </a:r>
            <a:r>
              <a:rPr lang="it-IT" sz="11200" dirty="0">
                <a:latin typeface="Calibri" panose="020F0502020204030204" pitchFamily="34" charset="0"/>
                <a:cs typeface="Calibri" panose="020F0502020204030204" pitchFamily="34" charset="0"/>
              </a:rPr>
              <a:t> information flow in Java cards </a:t>
            </a:r>
            <a:r>
              <a:rPr lang="it-IT" sz="11200" dirty="0" err="1">
                <a:latin typeface="Calibri" panose="020F0502020204030204" pitchFamily="34" charset="0"/>
                <a:cs typeface="Calibri" panose="020F0502020204030204" pitchFamily="34" charset="0"/>
              </a:rPr>
              <a:t>applications</a:t>
            </a:r>
            <a:endParaRPr lang="it-IT" sz="11200" b="1" dirty="0">
              <a:latin typeface="Calibri" panose="020F0502020204030204" pitchFamily="34" charset="0"/>
              <a:cs typeface="Calibri" panose="020F0502020204030204" pitchFamily="34" charset="0"/>
            </a:endParaRPr>
          </a:p>
          <a:p>
            <a:pPr>
              <a:defRPr/>
            </a:pPr>
            <a:r>
              <a:rPr lang="it-IT" sz="11200" dirty="0" err="1">
                <a:latin typeface="Calibri" panose="020F0502020204030204" pitchFamily="34" charset="0"/>
                <a:cs typeface="Calibri" panose="020F0502020204030204" pitchFamily="34" charset="0"/>
              </a:rPr>
              <a:t>Secure</a:t>
            </a:r>
            <a:r>
              <a:rPr lang="it-IT" sz="11200" dirty="0">
                <a:latin typeface="Calibri" panose="020F0502020204030204" pitchFamily="34" charset="0"/>
                <a:cs typeface="Calibri" panose="020F0502020204030204" pitchFamily="34" charset="0"/>
              </a:rPr>
              <a:t> information flow in </a:t>
            </a:r>
            <a:r>
              <a:rPr lang="it-IT" sz="11200" dirty="0" err="1">
                <a:latin typeface="Calibri" panose="020F0502020204030204" pitchFamily="34" charset="0"/>
                <a:cs typeface="Calibri" panose="020F0502020204030204" pitchFamily="34" charset="0"/>
              </a:rPr>
              <a:t>concurrent</a:t>
            </a:r>
            <a:r>
              <a:rPr lang="it-IT" sz="11200" dirty="0">
                <a:latin typeface="Calibri" panose="020F0502020204030204" pitchFamily="34" charset="0"/>
                <a:cs typeface="Calibri" panose="020F0502020204030204" pitchFamily="34" charset="0"/>
              </a:rPr>
              <a:t> </a:t>
            </a:r>
            <a:r>
              <a:rPr lang="it-IT" sz="11200" dirty="0" err="1">
                <a:latin typeface="Calibri" panose="020F0502020204030204" pitchFamily="34" charset="0"/>
                <a:cs typeface="Calibri" panose="020F0502020204030204" pitchFamily="34" charset="0"/>
              </a:rPr>
              <a:t>programs</a:t>
            </a:r>
            <a:endParaRPr lang="it-IT" sz="11200" dirty="0">
              <a:latin typeface="Calibri" panose="020F0502020204030204" pitchFamily="34" charset="0"/>
              <a:cs typeface="Calibri" panose="020F0502020204030204" pitchFamily="34" charset="0"/>
            </a:endParaRPr>
          </a:p>
          <a:p>
            <a:pPr marL="0" indent="0">
              <a:buNone/>
              <a:defRPr/>
            </a:pPr>
            <a:endParaRPr lang="it-IT" sz="9600" dirty="0">
              <a:latin typeface="Calibri" panose="020F0502020204030204" pitchFamily="34" charset="0"/>
              <a:cs typeface="Calibri" panose="020F0502020204030204" pitchFamily="34" charset="0"/>
            </a:endParaRPr>
          </a:p>
          <a:p>
            <a:pPr marL="0" indent="0">
              <a:buNone/>
              <a:defRPr/>
            </a:pPr>
            <a:endParaRPr lang="it-IT" sz="9600" dirty="0">
              <a:latin typeface="Calibri" panose="020F0502020204030204" pitchFamily="34" charset="0"/>
              <a:cs typeface="Calibri" panose="020F0502020204030204" pitchFamily="34" charset="0"/>
            </a:endParaRPr>
          </a:p>
          <a:p>
            <a:pPr marL="0" indent="0">
              <a:buNone/>
              <a:defRPr/>
            </a:pPr>
            <a:endParaRPr lang="it-IT" sz="9600" dirty="0">
              <a:latin typeface="Calibri" panose="020F0502020204030204" pitchFamily="34" charset="0"/>
              <a:cs typeface="Calibri" panose="020F0502020204030204" pitchFamily="34" charset="0"/>
            </a:endParaRPr>
          </a:p>
          <a:p>
            <a:endParaRPr lang="it-IT" dirty="0"/>
          </a:p>
        </p:txBody>
      </p:sp>
      <p:sp>
        <p:nvSpPr>
          <p:cNvPr id="4" name="Segnaposto data 3">
            <a:extLst>
              <a:ext uri="{FF2B5EF4-FFF2-40B4-BE49-F238E27FC236}">
                <a16:creationId xmlns:a16="http://schemas.microsoft.com/office/drawing/2014/main" id="{E2138492-E13D-454E-A90B-2B454F543D27}"/>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D5AD5C0C-CD38-4495-BD87-E9D8FE57BD42}"/>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C5E64DC6-D9B5-412A-877A-24E4A44655BF}"/>
              </a:ext>
            </a:extLst>
          </p:cNvPr>
          <p:cNvSpPr>
            <a:spLocks noGrp="1"/>
          </p:cNvSpPr>
          <p:nvPr>
            <p:ph type="sldNum" sz="quarter" idx="12"/>
          </p:nvPr>
        </p:nvSpPr>
        <p:spPr/>
        <p:txBody>
          <a:bodyPr/>
          <a:lstStyle/>
          <a:p>
            <a:fld id="{11A9D1D3-80F6-43B1-92F0-BF797B205D95}" type="slidenum">
              <a:rPr lang="it-IT" smtClean="0"/>
              <a:t>61</a:t>
            </a:fld>
            <a:endParaRPr lang="it-IT"/>
          </a:p>
        </p:txBody>
      </p:sp>
    </p:spTree>
    <p:extLst>
      <p:ext uri="{BB962C8B-B14F-4D97-AF65-F5344CB8AC3E}">
        <p14:creationId xmlns:p14="http://schemas.microsoft.com/office/powerpoint/2010/main" val="304752279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65F48C1-98BF-4E75-8D6F-8A65C7F98610}"/>
              </a:ext>
            </a:extLst>
          </p:cNvPr>
          <p:cNvSpPr>
            <a:spLocks noGrp="1"/>
          </p:cNvSpPr>
          <p:nvPr>
            <p:ph type="title"/>
          </p:nvPr>
        </p:nvSpPr>
        <p:spPr/>
        <p:txBody>
          <a:bodyPr>
            <a:normAutofit/>
          </a:bodyPr>
          <a:lstStyle/>
          <a:p>
            <a:r>
              <a:rPr lang="it-IT" sz="4000" dirty="0" err="1"/>
              <a:t>Conclusions</a:t>
            </a:r>
            <a:endParaRPr lang="it-IT" sz="4000" dirty="0"/>
          </a:p>
        </p:txBody>
      </p:sp>
      <p:sp>
        <p:nvSpPr>
          <p:cNvPr id="3" name="Segnaposto contenuto 2">
            <a:extLst>
              <a:ext uri="{FF2B5EF4-FFF2-40B4-BE49-F238E27FC236}">
                <a16:creationId xmlns:a16="http://schemas.microsoft.com/office/drawing/2014/main" id="{147B6422-ACD7-4546-9BCC-86E4C6E2D6BC}"/>
              </a:ext>
            </a:extLst>
          </p:cNvPr>
          <p:cNvSpPr>
            <a:spLocks noGrp="1"/>
          </p:cNvSpPr>
          <p:nvPr>
            <p:ph idx="1"/>
          </p:nvPr>
        </p:nvSpPr>
        <p:spPr/>
        <p:txBody>
          <a:bodyPr/>
          <a:lstStyle/>
          <a:p>
            <a:pPr marL="0" indent="0">
              <a:buNone/>
              <a:defRPr/>
            </a:pPr>
            <a:r>
              <a:rPr lang="it-IT" dirty="0">
                <a:latin typeface="Calibri" panose="020F0502020204030204" pitchFamily="34" charset="0"/>
                <a:cs typeface="Calibri" panose="020F0502020204030204" pitchFamily="34" charset="0"/>
              </a:rPr>
              <a:t>Future work</a:t>
            </a:r>
          </a:p>
          <a:p>
            <a:pPr>
              <a:lnSpc>
                <a:spcPct val="80000"/>
              </a:lnSpc>
              <a:defRPr/>
            </a:pPr>
            <a:endParaRPr lang="it-IT" altLang="it-IT" dirty="0">
              <a:latin typeface="Calibri" panose="020F0502020204030204" pitchFamily="34" charset="0"/>
              <a:cs typeface="Calibri" panose="020F0502020204030204" pitchFamily="34" charset="0"/>
            </a:endParaRPr>
          </a:p>
          <a:p>
            <a:pPr>
              <a:lnSpc>
                <a:spcPct val="80000"/>
              </a:lnSpc>
              <a:defRPr/>
            </a:pPr>
            <a:r>
              <a:rPr lang="it-IT" altLang="it-IT" dirty="0">
                <a:latin typeface="Calibri" panose="020F0502020204030204" pitchFamily="34" charset="0"/>
                <a:cs typeface="Calibri" panose="020F0502020204030204" pitchFamily="34" charset="0"/>
              </a:rPr>
              <a:t>Privacy of data in Android smart phones</a:t>
            </a:r>
          </a:p>
          <a:p>
            <a:pPr>
              <a:lnSpc>
                <a:spcPct val="80000"/>
              </a:lnSpc>
              <a:defRPr/>
            </a:pPr>
            <a:r>
              <a:rPr lang="it-IT" altLang="it-IT" dirty="0" err="1">
                <a:latin typeface="Calibri" panose="020F0502020204030204" pitchFamily="34" charset="0"/>
                <a:cs typeface="Calibri" panose="020F0502020204030204" pitchFamily="34" charset="0"/>
              </a:rPr>
              <a:t>Malicious</a:t>
            </a:r>
            <a:r>
              <a:rPr lang="it-IT" altLang="it-IT" dirty="0">
                <a:latin typeface="Calibri" panose="020F0502020204030204" pitchFamily="34" charset="0"/>
                <a:cs typeface="Calibri" panose="020F0502020204030204" pitchFamily="34" charset="0"/>
              </a:rPr>
              <a:t> </a:t>
            </a:r>
            <a:r>
              <a:rPr lang="it-IT" altLang="it-IT" dirty="0" err="1">
                <a:latin typeface="Calibri" panose="020F0502020204030204" pitchFamily="34" charset="0"/>
                <a:cs typeface="Calibri" panose="020F0502020204030204" pitchFamily="34" charset="0"/>
              </a:rPr>
              <a:t>Colluding</a:t>
            </a:r>
            <a:r>
              <a:rPr lang="it-IT" altLang="it-IT" dirty="0">
                <a:latin typeface="Calibri" panose="020F0502020204030204" pitchFamily="34" charset="0"/>
                <a:cs typeface="Calibri" panose="020F0502020204030204" pitchFamily="34" charset="0"/>
              </a:rPr>
              <a:t> apps</a:t>
            </a:r>
          </a:p>
          <a:p>
            <a:pPr>
              <a:lnSpc>
                <a:spcPct val="80000"/>
              </a:lnSpc>
              <a:defRPr/>
            </a:pPr>
            <a:r>
              <a:rPr lang="it-IT" altLang="it-IT" dirty="0">
                <a:latin typeface="Calibri" panose="020F0502020204030204" pitchFamily="34" charset="0"/>
                <a:cs typeface="Calibri" panose="020F0502020204030204" pitchFamily="34" charset="0"/>
              </a:rPr>
              <a:t>Privacy of data in </a:t>
            </a:r>
            <a:r>
              <a:rPr lang="it-IT" altLang="it-IT" dirty="0" err="1">
                <a:latin typeface="Calibri" panose="020F0502020204030204" pitchFamily="34" charset="0"/>
                <a:cs typeface="Calibri" panose="020F0502020204030204" pitchFamily="34" charset="0"/>
              </a:rPr>
              <a:t>medical</a:t>
            </a:r>
            <a:r>
              <a:rPr lang="it-IT" altLang="it-IT" dirty="0">
                <a:latin typeface="Calibri" panose="020F0502020204030204" pitchFamily="34" charset="0"/>
                <a:cs typeface="Calibri" panose="020F0502020204030204" pitchFamily="34" charset="0"/>
              </a:rPr>
              <a:t> app</a:t>
            </a:r>
          </a:p>
          <a:p>
            <a:pPr>
              <a:lnSpc>
                <a:spcPct val="80000"/>
              </a:lnSpc>
              <a:defRPr/>
            </a:pPr>
            <a:endParaRPr lang="it-IT" sz="800" dirty="0">
              <a:latin typeface="Arial" panose="020B0604020202020204" pitchFamily="34" charset="0"/>
              <a:cs typeface="Arial" panose="020B0604020202020204" pitchFamily="34" charset="0"/>
            </a:endParaRPr>
          </a:p>
          <a:p>
            <a:pPr>
              <a:lnSpc>
                <a:spcPct val="80000"/>
              </a:lnSpc>
              <a:defRPr/>
            </a:pPr>
            <a:endParaRPr lang="it-IT" altLang="it-IT" sz="800" dirty="0">
              <a:latin typeface="Arial" panose="020B0604020202020204" pitchFamily="34" charset="0"/>
              <a:cs typeface="Arial" panose="020B0604020202020204" pitchFamily="34" charset="0"/>
            </a:endParaRPr>
          </a:p>
          <a:p>
            <a:pPr>
              <a:lnSpc>
                <a:spcPct val="80000"/>
              </a:lnSpc>
              <a:defRPr/>
            </a:pPr>
            <a:endParaRPr lang="it-IT" altLang="it-IT" sz="800" dirty="0">
              <a:latin typeface="Arial" panose="020B0604020202020204" pitchFamily="34" charset="0"/>
              <a:cs typeface="Arial" panose="020B0604020202020204" pitchFamily="34" charset="0"/>
            </a:endParaRPr>
          </a:p>
          <a:p>
            <a:endParaRPr lang="it-IT" dirty="0"/>
          </a:p>
        </p:txBody>
      </p:sp>
      <p:sp>
        <p:nvSpPr>
          <p:cNvPr id="4" name="Segnaposto data 3">
            <a:extLst>
              <a:ext uri="{FF2B5EF4-FFF2-40B4-BE49-F238E27FC236}">
                <a16:creationId xmlns:a16="http://schemas.microsoft.com/office/drawing/2014/main" id="{B9ED89DD-A4C6-4606-8ACF-CA8E8F463736}"/>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A624E008-03C4-4A09-80F3-7E031A29209C}"/>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58E98C35-3C04-4C40-AC02-01CDDB01E8D2}"/>
              </a:ext>
            </a:extLst>
          </p:cNvPr>
          <p:cNvSpPr>
            <a:spLocks noGrp="1"/>
          </p:cNvSpPr>
          <p:nvPr>
            <p:ph type="sldNum" sz="quarter" idx="12"/>
          </p:nvPr>
        </p:nvSpPr>
        <p:spPr/>
        <p:txBody>
          <a:bodyPr/>
          <a:lstStyle/>
          <a:p>
            <a:fld id="{11A9D1D3-80F6-43B1-92F0-BF797B205D95}" type="slidenum">
              <a:rPr lang="it-IT" smtClean="0"/>
              <a:t>62</a:t>
            </a:fld>
            <a:endParaRPr lang="it-IT"/>
          </a:p>
        </p:txBody>
      </p:sp>
    </p:spTree>
    <p:extLst>
      <p:ext uri="{BB962C8B-B14F-4D97-AF65-F5344CB8AC3E}">
        <p14:creationId xmlns:p14="http://schemas.microsoft.com/office/powerpoint/2010/main" val="282290412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BBD8D0B-D1F0-40C3-BF3E-DBB4C856DB13}"/>
              </a:ext>
            </a:extLst>
          </p:cNvPr>
          <p:cNvSpPr>
            <a:spLocks noGrp="1"/>
          </p:cNvSpPr>
          <p:nvPr>
            <p:ph type="title"/>
          </p:nvPr>
        </p:nvSpPr>
        <p:spPr/>
        <p:txBody>
          <a:bodyPr/>
          <a:lstStyle/>
          <a:p>
            <a:r>
              <a:rPr lang="it-IT" dirty="0" err="1"/>
              <a:t>References</a:t>
            </a:r>
            <a:endParaRPr lang="it-IT" dirty="0"/>
          </a:p>
        </p:txBody>
      </p:sp>
      <p:sp>
        <p:nvSpPr>
          <p:cNvPr id="3" name="Segnaposto contenuto 2">
            <a:extLst>
              <a:ext uri="{FF2B5EF4-FFF2-40B4-BE49-F238E27FC236}">
                <a16:creationId xmlns:a16="http://schemas.microsoft.com/office/drawing/2014/main" id="{24CBE030-F427-4194-93BF-F3D18DF4A974}"/>
              </a:ext>
            </a:extLst>
          </p:cNvPr>
          <p:cNvSpPr>
            <a:spLocks noGrp="1"/>
          </p:cNvSpPr>
          <p:nvPr>
            <p:ph idx="1"/>
          </p:nvPr>
        </p:nvSpPr>
        <p:spPr>
          <a:xfrm>
            <a:off x="838200" y="1558131"/>
            <a:ext cx="10515600" cy="4351338"/>
          </a:xfrm>
        </p:spPr>
        <p:txBody>
          <a:bodyPr>
            <a:normAutofit fontScale="92500"/>
          </a:bodyPr>
          <a:lstStyle/>
          <a:p>
            <a:pPr>
              <a:buNone/>
            </a:pPr>
            <a:r>
              <a:rPr lang="en-GB" sz="2200" dirty="0"/>
              <a:t>R. </a:t>
            </a:r>
            <a:r>
              <a:rPr lang="en-GB" sz="2200" dirty="0" err="1"/>
              <a:t>Barbuti</a:t>
            </a:r>
            <a:r>
              <a:rPr lang="en-GB" sz="2200" dirty="0"/>
              <a:t>, C. </a:t>
            </a:r>
            <a:r>
              <a:rPr lang="en-GB" sz="2200" dirty="0" err="1"/>
              <a:t>Bernardeschi</a:t>
            </a:r>
            <a:r>
              <a:rPr lang="en-GB" sz="2200" dirty="0"/>
              <a:t>, N. De Francesco, Abstract interpretation of operational semantics for secure information flow, Information Processing Letters, num. 2, vol. 83, pp. 101-108, 2002. </a:t>
            </a:r>
          </a:p>
          <a:p>
            <a:pPr>
              <a:buNone/>
            </a:pPr>
            <a:endParaRPr lang="en-GB" sz="2200" dirty="0"/>
          </a:p>
          <a:p>
            <a:pPr>
              <a:buNone/>
            </a:pPr>
            <a:r>
              <a:rPr lang="en-GB" sz="2200" dirty="0"/>
              <a:t>R. </a:t>
            </a:r>
            <a:r>
              <a:rPr lang="en-GB" sz="2200" dirty="0" err="1"/>
              <a:t>Barbuti</a:t>
            </a:r>
            <a:r>
              <a:rPr lang="en-GB" sz="2200" dirty="0"/>
              <a:t>, C. </a:t>
            </a:r>
            <a:r>
              <a:rPr lang="en-GB" sz="2200" dirty="0" err="1"/>
              <a:t>Bernardeschi</a:t>
            </a:r>
            <a:r>
              <a:rPr lang="en-GB" sz="2200" dirty="0"/>
              <a:t>, N. De Francesco, </a:t>
            </a:r>
            <a:r>
              <a:rPr lang="en-GB" sz="2200" dirty="0" err="1"/>
              <a:t>Analyzing</a:t>
            </a:r>
            <a:r>
              <a:rPr lang="en-GB" sz="2200" dirty="0"/>
              <a:t> Information Flow Properties in Assembly Code by Abstract  Interpretation, Computer Journal, num. 1, vol. 47, pp. 25-45, 2004.</a:t>
            </a:r>
          </a:p>
          <a:p>
            <a:pPr>
              <a:buNone/>
            </a:pPr>
            <a:endParaRPr lang="en-GB" sz="2200" dirty="0"/>
          </a:p>
          <a:p>
            <a:pPr>
              <a:buNone/>
            </a:pPr>
            <a:r>
              <a:rPr lang="en-US" sz="2200" dirty="0" err="1"/>
              <a:t>Avvenuti</a:t>
            </a:r>
            <a:r>
              <a:rPr lang="en-US" sz="2200" dirty="0"/>
              <a:t> M, </a:t>
            </a:r>
            <a:r>
              <a:rPr lang="en-US" sz="2200" dirty="0" err="1"/>
              <a:t>Bernardeschi</a:t>
            </a:r>
            <a:r>
              <a:rPr lang="en-US" sz="2200" dirty="0"/>
              <a:t> C, De Francesco N, </a:t>
            </a:r>
            <a:r>
              <a:rPr lang="en-US" sz="2200" dirty="0" err="1"/>
              <a:t>Masci</a:t>
            </a:r>
            <a:r>
              <a:rPr lang="en-US" sz="2200" dirty="0"/>
              <a:t> P. </a:t>
            </a:r>
            <a:r>
              <a:rPr lang="en-GB" sz="2200" dirty="0"/>
              <a:t>JCSI: A Tool for Checking Secure Information Flow in Java Card Applications . The Journal of Systems and Software, vol. 85, p. 2479-2493, 2012.</a:t>
            </a:r>
          </a:p>
          <a:p>
            <a:pPr>
              <a:buNone/>
            </a:pPr>
            <a:endParaRPr lang="en-GB" sz="2200" dirty="0"/>
          </a:p>
          <a:p>
            <a:pPr>
              <a:buNone/>
            </a:pPr>
            <a:r>
              <a:rPr lang="it-IT" sz="2200" dirty="0"/>
              <a:t>Cinzia Bernardeschi, Marco Di Natale, Gianluca Dini, Maurizio Palmieri: </a:t>
            </a:r>
            <a:r>
              <a:rPr lang="it-IT" sz="2200" dirty="0" err="1"/>
              <a:t>Verifying</a:t>
            </a:r>
            <a:r>
              <a:rPr lang="it-IT" sz="2200" dirty="0"/>
              <a:t> data </a:t>
            </a:r>
            <a:r>
              <a:rPr lang="it-IT" sz="2200" dirty="0" err="1"/>
              <a:t>secure</a:t>
            </a:r>
            <a:r>
              <a:rPr lang="it-IT" sz="2200" dirty="0"/>
              <a:t> flow in AUTOSAR models. </a:t>
            </a:r>
            <a:r>
              <a:rPr lang="en-US" sz="2200" dirty="0"/>
              <a:t>J. Computer Virology and Hacking Techniques 14(4): 269-289, 2018.</a:t>
            </a:r>
            <a:endParaRPr lang="it-IT" sz="2200" dirty="0"/>
          </a:p>
          <a:p>
            <a:pPr>
              <a:buNone/>
            </a:pPr>
            <a:endParaRPr lang="it-IT" sz="2200" dirty="0"/>
          </a:p>
          <a:p>
            <a:pPr>
              <a:buNone/>
            </a:pPr>
            <a:endParaRPr lang="it-IT" dirty="0"/>
          </a:p>
          <a:p>
            <a:pPr>
              <a:buNone/>
            </a:pPr>
            <a:endParaRPr lang="it-IT" dirty="0"/>
          </a:p>
          <a:p>
            <a:pPr>
              <a:buNone/>
            </a:pPr>
            <a:endParaRPr lang="en-US" altLang="it-IT" dirty="0"/>
          </a:p>
          <a:p>
            <a:pPr>
              <a:buNone/>
            </a:pPr>
            <a:endParaRPr lang="en-US" altLang="it-IT" dirty="0"/>
          </a:p>
          <a:p>
            <a:endParaRPr lang="it-IT" dirty="0"/>
          </a:p>
        </p:txBody>
      </p:sp>
      <p:sp>
        <p:nvSpPr>
          <p:cNvPr id="4" name="Segnaposto data 3">
            <a:extLst>
              <a:ext uri="{FF2B5EF4-FFF2-40B4-BE49-F238E27FC236}">
                <a16:creationId xmlns:a16="http://schemas.microsoft.com/office/drawing/2014/main" id="{E3627D97-F92D-4781-9A25-098A8A365291}"/>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6C304BB8-0C34-4A57-ABC2-789D0751B733}"/>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70629D75-181F-492C-96C6-312405A7DDCD}"/>
              </a:ext>
            </a:extLst>
          </p:cNvPr>
          <p:cNvSpPr>
            <a:spLocks noGrp="1"/>
          </p:cNvSpPr>
          <p:nvPr>
            <p:ph type="sldNum" sz="quarter" idx="12"/>
          </p:nvPr>
        </p:nvSpPr>
        <p:spPr/>
        <p:txBody>
          <a:bodyPr/>
          <a:lstStyle/>
          <a:p>
            <a:fld id="{11A9D1D3-80F6-43B1-92F0-BF797B205D95}" type="slidenum">
              <a:rPr lang="it-IT" smtClean="0"/>
              <a:t>63</a:t>
            </a:fld>
            <a:endParaRPr lang="it-IT"/>
          </a:p>
        </p:txBody>
      </p:sp>
    </p:spTree>
    <p:extLst>
      <p:ext uri="{BB962C8B-B14F-4D97-AF65-F5344CB8AC3E}">
        <p14:creationId xmlns:p14="http://schemas.microsoft.com/office/powerpoint/2010/main" val="2056411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AE2EF30-EA70-437A-B907-D00682DAA431}"/>
              </a:ext>
            </a:extLst>
          </p:cNvPr>
          <p:cNvSpPr>
            <a:spLocks noGrp="1"/>
          </p:cNvSpPr>
          <p:nvPr>
            <p:ph type="title"/>
          </p:nvPr>
        </p:nvSpPr>
        <p:spPr/>
        <p:txBody>
          <a:bodyPr>
            <a:normAutofit/>
          </a:bodyPr>
          <a:lstStyle/>
          <a:p>
            <a:r>
              <a:rPr lang="en-US" altLang="it-IT" sz="4000" dirty="0">
                <a:solidFill>
                  <a:schemeClr val="bg1"/>
                </a:solidFill>
                <a:latin typeface="+mn-lt"/>
              </a:rPr>
              <a:t>Colluding applets</a:t>
            </a:r>
            <a:endParaRPr lang="it-IT" sz="4000" dirty="0">
              <a:latin typeface="+mn-lt"/>
            </a:endParaRPr>
          </a:p>
        </p:txBody>
      </p:sp>
      <p:sp>
        <p:nvSpPr>
          <p:cNvPr id="4" name="Segnaposto data 3">
            <a:extLst>
              <a:ext uri="{FF2B5EF4-FFF2-40B4-BE49-F238E27FC236}">
                <a16:creationId xmlns:a16="http://schemas.microsoft.com/office/drawing/2014/main" id="{8D551179-06D1-4FDA-B1AE-45161C709F84}"/>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CC91BDE6-2BF0-4FA5-A693-E3635307B7C6}"/>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32276BFC-ED56-4DBB-8A7D-DFEDAD86096F}"/>
              </a:ext>
            </a:extLst>
          </p:cNvPr>
          <p:cNvSpPr>
            <a:spLocks noGrp="1"/>
          </p:cNvSpPr>
          <p:nvPr>
            <p:ph type="sldNum" sz="quarter" idx="12"/>
          </p:nvPr>
        </p:nvSpPr>
        <p:spPr/>
        <p:txBody>
          <a:bodyPr/>
          <a:lstStyle/>
          <a:p>
            <a:fld id="{11A9D1D3-80F6-43B1-92F0-BF797B205D95}" type="slidenum">
              <a:rPr lang="it-IT" smtClean="0"/>
              <a:t>7</a:t>
            </a:fld>
            <a:endParaRPr lang="it-IT"/>
          </a:p>
        </p:txBody>
      </p:sp>
      <p:pic>
        <p:nvPicPr>
          <p:cNvPr id="7" name="Immagine 4">
            <a:extLst>
              <a:ext uri="{FF2B5EF4-FFF2-40B4-BE49-F238E27FC236}">
                <a16:creationId xmlns:a16="http://schemas.microsoft.com/office/drawing/2014/main" id="{C3E0D895-9E1C-400E-9302-EEB2579555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2785" y="1409033"/>
            <a:ext cx="6427733" cy="3347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ttangolo 5">
            <a:extLst>
              <a:ext uri="{FF2B5EF4-FFF2-40B4-BE49-F238E27FC236}">
                <a16:creationId xmlns:a16="http://schemas.microsoft.com/office/drawing/2014/main" id="{FCAF9EC5-4D8B-4CB9-B16A-8E6CFD074901}"/>
              </a:ext>
            </a:extLst>
          </p:cNvPr>
          <p:cNvSpPr>
            <a:spLocks noChangeArrowheads="1"/>
          </p:cNvSpPr>
          <p:nvPr/>
        </p:nvSpPr>
        <p:spPr bwMode="auto">
          <a:xfrm>
            <a:off x="1918872" y="4902650"/>
            <a:ext cx="7239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it-IT" sz="1800" b="1" i="1">
                <a:cs typeface="Calibri" panose="020F0502020204030204" pitchFamily="34" charset="0"/>
              </a:rPr>
              <a:t>The Independent</a:t>
            </a:r>
            <a:r>
              <a:rPr lang="en-US" altLang="it-IT" sz="1800" b="1">
                <a:cs typeface="Calibri" panose="020F0502020204030204" pitchFamily="34" charset="0"/>
              </a:rPr>
              <a:t> </a:t>
            </a:r>
            <a:r>
              <a:rPr lang="it-IT" altLang="it-IT" sz="1800" b="1">
                <a:cs typeface="Calibri" panose="020F0502020204030204" pitchFamily="34" charset="0"/>
              </a:rPr>
              <a:t>(</a:t>
            </a:r>
            <a:r>
              <a:rPr lang="en-US" altLang="it-IT" sz="1800" b="1">
                <a:cs typeface="Calibri" panose="020F0502020204030204" pitchFamily="34" charset="0"/>
              </a:rPr>
              <a:t>British online newspaper) </a:t>
            </a:r>
            <a:endParaRPr lang="it-IT" altLang="it-IT" sz="1800" b="1">
              <a:cs typeface="Calibri" panose="020F0502020204030204" pitchFamily="34" charset="0"/>
            </a:endParaRPr>
          </a:p>
        </p:txBody>
      </p:sp>
      <p:sp>
        <p:nvSpPr>
          <p:cNvPr id="9" name="Rettangolo 1">
            <a:extLst>
              <a:ext uri="{FF2B5EF4-FFF2-40B4-BE49-F238E27FC236}">
                <a16:creationId xmlns:a16="http://schemas.microsoft.com/office/drawing/2014/main" id="{E4FF5552-22C6-4948-A6BE-281DB0F891D3}"/>
              </a:ext>
            </a:extLst>
          </p:cNvPr>
          <p:cNvSpPr>
            <a:spLocks noChangeArrowheads="1"/>
          </p:cNvSpPr>
          <p:nvPr/>
        </p:nvSpPr>
        <p:spPr bwMode="auto">
          <a:xfrm>
            <a:off x="1918872" y="5286825"/>
            <a:ext cx="81534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1800" dirty="0" err="1">
                <a:cs typeface="Calibri" panose="020F0502020204030204" pitchFamily="34" charset="0"/>
              </a:rPr>
              <a:t>Taken</a:t>
            </a:r>
            <a:r>
              <a:rPr lang="it-IT" altLang="it-IT" sz="1800" dirty="0">
                <a:cs typeface="Calibri" panose="020F0502020204030204" pitchFamily="34" charset="0"/>
              </a:rPr>
              <a:t> from: http://www.independent.co.uk/life-style/gadgets-and-tech/news/android-app-steal-users-data-colluding-each-other-research-cartel-information-a7663976.html</a:t>
            </a:r>
          </a:p>
        </p:txBody>
      </p:sp>
      <p:sp>
        <p:nvSpPr>
          <p:cNvPr id="10" name="Rettangolo 6">
            <a:extLst>
              <a:ext uri="{FF2B5EF4-FFF2-40B4-BE49-F238E27FC236}">
                <a16:creationId xmlns:a16="http://schemas.microsoft.com/office/drawing/2014/main" id="{4A875531-E09E-4BE8-984C-0DA60E3C3EF0}"/>
              </a:ext>
            </a:extLst>
          </p:cNvPr>
          <p:cNvSpPr>
            <a:spLocks noChangeArrowheads="1"/>
          </p:cNvSpPr>
          <p:nvPr/>
        </p:nvSpPr>
        <p:spPr bwMode="auto">
          <a:xfrm>
            <a:off x="7839705" y="1080655"/>
            <a:ext cx="23510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it-IT" altLang="it-IT" sz="1400" dirty="0">
                <a:latin typeface="Arial" panose="020B0604020202020204" pitchFamily="34" charset="0"/>
              </a:rPr>
              <a:t>April 2017 </a:t>
            </a:r>
          </a:p>
        </p:txBody>
      </p:sp>
    </p:spTree>
    <p:extLst>
      <p:ext uri="{BB962C8B-B14F-4D97-AF65-F5344CB8AC3E}">
        <p14:creationId xmlns:p14="http://schemas.microsoft.com/office/powerpoint/2010/main" val="37341592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2973D63-D6EB-439C-9652-29809D92CA11}"/>
              </a:ext>
            </a:extLst>
          </p:cNvPr>
          <p:cNvSpPr>
            <a:spLocks noGrp="1"/>
          </p:cNvSpPr>
          <p:nvPr>
            <p:ph type="title"/>
          </p:nvPr>
        </p:nvSpPr>
        <p:spPr/>
        <p:txBody>
          <a:bodyPr>
            <a:normAutofit/>
          </a:bodyPr>
          <a:lstStyle/>
          <a:p>
            <a:r>
              <a:rPr lang="en-US" altLang="it-IT" sz="4000" dirty="0">
                <a:solidFill>
                  <a:schemeClr val="bg1"/>
                </a:solidFill>
              </a:rPr>
              <a:t>Multi-level Security policy</a:t>
            </a:r>
            <a:endParaRPr lang="it-IT" sz="4000" dirty="0"/>
          </a:p>
        </p:txBody>
      </p:sp>
      <p:sp>
        <p:nvSpPr>
          <p:cNvPr id="4" name="Segnaposto data 3">
            <a:extLst>
              <a:ext uri="{FF2B5EF4-FFF2-40B4-BE49-F238E27FC236}">
                <a16:creationId xmlns:a16="http://schemas.microsoft.com/office/drawing/2014/main" id="{F920E676-61C3-4237-B68E-8637BC2FDEB7}"/>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DBAD7377-E6A9-46AF-B68C-D9FAE83F4F35}"/>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4F68D5F0-2A8E-49DC-9D38-D1C737DC6806}"/>
              </a:ext>
            </a:extLst>
          </p:cNvPr>
          <p:cNvSpPr>
            <a:spLocks noGrp="1"/>
          </p:cNvSpPr>
          <p:nvPr>
            <p:ph type="sldNum" sz="quarter" idx="12"/>
          </p:nvPr>
        </p:nvSpPr>
        <p:spPr/>
        <p:txBody>
          <a:bodyPr/>
          <a:lstStyle/>
          <a:p>
            <a:fld id="{11A9D1D3-80F6-43B1-92F0-BF797B205D95}" type="slidenum">
              <a:rPr lang="it-IT" smtClean="0"/>
              <a:t>8</a:t>
            </a:fld>
            <a:endParaRPr lang="it-IT"/>
          </a:p>
        </p:txBody>
      </p:sp>
      <p:sp>
        <p:nvSpPr>
          <p:cNvPr id="7" name="Text Box 3">
            <a:extLst>
              <a:ext uri="{FF2B5EF4-FFF2-40B4-BE49-F238E27FC236}">
                <a16:creationId xmlns:a16="http://schemas.microsoft.com/office/drawing/2014/main" id="{E7196663-9027-4A69-AFE7-C61E7DBC68CB}"/>
              </a:ext>
            </a:extLst>
          </p:cNvPr>
          <p:cNvSpPr txBox="1">
            <a:spLocks noChangeArrowheads="1"/>
          </p:cNvSpPr>
          <p:nvPr/>
        </p:nvSpPr>
        <p:spPr bwMode="auto">
          <a:xfrm>
            <a:off x="635000" y="1163774"/>
            <a:ext cx="867854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342900" indent="-342900">
              <a:spcBef>
                <a:spcPct val="0"/>
              </a:spcBef>
            </a:pPr>
            <a:r>
              <a:rPr lang="en-US" altLang="it-IT" sz="2400" dirty="0">
                <a:latin typeface="+mn-lt"/>
              </a:rPr>
              <a:t>a security policy that  allows the classification of </a:t>
            </a:r>
            <a:r>
              <a:rPr lang="en-US" altLang="it-IT" sz="2400" b="1" dirty="0">
                <a:latin typeface="+mn-lt"/>
              </a:rPr>
              <a:t>data</a:t>
            </a:r>
            <a:r>
              <a:rPr lang="en-US" altLang="it-IT" sz="2400" dirty="0">
                <a:latin typeface="+mn-lt"/>
              </a:rPr>
              <a:t> and </a:t>
            </a:r>
            <a:r>
              <a:rPr lang="en-US" altLang="it-IT" sz="2400" b="1" dirty="0">
                <a:latin typeface="+mn-lt"/>
              </a:rPr>
              <a:t>users</a:t>
            </a:r>
            <a:r>
              <a:rPr lang="en-US" altLang="it-IT" sz="2400" dirty="0">
                <a:latin typeface="+mn-lt"/>
              </a:rPr>
              <a:t> based on a system of hierarchical security levels </a:t>
            </a:r>
          </a:p>
        </p:txBody>
      </p:sp>
      <p:sp>
        <p:nvSpPr>
          <p:cNvPr id="8" name="Rettangolo 1">
            <a:extLst>
              <a:ext uri="{FF2B5EF4-FFF2-40B4-BE49-F238E27FC236}">
                <a16:creationId xmlns:a16="http://schemas.microsoft.com/office/drawing/2014/main" id="{DE9412B4-5917-4820-B1E5-DAA838F96AB7}"/>
              </a:ext>
            </a:extLst>
          </p:cNvPr>
          <p:cNvSpPr>
            <a:spLocks noChangeArrowheads="1"/>
          </p:cNvSpPr>
          <p:nvPr/>
        </p:nvSpPr>
        <p:spPr bwMode="auto">
          <a:xfrm>
            <a:off x="635000" y="2479347"/>
            <a:ext cx="9959427" cy="3841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buNone/>
            </a:pPr>
            <a:endParaRPr lang="en-US" altLang="it-IT" sz="1800" dirty="0">
              <a:cs typeface="Calibri" panose="020F0502020204030204" pitchFamily="34" charset="0"/>
            </a:endParaRPr>
          </a:p>
          <a:p>
            <a:pPr marL="285750" indent="-285750"/>
            <a:r>
              <a:rPr lang="en-US" altLang="it-IT" sz="1800" dirty="0">
                <a:cs typeface="Calibri" panose="020F0502020204030204" pitchFamily="34" charset="0"/>
              </a:rPr>
              <a:t>I</a:t>
            </a:r>
            <a:r>
              <a:rPr lang="en-US" altLang="it-IT" sz="2400" dirty="0">
                <a:cs typeface="Calibri" panose="020F0502020204030204" pitchFamily="34" charset="0"/>
              </a:rPr>
              <a:t>nputs and outputs are classified as either public  (</a:t>
            </a:r>
            <a:r>
              <a:rPr lang="en-US" altLang="it-IT" sz="2400" i="1" dirty="0">
                <a:cs typeface="Calibri" panose="020F0502020204030204" pitchFamily="34" charset="0"/>
              </a:rPr>
              <a:t>low</a:t>
            </a:r>
            <a:r>
              <a:rPr lang="en-US" altLang="it-IT" sz="2400" dirty="0">
                <a:cs typeface="Calibri" panose="020F0502020204030204" pitchFamily="34" charset="0"/>
              </a:rPr>
              <a:t> sensitive) or private (</a:t>
            </a:r>
            <a:r>
              <a:rPr lang="en-US" altLang="it-IT" sz="2400" i="1" dirty="0">
                <a:cs typeface="Calibri" panose="020F0502020204030204" pitchFamily="34" charset="0"/>
              </a:rPr>
              <a:t>high</a:t>
            </a:r>
            <a:r>
              <a:rPr lang="en-US" altLang="it-IT" sz="2400" dirty="0">
                <a:cs typeface="Calibri" panose="020F0502020204030204" pitchFamily="34" charset="0"/>
              </a:rPr>
              <a:t> sensitive).  A program has the </a:t>
            </a:r>
            <a:r>
              <a:rPr lang="en-US" altLang="it-IT" sz="2400" b="1" dirty="0">
                <a:cs typeface="Calibri" panose="020F0502020204030204" pitchFamily="34" charset="0"/>
              </a:rPr>
              <a:t>non-interference </a:t>
            </a:r>
            <a:r>
              <a:rPr lang="en-US" altLang="it-IT" sz="2400" dirty="0">
                <a:cs typeface="Calibri" panose="020F0502020204030204" pitchFamily="34" charset="0"/>
              </a:rPr>
              <a:t>property if and only if any sequence of low inputs will produce the same low outputs, regardless of the high level inputs. </a:t>
            </a:r>
          </a:p>
          <a:p>
            <a:pPr>
              <a:buFont typeface="Arial" panose="020B0604020202020204" pitchFamily="34" charset="0"/>
              <a:buNone/>
            </a:pPr>
            <a:endParaRPr lang="en-US" altLang="it-IT" sz="2400" dirty="0">
              <a:cs typeface="Calibri" panose="020F0502020204030204" pitchFamily="34" charset="0"/>
            </a:endParaRPr>
          </a:p>
          <a:p>
            <a:pPr marL="342900" indent="-342900">
              <a:spcBef>
                <a:spcPct val="0"/>
              </a:spcBef>
            </a:pPr>
            <a:r>
              <a:rPr lang="en-US" altLang="it-IT" sz="2400" dirty="0">
                <a:cs typeface="Calibri" panose="020F0502020204030204" pitchFamily="34" charset="0"/>
              </a:rPr>
              <a:t>the program responds in exactly the same manner on low outputs whether or not high sensitive data are changed.  The low user will not be able to acquire any information about data and the activities (if any) of the high user.</a:t>
            </a:r>
          </a:p>
        </p:txBody>
      </p:sp>
      <p:sp>
        <p:nvSpPr>
          <p:cNvPr id="9" name="Rettangolo 1">
            <a:extLst>
              <a:ext uri="{FF2B5EF4-FFF2-40B4-BE49-F238E27FC236}">
                <a16:creationId xmlns:a16="http://schemas.microsoft.com/office/drawing/2014/main" id="{407E0AEC-3ED3-4755-84F5-CFE3C2350EB9}"/>
              </a:ext>
            </a:extLst>
          </p:cNvPr>
          <p:cNvSpPr>
            <a:spLocks noChangeArrowheads="1"/>
          </p:cNvSpPr>
          <p:nvPr/>
        </p:nvSpPr>
        <p:spPr bwMode="auto">
          <a:xfrm flipH="1">
            <a:off x="9557199" y="1243246"/>
            <a:ext cx="1138237" cy="120015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it-IT" sz="1800" dirty="0">
                <a:solidFill>
                  <a:srgbClr val="C00000"/>
                </a:solidFill>
                <a:latin typeface="Arial" panose="020B0604020202020204" pitchFamily="34" charset="0"/>
              </a:rPr>
              <a:t>private</a:t>
            </a:r>
          </a:p>
          <a:p>
            <a:pPr>
              <a:spcBef>
                <a:spcPct val="0"/>
              </a:spcBef>
              <a:buFontTx/>
              <a:buNone/>
            </a:pPr>
            <a:endParaRPr lang="en-US" altLang="it-IT" sz="1800" dirty="0">
              <a:latin typeface="Arial" panose="020B0604020202020204" pitchFamily="34" charset="0"/>
            </a:endParaRPr>
          </a:p>
          <a:p>
            <a:pPr>
              <a:spcBef>
                <a:spcPct val="0"/>
              </a:spcBef>
              <a:buFontTx/>
              <a:buNone/>
            </a:pPr>
            <a:endParaRPr lang="en-US" altLang="it-IT" sz="1800" dirty="0">
              <a:latin typeface="Arial" panose="020B0604020202020204" pitchFamily="34" charset="0"/>
            </a:endParaRPr>
          </a:p>
          <a:p>
            <a:pPr>
              <a:spcBef>
                <a:spcPct val="0"/>
              </a:spcBef>
              <a:buFontTx/>
              <a:buNone/>
            </a:pPr>
            <a:r>
              <a:rPr lang="en-US" altLang="it-IT" sz="1800" dirty="0">
                <a:solidFill>
                  <a:srgbClr val="FF0000"/>
                </a:solidFill>
                <a:latin typeface="Arial" panose="020B0604020202020204" pitchFamily="34" charset="0"/>
              </a:rPr>
              <a:t> </a:t>
            </a:r>
            <a:r>
              <a:rPr lang="en-US" altLang="it-IT" sz="1800" dirty="0">
                <a:solidFill>
                  <a:srgbClr val="C00000"/>
                </a:solidFill>
                <a:latin typeface="Arial" panose="020B0604020202020204" pitchFamily="34" charset="0"/>
              </a:rPr>
              <a:t>public</a:t>
            </a:r>
            <a:endParaRPr lang="it-IT" altLang="it-IT" sz="1800" dirty="0">
              <a:solidFill>
                <a:srgbClr val="C00000"/>
              </a:solidFill>
              <a:latin typeface="Arial" panose="020B0604020202020204" pitchFamily="34" charset="0"/>
            </a:endParaRPr>
          </a:p>
        </p:txBody>
      </p:sp>
      <p:cxnSp>
        <p:nvCxnSpPr>
          <p:cNvPr id="10" name="Connettore diritto 9">
            <a:extLst>
              <a:ext uri="{FF2B5EF4-FFF2-40B4-BE49-F238E27FC236}">
                <a16:creationId xmlns:a16="http://schemas.microsoft.com/office/drawing/2014/main" id="{81FA6613-684A-4F58-A29D-F47039A9DA6C}"/>
              </a:ext>
            </a:extLst>
          </p:cNvPr>
          <p:cNvCxnSpPr/>
          <p:nvPr/>
        </p:nvCxnSpPr>
        <p:spPr>
          <a:xfrm>
            <a:off x="9991643" y="1642399"/>
            <a:ext cx="0" cy="374650"/>
          </a:xfrm>
          <a:prstGeom prst="line">
            <a:avLst/>
          </a:prstGeom>
          <a:ln>
            <a:solidFill>
              <a:srgbClr val="F2412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5152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2973D63-D6EB-439C-9652-29809D92CA11}"/>
              </a:ext>
            </a:extLst>
          </p:cNvPr>
          <p:cNvSpPr>
            <a:spLocks noGrp="1"/>
          </p:cNvSpPr>
          <p:nvPr>
            <p:ph type="title"/>
          </p:nvPr>
        </p:nvSpPr>
        <p:spPr/>
        <p:txBody>
          <a:bodyPr>
            <a:normAutofit/>
          </a:bodyPr>
          <a:lstStyle/>
          <a:p>
            <a:r>
              <a:rPr lang="en-US" altLang="it-IT" sz="4000" dirty="0">
                <a:solidFill>
                  <a:schemeClr val="bg1"/>
                </a:solidFill>
              </a:rPr>
              <a:t>Multi-level Security policy</a:t>
            </a:r>
            <a:endParaRPr lang="it-IT" sz="4000" dirty="0"/>
          </a:p>
        </p:txBody>
      </p:sp>
      <p:sp>
        <p:nvSpPr>
          <p:cNvPr id="4" name="Segnaposto data 3">
            <a:extLst>
              <a:ext uri="{FF2B5EF4-FFF2-40B4-BE49-F238E27FC236}">
                <a16:creationId xmlns:a16="http://schemas.microsoft.com/office/drawing/2014/main" id="{F920E676-61C3-4237-B68E-8637BC2FDEB7}"/>
              </a:ext>
            </a:extLst>
          </p:cNvPr>
          <p:cNvSpPr>
            <a:spLocks noGrp="1"/>
          </p:cNvSpPr>
          <p:nvPr>
            <p:ph type="dt" sz="half" idx="10"/>
          </p:nvPr>
        </p:nvSpPr>
        <p:spPr/>
        <p:txBody>
          <a:bodyPr/>
          <a:lstStyle/>
          <a:p>
            <a:r>
              <a:rPr lang="it-IT"/>
              <a:t>May 7-10, 2019</a:t>
            </a:r>
            <a:endParaRPr lang="it-IT" dirty="0"/>
          </a:p>
        </p:txBody>
      </p:sp>
      <p:sp>
        <p:nvSpPr>
          <p:cNvPr id="5" name="Segnaposto piè di pagina 4">
            <a:extLst>
              <a:ext uri="{FF2B5EF4-FFF2-40B4-BE49-F238E27FC236}">
                <a16:creationId xmlns:a16="http://schemas.microsoft.com/office/drawing/2014/main" id="{DBAD7377-E6A9-46AF-B68C-D9FAE83F4F35}"/>
              </a:ext>
            </a:extLst>
          </p:cNvPr>
          <p:cNvSpPr>
            <a:spLocks noGrp="1"/>
          </p:cNvSpPr>
          <p:nvPr>
            <p:ph type="ftr" sz="quarter" idx="11"/>
          </p:nvPr>
        </p:nvSpPr>
        <p:spPr/>
        <p:txBody>
          <a:bodyPr/>
          <a:lstStyle/>
          <a:p>
            <a:r>
              <a:rPr lang="it-IT"/>
              <a:t>Secure Information Flow in Programs</a:t>
            </a:r>
            <a:endParaRPr lang="it-IT" dirty="0"/>
          </a:p>
        </p:txBody>
      </p:sp>
      <p:sp>
        <p:nvSpPr>
          <p:cNvPr id="6" name="Segnaposto numero diapositiva 5">
            <a:extLst>
              <a:ext uri="{FF2B5EF4-FFF2-40B4-BE49-F238E27FC236}">
                <a16:creationId xmlns:a16="http://schemas.microsoft.com/office/drawing/2014/main" id="{4F68D5F0-2A8E-49DC-9D38-D1C737DC6806}"/>
              </a:ext>
            </a:extLst>
          </p:cNvPr>
          <p:cNvSpPr>
            <a:spLocks noGrp="1"/>
          </p:cNvSpPr>
          <p:nvPr>
            <p:ph type="sldNum" sz="quarter" idx="12"/>
          </p:nvPr>
        </p:nvSpPr>
        <p:spPr/>
        <p:txBody>
          <a:bodyPr/>
          <a:lstStyle/>
          <a:p>
            <a:fld id="{11A9D1D3-80F6-43B1-92F0-BF797B205D95}" type="slidenum">
              <a:rPr lang="it-IT" smtClean="0"/>
              <a:t>9</a:t>
            </a:fld>
            <a:endParaRPr lang="it-IT"/>
          </a:p>
        </p:txBody>
      </p:sp>
      <p:sp>
        <p:nvSpPr>
          <p:cNvPr id="9" name="Rettangolo 1">
            <a:extLst>
              <a:ext uri="{FF2B5EF4-FFF2-40B4-BE49-F238E27FC236}">
                <a16:creationId xmlns:a16="http://schemas.microsoft.com/office/drawing/2014/main" id="{407E0AEC-3ED3-4755-84F5-CFE3C2350EB9}"/>
              </a:ext>
            </a:extLst>
          </p:cNvPr>
          <p:cNvSpPr>
            <a:spLocks noChangeArrowheads="1"/>
          </p:cNvSpPr>
          <p:nvPr/>
        </p:nvSpPr>
        <p:spPr bwMode="auto">
          <a:xfrm flipH="1">
            <a:off x="9167731" y="1516210"/>
            <a:ext cx="1138237" cy="120015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it-IT" sz="1800">
                <a:solidFill>
                  <a:srgbClr val="C00000"/>
                </a:solidFill>
                <a:latin typeface="Arial" panose="020B0604020202020204" pitchFamily="34" charset="0"/>
              </a:rPr>
              <a:t>private</a:t>
            </a:r>
          </a:p>
          <a:p>
            <a:pPr>
              <a:spcBef>
                <a:spcPct val="0"/>
              </a:spcBef>
              <a:buFontTx/>
              <a:buNone/>
            </a:pPr>
            <a:endParaRPr lang="en-US" altLang="it-IT" sz="1800">
              <a:solidFill>
                <a:srgbClr val="C00000"/>
              </a:solidFill>
              <a:latin typeface="Arial" panose="020B0604020202020204" pitchFamily="34" charset="0"/>
            </a:endParaRPr>
          </a:p>
          <a:p>
            <a:pPr>
              <a:spcBef>
                <a:spcPct val="0"/>
              </a:spcBef>
              <a:buFontTx/>
              <a:buNone/>
            </a:pPr>
            <a:endParaRPr lang="en-US" altLang="it-IT" sz="1800">
              <a:solidFill>
                <a:srgbClr val="C00000"/>
              </a:solidFill>
              <a:latin typeface="Arial" panose="020B0604020202020204" pitchFamily="34" charset="0"/>
            </a:endParaRPr>
          </a:p>
          <a:p>
            <a:pPr>
              <a:spcBef>
                <a:spcPct val="0"/>
              </a:spcBef>
              <a:buFontTx/>
              <a:buNone/>
            </a:pPr>
            <a:r>
              <a:rPr lang="en-US" altLang="it-IT" sz="1800">
                <a:solidFill>
                  <a:srgbClr val="C00000"/>
                </a:solidFill>
                <a:latin typeface="Arial" panose="020B0604020202020204" pitchFamily="34" charset="0"/>
              </a:rPr>
              <a:t> public</a:t>
            </a:r>
            <a:endParaRPr lang="it-IT" altLang="it-IT" sz="1800">
              <a:solidFill>
                <a:srgbClr val="C00000"/>
              </a:solidFill>
              <a:latin typeface="Arial" panose="020B0604020202020204" pitchFamily="34" charset="0"/>
            </a:endParaRPr>
          </a:p>
        </p:txBody>
      </p:sp>
      <p:cxnSp>
        <p:nvCxnSpPr>
          <p:cNvPr id="10" name="Connettore diritto 9">
            <a:extLst>
              <a:ext uri="{FF2B5EF4-FFF2-40B4-BE49-F238E27FC236}">
                <a16:creationId xmlns:a16="http://schemas.microsoft.com/office/drawing/2014/main" id="{81FA6613-684A-4F58-A29D-F47039A9DA6C}"/>
              </a:ext>
            </a:extLst>
          </p:cNvPr>
          <p:cNvCxnSpPr/>
          <p:nvPr/>
        </p:nvCxnSpPr>
        <p:spPr>
          <a:xfrm>
            <a:off x="9619109" y="1928960"/>
            <a:ext cx="0" cy="37465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Rettangolo 10">
            <a:extLst>
              <a:ext uri="{FF2B5EF4-FFF2-40B4-BE49-F238E27FC236}">
                <a16:creationId xmlns:a16="http://schemas.microsoft.com/office/drawing/2014/main" id="{9B8B94AE-A43F-44E4-9464-F614953C9932}"/>
              </a:ext>
            </a:extLst>
          </p:cNvPr>
          <p:cNvSpPr/>
          <p:nvPr/>
        </p:nvSpPr>
        <p:spPr>
          <a:xfrm>
            <a:off x="825171" y="1146700"/>
            <a:ext cx="7853162" cy="1815882"/>
          </a:xfrm>
          <a:prstGeom prst="rect">
            <a:avLst/>
          </a:prstGeom>
        </p:spPr>
        <p:txBody>
          <a:bodyPr wrap="square">
            <a:spAutoFit/>
          </a:bodyPr>
          <a:lstStyle/>
          <a:p>
            <a:pPr>
              <a:buFont typeface="Arial" panose="020B0604020202020204" pitchFamily="34" charset="0"/>
              <a:buNone/>
            </a:pPr>
            <a:r>
              <a:rPr lang="it-IT" altLang="it-IT" sz="2800" b="1" dirty="0"/>
              <a:t>Non-</a:t>
            </a:r>
            <a:r>
              <a:rPr lang="it-IT" altLang="it-IT" sz="2800" b="1" dirty="0" err="1"/>
              <a:t>interference</a:t>
            </a:r>
            <a:r>
              <a:rPr lang="it-IT" altLang="it-IT" sz="2800" b="1" dirty="0"/>
              <a:t> </a:t>
            </a:r>
            <a:r>
              <a:rPr lang="it-IT" altLang="it-IT" sz="2800" b="1" dirty="0" err="1"/>
              <a:t>property</a:t>
            </a:r>
            <a:br>
              <a:rPr lang="it-IT" altLang="it-IT" sz="2800" b="1" dirty="0"/>
            </a:br>
            <a:r>
              <a:rPr lang="en-US" altLang="it-IT" sz="2800" dirty="0"/>
              <a:t>the  security domain private is non-interfering with domain public if no input by private can influence subsequent outputs seen by public. </a:t>
            </a:r>
          </a:p>
        </p:txBody>
      </p:sp>
      <p:sp>
        <p:nvSpPr>
          <p:cNvPr id="13" name="CasellaDiTesto 1">
            <a:extLst>
              <a:ext uri="{FF2B5EF4-FFF2-40B4-BE49-F238E27FC236}">
                <a16:creationId xmlns:a16="http://schemas.microsoft.com/office/drawing/2014/main" id="{1E84CB02-2E53-4609-BB05-DCF72A4346F3}"/>
              </a:ext>
            </a:extLst>
          </p:cNvPr>
          <p:cNvSpPr txBox="1">
            <a:spLocks noChangeArrowheads="1"/>
          </p:cNvSpPr>
          <p:nvPr/>
        </p:nvSpPr>
        <p:spPr bwMode="auto">
          <a:xfrm>
            <a:off x="2965234" y="3689007"/>
            <a:ext cx="4602542"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it-IT" altLang="it-IT" u="none" dirty="0" err="1">
                <a:latin typeface="Arial" panose="020B0604020202020204" pitchFamily="34" charset="0"/>
              </a:rPr>
              <a:t>Secure</a:t>
            </a:r>
            <a:r>
              <a:rPr lang="it-IT" altLang="it-IT" u="none" dirty="0">
                <a:latin typeface="Arial" panose="020B0604020202020204" pitchFamily="34" charset="0"/>
              </a:rPr>
              <a:t> information flow </a:t>
            </a:r>
          </a:p>
          <a:p>
            <a:pPr algn="ctr">
              <a:spcBef>
                <a:spcPct val="0"/>
              </a:spcBef>
              <a:buFontTx/>
              <a:buNone/>
            </a:pPr>
            <a:r>
              <a:rPr lang="it-IT" altLang="it-IT" u="none" dirty="0" err="1">
                <a:latin typeface="Arial" panose="020B0604020202020204" pitchFamily="34" charset="0"/>
              </a:rPr>
              <a:t>property</a:t>
            </a:r>
            <a:endParaRPr lang="it-IT" altLang="it-IT" u="none" dirty="0">
              <a:latin typeface="Arial" panose="020B0604020202020204" pitchFamily="34" charset="0"/>
            </a:endParaRPr>
          </a:p>
        </p:txBody>
      </p:sp>
      <p:sp>
        <p:nvSpPr>
          <p:cNvPr id="14" name="Rettangolo con angoli arrotondati 13">
            <a:extLst>
              <a:ext uri="{FF2B5EF4-FFF2-40B4-BE49-F238E27FC236}">
                <a16:creationId xmlns:a16="http://schemas.microsoft.com/office/drawing/2014/main" id="{2849C9A4-0D5C-4603-AED7-A7B8AA155CBF}"/>
              </a:ext>
            </a:extLst>
          </p:cNvPr>
          <p:cNvSpPr/>
          <p:nvPr/>
        </p:nvSpPr>
        <p:spPr>
          <a:xfrm>
            <a:off x="2565400" y="3557410"/>
            <a:ext cx="5402211" cy="1340412"/>
          </a:xfrm>
          <a:prstGeom prst="roundRect">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677423278"/>
      </p:ext>
    </p:extLst>
  </p:cSld>
  <p:clrMapOvr>
    <a:masterClrMapping/>
  </p:clrMapOvr>
</p:sld>
</file>

<file path=ppt/theme/theme1.xml><?xml version="1.0" encoding="utf-8"?>
<a:theme xmlns:a="http://schemas.openxmlformats.org/drawingml/2006/main" name="Tema di Office">
  <a:themeElements>
    <a:clrScheme name="Blu caldo">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1794</TotalTime>
  <Words>3642</Words>
  <Application>Microsoft Office PowerPoint</Application>
  <PresentationFormat>Widescreen</PresentationFormat>
  <Paragraphs>779</Paragraphs>
  <Slides>63</Slides>
  <Notes>0</Notes>
  <HiddenSlides>0</HiddenSlides>
  <MMClips>0</MMClips>
  <ScaleCrop>false</ScaleCrop>
  <HeadingPairs>
    <vt:vector size="6" baseType="variant">
      <vt:variant>
        <vt:lpstr>Caratteri utilizzati</vt:lpstr>
      </vt:variant>
      <vt:variant>
        <vt:i4>13</vt:i4>
      </vt:variant>
      <vt:variant>
        <vt:lpstr>Tema</vt:lpstr>
      </vt:variant>
      <vt:variant>
        <vt:i4>2</vt:i4>
      </vt:variant>
      <vt:variant>
        <vt:lpstr>Titoli diapositive</vt:lpstr>
      </vt:variant>
      <vt:variant>
        <vt:i4>63</vt:i4>
      </vt:variant>
    </vt:vector>
  </HeadingPairs>
  <TitlesOfParts>
    <vt:vector size="78" baseType="lpstr">
      <vt:lpstr>Arial</vt:lpstr>
      <vt:lpstr>Calibri</vt:lpstr>
      <vt:lpstr>Calibri Light</vt:lpstr>
      <vt:lpstr>Cambria Math</vt:lpstr>
      <vt:lpstr>CMR10</vt:lpstr>
      <vt:lpstr>cmti12</vt:lpstr>
      <vt:lpstr>Courier New</vt:lpstr>
      <vt:lpstr>LMMono12-Regular</vt:lpstr>
      <vt:lpstr>LMRoman12-Regular</vt:lpstr>
      <vt:lpstr>NimbusRomNo9L-Regu</vt:lpstr>
      <vt:lpstr>Script MT Bold</vt:lpstr>
      <vt:lpstr>Symbol</vt:lpstr>
      <vt:lpstr>Utopia-Regular</vt:lpstr>
      <vt:lpstr>Tema di Office</vt:lpstr>
      <vt:lpstr>Personalizza struttura</vt:lpstr>
      <vt:lpstr>Presentazione standard di PowerPoint</vt:lpstr>
      <vt:lpstr>Outline</vt:lpstr>
      <vt:lpstr>Data leakage</vt:lpstr>
      <vt:lpstr>Private data made publicly available</vt:lpstr>
      <vt:lpstr>Interference between private and public data</vt:lpstr>
      <vt:lpstr>Colluding applications for data leakage</vt:lpstr>
      <vt:lpstr>Colluding applets</vt:lpstr>
      <vt:lpstr>Multi-level Security policy</vt:lpstr>
      <vt:lpstr>Multi-level Security policy</vt:lpstr>
      <vt:lpstr>Basics of information flow</vt:lpstr>
      <vt:lpstr>Basics of information flow</vt:lpstr>
      <vt:lpstr>Information flow: implicit flow </vt:lpstr>
      <vt:lpstr>Secure Information Flow</vt:lpstr>
      <vt:lpstr>Secure Information Flow</vt:lpstr>
      <vt:lpstr>Secure Information Flow violation</vt:lpstr>
      <vt:lpstr>Secure Information Flow violation</vt:lpstr>
      <vt:lpstr>Secure Information Flow checking</vt:lpstr>
      <vt:lpstr>Abstract Interpretation of the Operational semantics</vt:lpstr>
      <vt:lpstr>Basics of Operational semantics</vt:lpstr>
      <vt:lpstr>Operational semantics</vt:lpstr>
      <vt:lpstr>Our approach</vt:lpstr>
      <vt:lpstr>Concrete Operational sematics</vt:lpstr>
      <vt:lpstr>Concrete Operational sematics</vt:lpstr>
      <vt:lpstr>Concrete Operational sematics</vt:lpstr>
      <vt:lpstr>Concrete Operational sematics</vt:lpstr>
      <vt:lpstr>Concrete Operational sematics</vt:lpstr>
      <vt:lpstr>Abstract Operational semantics</vt:lpstr>
      <vt:lpstr>Abstract Operational sematics</vt:lpstr>
      <vt:lpstr>Abstract Operational sematics</vt:lpstr>
      <vt:lpstr>Stack-based low-level languages</vt:lpstr>
      <vt:lpstr>Java Bytecode</vt:lpstr>
      <vt:lpstr>Standard Operational semantics</vt:lpstr>
      <vt:lpstr>Concrete Operational semantics</vt:lpstr>
      <vt:lpstr>Abstract Operational semantics</vt:lpstr>
      <vt:lpstr>Information Flow in programs</vt:lpstr>
      <vt:lpstr>Function invocations</vt:lpstr>
      <vt:lpstr>Function invocation</vt:lpstr>
      <vt:lpstr>The security context</vt:lpstr>
      <vt:lpstr>A case study: secure flow in AUTOSAR models</vt:lpstr>
      <vt:lpstr>A case study: secure flow in AUTOSAR models</vt:lpstr>
      <vt:lpstr>A case study: secure flow in AUTOSAR models</vt:lpstr>
      <vt:lpstr>Mixed-criticality</vt:lpstr>
      <vt:lpstr>Mixed-criticality</vt:lpstr>
      <vt:lpstr>AUTOSAR security annotations</vt:lpstr>
      <vt:lpstr>AUTOSAR architecture</vt:lpstr>
      <vt:lpstr>Runnables</vt:lpstr>
      <vt:lpstr>AUTOSAR runnable interaction</vt:lpstr>
      <vt:lpstr>AUTOSAR security policy</vt:lpstr>
      <vt:lpstr>AUTOSAR extensions in Rhapsody</vt:lpstr>
      <vt:lpstr>AUTOSAR Secure Flow analysis</vt:lpstr>
      <vt:lpstr>AUTOSAR Secure Flow analysis</vt:lpstr>
      <vt:lpstr>The abstract interpreter: EXEC</vt:lpstr>
      <vt:lpstr>Abstract semantics</vt:lpstr>
      <vt:lpstr>Abstract semantics</vt:lpstr>
      <vt:lpstr>Iterative analysis</vt:lpstr>
      <vt:lpstr>An example: Front Light Manager </vt:lpstr>
      <vt:lpstr>Front Light Manager</vt:lpstr>
      <vt:lpstr>An example of component: Front_light_manager</vt:lpstr>
      <vt:lpstr>Information for generating the context</vt:lpstr>
      <vt:lpstr>Using Deps to annotate the model</vt:lpstr>
      <vt:lpstr>Conclusions</vt:lpstr>
      <vt:lpstr>Conclusions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cinzia</dc:creator>
  <cp:lastModifiedBy>CINZIA BERNARDESCHI</cp:lastModifiedBy>
  <cp:revision>464</cp:revision>
  <dcterms:created xsi:type="dcterms:W3CDTF">2019-04-29T15:18:52Z</dcterms:created>
  <dcterms:modified xsi:type="dcterms:W3CDTF">2019-05-17T18:58:39Z</dcterms:modified>
</cp:coreProperties>
</file>