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7"/>
  </p:notesMasterIdLst>
  <p:sldIdLst>
    <p:sldId id="1303" r:id="rId2"/>
    <p:sldId id="1304" r:id="rId3"/>
    <p:sldId id="1213" r:id="rId4"/>
    <p:sldId id="1375" r:id="rId5"/>
    <p:sldId id="1376" r:id="rId6"/>
    <p:sldId id="1377" r:id="rId7"/>
    <p:sldId id="1378" r:id="rId8"/>
    <p:sldId id="1379" r:id="rId9"/>
    <p:sldId id="1013" r:id="rId10"/>
    <p:sldId id="1380" r:id="rId11"/>
    <p:sldId id="1381" r:id="rId12"/>
    <p:sldId id="1382" r:id="rId13"/>
    <p:sldId id="1383" r:id="rId14"/>
    <p:sldId id="1384" r:id="rId15"/>
    <p:sldId id="1385" r:id="rId16"/>
    <p:sldId id="1386" r:id="rId17"/>
    <p:sldId id="1387" r:id="rId18"/>
    <p:sldId id="1388" r:id="rId19"/>
    <p:sldId id="1389" r:id="rId20"/>
    <p:sldId id="1390" r:id="rId21"/>
    <p:sldId id="1391" r:id="rId22"/>
    <p:sldId id="1392" r:id="rId23"/>
    <p:sldId id="1097" r:id="rId24"/>
    <p:sldId id="1395" r:id="rId25"/>
    <p:sldId id="1394" r:id="rId26"/>
    <p:sldId id="1397" r:id="rId27"/>
    <p:sldId id="1398" r:id="rId28"/>
    <p:sldId id="1399" r:id="rId29"/>
    <p:sldId id="1400" r:id="rId30"/>
    <p:sldId id="1401" r:id="rId31"/>
    <p:sldId id="1402" r:id="rId32"/>
    <p:sldId id="1403" r:id="rId33"/>
    <p:sldId id="1404" r:id="rId34"/>
    <p:sldId id="1405" r:id="rId35"/>
    <p:sldId id="1406" r:id="rId36"/>
    <p:sldId id="1407" r:id="rId37"/>
    <p:sldId id="1408" r:id="rId38"/>
    <p:sldId id="1409" r:id="rId39"/>
    <p:sldId id="1410" r:id="rId40"/>
    <p:sldId id="1411" r:id="rId41"/>
    <p:sldId id="1412" r:id="rId42"/>
    <p:sldId id="1413" r:id="rId43"/>
    <p:sldId id="1414" r:id="rId44"/>
    <p:sldId id="1415" r:id="rId45"/>
    <p:sldId id="1416" r:id="rId46"/>
    <p:sldId id="1418" r:id="rId47"/>
    <p:sldId id="1419" r:id="rId48"/>
    <p:sldId id="1420" r:id="rId49"/>
    <p:sldId id="1421" r:id="rId50"/>
    <p:sldId id="1422" r:id="rId51"/>
    <p:sldId id="1423" r:id="rId52"/>
    <p:sldId id="1424" r:id="rId53"/>
    <p:sldId id="1417" r:id="rId54"/>
    <p:sldId id="1425" r:id="rId55"/>
    <p:sldId id="1426" r:id="rId56"/>
    <p:sldId id="1427" r:id="rId57"/>
    <p:sldId id="1428" r:id="rId58"/>
    <p:sldId id="1429" r:id="rId59"/>
    <p:sldId id="1435" r:id="rId60"/>
    <p:sldId id="1434" r:id="rId61"/>
    <p:sldId id="1430" r:id="rId62"/>
    <p:sldId id="1433" r:id="rId63"/>
    <p:sldId id="1431" r:id="rId64"/>
    <p:sldId id="1432" r:id="rId65"/>
    <p:sldId id="1436" r:id="rId6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4542" autoAdjust="0"/>
  </p:normalViewPr>
  <p:slideViewPr>
    <p:cSldViewPr snapToGrid="0">
      <p:cViewPr varScale="1">
        <p:scale>
          <a:sx n="105" d="100"/>
          <a:sy n="105" d="100"/>
        </p:scale>
        <p:origin x="15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1F65E0-4069-491A-83B2-D1E5380DC064}" type="datetimeFigureOut">
              <a:rPr lang="it-IT" smtClean="0"/>
              <a:t>03/05/2019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DD656-6BF1-4706-ADC1-0A198C24576E}" type="slidenum">
              <a:rPr lang="it-IT" smtClean="0"/>
              <a:t>‹N›</a:t>
            </a:fld>
            <a:endParaRPr lang="it-IT"/>
          </a:p>
        </p:txBody>
      </p:sp>
    </p:spTree>
    <p:extLst>
      <p:ext uri="{BB962C8B-B14F-4D97-AF65-F5344CB8AC3E}">
        <p14:creationId xmlns:p14="http://schemas.microsoft.com/office/powerpoint/2010/main" val="42821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8F2E9773-12D3-4817-8DD5-C789955D1DE6}"/>
              </a:ext>
            </a:extLst>
          </p:cNvPr>
          <p:cNvSpPr>
            <a:spLocks noGrp="1"/>
          </p:cNvSpPr>
          <p:nvPr>
            <p:ph type="dt" sz="half" idx="10"/>
          </p:nvPr>
        </p:nvSpPr>
        <p:spPr/>
        <p:txBody>
          <a:bodyPr/>
          <a:lstStyle/>
          <a:p>
            <a:r>
              <a:rPr lang="it-IT" dirty="0" err="1"/>
              <a:t>May</a:t>
            </a:r>
            <a:r>
              <a:rPr lang="it-IT" dirty="0"/>
              <a:t> 7-11, /2019</a:t>
            </a:r>
          </a:p>
        </p:txBody>
      </p:sp>
      <p:sp>
        <p:nvSpPr>
          <p:cNvPr id="5" name="Segnaposto piè di pagina 4">
            <a:extLst>
              <a:ext uri="{FF2B5EF4-FFF2-40B4-BE49-F238E27FC236}">
                <a16:creationId xmlns:a16="http://schemas.microsoft.com/office/drawing/2014/main" id="{934CBC14-0F91-4A20-8417-208012D3CCE6}"/>
              </a:ext>
            </a:extLst>
          </p:cNvPr>
          <p:cNvSpPr>
            <a:spLocks noGrp="1"/>
          </p:cNvSpPr>
          <p:nvPr>
            <p:ph type="ftr" sz="quarter" idx="11"/>
          </p:nvPr>
        </p:nvSpPr>
        <p:spPr>
          <a:xfrm>
            <a:off x="175364" y="6356350"/>
            <a:ext cx="12016636" cy="365125"/>
          </a:xfrm>
        </p:spPr>
        <p:txBody>
          <a:bodyPr/>
          <a:lstStyle/>
          <a:p>
            <a:r>
              <a:rPr lang="it-IT" dirty="0" err="1"/>
              <a:t>Redundance</a:t>
            </a:r>
            <a:r>
              <a:rPr lang="it-IT" dirty="0"/>
              <a:t> in fault </a:t>
            </a:r>
            <a:r>
              <a:rPr lang="it-IT" dirty="0" err="1"/>
              <a:t>tolerance</a:t>
            </a:r>
            <a:endParaRPr lang="it-IT" dirty="0"/>
          </a:p>
        </p:txBody>
      </p:sp>
      <p:sp>
        <p:nvSpPr>
          <p:cNvPr id="6" name="Segnaposto numero diapositiva 5">
            <a:extLst>
              <a:ext uri="{FF2B5EF4-FFF2-40B4-BE49-F238E27FC236}">
                <a16:creationId xmlns:a16="http://schemas.microsoft.com/office/drawing/2014/main" id="{5B4065C5-4AD1-49EA-B986-64AFB01F394B}"/>
              </a:ext>
            </a:extLst>
          </p:cNvPr>
          <p:cNvSpPr>
            <a:spLocks noGrp="1"/>
          </p:cNvSpPr>
          <p:nvPr>
            <p:ph type="sldNum" sz="quarter" idx="12"/>
          </p:nvPr>
        </p:nvSpPr>
        <p:spPr/>
        <p:txBody>
          <a:bodyPr/>
          <a:lstStyle/>
          <a:p>
            <a:fld id="{11A9D1D3-80F6-43B1-92F0-BF797B205D95}" type="slidenum">
              <a:rPr lang="it-IT" smtClean="0"/>
              <a:t>‹N›</a:t>
            </a:fld>
            <a:endParaRPr lang="it-IT"/>
          </a:p>
        </p:txBody>
      </p:sp>
      <p:pic>
        <p:nvPicPr>
          <p:cNvPr id="7" name="Grafik 4" descr="unipi.jpg">
            <a:extLst>
              <a:ext uri="{FF2B5EF4-FFF2-40B4-BE49-F238E27FC236}">
                <a16:creationId xmlns:a16="http://schemas.microsoft.com/office/drawing/2014/main" id="{AD822E2C-8FA0-4ACE-A55C-B791CCEE219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92907" y="394083"/>
            <a:ext cx="1238310" cy="1083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2">
            <a:extLst>
              <a:ext uri="{FF2B5EF4-FFF2-40B4-BE49-F238E27FC236}">
                <a16:creationId xmlns:a16="http://schemas.microsoft.com/office/drawing/2014/main" id="{9190FCBE-6A7A-484E-B258-FD6BEB31B264}"/>
              </a:ext>
            </a:extLst>
          </p:cNvPr>
          <p:cNvSpPr txBox="1">
            <a:spLocks/>
          </p:cNvSpPr>
          <p:nvPr userDrawn="1"/>
        </p:nvSpPr>
        <p:spPr>
          <a:xfrm>
            <a:off x="0" y="3380713"/>
            <a:ext cx="12192000" cy="513390"/>
          </a:xfrm>
          <a:prstGeom prst="rect">
            <a:avLst/>
          </a:prstGeom>
        </p:spPr>
        <p:txBody>
          <a:bodyPr vert="horz" lIns="91440" tIns="45720" rIns="91440" bIns="45720" rtlCol="0">
            <a:normAutofit/>
          </a:bodyPr>
          <a:lstStyle>
            <a:lvl1pPr marL="0" indent="0" algn="ctr" defTabSz="914400" rtl="0" eaLnBrk="1" latinLnBrk="0" hangingPunct="1">
              <a:lnSpc>
                <a:spcPct val="100000"/>
              </a:lnSpc>
              <a:spcBef>
                <a:spcPct val="0"/>
              </a:spcBef>
              <a:buFontTx/>
              <a:buNone/>
              <a:defRPr sz="2000" i="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it-IT" altLang="it-IT" sz="2400" b="0" i="0" dirty="0" err="1">
                <a:latin typeface="Arial" panose="020B0604020202020204" pitchFamily="34" charset="0"/>
              </a:rPr>
              <a:t>Lecture</a:t>
            </a:r>
            <a:r>
              <a:rPr lang="it-IT" altLang="it-IT" sz="2400" b="0" i="0" dirty="0">
                <a:latin typeface="Arial" panose="020B0604020202020204" pitchFamily="34" charset="0"/>
              </a:rPr>
              <a:t> 4</a:t>
            </a:r>
            <a:endParaRPr lang="it-IT" altLang="ja-JP" sz="2400" b="0" i="0" dirty="0">
              <a:latin typeface="Arial" panose="020B0604020202020204" pitchFamily="34" charset="0"/>
            </a:endParaRPr>
          </a:p>
        </p:txBody>
      </p:sp>
      <p:sp>
        <p:nvSpPr>
          <p:cNvPr id="13" name="Sottotitolo 2">
            <a:extLst>
              <a:ext uri="{FF2B5EF4-FFF2-40B4-BE49-F238E27FC236}">
                <a16:creationId xmlns:a16="http://schemas.microsoft.com/office/drawing/2014/main" id="{76C54228-CD95-4180-B164-5C80F9A58FB5}"/>
              </a:ext>
            </a:extLst>
          </p:cNvPr>
          <p:cNvSpPr txBox="1">
            <a:spLocks/>
          </p:cNvSpPr>
          <p:nvPr userDrawn="1"/>
        </p:nvSpPr>
        <p:spPr>
          <a:xfrm>
            <a:off x="1240062" y="6282217"/>
            <a:ext cx="9144000" cy="513390"/>
          </a:xfrm>
          <a:prstGeom prst="rect">
            <a:avLst/>
          </a:prstGeom>
        </p:spPr>
        <p:txBody>
          <a:bodyPr vert="horz" lIns="91440" tIns="45720" rIns="91440" bIns="45720" rtlCol="0">
            <a:normAutofit/>
          </a:bodyPr>
          <a:lstStyle>
            <a:lvl1pPr marL="0" indent="0" algn="ctr" defTabSz="914400" rtl="0" eaLnBrk="1" latinLnBrk="0" hangingPunct="1">
              <a:lnSpc>
                <a:spcPct val="100000"/>
              </a:lnSpc>
              <a:spcBef>
                <a:spcPct val="0"/>
              </a:spcBef>
              <a:buFontTx/>
              <a:buNone/>
              <a:defRPr sz="2000" i="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altLang="it-IT" sz="1800" b="0" i="0" dirty="0" err="1">
                <a:latin typeface="Arial" panose="020B0604020202020204" pitchFamily="34" charset="0"/>
              </a:rPr>
              <a:t>May</a:t>
            </a:r>
            <a:r>
              <a:rPr lang="it-IT" altLang="it-IT" sz="1800" b="0" i="0" dirty="0">
                <a:latin typeface="Arial" panose="020B0604020202020204" pitchFamily="34" charset="0"/>
              </a:rPr>
              <a:t> 7-10, 2019 – </a:t>
            </a:r>
            <a:r>
              <a:rPr lang="it-IT" altLang="it-IT" sz="1800" b="0" i="0" dirty="0" err="1">
                <a:latin typeface="Arial" panose="020B0604020202020204" pitchFamily="34" charset="0"/>
              </a:rPr>
              <a:t>Thessaloniki</a:t>
            </a:r>
            <a:r>
              <a:rPr lang="it-IT" altLang="it-IT" sz="1800" b="0" i="0" dirty="0">
                <a:latin typeface="Arial" panose="020B0604020202020204" pitchFamily="34" charset="0"/>
              </a:rPr>
              <a:t>, </a:t>
            </a:r>
            <a:r>
              <a:rPr lang="it-IT" altLang="it-IT" sz="1800" b="0" i="0" dirty="0" err="1">
                <a:latin typeface="Arial" panose="020B0604020202020204" pitchFamily="34" charset="0"/>
              </a:rPr>
              <a:t>Greece</a:t>
            </a:r>
            <a:endParaRPr lang="it-IT" altLang="ja-JP" sz="1800" b="0" i="0" dirty="0">
              <a:latin typeface="Arial" panose="020B0604020202020204" pitchFamily="34" charset="0"/>
            </a:endParaRPr>
          </a:p>
        </p:txBody>
      </p:sp>
      <p:cxnSp>
        <p:nvCxnSpPr>
          <p:cNvPr id="15" name="Connettore diritto 14">
            <a:extLst>
              <a:ext uri="{FF2B5EF4-FFF2-40B4-BE49-F238E27FC236}">
                <a16:creationId xmlns:a16="http://schemas.microsoft.com/office/drawing/2014/main" id="{4F8F5D8B-25D9-4E40-A41F-3D134C483D78}"/>
              </a:ext>
            </a:extLst>
          </p:cNvPr>
          <p:cNvCxnSpPr/>
          <p:nvPr userDrawn="1"/>
        </p:nvCxnSpPr>
        <p:spPr>
          <a:xfrm>
            <a:off x="0" y="6150279"/>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id="{F477FFFB-3FAC-4D4D-B650-200C658170BB}"/>
              </a:ext>
            </a:extLst>
          </p:cNvPr>
          <p:cNvSpPr txBox="1"/>
          <p:nvPr userDrawn="1"/>
        </p:nvSpPr>
        <p:spPr>
          <a:xfrm>
            <a:off x="0" y="4221972"/>
            <a:ext cx="12192000" cy="160043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altLang="it-IT" sz="2000" i="1" dirty="0">
                <a:latin typeface="Arial" panose="020B0604020202020204" pitchFamily="34" charset="0"/>
              </a:rPr>
              <a:t>Prof. Cinzia Bernardeschi</a:t>
            </a:r>
            <a:br>
              <a:rPr lang="it-IT" altLang="it-IT" sz="2000" i="1" dirty="0">
                <a:latin typeface="Arial" panose="020B0604020202020204" pitchFamily="34" charset="0"/>
              </a:rPr>
            </a:br>
            <a:r>
              <a:rPr lang="it-IT" altLang="it-IT" sz="2000" i="1" dirty="0">
                <a:latin typeface="Arial" panose="020B0604020202020204" pitchFamily="34" charset="0"/>
              </a:rPr>
              <a:t> Department of Information Engineering</a:t>
            </a:r>
            <a:br>
              <a:rPr lang="it-IT" altLang="it-IT" sz="2000" i="1" dirty="0">
                <a:latin typeface="Arial" panose="020B0604020202020204" pitchFamily="34" charset="0"/>
              </a:rPr>
            </a:br>
            <a:r>
              <a:rPr lang="it-IT" altLang="it-IT" sz="2000" i="1" dirty="0" err="1">
                <a:latin typeface="Arial" panose="020B0604020202020204" pitchFamily="34" charset="0"/>
              </a:rPr>
              <a:t>Univerisity</a:t>
            </a:r>
            <a:r>
              <a:rPr lang="it-IT" altLang="it-IT" sz="2000" i="1" dirty="0">
                <a:latin typeface="Arial" panose="020B0604020202020204" pitchFamily="34" charset="0"/>
              </a:rPr>
              <a:t> of Pisa, </a:t>
            </a:r>
            <a:r>
              <a:rPr lang="it-IT" altLang="it-IT" sz="2000" i="1" dirty="0" err="1">
                <a:latin typeface="Arial" panose="020B0604020202020204" pitchFamily="34" charset="0"/>
              </a:rPr>
              <a:t>Italy</a:t>
            </a:r>
            <a:br>
              <a:rPr lang="it-IT" altLang="it-IT" sz="2000" i="1" dirty="0">
                <a:latin typeface="Arial" panose="020B0604020202020204" pitchFamily="34" charset="0"/>
              </a:rPr>
            </a:br>
            <a:r>
              <a:rPr lang="it-IT" altLang="it-IT" sz="2000" i="1" dirty="0">
                <a:latin typeface="Arial" panose="020B0604020202020204" pitchFamily="34" charset="0"/>
              </a:rPr>
              <a:t>cinzia.bernardeschi@unipi.it</a:t>
            </a:r>
          </a:p>
          <a:p>
            <a:endParaRPr lang="it-IT" dirty="0"/>
          </a:p>
        </p:txBody>
      </p:sp>
      <p:sp>
        <p:nvSpPr>
          <p:cNvPr id="20" name="Rettangolo 19">
            <a:extLst>
              <a:ext uri="{FF2B5EF4-FFF2-40B4-BE49-F238E27FC236}">
                <a16:creationId xmlns:a16="http://schemas.microsoft.com/office/drawing/2014/main" id="{72179EAB-DD38-4D34-9889-C7EF4E12D74F}"/>
              </a:ext>
            </a:extLst>
          </p:cNvPr>
          <p:cNvSpPr/>
          <p:nvPr userDrawn="1"/>
        </p:nvSpPr>
        <p:spPr>
          <a:xfrm>
            <a:off x="0" y="2085334"/>
            <a:ext cx="12192000" cy="108352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it-IT" sz="4400" dirty="0"/>
              <a:t>Basic </a:t>
            </a:r>
            <a:r>
              <a:rPr lang="en-US" altLang="it-IT" sz="4400" dirty="0" err="1"/>
              <a:t>buiding</a:t>
            </a:r>
            <a:r>
              <a:rPr lang="en-US" altLang="it-IT" sz="4400" dirty="0"/>
              <a:t> blocks in Fault Tolerant </a:t>
            </a:r>
          </a:p>
          <a:p>
            <a:pPr algn="ctr"/>
            <a:r>
              <a:rPr lang="en-US" altLang="it-IT" sz="4400" dirty="0"/>
              <a:t>distributed systems</a:t>
            </a:r>
          </a:p>
        </p:txBody>
      </p:sp>
    </p:spTree>
    <p:extLst>
      <p:ext uri="{BB962C8B-B14F-4D97-AF65-F5344CB8AC3E}">
        <p14:creationId xmlns:p14="http://schemas.microsoft.com/office/powerpoint/2010/main" val="1123069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5FF385-6E79-4DFF-B100-A37F9F68891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0DC237A-D1AE-4FB4-A33C-5415E17D77A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F16C5A-CB3A-4AB4-9073-1DA962C033D8}"/>
              </a:ext>
            </a:extLst>
          </p:cNvPr>
          <p:cNvSpPr>
            <a:spLocks noGrp="1"/>
          </p:cNvSpPr>
          <p:nvPr>
            <p:ph type="dt" sz="half" idx="10"/>
          </p:nvPr>
        </p:nvSpPr>
        <p:spPr/>
        <p:txBody>
          <a:bodyPr/>
          <a:lstStyle/>
          <a:p>
            <a:r>
              <a:rPr lang="it-IT"/>
              <a:t>May 7, /2019</a:t>
            </a:r>
          </a:p>
        </p:txBody>
      </p:sp>
      <p:sp>
        <p:nvSpPr>
          <p:cNvPr id="5" name="Segnaposto piè di pagina 4">
            <a:extLst>
              <a:ext uri="{FF2B5EF4-FFF2-40B4-BE49-F238E27FC236}">
                <a16:creationId xmlns:a16="http://schemas.microsoft.com/office/drawing/2014/main" id="{2C49320B-C8A0-45C1-9911-411D5C8CB99F}"/>
              </a:ext>
            </a:extLst>
          </p:cNvPr>
          <p:cNvSpPr>
            <a:spLocks noGrp="1"/>
          </p:cNvSpPr>
          <p:nvPr>
            <p:ph type="ftr" sz="quarter" idx="11"/>
          </p:nvPr>
        </p:nvSpPr>
        <p:spPr/>
        <p:txBody>
          <a:bodyPr/>
          <a:lstStyle/>
          <a:p>
            <a:r>
              <a:rPr lang="it-IT"/>
              <a:t>Redundance in fault tolerance</a:t>
            </a:r>
          </a:p>
        </p:txBody>
      </p:sp>
      <p:sp>
        <p:nvSpPr>
          <p:cNvPr id="6" name="Segnaposto numero diapositiva 5">
            <a:extLst>
              <a:ext uri="{FF2B5EF4-FFF2-40B4-BE49-F238E27FC236}">
                <a16:creationId xmlns:a16="http://schemas.microsoft.com/office/drawing/2014/main" id="{81FEECA0-5252-494F-BAF6-9E8C921E7365}"/>
              </a:ext>
            </a:extLst>
          </p:cNvPr>
          <p:cNvSpPr>
            <a:spLocks noGrp="1"/>
          </p:cNvSpPr>
          <p:nvPr>
            <p:ph type="sldNum" sz="quarter" idx="12"/>
          </p:nvPr>
        </p:nvSpPr>
        <p:spPr/>
        <p:txBody>
          <a:bodyPr/>
          <a:lstStyle/>
          <a:p>
            <a:fld id="{11A9D1D3-80F6-43B1-92F0-BF797B205D95}" type="slidenum">
              <a:rPr lang="it-IT" smtClean="0"/>
              <a:t>‹N›</a:t>
            </a:fld>
            <a:endParaRPr lang="it-IT"/>
          </a:p>
        </p:txBody>
      </p:sp>
    </p:spTree>
    <p:extLst>
      <p:ext uri="{BB962C8B-B14F-4D97-AF65-F5344CB8AC3E}">
        <p14:creationId xmlns:p14="http://schemas.microsoft.com/office/powerpoint/2010/main" val="689245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B2B231F-3622-47C9-A109-AD6D47777DA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7CA577C-444F-4685-AF41-53E6198BAE2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7619728-FB9E-43FD-9E90-05C02BBCA100}"/>
              </a:ext>
            </a:extLst>
          </p:cNvPr>
          <p:cNvSpPr>
            <a:spLocks noGrp="1"/>
          </p:cNvSpPr>
          <p:nvPr>
            <p:ph type="dt" sz="half" idx="10"/>
          </p:nvPr>
        </p:nvSpPr>
        <p:spPr/>
        <p:txBody>
          <a:bodyPr/>
          <a:lstStyle/>
          <a:p>
            <a:r>
              <a:rPr lang="it-IT"/>
              <a:t>May 7, /2019</a:t>
            </a:r>
          </a:p>
        </p:txBody>
      </p:sp>
      <p:sp>
        <p:nvSpPr>
          <p:cNvPr id="5" name="Segnaposto piè di pagina 4">
            <a:extLst>
              <a:ext uri="{FF2B5EF4-FFF2-40B4-BE49-F238E27FC236}">
                <a16:creationId xmlns:a16="http://schemas.microsoft.com/office/drawing/2014/main" id="{5C0763D0-25C0-495B-93AA-23579D883B67}"/>
              </a:ext>
            </a:extLst>
          </p:cNvPr>
          <p:cNvSpPr>
            <a:spLocks noGrp="1"/>
          </p:cNvSpPr>
          <p:nvPr>
            <p:ph type="ftr" sz="quarter" idx="11"/>
          </p:nvPr>
        </p:nvSpPr>
        <p:spPr/>
        <p:txBody>
          <a:bodyPr/>
          <a:lstStyle/>
          <a:p>
            <a:r>
              <a:rPr lang="it-IT"/>
              <a:t>Redundance in fault tolerance</a:t>
            </a:r>
          </a:p>
        </p:txBody>
      </p:sp>
      <p:sp>
        <p:nvSpPr>
          <p:cNvPr id="6" name="Segnaposto numero diapositiva 5">
            <a:extLst>
              <a:ext uri="{FF2B5EF4-FFF2-40B4-BE49-F238E27FC236}">
                <a16:creationId xmlns:a16="http://schemas.microsoft.com/office/drawing/2014/main" id="{6979B195-FE4D-4BC2-9771-677F4EEF2BEE}"/>
              </a:ext>
            </a:extLst>
          </p:cNvPr>
          <p:cNvSpPr>
            <a:spLocks noGrp="1"/>
          </p:cNvSpPr>
          <p:nvPr>
            <p:ph type="sldNum" sz="quarter" idx="12"/>
          </p:nvPr>
        </p:nvSpPr>
        <p:spPr/>
        <p:txBody>
          <a:bodyPr/>
          <a:lstStyle/>
          <a:p>
            <a:fld id="{11A9D1D3-80F6-43B1-92F0-BF797B205D95}" type="slidenum">
              <a:rPr lang="it-IT" smtClean="0"/>
              <a:t>‹N›</a:t>
            </a:fld>
            <a:endParaRPr lang="it-IT"/>
          </a:p>
        </p:txBody>
      </p:sp>
    </p:spTree>
    <p:extLst>
      <p:ext uri="{BB962C8B-B14F-4D97-AF65-F5344CB8AC3E}">
        <p14:creationId xmlns:p14="http://schemas.microsoft.com/office/powerpoint/2010/main" val="2035399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2">
        <a:schemeClr val="bg1"/>
      </p:bgRef>
    </p:bg>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5ABC4496-02AC-45EC-ABB7-B5DAD7F7081F}"/>
              </a:ext>
            </a:extLst>
          </p:cNvPr>
          <p:cNvSpPr/>
          <p:nvPr userDrawn="1"/>
        </p:nvSpPr>
        <p:spPr>
          <a:xfrm>
            <a:off x="0" y="2478"/>
            <a:ext cx="12192000" cy="95014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597A819D-5CD2-4A56-BDEA-931759BFE7FE}"/>
              </a:ext>
            </a:extLst>
          </p:cNvPr>
          <p:cNvSpPr>
            <a:spLocks noGrp="1"/>
          </p:cNvSpPr>
          <p:nvPr>
            <p:ph type="title"/>
          </p:nvPr>
        </p:nvSpPr>
        <p:spPr>
          <a:xfrm>
            <a:off x="0" y="-1"/>
            <a:ext cx="11103280" cy="935494"/>
          </a:xfrm>
        </p:spPr>
        <p:txBody>
          <a:bodyPr>
            <a:normAutofit/>
          </a:bodyPr>
          <a:lstStyle>
            <a:lvl1pPr algn="ctr">
              <a:defRPr sz="4000" baseline="0">
                <a:solidFill>
                  <a:schemeClr val="bg1"/>
                </a:solidFill>
              </a:defRPr>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4A4615E9-300B-4232-9E7F-131FB5256B25}"/>
              </a:ext>
            </a:extLst>
          </p:cNvPr>
          <p:cNvSpPr>
            <a:spLocks noGrp="1"/>
          </p:cNvSpPr>
          <p:nvPr>
            <p:ph idx="1"/>
          </p:nvPr>
        </p:nvSpPr>
        <p:spPr>
          <a:xfrm>
            <a:off x="1026612" y="1639888"/>
            <a:ext cx="10515600" cy="4351338"/>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7BEDB858-78E0-4312-B644-98F96322D61F}"/>
              </a:ext>
            </a:extLst>
          </p:cNvPr>
          <p:cNvSpPr>
            <a:spLocks noGrp="1"/>
          </p:cNvSpPr>
          <p:nvPr>
            <p:ph type="dt" sz="half" idx="10"/>
          </p:nvPr>
        </p:nvSpPr>
        <p:spPr/>
        <p:txBody>
          <a:bodyPr/>
          <a:lstStyle/>
          <a:p>
            <a:r>
              <a:rPr lang="it-IT" dirty="0" err="1"/>
              <a:t>May</a:t>
            </a:r>
            <a:r>
              <a:rPr lang="it-IT" dirty="0"/>
              <a:t> 7-10, 2019</a:t>
            </a:r>
          </a:p>
        </p:txBody>
      </p:sp>
      <p:sp>
        <p:nvSpPr>
          <p:cNvPr id="5" name="Segnaposto piè di pagina 4">
            <a:extLst>
              <a:ext uri="{FF2B5EF4-FFF2-40B4-BE49-F238E27FC236}">
                <a16:creationId xmlns:a16="http://schemas.microsoft.com/office/drawing/2014/main" id="{F4A12C6C-4517-4981-9157-F53A4D485E5A}"/>
              </a:ext>
            </a:extLst>
          </p:cNvPr>
          <p:cNvSpPr>
            <a:spLocks noGrp="1"/>
          </p:cNvSpPr>
          <p:nvPr>
            <p:ph type="ftr" sz="quarter" idx="11"/>
          </p:nvPr>
        </p:nvSpPr>
        <p:spPr/>
        <p:txBody>
          <a:bodyPr/>
          <a:lstStyle>
            <a:lvl1pPr algn="ctr">
              <a:defRPr/>
            </a:lvl1pPr>
          </a:lstStyle>
          <a:p>
            <a:r>
              <a:rPr lang="en-US" altLang="it-IT" dirty="0"/>
              <a:t>Basic building blocks in Fault Tolerant distributed systems</a:t>
            </a:r>
          </a:p>
        </p:txBody>
      </p:sp>
      <p:sp>
        <p:nvSpPr>
          <p:cNvPr id="6" name="Segnaposto numero diapositiva 5">
            <a:extLst>
              <a:ext uri="{FF2B5EF4-FFF2-40B4-BE49-F238E27FC236}">
                <a16:creationId xmlns:a16="http://schemas.microsoft.com/office/drawing/2014/main" id="{B751739A-DB3A-41FD-9ABE-B8F9A94BB25F}"/>
              </a:ext>
            </a:extLst>
          </p:cNvPr>
          <p:cNvSpPr>
            <a:spLocks noGrp="1"/>
          </p:cNvSpPr>
          <p:nvPr>
            <p:ph type="sldNum" sz="quarter" idx="12"/>
          </p:nvPr>
        </p:nvSpPr>
        <p:spPr/>
        <p:txBody>
          <a:bodyPr/>
          <a:lstStyle/>
          <a:p>
            <a:fld id="{11A9D1D3-80F6-43B1-92F0-BF797B205D95}" type="slidenum">
              <a:rPr lang="it-IT" smtClean="0"/>
              <a:t>‹N›</a:t>
            </a:fld>
            <a:endParaRPr lang="it-IT"/>
          </a:p>
        </p:txBody>
      </p:sp>
      <p:pic>
        <p:nvPicPr>
          <p:cNvPr id="8" name="Grafik 4" descr="unipi.jpg">
            <a:extLst>
              <a:ext uri="{FF2B5EF4-FFF2-40B4-BE49-F238E27FC236}">
                <a16:creationId xmlns:a16="http://schemas.microsoft.com/office/drawing/2014/main" id="{DFA5C1BD-F12C-4215-998C-1DDE9BD362D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03280" y="-17138"/>
            <a:ext cx="1088720" cy="952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Connettore diritto 11">
            <a:extLst>
              <a:ext uri="{FF2B5EF4-FFF2-40B4-BE49-F238E27FC236}">
                <a16:creationId xmlns:a16="http://schemas.microsoft.com/office/drawing/2014/main" id="{AC9068DC-6112-4DEF-8C6F-882356DD84BB}"/>
              </a:ext>
            </a:extLst>
          </p:cNvPr>
          <p:cNvCxnSpPr/>
          <p:nvPr userDrawn="1"/>
        </p:nvCxnSpPr>
        <p:spPr>
          <a:xfrm>
            <a:off x="0" y="6356350"/>
            <a:ext cx="12192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927299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9F760A-6767-43ED-A191-8E678C58709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E7EF1A0-8040-446E-83F8-FAC51D8E79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62717B7-B9E4-4C4E-A007-919247FFA01B}"/>
              </a:ext>
            </a:extLst>
          </p:cNvPr>
          <p:cNvSpPr>
            <a:spLocks noGrp="1"/>
          </p:cNvSpPr>
          <p:nvPr>
            <p:ph type="dt" sz="half" idx="10"/>
          </p:nvPr>
        </p:nvSpPr>
        <p:spPr/>
        <p:txBody>
          <a:bodyPr/>
          <a:lstStyle/>
          <a:p>
            <a:r>
              <a:rPr lang="it-IT"/>
              <a:t>May 7, /2019</a:t>
            </a:r>
          </a:p>
        </p:txBody>
      </p:sp>
      <p:sp>
        <p:nvSpPr>
          <p:cNvPr id="5" name="Segnaposto piè di pagina 4">
            <a:extLst>
              <a:ext uri="{FF2B5EF4-FFF2-40B4-BE49-F238E27FC236}">
                <a16:creationId xmlns:a16="http://schemas.microsoft.com/office/drawing/2014/main" id="{25A644C6-B3F4-460A-9EB4-B44D37FFA23B}"/>
              </a:ext>
            </a:extLst>
          </p:cNvPr>
          <p:cNvSpPr>
            <a:spLocks noGrp="1"/>
          </p:cNvSpPr>
          <p:nvPr>
            <p:ph type="ftr" sz="quarter" idx="11"/>
          </p:nvPr>
        </p:nvSpPr>
        <p:spPr/>
        <p:txBody>
          <a:bodyPr/>
          <a:lstStyle/>
          <a:p>
            <a:r>
              <a:rPr lang="it-IT"/>
              <a:t>Redundance in fault tolerance</a:t>
            </a:r>
          </a:p>
        </p:txBody>
      </p:sp>
      <p:sp>
        <p:nvSpPr>
          <p:cNvPr id="6" name="Segnaposto numero diapositiva 5">
            <a:extLst>
              <a:ext uri="{FF2B5EF4-FFF2-40B4-BE49-F238E27FC236}">
                <a16:creationId xmlns:a16="http://schemas.microsoft.com/office/drawing/2014/main" id="{1C699FE8-3939-41C5-B2C5-5C1C027D9253}"/>
              </a:ext>
            </a:extLst>
          </p:cNvPr>
          <p:cNvSpPr>
            <a:spLocks noGrp="1"/>
          </p:cNvSpPr>
          <p:nvPr>
            <p:ph type="sldNum" sz="quarter" idx="12"/>
          </p:nvPr>
        </p:nvSpPr>
        <p:spPr/>
        <p:txBody>
          <a:bodyPr/>
          <a:lstStyle/>
          <a:p>
            <a:fld id="{11A9D1D3-80F6-43B1-92F0-BF797B205D95}" type="slidenum">
              <a:rPr lang="it-IT" smtClean="0"/>
              <a:t>‹N›</a:t>
            </a:fld>
            <a:endParaRPr lang="it-IT"/>
          </a:p>
        </p:txBody>
      </p:sp>
    </p:spTree>
    <p:extLst>
      <p:ext uri="{BB962C8B-B14F-4D97-AF65-F5344CB8AC3E}">
        <p14:creationId xmlns:p14="http://schemas.microsoft.com/office/powerpoint/2010/main" val="2222401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FE2F9A-E67D-413D-85EE-8AA53FE801F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75B60A-B7B4-4D96-A093-52E37F1329D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AB3852D-BCA2-492A-8976-782DCA66667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AC05B0A-1CAA-4A4B-8B7D-8171FCB6B6F8}"/>
              </a:ext>
            </a:extLst>
          </p:cNvPr>
          <p:cNvSpPr>
            <a:spLocks noGrp="1"/>
          </p:cNvSpPr>
          <p:nvPr>
            <p:ph type="dt" sz="half" idx="10"/>
          </p:nvPr>
        </p:nvSpPr>
        <p:spPr/>
        <p:txBody>
          <a:bodyPr/>
          <a:lstStyle/>
          <a:p>
            <a:r>
              <a:rPr lang="it-IT"/>
              <a:t>May 7, /2019</a:t>
            </a:r>
          </a:p>
        </p:txBody>
      </p:sp>
      <p:sp>
        <p:nvSpPr>
          <p:cNvPr id="6" name="Segnaposto piè di pagina 5">
            <a:extLst>
              <a:ext uri="{FF2B5EF4-FFF2-40B4-BE49-F238E27FC236}">
                <a16:creationId xmlns:a16="http://schemas.microsoft.com/office/drawing/2014/main" id="{34E8C816-6396-49D3-83AA-D09CAB5C695B}"/>
              </a:ext>
            </a:extLst>
          </p:cNvPr>
          <p:cNvSpPr>
            <a:spLocks noGrp="1"/>
          </p:cNvSpPr>
          <p:nvPr>
            <p:ph type="ftr" sz="quarter" idx="11"/>
          </p:nvPr>
        </p:nvSpPr>
        <p:spPr/>
        <p:txBody>
          <a:bodyPr/>
          <a:lstStyle/>
          <a:p>
            <a:r>
              <a:rPr lang="it-IT"/>
              <a:t>Redundance in fault tolerance</a:t>
            </a:r>
          </a:p>
        </p:txBody>
      </p:sp>
      <p:sp>
        <p:nvSpPr>
          <p:cNvPr id="7" name="Segnaposto numero diapositiva 6">
            <a:extLst>
              <a:ext uri="{FF2B5EF4-FFF2-40B4-BE49-F238E27FC236}">
                <a16:creationId xmlns:a16="http://schemas.microsoft.com/office/drawing/2014/main" id="{2122C43C-354A-4D06-B47C-845DE30F35BB}"/>
              </a:ext>
            </a:extLst>
          </p:cNvPr>
          <p:cNvSpPr>
            <a:spLocks noGrp="1"/>
          </p:cNvSpPr>
          <p:nvPr>
            <p:ph type="sldNum" sz="quarter" idx="12"/>
          </p:nvPr>
        </p:nvSpPr>
        <p:spPr/>
        <p:txBody>
          <a:bodyPr/>
          <a:lstStyle/>
          <a:p>
            <a:fld id="{11A9D1D3-80F6-43B1-92F0-BF797B205D95}" type="slidenum">
              <a:rPr lang="it-IT" smtClean="0"/>
              <a:t>‹N›</a:t>
            </a:fld>
            <a:endParaRPr lang="it-IT"/>
          </a:p>
        </p:txBody>
      </p:sp>
    </p:spTree>
    <p:extLst>
      <p:ext uri="{BB962C8B-B14F-4D97-AF65-F5344CB8AC3E}">
        <p14:creationId xmlns:p14="http://schemas.microsoft.com/office/powerpoint/2010/main" val="115873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3A57AD-DA85-4F87-B476-2A58E9B78E1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C90F1B2-3F71-4A70-A45C-7B14C3B911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CC344D0-1DDA-4CF9-B45A-808C6615E41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029D778-2C40-4FA7-8E8F-F3E653B0F6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4DB2DA7-7459-4B6C-BF1B-3BC55A1E8CE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2B026B3-6442-4E2F-A961-A0DBDE4B16EB}"/>
              </a:ext>
            </a:extLst>
          </p:cNvPr>
          <p:cNvSpPr>
            <a:spLocks noGrp="1"/>
          </p:cNvSpPr>
          <p:nvPr>
            <p:ph type="dt" sz="half" idx="10"/>
          </p:nvPr>
        </p:nvSpPr>
        <p:spPr/>
        <p:txBody>
          <a:bodyPr/>
          <a:lstStyle/>
          <a:p>
            <a:r>
              <a:rPr lang="it-IT"/>
              <a:t>May 7, /2019</a:t>
            </a:r>
          </a:p>
        </p:txBody>
      </p:sp>
      <p:sp>
        <p:nvSpPr>
          <p:cNvPr id="8" name="Segnaposto piè di pagina 7">
            <a:extLst>
              <a:ext uri="{FF2B5EF4-FFF2-40B4-BE49-F238E27FC236}">
                <a16:creationId xmlns:a16="http://schemas.microsoft.com/office/drawing/2014/main" id="{4C063352-E192-458F-9628-346AC8EC5CCD}"/>
              </a:ext>
            </a:extLst>
          </p:cNvPr>
          <p:cNvSpPr>
            <a:spLocks noGrp="1"/>
          </p:cNvSpPr>
          <p:nvPr>
            <p:ph type="ftr" sz="quarter" idx="11"/>
          </p:nvPr>
        </p:nvSpPr>
        <p:spPr/>
        <p:txBody>
          <a:bodyPr/>
          <a:lstStyle/>
          <a:p>
            <a:r>
              <a:rPr lang="it-IT"/>
              <a:t>Redundance in fault tolerance</a:t>
            </a:r>
          </a:p>
        </p:txBody>
      </p:sp>
      <p:sp>
        <p:nvSpPr>
          <p:cNvPr id="9" name="Segnaposto numero diapositiva 8">
            <a:extLst>
              <a:ext uri="{FF2B5EF4-FFF2-40B4-BE49-F238E27FC236}">
                <a16:creationId xmlns:a16="http://schemas.microsoft.com/office/drawing/2014/main" id="{7AFD7C61-C8F2-4E2E-AEEC-9F54779CED8A}"/>
              </a:ext>
            </a:extLst>
          </p:cNvPr>
          <p:cNvSpPr>
            <a:spLocks noGrp="1"/>
          </p:cNvSpPr>
          <p:nvPr>
            <p:ph type="sldNum" sz="quarter" idx="12"/>
          </p:nvPr>
        </p:nvSpPr>
        <p:spPr/>
        <p:txBody>
          <a:bodyPr/>
          <a:lstStyle/>
          <a:p>
            <a:fld id="{11A9D1D3-80F6-43B1-92F0-BF797B205D95}" type="slidenum">
              <a:rPr lang="it-IT" smtClean="0"/>
              <a:t>‹N›</a:t>
            </a:fld>
            <a:endParaRPr lang="it-IT"/>
          </a:p>
        </p:txBody>
      </p:sp>
    </p:spTree>
    <p:extLst>
      <p:ext uri="{BB962C8B-B14F-4D97-AF65-F5344CB8AC3E}">
        <p14:creationId xmlns:p14="http://schemas.microsoft.com/office/powerpoint/2010/main" val="1710283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D92BB-7147-490B-822D-4B218680662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ED05EAF-4469-4116-B37A-0C3795600F32}"/>
              </a:ext>
            </a:extLst>
          </p:cNvPr>
          <p:cNvSpPr>
            <a:spLocks noGrp="1"/>
          </p:cNvSpPr>
          <p:nvPr>
            <p:ph type="dt" sz="half" idx="10"/>
          </p:nvPr>
        </p:nvSpPr>
        <p:spPr/>
        <p:txBody>
          <a:bodyPr/>
          <a:lstStyle/>
          <a:p>
            <a:r>
              <a:rPr lang="it-IT"/>
              <a:t>May 7, /2019</a:t>
            </a:r>
          </a:p>
        </p:txBody>
      </p:sp>
      <p:sp>
        <p:nvSpPr>
          <p:cNvPr id="4" name="Segnaposto piè di pagina 3">
            <a:extLst>
              <a:ext uri="{FF2B5EF4-FFF2-40B4-BE49-F238E27FC236}">
                <a16:creationId xmlns:a16="http://schemas.microsoft.com/office/drawing/2014/main" id="{3C2D6E7F-72D4-480D-8361-2865F36C195D}"/>
              </a:ext>
            </a:extLst>
          </p:cNvPr>
          <p:cNvSpPr>
            <a:spLocks noGrp="1"/>
          </p:cNvSpPr>
          <p:nvPr>
            <p:ph type="ftr" sz="quarter" idx="11"/>
          </p:nvPr>
        </p:nvSpPr>
        <p:spPr/>
        <p:txBody>
          <a:bodyPr/>
          <a:lstStyle/>
          <a:p>
            <a:r>
              <a:rPr lang="it-IT"/>
              <a:t>Redundance in fault tolerance</a:t>
            </a:r>
          </a:p>
        </p:txBody>
      </p:sp>
      <p:sp>
        <p:nvSpPr>
          <p:cNvPr id="5" name="Segnaposto numero diapositiva 4">
            <a:extLst>
              <a:ext uri="{FF2B5EF4-FFF2-40B4-BE49-F238E27FC236}">
                <a16:creationId xmlns:a16="http://schemas.microsoft.com/office/drawing/2014/main" id="{15DF4411-3D75-4971-A7E1-C6BE7BA8CFE3}"/>
              </a:ext>
            </a:extLst>
          </p:cNvPr>
          <p:cNvSpPr>
            <a:spLocks noGrp="1"/>
          </p:cNvSpPr>
          <p:nvPr>
            <p:ph type="sldNum" sz="quarter" idx="12"/>
          </p:nvPr>
        </p:nvSpPr>
        <p:spPr/>
        <p:txBody>
          <a:bodyPr/>
          <a:lstStyle/>
          <a:p>
            <a:fld id="{11A9D1D3-80F6-43B1-92F0-BF797B205D95}" type="slidenum">
              <a:rPr lang="it-IT" smtClean="0"/>
              <a:t>‹N›</a:t>
            </a:fld>
            <a:endParaRPr lang="it-IT"/>
          </a:p>
        </p:txBody>
      </p:sp>
    </p:spTree>
    <p:extLst>
      <p:ext uri="{BB962C8B-B14F-4D97-AF65-F5344CB8AC3E}">
        <p14:creationId xmlns:p14="http://schemas.microsoft.com/office/powerpoint/2010/main" val="2947800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3DB2ACD-77C6-4D72-BEE7-E87E17838DB5}"/>
              </a:ext>
            </a:extLst>
          </p:cNvPr>
          <p:cNvSpPr>
            <a:spLocks noGrp="1"/>
          </p:cNvSpPr>
          <p:nvPr>
            <p:ph type="dt" sz="half" idx="10"/>
          </p:nvPr>
        </p:nvSpPr>
        <p:spPr/>
        <p:txBody>
          <a:bodyPr/>
          <a:lstStyle/>
          <a:p>
            <a:r>
              <a:rPr lang="it-IT"/>
              <a:t>May 7, /2019</a:t>
            </a:r>
          </a:p>
        </p:txBody>
      </p:sp>
      <p:sp>
        <p:nvSpPr>
          <p:cNvPr id="3" name="Segnaposto piè di pagina 2">
            <a:extLst>
              <a:ext uri="{FF2B5EF4-FFF2-40B4-BE49-F238E27FC236}">
                <a16:creationId xmlns:a16="http://schemas.microsoft.com/office/drawing/2014/main" id="{2ACAECF6-35E5-4D52-AB3D-C00C0C963088}"/>
              </a:ext>
            </a:extLst>
          </p:cNvPr>
          <p:cNvSpPr>
            <a:spLocks noGrp="1"/>
          </p:cNvSpPr>
          <p:nvPr>
            <p:ph type="ftr" sz="quarter" idx="11"/>
          </p:nvPr>
        </p:nvSpPr>
        <p:spPr/>
        <p:txBody>
          <a:bodyPr/>
          <a:lstStyle/>
          <a:p>
            <a:r>
              <a:rPr lang="it-IT"/>
              <a:t>Redundance in fault tolerance</a:t>
            </a:r>
          </a:p>
        </p:txBody>
      </p:sp>
      <p:sp>
        <p:nvSpPr>
          <p:cNvPr id="4" name="Segnaposto numero diapositiva 3">
            <a:extLst>
              <a:ext uri="{FF2B5EF4-FFF2-40B4-BE49-F238E27FC236}">
                <a16:creationId xmlns:a16="http://schemas.microsoft.com/office/drawing/2014/main" id="{E5182266-BE48-4DB9-A435-34AAA4268A2F}"/>
              </a:ext>
            </a:extLst>
          </p:cNvPr>
          <p:cNvSpPr>
            <a:spLocks noGrp="1"/>
          </p:cNvSpPr>
          <p:nvPr>
            <p:ph type="sldNum" sz="quarter" idx="12"/>
          </p:nvPr>
        </p:nvSpPr>
        <p:spPr/>
        <p:txBody>
          <a:bodyPr/>
          <a:lstStyle/>
          <a:p>
            <a:fld id="{11A9D1D3-80F6-43B1-92F0-BF797B205D95}" type="slidenum">
              <a:rPr lang="it-IT" smtClean="0"/>
              <a:t>‹N›</a:t>
            </a:fld>
            <a:endParaRPr lang="it-IT"/>
          </a:p>
        </p:txBody>
      </p:sp>
    </p:spTree>
    <p:extLst>
      <p:ext uri="{BB962C8B-B14F-4D97-AF65-F5344CB8AC3E}">
        <p14:creationId xmlns:p14="http://schemas.microsoft.com/office/powerpoint/2010/main" val="1904488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477D6A-014E-4A27-BE75-3154C5F08D0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915156-A94F-4655-8362-FB2DC1017E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7C61F65-7FD0-4815-A05D-008908811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A7B140D-9CEE-49C4-B32A-19985A304723}"/>
              </a:ext>
            </a:extLst>
          </p:cNvPr>
          <p:cNvSpPr>
            <a:spLocks noGrp="1"/>
          </p:cNvSpPr>
          <p:nvPr>
            <p:ph type="dt" sz="half" idx="10"/>
          </p:nvPr>
        </p:nvSpPr>
        <p:spPr/>
        <p:txBody>
          <a:bodyPr/>
          <a:lstStyle/>
          <a:p>
            <a:r>
              <a:rPr lang="it-IT"/>
              <a:t>May 7, /2019</a:t>
            </a:r>
          </a:p>
        </p:txBody>
      </p:sp>
      <p:sp>
        <p:nvSpPr>
          <p:cNvPr id="6" name="Segnaposto piè di pagina 5">
            <a:extLst>
              <a:ext uri="{FF2B5EF4-FFF2-40B4-BE49-F238E27FC236}">
                <a16:creationId xmlns:a16="http://schemas.microsoft.com/office/drawing/2014/main" id="{ED57BC77-CC18-4BEC-A935-95E91513DFA9}"/>
              </a:ext>
            </a:extLst>
          </p:cNvPr>
          <p:cNvSpPr>
            <a:spLocks noGrp="1"/>
          </p:cNvSpPr>
          <p:nvPr>
            <p:ph type="ftr" sz="quarter" idx="11"/>
          </p:nvPr>
        </p:nvSpPr>
        <p:spPr/>
        <p:txBody>
          <a:bodyPr/>
          <a:lstStyle/>
          <a:p>
            <a:r>
              <a:rPr lang="it-IT"/>
              <a:t>Redundance in fault tolerance</a:t>
            </a:r>
          </a:p>
        </p:txBody>
      </p:sp>
      <p:sp>
        <p:nvSpPr>
          <p:cNvPr id="7" name="Segnaposto numero diapositiva 6">
            <a:extLst>
              <a:ext uri="{FF2B5EF4-FFF2-40B4-BE49-F238E27FC236}">
                <a16:creationId xmlns:a16="http://schemas.microsoft.com/office/drawing/2014/main" id="{DA7E5D70-3593-409C-99ED-9983859D76FD}"/>
              </a:ext>
            </a:extLst>
          </p:cNvPr>
          <p:cNvSpPr>
            <a:spLocks noGrp="1"/>
          </p:cNvSpPr>
          <p:nvPr>
            <p:ph type="sldNum" sz="quarter" idx="12"/>
          </p:nvPr>
        </p:nvSpPr>
        <p:spPr/>
        <p:txBody>
          <a:bodyPr/>
          <a:lstStyle/>
          <a:p>
            <a:fld id="{11A9D1D3-80F6-43B1-92F0-BF797B205D95}" type="slidenum">
              <a:rPr lang="it-IT" smtClean="0"/>
              <a:t>‹N›</a:t>
            </a:fld>
            <a:endParaRPr lang="it-IT"/>
          </a:p>
        </p:txBody>
      </p:sp>
    </p:spTree>
    <p:extLst>
      <p:ext uri="{BB962C8B-B14F-4D97-AF65-F5344CB8AC3E}">
        <p14:creationId xmlns:p14="http://schemas.microsoft.com/office/powerpoint/2010/main" val="2651978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8CD737-552C-46C9-A242-F9941FC3ECC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EC0E4CB-EAF0-4C7B-B364-0456AB9F86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33D5A9C-DF89-4AAD-90C5-64F1B274D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FB4C711-A70C-42E4-8E8F-D370FA1BC4E3}"/>
              </a:ext>
            </a:extLst>
          </p:cNvPr>
          <p:cNvSpPr>
            <a:spLocks noGrp="1"/>
          </p:cNvSpPr>
          <p:nvPr>
            <p:ph type="dt" sz="half" idx="10"/>
          </p:nvPr>
        </p:nvSpPr>
        <p:spPr/>
        <p:txBody>
          <a:bodyPr/>
          <a:lstStyle/>
          <a:p>
            <a:r>
              <a:rPr lang="it-IT"/>
              <a:t>May 7, /2019</a:t>
            </a:r>
          </a:p>
        </p:txBody>
      </p:sp>
      <p:sp>
        <p:nvSpPr>
          <p:cNvPr id="6" name="Segnaposto piè di pagina 5">
            <a:extLst>
              <a:ext uri="{FF2B5EF4-FFF2-40B4-BE49-F238E27FC236}">
                <a16:creationId xmlns:a16="http://schemas.microsoft.com/office/drawing/2014/main" id="{6B121054-D790-4AF7-8139-A9CE2E51054E}"/>
              </a:ext>
            </a:extLst>
          </p:cNvPr>
          <p:cNvSpPr>
            <a:spLocks noGrp="1"/>
          </p:cNvSpPr>
          <p:nvPr>
            <p:ph type="ftr" sz="quarter" idx="11"/>
          </p:nvPr>
        </p:nvSpPr>
        <p:spPr/>
        <p:txBody>
          <a:bodyPr/>
          <a:lstStyle/>
          <a:p>
            <a:r>
              <a:rPr lang="it-IT"/>
              <a:t>Redundance in fault tolerance</a:t>
            </a:r>
          </a:p>
        </p:txBody>
      </p:sp>
      <p:sp>
        <p:nvSpPr>
          <p:cNvPr id="7" name="Segnaposto numero diapositiva 6">
            <a:extLst>
              <a:ext uri="{FF2B5EF4-FFF2-40B4-BE49-F238E27FC236}">
                <a16:creationId xmlns:a16="http://schemas.microsoft.com/office/drawing/2014/main" id="{A0A03CF0-0905-4AAB-9A1D-674C6D91BFA2}"/>
              </a:ext>
            </a:extLst>
          </p:cNvPr>
          <p:cNvSpPr>
            <a:spLocks noGrp="1"/>
          </p:cNvSpPr>
          <p:nvPr>
            <p:ph type="sldNum" sz="quarter" idx="12"/>
          </p:nvPr>
        </p:nvSpPr>
        <p:spPr/>
        <p:txBody>
          <a:bodyPr/>
          <a:lstStyle/>
          <a:p>
            <a:fld id="{11A9D1D3-80F6-43B1-92F0-BF797B205D95}" type="slidenum">
              <a:rPr lang="it-IT" smtClean="0"/>
              <a:t>‹N›</a:t>
            </a:fld>
            <a:endParaRPr lang="it-IT"/>
          </a:p>
        </p:txBody>
      </p:sp>
    </p:spTree>
    <p:extLst>
      <p:ext uri="{BB962C8B-B14F-4D97-AF65-F5344CB8AC3E}">
        <p14:creationId xmlns:p14="http://schemas.microsoft.com/office/powerpoint/2010/main" val="2875644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5168A42-1557-418D-B15C-5A49F32089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6234FD1-FF39-4FDA-A8C3-983C4FF46A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FB8AC2D-136C-4BD7-9084-50EF430A6A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dirty="0" err="1"/>
              <a:t>May</a:t>
            </a:r>
            <a:r>
              <a:rPr lang="it-IT" dirty="0"/>
              <a:t> 7-10, 2019</a:t>
            </a:r>
          </a:p>
        </p:txBody>
      </p:sp>
      <p:sp>
        <p:nvSpPr>
          <p:cNvPr id="5" name="Segnaposto piè di pagina 4">
            <a:extLst>
              <a:ext uri="{FF2B5EF4-FFF2-40B4-BE49-F238E27FC236}">
                <a16:creationId xmlns:a16="http://schemas.microsoft.com/office/drawing/2014/main" id="{71A0EA58-7F9D-4CB7-A0F8-61C71C7EC6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Redundance in fault tolerance</a:t>
            </a:r>
          </a:p>
        </p:txBody>
      </p:sp>
      <p:sp>
        <p:nvSpPr>
          <p:cNvPr id="6" name="Segnaposto numero diapositiva 5">
            <a:extLst>
              <a:ext uri="{FF2B5EF4-FFF2-40B4-BE49-F238E27FC236}">
                <a16:creationId xmlns:a16="http://schemas.microsoft.com/office/drawing/2014/main" id="{1102A50C-02ED-48AC-A7F2-62CADBF6A8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9D1D3-80F6-43B1-92F0-BF797B205D95}" type="slidenum">
              <a:rPr lang="it-IT" smtClean="0"/>
              <a:t>‹N›</a:t>
            </a:fld>
            <a:endParaRPr lang="it-IT"/>
          </a:p>
        </p:txBody>
      </p:sp>
    </p:spTree>
    <p:extLst>
      <p:ext uri="{BB962C8B-B14F-4D97-AF65-F5344CB8AC3E}">
        <p14:creationId xmlns:p14="http://schemas.microsoft.com/office/powerpoint/2010/main" val="2212713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oleObject" Target="../embeddings/oleObject1.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3.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oleObject" Target="../embeddings/oleObject6.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image" Target="../media/image3.wmf"/><Relationship Id="rId9" Type="http://schemas.openxmlformats.org/officeDocument/2006/relationships/image" Target="../media/image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9018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1A9BA-9C55-48D0-B2FE-577C36243F6D}"/>
              </a:ext>
            </a:extLst>
          </p:cNvPr>
          <p:cNvSpPr>
            <a:spLocks noGrp="1"/>
          </p:cNvSpPr>
          <p:nvPr>
            <p:ph type="title"/>
          </p:nvPr>
        </p:nvSpPr>
        <p:spPr/>
        <p:txBody>
          <a:bodyPr/>
          <a:lstStyle/>
          <a:p>
            <a:r>
              <a:rPr lang="it-IT" altLang="it-IT" dirty="0" err="1"/>
              <a:t>Atomic</a:t>
            </a:r>
            <a:r>
              <a:rPr lang="it-IT" altLang="it-IT" dirty="0"/>
              <a:t> actions</a:t>
            </a:r>
            <a:endParaRPr lang="it-IT" dirty="0"/>
          </a:p>
        </p:txBody>
      </p:sp>
      <p:sp>
        <p:nvSpPr>
          <p:cNvPr id="4" name="Segnaposto data 3">
            <a:extLst>
              <a:ext uri="{FF2B5EF4-FFF2-40B4-BE49-F238E27FC236}">
                <a16:creationId xmlns:a16="http://schemas.microsoft.com/office/drawing/2014/main" id="{2E8D0904-D190-46E0-8D3D-06F601A7E731}"/>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8A860D06-FE00-4AC0-B5EC-DCE808E14A63}"/>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DC8FE514-B6B7-4A7F-8BF1-97A41C48AA0B}"/>
              </a:ext>
            </a:extLst>
          </p:cNvPr>
          <p:cNvSpPr>
            <a:spLocks noGrp="1"/>
          </p:cNvSpPr>
          <p:nvPr>
            <p:ph type="sldNum" sz="quarter" idx="12"/>
          </p:nvPr>
        </p:nvSpPr>
        <p:spPr/>
        <p:txBody>
          <a:bodyPr/>
          <a:lstStyle/>
          <a:p>
            <a:fld id="{11A9D1D3-80F6-43B1-92F0-BF797B205D95}" type="slidenum">
              <a:rPr lang="it-IT" smtClean="0"/>
              <a:t>10</a:t>
            </a:fld>
            <a:endParaRPr lang="it-IT"/>
          </a:p>
        </p:txBody>
      </p:sp>
      <p:sp>
        <p:nvSpPr>
          <p:cNvPr id="7" name="Rectangle 3">
            <a:extLst>
              <a:ext uri="{FF2B5EF4-FFF2-40B4-BE49-F238E27FC236}">
                <a16:creationId xmlns:a16="http://schemas.microsoft.com/office/drawing/2014/main" id="{BD92C3FF-1A06-4CA6-A93D-7C7D51F390B0}"/>
              </a:ext>
            </a:extLst>
          </p:cNvPr>
          <p:cNvSpPr txBox="1">
            <a:spLocks noChangeArrowheads="1"/>
          </p:cNvSpPr>
          <p:nvPr/>
        </p:nvSpPr>
        <p:spPr>
          <a:xfrm>
            <a:off x="1893217" y="1166812"/>
            <a:ext cx="8733354" cy="45243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defRPr/>
            </a:pPr>
            <a:r>
              <a:rPr lang="it-IT" altLang="it-IT" sz="2000" dirty="0" err="1"/>
              <a:t>Atomic</a:t>
            </a:r>
            <a:r>
              <a:rPr lang="it-IT" altLang="it-IT" sz="2000" dirty="0"/>
              <a:t> action: an action </a:t>
            </a:r>
            <a:r>
              <a:rPr lang="it-IT" altLang="it-IT" sz="2000" dirty="0" err="1"/>
              <a:t>that</a:t>
            </a:r>
            <a:r>
              <a:rPr lang="it-IT" altLang="it-IT" sz="2000" dirty="0"/>
              <a:t> </a:t>
            </a:r>
            <a:r>
              <a:rPr lang="it-IT" altLang="it-IT" sz="2000" dirty="0" err="1"/>
              <a:t>either</a:t>
            </a:r>
            <a:r>
              <a:rPr lang="it-IT" altLang="it-IT" sz="2000" dirty="0"/>
              <a:t> </a:t>
            </a:r>
            <a:r>
              <a:rPr lang="it-IT" altLang="it-IT" sz="2000" dirty="0" err="1"/>
              <a:t>is</a:t>
            </a:r>
            <a:r>
              <a:rPr lang="it-IT" altLang="it-IT" sz="2000" dirty="0"/>
              <a:t> </a:t>
            </a:r>
            <a:r>
              <a:rPr lang="it-IT" altLang="it-IT" sz="2000" dirty="0" err="1"/>
              <a:t>executed</a:t>
            </a:r>
            <a:r>
              <a:rPr lang="it-IT" altLang="it-IT" sz="2000" dirty="0"/>
              <a:t> in full or </a:t>
            </a:r>
            <a:r>
              <a:rPr lang="it-IT" altLang="it-IT" sz="2000" dirty="0" err="1"/>
              <a:t>has</a:t>
            </a:r>
            <a:r>
              <a:rPr lang="it-IT" altLang="it-IT" sz="2000" dirty="0"/>
              <a:t> no </a:t>
            </a:r>
            <a:r>
              <a:rPr lang="it-IT" altLang="it-IT" sz="2000" dirty="0" err="1"/>
              <a:t>effects</a:t>
            </a:r>
            <a:r>
              <a:rPr lang="it-IT" altLang="it-IT" sz="2000" dirty="0"/>
              <a:t> </a:t>
            </a:r>
            <a:r>
              <a:rPr lang="it-IT" altLang="it-IT" sz="2000" dirty="0" err="1"/>
              <a:t>at</a:t>
            </a:r>
            <a:r>
              <a:rPr lang="it-IT" altLang="it-IT" sz="2000" dirty="0"/>
              <a:t> </a:t>
            </a:r>
            <a:r>
              <a:rPr lang="it-IT" altLang="it-IT" sz="2000" dirty="0" err="1"/>
              <a:t>all</a:t>
            </a:r>
            <a:endParaRPr lang="it-IT" altLang="it-IT" sz="2000" dirty="0"/>
          </a:p>
          <a:p>
            <a:pPr>
              <a:buFontTx/>
              <a:buNone/>
              <a:defRPr/>
            </a:pPr>
            <a:endParaRPr lang="it-IT" altLang="it-IT" sz="2000" dirty="0"/>
          </a:p>
          <a:p>
            <a:pPr>
              <a:defRPr/>
            </a:pPr>
            <a:r>
              <a:rPr lang="it-IT" altLang="it-IT" sz="2000" dirty="0" err="1"/>
              <a:t>Atomic</a:t>
            </a:r>
            <a:r>
              <a:rPr lang="it-IT" altLang="it-IT" sz="2000" dirty="0"/>
              <a:t> actions in </a:t>
            </a:r>
            <a:r>
              <a:rPr lang="it-IT" altLang="it-IT" sz="2000" dirty="0" err="1"/>
              <a:t>distributed</a:t>
            </a:r>
            <a:r>
              <a:rPr lang="it-IT" altLang="it-IT" sz="2000" dirty="0"/>
              <a:t> systems:</a:t>
            </a:r>
          </a:p>
          <a:p>
            <a:pPr marL="0" indent="0">
              <a:buNone/>
              <a:defRPr/>
            </a:pPr>
            <a:r>
              <a:rPr lang="it-IT" altLang="it-IT" sz="2000" dirty="0"/>
              <a:t>	- an action  </a:t>
            </a:r>
            <a:r>
              <a:rPr lang="it-IT" altLang="it-IT" sz="2000" dirty="0" err="1"/>
              <a:t>is</a:t>
            </a:r>
            <a:r>
              <a:rPr lang="it-IT" altLang="it-IT" sz="2000" dirty="0"/>
              <a:t> </a:t>
            </a:r>
            <a:r>
              <a:rPr lang="it-IT" altLang="it-IT" sz="2000" dirty="0" err="1"/>
              <a:t>generally</a:t>
            </a:r>
            <a:r>
              <a:rPr lang="it-IT" altLang="it-IT" sz="2000" dirty="0"/>
              <a:t> </a:t>
            </a:r>
            <a:r>
              <a:rPr lang="it-IT" altLang="it-IT" sz="2000" dirty="0" err="1"/>
              <a:t>executed</a:t>
            </a:r>
            <a:r>
              <a:rPr lang="it-IT" altLang="it-IT" sz="2000" dirty="0"/>
              <a:t> </a:t>
            </a:r>
            <a:r>
              <a:rPr lang="it-IT" altLang="it-IT" sz="2000" dirty="0" err="1"/>
              <a:t>at</a:t>
            </a:r>
            <a:r>
              <a:rPr lang="it-IT" altLang="it-IT" sz="2000" dirty="0"/>
              <a:t> more </a:t>
            </a:r>
            <a:r>
              <a:rPr lang="it-IT" altLang="it-IT" sz="2000" dirty="0" err="1"/>
              <a:t>than</a:t>
            </a:r>
            <a:r>
              <a:rPr lang="it-IT" altLang="it-IT" sz="2000" dirty="0"/>
              <a:t> one </a:t>
            </a:r>
            <a:r>
              <a:rPr lang="it-IT" altLang="it-IT" sz="2000" dirty="0" err="1"/>
              <a:t>node</a:t>
            </a:r>
            <a:endParaRPr lang="it-IT" altLang="it-IT" sz="2000" dirty="0"/>
          </a:p>
          <a:p>
            <a:pPr marL="0" indent="0">
              <a:buNone/>
              <a:defRPr/>
            </a:pPr>
            <a:r>
              <a:rPr lang="it-IT" altLang="it-IT" sz="2000" dirty="0"/>
              <a:t>	- </a:t>
            </a:r>
            <a:r>
              <a:rPr lang="it-IT" altLang="it-IT" sz="2000" dirty="0" err="1"/>
              <a:t>nodes</a:t>
            </a:r>
            <a:r>
              <a:rPr lang="it-IT" altLang="it-IT" sz="2000" dirty="0"/>
              <a:t> must cooperate to </a:t>
            </a:r>
            <a:r>
              <a:rPr lang="it-IT" altLang="it-IT" sz="2000" dirty="0" err="1"/>
              <a:t>guarantee</a:t>
            </a:r>
            <a:r>
              <a:rPr lang="it-IT" altLang="it-IT" sz="2000" dirty="0"/>
              <a:t> </a:t>
            </a:r>
            <a:r>
              <a:rPr lang="it-IT" altLang="it-IT" sz="2000" dirty="0" err="1"/>
              <a:t>that</a:t>
            </a:r>
            <a:endParaRPr lang="it-IT" altLang="it-IT" sz="2000" dirty="0"/>
          </a:p>
          <a:p>
            <a:pPr marL="0" indent="0">
              <a:buNone/>
              <a:defRPr/>
            </a:pPr>
            <a:r>
              <a:rPr lang="it-IT" altLang="it-IT" sz="2000" dirty="0"/>
              <a:t>	- </a:t>
            </a:r>
            <a:r>
              <a:rPr lang="it-IT" altLang="it-IT" sz="2000" dirty="0" err="1"/>
              <a:t>either</a:t>
            </a:r>
            <a:r>
              <a:rPr lang="it-IT" altLang="it-IT" sz="2000" dirty="0"/>
              <a:t> the </a:t>
            </a:r>
            <a:r>
              <a:rPr lang="it-IT" altLang="it-IT" sz="2000" dirty="0" err="1"/>
              <a:t>execution</a:t>
            </a:r>
            <a:r>
              <a:rPr lang="it-IT" altLang="it-IT" sz="2000" dirty="0"/>
              <a:t> of the action </a:t>
            </a:r>
            <a:r>
              <a:rPr lang="it-IT" altLang="it-IT" sz="2000" dirty="0" err="1"/>
              <a:t>completes</a:t>
            </a:r>
            <a:r>
              <a:rPr lang="it-IT" altLang="it-IT" sz="2000" dirty="0"/>
              <a:t> </a:t>
            </a:r>
            <a:r>
              <a:rPr lang="it-IT" altLang="it-IT" sz="2000" dirty="0" err="1"/>
              <a:t>successfully</a:t>
            </a:r>
            <a:r>
              <a:rPr lang="it-IT" altLang="it-IT" sz="2000" dirty="0"/>
              <a:t> </a:t>
            </a:r>
            <a:r>
              <a:rPr lang="it-IT" altLang="it-IT" sz="2000" dirty="0" err="1"/>
              <a:t>at</a:t>
            </a:r>
            <a:r>
              <a:rPr lang="it-IT" altLang="it-IT" sz="2000" dirty="0"/>
              <a:t> </a:t>
            </a:r>
            <a:r>
              <a:rPr lang="it-IT" altLang="it-IT" sz="2000" dirty="0" err="1"/>
              <a:t>each</a:t>
            </a:r>
            <a:r>
              <a:rPr lang="it-IT" altLang="it-IT" sz="2000" dirty="0"/>
              <a:t> </a:t>
            </a:r>
            <a:r>
              <a:rPr lang="it-IT" altLang="it-IT" sz="2000" dirty="0" err="1"/>
              <a:t>node</a:t>
            </a:r>
            <a:r>
              <a:rPr lang="it-IT" altLang="it-IT" sz="2000" dirty="0"/>
              <a:t> </a:t>
            </a:r>
            <a:br>
              <a:rPr lang="it-IT" altLang="it-IT" sz="2000" dirty="0"/>
            </a:br>
            <a:r>
              <a:rPr lang="it-IT" altLang="it-IT" sz="2000" dirty="0"/>
              <a:t>  	or the </a:t>
            </a:r>
            <a:r>
              <a:rPr lang="it-IT" altLang="it-IT" sz="2000" dirty="0" err="1"/>
              <a:t>execution</a:t>
            </a:r>
            <a:r>
              <a:rPr lang="it-IT" altLang="it-IT" sz="2000" dirty="0"/>
              <a:t> of the action </a:t>
            </a:r>
            <a:r>
              <a:rPr lang="it-IT" altLang="it-IT" sz="2000" dirty="0" err="1"/>
              <a:t>has</a:t>
            </a:r>
            <a:r>
              <a:rPr lang="it-IT" altLang="it-IT" sz="2000" dirty="0"/>
              <a:t> no </a:t>
            </a:r>
            <a:r>
              <a:rPr lang="it-IT" altLang="it-IT" sz="2000" dirty="0" err="1"/>
              <a:t>effects</a:t>
            </a:r>
            <a:r>
              <a:rPr lang="it-IT" altLang="it-IT" sz="2000" dirty="0"/>
              <a:t> </a:t>
            </a:r>
          </a:p>
          <a:p>
            <a:pPr marL="0" indent="0">
              <a:buNone/>
              <a:defRPr/>
            </a:pPr>
            <a:endParaRPr lang="it-IT" altLang="it-IT" sz="2000" dirty="0"/>
          </a:p>
          <a:p>
            <a:pPr>
              <a:defRPr/>
            </a:pPr>
            <a:r>
              <a:rPr lang="it-IT" altLang="it-IT" sz="2000" dirty="0"/>
              <a:t>The designer can associate fault </a:t>
            </a:r>
            <a:r>
              <a:rPr lang="it-IT" altLang="it-IT" sz="2000" dirty="0" err="1"/>
              <a:t>tolerance</a:t>
            </a:r>
            <a:r>
              <a:rPr lang="it-IT" altLang="it-IT" sz="2000" dirty="0"/>
              <a:t> </a:t>
            </a:r>
            <a:r>
              <a:rPr lang="it-IT" altLang="it-IT" sz="2000" dirty="0" err="1"/>
              <a:t>mechanisms</a:t>
            </a:r>
            <a:r>
              <a:rPr lang="it-IT" altLang="it-IT" sz="2000" dirty="0"/>
              <a:t> with the </a:t>
            </a:r>
            <a:r>
              <a:rPr lang="it-IT" altLang="it-IT" sz="2000" dirty="0" err="1"/>
              <a:t>underlying</a:t>
            </a:r>
            <a:r>
              <a:rPr lang="it-IT" altLang="it-IT" sz="2000" dirty="0"/>
              <a:t> </a:t>
            </a:r>
            <a:r>
              <a:rPr lang="it-IT" altLang="it-IT" sz="2000" dirty="0" err="1"/>
              <a:t>atomic</a:t>
            </a:r>
            <a:r>
              <a:rPr lang="it-IT" altLang="it-IT" sz="2000" dirty="0"/>
              <a:t> actions of the system:</a:t>
            </a:r>
          </a:p>
          <a:p>
            <a:pPr marL="0" indent="0">
              <a:buNone/>
              <a:defRPr/>
            </a:pPr>
            <a:r>
              <a:rPr lang="it-IT" altLang="it-IT" sz="2000" dirty="0"/>
              <a:t>	- </a:t>
            </a:r>
            <a:r>
              <a:rPr lang="it-IT" altLang="it-IT" sz="2000" dirty="0" err="1"/>
              <a:t>limiting</a:t>
            </a:r>
            <a:r>
              <a:rPr lang="it-IT" altLang="it-IT" sz="2000" dirty="0"/>
              <a:t> the </a:t>
            </a:r>
            <a:r>
              <a:rPr lang="it-IT" altLang="it-IT" sz="2000" dirty="0" err="1"/>
              <a:t>extent</a:t>
            </a:r>
            <a:r>
              <a:rPr lang="it-IT" altLang="it-IT" sz="2000" dirty="0"/>
              <a:t> of </a:t>
            </a:r>
            <a:r>
              <a:rPr lang="it-IT" altLang="it-IT" sz="2000" dirty="0" err="1"/>
              <a:t>error</a:t>
            </a:r>
            <a:r>
              <a:rPr lang="it-IT" altLang="it-IT" sz="2000" dirty="0"/>
              <a:t> </a:t>
            </a:r>
            <a:r>
              <a:rPr lang="it-IT" altLang="it-IT" sz="2000" dirty="0" err="1"/>
              <a:t>propagation</a:t>
            </a:r>
            <a:r>
              <a:rPr lang="it-IT" altLang="it-IT" sz="2000" dirty="0"/>
              <a:t> </a:t>
            </a:r>
            <a:r>
              <a:rPr lang="it-IT" altLang="it-IT" sz="2000" dirty="0" err="1"/>
              <a:t>when</a:t>
            </a:r>
            <a:r>
              <a:rPr lang="it-IT" altLang="it-IT" sz="2000" dirty="0"/>
              <a:t> faults </a:t>
            </a:r>
            <a:r>
              <a:rPr lang="it-IT" altLang="it-IT" sz="2000" dirty="0" err="1"/>
              <a:t>occur</a:t>
            </a:r>
            <a:r>
              <a:rPr lang="it-IT" altLang="it-IT" sz="2000" dirty="0"/>
              <a:t> and </a:t>
            </a:r>
          </a:p>
          <a:p>
            <a:pPr marL="0" indent="0">
              <a:buNone/>
              <a:defRPr/>
            </a:pPr>
            <a:r>
              <a:rPr lang="it-IT" altLang="it-IT" sz="2000" dirty="0"/>
              <a:t>	- </a:t>
            </a:r>
            <a:r>
              <a:rPr lang="it-IT" altLang="it-IT" sz="2000" dirty="0" err="1"/>
              <a:t>localizing</a:t>
            </a:r>
            <a:r>
              <a:rPr lang="it-IT" altLang="it-IT" sz="2000" dirty="0"/>
              <a:t> the </a:t>
            </a:r>
            <a:r>
              <a:rPr lang="it-IT" altLang="it-IT" sz="2000" dirty="0" err="1"/>
              <a:t>subsequent</a:t>
            </a:r>
            <a:r>
              <a:rPr lang="it-IT" altLang="it-IT" sz="2000" dirty="0"/>
              <a:t> </a:t>
            </a:r>
            <a:r>
              <a:rPr lang="it-IT" altLang="it-IT" sz="2000" dirty="0" err="1"/>
              <a:t>error</a:t>
            </a:r>
            <a:r>
              <a:rPr lang="it-IT" altLang="it-IT" sz="2000" dirty="0"/>
              <a:t> recovery</a:t>
            </a:r>
          </a:p>
          <a:p>
            <a:pPr marL="0" indent="0">
              <a:buNone/>
              <a:defRPr/>
            </a:pPr>
            <a:br>
              <a:rPr lang="it-IT" altLang="it-IT" sz="2000" dirty="0"/>
            </a:br>
            <a:endParaRPr lang="it-IT" altLang="it-IT" sz="2000" dirty="0"/>
          </a:p>
          <a:p>
            <a:pPr marL="0" indent="0">
              <a:defRPr/>
            </a:pPr>
            <a:endParaRPr lang="it-IT" altLang="it-IT" sz="2000" dirty="0"/>
          </a:p>
          <a:p>
            <a:pPr>
              <a:buFontTx/>
              <a:buChar char="-"/>
              <a:defRPr/>
            </a:pPr>
            <a:endParaRPr lang="it-IT" altLang="it-IT" sz="2000" dirty="0"/>
          </a:p>
        </p:txBody>
      </p:sp>
    </p:spTree>
    <p:extLst>
      <p:ext uri="{BB962C8B-B14F-4D97-AF65-F5344CB8AC3E}">
        <p14:creationId xmlns:p14="http://schemas.microsoft.com/office/powerpoint/2010/main" val="209581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533207-8AA1-471B-9726-B18AB8CFAB6F}"/>
              </a:ext>
            </a:extLst>
          </p:cNvPr>
          <p:cNvSpPr>
            <a:spLocks noGrp="1"/>
          </p:cNvSpPr>
          <p:nvPr>
            <p:ph type="title"/>
          </p:nvPr>
        </p:nvSpPr>
        <p:spPr/>
        <p:txBody>
          <a:bodyPr/>
          <a:lstStyle/>
          <a:p>
            <a:r>
              <a:rPr lang="en-US" altLang="it-IT" dirty="0"/>
              <a:t>An example: Transactions in databases</a:t>
            </a:r>
            <a:endParaRPr lang="it-IT" dirty="0"/>
          </a:p>
        </p:txBody>
      </p:sp>
      <p:sp>
        <p:nvSpPr>
          <p:cNvPr id="4" name="Segnaposto data 3">
            <a:extLst>
              <a:ext uri="{FF2B5EF4-FFF2-40B4-BE49-F238E27FC236}">
                <a16:creationId xmlns:a16="http://schemas.microsoft.com/office/drawing/2014/main" id="{E6907F85-4997-4B4F-BC69-C4BE8556D012}"/>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F1A57E6A-5BEB-4C01-AA98-9C67AEF09FB4}"/>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19E3A3B3-BC3D-4407-9D89-124EBD320B6A}"/>
              </a:ext>
            </a:extLst>
          </p:cNvPr>
          <p:cNvSpPr>
            <a:spLocks noGrp="1"/>
          </p:cNvSpPr>
          <p:nvPr>
            <p:ph type="sldNum" sz="quarter" idx="12"/>
          </p:nvPr>
        </p:nvSpPr>
        <p:spPr/>
        <p:txBody>
          <a:bodyPr/>
          <a:lstStyle/>
          <a:p>
            <a:fld id="{11A9D1D3-80F6-43B1-92F0-BF797B205D95}" type="slidenum">
              <a:rPr lang="it-IT" smtClean="0"/>
              <a:t>11</a:t>
            </a:fld>
            <a:endParaRPr lang="it-IT"/>
          </a:p>
        </p:txBody>
      </p:sp>
      <p:sp>
        <p:nvSpPr>
          <p:cNvPr id="7" name="Rectangle 3">
            <a:extLst>
              <a:ext uri="{FF2B5EF4-FFF2-40B4-BE49-F238E27FC236}">
                <a16:creationId xmlns:a16="http://schemas.microsoft.com/office/drawing/2014/main" id="{9A464E35-5F94-4F66-8433-5E2158791695}"/>
              </a:ext>
            </a:extLst>
          </p:cNvPr>
          <p:cNvSpPr txBox="1">
            <a:spLocks noChangeArrowheads="1"/>
          </p:cNvSpPr>
          <p:nvPr/>
        </p:nvSpPr>
        <p:spPr>
          <a:xfrm>
            <a:off x="2081923" y="1383734"/>
            <a:ext cx="8908632" cy="4524375"/>
          </a:xfrm>
          <a:prstGeom prst="rect">
            <a:avLst/>
          </a:prstGeom>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80000"/>
              </a:lnSpc>
            </a:pPr>
            <a:r>
              <a:rPr lang="en-US" altLang="it-IT" sz="2000" dirty="0"/>
              <a:t>Transaction: a sequence of changes to data that move the data base from a consistent state to another consistent state.</a:t>
            </a:r>
          </a:p>
          <a:p>
            <a:pPr marL="457200" indent="-457200">
              <a:lnSpc>
                <a:spcPct val="80000"/>
              </a:lnSpc>
            </a:pPr>
            <a:endParaRPr lang="en-US" altLang="it-IT" sz="2000" dirty="0"/>
          </a:p>
          <a:p>
            <a:pPr marL="457200" indent="-457200">
              <a:lnSpc>
                <a:spcPct val="80000"/>
              </a:lnSpc>
            </a:pPr>
            <a:endParaRPr lang="en-US" altLang="it-IT" sz="2000" dirty="0"/>
          </a:p>
          <a:p>
            <a:pPr marL="457200" indent="-457200">
              <a:lnSpc>
                <a:spcPct val="80000"/>
              </a:lnSpc>
            </a:pPr>
            <a:r>
              <a:rPr lang="en-US" altLang="it-IT" sz="2000" dirty="0"/>
              <a:t>A </a:t>
            </a:r>
            <a:r>
              <a:rPr lang="en-US" altLang="it-IT" sz="2000" b="1" dirty="0"/>
              <a:t>transaction</a:t>
            </a:r>
            <a:r>
              <a:rPr lang="en-US" altLang="it-IT" sz="2000" i="1" dirty="0"/>
              <a:t> </a:t>
            </a:r>
            <a:r>
              <a:rPr lang="en-US" altLang="it-IT" sz="2000" dirty="0"/>
              <a:t>is a </a:t>
            </a:r>
            <a:r>
              <a:rPr lang="en-US" altLang="it-IT" sz="2000" i="1" dirty="0"/>
              <a:t>unit </a:t>
            </a:r>
            <a:r>
              <a:rPr lang="en-US" altLang="it-IT" sz="2000" dirty="0"/>
              <a:t>of program execution that accesses and  possibly updates various data items</a:t>
            </a:r>
            <a:br>
              <a:rPr lang="en-US" altLang="it-IT" sz="2000" dirty="0"/>
            </a:br>
            <a:endParaRPr lang="en-US" altLang="it-IT" sz="2000" dirty="0"/>
          </a:p>
          <a:p>
            <a:pPr marL="457200" indent="-457200">
              <a:lnSpc>
                <a:spcPct val="80000"/>
              </a:lnSpc>
            </a:pPr>
            <a:endParaRPr lang="it-IT" altLang="it-IT" sz="2000" dirty="0"/>
          </a:p>
          <a:p>
            <a:pPr marL="457200" indent="-457200">
              <a:lnSpc>
                <a:spcPct val="80000"/>
              </a:lnSpc>
            </a:pPr>
            <a:r>
              <a:rPr lang="en-US" altLang="it-IT" sz="2000" dirty="0"/>
              <a:t>Transactions must be atomic:</a:t>
            </a:r>
          </a:p>
          <a:p>
            <a:pPr marL="0" indent="0">
              <a:lnSpc>
                <a:spcPct val="80000"/>
              </a:lnSpc>
              <a:buNone/>
            </a:pPr>
            <a:r>
              <a:rPr lang="en-US" altLang="it-IT" sz="2000" dirty="0"/>
              <a:t>	</a:t>
            </a:r>
            <a:r>
              <a:rPr lang="it-IT" altLang="it-IT" sz="2000" dirty="0" err="1"/>
              <a:t>all</a:t>
            </a:r>
            <a:r>
              <a:rPr lang="it-IT" altLang="it-IT" sz="2000" dirty="0"/>
              <a:t> </a:t>
            </a:r>
            <a:r>
              <a:rPr lang="it-IT" altLang="it-IT" sz="2000" dirty="0" err="1"/>
              <a:t>changes</a:t>
            </a:r>
            <a:r>
              <a:rPr lang="it-IT" altLang="it-IT" sz="2000" dirty="0"/>
              <a:t> are </a:t>
            </a:r>
            <a:r>
              <a:rPr lang="it-IT" altLang="it-IT" sz="2000" dirty="0" err="1"/>
              <a:t>executes</a:t>
            </a:r>
            <a:r>
              <a:rPr lang="it-IT" altLang="it-IT" sz="2000" dirty="0"/>
              <a:t> </a:t>
            </a:r>
            <a:r>
              <a:rPr lang="it-IT" altLang="it-IT" sz="2000" dirty="0" err="1"/>
              <a:t>successfully</a:t>
            </a:r>
            <a:r>
              <a:rPr lang="it-IT" altLang="it-IT" sz="2000" dirty="0"/>
              <a:t>  or data are </a:t>
            </a:r>
            <a:r>
              <a:rPr lang="it-IT" altLang="it-IT" sz="2000" dirty="0" err="1"/>
              <a:t>not</a:t>
            </a:r>
            <a:r>
              <a:rPr lang="it-IT" altLang="it-IT" sz="2000" dirty="0"/>
              <a:t> </a:t>
            </a:r>
            <a:r>
              <a:rPr lang="it-IT" altLang="it-IT" sz="2000" dirty="0" err="1"/>
              <a:t>updated</a:t>
            </a:r>
            <a:endParaRPr lang="en-US" altLang="it-IT" sz="2000" dirty="0"/>
          </a:p>
          <a:p>
            <a:pPr marL="457200" indent="-457200">
              <a:lnSpc>
                <a:spcPct val="80000"/>
              </a:lnSpc>
            </a:pPr>
            <a:endParaRPr lang="en-US" altLang="it-IT" sz="2000" dirty="0"/>
          </a:p>
        </p:txBody>
      </p:sp>
    </p:spTree>
    <p:extLst>
      <p:ext uri="{BB962C8B-B14F-4D97-AF65-F5344CB8AC3E}">
        <p14:creationId xmlns:p14="http://schemas.microsoft.com/office/powerpoint/2010/main" val="2676126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D6FAF-627C-4379-B914-F7EA6B68B12D}"/>
              </a:ext>
            </a:extLst>
          </p:cNvPr>
          <p:cNvSpPr>
            <a:spLocks noGrp="1"/>
          </p:cNvSpPr>
          <p:nvPr>
            <p:ph type="title"/>
          </p:nvPr>
        </p:nvSpPr>
        <p:spPr/>
        <p:txBody>
          <a:bodyPr/>
          <a:lstStyle/>
          <a:p>
            <a:r>
              <a:rPr lang="en-US" altLang="it-IT" dirty="0"/>
              <a:t>Transactions in databases</a:t>
            </a:r>
            <a:endParaRPr lang="it-IT" dirty="0"/>
          </a:p>
        </p:txBody>
      </p:sp>
      <p:sp>
        <p:nvSpPr>
          <p:cNvPr id="4" name="Segnaposto data 3">
            <a:extLst>
              <a:ext uri="{FF2B5EF4-FFF2-40B4-BE49-F238E27FC236}">
                <a16:creationId xmlns:a16="http://schemas.microsoft.com/office/drawing/2014/main" id="{268B9D58-67CD-4B52-8738-872A862B5492}"/>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228510E8-C9A5-4F48-9A6F-002FD283D1FB}"/>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D6C81D9C-1F7C-4EA2-9C73-2029552B88B6}"/>
              </a:ext>
            </a:extLst>
          </p:cNvPr>
          <p:cNvSpPr>
            <a:spLocks noGrp="1"/>
          </p:cNvSpPr>
          <p:nvPr>
            <p:ph type="sldNum" sz="quarter" idx="12"/>
          </p:nvPr>
        </p:nvSpPr>
        <p:spPr/>
        <p:txBody>
          <a:bodyPr/>
          <a:lstStyle/>
          <a:p>
            <a:fld id="{11A9D1D3-80F6-43B1-92F0-BF797B205D95}" type="slidenum">
              <a:rPr lang="it-IT" smtClean="0"/>
              <a:t>12</a:t>
            </a:fld>
            <a:endParaRPr lang="it-IT"/>
          </a:p>
        </p:txBody>
      </p:sp>
      <p:sp>
        <p:nvSpPr>
          <p:cNvPr id="7" name="Rectangle 3">
            <a:extLst>
              <a:ext uri="{FF2B5EF4-FFF2-40B4-BE49-F238E27FC236}">
                <a16:creationId xmlns:a16="http://schemas.microsoft.com/office/drawing/2014/main" id="{94BF52DA-BA3B-4396-9E0B-3F14FCF8949A}"/>
              </a:ext>
            </a:extLst>
          </p:cNvPr>
          <p:cNvSpPr txBox="1">
            <a:spLocks noChangeArrowheads="1"/>
          </p:cNvSpPr>
          <p:nvPr/>
        </p:nvSpPr>
        <p:spPr>
          <a:xfrm>
            <a:off x="2209800" y="1258688"/>
            <a:ext cx="8228013" cy="7905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2000" dirty="0" err="1"/>
              <a:t>Let</a:t>
            </a:r>
            <a:r>
              <a:rPr lang="it-IT" altLang="it-IT" sz="2000" dirty="0"/>
              <a:t> T1 and T2 be </a:t>
            </a:r>
            <a:r>
              <a:rPr lang="it-IT" altLang="it-IT" sz="2000" dirty="0" err="1"/>
              <a:t>transactions</a:t>
            </a:r>
            <a:endParaRPr lang="it-IT" altLang="it-IT" sz="2000" dirty="0"/>
          </a:p>
          <a:p>
            <a:endParaRPr lang="it-IT" altLang="it-IT" dirty="0"/>
          </a:p>
        </p:txBody>
      </p:sp>
      <p:grpSp>
        <p:nvGrpSpPr>
          <p:cNvPr id="8" name="Group 19">
            <a:extLst>
              <a:ext uri="{FF2B5EF4-FFF2-40B4-BE49-F238E27FC236}">
                <a16:creationId xmlns:a16="http://schemas.microsoft.com/office/drawing/2014/main" id="{4857AD5C-41D6-40BD-ADC9-99BAB9ADFADF}"/>
              </a:ext>
            </a:extLst>
          </p:cNvPr>
          <p:cNvGrpSpPr>
            <a:grpSpLocks/>
          </p:cNvGrpSpPr>
          <p:nvPr/>
        </p:nvGrpSpPr>
        <p:grpSpPr bwMode="auto">
          <a:xfrm>
            <a:off x="3028304" y="2039028"/>
            <a:ext cx="379413" cy="520700"/>
            <a:chOff x="2496" y="943"/>
            <a:chExt cx="386" cy="386"/>
          </a:xfrm>
        </p:grpSpPr>
        <p:sp>
          <p:nvSpPr>
            <p:cNvPr id="9" name="Line 20">
              <a:extLst>
                <a:ext uri="{FF2B5EF4-FFF2-40B4-BE49-F238E27FC236}">
                  <a16:creationId xmlns:a16="http://schemas.microsoft.com/office/drawing/2014/main" id="{04178725-A421-44A2-8406-8CBB95655C6E}"/>
                </a:ext>
              </a:extLst>
            </p:cNvPr>
            <p:cNvSpPr>
              <a:spLocks noChangeShapeType="1"/>
            </p:cNvSpPr>
            <p:nvPr/>
          </p:nvSpPr>
          <p:spPr bwMode="auto">
            <a:xfrm>
              <a:off x="2513" y="943"/>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0" name="Line 21">
              <a:extLst>
                <a:ext uri="{FF2B5EF4-FFF2-40B4-BE49-F238E27FC236}">
                  <a16:creationId xmlns:a16="http://schemas.microsoft.com/office/drawing/2014/main" id="{5EA4928D-9D77-4440-B436-3DC2A8C0C25D}"/>
                </a:ext>
              </a:extLst>
            </p:cNvPr>
            <p:cNvSpPr>
              <a:spLocks noChangeShapeType="1"/>
            </p:cNvSpPr>
            <p:nvPr/>
          </p:nvSpPr>
          <p:spPr bwMode="auto">
            <a:xfrm>
              <a:off x="2496" y="979"/>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1" name="Line 22">
              <a:extLst>
                <a:ext uri="{FF2B5EF4-FFF2-40B4-BE49-F238E27FC236}">
                  <a16:creationId xmlns:a16="http://schemas.microsoft.com/office/drawing/2014/main" id="{5A798827-AE57-4C07-8F06-03FB590374C2}"/>
                </a:ext>
              </a:extLst>
            </p:cNvPr>
            <p:cNvSpPr>
              <a:spLocks noChangeShapeType="1"/>
            </p:cNvSpPr>
            <p:nvPr/>
          </p:nvSpPr>
          <p:spPr bwMode="auto">
            <a:xfrm>
              <a:off x="2513" y="1012"/>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2" name="Line 23">
              <a:extLst>
                <a:ext uri="{FF2B5EF4-FFF2-40B4-BE49-F238E27FC236}">
                  <a16:creationId xmlns:a16="http://schemas.microsoft.com/office/drawing/2014/main" id="{14EA5E63-B276-4F36-9943-F831D6C89903}"/>
                </a:ext>
              </a:extLst>
            </p:cNvPr>
            <p:cNvSpPr>
              <a:spLocks noChangeShapeType="1"/>
            </p:cNvSpPr>
            <p:nvPr/>
          </p:nvSpPr>
          <p:spPr bwMode="auto">
            <a:xfrm>
              <a:off x="2513" y="1046"/>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3" name="Line 24">
              <a:extLst>
                <a:ext uri="{FF2B5EF4-FFF2-40B4-BE49-F238E27FC236}">
                  <a16:creationId xmlns:a16="http://schemas.microsoft.com/office/drawing/2014/main" id="{4A91347C-C4A9-4763-83B2-58451D9E3A61}"/>
                </a:ext>
              </a:extLst>
            </p:cNvPr>
            <p:cNvSpPr>
              <a:spLocks noChangeShapeType="1"/>
            </p:cNvSpPr>
            <p:nvPr/>
          </p:nvSpPr>
          <p:spPr bwMode="auto">
            <a:xfrm>
              <a:off x="2513" y="1088"/>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4" name="Line 25">
              <a:extLst>
                <a:ext uri="{FF2B5EF4-FFF2-40B4-BE49-F238E27FC236}">
                  <a16:creationId xmlns:a16="http://schemas.microsoft.com/office/drawing/2014/main" id="{E3D8FE4B-BAD0-42B0-8F29-3221B40D0551}"/>
                </a:ext>
              </a:extLst>
            </p:cNvPr>
            <p:cNvSpPr>
              <a:spLocks noChangeShapeType="1"/>
            </p:cNvSpPr>
            <p:nvPr/>
          </p:nvSpPr>
          <p:spPr bwMode="auto">
            <a:xfrm>
              <a:off x="2504" y="1129"/>
              <a:ext cx="37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5" name="Line 26">
              <a:extLst>
                <a:ext uri="{FF2B5EF4-FFF2-40B4-BE49-F238E27FC236}">
                  <a16:creationId xmlns:a16="http://schemas.microsoft.com/office/drawing/2014/main" id="{6F0DF885-81EA-461B-8014-A925B3871EA9}"/>
                </a:ext>
              </a:extLst>
            </p:cNvPr>
            <p:cNvSpPr>
              <a:spLocks noChangeShapeType="1"/>
            </p:cNvSpPr>
            <p:nvPr/>
          </p:nvSpPr>
          <p:spPr bwMode="auto">
            <a:xfrm>
              <a:off x="2513" y="1170"/>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6" name="Line 27">
              <a:extLst>
                <a:ext uri="{FF2B5EF4-FFF2-40B4-BE49-F238E27FC236}">
                  <a16:creationId xmlns:a16="http://schemas.microsoft.com/office/drawing/2014/main" id="{6BE7E74D-B697-460B-9CF4-56F477E561A5}"/>
                </a:ext>
              </a:extLst>
            </p:cNvPr>
            <p:cNvSpPr>
              <a:spLocks noChangeShapeType="1"/>
            </p:cNvSpPr>
            <p:nvPr/>
          </p:nvSpPr>
          <p:spPr bwMode="auto">
            <a:xfrm>
              <a:off x="2513" y="1212"/>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7" name="Line 28">
              <a:extLst>
                <a:ext uri="{FF2B5EF4-FFF2-40B4-BE49-F238E27FC236}">
                  <a16:creationId xmlns:a16="http://schemas.microsoft.com/office/drawing/2014/main" id="{A67D928D-B32B-49AC-94C8-1E2B8E0D0AF1}"/>
                </a:ext>
              </a:extLst>
            </p:cNvPr>
            <p:cNvSpPr>
              <a:spLocks noChangeShapeType="1"/>
            </p:cNvSpPr>
            <p:nvPr/>
          </p:nvSpPr>
          <p:spPr bwMode="auto">
            <a:xfrm>
              <a:off x="2513" y="1253"/>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8" name="Line 29">
              <a:extLst>
                <a:ext uri="{FF2B5EF4-FFF2-40B4-BE49-F238E27FC236}">
                  <a16:creationId xmlns:a16="http://schemas.microsoft.com/office/drawing/2014/main" id="{C120E784-4664-4DC0-8B41-5EE2A45B4149}"/>
                </a:ext>
              </a:extLst>
            </p:cNvPr>
            <p:cNvSpPr>
              <a:spLocks noChangeShapeType="1"/>
            </p:cNvSpPr>
            <p:nvPr/>
          </p:nvSpPr>
          <p:spPr bwMode="auto">
            <a:xfrm>
              <a:off x="2513" y="1295"/>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19" name="Line 30">
              <a:extLst>
                <a:ext uri="{FF2B5EF4-FFF2-40B4-BE49-F238E27FC236}">
                  <a16:creationId xmlns:a16="http://schemas.microsoft.com/office/drawing/2014/main" id="{31F53919-41D8-4CD4-8A3B-FF34F05D7D49}"/>
                </a:ext>
              </a:extLst>
            </p:cNvPr>
            <p:cNvSpPr>
              <a:spLocks noChangeShapeType="1"/>
            </p:cNvSpPr>
            <p:nvPr/>
          </p:nvSpPr>
          <p:spPr bwMode="auto">
            <a:xfrm>
              <a:off x="2513" y="1329"/>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grpSp>
      <p:grpSp>
        <p:nvGrpSpPr>
          <p:cNvPr id="20" name="Group 31">
            <a:extLst>
              <a:ext uri="{FF2B5EF4-FFF2-40B4-BE49-F238E27FC236}">
                <a16:creationId xmlns:a16="http://schemas.microsoft.com/office/drawing/2014/main" id="{FB65E38F-69A2-4CA2-AC92-72B4F9F5A4E5}"/>
              </a:ext>
            </a:extLst>
          </p:cNvPr>
          <p:cNvGrpSpPr>
            <a:grpSpLocks/>
          </p:cNvGrpSpPr>
          <p:nvPr/>
        </p:nvGrpSpPr>
        <p:grpSpPr bwMode="auto">
          <a:xfrm>
            <a:off x="3033066" y="3029628"/>
            <a:ext cx="354012" cy="782638"/>
            <a:chOff x="2513" y="1681"/>
            <a:chExt cx="360" cy="580"/>
          </a:xfrm>
        </p:grpSpPr>
        <p:sp>
          <p:nvSpPr>
            <p:cNvPr id="21" name="Line 32">
              <a:extLst>
                <a:ext uri="{FF2B5EF4-FFF2-40B4-BE49-F238E27FC236}">
                  <a16:creationId xmlns:a16="http://schemas.microsoft.com/office/drawing/2014/main" id="{EB8680A8-D704-44FB-83AD-3419303FD758}"/>
                </a:ext>
              </a:extLst>
            </p:cNvPr>
            <p:cNvSpPr>
              <a:spLocks noChangeShapeType="1"/>
            </p:cNvSpPr>
            <p:nvPr/>
          </p:nvSpPr>
          <p:spPr bwMode="auto">
            <a:xfrm>
              <a:off x="2513" y="1681"/>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22" name="Line 33">
              <a:extLst>
                <a:ext uri="{FF2B5EF4-FFF2-40B4-BE49-F238E27FC236}">
                  <a16:creationId xmlns:a16="http://schemas.microsoft.com/office/drawing/2014/main" id="{71E8C5DA-E06D-41FB-9E55-E844ABBCF067}"/>
                </a:ext>
              </a:extLst>
            </p:cNvPr>
            <p:cNvSpPr>
              <a:spLocks noChangeShapeType="1"/>
            </p:cNvSpPr>
            <p:nvPr/>
          </p:nvSpPr>
          <p:spPr bwMode="auto">
            <a:xfrm>
              <a:off x="2513" y="1716"/>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23" name="Line 34">
              <a:extLst>
                <a:ext uri="{FF2B5EF4-FFF2-40B4-BE49-F238E27FC236}">
                  <a16:creationId xmlns:a16="http://schemas.microsoft.com/office/drawing/2014/main" id="{41F80385-EE9B-465F-B4F9-6C7371297F32}"/>
                </a:ext>
              </a:extLst>
            </p:cNvPr>
            <p:cNvSpPr>
              <a:spLocks noChangeShapeType="1"/>
            </p:cNvSpPr>
            <p:nvPr/>
          </p:nvSpPr>
          <p:spPr bwMode="auto">
            <a:xfrm>
              <a:off x="2513" y="1764"/>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24" name="Line 35">
              <a:extLst>
                <a:ext uri="{FF2B5EF4-FFF2-40B4-BE49-F238E27FC236}">
                  <a16:creationId xmlns:a16="http://schemas.microsoft.com/office/drawing/2014/main" id="{9DDDA2F6-D2DB-40BB-A199-2DABD6B3AF23}"/>
                </a:ext>
              </a:extLst>
            </p:cNvPr>
            <p:cNvSpPr>
              <a:spLocks noChangeShapeType="1"/>
            </p:cNvSpPr>
            <p:nvPr/>
          </p:nvSpPr>
          <p:spPr bwMode="auto">
            <a:xfrm>
              <a:off x="2513" y="1812"/>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25" name="Line 36">
              <a:extLst>
                <a:ext uri="{FF2B5EF4-FFF2-40B4-BE49-F238E27FC236}">
                  <a16:creationId xmlns:a16="http://schemas.microsoft.com/office/drawing/2014/main" id="{73B1F682-705A-4C9E-8CC9-FDB9AE52E1AC}"/>
                </a:ext>
              </a:extLst>
            </p:cNvPr>
            <p:cNvSpPr>
              <a:spLocks noChangeShapeType="1"/>
            </p:cNvSpPr>
            <p:nvPr/>
          </p:nvSpPr>
          <p:spPr bwMode="auto">
            <a:xfrm>
              <a:off x="2513" y="1854"/>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26" name="Line 37">
              <a:extLst>
                <a:ext uri="{FF2B5EF4-FFF2-40B4-BE49-F238E27FC236}">
                  <a16:creationId xmlns:a16="http://schemas.microsoft.com/office/drawing/2014/main" id="{D3586DFD-8FFF-4144-98F3-0C39116CBB55}"/>
                </a:ext>
              </a:extLst>
            </p:cNvPr>
            <p:cNvSpPr>
              <a:spLocks noChangeShapeType="1"/>
            </p:cNvSpPr>
            <p:nvPr/>
          </p:nvSpPr>
          <p:spPr bwMode="auto">
            <a:xfrm>
              <a:off x="2513" y="1902"/>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27" name="Line 38">
              <a:extLst>
                <a:ext uri="{FF2B5EF4-FFF2-40B4-BE49-F238E27FC236}">
                  <a16:creationId xmlns:a16="http://schemas.microsoft.com/office/drawing/2014/main" id="{E8CAFF71-A21F-4A0A-8F48-800603F5D176}"/>
                </a:ext>
              </a:extLst>
            </p:cNvPr>
            <p:cNvSpPr>
              <a:spLocks noChangeShapeType="1"/>
            </p:cNvSpPr>
            <p:nvPr/>
          </p:nvSpPr>
          <p:spPr bwMode="auto">
            <a:xfrm>
              <a:off x="2513" y="1957"/>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28" name="Line 39">
              <a:extLst>
                <a:ext uri="{FF2B5EF4-FFF2-40B4-BE49-F238E27FC236}">
                  <a16:creationId xmlns:a16="http://schemas.microsoft.com/office/drawing/2014/main" id="{E98C8621-7FD4-418D-87C1-047563A35FD7}"/>
                </a:ext>
              </a:extLst>
            </p:cNvPr>
            <p:cNvSpPr>
              <a:spLocks noChangeShapeType="1"/>
            </p:cNvSpPr>
            <p:nvPr/>
          </p:nvSpPr>
          <p:spPr bwMode="auto">
            <a:xfrm>
              <a:off x="2513" y="2005"/>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29" name="Line 40">
              <a:extLst>
                <a:ext uri="{FF2B5EF4-FFF2-40B4-BE49-F238E27FC236}">
                  <a16:creationId xmlns:a16="http://schemas.microsoft.com/office/drawing/2014/main" id="{93A85D2D-FE90-4120-8466-8BF6BE0829F3}"/>
                </a:ext>
              </a:extLst>
            </p:cNvPr>
            <p:cNvSpPr>
              <a:spLocks noChangeShapeType="1"/>
            </p:cNvSpPr>
            <p:nvPr/>
          </p:nvSpPr>
          <p:spPr bwMode="auto">
            <a:xfrm>
              <a:off x="2513" y="2054"/>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30" name="Line 41">
              <a:extLst>
                <a:ext uri="{FF2B5EF4-FFF2-40B4-BE49-F238E27FC236}">
                  <a16:creationId xmlns:a16="http://schemas.microsoft.com/office/drawing/2014/main" id="{722FAB90-35A5-42DA-9F3C-28221E71F2AC}"/>
                </a:ext>
              </a:extLst>
            </p:cNvPr>
            <p:cNvSpPr>
              <a:spLocks noChangeShapeType="1"/>
            </p:cNvSpPr>
            <p:nvPr/>
          </p:nvSpPr>
          <p:spPr bwMode="auto">
            <a:xfrm>
              <a:off x="2513" y="2095"/>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31" name="Line 42">
              <a:extLst>
                <a:ext uri="{FF2B5EF4-FFF2-40B4-BE49-F238E27FC236}">
                  <a16:creationId xmlns:a16="http://schemas.microsoft.com/office/drawing/2014/main" id="{9BBDFB6D-F480-4AD1-9AEA-B996C5266E22}"/>
                </a:ext>
              </a:extLst>
            </p:cNvPr>
            <p:cNvSpPr>
              <a:spLocks noChangeShapeType="1"/>
            </p:cNvSpPr>
            <p:nvPr/>
          </p:nvSpPr>
          <p:spPr bwMode="auto">
            <a:xfrm>
              <a:off x="2513" y="2137"/>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32" name="Line 43">
              <a:extLst>
                <a:ext uri="{FF2B5EF4-FFF2-40B4-BE49-F238E27FC236}">
                  <a16:creationId xmlns:a16="http://schemas.microsoft.com/office/drawing/2014/main" id="{68203AF5-5EB9-4147-964D-03A023CF9F00}"/>
                </a:ext>
              </a:extLst>
            </p:cNvPr>
            <p:cNvSpPr>
              <a:spLocks noChangeShapeType="1"/>
            </p:cNvSpPr>
            <p:nvPr/>
          </p:nvSpPr>
          <p:spPr bwMode="auto">
            <a:xfrm>
              <a:off x="2513" y="2178"/>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33" name="Line 44">
              <a:extLst>
                <a:ext uri="{FF2B5EF4-FFF2-40B4-BE49-F238E27FC236}">
                  <a16:creationId xmlns:a16="http://schemas.microsoft.com/office/drawing/2014/main" id="{89A1688A-A337-410C-8759-0FCD8E6ED40F}"/>
                </a:ext>
              </a:extLst>
            </p:cNvPr>
            <p:cNvSpPr>
              <a:spLocks noChangeShapeType="1"/>
            </p:cNvSpPr>
            <p:nvPr/>
          </p:nvSpPr>
          <p:spPr bwMode="auto">
            <a:xfrm>
              <a:off x="2513" y="2219"/>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sp>
          <p:nvSpPr>
            <p:cNvPr id="34" name="Line 45">
              <a:extLst>
                <a:ext uri="{FF2B5EF4-FFF2-40B4-BE49-F238E27FC236}">
                  <a16:creationId xmlns:a16="http://schemas.microsoft.com/office/drawing/2014/main" id="{B51F467B-E458-4CD7-86E0-627A18D495B1}"/>
                </a:ext>
              </a:extLst>
            </p:cNvPr>
            <p:cNvSpPr>
              <a:spLocks noChangeShapeType="1"/>
            </p:cNvSpPr>
            <p:nvPr/>
          </p:nvSpPr>
          <p:spPr bwMode="auto">
            <a:xfrm>
              <a:off x="2513" y="2261"/>
              <a:ext cx="36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2000"/>
            </a:p>
          </p:txBody>
        </p:sp>
      </p:grpSp>
      <p:sp>
        <p:nvSpPr>
          <p:cNvPr id="35" name="Rectangle 46">
            <a:extLst>
              <a:ext uri="{FF2B5EF4-FFF2-40B4-BE49-F238E27FC236}">
                <a16:creationId xmlns:a16="http://schemas.microsoft.com/office/drawing/2014/main" id="{A167D7B7-E6AE-452A-BD9A-AD5129D82F2C}"/>
              </a:ext>
            </a:extLst>
          </p:cNvPr>
          <p:cNvSpPr>
            <a:spLocks noChangeArrowheads="1"/>
          </p:cNvSpPr>
          <p:nvPr/>
        </p:nvSpPr>
        <p:spPr bwMode="auto">
          <a:xfrm>
            <a:off x="3278494" y="3316967"/>
            <a:ext cx="1726884"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marL="285750" indent="-285750">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685800" indent="-228600">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marL="1543050" indent="-17145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marL="2000250" indent="-17145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457450" indent="-17145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14650" indent="-17145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371850" indent="-17145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29050" indent="-17145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gn="ctr">
              <a:lnSpc>
                <a:spcPct val="90000"/>
              </a:lnSpc>
              <a:spcBef>
                <a:spcPct val="30000"/>
              </a:spcBef>
              <a:buClrTx/>
              <a:buSzTx/>
            </a:pPr>
            <a:r>
              <a:rPr lang="it-IT" altLang="it-IT" sz="2000" b="1">
                <a:solidFill>
                  <a:schemeClr val="tx1"/>
                </a:solidFill>
                <a:latin typeface="+mn-lt"/>
              </a:rPr>
              <a:t>Transaction T2</a:t>
            </a:r>
          </a:p>
        </p:txBody>
      </p:sp>
      <p:sp>
        <p:nvSpPr>
          <p:cNvPr id="36" name="Rectangle 47">
            <a:extLst>
              <a:ext uri="{FF2B5EF4-FFF2-40B4-BE49-F238E27FC236}">
                <a16:creationId xmlns:a16="http://schemas.microsoft.com/office/drawing/2014/main" id="{B28AFF7E-128B-4715-9E44-673E53018E25}"/>
              </a:ext>
            </a:extLst>
          </p:cNvPr>
          <p:cNvSpPr>
            <a:spLocks noChangeArrowheads="1"/>
          </p:cNvSpPr>
          <p:nvPr/>
        </p:nvSpPr>
        <p:spPr bwMode="auto">
          <a:xfrm>
            <a:off x="3351519" y="2166029"/>
            <a:ext cx="1726884"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marL="285750" indent="-285750">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685800" indent="-228600">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marL="1543050" indent="-17145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marL="2000250" indent="-17145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457450" indent="-17145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14650" indent="-17145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371850" indent="-17145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29050" indent="-17145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gn="ctr">
              <a:lnSpc>
                <a:spcPct val="90000"/>
              </a:lnSpc>
              <a:spcBef>
                <a:spcPct val="30000"/>
              </a:spcBef>
              <a:buClrTx/>
              <a:buSzTx/>
            </a:pPr>
            <a:r>
              <a:rPr lang="it-IT" altLang="it-IT" sz="2000" b="1">
                <a:solidFill>
                  <a:schemeClr val="tx1"/>
                </a:solidFill>
                <a:latin typeface="+mn-lt"/>
              </a:rPr>
              <a:t>Transaction T1</a:t>
            </a:r>
          </a:p>
        </p:txBody>
      </p:sp>
      <p:sp>
        <p:nvSpPr>
          <p:cNvPr id="37" name="Rectangle 48">
            <a:extLst>
              <a:ext uri="{FF2B5EF4-FFF2-40B4-BE49-F238E27FC236}">
                <a16:creationId xmlns:a16="http://schemas.microsoft.com/office/drawing/2014/main" id="{CE8058B4-3E1A-4180-925D-BC156174B9B6}"/>
              </a:ext>
            </a:extLst>
          </p:cNvPr>
          <p:cNvSpPr>
            <a:spLocks noChangeArrowheads="1"/>
          </p:cNvSpPr>
          <p:nvPr/>
        </p:nvSpPr>
        <p:spPr bwMode="auto">
          <a:xfrm>
            <a:off x="2217092" y="4142467"/>
            <a:ext cx="6840537" cy="163121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914400" indent="-457200">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marL="1371600" indent="-457200">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marL="1828800" indent="-45720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marL="2286000" indent="-45720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743200" indent="-4572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3200400" indent="-4572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657600" indent="-4572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4114800" indent="-4572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lvl="1">
              <a:spcBef>
                <a:spcPct val="0"/>
              </a:spcBef>
              <a:buFont typeface="Times New Roman" panose="02020603050405020304" pitchFamily="18" charset="0"/>
              <a:buAutoNum type="arabicParenR"/>
            </a:pPr>
            <a:r>
              <a:rPr lang="it-IT" altLang="it-IT" sz="2000" dirty="0">
                <a:solidFill>
                  <a:schemeClr val="tx1"/>
                </a:solidFill>
                <a:latin typeface="+mn-lt"/>
              </a:rPr>
              <a:t>A </a:t>
            </a:r>
            <a:r>
              <a:rPr lang="it-IT" altLang="it-IT" sz="2000" dirty="0" err="1">
                <a:solidFill>
                  <a:schemeClr val="tx1"/>
                </a:solidFill>
                <a:latin typeface="+mn-lt"/>
              </a:rPr>
              <a:t>failure</a:t>
            </a:r>
            <a:r>
              <a:rPr lang="it-IT" altLang="it-IT" sz="2000" dirty="0">
                <a:solidFill>
                  <a:schemeClr val="tx1"/>
                </a:solidFill>
                <a:latin typeface="+mn-lt"/>
              </a:rPr>
              <a:t> </a:t>
            </a:r>
            <a:r>
              <a:rPr lang="it-IT" altLang="it-IT" sz="2000" dirty="0" err="1">
                <a:solidFill>
                  <a:schemeClr val="tx1"/>
                </a:solidFill>
                <a:latin typeface="+mn-lt"/>
              </a:rPr>
              <a:t>before</a:t>
            </a:r>
            <a:r>
              <a:rPr lang="it-IT" altLang="it-IT" sz="2000" dirty="0">
                <a:solidFill>
                  <a:schemeClr val="tx1"/>
                </a:solidFill>
                <a:latin typeface="+mn-lt"/>
              </a:rPr>
              <a:t> the </a:t>
            </a:r>
            <a:r>
              <a:rPr lang="it-IT" altLang="it-IT" sz="2000" dirty="0" err="1">
                <a:solidFill>
                  <a:schemeClr val="tx1"/>
                </a:solidFill>
                <a:latin typeface="+mn-lt"/>
              </a:rPr>
              <a:t>termination</a:t>
            </a:r>
            <a:r>
              <a:rPr lang="it-IT" altLang="it-IT" sz="2000" dirty="0">
                <a:solidFill>
                  <a:schemeClr val="tx1"/>
                </a:solidFill>
                <a:latin typeface="+mn-lt"/>
              </a:rPr>
              <a:t> of the </a:t>
            </a:r>
            <a:r>
              <a:rPr lang="it-IT" altLang="it-IT" sz="2000" dirty="0" err="1">
                <a:solidFill>
                  <a:schemeClr val="tx1"/>
                </a:solidFill>
                <a:latin typeface="+mn-lt"/>
              </a:rPr>
              <a:t>transaction</a:t>
            </a:r>
            <a:r>
              <a:rPr lang="it-IT" altLang="it-IT" sz="2000" dirty="0">
                <a:solidFill>
                  <a:schemeClr val="tx1"/>
                </a:solidFill>
                <a:latin typeface="+mn-lt"/>
              </a:rPr>
              <a:t>, </a:t>
            </a:r>
            <a:r>
              <a:rPr lang="it-IT" altLang="it-IT" sz="2000" dirty="0" err="1">
                <a:solidFill>
                  <a:schemeClr val="tx1"/>
                </a:solidFill>
                <a:latin typeface="+mn-lt"/>
              </a:rPr>
              <a:t>results</a:t>
            </a:r>
            <a:r>
              <a:rPr lang="it-IT" altLang="it-IT" sz="2000" dirty="0">
                <a:solidFill>
                  <a:schemeClr val="tx1"/>
                </a:solidFill>
                <a:latin typeface="+mn-lt"/>
              </a:rPr>
              <a:t> </a:t>
            </a:r>
            <a:r>
              <a:rPr lang="it-IT" altLang="it-IT" sz="2000" dirty="0" err="1">
                <a:solidFill>
                  <a:schemeClr val="tx1"/>
                </a:solidFill>
                <a:latin typeface="+mn-lt"/>
              </a:rPr>
              <a:t>into</a:t>
            </a:r>
            <a:r>
              <a:rPr lang="it-IT" altLang="it-IT" sz="2000" dirty="0">
                <a:solidFill>
                  <a:schemeClr val="tx1"/>
                </a:solidFill>
                <a:latin typeface="+mn-lt"/>
              </a:rPr>
              <a:t> a </a:t>
            </a:r>
            <a:r>
              <a:rPr lang="it-IT" altLang="it-IT" sz="2000" dirty="0" err="1">
                <a:solidFill>
                  <a:schemeClr val="tx1"/>
                </a:solidFill>
                <a:latin typeface="+mn-lt"/>
              </a:rPr>
              <a:t>rollback</a:t>
            </a:r>
            <a:r>
              <a:rPr lang="it-IT" altLang="it-IT" sz="2000" dirty="0">
                <a:solidFill>
                  <a:schemeClr val="tx1"/>
                </a:solidFill>
                <a:latin typeface="+mn-lt"/>
              </a:rPr>
              <a:t> (</a:t>
            </a:r>
            <a:r>
              <a:rPr lang="it-IT" altLang="it-IT" sz="2000" dirty="0" err="1">
                <a:solidFill>
                  <a:schemeClr val="tx1"/>
                </a:solidFill>
                <a:latin typeface="+mn-lt"/>
              </a:rPr>
              <a:t>abort</a:t>
            </a:r>
            <a:r>
              <a:rPr lang="it-IT" altLang="it-IT" sz="2000" dirty="0">
                <a:solidFill>
                  <a:schemeClr val="tx1"/>
                </a:solidFill>
                <a:latin typeface="+mn-lt"/>
              </a:rPr>
              <a:t>) of the </a:t>
            </a:r>
            <a:r>
              <a:rPr lang="it-IT" altLang="it-IT" sz="2000" dirty="0" err="1">
                <a:solidFill>
                  <a:schemeClr val="tx1"/>
                </a:solidFill>
                <a:latin typeface="+mn-lt"/>
              </a:rPr>
              <a:t>transaction</a:t>
            </a:r>
            <a:endParaRPr lang="it-IT" altLang="it-IT" sz="2000" dirty="0">
              <a:solidFill>
                <a:schemeClr val="tx1"/>
              </a:solidFill>
              <a:latin typeface="+mn-lt"/>
            </a:endParaRPr>
          </a:p>
          <a:p>
            <a:pPr lvl="1">
              <a:spcBef>
                <a:spcPct val="0"/>
              </a:spcBef>
              <a:buFont typeface="Times New Roman" panose="02020603050405020304" pitchFamily="18" charset="0"/>
              <a:buAutoNum type="arabicParenR"/>
            </a:pPr>
            <a:endParaRPr lang="it-IT" altLang="it-IT" sz="2000" dirty="0">
              <a:solidFill>
                <a:schemeClr val="tx1"/>
              </a:solidFill>
              <a:latin typeface="+mn-lt"/>
            </a:endParaRPr>
          </a:p>
          <a:p>
            <a:pPr lvl="1">
              <a:spcBef>
                <a:spcPct val="0"/>
              </a:spcBef>
              <a:buFont typeface="Times New Roman" panose="02020603050405020304" pitchFamily="18" charset="0"/>
              <a:buAutoNum type="arabicParenR"/>
            </a:pPr>
            <a:r>
              <a:rPr lang="it-IT" altLang="it-IT" sz="2000" dirty="0">
                <a:solidFill>
                  <a:schemeClr val="tx1"/>
                </a:solidFill>
                <a:latin typeface="+mn-lt"/>
              </a:rPr>
              <a:t> A  </a:t>
            </a:r>
            <a:r>
              <a:rPr lang="it-IT" altLang="it-IT" sz="2000" dirty="0" err="1">
                <a:solidFill>
                  <a:schemeClr val="tx1"/>
                </a:solidFill>
                <a:latin typeface="+mn-lt"/>
              </a:rPr>
              <a:t>failure</a:t>
            </a:r>
            <a:r>
              <a:rPr lang="it-IT" altLang="it-IT" sz="2000" dirty="0">
                <a:solidFill>
                  <a:schemeClr val="tx1"/>
                </a:solidFill>
                <a:latin typeface="+mn-lt"/>
              </a:rPr>
              <a:t> after the </a:t>
            </a:r>
            <a:r>
              <a:rPr lang="it-IT" altLang="it-IT" sz="2000" dirty="0" err="1">
                <a:solidFill>
                  <a:schemeClr val="tx1"/>
                </a:solidFill>
                <a:latin typeface="+mn-lt"/>
              </a:rPr>
              <a:t>termination</a:t>
            </a:r>
            <a:r>
              <a:rPr lang="it-IT" altLang="it-IT" sz="2000" dirty="0">
                <a:solidFill>
                  <a:schemeClr val="tx1"/>
                </a:solidFill>
                <a:latin typeface="+mn-lt"/>
              </a:rPr>
              <a:t> with success (</a:t>
            </a:r>
            <a:r>
              <a:rPr lang="it-IT" altLang="it-IT" sz="2000" dirty="0" err="1">
                <a:solidFill>
                  <a:schemeClr val="tx1"/>
                </a:solidFill>
                <a:latin typeface="+mn-lt"/>
              </a:rPr>
              <a:t>commit</a:t>
            </a:r>
            <a:r>
              <a:rPr lang="it-IT" altLang="it-IT" sz="2000" dirty="0">
                <a:solidFill>
                  <a:schemeClr val="tx1"/>
                </a:solidFill>
                <a:latin typeface="+mn-lt"/>
              </a:rPr>
              <a:t>) of the </a:t>
            </a:r>
            <a:r>
              <a:rPr lang="it-IT" altLang="it-IT" sz="2000" dirty="0" err="1">
                <a:solidFill>
                  <a:schemeClr val="tx1"/>
                </a:solidFill>
                <a:latin typeface="+mn-lt"/>
              </a:rPr>
              <a:t>transaction</a:t>
            </a:r>
            <a:r>
              <a:rPr lang="it-IT" altLang="it-IT" sz="2000" dirty="0">
                <a:solidFill>
                  <a:schemeClr val="tx1"/>
                </a:solidFill>
                <a:latin typeface="+mn-lt"/>
              </a:rPr>
              <a:t> must </a:t>
            </a:r>
            <a:r>
              <a:rPr lang="it-IT" altLang="it-IT" sz="2000" dirty="0" err="1">
                <a:solidFill>
                  <a:schemeClr val="tx1"/>
                </a:solidFill>
                <a:latin typeface="+mn-lt"/>
              </a:rPr>
              <a:t>have</a:t>
            </a:r>
            <a:r>
              <a:rPr lang="it-IT" altLang="it-IT" sz="2000" dirty="0">
                <a:solidFill>
                  <a:schemeClr val="tx1"/>
                </a:solidFill>
                <a:latin typeface="+mn-lt"/>
              </a:rPr>
              <a:t> no </a:t>
            </a:r>
            <a:r>
              <a:rPr lang="it-IT" altLang="it-IT" sz="2000" dirty="0" err="1">
                <a:solidFill>
                  <a:schemeClr val="tx1"/>
                </a:solidFill>
                <a:latin typeface="+mn-lt"/>
              </a:rPr>
              <a:t>consequences</a:t>
            </a:r>
            <a:endParaRPr lang="it-IT" altLang="it-IT" sz="2000" dirty="0">
              <a:solidFill>
                <a:schemeClr val="tx1"/>
              </a:solidFill>
              <a:latin typeface="+mn-lt"/>
            </a:endParaRPr>
          </a:p>
        </p:txBody>
      </p:sp>
    </p:spTree>
    <p:extLst>
      <p:ext uri="{BB962C8B-B14F-4D97-AF65-F5344CB8AC3E}">
        <p14:creationId xmlns:p14="http://schemas.microsoft.com/office/powerpoint/2010/main" val="3848416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74929B-C418-4AD4-9FC4-0771E433780E}"/>
              </a:ext>
            </a:extLst>
          </p:cNvPr>
          <p:cNvSpPr>
            <a:spLocks noGrp="1"/>
          </p:cNvSpPr>
          <p:nvPr>
            <p:ph type="title"/>
          </p:nvPr>
        </p:nvSpPr>
        <p:spPr>
          <a:xfrm>
            <a:off x="0" y="8952"/>
            <a:ext cx="11103280" cy="935494"/>
          </a:xfrm>
        </p:spPr>
        <p:txBody>
          <a:bodyPr>
            <a:normAutofit/>
          </a:bodyPr>
          <a:lstStyle/>
          <a:p>
            <a:r>
              <a:rPr kumimoji="1" lang="it-IT" altLang="it-IT" dirty="0"/>
              <a:t>Banking </a:t>
            </a:r>
            <a:r>
              <a:rPr kumimoji="1" lang="it-IT" altLang="it-IT" dirty="0" err="1"/>
              <a:t>application</a:t>
            </a:r>
            <a:endParaRPr lang="it-IT" dirty="0"/>
          </a:p>
        </p:txBody>
      </p:sp>
      <p:sp>
        <p:nvSpPr>
          <p:cNvPr id="4" name="Segnaposto data 3">
            <a:extLst>
              <a:ext uri="{FF2B5EF4-FFF2-40B4-BE49-F238E27FC236}">
                <a16:creationId xmlns:a16="http://schemas.microsoft.com/office/drawing/2014/main" id="{C188A1CC-BF3B-415B-BE9C-F69A493165A6}"/>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428CC525-5079-45A4-85FB-F85DB81A6146}"/>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82E636DE-DF38-40E7-B3B1-1FE8B3B4B7B3}"/>
              </a:ext>
            </a:extLst>
          </p:cNvPr>
          <p:cNvSpPr>
            <a:spLocks noGrp="1"/>
          </p:cNvSpPr>
          <p:nvPr>
            <p:ph type="sldNum" sz="quarter" idx="12"/>
          </p:nvPr>
        </p:nvSpPr>
        <p:spPr/>
        <p:txBody>
          <a:bodyPr/>
          <a:lstStyle/>
          <a:p>
            <a:fld id="{11A9D1D3-80F6-43B1-92F0-BF797B205D95}" type="slidenum">
              <a:rPr lang="it-IT" smtClean="0"/>
              <a:t>13</a:t>
            </a:fld>
            <a:endParaRPr lang="it-IT"/>
          </a:p>
        </p:txBody>
      </p:sp>
      <p:sp>
        <p:nvSpPr>
          <p:cNvPr id="7" name="Rectangle 39">
            <a:extLst>
              <a:ext uri="{FF2B5EF4-FFF2-40B4-BE49-F238E27FC236}">
                <a16:creationId xmlns:a16="http://schemas.microsoft.com/office/drawing/2014/main" id="{D48F0F3C-1017-4CF1-9F0F-6F383D13AEBA}"/>
              </a:ext>
            </a:extLst>
          </p:cNvPr>
          <p:cNvSpPr>
            <a:spLocks noChangeArrowheads="1"/>
          </p:cNvSpPr>
          <p:nvPr/>
        </p:nvSpPr>
        <p:spPr bwMode="auto">
          <a:xfrm>
            <a:off x="88637" y="982545"/>
            <a:ext cx="436337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anose="02020603050405020304" pitchFamily="18" charset="0"/>
              <a:buNone/>
            </a:pPr>
            <a:r>
              <a:rPr kumimoji="1" lang="it-IT" altLang="it-IT" sz="1600" dirty="0">
                <a:solidFill>
                  <a:schemeClr val="tx2"/>
                </a:solidFill>
              </a:rPr>
              <a:t>Account =(</a:t>
            </a:r>
            <a:r>
              <a:rPr kumimoji="1" lang="it-IT" altLang="it-IT" sz="1600" dirty="0" err="1">
                <a:solidFill>
                  <a:schemeClr val="tx2"/>
                </a:solidFill>
              </a:rPr>
              <a:t>account_name</a:t>
            </a:r>
            <a:r>
              <a:rPr kumimoji="1" lang="it-IT" altLang="it-IT" sz="1600" dirty="0">
                <a:solidFill>
                  <a:schemeClr val="tx2"/>
                </a:solidFill>
              </a:rPr>
              <a:t>, </a:t>
            </a:r>
            <a:r>
              <a:rPr kumimoji="1" lang="it-IT" altLang="it-IT" sz="1600" dirty="0" err="1">
                <a:solidFill>
                  <a:schemeClr val="tx2"/>
                </a:solidFill>
              </a:rPr>
              <a:t>branch_name</a:t>
            </a:r>
            <a:r>
              <a:rPr kumimoji="1" lang="it-IT" altLang="it-IT" sz="1600" dirty="0">
                <a:solidFill>
                  <a:schemeClr val="tx2"/>
                </a:solidFill>
              </a:rPr>
              <a:t>, balance)</a:t>
            </a:r>
            <a:br>
              <a:rPr kumimoji="1" lang="it-IT" altLang="it-IT" sz="1600" dirty="0">
                <a:solidFill>
                  <a:schemeClr val="tx2"/>
                </a:solidFill>
              </a:rPr>
            </a:br>
            <a:endParaRPr kumimoji="1" lang="it-IT" altLang="it-IT" sz="1600" dirty="0">
              <a:solidFill>
                <a:schemeClr val="tx2"/>
              </a:solidFill>
            </a:endParaRPr>
          </a:p>
        </p:txBody>
      </p:sp>
      <p:sp>
        <p:nvSpPr>
          <p:cNvPr id="8" name="Rectangle 39">
            <a:extLst>
              <a:ext uri="{FF2B5EF4-FFF2-40B4-BE49-F238E27FC236}">
                <a16:creationId xmlns:a16="http://schemas.microsoft.com/office/drawing/2014/main" id="{EF84AABD-E989-465B-9739-6BE97B44B9E3}"/>
              </a:ext>
            </a:extLst>
          </p:cNvPr>
          <p:cNvSpPr>
            <a:spLocks noChangeArrowheads="1"/>
          </p:cNvSpPr>
          <p:nvPr/>
        </p:nvSpPr>
        <p:spPr bwMode="auto">
          <a:xfrm>
            <a:off x="88637" y="1274932"/>
            <a:ext cx="55254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anose="02020603050405020304" pitchFamily="18" charset="0"/>
              <a:buNone/>
            </a:pPr>
            <a:r>
              <a:rPr kumimoji="1" lang="it-IT" altLang="it-IT" dirty="0">
                <a:solidFill>
                  <a:schemeClr val="tx2"/>
                </a:solidFill>
              </a:rPr>
              <a:t>t1: </a:t>
            </a:r>
            <a:r>
              <a:rPr kumimoji="1" lang="it-IT" altLang="it-IT" dirty="0" err="1">
                <a:solidFill>
                  <a:schemeClr val="tx2"/>
                </a:solidFill>
              </a:rPr>
              <a:t>distributed</a:t>
            </a:r>
            <a:r>
              <a:rPr kumimoji="1" lang="it-IT" altLang="it-IT" dirty="0">
                <a:solidFill>
                  <a:schemeClr val="tx2"/>
                </a:solidFill>
              </a:rPr>
              <a:t> </a:t>
            </a:r>
            <a:r>
              <a:rPr kumimoji="1" lang="it-IT" altLang="it-IT" dirty="0" err="1">
                <a:solidFill>
                  <a:schemeClr val="tx2"/>
                </a:solidFill>
              </a:rPr>
              <a:t>transaction</a:t>
            </a:r>
            <a:r>
              <a:rPr kumimoji="1" lang="it-IT" altLang="it-IT" dirty="0">
                <a:solidFill>
                  <a:schemeClr val="tx2"/>
                </a:solidFill>
              </a:rPr>
              <a:t>  (access data </a:t>
            </a:r>
            <a:r>
              <a:rPr kumimoji="1" lang="it-IT" altLang="it-IT" dirty="0" err="1">
                <a:solidFill>
                  <a:schemeClr val="tx2"/>
                </a:solidFill>
              </a:rPr>
              <a:t>at</a:t>
            </a:r>
            <a:r>
              <a:rPr kumimoji="1" lang="it-IT" altLang="it-IT" dirty="0">
                <a:solidFill>
                  <a:schemeClr val="tx2"/>
                </a:solidFill>
              </a:rPr>
              <a:t> </a:t>
            </a:r>
            <a:r>
              <a:rPr kumimoji="1" lang="it-IT" altLang="it-IT" dirty="0" err="1">
                <a:solidFill>
                  <a:schemeClr val="tx2"/>
                </a:solidFill>
              </a:rPr>
              <a:t>different</a:t>
            </a:r>
            <a:r>
              <a:rPr kumimoji="1" lang="it-IT" altLang="it-IT" dirty="0">
                <a:solidFill>
                  <a:schemeClr val="tx2"/>
                </a:solidFill>
              </a:rPr>
              <a:t> </a:t>
            </a:r>
            <a:r>
              <a:rPr kumimoji="1" lang="it-IT" altLang="it-IT" dirty="0" err="1">
                <a:solidFill>
                  <a:schemeClr val="tx2"/>
                </a:solidFill>
              </a:rPr>
              <a:t>sites</a:t>
            </a:r>
            <a:r>
              <a:rPr kumimoji="1" lang="it-IT" altLang="it-IT" dirty="0">
                <a:solidFill>
                  <a:schemeClr val="tx2"/>
                </a:solidFill>
              </a:rPr>
              <a:t>)</a:t>
            </a:r>
          </a:p>
        </p:txBody>
      </p:sp>
      <p:sp>
        <p:nvSpPr>
          <p:cNvPr id="9" name="Rectangle 3">
            <a:extLst>
              <a:ext uri="{FF2B5EF4-FFF2-40B4-BE49-F238E27FC236}">
                <a16:creationId xmlns:a16="http://schemas.microsoft.com/office/drawing/2014/main" id="{AFD9B1E2-1645-4576-81D6-E808F7528018}"/>
              </a:ext>
            </a:extLst>
          </p:cNvPr>
          <p:cNvSpPr>
            <a:spLocks noChangeArrowheads="1"/>
          </p:cNvSpPr>
          <p:nvPr/>
        </p:nvSpPr>
        <p:spPr bwMode="auto">
          <a:xfrm>
            <a:off x="139924" y="511175"/>
            <a:ext cx="8610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35000"/>
              </a:spcBef>
              <a:buClr>
                <a:schemeClr val="tx2"/>
              </a:buClr>
              <a:buSzPct val="90000"/>
              <a:buFont typeface="Monotype Sorts" pitchFamily="2" charset="2"/>
              <a:buChar char="n"/>
              <a:defRPr kumimoji="1">
                <a:solidFill>
                  <a:schemeClr val="tx1"/>
                </a:solidFill>
                <a:latin typeface="Helvetica" pitchFamily="34" charset="0"/>
              </a:defRPr>
            </a:lvl1pPr>
            <a:lvl2pPr marL="742950" indent="-285750">
              <a:spcBef>
                <a:spcPct val="35000"/>
              </a:spcBef>
              <a:buClr>
                <a:schemeClr val="hlink"/>
              </a:buClr>
              <a:buSzPct val="80000"/>
              <a:buFont typeface="Monotype Sorts" pitchFamily="2" charset="2"/>
              <a:buChar char="l"/>
              <a:defRPr kumimoji="1">
                <a:solidFill>
                  <a:schemeClr val="tx1"/>
                </a:solidFill>
                <a:latin typeface="Helvetica" pitchFamily="34" charset="0"/>
              </a:defRPr>
            </a:lvl2pPr>
            <a:lvl3pPr marL="1085850" indent="-228600">
              <a:spcBef>
                <a:spcPct val="35000"/>
              </a:spcBef>
              <a:buClr>
                <a:srgbClr val="33CC33"/>
              </a:buClr>
              <a:buSzPct val="75000"/>
              <a:buFont typeface="Webdings" pitchFamily="18" charset="2"/>
              <a:buChar char="4"/>
              <a:defRPr kumimoji="1">
                <a:solidFill>
                  <a:schemeClr val="tx1"/>
                </a:solidFill>
                <a:latin typeface="Helvetica" pitchFamily="34" charset="0"/>
              </a:defRPr>
            </a:lvl3pPr>
            <a:lvl4pPr marL="1428750" indent="-228600">
              <a:spcBef>
                <a:spcPct val="35000"/>
              </a:spcBef>
              <a:buClr>
                <a:schemeClr val="hlink"/>
              </a:buClr>
              <a:buChar char="–"/>
              <a:defRPr kumimoji="1">
                <a:solidFill>
                  <a:schemeClr val="tx1"/>
                </a:solidFill>
                <a:latin typeface="Helvetica" pitchFamily="34" charset="0"/>
              </a:defRPr>
            </a:lvl4pPr>
            <a:lvl5pPr marL="1771650" indent="-228600">
              <a:spcBef>
                <a:spcPct val="35000"/>
              </a:spcBef>
              <a:buClr>
                <a:schemeClr val="tx2"/>
              </a:buClr>
              <a:buSzPct val="75000"/>
              <a:buChar char="»"/>
              <a:defRPr kumimoji="1">
                <a:solidFill>
                  <a:schemeClr val="tx1"/>
                </a:solidFill>
                <a:latin typeface="Helvetica" pitchFamily="34" charset="0"/>
              </a:defRPr>
            </a:lvl5pPr>
            <a:lvl6pPr marL="2228850" indent="-228600" eaLnBrk="0" fontAlgn="base" hangingPunct="0">
              <a:spcBef>
                <a:spcPct val="35000"/>
              </a:spcBef>
              <a:spcAft>
                <a:spcPct val="0"/>
              </a:spcAft>
              <a:buClr>
                <a:schemeClr val="tx2"/>
              </a:buClr>
              <a:buSzPct val="75000"/>
              <a:buChar char="»"/>
              <a:defRPr kumimoji="1">
                <a:solidFill>
                  <a:schemeClr val="tx1"/>
                </a:solidFill>
                <a:latin typeface="Helvetica" pitchFamily="34" charset="0"/>
              </a:defRPr>
            </a:lvl6pPr>
            <a:lvl7pPr marL="2686050" indent="-228600" eaLnBrk="0" fontAlgn="base" hangingPunct="0">
              <a:spcBef>
                <a:spcPct val="35000"/>
              </a:spcBef>
              <a:spcAft>
                <a:spcPct val="0"/>
              </a:spcAft>
              <a:buClr>
                <a:schemeClr val="tx2"/>
              </a:buClr>
              <a:buSzPct val="75000"/>
              <a:buChar char="»"/>
              <a:defRPr kumimoji="1">
                <a:solidFill>
                  <a:schemeClr val="tx1"/>
                </a:solidFill>
                <a:latin typeface="Helvetica" pitchFamily="34" charset="0"/>
              </a:defRPr>
            </a:lvl7pPr>
            <a:lvl8pPr marL="3143250" indent="-228600" eaLnBrk="0" fontAlgn="base" hangingPunct="0">
              <a:spcBef>
                <a:spcPct val="35000"/>
              </a:spcBef>
              <a:spcAft>
                <a:spcPct val="0"/>
              </a:spcAft>
              <a:buClr>
                <a:schemeClr val="tx2"/>
              </a:buClr>
              <a:buSzPct val="75000"/>
              <a:buChar char="»"/>
              <a:defRPr kumimoji="1">
                <a:solidFill>
                  <a:schemeClr val="tx1"/>
                </a:solidFill>
                <a:latin typeface="Helvetica" pitchFamily="34" charset="0"/>
              </a:defRPr>
            </a:lvl8pPr>
            <a:lvl9pPr marL="3600450" indent="-228600" eaLnBrk="0" fontAlgn="base" hangingPunct="0">
              <a:spcBef>
                <a:spcPct val="35000"/>
              </a:spcBef>
              <a:spcAft>
                <a:spcPct val="0"/>
              </a:spcAft>
              <a:buClr>
                <a:schemeClr val="tx2"/>
              </a:buClr>
              <a:buSzPct val="75000"/>
              <a:buChar char="»"/>
              <a:defRPr kumimoji="1">
                <a:solidFill>
                  <a:schemeClr val="tx1"/>
                </a:solidFill>
                <a:latin typeface="Helvetica" pitchFamily="34" charset="0"/>
              </a:defRPr>
            </a:lvl9pPr>
          </a:lstStyle>
          <a:p>
            <a:pPr>
              <a:buFont typeface="Monotype Sorts" pitchFamily="2" charset="2"/>
              <a:buNone/>
              <a:defRPr/>
            </a:pPr>
            <a:endParaRPr lang="it-IT" altLang="it-IT" b="1" dirty="0">
              <a:effectLst>
                <a:outerShdw blurRad="38100" dist="38100" dir="2700000" algn="tl">
                  <a:srgbClr val="FFFFFF"/>
                </a:outerShdw>
              </a:effectLst>
              <a:latin typeface="+mn-lt"/>
            </a:endParaRPr>
          </a:p>
          <a:p>
            <a:pPr>
              <a:buFont typeface="Monotype Sorts" pitchFamily="2" charset="2"/>
              <a:buNone/>
              <a:defRPr/>
            </a:pPr>
            <a:endParaRPr lang="it-IT" altLang="it-IT" b="1" dirty="0">
              <a:effectLst>
                <a:outerShdw blurRad="38100" dist="38100" dir="2700000" algn="tl">
                  <a:srgbClr val="FFFFFF"/>
                </a:outerShdw>
              </a:effectLst>
              <a:latin typeface="+mn-lt"/>
            </a:endParaRPr>
          </a:p>
          <a:p>
            <a:pPr>
              <a:buFont typeface="Monotype Sorts" pitchFamily="2" charset="2"/>
              <a:buNone/>
              <a:defRPr/>
            </a:pPr>
            <a:endParaRPr lang="it-IT" altLang="it-IT" b="1" dirty="0">
              <a:effectLst>
                <a:outerShdw blurRad="38100" dist="38100" dir="2700000" algn="tl">
                  <a:srgbClr val="FFFFFF"/>
                </a:outerShdw>
              </a:effectLst>
              <a:latin typeface="+mn-lt"/>
            </a:endParaRPr>
          </a:p>
          <a:p>
            <a:pPr>
              <a:buFont typeface="Monotype Sorts" pitchFamily="2" charset="2"/>
              <a:buNone/>
              <a:defRPr/>
            </a:pPr>
            <a:endParaRPr lang="it-IT" altLang="it-IT" sz="1600" dirty="0">
              <a:effectLst>
                <a:outerShdw blurRad="38100" dist="38100" dir="2700000" algn="tl">
                  <a:srgbClr val="FFFFFF"/>
                </a:outerShdw>
              </a:effectLst>
              <a:latin typeface="+mn-lt"/>
            </a:endParaRPr>
          </a:p>
          <a:p>
            <a:pPr>
              <a:buFont typeface="Monotype Sorts" pitchFamily="2" charset="2"/>
              <a:buNone/>
              <a:defRPr/>
            </a:pPr>
            <a:r>
              <a:rPr lang="it-IT" altLang="it-IT" sz="1600" dirty="0">
                <a:effectLst>
                  <a:outerShdw blurRad="38100" dist="38100" dir="2700000" algn="tl">
                    <a:srgbClr val="FFFFFF"/>
                  </a:outerShdw>
                </a:effectLst>
                <a:latin typeface="+mn-lt"/>
              </a:rPr>
              <a:t>	t1: </a:t>
            </a:r>
            <a:r>
              <a:rPr lang="it-IT" altLang="it-IT" sz="1600" dirty="0" err="1">
                <a:effectLst>
                  <a:outerShdw blurRad="38100" dist="38100" dir="2700000" algn="tl">
                    <a:srgbClr val="FFFFFF"/>
                  </a:outerShdw>
                </a:effectLst>
                <a:latin typeface="+mn-lt"/>
              </a:rPr>
              <a:t>begin</a:t>
            </a:r>
            <a:r>
              <a:rPr lang="it-IT" altLang="it-IT" sz="1600" dirty="0">
                <a:effectLst>
                  <a:outerShdw blurRad="38100" dist="38100" dir="2700000" algn="tl">
                    <a:srgbClr val="FFFFFF"/>
                  </a:outerShdw>
                </a:effectLst>
                <a:latin typeface="+mn-lt"/>
              </a:rPr>
              <a:t> </a:t>
            </a:r>
            <a:r>
              <a:rPr lang="it-IT" altLang="it-IT" sz="1600" dirty="0" err="1">
                <a:effectLst>
                  <a:outerShdw blurRad="38100" dist="38100" dir="2700000" algn="tl">
                    <a:srgbClr val="FFFFFF"/>
                  </a:outerShdw>
                </a:effectLst>
                <a:latin typeface="+mn-lt"/>
              </a:rPr>
              <a:t>transaction</a:t>
            </a:r>
            <a:endParaRPr lang="it-IT" altLang="it-IT" sz="1600" dirty="0">
              <a:effectLst>
                <a:outerShdw blurRad="38100" dist="38100" dir="2700000" algn="tl">
                  <a:srgbClr val="FFFFFF"/>
                </a:outerShdw>
              </a:effectLst>
              <a:latin typeface="+mn-lt"/>
            </a:endParaRPr>
          </a:p>
          <a:p>
            <a:pPr>
              <a:buFont typeface="Monotype Sorts" pitchFamily="2" charset="2"/>
              <a:buNone/>
              <a:defRPr/>
            </a:pPr>
            <a:r>
              <a:rPr lang="it-IT" altLang="it-IT" sz="1600" dirty="0">
                <a:effectLst>
                  <a:outerShdw blurRad="38100" dist="38100" dir="2700000" algn="tl">
                    <a:srgbClr val="FFFFFF"/>
                  </a:outerShdw>
                </a:effectLst>
                <a:latin typeface="+mn-lt"/>
              </a:rPr>
              <a:t>       		</a:t>
            </a:r>
            <a:r>
              <a:rPr lang="it-IT" altLang="it-IT" sz="1600" dirty="0">
                <a:solidFill>
                  <a:srgbClr val="3333FF"/>
                </a:solidFill>
                <a:effectLst>
                  <a:outerShdw blurRad="38100" dist="38100" dir="2700000" algn="tl">
                    <a:srgbClr val="FFFFFF"/>
                  </a:outerShdw>
                </a:effectLst>
                <a:latin typeface="+mn-lt"/>
              </a:rPr>
              <a:t>UPDATE account</a:t>
            </a:r>
          </a:p>
          <a:p>
            <a:pPr>
              <a:buFont typeface="Monotype Sorts" pitchFamily="2" charset="2"/>
              <a:buNone/>
              <a:defRPr/>
            </a:pPr>
            <a:r>
              <a:rPr lang="it-IT" altLang="it-IT" sz="1600" dirty="0">
                <a:solidFill>
                  <a:srgbClr val="3333FF"/>
                </a:solidFill>
                <a:effectLst>
                  <a:outerShdw blurRad="38100" dist="38100" dir="2700000" algn="tl">
                    <a:srgbClr val="FFFFFF"/>
                  </a:outerShdw>
                </a:effectLst>
                <a:latin typeface="+mn-lt"/>
              </a:rPr>
              <a:t>       		SET balance=balance + 500</a:t>
            </a:r>
          </a:p>
          <a:p>
            <a:pPr>
              <a:buFont typeface="Monotype Sorts" pitchFamily="2" charset="2"/>
              <a:buNone/>
              <a:defRPr/>
            </a:pPr>
            <a:r>
              <a:rPr lang="it-IT" altLang="it-IT" sz="1600" dirty="0">
                <a:solidFill>
                  <a:srgbClr val="3333FF"/>
                </a:solidFill>
                <a:effectLst>
                  <a:outerShdw blurRad="38100" dist="38100" dir="2700000" algn="tl">
                    <a:srgbClr val="FFFFFF"/>
                  </a:outerShdw>
                </a:effectLst>
                <a:latin typeface="+mn-lt"/>
              </a:rPr>
              <a:t>     		  WHERE </a:t>
            </a:r>
            <a:r>
              <a:rPr lang="it-IT" altLang="it-IT" sz="1600" dirty="0" err="1">
                <a:solidFill>
                  <a:srgbClr val="3333FF"/>
                </a:solidFill>
                <a:effectLst>
                  <a:outerShdw blurRad="38100" dist="38100" dir="2700000" algn="tl">
                    <a:srgbClr val="FFFFFF"/>
                  </a:outerShdw>
                </a:effectLst>
                <a:latin typeface="+mn-lt"/>
              </a:rPr>
              <a:t>account_number</a:t>
            </a:r>
            <a:r>
              <a:rPr lang="it-IT" altLang="it-IT" sz="1600" dirty="0">
                <a:solidFill>
                  <a:srgbClr val="3333FF"/>
                </a:solidFill>
                <a:effectLst>
                  <a:outerShdw blurRad="38100" dist="38100" dir="2700000" algn="tl">
                    <a:srgbClr val="FFFFFF"/>
                  </a:outerShdw>
                </a:effectLst>
                <a:latin typeface="+mn-lt"/>
              </a:rPr>
              <a:t>=45;</a:t>
            </a:r>
          </a:p>
          <a:p>
            <a:pPr>
              <a:buFont typeface="Monotype Sorts" pitchFamily="2" charset="2"/>
              <a:buNone/>
              <a:defRPr/>
            </a:pPr>
            <a:r>
              <a:rPr lang="it-IT" altLang="it-IT" sz="1600" dirty="0">
                <a:solidFill>
                  <a:srgbClr val="3333FF"/>
                </a:solidFill>
                <a:effectLst>
                  <a:outerShdw blurRad="38100" dist="38100" dir="2700000" algn="tl">
                    <a:srgbClr val="FFFFFF"/>
                  </a:outerShdw>
                </a:effectLst>
                <a:latin typeface="+mn-lt"/>
              </a:rPr>
              <a:t>       		UPDATE account</a:t>
            </a:r>
          </a:p>
          <a:p>
            <a:pPr>
              <a:buFont typeface="Monotype Sorts" pitchFamily="2" charset="2"/>
              <a:buNone/>
              <a:defRPr/>
            </a:pPr>
            <a:r>
              <a:rPr lang="it-IT" altLang="it-IT" sz="1600" dirty="0">
                <a:solidFill>
                  <a:srgbClr val="3333FF"/>
                </a:solidFill>
                <a:effectLst>
                  <a:outerShdw blurRad="38100" dist="38100" dir="2700000" algn="tl">
                    <a:srgbClr val="FFFFFF"/>
                  </a:outerShdw>
                </a:effectLst>
                <a:latin typeface="+mn-lt"/>
              </a:rPr>
              <a:t>       		SET balance=balance - 500</a:t>
            </a:r>
          </a:p>
          <a:p>
            <a:pPr>
              <a:buFont typeface="Monotype Sorts" pitchFamily="2" charset="2"/>
              <a:buNone/>
              <a:defRPr/>
            </a:pPr>
            <a:r>
              <a:rPr lang="it-IT" altLang="it-IT" sz="1600" dirty="0">
                <a:solidFill>
                  <a:srgbClr val="3333FF"/>
                </a:solidFill>
                <a:effectLst>
                  <a:outerShdw blurRad="38100" dist="38100" dir="2700000" algn="tl">
                    <a:srgbClr val="FFFFFF"/>
                  </a:outerShdw>
                </a:effectLst>
                <a:latin typeface="+mn-lt"/>
              </a:rPr>
              <a:t>       		WHERE </a:t>
            </a:r>
            <a:r>
              <a:rPr lang="it-IT" altLang="it-IT" sz="1600" dirty="0" err="1">
                <a:solidFill>
                  <a:srgbClr val="3333FF"/>
                </a:solidFill>
                <a:effectLst>
                  <a:outerShdw blurRad="38100" dist="38100" dir="2700000" algn="tl">
                    <a:srgbClr val="FFFFFF"/>
                  </a:outerShdw>
                </a:effectLst>
                <a:latin typeface="+mn-lt"/>
              </a:rPr>
              <a:t>account_number</a:t>
            </a:r>
            <a:r>
              <a:rPr lang="it-IT" altLang="it-IT" sz="1600" dirty="0">
                <a:solidFill>
                  <a:srgbClr val="3333FF"/>
                </a:solidFill>
                <a:effectLst>
                  <a:outerShdw blurRad="38100" dist="38100" dir="2700000" algn="tl">
                    <a:srgbClr val="FFFFFF"/>
                  </a:outerShdw>
                </a:effectLst>
                <a:latin typeface="+mn-lt"/>
              </a:rPr>
              <a:t>=35;</a:t>
            </a:r>
          </a:p>
          <a:p>
            <a:pPr>
              <a:buFont typeface="Monotype Sorts" pitchFamily="2" charset="2"/>
              <a:buNone/>
              <a:defRPr/>
            </a:pPr>
            <a:r>
              <a:rPr lang="it-IT" altLang="it-IT" sz="1600" dirty="0">
                <a:effectLst>
                  <a:outerShdw blurRad="38100" dist="38100" dir="2700000" algn="tl">
                    <a:srgbClr val="FFFFFF"/>
                  </a:outerShdw>
                </a:effectLst>
                <a:latin typeface="+mn-lt"/>
              </a:rPr>
              <a:t>       </a:t>
            </a:r>
            <a:r>
              <a:rPr lang="it-IT" altLang="it-IT" sz="1600" dirty="0" err="1">
                <a:effectLst>
                  <a:outerShdw blurRad="38100" dist="38100" dir="2700000" algn="tl">
                    <a:srgbClr val="FFFFFF"/>
                  </a:outerShdw>
                </a:effectLst>
                <a:latin typeface="+mn-lt"/>
              </a:rPr>
              <a:t>commit</a:t>
            </a:r>
            <a:endParaRPr lang="it-IT" altLang="it-IT" sz="1600" dirty="0">
              <a:effectLst>
                <a:outerShdw blurRad="38100" dist="38100" dir="2700000" algn="tl">
                  <a:srgbClr val="FFFFFF"/>
                </a:outerShdw>
              </a:effectLst>
              <a:latin typeface="+mn-lt"/>
            </a:endParaRPr>
          </a:p>
          <a:p>
            <a:pPr>
              <a:buFont typeface="Monotype Sorts" pitchFamily="2" charset="2"/>
              <a:buNone/>
              <a:defRPr/>
            </a:pPr>
            <a:r>
              <a:rPr lang="it-IT" altLang="it-IT" sz="1600" dirty="0">
                <a:effectLst>
                  <a:outerShdw blurRad="38100" dist="38100" dir="2700000" algn="tl">
                    <a:srgbClr val="FFFFFF"/>
                  </a:outerShdw>
                </a:effectLst>
                <a:latin typeface="+mn-lt"/>
              </a:rPr>
              <a:t>      end </a:t>
            </a:r>
            <a:r>
              <a:rPr lang="it-IT" altLang="it-IT" sz="1600" dirty="0" err="1">
                <a:effectLst>
                  <a:outerShdw blurRad="38100" dist="38100" dir="2700000" algn="tl">
                    <a:srgbClr val="FFFFFF"/>
                  </a:outerShdw>
                </a:effectLst>
                <a:latin typeface="+mn-lt"/>
              </a:rPr>
              <a:t>transaction</a:t>
            </a:r>
            <a:endParaRPr lang="it-IT" altLang="it-IT" sz="1600" dirty="0">
              <a:effectLst>
                <a:outerShdw blurRad="38100" dist="38100" dir="2700000" algn="tl">
                  <a:srgbClr val="FFFFFF"/>
                </a:outerShdw>
              </a:effectLst>
              <a:latin typeface="+mn-lt"/>
            </a:endParaRPr>
          </a:p>
          <a:p>
            <a:pPr>
              <a:defRPr/>
            </a:pPr>
            <a:endParaRPr lang="it-IT" altLang="it-IT" dirty="0">
              <a:solidFill>
                <a:srgbClr val="000000"/>
              </a:solidFill>
              <a:latin typeface="+mn-lt"/>
            </a:endParaRPr>
          </a:p>
        </p:txBody>
      </p:sp>
      <p:sp>
        <p:nvSpPr>
          <p:cNvPr id="10" name="Line 4">
            <a:extLst>
              <a:ext uri="{FF2B5EF4-FFF2-40B4-BE49-F238E27FC236}">
                <a16:creationId xmlns:a16="http://schemas.microsoft.com/office/drawing/2014/main" id="{0E93203F-F2F5-4807-990F-AD20E3A1305A}"/>
              </a:ext>
            </a:extLst>
          </p:cNvPr>
          <p:cNvSpPr>
            <a:spLocks noChangeShapeType="1"/>
          </p:cNvSpPr>
          <p:nvPr/>
        </p:nvSpPr>
        <p:spPr bwMode="auto">
          <a:xfrm>
            <a:off x="7403925" y="2416327"/>
            <a:ext cx="0" cy="608012"/>
          </a:xfrm>
          <a:prstGeom prst="line">
            <a:avLst/>
          </a:prstGeom>
          <a:noFill/>
          <a:ln w="15875">
            <a:solidFill>
              <a:srgbClr val="96969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Oval 5">
            <a:extLst>
              <a:ext uri="{FF2B5EF4-FFF2-40B4-BE49-F238E27FC236}">
                <a16:creationId xmlns:a16="http://schemas.microsoft.com/office/drawing/2014/main" id="{FBA37F50-33E3-4B61-9AA2-DCB4AF99EBE3}"/>
              </a:ext>
            </a:extLst>
          </p:cNvPr>
          <p:cNvSpPr>
            <a:spLocks noChangeArrowheads="1"/>
          </p:cNvSpPr>
          <p:nvPr/>
        </p:nvSpPr>
        <p:spPr bwMode="auto">
          <a:xfrm>
            <a:off x="6510163" y="3040214"/>
            <a:ext cx="2105025" cy="96043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mn-lt"/>
            </a:endParaRPr>
          </a:p>
        </p:txBody>
      </p:sp>
      <p:sp>
        <p:nvSpPr>
          <p:cNvPr id="12" name="Rectangle 6">
            <a:extLst>
              <a:ext uri="{FF2B5EF4-FFF2-40B4-BE49-F238E27FC236}">
                <a16:creationId xmlns:a16="http://schemas.microsoft.com/office/drawing/2014/main" id="{A54CA3F3-379E-41E8-8C5E-0F499B40225E}"/>
              </a:ext>
            </a:extLst>
          </p:cNvPr>
          <p:cNvSpPr>
            <a:spLocks noChangeArrowheads="1"/>
          </p:cNvSpPr>
          <p:nvPr/>
        </p:nvSpPr>
        <p:spPr bwMode="auto">
          <a:xfrm>
            <a:off x="7192249" y="3985902"/>
            <a:ext cx="1252537" cy="305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buClr>
                <a:srgbClr val="000000"/>
              </a:buClr>
              <a:buSzPct val="100000"/>
              <a:buFont typeface="Times New Roman" panose="02020603050405020304" pitchFamily="18" charset="0"/>
              <a:buNone/>
              <a:defRPr/>
            </a:pPr>
            <a:r>
              <a:rPr lang="it-IT" altLang="it-IT" sz="1400" dirty="0">
                <a:effectLst>
                  <a:outerShdw blurRad="38100" dist="38100" dir="2700000" algn="tl">
                    <a:srgbClr val="FFFFFF"/>
                  </a:outerShdw>
                </a:effectLst>
              </a:rPr>
              <a:t>branch1</a:t>
            </a:r>
            <a:endParaRPr lang="it-IT" altLang="it-IT" sz="1400" dirty="0">
              <a:effectLst>
                <a:outerShdw blurRad="38100" dist="38100" dir="2700000" algn="tl">
                  <a:srgbClr val="000000"/>
                </a:outerShdw>
              </a:effectLst>
            </a:endParaRPr>
          </a:p>
        </p:txBody>
      </p:sp>
      <p:grpSp>
        <p:nvGrpSpPr>
          <p:cNvPr id="13" name="Group 17">
            <a:extLst>
              <a:ext uri="{FF2B5EF4-FFF2-40B4-BE49-F238E27FC236}">
                <a16:creationId xmlns:a16="http://schemas.microsoft.com/office/drawing/2014/main" id="{C3D1F605-DD4D-4873-83E8-BC7CC9EEBDAE}"/>
              </a:ext>
            </a:extLst>
          </p:cNvPr>
          <p:cNvGrpSpPr>
            <a:grpSpLocks/>
          </p:cNvGrpSpPr>
          <p:nvPr/>
        </p:nvGrpSpPr>
        <p:grpSpPr bwMode="auto">
          <a:xfrm>
            <a:off x="9450858" y="2424265"/>
            <a:ext cx="2005954" cy="1867957"/>
            <a:chOff x="288" y="2352"/>
            <a:chExt cx="1632" cy="1765"/>
          </a:xfrm>
        </p:grpSpPr>
        <p:sp>
          <p:nvSpPr>
            <p:cNvPr id="14" name="Line 18">
              <a:extLst>
                <a:ext uri="{FF2B5EF4-FFF2-40B4-BE49-F238E27FC236}">
                  <a16:creationId xmlns:a16="http://schemas.microsoft.com/office/drawing/2014/main" id="{F49355AE-5993-44E3-AAFE-39EC82DBA9C1}"/>
                </a:ext>
              </a:extLst>
            </p:cNvPr>
            <p:cNvSpPr>
              <a:spLocks noChangeShapeType="1"/>
            </p:cNvSpPr>
            <p:nvPr/>
          </p:nvSpPr>
          <p:spPr bwMode="auto">
            <a:xfrm>
              <a:off x="1104" y="2352"/>
              <a:ext cx="0" cy="432"/>
            </a:xfrm>
            <a:prstGeom prst="line">
              <a:avLst/>
            </a:prstGeom>
            <a:noFill/>
            <a:ln w="15875">
              <a:solidFill>
                <a:srgbClr val="96969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Oval 19">
              <a:extLst>
                <a:ext uri="{FF2B5EF4-FFF2-40B4-BE49-F238E27FC236}">
                  <a16:creationId xmlns:a16="http://schemas.microsoft.com/office/drawing/2014/main" id="{DB7C0BF1-79F6-4CED-B54F-0D25FA457507}"/>
                </a:ext>
              </a:extLst>
            </p:cNvPr>
            <p:cNvSpPr>
              <a:spLocks noChangeArrowheads="1"/>
            </p:cNvSpPr>
            <p:nvPr/>
          </p:nvSpPr>
          <p:spPr bwMode="auto">
            <a:xfrm>
              <a:off x="288" y="2784"/>
              <a:ext cx="1632" cy="105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mn-lt"/>
              </a:endParaRPr>
            </a:p>
          </p:txBody>
        </p:sp>
        <p:sp>
          <p:nvSpPr>
            <p:cNvPr id="16" name="Rectangle 20">
              <a:extLst>
                <a:ext uri="{FF2B5EF4-FFF2-40B4-BE49-F238E27FC236}">
                  <a16:creationId xmlns:a16="http://schemas.microsoft.com/office/drawing/2014/main" id="{CF7EBF63-3999-4848-85B9-A7DEDE5281B4}"/>
                </a:ext>
              </a:extLst>
            </p:cNvPr>
            <p:cNvSpPr>
              <a:spLocks noChangeArrowheads="1"/>
            </p:cNvSpPr>
            <p:nvPr/>
          </p:nvSpPr>
          <p:spPr bwMode="auto">
            <a:xfrm>
              <a:off x="906" y="3829"/>
              <a:ext cx="8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buClr>
                  <a:srgbClr val="000000"/>
                </a:buClr>
                <a:buSzPct val="100000"/>
                <a:buFont typeface="Times New Roman" panose="02020603050405020304" pitchFamily="18" charset="0"/>
                <a:buNone/>
                <a:defRPr/>
              </a:pPr>
              <a:r>
                <a:rPr lang="it-IT" altLang="it-IT" sz="1400" dirty="0">
                  <a:effectLst>
                    <a:outerShdw blurRad="38100" dist="38100" dir="2700000" algn="tl">
                      <a:srgbClr val="FFFFFF"/>
                    </a:outerShdw>
                  </a:effectLst>
                </a:rPr>
                <a:t>branch2</a:t>
              </a:r>
              <a:endParaRPr lang="it-IT" altLang="it-IT" sz="1400" dirty="0">
                <a:effectLst>
                  <a:outerShdw blurRad="38100" dist="38100" dir="2700000" algn="tl">
                    <a:srgbClr val="000000"/>
                  </a:outerShdw>
                </a:effectLst>
              </a:endParaRPr>
            </a:p>
          </p:txBody>
        </p:sp>
        <p:grpSp>
          <p:nvGrpSpPr>
            <p:cNvPr id="17" name="Group 21">
              <a:extLst>
                <a:ext uri="{FF2B5EF4-FFF2-40B4-BE49-F238E27FC236}">
                  <a16:creationId xmlns:a16="http://schemas.microsoft.com/office/drawing/2014/main" id="{CFE2C73F-E627-404C-B48A-BA34BB85D56B}"/>
                </a:ext>
              </a:extLst>
            </p:cNvPr>
            <p:cNvGrpSpPr>
              <a:grpSpLocks/>
            </p:cNvGrpSpPr>
            <p:nvPr/>
          </p:nvGrpSpPr>
          <p:grpSpPr bwMode="auto">
            <a:xfrm>
              <a:off x="994" y="2946"/>
              <a:ext cx="150" cy="829"/>
              <a:chOff x="2269" y="2658"/>
              <a:chExt cx="150" cy="829"/>
            </a:xfrm>
          </p:grpSpPr>
          <p:sp>
            <p:nvSpPr>
              <p:cNvPr id="18" name="Text Box 24">
                <a:extLst>
                  <a:ext uri="{FF2B5EF4-FFF2-40B4-BE49-F238E27FC236}">
                    <a16:creationId xmlns:a16="http://schemas.microsoft.com/office/drawing/2014/main" id="{1AC7E75A-4D33-408B-823F-9E46D443F90A}"/>
                  </a:ext>
                </a:extLst>
              </p:cNvPr>
              <p:cNvSpPr txBox="1">
                <a:spLocks noChangeArrowheads="1"/>
              </p:cNvSpPr>
              <p:nvPr/>
            </p:nvSpPr>
            <p:spPr bwMode="auto">
              <a:xfrm>
                <a:off x="2269" y="2658"/>
                <a:ext cx="150"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gn="ctr" eaLnBrk="1" hangingPunct="1">
                  <a:spcBef>
                    <a:spcPct val="50000"/>
                  </a:spcBef>
                  <a:buClrTx/>
                  <a:buSzTx/>
                  <a:buFontTx/>
                  <a:buNone/>
                </a:pPr>
                <a:endParaRPr lang="en-GB" altLang="it-IT" sz="1800" u="sng">
                  <a:solidFill>
                    <a:schemeClr val="tx1"/>
                  </a:solidFill>
                  <a:latin typeface="+mn-lt"/>
                </a:endParaRPr>
              </a:p>
            </p:txBody>
          </p:sp>
          <p:sp>
            <p:nvSpPr>
              <p:cNvPr id="19" name="Text Box 30">
                <a:extLst>
                  <a:ext uri="{FF2B5EF4-FFF2-40B4-BE49-F238E27FC236}">
                    <a16:creationId xmlns:a16="http://schemas.microsoft.com/office/drawing/2014/main" id="{B39E0C01-36C5-4851-BB97-FC79CE608D76}"/>
                  </a:ext>
                </a:extLst>
              </p:cNvPr>
              <p:cNvSpPr txBox="1">
                <a:spLocks noChangeArrowheads="1"/>
              </p:cNvSpPr>
              <p:nvPr/>
            </p:nvSpPr>
            <p:spPr bwMode="auto">
              <a:xfrm>
                <a:off x="2269" y="3138"/>
                <a:ext cx="150"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gn="ctr" eaLnBrk="1" hangingPunct="1">
                  <a:spcBef>
                    <a:spcPct val="50000"/>
                  </a:spcBef>
                  <a:buClrTx/>
                  <a:buSzTx/>
                  <a:buFontTx/>
                  <a:buNone/>
                </a:pPr>
                <a:endParaRPr lang="en-GB" altLang="it-IT" sz="1800" u="sng">
                  <a:solidFill>
                    <a:schemeClr val="tx1"/>
                  </a:solidFill>
                  <a:latin typeface="+mn-lt"/>
                </a:endParaRPr>
              </a:p>
            </p:txBody>
          </p:sp>
        </p:grpSp>
      </p:grpSp>
      <p:sp>
        <p:nvSpPr>
          <p:cNvPr id="20" name="Rectangle 31">
            <a:extLst>
              <a:ext uri="{FF2B5EF4-FFF2-40B4-BE49-F238E27FC236}">
                <a16:creationId xmlns:a16="http://schemas.microsoft.com/office/drawing/2014/main" id="{2F6E123E-C7E3-4A5F-953B-5F823BBF5457}"/>
              </a:ext>
            </a:extLst>
          </p:cNvPr>
          <p:cNvSpPr>
            <a:spLocks noChangeArrowheads="1"/>
          </p:cNvSpPr>
          <p:nvPr/>
        </p:nvSpPr>
        <p:spPr bwMode="auto">
          <a:xfrm>
            <a:off x="2476258" y="5020001"/>
            <a:ext cx="38163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Clr>
                <a:srgbClr val="000000"/>
              </a:buClr>
              <a:buSzPct val="100000"/>
              <a:buFont typeface="Times New Roman" panose="02020603050405020304" pitchFamily="18" charset="0"/>
              <a:buNone/>
              <a:defRPr/>
            </a:pPr>
            <a:r>
              <a:rPr lang="it-IT" altLang="it-IT" dirty="0">
                <a:solidFill>
                  <a:srgbClr val="3333FF"/>
                </a:solidFill>
                <a:effectLst>
                  <a:outerShdw blurRad="38100" dist="38100" dir="2700000" algn="tl">
                    <a:srgbClr val="FFFFFF"/>
                  </a:outerShdw>
                </a:effectLst>
              </a:rPr>
              <a:t>t11: UPDATE account </a:t>
            </a:r>
          </a:p>
          <a:p>
            <a:pPr eaLnBrk="1" hangingPunct="1">
              <a:buClr>
                <a:srgbClr val="000000"/>
              </a:buClr>
              <a:buSzPct val="100000"/>
              <a:buFont typeface="Times New Roman" panose="02020603050405020304" pitchFamily="18" charset="0"/>
              <a:buNone/>
              <a:defRPr/>
            </a:pPr>
            <a:r>
              <a:rPr lang="it-IT" altLang="it-IT" dirty="0">
                <a:solidFill>
                  <a:srgbClr val="3333FF"/>
                </a:solidFill>
                <a:effectLst>
                  <a:outerShdw blurRad="38100" dist="38100" dir="2700000" algn="tl">
                    <a:srgbClr val="FFFFFF"/>
                  </a:outerShdw>
                </a:effectLst>
              </a:rPr>
              <a:t>       SET balance=balance + 500 </a:t>
            </a:r>
          </a:p>
          <a:p>
            <a:pPr eaLnBrk="1" hangingPunct="1">
              <a:buClr>
                <a:srgbClr val="000000"/>
              </a:buClr>
              <a:buSzPct val="100000"/>
              <a:buFont typeface="Times New Roman" panose="02020603050405020304" pitchFamily="18" charset="0"/>
              <a:buNone/>
              <a:defRPr/>
            </a:pPr>
            <a:r>
              <a:rPr lang="it-IT" altLang="it-IT" dirty="0">
                <a:solidFill>
                  <a:srgbClr val="3333FF"/>
                </a:solidFill>
                <a:effectLst>
                  <a:outerShdw blurRad="38100" dist="38100" dir="2700000" algn="tl">
                    <a:srgbClr val="FFFFFF"/>
                  </a:outerShdw>
                </a:effectLst>
              </a:rPr>
              <a:t>       WHERE </a:t>
            </a:r>
            <a:r>
              <a:rPr lang="it-IT" altLang="it-IT" dirty="0" err="1">
                <a:solidFill>
                  <a:srgbClr val="3333FF"/>
                </a:solidFill>
                <a:effectLst>
                  <a:outerShdw blurRad="38100" dist="38100" dir="2700000" algn="tl">
                    <a:srgbClr val="FFFFFF"/>
                  </a:outerShdw>
                </a:effectLst>
              </a:rPr>
              <a:t>account_number</a:t>
            </a:r>
            <a:r>
              <a:rPr lang="it-IT" altLang="it-IT" dirty="0">
                <a:solidFill>
                  <a:srgbClr val="3333FF"/>
                </a:solidFill>
                <a:effectLst>
                  <a:outerShdw blurRad="38100" dist="38100" dir="2700000" algn="tl">
                    <a:srgbClr val="FFFFFF"/>
                  </a:outerShdw>
                </a:effectLst>
              </a:rPr>
              <a:t>=45;</a:t>
            </a:r>
          </a:p>
        </p:txBody>
      </p:sp>
      <p:sp>
        <p:nvSpPr>
          <p:cNvPr id="21" name="Rectangle 32">
            <a:extLst>
              <a:ext uri="{FF2B5EF4-FFF2-40B4-BE49-F238E27FC236}">
                <a16:creationId xmlns:a16="http://schemas.microsoft.com/office/drawing/2014/main" id="{FDCD4E2E-4720-4CA8-B92C-22B016BD19BC}"/>
              </a:ext>
            </a:extLst>
          </p:cNvPr>
          <p:cNvSpPr>
            <a:spLocks noChangeArrowheads="1"/>
          </p:cNvSpPr>
          <p:nvPr/>
        </p:nvSpPr>
        <p:spPr bwMode="auto">
          <a:xfrm>
            <a:off x="6527573" y="5014104"/>
            <a:ext cx="374491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Clr>
                <a:srgbClr val="000000"/>
              </a:buClr>
              <a:buSzPct val="100000"/>
              <a:buFont typeface="Times New Roman" panose="02020603050405020304" pitchFamily="18" charset="0"/>
              <a:buNone/>
              <a:defRPr/>
            </a:pPr>
            <a:r>
              <a:rPr lang="it-IT" altLang="it-IT" dirty="0">
                <a:solidFill>
                  <a:srgbClr val="3333FF"/>
                </a:solidFill>
                <a:effectLst>
                  <a:outerShdw blurRad="38100" dist="38100" dir="2700000" algn="tl">
                    <a:srgbClr val="FFFFFF"/>
                  </a:outerShdw>
                </a:effectLst>
              </a:rPr>
              <a:t>t12:UPDATE account</a:t>
            </a:r>
          </a:p>
          <a:p>
            <a:pPr eaLnBrk="1" hangingPunct="1">
              <a:buClr>
                <a:srgbClr val="000000"/>
              </a:buClr>
              <a:buSzPct val="100000"/>
              <a:buFont typeface="Times New Roman" panose="02020603050405020304" pitchFamily="18" charset="0"/>
              <a:buNone/>
              <a:defRPr/>
            </a:pPr>
            <a:r>
              <a:rPr lang="it-IT" altLang="it-IT" dirty="0">
                <a:solidFill>
                  <a:srgbClr val="3333FF"/>
                </a:solidFill>
                <a:effectLst>
                  <a:outerShdw blurRad="38100" dist="38100" dir="2700000" algn="tl">
                    <a:srgbClr val="FFFFFF"/>
                  </a:outerShdw>
                </a:effectLst>
              </a:rPr>
              <a:t>       SET balance=balance - 500 </a:t>
            </a:r>
          </a:p>
          <a:p>
            <a:pPr eaLnBrk="1" hangingPunct="1">
              <a:buClr>
                <a:srgbClr val="000000"/>
              </a:buClr>
              <a:buSzPct val="100000"/>
              <a:buFont typeface="Times New Roman" panose="02020603050405020304" pitchFamily="18" charset="0"/>
              <a:buNone/>
              <a:defRPr/>
            </a:pPr>
            <a:r>
              <a:rPr lang="it-IT" altLang="it-IT" dirty="0">
                <a:solidFill>
                  <a:srgbClr val="3333FF"/>
                </a:solidFill>
                <a:effectLst>
                  <a:outerShdw blurRad="38100" dist="38100" dir="2700000" algn="tl">
                    <a:srgbClr val="FFFFFF"/>
                  </a:outerShdw>
                </a:effectLst>
              </a:rPr>
              <a:t>       WHERE account </a:t>
            </a:r>
            <a:r>
              <a:rPr lang="it-IT" altLang="it-IT" dirty="0" err="1">
                <a:solidFill>
                  <a:srgbClr val="3333FF"/>
                </a:solidFill>
                <a:effectLst>
                  <a:outerShdw blurRad="38100" dist="38100" dir="2700000" algn="tl">
                    <a:srgbClr val="FFFFFF"/>
                  </a:outerShdw>
                </a:effectLst>
              </a:rPr>
              <a:t>number</a:t>
            </a:r>
            <a:r>
              <a:rPr lang="it-IT" altLang="it-IT" dirty="0">
                <a:solidFill>
                  <a:srgbClr val="3333FF"/>
                </a:solidFill>
                <a:effectLst>
                  <a:outerShdw blurRad="38100" dist="38100" dir="2700000" algn="tl">
                    <a:srgbClr val="FFFFFF"/>
                  </a:outerShdw>
                </a:effectLst>
              </a:rPr>
              <a:t>=35;</a:t>
            </a:r>
          </a:p>
          <a:p>
            <a:pPr eaLnBrk="1" hangingPunct="1">
              <a:buClr>
                <a:srgbClr val="000000"/>
              </a:buClr>
              <a:buSzPct val="100000"/>
              <a:buFont typeface="Times New Roman" panose="02020603050405020304" pitchFamily="18" charset="0"/>
              <a:buNone/>
              <a:defRPr/>
            </a:pPr>
            <a:r>
              <a:rPr lang="it-IT" altLang="it-IT" dirty="0">
                <a:solidFill>
                  <a:srgbClr val="3333FF"/>
                </a:solidFill>
                <a:effectLst>
                  <a:outerShdw blurRad="38100" dist="38100" dir="2700000" algn="tl">
                    <a:srgbClr val="FFFFFF"/>
                  </a:outerShdw>
                </a:effectLst>
              </a:rPr>
              <a:t>       </a:t>
            </a:r>
          </a:p>
        </p:txBody>
      </p:sp>
      <p:sp>
        <p:nvSpPr>
          <p:cNvPr id="24" name="Text Box 35">
            <a:extLst>
              <a:ext uri="{FF2B5EF4-FFF2-40B4-BE49-F238E27FC236}">
                <a16:creationId xmlns:a16="http://schemas.microsoft.com/office/drawing/2014/main" id="{CF8B5437-434D-4749-8679-84590A045DD5}"/>
              </a:ext>
            </a:extLst>
          </p:cNvPr>
          <p:cNvSpPr txBox="1">
            <a:spLocks noChangeArrowheads="1"/>
          </p:cNvSpPr>
          <p:nvPr/>
        </p:nvSpPr>
        <p:spPr bwMode="auto">
          <a:xfrm>
            <a:off x="5608794" y="4414990"/>
            <a:ext cx="3818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800" dirty="0">
                <a:solidFill>
                  <a:schemeClr val="tx1"/>
                </a:solidFill>
                <a:latin typeface="+mn-lt"/>
              </a:rPr>
              <a:t>t1</a:t>
            </a:r>
          </a:p>
        </p:txBody>
      </p:sp>
      <p:sp>
        <p:nvSpPr>
          <p:cNvPr id="25" name="Line 36">
            <a:extLst>
              <a:ext uri="{FF2B5EF4-FFF2-40B4-BE49-F238E27FC236}">
                <a16:creationId xmlns:a16="http://schemas.microsoft.com/office/drawing/2014/main" id="{A134A3D1-25CD-4409-A3FE-698453D84134}"/>
              </a:ext>
            </a:extLst>
          </p:cNvPr>
          <p:cNvSpPr>
            <a:spLocks noChangeShapeType="1"/>
          </p:cNvSpPr>
          <p:nvPr/>
        </p:nvSpPr>
        <p:spPr bwMode="auto">
          <a:xfrm>
            <a:off x="6510163" y="2403628"/>
            <a:ext cx="4703763" cy="1587"/>
          </a:xfrm>
          <a:prstGeom prst="line">
            <a:avLst/>
          </a:prstGeom>
          <a:noFill/>
          <a:ln w="127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6" name="Oval 37">
            <a:extLst>
              <a:ext uri="{FF2B5EF4-FFF2-40B4-BE49-F238E27FC236}">
                <a16:creationId xmlns:a16="http://schemas.microsoft.com/office/drawing/2014/main" id="{3CF9D90E-3B76-4380-974B-37E9BD25947D}"/>
              </a:ext>
            </a:extLst>
          </p:cNvPr>
          <p:cNvSpPr>
            <a:spLocks noChangeArrowheads="1"/>
          </p:cNvSpPr>
          <p:nvPr/>
        </p:nvSpPr>
        <p:spPr bwMode="auto">
          <a:xfrm>
            <a:off x="6707012" y="1357465"/>
            <a:ext cx="1392238" cy="703263"/>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gn="ctr">
              <a:spcBef>
                <a:spcPct val="0"/>
              </a:spcBef>
              <a:buClrTx/>
              <a:buSzTx/>
              <a:buFontTx/>
              <a:buNone/>
            </a:pPr>
            <a:r>
              <a:rPr lang="it-IT" altLang="it-IT" sz="1800">
                <a:solidFill>
                  <a:schemeClr val="tx1"/>
                </a:solidFill>
                <a:latin typeface="+mn-lt"/>
              </a:rPr>
              <a:t>Client:</a:t>
            </a:r>
            <a:br>
              <a:rPr lang="it-IT" altLang="it-IT" sz="1800">
                <a:solidFill>
                  <a:schemeClr val="tx1"/>
                </a:solidFill>
                <a:latin typeface="+mn-lt"/>
              </a:rPr>
            </a:br>
            <a:r>
              <a:rPr lang="it-IT" altLang="it-IT" sz="1800">
                <a:solidFill>
                  <a:schemeClr val="tx1"/>
                </a:solidFill>
                <a:latin typeface="+mn-lt"/>
              </a:rPr>
              <a:t>t1</a:t>
            </a:r>
          </a:p>
        </p:txBody>
      </p:sp>
      <p:sp>
        <p:nvSpPr>
          <p:cNvPr id="27" name="Line 38">
            <a:extLst>
              <a:ext uri="{FF2B5EF4-FFF2-40B4-BE49-F238E27FC236}">
                <a16:creationId xmlns:a16="http://schemas.microsoft.com/office/drawing/2014/main" id="{7B6648EF-7B71-400C-A952-60510F0002C1}"/>
              </a:ext>
            </a:extLst>
          </p:cNvPr>
          <p:cNvSpPr>
            <a:spLocks noChangeShapeType="1"/>
          </p:cNvSpPr>
          <p:nvPr/>
        </p:nvSpPr>
        <p:spPr bwMode="auto">
          <a:xfrm>
            <a:off x="7383287" y="2035327"/>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28" name="Rectangle 6">
            <a:extLst>
              <a:ext uri="{FF2B5EF4-FFF2-40B4-BE49-F238E27FC236}">
                <a16:creationId xmlns:a16="http://schemas.microsoft.com/office/drawing/2014/main" id="{3BC8BBC7-18BC-4CAB-A1FE-095B99212D11}"/>
              </a:ext>
            </a:extLst>
          </p:cNvPr>
          <p:cNvSpPr>
            <a:spLocks noChangeArrowheads="1"/>
          </p:cNvSpPr>
          <p:nvPr/>
        </p:nvSpPr>
        <p:spPr bwMode="auto">
          <a:xfrm>
            <a:off x="6837188" y="3241620"/>
            <a:ext cx="1778000" cy="736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buClr>
                <a:srgbClr val="000000"/>
              </a:buClr>
              <a:buSzPct val="100000"/>
              <a:buFont typeface="Times New Roman" panose="02020603050405020304" pitchFamily="18" charset="0"/>
              <a:buNone/>
              <a:defRPr/>
            </a:pPr>
            <a:r>
              <a:rPr lang="it-IT" altLang="it-IT" sz="1400" dirty="0" err="1">
                <a:solidFill>
                  <a:srgbClr val="3333FF"/>
                </a:solidFill>
                <a:effectLst>
                  <a:outerShdw blurRad="38100" dist="38100" dir="2700000" algn="tl">
                    <a:srgbClr val="FFFFFF"/>
                  </a:outerShdw>
                </a:effectLst>
              </a:rPr>
              <a:t>account_number</a:t>
            </a:r>
            <a:r>
              <a:rPr lang="it-IT" altLang="it-IT" sz="1400" dirty="0">
                <a:solidFill>
                  <a:srgbClr val="3333FF"/>
                </a:solidFill>
                <a:effectLst>
                  <a:outerShdw blurRad="38100" dist="38100" dir="2700000" algn="tl">
                    <a:srgbClr val="FFFFFF"/>
                  </a:outerShdw>
                </a:effectLst>
              </a:rPr>
              <a:t> 45</a:t>
            </a:r>
          </a:p>
          <a:p>
            <a:pPr>
              <a:buClr>
                <a:srgbClr val="000000"/>
              </a:buClr>
              <a:buSzPct val="100000"/>
              <a:buFont typeface="Times New Roman" panose="02020603050405020304" pitchFamily="18" charset="0"/>
              <a:buNone/>
              <a:defRPr/>
            </a:pPr>
            <a:r>
              <a:rPr lang="it-IT" altLang="it-IT" sz="1400" dirty="0">
                <a:solidFill>
                  <a:srgbClr val="3333FF"/>
                </a:solidFill>
                <a:effectLst>
                  <a:outerShdw blurRad="38100" dist="38100" dir="2700000" algn="tl">
                    <a:srgbClr val="FFFFFF"/>
                  </a:outerShdw>
                </a:effectLst>
              </a:rPr>
              <a:t>……………..</a:t>
            </a:r>
          </a:p>
          <a:p>
            <a:pPr>
              <a:buClr>
                <a:srgbClr val="000000"/>
              </a:buClr>
              <a:buSzPct val="100000"/>
              <a:buFont typeface="Times New Roman" panose="02020603050405020304" pitchFamily="18" charset="0"/>
              <a:buNone/>
              <a:defRPr/>
            </a:pPr>
            <a:r>
              <a:rPr lang="it-IT" altLang="it-IT" sz="1400" dirty="0">
                <a:solidFill>
                  <a:srgbClr val="3333FF"/>
                </a:solidFill>
                <a:effectLst>
                  <a:outerShdw blurRad="38100" dist="38100" dir="2700000" algn="tl">
                    <a:srgbClr val="FFFFFF"/>
                  </a:outerShdw>
                </a:effectLst>
              </a:rPr>
              <a:t>……………..</a:t>
            </a:r>
            <a:endParaRPr lang="it-IT" altLang="it-IT" sz="1400" dirty="0">
              <a:solidFill>
                <a:srgbClr val="3333FF"/>
              </a:solidFill>
              <a:effectLst>
                <a:outerShdw blurRad="38100" dist="38100" dir="2700000" algn="tl">
                  <a:srgbClr val="000000"/>
                </a:outerShdw>
              </a:effectLst>
            </a:endParaRPr>
          </a:p>
        </p:txBody>
      </p:sp>
      <p:sp>
        <p:nvSpPr>
          <p:cNvPr id="29" name="Rectangle 6">
            <a:extLst>
              <a:ext uri="{FF2B5EF4-FFF2-40B4-BE49-F238E27FC236}">
                <a16:creationId xmlns:a16="http://schemas.microsoft.com/office/drawing/2014/main" id="{A75E1C93-9C58-45C5-99CA-20F4F0234217}"/>
              </a:ext>
            </a:extLst>
          </p:cNvPr>
          <p:cNvSpPr>
            <a:spLocks noChangeArrowheads="1"/>
          </p:cNvSpPr>
          <p:nvPr/>
        </p:nvSpPr>
        <p:spPr bwMode="auto">
          <a:xfrm>
            <a:off x="9569551" y="3140550"/>
            <a:ext cx="1866900" cy="951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buClr>
                <a:srgbClr val="000000"/>
              </a:buClr>
              <a:buSzPct val="100000"/>
              <a:buFont typeface="Times New Roman" panose="02020603050405020304" pitchFamily="18" charset="0"/>
              <a:buNone/>
              <a:defRPr/>
            </a:pPr>
            <a:r>
              <a:rPr lang="it-IT" altLang="it-IT" sz="1400" dirty="0" err="1">
                <a:solidFill>
                  <a:srgbClr val="3333FF"/>
                </a:solidFill>
              </a:rPr>
              <a:t>account_number</a:t>
            </a:r>
            <a:r>
              <a:rPr lang="it-IT" altLang="it-IT" sz="1400" dirty="0">
                <a:solidFill>
                  <a:srgbClr val="3333FF"/>
                </a:solidFill>
              </a:rPr>
              <a:t> 35</a:t>
            </a:r>
          </a:p>
          <a:p>
            <a:pPr>
              <a:buClr>
                <a:srgbClr val="000000"/>
              </a:buClr>
              <a:buSzPct val="100000"/>
              <a:buFont typeface="Times New Roman" panose="02020603050405020304" pitchFamily="18" charset="0"/>
              <a:buNone/>
              <a:defRPr/>
            </a:pPr>
            <a:r>
              <a:rPr lang="it-IT" altLang="it-IT" sz="1400" dirty="0">
                <a:solidFill>
                  <a:srgbClr val="3333FF"/>
                </a:solidFill>
                <a:effectLst>
                  <a:outerShdw blurRad="38100" dist="38100" dir="2700000" algn="tl">
                    <a:srgbClr val="FFFFFF"/>
                  </a:outerShdw>
                </a:effectLst>
              </a:rPr>
              <a:t>……………..</a:t>
            </a:r>
          </a:p>
          <a:p>
            <a:pPr>
              <a:buClr>
                <a:srgbClr val="000000"/>
              </a:buClr>
              <a:buSzPct val="100000"/>
              <a:buFont typeface="Times New Roman" panose="02020603050405020304" pitchFamily="18" charset="0"/>
              <a:buNone/>
              <a:defRPr/>
            </a:pPr>
            <a:r>
              <a:rPr lang="it-IT" altLang="it-IT" sz="1400" dirty="0">
                <a:solidFill>
                  <a:srgbClr val="3333FF"/>
                </a:solidFill>
                <a:effectLst>
                  <a:outerShdw blurRad="38100" dist="38100" dir="2700000" algn="tl">
                    <a:srgbClr val="FFFFFF"/>
                  </a:outerShdw>
                </a:effectLst>
              </a:rPr>
              <a:t>……………..</a:t>
            </a:r>
            <a:endParaRPr lang="it-IT" altLang="it-IT" sz="1400" dirty="0">
              <a:solidFill>
                <a:srgbClr val="3333FF"/>
              </a:solidFill>
              <a:effectLst>
                <a:outerShdw blurRad="38100" dist="38100" dir="2700000" algn="tl">
                  <a:srgbClr val="000000"/>
                </a:outerShdw>
              </a:effectLst>
            </a:endParaRPr>
          </a:p>
          <a:p>
            <a:pPr>
              <a:buClr>
                <a:srgbClr val="000000"/>
              </a:buClr>
              <a:buSzPct val="100000"/>
              <a:buFont typeface="Times New Roman" panose="02020603050405020304" pitchFamily="18" charset="0"/>
              <a:buNone/>
              <a:defRPr/>
            </a:pPr>
            <a:endParaRPr lang="it-IT" altLang="it-IT" sz="1400" dirty="0">
              <a:solidFill>
                <a:srgbClr val="3333FF"/>
              </a:solidFill>
            </a:endParaRPr>
          </a:p>
        </p:txBody>
      </p:sp>
      <p:sp>
        <p:nvSpPr>
          <p:cNvPr id="30" name="Rectangle 39">
            <a:extLst>
              <a:ext uri="{FF2B5EF4-FFF2-40B4-BE49-F238E27FC236}">
                <a16:creationId xmlns:a16="http://schemas.microsoft.com/office/drawing/2014/main" id="{AD7348A6-351B-42DF-B5DB-27E7D161071A}"/>
              </a:ext>
            </a:extLst>
          </p:cNvPr>
          <p:cNvSpPr>
            <a:spLocks noChangeArrowheads="1"/>
          </p:cNvSpPr>
          <p:nvPr/>
        </p:nvSpPr>
        <p:spPr bwMode="auto">
          <a:xfrm>
            <a:off x="8739788" y="1269174"/>
            <a:ext cx="26215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anose="02020603050405020304" pitchFamily="18" charset="0"/>
              <a:buNone/>
            </a:pPr>
            <a:r>
              <a:rPr kumimoji="1" lang="it-IT" altLang="it-IT" dirty="0" err="1">
                <a:solidFill>
                  <a:schemeClr val="tx2"/>
                </a:solidFill>
              </a:rPr>
              <a:t>Each</a:t>
            </a:r>
            <a:r>
              <a:rPr kumimoji="1" lang="it-IT" altLang="it-IT" dirty="0">
                <a:solidFill>
                  <a:schemeClr val="tx2"/>
                </a:solidFill>
              </a:rPr>
              <a:t> </a:t>
            </a:r>
            <a:r>
              <a:rPr kumimoji="1" lang="it-IT" altLang="it-IT" dirty="0" err="1">
                <a:solidFill>
                  <a:schemeClr val="tx2"/>
                </a:solidFill>
              </a:rPr>
              <a:t>branch</a:t>
            </a:r>
            <a:r>
              <a:rPr kumimoji="1" lang="it-IT" altLang="it-IT" dirty="0">
                <a:solidFill>
                  <a:schemeClr val="tx2"/>
                </a:solidFill>
              </a:rPr>
              <a:t> </a:t>
            </a:r>
            <a:r>
              <a:rPr kumimoji="1" lang="it-IT" altLang="it-IT" dirty="0" err="1">
                <a:solidFill>
                  <a:schemeClr val="tx2"/>
                </a:solidFill>
              </a:rPr>
              <a:t>responsable</a:t>
            </a:r>
            <a:br>
              <a:rPr kumimoji="1" lang="it-IT" altLang="it-IT" dirty="0">
                <a:solidFill>
                  <a:schemeClr val="tx2"/>
                </a:solidFill>
              </a:rPr>
            </a:br>
            <a:r>
              <a:rPr kumimoji="1" lang="it-IT" altLang="it-IT" dirty="0">
                <a:solidFill>
                  <a:schemeClr val="tx2"/>
                </a:solidFill>
              </a:rPr>
              <a:t>of  data on  </a:t>
            </a:r>
            <a:r>
              <a:rPr kumimoji="1" lang="it-IT" altLang="it-IT" dirty="0" err="1">
                <a:solidFill>
                  <a:schemeClr val="tx2"/>
                </a:solidFill>
              </a:rPr>
              <a:t>local</a:t>
            </a:r>
            <a:r>
              <a:rPr kumimoji="1" lang="it-IT" altLang="it-IT" dirty="0">
                <a:solidFill>
                  <a:schemeClr val="tx2"/>
                </a:solidFill>
              </a:rPr>
              <a:t> accounts</a:t>
            </a:r>
          </a:p>
        </p:txBody>
      </p:sp>
      <p:sp>
        <p:nvSpPr>
          <p:cNvPr id="31" name="Rectangle 6">
            <a:extLst>
              <a:ext uri="{FF2B5EF4-FFF2-40B4-BE49-F238E27FC236}">
                <a16:creationId xmlns:a16="http://schemas.microsoft.com/office/drawing/2014/main" id="{66CBC931-6E26-49A8-B8AB-509E1978F3C7}"/>
              </a:ext>
            </a:extLst>
          </p:cNvPr>
          <p:cNvSpPr>
            <a:spLocks noChangeArrowheads="1"/>
          </p:cNvSpPr>
          <p:nvPr/>
        </p:nvSpPr>
        <p:spPr bwMode="auto">
          <a:xfrm>
            <a:off x="3522488" y="5862700"/>
            <a:ext cx="1252537"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buClr>
                <a:srgbClr val="000000"/>
              </a:buClr>
              <a:buSzPct val="100000"/>
              <a:buFont typeface="Times New Roman" panose="02020603050405020304" pitchFamily="18" charset="0"/>
              <a:buNone/>
              <a:defRPr/>
            </a:pPr>
            <a:r>
              <a:rPr lang="it-IT" altLang="it-IT" dirty="0">
                <a:effectLst>
                  <a:outerShdw blurRad="38100" dist="38100" dir="2700000" algn="tl">
                    <a:srgbClr val="FFFFFF"/>
                  </a:outerShdw>
                </a:effectLst>
              </a:rPr>
              <a:t>site1</a:t>
            </a:r>
            <a:endParaRPr lang="it-IT" altLang="it-IT" dirty="0">
              <a:solidFill>
                <a:schemeClr val="accent2"/>
              </a:solidFill>
              <a:effectLst>
                <a:outerShdw blurRad="38100" dist="38100" dir="2700000" algn="tl">
                  <a:srgbClr val="000000"/>
                </a:outerShdw>
              </a:effectLst>
            </a:endParaRPr>
          </a:p>
        </p:txBody>
      </p:sp>
      <p:sp>
        <p:nvSpPr>
          <p:cNvPr id="32" name="Rectangle 20">
            <a:extLst>
              <a:ext uri="{FF2B5EF4-FFF2-40B4-BE49-F238E27FC236}">
                <a16:creationId xmlns:a16="http://schemas.microsoft.com/office/drawing/2014/main" id="{6EF9970E-C6BA-4F60-861C-21CCEC396754}"/>
              </a:ext>
            </a:extLst>
          </p:cNvPr>
          <p:cNvSpPr>
            <a:spLocks noChangeArrowheads="1"/>
          </p:cNvSpPr>
          <p:nvPr/>
        </p:nvSpPr>
        <p:spPr bwMode="auto">
          <a:xfrm>
            <a:off x="7773812" y="5831483"/>
            <a:ext cx="100330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buClr>
                <a:srgbClr val="000000"/>
              </a:buClr>
              <a:buSzPct val="100000"/>
              <a:buFont typeface="Times New Roman" panose="02020603050405020304" pitchFamily="18" charset="0"/>
              <a:buNone/>
              <a:defRPr/>
            </a:pPr>
            <a:r>
              <a:rPr lang="it-IT" altLang="it-IT" dirty="0">
                <a:effectLst>
                  <a:outerShdw blurRad="38100" dist="38100" dir="2700000" algn="tl">
                    <a:srgbClr val="FFFFFF"/>
                  </a:outerShdw>
                </a:effectLst>
              </a:rPr>
              <a:t>site2</a:t>
            </a:r>
            <a:endParaRPr lang="it-IT" altLang="it-IT" dirty="0">
              <a:solidFill>
                <a:schemeClr val="accent2"/>
              </a:solidFill>
              <a:effectLst>
                <a:outerShdw blurRad="38100" dist="38100" dir="2700000" algn="tl">
                  <a:srgbClr val="000000"/>
                </a:outerShdw>
              </a:effectLst>
            </a:endParaRPr>
          </a:p>
        </p:txBody>
      </p:sp>
      <p:sp>
        <p:nvSpPr>
          <p:cNvPr id="34" name="Freccia curva 33">
            <a:extLst>
              <a:ext uri="{FF2B5EF4-FFF2-40B4-BE49-F238E27FC236}">
                <a16:creationId xmlns:a16="http://schemas.microsoft.com/office/drawing/2014/main" id="{AE12BDA0-F193-47A7-9B59-E44070681B72}"/>
              </a:ext>
            </a:extLst>
          </p:cNvPr>
          <p:cNvSpPr/>
          <p:nvPr/>
        </p:nvSpPr>
        <p:spPr>
          <a:xfrm flipV="1">
            <a:off x="5950348" y="4850768"/>
            <a:ext cx="291303" cy="36933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36" name="Freccia curva 35">
            <a:extLst>
              <a:ext uri="{FF2B5EF4-FFF2-40B4-BE49-F238E27FC236}">
                <a16:creationId xmlns:a16="http://schemas.microsoft.com/office/drawing/2014/main" id="{33C9FB32-6B69-4C64-9177-3615BBEF824C}"/>
              </a:ext>
            </a:extLst>
          </p:cNvPr>
          <p:cNvSpPr/>
          <p:nvPr/>
        </p:nvSpPr>
        <p:spPr>
          <a:xfrm flipH="1" flipV="1">
            <a:off x="5316849" y="4850767"/>
            <a:ext cx="347576" cy="35389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236822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2D120E-988D-4BC0-916C-69BFE40AE5B8}"/>
              </a:ext>
            </a:extLst>
          </p:cNvPr>
          <p:cNvSpPr>
            <a:spLocks noGrp="1"/>
          </p:cNvSpPr>
          <p:nvPr>
            <p:ph type="title"/>
          </p:nvPr>
        </p:nvSpPr>
        <p:spPr/>
        <p:txBody>
          <a:bodyPr/>
          <a:lstStyle/>
          <a:p>
            <a:r>
              <a:rPr lang="it-IT" dirty="0" err="1"/>
              <a:t>Atomicity</a:t>
            </a:r>
            <a:r>
              <a:rPr lang="it-IT" dirty="0"/>
              <a:t> </a:t>
            </a:r>
            <a:r>
              <a:rPr lang="it-IT" dirty="0" err="1"/>
              <a:t>requirement</a:t>
            </a:r>
            <a:endParaRPr lang="it-IT" dirty="0"/>
          </a:p>
        </p:txBody>
      </p:sp>
      <p:sp>
        <p:nvSpPr>
          <p:cNvPr id="4" name="Segnaposto data 3">
            <a:extLst>
              <a:ext uri="{FF2B5EF4-FFF2-40B4-BE49-F238E27FC236}">
                <a16:creationId xmlns:a16="http://schemas.microsoft.com/office/drawing/2014/main" id="{A438D4D4-54E5-422E-B960-7103F6808D88}"/>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52984A3A-382D-4BF7-B2E2-F216BB1DDA5B}"/>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A5CD3F24-2296-4931-8CB9-D744A4959DE8}"/>
              </a:ext>
            </a:extLst>
          </p:cNvPr>
          <p:cNvSpPr>
            <a:spLocks noGrp="1"/>
          </p:cNvSpPr>
          <p:nvPr>
            <p:ph type="sldNum" sz="quarter" idx="12"/>
          </p:nvPr>
        </p:nvSpPr>
        <p:spPr/>
        <p:txBody>
          <a:bodyPr/>
          <a:lstStyle/>
          <a:p>
            <a:fld id="{11A9D1D3-80F6-43B1-92F0-BF797B205D95}" type="slidenum">
              <a:rPr lang="it-IT" smtClean="0"/>
              <a:t>14</a:t>
            </a:fld>
            <a:endParaRPr lang="it-IT"/>
          </a:p>
        </p:txBody>
      </p:sp>
      <p:sp>
        <p:nvSpPr>
          <p:cNvPr id="7" name="Rectangle 3">
            <a:extLst>
              <a:ext uri="{FF2B5EF4-FFF2-40B4-BE49-F238E27FC236}">
                <a16:creationId xmlns:a16="http://schemas.microsoft.com/office/drawing/2014/main" id="{0CB4E743-EA3C-458D-8F21-BD5E09ED2CC7}"/>
              </a:ext>
            </a:extLst>
          </p:cNvPr>
          <p:cNvSpPr txBox="1">
            <a:spLocks noChangeArrowheads="1"/>
          </p:cNvSpPr>
          <p:nvPr/>
        </p:nvSpPr>
        <p:spPr>
          <a:xfrm>
            <a:off x="1850270" y="1166812"/>
            <a:ext cx="8228012" cy="45243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n-US" altLang="it-IT" sz="2000" b="1" dirty="0"/>
          </a:p>
          <a:p>
            <a:pPr>
              <a:lnSpc>
                <a:spcPct val="80000"/>
              </a:lnSpc>
            </a:pPr>
            <a:r>
              <a:rPr lang="en-US" altLang="it-IT" sz="2000" b="1" dirty="0"/>
              <a:t>Atomicity requirement</a:t>
            </a:r>
            <a:r>
              <a:rPr lang="en-US" altLang="it-IT" sz="2000" dirty="0"/>
              <a:t> </a:t>
            </a:r>
          </a:p>
          <a:p>
            <a:pPr lvl="1">
              <a:lnSpc>
                <a:spcPct val="80000"/>
              </a:lnSpc>
            </a:pPr>
            <a:r>
              <a:rPr lang="en-US" altLang="it-IT" sz="2000" dirty="0"/>
              <a:t>if the transaction fails after the update of 45 and before the update of 35, money will be “lost” leading to an inconsistent database state </a:t>
            </a:r>
          </a:p>
          <a:p>
            <a:pPr lvl="1">
              <a:lnSpc>
                <a:spcPct val="80000"/>
              </a:lnSpc>
            </a:pPr>
            <a:r>
              <a:rPr lang="en-US" altLang="it-IT" sz="2000" dirty="0"/>
              <a:t>the system should ensure that updates of a partially executed transaction are not reflected in the database</a:t>
            </a:r>
            <a:br>
              <a:rPr lang="en-US" altLang="it-IT" sz="2000" dirty="0"/>
            </a:br>
            <a:endParaRPr lang="it-IT" altLang="it-IT" sz="2000" dirty="0"/>
          </a:p>
          <a:p>
            <a:pPr>
              <a:buFont typeface="Arial" panose="020B0604020202020204" pitchFamily="34" charset="0"/>
              <a:buNone/>
            </a:pPr>
            <a:endParaRPr lang="it-IT" altLang="it-IT" sz="2000" dirty="0"/>
          </a:p>
          <a:p>
            <a:pPr>
              <a:buFont typeface="Arial" panose="020B0604020202020204" pitchFamily="34" charset="0"/>
              <a:buNone/>
            </a:pPr>
            <a:endParaRPr lang="it-IT" altLang="it-IT" sz="2000" dirty="0"/>
          </a:p>
          <a:p>
            <a:pPr>
              <a:buFont typeface="Arial" panose="020B0604020202020204" pitchFamily="34" charset="0"/>
              <a:buNone/>
            </a:pPr>
            <a:endParaRPr lang="it-IT" altLang="it-IT" sz="2000" dirty="0"/>
          </a:p>
          <a:p>
            <a:endParaRPr lang="it-IT" altLang="it-IT" sz="2000" dirty="0"/>
          </a:p>
          <a:p>
            <a:r>
              <a:rPr lang="it-IT" altLang="it-IT" sz="2000" dirty="0" err="1"/>
              <a:t>Atomicity</a:t>
            </a:r>
            <a:r>
              <a:rPr lang="it-IT" altLang="it-IT" sz="2000" dirty="0"/>
              <a:t> of a </a:t>
            </a:r>
            <a:r>
              <a:rPr lang="it-IT" altLang="it-IT" sz="2000" dirty="0" err="1"/>
              <a:t>transaction</a:t>
            </a:r>
            <a:r>
              <a:rPr lang="it-IT" altLang="it-IT" sz="2000" dirty="0"/>
              <a:t>:</a:t>
            </a:r>
          </a:p>
          <a:p>
            <a:pPr marL="0" indent="0">
              <a:buNone/>
            </a:pPr>
            <a:r>
              <a:rPr lang="it-IT" altLang="it-IT" sz="2000" dirty="0"/>
              <a:t>		</a:t>
            </a:r>
            <a:r>
              <a:rPr lang="it-IT" altLang="it-IT" sz="2000" b="1" dirty="0" err="1"/>
              <a:t>Commit</a:t>
            </a:r>
            <a:r>
              <a:rPr lang="it-IT" altLang="it-IT" sz="2000" b="1" dirty="0"/>
              <a:t> </a:t>
            </a:r>
            <a:r>
              <a:rPr lang="it-IT" altLang="it-IT" sz="2000" b="1" dirty="0" err="1"/>
              <a:t>protocol</a:t>
            </a:r>
            <a:r>
              <a:rPr lang="it-IT" altLang="it-IT" sz="2000" b="1" dirty="0"/>
              <a:t> + Log in </a:t>
            </a:r>
            <a:r>
              <a:rPr lang="it-IT" altLang="it-IT" sz="2000" b="1" dirty="0" err="1"/>
              <a:t>stable</a:t>
            </a:r>
            <a:r>
              <a:rPr lang="it-IT" altLang="it-IT" sz="2000" b="1" dirty="0"/>
              <a:t> storage + Recovery </a:t>
            </a:r>
            <a:r>
              <a:rPr lang="it-IT" altLang="it-IT" sz="2000" b="1" dirty="0" err="1"/>
              <a:t>algorithm</a:t>
            </a:r>
            <a:endParaRPr lang="it-IT" altLang="it-IT" sz="2000" b="1" dirty="0"/>
          </a:p>
          <a:p>
            <a:endParaRPr lang="it-IT" altLang="it-IT" sz="2000" dirty="0"/>
          </a:p>
          <a:p>
            <a:pPr>
              <a:buFont typeface="Arial" panose="020B0604020202020204" pitchFamily="34" charset="0"/>
              <a:buNone/>
            </a:pPr>
            <a:r>
              <a:rPr lang="it-IT" altLang="it-IT" sz="2000" dirty="0"/>
              <a:t>A  </a:t>
            </a:r>
            <a:r>
              <a:rPr lang="it-IT" altLang="it-IT" sz="2000" dirty="0" err="1"/>
              <a:t>programmer</a:t>
            </a:r>
            <a:r>
              <a:rPr lang="it-IT" altLang="it-IT" sz="2000" dirty="0"/>
              <a:t> </a:t>
            </a:r>
            <a:r>
              <a:rPr lang="it-IT" altLang="it-IT" sz="2000" dirty="0" err="1"/>
              <a:t>assumes</a:t>
            </a:r>
            <a:r>
              <a:rPr lang="it-IT" altLang="it-IT" sz="2000" dirty="0"/>
              <a:t> </a:t>
            </a:r>
            <a:r>
              <a:rPr lang="it-IT" altLang="it-IT" sz="2000" dirty="0" err="1"/>
              <a:t>atomicity</a:t>
            </a:r>
            <a:r>
              <a:rPr lang="it-IT" altLang="it-IT" sz="2000" dirty="0"/>
              <a:t> of </a:t>
            </a:r>
            <a:r>
              <a:rPr lang="it-IT" altLang="it-IT" sz="2000" dirty="0" err="1"/>
              <a:t>transactions</a:t>
            </a:r>
            <a:endParaRPr lang="it-IT" altLang="it-IT" sz="2000" dirty="0"/>
          </a:p>
        </p:txBody>
      </p:sp>
      <p:sp>
        <p:nvSpPr>
          <p:cNvPr id="8" name="Rettangolo 1">
            <a:extLst>
              <a:ext uri="{FF2B5EF4-FFF2-40B4-BE49-F238E27FC236}">
                <a16:creationId xmlns:a16="http://schemas.microsoft.com/office/drawing/2014/main" id="{B354F847-9493-4162-B0B0-A45E4B0B2359}"/>
              </a:ext>
            </a:extLst>
          </p:cNvPr>
          <p:cNvSpPr>
            <a:spLocks noChangeArrowheads="1"/>
          </p:cNvSpPr>
          <p:nvPr/>
        </p:nvSpPr>
        <p:spPr bwMode="auto">
          <a:xfrm>
            <a:off x="1777246" y="3135311"/>
            <a:ext cx="7489825"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nSpc>
                <a:spcPct val="80000"/>
              </a:lnSpc>
              <a:spcBef>
                <a:spcPct val="0"/>
              </a:spcBef>
            </a:pPr>
            <a:r>
              <a:rPr lang="en-US" altLang="it-IT" sz="2000">
                <a:solidFill>
                  <a:schemeClr val="tx1"/>
                </a:solidFill>
                <a:latin typeface="+mn-lt"/>
              </a:rPr>
              <a:t>A main issue: atomicity in case of  </a:t>
            </a:r>
            <a:r>
              <a:rPr lang="en-US" altLang="it-IT" sz="2000" b="1">
                <a:solidFill>
                  <a:schemeClr val="tx1"/>
                </a:solidFill>
                <a:latin typeface="+mn-lt"/>
              </a:rPr>
              <a:t>failures of various kinds, such as hardware failures and system crashes</a:t>
            </a:r>
          </a:p>
        </p:txBody>
      </p:sp>
    </p:spTree>
    <p:extLst>
      <p:ext uri="{BB962C8B-B14F-4D97-AF65-F5344CB8AC3E}">
        <p14:creationId xmlns:p14="http://schemas.microsoft.com/office/powerpoint/2010/main" val="1895253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EDA896-A400-4C9A-9A82-AE7C8B0E0256}"/>
              </a:ext>
            </a:extLst>
          </p:cNvPr>
          <p:cNvSpPr>
            <a:spLocks noGrp="1"/>
          </p:cNvSpPr>
          <p:nvPr>
            <p:ph type="title"/>
          </p:nvPr>
        </p:nvSpPr>
        <p:spPr/>
        <p:txBody>
          <a:bodyPr>
            <a:normAutofit/>
          </a:bodyPr>
          <a:lstStyle/>
          <a:p>
            <a:r>
              <a:rPr lang="it-IT" altLang="it-IT" dirty="0"/>
              <a:t>Two-</a:t>
            </a:r>
            <a:r>
              <a:rPr lang="it-IT" altLang="it-IT" dirty="0" err="1"/>
              <a:t>phase</a:t>
            </a:r>
            <a:r>
              <a:rPr lang="it-IT" altLang="it-IT" dirty="0"/>
              <a:t> </a:t>
            </a:r>
            <a:r>
              <a:rPr lang="it-IT" altLang="it-IT" dirty="0" err="1"/>
              <a:t>commit</a:t>
            </a:r>
            <a:r>
              <a:rPr lang="it-IT" altLang="it-IT" dirty="0"/>
              <a:t> </a:t>
            </a:r>
            <a:r>
              <a:rPr lang="it-IT" altLang="it-IT" dirty="0" err="1"/>
              <a:t>protocol</a:t>
            </a:r>
            <a:endParaRPr lang="it-IT" dirty="0"/>
          </a:p>
        </p:txBody>
      </p:sp>
      <p:sp>
        <p:nvSpPr>
          <p:cNvPr id="4" name="Segnaposto data 3">
            <a:extLst>
              <a:ext uri="{FF2B5EF4-FFF2-40B4-BE49-F238E27FC236}">
                <a16:creationId xmlns:a16="http://schemas.microsoft.com/office/drawing/2014/main" id="{B9E1D532-DC48-4507-826E-921036E412E9}"/>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3753BE5B-D3C6-472D-9612-D42B9B745B55}"/>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C659A2D7-A36F-4DA1-BDF2-2373CF84314E}"/>
              </a:ext>
            </a:extLst>
          </p:cNvPr>
          <p:cNvSpPr>
            <a:spLocks noGrp="1"/>
          </p:cNvSpPr>
          <p:nvPr>
            <p:ph type="sldNum" sz="quarter" idx="12"/>
          </p:nvPr>
        </p:nvSpPr>
        <p:spPr/>
        <p:txBody>
          <a:bodyPr/>
          <a:lstStyle/>
          <a:p>
            <a:fld id="{11A9D1D3-80F6-43B1-92F0-BF797B205D95}" type="slidenum">
              <a:rPr lang="it-IT" smtClean="0"/>
              <a:t>15</a:t>
            </a:fld>
            <a:endParaRPr lang="it-IT"/>
          </a:p>
        </p:txBody>
      </p:sp>
      <p:sp>
        <p:nvSpPr>
          <p:cNvPr id="7" name="Rectangle 3">
            <a:extLst>
              <a:ext uri="{FF2B5EF4-FFF2-40B4-BE49-F238E27FC236}">
                <a16:creationId xmlns:a16="http://schemas.microsoft.com/office/drawing/2014/main" id="{9CF78A64-FBC6-47FA-B8AF-1D99FE900D10}"/>
              </a:ext>
            </a:extLst>
          </p:cNvPr>
          <p:cNvSpPr>
            <a:spLocks noChangeArrowheads="1"/>
          </p:cNvSpPr>
          <p:nvPr/>
        </p:nvSpPr>
        <p:spPr bwMode="auto">
          <a:xfrm>
            <a:off x="1567040" y="5195515"/>
            <a:ext cx="7277100" cy="748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defRPr sz="2000">
                <a:solidFill>
                  <a:srgbClr val="000000"/>
                </a:solidFill>
                <a:latin typeface="Arial" panose="020B0604020202020204" pitchFamily="34" charset="0"/>
              </a:defRPr>
            </a:lvl9pPr>
          </a:lstStyle>
          <a:p>
            <a:pPr>
              <a:spcBef>
                <a:spcPts val="300"/>
              </a:spcBef>
            </a:pPr>
            <a:r>
              <a:rPr lang="it-IT" altLang="it-IT" sz="2000" dirty="0" err="1">
                <a:solidFill>
                  <a:schemeClr val="accent1">
                    <a:lumMod val="60000"/>
                    <a:lumOff val="40000"/>
                  </a:schemeClr>
                </a:solidFill>
                <a:latin typeface="+mn-lt"/>
              </a:rPr>
              <a:t>Tolerates</a:t>
            </a:r>
            <a:r>
              <a:rPr lang="it-IT" altLang="it-IT" sz="2000" dirty="0">
                <a:solidFill>
                  <a:schemeClr val="accent1">
                    <a:lumMod val="60000"/>
                    <a:lumOff val="40000"/>
                  </a:schemeClr>
                </a:solidFill>
                <a:latin typeface="+mn-lt"/>
              </a:rPr>
              <a:t>:  </a:t>
            </a:r>
            <a:r>
              <a:rPr lang="it-IT" altLang="it-IT" sz="2000" dirty="0" err="1">
                <a:solidFill>
                  <a:schemeClr val="accent1">
                    <a:lumMod val="60000"/>
                    <a:lumOff val="40000"/>
                  </a:schemeClr>
                </a:solidFill>
                <a:latin typeface="+mn-lt"/>
              </a:rPr>
              <a:t>loss</a:t>
            </a:r>
            <a:r>
              <a:rPr lang="it-IT" altLang="it-IT" sz="2000" dirty="0">
                <a:solidFill>
                  <a:schemeClr val="accent1">
                    <a:lumMod val="60000"/>
                    <a:lumOff val="40000"/>
                  </a:schemeClr>
                </a:solidFill>
                <a:latin typeface="+mn-lt"/>
              </a:rPr>
              <a:t> of </a:t>
            </a:r>
            <a:r>
              <a:rPr lang="it-IT" altLang="it-IT" sz="2000" dirty="0" err="1">
                <a:solidFill>
                  <a:schemeClr val="accent1">
                    <a:lumMod val="60000"/>
                    <a:lumOff val="40000"/>
                  </a:schemeClr>
                </a:solidFill>
                <a:latin typeface="+mn-lt"/>
              </a:rPr>
              <a:t>messages</a:t>
            </a:r>
            <a:endParaRPr lang="it-IT" altLang="it-IT" sz="2000" dirty="0">
              <a:solidFill>
                <a:schemeClr val="accent1">
                  <a:lumMod val="60000"/>
                  <a:lumOff val="40000"/>
                </a:schemeClr>
              </a:solidFill>
              <a:latin typeface="+mn-lt"/>
            </a:endParaRPr>
          </a:p>
          <a:p>
            <a:pPr>
              <a:spcBef>
                <a:spcPts val="300"/>
              </a:spcBef>
            </a:pPr>
            <a:r>
              <a:rPr lang="it-IT" altLang="it-IT" sz="2000" dirty="0">
                <a:solidFill>
                  <a:schemeClr val="accent1">
                    <a:lumMod val="60000"/>
                    <a:lumOff val="40000"/>
                  </a:schemeClr>
                </a:solidFill>
                <a:latin typeface="+mn-lt"/>
              </a:rPr>
              <a:t>                    crash of </a:t>
            </a:r>
            <a:r>
              <a:rPr lang="it-IT" altLang="it-IT" sz="2000" dirty="0" err="1">
                <a:solidFill>
                  <a:schemeClr val="accent1">
                    <a:lumMod val="60000"/>
                    <a:lumOff val="40000"/>
                  </a:schemeClr>
                </a:solidFill>
                <a:latin typeface="+mn-lt"/>
              </a:rPr>
              <a:t>nodes</a:t>
            </a:r>
            <a:endParaRPr lang="it-IT" altLang="it-IT" sz="2000" dirty="0">
              <a:solidFill>
                <a:schemeClr val="accent1">
                  <a:lumMod val="60000"/>
                  <a:lumOff val="40000"/>
                </a:schemeClr>
              </a:solidFill>
              <a:latin typeface="+mn-lt"/>
            </a:endParaRPr>
          </a:p>
        </p:txBody>
      </p:sp>
      <p:sp>
        <p:nvSpPr>
          <p:cNvPr id="8" name="Text Box 4">
            <a:extLst>
              <a:ext uri="{FF2B5EF4-FFF2-40B4-BE49-F238E27FC236}">
                <a16:creationId xmlns:a16="http://schemas.microsoft.com/office/drawing/2014/main" id="{1BBBD3FF-80D3-497A-8D1E-6157F2D51CF1}"/>
              </a:ext>
            </a:extLst>
          </p:cNvPr>
          <p:cNvSpPr txBox="1">
            <a:spLocks noChangeArrowheads="1"/>
          </p:cNvSpPr>
          <p:nvPr/>
        </p:nvSpPr>
        <p:spPr bwMode="auto">
          <a:xfrm>
            <a:off x="703117" y="1216149"/>
            <a:ext cx="3600450" cy="13256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spcBef>
                <a:spcPct val="0"/>
              </a:spcBef>
            </a:pPr>
            <a:r>
              <a:rPr lang="it-IT" altLang="it-IT" sz="2000" dirty="0">
                <a:solidFill>
                  <a:schemeClr val="accent1">
                    <a:lumMod val="60000"/>
                    <a:lumOff val="40000"/>
                  </a:schemeClr>
                </a:solidFill>
                <a:latin typeface="+mn-lt"/>
              </a:rPr>
              <a:t>- One </a:t>
            </a:r>
            <a:r>
              <a:rPr lang="it-IT" altLang="it-IT" sz="2000" dirty="0" err="1">
                <a:solidFill>
                  <a:schemeClr val="accent1">
                    <a:lumMod val="60000"/>
                    <a:lumOff val="40000"/>
                  </a:schemeClr>
                </a:solidFill>
                <a:latin typeface="+mn-lt"/>
              </a:rPr>
              <a:t>transaction</a:t>
            </a:r>
            <a:r>
              <a:rPr lang="it-IT" altLang="it-IT" sz="2000" dirty="0">
                <a:solidFill>
                  <a:schemeClr val="accent1">
                    <a:lumMod val="60000"/>
                    <a:lumOff val="40000"/>
                  </a:schemeClr>
                </a:solidFill>
                <a:latin typeface="+mn-lt"/>
              </a:rPr>
              <a:t> manager TM</a:t>
            </a:r>
          </a:p>
          <a:p>
            <a:pPr>
              <a:spcBef>
                <a:spcPct val="0"/>
              </a:spcBef>
            </a:pPr>
            <a:r>
              <a:rPr lang="it-IT" altLang="it-IT" sz="2000" dirty="0">
                <a:solidFill>
                  <a:schemeClr val="accent1">
                    <a:lumMod val="60000"/>
                    <a:lumOff val="40000"/>
                  </a:schemeClr>
                </a:solidFill>
                <a:latin typeface="+mn-lt"/>
              </a:rPr>
              <a:t>- </a:t>
            </a:r>
            <a:r>
              <a:rPr lang="it-IT" altLang="it-IT" sz="2000" dirty="0" err="1">
                <a:solidFill>
                  <a:schemeClr val="accent1">
                    <a:lumMod val="60000"/>
                    <a:lumOff val="40000"/>
                  </a:schemeClr>
                </a:solidFill>
                <a:latin typeface="+mn-lt"/>
              </a:rPr>
              <a:t>Many</a:t>
            </a:r>
            <a:r>
              <a:rPr lang="it-IT" altLang="it-IT" sz="2000" dirty="0">
                <a:solidFill>
                  <a:schemeClr val="accent1">
                    <a:lumMod val="60000"/>
                    <a:lumOff val="40000"/>
                  </a:schemeClr>
                </a:solidFill>
                <a:latin typeface="+mn-lt"/>
              </a:rPr>
              <a:t> </a:t>
            </a:r>
            <a:r>
              <a:rPr lang="it-IT" altLang="it-IT" sz="2000" dirty="0" err="1">
                <a:solidFill>
                  <a:schemeClr val="accent1">
                    <a:lumMod val="60000"/>
                    <a:lumOff val="40000"/>
                  </a:schemeClr>
                </a:solidFill>
                <a:latin typeface="+mn-lt"/>
              </a:rPr>
              <a:t>resource</a:t>
            </a:r>
            <a:r>
              <a:rPr lang="it-IT" altLang="it-IT" sz="2000" dirty="0">
                <a:solidFill>
                  <a:schemeClr val="accent1">
                    <a:lumMod val="60000"/>
                    <a:lumOff val="40000"/>
                  </a:schemeClr>
                </a:solidFill>
                <a:latin typeface="+mn-lt"/>
              </a:rPr>
              <a:t> managers RM</a:t>
            </a:r>
          </a:p>
          <a:p>
            <a:pPr>
              <a:spcBef>
                <a:spcPct val="0"/>
              </a:spcBef>
              <a:buClr>
                <a:srgbClr val="333399"/>
              </a:buClr>
            </a:pPr>
            <a:r>
              <a:rPr lang="it-IT" altLang="it-IT" sz="2000" dirty="0">
                <a:solidFill>
                  <a:schemeClr val="accent1">
                    <a:lumMod val="60000"/>
                    <a:lumOff val="40000"/>
                  </a:schemeClr>
                </a:solidFill>
                <a:latin typeface="+mn-lt"/>
              </a:rPr>
              <a:t>- Log file (</a:t>
            </a:r>
            <a:r>
              <a:rPr lang="it-IT" altLang="it-IT" sz="2000" dirty="0" err="1">
                <a:solidFill>
                  <a:schemeClr val="accent1">
                    <a:lumMod val="60000"/>
                    <a:lumOff val="40000"/>
                  </a:schemeClr>
                </a:solidFill>
                <a:latin typeface="+mn-lt"/>
              </a:rPr>
              <a:t>persistent</a:t>
            </a:r>
            <a:r>
              <a:rPr lang="it-IT" altLang="it-IT" sz="2000" dirty="0">
                <a:solidFill>
                  <a:schemeClr val="accent1">
                    <a:lumMod val="60000"/>
                    <a:lumOff val="40000"/>
                  </a:schemeClr>
                </a:solidFill>
                <a:latin typeface="+mn-lt"/>
              </a:rPr>
              <a:t> </a:t>
            </a:r>
            <a:r>
              <a:rPr lang="it-IT" altLang="it-IT" sz="2000" dirty="0" err="1">
                <a:solidFill>
                  <a:schemeClr val="accent1">
                    <a:lumMod val="60000"/>
                    <a:lumOff val="40000"/>
                  </a:schemeClr>
                </a:solidFill>
                <a:latin typeface="+mn-lt"/>
              </a:rPr>
              <a:t>memory</a:t>
            </a:r>
            <a:r>
              <a:rPr lang="it-IT" altLang="it-IT" sz="2000" dirty="0">
                <a:solidFill>
                  <a:schemeClr val="accent1">
                    <a:lumMod val="60000"/>
                    <a:lumOff val="40000"/>
                  </a:schemeClr>
                </a:solidFill>
                <a:latin typeface="+mn-lt"/>
              </a:rPr>
              <a:t>)</a:t>
            </a:r>
          </a:p>
          <a:p>
            <a:pPr>
              <a:spcBef>
                <a:spcPct val="0"/>
              </a:spcBef>
              <a:buClr>
                <a:srgbClr val="333399"/>
              </a:buClr>
            </a:pPr>
            <a:r>
              <a:rPr lang="it-IT" altLang="it-IT" sz="2000" dirty="0">
                <a:solidFill>
                  <a:schemeClr val="accent1">
                    <a:lumMod val="60000"/>
                    <a:lumOff val="40000"/>
                  </a:schemeClr>
                </a:solidFill>
                <a:latin typeface="+mn-lt"/>
              </a:rPr>
              <a:t>- Time-out</a:t>
            </a:r>
          </a:p>
        </p:txBody>
      </p:sp>
      <p:grpSp>
        <p:nvGrpSpPr>
          <p:cNvPr id="9" name="Group 6">
            <a:extLst>
              <a:ext uri="{FF2B5EF4-FFF2-40B4-BE49-F238E27FC236}">
                <a16:creationId xmlns:a16="http://schemas.microsoft.com/office/drawing/2014/main" id="{5E5A8CAB-7A60-4188-95CE-866086C6A87C}"/>
              </a:ext>
            </a:extLst>
          </p:cNvPr>
          <p:cNvGrpSpPr>
            <a:grpSpLocks/>
          </p:cNvGrpSpPr>
          <p:nvPr/>
        </p:nvGrpSpPr>
        <p:grpSpPr bwMode="auto">
          <a:xfrm>
            <a:off x="3073062" y="2952565"/>
            <a:ext cx="6045200" cy="1744412"/>
            <a:chOff x="328" y="1601"/>
            <a:chExt cx="3808" cy="1098"/>
          </a:xfrm>
        </p:grpSpPr>
        <p:sp>
          <p:nvSpPr>
            <p:cNvPr id="10" name="Line 7">
              <a:extLst>
                <a:ext uri="{FF2B5EF4-FFF2-40B4-BE49-F238E27FC236}">
                  <a16:creationId xmlns:a16="http://schemas.microsoft.com/office/drawing/2014/main" id="{A65B89C5-5977-4E6F-911E-A62FA3535FD2}"/>
                </a:ext>
              </a:extLst>
            </p:cNvPr>
            <p:cNvSpPr>
              <a:spLocks noChangeShapeType="1"/>
            </p:cNvSpPr>
            <p:nvPr/>
          </p:nvSpPr>
          <p:spPr bwMode="auto">
            <a:xfrm>
              <a:off x="635" y="1983"/>
              <a:ext cx="3289" cy="1"/>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1" name="Line 8">
              <a:extLst>
                <a:ext uri="{FF2B5EF4-FFF2-40B4-BE49-F238E27FC236}">
                  <a16:creationId xmlns:a16="http://schemas.microsoft.com/office/drawing/2014/main" id="{3A503789-0EDD-4D5E-8E43-A20A3A1BD978}"/>
                </a:ext>
              </a:extLst>
            </p:cNvPr>
            <p:cNvSpPr>
              <a:spLocks noChangeShapeType="1"/>
            </p:cNvSpPr>
            <p:nvPr/>
          </p:nvSpPr>
          <p:spPr bwMode="auto">
            <a:xfrm>
              <a:off x="635" y="2698"/>
              <a:ext cx="3333" cy="1"/>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2" name="Line 9">
              <a:extLst>
                <a:ext uri="{FF2B5EF4-FFF2-40B4-BE49-F238E27FC236}">
                  <a16:creationId xmlns:a16="http://schemas.microsoft.com/office/drawing/2014/main" id="{DA209F10-E029-45CA-AA9E-97D36D71C2D2}"/>
                </a:ext>
              </a:extLst>
            </p:cNvPr>
            <p:cNvSpPr>
              <a:spLocks noChangeShapeType="1"/>
            </p:cNvSpPr>
            <p:nvPr/>
          </p:nvSpPr>
          <p:spPr bwMode="auto">
            <a:xfrm flipV="1">
              <a:off x="857" y="1687"/>
              <a:ext cx="1" cy="296"/>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3" name="Line 10">
              <a:extLst>
                <a:ext uri="{FF2B5EF4-FFF2-40B4-BE49-F238E27FC236}">
                  <a16:creationId xmlns:a16="http://schemas.microsoft.com/office/drawing/2014/main" id="{88A5B665-DAAC-4EE0-BFF7-D9CED0F705B9}"/>
                </a:ext>
              </a:extLst>
            </p:cNvPr>
            <p:cNvSpPr>
              <a:spLocks noChangeShapeType="1"/>
            </p:cNvSpPr>
            <p:nvPr/>
          </p:nvSpPr>
          <p:spPr bwMode="auto">
            <a:xfrm>
              <a:off x="2502" y="1983"/>
              <a:ext cx="178" cy="715"/>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4" name="Line 11">
              <a:extLst>
                <a:ext uri="{FF2B5EF4-FFF2-40B4-BE49-F238E27FC236}">
                  <a16:creationId xmlns:a16="http://schemas.microsoft.com/office/drawing/2014/main" id="{E6BBC3B3-FB61-4A6E-8EA9-EA85952D7909}"/>
                </a:ext>
              </a:extLst>
            </p:cNvPr>
            <p:cNvSpPr>
              <a:spLocks noChangeShapeType="1"/>
            </p:cNvSpPr>
            <p:nvPr/>
          </p:nvSpPr>
          <p:spPr bwMode="auto">
            <a:xfrm flipV="1">
              <a:off x="1480" y="2024"/>
              <a:ext cx="489" cy="675"/>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5" name="Line 12">
              <a:extLst>
                <a:ext uri="{FF2B5EF4-FFF2-40B4-BE49-F238E27FC236}">
                  <a16:creationId xmlns:a16="http://schemas.microsoft.com/office/drawing/2014/main" id="{9CC7BA31-6282-43D1-B726-4296940E6F5E}"/>
                </a:ext>
              </a:extLst>
            </p:cNvPr>
            <p:cNvSpPr>
              <a:spLocks noChangeShapeType="1"/>
            </p:cNvSpPr>
            <p:nvPr/>
          </p:nvSpPr>
          <p:spPr bwMode="auto">
            <a:xfrm flipV="1">
              <a:off x="2902" y="2402"/>
              <a:ext cx="1" cy="296"/>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6" name="Line 13">
              <a:extLst>
                <a:ext uri="{FF2B5EF4-FFF2-40B4-BE49-F238E27FC236}">
                  <a16:creationId xmlns:a16="http://schemas.microsoft.com/office/drawing/2014/main" id="{AB05D5C6-702A-4C5F-ACE3-90B9F3D1DCA6}"/>
                </a:ext>
              </a:extLst>
            </p:cNvPr>
            <p:cNvSpPr>
              <a:spLocks noChangeShapeType="1"/>
            </p:cNvSpPr>
            <p:nvPr/>
          </p:nvSpPr>
          <p:spPr bwMode="auto">
            <a:xfrm flipV="1">
              <a:off x="1302" y="2402"/>
              <a:ext cx="1" cy="296"/>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7" name="Line 14">
              <a:extLst>
                <a:ext uri="{FF2B5EF4-FFF2-40B4-BE49-F238E27FC236}">
                  <a16:creationId xmlns:a16="http://schemas.microsoft.com/office/drawing/2014/main" id="{4F9A7D7D-6CD4-41F8-8765-1B9C3A7CB03D}"/>
                </a:ext>
              </a:extLst>
            </p:cNvPr>
            <p:cNvSpPr>
              <a:spLocks noChangeShapeType="1"/>
            </p:cNvSpPr>
            <p:nvPr/>
          </p:nvSpPr>
          <p:spPr bwMode="auto">
            <a:xfrm flipV="1">
              <a:off x="2235" y="1687"/>
              <a:ext cx="1" cy="296"/>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8" name="Line 15">
              <a:extLst>
                <a:ext uri="{FF2B5EF4-FFF2-40B4-BE49-F238E27FC236}">
                  <a16:creationId xmlns:a16="http://schemas.microsoft.com/office/drawing/2014/main" id="{B210619C-E577-4000-9556-6706E424C01A}"/>
                </a:ext>
              </a:extLst>
            </p:cNvPr>
            <p:cNvSpPr>
              <a:spLocks noChangeShapeType="1"/>
            </p:cNvSpPr>
            <p:nvPr/>
          </p:nvSpPr>
          <p:spPr bwMode="auto">
            <a:xfrm>
              <a:off x="991" y="1983"/>
              <a:ext cx="133" cy="715"/>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9" name="Line 16">
              <a:extLst>
                <a:ext uri="{FF2B5EF4-FFF2-40B4-BE49-F238E27FC236}">
                  <a16:creationId xmlns:a16="http://schemas.microsoft.com/office/drawing/2014/main" id="{21B49E71-6647-4E4A-BB24-7E1D910CC59C}"/>
                </a:ext>
              </a:extLst>
            </p:cNvPr>
            <p:cNvSpPr>
              <a:spLocks noChangeShapeType="1"/>
            </p:cNvSpPr>
            <p:nvPr/>
          </p:nvSpPr>
          <p:spPr bwMode="auto">
            <a:xfrm flipV="1">
              <a:off x="3080" y="1982"/>
              <a:ext cx="400" cy="717"/>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20" name="Line 17">
              <a:extLst>
                <a:ext uri="{FF2B5EF4-FFF2-40B4-BE49-F238E27FC236}">
                  <a16:creationId xmlns:a16="http://schemas.microsoft.com/office/drawing/2014/main" id="{E855C9C4-8C1F-4A48-B86D-538EE911C0E9}"/>
                </a:ext>
              </a:extLst>
            </p:cNvPr>
            <p:cNvSpPr>
              <a:spLocks noChangeShapeType="1"/>
            </p:cNvSpPr>
            <p:nvPr/>
          </p:nvSpPr>
          <p:spPr bwMode="auto">
            <a:xfrm flipV="1">
              <a:off x="3658" y="1687"/>
              <a:ext cx="1" cy="296"/>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21" name="Text Box 18">
              <a:extLst>
                <a:ext uri="{FF2B5EF4-FFF2-40B4-BE49-F238E27FC236}">
                  <a16:creationId xmlns:a16="http://schemas.microsoft.com/office/drawing/2014/main" id="{FD01E81F-F490-4668-A765-61DF0BC95E69}"/>
                </a:ext>
              </a:extLst>
            </p:cNvPr>
            <p:cNvSpPr txBox="1">
              <a:spLocks noChangeArrowheads="1"/>
            </p:cNvSpPr>
            <p:nvPr/>
          </p:nvSpPr>
          <p:spPr bwMode="auto">
            <a:xfrm>
              <a:off x="328" y="1694"/>
              <a:ext cx="578"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dirty="0">
                  <a:latin typeface="+mn-lt"/>
                </a:rPr>
                <a:t>Prepare</a:t>
              </a:r>
            </a:p>
          </p:txBody>
        </p:sp>
        <p:sp>
          <p:nvSpPr>
            <p:cNvPr id="22" name="Text Box 19">
              <a:extLst>
                <a:ext uri="{FF2B5EF4-FFF2-40B4-BE49-F238E27FC236}">
                  <a16:creationId xmlns:a16="http://schemas.microsoft.com/office/drawing/2014/main" id="{61A77143-7C79-4A5C-8BEF-D1637F7FD72F}"/>
                </a:ext>
              </a:extLst>
            </p:cNvPr>
            <p:cNvSpPr txBox="1">
              <a:spLocks noChangeArrowheads="1"/>
            </p:cNvSpPr>
            <p:nvPr/>
          </p:nvSpPr>
          <p:spPr bwMode="auto">
            <a:xfrm>
              <a:off x="1127" y="2235"/>
              <a:ext cx="475"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a:latin typeface="+mn-lt"/>
                </a:rPr>
                <a:t>Ready</a:t>
              </a:r>
            </a:p>
          </p:txBody>
        </p:sp>
        <p:sp>
          <p:nvSpPr>
            <p:cNvPr id="23" name="Text Box 20">
              <a:extLst>
                <a:ext uri="{FF2B5EF4-FFF2-40B4-BE49-F238E27FC236}">
                  <a16:creationId xmlns:a16="http://schemas.microsoft.com/office/drawing/2014/main" id="{3F43B9CF-7AE6-4617-BB14-426ACE61C0E5}"/>
                </a:ext>
              </a:extLst>
            </p:cNvPr>
            <p:cNvSpPr txBox="1">
              <a:spLocks noChangeArrowheads="1"/>
            </p:cNvSpPr>
            <p:nvPr/>
          </p:nvSpPr>
          <p:spPr bwMode="auto">
            <a:xfrm>
              <a:off x="464" y="2192"/>
              <a:ext cx="578" cy="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a:latin typeface="+mn-lt"/>
                </a:rPr>
                <a:t>Prepare</a:t>
              </a:r>
            </a:p>
            <a:p>
              <a:pPr algn="r">
                <a:spcBef>
                  <a:spcPct val="0"/>
                </a:spcBef>
              </a:pPr>
              <a:r>
                <a:rPr lang="en-US" altLang="it-IT" sz="1800">
                  <a:latin typeface="+mn-lt"/>
                </a:rPr>
                <a:t>msg</a:t>
              </a:r>
            </a:p>
          </p:txBody>
        </p:sp>
        <p:sp>
          <p:nvSpPr>
            <p:cNvPr id="24" name="Text Box 21">
              <a:extLst>
                <a:ext uri="{FF2B5EF4-FFF2-40B4-BE49-F238E27FC236}">
                  <a16:creationId xmlns:a16="http://schemas.microsoft.com/office/drawing/2014/main" id="{02A7C87F-0D1B-4B47-8331-CCC58B59F4CE}"/>
                </a:ext>
              </a:extLst>
            </p:cNvPr>
            <p:cNvSpPr txBox="1">
              <a:spLocks noChangeArrowheads="1"/>
            </p:cNvSpPr>
            <p:nvPr/>
          </p:nvSpPr>
          <p:spPr bwMode="auto">
            <a:xfrm>
              <a:off x="1659" y="2277"/>
              <a:ext cx="475" cy="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a:latin typeface="+mn-lt"/>
                </a:rPr>
                <a:t>Ready</a:t>
              </a:r>
            </a:p>
            <a:p>
              <a:pPr algn="r">
                <a:spcBef>
                  <a:spcPct val="0"/>
                </a:spcBef>
              </a:pPr>
              <a:r>
                <a:rPr lang="en-US" altLang="it-IT" sz="1800">
                  <a:latin typeface="+mn-lt"/>
                </a:rPr>
                <a:t>msg</a:t>
              </a:r>
            </a:p>
          </p:txBody>
        </p:sp>
        <p:sp>
          <p:nvSpPr>
            <p:cNvPr id="25" name="Text Box 22">
              <a:extLst>
                <a:ext uri="{FF2B5EF4-FFF2-40B4-BE49-F238E27FC236}">
                  <a16:creationId xmlns:a16="http://schemas.microsoft.com/office/drawing/2014/main" id="{C71EDD69-2030-46BE-B615-962802075E05}"/>
                </a:ext>
              </a:extLst>
            </p:cNvPr>
            <p:cNvSpPr txBox="1">
              <a:spLocks noChangeArrowheads="1"/>
            </p:cNvSpPr>
            <p:nvPr/>
          </p:nvSpPr>
          <p:spPr bwMode="auto">
            <a:xfrm>
              <a:off x="3827" y="1730"/>
              <a:ext cx="309"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a:latin typeface="+mn-lt"/>
                </a:rPr>
                <a:t>TM</a:t>
              </a:r>
            </a:p>
          </p:txBody>
        </p:sp>
        <p:sp>
          <p:nvSpPr>
            <p:cNvPr id="26" name="Text Box 23">
              <a:extLst>
                <a:ext uri="{FF2B5EF4-FFF2-40B4-BE49-F238E27FC236}">
                  <a16:creationId xmlns:a16="http://schemas.microsoft.com/office/drawing/2014/main" id="{FE4A62AB-3A45-46FE-A7A2-253F9BD351A8}"/>
                </a:ext>
              </a:extLst>
            </p:cNvPr>
            <p:cNvSpPr txBox="1">
              <a:spLocks noChangeArrowheads="1"/>
            </p:cNvSpPr>
            <p:nvPr/>
          </p:nvSpPr>
          <p:spPr bwMode="auto">
            <a:xfrm>
              <a:off x="3003" y="1701"/>
              <a:ext cx="687"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dirty="0">
                  <a:latin typeface="+mn-lt"/>
                </a:rPr>
                <a:t>Complete</a:t>
              </a:r>
            </a:p>
          </p:txBody>
        </p:sp>
        <p:sp>
          <p:nvSpPr>
            <p:cNvPr id="27" name="Text Box 24">
              <a:extLst>
                <a:ext uri="{FF2B5EF4-FFF2-40B4-BE49-F238E27FC236}">
                  <a16:creationId xmlns:a16="http://schemas.microsoft.com/office/drawing/2014/main" id="{5AACE23B-9E70-4274-99A6-3231BE442E56}"/>
                </a:ext>
              </a:extLst>
            </p:cNvPr>
            <p:cNvSpPr txBox="1">
              <a:spLocks noChangeArrowheads="1"/>
            </p:cNvSpPr>
            <p:nvPr/>
          </p:nvSpPr>
          <p:spPr bwMode="auto">
            <a:xfrm>
              <a:off x="2653" y="2067"/>
              <a:ext cx="602" cy="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a:latin typeface="+mn-lt"/>
                </a:rPr>
                <a:t>Local</a:t>
              </a:r>
            </a:p>
            <a:p>
              <a:pPr algn="r">
                <a:spcBef>
                  <a:spcPct val="0"/>
                </a:spcBef>
              </a:pPr>
              <a:r>
                <a:rPr lang="en-US" altLang="it-IT" sz="1800">
                  <a:latin typeface="+mn-lt"/>
                </a:rPr>
                <a:t>decision</a:t>
              </a:r>
            </a:p>
          </p:txBody>
        </p:sp>
        <p:sp>
          <p:nvSpPr>
            <p:cNvPr id="28" name="Text Box 25">
              <a:extLst>
                <a:ext uri="{FF2B5EF4-FFF2-40B4-BE49-F238E27FC236}">
                  <a16:creationId xmlns:a16="http://schemas.microsoft.com/office/drawing/2014/main" id="{3CF64CBE-BBAC-41BB-BF68-E8C671AB2449}"/>
                </a:ext>
              </a:extLst>
            </p:cNvPr>
            <p:cNvSpPr txBox="1">
              <a:spLocks noChangeArrowheads="1"/>
            </p:cNvSpPr>
            <p:nvPr/>
          </p:nvSpPr>
          <p:spPr bwMode="auto">
            <a:xfrm>
              <a:off x="2002" y="2124"/>
              <a:ext cx="615" cy="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dirty="0">
                  <a:latin typeface="+mn-lt"/>
                </a:rPr>
                <a:t>Decision</a:t>
              </a:r>
            </a:p>
            <a:p>
              <a:pPr algn="r">
                <a:spcBef>
                  <a:spcPct val="0"/>
                </a:spcBef>
              </a:pPr>
              <a:r>
                <a:rPr lang="en-US" altLang="it-IT" sz="1800" dirty="0">
                  <a:latin typeface="+mn-lt"/>
                </a:rPr>
                <a:t>msg</a:t>
              </a:r>
            </a:p>
          </p:txBody>
        </p:sp>
        <p:sp>
          <p:nvSpPr>
            <p:cNvPr id="29" name="Text Box 26">
              <a:extLst>
                <a:ext uri="{FF2B5EF4-FFF2-40B4-BE49-F238E27FC236}">
                  <a16:creationId xmlns:a16="http://schemas.microsoft.com/office/drawing/2014/main" id="{5BB2EFD2-315C-4E04-A5C4-930C44DD6802}"/>
                </a:ext>
              </a:extLst>
            </p:cNvPr>
            <p:cNvSpPr txBox="1">
              <a:spLocks noChangeArrowheads="1"/>
            </p:cNvSpPr>
            <p:nvPr/>
          </p:nvSpPr>
          <p:spPr bwMode="auto">
            <a:xfrm>
              <a:off x="3356" y="2192"/>
              <a:ext cx="356" cy="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a:latin typeface="+mn-lt"/>
                </a:rPr>
                <a:t>Ack</a:t>
              </a:r>
            </a:p>
            <a:p>
              <a:pPr algn="r">
                <a:spcBef>
                  <a:spcPct val="0"/>
                </a:spcBef>
              </a:pPr>
              <a:r>
                <a:rPr lang="en-US" altLang="it-IT" sz="1800">
                  <a:latin typeface="+mn-lt"/>
                </a:rPr>
                <a:t>msg</a:t>
              </a:r>
            </a:p>
          </p:txBody>
        </p:sp>
        <p:sp>
          <p:nvSpPr>
            <p:cNvPr id="30" name="Text Box 27">
              <a:extLst>
                <a:ext uri="{FF2B5EF4-FFF2-40B4-BE49-F238E27FC236}">
                  <a16:creationId xmlns:a16="http://schemas.microsoft.com/office/drawing/2014/main" id="{073A8421-C046-44BB-8506-EC9AFDFBA49B}"/>
                </a:ext>
              </a:extLst>
            </p:cNvPr>
            <p:cNvSpPr txBox="1">
              <a:spLocks noChangeArrowheads="1"/>
            </p:cNvSpPr>
            <p:nvPr/>
          </p:nvSpPr>
          <p:spPr bwMode="auto">
            <a:xfrm>
              <a:off x="2269" y="1601"/>
              <a:ext cx="602" cy="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dirty="0">
                  <a:latin typeface="+mn-lt"/>
                </a:rPr>
                <a:t>Global</a:t>
              </a:r>
            </a:p>
            <a:p>
              <a:pPr algn="r">
                <a:spcBef>
                  <a:spcPct val="0"/>
                </a:spcBef>
              </a:pPr>
              <a:r>
                <a:rPr lang="en-US" altLang="it-IT" sz="1800" dirty="0">
                  <a:latin typeface="+mn-lt"/>
                </a:rPr>
                <a:t>decision</a:t>
              </a:r>
            </a:p>
          </p:txBody>
        </p:sp>
        <p:sp>
          <p:nvSpPr>
            <p:cNvPr id="31" name="Text Box 28">
              <a:extLst>
                <a:ext uri="{FF2B5EF4-FFF2-40B4-BE49-F238E27FC236}">
                  <a16:creationId xmlns:a16="http://schemas.microsoft.com/office/drawing/2014/main" id="{954E54E7-B0A1-4B8D-BEAF-3F577CD3536E}"/>
                </a:ext>
              </a:extLst>
            </p:cNvPr>
            <p:cNvSpPr txBox="1">
              <a:spLocks noChangeArrowheads="1"/>
            </p:cNvSpPr>
            <p:nvPr/>
          </p:nvSpPr>
          <p:spPr bwMode="auto">
            <a:xfrm>
              <a:off x="3781" y="2361"/>
              <a:ext cx="317"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r">
                <a:spcBef>
                  <a:spcPct val="0"/>
                </a:spcBef>
              </a:pPr>
              <a:r>
                <a:rPr lang="en-US" altLang="it-IT" sz="1800">
                  <a:latin typeface="+mn-lt"/>
                </a:rPr>
                <a:t>RM</a:t>
              </a:r>
            </a:p>
          </p:txBody>
        </p:sp>
      </p:grpSp>
      <p:sp>
        <p:nvSpPr>
          <p:cNvPr id="32" name="CasellaDiTesto 1">
            <a:extLst>
              <a:ext uri="{FF2B5EF4-FFF2-40B4-BE49-F238E27FC236}">
                <a16:creationId xmlns:a16="http://schemas.microsoft.com/office/drawing/2014/main" id="{C26E9564-80DC-45E9-A613-2450021CA984}"/>
              </a:ext>
            </a:extLst>
          </p:cNvPr>
          <p:cNvSpPr txBox="1">
            <a:spLocks noChangeArrowheads="1"/>
          </p:cNvSpPr>
          <p:nvPr/>
        </p:nvSpPr>
        <p:spPr bwMode="auto">
          <a:xfrm>
            <a:off x="1936889" y="3771176"/>
            <a:ext cx="1136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SzPct val="100000"/>
              <a:buFont typeface="Times New Roman" panose="02020603050405020304" pitchFamily="18" charset="0"/>
              <a:buNone/>
            </a:pPr>
            <a:r>
              <a:rPr lang="it-IT" altLang="it-IT"/>
              <a:t>………………</a:t>
            </a:r>
          </a:p>
        </p:txBody>
      </p:sp>
      <p:sp>
        <p:nvSpPr>
          <p:cNvPr id="33" name="CasellaDiTesto 29">
            <a:extLst>
              <a:ext uri="{FF2B5EF4-FFF2-40B4-BE49-F238E27FC236}">
                <a16:creationId xmlns:a16="http://schemas.microsoft.com/office/drawing/2014/main" id="{1C4C7138-7806-4D47-BD5A-7D1A4675233A}"/>
              </a:ext>
            </a:extLst>
          </p:cNvPr>
          <p:cNvSpPr txBox="1">
            <a:spLocks noChangeArrowheads="1"/>
          </p:cNvSpPr>
          <p:nvPr/>
        </p:nvSpPr>
        <p:spPr bwMode="auto">
          <a:xfrm>
            <a:off x="1894026" y="3355251"/>
            <a:ext cx="1136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SzPct val="100000"/>
              <a:buFont typeface="Times New Roman" panose="02020603050405020304" pitchFamily="18" charset="0"/>
              <a:buNone/>
            </a:pPr>
            <a:r>
              <a:rPr lang="it-IT" altLang="it-IT" dirty="0"/>
              <a:t>………………</a:t>
            </a:r>
          </a:p>
        </p:txBody>
      </p:sp>
      <p:sp>
        <p:nvSpPr>
          <p:cNvPr id="34" name="CasellaDiTesto 30">
            <a:extLst>
              <a:ext uri="{FF2B5EF4-FFF2-40B4-BE49-F238E27FC236}">
                <a16:creationId xmlns:a16="http://schemas.microsoft.com/office/drawing/2014/main" id="{01899182-BF20-4908-A980-F1EB8E2A2AD5}"/>
              </a:ext>
            </a:extLst>
          </p:cNvPr>
          <p:cNvSpPr txBox="1">
            <a:spLocks noChangeArrowheads="1"/>
          </p:cNvSpPr>
          <p:nvPr/>
        </p:nvSpPr>
        <p:spPr bwMode="auto">
          <a:xfrm>
            <a:off x="1894026" y="4226788"/>
            <a:ext cx="1136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SzPct val="100000"/>
              <a:buFont typeface="Times New Roman" panose="02020603050405020304" pitchFamily="18" charset="0"/>
              <a:buNone/>
            </a:pPr>
            <a:r>
              <a:rPr lang="it-IT" altLang="it-IT"/>
              <a:t>………………</a:t>
            </a:r>
          </a:p>
        </p:txBody>
      </p:sp>
      <p:sp>
        <p:nvSpPr>
          <p:cNvPr id="36" name="Rettangolo 35">
            <a:extLst>
              <a:ext uri="{FF2B5EF4-FFF2-40B4-BE49-F238E27FC236}">
                <a16:creationId xmlns:a16="http://schemas.microsoft.com/office/drawing/2014/main" id="{F5C0E2D4-426B-4057-A197-ED521B67EFE9}"/>
              </a:ext>
            </a:extLst>
          </p:cNvPr>
          <p:cNvSpPr/>
          <p:nvPr/>
        </p:nvSpPr>
        <p:spPr>
          <a:xfrm>
            <a:off x="5579725" y="5150325"/>
            <a:ext cx="6096000" cy="923330"/>
          </a:xfrm>
          <a:prstGeom prst="rect">
            <a:avLst/>
          </a:prstGeom>
        </p:spPr>
        <p:txBody>
          <a:bodyPr>
            <a:spAutoFit/>
          </a:bodyPr>
          <a:lstStyle/>
          <a:p>
            <a:pPr>
              <a:buClr>
                <a:srgbClr val="000000"/>
              </a:buClr>
              <a:buSzPct val="100000"/>
              <a:buFont typeface="Times New Roman" panose="02020603050405020304" pitchFamily="18" charset="0"/>
              <a:buNone/>
            </a:pPr>
            <a:r>
              <a:rPr lang="it-IT" altLang="it-IT" dirty="0" err="1">
                <a:solidFill>
                  <a:schemeClr val="accent1">
                    <a:lumMod val="60000"/>
                    <a:lumOff val="40000"/>
                  </a:schemeClr>
                </a:solidFill>
              </a:rPr>
              <a:t>Uncertain</a:t>
            </a:r>
            <a:r>
              <a:rPr lang="it-IT" altLang="it-IT" dirty="0">
                <a:solidFill>
                  <a:schemeClr val="accent1">
                    <a:lumMod val="60000"/>
                    <a:lumOff val="40000"/>
                  </a:schemeClr>
                </a:solidFill>
              </a:rPr>
              <a:t> </a:t>
            </a:r>
            <a:r>
              <a:rPr lang="it-IT" altLang="it-IT" dirty="0" err="1">
                <a:solidFill>
                  <a:schemeClr val="accent1">
                    <a:lumMod val="60000"/>
                    <a:lumOff val="40000"/>
                  </a:schemeClr>
                </a:solidFill>
              </a:rPr>
              <a:t>period</a:t>
            </a:r>
            <a:r>
              <a:rPr lang="it-IT" altLang="it-IT" dirty="0">
                <a:solidFill>
                  <a:schemeClr val="accent1">
                    <a:lumMod val="60000"/>
                    <a:lumOff val="40000"/>
                  </a:schemeClr>
                </a:solidFill>
              </a:rPr>
              <a:t>:</a:t>
            </a:r>
          </a:p>
          <a:p>
            <a:pPr>
              <a:buClr>
                <a:srgbClr val="000000"/>
              </a:buClr>
              <a:buSzPct val="100000"/>
              <a:buFont typeface="Times New Roman" panose="02020603050405020304" pitchFamily="18" charset="0"/>
              <a:buNone/>
            </a:pPr>
            <a:r>
              <a:rPr lang="it-IT" altLang="it-IT" dirty="0">
                <a:solidFill>
                  <a:schemeClr val="accent1">
                    <a:lumMod val="60000"/>
                    <a:lumOff val="40000"/>
                  </a:schemeClr>
                </a:solidFill>
              </a:rPr>
              <a:t> </a:t>
            </a:r>
            <a:r>
              <a:rPr lang="it-IT" altLang="it-IT" dirty="0" err="1">
                <a:solidFill>
                  <a:schemeClr val="accent1">
                    <a:lumMod val="60000"/>
                    <a:lumOff val="40000"/>
                  </a:schemeClr>
                </a:solidFill>
              </a:rPr>
              <a:t>if</a:t>
            </a:r>
            <a:r>
              <a:rPr lang="it-IT" altLang="it-IT" dirty="0">
                <a:solidFill>
                  <a:schemeClr val="accent1">
                    <a:lumMod val="60000"/>
                    <a:lumOff val="40000"/>
                  </a:schemeClr>
                </a:solidFill>
              </a:rPr>
              <a:t> the </a:t>
            </a:r>
            <a:r>
              <a:rPr lang="it-IT" altLang="it-IT" dirty="0" err="1">
                <a:solidFill>
                  <a:schemeClr val="accent1">
                    <a:lumMod val="60000"/>
                    <a:lumOff val="40000"/>
                  </a:schemeClr>
                </a:solidFill>
              </a:rPr>
              <a:t>transaction</a:t>
            </a:r>
            <a:r>
              <a:rPr lang="it-IT" altLang="it-IT" dirty="0">
                <a:solidFill>
                  <a:schemeClr val="accent1">
                    <a:lumMod val="60000"/>
                    <a:lumOff val="40000"/>
                  </a:schemeClr>
                </a:solidFill>
              </a:rPr>
              <a:t> manager crash, a </a:t>
            </a:r>
            <a:r>
              <a:rPr lang="it-IT" altLang="it-IT" dirty="0" err="1">
                <a:solidFill>
                  <a:schemeClr val="accent1">
                    <a:lumMod val="60000"/>
                    <a:lumOff val="40000"/>
                  </a:schemeClr>
                </a:solidFill>
              </a:rPr>
              <a:t>participant</a:t>
            </a:r>
            <a:r>
              <a:rPr lang="it-IT" altLang="it-IT" dirty="0">
                <a:solidFill>
                  <a:schemeClr val="accent1">
                    <a:lumMod val="60000"/>
                    <a:lumOff val="40000"/>
                  </a:schemeClr>
                </a:solidFill>
              </a:rPr>
              <a:t> with Ready </a:t>
            </a:r>
            <a:br>
              <a:rPr lang="it-IT" altLang="it-IT" dirty="0">
                <a:solidFill>
                  <a:schemeClr val="accent1">
                    <a:lumMod val="60000"/>
                    <a:lumOff val="40000"/>
                  </a:schemeClr>
                </a:solidFill>
              </a:rPr>
            </a:br>
            <a:r>
              <a:rPr lang="it-IT" altLang="it-IT" dirty="0">
                <a:solidFill>
                  <a:schemeClr val="accent1">
                    <a:lumMod val="60000"/>
                    <a:lumOff val="40000"/>
                  </a:schemeClr>
                </a:solidFill>
              </a:rPr>
              <a:t>        in </a:t>
            </a:r>
            <a:r>
              <a:rPr lang="it-IT" altLang="it-IT" dirty="0" err="1">
                <a:solidFill>
                  <a:schemeClr val="accent1">
                    <a:lumMod val="60000"/>
                    <a:lumOff val="40000"/>
                  </a:schemeClr>
                </a:solidFill>
              </a:rPr>
              <a:t>its</a:t>
            </a:r>
            <a:r>
              <a:rPr lang="it-IT" altLang="it-IT" dirty="0">
                <a:solidFill>
                  <a:schemeClr val="accent1">
                    <a:lumMod val="60000"/>
                    <a:lumOff val="40000"/>
                  </a:schemeClr>
                </a:solidFill>
              </a:rPr>
              <a:t> log </a:t>
            </a:r>
            <a:r>
              <a:rPr lang="it-IT" altLang="it-IT" dirty="0" err="1">
                <a:solidFill>
                  <a:schemeClr val="accent1">
                    <a:lumMod val="60000"/>
                    <a:lumOff val="40000"/>
                  </a:schemeClr>
                </a:solidFill>
              </a:rPr>
              <a:t>cannot</a:t>
            </a:r>
            <a:r>
              <a:rPr lang="it-IT" altLang="it-IT" dirty="0">
                <a:solidFill>
                  <a:schemeClr val="accent1">
                    <a:lumMod val="60000"/>
                    <a:lumOff val="40000"/>
                  </a:schemeClr>
                </a:solidFill>
              </a:rPr>
              <a:t> terminate the </a:t>
            </a:r>
            <a:r>
              <a:rPr lang="it-IT" altLang="it-IT" dirty="0" err="1">
                <a:solidFill>
                  <a:schemeClr val="accent1">
                    <a:lumMod val="60000"/>
                    <a:lumOff val="40000"/>
                  </a:schemeClr>
                </a:solidFill>
              </a:rPr>
              <a:t>transaction</a:t>
            </a:r>
            <a:endParaRPr lang="it-IT" altLang="it-IT" dirty="0">
              <a:solidFill>
                <a:schemeClr val="accent1">
                  <a:lumMod val="60000"/>
                  <a:lumOff val="40000"/>
                </a:schemeClr>
              </a:solidFill>
            </a:endParaRPr>
          </a:p>
        </p:txBody>
      </p:sp>
      <p:sp>
        <p:nvSpPr>
          <p:cNvPr id="41" name="CasellaDiTesto 40">
            <a:extLst>
              <a:ext uri="{FF2B5EF4-FFF2-40B4-BE49-F238E27FC236}">
                <a16:creationId xmlns:a16="http://schemas.microsoft.com/office/drawing/2014/main" id="{2C995864-65FC-4D11-870D-5918EF970451}"/>
              </a:ext>
            </a:extLst>
          </p:cNvPr>
          <p:cNvSpPr txBox="1"/>
          <p:nvPr/>
        </p:nvSpPr>
        <p:spPr>
          <a:xfrm>
            <a:off x="7880012" y="2643408"/>
            <a:ext cx="1510478" cy="369332"/>
          </a:xfrm>
          <a:prstGeom prst="rect">
            <a:avLst/>
          </a:prstGeom>
          <a:noFill/>
        </p:spPr>
        <p:txBody>
          <a:bodyPr wrap="none" rtlCol="0">
            <a:spAutoFit/>
          </a:bodyPr>
          <a:lstStyle/>
          <a:p>
            <a:r>
              <a:rPr lang="it-IT" dirty="0" err="1"/>
              <a:t>Stable</a:t>
            </a:r>
            <a:r>
              <a:rPr lang="it-IT" dirty="0"/>
              <a:t> storage</a:t>
            </a:r>
          </a:p>
        </p:txBody>
      </p:sp>
    </p:spTree>
    <p:extLst>
      <p:ext uri="{BB962C8B-B14F-4D97-AF65-F5344CB8AC3E}">
        <p14:creationId xmlns:p14="http://schemas.microsoft.com/office/powerpoint/2010/main" val="1440859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D82F4D-376E-410B-AE7E-F690661D8895}"/>
              </a:ext>
            </a:extLst>
          </p:cNvPr>
          <p:cNvSpPr>
            <a:spLocks noGrp="1"/>
          </p:cNvSpPr>
          <p:nvPr>
            <p:ph type="title"/>
          </p:nvPr>
        </p:nvSpPr>
        <p:spPr/>
        <p:txBody>
          <a:bodyPr>
            <a:normAutofit/>
          </a:bodyPr>
          <a:lstStyle/>
          <a:p>
            <a:r>
              <a:rPr lang="it-IT" altLang="it-IT" dirty="0"/>
              <a:t>Three-</a:t>
            </a:r>
            <a:r>
              <a:rPr lang="it-IT" altLang="it-IT" dirty="0" err="1"/>
              <a:t>phase</a:t>
            </a:r>
            <a:r>
              <a:rPr lang="it-IT" altLang="it-IT" dirty="0"/>
              <a:t> </a:t>
            </a:r>
            <a:r>
              <a:rPr lang="it-IT" altLang="it-IT" dirty="0" err="1"/>
              <a:t>commit</a:t>
            </a:r>
            <a:endParaRPr lang="it-IT" dirty="0"/>
          </a:p>
        </p:txBody>
      </p:sp>
      <p:sp>
        <p:nvSpPr>
          <p:cNvPr id="4" name="Segnaposto data 3">
            <a:extLst>
              <a:ext uri="{FF2B5EF4-FFF2-40B4-BE49-F238E27FC236}">
                <a16:creationId xmlns:a16="http://schemas.microsoft.com/office/drawing/2014/main" id="{B78FD710-EC0C-4640-9020-E97AE682E614}"/>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27BD2CE0-D220-4DEB-A4E6-845688E15DF5}"/>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98E9F62F-78DE-470E-8491-88813D8BEA67}"/>
              </a:ext>
            </a:extLst>
          </p:cNvPr>
          <p:cNvSpPr>
            <a:spLocks noGrp="1"/>
          </p:cNvSpPr>
          <p:nvPr>
            <p:ph type="sldNum" sz="quarter" idx="12"/>
          </p:nvPr>
        </p:nvSpPr>
        <p:spPr/>
        <p:txBody>
          <a:bodyPr/>
          <a:lstStyle/>
          <a:p>
            <a:fld id="{11A9D1D3-80F6-43B1-92F0-BF797B205D95}" type="slidenum">
              <a:rPr lang="it-IT" smtClean="0"/>
              <a:t>16</a:t>
            </a:fld>
            <a:endParaRPr lang="it-IT"/>
          </a:p>
        </p:txBody>
      </p:sp>
      <p:pic>
        <p:nvPicPr>
          <p:cNvPr id="7" name="Picture 3" descr="trepc">
            <a:extLst>
              <a:ext uri="{FF2B5EF4-FFF2-40B4-BE49-F238E27FC236}">
                <a16:creationId xmlns:a16="http://schemas.microsoft.com/office/drawing/2014/main" id="{438DCE59-B43C-4C07-BEED-A995E907FA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855914" y="1484314"/>
            <a:ext cx="5437187" cy="22066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ttangolo 1">
            <a:extLst>
              <a:ext uri="{FF2B5EF4-FFF2-40B4-BE49-F238E27FC236}">
                <a16:creationId xmlns:a16="http://schemas.microsoft.com/office/drawing/2014/main" id="{CF478F61-493D-494D-B6FF-120F17011A31}"/>
              </a:ext>
            </a:extLst>
          </p:cNvPr>
          <p:cNvSpPr>
            <a:spLocks noChangeArrowheads="1"/>
          </p:cNvSpPr>
          <p:nvPr/>
        </p:nvSpPr>
        <p:spPr bwMode="auto">
          <a:xfrm>
            <a:off x="2484044" y="4115594"/>
            <a:ext cx="7561263"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Clr>
                <a:srgbClr val="000000"/>
              </a:buClr>
              <a:buSzPct val="100000"/>
              <a:buFont typeface="Times New Roman" panose="02020603050405020304" pitchFamily="18" charset="0"/>
              <a:buNone/>
            </a:pPr>
            <a:r>
              <a:rPr lang="en-US" altLang="it-IT" sz="1600" dirty="0" err="1">
                <a:solidFill>
                  <a:schemeClr val="accent1">
                    <a:lumMod val="60000"/>
                    <a:lumOff val="40000"/>
                  </a:schemeClr>
                </a:solidFill>
              </a:rPr>
              <a:t>Precommit</a:t>
            </a:r>
            <a:r>
              <a:rPr lang="en-US" altLang="it-IT" sz="1600" dirty="0">
                <a:solidFill>
                  <a:schemeClr val="accent1">
                    <a:lumMod val="60000"/>
                    <a:lumOff val="40000"/>
                  </a:schemeClr>
                </a:solidFill>
              </a:rPr>
              <a:t> phase is added. Assume a permanent crash of the coordinator. </a:t>
            </a:r>
          </a:p>
          <a:p>
            <a:pPr>
              <a:buClr>
                <a:srgbClr val="000000"/>
              </a:buClr>
              <a:buSzPct val="100000"/>
              <a:buFont typeface="Times New Roman" panose="02020603050405020304" pitchFamily="18" charset="0"/>
              <a:buNone/>
            </a:pPr>
            <a:r>
              <a:rPr lang="en-US" altLang="it-IT" sz="1600" dirty="0">
                <a:solidFill>
                  <a:schemeClr val="accent1">
                    <a:lumMod val="60000"/>
                    <a:lumOff val="40000"/>
                  </a:schemeClr>
                </a:solidFill>
              </a:rPr>
              <a:t>A participant can substitute the coordinator to </a:t>
            </a:r>
            <a:r>
              <a:rPr lang="it-IT" altLang="it-IT" sz="1600" dirty="0">
                <a:solidFill>
                  <a:schemeClr val="accent1">
                    <a:lumMod val="60000"/>
                    <a:lumOff val="40000"/>
                  </a:schemeClr>
                </a:solidFill>
              </a:rPr>
              <a:t>terminate the </a:t>
            </a:r>
            <a:r>
              <a:rPr lang="it-IT" altLang="it-IT" sz="1600" dirty="0" err="1">
                <a:solidFill>
                  <a:schemeClr val="accent1">
                    <a:lumMod val="60000"/>
                    <a:lumOff val="40000"/>
                  </a:schemeClr>
                </a:solidFill>
              </a:rPr>
              <a:t>transaction</a:t>
            </a:r>
            <a:r>
              <a:rPr lang="it-IT" altLang="it-IT" sz="1600" dirty="0">
                <a:solidFill>
                  <a:schemeClr val="accent1">
                    <a:lumMod val="60000"/>
                    <a:lumOff val="40000"/>
                  </a:schemeClr>
                </a:solidFill>
              </a:rPr>
              <a:t>.</a:t>
            </a:r>
          </a:p>
          <a:p>
            <a:pPr>
              <a:buClr>
                <a:srgbClr val="000000"/>
              </a:buClr>
              <a:buSzPct val="100000"/>
              <a:buFont typeface="Times New Roman" panose="02020603050405020304" pitchFamily="18" charset="0"/>
              <a:buNone/>
            </a:pPr>
            <a:endParaRPr lang="en-US" altLang="it-IT" sz="1600" dirty="0">
              <a:solidFill>
                <a:schemeClr val="accent1">
                  <a:lumMod val="60000"/>
                  <a:lumOff val="40000"/>
                </a:schemeClr>
              </a:solidFill>
            </a:endParaRPr>
          </a:p>
          <a:p>
            <a:pPr>
              <a:buClr>
                <a:srgbClr val="000000"/>
              </a:buClr>
              <a:buSzPct val="100000"/>
              <a:buFont typeface="Times New Roman" panose="02020603050405020304" pitchFamily="18" charset="0"/>
              <a:buNone/>
            </a:pPr>
            <a:r>
              <a:rPr lang="en-US" altLang="it-IT" sz="1600" dirty="0">
                <a:solidFill>
                  <a:schemeClr val="accent1">
                    <a:lumMod val="60000"/>
                    <a:lumOff val="40000"/>
                  </a:schemeClr>
                </a:solidFill>
              </a:rPr>
              <a:t>A participant assumes the role of coordinator and decides:</a:t>
            </a:r>
          </a:p>
          <a:p>
            <a:pPr>
              <a:buClr>
                <a:srgbClr val="000000"/>
              </a:buClr>
              <a:buSzPct val="100000"/>
              <a:buFont typeface="Times New Roman" panose="02020603050405020304" pitchFamily="18" charset="0"/>
              <a:buNone/>
            </a:pPr>
            <a:endParaRPr lang="en-US" altLang="it-IT" sz="1600" dirty="0">
              <a:solidFill>
                <a:schemeClr val="accent1">
                  <a:lumMod val="60000"/>
                  <a:lumOff val="40000"/>
                </a:schemeClr>
              </a:solidFill>
            </a:endParaRPr>
          </a:p>
          <a:p>
            <a:pPr>
              <a:buClr>
                <a:srgbClr val="000000"/>
              </a:buClr>
              <a:buSzPct val="100000"/>
              <a:buFont typeface="Times New Roman" panose="02020603050405020304" pitchFamily="18" charset="0"/>
              <a:buNone/>
            </a:pPr>
            <a:r>
              <a:rPr lang="en-US" altLang="it-IT" sz="1600" dirty="0">
                <a:solidFill>
                  <a:schemeClr val="accent1">
                    <a:lumMod val="60000"/>
                    <a:lumOff val="40000"/>
                  </a:schemeClr>
                </a:solidFill>
              </a:rPr>
              <a:t>	- Global Abort,  if the last record in the log Ready</a:t>
            </a:r>
          </a:p>
          <a:p>
            <a:pPr>
              <a:buClr>
                <a:srgbClr val="000000"/>
              </a:buClr>
              <a:buSzPct val="100000"/>
              <a:buFont typeface="Times New Roman" panose="02020603050405020304" pitchFamily="18" charset="0"/>
              <a:buNone/>
            </a:pPr>
            <a:r>
              <a:rPr lang="en-US" altLang="it-IT" sz="1600" dirty="0">
                <a:solidFill>
                  <a:schemeClr val="accent1">
                    <a:lumMod val="60000"/>
                    <a:lumOff val="40000"/>
                  </a:schemeClr>
                </a:solidFill>
              </a:rPr>
              <a:t>	- Global Commit, if the last record in the log is </a:t>
            </a:r>
            <a:r>
              <a:rPr lang="it-IT" altLang="it-IT" sz="1600" dirty="0" err="1">
                <a:solidFill>
                  <a:schemeClr val="accent1">
                    <a:lumMod val="60000"/>
                    <a:lumOff val="40000"/>
                  </a:schemeClr>
                </a:solidFill>
              </a:rPr>
              <a:t>Precommit</a:t>
            </a:r>
            <a:endParaRPr lang="it-IT" altLang="it-IT" sz="1600" dirty="0">
              <a:solidFill>
                <a:schemeClr val="accent1">
                  <a:lumMod val="60000"/>
                  <a:lumOff val="40000"/>
                </a:schemeClr>
              </a:solidFill>
            </a:endParaRPr>
          </a:p>
        </p:txBody>
      </p:sp>
    </p:spTree>
    <p:extLst>
      <p:ext uri="{BB962C8B-B14F-4D97-AF65-F5344CB8AC3E}">
        <p14:creationId xmlns:p14="http://schemas.microsoft.com/office/powerpoint/2010/main" val="1032324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F3DD25-7B58-4FB9-8EFC-E634AE2325E8}"/>
              </a:ext>
            </a:extLst>
          </p:cNvPr>
          <p:cNvSpPr>
            <a:spLocks noGrp="1"/>
          </p:cNvSpPr>
          <p:nvPr>
            <p:ph type="title"/>
          </p:nvPr>
        </p:nvSpPr>
        <p:spPr/>
        <p:txBody>
          <a:bodyPr/>
          <a:lstStyle/>
          <a:p>
            <a:r>
              <a:rPr lang="en-US" altLang="it-IT" dirty="0"/>
              <a:t>Recovery and Atomicity</a:t>
            </a:r>
            <a:endParaRPr lang="it-IT" dirty="0"/>
          </a:p>
        </p:txBody>
      </p:sp>
      <p:sp>
        <p:nvSpPr>
          <p:cNvPr id="4" name="Segnaposto data 3">
            <a:extLst>
              <a:ext uri="{FF2B5EF4-FFF2-40B4-BE49-F238E27FC236}">
                <a16:creationId xmlns:a16="http://schemas.microsoft.com/office/drawing/2014/main" id="{B27CCD51-3D1B-42A1-AB4F-3A53220F32F4}"/>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2F00B29F-694A-4000-B9B0-7BA633AD48DE}"/>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7A9BC042-A87D-4C5E-ABD7-651B1C821ED3}"/>
              </a:ext>
            </a:extLst>
          </p:cNvPr>
          <p:cNvSpPr>
            <a:spLocks noGrp="1"/>
          </p:cNvSpPr>
          <p:nvPr>
            <p:ph type="sldNum" sz="quarter" idx="12"/>
          </p:nvPr>
        </p:nvSpPr>
        <p:spPr/>
        <p:txBody>
          <a:bodyPr/>
          <a:lstStyle/>
          <a:p>
            <a:fld id="{11A9D1D3-80F6-43B1-92F0-BF797B205D95}" type="slidenum">
              <a:rPr lang="it-IT" smtClean="0"/>
              <a:t>17</a:t>
            </a:fld>
            <a:endParaRPr lang="it-IT"/>
          </a:p>
        </p:txBody>
      </p:sp>
      <p:sp>
        <p:nvSpPr>
          <p:cNvPr id="7" name="Rettangolo 6">
            <a:extLst>
              <a:ext uri="{FF2B5EF4-FFF2-40B4-BE49-F238E27FC236}">
                <a16:creationId xmlns:a16="http://schemas.microsoft.com/office/drawing/2014/main" id="{0AA1FB71-7527-4647-91F9-B73B577FA696}"/>
              </a:ext>
            </a:extLst>
          </p:cNvPr>
          <p:cNvSpPr/>
          <p:nvPr/>
        </p:nvSpPr>
        <p:spPr>
          <a:xfrm>
            <a:off x="1299099" y="1062593"/>
            <a:ext cx="9957786" cy="5293757"/>
          </a:xfrm>
          <a:prstGeom prst="rect">
            <a:avLst/>
          </a:prstGeom>
        </p:spPr>
        <p:txBody>
          <a:bodyPr wrap="square">
            <a:spAutoFit/>
          </a:bodyPr>
          <a:lstStyle/>
          <a:p>
            <a:pPr>
              <a:defRPr/>
            </a:pPr>
            <a:r>
              <a:rPr lang="en-US" altLang="it-IT" sz="2000" b="1" dirty="0"/>
              <a:t>Physical blocks: </a:t>
            </a:r>
            <a:r>
              <a:rPr lang="en-US" altLang="it-IT" sz="2000" dirty="0"/>
              <a:t>blocks residing on the disk.</a:t>
            </a:r>
          </a:p>
          <a:p>
            <a:pPr>
              <a:defRPr/>
            </a:pPr>
            <a:r>
              <a:rPr lang="en-US" altLang="it-IT" sz="2000" b="1" dirty="0"/>
              <a:t>Buffer blocks: </a:t>
            </a:r>
            <a:r>
              <a:rPr lang="en-US" altLang="it-IT" sz="2000" dirty="0"/>
              <a:t>blocks residing temporarily in main memory</a:t>
            </a:r>
          </a:p>
          <a:p>
            <a:pPr>
              <a:defRPr/>
            </a:pPr>
            <a:endParaRPr lang="en-US" sz="2000" dirty="0"/>
          </a:p>
          <a:p>
            <a:pPr>
              <a:defRPr/>
            </a:pPr>
            <a:r>
              <a:rPr lang="en-US" sz="2000" dirty="0"/>
              <a:t>Block movements between disk and main memory through the following operations:</a:t>
            </a:r>
          </a:p>
          <a:p>
            <a:pPr>
              <a:defRPr/>
            </a:pPr>
            <a:r>
              <a:rPr lang="en-US" sz="2000" dirty="0"/>
              <a:t> - </a:t>
            </a:r>
            <a:r>
              <a:rPr lang="en-US" sz="2000" b="1" dirty="0"/>
              <a:t>input</a:t>
            </a:r>
            <a:r>
              <a:rPr lang="en-US" sz="2000" dirty="0"/>
              <a:t>(</a:t>
            </a:r>
            <a:r>
              <a:rPr lang="en-US" sz="2000" i="1" dirty="0"/>
              <a:t>B</a:t>
            </a:r>
            <a:r>
              <a:rPr lang="en-US" sz="2000" dirty="0"/>
              <a:t>) transfers the physical block </a:t>
            </a:r>
            <a:r>
              <a:rPr lang="en-US" sz="2000" i="1" dirty="0"/>
              <a:t>B </a:t>
            </a:r>
            <a:r>
              <a:rPr lang="en-US" sz="2000" dirty="0"/>
              <a:t>to main memory.</a:t>
            </a:r>
          </a:p>
          <a:p>
            <a:pPr>
              <a:defRPr/>
            </a:pPr>
            <a:r>
              <a:rPr lang="en-US" sz="2000" b="1" dirty="0"/>
              <a:t> - output</a:t>
            </a:r>
            <a:r>
              <a:rPr lang="en-US" sz="2000" dirty="0"/>
              <a:t>(</a:t>
            </a:r>
            <a:r>
              <a:rPr lang="en-US" sz="2000" i="1" dirty="0"/>
              <a:t>B</a:t>
            </a:r>
            <a:r>
              <a:rPr lang="en-US" sz="2000" dirty="0"/>
              <a:t>) transfers the buffer block </a:t>
            </a:r>
            <a:r>
              <a:rPr lang="en-US" sz="2000" i="1" dirty="0"/>
              <a:t>B </a:t>
            </a:r>
            <a:r>
              <a:rPr lang="en-US" sz="2000" dirty="0"/>
              <a:t>to the disk</a:t>
            </a:r>
          </a:p>
          <a:p>
            <a:pPr>
              <a:defRPr/>
            </a:pPr>
            <a:endParaRPr lang="en-US" sz="2000" dirty="0"/>
          </a:p>
          <a:p>
            <a:pPr>
              <a:defRPr/>
            </a:pPr>
            <a:r>
              <a:rPr lang="it-IT" altLang="it-IT" sz="2000" dirty="0" err="1"/>
              <a:t>Transactions</a:t>
            </a:r>
            <a:endParaRPr lang="it-IT" altLang="it-IT" sz="2000" dirty="0"/>
          </a:p>
          <a:p>
            <a:pPr>
              <a:defRPr/>
            </a:pPr>
            <a:r>
              <a:rPr lang="en-US" altLang="it-IT" sz="2000" dirty="0"/>
              <a:t>- Each transaction </a:t>
            </a:r>
            <a:r>
              <a:rPr lang="en-US" altLang="it-IT" sz="2000" i="1" dirty="0" err="1"/>
              <a:t>Ti</a:t>
            </a:r>
            <a:r>
              <a:rPr lang="en-US" altLang="it-IT" sz="2000" i="1" dirty="0"/>
              <a:t> </a:t>
            </a:r>
            <a:r>
              <a:rPr lang="en-US" altLang="it-IT" sz="2000" dirty="0"/>
              <a:t>has its private work-area in which local copies of all data items accessed and updated by it are kept.</a:t>
            </a:r>
          </a:p>
          <a:p>
            <a:pPr>
              <a:buFontTx/>
              <a:buChar char="-"/>
              <a:defRPr/>
            </a:pPr>
            <a:r>
              <a:rPr lang="en-US" altLang="it-IT" sz="2000" dirty="0"/>
              <a:t>perform </a:t>
            </a:r>
            <a:r>
              <a:rPr lang="en-US" altLang="it-IT" sz="2000" b="1" dirty="0"/>
              <a:t>read</a:t>
            </a:r>
            <a:r>
              <a:rPr lang="en-US" altLang="it-IT" sz="2000" dirty="0"/>
              <a:t>(</a:t>
            </a:r>
            <a:r>
              <a:rPr lang="en-US" altLang="it-IT" sz="2000" i="1" dirty="0"/>
              <a:t>X</a:t>
            </a:r>
            <a:r>
              <a:rPr lang="en-US" altLang="it-IT" sz="2000" dirty="0"/>
              <a:t>) while accessing </a:t>
            </a:r>
            <a:r>
              <a:rPr lang="en-US" altLang="it-IT" sz="2000" i="1" dirty="0"/>
              <a:t>X </a:t>
            </a:r>
            <a:r>
              <a:rPr lang="en-US" altLang="it-IT" sz="2000" dirty="0"/>
              <a:t>for the first time;</a:t>
            </a:r>
          </a:p>
          <a:p>
            <a:pPr>
              <a:buFontTx/>
              <a:buChar char="-"/>
              <a:defRPr/>
            </a:pPr>
            <a:r>
              <a:rPr lang="en-US" altLang="it-IT" sz="2000" dirty="0"/>
              <a:t>executes </a:t>
            </a:r>
            <a:r>
              <a:rPr lang="en-US" altLang="it-IT" sz="2000" b="1" dirty="0"/>
              <a:t>write</a:t>
            </a:r>
            <a:r>
              <a:rPr lang="en-US" altLang="it-IT" sz="2000" dirty="0"/>
              <a:t>(</a:t>
            </a:r>
            <a:r>
              <a:rPr lang="en-US" altLang="it-IT" sz="2000" i="1" dirty="0"/>
              <a:t>X</a:t>
            </a:r>
            <a:r>
              <a:rPr lang="en-US" altLang="it-IT" sz="2000" dirty="0"/>
              <a:t>)  after last access of X.</a:t>
            </a:r>
            <a:endParaRPr lang="en-US" altLang="it-IT" sz="2000" b="1" dirty="0"/>
          </a:p>
          <a:p>
            <a:pPr>
              <a:defRPr/>
            </a:pPr>
            <a:endParaRPr lang="en-US" altLang="it-IT" sz="2000" b="1" dirty="0">
              <a:solidFill>
                <a:srgbClr val="3333FF"/>
              </a:solidFill>
            </a:endParaRPr>
          </a:p>
          <a:p>
            <a:pPr>
              <a:defRPr/>
            </a:pPr>
            <a:r>
              <a:rPr lang="en-US" altLang="it-IT" sz="2000" dirty="0"/>
              <a:t>System can perform the </a:t>
            </a:r>
            <a:r>
              <a:rPr lang="en-US" altLang="it-IT" sz="2000" b="1" dirty="0"/>
              <a:t>output </a:t>
            </a:r>
            <a:r>
              <a:rPr lang="en-US" altLang="it-IT" sz="2000" dirty="0"/>
              <a:t>operation when it deems fit. </a:t>
            </a:r>
          </a:p>
          <a:p>
            <a:pPr>
              <a:defRPr/>
            </a:pPr>
            <a:r>
              <a:rPr lang="en-US" altLang="it-IT" sz="2000" i="1" dirty="0"/>
              <a:t> Let B</a:t>
            </a:r>
            <a:r>
              <a:rPr lang="en-US" altLang="it-IT" sz="2000" i="1" baseline="-25000" dirty="0"/>
              <a:t>X</a:t>
            </a:r>
            <a:r>
              <a:rPr lang="en-US" altLang="it-IT" sz="2000" i="1" dirty="0"/>
              <a:t> </a:t>
            </a:r>
            <a:r>
              <a:rPr lang="en-US" altLang="it-IT" sz="2000" dirty="0"/>
              <a:t>denote block containing </a:t>
            </a:r>
            <a:r>
              <a:rPr lang="en-US" altLang="it-IT" sz="2000" i="1" dirty="0"/>
              <a:t>X</a:t>
            </a:r>
            <a:r>
              <a:rPr lang="en-US" altLang="it-IT" sz="2000" dirty="0"/>
              <a:t>.</a:t>
            </a:r>
          </a:p>
          <a:p>
            <a:pPr>
              <a:defRPr/>
            </a:pPr>
            <a:r>
              <a:rPr lang="en-US" altLang="it-IT" sz="2000" b="1" dirty="0">
                <a:solidFill>
                  <a:srgbClr val="3333FF"/>
                </a:solidFill>
              </a:rPr>
              <a:t>	</a:t>
            </a:r>
            <a:r>
              <a:rPr lang="en-US" altLang="it-IT" sz="2000" b="1" dirty="0"/>
              <a:t>output</a:t>
            </a:r>
            <a:r>
              <a:rPr lang="en-US" altLang="it-IT" sz="2000" dirty="0"/>
              <a:t>(</a:t>
            </a:r>
            <a:r>
              <a:rPr lang="en-US" altLang="it-IT" sz="2000" i="1" dirty="0"/>
              <a:t>B</a:t>
            </a:r>
            <a:r>
              <a:rPr lang="en-US" altLang="it-IT" sz="2000" i="1" baseline="-25000" dirty="0"/>
              <a:t>X</a:t>
            </a:r>
            <a:r>
              <a:rPr lang="en-US" altLang="it-IT" sz="2000" dirty="0"/>
              <a:t>) need not immediately follow </a:t>
            </a:r>
            <a:r>
              <a:rPr lang="en-US" altLang="it-IT" sz="2000" b="1" dirty="0"/>
              <a:t>write</a:t>
            </a:r>
            <a:r>
              <a:rPr lang="en-US" altLang="it-IT" sz="2000" dirty="0"/>
              <a:t>(</a:t>
            </a:r>
            <a:r>
              <a:rPr lang="en-US" altLang="it-IT" sz="2000" i="1" dirty="0"/>
              <a:t>X</a:t>
            </a:r>
            <a:r>
              <a:rPr lang="en-US" altLang="it-IT" sz="2000" dirty="0"/>
              <a:t>)</a:t>
            </a:r>
          </a:p>
          <a:p>
            <a:pPr>
              <a:defRPr/>
            </a:pPr>
            <a:endParaRPr lang="en-US" altLang="it-IT" dirty="0"/>
          </a:p>
        </p:txBody>
      </p:sp>
    </p:spTree>
    <p:extLst>
      <p:ext uri="{BB962C8B-B14F-4D97-AF65-F5344CB8AC3E}">
        <p14:creationId xmlns:p14="http://schemas.microsoft.com/office/powerpoint/2010/main" val="2732160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0D10A8-CE1B-4175-A5B7-4DC5B1ACDDB3}"/>
              </a:ext>
            </a:extLst>
          </p:cNvPr>
          <p:cNvSpPr>
            <a:spLocks noGrp="1"/>
          </p:cNvSpPr>
          <p:nvPr>
            <p:ph type="title"/>
          </p:nvPr>
        </p:nvSpPr>
        <p:spPr/>
        <p:txBody>
          <a:bodyPr/>
          <a:lstStyle/>
          <a:p>
            <a:r>
              <a:rPr lang="en-US" altLang="it-IT" dirty="0"/>
              <a:t>Data Access</a:t>
            </a:r>
            <a:endParaRPr lang="it-IT" dirty="0"/>
          </a:p>
        </p:txBody>
      </p:sp>
      <p:sp>
        <p:nvSpPr>
          <p:cNvPr id="4" name="Segnaposto data 3">
            <a:extLst>
              <a:ext uri="{FF2B5EF4-FFF2-40B4-BE49-F238E27FC236}">
                <a16:creationId xmlns:a16="http://schemas.microsoft.com/office/drawing/2014/main" id="{B9880023-5B5A-40C0-BE8C-7F79496CF2B0}"/>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DFAEFB7F-C0FA-4649-A64D-C90EE062A80D}"/>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B0C47C37-289C-4687-984B-5E47747921CC}"/>
              </a:ext>
            </a:extLst>
          </p:cNvPr>
          <p:cNvSpPr>
            <a:spLocks noGrp="1"/>
          </p:cNvSpPr>
          <p:nvPr>
            <p:ph type="sldNum" sz="quarter" idx="12"/>
          </p:nvPr>
        </p:nvSpPr>
        <p:spPr/>
        <p:txBody>
          <a:bodyPr/>
          <a:lstStyle/>
          <a:p>
            <a:fld id="{11A9D1D3-80F6-43B1-92F0-BF797B205D95}" type="slidenum">
              <a:rPr lang="it-IT" smtClean="0"/>
              <a:t>18</a:t>
            </a:fld>
            <a:endParaRPr lang="it-IT"/>
          </a:p>
        </p:txBody>
      </p:sp>
      <p:grpSp>
        <p:nvGrpSpPr>
          <p:cNvPr id="7" name="Gruppo 2">
            <a:extLst>
              <a:ext uri="{FF2B5EF4-FFF2-40B4-BE49-F238E27FC236}">
                <a16:creationId xmlns:a16="http://schemas.microsoft.com/office/drawing/2014/main" id="{5643F158-D7C3-465D-9DCE-FED846DA2C80}"/>
              </a:ext>
            </a:extLst>
          </p:cNvPr>
          <p:cNvGrpSpPr>
            <a:grpSpLocks/>
          </p:cNvGrpSpPr>
          <p:nvPr/>
        </p:nvGrpSpPr>
        <p:grpSpPr bwMode="auto">
          <a:xfrm>
            <a:off x="3121258" y="1358510"/>
            <a:ext cx="6230937" cy="4689418"/>
            <a:chOff x="1535113" y="807713"/>
            <a:chExt cx="6230937" cy="4689800"/>
          </a:xfrm>
        </p:grpSpPr>
        <p:sp>
          <p:nvSpPr>
            <p:cNvPr id="8" name="Rectangle 3">
              <a:extLst>
                <a:ext uri="{FF2B5EF4-FFF2-40B4-BE49-F238E27FC236}">
                  <a16:creationId xmlns:a16="http://schemas.microsoft.com/office/drawing/2014/main" id="{45325DCD-3C0C-4B3C-A7FC-F23D6B7E8E75}"/>
                </a:ext>
              </a:extLst>
            </p:cNvPr>
            <p:cNvSpPr>
              <a:spLocks noChangeArrowheads="1"/>
            </p:cNvSpPr>
            <p:nvPr/>
          </p:nvSpPr>
          <p:spPr bwMode="auto">
            <a:xfrm>
              <a:off x="4027488" y="1352550"/>
              <a:ext cx="1139825" cy="1338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endParaRPr lang="it-IT" altLang="it-IT" sz="2000">
                <a:solidFill>
                  <a:schemeClr val="tx1"/>
                </a:solidFill>
                <a:latin typeface="+mn-lt"/>
                <a:ea typeface="MS PGothic" panose="020B0600070205080204" pitchFamily="34" charset="-128"/>
              </a:endParaRPr>
            </a:p>
          </p:txBody>
        </p:sp>
        <p:sp>
          <p:nvSpPr>
            <p:cNvPr id="9" name="Rectangle 4">
              <a:extLst>
                <a:ext uri="{FF2B5EF4-FFF2-40B4-BE49-F238E27FC236}">
                  <a16:creationId xmlns:a16="http://schemas.microsoft.com/office/drawing/2014/main" id="{005E43A6-FA81-403B-8EF5-8A9E169BC830}"/>
                </a:ext>
              </a:extLst>
            </p:cNvPr>
            <p:cNvSpPr>
              <a:spLocks noChangeArrowheads="1"/>
            </p:cNvSpPr>
            <p:nvPr/>
          </p:nvSpPr>
          <p:spPr bwMode="auto">
            <a:xfrm>
              <a:off x="4217988" y="1443038"/>
              <a:ext cx="671512" cy="3190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gn="ctr">
                <a:spcBef>
                  <a:spcPct val="0"/>
                </a:spcBef>
              </a:pPr>
              <a:r>
                <a:rPr lang="en-US" altLang="it-IT" sz="2000">
                  <a:solidFill>
                    <a:schemeClr val="tx1"/>
                  </a:solidFill>
                  <a:latin typeface="+mn-lt"/>
                  <a:ea typeface="MS PGothic" panose="020B0600070205080204" pitchFamily="34" charset="-128"/>
                </a:rPr>
                <a:t>X      </a:t>
              </a:r>
            </a:p>
          </p:txBody>
        </p:sp>
        <p:sp>
          <p:nvSpPr>
            <p:cNvPr id="10" name="Rectangle 5">
              <a:extLst>
                <a:ext uri="{FF2B5EF4-FFF2-40B4-BE49-F238E27FC236}">
                  <a16:creationId xmlns:a16="http://schemas.microsoft.com/office/drawing/2014/main" id="{E328B704-5A48-4C6E-A4D2-DF37731C577E}"/>
                </a:ext>
              </a:extLst>
            </p:cNvPr>
            <p:cNvSpPr>
              <a:spLocks noChangeArrowheads="1"/>
            </p:cNvSpPr>
            <p:nvPr/>
          </p:nvSpPr>
          <p:spPr bwMode="auto">
            <a:xfrm>
              <a:off x="4217988" y="1900238"/>
              <a:ext cx="657225" cy="3190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gn="ctr">
                <a:spcBef>
                  <a:spcPct val="0"/>
                </a:spcBef>
              </a:pPr>
              <a:r>
                <a:rPr lang="en-US" altLang="it-IT" sz="2000">
                  <a:solidFill>
                    <a:schemeClr val="tx1"/>
                  </a:solidFill>
                  <a:latin typeface="+mn-lt"/>
                  <a:ea typeface="MS PGothic" panose="020B0600070205080204" pitchFamily="34" charset="-128"/>
                </a:rPr>
                <a:t>Y     </a:t>
              </a:r>
            </a:p>
          </p:txBody>
        </p:sp>
        <p:sp>
          <p:nvSpPr>
            <p:cNvPr id="11" name="Oval 9">
              <a:extLst>
                <a:ext uri="{FF2B5EF4-FFF2-40B4-BE49-F238E27FC236}">
                  <a16:creationId xmlns:a16="http://schemas.microsoft.com/office/drawing/2014/main" id="{3FA75425-AFC9-40B1-A6CC-282D82419AE8}"/>
                </a:ext>
              </a:extLst>
            </p:cNvPr>
            <p:cNvSpPr>
              <a:spLocks noChangeArrowheads="1"/>
            </p:cNvSpPr>
            <p:nvPr/>
          </p:nvSpPr>
          <p:spPr bwMode="auto">
            <a:xfrm>
              <a:off x="6623050" y="1095375"/>
              <a:ext cx="1143000" cy="3810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endParaRPr lang="it-IT" altLang="it-IT" sz="2000">
                <a:solidFill>
                  <a:schemeClr val="tx1"/>
                </a:solidFill>
                <a:latin typeface="+mn-lt"/>
                <a:ea typeface="MS PGothic" panose="020B0600070205080204" pitchFamily="34" charset="-128"/>
              </a:endParaRPr>
            </a:p>
          </p:txBody>
        </p:sp>
        <p:sp>
          <p:nvSpPr>
            <p:cNvPr id="12" name="Line 11">
              <a:extLst>
                <a:ext uri="{FF2B5EF4-FFF2-40B4-BE49-F238E27FC236}">
                  <a16:creationId xmlns:a16="http://schemas.microsoft.com/office/drawing/2014/main" id="{C59504B6-E07D-458B-AE5D-38A3E75264AF}"/>
                </a:ext>
              </a:extLst>
            </p:cNvPr>
            <p:cNvSpPr>
              <a:spLocks noChangeShapeType="1"/>
            </p:cNvSpPr>
            <p:nvPr/>
          </p:nvSpPr>
          <p:spPr bwMode="auto">
            <a:xfrm>
              <a:off x="6623050" y="1247775"/>
              <a:ext cx="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sz="2000"/>
            </a:p>
          </p:txBody>
        </p:sp>
        <p:sp>
          <p:nvSpPr>
            <p:cNvPr id="13" name="Line 12">
              <a:extLst>
                <a:ext uri="{FF2B5EF4-FFF2-40B4-BE49-F238E27FC236}">
                  <a16:creationId xmlns:a16="http://schemas.microsoft.com/office/drawing/2014/main" id="{0B1892D2-F1B4-4952-A69C-DBD715A84A11}"/>
                </a:ext>
              </a:extLst>
            </p:cNvPr>
            <p:cNvSpPr>
              <a:spLocks noChangeShapeType="1"/>
            </p:cNvSpPr>
            <p:nvPr/>
          </p:nvSpPr>
          <p:spPr bwMode="auto">
            <a:xfrm>
              <a:off x="7766050" y="1266825"/>
              <a:ext cx="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sz="2000"/>
            </a:p>
          </p:txBody>
        </p:sp>
        <p:sp>
          <p:nvSpPr>
            <p:cNvPr id="14" name="Freeform 18">
              <a:extLst>
                <a:ext uri="{FF2B5EF4-FFF2-40B4-BE49-F238E27FC236}">
                  <a16:creationId xmlns:a16="http://schemas.microsoft.com/office/drawing/2014/main" id="{25DD4FC5-DE61-4070-9CBC-71B2E278E783}"/>
                </a:ext>
              </a:extLst>
            </p:cNvPr>
            <p:cNvSpPr>
              <a:spLocks/>
            </p:cNvSpPr>
            <p:nvPr/>
          </p:nvSpPr>
          <p:spPr bwMode="auto">
            <a:xfrm>
              <a:off x="6623050" y="2390775"/>
              <a:ext cx="1143000" cy="177800"/>
            </a:xfrm>
            <a:custGeom>
              <a:avLst/>
              <a:gdLst>
                <a:gd name="T0" fmla="*/ 0 w 720"/>
                <a:gd name="T1" fmla="*/ 0 h 112"/>
                <a:gd name="T2" fmla="*/ 2147483646 w 720"/>
                <a:gd name="T3" fmla="*/ 2147483646 h 112"/>
                <a:gd name="T4" fmla="*/ 2147483646 w 720"/>
                <a:gd name="T5" fmla="*/ 2147483646 h 112"/>
                <a:gd name="T6" fmla="*/ 2147483646 w 720"/>
                <a:gd name="T7" fmla="*/ 0 h 112"/>
                <a:gd name="T8" fmla="*/ 0 60000 65536"/>
                <a:gd name="T9" fmla="*/ 0 60000 65536"/>
                <a:gd name="T10" fmla="*/ 0 60000 65536"/>
                <a:gd name="T11" fmla="*/ 0 60000 65536"/>
                <a:gd name="T12" fmla="*/ 0 w 720"/>
                <a:gd name="T13" fmla="*/ 0 h 112"/>
                <a:gd name="T14" fmla="*/ 720 w 720"/>
                <a:gd name="T15" fmla="*/ 112 h 112"/>
              </a:gdLst>
              <a:ahLst/>
              <a:cxnLst>
                <a:cxn ang="T8">
                  <a:pos x="T0" y="T1"/>
                </a:cxn>
                <a:cxn ang="T9">
                  <a:pos x="T2" y="T3"/>
                </a:cxn>
                <a:cxn ang="T10">
                  <a:pos x="T4" y="T5"/>
                </a:cxn>
                <a:cxn ang="T11">
                  <a:pos x="T6" y="T7"/>
                </a:cxn>
              </a:cxnLst>
              <a:rect l="T12" t="T13" r="T14" b="T15"/>
              <a:pathLst>
                <a:path w="720" h="112">
                  <a:moveTo>
                    <a:pt x="0" y="0"/>
                  </a:moveTo>
                  <a:cubicBezTo>
                    <a:pt x="76" y="40"/>
                    <a:pt x="152" y="80"/>
                    <a:pt x="240" y="96"/>
                  </a:cubicBezTo>
                  <a:cubicBezTo>
                    <a:pt x="328" y="112"/>
                    <a:pt x="448" y="112"/>
                    <a:pt x="528" y="96"/>
                  </a:cubicBezTo>
                  <a:cubicBezTo>
                    <a:pt x="608" y="80"/>
                    <a:pt x="688" y="16"/>
                    <a:pt x="72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it-IT" sz="2000"/>
            </a:p>
          </p:txBody>
        </p:sp>
        <p:sp>
          <p:nvSpPr>
            <p:cNvPr id="15" name="Rectangle 19">
              <a:extLst>
                <a:ext uri="{FF2B5EF4-FFF2-40B4-BE49-F238E27FC236}">
                  <a16:creationId xmlns:a16="http://schemas.microsoft.com/office/drawing/2014/main" id="{F8374452-A939-40AA-8E1F-346F8D746017}"/>
                </a:ext>
              </a:extLst>
            </p:cNvPr>
            <p:cNvSpPr>
              <a:spLocks noChangeArrowheads="1"/>
            </p:cNvSpPr>
            <p:nvPr/>
          </p:nvSpPr>
          <p:spPr bwMode="auto">
            <a:xfrm>
              <a:off x="7004050" y="1552575"/>
              <a:ext cx="3048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endParaRPr lang="it-IT" altLang="it-IT" sz="2000">
                <a:solidFill>
                  <a:schemeClr val="tx1"/>
                </a:solidFill>
                <a:latin typeface="+mn-lt"/>
                <a:ea typeface="MS PGothic" panose="020B0600070205080204" pitchFamily="34" charset="-128"/>
              </a:endParaRPr>
            </a:p>
          </p:txBody>
        </p:sp>
        <p:sp>
          <p:nvSpPr>
            <p:cNvPr id="16" name="Rectangle 20">
              <a:extLst>
                <a:ext uri="{FF2B5EF4-FFF2-40B4-BE49-F238E27FC236}">
                  <a16:creationId xmlns:a16="http://schemas.microsoft.com/office/drawing/2014/main" id="{C3AB2F76-ADB1-4408-819A-9B4A7D902C4D}"/>
                </a:ext>
              </a:extLst>
            </p:cNvPr>
            <p:cNvSpPr>
              <a:spLocks noChangeArrowheads="1"/>
            </p:cNvSpPr>
            <p:nvPr/>
          </p:nvSpPr>
          <p:spPr bwMode="auto">
            <a:xfrm>
              <a:off x="7004050" y="2009775"/>
              <a:ext cx="3048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endParaRPr lang="it-IT" altLang="it-IT" sz="2000">
                <a:solidFill>
                  <a:schemeClr val="tx1"/>
                </a:solidFill>
                <a:latin typeface="+mn-lt"/>
                <a:ea typeface="MS PGothic" panose="020B0600070205080204" pitchFamily="34" charset="-128"/>
              </a:endParaRPr>
            </a:p>
          </p:txBody>
        </p:sp>
        <p:sp>
          <p:nvSpPr>
            <p:cNvPr id="17" name="Text Box 21">
              <a:extLst>
                <a:ext uri="{FF2B5EF4-FFF2-40B4-BE49-F238E27FC236}">
                  <a16:creationId xmlns:a16="http://schemas.microsoft.com/office/drawing/2014/main" id="{93261C7D-ABF7-4A8A-BCC6-383FBDB18278}"/>
                </a:ext>
              </a:extLst>
            </p:cNvPr>
            <p:cNvSpPr txBox="1">
              <a:spLocks noChangeArrowheads="1"/>
            </p:cNvSpPr>
            <p:nvPr/>
          </p:nvSpPr>
          <p:spPr bwMode="auto">
            <a:xfrm>
              <a:off x="7369175" y="1487488"/>
              <a:ext cx="333746"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A</a:t>
              </a:r>
            </a:p>
          </p:txBody>
        </p:sp>
        <p:sp>
          <p:nvSpPr>
            <p:cNvPr id="18" name="Text Box 22">
              <a:extLst>
                <a:ext uri="{FF2B5EF4-FFF2-40B4-BE49-F238E27FC236}">
                  <a16:creationId xmlns:a16="http://schemas.microsoft.com/office/drawing/2014/main" id="{A3BC39F9-682C-453B-9F6B-5CA620B75922}"/>
                </a:ext>
              </a:extLst>
            </p:cNvPr>
            <p:cNvSpPr txBox="1">
              <a:spLocks noChangeArrowheads="1"/>
            </p:cNvSpPr>
            <p:nvPr/>
          </p:nvSpPr>
          <p:spPr bwMode="auto">
            <a:xfrm>
              <a:off x="7385050" y="1927225"/>
              <a:ext cx="324128"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B</a:t>
              </a:r>
            </a:p>
          </p:txBody>
        </p:sp>
        <p:sp>
          <p:nvSpPr>
            <p:cNvPr id="19" name="Rectangle 23">
              <a:extLst>
                <a:ext uri="{FF2B5EF4-FFF2-40B4-BE49-F238E27FC236}">
                  <a16:creationId xmlns:a16="http://schemas.microsoft.com/office/drawing/2014/main" id="{A1058518-AB44-4327-A7E7-C2BB08F5E59A}"/>
                </a:ext>
              </a:extLst>
            </p:cNvPr>
            <p:cNvSpPr>
              <a:spLocks noChangeArrowheads="1"/>
            </p:cNvSpPr>
            <p:nvPr/>
          </p:nvSpPr>
          <p:spPr bwMode="auto">
            <a:xfrm>
              <a:off x="3189288" y="3576638"/>
              <a:ext cx="762000" cy="1143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endParaRPr lang="it-IT" altLang="it-IT" sz="2000">
                <a:solidFill>
                  <a:schemeClr val="tx1"/>
                </a:solidFill>
                <a:latin typeface="+mn-lt"/>
                <a:ea typeface="MS PGothic" panose="020B0600070205080204" pitchFamily="34" charset="-128"/>
              </a:endParaRPr>
            </a:p>
          </p:txBody>
        </p:sp>
        <p:sp>
          <p:nvSpPr>
            <p:cNvPr id="20" name="Rectangle 24">
              <a:extLst>
                <a:ext uri="{FF2B5EF4-FFF2-40B4-BE49-F238E27FC236}">
                  <a16:creationId xmlns:a16="http://schemas.microsoft.com/office/drawing/2014/main" id="{F813D760-FCED-403D-A581-015732775D1A}"/>
                </a:ext>
              </a:extLst>
            </p:cNvPr>
            <p:cNvSpPr>
              <a:spLocks noChangeArrowheads="1"/>
            </p:cNvSpPr>
            <p:nvPr/>
          </p:nvSpPr>
          <p:spPr bwMode="auto">
            <a:xfrm>
              <a:off x="4408488" y="3576638"/>
              <a:ext cx="762000" cy="1143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endParaRPr lang="it-IT" altLang="it-IT" sz="2000">
                <a:solidFill>
                  <a:schemeClr val="tx1"/>
                </a:solidFill>
                <a:latin typeface="+mn-lt"/>
                <a:ea typeface="MS PGothic" panose="020B0600070205080204" pitchFamily="34" charset="-128"/>
              </a:endParaRPr>
            </a:p>
          </p:txBody>
        </p:sp>
        <p:sp>
          <p:nvSpPr>
            <p:cNvPr id="21" name="Rectangle 27">
              <a:extLst>
                <a:ext uri="{FF2B5EF4-FFF2-40B4-BE49-F238E27FC236}">
                  <a16:creationId xmlns:a16="http://schemas.microsoft.com/office/drawing/2014/main" id="{D654714F-F8E4-40D3-940B-65BFE9203C95}"/>
                </a:ext>
              </a:extLst>
            </p:cNvPr>
            <p:cNvSpPr>
              <a:spLocks noChangeArrowheads="1"/>
            </p:cNvSpPr>
            <p:nvPr/>
          </p:nvSpPr>
          <p:spPr bwMode="auto">
            <a:xfrm>
              <a:off x="4713288" y="3729038"/>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endParaRPr lang="it-IT" altLang="it-IT" sz="2000">
                <a:solidFill>
                  <a:schemeClr val="tx1"/>
                </a:solidFill>
                <a:latin typeface="+mn-lt"/>
                <a:ea typeface="MS PGothic" panose="020B0600070205080204" pitchFamily="34" charset="-128"/>
              </a:endParaRPr>
            </a:p>
          </p:txBody>
        </p:sp>
        <p:sp>
          <p:nvSpPr>
            <p:cNvPr id="22" name="Rectangle 28">
              <a:extLst>
                <a:ext uri="{FF2B5EF4-FFF2-40B4-BE49-F238E27FC236}">
                  <a16:creationId xmlns:a16="http://schemas.microsoft.com/office/drawing/2014/main" id="{32FBE779-B945-4133-B1EA-1F64D360D728}"/>
                </a:ext>
              </a:extLst>
            </p:cNvPr>
            <p:cNvSpPr>
              <a:spLocks noChangeArrowheads="1"/>
            </p:cNvSpPr>
            <p:nvPr/>
          </p:nvSpPr>
          <p:spPr bwMode="auto">
            <a:xfrm>
              <a:off x="3570288" y="3881438"/>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endParaRPr lang="it-IT" altLang="it-IT" sz="2000">
                <a:solidFill>
                  <a:schemeClr val="tx1"/>
                </a:solidFill>
                <a:latin typeface="+mn-lt"/>
                <a:ea typeface="MS PGothic" panose="020B0600070205080204" pitchFamily="34" charset="-128"/>
              </a:endParaRPr>
            </a:p>
          </p:txBody>
        </p:sp>
        <p:sp>
          <p:nvSpPr>
            <p:cNvPr id="23" name="Rectangle 29">
              <a:extLst>
                <a:ext uri="{FF2B5EF4-FFF2-40B4-BE49-F238E27FC236}">
                  <a16:creationId xmlns:a16="http://schemas.microsoft.com/office/drawing/2014/main" id="{1DE6AF58-BFD8-4DE6-B543-C64A382963E8}"/>
                </a:ext>
              </a:extLst>
            </p:cNvPr>
            <p:cNvSpPr>
              <a:spLocks noChangeArrowheads="1"/>
            </p:cNvSpPr>
            <p:nvPr/>
          </p:nvSpPr>
          <p:spPr bwMode="auto">
            <a:xfrm>
              <a:off x="3570288" y="4338638"/>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endParaRPr lang="it-IT" altLang="it-IT" sz="2000">
                <a:solidFill>
                  <a:schemeClr val="tx1"/>
                </a:solidFill>
                <a:latin typeface="+mn-lt"/>
                <a:ea typeface="MS PGothic" panose="020B0600070205080204" pitchFamily="34" charset="-128"/>
              </a:endParaRPr>
            </a:p>
          </p:txBody>
        </p:sp>
        <p:sp>
          <p:nvSpPr>
            <p:cNvPr id="24" name="Text Box 31">
              <a:extLst>
                <a:ext uri="{FF2B5EF4-FFF2-40B4-BE49-F238E27FC236}">
                  <a16:creationId xmlns:a16="http://schemas.microsoft.com/office/drawing/2014/main" id="{EBA53095-D556-484C-8210-E6E14CCFC352}"/>
                </a:ext>
              </a:extLst>
            </p:cNvPr>
            <p:cNvSpPr txBox="1">
              <a:spLocks noChangeArrowheads="1"/>
            </p:cNvSpPr>
            <p:nvPr/>
          </p:nvSpPr>
          <p:spPr bwMode="auto">
            <a:xfrm>
              <a:off x="3230563" y="3816350"/>
              <a:ext cx="381836"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x</a:t>
              </a:r>
              <a:r>
                <a:rPr lang="en-US" altLang="it-IT" sz="2000" baseline="-25000">
                  <a:solidFill>
                    <a:schemeClr val="tx1"/>
                  </a:solidFill>
                  <a:latin typeface="+mn-lt"/>
                  <a:ea typeface="MS PGothic" panose="020B0600070205080204" pitchFamily="34" charset="-128"/>
                </a:rPr>
                <a:t>1</a:t>
              </a:r>
              <a:endParaRPr lang="en-US" altLang="it-IT" sz="2000">
                <a:solidFill>
                  <a:schemeClr val="tx1"/>
                </a:solidFill>
                <a:latin typeface="+mn-lt"/>
                <a:ea typeface="MS PGothic" panose="020B0600070205080204" pitchFamily="34" charset="-128"/>
              </a:endParaRPr>
            </a:p>
          </p:txBody>
        </p:sp>
        <p:sp>
          <p:nvSpPr>
            <p:cNvPr id="25" name="Text Box 32">
              <a:extLst>
                <a:ext uri="{FF2B5EF4-FFF2-40B4-BE49-F238E27FC236}">
                  <a16:creationId xmlns:a16="http://schemas.microsoft.com/office/drawing/2014/main" id="{8014E732-5363-4EBA-81D1-07C3B1BD525C}"/>
                </a:ext>
              </a:extLst>
            </p:cNvPr>
            <p:cNvSpPr txBox="1">
              <a:spLocks noChangeArrowheads="1"/>
            </p:cNvSpPr>
            <p:nvPr/>
          </p:nvSpPr>
          <p:spPr bwMode="auto">
            <a:xfrm>
              <a:off x="3227388" y="4211638"/>
              <a:ext cx="425116"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y</a:t>
              </a:r>
              <a:r>
                <a:rPr lang="en-US" altLang="it-IT" sz="2000" baseline="-25000">
                  <a:solidFill>
                    <a:schemeClr val="tx1"/>
                  </a:solidFill>
                  <a:latin typeface="+mn-lt"/>
                  <a:ea typeface="MS PGothic" panose="020B0600070205080204" pitchFamily="34" charset="-128"/>
                </a:rPr>
                <a:t>1 </a:t>
              </a:r>
              <a:endParaRPr lang="en-US" altLang="it-IT" sz="2000">
                <a:solidFill>
                  <a:schemeClr val="tx1"/>
                </a:solidFill>
                <a:latin typeface="+mn-lt"/>
                <a:ea typeface="MS PGothic" panose="020B0600070205080204" pitchFamily="34" charset="-128"/>
              </a:endParaRPr>
            </a:p>
          </p:txBody>
        </p:sp>
        <p:sp>
          <p:nvSpPr>
            <p:cNvPr id="26" name="Text Box 33">
              <a:extLst>
                <a:ext uri="{FF2B5EF4-FFF2-40B4-BE49-F238E27FC236}">
                  <a16:creationId xmlns:a16="http://schemas.microsoft.com/office/drawing/2014/main" id="{CAD0C09B-B6DA-4A50-82B1-57DABAD822E6}"/>
                </a:ext>
              </a:extLst>
            </p:cNvPr>
            <p:cNvSpPr txBox="1">
              <a:spLocks noChangeArrowheads="1"/>
            </p:cNvSpPr>
            <p:nvPr/>
          </p:nvSpPr>
          <p:spPr bwMode="auto">
            <a:xfrm>
              <a:off x="3129021" y="807713"/>
              <a:ext cx="2464521"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dirty="0">
                  <a:solidFill>
                    <a:srgbClr val="3333FF"/>
                  </a:solidFill>
                  <a:latin typeface="+mn-lt"/>
                  <a:ea typeface="MS PGothic" panose="020B0600070205080204" pitchFamily="34" charset="-128"/>
                </a:rPr>
                <a:t>main memory : buffer</a:t>
              </a:r>
            </a:p>
          </p:txBody>
        </p:sp>
        <p:sp>
          <p:nvSpPr>
            <p:cNvPr id="27" name="Text Box 34">
              <a:extLst>
                <a:ext uri="{FF2B5EF4-FFF2-40B4-BE49-F238E27FC236}">
                  <a16:creationId xmlns:a16="http://schemas.microsoft.com/office/drawing/2014/main" id="{0B4B7CFB-97A7-4E43-B7F5-56CACFD1B8B4}"/>
                </a:ext>
              </a:extLst>
            </p:cNvPr>
            <p:cNvSpPr txBox="1">
              <a:spLocks noChangeArrowheads="1"/>
            </p:cNvSpPr>
            <p:nvPr/>
          </p:nvSpPr>
          <p:spPr bwMode="auto">
            <a:xfrm>
              <a:off x="1549400" y="1330325"/>
              <a:ext cx="1696105"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i="1">
                  <a:solidFill>
                    <a:schemeClr val="tx1"/>
                  </a:solidFill>
                  <a:latin typeface="+mn-lt"/>
                  <a:ea typeface="MS PGothic" panose="020B0600070205080204" pitchFamily="34" charset="-128"/>
                </a:rPr>
                <a:t>Buffer Block A</a:t>
              </a:r>
              <a:r>
                <a:rPr lang="en-US" altLang="it-IT" sz="2000">
                  <a:solidFill>
                    <a:schemeClr val="tx1"/>
                  </a:solidFill>
                  <a:latin typeface="+mn-lt"/>
                  <a:ea typeface="MS PGothic" panose="020B0600070205080204" pitchFamily="34" charset="-128"/>
                </a:rPr>
                <a:t> </a:t>
              </a:r>
            </a:p>
          </p:txBody>
        </p:sp>
        <p:sp>
          <p:nvSpPr>
            <p:cNvPr id="28" name="Text Box 35">
              <a:extLst>
                <a:ext uri="{FF2B5EF4-FFF2-40B4-BE49-F238E27FC236}">
                  <a16:creationId xmlns:a16="http://schemas.microsoft.com/office/drawing/2014/main" id="{1EFAD928-8BC9-4412-887D-DB6FEF262C30}"/>
                </a:ext>
              </a:extLst>
            </p:cNvPr>
            <p:cNvSpPr txBox="1">
              <a:spLocks noChangeArrowheads="1"/>
            </p:cNvSpPr>
            <p:nvPr/>
          </p:nvSpPr>
          <p:spPr bwMode="auto">
            <a:xfrm>
              <a:off x="1535113" y="1847850"/>
              <a:ext cx="1628779"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i="1">
                  <a:solidFill>
                    <a:schemeClr val="tx1"/>
                  </a:solidFill>
                  <a:latin typeface="+mn-lt"/>
                  <a:ea typeface="MS PGothic" panose="020B0600070205080204" pitchFamily="34" charset="-128"/>
                </a:rPr>
                <a:t>Buffer Block B</a:t>
              </a:r>
              <a:endParaRPr lang="en-US" altLang="it-IT" sz="2000">
                <a:solidFill>
                  <a:schemeClr val="tx1"/>
                </a:solidFill>
                <a:latin typeface="+mn-lt"/>
                <a:ea typeface="MS PGothic" panose="020B0600070205080204" pitchFamily="34" charset="-128"/>
              </a:endParaRPr>
            </a:p>
          </p:txBody>
        </p:sp>
        <p:sp>
          <p:nvSpPr>
            <p:cNvPr id="29" name="Line 36">
              <a:extLst>
                <a:ext uri="{FF2B5EF4-FFF2-40B4-BE49-F238E27FC236}">
                  <a16:creationId xmlns:a16="http://schemas.microsoft.com/office/drawing/2014/main" id="{E7401CE3-03EA-4E65-A0A4-1234DE6E680B}"/>
                </a:ext>
              </a:extLst>
            </p:cNvPr>
            <p:cNvSpPr>
              <a:spLocks noChangeShapeType="1"/>
            </p:cNvSpPr>
            <p:nvPr/>
          </p:nvSpPr>
          <p:spPr bwMode="auto">
            <a:xfrm>
              <a:off x="3357563" y="15621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sz="2000"/>
            </a:p>
          </p:txBody>
        </p:sp>
        <p:sp>
          <p:nvSpPr>
            <p:cNvPr id="30" name="Line 37">
              <a:extLst>
                <a:ext uri="{FF2B5EF4-FFF2-40B4-BE49-F238E27FC236}">
                  <a16:creationId xmlns:a16="http://schemas.microsoft.com/office/drawing/2014/main" id="{72858397-DD68-4BBC-A960-34D11885F609}"/>
                </a:ext>
              </a:extLst>
            </p:cNvPr>
            <p:cNvSpPr>
              <a:spLocks noChangeShapeType="1"/>
            </p:cNvSpPr>
            <p:nvPr/>
          </p:nvSpPr>
          <p:spPr bwMode="auto">
            <a:xfrm>
              <a:off x="3341688" y="2052638"/>
              <a:ext cx="8953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sz="2000"/>
            </a:p>
          </p:txBody>
        </p:sp>
        <p:sp>
          <p:nvSpPr>
            <p:cNvPr id="31" name="Line 38">
              <a:extLst>
                <a:ext uri="{FF2B5EF4-FFF2-40B4-BE49-F238E27FC236}">
                  <a16:creationId xmlns:a16="http://schemas.microsoft.com/office/drawing/2014/main" id="{632FD595-7482-4227-A271-8FEE2FFEB443}"/>
                </a:ext>
              </a:extLst>
            </p:cNvPr>
            <p:cNvSpPr>
              <a:spLocks noChangeShapeType="1"/>
            </p:cNvSpPr>
            <p:nvPr/>
          </p:nvSpPr>
          <p:spPr bwMode="auto">
            <a:xfrm flipH="1" flipV="1">
              <a:off x="4865688" y="1593850"/>
              <a:ext cx="2101850" cy="93663"/>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it-IT" sz="2000"/>
            </a:p>
          </p:txBody>
        </p:sp>
        <p:sp>
          <p:nvSpPr>
            <p:cNvPr id="32" name="Line 39">
              <a:extLst>
                <a:ext uri="{FF2B5EF4-FFF2-40B4-BE49-F238E27FC236}">
                  <a16:creationId xmlns:a16="http://schemas.microsoft.com/office/drawing/2014/main" id="{A53EDF9B-1C9B-4D5B-8D4A-E88349DBA6B1}"/>
                </a:ext>
              </a:extLst>
            </p:cNvPr>
            <p:cNvSpPr>
              <a:spLocks noChangeShapeType="1"/>
            </p:cNvSpPr>
            <p:nvPr/>
          </p:nvSpPr>
          <p:spPr bwMode="auto">
            <a:xfrm>
              <a:off x="4868863" y="2052638"/>
              <a:ext cx="2082800" cy="104775"/>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it-IT" sz="2000"/>
            </a:p>
          </p:txBody>
        </p:sp>
        <p:sp>
          <p:nvSpPr>
            <p:cNvPr id="33" name="Text Box 40">
              <a:extLst>
                <a:ext uri="{FF2B5EF4-FFF2-40B4-BE49-F238E27FC236}">
                  <a16:creationId xmlns:a16="http://schemas.microsoft.com/office/drawing/2014/main" id="{CFA3F20E-D7D3-4431-9314-75042B1040DA}"/>
                </a:ext>
              </a:extLst>
            </p:cNvPr>
            <p:cNvSpPr txBox="1">
              <a:spLocks noChangeArrowheads="1"/>
            </p:cNvSpPr>
            <p:nvPr/>
          </p:nvSpPr>
          <p:spPr bwMode="auto">
            <a:xfrm>
              <a:off x="5353050" y="1231900"/>
              <a:ext cx="1073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input(A)</a:t>
              </a:r>
            </a:p>
          </p:txBody>
        </p:sp>
        <p:sp>
          <p:nvSpPr>
            <p:cNvPr id="34" name="Text Box 41">
              <a:extLst>
                <a:ext uri="{FF2B5EF4-FFF2-40B4-BE49-F238E27FC236}">
                  <a16:creationId xmlns:a16="http://schemas.microsoft.com/office/drawing/2014/main" id="{D35F860B-0CF0-4339-B0DE-0EB2273B8EF3}"/>
                </a:ext>
              </a:extLst>
            </p:cNvPr>
            <p:cNvSpPr txBox="1">
              <a:spLocks noChangeArrowheads="1"/>
            </p:cNvSpPr>
            <p:nvPr/>
          </p:nvSpPr>
          <p:spPr bwMode="auto">
            <a:xfrm>
              <a:off x="5295900" y="2155825"/>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output(B) </a:t>
              </a:r>
            </a:p>
          </p:txBody>
        </p:sp>
        <p:sp>
          <p:nvSpPr>
            <p:cNvPr id="35" name="Line 42">
              <a:extLst>
                <a:ext uri="{FF2B5EF4-FFF2-40B4-BE49-F238E27FC236}">
                  <a16:creationId xmlns:a16="http://schemas.microsoft.com/office/drawing/2014/main" id="{1FD628CC-5ADD-45C5-A51B-21394DBA11E9}"/>
                </a:ext>
              </a:extLst>
            </p:cNvPr>
            <p:cNvSpPr>
              <a:spLocks noChangeShapeType="1"/>
            </p:cNvSpPr>
            <p:nvPr/>
          </p:nvSpPr>
          <p:spPr bwMode="auto">
            <a:xfrm flipH="1">
              <a:off x="3665538" y="1671638"/>
              <a:ext cx="533400" cy="22098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it-IT" sz="2000"/>
            </a:p>
          </p:txBody>
        </p:sp>
        <p:sp>
          <p:nvSpPr>
            <p:cNvPr id="36" name="Line 43">
              <a:extLst>
                <a:ext uri="{FF2B5EF4-FFF2-40B4-BE49-F238E27FC236}">
                  <a16:creationId xmlns:a16="http://schemas.microsoft.com/office/drawing/2014/main" id="{ACA7B9A4-B9BE-4083-9178-ED5CD6925DFB}"/>
                </a:ext>
              </a:extLst>
            </p:cNvPr>
            <p:cNvSpPr>
              <a:spLocks noChangeShapeType="1"/>
            </p:cNvSpPr>
            <p:nvPr/>
          </p:nvSpPr>
          <p:spPr bwMode="auto">
            <a:xfrm flipV="1">
              <a:off x="3798888" y="2205038"/>
              <a:ext cx="609600" cy="22860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it-IT" sz="2000"/>
            </a:p>
          </p:txBody>
        </p:sp>
        <p:sp>
          <p:nvSpPr>
            <p:cNvPr id="37" name="Text Box 44">
              <a:extLst>
                <a:ext uri="{FF2B5EF4-FFF2-40B4-BE49-F238E27FC236}">
                  <a16:creationId xmlns:a16="http://schemas.microsoft.com/office/drawing/2014/main" id="{0DF8F86F-606E-4414-AFE6-43D94EC1EA3E}"/>
                </a:ext>
              </a:extLst>
            </p:cNvPr>
            <p:cNvSpPr txBox="1">
              <a:spLocks noChangeArrowheads="1"/>
            </p:cNvSpPr>
            <p:nvPr/>
          </p:nvSpPr>
          <p:spPr bwMode="auto">
            <a:xfrm>
              <a:off x="2881313" y="2605088"/>
              <a:ext cx="947503"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read(X)</a:t>
              </a:r>
            </a:p>
          </p:txBody>
        </p:sp>
        <p:sp>
          <p:nvSpPr>
            <p:cNvPr id="38" name="Text Box 45">
              <a:extLst>
                <a:ext uri="{FF2B5EF4-FFF2-40B4-BE49-F238E27FC236}">
                  <a16:creationId xmlns:a16="http://schemas.microsoft.com/office/drawing/2014/main" id="{5685876C-56C2-4274-B903-CCF7D7579592}"/>
                </a:ext>
              </a:extLst>
            </p:cNvPr>
            <p:cNvSpPr txBox="1">
              <a:spLocks noChangeArrowheads="1"/>
            </p:cNvSpPr>
            <p:nvPr/>
          </p:nvSpPr>
          <p:spPr bwMode="auto">
            <a:xfrm>
              <a:off x="4195763" y="2936875"/>
              <a:ext cx="1010661"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write(Y)</a:t>
              </a:r>
            </a:p>
          </p:txBody>
        </p:sp>
        <p:sp>
          <p:nvSpPr>
            <p:cNvPr id="39" name="Text Box 46">
              <a:extLst>
                <a:ext uri="{FF2B5EF4-FFF2-40B4-BE49-F238E27FC236}">
                  <a16:creationId xmlns:a16="http://schemas.microsoft.com/office/drawing/2014/main" id="{59ECA4F5-D53D-4ACF-A2F5-29D7EE322256}"/>
                </a:ext>
              </a:extLst>
            </p:cNvPr>
            <p:cNvSpPr txBox="1">
              <a:spLocks noChangeArrowheads="1"/>
            </p:cNvSpPr>
            <p:nvPr/>
          </p:nvSpPr>
          <p:spPr bwMode="auto">
            <a:xfrm>
              <a:off x="7050881" y="2738437"/>
              <a:ext cx="596638"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disk</a:t>
              </a:r>
            </a:p>
          </p:txBody>
        </p:sp>
        <p:sp>
          <p:nvSpPr>
            <p:cNvPr id="40" name="Text Box 63">
              <a:extLst>
                <a:ext uri="{FF2B5EF4-FFF2-40B4-BE49-F238E27FC236}">
                  <a16:creationId xmlns:a16="http://schemas.microsoft.com/office/drawing/2014/main" id="{D455F9FC-6774-4060-8058-EAD1397EF133}"/>
                </a:ext>
              </a:extLst>
            </p:cNvPr>
            <p:cNvSpPr txBox="1">
              <a:spLocks noChangeArrowheads="1"/>
            </p:cNvSpPr>
            <p:nvPr/>
          </p:nvSpPr>
          <p:spPr bwMode="auto">
            <a:xfrm>
              <a:off x="2971800" y="4795838"/>
              <a:ext cx="1371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work area</a:t>
              </a:r>
            </a:p>
            <a:p>
              <a:pPr>
                <a:spcBef>
                  <a:spcPct val="0"/>
                </a:spcBef>
              </a:pPr>
              <a:r>
                <a:rPr lang="en-US" altLang="it-IT" sz="2000">
                  <a:solidFill>
                    <a:schemeClr val="tx1"/>
                  </a:solidFill>
                  <a:latin typeface="+mn-lt"/>
                  <a:ea typeface="MS PGothic" panose="020B0600070205080204" pitchFamily="34" charset="-128"/>
                </a:rPr>
                <a:t>of T</a:t>
              </a:r>
              <a:r>
                <a:rPr lang="en-US" altLang="it-IT" sz="2000" baseline="-25000">
                  <a:solidFill>
                    <a:schemeClr val="tx1"/>
                  </a:solidFill>
                  <a:latin typeface="+mn-lt"/>
                  <a:ea typeface="MS PGothic" panose="020B0600070205080204" pitchFamily="34" charset="-128"/>
                </a:rPr>
                <a:t>1</a:t>
              </a:r>
              <a:endParaRPr lang="en-US" altLang="it-IT" sz="2000">
                <a:solidFill>
                  <a:schemeClr val="tx1"/>
                </a:solidFill>
                <a:latin typeface="+mn-lt"/>
                <a:ea typeface="MS PGothic" panose="020B0600070205080204" pitchFamily="34" charset="-128"/>
              </a:endParaRPr>
            </a:p>
          </p:txBody>
        </p:sp>
        <p:sp>
          <p:nvSpPr>
            <p:cNvPr id="41" name="Text Box 64">
              <a:extLst>
                <a:ext uri="{FF2B5EF4-FFF2-40B4-BE49-F238E27FC236}">
                  <a16:creationId xmlns:a16="http://schemas.microsoft.com/office/drawing/2014/main" id="{24738B5E-8A4F-46D0-BAD8-B8CC88E2EC9B}"/>
                </a:ext>
              </a:extLst>
            </p:cNvPr>
            <p:cNvSpPr txBox="1">
              <a:spLocks noChangeArrowheads="1"/>
            </p:cNvSpPr>
            <p:nvPr/>
          </p:nvSpPr>
          <p:spPr bwMode="auto">
            <a:xfrm>
              <a:off x="4416425" y="4768850"/>
              <a:ext cx="1225657" cy="707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work area</a:t>
              </a:r>
            </a:p>
            <a:p>
              <a:pPr>
                <a:spcBef>
                  <a:spcPct val="0"/>
                </a:spcBef>
              </a:pPr>
              <a:r>
                <a:rPr lang="en-US" altLang="it-IT" sz="2000">
                  <a:solidFill>
                    <a:schemeClr val="tx1"/>
                  </a:solidFill>
                  <a:latin typeface="+mn-lt"/>
                  <a:ea typeface="MS PGothic" panose="020B0600070205080204" pitchFamily="34" charset="-128"/>
                </a:rPr>
                <a:t>of T</a:t>
              </a:r>
              <a:r>
                <a:rPr lang="en-US" altLang="it-IT" sz="2000" baseline="-25000">
                  <a:solidFill>
                    <a:schemeClr val="tx1"/>
                  </a:solidFill>
                  <a:latin typeface="+mn-lt"/>
                  <a:ea typeface="MS PGothic" panose="020B0600070205080204" pitchFamily="34" charset="-128"/>
                </a:rPr>
                <a:t>2 </a:t>
              </a:r>
              <a:endParaRPr lang="en-US" altLang="it-IT" sz="2000">
                <a:solidFill>
                  <a:schemeClr val="tx1"/>
                </a:solidFill>
                <a:latin typeface="+mn-lt"/>
                <a:ea typeface="MS PGothic" panose="020B0600070205080204" pitchFamily="34" charset="-128"/>
              </a:endParaRPr>
            </a:p>
          </p:txBody>
        </p:sp>
        <p:sp>
          <p:nvSpPr>
            <p:cNvPr id="42" name="Text Box 65">
              <a:extLst>
                <a:ext uri="{FF2B5EF4-FFF2-40B4-BE49-F238E27FC236}">
                  <a16:creationId xmlns:a16="http://schemas.microsoft.com/office/drawing/2014/main" id="{01E60201-3344-44A7-B6D6-AC7D85798AC8}"/>
                </a:ext>
              </a:extLst>
            </p:cNvPr>
            <p:cNvSpPr txBox="1">
              <a:spLocks noChangeArrowheads="1"/>
            </p:cNvSpPr>
            <p:nvPr/>
          </p:nvSpPr>
          <p:spPr bwMode="auto">
            <a:xfrm>
              <a:off x="1581056" y="3703806"/>
              <a:ext cx="1362424" cy="1015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rgbClr val="3333FF"/>
                  </a:solidFill>
                  <a:latin typeface="+mn-lt"/>
                  <a:ea typeface="MS PGothic" panose="020B0600070205080204" pitchFamily="34" charset="-128"/>
                </a:rPr>
                <a:t>transaction</a:t>
              </a:r>
              <a:br>
                <a:rPr lang="en-US" altLang="it-IT" sz="2000">
                  <a:solidFill>
                    <a:srgbClr val="3333FF"/>
                  </a:solidFill>
                  <a:latin typeface="+mn-lt"/>
                  <a:ea typeface="MS PGothic" panose="020B0600070205080204" pitchFamily="34" charset="-128"/>
                </a:rPr>
              </a:br>
              <a:r>
                <a:rPr lang="en-US" altLang="it-IT" sz="2000">
                  <a:solidFill>
                    <a:srgbClr val="3333FF"/>
                  </a:solidFill>
                  <a:latin typeface="+mn-lt"/>
                  <a:ea typeface="MS PGothic" panose="020B0600070205080204" pitchFamily="34" charset="-128"/>
                </a:rPr>
                <a:t>private</a:t>
              </a:r>
              <a:br>
                <a:rPr lang="en-US" altLang="it-IT" sz="2000">
                  <a:solidFill>
                    <a:srgbClr val="3333FF"/>
                  </a:solidFill>
                  <a:latin typeface="+mn-lt"/>
                  <a:ea typeface="MS PGothic" panose="020B0600070205080204" pitchFamily="34" charset="-128"/>
                </a:rPr>
              </a:br>
              <a:r>
                <a:rPr lang="en-US" altLang="it-IT" sz="2000">
                  <a:solidFill>
                    <a:srgbClr val="3333FF"/>
                  </a:solidFill>
                  <a:latin typeface="+mn-lt"/>
                  <a:ea typeface="MS PGothic" panose="020B0600070205080204" pitchFamily="34" charset="-128"/>
                </a:rPr>
                <a:t>memory</a:t>
              </a:r>
            </a:p>
          </p:txBody>
        </p:sp>
        <p:sp>
          <p:nvSpPr>
            <p:cNvPr id="43" name="Text Box 66">
              <a:extLst>
                <a:ext uri="{FF2B5EF4-FFF2-40B4-BE49-F238E27FC236}">
                  <a16:creationId xmlns:a16="http://schemas.microsoft.com/office/drawing/2014/main" id="{8FF0221B-681B-4318-8A9D-E63BBF8952B6}"/>
                </a:ext>
              </a:extLst>
            </p:cNvPr>
            <p:cNvSpPr txBox="1">
              <a:spLocks noChangeArrowheads="1"/>
            </p:cNvSpPr>
            <p:nvPr/>
          </p:nvSpPr>
          <p:spPr bwMode="auto">
            <a:xfrm>
              <a:off x="4389438" y="3589338"/>
              <a:ext cx="381836" cy="4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a:solidFill>
                    <a:schemeClr val="tx1"/>
                  </a:solidFill>
                  <a:latin typeface="+mn-lt"/>
                  <a:ea typeface="MS PGothic" panose="020B0600070205080204" pitchFamily="34" charset="-128"/>
                </a:rPr>
                <a:t>x</a:t>
              </a:r>
              <a:r>
                <a:rPr lang="en-US" altLang="it-IT" sz="2000" baseline="-25000">
                  <a:solidFill>
                    <a:schemeClr val="tx1"/>
                  </a:solidFill>
                  <a:latin typeface="+mn-lt"/>
                  <a:ea typeface="MS PGothic" panose="020B0600070205080204" pitchFamily="34" charset="-128"/>
                </a:rPr>
                <a:t>2</a:t>
              </a:r>
              <a:endParaRPr lang="en-US" altLang="it-IT" sz="2000">
                <a:solidFill>
                  <a:schemeClr val="tx1"/>
                </a:solidFill>
                <a:latin typeface="+mn-lt"/>
                <a:ea typeface="MS PGothic" panose="020B0600070205080204" pitchFamily="34" charset="-128"/>
              </a:endParaRPr>
            </a:p>
          </p:txBody>
        </p:sp>
      </p:grpSp>
      <p:sp>
        <p:nvSpPr>
          <p:cNvPr id="44" name="Rettangolo 43">
            <a:extLst>
              <a:ext uri="{FF2B5EF4-FFF2-40B4-BE49-F238E27FC236}">
                <a16:creationId xmlns:a16="http://schemas.microsoft.com/office/drawing/2014/main" id="{E61AF0F7-DF76-4FFC-9E48-1904700EB19B}"/>
              </a:ext>
            </a:extLst>
          </p:cNvPr>
          <p:cNvSpPr/>
          <p:nvPr/>
        </p:nvSpPr>
        <p:spPr>
          <a:xfrm>
            <a:off x="7637755" y="5394805"/>
            <a:ext cx="2837889" cy="338554"/>
          </a:xfrm>
          <a:prstGeom prst="rect">
            <a:avLst/>
          </a:prstGeom>
        </p:spPr>
        <p:txBody>
          <a:bodyPr wrap="square">
            <a:spAutoFit/>
          </a:bodyPr>
          <a:lstStyle/>
          <a:p>
            <a:pPr>
              <a:buClr>
                <a:srgbClr val="000000"/>
              </a:buClr>
              <a:buSzPct val="100000"/>
              <a:buFont typeface="Times New Roman" panose="02020603050405020304" pitchFamily="18" charset="0"/>
              <a:buNone/>
            </a:pPr>
            <a:r>
              <a:rPr lang="en-US" altLang="it-IT" sz="1600" dirty="0"/>
              <a:t>From: [</a:t>
            </a:r>
            <a:r>
              <a:rPr lang="en-US" altLang="it-IT" sz="1600" dirty="0" err="1"/>
              <a:t>Silberschatz</a:t>
            </a:r>
            <a:r>
              <a:rPr lang="en-US" altLang="it-IT" sz="1600" dirty="0"/>
              <a:t> et. al, …]</a:t>
            </a:r>
          </a:p>
        </p:txBody>
      </p:sp>
      <p:sp>
        <p:nvSpPr>
          <p:cNvPr id="45" name="Text Box 34">
            <a:extLst>
              <a:ext uri="{FF2B5EF4-FFF2-40B4-BE49-F238E27FC236}">
                <a16:creationId xmlns:a16="http://schemas.microsoft.com/office/drawing/2014/main" id="{16EA9C5D-F2E3-4F29-885D-8DE21BB8DA94}"/>
              </a:ext>
            </a:extLst>
          </p:cNvPr>
          <p:cNvSpPr txBox="1">
            <a:spLocks noChangeArrowheads="1"/>
          </p:cNvSpPr>
          <p:nvPr/>
        </p:nvSpPr>
        <p:spPr bwMode="auto">
          <a:xfrm>
            <a:off x="7910745" y="1222305"/>
            <a:ext cx="17263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37931725" indent="-37474525">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pPr>
            <a:r>
              <a:rPr lang="en-US" altLang="it-IT" sz="2000" dirty="0">
                <a:solidFill>
                  <a:schemeClr val="tx1"/>
                </a:solidFill>
                <a:latin typeface="+mn-lt"/>
                <a:ea typeface="MS PGothic" panose="020B0600070205080204" pitchFamily="34" charset="-128"/>
              </a:rPr>
              <a:t>Physical Blocks</a:t>
            </a:r>
          </a:p>
        </p:txBody>
      </p:sp>
    </p:spTree>
    <p:extLst>
      <p:ext uri="{BB962C8B-B14F-4D97-AF65-F5344CB8AC3E}">
        <p14:creationId xmlns:p14="http://schemas.microsoft.com/office/powerpoint/2010/main" val="2678023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1B411C-4BB7-4820-BEA1-6A5594F04363}"/>
              </a:ext>
            </a:extLst>
          </p:cNvPr>
          <p:cNvSpPr>
            <a:spLocks noGrp="1"/>
          </p:cNvSpPr>
          <p:nvPr>
            <p:ph type="title"/>
          </p:nvPr>
        </p:nvSpPr>
        <p:spPr/>
        <p:txBody>
          <a:bodyPr/>
          <a:lstStyle/>
          <a:p>
            <a:r>
              <a:rPr lang="en-US" altLang="it-IT" dirty="0"/>
              <a:t>Recovery and Atomicity</a:t>
            </a:r>
            <a:endParaRPr lang="it-IT" dirty="0"/>
          </a:p>
        </p:txBody>
      </p:sp>
      <p:sp>
        <p:nvSpPr>
          <p:cNvPr id="3" name="Segnaposto contenuto 2">
            <a:extLst>
              <a:ext uri="{FF2B5EF4-FFF2-40B4-BE49-F238E27FC236}">
                <a16:creationId xmlns:a16="http://schemas.microsoft.com/office/drawing/2014/main" id="{B78A8703-6AFA-4AA4-84D3-14F106FA6FED}"/>
              </a:ext>
            </a:extLst>
          </p:cNvPr>
          <p:cNvSpPr>
            <a:spLocks noGrp="1"/>
          </p:cNvSpPr>
          <p:nvPr>
            <p:ph idx="1"/>
          </p:nvPr>
        </p:nvSpPr>
        <p:spPr>
          <a:xfrm>
            <a:off x="1088756" y="1253331"/>
            <a:ext cx="10515600" cy="4351338"/>
          </a:xfrm>
        </p:spPr>
        <p:txBody>
          <a:bodyPr>
            <a:normAutofit fontScale="85000" lnSpcReduction="20000"/>
          </a:bodyPr>
          <a:lstStyle/>
          <a:p>
            <a:pPr marL="0" indent="0">
              <a:buNone/>
            </a:pPr>
            <a:endParaRPr lang="en-US" altLang="it-IT" dirty="0"/>
          </a:p>
          <a:p>
            <a:r>
              <a:rPr lang="en-US" altLang="it-IT" dirty="0"/>
              <a:t>Several output operations may be required for a transaction</a:t>
            </a:r>
          </a:p>
          <a:p>
            <a:endParaRPr lang="en-US" altLang="it-IT" dirty="0"/>
          </a:p>
          <a:p>
            <a:r>
              <a:rPr lang="en-US" altLang="it-IT" dirty="0"/>
              <a:t>A transaction can be aborted after one of these modifications have been made permanent (transfer of block to disk) </a:t>
            </a:r>
          </a:p>
          <a:p>
            <a:endParaRPr lang="en-US" altLang="it-IT" dirty="0"/>
          </a:p>
          <a:p>
            <a:r>
              <a:rPr lang="en-US" altLang="it-IT" dirty="0"/>
              <a:t>A transaction can be committed and a failure of the system can occur before all the modifications of the transaction are made permanent</a:t>
            </a:r>
          </a:p>
          <a:p>
            <a:endParaRPr lang="en-US" altLang="it-IT" dirty="0"/>
          </a:p>
          <a:p>
            <a:r>
              <a:rPr lang="en-US" altLang="it-IT" dirty="0"/>
              <a:t>To ensure atomicity despite failures, we first output information describing the modifications to a Log file in stable storage without modifying the database itself</a:t>
            </a:r>
          </a:p>
          <a:p>
            <a:pPr marL="0" indent="0">
              <a:buNone/>
            </a:pPr>
            <a:r>
              <a:rPr lang="en-US" altLang="it-IT" b="1" dirty="0"/>
              <a:t>    Log-based recovery</a:t>
            </a:r>
          </a:p>
          <a:p>
            <a:endParaRPr lang="it-IT" dirty="0"/>
          </a:p>
        </p:txBody>
      </p:sp>
      <p:sp>
        <p:nvSpPr>
          <p:cNvPr id="4" name="Segnaposto data 3">
            <a:extLst>
              <a:ext uri="{FF2B5EF4-FFF2-40B4-BE49-F238E27FC236}">
                <a16:creationId xmlns:a16="http://schemas.microsoft.com/office/drawing/2014/main" id="{914577E2-B753-45E2-B94E-7D8425C32C20}"/>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47295C04-C377-47A0-B2A0-665B3C12E902}"/>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E9706C59-C3B8-4929-AA10-55BC4DE02FF3}"/>
              </a:ext>
            </a:extLst>
          </p:cNvPr>
          <p:cNvSpPr>
            <a:spLocks noGrp="1"/>
          </p:cNvSpPr>
          <p:nvPr>
            <p:ph type="sldNum" sz="quarter" idx="12"/>
          </p:nvPr>
        </p:nvSpPr>
        <p:spPr/>
        <p:txBody>
          <a:bodyPr/>
          <a:lstStyle/>
          <a:p>
            <a:fld id="{11A9D1D3-80F6-43B1-92F0-BF797B205D95}" type="slidenum">
              <a:rPr lang="it-IT" smtClean="0"/>
              <a:t>19</a:t>
            </a:fld>
            <a:endParaRPr lang="it-IT"/>
          </a:p>
        </p:txBody>
      </p:sp>
    </p:spTree>
    <p:extLst>
      <p:ext uri="{BB962C8B-B14F-4D97-AF65-F5344CB8AC3E}">
        <p14:creationId xmlns:p14="http://schemas.microsoft.com/office/powerpoint/2010/main" val="561209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23F037-EC9A-470A-9FE9-530671AE7070}"/>
              </a:ext>
            </a:extLst>
          </p:cNvPr>
          <p:cNvSpPr>
            <a:spLocks noGrp="1"/>
          </p:cNvSpPr>
          <p:nvPr>
            <p:ph type="title"/>
          </p:nvPr>
        </p:nvSpPr>
        <p:spPr/>
        <p:txBody>
          <a:bodyPr/>
          <a:lstStyle/>
          <a:p>
            <a:r>
              <a:rPr lang="it-IT" dirty="0" err="1"/>
              <a:t>Outline</a:t>
            </a:r>
            <a:endParaRPr lang="it-IT" dirty="0"/>
          </a:p>
        </p:txBody>
      </p:sp>
      <p:sp>
        <p:nvSpPr>
          <p:cNvPr id="3" name="Segnaposto contenuto 2">
            <a:extLst>
              <a:ext uri="{FF2B5EF4-FFF2-40B4-BE49-F238E27FC236}">
                <a16:creationId xmlns:a16="http://schemas.microsoft.com/office/drawing/2014/main" id="{1818E276-3D5F-4471-BC45-850ADCAE74EC}"/>
              </a:ext>
            </a:extLst>
          </p:cNvPr>
          <p:cNvSpPr>
            <a:spLocks noGrp="1"/>
          </p:cNvSpPr>
          <p:nvPr>
            <p:ph idx="1"/>
          </p:nvPr>
        </p:nvSpPr>
        <p:spPr/>
        <p:txBody>
          <a:bodyPr/>
          <a:lstStyle/>
          <a:p>
            <a:r>
              <a:rPr lang="en-US" altLang="it-IT" dirty="0"/>
              <a:t>Fault models in distributed systems</a:t>
            </a:r>
          </a:p>
          <a:p>
            <a:endParaRPr lang="en-US" altLang="it-IT" dirty="0"/>
          </a:p>
          <a:p>
            <a:r>
              <a:rPr lang="en-US" altLang="it-IT" dirty="0"/>
              <a:t>Atomic actions - transactions atomicity in distributed databases. </a:t>
            </a:r>
          </a:p>
          <a:p>
            <a:endParaRPr lang="en-US" altLang="it-IT" dirty="0"/>
          </a:p>
          <a:p>
            <a:r>
              <a:rPr lang="en-US" altLang="it-IT" dirty="0"/>
              <a:t>Consensus problem - clock synchronization in real-time systems</a:t>
            </a:r>
          </a:p>
          <a:p>
            <a:endParaRPr lang="it-IT" altLang="it-IT" dirty="0"/>
          </a:p>
          <a:p>
            <a:r>
              <a:rPr lang="it-IT" dirty="0" err="1"/>
              <a:t>Conclusions</a:t>
            </a:r>
            <a:endParaRPr lang="it-IT" dirty="0"/>
          </a:p>
        </p:txBody>
      </p:sp>
      <p:sp>
        <p:nvSpPr>
          <p:cNvPr id="4" name="Segnaposto data 3">
            <a:extLst>
              <a:ext uri="{FF2B5EF4-FFF2-40B4-BE49-F238E27FC236}">
                <a16:creationId xmlns:a16="http://schemas.microsoft.com/office/drawing/2014/main" id="{5FDF0EDE-16BF-4E19-AEDB-30ABBED98F57}"/>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17F7BC0C-DDD4-46B4-ABE9-32988AFB9A94}"/>
              </a:ext>
            </a:extLst>
          </p:cNvPr>
          <p:cNvSpPr>
            <a:spLocks noGrp="1"/>
          </p:cNvSpPr>
          <p:nvPr>
            <p:ph type="ftr" sz="quarter" idx="11"/>
          </p:nvPr>
        </p:nvSpPr>
        <p:spPr/>
        <p:txBody>
          <a:bodyPr/>
          <a:lstStyle/>
          <a:p>
            <a:r>
              <a:rPr lang="en-US" altLang="it-IT" dirty="0"/>
              <a:t>Basic building blocks in Fault Tolerant distributed systems</a:t>
            </a:r>
          </a:p>
        </p:txBody>
      </p:sp>
      <p:sp>
        <p:nvSpPr>
          <p:cNvPr id="6" name="Segnaposto numero diapositiva 5">
            <a:extLst>
              <a:ext uri="{FF2B5EF4-FFF2-40B4-BE49-F238E27FC236}">
                <a16:creationId xmlns:a16="http://schemas.microsoft.com/office/drawing/2014/main" id="{945FD5B4-121E-4AFE-AED7-CEE991E47013}"/>
              </a:ext>
            </a:extLst>
          </p:cNvPr>
          <p:cNvSpPr>
            <a:spLocks noGrp="1"/>
          </p:cNvSpPr>
          <p:nvPr>
            <p:ph type="sldNum" sz="quarter" idx="12"/>
          </p:nvPr>
        </p:nvSpPr>
        <p:spPr/>
        <p:txBody>
          <a:bodyPr/>
          <a:lstStyle/>
          <a:p>
            <a:fld id="{11A9D1D3-80F6-43B1-92F0-BF797B205D95}" type="slidenum">
              <a:rPr lang="it-IT" smtClean="0"/>
              <a:t>2</a:t>
            </a:fld>
            <a:endParaRPr lang="it-IT"/>
          </a:p>
        </p:txBody>
      </p:sp>
    </p:spTree>
    <p:extLst>
      <p:ext uri="{BB962C8B-B14F-4D97-AF65-F5344CB8AC3E}">
        <p14:creationId xmlns:p14="http://schemas.microsoft.com/office/powerpoint/2010/main" val="2236701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52CC7D-E4B1-4A45-BB10-FACDE91CB0CE}"/>
              </a:ext>
            </a:extLst>
          </p:cNvPr>
          <p:cNvSpPr>
            <a:spLocks noGrp="1"/>
          </p:cNvSpPr>
          <p:nvPr>
            <p:ph type="title"/>
          </p:nvPr>
        </p:nvSpPr>
        <p:spPr/>
        <p:txBody>
          <a:bodyPr/>
          <a:lstStyle/>
          <a:p>
            <a:r>
              <a:rPr lang="en-US" altLang="it-IT" dirty="0"/>
              <a:t>DB Modification: an example</a:t>
            </a:r>
            <a:endParaRPr lang="it-IT" dirty="0"/>
          </a:p>
        </p:txBody>
      </p:sp>
      <p:sp>
        <p:nvSpPr>
          <p:cNvPr id="4" name="Segnaposto data 3">
            <a:extLst>
              <a:ext uri="{FF2B5EF4-FFF2-40B4-BE49-F238E27FC236}">
                <a16:creationId xmlns:a16="http://schemas.microsoft.com/office/drawing/2014/main" id="{491D92A9-F47D-4F4C-AAF0-6A6F7F18DE66}"/>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5F2D5339-A897-457C-B990-08310C0473C1}"/>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1214985C-1728-4E3E-85B8-7261C441CE44}"/>
              </a:ext>
            </a:extLst>
          </p:cNvPr>
          <p:cNvSpPr>
            <a:spLocks noGrp="1"/>
          </p:cNvSpPr>
          <p:nvPr>
            <p:ph type="sldNum" sz="quarter" idx="12"/>
          </p:nvPr>
        </p:nvSpPr>
        <p:spPr/>
        <p:txBody>
          <a:bodyPr/>
          <a:lstStyle/>
          <a:p>
            <a:fld id="{11A9D1D3-80F6-43B1-92F0-BF797B205D95}" type="slidenum">
              <a:rPr lang="it-IT" smtClean="0"/>
              <a:t>20</a:t>
            </a:fld>
            <a:endParaRPr lang="it-IT"/>
          </a:p>
        </p:txBody>
      </p:sp>
      <p:sp>
        <p:nvSpPr>
          <p:cNvPr id="7" name="Rectangle 3">
            <a:extLst>
              <a:ext uri="{FF2B5EF4-FFF2-40B4-BE49-F238E27FC236}">
                <a16:creationId xmlns:a16="http://schemas.microsoft.com/office/drawing/2014/main" id="{C1B4D1BA-D312-4CBB-9D95-D910DBDC0E06}"/>
              </a:ext>
            </a:extLst>
          </p:cNvPr>
          <p:cNvSpPr txBox="1">
            <a:spLocks noChangeArrowheads="1"/>
          </p:cNvSpPr>
          <p:nvPr/>
        </p:nvSpPr>
        <p:spPr>
          <a:xfrm>
            <a:off x="838200" y="1297434"/>
            <a:ext cx="7661275" cy="49037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onotype Sorts" pitchFamily="2" charset="2"/>
              <a:buNone/>
            </a:pPr>
            <a:r>
              <a:rPr lang="en-US" altLang="it-IT" sz="1600" b="1" dirty="0"/>
              <a:t>Log                                  Write                              	Output</a:t>
            </a:r>
            <a:endParaRPr lang="en-US" altLang="it-IT" sz="1600" dirty="0"/>
          </a:p>
          <a:p>
            <a:pPr>
              <a:lnSpc>
                <a:spcPct val="60000"/>
              </a:lnSpc>
              <a:buFont typeface="Monotype Sorts" pitchFamily="2" charset="2"/>
              <a:buNone/>
            </a:pPr>
            <a:r>
              <a:rPr lang="en-US" altLang="it-IT" sz="1600" dirty="0"/>
              <a:t>&lt;</a:t>
            </a:r>
            <a:r>
              <a:rPr lang="en-US" altLang="it-IT" sz="1600" i="1" dirty="0"/>
              <a:t>T</a:t>
            </a:r>
            <a:r>
              <a:rPr lang="en-US" altLang="it-IT" sz="1600" baseline="-25000" dirty="0"/>
              <a:t>0</a:t>
            </a:r>
            <a:r>
              <a:rPr lang="en-US" altLang="it-IT" sz="1600" i="1" dirty="0"/>
              <a:t> </a:t>
            </a:r>
            <a:r>
              <a:rPr lang="en-US" altLang="it-IT" sz="1600" b="1" dirty="0"/>
              <a:t>start</a:t>
            </a:r>
            <a:r>
              <a:rPr lang="en-US" altLang="it-IT" sz="1600" dirty="0"/>
              <a:t>&gt;</a:t>
            </a:r>
          </a:p>
          <a:p>
            <a:pPr>
              <a:buFont typeface="Monotype Sorts" pitchFamily="2" charset="2"/>
              <a:buNone/>
            </a:pPr>
            <a:r>
              <a:rPr lang="en-US" altLang="it-IT" sz="1600" dirty="0"/>
              <a:t>&lt;</a:t>
            </a:r>
            <a:r>
              <a:rPr lang="en-US" altLang="it-IT" sz="1600" i="1" dirty="0"/>
              <a:t>T</a:t>
            </a:r>
            <a:r>
              <a:rPr lang="en-US" altLang="it-IT" sz="1600" i="1" baseline="-25000" dirty="0"/>
              <a:t>0</a:t>
            </a:r>
            <a:r>
              <a:rPr lang="en-US" altLang="it-IT" sz="1600" dirty="0"/>
              <a:t> , A, 1000, 950&gt;</a:t>
            </a:r>
          </a:p>
          <a:p>
            <a:pPr>
              <a:buFont typeface="Monotype Sorts" pitchFamily="2" charset="2"/>
              <a:buNone/>
            </a:pPr>
            <a:r>
              <a:rPr lang="en-US" altLang="it-IT" sz="1600" dirty="0"/>
              <a:t>			        </a:t>
            </a:r>
            <a:r>
              <a:rPr lang="en-US" altLang="it-IT" sz="1600" i="1" dirty="0"/>
              <a:t>A</a:t>
            </a:r>
            <a:r>
              <a:rPr lang="en-US" altLang="it-IT" sz="1600" dirty="0"/>
              <a:t> = 950</a:t>
            </a:r>
          </a:p>
          <a:p>
            <a:pPr>
              <a:lnSpc>
                <a:spcPct val="70000"/>
              </a:lnSpc>
              <a:buFont typeface="Monotype Sorts" pitchFamily="2" charset="2"/>
              <a:buNone/>
            </a:pPr>
            <a:r>
              <a:rPr lang="en-US" altLang="it-IT" sz="1600" i="1" dirty="0"/>
              <a:t>&lt;T</a:t>
            </a:r>
            <a:r>
              <a:rPr lang="en-US" altLang="it-IT" sz="1600" baseline="-25000" dirty="0"/>
              <a:t>o</a:t>
            </a:r>
            <a:r>
              <a:rPr lang="en-US" altLang="it-IT" sz="1600" dirty="0"/>
              <a:t> , B, 2000, 2050&gt;</a:t>
            </a:r>
          </a:p>
          <a:p>
            <a:pPr>
              <a:lnSpc>
                <a:spcPct val="80000"/>
              </a:lnSpc>
              <a:buFont typeface="Monotype Sorts" pitchFamily="2" charset="2"/>
              <a:buNone/>
            </a:pPr>
            <a:r>
              <a:rPr lang="en-US" altLang="it-IT" sz="1600" dirty="0"/>
              <a:t>			       </a:t>
            </a:r>
            <a:r>
              <a:rPr lang="en-US" altLang="it-IT" sz="1600" i="1" dirty="0"/>
              <a:t>B</a:t>
            </a:r>
            <a:r>
              <a:rPr lang="en-US" altLang="it-IT" sz="1600" dirty="0"/>
              <a:t> = 2050</a:t>
            </a:r>
          </a:p>
          <a:p>
            <a:pPr>
              <a:lnSpc>
                <a:spcPct val="80000"/>
              </a:lnSpc>
              <a:buFont typeface="Monotype Sorts" pitchFamily="2" charset="2"/>
              <a:buNone/>
            </a:pPr>
            <a:r>
              <a:rPr lang="en-US" altLang="it-IT" sz="1600" dirty="0"/>
              <a:t>						Output(</a:t>
            </a:r>
            <a:r>
              <a:rPr lang="en-US" altLang="it-IT" sz="1600" i="1" dirty="0"/>
              <a:t>B</a:t>
            </a:r>
            <a:r>
              <a:rPr lang="en-US" altLang="it-IT" sz="1600" i="1" baseline="-25000" dirty="0"/>
              <a:t>B</a:t>
            </a:r>
            <a:r>
              <a:rPr lang="en-US" altLang="it-IT" sz="1600" dirty="0"/>
              <a:t>) </a:t>
            </a:r>
          </a:p>
          <a:p>
            <a:pPr>
              <a:lnSpc>
                <a:spcPct val="80000"/>
              </a:lnSpc>
              <a:buFont typeface="Monotype Sorts" pitchFamily="2" charset="2"/>
              <a:buNone/>
            </a:pPr>
            <a:r>
              <a:rPr lang="en-US" altLang="it-IT" sz="1600" dirty="0"/>
              <a:t>&lt;</a:t>
            </a:r>
            <a:r>
              <a:rPr lang="en-US" altLang="it-IT" sz="1600" i="1" dirty="0"/>
              <a:t>T</a:t>
            </a:r>
            <a:r>
              <a:rPr lang="en-US" altLang="it-IT" sz="1600" baseline="-25000" dirty="0"/>
              <a:t>1</a:t>
            </a:r>
            <a:r>
              <a:rPr lang="en-US" altLang="it-IT" sz="1600" dirty="0"/>
              <a:t> </a:t>
            </a:r>
            <a:r>
              <a:rPr lang="en-US" altLang="it-IT" sz="1600" b="1" dirty="0"/>
              <a:t>start</a:t>
            </a:r>
            <a:r>
              <a:rPr lang="en-US" altLang="it-IT" sz="1600" dirty="0"/>
              <a:t>&gt;</a:t>
            </a:r>
          </a:p>
          <a:p>
            <a:pPr>
              <a:lnSpc>
                <a:spcPct val="80000"/>
              </a:lnSpc>
              <a:buNone/>
            </a:pPr>
            <a:r>
              <a:rPr lang="en-US" altLang="it-IT" sz="1600" dirty="0"/>
              <a:t>&lt;</a:t>
            </a:r>
            <a:r>
              <a:rPr lang="en-US" altLang="it-IT" sz="1600" i="1" dirty="0"/>
              <a:t>T</a:t>
            </a:r>
            <a:r>
              <a:rPr lang="en-US" altLang="it-IT" sz="1600" baseline="-25000" dirty="0"/>
              <a:t>0</a:t>
            </a:r>
            <a:r>
              <a:rPr lang="en-US" altLang="it-IT" sz="1600" dirty="0"/>
              <a:t> </a:t>
            </a:r>
            <a:r>
              <a:rPr lang="en-US" altLang="it-IT" sz="1600" b="1" dirty="0"/>
              <a:t>commit</a:t>
            </a:r>
            <a:r>
              <a:rPr lang="en-US" altLang="it-IT" sz="1600" dirty="0"/>
              <a:t>&gt;</a:t>
            </a:r>
          </a:p>
          <a:p>
            <a:pPr>
              <a:lnSpc>
                <a:spcPct val="60000"/>
              </a:lnSpc>
              <a:buFont typeface="Monotype Sorts" pitchFamily="2" charset="2"/>
              <a:buNone/>
            </a:pPr>
            <a:r>
              <a:rPr lang="en-US" altLang="it-IT" sz="1600" dirty="0"/>
              <a:t>&lt;</a:t>
            </a:r>
            <a:r>
              <a:rPr lang="en-US" altLang="it-IT" sz="1600" i="1" dirty="0"/>
              <a:t>T</a:t>
            </a:r>
            <a:r>
              <a:rPr lang="en-US" altLang="it-IT" sz="1600" baseline="-25000" dirty="0"/>
              <a:t>1</a:t>
            </a:r>
            <a:r>
              <a:rPr lang="en-US" altLang="it-IT" sz="1600" dirty="0"/>
              <a:t>, C, 700, 600&gt;</a:t>
            </a:r>
          </a:p>
          <a:p>
            <a:pPr>
              <a:lnSpc>
                <a:spcPct val="80000"/>
              </a:lnSpc>
              <a:buFont typeface="Monotype Sorts" pitchFamily="2" charset="2"/>
              <a:buNone/>
            </a:pPr>
            <a:r>
              <a:rPr lang="en-US" altLang="it-IT" sz="1600" dirty="0"/>
              <a:t>                                              </a:t>
            </a:r>
            <a:r>
              <a:rPr lang="en-US" altLang="it-IT" sz="1600" i="1" dirty="0"/>
              <a:t>C</a:t>
            </a:r>
            <a:r>
              <a:rPr lang="en-US" altLang="it-IT" sz="1600" dirty="0"/>
              <a:t> = 600</a:t>
            </a:r>
          </a:p>
          <a:p>
            <a:pPr>
              <a:lnSpc>
                <a:spcPct val="80000"/>
              </a:lnSpc>
              <a:buFont typeface="Monotype Sorts" pitchFamily="2" charset="2"/>
              <a:buNone/>
            </a:pPr>
            <a:r>
              <a:rPr lang="en-US" altLang="it-IT" sz="1600" dirty="0"/>
              <a:t>                                                                        	                                                                                					Output(</a:t>
            </a:r>
            <a:r>
              <a:rPr lang="en-US" altLang="it-IT" sz="1600" i="1" dirty="0"/>
              <a:t>B</a:t>
            </a:r>
            <a:r>
              <a:rPr lang="en-US" altLang="it-IT" sz="1600" i="1" baseline="-25000" dirty="0"/>
              <a:t>C</a:t>
            </a:r>
            <a:r>
              <a:rPr lang="en-US" altLang="it-IT" sz="1600" dirty="0"/>
              <a:t>) </a:t>
            </a:r>
          </a:p>
          <a:p>
            <a:pPr>
              <a:lnSpc>
                <a:spcPct val="70000"/>
              </a:lnSpc>
              <a:buFont typeface="Monotype Sorts" pitchFamily="2" charset="2"/>
              <a:buNone/>
            </a:pPr>
            <a:r>
              <a:rPr lang="en-US" altLang="it-IT" sz="1600" dirty="0"/>
              <a:t>CRASH</a:t>
            </a:r>
          </a:p>
          <a:p>
            <a:pPr>
              <a:lnSpc>
                <a:spcPct val="70000"/>
              </a:lnSpc>
              <a:buFont typeface="Monotype Sorts" pitchFamily="2" charset="2"/>
              <a:buNone/>
            </a:pPr>
            <a:endParaRPr lang="en-US" altLang="it-IT" sz="1600" dirty="0"/>
          </a:p>
          <a:p>
            <a:pPr>
              <a:lnSpc>
                <a:spcPct val="70000"/>
              </a:lnSpc>
              <a:buFont typeface="Monotype Sorts" pitchFamily="2" charset="2"/>
              <a:buNone/>
            </a:pPr>
            <a:r>
              <a:rPr lang="en-US" altLang="it-IT" sz="1600" dirty="0"/>
              <a:t>                                                                                </a:t>
            </a:r>
          </a:p>
          <a:p>
            <a:pPr lvl="4">
              <a:buFontTx/>
              <a:buNone/>
            </a:pPr>
            <a:endParaRPr lang="en-US" altLang="it-IT" sz="1600" dirty="0"/>
          </a:p>
        </p:txBody>
      </p:sp>
      <p:sp>
        <p:nvSpPr>
          <p:cNvPr id="8" name="Line 4">
            <a:extLst>
              <a:ext uri="{FF2B5EF4-FFF2-40B4-BE49-F238E27FC236}">
                <a16:creationId xmlns:a16="http://schemas.microsoft.com/office/drawing/2014/main" id="{EED4D946-9C58-4C06-AFE3-55BBD7C5B98A}"/>
              </a:ext>
            </a:extLst>
          </p:cNvPr>
          <p:cNvSpPr>
            <a:spLocks noChangeShapeType="1"/>
          </p:cNvSpPr>
          <p:nvPr/>
        </p:nvSpPr>
        <p:spPr bwMode="auto">
          <a:xfrm flipV="1">
            <a:off x="865202" y="1571349"/>
            <a:ext cx="5579986" cy="130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Rettangolo 8">
            <a:extLst>
              <a:ext uri="{FF2B5EF4-FFF2-40B4-BE49-F238E27FC236}">
                <a16:creationId xmlns:a16="http://schemas.microsoft.com/office/drawing/2014/main" id="{307C128E-94C2-4345-B2D8-CC013300A824}"/>
              </a:ext>
            </a:extLst>
          </p:cNvPr>
          <p:cNvSpPr/>
          <p:nvPr/>
        </p:nvSpPr>
        <p:spPr>
          <a:xfrm>
            <a:off x="7770920" y="1677872"/>
            <a:ext cx="3332360" cy="1268168"/>
          </a:xfrm>
          <a:prstGeom prst="rect">
            <a:avLst/>
          </a:prstGeom>
        </p:spPr>
        <p:txBody>
          <a:bodyPr wrap="square">
            <a:spAutoFit/>
          </a:bodyPr>
          <a:lstStyle/>
          <a:p>
            <a:pPr>
              <a:lnSpc>
                <a:spcPct val="70000"/>
              </a:lnSpc>
              <a:buFont typeface="Monotype Sorts" pitchFamily="2" charset="2"/>
              <a:buNone/>
            </a:pPr>
            <a:r>
              <a:rPr lang="en-US" altLang="it-IT" dirty="0"/>
              <a:t>Recovery actions </a:t>
            </a:r>
          </a:p>
          <a:p>
            <a:pPr>
              <a:lnSpc>
                <a:spcPct val="70000"/>
              </a:lnSpc>
              <a:buFont typeface="Monotype Sorts" pitchFamily="2" charset="2"/>
              <a:buNone/>
            </a:pPr>
            <a:endParaRPr lang="en-US" altLang="it-IT" dirty="0"/>
          </a:p>
          <a:p>
            <a:pPr marL="285750" indent="-285750">
              <a:lnSpc>
                <a:spcPct val="70000"/>
              </a:lnSpc>
              <a:buFontTx/>
              <a:buChar char="-"/>
            </a:pPr>
            <a:r>
              <a:rPr lang="en-US" altLang="it-IT" dirty="0"/>
              <a:t>undo (</a:t>
            </a:r>
            <a:r>
              <a:rPr lang="en-US" altLang="it-IT" i="1" dirty="0"/>
              <a:t>T</a:t>
            </a:r>
            <a:r>
              <a:rPr lang="en-US" altLang="it-IT" baseline="-25000" dirty="0"/>
              <a:t>1</a:t>
            </a:r>
            <a:r>
              <a:rPr lang="en-US" altLang="it-IT" dirty="0"/>
              <a:t>)    A reset to 950</a:t>
            </a:r>
          </a:p>
          <a:p>
            <a:pPr>
              <a:lnSpc>
                <a:spcPct val="70000"/>
              </a:lnSpc>
            </a:pPr>
            <a:r>
              <a:rPr lang="en-US" altLang="it-IT" dirty="0"/>
              <a:t>                          B reset to 2050</a:t>
            </a:r>
          </a:p>
          <a:p>
            <a:pPr>
              <a:lnSpc>
                <a:spcPct val="70000"/>
              </a:lnSpc>
            </a:pPr>
            <a:endParaRPr lang="en-US" altLang="it-IT" dirty="0"/>
          </a:p>
          <a:p>
            <a:pPr marL="285750" indent="-285750">
              <a:lnSpc>
                <a:spcPct val="70000"/>
              </a:lnSpc>
              <a:buFontTx/>
              <a:buChar char="-"/>
            </a:pPr>
            <a:r>
              <a:rPr lang="en-US" altLang="it-IT" dirty="0"/>
              <a:t>redo (</a:t>
            </a:r>
            <a:r>
              <a:rPr lang="en-US" altLang="it-IT" i="1" dirty="0"/>
              <a:t>T</a:t>
            </a:r>
            <a:r>
              <a:rPr lang="en-US" altLang="it-IT" baseline="-25000" dirty="0"/>
              <a:t>0</a:t>
            </a:r>
            <a:r>
              <a:rPr lang="en-US" altLang="it-IT" dirty="0"/>
              <a:t>)    C is restored to 700</a:t>
            </a:r>
          </a:p>
        </p:txBody>
      </p:sp>
    </p:spTree>
    <p:extLst>
      <p:ext uri="{BB962C8B-B14F-4D97-AF65-F5344CB8AC3E}">
        <p14:creationId xmlns:p14="http://schemas.microsoft.com/office/powerpoint/2010/main" val="754953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D770A9-2FA7-4291-8ADC-27B58A3F9D41}"/>
              </a:ext>
            </a:extLst>
          </p:cNvPr>
          <p:cNvSpPr>
            <a:spLocks noGrp="1"/>
          </p:cNvSpPr>
          <p:nvPr>
            <p:ph type="title"/>
          </p:nvPr>
        </p:nvSpPr>
        <p:spPr/>
        <p:txBody>
          <a:bodyPr/>
          <a:lstStyle/>
          <a:p>
            <a:r>
              <a:rPr lang="it-IT" dirty="0" err="1"/>
              <a:t>Checkpointing</a:t>
            </a:r>
            <a:endParaRPr lang="it-IT" dirty="0"/>
          </a:p>
        </p:txBody>
      </p:sp>
      <p:sp>
        <p:nvSpPr>
          <p:cNvPr id="4" name="Segnaposto data 3">
            <a:extLst>
              <a:ext uri="{FF2B5EF4-FFF2-40B4-BE49-F238E27FC236}">
                <a16:creationId xmlns:a16="http://schemas.microsoft.com/office/drawing/2014/main" id="{9B410848-A5FF-4454-94DB-218782BD93AE}"/>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4DF1418B-FEDF-4000-A146-904526631B52}"/>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FCAD6DF5-9EBD-4536-8B2A-9C5B909FE706}"/>
              </a:ext>
            </a:extLst>
          </p:cNvPr>
          <p:cNvSpPr>
            <a:spLocks noGrp="1"/>
          </p:cNvSpPr>
          <p:nvPr>
            <p:ph type="sldNum" sz="quarter" idx="12"/>
          </p:nvPr>
        </p:nvSpPr>
        <p:spPr/>
        <p:txBody>
          <a:bodyPr/>
          <a:lstStyle/>
          <a:p>
            <a:fld id="{11A9D1D3-80F6-43B1-92F0-BF797B205D95}" type="slidenum">
              <a:rPr lang="it-IT" smtClean="0"/>
              <a:t>21</a:t>
            </a:fld>
            <a:endParaRPr lang="it-IT"/>
          </a:p>
        </p:txBody>
      </p:sp>
      <p:sp>
        <p:nvSpPr>
          <p:cNvPr id="7" name="Line 4">
            <a:extLst>
              <a:ext uri="{FF2B5EF4-FFF2-40B4-BE49-F238E27FC236}">
                <a16:creationId xmlns:a16="http://schemas.microsoft.com/office/drawing/2014/main" id="{B739C34D-847D-4958-BCA4-5CDE7B4D5122}"/>
              </a:ext>
            </a:extLst>
          </p:cNvPr>
          <p:cNvSpPr>
            <a:spLocks noChangeShapeType="1"/>
          </p:cNvSpPr>
          <p:nvPr/>
        </p:nvSpPr>
        <p:spPr bwMode="auto">
          <a:xfrm>
            <a:off x="2121563" y="4314825"/>
            <a:ext cx="723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it-IT"/>
          </a:p>
        </p:txBody>
      </p:sp>
      <p:sp>
        <p:nvSpPr>
          <p:cNvPr id="8" name="Text Box 5">
            <a:extLst>
              <a:ext uri="{FF2B5EF4-FFF2-40B4-BE49-F238E27FC236}">
                <a16:creationId xmlns:a16="http://schemas.microsoft.com/office/drawing/2014/main" id="{80D31B29-96A1-4FE7-8358-B5151D97B5EC}"/>
              </a:ext>
            </a:extLst>
          </p:cNvPr>
          <p:cNvSpPr txBox="1">
            <a:spLocks noChangeArrowheads="1"/>
          </p:cNvSpPr>
          <p:nvPr/>
        </p:nvSpPr>
        <p:spPr bwMode="auto">
          <a:xfrm>
            <a:off x="4477413" y="3441700"/>
            <a:ext cx="12586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800">
                <a:solidFill>
                  <a:schemeClr val="tx1"/>
                </a:solidFill>
                <a:latin typeface="Comic Sans MS" panose="030F0702030302020204" pitchFamily="66" charset="0"/>
              </a:rPr>
              <a:t>CK(T1,T2)</a:t>
            </a:r>
            <a:endParaRPr lang="en-US" altLang="it-IT" sz="1800" noProof="1">
              <a:solidFill>
                <a:schemeClr val="tx1"/>
              </a:solidFill>
              <a:latin typeface="Comic Sans MS" panose="030F0702030302020204" pitchFamily="66" charset="0"/>
            </a:endParaRPr>
          </a:p>
        </p:txBody>
      </p:sp>
      <p:sp>
        <p:nvSpPr>
          <p:cNvPr id="9" name="Text Box 6">
            <a:extLst>
              <a:ext uri="{FF2B5EF4-FFF2-40B4-BE49-F238E27FC236}">
                <a16:creationId xmlns:a16="http://schemas.microsoft.com/office/drawing/2014/main" id="{7E6590BC-C8A9-4773-BA78-78F52B651B6F}"/>
              </a:ext>
            </a:extLst>
          </p:cNvPr>
          <p:cNvSpPr txBox="1">
            <a:spLocks noChangeArrowheads="1"/>
          </p:cNvSpPr>
          <p:nvPr/>
        </p:nvSpPr>
        <p:spPr bwMode="auto">
          <a:xfrm>
            <a:off x="8690639" y="4546600"/>
            <a:ext cx="79861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800">
                <a:solidFill>
                  <a:schemeClr val="tx1"/>
                </a:solidFill>
                <a:latin typeface="Comic Sans MS" panose="030F0702030302020204" pitchFamily="66" charset="0"/>
              </a:rPr>
              <a:t>Crash</a:t>
            </a:r>
            <a:endParaRPr lang="en-US" altLang="it-IT" sz="1800" noProof="1">
              <a:solidFill>
                <a:schemeClr val="tx1"/>
              </a:solidFill>
              <a:latin typeface="Comic Sans MS" panose="030F0702030302020204" pitchFamily="66" charset="0"/>
            </a:endParaRPr>
          </a:p>
        </p:txBody>
      </p:sp>
      <p:sp>
        <p:nvSpPr>
          <p:cNvPr id="10" name="Text Box 8">
            <a:extLst>
              <a:ext uri="{FF2B5EF4-FFF2-40B4-BE49-F238E27FC236}">
                <a16:creationId xmlns:a16="http://schemas.microsoft.com/office/drawing/2014/main" id="{52666AE5-7620-45C7-991D-1257B7F3A73A}"/>
              </a:ext>
            </a:extLst>
          </p:cNvPr>
          <p:cNvSpPr txBox="1">
            <a:spLocks noChangeArrowheads="1"/>
          </p:cNvSpPr>
          <p:nvPr/>
        </p:nvSpPr>
        <p:spPr bwMode="auto">
          <a:xfrm>
            <a:off x="2342226" y="5402263"/>
            <a:ext cx="103981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&lt;T1 start&gt;</a:t>
            </a:r>
            <a:endParaRPr lang="en-US" altLang="it-IT" sz="1400" noProof="1">
              <a:solidFill>
                <a:schemeClr val="tx1"/>
              </a:solidFill>
              <a:latin typeface="Comic Sans MS" panose="030F0702030302020204" pitchFamily="66" charset="0"/>
            </a:endParaRPr>
          </a:p>
        </p:txBody>
      </p:sp>
      <p:sp>
        <p:nvSpPr>
          <p:cNvPr id="11" name="Text Box 9">
            <a:extLst>
              <a:ext uri="{FF2B5EF4-FFF2-40B4-BE49-F238E27FC236}">
                <a16:creationId xmlns:a16="http://schemas.microsoft.com/office/drawing/2014/main" id="{B7E51F01-6FC5-49A5-8330-C8EBD40D2DBF}"/>
              </a:ext>
            </a:extLst>
          </p:cNvPr>
          <p:cNvSpPr txBox="1">
            <a:spLocks noChangeArrowheads="1"/>
          </p:cNvSpPr>
          <p:nvPr/>
        </p:nvSpPr>
        <p:spPr bwMode="auto">
          <a:xfrm>
            <a:off x="2966114" y="5208588"/>
            <a:ext cx="1042987"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&lt;T2 start&gt;</a:t>
            </a:r>
            <a:endParaRPr lang="en-US" altLang="it-IT" sz="1400" noProof="1">
              <a:solidFill>
                <a:schemeClr val="tx1"/>
              </a:solidFill>
              <a:latin typeface="Comic Sans MS" panose="030F0702030302020204" pitchFamily="66" charset="0"/>
            </a:endParaRPr>
          </a:p>
        </p:txBody>
      </p:sp>
      <p:sp>
        <p:nvSpPr>
          <p:cNvPr id="12" name="Text Box 10">
            <a:extLst>
              <a:ext uri="{FF2B5EF4-FFF2-40B4-BE49-F238E27FC236}">
                <a16:creationId xmlns:a16="http://schemas.microsoft.com/office/drawing/2014/main" id="{039C7088-2241-4630-909C-13DB028EA517}"/>
              </a:ext>
            </a:extLst>
          </p:cNvPr>
          <p:cNvSpPr txBox="1">
            <a:spLocks noChangeArrowheads="1"/>
          </p:cNvSpPr>
          <p:nvPr/>
        </p:nvSpPr>
        <p:spPr bwMode="auto">
          <a:xfrm>
            <a:off x="4831425" y="5414963"/>
            <a:ext cx="12080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&lt;T2 commit&gt;</a:t>
            </a:r>
            <a:endParaRPr lang="en-US" altLang="it-IT" sz="1400" noProof="1">
              <a:solidFill>
                <a:schemeClr val="tx1"/>
              </a:solidFill>
              <a:latin typeface="Comic Sans MS" panose="030F0702030302020204" pitchFamily="66" charset="0"/>
            </a:endParaRPr>
          </a:p>
        </p:txBody>
      </p:sp>
      <p:sp>
        <p:nvSpPr>
          <p:cNvPr id="13" name="Text Box 11">
            <a:extLst>
              <a:ext uri="{FF2B5EF4-FFF2-40B4-BE49-F238E27FC236}">
                <a16:creationId xmlns:a16="http://schemas.microsoft.com/office/drawing/2014/main" id="{9ACACA59-4361-49DF-8BCE-E92EF555B9E6}"/>
              </a:ext>
            </a:extLst>
          </p:cNvPr>
          <p:cNvSpPr txBox="1">
            <a:spLocks noChangeArrowheads="1"/>
          </p:cNvSpPr>
          <p:nvPr/>
        </p:nvSpPr>
        <p:spPr bwMode="auto">
          <a:xfrm>
            <a:off x="6439564" y="5326063"/>
            <a:ext cx="1042987"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&lt;T3 start&gt;</a:t>
            </a:r>
            <a:endParaRPr lang="en-US" altLang="it-IT" sz="1400" noProof="1">
              <a:solidFill>
                <a:schemeClr val="tx1"/>
              </a:solidFill>
              <a:latin typeface="Comic Sans MS" panose="030F0702030302020204" pitchFamily="66" charset="0"/>
            </a:endParaRPr>
          </a:p>
        </p:txBody>
      </p:sp>
      <p:sp>
        <p:nvSpPr>
          <p:cNvPr id="14" name="Text Box 12">
            <a:extLst>
              <a:ext uri="{FF2B5EF4-FFF2-40B4-BE49-F238E27FC236}">
                <a16:creationId xmlns:a16="http://schemas.microsoft.com/office/drawing/2014/main" id="{DD634AD6-4698-4DDE-8CE7-EDA331B2A489}"/>
              </a:ext>
            </a:extLst>
          </p:cNvPr>
          <p:cNvSpPr txBox="1">
            <a:spLocks noChangeArrowheads="1"/>
          </p:cNvSpPr>
          <p:nvPr/>
        </p:nvSpPr>
        <p:spPr bwMode="auto">
          <a:xfrm>
            <a:off x="8279476" y="5588001"/>
            <a:ext cx="7207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&lt;T3,…&gt;</a:t>
            </a:r>
            <a:endParaRPr lang="en-US" altLang="it-IT" sz="1400" noProof="1">
              <a:solidFill>
                <a:schemeClr val="tx1"/>
              </a:solidFill>
              <a:latin typeface="Comic Sans MS" panose="030F0702030302020204" pitchFamily="66" charset="0"/>
            </a:endParaRPr>
          </a:p>
        </p:txBody>
      </p:sp>
      <p:sp>
        <p:nvSpPr>
          <p:cNvPr id="15" name="Text Box 13">
            <a:extLst>
              <a:ext uri="{FF2B5EF4-FFF2-40B4-BE49-F238E27FC236}">
                <a16:creationId xmlns:a16="http://schemas.microsoft.com/office/drawing/2014/main" id="{762F20A1-63F4-42A0-9D4D-99D2436AD45A}"/>
              </a:ext>
            </a:extLst>
          </p:cNvPr>
          <p:cNvSpPr txBox="1">
            <a:spLocks noChangeArrowheads="1"/>
          </p:cNvSpPr>
          <p:nvPr/>
        </p:nvSpPr>
        <p:spPr bwMode="auto">
          <a:xfrm>
            <a:off x="5458488" y="5643563"/>
            <a:ext cx="9763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&lt;T1, Z, …&gt;</a:t>
            </a:r>
            <a:endParaRPr lang="en-US" altLang="it-IT" sz="1400" noProof="1">
              <a:solidFill>
                <a:schemeClr val="tx1"/>
              </a:solidFill>
              <a:latin typeface="Comic Sans MS" panose="030F0702030302020204" pitchFamily="66" charset="0"/>
            </a:endParaRPr>
          </a:p>
        </p:txBody>
      </p:sp>
      <p:sp>
        <p:nvSpPr>
          <p:cNvPr id="16" name="Text Box 14">
            <a:extLst>
              <a:ext uri="{FF2B5EF4-FFF2-40B4-BE49-F238E27FC236}">
                <a16:creationId xmlns:a16="http://schemas.microsoft.com/office/drawing/2014/main" id="{06EA0630-26A6-4212-B3D9-30B3D1FB03A9}"/>
              </a:ext>
            </a:extLst>
          </p:cNvPr>
          <p:cNvSpPr txBox="1">
            <a:spLocks noChangeArrowheads="1"/>
          </p:cNvSpPr>
          <p:nvPr/>
        </p:nvSpPr>
        <p:spPr bwMode="auto">
          <a:xfrm>
            <a:off x="4334538" y="5634038"/>
            <a:ext cx="9128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&lt;T1,Y, …&gt;</a:t>
            </a:r>
            <a:endParaRPr lang="en-US" altLang="it-IT" sz="1400" noProof="1">
              <a:solidFill>
                <a:schemeClr val="tx1"/>
              </a:solidFill>
              <a:latin typeface="Comic Sans MS" panose="030F0702030302020204" pitchFamily="66" charset="0"/>
            </a:endParaRPr>
          </a:p>
        </p:txBody>
      </p:sp>
      <p:sp>
        <p:nvSpPr>
          <p:cNvPr id="17" name="Line 15">
            <a:extLst>
              <a:ext uri="{FF2B5EF4-FFF2-40B4-BE49-F238E27FC236}">
                <a16:creationId xmlns:a16="http://schemas.microsoft.com/office/drawing/2014/main" id="{13F96A1C-0AA7-4C21-A11C-1E1A093E13E5}"/>
              </a:ext>
            </a:extLst>
          </p:cNvPr>
          <p:cNvSpPr>
            <a:spLocks noChangeShapeType="1"/>
          </p:cNvSpPr>
          <p:nvPr/>
        </p:nvSpPr>
        <p:spPr bwMode="auto">
          <a:xfrm>
            <a:off x="2901025" y="4708525"/>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it-IT"/>
          </a:p>
        </p:txBody>
      </p:sp>
      <p:sp>
        <p:nvSpPr>
          <p:cNvPr id="18" name="Line 16">
            <a:extLst>
              <a:ext uri="{FF2B5EF4-FFF2-40B4-BE49-F238E27FC236}">
                <a16:creationId xmlns:a16="http://schemas.microsoft.com/office/drawing/2014/main" id="{95C1A3B6-66B0-4184-BCF5-8A8A80D23872}"/>
              </a:ext>
            </a:extLst>
          </p:cNvPr>
          <p:cNvSpPr>
            <a:spLocks noChangeShapeType="1"/>
          </p:cNvSpPr>
          <p:nvPr/>
        </p:nvSpPr>
        <p:spPr bwMode="auto">
          <a:xfrm>
            <a:off x="3470938" y="4751387"/>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it-IT"/>
          </a:p>
        </p:txBody>
      </p:sp>
      <p:sp>
        <p:nvSpPr>
          <p:cNvPr id="19" name="Line 17">
            <a:extLst>
              <a:ext uri="{FF2B5EF4-FFF2-40B4-BE49-F238E27FC236}">
                <a16:creationId xmlns:a16="http://schemas.microsoft.com/office/drawing/2014/main" id="{2AB5FA30-9DAA-4C5B-8887-7752C5989C3B}"/>
              </a:ext>
            </a:extLst>
          </p:cNvPr>
          <p:cNvSpPr>
            <a:spLocks noChangeShapeType="1"/>
          </p:cNvSpPr>
          <p:nvPr/>
        </p:nvSpPr>
        <p:spPr bwMode="auto">
          <a:xfrm>
            <a:off x="5474363" y="4751387"/>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it-IT"/>
          </a:p>
        </p:txBody>
      </p:sp>
      <p:sp>
        <p:nvSpPr>
          <p:cNvPr id="20" name="Line 18">
            <a:extLst>
              <a:ext uri="{FF2B5EF4-FFF2-40B4-BE49-F238E27FC236}">
                <a16:creationId xmlns:a16="http://schemas.microsoft.com/office/drawing/2014/main" id="{E1C18C8C-6C60-4762-BA7D-CB4AE906E2D1}"/>
              </a:ext>
            </a:extLst>
          </p:cNvPr>
          <p:cNvSpPr>
            <a:spLocks noChangeShapeType="1"/>
          </p:cNvSpPr>
          <p:nvPr/>
        </p:nvSpPr>
        <p:spPr bwMode="auto">
          <a:xfrm>
            <a:off x="6845963" y="4751387"/>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it-IT"/>
          </a:p>
        </p:txBody>
      </p:sp>
      <p:sp>
        <p:nvSpPr>
          <p:cNvPr id="21" name="Line 19">
            <a:extLst>
              <a:ext uri="{FF2B5EF4-FFF2-40B4-BE49-F238E27FC236}">
                <a16:creationId xmlns:a16="http://schemas.microsoft.com/office/drawing/2014/main" id="{F72FD5D2-A26F-4E1F-9774-860C408972BB}"/>
              </a:ext>
            </a:extLst>
          </p:cNvPr>
          <p:cNvSpPr>
            <a:spLocks noChangeShapeType="1"/>
          </p:cNvSpPr>
          <p:nvPr/>
        </p:nvSpPr>
        <p:spPr bwMode="auto">
          <a:xfrm>
            <a:off x="3975763" y="4751387"/>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it-IT"/>
          </a:p>
        </p:txBody>
      </p:sp>
      <p:sp>
        <p:nvSpPr>
          <p:cNvPr id="22" name="Line 20">
            <a:extLst>
              <a:ext uri="{FF2B5EF4-FFF2-40B4-BE49-F238E27FC236}">
                <a16:creationId xmlns:a16="http://schemas.microsoft.com/office/drawing/2014/main" id="{1495A6A9-E3CF-4CA6-AFF4-76F572D28BB3}"/>
              </a:ext>
            </a:extLst>
          </p:cNvPr>
          <p:cNvSpPr>
            <a:spLocks noChangeShapeType="1"/>
          </p:cNvSpPr>
          <p:nvPr/>
        </p:nvSpPr>
        <p:spPr bwMode="auto">
          <a:xfrm>
            <a:off x="5931563" y="4751387"/>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it-IT"/>
          </a:p>
        </p:txBody>
      </p:sp>
      <p:sp>
        <p:nvSpPr>
          <p:cNvPr id="23" name="Line 21">
            <a:extLst>
              <a:ext uri="{FF2B5EF4-FFF2-40B4-BE49-F238E27FC236}">
                <a16:creationId xmlns:a16="http://schemas.microsoft.com/office/drawing/2014/main" id="{9F8F4E18-8975-4E3B-A90C-3472E8F02FB3}"/>
              </a:ext>
            </a:extLst>
          </p:cNvPr>
          <p:cNvSpPr>
            <a:spLocks noChangeShapeType="1"/>
          </p:cNvSpPr>
          <p:nvPr/>
        </p:nvSpPr>
        <p:spPr bwMode="auto">
          <a:xfrm>
            <a:off x="7788938" y="4852987"/>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it-IT"/>
          </a:p>
        </p:txBody>
      </p:sp>
      <p:sp>
        <p:nvSpPr>
          <p:cNvPr id="24" name="Rectangle 22">
            <a:extLst>
              <a:ext uri="{FF2B5EF4-FFF2-40B4-BE49-F238E27FC236}">
                <a16:creationId xmlns:a16="http://schemas.microsoft.com/office/drawing/2014/main" id="{949F7CE9-D2DA-46BA-A2D3-C3DFB42C9236}"/>
              </a:ext>
            </a:extLst>
          </p:cNvPr>
          <p:cNvSpPr>
            <a:spLocks noChangeArrowheads="1"/>
          </p:cNvSpPr>
          <p:nvPr/>
        </p:nvSpPr>
        <p:spPr bwMode="auto">
          <a:xfrm>
            <a:off x="4839363" y="4125396"/>
            <a:ext cx="228600" cy="36933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25" name="Text Box 23">
            <a:extLst>
              <a:ext uri="{FF2B5EF4-FFF2-40B4-BE49-F238E27FC236}">
                <a16:creationId xmlns:a16="http://schemas.microsoft.com/office/drawing/2014/main" id="{668D24E6-983C-4CDA-B81B-0C3303FFB212}"/>
              </a:ext>
            </a:extLst>
          </p:cNvPr>
          <p:cNvSpPr txBox="1">
            <a:spLocks noChangeArrowheads="1"/>
          </p:cNvSpPr>
          <p:nvPr/>
        </p:nvSpPr>
        <p:spPr bwMode="auto">
          <a:xfrm>
            <a:off x="1717175" y="3731496"/>
            <a:ext cx="74411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800" dirty="0">
                <a:solidFill>
                  <a:schemeClr val="tx1"/>
                </a:solidFill>
                <a:latin typeface="Comic Sans MS" panose="030F0702030302020204" pitchFamily="66" charset="0"/>
              </a:rPr>
              <a:t>dump</a:t>
            </a:r>
            <a:endParaRPr lang="en-US" altLang="it-IT" sz="1800" noProof="1">
              <a:solidFill>
                <a:schemeClr val="tx1"/>
              </a:solidFill>
              <a:latin typeface="Comic Sans MS" panose="030F0702030302020204" pitchFamily="66" charset="0"/>
            </a:endParaRPr>
          </a:p>
        </p:txBody>
      </p:sp>
      <p:sp>
        <p:nvSpPr>
          <p:cNvPr id="26" name="Rectangle 24">
            <a:extLst>
              <a:ext uri="{FF2B5EF4-FFF2-40B4-BE49-F238E27FC236}">
                <a16:creationId xmlns:a16="http://schemas.microsoft.com/office/drawing/2014/main" id="{3AF1CFCC-47A4-49C2-84E4-ACE000692AF7}"/>
              </a:ext>
            </a:extLst>
          </p:cNvPr>
          <p:cNvSpPr>
            <a:spLocks noChangeArrowheads="1"/>
          </p:cNvSpPr>
          <p:nvPr/>
        </p:nvSpPr>
        <p:spPr bwMode="auto">
          <a:xfrm>
            <a:off x="2246975" y="4095233"/>
            <a:ext cx="215900" cy="36933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27" name="Rectangle 25">
            <a:extLst>
              <a:ext uri="{FF2B5EF4-FFF2-40B4-BE49-F238E27FC236}">
                <a16:creationId xmlns:a16="http://schemas.microsoft.com/office/drawing/2014/main" id="{4FE41EAB-6A56-4042-A6BF-46ECB3B2CBA0}"/>
              </a:ext>
            </a:extLst>
          </p:cNvPr>
          <p:cNvSpPr>
            <a:spLocks noChangeArrowheads="1"/>
          </p:cNvSpPr>
          <p:nvPr/>
        </p:nvSpPr>
        <p:spPr bwMode="auto">
          <a:xfrm>
            <a:off x="7130125" y="4125396"/>
            <a:ext cx="228600" cy="36933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28" name="Text Box 26">
            <a:extLst>
              <a:ext uri="{FF2B5EF4-FFF2-40B4-BE49-F238E27FC236}">
                <a16:creationId xmlns:a16="http://schemas.microsoft.com/office/drawing/2014/main" id="{77CABE92-52A0-435C-8F18-E01697329393}"/>
              </a:ext>
            </a:extLst>
          </p:cNvPr>
          <p:cNvSpPr txBox="1">
            <a:spLocks noChangeArrowheads="1"/>
          </p:cNvSpPr>
          <p:nvPr/>
        </p:nvSpPr>
        <p:spPr bwMode="auto">
          <a:xfrm>
            <a:off x="3310600" y="5643563"/>
            <a:ext cx="100965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&lt;T2,X, … &gt;</a:t>
            </a:r>
            <a:endParaRPr lang="en-US" altLang="it-IT" sz="1400" noProof="1">
              <a:solidFill>
                <a:schemeClr val="tx1"/>
              </a:solidFill>
              <a:latin typeface="Comic Sans MS" panose="030F0702030302020204" pitchFamily="66" charset="0"/>
            </a:endParaRPr>
          </a:p>
        </p:txBody>
      </p:sp>
      <p:sp>
        <p:nvSpPr>
          <p:cNvPr id="29" name="Line 27">
            <a:extLst>
              <a:ext uri="{FF2B5EF4-FFF2-40B4-BE49-F238E27FC236}">
                <a16:creationId xmlns:a16="http://schemas.microsoft.com/office/drawing/2014/main" id="{84B5E721-8916-44EE-A803-B76792F1294C}"/>
              </a:ext>
            </a:extLst>
          </p:cNvPr>
          <p:cNvSpPr>
            <a:spLocks noChangeShapeType="1"/>
          </p:cNvSpPr>
          <p:nvPr/>
        </p:nvSpPr>
        <p:spPr bwMode="auto">
          <a:xfrm>
            <a:off x="4405975" y="4779962"/>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it-IT"/>
          </a:p>
        </p:txBody>
      </p:sp>
      <p:sp>
        <p:nvSpPr>
          <p:cNvPr id="30" name="Line 28">
            <a:extLst>
              <a:ext uri="{FF2B5EF4-FFF2-40B4-BE49-F238E27FC236}">
                <a16:creationId xmlns:a16="http://schemas.microsoft.com/office/drawing/2014/main" id="{4F3CC483-D33E-4CA3-9AFA-46D586E3E697}"/>
              </a:ext>
            </a:extLst>
          </p:cNvPr>
          <p:cNvSpPr>
            <a:spLocks noChangeShapeType="1"/>
          </p:cNvSpPr>
          <p:nvPr/>
        </p:nvSpPr>
        <p:spPr bwMode="auto">
          <a:xfrm>
            <a:off x="8223913" y="4852987"/>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it-IT"/>
          </a:p>
        </p:txBody>
      </p:sp>
      <p:sp>
        <p:nvSpPr>
          <p:cNvPr id="31" name="Text Box 29">
            <a:extLst>
              <a:ext uri="{FF2B5EF4-FFF2-40B4-BE49-F238E27FC236}">
                <a16:creationId xmlns:a16="http://schemas.microsoft.com/office/drawing/2014/main" id="{D7B4E675-4F2D-4A5D-AAB0-BD839252C39E}"/>
              </a:ext>
            </a:extLst>
          </p:cNvPr>
          <p:cNvSpPr txBox="1">
            <a:spLocks noChangeArrowheads="1"/>
          </p:cNvSpPr>
          <p:nvPr/>
        </p:nvSpPr>
        <p:spPr bwMode="auto">
          <a:xfrm>
            <a:off x="7598438" y="5843588"/>
            <a:ext cx="10414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&lt;T1 abort&gt;</a:t>
            </a:r>
          </a:p>
        </p:txBody>
      </p:sp>
      <p:sp>
        <p:nvSpPr>
          <p:cNvPr id="32" name="Rectangle 30">
            <a:extLst>
              <a:ext uri="{FF2B5EF4-FFF2-40B4-BE49-F238E27FC236}">
                <a16:creationId xmlns:a16="http://schemas.microsoft.com/office/drawing/2014/main" id="{DF8DED26-C03A-4B2F-BB61-7314557AA4AF}"/>
              </a:ext>
            </a:extLst>
          </p:cNvPr>
          <p:cNvSpPr>
            <a:spLocks noChangeArrowheads="1"/>
          </p:cNvSpPr>
          <p:nvPr/>
        </p:nvSpPr>
        <p:spPr bwMode="auto">
          <a:xfrm>
            <a:off x="2823239"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33" name="Rectangle 31">
            <a:extLst>
              <a:ext uri="{FF2B5EF4-FFF2-40B4-BE49-F238E27FC236}">
                <a16:creationId xmlns:a16="http://schemas.microsoft.com/office/drawing/2014/main" id="{CAF5B513-E399-46C2-8426-0E704F7D30A6}"/>
              </a:ext>
            </a:extLst>
          </p:cNvPr>
          <p:cNvSpPr>
            <a:spLocks noChangeArrowheads="1"/>
          </p:cNvSpPr>
          <p:nvPr/>
        </p:nvSpPr>
        <p:spPr bwMode="auto">
          <a:xfrm>
            <a:off x="3399501"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34" name="Rectangle 32">
            <a:extLst>
              <a:ext uri="{FF2B5EF4-FFF2-40B4-BE49-F238E27FC236}">
                <a16:creationId xmlns:a16="http://schemas.microsoft.com/office/drawing/2014/main" id="{8E693F8C-BCA6-49B6-8311-551B3B92D310}"/>
              </a:ext>
            </a:extLst>
          </p:cNvPr>
          <p:cNvSpPr>
            <a:spLocks noChangeArrowheads="1"/>
          </p:cNvSpPr>
          <p:nvPr/>
        </p:nvSpPr>
        <p:spPr bwMode="auto">
          <a:xfrm>
            <a:off x="3904326"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35" name="Rectangle 33">
            <a:extLst>
              <a:ext uri="{FF2B5EF4-FFF2-40B4-BE49-F238E27FC236}">
                <a16:creationId xmlns:a16="http://schemas.microsoft.com/office/drawing/2014/main" id="{B39AC7AC-A22E-465F-8CE7-2815A708E024}"/>
              </a:ext>
            </a:extLst>
          </p:cNvPr>
          <p:cNvSpPr>
            <a:spLocks noChangeArrowheads="1"/>
          </p:cNvSpPr>
          <p:nvPr/>
        </p:nvSpPr>
        <p:spPr bwMode="auto">
          <a:xfrm>
            <a:off x="4334539"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36" name="Rectangle 34">
            <a:extLst>
              <a:ext uri="{FF2B5EF4-FFF2-40B4-BE49-F238E27FC236}">
                <a16:creationId xmlns:a16="http://schemas.microsoft.com/office/drawing/2014/main" id="{02A6D4A6-A0F7-40B1-9861-FB87C4A6945B}"/>
              </a:ext>
            </a:extLst>
          </p:cNvPr>
          <p:cNvSpPr>
            <a:spLocks noChangeArrowheads="1"/>
          </p:cNvSpPr>
          <p:nvPr/>
        </p:nvSpPr>
        <p:spPr bwMode="auto">
          <a:xfrm>
            <a:off x="5415626"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37" name="Rectangle 35">
            <a:extLst>
              <a:ext uri="{FF2B5EF4-FFF2-40B4-BE49-F238E27FC236}">
                <a16:creationId xmlns:a16="http://schemas.microsoft.com/office/drawing/2014/main" id="{A547F621-81BF-47BA-9CE1-ED4F4FC0ABDA}"/>
              </a:ext>
            </a:extLst>
          </p:cNvPr>
          <p:cNvSpPr>
            <a:spLocks noChangeArrowheads="1"/>
          </p:cNvSpPr>
          <p:nvPr/>
        </p:nvSpPr>
        <p:spPr bwMode="auto">
          <a:xfrm>
            <a:off x="5847426"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38" name="Rectangle 36">
            <a:extLst>
              <a:ext uri="{FF2B5EF4-FFF2-40B4-BE49-F238E27FC236}">
                <a16:creationId xmlns:a16="http://schemas.microsoft.com/office/drawing/2014/main" id="{65BB213F-9DD3-4E9C-8FCE-1A1B28D6C0DD}"/>
              </a:ext>
            </a:extLst>
          </p:cNvPr>
          <p:cNvSpPr>
            <a:spLocks noChangeArrowheads="1"/>
          </p:cNvSpPr>
          <p:nvPr/>
        </p:nvSpPr>
        <p:spPr bwMode="auto">
          <a:xfrm>
            <a:off x="6784051"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39" name="Rectangle 37">
            <a:extLst>
              <a:ext uri="{FF2B5EF4-FFF2-40B4-BE49-F238E27FC236}">
                <a16:creationId xmlns:a16="http://schemas.microsoft.com/office/drawing/2014/main" id="{94B38DEF-790C-45CF-A632-F5D1016C21DC}"/>
              </a:ext>
            </a:extLst>
          </p:cNvPr>
          <p:cNvSpPr>
            <a:spLocks noChangeArrowheads="1"/>
          </p:cNvSpPr>
          <p:nvPr/>
        </p:nvSpPr>
        <p:spPr bwMode="auto">
          <a:xfrm>
            <a:off x="7719089"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40" name="Rectangle 38">
            <a:extLst>
              <a:ext uri="{FF2B5EF4-FFF2-40B4-BE49-F238E27FC236}">
                <a16:creationId xmlns:a16="http://schemas.microsoft.com/office/drawing/2014/main" id="{7E95476F-F2A4-4B09-9FDC-363968F61003}"/>
              </a:ext>
            </a:extLst>
          </p:cNvPr>
          <p:cNvSpPr>
            <a:spLocks noChangeArrowheads="1"/>
          </p:cNvSpPr>
          <p:nvPr/>
        </p:nvSpPr>
        <p:spPr bwMode="auto">
          <a:xfrm>
            <a:off x="8152476"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41" name="Text Box 39">
            <a:extLst>
              <a:ext uri="{FF2B5EF4-FFF2-40B4-BE49-F238E27FC236}">
                <a16:creationId xmlns:a16="http://schemas.microsoft.com/office/drawing/2014/main" id="{6CBAE17D-DEE4-4822-A7A4-92F402D9FE9C}"/>
              </a:ext>
            </a:extLst>
          </p:cNvPr>
          <p:cNvSpPr txBox="1">
            <a:spLocks noChangeArrowheads="1"/>
          </p:cNvSpPr>
          <p:nvPr/>
        </p:nvSpPr>
        <p:spPr bwMode="auto">
          <a:xfrm>
            <a:off x="6315739" y="5643563"/>
            <a:ext cx="1038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400">
                <a:solidFill>
                  <a:schemeClr val="tx1"/>
                </a:solidFill>
                <a:latin typeface="Comic Sans MS" panose="030F0702030302020204" pitchFamily="66" charset="0"/>
              </a:rPr>
              <a:t>&lt;T1, W, …&gt;</a:t>
            </a:r>
            <a:endParaRPr lang="en-US" altLang="it-IT" sz="1400" noProof="1">
              <a:solidFill>
                <a:schemeClr val="tx1"/>
              </a:solidFill>
              <a:latin typeface="Comic Sans MS" panose="030F0702030302020204" pitchFamily="66" charset="0"/>
            </a:endParaRPr>
          </a:p>
        </p:txBody>
      </p:sp>
      <p:sp>
        <p:nvSpPr>
          <p:cNvPr id="42" name="Line 40">
            <a:extLst>
              <a:ext uri="{FF2B5EF4-FFF2-40B4-BE49-F238E27FC236}">
                <a16:creationId xmlns:a16="http://schemas.microsoft.com/office/drawing/2014/main" id="{8385A896-88A1-4190-9B2F-118AC6E8A769}"/>
              </a:ext>
            </a:extLst>
          </p:cNvPr>
          <p:cNvSpPr>
            <a:spLocks noChangeShapeType="1"/>
          </p:cNvSpPr>
          <p:nvPr/>
        </p:nvSpPr>
        <p:spPr bwMode="auto">
          <a:xfrm>
            <a:off x="6487188" y="4724400"/>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it-IT"/>
          </a:p>
        </p:txBody>
      </p:sp>
      <p:sp>
        <p:nvSpPr>
          <p:cNvPr id="43" name="Rectangle 41">
            <a:extLst>
              <a:ext uri="{FF2B5EF4-FFF2-40B4-BE49-F238E27FC236}">
                <a16:creationId xmlns:a16="http://schemas.microsoft.com/office/drawing/2014/main" id="{D00983D6-F58A-45A7-AA8F-57DC1D89DBE0}"/>
              </a:ext>
            </a:extLst>
          </p:cNvPr>
          <p:cNvSpPr>
            <a:spLocks noChangeArrowheads="1"/>
          </p:cNvSpPr>
          <p:nvPr/>
        </p:nvSpPr>
        <p:spPr bwMode="auto">
          <a:xfrm>
            <a:off x="6403051" y="4064001"/>
            <a:ext cx="142875" cy="504825"/>
          </a:xfrm>
          <a:prstGeom prst="rect">
            <a:avLst/>
          </a:prstGeom>
          <a:solidFill>
            <a:schemeClr val="accent1"/>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800">
              <a:solidFill>
                <a:schemeClr val="tx1"/>
              </a:solidFill>
              <a:latin typeface="Helvetica" panose="020B0604020202020204" pitchFamily="34" charset="0"/>
            </a:endParaRPr>
          </a:p>
        </p:txBody>
      </p:sp>
      <p:sp>
        <p:nvSpPr>
          <p:cNvPr id="44" name="Text Box 42">
            <a:extLst>
              <a:ext uri="{FF2B5EF4-FFF2-40B4-BE49-F238E27FC236}">
                <a16:creationId xmlns:a16="http://schemas.microsoft.com/office/drawing/2014/main" id="{74DEC8BC-0281-42B6-BCE0-94B85BB53E06}"/>
              </a:ext>
            </a:extLst>
          </p:cNvPr>
          <p:cNvSpPr txBox="1">
            <a:spLocks noChangeArrowheads="1"/>
          </p:cNvSpPr>
          <p:nvPr/>
        </p:nvSpPr>
        <p:spPr bwMode="auto">
          <a:xfrm>
            <a:off x="6680863" y="3429000"/>
            <a:ext cx="12586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en-US" altLang="it-IT" sz="1800">
                <a:solidFill>
                  <a:schemeClr val="tx1"/>
                </a:solidFill>
                <a:latin typeface="Comic Sans MS" panose="030F0702030302020204" pitchFamily="66" charset="0"/>
              </a:rPr>
              <a:t>CK(T1,T3)</a:t>
            </a:r>
            <a:endParaRPr lang="en-US" altLang="it-IT" sz="1800" noProof="1">
              <a:solidFill>
                <a:schemeClr val="tx1"/>
              </a:solidFill>
              <a:latin typeface="Comic Sans MS" panose="030F0702030302020204" pitchFamily="66" charset="0"/>
            </a:endParaRPr>
          </a:p>
        </p:txBody>
      </p:sp>
      <p:sp>
        <p:nvSpPr>
          <p:cNvPr id="45" name="Line 43">
            <a:extLst>
              <a:ext uri="{FF2B5EF4-FFF2-40B4-BE49-F238E27FC236}">
                <a16:creationId xmlns:a16="http://schemas.microsoft.com/office/drawing/2014/main" id="{836AD3D1-3AC4-46BB-A036-2A04C0FD340E}"/>
              </a:ext>
            </a:extLst>
          </p:cNvPr>
          <p:cNvSpPr>
            <a:spLocks noChangeShapeType="1"/>
          </p:cNvSpPr>
          <p:nvPr/>
        </p:nvSpPr>
        <p:spPr bwMode="auto">
          <a:xfrm>
            <a:off x="8639838" y="4154488"/>
            <a:ext cx="322262" cy="2952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46" name="Line 44">
            <a:extLst>
              <a:ext uri="{FF2B5EF4-FFF2-40B4-BE49-F238E27FC236}">
                <a16:creationId xmlns:a16="http://schemas.microsoft.com/office/drawing/2014/main" id="{72021DE2-BF0D-4316-B0F7-0906E228013B}"/>
              </a:ext>
            </a:extLst>
          </p:cNvPr>
          <p:cNvSpPr>
            <a:spLocks noChangeShapeType="1"/>
          </p:cNvSpPr>
          <p:nvPr/>
        </p:nvSpPr>
        <p:spPr bwMode="auto">
          <a:xfrm flipH="1">
            <a:off x="8733500" y="4086225"/>
            <a:ext cx="236538"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48" name="Rettangolo 47">
            <a:extLst>
              <a:ext uri="{FF2B5EF4-FFF2-40B4-BE49-F238E27FC236}">
                <a16:creationId xmlns:a16="http://schemas.microsoft.com/office/drawing/2014/main" id="{59AC6A5E-EF16-4A25-9DC9-4BB502D7361C}"/>
              </a:ext>
            </a:extLst>
          </p:cNvPr>
          <p:cNvSpPr/>
          <p:nvPr/>
        </p:nvSpPr>
        <p:spPr>
          <a:xfrm>
            <a:off x="1357975" y="1075247"/>
            <a:ext cx="9116850" cy="2357568"/>
          </a:xfrm>
          <a:prstGeom prst="rect">
            <a:avLst/>
          </a:prstGeom>
        </p:spPr>
        <p:txBody>
          <a:bodyPr wrap="square">
            <a:spAutoFit/>
          </a:bodyPr>
          <a:lstStyle/>
          <a:p>
            <a:r>
              <a:rPr lang="en-US" altLang="it-IT" sz="1600" dirty="0"/>
              <a:t>CHECKPOINT operation</a:t>
            </a:r>
            <a:r>
              <a:rPr lang="it-IT" altLang="it-IT" sz="1600" dirty="0"/>
              <a:t>: </a:t>
            </a:r>
            <a:r>
              <a:rPr lang="en-US" altLang="it-IT" sz="1600" b="1" dirty="0"/>
              <a:t>output all modified buffer blocks to the disk</a:t>
            </a:r>
          </a:p>
          <a:p>
            <a:endParaRPr lang="en-US" altLang="it-IT" sz="1600" dirty="0"/>
          </a:p>
          <a:p>
            <a:pPr>
              <a:lnSpc>
                <a:spcPct val="90000"/>
              </a:lnSpc>
            </a:pPr>
            <a:r>
              <a:rPr lang="en-US" altLang="it-IT" sz="1600" b="1" dirty="0"/>
              <a:t>To Recover from system failure:</a:t>
            </a:r>
            <a:br>
              <a:rPr lang="en-US" altLang="it-IT" sz="1600" dirty="0"/>
            </a:br>
            <a:r>
              <a:rPr lang="en-US" altLang="it-IT" sz="1600" dirty="0"/>
              <a:t>- consult the Log </a:t>
            </a:r>
          </a:p>
          <a:p>
            <a:pPr>
              <a:lnSpc>
                <a:spcPct val="90000"/>
              </a:lnSpc>
            </a:pPr>
            <a:r>
              <a:rPr lang="en-US" altLang="it-IT" sz="1600" dirty="0"/>
              <a:t>	- redo all transactions in the checkpoint  or started after the checkpoint that committed; </a:t>
            </a:r>
          </a:p>
          <a:p>
            <a:pPr>
              <a:lnSpc>
                <a:spcPct val="90000"/>
              </a:lnSpc>
            </a:pPr>
            <a:r>
              <a:rPr lang="en-US" altLang="it-IT" sz="1600" dirty="0"/>
              <a:t>	- undo all transaction in the checkpoint not committed or started after the checkpoint</a:t>
            </a:r>
          </a:p>
          <a:p>
            <a:pPr>
              <a:lnSpc>
                <a:spcPct val="90000"/>
              </a:lnSpc>
            </a:pPr>
            <a:endParaRPr lang="en-US" altLang="it-IT" sz="1600" b="1" dirty="0"/>
          </a:p>
          <a:p>
            <a:pPr>
              <a:lnSpc>
                <a:spcPct val="90000"/>
              </a:lnSpc>
            </a:pPr>
            <a:r>
              <a:rPr lang="en-US" altLang="it-IT" sz="1600" b="1" dirty="0"/>
              <a:t>To recover from disk failure:</a:t>
            </a:r>
          </a:p>
          <a:p>
            <a:pPr lvl="1">
              <a:lnSpc>
                <a:spcPct val="90000"/>
              </a:lnSpc>
            </a:pPr>
            <a:r>
              <a:rPr lang="en-US" altLang="it-IT" sz="1600" dirty="0"/>
              <a:t>- restore database from  most recent dump</a:t>
            </a:r>
          </a:p>
          <a:p>
            <a:pPr lvl="1">
              <a:lnSpc>
                <a:spcPct val="90000"/>
              </a:lnSpc>
            </a:pPr>
            <a:r>
              <a:rPr lang="en-US" altLang="it-IT" sz="1600" dirty="0"/>
              <a:t>- apply the Log Recovery</a:t>
            </a:r>
          </a:p>
        </p:txBody>
      </p:sp>
    </p:spTree>
    <p:extLst>
      <p:ext uri="{BB962C8B-B14F-4D97-AF65-F5344CB8AC3E}">
        <p14:creationId xmlns:p14="http://schemas.microsoft.com/office/powerpoint/2010/main" val="3791006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49F5C1-4830-43CE-ACF6-993F4D646E96}"/>
              </a:ext>
            </a:extLst>
          </p:cNvPr>
          <p:cNvSpPr>
            <a:spLocks noGrp="1"/>
          </p:cNvSpPr>
          <p:nvPr>
            <p:ph type="title"/>
          </p:nvPr>
        </p:nvSpPr>
        <p:spPr/>
        <p:txBody>
          <a:bodyPr/>
          <a:lstStyle/>
          <a:p>
            <a:r>
              <a:rPr lang="it-IT" altLang="it-IT" dirty="0" err="1"/>
              <a:t>Atomic</a:t>
            </a:r>
            <a:r>
              <a:rPr lang="it-IT" altLang="it-IT" dirty="0"/>
              <a:t> actions</a:t>
            </a:r>
            <a:endParaRPr lang="it-IT" dirty="0"/>
          </a:p>
        </p:txBody>
      </p:sp>
      <p:sp>
        <p:nvSpPr>
          <p:cNvPr id="3" name="Segnaposto contenuto 2">
            <a:extLst>
              <a:ext uri="{FF2B5EF4-FFF2-40B4-BE49-F238E27FC236}">
                <a16:creationId xmlns:a16="http://schemas.microsoft.com/office/drawing/2014/main" id="{22FCE440-F46C-47E9-BD09-7D068B98722B}"/>
              </a:ext>
            </a:extLst>
          </p:cNvPr>
          <p:cNvSpPr>
            <a:spLocks noGrp="1"/>
          </p:cNvSpPr>
          <p:nvPr>
            <p:ph idx="1"/>
          </p:nvPr>
        </p:nvSpPr>
        <p:spPr/>
        <p:txBody>
          <a:bodyPr/>
          <a:lstStyle/>
          <a:p>
            <a:pPr>
              <a:lnSpc>
                <a:spcPct val="80000"/>
              </a:lnSpc>
              <a:buNone/>
            </a:pPr>
            <a:r>
              <a:rPr lang="it-IT" altLang="it-IT" sz="2400" dirty="0" err="1"/>
              <a:t>Advantages</a:t>
            </a:r>
            <a:r>
              <a:rPr lang="it-IT" altLang="it-IT" sz="2400" dirty="0"/>
              <a:t> of </a:t>
            </a:r>
            <a:r>
              <a:rPr lang="it-IT" altLang="it-IT" sz="2400" dirty="0" err="1"/>
              <a:t>atomic</a:t>
            </a:r>
            <a:r>
              <a:rPr lang="it-IT" altLang="it-IT" sz="2400" dirty="0"/>
              <a:t> actions: </a:t>
            </a:r>
            <a:br>
              <a:rPr lang="it-IT" altLang="it-IT" sz="2400" dirty="0"/>
            </a:br>
            <a:endParaRPr lang="it-IT" altLang="it-IT" sz="2400" dirty="0"/>
          </a:p>
          <a:p>
            <a:pPr>
              <a:lnSpc>
                <a:spcPct val="80000"/>
              </a:lnSpc>
              <a:buNone/>
            </a:pPr>
            <a:r>
              <a:rPr lang="it-IT" altLang="it-IT" sz="2400" dirty="0"/>
              <a:t>a designer can </a:t>
            </a:r>
            <a:r>
              <a:rPr lang="it-IT" altLang="it-IT" sz="2400" dirty="0" err="1"/>
              <a:t>reason</a:t>
            </a:r>
            <a:r>
              <a:rPr lang="it-IT" altLang="it-IT" sz="2400" dirty="0"/>
              <a:t> </a:t>
            </a:r>
            <a:r>
              <a:rPr lang="it-IT" altLang="it-IT" sz="2400" dirty="0" err="1"/>
              <a:t>about</a:t>
            </a:r>
            <a:r>
              <a:rPr lang="it-IT" altLang="it-IT" sz="2400" dirty="0"/>
              <a:t> system design </a:t>
            </a:r>
            <a:r>
              <a:rPr lang="it-IT" altLang="it-IT" sz="2400" dirty="0" err="1"/>
              <a:t>as</a:t>
            </a:r>
            <a:br>
              <a:rPr lang="it-IT" altLang="it-IT" sz="2400" dirty="0"/>
            </a:br>
            <a:endParaRPr lang="it-IT" altLang="it-IT" sz="2400" dirty="0"/>
          </a:p>
          <a:p>
            <a:pPr>
              <a:lnSpc>
                <a:spcPct val="80000"/>
              </a:lnSpc>
              <a:buNone/>
            </a:pPr>
            <a:r>
              <a:rPr lang="it-IT" altLang="it-IT" sz="2400" dirty="0"/>
              <a:t>	1) no </a:t>
            </a:r>
            <a:r>
              <a:rPr lang="it-IT" altLang="it-IT" sz="2400" dirty="0" err="1"/>
              <a:t>failure</a:t>
            </a:r>
            <a:r>
              <a:rPr lang="it-IT" altLang="it-IT" sz="2400" dirty="0"/>
              <a:t> </a:t>
            </a:r>
            <a:r>
              <a:rPr lang="it-IT" altLang="it-IT" sz="2400" dirty="0" err="1"/>
              <a:t>happened</a:t>
            </a:r>
            <a:r>
              <a:rPr lang="it-IT" altLang="it-IT" sz="2400" dirty="0"/>
              <a:t> in the middle of a </a:t>
            </a:r>
            <a:r>
              <a:rPr lang="it-IT" altLang="it-IT" sz="2400" dirty="0" err="1"/>
              <a:t>atomic</a:t>
            </a:r>
            <a:r>
              <a:rPr lang="it-IT" altLang="it-IT" sz="2400" dirty="0"/>
              <a:t> action</a:t>
            </a:r>
          </a:p>
          <a:p>
            <a:pPr>
              <a:lnSpc>
                <a:spcPct val="80000"/>
              </a:lnSpc>
              <a:buNone/>
            </a:pPr>
            <a:endParaRPr lang="it-IT" altLang="it-IT" sz="2400" dirty="0"/>
          </a:p>
          <a:p>
            <a:pPr>
              <a:lnSpc>
                <a:spcPct val="80000"/>
              </a:lnSpc>
              <a:buNone/>
            </a:pPr>
            <a:r>
              <a:rPr lang="it-IT" altLang="it-IT" sz="2400" dirty="0"/>
              <a:t>	2) separate </a:t>
            </a:r>
            <a:r>
              <a:rPr lang="it-IT" altLang="it-IT" sz="2400" dirty="0" err="1"/>
              <a:t>atomic</a:t>
            </a:r>
            <a:r>
              <a:rPr lang="it-IT" altLang="it-IT" sz="2400" dirty="0"/>
              <a:t> actions access to  </a:t>
            </a:r>
            <a:r>
              <a:rPr lang="it-IT" altLang="it-IT" sz="2400" dirty="0" err="1"/>
              <a:t>consistent</a:t>
            </a:r>
            <a:r>
              <a:rPr lang="it-IT" altLang="it-IT" sz="2400" dirty="0"/>
              <a:t> data</a:t>
            </a:r>
            <a:br>
              <a:rPr lang="it-IT" altLang="it-IT" sz="2400" dirty="0"/>
            </a:br>
            <a:r>
              <a:rPr lang="it-IT" altLang="it-IT" sz="2400" dirty="0"/>
              <a:t>    (</a:t>
            </a:r>
            <a:r>
              <a:rPr lang="it-IT" altLang="it-IT" sz="2400" dirty="0" err="1"/>
              <a:t>property</a:t>
            </a:r>
            <a:r>
              <a:rPr lang="it-IT" altLang="it-IT" sz="2400" dirty="0"/>
              <a:t> </a:t>
            </a:r>
            <a:r>
              <a:rPr lang="it-IT" altLang="it-IT" sz="2400" dirty="0" err="1"/>
              <a:t>called</a:t>
            </a:r>
            <a:r>
              <a:rPr lang="it-IT" altLang="it-IT" sz="2400" dirty="0"/>
              <a:t> “</a:t>
            </a:r>
            <a:r>
              <a:rPr lang="it-IT" altLang="it-IT" sz="2400" dirty="0" err="1"/>
              <a:t>serializability</a:t>
            </a:r>
            <a:r>
              <a:rPr lang="it-IT" altLang="it-IT" sz="2400" dirty="0"/>
              <a:t>”, </a:t>
            </a:r>
            <a:r>
              <a:rPr lang="it-IT" altLang="it-IT" sz="2400" dirty="0" err="1"/>
              <a:t>concurrency</a:t>
            </a:r>
            <a:r>
              <a:rPr lang="it-IT" altLang="it-IT" sz="2400" dirty="0"/>
              <a:t> control). </a:t>
            </a:r>
            <a:br>
              <a:rPr lang="it-IT" altLang="it-IT" sz="2400" dirty="0"/>
            </a:br>
            <a:r>
              <a:rPr lang="it-IT" altLang="it-IT" sz="2400" dirty="0"/>
              <a:t>		</a:t>
            </a:r>
          </a:p>
          <a:p>
            <a:endParaRPr lang="it-IT" dirty="0"/>
          </a:p>
        </p:txBody>
      </p:sp>
      <p:sp>
        <p:nvSpPr>
          <p:cNvPr id="4" name="Segnaposto data 3">
            <a:extLst>
              <a:ext uri="{FF2B5EF4-FFF2-40B4-BE49-F238E27FC236}">
                <a16:creationId xmlns:a16="http://schemas.microsoft.com/office/drawing/2014/main" id="{9504A597-E64D-43C9-A823-5EC8A4BA2951}"/>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98F70510-D742-4DD0-AE9D-32C033834768}"/>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16F61667-CED7-4D1E-A0C1-B659737C9A09}"/>
              </a:ext>
            </a:extLst>
          </p:cNvPr>
          <p:cNvSpPr>
            <a:spLocks noGrp="1"/>
          </p:cNvSpPr>
          <p:nvPr>
            <p:ph type="sldNum" sz="quarter" idx="12"/>
          </p:nvPr>
        </p:nvSpPr>
        <p:spPr/>
        <p:txBody>
          <a:bodyPr/>
          <a:lstStyle/>
          <a:p>
            <a:fld id="{11A9D1D3-80F6-43B1-92F0-BF797B205D95}" type="slidenum">
              <a:rPr lang="it-IT" smtClean="0"/>
              <a:t>22</a:t>
            </a:fld>
            <a:endParaRPr lang="it-IT"/>
          </a:p>
        </p:txBody>
      </p:sp>
    </p:spTree>
    <p:extLst>
      <p:ext uri="{BB962C8B-B14F-4D97-AF65-F5344CB8AC3E}">
        <p14:creationId xmlns:p14="http://schemas.microsoft.com/office/powerpoint/2010/main" val="228714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303D2B3C-D2CA-4F32-8753-6951C7EBC9E4}"/>
              </a:ext>
            </a:extLst>
          </p:cNvPr>
          <p:cNvSpPr>
            <a:spLocks noGrp="1" noChangeArrowheads="1"/>
          </p:cNvSpPr>
          <p:nvPr>
            <p:ph type="title"/>
          </p:nvPr>
        </p:nvSpPr>
        <p:spPr>
          <a:xfrm>
            <a:off x="2724737" y="2521844"/>
            <a:ext cx="8228013" cy="1143000"/>
          </a:xfrm>
        </p:spPr>
        <p:txBody>
          <a:bodyPr/>
          <a:lstStyle/>
          <a:p>
            <a:pPr algn="r" eaLnBrk="1" hangingPunct="1"/>
            <a:r>
              <a:rPr lang="it-IT" altLang="it-IT" sz="3200" dirty="0">
                <a:solidFill>
                  <a:schemeClr val="accent1">
                    <a:lumMod val="60000"/>
                    <a:lumOff val="40000"/>
                  </a:schemeClr>
                </a:solidFill>
              </a:rPr>
              <a:t>Consensus </a:t>
            </a:r>
            <a:r>
              <a:rPr lang="it-IT" altLang="it-IT" sz="3200" dirty="0" err="1">
                <a:solidFill>
                  <a:schemeClr val="accent1">
                    <a:lumMod val="60000"/>
                    <a:lumOff val="40000"/>
                  </a:schemeClr>
                </a:solidFill>
              </a:rPr>
              <a:t>protocols</a:t>
            </a:r>
            <a:r>
              <a:rPr lang="it-IT" altLang="it-IT" sz="3200" dirty="0">
                <a:solidFill>
                  <a:schemeClr val="accent1">
                    <a:lumMod val="60000"/>
                    <a:lumOff val="40000"/>
                  </a:schemeClr>
                </a:solidFill>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33C2AC-55DA-49AD-A3F8-AF1978A49D33}"/>
              </a:ext>
            </a:extLst>
          </p:cNvPr>
          <p:cNvSpPr>
            <a:spLocks noGrp="1"/>
          </p:cNvSpPr>
          <p:nvPr>
            <p:ph type="title"/>
          </p:nvPr>
        </p:nvSpPr>
        <p:spPr>
          <a:xfrm>
            <a:off x="0" y="-1"/>
            <a:ext cx="11103280" cy="935494"/>
          </a:xfrm>
        </p:spPr>
        <p:txBody>
          <a:bodyPr/>
          <a:lstStyle/>
          <a:p>
            <a:r>
              <a:rPr lang="it-IT" altLang="it-IT" dirty="0"/>
              <a:t>Consensus </a:t>
            </a:r>
            <a:r>
              <a:rPr lang="it-IT" altLang="it-IT" dirty="0" err="1"/>
              <a:t>problem</a:t>
            </a:r>
            <a:endParaRPr lang="it-IT" dirty="0"/>
          </a:p>
        </p:txBody>
      </p:sp>
      <p:sp>
        <p:nvSpPr>
          <p:cNvPr id="4" name="Segnaposto data 3">
            <a:extLst>
              <a:ext uri="{FF2B5EF4-FFF2-40B4-BE49-F238E27FC236}">
                <a16:creationId xmlns:a16="http://schemas.microsoft.com/office/drawing/2014/main" id="{73E51755-64E3-4CC4-ACE9-557B9BA78456}"/>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DDC86C3A-4C8B-49A5-9F4A-7808CA139ADB}"/>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C25AB2BB-1135-461F-8559-4FCF2F9CDE4D}"/>
              </a:ext>
            </a:extLst>
          </p:cNvPr>
          <p:cNvSpPr>
            <a:spLocks noGrp="1"/>
          </p:cNvSpPr>
          <p:nvPr>
            <p:ph type="sldNum" sz="quarter" idx="12"/>
          </p:nvPr>
        </p:nvSpPr>
        <p:spPr/>
        <p:txBody>
          <a:bodyPr/>
          <a:lstStyle/>
          <a:p>
            <a:fld id="{11A9D1D3-80F6-43B1-92F0-BF797B205D95}" type="slidenum">
              <a:rPr lang="it-IT" smtClean="0"/>
              <a:t>24</a:t>
            </a:fld>
            <a:endParaRPr lang="it-IT"/>
          </a:p>
        </p:txBody>
      </p:sp>
      <p:grpSp>
        <p:nvGrpSpPr>
          <p:cNvPr id="7" name="Group 4">
            <a:extLst>
              <a:ext uri="{FF2B5EF4-FFF2-40B4-BE49-F238E27FC236}">
                <a16:creationId xmlns:a16="http://schemas.microsoft.com/office/drawing/2014/main" id="{CF5C6DAE-ECC5-4285-B713-B3BCFC979641}"/>
              </a:ext>
            </a:extLst>
          </p:cNvPr>
          <p:cNvGrpSpPr>
            <a:grpSpLocks/>
          </p:cNvGrpSpPr>
          <p:nvPr/>
        </p:nvGrpSpPr>
        <p:grpSpPr bwMode="auto">
          <a:xfrm>
            <a:off x="6491654" y="3020277"/>
            <a:ext cx="1661746" cy="1064969"/>
            <a:chOff x="265" y="3710"/>
            <a:chExt cx="1512" cy="969"/>
          </a:xfrm>
        </p:grpSpPr>
        <p:sp>
          <p:nvSpPr>
            <p:cNvPr id="8" name="Rectangle 5">
              <a:extLst>
                <a:ext uri="{FF2B5EF4-FFF2-40B4-BE49-F238E27FC236}">
                  <a16:creationId xmlns:a16="http://schemas.microsoft.com/office/drawing/2014/main" id="{9AC281A7-781D-4459-84D3-4D52BBD3B70A}"/>
                </a:ext>
              </a:extLst>
            </p:cNvPr>
            <p:cNvSpPr>
              <a:spLocks noChangeArrowheads="1"/>
            </p:cNvSpPr>
            <p:nvPr/>
          </p:nvSpPr>
          <p:spPr bwMode="auto">
            <a:xfrm>
              <a:off x="754" y="3982"/>
              <a:ext cx="590" cy="2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385" dirty="0">
                  <a:latin typeface="Times New Roman" panose="02020603050405020304" pitchFamily="18" charset="0"/>
                </a:rPr>
                <a:t>Module</a:t>
              </a:r>
            </a:p>
          </p:txBody>
        </p:sp>
        <p:sp>
          <p:nvSpPr>
            <p:cNvPr id="9" name="Oval 6">
              <a:extLst>
                <a:ext uri="{FF2B5EF4-FFF2-40B4-BE49-F238E27FC236}">
                  <a16:creationId xmlns:a16="http://schemas.microsoft.com/office/drawing/2014/main" id="{DF5B4C8D-C7BA-42D2-9D01-6221D2AA6368}"/>
                </a:ext>
              </a:extLst>
            </p:cNvPr>
            <p:cNvSpPr>
              <a:spLocks noChangeArrowheads="1"/>
            </p:cNvSpPr>
            <p:nvPr/>
          </p:nvSpPr>
          <p:spPr bwMode="auto">
            <a:xfrm>
              <a:off x="890" y="4345"/>
              <a:ext cx="615"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385" dirty="0" err="1">
                  <a:latin typeface="Times New Roman" panose="02020603050405020304" pitchFamily="18" charset="0"/>
                </a:rPr>
                <a:t>Voter</a:t>
              </a:r>
              <a:endParaRPr lang="it-IT" altLang="it-IT" sz="1385" dirty="0">
                <a:latin typeface="Times New Roman" panose="02020603050405020304" pitchFamily="18" charset="0"/>
              </a:endParaRPr>
            </a:p>
          </p:txBody>
        </p:sp>
        <p:sp>
          <p:nvSpPr>
            <p:cNvPr id="10" name="Oval 7">
              <a:extLst>
                <a:ext uri="{FF2B5EF4-FFF2-40B4-BE49-F238E27FC236}">
                  <a16:creationId xmlns:a16="http://schemas.microsoft.com/office/drawing/2014/main" id="{DB19A7BE-8E2B-4A59-A5B8-7CAF8993CC4E}"/>
                </a:ext>
              </a:extLst>
            </p:cNvPr>
            <p:cNvSpPr>
              <a:spLocks noChangeArrowheads="1"/>
            </p:cNvSpPr>
            <p:nvPr/>
          </p:nvSpPr>
          <p:spPr bwMode="auto">
            <a:xfrm>
              <a:off x="425" y="3863"/>
              <a:ext cx="1352" cy="816"/>
            </a:xfrm>
            <a:prstGeom prst="ellipse">
              <a:avLst/>
            </a:prstGeom>
            <a:noFill/>
            <a:ln w="9525" algn="ctr">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1246"/>
            </a:p>
          </p:txBody>
        </p:sp>
        <p:sp>
          <p:nvSpPr>
            <p:cNvPr id="11" name="Text Box 8">
              <a:extLst>
                <a:ext uri="{FF2B5EF4-FFF2-40B4-BE49-F238E27FC236}">
                  <a16:creationId xmlns:a16="http://schemas.microsoft.com/office/drawing/2014/main" id="{2F724F01-8722-4065-92D0-7E4ADB5D2605}"/>
                </a:ext>
              </a:extLst>
            </p:cNvPr>
            <p:cNvSpPr txBox="1">
              <a:spLocks noChangeArrowheads="1"/>
            </p:cNvSpPr>
            <p:nvPr/>
          </p:nvSpPr>
          <p:spPr bwMode="auto">
            <a:xfrm>
              <a:off x="265" y="3710"/>
              <a:ext cx="544"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246" dirty="0"/>
                <a:t>node2</a:t>
              </a:r>
            </a:p>
          </p:txBody>
        </p:sp>
      </p:grpSp>
      <p:sp>
        <p:nvSpPr>
          <p:cNvPr id="12" name="Text Box 9">
            <a:extLst>
              <a:ext uri="{FF2B5EF4-FFF2-40B4-BE49-F238E27FC236}">
                <a16:creationId xmlns:a16="http://schemas.microsoft.com/office/drawing/2014/main" id="{6991CAEA-9713-4A97-A1D4-DA261DEA3469}"/>
              </a:ext>
            </a:extLst>
          </p:cNvPr>
          <p:cNvSpPr txBox="1">
            <a:spLocks noChangeArrowheads="1"/>
          </p:cNvSpPr>
          <p:nvPr/>
        </p:nvSpPr>
        <p:spPr bwMode="auto">
          <a:xfrm>
            <a:off x="8435853" y="2571870"/>
            <a:ext cx="1251048" cy="4757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246"/>
              <a:t>Communication </a:t>
            </a:r>
          </a:p>
          <a:p>
            <a:r>
              <a:rPr lang="it-IT" altLang="it-IT" sz="1246"/>
              <a:t>Network</a:t>
            </a:r>
          </a:p>
        </p:txBody>
      </p:sp>
      <p:sp>
        <p:nvSpPr>
          <p:cNvPr id="13" name="Rectangle 10">
            <a:extLst>
              <a:ext uri="{FF2B5EF4-FFF2-40B4-BE49-F238E27FC236}">
                <a16:creationId xmlns:a16="http://schemas.microsoft.com/office/drawing/2014/main" id="{A63E1D23-1EFE-4FC1-B694-F3F0C4AED715}"/>
              </a:ext>
            </a:extLst>
          </p:cNvPr>
          <p:cNvSpPr>
            <a:spLocks noChangeArrowheads="1"/>
          </p:cNvSpPr>
          <p:nvPr/>
        </p:nvSpPr>
        <p:spPr bwMode="auto">
          <a:xfrm>
            <a:off x="9432681" y="3220303"/>
            <a:ext cx="648433" cy="2472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385" dirty="0">
                <a:latin typeface="Times New Roman" panose="02020603050405020304" pitchFamily="18" charset="0"/>
              </a:rPr>
              <a:t>Module</a:t>
            </a:r>
          </a:p>
        </p:txBody>
      </p:sp>
      <p:sp>
        <p:nvSpPr>
          <p:cNvPr id="14" name="Oval 11">
            <a:extLst>
              <a:ext uri="{FF2B5EF4-FFF2-40B4-BE49-F238E27FC236}">
                <a16:creationId xmlns:a16="http://schemas.microsoft.com/office/drawing/2014/main" id="{0EEFDC32-3FC9-40B6-ACBF-3E4D3A3BBBBA}"/>
              </a:ext>
            </a:extLst>
          </p:cNvPr>
          <p:cNvSpPr>
            <a:spLocks noChangeArrowheads="1"/>
          </p:cNvSpPr>
          <p:nvPr/>
        </p:nvSpPr>
        <p:spPr bwMode="auto">
          <a:xfrm>
            <a:off x="9582150" y="3619254"/>
            <a:ext cx="608868" cy="2780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385" dirty="0" err="1">
                <a:latin typeface="Times New Roman" panose="02020603050405020304" pitchFamily="18" charset="0"/>
              </a:rPr>
              <a:t>Voter</a:t>
            </a:r>
            <a:endParaRPr lang="it-IT" altLang="it-IT" sz="1385" dirty="0">
              <a:latin typeface="Times New Roman" panose="02020603050405020304" pitchFamily="18" charset="0"/>
            </a:endParaRPr>
          </a:p>
        </p:txBody>
      </p:sp>
      <p:sp>
        <p:nvSpPr>
          <p:cNvPr id="15" name="Oval 12">
            <a:extLst>
              <a:ext uri="{FF2B5EF4-FFF2-40B4-BE49-F238E27FC236}">
                <a16:creationId xmlns:a16="http://schemas.microsoft.com/office/drawing/2014/main" id="{E92A7650-CCB5-442C-AF2F-C18E622BCDCF}"/>
              </a:ext>
            </a:extLst>
          </p:cNvPr>
          <p:cNvSpPr>
            <a:spLocks noChangeArrowheads="1"/>
          </p:cNvSpPr>
          <p:nvPr/>
        </p:nvSpPr>
        <p:spPr bwMode="auto">
          <a:xfrm>
            <a:off x="9071097" y="3089518"/>
            <a:ext cx="1485900" cy="896815"/>
          </a:xfrm>
          <a:prstGeom prst="ellipse">
            <a:avLst/>
          </a:prstGeom>
          <a:noFill/>
          <a:ln w="9525" algn="ctr">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1246"/>
          </a:p>
        </p:txBody>
      </p:sp>
      <p:sp>
        <p:nvSpPr>
          <p:cNvPr id="16" name="Text Box 13">
            <a:extLst>
              <a:ext uri="{FF2B5EF4-FFF2-40B4-BE49-F238E27FC236}">
                <a16:creationId xmlns:a16="http://schemas.microsoft.com/office/drawing/2014/main" id="{9218A8A1-21B5-425B-8C25-93DE24894CFC}"/>
              </a:ext>
            </a:extLst>
          </p:cNvPr>
          <p:cNvSpPr txBox="1">
            <a:spLocks noChangeArrowheads="1"/>
          </p:cNvSpPr>
          <p:nvPr/>
        </p:nvSpPr>
        <p:spPr bwMode="auto">
          <a:xfrm>
            <a:off x="10265674" y="3019777"/>
            <a:ext cx="598241" cy="2840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246"/>
              <a:t>node3</a:t>
            </a:r>
          </a:p>
        </p:txBody>
      </p:sp>
      <p:sp>
        <p:nvSpPr>
          <p:cNvPr id="17" name="Rectangle 14">
            <a:extLst>
              <a:ext uri="{FF2B5EF4-FFF2-40B4-BE49-F238E27FC236}">
                <a16:creationId xmlns:a16="http://schemas.microsoft.com/office/drawing/2014/main" id="{CD7B06E0-A90F-4E7F-85CA-B6C04DE154B2}"/>
              </a:ext>
            </a:extLst>
          </p:cNvPr>
          <p:cNvSpPr>
            <a:spLocks noChangeArrowheads="1"/>
          </p:cNvSpPr>
          <p:nvPr/>
        </p:nvSpPr>
        <p:spPr bwMode="auto">
          <a:xfrm>
            <a:off x="9432681" y="1524487"/>
            <a:ext cx="648433" cy="24728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385" dirty="0">
                <a:latin typeface="Times New Roman" panose="02020603050405020304" pitchFamily="18" charset="0"/>
              </a:rPr>
              <a:t>Module</a:t>
            </a:r>
          </a:p>
        </p:txBody>
      </p:sp>
      <p:sp>
        <p:nvSpPr>
          <p:cNvPr id="18" name="Oval 15">
            <a:extLst>
              <a:ext uri="{FF2B5EF4-FFF2-40B4-BE49-F238E27FC236}">
                <a16:creationId xmlns:a16="http://schemas.microsoft.com/office/drawing/2014/main" id="{6EFA05DE-3AAE-4879-9A86-02D420AA5B20}"/>
              </a:ext>
            </a:extLst>
          </p:cNvPr>
          <p:cNvSpPr>
            <a:spLocks noChangeArrowheads="1"/>
          </p:cNvSpPr>
          <p:nvPr/>
        </p:nvSpPr>
        <p:spPr bwMode="auto">
          <a:xfrm>
            <a:off x="9582149" y="1923437"/>
            <a:ext cx="648433" cy="27805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385">
                <a:latin typeface="Times New Roman" panose="02020603050405020304" pitchFamily="18" charset="0"/>
              </a:rPr>
              <a:t>Voter</a:t>
            </a:r>
          </a:p>
        </p:txBody>
      </p:sp>
      <p:sp>
        <p:nvSpPr>
          <p:cNvPr id="19" name="Oval 16">
            <a:extLst>
              <a:ext uri="{FF2B5EF4-FFF2-40B4-BE49-F238E27FC236}">
                <a16:creationId xmlns:a16="http://schemas.microsoft.com/office/drawing/2014/main" id="{F7AAD5BD-B858-492A-92B8-8A0B6B732E8B}"/>
              </a:ext>
            </a:extLst>
          </p:cNvPr>
          <p:cNvSpPr>
            <a:spLocks noChangeArrowheads="1"/>
          </p:cNvSpPr>
          <p:nvPr/>
        </p:nvSpPr>
        <p:spPr bwMode="auto">
          <a:xfrm>
            <a:off x="9071097" y="1393701"/>
            <a:ext cx="1485900" cy="896815"/>
          </a:xfrm>
          <a:prstGeom prst="ellipse">
            <a:avLst/>
          </a:prstGeom>
          <a:noFill/>
          <a:ln w="9525" algn="ctr">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1246"/>
          </a:p>
        </p:txBody>
      </p:sp>
      <p:sp>
        <p:nvSpPr>
          <p:cNvPr id="20" name="Text Box 17">
            <a:extLst>
              <a:ext uri="{FF2B5EF4-FFF2-40B4-BE49-F238E27FC236}">
                <a16:creationId xmlns:a16="http://schemas.microsoft.com/office/drawing/2014/main" id="{241BB543-54C9-46E6-8163-D2D0BF7F1B15}"/>
              </a:ext>
            </a:extLst>
          </p:cNvPr>
          <p:cNvSpPr txBox="1">
            <a:spLocks noChangeArrowheads="1"/>
          </p:cNvSpPr>
          <p:nvPr/>
        </p:nvSpPr>
        <p:spPr bwMode="auto">
          <a:xfrm>
            <a:off x="8895251" y="1225548"/>
            <a:ext cx="598241" cy="2840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246"/>
              <a:t>node1</a:t>
            </a:r>
          </a:p>
        </p:txBody>
      </p:sp>
      <p:sp>
        <p:nvSpPr>
          <p:cNvPr id="21" name="Line 18">
            <a:extLst>
              <a:ext uri="{FF2B5EF4-FFF2-40B4-BE49-F238E27FC236}">
                <a16:creationId xmlns:a16="http://schemas.microsoft.com/office/drawing/2014/main" id="{F4AC93E5-B8AB-4AFE-9DB0-6BE62C7C2FB3}"/>
              </a:ext>
            </a:extLst>
          </p:cNvPr>
          <p:cNvSpPr>
            <a:spLocks noChangeShapeType="1"/>
          </p:cNvSpPr>
          <p:nvPr/>
        </p:nvSpPr>
        <p:spPr bwMode="auto">
          <a:xfrm flipH="1">
            <a:off x="7887433" y="2023450"/>
            <a:ext cx="1196853" cy="1195754"/>
          </a:xfrm>
          <a:prstGeom prst="line">
            <a:avLst/>
          </a:prstGeom>
          <a:noFill/>
          <a:ln w="952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1246"/>
          </a:p>
        </p:txBody>
      </p:sp>
      <p:sp>
        <p:nvSpPr>
          <p:cNvPr id="22" name="Line 19">
            <a:extLst>
              <a:ext uri="{FF2B5EF4-FFF2-40B4-BE49-F238E27FC236}">
                <a16:creationId xmlns:a16="http://schemas.microsoft.com/office/drawing/2014/main" id="{A1E554BE-C23C-4795-B9DE-08455E70EFB4}"/>
              </a:ext>
            </a:extLst>
          </p:cNvPr>
          <p:cNvSpPr>
            <a:spLocks noChangeShapeType="1"/>
          </p:cNvSpPr>
          <p:nvPr/>
        </p:nvSpPr>
        <p:spPr bwMode="auto">
          <a:xfrm>
            <a:off x="9507415" y="2241060"/>
            <a:ext cx="50556" cy="897915"/>
          </a:xfrm>
          <a:prstGeom prst="line">
            <a:avLst/>
          </a:prstGeom>
          <a:noFill/>
          <a:ln w="952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1246"/>
          </a:p>
        </p:txBody>
      </p:sp>
      <p:sp>
        <p:nvSpPr>
          <p:cNvPr id="23" name="Line 20">
            <a:extLst>
              <a:ext uri="{FF2B5EF4-FFF2-40B4-BE49-F238E27FC236}">
                <a16:creationId xmlns:a16="http://schemas.microsoft.com/office/drawing/2014/main" id="{C5D877F7-C8C8-4AAC-995A-C450FA015A66}"/>
              </a:ext>
            </a:extLst>
          </p:cNvPr>
          <p:cNvSpPr>
            <a:spLocks noChangeShapeType="1"/>
          </p:cNvSpPr>
          <p:nvPr/>
        </p:nvSpPr>
        <p:spPr bwMode="auto">
          <a:xfrm flipV="1">
            <a:off x="8136915" y="2122364"/>
            <a:ext cx="1096840" cy="139577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1246"/>
          </a:p>
        </p:txBody>
      </p:sp>
      <p:sp>
        <p:nvSpPr>
          <p:cNvPr id="24" name="Line 21">
            <a:extLst>
              <a:ext uri="{FF2B5EF4-FFF2-40B4-BE49-F238E27FC236}">
                <a16:creationId xmlns:a16="http://schemas.microsoft.com/office/drawing/2014/main" id="{E0177A43-4676-4E31-9A90-904C726C0221}"/>
              </a:ext>
            </a:extLst>
          </p:cNvPr>
          <p:cNvSpPr>
            <a:spLocks noChangeShapeType="1"/>
          </p:cNvSpPr>
          <p:nvPr/>
        </p:nvSpPr>
        <p:spPr bwMode="auto">
          <a:xfrm>
            <a:off x="8186372" y="3668710"/>
            <a:ext cx="89791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1246"/>
          </a:p>
        </p:txBody>
      </p:sp>
      <p:sp>
        <p:nvSpPr>
          <p:cNvPr id="25" name="Line 22">
            <a:extLst>
              <a:ext uri="{FF2B5EF4-FFF2-40B4-BE49-F238E27FC236}">
                <a16:creationId xmlns:a16="http://schemas.microsoft.com/office/drawing/2014/main" id="{CE0E696E-AA20-4F66-BF5A-384EFE2B32AB}"/>
              </a:ext>
            </a:extLst>
          </p:cNvPr>
          <p:cNvSpPr>
            <a:spLocks noChangeShapeType="1"/>
          </p:cNvSpPr>
          <p:nvPr/>
        </p:nvSpPr>
        <p:spPr bwMode="auto">
          <a:xfrm flipH="1">
            <a:off x="8086359" y="3818179"/>
            <a:ext cx="1147396" cy="0"/>
          </a:xfrm>
          <a:prstGeom prst="line">
            <a:avLst/>
          </a:prstGeom>
          <a:noFill/>
          <a:ln w="28575">
            <a:solidFill>
              <a:srgbClr val="C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1246"/>
          </a:p>
        </p:txBody>
      </p:sp>
      <p:sp>
        <p:nvSpPr>
          <p:cNvPr id="26" name="Line 23">
            <a:extLst>
              <a:ext uri="{FF2B5EF4-FFF2-40B4-BE49-F238E27FC236}">
                <a16:creationId xmlns:a16="http://schemas.microsoft.com/office/drawing/2014/main" id="{63A5AC16-1A69-423F-BF62-80E3282C3C5A}"/>
              </a:ext>
            </a:extLst>
          </p:cNvPr>
          <p:cNvSpPr>
            <a:spLocks noChangeShapeType="1"/>
          </p:cNvSpPr>
          <p:nvPr/>
        </p:nvSpPr>
        <p:spPr bwMode="auto">
          <a:xfrm flipV="1">
            <a:off x="9831632" y="2322389"/>
            <a:ext cx="0" cy="747346"/>
          </a:xfrm>
          <a:prstGeom prst="line">
            <a:avLst/>
          </a:prstGeom>
          <a:noFill/>
          <a:ln w="28575">
            <a:solidFill>
              <a:srgbClr val="C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sz="1246"/>
          </a:p>
        </p:txBody>
      </p:sp>
      <p:sp>
        <p:nvSpPr>
          <p:cNvPr id="28" name="Rettangolo 27">
            <a:extLst>
              <a:ext uri="{FF2B5EF4-FFF2-40B4-BE49-F238E27FC236}">
                <a16:creationId xmlns:a16="http://schemas.microsoft.com/office/drawing/2014/main" id="{84A9555A-F1C6-4E53-A5EA-383FEF786601}"/>
              </a:ext>
            </a:extLst>
          </p:cNvPr>
          <p:cNvSpPr/>
          <p:nvPr/>
        </p:nvSpPr>
        <p:spPr>
          <a:xfrm>
            <a:off x="528638" y="2192572"/>
            <a:ext cx="6096000" cy="1754326"/>
          </a:xfrm>
          <a:prstGeom prst="rect">
            <a:avLst/>
          </a:prstGeom>
        </p:spPr>
        <p:txBody>
          <a:bodyPr>
            <a:spAutoFit/>
          </a:bodyPr>
          <a:lstStyle/>
          <a:p>
            <a:pPr marL="237390" indent="-237390"/>
            <a:r>
              <a:rPr lang="it-IT" altLang="it-IT" dirty="0"/>
              <a:t>In </a:t>
            </a:r>
            <a:r>
              <a:rPr lang="it-IT" altLang="it-IT" dirty="0" err="1"/>
              <a:t>order</a:t>
            </a:r>
            <a:r>
              <a:rPr lang="it-IT" altLang="it-IT" dirty="0"/>
              <a:t> for the </a:t>
            </a:r>
            <a:r>
              <a:rPr lang="it-IT" altLang="it-IT" dirty="0" err="1"/>
              <a:t>majority</a:t>
            </a:r>
            <a:r>
              <a:rPr lang="it-IT" altLang="it-IT" dirty="0"/>
              <a:t> </a:t>
            </a:r>
            <a:r>
              <a:rPr lang="it-IT" altLang="it-IT" dirty="0" err="1"/>
              <a:t>voting</a:t>
            </a:r>
            <a:r>
              <a:rPr lang="it-IT" altLang="it-IT" dirty="0"/>
              <a:t> to yield a </a:t>
            </a:r>
            <a:r>
              <a:rPr lang="it-IT" altLang="it-IT" dirty="0" err="1"/>
              <a:t>reliable</a:t>
            </a:r>
            <a:r>
              <a:rPr lang="it-IT" altLang="it-IT" dirty="0"/>
              <a:t> system, the following </a:t>
            </a:r>
            <a:r>
              <a:rPr lang="it-IT" altLang="it-IT" dirty="0" err="1"/>
              <a:t>two</a:t>
            </a:r>
            <a:r>
              <a:rPr lang="it-IT" altLang="it-IT" dirty="0"/>
              <a:t> </a:t>
            </a:r>
            <a:r>
              <a:rPr lang="it-IT" altLang="it-IT" dirty="0" err="1"/>
              <a:t>conditions</a:t>
            </a:r>
            <a:r>
              <a:rPr lang="it-IT" altLang="it-IT" dirty="0"/>
              <a:t> </a:t>
            </a:r>
            <a:r>
              <a:rPr lang="it-IT" altLang="it-IT" dirty="0" err="1"/>
              <a:t>should</a:t>
            </a:r>
            <a:r>
              <a:rPr lang="it-IT" altLang="it-IT" dirty="0"/>
              <a:t> be </a:t>
            </a:r>
            <a:r>
              <a:rPr lang="it-IT" altLang="it-IT" dirty="0" err="1"/>
              <a:t>satisfied</a:t>
            </a:r>
            <a:r>
              <a:rPr lang="it-IT" altLang="it-IT" dirty="0"/>
              <a:t>:</a:t>
            </a:r>
          </a:p>
          <a:p>
            <a:pPr marL="237390" indent="-237390"/>
            <a:r>
              <a:rPr lang="it-IT" altLang="it-IT" dirty="0"/>
              <a:t>	</a:t>
            </a:r>
          </a:p>
          <a:p>
            <a:pPr marL="237390" indent="-237390"/>
            <a:r>
              <a:rPr lang="it-IT" altLang="it-IT" dirty="0"/>
              <a:t>	- </a:t>
            </a:r>
            <a:r>
              <a:rPr lang="it-IT" altLang="it-IT" dirty="0" err="1"/>
              <a:t>all</a:t>
            </a:r>
            <a:r>
              <a:rPr lang="it-IT" altLang="it-IT" dirty="0"/>
              <a:t> non </a:t>
            </a:r>
            <a:r>
              <a:rPr lang="it-IT" altLang="it-IT" dirty="0" err="1"/>
              <a:t>faulty</a:t>
            </a:r>
            <a:r>
              <a:rPr lang="it-IT" altLang="it-IT" dirty="0"/>
              <a:t> </a:t>
            </a:r>
            <a:r>
              <a:rPr lang="it-IT" altLang="it-IT" dirty="0" err="1"/>
              <a:t>components</a:t>
            </a:r>
            <a:r>
              <a:rPr lang="it-IT" altLang="it-IT" dirty="0"/>
              <a:t> must use the </a:t>
            </a:r>
            <a:r>
              <a:rPr lang="it-IT" altLang="it-IT" dirty="0" err="1"/>
              <a:t>same</a:t>
            </a:r>
            <a:r>
              <a:rPr lang="it-IT" altLang="it-IT" dirty="0"/>
              <a:t> input </a:t>
            </a:r>
            <a:r>
              <a:rPr lang="it-IT" altLang="it-IT" dirty="0" err="1"/>
              <a:t>value</a:t>
            </a:r>
            <a:endParaRPr lang="it-IT" altLang="it-IT" dirty="0"/>
          </a:p>
          <a:p>
            <a:pPr marL="237390" indent="-237390"/>
            <a:r>
              <a:rPr lang="it-IT" altLang="it-IT" dirty="0"/>
              <a:t>	-  </a:t>
            </a:r>
            <a:r>
              <a:rPr lang="it-IT" altLang="it-IT" dirty="0" err="1"/>
              <a:t>if</a:t>
            </a:r>
            <a:r>
              <a:rPr lang="it-IT" altLang="it-IT" dirty="0"/>
              <a:t> the </a:t>
            </a:r>
            <a:r>
              <a:rPr lang="it-IT" altLang="it-IT" dirty="0" err="1"/>
              <a:t>sender</a:t>
            </a:r>
            <a:r>
              <a:rPr lang="it-IT" altLang="it-IT" dirty="0"/>
              <a:t> </a:t>
            </a:r>
            <a:r>
              <a:rPr lang="it-IT" altLang="it-IT" dirty="0" err="1"/>
              <a:t>is</a:t>
            </a:r>
            <a:r>
              <a:rPr lang="it-IT" altLang="it-IT" dirty="0"/>
              <a:t> non-</a:t>
            </a:r>
            <a:r>
              <a:rPr lang="it-IT" altLang="it-IT" dirty="0" err="1"/>
              <a:t>faulty</a:t>
            </a:r>
            <a:r>
              <a:rPr lang="it-IT" altLang="it-IT" dirty="0"/>
              <a:t>, </a:t>
            </a:r>
            <a:r>
              <a:rPr lang="it-IT" altLang="it-IT" dirty="0" err="1"/>
              <a:t>then</a:t>
            </a:r>
            <a:r>
              <a:rPr lang="it-IT" altLang="it-IT" dirty="0"/>
              <a:t> </a:t>
            </a:r>
            <a:r>
              <a:rPr lang="it-IT" altLang="it-IT" dirty="0" err="1"/>
              <a:t>all</a:t>
            </a:r>
            <a:r>
              <a:rPr lang="it-IT" altLang="it-IT" dirty="0"/>
              <a:t> non-</a:t>
            </a:r>
            <a:r>
              <a:rPr lang="it-IT" altLang="it-IT" dirty="0" err="1"/>
              <a:t>faulty</a:t>
            </a:r>
            <a:r>
              <a:rPr lang="it-IT" altLang="it-IT" dirty="0"/>
              <a:t> 	</a:t>
            </a:r>
            <a:r>
              <a:rPr lang="it-IT" altLang="it-IT" dirty="0" err="1"/>
              <a:t>components</a:t>
            </a:r>
            <a:r>
              <a:rPr lang="it-IT" altLang="it-IT" dirty="0"/>
              <a:t> use the </a:t>
            </a:r>
            <a:r>
              <a:rPr lang="it-IT" altLang="it-IT" dirty="0" err="1"/>
              <a:t>value</a:t>
            </a:r>
            <a:r>
              <a:rPr lang="it-IT" altLang="it-IT" dirty="0"/>
              <a:t> </a:t>
            </a:r>
            <a:r>
              <a:rPr lang="it-IT" altLang="it-IT" dirty="0" err="1"/>
              <a:t>it</a:t>
            </a:r>
            <a:r>
              <a:rPr lang="it-IT" altLang="it-IT" dirty="0"/>
              <a:t> </a:t>
            </a:r>
            <a:r>
              <a:rPr lang="it-IT" altLang="it-IT" dirty="0" err="1"/>
              <a:t>provides</a:t>
            </a:r>
            <a:r>
              <a:rPr lang="it-IT" altLang="it-IT" dirty="0"/>
              <a:t> </a:t>
            </a:r>
            <a:r>
              <a:rPr lang="it-IT" altLang="it-IT" dirty="0" err="1"/>
              <a:t>as</a:t>
            </a:r>
            <a:r>
              <a:rPr lang="it-IT" altLang="it-IT" dirty="0"/>
              <a:t> input</a:t>
            </a:r>
          </a:p>
        </p:txBody>
      </p:sp>
      <p:sp>
        <p:nvSpPr>
          <p:cNvPr id="29" name="Rettangolo 28">
            <a:extLst>
              <a:ext uri="{FF2B5EF4-FFF2-40B4-BE49-F238E27FC236}">
                <a16:creationId xmlns:a16="http://schemas.microsoft.com/office/drawing/2014/main" id="{6378ED8B-A353-417F-AB8A-7728F22DC961}"/>
              </a:ext>
            </a:extLst>
          </p:cNvPr>
          <p:cNvSpPr/>
          <p:nvPr/>
        </p:nvSpPr>
        <p:spPr>
          <a:xfrm>
            <a:off x="555014" y="1260885"/>
            <a:ext cx="6096000" cy="646331"/>
          </a:xfrm>
          <a:prstGeom prst="rect">
            <a:avLst/>
          </a:prstGeom>
        </p:spPr>
        <p:txBody>
          <a:bodyPr>
            <a:spAutoFit/>
          </a:bodyPr>
          <a:lstStyle/>
          <a:p>
            <a:r>
              <a:rPr lang="it-IT" altLang="it-IT" dirty="0"/>
              <a:t>One way to </a:t>
            </a:r>
            <a:r>
              <a:rPr lang="it-IT" altLang="it-IT" dirty="0" err="1"/>
              <a:t>achieve</a:t>
            </a:r>
            <a:r>
              <a:rPr lang="it-IT" altLang="it-IT" dirty="0"/>
              <a:t> reliability </a:t>
            </a:r>
            <a:r>
              <a:rPr lang="it-IT" altLang="it-IT" dirty="0" err="1"/>
              <a:t>is</a:t>
            </a:r>
            <a:r>
              <a:rPr lang="it-IT" altLang="it-IT" dirty="0"/>
              <a:t> to </a:t>
            </a:r>
            <a:r>
              <a:rPr lang="it-IT" altLang="it-IT" dirty="0" err="1"/>
              <a:t>have</a:t>
            </a:r>
            <a:r>
              <a:rPr lang="it-IT" altLang="it-IT" dirty="0"/>
              <a:t> multiple </a:t>
            </a:r>
            <a:r>
              <a:rPr lang="it-IT" altLang="it-IT" dirty="0" err="1"/>
              <a:t>replicas</a:t>
            </a:r>
            <a:r>
              <a:rPr lang="it-IT" altLang="it-IT" dirty="0"/>
              <a:t> </a:t>
            </a:r>
          </a:p>
          <a:p>
            <a:r>
              <a:rPr lang="it-IT" altLang="it-IT" dirty="0"/>
              <a:t>of system and take the </a:t>
            </a:r>
            <a:r>
              <a:rPr lang="it-IT" altLang="it-IT" dirty="0" err="1"/>
              <a:t>majority</a:t>
            </a:r>
            <a:r>
              <a:rPr lang="it-IT" altLang="it-IT" dirty="0"/>
              <a:t> </a:t>
            </a:r>
            <a:r>
              <a:rPr lang="it-IT" altLang="it-IT" dirty="0" err="1"/>
              <a:t>voting</a:t>
            </a:r>
            <a:r>
              <a:rPr lang="it-IT" altLang="it-IT" dirty="0"/>
              <a:t> </a:t>
            </a:r>
            <a:r>
              <a:rPr lang="it-IT" altLang="it-IT" dirty="0" err="1"/>
              <a:t>among</a:t>
            </a:r>
            <a:r>
              <a:rPr lang="it-IT" altLang="it-IT" dirty="0"/>
              <a:t> </a:t>
            </a:r>
            <a:r>
              <a:rPr lang="it-IT" altLang="it-IT" dirty="0" err="1"/>
              <a:t>them</a:t>
            </a:r>
            <a:endParaRPr lang="it-IT" altLang="it-IT" dirty="0"/>
          </a:p>
        </p:txBody>
      </p:sp>
      <p:sp>
        <p:nvSpPr>
          <p:cNvPr id="30" name="CasellaDiTesto 29">
            <a:extLst>
              <a:ext uri="{FF2B5EF4-FFF2-40B4-BE49-F238E27FC236}">
                <a16:creationId xmlns:a16="http://schemas.microsoft.com/office/drawing/2014/main" id="{8060A29C-0F05-4091-9160-6F81428A55E7}"/>
              </a:ext>
            </a:extLst>
          </p:cNvPr>
          <p:cNvSpPr txBox="1"/>
          <p:nvPr/>
        </p:nvSpPr>
        <p:spPr>
          <a:xfrm flipH="1">
            <a:off x="10026159" y="3384098"/>
            <a:ext cx="695698" cy="276999"/>
          </a:xfrm>
          <a:prstGeom prst="rect">
            <a:avLst/>
          </a:prstGeom>
          <a:noFill/>
        </p:spPr>
        <p:txBody>
          <a:bodyPr wrap="square" rtlCol="0">
            <a:spAutoFit/>
          </a:bodyPr>
          <a:lstStyle/>
          <a:p>
            <a:r>
              <a:rPr lang="it-IT" sz="1200" dirty="0" err="1">
                <a:solidFill>
                  <a:srgbClr val="C00000"/>
                </a:solidFill>
              </a:rPr>
              <a:t>Faulty</a:t>
            </a:r>
            <a:endParaRPr lang="it-IT" sz="1200" dirty="0">
              <a:solidFill>
                <a:srgbClr val="C00000"/>
              </a:solidFill>
            </a:endParaRPr>
          </a:p>
        </p:txBody>
      </p:sp>
      <p:sp>
        <p:nvSpPr>
          <p:cNvPr id="31" name="Rettangolo 30">
            <a:extLst>
              <a:ext uri="{FF2B5EF4-FFF2-40B4-BE49-F238E27FC236}">
                <a16:creationId xmlns:a16="http://schemas.microsoft.com/office/drawing/2014/main" id="{C914E172-8190-4958-82D2-8E1B366264CA}"/>
              </a:ext>
            </a:extLst>
          </p:cNvPr>
          <p:cNvSpPr/>
          <p:nvPr/>
        </p:nvSpPr>
        <p:spPr>
          <a:xfrm>
            <a:off x="890268" y="4393212"/>
            <a:ext cx="3848819" cy="1205458"/>
          </a:xfrm>
          <a:prstGeom prst="rect">
            <a:avLst/>
          </a:prstGeom>
        </p:spPr>
        <p:txBody>
          <a:bodyPr wrap="square">
            <a:spAutoFit/>
          </a:bodyPr>
          <a:lstStyle/>
          <a:p>
            <a:pPr>
              <a:spcBef>
                <a:spcPts val="500"/>
              </a:spcBef>
              <a:buClr>
                <a:schemeClr val="accent2"/>
              </a:buClr>
            </a:pPr>
            <a:r>
              <a:rPr lang="it-IT" altLang="it-IT" sz="1600" dirty="0" err="1">
                <a:cs typeface="Calibri" panose="020F0502020204030204" pitchFamily="34" charset="0"/>
              </a:rPr>
              <a:t>What</a:t>
            </a:r>
            <a:r>
              <a:rPr lang="it-IT" altLang="it-IT" sz="1600" dirty="0">
                <a:cs typeface="Calibri" panose="020F0502020204030204" pitchFamily="34" charset="0"/>
              </a:rPr>
              <a:t> </a:t>
            </a:r>
            <a:r>
              <a:rPr lang="it-IT" altLang="it-IT" sz="1600" dirty="0" err="1">
                <a:cs typeface="Calibri" panose="020F0502020204030204" pitchFamily="34" charset="0"/>
              </a:rPr>
              <a:t>happen</a:t>
            </a:r>
            <a:r>
              <a:rPr lang="it-IT" altLang="it-IT" sz="1600" dirty="0">
                <a:cs typeface="Calibri" panose="020F0502020204030204" pitchFamily="34" charset="0"/>
              </a:rPr>
              <a:t> with </a:t>
            </a:r>
            <a:r>
              <a:rPr lang="it-IT" altLang="it-IT" sz="1600" dirty="0" err="1">
                <a:cs typeface="Calibri" panose="020F0502020204030204" pitchFamily="34" charset="0"/>
              </a:rPr>
              <a:t>Byzantyne</a:t>
            </a:r>
            <a:r>
              <a:rPr lang="it-IT" altLang="it-IT" sz="1600" dirty="0">
                <a:cs typeface="Calibri" panose="020F0502020204030204" pitchFamily="34" charset="0"/>
              </a:rPr>
              <a:t> </a:t>
            </a:r>
            <a:r>
              <a:rPr lang="it-IT" altLang="it-IT" sz="1600" dirty="0" err="1">
                <a:cs typeface="Calibri" panose="020F0502020204030204" pitchFamily="34" charset="0"/>
              </a:rPr>
              <a:t>failures</a:t>
            </a:r>
            <a:r>
              <a:rPr lang="it-IT" altLang="it-IT" sz="1600" dirty="0">
                <a:cs typeface="Calibri" panose="020F0502020204030204" pitchFamily="34" charset="0"/>
              </a:rPr>
              <a:t>? </a:t>
            </a:r>
          </a:p>
          <a:p>
            <a:pPr>
              <a:spcBef>
                <a:spcPts val="500"/>
              </a:spcBef>
              <a:buClr>
                <a:schemeClr val="accent2"/>
              </a:buClr>
            </a:pPr>
            <a:r>
              <a:rPr lang="it-IT" altLang="it-IT" sz="1600" dirty="0">
                <a:cs typeface="Calibri" panose="020F0502020204030204" pitchFamily="34" charset="0"/>
              </a:rPr>
              <a:t>The </a:t>
            </a:r>
            <a:r>
              <a:rPr lang="it-IT" altLang="it-IT" sz="1600" dirty="0" err="1">
                <a:cs typeface="Calibri" panose="020F0502020204030204" pitchFamily="34" charset="0"/>
              </a:rPr>
              <a:t>faulty</a:t>
            </a:r>
            <a:r>
              <a:rPr lang="it-IT" altLang="it-IT" sz="1600" dirty="0">
                <a:cs typeface="Calibri" panose="020F0502020204030204" pitchFamily="34" charset="0"/>
              </a:rPr>
              <a:t> replica can </a:t>
            </a:r>
            <a:r>
              <a:rPr lang="it-IT" altLang="it-IT" sz="1600" dirty="0" err="1">
                <a:cs typeface="Calibri" panose="020F0502020204030204" pitchFamily="34" charset="0"/>
              </a:rPr>
              <a:t>send</a:t>
            </a:r>
            <a:r>
              <a:rPr lang="it-IT" altLang="it-IT" sz="1600" dirty="0">
                <a:cs typeface="Calibri" panose="020F0502020204030204" pitchFamily="34" charset="0"/>
              </a:rPr>
              <a:t> </a:t>
            </a:r>
            <a:r>
              <a:rPr lang="it-IT" altLang="it-IT" sz="1600" dirty="0" err="1">
                <a:cs typeface="Calibri" panose="020F0502020204030204" pitchFamily="34" charset="0"/>
              </a:rPr>
              <a:t>different</a:t>
            </a:r>
            <a:r>
              <a:rPr lang="it-IT" altLang="it-IT" sz="1600" dirty="0">
                <a:cs typeface="Calibri" panose="020F0502020204030204" pitchFamily="34" charset="0"/>
              </a:rPr>
              <a:t> </a:t>
            </a:r>
            <a:r>
              <a:rPr lang="it-IT" altLang="it-IT" sz="1600" dirty="0" err="1">
                <a:cs typeface="Calibri" panose="020F0502020204030204" pitchFamily="34" charset="0"/>
              </a:rPr>
              <a:t>values</a:t>
            </a:r>
            <a:r>
              <a:rPr lang="it-IT" altLang="it-IT" sz="1600" dirty="0">
                <a:cs typeface="Calibri" panose="020F0502020204030204" pitchFamily="34" charset="0"/>
              </a:rPr>
              <a:t> to the </a:t>
            </a:r>
            <a:r>
              <a:rPr lang="it-IT" altLang="it-IT" sz="1600" dirty="0" err="1">
                <a:cs typeface="Calibri" panose="020F0502020204030204" pitchFamily="34" charset="0"/>
              </a:rPr>
              <a:t>other</a:t>
            </a:r>
            <a:r>
              <a:rPr lang="it-IT" altLang="it-IT" sz="1600" dirty="0">
                <a:cs typeface="Calibri" panose="020F0502020204030204" pitchFamily="34" charset="0"/>
              </a:rPr>
              <a:t> </a:t>
            </a:r>
            <a:r>
              <a:rPr lang="it-IT" altLang="it-IT" sz="1600" dirty="0" err="1">
                <a:cs typeface="Calibri" panose="020F0502020204030204" pitchFamily="34" charset="0"/>
              </a:rPr>
              <a:t>replicas</a:t>
            </a:r>
            <a:r>
              <a:rPr lang="it-IT" altLang="it-IT" sz="1600" dirty="0">
                <a:cs typeface="Calibri" panose="020F0502020204030204" pitchFamily="34" charset="0"/>
              </a:rPr>
              <a:t>.</a:t>
            </a:r>
          </a:p>
          <a:p>
            <a:pPr>
              <a:spcBef>
                <a:spcPts val="500"/>
              </a:spcBef>
              <a:buClr>
                <a:schemeClr val="accent2"/>
              </a:buClr>
            </a:pPr>
            <a:r>
              <a:rPr lang="it-IT" altLang="it-IT" sz="1600" dirty="0">
                <a:cs typeface="Calibri" panose="020F0502020204030204" pitchFamily="34" charset="0"/>
              </a:rPr>
              <a:t>The inputs to the </a:t>
            </a:r>
            <a:r>
              <a:rPr lang="it-IT" altLang="it-IT" sz="1600" dirty="0" err="1">
                <a:cs typeface="Calibri" panose="020F0502020204030204" pitchFamily="34" charset="0"/>
              </a:rPr>
              <a:t>voter</a:t>
            </a:r>
            <a:r>
              <a:rPr lang="it-IT" altLang="it-IT" sz="1600" dirty="0">
                <a:cs typeface="Calibri" panose="020F0502020204030204" pitchFamily="34" charset="0"/>
              </a:rPr>
              <a:t> can be </a:t>
            </a:r>
            <a:r>
              <a:rPr lang="it-IT" altLang="it-IT" sz="1600" dirty="0" err="1">
                <a:cs typeface="Calibri" panose="020F0502020204030204" pitchFamily="34" charset="0"/>
              </a:rPr>
              <a:t>different</a:t>
            </a:r>
            <a:r>
              <a:rPr lang="it-IT" altLang="it-IT" sz="1600" dirty="0">
                <a:cs typeface="Calibri" panose="020F0502020204030204" pitchFamily="34" charset="0"/>
              </a:rPr>
              <a:t> !!!! </a:t>
            </a:r>
          </a:p>
        </p:txBody>
      </p:sp>
      <p:sp>
        <p:nvSpPr>
          <p:cNvPr id="32" name="Rettangolo 31">
            <a:extLst>
              <a:ext uri="{FF2B5EF4-FFF2-40B4-BE49-F238E27FC236}">
                <a16:creationId xmlns:a16="http://schemas.microsoft.com/office/drawing/2014/main" id="{FEDD8B1B-419E-4871-B069-2F3F42089BF0}"/>
              </a:ext>
            </a:extLst>
          </p:cNvPr>
          <p:cNvSpPr/>
          <p:nvPr/>
        </p:nvSpPr>
        <p:spPr>
          <a:xfrm>
            <a:off x="6096000" y="4595199"/>
            <a:ext cx="6096000" cy="954107"/>
          </a:xfrm>
          <a:prstGeom prst="rect">
            <a:avLst/>
          </a:prstGeom>
        </p:spPr>
        <p:txBody>
          <a:bodyPr>
            <a:spAutoFit/>
          </a:bodyPr>
          <a:lstStyle/>
          <a:p>
            <a:r>
              <a:rPr lang="it-IT" altLang="it-IT" sz="2800" dirty="0" err="1">
                <a:solidFill>
                  <a:schemeClr val="accent1">
                    <a:lumMod val="60000"/>
                    <a:lumOff val="40000"/>
                  </a:schemeClr>
                </a:solidFill>
                <a:latin typeface="Calibri" panose="020F0502020204030204" pitchFamily="34" charset="0"/>
                <a:cs typeface="Calibri" panose="020F0502020204030204" pitchFamily="34" charset="0"/>
              </a:rPr>
              <a:t>Nodes</a:t>
            </a:r>
            <a:r>
              <a:rPr lang="it-IT" altLang="it-IT" sz="2800" dirty="0">
                <a:solidFill>
                  <a:schemeClr val="accent1">
                    <a:lumMod val="60000"/>
                    <a:lumOff val="40000"/>
                  </a:schemeClr>
                </a:solidFill>
                <a:latin typeface="Calibri" panose="020F0502020204030204" pitchFamily="34" charset="0"/>
                <a:cs typeface="Calibri" panose="020F0502020204030204" pitchFamily="34" charset="0"/>
              </a:rPr>
              <a:t> must  </a:t>
            </a:r>
            <a:r>
              <a:rPr lang="it-IT" altLang="it-IT" sz="2800" dirty="0" err="1">
                <a:solidFill>
                  <a:schemeClr val="accent1">
                    <a:lumMod val="60000"/>
                    <a:lumOff val="40000"/>
                  </a:schemeClr>
                </a:solidFill>
                <a:latin typeface="Calibri" panose="020F0502020204030204" pitchFamily="34" charset="0"/>
                <a:cs typeface="Calibri" panose="020F0502020204030204" pitchFamily="34" charset="0"/>
              </a:rPr>
              <a:t>achieve</a:t>
            </a:r>
            <a:r>
              <a:rPr lang="it-IT" altLang="it-IT" sz="2800" dirty="0">
                <a:solidFill>
                  <a:schemeClr val="accent1">
                    <a:lumMod val="60000"/>
                    <a:lumOff val="40000"/>
                  </a:schemeClr>
                </a:solidFill>
                <a:latin typeface="Calibri" panose="020F0502020204030204" pitchFamily="34" charset="0"/>
                <a:cs typeface="Calibri" panose="020F0502020204030204" pitchFamily="34" charset="0"/>
              </a:rPr>
              <a:t> agreement </a:t>
            </a:r>
            <a:br>
              <a:rPr lang="it-IT" altLang="it-IT" sz="2800" dirty="0">
                <a:solidFill>
                  <a:schemeClr val="accent1">
                    <a:lumMod val="60000"/>
                    <a:lumOff val="40000"/>
                  </a:schemeClr>
                </a:solidFill>
                <a:latin typeface="Calibri" panose="020F0502020204030204" pitchFamily="34" charset="0"/>
                <a:cs typeface="Calibri" panose="020F0502020204030204" pitchFamily="34" charset="0"/>
              </a:rPr>
            </a:br>
            <a:r>
              <a:rPr lang="it-IT" altLang="it-IT" sz="2800" dirty="0">
                <a:solidFill>
                  <a:schemeClr val="accent1">
                    <a:lumMod val="60000"/>
                    <a:lumOff val="40000"/>
                  </a:schemeClr>
                </a:solidFill>
                <a:latin typeface="Calibri" panose="020F0502020204030204" pitchFamily="34" charset="0"/>
                <a:cs typeface="Calibri" panose="020F0502020204030204" pitchFamily="34" charset="0"/>
              </a:rPr>
              <a:t>on a </a:t>
            </a:r>
            <a:r>
              <a:rPr lang="it-IT" altLang="it-IT" sz="2800" dirty="0" err="1">
                <a:solidFill>
                  <a:schemeClr val="accent1">
                    <a:lumMod val="60000"/>
                    <a:lumOff val="40000"/>
                  </a:schemeClr>
                </a:solidFill>
                <a:latin typeface="Calibri" panose="020F0502020204030204" pitchFamily="34" charset="0"/>
                <a:cs typeface="Calibri" panose="020F0502020204030204" pitchFamily="34" charset="0"/>
              </a:rPr>
              <a:t>value</a:t>
            </a:r>
            <a:r>
              <a:rPr lang="it-IT" altLang="it-IT" sz="2800" dirty="0">
                <a:solidFill>
                  <a:schemeClr val="accent1">
                    <a:lumMod val="60000"/>
                    <a:lumOff val="40000"/>
                  </a:schemeClr>
                </a:solidFill>
                <a:latin typeface="Calibri" panose="020F0502020204030204" pitchFamily="34" charset="0"/>
                <a:cs typeface="Calibri" panose="020F0502020204030204" pitchFamily="34" charset="0"/>
              </a:rPr>
              <a:t> </a:t>
            </a:r>
            <a:r>
              <a:rPr lang="it-IT" altLang="it-IT" sz="2800" dirty="0" err="1">
                <a:solidFill>
                  <a:schemeClr val="accent1">
                    <a:lumMod val="60000"/>
                    <a:lumOff val="40000"/>
                  </a:schemeClr>
                </a:solidFill>
                <a:latin typeface="Calibri" panose="020F0502020204030204" pitchFamily="34" charset="0"/>
                <a:cs typeface="Calibri" panose="020F0502020204030204" pitchFamily="34" charset="0"/>
              </a:rPr>
              <a:t>sent</a:t>
            </a:r>
            <a:r>
              <a:rPr lang="it-IT" altLang="it-IT" sz="2800" dirty="0">
                <a:solidFill>
                  <a:schemeClr val="accent1">
                    <a:lumMod val="60000"/>
                    <a:lumOff val="40000"/>
                  </a:schemeClr>
                </a:solidFill>
                <a:latin typeface="Calibri" panose="020F0502020204030204" pitchFamily="34" charset="0"/>
                <a:cs typeface="Calibri" panose="020F0502020204030204" pitchFamily="34" charset="0"/>
              </a:rPr>
              <a:t> by one </a:t>
            </a:r>
            <a:r>
              <a:rPr lang="it-IT" altLang="it-IT" sz="2800" dirty="0" err="1">
                <a:solidFill>
                  <a:schemeClr val="accent1">
                    <a:lumMod val="60000"/>
                    <a:lumOff val="40000"/>
                  </a:schemeClr>
                </a:solidFill>
                <a:latin typeface="Calibri" panose="020F0502020204030204" pitchFamily="34" charset="0"/>
                <a:cs typeface="Calibri" panose="020F0502020204030204" pitchFamily="34" charset="0"/>
              </a:rPr>
              <a:t>module</a:t>
            </a:r>
            <a:r>
              <a:rPr lang="it-IT" altLang="it-IT" sz="2800" dirty="0">
                <a:solidFill>
                  <a:schemeClr val="accent1">
                    <a:lumMod val="60000"/>
                    <a:lumOff val="40000"/>
                  </a:schemeClr>
                </a:solidFill>
                <a:latin typeface="Calibri" panose="020F0502020204030204" pitchFamily="34" charset="0"/>
                <a:cs typeface="Calibri" panose="020F0502020204030204" pitchFamily="34" charset="0"/>
              </a:rPr>
              <a:t> </a:t>
            </a:r>
            <a:endParaRPr lang="it-IT" sz="2800" dirty="0">
              <a:solidFill>
                <a:schemeClr val="accent1">
                  <a:lumMod val="60000"/>
                  <a:lumOff val="40000"/>
                </a:schemeClr>
              </a:solidFill>
            </a:endParaRPr>
          </a:p>
        </p:txBody>
      </p:sp>
    </p:spTree>
    <p:extLst>
      <p:ext uri="{BB962C8B-B14F-4D97-AF65-F5344CB8AC3E}">
        <p14:creationId xmlns:p14="http://schemas.microsoft.com/office/powerpoint/2010/main" val="744044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3D687D-E789-457B-A931-2E39BE610F25}"/>
              </a:ext>
            </a:extLst>
          </p:cNvPr>
          <p:cNvSpPr>
            <a:spLocks noGrp="1"/>
          </p:cNvSpPr>
          <p:nvPr>
            <p:ph type="title"/>
          </p:nvPr>
        </p:nvSpPr>
        <p:spPr/>
        <p:txBody>
          <a:bodyPr/>
          <a:lstStyle/>
          <a:p>
            <a:r>
              <a:rPr lang="it-IT" altLang="it-IT" dirty="0"/>
              <a:t>Consensus </a:t>
            </a:r>
            <a:r>
              <a:rPr lang="it-IT" altLang="it-IT" dirty="0" err="1"/>
              <a:t>problem</a:t>
            </a:r>
            <a:endParaRPr lang="it-IT" dirty="0"/>
          </a:p>
        </p:txBody>
      </p:sp>
      <p:sp>
        <p:nvSpPr>
          <p:cNvPr id="4" name="Segnaposto data 3">
            <a:extLst>
              <a:ext uri="{FF2B5EF4-FFF2-40B4-BE49-F238E27FC236}">
                <a16:creationId xmlns:a16="http://schemas.microsoft.com/office/drawing/2014/main" id="{8DD717FC-6A2E-4D0E-AFEF-076704A24917}"/>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4D785038-F470-4D59-AD66-BB75CB207078}"/>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C2250CC0-33AE-42C6-8282-214396C6C250}"/>
              </a:ext>
            </a:extLst>
          </p:cNvPr>
          <p:cNvSpPr>
            <a:spLocks noGrp="1"/>
          </p:cNvSpPr>
          <p:nvPr>
            <p:ph type="sldNum" sz="quarter" idx="12"/>
          </p:nvPr>
        </p:nvSpPr>
        <p:spPr/>
        <p:txBody>
          <a:bodyPr/>
          <a:lstStyle/>
          <a:p>
            <a:fld id="{11A9D1D3-80F6-43B1-92F0-BF797B205D95}" type="slidenum">
              <a:rPr lang="it-IT" smtClean="0"/>
              <a:t>25</a:t>
            </a:fld>
            <a:endParaRPr lang="it-IT"/>
          </a:p>
        </p:txBody>
      </p:sp>
      <p:sp>
        <p:nvSpPr>
          <p:cNvPr id="7" name="Rectangle 3">
            <a:extLst>
              <a:ext uri="{FF2B5EF4-FFF2-40B4-BE49-F238E27FC236}">
                <a16:creationId xmlns:a16="http://schemas.microsoft.com/office/drawing/2014/main" id="{CCB23468-8F8A-4853-9C42-F2EE3D89CDAB}"/>
              </a:ext>
            </a:extLst>
          </p:cNvPr>
          <p:cNvSpPr txBox="1">
            <a:spLocks noChangeArrowheads="1"/>
          </p:cNvSpPr>
          <p:nvPr/>
        </p:nvSpPr>
        <p:spPr>
          <a:xfrm>
            <a:off x="553375" y="1160216"/>
            <a:ext cx="10800425" cy="1414307"/>
          </a:xfrm>
          <a:prstGeom prst="rect">
            <a:avLst/>
          </a:prstGeom>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it-IT" altLang="it-IT" sz="2000" dirty="0">
                <a:latin typeface="Calibri" panose="020F0502020204030204" pitchFamily="34" charset="0"/>
                <a:cs typeface="Calibri" panose="020F0502020204030204" pitchFamily="34" charset="0"/>
              </a:rPr>
              <a:t>The Consensus </a:t>
            </a:r>
            <a:r>
              <a:rPr lang="it-IT" altLang="it-IT" sz="2000" dirty="0" err="1">
                <a:latin typeface="Calibri" panose="020F0502020204030204" pitchFamily="34" charset="0"/>
                <a:cs typeface="Calibri" panose="020F0502020204030204" pitchFamily="34" charset="0"/>
              </a:rPr>
              <a:t>problem</a:t>
            </a:r>
            <a:r>
              <a:rPr lang="it-IT" altLang="it-IT" sz="2000" dirty="0">
                <a:latin typeface="Calibri" panose="020F0502020204030204" pitchFamily="34" charset="0"/>
                <a:cs typeface="Calibri" panose="020F0502020204030204" pitchFamily="34" charset="0"/>
              </a:rPr>
              <a:t> can be </a:t>
            </a:r>
            <a:r>
              <a:rPr lang="it-IT" altLang="it-IT" sz="2000" dirty="0" err="1">
                <a:latin typeface="Calibri" panose="020F0502020204030204" pitchFamily="34" charset="0"/>
                <a:cs typeface="Calibri" panose="020F0502020204030204" pitchFamily="34" charset="0"/>
              </a:rPr>
              <a:t>stated</a:t>
            </a:r>
            <a:r>
              <a:rPr lang="it-IT" altLang="it-IT" sz="2000" dirty="0">
                <a:latin typeface="Calibri" panose="020F0502020204030204" pitchFamily="34" charset="0"/>
                <a:cs typeface="Calibri" panose="020F0502020204030204" pitchFamily="34" charset="0"/>
              </a:rPr>
              <a:t> </a:t>
            </a:r>
            <a:r>
              <a:rPr lang="it-IT" altLang="it-IT" sz="2000" dirty="0" err="1">
                <a:latin typeface="Calibri" panose="020F0502020204030204" pitchFamily="34" charset="0"/>
                <a:cs typeface="Calibri" panose="020F0502020204030204" pitchFamily="34" charset="0"/>
              </a:rPr>
              <a:t>informally</a:t>
            </a:r>
            <a:r>
              <a:rPr lang="it-IT" altLang="it-IT" sz="2000" dirty="0">
                <a:latin typeface="Calibri" panose="020F0502020204030204" pitchFamily="34" charset="0"/>
                <a:cs typeface="Calibri" panose="020F0502020204030204" pitchFamily="34" charset="0"/>
              </a:rPr>
              <a:t> </a:t>
            </a:r>
            <a:r>
              <a:rPr lang="it-IT" altLang="it-IT" sz="2000" dirty="0" err="1">
                <a:latin typeface="Calibri" panose="020F0502020204030204" pitchFamily="34" charset="0"/>
                <a:cs typeface="Calibri" panose="020F0502020204030204" pitchFamily="34" charset="0"/>
              </a:rPr>
              <a:t>as</a:t>
            </a:r>
            <a:r>
              <a:rPr lang="it-IT" altLang="it-IT" sz="2000" dirty="0">
                <a:latin typeface="Calibri" panose="020F0502020204030204" pitchFamily="34" charset="0"/>
                <a:cs typeface="Calibri" panose="020F0502020204030204" pitchFamily="34" charset="0"/>
              </a:rPr>
              <a:t>:</a:t>
            </a:r>
          </a:p>
          <a:p>
            <a:pPr marL="0" indent="0">
              <a:buNone/>
              <a:defRPr/>
            </a:pPr>
            <a:r>
              <a:rPr lang="it-IT" altLang="it-IT" sz="2000" dirty="0">
                <a:latin typeface="Calibri" panose="020F0502020204030204" pitchFamily="34" charset="0"/>
                <a:cs typeface="Calibri" panose="020F0502020204030204" pitchFamily="34" charset="0"/>
              </a:rPr>
              <a:t>	</a:t>
            </a:r>
            <a:r>
              <a:rPr lang="it-IT" altLang="it-IT" dirty="0" err="1">
                <a:solidFill>
                  <a:schemeClr val="accent1">
                    <a:lumMod val="60000"/>
                    <a:lumOff val="40000"/>
                  </a:schemeClr>
                </a:solidFill>
                <a:latin typeface="Calibri" panose="020F0502020204030204" pitchFamily="34" charset="0"/>
                <a:cs typeface="Calibri" panose="020F0502020204030204" pitchFamily="34" charset="0"/>
              </a:rPr>
              <a:t>how</a:t>
            </a:r>
            <a:r>
              <a:rPr lang="it-IT" altLang="it-IT" dirty="0">
                <a:solidFill>
                  <a:schemeClr val="accent1">
                    <a:lumMod val="60000"/>
                    <a:lumOff val="40000"/>
                  </a:schemeClr>
                </a:solidFill>
                <a:latin typeface="Calibri" panose="020F0502020204030204" pitchFamily="34" charset="0"/>
                <a:cs typeface="Calibri" panose="020F0502020204030204" pitchFamily="34" charset="0"/>
              </a:rPr>
              <a:t> to make a set of </a:t>
            </a:r>
            <a:r>
              <a:rPr lang="it-IT" altLang="it-IT" dirty="0" err="1">
                <a:solidFill>
                  <a:schemeClr val="accent1">
                    <a:lumMod val="60000"/>
                    <a:lumOff val="40000"/>
                  </a:schemeClr>
                </a:solidFill>
                <a:latin typeface="Calibri" panose="020F0502020204030204" pitchFamily="34" charset="0"/>
                <a:cs typeface="Calibri" panose="020F0502020204030204" pitchFamily="34" charset="0"/>
              </a:rPr>
              <a:t>distributed</a:t>
            </a:r>
            <a:r>
              <a:rPr lang="it-IT" altLang="it-IT" dirty="0">
                <a:solidFill>
                  <a:schemeClr val="accent1">
                    <a:lumMod val="60000"/>
                    <a:lumOff val="40000"/>
                  </a:schemeClr>
                </a:solidFill>
                <a:latin typeface="Calibri" panose="020F0502020204030204" pitchFamily="34" charset="0"/>
                <a:cs typeface="Calibri" panose="020F0502020204030204" pitchFamily="34" charset="0"/>
              </a:rPr>
              <a:t> processors </a:t>
            </a:r>
            <a:r>
              <a:rPr lang="it-IT" altLang="it-IT" dirty="0" err="1">
                <a:solidFill>
                  <a:schemeClr val="accent1">
                    <a:lumMod val="60000"/>
                    <a:lumOff val="40000"/>
                  </a:schemeClr>
                </a:solidFill>
                <a:latin typeface="Calibri" panose="020F0502020204030204" pitchFamily="34" charset="0"/>
                <a:cs typeface="Calibri" panose="020F0502020204030204" pitchFamily="34" charset="0"/>
              </a:rPr>
              <a:t>achieve</a:t>
            </a:r>
            <a:r>
              <a:rPr lang="it-IT" altLang="it-IT" dirty="0">
                <a:solidFill>
                  <a:schemeClr val="accent1">
                    <a:lumMod val="60000"/>
                    <a:lumOff val="40000"/>
                  </a:schemeClr>
                </a:solidFill>
                <a:latin typeface="Calibri" panose="020F0502020204030204" pitchFamily="34" charset="0"/>
                <a:cs typeface="Calibri" panose="020F0502020204030204" pitchFamily="34" charset="0"/>
              </a:rPr>
              <a:t> agreement </a:t>
            </a:r>
            <a:br>
              <a:rPr lang="it-IT" altLang="it-IT" dirty="0">
                <a:solidFill>
                  <a:schemeClr val="accent1">
                    <a:lumMod val="60000"/>
                    <a:lumOff val="40000"/>
                  </a:schemeClr>
                </a:solidFill>
                <a:latin typeface="Calibri" panose="020F0502020204030204" pitchFamily="34" charset="0"/>
                <a:cs typeface="Calibri" panose="020F0502020204030204" pitchFamily="34" charset="0"/>
              </a:rPr>
            </a:br>
            <a:r>
              <a:rPr lang="it-IT" altLang="it-IT" dirty="0">
                <a:solidFill>
                  <a:schemeClr val="accent1">
                    <a:lumMod val="60000"/>
                    <a:lumOff val="40000"/>
                  </a:schemeClr>
                </a:solidFill>
                <a:latin typeface="Calibri" panose="020F0502020204030204" pitchFamily="34" charset="0"/>
                <a:cs typeface="Calibri" panose="020F0502020204030204" pitchFamily="34" charset="0"/>
              </a:rPr>
              <a:t>	on a </a:t>
            </a:r>
            <a:r>
              <a:rPr lang="it-IT" altLang="it-IT" dirty="0" err="1">
                <a:solidFill>
                  <a:schemeClr val="accent1">
                    <a:lumMod val="60000"/>
                    <a:lumOff val="40000"/>
                  </a:schemeClr>
                </a:solidFill>
                <a:latin typeface="Calibri" panose="020F0502020204030204" pitchFamily="34" charset="0"/>
                <a:cs typeface="Calibri" panose="020F0502020204030204" pitchFamily="34" charset="0"/>
              </a:rPr>
              <a:t>value</a:t>
            </a:r>
            <a:r>
              <a:rPr lang="it-IT" altLang="it-IT" dirty="0">
                <a:solidFill>
                  <a:schemeClr val="accent1">
                    <a:lumMod val="60000"/>
                    <a:lumOff val="40000"/>
                  </a:schemeClr>
                </a:solidFill>
                <a:latin typeface="Calibri" panose="020F0502020204030204" pitchFamily="34" charset="0"/>
                <a:cs typeface="Calibri" panose="020F0502020204030204" pitchFamily="34" charset="0"/>
              </a:rPr>
              <a:t> </a:t>
            </a:r>
            <a:r>
              <a:rPr lang="it-IT" altLang="it-IT" dirty="0" err="1">
                <a:solidFill>
                  <a:schemeClr val="accent1">
                    <a:lumMod val="60000"/>
                    <a:lumOff val="40000"/>
                  </a:schemeClr>
                </a:solidFill>
                <a:latin typeface="Calibri" panose="020F0502020204030204" pitchFamily="34" charset="0"/>
                <a:cs typeface="Calibri" panose="020F0502020204030204" pitchFamily="34" charset="0"/>
              </a:rPr>
              <a:t>sent</a:t>
            </a:r>
            <a:r>
              <a:rPr lang="it-IT" altLang="it-IT" dirty="0">
                <a:solidFill>
                  <a:schemeClr val="accent1">
                    <a:lumMod val="60000"/>
                    <a:lumOff val="40000"/>
                  </a:schemeClr>
                </a:solidFill>
                <a:latin typeface="Calibri" panose="020F0502020204030204" pitchFamily="34" charset="0"/>
                <a:cs typeface="Calibri" panose="020F0502020204030204" pitchFamily="34" charset="0"/>
              </a:rPr>
              <a:t> by one processor </a:t>
            </a:r>
            <a:r>
              <a:rPr lang="it-IT" altLang="it-IT" dirty="0" err="1">
                <a:solidFill>
                  <a:schemeClr val="accent1">
                    <a:lumMod val="60000"/>
                    <a:lumOff val="40000"/>
                  </a:schemeClr>
                </a:solidFill>
                <a:latin typeface="Calibri" panose="020F0502020204030204" pitchFamily="34" charset="0"/>
                <a:cs typeface="Calibri" panose="020F0502020204030204" pitchFamily="34" charset="0"/>
              </a:rPr>
              <a:t>despite</a:t>
            </a:r>
            <a:r>
              <a:rPr lang="it-IT" altLang="it-IT" dirty="0">
                <a:solidFill>
                  <a:schemeClr val="accent1">
                    <a:lumMod val="60000"/>
                    <a:lumOff val="40000"/>
                  </a:schemeClr>
                </a:solidFill>
                <a:latin typeface="Calibri" panose="020F0502020204030204" pitchFamily="34" charset="0"/>
                <a:cs typeface="Calibri" panose="020F0502020204030204" pitchFamily="34" charset="0"/>
              </a:rPr>
              <a:t> a </a:t>
            </a:r>
            <a:r>
              <a:rPr lang="it-IT" altLang="it-IT" dirty="0" err="1">
                <a:solidFill>
                  <a:schemeClr val="accent1">
                    <a:lumMod val="60000"/>
                    <a:lumOff val="40000"/>
                  </a:schemeClr>
                </a:solidFill>
                <a:latin typeface="Calibri" panose="020F0502020204030204" pitchFamily="34" charset="0"/>
                <a:cs typeface="Calibri" panose="020F0502020204030204" pitchFamily="34" charset="0"/>
              </a:rPr>
              <a:t>number</a:t>
            </a:r>
            <a:r>
              <a:rPr lang="it-IT" altLang="it-IT" dirty="0">
                <a:solidFill>
                  <a:schemeClr val="accent1">
                    <a:lumMod val="60000"/>
                    <a:lumOff val="40000"/>
                  </a:schemeClr>
                </a:solidFill>
                <a:latin typeface="Calibri" panose="020F0502020204030204" pitchFamily="34" charset="0"/>
                <a:cs typeface="Calibri" panose="020F0502020204030204" pitchFamily="34" charset="0"/>
              </a:rPr>
              <a:t> of </a:t>
            </a:r>
            <a:r>
              <a:rPr lang="it-IT" altLang="it-IT" dirty="0" err="1">
                <a:solidFill>
                  <a:schemeClr val="accent1">
                    <a:lumMod val="60000"/>
                    <a:lumOff val="40000"/>
                  </a:schemeClr>
                </a:solidFill>
                <a:latin typeface="Calibri" panose="020F0502020204030204" pitchFamily="34" charset="0"/>
                <a:cs typeface="Calibri" panose="020F0502020204030204" pitchFamily="34" charset="0"/>
              </a:rPr>
              <a:t>failures</a:t>
            </a:r>
            <a:endParaRPr lang="it-IT" altLang="it-IT" dirty="0">
              <a:solidFill>
                <a:schemeClr val="accent1">
                  <a:lumMod val="60000"/>
                  <a:lumOff val="40000"/>
                </a:schemeClr>
              </a:solidFill>
              <a:latin typeface="Calibri" panose="020F0502020204030204" pitchFamily="34" charset="0"/>
              <a:cs typeface="Calibri" panose="020F0502020204030204" pitchFamily="34" charset="0"/>
            </a:endParaRPr>
          </a:p>
          <a:p>
            <a:pPr marL="0" indent="0">
              <a:buNone/>
              <a:defRPr/>
            </a:pPr>
            <a:endParaRPr lang="it-IT" altLang="it-IT" sz="2000" dirty="0">
              <a:latin typeface="Calibri" panose="020F0502020204030204" pitchFamily="34" charset="0"/>
              <a:cs typeface="Calibri" panose="020F0502020204030204" pitchFamily="34" charset="0"/>
            </a:endParaRPr>
          </a:p>
          <a:p>
            <a:pPr marL="0" indent="0">
              <a:buNone/>
              <a:defRPr/>
            </a:pPr>
            <a:endParaRPr lang="it-IT" altLang="it-IT" sz="2000" dirty="0">
              <a:latin typeface="Calibri" panose="020F0502020204030204" pitchFamily="34" charset="0"/>
              <a:cs typeface="Calibri" panose="020F0502020204030204" pitchFamily="34" charset="0"/>
            </a:endParaRPr>
          </a:p>
          <a:p>
            <a:pPr marL="0" indent="0">
              <a:buNone/>
              <a:defRPr/>
            </a:pPr>
            <a:endParaRPr lang="it-IT" altLang="it-IT" sz="2000" dirty="0">
              <a:latin typeface="Calibri" panose="020F0502020204030204" pitchFamily="34" charset="0"/>
              <a:cs typeface="Calibri" panose="020F0502020204030204" pitchFamily="34" charset="0"/>
            </a:endParaRPr>
          </a:p>
          <a:p>
            <a:pPr marL="0" indent="0">
              <a:buNone/>
              <a:defRPr/>
            </a:pPr>
            <a:endParaRPr lang="it-IT" altLang="it-IT" sz="2000" dirty="0">
              <a:latin typeface="Calibri" panose="020F0502020204030204" pitchFamily="34" charset="0"/>
              <a:cs typeface="Calibri" panose="020F0502020204030204" pitchFamily="34" charset="0"/>
            </a:endParaRPr>
          </a:p>
          <a:p>
            <a:pPr marL="457200" lvl="1" indent="0">
              <a:buNone/>
              <a:defRPr/>
            </a:pPr>
            <a:endParaRPr lang="it-IT" altLang="it-IT" sz="1600" dirty="0">
              <a:latin typeface="Calibri" panose="020F0502020204030204" pitchFamily="34" charset="0"/>
              <a:cs typeface="Calibri" panose="020F0502020204030204" pitchFamily="34" charset="0"/>
            </a:endParaRPr>
          </a:p>
        </p:txBody>
      </p:sp>
      <p:sp>
        <p:nvSpPr>
          <p:cNvPr id="77" name="Rectangle 2">
            <a:extLst>
              <a:ext uri="{FF2B5EF4-FFF2-40B4-BE49-F238E27FC236}">
                <a16:creationId xmlns:a16="http://schemas.microsoft.com/office/drawing/2014/main" id="{ABF69EE7-9C7E-40F2-9E22-823CF50FBF6F}"/>
              </a:ext>
            </a:extLst>
          </p:cNvPr>
          <p:cNvSpPr>
            <a:spLocks noChangeArrowheads="1"/>
          </p:cNvSpPr>
          <p:nvPr/>
        </p:nvSpPr>
        <p:spPr bwMode="auto">
          <a:xfrm>
            <a:off x="1441450" y="2614302"/>
            <a:ext cx="8540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it-IT" altLang="it-IT" dirty="0"/>
              <a:t>“</a:t>
            </a:r>
            <a:r>
              <a:rPr lang="it-IT" altLang="it-IT" dirty="0" err="1"/>
              <a:t>Byzantine</a:t>
            </a:r>
            <a:r>
              <a:rPr lang="it-IT" altLang="it-IT" dirty="0"/>
              <a:t> </a:t>
            </a:r>
            <a:r>
              <a:rPr lang="it-IT" altLang="it-IT" dirty="0" err="1"/>
              <a:t>Generals</a:t>
            </a:r>
            <a:r>
              <a:rPr lang="it-IT" altLang="it-IT" dirty="0"/>
              <a:t>” </a:t>
            </a:r>
            <a:r>
              <a:rPr lang="it-IT" altLang="it-IT" dirty="0" err="1"/>
              <a:t>metaphor</a:t>
            </a:r>
            <a:r>
              <a:rPr lang="it-IT" altLang="it-IT" dirty="0"/>
              <a:t> </a:t>
            </a:r>
            <a:r>
              <a:rPr lang="it-IT" altLang="it-IT" dirty="0" err="1"/>
              <a:t>used</a:t>
            </a:r>
            <a:r>
              <a:rPr lang="it-IT" altLang="it-IT" dirty="0"/>
              <a:t> in the </a:t>
            </a:r>
            <a:r>
              <a:rPr lang="it-IT" altLang="it-IT" dirty="0" err="1"/>
              <a:t>classical</a:t>
            </a:r>
            <a:r>
              <a:rPr lang="it-IT" altLang="it-IT" dirty="0"/>
              <a:t> paper by [</a:t>
            </a:r>
            <a:r>
              <a:rPr lang="it-IT" altLang="it-IT" dirty="0" err="1"/>
              <a:t>Lamport</a:t>
            </a:r>
            <a:r>
              <a:rPr lang="it-IT" altLang="it-IT" dirty="0"/>
              <a:t> et al.,1982]</a:t>
            </a:r>
          </a:p>
        </p:txBody>
      </p:sp>
      <p:sp>
        <p:nvSpPr>
          <p:cNvPr id="78" name="Rectangle 5">
            <a:extLst>
              <a:ext uri="{FF2B5EF4-FFF2-40B4-BE49-F238E27FC236}">
                <a16:creationId xmlns:a16="http://schemas.microsoft.com/office/drawing/2014/main" id="{5C792826-50C7-463E-906C-50EADBF1953E}"/>
              </a:ext>
            </a:extLst>
          </p:cNvPr>
          <p:cNvSpPr>
            <a:spLocks noChangeArrowheads="1"/>
          </p:cNvSpPr>
          <p:nvPr/>
        </p:nvSpPr>
        <p:spPr bwMode="auto">
          <a:xfrm>
            <a:off x="1568494" y="3158286"/>
            <a:ext cx="9534786"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it-IT" altLang="it-IT" dirty="0"/>
              <a:t>The </a:t>
            </a:r>
            <a:r>
              <a:rPr lang="it-IT" altLang="it-IT" dirty="0" err="1"/>
              <a:t>problem</a:t>
            </a:r>
            <a:r>
              <a:rPr lang="it-IT" altLang="it-IT" dirty="0"/>
              <a:t> </a:t>
            </a:r>
            <a:r>
              <a:rPr lang="it-IT" altLang="it-IT" dirty="0" err="1"/>
              <a:t>is</a:t>
            </a:r>
            <a:r>
              <a:rPr lang="it-IT" altLang="it-IT" dirty="0"/>
              <a:t> </a:t>
            </a:r>
            <a:r>
              <a:rPr lang="it-IT" altLang="it-IT" dirty="0" err="1"/>
              <a:t>given</a:t>
            </a:r>
            <a:r>
              <a:rPr lang="it-IT" altLang="it-IT" dirty="0"/>
              <a:t> in </a:t>
            </a:r>
            <a:r>
              <a:rPr lang="it-IT" altLang="it-IT" dirty="0" err="1"/>
              <a:t>terms</a:t>
            </a:r>
            <a:r>
              <a:rPr lang="it-IT" altLang="it-IT" dirty="0"/>
              <a:t> of  </a:t>
            </a:r>
            <a:r>
              <a:rPr lang="it-IT" altLang="it-IT" dirty="0" err="1"/>
              <a:t>generals</a:t>
            </a:r>
            <a:r>
              <a:rPr lang="it-IT" altLang="it-IT" dirty="0"/>
              <a:t> </a:t>
            </a:r>
            <a:r>
              <a:rPr lang="it-IT" altLang="it-IT" dirty="0" err="1"/>
              <a:t>who</a:t>
            </a:r>
            <a:r>
              <a:rPr lang="it-IT" altLang="it-IT" dirty="0"/>
              <a:t> </a:t>
            </a:r>
            <a:r>
              <a:rPr lang="it-IT" altLang="it-IT" dirty="0" err="1"/>
              <a:t>have</a:t>
            </a:r>
            <a:r>
              <a:rPr lang="it-IT" altLang="it-IT" dirty="0"/>
              <a:t> </a:t>
            </a:r>
            <a:r>
              <a:rPr lang="it-IT" altLang="it-IT" dirty="0" err="1"/>
              <a:t>surrounded</a:t>
            </a:r>
            <a:r>
              <a:rPr lang="it-IT" altLang="it-IT" dirty="0"/>
              <a:t> the </a:t>
            </a:r>
            <a:r>
              <a:rPr lang="it-IT" altLang="it-IT" dirty="0" err="1"/>
              <a:t>enemy</a:t>
            </a:r>
            <a:r>
              <a:rPr lang="it-IT" altLang="it-IT" dirty="0"/>
              <a:t>. </a:t>
            </a:r>
          </a:p>
          <a:p>
            <a:pPr algn="just"/>
            <a:endParaRPr lang="it-IT" altLang="it-IT" dirty="0"/>
          </a:p>
          <a:p>
            <a:pPr algn="just"/>
            <a:r>
              <a:rPr lang="it-IT" altLang="it-IT" dirty="0" err="1"/>
              <a:t>Generals</a:t>
            </a:r>
            <a:r>
              <a:rPr lang="it-IT" altLang="it-IT" dirty="0"/>
              <a:t> </a:t>
            </a:r>
            <a:r>
              <a:rPr lang="it-IT" altLang="it-IT" dirty="0" err="1"/>
              <a:t>wish</a:t>
            </a:r>
            <a:r>
              <a:rPr lang="it-IT" altLang="it-IT" dirty="0"/>
              <a:t> to </a:t>
            </a:r>
            <a:r>
              <a:rPr lang="it-IT" altLang="it-IT" dirty="0" err="1"/>
              <a:t>organize</a:t>
            </a:r>
            <a:r>
              <a:rPr lang="it-IT" altLang="it-IT" dirty="0"/>
              <a:t> a plan of action to </a:t>
            </a:r>
            <a:r>
              <a:rPr lang="it-IT" altLang="it-IT" dirty="0" err="1"/>
              <a:t>attack</a:t>
            </a:r>
            <a:r>
              <a:rPr lang="it-IT" altLang="it-IT" dirty="0"/>
              <a:t> or to </a:t>
            </a:r>
            <a:r>
              <a:rPr lang="it-IT" altLang="it-IT" dirty="0" err="1"/>
              <a:t>retreat</a:t>
            </a:r>
            <a:r>
              <a:rPr lang="it-IT" altLang="it-IT" dirty="0"/>
              <a:t>. </a:t>
            </a:r>
            <a:r>
              <a:rPr lang="it-IT" altLang="it-IT" dirty="0" err="1"/>
              <a:t>They</a:t>
            </a:r>
            <a:r>
              <a:rPr lang="it-IT" altLang="it-IT" dirty="0"/>
              <a:t> must take the </a:t>
            </a:r>
            <a:r>
              <a:rPr lang="it-IT" altLang="it-IT" dirty="0" err="1"/>
              <a:t>same</a:t>
            </a:r>
            <a:r>
              <a:rPr lang="it-IT" altLang="it-IT" dirty="0"/>
              <a:t> </a:t>
            </a:r>
            <a:r>
              <a:rPr lang="it-IT" altLang="it-IT" dirty="0" err="1"/>
              <a:t>decision</a:t>
            </a:r>
            <a:r>
              <a:rPr lang="it-IT" altLang="it-IT" dirty="0"/>
              <a:t>.</a:t>
            </a:r>
          </a:p>
          <a:p>
            <a:pPr algn="just"/>
            <a:endParaRPr lang="it-IT" altLang="it-IT" dirty="0"/>
          </a:p>
          <a:p>
            <a:pPr algn="just"/>
            <a:r>
              <a:rPr lang="it-IT" altLang="it-IT" dirty="0" err="1"/>
              <a:t>Each</a:t>
            </a:r>
            <a:r>
              <a:rPr lang="it-IT" altLang="it-IT" dirty="0"/>
              <a:t> general </a:t>
            </a:r>
            <a:r>
              <a:rPr lang="it-IT" altLang="it-IT" dirty="0" err="1"/>
              <a:t>observes</a:t>
            </a:r>
            <a:r>
              <a:rPr lang="it-IT" altLang="it-IT" dirty="0"/>
              <a:t> the </a:t>
            </a:r>
            <a:r>
              <a:rPr lang="it-IT" altLang="it-IT" dirty="0" err="1"/>
              <a:t>enemy</a:t>
            </a:r>
            <a:r>
              <a:rPr lang="it-IT" altLang="it-IT" dirty="0"/>
              <a:t> and </a:t>
            </a:r>
            <a:r>
              <a:rPr lang="it-IT" altLang="it-IT" dirty="0" err="1"/>
              <a:t>communicates</a:t>
            </a:r>
            <a:r>
              <a:rPr lang="it-IT" altLang="it-IT" dirty="0"/>
              <a:t> </a:t>
            </a:r>
            <a:r>
              <a:rPr lang="it-IT" altLang="it-IT" dirty="0" err="1"/>
              <a:t>his</a:t>
            </a:r>
            <a:r>
              <a:rPr lang="it-IT" altLang="it-IT" dirty="0"/>
              <a:t> </a:t>
            </a:r>
            <a:r>
              <a:rPr lang="it-IT" altLang="it-IT" dirty="0" err="1"/>
              <a:t>observations</a:t>
            </a:r>
            <a:r>
              <a:rPr lang="it-IT" altLang="it-IT" dirty="0"/>
              <a:t> to the </a:t>
            </a:r>
            <a:r>
              <a:rPr lang="it-IT" altLang="it-IT" dirty="0" err="1"/>
              <a:t>others</a:t>
            </a:r>
            <a:r>
              <a:rPr lang="it-IT" altLang="it-IT" dirty="0"/>
              <a:t>. </a:t>
            </a:r>
          </a:p>
          <a:p>
            <a:pPr algn="just"/>
            <a:endParaRPr lang="it-IT" altLang="it-IT" dirty="0"/>
          </a:p>
          <a:p>
            <a:pPr algn="just"/>
            <a:r>
              <a:rPr lang="it-IT" altLang="it-IT" dirty="0" err="1"/>
              <a:t>Unfortunately</a:t>
            </a:r>
            <a:r>
              <a:rPr lang="it-IT" altLang="it-IT" dirty="0"/>
              <a:t> </a:t>
            </a:r>
            <a:r>
              <a:rPr lang="it-IT" altLang="it-IT" dirty="0" err="1"/>
              <a:t>there</a:t>
            </a:r>
            <a:r>
              <a:rPr lang="it-IT" altLang="it-IT" dirty="0"/>
              <a:t> are </a:t>
            </a:r>
            <a:r>
              <a:rPr lang="it-IT" altLang="it-IT" dirty="0" err="1"/>
              <a:t>traitors</a:t>
            </a:r>
            <a:r>
              <a:rPr lang="it-IT" altLang="it-IT" dirty="0"/>
              <a:t> </a:t>
            </a:r>
            <a:r>
              <a:rPr lang="it-IT" altLang="it-IT" dirty="0" err="1"/>
              <a:t>among</a:t>
            </a:r>
            <a:r>
              <a:rPr lang="it-IT" altLang="it-IT" dirty="0"/>
              <a:t> </a:t>
            </a:r>
            <a:r>
              <a:rPr lang="it-IT" altLang="it-IT" dirty="0" err="1"/>
              <a:t>generals</a:t>
            </a:r>
            <a:r>
              <a:rPr lang="it-IT" altLang="it-IT" dirty="0"/>
              <a:t> and </a:t>
            </a:r>
            <a:r>
              <a:rPr lang="it-IT" altLang="it-IT" dirty="0" err="1"/>
              <a:t>traitors</a:t>
            </a:r>
            <a:r>
              <a:rPr lang="it-IT" altLang="it-IT" dirty="0"/>
              <a:t> </a:t>
            </a:r>
            <a:r>
              <a:rPr lang="it-IT" altLang="it-IT" dirty="0" err="1"/>
              <a:t>want</a:t>
            </a:r>
            <a:r>
              <a:rPr lang="it-IT" altLang="it-IT" dirty="0"/>
              <a:t> to </a:t>
            </a:r>
            <a:r>
              <a:rPr lang="it-IT" altLang="it-IT" dirty="0" err="1"/>
              <a:t>influence</a:t>
            </a:r>
            <a:r>
              <a:rPr lang="it-IT" altLang="it-IT" dirty="0"/>
              <a:t> </a:t>
            </a:r>
            <a:r>
              <a:rPr lang="it-IT" altLang="it-IT" dirty="0" err="1"/>
              <a:t>this</a:t>
            </a:r>
            <a:r>
              <a:rPr lang="it-IT" altLang="it-IT" dirty="0"/>
              <a:t> plan to the </a:t>
            </a:r>
            <a:r>
              <a:rPr lang="it-IT" altLang="it-IT" dirty="0" err="1"/>
              <a:t>enemy’s</a:t>
            </a:r>
            <a:r>
              <a:rPr lang="it-IT" altLang="it-IT" dirty="0"/>
              <a:t> </a:t>
            </a:r>
            <a:r>
              <a:rPr lang="it-IT" altLang="it-IT" dirty="0" err="1"/>
              <a:t>advantage</a:t>
            </a:r>
            <a:r>
              <a:rPr lang="it-IT" altLang="it-IT" dirty="0"/>
              <a:t>. </a:t>
            </a:r>
            <a:r>
              <a:rPr lang="it-IT" altLang="it-IT" dirty="0" err="1"/>
              <a:t>They</a:t>
            </a:r>
            <a:r>
              <a:rPr lang="it-IT" altLang="it-IT" dirty="0"/>
              <a:t> </a:t>
            </a:r>
            <a:r>
              <a:rPr lang="it-IT" altLang="it-IT" dirty="0" err="1"/>
              <a:t>may</a:t>
            </a:r>
            <a:r>
              <a:rPr lang="it-IT" altLang="it-IT" dirty="0"/>
              <a:t> </a:t>
            </a:r>
            <a:r>
              <a:rPr lang="it-IT" altLang="it-IT" dirty="0" err="1"/>
              <a:t>lie</a:t>
            </a:r>
            <a:r>
              <a:rPr lang="it-IT" altLang="it-IT" dirty="0"/>
              <a:t> </a:t>
            </a:r>
            <a:r>
              <a:rPr lang="it-IT" altLang="it-IT" dirty="0" err="1"/>
              <a:t>about</a:t>
            </a:r>
            <a:r>
              <a:rPr lang="it-IT" altLang="it-IT" dirty="0"/>
              <a:t> </a:t>
            </a:r>
            <a:r>
              <a:rPr lang="it-IT" altLang="it-IT" dirty="0" err="1"/>
              <a:t>whether</a:t>
            </a:r>
            <a:r>
              <a:rPr lang="it-IT" altLang="it-IT" dirty="0"/>
              <a:t> </a:t>
            </a:r>
            <a:r>
              <a:rPr lang="it-IT" altLang="it-IT" dirty="0" err="1"/>
              <a:t>they</a:t>
            </a:r>
            <a:r>
              <a:rPr lang="it-IT" altLang="it-IT" dirty="0"/>
              <a:t> </a:t>
            </a:r>
            <a:r>
              <a:rPr lang="it-IT" altLang="it-IT" dirty="0" err="1"/>
              <a:t>will</a:t>
            </a:r>
            <a:r>
              <a:rPr lang="it-IT" altLang="it-IT" dirty="0"/>
              <a:t> support a </a:t>
            </a:r>
            <a:r>
              <a:rPr lang="it-IT" altLang="it-IT" dirty="0" err="1"/>
              <a:t>particular</a:t>
            </a:r>
            <a:r>
              <a:rPr lang="it-IT" altLang="it-IT" dirty="0"/>
              <a:t> plan and </a:t>
            </a:r>
            <a:r>
              <a:rPr lang="it-IT" altLang="it-IT" dirty="0" err="1"/>
              <a:t>what</a:t>
            </a:r>
            <a:r>
              <a:rPr lang="it-IT" altLang="it-IT" dirty="0"/>
              <a:t> </a:t>
            </a:r>
            <a:r>
              <a:rPr lang="it-IT" altLang="it-IT" dirty="0" err="1"/>
              <a:t>other</a:t>
            </a:r>
            <a:r>
              <a:rPr lang="it-IT" altLang="it-IT" dirty="0"/>
              <a:t> </a:t>
            </a:r>
            <a:r>
              <a:rPr lang="it-IT" altLang="it-IT" dirty="0" err="1"/>
              <a:t>generals</a:t>
            </a:r>
            <a:r>
              <a:rPr lang="it-IT" altLang="it-IT" dirty="0"/>
              <a:t> </a:t>
            </a:r>
            <a:r>
              <a:rPr lang="it-IT" altLang="it-IT" dirty="0" err="1"/>
              <a:t>told</a:t>
            </a:r>
            <a:r>
              <a:rPr lang="it-IT" altLang="it-IT" dirty="0"/>
              <a:t> </a:t>
            </a:r>
            <a:r>
              <a:rPr lang="it-IT" altLang="it-IT" dirty="0" err="1"/>
              <a:t>them</a:t>
            </a:r>
            <a:r>
              <a:rPr lang="it-IT" altLang="it-IT" dirty="0"/>
              <a:t>. </a:t>
            </a:r>
          </a:p>
        </p:txBody>
      </p:sp>
    </p:spTree>
    <p:extLst>
      <p:ext uri="{BB962C8B-B14F-4D97-AF65-F5344CB8AC3E}">
        <p14:creationId xmlns:p14="http://schemas.microsoft.com/office/powerpoint/2010/main" val="965966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B97EAE-16F8-4697-B93E-BD8503D05312}"/>
              </a:ext>
            </a:extLst>
          </p:cNvPr>
          <p:cNvSpPr>
            <a:spLocks noGrp="1"/>
          </p:cNvSpPr>
          <p:nvPr>
            <p:ph type="title"/>
          </p:nvPr>
        </p:nvSpPr>
        <p:spPr/>
        <p:txBody>
          <a:bodyPr/>
          <a:lstStyle/>
          <a:p>
            <a:r>
              <a:rPr lang="it-IT" altLang="it-IT" dirty="0" err="1"/>
              <a:t>Byzantine</a:t>
            </a:r>
            <a:r>
              <a:rPr lang="it-IT" altLang="it-IT" dirty="0"/>
              <a:t> </a:t>
            </a:r>
            <a:r>
              <a:rPr lang="it-IT" altLang="it-IT" dirty="0" err="1"/>
              <a:t>Generals</a:t>
            </a:r>
            <a:r>
              <a:rPr lang="it-IT" altLang="it-IT" dirty="0"/>
              <a:t> </a:t>
            </a:r>
            <a:r>
              <a:rPr lang="it-IT" altLang="it-IT" dirty="0" err="1"/>
              <a:t>Problem</a:t>
            </a:r>
            <a:endParaRPr lang="it-IT" dirty="0"/>
          </a:p>
        </p:txBody>
      </p:sp>
      <p:sp>
        <p:nvSpPr>
          <p:cNvPr id="4" name="Segnaposto data 3">
            <a:extLst>
              <a:ext uri="{FF2B5EF4-FFF2-40B4-BE49-F238E27FC236}">
                <a16:creationId xmlns:a16="http://schemas.microsoft.com/office/drawing/2014/main" id="{D221987F-B46E-45AA-B874-CA85A32858CC}"/>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FF88CB87-4F46-40AA-A8D5-AB2D02B53A7E}"/>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BF6A94A3-520B-4F1F-AD9A-FCC102DB2DB7}"/>
              </a:ext>
            </a:extLst>
          </p:cNvPr>
          <p:cNvSpPr>
            <a:spLocks noGrp="1"/>
          </p:cNvSpPr>
          <p:nvPr>
            <p:ph type="sldNum" sz="quarter" idx="12"/>
          </p:nvPr>
        </p:nvSpPr>
        <p:spPr/>
        <p:txBody>
          <a:bodyPr/>
          <a:lstStyle/>
          <a:p>
            <a:fld id="{11A9D1D3-80F6-43B1-92F0-BF797B205D95}" type="slidenum">
              <a:rPr lang="it-IT" smtClean="0"/>
              <a:t>26</a:t>
            </a:fld>
            <a:endParaRPr lang="it-IT"/>
          </a:p>
        </p:txBody>
      </p:sp>
      <p:grpSp>
        <p:nvGrpSpPr>
          <p:cNvPr id="7" name="Group 53">
            <a:extLst>
              <a:ext uri="{FF2B5EF4-FFF2-40B4-BE49-F238E27FC236}">
                <a16:creationId xmlns:a16="http://schemas.microsoft.com/office/drawing/2014/main" id="{FDD7E773-8B32-42B2-8F6F-A1981E5B2596}"/>
              </a:ext>
            </a:extLst>
          </p:cNvPr>
          <p:cNvGrpSpPr>
            <a:grpSpLocks/>
          </p:cNvGrpSpPr>
          <p:nvPr/>
        </p:nvGrpSpPr>
        <p:grpSpPr bwMode="auto">
          <a:xfrm>
            <a:off x="3667619" y="1533372"/>
            <a:ext cx="3609975" cy="2443163"/>
            <a:chOff x="359" y="670"/>
            <a:chExt cx="3285" cy="2223"/>
          </a:xfrm>
        </p:grpSpPr>
        <p:sp>
          <p:nvSpPr>
            <p:cNvPr id="8" name="Text Box 42">
              <a:extLst>
                <a:ext uri="{FF2B5EF4-FFF2-40B4-BE49-F238E27FC236}">
                  <a16:creationId xmlns:a16="http://schemas.microsoft.com/office/drawing/2014/main" id="{4D23BE5C-14F8-4DC7-A18E-604A65EA6AC7}"/>
                </a:ext>
              </a:extLst>
            </p:cNvPr>
            <p:cNvSpPr txBox="1">
              <a:spLocks noChangeArrowheads="1"/>
            </p:cNvSpPr>
            <p:nvPr/>
          </p:nvSpPr>
          <p:spPr bwMode="auto">
            <a:xfrm>
              <a:off x="2613" y="871"/>
              <a:ext cx="627" cy="3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dirty="0"/>
                <a:t>General</a:t>
              </a:r>
              <a:br>
                <a:rPr lang="it-IT" altLang="it-IT" sz="1108" dirty="0"/>
              </a:br>
              <a:endParaRPr lang="it-IT" altLang="it-IT" sz="1108" dirty="0"/>
            </a:p>
          </p:txBody>
        </p:sp>
        <p:sp>
          <p:nvSpPr>
            <p:cNvPr id="9" name="Text Box 43">
              <a:extLst>
                <a:ext uri="{FF2B5EF4-FFF2-40B4-BE49-F238E27FC236}">
                  <a16:creationId xmlns:a16="http://schemas.microsoft.com/office/drawing/2014/main" id="{2F5D80B6-E757-499E-9966-87C96860997A}"/>
                </a:ext>
              </a:extLst>
            </p:cNvPr>
            <p:cNvSpPr txBox="1">
              <a:spLocks noChangeArrowheads="1"/>
            </p:cNvSpPr>
            <p:nvPr/>
          </p:nvSpPr>
          <p:spPr bwMode="auto">
            <a:xfrm>
              <a:off x="693" y="998"/>
              <a:ext cx="627" cy="3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dirty="0"/>
                <a:t>General</a:t>
              </a:r>
              <a:br>
                <a:rPr lang="it-IT" altLang="it-IT" sz="1108" dirty="0"/>
              </a:br>
              <a:endParaRPr lang="it-IT" altLang="it-IT" sz="1108" dirty="0"/>
            </a:p>
          </p:txBody>
        </p:sp>
        <p:graphicFrame>
          <p:nvGraphicFramePr>
            <p:cNvPr id="10" name="Object 4">
              <a:extLst>
                <a:ext uri="{FF2B5EF4-FFF2-40B4-BE49-F238E27FC236}">
                  <a16:creationId xmlns:a16="http://schemas.microsoft.com/office/drawing/2014/main" id="{759F8C1F-18E0-46FC-9AFE-81550E4D4C2D}"/>
                </a:ext>
              </a:extLst>
            </p:cNvPr>
            <p:cNvGraphicFramePr>
              <a:graphicFrameLocks noChangeAspect="1"/>
            </p:cNvGraphicFramePr>
            <p:nvPr/>
          </p:nvGraphicFramePr>
          <p:xfrm>
            <a:off x="957" y="1623"/>
            <a:ext cx="274" cy="590"/>
          </p:xfrm>
          <a:graphic>
            <a:graphicData uri="http://schemas.openxmlformats.org/presentationml/2006/ole">
              <mc:AlternateContent xmlns:mc="http://schemas.openxmlformats.org/markup-compatibility/2006">
                <mc:Choice xmlns:v="urn:schemas-microsoft-com:vml" Requires="v">
                  <p:oleObj spid="_x0000_s3144" name="ClipArt" r:id="rId3" imgW="1857375" imgH="3995738" progId="MS_ClipArt_Gallery.2">
                    <p:embed/>
                  </p:oleObj>
                </mc:Choice>
                <mc:Fallback>
                  <p:oleObj name="ClipArt" r:id="rId3" imgW="1857375" imgH="3995738" progId="MS_ClipArt_Gallery.2">
                    <p:embed/>
                    <p:pic>
                      <p:nvPicPr>
                        <p:cNvPr id="34826" name="Object 4">
                          <a:extLst>
                            <a:ext uri="{FF2B5EF4-FFF2-40B4-BE49-F238E27FC236}">
                              <a16:creationId xmlns:a16="http://schemas.microsoft.com/office/drawing/2014/main" id="{62E812AF-B8BC-4031-AEC6-5BD938944E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 y="1623"/>
                          <a:ext cx="274" cy="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30">
              <a:extLst>
                <a:ext uri="{FF2B5EF4-FFF2-40B4-BE49-F238E27FC236}">
                  <a16:creationId xmlns:a16="http://schemas.microsoft.com/office/drawing/2014/main" id="{BE5D14A7-CE86-414B-ACD7-D5A4BD39FFAA}"/>
                </a:ext>
              </a:extLst>
            </p:cNvPr>
            <p:cNvGraphicFramePr>
              <a:graphicFrameLocks noChangeAspect="1"/>
            </p:cNvGraphicFramePr>
            <p:nvPr/>
          </p:nvGraphicFramePr>
          <p:xfrm>
            <a:off x="2770" y="1578"/>
            <a:ext cx="317" cy="680"/>
          </p:xfrm>
          <a:graphic>
            <a:graphicData uri="http://schemas.openxmlformats.org/presentationml/2006/ole">
              <mc:AlternateContent xmlns:mc="http://schemas.openxmlformats.org/markup-compatibility/2006">
                <mc:Choice xmlns:v="urn:schemas-microsoft-com:vml" Requires="v">
                  <p:oleObj spid="_x0000_s3145" name="ClipArt" r:id="rId5" imgW="1857375" imgH="3995738" progId="MS_ClipArt_Gallery.2">
                    <p:embed/>
                  </p:oleObj>
                </mc:Choice>
                <mc:Fallback>
                  <p:oleObj name="ClipArt" r:id="rId5" imgW="1857375" imgH="3995738" progId="MS_ClipArt_Gallery.2">
                    <p:embed/>
                    <p:pic>
                      <p:nvPicPr>
                        <p:cNvPr id="34827" name="Object 30">
                          <a:extLst>
                            <a:ext uri="{FF2B5EF4-FFF2-40B4-BE49-F238E27FC236}">
                              <a16:creationId xmlns:a16="http://schemas.microsoft.com/office/drawing/2014/main" id="{25FD3D04-5318-40AB-9361-099CC942C6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0" y="1578"/>
                          <a:ext cx="317" cy="68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18">
              <a:extLst>
                <a:ext uri="{FF2B5EF4-FFF2-40B4-BE49-F238E27FC236}">
                  <a16:creationId xmlns:a16="http://schemas.microsoft.com/office/drawing/2014/main" id="{AA8E913F-1C73-470B-960C-54BD662C142B}"/>
                </a:ext>
              </a:extLst>
            </p:cNvPr>
            <p:cNvGraphicFramePr>
              <a:graphicFrameLocks noChangeAspect="1"/>
            </p:cNvGraphicFramePr>
            <p:nvPr/>
          </p:nvGraphicFramePr>
          <p:xfrm>
            <a:off x="1344" y="806"/>
            <a:ext cx="278" cy="597"/>
          </p:xfrm>
          <a:graphic>
            <a:graphicData uri="http://schemas.openxmlformats.org/presentationml/2006/ole">
              <mc:AlternateContent xmlns:mc="http://schemas.openxmlformats.org/markup-compatibility/2006">
                <mc:Choice xmlns:v="urn:schemas-microsoft-com:vml" Requires="v">
                  <p:oleObj spid="_x0000_s3146" name="ClipArt" r:id="rId6" imgW="1857375" imgH="3995738" progId="MS_ClipArt_Gallery.2">
                    <p:embed/>
                  </p:oleObj>
                </mc:Choice>
                <mc:Fallback>
                  <p:oleObj name="ClipArt" r:id="rId6" imgW="1857375" imgH="3995738" progId="MS_ClipArt_Gallery.2">
                    <p:embed/>
                    <p:pic>
                      <p:nvPicPr>
                        <p:cNvPr id="34828" name="Object 18">
                          <a:extLst>
                            <a:ext uri="{FF2B5EF4-FFF2-40B4-BE49-F238E27FC236}">
                              <a16:creationId xmlns:a16="http://schemas.microsoft.com/office/drawing/2014/main" id="{8A72B513-52EC-4B21-8D97-A085FE04A4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06"/>
                          <a:ext cx="278" cy="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ct 22">
              <a:extLst>
                <a:ext uri="{FF2B5EF4-FFF2-40B4-BE49-F238E27FC236}">
                  <a16:creationId xmlns:a16="http://schemas.microsoft.com/office/drawing/2014/main" id="{BE2D6059-4325-4B9E-AFA0-12E2F46B2803}"/>
                </a:ext>
              </a:extLst>
            </p:cNvPr>
            <p:cNvGraphicFramePr>
              <a:graphicFrameLocks noChangeAspect="1"/>
            </p:cNvGraphicFramePr>
            <p:nvPr/>
          </p:nvGraphicFramePr>
          <p:xfrm>
            <a:off x="2433" y="670"/>
            <a:ext cx="263" cy="566"/>
          </p:xfrm>
          <a:graphic>
            <a:graphicData uri="http://schemas.openxmlformats.org/presentationml/2006/ole">
              <mc:AlternateContent xmlns:mc="http://schemas.openxmlformats.org/markup-compatibility/2006">
                <mc:Choice xmlns:v="urn:schemas-microsoft-com:vml" Requires="v">
                  <p:oleObj spid="_x0000_s3147" name="ClipArt" r:id="rId7" imgW="1857375" imgH="3995738" progId="MS_ClipArt_Gallery.2">
                    <p:embed/>
                  </p:oleObj>
                </mc:Choice>
                <mc:Fallback>
                  <p:oleObj name="ClipArt" r:id="rId7" imgW="1857375" imgH="3995738" progId="MS_ClipArt_Gallery.2">
                    <p:embed/>
                    <p:pic>
                      <p:nvPicPr>
                        <p:cNvPr id="34829" name="Object 22">
                          <a:extLst>
                            <a:ext uri="{FF2B5EF4-FFF2-40B4-BE49-F238E27FC236}">
                              <a16:creationId xmlns:a16="http://schemas.microsoft.com/office/drawing/2014/main" id="{EB4C3B92-36CF-4E6A-A5DF-99599700AA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3" y="670"/>
                          <a:ext cx="263" cy="5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 name="Object 36">
              <a:extLst>
                <a:ext uri="{FF2B5EF4-FFF2-40B4-BE49-F238E27FC236}">
                  <a16:creationId xmlns:a16="http://schemas.microsoft.com/office/drawing/2014/main" id="{C4C62C36-9A6B-48ED-8330-4DBDBE246FD7}"/>
                </a:ext>
              </a:extLst>
            </p:cNvPr>
            <p:cNvGraphicFramePr>
              <a:graphicFrameLocks noChangeAspect="1"/>
            </p:cNvGraphicFramePr>
            <p:nvPr/>
          </p:nvGraphicFramePr>
          <p:xfrm>
            <a:off x="1739" y="2258"/>
            <a:ext cx="294" cy="635"/>
          </p:xfrm>
          <a:graphic>
            <a:graphicData uri="http://schemas.openxmlformats.org/presentationml/2006/ole">
              <mc:AlternateContent xmlns:mc="http://schemas.openxmlformats.org/markup-compatibility/2006">
                <mc:Choice xmlns:v="urn:schemas-microsoft-com:vml" Requires="v">
                  <p:oleObj spid="_x0000_s3148" name="ClipArt" r:id="rId8" imgW="1857375" imgH="3995738" progId="MS_ClipArt_Gallery.2">
                    <p:embed/>
                  </p:oleObj>
                </mc:Choice>
                <mc:Fallback>
                  <p:oleObj name="ClipArt" r:id="rId8" imgW="1857375" imgH="3995738" progId="MS_ClipArt_Gallery.2">
                    <p:embed/>
                    <p:pic>
                      <p:nvPicPr>
                        <p:cNvPr id="34830" name="Object 36">
                          <a:extLst>
                            <a:ext uri="{FF2B5EF4-FFF2-40B4-BE49-F238E27FC236}">
                              <a16:creationId xmlns:a16="http://schemas.microsoft.com/office/drawing/2014/main" id="{5A819F97-0189-4E5B-85D5-0C8AA1D43C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9" y="2258"/>
                          <a:ext cx="294" cy="6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Rectangle 39">
              <a:extLst>
                <a:ext uri="{FF2B5EF4-FFF2-40B4-BE49-F238E27FC236}">
                  <a16:creationId xmlns:a16="http://schemas.microsoft.com/office/drawing/2014/main" id="{6E6C032D-708C-4065-913F-890A0498099D}"/>
                </a:ext>
              </a:extLst>
            </p:cNvPr>
            <p:cNvSpPr>
              <a:spLocks noChangeArrowheads="1"/>
            </p:cNvSpPr>
            <p:nvPr/>
          </p:nvSpPr>
          <p:spPr bwMode="auto">
            <a:xfrm>
              <a:off x="1798" y="1441"/>
              <a:ext cx="589" cy="498"/>
            </a:xfrm>
            <a:prstGeom prst="rect">
              <a:avLst/>
            </a:prstGeom>
            <a:solidFill>
              <a:schemeClr val="accent1"/>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enemy</a:t>
              </a:r>
            </a:p>
          </p:txBody>
        </p:sp>
        <p:sp>
          <p:nvSpPr>
            <p:cNvPr id="16" name="Text Box 40">
              <a:extLst>
                <a:ext uri="{FF2B5EF4-FFF2-40B4-BE49-F238E27FC236}">
                  <a16:creationId xmlns:a16="http://schemas.microsoft.com/office/drawing/2014/main" id="{AC53D9E3-C911-41B8-B574-09D3420FFC36}"/>
                </a:ext>
              </a:extLst>
            </p:cNvPr>
            <p:cNvSpPr txBox="1">
              <a:spLocks noChangeArrowheads="1"/>
            </p:cNvSpPr>
            <p:nvPr/>
          </p:nvSpPr>
          <p:spPr bwMode="auto">
            <a:xfrm>
              <a:off x="1947" y="2558"/>
              <a:ext cx="666" cy="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dirty="0"/>
                <a:t>General </a:t>
              </a:r>
            </a:p>
          </p:txBody>
        </p:sp>
        <p:sp>
          <p:nvSpPr>
            <p:cNvPr id="17" name="Text Box 41">
              <a:extLst>
                <a:ext uri="{FF2B5EF4-FFF2-40B4-BE49-F238E27FC236}">
                  <a16:creationId xmlns:a16="http://schemas.microsoft.com/office/drawing/2014/main" id="{8DB97722-2C5E-4CA1-AA9E-1702F23AF187}"/>
                </a:ext>
              </a:extLst>
            </p:cNvPr>
            <p:cNvSpPr txBox="1">
              <a:spLocks noChangeArrowheads="1"/>
            </p:cNvSpPr>
            <p:nvPr/>
          </p:nvSpPr>
          <p:spPr bwMode="auto">
            <a:xfrm>
              <a:off x="2979" y="1831"/>
              <a:ext cx="665" cy="3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dirty="0"/>
                <a:t>General </a:t>
              </a:r>
              <a:br>
                <a:rPr lang="it-IT" altLang="it-IT" sz="1108" dirty="0"/>
              </a:br>
              <a:endParaRPr lang="it-IT" altLang="it-IT" sz="1108" dirty="0"/>
            </a:p>
          </p:txBody>
        </p:sp>
        <p:sp>
          <p:nvSpPr>
            <p:cNvPr id="18" name="Text Box 44">
              <a:extLst>
                <a:ext uri="{FF2B5EF4-FFF2-40B4-BE49-F238E27FC236}">
                  <a16:creationId xmlns:a16="http://schemas.microsoft.com/office/drawing/2014/main" id="{7D3E4616-3887-4C65-BF41-D0C6610073DC}"/>
                </a:ext>
              </a:extLst>
            </p:cNvPr>
            <p:cNvSpPr txBox="1">
              <a:spLocks noChangeArrowheads="1"/>
            </p:cNvSpPr>
            <p:nvPr/>
          </p:nvSpPr>
          <p:spPr bwMode="auto">
            <a:xfrm>
              <a:off x="359" y="1932"/>
              <a:ext cx="627" cy="3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dirty="0"/>
                <a:t>General</a:t>
              </a:r>
              <a:br>
                <a:rPr lang="it-IT" altLang="it-IT" sz="1108" dirty="0"/>
              </a:br>
              <a:endParaRPr lang="it-IT" altLang="it-IT" sz="1108" dirty="0"/>
            </a:p>
          </p:txBody>
        </p:sp>
      </p:grpSp>
      <p:sp>
        <p:nvSpPr>
          <p:cNvPr id="20" name="Text Box 49">
            <a:extLst>
              <a:ext uri="{FF2B5EF4-FFF2-40B4-BE49-F238E27FC236}">
                <a16:creationId xmlns:a16="http://schemas.microsoft.com/office/drawing/2014/main" id="{34B6B10F-C2CC-4E8D-A414-506B59FE7F9D}"/>
              </a:ext>
            </a:extLst>
          </p:cNvPr>
          <p:cNvSpPr txBox="1">
            <a:spLocks noChangeArrowheads="1"/>
          </p:cNvSpPr>
          <p:nvPr/>
        </p:nvSpPr>
        <p:spPr bwMode="auto">
          <a:xfrm>
            <a:off x="1888156" y="5065192"/>
            <a:ext cx="8720660" cy="101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marL="914400" indent="-457200">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marL="1371600" indent="-457200">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marL="1828800" indent="-45720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marL="2286000" indent="-45720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743200" indent="-4572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3200400" indent="-4572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657600" indent="-4572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4114800" indent="-4572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2000" i="1" dirty="0">
                <a:solidFill>
                  <a:schemeClr val="tx1"/>
                </a:solidFill>
                <a:latin typeface="+mn-lt"/>
              </a:rPr>
              <a:t>Consensus: </a:t>
            </a:r>
          </a:p>
          <a:p>
            <a:pPr>
              <a:spcBef>
                <a:spcPct val="0"/>
              </a:spcBef>
              <a:buClrTx/>
              <a:buSzTx/>
              <a:buFontTx/>
              <a:buNone/>
            </a:pPr>
            <a:r>
              <a:rPr lang="it-IT" altLang="it-IT" sz="2000" b="1" dirty="0">
                <a:solidFill>
                  <a:schemeClr val="tx1"/>
                </a:solidFill>
                <a:latin typeface="+mn-lt"/>
              </a:rPr>
              <a:t>A:</a:t>
            </a:r>
            <a:r>
              <a:rPr lang="it-IT" altLang="it-IT" sz="2000" dirty="0">
                <a:solidFill>
                  <a:schemeClr val="tx1"/>
                </a:solidFill>
                <a:latin typeface="+mn-lt"/>
              </a:rPr>
              <a:t>   </a:t>
            </a:r>
            <a:r>
              <a:rPr lang="it-IT" altLang="it-IT" sz="2000" dirty="0" err="1">
                <a:solidFill>
                  <a:schemeClr val="tx1"/>
                </a:solidFill>
                <a:latin typeface="+mn-lt"/>
              </a:rPr>
              <a:t>All</a:t>
            </a:r>
            <a:r>
              <a:rPr lang="it-IT" altLang="it-IT" sz="2000" dirty="0">
                <a:solidFill>
                  <a:schemeClr val="tx1"/>
                </a:solidFill>
                <a:latin typeface="+mn-lt"/>
              </a:rPr>
              <a:t> </a:t>
            </a:r>
            <a:r>
              <a:rPr lang="it-IT" altLang="it-IT" sz="2000" dirty="0" err="1">
                <a:solidFill>
                  <a:schemeClr val="tx1"/>
                </a:solidFill>
                <a:latin typeface="+mn-lt"/>
              </a:rPr>
              <a:t>loyal</a:t>
            </a:r>
            <a:r>
              <a:rPr lang="it-IT" altLang="it-IT" sz="2000" dirty="0">
                <a:solidFill>
                  <a:schemeClr val="tx1"/>
                </a:solidFill>
                <a:latin typeface="+mn-lt"/>
              </a:rPr>
              <a:t> </a:t>
            </a:r>
            <a:r>
              <a:rPr lang="it-IT" altLang="it-IT" sz="2000" dirty="0" err="1">
                <a:solidFill>
                  <a:schemeClr val="tx1"/>
                </a:solidFill>
                <a:latin typeface="+mn-lt"/>
              </a:rPr>
              <a:t>generals</a:t>
            </a:r>
            <a:r>
              <a:rPr lang="it-IT" altLang="it-IT" sz="2000" dirty="0">
                <a:solidFill>
                  <a:schemeClr val="tx1"/>
                </a:solidFill>
                <a:latin typeface="+mn-lt"/>
              </a:rPr>
              <a:t> decide </a:t>
            </a:r>
            <a:r>
              <a:rPr lang="it-IT" altLang="it-IT" sz="2000" dirty="0" err="1">
                <a:solidFill>
                  <a:schemeClr val="tx1"/>
                </a:solidFill>
                <a:latin typeface="+mn-lt"/>
              </a:rPr>
              <a:t>upon</a:t>
            </a:r>
            <a:r>
              <a:rPr lang="it-IT" altLang="it-IT" sz="2000" dirty="0">
                <a:solidFill>
                  <a:schemeClr val="tx1"/>
                </a:solidFill>
                <a:latin typeface="+mn-lt"/>
              </a:rPr>
              <a:t> the </a:t>
            </a:r>
            <a:r>
              <a:rPr lang="it-IT" altLang="it-IT" sz="2000" dirty="0" err="1">
                <a:solidFill>
                  <a:schemeClr val="tx1"/>
                </a:solidFill>
                <a:latin typeface="+mn-lt"/>
              </a:rPr>
              <a:t>same</a:t>
            </a:r>
            <a:r>
              <a:rPr lang="it-IT" altLang="it-IT" sz="2000" dirty="0">
                <a:solidFill>
                  <a:schemeClr val="tx1"/>
                </a:solidFill>
                <a:latin typeface="+mn-lt"/>
              </a:rPr>
              <a:t> plan of actions</a:t>
            </a:r>
          </a:p>
          <a:p>
            <a:pPr>
              <a:spcBef>
                <a:spcPct val="0"/>
              </a:spcBef>
              <a:buClrTx/>
              <a:buSzTx/>
              <a:buFontTx/>
              <a:buNone/>
            </a:pPr>
            <a:r>
              <a:rPr lang="it-IT" altLang="it-IT" sz="2000" b="1" dirty="0">
                <a:solidFill>
                  <a:schemeClr val="tx1"/>
                </a:solidFill>
                <a:latin typeface="+mn-lt"/>
              </a:rPr>
              <a:t>B:</a:t>
            </a:r>
            <a:r>
              <a:rPr lang="it-IT" altLang="it-IT" sz="2000" dirty="0">
                <a:solidFill>
                  <a:schemeClr val="tx1"/>
                </a:solidFill>
                <a:latin typeface="+mn-lt"/>
              </a:rPr>
              <a:t>   A small </a:t>
            </a:r>
            <a:r>
              <a:rPr lang="it-IT" altLang="it-IT" sz="2000" dirty="0" err="1">
                <a:solidFill>
                  <a:schemeClr val="tx1"/>
                </a:solidFill>
                <a:latin typeface="+mn-lt"/>
              </a:rPr>
              <a:t>number</a:t>
            </a:r>
            <a:r>
              <a:rPr lang="it-IT" altLang="it-IT" sz="2000" dirty="0">
                <a:solidFill>
                  <a:schemeClr val="tx1"/>
                </a:solidFill>
                <a:latin typeface="+mn-lt"/>
              </a:rPr>
              <a:t> of </a:t>
            </a:r>
            <a:r>
              <a:rPr lang="it-IT" altLang="it-IT" sz="2000" dirty="0" err="1">
                <a:solidFill>
                  <a:schemeClr val="tx1"/>
                </a:solidFill>
                <a:latin typeface="+mn-lt"/>
              </a:rPr>
              <a:t>traitors</a:t>
            </a:r>
            <a:r>
              <a:rPr lang="it-IT" altLang="it-IT" sz="2000" dirty="0">
                <a:solidFill>
                  <a:schemeClr val="tx1"/>
                </a:solidFill>
                <a:latin typeface="+mn-lt"/>
              </a:rPr>
              <a:t> </a:t>
            </a:r>
            <a:r>
              <a:rPr lang="it-IT" altLang="it-IT" sz="2000" dirty="0" err="1">
                <a:solidFill>
                  <a:schemeClr val="tx1"/>
                </a:solidFill>
                <a:latin typeface="+mn-lt"/>
              </a:rPr>
              <a:t>cannot</a:t>
            </a:r>
            <a:r>
              <a:rPr lang="it-IT" altLang="it-IT" sz="2000" dirty="0">
                <a:solidFill>
                  <a:schemeClr val="tx1"/>
                </a:solidFill>
                <a:latin typeface="+mn-lt"/>
              </a:rPr>
              <a:t> cause </a:t>
            </a:r>
            <a:r>
              <a:rPr lang="it-IT" altLang="it-IT" sz="2000" dirty="0" err="1">
                <a:solidFill>
                  <a:schemeClr val="tx1"/>
                </a:solidFill>
                <a:latin typeface="+mn-lt"/>
              </a:rPr>
              <a:t>loyal</a:t>
            </a:r>
            <a:r>
              <a:rPr lang="it-IT" altLang="it-IT" sz="2000" dirty="0">
                <a:solidFill>
                  <a:schemeClr val="tx1"/>
                </a:solidFill>
                <a:latin typeface="+mn-lt"/>
              </a:rPr>
              <a:t> </a:t>
            </a:r>
            <a:r>
              <a:rPr lang="it-IT" altLang="it-IT" sz="2000" dirty="0" err="1">
                <a:solidFill>
                  <a:schemeClr val="tx1"/>
                </a:solidFill>
                <a:latin typeface="+mn-lt"/>
              </a:rPr>
              <a:t>generals</a:t>
            </a:r>
            <a:r>
              <a:rPr lang="it-IT" altLang="it-IT" sz="2000" dirty="0">
                <a:solidFill>
                  <a:schemeClr val="tx1"/>
                </a:solidFill>
                <a:latin typeface="+mn-lt"/>
              </a:rPr>
              <a:t>  to </a:t>
            </a:r>
            <a:r>
              <a:rPr lang="it-IT" altLang="it-IT" sz="2000" dirty="0" err="1">
                <a:solidFill>
                  <a:schemeClr val="tx1"/>
                </a:solidFill>
                <a:latin typeface="+mn-lt"/>
              </a:rPr>
              <a:t>adopt</a:t>
            </a:r>
            <a:r>
              <a:rPr lang="it-IT" altLang="it-IT" sz="2000" dirty="0">
                <a:solidFill>
                  <a:schemeClr val="tx1"/>
                </a:solidFill>
                <a:latin typeface="+mn-lt"/>
              </a:rPr>
              <a:t> a </a:t>
            </a:r>
            <a:r>
              <a:rPr lang="it-IT" altLang="it-IT" sz="2000" dirty="0" err="1">
                <a:solidFill>
                  <a:schemeClr val="tx1"/>
                </a:solidFill>
                <a:latin typeface="+mn-lt"/>
              </a:rPr>
              <a:t>bad</a:t>
            </a:r>
            <a:r>
              <a:rPr lang="it-IT" altLang="it-IT" sz="2000" dirty="0">
                <a:solidFill>
                  <a:schemeClr val="tx1"/>
                </a:solidFill>
                <a:latin typeface="+mn-lt"/>
              </a:rPr>
              <a:t> plan</a:t>
            </a:r>
          </a:p>
        </p:txBody>
      </p:sp>
      <p:sp>
        <p:nvSpPr>
          <p:cNvPr id="21" name="Text Box 52">
            <a:extLst>
              <a:ext uri="{FF2B5EF4-FFF2-40B4-BE49-F238E27FC236}">
                <a16:creationId xmlns:a16="http://schemas.microsoft.com/office/drawing/2014/main" id="{A79023BA-A53A-44AE-A60D-CB2C3B535A8A}"/>
              </a:ext>
            </a:extLst>
          </p:cNvPr>
          <p:cNvSpPr txBox="1">
            <a:spLocks noChangeArrowheads="1"/>
          </p:cNvSpPr>
          <p:nvPr/>
        </p:nvSpPr>
        <p:spPr bwMode="auto">
          <a:xfrm>
            <a:off x="1862755" y="4430193"/>
            <a:ext cx="4595812" cy="591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endParaRPr lang="it-IT" altLang="it-IT" sz="1246" u="sng" dirty="0"/>
          </a:p>
          <a:p>
            <a:pPr>
              <a:defRPr/>
            </a:pPr>
            <a:r>
              <a:rPr lang="it-IT" altLang="it-IT" sz="2000" u="sng" dirty="0">
                <a:latin typeface="Calibri" panose="020F0502020204030204" pitchFamily="34" charset="0"/>
                <a:cs typeface="Calibri" panose="020F0502020204030204" pitchFamily="34" charset="0"/>
              </a:rPr>
              <a:t>General: either a loyal general or a traitor</a:t>
            </a:r>
          </a:p>
        </p:txBody>
      </p:sp>
    </p:spTree>
    <p:extLst>
      <p:ext uri="{BB962C8B-B14F-4D97-AF65-F5344CB8AC3E}">
        <p14:creationId xmlns:p14="http://schemas.microsoft.com/office/powerpoint/2010/main" val="1118275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969178-16C1-4392-964A-7EB03478FDD5}"/>
              </a:ext>
            </a:extLst>
          </p:cNvPr>
          <p:cNvSpPr>
            <a:spLocks noGrp="1"/>
          </p:cNvSpPr>
          <p:nvPr>
            <p:ph type="title"/>
          </p:nvPr>
        </p:nvSpPr>
        <p:spPr/>
        <p:txBody>
          <a:bodyPr/>
          <a:lstStyle/>
          <a:p>
            <a:r>
              <a:rPr lang="it-IT" altLang="it-IT" dirty="0" err="1"/>
              <a:t>Byzantine</a:t>
            </a:r>
            <a:r>
              <a:rPr lang="it-IT" altLang="it-IT" dirty="0"/>
              <a:t> </a:t>
            </a:r>
            <a:r>
              <a:rPr lang="it-IT" altLang="it-IT" dirty="0" err="1"/>
              <a:t>Generals</a:t>
            </a:r>
            <a:r>
              <a:rPr lang="it-IT" altLang="it-IT" dirty="0"/>
              <a:t> </a:t>
            </a:r>
            <a:r>
              <a:rPr lang="it-IT" altLang="it-IT" dirty="0" err="1"/>
              <a:t>Problem</a:t>
            </a:r>
            <a:endParaRPr lang="it-IT" dirty="0"/>
          </a:p>
        </p:txBody>
      </p:sp>
      <p:sp>
        <p:nvSpPr>
          <p:cNvPr id="4" name="Segnaposto data 3">
            <a:extLst>
              <a:ext uri="{FF2B5EF4-FFF2-40B4-BE49-F238E27FC236}">
                <a16:creationId xmlns:a16="http://schemas.microsoft.com/office/drawing/2014/main" id="{1324E3B9-2D3E-4B51-8945-78707FF623D8}"/>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6009D9F9-54E5-4A35-970A-58912EE3DE15}"/>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FBEE3BBC-5EB5-4ED3-83CC-2DAB3243C6F9}"/>
              </a:ext>
            </a:extLst>
          </p:cNvPr>
          <p:cNvSpPr>
            <a:spLocks noGrp="1"/>
          </p:cNvSpPr>
          <p:nvPr>
            <p:ph type="sldNum" sz="quarter" idx="12"/>
          </p:nvPr>
        </p:nvSpPr>
        <p:spPr/>
        <p:txBody>
          <a:bodyPr/>
          <a:lstStyle/>
          <a:p>
            <a:fld id="{11A9D1D3-80F6-43B1-92F0-BF797B205D95}" type="slidenum">
              <a:rPr lang="it-IT" smtClean="0"/>
              <a:t>27</a:t>
            </a:fld>
            <a:endParaRPr lang="it-IT"/>
          </a:p>
        </p:txBody>
      </p:sp>
      <p:sp>
        <p:nvSpPr>
          <p:cNvPr id="7" name="Rectangle 3">
            <a:extLst>
              <a:ext uri="{FF2B5EF4-FFF2-40B4-BE49-F238E27FC236}">
                <a16:creationId xmlns:a16="http://schemas.microsoft.com/office/drawing/2014/main" id="{B7A62607-9F26-43D2-8FE1-683D8A7AB4C4}"/>
              </a:ext>
            </a:extLst>
          </p:cNvPr>
          <p:cNvSpPr txBox="1">
            <a:spLocks noChangeArrowheads="1"/>
          </p:cNvSpPr>
          <p:nvPr/>
        </p:nvSpPr>
        <p:spPr>
          <a:xfrm>
            <a:off x="893064" y="1149224"/>
            <a:ext cx="9970008" cy="525621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it-IT" altLang="it-IT" sz="1900"/>
              <a:t>Assume </a:t>
            </a:r>
          </a:p>
          <a:p>
            <a:pPr lvl="1">
              <a:defRPr/>
            </a:pPr>
            <a:r>
              <a:rPr lang="it-IT" altLang="it-IT" sz="1900"/>
              <a:t>- n be the number of generals</a:t>
            </a:r>
          </a:p>
          <a:p>
            <a:pPr lvl="1">
              <a:defRPr/>
            </a:pPr>
            <a:r>
              <a:rPr lang="it-IT" altLang="it-IT" sz="1900"/>
              <a:t>- </a:t>
            </a:r>
            <a:r>
              <a:rPr lang="it-IT" altLang="it-IT" sz="1900" i="1"/>
              <a:t>v(i)  </a:t>
            </a:r>
            <a:r>
              <a:rPr lang="it-IT" altLang="it-IT" sz="1900"/>
              <a:t>be the opinion of general i (attack/retreat)</a:t>
            </a:r>
          </a:p>
          <a:p>
            <a:pPr lvl="1">
              <a:buFontTx/>
              <a:buChar char="-"/>
              <a:defRPr/>
            </a:pPr>
            <a:r>
              <a:rPr lang="it-IT" altLang="it-IT" sz="1900"/>
              <a:t>each general </a:t>
            </a:r>
            <a:r>
              <a:rPr lang="it-IT" altLang="it-IT" sz="1900" i="1"/>
              <a:t>i</a:t>
            </a:r>
            <a:r>
              <a:rPr lang="it-IT" altLang="it-IT" sz="1900"/>
              <a:t> communicate the value </a:t>
            </a:r>
            <a:r>
              <a:rPr lang="it-IT" altLang="it-IT" sz="1900" i="1"/>
              <a:t>v(i)</a:t>
            </a:r>
            <a:r>
              <a:rPr lang="it-IT" altLang="it-IT" sz="1900"/>
              <a:t> by messangers to each other general</a:t>
            </a:r>
          </a:p>
          <a:p>
            <a:pPr lvl="1">
              <a:buFontTx/>
              <a:buChar char="-"/>
              <a:defRPr/>
            </a:pPr>
            <a:r>
              <a:rPr lang="it-IT" altLang="it-IT" sz="1900"/>
              <a:t>each general final decision obtained by: </a:t>
            </a:r>
            <a:br>
              <a:rPr lang="it-IT" altLang="it-IT" sz="1900"/>
            </a:br>
            <a:r>
              <a:rPr lang="it-IT" altLang="it-IT" sz="1900"/>
              <a:t>                         majority vote among the values </a:t>
            </a:r>
            <a:r>
              <a:rPr lang="it-IT" altLang="it-IT" sz="1900" i="1"/>
              <a:t>v(1), ..., v(n)</a:t>
            </a:r>
          </a:p>
          <a:p>
            <a:pPr marL="0" indent="0">
              <a:buFont typeface="Arial" panose="020B0604020202020204" pitchFamily="34" charset="0"/>
              <a:buNone/>
              <a:defRPr/>
            </a:pPr>
            <a:r>
              <a:rPr lang="it-IT" altLang="it-IT" sz="1900" i="1"/>
              <a:t>Absence of traitors:  </a:t>
            </a:r>
            <a:br>
              <a:rPr lang="it-IT" altLang="it-IT" sz="1900" i="1"/>
            </a:br>
            <a:r>
              <a:rPr lang="it-IT" altLang="it-IT" sz="1900" i="1"/>
              <a:t>generals have the same values  v(1), ..., v(n) and they take the same decision</a:t>
            </a:r>
            <a:endParaRPr lang="it-IT" altLang="it-IT" sz="1900"/>
          </a:p>
          <a:p>
            <a:pPr marL="0" indent="0">
              <a:defRPr/>
            </a:pPr>
            <a:endParaRPr lang="it-IT" altLang="it-IT" sz="1900"/>
          </a:p>
          <a:p>
            <a:pPr marL="0" indent="0">
              <a:buFont typeface="Arial" panose="020B0604020202020204" pitchFamily="34" charset="0"/>
              <a:buNone/>
              <a:defRPr/>
            </a:pPr>
            <a:r>
              <a:rPr lang="it-IT" altLang="it-IT" sz="1900" i="1"/>
              <a:t>In presence of traitors:</a:t>
            </a:r>
            <a:br>
              <a:rPr lang="it-IT" altLang="it-IT" sz="1900" i="1"/>
            </a:br>
            <a:r>
              <a:rPr lang="it-IT" altLang="it-IT" sz="1900"/>
              <a:t>a traitor may send different values to different generals thus generals may</a:t>
            </a:r>
            <a:br>
              <a:rPr lang="it-IT" altLang="it-IT" sz="1900"/>
            </a:br>
            <a:r>
              <a:rPr lang="it-IT" altLang="it-IT" sz="1900"/>
              <a:t>receive different values </a:t>
            </a:r>
          </a:p>
          <a:p>
            <a:pPr marL="0" indent="0">
              <a:defRPr/>
            </a:pPr>
            <a:endParaRPr lang="it-IT" altLang="it-IT" sz="1900"/>
          </a:p>
          <a:p>
            <a:pPr marL="0" indent="0">
              <a:buFont typeface="Arial" panose="020B0604020202020204" pitchFamily="34" charset="0"/>
              <a:buNone/>
              <a:defRPr/>
            </a:pPr>
            <a:r>
              <a:rPr lang="it-IT" altLang="it-IT" sz="1900"/>
              <a:t>	1. to satisfy condition A</a:t>
            </a:r>
            <a:br>
              <a:rPr lang="it-IT" altLang="it-IT" sz="1900"/>
            </a:br>
            <a:r>
              <a:rPr lang="it-IT" altLang="it-IT" sz="1900"/>
              <a:t>	     every general must apply the majority function to the same values  </a:t>
            </a:r>
            <a:r>
              <a:rPr lang="it-IT" altLang="it-IT" sz="1900" i="1"/>
              <a:t>v(1),...,v(n).</a:t>
            </a:r>
            <a:endParaRPr lang="it-IT" altLang="it-IT" sz="1900"/>
          </a:p>
          <a:p>
            <a:pPr marL="0" indent="0">
              <a:buFont typeface="Arial" panose="020B0604020202020204" pitchFamily="34" charset="0"/>
              <a:buNone/>
              <a:defRPr/>
            </a:pPr>
            <a:r>
              <a:rPr lang="it-IT" altLang="it-IT" sz="1900"/>
              <a:t>									 		2. to satisfy condition B</a:t>
            </a:r>
            <a:br>
              <a:rPr lang="it-IT" altLang="it-IT" sz="1900"/>
            </a:br>
            <a:r>
              <a:rPr lang="it-IT" altLang="it-IT" sz="1900"/>
              <a:t>	    or each </a:t>
            </a:r>
            <a:r>
              <a:rPr lang="it-IT" altLang="it-IT" sz="1900" i="1"/>
              <a:t>i</a:t>
            </a:r>
            <a:r>
              <a:rPr lang="it-IT" altLang="it-IT" sz="1900"/>
              <a:t>, if the i-th general is loyal, then the value he sends must be used by </a:t>
            </a:r>
            <a:br>
              <a:rPr lang="it-IT" altLang="it-IT" sz="1900"/>
            </a:br>
            <a:r>
              <a:rPr lang="it-IT" altLang="it-IT" sz="1900"/>
              <a:t>                      every loyal general as the value </a:t>
            </a:r>
            <a:r>
              <a:rPr lang="it-IT" altLang="it-IT" sz="1900" i="1"/>
              <a:t>v(i)</a:t>
            </a:r>
            <a:r>
              <a:rPr lang="it-IT" altLang="it-IT" sz="1900"/>
              <a:t> </a:t>
            </a:r>
          </a:p>
          <a:p>
            <a:pPr>
              <a:defRPr/>
            </a:pPr>
            <a:endParaRPr lang="it-IT" altLang="it-IT" sz="1900"/>
          </a:p>
          <a:p>
            <a:pPr algn="just">
              <a:defRPr/>
            </a:pPr>
            <a:endParaRPr lang="it-IT" altLang="it-IT" dirty="0"/>
          </a:p>
        </p:txBody>
      </p:sp>
    </p:spTree>
    <p:extLst>
      <p:ext uri="{BB962C8B-B14F-4D97-AF65-F5344CB8AC3E}">
        <p14:creationId xmlns:p14="http://schemas.microsoft.com/office/powerpoint/2010/main" val="1508173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8D2E61-F775-422C-98E1-C97AB967CC5F}"/>
              </a:ext>
            </a:extLst>
          </p:cNvPr>
          <p:cNvSpPr>
            <a:spLocks noGrp="1"/>
          </p:cNvSpPr>
          <p:nvPr>
            <p:ph type="title"/>
          </p:nvPr>
        </p:nvSpPr>
        <p:spPr/>
        <p:txBody>
          <a:bodyPr/>
          <a:lstStyle/>
          <a:p>
            <a:r>
              <a:rPr lang="it-IT" altLang="it-IT" dirty="0"/>
              <a:t>Interactive </a:t>
            </a:r>
            <a:r>
              <a:rPr lang="it-IT" altLang="it-IT" dirty="0" err="1"/>
              <a:t>Consistency</a:t>
            </a:r>
            <a:endParaRPr lang="it-IT" dirty="0"/>
          </a:p>
        </p:txBody>
      </p:sp>
      <p:sp>
        <p:nvSpPr>
          <p:cNvPr id="4" name="Segnaposto data 3">
            <a:extLst>
              <a:ext uri="{FF2B5EF4-FFF2-40B4-BE49-F238E27FC236}">
                <a16:creationId xmlns:a16="http://schemas.microsoft.com/office/drawing/2014/main" id="{FC7E564C-F86C-4293-8786-9D10E0B4D882}"/>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EC09F6A0-5984-4DF0-ADF0-82795E0F2CA6}"/>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9FA60F25-3C46-4F06-99E9-5945BA924142}"/>
              </a:ext>
            </a:extLst>
          </p:cNvPr>
          <p:cNvSpPr>
            <a:spLocks noGrp="1"/>
          </p:cNvSpPr>
          <p:nvPr>
            <p:ph type="sldNum" sz="quarter" idx="12"/>
          </p:nvPr>
        </p:nvSpPr>
        <p:spPr/>
        <p:txBody>
          <a:bodyPr/>
          <a:lstStyle/>
          <a:p>
            <a:fld id="{11A9D1D3-80F6-43B1-92F0-BF797B205D95}" type="slidenum">
              <a:rPr lang="it-IT" smtClean="0"/>
              <a:t>28</a:t>
            </a:fld>
            <a:endParaRPr lang="it-IT"/>
          </a:p>
        </p:txBody>
      </p:sp>
      <p:sp>
        <p:nvSpPr>
          <p:cNvPr id="7" name="Rectangle 3">
            <a:extLst>
              <a:ext uri="{FF2B5EF4-FFF2-40B4-BE49-F238E27FC236}">
                <a16:creationId xmlns:a16="http://schemas.microsoft.com/office/drawing/2014/main" id="{E7151EED-942E-49B4-B3FB-D2F297811A58}"/>
              </a:ext>
            </a:extLst>
          </p:cNvPr>
          <p:cNvSpPr txBox="1">
            <a:spLocks noChangeArrowheads="1"/>
          </p:cNvSpPr>
          <p:nvPr/>
        </p:nvSpPr>
        <p:spPr>
          <a:xfrm>
            <a:off x="1147446" y="1034187"/>
            <a:ext cx="9285858" cy="252818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2100" dirty="0" err="1"/>
              <a:t>Let</a:t>
            </a:r>
            <a:r>
              <a:rPr lang="it-IT" altLang="it-IT" sz="2100" dirty="0"/>
              <a:t> </a:t>
            </a:r>
            <a:r>
              <a:rPr lang="it-IT" altLang="it-IT" sz="2100" dirty="0" err="1"/>
              <a:t>us</a:t>
            </a:r>
            <a:r>
              <a:rPr lang="it-IT" altLang="it-IT" sz="2100" dirty="0"/>
              <a:t> </a:t>
            </a:r>
            <a:r>
              <a:rPr lang="it-IT" altLang="it-IT" sz="2100" dirty="0" err="1"/>
              <a:t>consider</a:t>
            </a:r>
            <a:r>
              <a:rPr lang="it-IT" altLang="it-IT" sz="2100" dirty="0"/>
              <a:t> the Consensus </a:t>
            </a:r>
            <a:r>
              <a:rPr lang="it-IT" altLang="it-IT" sz="2100" dirty="0" err="1"/>
              <a:t>problem</a:t>
            </a:r>
            <a:r>
              <a:rPr lang="it-IT" altLang="it-IT" sz="2100" dirty="0"/>
              <a:t> </a:t>
            </a:r>
            <a:r>
              <a:rPr lang="it-IT" altLang="it-IT" sz="2100" dirty="0" err="1"/>
              <a:t>into</a:t>
            </a:r>
            <a:r>
              <a:rPr lang="it-IT" altLang="it-IT" sz="2100" dirty="0"/>
              <a:t> a </a:t>
            </a:r>
            <a:r>
              <a:rPr lang="it-IT" altLang="it-IT" sz="2100" dirty="0" err="1"/>
              <a:t>simpler</a:t>
            </a:r>
            <a:r>
              <a:rPr lang="it-IT" altLang="it-IT" sz="2100" dirty="0"/>
              <a:t> situation in </a:t>
            </a:r>
            <a:r>
              <a:rPr lang="it-IT" altLang="it-IT" sz="2100" dirty="0" err="1"/>
              <a:t>which</a:t>
            </a:r>
            <a:r>
              <a:rPr lang="it-IT" altLang="it-IT" sz="2100" dirty="0"/>
              <a:t> </a:t>
            </a:r>
            <a:r>
              <a:rPr lang="it-IT" altLang="it-IT" sz="2100" dirty="0" err="1"/>
              <a:t>we</a:t>
            </a:r>
            <a:r>
              <a:rPr lang="it-IT" altLang="it-IT" sz="2100" dirty="0"/>
              <a:t> </a:t>
            </a:r>
            <a:r>
              <a:rPr lang="it-IT" altLang="it-IT" sz="2100" dirty="0" err="1"/>
              <a:t>have</a:t>
            </a:r>
            <a:r>
              <a:rPr lang="it-IT" altLang="it-IT" sz="2100" dirty="0"/>
              <a:t>:</a:t>
            </a:r>
            <a:br>
              <a:rPr lang="it-IT" altLang="it-IT" sz="2100" dirty="0"/>
            </a:br>
            <a:r>
              <a:rPr lang="it-IT" altLang="it-IT" sz="2100" dirty="0"/>
              <a:t>1 	</a:t>
            </a:r>
            <a:r>
              <a:rPr lang="it-IT" altLang="it-IT" sz="2100" dirty="0" err="1"/>
              <a:t>commanding</a:t>
            </a:r>
            <a:r>
              <a:rPr lang="it-IT" altLang="it-IT" sz="2100" dirty="0"/>
              <a:t> general (C) </a:t>
            </a:r>
            <a:br>
              <a:rPr lang="it-IT" altLang="it-IT" sz="2100" dirty="0"/>
            </a:br>
            <a:r>
              <a:rPr lang="it-IT" altLang="it-IT" sz="2100" dirty="0"/>
              <a:t>n-1 	lieutenant </a:t>
            </a:r>
            <a:r>
              <a:rPr lang="it-IT" altLang="it-IT" sz="2100" dirty="0" err="1"/>
              <a:t>generals</a:t>
            </a:r>
            <a:r>
              <a:rPr lang="it-IT" altLang="it-IT" sz="2100" dirty="0"/>
              <a:t> (L1, ..., Ln-1)</a:t>
            </a:r>
          </a:p>
          <a:p>
            <a:endParaRPr lang="it-IT" altLang="it-IT" sz="2100" dirty="0"/>
          </a:p>
          <a:p>
            <a:pPr algn="just"/>
            <a:r>
              <a:rPr lang="it-IT" altLang="it-IT" sz="2100" dirty="0"/>
              <a:t>The </a:t>
            </a:r>
            <a:r>
              <a:rPr lang="it-IT" altLang="it-IT" sz="2100" dirty="0" err="1"/>
              <a:t>Byzantine</a:t>
            </a:r>
            <a:r>
              <a:rPr lang="it-IT" altLang="it-IT" sz="2100" dirty="0"/>
              <a:t> </a:t>
            </a:r>
            <a:r>
              <a:rPr lang="it-IT" altLang="it-IT" sz="2100" dirty="0" err="1"/>
              <a:t>commanding</a:t>
            </a:r>
            <a:r>
              <a:rPr lang="it-IT" altLang="it-IT" sz="2100" dirty="0"/>
              <a:t> general C </a:t>
            </a:r>
            <a:r>
              <a:rPr lang="it-IT" altLang="it-IT" sz="2100" dirty="0" err="1"/>
              <a:t>wishes</a:t>
            </a:r>
            <a:r>
              <a:rPr lang="it-IT" altLang="it-IT" sz="2100" dirty="0"/>
              <a:t> to </a:t>
            </a:r>
            <a:r>
              <a:rPr lang="it-IT" altLang="it-IT" sz="2100" dirty="0" err="1"/>
              <a:t>organize</a:t>
            </a:r>
            <a:r>
              <a:rPr lang="it-IT" altLang="it-IT" sz="2100" dirty="0"/>
              <a:t> a plan of action to </a:t>
            </a:r>
            <a:r>
              <a:rPr lang="it-IT" altLang="it-IT" sz="2100" dirty="0" err="1"/>
              <a:t>attack</a:t>
            </a:r>
            <a:r>
              <a:rPr lang="it-IT" altLang="it-IT" sz="2100" dirty="0"/>
              <a:t> or to </a:t>
            </a:r>
            <a:r>
              <a:rPr lang="it-IT" altLang="it-IT" sz="2100" dirty="0" err="1"/>
              <a:t>retreat</a:t>
            </a:r>
            <a:r>
              <a:rPr lang="it-IT" altLang="it-IT" sz="2100" dirty="0"/>
              <a:t>; he </a:t>
            </a:r>
            <a:r>
              <a:rPr lang="it-IT" altLang="it-IT" sz="2100" dirty="0" err="1"/>
              <a:t>sends</a:t>
            </a:r>
            <a:r>
              <a:rPr lang="it-IT" altLang="it-IT" sz="2100" dirty="0"/>
              <a:t> the </a:t>
            </a:r>
            <a:r>
              <a:rPr lang="it-IT" altLang="it-IT" sz="2100" dirty="0" err="1"/>
              <a:t>command</a:t>
            </a:r>
            <a:r>
              <a:rPr lang="it-IT" altLang="it-IT" sz="2100" dirty="0"/>
              <a:t> to </a:t>
            </a:r>
            <a:r>
              <a:rPr lang="it-IT" altLang="it-IT" sz="2100" dirty="0" err="1"/>
              <a:t>every</a:t>
            </a:r>
            <a:r>
              <a:rPr lang="it-IT" altLang="it-IT" sz="2100" dirty="0"/>
              <a:t> lieutenant general Li.</a:t>
            </a:r>
          </a:p>
          <a:p>
            <a:pPr>
              <a:buFontTx/>
              <a:buChar char="•"/>
            </a:pPr>
            <a:endParaRPr lang="it-IT" altLang="it-IT" sz="2100" dirty="0"/>
          </a:p>
          <a:p>
            <a:pPr algn="just"/>
            <a:r>
              <a:rPr lang="it-IT" altLang="it-IT" sz="2100" dirty="0" err="1"/>
              <a:t>There</a:t>
            </a:r>
            <a:r>
              <a:rPr lang="it-IT" altLang="it-IT" sz="2100" dirty="0"/>
              <a:t> are </a:t>
            </a:r>
            <a:r>
              <a:rPr lang="it-IT" altLang="it-IT" sz="2100" dirty="0" err="1"/>
              <a:t>traitors</a:t>
            </a:r>
            <a:r>
              <a:rPr lang="it-IT" altLang="it-IT" sz="2100" dirty="0"/>
              <a:t> </a:t>
            </a:r>
            <a:r>
              <a:rPr lang="it-IT" altLang="it-IT" sz="2100" dirty="0" err="1"/>
              <a:t>among</a:t>
            </a:r>
            <a:r>
              <a:rPr lang="it-IT" altLang="it-IT" sz="2100" dirty="0"/>
              <a:t> </a:t>
            </a:r>
            <a:r>
              <a:rPr lang="it-IT" altLang="it-IT" sz="2100" dirty="0" err="1"/>
              <a:t>generals</a:t>
            </a:r>
            <a:r>
              <a:rPr lang="it-IT" altLang="it-IT" sz="2100" dirty="0"/>
              <a:t> (</a:t>
            </a:r>
            <a:r>
              <a:rPr lang="it-IT" altLang="it-IT" sz="2100" dirty="0" err="1"/>
              <a:t>commanding</a:t>
            </a:r>
            <a:r>
              <a:rPr lang="it-IT" altLang="it-IT" sz="2100" dirty="0"/>
              <a:t> general and/or lieutenant general)</a:t>
            </a:r>
          </a:p>
          <a:p>
            <a:pPr algn="just"/>
            <a:endParaRPr lang="it-IT" altLang="it-IT" sz="1600" dirty="0"/>
          </a:p>
        </p:txBody>
      </p:sp>
      <p:sp>
        <p:nvSpPr>
          <p:cNvPr id="8" name="Rettangolo 7">
            <a:extLst>
              <a:ext uri="{FF2B5EF4-FFF2-40B4-BE49-F238E27FC236}">
                <a16:creationId xmlns:a16="http://schemas.microsoft.com/office/drawing/2014/main" id="{66CF37A3-BE84-42E3-BF74-41EF752255ED}"/>
              </a:ext>
            </a:extLst>
          </p:cNvPr>
          <p:cNvSpPr/>
          <p:nvPr/>
        </p:nvSpPr>
        <p:spPr>
          <a:xfrm>
            <a:off x="6000570" y="4479249"/>
            <a:ext cx="4357056" cy="1569660"/>
          </a:xfrm>
          <a:prstGeom prst="rect">
            <a:avLst/>
          </a:prstGeom>
        </p:spPr>
        <p:txBody>
          <a:bodyPr wrap="square">
            <a:spAutoFit/>
          </a:bodyPr>
          <a:lstStyle/>
          <a:p>
            <a:pPr algn="just"/>
            <a:r>
              <a:rPr lang="it-IT" altLang="it-IT" sz="2400" dirty="0"/>
              <a:t>IC2:	</a:t>
            </a:r>
          </a:p>
          <a:p>
            <a:pPr algn="just"/>
            <a:r>
              <a:rPr lang="it-IT" altLang="it-IT" sz="2400" dirty="0"/>
              <a:t>The </a:t>
            </a:r>
            <a:r>
              <a:rPr lang="it-IT" altLang="it-IT" sz="2400" dirty="0" err="1"/>
              <a:t>decision</a:t>
            </a:r>
            <a:r>
              <a:rPr lang="it-IT" altLang="it-IT" sz="2400" dirty="0"/>
              <a:t> of </a:t>
            </a:r>
            <a:r>
              <a:rPr lang="it-IT" altLang="it-IT" sz="2400" dirty="0" err="1"/>
              <a:t>loyal</a:t>
            </a:r>
            <a:r>
              <a:rPr lang="it-IT" altLang="it-IT" sz="2400" dirty="0"/>
              <a:t> lieutenants must </a:t>
            </a:r>
            <a:r>
              <a:rPr lang="it-IT" altLang="it-IT" sz="2400" dirty="0" err="1"/>
              <a:t>agree</a:t>
            </a:r>
            <a:r>
              <a:rPr lang="it-IT" altLang="it-IT" sz="2400" dirty="0"/>
              <a:t> with the </a:t>
            </a:r>
            <a:r>
              <a:rPr lang="it-IT" altLang="it-IT" sz="2400" dirty="0" err="1"/>
              <a:t>commanding</a:t>
            </a:r>
            <a:r>
              <a:rPr lang="it-IT" altLang="it-IT" sz="2400" dirty="0"/>
              <a:t> </a:t>
            </a:r>
            <a:r>
              <a:rPr lang="it-IT" altLang="it-IT" sz="2400" dirty="0" err="1"/>
              <a:t>general’s</a:t>
            </a:r>
            <a:r>
              <a:rPr lang="it-IT" altLang="it-IT" sz="2400" dirty="0"/>
              <a:t> </a:t>
            </a:r>
            <a:r>
              <a:rPr lang="it-IT" altLang="it-IT" sz="2400" dirty="0" err="1"/>
              <a:t>order</a:t>
            </a:r>
            <a:r>
              <a:rPr lang="it-IT" altLang="it-IT" sz="2400" dirty="0"/>
              <a:t> </a:t>
            </a:r>
            <a:r>
              <a:rPr lang="it-IT" altLang="it-IT" sz="2400" dirty="0" err="1"/>
              <a:t>if</a:t>
            </a:r>
            <a:r>
              <a:rPr lang="it-IT" altLang="it-IT" sz="2400" dirty="0"/>
              <a:t> he </a:t>
            </a:r>
            <a:r>
              <a:rPr lang="it-IT" altLang="it-IT" sz="2400" dirty="0" err="1"/>
              <a:t>is</a:t>
            </a:r>
            <a:r>
              <a:rPr lang="it-IT" altLang="it-IT" sz="2400" dirty="0"/>
              <a:t> </a:t>
            </a:r>
            <a:r>
              <a:rPr lang="it-IT" altLang="it-IT" sz="2400" dirty="0" err="1"/>
              <a:t>loyal</a:t>
            </a:r>
            <a:r>
              <a:rPr lang="it-IT" altLang="it-IT" sz="2400" dirty="0"/>
              <a:t>.</a:t>
            </a:r>
          </a:p>
        </p:txBody>
      </p:sp>
      <p:sp>
        <p:nvSpPr>
          <p:cNvPr id="9" name="Rettangolo 8">
            <a:extLst>
              <a:ext uri="{FF2B5EF4-FFF2-40B4-BE49-F238E27FC236}">
                <a16:creationId xmlns:a16="http://schemas.microsoft.com/office/drawing/2014/main" id="{FC480E44-F0F0-4B57-97FD-01F1002D24C3}"/>
              </a:ext>
            </a:extLst>
          </p:cNvPr>
          <p:cNvSpPr/>
          <p:nvPr/>
        </p:nvSpPr>
        <p:spPr>
          <a:xfrm>
            <a:off x="3800704" y="3757715"/>
            <a:ext cx="4357056" cy="523220"/>
          </a:xfrm>
          <a:prstGeom prst="rect">
            <a:avLst/>
          </a:prstGeom>
        </p:spPr>
        <p:txBody>
          <a:bodyPr wrap="square">
            <a:spAutoFit/>
          </a:bodyPr>
          <a:lstStyle/>
          <a:p>
            <a:r>
              <a:rPr lang="it-IT" altLang="it-IT" sz="2800" dirty="0"/>
              <a:t>Interactive </a:t>
            </a:r>
            <a:r>
              <a:rPr lang="it-IT" altLang="it-IT" sz="2800" dirty="0" err="1"/>
              <a:t>Consistency</a:t>
            </a:r>
            <a:endParaRPr lang="it-IT" altLang="it-IT" sz="2800" dirty="0"/>
          </a:p>
        </p:txBody>
      </p:sp>
      <p:sp>
        <p:nvSpPr>
          <p:cNvPr id="10" name="Rettangolo 9">
            <a:extLst>
              <a:ext uri="{FF2B5EF4-FFF2-40B4-BE49-F238E27FC236}">
                <a16:creationId xmlns:a16="http://schemas.microsoft.com/office/drawing/2014/main" id="{3AE2BFFA-E924-4B5A-963E-BB41032F83A9}"/>
              </a:ext>
            </a:extLst>
          </p:cNvPr>
          <p:cNvSpPr/>
          <p:nvPr/>
        </p:nvSpPr>
        <p:spPr>
          <a:xfrm>
            <a:off x="1475811" y="4471936"/>
            <a:ext cx="3269925" cy="1569660"/>
          </a:xfrm>
          <a:prstGeom prst="rect">
            <a:avLst/>
          </a:prstGeom>
        </p:spPr>
        <p:txBody>
          <a:bodyPr wrap="square">
            <a:spAutoFit/>
          </a:bodyPr>
          <a:lstStyle/>
          <a:p>
            <a:pPr algn="just"/>
            <a:r>
              <a:rPr lang="it-IT" altLang="it-IT" sz="2400" dirty="0"/>
              <a:t>IC1:	</a:t>
            </a:r>
          </a:p>
          <a:p>
            <a:pPr algn="just"/>
            <a:r>
              <a:rPr lang="it-IT" altLang="it-IT" sz="2400" dirty="0" err="1"/>
              <a:t>All</a:t>
            </a:r>
            <a:r>
              <a:rPr lang="it-IT" altLang="it-IT" sz="2400" dirty="0"/>
              <a:t> </a:t>
            </a:r>
            <a:r>
              <a:rPr lang="it-IT" altLang="it-IT" sz="2400" dirty="0" err="1"/>
              <a:t>loyal</a:t>
            </a:r>
            <a:r>
              <a:rPr lang="it-IT" altLang="it-IT" sz="2400" dirty="0"/>
              <a:t> lieutenant </a:t>
            </a:r>
            <a:r>
              <a:rPr lang="it-IT" altLang="it-IT" sz="2400" dirty="0" err="1"/>
              <a:t>generals</a:t>
            </a:r>
            <a:r>
              <a:rPr lang="it-IT" altLang="it-IT" sz="2400" dirty="0"/>
              <a:t> </a:t>
            </a:r>
            <a:r>
              <a:rPr lang="it-IT" altLang="it-IT" sz="2400" dirty="0" err="1"/>
              <a:t>obey</a:t>
            </a:r>
            <a:r>
              <a:rPr lang="it-IT" altLang="it-IT" sz="2400" dirty="0"/>
              <a:t> the </a:t>
            </a:r>
            <a:r>
              <a:rPr lang="it-IT" altLang="it-IT" sz="2400" dirty="0" err="1"/>
              <a:t>same</a:t>
            </a:r>
            <a:r>
              <a:rPr lang="it-IT" altLang="it-IT" sz="2400" dirty="0"/>
              <a:t> </a:t>
            </a:r>
            <a:r>
              <a:rPr lang="it-IT" altLang="it-IT" sz="2400" dirty="0" err="1"/>
              <a:t>command</a:t>
            </a:r>
            <a:endParaRPr lang="it-IT" altLang="it-IT" sz="2400" dirty="0"/>
          </a:p>
        </p:txBody>
      </p:sp>
    </p:spTree>
    <p:extLst>
      <p:ext uri="{BB962C8B-B14F-4D97-AF65-F5344CB8AC3E}">
        <p14:creationId xmlns:p14="http://schemas.microsoft.com/office/powerpoint/2010/main" val="4281004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3F924E-C146-4CA7-84E1-6E54EE3A5C80}"/>
              </a:ext>
            </a:extLst>
          </p:cNvPr>
          <p:cNvSpPr>
            <a:spLocks noGrp="1"/>
          </p:cNvSpPr>
          <p:nvPr>
            <p:ph type="title"/>
          </p:nvPr>
        </p:nvSpPr>
        <p:spPr/>
        <p:txBody>
          <a:bodyPr/>
          <a:lstStyle/>
          <a:p>
            <a:r>
              <a:rPr lang="it-IT" altLang="it-IT" dirty="0" err="1"/>
              <a:t>Byzantine</a:t>
            </a:r>
            <a:r>
              <a:rPr lang="it-IT" altLang="it-IT" dirty="0"/>
              <a:t> </a:t>
            </a:r>
            <a:r>
              <a:rPr lang="it-IT" altLang="it-IT" dirty="0" err="1"/>
              <a:t>Generals</a:t>
            </a:r>
            <a:r>
              <a:rPr lang="it-IT" altLang="it-IT" dirty="0"/>
              <a:t> </a:t>
            </a:r>
            <a:r>
              <a:rPr lang="it-IT" altLang="it-IT" dirty="0" err="1"/>
              <a:t>Problem</a:t>
            </a:r>
            <a:endParaRPr lang="it-IT" dirty="0"/>
          </a:p>
        </p:txBody>
      </p:sp>
      <p:sp>
        <p:nvSpPr>
          <p:cNvPr id="4" name="Segnaposto data 3">
            <a:extLst>
              <a:ext uri="{FF2B5EF4-FFF2-40B4-BE49-F238E27FC236}">
                <a16:creationId xmlns:a16="http://schemas.microsoft.com/office/drawing/2014/main" id="{8B2AB329-84CE-42BC-B1C8-9E66B366F0CB}"/>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70EF3418-B76E-4249-8D41-F1FA1B67C5ED}"/>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8DB08C5D-5262-4537-B603-0F169B8052AC}"/>
              </a:ext>
            </a:extLst>
          </p:cNvPr>
          <p:cNvSpPr>
            <a:spLocks noGrp="1"/>
          </p:cNvSpPr>
          <p:nvPr>
            <p:ph type="sldNum" sz="quarter" idx="12"/>
          </p:nvPr>
        </p:nvSpPr>
        <p:spPr/>
        <p:txBody>
          <a:bodyPr/>
          <a:lstStyle/>
          <a:p>
            <a:fld id="{11A9D1D3-80F6-43B1-92F0-BF797B205D95}" type="slidenum">
              <a:rPr lang="it-IT" smtClean="0"/>
              <a:t>29</a:t>
            </a:fld>
            <a:endParaRPr lang="it-IT"/>
          </a:p>
        </p:txBody>
      </p:sp>
      <p:sp>
        <p:nvSpPr>
          <p:cNvPr id="7" name="Text Box 29">
            <a:extLst>
              <a:ext uri="{FF2B5EF4-FFF2-40B4-BE49-F238E27FC236}">
                <a16:creationId xmlns:a16="http://schemas.microsoft.com/office/drawing/2014/main" id="{3D60F202-0D69-4494-9E4E-5DE24E38333E}"/>
              </a:ext>
            </a:extLst>
          </p:cNvPr>
          <p:cNvSpPr txBox="1">
            <a:spLocks noChangeArrowheads="1"/>
          </p:cNvSpPr>
          <p:nvPr/>
        </p:nvSpPr>
        <p:spPr>
          <a:xfrm>
            <a:off x="3782315" y="1069912"/>
            <a:ext cx="4378325" cy="2692400"/>
          </a:xfrm>
          <a:prstGeom prst="rect">
            <a:avLst/>
          </a:prstGeom>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it-IT" altLang="it-IT"/>
          </a:p>
          <a:p>
            <a:pPr algn="ctr"/>
            <a:endParaRPr lang="it-IT" altLang="it-IT"/>
          </a:p>
        </p:txBody>
      </p:sp>
      <p:sp>
        <p:nvSpPr>
          <p:cNvPr id="8" name="Text Box 33">
            <a:extLst>
              <a:ext uri="{FF2B5EF4-FFF2-40B4-BE49-F238E27FC236}">
                <a16:creationId xmlns:a16="http://schemas.microsoft.com/office/drawing/2014/main" id="{3ADD5AB6-B884-4F0B-8574-BEF88F2D4543}"/>
              </a:ext>
            </a:extLst>
          </p:cNvPr>
          <p:cNvSpPr txBox="1">
            <a:spLocks noChangeArrowheads="1"/>
          </p:cNvSpPr>
          <p:nvPr/>
        </p:nvSpPr>
        <p:spPr bwMode="auto">
          <a:xfrm>
            <a:off x="1866266" y="3670238"/>
            <a:ext cx="7605713" cy="2800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If the commanding general is loyal, IC1 and IC2 are satisfied.</a:t>
            </a:r>
          </a:p>
          <a:p>
            <a:pPr>
              <a:spcBef>
                <a:spcPct val="0"/>
              </a:spcBef>
              <a:buClrTx/>
              <a:buSzTx/>
              <a:buFontTx/>
              <a:buNone/>
            </a:pPr>
            <a:r>
              <a:rPr lang="it-IT" altLang="it-IT" sz="1600">
                <a:solidFill>
                  <a:schemeClr val="tx1"/>
                </a:solidFill>
              </a:rPr>
              <a:t>If the commanding general lies  but sends the same command to lieutenants, </a:t>
            </a:r>
            <a:br>
              <a:rPr lang="it-IT" altLang="it-IT" sz="1600">
                <a:solidFill>
                  <a:schemeClr val="tx1"/>
                </a:solidFill>
              </a:rPr>
            </a:br>
            <a:r>
              <a:rPr lang="it-IT" altLang="it-IT" sz="1600">
                <a:solidFill>
                  <a:schemeClr val="tx1"/>
                </a:solidFill>
              </a:rPr>
              <a:t>IC1 and IC2 are satisfied.</a:t>
            </a:r>
          </a:p>
          <a:p>
            <a:pPr>
              <a:spcBef>
                <a:spcPct val="0"/>
              </a:spcBef>
              <a:buClrTx/>
              <a:buSzTx/>
              <a:buFontTx/>
              <a:buNone/>
            </a:pPr>
            <a:endParaRPr lang="it-IT" altLang="it-IT" sz="1600">
              <a:solidFill>
                <a:schemeClr val="tx1"/>
              </a:solidFill>
            </a:endParaRPr>
          </a:p>
          <a:p>
            <a:pPr>
              <a:spcBef>
                <a:spcPct val="0"/>
              </a:spcBef>
              <a:buClrTx/>
              <a:buSzTx/>
              <a:buFontTx/>
              <a:buNone/>
            </a:pPr>
            <a:r>
              <a:rPr lang="it-IT" altLang="it-IT" sz="1600">
                <a:solidFill>
                  <a:schemeClr val="tx1"/>
                </a:solidFill>
              </a:rPr>
              <a:t>Assume the commanding general  lies and sends</a:t>
            </a:r>
          </a:p>
          <a:p>
            <a:pPr>
              <a:spcBef>
                <a:spcPct val="0"/>
              </a:spcBef>
              <a:buClrTx/>
              <a:buSzTx/>
              <a:buFontTx/>
              <a:buNone/>
            </a:pPr>
            <a:r>
              <a:rPr lang="it-IT" altLang="it-IT" sz="1600">
                <a:solidFill>
                  <a:schemeClr val="tx1"/>
                </a:solidFill>
              </a:rPr>
              <a:t>	- attack to some lieutenant generals</a:t>
            </a:r>
          </a:p>
          <a:p>
            <a:pPr>
              <a:spcBef>
                <a:spcPct val="0"/>
              </a:spcBef>
              <a:buClrTx/>
              <a:buSzTx/>
              <a:buFontTx/>
              <a:buNone/>
            </a:pPr>
            <a:r>
              <a:rPr lang="it-IT" altLang="it-IT" sz="1600">
                <a:solidFill>
                  <a:schemeClr val="tx1"/>
                </a:solidFill>
              </a:rPr>
              <a:t>	- retreat to some other lieutenant generals</a:t>
            </a:r>
          </a:p>
          <a:p>
            <a:pPr>
              <a:spcBef>
                <a:spcPct val="0"/>
              </a:spcBef>
              <a:buClrTx/>
              <a:buSzTx/>
              <a:buFontTx/>
              <a:buNone/>
            </a:pPr>
            <a:endParaRPr lang="it-IT" altLang="it-IT" sz="1600">
              <a:solidFill>
                <a:schemeClr val="tx1"/>
              </a:solidFill>
            </a:endParaRPr>
          </a:p>
          <a:p>
            <a:pPr>
              <a:spcBef>
                <a:spcPct val="0"/>
              </a:spcBef>
              <a:buClrTx/>
              <a:buSzTx/>
              <a:buFontTx/>
              <a:buNone/>
            </a:pPr>
            <a:r>
              <a:rPr lang="it-IT" altLang="it-IT" sz="1600">
                <a:solidFill>
                  <a:schemeClr val="tx1"/>
                </a:solidFill>
              </a:rPr>
              <a:t>How  loyal lieutenant generals may all reach the same decision either to attack or to retreat ?</a:t>
            </a:r>
          </a:p>
          <a:p>
            <a:pPr>
              <a:spcBef>
                <a:spcPct val="0"/>
              </a:spcBef>
              <a:buClrTx/>
              <a:buSzTx/>
              <a:buFontTx/>
              <a:buNone/>
            </a:pPr>
            <a:endParaRPr lang="it-IT" altLang="it-IT" sz="1600">
              <a:solidFill>
                <a:schemeClr val="tx1"/>
              </a:solidFill>
            </a:endParaRPr>
          </a:p>
        </p:txBody>
      </p:sp>
      <p:sp>
        <p:nvSpPr>
          <p:cNvPr id="9" name="Text Box 13">
            <a:extLst>
              <a:ext uri="{FF2B5EF4-FFF2-40B4-BE49-F238E27FC236}">
                <a16:creationId xmlns:a16="http://schemas.microsoft.com/office/drawing/2014/main" id="{4A3EC070-203F-442C-B7A0-521FDFF7880F}"/>
              </a:ext>
            </a:extLst>
          </p:cNvPr>
          <p:cNvSpPr txBox="1">
            <a:spLocks noChangeArrowheads="1"/>
          </p:cNvSpPr>
          <p:nvPr/>
        </p:nvSpPr>
        <p:spPr bwMode="auto">
          <a:xfrm>
            <a:off x="5211064" y="1363600"/>
            <a:ext cx="628650" cy="277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200">
                <a:solidFill>
                  <a:schemeClr val="tx1"/>
                </a:solidFill>
              </a:rPr>
              <a:t>retreat</a:t>
            </a:r>
          </a:p>
        </p:txBody>
      </p:sp>
      <p:sp>
        <p:nvSpPr>
          <p:cNvPr id="10" name="Text Box 13">
            <a:extLst>
              <a:ext uri="{FF2B5EF4-FFF2-40B4-BE49-F238E27FC236}">
                <a16:creationId xmlns:a16="http://schemas.microsoft.com/office/drawing/2014/main" id="{1A139593-6AE0-4D34-97DC-00B24E7C3AD9}"/>
              </a:ext>
            </a:extLst>
          </p:cNvPr>
          <p:cNvSpPr txBox="1">
            <a:spLocks noChangeArrowheads="1"/>
          </p:cNvSpPr>
          <p:nvPr/>
        </p:nvSpPr>
        <p:spPr bwMode="auto">
          <a:xfrm>
            <a:off x="3510853" y="2138300"/>
            <a:ext cx="593725" cy="277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200">
                <a:solidFill>
                  <a:schemeClr val="tx1"/>
                </a:solidFill>
              </a:rPr>
              <a:t>attack</a:t>
            </a:r>
          </a:p>
        </p:txBody>
      </p:sp>
      <p:sp>
        <p:nvSpPr>
          <p:cNvPr id="12" name="Text Box 13">
            <a:extLst>
              <a:ext uri="{FF2B5EF4-FFF2-40B4-BE49-F238E27FC236}">
                <a16:creationId xmlns:a16="http://schemas.microsoft.com/office/drawing/2014/main" id="{519A5493-F2AC-47EE-A767-664E5794E44B}"/>
              </a:ext>
            </a:extLst>
          </p:cNvPr>
          <p:cNvSpPr txBox="1">
            <a:spLocks noChangeArrowheads="1"/>
          </p:cNvSpPr>
          <p:nvPr/>
        </p:nvSpPr>
        <p:spPr bwMode="auto">
          <a:xfrm>
            <a:off x="5780978" y="2068450"/>
            <a:ext cx="338137"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200">
                <a:solidFill>
                  <a:schemeClr val="tx1"/>
                </a:solidFill>
              </a:rPr>
              <a:t>…</a:t>
            </a:r>
          </a:p>
        </p:txBody>
      </p:sp>
      <p:sp>
        <p:nvSpPr>
          <p:cNvPr id="13" name="Text Box 13">
            <a:extLst>
              <a:ext uri="{FF2B5EF4-FFF2-40B4-BE49-F238E27FC236}">
                <a16:creationId xmlns:a16="http://schemas.microsoft.com/office/drawing/2014/main" id="{35DE552F-87CA-46E5-A586-5AC4244B0C9A}"/>
              </a:ext>
            </a:extLst>
          </p:cNvPr>
          <p:cNvSpPr txBox="1">
            <a:spLocks noChangeArrowheads="1"/>
          </p:cNvSpPr>
          <p:nvPr/>
        </p:nvSpPr>
        <p:spPr bwMode="auto">
          <a:xfrm>
            <a:off x="5212653" y="2392300"/>
            <a:ext cx="339725"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200">
                <a:solidFill>
                  <a:schemeClr val="tx1"/>
                </a:solidFill>
              </a:rPr>
              <a:t>…</a:t>
            </a:r>
          </a:p>
        </p:txBody>
      </p:sp>
      <p:sp>
        <p:nvSpPr>
          <p:cNvPr id="14" name="Line 10">
            <a:extLst>
              <a:ext uri="{FF2B5EF4-FFF2-40B4-BE49-F238E27FC236}">
                <a16:creationId xmlns:a16="http://schemas.microsoft.com/office/drawing/2014/main" id="{E222101B-DF3C-4725-A491-AD2943E247BB}"/>
              </a:ext>
            </a:extLst>
          </p:cNvPr>
          <p:cNvSpPr>
            <a:spLocks noChangeShapeType="1"/>
          </p:cNvSpPr>
          <p:nvPr/>
        </p:nvSpPr>
        <p:spPr bwMode="auto">
          <a:xfrm>
            <a:off x="4482403" y="1617599"/>
            <a:ext cx="17287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 name="Line 11">
            <a:extLst>
              <a:ext uri="{FF2B5EF4-FFF2-40B4-BE49-F238E27FC236}">
                <a16:creationId xmlns:a16="http://schemas.microsoft.com/office/drawing/2014/main" id="{B6D5E4B9-0C7F-40D2-B8E9-5241273E9591}"/>
              </a:ext>
            </a:extLst>
          </p:cNvPr>
          <p:cNvSpPr>
            <a:spLocks noChangeShapeType="1"/>
          </p:cNvSpPr>
          <p:nvPr/>
        </p:nvSpPr>
        <p:spPr bwMode="auto">
          <a:xfrm>
            <a:off x="4482403" y="1762062"/>
            <a:ext cx="2808287"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 name="Line 12">
            <a:extLst>
              <a:ext uri="{FF2B5EF4-FFF2-40B4-BE49-F238E27FC236}">
                <a16:creationId xmlns:a16="http://schemas.microsoft.com/office/drawing/2014/main" id="{655B51EA-E50F-4612-9147-78739A1FBCF0}"/>
              </a:ext>
            </a:extLst>
          </p:cNvPr>
          <p:cNvSpPr>
            <a:spLocks noChangeShapeType="1"/>
          </p:cNvSpPr>
          <p:nvPr/>
        </p:nvSpPr>
        <p:spPr bwMode="auto">
          <a:xfrm>
            <a:off x="4339527" y="1835088"/>
            <a:ext cx="1439862"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7" name="Line 13">
            <a:extLst>
              <a:ext uri="{FF2B5EF4-FFF2-40B4-BE49-F238E27FC236}">
                <a16:creationId xmlns:a16="http://schemas.microsoft.com/office/drawing/2014/main" id="{1AF67DC4-FE7E-45D6-941F-7B91FB15628A}"/>
              </a:ext>
            </a:extLst>
          </p:cNvPr>
          <p:cNvSpPr>
            <a:spLocks noChangeShapeType="1"/>
          </p:cNvSpPr>
          <p:nvPr/>
        </p:nvSpPr>
        <p:spPr bwMode="auto">
          <a:xfrm flipH="1">
            <a:off x="4050603" y="1906525"/>
            <a:ext cx="7302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8" name="Text Box 18">
            <a:extLst>
              <a:ext uri="{FF2B5EF4-FFF2-40B4-BE49-F238E27FC236}">
                <a16:creationId xmlns:a16="http://schemas.microsoft.com/office/drawing/2014/main" id="{84BF4601-986C-466E-8C63-2C69D7552D76}"/>
              </a:ext>
            </a:extLst>
          </p:cNvPr>
          <p:cNvSpPr txBox="1">
            <a:spLocks noChangeArrowheads="1"/>
          </p:cNvSpPr>
          <p:nvPr/>
        </p:nvSpPr>
        <p:spPr bwMode="auto">
          <a:xfrm>
            <a:off x="3777552" y="2979674"/>
            <a:ext cx="495300"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L1</a:t>
            </a:r>
          </a:p>
        </p:txBody>
      </p:sp>
      <p:sp>
        <p:nvSpPr>
          <p:cNvPr id="19" name="Text Box 19">
            <a:extLst>
              <a:ext uri="{FF2B5EF4-FFF2-40B4-BE49-F238E27FC236}">
                <a16:creationId xmlns:a16="http://schemas.microsoft.com/office/drawing/2014/main" id="{B59373DB-C09E-4E69-81ED-59DFB906E347}"/>
              </a:ext>
            </a:extLst>
          </p:cNvPr>
          <p:cNvSpPr txBox="1">
            <a:spLocks noChangeArrowheads="1"/>
          </p:cNvSpPr>
          <p:nvPr/>
        </p:nvSpPr>
        <p:spPr bwMode="auto">
          <a:xfrm>
            <a:off x="4071239" y="1473137"/>
            <a:ext cx="287338"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C</a:t>
            </a:r>
          </a:p>
        </p:txBody>
      </p:sp>
      <p:sp>
        <p:nvSpPr>
          <p:cNvPr id="20" name="Text Box 18">
            <a:extLst>
              <a:ext uri="{FF2B5EF4-FFF2-40B4-BE49-F238E27FC236}">
                <a16:creationId xmlns:a16="http://schemas.microsoft.com/office/drawing/2014/main" id="{848204F5-33D1-4520-90D4-AD865BF80787}"/>
              </a:ext>
            </a:extLst>
          </p:cNvPr>
          <p:cNvSpPr txBox="1">
            <a:spLocks noChangeArrowheads="1"/>
          </p:cNvSpPr>
          <p:nvPr/>
        </p:nvSpPr>
        <p:spPr bwMode="auto">
          <a:xfrm>
            <a:off x="6490589" y="1585849"/>
            <a:ext cx="495300"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L4</a:t>
            </a:r>
          </a:p>
        </p:txBody>
      </p:sp>
      <p:sp>
        <p:nvSpPr>
          <p:cNvPr id="21" name="Text Box 18">
            <a:extLst>
              <a:ext uri="{FF2B5EF4-FFF2-40B4-BE49-F238E27FC236}">
                <a16:creationId xmlns:a16="http://schemas.microsoft.com/office/drawing/2014/main" id="{0D49B74F-778E-473A-BD17-E4EC058900A7}"/>
              </a:ext>
            </a:extLst>
          </p:cNvPr>
          <p:cNvSpPr txBox="1">
            <a:spLocks noChangeArrowheads="1"/>
          </p:cNvSpPr>
          <p:nvPr/>
        </p:nvSpPr>
        <p:spPr bwMode="auto">
          <a:xfrm>
            <a:off x="5493639" y="3257487"/>
            <a:ext cx="495300"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L2</a:t>
            </a:r>
          </a:p>
        </p:txBody>
      </p:sp>
      <p:sp>
        <p:nvSpPr>
          <p:cNvPr id="22" name="Text Box 18">
            <a:extLst>
              <a:ext uri="{FF2B5EF4-FFF2-40B4-BE49-F238E27FC236}">
                <a16:creationId xmlns:a16="http://schemas.microsoft.com/office/drawing/2014/main" id="{DB9E5C3A-47DF-473B-9586-089E2181E1A6}"/>
              </a:ext>
            </a:extLst>
          </p:cNvPr>
          <p:cNvSpPr txBox="1">
            <a:spLocks noChangeArrowheads="1"/>
          </p:cNvSpPr>
          <p:nvPr/>
        </p:nvSpPr>
        <p:spPr bwMode="auto">
          <a:xfrm>
            <a:off x="7047802" y="2681224"/>
            <a:ext cx="495300"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L3</a:t>
            </a:r>
          </a:p>
        </p:txBody>
      </p:sp>
      <p:graphicFrame>
        <p:nvGraphicFramePr>
          <p:cNvPr id="23" name="Object 18">
            <a:extLst>
              <a:ext uri="{FF2B5EF4-FFF2-40B4-BE49-F238E27FC236}">
                <a16:creationId xmlns:a16="http://schemas.microsoft.com/office/drawing/2014/main" id="{4E9F36C0-0237-48AC-9822-D7D5BD626954}"/>
              </a:ext>
            </a:extLst>
          </p:cNvPr>
          <p:cNvGraphicFramePr>
            <a:graphicFrameLocks noChangeAspect="1"/>
          </p:cNvGraphicFramePr>
          <p:nvPr>
            <p:extLst>
              <p:ext uri="{D42A27DB-BD31-4B8C-83A1-F6EECF244321}">
                <p14:modId xmlns:p14="http://schemas.microsoft.com/office/powerpoint/2010/main" val="60769909"/>
              </p:ext>
            </p:extLst>
          </p:nvPr>
        </p:nvGraphicFramePr>
        <p:xfrm>
          <a:off x="4009328" y="2766950"/>
          <a:ext cx="306387" cy="657225"/>
        </p:xfrm>
        <a:graphic>
          <a:graphicData uri="http://schemas.openxmlformats.org/presentationml/2006/ole">
            <mc:AlternateContent xmlns:mc="http://schemas.openxmlformats.org/markup-compatibility/2006">
              <mc:Choice xmlns:v="urn:schemas-microsoft-com:vml" Requires="v">
                <p:oleObj spid="_x0000_s4148" name="ClipArt" r:id="rId3" imgW="1857375" imgH="3995738" progId="MS_ClipArt_Gallery.2">
                  <p:embed/>
                </p:oleObj>
              </mc:Choice>
              <mc:Fallback>
                <p:oleObj name="ClipArt" r:id="rId3" imgW="1857375" imgH="3995738" progId="MS_ClipArt_Gallery.2">
                  <p:embed/>
                  <p:pic>
                    <p:nvPicPr>
                      <p:cNvPr id="39957" name="Object 18">
                        <a:extLst>
                          <a:ext uri="{FF2B5EF4-FFF2-40B4-BE49-F238E27FC236}">
                            <a16:creationId xmlns:a16="http://schemas.microsoft.com/office/drawing/2014/main" id="{DCB18D86-4FCD-4E71-BBE3-99BD491617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9328" y="2766950"/>
                        <a:ext cx="306387" cy="65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 name="Object 18">
            <a:extLst>
              <a:ext uri="{FF2B5EF4-FFF2-40B4-BE49-F238E27FC236}">
                <a16:creationId xmlns:a16="http://schemas.microsoft.com/office/drawing/2014/main" id="{A10A0D06-80F8-4C87-A823-69DFE1D1A321}"/>
              </a:ext>
            </a:extLst>
          </p:cNvPr>
          <p:cNvGraphicFramePr>
            <a:graphicFrameLocks noChangeAspect="1"/>
          </p:cNvGraphicFramePr>
          <p:nvPr>
            <p:extLst>
              <p:ext uri="{D42A27DB-BD31-4B8C-83A1-F6EECF244321}">
                <p14:modId xmlns:p14="http://schemas.microsoft.com/office/powerpoint/2010/main" val="1990277329"/>
              </p:ext>
            </p:extLst>
          </p:nvPr>
        </p:nvGraphicFramePr>
        <p:xfrm>
          <a:off x="5798439" y="2992374"/>
          <a:ext cx="304800" cy="655638"/>
        </p:xfrm>
        <a:graphic>
          <a:graphicData uri="http://schemas.openxmlformats.org/presentationml/2006/ole">
            <mc:AlternateContent xmlns:mc="http://schemas.openxmlformats.org/markup-compatibility/2006">
              <mc:Choice xmlns:v="urn:schemas-microsoft-com:vml" Requires="v">
                <p:oleObj spid="_x0000_s4149" name="ClipArt" r:id="rId5" imgW="1857375" imgH="3995738" progId="MS_ClipArt_Gallery.2">
                  <p:embed/>
                </p:oleObj>
              </mc:Choice>
              <mc:Fallback>
                <p:oleObj name="ClipArt" r:id="rId5" imgW="1857375" imgH="3995738" progId="MS_ClipArt_Gallery.2">
                  <p:embed/>
                  <p:pic>
                    <p:nvPicPr>
                      <p:cNvPr id="39958" name="Object 18">
                        <a:extLst>
                          <a:ext uri="{FF2B5EF4-FFF2-40B4-BE49-F238E27FC236}">
                            <a16:creationId xmlns:a16="http://schemas.microsoft.com/office/drawing/2014/main" id="{4C584087-38B9-4E2D-97BE-65E518D193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8439" y="2992374"/>
                        <a:ext cx="304800" cy="655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 name="Object 18">
            <a:extLst>
              <a:ext uri="{FF2B5EF4-FFF2-40B4-BE49-F238E27FC236}">
                <a16:creationId xmlns:a16="http://schemas.microsoft.com/office/drawing/2014/main" id="{E48E244B-C19A-429A-96FA-EFD006316A87}"/>
              </a:ext>
            </a:extLst>
          </p:cNvPr>
          <p:cNvGraphicFramePr>
            <a:graphicFrameLocks noChangeAspect="1"/>
          </p:cNvGraphicFramePr>
          <p:nvPr>
            <p:extLst>
              <p:ext uri="{D42A27DB-BD31-4B8C-83A1-F6EECF244321}">
                <p14:modId xmlns:p14="http://schemas.microsoft.com/office/powerpoint/2010/main" val="1252138250"/>
              </p:ext>
            </p:extLst>
          </p:nvPr>
        </p:nvGraphicFramePr>
        <p:xfrm>
          <a:off x="7290689" y="2378013"/>
          <a:ext cx="304800" cy="655637"/>
        </p:xfrm>
        <a:graphic>
          <a:graphicData uri="http://schemas.openxmlformats.org/presentationml/2006/ole">
            <mc:AlternateContent xmlns:mc="http://schemas.openxmlformats.org/markup-compatibility/2006">
              <mc:Choice xmlns:v="urn:schemas-microsoft-com:vml" Requires="v">
                <p:oleObj spid="_x0000_s4150" name="ClipArt" r:id="rId6" imgW="1857375" imgH="3995738" progId="MS_ClipArt_Gallery.2">
                  <p:embed/>
                </p:oleObj>
              </mc:Choice>
              <mc:Fallback>
                <p:oleObj name="ClipArt" r:id="rId6" imgW="1857375" imgH="3995738" progId="MS_ClipArt_Gallery.2">
                  <p:embed/>
                  <p:pic>
                    <p:nvPicPr>
                      <p:cNvPr id="39959" name="Object 18">
                        <a:extLst>
                          <a:ext uri="{FF2B5EF4-FFF2-40B4-BE49-F238E27FC236}">
                            <a16:creationId xmlns:a16="http://schemas.microsoft.com/office/drawing/2014/main" id="{E578FD91-5B4B-406F-85CA-9A3FECD97C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0689" y="2378013"/>
                        <a:ext cx="304800" cy="655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 name="Object 18">
            <a:extLst>
              <a:ext uri="{FF2B5EF4-FFF2-40B4-BE49-F238E27FC236}">
                <a16:creationId xmlns:a16="http://schemas.microsoft.com/office/drawing/2014/main" id="{6A37DD9F-1BE2-4EE1-AADE-A2398C73D7DB}"/>
              </a:ext>
            </a:extLst>
          </p:cNvPr>
          <p:cNvGraphicFramePr>
            <a:graphicFrameLocks noChangeAspect="1"/>
          </p:cNvGraphicFramePr>
          <p:nvPr>
            <p:extLst>
              <p:ext uri="{D42A27DB-BD31-4B8C-83A1-F6EECF244321}">
                <p14:modId xmlns:p14="http://schemas.microsoft.com/office/powerpoint/2010/main" val="1872009693"/>
              </p:ext>
            </p:extLst>
          </p:nvPr>
        </p:nvGraphicFramePr>
        <p:xfrm>
          <a:off x="6261989" y="1409638"/>
          <a:ext cx="306388" cy="655637"/>
        </p:xfrm>
        <a:graphic>
          <a:graphicData uri="http://schemas.openxmlformats.org/presentationml/2006/ole">
            <mc:AlternateContent xmlns:mc="http://schemas.openxmlformats.org/markup-compatibility/2006">
              <mc:Choice xmlns:v="urn:schemas-microsoft-com:vml" Requires="v">
                <p:oleObj spid="_x0000_s4151" name="ClipArt" r:id="rId7" imgW="1857375" imgH="3995738" progId="MS_ClipArt_Gallery.2">
                  <p:embed/>
                </p:oleObj>
              </mc:Choice>
              <mc:Fallback>
                <p:oleObj name="ClipArt" r:id="rId7" imgW="1857375" imgH="3995738" progId="MS_ClipArt_Gallery.2">
                  <p:embed/>
                  <p:pic>
                    <p:nvPicPr>
                      <p:cNvPr id="39960" name="Object 18">
                        <a:extLst>
                          <a:ext uri="{FF2B5EF4-FFF2-40B4-BE49-F238E27FC236}">
                            <a16:creationId xmlns:a16="http://schemas.microsoft.com/office/drawing/2014/main" id="{6A1782D6-8022-4359-AB48-206F5FC4E3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1989" y="1409638"/>
                        <a:ext cx="306388" cy="655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 name="Object 20">
            <a:extLst>
              <a:ext uri="{FF2B5EF4-FFF2-40B4-BE49-F238E27FC236}">
                <a16:creationId xmlns:a16="http://schemas.microsoft.com/office/drawing/2014/main" id="{7340ECD0-4B28-495C-B32E-59A59E016397}"/>
              </a:ext>
            </a:extLst>
          </p:cNvPr>
          <p:cNvGraphicFramePr>
            <a:graphicFrameLocks noChangeAspect="1"/>
          </p:cNvGraphicFramePr>
          <p:nvPr>
            <p:extLst>
              <p:ext uri="{D42A27DB-BD31-4B8C-83A1-F6EECF244321}">
                <p14:modId xmlns:p14="http://schemas.microsoft.com/office/powerpoint/2010/main" val="3213236759"/>
              </p:ext>
            </p:extLst>
          </p:nvPr>
        </p:nvGraphicFramePr>
        <p:xfrm>
          <a:off x="3780728" y="1168338"/>
          <a:ext cx="249237" cy="841375"/>
        </p:xfrm>
        <a:graphic>
          <a:graphicData uri="http://schemas.openxmlformats.org/presentationml/2006/ole">
            <mc:AlternateContent xmlns:mc="http://schemas.openxmlformats.org/markup-compatibility/2006">
              <mc:Choice xmlns:v="urn:schemas-microsoft-com:vml" Requires="v">
                <p:oleObj spid="_x0000_s4152" name="ClipArt" r:id="rId8" imgW="1296063" imgH="3934305" progId="MS_ClipArt_Gallery.2">
                  <p:embed/>
                </p:oleObj>
              </mc:Choice>
              <mc:Fallback>
                <p:oleObj name="ClipArt" r:id="rId8" imgW="1296063" imgH="3934305" progId="MS_ClipArt_Gallery.2">
                  <p:embed/>
                  <p:pic>
                    <p:nvPicPr>
                      <p:cNvPr id="39961" name="Object 20">
                        <a:extLst>
                          <a:ext uri="{FF2B5EF4-FFF2-40B4-BE49-F238E27FC236}">
                            <a16:creationId xmlns:a16="http://schemas.microsoft.com/office/drawing/2014/main" id="{20196087-CE17-4C9B-A946-AB26576DBD4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80728" y="1168338"/>
                        <a:ext cx="249237"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65767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88278B-4BAF-4DEC-8EE2-C3782B396219}"/>
              </a:ext>
            </a:extLst>
          </p:cNvPr>
          <p:cNvSpPr>
            <a:spLocks noGrp="1"/>
          </p:cNvSpPr>
          <p:nvPr>
            <p:ph type="title"/>
          </p:nvPr>
        </p:nvSpPr>
        <p:spPr/>
        <p:txBody>
          <a:bodyPr/>
          <a:lstStyle/>
          <a:p>
            <a:r>
              <a:rPr lang="it-IT" altLang="it-IT" dirty="0" err="1">
                <a:solidFill>
                  <a:schemeClr val="bg1"/>
                </a:solidFill>
              </a:rPr>
              <a:t>Textbook</a:t>
            </a:r>
            <a:r>
              <a:rPr lang="it-IT" altLang="it-IT" dirty="0">
                <a:solidFill>
                  <a:schemeClr val="bg1"/>
                </a:solidFill>
              </a:rPr>
              <a:t> and </a:t>
            </a:r>
            <a:r>
              <a:rPr lang="it-IT" altLang="it-IT" dirty="0" err="1">
                <a:solidFill>
                  <a:schemeClr val="bg1"/>
                </a:solidFill>
              </a:rPr>
              <a:t>other</a:t>
            </a:r>
            <a:r>
              <a:rPr lang="it-IT" altLang="it-IT" dirty="0">
                <a:solidFill>
                  <a:schemeClr val="bg1"/>
                </a:solidFill>
              </a:rPr>
              <a:t> </a:t>
            </a:r>
            <a:r>
              <a:rPr lang="it-IT" altLang="it-IT" dirty="0" err="1">
                <a:solidFill>
                  <a:schemeClr val="bg1"/>
                </a:solidFill>
              </a:rPr>
              <a:t>references</a:t>
            </a:r>
            <a:endParaRPr lang="it-IT" dirty="0">
              <a:solidFill>
                <a:schemeClr val="bg1"/>
              </a:solidFill>
            </a:endParaRPr>
          </a:p>
        </p:txBody>
      </p:sp>
      <p:sp>
        <p:nvSpPr>
          <p:cNvPr id="3" name="Segnaposto contenuto 2">
            <a:extLst>
              <a:ext uri="{FF2B5EF4-FFF2-40B4-BE49-F238E27FC236}">
                <a16:creationId xmlns:a16="http://schemas.microsoft.com/office/drawing/2014/main" id="{91A547A6-9849-47B9-96B3-301D75B35F02}"/>
              </a:ext>
            </a:extLst>
          </p:cNvPr>
          <p:cNvSpPr>
            <a:spLocks noGrp="1"/>
          </p:cNvSpPr>
          <p:nvPr>
            <p:ph idx="1"/>
          </p:nvPr>
        </p:nvSpPr>
        <p:spPr>
          <a:xfrm>
            <a:off x="660135" y="1470252"/>
            <a:ext cx="10515600" cy="3989644"/>
          </a:xfrm>
        </p:spPr>
        <p:txBody>
          <a:bodyPr>
            <a:normAutofit fontScale="92500" lnSpcReduction="20000"/>
          </a:bodyPr>
          <a:lstStyle/>
          <a:p>
            <a:pPr marL="0" indent="0">
              <a:buNone/>
            </a:pPr>
            <a:endParaRPr lang="en-US" altLang="it-IT" dirty="0"/>
          </a:p>
          <a:p>
            <a:pPr marL="0" indent="0">
              <a:buNone/>
            </a:pPr>
            <a:r>
              <a:rPr lang="it-IT" altLang="it-IT" dirty="0"/>
              <a:t>[</a:t>
            </a:r>
            <a:r>
              <a:rPr lang="it-IT" altLang="it-IT" dirty="0" err="1"/>
              <a:t>Xu</a:t>
            </a:r>
            <a:r>
              <a:rPr lang="it-IT" altLang="it-IT" dirty="0"/>
              <a:t> et al. 1999] J. </a:t>
            </a:r>
            <a:r>
              <a:rPr lang="it-IT" altLang="it-IT" dirty="0" err="1"/>
              <a:t>Xu</a:t>
            </a:r>
            <a:r>
              <a:rPr lang="it-IT" altLang="it-IT" dirty="0"/>
              <a:t>, B. </a:t>
            </a:r>
            <a:r>
              <a:rPr lang="it-IT" altLang="it-IT" dirty="0" err="1"/>
              <a:t>Randell</a:t>
            </a:r>
            <a:r>
              <a:rPr lang="it-IT" altLang="it-IT" dirty="0"/>
              <a:t>, A. </a:t>
            </a:r>
            <a:r>
              <a:rPr lang="it-IT" altLang="it-IT" dirty="0" err="1"/>
              <a:t>Romanovsky</a:t>
            </a:r>
            <a:r>
              <a:rPr lang="it-IT" altLang="it-IT" dirty="0"/>
              <a:t>, R.J. </a:t>
            </a:r>
            <a:r>
              <a:rPr lang="it-IT" altLang="it-IT" dirty="0" err="1"/>
              <a:t>Stroud</a:t>
            </a:r>
            <a:r>
              <a:rPr lang="it-IT" altLang="it-IT" dirty="0"/>
              <a:t>, A.F. </a:t>
            </a:r>
            <a:r>
              <a:rPr lang="it-IT" altLang="it-IT" dirty="0" err="1"/>
              <a:t>Zorzo,E</a:t>
            </a:r>
            <a:r>
              <a:rPr lang="it-IT" altLang="it-IT" dirty="0"/>
              <a:t>. </a:t>
            </a:r>
            <a:r>
              <a:rPr lang="it-IT" altLang="it-IT" dirty="0" err="1"/>
              <a:t>Canver</a:t>
            </a:r>
            <a:r>
              <a:rPr lang="it-IT" altLang="it-IT" dirty="0"/>
              <a:t>, F. von </a:t>
            </a:r>
            <a:r>
              <a:rPr lang="it-IT" altLang="it-IT" dirty="0" err="1"/>
              <a:t>Henke</a:t>
            </a:r>
            <a:r>
              <a:rPr lang="it-IT" altLang="it-IT" dirty="0"/>
              <a:t>. </a:t>
            </a:r>
            <a:r>
              <a:rPr lang="it-IT" altLang="it-IT" dirty="0" err="1"/>
              <a:t>Rigorous</a:t>
            </a:r>
            <a:r>
              <a:rPr lang="it-IT" altLang="it-IT" dirty="0"/>
              <a:t> Development of a </a:t>
            </a:r>
            <a:r>
              <a:rPr lang="it-IT" altLang="it-IT" dirty="0" err="1"/>
              <a:t>Safety</a:t>
            </a:r>
            <a:r>
              <a:rPr lang="it-IT" altLang="it-IT" dirty="0"/>
              <a:t>-Critical System </a:t>
            </a:r>
            <a:r>
              <a:rPr lang="it-IT" altLang="it-IT" dirty="0" err="1"/>
              <a:t>Based</a:t>
            </a:r>
            <a:r>
              <a:rPr lang="it-IT" altLang="it-IT" dirty="0"/>
              <a:t> on </a:t>
            </a:r>
            <a:r>
              <a:rPr lang="it-IT" altLang="it-IT" dirty="0" err="1"/>
              <a:t>Coordinated</a:t>
            </a:r>
            <a:r>
              <a:rPr lang="it-IT" altLang="it-IT" dirty="0"/>
              <a:t> </a:t>
            </a:r>
            <a:r>
              <a:rPr lang="it-IT" altLang="it-IT" dirty="0" err="1"/>
              <a:t>Atomic</a:t>
            </a:r>
            <a:r>
              <a:rPr lang="it-IT" altLang="it-IT" dirty="0"/>
              <a:t> Actions. In FTCS-29, Madison, USA, pp. 68-75, 1999.</a:t>
            </a:r>
          </a:p>
          <a:p>
            <a:pPr marL="0" indent="0">
              <a:buNone/>
            </a:pPr>
            <a:endParaRPr lang="it-IT" altLang="it-IT" dirty="0"/>
          </a:p>
          <a:p>
            <a:pPr marL="0" indent="0">
              <a:buNone/>
            </a:pPr>
            <a:r>
              <a:rPr lang="en-US" altLang="it-IT" dirty="0"/>
              <a:t>Database System Concepts, 5th Ed., </a:t>
            </a:r>
            <a:r>
              <a:rPr lang="it-IT" altLang="it-IT" dirty="0"/>
              <a:t>McGraw-Hill,</a:t>
            </a:r>
            <a:r>
              <a:rPr lang="en-US" altLang="it-IT" dirty="0"/>
              <a:t> by  </a:t>
            </a:r>
            <a:r>
              <a:rPr lang="en-US" altLang="it-IT" dirty="0" err="1"/>
              <a:t>Silberschatz</a:t>
            </a:r>
            <a:r>
              <a:rPr lang="en-US" altLang="it-IT" dirty="0"/>
              <a:t>,  </a:t>
            </a:r>
            <a:r>
              <a:rPr lang="en-US" altLang="it-IT" dirty="0" err="1"/>
              <a:t>Korth</a:t>
            </a:r>
            <a:r>
              <a:rPr lang="en-US" altLang="it-IT" dirty="0"/>
              <a:t> and Sudarshan ………….</a:t>
            </a:r>
          </a:p>
          <a:p>
            <a:pPr marL="0" indent="0">
              <a:buNone/>
            </a:pPr>
            <a:endParaRPr lang="en-US" altLang="it-IT" dirty="0"/>
          </a:p>
          <a:p>
            <a:pPr marL="0" indent="0">
              <a:buNone/>
            </a:pPr>
            <a:r>
              <a:rPr lang="en-US" altLang="it-IT" dirty="0"/>
              <a:t>[</a:t>
            </a:r>
            <a:r>
              <a:rPr lang="en-US" altLang="it-IT" dirty="0" err="1"/>
              <a:t>Lamport</a:t>
            </a:r>
            <a:r>
              <a:rPr lang="en-US" altLang="it-IT" dirty="0"/>
              <a:t> et al. 1982] L. </a:t>
            </a:r>
            <a:r>
              <a:rPr lang="en-US" altLang="it-IT" dirty="0" err="1"/>
              <a:t>Lamport</a:t>
            </a:r>
            <a:r>
              <a:rPr lang="en-US" altLang="it-IT" dirty="0"/>
              <a:t>, R. </a:t>
            </a:r>
            <a:r>
              <a:rPr lang="en-US" altLang="it-IT" dirty="0" err="1"/>
              <a:t>Shostak</a:t>
            </a:r>
            <a:r>
              <a:rPr lang="en-US" altLang="it-IT" dirty="0"/>
              <a:t>, M. Pease. The Byzantine Generals Problem. ACM Trans. on </a:t>
            </a:r>
            <a:r>
              <a:rPr lang="en-US" altLang="it-IT" dirty="0" err="1"/>
              <a:t>Progr</a:t>
            </a:r>
            <a:r>
              <a:rPr lang="en-US" altLang="it-IT" dirty="0"/>
              <a:t>. Languages and Systems, 4(3),1982.</a:t>
            </a:r>
          </a:p>
          <a:p>
            <a:pPr marL="0" indent="0">
              <a:buNone/>
            </a:pPr>
            <a:endParaRPr lang="en-US" altLang="it-IT" dirty="0"/>
          </a:p>
          <a:p>
            <a:pPr marL="0" indent="0">
              <a:buNone/>
            </a:pPr>
            <a:endParaRPr lang="en-US" altLang="it-IT" dirty="0"/>
          </a:p>
          <a:p>
            <a:pPr marL="0" indent="0">
              <a:buNone/>
            </a:pPr>
            <a:endParaRPr lang="en-US" altLang="it-IT" dirty="0"/>
          </a:p>
        </p:txBody>
      </p:sp>
      <p:sp>
        <p:nvSpPr>
          <p:cNvPr id="4" name="Segnaposto data 3">
            <a:extLst>
              <a:ext uri="{FF2B5EF4-FFF2-40B4-BE49-F238E27FC236}">
                <a16:creationId xmlns:a16="http://schemas.microsoft.com/office/drawing/2014/main" id="{7476F50C-AE18-49BB-93A2-3391E28291D1}"/>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1C6FA88B-D9ED-47A5-8263-8DA50299B3EB}"/>
              </a:ext>
            </a:extLst>
          </p:cNvPr>
          <p:cNvSpPr>
            <a:spLocks noGrp="1"/>
          </p:cNvSpPr>
          <p:nvPr>
            <p:ph type="ftr" sz="quarter" idx="11"/>
          </p:nvPr>
        </p:nvSpPr>
        <p:spPr/>
        <p:txBody>
          <a:bodyPr/>
          <a:lstStyle/>
          <a:p>
            <a:r>
              <a:rPr lang="en-US" altLang="it-IT" dirty="0"/>
              <a:t>Basic building blocks in Fault Tolerant distributed systems</a:t>
            </a:r>
          </a:p>
        </p:txBody>
      </p:sp>
      <p:sp>
        <p:nvSpPr>
          <p:cNvPr id="6" name="Segnaposto numero diapositiva 5">
            <a:extLst>
              <a:ext uri="{FF2B5EF4-FFF2-40B4-BE49-F238E27FC236}">
                <a16:creationId xmlns:a16="http://schemas.microsoft.com/office/drawing/2014/main" id="{5B8FF5D3-0E7E-4D1E-A544-CEE01AF14484}"/>
              </a:ext>
            </a:extLst>
          </p:cNvPr>
          <p:cNvSpPr>
            <a:spLocks noGrp="1"/>
          </p:cNvSpPr>
          <p:nvPr>
            <p:ph type="sldNum" sz="quarter" idx="12"/>
          </p:nvPr>
        </p:nvSpPr>
        <p:spPr/>
        <p:txBody>
          <a:bodyPr/>
          <a:lstStyle/>
          <a:p>
            <a:fld id="{11A9D1D3-80F6-43B1-92F0-BF797B205D95}" type="slidenum">
              <a:rPr lang="it-IT" smtClean="0"/>
              <a:t>3</a:t>
            </a:fld>
            <a:endParaRPr lang="it-IT"/>
          </a:p>
        </p:txBody>
      </p:sp>
    </p:spTree>
    <p:extLst>
      <p:ext uri="{BB962C8B-B14F-4D97-AF65-F5344CB8AC3E}">
        <p14:creationId xmlns:p14="http://schemas.microsoft.com/office/powerpoint/2010/main" val="33558455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E521F9-A706-4121-BD61-A77AD4ABBFA0}"/>
              </a:ext>
            </a:extLst>
          </p:cNvPr>
          <p:cNvSpPr>
            <a:spLocks noGrp="1"/>
          </p:cNvSpPr>
          <p:nvPr>
            <p:ph type="title"/>
          </p:nvPr>
        </p:nvSpPr>
        <p:spPr/>
        <p:txBody>
          <a:bodyPr/>
          <a:lstStyle/>
          <a:p>
            <a:r>
              <a:rPr lang="it-IT" altLang="it-IT" dirty="0" err="1"/>
              <a:t>Byzantine</a:t>
            </a:r>
            <a:r>
              <a:rPr lang="it-IT" altLang="it-IT" dirty="0"/>
              <a:t> </a:t>
            </a:r>
            <a:r>
              <a:rPr lang="it-IT" altLang="it-IT" dirty="0" err="1"/>
              <a:t>Generals</a:t>
            </a:r>
            <a:r>
              <a:rPr lang="it-IT" altLang="it-IT" dirty="0"/>
              <a:t> </a:t>
            </a:r>
            <a:r>
              <a:rPr lang="it-IT" altLang="it-IT" dirty="0" err="1"/>
              <a:t>Problem</a:t>
            </a:r>
            <a:endParaRPr lang="it-IT" dirty="0"/>
          </a:p>
        </p:txBody>
      </p:sp>
      <p:sp>
        <p:nvSpPr>
          <p:cNvPr id="4" name="Segnaposto data 3">
            <a:extLst>
              <a:ext uri="{FF2B5EF4-FFF2-40B4-BE49-F238E27FC236}">
                <a16:creationId xmlns:a16="http://schemas.microsoft.com/office/drawing/2014/main" id="{B051B315-D46C-449C-BF0D-0E8A075871B7}"/>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8F3A470B-7169-46FC-9466-5192A169A717}"/>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4E9D82A1-AC12-417E-AB6D-B9D79E6EEFAF}"/>
              </a:ext>
            </a:extLst>
          </p:cNvPr>
          <p:cNvSpPr>
            <a:spLocks noGrp="1"/>
          </p:cNvSpPr>
          <p:nvPr>
            <p:ph type="sldNum" sz="quarter" idx="12"/>
          </p:nvPr>
        </p:nvSpPr>
        <p:spPr/>
        <p:txBody>
          <a:bodyPr/>
          <a:lstStyle/>
          <a:p>
            <a:fld id="{11A9D1D3-80F6-43B1-92F0-BF797B205D95}" type="slidenum">
              <a:rPr lang="it-IT" smtClean="0"/>
              <a:t>30</a:t>
            </a:fld>
            <a:endParaRPr lang="it-IT"/>
          </a:p>
        </p:txBody>
      </p:sp>
      <p:sp>
        <p:nvSpPr>
          <p:cNvPr id="7" name="Line 10">
            <a:extLst>
              <a:ext uri="{FF2B5EF4-FFF2-40B4-BE49-F238E27FC236}">
                <a16:creationId xmlns:a16="http://schemas.microsoft.com/office/drawing/2014/main" id="{9A750802-4E4F-40C3-A49B-C1455C65EDE5}"/>
              </a:ext>
            </a:extLst>
          </p:cNvPr>
          <p:cNvSpPr>
            <a:spLocks noChangeShapeType="1"/>
          </p:cNvSpPr>
          <p:nvPr/>
        </p:nvSpPr>
        <p:spPr bwMode="auto">
          <a:xfrm>
            <a:off x="4458527" y="2279269"/>
            <a:ext cx="17287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 name="Line 11">
            <a:extLst>
              <a:ext uri="{FF2B5EF4-FFF2-40B4-BE49-F238E27FC236}">
                <a16:creationId xmlns:a16="http://schemas.microsoft.com/office/drawing/2014/main" id="{0D11D764-9833-4529-AE59-04FF313E1418}"/>
              </a:ext>
            </a:extLst>
          </p:cNvPr>
          <p:cNvSpPr>
            <a:spLocks noChangeShapeType="1"/>
          </p:cNvSpPr>
          <p:nvPr/>
        </p:nvSpPr>
        <p:spPr bwMode="auto">
          <a:xfrm>
            <a:off x="4458527" y="2423732"/>
            <a:ext cx="2808287"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 name="Line 12">
            <a:extLst>
              <a:ext uri="{FF2B5EF4-FFF2-40B4-BE49-F238E27FC236}">
                <a16:creationId xmlns:a16="http://schemas.microsoft.com/office/drawing/2014/main" id="{F13B720D-32C5-4E84-A5DE-3118B31FAAAE}"/>
              </a:ext>
            </a:extLst>
          </p:cNvPr>
          <p:cNvSpPr>
            <a:spLocks noChangeShapeType="1"/>
          </p:cNvSpPr>
          <p:nvPr/>
        </p:nvSpPr>
        <p:spPr bwMode="auto">
          <a:xfrm>
            <a:off x="4315651" y="2496758"/>
            <a:ext cx="1439862"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 name="Line 13">
            <a:extLst>
              <a:ext uri="{FF2B5EF4-FFF2-40B4-BE49-F238E27FC236}">
                <a16:creationId xmlns:a16="http://schemas.microsoft.com/office/drawing/2014/main" id="{A7EA513C-1C1A-4D6B-B0AE-4A56B4BB777A}"/>
              </a:ext>
            </a:extLst>
          </p:cNvPr>
          <p:cNvSpPr>
            <a:spLocks noChangeShapeType="1"/>
          </p:cNvSpPr>
          <p:nvPr/>
        </p:nvSpPr>
        <p:spPr bwMode="auto">
          <a:xfrm flipH="1">
            <a:off x="4026727" y="2568195"/>
            <a:ext cx="7302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 name="Text Box 18">
            <a:extLst>
              <a:ext uri="{FF2B5EF4-FFF2-40B4-BE49-F238E27FC236}">
                <a16:creationId xmlns:a16="http://schemas.microsoft.com/office/drawing/2014/main" id="{547830E0-AB20-469B-9F18-CF54FA9B169C}"/>
              </a:ext>
            </a:extLst>
          </p:cNvPr>
          <p:cNvSpPr txBox="1">
            <a:spLocks noChangeArrowheads="1"/>
          </p:cNvSpPr>
          <p:nvPr/>
        </p:nvSpPr>
        <p:spPr bwMode="auto">
          <a:xfrm>
            <a:off x="3690176" y="3406394"/>
            <a:ext cx="495300"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L1</a:t>
            </a:r>
          </a:p>
        </p:txBody>
      </p:sp>
      <p:sp>
        <p:nvSpPr>
          <p:cNvPr id="12" name="Text Box 19">
            <a:extLst>
              <a:ext uri="{FF2B5EF4-FFF2-40B4-BE49-F238E27FC236}">
                <a16:creationId xmlns:a16="http://schemas.microsoft.com/office/drawing/2014/main" id="{7FF2195F-FDED-4654-A41F-1CB46D1ABB5B}"/>
              </a:ext>
            </a:extLst>
          </p:cNvPr>
          <p:cNvSpPr txBox="1">
            <a:spLocks noChangeArrowheads="1"/>
          </p:cNvSpPr>
          <p:nvPr/>
        </p:nvSpPr>
        <p:spPr bwMode="auto">
          <a:xfrm>
            <a:off x="4047363" y="2134807"/>
            <a:ext cx="287338"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C</a:t>
            </a:r>
          </a:p>
        </p:txBody>
      </p:sp>
      <p:sp>
        <p:nvSpPr>
          <p:cNvPr id="13" name="Line 27">
            <a:extLst>
              <a:ext uri="{FF2B5EF4-FFF2-40B4-BE49-F238E27FC236}">
                <a16:creationId xmlns:a16="http://schemas.microsoft.com/office/drawing/2014/main" id="{5BD2DEE1-B031-4DA6-8505-F8836D800FCB}"/>
              </a:ext>
            </a:extLst>
          </p:cNvPr>
          <p:cNvSpPr>
            <a:spLocks noChangeShapeType="1"/>
          </p:cNvSpPr>
          <p:nvPr/>
        </p:nvSpPr>
        <p:spPr bwMode="auto">
          <a:xfrm>
            <a:off x="4099752" y="3720720"/>
            <a:ext cx="1584325" cy="360363"/>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 name="Line 28">
            <a:extLst>
              <a:ext uri="{FF2B5EF4-FFF2-40B4-BE49-F238E27FC236}">
                <a16:creationId xmlns:a16="http://schemas.microsoft.com/office/drawing/2014/main" id="{0B851391-5C36-4353-9662-30B9F013A75F}"/>
              </a:ext>
            </a:extLst>
          </p:cNvPr>
          <p:cNvSpPr>
            <a:spLocks noChangeShapeType="1"/>
          </p:cNvSpPr>
          <p:nvPr/>
        </p:nvSpPr>
        <p:spPr bwMode="auto">
          <a:xfrm flipV="1">
            <a:off x="4242626" y="3215894"/>
            <a:ext cx="3168650" cy="433388"/>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 name="Line 29">
            <a:extLst>
              <a:ext uri="{FF2B5EF4-FFF2-40B4-BE49-F238E27FC236}">
                <a16:creationId xmlns:a16="http://schemas.microsoft.com/office/drawing/2014/main" id="{E1EC2CBD-2FC7-49CD-A306-1EF837F7699B}"/>
              </a:ext>
            </a:extLst>
          </p:cNvPr>
          <p:cNvSpPr>
            <a:spLocks noChangeShapeType="1"/>
          </p:cNvSpPr>
          <p:nvPr/>
        </p:nvSpPr>
        <p:spPr bwMode="auto">
          <a:xfrm flipV="1">
            <a:off x="4026727" y="2352295"/>
            <a:ext cx="2162175" cy="1152525"/>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 name="Line 30">
            <a:extLst>
              <a:ext uri="{FF2B5EF4-FFF2-40B4-BE49-F238E27FC236}">
                <a16:creationId xmlns:a16="http://schemas.microsoft.com/office/drawing/2014/main" id="{37F57B12-9A4E-4165-B213-435D572AA692}"/>
              </a:ext>
            </a:extLst>
          </p:cNvPr>
          <p:cNvSpPr>
            <a:spLocks noChangeShapeType="1"/>
          </p:cNvSpPr>
          <p:nvPr/>
        </p:nvSpPr>
        <p:spPr bwMode="auto">
          <a:xfrm>
            <a:off x="6619113" y="2352294"/>
            <a:ext cx="865188" cy="647700"/>
          </a:xfrm>
          <a:prstGeom prst="line">
            <a:avLst/>
          </a:prstGeom>
          <a:noFill/>
          <a:ln w="9525">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7" name="Line 31">
            <a:extLst>
              <a:ext uri="{FF2B5EF4-FFF2-40B4-BE49-F238E27FC236}">
                <a16:creationId xmlns:a16="http://schemas.microsoft.com/office/drawing/2014/main" id="{2E9D731E-8F1B-4A6B-9FB6-4D74E2B04E92}"/>
              </a:ext>
            </a:extLst>
          </p:cNvPr>
          <p:cNvSpPr>
            <a:spLocks noChangeShapeType="1"/>
          </p:cNvSpPr>
          <p:nvPr/>
        </p:nvSpPr>
        <p:spPr bwMode="auto">
          <a:xfrm flipH="1">
            <a:off x="6115876" y="2352294"/>
            <a:ext cx="431800" cy="1512888"/>
          </a:xfrm>
          <a:prstGeom prst="line">
            <a:avLst/>
          </a:prstGeom>
          <a:noFill/>
          <a:ln w="9525">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8" name="Line 32">
            <a:extLst>
              <a:ext uri="{FF2B5EF4-FFF2-40B4-BE49-F238E27FC236}">
                <a16:creationId xmlns:a16="http://schemas.microsoft.com/office/drawing/2014/main" id="{2F1AB4FE-8114-4D79-84FD-A7864FB7FA55}"/>
              </a:ext>
            </a:extLst>
          </p:cNvPr>
          <p:cNvSpPr>
            <a:spLocks noChangeShapeType="1"/>
          </p:cNvSpPr>
          <p:nvPr/>
        </p:nvSpPr>
        <p:spPr bwMode="auto">
          <a:xfrm>
            <a:off x="6187313" y="2496757"/>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 name="Line 33">
            <a:extLst>
              <a:ext uri="{FF2B5EF4-FFF2-40B4-BE49-F238E27FC236}">
                <a16:creationId xmlns:a16="http://schemas.microsoft.com/office/drawing/2014/main" id="{BC1D4FE9-680A-4B7B-A390-51FFD8A78CB1}"/>
              </a:ext>
            </a:extLst>
          </p:cNvPr>
          <p:cNvSpPr>
            <a:spLocks noChangeShapeType="1"/>
          </p:cNvSpPr>
          <p:nvPr/>
        </p:nvSpPr>
        <p:spPr bwMode="auto">
          <a:xfrm flipH="1">
            <a:off x="4026727" y="2352294"/>
            <a:ext cx="2376487" cy="1296988"/>
          </a:xfrm>
          <a:prstGeom prst="line">
            <a:avLst/>
          </a:prstGeom>
          <a:noFill/>
          <a:ln w="9525">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0" name="Line 34">
            <a:extLst>
              <a:ext uri="{FF2B5EF4-FFF2-40B4-BE49-F238E27FC236}">
                <a16:creationId xmlns:a16="http://schemas.microsoft.com/office/drawing/2014/main" id="{E3550E15-F75F-4D6B-A6A6-67E233D71D6B}"/>
              </a:ext>
            </a:extLst>
          </p:cNvPr>
          <p:cNvSpPr>
            <a:spLocks noChangeShapeType="1"/>
          </p:cNvSpPr>
          <p:nvPr/>
        </p:nvSpPr>
        <p:spPr bwMode="auto">
          <a:xfrm flipV="1">
            <a:off x="6187313" y="2423732"/>
            <a:ext cx="431800" cy="1441450"/>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1" name="Line 35">
            <a:extLst>
              <a:ext uri="{FF2B5EF4-FFF2-40B4-BE49-F238E27FC236}">
                <a16:creationId xmlns:a16="http://schemas.microsoft.com/office/drawing/2014/main" id="{BDE9462B-5D07-45E3-902E-ABCA2CCD7E9F}"/>
              </a:ext>
            </a:extLst>
          </p:cNvPr>
          <p:cNvSpPr>
            <a:spLocks noChangeShapeType="1"/>
          </p:cNvSpPr>
          <p:nvPr/>
        </p:nvSpPr>
        <p:spPr bwMode="auto">
          <a:xfrm flipV="1">
            <a:off x="6258752" y="3288919"/>
            <a:ext cx="1296987" cy="647700"/>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2" name="Line 36">
            <a:extLst>
              <a:ext uri="{FF2B5EF4-FFF2-40B4-BE49-F238E27FC236}">
                <a16:creationId xmlns:a16="http://schemas.microsoft.com/office/drawing/2014/main" id="{53AC6FA4-5E21-4041-9977-6D5C95E96A98}"/>
              </a:ext>
            </a:extLst>
          </p:cNvPr>
          <p:cNvSpPr>
            <a:spLocks noChangeShapeType="1"/>
          </p:cNvSpPr>
          <p:nvPr/>
        </p:nvSpPr>
        <p:spPr bwMode="auto">
          <a:xfrm flipH="1" flipV="1">
            <a:off x="4026726" y="3792157"/>
            <a:ext cx="1657350" cy="360362"/>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3" name="Line 37">
            <a:extLst>
              <a:ext uri="{FF2B5EF4-FFF2-40B4-BE49-F238E27FC236}">
                <a16:creationId xmlns:a16="http://schemas.microsoft.com/office/drawing/2014/main" id="{BAAC8857-5786-483B-A0CD-DE6B675823C8}"/>
              </a:ext>
            </a:extLst>
          </p:cNvPr>
          <p:cNvSpPr>
            <a:spLocks noChangeShapeType="1"/>
          </p:cNvSpPr>
          <p:nvPr/>
        </p:nvSpPr>
        <p:spPr bwMode="auto">
          <a:xfrm flipH="1" flipV="1">
            <a:off x="6763576" y="2352295"/>
            <a:ext cx="792162" cy="576263"/>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4" name="Line 38">
            <a:extLst>
              <a:ext uri="{FF2B5EF4-FFF2-40B4-BE49-F238E27FC236}">
                <a16:creationId xmlns:a16="http://schemas.microsoft.com/office/drawing/2014/main" id="{27955B9C-D573-4109-A17F-ACF8C2385661}"/>
              </a:ext>
            </a:extLst>
          </p:cNvPr>
          <p:cNvSpPr>
            <a:spLocks noChangeShapeType="1"/>
          </p:cNvSpPr>
          <p:nvPr/>
        </p:nvSpPr>
        <p:spPr bwMode="auto">
          <a:xfrm flipH="1">
            <a:off x="6187313" y="3288920"/>
            <a:ext cx="1512888" cy="792163"/>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 name="Line 39">
            <a:extLst>
              <a:ext uri="{FF2B5EF4-FFF2-40B4-BE49-F238E27FC236}">
                <a16:creationId xmlns:a16="http://schemas.microsoft.com/office/drawing/2014/main" id="{5A79E96F-2C8D-4E9B-B90C-AD1F4563CB33}"/>
              </a:ext>
            </a:extLst>
          </p:cNvPr>
          <p:cNvSpPr>
            <a:spLocks noChangeShapeType="1"/>
          </p:cNvSpPr>
          <p:nvPr/>
        </p:nvSpPr>
        <p:spPr bwMode="auto">
          <a:xfrm flipH="1">
            <a:off x="4242626" y="3288919"/>
            <a:ext cx="3097212" cy="43180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6" name="Text Box 44">
            <a:extLst>
              <a:ext uri="{FF2B5EF4-FFF2-40B4-BE49-F238E27FC236}">
                <a16:creationId xmlns:a16="http://schemas.microsoft.com/office/drawing/2014/main" id="{3A900CBB-7F41-4CDC-AE73-AC90324EF91F}"/>
              </a:ext>
            </a:extLst>
          </p:cNvPr>
          <p:cNvSpPr txBox="1">
            <a:spLocks noChangeArrowheads="1"/>
          </p:cNvSpPr>
          <p:nvPr/>
        </p:nvSpPr>
        <p:spPr bwMode="auto">
          <a:xfrm>
            <a:off x="7772466" y="5181600"/>
            <a:ext cx="2924175" cy="30638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r>
              <a:rPr lang="it-IT" altLang="it-IT" sz="1400" b="1"/>
              <a:t>what L4  says he received by C</a:t>
            </a:r>
          </a:p>
        </p:txBody>
      </p:sp>
      <p:sp>
        <p:nvSpPr>
          <p:cNvPr id="27" name="Text Box 45">
            <a:extLst>
              <a:ext uri="{FF2B5EF4-FFF2-40B4-BE49-F238E27FC236}">
                <a16:creationId xmlns:a16="http://schemas.microsoft.com/office/drawing/2014/main" id="{65FBCA70-8F13-4BD9-B9AD-2FA783A4B558}"/>
              </a:ext>
            </a:extLst>
          </p:cNvPr>
          <p:cNvSpPr txBox="1">
            <a:spLocks noChangeArrowheads="1"/>
          </p:cNvSpPr>
          <p:nvPr/>
        </p:nvSpPr>
        <p:spPr bwMode="auto">
          <a:xfrm>
            <a:off x="7829855" y="4783772"/>
            <a:ext cx="3221037"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r>
              <a:rPr lang="it-IT" altLang="it-IT" sz="1400" b="1"/>
              <a:t>what L3  says he received by C</a:t>
            </a:r>
          </a:p>
        </p:txBody>
      </p:sp>
      <p:sp>
        <p:nvSpPr>
          <p:cNvPr id="28" name="Text Box 46">
            <a:extLst>
              <a:ext uri="{FF2B5EF4-FFF2-40B4-BE49-F238E27FC236}">
                <a16:creationId xmlns:a16="http://schemas.microsoft.com/office/drawing/2014/main" id="{8951B84D-4516-4D05-8015-0454CCCCA4AB}"/>
              </a:ext>
            </a:extLst>
          </p:cNvPr>
          <p:cNvSpPr txBox="1">
            <a:spLocks noChangeArrowheads="1"/>
          </p:cNvSpPr>
          <p:nvPr/>
        </p:nvSpPr>
        <p:spPr bwMode="auto">
          <a:xfrm>
            <a:off x="7810805" y="4434522"/>
            <a:ext cx="3292475"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r>
              <a:rPr lang="it-IT" altLang="it-IT" sz="1400" b="1"/>
              <a:t>what L2  says he received by C</a:t>
            </a:r>
          </a:p>
        </p:txBody>
      </p:sp>
      <p:sp>
        <p:nvSpPr>
          <p:cNvPr id="29" name="Text Box 47">
            <a:extLst>
              <a:ext uri="{FF2B5EF4-FFF2-40B4-BE49-F238E27FC236}">
                <a16:creationId xmlns:a16="http://schemas.microsoft.com/office/drawing/2014/main" id="{09AFBA9A-4553-4E6B-868C-0C3D812AB78C}"/>
              </a:ext>
            </a:extLst>
          </p:cNvPr>
          <p:cNvSpPr txBox="1">
            <a:spLocks noChangeArrowheads="1"/>
          </p:cNvSpPr>
          <p:nvPr/>
        </p:nvSpPr>
        <p:spPr bwMode="auto">
          <a:xfrm>
            <a:off x="7739127" y="3797300"/>
            <a:ext cx="2128838"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r>
              <a:rPr lang="it-IT" altLang="it-IT" sz="1400" b="1"/>
              <a:t>decision sent by C</a:t>
            </a:r>
          </a:p>
        </p:txBody>
      </p:sp>
      <p:grpSp>
        <p:nvGrpSpPr>
          <p:cNvPr id="30" name="Group 48">
            <a:extLst>
              <a:ext uri="{FF2B5EF4-FFF2-40B4-BE49-F238E27FC236}">
                <a16:creationId xmlns:a16="http://schemas.microsoft.com/office/drawing/2014/main" id="{47D43ACC-C59D-40F3-B641-9E0AEA26104E}"/>
              </a:ext>
            </a:extLst>
          </p:cNvPr>
          <p:cNvGrpSpPr>
            <a:grpSpLocks/>
          </p:cNvGrpSpPr>
          <p:nvPr/>
        </p:nvGrpSpPr>
        <p:grpSpPr bwMode="auto">
          <a:xfrm>
            <a:off x="7064441" y="3597274"/>
            <a:ext cx="3540125" cy="844550"/>
            <a:chOff x="4241" y="1181"/>
            <a:chExt cx="2218" cy="712"/>
          </a:xfrm>
        </p:grpSpPr>
        <p:sp>
          <p:nvSpPr>
            <p:cNvPr id="31" name="Text Box 49">
              <a:extLst>
                <a:ext uri="{FF2B5EF4-FFF2-40B4-BE49-F238E27FC236}">
                  <a16:creationId xmlns:a16="http://schemas.microsoft.com/office/drawing/2014/main" id="{34C0FB5B-CEF9-40FC-A3AE-6B8B4291EF25}"/>
                </a:ext>
              </a:extLst>
            </p:cNvPr>
            <p:cNvSpPr txBox="1">
              <a:spLocks noChangeArrowheads="1"/>
            </p:cNvSpPr>
            <p:nvPr/>
          </p:nvSpPr>
          <p:spPr bwMode="auto">
            <a:xfrm>
              <a:off x="4739" y="1181"/>
              <a:ext cx="115" cy="25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endParaRPr lang="it-IT" altLang="it-IT" sz="1400" b="1"/>
            </a:p>
          </p:txBody>
        </p:sp>
        <p:sp>
          <p:nvSpPr>
            <p:cNvPr id="32" name="Line 50">
              <a:extLst>
                <a:ext uri="{FF2B5EF4-FFF2-40B4-BE49-F238E27FC236}">
                  <a16:creationId xmlns:a16="http://schemas.microsoft.com/office/drawing/2014/main" id="{D208B4CB-5EE3-4165-A6F2-5547904F9208}"/>
                </a:ext>
              </a:extLst>
            </p:cNvPr>
            <p:cNvSpPr>
              <a:spLocks noChangeShapeType="1"/>
            </p:cNvSpPr>
            <p:nvPr/>
          </p:nvSpPr>
          <p:spPr bwMode="auto">
            <a:xfrm>
              <a:off x="4241" y="152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 name="Line 51">
              <a:extLst>
                <a:ext uri="{FF2B5EF4-FFF2-40B4-BE49-F238E27FC236}">
                  <a16:creationId xmlns:a16="http://schemas.microsoft.com/office/drawing/2014/main" id="{00855EB3-655E-4A0D-9E97-938C126F6C43}"/>
                </a:ext>
              </a:extLst>
            </p:cNvPr>
            <p:cNvSpPr>
              <a:spLocks noChangeShapeType="1"/>
            </p:cNvSpPr>
            <p:nvPr/>
          </p:nvSpPr>
          <p:spPr bwMode="auto">
            <a:xfrm>
              <a:off x="4241" y="1752"/>
              <a:ext cx="272"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4" name="Text Box 52">
              <a:extLst>
                <a:ext uri="{FF2B5EF4-FFF2-40B4-BE49-F238E27FC236}">
                  <a16:creationId xmlns:a16="http://schemas.microsoft.com/office/drawing/2014/main" id="{4917F69B-C938-4F1D-B82A-A15D660AC817}"/>
                </a:ext>
              </a:extLst>
            </p:cNvPr>
            <p:cNvSpPr txBox="1">
              <a:spLocks noChangeArrowheads="1"/>
            </p:cNvSpPr>
            <p:nvPr/>
          </p:nvSpPr>
          <p:spPr bwMode="auto">
            <a:xfrm>
              <a:off x="4694" y="1634"/>
              <a:ext cx="1765" cy="25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r>
                <a:rPr lang="it-IT" altLang="it-IT" sz="1400" b="1"/>
                <a:t>what L1  says he received by C</a:t>
              </a:r>
            </a:p>
          </p:txBody>
        </p:sp>
      </p:grpSp>
      <p:sp>
        <p:nvSpPr>
          <p:cNvPr id="35" name="Text Box 18">
            <a:extLst>
              <a:ext uri="{FF2B5EF4-FFF2-40B4-BE49-F238E27FC236}">
                <a16:creationId xmlns:a16="http://schemas.microsoft.com/office/drawing/2014/main" id="{B1CD18E5-3EC6-4051-84B2-CDD16D92191C}"/>
              </a:ext>
            </a:extLst>
          </p:cNvPr>
          <p:cNvSpPr txBox="1">
            <a:spLocks noChangeArrowheads="1"/>
          </p:cNvSpPr>
          <p:nvPr/>
        </p:nvSpPr>
        <p:spPr bwMode="auto">
          <a:xfrm>
            <a:off x="6280977" y="2055432"/>
            <a:ext cx="496887"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L4</a:t>
            </a:r>
          </a:p>
        </p:txBody>
      </p:sp>
      <p:sp>
        <p:nvSpPr>
          <p:cNvPr id="36" name="Text Box 18">
            <a:extLst>
              <a:ext uri="{FF2B5EF4-FFF2-40B4-BE49-F238E27FC236}">
                <a16:creationId xmlns:a16="http://schemas.microsoft.com/office/drawing/2014/main" id="{18C35936-DDA4-4072-8635-8B9C67C42225}"/>
              </a:ext>
            </a:extLst>
          </p:cNvPr>
          <p:cNvSpPr txBox="1">
            <a:spLocks noChangeArrowheads="1"/>
          </p:cNvSpPr>
          <p:nvPr/>
        </p:nvSpPr>
        <p:spPr bwMode="auto">
          <a:xfrm>
            <a:off x="5695188" y="3900107"/>
            <a:ext cx="496888"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L2</a:t>
            </a:r>
          </a:p>
        </p:txBody>
      </p:sp>
      <p:sp>
        <p:nvSpPr>
          <p:cNvPr id="37" name="Text Box 18">
            <a:extLst>
              <a:ext uri="{FF2B5EF4-FFF2-40B4-BE49-F238E27FC236}">
                <a16:creationId xmlns:a16="http://schemas.microsoft.com/office/drawing/2014/main" id="{E3CF237E-5F6B-4377-A60F-BA5D280E15B0}"/>
              </a:ext>
            </a:extLst>
          </p:cNvPr>
          <p:cNvSpPr txBox="1">
            <a:spLocks noChangeArrowheads="1"/>
          </p:cNvSpPr>
          <p:nvPr/>
        </p:nvSpPr>
        <p:spPr bwMode="auto">
          <a:xfrm>
            <a:off x="7412863" y="2982532"/>
            <a:ext cx="495300"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pPr>
            <a:r>
              <a:rPr lang="it-IT" altLang="it-IT" sz="1400"/>
              <a:t>L3</a:t>
            </a:r>
          </a:p>
        </p:txBody>
      </p:sp>
      <p:sp>
        <p:nvSpPr>
          <p:cNvPr id="38" name="Line 43">
            <a:extLst>
              <a:ext uri="{FF2B5EF4-FFF2-40B4-BE49-F238E27FC236}">
                <a16:creationId xmlns:a16="http://schemas.microsoft.com/office/drawing/2014/main" id="{1E849E71-E5BF-4267-A19A-0386BD92C725}"/>
              </a:ext>
            </a:extLst>
          </p:cNvPr>
          <p:cNvSpPr>
            <a:spLocks noChangeShapeType="1"/>
          </p:cNvSpPr>
          <p:nvPr/>
        </p:nvSpPr>
        <p:spPr bwMode="auto">
          <a:xfrm flipV="1">
            <a:off x="7064441" y="5354637"/>
            <a:ext cx="433387" cy="3175"/>
          </a:xfrm>
          <a:prstGeom prst="line">
            <a:avLst/>
          </a:prstGeom>
          <a:noFill/>
          <a:ln w="9525">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9" name="Line 42">
            <a:extLst>
              <a:ext uri="{FF2B5EF4-FFF2-40B4-BE49-F238E27FC236}">
                <a16:creationId xmlns:a16="http://schemas.microsoft.com/office/drawing/2014/main" id="{A12F7BE0-4493-4721-8EA8-2042CA9EFB15}"/>
              </a:ext>
            </a:extLst>
          </p:cNvPr>
          <p:cNvSpPr>
            <a:spLocks noChangeShapeType="1"/>
          </p:cNvSpPr>
          <p:nvPr/>
        </p:nvSpPr>
        <p:spPr bwMode="auto">
          <a:xfrm>
            <a:off x="7108891" y="4983161"/>
            <a:ext cx="346075" cy="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0" name="Line 43">
            <a:extLst>
              <a:ext uri="{FF2B5EF4-FFF2-40B4-BE49-F238E27FC236}">
                <a16:creationId xmlns:a16="http://schemas.microsoft.com/office/drawing/2014/main" id="{61E98B8B-5AB5-406B-8695-704294151E91}"/>
              </a:ext>
            </a:extLst>
          </p:cNvPr>
          <p:cNvSpPr>
            <a:spLocks noChangeShapeType="1"/>
          </p:cNvSpPr>
          <p:nvPr/>
        </p:nvSpPr>
        <p:spPr bwMode="auto">
          <a:xfrm flipV="1">
            <a:off x="7064441" y="4608512"/>
            <a:ext cx="390525" cy="3175"/>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 name="TextBox 3">
            <a:extLst>
              <a:ext uri="{FF2B5EF4-FFF2-40B4-BE49-F238E27FC236}">
                <a16:creationId xmlns:a16="http://schemas.microsoft.com/office/drawing/2014/main" id="{DF4A5991-177F-435E-ADA7-9D0ECD2D5AE1}"/>
              </a:ext>
            </a:extLst>
          </p:cNvPr>
          <p:cNvSpPr txBox="1">
            <a:spLocks noChangeArrowheads="1"/>
          </p:cNvSpPr>
          <p:nvPr/>
        </p:nvSpPr>
        <p:spPr bwMode="auto">
          <a:xfrm>
            <a:off x="1849469" y="4567813"/>
            <a:ext cx="4176713"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it-IT" altLang="it-IT"/>
              <a:t>L1= (v1, </a:t>
            </a:r>
            <a:r>
              <a:rPr lang="it-IT" altLang="it-IT">
                <a:solidFill>
                  <a:srgbClr val="3333FF"/>
                </a:solidFill>
              </a:rPr>
              <a:t>v2</a:t>
            </a:r>
            <a:r>
              <a:rPr lang="it-IT" altLang="it-IT"/>
              <a:t>, </a:t>
            </a:r>
            <a:r>
              <a:rPr lang="it-IT" altLang="it-IT">
                <a:solidFill>
                  <a:schemeClr val="bg2"/>
                </a:solidFill>
              </a:rPr>
              <a:t>v3</a:t>
            </a:r>
            <a:r>
              <a:rPr lang="it-IT" altLang="it-IT"/>
              <a:t>, </a:t>
            </a:r>
            <a:r>
              <a:rPr lang="it-IT" altLang="it-IT">
                <a:solidFill>
                  <a:srgbClr val="00B050"/>
                </a:solidFill>
              </a:rPr>
              <a:t>v4</a:t>
            </a:r>
            <a:r>
              <a:rPr lang="it-IT" altLang="it-IT"/>
              <a:t>)</a:t>
            </a:r>
          </a:p>
          <a:p>
            <a:r>
              <a:rPr lang="it-IT" altLang="it-IT"/>
              <a:t>L2= (</a:t>
            </a:r>
            <a:r>
              <a:rPr lang="it-IT" altLang="it-IT">
                <a:solidFill>
                  <a:srgbClr val="FF0000"/>
                </a:solidFill>
              </a:rPr>
              <a:t>v1</a:t>
            </a:r>
            <a:r>
              <a:rPr lang="it-IT" altLang="it-IT"/>
              <a:t>, v2, </a:t>
            </a:r>
            <a:r>
              <a:rPr lang="it-IT" altLang="it-IT">
                <a:solidFill>
                  <a:schemeClr val="bg2"/>
                </a:solidFill>
              </a:rPr>
              <a:t>v3</a:t>
            </a:r>
            <a:r>
              <a:rPr lang="it-IT" altLang="it-IT"/>
              <a:t>, </a:t>
            </a:r>
            <a:r>
              <a:rPr lang="it-IT" altLang="it-IT">
                <a:solidFill>
                  <a:srgbClr val="00B050"/>
                </a:solidFill>
              </a:rPr>
              <a:t>v4</a:t>
            </a:r>
            <a:r>
              <a:rPr lang="it-IT" altLang="it-IT"/>
              <a:t>)</a:t>
            </a:r>
          </a:p>
          <a:p>
            <a:r>
              <a:rPr lang="it-IT" altLang="it-IT"/>
              <a:t>L3= (</a:t>
            </a:r>
            <a:r>
              <a:rPr lang="it-IT" altLang="it-IT">
                <a:solidFill>
                  <a:srgbClr val="FF0000"/>
                </a:solidFill>
              </a:rPr>
              <a:t>v1</a:t>
            </a:r>
            <a:r>
              <a:rPr lang="it-IT" altLang="it-IT"/>
              <a:t>, </a:t>
            </a:r>
            <a:r>
              <a:rPr lang="it-IT" altLang="it-IT">
                <a:solidFill>
                  <a:srgbClr val="3333FF"/>
                </a:solidFill>
              </a:rPr>
              <a:t>v2</a:t>
            </a:r>
            <a:r>
              <a:rPr lang="it-IT" altLang="it-IT"/>
              <a:t>, v3, </a:t>
            </a:r>
            <a:r>
              <a:rPr lang="it-IT" altLang="it-IT">
                <a:solidFill>
                  <a:srgbClr val="00B050"/>
                </a:solidFill>
              </a:rPr>
              <a:t>v4</a:t>
            </a:r>
            <a:r>
              <a:rPr lang="it-IT" altLang="it-IT"/>
              <a:t>)</a:t>
            </a:r>
          </a:p>
          <a:p>
            <a:r>
              <a:rPr lang="it-IT" altLang="it-IT"/>
              <a:t>L4= (</a:t>
            </a:r>
            <a:r>
              <a:rPr lang="it-IT" altLang="it-IT">
                <a:solidFill>
                  <a:srgbClr val="FF0000"/>
                </a:solidFill>
              </a:rPr>
              <a:t>v1</a:t>
            </a:r>
            <a:r>
              <a:rPr lang="it-IT" altLang="it-IT"/>
              <a:t>, </a:t>
            </a:r>
            <a:r>
              <a:rPr lang="it-IT" altLang="it-IT">
                <a:solidFill>
                  <a:srgbClr val="3333FF"/>
                </a:solidFill>
              </a:rPr>
              <a:t>v2</a:t>
            </a:r>
            <a:r>
              <a:rPr lang="it-IT" altLang="it-IT"/>
              <a:t>, </a:t>
            </a:r>
            <a:r>
              <a:rPr lang="it-IT" altLang="it-IT">
                <a:solidFill>
                  <a:schemeClr val="bg2"/>
                </a:solidFill>
              </a:rPr>
              <a:t>v3</a:t>
            </a:r>
            <a:r>
              <a:rPr lang="it-IT" altLang="it-IT"/>
              <a:t>, v4)</a:t>
            </a:r>
          </a:p>
          <a:p>
            <a:endParaRPr lang="it-IT" altLang="it-IT"/>
          </a:p>
        </p:txBody>
      </p:sp>
      <p:sp>
        <p:nvSpPr>
          <p:cNvPr id="42" name="Rectangle 4">
            <a:extLst>
              <a:ext uri="{FF2B5EF4-FFF2-40B4-BE49-F238E27FC236}">
                <a16:creationId xmlns:a16="http://schemas.microsoft.com/office/drawing/2014/main" id="{D15CA0A8-59DF-4801-A7CA-CA281C0241C1}"/>
              </a:ext>
            </a:extLst>
          </p:cNvPr>
          <p:cNvSpPr>
            <a:spLocks noChangeArrowheads="1"/>
          </p:cNvSpPr>
          <p:nvPr/>
        </p:nvSpPr>
        <p:spPr bwMode="auto">
          <a:xfrm>
            <a:off x="2255076" y="1058482"/>
            <a:ext cx="73644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it-IT" altLang="it-IT"/>
              <a:t>Lieutenant generals send messages back and forth among themselves reporting the command received by the Commanding General.</a:t>
            </a:r>
          </a:p>
        </p:txBody>
      </p:sp>
    </p:spTree>
    <p:extLst>
      <p:ext uri="{BB962C8B-B14F-4D97-AF65-F5344CB8AC3E}">
        <p14:creationId xmlns:p14="http://schemas.microsoft.com/office/powerpoint/2010/main" val="4119241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7AE9A0-B8EB-4293-9B0C-7B5CD35EB044}"/>
              </a:ext>
            </a:extLst>
          </p:cNvPr>
          <p:cNvSpPr>
            <a:spLocks noGrp="1"/>
          </p:cNvSpPr>
          <p:nvPr>
            <p:ph type="title"/>
          </p:nvPr>
        </p:nvSpPr>
        <p:spPr/>
        <p:txBody>
          <a:bodyPr/>
          <a:lstStyle/>
          <a:p>
            <a:r>
              <a:rPr lang="it-IT" altLang="it-IT" dirty="0"/>
              <a:t>3 </a:t>
            </a:r>
            <a:r>
              <a:rPr lang="it-IT" altLang="it-IT" dirty="0" err="1"/>
              <a:t>Generals</a:t>
            </a:r>
            <a:r>
              <a:rPr lang="it-IT" altLang="it-IT" dirty="0"/>
              <a:t>: one lieutenant </a:t>
            </a:r>
            <a:r>
              <a:rPr lang="it-IT" altLang="it-IT" dirty="0" err="1"/>
              <a:t>traitor</a:t>
            </a:r>
            <a:endParaRPr lang="it-IT" dirty="0"/>
          </a:p>
        </p:txBody>
      </p:sp>
      <p:sp>
        <p:nvSpPr>
          <p:cNvPr id="4" name="Segnaposto data 3">
            <a:extLst>
              <a:ext uri="{FF2B5EF4-FFF2-40B4-BE49-F238E27FC236}">
                <a16:creationId xmlns:a16="http://schemas.microsoft.com/office/drawing/2014/main" id="{4D28BACD-038B-4BB0-9966-1A84C156CFBE}"/>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A1D1CAA9-7C37-415F-BB5D-A5FA67E48922}"/>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D6AF4062-D5D8-4304-AC1D-1F4D36010E77}"/>
              </a:ext>
            </a:extLst>
          </p:cNvPr>
          <p:cNvSpPr>
            <a:spLocks noGrp="1"/>
          </p:cNvSpPr>
          <p:nvPr>
            <p:ph type="sldNum" sz="quarter" idx="12"/>
          </p:nvPr>
        </p:nvSpPr>
        <p:spPr/>
        <p:txBody>
          <a:bodyPr/>
          <a:lstStyle/>
          <a:p>
            <a:fld id="{11A9D1D3-80F6-43B1-92F0-BF797B205D95}" type="slidenum">
              <a:rPr lang="it-IT" smtClean="0"/>
              <a:t>31</a:t>
            </a:fld>
            <a:endParaRPr lang="it-IT"/>
          </a:p>
        </p:txBody>
      </p:sp>
      <p:sp>
        <p:nvSpPr>
          <p:cNvPr id="7" name="Rectangle 3">
            <a:extLst>
              <a:ext uri="{FF2B5EF4-FFF2-40B4-BE49-F238E27FC236}">
                <a16:creationId xmlns:a16="http://schemas.microsoft.com/office/drawing/2014/main" id="{DEED469C-25A0-4EA4-B7B2-F29D7BC45C01}"/>
              </a:ext>
            </a:extLst>
          </p:cNvPr>
          <p:cNvSpPr txBox="1">
            <a:spLocks noChangeArrowheads="1"/>
          </p:cNvSpPr>
          <p:nvPr/>
        </p:nvSpPr>
        <p:spPr>
          <a:xfrm>
            <a:off x="2257426" y="838200"/>
            <a:ext cx="7559675" cy="56451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defRPr/>
            </a:pPr>
            <a:endParaRPr lang="it-IT" altLang="it-IT" sz="1177" dirty="0"/>
          </a:p>
          <a:p>
            <a:pPr marL="0" indent="0">
              <a:defRPr/>
            </a:pPr>
            <a:endParaRPr lang="it-IT" altLang="it-IT" sz="1177" dirty="0"/>
          </a:p>
        </p:txBody>
      </p:sp>
      <p:grpSp>
        <p:nvGrpSpPr>
          <p:cNvPr id="8" name="Group 36">
            <a:extLst>
              <a:ext uri="{FF2B5EF4-FFF2-40B4-BE49-F238E27FC236}">
                <a16:creationId xmlns:a16="http://schemas.microsoft.com/office/drawing/2014/main" id="{50E77E46-9419-4BEE-A096-4353E16D9FB1}"/>
              </a:ext>
            </a:extLst>
          </p:cNvPr>
          <p:cNvGrpSpPr>
            <a:grpSpLocks/>
          </p:cNvGrpSpPr>
          <p:nvPr/>
        </p:nvGrpSpPr>
        <p:grpSpPr bwMode="auto">
          <a:xfrm>
            <a:off x="3754374" y="1189101"/>
            <a:ext cx="3295650" cy="1714500"/>
            <a:chOff x="43" y="1012"/>
            <a:chExt cx="3000" cy="1559"/>
          </a:xfrm>
        </p:grpSpPr>
        <p:sp>
          <p:nvSpPr>
            <p:cNvPr id="9" name="Oval 4">
              <a:extLst>
                <a:ext uri="{FF2B5EF4-FFF2-40B4-BE49-F238E27FC236}">
                  <a16:creationId xmlns:a16="http://schemas.microsoft.com/office/drawing/2014/main" id="{032ED569-D70E-4479-87F0-BA476D885A2D}"/>
                </a:ext>
              </a:extLst>
            </p:cNvPr>
            <p:cNvSpPr>
              <a:spLocks noChangeArrowheads="1"/>
            </p:cNvSpPr>
            <p:nvPr/>
          </p:nvSpPr>
          <p:spPr bwMode="auto">
            <a:xfrm>
              <a:off x="1631" y="1216"/>
              <a:ext cx="588" cy="362"/>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C</a:t>
              </a:r>
            </a:p>
          </p:txBody>
        </p:sp>
        <p:sp>
          <p:nvSpPr>
            <p:cNvPr id="10" name="Oval 6">
              <a:extLst>
                <a:ext uri="{FF2B5EF4-FFF2-40B4-BE49-F238E27FC236}">
                  <a16:creationId xmlns:a16="http://schemas.microsoft.com/office/drawing/2014/main" id="{5E875312-682E-429F-BD40-1144377F844E}"/>
                </a:ext>
              </a:extLst>
            </p:cNvPr>
            <p:cNvSpPr>
              <a:spLocks noChangeArrowheads="1"/>
            </p:cNvSpPr>
            <p:nvPr/>
          </p:nvSpPr>
          <p:spPr bwMode="auto">
            <a:xfrm>
              <a:off x="951" y="1986"/>
              <a:ext cx="588" cy="362"/>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L1</a:t>
              </a:r>
            </a:p>
          </p:txBody>
        </p:sp>
        <p:sp>
          <p:nvSpPr>
            <p:cNvPr id="11" name="Oval 7">
              <a:extLst>
                <a:ext uri="{FF2B5EF4-FFF2-40B4-BE49-F238E27FC236}">
                  <a16:creationId xmlns:a16="http://schemas.microsoft.com/office/drawing/2014/main" id="{C343B9A8-3067-44D2-B05D-9210255332F9}"/>
                </a:ext>
              </a:extLst>
            </p:cNvPr>
            <p:cNvSpPr>
              <a:spLocks noChangeArrowheads="1"/>
            </p:cNvSpPr>
            <p:nvPr/>
          </p:nvSpPr>
          <p:spPr bwMode="auto">
            <a:xfrm>
              <a:off x="2219" y="1986"/>
              <a:ext cx="590" cy="362"/>
            </a:xfrm>
            <a:prstGeom prst="ellipse">
              <a:avLst/>
            </a:prstGeom>
            <a:solidFill>
              <a:schemeClr val="hlink"/>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L2</a:t>
              </a:r>
            </a:p>
          </p:txBody>
        </p:sp>
        <p:sp>
          <p:nvSpPr>
            <p:cNvPr id="12" name="Line 12">
              <a:extLst>
                <a:ext uri="{FF2B5EF4-FFF2-40B4-BE49-F238E27FC236}">
                  <a16:creationId xmlns:a16="http://schemas.microsoft.com/office/drawing/2014/main" id="{49B92980-D77C-46B0-B840-E6E4DB32B570}"/>
                </a:ext>
              </a:extLst>
            </p:cNvPr>
            <p:cNvSpPr>
              <a:spLocks noChangeShapeType="1"/>
            </p:cNvSpPr>
            <p:nvPr/>
          </p:nvSpPr>
          <p:spPr bwMode="auto">
            <a:xfrm flipH="1">
              <a:off x="1268" y="1532"/>
              <a:ext cx="453" cy="4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Line 13">
              <a:extLst>
                <a:ext uri="{FF2B5EF4-FFF2-40B4-BE49-F238E27FC236}">
                  <a16:creationId xmlns:a16="http://schemas.microsoft.com/office/drawing/2014/main" id="{1449866C-8DFB-494B-BD5F-D225A05FEB41}"/>
                </a:ext>
              </a:extLst>
            </p:cNvPr>
            <p:cNvSpPr>
              <a:spLocks noChangeShapeType="1"/>
            </p:cNvSpPr>
            <p:nvPr/>
          </p:nvSpPr>
          <p:spPr bwMode="auto">
            <a:xfrm>
              <a:off x="2130" y="1532"/>
              <a:ext cx="408" cy="4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Line 14">
              <a:extLst>
                <a:ext uri="{FF2B5EF4-FFF2-40B4-BE49-F238E27FC236}">
                  <a16:creationId xmlns:a16="http://schemas.microsoft.com/office/drawing/2014/main" id="{F608BC26-0345-4FFB-9E81-BEBA111BCC9D}"/>
                </a:ext>
              </a:extLst>
            </p:cNvPr>
            <p:cNvSpPr>
              <a:spLocks noChangeShapeType="1"/>
            </p:cNvSpPr>
            <p:nvPr/>
          </p:nvSpPr>
          <p:spPr bwMode="auto">
            <a:xfrm flipH="1">
              <a:off x="1540" y="2213"/>
              <a:ext cx="6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Text Box 15">
              <a:extLst>
                <a:ext uri="{FF2B5EF4-FFF2-40B4-BE49-F238E27FC236}">
                  <a16:creationId xmlns:a16="http://schemas.microsoft.com/office/drawing/2014/main" id="{A32FE662-3F34-44EE-9437-FE081B56B7FC}"/>
                </a:ext>
              </a:extLst>
            </p:cNvPr>
            <p:cNvSpPr txBox="1">
              <a:spLocks noChangeArrowheads="1"/>
            </p:cNvSpPr>
            <p:nvPr/>
          </p:nvSpPr>
          <p:spPr bwMode="auto">
            <a:xfrm>
              <a:off x="754" y="1589"/>
              <a:ext cx="725"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dirty="0"/>
                <a:t>&lt;attack&gt;</a:t>
              </a:r>
            </a:p>
          </p:txBody>
        </p:sp>
        <p:sp>
          <p:nvSpPr>
            <p:cNvPr id="16" name="Text Box 16">
              <a:extLst>
                <a:ext uri="{FF2B5EF4-FFF2-40B4-BE49-F238E27FC236}">
                  <a16:creationId xmlns:a16="http://schemas.microsoft.com/office/drawing/2014/main" id="{6870E051-6D26-448B-9B0C-358D208FBDF7}"/>
                </a:ext>
              </a:extLst>
            </p:cNvPr>
            <p:cNvSpPr txBox="1">
              <a:spLocks noChangeArrowheads="1"/>
            </p:cNvSpPr>
            <p:nvPr/>
          </p:nvSpPr>
          <p:spPr bwMode="auto">
            <a:xfrm>
              <a:off x="2318" y="1623"/>
              <a:ext cx="725"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7" name="Text Box 17">
              <a:extLst>
                <a:ext uri="{FF2B5EF4-FFF2-40B4-BE49-F238E27FC236}">
                  <a16:creationId xmlns:a16="http://schemas.microsoft.com/office/drawing/2014/main" id="{ED79937E-349B-4B7A-94DC-52B01CE4E7C5}"/>
                </a:ext>
              </a:extLst>
            </p:cNvPr>
            <p:cNvSpPr txBox="1">
              <a:spLocks noChangeArrowheads="1"/>
            </p:cNvSpPr>
            <p:nvPr/>
          </p:nvSpPr>
          <p:spPr bwMode="auto">
            <a:xfrm>
              <a:off x="1323" y="2313"/>
              <a:ext cx="1215"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50" dirty="0"/>
                <a:t>&lt;C said retreat&gt;</a:t>
              </a:r>
            </a:p>
          </p:txBody>
        </p:sp>
        <p:sp>
          <p:nvSpPr>
            <p:cNvPr id="18" name="Text Box 30">
              <a:extLst>
                <a:ext uri="{FF2B5EF4-FFF2-40B4-BE49-F238E27FC236}">
                  <a16:creationId xmlns:a16="http://schemas.microsoft.com/office/drawing/2014/main" id="{5469130C-A108-4B01-B452-34073BD778E9}"/>
                </a:ext>
              </a:extLst>
            </p:cNvPr>
            <p:cNvSpPr txBox="1">
              <a:spLocks noChangeArrowheads="1"/>
            </p:cNvSpPr>
            <p:nvPr/>
          </p:nvSpPr>
          <p:spPr bwMode="auto">
            <a:xfrm>
              <a:off x="43" y="1012"/>
              <a:ext cx="1077" cy="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b="1">
                  <a:solidFill>
                    <a:schemeClr val="tx1"/>
                  </a:solidFill>
                  <a:latin typeface="Comic Sans MS" panose="030F0702030302020204" pitchFamily="66" charset="0"/>
                </a:rPr>
                <a:t>L2 traitor</a:t>
              </a:r>
            </a:p>
          </p:txBody>
        </p:sp>
      </p:grpSp>
      <p:sp>
        <p:nvSpPr>
          <p:cNvPr id="19" name="Text Box 48">
            <a:extLst>
              <a:ext uri="{FF2B5EF4-FFF2-40B4-BE49-F238E27FC236}">
                <a16:creationId xmlns:a16="http://schemas.microsoft.com/office/drawing/2014/main" id="{C4B7DB45-5CC1-418A-8F81-4AFE62097200}"/>
              </a:ext>
            </a:extLst>
          </p:cNvPr>
          <p:cNvSpPr txBox="1">
            <a:spLocks noChangeArrowheads="1"/>
          </p:cNvSpPr>
          <p:nvPr/>
        </p:nvSpPr>
        <p:spPr bwMode="auto">
          <a:xfrm>
            <a:off x="2374899" y="3316832"/>
            <a:ext cx="6967537" cy="2744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dirty="0"/>
              <a:t>In this situation (two different commands, one from  the commanding general and the other from  a lieutenant general), assume L1 must obey the  commanding  general. </a:t>
            </a:r>
          </a:p>
          <a:p>
            <a:pPr>
              <a:defRPr/>
            </a:pPr>
            <a:endParaRPr lang="it-IT" altLang="it-IT" dirty="0"/>
          </a:p>
          <a:p>
            <a:pPr>
              <a:defRPr/>
            </a:pPr>
            <a:r>
              <a:rPr lang="it-IT" altLang="it-IT" dirty="0"/>
              <a:t>If L1 decides attack, IC1 and IC2 are satisfied.</a:t>
            </a:r>
          </a:p>
          <a:p>
            <a:pPr>
              <a:defRPr/>
            </a:pPr>
            <a:endParaRPr lang="it-IT" altLang="it-IT" dirty="0"/>
          </a:p>
          <a:p>
            <a:pPr>
              <a:defRPr/>
            </a:pPr>
            <a:r>
              <a:rPr lang="it-IT" altLang="it-IT" dirty="0"/>
              <a:t>If L1 must obey the lieutenant  general, IC2 is not satisfied</a:t>
            </a:r>
          </a:p>
          <a:p>
            <a:pPr>
              <a:defRPr/>
            </a:pPr>
            <a:endParaRPr lang="it-IT" altLang="it-IT" dirty="0"/>
          </a:p>
          <a:p>
            <a:pPr>
              <a:defRPr/>
            </a:pPr>
            <a:r>
              <a:rPr lang="it-IT" altLang="it-IT" dirty="0"/>
              <a:t>RULE: if Li receives different messages, L1 takes the decision he received  </a:t>
            </a:r>
          </a:p>
          <a:p>
            <a:pPr>
              <a:defRPr/>
            </a:pPr>
            <a:r>
              <a:rPr lang="it-IT" altLang="it-IT" dirty="0"/>
              <a:t>            by the commander</a:t>
            </a:r>
          </a:p>
          <a:p>
            <a:pPr>
              <a:defRPr/>
            </a:pPr>
            <a:endParaRPr lang="it-IT" altLang="it-IT" sz="1246" dirty="0"/>
          </a:p>
        </p:txBody>
      </p:sp>
      <p:sp>
        <p:nvSpPr>
          <p:cNvPr id="20" name="Rettangolo 19">
            <a:extLst>
              <a:ext uri="{FF2B5EF4-FFF2-40B4-BE49-F238E27FC236}">
                <a16:creationId xmlns:a16="http://schemas.microsoft.com/office/drawing/2014/main" id="{1E731D78-0AED-41B3-BDC1-E452D1352F1D}"/>
              </a:ext>
            </a:extLst>
          </p:cNvPr>
          <p:cNvSpPr/>
          <p:nvPr/>
        </p:nvSpPr>
        <p:spPr>
          <a:xfrm>
            <a:off x="440328" y="994068"/>
            <a:ext cx="2449176" cy="646331"/>
          </a:xfrm>
          <a:prstGeom prst="rect">
            <a:avLst/>
          </a:prstGeom>
        </p:spPr>
        <p:txBody>
          <a:bodyPr wrap="square">
            <a:spAutoFit/>
          </a:bodyPr>
          <a:lstStyle/>
          <a:p>
            <a:pPr>
              <a:defRPr/>
            </a:pPr>
            <a:r>
              <a:rPr lang="it-IT" altLang="it-IT" dirty="0"/>
              <a:t>n = 3</a:t>
            </a:r>
          </a:p>
          <a:p>
            <a:pPr>
              <a:defRPr/>
            </a:pPr>
            <a:r>
              <a:rPr lang="it-IT" altLang="it-IT" dirty="0"/>
              <a:t>no </a:t>
            </a:r>
            <a:r>
              <a:rPr lang="it-IT" altLang="it-IT" dirty="0" err="1"/>
              <a:t>solution</a:t>
            </a:r>
            <a:r>
              <a:rPr lang="it-IT" altLang="it-IT" dirty="0"/>
              <a:t> </a:t>
            </a:r>
            <a:r>
              <a:rPr lang="it-IT" altLang="it-IT" dirty="0" err="1"/>
              <a:t>exists</a:t>
            </a:r>
            <a:endParaRPr lang="it-IT" altLang="it-IT" dirty="0"/>
          </a:p>
        </p:txBody>
      </p:sp>
    </p:spTree>
    <p:extLst>
      <p:ext uri="{BB962C8B-B14F-4D97-AF65-F5344CB8AC3E}">
        <p14:creationId xmlns:p14="http://schemas.microsoft.com/office/powerpoint/2010/main" val="21816854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19127D-84E8-43FB-B2C9-A6A402002D99}"/>
              </a:ext>
            </a:extLst>
          </p:cNvPr>
          <p:cNvSpPr>
            <a:spLocks noGrp="1"/>
          </p:cNvSpPr>
          <p:nvPr>
            <p:ph type="title"/>
          </p:nvPr>
        </p:nvSpPr>
        <p:spPr/>
        <p:txBody>
          <a:bodyPr/>
          <a:lstStyle/>
          <a:p>
            <a:r>
              <a:rPr lang="it-IT" altLang="it-IT" dirty="0"/>
              <a:t>3 </a:t>
            </a:r>
            <a:r>
              <a:rPr lang="it-IT" altLang="it-IT" dirty="0" err="1"/>
              <a:t>Generals</a:t>
            </a:r>
            <a:r>
              <a:rPr lang="it-IT" altLang="it-IT" dirty="0"/>
              <a:t>: Commander </a:t>
            </a:r>
            <a:r>
              <a:rPr lang="it-IT" altLang="it-IT" dirty="0" err="1"/>
              <a:t>traitor</a:t>
            </a:r>
            <a:endParaRPr lang="it-IT" dirty="0"/>
          </a:p>
        </p:txBody>
      </p:sp>
      <p:sp>
        <p:nvSpPr>
          <p:cNvPr id="4" name="Segnaposto data 3">
            <a:extLst>
              <a:ext uri="{FF2B5EF4-FFF2-40B4-BE49-F238E27FC236}">
                <a16:creationId xmlns:a16="http://schemas.microsoft.com/office/drawing/2014/main" id="{F2C94FBB-147F-4CD8-B832-7928CAA78E90}"/>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FB5E869B-3538-469B-8765-66A2F6166EBF}"/>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CD273FFC-8B43-4093-B739-3A9A5965E9B8}"/>
              </a:ext>
            </a:extLst>
          </p:cNvPr>
          <p:cNvSpPr>
            <a:spLocks noGrp="1"/>
          </p:cNvSpPr>
          <p:nvPr>
            <p:ph type="sldNum" sz="quarter" idx="12"/>
          </p:nvPr>
        </p:nvSpPr>
        <p:spPr/>
        <p:txBody>
          <a:bodyPr/>
          <a:lstStyle/>
          <a:p>
            <a:fld id="{11A9D1D3-80F6-43B1-92F0-BF797B205D95}" type="slidenum">
              <a:rPr lang="it-IT" smtClean="0"/>
              <a:t>32</a:t>
            </a:fld>
            <a:endParaRPr lang="it-IT"/>
          </a:p>
        </p:txBody>
      </p:sp>
      <p:sp>
        <p:nvSpPr>
          <p:cNvPr id="7" name="Text Box 4">
            <a:extLst>
              <a:ext uri="{FF2B5EF4-FFF2-40B4-BE49-F238E27FC236}">
                <a16:creationId xmlns:a16="http://schemas.microsoft.com/office/drawing/2014/main" id="{421093C5-793E-4F73-ACFA-73EFB8996AD3}"/>
              </a:ext>
            </a:extLst>
          </p:cNvPr>
          <p:cNvSpPr txBox="1">
            <a:spLocks noChangeArrowheads="1"/>
          </p:cNvSpPr>
          <p:nvPr/>
        </p:nvSpPr>
        <p:spPr bwMode="auto">
          <a:xfrm>
            <a:off x="2549526" y="3906838"/>
            <a:ext cx="7002463" cy="250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dirty="0"/>
              <a:t>L1 must obey the commanding general and decides attack</a:t>
            </a:r>
          </a:p>
          <a:p>
            <a:pPr>
              <a:defRPr/>
            </a:pPr>
            <a:r>
              <a:rPr lang="it-IT" altLang="it-IT" dirty="0"/>
              <a:t>L2 must obey the commanding general and decides retreat</a:t>
            </a:r>
          </a:p>
          <a:p>
            <a:pPr>
              <a:defRPr/>
            </a:pPr>
            <a:endParaRPr lang="it-IT" altLang="it-IT" dirty="0"/>
          </a:p>
          <a:p>
            <a:pPr>
              <a:defRPr/>
            </a:pPr>
            <a:r>
              <a:rPr lang="it-IT" altLang="it-IT" dirty="0"/>
              <a:t>IC1 is violated</a:t>
            </a:r>
          </a:p>
          <a:p>
            <a:pPr>
              <a:defRPr/>
            </a:pPr>
            <a:r>
              <a:rPr lang="it-IT" altLang="it-IT" dirty="0"/>
              <a:t>IC2 is satisfied (the comanding general is a traitor)</a:t>
            </a:r>
          </a:p>
          <a:p>
            <a:pPr>
              <a:defRPr/>
            </a:pPr>
            <a:endParaRPr lang="it-IT" altLang="it-IT" dirty="0"/>
          </a:p>
          <a:p>
            <a:pPr>
              <a:defRPr/>
            </a:pPr>
            <a:endParaRPr lang="it-IT" altLang="it-IT" dirty="0"/>
          </a:p>
          <a:p>
            <a:pPr>
              <a:defRPr/>
            </a:pPr>
            <a:endParaRPr lang="it-IT" altLang="it-IT" dirty="0"/>
          </a:p>
          <a:p>
            <a:pPr>
              <a:defRPr/>
            </a:pPr>
            <a:r>
              <a:rPr lang="it-IT" altLang="it-IT" b="1" dirty="0"/>
              <a:t>To cope with 1 traitor, there must be at least 4  generals</a:t>
            </a:r>
          </a:p>
          <a:p>
            <a:pPr>
              <a:defRPr/>
            </a:pPr>
            <a:endParaRPr lang="it-IT" altLang="it-IT" sz="1246" b="1" dirty="0"/>
          </a:p>
        </p:txBody>
      </p:sp>
      <p:grpSp>
        <p:nvGrpSpPr>
          <p:cNvPr id="8" name="Group 5">
            <a:extLst>
              <a:ext uri="{FF2B5EF4-FFF2-40B4-BE49-F238E27FC236}">
                <a16:creationId xmlns:a16="http://schemas.microsoft.com/office/drawing/2014/main" id="{F4E764C9-3310-4654-BBEA-3DEEADEA5822}"/>
              </a:ext>
            </a:extLst>
          </p:cNvPr>
          <p:cNvGrpSpPr>
            <a:grpSpLocks/>
          </p:cNvGrpSpPr>
          <p:nvPr/>
        </p:nvGrpSpPr>
        <p:grpSpPr bwMode="auto">
          <a:xfrm>
            <a:off x="3794125" y="1127125"/>
            <a:ext cx="3405188" cy="1817688"/>
            <a:chOff x="21" y="2795"/>
            <a:chExt cx="3098" cy="1653"/>
          </a:xfrm>
        </p:grpSpPr>
        <p:sp>
          <p:nvSpPr>
            <p:cNvPr id="9" name="Oval 6">
              <a:extLst>
                <a:ext uri="{FF2B5EF4-FFF2-40B4-BE49-F238E27FC236}">
                  <a16:creationId xmlns:a16="http://schemas.microsoft.com/office/drawing/2014/main" id="{13E2CB2C-8973-4597-8F41-09D701835904}"/>
                </a:ext>
              </a:extLst>
            </p:cNvPr>
            <p:cNvSpPr>
              <a:spLocks noChangeArrowheads="1"/>
            </p:cNvSpPr>
            <p:nvPr/>
          </p:nvSpPr>
          <p:spPr bwMode="auto">
            <a:xfrm>
              <a:off x="1722" y="3162"/>
              <a:ext cx="589" cy="364"/>
            </a:xfrm>
            <a:prstGeom prst="ellipse">
              <a:avLst/>
            </a:prstGeom>
            <a:solidFill>
              <a:schemeClr val="hlink"/>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C</a:t>
              </a:r>
            </a:p>
          </p:txBody>
        </p:sp>
        <p:sp>
          <p:nvSpPr>
            <p:cNvPr id="10" name="Oval 7">
              <a:extLst>
                <a:ext uri="{FF2B5EF4-FFF2-40B4-BE49-F238E27FC236}">
                  <a16:creationId xmlns:a16="http://schemas.microsoft.com/office/drawing/2014/main" id="{0BF2337C-8C8C-4ACC-B47B-A2DE32477EA3}"/>
                </a:ext>
              </a:extLst>
            </p:cNvPr>
            <p:cNvSpPr>
              <a:spLocks noChangeArrowheads="1"/>
            </p:cNvSpPr>
            <p:nvPr/>
          </p:nvSpPr>
          <p:spPr bwMode="auto">
            <a:xfrm>
              <a:off x="1041" y="3933"/>
              <a:ext cx="589" cy="364"/>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L1</a:t>
              </a:r>
            </a:p>
          </p:txBody>
        </p:sp>
        <p:sp>
          <p:nvSpPr>
            <p:cNvPr id="11" name="Oval 8">
              <a:extLst>
                <a:ext uri="{FF2B5EF4-FFF2-40B4-BE49-F238E27FC236}">
                  <a16:creationId xmlns:a16="http://schemas.microsoft.com/office/drawing/2014/main" id="{B1D12643-28E3-4589-B446-61A9BED2D3B5}"/>
                </a:ext>
              </a:extLst>
            </p:cNvPr>
            <p:cNvSpPr>
              <a:spLocks noChangeArrowheads="1"/>
            </p:cNvSpPr>
            <p:nvPr/>
          </p:nvSpPr>
          <p:spPr bwMode="auto">
            <a:xfrm>
              <a:off x="2312" y="3933"/>
              <a:ext cx="588" cy="364"/>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L2</a:t>
              </a:r>
            </a:p>
          </p:txBody>
        </p:sp>
        <p:sp>
          <p:nvSpPr>
            <p:cNvPr id="12" name="Line 9">
              <a:extLst>
                <a:ext uri="{FF2B5EF4-FFF2-40B4-BE49-F238E27FC236}">
                  <a16:creationId xmlns:a16="http://schemas.microsoft.com/office/drawing/2014/main" id="{B4B31EF6-3DEA-4D22-AFAC-7028E7A0A65E}"/>
                </a:ext>
              </a:extLst>
            </p:cNvPr>
            <p:cNvSpPr>
              <a:spLocks noChangeShapeType="1"/>
            </p:cNvSpPr>
            <p:nvPr/>
          </p:nvSpPr>
          <p:spPr bwMode="auto">
            <a:xfrm flipH="1">
              <a:off x="1359" y="3479"/>
              <a:ext cx="453" cy="4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Line 10">
              <a:extLst>
                <a:ext uri="{FF2B5EF4-FFF2-40B4-BE49-F238E27FC236}">
                  <a16:creationId xmlns:a16="http://schemas.microsoft.com/office/drawing/2014/main" id="{3AE38C97-513E-4368-B921-1D11A0F6FFBB}"/>
                </a:ext>
              </a:extLst>
            </p:cNvPr>
            <p:cNvSpPr>
              <a:spLocks noChangeShapeType="1"/>
            </p:cNvSpPr>
            <p:nvPr/>
          </p:nvSpPr>
          <p:spPr bwMode="auto">
            <a:xfrm>
              <a:off x="2221" y="3479"/>
              <a:ext cx="408" cy="4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Line 11">
              <a:extLst>
                <a:ext uri="{FF2B5EF4-FFF2-40B4-BE49-F238E27FC236}">
                  <a16:creationId xmlns:a16="http://schemas.microsoft.com/office/drawing/2014/main" id="{EDDD5E1F-A8E9-49DD-8F93-DC7FEC294ABB}"/>
                </a:ext>
              </a:extLst>
            </p:cNvPr>
            <p:cNvSpPr>
              <a:spLocks noChangeShapeType="1"/>
            </p:cNvSpPr>
            <p:nvPr/>
          </p:nvSpPr>
          <p:spPr bwMode="auto">
            <a:xfrm flipH="1">
              <a:off x="1631" y="4160"/>
              <a:ext cx="6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Text Box 12">
              <a:extLst>
                <a:ext uri="{FF2B5EF4-FFF2-40B4-BE49-F238E27FC236}">
                  <a16:creationId xmlns:a16="http://schemas.microsoft.com/office/drawing/2014/main" id="{FA8A5477-E9D7-49FA-B800-A9B9A9008219}"/>
                </a:ext>
              </a:extLst>
            </p:cNvPr>
            <p:cNvSpPr txBox="1">
              <a:spLocks noChangeArrowheads="1"/>
            </p:cNvSpPr>
            <p:nvPr/>
          </p:nvSpPr>
          <p:spPr bwMode="auto">
            <a:xfrm>
              <a:off x="875" y="3551"/>
              <a:ext cx="664"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&lt;attack&gt;</a:t>
              </a:r>
            </a:p>
          </p:txBody>
        </p:sp>
        <p:sp>
          <p:nvSpPr>
            <p:cNvPr id="16" name="Text Box 13">
              <a:extLst>
                <a:ext uri="{FF2B5EF4-FFF2-40B4-BE49-F238E27FC236}">
                  <a16:creationId xmlns:a16="http://schemas.microsoft.com/office/drawing/2014/main" id="{3857D648-5755-4668-9809-80EEF21F843E}"/>
                </a:ext>
              </a:extLst>
            </p:cNvPr>
            <p:cNvSpPr txBox="1">
              <a:spLocks noChangeArrowheads="1"/>
            </p:cNvSpPr>
            <p:nvPr/>
          </p:nvSpPr>
          <p:spPr bwMode="auto">
            <a:xfrm>
              <a:off x="2424" y="3585"/>
              <a:ext cx="695"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&lt;retreat&gt;</a:t>
              </a:r>
            </a:p>
          </p:txBody>
        </p:sp>
        <p:sp>
          <p:nvSpPr>
            <p:cNvPr id="17" name="Text Box 14">
              <a:extLst>
                <a:ext uri="{FF2B5EF4-FFF2-40B4-BE49-F238E27FC236}">
                  <a16:creationId xmlns:a16="http://schemas.microsoft.com/office/drawing/2014/main" id="{D92533EC-4D82-491C-A752-C9A6F7C8ED17}"/>
                </a:ext>
              </a:extLst>
            </p:cNvPr>
            <p:cNvSpPr txBox="1">
              <a:spLocks noChangeArrowheads="1"/>
            </p:cNvSpPr>
            <p:nvPr/>
          </p:nvSpPr>
          <p:spPr bwMode="auto">
            <a:xfrm>
              <a:off x="1525" y="4208"/>
              <a:ext cx="1099"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&lt;C said retreat&gt;</a:t>
              </a:r>
            </a:p>
          </p:txBody>
        </p:sp>
        <p:sp>
          <p:nvSpPr>
            <p:cNvPr id="18" name="Text Box 15">
              <a:extLst>
                <a:ext uri="{FF2B5EF4-FFF2-40B4-BE49-F238E27FC236}">
                  <a16:creationId xmlns:a16="http://schemas.microsoft.com/office/drawing/2014/main" id="{34B1F33B-FE22-4A56-AF42-95DE9EBA8B27}"/>
                </a:ext>
              </a:extLst>
            </p:cNvPr>
            <p:cNvSpPr txBox="1">
              <a:spLocks noChangeArrowheads="1"/>
            </p:cNvSpPr>
            <p:nvPr/>
          </p:nvSpPr>
          <p:spPr bwMode="auto">
            <a:xfrm>
              <a:off x="21" y="2795"/>
              <a:ext cx="975" cy="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b="1">
                  <a:solidFill>
                    <a:schemeClr val="tx1"/>
                  </a:solidFill>
                  <a:latin typeface="Comic Sans MS" panose="030F0702030302020204" pitchFamily="66" charset="0"/>
                </a:rPr>
                <a:t>C traitor</a:t>
              </a:r>
            </a:p>
          </p:txBody>
        </p:sp>
        <p:sp>
          <p:nvSpPr>
            <p:cNvPr id="19" name="Line 16">
              <a:extLst>
                <a:ext uri="{FF2B5EF4-FFF2-40B4-BE49-F238E27FC236}">
                  <a16:creationId xmlns:a16="http://schemas.microsoft.com/office/drawing/2014/main" id="{F55F9CCF-D512-4E15-B38D-A570D75425C5}"/>
                </a:ext>
              </a:extLst>
            </p:cNvPr>
            <p:cNvSpPr>
              <a:spLocks noChangeShapeType="1"/>
            </p:cNvSpPr>
            <p:nvPr/>
          </p:nvSpPr>
          <p:spPr bwMode="auto">
            <a:xfrm>
              <a:off x="1616" y="4027"/>
              <a:ext cx="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0" name="Text Box 17">
              <a:extLst>
                <a:ext uri="{FF2B5EF4-FFF2-40B4-BE49-F238E27FC236}">
                  <a16:creationId xmlns:a16="http://schemas.microsoft.com/office/drawing/2014/main" id="{5BB1568E-CE01-4B44-B0D3-6CA0936EB2BC}"/>
                </a:ext>
              </a:extLst>
            </p:cNvPr>
            <p:cNvSpPr txBox="1">
              <a:spLocks noChangeArrowheads="1"/>
            </p:cNvSpPr>
            <p:nvPr/>
          </p:nvSpPr>
          <p:spPr bwMode="auto">
            <a:xfrm>
              <a:off x="1525" y="3800"/>
              <a:ext cx="1066"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a:t>&lt;C said attack&gt;</a:t>
              </a:r>
            </a:p>
          </p:txBody>
        </p:sp>
      </p:grpSp>
      <p:sp>
        <p:nvSpPr>
          <p:cNvPr id="21" name="Text Box 19">
            <a:extLst>
              <a:ext uri="{FF2B5EF4-FFF2-40B4-BE49-F238E27FC236}">
                <a16:creationId xmlns:a16="http://schemas.microsoft.com/office/drawing/2014/main" id="{32E47B21-2436-4481-AD92-1FA8A6A5C3D0}"/>
              </a:ext>
            </a:extLst>
          </p:cNvPr>
          <p:cNvSpPr txBox="1">
            <a:spLocks noChangeArrowheads="1"/>
          </p:cNvSpPr>
          <p:nvPr/>
        </p:nvSpPr>
        <p:spPr bwMode="auto">
          <a:xfrm>
            <a:off x="2468564" y="3448050"/>
            <a:ext cx="6188075"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The situation is the same as before, and the  same rule is applied</a:t>
            </a:r>
          </a:p>
        </p:txBody>
      </p:sp>
      <p:sp>
        <p:nvSpPr>
          <p:cNvPr id="22" name="Text Box 20">
            <a:extLst>
              <a:ext uri="{FF2B5EF4-FFF2-40B4-BE49-F238E27FC236}">
                <a16:creationId xmlns:a16="http://schemas.microsoft.com/office/drawing/2014/main" id="{7ED71106-9BA3-42AF-BB6B-BE3E6DD1AAA0}"/>
              </a:ext>
            </a:extLst>
          </p:cNvPr>
          <p:cNvSpPr txBox="1">
            <a:spLocks noChangeArrowheads="1"/>
          </p:cNvSpPr>
          <p:nvPr/>
        </p:nvSpPr>
        <p:spPr bwMode="auto">
          <a:xfrm>
            <a:off x="4237039" y="4556125"/>
            <a:ext cx="185737"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endParaRPr lang="it-IT" altLang="it-IT" sz="1600">
              <a:solidFill>
                <a:schemeClr val="tx1"/>
              </a:solidFill>
            </a:endParaRPr>
          </a:p>
        </p:txBody>
      </p:sp>
    </p:spTree>
    <p:extLst>
      <p:ext uri="{BB962C8B-B14F-4D97-AF65-F5344CB8AC3E}">
        <p14:creationId xmlns:p14="http://schemas.microsoft.com/office/powerpoint/2010/main" val="38671980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2ACC1F-7FA6-4BEC-AAE0-3A1390D235DB}"/>
              </a:ext>
            </a:extLst>
          </p:cNvPr>
          <p:cNvSpPr>
            <a:spLocks noGrp="1"/>
          </p:cNvSpPr>
          <p:nvPr>
            <p:ph type="title"/>
          </p:nvPr>
        </p:nvSpPr>
        <p:spPr/>
        <p:txBody>
          <a:bodyPr/>
          <a:lstStyle/>
          <a:p>
            <a:r>
              <a:rPr lang="it-IT" altLang="it-IT" dirty="0" err="1"/>
              <a:t>Oral</a:t>
            </a:r>
            <a:r>
              <a:rPr lang="it-IT" altLang="it-IT" dirty="0"/>
              <a:t> Message (OM) </a:t>
            </a:r>
            <a:r>
              <a:rPr lang="it-IT" altLang="it-IT" dirty="0" err="1"/>
              <a:t>algorithm</a:t>
            </a:r>
            <a:endParaRPr lang="it-IT" dirty="0"/>
          </a:p>
        </p:txBody>
      </p:sp>
      <p:sp>
        <p:nvSpPr>
          <p:cNvPr id="4" name="Segnaposto data 3">
            <a:extLst>
              <a:ext uri="{FF2B5EF4-FFF2-40B4-BE49-F238E27FC236}">
                <a16:creationId xmlns:a16="http://schemas.microsoft.com/office/drawing/2014/main" id="{6F1BBCCC-D796-4CE4-98E8-D732442FF694}"/>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759F195F-C6FD-4F5F-B8BE-8504A70568DC}"/>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5A5EEEB9-DDF4-40E6-8228-3BCBF9BEECE0}"/>
              </a:ext>
            </a:extLst>
          </p:cNvPr>
          <p:cNvSpPr>
            <a:spLocks noGrp="1"/>
          </p:cNvSpPr>
          <p:nvPr>
            <p:ph type="sldNum" sz="quarter" idx="12"/>
          </p:nvPr>
        </p:nvSpPr>
        <p:spPr/>
        <p:txBody>
          <a:bodyPr/>
          <a:lstStyle/>
          <a:p>
            <a:fld id="{11A9D1D3-80F6-43B1-92F0-BF797B205D95}" type="slidenum">
              <a:rPr lang="it-IT" smtClean="0"/>
              <a:t>33</a:t>
            </a:fld>
            <a:endParaRPr lang="it-IT"/>
          </a:p>
        </p:txBody>
      </p:sp>
      <p:sp>
        <p:nvSpPr>
          <p:cNvPr id="7" name="Rectangle 3">
            <a:extLst>
              <a:ext uri="{FF2B5EF4-FFF2-40B4-BE49-F238E27FC236}">
                <a16:creationId xmlns:a16="http://schemas.microsoft.com/office/drawing/2014/main" id="{5852E61A-D7D3-4AE7-8C05-AD4CBD25E3B2}"/>
              </a:ext>
            </a:extLst>
          </p:cNvPr>
          <p:cNvSpPr txBox="1">
            <a:spLocks noChangeArrowheads="1"/>
          </p:cNvSpPr>
          <p:nvPr/>
        </p:nvSpPr>
        <p:spPr>
          <a:xfrm>
            <a:off x="1437634" y="1081982"/>
            <a:ext cx="8228012" cy="50993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altLang="it-IT" sz="2000" dirty="0" err="1"/>
              <a:t>Assumptions</a:t>
            </a:r>
            <a:r>
              <a:rPr lang="it-IT" altLang="it-IT" sz="2000" dirty="0"/>
              <a:t> </a:t>
            </a:r>
          </a:p>
          <a:p>
            <a:pPr lvl="1" algn="just">
              <a:buFontTx/>
              <a:buAutoNum type="arabicPeriod"/>
            </a:pPr>
            <a:r>
              <a:rPr lang="it-IT" altLang="it-IT" sz="2000" dirty="0"/>
              <a:t>the system </a:t>
            </a:r>
            <a:r>
              <a:rPr lang="it-IT" altLang="it-IT" sz="2000" dirty="0" err="1"/>
              <a:t>is</a:t>
            </a:r>
            <a:r>
              <a:rPr lang="it-IT" altLang="it-IT" sz="2000" dirty="0"/>
              <a:t> </a:t>
            </a:r>
            <a:r>
              <a:rPr lang="it-IT" altLang="it-IT" sz="2000" dirty="0" err="1"/>
              <a:t>synchronous</a:t>
            </a:r>
            <a:endParaRPr lang="it-IT" altLang="it-IT" sz="2000" dirty="0"/>
          </a:p>
          <a:p>
            <a:pPr lvl="1" algn="just">
              <a:buFontTx/>
              <a:buAutoNum type="arabicPeriod"/>
            </a:pPr>
            <a:r>
              <a:rPr lang="it-IT" altLang="it-IT" sz="2000" dirty="0" err="1"/>
              <a:t>any</a:t>
            </a:r>
            <a:r>
              <a:rPr lang="it-IT" altLang="it-IT" sz="2000" dirty="0"/>
              <a:t> </a:t>
            </a:r>
            <a:r>
              <a:rPr lang="it-IT" altLang="it-IT" sz="2000" dirty="0" err="1"/>
              <a:t>two</a:t>
            </a:r>
            <a:r>
              <a:rPr lang="it-IT" altLang="it-IT" sz="2000" dirty="0"/>
              <a:t> </a:t>
            </a:r>
            <a:r>
              <a:rPr lang="it-IT" altLang="it-IT" sz="2000" dirty="0" err="1"/>
              <a:t>processes</a:t>
            </a:r>
            <a:r>
              <a:rPr lang="it-IT" altLang="it-IT" sz="2000" dirty="0"/>
              <a:t> </a:t>
            </a:r>
            <a:r>
              <a:rPr lang="it-IT" altLang="it-IT" sz="2000" dirty="0" err="1"/>
              <a:t>have</a:t>
            </a:r>
            <a:r>
              <a:rPr lang="it-IT" altLang="it-IT" sz="2000" dirty="0"/>
              <a:t> </a:t>
            </a:r>
            <a:r>
              <a:rPr lang="it-IT" altLang="it-IT" sz="2000" dirty="0" err="1"/>
              <a:t>direct</a:t>
            </a:r>
            <a:r>
              <a:rPr lang="it-IT" altLang="it-IT" sz="2000" dirty="0"/>
              <a:t> </a:t>
            </a:r>
            <a:r>
              <a:rPr lang="it-IT" altLang="it-IT" sz="2000" dirty="0" err="1"/>
              <a:t>communication</a:t>
            </a:r>
            <a:r>
              <a:rPr lang="it-IT" altLang="it-IT" sz="2000" dirty="0"/>
              <a:t> </a:t>
            </a:r>
            <a:r>
              <a:rPr lang="it-IT" altLang="it-IT" sz="2000" dirty="0" err="1"/>
              <a:t>across</a:t>
            </a:r>
            <a:r>
              <a:rPr lang="it-IT" altLang="it-IT" sz="2000" dirty="0"/>
              <a:t> a network </a:t>
            </a:r>
            <a:r>
              <a:rPr lang="it-IT" altLang="it-IT" sz="2000" i="1" dirty="0" err="1"/>
              <a:t>not</a:t>
            </a:r>
            <a:r>
              <a:rPr lang="it-IT" altLang="it-IT" sz="2000" i="1" dirty="0"/>
              <a:t> prone to </a:t>
            </a:r>
            <a:r>
              <a:rPr lang="it-IT" altLang="it-IT" sz="2000" i="1" dirty="0" err="1"/>
              <a:t>failure</a:t>
            </a:r>
            <a:r>
              <a:rPr lang="it-IT" altLang="it-IT" sz="2000" i="1" dirty="0"/>
              <a:t> </a:t>
            </a:r>
            <a:r>
              <a:rPr lang="it-IT" altLang="it-IT" sz="2000" i="1" dirty="0" err="1"/>
              <a:t>itself</a:t>
            </a:r>
            <a:r>
              <a:rPr lang="it-IT" altLang="it-IT" sz="2000" dirty="0"/>
              <a:t> and </a:t>
            </a:r>
            <a:r>
              <a:rPr lang="it-IT" altLang="it-IT" sz="2000" i="1" dirty="0" err="1"/>
              <a:t>subject</a:t>
            </a:r>
            <a:r>
              <a:rPr lang="it-IT" altLang="it-IT" sz="2000" i="1" dirty="0"/>
              <a:t> to </a:t>
            </a:r>
            <a:r>
              <a:rPr lang="it-IT" altLang="it-IT" sz="2000" i="1" dirty="0" err="1"/>
              <a:t>negligible</a:t>
            </a:r>
            <a:r>
              <a:rPr lang="it-IT" altLang="it-IT" sz="2000" i="1" dirty="0"/>
              <a:t> delay</a:t>
            </a:r>
            <a:endParaRPr lang="it-IT" altLang="it-IT" sz="2000" dirty="0"/>
          </a:p>
          <a:p>
            <a:pPr lvl="1" algn="just">
              <a:buFontTx/>
              <a:buAutoNum type="arabicPeriod"/>
            </a:pPr>
            <a:r>
              <a:rPr lang="it-IT" altLang="it-IT" sz="2000" i="1" dirty="0"/>
              <a:t>the </a:t>
            </a:r>
            <a:r>
              <a:rPr lang="it-IT" altLang="it-IT" sz="2000" i="1" dirty="0" err="1"/>
              <a:t>sender</a:t>
            </a:r>
            <a:r>
              <a:rPr lang="it-IT" altLang="it-IT" sz="2000" i="1" dirty="0"/>
              <a:t> of a </a:t>
            </a:r>
            <a:r>
              <a:rPr lang="it-IT" altLang="it-IT" sz="2000" i="1" dirty="0" err="1"/>
              <a:t>message</a:t>
            </a:r>
            <a:r>
              <a:rPr lang="it-IT" altLang="it-IT" sz="2000" i="1" dirty="0"/>
              <a:t> can be </a:t>
            </a:r>
            <a:r>
              <a:rPr lang="it-IT" altLang="it-IT" sz="2000" i="1" dirty="0" err="1"/>
              <a:t>identified</a:t>
            </a:r>
            <a:r>
              <a:rPr lang="it-IT" altLang="it-IT" sz="2000" i="1" dirty="0"/>
              <a:t> by the </a:t>
            </a:r>
            <a:r>
              <a:rPr lang="it-IT" altLang="it-IT" sz="2000" i="1" dirty="0" err="1"/>
              <a:t>receiver</a:t>
            </a:r>
            <a:endParaRPr lang="it-IT" altLang="it-IT" sz="2000" dirty="0"/>
          </a:p>
          <a:p>
            <a:pPr algn="just"/>
            <a:endParaRPr lang="it-IT" altLang="it-IT" sz="2000" dirty="0"/>
          </a:p>
          <a:p>
            <a:pPr algn="just"/>
            <a:r>
              <a:rPr lang="it-IT" altLang="it-IT" sz="2000" dirty="0"/>
              <a:t>In </a:t>
            </a:r>
            <a:r>
              <a:rPr lang="it-IT" altLang="it-IT" sz="2000" dirty="0" err="1"/>
              <a:t>particular</a:t>
            </a:r>
            <a:r>
              <a:rPr lang="it-IT" altLang="it-IT" sz="2000" dirty="0"/>
              <a:t>, the following </a:t>
            </a:r>
            <a:r>
              <a:rPr lang="it-IT" altLang="it-IT" sz="2000" dirty="0" err="1"/>
              <a:t>assumptions</a:t>
            </a:r>
            <a:r>
              <a:rPr lang="it-IT" altLang="it-IT" sz="2000" dirty="0"/>
              <a:t> </a:t>
            </a:r>
            <a:r>
              <a:rPr lang="it-IT" altLang="it-IT" sz="2000" dirty="0" err="1"/>
              <a:t>hold</a:t>
            </a:r>
            <a:endParaRPr lang="it-IT" altLang="it-IT" sz="2000" dirty="0"/>
          </a:p>
          <a:p>
            <a:pPr algn="just"/>
            <a:r>
              <a:rPr lang="it-IT" altLang="it-IT" sz="2000" dirty="0"/>
              <a:t>	A1. </a:t>
            </a:r>
            <a:r>
              <a:rPr lang="it-IT" altLang="it-IT" sz="2000" dirty="0" err="1"/>
              <a:t>Every</a:t>
            </a:r>
            <a:r>
              <a:rPr lang="it-IT" altLang="it-IT" sz="2000" dirty="0"/>
              <a:t> </a:t>
            </a:r>
            <a:r>
              <a:rPr lang="it-IT" altLang="it-IT" sz="2000" dirty="0" err="1"/>
              <a:t>message</a:t>
            </a:r>
            <a:r>
              <a:rPr lang="it-IT" altLang="it-IT" sz="2000" dirty="0"/>
              <a:t> </a:t>
            </a:r>
            <a:r>
              <a:rPr lang="it-IT" altLang="it-IT" sz="2000" dirty="0" err="1"/>
              <a:t>that</a:t>
            </a:r>
            <a:r>
              <a:rPr lang="it-IT" altLang="it-IT" sz="2000" dirty="0"/>
              <a:t> </a:t>
            </a:r>
            <a:r>
              <a:rPr lang="it-IT" altLang="it-IT" sz="2000" dirty="0" err="1"/>
              <a:t>is</a:t>
            </a:r>
            <a:r>
              <a:rPr lang="it-IT" altLang="it-IT" sz="2000" dirty="0"/>
              <a:t> </a:t>
            </a:r>
            <a:r>
              <a:rPr lang="it-IT" altLang="it-IT" sz="2000" dirty="0" err="1"/>
              <a:t>sent</a:t>
            </a:r>
            <a:r>
              <a:rPr lang="it-IT" altLang="it-IT" sz="2000" dirty="0"/>
              <a:t> by a non </a:t>
            </a:r>
            <a:r>
              <a:rPr lang="it-IT" altLang="it-IT" sz="2000" dirty="0" err="1"/>
              <a:t>faulty</a:t>
            </a:r>
            <a:r>
              <a:rPr lang="it-IT" altLang="it-IT" sz="2000" dirty="0"/>
              <a:t>  </a:t>
            </a:r>
            <a:r>
              <a:rPr lang="it-IT" altLang="it-IT" sz="2000" dirty="0" err="1"/>
              <a:t>process</a:t>
            </a:r>
            <a:r>
              <a:rPr lang="it-IT" altLang="it-IT" sz="2000" dirty="0"/>
              <a:t> </a:t>
            </a:r>
            <a:r>
              <a:rPr lang="it-IT" altLang="it-IT" sz="2000" dirty="0" err="1"/>
              <a:t>is</a:t>
            </a:r>
            <a:r>
              <a:rPr lang="it-IT" altLang="it-IT" sz="2000" dirty="0"/>
              <a:t> </a:t>
            </a:r>
            <a:r>
              <a:rPr lang="it-IT" altLang="it-IT" sz="2000" dirty="0" err="1"/>
              <a:t>correctly</a:t>
            </a:r>
            <a:r>
              <a:rPr lang="it-IT" altLang="it-IT" sz="2000" dirty="0"/>
              <a:t> </a:t>
            </a:r>
            <a:r>
              <a:rPr lang="it-IT" altLang="it-IT" sz="2000" dirty="0" err="1"/>
              <a:t>delivered</a:t>
            </a:r>
            <a:r>
              <a:rPr lang="it-IT" altLang="it-IT" sz="2000" dirty="0"/>
              <a:t> </a:t>
            </a:r>
          </a:p>
          <a:p>
            <a:pPr algn="just"/>
            <a:r>
              <a:rPr lang="it-IT" altLang="it-IT" sz="2000" dirty="0"/>
              <a:t>	A2.  The </a:t>
            </a:r>
            <a:r>
              <a:rPr lang="it-IT" altLang="it-IT" sz="2000" dirty="0" err="1"/>
              <a:t>receiver</a:t>
            </a:r>
            <a:r>
              <a:rPr lang="it-IT" altLang="it-IT" sz="2000" dirty="0"/>
              <a:t> of a </a:t>
            </a:r>
            <a:r>
              <a:rPr lang="it-IT" altLang="it-IT" sz="2000" dirty="0" err="1"/>
              <a:t>message</a:t>
            </a:r>
            <a:r>
              <a:rPr lang="it-IT" altLang="it-IT" sz="2000" dirty="0"/>
              <a:t> </a:t>
            </a:r>
            <a:r>
              <a:rPr lang="it-IT" altLang="it-IT" sz="2000" dirty="0" err="1"/>
              <a:t>knows</a:t>
            </a:r>
            <a:r>
              <a:rPr lang="it-IT" altLang="it-IT" sz="2000" dirty="0"/>
              <a:t> </a:t>
            </a:r>
            <a:r>
              <a:rPr lang="it-IT" altLang="it-IT" sz="2000" dirty="0" err="1"/>
              <a:t>who</a:t>
            </a:r>
            <a:r>
              <a:rPr lang="it-IT" altLang="it-IT" sz="2000" dirty="0"/>
              <a:t> </a:t>
            </a:r>
            <a:r>
              <a:rPr lang="it-IT" altLang="it-IT" sz="2000" dirty="0" err="1"/>
              <a:t>sent</a:t>
            </a:r>
            <a:r>
              <a:rPr lang="it-IT" altLang="it-IT" sz="2000" dirty="0"/>
              <a:t> </a:t>
            </a:r>
            <a:r>
              <a:rPr lang="it-IT" altLang="it-IT" sz="2000" dirty="0" err="1"/>
              <a:t>it</a:t>
            </a:r>
            <a:endParaRPr lang="it-IT" altLang="it-IT" sz="2000" dirty="0"/>
          </a:p>
          <a:p>
            <a:pPr algn="just"/>
            <a:r>
              <a:rPr lang="it-IT" altLang="it-IT" sz="2000" dirty="0"/>
              <a:t>	A3.  The </a:t>
            </a:r>
            <a:r>
              <a:rPr lang="it-IT" altLang="it-IT" sz="2000" dirty="0" err="1"/>
              <a:t>absence</a:t>
            </a:r>
            <a:r>
              <a:rPr lang="it-IT" altLang="it-IT" sz="2000" dirty="0"/>
              <a:t> of a </a:t>
            </a:r>
            <a:r>
              <a:rPr lang="it-IT" altLang="it-IT" sz="2000" dirty="0" err="1"/>
              <a:t>message</a:t>
            </a:r>
            <a:r>
              <a:rPr lang="it-IT" altLang="it-IT" sz="2000" dirty="0"/>
              <a:t> can be </a:t>
            </a:r>
            <a:r>
              <a:rPr lang="it-IT" altLang="it-IT" sz="2000" dirty="0" err="1"/>
              <a:t>detected</a:t>
            </a:r>
            <a:endParaRPr lang="it-IT" altLang="it-IT" sz="2000" dirty="0"/>
          </a:p>
          <a:p>
            <a:pPr algn="just"/>
            <a:endParaRPr lang="it-IT" altLang="it-IT" sz="2000" dirty="0"/>
          </a:p>
          <a:p>
            <a:pPr algn="just"/>
            <a:r>
              <a:rPr lang="it-IT" altLang="it-IT" sz="2000" dirty="0" err="1"/>
              <a:t>Moreover</a:t>
            </a:r>
            <a:r>
              <a:rPr lang="it-IT" altLang="it-IT" sz="2000" dirty="0"/>
              <a:t>, a </a:t>
            </a:r>
            <a:r>
              <a:rPr lang="it-IT" altLang="it-IT" sz="2000" dirty="0" err="1"/>
              <a:t>traitor</a:t>
            </a:r>
            <a:r>
              <a:rPr lang="it-IT" altLang="it-IT" sz="2000" dirty="0"/>
              <a:t> </a:t>
            </a:r>
            <a:r>
              <a:rPr lang="it-IT" altLang="it-IT" sz="2000" dirty="0" err="1"/>
              <a:t>commander</a:t>
            </a:r>
            <a:r>
              <a:rPr lang="it-IT" altLang="it-IT" sz="2000" dirty="0"/>
              <a:t> </a:t>
            </a:r>
            <a:r>
              <a:rPr lang="it-IT" altLang="it-IT" sz="2000" dirty="0" err="1"/>
              <a:t>may</a:t>
            </a:r>
            <a:r>
              <a:rPr lang="it-IT" altLang="it-IT" sz="2000" dirty="0"/>
              <a:t> decide </a:t>
            </a:r>
            <a:r>
              <a:rPr lang="it-IT" altLang="it-IT" sz="2000" dirty="0" err="1"/>
              <a:t>not</a:t>
            </a:r>
            <a:r>
              <a:rPr lang="it-IT" altLang="it-IT" sz="2000" dirty="0"/>
              <a:t> to </a:t>
            </a:r>
            <a:r>
              <a:rPr lang="it-IT" altLang="it-IT" sz="2000" dirty="0" err="1"/>
              <a:t>send</a:t>
            </a:r>
            <a:r>
              <a:rPr lang="it-IT" altLang="it-IT" sz="2000" dirty="0"/>
              <a:t> </a:t>
            </a:r>
            <a:r>
              <a:rPr lang="it-IT" altLang="it-IT" sz="2000" dirty="0" err="1"/>
              <a:t>any</a:t>
            </a:r>
            <a:r>
              <a:rPr lang="it-IT" altLang="it-IT" sz="2000" dirty="0"/>
              <a:t> </a:t>
            </a:r>
            <a:r>
              <a:rPr lang="it-IT" altLang="it-IT" sz="2000" dirty="0" err="1"/>
              <a:t>order</a:t>
            </a:r>
            <a:r>
              <a:rPr lang="it-IT" altLang="it-IT" sz="2000" dirty="0"/>
              <a:t>. In </a:t>
            </a:r>
            <a:r>
              <a:rPr lang="it-IT" altLang="it-IT" sz="2000" dirty="0" err="1"/>
              <a:t>this</a:t>
            </a:r>
            <a:r>
              <a:rPr lang="it-IT" altLang="it-IT" sz="2000" dirty="0"/>
              <a:t> case </a:t>
            </a:r>
            <a:r>
              <a:rPr lang="it-IT" altLang="it-IT" sz="2000" dirty="0" err="1"/>
              <a:t>we</a:t>
            </a:r>
            <a:r>
              <a:rPr lang="it-IT" altLang="it-IT" sz="2000" dirty="0"/>
              <a:t> assume a default </a:t>
            </a:r>
            <a:r>
              <a:rPr lang="it-IT" altLang="it-IT" sz="2000" dirty="0" err="1"/>
              <a:t>order</a:t>
            </a:r>
            <a:r>
              <a:rPr lang="it-IT" altLang="it-IT" sz="2000" dirty="0"/>
              <a:t> </a:t>
            </a:r>
            <a:r>
              <a:rPr lang="it-IT" altLang="it-IT" sz="2000" dirty="0" err="1"/>
              <a:t>equal</a:t>
            </a:r>
            <a:r>
              <a:rPr lang="it-IT" altLang="it-IT" sz="2000" dirty="0"/>
              <a:t> to “</a:t>
            </a:r>
            <a:r>
              <a:rPr lang="it-IT" altLang="it-IT" sz="2000" dirty="0" err="1"/>
              <a:t>retreat</a:t>
            </a:r>
            <a:r>
              <a:rPr lang="it-IT" altLang="it-IT" sz="2000" dirty="0"/>
              <a:t>”.</a:t>
            </a:r>
          </a:p>
          <a:p>
            <a:pPr algn="just"/>
            <a:endParaRPr lang="it-IT" altLang="it-IT" sz="1600" dirty="0"/>
          </a:p>
          <a:p>
            <a:endParaRPr lang="it-IT" altLang="it-IT" dirty="0"/>
          </a:p>
        </p:txBody>
      </p:sp>
    </p:spTree>
    <p:extLst>
      <p:ext uri="{BB962C8B-B14F-4D97-AF65-F5344CB8AC3E}">
        <p14:creationId xmlns:p14="http://schemas.microsoft.com/office/powerpoint/2010/main" val="18298371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788B68-3C1F-47CE-B739-F5BA48FE61E3}"/>
              </a:ext>
            </a:extLst>
          </p:cNvPr>
          <p:cNvSpPr>
            <a:spLocks noGrp="1"/>
          </p:cNvSpPr>
          <p:nvPr>
            <p:ph type="title"/>
          </p:nvPr>
        </p:nvSpPr>
        <p:spPr/>
        <p:txBody>
          <a:bodyPr/>
          <a:lstStyle/>
          <a:p>
            <a:r>
              <a:rPr lang="it-IT" altLang="it-IT" dirty="0" err="1"/>
              <a:t>Oral</a:t>
            </a:r>
            <a:r>
              <a:rPr lang="it-IT" altLang="it-IT" dirty="0"/>
              <a:t> Message (OM) </a:t>
            </a:r>
            <a:r>
              <a:rPr lang="it-IT" altLang="it-IT" dirty="0" err="1"/>
              <a:t>algorithm</a:t>
            </a:r>
            <a:endParaRPr lang="it-IT" dirty="0"/>
          </a:p>
        </p:txBody>
      </p:sp>
      <p:sp>
        <p:nvSpPr>
          <p:cNvPr id="4" name="Segnaposto data 3">
            <a:extLst>
              <a:ext uri="{FF2B5EF4-FFF2-40B4-BE49-F238E27FC236}">
                <a16:creationId xmlns:a16="http://schemas.microsoft.com/office/drawing/2014/main" id="{69820387-694A-4FBF-9339-B48445FDC9F1}"/>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8E68B329-34B8-4DC8-8850-958AC5356C69}"/>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217F8E74-2BDD-469C-9D46-B46135212072}"/>
              </a:ext>
            </a:extLst>
          </p:cNvPr>
          <p:cNvSpPr>
            <a:spLocks noGrp="1"/>
          </p:cNvSpPr>
          <p:nvPr>
            <p:ph type="sldNum" sz="quarter" idx="12"/>
          </p:nvPr>
        </p:nvSpPr>
        <p:spPr/>
        <p:txBody>
          <a:bodyPr/>
          <a:lstStyle/>
          <a:p>
            <a:fld id="{11A9D1D3-80F6-43B1-92F0-BF797B205D95}" type="slidenum">
              <a:rPr lang="it-IT" smtClean="0"/>
              <a:t>34</a:t>
            </a:fld>
            <a:endParaRPr lang="it-IT"/>
          </a:p>
        </p:txBody>
      </p:sp>
      <p:sp>
        <p:nvSpPr>
          <p:cNvPr id="7" name="Rectangle 3">
            <a:extLst>
              <a:ext uri="{FF2B5EF4-FFF2-40B4-BE49-F238E27FC236}">
                <a16:creationId xmlns:a16="http://schemas.microsoft.com/office/drawing/2014/main" id="{047CDD91-DA11-4F67-9C0E-9609393FFB40}"/>
              </a:ext>
            </a:extLst>
          </p:cNvPr>
          <p:cNvSpPr txBox="1">
            <a:spLocks noChangeArrowheads="1"/>
          </p:cNvSpPr>
          <p:nvPr/>
        </p:nvSpPr>
        <p:spPr>
          <a:xfrm>
            <a:off x="1754187" y="1349963"/>
            <a:ext cx="8228013" cy="452437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it-IT" altLang="it-IT" sz="1600" dirty="0"/>
              <a:t>The </a:t>
            </a:r>
            <a:r>
              <a:rPr lang="it-IT" altLang="it-IT" sz="1600" dirty="0" err="1"/>
              <a:t>Oral</a:t>
            </a:r>
            <a:r>
              <a:rPr lang="it-IT" altLang="it-IT" sz="1600" dirty="0"/>
              <a:t> Message </a:t>
            </a:r>
            <a:r>
              <a:rPr lang="it-IT" altLang="it-IT" sz="1600" dirty="0" err="1"/>
              <a:t>algorithm</a:t>
            </a:r>
            <a:r>
              <a:rPr lang="it-IT" altLang="it-IT" sz="1600" dirty="0"/>
              <a:t> OM(m) by </a:t>
            </a:r>
            <a:r>
              <a:rPr lang="it-IT" altLang="it-IT" sz="1600" dirty="0" err="1"/>
              <a:t>which</a:t>
            </a:r>
            <a:r>
              <a:rPr lang="it-IT" altLang="it-IT" sz="1600" dirty="0"/>
              <a:t> a </a:t>
            </a:r>
            <a:r>
              <a:rPr lang="it-IT" altLang="it-IT" sz="1600" dirty="0" err="1"/>
              <a:t>commander</a:t>
            </a:r>
            <a:r>
              <a:rPr lang="it-IT" altLang="it-IT" sz="1600" dirty="0"/>
              <a:t> </a:t>
            </a:r>
            <a:r>
              <a:rPr lang="it-IT" altLang="it-IT" sz="1600" dirty="0" err="1"/>
              <a:t>sends</a:t>
            </a:r>
            <a:r>
              <a:rPr lang="it-IT" altLang="it-IT" sz="1600" dirty="0"/>
              <a:t> an </a:t>
            </a:r>
            <a:r>
              <a:rPr lang="it-IT" altLang="it-IT" sz="1600" dirty="0" err="1"/>
              <a:t>order</a:t>
            </a:r>
            <a:r>
              <a:rPr lang="it-IT" altLang="it-IT" sz="1600" dirty="0"/>
              <a:t> to n-1 lieutenants, </a:t>
            </a:r>
            <a:r>
              <a:rPr lang="it-IT" altLang="it-IT" sz="1600" dirty="0" err="1"/>
              <a:t>solves</a:t>
            </a:r>
            <a:r>
              <a:rPr lang="it-IT" altLang="it-IT" sz="1600" dirty="0"/>
              <a:t> the </a:t>
            </a:r>
            <a:r>
              <a:rPr lang="it-IT" altLang="it-IT" sz="1600" dirty="0" err="1"/>
              <a:t>Byzantine</a:t>
            </a:r>
            <a:r>
              <a:rPr lang="it-IT" altLang="it-IT" sz="1600" dirty="0"/>
              <a:t> </a:t>
            </a:r>
            <a:r>
              <a:rPr lang="it-IT" altLang="it-IT" sz="1600" dirty="0" err="1"/>
              <a:t>Generals</a:t>
            </a:r>
            <a:r>
              <a:rPr lang="it-IT" altLang="it-IT" sz="1600" dirty="0"/>
              <a:t> </a:t>
            </a:r>
            <a:r>
              <a:rPr lang="it-IT" altLang="it-IT" sz="1600" dirty="0" err="1"/>
              <a:t>Problem</a:t>
            </a:r>
            <a:r>
              <a:rPr lang="it-IT" altLang="it-IT" sz="1600" dirty="0"/>
              <a:t> for n = (3m +1) or more </a:t>
            </a:r>
            <a:r>
              <a:rPr lang="it-IT" altLang="it-IT" sz="1600" dirty="0" err="1"/>
              <a:t>generals</a:t>
            </a:r>
            <a:r>
              <a:rPr lang="it-IT" altLang="it-IT" sz="1600" dirty="0"/>
              <a:t>, in </a:t>
            </a:r>
            <a:r>
              <a:rPr lang="it-IT" altLang="it-IT" sz="1600" dirty="0" err="1"/>
              <a:t>presence</a:t>
            </a:r>
            <a:r>
              <a:rPr lang="it-IT" altLang="it-IT" sz="1600" dirty="0"/>
              <a:t> of </a:t>
            </a:r>
            <a:r>
              <a:rPr lang="it-IT" altLang="it-IT" sz="1600" dirty="0" err="1"/>
              <a:t>at</a:t>
            </a:r>
            <a:r>
              <a:rPr lang="it-IT" altLang="it-IT" sz="1600" dirty="0"/>
              <a:t> </a:t>
            </a:r>
            <a:r>
              <a:rPr lang="it-IT" altLang="it-IT" sz="1600" dirty="0" err="1"/>
              <a:t>most</a:t>
            </a:r>
            <a:r>
              <a:rPr lang="it-IT" altLang="it-IT" sz="1600" dirty="0"/>
              <a:t> m </a:t>
            </a:r>
            <a:r>
              <a:rPr lang="it-IT" altLang="it-IT" sz="1600" dirty="0" err="1"/>
              <a:t>traitors</a:t>
            </a:r>
            <a:r>
              <a:rPr lang="it-IT" altLang="it-IT" sz="1600" dirty="0"/>
              <a:t>.</a:t>
            </a:r>
          </a:p>
          <a:p>
            <a:pPr algn="just"/>
            <a:endParaRPr lang="it-IT" altLang="it-IT" sz="1600" dirty="0"/>
          </a:p>
          <a:p>
            <a:pPr algn="just"/>
            <a:r>
              <a:rPr lang="it-IT" altLang="it-IT" sz="1600" dirty="0" err="1"/>
              <a:t>Function</a:t>
            </a:r>
            <a:r>
              <a:rPr lang="it-IT" altLang="it-IT" sz="1600" dirty="0"/>
              <a:t> </a:t>
            </a:r>
            <a:r>
              <a:rPr lang="it-IT" altLang="it-IT" sz="1600" dirty="0" err="1">
                <a:latin typeface="Comic Sans MS" panose="030F0702030302020204" pitchFamily="66" charset="0"/>
              </a:rPr>
              <a:t>majority</a:t>
            </a:r>
            <a:r>
              <a:rPr lang="it-IT" altLang="it-IT" sz="1600" dirty="0">
                <a:latin typeface="Comic Sans MS" panose="030F0702030302020204" pitchFamily="66" charset="0"/>
              </a:rPr>
              <a:t>(v1, ..., vn-1</a:t>
            </a:r>
            <a:r>
              <a:rPr lang="it-IT" altLang="it-IT" sz="1600" dirty="0"/>
              <a:t>)</a:t>
            </a:r>
          </a:p>
          <a:p>
            <a:pPr algn="just"/>
            <a:r>
              <a:rPr lang="it-IT" altLang="it-IT" sz="1600" dirty="0"/>
              <a:t>_____________________________________</a:t>
            </a:r>
          </a:p>
          <a:p>
            <a:pPr algn="just"/>
            <a:r>
              <a:rPr lang="it-IT" altLang="it-IT" sz="1600" dirty="0" err="1">
                <a:latin typeface="Comic Sans MS" panose="030F0702030302020204" pitchFamily="66" charset="0"/>
              </a:rPr>
              <a:t>majority</a:t>
            </a:r>
            <a:r>
              <a:rPr lang="it-IT" altLang="it-IT" sz="1600" dirty="0">
                <a:latin typeface="Comic Sans MS" panose="030F0702030302020204" pitchFamily="66" charset="0"/>
              </a:rPr>
              <a:t>(v1, ..., vn-1)</a:t>
            </a:r>
          </a:p>
          <a:p>
            <a:pPr algn="just"/>
            <a:r>
              <a:rPr lang="it-IT" altLang="it-IT" sz="1600" dirty="0">
                <a:latin typeface="Comic Sans MS" panose="030F0702030302020204" pitchFamily="66" charset="0"/>
              </a:rPr>
              <a:t>	</a:t>
            </a:r>
            <a:r>
              <a:rPr lang="it-IT" altLang="it-IT" sz="1600" u="sng" dirty="0" err="1">
                <a:latin typeface="Comic Sans MS" panose="030F0702030302020204" pitchFamily="66" charset="0"/>
              </a:rPr>
              <a:t>if</a:t>
            </a:r>
            <a:r>
              <a:rPr lang="it-IT" altLang="it-IT" sz="1600" dirty="0">
                <a:latin typeface="Comic Sans MS" panose="030F0702030302020204" pitchFamily="66" charset="0"/>
              </a:rPr>
              <a:t> a </a:t>
            </a:r>
            <a:r>
              <a:rPr lang="it-IT" altLang="it-IT" sz="1600" dirty="0" err="1">
                <a:latin typeface="Comic Sans MS" panose="030F0702030302020204" pitchFamily="66" charset="0"/>
              </a:rPr>
              <a:t>majority</a:t>
            </a:r>
            <a:r>
              <a:rPr lang="it-IT" altLang="it-IT" sz="1600" dirty="0">
                <a:latin typeface="Comic Sans MS" panose="030F0702030302020204" pitchFamily="66" charset="0"/>
              </a:rPr>
              <a:t> of </a:t>
            </a:r>
            <a:r>
              <a:rPr lang="it-IT" altLang="it-IT" sz="1600" dirty="0" err="1">
                <a:latin typeface="Comic Sans MS" panose="030F0702030302020204" pitchFamily="66" charset="0"/>
              </a:rPr>
              <a:t>values</a:t>
            </a:r>
            <a:r>
              <a:rPr lang="it-IT" altLang="it-IT" sz="1600" dirty="0">
                <a:latin typeface="Comic Sans MS" panose="030F0702030302020204" pitchFamily="66" charset="0"/>
              </a:rPr>
              <a:t> vi </a:t>
            </a:r>
            <a:r>
              <a:rPr lang="it-IT" altLang="it-IT" sz="1600" dirty="0" err="1">
                <a:latin typeface="Comic Sans MS" panose="030F0702030302020204" pitchFamily="66" charset="0"/>
              </a:rPr>
              <a:t>equals</a:t>
            </a:r>
            <a:r>
              <a:rPr lang="it-IT" altLang="it-IT" sz="1600" dirty="0">
                <a:latin typeface="Comic Sans MS" panose="030F0702030302020204" pitchFamily="66" charset="0"/>
              </a:rPr>
              <a:t> v, </a:t>
            </a:r>
          </a:p>
          <a:p>
            <a:pPr algn="just"/>
            <a:r>
              <a:rPr lang="it-IT" altLang="it-IT" sz="1600" dirty="0">
                <a:latin typeface="Comic Sans MS" panose="030F0702030302020204" pitchFamily="66" charset="0"/>
              </a:rPr>
              <a:t>		</a:t>
            </a:r>
            <a:r>
              <a:rPr lang="it-IT" altLang="it-IT" sz="1600" u="sng" dirty="0" err="1">
                <a:latin typeface="Comic Sans MS" panose="030F0702030302020204" pitchFamily="66" charset="0"/>
              </a:rPr>
              <a:t>then</a:t>
            </a:r>
            <a:r>
              <a:rPr lang="it-IT" altLang="it-IT" sz="1600" dirty="0">
                <a:latin typeface="Comic Sans MS" panose="030F0702030302020204" pitchFamily="66" charset="0"/>
              </a:rPr>
              <a:t> </a:t>
            </a:r>
          </a:p>
          <a:p>
            <a:pPr algn="just"/>
            <a:r>
              <a:rPr lang="it-IT" altLang="it-IT" sz="1600" dirty="0">
                <a:latin typeface="Comic Sans MS" panose="030F0702030302020204" pitchFamily="66" charset="0"/>
              </a:rPr>
              <a:t>			</a:t>
            </a:r>
            <a:r>
              <a:rPr lang="it-IT" altLang="it-IT" sz="1600" dirty="0" err="1">
                <a:latin typeface="Comic Sans MS" panose="030F0702030302020204" pitchFamily="66" charset="0"/>
              </a:rPr>
              <a:t>majority</a:t>
            </a:r>
            <a:r>
              <a:rPr lang="it-IT" altLang="it-IT" sz="1600" dirty="0">
                <a:latin typeface="Comic Sans MS" panose="030F0702030302020204" pitchFamily="66" charset="0"/>
              </a:rPr>
              <a:t>(v1, ..., vn-1) </a:t>
            </a:r>
            <a:r>
              <a:rPr lang="it-IT" altLang="it-IT" sz="1600" dirty="0" err="1">
                <a:latin typeface="Comic Sans MS" panose="030F0702030302020204" pitchFamily="66" charset="0"/>
              </a:rPr>
              <a:t>equals</a:t>
            </a:r>
            <a:r>
              <a:rPr lang="it-IT" altLang="it-IT" sz="1600" dirty="0">
                <a:latin typeface="Comic Sans MS" panose="030F0702030302020204" pitchFamily="66" charset="0"/>
              </a:rPr>
              <a:t> v </a:t>
            </a:r>
          </a:p>
          <a:p>
            <a:pPr algn="just"/>
            <a:r>
              <a:rPr lang="it-IT" altLang="it-IT" sz="1600" dirty="0">
                <a:latin typeface="Comic Sans MS" panose="030F0702030302020204" pitchFamily="66" charset="0"/>
              </a:rPr>
              <a:t>		</a:t>
            </a:r>
            <a:r>
              <a:rPr lang="it-IT" altLang="it-IT" sz="1600" u="sng" dirty="0">
                <a:latin typeface="Comic Sans MS" panose="030F0702030302020204" pitchFamily="66" charset="0"/>
              </a:rPr>
              <a:t>else </a:t>
            </a:r>
          </a:p>
          <a:p>
            <a:pPr algn="just"/>
            <a:r>
              <a:rPr lang="it-IT" altLang="it-IT" sz="1600" dirty="0">
                <a:latin typeface="Comic Sans MS" panose="030F0702030302020204" pitchFamily="66" charset="0"/>
              </a:rPr>
              <a:t>			</a:t>
            </a:r>
            <a:r>
              <a:rPr lang="it-IT" altLang="it-IT" sz="1600" dirty="0" err="1">
                <a:latin typeface="Comic Sans MS" panose="030F0702030302020204" pitchFamily="66" charset="0"/>
              </a:rPr>
              <a:t>majority</a:t>
            </a:r>
            <a:r>
              <a:rPr lang="it-IT" altLang="it-IT" sz="1600" dirty="0">
                <a:latin typeface="Comic Sans MS" panose="030F0702030302020204" pitchFamily="66" charset="0"/>
              </a:rPr>
              <a:t>(v1, ..., vn-1) </a:t>
            </a:r>
            <a:r>
              <a:rPr lang="it-IT" altLang="it-IT" sz="1600" dirty="0" err="1">
                <a:latin typeface="Comic Sans MS" panose="030F0702030302020204" pitchFamily="66" charset="0"/>
              </a:rPr>
              <a:t>equals</a:t>
            </a:r>
            <a:r>
              <a:rPr lang="it-IT" altLang="it-IT" sz="1600" dirty="0">
                <a:latin typeface="Comic Sans MS" panose="030F0702030302020204" pitchFamily="66" charset="0"/>
              </a:rPr>
              <a:t> </a:t>
            </a:r>
            <a:r>
              <a:rPr lang="it-IT" altLang="it-IT" sz="1600" dirty="0" err="1">
                <a:latin typeface="Comic Sans MS" panose="030F0702030302020204" pitchFamily="66" charset="0"/>
              </a:rPr>
              <a:t>retreat</a:t>
            </a:r>
            <a:endParaRPr lang="it-IT" altLang="it-IT" sz="1600" dirty="0">
              <a:latin typeface="Comic Sans MS" panose="030F0702030302020204" pitchFamily="66" charset="0"/>
            </a:endParaRPr>
          </a:p>
          <a:p>
            <a:pPr algn="just"/>
            <a:r>
              <a:rPr lang="it-IT" altLang="it-IT" sz="1600" dirty="0"/>
              <a:t>_______________________________________</a:t>
            </a:r>
          </a:p>
          <a:p>
            <a:r>
              <a:rPr lang="it-IT" altLang="it-IT" sz="1600" dirty="0" err="1"/>
              <a:t>Deterministic</a:t>
            </a:r>
            <a:r>
              <a:rPr lang="it-IT" altLang="it-IT" sz="1600" dirty="0"/>
              <a:t> </a:t>
            </a:r>
            <a:r>
              <a:rPr lang="it-IT" altLang="it-IT" sz="1600" dirty="0" err="1"/>
              <a:t>majority</a:t>
            </a:r>
            <a:r>
              <a:rPr lang="it-IT" altLang="it-IT" sz="1600" dirty="0"/>
              <a:t> vote on the </a:t>
            </a:r>
            <a:r>
              <a:rPr lang="it-IT" altLang="it-IT" sz="1600" dirty="0" err="1"/>
              <a:t>values</a:t>
            </a:r>
            <a:endParaRPr lang="it-IT" altLang="it-IT" sz="1600" dirty="0"/>
          </a:p>
          <a:p>
            <a:r>
              <a:rPr lang="it-IT" altLang="it-IT" sz="1600" dirty="0"/>
              <a:t>The </a:t>
            </a:r>
            <a:r>
              <a:rPr lang="it-IT" altLang="it-IT" sz="1600" dirty="0" err="1"/>
              <a:t>function</a:t>
            </a:r>
            <a:r>
              <a:rPr lang="it-IT" altLang="it-IT" sz="1600" dirty="0"/>
              <a:t> </a:t>
            </a:r>
            <a:r>
              <a:rPr lang="it-IT" altLang="it-IT" sz="1600" dirty="0" err="1">
                <a:latin typeface="Comic Sans MS" panose="030F0702030302020204" pitchFamily="66" charset="0"/>
              </a:rPr>
              <a:t>majority</a:t>
            </a:r>
            <a:r>
              <a:rPr lang="it-IT" altLang="it-IT" sz="1600" dirty="0">
                <a:latin typeface="Comic Sans MS" panose="030F0702030302020204" pitchFamily="66" charset="0"/>
              </a:rPr>
              <a:t>(v1, ..., vn-1) </a:t>
            </a:r>
            <a:r>
              <a:rPr lang="it-IT" altLang="it-IT" sz="1600" dirty="0" err="1"/>
              <a:t>returns</a:t>
            </a:r>
            <a:r>
              <a:rPr lang="it-IT" altLang="it-IT" sz="1600" dirty="0"/>
              <a:t> “</a:t>
            </a:r>
            <a:r>
              <a:rPr lang="it-IT" altLang="it-IT" sz="1600" dirty="0" err="1"/>
              <a:t>retrait</a:t>
            </a:r>
            <a:r>
              <a:rPr lang="it-IT" altLang="it-IT" sz="1600" dirty="0"/>
              <a:t>” </a:t>
            </a:r>
            <a:r>
              <a:rPr lang="it-IT" altLang="it-IT" sz="1600" dirty="0" err="1"/>
              <a:t>if</a:t>
            </a:r>
            <a:r>
              <a:rPr lang="it-IT" altLang="it-IT" sz="1600" dirty="0"/>
              <a:t> </a:t>
            </a:r>
            <a:r>
              <a:rPr lang="it-IT" altLang="it-IT" sz="1600" dirty="0" err="1"/>
              <a:t>there</a:t>
            </a:r>
            <a:r>
              <a:rPr lang="it-IT" altLang="it-IT" sz="1600" dirty="0"/>
              <a:t> </a:t>
            </a:r>
            <a:r>
              <a:rPr lang="it-IT" altLang="it-IT" sz="1600" dirty="0" err="1"/>
              <a:t>not</a:t>
            </a:r>
            <a:r>
              <a:rPr lang="it-IT" altLang="it-IT" sz="1600" dirty="0"/>
              <a:t> </a:t>
            </a:r>
            <a:r>
              <a:rPr lang="it-IT" altLang="it-IT" sz="1600" dirty="0" err="1"/>
              <a:t>exists</a:t>
            </a:r>
            <a:r>
              <a:rPr lang="it-IT" altLang="it-IT" sz="1600" dirty="0"/>
              <a:t> a </a:t>
            </a:r>
            <a:r>
              <a:rPr lang="it-IT" altLang="it-IT" sz="1600" dirty="0" err="1"/>
              <a:t>majoirity</a:t>
            </a:r>
            <a:r>
              <a:rPr lang="it-IT" altLang="it-IT" sz="1600" dirty="0"/>
              <a:t> </a:t>
            </a:r>
            <a:br>
              <a:rPr lang="it-IT" altLang="it-IT" sz="1600" dirty="0"/>
            </a:br>
            <a:r>
              <a:rPr lang="it-IT" altLang="it-IT" sz="1600" dirty="0" err="1"/>
              <a:t>among</a:t>
            </a:r>
            <a:r>
              <a:rPr lang="it-IT" altLang="it-IT" sz="1600" dirty="0"/>
              <a:t> </a:t>
            </a:r>
            <a:r>
              <a:rPr lang="it-IT" altLang="it-IT" sz="1600" dirty="0" err="1"/>
              <a:t>values</a:t>
            </a:r>
            <a:endParaRPr lang="it-IT" altLang="it-IT" sz="1600" dirty="0"/>
          </a:p>
          <a:p>
            <a:endParaRPr lang="it-IT" altLang="it-IT" sz="1600" dirty="0"/>
          </a:p>
        </p:txBody>
      </p:sp>
    </p:spTree>
    <p:extLst>
      <p:ext uri="{BB962C8B-B14F-4D97-AF65-F5344CB8AC3E}">
        <p14:creationId xmlns:p14="http://schemas.microsoft.com/office/powerpoint/2010/main" val="15668721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5BEF36-1748-43A6-A998-D28FE33A2AED}"/>
              </a:ext>
            </a:extLst>
          </p:cNvPr>
          <p:cNvSpPr>
            <a:spLocks noGrp="1"/>
          </p:cNvSpPr>
          <p:nvPr>
            <p:ph type="title"/>
          </p:nvPr>
        </p:nvSpPr>
        <p:spPr/>
        <p:txBody>
          <a:bodyPr/>
          <a:lstStyle/>
          <a:p>
            <a:r>
              <a:rPr lang="it-IT" altLang="it-IT" dirty="0"/>
              <a:t>The </a:t>
            </a:r>
            <a:r>
              <a:rPr lang="it-IT" altLang="it-IT" dirty="0" err="1"/>
              <a:t>algorithm</a:t>
            </a:r>
            <a:r>
              <a:rPr lang="it-IT" altLang="it-IT" dirty="0"/>
              <a:t> </a:t>
            </a:r>
            <a:endParaRPr lang="it-IT" dirty="0"/>
          </a:p>
        </p:txBody>
      </p:sp>
      <p:sp>
        <p:nvSpPr>
          <p:cNvPr id="4" name="Segnaposto data 3">
            <a:extLst>
              <a:ext uri="{FF2B5EF4-FFF2-40B4-BE49-F238E27FC236}">
                <a16:creationId xmlns:a16="http://schemas.microsoft.com/office/drawing/2014/main" id="{F18D8A9B-F871-487B-B353-F35CED737AEF}"/>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5F8EB6B8-5053-4A11-B60F-4D59E50F00A7}"/>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AEC1C88A-79F0-4FD2-B81A-DDBA83E2E127}"/>
              </a:ext>
            </a:extLst>
          </p:cNvPr>
          <p:cNvSpPr>
            <a:spLocks noGrp="1"/>
          </p:cNvSpPr>
          <p:nvPr>
            <p:ph type="sldNum" sz="quarter" idx="12"/>
          </p:nvPr>
        </p:nvSpPr>
        <p:spPr/>
        <p:txBody>
          <a:bodyPr/>
          <a:lstStyle/>
          <a:p>
            <a:fld id="{11A9D1D3-80F6-43B1-92F0-BF797B205D95}" type="slidenum">
              <a:rPr lang="it-IT" smtClean="0"/>
              <a:t>35</a:t>
            </a:fld>
            <a:endParaRPr lang="it-IT"/>
          </a:p>
        </p:txBody>
      </p:sp>
      <p:sp>
        <p:nvSpPr>
          <p:cNvPr id="7" name="Rectangle 3">
            <a:extLst>
              <a:ext uri="{FF2B5EF4-FFF2-40B4-BE49-F238E27FC236}">
                <a16:creationId xmlns:a16="http://schemas.microsoft.com/office/drawing/2014/main" id="{21EBD65A-BB0F-46DF-86C6-779E586FE11C}"/>
              </a:ext>
            </a:extLst>
          </p:cNvPr>
          <p:cNvSpPr txBox="1">
            <a:spLocks noChangeArrowheads="1"/>
          </p:cNvSpPr>
          <p:nvPr/>
        </p:nvSpPr>
        <p:spPr>
          <a:xfrm>
            <a:off x="1981994" y="1166812"/>
            <a:ext cx="8228012" cy="452437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it-IT" altLang="it-IT" dirty="0"/>
              <a:t>_________________________________</a:t>
            </a:r>
          </a:p>
          <a:p>
            <a:pPr algn="just">
              <a:defRPr/>
            </a:pPr>
            <a:r>
              <a:rPr lang="it-IT" altLang="it-IT" sz="1400" dirty="0" err="1">
                <a:latin typeface="Comic Sans MS" panose="030F0702030302020204" pitchFamily="66" charset="0"/>
              </a:rPr>
              <a:t>Algorithm</a:t>
            </a:r>
            <a:r>
              <a:rPr lang="it-IT" altLang="it-IT" sz="1400" dirty="0">
                <a:latin typeface="Comic Sans MS" panose="030F0702030302020204" pitchFamily="66" charset="0"/>
              </a:rPr>
              <a:t> OM(0)</a:t>
            </a:r>
          </a:p>
          <a:p>
            <a:pPr algn="just">
              <a:defRPr/>
            </a:pPr>
            <a:r>
              <a:rPr lang="it-IT" altLang="it-IT" sz="1400" dirty="0">
                <a:latin typeface="Comic Sans MS" panose="030F0702030302020204" pitchFamily="66" charset="0"/>
              </a:rPr>
              <a:t>1.	C </a:t>
            </a:r>
            <a:r>
              <a:rPr lang="it-IT" altLang="it-IT" sz="1400" dirty="0" err="1">
                <a:latin typeface="Comic Sans MS" panose="030F0702030302020204" pitchFamily="66" charset="0"/>
              </a:rPr>
              <a:t>sends</a:t>
            </a:r>
            <a:r>
              <a:rPr lang="it-IT" altLang="it-IT" sz="1400" dirty="0">
                <a:latin typeface="Comic Sans MS" panose="030F0702030302020204" pitchFamily="66" charset="0"/>
              </a:rPr>
              <a:t> </a:t>
            </a:r>
            <a:r>
              <a:rPr lang="it-IT" altLang="it-IT" sz="1400" dirty="0" err="1">
                <a:latin typeface="Comic Sans MS" panose="030F0702030302020204" pitchFamily="66" charset="0"/>
              </a:rPr>
              <a:t>its</a:t>
            </a:r>
            <a:r>
              <a:rPr lang="it-IT" altLang="it-IT" sz="1400" dirty="0">
                <a:latin typeface="Comic Sans MS" panose="030F0702030302020204" pitchFamily="66" charset="0"/>
              </a:rPr>
              <a:t>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to </a:t>
            </a:r>
            <a:r>
              <a:rPr lang="it-IT" altLang="it-IT" sz="1400" dirty="0" err="1">
                <a:latin typeface="Comic Sans MS" panose="030F0702030302020204" pitchFamily="66" charset="0"/>
              </a:rPr>
              <a:t>every</a:t>
            </a:r>
            <a:r>
              <a:rPr lang="it-IT" altLang="it-IT" sz="1400" dirty="0">
                <a:latin typeface="Comic Sans MS" panose="030F0702030302020204" pitchFamily="66" charset="0"/>
              </a:rPr>
              <a:t> Li,  </a:t>
            </a:r>
            <a:r>
              <a:rPr lang="it-IT" altLang="it-IT" sz="1400" dirty="0" err="1">
                <a:latin typeface="Comic Sans MS" panose="030F0702030302020204" pitchFamily="66" charset="0"/>
              </a:rPr>
              <a:t>i</a:t>
            </a:r>
            <a:r>
              <a:rPr lang="it-IT" altLang="it-IT" sz="1400" dirty="0" err="1">
                <a:latin typeface="Symbol" panose="05050102010706020507" pitchFamily="18" charset="2"/>
              </a:rPr>
              <a:t>Î</a:t>
            </a:r>
            <a:r>
              <a:rPr lang="it-IT" altLang="it-IT" sz="1400" dirty="0">
                <a:latin typeface="Comic Sans MS" panose="030F0702030302020204" pitchFamily="66" charset="0"/>
              </a:rPr>
              <a:t>{1, ..., n-1}</a:t>
            </a:r>
          </a:p>
          <a:p>
            <a:pPr algn="just">
              <a:defRPr/>
            </a:pPr>
            <a:r>
              <a:rPr lang="it-IT" altLang="it-IT" sz="1400" dirty="0">
                <a:latin typeface="Comic Sans MS" panose="030F0702030302020204" pitchFamily="66" charset="0"/>
              </a:rPr>
              <a:t>2.	</a:t>
            </a:r>
            <a:r>
              <a:rPr lang="it-IT" altLang="it-IT" sz="1400" dirty="0" err="1">
                <a:latin typeface="Comic Sans MS" panose="030F0702030302020204" pitchFamily="66" charset="0"/>
              </a:rPr>
              <a:t>Each</a:t>
            </a:r>
            <a:r>
              <a:rPr lang="it-IT" altLang="it-IT" sz="1400" dirty="0">
                <a:latin typeface="Comic Sans MS" panose="030F0702030302020204" pitchFamily="66" charset="0"/>
              </a:rPr>
              <a:t> Li </a:t>
            </a:r>
            <a:r>
              <a:rPr lang="it-IT" altLang="it-IT" sz="1400" dirty="0" err="1">
                <a:latin typeface="Comic Sans MS" panose="030F0702030302020204" pitchFamily="66" charset="0"/>
              </a:rPr>
              <a:t>uses</a:t>
            </a:r>
            <a:r>
              <a:rPr lang="it-IT" altLang="it-IT" sz="1400" dirty="0">
                <a:latin typeface="Comic Sans MS" panose="030F0702030302020204" pitchFamily="66" charset="0"/>
              </a:rPr>
              <a:t> the </a:t>
            </a:r>
            <a:r>
              <a:rPr lang="it-IT" altLang="it-IT" sz="1400" dirty="0" err="1">
                <a:latin typeface="Comic Sans MS" panose="030F0702030302020204" pitchFamily="66" charset="0"/>
              </a:rPr>
              <a:t>received</a:t>
            </a:r>
            <a:r>
              <a:rPr lang="it-IT" altLang="it-IT" sz="1400" dirty="0">
                <a:latin typeface="Comic Sans MS" panose="030F0702030302020204" pitchFamily="66" charset="0"/>
              </a:rPr>
              <a:t>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or the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a:t>
            </a:r>
            <a:r>
              <a:rPr lang="it-IT" altLang="it-IT" sz="1400" dirty="0" err="1">
                <a:latin typeface="Comic Sans MS" panose="030F0702030302020204" pitchFamily="66" charset="0"/>
              </a:rPr>
              <a:t>retreat</a:t>
            </a:r>
            <a:r>
              <a:rPr lang="it-IT" altLang="it-IT" sz="1400" dirty="0">
                <a:latin typeface="Comic Sans MS" panose="030F0702030302020204" pitchFamily="66" charset="0"/>
              </a:rPr>
              <a:t> </a:t>
            </a:r>
            <a:r>
              <a:rPr lang="it-IT" altLang="it-IT" sz="1400" dirty="0" err="1">
                <a:latin typeface="Comic Sans MS" panose="030F0702030302020204" pitchFamily="66" charset="0"/>
              </a:rPr>
              <a:t>if</a:t>
            </a:r>
            <a:r>
              <a:rPr lang="it-IT" altLang="it-IT" sz="1400" dirty="0">
                <a:latin typeface="Comic Sans MS" panose="030F0702030302020204" pitchFamily="66" charset="0"/>
              </a:rPr>
              <a:t> no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a:t>
            </a:r>
            <a:r>
              <a:rPr lang="it-IT" altLang="it-IT" sz="1400" dirty="0" err="1">
                <a:latin typeface="Comic Sans MS" panose="030F0702030302020204" pitchFamily="66" charset="0"/>
              </a:rPr>
              <a:t>is</a:t>
            </a:r>
            <a:r>
              <a:rPr lang="it-IT" altLang="it-IT" sz="1400" dirty="0">
                <a:latin typeface="Comic Sans MS" panose="030F0702030302020204" pitchFamily="66" charset="0"/>
              </a:rPr>
              <a:t> </a:t>
            </a:r>
            <a:r>
              <a:rPr lang="it-IT" altLang="it-IT" sz="1400" dirty="0" err="1">
                <a:latin typeface="Comic Sans MS" panose="030F0702030302020204" pitchFamily="66" charset="0"/>
              </a:rPr>
              <a:t>received</a:t>
            </a:r>
            <a:endParaRPr lang="it-IT" altLang="it-IT" sz="1400" dirty="0">
              <a:latin typeface="Comic Sans MS" panose="030F0702030302020204" pitchFamily="66" charset="0"/>
            </a:endParaRPr>
          </a:p>
          <a:p>
            <a:pPr algn="just">
              <a:defRPr/>
            </a:pPr>
            <a:endParaRPr lang="it-IT" altLang="it-IT" sz="1400" dirty="0"/>
          </a:p>
          <a:p>
            <a:pPr algn="just">
              <a:defRPr/>
            </a:pPr>
            <a:r>
              <a:rPr lang="it-IT" altLang="it-IT" sz="1400" dirty="0" err="1">
                <a:latin typeface="Comic Sans MS" panose="030F0702030302020204" pitchFamily="66" charset="0"/>
              </a:rPr>
              <a:t>Algorithm</a:t>
            </a:r>
            <a:r>
              <a:rPr lang="it-IT" altLang="it-IT" sz="1400" dirty="0">
                <a:latin typeface="Comic Sans MS" panose="030F0702030302020204" pitchFamily="66" charset="0"/>
              </a:rPr>
              <a:t> OM(m), m&gt;0 </a:t>
            </a:r>
          </a:p>
          <a:p>
            <a:pPr>
              <a:buFontTx/>
              <a:buAutoNum type="arabicPeriod"/>
              <a:defRPr/>
            </a:pPr>
            <a:r>
              <a:rPr lang="it-IT" altLang="it-IT" sz="1400" dirty="0">
                <a:latin typeface="Comic Sans MS" panose="030F0702030302020204" pitchFamily="66" charset="0"/>
              </a:rPr>
              <a:t>C </a:t>
            </a:r>
            <a:r>
              <a:rPr lang="it-IT" altLang="it-IT" sz="1400" dirty="0" err="1">
                <a:latin typeface="Comic Sans MS" panose="030F0702030302020204" pitchFamily="66" charset="0"/>
              </a:rPr>
              <a:t>sends</a:t>
            </a:r>
            <a:r>
              <a:rPr lang="it-IT" altLang="it-IT" sz="1400" dirty="0">
                <a:latin typeface="Comic Sans MS" panose="030F0702030302020204" pitchFamily="66" charset="0"/>
              </a:rPr>
              <a:t> </a:t>
            </a:r>
            <a:r>
              <a:rPr lang="it-IT" altLang="it-IT" sz="1400" dirty="0" err="1">
                <a:latin typeface="Comic Sans MS" panose="030F0702030302020204" pitchFamily="66" charset="0"/>
              </a:rPr>
              <a:t>its</a:t>
            </a:r>
            <a:r>
              <a:rPr lang="it-IT" altLang="it-IT" sz="1400" dirty="0">
                <a:latin typeface="Comic Sans MS" panose="030F0702030302020204" pitchFamily="66" charset="0"/>
              </a:rPr>
              <a:t>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to </a:t>
            </a:r>
            <a:r>
              <a:rPr lang="it-IT" altLang="it-IT" sz="1400" dirty="0" err="1">
                <a:latin typeface="Comic Sans MS" panose="030F0702030302020204" pitchFamily="66" charset="0"/>
              </a:rPr>
              <a:t>every</a:t>
            </a:r>
            <a:r>
              <a:rPr lang="it-IT" altLang="it-IT" sz="1400" dirty="0">
                <a:latin typeface="Comic Sans MS" panose="030F0702030302020204" pitchFamily="66" charset="0"/>
              </a:rPr>
              <a:t> Li,  </a:t>
            </a:r>
            <a:r>
              <a:rPr lang="it-IT" altLang="it-IT" sz="1400" dirty="0" err="1">
                <a:latin typeface="Comic Sans MS" panose="030F0702030302020204" pitchFamily="66" charset="0"/>
              </a:rPr>
              <a:t>i</a:t>
            </a:r>
            <a:r>
              <a:rPr lang="it-IT" altLang="it-IT" sz="1400" dirty="0" err="1">
                <a:latin typeface="Symbol" panose="05050102010706020507" pitchFamily="18" charset="2"/>
              </a:rPr>
              <a:t>Î</a:t>
            </a:r>
            <a:r>
              <a:rPr lang="it-IT" altLang="it-IT" sz="1400" dirty="0">
                <a:latin typeface="Comic Sans MS" panose="030F0702030302020204" pitchFamily="66" charset="0"/>
              </a:rPr>
              <a:t>{1, ..., n-1}</a:t>
            </a:r>
          </a:p>
          <a:p>
            <a:pPr>
              <a:buFontTx/>
              <a:buAutoNum type="arabicPeriod"/>
              <a:defRPr/>
            </a:pPr>
            <a:endParaRPr lang="it-IT" altLang="it-IT" sz="1400" dirty="0">
              <a:latin typeface="Comic Sans MS" panose="030F0702030302020204" pitchFamily="66" charset="0"/>
            </a:endParaRPr>
          </a:p>
          <a:p>
            <a:pPr>
              <a:buFontTx/>
              <a:buAutoNum type="arabicPeriod"/>
              <a:defRPr/>
            </a:pPr>
            <a:r>
              <a:rPr lang="it-IT" altLang="it-IT" sz="1400" dirty="0" err="1">
                <a:latin typeface="Comic Sans MS" panose="030F0702030302020204" pitchFamily="66" charset="0"/>
              </a:rPr>
              <a:t>Let</a:t>
            </a:r>
            <a:r>
              <a:rPr lang="it-IT" altLang="it-IT" sz="1400" dirty="0">
                <a:latin typeface="Comic Sans MS" panose="030F0702030302020204" pitchFamily="66" charset="0"/>
              </a:rPr>
              <a:t> vi be the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a:t>
            </a:r>
            <a:r>
              <a:rPr lang="it-IT" altLang="it-IT" sz="1400" dirty="0" err="1">
                <a:latin typeface="Comic Sans MS" panose="030F0702030302020204" pitchFamily="66" charset="0"/>
              </a:rPr>
              <a:t>received</a:t>
            </a:r>
            <a:r>
              <a:rPr lang="it-IT" altLang="it-IT" sz="1400" dirty="0">
                <a:latin typeface="Comic Sans MS" panose="030F0702030302020204" pitchFamily="66" charset="0"/>
              </a:rPr>
              <a:t> by Li from C </a:t>
            </a:r>
            <a:br>
              <a:rPr lang="it-IT" altLang="it-IT" sz="1400" dirty="0">
                <a:latin typeface="Comic Sans MS" panose="030F0702030302020204" pitchFamily="66" charset="0"/>
              </a:rPr>
            </a:br>
            <a:r>
              <a:rPr lang="it-IT" altLang="it-IT" sz="1400" dirty="0">
                <a:latin typeface="Comic Sans MS" panose="030F0702030302020204" pitchFamily="66" charset="0"/>
              </a:rPr>
              <a:t>(vi = </a:t>
            </a:r>
            <a:r>
              <a:rPr lang="it-IT" altLang="it-IT" sz="1400" dirty="0" err="1">
                <a:latin typeface="Comic Sans MS" panose="030F0702030302020204" pitchFamily="66" charset="0"/>
              </a:rPr>
              <a:t>retreat</a:t>
            </a:r>
            <a:r>
              <a:rPr lang="it-IT" altLang="it-IT" sz="1400" dirty="0">
                <a:latin typeface="Comic Sans MS" panose="030F0702030302020204" pitchFamily="66" charset="0"/>
              </a:rPr>
              <a:t> </a:t>
            </a:r>
            <a:r>
              <a:rPr lang="it-IT" altLang="it-IT" sz="1400" dirty="0" err="1">
                <a:latin typeface="Comic Sans MS" panose="030F0702030302020204" pitchFamily="66" charset="0"/>
              </a:rPr>
              <a:t>if</a:t>
            </a:r>
            <a:r>
              <a:rPr lang="it-IT" altLang="it-IT" sz="1400" dirty="0">
                <a:latin typeface="Comic Sans MS" panose="030F0702030302020204" pitchFamily="66" charset="0"/>
              </a:rPr>
              <a:t> Li </a:t>
            </a:r>
            <a:r>
              <a:rPr lang="it-IT" altLang="it-IT" sz="1400" dirty="0" err="1">
                <a:latin typeface="Comic Sans MS" panose="030F0702030302020204" pitchFamily="66" charset="0"/>
              </a:rPr>
              <a:t>receives</a:t>
            </a:r>
            <a:r>
              <a:rPr lang="it-IT" altLang="it-IT" sz="1400" dirty="0">
                <a:latin typeface="Comic Sans MS" panose="030F0702030302020204" pitchFamily="66" charset="0"/>
              </a:rPr>
              <a:t> no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a:t>
            </a:r>
            <a:br>
              <a:rPr lang="it-IT" altLang="it-IT" sz="1400" dirty="0">
                <a:latin typeface="Comic Sans MS" panose="030F0702030302020204" pitchFamily="66" charset="0"/>
              </a:rPr>
            </a:br>
            <a:r>
              <a:rPr lang="it-IT" altLang="it-IT" sz="1400" dirty="0">
                <a:latin typeface="Comic Sans MS" panose="030F0702030302020204" pitchFamily="66" charset="0"/>
              </a:rPr>
              <a:t>Li acts </a:t>
            </a:r>
            <a:r>
              <a:rPr lang="it-IT" altLang="it-IT" sz="1400" dirty="0" err="1">
                <a:latin typeface="Comic Sans MS" panose="030F0702030302020204" pitchFamily="66" charset="0"/>
              </a:rPr>
              <a:t>as</a:t>
            </a:r>
            <a:r>
              <a:rPr lang="it-IT" altLang="it-IT" sz="1400" dirty="0">
                <a:latin typeface="Comic Sans MS" panose="030F0702030302020204" pitchFamily="66" charset="0"/>
              </a:rPr>
              <a:t> C in OM(m-1) to </a:t>
            </a:r>
            <a:r>
              <a:rPr lang="it-IT" altLang="it-IT" sz="1400" dirty="0" err="1">
                <a:latin typeface="Comic Sans MS" panose="030F0702030302020204" pitchFamily="66" charset="0"/>
              </a:rPr>
              <a:t>send</a:t>
            </a:r>
            <a:r>
              <a:rPr lang="it-IT" altLang="it-IT" sz="1400" dirty="0">
                <a:latin typeface="Comic Sans MS" panose="030F0702030302020204" pitchFamily="66" charset="0"/>
              </a:rPr>
              <a:t> vi to </a:t>
            </a:r>
            <a:r>
              <a:rPr lang="it-IT" altLang="it-IT" sz="1400" dirty="0" err="1">
                <a:latin typeface="Comic Sans MS" panose="030F0702030302020204" pitchFamily="66" charset="0"/>
              </a:rPr>
              <a:t>each</a:t>
            </a:r>
            <a:r>
              <a:rPr lang="it-IT" altLang="it-IT" sz="1400" dirty="0">
                <a:latin typeface="Comic Sans MS" panose="030F0702030302020204" pitchFamily="66" charset="0"/>
              </a:rPr>
              <a:t>  of the n-2 </a:t>
            </a:r>
            <a:r>
              <a:rPr lang="it-IT" altLang="it-IT" sz="1400" dirty="0" err="1">
                <a:latin typeface="Comic Sans MS" panose="030F0702030302020204" pitchFamily="66" charset="0"/>
              </a:rPr>
              <a:t>other</a:t>
            </a:r>
            <a:r>
              <a:rPr lang="it-IT" altLang="it-IT" sz="1400" dirty="0">
                <a:latin typeface="Comic Sans MS" panose="030F0702030302020204" pitchFamily="66" charset="0"/>
              </a:rPr>
              <a:t> lieutenants</a:t>
            </a:r>
          </a:p>
          <a:p>
            <a:pPr>
              <a:buFontTx/>
              <a:buAutoNum type="arabicPeriod"/>
              <a:defRPr/>
            </a:pPr>
            <a:endParaRPr lang="it-IT" altLang="it-IT" sz="1400" dirty="0">
              <a:latin typeface="Comic Sans MS" panose="030F0702030302020204" pitchFamily="66" charset="0"/>
            </a:endParaRPr>
          </a:p>
          <a:p>
            <a:pPr>
              <a:buFontTx/>
              <a:buAutoNum type="arabicPeriod"/>
              <a:defRPr/>
            </a:pPr>
            <a:r>
              <a:rPr lang="it-IT" altLang="it-IT" sz="1400" dirty="0">
                <a:latin typeface="Comic Sans MS" panose="030F0702030302020204" pitchFamily="66" charset="0"/>
              </a:rPr>
              <a:t>For </a:t>
            </a:r>
            <a:r>
              <a:rPr lang="it-IT" altLang="it-IT" sz="1400" dirty="0" err="1">
                <a:latin typeface="Comic Sans MS" panose="030F0702030302020204" pitchFamily="66" charset="0"/>
              </a:rPr>
              <a:t>each</a:t>
            </a:r>
            <a:r>
              <a:rPr lang="it-IT" altLang="it-IT" sz="1400" dirty="0">
                <a:latin typeface="Comic Sans MS" panose="030F0702030302020204" pitchFamily="66" charset="0"/>
              </a:rPr>
              <a:t> i and j </a:t>
            </a:r>
            <a:r>
              <a:rPr lang="it-IT" altLang="it-IT" sz="1400" dirty="0">
                <a:latin typeface="Symbol" panose="05050102010706020507" pitchFamily="18" charset="2"/>
              </a:rPr>
              <a:t>¹</a:t>
            </a:r>
            <a:r>
              <a:rPr lang="it-IT" altLang="it-IT" sz="1400" dirty="0">
                <a:latin typeface="Comic Sans MS" panose="030F0702030302020204" pitchFamily="66" charset="0"/>
              </a:rPr>
              <a:t> i,  </a:t>
            </a:r>
            <a:r>
              <a:rPr lang="it-IT" altLang="it-IT" sz="1400" dirty="0" err="1">
                <a:latin typeface="Comic Sans MS" panose="030F0702030302020204" pitchFamily="66" charset="0"/>
              </a:rPr>
              <a:t>let</a:t>
            </a:r>
            <a:r>
              <a:rPr lang="it-IT" altLang="it-IT" sz="1400" dirty="0">
                <a:latin typeface="Comic Sans MS" panose="030F0702030302020204" pitchFamily="66" charset="0"/>
              </a:rPr>
              <a:t> </a:t>
            </a:r>
            <a:r>
              <a:rPr lang="it-IT" altLang="it-IT" sz="1400" dirty="0" err="1">
                <a:latin typeface="Comic Sans MS" panose="030F0702030302020204" pitchFamily="66" charset="0"/>
              </a:rPr>
              <a:t>vj</a:t>
            </a:r>
            <a:r>
              <a:rPr lang="it-IT" altLang="it-IT" sz="1400" dirty="0">
                <a:latin typeface="Comic Sans MS" panose="030F0702030302020204" pitchFamily="66" charset="0"/>
              </a:rPr>
              <a:t> be the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a:t>
            </a:r>
            <a:r>
              <a:rPr lang="it-IT" altLang="it-IT" sz="1400" dirty="0" err="1">
                <a:latin typeface="Comic Sans MS" panose="030F0702030302020204" pitchFamily="66" charset="0"/>
              </a:rPr>
              <a:t>that</a:t>
            </a:r>
            <a:r>
              <a:rPr lang="it-IT" altLang="it-IT" sz="1400" dirty="0">
                <a:latin typeface="Comic Sans MS" panose="030F0702030302020204" pitchFamily="66" charset="0"/>
              </a:rPr>
              <a:t> Li </a:t>
            </a:r>
            <a:r>
              <a:rPr lang="it-IT" altLang="it-IT" sz="1400" dirty="0" err="1">
                <a:latin typeface="Comic Sans MS" panose="030F0702030302020204" pitchFamily="66" charset="0"/>
              </a:rPr>
              <a:t>received</a:t>
            </a:r>
            <a:r>
              <a:rPr lang="it-IT" altLang="it-IT" sz="1400" dirty="0">
                <a:latin typeface="Comic Sans MS" panose="030F0702030302020204" pitchFamily="66" charset="0"/>
              </a:rPr>
              <a:t> from </a:t>
            </a:r>
            <a:r>
              <a:rPr lang="it-IT" altLang="it-IT" sz="1400" dirty="0" err="1">
                <a:latin typeface="Comic Sans MS" panose="030F0702030302020204" pitchFamily="66" charset="0"/>
              </a:rPr>
              <a:t>Lj</a:t>
            </a:r>
            <a:r>
              <a:rPr lang="it-IT" altLang="it-IT" sz="1400" dirty="0">
                <a:latin typeface="Comic Sans MS" panose="030F0702030302020204" pitchFamily="66" charset="0"/>
              </a:rPr>
              <a:t> in step 2 </a:t>
            </a:r>
            <a:r>
              <a:rPr lang="it-IT" altLang="it-IT" sz="1400" dirty="0" err="1">
                <a:latin typeface="Comic Sans MS" panose="030F0702030302020204" pitchFamily="66" charset="0"/>
              </a:rPr>
              <a:t>using</a:t>
            </a:r>
            <a:r>
              <a:rPr lang="it-IT" altLang="it-IT" sz="1400" dirty="0">
                <a:latin typeface="Comic Sans MS" panose="030F0702030302020204" pitchFamily="66" charset="0"/>
              </a:rPr>
              <a:t> </a:t>
            </a:r>
            <a:r>
              <a:rPr lang="it-IT" altLang="it-IT" sz="1400" dirty="0" err="1">
                <a:latin typeface="Comic Sans MS" panose="030F0702030302020204" pitchFamily="66" charset="0"/>
              </a:rPr>
              <a:t>Algorithm</a:t>
            </a:r>
            <a:r>
              <a:rPr lang="it-IT" altLang="it-IT" sz="1400" dirty="0">
                <a:latin typeface="Comic Sans MS" panose="030F0702030302020204" pitchFamily="66" charset="0"/>
              </a:rPr>
              <a:t> OM(m-1)  (</a:t>
            </a:r>
            <a:r>
              <a:rPr lang="it-IT" altLang="it-IT" sz="1400" dirty="0" err="1">
                <a:latin typeface="Comic Sans MS" panose="030F0702030302020204" pitchFamily="66" charset="0"/>
              </a:rPr>
              <a:t>vj</a:t>
            </a:r>
            <a:r>
              <a:rPr lang="it-IT" altLang="it-IT" sz="1400" dirty="0">
                <a:latin typeface="Comic Sans MS" panose="030F0702030302020204" pitchFamily="66" charset="0"/>
              </a:rPr>
              <a:t> = </a:t>
            </a:r>
            <a:r>
              <a:rPr lang="it-IT" altLang="it-IT" sz="1400" dirty="0" err="1">
                <a:latin typeface="Comic Sans MS" panose="030F0702030302020204" pitchFamily="66" charset="0"/>
              </a:rPr>
              <a:t>retreat</a:t>
            </a:r>
            <a:r>
              <a:rPr lang="it-IT" altLang="it-IT" sz="1400" dirty="0">
                <a:latin typeface="Comic Sans MS" panose="030F0702030302020204" pitchFamily="66" charset="0"/>
              </a:rPr>
              <a:t> </a:t>
            </a:r>
            <a:r>
              <a:rPr lang="it-IT" altLang="it-IT" sz="1400" dirty="0" err="1">
                <a:latin typeface="Comic Sans MS" panose="030F0702030302020204" pitchFamily="66" charset="0"/>
              </a:rPr>
              <a:t>if</a:t>
            </a:r>
            <a:r>
              <a:rPr lang="it-IT" altLang="it-IT" sz="1400" dirty="0">
                <a:latin typeface="Comic Sans MS" panose="030F0702030302020204" pitchFamily="66" charset="0"/>
              </a:rPr>
              <a:t> Li </a:t>
            </a:r>
            <a:r>
              <a:rPr lang="it-IT" altLang="it-IT" sz="1400" dirty="0" err="1">
                <a:latin typeface="Comic Sans MS" panose="030F0702030302020204" pitchFamily="66" charset="0"/>
              </a:rPr>
              <a:t>receives</a:t>
            </a:r>
            <a:r>
              <a:rPr lang="it-IT" altLang="it-IT" sz="1400" dirty="0">
                <a:latin typeface="Comic Sans MS" panose="030F0702030302020204" pitchFamily="66" charset="0"/>
              </a:rPr>
              <a:t> no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a:t>
            </a:r>
            <a:br>
              <a:rPr lang="it-IT" altLang="it-IT" sz="1400" dirty="0">
                <a:latin typeface="Comic Sans MS" panose="030F0702030302020204" pitchFamily="66" charset="0"/>
              </a:rPr>
            </a:br>
            <a:r>
              <a:rPr lang="it-IT" altLang="it-IT" sz="1400" dirty="0">
                <a:latin typeface="Comic Sans MS" panose="030F0702030302020204" pitchFamily="66" charset="0"/>
              </a:rPr>
              <a:t>Li </a:t>
            </a:r>
            <a:r>
              <a:rPr lang="it-IT" altLang="it-IT" sz="1400" dirty="0" err="1">
                <a:latin typeface="Comic Sans MS" panose="030F0702030302020204" pitchFamily="66" charset="0"/>
              </a:rPr>
              <a:t>uses</a:t>
            </a:r>
            <a:r>
              <a:rPr lang="it-IT" altLang="it-IT" sz="1400" dirty="0">
                <a:latin typeface="Comic Sans MS" panose="030F0702030302020204" pitchFamily="66" charset="0"/>
              </a:rPr>
              <a:t> the </a:t>
            </a:r>
            <a:r>
              <a:rPr lang="it-IT" altLang="it-IT" sz="1400" dirty="0" err="1">
                <a:latin typeface="Comic Sans MS" panose="030F0702030302020204" pitchFamily="66" charset="0"/>
              </a:rPr>
              <a:t>value</a:t>
            </a:r>
            <a:r>
              <a:rPr lang="it-IT" altLang="it-IT" sz="1400" dirty="0">
                <a:latin typeface="Comic Sans MS" panose="030F0702030302020204" pitchFamily="66" charset="0"/>
              </a:rPr>
              <a:t> of </a:t>
            </a:r>
            <a:r>
              <a:rPr lang="it-IT" altLang="it-IT" sz="1400" dirty="0" err="1">
                <a:latin typeface="Comic Sans MS" panose="030F0702030302020204" pitchFamily="66" charset="0"/>
              </a:rPr>
              <a:t>majority</a:t>
            </a:r>
            <a:r>
              <a:rPr lang="it-IT" altLang="it-IT" sz="1400" dirty="0">
                <a:latin typeface="Comic Sans MS" panose="030F0702030302020204" pitchFamily="66" charset="0"/>
              </a:rPr>
              <a:t>(v1, ..., vn-1)</a:t>
            </a:r>
          </a:p>
          <a:p>
            <a:pPr marL="0" indent="0">
              <a:defRPr/>
            </a:pPr>
            <a:r>
              <a:rPr lang="it-IT" altLang="it-IT" sz="1400" dirty="0"/>
              <a:t>______________________________________</a:t>
            </a:r>
          </a:p>
          <a:p>
            <a:pPr algn="just">
              <a:defRPr/>
            </a:pPr>
            <a:r>
              <a:rPr lang="it-IT" altLang="it-IT" sz="1600" dirty="0"/>
              <a:t>OM(m) </a:t>
            </a:r>
            <a:r>
              <a:rPr lang="it-IT" altLang="it-IT" sz="1600" dirty="0" err="1"/>
              <a:t>is</a:t>
            </a:r>
            <a:r>
              <a:rPr lang="it-IT" altLang="it-IT" sz="1600" dirty="0"/>
              <a:t> a recursive </a:t>
            </a:r>
            <a:r>
              <a:rPr lang="it-IT" altLang="it-IT" sz="1600" dirty="0" err="1"/>
              <a:t>algorithm</a:t>
            </a:r>
            <a:r>
              <a:rPr lang="it-IT" altLang="it-IT" sz="1600" dirty="0"/>
              <a:t> </a:t>
            </a:r>
            <a:r>
              <a:rPr lang="it-IT" altLang="it-IT" sz="1600" dirty="0" err="1"/>
              <a:t>that</a:t>
            </a:r>
            <a:r>
              <a:rPr lang="it-IT" altLang="it-IT" sz="1600" dirty="0"/>
              <a:t> </a:t>
            </a:r>
            <a:r>
              <a:rPr lang="it-IT" altLang="it-IT" sz="1600" dirty="0" err="1"/>
              <a:t>invokes</a:t>
            </a:r>
            <a:r>
              <a:rPr lang="it-IT" altLang="it-IT" sz="1600" dirty="0"/>
              <a:t> n-1 separate </a:t>
            </a:r>
            <a:r>
              <a:rPr lang="it-IT" altLang="it-IT" sz="1600" dirty="0" err="1"/>
              <a:t>executions</a:t>
            </a:r>
            <a:r>
              <a:rPr lang="it-IT" altLang="it-IT" sz="1600" dirty="0"/>
              <a:t> of OM(m-1), </a:t>
            </a:r>
            <a:br>
              <a:rPr lang="it-IT" altLang="it-IT" sz="1600" dirty="0"/>
            </a:br>
            <a:r>
              <a:rPr lang="it-IT" altLang="it-IT" sz="1600" dirty="0" err="1"/>
              <a:t>each</a:t>
            </a:r>
            <a:r>
              <a:rPr lang="it-IT" altLang="it-IT" sz="1600" dirty="0"/>
              <a:t> of </a:t>
            </a:r>
            <a:r>
              <a:rPr lang="it-IT" altLang="it-IT" sz="1600" dirty="0" err="1"/>
              <a:t>which</a:t>
            </a:r>
            <a:r>
              <a:rPr lang="it-IT" altLang="it-IT" sz="1600" dirty="0"/>
              <a:t> </a:t>
            </a:r>
            <a:r>
              <a:rPr lang="it-IT" altLang="it-IT" sz="1600" dirty="0" err="1"/>
              <a:t>invokes</a:t>
            </a:r>
            <a:r>
              <a:rPr lang="it-IT" altLang="it-IT" sz="1600" dirty="0"/>
              <a:t> n-2  </a:t>
            </a:r>
            <a:r>
              <a:rPr lang="it-IT" altLang="it-IT" sz="1600" dirty="0" err="1"/>
              <a:t>executions</a:t>
            </a:r>
            <a:r>
              <a:rPr lang="it-IT" altLang="it-IT" sz="1600" dirty="0"/>
              <a:t> of O(m-2), etc..</a:t>
            </a:r>
          </a:p>
          <a:p>
            <a:pPr algn="just">
              <a:defRPr/>
            </a:pPr>
            <a:r>
              <a:rPr lang="it-IT" altLang="it-IT" sz="1600" dirty="0"/>
              <a:t>For m &gt;1, a lieutenant </a:t>
            </a:r>
            <a:r>
              <a:rPr lang="it-IT" altLang="it-IT" sz="1600" dirty="0" err="1"/>
              <a:t>sends</a:t>
            </a:r>
            <a:r>
              <a:rPr lang="it-IT" altLang="it-IT" sz="1600" dirty="0"/>
              <a:t> </a:t>
            </a:r>
            <a:r>
              <a:rPr lang="it-IT" altLang="it-IT" sz="1600" dirty="0" err="1"/>
              <a:t>many</a:t>
            </a:r>
            <a:r>
              <a:rPr lang="it-IT" altLang="it-IT" sz="1600" dirty="0"/>
              <a:t> </a:t>
            </a:r>
            <a:r>
              <a:rPr lang="it-IT" altLang="it-IT" sz="1600" dirty="0" err="1"/>
              <a:t>separated</a:t>
            </a:r>
            <a:r>
              <a:rPr lang="it-IT" altLang="it-IT" sz="1600" dirty="0"/>
              <a:t> </a:t>
            </a:r>
            <a:r>
              <a:rPr lang="it-IT" altLang="it-IT" sz="1600" dirty="0" err="1"/>
              <a:t>messages</a:t>
            </a:r>
            <a:r>
              <a:rPr lang="it-IT" altLang="it-IT" sz="1600" dirty="0"/>
              <a:t> to the </a:t>
            </a:r>
            <a:r>
              <a:rPr lang="it-IT" altLang="it-IT" sz="1600" dirty="0" err="1"/>
              <a:t>other</a:t>
            </a:r>
            <a:r>
              <a:rPr lang="it-IT" altLang="it-IT" sz="1600" dirty="0"/>
              <a:t> lieutenants. </a:t>
            </a:r>
          </a:p>
        </p:txBody>
      </p:sp>
    </p:spTree>
    <p:extLst>
      <p:ext uri="{BB962C8B-B14F-4D97-AF65-F5344CB8AC3E}">
        <p14:creationId xmlns:p14="http://schemas.microsoft.com/office/powerpoint/2010/main" val="1971969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02DCFB-67CE-47F3-8585-ACEEBB278BDA}"/>
              </a:ext>
            </a:extLst>
          </p:cNvPr>
          <p:cNvSpPr>
            <a:spLocks noGrp="1"/>
          </p:cNvSpPr>
          <p:nvPr>
            <p:ph type="title"/>
          </p:nvPr>
        </p:nvSpPr>
        <p:spPr/>
        <p:txBody>
          <a:bodyPr/>
          <a:lstStyle/>
          <a:p>
            <a:r>
              <a:rPr lang="it-IT" altLang="it-IT" dirty="0"/>
              <a:t>The </a:t>
            </a:r>
            <a:r>
              <a:rPr lang="it-IT" altLang="it-IT" dirty="0" err="1"/>
              <a:t>algorithm</a:t>
            </a:r>
            <a:r>
              <a:rPr lang="it-IT" altLang="it-IT" dirty="0"/>
              <a:t> </a:t>
            </a:r>
            <a:endParaRPr lang="it-IT" dirty="0"/>
          </a:p>
        </p:txBody>
      </p:sp>
      <p:sp>
        <p:nvSpPr>
          <p:cNvPr id="4" name="Segnaposto data 3">
            <a:extLst>
              <a:ext uri="{FF2B5EF4-FFF2-40B4-BE49-F238E27FC236}">
                <a16:creationId xmlns:a16="http://schemas.microsoft.com/office/drawing/2014/main" id="{A2116534-D838-4E5A-92FF-5D05F59DA696}"/>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E2CBEE80-21D2-4E8A-93BE-1E409CB5DA64}"/>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0B7CDD8A-22E8-47B4-8BC1-836A1009CA54}"/>
              </a:ext>
            </a:extLst>
          </p:cNvPr>
          <p:cNvSpPr>
            <a:spLocks noGrp="1"/>
          </p:cNvSpPr>
          <p:nvPr>
            <p:ph type="sldNum" sz="quarter" idx="12"/>
          </p:nvPr>
        </p:nvSpPr>
        <p:spPr/>
        <p:txBody>
          <a:bodyPr/>
          <a:lstStyle/>
          <a:p>
            <a:fld id="{11A9D1D3-80F6-43B1-92F0-BF797B205D95}" type="slidenum">
              <a:rPr lang="it-IT" smtClean="0"/>
              <a:t>36</a:t>
            </a:fld>
            <a:endParaRPr lang="it-IT"/>
          </a:p>
        </p:txBody>
      </p:sp>
      <p:sp>
        <p:nvSpPr>
          <p:cNvPr id="7" name="Rectangle 3">
            <a:extLst>
              <a:ext uri="{FF2B5EF4-FFF2-40B4-BE49-F238E27FC236}">
                <a16:creationId xmlns:a16="http://schemas.microsoft.com/office/drawing/2014/main" id="{A480EA49-76B1-45A0-9177-1F6AF776CD7F}"/>
              </a:ext>
            </a:extLst>
          </p:cNvPr>
          <p:cNvSpPr txBox="1">
            <a:spLocks noChangeArrowheads="1"/>
          </p:cNvSpPr>
          <p:nvPr/>
        </p:nvSpPr>
        <p:spPr>
          <a:xfrm>
            <a:off x="1834897" y="1437387"/>
            <a:ext cx="8228013" cy="4524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a:t>4 generals, 1 traitor                                 OM(1)</a:t>
            </a:r>
          </a:p>
          <a:p>
            <a:r>
              <a:rPr lang="it-IT" altLang="it-IT" sz="1600"/>
              <a:t>Point 1</a:t>
            </a:r>
          </a:p>
          <a:p>
            <a:pPr>
              <a:buFontTx/>
              <a:buChar char="-"/>
            </a:pPr>
            <a:r>
              <a:rPr lang="it-IT" altLang="it-IT" sz="1600"/>
              <a:t>C sends the command to L1, L2, L3.</a:t>
            </a:r>
          </a:p>
          <a:p>
            <a:pPr>
              <a:buFontTx/>
              <a:buChar char="-"/>
            </a:pPr>
            <a:r>
              <a:rPr lang="it-IT" altLang="it-IT" sz="1600"/>
              <a:t>L1 applies OM(0) and sends the command he received from C to L2 and L3</a:t>
            </a:r>
          </a:p>
          <a:p>
            <a:pPr>
              <a:buFontTx/>
              <a:buChar char="-"/>
            </a:pPr>
            <a:r>
              <a:rPr lang="it-IT" altLang="it-IT" sz="1600"/>
              <a:t>L2 applies OM(0) and sends the command he received from C to L1and L3</a:t>
            </a:r>
          </a:p>
          <a:p>
            <a:pPr>
              <a:buFontTx/>
              <a:buChar char="-"/>
            </a:pPr>
            <a:r>
              <a:rPr lang="it-IT" altLang="it-IT" sz="1600"/>
              <a:t>L3 applies OM(0) and sends the command he received from C to L1 and L2</a:t>
            </a:r>
          </a:p>
          <a:p>
            <a:pPr>
              <a:buFontTx/>
              <a:buChar char="-"/>
            </a:pPr>
            <a:endParaRPr lang="it-IT" altLang="it-IT" sz="1600"/>
          </a:p>
          <a:p>
            <a:r>
              <a:rPr lang="it-IT" altLang="it-IT" sz="1600"/>
              <a:t>Point 2</a:t>
            </a:r>
          </a:p>
          <a:p>
            <a:pPr>
              <a:buFontTx/>
              <a:buChar char="-"/>
            </a:pPr>
            <a:r>
              <a:rPr lang="it-IT" altLang="it-IT" sz="1600"/>
              <a:t>L1: majority(v1, v2, v3)</a:t>
            </a:r>
          </a:p>
          <a:p>
            <a:pPr>
              <a:buFontTx/>
              <a:buChar char="-"/>
            </a:pPr>
            <a:r>
              <a:rPr lang="it-IT" altLang="it-IT" sz="1600"/>
              <a:t>L2: majority(v1, v2, v3)  </a:t>
            </a:r>
          </a:p>
          <a:p>
            <a:r>
              <a:rPr lang="it-IT" altLang="it-IT" sz="1600"/>
              <a:t>	//v1 command L1 says he received</a:t>
            </a:r>
          </a:p>
          <a:p>
            <a:r>
              <a:rPr lang="it-IT" altLang="it-IT" sz="1600"/>
              <a:t>	//v3 command L3 says he received</a:t>
            </a:r>
          </a:p>
          <a:p>
            <a:pPr>
              <a:buFontTx/>
              <a:buChar char="-"/>
            </a:pPr>
            <a:r>
              <a:rPr lang="it-IT" altLang="it-IT" sz="1600"/>
              <a:t>L3: majority(v1, v2, v3)</a:t>
            </a:r>
          </a:p>
          <a:p>
            <a:endParaRPr lang="it-IT" altLang="it-IT"/>
          </a:p>
        </p:txBody>
      </p:sp>
      <p:sp>
        <p:nvSpPr>
          <p:cNvPr id="8" name="Text Box 44">
            <a:extLst>
              <a:ext uri="{FF2B5EF4-FFF2-40B4-BE49-F238E27FC236}">
                <a16:creationId xmlns:a16="http://schemas.microsoft.com/office/drawing/2014/main" id="{75E2B640-1CF5-475C-9EF2-0629B1E6037C}"/>
              </a:ext>
            </a:extLst>
          </p:cNvPr>
          <p:cNvSpPr txBox="1">
            <a:spLocks noChangeArrowheads="1"/>
          </p:cNvSpPr>
          <p:nvPr/>
        </p:nvSpPr>
        <p:spPr bwMode="auto">
          <a:xfrm>
            <a:off x="8132509" y="5828411"/>
            <a:ext cx="317500" cy="24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969"/>
              <a:t>v3</a:t>
            </a:r>
          </a:p>
        </p:txBody>
      </p:sp>
      <p:grpSp>
        <p:nvGrpSpPr>
          <p:cNvPr id="9" name="Group 51">
            <a:extLst>
              <a:ext uri="{FF2B5EF4-FFF2-40B4-BE49-F238E27FC236}">
                <a16:creationId xmlns:a16="http://schemas.microsoft.com/office/drawing/2014/main" id="{03E064C9-261A-4EE1-AB45-B7C3A9800174}"/>
              </a:ext>
            </a:extLst>
          </p:cNvPr>
          <p:cNvGrpSpPr>
            <a:grpSpLocks/>
          </p:cNvGrpSpPr>
          <p:nvPr/>
        </p:nvGrpSpPr>
        <p:grpSpPr bwMode="auto">
          <a:xfrm>
            <a:off x="6597397" y="4433000"/>
            <a:ext cx="3363913" cy="1444625"/>
            <a:chOff x="627" y="4254"/>
            <a:chExt cx="3060" cy="1315"/>
          </a:xfrm>
        </p:grpSpPr>
        <p:sp>
          <p:nvSpPr>
            <p:cNvPr id="10" name="Oval 20">
              <a:extLst>
                <a:ext uri="{FF2B5EF4-FFF2-40B4-BE49-F238E27FC236}">
                  <a16:creationId xmlns:a16="http://schemas.microsoft.com/office/drawing/2014/main" id="{3CA76C71-5699-40F8-9543-0352D5CA953B}"/>
                </a:ext>
              </a:extLst>
            </p:cNvPr>
            <p:cNvSpPr>
              <a:spLocks noChangeArrowheads="1"/>
            </p:cNvSpPr>
            <p:nvPr/>
          </p:nvSpPr>
          <p:spPr bwMode="auto">
            <a:xfrm>
              <a:off x="1345" y="4254"/>
              <a:ext cx="588" cy="363"/>
            </a:xfrm>
            <a:prstGeom prst="ellipse">
              <a:avLst/>
            </a:prstGeom>
            <a:noFill/>
            <a:ln w="9525" algn="ctr">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C</a:t>
              </a:r>
            </a:p>
          </p:txBody>
        </p:sp>
        <p:sp>
          <p:nvSpPr>
            <p:cNvPr id="11" name="Oval 21">
              <a:extLst>
                <a:ext uri="{FF2B5EF4-FFF2-40B4-BE49-F238E27FC236}">
                  <a16:creationId xmlns:a16="http://schemas.microsoft.com/office/drawing/2014/main" id="{7D6DDF31-F7CA-4458-96BE-718910F69F37}"/>
                </a:ext>
              </a:extLst>
            </p:cNvPr>
            <p:cNvSpPr>
              <a:spLocks noChangeArrowheads="1"/>
            </p:cNvSpPr>
            <p:nvPr/>
          </p:nvSpPr>
          <p:spPr bwMode="auto">
            <a:xfrm>
              <a:off x="663" y="5026"/>
              <a:ext cx="589" cy="363"/>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L1</a:t>
              </a:r>
            </a:p>
          </p:txBody>
        </p:sp>
        <p:sp>
          <p:nvSpPr>
            <p:cNvPr id="12" name="Oval 22">
              <a:extLst>
                <a:ext uri="{FF2B5EF4-FFF2-40B4-BE49-F238E27FC236}">
                  <a16:creationId xmlns:a16="http://schemas.microsoft.com/office/drawing/2014/main" id="{91EA3BA2-8837-4BF7-A3DE-94EDFFDB15B7}"/>
                </a:ext>
              </a:extLst>
            </p:cNvPr>
            <p:cNvSpPr>
              <a:spLocks noChangeArrowheads="1"/>
            </p:cNvSpPr>
            <p:nvPr/>
          </p:nvSpPr>
          <p:spPr bwMode="auto">
            <a:xfrm>
              <a:off x="1932" y="5026"/>
              <a:ext cx="589" cy="363"/>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L2</a:t>
              </a:r>
            </a:p>
          </p:txBody>
        </p:sp>
        <p:sp>
          <p:nvSpPr>
            <p:cNvPr id="13" name="Line 23">
              <a:extLst>
                <a:ext uri="{FF2B5EF4-FFF2-40B4-BE49-F238E27FC236}">
                  <a16:creationId xmlns:a16="http://schemas.microsoft.com/office/drawing/2014/main" id="{DB75EBBA-2840-4903-B0AF-10DFEA4FED4C}"/>
                </a:ext>
              </a:extLst>
            </p:cNvPr>
            <p:cNvSpPr>
              <a:spLocks noChangeShapeType="1"/>
            </p:cNvSpPr>
            <p:nvPr/>
          </p:nvSpPr>
          <p:spPr bwMode="auto">
            <a:xfrm flipH="1">
              <a:off x="981" y="4571"/>
              <a:ext cx="453" cy="4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Line 24">
              <a:extLst>
                <a:ext uri="{FF2B5EF4-FFF2-40B4-BE49-F238E27FC236}">
                  <a16:creationId xmlns:a16="http://schemas.microsoft.com/office/drawing/2014/main" id="{F24D49AE-78E2-4214-8BF4-05893ED8C50B}"/>
                </a:ext>
              </a:extLst>
            </p:cNvPr>
            <p:cNvSpPr>
              <a:spLocks noChangeShapeType="1"/>
            </p:cNvSpPr>
            <p:nvPr/>
          </p:nvSpPr>
          <p:spPr bwMode="auto">
            <a:xfrm>
              <a:off x="1843" y="4571"/>
              <a:ext cx="408" cy="4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Text Box 25">
              <a:extLst>
                <a:ext uri="{FF2B5EF4-FFF2-40B4-BE49-F238E27FC236}">
                  <a16:creationId xmlns:a16="http://schemas.microsoft.com/office/drawing/2014/main" id="{59C1E8EF-12D8-4ECB-8C7D-6C41B691F280}"/>
                </a:ext>
              </a:extLst>
            </p:cNvPr>
            <p:cNvSpPr txBox="1">
              <a:spLocks noChangeArrowheads="1"/>
            </p:cNvSpPr>
            <p:nvPr/>
          </p:nvSpPr>
          <p:spPr bwMode="auto">
            <a:xfrm>
              <a:off x="627" y="4662"/>
              <a:ext cx="482"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&lt;…&gt;</a:t>
              </a:r>
            </a:p>
          </p:txBody>
        </p:sp>
        <p:sp>
          <p:nvSpPr>
            <p:cNvPr id="16" name="Text Box 26">
              <a:extLst>
                <a:ext uri="{FF2B5EF4-FFF2-40B4-BE49-F238E27FC236}">
                  <a16:creationId xmlns:a16="http://schemas.microsoft.com/office/drawing/2014/main" id="{7BAECEAF-F852-4754-AB47-995F68EAEBED}"/>
                </a:ext>
              </a:extLst>
            </p:cNvPr>
            <p:cNvSpPr txBox="1">
              <a:spLocks noChangeArrowheads="1"/>
            </p:cNvSpPr>
            <p:nvPr/>
          </p:nvSpPr>
          <p:spPr bwMode="auto">
            <a:xfrm>
              <a:off x="2940" y="4617"/>
              <a:ext cx="484"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&lt;…&gt;</a:t>
              </a:r>
            </a:p>
          </p:txBody>
        </p:sp>
        <p:sp>
          <p:nvSpPr>
            <p:cNvPr id="17" name="Text Box 27">
              <a:extLst>
                <a:ext uri="{FF2B5EF4-FFF2-40B4-BE49-F238E27FC236}">
                  <a16:creationId xmlns:a16="http://schemas.microsoft.com/office/drawing/2014/main" id="{1CB8D15A-60C7-48BC-A0DF-55620EEF3755}"/>
                </a:ext>
              </a:extLst>
            </p:cNvPr>
            <p:cNvSpPr txBox="1">
              <a:spLocks noChangeArrowheads="1"/>
            </p:cNvSpPr>
            <p:nvPr/>
          </p:nvSpPr>
          <p:spPr bwMode="auto">
            <a:xfrm>
              <a:off x="1405" y="5148"/>
              <a:ext cx="289"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969"/>
                <a:t>v1</a:t>
              </a:r>
            </a:p>
          </p:txBody>
        </p:sp>
        <p:sp>
          <p:nvSpPr>
            <p:cNvPr id="18" name="Oval 28">
              <a:extLst>
                <a:ext uri="{FF2B5EF4-FFF2-40B4-BE49-F238E27FC236}">
                  <a16:creationId xmlns:a16="http://schemas.microsoft.com/office/drawing/2014/main" id="{1445FAC3-6D39-4731-87B5-B92B52B2AC18}"/>
                </a:ext>
              </a:extLst>
            </p:cNvPr>
            <p:cNvSpPr>
              <a:spLocks noChangeArrowheads="1"/>
            </p:cNvSpPr>
            <p:nvPr/>
          </p:nvSpPr>
          <p:spPr bwMode="auto">
            <a:xfrm>
              <a:off x="3098" y="5026"/>
              <a:ext cx="589" cy="363"/>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L3</a:t>
              </a:r>
            </a:p>
          </p:txBody>
        </p:sp>
        <p:sp>
          <p:nvSpPr>
            <p:cNvPr id="19" name="Line 29">
              <a:extLst>
                <a:ext uri="{FF2B5EF4-FFF2-40B4-BE49-F238E27FC236}">
                  <a16:creationId xmlns:a16="http://schemas.microsoft.com/office/drawing/2014/main" id="{3BB2797E-A680-4D9E-AB58-619C6EDCEB57}"/>
                </a:ext>
              </a:extLst>
            </p:cNvPr>
            <p:cNvSpPr>
              <a:spLocks noChangeShapeType="1"/>
            </p:cNvSpPr>
            <p:nvPr/>
          </p:nvSpPr>
          <p:spPr bwMode="auto">
            <a:xfrm>
              <a:off x="1919" y="4481"/>
              <a:ext cx="1406" cy="54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0" name="Text Box 30">
              <a:extLst>
                <a:ext uri="{FF2B5EF4-FFF2-40B4-BE49-F238E27FC236}">
                  <a16:creationId xmlns:a16="http://schemas.microsoft.com/office/drawing/2014/main" id="{F9FB192F-0F78-417A-894E-853ECF8E76C7}"/>
                </a:ext>
              </a:extLst>
            </p:cNvPr>
            <p:cNvSpPr txBox="1">
              <a:spLocks noChangeArrowheads="1"/>
            </p:cNvSpPr>
            <p:nvPr/>
          </p:nvSpPr>
          <p:spPr bwMode="auto">
            <a:xfrm>
              <a:off x="1444" y="4706"/>
              <a:ext cx="482"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&lt;…&gt;</a:t>
              </a:r>
            </a:p>
          </p:txBody>
        </p:sp>
        <p:sp>
          <p:nvSpPr>
            <p:cNvPr id="21" name="Text Box 31">
              <a:extLst>
                <a:ext uri="{FF2B5EF4-FFF2-40B4-BE49-F238E27FC236}">
                  <a16:creationId xmlns:a16="http://schemas.microsoft.com/office/drawing/2014/main" id="{E58A1D72-CFBA-4A52-AB6C-C4A1A59BD8A8}"/>
                </a:ext>
              </a:extLst>
            </p:cNvPr>
            <p:cNvSpPr txBox="1">
              <a:spLocks noChangeArrowheads="1"/>
            </p:cNvSpPr>
            <p:nvPr/>
          </p:nvSpPr>
          <p:spPr bwMode="auto">
            <a:xfrm>
              <a:off x="2706" y="5104"/>
              <a:ext cx="286"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969"/>
                <a:t>v3</a:t>
              </a:r>
            </a:p>
          </p:txBody>
        </p:sp>
        <p:sp>
          <p:nvSpPr>
            <p:cNvPr id="22" name="Line 32">
              <a:extLst>
                <a:ext uri="{FF2B5EF4-FFF2-40B4-BE49-F238E27FC236}">
                  <a16:creationId xmlns:a16="http://schemas.microsoft.com/office/drawing/2014/main" id="{3DD47C99-27C1-438A-9A41-8B9185F76399}"/>
                </a:ext>
              </a:extLst>
            </p:cNvPr>
            <p:cNvSpPr>
              <a:spLocks noChangeShapeType="1"/>
            </p:cNvSpPr>
            <p:nvPr/>
          </p:nvSpPr>
          <p:spPr bwMode="auto">
            <a:xfrm>
              <a:off x="1238" y="5298"/>
              <a:ext cx="72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3" name="Line 33">
              <a:extLst>
                <a:ext uri="{FF2B5EF4-FFF2-40B4-BE49-F238E27FC236}">
                  <a16:creationId xmlns:a16="http://schemas.microsoft.com/office/drawing/2014/main" id="{9C8A1D92-EE50-4334-844A-E51A83C9385B}"/>
                </a:ext>
              </a:extLst>
            </p:cNvPr>
            <p:cNvSpPr>
              <a:spLocks noChangeShapeType="1"/>
            </p:cNvSpPr>
            <p:nvPr/>
          </p:nvSpPr>
          <p:spPr bwMode="auto">
            <a:xfrm flipH="1">
              <a:off x="2508" y="5298"/>
              <a:ext cx="6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4" name="Line 34">
              <a:extLst>
                <a:ext uri="{FF2B5EF4-FFF2-40B4-BE49-F238E27FC236}">
                  <a16:creationId xmlns:a16="http://schemas.microsoft.com/office/drawing/2014/main" id="{E7610A29-61E1-46D1-9F5F-5EE61C49943E}"/>
                </a:ext>
              </a:extLst>
            </p:cNvPr>
            <p:cNvSpPr>
              <a:spLocks noChangeShapeType="1"/>
            </p:cNvSpPr>
            <p:nvPr/>
          </p:nvSpPr>
          <p:spPr bwMode="auto">
            <a:xfrm>
              <a:off x="935" y="538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5" name="Line 35">
              <a:extLst>
                <a:ext uri="{FF2B5EF4-FFF2-40B4-BE49-F238E27FC236}">
                  <a16:creationId xmlns:a16="http://schemas.microsoft.com/office/drawing/2014/main" id="{57E6ADEC-B25D-4579-86CA-901EDE477D62}"/>
                </a:ext>
              </a:extLst>
            </p:cNvPr>
            <p:cNvSpPr>
              <a:spLocks noChangeShapeType="1"/>
            </p:cNvSpPr>
            <p:nvPr/>
          </p:nvSpPr>
          <p:spPr bwMode="auto">
            <a:xfrm>
              <a:off x="935" y="5479"/>
              <a:ext cx="24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6" name="Line 36">
              <a:extLst>
                <a:ext uri="{FF2B5EF4-FFF2-40B4-BE49-F238E27FC236}">
                  <a16:creationId xmlns:a16="http://schemas.microsoft.com/office/drawing/2014/main" id="{9DCD0891-AEB8-44EC-B6D9-57FADD3718D2}"/>
                </a:ext>
              </a:extLst>
            </p:cNvPr>
            <p:cNvSpPr>
              <a:spLocks noChangeShapeType="1"/>
            </p:cNvSpPr>
            <p:nvPr/>
          </p:nvSpPr>
          <p:spPr bwMode="auto">
            <a:xfrm flipV="1">
              <a:off x="3385" y="5388"/>
              <a:ext cx="0" cy="9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7" name="Text Box 37">
              <a:extLst>
                <a:ext uri="{FF2B5EF4-FFF2-40B4-BE49-F238E27FC236}">
                  <a16:creationId xmlns:a16="http://schemas.microsoft.com/office/drawing/2014/main" id="{DCEECCC1-05F2-4921-AEF1-DBB7087C157F}"/>
                </a:ext>
              </a:extLst>
            </p:cNvPr>
            <p:cNvSpPr txBox="1">
              <a:spLocks noChangeArrowheads="1"/>
            </p:cNvSpPr>
            <p:nvPr/>
          </p:nvSpPr>
          <p:spPr bwMode="auto">
            <a:xfrm>
              <a:off x="1361" y="5329"/>
              <a:ext cx="289"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969"/>
                <a:t>v1</a:t>
              </a:r>
            </a:p>
          </p:txBody>
        </p:sp>
        <p:sp>
          <p:nvSpPr>
            <p:cNvPr id="28" name="Line 39">
              <a:extLst>
                <a:ext uri="{FF2B5EF4-FFF2-40B4-BE49-F238E27FC236}">
                  <a16:creationId xmlns:a16="http://schemas.microsoft.com/office/drawing/2014/main" id="{C3352A9B-34D2-4F1D-8A06-3FBFE83F0328}"/>
                </a:ext>
              </a:extLst>
            </p:cNvPr>
            <p:cNvSpPr>
              <a:spLocks noChangeShapeType="1"/>
            </p:cNvSpPr>
            <p:nvPr/>
          </p:nvSpPr>
          <p:spPr bwMode="auto">
            <a:xfrm flipH="1">
              <a:off x="1253" y="5116"/>
              <a:ext cx="72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9" name="Line 40">
              <a:extLst>
                <a:ext uri="{FF2B5EF4-FFF2-40B4-BE49-F238E27FC236}">
                  <a16:creationId xmlns:a16="http://schemas.microsoft.com/office/drawing/2014/main" id="{62BCE389-2898-4C68-8169-35594C98A121}"/>
                </a:ext>
              </a:extLst>
            </p:cNvPr>
            <p:cNvSpPr>
              <a:spLocks noChangeShapeType="1"/>
            </p:cNvSpPr>
            <p:nvPr/>
          </p:nvSpPr>
          <p:spPr bwMode="auto">
            <a:xfrm>
              <a:off x="2523" y="5116"/>
              <a:ext cx="6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0" name="Text Box 45">
              <a:extLst>
                <a:ext uri="{FF2B5EF4-FFF2-40B4-BE49-F238E27FC236}">
                  <a16:creationId xmlns:a16="http://schemas.microsoft.com/office/drawing/2014/main" id="{6A1BFACE-BED3-4E19-A717-73DF65E41E84}"/>
                </a:ext>
              </a:extLst>
            </p:cNvPr>
            <p:cNvSpPr txBox="1">
              <a:spLocks noChangeArrowheads="1"/>
            </p:cNvSpPr>
            <p:nvPr/>
          </p:nvSpPr>
          <p:spPr bwMode="auto">
            <a:xfrm>
              <a:off x="2540" y="4922"/>
              <a:ext cx="286"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969"/>
                <a:t>v2</a:t>
              </a:r>
            </a:p>
          </p:txBody>
        </p:sp>
        <p:sp>
          <p:nvSpPr>
            <p:cNvPr id="31" name="Text Box 46">
              <a:extLst>
                <a:ext uri="{FF2B5EF4-FFF2-40B4-BE49-F238E27FC236}">
                  <a16:creationId xmlns:a16="http://schemas.microsoft.com/office/drawing/2014/main" id="{45EEBE12-99F7-4D89-834F-C0060AF6FE9B}"/>
                </a:ext>
              </a:extLst>
            </p:cNvPr>
            <p:cNvSpPr txBox="1">
              <a:spLocks noChangeArrowheads="1"/>
            </p:cNvSpPr>
            <p:nvPr/>
          </p:nvSpPr>
          <p:spPr bwMode="auto">
            <a:xfrm>
              <a:off x="1405" y="4922"/>
              <a:ext cx="289"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969"/>
                <a:t>v2</a:t>
              </a:r>
            </a:p>
          </p:txBody>
        </p:sp>
        <p:sp>
          <p:nvSpPr>
            <p:cNvPr id="32" name="Line 48">
              <a:extLst>
                <a:ext uri="{FF2B5EF4-FFF2-40B4-BE49-F238E27FC236}">
                  <a16:creationId xmlns:a16="http://schemas.microsoft.com/office/drawing/2014/main" id="{88655C44-D7C4-43B4-8CB3-BE4F258A13FD}"/>
                </a:ext>
              </a:extLst>
            </p:cNvPr>
            <p:cNvSpPr>
              <a:spLocks noChangeShapeType="1"/>
            </p:cNvSpPr>
            <p:nvPr/>
          </p:nvSpPr>
          <p:spPr bwMode="auto">
            <a:xfrm>
              <a:off x="3475" y="5388"/>
              <a:ext cx="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3" name="Line 49">
              <a:extLst>
                <a:ext uri="{FF2B5EF4-FFF2-40B4-BE49-F238E27FC236}">
                  <a16:creationId xmlns:a16="http://schemas.microsoft.com/office/drawing/2014/main" id="{349695D6-556F-42BE-8068-578FC3908785}"/>
                </a:ext>
              </a:extLst>
            </p:cNvPr>
            <p:cNvSpPr>
              <a:spLocks noChangeShapeType="1"/>
            </p:cNvSpPr>
            <p:nvPr/>
          </p:nvSpPr>
          <p:spPr bwMode="auto">
            <a:xfrm flipH="1">
              <a:off x="799" y="5569"/>
              <a:ext cx="26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4" name="Line 50">
              <a:extLst>
                <a:ext uri="{FF2B5EF4-FFF2-40B4-BE49-F238E27FC236}">
                  <a16:creationId xmlns:a16="http://schemas.microsoft.com/office/drawing/2014/main" id="{19D4E54A-E08E-4689-AE56-D8E2D667F7CA}"/>
                </a:ext>
              </a:extLst>
            </p:cNvPr>
            <p:cNvSpPr>
              <a:spLocks noChangeShapeType="1"/>
            </p:cNvSpPr>
            <p:nvPr/>
          </p:nvSpPr>
          <p:spPr bwMode="auto">
            <a:xfrm flipV="1">
              <a:off x="799" y="5388"/>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spTree>
    <p:extLst>
      <p:ext uri="{BB962C8B-B14F-4D97-AF65-F5344CB8AC3E}">
        <p14:creationId xmlns:p14="http://schemas.microsoft.com/office/powerpoint/2010/main" val="3815412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B44E59-5A7B-46E5-9345-32EB3EBB1157}"/>
              </a:ext>
            </a:extLst>
          </p:cNvPr>
          <p:cNvSpPr>
            <a:spLocks noGrp="1"/>
          </p:cNvSpPr>
          <p:nvPr>
            <p:ph type="title"/>
          </p:nvPr>
        </p:nvSpPr>
        <p:spPr/>
        <p:txBody>
          <a:bodyPr/>
          <a:lstStyle/>
          <a:p>
            <a:r>
              <a:rPr lang="it-IT" dirty="0"/>
              <a:t>4 </a:t>
            </a:r>
            <a:r>
              <a:rPr lang="it-IT" dirty="0" err="1"/>
              <a:t>Generals</a:t>
            </a:r>
            <a:r>
              <a:rPr lang="it-IT" dirty="0"/>
              <a:t>: Commander </a:t>
            </a:r>
            <a:r>
              <a:rPr lang="it-IT" dirty="0" err="1"/>
              <a:t>traitor</a:t>
            </a:r>
            <a:endParaRPr lang="it-IT" dirty="0"/>
          </a:p>
        </p:txBody>
      </p:sp>
      <p:sp>
        <p:nvSpPr>
          <p:cNvPr id="4" name="Segnaposto data 3">
            <a:extLst>
              <a:ext uri="{FF2B5EF4-FFF2-40B4-BE49-F238E27FC236}">
                <a16:creationId xmlns:a16="http://schemas.microsoft.com/office/drawing/2014/main" id="{6A4D6B46-A53E-4B45-96DE-575E6277D406}"/>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F76625F7-7DCB-4531-A565-44CC94D6F64B}"/>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9406D304-9752-4162-921A-4AD6C390AB97}"/>
              </a:ext>
            </a:extLst>
          </p:cNvPr>
          <p:cNvSpPr>
            <a:spLocks noGrp="1"/>
          </p:cNvSpPr>
          <p:nvPr>
            <p:ph type="sldNum" sz="quarter" idx="12"/>
          </p:nvPr>
        </p:nvSpPr>
        <p:spPr/>
        <p:txBody>
          <a:bodyPr/>
          <a:lstStyle/>
          <a:p>
            <a:fld id="{11A9D1D3-80F6-43B1-92F0-BF797B205D95}" type="slidenum">
              <a:rPr lang="it-IT" smtClean="0"/>
              <a:t>37</a:t>
            </a:fld>
            <a:endParaRPr lang="it-IT"/>
          </a:p>
        </p:txBody>
      </p:sp>
      <p:sp>
        <p:nvSpPr>
          <p:cNvPr id="7" name="Oval 20">
            <a:extLst>
              <a:ext uri="{FF2B5EF4-FFF2-40B4-BE49-F238E27FC236}">
                <a16:creationId xmlns:a16="http://schemas.microsoft.com/office/drawing/2014/main" id="{1653F838-056B-4B23-9889-772ABBF20BA2}"/>
              </a:ext>
            </a:extLst>
          </p:cNvPr>
          <p:cNvSpPr>
            <a:spLocks noChangeArrowheads="1"/>
          </p:cNvSpPr>
          <p:nvPr/>
        </p:nvSpPr>
        <p:spPr bwMode="auto">
          <a:xfrm>
            <a:off x="4899025" y="2082801"/>
            <a:ext cx="647700" cy="398463"/>
          </a:xfrm>
          <a:prstGeom prst="ellipse">
            <a:avLst/>
          </a:prstGeom>
          <a:solidFill>
            <a:schemeClr val="hlink"/>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C</a:t>
            </a:r>
          </a:p>
        </p:txBody>
      </p:sp>
      <p:sp>
        <p:nvSpPr>
          <p:cNvPr id="8" name="Oval 21">
            <a:extLst>
              <a:ext uri="{FF2B5EF4-FFF2-40B4-BE49-F238E27FC236}">
                <a16:creationId xmlns:a16="http://schemas.microsoft.com/office/drawing/2014/main" id="{596EA3CA-616A-446F-A089-6440C381EB18}"/>
              </a:ext>
            </a:extLst>
          </p:cNvPr>
          <p:cNvSpPr>
            <a:spLocks noChangeArrowheads="1"/>
          </p:cNvSpPr>
          <p:nvPr/>
        </p:nvSpPr>
        <p:spPr bwMode="auto">
          <a:xfrm>
            <a:off x="4151313" y="2930526"/>
            <a:ext cx="646112" cy="398463"/>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L1</a:t>
            </a:r>
          </a:p>
        </p:txBody>
      </p:sp>
      <p:sp>
        <p:nvSpPr>
          <p:cNvPr id="9" name="Oval 22">
            <a:extLst>
              <a:ext uri="{FF2B5EF4-FFF2-40B4-BE49-F238E27FC236}">
                <a16:creationId xmlns:a16="http://schemas.microsoft.com/office/drawing/2014/main" id="{6B692059-184B-4E23-A44D-C10CCB315E6E}"/>
              </a:ext>
            </a:extLst>
          </p:cNvPr>
          <p:cNvSpPr>
            <a:spLocks noChangeArrowheads="1"/>
          </p:cNvSpPr>
          <p:nvPr/>
        </p:nvSpPr>
        <p:spPr bwMode="auto">
          <a:xfrm>
            <a:off x="5546725" y="2930526"/>
            <a:ext cx="647700" cy="398463"/>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L2</a:t>
            </a:r>
          </a:p>
        </p:txBody>
      </p:sp>
      <p:sp>
        <p:nvSpPr>
          <p:cNvPr id="10" name="Line 23">
            <a:extLst>
              <a:ext uri="{FF2B5EF4-FFF2-40B4-BE49-F238E27FC236}">
                <a16:creationId xmlns:a16="http://schemas.microsoft.com/office/drawing/2014/main" id="{D912E9D8-5B54-4BF2-B61A-9189E7FBEB2C}"/>
              </a:ext>
            </a:extLst>
          </p:cNvPr>
          <p:cNvSpPr>
            <a:spLocks noChangeShapeType="1"/>
          </p:cNvSpPr>
          <p:nvPr/>
        </p:nvSpPr>
        <p:spPr bwMode="auto">
          <a:xfrm flipH="1">
            <a:off x="4500564" y="2430463"/>
            <a:ext cx="496887" cy="500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Line 24">
            <a:extLst>
              <a:ext uri="{FF2B5EF4-FFF2-40B4-BE49-F238E27FC236}">
                <a16:creationId xmlns:a16="http://schemas.microsoft.com/office/drawing/2014/main" id="{47927554-17B2-40F5-BEF6-66A7E3C50F1E}"/>
              </a:ext>
            </a:extLst>
          </p:cNvPr>
          <p:cNvSpPr>
            <a:spLocks noChangeShapeType="1"/>
          </p:cNvSpPr>
          <p:nvPr/>
        </p:nvSpPr>
        <p:spPr bwMode="auto">
          <a:xfrm>
            <a:off x="5448301" y="2430463"/>
            <a:ext cx="447675" cy="500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 name="Text Box 25">
            <a:extLst>
              <a:ext uri="{FF2B5EF4-FFF2-40B4-BE49-F238E27FC236}">
                <a16:creationId xmlns:a16="http://schemas.microsoft.com/office/drawing/2014/main" id="{00DB35B0-A3F0-4B82-922D-EFBFB7E84934}"/>
              </a:ext>
            </a:extLst>
          </p:cNvPr>
          <p:cNvSpPr txBox="1">
            <a:spLocks noChangeArrowheads="1"/>
          </p:cNvSpPr>
          <p:nvPr/>
        </p:nvSpPr>
        <p:spPr bwMode="auto">
          <a:xfrm>
            <a:off x="3924301" y="2581276"/>
            <a:ext cx="796925" cy="28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dirty="0"/>
              <a:t>&lt;attack&gt;</a:t>
            </a:r>
          </a:p>
        </p:txBody>
      </p:sp>
      <p:sp>
        <p:nvSpPr>
          <p:cNvPr id="13" name="Text Box 26">
            <a:extLst>
              <a:ext uri="{FF2B5EF4-FFF2-40B4-BE49-F238E27FC236}">
                <a16:creationId xmlns:a16="http://schemas.microsoft.com/office/drawing/2014/main" id="{6B9DFC82-C881-4EE7-BBAE-DF7946217612}"/>
              </a:ext>
            </a:extLst>
          </p:cNvPr>
          <p:cNvSpPr txBox="1">
            <a:spLocks noChangeArrowheads="1"/>
          </p:cNvSpPr>
          <p:nvPr/>
        </p:nvSpPr>
        <p:spPr bwMode="auto">
          <a:xfrm>
            <a:off x="6303964" y="2501901"/>
            <a:ext cx="796925"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dirty="0"/>
              <a:t>&lt;attack&gt;</a:t>
            </a:r>
          </a:p>
        </p:txBody>
      </p:sp>
      <p:sp>
        <p:nvSpPr>
          <p:cNvPr id="14" name="Text Box 27">
            <a:extLst>
              <a:ext uri="{FF2B5EF4-FFF2-40B4-BE49-F238E27FC236}">
                <a16:creationId xmlns:a16="http://schemas.microsoft.com/office/drawing/2014/main" id="{9D36FCB6-4DEC-4588-BF1B-021A4015CC03}"/>
              </a:ext>
            </a:extLst>
          </p:cNvPr>
          <p:cNvSpPr txBox="1">
            <a:spLocks noChangeArrowheads="1"/>
          </p:cNvSpPr>
          <p:nvPr/>
        </p:nvSpPr>
        <p:spPr bwMode="auto">
          <a:xfrm>
            <a:off x="4860926" y="2981326"/>
            <a:ext cx="796925" cy="28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5" name="Oval 28">
            <a:extLst>
              <a:ext uri="{FF2B5EF4-FFF2-40B4-BE49-F238E27FC236}">
                <a16:creationId xmlns:a16="http://schemas.microsoft.com/office/drawing/2014/main" id="{BB5B17BD-2F62-4D9F-88C6-DAF15CCB89D0}"/>
              </a:ext>
            </a:extLst>
          </p:cNvPr>
          <p:cNvSpPr>
            <a:spLocks noChangeArrowheads="1"/>
          </p:cNvSpPr>
          <p:nvPr/>
        </p:nvSpPr>
        <p:spPr bwMode="auto">
          <a:xfrm>
            <a:off x="6826250" y="2930525"/>
            <a:ext cx="647700" cy="400050"/>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L3</a:t>
            </a:r>
          </a:p>
        </p:txBody>
      </p:sp>
      <p:sp>
        <p:nvSpPr>
          <p:cNvPr id="16" name="Line 29">
            <a:extLst>
              <a:ext uri="{FF2B5EF4-FFF2-40B4-BE49-F238E27FC236}">
                <a16:creationId xmlns:a16="http://schemas.microsoft.com/office/drawing/2014/main" id="{233992BE-4E96-47C4-B699-F9C9FA0910A2}"/>
              </a:ext>
            </a:extLst>
          </p:cNvPr>
          <p:cNvSpPr>
            <a:spLocks noChangeShapeType="1"/>
          </p:cNvSpPr>
          <p:nvPr/>
        </p:nvSpPr>
        <p:spPr bwMode="auto">
          <a:xfrm>
            <a:off x="5530851" y="2332039"/>
            <a:ext cx="1546225" cy="5984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 name="Text Box 30">
            <a:extLst>
              <a:ext uri="{FF2B5EF4-FFF2-40B4-BE49-F238E27FC236}">
                <a16:creationId xmlns:a16="http://schemas.microsoft.com/office/drawing/2014/main" id="{AAE8AAAE-E9F1-4323-AB6E-F44DAAD71007}"/>
              </a:ext>
            </a:extLst>
          </p:cNvPr>
          <p:cNvSpPr txBox="1">
            <a:spLocks noChangeArrowheads="1"/>
          </p:cNvSpPr>
          <p:nvPr/>
        </p:nvSpPr>
        <p:spPr bwMode="auto">
          <a:xfrm>
            <a:off x="4913314" y="2546351"/>
            <a:ext cx="796925"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dirty="0"/>
              <a:t>&lt;attack&gt;</a:t>
            </a:r>
          </a:p>
        </p:txBody>
      </p:sp>
      <p:sp>
        <p:nvSpPr>
          <p:cNvPr id="18" name="Text Box 31">
            <a:extLst>
              <a:ext uri="{FF2B5EF4-FFF2-40B4-BE49-F238E27FC236}">
                <a16:creationId xmlns:a16="http://schemas.microsoft.com/office/drawing/2014/main" id="{49A0EA13-2B43-4F07-8C46-013210318E90}"/>
              </a:ext>
            </a:extLst>
          </p:cNvPr>
          <p:cNvSpPr txBox="1">
            <a:spLocks noChangeArrowheads="1"/>
          </p:cNvSpPr>
          <p:nvPr/>
        </p:nvSpPr>
        <p:spPr bwMode="auto">
          <a:xfrm>
            <a:off x="6157914" y="2981326"/>
            <a:ext cx="796925" cy="28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9" name="Line 32">
            <a:extLst>
              <a:ext uri="{FF2B5EF4-FFF2-40B4-BE49-F238E27FC236}">
                <a16:creationId xmlns:a16="http://schemas.microsoft.com/office/drawing/2014/main" id="{8459E786-F515-4BDC-90A0-47B35BA64577}"/>
              </a:ext>
            </a:extLst>
          </p:cNvPr>
          <p:cNvSpPr>
            <a:spLocks noChangeShapeType="1"/>
          </p:cNvSpPr>
          <p:nvPr/>
        </p:nvSpPr>
        <p:spPr bwMode="auto">
          <a:xfrm>
            <a:off x="4783139" y="3230563"/>
            <a:ext cx="796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0" name="Line 33">
            <a:extLst>
              <a:ext uri="{FF2B5EF4-FFF2-40B4-BE49-F238E27FC236}">
                <a16:creationId xmlns:a16="http://schemas.microsoft.com/office/drawing/2014/main" id="{8352F7DF-9003-4B3A-8FA4-34A9F851389E}"/>
              </a:ext>
            </a:extLst>
          </p:cNvPr>
          <p:cNvSpPr>
            <a:spLocks noChangeShapeType="1"/>
          </p:cNvSpPr>
          <p:nvPr/>
        </p:nvSpPr>
        <p:spPr bwMode="auto">
          <a:xfrm flipH="1">
            <a:off x="6178550" y="3230563"/>
            <a:ext cx="698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 name="Rectangle 34">
            <a:extLst>
              <a:ext uri="{FF2B5EF4-FFF2-40B4-BE49-F238E27FC236}">
                <a16:creationId xmlns:a16="http://schemas.microsoft.com/office/drawing/2014/main" id="{D7B578AA-17B1-4549-888A-D1718AD30EF8}"/>
              </a:ext>
            </a:extLst>
          </p:cNvPr>
          <p:cNvSpPr>
            <a:spLocks noChangeArrowheads="1"/>
          </p:cNvSpPr>
          <p:nvPr/>
        </p:nvSpPr>
        <p:spPr bwMode="auto">
          <a:xfrm>
            <a:off x="2778126" y="4352925"/>
            <a:ext cx="5788025" cy="858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endParaRPr lang="it-IT" altLang="it-IT" sz="1246" dirty="0"/>
          </a:p>
          <a:p>
            <a:pPr>
              <a:defRPr/>
            </a:pPr>
            <a:endParaRPr lang="it-IT" altLang="it-IT" sz="1246" dirty="0"/>
          </a:p>
          <a:p>
            <a:pPr>
              <a:defRPr/>
            </a:pPr>
            <a:r>
              <a:rPr lang="it-IT" altLang="it-IT" sz="1246" dirty="0"/>
              <a:t>L1, L2 and L3 are loyal. They send the same command when applying OM(0)</a:t>
            </a:r>
          </a:p>
          <a:p>
            <a:pPr>
              <a:defRPr/>
            </a:pPr>
            <a:r>
              <a:rPr lang="it-IT" altLang="it-IT" sz="1246" dirty="0"/>
              <a:t>IC1 and IC2 are satisfied</a:t>
            </a:r>
          </a:p>
        </p:txBody>
      </p:sp>
      <p:sp>
        <p:nvSpPr>
          <p:cNvPr id="22" name="Rectangle 35">
            <a:extLst>
              <a:ext uri="{FF2B5EF4-FFF2-40B4-BE49-F238E27FC236}">
                <a16:creationId xmlns:a16="http://schemas.microsoft.com/office/drawing/2014/main" id="{3A0D0413-423C-47D7-AEB4-809F11BB1E4D}"/>
              </a:ext>
            </a:extLst>
          </p:cNvPr>
          <p:cNvSpPr>
            <a:spLocks noChangeArrowheads="1"/>
          </p:cNvSpPr>
          <p:nvPr/>
        </p:nvSpPr>
        <p:spPr bwMode="auto">
          <a:xfrm>
            <a:off x="4279900" y="3627438"/>
            <a:ext cx="3240088"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lgn="r">
              <a:defRPr/>
            </a:pPr>
            <a:r>
              <a:rPr lang="it-IT" altLang="it-IT" sz="1246"/>
              <a:t>Li: v1 = attack,  v2 =attack,  v3 = attack </a:t>
            </a:r>
          </a:p>
          <a:p>
            <a:pPr algn="r">
              <a:defRPr/>
            </a:pPr>
            <a:r>
              <a:rPr lang="it-IT" altLang="it-IT" sz="1246"/>
              <a:t>majority(....)= attack</a:t>
            </a:r>
          </a:p>
        </p:txBody>
      </p:sp>
      <p:sp>
        <p:nvSpPr>
          <p:cNvPr id="23" name="Rectangle 36">
            <a:extLst>
              <a:ext uri="{FF2B5EF4-FFF2-40B4-BE49-F238E27FC236}">
                <a16:creationId xmlns:a16="http://schemas.microsoft.com/office/drawing/2014/main" id="{0A829CF0-49AA-4A12-BC57-A81B76A0B83A}"/>
              </a:ext>
            </a:extLst>
          </p:cNvPr>
          <p:cNvSpPr>
            <a:spLocks noChangeArrowheads="1"/>
          </p:cNvSpPr>
          <p:nvPr/>
        </p:nvSpPr>
        <p:spPr bwMode="auto">
          <a:xfrm>
            <a:off x="4051300" y="1135064"/>
            <a:ext cx="3200400" cy="585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C is a traitor but sends the same </a:t>
            </a:r>
            <a:br>
              <a:rPr lang="it-IT" altLang="it-IT" sz="1600">
                <a:solidFill>
                  <a:schemeClr val="tx1"/>
                </a:solidFill>
              </a:rPr>
            </a:br>
            <a:r>
              <a:rPr lang="it-IT" altLang="it-IT" sz="1600">
                <a:solidFill>
                  <a:schemeClr val="tx1"/>
                </a:solidFill>
              </a:rPr>
              <a:t>command to L1, L2 ad L3</a:t>
            </a:r>
          </a:p>
        </p:txBody>
      </p:sp>
      <p:sp>
        <p:nvSpPr>
          <p:cNvPr id="24" name="Text Box 37">
            <a:extLst>
              <a:ext uri="{FF2B5EF4-FFF2-40B4-BE49-F238E27FC236}">
                <a16:creationId xmlns:a16="http://schemas.microsoft.com/office/drawing/2014/main" id="{43415A0E-7FEA-4B9B-846C-1BE13D2DCF2A}"/>
              </a:ext>
            </a:extLst>
          </p:cNvPr>
          <p:cNvSpPr txBox="1">
            <a:spLocks noChangeArrowheads="1"/>
          </p:cNvSpPr>
          <p:nvPr/>
        </p:nvSpPr>
        <p:spPr bwMode="auto">
          <a:xfrm>
            <a:off x="5214938" y="3244850"/>
            <a:ext cx="1128712"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385" b="1"/>
              <a:t>...................</a:t>
            </a:r>
          </a:p>
        </p:txBody>
      </p:sp>
    </p:spTree>
    <p:extLst>
      <p:ext uri="{BB962C8B-B14F-4D97-AF65-F5344CB8AC3E}">
        <p14:creationId xmlns:p14="http://schemas.microsoft.com/office/powerpoint/2010/main" val="40324427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2DD6AE-E474-4AA8-A996-450B21C55E79}"/>
              </a:ext>
            </a:extLst>
          </p:cNvPr>
          <p:cNvSpPr>
            <a:spLocks noGrp="1"/>
          </p:cNvSpPr>
          <p:nvPr>
            <p:ph type="title"/>
          </p:nvPr>
        </p:nvSpPr>
        <p:spPr/>
        <p:txBody>
          <a:bodyPr/>
          <a:lstStyle/>
          <a:p>
            <a:r>
              <a:rPr lang="it-IT" dirty="0"/>
              <a:t>4 </a:t>
            </a:r>
            <a:r>
              <a:rPr lang="it-IT" dirty="0" err="1"/>
              <a:t>Generals</a:t>
            </a:r>
            <a:r>
              <a:rPr lang="it-IT" dirty="0"/>
              <a:t>: Commander </a:t>
            </a:r>
            <a:r>
              <a:rPr lang="it-IT" dirty="0" err="1"/>
              <a:t>traitor</a:t>
            </a:r>
            <a:endParaRPr lang="it-IT" dirty="0"/>
          </a:p>
        </p:txBody>
      </p:sp>
      <p:sp>
        <p:nvSpPr>
          <p:cNvPr id="4" name="Segnaposto data 3">
            <a:extLst>
              <a:ext uri="{FF2B5EF4-FFF2-40B4-BE49-F238E27FC236}">
                <a16:creationId xmlns:a16="http://schemas.microsoft.com/office/drawing/2014/main" id="{6B95FE9A-753D-4127-A988-F7F17637502E}"/>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42DDBEDA-EDC1-41AB-96D6-4FD0BC2D1A74}"/>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E069579E-2FB2-49D2-A6A5-C4AA069B2C7A}"/>
              </a:ext>
            </a:extLst>
          </p:cNvPr>
          <p:cNvSpPr>
            <a:spLocks noGrp="1"/>
          </p:cNvSpPr>
          <p:nvPr>
            <p:ph type="sldNum" sz="quarter" idx="12"/>
          </p:nvPr>
        </p:nvSpPr>
        <p:spPr/>
        <p:txBody>
          <a:bodyPr/>
          <a:lstStyle/>
          <a:p>
            <a:fld id="{11A9D1D3-80F6-43B1-92F0-BF797B205D95}" type="slidenum">
              <a:rPr lang="it-IT" smtClean="0"/>
              <a:t>38</a:t>
            </a:fld>
            <a:endParaRPr lang="it-IT"/>
          </a:p>
        </p:txBody>
      </p:sp>
      <p:sp>
        <p:nvSpPr>
          <p:cNvPr id="7" name="Oval 20">
            <a:extLst>
              <a:ext uri="{FF2B5EF4-FFF2-40B4-BE49-F238E27FC236}">
                <a16:creationId xmlns:a16="http://schemas.microsoft.com/office/drawing/2014/main" id="{856A6D71-11E7-49A7-8B9D-E2220961D936}"/>
              </a:ext>
            </a:extLst>
          </p:cNvPr>
          <p:cNvSpPr>
            <a:spLocks noChangeArrowheads="1"/>
          </p:cNvSpPr>
          <p:nvPr/>
        </p:nvSpPr>
        <p:spPr bwMode="auto">
          <a:xfrm>
            <a:off x="4922838" y="1833563"/>
            <a:ext cx="646112" cy="400050"/>
          </a:xfrm>
          <a:prstGeom prst="ellipse">
            <a:avLst/>
          </a:prstGeom>
          <a:solidFill>
            <a:schemeClr val="hlink"/>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C</a:t>
            </a:r>
          </a:p>
        </p:txBody>
      </p:sp>
      <p:sp>
        <p:nvSpPr>
          <p:cNvPr id="8" name="Oval 21">
            <a:extLst>
              <a:ext uri="{FF2B5EF4-FFF2-40B4-BE49-F238E27FC236}">
                <a16:creationId xmlns:a16="http://schemas.microsoft.com/office/drawing/2014/main" id="{5695BDAC-84B6-49CC-8A65-6BF62BC8F348}"/>
              </a:ext>
            </a:extLst>
          </p:cNvPr>
          <p:cNvSpPr>
            <a:spLocks noChangeArrowheads="1"/>
          </p:cNvSpPr>
          <p:nvPr/>
        </p:nvSpPr>
        <p:spPr bwMode="auto">
          <a:xfrm>
            <a:off x="4173538" y="2681288"/>
            <a:ext cx="647700" cy="400050"/>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L1</a:t>
            </a:r>
          </a:p>
        </p:txBody>
      </p:sp>
      <p:sp>
        <p:nvSpPr>
          <p:cNvPr id="9" name="Oval 22">
            <a:extLst>
              <a:ext uri="{FF2B5EF4-FFF2-40B4-BE49-F238E27FC236}">
                <a16:creationId xmlns:a16="http://schemas.microsoft.com/office/drawing/2014/main" id="{62DB445C-B121-4609-945C-35096B334F65}"/>
              </a:ext>
            </a:extLst>
          </p:cNvPr>
          <p:cNvSpPr>
            <a:spLocks noChangeArrowheads="1"/>
          </p:cNvSpPr>
          <p:nvPr/>
        </p:nvSpPr>
        <p:spPr bwMode="auto">
          <a:xfrm>
            <a:off x="5568950" y="2681288"/>
            <a:ext cx="647700" cy="400050"/>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L2</a:t>
            </a:r>
          </a:p>
        </p:txBody>
      </p:sp>
      <p:sp>
        <p:nvSpPr>
          <p:cNvPr id="10" name="Line 23">
            <a:extLst>
              <a:ext uri="{FF2B5EF4-FFF2-40B4-BE49-F238E27FC236}">
                <a16:creationId xmlns:a16="http://schemas.microsoft.com/office/drawing/2014/main" id="{F7959CF5-C30E-4C89-AFC0-0B1B686DFEA2}"/>
              </a:ext>
            </a:extLst>
          </p:cNvPr>
          <p:cNvSpPr>
            <a:spLocks noChangeShapeType="1"/>
          </p:cNvSpPr>
          <p:nvPr/>
        </p:nvSpPr>
        <p:spPr bwMode="auto">
          <a:xfrm flipH="1">
            <a:off x="4522789" y="2182814"/>
            <a:ext cx="498475" cy="4984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Line 24">
            <a:extLst>
              <a:ext uri="{FF2B5EF4-FFF2-40B4-BE49-F238E27FC236}">
                <a16:creationId xmlns:a16="http://schemas.microsoft.com/office/drawing/2014/main" id="{4D2B306A-03F0-44AA-A389-64F048400186}"/>
              </a:ext>
            </a:extLst>
          </p:cNvPr>
          <p:cNvSpPr>
            <a:spLocks noChangeShapeType="1"/>
          </p:cNvSpPr>
          <p:nvPr/>
        </p:nvSpPr>
        <p:spPr bwMode="auto">
          <a:xfrm>
            <a:off x="5470526" y="2182814"/>
            <a:ext cx="449263" cy="4984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 name="Text Box 25">
            <a:extLst>
              <a:ext uri="{FF2B5EF4-FFF2-40B4-BE49-F238E27FC236}">
                <a16:creationId xmlns:a16="http://schemas.microsoft.com/office/drawing/2014/main" id="{78C5E425-DA1E-4D73-B878-E6907EBD90E0}"/>
              </a:ext>
            </a:extLst>
          </p:cNvPr>
          <p:cNvSpPr txBox="1">
            <a:spLocks noChangeArrowheads="1"/>
          </p:cNvSpPr>
          <p:nvPr/>
        </p:nvSpPr>
        <p:spPr bwMode="auto">
          <a:xfrm>
            <a:off x="4251326" y="2233613"/>
            <a:ext cx="796925"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3" name="Text Box 26">
            <a:extLst>
              <a:ext uri="{FF2B5EF4-FFF2-40B4-BE49-F238E27FC236}">
                <a16:creationId xmlns:a16="http://schemas.microsoft.com/office/drawing/2014/main" id="{4CBD1B7A-6109-4431-8E0A-9588ED3FA471}"/>
              </a:ext>
            </a:extLst>
          </p:cNvPr>
          <p:cNvSpPr txBox="1">
            <a:spLocks noChangeArrowheads="1"/>
          </p:cNvSpPr>
          <p:nvPr/>
        </p:nvSpPr>
        <p:spPr bwMode="auto">
          <a:xfrm>
            <a:off x="5995989" y="2133601"/>
            <a:ext cx="777875"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&lt;retrait&gt;</a:t>
            </a:r>
          </a:p>
        </p:txBody>
      </p:sp>
      <p:sp>
        <p:nvSpPr>
          <p:cNvPr id="14" name="Text Box 27">
            <a:extLst>
              <a:ext uri="{FF2B5EF4-FFF2-40B4-BE49-F238E27FC236}">
                <a16:creationId xmlns:a16="http://schemas.microsoft.com/office/drawing/2014/main" id="{4EB1F594-03CA-4743-A679-F032BF2B5534}"/>
              </a:ext>
            </a:extLst>
          </p:cNvPr>
          <p:cNvSpPr txBox="1">
            <a:spLocks noChangeArrowheads="1"/>
          </p:cNvSpPr>
          <p:nvPr/>
        </p:nvSpPr>
        <p:spPr bwMode="auto">
          <a:xfrm>
            <a:off x="4883151" y="2732088"/>
            <a:ext cx="796925"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5" name="Oval 28">
            <a:extLst>
              <a:ext uri="{FF2B5EF4-FFF2-40B4-BE49-F238E27FC236}">
                <a16:creationId xmlns:a16="http://schemas.microsoft.com/office/drawing/2014/main" id="{06CBEA38-946E-4F38-B317-CDAF3599CA16}"/>
              </a:ext>
            </a:extLst>
          </p:cNvPr>
          <p:cNvSpPr>
            <a:spLocks noChangeArrowheads="1"/>
          </p:cNvSpPr>
          <p:nvPr/>
        </p:nvSpPr>
        <p:spPr bwMode="auto">
          <a:xfrm>
            <a:off x="6850063" y="2682876"/>
            <a:ext cx="647700" cy="398463"/>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L3</a:t>
            </a:r>
          </a:p>
        </p:txBody>
      </p:sp>
      <p:sp>
        <p:nvSpPr>
          <p:cNvPr id="16" name="Line 29">
            <a:extLst>
              <a:ext uri="{FF2B5EF4-FFF2-40B4-BE49-F238E27FC236}">
                <a16:creationId xmlns:a16="http://schemas.microsoft.com/office/drawing/2014/main" id="{EA359617-DA34-4663-A11C-927F482D0D74}"/>
              </a:ext>
            </a:extLst>
          </p:cNvPr>
          <p:cNvSpPr>
            <a:spLocks noChangeShapeType="1"/>
          </p:cNvSpPr>
          <p:nvPr/>
        </p:nvSpPr>
        <p:spPr bwMode="auto">
          <a:xfrm>
            <a:off x="5548314" y="2082800"/>
            <a:ext cx="1544637" cy="5984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 name="Text Box 30">
            <a:extLst>
              <a:ext uri="{FF2B5EF4-FFF2-40B4-BE49-F238E27FC236}">
                <a16:creationId xmlns:a16="http://schemas.microsoft.com/office/drawing/2014/main" id="{9E6E1D8B-2B79-4142-A2E2-4722328A5DE6}"/>
              </a:ext>
            </a:extLst>
          </p:cNvPr>
          <p:cNvSpPr txBox="1">
            <a:spLocks noChangeArrowheads="1"/>
          </p:cNvSpPr>
          <p:nvPr/>
        </p:nvSpPr>
        <p:spPr bwMode="auto">
          <a:xfrm>
            <a:off x="5048251" y="2232026"/>
            <a:ext cx="796925"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8" name="Text Box 31">
            <a:extLst>
              <a:ext uri="{FF2B5EF4-FFF2-40B4-BE49-F238E27FC236}">
                <a16:creationId xmlns:a16="http://schemas.microsoft.com/office/drawing/2014/main" id="{3EF6E4A6-86F6-4139-8478-FCFA2316E00E}"/>
              </a:ext>
            </a:extLst>
          </p:cNvPr>
          <p:cNvSpPr txBox="1">
            <a:spLocks noChangeArrowheads="1"/>
          </p:cNvSpPr>
          <p:nvPr/>
        </p:nvSpPr>
        <p:spPr bwMode="auto">
          <a:xfrm>
            <a:off x="6189664" y="2732088"/>
            <a:ext cx="777875"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&lt;retrait&gt;</a:t>
            </a:r>
          </a:p>
        </p:txBody>
      </p:sp>
      <p:sp>
        <p:nvSpPr>
          <p:cNvPr id="19" name="Line 32">
            <a:extLst>
              <a:ext uri="{FF2B5EF4-FFF2-40B4-BE49-F238E27FC236}">
                <a16:creationId xmlns:a16="http://schemas.microsoft.com/office/drawing/2014/main" id="{CCE49C22-10EA-4004-B878-1EC7F3B15318}"/>
              </a:ext>
            </a:extLst>
          </p:cNvPr>
          <p:cNvSpPr>
            <a:spLocks noChangeShapeType="1"/>
          </p:cNvSpPr>
          <p:nvPr/>
        </p:nvSpPr>
        <p:spPr bwMode="auto">
          <a:xfrm>
            <a:off x="4805363" y="2981325"/>
            <a:ext cx="798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0" name="Line 33">
            <a:extLst>
              <a:ext uri="{FF2B5EF4-FFF2-40B4-BE49-F238E27FC236}">
                <a16:creationId xmlns:a16="http://schemas.microsoft.com/office/drawing/2014/main" id="{A1980414-C4E0-4AEF-8B78-52BB2B202AF6}"/>
              </a:ext>
            </a:extLst>
          </p:cNvPr>
          <p:cNvSpPr>
            <a:spLocks noChangeShapeType="1"/>
          </p:cNvSpPr>
          <p:nvPr/>
        </p:nvSpPr>
        <p:spPr bwMode="auto">
          <a:xfrm flipH="1">
            <a:off x="6200775" y="2981325"/>
            <a:ext cx="698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 name="Rectangle 34">
            <a:extLst>
              <a:ext uri="{FF2B5EF4-FFF2-40B4-BE49-F238E27FC236}">
                <a16:creationId xmlns:a16="http://schemas.microsoft.com/office/drawing/2014/main" id="{14A89524-1809-481D-82D6-044D8F80C630}"/>
              </a:ext>
            </a:extLst>
          </p:cNvPr>
          <p:cNvSpPr>
            <a:spLocks noChangeArrowheads="1"/>
          </p:cNvSpPr>
          <p:nvPr/>
        </p:nvSpPr>
        <p:spPr bwMode="auto">
          <a:xfrm>
            <a:off x="1054101" y="1256570"/>
            <a:ext cx="5524500" cy="830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dirty="0">
                <a:solidFill>
                  <a:schemeClr val="tx1"/>
                </a:solidFill>
              </a:rPr>
              <a:t>C </a:t>
            </a:r>
            <a:r>
              <a:rPr lang="it-IT" altLang="it-IT" sz="1600" dirty="0" err="1">
                <a:solidFill>
                  <a:schemeClr val="tx1"/>
                </a:solidFill>
              </a:rPr>
              <a:t>is</a:t>
            </a:r>
            <a:r>
              <a:rPr lang="it-IT" altLang="it-IT" sz="1600" dirty="0">
                <a:solidFill>
                  <a:schemeClr val="tx1"/>
                </a:solidFill>
              </a:rPr>
              <a:t> a </a:t>
            </a:r>
            <a:r>
              <a:rPr lang="it-IT" altLang="it-IT" sz="1600" dirty="0" err="1">
                <a:solidFill>
                  <a:schemeClr val="tx1"/>
                </a:solidFill>
              </a:rPr>
              <a:t>traitor</a:t>
            </a:r>
            <a:r>
              <a:rPr lang="it-IT" altLang="it-IT" sz="1600" dirty="0">
                <a:solidFill>
                  <a:schemeClr val="tx1"/>
                </a:solidFill>
              </a:rPr>
              <a:t> and </a:t>
            </a:r>
            <a:r>
              <a:rPr lang="it-IT" altLang="it-IT" sz="1600" dirty="0" err="1">
                <a:solidFill>
                  <a:schemeClr val="tx1"/>
                </a:solidFill>
              </a:rPr>
              <a:t>sends</a:t>
            </a:r>
            <a:r>
              <a:rPr lang="it-IT" altLang="it-IT" sz="1600" dirty="0">
                <a:solidFill>
                  <a:schemeClr val="tx1"/>
                </a:solidFill>
              </a:rPr>
              <a:t>: </a:t>
            </a:r>
            <a:br>
              <a:rPr lang="it-IT" altLang="it-IT" sz="1600" dirty="0">
                <a:solidFill>
                  <a:schemeClr val="tx1"/>
                </a:solidFill>
              </a:rPr>
            </a:br>
            <a:r>
              <a:rPr lang="it-IT" altLang="it-IT" sz="1600" dirty="0">
                <a:solidFill>
                  <a:schemeClr val="tx1"/>
                </a:solidFill>
              </a:rPr>
              <a:t>	- </a:t>
            </a:r>
            <a:r>
              <a:rPr lang="it-IT" altLang="it-IT" sz="1600" dirty="0" err="1">
                <a:solidFill>
                  <a:schemeClr val="tx1"/>
                </a:solidFill>
              </a:rPr>
              <a:t>attack</a:t>
            </a:r>
            <a:r>
              <a:rPr lang="it-IT" altLang="it-IT" sz="1600" dirty="0">
                <a:solidFill>
                  <a:schemeClr val="tx1"/>
                </a:solidFill>
              </a:rPr>
              <a:t> to L1 and L2</a:t>
            </a:r>
            <a:br>
              <a:rPr lang="it-IT" altLang="it-IT" sz="1600" dirty="0">
                <a:solidFill>
                  <a:schemeClr val="tx1"/>
                </a:solidFill>
              </a:rPr>
            </a:br>
            <a:r>
              <a:rPr lang="it-IT" altLang="it-IT" sz="1600" dirty="0">
                <a:solidFill>
                  <a:schemeClr val="tx1"/>
                </a:solidFill>
              </a:rPr>
              <a:t>	- </a:t>
            </a:r>
            <a:r>
              <a:rPr lang="it-IT" altLang="it-IT" sz="1600" dirty="0" err="1">
                <a:solidFill>
                  <a:schemeClr val="tx1"/>
                </a:solidFill>
              </a:rPr>
              <a:t>retrait</a:t>
            </a:r>
            <a:r>
              <a:rPr lang="it-IT" altLang="it-IT" sz="1600" dirty="0">
                <a:solidFill>
                  <a:schemeClr val="tx1"/>
                </a:solidFill>
              </a:rPr>
              <a:t> to L3</a:t>
            </a:r>
          </a:p>
        </p:txBody>
      </p:sp>
      <p:sp>
        <p:nvSpPr>
          <p:cNvPr id="22" name="Rectangle 35">
            <a:extLst>
              <a:ext uri="{FF2B5EF4-FFF2-40B4-BE49-F238E27FC236}">
                <a16:creationId xmlns:a16="http://schemas.microsoft.com/office/drawing/2014/main" id="{0EC3DB10-E01A-4F1B-990E-EA7C303CC012}"/>
              </a:ext>
            </a:extLst>
          </p:cNvPr>
          <p:cNvSpPr>
            <a:spLocks noChangeArrowheads="1"/>
          </p:cNvSpPr>
          <p:nvPr/>
        </p:nvSpPr>
        <p:spPr bwMode="auto">
          <a:xfrm>
            <a:off x="2066926" y="4052889"/>
            <a:ext cx="6837363" cy="338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L1: v1 = attack,  v2 =attack,  v3 = retrait      majority(...)= attack</a:t>
            </a:r>
          </a:p>
        </p:txBody>
      </p:sp>
      <p:sp>
        <p:nvSpPr>
          <p:cNvPr id="23" name="Rectangle 36">
            <a:extLst>
              <a:ext uri="{FF2B5EF4-FFF2-40B4-BE49-F238E27FC236}">
                <a16:creationId xmlns:a16="http://schemas.microsoft.com/office/drawing/2014/main" id="{C15B617B-BC19-4DE7-BDB2-0E0E166DAD38}"/>
              </a:ext>
            </a:extLst>
          </p:cNvPr>
          <p:cNvSpPr>
            <a:spLocks noChangeArrowheads="1"/>
          </p:cNvSpPr>
          <p:nvPr/>
        </p:nvSpPr>
        <p:spPr bwMode="auto">
          <a:xfrm>
            <a:off x="2038350" y="4502151"/>
            <a:ext cx="6019800" cy="339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L2: v1 = attack,  v2 =attack,  v3 = retrait       majority(...)= attack</a:t>
            </a:r>
          </a:p>
        </p:txBody>
      </p:sp>
      <p:sp>
        <p:nvSpPr>
          <p:cNvPr id="24" name="Rectangle 37">
            <a:extLst>
              <a:ext uri="{FF2B5EF4-FFF2-40B4-BE49-F238E27FC236}">
                <a16:creationId xmlns:a16="http://schemas.microsoft.com/office/drawing/2014/main" id="{13A6F92C-B740-42EA-9316-E5EDD3FF5537}"/>
              </a:ext>
            </a:extLst>
          </p:cNvPr>
          <p:cNvSpPr>
            <a:spLocks noChangeArrowheads="1"/>
          </p:cNvSpPr>
          <p:nvPr/>
        </p:nvSpPr>
        <p:spPr bwMode="auto">
          <a:xfrm>
            <a:off x="2038350" y="4889500"/>
            <a:ext cx="6650038"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L3: v1 = attack,  v2 =attack,  v3 = retrait       majority(...)= attack</a:t>
            </a:r>
          </a:p>
        </p:txBody>
      </p:sp>
      <p:sp>
        <p:nvSpPr>
          <p:cNvPr id="25" name="Text Box 39">
            <a:extLst>
              <a:ext uri="{FF2B5EF4-FFF2-40B4-BE49-F238E27FC236}">
                <a16:creationId xmlns:a16="http://schemas.microsoft.com/office/drawing/2014/main" id="{0990221B-090F-45AB-8339-F6EE0854221A}"/>
              </a:ext>
            </a:extLst>
          </p:cNvPr>
          <p:cNvSpPr txBox="1">
            <a:spLocks noChangeArrowheads="1"/>
          </p:cNvSpPr>
          <p:nvPr/>
        </p:nvSpPr>
        <p:spPr bwMode="auto">
          <a:xfrm>
            <a:off x="4402138" y="5726114"/>
            <a:ext cx="2089150" cy="339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IC1 and IC2 satisfied</a:t>
            </a:r>
          </a:p>
        </p:txBody>
      </p:sp>
      <p:sp>
        <p:nvSpPr>
          <p:cNvPr id="26" name="Text Box 40">
            <a:extLst>
              <a:ext uri="{FF2B5EF4-FFF2-40B4-BE49-F238E27FC236}">
                <a16:creationId xmlns:a16="http://schemas.microsoft.com/office/drawing/2014/main" id="{D8586EDD-B50C-4F70-B959-FD1B2763F553}"/>
              </a:ext>
            </a:extLst>
          </p:cNvPr>
          <p:cNvSpPr txBox="1">
            <a:spLocks noChangeArrowheads="1"/>
          </p:cNvSpPr>
          <p:nvPr/>
        </p:nvSpPr>
        <p:spPr bwMode="auto">
          <a:xfrm>
            <a:off x="6096000" y="2981325"/>
            <a:ext cx="1079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385" b="1"/>
              <a:t>..................</a:t>
            </a:r>
          </a:p>
        </p:txBody>
      </p:sp>
      <p:sp>
        <p:nvSpPr>
          <p:cNvPr id="27" name="Rectangle 41">
            <a:extLst>
              <a:ext uri="{FF2B5EF4-FFF2-40B4-BE49-F238E27FC236}">
                <a16:creationId xmlns:a16="http://schemas.microsoft.com/office/drawing/2014/main" id="{2B4E2B50-0FD6-48C9-AFC0-1107DA49B015}"/>
              </a:ext>
            </a:extLst>
          </p:cNvPr>
          <p:cNvSpPr>
            <a:spLocks noChangeArrowheads="1"/>
          </p:cNvSpPr>
          <p:nvPr/>
        </p:nvSpPr>
        <p:spPr bwMode="auto">
          <a:xfrm>
            <a:off x="2851150" y="3432175"/>
            <a:ext cx="233045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L1, L2 and L3 are loyal.</a:t>
            </a:r>
          </a:p>
        </p:txBody>
      </p:sp>
      <p:sp>
        <p:nvSpPr>
          <p:cNvPr id="28" name="Text Box 42">
            <a:extLst>
              <a:ext uri="{FF2B5EF4-FFF2-40B4-BE49-F238E27FC236}">
                <a16:creationId xmlns:a16="http://schemas.microsoft.com/office/drawing/2014/main" id="{FC538921-A860-4163-8DA4-87A218EC88E6}"/>
              </a:ext>
            </a:extLst>
          </p:cNvPr>
          <p:cNvSpPr txBox="1">
            <a:spLocks noChangeArrowheads="1"/>
          </p:cNvSpPr>
          <p:nvPr/>
        </p:nvSpPr>
        <p:spPr bwMode="auto">
          <a:xfrm>
            <a:off x="4700588" y="2981325"/>
            <a:ext cx="1079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385" b="1"/>
              <a:t>..................</a:t>
            </a:r>
          </a:p>
        </p:txBody>
      </p:sp>
    </p:spTree>
    <p:extLst>
      <p:ext uri="{BB962C8B-B14F-4D97-AF65-F5344CB8AC3E}">
        <p14:creationId xmlns:p14="http://schemas.microsoft.com/office/powerpoint/2010/main" val="30763409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7F4EDC-0E80-4761-8731-B154D9978D8F}"/>
              </a:ext>
            </a:extLst>
          </p:cNvPr>
          <p:cNvSpPr>
            <a:spLocks noGrp="1"/>
          </p:cNvSpPr>
          <p:nvPr>
            <p:ph type="title"/>
          </p:nvPr>
        </p:nvSpPr>
        <p:spPr/>
        <p:txBody>
          <a:bodyPr/>
          <a:lstStyle/>
          <a:p>
            <a:r>
              <a:rPr lang="it-IT" dirty="0"/>
              <a:t>4 </a:t>
            </a:r>
            <a:r>
              <a:rPr lang="it-IT" dirty="0" err="1"/>
              <a:t>Generals</a:t>
            </a:r>
            <a:r>
              <a:rPr lang="it-IT" dirty="0"/>
              <a:t>: one Lieutenant </a:t>
            </a:r>
            <a:r>
              <a:rPr lang="it-IT" dirty="0" err="1"/>
              <a:t>traitor</a:t>
            </a:r>
            <a:endParaRPr lang="it-IT" dirty="0"/>
          </a:p>
        </p:txBody>
      </p:sp>
      <p:sp>
        <p:nvSpPr>
          <p:cNvPr id="4" name="Segnaposto data 3">
            <a:extLst>
              <a:ext uri="{FF2B5EF4-FFF2-40B4-BE49-F238E27FC236}">
                <a16:creationId xmlns:a16="http://schemas.microsoft.com/office/drawing/2014/main" id="{EFC908D9-8E7B-462A-B587-3441952D5CBE}"/>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B9D42C80-7837-4A66-B952-B4FFE15516C5}"/>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F698F164-5112-4DD4-A3E8-3E0647E57975}"/>
              </a:ext>
            </a:extLst>
          </p:cNvPr>
          <p:cNvSpPr>
            <a:spLocks noGrp="1"/>
          </p:cNvSpPr>
          <p:nvPr>
            <p:ph type="sldNum" sz="quarter" idx="12"/>
          </p:nvPr>
        </p:nvSpPr>
        <p:spPr/>
        <p:txBody>
          <a:bodyPr/>
          <a:lstStyle/>
          <a:p>
            <a:fld id="{11A9D1D3-80F6-43B1-92F0-BF797B205D95}" type="slidenum">
              <a:rPr lang="it-IT" smtClean="0"/>
              <a:t>39</a:t>
            </a:fld>
            <a:endParaRPr lang="it-IT"/>
          </a:p>
        </p:txBody>
      </p:sp>
      <p:sp>
        <p:nvSpPr>
          <p:cNvPr id="7" name="Rectangle 3">
            <a:extLst>
              <a:ext uri="{FF2B5EF4-FFF2-40B4-BE49-F238E27FC236}">
                <a16:creationId xmlns:a16="http://schemas.microsoft.com/office/drawing/2014/main" id="{C5ECAAD3-C460-4D8C-AD2C-DE31E66046DA}"/>
              </a:ext>
            </a:extLst>
          </p:cNvPr>
          <p:cNvSpPr txBox="1">
            <a:spLocks noChangeArrowheads="1"/>
          </p:cNvSpPr>
          <p:nvPr/>
        </p:nvSpPr>
        <p:spPr>
          <a:xfrm>
            <a:off x="1034256" y="1534161"/>
            <a:ext cx="8228013" cy="4524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dirty="0"/>
              <a:t>A </a:t>
            </a:r>
            <a:r>
              <a:rPr lang="it-IT" altLang="it-IT" sz="1600" dirty="0" err="1"/>
              <a:t>leutenant</a:t>
            </a:r>
            <a:r>
              <a:rPr lang="it-IT" altLang="it-IT" sz="1600" dirty="0"/>
              <a:t> </a:t>
            </a:r>
            <a:r>
              <a:rPr lang="it-IT" altLang="it-IT" sz="1600" dirty="0" err="1"/>
              <a:t>is</a:t>
            </a:r>
            <a:r>
              <a:rPr lang="it-IT" altLang="it-IT" sz="1600" dirty="0"/>
              <a:t> a </a:t>
            </a:r>
            <a:r>
              <a:rPr lang="it-IT" altLang="it-IT" sz="1600" dirty="0" err="1"/>
              <a:t>traitor</a:t>
            </a:r>
            <a:endParaRPr lang="it-IT" altLang="it-IT" sz="1600" dirty="0"/>
          </a:p>
          <a:p>
            <a:r>
              <a:rPr lang="it-IT" altLang="it-IT" sz="1600" dirty="0"/>
              <a:t>L3 </a:t>
            </a:r>
            <a:r>
              <a:rPr lang="it-IT" altLang="it-IT" sz="1600" dirty="0" err="1"/>
              <a:t>is</a:t>
            </a:r>
            <a:r>
              <a:rPr lang="it-IT" altLang="it-IT" sz="1600" dirty="0"/>
              <a:t> a </a:t>
            </a:r>
            <a:r>
              <a:rPr lang="it-IT" altLang="it-IT" sz="1600" dirty="0" err="1"/>
              <a:t>traitor</a:t>
            </a:r>
            <a:r>
              <a:rPr lang="it-IT" altLang="it-IT" sz="1600" dirty="0"/>
              <a:t>: </a:t>
            </a:r>
            <a:br>
              <a:rPr lang="it-IT" altLang="it-IT" sz="1600" dirty="0"/>
            </a:br>
            <a:r>
              <a:rPr lang="it-IT" altLang="it-IT" sz="1600" dirty="0" err="1"/>
              <a:t>sends</a:t>
            </a:r>
            <a:r>
              <a:rPr lang="it-IT" altLang="it-IT" sz="1600" dirty="0"/>
              <a:t> </a:t>
            </a:r>
            <a:r>
              <a:rPr lang="it-IT" altLang="it-IT" sz="1600" dirty="0" err="1"/>
              <a:t>retrait</a:t>
            </a:r>
            <a:r>
              <a:rPr lang="it-IT" altLang="it-IT" sz="1600" dirty="0"/>
              <a:t> to L2 and </a:t>
            </a:r>
            <a:r>
              <a:rPr lang="it-IT" altLang="it-IT" sz="1600" dirty="0" err="1"/>
              <a:t>attack</a:t>
            </a:r>
            <a:r>
              <a:rPr lang="it-IT" altLang="it-IT" sz="1600" dirty="0"/>
              <a:t> to L1</a:t>
            </a:r>
          </a:p>
          <a:p>
            <a:endParaRPr lang="it-IT" altLang="it-IT" sz="1600" dirty="0"/>
          </a:p>
          <a:p>
            <a:endParaRPr lang="it-IT" altLang="it-IT" dirty="0"/>
          </a:p>
        </p:txBody>
      </p:sp>
      <p:sp>
        <p:nvSpPr>
          <p:cNvPr id="8" name="Oval 5">
            <a:extLst>
              <a:ext uri="{FF2B5EF4-FFF2-40B4-BE49-F238E27FC236}">
                <a16:creationId xmlns:a16="http://schemas.microsoft.com/office/drawing/2014/main" id="{3CBE10CC-FABB-4588-91DD-EE129269C328}"/>
              </a:ext>
            </a:extLst>
          </p:cNvPr>
          <p:cNvSpPr>
            <a:spLocks noChangeArrowheads="1"/>
          </p:cNvSpPr>
          <p:nvPr/>
        </p:nvSpPr>
        <p:spPr bwMode="auto">
          <a:xfrm>
            <a:off x="4800600" y="1933576"/>
            <a:ext cx="647700" cy="398463"/>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C</a:t>
            </a:r>
          </a:p>
        </p:txBody>
      </p:sp>
      <p:sp>
        <p:nvSpPr>
          <p:cNvPr id="9" name="Oval 6">
            <a:extLst>
              <a:ext uri="{FF2B5EF4-FFF2-40B4-BE49-F238E27FC236}">
                <a16:creationId xmlns:a16="http://schemas.microsoft.com/office/drawing/2014/main" id="{F425BE39-6189-4C70-9317-27039ADB7DE2}"/>
              </a:ext>
            </a:extLst>
          </p:cNvPr>
          <p:cNvSpPr>
            <a:spLocks noChangeArrowheads="1"/>
          </p:cNvSpPr>
          <p:nvPr/>
        </p:nvSpPr>
        <p:spPr bwMode="auto">
          <a:xfrm>
            <a:off x="4051300" y="2781301"/>
            <a:ext cx="647700" cy="398463"/>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L1</a:t>
            </a:r>
          </a:p>
        </p:txBody>
      </p:sp>
      <p:sp>
        <p:nvSpPr>
          <p:cNvPr id="10" name="Oval 7">
            <a:extLst>
              <a:ext uri="{FF2B5EF4-FFF2-40B4-BE49-F238E27FC236}">
                <a16:creationId xmlns:a16="http://schemas.microsoft.com/office/drawing/2014/main" id="{B2FC09C3-5B5A-43C6-9A6C-B6C6DC5FC31F}"/>
              </a:ext>
            </a:extLst>
          </p:cNvPr>
          <p:cNvSpPr>
            <a:spLocks noChangeArrowheads="1"/>
          </p:cNvSpPr>
          <p:nvPr/>
        </p:nvSpPr>
        <p:spPr bwMode="auto">
          <a:xfrm>
            <a:off x="5448301" y="2781301"/>
            <a:ext cx="646113" cy="398463"/>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L2</a:t>
            </a:r>
          </a:p>
        </p:txBody>
      </p:sp>
      <p:sp>
        <p:nvSpPr>
          <p:cNvPr id="11" name="Line 8">
            <a:extLst>
              <a:ext uri="{FF2B5EF4-FFF2-40B4-BE49-F238E27FC236}">
                <a16:creationId xmlns:a16="http://schemas.microsoft.com/office/drawing/2014/main" id="{4C63C743-08AF-4A89-A55B-0464DEF4A185}"/>
              </a:ext>
            </a:extLst>
          </p:cNvPr>
          <p:cNvSpPr>
            <a:spLocks noChangeShapeType="1"/>
          </p:cNvSpPr>
          <p:nvPr/>
        </p:nvSpPr>
        <p:spPr bwMode="auto">
          <a:xfrm flipH="1">
            <a:off x="4400551" y="2281238"/>
            <a:ext cx="498475" cy="500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 name="Line 9">
            <a:extLst>
              <a:ext uri="{FF2B5EF4-FFF2-40B4-BE49-F238E27FC236}">
                <a16:creationId xmlns:a16="http://schemas.microsoft.com/office/drawing/2014/main" id="{1C0A9DD0-697A-4E76-82B5-E06FF45D567B}"/>
              </a:ext>
            </a:extLst>
          </p:cNvPr>
          <p:cNvSpPr>
            <a:spLocks noChangeShapeType="1"/>
          </p:cNvSpPr>
          <p:nvPr/>
        </p:nvSpPr>
        <p:spPr bwMode="auto">
          <a:xfrm>
            <a:off x="5348288" y="2281238"/>
            <a:ext cx="449262" cy="500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Text Box 11">
            <a:extLst>
              <a:ext uri="{FF2B5EF4-FFF2-40B4-BE49-F238E27FC236}">
                <a16:creationId xmlns:a16="http://schemas.microsoft.com/office/drawing/2014/main" id="{D913B28A-523E-4939-918F-19E28656BFCC}"/>
              </a:ext>
            </a:extLst>
          </p:cNvPr>
          <p:cNvSpPr txBox="1">
            <a:spLocks noChangeArrowheads="1"/>
          </p:cNvSpPr>
          <p:nvPr/>
        </p:nvSpPr>
        <p:spPr bwMode="auto">
          <a:xfrm>
            <a:off x="4213226" y="2282826"/>
            <a:ext cx="796925"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4" name="Text Box 12">
            <a:extLst>
              <a:ext uri="{FF2B5EF4-FFF2-40B4-BE49-F238E27FC236}">
                <a16:creationId xmlns:a16="http://schemas.microsoft.com/office/drawing/2014/main" id="{EE485DCE-5721-47CC-92F7-A99261232299}"/>
              </a:ext>
            </a:extLst>
          </p:cNvPr>
          <p:cNvSpPr txBox="1">
            <a:spLocks noChangeArrowheads="1"/>
          </p:cNvSpPr>
          <p:nvPr/>
        </p:nvSpPr>
        <p:spPr bwMode="auto">
          <a:xfrm>
            <a:off x="6145214" y="2332038"/>
            <a:ext cx="796925"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5" name="Text Box 13">
            <a:extLst>
              <a:ext uri="{FF2B5EF4-FFF2-40B4-BE49-F238E27FC236}">
                <a16:creationId xmlns:a16="http://schemas.microsoft.com/office/drawing/2014/main" id="{88283281-8E96-4DF5-96F5-DE8828033A21}"/>
              </a:ext>
            </a:extLst>
          </p:cNvPr>
          <p:cNvSpPr txBox="1">
            <a:spLocks noChangeArrowheads="1"/>
          </p:cNvSpPr>
          <p:nvPr/>
        </p:nvSpPr>
        <p:spPr bwMode="auto">
          <a:xfrm>
            <a:off x="4700589" y="2781301"/>
            <a:ext cx="796925" cy="28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6" name="Oval 14">
            <a:extLst>
              <a:ext uri="{FF2B5EF4-FFF2-40B4-BE49-F238E27FC236}">
                <a16:creationId xmlns:a16="http://schemas.microsoft.com/office/drawing/2014/main" id="{051904D7-7633-4AC0-8923-AD38C9CF3AFF}"/>
              </a:ext>
            </a:extLst>
          </p:cNvPr>
          <p:cNvSpPr>
            <a:spLocks noChangeArrowheads="1"/>
          </p:cNvSpPr>
          <p:nvPr/>
        </p:nvSpPr>
        <p:spPr bwMode="auto">
          <a:xfrm>
            <a:off x="6727825" y="2781300"/>
            <a:ext cx="647700" cy="400050"/>
          </a:xfrm>
          <a:prstGeom prst="ellipse">
            <a:avLst/>
          </a:prstGeom>
          <a:solidFill>
            <a:schemeClr val="hlink"/>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L3</a:t>
            </a:r>
          </a:p>
        </p:txBody>
      </p:sp>
      <p:sp>
        <p:nvSpPr>
          <p:cNvPr id="17" name="Line 15">
            <a:extLst>
              <a:ext uri="{FF2B5EF4-FFF2-40B4-BE49-F238E27FC236}">
                <a16:creationId xmlns:a16="http://schemas.microsoft.com/office/drawing/2014/main" id="{97C2425B-0ABC-4A6F-B6FD-CA5B003F745A}"/>
              </a:ext>
            </a:extLst>
          </p:cNvPr>
          <p:cNvSpPr>
            <a:spLocks noChangeShapeType="1"/>
          </p:cNvSpPr>
          <p:nvPr/>
        </p:nvSpPr>
        <p:spPr bwMode="auto">
          <a:xfrm>
            <a:off x="5432425" y="2182814"/>
            <a:ext cx="1544638" cy="5984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8" name="Text Box 16">
            <a:extLst>
              <a:ext uri="{FF2B5EF4-FFF2-40B4-BE49-F238E27FC236}">
                <a16:creationId xmlns:a16="http://schemas.microsoft.com/office/drawing/2014/main" id="{5612AEE0-13A5-4023-8C06-9E194EA1133C}"/>
              </a:ext>
            </a:extLst>
          </p:cNvPr>
          <p:cNvSpPr txBox="1">
            <a:spLocks noChangeArrowheads="1"/>
          </p:cNvSpPr>
          <p:nvPr/>
        </p:nvSpPr>
        <p:spPr bwMode="auto">
          <a:xfrm>
            <a:off x="5248276" y="2332038"/>
            <a:ext cx="796925"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19" name="Text Box 18">
            <a:extLst>
              <a:ext uri="{FF2B5EF4-FFF2-40B4-BE49-F238E27FC236}">
                <a16:creationId xmlns:a16="http://schemas.microsoft.com/office/drawing/2014/main" id="{7F466304-7A69-4CCC-994E-343E32D91DD7}"/>
              </a:ext>
            </a:extLst>
          </p:cNvPr>
          <p:cNvSpPr txBox="1">
            <a:spLocks noChangeArrowheads="1"/>
          </p:cNvSpPr>
          <p:nvPr/>
        </p:nvSpPr>
        <p:spPr bwMode="auto">
          <a:xfrm>
            <a:off x="6067426" y="2830513"/>
            <a:ext cx="777875"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&lt;retrait&gt;</a:t>
            </a:r>
          </a:p>
        </p:txBody>
      </p:sp>
      <p:sp>
        <p:nvSpPr>
          <p:cNvPr id="20" name="Line 31">
            <a:extLst>
              <a:ext uri="{FF2B5EF4-FFF2-40B4-BE49-F238E27FC236}">
                <a16:creationId xmlns:a16="http://schemas.microsoft.com/office/drawing/2014/main" id="{B5827921-E9CA-4C36-A83B-858EB76ACF9A}"/>
              </a:ext>
            </a:extLst>
          </p:cNvPr>
          <p:cNvSpPr>
            <a:spLocks noChangeShapeType="1"/>
          </p:cNvSpPr>
          <p:nvPr/>
        </p:nvSpPr>
        <p:spPr bwMode="auto">
          <a:xfrm>
            <a:off x="4683126" y="3081338"/>
            <a:ext cx="798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 name="Line 32">
            <a:extLst>
              <a:ext uri="{FF2B5EF4-FFF2-40B4-BE49-F238E27FC236}">
                <a16:creationId xmlns:a16="http://schemas.microsoft.com/office/drawing/2014/main" id="{63968F42-0A2F-4E8A-A6D6-767D1212A9E8}"/>
              </a:ext>
            </a:extLst>
          </p:cNvPr>
          <p:cNvSpPr>
            <a:spLocks noChangeShapeType="1"/>
          </p:cNvSpPr>
          <p:nvPr/>
        </p:nvSpPr>
        <p:spPr bwMode="auto">
          <a:xfrm flipH="1">
            <a:off x="6080126" y="3081338"/>
            <a:ext cx="6969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2" name="Text Box 34">
            <a:extLst>
              <a:ext uri="{FF2B5EF4-FFF2-40B4-BE49-F238E27FC236}">
                <a16:creationId xmlns:a16="http://schemas.microsoft.com/office/drawing/2014/main" id="{CA2EB4BB-BAC3-4086-8342-6333D4831476}"/>
              </a:ext>
            </a:extLst>
          </p:cNvPr>
          <p:cNvSpPr txBox="1">
            <a:spLocks noChangeArrowheads="1"/>
          </p:cNvSpPr>
          <p:nvPr/>
        </p:nvSpPr>
        <p:spPr bwMode="auto">
          <a:xfrm>
            <a:off x="2717800" y="3894139"/>
            <a:ext cx="6159500" cy="338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L1: v1 = attack v2 = attack,  v3 = attack           majority(...) = attack</a:t>
            </a:r>
          </a:p>
        </p:txBody>
      </p:sp>
      <p:sp>
        <p:nvSpPr>
          <p:cNvPr id="23" name="Text Box 53">
            <a:extLst>
              <a:ext uri="{FF2B5EF4-FFF2-40B4-BE49-F238E27FC236}">
                <a16:creationId xmlns:a16="http://schemas.microsoft.com/office/drawing/2014/main" id="{91FB6B27-0E9A-4C0A-850E-D407DBC3BD8B}"/>
              </a:ext>
            </a:extLst>
          </p:cNvPr>
          <p:cNvSpPr txBox="1">
            <a:spLocks noChangeArrowheads="1"/>
          </p:cNvSpPr>
          <p:nvPr/>
        </p:nvSpPr>
        <p:spPr bwMode="auto">
          <a:xfrm>
            <a:off x="5995988" y="2981325"/>
            <a:ext cx="1079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385" b="1"/>
              <a:t>..................</a:t>
            </a:r>
          </a:p>
        </p:txBody>
      </p:sp>
      <p:sp>
        <p:nvSpPr>
          <p:cNvPr id="24" name="Text Box 54">
            <a:extLst>
              <a:ext uri="{FF2B5EF4-FFF2-40B4-BE49-F238E27FC236}">
                <a16:creationId xmlns:a16="http://schemas.microsoft.com/office/drawing/2014/main" id="{2F73A707-BDB6-4FC1-BA45-EF4CDF1B3D62}"/>
              </a:ext>
            </a:extLst>
          </p:cNvPr>
          <p:cNvSpPr txBox="1">
            <a:spLocks noChangeArrowheads="1"/>
          </p:cNvSpPr>
          <p:nvPr/>
        </p:nvSpPr>
        <p:spPr bwMode="auto">
          <a:xfrm>
            <a:off x="2687638" y="4392614"/>
            <a:ext cx="6189662" cy="338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L2: v1 = attack v2 = attack,  v3 = retrait            majority(...) = attack</a:t>
            </a:r>
          </a:p>
        </p:txBody>
      </p:sp>
      <p:sp>
        <p:nvSpPr>
          <p:cNvPr id="25" name="Text Box 55">
            <a:extLst>
              <a:ext uri="{FF2B5EF4-FFF2-40B4-BE49-F238E27FC236}">
                <a16:creationId xmlns:a16="http://schemas.microsoft.com/office/drawing/2014/main" id="{34153BB1-2056-496F-85A5-444FD367BDA3}"/>
              </a:ext>
            </a:extLst>
          </p:cNvPr>
          <p:cNvSpPr txBox="1">
            <a:spLocks noChangeArrowheads="1"/>
          </p:cNvSpPr>
          <p:nvPr/>
        </p:nvSpPr>
        <p:spPr bwMode="auto">
          <a:xfrm>
            <a:off x="4575175" y="5610225"/>
            <a:ext cx="208915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a:solidFill>
                  <a:schemeClr val="tx1"/>
                </a:solidFill>
              </a:rPr>
              <a:t>IC1 and IC2 satisfied</a:t>
            </a:r>
          </a:p>
        </p:txBody>
      </p:sp>
      <p:sp>
        <p:nvSpPr>
          <p:cNvPr id="26" name="Line 56">
            <a:extLst>
              <a:ext uri="{FF2B5EF4-FFF2-40B4-BE49-F238E27FC236}">
                <a16:creationId xmlns:a16="http://schemas.microsoft.com/office/drawing/2014/main" id="{121063CD-B4E1-45CD-B451-D396727FEFF9}"/>
              </a:ext>
            </a:extLst>
          </p:cNvPr>
          <p:cNvSpPr>
            <a:spLocks noChangeShapeType="1"/>
          </p:cNvSpPr>
          <p:nvPr/>
        </p:nvSpPr>
        <p:spPr bwMode="auto">
          <a:xfrm>
            <a:off x="6992938" y="3179764"/>
            <a:ext cx="0" cy="149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7" name="Line 57">
            <a:extLst>
              <a:ext uri="{FF2B5EF4-FFF2-40B4-BE49-F238E27FC236}">
                <a16:creationId xmlns:a16="http://schemas.microsoft.com/office/drawing/2014/main" id="{8DD10E96-9895-4950-A881-B86753964511}"/>
              </a:ext>
            </a:extLst>
          </p:cNvPr>
          <p:cNvSpPr>
            <a:spLocks noChangeShapeType="1"/>
          </p:cNvSpPr>
          <p:nvPr/>
        </p:nvSpPr>
        <p:spPr bwMode="auto">
          <a:xfrm flipH="1">
            <a:off x="4500564" y="3328988"/>
            <a:ext cx="2492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8" name="Line 58">
            <a:extLst>
              <a:ext uri="{FF2B5EF4-FFF2-40B4-BE49-F238E27FC236}">
                <a16:creationId xmlns:a16="http://schemas.microsoft.com/office/drawing/2014/main" id="{50754DE9-1E53-4CFF-A7EF-5A2087A9BCC0}"/>
              </a:ext>
            </a:extLst>
          </p:cNvPr>
          <p:cNvSpPr>
            <a:spLocks noChangeShapeType="1"/>
          </p:cNvSpPr>
          <p:nvPr/>
        </p:nvSpPr>
        <p:spPr bwMode="auto">
          <a:xfrm flipH="1" flipV="1">
            <a:off x="4451351" y="3179764"/>
            <a:ext cx="49213" cy="149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9" name="Text Box 59">
            <a:extLst>
              <a:ext uri="{FF2B5EF4-FFF2-40B4-BE49-F238E27FC236}">
                <a16:creationId xmlns:a16="http://schemas.microsoft.com/office/drawing/2014/main" id="{C5023E70-C05E-4425-8837-0C0703E60BE9}"/>
              </a:ext>
            </a:extLst>
          </p:cNvPr>
          <p:cNvSpPr txBox="1">
            <a:spLocks noChangeArrowheads="1"/>
          </p:cNvSpPr>
          <p:nvPr/>
        </p:nvSpPr>
        <p:spPr bwMode="auto">
          <a:xfrm>
            <a:off x="5497514" y="3279776"/>
            <a:ext cx="796925"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
        <p:nvSpPr>
          <p:cNvPr id="30" name="Line 60">
            <a:extLst>
              <a:ext uri="{FF2B5EF4-FFF2-40B4-BE49-F238E27FC236}">
                <a16:creationId xmlns:a16="http://schemas.microsoft.com/office/drawing/2014/main" id="{95F4FAFB-16CD-46E4-8972-1C2510A187D6}"/>
              </a:ext>
            </a:extLst>
          </p:cNvPr>
          <p:cNvSpPr>
            <a:spLocks noChangeShapeType="1"/>
          </p:cNvSpPr>
          <p:nvPr/>
        </p:nvSpPr>
        <p:spPr bwMode="auto">
          <a:xfrm flipH="1">
            <a:off x="4551363" y="3179763"/>
            <a:ext cx="10461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1" name="Text Box 61">
            <a:extLst>
              <a:ext uri="{FF2B5EF4-FFF2-40B4-BE49-F238E27FC236}">
                <a16:creationId xmlns:a16="http://schemas.microsoft.com/office/drawing/2014/main" id="{F3101A3B-54CB-4937-835A-4D1C5940A731}"/>
              </a:ext>
            </a:extLst>
          </p:cNvPr>
          <p:cNvSpPr txBox="1">
            <a:spLocks noChangeArrowheads="1"/>
          </p:cNvSpPr>
          <p:nvPr/>
        </p:nvSpPr>
        <p:spPr bwMode="auto">
          <a:xfrm>
            <a:off x="4749801" y="3079751"/>
            <a:ext cx="796925"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&lt;attack&gt;</a:t>
            </a:r>
          </a:p>
        </p:txBody>
      </p:sp>
    </p:spTree>
    <p:extLst>
      <p:ext uri="{BB962C8B-B14F-4D97-AF65-F5344CB8AC3E}">
        <p14:creationId xmlns:p14="http://schemas.microsoft.com/office/powerpoint/2010/main" val="418739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E2470F-7C4E-4A6C-B8C6-9000D7BC9CFE}"/>
              </a:ext>
            </a:extLst>
          </p:cNvPr>
          <p:cNvSpPr>
            <a:spLocks noGrp="1"/>
          </p:cNvSpPr>
          <p:nvPr>
            <p:ph type="title"/>
          </p:nvPr>
        </p:nvSpPr>
        <p:spPr/>
        <p:txBody>
          <a:bodyPr/>
          <a:lstStyle/>
          <a:p>
            <a:r>
              <a:rPr lang="it-IT" altLang="it-IT" dirty="0"/>
              <a:t>Fault models in </a:t>
            </a:r>
            <a:r>
              <a:rPr lang="it-IT" altLang="it-IT" dirty="0" err="1"/>
              <a:t>distributed</a:t>
            </a:r>
            <a:r>
              <a:rPr lang="it-IT" altLang="it-IT" dirty="0"/>
              <a:t> systems</a:t>
            </a:r>
            <a:endParaRPr lang="it-IT" dirty="0"/>
          </a:p>
        </p:txBody>
      </p:sp>
      <p:sp>
        <p:nvSpPr>
          <p:cNvPr id="3" name="Segnaposto contenuto 2">
            <a:extLst>
              <a:ext uri="{FF2B5EF4-FFF2-40B4-BE49-F238E27FC236}">
                <a16:creationId xmlns:a16="http://schemas.microsoft.com/office/drawing/2014/main" id="{2BC72BE8-2811-4D6E-BB96-E27D3AA85FB5}"/>
              </a:ext>
            </a:extLst>
          </p:cNvPr>
          <p:cNvSpPr>
            <a:spLocks noGrp="1"/>
          </p:cNvSpPr>
          <p:nvPr>
            <p:ph idx="1"/>
          </p:nvPr>
        </p:nvSpPr>
        <p:spPr>
          <a:xfrm>
            <a:off x="1133144" y="1253331"/>
            <a:ext cx="10515600" cy="4351338"/>
          </a:xfrm>
        </p:spPr>
        <p:txBody>
          <a:bodyPr>
            <a:normAutofit fontScale="92500" lnSpcReduction="20000"/>
          </a:bodyPr>
          <a:lstStyle/>
          <a:p>
            <a:pPr>
              <a:lnSpc>
                <a:spcPct val="80000"/>
              </a:lnSpc>
              <a:buFontTx/>
              <a:buNone/>
            </a:pPr>
            <a:r>
              <a:rPr lang="it-IT" altLang="it-IT" dirty="0"/>
              <a:t>Multiple </a:t>
            </a:r>
            <a:r>
              <a:rPr lang="it-IT" altLang="it-IT" dirty="0" err="1"/>
              <a:t>isolated</a:t>
            </a:r>
            <a:r>
              <a:rPr lang="it-IT" altLang="it-IT" dirty="0"/>
              <a:t> processing </a:t>
            </a:r>
            <a:r>
              <a:rPr lang="it-IT" altLang="it-IT" dirty="0" err="1"/>
              <a:t>nodes</a:t>
            </a:r>
            <a:r>
              <a:rPr lang="it-IT" altLang="it-IT" dirty="0"/>
              <a:t> </a:t>
            </a:r>
            <a:r>
              <a:rPr lang="it-IT" altLang="it-IT" dirty="0" err="1"/>
              <a:t>that</a:t>
            </a:r>
            <a:r>
              <a:rPr lang="it-IT" altLang="it-IT" dirty="0"/>
              <a:t> operate </a:t>
            </a:r>
            <a:r>
              <a:rPr lang="it-IT" altLang="it-IT" dirty="0" err="1"/>
              <a:t>concurrently</a:t>
            </a:r>
            <a:r>
              <a:rPr lang="it-IT" altLang="it-IT" dirty="0"/>
              <a:t> on </a:t>
            </a:r>
            <a:r>
              <a:rPr lang="it-IT" altLang="it-IT" dirty="0" err="1"/>
              <a:t>shared</a:t>
            </a:r>
            <a:r>
              <a:rPr lang="it-IT" altLang="it-IT" dirty="0"/>
              <a:t> </a:t>
            </a:r>
            <a:r>
              <a:rPr lang="it-IT" altLang="it-IT" dirty="0" err="1"/>
              <a:t>informations</a:t>
            </a:r>
            <a:r>
              <a:rPr lang="it-IT" altLang="it-IT" dirty="0"/>
              <a:t> </a:t>
            </a:r>
          </a:p>
          <a:p>
            <a:pPr>
              <a:lnSpc>
                <a:spcPct val="80000"/>
              </a:lnSpc>
              <a:buFontTx/>
              <a:buNone/>
            </a:pPr>
            <a:endParaRPr lang="it-IT" altLang="it-IT" dirty="0"/>
          </a:p>
          <a:p>
            <a:pPr>
              <a:lnSpc>
                <a:spcPct val="80000"/>
              </a:lnSpc>
              <a:buFontTx/>
              <a:buNone/>
            </a:pPr>
            <a:r>
              <a:rPr lang="it-IT" altLang="it-IT" dirty="0"/>
              <a:t>Information </a:t>
            </a:r>
            <a:r>
              <a:rPr lang="it-IT" altLang="it-IT" dirty="0" err="1"/>
              <a:t>is</a:t>
            </a:r>
            <a:r>
              <a:rPr lang="it-IT" altLang="it-IT" dirty="0"/>
              <a:t> </a:t>
            </a:r>
            <a:r>
              <a:rPr lang="it-IT" altLang="it-IT" dirty="0" err="1"/>
              <a:t>exchanged</a:t>
            </a:r>
            <a:r>
              <a:rPr lang="it-IT" altLang="it-IT" dirty="0"/>
              <a:t> </a:t>
            </a:r>
            <a:r>
              <a:rPr lang="it-IT" altLang="it-IT" dirty="0" err="1"/>
              <a:t>between</a:t>
            </a:r>
            <a:r>
              <a:rPr lang="it-IT" altLang="it-IT" dirty="0"/>
              <a:t> the </a:t>
            </a:r>
            <a:r>
              <a:rPr lang="it-IT" altLang="it-IT" dirty="0" err="1"/>
              <a:t>processes</a:t>
            </a:r>
            <a:r>
              <a:rPr lang="it-IT" altLang="it-IT" dirty="0"/>
              <a:t> from time to time</a:t>
            </a:r>
          </a:p>
          <a:p>
            <a:pPr>
              <a:lnSpc>
                <a:spcPct val="80000"/>
              </a:lnSpc>
              <a:buFontTx/>
              <a:buNone/>
            </a:pPr>
            <a:endParaRPr lang="it-IT" altLang="it-IT" dirty="0"/>
          </a:p>
          <a:p>
            <a:pPr>
              <a:lnSpc>
                <a:spcPct val="80000"/>
              </a:lnSpc>
              <a:buFontTx/>
              <a:buNone/>
            </a:pPr>
            <a:r>
              <a:rPr lang="it-IT" altLang="it-IT" dirty="0" err="1"/>
              <a:t>Algorithm</a:t>
            </a:r>
            <a:r>
              <a:rPr lang="it-IT" altLang="it-IT" dirty="0"/>
              <a:t> </a:t>
            </a:r>
            <a:r>
              <a:rPr lang="it-IT" altLang="it-IT" dirty="0" err="1"/>
              <a:t>construction</a:t>
            </a:r>
            <a:r>
              <a:rPr lang="it-IT" altLang="it-IT" dirty="0"/>
              <a:t>: </a:t>
            </a:r>
            <a:br>
              <a:rPr lang="it-IT" altLang="it-IT" dirty="0"/>
            </a:br>
            <a:r>
              <a:rPr lang="it-IT" altLang="it-IT" dirty="0"/>
              <a:t>the goal </a:t>
            </a:r>
            <a:r>
              <a:rPr lang="it-IT" altLang="it-IT" dirty="0" err="1"/>
              <a:t>is</a:t>
            </a:r>
            <a:r>
              <a:rPr lang="it-IT" altLang="it-IT" dirty="0"/>
              <a:t> to design the software in </a:t>
            </a:r>
            <a:r>
              <a:rPr lang="it-IT" altLang="it-IT" dirty="0" err="1"/>
              <a:t>such</a:t>
            </a:r>
            <a:r>
              <a:rPr lang="it-IT" altLang="it-IT" dirty="0"/>
              <a:t> a way </a:t>
            </a:r>
            <a:r>
              <a:rPr lang="it-IT" altLang="it-IT" dirty="0" err="1"/>
              <a:t>that</a:t>
            </a:r>
            <a:r>
              <a:rPr lang="it-IT" altLang="it-IT" dirty="0"/>
              <a:t> the </a:t>
            </a:r>
            <a:r>
              <a:rPr lang="it-IT" altLang="it-IT" dirty="0" err="1"/>
              <a:t>distributed</a:t>
            </a:r>
            <a:r>
              <a:rPr lang="it-IT" altLang="it-IT" dirty="0"/>
              <a:t> </a:t>
            </a:r>
            <a:r>
              <a:rPr lang="it-IT" altLang="it-IT" dirty="0" err="1"/>
              <a:t>application</a:t>
            </a:r>
            <a:r>
              <a:rPr lang="it-IT" altLang="it-IT" dirty="0"/>
              <a:t> </a:t>
            </a:r>
            <a:r>
              <a:rPr lang="it-IT" altLang="it-IT" dirty="0" err="1"/>
              <a:t>is</a:t>
            </a:r>
            <a:r>
              <a:rPr lang="it-IT" altLang="it-IT" dirty="0"/>
              <a:t> fault </a:t>
            </a:r>
            <a:r>
              <a:rPr lang="it-IT" altLang="it-IT" dirty="0" err="1"/>
              <a:t>tolerant</a:t>
            </a:r>
            <a:endParaRPr lang="it-IT" altLang="it-IT" dirty="0"/>
          </a:p>
          <a:p>
            <a:pPr>
              <a:lnSpc>
                <a:spcPct val="80000"/>
              </a:lnSpc>
              <a:buFontTx/>
              <a:buNone/>
            </a:pPr>
            <a:endParaRPr lang="it-IT" altLang="it-IT" dirty="0"/>
          </a:p>
          <a:p>
            <a:pPr>
              <a:lnSpc>
                <a:spcPct val="80000"/>
              </a:lnSpc>
              <a:buFontTx/>
              <a:buNone/>
            </a:pPr>
            <a:r>
              <a:rPr lang="it-IT" altLang="it-IT" dirty="0"/>
              <a:t>	- A set of high </a:t>
            </a:r>
            <a:r>
              <a:rPr lang="it-IT" altLang="it-IT" dirty="0" err="1"/>
              <a:t>level</a:t>
            </a:r>
            <a:r>
              <a:rPr lang="it-IT" altLang="it-IT" dirty="0"/>
              <a:t> faults are </a:t>
            </a:r>
            <a:r>
              <a:rPr lang="it-IT" altLang="it-IT" dirty="0" err="1"/>
              <a:t>identified</a:t>
            </a:r>
            <a:endParaRPr lang="it-IT" altLang="it-IT" dirty="0"/>
          </a:p>
          <a:p>
            <a:pPr>
              <a:lnSpc>
                <a:spcPct val="80000"/>
              </a:lnSpc>
              <a:buFontTx/>
              <a:buNone/>
            </a:pPr>
            <a:endParaRPr lang="it-IT" altLang="it-IT" dirty="0"/>
          </a:p>
          <a:p>
            <a:pPr>
              <a:lnSpc>
                <a:spcPct val="80000"/>
              </a:lnSpc>
              <a:buFontTx/>
              <a:buNone/>
            </a:pPr>
            <a:r>
              <a:rPr lang="it-IT" altLang="it-IT" dirty="0"/>
              <a:t>	- </a:t>
            </a:r>
            <a:r>
              <a:rPr lang="it-IT" altLang="it-IT" dirty="0" err="1"/>
              <a:t>Algorithms</a:t>
            </a:r>
            <a:r>
              <a:rPr lang="it-IT" altLang="it-IT" dirty="0"/>
              <a:t> are </a:t>
            </a:r>
            <a:r>
              <a:rPr lang="it-IT" altLang="it-IT" dirty="0" err="1"/>
              <a:t>designed</a:t>
            </a:r>
            <a:r>
              <a:rPr lang="it-IT" altLang="it-IT" dirty="0"/>
              <a:t> </a:t>
            </a:r>
            <a:r>
              <a:rPr lang="it-IT" altLang="it-IT" dirty="0" err="1"/>
              <a:t>that</a:t>
            </a:r>
            <a:r>
              <a:rPr lang="it-IT" altLang="it-IT" dirty="0"/>
              <a:t> </a:t>
            </a:r>
            <a:r>
              <a:rPr lang="it-IT" altLang="it-IT" dirty="0" err="1"/>
              <a:t>tolerate</a:t>
            </a:r>
            <a:r>
              <a:rPr lang="it-IT" altLang="it-IT" dirty="0"/>
              <a:t> </a:t>
            </a:r>
            <a:r>
              <a:rPr lang="it-IT" altLang="it-IT" dirty="0" err="1"/>
              <a:t>those</a:t>
            </a:r>
            <a:r>
              <a:rPr lang="it-IT" altLang="it-IT" dirty="0"/>
              <a:t> faults </a:t>
            </a:r>
          </a:p>
          <a:p>
            <a:pPr>
              <a:lnSpc>
                <a:spcPct val="80000"/>
              </a:lnSpc>
              <a:buFontTx/>
              <a:buNone/>
            </a:pPr>
            <a:endParaRPr lang="it-IT" altLang="it-IT" dirty="0">
              <a:solidFill>
                <a:srgbClr val="3333FF"/>
              </a:solidFill>
            </a:endParaRPr>
          </a:p>
          <a:p>
            <a:pPr>
              <a:lnSpc>
                <a:spcPct val="80000"/>
              </a:lnSpc>
            </a:pPr>
            <a:endParaRPr lang="it-IT" altLang="it-IT" dirty="0">
              <a:solidFill>
                <a:srgbClr val="3333FF"/>
              </a:solidFill>
            </a:endParaRPr>
          </a:p>
          <a:p>
            <a:endParaRPr lang="it-IT" dirty="0"/>
          </a:p>
        </p:txBody>
      </p:sp>
      <p:sp>
        <p:nvSpPr>
          <p:cNvPr id="4" name="Segnaposto data 3">
            <a:extLst>
              <a:ext uri="{FF2B5EF4-FFF2-40B4-BE49-F238E27FC236}">
                <a16:creationId xmlns:a16="http://schemas.microsoft.com/office/drawing/2014/main" id="{61120232-5795-4877-8CA0-D01C374D4710}"/>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B9301484-3CEF-4165-B15E-FE5310416CDB}"/>
              </a:ext>
            </a:extLst>
          </p:cNvPr>
          <p:cNvSpPr>
            <a:spLocks noGrp="1"/>
          </p:cNvSpPr>
          <p:nvPr>
            <p:ph type="ftr" sz="quarter" idx="11"/>
          </p:nvPr>
        </p:nvSpPr>
        <p:spPr/>
        <p:txBody>
          <a:bodyPr/>
          <a:lstStyle/>
          <a:p>
            <a:r>
              <a:rPr lang="en-US" altLang="it-IT" dirty="0"/>
              <a:t>Basic building blocks in Fault Tolerant distributed systems</a:t>
            </a:r>
          </a:p>
        </p:txBody>
      </p:sp>
      <p:sp>
        <p:nvSpPr>
          <p:cNvPr id="6" name="Segnaposto numero diapositiva 5">
            <a:extLst>
              <a:ext uri="{FF2B5EF4-FFF2-40B4-BE49-F238E27FC236}">
                <a16:creationId xmlns:a16="http://schemas.microsoft.com/office/drawing/2014/main" id="{456DE649-1879-4AE9-AD44-F40C78B85D7F}"/>
              </a:ext>
            </a:extLst>
          </p:cNvPr>
          <p:cNvSpPr>
            <a:spLocks noGrp="1"/>
          </p:cNvSpPr>
          <p:nvPr>
            <p:ph type="sldNum" sz="quarter" idx="12"/>
          </p:nvPr>
        </p:nvSpPr>
        <p:spPr/>
        <p:txBody>
          <a:bodyPr/>
          <a:lstStyle/>
          <a:p>
            <a:fld id="{11A9D1D3-80F6-43B1-92F0-BF797B205D95}" type="slidenum">
              <a:rPr lang="it-IT" smtClean="0"/>
              <a:t>4</a:t>
            </a:fld>
            <a:endParaRPr lang="it-IT"/>
          </a:p>
        </p:txBody>
      </p:sp>
    </p:spTree>
    <p:extLst>
      <p:ext uri="{BB962C8B-B14F-4D97-AF65-F5344CB8AC3E}">
        <p14:creationId xmlns:p14="http://schemas.microsoft.com/office/powerpoint/2010/main" val="38164463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FB8828-9C6D-421D-B936-5BA192810CD2}"/>
              </a:ext>
            </a:extLst>
          </p:cNvPr>
          <p:cNvSpPr>
            <a:spLocks noGrp="1"/>
          </p:cNvSpPr>
          <p:nvPr>
            <p:ph type="title"/>
          </p:nvPr>
        </p:nvSpPr>
        <p:spPr/>
        <p:txBody>
          <a:bodyPr/>
          <a:lstStyle/>
          <a:p>
            <a:r>
              <a:rPr lang="it-IT" dirty="0" err="1"/>
              <a:t>Oral</a:t>
            </a:r>
            <a:r>
              <a:rPr lang="it-IT" dirty="0"/>
              <a:t> </a:t>
            </a:r>
            <a:r>
              <a:rPr lang="it-IT" dirty="0" err="1"/>
              <a:t>message</a:t>
            </a:r>
            <a:r>
              <a:rPr lang="it-IT" dirty="0"/>
              <a:t> (OM) </a:t>
            </a:r>
            <a:r>
              <a:rPr lang="it-IT" dirty="0" err="1"/>
              <a:t>Algorithm</a:t>
            </a:r>
            <a:endParaRPr lang="it-IT" dirty="0"/>
          </a:p>
        </p:txBody>
      </p:sp>
      <p:sp>
        <p:nvSpPr>
          <p:cNvPr id="4" name="Segnaposto data 3">
            <a:extLst>
              <a:ext uri="{FF2B5EF4-FFF2-40B4-BE49-F238E27FC236}">
                <a16:creationId xmlns:a16="http://schemas.microsoft.com/office/drawing/2014/main" id="{C2EE887F-431D-427D-BF8E-4E93934949C0}"/>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EA3CD5DE-8C70-4AA2-B5CB-2B965BD8C178}"/>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A8D339BA-0A40-4C9B-A413-1ED3E3A8899A}"/>
              </a:ext>
            </a:extLst>
          </p:cNvPr>
          <p:cNvSpPr>
            <a:spLocks noGrp="1"/>
          </p:cNvSpPr>
          <p:nvPr>
            <p:ph type="sldNum" sz="quarter" idx="12"/>
          </p:nvPr>
        </p:nvSpPr>
        <p:spPr/>
        <p:txBody>
          <a:bodyPr/>
          <a:lstStyle/>
          <a:p>
            <a:fld id="{11A9D1D3-80F6-43B1-92F0-BF797B205D95}" type="slidenum">
              <a:rPr lang="it-IT" smtClean="0"/>
              <a:t>40</a:t>
            </a:fld>
            <a:endParaRPr lang="it-IT"/>
          </a:p>
        </p:txBody>
      </p:sp>
      <p:sp>
        <p:nvSpPr>
          <p:cNvPr id="7" name="Rectangle 3">
            <a:extLst>
              <a:ext uri="{FF2B5EF4-FFF2-40B4-BE49-F238E27FC236}">
                <a16:creationId xmlns:a16="http://schemas.microsoft.com/office/drawing/2014/main" id="{DE7194F0-23AD-4801-9EC1-E9F5C7EFD8C7}"/>
              </a:ext>
            </a:extLst>
          </p:cNvPr>
          <p:cNvSpPr txBox="1">
            <a:spLocks noChangeArrowheads="1"/>
          </p:cNvSpPr>
          <p:nvPr/>
        </p:nvSpPr>
        <p:spPr>
          <a:xfrm>
            <a:off x="2058193" y="1456691"/>
            <a:ext cx="8075613" cy="4524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altLang="it-IT" sz="1600"/>
              <a:t>The following theorem has been formally proved:</a:t>
            </a:r>
          </a:p>
          <a:p>
            <a:pPr algn="just"/>
            <a:endParaRPr lang="it-IT" altLang="it-IT" sz="1600"/>
          </a:p>
          <a:p>
            <a:pPr algn="just"/>
            <a:r>
              <a:rPr lang="it-IT" altLang="it-IT" sz="1600" i="1"/>
              <a:t>Theorem</a:t>
            </a:r>
            <a:r>
              <a:rPr lang="it-IT" altLang="it-IT" sz="1600"/>
              <a:t>: </a:t>
            </a:r>
          </a:p>
          <a:p>
            <a:pPr algn="just"/>
            <a:r>
              <a:rPr lang="it-IT" altLang="it-IT" sz="1600"/>
              <a:t>	For any m, algorithm OM(m) satisfies conditions IC1 and IC2 if there are more than 3m generals and at most m traitors.  Let n the number of generals: n &gt;= 3m +1.</a:t>
            </a:r>
          </a:p>
          <a:p>
            <a:endParaRPr lang="it-IT" altLang="it-IT" sz="1600"/>
          </a:p>
          <a:p>
            <a:endParaRPr lang="it-IT" altLang="it-IT" sz="1600"/>
          </a:p>
          <a:p>
            <a:pPr algn="just"/>
            <a:r>
              <a:rPr lang="it-IT" altLang="it-IT" sz="1600"/>
              <a:t>4    generals are needed to cope with 1 traitor;</a:t>
            </a:r>
          </a:p>
          <a:p>
            <a:pPr algn="just">
              <a:buFontTx/>
              <a:buAutoNum type="arabicPlain" startAt="7"/>
            </a:pPr>
            <a:r>
              <a:rPr lang="it-IT" altLang="it-IT" sz="1600"/>
              <a:t>generals are needed to cope with 2 traitors;</a:t>
            </a:r>
          </a:p>
          <a:p>
            <a:pPr algn="just"/>
            <a:r>
              <a:rPr lang="it-IT" altLang="it-IT" sz="1600"/>
              <a:t>10  generals are neede to cope with 3 traitors</a:t>
            </a:r>
          </a:p>
          <a:p>
            <a:pPr algn="just"/>
            <a:r>
              <a:rPr lang="it-IT" altLang="it-IT" sz="1600"/>
              <a:t>.......</a:t>
            </a:r>
          </a:p>
          <a:p>
            <a:pPr algn="just"/>
            <a:endParaRPr lang="it-IT" altLang="it-IT" sz="1600"/>
          </a:p>
          <a:p>
            <a:pPr algn="just"/>
            <a:endParaRPr lang="it-IT" altLang="it-IT" sz="1600"/>
          </a:p>
          <a:p>
            <a:pPr algn="just"/>
            <a:endParaRPr lang="it-IT" altLang="it-IT" sz="1600"/>
          </a:p>
          <a:p>
            <a:pPr algn="just"/>
            <a:endParaRPr lang="it-IT" altLang="it-IT" sz="1600"/>
          </a:p>
          <a:p>
            <a:pPr algn="just"/>
            <a:endParaRPr lang="it-IT" altLang="it-IT" dirty="0"/>
          </a:p>
        </p:txBody>
      </p:sp>
    </p:spTree>
    <p:extLst>
      <p:ext uri="{BB962C8B-B14F-4D97-AF65-F5344CB8AC3E}">
        <p14:creationId xmlns:p14="http://schemas.microsoft.com/office/powerpoint/2010/main" val="40932403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E178FC-50A8-4B7E-B2E8-DFA8E6D2246D}"/>
              </a:ext>
            </a:extLst>
          </p:cNvPr>
          <p:cNvSpPr>
            <a:spLocks noGrp="1"/>
          </p:cNvSpPr>
          <p:nvPr>
            <p:ph type="title"/>
          </p:nvPr>
        </p:nvSpPr>
        <p:spPr/>
        <p:txBody>
          <a:bodyPr/>
          <a:lstStyle/>
          <a:p>
            <a:r>
              <a:rPr lang="it-IT" altLang="it-IT" dirty="0" err="1"/>
              <a:t>Byzantine</a:t>
            </a:r>
            <a:r>
              <a:rPr lang="it-IT" altLang="it-IT" dirty="0"/>
              <a:t> </a:t>
            </a:r>
            <a:r>
              <a:rPr lang="it-IT" altLang="it-IT" dirty="0" err="1"/>
              <a:t>Generals</a:t>
            </a:r>
            <a:r>
              <a:rPr lang="it-IT" altLang="it-IT" dirty="0"/>
              <a:t> </a:t>
            </a:r>
            <a:r>
              <a:rPr lang="it-IT" altLang="it-IT" dirty="0" err="1"/>
              <a:t>Problem</a:t>
            </a:r>
            <a:endParaRPr lang="it-IT" dirty="0"/>
          </a:p>
        </p:txBody>
      </p:sp>
      <p:sp>
        <p:nvSpPr>
          <p:cNvPr id="4" name="Segnaposto data 3">
            <a:extLst>
              <a:ext uri="{FF2B5EF4-FFF2-40B4-BE49-F238E27FC236}">
                <a16:creationId xmlns:a16="http://schemas.microsoft.com/office/drawing/2014/main" id="{01CBF3AC-38E6-4239-9893-3A48FFC85106}"/>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CEC01B80-8D6A-4BCF-B07F-DC576045503E}"/>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00702C0F-A187-4EA8-B6F5-DD827E4F12BA}"/>
              </a:ext>
            </a:extLst>
          </p:cNvPr>
          <p:cNvSpPr>
            <a:spLocks noGrp="1"/>
          </p:cNvSpPr>
          <p:nvPr>
            <p:ph type="sldNum" sz="quarter" idx="12"/>
          </p:nvPr>
        </p:nvSpPr>
        <p:spPr/>
        <p:txBody>
          <a:bodyPr/>
          <a:lstStyle/>
          <a:p>
            <a:fld id="{11A9D1D3-80F6-43B1-92F0-BF797B205D95}" type="slidenum">
              <a:rPr lang="it-IT" smtClean="0"/>
              <a:t>41</a:t>
            </a:fld>
            <a:endParaRPr lang="it-IT"/>
          </a:p>
        </p:txBody>
      </p:sp>
      <p:sp>
        <p:nvSpPr>
          <p:cNvPr id="7" name="Rectangle 3">
            <a:extLst>
              <a:ext uri="{FF2B5EF4-FFF2-40B4-BE49-F238E27FC236}">
                <a16:creationId xmlns:a16="http://schemas.microsoft.com/office/drawing/2014/main" id="{E23925F3-F3F3-45C5-A2A1-ABF1DFF52342}"/>
              </a:ext>
            </a:extLst>
          </p:cNvPr>
          <p:cNvSpPr txBox="1">
            <a:spLocks noChangeArrowheads="1"/>
          </p:cNvSpPr>
          <p:nvPr/>
        </p:nvSpPr>
        <p:spPr>
          <a:xfrm>
            <a:off x="2080133" y="1449262"/>
            <a:ext cx="7704138" cy="453548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a:t>Original Byzantine Generals Problem</a:t>
            </a:r>
          </a:p>
          <a:p>
            <a:r>
              <a:rPr lang="it-IT" altLang="it-IT" sz="1600"/>
              <a:t>	Solved assigning the role of commanding general to every lieutenant general, and running the algorithms concurrently</a:t>
            </a:r>
          </a:p>
          <a:p>
            <a:r>
              <a:rPr lang="it-IT" altLang="it-IT" sz="1600"/>
              <a:t>	</a:t>
            </a:r>
          </a:p>
          <a:p>
            <a:pPr algn="just"/>
            <a:r>
              <a:rPr lang="it-IT" altLang="it-IT" sz="1600"/>
              <a:t>Each general observes the enemy and communicates his observations to the others</a:t>
            </a:r>
          </a:p>
          <a:p>
            <a:r>
              <a:rPr lang="it-IT" altLang="it-IT" sz="1600"/>
              <a:t>	</a:t>
            </a:r>
            <a:r>
              <a:rPr lang="it-IT" altLang="it-IT" sz="1600">
                <a:sym typeface="Wingdings" panose="05000000000000000000" pitchFamily="2" charset="2"/>
              </a:rPr>
              <a:t></a:t>
            </a:r>
            <a:r>
              <a:rPr lang="it-IT" altLang="it-IT" sz="1600"/>
              <a:t> Every general </a:t>
            </a:r>
            <a:r>
              <a:rPr lang="it-IT" altLang="it-IT" sz="1600" i="1"/>
              <a:t>i </a:t>
            </a:r>
            <a:r>
              <a:rPr lang="it-IT" altLang="it-IT" sz="1600"/>
              <a:t>sends the order “</a:t>
            </a:r>
            <a:r>
              <a:rPr lang="it-IT" altLang="it-IT" sz="1600" i="1"/>
              <a:t>use v(i) as my value</a:t>
            </a:r>
            <a:r>
              <a:rPr lang="it-IT" altLang="it-IT" sz="1600"/>
              <a:t>”</a:t>
            </a:r>
          </a:p>
          <a:p>
            <a:endParaRPr lang="it-IT" altLang="it-IT" sz="1600">
              <a:sym typeface="Wingdings" panose="05000000000000000000" pitchFamily="2" charset="2"/>
            </a:endParaRPr>
          </a:p>
          <a:p>
            <a:r>
              <a:rPr lang="it-IT" altLang="it-IT" sz="1600"/>
              <a:t>Consensus on the value sent by general </a:t>
            </a:r>
            <a:r>
              <a:rPr lang="it-IT" altLang="it-IT" sz="1600" i="1"/>
              <a:t>i  </a:t>
            </a:r>
            <a:r>
              <a:rPr lang="it-IT" altLang="it-IT" sz="1600">
                <a:sym typeface="Wingdings" panose="05000000000000000000" pitchFamily="2" charset="2"/>
              </a:rPr>
              <a:t></a:t>
            </a:r>
            <a:r>
              <a:rPr lang="it-IT" altLang="it-IT" sz="1600"/>
              <a:t> algorithm OM</a:t>
            </a:r>
          </a:p>
          <a:p>
            <a:endParaRPr lang="it-IT" altLang="it-IT" sz="1600"/>
          </a:p>
          <a:p>
            <a:r>
              <a:rPr lang="it-IT" altLang="it-IT" sz="1600"/>
              <a:t>Each general combines</a:t>
            </a:r>
            <a:r>
              <a:rPr lang="it-IT" altLang="it-IT" sz="1600" i="1"/>
              <a:t> v(1),…,v(n) </a:t>
            </a:r>
            <a:r>
              <a:rPr lang="it-IT" altLang="it-IT" sz="1600"/>
              <a:t>into a plan of actions</a:t>
            </a:r>
          </a:p>
          <a:p>
            <a:r>
              <a:rPr lang="it-IT" altLang="it-IT" sz="1600">
                <a:sym typeface="Wingdings" panose="05000000000000000000" pitchFamily="2" charset="2"/>
              </a:rPr>
              <a:t>	</a:t>
            </a:r>
            <a:r>
              <a:rPr lang="it-IT" altLang="it-IT" sz="1600"/>
              <a:t> Majority vote to decide attack/retreat</a:t>
            </a:r>
          </a:p>
          <a:p>
            <a:endParaRPr lang="it-IT" altLang="it-IT" sz="1600"/>
          </a:p>
          <a:p>
            <a:r>
              <a:rPr lang="it-IT" altLang="it-IT" sz="1600"/>
              <a:t>General agreement among n processors, m of which could be faulty and behave in arbirary manners. </a:t>
            </a:r>
          </a:p>
          <a:p>
            <a:pPr algn="just"/>
            <a:r>
              <a:rPr lang="it-IT" altLang="it-IT" sz="1600"/>
              <a:t>No assumptions on the characteristics of faulty processors</a:t>
            </a:r>
          </a:p>
          <a:p>
            <a:pPr algn="just"/>
            <a:r>
              <a:rPr lang="it-IT" altLang="it-IT" sz="1600"/>
              <a:t>Conflicting values are solved taking a deterministic majority vote on the values received at each processor (completely distributed).</a:t>
            </a:r>
            <a:endParaRPr lang="it-IT" altLang="it-IT" sz="1600" dirty="0"/>
          </a:p>
        </p:txBody>
      </p:sp>
    </p:spTree>
    <p:extLst>
      <p:ext uri="{BB962C8B-B14F-4D97-AF65-F5344CB8AC3E}">
        <p14:creationId xmlns:p14="http://schemas.microsoft.com/office/powerpoint/2010/main" val="21319148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3C450E-1DB5-4C4E-9DBA-25B55A3F6391}"/>
              </a:ext>
            </a:extLst>
          </p:cNvPr>
          <p:cNvSpPr>
            <a:spLocks noGrp="1"/>
          </p:cNvSpPr>
          <p:nvPr>
            <p:ph type="title"/>
          </p:nvPr>
        </p:nvSpPr>
        <p:spPr/>
        <p:txBody>
          <a:bodyPr/>
          <a:lstStyle/>
          <a:p>
            <a:r>
              <a:rPr lang="it-IT" altLang="it-IT" dirty="0" err="1"/>
              <a:t>Byzantine</a:t>
            </a:r>
            <a:r>
              <a:rPr lang="it-IT" altLang="it-IT" dirty="0"/>
              <a:t> </a:t>
            </a:r>
            <a:r>
              <a:rPr lang="it-IT" altLang="it-IT" dirty="0" err="1"/>
              <a:t>Generals</a:t>
            </a:r>
            <a:r>
              <a:rPr lang="it-IT" altLang="it-IT" dirty="0"/>
              <a:t> </a:t>
            </a:r>
            <a:r>
              <a:rPr lang="it-IT" altLang="it-IT" dirty="0" err="1"/>
              <a:t>Problem</a:t>
            </a:r>
            <a:endParaRPr lang="it-IT" dirty="0"/>
          </a:p>
        </p:txBody>
      </p:sp>
      <p:sp>
        <p:nvSpPr>
          <p:cNvPr id="4" name="Segnaposto data 3">
            <a:extLst>
              <a:ext uri="{FF2B5EF4-FFF2-40B4-BE49-F238E27FC236}">
                <a16:creationId xmlns:a16="http://schemas.microsoft.com/office/drawing/2014/main" id="{BFB69FB1-239D-448D-9568-20D7A1185954}"/>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DA0564D3-9BDA-4FA9-B178-951BD37B3040}"/>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74E5FBD2-8568-4028-9FD3-536E7D7B00AA}"/>
              </a:ext>
            </a:extLst>
          </p:cNvPr>
          <p:cNvSpPr>
            <a:spLocks noGrp="1"/>
          </p:cNvSpPr>
          <p:nvPr>
            <p:ph type="sldNum" sz="quarter" idx="12"/>
          </p:nvPr>
        </p:nvSpPr>
        <p:spPr/>
        <p:txBody>
          <a:bodyPr/>
          <a:lstStyle/>
          <a:p>
            <a:fld id="{11A9D1D3-80F6-43B1-92F0-BF797B205D95}" type="slidenum">
              <a:rPr lang="it-IT" smtClean="0"/>
              <a:t>42</a:t>
            </a:fld>
            <a:endParaRPr lang="it-IT"/>
          </a:p>
        </p:txBody>
      </p:sp>
      <p:sp>
        <p:nvSpPr>
          <p:cNvPr id="7" name="Rectangle 3">
            <a:extLst>
              <a:ext uri="{FF2B5EF4-FFF2-40B4-BE49-F238E27FC236}">
                <a16:creationId xmlns:a16="http://schemas.microsoft.com/office/drawing/2014/main" id="{8AD2FCB6-1ADA-4119-81D6-59BCB002F561}"/>
              </a:ext>
            </a:extLst>
          </p:cNvPr>
          <p:cNvSpPr txBox="1">
            <a:spLocks noChangeArrowheads="1"/>
          </p:cNvSpPr>
          <p:nvPr/>
        </p:nvSpPr>
        <p:spPr>
          <a:xfrm>
            <a:off x="2311177" y="1166812"/>
            <a:ext cx="8228013" cy="45243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dirty="0"/>
              <a:t>Solutions of the Consensus </a:t>
            </a:r>
            <a:r>
              <a:rPr lang="it-IT" altLang="it-IT" sz="1600" dirty="0" err="1"/>
              <a:t>problem</a:t>
            </a:r>
            <a:r>
              <a:rPr lang="it-IT" altLang="it-IT" sz="1600" dirty="0"/>
              <a:t> are </a:t>
            </a:r>
            <a:r>
              <a:rPr lang="it-IT" altLang="it-IT" sz="1600" dirty="0" err="1"/>
              <a:t>expensive</a:t>
            </a:r>
            <a:r>
              <a:rPr lang="it-IT" altLang="it-IT" sz="1600" dirty="0"/>
              <a:t>:</a:t>
            </a:r>
          </a:p>
          <a:p>
            <a:r>
              <a:rPr lang="it-IT" altLang="it-IT" sz="1600" dirty="0"/>
              <a:t>Assume m  be the maximum </a:t>
            </a:r>
            <a:r>
              <a:rPr lang="it-IT" altLang="it-IT" sz="1600" dirty="0" err="1"/>
              <a:t>number</a:t>
            </a:r>
            <a:r>
              <a:rPr lang="it-IT" altLang="it-IT" sz="1600" dirty="0"/>
              <a:t> of </a:t>
            </a:r>
            <a:r>
              <a:rPr lang="it-IT" altLang="it-IT" sz="1600" dirty="0" err="1"/>
              <a:t>faulty</a:t>
            </a:r>
            <a:r>
              <a:rPr lang="it-IT" altLang="it-IT" sz="1600" dirty="0"/>
              <a:t> </a:t>
            </a:r>
            <a:r>
              <a:rPr lang="it-IT" altLang="it-IT" sz="1600" dirty="0" err="1"/>
              <a:t>nodes</a:t>
            </a:r>
            <a:endParaRPr lang="it-IT" altLang="it-IT" sz="1600" dirty="0"/>
          </a:p>
          <a:p>
            <a:r>
              <a:rPr lang="it-IT" altLang="it-IT" sz="1600" dirty="0"/>
              <a:t>	OM(m):     </a:t>
            </a:r>
            <a:br>
              <a:rPr lang="it-IT" altLang="it-IT" sz="1600" dirty="0"/>
            </a:br>
            <a:r>
              <a:rPr lang="it-IT" altLang="it-IT" sz="1600" dirty="0" err="1"/>
              <a:t>each</a:t>
            </a:r>
            <a:r>
              <a:rPr lang="it-IT" altLang="it-IT" sz="1600" dirty="0"/>
              <a:t> L</a:t>
            </a:r>
            <a:r>
              <a:rPr lang="it-IT" altLang="it-IT" sz="1600" baseline="-25000" dirty="0"/>
              <a:t>i</a:t>
            </a:r>
            <a:r>
              <a:rPr lang="it-IT" altLang="it-IT" sz="1600" dirty="0"/>
              <a:t> </a:t>
            </a:r>
            <a:r>
              <a:rPr lang="it-IT" altLang="it-IT" sz="1600" dirty="0" err="1"/>
              <a:t>waits</a:t>
            </a:r>
            <a:r>
              <a:rPr lang="it-IT" altLang="it-IT" sz="1600" dirty="0"/>
              <a:t> for </a:t>
            </a:r>
            <a:r>
              <a:rPr lang="it-IT" altLang="it-IT" sz="1600" dirty="0" err="1"/>
              <a:t>messages</a:t>
            </a:r>
            <a:r>
              <a:rPr lang="it-IT" altLang="it-IT" sz="1600" dirty="0"/>
              <a:t> </a:t>
            </a:r>
            <a:r>
              <a:rPr lang="it-IT" altLang="it-IT" sz="1600" dirty="0" err="1"/>
              <a:t>originated</a:t>
            </a:r>
            <a:r>
              <a:rPr lang="it-IT" altLang="it-IT" sz="1600" dirty="0"/>
              <a:t> </a:t>
            </a:r>
            <a:r>
              <a:rPr lang="it-IT" altLang="it-IT" sz="1600" dirty="0" err="1"/>
              <a:t>at</a:t>
            </a:r>
            <a:r>
              <a:rPr lang="it-IT" altLang="it-IT" sz="1600" dirty="0"/>
              <a:t> C and </a:t>
            </a:r>
            <a:r>
              <a:rPr lang="it-IT" altLang="it-IT" sz="1600" dirty="0" err="1"/>
              <a:t>relayed</a:t>
            </a:r>
            <a:r>
              <a:rPr lang="it-IT" altLang="it-IT" sz="1600" dirty="0"/>
              <a:t> via m </a:t>
            </a:r>
            <a:r>
              <a:rPr lang="it-IT" altLang="it-IT" sz="1600" dirty="0" err="1"/>
              <a:t>others</a:t>
            </a:r>
            <a:r>
              <a:rPr lang="it-IT" altLang="it-IT" sz="1600" dirty="0"/>
              <a:t> </a:t>
            </a:r>
            <a:r>
              <a:rPr lang="it-IT" altLang="it-IT" sz="1600" dirty="0" err="1"/>
              <a:t>L</a:t>
            </a:r>
            <a:r>
              <a:rPr lang="it-IT" altLang="it-IT" sz="1600" baseline="-25000" dirty="0" err="1"/>
              <a:t>j</a:t>
            </a:r>
            <a:endParaRPr lang="it-IT" altLang="it-IT" sz="1600" baseline="-25000" dirty="0"/>
          </a:p>
          <a:p>
            <a:endParaRPr lang="it-IT" altLang="it-IT" sz="1600" dirty="0"/>
          </a:p>
          <a:p>
            <a:r>
              <a:rPr lang="it-IT" altLang="it-IT" sz="1600" dirty="0"/>
              <a:t>OM(m) </a:t>
            </a:r>
            <a:r>
              <a:rPr lang="it-IT" altLang="it-IT" sz="1600" dirty="0" err="1"/>
              <a:t>requires</a:t>
            </a:r>
            <a:r>
              <a:rPr lang="it-IT" altLang="it-IT" sz="1600" dirty="0"/>
              <a:t> </a:t>
            </a:r>
          </a:p>
          <a:p>
            <a:r>
              <a:rPr lang="it-IT" altLang="it-IT" sz="1600" dirty="0"/>
              <a:t>	n = 3m +1  </a:t>
            </a:r>
            <a:r>
              <a:rPr lang="it-IT" altLang="it-IT" sz="1600" dirty="0" err="1"/>
              <a:t>nodes</a:t>
            </a:r>
            <a:endParaRPr lang="it-IT" altLang="it-IT" sz="1600" dirty="0"/>
          </a:p>
          <a:p>
            <a:r>
              <a:rPr lang="it-IT" altLang="it-IT" sz="1600" dirty="0"/>
              <a:t>	m+1 rounds</a:t>
            </a:r>
          </a:p>
          <a:p>
            <a:r>
              <a:rPr lang="it-IT" altLang="it-IT" sz="1600" dirty="0"/>
              <a:t>	</a:t>
            </a:r>
            <a:r>
              <a:rPr lang="it-IT" altLang="it-IT" sz="1600" dirty="0" err="1"/>
              <a:t>message</a:t>
            </a:r>
            <a:r>
              <a:rPr lang="it-IT" altLang="it-IT" sz="1600" dirty="0"/>
              <a:t> of the size O(n</a:t>
            </a:r>
            <a:r>
              <a:rPr lang="it-IT" altLang="it-IT" sz="1600" baseline="30000" dirty="0"/>
              <a:t>m+1</a:t>
            </a:r>
            <a:r>
              <a:rPr lang="it-IT" altLang="it-IT" sz="1600" dirty="0"/>
              <a:t>)  - 	</a:t>
            </a:r>
            <a:r>
              <a:rPr lang="it-IT" altLang="it-IT" sz="1600" dirty="0" err="1"/>
              <a:t>message</a:t>
            </a:r>
            <a:r>
              <a:rPr lang="it-IT" altLang="it-IT" sz="1600" dirty="0"/>
              <a:t> size </a:t>
            </a:r>
            <a:r>
              <a:rPr lang="it-IT" altLang="it-IT" sz="1600" dirty="0" err="1"/>
              <a:t>grows</a:t>
            </a:r>
            <a:r>
              <a:rPr lang="it-IT" altLang="it-IT" sz="1600" dirty="0"/>
              <a:t> </a:t>
            </a:r>
            <a:r>
              <a:rPr lang="it-IT" altLang="it-IT" sz="1600" dirty="0" err="1"/>
              <a:t>at</a:t>
            </a:r>
            <a:r>
              <a:rPr lang="it-IT" altLang="it-IT" sz="1600" dirty="0"/>
              <a:t>  </a:t>
            </a:r>
            <a:r>
              <a:rPr lang="it-IT" altLang="it-IT" sz="1600" dirty="0" err="1"/>
              <a:t>each</a:t>
            </a:r>
            <a:r>
              <a:rPr lang="it-IT" altLang="it-IT" sz="1600" dirty="0"/>
              <a:t> round </a:t>
            </a:r>
          </a:p>
          <a:p>
            <a:endParaRPr lang="it-IT" altLang="it-IT" sz="1600" dirty="0"/>
          </a:p>
          <a:p>
            <a:pPr algn="just"/>
            <a:r>
              <a:rPr lang="it-IT" altLang="it-IT" sz="1600" dirty="0" err="1"/>
              <a:t>Algorithm</a:t>
            </a:r>
            <a:r>
              <a:rPr lang="it-IT" altLang="it-IT" sz="1600" dirty="0"/>
              <a:t> </a:t>
            </a:r>
            <a:r>
              <a:rPr lang="it-IT" altLang="it-IT" sz="1600" dirty="0" err="1"/>
              <a:t>evaluation</a:t>
            </a:r>
            <a:r>
              <a:rPr lang="it-IT" altLang="it-IT" sz="1600" dirty="0"/>
              <a:t> </a:t>
            </a:r>
            <a:r>
              <a:rPr lang="it-IT" altLang="it-IT" sz="1600" dirty="0" err="1"/>
              <a:t>using</a:t>
            </a:r>
            <a:r>
              <a:rPr lang="it-IT" altLang="it-IT" sz="1600" dirty="0"/>
              <a:t> </a:t>
            </a:r>
            <a:r>
              <a:rPr lang="it-IT" altLang="it-IT" sz="1600" dirty="0" err="1"/>
              <a:t>different</a:t>
            </a:r>
            <a:r>
              <a:rPr lang="it-IT" altLang="it-IT" sz="1600" dirty="0"/>
              <a:t> </a:t>
            </a:r>
            <a:r>
              <a:rPr lang="it-IT" altLang="it-IT" sz="1600" dirty="0" err="1"/>
              <a:t>metrics</a:t>
            </a:r>
            <a:r>
              <a:rPr lang="it-IT" altLang="it-IT" sz="1600" dirty="0"/>
              <a:t>: </a:t>
            </a:r>
          </a:p>
          <a:p>
            <a:pPr algn="just"/>
            <a:r>
              <a:rPr lang="it-IT" altLang="it-IT" sz="1600" dirty="0"/>
              <a:t>	</a:t>
            </a:r>
            <a:r>
              <a:rPr lang="it-IT" altLang="it-IT" sz="1600" dirty="0" err="1"/>
              <a:t>number</a:t>
            </a:r>
            <a:r>
              <a:rPr lang="it-IT" altLang="it-IT" sz="1600" dirty="0"/>
              <a:t> of fault processors / </a:t>
            </a:r>
            <a:r>
              <a:rPr lang="it-IT" altLang="it-IT" sz="1600" dirty="0" err="1"/>
              <a:t>number</a:t>
            </a:r>
            <a:r>
              <a:rPr lang="it-IT" altLang="it-IT" sz="1600" dirty="0"/>
              <a:t> of rounds / </a:t>
            </a:r>
            <a:r>
              <a:rPr lang="it-IT" altLang="it-IT" sz="1600" dirty="0" err="1"/>
              <a:t>message</a:t>
            </a:r>
            <a:r>
              <a:rPr lang="it-IT" altLang="it-IT" sz="1600" dirty="0"/>
              <a:t> size</a:t>
            </a:r>
          </a:p>
          <a:p>
            <a:pPr algn="just"/>
            <a:endParaRPr lang="it-IT" altLang="it-IT" sz="1600" dirty="0"/>
          </a:p>
          <a:p>
            <a:pPr algn="just"/>
            <a:r>
              <a:rPr lang="it-IT" altLang="it-IT" sz="1600" dirty="0"/>
              <a:t>In the literature, </a:t>
            </a:r>
            <a:r>
              <a:rPr lang="it-IT" altLang="it-IT" sz="1600" dirty="0" err="1"/>
              <a:t>there</a:t>
            </a:r>
            <a:r>
              <a:rPr lang="it-IT" altLang="it-IT" sz="1600" dirty="0"/>
              <a:t> are </a:t>
            </a:r>
            <a:r>
              <a:rPr lang="it-IT" altLang="it-IT" sz="1600" dirty="0" err="1"/>
              <a:t>algorithms</a:t>
            </a:r>
            <a:r>
              <a:rPr lang="it-IT" altLang="it-IT" sz="1600" dirty="0"/>
              <a:t> </a:t>
            </a:r>
            <a:r>
              <a:rPr lang="it-IT" altLang="it-IT" sz="1600" dirty="0" err="1"/>
              <a:t>that</a:t>
            </a:r>
            <a:r>
              <a:rPr lang="it-IT" altLang="it-IT" sz="1600" dirty="0"/>
              <a:t> are </a:t>
            </a:r>
            <a:r>
              <a:rPr lang="it-IT" altLang="it-IT" sz="1600" dirty="0" err="1"/>
              <a:t>optimal</a:t>
            </a:r>
            <a:r>
              <a:rPr lang="it-IT" altLang="it-IT" sz="1600" dirty="0"/>
              <a:t> for some of </a:t>
            </a:r>
            <a:r>
              <a:rPr lang="it-IT" altLang="it-IT" sz="1600" dirty="0" err="1"/>
              <a:t>these</a:t>
            </a:r>
            <a:r>
              <a:rPr lang="it-IT" altLang="it-IT" sz="1600" dirty="0"/>
              <a:t> </a:t>
            </a:r>
            <a:r>
              <a:rPr lang="it-IT" altLang="it-IT" sz="1600" dirty="0" err="1"/>
              <a:t>aspects</a:t>
            </a:r>
            <a:r>
              <a:rPr lang="it-IT" altLang="it-IT" sz="1600" dirty="0"/>
              <a:t>.</a:t>
            </a:r>
          </a:p>
          <a:p>
            <a:pPr algn="just"/>
            <a:endParaRPr lang="it-IT" altLang="it-IT" dirty="0"/>
          </a:p>
        </p:txBody>
      </p:sp>
    </p:spTree>
    <p:extLst>
      <p:ext uri="{BB962C8B-B14F-4D97-AF65-F5344CB8AC3E}">
        <p14:creationId xmlns:p14="http://schemas.microsoft.com/office/powerpoint/2010/main" val="42726356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3234B9-3447-4D20-BF74-5FA5C9B4A4AE}"/>
              </a:ext>
            </a:extLst>
          </p:cNvPr>
          <p:cNvSpPr>
            <a:spLocks noGrp="1"/>
          </p:cNvSpPr>
          <p:nvPr>
            <p:ph type="title"/>
          </p:nvPr>
        </p:nvSpPr>
        <p:spPr/>
        <p:txBody>
          <a:bodyPr/>
          <a:lstStyle/>
          <a:p>
            <a:r>
              <a:rPr lang="it-IT" altLang="it-IT" dirty="0" err="1"/>
              <a:t>Byzantine</a:t>
            </a:r>
            <a:r>
              <a:rPr lang="it-IT" altLang="it-IT" dirty="0"/>
              <a:t> </a:t>
            </a:r>
            <a:r>
              <a:rPr lang="it-IT" altLang="it-IT" dirty="0" err="1"/>
              <a:t>Generals</a:t>
            </a:r>
            <a:r>
              <a:rPr lang="it-IT" altLang="it-IT" dirty="0"/>
              <a:t> </a:t>
            </a:r>
            <a:r>
              <a:rPr lang="it-IT" altLang="it-IT" dirty="0" err="1"/>
              <a:t>Problem</a:t>
            </a:r>
            <a:endParaRPr lang="it-IT" dirty="0"/>
          </a:p>
        </p:txBody>
      </p:sp>
      <p:sp>
        <p:nvSpPr>
          <p:cNvPr id="4" name="Segnaposto data 3">
            <a:extLst>
              <a:ext uri="{FF2B5EF4-FFF2-40B4-BE49-F238E27FC236}">
                <a16:creationId xmlns:a16="http://schemas.microsoft.com/office/drawing/2014/main" id="{EF6385AB-F286-4C43-BF4B-95FA74C95C93}"/>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5DF71885-B7A0-48E9-836A-AC0DC1DF1876}"/>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60D7E02F-7596-4E58-B52D-AA96B65A7B53}"/>
              </a:ext>
            </a:extLst>
          </p:cNvPr>
          <p:cNvSpPr>
            <a:spLocks noGrp="1"/>
          </p:cNvSpPr>
          <p:nvPr>
            <p:ph type="sldNum" sz="quarter" idx="12"/>
          </p:nvPr>
        </p:nvSpPr>
        <p:spPr/>
        <p:txBody>
          <a:bodyPr/>
          <a:lstStyle/>
          <a:p>
            <a:fld id="{11A9D1D3-80F6-43B1-92F0-BF797B205D95}" type="slidenum">
              <a:rPr lang="it-IT" smtClean="0"/>
              <a:t>43</a:t>
            </a:fld>
            <a:endParaRPr lang="it-IT"/>
          </a:p>
        </p:txBody>
      </p:sp>
      <p:sp>
        <p:nvSpPr>
          <p:cNvPr id="7" name="Rectangle 3">
            <a:extLst>
              <a:ext uri="{FF2B5EF4-FFF2-40B4-BE49-F238E27FC236}">
                <a16:creationId xmlns:a16="http://schemas.microsoft.com/office/drawing/2014/main" id="{7D8E70A4-0916-499B-AD2D-CD0D4AC6C6D5}"/>
              </a:ext>
            </a:extLst>
          </p:cNvPr>
          <p:cNvSpPr txBox="1">
            <a:spLocks noChangeArrowheads="1"/>
          </p:cNvSpPr>
          <p:nvPr/>
        </p:nvSpPr>
        <p:spPr>
          <a:xfrm>
            <a:off x="2085722" y="1383734"/>
            <a:ext cx="8228013" cy="45243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altLang="it-IT" sz="1600"/>
              <a:t>The ability of the traitor  to lie makes the Byzantine Generals problem difficult</a:t>
            </a:r>
          </a:p>
          <a:p>
            <a:pPr algn="just"/>
            <a:r>
              <a:rPr lang="it-IT" altLang="it-IT" sz="1600">
                <a:sym typeface="Wingdings" panose="05000000000000000000" pitchFamily="2" charset="2"/>
              </a:rPr>
              <a:t></a:t>
            </a:r>
            <a:r>
              <a:rPr lang="it-IT" altLang="it-IT" sz="1600"/>
              <a:t> restrict the ability of the traitor to lie</a:t>
            </a:r>
          </a:p>
          <a:p>
            <a:pPr algn="just"/>
            <a:endParaRPr lang="it-IT" altLang="it-IT" sz="1600"/>
          </a:p>
          <a:p>
            <a:pPr algn="just"/>
            <a:r>
              <a:rPr lang="it-IT" altLang="it-IT" sz="1600"/>
              <a:t>A solution with signed messages:</a:t>
            </a:r>
          </a:p>
          <a:p>
            <a:pPr algn="just"/>
            <a:r>
              <a:rPr lang="it-IT" altLang="it-IT" sz="1600"/>
              <a:t>	allow generals to send unforgeable signed messages</a:t>
            </a:r>
          </a:p>
          <a:p>
            <a:pPr algn="just"/>
            <a:r>
              <a:rPr lang="it-IT" altLang="it-IT" sz="1600"/>
              <a:t>Signed messages (authenticated messages):</a:t>
            </a:r>
          </a:p>
          <a:p>
            <a:pPr algn="just"/>
            <a:r>
              <a:rPr lang="it-IT" altLang="it-IT" sz="1600"/>
              <a:t>	- Byzantine agreement becomes much simpler</a:t>
            </a:r>
          </a:p>
          <a:p>
            <a:pPr algn="just"/>
            <a:endParaRPr lang="it-IT" altLang="it-IT" sz="1600"/>
          </a:p>
          <a:p>
            <a:pPr algn="just"/>
            <a:r>
              <a:rPr lang="it-IT" altLang="it-IT" sz="1600"/>
              <a:t>A message is authenticated if:</a:t>
            </a:r>
          </a:p>
          <a:p>
            <a:pPr algn="just"/>
            <a:r>
              <a:rPr lang="it-IT" altLang="it-IT" sz="1600"/>
              <a:t>	1. a message signed by a fault-free processor cannot  be forged</a:t>
            </a:r>
          </a:p>
          <a:p>
            <a:pPr algn="just"/>
            <a:r>
              <a:rPr lang="it-IT" altLang="it-IT" sz="1600"/>
              <a:t>	2. any corruption of the message is detectable</a:t>
            </a:r>
          </a:p>
          <a:p>
            <a:pPr algn="just"/>
            <a:r>
              <a:rPr lang="it-IT" altLang="it-IT" sz="1600"/>
              <a:t>	3. the signature can be authenticated by any processors</a:t>
            </a:r>
          </a:p>
          <a:p>
            <a:pPr algn="just"/>
            <a:endParaRPr lang="it-IT" altLang="it-IT" sz="1600"/>
          </a:p>
          <a:p>
            <a:pPr algn="just"/>
            <a:r>
              <a:rPr lang="it-IT" altLang="it-IT" sz="1600"/>
              <a:t>Signed messages limit the capability of faulty-processors</a:t>
            </a:r>
            <a:endParaRPr lang="it-IT" altLang="it-IT" sz="1600" dirty="0"/>
          </a:p>
        </p:txBody>
      </p:sp>
    </p:spTree>
    <p:extLst>
      <p:ext uri="{BB962C8B-B14F-4D97-AF65-F5344CB8AC3E}">
        <p14:creationId xmlns:p14="http://schemas.microsoft.com/office/powerpoint/2010/main" val="38019052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5CD2D6-08B2-4164-BEB3-76032F8D3C61}"/>
              </a:ext>
            </a:extLst>
          </p:cNvPr>
          <p:cNvSpPr>
            <a:spLocks noGrp="1"/>
          </p:cNvSpPr>
          <p:nvPr>
            <p:ph type="title"/>
          </p:nvPr>
        </p:nvSpPr>
        <p:spPr/>
        <p:txBody>
          <a:bodyPr/>
          <a:lstStyle/>
          <a:p>
            <a:r>
              <a:rPr lang="it-IT" altLang="it-IT" dirty="0" err="1"/>
              <a:t>Byzantine</a:t>
            </a:r>
            <a:r>
              <a:rPr lang="it-IT" altLang="it-IT" dirty="0"/>
              <a:t> </a:t>
            </a:r>
            <a:r>
              <a:rPr lang="it-IT" altLang="it-IT" dirty="0" err="1"/>
              <a:t>Generals</a:t>
            </a:r>
            <a:r>
              <a:rPr lang="it-IT" altLang="it-IT" dirty="0"/>
              <a:t> </a:t>
            </a:r>
            <a:r>
              <a:rPr lang="it-IT" altLang="it-IT" dirty="0" err="1"/>
              <a:t>Problem</a:t>
            </a:r>
            <a:endParaRPr lang="it-IT" dirty="0"/>
          </a:p>
        </p:txBody>
      </p:sp>
      <p:sp>
        <p:nvSpPr>
          <p:cNvPr id="4" name="Segnaposto data 3">
            <a:extLst>
              <a:ext uri="{FF2B5EF4-FFF2-40B4-BE49-F238E27FC236}">
                <a16:creationId xmlns:a16="http://schemas.microsoft.com/office/drawing/2014/main" id="{DC51B05F-D395-4E8E-9BCC-0F44278BEBBD}"/>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DD525B19-6B85-4C87-B5AE-79916396E281}"/>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E7D73FBB-C279-4A7F-ABE3-53F09D136B95}"/>
              </a:ext>
            </a:extLst>
          </p:cNvPr>
          <p:cNvSpPr>
            <a:spLocks noGrp="1"/>
          </p:cNvSpPr>
          <p:nvPr>
            <p:ph type="sldNum" sz="quarter" idx="12"/>
          </p:nvPr>
        </p:nvSpPr>
        <p:spPr/>
        <p:txBody>
          <a:bodyPr/>
          <a:lstStyle/>
          <a:p>
            <a:fld id="{11A9D1D3-80F6-43B1-92F0-BF797B205D95}" type="slidenum">
              <a:rPr lang="it-IT" smtClean="0"/>
              <a:t>44</a:t>
            </a:fld>
            <a:endParaRPr lang="it-IT"/>
          </a:p>
        </p:txBody>
      </p:sp>
      <p:sp>
        <p:nvSpPr>
          <p:cNvPr id="7" name="Rectangle 3">
            <a:extLst>
              <a:ext uri="{FF2B5EF4-FFF2-40B4-BE49-F238E27FC236}">
                <a16:creationId xmlns:a16="http://schemas.microsoft.com/office/drawing/2014/main" id="{029C4DAE-DF98-43E8-832F-197F8CE20107}"/>
              </a:ext>
            </a:extLst>
          </p:cNvPr>
          <p:cNvSpPr txBox="1">
            <a:spLocks noChangeArrowheads="1"/>
          </p:cNvSpPr>
          <p:nvPr/>
        </p:nvSpPr>
        <p:spPr>
          <a:xfrm>
            <a:off x="2008188" y="1125539"/>
            <a:ext cx="8228012" cy="51831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it-IT" altLang="it-IT" sz="1600"/>
              <a:t>Assumptions </a:t>
            </a:r>
          </a:p>
          <a:p>
            <a:pPr algn="just">
              <a:defRPr/>
            </a:pPr>
            <a:r>
              <a:rPr lang="it-IT" altLang="it-IT" sz="1600"/>
              <a:t>	A1. Every message that is sent by a non faulty process is correctly delivered </a:t>
            </a:r>
          </a:p>
          <a:p>
            <a:pPr algn="just">
              <a:defRPr/>
            </a:pPr>
            <a:endParaRPr lang="it-IT" altLang="it-IT" sz="1600"/>
          </a:p>
          <a:p>
            <a:pPr algn="just">
              <a:defRPr/>
            </a:pPr>
            <a:r>
              <a:rPr lang="it-IT" altLang="it-IT" sz="1600"/>
              <a:t>	A2.  The receiver of a message knows who sent it</a:t>
            </a:r>
          </a:p>
          <a:p>
            <a:pPr algn="just">
              <a:defRPr/>
            </a:pPr>
            <a:endParaRPr lang="it-IT" altLang="it-IT" sz="1600"/>
          </a:p>
          <a:p>
            <a:pPr algn="just">
              <a:defRPr/>
            </a:pPr>
            <a:r>
              <a:rPr lang="it-IT" altLang="it-IT" sz="1600"/>
              <a:t>	A3.  The absence of a message can be detected</a:t>
            </a:r>
          </a:p>
          <a:p>
            <a:pPr algn="just">
              <a:defRPr/>
            </a:pPr>
            <a:endParaRPr lang="it-IT" altLang="it-IT" sz="1600"/>
          </a:p>
          <a:p>
            <a:pPr>
              <a:defRPr/>
            </a:pPr>
            <a:r>
              <a:rPr lang="it-IT" altLang="it-IT" sz="1600"/>
              <a:t>Assumption A4</a:t>
            </a:r>
          </a:p>
          <a:p>
            <a:pPr>
              <a:defRPr/>
            </a:pPr>
            <a:r>
              <a:rPr lang="it-IT" altLang="it-IT" sz="1600"/>
              <a:t>	(a) The signature of a loyal general cannot be forged, and any alteration of the content of a signed message can be detected</a:t>
            </a:r>
          </a:p>
          <a:p>
            <a:pPr>
              <a:defRPr/>
            </a:pPr>
            <a:endParaRPr lang="it-IT" altLang="it-IT" sz="1600"/>
          </a:p>
          <a:p>
            <a:pPr>
              <a:defRPr/>
            </a:pPr>
            <a:r>
              <a:rPr lang="it-IT" altLang="it-IT" sz="1600"/>
              <a:t>	(b) Anyone can verify the authenticity of the signature of a general</a:t>
            </a:r>
          </a:p>
          <a:p>
            <a:pPr>
              <a:defRPr/>
            </a:pPr>
            <a:endParaRPr lang="it-IT" altLang="it-IT" sz="1600" i="1"/>
          </a:p>
          <a:p>
            <a:pPr>
              <a:defRPr/>
            </a:pPr>
            <a:r>
              <a:rPr lang="it-IT" altLang="it-IT" sz="1600"/>
              <a:t>No assumptions about the signatures of traitor generals</a:t>
            </a:r>
          </a:p>
          <a:p>
            <a:pPr>
              <a:defRPr/>
            </a:pPr>
            <a:endParaRPr lang="it-IT" altLang="it-IT" sz="1600"/>
          </a:p>
          <a:p>
            <a:pPr algn="just">
              <a:defRPr/>
            </a:pPr>
            <a:endParaRPr lang="it-IT" altLang="it-IT" sz="1600"/>
          </a:p>
          <a:p>
            <a:pPr algn="just">
              <a:defRPr/>
            </a:pPr>
            <a:endParaRPr lang="it-IT" altLang="it-IT" sz="1600"/>
          </a:p>
          <a:p>
            <a:pPr algn="just">
              <a:defRPr/>
            </a:pPr>
            <a:endParaRPr lang="it-IT" altLang="it-IT" sz="1315" dirty="0"/>
          </a:p>
        </p:txBody>
      </p:sp>
    </p:spTree>
    <p:extLst>
      <p:ext uri="{BB962C8B-B14F-4D97-AF65-F5344CB8AC3E}">
        <p14:creationId xmlns:p14="http://schemas.microsoft.com/office/powerpoint/2010/main" val="31515091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36F950-0BA2-465B-8633-8FA32CE157CA}"/>
              </a:ext>
            </a:extLst>
          </p:cNvPr>
          <p:cNvSpPr>
            <a:spLocks noGrp="1"/>
          </p:cNvSpPr>
          <p:nvPr>
            <p:ph type="title"/>
          </p:nvPr>
        </p:nvSpPr>
        <p:spPr/>
        <p:txBody>
          <a:bodyPr/>
          <a:lstStyle/>
          <a:p>
            <a:r>
              <a:rPr lang="it-IT" altLang="it-IT" dirty="0" err="1"/>
              <a:t>Signed</a:t>
            </a:r>
            <a:r>
              <a:rPr lang="it-IT" altLang="it-IT" dirty="0"/>
              <a:t> </a:t>
            </a:r>
            <a:r>
              <a:rPr lang="it-IT" altLang="it-IT" dirty="0" err="1"/>
              <a:t>messages</a:t>
            </a:r>
            <a:r>
              <a:rPr lang="it-IT" altLang="it-IT" dirty="0"/>
              <a:t> </a:t>
            </a:r>
            <a:endParaRPr lang="it-IT" dirty="0"/>
          </a:p>
        </p:txBody>
      </p:sp>
      <p:sp>
        <p:nvSpPr>
          <p:cNvPr id="4" name="Segnaposto data 3">
            <a:extLst>
              <a:ext uri="{FF2B5EF4-FFF2-40B4-BE49-F238E27FC236}">
                <a16:creationId xmlns:a16="http://schemas.microsoft.com/office/drawing/2014/main" id="{90CA7CCE-AF8C-4A81-AA52-69A7E7FF4AB3}"/>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FD0395AF-EAB2-4B47-ACF5-06ED6E3BDA11}"/>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F064C663-0ED9-4DB1-8DE5-51D3B06B2FA5}"/>
              </a:ext>
            </a:extLst>
          </p:cNvPr>
          <p:cNvSpPr>
            <a:spLocks noGrp="1"/>
          </p:cNvSpPr>
          <p:nvPr>
            <p:ph type="sldNum" sz="quarter" idx="12"/>
          </p:nvPr>
        </p:nvSpPr>
        <p:spPr/>
        <p:txBody>
          <a:bodyPr/>
          <a:lstStyle/>
          <a:p>
            <a:fld id="{11A9D1D3-80F6-43B1-92F0-BF797B205D95}" type="slidenum">
              <a:rPr lang="it-IT" smtClean="0"/>
              <a:t>45</a:t>
            </a:fld>
            <a:endParaRPr lang="it-IT"/>
          </a:p>
        </p:txBody>
      </p:sp>
      <p:sp>
        <p:nvSpPr>
          <p:cNvPr id="7" name="Rectangle 3">
            <a:extLst>
              <a:ext uri="{FF2B5EF4-FFF2-40B4-BE49-F238E27FC236}">
                <a16:creationId xmlns:a16="http://schemas.microsoft.com/office/drawing/2014/main" id="{3CE8B83F-F01F-4FC7-A7D2-3665EA9E0F9E}"/>
              </a:ext>
            </a:extLst>
          </p:cNvPr>
          <p:cNvSpPr txBox="1">
            <a:spLocks noChangeArrowheads="1"/>
          </p:cNvSpPr>
          <p:nvPr/>
        </p:nvSpPr>
        <p:spPr>
          <a:xfrm>
            <a:off x="2209800" y="1166812"/>
            <a:ext cx="8228013" cy="45243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a:t>Let V be a set of orders. The function choice(V) obtains a single order from a set of orders:</a:t>
            </a:r>
          </a:p>
          <a:p>
            <a:r>
              <a:rPr lang="it-IT" altLang="it-IT" sz="1600"/>
              <a:t>_______________________________________</a:t>
            </a:r>
          </a:p>
          <a:p>
            <a:r>
              <a:rPr lang="it-IT" altLang="it-IT" sz="1600">
                <a:latin typeface="Comic Sans MS" panose="030F0702030302020204" pitchFamily="66" charset="0"/>
              </a:rPr>
              <a:t>For choice(V) we require:</a:t>
            </a:r>
          </a:p>
          <a:p>
            <a:r>
              <a:rPr lang="it-IT" altLang="it-IT" sz="1600">
                <a:latin typeface="Comic Sans MS" panose="030F0702030302020204" pitchFamily="66" charset="0"/>
              </a:rPr>
              <a:t>choice(</a:t>
            </a:r>
            <a:r>
              <a:rPr lang="it-IT" altLang="it-IT" sz="1600">
                <a:latin typeface="Symbol" panose="05050102010706020507" pitchFamily="18" charset="2"/>
              </a:rPr>
              <a:t>Æ</a:t>
            </a:r>
            <a:r>
              <a:rPr lang="it-IT" altLang="it-IT" sz="1600">
                <a:latin typeface="Comic Sans MS" panose="030F0702030302020204" pitchFamily="66" charset="0"/>
              </a:rPr>
              <a:t>) = retreat</a:t>
            </a:r>
          </a:p>
          <a:p>
            <a:r>
              <a:rPr lang="it-IT" altLang="it-IT" sz="1600">
                <a:latin typeface="Comic Sans MS" panose="030F0702030302020204" pitchFamily="66" charset="0"/>
              </a:rPr>
              <a:t>choice(V)  = v if V consists of the single element v </a:t>
            </a:r>
          </a:p>
          <a:p>
            <a:endParaRPr lang="it-IT" altLang="it-IT" sz="1600">
              <a:latin typeface="Comic Sans MS" panose="030F0702030302020204" pitchFamily="66" charset="0"/>
            </a:endParaRPr>
          </a:p>
          <a:p>
            <a:r>
              <a:rPr lang="it-IT" altLang="it-IT" sz="1600">
                <a:latin typeface="Comic Sans MS" panose="030F0702030302020204" pitchFamily="66" charset="0"/>
              </a:rPr>
              <a:t>One possible definition of choice(V) is:</a:t>
            </a:r>
          </a:p>
          <a:p>
            <a:r>
              <a:rPr lang="it-IT" altLang="it-IT" sz="1600">
                <a:latin typeface="Comic Sans MS" panose="030F0702030302020204" pitchFamily="66" charset="0"/>
              </a:rPr>
              <a:t>choice(V) = retrait if V consists of more than 1 element</a:t>
            </a:r>
          </a:p>
          <a:p>
            <a:r>
              <a:rPr lang="it-IT" altLang="it-IT" sz="1600"/>
              <a:t>_____________________________________</a:t>
            </a:r>
          </a:p>
          <a:p>
            <a:r>
              <a:rPr lang="it-IT" altLang="it-IT" sz="1600"/>
              <a:t>x:i 		denotes the message x signed by general i</a:t>
            </a:r>
          </a:p>
          <a:p>
            <a:r>
              <a:rPr lang="it-IT" altLang="it-IT" sz="1600"/>
              <a:t>v:j:i  	denotes the value v signed by j and then </a:t>
            </a:r>
          </a:p>
          <a:p>
            <a:r>
              <a:rPr lang="it-IT" altLang="it-IT" sz="1600"/>
              <a:t>		the value v:j signed by i</a:t>
            </a:r>
          </a:p>
          <a:p>
            <a:endParaRPr lang="it-IT" altLang="it-IT" sz="1600"/>
          </a:p>
          <a:p>
            <a:r>
              <a:rPr lang="it-IT" altLang="it-IT" sz="1600"/>
              <a:t>General 0 is the commander</a:t>
            </a:r>
          </a:p>
          <a:p>
            <a:r>
              <a:rPr lang="it-IT" altLang="it-IT" sz="1600"/>
              <a:t>For each i,  Vi contains the </a:t>
            </a:r>
            <a:r>
              <a:rPr lang="it-IT" altLang="it-IT" sz="1600" i="1"/>
              <a:t>set of properly signed orders</a:t>
            </a:r>
            <a:r>
              <a:rPr lang="it-IT" altLang="it-IT" sz="1600"/>
              <a:t> that lieutenant Li </a:t>
            </a:r>
            <a:br>
              <a:rPr lang="it-IT" altLang="it-IT" sz="1600"/>
            </a:br>
            <a:r>
              <a:rPr lang="it-IT" altLang="it-IT" sz="1600"/>
              <a:t>has received so far</a:t>
            </a:r>
          </a:p>
        </p:txBody>
      </p:sp>
    </p:spTree>
    <p:extLst>
      <p:ext uri="{BB962C8B-B14F-4D97-AF65-F5344CB8AC3E}">
        <p14:creationId xmlns:p14="http://schemas.microsoft.com/office/powerpoint/2010/main" val="94251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FC69FF-ECCD-4385-AE04-37812CC9F5FF}"/>
              </a:ext>
            </a:extLst>
          </p:cNvPr>
          <p:cNvSpPr>
            <a:spLocks noGrp="1"/>
          </p:cNvSpPr>
          <p:nvPr>
            <p:ph type="title"/>
          </p:nvPr>
        </p:nvSpPr>
        <p:spPr/>
        <p:txBody>
          <a:bodyPr/>
          <a:lstStyle/>
          <a:p>
            <a:r>
              <a:rPr lang="it-IT" altLang="it-IT" dirty="0" err="1"/>
              <a:t>Signed</a:t>
            </a:r>
            <a:r>
              <a:rPr lang="it-IT" altLang="it-IT" dirty="0"/>
              <a:t> </a:t>
            </a:r>
            <a:r>
              <a:rPr lang="it-IT" altLang="it-IT" dirty="0" err="1"/>
              <a:t>messages</a:t>
            </a:r>
            <a:r>
              <a:rPr lang="it-IT" altLang="it-IT" dirty="0"/>
              <a:t> </a:t>
            </a:r>
            <a:endParaRPr lang="it-IT" dirty="0"/>
          </a:p>
        </p:txBody>
      </p:sp>
      <p:sp>
        <p:nvSpPr>
          <p:cNvPr id="4" name="Segnaposto data 3">
            <a:extLst>
              <a:ext uri="{FF2B5EF4-FFF2-40B4-BE49-F238E27FC236}">
                <a16:creationId xmlns:a16="http://schemas.microsoft.com/office/drawing/2014/main" id="{0ACE1F4F-A4D3-4321-8207-476D2A154C2F}"/>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A3105A74-E480-4597-9955-022E05401773}"/>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1EA83481-0858-4387-9B76-AD2662FA5A1E}"/>
              </a:ext>
            </a:extLst>
          </p:cNvPr>
          <p:cNvSpPr>
            <a:spLocks noGrp="1"/>
          </p:cNvSpPr>
          <p:nvPr>
            <p:ph type="sldNum" sz="quarter" idx="12"/>
          </p:nvPr>
        </p:nvSpPr>
        <p:spPr/>
        <p:txBody>
          <a:bodyPr/>
          <a:lstStyle/>
          <a:p>
            <a:fld id="{11A9D1D3-80F6-43B1-92F0-BF797B205D95}" type="slidenum">
              <a:rPr lang="it-IT" smtClean="0"/>
              <a:t>46</a:t>
            </a:fld>
            <a:endParaRPr lang="it-IT"/>
          </a:p>
        </p:txBody>
      </p:sp>
      <p:sp>
        <p:nvSpPr>
          <p:cNvPr id="7" name="Rectangle 3">
            <a:extLst>
              <a:ext uri="{FF2B5EF4-FFF2-40B4-BE49-F238E27FC236}">
                <a16:creationId xmlns:a16="http://schemas.microsoft.com/office/drawing/2014/main" id="{7AB6784A-6668-44CD-9815-E4F3D7405B8E}"/>
              </a:ext>
            </a:extLst>
          </p:cNvPr>
          <p:cNvSpPr txBox="1">
            <a:spLocks noChangeArrowheads="1"/>
          </p:cNvSpPr>
          <p:nvPr/>
        </p:nvSpPr>
        <p:spPr>
          <a:xfrm>
            <a:off x="2089468" y="1166812"/>
            <a:ext cx="8228012" cy="4524375"/>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a:t>___________________________</a:t>
            </a:r>
          </a:p>
          <a:p>
            <a:r>
              <a:rPr lang="it-IT" altLang="it-IT" sz="1400">
                <a:latin typeface="Comic Sans MS" panose="030F0702030302020204" pitchFamily="66" charset="0"/>
              </a:rPr>
              <a:t>Algorithm SM(m)</a:t>
            </a:r>
          </a:p>
          <a:p>
            <a:r>
              <a:rPr lang="it-IT" altLang="it-IT" sz="1400">
                <a:latin typeface="Comic Sans MS" panose="030F0702030302020204" pitchFamily="66" charset="0"/>
              </a:rPr>
              <a:t>Vi = </a:t>
            </a:r>
            <a:r>
              <a:rPr lang="it-IT" altLang="it-IT" sz="1400">
                <a:latin typeface="Symbol" panose="05050102010706020507" pitchFamily="18" charset="2"/>
              </a:rPr>
              <a:t>Æ</a:t>
            </a:r>
            <a:endParaRPr lang="it-IT" altLang="it-IT" sz="1400">
              <a:latin typeface="Comic Sans MS" panose="030F0702030302020204" pitchFamily="66" charset="0"/>
            </a:endParaRPr>
          </a:p>
          <a:p>
            <a:pPr>
              <a:buFontTx/>
              <a:buAutoNum type="arabicPeriod"/>
            </a:pPr>
            <a:r>
              <a:rPr lang="it-IT" altLang="it-IT" sz="1400">
                <a:latin typeface="Comic Sans MS" panose="030F0702030302020204" pitchFamily="66" charset="0"/>
              </a:rPr>
              <a:t>C signs and sends its value to every Li,  i</a:t>
            </a:r>
            <a:r>
              <a:rPr lang="it-IT" altLang="it-IT" sz="1400">
                <a:latin typeface="Symbol" panose="05050102010706020507" pitchFamily="18" charset="2"/>
              </a:rPr>
              <a:t>Î{</a:t>
            </a:r>
            <a:r>
              <a:rPr lang="it-IT" altLang="it-IT" sz="1400">
                <a:latin typeface="Comic Sans MS" panose="030F0702030302020204" pitchFamily="66" charset="0"/>
              </a:rPr>
              <a:t>1, ..., n-1</a:t>
            </a:r>
            <a:r>
              <a:rPr lang="it-IT" altLang="it-IT" sz="1400">
                <a:latin typeface="Symbol" panose="05050102010706020507" pitchFamily="18" charset="2"/>
              </a:rPr>
              <a:t>}</a:t>
            </a:r>
            <a:endParaRPr lang="it-IT" altLang="it-IT" sz="1400">
              <a:latin typeface="Comic Sans MS" panose="030F0702030302020204" pitchFamily="66" charset="0"/>
            </a:endParaRPr>
          </a:p>
          <a:p>
            <a:pPr>
              <a:buFontTx/>
              <a:buAutoNum type="arabicPeriod"/>
            </a:pPr>
            <a:r>
              <a:rPr lang="it-IT" altLang="it-IT" sz="1400">
                <a:latin typeface="Comic Sans MS" panose="030F0702030302020204" pitchFamily="66" charset="0"/>
              </a:rPr>
              <a:t>For each i:</a:t>
            </a:r>
          </a:p>
          <a:p>
            <a:r>
              <a:rPr lang="it-IT" altLang="it-IT" sz="1400">
                <a:latin typeface="Comic Sans MS" panose="030F0702030302020204" pitchFamily="66" charset="0"/>
              </a:rPr>
              <a:t>	(A) if Li receives v:0 and Vi is empty</a:t>
            </a:r>
          </a:p>
          <a:p>
            <a:r>
              <a:rPr lang="it-IT" altLang="it-IT" sz="1400">
                <a:latin typeface="Comic Sans MS" panose="030F0702030302020204" pitchFamily="66" charset="0"/>
              </a:rPr>
              <a:t>		  then 	Vi = </a:t>
            </a:r>
            <a:r>
              <a:rPr lang="it-IT" altLang="it-IT" sz="1400">
                <a:latin typeface="Symbol" panose="05050102010706020507" pitchFamily="18" charset="2"/>
              </a:rPr>
              <a:t>{</a:t>
            </a:r>
            <a:r>
              <a:rPr lang="it-IT" altLang="it-IT" sz="1400">
                <a:latin typeface="Comic Sans MS" panose="030F0702030302020204" pitchFamily="66" charset="0"/>
              </a:rPr>
              <a:t>v</a:t>
            </a:r>
            <a:r>
              <a:rPr lang="it-IT" altLang="it-IT" sz="1400">
                <a:latin typeface="Symbol" panose="05050102010706020507" pitchFamily="18" charset="2"/>
              </a:rPr>
              <a:t>}; </a:t>
            </a:r>
          </a:p>
          <a:p>
            <a:r>
              <a:rPr lang="it-IT" altLang="it-IT" sz="1400">
                <a:latin typeface="Symbol" panose="05050102010706020507" pitchFamily="18" charset="2"/>
              </a:rPr>
              <a:t>				</a:t>
            </a:r>
            <a:r>
              <a:rPr lang="it-IT" altLang="it-IT" sz="1400">
                <a:latin typeface="Comic Sans MS" panose="030F0702030302020204" pitchFamily="66" charset="0"/>
              </a:rPr>
              <a:t>sends v:0:i  to every other Lj  </a:t>
            </a:r>
          </a:p>
          <a:p>
            <a:r>
              <a:rPr lang="it-IT" altLang="it-IT" sz="1400">
                <a:latin typeface="Comic Sans MS" panose="030F0702030302020204" pitchFamily="66" charset="0"/>
              </a:rPr>
              <a:t>	(B) if Li receives v:0:j1:...:jk and v </a:t>
            </a:r>
            <a:r>
              <a:rPr lang="it-IT" altLang="it-IT" sz="1400">
                <a:latin typeface="Symbol" panose="05050102010706020507" pitchFamily="18" charset="2"/>
              </a:rPr>
              <a:t>Ï </a:t>
            </a:r>
            <a:r>
              <a:rPr lang="it-IT" altLang="it-IT" sz="1400">
                <a:latin typeface="Comic Sans MS" panose="030F0702030302020204" pitchFamily="66" charset="0"/>
              </a:rPr>
              <a:t>Vi</a:t>
            </a:r>
          </a:p>
          <a:p>
            <a:r>
              <a:rPr lang="it-IT" altLang="it-IT" sz="1400">
                <a:latin typeface="Comic Sans MS" panose="030F0702030302020204" pitchFamily="66" charset="0"/>
              </a:rPr>
              <a:t>		  then 	Vi = Vi </a:t>
            </a:r>
            <a:r>
              <a:rPr lang="it-IT" altLang="it-IT" sz="1400">
                <a:latin typeface="Symbol" panose="05050102010706020507" pitchFamily="18" charset="2"/>
              </a:rPr>
              <a:t>È</a:t>
            </a:r>
            <a:r>
              <a:rPr lang="it-IT" altLang="it-IT" sz="1400"/>
              <a:t> </a:t>
            </a:r>
            <a:r>
              <a:rPr lang="it-IT" altLang="it-IT" sz="1400">
                <a:latin typeface="Symbol" panose="05050102010706020507" pitchFamily="18" charset="2"/>
              </a:rPr>
              <a:t>{</a:t>
            </a:r>
            <a:r>
              <a:rPr lang="it-IT" altLang="it-IT" sz="1400">
                <a:latin typeface="Comic Sans MS" panose="030F0702030302020204" pitchFamily="66" charset="0"/>
              </a:rPr>
              <a:t>v</a:t>
            </a:r>
            <a:r>
              <a:rPr lang="it-IT" altLang="it-IT" sz="1400">
                <a:latin typeface="Symbol" panose="05050102010706020507" pitchFamily="18" charset="2"/>
              </a:rPr>
              <a:t>}; </a:t>
            </a:r>
          </a:p>
          <a:p>
            <a:pPr>
              <a:buFont typeface="Symbol" panose="05050102010706020507" pitchFamily="18" charset="2"/>
              <a:buNone/>
            </a:pPr>
            <a:r>
              <a:rPr lang="it-IT" altLang="it-IT" sz="1400">
                <a:latin typeface="Comic Sans MS" panose="030F0702030302020204" pitchFamily="66" charset="0"/>
              </a:rPr>
              <a:t>				if k &lt; m then </a:t>
            </a:r>
          </a:p>
          <a:p>
            <a:pPr>
              <a:buFont typeface="Symbol" panose="05050102010706020507" pitchFamily="18" charset="2"/>
              <a:buNone/>
            </a:pPr>
            <a:r>
              <a:rPr lang="it-IT" altLang="it-IT" sz="1400">
                <a:latin typeface="Comic Sans MS" panose="030F0702030302020204" pitchFamily="66" charset="0"/>
              </a:rPr>
              <a:t>					sends v:0:j1:...:jk:i  to every other Lj , j </a:t>
            </a:r>
            <a:r>
              <a:rPr lang="it-IT" altLang="it-IT" sz="1400">
                <a:latin typeface="Symbol" panose="05050102010706020507" pitchFamily="18" charset="2"/>
              </a:rPr>
              <a:t>Ï{</a:t>
            </a:r>
            <a:r>
              <a:rPr lang="it-IT" altLang="it-IT" sz="1400">
                <a:latin typeface="Comic Sans MS" panose="030F0702030302020204" pitchFamily="66" charset="0"/>
              </a:rPr>
              <a:t>j1, ..., jk</a:t>
            </a:r>
            <a:r>
              <a:rPr lang="it-IT" altLang="it-IT" sz="1400">
                <a:latin typeface="Symbol" panose="05050102010706020507" pitchFamily="18" charset="2"/>
              </a:rPr>
              <a:t>}</a:t>
            </a:r>
          </a:p>
          <a:p>
            <a:pPr>
              <a:buFont typeface="Symbol" panose="05050102010706020507" pitchFamily="18" charset="2"/>
              <a:buNone/>
            </a:pPr>
            <a:r>
              <a:rPr lang="it-IT" altLang="it-IT" sz="1400">
                <a:latin typeface="Comic Sans MS" panose="030F0702030302020204" pitchFamily="66" charset="0"/>
              </a:rPr>
              <a:t>3. For each i: when Li will receive no more msgs,</a:t>
            </a:r>
          </a:p>
          <a:p>
            <a:pPr>
              <a:buFont typeface="Symbol" panose="05050102010706020507" pitchFamily="18" charset="2"/>
              <a:buNone/>
            </a:pPr>
            <a:r>
              <a:rPr lang="it-IT" altLang="it-IT" sz="1400">
                <a:latin typeface="Comic Sans MS" panose="030F0702030302020204" pitchFamily="66" charset="0"/>
              </a:rPr>
              <a:t>    he obeys the order choice(Vi)</a:t>
            </a:r>
          </a:p>
          <a:p>
            <a:pPr>
              <a:buFont typeface="Symbol" panose="05050102010706020507" pitchFamily="18" charset="2"/>
              <a:buNone/>
            </a:pPr>
            <a:r>
              <a:rPr lang="it-IT" altLang="it-IT" sz="1400"/>
              <a:t>_____________________________________</a:t>
            </a:r>
            <a:r>
              <a:rPr lang="it-IT" altLang="it-IT" sz="1600"/>
              <a:t>_</a:t>
            </a:r>
          </a:p>
          <a:p>
            <a:r>
              <a:rPr lang="it-IT" altLang="it-IT" sz="1600"/>
              <a:t>Observations: </a:t>
            </a:r>
          </a:p>
          <a:p>
            <a:pPr algn="just"/>
            <a:r>
              <a:rPr lang="it-IT" altLang="it-IT" sz="1600"/>
              <a:t>	- Li ignores msgs containing an order v</a:t>
            </a:r>
            <a:r>
              <a:rPr lang="it-IT" altLang="it-IT" sz="1600">
                <a:latin typeface="Symbol" panose="05050102010706020507" pitchFamily="18" charset="2"/>
              </a:rPr>
              <a:t>Î</a:t>
            </a:r>
            <a:r>
              <a:rPr lang="it-IT" altLang="it-IT" sz="1600"/>
              <a:t>Vi</a:t>
            </a:r>
          </a:p>
          <a:p>
            <a:pPr algn="just"/>
            <a:r>
              <a:rPr lang="it-IT" altLang="it-IT" sz="1600"/>
              <a:t>	- Time-outs are used to determine when no more messages will arrive  </a:t>
            </a:r>
          </a:p>
          <a:p>
            <a:pPr algn="just"/>
            <a:r>
              <a:rPr lang="it-IT" altLang="it-IT" sz="1600"/>
              <a:t>	- If Li is the </a:t>
            </a:r>
            <a:r>
              <a:rPr lang="it-IT" altLang="it-IT" sz="1600">
                <a:latin typeface="Comic Sans MS" panose="030F0702030302020204" pitchFamily="66" charset="0"/>
              </a:rPr>
              <a:t>m</a:t>
            </a:r>
            <a:r>
              <a:rPr lang="it-IT" altLang="it-IT" sz="1600"/>
              <a:t>-th lieutenant that adds the signature to the order, then the message is not relayed to anyone. </a:t>
            </a:r>
            <a:endParaRPr lang="it-IT" altLang="it-IT" sz="1600" dirty="0"/>
          </a:p>
        </p:txBody>
      </p:sp>
    </p:spTree>
    <p:extLst>
      <p:ext uri="{BB962C8B-B14F-4D97-AF65-F5344CB8AC3E}">
        <p14:creationId xmlns:p14="http://schemas.microsoft.com/office/powerpoint/2010/main" val="3603097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8801AA-1B5F-4FC2-8809-9FB345270A5F}"/>
              </a:ext>
            </a:extLst>
          </p:cNvPr>
          <p:cNvSpPr>
            <a:spLocks noGrp="1"/>
          </p:cNvSpPr>
          <p:nvPr>
            <p:ph type="title"/>
          </p:nvPr>
        </p:nvSpPr>
        <p:spPr/>
        <p:txBody>
          <a:bodyPr/>
          <a:lstStyle/>
          <a:p>
            <a:r>
              <a:rPr lang="it-IT" altLang="it-IT" dirty="0" err="1"/>
              <a:t>Signed</a:t>
            </a:r>
            <a:r>
              <a:rPr lang="it-IT" altLang="it-IT" dirty="0"/>
              <a:t> </a:t>
            </a:r>
            <a:r>
              <a:rPr lang="it-IT" altLang="it-IT" dirty="0" err="1"/>
              <a:t>messages</a:t>
            </a:r>
            <a:r>
              <a:rPr lang="it-IT" altLang="it-IT" dirty="0"/>
              <a:t> </a:t>
            </a:r>
            <a:endParaRPr lang="it-IT" dirty="0"/>
          </a:p>
        </p:txBody>
      </p:sp>
      <p:sp>
        <p:nvSpPr>
          <p:cNvPr id="4" name="Segnaposto data 3">
            <a:extLst>
              <a:ext uri="{FF2B5EF4-FFF2-40B4-BE49-F238E27FC236}">
                <a16:creationId xmlns:a16="http://schemas.microsoft.com/office/drawing/2014/main" id="{AB0EB2BF-FD83-46AE-BF76-37CD1B3D83F5}"/>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7FA87A38-021B-44C4-8814-AD244C5CCE4D}"/>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CFA35C28-D539-41B9-90DD-68A684A56437}"/>
              </a:ext>
            </a:extLst>
          </p:cNvPr>
          <p:cNvSpPr>
            <a:spLocks noGrp="1"/>
          </p:cNvSpPr>
          <p:nvPr>
            <p:ph type="sldNum" sz="quarter" idx="12"/>
          </p:nvPr>
        </p:nvSpPr>
        <p:spPr/>
        <p:txBody>
          <a:bodyPr/>
          <a:lstStyle/>
          <a:p>
            <a:fld id="{11A9D1D3-80F6-43B1-92F0-BF797B205D95}" type="slidenum">
              <a:rPr lang="it-IT" smtClean="0"/>
              <a:t>47</a:t>
            </a:fld>
            <a:endParaRPr lang="it-IT"/>
          </a:p>
        </p:txBody>
      </p:sp>
      <p:sp>
        <p:nvSpPr>
          <p:cNvPr id="7" name="Rectangle 3">
            <a:extLst>
              <a:ext uri="{FF2B5EF4-FFF2-40B4-BE49-F238E27FC236}">
                <a16:creationId xmlns:a16="http://schemas.microsoft.com/office/drawing/2014/main" id="{95961E4B-FB5B-4F3F-9AA3-CF9DBA16ED6D}"/>
              </a:ext>
            </a:extLst>
          </p:cNvPr>
          <p:cNvSpPr txBox="1">
            <a:spLocks noChangeArrowheads="1"/>
          </p:cNvSpPr>
          <p:nvPr/>
        </p:nvSpPr>
        <p:spPr>
          <a:xfrm>
            <a:off x="713676" y="1398043"/>
            <a:ext cx="3887788" cy="6080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a:t>3 generals, 1 traitor</a:t>
            </a:r>
          </a:p>
          <a:p>
            <a:endParaRPr lang="it-IT" altLang="it-IT"/>
          </a:p>
          <a:p>
            <a:endParaRPr lang="it-IT" altLang="it-IT"/>
          </a:p>
          <a:p>
            <a:endParaRPr lang="it-IT" altLang="it-IT"/>
          </a:p>
        </p:txBody>
      </p:sp>
      <p:grpSp>
        <p:nvGrpSpPr>
          <p:cNvPr id="8" name="Group 4">
            <a:extLst>
              <a:ext uri="{FF2B5EF4-FFF2-40B4-BE49-F238E27FC236}">
                <a16:creationId xmlns:a16="http://schemas.microsoft.com/office/drawing/2014/main" id="{168F619C-9E5D-4CE5-9DA3-AD9C266EC685}"/>
              </a:ext>
            </a:extLst>
          </p:cNvPr>
          <p:cNvGrpSpPr>
            <a:grpSpLocks/>
          </p:cNvGrpSpPr>
          <p:nvPr/>
        </p:nvGrpSpPr>
        <p:grpSpPr bwMode="auto">
          <a:xfrm>
            <a:off x="3581400" y="1155700"/>
            <a:ext cx="4781550" cy="1901825"/>
            <a:chOff x="-197" y="1442"/>
            <a:chExt cx="4350" cy="1730"/>
          </a:xfrm>
        </p:grpSpPr>
        <p:sp>
          <p:nvSpPr>
            <p:cNvPr id="9" name="Oval 5">
              <a:extLst>
                <a:ext uri="{FF2B5EF4-FFF2-40B4-BE49-F238E27FC236}">
                  <a16:creationId xmlns:a16="http://schemas.microsoft.com/office/drawing/2014/main" id="{B8C2CB4B-317C-48C0-9FCA-7F64FDFEBEA0}"/>
                </a:ext>
              </a:extLst>
            </p:cNvPr>
            <p:cNvSpPr>
              <a:spLocks noChangeArrowheads="1"/>
            </p:cNvSpPr>
            <p:nvPr/>
          </p:nvSpPr>
          <p:spPr bwMode="auto">
            <a:xfrm>
              <a:off x="1569" y="1442"/>
              <a:ext cx="589" cy="362"/>
            </a:xfrm>
            <a:prstGeom prst="ellipse">
              <a:avLst/>
            </a:prstGeom>
            <a:solidFill>
              <a:schemeClr val="hlink"/>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C</a:t>
              </a:r>
            </a:p>
          </p:txBody>
        </p:sp>
        <p:sp>
          <p:nvSpPr>
            <p:cNvPr id="10" name="Oval 6">
              <a:extLst>
                <a:ext uri="{FF2B5EF4-FFF2-40B4-BE49-F238E27FC236}">
                  <a16:creationId xmlns:a16="http://schemas.microsoft.com/office/drawing/2014/main" id="{68B92D6F-17D8-4376-A4C2-30E02C7E0F23}"/>
                </a:ext>
              </a:extLst>
            </p:cNvPr>
            <p:cNvSpPr>
              <a:spLocks noChangeArrowheads="1"/>
            </p:cNvSpPr>
            <p:nvPr/>
          </p:nvSpPr>
          <p:spPr bwMode="auto">
            <a:xfrm>
              <a:off x="496" y="2303"/>
              <a:ext cx="589" cy="364"/>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L1</a:t>
              </a:r>
            </a:p>
          </p:txBody>
        </p:sp>
        <p:sp>
          <p:nvSpPr>
            <p:cNvPr id="11" name="Oval 7">
              <a:extLst>
                <a:ext uri="{FF2B5EF4-FFF2-40B4-BE49-F238E27FC236}">
                  <a16:creationId xmlns:a16="http://schemas.microsoft.com/office/drawing/2014/main" id="{B458F351-306D-40C9-88AD-90FFDA1F795D}"/>
                </a:ext>
              </a:extLst>
            </p:cNvPr>
            <p:cNvSpPr>
              <a:spLocks noChangeArrowheads="1"/>
            </p:cNvSpPr>
            <p:nvPr/>
          </p:nvSpPr>
          <p:spPr bwMode="auto">
            <a:xfrm>
              <a:off x="2569" y="2349"/>
              <a:ext cx="588" cy="362"/>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L2</a:t>
              </a:r>
            </a:p>
          </p:txBody>
        </p:sp>
        <p:sp>
          <p:nvSpPr>
            <p:cNvPr id="12" name="Text Box 8">
              <a:extLst>
                <a:ext uri="{FF2B5EF4-FFF2-40B4-BE49-F238E27FC236}">
                  <a16:creationId xmlns:a16="http://schemas.microsoft.com/office/drawing/2014/main" id="{A957D155-EB64-438F-8965-6E36899DE826}"/>
                </a:ext>
              </a:extLst>
            </p:cNvPr>
            <p:cNvSpPr txBox="1">
              <a:spLocks noChangeArrowheads="1"/>
            </p:cNvSpPr>
            <p:nvPr/>
          </p:nvSpPr>
          <p:spPr bwMode="auto">
            <a:xfrm>
              <a:off x="346" y="1804"/>
              <a:ext cx="84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&lt;attack:0&gt;</a:t>
              </a:r>
            </a:p>
          </p:txBody>
        </p:sp>
        <p:sp>
          <p:nvSpPr>
            <p:cNvPr id="13" name="Text Box 9">
              <a:extLst>
                <a:ext uri="{FF2B5EF4-FFF2-40B4-BE49-F238E27FC236}">
                  <a16:creationId xmlns:a16="http://schemas.microsoft.com/office/drawing/2014/main" id="{016C0535-BFE6-467E-BF0B-8ED52610F3E2}"/>
                </a:ext>
              </a:extLst>
            </p:cNvPr>
            <p:cNvSpPr txBox="1">
              <a:spLocks noChangeArrowheads="1"/>
            </p:cNvSpPr>
            <p:nvPr/>
          </p:nvSpPr>
          <p:spPr bwMode="auto">
            <a:xfrm>
              <a:off x="1434" y="2213"/>
              <a:ext cx="969"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&lt;attack:0:1&gt;</a:t>
              </a:r>
            </a:p>
          </p:txBody>
        </p:sp>
        <p:sp>
          <p:nvSpPr>
            <p:cNvPr id="14" name="Text Box 10">
              <a:extLst>
                <a:ext uri="{FF2B5EF4-FFF2-40B4-BE49-F238E27FC236}">
                  <a16:creationId xmlns:a16="http://schemas.microsoft.com/office/drawing/2014/main" id="{F4C7032D-19B7-4034-B655-AF5C56DF22E0}"/>
                </a:ext>
              </a:extLst>
            </p:cNvPr>
            <p:cNvSpPr txBox="1">
              <a:spLocks noChangeArrowheads="1"/>
            </p:cNvSpPr>
            <p:nvPr/>
          </p:nvSpPr>
          <p:spPr bwMode="auto">
            <a:xfrm>
              <a:off x="2387" y="1804"/>
              <a:ext cx="877"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&lt;retreat:0&gt;</a:t>
              </a:r>
            </a:p>
          </p:txBody>
        </p:sp>
        <p:sp>
          <p:nvSpPr>
            <p:cNvPr id="15" name="Line 11">
              <a:extLst>
                <a:ext uri="{FF2B5EF4-FFF2-40B4-BE49-F238E27FC236}">
                  <a16:creationId xmlns:a16="http://schemas.microsoft.com/office/drawing/2014/main" id="{EFD37224-4FBA-404F-AF09-105648FBF683}"/>
                </a:ext>
              </a:extLst>
            </p:cNvPr>
            <p:cNvSpPr>
              <a:spLocks noChangeShapeType="1"/>
            </p:cNvSpPr>
            <p:nvPr/>
          </p:nvSpPr>
          <p:spPr bwMode="auto">
            <a:xfrm flipH="1">
              <a:off x="935" y="1759"/>
              <a:ext cx="726" cy="59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6" name="Line 12">
              <a:extLst>
                <a:ext uri="{FF2B5EF4-FFF2-40B4-BE49-F238E27FC236}">
                  <a16:creationId xmlns:a16="http://schemas.microsoft.com/office/drawing/2014/main" id="{24451F38-3BFE-4970-8656-415D8466587E}"/>
                </a:ext>
              </a:extLst>
            </p:cNvPr>
            <p:cNvSpPr>
              <a:spLocks noChangeShapeType="1"/>
            </p:cNvSpPr>
            <p:nvPr/>
          </p:nvSpPr>
          <p:spPr bwMode="auto">
            <a:xfrm>
              <a:off x="2069" y="1759"/>
              <a:ext cx="589" cy="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7" name="Line 13">
              <a:extLst>
                <a:ext uri="{FF2B5EF4-FFF2-40B4-BE49-F238E27FC236}">
                  <a16:creationId xmlns:a16="http://schemas.microsoft.com/office/drawing/2014/main" id="{66B449DA-B8A8-4A10-8638-C1EB885226A0}"/>
                </a:ext>
              </a:extLst>
            </p:cNvPr>
            <p:cNvSpPr>
              <a:spLocks noChangeShapeType="1"/>
            </p:cNvSpPr>
            <p:nvPr/>
          </p:nvSpPr>
          <p:spPr bwMode="auto">
            <a:xfrm>
              <a:off x="1071" y="2440"/>
              <a:ext cx="154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8" name="Line 14">
              <a:extLst>
                <a:ext uri="{FF2B5EF4-FFF2-40B4-BE49-F238E27FC236}">
                  <a16:creationId xmlns:a16="http://schemas.microsoft.com/office/drawing/2014/main" id="{29BB35F0-FFFC-4B05-B030-C42546242861}"/>
                </a:ext>
              </a:extLst>
            </p:cNvPr>
            <p:cNvSpPr>
              <a:spLocks noChangeShapeType="1"/>
            </p:cNvSpPr>
            <p:nvPr/>
          </p:nvSpPr>
          <p:spPr bwMode="auto">
            <a:xfrm flipH="1">
              <a:off x="1026" y="2621"/>
              <a:ext cx="15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9" name="Text Box 15">
              <a:extLst>
                <a:ext uri="{FF2B5EF4-FFF2-40B4-BE49-F238E27FC236}">
                  <a16:creationId xmlns:a16="http://schemas.microsoft.com/office/drawing/2014/main" id="{7FCA3A1A-B374-4479-95A9-2B8C5BE01D95}"/>
                </a:ext>
              </a:extLst>
            </p:cNvPr>
            <p:cNvSpPr txBox="1">
              <a:spLocks noChangeArrowheads="1"/>
            </p:cNvSpPr>
            <p:nvPr/>
          </p:nvSpPr>
          <p:spPr bwMode="auto">
            <a:xfrm>
              <a:off x="1464" y="2667"/>
              <a:ext cx="998"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a:t>&lt;retreat:0:2&gt;</a:t>
              </a:r>
            </a:p>
          </p:txBody>
        </p:sp>
        <p:sp>
          <p:nvSpPr>
            <p:cNvPr id="20" name="Text Box 16">
              <a:extLst>
                <a:ext uri="{FF2B5EF4-FFF2-40B4-BE49-F238E27FC236}">
                  <a16:creationId xmlns:a16="http://schemas.microsoft.com/office/drawing/2014/main" id="{AC093E28-37B7-4E00-97E3-C0FA6FEB99D1}"/>
                </a:ext>
              </a:extLst>
            </p:cNvPr>
            <p:cNvSpPr txBox="1">
              <a:spLocks noChangeArrowheads="1"/>
            </p:cNvSpPr>
            <p:nvPr/>
          </p:nvSpPr>
          <p:spPr bwMode="auto">
            <a:xfrm>
              <a:off x="-197" y="2895"/>
              <a:ext cx="1495"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dirty="0"/>
                <a:t>V1 = {attack, retreat}</a:t>
              </a:r>
            </a:p>
          </p:txBody>
        </p:sp>
        <p:sp>
          <p:nvSpPr>
            <p:cNvPr id="21" name="Text Box 17">
              <a:extLst>
                <a:ext uri="{FF2B5EF4-FFF2-40B4-BE49-F238E27FC236}">
                  <a16:creationId xmlns:a16="http://schemas.microsoft.com/office/drawing/2014/main" id="{5B4D1BEA-62A4-4B82-B21A-697DA769419D}"/>
                </a:ext>
              </a:extLst>
            </p:cNvPr>
            <p:cNvSpPr txBox="1">
              <a:spLocks noChangeArrowheads="1"/>
            </p:cNvSpPr>
            <p:nvPr/>
          </p:nvSpPr>
          <p:spPr bwMode="auto">
            <a:xfrm>
              <a:off x="2658" y="2914"/>
              <a:ext cx="1495"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246" dirty="0"/>
                <a:t>V2 = {attack, retreat}</a:t>
              </a:r>
            </a:p>
          </p:txBody>
        </p:sp>
      </p:grpSp>
      <p:sp>
        <p:nvSpPr>
          <p:cNvPr id="22" name="Text Box 18">
            <a:extLst>
              <a:ext uri="{FF2B5EF4-FFF2-40B4-BE49-F238E27FC236}">
                <a16:creationId xmlns:a16="http://schemas.microsoft.com/office/drawing/2014/main" id="{68AB27F3-72FA-4812-8E14-F74FF60EC998}"/>
              </a:ext>
            </a:extLst>
          </p:cNvPr>
          <p:cNvSpPr txBox="1">
            <a:spLocks noChangeArrowheads="1"/>
          </p:cNvSpPr>
          <p:nvPr/>
        </p:nvSpPr>
        <p:spPr bwMode="auto">
          <a:xfrm>
            <a:off x="2751138" y="3298825"/>
            <a:ext cx="7042150" cy="339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gn="just">
              <a:spcBef>
                <a:spcPct val="0"/>
              </a:spcBef>
              <a:buClrTx/>
              <a:buSzTx/>
              <a:buFontTx/>
              <a:buNone/>
            </a:pPr>
            <a:r>
              <a:rPr lang="it-IT" altLang="it-IT" sz="1600">
                <a:solidFill>
                  <a:schemeClr val="tx1"/>
                </a:solidFill>
              </a:rPr>
              <a:t>- L1 and L2 obey the order </a:t>
            </a:r>
            <a:r>
              <a:rPr lang="it-IT" altLang="it-IT" sz="1600" b="1">
                <a:solidFill>
                  <a:schemeClr val="tx1"/>
                </a:solidFill>
              </a:rPr>
              <a:t>choice({attack, retreat})</a:t>
            </a:r>
          </a:p>
        </p:txBody>
      </p:sp>
      <p:sp>
        <p:nvSpPr>
          <p:cNvPr id="23" name="Text Box 19">
            <a:extLst>
              <a:ext uri="{FF2B5EF4-FFF2-40B4-BE49-F238E27FC236}">
                <a16:creationId xmlns:a16="http://schemas.microsoft.com/office/drawing/2014/main" id="{2681EDE4-7B39-4794-B8FA-98200ADE18C5}"/>
              </a:ext>
            </a:extLst>
          </p:cNvPr>
          <p:cNvSpPr txBox="1">
            <a:spLocks noChangeArrowheads="1"/>
          </p:cNvSpPr>
          <p:nvPr/>
        </p:nvSpPr>
        <p:spPr bwMode="auto">
          <a:xfrm>
            <a:off x="2751138" y="3698874"/>
            <a:ext cx="6697662"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lgn="just">
              <a:spcBef>
                <a:spcPct val="0"/>
              </a:spcBef>
              <a:buClrTx/>
              <a:buSzTx/>
              <a:buFontTx/>
              <a:buChar char="-"/>
            </a:pPr>
            <a:r>
              <a:rPr lang="it-IT" altLang="it-IT" sz="1600">
                <a:solidFill>
                  <a:schemeClr val="tx1"/>
                </a:solidFill>
              </a:rPr>
              <a:t> L1 and L2 know that </a:t>
            </a:r>
            <a:r>
              <a:rPr lang="it-IT" altLang="it-IT" sz="1600" b="1">
                <a:solidFill>
                  <a:schemeClr val="tx1"/>
                </a:solidFill>
              </a:rPr>
              <a:t>C</a:t>
            </a:r>
            <a:r>
              <a:rPr lang="it-IT" altLang="it-IT" sz="1600">
                <a:solidFill>
                  <a:schemeClr val="tx1"/>
                </a:solidFill>
                <a:latin typeface="Comic Sans MS" panose="030F0702030302020204" pitchFamily="66" charset="0"/>
              </a:rPr>
              <a:t> </a:t>
            </a:r>
            <a:r>
              <a:rPr lang="it-IT" altLang="it-IT" sz="1600">
                <a:solidFill>
                  <a:schemeClr val="tx1"/>
                </a:solidFill>
              </a:rPr>
              <a:t>is a traitor because the signature of </a:t>
            </a:r>
            <a:r>
              <a:rPr lang="it-IT" altLang="it-IT" sz="1600" b="1">
                <a:solidFill>
                  <a:schemeClr val="tx1"/>
                </a:solidFill>
              </a:rPr>
              <a:t>C</a:t>
            </a:r>
            <a:r>
              <a:rPr lang="it-IT" altLang="it-IT" sz="1600">
                <a:solidFill>
                  <a:schemeClr val="tx1"/>
                </a:solidFill>
              </a:rPr>
              <a:t> appears in two different orders</a:t>
            </a:r>
          </a:p>
        </p:txBody>
      </p:sp>
      <p:sp>
        <p:nvSpPr>
          <p:cNvPr id="24" name="Text Box 20">
            <a:extLst>
              <a:ext uri="{FF2B5EF4-FFF2-40B4-BE49-F238E27FC236}">
                <a16:creationId xmlns:a16="http://schemas.microsoft.com/office/drawing/2014/main" id="{43B4D0B3-015A-4852-A634-EBA80245FD12}"/>
              </a:ext>
            </a:extLst>
          </p:cNvPr>
          <p:cNvSpPr txBox="1">
            <a:spLocks noChangeArrowheads="1"/>
          </p:cNvSpPr>
          <p:nvPr/>
        </p:nvSpPr>
        <p:spPr bwMode="auto">
          <a:xfrm>
            <a:off x="2757488" y="4594225"/>
            <a:ext cx="6691312" cy="176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dirty="0"/>
              <a:t>The following theorem asserting the correctness  of the algorithm has been formally proved.</a:t>
            </a:r>
          </a:p>
          <a:p>
            <a:pPr>
              <a:defRPr/>
            </a:pPr>
            <a:endParaRPr lang="it-IT" altLang="it-IT" dirty="0"/>
          </a:p>
          <a:p>
            <a:pPr>
              <a:defRPr/>
            </a:pPr>
            <a:r>
              <a:rPr lang="it-IT" altLang="it-IT" i="1" dirty="0"/>
              <a:t>Theorem </a:t>
            </a:r>
            <a:r>
              <a:rPr lang="it-IT" altLang="it-IT" dirty="0"/>
              <a:t>:  </a:t>
            </a:r>
            <a:br>
              <a:rPr lang="it-IT" altLang="it-IT" dirty="0"/>
            </a:br>
            <a:r>
              <a:rPr lang="it-IT" altLang="it-IT" dirty="0"/>
              <a:t>For any m, algorithm SM(m) solves the Byzantine  Generals Problem if there are at most m traitors.</a:t>
            </a:r>
            <a:endParaRPr lang="it-IT" altLang="it-IT" sz="1246" dirty="0"/>
          </a:p>
          <a:p>
            <a:pPr>
              <a:defRPr/>
            </a:pPr>
            <a:endParaRPr lang="it-IT" altLang="it-IT" sz="1246" dirty="0"/>
          </a:p>
        </p:txBody>
      </p:sp>
      <p:sp>
        <p:nvSpPr>
          <p:cNvPr id="25" name="Rectangle 21">
            <a:extLst>
              <a:ext uri="{FF2B5EF4-FFF2-40B4-BE49-F238E27FC236}">
                <a16:creationId xmlns:a16="http://schemas.microsoft.com/office/drawing/2014/main" id="{B8D9B9A6-1231-4FE2-934A-8AF0C07CDE0B}"/>
              </a:ext>
            </a:extLst>
          </p:cNvPr>
          <p:cNvSpPr>
            <a:spLocks noChangeArrowheads="1"/>
          </p:cNvSpPr>
          <p:nvPr/>
        </p:nvSpPr>
        <p:spPr bwMode="auto">
          <a:xfrm>
            <a:off x="946761" y="1787121"/>
            <a:ext cx="3887788" cy="830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defRPr>
            </a:lvl9pPr>
          </a:lstStyle>
          <a:p>
            <a:pPr>
              <a:spcBef>
                <a:spcPct val="0"/>
              </a:spcBef>
              <a:buClrTx/>
              <a:buSzTx/>
              <a:buFontTx/>
              <a:buNone/>
            </a:pPr>
            <a:r>
              <a:rPr lang="it-IT" altLang="it-IT" sz="1600" dirty="0">
                <a:solidFill>
                  <a:schemeClr val="tx1"/>
                </a:solidFill>
              </a:rPr>
              <a:t>C </a:t>
            </a:r>
            <a:r>
              <a:rPr lang="it-IT" altLang="it-IT" sz="1600" dirty="0" err="1">
                <a:solidFill>
                  <a:schemeClr val="tx1"/>
                </a:solidFill>
              </a:rPr>
              <a:t>is</a:t>
            </a:r>
            <a:r>
              <a:rPr lang="it-IT" altLang="it-IT" sz="1600" dirty="0">
                <a:solidFill>
                  <a:schemeClr val="tx1"/>
                </a:solidFill>
              </a:rPr>
              <a:t> a </a:t>
            </a:r>
            <a:r>
              <a:rPr lang="it-IT" altLang="it-IT" sz="1600" dirty="0" err="1">
                <a:solidFill>
                  <a:schemeClr val="tx1"/>
                </a:solidFill>
              </a:rPr>
              <a:t>traitor</a:t>
            </a:r>
            <a:r>
              <a:rPr lang="it-IT" altLang="it-IT" sz="1600" dirty="0">
                <a:solidFill>
                  <a:schemeClr val="tx1"/>
                </a:solidFill>
              </a:rPr>
              <a:t> and </a:t>
            </a:r>
            <a:r>
              <a:rPr lang="it-IT" altLang="it-IT" sz="1600" dirty="0" err="1">
                <a:solidFill>
                  <a:schemeClr val="tx1"/>
                </a:solidFill>
              </a:rPr>
              <a:t>sends</a:t>
            </a:r>
            <a:r>
              <a:rPr lang="it-IT" altLang="it-IT" sz="1600" dirty="0">
                <a:solidFill>
                  <a:schemeClr val="tx1"/>
                </a:solidFill>
              </a:rPr>
              <a:t>: </a:t>
            </a:r>
            <a:br>
              <a:rPr lang="it-IT" altLang="it-IT" sz="1600" dirty="0">
                <a:solidFill>
                  <a:schemeClr val="tx1"/>
                </a:solidFill>
              </a:rPr>
            </a:br>
            <a:r>
              <a:rPr lang="it-IT" altLang="it-IT" sz="1600" dirty="0" err="1">
                <a:solidFill>
                  <a:schemeClr val="tx1"/>
                </a:solidFill>
              </a:rPr>
              <a:t>attack</a:t>
            </a:r>
            <a:r>
              <a:rPr lang="it-IT" altLang="it-IT" sz="1600" dirty="0">
                <a:solidFill>
                  <a:schemeClr val="tx1"/>
                </a:solidFill>
              </a:rPr>
              <a:t> to L1 and L2</a:t>
            </a:r>
            <a:br>
              <a:rPr lang="it-IT" altLang="it-IT" sz="1600" dirty="0">
                <a:solidFill>
                  <a:schemeClr val="tx1"/>
                </a:solidFill>
              </a:rPr>
            </a:br>
            <a:r>
              <a:rPr lang="it-IT" altLang="it-IT" sz="1600" dirty="0" err="1">
                <a:solidFill>
                  <a:schemeClr val="tx1"/>
                </a:solidFill>
              </a:rPr>
              <a:t>retrait</a:t>
            </a:r>
            <a:r>
              <a:rPr lang="it-IT" altLang="it-IT" sz="1600" dirty="0">
                <a:solidFill>
                  <a:schemeClr val="tx1"/>
                </a:solidFill>
              </a:rPr>
              <a:t> to L3</a:t>
            </a:r>
          </a:p>
        </p:txBody>
      </p:sp>
    </p:spTree>
    <p:extLst>
      <p:ext uri="{BB962C8B-B14F-4D97-AF65-F5344CB8AC3E}">
        <p14:creationId xmlns:p14="http://schemas.microsoft.com/office/powerpoint/2010/main" val="28856404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E8B5FE-FC62-47AE-BAFD-5C444ED6F7AB}"/>
              </a:ext>
            </a:extLst>
          </p:cNvPr>
          <p:cNvSpPr>
            <a:spLocks noGrp="1"/>
          </p:cNvSpPr>
          <p:nvPr>
            <p:ph type="title"/>
          </p:nvPr>
        </p:nvSpPr>
        <p:spPr/>
        <p:txBody>
          <a:bodyPr/>
          <a:lstStyle/>
          <a:p>
            <a:r>
              <a:rPr lang="it-IT" dirty="0" err="1"/>
              <a:t>Remarks</a:t>
            </a:r>
            <a:endParaRPr lang="it-IT" dirty="0"/>
          </a:p>
        </p:txBody>
      </p:sp>
      <p:sp>
        <p:nvSpPr>
          <p:cNvPr id="4" name="Segnaposto data 3">
            <a:extLst>
              <a:ext uri="{FF2B5EF4-FFF2-40B4-BE49-F238E27FC236}">
                <a16:creationId xmlns:a16="http://schemas.microsoft.com/office/drawing/2014/main" id="{CF7CE28B-3BBD-4ED9-A15D-FE31C4D167B8}"/>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0A070A00-25F3-4B31-AFA2-8715DDE2589D}"/>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85C53EB8-EA4D-4075-B36D-BFDBCF25B3EF}"/>
              </a:ext>
            </a:extLst>
          </p:cNvPr>
          <p:cNvSpPr>
            <a:spLocks noGrp="1"/>
          </p:cNvSpPr>
          <p:nvPr>
            <p:ph type="sldNum" sz="quarter" idx="12"/>
          </p:nvPr>
        </p:nvSpPr>
        <p:spPr/>
        <p:txBody>
          <a:bodyPr/>
          <a:lstStyle/>
          <a:p>
            <a:fld id="{11A9D1D3-80F6-43B1-92F0-BF797B205D95}" type="slidenum">
              <a:rPr lang="it-IT" smtClean="0"/>
              <a:t>48</a:t>
            </a:fld>
            <a:endParaRPr lang="it-IT"/>
          </a:p>
        </p:txBody>
      </p:sp>
      <p:sp>
        <p:nvSpPr>
          <p:cNvPr id="7" name="Rectangle 3">
            <a:extLst>
              <a:ext uri="{FF2B5EF4-FFF2-40B4-BE49-F238E27FC236}">
                <a16:creationId xmlns:a16="http://schemas.microsoft.com/office/drawing/2014/main" id="{ECA12BE2-BFDF-4D5D-B797-B597F140E3A9}"/>
              </a:ext>
            </a:extLst>
          </p:cNvPr>
          <p:cNvSpPr txBox="1">
            <a:spLocks noChangeArrowheads="1"/>
          </p:cNvSpPr>
          <p:nvPr/>
        </p:nvSpPr>
        <p:spPr>
          <a:xfrm>
            <a:off x="1088326" y="1112774"/>
            <a:ext cx="9808273" cy="503199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altLang="it-IT" sz="1600" dirty="0" err="1"/>
              <a:t>Consider</a:t>
            </a:r>
            <a:r>
              <a:rPr lang="it-IT" altLang="it-IT" sz="1600" dirty="0"/>
              <a:t> </a:t>
            </a:r>
            <a:r>
              <a:rPr lang="it-IT" altLang="it-IT" sz="1600" dirty="0" err="1"/>
              <a:t>Assumption</a:t>
            </a:r>
            <a:r>
              <a:rPr lang="it-IT" altLang="it-IT" sz="1600" dirty="0"/>
              <a:t> A1.</a:t>
            </a:r>
          </a:p>
          <a:p>
            <a:pPr algn="just"/>
            <a:r>
              <a:rPr lang="it-IT" altLang="it-IT" sz="1600" dirty="0" err="1"/>
              <a:t>Every</a:t>
            </a:r>
            <a:r>
              <a:rPr lang="it-IT" altLang="it-IT" sz="1600" dirty="0"/>
              <a:t> </a:t>
            </a:r>
            <a:r>
              <a:rPr lang="it-IT" altLang="it-IT" sz="1600" dirty="0" err="1"/>
              <a:t>message</a:t>
            </a:r>
            <a:r>
              <a:rPr lang="it-IT" altLang="it-IT" sz="1600" dirty="0"/>
              <a:t> </a:t>
            </a:r>
            <a:r>
              <a:rPr lang="it-IT" altLang="it-IT" sz="1600" dirty="0" err="1"/>
              <a:t>that</a:t>
            </a:r>
            <a:r>
              <a:rPr lang="it-IT" altLang="it-IT" sz="1600" dirty="0"/>
              <a:t> </a:t>
            </a:r>
            <a:r>
              <a:rPr lang="it-IT" altLang="it-IT" sz="1600" dirty="0" err="1"/>
              <a:t>is</a:t>
            </a:r>
            <a:r>
              <a:rPr lang="it-IT" altLang="it-IT" sz="1600" dirty="0"/>
              <a:t> </a:t>
            </a:r>
            <a:r>
              <a:rPr lang="it-IT" altLang="it-IT" sz="1600" dirty="0" err="1"/>
              <a:t>sent</a:t>
            </a:r>
            <a:r>
              <a:rPr lang="it-IT" altLang="it-IT" sz="1600" dirty="0"/>
              <a:t> by a non </a:t>
            </a:r>
            <a:r>
              <a:rPr lang="it-IT" altLang="it-IT" sz="1600" dirty="0" err="1"/>
              <a:t>faulty</a:t>
            </a:r>
            <a:r>
              <a:rPr lang="it-IT" altLang="it-IT" sz="1600" dirty="0"/>
              <a:t> </a:t>
            </a:r>
            <a:r>
              <a:rPr lang="it-IT" altLang="it-IT" sz="1600" dirty="0" err="1"/>
              <a:t>process</a:t>
            </a:r>
            <a:r>
              <a:rPr lang="it-IT" altLang="it-IT" sz="1600" dirty="0"/>
              <a:t> </a:t>
            </a:r>
            <a:r>
              <a:rPr lang="it-IT" altLang="it-IT" sz="1600" dirty="0" err="1"/>
              <a:t>is</a:t>
            </a:r>
            <a:r>
              <a:rPr lang="it-IT" altLang="it-IT" sz="1600" dirty="0"/>
              <a:t> </a:t>
            </a:r>
            <a:r>
              <a:rPr lang="it-IT" altLang="it-IT" sz="1600" dirty="0" err="1"/>
              <a:t>delivered</a:t>
            </a:r>
            <a:r>
              <a:rPr lang="it-IT" altLang="it-IT" sz="1600" dirty="0"/>
              <a:t> </a:t>
            </a:r>
            <a:r>
              <a:rPr lang="it-IT" altLang="it-IT" sz="1600" dirty="0" err="1"/>
              <a:t>correctly</a:t>
            </a:r>
            <a:endParaRPr lang="it-IT" altLang="it-IT" sz="1600" dirty="0"/>
          </a:p>
          <a:p>
            <a:pPr algn="just"/>
            <a:r>
              <a:rPr lang="it-IT" altLang="it-IT" sz="1600" dirty="0"/>
              <a:t>	</a:t>
            </a:r>
            <a:r>
              <a:rPr lang="it-IT" altLang="it-IT" sz="1600" dirty="0">
                <a:sym typeface="Wingdings" panose="05000000000000000000" pitchFamily="2" charset="2"/>
              </a:rPr>
              <a:t> </a:t>
            </a:r>
            <a:r>
              <a:rPr lang="it-IT" altLang="it-IT" sz="1600" dirty="0"/>
              <a:t>For the </a:t>
            </a:r>
            <a:r>
              <a:rPr lang="it-IT" altLang="it-IT" sz="1600" dirty="0" err="1"/>
              <a:t>oral</a:t>
            </a:r>
            <a:r>
              <a:rPr lang="it-IT" altLang="it-IT" sz="1600" dirty="0"/>
              <a:t> </a:t>
            </a:r>
            <a:r>
              <a:rPr lang="it-IT" altLang="it-IT" sz="1600" dirty="0" err="1"/>
              <a:t>message</a:t>
            </a:r>
            <a:r>
              <a:rPr lang="it-IT" altLang="it-IT" sz="1600" dirty="0"/>
              <a:t> </a:t>
            </a:r>
            <a:r>
              <a:rPr lang="it-IT" altLang="it-IT" sz="1600" dirty="0" err="1"/>
              <a:t>algorithm</a:t>
            </a:r>
            <a:r>
              <a:rPr lang="it-IT" altLang="it-IT" sz="1600" dirty="0"/>
              <a:t>:</a:t>
            </a:r>
          </a:p>
          <a:p>
            <a:pPr algn="just"/>
            <a:r>
              <a:rPr lang="it-IT" altLang="it-IT" sz="1600" dirty="0"/>
              <a:t>		</a:t>
            </a:r>
            <a:r>
              <a:rPr lang="it-IT" altLang="it-IT" sz="1600" i="1" dirty="0"/>
              <a:t>the </a:t>
            </a:r>
            <a:r>
              <a:rPr lang="it-IT" altLang="it-IT" sz="1600" i="1" dirty="0" err="1"/>
              <a:t>failure</a:t>
            </a:r>
            <a:r>
              <a:rPr lang="it-IT" altLang="it-IT" sz="1600" i="1" dirty="0"/>
              <a:t> of a </a:t>
            </a:r>
            <a:r>
              <a:rPr lang="it-IT" altLang="it-IT" sz="1600" i="1" dirty="0" err="1"/>
              <a:t>communication</a:t>
            </a:r>
            <a:r>
              <a:rPr lang="it-IT" altLang="it-IT" sz="1600" i="1" dirty="0"/>
              <a:t> line </a:t>
            </a:r>
            <a:r>
              <a:rPr lang="it-IT" altLang="it-IT" sz="1600" i="1" dirty="0" err="1"/>
              <a:t>joining</a:t>
            </a:r>
            <a:r>
              <a:rPr lang="it-IT" altLang="it-IT" sz="1600" i="1" dirty="0"/>
              <a:t> </a:t>
            </a:r>
            <a:r>
              <a:rPr lang="it-IT" altLang="it-IT" sz="1600" i="1" dirty="0" err="1"/>
              <a:t>two</a:t>
            </a:r>
            <a:r>
              <a:rPr lang="it-IT" altLang="it-IT" sz="1600" i="1" dirty="0"/>
              <a:t> </a:t>
            </a:r>
            <a:r>
              <a:rPr lang="it-IT" altLang="it-IT" sz="1600" i="1" dirty="0" err="1"/>
              <a:t>processes</a:t>
            </a:r>
            <a:r>
              <a:rPr lang="it-IT" altLang="it-IT" sz="1600" i="1" dirty="0"/>
              <a:t> </a:t>
            </a:r>
            <a:r>
              <a:rPr lang="it-IT" altLang="it-IT" sz="1600" i="1" dirty="0" err="1"/>
              <a:t>is</a:t>
            </a:r>
            <a:r>
              <a:rPr lang="it-IT" altLang="it-IT" sz="1600" i="1" dirty="0"/>
              <a:t> </a:t>
            </a:r>
            <a:r>
              <a:rPr lang="it-IT" altLang="it-IT" sz="1600" i="1" dirty="0" err="1"/>
              <a:t>indistinguishable</a:t>
            </a:r>
            <a:r>
              <a:rPr lang="it-IT" altLang="it-IT" sz="1600" i="1" dirty="0"/>
              <a:t> from the </a:t>
            </a:r>
            <a:r>
              <a:rPr lang="it-IT" altLang="it-IT" sz="1600" i="1" dirty="0" err="1"/>
              <a:t>failure</a:t>
            </a:r>
            <a:r>
              <a:rPr lang="it-IT" altLang="it-IT" sz="1600" i="1" dirty="0"/>
              <a:t> of one of the </a:t>
            </a:r>
            <a:r>
              <a:rPr lang="it-IT" altLang="it-IT" sz="1600" i="1" dirty="0" err="1"/>
              <a:t>processes</a:t>
            </a:r>
            <a:r>
              <a:rPr lang="it-IT" altLang="it-IT" sz="1600" dirty="0"/>
              <a:t>	</a:t>
            </a:r>
          </a:p>
          <a:p>
            <a:pPr algn="just"/>
            <a:r>
              <a:rPr lang="it-IT" altLang="it-IT" sz="1600" dirty="0"/>
              <a:t>	</a:t>
            </a:r>
            <a:r>
              <a:rPr lang="it-IT" altLang="it-IT" sz="1600" dirty="0">
                <a:sym typeface="Wingdings" panose="05000000000000000000" pitchFamily="2" charset="2"/>
              </a:rPr>
              <a:t> </a:t>
            </a:r>
            <a:r>
              <a:rPr lang="it-IT" altLang="it-IT" sz="1600" dirty="0"/>
              <a:t>For the </a:t>
            </a:r>
            <a:r>
              <a:rPr lang="it-IT" altLang="it-IT" sz="1600" dirty="0" err="1"/>
              <a:t>signed</a:t>
            </a:r>
            <a:r>
              <a:rPr lang="it-IT" altLang="it-IT" sz="1600" dirty="0"/>
              <a:t> </a:t>
            </a:r>
            <a:r>
              <a:rPr lang="it-IT" altLang="it-IT" sz="1600" dirty="0" err="1"/>
              <a:t>message</a:t>
            </a:r>
            <a:r>
              <a:rPr lang="it-IT" altLang="it-IT" sz="1600" dirty="0"/>
              <a:t> </a:t>
            </a:r>
            <a:r>
              <a:rPr lang="it-IT" altLang="it-IT" sz="1600" dirty="0" err="1"/>
              <a:t>algorithm</a:t>
            </a:r>
            <a:r>
              <a:rPr lang="it-IT" altLang="it-IT" sz="1600" dirty="0"/>
              <a:t>:</a:t>
            </a:r>
          </a:p>
          <a:p>
            <a:pPr algn="just"/>
            <a:r>
              <a:rPr lang="it-IT" altLang="it-IT" sz="1600" dirty="0"/>
              <a:t>	</a:t>
            </a:r>
            <a:r>
              <a:rPr lang="it-IT" altLang="it-IT" sz="1600" dirty="0" err="1"/>
              <a:t>if</a:t>
            </a:r>
            <a:r>
              <a:rPr lang="it-IT" altLang="it-IT" sz="1600" dirty="0"/>
              <a:t> a </a:t>
            </a:r>
            <a:r>
              <a:rPr lang="it-IT" altLang="it-IT" sz="1600" dirty="0" err="1"/>
              <a:t>failed</a:t>
            </a:r>
            <a:r>
              <a:rPr lang="it-IT" altLang="it-IT" sz="1600" dirty="0"/>
              <a:t> </a:t>
            </a:r>
            <a:r>
              <a:rPr lang="it-IT" altLang="it-IT" sz="1600" dirty="0" err="1"/>
              <a:t>communication</a:t>
            </a:r>
            <a:r>
              <a:rPr lang="it-IT" altLang="it-IT" sz="1600" dirty="0"/>
              <a:t> line </a:t>
            </a:r>
            <a:r>
              <a:rPr lang="it-IT" altLang="it-IT" sz="1600" dirty="0" err="1"/>
              <a:t>cannot</a:t>
            </a:r>
            <a:r>
              <a:rPr lang="it-IT" altLang="it-IT" sz="1600" dirty="0"/>
              <a:t> forge </a:t>
            </a:r>
            <a:r>
              <a:rPr lang="it-IT" altLang="it-IT" sz="1600" dirty="0" err="1"/>
              <a:t>signed</a:t>
            </a:r>
            <a:r>
              <a:rPr lang="it-IT" altLang="it-IT" sz="1600" dirty="0"/>
              <a:t> 	</a:t>
            </a:r>
            <a:r>
              <a:rPr lang="it-IT" altLang="it-IT" sz="1600" dirty="0" err="1"/>
              <a:t>messages</a:t>
            </a:r>
            <a:r>
              <a:rPr lang="it-IT" altLang="it-IT" sz="1600" dirty="0"/>
              <a:t>, the </a:t>
            </a:r>
            <a:r>
              <a:rPr lang="it-IT" altLang="it-IT" sz="1600" dirty="0" err="1"/>
              <a:t>algorithm</a:t>
            </a:r>
            <a:r>
              <a:rPr lang="it-IT" altLang="it-IT" sz="1600" dirty="0"/>
              <a:t> </a:t>
            </a:r>
            <a:r>
              <a:rPr lang="it-IT" altLang="it-IT" sz="1600" dirty="0" err="1"/>
              <a:t>is</a:t>
            </a:r>
            <a:r>
              <a:rPr lang="it-IT" altLang="it-IT" sz="1600" dirty="0"/>
              <a:t> insensitive to </a:t>
            </a:r>
            <a:r>
              <a:rPr lang="it-IT" altLang="it-IT" sz="1600" dirty="0" err="1"/>
              <a:t>communication</a:t>
            </a:r>
            <a:r>
              <a:rPr lang="it-IT" altLang="it-IT" sz="1600" dirty="0"/>
              <a:t> line </a:t>
            </a:r>
            <a:r>
              <a:rPr lang="it-IT" altLang="it-IT" sz="1600" dirty="0" err="1"/>
              <a:t>failures</a:t>
            </a:r>
            <a:r>
              <a:rPr lang="it-IT" altLang="it-IT" sz="1600" dirty="0"/>
              <a:t>.</a:t>
            </a:r>
          </a:p>
          <a:p>
            <a:r>
              <a:rPr lang="it-IT" altLang="it-IT" sz="1600" i="1" dirty="0"/>
              <a:t>		</a:t>
            </a:r>
            <a:r>
              <a:rPr lang="it-IT" altLang="it-IT" sz="1600" i="1" dirty="0" err="1"/>
              <a:t>Communication</a:t>
            </a:r>
            <a:r>
              <a:rPr lang="it-IT" altLang="it-IT" sz="1600" i="1" dirty="0"/>
              <a:t> line </a:t>
            </a:r>
            <a:r>
              <a:rPr lang="it-IT" altLang="it-IT" sz="1600" i="1" dirty="0" err="1"/>
              <a:t>failures</a:t>
            </a:r>
            <a:r>
              <a:rPr lang="it-IT" altLang="it-IT" sz="1600" i="1" dirty="0"/>
              <a:t> </a:t>
            </a:r>
            <a:r>
              <a:rPr lang="it-IT" altLang="it-IT" sz="1600" i="1" dirty="0" err="1"/>
              <a:t>lowers</a:t>
            </a:r>
            <a:r>
              <a:rPr lang="it-IT" altLang="it-IT" sz="1600" i="1" dirty="0"/>
              <a:t> the </a:t>
            </a:r>
            <a:r>
              <a:rPr lang="it-IT" altLang="it-IT" sz="1600" i="1" dirty="0" err="1"/>
              <a:t>connectivity</a:t>
            </a:r>
            <a:r>
              <a:rPr lang="it-IT" altLang="it-IT" sz="1600" i="1" dirty="0"/>
              <a:t> </a:t>
            </a:r>
          </a:p>
          <a:p>
            <a:pPr algn="just"/>
            <a:r>
              <a:rPr lang="it-IT" altLang="it-IT" sz="1600" dirty="0" err="1"/>
              <a:t>Consider</a:t>
            </a:r>
            <a:r>
              <a:rPr lang="it-IT" altLang="it-IT" sz="1600" dirty="0"/>
              <a:t> </a:t>
            </a:r>
            <a:r>
              <a:rPr lang="it-IT" altLang="it-IT" sz="1600" dirty="0" err="1"/>
              <a:t>Assumption</a:t>
            </a:r>
            <a:r>
              <a:rPr lang="it-IT" altLang="it-IT" sz="1600" dirty="0"/>
              <a:t> A2. </a:t>
            </a:r>
          </a:p>
          <a:p>
            <a:pPr algn="just"/>
            <a:r>
              <a:rPr lang="it-IT" altLang="it-IT" sz="1600" dirty="0"/>
              <a:t>The </a:t>
            </a:r>
            <a:r>
              <a:rPr lang="it-IT" altLang="it-IT" sz="1600" dirty="0" err="1"/>
              <a:t>receiver</a:t>
            </a:r>
            <a:r>
              <a:rPr lang="it-IT" altLang="it-IT" sz="1600" dirty="0"/>
              <a:t> of a </a:t>
            </a:r>
            <a:r>
              <a:rPr lang="it-IT" altLang="it-IT" sz="1600" dirty="0" err="1"/>
              <a:t>message</a:t>
            </a:r>
            <a:r>
              <a:rPr lang="it-IT" altLang="it-IT" sz="1600" dirty="0"/>
              <a:t> </a:t>
            </a:r>
            <a:r>
              <a:rPr lang="it-IT" altLang="it-IT" sz="1600" dirty="0" err="1"/>
              <a:t>knows</a:t>
            </a:r>
            <a:r>
              <a:rPr lang="it-IT" altLang="it-IT" sz="1600" dirty="0"/>
              <a:t> </a:t>
            </a:r>
            <a:r>
              <a:rPr lang="it-IT" altLang="it-IT" sz="1600" dirty="0" err="1"/>
              <a:t>who</a:t>
            </a:r>
            <a:r>
              <a:rPr lang="it-IT" altLang="it-IT" sz="1600" dirty="0"/>
              <a:t> </a:t>
            </a:r>
            <a:r>
              <a:rPr lang="it-IT" altLang="it-IT" sz="1600" dirty="0" err="1"/>
              <a:t>sent</a:t>
            </a:r>
            <a:r>
              <a:rPr lang="it-IT" altLang="it-IT" sz="1600" dirty="0"/>
              <a:t> </a:t>
            </a:r>
            <a:r>
              <a:rPr lang="it-IT" altLang="it-IT" sz="1600" dirty="0" err="1"/>
              <a:t>it</a:t>
            </a:r>
            <a:endParaRPr lang="it-IT" altLang="it-IT" sz="1600" dirty="0"/>
          </a:p>
          <a:p>
            <a:pPr algn="just"/>
            <a:r>
              <a:rPr lang="it-IT" altLang="it-IT" sz="1600" dirty="0"/>
              <a:t>	</a:t>
            </a:r>
            <a:r>
              <a:rPr lang="it-IT" altLang="it-IT" sz="1600" dirty="0">
                <a:sym typeface="Wingdings" panose="05000000000000000000" pitchFamily="2" charset="2"/>
              </a:rPr>
              <a:t> </a:t>
            </a:r>
            <a:r>
              <a:rPr lang="it-IT" altLang="it-IT" sz="1600" dirty="0"/>
              <a:t>For the </a:t>
            </a:r>
            <a:r>
              <a:rPr lang="it-IT" altLang="it-IT" sz="1600" dirty="0" err="1"/>
              <a:t>oral</a:t>
            </a:r>
            <a:r>
              <a:rPr lang="it-IT" altLang="it-IT" sz="1600" dirty="0"/>
              <a:t> </a:t>
            </a:r>
            <a:r>
              <a:rPr lang="it-IT" altLang="it-IT" sz="1600" dirty="0" err="1"/>
              <a:t>message</a:t>
            </a:r>
            <a:r>
              <a:rPr lang="it-IT" altLang="it-IT" sz="1600" dirty="0"/>
              <a:t> </a:t>
            </a:r>
            <a:r>
              <a:rPr lang="it-IT" altLang="it-IT" sz="1600" dirty="0" err="1"/>
              <a:t>algorithm</a:t>
            </a:r>
            <a:r>
              <a:rPr lang="it-IT" altLang="it-IT" sz="1600" dirty="0"/>
              <a:t>:</a:t>
            </a:r>
          </a:p>
          <a:p>
            <a:pPr algn="just"/>
            <a:r>
              <a:rPr lang="it-IT" altLang="it-IT" sz="1600" dirty="0"/>
              <a:t>		a </a:t>
            </a:r>
            <a:r>
              <a:rPr lang="it-IT" altLang="it-IT" sz="1600" dirty="0" err="1"/>
              <a:t>process</a:t>
            </a:r>
            <a:r>
              <a:rPr lang="it-IT" altLang="it-IT" sz="1600" dirty="0"/>
              <a:t> can 	</a:t>
            </a:r>
            <a:r>
              <a:rPr lang="it-IT" altLang="it-IT" sz="1600" dirty="0" err="1"/>
              <a:t>determine</a:t>
            </a:r>
            <a:r>
              <a:rPr lang="it-IT" altLang="it-IT" sz="1600" dirty="0"/>
              <a:t> the source of </a:t>
            </a:r>
            <a:r>
              <a:rPr lang="it-IT" altLang="it-IT" sz="1600" dirty="0" err="1"/>
              <a:t>any</a:t>
            </a:r>
            <a:r>
              <a:rPr lang="it-IT" altLang="it-IT" sz="1600" dirty="0"/>
              <a:t> </a:t>
            </a:r>
            <a:r>
              <a:rPr lang="it-IT" altLang="it-IT" sz="1600" dirty="0" err="1"/>
              <a:t>message</a:t>
            </a:r>
            <a:r>
              <a:rPr lang="it-IT" altLang="it-IT" sz="1600" dirty="0"/>
              <a:t> 	</a:t>
            </a:r>
            <a:r>
              <a:rPr lang="it-IT" altLang="it-IT" sz="1600" dirty="0" err="1"/>
              <a:t>that</a:t>
            </a:r>
            <a:r>
              <a:rPr lang="it-IT" altLang="it-IT" sz="1600" dirty="0"/>
              <a:t> </a:t>
            </a:r>
            <a:r>
              <a:rPr lang="it-IT" altLang="it-IT" sz="1600" dirty="0" err="1"/>
              <a:t>it</a:t>
            </a:r>
            <a:r>
              <a:rPr lang="it-IT" altLang="it-IT" sz="1600" dirty="0"/>
              <a:t> </a:t>
            </a:r>
            <a:r>
              <a:rPr lang="it-IT" altLang="it-IT" sz="1600" dirty="0" err="1"/>
              <a:t>received</a:t>
            </a:r>
            <a:r>
              <a:rPr lang="it-IT" altLang="it-IT" sz="1600" dirty="0"/>
              <a:t>.</a:t>
            </a:r>
          </a:p>
          <a:p>
            <a:pPr algn="just"/>
            <a:r>
              <a:rPr lang="it-IT" altLang="it-IT" sz="1600" dirty="0"/>
              <a:t>		</a:t>
            </a:r>
            <a:r>
              <a:rPr lang="it-IT" altLang="it-IT" sz="1600" i="1" dirty="0" err="1"/>
              <a:t>Interprocess</a:t>
            </a:r>
            <a:r>
              <a:rPr lang="it-IT" altLang="it-IT" sz="1600" i="1" dirty="0"/>
              <a:t> </a:t>
            </a:r>
            <a:r>
              <a:rPr lang="it-IT" altLang="it-IT" sz="1600" i="1" dirty="0" err="1"/>
              <a:t>communications</a:t>
            </a:r>
            <a:r>
              <a:rPr lang="it-IT" altLang="it-IT" sz="1600" i="1" dirty="0"/>
              <a:t> over </a:t>
            </a:r>
            <a:r>
              <a:rPr lang="it-IT" altLang="it-IT" sz="1600" i="1" dirty="0" err="1"/>
              <a:t>fixed</a:t>
            </a:r>
            <a:r>
              <a:rPr lang="it-IT" altLang="it-IT" sz="1600" i="1" dirty="0"/>
              <a:t> lines</a:t>
            </a:r>
            <a:endParaRPr lang="it-IT" altLang="it-IT" sz="1600" dirty="0"/>
          </a:p>
          <a:p>
            <a:pPr algn="just"/>
            <a:r>
              <a:rPr lang="it-IT" altLang="it-IT" sz="1600" dirty="0"/>
              <a:t>	</a:t>
            </a:r>
            <a:r>
              <a:rPr lang="it-IT" altLang="it-IT" sz="1600" dirty="0">
                <a:sym typeface="Wingdings" panose="05000000000000000000" pitchFamily="2" charset="2"/>
              </a:rPr>
              <a:t> </a:t>
            </a:r>
            <a:r>
              <a:rPr lang="it-IT" altLang="it-IT" sz="1600" dirty="0"/>
              <a:t>For the </a:t>
            </a:r>
            <a:r>
              <a:rPr lang="it-IT" altLang="it-IT" sz="1600" dirty="0" err="1"/>
              <a:t>signed</a:t>
            </a:r>
            <a:r>
              <a:rPr lang="it-IT" altLang="it-IT" sz="1600" dirty="0"/>
              <a:t> </a:t>
            </a:r>
            <a:r>
              <a:rPr lang="it-IT" altLang="it-IT" sz="1600" dirty="0" err="1"/>
              <a:t>message</a:t>
            </a:r>
            <a:r>
              <a:rPr lang="it-IT" altLang="it-IT" sz="1600" dirty="0"/>
              <a:t> </a:t>
            </a:r>
            <a:r>
              <a:rPr lang="it-IT" altLang="it-IT" sz="1600" dirty="0" err="1"/>
              <a:t>algorithm</a:t>
            </a:r>
            <a:r>
              <a:rPr lang="it-IT" altLang="it-IT" sz="1600" dirty="0"/>
              <a:t>:</a:t>
            </a:r>
          </a:p>
          <a:p>
            <a:pPr algn="just"/>
            <a:r>
              <a:rPr lang="it-IT" altLang="it-IT" sz="1600" dirty="0"/>
              <a:t>		</a:t>
            </a:r>
            <a:r>
              <a:rPr lang="it-IT" altLang="it-IT" sz="1600" i="1" dirty="0" err="1"/>
              <a:t>Interprocess</a:t>
            </a:r>
            <a:r>
              <a:rPr lang="it-IT" altLang="it-IT" sz="1600" i="1" dirty="0"/>
              <a:t> </a:t>
            </a:r>
            <a:r>
              <a:rPr lang="it-IT" altLang="it-IT" sz="1600" i="1" dirty="0" err="1"/>
              <a:t>communications</a:t>
            </a:r>
            <a:r>
              <a:rPr lang="it-IT" altLang="it-IT" sz="1600" i="1" dirty="0"/>
              <a:t> over </a:t>
            </a:r>
            <a:r>
              <a:rPr lang="it-IT" altLang="it-IT" sz="1600" i="1" dirty="0" err="1"/>
              <a:t>fixed</a:t>
            </a:r>
            <a:r>
              <a:rPr lang="it-IT" altLang="it-IT" sz="1600" i="1" dirty="0"/>
              <a:t> lines</a:t>
            </a:r>
            <a:r>
              <a:rPr lang="it-IT" altLang="it-IT" sz="1600" dirty="0"/>
              <a:t> or </a:t>
            </a:r>
            <a:r>
              <a:rPr lang="it-IT" altLang="it-IT" sz="1600" i="1" dirty="0"/>
              <a:t>switching network</a:t>
            </a:r>
            <a:endParaRPr lang="it-IT" altLang="it-IT" sz="1600" dirty="0"/>
          </a:p>
          <a:p>
            <a:pPr marL="0" indent="0">
              <a:buNone/>
            </a:pPr>
            <a:endParaRPr lang="it-IT" altLang="it-IT" sz="1600" dirty="0"/>
          </a:p>
        </p:txBody>
      </p:sp>
    </p:spTree>
    <p:extLst>
      <p:ext uri="{BB962C8B-B14F-4D97-AF65-F5344CB8AC3E}">
        <p14:creationId xmlns:p14="http://schemas.microsoft.com/office/powerpoint/2010/main" val="18550181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A1053A-93BA-4363-A0A5-E2360712B442}"/>
              </a:ext>
            </a:extLst>
          </p:cNvPr>
          <p:cNvSpPr>
            <a:spLocks noGrp="1"/>
          </p:cNvSpPr>
          <p:nvPr>
            <p:ph type="title"/>
          </p:nvPr>
        </p:nvSpPr>
        <p:spPr/>
        <p:txBody>
          <a:bodyPr/>
          <a:lstStyle/>
          <a:p>
            <a:r>
              <a:rPr lang="it-IT" dirty="0" err="1"/>
              <a:t>Remarks</a:t>
            </a:r>
            <a:endParaRPr lang="it-IT" dirty="0"/>
          </a:p>
        </p:txBody>
      </p:sp>
      <p:sp>
        <p:nvSpPr>
          <p:cNvPr id="4" name="Segnaposto data 3">
            <a:extLst>
              <a:ext uri="{FF2B5EF4-FFF2-40B4-BE49-F238E27FC236}">
                <a16:creationId xmlns:a16="http://schemas.microsoft.com/office/drawing/2014/main" id="{594CD3C2-CCBC-414A-B39F-6EAD48C581D3}"/>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2272B4E5-28D0-4658-8F84-3DCC5EE67054}"/>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D2E94E8F-A8BF-42E3-A513-ABF8951C714C}"/>
              </a:ext>
            </a:extLst>
          </p:cNvPr>
          <p:cNvSpPr>
            <a:spLocks noGrp="1"/>
          </p:cNvSpPr>
          <p:nvPr>
            <p:ph type="sldNum" sz="quarter" idx="12"/>
          </p:nvPr>
        </p:nvSpPr>
        <p:spPr/>
        <p:txBody>
          <a:bodyPr/>
          <a:lstStyle/>
          <a:p>
            <a:fld id="{11A9D1D3-80F6-43B1-92F0-BF797B205D95}" type="slidenum">
              <a:rPr lang="it-IT" smtClean="0"/>
              <a:t>49</a:t>
            </a:fld>
            <a:endParaRPr lang="it-IT"/>
          </a:p>
        </p:txBody>
      </p:sp>
      <p:sp>
        <p:nvSpPr>
          <p:cNvPr id="7" name="Rectangle 3">
            <a:extLst>
              <a:ext uri="{FF2B5EF4-FFF2-40B4-BE49-F238E27FC236}">
                <a16:creationId xmlns:a16="http://schemas.microsoft.com/office/drawing/2014/main" id="{39027482-5555-45E5-9B56-86D8AD5BC739}"/>
              </a:ext>
            </a:extLst>
          </p:cNvPr>
          <p:cNvSpPr txBox="1">
            <a:spLocks noChangeArrowheads="1"/>
          </p:cNvSpPr>
          <p:nvPr/>
        </p:nvSpPr>
        <p:spPr>
          <a:xfrm>
            <a:off x="1754187" y="1286384"/>
            <a:ext cx="8228013" cy="4524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altLang="it-IT" sz="1600"/>
              <a:t>Consider Assumption A3:</a:t>
            </a:r>
          </a:p>
          <a:p>
            <a:pPr algn="just"/>
            <a:r>
              <a:rPr lang="it-IT" altLang="it-IT" sz="1600"/>
              <a:t>The absence of a message can be detected</a:t>
            </a:r>
          </a:p>
          <a:p>
            <a:pPr algn="just"/>
            <a:r>
              <a:rPr lang="it-IT" altLang="it-IT" sz="1600"/>
              <a:t>For the oral/signed message algorithm: </a:t>
            </a:r>
            <a:r>
              <a:rPr lang="it-IT" altLang="it-IT" sz="1600" i="1"/>
              <a:t>timeouts</a:t>
            </a:r>
            <a:r>
              <a:rPr lang="it-IT" altLang="it-IT" sz="1600"/>
              <a:t> </a:t>
            </a:r>
          </a:p>
          <a:p>
            <a:pPr algn="just"/>
            <a:r>
              <a:rPr lang="it-IT" altLang="it-IT" sz="1600"/>
              <a:t>	- </a:t>
            </a:r>
            <a:r>
              <a:rPr lang="it-IT" altLang="it-IT" sz="1600" i="1"/>
              <a:t>requires a fixed maximum time for the generation 	and transmission of a message</a:t>
            </a:r>
          </a:p>
          <a:p>
            <a:pPr algn="just"/>
            <a:r>
              <a:rPr lang="it-IT" altLang="it-IT" sz="1600" i="1"/>
              <a:t>	- requires sender and receiver have clocks that are 	synchronised to within some fixed maximum error</a:t>
            </a:r>
          </a:p>
          <a:p>
            <a:pPr algn="just"/>
            <a:endParaRPr lang="it-IT" altLang="it-IT" sz="1600" i="1"/>
          </a:p>
          <a:p>
            <a:pPr algn="just"/>
            <a:r>
              <a:rPr lang="it-IT" altLang="it-IT" sz="1600"/>
              <a:t>Consider Assumption A4:</a:t>
            </a:r>
          </a:p>
          <a:p>
            <a:pPr algn="just"/>
            <a:r>
              <a:rPr lang="it-IT" altLang="it-IT" sz="1600"/>
              <a:t>	(a) a loyal general signature cannot be forged, and any alteration of the content of a signed message can be detected</a:t>
            </a:r>
          </a:p>
          <a:p>
            <a:pPr algn="just"/>
            <a:r>
              <a:rPr lang="it-IT" altLang="it-IT" sz="1600"/>
              <a:t>	(b) anyone can verify the authenticity of a general signature</a:t>
            </a:r>
          </a:p>
          <a:p>
            <a:pPr algn="just"/>
            <a:r>
              <a:rPr lang="it-IT" altLang="it-IT" sz="1600" i="1"/>
              <a:t>	- probability of this violation as small as possible</a:t>
            </a:r>
          </a:p>
          <a:p>
            <a:pPr algn="just"/>
            <a:r>
              <a:rPr lang="it-IT" altLang="it-IT" sz="1600" i="1"/>
              <a:t>	- cryptography</a:t>
            </a:r>
          </a:p>
          <a:p>
            <a:endParaRPr lang="it-IT" altLang="it-IT" sz="1600" i="1"/>
          </a:p>
          <a:p>
            <a:endParaRPr lang="it-IT" altLang="it-IT" sz="1600" i="1"/>
          </a:p>
          <a:p>
            <a:endParaRPr lang="it-IT" altLang="it-IT" sz="1600"/>
          </a:p>
          <a:p>
            <a:endParaRPr lang="it-IT" altLang="it-IT" sz="1600"/>
          </a:p>
          <a:p>
            <a:endParaRPr lang="it-IT" altLang="it-IT" sz="1600"/>
          </a:p>
          <a:p>
            <a:endParaRPr lang="it-IT" altLang="it-IT" dirty="0"/>
          </a:p>
        </p:txBody>
      </p:sp>
    </p:spTree>
    <p:extLst>
      <p:ext uri="{BB962C8B-B14F-4D97-AF65-F5344CB8AC3E}">
        <p14:creationId xmlns:p14="http://schemas.microsoft.com/office/powerpoint/2010/main" val="4068820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34A300-5857-4F25-B687-B0089B7FB2BF}"/>
              </a:ext>
            </a:extLst>
          </p:cNvPr>
          <p:cNvSpPr>
            <a:spLocks noGrp="1"/>
          </p:cNvSpPr>
          <p:nvPr>
            <p:ph type="title"/>
          </p:nvPr>
        </p:nvSpPr>
        <p:spPr/>
        <p:txBody>
          <a:bodyPr>
            <a:normAutofit/>
          </a:bodyPr>
          <a:lstStyle/>
          <a:p>
            <a:r>
              <a:rPr lang="it-IT" altLang="it-IT" dirty="0"/>
              <a:t>Fault models in </a:t>
            </a:r>
            <a:r>
              <a:rPr lang="it-IT" altLang="it-IT" dirty="0" err="1"/>
              <a:t>distributed</a:t>
            </a:r>
            <a:r>
              <a:rPr lang="it-IT" altLang="it-IT" dirty="0"/>
              <a:t> systems</a:t>
            </a:r>
            <a:endParaRPr lang="it-IT" dirty="0"/>
          </a:p>
        </p:txBody>
      </p:sp>
      <p:sp>
        <p:nvSpPr>
          <p:cNvPr id="4" name="Segnaposto data 3">
            <a:extLst>
              <a:ext uri="{FF2B5EF4-FFF2-40B4-BE49-F238E27FC236}">
                <a16:creationId xmlns:a16="http://schemas.microsoft.com/office/drawing/2014/main" id="{9B98E2D8-3182-4E66-8012-F7CC4D0710AA}"/>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50837EEC-558C-45E2-8AC2-FEBCB7F08BF5}"/>
              </a:ext>
            </a:extLst>
          </p:cNvPr>
          <p:cNvSpPr>
            <a:spLocks noGrp="1"/>
          </p:cNvSpPr>
          <p:nvPr>
            <p:ph type="ftr" sz="quarter" idx="11"/>
          </p:nvPr>
        </p:nvSpPr>
        <p:spPr/>
        <p:txBody>
          <a:bodyPr/>
          <a:lstStyle/>
          <a:p>
            <a:r>
              <a:rPr lang="en-US" altLang="it-IT" dirty="0"/>
              <a:t>Basic building blocks in Fault Tolerant distributed systems</a:t>
            </a:r>
          </a:p>
        </p:txBody>
      </p:sp>
      <p:sp>
        <p:nvSpPr>
          <p:cNvPr id="6" name="Segnaposto numero diapositiva 5">
            <a:extLst>
              <a:ext uri="{FF2B5EF4-FFF2-40B4-BE49-F238E27FC236}">
                <a16:creationId xmlns:a16="http://schemas.microsoft.com/office/drawing/2014/main" id="{50EE9AEF-F16C-4327-B224-74D2AAE59DA4}"/>
              </a:ext>
            </a:extLst>
          </p:cNvPr>
          <p:cNvSpPr>
            <a:spLocks noGrp="1"/>
          </p:cNvSpPr>
          <p:nvPr>
            <p:ph type="sldNum" sz="quarter" idx="12"/>
          </p:nvPr>
        </p:nvSpPr>
        <p:spPr/>
        <p:txBody>
          <a:bodyPr/>
          <a:lstStyle/>
          <a:p>
            <a:fld id="{11A9D1D3-80F6-43B1-92F0-BF797B205D95}" type="slidenum">
              <a:rPr lang="it-IT" smtClean="0"/>
              <a:t>5</a:t>
            </a:fld>
            <a:endParaRPr lang="it-IT"/>
          </a:p>
        </p:txBody>
      </p:sp>
      <p:sp>
        <p:nvSpPr>
          <p:cNvPr id="7" name="Rectangle 3">
            <a:extLst>
              <a:ext uri="{FF2B5EF4-FFF2-40B4-BE49-F238E27FC236}">
                <a16:creationId xmlns:a16="http://schemas.microsoft.com/office/drawing/2014/main" id="{8B31F777-18EE-446C-BB82-63C92E00E060}"/>
              </a:ext>
            </a:extLst>
          </p:cNvPr>
          <p:cNvSpPr>
            <a:spLocks noChangeArrowheads="1"/>
          </p:cNvSpPr>
          <p:nvPr/>
        </p:nvSpPr>
        <p:spPr bwMode="auto">
          <a:xfrm>
            <a:off x="1992314" y="1052513"/>
            <a:ext cx="3671887"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5263" indent="-195263">
              <a:defRPr>
                <a:solidFill>
                  <a:srgbClr val="333399"/>
                </a:solidFill>
                <a:latin typeface="Arial" panose="020B0604020202020204" pitchFamily="34" charset="0"/>
              </a:defRPr>
            </a:lvl1pPr>
            <a:lvl2pPr marL="757238" indent="-300038">
              <a:defRPr>
                <a:solidFill>
                  <a:srgbClr val="333399"/>
                </a:solidFill>
                <a:latin typeface="Arial" panose="020B0604020202020204" pitchFamily="34" charset="0"/>
              </a:defRPr>
            </a:lvl2pPr>
            <a:lvl3pPr marL="947738">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ts val="500"/>
              </a:spcBef>
              <a:buClr>
                <a:schemeClr val="accent2"/>
              </a:buClr>
            </a:pPr>
            <a:r>
              <a:rPr lang="it-IT" altLang="it-IT" sz="2000" dirty="0" err="1">
                <a:solidFill>
                  <a:schemeClr val="tx1"/>
                </a:solidFill>
                <a:latin typeface="+mn-lt"/>
                <a:cs typeface="Calibri" panose="020F0502020204030204" pitchFamily="34" charset="0"/>
              </a:rPr>
              <a:t>Node</a:t>
            </a:r>
            <a:r>
              <a:rPr lang="it-IT" altLang="it-IT" sz="2000" dirty="0">
                <a:solidFill>
                  <a:schemeClr val="tx1"/>
                </a:solidFill>
                <a:latin typeface="+mn-lt"/>
                <a:cs typeface="Calibri" panose="020F0502020204030204" pitchFamily="34" charset="0"/>
              </a:rPr>
              <a:t> </a:t>
            </a:r>
            <a:r>
              <a:rPr lang="it-IT" altLang="it-IT" sz="2000" dirty="0" err="1">
                <a:solidFill>
                  <a:schemeClr val="tx1"/>
                </a:solidFill>
                <a:latin typeface="+mn-lt"/>
                <a:cs typeface="Calibri" panose="020F0502020204030204" pitchFamily="34" charset="0"/>
              </a:rPr>
              <a:t>failures</a:t>
            </a:r>
            <a:endParaRPr lang="it-IT" altLang="it-IT" sz="2000" dirty="0">
              <a:solidFill>
                <a:schemeClr val="tx1"/>
              </a:solidFill>
              <a:latin typeface="+mn-lt"/>
              <a:cs typeface="Calibri" panose="020F0502020204030204" pitchFamily="34" charset="0"/>
            </a:endParaRPr>
          </a:p>
          <a:p>
            <a:pPr lvl="1">
              <a:spcBef>
                <a:spcPts val="500"/>
              </a:spcBef>
              <a:buClr>
                <a:schemeClr val="accent2"/>
              </a:buClr>
            </a:pPr>
            <a:r>
              <a:rPr lang="it-IT" altLang="it-IT" sz="2000" dirty="0">
                <a:solidFill>
                  <a:schemeClr val="tx1"/>
                </a:solidFill>
                <a:latin typeface="+mn-lt"/>
                <a:cs typeface="Calibri" panose="020F0502020204030204" pitchFamily="34" charset="0"/>
              </a:rPr>
              <a:t>-</a:t>
            </a:r>
            <a:r>
              <a:rPr lang="it-IT" altLang="it-IT" sz="2000" dirty="0" err="1">
                <a:solidFill>
                  <a:schemeClr val="tx1"/>
                </a:solidFill>
                <a:latin typeface="+mn-lt"/>
                <a:cs typeface="Calibri" panose="020F0502020204030204" pitchFamily="34" charset="0"/>
              </a:rPr>
              <a:t>Byzantine</a:t>
            </a:r>
            <a:endParaRPr lang="it-IT" altLang="it-IT" sz="2000" dirty="0">
              <a:solidFill>
                <a:schemeClr val="tx1"/>
              </a:solidFill>
              <a:latin typeface="+mn-lt"/>
              <a:cs typeface="Calibri" panose="020F0502020204030204" pitchFamily="34" charset="0"/>
            </a:endParaRPr>
          </a:p>
          <a:p>
            <a:pPr lvl="1">
              <a:spcBef>
                <a:spcPts val="500"/>
              </a:spcBef>
              <a:buClr>
                <a:schemeClr val="accent2"/>
              </a:buClr>
            </a:pPr>
            <a:r>
              <a:rPr lang="it-IT" altLang="it-IT" sz="2000" dirty="0">
                <a:solidFill>
                  <a:schemeClr val="tx1"/>
                </a:solidFill>
                <a:latin typeface="+mn-lt"/>
                <a:cs typeface="Calibri" panose="020F0502020204030204" pitchFamily="34" charset="0"/>
              </a:rPr>
              <a:t>-Crash</a:t>
            </a:r>
          </a:p>
          <a:p>
            <a:pPr lvl="1">
              <a:spcBef>
                <a:spcPts val="500"/>
              </a:spcBef>
              <a:buClr>
                <a:schemeClr val="accent2"/>
              </a:buClr>
            </a:pPr>
            <a:r>
              <a:rPr lang="it-IT" altLang="it-IT" sz="2000" dirty="0">
                <a:solidFill>
                  <a:schemeClr val="tx1"/>
                </a:solidFill>
                <a:latin typeface="+mn-lt"/>
                <a:cs typeface="Calibri" panose="020F0502020204030204" pitchFamily="34" charset="0"/>
              </a:rPr>
              <a:t>-</a:t>
            </a:r>
            <a:r>
              <a:rPr lang="it-IT" altLang="it-IT" sz="2000" dirty="0" err="1">
                <a:solidFill>
                  <a:schemeClr val="tx1"/>
                </a:solidFill>
                <a:latin typeface="+mn-lt"/>
                <a:cs typeface="Calibri" panose="020F0502020204030204" pitchFamily="34" charset="0"/>
              </a:rPr>
              <a:t>Fail</a:t>
            </a:r>
            <a:r>
              <a:rPr lang="it-IT" altLang="it-IT" sz="2000" dirty="0">
                <a:solidFill>
                  <a:schemeClr val="tx1"/>
                </a:solidFill>
                <a:latin typeface="+mn-lt"/>
                <a:cs typeface="Calibri" panose="020F0502020204030204" pitchFamily="34" charset="0"/>
              </a:rPr>
              <a:t>-stop</a:t>
            </a:r>
          </a:p>
          <a:p>
            <a:pPr lvl="1">
              <a:spcBef>
                <a:spcPts val="500"/>
              </a:spcBef>
              <a:buClr>
                <a:schemeClr val="accent2"/>
              </a:buClr>
            </a:pPr>
            <a:r>
              <a:rPr lang="it-IT" altLang="it-IT" sz="2000" dirty="0">
                <a:solidFill>
                  <a:schemeClr val="tx1"/>
                </a:solidFill>
                <a:latin typeface="+mn-lt"/>
                <a:cs typeface="Calibri" panose="020F0502020204030204" pitchFamily="34" charset="0"/>
              </a:rPr>
              <a:t>-...</a:t>
            </a:r>
          </a:p>
          <a:p>
            <a:pPr>
              <a:spcBef>
                <a:spcPts val="500"/>
              </a:spcBef>
              <a:buClr>
                <a:schemeClr val="accent2"/>
              </a:buClr>
            </a:pPr>
            <a:endParaRPr lang="it-IT" altLang="it-IT" sz="2000" dirty="0">
              <a:solidFill>
                <a:schemeClr val="tx1"/>
              </a:solidFill>
              <a:latin typeface="+mn-lt"/>
              <a:cs typeface="Calibri" panose="020F0502020204030204" pitchFamily="34" charset="0"/>
            </a:endParaRPr>
          </a:p>
        </p:txBody>
      </p:sp>
      <p:sp>
        <p:nvSpPr>
          <p:cNvPr id="8" name="Rectangle 4">
            <a:extLst>
              <a:ext uri="{FF2B5EF4-FFF2-40B4-BE49-F238E27FC236}">
                <a16:creationId xmlns:a16="http://schemas.microsoft.com/office/drawing/2014/main" id="{37390981-16D6-404C-A085-69A77A1603F0}"/>
              </a:ext>
            </a:extLst>
          </p:cNvPr>
          <p:cNvSpPr>
            <a:spLocks noChangeArrowheads="1"/>
          </p:cNvSpPr>
          <p:nvPr/>
        </p:nvSpPr>
        <p:spPr bwMode="auto">
          <a:xfrm>
            <a:off x="5159376" y="981075"/>
            <a:ext cx="4824413" cy="2286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1587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ct val="50000"/>
              </a:spcBef>
              <a:buClr>
                <a:schemeClr val="accent2"/>
              </a:buClr>
            </a:pPr>
            <a:r>
              <a:rPr lang="it-IT" altLang="it-IT" sz="2000" dirty="0" err="1">
                <a:solidFill>
                  <a:schemeClr val="tx1"/>
                </a:solidFill>
                <a:latin typeface="Calibri" panose="020F0502020204030204" pitchFamily="34" charset="0"/>
                <a:cs typeface="Calibri" panose="020F0502020204030204" pitchFamily="34" charset="0"/>
              </a:rPr>
              <a:t>Communication</a:t>
            </a:r>
            <a:r>
              <a:rPr lang="it-IT" altLang="it-IT" sz="2000" dirty="0">
                <a:solidFill>
                  <a:schemeClr val="tx1"/>
                </a:solidFill>
                <a:latin typeface="Calibri" panose="020F0502020204030204" pitchFamily="34" charset="0"/>
                <a:cs typeface="Calibri" panose="020F0502020204030204" pitchFamily="34" charset="0"/>
              </a:rPr>
              <a:t> </a:t>
            </a:r>
            <a:r>
              <a:rPr lang="it-IT" altLang="it-IT" sz="2000" dirty="0" err="1">
                <a:solidFill>
                  <a:schemeClr val="tx1"/>
                </a:solidFill>
                <a:latin typeface="Calibri" panose="020F0502020204030204" pitchFamily="34" charset="0"/>
                <a:cs typeface="Calibri" panose="020F0502020204030204" pitchFamily="34" charset="0"/>
              </a:rPr>
              <a:t>failures</a:t>
            </a:r>
            <a:endParaRPr lang="it-IT" altLang="it-IT" sz="2000" dirty="0">
              <a:solidFill>
                <a:schemeClr val="tx1"/>
              </a:solidFill>
              <a:latin typeface="Calibri" panose="020F0502020204030204" pitchFamily="34" charset="0"/>
              <a:cs typeface="Calibri" panose="020F0502020204030204" pitchFamily="34" charset="0"/>
            </a:endParaRPr>
          </a:p>
          <a:p>
            <a:pPr lvl="1">
              <a:spcBef>
                <a:spcPct val="50000"/>
              </a:spcBef>
              <a:buClr>
                <a:schemeClr val="accent2"/>
              </a:buClr>
            </a:pPr>
            <a:r>
              <a:rPr lang="it-IT" altLang="it-IT" sz="2000" dirty="0">
                <a:solidFill>
                  <a:schemeClr val="tx1"/>
                </a:solidFill>
                <a:latin typeface="Calibri" panose="020F0502020204030204" pitchFamily="34" charset="0"/>
                <a:cs typeface="Calibri" panose="020F0502020204030204" pitchFamily="34" charset="0"/>
              </a:rPr>
              <a:t>-</a:t>
            </a:r>
            <a:r>
              <a:rPr lang="it-IT" altLang="it-IT" sz="2000" dirty="0" err="1">
                <a:solidFill>
                  <a:schemeClr val="tx1"/>
                </a:solidFill>
                <a:latin typeface="Calibri" panose="020F0502020204030204" pitchFamily="34" charset="0"/>
                <a:cs typeface="Calibri" panose="020F0502020204030204" pitchFamily="34" charset="0"/>
              </a:rPr>
              <a:t>Byzantine</a:t>
            </a:r>
            <a:endParaRPr lang="it-IT" altLang="it-IT" sz="2000" dirty="0">
              <a:solidFill>
                <a:schemeClr val="tx1"/>
              </a:solidFill>
              <a:latin typeface="Calibri" panose="020F0502020204030204" pitchFamily="34" charset="0"/>
              <a:cs typeface="Calibri" panose="020F0502020204030204" pitchFamily="34" charset="0"/>
            </a:endParaRPr>
          </a:p>
          <a:p>
            <a:pPr lvl="1">
              <a:spcBef>
                <a:spcPct val="50000"/>
              </a:spcBef>
              <a:buClr>
                <a:schemeClr val="accent2"/>
              </a:buClr>
            </a:pPr>
            <a:r>
              <a:rPr lang="it-IT" altLang="it-IT" sz="2000" dirty="0">
                <a:solidFill>
                  <a:schemeClr val="tx1"/>
                </a:solidFill>
                <a:latin typeface="Calibri" panose="020F0502020204030204" pitchFamily="34" charset="0"/>
                <a:cs typeface="Calibri" panose="020F0502020204030204" pitchFamily="34" charset="0"/>
              </a:rPr>
              <a:t>-Link (</a:t>
            </a:r>
            <a:r>
              <a:rPr lang="it-IT" altLang="it-IT" sz="2000" dirty="0" err="1">
                <a:solidFill>
                  <a:schemeClr val="tx1"/>
                </a:solidFill>
                <a:latin typeface="Calibri" panose="020F0502020204030204" pitchFamily="34" charset="0"/>
                <a:cs typeface="Calibri" panose="020F0502020204030204" pitchFamily="34" charset="0"/>
              </a:rPr>
              <a:t>message</a:t>
            </a:r>
            <a:r>
              <a:rPr lang="it-IT" altLang="it-IT" sz="2000" dirty="0">
                <a:solidFill>
                  <a:schemeClr val="tx1"/>
                </a:solidFill>
                <a:latin typeface="Calibri" panose="020F0502020204030204" pitchFamily="34" charset="0"/>
                <a:cs typeface="Calibri" panose="020F0502020204030204" pitchFamily="34" charset="0"/>
              </a:rPr>
              <a:t> </a:t>
            </a:r>
            <a:r>
              <a:rPr lang="it-IT" altLang="it-IT" sz="2000" dirty="0" err="1">
                <a:solidFill>
                  <a:schemeClr val="tx1"/>
                </a:solidFill>
                <a:latin typeface="Calibri" panose="020F0502020204030204" pitchFamily="34" charset="0"/>
                <a:cs typeface="Calibri" panose="020F0502020204030204" pitchFamily="34" charset="0"/>
              </a:rPr>
              <a:t>loss</a:t>
            </a:r>
            <a:r>
              <a:rPr lang="it-IT" altLang="it-IT" sz="2000" dirty="0">
                <a:solidFill>
                  <a:schemeClr val="tx1"/>
                </a:solidFill>
                <a:latin typeface="Calibri" panose="020F0502020204030204" pitchFamily="34" charset="0"/>
                <a:cs typeface="Calibri" panose="020F0502020204030204" pitchFamily="34" charset="0"/>
              </a:rPr>
              <a:t>, </a:t>
            </a:r>
            <a:r>
              <a:rPr lang="it-IT" altLang="it-IT" sz="2000" dirty="0" err="1">
                <a:solidFill>
                  <a:schemeClr val="tx1"/>
                </a:solidFill>
                <a:latin typeface="Calibri" panose="020F0502020204030204" pitchFamily="34" charset="0"/>
                <a:cs typeface="Calibri" panose="020F0502020204030204" pitchFamily="34" charset="0"/>
              </a:rPr>
              <a:t>ordering</a:t>
            </a:r>
            <a:r>
              <a:rPr lang="it-IT" altLang="it-IT" sz="2000" dirty="0">
                <a:solidFill>
                  <a:schemeClr val="tx1"/>
                </a:solidFill>
                <a:latin typeface="Calibri" panose="020F0502020204030204" pitchFamily="34" charset="0"/>
                <a:cs typeface="Calibri" panose="020F0502020204030204" pitchFamily="34" charset="0"/>
              </a:rPr>
              <a:t> </a:t>
            </a:r>
            <a:r>
              <a:rPr lang="it-IT" altLang="it-IT" sz="2000" dirty="0" err="1">
                <a:solidFill>
                  <a:schemeClr val="tx1"/>
                </a:solidFill>
                <a:latin typeface="Calibri" panose="020F0502020204030204" pitchFamily="34" charset="0"/>
                <a:cs typeface="Calibri" panose="020F0502020204030204" pitchFamily="34" charset="0"/>
              </a:rPr>
              <a:t>loss</a:t>
            </a:r>
            <a:r>
              <a:rPr lang="it-IT" altLang="it-IT" sz="2000" dirty="0">
                <a:solidFill>
                  <a:schemeClr val="tx1"/>
                </a:solidFill>
                <a:latin typeface="Calibri" panose="020F0502020204030204" pitchFamily="34" charset="0"/>
                <a:cs typeface="Calibri" panose="020F0502020204030204" pitchFamily="34" charset="0"/>
              </a:rPr>
              <a:t>)</a:t>
            </a:r>
          </a:p>
          <a:p>
            <a:pPr lvl="1">
              <a:spcBef>
                <a:spcPct val="50000"/>
              </a:spcBef>
              <a:buClr>
                <a:schemeClr val="accent2"/>
              </a:buClr>
            </a:pPr>
            <a:r>
              <a:rPr lang="it-IT" altLang="it-IT" sz="2000" dirty="0">
                <a:solidFill>
                  <a:schemeClr val="tx1"/>
                </a:solidFill>
                <a:latin typeface="Calibri" panose="020F0502020204030204" pitchFamily="34" charset="0"/>
                <a:cs typeface="Calibri" panose="020F0502020204030204" pitchFamily="34" charset="0"/>
              </a:rPr>
              <a:t>-</a:t>
            </a:r>
            <a:r>
              <a:rPr lang="it-IT" altLang="it-IT" sz="2000" dirty="0" err="1">
                <a:solidFill>
                  <a:schemeClr val="tx1"/>
                </a:solidFill>
                <a:latin typeface="Calibri" panose="020F0502020204030204" pitchFamily="34" charset="0"/>
                <a:cs typeface="Calibri" panose="020F0502020204030204" pitchFamily="34" charset="0"/>
              </a:rPr>
              <a:t>Loss</a:t>
            </a:r>
            <a:r>
              <a:rPr lang="it-IT" altLang="it-IT" sz="2000" dirty="0">
                <a:solidFill>
                  <a:schemeClr val="tx1"/>
                </a:solidFill>
                <a:latin typeface="Calibri" panose="020F0502020204030204" pitchFamily="34" charset="0"/>
                <a:cs typeface="Calibri" panose="020F0502020204030204" pitchFamily="34" charset="0"/>
              </a:rPr>
              <a:t> (</a:t>
            </a:r>
            <a:r>
              <a:rPr lang="it-IT" altLang="it-IT" sz="2000" dirty="0" err="1">
                <a:solidFill>
                  <a:schemeClr val="tx1"/>
                </a:solidFill>
                <a:latin typeface="Calibri" panose="020F0502020204030204" pitchFamily="34" charset="0"/>
                <a:cs typeface="Calibri" panose="020F0502020204030204" pitchFamily="34" charset="0"/>
              </a:rPr>
              <a:t>message</a:t>
            </a:r>
            <a:r>
              <a:rPr lang="it-IT" altLang="it-IT" sz="2000" dirty="0">
                <a:solidFill>
                  <a:schemeClr val="tx1"/>
                </a:solidFill>
                <a:latin typeface="Calibri" panose="020F0502020204030204" pitchFamily="34" charset="0"/>
                <a:cs typeface="Calibri" panose="020F0502020204030204" pitchFamily="34" charset="0"/>
              </a:rPr>
              <a:t> </a:t>
            </a:r>
            <a:r>
              <a:rPr lang="it-IT" altLang="it-IT" sz="2000" dirty="0" err="1">
                <a:solidFill>
                  <a:schemeClr val="tx1"/>
                </a:solidFill>
                <a:latin typeface="Calibri" panose="020F0502020204030204" pitchFamily="34" charset="0"/>
                <a:cs typeface="Calibri" panose="020F0502020204030204" pitchFamily="34" charset="0"/>
              </a:rPr>
              <a:t>loss</a:t>
            </a:r>
            <a:r>
              <a:rPr lang="it-IT" altLang="it-IT" sz="2000" dirty="0">
                <a:solidFill>
                  <a:schemeClr val="tx1"/>
                </a:solidFill>
                <a:latin typeface="Calibri" panose="020F0502020204030204" pitchFamily="34" charset="0"/>
                <a:cs typeface="Calibri" panose="020F0502020204030204" pitchFamily="34" charset="0"/>
              </a:rPr>
              <a:t>)</a:t>
            </a:r>
          </a:p>
          <a:p>
            <a:pPr lvl="1">
              <a:spcBef>
                <a:spcPct val="50000"/>
              </a:spcBef>
              <a:buClr>
                <a:schemeClr val="accent2"/>
              </a:buClr>
            </a:pPr>
            <a:r>
              <a:rPr lang="it-IT" altLang="it-IT" sz="2000" dirty="0">
                <a:solidFill>
                  <a:schemeClr val="tx1"/>
                </a:solidFill>
                <a:latin typeface="Calibri" panose="020F0502020204030204" pitchFamily="34" charset="0"/>
                <a:cs typeface="Calibri" panose="020F0502020204030204" pitchFamily="34" charset="0"/>
              </a:rPr>
              <a:t>-...</a:t>
            </a:r>
          </a:p>
        </p:txBody>
      </p:sp>
      <p:sp>
        <p:nvSpPr>
          <p:cNvPr id="9" name="Rectangle 5">
            <a:extLst>
              <a:ext uri="{FF2B5EF4-FFF2-40B4-BE49-F238E27FC236}">
                <a16:creationId xmlns:a16="http://schemas.microsoft.com/office/drawing/2014/main" id="{83741570-CAE6-4BDC-A406-C974176E319D}"/>
              </a:ext>
            </a:extLst>
          </p:cNvPr>
          <p:cNvSpPr txBox="1">
            <a:spLocks noChangeArrowheads="1"/>
          </p:cNvSpPr>
          <p:nvPr/>
        </p:nvSpPr>
        <p:spPr>
          <a:xfrm>
            <a:off x="2209800" y="3177551"/>
            <a:ext cx="8228012" cy="25923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r>
              <a:rPr lang="it-IT" altLang="it-IT" sz="2000" dirty="0" err="1"/>
              <a:t>Byzantine</a:t>
            </a:r>
            <a:endParaRPr lang="it-IT" altLang="it-IT" sz="2000" dirty="0"/>
          </a:p>
          <a:p>
            <a:pPr>
              <a:lnSpc>
                <a:spcPct val="80000"/>
              </a:lnSpc>
            </a:pPr>
            <a:r>
              <a:rPr lang="it-IT" altLang="it-IT" sz="2000" dirty="0" err="1"/>
              <a:t>Processes</a:t>
            </a:r>
            <a:r>
              <a:rPr lang="it-IT" altLang="it-IT" sz="2000" dirty="0"/>
              <a:t> :</a:t>
            </a:r>
          </a:p>
          <a:p>
            <a:pPr>
              <a:lnSpc>
                <a:spcPct val="80000"/>
              </a:lnSpc>
            </a:pPr>
            <a:r>
              <a:rPr lang="it-IT" altLang="it-IT" sz="2000" dirty="0"/>
              <a:t>– can crash, </a:t>
            </a:r>
            <a:r>
              <a:rPr lang="it-IT" altLang="it-IT" sz="2000" dirty="0" err="1"/>
              <a:t>disobey</a:t>
            </a:r>
            <a:r>
              <a:rPr lang="it-IT" altLang="it-IT" sz="2000" dirty="0"/>
              <a:t> the </a:t>
            </a:r>
            <a:r>
              <a:rPr lang="it-IT" altLang="it-IT" sz="2000" dirty="0" err="1"/>
              <a:t>protocol</a:t>
            </a:r>
            <a:r>
              <a:rPr lang="it-IT" altLang="it-IT" sz="2000" dirty="0"/>
              <a:t>, </a:t>
            </a:r>
            <a:r>
              <a:rPr lang="it-IT" altLang="it-IT" sz="2000" dirty="0" err="1"/>
              <a:t>send</a:t>
            </a:r>
            <a:r>
              <a:rPr lang="it-IT" altLang="it-IT" sz="2000" dirty="0"/>
              <a:t> </a:t>
            </a:r>
            <a:r>
              <a:rPr lang="it-IT" altLang="it-IT" sz="2000" dirty="0" err="1"/>
              <a:t>contradictory</a:t>
            </a:r>
            <a:r>
              <a:rPr lang="it-IT" altLang="it-IT" sz="2000" dirty="0"/>
              <a:t> </a:t>
            </a:r>
            <a:r>
              <a:rPr lang="it-IT" altLang="it-IT" sz="2000" dirty="0" err="1"/>
              <a:t>messages</a:t>
            </a:r>
            <a:r>
              <a:rPr lang="it-IT" altLang="it-IT" sz="2000" dirty="0"/>
              <a:t>, </a:t>
            </a:r>
            <a:br>
              <a:rPr lang="it-IT" altLang="it-IT" sz="2000" dirty="0"/>
            </a:br>
            <a:r>
              <a:rPr lang="it-IT" altLang="it-IT" sz="2000" dirty="0"/>
              <a:t>collude with </a:t>
            </a:r>
            <a:r>
              <a:rPr lang="it-IT" altLang="it-IT" sz="2000" dirty="0" err="1"/>
              <a:t>other</a:t>
            </a:r>
            <a:r>
              <a:rPr lang="it-IT" altLang="it-IT" sz="2000" dirty="0"/>
              <a:t> </a:t>
            </a:r>
            <a:r>
              <a:rPr lang="it-IT" altLang="it-IT" sz="2000" dirty="0" err="1"/>
              <a:t>malicious</a:t>
            </a:r>
            <a:r>
              <a:rPr lang="it-IT" altLang="it-IT" sz="2000" dirty="0"/>
              <a:t> </a:t>
            </a:r>
            <a:r>
              <a:rPr lang="it-IT" altLang="it-IT" sz="2000" dirty="0" err="1"/>
              <a:t>processes</a:t>
            </a:r>
            <a:r>
              <a:rPr lang="it-IT" altLang="it-IT" sz="2000" dirty="0"/>
              <a:t>,...</a:t>
            </a:r>
          </a:p>
          <a:p>
            <a:pPr>
              <a:lnSpc>
                <a:spcPct val="80000"/>
              </a:lnSpc>
            </a:pPr>
            <a:endParaRPr lang="it-IT" altLang="it-IT" sz="2000" dirty="0"/>
          </a:p>
          <a:p>
            <a:pPr>
              <a:lnSpc>
                <a:spcPct val="80000"/>
              </a:lnSpc>
            </a:pPr>
            <a:r>
              <a:rPr lang="it-IT" altLang="it-IT" sz="2000" dirty="0"/>
              <a:t>Network:</a:t>
            </a:r>
          </a:p>
          <a:p>
            <a:pPr>
              <a:lnSpc>
                <a:spcPct val="80000"/>
              </a:lnSpc>
            </a:pPr>
            <a:r>
              <a:rPr lang="it-IT" altLang="it-IT" sz="2000" dirty="0"/>
              <a:t>– Can </a:t>
            </a:r>
            <a:r>
              <a:rPr lang="it-IT" altLang="it-IT" sz="2000" dirty="0" err="1"/>
              <a:t>corrupt</a:t>
            </a:r>
            <a:r>
              <a:rPr lang="it-IT" altLang="it-IT" sz="2000" dirty="0"/>
              <a:t> </a:t>
            </a:r>
            <a:r>
              <a:rPr lang="it-IT" altLang="it-IT" sz="2000" dirty="0" err="1"/>
              <a:t>packets</a:t>
            </a:r>
            <a:r>
              <a:rPr lang="it-IT" altLang="it-IT" sz="2000" dirty="0"/>
              <a:t> (due to </a:t>
            </a:r>
            <a:r>
              <a:rPr lang="it-IT" altLang="it-IT" sz="2000" dirty="0" err="1"/>
              <a:t>accidental</a:t>
            </a:r>
            <a:r>
              <a:rPr lang="it-IT" altLang="it-IT" sz="2000" dirty="0"/>
              <a:t> faults)</a:t>
            </a:r>
          </a:p>
          <a:p>
            <a:pPr>
              <a:lnSpc>
                <a:spcPct val="80000"/>
              </a:lnSpc>
            </a:pPr>
            <a:r>
              <a:rPr lang="it-IT" altLang="it-IT" sz="2000" dirty="0"/>
              <a:t>– </a:t>
            </a:r>
            <a:r>
              <a:rPr lang="it-IT" altLang="it-IT" sz="2000" dirty="0" err="1"/>
              <a:t>Modify</a:t>
            </a:r>
            <a:r>
              <a:rPr lang="it-IT" altLang="it-IT" sz="2000" dirty="0"/>
              <a:t>, delete, and introduce </a:t>
            </a:r>
            <a:r>
              <a:rPr lang="it-IT" altLang="it-IT" sz="2000" dirty="0" err="1"/>
              <a:t>messages</a:t>
            </a:r>
            <a:r>
              <a:rPr lang="it-IT" altLang="it-IT" sz="2000" dirty="0"/>
              <a:t> in the network</a:t>
            </a:r>
          </a:p>
        </p:txBody>
      </p:sp>
    </p:spTree>
    <p:extLst>
      <p:ext uri="{BB962C8B-B14F-4D97-AF65-F5344CB8AC3E}">
        <p14:creationId xmlns:p14="http://schemas.microsoft.com/office/powerpoint/2010/main" val="20211154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6B5CB5-8237-4C5D-8BD4-420EA407EAA7}"/>
              </a:ext>
            </a:extLst>
          </p:cNvPr>
          <p:cNvSpPr>
            <a:spLocks noGrp="1"/>
          </p:cNvSpPr>
          <p:nvPr>
            <p:ph type="title"/>
          </p:nvPr>
        </p:nvSpPr>
        <p:spPr/>
        <p:txBody>
          <a:bodyPr/>
          <a:lstStyle/>
          <a:p>
            <a:r>
              <a:rPr lang="it-IT" altLang="it-IT" dirty="0" err="1"/>
              <a:t>Impossibility</a:t>
            </a:r>
            <a:r>
              <a:rPr lang="it-IT" altLang="it-IT" dirty="0"/>
              <a:t> </a:t>
            </a:r>
            <a:r>
              <a:rPr lang="it-IT" altLang="it-IT" dirty="0" err="1"/>
              <a:t>result</a:t>
            </a:r>
            <a:endParaRPr lang="it-IT" dirty="0"/>
          </a:p>
        </p:txBody>
      </p:sp>
      <p:sp>
        <p:nvSpPr>
          <p:cNvPr id="4" name="Segnaposto data 3">
            <a:extLst>
              <a:ext uri="{FF2B5EF4-FFF2-40B4-BE49-F238E27FC236}">
                <a16:creationId xmlns:a16="http://schemas.microsoft.com/office/drawing/2014/main" id="{B7942269-0686-4CE9-A51A-BCD554810634}"/>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5A739E31-0233-4C3D-8AA3-41454B65A8F6}"/>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3DBA23A3-48DE-47C7-9F33-FEA749835A43}"/>
              </a:ext>
            </a:extLst>
          </p:cNvPr>
          <p:cNvSpPr>
            <a:spLocks noGrp="1"/>
          </p:cNvSpPr>
          <p:nvPr>
            <p:ph type="sldNum" sz="quarter" idx="12"/>
          </p:nvPr>
        </p:nvSpPr>
        <p:spPr/>
        <p:txBody>
          <a:bodyPr/>
          <a:lstStyle/>
          <a:p>
            <a:fld id="{11A9D1D3-80F6-43B1-92F0-BF797B205D95}" type="slidenum">
              <a:rPr lang="it-IT" smtClean="0"/>
              <a:t>50</a:t>
            </a:fld>
            <a:endParaRPr lang="it-IT"/>
          </a:p>
        </p:txBody>
      </p:sp>
      <p:sp>
        <p:nvSpPr>
          <p:cNvPr id="7" name="Rectangle 3">
            <a:extLst>
              <a:ext uri="{FF2B5EF4-FFF2-40B4-BE49-F238E27FC236}">
                <a16:creationId xmlns:a16="http://schemas.microsoft.com/office/drawing/2014/main" id="{E69CD62F-79EA-487A-B5CE-B27DAF8686FD}"/>
              </a:ext>
            </a:extLst>
          </p:cNvPr>
          <p:cNvSpPr txBox="1">
            <a:spLocks noChangeArrowheads="1"/>
          </p:cNvSpPr>
          <p:nvPr/>
        </p:nvSpPr>
        <p:spPr>
          <a:xfrm>
            <a:off x="1981993" y="1166812"/>
            <a:ext cx="8228013" cy="4524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it-IT" altLang="it-IT" sz="1600"/>
          </a:p>
          <a:p>
            <a:pPr algn="just"/>
            <a:r>
              <a:rPr lang="it-IT" altLang="it-IT" sz="1600"/>
              <a:t>Asynchronous distributed system: </a:t>
            </a:r>
          </a:p>
          <a:p>
            <a:pPr algn="just"/>
            <a:r>
              <a:rPr lang="it-IT" altLang="it-IT" sz="1600"/>
              <a:t>	no timing assumptions (no bounds on message delay,</a:t>
            </a:r>
          </a:p>
          <a:p>
            <a:pPr algn="just"/>
            <a:r>
              <a:rPr lang="it-IT" altLang="it-IT" sz="1600"/>
              <a:t>	no bounds on the time necessary to execute a step)</a:t>
            </a:r>
          </a:p>
          <a:p>
            <a:pPr algn="just"/>
            <a:endParaRPr lang="it-IT" altLang="it-IT" sz="1600"/>
          </a:p>
          <a:p>
            <a:pPr algn="just"/>
            <a:endParaRPr lang="it-IT" altLang="it-IT" sz="1600"/>
          </a:p>
          <a:p>
            <a:pPr algn="just"/>
            <a:r>
              <a:rPr lang="it-IT" altLang="it-IT" sz="1600"/>
              <a:t>Asynchronous model of computation: attractive. </a:t>
            </a:r>
          </a:p>
          <a:p>
            <a:pPr algn="just"/>
            <a:r>
              <a:rPr lang="it-IT" altLang="it-IT" sz="1600"/>
              <a:t>	</a:t>
            </a:r>
          </a:p>
          <a:p>
            <a:pPr algn="just"/>
            <a:r>
              <a:rPr lang="it-IT" altLang="it-IT" sz="1600"/>
              <a:t>	- Applications programmed on this basis are easier to port than those  incorporating specific timing assumptions. </a:t>
            </a:r>
          </a:p>
          <a:p>
            <a:pPr algn="just"/>
            <a:endParaRPr lang="it-IT" altLang="it-IT" sz="1600"/>
          </a:p>
          <a:p>
            <a:pPr algn="just"/>
            <a:r>
              <a:rPr lang="it-IT" altLang="it-IT" sz="1600"/>
              <a:t>	- Synchronous assumptions are at best probabilistic:</a:t>
            </a:r>
          </a:p>
          <a:p>
            <a:pPr algn="just"/>
            <a:r>
              <a:rPr lang="it-IT" altLang="it-IT" sz="1600"/>
              <a:t>	in practice, variable or unexpected workloads are sources of asynchrony</a:t>
            </a:r>
          </a:p>
          <a:p>
            <a:pPr algn="just"/>
            <a:endParaRPr lang="it-IT" altLang="it-IT" sz="1600"/>
          </a:p>
          <a:p>
            <a:pPr algn="just"/>
            <a:endParaRPr lang="it-IT" altLang="it-IT" dirty="0"/>
          </a:p>
        </p:txBody>
      </p:sp>
    </p:spTree>
    <p:extLst>
      <p:ext uri="{BB962C8B-B14F-4D97-AF65-F5344CB8AC3E}">
        <p14:creationId xmlns:p14="http://schemas.microsoft.com/office/powerpoint/2010/main" val="25295593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811C45-54AE-4EFF-8FCA-9B97C480E429}"/>
              </a:ext>
            </a:extLst>
          </p:cNvPr>
          <p:cNvSpPr>
            <a:spLocks noGrp="1"/>
          </p:cNvSpPr>
          <p:nvPr>
            <p:ph type="title"/>
          </p:nvPr>
        </p:nvSpPr>
        <p:spPr/>
        <p:txBody>
          <a:bodyPr/>
          <a:lstStyle/>
          <a:p>
            <a:r>
              <a:rPr lang="it-IT" altLang="it-IT" dirty="0" err="1"/>
              <a:t>Impossibility</a:t>
            </a:r>
            <a:r>
              <a:rPr lang="it-IT" altLang="it-IT" dirty="0"/>
              <a:t> </a:t>
            </a:r>
            <a:r>
              <a:rPr lang="it-IT" altLang="it-IT" dirty="0" err="1"/>
              <a:t>result</a:t>
            </a:r>
            <a:endParaRPr lang="it-IT" dirty="0"/>
          </a:p>
        </p:txBody>
      </p:sp>
      <p:sp>
        <p:nvSpPr>
          <p:cNvPr id="4" name="Segnaposto data 3">
            <a:extLst>
              <a:ext uri="{FF2B5EF4-FFF2-40B4-BE49-F238E27FC236}">
                <a16:creationId xmlns:a16="http://schemas.microsoft.com/office/drawing/2014/main" id="{E3E3B189-4907-4F96-858F-9AD7275D995A}"/>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7E34ACC1-554D-4C88-B0DA-CCFED48FFDC0}"/>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57A4B62B-08F3-4817-82C9-4320F3023138}"/>
              </a:ext>
            </a:extLst>
          </p:cNvPr>
          <p:cNvSpPr>
            <a:spLocks noGrp="1"/>
          </p:cNvSpPr>
          <p:nvPr>
            <p:ph type="sldNum" sz="quarter" idx="12"/>
          </p:nvPr>
        </p:nvSpPr>
        <p:spPr/>
        <p:txBody>
          <a:bodyPr/>
          <a:lstStyle/>
          <a:p>
            <a:fld id="{11A9D1D3-80F6-43B1-92F0-BF797B205D95}" type="slidenum">
              <a:rPr lang="it-IT" smtClean="0"/>
              <a:t>51</a:t>
            </a:fld>
            <a:endParaRPr lang="it-IT"/>
          </a:p>
        </p:txBody>
      </p:sp>
      <p:sp>
        <p:nvSpPr>
          <p:cNvPr id="7" name="Rectangle 3">
            <a:extLst>
              <a:ext uri="{FF2B5EF4-FFF2-40B4-BE49-F238E27FC236}">
                <a16:creationId xmlns:a16="http://schemas.microsoft.com/office/drawing/2014/main" id="{10AABDBE-DAD8-46C3-904D-27A2CBC34A04}"/>
              </a:ext>
            </a:extLst>
          </p:cNvPr>
          <p:cNvSpPr txBox="1">
            <a:spLocks noChangeArrowheads="1"/>
          </p:cNvSpPr>
          <p:nvPr/>
        </p:nvSpPr>
        <p:spPr>
          <a:xfrm>
            <a:off x="1880871" y="1456691"/>
            <a:ext cx="7777163" cy="45243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altLang="it-IT" sz="1600"/>
              <a:t>Consensus: cannot be solved deterministically in an asynchronous distributed system that is subject even to a single crash failure [Fisher, Lynch and Paterson 85]</a:t>
            </a:r>
          </a:p>
          <a:p>
            <a:pPr algn="just"/>
            <a:endParaRPr lang="it-IT" altLang="it-IT" sz="1600"/>
          </a:p>
          <a:p>
            <a:pPr algn="just"/>
            <a:r>
              <a:rPr lang="it-IT" altLang="it-IT" sz="1600"/>
              <a:t>	</a:t>
            </a:r>
            <a:r>
              <a:rPr lang="it-IT" altLang="it-IT" sz="1600">
                <a:sym typeface="Wingdings" panose="05000000000000000000" pitchFamily="2" charset="2"/>
              </a:rPr>
              <a:t></a:t>
            </a:r>
            <a:r>
              <a:rPr lang="it-IT" altLang="it-IT" sz="1600"/>
              <a:t>  due to the difficulty of determining whether a process has actually crashed or is only very slow.</a:t>
            </a:r>
          </a:p>
          <a:p>
            <a:pPr algn="just"/>
            <a:endParaRPr lang="it-IT" altLang="it-IT" sz="1600"/>
          </a:p>
          <a:p>
            <a:pPr algn="just"/>
            <a:endParaRPr lang="it-IT" altLang="it-IT" sz="1600"/>
          </a:p>
          <a:p>
            <a:pPr algn="just"/>
            <a:r>
              <a:rPr lang="it-IT" altLang="it-IT" sz="1600"/>
              <a:t>If no assumptions are made about the upper bound on how long a message can be in transit, nor </a:t>
            </a:r>
            <a:r>
              <a:rPr lang="it-IT" altLang="it-IT" sz="1600" i="1"/>
              <a:t>the upper bound on the relative rates of processors</a:t>
            </a:r>
            <a:r>
              <a:rPr lang="it-IT" altLang="it-IT" sz="1600"/>
              <a:t>, then a single processor running the consensus protocol could simply halt and delay the procedure indefinitely.</a:t>
            </a:r>
          </a:p>
          <a:p>
            <a:pPr algn="just"/>
            <a:r>
              <a:rPr lang="it-IT" altLang="it-IT" sz="1600"/>
              <a:t>	</a:t>
            </a:r>
          </a:p>
          <a:p>
            <a:pPr algn="just"/>
            <a:endParaRPr lang="it-IT" altLang="it-IT" sz="1600"/>
          </a:p>
          <a:p>
            <a:pPr algn="just"/>
            <a:r>
              <a:rPr lang="it-IT" altLang="it-IT" sz="1600"/>
              <a:t>Stopping a single process at an inopportune time can cause any distributed protocol to fail to reach consensus</a:t>
            </a:r>
          </a:p>
          <a:p>
            <a:pPr algn="just"/>
            <a:r>
              <a:rPr lang="it-IT" altLang="it-IT" sz="1600"/>
              <a:t>	</a:t>
            </a:r>
            <a:endParaRPr lang="it-IT" altLang="it-IT" sz="1600" dirty="0"/>
          </a:p>
        </p:txBody>
      </p:sp>
      <p:sp>
        <p:nvSpPr>
          <p:cNvPr id="8" name="Rectangle 4">
            <a:extLst>
              <a:ext uri="{FF2B5EF4-FFF2-40B4-BE49-F238E27FC236}">
                <a16:creationId xmlns:a16="http://schemas.microsoft.com/office/drawing/2014/main" id="{2E0EC608-3907-4C7E-82B2-EA3BD817C372}"/>
              </a:ext>
            </a:extLst>
          </p:cNvPr>
          <p:cNvSpPr>
            <a:spLocks noChangeArrowheads="1"/>
          </p:cNvSpPr>
          <p:nvPr/>
        </p:nvSpPr>
        <p:spPr bwMode="auto">
          <a:xfrm>
            <a:off x="4462463" y="5349241"/>
            <a:ext cx="4148137"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lnSpc>
                <a:spcPts val="1376"/>
              </a:lnSpc>
              <a:defRPr/>
            </a:pPr>
            <a:r>
              <a:rPr lang="it-IT" altLang="it-IT" sz="1108" dirty="0" err="1"/>
              <a:t>M.Fisher</a:t>
            </a:r>
            <a:r>
              <a:rPr lang="it-IT" altLang="it-IT" sz="1108" dirty="0"/>
              <a:t>, N. Lynch, M. Paterson </a:t>
            </a:r>
            <a:br>
              <a:rPr lang="it-IT" altLang="it-IT" sz="1108" dirty="0"/>
            </a:br>
            <a:r>
              <a:rPr lang="it-IT" altLang="it-IT" sz="1108" dirty="0" err="1"/>
              <a:t>Impossibility</a:t>
            </a:r>
            <a:r>
              <a:rPr lang="it-IT" altLang="it-IT" sz="1108" dirty="0"/>
              <a:t> of Distributed Consensus with one </a:t>
            </a:r>
            <a:r>
              <a:rPr lang="it-IT" altLang="it-IT" sz="1108" dirty="0" err="1"/>
              <a:t>faulty</a:t>
            </a:r>
            <a:r>
              <a:rPr lang="it-IT" altLang="it-IT" sz="1108" dirty="0"/>
              <a:t> </a:t>
            </a:r>
            <a:r>
              <a:rPr lang="it-IT" altLang="it-IT" sz="1108" dirty="0" err="1"/>
              <a:t>process</a:t>
            </a:r>
            <a:r>
              <a:rPr lang="it-IT" altLang="it-IT" sz="1108" dirty="0"/>
              <a:t>. </a:t>
            </a:r>
            <a:br>
              <a:rPr lang="it-IT" altLang="it-IT" sz="1108" dirty="0"/>
            </a:br>
            <a:r>
              <a:rPr lang="it-IT" altLang="it-IT" sz="1108" dirty="0"/>
              <a:t>Journal of the </a:t>
            </a:r>
            <a:r>
              <a:rPr lang="it-IT" altLang="it-IT" sz="1108" dirty="0" err="1"/>
              <a:t>Ass</a:t>
            </a:r>
            <a:r>
              <a:rPr lang="it-IT" altLang="it-IT" sz="1108" dirty="0"/>
              <a:t>. for Computing </a:t>
            </a:r>
            <a:r>
              <a:rPr lang="it-IT" altLang="it-IT" sz="1108" dirty="0" err="1"/>
              <a:t>Machinery</a:t>
            </a:r>
            <a:r>
              <a:rPr lang="it-IT" altLang="it-IT" sz="1108" dirty="0"/>
              <a:t>, 32(2), 1985.</a:t>
            </a:r>
          </a:p>
        </p:txBody>
      </p:sp>
    </p:spTree>
    <p:extLst>
      <p:ext uri="{BB962C8B-B14F-4D97-AF65-F5344CB8AC3E}">
        <p14:creationId xmlns:p14="http://schemas.microsoft.com/office/powerpoint/2010/main" val="3889811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73F30F-50E3-4D38-A299-6F2B4E06AAF5}"/>
              </a:ext>
            </a:extLst>
          </p:cNvPr>
          <p:cNvSpPr>
            <a:spLocks noGrp="1"/>
          </p:cNvSpPr>
          <p:nvPr>
            <p:ph type="title"/>
          </p:nvPr>
        </p:nvSpPr>
        <p:spPr/>
        <p:txBody>
          <a:bodyPr/>
          <a:lstStyle/>
          <a:p>
            <a:r>
              <a:rPr lang="it-IT" altLang="it-IT" dirty="0" err="1"/>
              <a:t>Circumventing</a:t>
            </a:r>
            <a:r>
              <a:rPr lang="it-IT" altLang="it-IT" dirty="0"/>
              <a:t> FLP </a:t>
            </a:r>
            <a:endParaRPr lang="it-IT" dirty="0"/>
          </a:p>
        </p:txBody>
      </p:sp>
      <p:sp>
        <p:nvSpPr>
          <p:cNvPr id="4" name="Segnaposto data 3">
            <a:extLst>
              <a:ext uri="{FF2B5EF4-FFF2-40B4-BE49-F238E27FC236}">
                <a16:creationId xmlns:a16="http://schemas.microsoft.com/office/drawing/2014/main" id="{5363D554-DCFB-42FB-9306-88898E4A65F4}"/>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1D980D03-CF55-4141-8254-1E0841BEF9BF}"/>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D6D62233-1634-4E1C-87C2-C3B68D5700DE}"/>
              </a:ext>
            </a:extLst>
          </p:cNvPr>
          <p:cNvSpPr>
            <a:spLocks noGrp="1"/>
          </p:cNvSpPr>
          <p:nvPr>
            <p:ph type="sldNum" sz="quarter" idx="12"/>
          </p:nvPr>
        </p:nvSpPr>
        <p:spPr/>
        <p:txBody>
          <a:bodyPr/>
          <a:lstStyle/>
          <a:p>
            <a:fld id="{11A9D1D3-80F6-43B1-92F0-BF797B205D95}" type="slidenum">
              <a:rPr lang="it-IT" smtClean="0"/>
              <a:t>52</a:t>
            </a:fld>
            <a:endParaRPr lang="it-IT"/>
          </a:p>
        </p:txBody>
      </p:sp>
      <p:sp>
        <p:nvSpPr>
          <p:cNvPr id="7" name="Rectangle 3">
            <a:extLst>
              <a:ext uri="{FF2B5EF4-FFF2-40B4-BE49-F238E27FC236}">
                <a16:creationId xmlns:a16="http://schemas.microsoft.com/office/drawing/2014/main" id="{1577B239-FFA0-43C2-92CA-506EF9073279}"/>
              </a:ext>
            </a:extLst>
          </p:cNvPr>
          <p:cNvSpPr txBox="1">
            <a:spLocks noChangeArrowheads="1"/>
          </p:cNvSpPr>
          <p:nvPr/>
        </p:nvSpPr>
        <p:spPr>
          <a:xfrm>
            <a:off x="2025269" y="1002983"/>
            <a:ext cx="6751638" cy="51482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dirty="0"/>
              <a:t>Techniques to </a:t>
            </a:r>
            <a:r>
              <a:rPr lang="it-IT" altLang="it-IT" sz="1600" dirty="0" err="1"/>
              <a:t>circumvent</a:t>
            </a:r>
            <a:r>
              <a:rPr lang="it-IT" altLang="it-IT" sz="1600" dirty="0"/>
              <a:t> the </a:t>
            </a:r>
            <a:r>
              <a:rPr lang="it-IT" altLang="it-IT" sz="1600" dirty="0" err="1"/>
              <a:t>impossibility</a:t>
            </a:r>
            <a:r>
              <a:rPr lang="it-IT" altLang="it-IT" sz="1600" dirty="0"/>
              <a:t> </a:t>
            </a:r>
            <a:r>
              <a:rPr lang="it-IT" altLang="it-IT" sz="1600" dirty="0" err="1"/>
              <a:t>result</a:t>
            </a:r>
            <a:r>
              <a:rPr lang="it-IT" altLang="it-IT" sz="1600" dirty="0"/>
              <a:t>:</a:t>
            </a:r>
          </a:p>
          <a:p>
            <a:r>
              <a:rPr lang="it-IT" altLang="it-IT" sz="1600" b="1" i="1" dirty="0"/>
              <a:t>- </a:t>
            </a:r>
            <a:r>
              <a:rPr lang="it-IT" altLang="it-IT" sz="1600" b="1" i="1" dirty="0" err="1"/>
              <a:t>Augmenting</a:t>
            </a:r>
            <a:r>
              <a:rPr lang="it-IT" altLang="it-IT" sz="1600" b="1" i="1" dirty="0"/>
              <a:t> the System Model with an Oracle</a:t>
            </a:r>
          </a:p>
          <a:p>
            <a:r>
              <a:rPr lang="it-IT" altLang="it-IT" sz="1600" dirty="0"/>
              <a:t>A (</a:t>
            </a:r>
            <a:r>
              <a:rPr lang="it-IT" altLang="it-IT" sz="1600" dirty="0" err="1"/>
              <a:t>distributed</a:t>
            </a:r>
            <a:r>
              <a:rPr lang="it-IT" altLang="it-IT" sz="1600" dirty="0"/>
              <a:t>) Oracle can be </a:t>
            </a:r>
            <a:r>
              <a:rPr lang="it-IT" altLang="it-IT" sz="1600" dirty="0" err="1"/>
              <a:t>seen</a:t>
            </a:r>
            <a:r>
              <a:rPr lang="it-IT" altLang="it-IT" sz="1600" dirty="0"/>
              <a:t> </a:t>
            </a:r>
            <a:r>
              <a:rPr lang="it-IT" altLang="it-IT" sz="1600" dirty="0" err="1"/>
              <a:t>as</a:t>
            </a:r>
            <a:r>
              <a:rPr lang="it-IT" altLang="it-IT" sz="1600" dirty="0"/>
              <a:t> some component </a:t>
            </a:r>
            <a:r>
              <a:rPr lang="it-IT" altLang="it-IT" sz="1600" dirty="0" err="1"/>
              <a:t>that</a:t>
            </a:r>
            <a:r>
              <a:rPr lang="it-IT" altLang="it-IT" sz="1600" dirty="0"/>
              <a:t> </a:t>
            </a:r>
            <a:r>
              <a:rPr lang="it-IT" altLang="it-IT" sz="1600" dirty="0" err="1"/>
              <a:t>processes</a:t>
            </a:r>
            <a:r>
              <a:rPr lang="it-IT" altLang="it-IT" sz="1600" dirty="0"/>
              <a:t> can query. An </a:t>
            </a:r>
            <a:r>
              <a:rPr lang="it-IT" altLang="it-IT" sz="1600" dirty="0" err="1"/>
              <a:t>oracle</a:t>
            </a:r>
            <a:r>
              <a:rPr lang="it-IT" altLang="it-IT" sz="1600" dirty="0"/>
              <a:t> </a:t>
            </a:r>
            <a:r>
              <a:rPr lang="it-IT" altLang="it-IT" sz="1600" dirty="0" err="1"/>
              <a:t>provides</a:t>
            </a:r>
            <a:r>
              <a:rPr lang="it-IT" altLang="it-IT" sz="1600" dirty="0"/>
              <a:t> information </a:t>
            </a:r>
            <a:r>
              <a:rPr lang="it-IT" altLang="it-IT" sz="1600" dirty="0" err="1"/>
              <a:t>that</a:t>
            </a:r>
            <a:r>
              <a:rPr lang="it-IT" altLang="it-IT" sz="1600" dirty="0"/>
              <a:t> </a:t>
            </a:r>
            <a:r>
              <a:rPr lang="it-IT" altLang="it-IT" sz="1600" dirty="0" err="1"/>
              <a:t>algorithms</a:t>
            </a:r>
            <a:r>
              <a:rPr lang="it-IT" altLang="it-IT" sz="1600" dirty="0"/>
              <a:t> can use to </a:t>
            </a:r>
            <a:r>
              <a:rPr lang="it-IT" altLang="it-IT" sz="1600" dirty="0" err="1"/>
              <a:t>guiide</a:t>
            </a:r>
            <a:r>
              <a:rPr lang="it-IT" altLang="it-IT" sz="1600" dirty="0"/>
              <a:t> </a:t>
            </a:r>
            <a:r>
              <a:rPr lang="it-IT" altLang="it-IT" sz="1600" dirty="0" err="1"/>
              <a:t>their</a:t>
            </a:r>
            <a:r>
              <a:rPr lang="it-IT" altLang="it-IT" sz="1600" dirty="0"/>
              <a:t> </a:t>
            </a:r>
            <a:r>
              <a:rPr lang="it-IT" altLang="it-IT" sz="1600" dirty="0" err="1"/>
              <a:t>choices</a:t>
            </a:r>
            <a:r>
              <a:rPr lang="it-IT" altLang="it-IT" sz="1600" dirty="0"/>
              <a:t>. The </a:t>
            </a:r>
            <a:r>
              <a:rPr lang="it-IT" altLang="it-IT" sz="1600" dirty="0" err="1"/>
              <a:t>most</a:t>
            </a:r>
            <a:r>
              <a:rPr lang="it-IT" altLang="it-IT" sz="1600" dirty="0"/>
              <a:t> </a:t>
            </a:r>
            <a:r>
              <a:rPr lang="it-IT" altLang="it-IT" sz="1600" dirty="0" err="1"/>
              <a:t>used</a:t>
            </a:r>
            <a:r>
              <a:rPr lang="it-IT" altLang="it-IT" sz="1600" dirty="0"/>
              <a:t> are </a:t>
            </a:r>
            <a:r>
              <a:rPr lang="it-IT" altLang="it-IT" sz="1600" dirty="0" err="1"/>
              <a:t>failure</a:t>
            </a:r>
            <a:r>
              <a:rPr lang="it-IT" altLang="it-IT" sz="1600" dirty="0"/>
              <a:t> detectors. </a:t>
            </a:r>
            <a:br>
              <a:rPr lang="it-IT" altLang="it-IT" sz="1600" dirty="0"/>
            </a:br>
            <a:br>
              <a:rPr lang="it-IT" altLang="it-IT" sz="1600" dirty="0"/>
            </a:br>
            <a:r>
              <a:rPr lang="it-IT" altLang="it-IT" sz="1600" dirty="0" err="1"/>
              <a:t>Since</a:t>
            </a:r>
            <a:r>
              <a:rPr lang="it-IT" altLang="it-IT" sz="1600" dirty="0"/>
              <a:t> the information </a:t>
            </a:r>
            <a:r>
              <a:rPr lang="it-IT" altLang="it-IT" sz="1600" dirty="0" err="1"/>
              <a:t>provided</a:t>
            </a:r>
            <a:r>
              <a:rPr lang="it-IT" altLang="it-IT" sz="1600" dirty="0"/>
              <a:t> by </a:t>
            </a:r>
            <a:r>
              <a:rPr lang="it-IT" altLang="it-IT" sz="1600" dirty="0" err="1"/>
              <a:t>these</a:t>
            </a:r>
            <a:r>
              <a:rPr lang="it-IT" altLang="it-IT" sz="1600" dirty="0"/>
              <a:t> </a:t>
            </a:r>
            <a:r>
              <a:rPr lang="it-IT" altLang="it-IT" sz="1600" dirty="0" err="1"/>
              <a:t>oracles</a:t>
            </a:r>
            <a:r>
              <a:rPr lang="it-IT" altLang="it-IT" sz="1600" dirty="0"/>
              <a:t> makes the </a:t>
            </a:r>
            <a:r>
              <a:rPr lang="it-IT" altLang="it-IT" sz="1600" dirty="0" err="1"/>
              <a:t>problem</a:t>
            </a:r>
            <a:r>
              <a:rPr lang="it-IT" altLang="it-IT" sz="1600" dirty="0"/>
              <a:t> of consensus </a:t>
            </a:r>
            <a:r>
              <a:rPr lang="it-IT" altLang="it-IT" sz="1600" dirty="0" err="1"/>
              <a:t>solvable</a:t>
            </a:r>
            <a:r>
              <a:rPr lang="it-IT" altLang="it-IT" sz="1600" dirty="0"/>
              <a:t>, </a:t>
            </a:r>
            <a:r>
              <a:rPr lang="it-IT" altLang="it-IT" sz="1600" dirty="0" err="1"/>
              <a:t>they</a:t>
            </a:r>
            <a:r>
              <a:rPr lang="it-IT" altLang="it-IT" sz="1600" dirty="0"/>
              <a:t> </a:t>
            </a:r>
            <a:r>
              <a:rPr lang="it-IT" altLang="it-IT" sz="1600" dirty="0" err="1"/>
              <a:t>augment</a:t>
            </a:r>
            <a:r>
              <a:rPr lang="it-IT" altLang="it-IT" sz="1600" dirty="0"/>
              <a:t> the power of the </a:t>
            </a:r>
            <a:r>
              <a:rPr lang="it-IT" altLang="it-IT" sz="1600" dirty="0" err="1"/>
              <a:t>asynchronous</a:t>
            </a:r>
            <a:r>
              <a:rPr lang="it-IT" altLang="it-IT" sz="1600" dirty="0"/>
              <a:t> system model.</a:t>
            </a:r>
          </a:p>
          <a:p>
            <a:r>
              <a:rPr lang="it-IT" altLang="it-IT" sz="1600" b="1" dirty="0"/>
              <a:t>- </a:t>
            </a:r>
            <a:r>
              <a:rPr lang="it-IT" altLang="it-IT" sz="1600" b="1" i="1" dirty="0" err="1"/>
              <a:t>Failure</a:t>
            </a:r>
            <a:r>
              <a:rPr lang="it-IT" altLang="it-IT" sz="1600" b="1" i="1" dirty="0"/>
              <a:t> detectors</a:t>
            </a:r>
          </a:p>
          <a:p>
            <a:r>
              <a:rPr lang="it-IT" altLang="it-IT" sz="1600" i="1" dirty="0"/>
              <a:t>	 a </a:t>
            </a:r>
            <a:r>
              <a:rPr lang="it-IT" altLang="it-IT" sz="1600" i="1" dirty="0" err="1"/>
              <a:t>failure</a:t>
            </a:r>
            <a:r>
              <a:rPr lang="it-IT" altLang="it-IT" sz="1600" i="1" dirty="0"/>
              <a:t> detector </a:t>
            </a:r>
            <a:r>
              <a:rPr lang="it-IT" altLang="it-IT" sz="1600" i="1" dirty="0" err="1"/>
              <a:t>is</a:t>
            </a:r>
            <a:r>
              <a:rPr lang="it-IT" altLang="it-IT" sz="1600" i="1" dirty="0"/>
              <a:t> an </a:t>
            </a:r>
            <a:r>
              <a:rPr lang="it-IT" altLang="it-IT" sz="1600" i="1" dirty="0" err="1"/>
              <a:t>oracle</a:t>
            </a:r>
            <a:r>
              <a:rPr lang="it-IT" altLang="it-IT" sz="1600" i="1" dirty="0"/>
              <a:t> </a:t>
            </a:r>
            <a:r>
              <a:rPr lang="it-IT" altLang="it-IT" sz="1600" i="1" dirty="0" err="1"/>
              <a:t>that</a:t>
            </a:r>
            <a:r>
              <a:rPr lang="it-IT" altLang="it-IT" sz="1600" i="1" dirty="0"/>
              <a:t> </a:t>
            </a:r>
            <a:r>
              <a:rPr lang="it-IT" altLang="it-IT" sz="1600" i="1" dirty="0" err="1"/>
              <a:t>provides</a:t>
            </a:r>
            <a:r>
              <a:rPr lang="it-IT" altLang="it-IT" sz="1600" i="1" dirty="0"/>
              <a:t> information </a:t>
            </a:r>
            <a:r>
              <a:rPr lang="it-IT" altLang="it-IT" sz="1600" i="1" dirty="0" err="1"/>
              <a:t>about</a:t>
            </a:r>
            <a:r>
              <a:rPr lang="it-IT" altLang="it-IT" sz="1600" i="1" dirty="0"/>
              <a:t> the </a:t>
            </a:r>
            <a:r>
              <a:rPr lang="it-IT" altLang="it-IT" sz="1600" i="1" dirty="0" err="1"/>
              <a:t>current</a:t>
            </a:r>
            <a:r>
              <a:rPr lang="it-IT" altLang="it-IT" sz="1600" i="1" dirty="0"/>
              <a:t> status of </a:t>
            </a:r>
            <a:r>
              <a:rPr lang="it-IT" altLang="it-IT" sz="1600" i="1" dirty="0" err="1"/>
              <a:t>processes</a:t>
            </a:r>
            <a:r>
              <a:rPr lang="it-IT" altLang="it-IT" sz="1600" i="1" dirty="0"/>
              <a:t>, for </a:t>
            </a:r>
            <a:r>
              <a:rPr lang="it-IT" altLang="it-IT" sz="1600" i="1" dirty="0" err="1"/>
              <a:t>instance</a:t>
            </a:r>
            <a:r>
              <a:rPr lang="it-IT" altLang="it-IT" sz="1600" i="1" dirty="0"/>
              <a:t>, </a:t>
            </a:r>
            <a:r>
              <a:rPr lang="it-IT" altLang="it-IT" sz="1600" i="1" dirty="0" err="1"/>
              <a:t>whether</a:t>
            </a:r>
            <a:r>
              <a:rPr lang="it-IT" altLang="it-IT" sz="1600" i="1" dirty="0"/>
              <a:t> a </a:t>
            </a:r>
            <a:r>
              <a:rPr lang="it-IT" altLang="it-IT" sz="1600" i="1" dirty="0" err="1"/>
              <a:t>given</a:t>
            </a:r>
            <a:r>
              <a:rPr lang="it-IT" altLang="it-IT" sz="1600" i="1" dirty="0"/>
              <a:t> </a:t>
            </a:r>
            <a:r>
              <a:rPr lang="it-IT" altLang="it-IT" sz="1600" i="1" dirty="0" err="1"/>
              <a:t>process</a:t>
            </a:r>
            <a:r>
              <a:rPr lang="it-IT" altLang="it-IT" sz="1600" i="1" dirty="0"/>
              <a:t> </a:t>
            </a:r>
            <a:r>
              <a:rPr lang="it-IT" altLang="it-IT" sz="1600" i="1" dirty="0" err="1"/>
              <a:t>has</a:t>
            </a:r>
            <a:r>
              <a:rPr lang="it-IT" altLang="it-IT" sz="1600" i="1" dirty="0"/>
              <a:t> </a:t>
            </a:r>
            <a:r>
              <a:rPr lang="it-IT" altLang="it-IT" sz="1600" i="1" dirty="0" err="1"/>
              <a:t>crashed</a:t>
            </a:r>
            <a:r>
              <a:rPr lang="it-IT" altLang="it-IT" sz="1600" i="1" dirty="0"/>
              <a:t> or </a:t>
            </a:r>
            <a:r>
              <a:rPr lang="it-IT" altLang="it-IT" sz="1600" i="1" dirty="0" err="1"/>
              <a:t>not</a:t>
            </a:r>
            <a:r>
              <a:rPr lang="it-IT" altLang="it-IT" sz="1600" i="1" dirty="0"/>
              <a:t>. </a:t>
            </a:r>
            <a:br>
              <a:rPr lang="it-IT" altLang="it-IT" sz="1600" i="1" dirty="0"/>
            </a:br>
            <a:endParaRPr lang="it-IT" altLang="it-IT" sz="1600" i="1" dirty="0"/>
          </a:p>
          <a:p>
            <a:r>
              <a:rPr lang="it-IT" altLang="it-IT" sz="1600" i="1" dirty="0"/>
              <a:t>	</a:t>
            </a:r>
            <a:r>
              <a:rPr lang="it-IT" altLang="it-IT" sz="1600" dirty="0"/>
              <a:t>A </a:t>
            </a:r>
            <a:r>
              <a:rPr lang="it-IT" altLang="it-IT" sz="1600" dirty="0" err="1"/>
              <a:t>failure</a:t>
            </a:r>
            <a:r>
              <a:rPr lang="it-IT" altLang="it-IT" sz="1600" dirty="0"/>
              <a:t> detector </a:t>
            </a:r>
            <a:r>
              <a:rPr lang="it-IT" altLang="it-IT" sz="1600" dirty="0" err="1"/>
              <a:t>is</a:t>
            </a:r>
            <a:r>
              <a:rPr lang="it-IT" altLang="it-IT" sz="1600" dirty="0"/>
              <a:t> </a:t>
            </a:r>
            <a:r>
              <a:rPr lang="it-IT" altLang="it-IT" sz="1600" dirty="0" err="1"/>
              <a:t>modeled</a:t>
            </a:r>
            <a:r>
              <a:rPr lang="it-IT" altLang="it-IT" sz="1600" dirty="0"/>
              <a:t> </a:t>
            </a:r>
            <a:r>
              <a:rPr lang="it-IT" altLang="it-IT" sz="1600" dirty="0" err="1"/>
              <a:t>as</a:t>
            </a:r>
            <a:r>
              <a:rPr lang="it-IT" altLang="it-IT" sz="1600" dirty="0"/>
              <a:t> a set of </a:t>
            </a:r>
            <a:r>
              <a:rPr lang="it-IT" altLang="it-IT" sz="1600" dirty="0" err="1"/>
              <a:t>distributed</a:t>
            </a:r>
            <a:r>
              <a:rPr lang="it-IT" altLang="it-IT" sz="1600" dirty="0"/>
              <a:t> </a:t>
            </a:r>
            <a:r>
              <a:rPr lang="it-IT" altLang="it-IT" sz="1600" dirty="0" err="1"/>
              <a:t>modules</a:t>
            </a:r>
            <a:r>
              <a:rPr lang="it-IT" altLang="it-IT" sz="1600" dirty="0"/>
              <a:t>, one </a:t>
            </a:r>
            <a:r>
              <a:rPr lang="it-IT" altLang="it-IT" sz="1600" dirty="0" err="1"/>
              <a:t>module</a:t>
            </a:r>
            <a:r>
              <a:rPr lang="it-IT" altLang="it-IT" sz="1600" dirty="0"/>
              <a:t> </a:t>
            </a:r>
            <a:r>
              <a:rPr lang="it-IT" altLang="it-IT" sz="1600" i="1" dirty="0"/>
              <a:t>Di</a:t>
            </a:r>
            <a:r>
              <a:rPr lang="it-IT" altLang="it-IT" sz="1600" dirty="0"/>
              <a:t> </a:t>
            </a:r>
            <a:r>
              <a:rPr lang="it-IT" altLang="it-IT" sz="1600" dirty="0" err="1"/>
              <a:t>attached</a:t>
            </a:r>
            <a:r>
              <a:rPr lang="it-IT" altLang="it-IT" sz="1600" dirty="0"/>
              <a:t> to </a:t>
            </a:r>
            <a:r>
              <a:rPr lang="it-IT" altLang="it-IT" sz="1600" dirty="0" err="1"/>
              <a:t>each</a:t>
            </a:r>
            <a:r>
              <a:rPr lang="it-IT" altLang="it-IT" sz="1600" dirty="0"/>
              <a:t> </a:t>
            </a:r>
            <a:r>
              <a:rPr lang="it-IT" altLang="it-IT" sz="1600" dirty="0" err="1"/>
              <a:t>process</a:t>
            </a:r>
            <a:r>
              <a:rPr lang="it-IT" altLang="it-IT" sz="1600" dirty="0"/>
              <a:t> </a:t>
            </a:r>
            <a:r>
              <a:rPr lang="it-IT" altLang="it-IT" sz="1600" i="1" dirty="0" err="1"/>
              <a:t>pi</a:t>
            </a:r>
            <a:r>
              <a:rPr lang="it-IT" altLang="it-IT" sz="1600" dirty="0"/>
              <a:t>. </a:t>
            </a:r>
            <a:r>
              <a:rPr lang="it-IT" altLang="it-IT" sz="1600" dirty="0" err="1"/>
              <a:t>Any</a:t>
            </a:r>
            <a:r>
              <a:rPr lang="it-IT" altLang="it-IT" sz="1600" dirty="0"/>
              <a:t> </a:t>
            </a:r>
            <a:r>
              <a:rPr lang="it-IT" altLang="it-IT" sz="1600" dirty="0" err="1"/>
              <a:t>process</a:t>
            </a:r>
            <a:r>
              <a:rPr lang="it-IT" altLang="it-IT" sz="1600" dirty="0"/>
              <a:t> </a:t>
            </a:r>
            <a:r>
              <a:rPr lang="it-IT" altLang="it-IT" sz="1600" i="1" dirty="0" err="1"/>
              <a:t>pi</a:t>
            </a:r>
            <a:r>
              <a:rPr lang="it-IT" altLang="it-IT" sz="1600" dirty="0"/>
              <a:t> can query </a:t>
            </a:r>
            <a:r>
              <a:rPr lang="it-IT" altLang="it-IT" sz="1600" dirty="0" err="1"/>
              <a:t>its</a:t>
            </a:r>
            <a:r>
              <a:rPr lang="it-IT" altLang="it-IT" sz="1600" dirty="0"/>
              <a:t> </a:t>
            </a:r>
            <a:r>
              <a:rPr lang="it-IT" altLang="it-IT" sz="1600" dirty="0" err="1"/>
              <a:t>failure</a:t>
            </a:r>
            <a:r>
              <a:rPr lang="it-IT" altLang="it-IT" sz="1600" dirty="0"/>
              <a:t> detector </a:t>
            </a:r>
            <a:r>
              <a:rPr lang="it-IT" altLang="it-IT" sz="1600" dirty="0" err="1"/>
              <a:t>module</a:t>
            </a:r>
            <a:r>
              <a:rPr lang="it-IT" altLang="it-IT" sz="1600" dirty="0"/>
              <a:t> </a:t>
            </a:r>
            <a:r>
              <a:rPr lang="it-IT" altLang="it-IT" sz="1600" i="1" dirty="0"/>
              <a:t>Di </a:t>
            </a:r>
            <a:r>
              <a:rPr lang="it-IT" altLang="it-IT" sz="1600" dirty="0" err="1"/>
              <a:t>about</a:t>
            </a:r>
            <a:r>
              <a:rPr lang="it-IT" altLang="it-IT" sz="1600" dirty="0"/>
              <a:t> the status of </a:t>
            </a:r>
            <a:r>
              <a:rPr lang="it-IT" altLang="it-IT" sz="1600" dirty="0" err="1"/>
              <a:t>other</a:t>
            </a:r>
            <a:r>
              <a:rPr lang="it-IT" altLang="it-IT" sz="1600" dirty="0"/>
              <a:t> </a:t>
            </a:r>
            <a:r>
              <a:rPr lang="it-IT" altLang="it-IT" sz="1600" dirty="0" err="1"/>
              <a:t>processes</a:t>
            </a:r>
            <a:r>
              <a:rPr lang="it-IT" altLang="it-IT" sz="1600" dirty="0"/>
              <a:t>.</a:t>
            </a:r>
          </a:p>
          <a:p>
            <a:endParaRPr lang="it-IT" altLang="it-IT" dirty="0"/>
          </a:p>
        </p:txBody>
      </p:sp>
    </p:spTree>
    <p:extLst>
      <p:ext uri="{BB962C8B-B14F-4D97-AF65-F5344CB8AC3E}">
        <p14:creationId xmlns:p14="http://schemas.microsoft.com/office/powerpoint/2010/main" val="24837112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03E8F4-6025-4B91-873E-C906967C030A}"/>
              </a:ext>
            </a:extLst>
          </p:cNvPr>
          <p:cNvSpPr>
            <a:spLocks noGrp="1"/>
          </p:cNvSpPr>
          <p:nvPr>
            <p:ph type="title"/>
          </p:nvPr>
        </p:nvSpPr>
        <p:spPr/>
        <p:txBody>
          <a:bodyPr/>
          <a:lstStyle/>
          <a:p>
            <a:r>
              <a:rPr lang="it-IT" altLang="it-IT" dirty="0" err="1"/>
              <a:t>Circumventing</a:t>
            </a:r>
            <a:r>
              <a:rPr lang="it-IT" altLang="it-IT" dirty="0"/>
              <a:t> FLP: </a:t>
            </a:r>
            <a:r>
              <a:rPr lang="it-IT" altLang="it-IT" dirty="0" err="1"/>
              <a:t>Failure</a:t>
            </a:r>
            <a:r>
              <a:rPr lang="it-IT" altLang="it-IT" dirty="0"/>
              <a:t> detectors</a:t>
            </a:r>
            <a:endParaRPr lang="it-IT" dirty="0"/>
          </a:p>
        </p:txBody>
      </p:sp>
      <p:sp>
        <p:nvSpPr>
          <p:cNvPr id="4" name="Segnaposto data 3">
            <a:extLst>
              <a:ext uri="{FF2B5EF4-FFF2-40B4-BE49-F238E27FC236}">
                <a16:creationId xmlns:a16="http://schemas.microsoft.com/office/drawing/2014/main" id="{AC054392-BD29-46AE-A6C6-502E9765A93E}"/>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2393EDA9-84B2-4044-89DC-F02878D70E95}"/>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8EF4B79B-CF88-408A-9B50-2E5B1CDD5459}"/>
              </a:ext>
            </a:extLst>
          </p:cNvPr>
          <p:cNvSpPr>
            <a:spLocks noGrp="1"/>
          </p:cNvSpPr>
          <p:nvPr>
            <p:ph type="sldNum" sz="quarter" idx="12"/>
          </p:nvPr>
        </p:nvSpPr>
        <p:spPr/>
        <p:txBody>
          <a:bodyPr/>
          <a:lstStyle/>
          <a:p>
            <a:fld id="{11A9D1D3-80F6-43B1-92F0-BF797B205D95}" type="slidenum">
              <a:rPr lang="it-IT" smtClean="0"/>
              <a:t>53</a:t>
            </a:fld>
            <a:endParaRPr lang="it-IT"/>
          </a:p>
        </p:txBody>
      </p:sp>
      <p:sp>
        <p:nvSpPr>
          <p:cNvPr id="7" name="Rectangle 4">
            <a:extLst>
              <a:ext uri="{FF2B5EF4-FFF2-40B4-BE49-F238E27FC236}">
                <a16:creationId xmlns:a16="http://schemas.microsoft.com/office/drawing/2014/main" id="{F4170D9E-5CC4-408D-B27A-613FF8CFFD97}"/>
              </a:ext>
            </a:extLst>
          </p:cNvPr>
          <p:cNvSpPr>
            <a:spLocks noChangeArrowheads="1"/>
          </p:cNvSpPr>
          <p:nvPr/>
        </p:nvSpPr>
        <p:spPr bwMode="auto">
          <a:xfrm>
            <a:off x="1889761" y="1260702"/>
            <a:ext cx="7993063" cy="477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lnSpc>
                <a:spcPts val="1988"/>
              </a:lnSpc>
              <a:defRPr b="1">
                <a:solidFill>
                  <a:schemeClr val="tx1"/>
                </a:solidFill>
                <a:latin typeface="Arial" panose="020B0604020202020204" pitchFamily="34" charset="0"/>
              </a:defRPr>
            </a:lvl1pPr>
            <a:lvl2pPr marL="914400" indent="-457200" algn="l">
              <a:spcBef>
                <a:spcPct val="20000"/>
              </a:spcBef>
              <a:buChar char="–"/>
              <a:defRPr sz="1700" b="1">
                <a:solidFill>
                  <a:schemeClr val="tx1"/>
                </a:solidFill>
                <a:latin typeface="Arial" panose="020B0604020202020204" pitchFamily="34" charset="0"/>
              </a:defRPr>
            </a:lvl2pPr>
            <a:lvl3pPr marL="1371600" indent="-457200" algn="l">
              <a:spcBef>
                <a:spcPct val="20000"/>
              </a:spcBef>
              <a:buChar char="•"/>
              <a:defRPr sz="1700" i="1">
                <a:solidFill>
                  <a:schemeClr val="tx1"/>
                </a:solidFill>
                <a:latin typeface="Arial" panose="020B0604020202020204" pitchFamily="34" charset="0"/>
              </a:defRPr>
            </a:lvl3pPr>
            <a:lvl4pPr marL="1828800" indent="-457200" algn="l">
              <a:spcBef>
                <a:spcPct val="20000"/>
              </a:spcBef>
              <a:buChar char="–"/>
              <a:defRPr sz="1400" b="1">
                <a:solidFill>
                  <a:schemeClr val="tx1"/>
                </a:solidFill>
                <a:latin typeface="Arial" panose="020B0604020202020204" pitchFamily="34" charset="0"/>
              </a:defRPr>
            </a:lvl4pPr>
            <a:lvl5pPr marL="2286000" indent="-457200" algn="l">
              <a:spcBef>
                <a:spcPct val="20000"/>
              </a:spcBef>
              <a:buChar char="»"/>
              <a:defRPr sz="1400" i="1">
                <a:solidFill>
                  <a:schemeClr val="tx1"/>
                </a:solidFill>
                <a:latin typeface="Arial" panose="020B0604020202020204" pitchFamily="34" charset="0"/>
              </a:defRPr>
            </a:lvl5pPr>
            <a:lvl6pPr marL="2743200" indent="-457200" eaLnBrk="0" fontAlgn="base" hangingPunct="0">
              <a:spcBef>
                <a:spcPct val="20000"/>
              </a:spcBef>
              <a:spcAft>
                <a:spcPct val="0"/>
              </a:spcAft>
              <a:buChar char="»"/>
              <a:defRPr sz="1400" i="1">
                <a:solidFill>
                  <a:schemeClr val="tx1"/>
                </a:solidFill>
                <a:latin typeface="Arial" panose="020B0604020202020204" pitchFamily="34" charset="0"/>
              </a:defRPr>
            </a:lvl6pPr>
            <a:lvl7pPr marL="3200400" indent="-457200" eaLnBrk="0" fontAlgn="base" hangingPunct="0">
              <a:spcBef>
                <a:spcPct val="20000"/>
              </a:spcBef>
              <a:spcAft>
                <a:spcPct val="0"/>
              </a:spcAft>
              <a:buChar char="»"/>
              <a:defRPr sz="1400" i="1">
                <a:solidFill>
                  <a:schemeClr val="tx1"/>
                </a:solidFill>
                <a:latin typeface="Arial" panose="020B0604020202020204" pitchFamily="34" charset="0"/>
              </a:defRPr>
            </a:lvl7pPr>
            <a:lvl8pPr marL="3657600" indent="-457200" eaLnBrk="0" fontAlgn="base" hangingPunct="0">
              <a:spcBef>
                <a:spcPct val="20000"/>
              </a:spcBef>
              <a:spcAft>
                <a:spcPct val="0"/>
              </a:spcAft>
              <a:buChar char="»"/>
              <a:defRPr sz="1400" i="1">
                <a:solidFill>
                  <a:schemeClr val="tx1"/>
                </a:solidFill>
                <a:latin typeface="Arial" panose="020B0604020202020204" pitchFamily="34" charset="0"/>
              </a:defRPr>
            </a:lvl8pPr>
            <a:lvl9pPr marL="4114800" indent="-457200" eaLnBrk="0" fontAlgn="base" hangingPunct="0">
              <a:spcBef>
                <a:spcPct val="20000"/>
              </a:spcBef>
              <a:spcAft>
                <a:spcPct val="0"/>
              </a:spcAft>
              <a:buChar char="»"/>
              <a:defRPr sz="1400" i="1">
                <a:solidFill>
                  <a:schemeClr val="tx1"/>
                </a:solidFill>
                <a:latin typeface="Arial" panose="020B0604020202020204" pitchFamily="34" charset="0"/>
              </a:defRPr>
            </a:lvl9pPr>
          </a:lstStyle>
          <a:p>
            <a:pPr>
              <a:lnSpc>
                <a:spcPct val="100000"/>
              </a:lnSpc>
              <a:defRPr/>
            </a:pPr>
            <a:r>
              <a:rPr lang="it-IT" altLang="it-IT" sz="1600" b="0" dirty="0"/>
              <a:t>Failure detectors are considered </a:t>
            </a:r>
            <a:r>
              <a:rPr lang="it-IT" altLang="it-IT" sz="1600" b="0" i="1" dirty="0"/>
              <a:t>unreliable</a:t>
            </a:r>
            <a:r>
              <a:rPr lang="it-IT" altLang="it-IT" sz="1600" b="0" dirty="0"/>
              <a:t>, in the sense that they provide information that may not always correspond to the real state of the system. </a:t>
            </a:r>
          </a:p>
          <a:p>
            <a:pPr>
              <a:lnSpc>
                <a:spcPct val="100000"/>
              </a:lnSpc>
              <a:defRPr/>
            </a:pPr>
            <a:endParaRPr lang="it-IT" altLang="it-IT" sz="1600" b="0" dirty="0"/>
          </a:p>
          <a:p>
            <a:pPr>
              <a:lnSpc>
                <a:spcPct val="100000"/>
              </a:lnSpc>
              <a:defRPr/>
            </a:pPr>
            <a:r>
              <a:rPr lang="it-IT" altLang="it-IT" sz="1600" b="0" dirty="0"/>
              <a:t>For instance, a failure detector module </a:t>
            </a:r>
            <a:r>
              <a:rPr lang="it-IT" altLang="it-IT" sz="1600" b="0" i="1" dirty="0"/>
              <a:t>Di</a:t>
            </a:r>
            <a:r>
              <a:rPr lang="it-IT" altLang="it-IT" sz="1600" b="0" dirty="0"/>
              <a:t> may provide the erroneous information that some process </a:t>
            </a:r>
            <a:r>
              <a:rPr lang="it-IT" altLang="it-IT" sz="1600" b="0" i="1" dirty="0"/>
              <a:t>pj </a:t>
            </a:r>
            <a:r>
              <a:rPr lang="it-IT" altLang="it-IT" sz="1600" b="0" dirty="0"/>
              <a:t>has crashed whereas, in reality, </a:t>
            </a:r>
            <a:r>
              <a:rPr lang="it-IT" altLang="it-IT" sz="1600" b="0" i="1" dirty="0"/>
              <a:t>pj</a:t>
            </a:r>
            <a:r>
              <a:rPr lang="it-IT" altLang="it-IT" sz="1600" b="0" dirty="0"/>
              <a:t> is correct and running. </a:t>
            </a:r>
          </a:p>
          <a:p>
            <a:pPr>
              <a:lnSpc>
                <a:spcPct val="100000"/>
              </a:lnSpc>
              <a:defRPr/>
            </a:pPr>
            <a:r>
              <a:rPr lang="it-IT" altLang="it-IT" sz="1600" b="0" dirty="0"/>
              <a:t>Conversely, </a:t>
            </a:r>
            <a:r>
              <a:rPr lang="it-IT" altLang="it-IT" sz="1600" b="0" i="1" dirty="0"/>
              <a:t>Di</a:t>
            </a:r>
            <a:r>
              <a:rPr lang="it-IT" altLang="it-IT" sz="1600" b="0" dirty="0"/>
              <a:t> may provide the information that a process </a:t>
            </a:r>
            <a:r>
              <a:rPr lang="it-IT" altLang="it-IT" sz="1600" b="0" i="1" dirty="0"/>
              <a:t>pk</a:t>
            </a:r>
            <a:r>
              <a:rPr lang="it-IT" altLang="it-IT" sz="1600" b="0" dirty="0"/>
              <a:t> is correct, while </a:t>
            </a:r>
            <a:r>
              <a:rPr lang="it-IT" altLang="it-IT" sz="1600" b="0" i="1" dirty="0"/>
              <a:t>pk</a:t>
            </a:r>
            <a:r>
              <a:rPr lang="it-IT" altLang="it-IT" sz="1600" b="0" dirty="0"/>
              <a:t> has actually crashed.</a:t>
            </a:r>
          </a:p>
          <a:p>
            <a:pPr>
              <a:lnSpc>
                <a:spcPct val="100000"/>
              </a:lnSpc>
              <a:defRPr/>
            </a:pPr>
            <a:endParaRPr lang="it-IT" altLang="it-IT" sz="1600" b="0" dirty="0"/>
          </a:p>
          <a:p>
            <a:pPr>
              <a:lnSpc>
                <a:spcPct val="100000"/>
              </a:lnSpc>
              <a:defRPr/>
            </a:pPr>
            <a:r>
              <a:rPr lang="it-IT" altLang="it-IT" sz="1600" b="0" dirty="0"/>
              <a:t>To reflect the unreliability of the information provided by failure detectors, we say that </a:t>
            </a:r>
            <a:br>
              <a:rPr lang="it-IT" altLang="it-IT" sz="1600" b="0" dirty="0"/>
            </a:br>
            <a:endParaRPr lang="it-IT" altLang="it-IT" sz="1600" b="0" dirty="0"/>
          </a:p>
          <a:p>
            <a:pPr>
              <a:lnSpc>
                <a:spcPct val="100000"/>
              </a:lnSpc>
              <a:defRPr/>
            </a:pPr>
            <a:r>
              <a:rPr lang="it-IT" altLang="it-IT" sz="1600" dirty="0"/>
              <a:t>a process </a:t>
            </a:r>
            <a:r>
              <a:rPr lang="it-IT" altLang="it-IT" sz="1600" i="1" dirty="0"/>
              <a:t>pi</a:t>
            </a:r>
            <a:r>
              <a:rPr lang="it-IT" altLang="it-IT" sz="1600" dirty="0"/>
              <a:t> </a:t>
            </a:r>
            <a:r>
              <a:rPr lang="it-IT" altLang="it-IT" sz="1600" i="1" dirty="0"/>
              <a:t>suspects </a:t>
            </a:r>
            <a:r>
              <a:rPr lang="it-IT" altLang="it-IT" sz="1600" dirty="0"/>
              <a:t>some process </a:t>
            </a:r>
            <a:r>
              <a:rPr lang="it-IT" altLang="it-IT" sz="1600" i="1" dirty="0"/>
              <a:t>pj</a:t>
            </a:r>
            <a:r>
              <a:rPr lang="it-IT" altLang="it-IT" sz="1600" dirty="0"/>
              <a:t> whenever </a:t>
            </a:r>
            <a:r>
              <a:rPr lang="it-IT" altLang="it-IT" sz="1600" i="1" dirty="0"/>
              <a:t>Di</a:t>
            </a:r>
            <a:r>
              <a:rPr lang="it-IT" altLang="it-IT" sz="1600" dirty="0"/>
              <a:t> , the failure detector module attached to</a:t>
            </a:r>
            <a:r>
              <a:rPr lang="it-IT" altLang="it-IT" sz="1600" i="1" dirty="0"/>
              <a:t> pi</a:t>
            </a:r>
            <a:r>
              <a:rPr lang="it-IT" altLang="it-IT" sz="1600" dirty="0"/>
              <a:t>, returns the (unreliable) information that </a:t>
            </a:r>
            <a:r>
              <a:rPr lang="it-IT" altLang="it-IT" sz="1600" i="1" dirty="0"/>
              <a:t>pj</a:t>
            </a:r>
            <a:r>
              <a:rPr lang="it-IT" altLang="it-IT" sz="1600" dirty="0"/>
              <a:t> has crashed. </a:t>
            </a:r>
          </a:p>
          <a:p>
            <a:pPr>
              <a:lnSpc>
                <a:spcPct val="100000"/>
              </a:lnSpc>
              <a:defRPr/>
            </a:pPr>
            <a:endParaRPr lang="it-IT" altLang="it-IT" sz="1600" b="0" dirty="0"/>
          </a:p>
          <a:p>
            <a:pPr>
              <a:lnSpc>
                <a:spcPct val="100000"/>
              </a:lnSpc>
              <a:defRPr/>
            </a:pPr>
            <a:r>
              <a:rPr lang="it-IT" altLang="it-IT" sz="1600" b="0" dirty="0"/>
              <a:t>In other words, a suspicion is a belief (e.g., “</a:t>
            </a:r>
            <a:r>
              <a:rPr lang="it-IT" altLang="it-IT" sz="1600" b="0" i="1" dirty="0"/>
              <a:t>pi</a:t>
            </a:r>
            <a:r>
              <a:rPr lang="it-IT" altLang="it-IT" sz="1600" b="0" dirty="0"/>
              <a:t> believes that </a:t>
            </a:r>
            <a:r>
              <a:rPr lang="it-IT" altLang="it-IT" sz="1600" b="0" i="1" dirty="0"/>
              <a:t>pj </a:t>
            </a:r>
            <a:r>
              <a:rPr lang="it-IT" altLang="it-IT" sz="1600" b="0" dirty="0"/>
              <a:t>has crashed”) as opposed to a known fact (e.g., “</a:t>
            </a:r>
            <a:r>
              <a:rPr lang="it-IT" altLang="it-IT" sz="1600" b="0" i="1" dirty="0"/>
              <a:t>pj</a:t>
            </a:r>
            <a:r>
              <a:rPr lang="it-IT" altLang="it-IT" sz="1600" b="0" dirty="0"/>
              <a:t> has crashed and </a:t>
            </a:r>
            <a:r>
              <a:rPr lang="it-IT" altLang="it-IT" sz="1600" b="0" i="1" dirty="0"/>
              <a:t>pi</a:t>
            </a:r>
            <a:r>
              <a:rPr lang="it-IT" altLang="it-IT" sz="1600" b="0" dirty="0"/>
              <a:t> knows that”).</a:t>
            </a:r>
          </a:p>
          <a:p>
            <a:pPr>
              <a:lnSpc>
                <a:spcPct val="100000"/>
              </a:lnSpc>
              <a:defRPr/>
            </a:pPr>
            <a:endParaRPr lang="it-IT" altLang="it-IT" sz="1600" b="0" dirty="0"/>
          </a:p>
          <a:p>
            <a:pPr>
              <a:lnSpc>
                <a:spcPct val="100000"/>
              </a:lnSpc>
              <a:defRPr/>
            </a:pPr>
            <a:r>
              <a:rPr lang="it-IT" altLang="it-IT" sz="1600" b="0" dirty="0"/>
              <a:t>Several failure detectors use sending/receiving of messages and  </a:t>
            </a:r>
            <a:r>
              <a:rPr lang="it-IT" altLang="it-IT" sz="1600" dirty="0"/>
              <a:t>time-outs</a:t>
            </a:r>
            <a:r>
              <a:rPr lang="it-IT" altLang="it-IT" sz="1600" b="0" dirty="0"/>
              <a:t> as fault detection mechanism.</a:t>
            </a:r>
            <a:r>
              <a:rPr lang="it-IT" altLang="it-IT" sz="1246" b="0" dirty="0"/>
              <a:t> </a:t>
            </a:r>
          </a:p>
        </p:txBody>
      </p:sp>
      <p:sp>
        <p:nvSpPr>
          <p:cNvPr id="8" name="Rectangle 4">
            <a:extLst>
              <a:ext uri="{FF2B5EF4-FFF2-40B4-BE49-F238E27FC236}">
                <a16:creationId xmlns:a16="http://schemas.microsoft.com/office/drawing/2014/main" id="{69709901-B3ED-4CCB-9E06-2BCDBC26AE4D}"/>
              </a:ext>
            </a:extLst>
          </p:cNvPr>
          <p:cNvSpPr>
            <a:spLocks noChangeArrowheads="1"/>
          </p:cNvSpPr>
          <p:nvPr/>
        </p:nvSpPr>
        <p:spPr bwMode="auto">
          <a:xfrm>
            <a:off x="7658166" y="4171251"/>
            <a:ext cx="4209350"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algn="ctr" eaLnBrk="0" fontAlgn="base" hangingPunct="0">
              <a:spcBef>
                <a:spcPct val="0"/>
              </a:spcBef>
              <a:spcAft>
                <a:spcPct val="0"/>
              </a:spcAft>
              <a:defRPr sz="1600">
                <a:solidFill>
                  <a:schemeClr val="tx1"/>
                </a:solidFill>
                <a:latin typeface="Arial" panose="020B0604020202020204" pitchFamily="34" charset="0"/>
              </a:defRPr>
            </a:lvl6pPr>
            <a:lvl7pPr marL="2971800" indent="-228600" algn="ctr" eaLnBrk="0" fontAlgn="base" hangingPunct="0">
              <a:spcBef>
                <a:spcPct val="0"/>
              </a:spcBef>
              <a:spcAft>
                <a:spcPct val="0"/>
              </a:spcAft>
              <a:defRPr sz="1600">
                <a:solidFill>
                  <a:schemeClr val="tx1"/>
                </a:solidFill>
                <a:latin typeface="Arial" panose="020B0604020202020204" pitchFamily="34" charset="0"/>
              </a:defRPr>
            </a:lvl7pPr>
            <a:lvl8pPr marL="3429000" indent="-228600" algn="ctr" eaLnBrk="0" fontAlgn="base" hangingPunct="0">
              <a:spcBef>
                <a:spcPct val="0"/>
              </a:spcBef>
              <a:spcAft>
                <a:spcPct val="0"/>
              </a:spcAft>
              <a:defRPr sz="1600">
                <a:solidFill>
                  <a:schemeClr val="tx1"/>
                </a:solidFill>
                <a:latin typeface="Arial" panose="020B0604020202020204" pitchFamily="34" charset="0"/>
              </a:defRPr>
            </a:lvl8pPr>
            <a:lvl9pPr marL="3886200" indent="-228600" algn="ctr"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it-IT" altLang="it-IT" sz="1108" dirty="0"/>
              <a:t>T. D. Chandra, S. Toueg</a:t>
            </a:r>
          </a:p>
          <a:p>
            <a:pPr>
              <a:defRPr/>
            </a:pPr>
            <a:r>
              <a:rPr lang="it-IT" altLang="it-IT" sz="1108" dirty="0"/>
              <a:t>Unreliable Failure Detectors for Reliable Distributed Systems.</a:t>
            </a:r>
          </a:p>
          <a:p>
            <a:pPr>
              <a:defRPr/>
            </a:pPr>
            <a:r>
              <a:rPr lang="it-IT" altLang="it-IT" sz="1108" dirty="0"/>
              <a:t>Journal of the Ass. For Computing Machinery, 43 (2), 1996.</a:t>
            </a:r>
          </a:p>
          <a:p>
            <a:pPr>
              <a:lnSpc>
                <a:spcPts val="1376"/>
              </a:lnSpc>
              <a:spcBef>
                <a:spcPct val="50000"/>
              </a:spcBef>
              <a:defRPr/>
            </a:pPr>
            <a:endParaRPr lang="it-IT" altLang="it-IT" sz="1108" b="1" dirty="0"/>
          </a:p>
        </p:txBody>
      </p:sp>
    </p:spTree>
    <p:extLst>
      <p:ext uri="{BB962C8B-B14F-4D97-AF65-F5344CB8AC3E}">
        <p14:creationId xmlns:p14="http://schemas.microsoft.com/office/powerpoint/2010/main" val="20888641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68F14B-E018-40E8-9898-BD92F775A203}"/>
              </a:ext>
            </a:extLst>
          </p:cNvPr>
          <p:cNvSpPr>
            <a:spLocks noGrp="1"/>
          </p:cNvSpPr>
          <p:nvPr>
            <p:ph type="title"/>
          </p:nvPr>
        </p:nvSpPr>
        <p:spPr/>
        <p:txBody>
          <a:bodyPr>
            <a:normAutofit/>
          </a:bodyPr>
          <a:lstStyle/>
          <a:p>
            <a:r>
              <a:rPr lang="it-IT" altLang="it-IT" sz="3600" dirty="0" err="1"/>
              <a:t>Circumventing</a:t>
            </a:r>
            <a:r>
              <a:rPr lang="it-IT" altLang="it-IT" sz="3600" dirty="0"/>
              <a:t> FLP: </a:t>
            </a:r>
            <a:r>
              <a:rPr lang="it-IT" altLang="it-IT" sz="3600" dirty="0" err="1"/>
              <a:t>Randomized</a:t>
            </a:r>
            <a:r>
              <a:rPr lang="it-IT" altLang="it-IT" sz="3600" dirty="0"/>
              <a:t> </a:t>
            </a:r>
            <a:r>
              <a:rPr lang="it-IT" altLang="it-IT" sz="3600" dirty="0" err="1"/>
              <a:t>Byzantine</a:t>
            </a:r>
            <a:r>
              <a:rPr lang="it-IT" altLang="it-IT" sz="3600" dirty="0"/>
              <a:t> consensus</a:t>
            </a:r>
            <a:endParaRPr lang="it-IT" sz="3600" dirty="0"/>
          </a:p>
        </p:txBody>
      </p:sp>
      <p:sp>
        <p:nvSpPr>
          <p:cNvPr id="4" name="Segnaposto data 3">
            <a:extLst>
              <a:ext uri="{FF2B5EF4-FFF2-40B4-BE49-F238E27FC236}">
                <a16:creationId xmlns:a16="http://schemas.microsoft.com/office/drawing/2014/main" id="{D26D3DA2-5124-49F7-8D6E-1F353325A7FF}"/>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AF2E3575-5F5D-4374-A4C5-2C85D5D37009}"/>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912C9F9B-6C33-43BA-8ECE-606D78701BD5}"/>
              </a:ext>
            </a:extLst>
          </p:cNvPr>
          <p:cNvSpPr>
            <a:spLocks noGrp="1"/>
          </p:cNvSpPr>
          <p:nvPr>
            <p:ph type="sldNum" sz="quarter" idx="12"/>
          </p:nvPr>
        </p:nvSpPr>
        <p:spPr/>
        <p:txBody>
          <a:bodyPr/>
          <a:lstStyle/>
          <a:p>
            <a:fld id="{11A9D1D3-80F6-43B1-92F0-BF797B205D95}" type="slidenum">
              <a:rPr lang="it-IT" smtClean="0"/>
              <a:t>54</a:t>
            </a:fld>
            <a:endParaRPr lang="it-IT"/>
          </a:p>
        </p:txBody>
      </p:sp>
      <p:sp>
        <p:nvSpPr>
          <p:cNvPr id="7" name="Rectangle 3">
            <a:extLst>
              <a:ext uri="{FF2B5EF4-FFF2-40B4-BE49-F238E27FC236}">
                <a16:creationId xmlns:a16="http://schemas.microsoft.com/office/drawing/2014/main" id="{0B61BBF0-D2C4-49A5-A711-F8D4F5D282B4}"/>
              </a:ext>
            </a:extLst>
          </p:cNvPr>
          <p:cNvSpPr txBox="1">
            <a:spLocks noChangeArrowheads="1"/>
          </p:cNvSpPr>
          <p:nvPr/>
        </p:nvSpPr>
        <p:spPr>
          <a:xfrm>
            <a:off x="1844041" y="1166812"/>
            <a:ext cx="8023225" cy="45243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it-IT" sz="1600" b="1" i="1"/>
              <a:t>- Random Oracle</a:t>
            </a:r>
            <a:br>
              <a:rPr lang="en-US" altLang="it-IT" sz="1600"/>
            </a:br>
            <a:r>
              <a:rPr lang="en-US" altLang="it-IT" sz="1600"/>
              <a:t>	introduce the ability to generate random values.</a:t>
            </a:r>
            <a:br>
              <a:rPr lang="en-US" altLang="it-IT" sz="1600"/>
            </a:br>
            <a:r>
              <a:rPr lang="en-US" altLang="it-IT" sz="1600"/>
              <a:t>	Processes could have access to a module that generates a random bit when queried</a:t>
            </a:r>
            <a:br>
              <a:rPr lang="en-US" altLang="it-IT" sz="1600"/>
            </a:br>
            <a:r>
              <a:rPr lang="en-US" altLang="it-IT" sz="1600"/>
              <a:t>	Used by a class of algorithms called randomized algorithms.</a:t>
            </a:r>
            <a:br>
              <a:rPr lang="en-US" altLang="it-IT" sz="1600"/>
            </a:br>
            <a:r>
              <a:rPr lang="en-US" altLang="it-IT" sz="1600"/>
              <a:t>	These algorithms solve consensus in a probabilistic manner. </a:t>
            </a:r>
            <a:br>
              <a:rPr lang="en-US" altLang="it-IT" sz="1600"/>
            </a:br>
            <a:endParaRPr lang="en-US" altLang="it-IT" sz="1600"/>
          </a:p>
          <a:p>
            <a:r>
              <a:rPr lang="en-US" altLang="it-IT" sz="1600"/>
              <a:t>	The probability that such algorithms terminate before some time t, goes to 1, as t goes to infinity. </a:t>
            </a:r>
            <a:br>
              <a:rPr lang="en-US" altLang="it-IT" sz="1600"/>
            </a:br>
            <a:endParaRPr lang="en-US" altLang="it-IT" sz="1600"/>
          </a:p>
          <a:p>
            <a:r>
              <a:rPr lang="it-IT" altLang="it-IT" sz="1600"/>
              <a:t>	Almost all randomized algorithms choose to modify the Termination property, which becomes:</a:t>
            </a:r>
          </a:p>
          <a:p>
            <a:endParaRPr lang="it-IT" altLang="it-IT" sz="1600"/>
          </a:p>
          <a:p>
            <a:r>
              <a:rPr lang="it-IT" altLang="it-IT" sz="1600"/>
              <a:t>	P-Termination: Every correct process eventually decides with probability 1.</a:t>
            </a:r>
          </a:p>
          <a:p>
            <a:endParaRPr lang="en-US" altLang="it-IT" sz="1600"/>
          </a:p>
          <a:p>
            <a:r>
              <a:rPr lang="en-US" altLang="it-IT" sz="1600"/>
              <a:t>	Solving a problem deterministically and solving a problem with probability 1 are not the same</a:t>
            </a:r>
            <a:endParaRPr lang="it-IT" altLang="it-IT" sz="1600"/>
          </a:p>
          <a:p>
            <a:pPr algn="just"/>
            <a:r>
              <a:rPr lang="it-IT" altLang="it-IT" sz="1600"/>
              <a:t>	“Termination: Every correct process eventually decides.”</a:t>
            </a:r>
            <a:endParaRPr lang="en-US" altLang="it-IT" sz="1600" dirty="0"/>
          </a:p>
        </p:txBody>
      </p:sp>
    </p:spTree>
    <p:extLst>
      <p:ext uri="{BB962C8B-B14F-4D97-AF65-F5344CB8AC3E}">
        <p14:creationId xmlns:p14="http://schemas.microsoft.com/office/powerpoint/2010/main" val="15777027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899AB7-258F-4E69-B8A1-3BBCF5753A8C}"/>
              </a:ext>
            </a:extLst>
          </p:cNvPr>
          <p:cNvSpPr>
            <a:spLocks noGrp="1"/>
          </p:cNvSpPr>
          <p:nvPr>
            <p:ph type="title"/>
          </p:nvPr>
        </p:nvSpPr>
        <p:spPr/>
        <p:txBody>
          <a:bodyPr>
            <a:normAutofit/>
          </a:bodyPr>
          <a:lstStyle/>
          <a:p>
            <a:r>
              <a:rPr lang="it-IT" altLang="it-IT" sz="3600" dirty="0" err="1"/>
              <a:t>Circumventing</a:t>
            </a:r>
            <a:r>
              <a:rPr lang="it-IT" altLang="it-IT" sz="3600" dirty="0"/>
              <a:t> FLP: </a:t>
            </a:r>
            <a:r>
              <a:rPr lang="it-IT" altLang="it-IT" sz="3600" dirty="0" err="1"/>
              <a:t>Randomized</a:t>
            </a:r>
            <a:r>
              <a:rPr lang="it-IT" altLang="it-IT" sz="3600" dirty="0"/>
              <a:t> </a:t>
            </a:r>
            <a:r>
              <a:rPr lang="it-IT" altLang="it-IT" sz="3600" dirty="0" err="1"/>
              <a:t>Byzantine</a:t>
            </a:r>
            <a:r>
              <a:rPr lang="it-IT" altLang="it-IT" sz="3600" dirty="0"/>
              <a:t> consensus</a:t>
            </a:r>
            <a:endParaRPr lang="it-IT" sz="3600" dirty="0"/>
          </a:p>
        </p:txBody>
      </p:sp>
      <p:sp>
        <p:nvSpPr>
          <p:cNvPr id="4" name="Segnaposto data 3">
            <a:extLst>
              <a:ext uri="{FF2B5EF4-FFF2-40B4-BE49-F238E27FC236}">
                <a16:creationId xmlns:a16="http://schemas.microsoft.com/office/drawing/2014/main" id="{BE2A88CF-A7CE-4F8E-9DDD-A181E3878306}"/>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C1F2817E-4710-493A-A054-0287F1B5F584}"/>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190734E3-DB8F-423F-9BEE-14C7C25617FF}"/>
              </a:ext>
            </a:extLst>
          </p:cNvPr>
          <p:cNvSpPr>
            <a:spLocks noGrp="1"/>
          </p:cNvSpPr>
          <p:nvPr>
            <p:ph type="sldNum" sz="quarter" idx="12"/>
          </p:nvPr>
        </p:nvSpPr>
        <p:spPr/>
        <p:txBody>
          <a:bodyPr/>
          <a:lstStyle/>
          <a:p>
            <a:fld id="{11A9D1D3-80F6-43B1-92F0-BF797B205D95}" type="slidenum">
              <a:rPr lang="it-IT" smtClean="0"/>
              <a:t>55</a:t>
            </a:fld>
            <a:endParaRPr lang="it-IT"/>
          </a:p>
        </p:txBody>
      </p:sp>
      <p:sp>
        <p:nvSpPr>
          <p:cNvPr id="7" name="Rectangle 3">
            <a:extLst>
              <a:ext uri="{FF2B5EF4-FFF2-40B4-BE49-F238E27FC236}">
                <a16:creationId xmlns:a16="http://schemas.microsoft.com/office/drawing/2014/main" id="{FA140D78-5DC7-4A34-ACA6-60A05F6548E0}"/>
              </a:ext>
            </a:extLst>
          </p:cNvPr>
          <p:cNvSpPr txBox="1">
            <a:spLocks noChangeArrowheads="1"/>
          </p:cNvSpPr>
          <p:nvPr/>
        </p:nvSpPr>
        <p:spPr>
          <a:xfrm>
            <a:off x="2113344" y="1670050"/>
            <a:ext cx="7345362" cy="40815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a:t>All randomized consensus algorithms are based on a random operation, tossing a coin, which returns </a:t>
            </a:r>
            <a:br>
              <a:rPr lang="it-IT" altLang="it-IT" sz="1600"/>
            </a:br>
            <a:r>
              <a:rPr lang="it-IT" altLang="it-IT" sz="1600"/>
              <a:t>					values 0 or 1 with equal probability.</a:t>
            </a:r>
          </a:p>
          <a:p>
            <a:endParaRPr lang="it-IT" altLang="it-IT" sz="1600"/>
          </a:p>
          <a:p>
            <a:r>
              <a:rPr lang="it-IT" altLang="it-IT" sz="1600"/>
              <a:t>These algorithms can be divided in two classes depending on how the tossing operation is performed: </a:t>
            </a:r>
          </a:p>
          <a:p>
            <a:endParaRPr lang="it-IT" altLang="it-IT" sz="1600"/>
          </a:p>
          <a:p>
            <a:r>
              <a:rPr lang="it-IT" altLang="it-IT" sz="1600"/>
              <a:t>	1) local coin mechanism in each process 	simpler but terminate in an expected exponential number of communication steps</a:t>
            </a:r>
          </a:p>
          <a:p>
            <a:endParaRPr lang="it-IT" altLang="it-IT" sz="1600"/>
          </a:p>
          <a:p>
            <a:r>
              <a:rPr lang="it-IT" altLang="it-IT" sz="1600"/>
              <a:t>	2)  shared coin that gives the same values to all processes require an additional coin sharing scheme but can terminate in an expected constant number of steps </a:t>
            </a:r>
          </a:p>
          <a:p>
            <a:endParaRPr lang="it-IT" altLang="it-IT" dirty="0"/>
          </a:p>
        </p:txBody>
      </p:sp>
    </p:spTree>
    <p:extLst>
      <p:ext uri="{BB962C8B-B14F-4D97-AF65-F5344CB8AC3E}">
        <p14:creationId xmlns:p14="http://schemas.microsoft.com/office/powerpoint/2010/main" val="16313210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74CB1E-3645-4277-95F5-69313736610D}"/>
              </a:ext>
            </a:extLst>
          </p:cNvPr>
          <p:cNvSpPr>
            <a:spLocks noGrp="1"/>
          </p:cNvSpPr>
          <p:nvPr>
            <p:ph type="title"/>
          </p:nvPr>
        </p:nvSpPr>
        <p:spPr/>
        <p:txBody>
          <a:bodyPr>
            <a:normAutofit/>
          </a:bodyPr>
          <a:lstStyle/>
          <a:p>
            <a:r>
              <a:rPr lang="it-IT" altLang="it-IT" sz="3600" dirty="0" err="1"/>
              <a:t>Circumventing</a:t>
            </a:r>
            <a:r>
              <a:rPr lang="it-IT" altLang="it-IT" sz="3600" dirty="0"/>
              <a:t> FLP: </a:t>
            </a:r>
            <a:r>
              <a:rPr lang="it-IT" altLang="it-IT" sz="3600" dirty="0" err="1"/>
              <a:t>Adding</a:t>
            </a:r>
            <a:r>
              <a:rPr lang="it-IT" altLang="it-IT" sz="3600" dirty="0"/>
              <a:t> time to the model</a:t>
            </a:r>
            <a:endParaRPr lang="it-IT" sz="3600" dirty="0"/>
          </a:p>
        </p:txBody>
      </p:sp>
      <p:sp>
        <p:nvSpPr>
          <p:cNvPr id="4" name="Segnaposto data 3">
            <a:extLst>
              <a:ext uri="{FF2B5EF4-FFF2-40B4-BE49-F238E27FC236}">
                <a16:creationId xmlns:a16="http://schemas.microsoft.com/office/drawing/2014/main" id="{A4F5D12A-FB8D-4275-A8BB-219B81367522}"/>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3124F2DA-FAB3-430B-A8AA-AB60448237D9}"/>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0F73008B-DA89-4948-9714-6E86B104F9BE}"/>
              </a:ext>
            </a:extLst>
          </p:cNvPr>
          <p:cNvSpPr>
            <a:spLocks noGrp="1"/>
          </p:cNvSpPr>
          <p:nvPr>
            <p:ph type="sldNum" sz="quarter" idx="12"/>
          </p:nvPr>
        </p:nvSpPr>
        <p:spPr/>
        <p:txBody>
          <a:bodyPr/>
          <a:lstStyle/>
          <a:p>
            <a:fld id="{11A9D1D3-80F6-43B1-92F0-BF797B205D95}" type="slidenum">
              <a:rPr lang="it-IT" smtClean="0"/>
              <a:t>56</a:t>
            </a:fld>
            <a:endParaRPr lang="it-IT"/>
          </a:p>
        </p:txBody>
      </p:sp>
      <p:sp>
        <p:nvSpPr>
          <p:cNvPr id="7" name="Rectangle 3">
            <a:extLst>
              <a:ext uri="{FF2B5EF4-FFF2-40B4-BE49-F238E27FC236}">
                <a16:creationId xmlns:a16="http://schemas.microsoft.com/office/drawing/2014/main" id="{AA08A75F-FD77-4E36-A5FC-6C5C511EA789}"/>
              </a:ext>
            </a:extLst>
          </p:cNvPr>
          <p:cNvSpPr txBox="1">
            <a:spLocks noChangeArrowheads="1"/>
          </p:cNvSpPr>
          <p:nvPr/>
        </p:nvSpPr>
        <p:spPr>
          <a:xfrm>
            <a:off x="1754188" y="1383734"/>
            <a:ext cx="8228012" cy="4524375"/>
          </a:xfrm>
          <a:prstGeom prst="rect">
            <a:avLst/>
          </a:prstGeom>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b="1" i="1"/>
              <a:t>- Adding Time to the Model</a:t>
            </a:r>
          </a:p>
          <a:p>
            <a:r>
              <a:rPr lang="it-IT" altLang="it-IT" sz="1600" i="1"/>
              <a:t>	using the notion of </a:t>
            </a:r>
            <a:r>
              <a:rPr lang="it-IT" altLang="it-IT" sz="1600"/>
              <a:t>partial synchrony</a:t>
            </a:r>
          </a:p>
          <a:p>
            <a:r>
              <a:rPr lang="it-IT" altLang="it-IT" sz="1600"/>
              <a:t>	</a:t>
            </a:r>
          </a:p>
          <a:p>
            <a:r>
              <a:rPr lang="it-IT" altLang="it-IT" sz="1600"/>
              <a:t>	Partial synchrony model: captures the intuition that systems can behave asynchronously (i.e., with variable/unkown processing/ communication delays) for some time, but that they eventually stabilize and start to behave (more) synchronously.</a:t>
            </a:r>
          </a:p>
          <a:p>
            <a:endParaRPr lang="it-IT" altLang="it-IT" sz="1600"/>
          </a:p>
          <a:p>
            <a:r>
              <a:rPr lang="it-IT" altLang="it-IT" sz="1600"/>
              <a:t>	The system is mostly asynchronous but we make assumptions about time properties that are eventually satisfied. Algorithms based on this model are typically guaranteed to terminate only when these time properties are satisfied.</a:t>
            </a:r>
          </a:p>
          <a:p>
            <a:endParaRPr lang="it-IT" altLang="it-IT" sz="1600"/>
          </a:p>
          <a:p>
            <a:r>
              <a:rPr lang="it-IT" altLang="it-IT" sz="1600"/>
              <a:t>	Two basic partial synchrony models, each one extending the asynchronous model with a time property are:</a:t>
            </a:r>
          </a:p>
          <a:p>
            <a:r>
              <a:rPr lang="it-IT" altLang="it-IT" sz="1600"/>
              <a:t>	</a:t>
            </a:r>
            <a:br>
              <a:rPr lang="it-IT" altLang="it-IT" sz="1600"/>
            </a:br>
            <a:r>
              <a:rPr lang="it-IT" altLang="it-IT" sz="1600"/>
              <a:t>• M1: For each execution, there is an unknown bound on the message delivery time, which is always satisfied.</a:t>
            </a:r>
            <a:br>
              <a:rPr lang="it-IT" altLang="it-IT" sz="1600"/>
            </a:br>
            <a:endParaRPr lang="it-IT" altLang="it-IT" sz="1600"/>
          </a:p>
          <a:p>
            <a:r>
              <a:rPr lang="it-IT" altLang="it-IT" sz="1600"/>
              <a:t>	• M2: For each execution, there is an unknown global stabilization time GST, such that a known bound on the message delivery time  is always satisfied from GST.</a:t>
            </a:r>
          </a:p>
          <a:p>
            <a:endParaRPr lang="it-IT" altLang="it-IT" dirty="0"/>
          </a:p>
        </p:txBody>
      </p:sp>
    </p:spTree>
    <p:extLst>
      <p:ext uri="{BB962C8B-B14F-4D97-AF65-F5344CB8AC3E}">
        <p14:creationId xmlns:p14="http://schemas.microsoft.com/office/powerpoint/2010/main" val="16477282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5382BE-3F82-4BE6-B716-563182E302FE}"/>
              </a:ext>
            </a:extLst>
          </p:cNvPr>
          <p:cNvSpPr>
            <a:spLocks noGrp="1"/>
          </p:cNvSpPr>
          <p:nvPr>
            <p:ph type="title"/>
          </p:nvPr>
        </p:nvSpPr>
        <p:spPr/>
        <p:txBody>
          <a:bodyPr>
            <a:normAutofit/>
          </a:bodyPr>
          <a:lstStyle/>
          <a:p>
            <a:r>
              <a:rPr lang="it-IT" altLang="it-IT" sz="3600" dirty="0" err="1"/>
              <a:t>Circumventing</a:t>
            </a:r>
            <a:r>
              <a:rPr lang="it-IT" altLang="it-IT" sz="3600" dirty="0"/>
              <a:t> FLP: </a:t>
            </a:r>
            <a:r>
              <a:rPr lang="it-IT" altLang="it-IT" sz="3600" dirty="0" err="1"/>
              <a:t>Wormholes</a:t>
            </a:r>
            <a:endParaRPr lang="it-IT" sz="3600" dirty="0"/>
          </a:p>
        </p:txBody>
      </p:sp>
      <p:sp>
        <p:nvSpPr>
          <p:cNvPr id="4" name="Segnaposto data 3">
            <a:extLst>
              <a:ext uri="{FF2B5EF4-FFF2-40B4-BE49-F238E27FC236}">
                <a16:creationId xmlns:a16="http://schemas.microsoft.com/office/drawing/2014/main" id="{A18A6A2A-0D01-46A9-B2B1-4EA37C1D623C}"/>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839DFD6D-E6B4-47C4-869A-C6F2CB537E09}"/>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BE025B71-F65A-4F6D-995E-747A4D29B543}"/>
              </a:ext>
            </a:extLst>
          </p:cNvPr>
          <p:cNvSpPr>
            <a:spLocks noGrp="1"/>
          </p:cNvSpPr>
          <p:nvPr>
            <p:ph type="sldNum" sz="quarter" idx="12"/>
          </p:nvPr>
        </p:nvSpPr>
        <p:spPr/>
        <p:txBody>
          <a:bodyPr/>
          <a:lstStyle/>
          <a:p>
            <a:fld id="{11A9D1D3-80F6-43B1-92F0-BF797B205D95}" type="slidenum">
              <a:rPr lang="it-IT" smtClean="0"/>
              <a:t>57</a:t>
            </a:fld>
            <a:endParaRPr lang="it-IT"/>
          </a:p>
        </p:txBody>
      </p:sp>
      <p:sp>
        <p:nvSpPr>
          <p:cNvPr id="7" name="Rectangle 3">
            <a:extLst>
              <a:ext uri="{FF2B5EF4-FFF2-40B4-BE49-F238E27FC236}">
                <a16:creationId xmlns:a16="http://schemas.microsoft.com/office/drawing/2014/main" id="{31A0A10F-C4BE-43E1-AFD6-43509EAFE78B}"/>
              </a:ext>
            </a:extLst>
          </p:cNvPr>
          <p:cNvSpPr txBox="1">
            <a:spLocks noChangeArrowheads="1"/>
          </p:cNvSpPr>
          <p:nvPr/>
        </p:nvSpPr>
        <p:spPr>
          <a:xfrm>
            <a:off x="1807719" y="1476694"/>
            <a:ext cx="7993063" cy="45243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ltLang="it-IT" sz="1600" b="1" i="1"/>
              <a:t>- Wormholes </a:t>
            </a:r>
            <a:br>
              <a:rPr lang="it-IT" altLang="it-IT" sz="1600"/>
            </a:br>
            <a:r>
              <a:rPr lang="it-IT" altLang="it-IT" sz="1600"/>
              <a:t>enhanced components that provide processes with a means to obtain a few simple privileged functions with “good” properties otherwise not guaranteed by the normal. </a:t>
            </a:r>
          </a:p>
          <a:p>
            <a:endParaRPr lang="it-IT" altLang="it-IT" sz="1600"/>
          </a:p>
          <a:p>
            <a:r>
              <a:rPr lang="it-IT" altLang="it-IT" sz="1600"/>
              <a:t>Example, a wormhole can provide timely or secure functions in, respectively, asynchronous or Byzantine systems. </a:t>
            </a:r>
          </a:p>
          <a:p>
            <a:endParaRPr lang="it-IT" altLang="it-IT" sz="1600"/>
          </a:p>
          <a:p>
            <a:r>
              <a:rPr lang="it-IT" altLang="it-IT" sz="1600"/>
              <a:t>Consensus algorithms based on a wormhole device called Trusted Timely Computing Base (TTCB) have been defined. </a:t>
            </a:r>
          </a:p>
          <a:p>
            <a:endParaRPr lang="it-IT" altLang="it-IT" sz="1600"/>
          </a:p>
          <a:p>
            <a:r>
              <a:rPr lang="it-IT" altLang="it-IT" sz="1600"/>
              <a:t>TTCB is a secure real-time and fail-silent distributed component. Applications implementing the consensus algorithm run in the normal system, i.e., in the asynchronous Byzantine system. </a:t>
            </a:r>
          </a:p>
          <a:p>
            <a:endParaRPr lang="it-IT" altLang="it-IT" sz="1600"/>
          </a:p>
          <a:p>
            <a:r>
              <a:rPr lang="it-IT" altLang="it-IT" sz="1600"/>
              <a:t>TTCB is locally accessible to any process, and at certain points of the algorithm the processes can use it to execute correctly (small) crucial steps. </a:t>
            </a:r>
            <a:endParaRPr lang="it-IT" altLang="it-IT" sz="1600" dirty="0"/>
          </a:p>
        </p:txBody>
      </p:sp>
    </p:spTree>
    <p:extLst>
      <p:ext uri="{BB962C8B-B14F-4D97-AF65-F5344CB8AC3E}">
        <p14:creationId xmlns:p14="http://schemas.microsoft.com/office/powerpoint/2010/main" val="30179085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4B8275-F3B4-48A7-810A-1F317DA189B1}"/>
              </a:ext>
            </a:extLst>
          </p:cNvPr>
          <p:cNvSpPr>
            <a:spLocks noGrp="1"/>
          </p:cNvSpPr>
          <p:nvPr>
            <p:ph type="title"/>
          </p:nvPr>
        </p:nvSpPr>
        <p:spPr/>
        <p:txBody>
          <a:bodyPr>
            <a:normAutofit/>
          </a:bodyPr>
          <a:lstStyle/>
          <a:p>
            <a:r>
              <a:rPr lang="it-IT" altLang="it-IT" sz="3600" dirty="0"/>
              <a:t>Clock </a:t>
            </a:r>
            <a:r>
              <a:rPr lang="it-IT" altLang="it-IT" sz="3600" dirty="0" err="1"/>
              <a:t>synchronization</a:t>
            </a:r>
            <a:r>
              <a:rPr lang="it-IT" altLang="it-IT" sz="3600" dirty="0"/>
              <a:t> and </a:t>
            </a:r>
            <a:r>
              <a:rPr lang="it-IT" altLang="it-IT" sz="3600" dirty="0" err="1"/>
              <a:t>Byzantine</a:t>
            </a:r>
            <a:r>
              <a:rPr lang="it-IT" altLang="it-IT" sz="3600" dirty="0"/>
              <a:t> faults</a:t>
            </a:r>
            <a:endParaRPr lang="it-IT" sz="3600" dirty="0"/>
          </a:p>
        </p:txBody>
      </p:sp>
      <p:sp>
        <p:nvSpPr>
          <p:cNvPr id="4" name="Segnaposto data 3">
            <a:extLst>
              <a:ext uri="{FF2B5EF4-FFF2-40B4-BE49-F238E27FC236}">
                <a16:creationId xmlns:a16="http://schemas.microsoft.com/office/drawing/2014/main" id="{9C95AC4E-619A-4420-8390-57A78BC8D291}"/>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50884868-3D97-439E-B758-428FDA42DC36}"/>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8437D7AB-2540-4E88-AF49-C5C838D701A6}"/>
              </a:ext>
            </a:extLst>
          </p:cNvPr>
          <p:cNvSpPr>
            <a:spLocks noGrp="1"/>
          </p:cNvSpPr>
          <p:nvPr>
            <p:ph type="sldNum" sz="quarter" idx="12"/>
          </p:nvPr>
        </p:nvSpPr>
        <p:spPr/>
        <p:txBody>
          <a:bodyPr/>
          <a:lstStyle/>
          <a:p>
            <a:fld id="{11A9D1D3-80F6-43B1-92F0-BF797B205D95}" type="slidenum">
              <a:rPr lang="it-IT" smtClean="0"/>
              <a:t>58</a:t>
            </a:fld>
            <a:endParaRPr lang="it-IT"/>
          </a:p>
        </p:txBody>
      </p:sp>
      <p:sp>
        <p:nvSpPr>
          <p:cNvPr id="7" name="Rectangle 3">
            <a:extLst>
              <a:ext uri="{FF2B5EF4-FFF2-40B4-BE49-F238E27FC236}">
                <a16:creationId xmlns:a16="http://schemas.microsoft.com/office/drawing/2014/main" id="{EC0B7600-0060-4D8A-A59D-D738146617B1}"/>
              </a:ext>
            </a:extLst>
          </p:cNvPr>
          <p:cNvSpPr txBox="1">
            <a:spLocks noChangeArrowheads="1"/>
          </p:cNvSpPr>
          <p:nvPr/>
        </p:nvSpPr>
        <p:spPr>
          <a:xfrm>
            <a:off x="1179830" y="1165797"/>
            <a:ext cx="8228013" cy="19431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2000" dirty="0">
                <a:solidFill>
                  <a:schemeClr val="accent2"/>
                </a:solidFill>
                <a:latin typeface="Comic Sans MS" panose="030F0702030302020204" pitchFamily="66" charset="0"/>
                <a:ea typeface="DFKai-SB" pitchFamily="65" charset="-128"/>
              </a:rPr>
              <a:t>SIFT </a:t>
            </a:r>
            <a:r>
              <a:rPr lang="en-GB" altLang="zh-CN" sz="2000" dirty="0">
                <a:solidFill>
                  <a:schemeClr val="accent2"/>
                </a:solidFill>
                <a:latin typeface="Comic Sans MS" panose="030F0702030302020204" pitchFamily="66" charset="0"/>
                <a:ea typeface="宋体" panose="02010600030101010101" pitchFamily="2" charset="-122"/>
              </a:rPr>
              <a:t>(Software Implemented Fault Tolerance) </a:t>
            </a:r>
            <a:br>
              <a:rPr lang="en-GB" altLang="zh-CN" sz="2000" dirty="0">
                <a:solidFill>
                  <a:schemeClr val="accent2"/>
                </a:solidFill>
                <a:latin typeface="Comic Sans MS" panose="030F0702030302020204" pitchFamily="66" charset="0"/>
                <a:ea typeface="宋体" panose="02010600030101010101" pitchFamily="2" charset="-122"/>
              </a:rPr>
            </a:br>
            <a:r>
              <a:rPr lang="en-GB" altLang="zh-CN" sz="2000" dirty="0">
                <a:solidFill>
                  <a:schemeClr val="accent2"/>
                </a:solidFill>
                <a:latin typeface="Comic Sans MS" panose="030F0702030302020204" pitchFamily="66" charset="0"/>
                <a:ea typeface="DFKai-SB" pitchFamily="65" charset="-128"/>
              </a:rPr>
              <a:t>is a Fault-Tolerant Computer for Aircraft Control</a:t>
            </a:r>
            <a:endParaRPr lang="it-IT" altLang="it-IT" sz="2000" dirty="0">
              <a:solidFill>
                <a:schemeClr val="accent2"/>
              </a:solidFill>
            </a:endParaRPr>
          </a:p>
          <a:p>
            <a:endParaRPr lang="it-IT" altLang="it-IT" sz="2000" dirty="0">
              <a:solidFill>
                <a:schemeClr val="accent2"/>
              </a:solidFill>
            </a:endParaRPr>
          </a:p>
          <a:p>
            <a:r>
              <a:rPr lang="it-IT" altLang="it-IT" sz="2000" dirty="0">
                <a:solidFill>
                  <a:schemeClr val="accent2"/>
                </a:solidFill>
              </a:rPr>
              <a:t>“a system </a:t>
            </a:r>
            <a:r>
              <a:rPr lang="it-IT" altLang="it-IT" sz="2000" dirty="0" err="1">
                <a:solidFill>
                  <a:schemeClr val="accent2"/>
                </a:solidFill>
              </a:rPr>
              <a:t>capable</a:t>
            </a:r>
            <a:r>
              <a:rPr lang="it-IT" altLang="it-IT" sz="2000" dirty="0">
                <a:solidFill>
                  <a:schemeClr val="accent2"/>
                </a:solidFill>
              </a:rPr>
              <a:t> of </a:t>
            </a:r>
            <a:r>
              <a:rPr lang="it-IT" altLang="it-IT" sz="2000" dirty="0" err="1">
                <a:solidFill>
                  <a:schemeClr val="accent2"/>
                </a:solidFill>
              </a:rPr>
              <a:t>carrying</a:t>
            </a:r>
            <a:r>
              <a:rPr lang="it-IT" altLang="it-IT" sz="2000" dirty="0">
                <a:solidFill>
                  <a:schemeClr val="accent2"/>
                </a:solidFill>
              </a:rPr>
              <a:t> out the </a:t>
            </a:r>
            <a:r>
              <a:rPr lang="it-IT" altLang="it-IT" sz="2000" dirty="0" err="1">
                <a:solidFill>
                  <a:schemeClr val="accent2"/>
                </a:solidFill>
              </a:rPr>
              <a:t>calculations</a:t>
            </a:r>
            <a:r>
              <a:rPr lang="it-IT" altLang="it-IT" sz="2000" dirty="0">
                <a:solidFill>
                  <a:schemeClr val="accent2"/>
                </a:solidFill>
              </a:rPr>
              <a:t> </a:t>
            </a:r>
            <a:r>
              <a:rPr lang="it-IT" altLang="it-IT" sz="2000" dirty="0" err="1">
                <a:solidFill>
                  <a:schemeClr val="accent2"/>
                </a:solidFill>
              </a:rPr>
              <a:t>required</a:t>
            </a:r>
            <a:br>
              <a:rPr lang="it-IT" altLang="it-IT" sz="2000" dirty="0">
                <a:solidFill>
                  <a:schemeClr val="accent2"/>
                </a:solidFill>
              </a:rPr>
            </a:br>
            <a:r>
              <a:rPr lang="it-IT" altLang="it-IT" sz="2000" dirty="0">
                <a:solidFill>
                  <a:schemeClr val="accent2"/>
                </a:solidFill>
              </a:rPr>
              <a:t>for the control of an </a:t>
            </a:r>
            <a:r>
              <a:rPr lang="it-IT" altLang="it-IT" sz="2000" dirty="0" err="1">
                <a:solidFill>
                  <a:schemeClr val="accent2"/>
                </a:solidFill>
              </a:rPr>
              <a:t>advanced</a:t>
            </a:r>
            <a:r>
              <a:rPr lang="it-IT" altLang="it-IT" sz="2000" dirty="0">
                <a:solidFill>
                  <a:schemeClr val="accent2"/>
                </a:solidFill>
              </a:rPr>
              <a:t> commercial </a:t>
            </a:r>
            <a:r>
              <a:rPr lang="it-IT" altLang="it-IT" sz="2000" dirty="0" err="1">
                <a:solidFill>
                  <a:schemeClr val="accent2"/>
                </a:solidFill>
              </a:rPr>
              <a:t>transport</a:t>
            </a:r>
            <a:r>
              <a:rPr lang="it-IT" altLang="it-IT" sz="2000" dirty="0">
                <a:solidFill>
                  <a:schemeClr val="accent2"/>
                </a:solidFill>
              </a:rPr>
              <a:t> </a:t>
            </a:r>
            <a:r>
              <a:rPr lang="it-IT" altLang="it-IT" sz="2000" dirty="0" err="1">
                <a:solidFill>
                  <a:schemeClr val="accent2"/>
                </a:solidFill>
              </a:rPr>
              <a:t>aircraft</a:t>
            </a:r>
            <a:r>
              <a:rPr lang="it-IT" altLang="it-IT" sz="2000" dirty="0">
                <a:solidFill>
                  <a:schemeClr val="accent2"/>
                </a:solidFill>
              </a:rPr>
              <a:t>”  </a:t>
            </a:r>
          </a:p>
          <a:p>
            <a:pPr>
              <a:spcBef>
                <a:spcPct val="50000"/>
              </a:spcBef>
            </a:pPr>
            <a:r>
              <a:rPr lang="it-IT" altLang="it-IT" sz="1800" dirty="0"/>
              <a:t> 	</a:t>
            </a:r>
            <a:r>
              <a:rPr lang="it-IT" altLang="it-IT" sz="1800" dirty="0" err="1"/>
              <a:t>developed</a:t>
            </a:r>
            <a:r>
              <a:rPr lang="it-IT" altLang="it-IT" sz="1800" dirty="0"/>
              <a:t> for NASA </a:t>
            </a:r>
            <a:r>
              <a:rPr lang="it-IT" altLang="it-IT" sz="1800" dirty="0" err="1"/>
              <a:t>as</a:t>
            </a:r>
            <a:r>
              <a:rPr lang="it-IT" altLang="it-IT" sz="1800" dirty="0"/>
              <a:t> an </a:t>
            </a:r>
            <a:r>
              <a:rPr lang="it-IT" altLang="it-IT" sz="1800" dirty="0" err="1"/>
              <a:t>experimental</a:t>
            </a:r>
            <a:r>
              <a:rPr lang="it-IT" altLang="it-IT" sz="1800" dirty="0"/>
              <a:t> case study  for fault </a:t>
            </a:r>
            <a:r>
              <a:rPr lang="it-IT" altLang="it-IT" sz="1800" dirty="0" err="1"/>
              <a:t>tolerant</a:t>
            </a:r>
            <a:r>
              <a:rPr lang="it-IT" altLang="it-IT" sz="1800" dirty="0"/>
              <a:t> </a:t>
            </a:r>
            <a:br>
              <a:rPr lang="it-IT" altLang="it-IT" sz="1800" dirty="0"/>
            </a:br>
            <a:r>
              <a:rPr lang="it-IT" altLang="it-IT" sz="1800" dirty="0"/>
              <a:t>system </a:t>
            </a:r>
            <a:r>
              <a:rPr lang="it-IT" altLang="it-IT" sz="1800" dirty="0" err="1"/>
              <a:t>research</a:t>
            </a:r>
            <a:endParaRPr lang="it-IT" altLang="it-IT" sz="1800" dirty="0"/>
          </a:p>
          <a:p>
            <a:endParaRPr lang="it-IT" altLang="it-IT" sz="2000" dirty="0">
              <a:solidFill>
                <a:schemeClr val="accent2"/>
              </a:solidFill>
            </a:endParaRPr>
          </a:p>
          <a:p>
            <a:endParaRPr lang="it-IT" altLang="it-IT" sz="2000" dirty="0">
              <a:solidFill>
                <a:schemeClr val="accent2"/>
              </a:solidFill>
            </a:endParaRPr>
          </a:p>
          <a:p>
            <a:endParaRPr lang="it-IT" altLang="it-IT" sz="2000" dirty="0">
              <a:solidFill>
                <a:schemeClr val="accent2"/>
              </a:solidFill>
            </a:endParaRPr>
          </a:p>
        </p:txBody>
      </p:sp>
      <p:sp>
        <p:nvSpPr>
          <p:cNvPr id="8" name="Rectangle 6">
            <a:extLst>
              <a:ext uri="{FF2B5EF4-FFF2-40B4-BE49-F238E27FC236}">
                <a16:creationId xmlns:a16="http://schemas.microsoft.com/office/drawing/2014/main" id="{3B884ECD-1640-4D02-95E0-E9C9730DA6D9}"/>
              </a:ext>
            </a:extLst>
          </p:cNvPr>
          <p:cNvSpPr>
            <a:spLocks noChangeArrowheads="1"/>
          </p:cNvSpPr>
          <p:nvPr/>
        </p:nvSpPr>
        <p:spPr bwMode="auto">
          <a:xfrm>
            <a:off x="1179830" y="3613722"/>
            <a:ext cx="8208963" cy="28352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rgbClr val="000000"/>
              </a:buClr>
              <a:buSzPct val="100000"/>
              <a:buFont typeface="Times New Roman" panose="02020603050405020304" pitchFamily="18" charset="0"/>
              <a:buNone/>
            </a:pPr>
            <a:r>
              <a:rPr lang="it-IT" altLang="it-IT" sz="2000" dirty="0">
                <a:solidFill>
                  <a:schemeClr val="accent2"/>
                </a:solidFill>
              </a:rPr>
              <a:t>The </a:t>
            </a:r>
            <a:r>
              <a:rPr lang="it-IT" altLang="it-IT" sz="2000" dirty="0" err="1">
                <a:solidFill>
                  <a:schemeClr val="accent2"/>
                </a:solidFill>
              </a:rPr>
              <a:t>safety</a:t>
            </a:r>
            <a:r>
              <a:rPr lang="it-IT" altLang="it-IT" sz="2000" dirty="0">
                <a:solidFill>
                  <a:schemeClr val="accent2"/>
                </a:solidFill>
              </a:rPr>
              <a:t> of the </a:t>
            </a:r>
            <a:r>
              <a:rPr lang="it-IT" altLang="it-IT" sz="2000" dirty="0" err="1">
                <a:solidFill>
                  <a:schemeClr val="accent2"/>
                </a:solidFill>
              </a:rPr>
              <a:t>flight</a:t>
            </a:r>
            <a:r>
              <a:rPr lang="it-IT" altLang="it-IT" sz="2000" dirty="0">
                <a:solidFill>
                  <a:schemeClr val="accent2"/>
                </a:solidFill>
              </a:rPr>
              <a:t> </a:t>
            </a:r>
            <a:r>
              <a:rPr lang="it-IT" altLang="it-IT" sz="2000" dirty="0" err="1">
                <a:solidFill>
                  <a:schemeClr val="accent2"/>
                </a:solidFill>
              </a:rPr>
              <a:t>depends</a:t>
            </a:r>
            <a:r>
              <a:rPr lang="it-IT" altLang="it-IT" sz="2000" dirty="0">
                <a:solidFill>
                  <a:schemeClr val="accent2"/>
                </a:solidFill>
              </a:rPr>
              <a:t> on the computer </a:t>
            </a:r>
            <a:r>
              <a:rPr lang="it-IT" altLang="it-IT" sz="2000" dirty="0" err="1">
                <a:solidFill>
                  <a:schemeClr val="accent2"/>
                </a:solidFill>
              </a:rPr>
              <a:t>functions</a:t>
            </a:r>
            <a:r>
              <a:rPr lang="it-IT" altLang="it-IT" sz="2000" dirty="0">
                <a:solidFill>
                  <a:schemeClr val="accent2"/>
                </a:solidFill>
              </a:rPr>
              <a:t> (controls </a:t>
            </a:r>
            <a:r>
              <a:rPr lang="it-IT" altLang="it-IT" sz="2000" dirty="0" err="1">
                <a:solidFill>
                  <a:schemeClr val="accent2"/>
                </a:solidFill>
              </a:rPr>
              <a:t>derived</a:t>
            </a:r>
            <a:r>
              <a:rPr lang="it-IT" altLang="it-IT" sz="2000" dirty="0">
                <a:solidFill>
                  <a:schemeClr val="accent2"/>
                </a:solidFill>
              </a:rPr>
              <a:t> from computer outputs). </a:t>
            </a:r>
            <a:br>
              <a:rPr lang="it-IT" altLang="it-IT" sz="2000" dirty="0">
                <a:solidFill>
                  <a:schemeClr val="accent2"/>
                </a:solidFill>
              </a:rPr>
            </a:br>
            <a:endParaRPr lang="it-IT" altLang="it-IT" sz="2000" dirty="0">
              <a:solidFill>
                <a:schemeClr val="accent2"/>
              </a:solidFill>
            </a:endParaRPr>
          </a:p>
          <a:p>
            <a:pPr>
              <a:buClr>
                <a:srgbClr val="000000"/>
              </a:buClr>
              <a:buSzPct val="100000"/>
              <a:buFont typeface="Times New Roman" panose="02020603050405020304" pitchFamily="18" charset="0"/>
              <a:buNone/>
            </a:pPr>
            <a:r>
              <a:rPr lang="it-IT" altLang="it-IT" sz="2000" dirty="0">
                <a:solidFill>
                  <a:schemeClr val="accent2"/>
                </a:solidFill>
              </a:rPr>
              <a:t>Reliability </a:t>
            </a:r>
            <a:r>
              <a:rPr lang="it-IT" altLang="it-IT" sz="2000" dirty="0" err="1">
                <a:solidFill>
                  <a:schemeClr val="accent2"/>
                </a:solidFill>
              </a:rPr>
              <a:t>requirement</a:t>
            </a:r>
            <a:r>
              <a:rPr lang="it-IT" altLang="it-IT" sz="2000" dirty="0">
                <a:solidFill>
                  <a:schemeClr val="accent2"/>
                </a:solidFill>
              </a:rPr>
              <a:t>: </a:t>
            </a:r>
            <a:br>
              <a:rPr lang="it-IT" altLang="it-IT" sz="2000" dirty="0">
                <a:solidFill>
                  <a:schemeClr val="accent2"/>
                </a:solidFill>
              </a:rPr>
            </a:br>
            <a:r>
              <a:rPr lang="it-IT" altLang="it-IT" sz="2000" dirty="0" err="1">
                <a:solidFill>
                  <a:schemeClr val="accent2"/>
                </a:solidFill>
              </a:rPr>
              <a:t>probability</a:t>
            </a:r>
            <a:r>
              <a:rPr lang="it-IT" altLang="it-IT" sz="2000" dirty="0">
                <a:solidFill>
                  <a:schemeClr val="accent2"/>
                </a:solidFill>
              </a:rPr>
              <a:t> of </a:t>
            </a:r>
            <a:r>
              <a:rPr lang="it-IT" altLang="it-IT" sz="2000" dirty="0" err="1">
                <a:solidFill>
                  <a:schemeClr val="accent2"/>
                </a:solidFill>
              </a:rPr>
              <a:t>failure</a:t>
            </a:r>
            <a:r>
              <a:rPr lang="it-IT" altLang="it-IT" sz="2000" dirty="0">
                <a:solidFill>
                  <a:schemeClr val="accent2"/>
                </a:solidFill>
              </a:rPr>
              <a:t> </a:t>
            </a:r>
            <a:r>
              <a:rPr lang="it-IT" altLang="it-IT" sz="2000" dirty="0" err="1">
                <a:solidFill>
                  <a:schemeClr val="accent2"/>
                </a:solidFill>
              </a:rPr>
              <a:t>less</a:t>
            </a:r>
            <a:r>
              <a:rPr lang="it-IT" altLang="it-IT" sz="2000" dirty="0">
                <a:solidFill>
                  <a:schemeClr val="accent2"/>
                </a:solidFill>
              </a:rPr>
              <a:t> </a:t>
            </a:r>
            <a:r>
              <a:rPr lang="it-IT" altLang="it-IT" sz="2000" dirty="0" err="1">
                <a:solidFill>
                  <a:schemeClr val="accent2"/>
                </a:solidFill>
              </a:rPr>
              <a:t>than</a:t>
            </a:r>
            <a:r>
              <a:rPr lang="it-IT" altLang="it-IT" sz="2000" dirty="0">
                <a:solidFill>
                  <a:schemeClr val="accent2"/>
                </a:solidFill>
              </a:rPr>
              <a:t> </a:t>
            </a:r>
            <a:r>
              <a:rPr lang="it-IT" altLang="it-IT" sz="2000" b="1" dirty="0">
                <a:solidFill>
                  <a:schemeClr val="accent2"/>
                </a:solidFill>
              </a:rPr>
              <a:t>10</a:t>
            </a:r>
            <a:r>
              <a:rPr lang="it-IT" altLang="it-IT" sz="2000" b="1" baseline="30000" dirty="0">
                <a:solidFill>
                  <a:schemeClr val="accent2"/>
                </a:solidFill>
              </a:rPr>
              <a:t>-9</a:t>
            </a:r>
            <a:r>
              <a:rPr lang="it-IT" altLang="it-IT" sz="2000" b="1" dirty="0">
                <a:solidFill>
                  <a:schemeClr val="accent2"/>
                </a:solidFill>
              </a:rPr>
              <a:t> </a:t>
            </a:r>
            <a:r>
              <a:rPr lang="it-IT" altLang="it-IT" sz="2000" dirty="0">
                <a:solidFill>
                  <a:schemeClr val="accent2"/>
                </a:solidFill>
              </a:rPr>
              <a:t>per hour in a </a:t>
            </a:r>
            <a:r>
              <a:rPr lang="it-IT" altLang="it-IT" sz="2000" dirty="0" err="1">
                <a:solidFill>
                  <a:schemeClr val="accent2"/>
                </a:solidFill>
              </a:rPr>
              <a:t>flight</a:t>
            </a:r>
            <a:r>
              <a:rPr lang="it-IT" altLang="it-IT" sz="2000" dirty="0">
                <a:solidFill>
                  <a:schemeClr val="accent2"/>
                </a:solidFill>
              </a:rPr>
              <a:t> of </a:t>
            </a:r>
            <a:r>
              <a:rPr lang="it-IT" altLang="it-IT" sz="2000" dirty="0" err="1">
                <a:solidFill>
                  <a:schemeClr val="accent2"/>
                </a:solidFill>
              </a:rPr>
              <a:t>ten</a:t>
            </a:r>
            <a:r>
              <a:rPr lang="it-IT" altLang="it-IT" sz="2000" dirty="0">
                <a:solidFill>
                  <a:schemeClr val="accent2"/>
                </a:solidFill>
              </a:rPr>
              <a:t> hours' duration. </a:t>
            </a:r>
          </a:p>
          <a:p>
            <a:pPr>
              <a:buClr>
                <a:srgbClr val="000000"/>
              </a:buClr>
              <a:buSzPct val="100000"/>
              <a:buFont typeface="Times New Roman" panose="02020603050405020304" pitchFamily="18" charset="0"/>
              <a:buNone/>
            </a:pPr>
            <a:endParaRPr lang="it-IT" altLang="it-IT" sz="2000" dirty="0">
              <a:solidFill>
                <a:schemeClr val="accent2"/>
              </a:solidFill>
            </a:endParaRPr>
          </a:p>
          <a:p>
            <a:pPr>
              <a:buClr>
                <a:srgbClr val="000000"/>
              </a:buClr>
              <a:buSzPct val="100000"/>
              <a:buFont typeface="Times New Roman" panose="02020603050405020304" pitchFamily="18" charset="0"/>
              <a:buNone/>
            </a:pPr>
            <a:r>
              <a:rPr lang="it-IT" altLang="it-IT" sz="2000" dirty="0">
                <a:solidFill>
                  <a:schemeClr val="accent2"/>
                </a:solidFill>
              </a:rPr>
              <a:t>Reliability </a:t>
            </a:r>
            <a:r>
              <a:rPr lang="it-IT" altLang="it-IT" sz="2000" dirty="0" err="1">
                <a:solidFill>
                  <a:schemeClr val="accent2"/>
                </a:solidFill>
              </a:rPr>
              <a:t>requirement</a:t>
            </a:r>
            <a:r>
              <a:rPr lang="it-IT" altLang="it-IT" sz="2000" dirty="0">
                <a:solidFill>
                  <a:schemeClr val="accent2"/>
                </a:solidFill>
              </a:rPr>
              <a:t> </a:t>
            </a:r>
            <a:r>
              <a:rPr lang="it-IT" altLang="it-IT" sz="2000" dirty="0" err="1">
                <a:solidFill>
                  <a:schemeClr val="accent2"/>
                </a:solidFill>
              </a:rPr>
              <a:t>similar</a:t>
            </a:r>
            <a:r>
              <a:rPr lang="it-IT" altLang="it-IT" sz="2000" dirty="0">
                <a:solidFill>
                  <a:schemeClr val="accent2"/>
                </a:solidFill>
              </a:rPr>
              <a:t> to </a:t>
            </a:r>
            <a:r>
              <a:rPr lang="it-IT" altLang="it-IT" sz="2000" dirty="0" err="1">
                <a:solidFill>
                  <a:schemeClr val="accent2"/>
                </a:solidFill>
              </a:rPr>
              <a:t>that</a:t>
            </a:r>
            <a:r>
              <a:rPr lang="it-IT" altLang="it-IT" sz="2000" dirty="0">
                <a:solidFill>
                  <a:schemeClr val="accent2"/>
                </a:solidFill>
              </a:rPr>
              <a:t> </a:t>
            </a:r>
            <a:r>
              <a:rPr lang="it-IT" altLang="it-IT" sz="2000" dirty="0" err="1">
                <a:solidFill>
                  <a:schemeClr val="accent2"/>
                </a:solidFill>
              </a:rPr>
              <a:t>demanded</a:t>
            </a:r>
            <a:r>
              <a:rPr lang="it-IT" altLang="it-IT" sz="2000" dirty="0">
                <a:solidFill>
                  <a:schemeClr val="accent2"/>
                </a:solidFill>
              </a:rPr>
              <a:t> for </a:t>
            </a:r>
            <a:r>
              <a:rPr lang="it-IT" altLang="it-IT" sz="2000" dirty="0" err="1">
                <a:solidFill>
                  <a:schemeClr val="accent2"/>
                </a:solidFill>
              </a:rPr>
              <a:t>manned</a:t>
            </a:r>
            <a:r>
              <a:rPr lang="it-IT" altLang="it-IT" sz="2000" dirty="0">
                <a:solidFill>
                  <a:schemeClr val="accent2"/>
                </a:solidFill>
              </a:rPr>
              <a:t> </a:t>
            </a:r>
            <a:r>
              <a:rPr lang="it-IT" altLang="it-IT" sz="2000" dirty="0" err="1">
                <a:solidFill>
                  <a:schemeClr val="accent2"/>
                </a:solidFill>
              </a:rPr>
              <a:t>space-flight</a:t>
            </a:r>
            <a:r>
              <a:rPr lang="it-IT" altLang="it-IT" sz="2000" dirty="0">
                <a:solidFill>
                  <a:schemeClr val="accent2"/>
                </a:solidFill>
              </a:rPr>
              <a:t> systems.</a:t>
            </a:r>
          </a:p>
        </p:txBody>
      </p:sp>
      <p:sp>
        <p:nvSpPr>
          <p:cNvPr id="9" name="Text Box 4">
            <a:extLst>
              <a:ext uri="{FF2B5EF4-FFF2-40B4-BE49-F238E27FC236}">
                <a16:creationId xmlns:a16="http://schemas.microsoft.com/office/drawing/2014/main" id="{C1CA1630-708F-48B6-92FE-1EC64908F7F0}"/>
              </a:ext>
            </a:extLst>
          </p:cNvPr>
          <p:cNvSpPr txBox="1">
            <a:spLocks noChangeArrowheads="1"/>
          </p:cNvSpPr>
          <p:nvPr/>
        </p:nvSpPr>
        <p:spPr bwMode="auto">
          <a:xfrm>
            <a:off x="6395837" y="2782725"/>
            <a:ext cx="4707443"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anose="02020603050405020304" pitchFamily="18" charset="0"/>
              <a:buNone/>
            </a:pPr>
            <a:r>
              <a:rPr lang="it-IT" altLang="it-IT" sz="1200" dirty="0">
                <a:solidFill>
                  <a:schemeClr val="tx1"/>
                </a:solidFill>
              </a:rPr>
              <a:t>From: D.P. </a:t>
            </a:r>
            <a:r>
              <a:rPr lang="it-IT" altLang="it-IT" sz="1200" dirty="0" err="1">
                <a:solidFill>
                  <a:schemeClr val="tx1"/>
                </a:solidFill>
              </a:rPr>
              <a:t>Siewiorek</a:t>
            </a:r>
            <a:r>
              <a:rPr lang="it-IT" altLang="it-IT" sz="1200" dirty="0">
                <a:solidFill>
                  <a:schemeClr val="tx1"/>
                </a:solidFill>
              </a:rPr>
              <a:t>, R. S. </a:t>
            </a:r>
            <a:r>
              <a:rPr lang="it-IT" altLang="it-IT" sz="1200" dirty="0" err="1">
                <a:solidFill>
                  <a:schemeClr val="tx1"/>
                </a:solidFill>
              </a:rPr>
              <a:t>Swarz</a:t>
            </a:r>
            <a:r>
              <a:rPr lang="it-IT" altLang="it-IT" sz="1200" dirty="0">
                <a:solidFill>
                  <a:schemeClr val="tx1"/>
                </a:solidFill>
              </a:rPr>
              <a:t> </a:t>
            </a:r>
            <a:br>
              <a:rPr lang="it-IT" altLang="it-IT" sz="1200" dirty="0">
                <a:solidFill>
                  <a:schemeClr val="tx1"/>
                </a:solidFill>
              </a:rPr>
            </a:br>
            <a:r>
              <a:rPr lang="it-IT" altLang="it-IT" sz="1200" dirty="0" err="1">
                <a:solidFill>
                  <a:schemeClr val="tx1"/>
                </a:solidFill>
              </a:rPr>
              <a:t>Reliable</a:t>
            </a:r>
            <a:r>
              <a:rPr lang="it-IT" altLang="it-IT" sz="1200" dirty="0">
                <a:solidFill>
                  <a:schemeClr val="tx1"/>
                </a:solidFill>
              </a:rPr>
              <a:t> Computer Systems (Design and Evaluation) </a:t>
            </a:r>
            <a:r>
              <a:rPr lang="it-IT" altLang="it-IT" sz="1200" dirty="0" err="1">
                <a:solidFill>
                  <a:schemeClr val="tx1"/>
                </a:solidFill>
              </a:rPr>
              <a:t>Prentice</a:t>
            </a:r>
            <a:r>
              <a:rPr lang="it-IT" altLang="it-IT" sz="1200" dirty="0">
                <a:solidFill>
                  <a:schemeClr val="tx1"/>
                </a:solidFill>
              </a:rPr>
              <a:t> Hall, 1998.  </a:t>
            </a:r>
          </a:p>
          <a:p>
            <a:pPr>
              <a:buClr>
                <a:srgbClr val="000000"/>
              </a:buClr>
              <a:buSzPct val="100000"/>
              <a:buFont typeface="Times New Roman" panose="02020603050405020304" pitchFamily="18" charset="0"/>
              <a:buNone/>
            </a:pPr>
            <a:r>
              <a:rPr lang="it-IT" altLang="it-IT" sz="1200" dirty="0" err="1">
                <a:solidFill>
                  <a:schemeClr val="tx1"/>
                </a:solidFill>
              </a:rPr>
              <a:t>Chapter</a:t>
            </a:r>
            <a:r>
              <a:rPr lang="it-IT" altLang="it-IT" sz="1200" dirty="0">
                <a:solidFill>
                  <a:schemeClr val="tx1"/>
                </a:solidFill>
              </a:rPr>
              <a:t> 10 –  “The SIFT Case: Design and Analysis of a Fault </a:t>
            </a:r>
            <a:r>
              <a:rPr lang="it-IT" altLang="it-IT" sz="1200" dirty="0" err="1">
                <a:solidFill>
                  <a:schemeClr val="tx1"/>
                </a:solidFill>
              </a:rPr>
              <a:t>Tolerant</a:t>
            </a:r>
            <a:r>
              <a:rPr lang="it-IT" altLang="it-IT" sz="1200" dirty="0">
                <a:solidFill>
                  <a:schemeClr val="tx1"/>
                </a:solidFill>
              </a:rPr>
              <a:t> </a:t>
            </a:r>
            <a:br>
              <a:rPr lang="it-IT" altLang="it-IT" sz="1200" dirty="0">
                <a:solidFill>
                  <a:schemeClr val="tx1"/>
                </a:solidFill>
              </a:rPr>
            </a:br>
            <a:r>
              <a:rPr lang="it-IT" altLang="it-IT" sz="1200" dirty="0">
                <a:solidFill>
                  <a:schemeClr val="tx1"/>
                </a:solidFill>
              </a:rPr>
              <a:t>Computer for Aircraft Control”.</a:t>
            </a:r>
          </a:p>
        </p:txBody>
      </p:sp>
    </p:spTree>
    <p:extLst>
      <p:ext uri="{BB962C8B-B14F-4D97-AF65-F5344CB8AC3E}">
        <p14:creationId xmlns:p14="http://schemas.microsoft.com/office/powerpoint/2010/main" val="21270450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9FA3D0-5F3E-4A07-A2A6-4D2D6C582066}"/>
              </a:ext>
            </a:extLst>
          </p:cNvPr>
          <p:cNvSpPr>
            <a:spLocks noGrp="1"/>
          </p:cNvSpPr>
          <p:nvPr>
            <p:ph type="title"/>
          </p:nvPr>
        </p:nvSpPr>
        <p:spPr/>
        <p:txBody>
          <a:bodyPr/>
          <a:lstStyle/>
          <a:p>
            <a:r>
              <a:rPr lang="it-IT" altLang="it-IT" dirty="0" err="1">
                <a:latin typeface="Calibri Light" panose="020F0302020204030204" pitchFamily="34" charset="0"/>
                <a:cs typeface="Calibri Light" panose="020F0302020204030204" pitchFamily="34" charset="0"/>
              </a:rPr>
              <a:t>Structure</a:t>
            </a:r>
            <a:r>
              <a:rPr lang="it-IT" altLang="it-IT" dirty="0">
                <a:latin typeface="Calibri Light" panose="020F0302020204030204" pitchFamily="34" charset="0"/>
                <a:cs typeface="Calibri Light" panose="020F0302020204030204" pitchFamily="34" charset="0"/>
              </a:rPr>
              <a:t> of the hardware</a:t>
            </a:r>
            <a:endParaRPr lang="it-IT" dirty="0">
              <a:latin typeface="Calibri Light" panose="020F0302020204030204" pitchFamily="34" charset="0"/>
              <a:cs typeface="Calibri Light" panose="020F0302020204030204" pitchFamily="34" charset="0"/>
            </a:endParaRPr>
          </a:p>
        </p:txBody>
      </p:sp>
      <p:sp>
        <p:nvSpPr>
          <p:cNvPr id="4" name="Segnaposto data 3">
            <a:extLst>
              <a:ext uri="{FF2B5EF4-FFF2-40B4-BE49-F238E27FC236}">
                <a16:creationId xmlns:a16="http://schemas.microsoft.com/office/drawing/2014/main" id="{AA2725D0-6262-40B9-9F69-B94EF560E2EF}"/>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9FA01ADC-005B-461A-9741-141EC89433D1}"/>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E6E79AC4-DD41-445C-8599-8DCAC8D5CDA2}"/>
              </a:ext>
            </a:extLst>
          </p:cNvPr>
          <p:cNvSpPr>
            <a:spLocks noGrp="1"/>
          </p:cNvSpPr>
          <p:nvPr>
            <p:ph type="sldNum" sz="quarter" idx="12"/>
          </p:nvPr>
        </p:nvSpPr>
        <p:spPr/>
        <p:txBody>
          <a:bodyPr/>
          <a:lstStyle/>
          <a:p>
            <a:fld id="{11A9D1D3-80F6-43B1-92F0-BF797B205D95}" type="slidenum">
              <a:rPr lang="it-IT" smtClean="0"/>
              <a:t>59</a:t>
            </a:fld>
            <a:endParaRPr lang="it-IT"/>
          </a:p>
        </p:txBody>
      </p:sp>
      <p:pic>
        <p:nvPicPr>
          <p:cNvPr id="7" name="Picture 4">
            <a:extLst>
              <a:ext uri="{FF2B5EF4-FFF2-40B4-BE49-F238E27FC236}">
                <a16:creationId xmlns:a16="http://schemas.microsoft.com/office/drawing/2014/main" id="{A6A86824-5370-49C0-B31A-C6F015B435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188498"/>
            <a:ext cx="5400675" cy="5167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6650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2FB26F-0079-497D-A060-1EDE22BB4B63}"/>
              </a:ext>
            </a:extLst>
          </p:cNvPr>
          <p:cNvSpPr>
            <a:spLocks noGrp="1"/>
          </p:cNvSpPr>
          <p:nvPr>
            <p:ph type="title"/>
          </p:nvPr>
        </p:nvSpPr>
        <p:spPr/>
        <p:txBody>
          <a:bodyPr/>
          <a:lstStyle/>
          <a:p>
            <a:r>
              <a:rPr lang="it-IT" altLang="it-IT" dirty="0"/>
              <a:t>Fault models in </a:t>
            </a:r>
            <a:r>
              <a:rPr lang="it-IT" altLang="it-IT" dirty="0" err="1"/>
              <a:t>distributed</a:t>
            </a:r>
            <a:r>
              <a:rPr lang="it-IT" altLang="it-IT" dirty="0"/>
              <a:t> systems</a:t>
            </a:r>
            <a:endParaRPr lang="it-IT" dirty="0"/>
          </a:p>
        </p:txBody>
      </p:sp>
      <p:sp>
        <p:nvSpPr>
          <p:cNvPr id="4" name="Segnaposto data 3">
            <a:extLst>
              <a:ext uri="{FF2B5EF4-FFF2-40B4-BE49-F238E27FC236}">
                <a16:creationId xmlns:a16="http://schemas.microsoft.com/office/drawing/2014/main" id="{975F089F-91F2-4418-8534-B2C396D07F20}"/>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DE0B30BC-4A9B-477A-8F89-B21AA8BC5316}"/>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90BD2BF2-54EE-48F4-91A2-DEBB66DF1A7D}"/>
              </a:ext>
            </a:extLst>
          </p:cNvPr>
          <p:cNvSpPr>
            <a:spLocks noGrp="1"/>
          </p:cNvSpPr>
          <p:nvPr>
            <p:ph type="sldNum" sz="quarter" idx="12"/>
          </p:nvPr>
        </p:nvSpPr>
        <p:spPr/>
        <p:txBody>
          <a:bodyPr/>
          <a:lstStyle/>
          <a:p>
            <a:fld id="{11A9D1D3-80F6-43B1-92F0-BF797B205D95}" type="slidenum">
              <a:rPr lang="it-IT" smtClean="0"/>
              <a:t>6</a:t>
            </a:fld>
            <a:endParaRPr lang="it-IT"/>
          </a:p>
        </p:txBody>
      </p:sp>
      <p:sp>
        <p:nvSpPr>
          <p:cNvPr id="7" name="Rectangle 2">
            <a:extLst>
              <a:ext uri="{FF2B5EF4-FFF2-40B4-BE49-F238E27FC236}">
                <a16:creationId xmlns:a16="http://schemas.microsoft.com/office/drawing/2014/main" id="{C0E4EF70-1E5A-4FB2-A4DC-420D71632A8E}"/>
              </a:ext>
            </a:extLst>
          </p:cNvPr>
          <p:cNvSpPr>
            <a:spLocks noChangeArrowheads="1"/>
          </p:cNvSpPr>
          <p:nvPr/>
        </p:nvSpPr>
        <p:spPr bwMode="auto">
          <a:xfrm>
            <a:off x="1992314" y="836614"/>
            <a:ext cx="7704137" cy="4003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5263" indent="-195263">
              <a:defRPr>
                <a:solidFill>
                  <a:srgbClr val="333399"/>
                </a:solidFill>
                <a:latin typeface="Arial" panose="020B0604020202020204" pitchFamily="34" charset="0"/>
              </a:defRPr>
            </a:lvl1pPr>
            <a:lvl2pPr marL="757238" indent="-300038">
              <a:defRPr>
                <a:solidFill>
                  <a:srgbClr val="333399"/>
                </a:solidFill>
                <a:latin typeface="Arial" panose="020B0604020202020204" pitchFamily="34" charset="0"/>
              </a:defRPr>
            </a:lvl2pPr>
            <a:lvl3pPr marL="947738">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endParaRPr lang="it-IT" altLang="it-IT" sz="2000" dirty="0">
              <a:solidFill>
                <a:schemeClr val="accent2"/>
              </a:solidFill>
              <a:latin typeface="+mn-lt"/>
            </a:endParaRPr>
          </a:p>
          <a:p>
            <a:r>
              <a:rPr lang="it-IT" altLang="it-IT" sz="2000" dirty="0">
                <a:solidFill>
                  <a:schemeClr val="accent1">
                    <a:lumMod val="60000"/>
                    <a:lumOff val="40000"/>
                  </a:schemeClr>
                </a:solidFill>
                <a:latin typeface="+mn-lt"/>
              </a:rPr>
              <a:t>The more general the fault model, the more </a:t>
            </a:r>
            <a:r>
              <a:rPr lang="it-IT" altLang="it-IT" sz="2000" dirty="0" err="1">
                <a:solidFill>
                  <a:schemeClr val="accent1">
                    <a:lumMod val="60000"/>
                    <a:lumOff val="40000"/>
                  </a:schemeClr>
                </a:solidFill>
                <a:latin typeface="+mn-lt"/>
              </a:rPr>
              <a:t>costly</a:t>
            </a:r>
            <a:r>
              <a:rPr lang="it-IT" altLang="it-IT" sz="2000" dirty="0">
                <a:solidFill>
                  <a:schemeClr val="accent1">
                    <a:lumMod val="60000"/>
                    <a:lumOff val="40000"/>
                  </a:schemeClr>
                </a:solidFill>
                <a:latin typeface="+mn-lt"/>
              </a:rPr>
              <a:t> and </a:t>
            </a:r>
            <a:r>
              <a:rPr lang="it-IT" altLang="it-IT" sz="2000" dirty="0" err="1">
                <a:solidFill>
                  <a:schemeClr val="accent1">
                    <a:lumMod val="60000"/>
                    <a:lumOff val="40000"/>
                  </a:schemeClr>
                </a:solidFill>
                <a:latin typeface="+mn-lt"/>
              </a:rPr>
              <a:t>complex</a:t>
            </a:r>
            <a:r>
              <a:rPr lang="it-IT" altLang="it-IT" sz="2000" dirty="0">
                <a:solidFill>
                  <a:schemeClr val="accent1">
                    <a:lumMod val="60000"/>
                    <a:lumOff val="40000"/>
                  </a:schemeClr>
                </a:solidFill>
                <a:latin typeface="+mn-lt"/>
              </a:rPr>
              <a:t> the </a:t>
            </a:r>
            <a:r>
              <a:rPr lang="it-IT" altLang="it-IT" sz="2000" dirty="0" err="1">
                <a:solidFill>
                  <a:schemeClr val="accent1">
                    <a:lumMod val="60000"/>
                    <a:lumOff val="40000"/>
                  </a:schemeClr>
                </a:solidFill>
                <a:latin typeface="+mn-lt"/>
              </a:rPr>
              <a:t>solution</a:t>
            </a:r>
            <a:r>
              <a:rPr lang="it-IT" altLang="it-IT" sz="2000" dirty="0">
                <a:solidFill>
                  <a:schemeClr val="accent1">
                    <a:lumMod val="60000"/>
                    <a:lumOff val="40000"/>
                  </a:schemeClr>
                </a:solidFill>
                <a:latin typeface="+mn-lt"/>
              </a:rPr>
              <a:t>  (for the </a:t>
            </a:r>
            <a:r>
              <a:rPr lang="it-IT" altLang="it-IT" sz="2000" dirty="0" err="1">
                <a:solidFill>
                  <a:schemeClr val="accent1">
                    <a:lumMod val="60000"/>
                    <a:lumOff val="40000"/>
                  </a:schemeClr>
                </a:solidFill>
                <a:latin typeface="+mn-lt"/>
              </a:rPr>
              <a:t>same</a:t>
            </a:r>
            <a:r>
              <a:rPr lang="it-IT" altLang="it-IT" sz="2000" dirty="0">
                <a:solidFill>
                  <a:schemeClr val="accent1">
                    <a:lumMod val="60000"/>
                    <a:lumOff val="40000"/>
                  </a:schemeClr>
                </a:solidFill>
                <a:latin typeface="+mn-lt"/>
              </a:rPr>
              <a:t> </a:t>
            </a:r>
            <a:r>
              <a:rPr lang="it-IT" altLang="it-IT" sz="2000" dirty="0" err="1">
                <a:solidFill>
                  <a:schemeClr val="accent1">
                    <a:lumMod val="60000"/>
                    <a:lumOff val="40000"/>
                  </a:schemeClr>
                </a:solidFill>
                <a:latin typeface="+mn-lt"/>
              </a:rPr>
              <a:t>problem</a:t>
            </a:r>
            <a:r>
              <a:rPr lang="it-IT" altLang="it-IT" sz="2000" dirty="0">
                <a:solidFill>
                  <a:schemeClr val="accent1">
                    <a:lumMod val="60000"/>
                    <a:lumOff val="40000"/>
                  </a:schemeClr>
                </a:solidFill>
                <a:latin typeface="+mn-lt"/>
              </a:rPr>
              <a:t>)</a:t>
            </a:r>
          </a:p>
          <a:p>
            <a:pPr lvl="1">
              <a:spcBef>
                <a:spcPts val="500"/>
              </a:spcBef>
              <a:spcAft>
                <a:spcPts val="500"/>
              </a:spcAft>
              <a:buClr>
                <a:schemeClr val="accent2"/>
              </a:buClr>
            </a:pPr>
            <a:endParaRPr lang="it-IT" altLang="it-IT" sz="2000" dirty="0">
              <a:solidFill>
                <a:schemeClr val="accent1">
                  <a:lumMod val="60000"/>
                  <a:lumOff val="40000"/>
                </a:schemeClr>
              </a:solidFill>
              <a:latin typeface="+mn-lt"/>
            </a:endParaRPr>
          </a:p>
          <a:p>
            <a:pPr lvl="1">
              <a:spcBef>
                <a:spcPts val="500"/>
              </a:spcBef>
              <a:spcAft>
                <a:spcPts val="500"/>
              </a:spcAft>
              <a:buClr>
                <a:schemeClr val="accent2"/>
              </a:buClr>
            </a:pPr>
            <a:endParaRPr lang="it-IT" altLang="it-IT" sz="2000" dirty="0">
              <a:solidFill>
                <a:schemeClr val="accent2"/>
              </a:solidFill>
              <a:latin typeface="+mn-lt"/>
            </a:endParaRPr>
          </a:p>
          <a:p>
            <a:pPr lvl="1">
              <a:spcBef>
                <a:spcPts val="500"/>
              </a:spcBef>
              <a:spcAft>
                <a:spcPts val="500"/>
              </a:spcAft>
              <a:buClr>
                <a:schemeClr val="accent2"/>
              </a:buClr>
            </a:pPr>
            <a:endParaRPr lang="it-IT" altLang="it-IT" sz="2000" dirty="0">
              <a:solidFill>
                <a:schemeClr val="accent1">
                  <a:lumMod val="60000"/>
                  <a:lumOff val="40000"/>
                </a:schemeClr>
              </a:solidFill>
              <a:latin typeface="+mn-lt"/>
            </a:endParaRPr>
          </a:p>
          <a:p>
            <a:pPr lvl="1">
              <a:spcBef>
                <a:spcPts val="500"/>
              </a:spcBef>
              <a:spcAft>
                <a:spcPts val="500"/>
              </a:spcAft>
              <a:buClr>
                <a:schemeClr val="accent2"/>
              </a:buClr>
            </a:pPr>
            <a:r>
              <a:rPr lang="it-IT" altLang="it-IT" sz="2000" dirty="0" err="1">
                <a:solidFill>
                  <a:schemeClr val="accent1">
                    <a:lumMod val="60000"/>
                    <a:lumOff val="40000"/>
                  </a:schemeClr>
                </a:solidFill>
                <a:latin typeface="+mn-lt"/>
              </a:rPr>
              <a:t>Byzantine</a:t>
            </a:r>
            <a:endParaRPr lang="it-IT" altLang="it-IT" sz="2000" dirty="0">
              <a:solidFill>
                <a:schemeClr val="accent1">
                  <a:lumMod val="60000"/>
                  <a:lumOff val="40000"/>
                </a:schemeClr>
              </a:solidFill>
              <a:latin typeface="+mn-lt"/>
            </a:endParaRPr>
          </a:p>
          <a:p>
            <a:pPr lvl="1">
              <a:spcBef>
                <a:spcPts val="500"/>
              </a:spcBef>
              <a:spcAft>
                <a:spcPts val="500"/>
              </a:spcAft>
              <a:buClr>
                <a:schemeClr val="accent2"/>
              </a:buClr>
            </a:pPr>
            <a:r>
              <a:rPr lang="it-IT" altLang="it-IT" sz="2000" dirty="0">
                <a:solidFill>
                  <a:schemeClr val="accent1">
                    <a:lumMod val="60000"/>
                    <a:lumOff val="40000"/>
                  </a:schemeClr>
                </a:solidFill>
                <a:latin typeface="+mn-lt"/>
              </a:rPr>
              <a:t>Crash</a:t>
            </a:r>
          </a:p>
          <a:p>
            <a:pPr lvl="1">
              <a:spcBef>
                <a:spcPts val="500"/>
              </a:spcBef>
              <a:spcAft>
                <a:spcPts val="500"/>
              </a:spcAft>
              <a:buClr>
                <a:schemeClr val="accent2"/>
              </a:buClr>
            </a:pPr>
            <a:r>
              <a:rPr lang="it-IT" altLang="it-IT" sz="2000" dirty="0" err="1">
                <a:solidFill>
                  <a:schemeClr val="accent1">
                    <a:lumMod val="60000"/>
                    <a:lumOff val="40000"/>
                  </a:schemeClr>
                </a:solidFill>
                <a:latin typeface="+mn-lt"/>
              </a:rPr>
              <a:t>Fail</a:t>
            </a:r>
            <a:r>
              <a:rPr lang="it-IT" altLang="it-IT" sz="2000" dirty="0">
                <a:solidFill>
                  <a:schemeClr val="accent1">
                    <a:lumMod val="60000"/>
                    <a:lumOff val="40000"/>
                  </a:schemeClr>
                </a:solidFill>
                <a:latin typeface="+mn-lt"/>
              </a:rPr>
              <a:t>-stop</a:t>
            </a:r>
          </a:p>
          <a:p>
            <a:pPr lvl="1">
              <a:spcBef>
                <a:spcPts val="500"/>
              </a:spcBef>
              <a:spcAft>
                <a:spcPts val="500"/>
              </a:spcAft>
              <a:buClr>
                <a:schemeClr val="accent2"/>
              </a:buClr>
            </a:pPr>
            <a:r>
              <a:rPr lang="it-IT" altLang="it-IT" sz="2000" dirty="0">
                <a:solidFill>
                  <a:schemeClr val="accent1">
                    <a:lumMod val="60000"/>
                    <a:lumOff val="40000"/>
                  </a:schemeClr>
                </a:solidFill>
                <a:latin typeface="+mn-lt"/>
              </a:rPr>
              <a:t>No </a:t>
            </a:r>
            <a:r>
              <a:rPr lang="it-IT" altLang="it-IT" sz="2000" dirty="0" err="1">
                <a:solidFill>
                  <a:schemeClr val="accent1">
                    <a:lumMod val="60000"/>
                    <a:lumOff val="40000"/>
                  </a:schemeClr>
                </a:solidFill>
                <a:latin typeface="+mn-lt"/>
              </a:rPr>
              <a:t>failure</a:t>
            </a:r>
            <a:endParaRPr lang="it-IT" altLang="it-IT" sz="2000" dirty="0">
              <a:solidFill>
                <a:schemeClr val="accent1">
                  <a:lumMod val="60000"/>
                  <a:lumOff val="40000"/>
                </a:schemeClr>
              </a:solidFill>
              <a:latin typeface="+mn-lt"/>
            </a:endParaRPr>
          </a:p>
        </p:txBody>
      </p:sp>
      <p:sp>
        <p:nvSpPr>
          <p:cNvPr id="8" name="Rectangle 3">
            <a:extLst>
              <a:ext uri="{FF2B5EF4-FFF2-40B4-BE49-F238E27FC236}">
                <a16:creationId xmlns:a16="http://schemas.microsoft.com/office/drawing/2014/main" id="{BDFDE17C-BB23-42E0-96BB-96AF567D3F63}"/>
              </a:ext>
            </a:extLst>
          </p:cNvPr>
          <p:cNvSpPr>
            <a:spLocks noChangeArrowheads="1"/>
          </p:cNvSpPr>
          <p:nvPr/>
        </p:nvSpPr>
        <p:spPr bwMode="auto">
          <a:xfrm>
            <a:off x="5493413" y="2843214"/>
            <a:ext cx="1471878" cy="40011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1587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lgn="ctr">
              <a:spcBef>
                <a:spcPct val="20000"/>
              </a:spcBef>
              <a:buClr>
                <a:schemeClr val="accent2"/>
              </a:buClr>
            </a:pPr>
            <a:r>
              <a:rPr lang="it-IT" altLang="it-IT" sz="2000">
                <a:solidFill>
                  <a:schemeClr val="tx1"/>
                </a:solidFill>
                <a:latin typeface="+mn-lt"/>
              </a:rPr>
              <a:t>GENERALITY</a:t>
            </a:r>
            <a:endParaRPr lang="en-US" altLang="it-IT" sz="2000">
              <a:solidFill>
                <a:schemeClr val="tx1"/>
              </a:solidFill>
              <a:latin typeface="+mn-lt"/>
            </a:endParaRPr>
          </a:p>
        </p:txBody>
      </p:sp>
      <p:sp>
        <p:nvSpPr>
          <p:cNvPr id="9" name="Rectangle 4">
            <a:extLst>
              <a:ext uri="{FF2B5EF4-FFF2-40B4-BE49-F238E27FC236}">
                <a16:creationId xmlns:a16="http://schemas.microsoft.com/office/drawing/2014/main" id="{EBB10900-0571-4E94-B5CA-AB76AC8CFDF6}"/>
              </a:ext>
            </a:extLst>
          </p:cNvPr>
          <p:cNvSpPr>
            <a:spLocks noChangeArrowheads="1"/>
          </p:cNvSpPr>
          <p:nvPr/>
        </p:nvSpPr>
        <p:spPr bwMode="auto">
          <a:xfrm>
            <a:off x="7644431" y="2814639"/>
            <a:ext cx="2281586" cy="40011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1587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lgn="ctr">
              <a:spcBef>
                <a:spcPct val="20000"/>
              </a:spcBef>
              <a:buClr>
                <a:schemeClr val="accent2"/>
              </a:buClr>
            </a:pPr>
            <a:r>
              <a:rPr lang="it-IT" altLang="it-IT" sz="2000">
                <a:solidFill>
                  <a:schemeClr val="tx1"/>
                </a:solidFill>
                <a:latin typeface="+mn-lt"/>
              </a:rPr>
              <a:t>COST / COMPLEXITY</a:t>
            </a:r>
            <a:endParaRPr lang="en-US" altLang="it-IT" sz="2000">
              <a:solidFill>
                <a:schemeClr val="tx1"/>
              </a:solidFill>
              <a:latin typeface="+mn-lt"/>
            </a:endParaRPr>
          </a:p>
        </p:txBody>
      </p:sp>
      <p:sp>
        <p:nvSpPr>
          <p:cNvPr id="10" name="Line 5">
            <a:extLst>
              <a:ext uri="{FF2B5EF4-FFF2-40B4-BE49-F238E27FC236}">
                <a16:creationId xmlns:a16="http://schemas.microsoft.com/office/drawing/2014/main" id="{7A1F345F-45C9-47AD-AA98-72070BC3DBF9}"/>
              </a:ext>
            </a:extLst>
          </p:cNvPr>
          <p:cNvSpPr>
            <a:spLocks noChangeShapeType="1"/>
          </p:cNvSpPr>
          <p:nvPr/>
        </p:nvSpPr>
        <p:spPr bwMode="auto">
          <a:xfrm flipV="1">
            <a:off x="6311900" y="3316288"/>
            <a:ext cx="7938" cy="1625600"/>
          </a:xfrm>
          <a:prstGeom prst="line">
            <a:avLst/>
          </a:prstGeom>
          <a:noFill/>
          <a:ln w="2857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2000"/>
          </a:p>
        </p:txBody>
      </p:sp>
      <p:sp>
        <p:nvSpPr>
          <p:cNvPr id="11" name="Line 6">
            <a:extLst>
              <a:ext uri="{FF2B5EF4-FFF2-40B4-BE49-F238E27FC236}">
                <a16:creationId xmlns:a16="http://schemas.microsoft.com/office/drawing/2014/main" id="{D49ACFF7-D1A3-4F54-B1BE-6B03402308ED}"/>
              </a:ext>
            </a:extLst>
          </p:cNvPr>
          <p:cNvSpPr>
            <a:spLocks noChangeShapeType="1"/>
          </p:cNvSpPr>
          <p:nvPr/>
        </p:nvSpPr>
        <p:spPr bwMode="auto">
          <a:xfrm flipH="1" flipV="1">
            <a:off x="8759825" y="3284539"/>
            <a:ext cx="0" cy="1800225"/>
          </a:xfrm>
          <a:prstGeom prst="line">
            <a:avLst/>
          </a:prstGeom>
          <a:noFill/>
          <a:ln w="2857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2000"/>
          </a:p>
        </p:txBody>
      </p:sp>
      <p:sp>
        <p:nvSpPr>
          <p:cNvPr id="12" name="Rectangle 7">
            <a:extLst>
              <a:ext uri="{FF2B5EF4-FFF2-40B4-BE49-F238E27FC236}">
                <a16:creationId xmlns:a16="http://schemas.microsoft.com/office/drawing/2014/main" id="{13FB7711-A289-42D4-8FA4-6C466AE61A7D}"/>
              </a:ext>
            </a:extLst>
          </p:cNvPr>
          <p:cNvSpPr>
            <a:spLocks noChangeArrowheads="1"/>
          </p:cNvSpPr>
          <p:nvPr/>
        </p:nvSpPr>
        <p:spPr bwMode="auto">
          <a:xfrm>
            <a:off x="2412817" y="5574947"/>
            <a:ext cx="5545877" cy="40011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333399"/>
                </a:solidFill>
                <a:latin typeface="Arial" panose="020B0604020202020204" pitchFamily="34" charset="0"/>
              </a:defRPr>
            </a:lvl1pPr>
            <a:lvl2pPr marL="457200">
              <a:defRPr>
                <a:solidFill>
                  <a:srgbClr val="333399"/>
                </a:solidFill>
                <a:latin typeface="Arial" panose="020B0604020202020204" pitchFamily="34" charset="0"/>
              </a:defRPr>
            </a:lvl2pPr>
            <a:lvl3pPr marL="914400">
              <a:defRPr>
                <a:solidFill>
                  <a:srgbClr val="333399"/>
                </a:solidFill>
                <a:latin typeface="Arial" panose="020B0604020202020204" pitchFamily="34" charset="0"/>
              </a:defRPr>
            </a:lvl3pPr>
            <a:lvl4pPr marL="1371600">
              <a:defRPr>
                <a:solidFill>
                  <a:srgbClr val="333399"/>
                </a:solidFill>
                <a:latin typeface="Arial" panose="020B0604020202020204" pitchFamily="34" charset="0"/>
              </a:defRPr>
            </a:lvl4pPr>
            <a:lvl5pPr marL="1828800">
              <a:defRPr>
                <a:solidFill>
                  <a:srgbClr val="333399"/>
                </a:solidFill>
                <a:latin typeface="Arial" panose="020B0604020202020204" pitchFamily="34" charset="0"/>
              </a:defRPr>
            </a:lvl5pPr>
            <a:lvl6pPr indent="-228600" eaLnBrk="0" fontAlgn="base" hangingPunct="0">
              <a:spcBef>
                <a:spcPct val="0"/>
              </a:spcBef>
              <a:spcAft>
                <a:spcPct val="0"/>
              </a:spcAft>
              <a:defRPr>
                <a:solidFill>
                  <a:srgbClr val="333399"/>
                </a:solidFill>
                <a:latin typeface="Arial" panose="020B0604020202020204" pitchFamily="34" charset="0"/>
              </a:defRPr>
            </a:lvl6pPr>
            <a:lvl7pPr indent="-228600" eaLnBrk="0" fontAlgn="base" hangingPunct="0">
              <a:spcBef>
                <a:spcPct val="0"/>
              </a:spcBef>
              <a:spcAft>
                <a:spcPct val="0"/>
              </a:spcAft>
              <a:defRPr>
                <a:solidFill>
                  <a:srgbClr val="333399"/>
                </a:solidFill>
                <a:latin typeface="Arial" panose="020B0604020202020204" pitchFamily="34" charset="0"/>
              </a:defRPr>
            </a:lvl7pPr>
            <a:lvl8pPr indent="-228600" eaLnBrk="0" fontAlgn="base" hangingPunct="0">
              <a:spcBef>
                <a:spcPct val="0"/>
              </a:spcBef>
              <a:spcAft>
                <a:spcPct val="0"/>
              </a:spcAft>
              <a:defRPr>
                <a:solidFill>
                  <a:srgbClr val="333399"/>
                </a:solidFill>
                <a:latin typeface="Arial" panose="020B0604020202020204" pitchFamily="34" charset="0"/>
              </a:defRPr>
            </a:lvl8pPr>
            <a:lvl9pPr indent="-228600" eaLnBrk="0" fontAlgn="base" hangingPunct="0">
              <a:spcBef>
                <a:spcPct val="0"/>
              </a:spcBef>
              <a:spcAft>
                <a:spcPct val="0"/>
              </a:spcAft>
              <a:defRPr>
                <a:solidFill>
                  <a:srgbClr val="333399"/>
                </a:solidFill>
                <a:latin typeface="Arial" panose="020B0604020202020204" pitchFamily="34" charset="0"/>
              </a:defRPr>
            </a:lvl9pPr>
          </a:lstStyle>
          <a:p>
            <a:pPr>
              <a:spcBef>
                <a:spcPts val="800"/>
              </a:spcBef>
            </a:pPr>
            <a:r>
              <a:rPr lang="it-IT" altLang="it-IT" sz="2000" dirty="0" err="1">
                <a:solidFill>
                  <a:schemeClr val="tx1"/>
                </a:solidFill>
                <a:latin typeface="+mn-lt"/>
              </a:rPr>
              <a:t>Arbitrary</a:t>
            </a:r>
            <a:r>
              <a:rPr lang="it-IT" altLang="it-IT" sz="2000" dirty="0">
                <a:solidFill>
                  <a:schemeClr val="tx1"/>
                </a:solidFill>
                <a:latin typeface="+mn-lt"/>
              </a:rPr>
              <a:t> </a:t>
            </a:r>
            <a:r>
              <a:rPr lang="it-IT" altLang="it-IT" sz="2000" dirty="0" err="1">
                <a:solidFill>
                  <a:schemeClr val="tx1"/>
                </a:solidFill>
                <a:latin typeface="+mn-lt"/>
              </a:rPr>
              <a:t>failure</a:t>
            </a:r>
            <a:r>
              <a:rPr lang="it-IT" altLang="it-IT" sz="2000" dirty="0">
                <a:solidFill>
                  <a:schemeClr val="tx1"/>
                </a:solidFill>
                <a:latin typeface="+mn-lt"/>
              </a:rPr>
              <a:t> </a:t>
            </a:r>
            <a:r>
              <a:rPr lang="it-IT" altLang="it-IT" sz="2000" dirty="0" err="1">
                <a:solidFill>
                  <a:schemeClr val="tx1"/>
                </a:solidFill>
                <a:latin typeface="+mn-lt"/>
              </a:rPr>
              <a:t>approach</a:t>
            </a:r>
            <a:r>
              <a:rPr lang="it-IT" altLang="it-IT" sz="2000" dirty="0">
                <a:solidFill>
                  <a:schemeClr val="tx1"/>
                </a:solidFill>
                <a:latin typeface="+mn-lt"/>
              </a:rPr>
              <a:t> (</a:t>
            </a:r>
            <a:r>
              <a:rPr lang="it-IT" altLang="it-IT" sz="2000" dirty="0" err="1">
                <a:solidFill>
                  <a:schemeClr val="tx1"/>
                </a:solidFill>
                <a:latin typeface="+mn-lt"/>
              </a:rPr>
              <a:t>Byzantine</a:t>
            </a:r>
            <a:r>
              <a:rPr lang="it-IT" altLang="it-IT" sz="2000" dirty="0">
                <a:solidFill>
                  <a:schemeClr val="tx1"/>
                </a:solidFill>
                <a:latin typeface="+mn-lt"/>
              </a:rPr>
              <a:t> </a:t>
            </a:r>
            <a:r>
              <a:rPr lang="it-IT" altLang="it-IT" sz="2000" dirty="0" err="1">
                <a:solidFill>
                  <a:schemeClr val="tx1"/>
                </a:solidFill>
                <a:latin typeface="+mn-lt"/>
              </a:rPr>
              <a:t>failure</a:t>
            </a:r>
            <a:r>
              <a:rPr lang="it-IT" altLang="it-IT" sz="2000" dirty="0">
                <a:solidFill>
                  <a:schemeClr val="tx1"/>
                </a:solidFill>
                <a:latin typeface="+mn-lt"/>
              </a:rPr>
              <a:t> mode) </a:t>
            </a:r>
          </a:p>
        </p:txBody>
      </p:sp>
    </p:spTree>
    <p:extLst>
      <p:ext uri="{BB962C8B-B14F-4D97-AF65-F5344CB8AC3E}">
        <p14:creationId xmlns:p14="http://schemas.microsoft.com/office/powerpoint/2010/main" val="21592708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EBDF3E-9EB2-4927-8CC4-859CF0CDC6A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1C22C79-484E-4D06-854A-9D74B37320EE}"/>
              </a:ext>
            </a:extLst>
          </p:cNvPr>
          <p:cNvSpPr>
            <a:spLocks noGrp="1"/>
          </p:cNvSpPr>
          <p:nvPr>
            <p:ph idx="1"/>
          </p:nvPr>
        </p:nvSpPr>
        <p:spPr>
          <a:xfrm>
            <a:off x="838200" y="1470252"/>
            <a:ext cx="10515600" cy="4351338"/>
          </a:xfrm>
        </p:spPr>
        <p:txBody>
          <a:bodyPr>
            <a:normAutofit fontScale="92500" lnSpcReduction="20000"/>
          </a:bodyPr>
          <a:lstStyle/>
          <a:p>
            <a:r>
              <a:rPr lang="it-IT" altLang="it-IT" dirty="0">
                <a:solidFill>
                  <a:schemeClr val="accent2"/>
                </a:solidFill>
              </a:rPr>
              <a:t>The SIFT system </a:t>
            </a:r>
            <a:r>
              <a:rPr lang="it-IT" altLang="it-IT" dirty="0" err="1">
                <a:solidFill>
                  <a:schemeClr val="accent2"/>
                </a:solidFill>
              </a:rPr>
              <a:t>executes</a:t>
            </a:r>
            <a:r>
              <a:rPr lang="it-IT" altLang="it-IT" dirty="0">
                <a:solidFill>
                  <a:schemeClr val="accent2"/>
                </a:solidFill>
              </a:rPr>
              <a:t> a set of tasks, </a:t>
            </a:r>
            <a:r>
              <a:rPr lang="it-IT" altLang="it-IT" dirty="0" err="1">
                <a:solidFill>
                  <a:schemeClr val="accent2"/>
                </a:solidFill>
              </a:rPr>
              <a:t>each</a:t>
            </a:r>
            <a:r>
              <a:rPr lang="it-IT" altLang="it-IT" dirty="0">
                <a:solidFill>
                  <a:schemeClr val="accent2"/>
                </a:solidFill>
              </a:rPr>
              <a:t> of </a:t>
            </a:r>
            <a:r>
              <a:rPr lang="it-IT" altLang="it-IT" dirty="0" err="1">
                <a:solidFill>
                  <a:schemeClr val="accent2"/>
                </a:solidFill>
              </a:rPr>
              <a:t>which</a:t>
            </a:r>
            <a:r>
              <a:rPr lang="it-IT" altLang="it-IT" dirty="0">
                <a:solidFill>
                  <a:schemeClr val="accent2"/>
                </a:solidFill>
              </a:rPr>
              <a:t> </a:t>
            </a:r>
            <a:r>
              <a:rPr lang="it-IT" altLang="it-IT" dirty="0" err="1">
                <a:solidFill>
                  <a:schemeClr val="accent2"/>
                </a:solidFill>
              </a:rPr>
              <a:t>consists</a:t>
            </a:r>
            <a:r>
              <a:rPr lang="it-IT" altLang="it-IT" dirty="0">
                <a:solidFill>
                  <a:schemeClr val="accent2"/>
                </a:solidFill>
              </a:rPr>
              <a:t> of a </a:t>
            </a:r>
            <a:r>
              <a:rPr lang="it-IT" altLang="it-IT" b="1" dirty="0" err="1">
                <a:solidFill>
                  <a:schemeClr val="accent2"/>
                </a:solidFill>
              </a:rPr>
              <a:t>sequence</a:t>
            </a:r>
            <a:r>
              <a:rPr lang="it-IT" altLang="it-IT" b="1" dirty="0">
                <a:solidFill>
                  <a:schemeClr val="accent2"/>
                </a:solidFill>
              </a:rPr>
              <a:t> of </a:t>
            </a:r>
            <a:r>
              <a:rPr lang="it-IT" altLang="it-IT" b="1" dirty="0" err="1">
                <a:solidFill>
                  <a:schemeClr val="accent2"/>
                </a:solidFill>
              </a:rPr>
              <a:t>iterations</a:t>
            </a:r>
            <a:r>
              <a:rPr lang="it-IT" altLang="it-IT" dirty="0">
                <a:solidFill>
                  <a:schemeClr val="accent2"/>
                </a:solidFill>
              </a:rPr>
              <a:t>.</a:t>
            </a:r>
            <a:br>
              <a:rPr lang="it-IT" altLang="it-IT" dirty="0">
                <a:solidFill>
                  <a:schemeClr val="accent2"/>
                </a:solidFill>
              </a:rPr>
            </a:br>
            <a:br>
              <a:rPr lang="it-IT" altLang="it-IT" dirty="0">
                <a:solidFill>
                  <a:schemeClr val="accent2"/>
                </a:solidFill>
              </a:rPr>
            </a:br>
            <a:r>
              <a:rPr lang="it-IT" altLang="it-IT" dirty="0">
                <a:solidFill>
                  <a:schemeClr val="accent2"/>
                </a:solidFill>
              </a:rPr>
              <a:t>The </a:t>
            </a:r>
            <a:r>
              <a:rPr lang="it-IT" altLang="it-IT" b="1" dirty="0">
                <a:solidFill>
                  <a:schemeClr val="accent2"/>
                </a:solidFill>
              </a:rPr>
              <a:t>input data to </a:t>
            </a:r>
            <a:r>
              <a:rPr lang="it-IT" altLang="it-IT" b="1" dirty="0" err="1">
                <a:solidFill>
                  <a:schemeClr val="accent2"/>
                </a:solidFill>
              </a:rPr>
              <a:t>each</a:t>
            </a:r>
            <a:r>
              <a:rPr lang="it-IT" altLang="it-IT" b="1" dirty="0">
                <a:solidFill>
                  <a:schemeClr val="accent2"/>
                </a:solidFill>
              </a:rPr>
              <a:t> </a:t>
            </a:r>
            <a:r>
              <a:rPr lang="it-IT" altLang="it-IT" b="1" dirty="0" err="1">
                <a:solidFill>
                  <a:schemeClr val="accent2"/>
                </a:solidFill>
              </a:rPr>
              <a:t>iteration</a:t>
            </a:r>
            <a:r>
              <a:rPr lang="it-IT" altLang="it-IT" b="1" dirty="0">
                <a:solidFill>
                  <a:schemeClr val="accent2"/>
                </a:solidFill>
              </a:rPr>
              <a:t> of a task are the output data </a:t>
            </a:r>
            <a:r>
              <a:rPr lang="it-IT" altLang="it-IT" b="1" dirty="0" err="1">
                <a:solidFill>
                  <a:schemeClr val="accent2"/>
                </a:solidFill>
              </a:rPr>
              <a:t>produced</a:t>
            </a:r>
            <a:r>
              <a:rPr lang="it-IT" altLang="it-IT" b="1" dirty="0">
                <a:solidFill>
                  <a:schemeClr val="accent2"/>
                </a:solidFill>
              </a:rPr>
              <a:t> by the </a:t>
            </a:r>
            <a:r>
              <a:rPr lang="it-IT" altLang="it-IT" b="1" dirty="0" err="1">
                <a:solidFill>
                  <a:schemeClr val="accent2"/>
                </a:solidFill>
              </a:rPr>
              <a:t>previous</a:t>
            </a:r>
            <a:r>
              <a:rPr lang="it-IT" altLang="it-IT" b="1" dirty="0">
                <a:solidFill>
                  <a:schemeClr val="accent2"/>
                </a:solidFill>
              </a:rPr>
              <a:t> </a:t>
            </a:r>
            <a:r>
              <a:rPr lang="it-IT" altLang="it-IT" b="1" dirty="0" err="1">
                <a:solidFill>
                  <a:schemeClr val="accent2"/>
                </a:solidFill>
              </a:rPr>
              <a:t>iteration</a:t>
            </a:r>
            <a:r>
              <a:rPr lang="it-IT" altLang="it-IT" b="1" dirty="0">
                <a:solidFill>
                  <a:schemeClr val="accent2"/>
                </a:solidFill>
              </a:rPr>
              <a:t> of some </a:t>
            </a:r>
            <a:r>
              <a:rPr lang="it-IT" altLang="it-IT" b="1" dirty="0" err="1">
                <a:solidFill>
                  <a:schemeClr val="accent2"/>
                </a:solidFill>
              </a:rPr>
              <a:t>collection</a:t>
            </a:r>
            <a:r>
              <a:rPr lang="it-IT" altLang="it-IT" b="1" dirty="0">
                <a:solidFill>
                  <a:schemeClr val="accent2"/>
                </a:solidFill>
              </a:rPr>
              <a:t> of tasks</a:t>
            </a:r>
            <a:r>
              <a:rPr lang="it-IT" altLang="it-IT" dirty="0">
                <a:solidFill>
                  <a:schemeClr val="accent2"/>
                </a:solidFill>
              </a:rPr>
              <a:t> (</a:t>
            </a:r>
            <a:r>
              <a:rPr lang="it-IT" altLang="it-IT" dirty="0" err="1">
                <a:solidFill>
                  <a:schemeClr val="accent2"/>
                </a:solidFill>
              </a:rPr>
              <a:t>which</a:t>
            </a:r>
            <a:r>
              <a:rPr lang="it-IT" altLang="it-IT" dirty="0">
                <a:solidFill>
                  <a:schemeClr val="accent2"/>
                </a:solidFill>
              </a:rPr>
              <a:t> </a:t>
            </a:r>
            <a:r>
              <a:rPr lang="it-IT" altLang="it-IT" dirty="0" err="1">
                <a:solidFill>
                  <a:schemeClr val="accent2"/>
                </a:solidFill>
              </a:rPr>
              <a:t>may</a:t>
            </a:r>
            <a:r>
              <a:rPr lang="it-IT" altLang="it-IT" dirty="0">
                <a:solidFill>
                  <a:schemeClr val="accent2"/>
                </a:solidFill>
              </a:rPr>
              <a:t> include the task </a:t>
            </a:r>
            <a:r>
              <a:rPr lang="it-IT" altLang="it-IT" dirty="0" err="1">
                <a:solidFill>
                  <a:schemeClr val="accent2"/>
                </a:solidFill>
              </a:rPr>
              <a:t>itself</a:t>
            </a:r>
            <a:r>
              <a:rPr lang="it-IT" altLang="it-IT" dirty="0">
                <a:solidFill>
                  <a:schemeClr val="accent2"/>
                </a:solidFill>
              </a:rPr>
              <a:t>). </a:t>
            </a:r>
            <a:br>
              <a:rPr lang="it-IT" altLang="it-IT" dirty="0">
                <a:solidFill>
                  <a:schemeClr val="accent2"/>
                </a:solidFill>
              </a:rPr>
            </a:br>
            <a:endParaRPr lang="it-IT" altLang="it-IT" dirty="0">
              <a:solidFill>
                <a:schemeClr val="accent2"/>
              </a:solidFill>
            </a:endParaRPr>
          </a:p>
          <a:p>
            <a:r>
              <a:rPr lang="it-IT" altLang="it-IT" dirty="0">
                <a:solidFill>
                  <a:schemeClr val="accent2"/>
                </a:solidFill>
              </a:rPr>
              <a:t>	The input and output of the </a:t>
            </a:r>
            <a:r>
              <a:rPr lang="it-IT" altLang="it-IT" dirty="0" err="1">
                <a:solidFill>
                  <a:schemeClr val="accent2"/>
                </a:solidFill>
              </a:rPr>
              <a:t>entire</a:t>
            </a:r>
            <a:r>
              <a:rPr lang="it-IT" altLang="it-IT" dirty="0">
                <a:solidFill>
                  <a:schemeClr val="accent2"/>
                </a:solidFill>
              </a:rPr>
              <a:t> system </a:t>
            </a:r>
            <a:r>
              <a:rPr lang="it-IT" altLang="it-IT" dirty="0" err="1">
                <a:solidFill>
                  <a:schemeClr val="accent2"/>
                </a:solidFill>
              </a:rPr>
              <a:t>is</a:t>
            </a:r>
            <a:r>
              <a:rPr lang="it-IT" altLang="it-IT" dirty="0">
                <a:solidFill>
                  <a:schemeClr val="accent2"/>
                </a:solidFill>
              </a:rPr>
              <a:t> </a:t>
            </a:r>
            <a:r>
              <a:rPr lang="it-IT" altLang="it-IT" dirty="0" err="1">
                <a:solidFill>
                  <a:schemeClr val="accent2"/>
                </a:solidFill>
              </a:rPr>
              <a:t>accomplished</a:t>
            </a:r>
            <a:r>
              <a:rPr lang="it-IT" altLang="it-IT" dirty="0">
                <a:solidFill>
                  <a:schemeClr val="accent2"/>
                </a:solidFill>
              </a:rPr>
              <a:t> by tasks </a:t>
            </a:r>
            <a:r>
              <a:rPr lang="it-IT" altLang="it-IT" dirty="0" err="1">
                <a:solidFill>
                  <a:schemeClr val="accent2"/>
                </a:solidFill>
              </a:rPr>
              <a:t>executed</a:t>
            </a:r>
            <a:r>
              <a:rPr lang="it-IT" altLang="it-IT" dirty="0">
                <a:solidFill>
                  <a:schemeClr val="accent2"/>
                </a:solidFill>
              </a:rPr>
              <a:t> in the I/O processors.</a:t>
            </a:r>
          </a:p>
          <a:p>
            <a:endParaRPr lang="it-IT" altLang="it-IT" dirty="0">
              <a:solidFill>
                <a:schemeClr val="accent2"/>
              </a:solidFill>
            </a:endParaRPr>
          </a:p>
          <a:p>
            <a:r>
              <a:rPr lang="it-IT" altLang="it-IT" dirty="0">
                <a:solidFill>
                  <a:schemeClr val="accent2"/>
                </a:solidFill>
              </a:rPr>
              <a:t>	Reliability </a:t>
            </a:r>
            <a:r>
              <a:rPr lang="it-IT" altLang="it-IT" dirty="0" err="1">
                <a:solidFill>
                  <a:schemeClr val="accent2"/>
                </a:solidFill>
              </a:rPr>
              <a:t>is</a:t>
            </a:r>
            <a:r>
              <a:rPr lang="it-IT" altLang="it-IT" dirty="0">
                <a:solidFill>
                  <a:schemeClr val="accent2"/>
                </a:solidFill>
              </a:rPr>
              <a:t> </a:t>
            </a:r>
            <a:r>
              <a:rPr lang="it-IT" altLang="it-IT" dirty="0" err="1">
                <a:solidFill>
                  <a:schemeClr val="accent2"/>
                </a:solidFill>
              </a:rPr>
              <a:t>achieved</a:t>
            </a:r>
            <a:r>
              <a:rPr lang="it-IT" altLang="it-IT" dirty="0">
                <a:solidFill>
                  <a:schemeClr val="accent2"/>
                </a:solidFill>
              </a:rPr>
              <a:t> by </a:t>
            </a:r>
            <a:r>
              <a:rPr lang="it-IT" altLang="it-IT" b="1" dirty="0" err="1">
                <a:solidFill>
                  <a:schemeClr val="accent2"/>
                </a:solidFill>
              </a:rPr>
              <a:t>replication</a:t>
            </a:r>
            <a:r>
              <a:rPr lang="it-IT" altLang="it-IT" b="1" dirty="0">
                <a:solidFill>
                  <a:schemeClr val="accent2"/>
                </a:solidFill>
              </a:rPr>
              <a:t> + </a:t>
            </a:r>
            <a:r>
              <a:rPr lang="it-IT" altLang="it-IT" b="1" dirty="0" err="1">
                <a:solidFill>
                  <a:schemeClr val="accent2"/>
                </a:solidFill>
              </a:rPr>
              <a:t>voting</a:t>
            </a:r>
            <a:r>
              <a:rPr lang="it-IT" altLang="it-IT" dirty="0">
                <a:solidFill>
                  <a:schemeClr val="accent2"/>
                </a:solidFill>
              </a:rPr>
              <a:t>:</a:t>
            </a:r>
            <a:br>
              <a:rPr lang="it-IT" altLang="it-IT" dirty="0">
                <a:solidFill>
                  <a:schemeClr val="accent2"/>
                </a:solidFill>
              </a:rPr>
            </a:br>
            <a:r>
              <a:rPr lang="it-IT" altLang="it-IT" dirty="0">
                <a:solidFill>
                  <a:schemeClr val="accent2"/>
                </a:solidFill>
              </a:rPr>
              <a:t>		</a:t>
            </a:r>
            <a:r>
              <a:rPr lang="it-IT" altLang="it-IT" b="1" dirty="0" err="1">
                <a:solidFill>
                  <a:schemeClr val="accent2"/>
                </a:solidFill>
              </a:rPr>
              <a:t>each</a:t>
            </a:r>
            <a:r>
              <a:rPr lang="it-IT" altLang="it-IT" b="1" dirty="0">
                <a:solidFill>
                  <a:schemeClr val="accent2"/>
                </a:solidFill>
              </a:rPr>
              <a:t> </a:t>
            </a:r>
            <a:r>
              <a:rPr lang="it-IT" altLang="it-IT" b="1" dirty="0" err="1">
                <a:solidFill>
                  <a:schemeClr val="accent2"/>
                </a:solidFill>
              </a:rPr>
              <a:t>iteration</a:t>
            </a:r>
            <a:r>
              <a:rPr lang="it-IT" altLang="it-IT" b="1" dirty="0">
                <a:solidFill>
                  <a:schemeClr val="accent2"/>
                </a:solidFill>
              </a:rPr>
              <a:t> of a task </a:t>
            </a:r>
            <a:r>
              <a:rPr lang="it-IT" altLang="it-IT" b="1" dirty="0" err="1">
                <a:solidFill>
                  <a:schemeClr val="accent2"/>
                </a:solidFill>
              </a:rPr>
              <a:t>independently</a:t>
            </a:r>
            <a:r>
              <a:rPr lang="it-IT" altLang="it-IT" b="1" dirty="0">
                <a:solidFill>
                  <a:schemeClr val="accent2"/>
                </a:solidFill>
              </a:rPr>
              <a:t> </a:t>
            </a:r>
            <a:r>
              <a:rPr lang="it-IT" altLang="it-IT" b="1" dirty="0" err="1">
                <a:solidFill>
                  <a:schemeClr val="accent2"/>
                </a:solidFill>
              </a:rPr>
              <a:t>executed</a:t>
            </a:r>
            <a:r>
              <a:rPr lang="it-IT" altLang="it-IT" b="1" dirty="0">
                <a:solidFill>
                  <a:schemeClr val="accent2"/>
                </a:solidFill>
              </a:rPr>
              <a:t> by </a:t>
            </a:r>
            <a:br>
              <a:rPr lang="it-IT" altLang="it-IT" b="1" dirty="0">
                <a:solidFill>
                  <a:schemeClr val="accent2"/>
                </a:solidFill>
              </a:rPr>
            </a:br>
            <a:r>
              <a:rPr lang="it-IT" altLang="it-IT" b="1" dirty="0">
                <a:solidFill>
                  <a:schemeClr val="accent2"/>
                </a:solidFill>
              </a:rPr>
              <a:t>		a </a:t>
            </a:r>
            <a:r>
              <a:rPr lang="it-IT" altLang="it-IT" b="1" dirty="0" err="1">
                <a:solidFill>
                  <a:schemeClr val="accent2"/>
                </a:solidFill>
              </a:rPr>
              <a:t>number</a:t>
            </a:r>
            <a:r>
              <a:rPr lang="it-IT" altLang="it-IT" b="1" dirty="0">
                <a:solidFill>
                  <a:schemeClr val="accent2"/>
                </a:solidFill>
              </a:rPr>
              <a:t> of </a:t>
            </a:r>
            <a:r>
              <a:rPr lang="it-IT" altLang="it-IT" b="1" dirty="0" err="1">
                <a:solidFill>
                  <a:schemeClr val="accent2"/>
                </a:solidFill>
              </a:rPr>
              <a:t>modules</a:t>
            </a:r>
            <a:r>
              <a:rPr lang="it-IT" altLang="it-IT" dirty="0">
                <a:solidFill>
                  <a:schemeClr val="accent2"/>
                </a:solidFill>
              </a:rPr>
              <a:t> </a:t>
            </a:r>
          </a:p>
          <a:p>
            <a:endParaRPr lang="it-IT" dirty="0"/>
          </a:p>
        </p:txBody>
      </p:sp>
      <p:sp>
        <p:nvSpPr>
          <p:cNvPr id="4" name="Segnaposto data 3">
            <a:extLst>
              <a:ext uri="{FF2B5EF4-FFF2-40B4-BE49-F238E27FC236}">
                <a16:creationId xmlns:a16="http://schemas.microsoft.com/office/drawing/2014/main" id="{D59B04BD-BB88-45B8-A335-7152EC0C58EF}"/>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F750C4FE-17A2-4AAE-A263-DE109F989FE2}"/>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CEEF21A3-8984-46CA-AD5D-2183F019A1C3}"/>
              </a:ext>
            </a:extLst>
          </p:cNvPr>
          <p:cNvSpPr>
            <a:spLocks noGrp="1"/>
          </p:cNvSpPr>
          <p:nvPr>
            <p:ph type="sldNum" sz="quarter" idx="12"/>
          </p:nvPr>
        </p:nvSpPr>
        <p:spPr/>
        <p:txBody>
          <a:bodyPr/>
          <a:lstStyle/>
          <a:p>
            <a:fld id="{11A9D1D3-80F6-43B1-92F0-BF797B205D95}" type="slidenum">
              <a:rPr lang="it-IT" smtClean="0"/>
              <a:t>60</a:t>
            </a:fld>
            <a:endParaRPr lang="it-IT"/>
          </a:p>
        </p:txBody>
      </p:sp>
    </p:spTree>
    <p:extLst>
      <p:ext uri="{BB962C8B-B14F-4D97-AF65-F5344CB8AC3E}">
        <p14:creationId xmlns:p14="http://schemas.microsoft.com/office/powerpoint/2010/main" val="6627055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59C88A-1F19-4550-8E99-219CF278E9C7}"/>
              </a:ext>
            </a:extLst>
          </p:cNvPr>
          <p:cNvSpPr>
            <a:spLocks noGrp="1"/>
          </p:cNvSpPr>
          <p:nvPr>
            <p:ph type="title"/>
          </p:nvPr>
        </p:nvSpPr>
        <p:spPr/>
        <p:txBody>
          <a:bodyPr>
            <a:normAutofit/>
          </a:bodyPr>
          <a:lstStyle/>
          <a:p>
            <a:r>
              <a:rPr lang="it-IT" altLang="it-IT" dirty="0">
                <a:latin typeface="Calibri Light" panose="020F0302020204030204" pitchFamily="34" charset="0"/>
                <a:cs typeface="Calibri Light" panose="020F0302020204030204" pitchFamily="34" charset="0"/>
              </a:rPr>
              <a:t>Application tasks </a:t>
            </a:r>
            <a:r>
              <a:rPr lang="it-IT" altLang="it-IT" dirty="0" err="1">
                <a:latin typeface="Calibri Light" panose="020F0302020204030204" pitchFamily="34" charset="0"/>
                <a:cs typeface="Calibri Light" panose="020F0302020204030204" pitchFamily="34" charset="0"/>
              </a:rPr>
              <a:t>within</a:t>
            </a:r>
            <a:r>
              <a:rPr lang="it-IT" altLang="it-IT" dirty="0">
                <a:latin typeface="Calibri Light" panose="020F0302020204030204" pitchFamily="34" charset="0"/>
                <a:cs typeface="Calibri Light" panose="020F0302020204030204" pitchFamily="34" charset="0"/>
              </a:rPr>
              <a:t> SIFT </a:t>
            </a:r>
            <a:r>
              <a:rPr lang="it-IT" altLang="it-IT" dirty="0" err="1">
                <a:latin typeface="Calibri Light" panose="020F0302020204030204" pitchFamily="34" charset="0"/>
                <a:cs typeface="Calibri Light" panose="020F0302020204030204" pitchFamily="34" charset="0"/>
              </a:rPr>
              <a:t>configuration</a:t>
            </a:r>
            <a:endParaRPr lang="it-IT" dirty="0">
              <a:latin typeface="Calibri Light" panose="020F0302020204030204" pitchFamily="34" charset="0"/>
              <a:cs typeface="Calibri Light" panose="020F0302020204030204" pitchFamily="34" charset="0"/>
            </a:endParaRPr>
          </a:p>
        </p:txBody>
      </p:sp>
      <p:sp>
        <p:nvSpPr>
          <p:cNvPr id="4" name="Segnaposto data 3">
            <a:extLst>
              <a:ext uri="{FF2B5EF4-FFF2-40B4-BE49-F238E27FC236}">
                <a16:creationId xmlns:a16="http://schemas.microsoft.com/office/drawing/2014/main" id="{944E9177-4956-4AC2-BF54-F50F0AFE39CE}"/>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77ABFABD-EE18-4CF9-BDD8-AEA1EC47720E}"/>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CBCCF186-4B27-45C2-A894-4020492CDA77}"/>
              </a:ext>
            </a:extLst>
          </p:cNvPr>
          <p:cNvSpPr>
            <a:spLocks noGrp="1"/>
          </p:cNvSpPr>
          <p:nvPr>
            <p:ph type="sldNum" sz="quarter" idx="12"/>
          </p:nvPr>
        </p:nvSpPr>
        <p:spPr/>
        <p:txBody>
          <a:bodyPr/>
          <a:lstStyle/>
          <a:p>
            <a:fld id="{11A9D1D3-80F6-43B1-92F0-BF797B205D95}" type="slidenum">
              <a:rPr lang="it-IT" smtClean="0"/>
              <a:t>61</a:t>
            </a:fld>
            <a:endParaRPr lang="it-IT"/>
          </a:p>
        </p:txBody>
      </p:sp>
      <p:pic>
        <p:nvPicPr>
          <p:cNvPr id="7" name="Picture 4">
            <a:extLst>
              <a:ext uri="{FF2B5EF4-FFF2-40B4-BE49-F238E27FC236}">
                <a16:creationId xmlns:a16="http://schemas.microsoft.com/office/drawing/2014/main" id="{AB60622F-A736-4946-87B9-6E8A571CE9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4136" y="1092173"/>
            <a:ext cx="5621337" cy="3956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
            <a:extLst>
              <a:ext uri="{FF2B5EF4-FFF2-40B4-BE49-F238E27FC236}">
                <a16:creationId xmlns:a16="http://schemas.microsoft.com/office/drawing/2014/main" id="{DD77A144-9DF4-4B33-AC84-E8CFCA900EC3}"/>
              </a:ext>
            </a:extLst>
          </p:cNvPr>
          <p:cNvSpPr>
            <a:spLocks noChangeArrowheads="1"/>
          </p:cNvSpPr>
          <p:nvPr/>
        </p:nvSpPr>
        <p:spPr bwMode="auto">
          <a:xfrm>
            <a:off x="1614996" y="5337498"/>
            <a:ext cx="8675687" cy="73025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rgbClr val="000000"/>
              </a:buClr>
              <a:buSzPct val="100000"/>
              <a:buFont typeface="Times New Roman" panose="02020603050405020304" pitchFamily="18" charset="0"/>
              <a:buNone/>
            </a:pPr>
            <a:r>
              <a:rPr lang="it-IT" altLang="it-IT" sz="1400" dirty="0">
                <a:solidFill>
                  <a:schemeClr val="tx1"/>
                </a:solidFill>
              </a:rPr>
              <a:t>D.P. </a:t>
            </a:r>
            <a:r>
              <a:rPr lang="it-IT" altLang="it-IT" sz="1400" dirty="0" err="1">
                <a:solidFill>
                  <a:schemeClr val="tx1"/>
                </a:solidFill>
              </a:rPr>
              <a:t>Siewiorek</a:t>
            </a:r>
            <a:r>
              <a:rPr lang="it-IT" altLang="it-IT" sz="1400" dirty="0">
                <a:solidFill>
                  <a:schemeClr val="tx1"/>
                </a:solidFill>
              </a:rPr>
              <a:t>, R. S. </a:t>
            </a:r>
            <a:r>
              <a:rPr lang="it-IT" altLang="it-IT" sz="1400" dirty="0" err="1">
                <a:solidFill>
                  <a:schemeClr val="tx1"/>
                </a:solidFill>
              </a:rPr>
              <a:t>Swarz</a:t>
            </a:r>
            <a:r>
              <a:rPr lang="it-IT" altLang="it-IT" sz="1400" dirty="0">
                <a:solidFill>
                  <a:schemeClr val="tx1"/>
                </a:solidFill>
              </a:rPr>
              <a:t> </a:t>
            </a:r>
            <a:r>
              <a:rPr lang="it-IT" altLang="it-IT" sz="1400" dirty="0" err="1">
                <a:solidFill>
                  <a:schemeClr val="tx1"/>
                </a:solidFill>
              </a:rPr>
              <a:t>Reliable</a:t>
            </a:r>
            <a:r>
              <a:rPr lang="it-IT" altLang="it-IT" sz="1400" dirty="0">
                <a:solidFill>
                  <a:schemeClr val="tx1"/>
                </a:solidFill>
              </a:rPr>
              <a:t> Computer Systems  (Design and </a:t>
            </a:r>
            <a:r>
              <a:rPr lang="it-IT" altLang="it-IT" sz="1400" dirty="0" err="1">
                <a:solidFill>
                  <a:schemeClr val="tx1"/>
                </a:solidFill>
              </a:rPr>
              <a:t>and</a:t>
            </a:r>
            <a:r>
              <a:rPr lang="it-IT" altLang="it-IT" sz="1400" dirty="0">
                <a:solidFill>
                  <a:schemeClr val="tx1"/>
                </a:solidFill>
              </a:rPr>
              <a:t> Evaluation) </a:t>
            </a:r>
            <a:r>
              <a:rPr lang="it-IT" altLang="it-IT" sz="1400" dirty="0" err="1">
                <a:solidFill>
                  <a:schemeClr val="tx1"/>
                </a:solidFill>
              </a:rPr>
              <a:t>Prentice</a:t>
            </a:r>
            <a:r>
              <a:rPr lang="it-IT" altLang="it-IT" sz="1400" dirty="0">
                <a:solidFill>
                  <a:schemeClr val="tx1"/>
                </a:solidFill>
              </a:rPr>
              <a:t> Hall, 1998.  </a:t>
            </a:r>
            <a:r>
              <a:rPr lang="it-IT" altLang="it-IT" sz="1400" dirty="0" err="1">
                <a:solidFill>
                  <a:schemeClr val="tx1"/>
                </a:solidFill>
              </a:rPr>
              <a:t>Chapter</a:t>
            </a:r>
            <a:r>
              <a:rPr lang="it-IT" altLang="it-IT" sz="1400" dirty="0">
                <a:solidFill>
                  <a:schemeClr val="tx1"/>
                </a:solidFill>
              </a:rPr>
              <a:t> 10 –  “The SIFT Case: Design and </a:t>
            </a:r>
            <a:r>
              <a:rPr lang="it-IT" altLang="it-IT" sz="1400" dirty="0" err="1">
                <a:solidFill>
                  <a:schemeClr val="tx1"/>
                </a:solidFill>
              </a:rPr>
              <a:t>Analysisof</a:t>
            </a:r>
            <a:r>
              <a:rPr lang="it-IT" altLang="it-IT" sz="1400" dirty="0">
                <a:solidFill>
                  <a:schemeClr val="tx1"/>
                </a:solidFill>
              </a:rPr>
              <a:t> a Fault </a:t>
            </a:r>
            <a:r>
              <a:rPr lang="it-IT" altLang="it-IT" sz="1400" dirty="0" err="1">
                <a:solidFill>
                  <a:schemeClr val="tx1"/>
                </a:solidFill>
              </a:rPr>
              <a:t>Tolerant</a:t>
            </a:r>
            <a:r>
              <a:rPr lang="it-IT" altLang="it-IT" sz="1400" dirty="0">
                <a:solidFill>
                  <a:schemeClr val="tx1"/>
                </a:solidFill>
              </a:rPr>
              <a:t> Computer for Aircraft Control”.</a:t>
            </a:r>
          </a:p>
          <a:p>
            <a:pPr>
              <a:buClr>
                <a:srgbClr val="000000"/>
              </a:buClr>
              <a:buSzPct val="100000"/>
              <a:buFont typeface="Times New Roman" panose="02020603050405020304" pitchFamily="18" charset="0"/>
              <a:buNone/>
            </a:pPr>
            <a:endParaRPr lang="it-IT" altLang="it-IT" sz="1400" dirty="0">
              <a:solidFill>
                <a:schemeClr val="tx1"/>
              </a:solidFill>
            </a:endParaRPr>
          </a:p>
        </p:txBody>
      </p:sp>
    </p:spTree>
    <p:extLst>
      <p:ext uri="{BB962C8B-B14F-4D97-AF65-F5344CB8AC3E}">
        <p14:creationId xmlns:p14="http://schemas.microsoft.com/office/powerpoint/2010/main" val="26248198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819011-7581-442D-83E8-76D58CFBD317}"/>
              </a:ext>
            </a:extLst>
          </p:cNvPr>
          <p:cNvSpPr>
            <a:spLocks noGrp="1"/>
          </p:cNvSpPr>
          <p:nvPr>
            <p:ph type="title"/>
          </p:nvPr>
        </p:nvSpPr>
        <p:spPr/>
        <p:txBody>
          <a:bodyPr>
            <a:normAutofit/>
          </a:bodyPr>
          <a:lstStyle/>
          <a:p>
            <a:r>
              <a:rPr lang="it-IT" altLang="it-IT" dirty="0">
                <a:latin typeface="Calibri Light" panose="020F0302020204030204" pitchFamily="34" charset="0"/>
                <a:cs typeface="Calibri Light" panose="020F0302020204030204" pitchFamily="34" charset="0"/>
              </a:rPr>
              <a:t>System </a:t>
            </a:r>
            <a:r>
              <a:rPr lang="it-IT" altLang="it-IT" dirty="0" err="1">
                <a:latin typeface="Calibri Light" panose="020F0302020204030204" pitchFamily="34" charset="0"/>
                <a:cs typeface="Calibri Light" panose="020F0302020204030204" pitchFamily="34" charset="0"/>
              </a:rPr>
              <a:t>overview</a:t>
            </a:r>
            <a:r>
              <a:rPr lang="it-IT" altLang="it-IT" dirty="0">
                <a:latin typeface="Calibri Light" panose="020F0302020204030204" pitchFamily="34" charset="0"/>
                <a:cs typeface="Calibri Light" panose="020F0302020204030204" pitchFamily="34" charset="0"/>
              </a:rPr>
              <a:t>: </a:t>
            </a:r>
            <a:r>
              <a:rPr lang="it-IT" altLang="it-IT" dirty="0" err="1">
                <a:latin typeface="Calibri Light" panose="020F0302020204030204" pitchFamily="34" charset="0"/>
                <a:cs typeface="Calibri Light" panose="020F0302020204030204" pitchFamily="34" charset="0"/>
              </a:rPr>
              <a:t>loose</a:t>
            </a:r>
            <a:r>
              <a:rPr lang="it-IT" altLang="it-IT" dirty="0">
                <a:latin typeface="Calibri Light" panose="020F0302020204030204" pitchFamily="34" charset="0"/>
                <a:cs typeface="Calibri Light" panose="020F0302020204030204" pitchFamily="34" charset="0"/>
              </a:rPr>
              <a:t> </a:t>
            </a:r>
            <a:r>
              <a:rPr lang="it-IT" altLang="it-IT" dirty="0" err="1">
                <a:latin typeface="Calibri Light" panose="020F0302020204030204" pitchFamily="34" charset="0"/>
                <a:cs typeface="Calibri Light" panose="020F0302020204030204" pitchFamily="34" charset="0"/>
              </a:rPr>
              <a:t>synchronization</a:t>
            </a:r>
            <a:endParaRPr lang="it-IT" dirty="0">
              <a:latin typeface="Calibri Light" panose="020F0302020204030204" pitchFamily="34" charset="0"/>
              <a:cs typeface="Calibri Light" panose="020F0302020204030204" pitchFamily="34" charset="0"/>
            </a:endParaRPr>
          </a:p>
        </p:txBody>
      </p:sp>
      <p:sp>
        <p:nvSpPr>
          <p:cNvPr id="4" name="Segnaposto data 3">
            <a:extLst>
              <a:ext uri="{FF2B5EF4-FFF2-40B4-BE49-F238E27FC236}">
                <a16:creationId xmlns:a16="http://schemas.microsoft.com/office/drawing/2014/main" id="{C51BD02A-4F16-4B65-B096-D08207E3394B}"/>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A7DA3E00-48FF-4D92-A37B-2BCD35B1A487}"/>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541FE526-973B-434A-9599-306BB24C1DB3}"/>
              </a:ext>
            </a:extLst>
          </p:cNvPr>
          <p:cNvSpPr>
            <a:spLocks noGrp="1"/>
          </p:cNvSpPr>
          <p:nvPr>
            <p:ph type="sldNum" sz="quarter" idx="12"/>
          </p:nvPr>
        </p:nvSpPr>
        <p:spPr/>
        <p:txBody>
          <a:bodyPr/>
          <a:lstStyle/>
          <a:p>
            <a:fld id="{11A9D1D3-80F6-43B1-92F0-BF797B205D95}" type="slidenum">
              <a:rPr lang="it-IT" smtClean="0"/>
              <a:t>62</a:t>
            </a:fld>
            <a:endParaRPr lang="it-IT"/>
          </a:p>
        </p:txBody>
      </p:sp>
      <p:sp>
        <p:nvSpPr>
          <p:cNvPr id="7" name="Rectangle 3">
            <a:extLst>
              <a:ext uri="{FF2B5EF4-FFF2-40B4-BE49-F238E27FC236}">
                <a16:creationId xmlns:a16="http://schemas.microsoft.com/office/drawing/2014/main" id="{39E0046E-4D46-4A75-AD0C-9F37FBA0E13C}"/>
              </a:ext>
            </a:extLst>
          </p:cNvPr>
          <p:cNvSpPr txBox="1">
            <a:spLocks noChangeArrowheads="1"/>
          </p:cNvSpPr>
          <p:nvPr/>
        </p:nvSpPr>
        <p:spPr>
          <a:xfrm>
            <a:off x="1437634" y="1162241"/>
            <a:ext cx="8228012" cy="51133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r>
              <a:rPr lang="it-IT" altLang="it-IT" sz="1800" b="1">
                <a:solidFill>
                  <a:schemeClr val="accent2"/>
                </a:solidFill>
              </a:rPr>
              <a:t>  1)  voting is executed only at the beginning of each iteration</a:t>
            </a:r>
          </a:p>
          <a:p>
            <a:pPr>
              <a:lnSpc>
                <a:spcPct val="80000"/>
              </a:lnSpc>
            </a:pPr>
            <a:r>
              <a:rPr lang="it-IT" altLang="it-IT" sz="1800" b="1">
                <a:solidFill>
                  <a:schemeClr val="accent2"/>
                </a:solidFill>
              </a:rPr>
              <a:t>	</a:t>
            </a:r>
            <a:r>
              <a:rPr lang="it-IT" altLang="it-IT" sz="1800">
                <a:solidFill>
                  <a:schemeClr val="accent2"/>
                </a:solidFill>
              </a:rPr>
              <a:t> 	SIFT uses the </a:t>
            </a:r>
            <a:r>
              <a:rPr lang="it-IT" altLang="it-IT" sz="1800" b="1">
                <a:solidFill>
                  <a:schemeClr val="accent2"/>
                </a:solidFill>
              </a:rPr>
              <a:t>iterative nature of the tasks</a:t>
            </a:r>
            <a:r>
              <a:rPr lang="it-IT" altLang="it-IT" sz="1800">
                <a:solidFill>
                  <a:schemeClr val="accent2"/>
                </a:solidFill>
              </a:rPr>
              <a:t> to economize </a:t>
            </a:r>
            <a:br>
              <a:rPr lang="it-IT" altLang="it-IT" sz="1800">
                <a:solidFill>
                  <a:schemeClr val="accent2"/>
                </a:solidFill>
              </a:rPr>
            </a:br>
            <a:r>
              <a:rPr lang="it-IT" altLang="it-IT" sz="1800">
                <a:solidFill>
                  <a:schemeClr val="accent2"/>
                </a:solidFill>
              </a:rPr>
              <a:t>	on the amount of voting</a:t>
            </a:r>
          </a:p>
          <a:p>
            <a:pPr>
              <a:lnSpc>
                <a:spcPct val="80000"/>
              </a:lnSpc>
            </a:pPr>
            <a:endParaRPr lang="it-IT" altLang="it-IT" sz="1800">
              <a:solidFill>
                <a:schemeClr val="accent2"/>
              </a:solidFill>
            </a:endParaRPr>
          </a:p>
          <a:p>
            <a:pPr>
              <a:lnSpc>
                <a:spcPct val="80000"/>
              </a:lnSpc>
            </a:pPr>
            <a:r>
              <a:rPr lang="it-IT" altLang="it-IT" sz="1800">
                <a:solidFill>
                  <a:schemeClr val="accent2"/>
                </a:solidFill>
              </a:rPr>
              <a:t>  </a:t>
            </a:r>
            <a:r>
              <a:rPr lang="it-IT" altLang="it-IT" sz="1800" b="1">
                <a:solidFill>
                  <a:schemeClr val="accent2"/>
                </a:solidFill>
              </a:rPr>
              <a:t>2)</a:t>
            </a:r>
            <a:r>
              <a:rPr lang="it-IT" altLang="it-IT" sz="1800">
                <a:solidFill>
                  <a:schemeClr val="accent2"/>
                </a:solidFill>
              </a:rPr>
              <a:t> </a:t>
            </a:r>
            <a:r>
              <a:rPr lang="it-IT" altLang="it-IT" sz="1800" b="1">
                <a:solidFill>
                  <a:schemeClr val="accent2"/>
                </a:solidFill>
              </a:rPr>
              <a:t>processors need be only loosely synchronized</a:t>
            </a:r>
          </a:p>
          <a:p>
            <a:pPr>
              <a:lnSpc>
                <a:spcPct val="80000"/>
              </a:lnSpc>
            </a:pPr>
            <a:r>
              <a:rPr lang="it-IT" altLang="it-IT" sz="1800">
                <a:solidFill>
                  <a:schemeClr val="accent2"/>
                </a:solidFill>
              </a:rPr>
              <a:t>	 we must ensure only that the </a:t>
            </a:r>
            <a:r>
              <a:rPr lang="it-IT" altLang="it-IT" sz="1800" b="1">
                <a:solidFill>
                  <a:schemeClr val="accent2"/>
                </a:solidFill>
              </a:rPr>
              <a:t>different processors allocated to a task are executing the same iteration, </a:t>
            </a:r>
            <a:r>
              <a:rPr lang="it-IT" altLang="it-IT" sz="1800">
                <a:solidFill>
                  <a:schemeClr val="accent2"/>
                </a:solidFill>
              </a:rPr>
              <a:t>we do not need tight synchronization to the instruction or clock level.</a:t>
            </a:r>
          </a:p>
          <a:p>
            <a:pPr>
              <a:lnSpc>
                <a:spcPct val="80000"/>
              </a:lnSpc>
            </a:pPr>
            <a:endParaRPr lang="it-IT" altLang="it-IT" sz="1800">
              <a:solidFill>
                <a:schemeClr val="accent2"/>
              </a:solidFill>
            </a:endParaRPr>
          </a:p>
          <a:p>
            <a:pPr>
              <a:lnSpc>
                <a:spcPct val="80000"/>
              </a:lnSpc>
            </a:pPr>
            <a:r>
              <a:rPr lang="it-IT" altLang="it-IT" sz="1800">
                <a:solidFill>
                  <a:schemeClr val="accent2"/>
                </a:solidFill>
              </a:rPr>
              <a:t>An important benefit of this </a:t>
            </a:r>
            <a:r>
              <a:rPr lang="it-IT" altLang="it-IT" sz="1800" b="1">
                <a:solidFill>
                  <a:schemeClr val="accent2"/>
                </a:solidFill>
              </a:rPr>
              <a:t>loose synchronization</a:t>
            </a:r>
            <a:r>
              <a:rPr lang="it-IT" altLang="it-IT" sz="1800">
                <a:solidFill>
                  <a:schemeClr val="accent2"/>
                </a:solidFill>
              </a:rPr>
              <a:t> is that an iteration of a task can be scheduled for execution at slightly different times by different processors.</a:t>
            </a:r>
          </a:p>
          <a:p>
            <a:pPr>
              <a:lnSpc>
                <a:spcPct val="80000"/>
              </a:lnSpc>
            </a:pPr>
            <a:endParaRPr lang="it-IT" altLang="it-IT" sz="1800">
              <a:solidFill>
                <a:schemeClr val="accent2"/>
              </a:solidFill>
            </a:endParaRPr>
          </a:p>
          <a:p>
            <a:pPr>
              <a:lnSpc>
                <a:spcPct val="80000"/>
              </a:lnSpc>
            </a:pPr>
            <a:r>
              <a:rPr lang="it-IT" altLang="it-IT" sz="1800">
                <a:solidFill>
                  <a:schemeClr val="accent2"/>
                </a:solidFill>
              </a:rPr>
              <a:t> From the point of view of faillure:</a:t>
            </a:r>
            <a:br>
              <a:rPr lang="it-IT" altLang="it-IT" sz="1800">
                <a:solidFill>
                  <a:schemeClr val="accent2"/>
                </a:solidFill>
              </a:rPr>
            </a:br>
            <a:r>
              <a:rPr lang="it-IT" altLang="it-IT" sz="1800" b="1" i="1">
                <a:solidFill>
                  <a:schemeClr val="accent2"/>
                </a:solidFill>
              </a:rPr>
              <a:t>simultaneous transient failures of several processors will be less likely to produce correlated failures in the replicated versions of a task.</a:t>
            </a:r>
            <a:endParaRPr lang="it-IT" altLang="it-IT" sz="1800" b="1" i="1" dirty="0">
              <a:solidFill>
                <a:schemeClr val="accent2"/>
              </a:solidFill>
            </a:endParaRPr>
          </a:p>
        </p:txBody>
      </p:sp>
    </p:spTree>
    <p:extLst>
      <p:ext uri="{BB962C8B-B14F-4D97-AF65-F5344CB8AC3E}">
        <p14:creationId xmlns:p14="http://schemas.microsoft.com/office/powerpoint/2010/main" val="14763470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961AC5-25D1-4160-88F7-6BA0C634356D}"/>
              </a:ext>
            </a:extLst>
          </p:cNvPr>
          <p:cNvSpPr>
            <a:spLocks noGrp="1"/>
          </p:cNvSpPr>
          <p:nvPr>
            <p:ph type="title"/>
          </p:nvPr>
        </p:nvSpPr>
        <p:spPr/>
        <p:txBody>
          <a:bodyPr/>
          <a:lstStyle/>
          <a:p>
            <a:r>
              <a:rPr lang="it-IT" altLang="it-IT" dirty="0"/>
              <a:t>Clock </a:t>
            </a:r>
            <a:r>
              <a:rPr lang="it-IT" altLang="it-IT" dirty="0" err="1"/>
              <a:t>synchronization</a:t>
            </a:r>
            <a:endParaRPr lang="it-IT" dirty="0"/>
          </a:p>
        </p:txBody>
      </p:sp>
      <p:sp>
        <p:nvSpPr>
          <p:cNvPr id="4" name="Segnaposto data 3">
            <a:extLst>
              <a:ext uri="{FF2B5EF4-FFF2-40B4-BE49-F238E27FC236}">
                <a16:creationId xmlns:a16="http://schemas.microsoft.com/office/drawing/2014/main" id="{46F58CEF-38FF-47EB-8D6A-679A310F97EE}"/>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0DC12BC6-4A95-4ABC-8B8A-22E44A60B591}"/>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6DE7CD2A-A027-4F23-93A8-D3DF78BAF7D9}"/>
              </a:ext>
            </a:extLst>
          </p:cNvPr>
          <p:cNvSpPr>
            <a:spLocks noGrp="1"/>
          </p:cNvSpPr>
          <p:nvPr>
            <p:ph type="sldNum" sz="quarter" idx="12"/>
          </p:nvPr>
        </p:nvSpPr>
        <p:spPr/>
        <p:txBody>
          <a:bodyPr/>
          <a:lstStyle/>
          <a:p>
            <a:fld id="{11A9D1D3-80F6-43B1-92F0-BF797B205D95}" type="slidenum">
              <a:rPr lang="it-IT" smtClean="0"/>
              <a:t>63</a:t>
            </a:fld>
            <a:endParaRPr lang="it-IT"/>
          </a:p>
        </p:txBody>
      </p:sp>
      <p:sp>
        <p:nvSpPr>
          <p:cNvPr id="7" name="Rectangle 3">
            <a:extLst>
              <a:ext uri="{FF2B5EF4-FFF2-40B4-BE49-F238E27FC236}">
                <a16:creationId xmlns:a16="http://schemas.microsoft.com/office/drawing/2014/main" id="{DD005203-7C9B-4C97-A8B3-A41316EC9DE6}"/>
              </a:ext>
            </a:extLst>
          </p:cNvPr>
          <p:cNvSpPr>
            <a:spLocks noGrp="1" noChangeArrowheads="1"/>
          </p:cNvSpPr>
          <p:nvPr>
            <p:ph idx="1"/>
          </p:nvPr>
        </p:nvSpPr>
        <p:spPr>
          <a:xfrm>
            <a:off x="707073" y="1470253"/>
            <a:ext cx="10515600" cy="4351337"/>
          </a:xfrm>
        </p:spPr>
        <p:txBody>
          <a:bodyPr>
            <a:normAutofit fontScale="92500" lnSpcReduction="10000"/>
          </a:bodyPr>
          <a:lstStyle/>
          <a:p>
            <a:pPr eaLnBrk="1" hangingPunct="1">
              <a:lnSpc>
                <a:spcPct val="80000"/>
              </a:lnSpc>
            </a:pPr>
            <a:r>
              <a:rPr lang="it-IT" altLang="it-IT" sz="1800" dirty="0">
                <a:solidFill>
                  <a:schemeClr val="accent2"/>
                </a:solidFill>
              </a:rPr>
              <a:t>The </a:t>
            </a:r>
            <a:r>
              <a:rPr lang="it-IT" altLang="it-IT" sz="1800" dirty="0" err="1">
                <a:solidFill>
                  <a:schemeClr val="accent2"/>
                </a:solidFill>
              </a:rPr>
              <a:t>traditional</a:t>
            </a:r>
            <a:r>
              <a:rPr lang="it-IT" altLang="it-IT" sz="1800" dirty="0">
                <a:solidFill>
                  <a:schemeClr val="accent2"/>
                </a:solidFill>
              </a:rPr>
              <a:t> clock </a:t>
            </a:r>
            <a:r>
              <a:rPr lang="it-IT" altLang="it-IT" sz="1800" dirty="0" err="1">
                <a:solidFill>
                  <a:schemeClr val="accent2"/>
                </a:solidFill>
              </a:rPr>
              <a:t>synchronization</a:t>
            </a:r>
            <a:r>
              <a:rPr lang="it-IT" altLang="it-IT" sz="1800" dirty="0">
                <a:solidFill>
                  <a:schemeClr val="accent2"/>
                </a:solidFill>
              </a:rPr>
              <a:t> </a:t>
            </a:r>
            <a:r>
              <a:rPr lang="it-IT" altLang="it-IT" sz="1800" dirty="0" err="1">
                <a:solidFill>
                  <a:schemeClr val="accent2"/>
                </a:solidFill>
              </a:rPr>
              <a:t>algorithm</a:t>
            </a:r>
            <a:r>
              <a:rPr lang="it-IT" altLang="it-IT" sz="1800" dirty="0">
                <a:solidFill>
                  <a:schemeClr val="accent2"/>
                </a:solidFill>
              </a:rPr>
              <a:t> for </a:t>
            </a:r>
            <a:r>
              <a:rPr lang="it-IT" altLang="it-IT" sz="1800" dirty="0" err="1">
                <a:solidFill>
                  <a:schemeClr val="accent2"/>
                </a:solidFill>
              </a:rPr>
              <a:t>reliable</a:t>
            </a:r>
            <a:r>
              <a:rPr lang="it-IT" altLang="it-IT" sz="1800" dirty="0">
                <a:solidFill>
                  <a:schemeClr val="accent2"/>
                </a:solidFill>
              </a:rPr>
              <a:t> systems </a:t>
            </a:r>
            <a:r>
              <a:rPr lang="it-IT" altLang="it-IT" sz="1800" dirty="0" err="1">
                <a:solidFill>
                  <a:schemeClr val="accent2"/>
                </a:solidFill>
              </a:rPr>
              <a:t>is</a:t>
            </a:r>
            <a:r>
              <a:rPr lang="it-IT" altLang="it-IT" sz="1800" dirty="0">
                <a:solidFill>
                  <a:schemeClr val="accent2"/>
                </a:solidFill>
              </a:rPr>
              <a:t> the </a:t>
            </a:r>
            <a:r>
              <a:rPr lang="it-IT" altLang="it-IT" sz="1800" b="1" dirty="0" err="1">
                <a:solidFill>
                  <a:schemeClr val="accent2"/>
                </a:solidFill>
              </a:rPr>
              <a:t>median</a:t>
            </a:r>
            <a:r>
              <a:rPr lang="it-IT" altLang="it-IT" sz="1800" b="1" dirty="0">
                <a:solidFill>
                  <a:schemeClr val="accent2"/>
                </a:solidFill>
              </a:rPr>
              <a:t> clock </a:t>
            </a:r>
            <a:r>
              <a:rPr lang="it-IT" altLang="it-IT" sz="1800" b="1" dirty="0" err="1">
                <a:solidFill>
                  <a:schemeClr val="accent2"/>
                </a:solidFill>
              </a:rPr>
              <a:t>algorithm</a:t>
            </a:r>
            <a:r>
              <a:rPr lang="it-IT" altLang="it-IT" sz="1800" dirty="0">
                <a:solidFill>
                  <a:schemeClr val="accent2"/>
                </a:solidFill>
              </a:rPr>
              <a:t>, </a:t>
            </a:r>
            <a:r>
              <a:rPr lang="it-IT" altLang="it-IT" sz="1800" dirty="0" err="1">
                <a:solidFill>
                  <a:schemeClr val="accent2"/>
                </a:solidFill>
              </a:rPr>
              <a:t>requiring</a:t>
            </a:r>
            <a:r>
              <a:rPr lang="it-IT" altLang="it-IT" sz="1800" dirty="0">
                <a:solidFill>
                  <a:schemeClr val="accent2"/>
                </a:solidFill>
              </a:rPr>
              <a:t> </a:t>
            </a:r>
            <a:r>
              <a:rPr lang="it-IT" altLang="it-IT" sz="1800" dirty="0" err="1">
                <a:solidFill>
                  <a:schemeClr val="accent2"/>
                </a:solidFill>
              </a:rPr>
              <a:t>at</a:t>
            </a:r>
            <a:r>
              <a:rPr lang="it-IT" altLang="it-IT" sz="1800" dirty="0">
                <a:solidFill>
                  <a:schemeClr val="accent2"/>
                </a:solidFill>
              </a:rPr>
              <a:t> </a:t>
            </a:r>
            <a:r>
              <a:rPr lang="it-IT" altLang="it-IT" sz="1800" dirty="0" err="1">
                <a:solidFill>
                  <a:schemeClr val="accent2"/>
                </a:solidFill>
              </a:rPr>
              <a:t>least</a:t>
            </a:r>
            <a:r>
              <a:rPr lang="it-IT" altLang="it-IT" sz="1800" dirty="0">
                <a:solidFill>
                  <a:schemeClr val="accent2"/>
                </a:solidFill>
              </a:rPr>
              <a:t> </a:t>
            </a:r>
            <a:r>
              <a:rPr lang="it-IT" altLang="it-IT" sz="1800" dirty="0" err="1">
                <a:solidFill>
                  <a:schemeClr val="accent2"/>
                </a:solidFill>
              </a:rPr>
              <a:t>three</a:t>
            </a:r>
            <a:r>
              <a:rPr lang="it-IT" altLang="it-IT" sz="1800" dirty="0">
                <a:solidFill>
                  <a:schemeClr val="accent2"/>
                </a:solidFill>
              </a:rPr>
              <a:t> clocks. </a:t>
            </a:r>
          </a:p>
          <a:p>
            <a:pPr eaLnBrk="1" hangingPunct="1">
              <a:lnSpc>
                <a:spcPct val="80000"/>
              </a:lnSpc>
            </a:pPr>
            <a:endParaRPr lang="it-IT" altLang="it-IT" sz="1800" dirty="0">
              <a:solidFill>
                <a:schemeClr val="accent2"/>
              </a:solidFill>
            </a:endParaRPr>
          </a:p>
          <a:p>
            <a:pPr eaLnBrk="1" hangingPunct="1">
              <a:lnSpc>
                <a:spcPct val="80000"/>
              </a:lnSpc>
            </a:pPr>
            <a:r>
              <a:rPr lang="it-IT" altLang="it-IT" sz="1800" dirty="0">
                <a:solidFill>
                  <a:schemeClr val="accent2"/>
                </a:solidFill>
              </a:rPr>
              <a:t> In </a:t>
            </a:r>
            <a:r>
              <a:rPr lang="it-IT" altLang="it-IT" sz="1800" dirty="0" err="1">
                <a:solidFill>
                  <a:schemeClr val="accent2"/>
                </a:solidFill>
              </a:rPr>
              <a:t>this</a:t>
            </a:r>
            <a:r>
              <a:rPr lang="it-IT" altLang="it-IT" sz="1800" dirty="0">
                <a:solidFill>
                  <a:schemeClr val="accent2"/>
                </a:solidFill>
              </a:rPr>
              <a:t> </a:t>
            </a:r>
            <a:r>
              <a:rPr lang="it-IT" altLang="it-IT" sz="1800" dirty="0" err="1">
                <a:solidFill>
                  <a:schemeClr val="accent2"/>
                </a:solidFill>
              </a:rPr>
              <a:t>algorithm</a:t>
            </a:r>
            <a:r>
              <a:rPr lang="it-IT" altLang="it-IT" sz="1800" dirty="0">
                <a:solidFill>
                  <a:schemeClr val="accent2"/>
                </a:solidFill>
              </a:rPr>
              <a:t>, </a:t>
            </a:r>
            <a:r>
              <a:rPr lang="it-IT" altLang="it-IT" sz="1800" dirty="0" err="1">
                <a:solidFill>
                  <a:schemeClr val="accent2"/>
                </a:solidFill>
              </a:rPr>
              <a:t>each</a:t>
            </a:r>
            <a:r>
              <a:rPr lang="it-IT" altLang="it-IT" sz="1800" dirty="0">
                <a:solidFill>
                  <a:schemeClr val="accent2"/>
                </a:solidFill>
              </a:rPr>
              <a:t> clock </a:t>
            </a:r>
            <a:r>
              <a:rPr lang="it-IT" altLang="it-IT" sz="1800" dirty="0" err="1">
                <a:solidFill>
                  <a:schemeClr val="accent2"/>
                </a:solidFill>
              </a:rPr>
              <a:t>observes</a:t>
            </a:r>
            <a:r>
              <a:rPr lang="it-IT" altLang="it-IT" sz="1800" dirty="0">
                <a:solidFill>
                  <a:schemeClr val="accent2"/>
                </a:solidFill>
              </a:rPr>
              <a:t> </a:t>
            </a:r>
            <a:r>
              <a:rPr lang="it-IT" altLang="it-IT" sz="1800" dirty="0" err="1">
                <a:solidFill>
                  <a:schemeClr val="accent2"/>
                </a:solidFill>
              </a:rPr>
              <a:t>every</a:t>
            </a:r>
            <a:r>
              <a:rPr lang="it-IT" altLang="it-IT" sz="1800" dirty="0">
                <a:solidFill>
                  <a:schemeClr val="accent2"/>
                </a:solidFill>
              </a:rPr>
              <a:t> </a:t>
            </a:r>
            <a:r>
              <a:rPr lang="it-IT" altLang="it-IT" sz="1800" dirty="0" err="1">
                <a:solidFill>
                  <a:schemeClr val="accent2"/>
                </a:solidFill>
              </a:rPr>
              <a:t>other</a:t>
            </a:r>
            <a:r>
              <a:rPr lang="it-IT" altLang="it-IT" sz="1800" dirty="0">
                <a:solidFill>
                  <a:schemeClr val="accent2"/>
                </a:solidFill>
              </a:rPr>
              <a:t> clock and sets </a:t>
            </a:r>
            <a:r>
              <a:rPr lang="it-IT" altLang="it-IT" sz="1800" dirty="0" err="1">
                <a:solidFill>
                  <a:schemeClr val="accent2"/>
                </a:solidFill>
              </a:rPr>
              <a:t>itself</a:t>
            </a:r>
            <a:r>
              <a:rPr lang="it-IT" altLang="it-IT" sz="1800" dirty="0">
                <a:solidFill>
                  <a:schemeClr val="accent2"/>
                </a:solidFill>
              </a:rPr>
              <a:t> to the </a:t>
            </a:r>
            <a:r>
              <a:rPr lang="it-IT" altLang="it-IT" sz="1800" dirty="0" err="1">
                <a:solidFill>
                  <a:schemeClr val="accent2"/>
                </a:solidFill>
              </a:rPr>
              <a:t>median</a:t>
            </a:r>
            <a:r>
              <a:rPr lang="it-IT" altLang="it-IT" sz="1800" dirty="0">
                <a:solidFill>
                  <a:schemeClr val="accent2"/>
                </a:solidFill>
              </a:rPr>
              <a:t> of the </a:t>
            </a:r>
            <a:r>
              <a:rPr lang="it-IT" altLang="it-IT" sz="1800" dirty="0" err="1">
                <a:solidFill>
                  <a:schemeClr val="accent2"/>
                </a:solidFill>
              </a:rPr>
              <a:t>values</a:t>
            </a:r>
            <a:r>
              <a:rPr lang="it-IT" altLang="it-IT" sz="1800" dirty="0">
                <a:solidFill>
                  <a:schemeClr val="accent2"/>
                </a:solidFill>
              </a:rPr>
              <a:t> </a:t>
            </a:r>
            <a:r>
              <a:rPr lang="it-IT" altLang="it-IT" sz="1800" dirty="0" err="1">
                <a:solidFill>
                  <a:schemeClr val="accent2"/>
                </a:solidFill>
              </a:rPr>
              <a:t>that</a:t>
            </a:r>
            <a:r>
              <a:rPr lang="it-IT" altLang="it-IT" sz="1800" dirty="0">
                <a:solidFill>
                  <a:schemeClr val="accent2"/>
                </a:solidFill>
              </a:rPr>
              <a:t> </a:t>
            </a:r>
            <a:r>
              <a:rPr lang="it-IT" altLang="it-IT" sz="1800" dirty="0" err="1">
                <a:solidFill>
                  <a:schemeClr val="accent2"/>
                </a:solidFill>
              </a:rPr>
              <a:t>it</a:t>
            </a:r>
            <a:r>
              <a:rPr lang="it-IT" altLang="it-IT" sz="1800" dirty="0">
                <a:solidFill>
                  <a:schemeClr val="accent2"/>
                </a:solidFill>
              </a:rPr>
              <a:t> </a:t>
            </a:r>
            <a:r>
              <a:rPr lang="it-IT" altLang="it-IT" sz="1800" dirty="0" err="1">
                <a:solidFill>
                  <a:schemeClr val="accent2"/>
                </a:solidFill>
              </a:rPr>
              <a:t>sees</a:t>
            </a:r>
            <a:r>
              <a:rPr lang="it-IT" altLang="it-IT" sz="1800" dirty="0">
                <a:solidFill>
                  <a:schemeClr val="accent2"/>
                </a:solidFill>
              </a:rPr>
              <a:t>. </a:t>
            </a:r>
          </a:p>
          <a:p>
            <a:pPr eaLnBrk="1" hangingPunct="1">
              <a:lnSpc>
                <a:spcPct val="80000"/>
              </a:lnSpc>
            </a:pPr>
            <a:endParaRPr lang="it-IT" altLang="it-IT" sz="1800" dirty="0">
              <a:solidFill>
                <a:schemeClr val="accent2"/>
              </a:solidFill>
            </a:endParaRPr>
          </a:p>
          <a:p>
            <a:pPr eaLnBrk="1" hangingPunct="1">
              <a:lnSpc>
                <a:spcPct val="80000"/>
              </a:lnSpc>
            </a:pPr>
            <a:r>
              <a:rPr lang="it-IT" altLang="it-IT" sz="1800" dirty="0">
                <a:solidFill>
                  <a:schemeClr val="accent2"/>
                </a:solidFill>
              </a:rPr>
              <a:t>The </a:t>
            </a:r>
            <a:r>
              <a:rPr lang="it-IT" altLang="it-IT" sz="1800" dirty="0" err="1">
                <a:solidFill>
                  <a:schemeClr val="accent2"/>
                </a:solidFill>
              </a:rPr>
              <a:t>justification</a:t>
            </a:r>
            <a:r>
              <a:rPr lang="it-IT" altLang="it-IT" sz="1800" dirty="0">
                <a:solidFill>
                  <a:schemeClr val="accent2"/>
                </a:solidFill>
              </a:rPr>
              <a:t> for </a:t>
            </a:r>
            <a:r>
              <a:rPr lang="it-IT" altLang="it-IT" sz="1800" dirty="0" err="1">
                <a:solidFill>
                  <a:schemeClr val="accent2"/>
                </a:solidFill>
              </a:rPr>
              <a:t>this</a:t>
            </a:r>
            <a:r>
              <a:rPr lang="it-IT" altLang="it-IT" sz="1800" dirty="0">
                <a:solidFill>
                  <a:schemeClr val="accent2"/>
                </a:solidFill>
              </a:rPr>
              <a:t> </a:t>
            </a:r>
            <a:r>
              <a:rPr lang="it-IT" altLang="it-IT" sz="1800" dirty="0" err="1">
                <a:solidFill>
                  <a:schemeClr val="accent2"/>
                </a:solidFill>
              </a:rPr>
              <a:t>algorithm</a:t>
            </a:r>
            <a:r>
              <a:rPr lang="it-IT" altLang="it-IT" sz="1800" dirty="0">
                <a:solidFill>
                  <a:schemeClr val="accent2"/>
                </a:solidFill>
              </a:rPr>
              <a:t> </a:t>
            </a:r>
            <a:r>
              <a:rPr lang="it-IT" altLang="it-IT" sz="1800" dirty="0" err="1">
                <a:solidFill>
                  <a:schemeClr val="accent2"/>
                </a:solidFill>
              </a:rPr>
              <a:t>is</a:t>
            </a:r>
            <a:r>
              <a:rPr lang="it-IT" altLang="it-IT" sz="1800" dirty="0">
                <a:solidFill>
                  <a:schemeClr val="accent2"/>
                </a:solidFill>
              </a:rPr>
              <a:t> </a:t>
            </a:r>
            <a:r>
              <a:rPr lang="it-IT" altLang="it-IT" sz="1800" dirty="0" err="1">
                <a:solidFill>
                  <a:schemeClr val="accent2"/>
                </a:solidFill>
              </a:rPr>
              <a:t>that</a:t>
            </a:r>
            <a:r>
              <a:rPr lang="it-IT" altLang="it-IT" sz="1800" dirty="0">
                <a:solidFill>
                  <a:schemeClr val="accent2"/>
                </a:solidFill>
              </a:rPr>
              <a:t>, in the </a:t>
            </a:r>
            <a:r>
              <a:rPr lang="it-IT" altLang="it-IT" sz="1800" dirty="0" err="1">
                <a:solidFill>
                  <a:schemeClr val="accent2"/>
                </a:solidFill>
              </a:rPr>
              <a:t>presence</a:t>
            </a:r>
            <a:r>
              <a:rPr lang="it-IT" altLang="it-IT" sz="1800" dirty="0">
                <a:solidFill>
                  <a:schemeClr val="accent2"/>
                </a:solidFill>
              </a:rPr>
              <a:t> of </a:t>
            </a:r>
            <a:r>
              <a:rPr lang="it-IT" altLang="it-IT" sz="1800" dirty="0" err="1">
                <a:solidFill>
                  <a:schemeClr val="accent2"/>
                </a:solidFill>
              </a:rPr>
              <a:t>only</a:t>
            </a:r>
            <a:r>
              <a:rPr lang="it-IT" altLang="it-IT" sz="1800" dirty="0">
                <a:solidFill>
                  <a:schemeClr val="accent2"/>
                </a:solidFill>
              </a:rPr>
              <a:t> a single fault, </a:t>
            </a:r>
            <a:r>
              <a:rPr lang="it-IT" altLang="it-IT" sz="1800" dirty="0" err="1">
                <a:solidFill>
                  <a:schemeClr val="accent2"/>
                </a:solidFill>
              </a:rPr>
              <a:t>either</a:t>
            </a:r>
            <a:r>
              <a:rPr lang="it-IT" altLang="it-IT" sz="1800" dirty="0">
                <a:solidFill>
                  <a:schemeClr val="accent2"/>
                </a:solidFill>
              </a:rPr>
              <a:t> the </a:t>
            </a:r>
            <a:r>
              <a:rPr lang="it-IT" altLang="it-IT" sz="1800" dirty="0" err="1">
                <a:solidFill>
                  <a:schemeClr val="accent2"/>
                </a:solidFill>
              </a:rPr>
              <a:t>median</a:t>
            </a:r>
            <a:r>
              <a:rPr lang="it-IT" altLang="it-IT" sz="1800" dirty="0">
                <a:solidFill>
                  <a:schemeClr val="accent2"/>
                </a:solidFill>
              </a:rPr>
              <a:t> </a:t>
            </a:r>
            <a:r>
              <a:rPr lang="it-IT" altLang="it-IT" sz="1800" dirty="0" err="1">
                <a:solidFill>
                  <a:schemeClr val="accent2"/>
                </a:solidFill>
              </a:rPr>
              <a:t>value</a:t>
            </a:r>
            <a:r>
              <a:rPr lang="it-IT" altLang="it-IT" sz="1800" dirty="0">
                <a:solidFill>
                  <a:schemeClr val="accent2"/>
                </a:solidFill>
              </a:rPr>
              <a:t> must be the </a:t>
            </a:r>
            <a:r>
              <a:rPr lang="it-IT" altLang="it-IT" sz="1800" dirty="0" err="1">
                <a:solidFill>
                  <a:schemeClr val="accent2"/>
                </a:solidFill>
              </a:rPr>
              <a:t>value</a:t>
            </a:r>
            <a:r>
              <a:rPr lang="it-IT" altLang="it-IT" sz="1800" dirty="0">
                <a:solidFill>
                  <a:schemeClr val="accent2"/>
                </a:solidFill>
              </a:rPr>
              <a:t> of one of the </a:t>
            </a:r>
            <a:r>
              <a:rPr lang="it-IT" altLang="it-IT" sz="1800" dirty="0" err="1">
                <a:solidFill>
                  <a:schemeClr val="accent2"/>
                </a:solidFill>
              </a:rPr>
              <a:t>valid</a:t>
            </a:r>
            <a:r>
              <a:rPr lang="it-IT" altLang="it-IT" sz="1800" dirty="0">
                <a:solidFill>
                  <a:schemeClr val="accent2"/>
                </a:solidFill>
              </a:rPr>
              <a:t> clocks  (case 1, case 2) or else </a:t>
            </a:r>
            <a:r>
              <a:rPr lang="it-IT" altLang="it-IT" sz="1800" dirty="0" err="1">
                <a:solidFill>
                  <a:schemeClr val="accent2"/>
                </a:solidFill>
              </a:rPr>
              <a:t>it</a:t>
            </a:r>
            <a:r>
              <a:rPr lang="it-IT" altLang="it-IT" sz="1800" dirty="0">
                <a:solidFill>
                  <a:schemeClr val="accent2"/>
                </a:solidFill>
              </a:rPr>
              <a:t> must </a:t>
            </a:r>
            <a:r>
              <a:rPr lang="it-IT" altLang="it-IT" sz="1800" dirty="0" err="1">
                <a:solidFill>
                  <a:schemeClr val="accent2"/>
                </a:solidFill>
              </a:rPr>
              <a:t>lie</a:t>
            </a:r>
            <a:r>
              <a:rPr lang="it-IT" altLang="it-IT" sz="1800" dirty="0">
                <a:solidFill>
                  <a:schemeClr val="accent2"/>
                </a:solidFill>
              </a:rPr>
              <a:t> </a:t>
            </a:r>
            <a:r>
              <a:rPr lang="it-IT" altLang="it-IT" sz="1800" dirty="0" err="1">
                <a:solidFill>
                  <a:schemeClr val="accent2"/>
                </a:solidFill>
              </a:rPr>
              <a:t>between</a:t>
            </a:r>
            <a:r>
              <a:rPr lang="it-IT" altLang="it-IT" sz="1800" dirty="0">
                <a:solidFill>
                  <a:schemeClr val="accent2"/>
                </a:solidFill>
              </a:rPr>
              <a:t> a </a:t>
            </a:r>
            <a:r>
              <a:rPr lang="it-IT" altLang="it-IT" sz="1800" dirty="0" err="1">
                <a:solidFill>
                  <a:schemeClr val="accent2"/>
                </a:solidFill>
              </a:rPr>
              <a:t>pair</a:t>
            </a:r>
            <a:r>
              <a:rPr lang="it-IT" altLang="it-IT" sz="1800" dirty="0">
                <a:solidFill>
                  <a:schemeClr val="accent2"/>
                </a:solidFill>
              </a:rPr>
              <a:t> of </a:t>
            </a:r>
            <a:r>
              <a:rPr lang="it-IT" altLang="it-IT" sz="1800" dirty="0" err="1">
                <a:solidFill>
                  <a:schemeClr val="accent2"/>
                </a:solidFill>
              </a:rPr>
              <a:t>valid</a:t>
            </a:r>
            <a:r>
              <a:rPr lang="it-IT" altLang="it-IT" sz="1800" dirty="0">
                <a:solidFill>
                  <a:schemeClr val="accent2"/>
                </a:solidFill>
              </a:rPr>
              <a:t> clock </a:t>
            </a:r>
            <a:r>
              <a:rPr lang="it-IT" altLang="it-IT" sz="1800" dirty="0" err="1">
                <a:solidFill>
                  <a:schemeClr val="accent2"/>
                </a:solidFill>
              </a:rPr>
              <a:t>values</a:t>
            </a:r>
            <a:r>
              <a:rPr lang="it-IT" altLang="it-IT" sz="1800" dirty="0">
                <a:solidFill>
                  <a:schemeClr val="accent2"/>
                </a:solidFill>
              </a:rPr>
              <a:t> (case 3). In </a:t>
            </a:r>
            <a:r>
              <a:rPr lang="it-IT" altLang="it-IT" sz="1800" dirty="0" err="1">
                <a:solidFill>
                  <a:schemeClr val="accent2"/>
                </a:solidFill>
              </a:rPr>
              <a:t>either</a:t>
            </a:r>
            <a:r>
              <a:rPr lang="it-IT" altLang="it-IT" sz="1800" dirty="0">
                <a:solidFill>
                  <a:schemeClr val="accent2"/>
                </a:solidFill>
              </a:rPr>
              <a:t> case, the </a:t>
            </a:r>
            <a:r>
              <a:rPr lang="it-IT" altLang="it-IT" sz="1800" dirty="0" err="1">
                <a:solidFill>
                  <a:schemeClr val="accent2"/>
                </a:solidFill>
              </a:rPr>
              <a:t>median</a:t>
            </a:r>
            <a:r>
              <a:rPr lang="it-IT" altLang="it-IT" sz="1800" dirty="0">
                <a:solidFill>
                  <a:schemeClr val="accent2"/>
                </a:solidFill>
              </a:rPr>
              <a:t> </a:t>
            </a:r>
            <a:r>
              <a:rPr lang="it-IT" altLang="it-IT" sz="1800" dirty="0" err="1">
                <a:solidFill>
                  <a:schemeClr val="accent2"/>
                </a:solidFill>
              </a:rPr>
              <a:t>is</a:t>
            </a:r>
            <a:r>
              <a:rPr lang="it-IT" altLang="it-IT" sz="1800" dirty="0">
                <a:solidFill>
                  <a:schemeClr val="accent2"/>
                </a:solidFill>
              </a:rPr>
              <a:t> an </a:t>
            </a:r>
            <a:r>
              <a:rPr lang="it-IT" altLang="it-IT" sz="1800" dirty="0" err="1">
                <a:solidFill>
                  <a:schemeClr val="accent2"/>
                </a:solidFill>
              </a:rPr>
              <a:t>acceptable</a:t>
            </a:r>
            <a:r>
              <a:rPr lang="it-IT" altLang="it-IT" sz="1800" dirty="0">
                <a:solidFill>
                  <a:schemeClr val="accent2"/>
                </a:solidFill>
              </a:rPr>
              <a:t> </a:t>
            </a:r>
            <a:r>
              <a:rPr lang="it-IT" altLang="it-IT" sz="1800" dirty="0" err="1">
                <a:solidFill>
                  <a:schemeClr val="accent2"/>
                </a:solidFill>
              </a:rPr>
              <a:t>value</a:t>
            </a:r>
            <a:r>
              <a:rPr lang="it-IT" altLang="it-IT" sz="1800" dirty="0">
                <a:solidFill>
                  <a:schemeClr val="accent2"/>
                </a:solidFill>
              </a:rPr>
              <a:t> for </a:t>
            </a:r>
            <a:r>
              <a:rPr lang="it-IT" altLang="it-IT" sz="1800" dirty="0" err="1">
                <a:solidFill>
                  <a:schemeClr val="accent2"/>
                </a:solidFill>
              </a:rPr>
              <a:t>resynchronization</a:t>
            </a:r>
            <a:r>
              <a:rPr lang="it-IT" altLang="it-IT" sz="1800" dirty="0">
                <a:solidFill>
                  <a:schemeClr val="accent2"/>
                </a:solidFill>
              </a:rPr>
              <a:t>. </a:t>
            </a:r>
            <a:endParaRPr lang="it-IT" altLang="it-IT" sz="1800" b="1" dirty="0">
              <a:solidFill>
                <a:schemeClr val="accent2"/>
              </a:solidFill>
            </a:endParaRPr>
          </a:p>
          <a:p>
            <a:pPr eaLnBrk="1" hangingPunct="1">
              <a:lnSpc>
                <a:spcPct val="80000"/>
              </a:lnSpc>
            </a:pPr>
            <a:r>
              <a:rPr lang="it-IT" altLang="it-IT" sz="2000" b="1" dirty="0">
                <a:solidFill>
                  <a:schemeClr val="accent2"/>
                </a:solidFill>
              </a:rPr>
              <a:t>					</a:t>
            </a:r>
            <a:r>
              <a:rPr lang="it-IT" altLang="it-IT" sz="1800" dirty="0">
                <a:solidFill>
                  <a:schemeClr val="accent2"/>
                </a:solidFill>
              </a:rPr>
              <a:t>Clock A,  Clock B,  Clock C: </a:t>
            </a:r>
            <a:r>
              <a:rPr lang="it-IT" altLang="it-IT" sz="1800" dirty="0" err="1">
                <a:solidFill>
                  <a:schemeClr val="accent2"/>
                </a:solidFill>
              </a:rPr>
              <a:t>faulty</a:t>
            </a:r>
            <a:r>
              <a:rPr lang="it-IT" altLang="it-IT" sz="1800" dirty="0">
                <a:solidFill>
                  <a:schemeClr val="accent2"/>
                </a:solidFill>
              </a:rPr>
              <a:t>    </a:t>
            </a:r>
          </a:p>
          <a:p>
            <a:pPr eaLnBrk="1" hangingPunct="1">
              <a:lnSpc>
                <a:spcPct val="80000"/>
              </a:lnSpc>
            </a:pPr>
            <a:r>
              <a:rPr lang="it-IT" altLang="it-IT" sz="1800" dirty="0">
                <a:solidFill>
                  <a:schemeClr val="accent2"/>
                </a:solidFill>
              </a:rPr>
              <a:t>					1)  C &lt; A, B		</a:t>
            </a:r>
          </a:p>
          <a:p>
            <a:pPr eaLnBrk="1" hangingPunct="1">
              <a:lnSpc>
                <a:spcPct val="80000"/>
              </a:lnSpc>
            </a:pPr>
            <a:r>
              <a:rPr lang="it-IT" altLang="it-IT" sz="1800" dirty="0">
                <a:solidFill>
                  <a:schemeClr val="accent2"/>
                </a:solidFill>
              </a:rPr>
              <a:t>					2)  C&gt; A, B       </a:t>
            </a:r>
          </a:p>
          <a:p>
            <a:pPr eaLnBrk="1" hangingPunct="1">
              <a:lnSpc>
                <a:spcPct val="80000"/>
              </a:lnSpc>
            </a:pPr>
            <a:r>
              <a:rPr lang="it-IT" altLang="it-IT" sz="1800" dirty="0">
                <a:solidFill>
                  <a:schemeClr val="accent2"/>
                </a:solidFill>
              </a:rPr>
              <a:t>					3)  A &lt; C &lt; B 		</a:t>
            </a:r>
          </a:p>
          <a:p>
            <a:pPr eaLnBrk="1" hangingPunct="1">
              <a:lnSpc>
                <a:spcPct val="80000"/>
              </a:lnSpc>
            </a:pPr>
            <a:endParaRPr lang="it-IT" altLang="it-IT" sz="1800" dirty="0">
              <a:solidFill>
                <a:schemeClr val="accent2"/>
              </a:solidFill>
            </a:endParaRPr>
          </a:p>
          <a:p>
            <a:pPr eaLnBrk="1" hangingPunct="1">
              <a:lnSpc>
                <a:spcPct val="80000"/>
              </a:lnSpc>
            </a:pPr>
            <a:r>
              <a:rPr lang="it-IT" altLang="it-IT" sz="2000" b="1" dirty="0">
                <a:solidFill>
                  <a:schemeClr val="accent2"/>
                </a:solidFill>
              </a:rPr>
              <a:t>The </a:t>
            </a:r>
            <a:r>
              <a:rPr lang="it-IT" altLang="it-IT" sz="2000" b="1" dirty="0" err="1">
                <a:solidFill>
                  <a:schemeClr val="accent2"/>
                </a:solidFill>
              </a:rPr>
              <a:t>weakness</a:t>
            </a:r>
            <a:r>
              <a:rPr lang="it-IT" altLang="it-IT" sz="2000" b="1" dirty="0">
                <a:solidFill>
                  <a:schemeClr val="accent2"/>
                </a:solidFill>
              </a:rPr>
              <a:t> of </a:t>
            </a:r>
            <a:r>
              <a:rPr lang="it-IT" altLang="it-IT" sz="2000" b="1" dirty="0" err="1">
                <a:solidFill>
                  <a:schemeClr val="accent2"/>
                </a:solidFill>
              </a:rPr>
              <a:t>this</a:t>
            </a:r>
            <a:r>
              <a:rPr lang="it-IT" altLang="it-IT" sz="2000" b="1" dirty="0">
                <a:solidFill>
                  <a:schemeClr val="accent2"/>
                </a:solidFill>
              </a:rPr>
              <a:t> </a:t>
            </a:r>
            <a:r>
              <a:rPr lang="it-IT" altLang="it-IT" sz="2000" b="1" dirty="0" err="1">
                <a:solidFill>
                  <a:schemeClr val="accent2"/>
                </a:solidFill>
              </a:rPr>
              <a:t>algorithm</a:t>
            </a:r>
            <a:r>
              <a:rPr lang="it-IT" altLang="it-IT" sz="2000" b="1" dirty="0">
                <a:solidFill>
                  <a:schemeClr val="accent2"/>
                </a:solidFill>
              </a:rPr>
              <a:t> </a:t>
            </a:r>
            <a:r>
              <a:rPr lang="it-IT" altLang="it-IT" sz="2000" b="1" dirty="0" err="1">
                <a:solidFill>
                  <a:schemeClr val="accent2"/>
                </a:solidFill>
              </a:rPr>
              <a:t>is</a:t>
            </a:r>
            <a:r>
              <a:rPr lang="it-IT" altLang="it-IT" sz="2000" b="1" dirty="0">
                <a:solidFill>
                  <a:schemeClr val="accent2"/>
                </a:solidFill>
              </a:rPr>
              <a:t> the </a:t>
            </a:r>
            <a:r>
              <a:rPr lang="it-IT" altLang="it-IT" sz="2000" b="1" dirty="0" err="1">
                <a:solidFill>
                  <a:schemeClr val="accent2"/>
                </a:solidFill>
              </a:rPr>
              <a:t>Byzantine</a:t>
            </a:r>
            <a:r>
              <a:rPr lang="it-IT" altLang="it-IT" sz="2000" b="1" dirty="0">
                <a:solidFill>
                  <a:schemeClr val="accent2"/>
                </a:solidFill>
              </a:rPr>
              <a:t> fault, </a:t>
            </a:r>
            <a:r>
              <a:rPr lang="it-IT" altLang="it-IT" sz="2000" b="1" dirty="0" err="1">
                <a:solidFill>
                  <a:schemeClr val="accent2"/>
                </a:solidFill>
              </a:rPr>
              <a:t>that</a:t>
            </a:r>
            <a:r>
              <a:rPr lang="it-IT" altLang="it-IT" sz="2000" b="1" dirty="0">
                <a:solidFill>
                  <a:schemeClr val="accent2"/>
                </a:solidFill>
              </a:rPr>
              <a:t> </a:t>
            </a:r>
            <a:r>
              <a:rPr lang="it-IT" altLang="it-IT" sz="2000" b="1" dirty="0" err="1">
                <a:solidFill>
                  <a:schemeClr val="accent2"/>
                </a:solidFill>
              </a:rPr>
              <a:t>may</a:t>
            </a:r>
            <a:r>
              <a:rPr lang="it-IT" altLang="it-IT" sz="2000" b="1" dirty="0">
                <a:solidFill>
                  <a:schemeClr val="accent2"/>
                </a:solidFill>
              </a:rPr>
              <a:t> cause </a:t>
            </a:r>
            <a:r>
              <a:rPr lang="it-IT" altLang="it-IT" sz="2000" b="1" dirty="0" err="1">
                <a:solidFill>
                  <a:schemeClr val="accent2"/>
                </a:solidFill>
              </a:rPr>
              <a:t>other</a:t>
            </a:r>
            <a:r>
              <a:rPr lang="it-IT" altLang="it-IT" sz="2000" b="1" dirty="0">
                <a:solidFill>
                  <a:schemeClr val="accent2"/>
                </a:solidFill>
              </a:rPr>
              <a:t> clocks to </a:t>
            </a:r>
            <a:r>
              <a:rPr lang="it-IT" altLang="it-IT" sz="2000" b="1" dirty="0" err="1">
                <a:solidFill>
                  <a:schemeClr val="accent2"/>
                </a:solidFill>
              </a:rPr>
              <a:t>observe</a:t>
            </a:r>
            <a:r>
              <a:rPr lang="it-IT" altLang="it-IT" sz="2000" b="1" dirty="0">
                <a:solidFill>
                  <a:schemeClr val="accent2"/>
                </a:solidFill>
              </a:rPr>
              <a:t> </a:t>
            </a:r>
            <a:r>
              <a:rPr lang="it-IT" altLang="it-IT" sz="2000" b="1" dirty="0" err="1">
                <a:solidFill>
                  <a:schemeClr val="accent2"/>
                </a:solidFill>
              </a:rPr>
              <a:t>different</a:t>
            </a:r>
            <a:r>
              <a:rPr lang="it-IT" altLang="it-IT" sz="2000" b="1" dirty="0">
                <a:solidFill>
                  <a:schemeClr val="accent2"/>
                </a:solidFill>
              </a:rPr>
              <a:t> </a:t>
            </a:r>
            <a:r>
              <a:rPr lang="it-IT" altLang="it-IT" sz="2000" b="1" dirty="0" err="1">
                <a:solidFill>
                  <a:schemeClr val="accent2"/>
                </a:solidFill>
              </a:rPr>
              <a:t>values</a:t>
            </a:r>
            <a:r>
              <a:rPr lang="it-IT" altLang="it-IT" sz="2000" b="1" dirty="0">
                <a:solidFill>
                  <a:schemeClr val="accent2"/>
                </a:solidFill>
              </a:rPr>
              <a:t> for the </a:t>
            </a:r>
            <a:r>
              <a:rPr lang="it-IT" altLang="it-IT" sz="2000" b="1" dirty="0" err="1">
                <a:solidFill>
                  <a:schemeClr val="accent2"/>
                </a:solidFill>
              </a:rPr>
              <a:t>failing</a:t>
            </a:r>
            <a:r>
              <a:rPr lang="it-IT" altLang="it-IT" sz="2000" b="1" dirty="0">
                <a:solidFill>
                  <a:schemeClr val="accent2"/>
                </a:solidFill>
              </a:rPr>
              <a:t> clock</a:t>
            </a:r>
            <a:endParaRPr lang="it-IT" altLang="it-IT" sz="2000" dirty="0">
              <a:solidFill>
                <a:srgbClr val="FF0000"/>
              </a:solidFill>
            </a:endParaRPr>
          </a:p>
        </p:txBody>
      </p:sp>
    </p:spTree>
    <p:extLst>
      <p:ext uri="{BB962C8B-B14F-4D97-AF65-F5344CB8AC3E}">
        <p14:creationId xmlns:p14="http://schemas.microsoft.com/office/powerpoint/2010/main" val="20971312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FECBD3-E020-4E07-87DA-39A74E874A2D}"/>
              </a:ext>
            </a:extLst>
          </p:cNvPr>
          <p:cNvSpPr>
            <a:spLocks noGrp="1"/>
          </p:cNvSpPr>
          <p:nvPr>
            <p:ph type="title"/>
          </p:nvPr>
        </p:nvSpPr>
        <p:spPr/>
        <p:txBody>
          <a:bodyPr/>
          <a:lstStyle/>
          <a:p>
            <a:endParaRPr lang="it-IT"/>
          </a:p>
        </p:txBody>
      </p:sp>
      <p:sp>
        <p:nvSpPr>
          <p:cNvPr id="4" name="Segnaposto data 3">
            <a:extLst>
              <a:ext uri="{FF2B5EF4-FFF2-40B4-BE49-F238E27FC236}">
                <a16:creationId xmlns:a16="http://schemas.microsoft.com/office/drawing/2014/main" id="{020ADB81-3068-4B11-A803-C7486CE1E64C}"/>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11D80134-1AE5-4313-AA70-27A400CAFD15}"/>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9B2E2581-1B5C-4E86-958F-9D2761F7A7DB}"/>
              </a:ext>
            </a:extLst>
          </p:cNvPr>
          <p:cNvSpPr>
            <a:spLocks noGrp="1"/>
          </p:cNvSpPr>
          <p:nvPr>
            <p:ph type="sldNum" sz="quarter" idx="12"/>
          </p:nvPr>
        </p:nvSpPr>
        <p:spPr/>
        <p:txBody>
          <a:bodyPr/>
          <a:lstStyle/>
          <a:p>
            <a:fld id="{11A9D1D3-80F6-43B1-92F0-BF797B205D95}" type="slidenum">
              <a:rPr lang="it-IT" smtClean="0"/>
              <a:t>64</a:t>
            </a:fld>
            <a:endParaRPr lang="it-IT"/>
          </a:p>
        </p:txBody>
      </p:sp>
      <p:sp>
        <p:nvSpPr>
          <p:cNvPr id="7" name="Rectangle 3">
            <a:extLst>
              <a:ext uri="{FF2B5EF4-FFF2-40B4-BE49-F238E27FC236}">
                <a16:creationId xmlns:a16="http://schemas.microsoft.com/office/drawing/2014/main" id="{AFE5DF82-B895-4D37-B89F-D739887C5653}"/>
              </a:ext>
            </a:extLst>
          </p:cNvPr>
          <p:cNvSpPr txBox="1">
            <a:spLocks noChangeArrowheads="1"/>
          </p:cNvSpPr>
          <p:nvPr/>
        </p:nvSpPr>
        <p:spPr>
          <a:xfrm>
            <a:off x="744474" y="1191577"/>
            <a:ext cx="10292334" cy="5256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r>
              <a:rPr lang="it-IT" altLang="it-IT" sz="2000">
                <a:solidFill>
                  <a:schemeClr val="accent2"/>
                </a:solidFill>
              </a:rPr>
              <a:t>	</a:t>
            </a:r>
            <a:r>
              <a:rPr lang="it-IT" altLang="it-IT" sz="2000">
                <a:solidFill>
                  <a:srgbClr val="FF0000"/>
                </a:solidFill>
              </a:rPr>
              <a:t>In the presence of a fault that results in other clocks seeing different values for the failing clock, the median resynchronization algorithm can lead to a system failure. </a:t>
            </a:r>
          </a:p>
          <a:p>
            <a:pPr>
              <a:lnSpc>
                <a:spcPct val="80000"/>
              </a:lnSpc>
            </a:pPr>
            <a:r>
              <a:rPr lang="it-IT" altLang="it-IT" sz="1800">
                <a:solidFill>
                  <a:schemeClr val="accent2"/>
                </a:solidFill>
              </a:rPr>
              <a:t>	Consider a system of three clocks A, B, and C, of which C is faulty. Assume clock A &lt; clock B.  Assume the failure mode of clock C is such that clock A sees a value for clock C that is slightly earlier than its own value, while clock B sees a value for clock C that is slightly later than its own value (Byzantine faults). </a:t>
            </a:r>
          </a:p>
          <a:p>
            <a:pPr>
              <a:lnSpc>
                <a:spcPct val="80000"/>
              </a:lnSpc>
            </a:pPr>
            <a:r>
              <a:rPr lang="it-IT" altLang="it-IT" sz="1800">
                <a:solidFill>
                  <a:schemeClr val="accent2"/>
                </a:solidFill>
              </a:rPr>
              <a:t>				Clock C: faulty</a:t>
            </a:r>
          </a:p>
          <a:p>
            <a:pPr>
              <a:lnSpc>
                <a:spcPct val="80000"/>
              </a:lnSpc>
            </a:pPr>
            <a:r>
              <a:rPr lang="it-IT" altLang="it-IT" sz="1800">
                <a:solidFill>
                  <a:schemeClr val="accent2"/>
                </a:solidFill>
              </a:rPr>
              <a:t>				A:10	B: 20	C: 8		-&gt; Clock A=10 </a:t>
            </a:r>
          </a:p>
          <a:p>
            <a:pPr>
              <a:lnSpc>
                <a:spcPct val="80000"/>
              </a:lnSpc>
            </a:pPr>
            <a:r>
              <a:rPr lang="it-IT" altLang="it-IT" sz="1800">
                <a:solidFill>
                  <a:schemeClr val="accent2"/>
                </a:solidFill>
              </a:rPr>
              <a:t>				A:10	B:20	C: 22	-&gt; Clock B=20 			</a:t>
            </a:r>
          </a:p>
          <a:p>
            <a:pPr>
              <a:lnSpc>
                <a:spcPct val="80000"/>
              </a:lnSpc>
            </a:pPr>
            <a:r>
              <a:rPr lang="it-IT" altLang="it-IT" sz="1800">
                <a:solidFill>
                  <a:schemeClr val="accent2"/>
                </a:solidFill>
                <a:latin typeface="Comic Sans MS" panose="030F0702030302020204" pitchFamily="66" charset="0"/>
              </a:rPr>
              <a:t>	Median clock algorithm:</a:t>
            </a:r>
          </a:p>
          <a:p>
            <a:pPr>
              <a:lnSpc>
                <a:spcPct val="80000"/>
              </a:lnSpc>
            </a:pPr>
            <a:r>
              <a:rPr lang="it-IT" altLang="it-IT" sz="1800">
                <a:solidFill>
                  <a:schemeClr val="accent2"/>
                </a:solidFill>
              </a:rPr>
              <a:t>	Clock A=10			Clock B= 20</a:t>
            </a:r>
          </a:p>
          <a:p>
            <a:pPr>
              <a:lnSpc>
                <a:spcPct val="80000"/>
              </a:lnSpc>
            </a:pPr>
            <a:r>
              <a:rPr lang="it-IT" altLang="it-IT" sz="1800">
                <a:solidFill>
                  <a:schemeClr val="accent2"/>
                </a:solidFill>
              </a:rPr>
              <a:t>  	</a:t>
            </a:r>
          </a:p>
          <a:p>
            <a:pPr>
              <a:lnSpc>
                <a:spcPct val="80000"/>
              </a:lnSpc>
            </a:pPr>
            <a:r>
              <a:rPr lang="it-IT" altLang="it-IT" sz="1800">
                <a:solidFill>
                  <a:schemeClr val="accent2"/>
                </a:solidFill>
                <a:latin typeface="Comic Sans MS" panose="030F0702030302020204" pitchFamily="66" charset="0"/>
              </a:rPr>
              <a:t>	Clocks A and B will both  see their own value as the median value, and therefore not change it.</a:t>
            </a:r>
          </a:p>
          <a:p>
            <a:pPr>
              <a:lnSpc>
                <a:spcPct val="80000"/>
              </a:lnSpc>
            </a:pPr>
            <a:endParaRPr lang="it-IT" altLang="it-IT" sz="1800">
              <a:solidFill>
                <a:schemeClr val="accent2"/>
              </a:solidFill>
              <a:latin typeface="Comic Sans MS" panose="030F0702030302020204" pitchFamily="66" charset="0"/>
            </a:endParaRPr>
          </a:p>
          <a:p>
            <a:pPr>
              <a:lnSpc>
                <a:spcPct val="80000"/>
              </a:lnSpc>
            </a:pPr>
            <a:r>
              <a:rPr lang="it-IT" altLang="it-IT" sz="1800">
                <a:solidFill>
                  <a:schemeClr val="accent2"/>
                </a:solidFill>
                <a:latin typeface="Comic Sans MS" panose="030F0702030302020204" pitchFamily="66" charset="0"/>
              </a:rPr>
              <a:t>	</a:t>
            </a:r>
            <a:r>
              <a:rPr lang="it-IT" altLang="it-IT" sz="2400">
                <a:solidFill>
                  <a:schemeClr val="accent2"/>
                </a:solidFill>
                <a:latin typeface="Comic Sans MS" panose="030F0702030302020204" pitchFamily="66" charset="0"/>
              </a:rPr>
              <a:t>To synchronise clocks a Consensus algorithm is applied.</a:t>
            </a:r>
            <a:endParaRPr lang="it-IT" altLang="it-IT" sz="2400" dirty="0">
              <a:solidFill>
                <a:schemeClr val="accent2"/>
              </a:solidFill>
              <a:latin typeface="Comic Sans MS" panose="030F0702030302020204" pitchFamily="66" charset="0"/>
            </a:endParaRPr>
          </a:p>
        </p:txBody>
      </p:sp>
    </p:spTree>
    <p:extLst>
      <p:ext uri="{BB962C8B-B14F-4D97-AF65-F5344CB8AC3E}">
        <p14:creationId xmlns:p14="http://schemas.microsoft.com/office/powerpoint/2010/main" val="23253699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CC2DBB-C20E-4BFB-9F81-667CE3957D10}"/>
              </a:ext>
            </a:extLst>
          </p:cNvPr>
          <p:cNvSpPr>
            <a:spLocks noGrp="1"/>
          </p:cNvSpPr>
          <p:nvPr>
            <p:ph type="title"/>
          </p:nvPr>
        </p:nvSpPr>
        <p:spPr/>
        <p:txBody>
          <a:bodyPr/>
          <a:lstStyle/>
          <a:p>
            <a:r>
              <a:rPr lang="it-IT" dirty="0" err="1"/>
              <a:t>Conclusions</a:t>
            </a:r>
            <a:endParaRPr lang="it-IT" dirty="0"/>
          </a:p>
        </p:txBody>
      </p:sp>
      <p:sp>
        <p:nvSpPr>
          <p:cNvPr id="3" name="Segnaposto contenuto 2">
            <a:extLst>
              <a:ext uri="{FF2B5EF4-FFF2-40B4-BE49-F238E27FC236}">
                <a16:creationId xmlns:a16="http://schemas.microsoft.com/office/drawing/2014/main" id="{2C311D91-EF26-43E3-8A13-5C66986E8911}"/>
              </a:ext>
            </a:extLst>
          </p:cNvPr>
          <p:cNvSpPr>
            <a:spLocks noGrp="1"/>
          </p:cNvSpPr>
          <p:nvPr>
            <p:ph idx="1"/>
          </p:nvPr>
        </p:nvSpPr>
        <p:spPr/>
        <p:txBody>
          <a:bodyPr/>
          <a:lstStyle/>
          <a:p>
            <a:r>
              <a:rPr lang="it-IT" dirty="0"/>
              <a:t>……….</a:t>
            </a:r>
          </a:p>
        </p:txBody>
      </p:sp>
      <p:sp>
        <p:nvSpPr>
          <p:cNvPr id="4" name="Segnaposto data 3">
            <a:extLst>
              <a:ext uri="{FF2B5EF4-FFF2-40B4-BE49-F238E27FC236}">
                <a16:creationId xmlns:a16="http://schemas.microsoft.com/office/drawing/2014/main" id="{290B6387-607D-44CA-B53F-0EFE8E2C735A}"/>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B946323C-D26F-438F-866E-9DE39F4FF652}"/>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0ED738B9-FDCA-4FB3-AD55-221C10F3EB67}"/>
              </a:ext>
            </a:extLst>
          </p:cNvPr>
          <p:cNvSpPr>
            <a:spLocks noGrp="1"/>
          </p:cNvSpPr>
          <p:nvPr>
            <p:ph type="sldNum" sz="quarter" idx="12"/>
          </p:nvPr>
        </p:nvSpPr>
        <p:spPr/>
        <p:txBody>
          <a:bodyPr/>
          <a:lstStyle/>
          <a:p>
            <a:fld id="{11A9D1D3-80F6-43B1-92F0-BF797B205D95}" type="slidenum">
              <a:rPr lang="it-IT" smtClean="0"/>
              <a:t>65</a:t>
            </a:fld>
            <a:endParaRPr lang="it-IT"/>
          </a:p>
        </p:txBody>
      </p:sp>
    </p:spTree>
    <p:extLst>
      <p:ext uri="{BB962C8B-B14F-4D97-AF65-F5344CB8AC3E}">
        <p14:creationId xmlns:p14="http://schemas.microsoft.com/office/powerpoint/2010/main" val="2469673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8E650A-8730-4170-95DC-3A990CFE808D}"/>
              </a:ext>
            </a:extLst>
          </p:cNvPr>
          <p:cNvSpPr>
            <a:spLocks noGrp="1"/>
          </p:cNvSpPr>
          <p:nvPr>
            <p:ph type="title"/>
          </p:nvPr>
        </p:nvSpPr>
        <p:spPr/>
        <p:txBody>
          <a:bodyPr/>
          <a:lstStyle/>
          <a:p>
            <a:r>
              <a:rPr lang="it-IT" altLang="it-IT" dirty="0" err="1">
                <a:latin typeface="Calibri Light" panose="020F0302020204030204" pitchFamily="34" charset="0"/>
                <a:cs typeface="Calibri Light" panose="020F0302020204030204" pitchFamily="34" charset="0"/>
              </a:rPr>
              <a:t>Architecting</a:t>
            </a:r>
            <a:r>
              <a:rPr lang="it-IT" altLang="it-IT" dirty="0">
                <a:latin typeface="Calibri Light" panose="020F0302020204030204" pitchFamily="34" charset="0"/>
                <a:cs typeface="Calibri Light" panose="020F0302020204030204" pitchFamily="34" charset="0"/>
              </a:rPr>
              <a:t> fault </a:t>
            </a:r>
            <a:r>
              <a:rPr lang="it-IT" altLang="it-IT" dirty="0" err="1">
                <a:latin typeface="Calibri Light" panose="020F0302020204030204" pitchFamily="34" charset="0"/>
                <a:cs typeface="Calibri Light" panose="020F0302020204030204" pitchFamily="34" charset="0"/>
              </a:rPr>
              <a:t>tolerant</a:t>
            </a:r>
            <a:r>
              <a:rPr lang="it-IT" altLang="it-IT" dirty="0">
                <a:latin typeface="Calibri Light" panose="020F0302020204030204" pitchFamily="34" charset="0"/>
                <a:cs typeface="Calibri Light" panose="020F0302020204030204" pitchFamily="34" charset="0"/>
              </a:rPr>
              <a:t> systems </a:t>
            </a:r>
            <a:endParaRPr lang="it-IT" dirty="0">
              <a:latin typeface="Calibri Light" panose="020F0302020204030204" pitchFamily="34" charset="0"/>
              <a:cs typeface="Calibri Light" panose="020F0302020204030204" pitchFamily="34" charset="0"/>
            </a:endParaRPr>
          </a:p>
        </p:txBody>
      </p:sp>
      <p:sp>
        <p:nvSpPr>
          <p:cNvPr id="4" name="Segnaposto data 3">
            <a:extLst>
              <a:ext uri="{FF2B5EF4-FFF2-40B4-BE49-F238E27FC236}">
                <a16:creationId xmlns:a16="http://schemas.microsoft.com/office/drawing/2014/main" id="{7BC5A27B-163D-4944-8A2A-1E9E901D87E2}"/>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A4288D05-652C-4A23-A08F-2FEA3EA9FD07}"/>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3B465E90-98C1-4C32-96F8-E762DBE8ABB8}"/>
              </a:ext>
            </a:extLst>
          </p:cNvPr>
          <p:cNvSpPr>
            <a:spLocks noGrp="1"/>
          </p:cNvSpPr>
          <p:nvPr>
            <p:ph type="sldNum" sz="quarter" idx="12"/>
          </p:nvPr>
        </p:nvSpPr>
        <p:spPr/>
        <p:txBody>
          <a:bodyPr/>
          <a:lstStyle/>
          <a:p>
            <a:fld id="{11A9D1D3-80F6-43B1-92F0-BF797B205D95}" type="slidenum">
              <a:rPr lang="it-IT" smtClean="0"/>
              <a:t>7</a:t>
            </a:fld>
            <a:endParaRPr lang="it-IT"/>
          </a:p>
        </p:txBody>
      </p:sp>
      <p:sp>
        <p:nvSpPr>
          <p:cNvPr id="7" name="Rectangle 3">
            <a:extLst>
              <a:ext uri="{FF2B5EF4-FFF2-40B4-BE49-F238E27FC236}">
                <a16:creationId xmlns:a16="http://schemas.microsoft.com/office/drawing/2014/main" id="{AE7A9B1F-BC01-4740-87B8-D0D2A7DC40E7}"/>
              </a:ext>
            </a:extLst>
          </p:cNvPr>
          <p:cNvSpPr txBox="1">
            <a:spLocks noChangeArrowheads="1"/>
          </p:cNvSpPr>
          <p:nvPr/>
        </p:nvSpPr>
        <p:spPr>
          <a:xfrm>
            <a:off x="2063751" y="1341438"/>
            <a:ext cx="8228013" cy="4608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Tx/>
              <a:buNone/>
            </a:pPr>
            <a:r>
              <a:rPr lang="it-IT" altLang="it-IT" sz="2000">
                <a:latin typeface="Calibri" panose="020F0502020204030204" pitchFamily="34" charset="0"/>
                <a:cs typeface="Calibri" panose="020F0502020204030204" pitchFamily="34" charset="0"/>
              </a:rPr>
              <a:t>We must consider the system model:</a:t>
            </a:r>
          </a:p>
          <a:p>
            <a:pPr>
              <a:lnSpc>
                <a:spcPct val="80000"/>
              </a:lnSpc>
              <a:buFontTx/>
              <a:buChar char="-"/>
            </a:pPr>
            <a:r>
              <a:rPr lang="it-IT" altLang="it-IT" sz="2000">
                <a:latin typeface="Calibri" panose="020F0502020204030204" pitchFamily="34" charset="0"/>
                <a:cs typeface="Calibri" panose="020F0502020204030204" pitchFamily="34" charset="0"/>
              </a:rPr>
              <a:t>Asynchronous </a:t>
            </a:r>
          </a:p>
          <a:p>
            <a:pPr>
              <a:lnSpc>
                <a:spcPct val="80000"/>
              </a:lnSpc>
              <a:buFontTx/>
              <a:buChar char="-"/>
            </a:pPr>
            <a:r>
              <a:rPr lang="it-IT" altLang="it-IT" sz="2000">
                <a:latin typeface="Calibri" panose="020F0502020204030204" pitchFamily="34" charset="0"/>
                <a:cs typeface="Calibri" panose="020F0502020204030204" pitchFamily="34" charset="0"/>
              </a:rPr>
              <a:t>Synchronous</a:t>
            </a:r>
          </a:p>
          <a:p>
            <a:pPr>
              <a:lnSpc>
                <a:spcPct val="80000"/>
              </a:lnSpc>
              <a:buFontTx/>
              <a:buChar char="-"/>
            </a:pPr>
            <a:r>
              <a:rPr lang="it-IT" altLang="it-IT" sz="2000">
                <a:latin typeface="Calibri" panose="020F0502020204030204" pitchFamily="34" charset="0"/>
                <a:cs typeface="Calibri" panose="020F0502020204030204" pitchFamily="34" charset="0"/>
              </a:rPr>
              <a:t>Partially synchronous</a:t>
            </a:r>
          </a:p>
          <a:p>
            <a:pPr>
              <a:lnSpc>
                <a:spcPct val="80000"/>
              </a:lnSpc>
              <a:buFontTx/>
              <a:buChar char="-"/>
            </a:pPr>
            <a:r>
              <a:rPr lang="it-IT" altLang="it-IT" sz="2000">
                <a:latin typeface="Calibri" panose="020F0502020204030204" pitchFamily="34" charset="0"/>
                <a:cs typeface="Calibri" panose="020F0502020204030204" pitchFamily="34" charset="0"/>
              </a:rPr>
              <a:t> …</a:t>
            </a:r>
          </a:p>
          <a:p>
            <a:pPr>
              <a:lnSpc>
                <a:spcPct val="80000"/>
              </a:lnSpc>
              <a:buFontTx/>
              <a:buChar char="-"/>
            </a:pPr>
            <a:endParaRPr lang="it-IT" altLang="it-IT" sz="2000">
              <a:latin typeface="Calibri" panose="020F0502020204030204" pitchFamily="34" charset="0"/>
              <a:cs typeface="Calibri" panose="020F0502020204030204" pitchFamily="34" charset="0"/>
            </a:endParaRPr>
          </a:p>
          <a:p>
            <a:pPr>
              <a:lnSpc>
                <a:spcPct val="80000"/>
              </a:lnSpc>
            </a:pPr>
            <a:r>
              <a:rPr lang="it-IT" altLang="it-IT" sz="2000">
                <a:latin typeface="Calibri" panose="020F0502020204030204" pitchFamily="34" charset="0"/>
                <a:cs typeface="Calibri" panose="020F0502020204030204" pitchFamily="34" charset="0"/>
              </a:rPr>
              <a:t>Develop algorithms , protocolos that are useful building blocks for the architect of  faut tolerant systems:</a:t>
            </a:r>
          </a:p>
          <a:p>
            <a:pPr>
              <a:lnSpc>
                <a:spcPct val="80000"/>
              </a:lnSpc>
            </a:pPr>
            <a:r>
              <a:rPr lang="it-IT" altLang="it-IT" sz="2000">
                <a:latin typeface="Calibri" panose="020F0502020204030204" pitchFamily="34" charset="0"/>
                <a:cs typeface="Calibri" panose="020F0502020204030204" pitchFamily="34" charset="0"/>
              </a:rPr>
              <a:t>- Consensus </a:t>
            </a:r>
          </a:p>
          <a:p>
            <a:pPr>
              <a:lnSpc>
                <a:spcPct val="80000"/>
              </a:lnSpc>
              <a:buFontTx/>
              <a:buChar char="-"/>
            </a:pPr>
            <a:r>
              <a:rPr lang="it-IT" altLang="it-IT" sz="2000">
                <a:latin typeface="Calibri" panose="020F0502020204030204" pitchFamily="34" charset="0"/>
                <a:cs typeface="Calibri" panose="020F0502020204030204" pitchFamily="34" charset="0"/>
              </a:rPr>
              <a:t>Atomic actions </a:t>
            </a:r>
          </a:p>
          <a:p>
            <a:pPr>
              <a:lnSpc>
                <a:spcPct val="80000"/>
              </a:lnSpc>
              <a:buFontTx/>
              <a:buChar char="-"/>
            </a:pPr>
            <a:r>
              <a:rPr lang="it-IT" altLang="it-IT" sz="2000">
                <a:latin typeface="Calibri" panose="020F0502020204030204" pitchFamily="34" charset="0"/>
                <a:cs typeface="Calibri" panose="020F0502020204030204" pitchFamily="34" charset="0"/>
              </a:rPr>
              <a:t>Trusted components</a:t>
            </a:r>
          </a:p>
          <a:p>
            <a:pPr>
              <a:lnSpc>
                <a:spcPct val="80000"/>
              </a:lnSpc>
              <a:buFontTx/>
              <a:buChar char="-"/>
            </a:pPr>
            <a:r>
              <a:rPr lang="it-IT" altLang="it-IT" sz="2000">
                <a:latin typeface="Calibri" panose="020F0502020204030204" pitchFamily="34" charset="0"/>
                <a:cs typeface="Calibri" panose="020F0502020204030204" pitchFamily="34" charset="0"/>
              </a:rPr>
              <a:t>…….</a:t>
            </a:r>
          </a:p>
          <a:p>
            <a:pPr>
              <a:lnSpc>
                <a:spcPct val="80000"/>
              </a:lnSpc>
            </a:pPr>
            <a:endParaRPr lang="it-IT" altLang="it-IT" sz="2000">
              <a:latin typeface="Calibri" panose="020F0502020204030204" pitchFamily="34" charset="0"/>
              <a:cs typeface="Calibri" panose="020F0502020204030204" pitchFamily="34" charset="0"/>
            </a:endParaRPr>
          </a:p>
          <a:p>
            <a:pPr>
              <a:lnSpc>
                <a:spcPct val="80000"/>
              </a:lnSpc>
              <a:buFontTx/>
              <a:buNone/>
            </a:pPr>
            <a:endParaRPr lang="it-IT" altLang="it-IT" sz="20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7638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53184D-14CF-4889-88FD-0150DE0706C1}"/>
              </a:ext>
            </a:extLst>
          </p:cNvPr>
          <p:cNvSpPr>
            <a:spLocks noGrp="1"/>
          </p:cNvSpPr>
          <p:nvPr>
            <p:ph type="title"/>
          </p:nvPr>
        </p:nvSpPr>
        <p:spPr/>
        <p:txBody>
          <a:bodyPr/>
          <a:lstStyle/>
          <a:p>
            <a:r>
              <a:rPr lang="it-IT" altLang="it-IT" dirty="0"/>
              <a:t>Basic building </a:t>
            </a:r>
            <a:r>
              <a:rPr lang="it-IT" altLang="it-IT" dirty="0" err="1"/>
              <a:t>blocks</a:t>
            </a:r>
            <a:r>
              <a:rPr lang="it-IT" altLang="it-IT" dirty="0"/>
              <a:t> for fault </a:t>
            </a:r>
            <a:r>
              <a:rPr lang="it-IT" altLang="it-IT" dirty="0" err="1"/>
              <a:t>tolerance</a:t>
            </a:r>
            <a:endParaRPr lang="it-IT" dirty="0"/>
          </a:p>
        </p:txBody>
      </p:sp>
      <p:sp>
        <p:nvSpPr>
          <p:cNvPr id="4" name="Segnaposto data 3">
            <a:extLst>
              <a:ext uri="{FF2B5EF4-FFF2-40B4-BE49-F238E27FC236}">
                <a16:creationId xmlns:a16="http://schemas.microsoft.com/office/drawing/2014/main" id="{DEE15119-19B8-461F-AB7C-B06B70201B9A}"/>
              </a:ext>
            </a:extLst>
          </p:cNvPr>
          <p:cNvSpPr>
            <a:spLocks noGrp="1"/>
          </p:cNvSpPr>
          <p:nvPr>
            <p:ph type="dt" sz="half" idx="10"/>
          </p:nvPr>
        </p:nvSpPr>
        <p:spPr/>
        <p:txBody>
          <a:bodyPr/>
          <a:lstStyle/>
          <a:p>
            <a:r>
              <a:rPr lang="it-IT"/>
              <a:t>May 7-10, 2019</a:t>
            </a:r>
            <a:endParaRPr lang="it-IT" dirty="0"/>
          </a:p>
        </p:txBody>
      </p:sp>
      <p:sp>
        <p:nvSpPr>
          <p:cNvPr id="5" name="Segnaposto piè di pagina 4">
            <a:extLst>
              <a:ext uri="{FF2B5EF4-FFF2-40B4-BE49-F238E27FC236}">
                <a16:creationId xmlns:a16="http://schemas.microsoft.com/office/drawing/2014/main" id="{DC3C9840-A3D9-4654-8103-24F85771A797}"/>
              </a:ext>
            </a:extLst>
          </p:cNvPr>
          <p:cNvSpPr>
            <a:spLocks noGrp="1"/>
          </p:cNvSpPr>
          <p:nvPr>
            <p:ph type="ftr" sz="quarter" idx="11"/>
          </p:nvPr>
        </p:nvSpPr>
        <p:spPr/>
        <p:txBody>
          <a:bodyPr/>
          <a:lstStyle/>
          <a:p>
            <a:r>
              <a:rPr lang="en-US" altLang="it-IT"/>
              <a:t>Basic building blocks in Fault Tolerant distributed systems</a:t>
            </a:r>
            <a:endParaRPr lang="en-US" altLang="it-IT" dirty="0"/>
          </a:p>
        </p:txBody>
      </p:sp>
      <p:sp>
        <p:nvSpPr>
          <p:cNvPr id="6" name="Segnaposto numero diapositiva 5">
            <a:extLst>
              <a:ext uri="{FF2B5EF4-FFF2-40B4-BE49-F238E27FC236}">
                <a16:creationId xmlns:a16="http://schemas.microsoft.com/office/drawing/2014/main" id="{E285E77C-17BC-47D6-9D9C-D5BD6957D7C7}"/>
              </a:ext>
            </a:extLst>
          </p:cNvPr>
          <p:cNvSpPr>
            <a:spLocks noGrp="1"/>
          </p:cNvSpPr>
          <p:nvPr>
            <p:ph type="sldNum" sz="quarter" idx="12"/>
          </p:nvPr>
        </p:nvSpPr>
        <p:spPr/>
        <p:txBody>
          <a:bodyPr/>
          <a:lstStyle/>
          <a:p>
            <a:fld id="{11A9D1D3-80F6-43B1-92F0-BF797B205D95}" type="slidenum">
              <a:rPr lang="it-IT" smtClean="0"/>
              <a:t>8</a:t>
            </a:fld>
            <a:endParaRPr lang="it-IT"/>
          </a:p>
        </p:txBody>
      </p:sp>
      <p:sp>
        <p:nvSpPr>
          <p:cNvPr id="7" name="Content Placeholder 2">
            <a:extLst>
              <a:ext uri="{FF2B5EF4-FFF2-40B4-BE49-F238E27FC236}">
                <a16:creationId xmlns:a16="http://schemas.microsoft.com/office/drawing/2014/main" id="{A42EC0A5-7111-4FEB-8F70-A70532D42309}"/>
              </a:ext>
            </a:extLst>
          </p:cNvPr>
          <p:cNvSpPr>
            <a:spLocks noGrp="1"/>
          </p:cNvSpPr>
          <p:nvPr>
            <p:ph idx="1"/>
          </p:nvPr>
        </p:nvSpPr>
        <p:spPr>
          <a:xfrm>
            <a:off x="2400301" y="1341439"/>
            <a:ext cx="7777163" cy="4524375"/>
          </a:xfrm>
        </p:spPr>
        <p:txBody>
          <a:bodyPr>
            <a:normAutofit/>
          </a:bodyPr>
          <a:lstStyle/>
          <a:p>
            <a:pPr>
              <a:buFont typeface="Arial" panose="020B0604020202020204" pitchFamily="34" charset="0"/>
              <a:buChar char="•"/>
              <a:defRPr/>
            </a:pPr>
            <a:r>
              <a:rPr lang="it-IT" sz="2000" dirty="0"/>
              <a:t>Atomic actions</a:t>
            </a:r>
          </a:p>
          <a:p>
            <a:pPr marL="0" indent="0">
              <a:buNone/>
              <a:defRPr/>
            </a:pPr>
            <a:r>
              <a:rPr lang="it-IT" sz="2000" dirty="0"/>
              <a:t>	action executed in full all or has no effect</a:t>
            </a:r>
          </a:p>
          <a:p>
            <a:pPr>
              <a:defRPr/>
            </a:pPr>
            <a:endParaRPr lang="it-IT" sz="2000" dirty="0"/>
          </a:p>
          <a:p>
            <a:pPr>
              <a:buFont typeface="Arial" panose="020B0604020202020204" pitchFamily="34" charset="0"/>
              <a:buChar char="•"/>
              <a:defRPr/>
            </a:pPr>
            <a:r>
              <a:rPr lang="it-IT" sz="2000" dirty="0"/>
              <a:t>Consensus protocols</a:t>
            </a:r>
          </a:p>
          <a:p>
            <a:pPr marL="0" indent="0">
              <a:buNone/>
              <a:defRPr/>
            </a:pPr>
            <a:r>
              <a:rPr lang="it-IT" sz="2000" dirty="0"/>
              <a:t>	 correct </a:t>
            </a:r>
            <a:r>
              <a:rPr lang="en-US" sz="2000" dirty="0"/>
              <a:t>replicas deliver the same result</a:t>
            </a:r>
          </a:p>
          <a:p>
            <a:pPr>
              <a:defRPr/>
            </a:pPr>
            <a:endParaRPr lang="it-IT" sz="2000" dirty="0"/>
          </a:p>
          <a:p>
            <a:pPr>
              <a:buFont typeface="Arial" panose="020B0604020202020204" pitchFamily="34" charset="0"/>
              <a:buChar char="•"/>
              <a:defRPr/>
            </a:pPr>
            <a:r>
              <a:rPr lang="it-IT" sz="2000" dirty="0"/>
              <a:t>Reliable broadcast</a:t>
            </a:r>
          </a:p>
          <a:p>
            <a:pPr marL="0" indent="0">
              <a:buNone/>
              <a:defRPr/>
            </a:pPr>
            <a:r>
              <a:rPr lang="it-IT" sz="2000" dirty="0"/>
              <a:t>	</a:t>
            </a:r>
            <a:r>
              <a:rPr lang="it-IT" sz="2000" i="1" dirty="0"/>
              <a:t> </a:t>
            </a:r>
            <a:r>
              <a:rPr lang="it-IT" sz="2000" dirty="0"/>
              <a:t>reliability of messages exchanged </a:t>
            </a:r>
            <a:r>
              <a:rPr lang="en-US" sz="2000" dirty="0"/>
              <a:t>within a group of processes</a:t>
            </a:r>
          </a:p>
          <a:p>
            <a:pPr marL="0" indent="0">
              <a:defRPr/>
            </a:pPr>
            <a:endParaRPr lang="en-US" sz="2000" dirty="0"/>
          </a:p>
        </p:txBody>
      </p:sp>
    </p:spTree>
    <p:extLst>
      <p:ext uri="{BB962C8B-B14F-4D97-AF65-F5344CB8AC3E}">
        <p14:creationId xmlns:p14="http://schemas.microsoft.com/office/powerpoint/2010/main" val="2696297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9D39B18-A6ED-4506-B599-C0144FF10A0C}"/>
              </a:ext>
            </a:extLst>
          </p:cNvPr>
          <p:cNvSpPr>
            <a:spLocks noGrp="1" noChangeArrowheads="1"/>
          </p:cNvSpPr>
          <p:nvPr>
            <p:ph type="title"/>
          </p:nvPr>
        </p:nvSpPr>
        <p:spPr>
          <a:xfrm>
            <a:off x="2715859" y="2779297"/>
            <a:ext cx="8228013" cy="1143000"/>
          </a:xfrm>
        </p:spPr>
        <p:txBody>
          <a:bodyPr/>
          <a:lstStyle/>
          <a:p>
            <a:pPr algn="r" eaLnBrk="1" hangingPunct="1"/>
            <a:r>
              <a:rPr lang="it-IT" altLang="it-IT" sz="3200" dirty="0" err="1">
                <a:solidFill>
                  <a:schemeClr val="accent1">
                    <a:lumMod val="60000"/>
                    <a:lumOff val="40000"/>
                  </a:schemeClr>
                </a:solidFill>
              </a:rPr>
              <a:t>Atomic</a:t>
            </a:r>
            <a:r>
              <a:rPr lang="it-IT" altLang="it-IT" sz="3200" dirty="0">
                <a:solidFill>
                  <a:schemeClr val="accent1">
                    <a:lumMod val="60000"/>
                    <a:lumOff val="40000"/>
                  </a:schemeClr>
                </a:solidFill>
              </a:rPr>
              <a:t> Actions</a:t>
            </a:r>
          </a:p>
        </p:txBody>
      </p:sp>
    </p:spTree>
  </p:cSld>
  <p:clrMapOvr>
    <a:masterClrMapping/>
  </p:clrMapOvr>
</p:sld>
</file>

<file path=ppt/theme/theme1.xml><?xml version="1.0" encoding="utf-8"?>
<a:theme xmlns:a="http://schemas.openxmlformats.org/drawingml/2006/main" name="Tema di Office">
  <a:themeElements>
    <a:clrScheme name="Blu cal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3870</Words>
  <Application>Microsoft Office PowerPoint</Application>
  <PresentationFormat>Widescreen</PresentationFormat>
  <Paragraphs>1046</Paragraphs>
  <Slides>65</Slides>
  <Notes>0</Notes>
  <HiddenSlides>0</HiddenSlides>
  <MMClips>0</MMClips>
  <ScaleCrop>false</ScaleCrop>
  <HeadingPairs>
    <vt:vector size="8" baseType="variant">
      <vt:variant>
        <vt:lpstr>Caratteri utilizzati</vt:lpstr>
      </vt:variant>
      <vt:variant>
        <vt:i4>8</vt:i4>
      </vt:variant>
      <vt:variant>
        <vt:lpstr>Tema</vt:lpstr>
      </vt:variant>
      <vt:variant>
        <vt:i4>1</vt:i4>
      </vt:variant>
      <vt:variant>
        <vt:lpstr>Server OLE incorporati</vt:lpstr>
      </vt:variant>
      <vt:variant>
        <vt:i4>1</vt:i4>
      </vt:variant>
      <vt:variant>
        <vt:lpstr>Titoli diapositive</vt:lpstr>
      </vt:variant>
      <vt:variant>
        <vt:i4>65</vt:i4>
      </vt:variant>
    </vt:vector>
  </HeadingPairs>
  <TitlesOfParts>
    <vt:vector size="75" baseType="lpstr">
      <vt:lpstr>Arial</vt:lpstr>
      <vt:lpstr>Calibri</vt:lpstr>
      <vt:lpstr>Calibri Light</vt:lpstr>
      <vt:lpstr>Comic Sans MS</vt:lpstr>
      <vt:lpstr>Helvetica</vt:lpstr>
      <vt:lpstr>Monotype Sorts</vt:lpstr>
      <vt:lpstr>Symbol</vt:lpstr>
      <vt:lpstr>Times New Roman</vt:lpstr>
      <vt:lpstr>Tema di Office</vt:lpstr>
      <vt:lpstr>ClipArt</vt:lpstr>
      <vt:lpstr>Presentazione standard di PowerPoint</vt:lpstr>
      <vt:lpstr>Outline</vt:lpstr>
      <vt:lpstr>Textbook and other references</vt:lpstr>
      <vt:lpstr>Fault models in distributed systems</vt:lpstr>
      <vt:lpstr>Fault models in distributed systems</vt:lpstr>
      <vt:lpstr>Fault models in distributed systems</vt:lpstr>
      <vt:lpstr>Architecting fault tolerant systems </vt:lpstr>
      <vt:lpstr>Basic building blocks for fault tolerance</vt:lpstr>
      <vt:lpstr>Atomic Actions</vt:lpstr>
      <vt:lpstr>Atomic actions</vt:lpstr>
      <vt:lpstr>An example: Transactions in databases</vt:lpstr>
      <vt:lpstr>Transactions in databases</vt:lpstr>
      <vt:lpstr>Banking application</vt:lpstr>
      <vt:lpstr>Atomicity requirement</vt:lpstr>
      <vt:lpstr>Two-phase commit protocol</vt:lpstr>
      <vt:lpstr>Three-phase commit</vt:lpstr>
      <vt:lpstr>Recovery and Atomicity</vt:lpstr>
      <vt:lpstr>Data Access</vt:lpstr>
      <vt:lpstr>Recovery and Atomicity</vt:lpstr>
      <vt:lpstr>DB Modification: an example</vt:lpstr>
      <vt:lpstr>Checkpointing</vt:lpstr>
      <vt:lpstr>Atomic actions</vt:lpstr>
      <vt:lpstr>Consensus protocols </vt:lpstr>
      <vt:lpstr>Consensus problem</vt:lpstr>
      <vt:lpstr>Consensus problem</vt:lpstr>
      <vt:lpstr>Byzantine Generals Problem</vt:lpstr>
      <vt:lpstr>Byzantine Generals Problem</vt:lpstr>
      <vt:lpstr>Interactive Consistency</vt:lpstr>
      <vt:lpstr>Byzantine Generals Problem</vt:lpstr>
      <vt:lpstr>Byzantine Generals Problem</vt:lpstr>
      <vt:lpstr>3 Generals: one lieutenant traitor</vt:lpstr>
      <vt:lpstr>3 Generals: Commander traitor</vt:lpstr>
      <vt:lpstr>Oral Message (OM) algorithm</vt:lpstr>
      <vt:lpstr>Oral Message (OM) algorithm</vt:lpstr>
      <vt:lpstr>The algorithm </vt:lpstr>
      <vt:lpstr>The algorithm </vt:lpstr>
      <vt:lpstr>4 Generals: Commander traitor</vt:lpstr>
      <vt:lpstr>4 Generals: Commander traitor</vt:lpstr>
      <vt:lpstr>4 Generals: one Lieutenant traitor</vt:lpstr>
      <vt:lpstr>Oral message (OM) Algorithm</vt:lpstr>
      <vt:lpstr>Byzantine Generals Problem</vt:lpstr>
      <vt:lpstr>Byzantine Generals Problem</vt:lpstr>
      <vt:lpstr>Byzantine Generals Problem</vt:lpstr>
      <vt:lpstr>Byzantine Generals Problem</vt:lpstr>
      <vt:lpstr>Signed messages </vt:lpstr>
      <vt:lpstr>Signed messages </vt:lpstr>
      <vt:lpstr>Signed messages </vt:lpstr>
      <vt:lpstr>Remarks</vt:lpstr>
      <vt:lpstr>Remarks</vt:lpstr>
      <vt:lpstr>Impossibility result</vt:lpstr>
      <vt:lpstr>Impossibility result</vt:lpstr>
      <vt:lpstr>Circumventing FLP </vt:lpstr>
      <vt:lpstr>Circumventing FLP: Failure detectors</vt:lpstr>
      <vt:lpstr>Circumventing FLP: Randomized Byzantine consensus</vt:lpstr>
      <vt:lpstr>Circumventing FLP: Randomized Byzantine consensus</vt:lpstr>
      <vt:lpstr>Circumventing FLP: Adding time to the model</vt:lpstr>
      <vt:lpstr>Circumventing FLP: Wormholes</vt:lpstr>
      <vt:lpstr>Clock synchronization and Byzantine faults</vt:lpstr>
      <vt:lpstr>Structure of the hardware</vt:lpstr>
      <vt:lpstr>Presentazione standard di PowerPoint</vt:lpstr>
      <vt:lpstr>Application tasks within SIFT configuration</vt:lpstr>
      <vt:lpstr>System overview: loose synchronization</vt:lpstr>
      <vt:lpstr>Clock synchronization</vt:lpstr>
      <vt:lpstr>Presentazione standard di PowerPoint</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cinzia</dc:creator>
  <cp:lastModifiedBy>cinzia</cp:lastModifiedBy>
  <cp:revision>412</cp:revision>
  <dcterms:created xsi:type="dcterms:W3CDTF">2019-04-29T15:18:52Z</dcterms:created>
  <dcterms:modified xsi:type="dcterms:W3CDTF">2019-05-03T08:03:29Z</dcterms:modified>
</cp:coreProperties>
</file>