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1303" r:id="rId2"/>
    <p:sldId id="1304" r:id="rId3"/>
    <p:sldId id="1375" r:id="rId4"/>
    <p:sldId id="1376" r:id="rId5"/>
    <p:sldId id="1377" r:id="rId6"/>
    <p:sldId id="1378" r:id="rId7"/>
    <p:sldId id="1379" r:id="rId8"/>
    <p:sldId id="1013" r:id="rId9"/>
    <p:sldId id="1380" r:id="rId10"/>
    <p:sldId id="1381" r:id="rId11"/>
    <p:sldId id="1382" r:id="rId12"/>
    <p:sldId id="1383" r:id="rId13"/>
    <p:sldId id="1384" r:id="rId14"/>
    <p:sldId id="1385" r:id="rId15"/>
    <p:sldId id="1386" r:id="rId16"/>
    <p:sldId id="1387" r:id="rId17"/>
    <p:sldId id="1388" r:id="rId18"/>
    <p:sldId id="1389" r:id="rId19"/>
    <p:sldId id="1390" r:id="rId20"/>
    <p:sldId id="1391" r:id="rId21"/>
    <p:sldId id="1392" r:id="rId22"/>
    <p:sldId id="1097" r:id="rId23"/>
    <p:sldId id="1395" r:id="rId24"/>
    <p:sldId id="1394" r:id="rId25"/>
    <p:sldId id="1397" r:id="rId26"/>
    <p:sldId id="1398" r:id="rId27"/>
    <p:sldId id="1437" r:id="rId28"/>
    <p:sldId id="1399" r:id="rId29"/>
    <p:sldId id="1400" r:id="rId30"/>
    <p:sldId id="1401" r:id="rId31"/>
    <p:sldId id="1402" r:id="rId32"/>
    <p:sldId id="1403" r:id="rId33"/>
    <p:sldId id="1404" r:id="rId34"/>
    <p:sldId id="1405" r:id="rId35"/>
    <p:sldId id="1406" r:id="rId36"/>
    <p:sldId id="1407" r:id="rId37"/>
    <p:sldId id="1408" r:id="rId38"/>
    <p:sldId id="1409" r:id="rId39"/>
    <p:sldId id="1410" r:id="rId40"/>
    <p:sldId id="1411" r:id="rId41"/>
    <p:sldId id="1412" r:id="rId42"/>
    <p:sldId id="1413" r:id="rId43"/>
    <p:sldId id="1414" r:id="rId44"/>
    <p:sldId id="1415" r:id="rId45"/>
    <p:sldId id="1416" r:id="rId46"/>
    <p:sldId id="1418" r:id="rId47"/>
    <p:sldId id="1419" r:id="rId48"/>
    <p:sldId id="1420" r:id="rId49"/>
    <p:sldId id="1422" r:id="rId50"/>
    <p:sldId id="1423" r:id="rId51"/>
    <p:sldId id="1429" r:id="rId52"/>
    <p:sldId id="1435" r:id="rId53"/>
    <p:sldId id="1433" r:id="rId54"/>
    <p:sldId id="1431" r:id="rId55"/>
    <p:sldId id="1439" r:id="rId56"/>
    <p:sldId id="1438" r:id="rId57"/>
    <p:sldId id="1436" r:id="rId58"/>
    <p:sldId id="1213" r:id="rId59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FF3B3B"/>
    <a:srgbClr val="F9ADEE"/>
    <a:srgbClr val="E9B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542" autoAdjust="0"/>
  </p:normalViewPr>
  <p:slideViewPr>
    <p:cSldViewPr snapToGrid="0">
      <p:cViewPr>
        <p:scale>
          <a:sx n="112" d="100"/>
          <a:sy n="112" d="100"/>
        </p:scale>
        <p:origin x="-420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8D891-0159-4268-8D3A-C405D2B2945D}" type="datetimeFigureOut">
              <a:rPr lang="it-IT" smtClean="0"/>
              <a:t>04/05/2019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00662-4E9E-4582-893A-B85D2C5ACC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433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F65E0-4069-491A-83B2-D1E5380DC064}" type="datetimeFigureOut">
              <a:rPr lang="it-IT" smtClean="0"/>
              <a:t>04/05/2019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DD656-6BF1-4706-ADC1-0A198C245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1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BDD656-6BF1-4706-ADC1-0A198C24576E}" type="slidenum">
              <a:rPr lang="it-IT" smtClean="0"/>
              <a:t>57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474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2E9773-12D3-4817-8DD5-C789955D1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err="1"/>
              <a:t>May</a:t>
            </a:r>
            <a:r>
              <a:rPr lang="it-IT" dirty="0"/>
              <a:t> 7-11, /2019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4CBC14-0F91-4A20-8417-208012D3C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5364" y="6356350"/>
            <a:ext cx="12016636" cy="365125"/>
          </a:xfrm>
        </p:spPr>
        <p:txBody>
          <a:bodyPr/>
          <a:lstStyle/>
          <a:p>
            <a:r>
              <a:rPr lang="it-IT" dirty="0" err="1"/>
              <a:t>Redundance</a:t>
            </a:r>
            <a:r>
              <a:rPr lang="it-IT" dirty="0"/>
              <a:t> in fault </a:t>
            </a:r>
            <a:r>
              <a:rPr lang="it-IT" dirty="0" err="1"/>
              <a:t>tolerance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4065C5-4AD1-49EA-B986-64AFB01F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Grafik 4" descr="unipi.jpg">
            <a:extLst>
              <a:ext uri="{FF2B5EF4-FFF2-40B4-BE49-F238E27FC236}">
                <a16:creationId xmlns:a16="http://schemas.microsoft.com/office/drawing/2014/main" id="{AD822E2C-8FA0-4ACE-A55C-B791CCEE21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07" y="394083"/>
            <a:ext cx="1238310" cy="108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ottotitolo 2">
            <a:extLst>
              <a:ext uri="{FF2B5EF4-FFF2-40B4-BE49-F238E27FC236}">
                <a16:creationId xmlns:a16="http://schemas.microsoft.com/office/drawing/2014/main" id="{9190FCBE-6A7A-484E-B258-FD6BEB31B264}"/>
              </a:ext>
            </a:extLst>
          </p:cNvPr>
          <p:cNvSpPr txBox="1">
            <a:spLocks/>
          </p:cNvSpPr>
          <p:nvPr userDrawn="1"/>
        </p:nvSpPr>
        <p:spPr>
          <a:xfrm>
            <a:off x="0" y="3380713"/>
            <a:ext cx="12192000" cy="51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 sz="20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altLang="it-IT" sz="2400" b="0" i="0" dirty="0" err="1">
                <a:latin typeface="Arial" panose="020B0604020202020204" pitchFamily="34" charset="0"/>
              </a:rPr>
              <a:t>Lecture</a:t>
            </a:r>
            <a:r>
              <a:rPr lang="it-IT" altLang="it-IT" sz="2400" b="0" i="0" dirty="0">
                <a:latin typeface="Arial" panose="020B0604020202020204" pitchFamily="34" charset="0"/>
              </a:rPr>
              <a:t> 4</a:t>
            </a:r>
            <a:endParaRPr lang="it-IT" altLang="ja-JP" sz="2400" b="0" i="0" dirty="0">
              <a:latin typeface="Arial" panose="020B0604020202020204" pitchFamily="34" charset="0"/>
            </a:endParaRPr>
          </a:p>
        </p:txBody>
      </p:sp>
      <p:sp>
        <p:nvSpPr>
          <p:cNvPr id="13" name="Sottotitolo 2">
            <a:extLst>
              <a:ext uri="{FF2B5EF4-FFF2-40B4-BE49-F238E27FC236}">
                <a16:creationId xmlns:a16="http://schemas.microsoft.com/office/drawing/2014/main" id="{76C54228-CD95-4180-B164-5C80F9A58FB5}"/>
              </a:ext>
            </a:extLst>
          </p:cNvPr>
          <p:cNvSpPr txBox="1">
            <a:spLocks/>
          </p:cNvSpPr>
          <p:nvPr userDrawn="1"/>
        </p:nvSpPr>
        <p:spPr>
          <a:xfrm>
            <a:off x="1240062" y="6282217"/>
            <a:ext cx="9144000" cy="51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 sz="20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1800" b="0" i="0" dirty="0" err="1">
                <a:latin typeface="Arial" panose="020B0604020202020204" pitchFamily="34" charset="0"/>
              </a:rPr>
              <a:t>May</a:t>
            </a:r>
            <a:r>
              <a:rPr lang="it-IT" altLang="it-IT" sz="1800" b="0" i="0" dirty="0">
                <a:latin typeface="Arial" panose="020B0604020202020204" pitchFamily="34" charset="0"/>
              </a:rPr>
              <a:t> 7-10, 2019 – </a:t>
            </a:r>
            <a:r>
              <a:rPr lang="it-IT" altLang="it-IT" sz="1800" b="0" i="0" dirty="0" err="1">
                <a:latin typeface="Arial" panose="020B0604020202020204" pitchFamily="34" charset="0"/>
              </a:rPr>
              <a:t>Thessaloniki</a:t>
            </a:r>
            <a:r>
              <a:rPr lang="it-IT" altLang="it-IT" sz="1800" b="0" i="0" dirty="0">
                <a:latin typeface="Arial" panose="020B0604020202020204" pitchFamily="34" charset="0"/>
              </a:rPr>
              <a:t>, </a:t>
            </a:r>
            <a:r>
              <a:rPr lang="it-IT" altLang="it-IT" sz="1800" b="0" i="0" dirty="0" err="1">
                <a:latin typeface="Arial" panose="020B0604020202020204" pitchFamily="34" charset="0"/>
              </a:rPr>
              <a:t>Greece</a:t>
            </a:r>
            <a:endParaRPr lang="it-IT" altLang="ja-JP" sz="1800" b="0" i="0" dirty="0">
              <a:latin typeface="Arial" panose="020B0604020202020204" pitchFamily="34" charset="0"/>
            </a:endParaRP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4F8F5D8B-25D9-4E40-A41F-3D134C483D78}"/>
              </a:ext>
            </a:extLst>
          </p:cNvPr>
          <p:cNvCxnSpPr/>
          <p:nvPr userDrawn="1"/>
        </p:nvCxnSpPr>
        <p:spPr>
          <a:xfrm>
            <a:off x="0" y="6150279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477FFFB-3FAC-4D4D-B650-200C658170BB}"/>
              </a:ext>
            </a:extLst>
          </p:cNvPr>
          <p:cNvSpPr txBox="1"/>
          <p:nvPr userDrawn="1"/>
        </p:nvSpPr>
        <p:spPr>
          <a:xfrm>
            <a:off x="0" y="4221972"/>
            <a:ext cx="12192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i="1" dirty="0">
                <a:latin typeface="Arial" panose="020B0604020202020204" pitchFamily="34" charset="0"/>
              </a:rPr>
              <a:t>Prof. Cinzia Bernardeschi</a:t>
            </a:r>
            <a:br>
              <a:rPr lang="it-IT" altLang="it-IT" sz="2000" i="1" dirty="0">
                <a:latin typeface="Arial" panose="020B0604020202020204" pitchFamily="34" charset="0"/>
              </a:rPr>
            </a:br>
            <a:r>
              <a:rPr lang="it-IT" altLang="it-IT" sz="2000" i="1" dirty="0">
                <a:latin typeface="Arial" panose="020B0604020202020204" pitchFamily="34" charset="0"/>
              </a:rPr>
              <a:t> Department of Information Engineering</a:t>
            </a:r>
            <a:br>
              <a:rPr lang="it-IT" altLang="it-IT" sz="2000" i="1" dirty="0">
                <a:latin typeface="Arial" panose="020B0604020202020204" pitchFamily="34" charset="0"/>
              </a:rPr>
            </a:br>
            <a:r>
              <a:rPr lang="it-IT" altLang="it-IT" sz="2000" i="1" dirty="0" err="1">
                <a:latin typeface="Arial" panose="020B0604020202020204" pitchFamily="34" charset="0"/>
              </a:rPr>
              <a:t>Univerisity</a:t>
            </a:r>
            <a:r>
              <a:rPr lang="it-IT" altLang="it-IT" sz="2000" i="1" dirty="0">
                <a:latin typeface="Arial" panose="020B0604020202020204" pitchFamily="34" charset="0"/>
              </a:rPr>
              <a:t> of Pisa, </a:t>
            </a:r>
            <a:r>
              <a:rPr lang="it-IT" altLang="it-IT" sz="2000" i="1" dirty="0" err="1">
                <a:latin typeface="Arial" panose="020B0604020202020204" pitchFamily="34" charset="0"/>
              </a:rPr>
              <a:t>Italy</a:t>
            </a:r>
            <a:br>
              <a:rPr lang="it-IT" altLang="it-IT" sz="2000" i="1" dirty="0">
                <a:latin typeface="Arial" panose="020B0604020202020204" pitchFamily="34" charset="0"/>
              </a:rPr>
            </a:br>
            <a:r>
              <a:rPr lang="it-IT" altLang="it-IT" sz="2000" i="1" dirty="0">
                <a:latin typeface="Arial" panose="020B0604020202020204" pitchFamily="34" charset="0"/>
              </a:rPr>
              <a:t>cinzia.bernardeschi@unipi.it</a:t>
            </a:r>
          </a:p>
          <a:p>
            <a:endParaRPr lang="it-IT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72179EAB-DD38-4D34-9889-C7EF4E12D74F}"/>
              </a:ext>
            </a:extLst>
          </p:cNvPr>
          <p:cNvSpPr/>
          <p:nvPr userDrawn="1"/>
        </p:nvSpPr>
        <p:spPr>
          <a:xfrm>
            <a:off x="0" y="2085334"/>
            <a:ext cx="12192000" cy="10835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it-IT" sz="4400" dirty="0"/>
              <a:t>Basic </a:t>
            </a:r>
            <a:r>
              <a:rPr lang="en-US" altLang="it-IT" sz="4400" dirty="0" err="1"/>
              <a:t>buiding</a:t>
            </a:r>
            <a:r>
              <a:rPr lang="en-US" altLang="it-IT" sz="4400" dirty="0"/>
              <a:t> blocks in Fault Tolerant </a:t>
            </a:r>
          </a:p>
          <a:p>
            <a:pPr algn="ctr"/>
            <a:r>
              <a:rPr lang="en-US" altLang="it-IT" sz="4400" dirty="0"/>
              <a:t>distributed systems</a:t>
            </a:r>
          </a:p>
        </p:txBody>
      </p:sp>
    </p:spTree>
    <p:extLst>
      <p:ext uri="{BB962C8B-B14F-4D97-AF65-F5344CB8AC3E}">
        <p14:creationId xmlns:p14="http://schemas.microsoft.com/office/powerpoint/2010/main" val="112306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FF385-6E79-4DFF-B100-A37F9F68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0DC237A-D1AE-4FB4-A33C-5415E17D7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F16C5A-CB3A-4AB4-9073-1DA962C0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7, /2019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49320B-C8A0-45C1-9911-411D5C8CB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Redundance in fault tolerance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FEECA0-5252-494F-BAF6-9E8C921E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24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B2B231F-3622-47C9-A109-AD6D47777D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7CA577C-444F-4685-AF41-53E6198BA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619728-FB9E-43FD-9E90-05C02BBCA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7, /2019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0763D0-25C0-495B-93AA-23579D883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Redundance in fault tolerance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79B195-FE4D-4BC2-9771-677F4EEF2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39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5ABC4496-02AC-45EC-ABB7-B5DAD7F7081F}"/>
              </a:ext>
            </a:extLst>
          </p:cNvPr>
          <p:cNvSpPr/>
          <p:nvPr userDrawn="1"/>
        </p:nvSpPr>
        <p:spPr>
          <a:xfrm>
            <a:off x="0" y="2478"/>
            <a:ext cx="12192000" cy="9501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97A819D-5CD2-4A56-BDEA-931759BFE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1103280" cy="935494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4615E9-300B-4232-9E7F-131FB5256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12" y="1639888"/>
            <a:ext cx="10515600" cy="4351338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EDB858-78E0-4312-B644-98F96322D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err="1"/>
              <a:t>May</a:t>
            </a:r>
            <a:r>
              <a:rPr lang="it-IT" dirty="0"/>
              <a:t> 7-10, 2019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A12C6C-4517-4981-9157-F53A4D485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altLang="it-IT" dirty="0"/>
              <a:t>Basic building blocks in Fault Tolerant distributed systems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51739A-DB3A-41FD-9ABE-B8F9A94B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Grafik 4" descr="unipi.jpg">
            <a:extLst>
              <a:ext uri="{FF2B5EF4-FFF2-40B4-BE49-F238E27FC236}">
                <a16:creationId xmlns:a16="http://schemas.microsoft.com/office/drawing/2014/main" id="{DFA5C1BD-F12C-4215-998C-1DDE9BD362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280" y="-17138"/>
            <a:ext cx="1088720" cy="952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AC9068DC-6112-4DEF-8C6F-882356DD84BB}"/>
              </a:ext>
            </a:extLst>
          </p:cNvPr>
          <p:cNvCxnSpPr/>
          <p:nvPr userDrawn="1"/>
        </p:nvCxnSpPr>
        <p:spPr>
          <a:xfrm>
            <a:off x="0" y="6356350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72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9F760A-6767-43ED-A191-8E678C587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7EF1A0-8040-446E-83F8-FAC51D8E7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2717B7-B9E4-4C4E-A007-919247FFA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7, /2019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A644C6-B3F4-460A-9EB4-B44D37F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Redundance in fault tolerance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699FE8-3939-41C5-B2C5-5C1C027D9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40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FE2F9A-E67D-413D-85EE-8AA53FE80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75B60A-B7B4-4D96-A093-52E37F132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AB3852D-BCA2-492A-8976-782DCA666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AC05B0A-1CAA-4A4B-8B7D-8171FCB6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7, /2019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E8C816-6396-49D3-83AA-D09CAB5C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Redundance in fault tolerance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22C43C-354A-4D06-B47C-845DE30F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873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A57AD-DA85-4F87-B476-2A58E9B7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90F1B2-3F71-4A70-A45C-7B14C3B91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C344D0-1DDA-4CF9-B45A-808C6615E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029D778-2C40-4FA7-8E8F-F3E653B0F6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4DB2DA7-7459-4B6C-BF1B-3BC55A1E8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2B026B3-6442-4E2F-A961-A0DBDE4B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7, /2019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C063352-E192-458F-9628-346AC8EC5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Redundance in fault tolerance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AFD7C61-C8F2-4E2E-AEEC-9F54779C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28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7D92BB-7147-490B-822D-4B2186806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ED05EAF-4469-4116-B37A-0C3795600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7, /2019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2D6E7F-72D4-480D-8361-2865F36C1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Redundance in fault tolerance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5DF4411-3D75-4971-A7E1-C6BE7BA8C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80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3DB2ACD-77C6-4D72-BEE7-E87E17838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7, /2019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ACAECF6-35E5-4D52-AB3D-C00C0C96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Redundance in fault tolerance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5182266-BE48-4DB9-A435-34AAA426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448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477D6A-014E-4A27-BE75-3154C5F08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915156-A94F-4655-8362-FB2DC1017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C61F65-7FD0-4815-A05D-008908811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7B140D-9CEE-49C4-B32A-19985A304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7, /2019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57BC77-CC18-4BEC-A935-95E91513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Redundance in fault tolerance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7E5D70-3593-409C-99ED-9983859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97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8CD737-552C-46C9-A242-F9941FC3E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C0E4CB-EAF0-4C7B-B364-0456AB9F8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3D5A9C-DF89-4AAD-90C5-64F1B274D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FB4C711-A70C-42E4-8E8F-D370FA1BC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7, /2019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121054-D790-4AF7-8139-A9CE2E510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Redundance in fault tolerance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A03CF0-0905-4AAB-9A1D-674C6D91B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64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5168A42-1557-418D-B15C-5A49F3208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234FD1-FF39-4FDA-A8C3-983C4FF46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B8AC2D-136C-4BD7-9084-50EF430A6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err="1"/>
              <a:t>May</a:t>
            </a:r>
            <a:r>
              <a:rPr lang="it-IT" dirty="0"/>
              <a:t> 7-10, 2019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A0EA58-7F9D-4CB7-A0F8-61C71C7EC6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Redundance in fault tolerance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02A50C-02ED-48AC-A7F2-62CADBF6A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9D1D3-80F6-43B1-92F0-BF797B205D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71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t.unipi.it/c.bernardeschi/didattica/IS-Anno2018-19/11-01-2019Sol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9018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533207-8AA1-471B-9726-B18AB8CF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/>
              <a:t>An example: Transactions in databases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907F85-4997-4B4F-BC69-C4BE8556D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A57E6A-5BEB-4C01-AA98-9C67AEF0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E3A3B3-BC3D-4407-9D89-124EBD32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10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464E35-5F94-4F66-8433-5E2158791695}"/>
              </a:ext>
            </a:extLst>
          </p:cNvPr>
          <p:cNvSpPr txBox="1">
            <a:spLocks noChangeArrowheads="1"/>
          </p:cNvSpPr>
          <p:nvPr/>
        </p:nvSpPr>
        <p:spPr>
          <a:xfrm>
            <a:off x="2081923" y="1383734"/>
            <a:ext cx="8908632" cy="45243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80000"/>
              </a:lnSpc>
            </a:pPr>
            <a:r>
              <a:rPr lang="en-US" altLang="it-IT" sz="2000" dirty="0"/>
              <a:t>Transaction: a sequence of changes to data that move the data base from a consistent state to another consistent state.</a:t>
            </a:r>
          </a:p>
          <a:p>
            <a:pPr marL="457200" indent="-457200">
              <a:lnSpc>
                <a:spcPct val="80000"/>
              </a:lnSpc>
            </a:pPr>
            <a:endParaRPr lang="en-US" altLang="it-IT" sz="2000" dirty="0"/>
          </a:p>
          <a:p>
            <a:pPr marL="457200" indent="-457200">
              <a:lnSpc>
                <a:spcPct val="80000"/>
              </a:lnSpc>
            </a:pPr>
            <a:endParaRPr lang="en-US" altLang="it-IT" sz="2000" dirty="0"/>
          </a:p>
          <a:p>
            <a:pPr marL="457200" indent="-457200">
              <a:lnSpc>
                <a:spcPct val="80000"/>
              </a:lnSpc>
            </a:pPr>
            <a:r>
              <a:rPr lang="en-US" altLang="it-IT" sz="2000" dirty="0"/>
              <a:t>A </a:t>
            </a:r>
            <a:r>
              <a:rPr lang="en-US" altLang="it-IT" sz="2000" b="1" dirty="0"/>
              <a:t>transaction</a:t>
            </a:r>
            <a:r>
              <a:rPr lang="en-US" altLang="it-IT" sz="2000" i="1" dirty="0"/>
              <a:t> </a:t>
            </a:r>
            <a:r>
              <a:rPr lang="en-US" altLang="it-IT" sz="2000" dirty="0"/>
              <a:t>is a </a:t>
            </a:r>
            <a:r>
              <a:rPr lang="en-US" altLang="it-IT" sz="2000" i="1" dirty="0"/>
              <a:t>unit </a:t>
            </a:r>
            <a:r>
              <a:rPr lang="en-US" altLang="it-IT" sz="2000" dirty="0"/>
              <a:t>of program execution that accesses and  possibly updates various data items</a:t>
            </a:r>
            <a:br>
              <a:rPr lang="en-US" altLang="it-IT" sz="2000" dirty="0"/>
            </a:br>
            <a:endParaRPr lang="en-US" altLang="it-IT" sz="2000" dirty="0"/>
          </a:p>
          <a:p>
            <a:pPr marL="457200" indent="-457200">
              <a:lnSpc>
                <a:spcPct val="80000"/>
              </a:lnSpc>
            </a:pPr>
            <a:endParaRPr lang="it-IT" altLang="it-IT" sz="2000" dirty="0"/>
          </a:p>
          <a:p>
            <a:pPr marL="457200" indent="-457200">
              <a:lnSpc>
                <a:spcPct val="80000"/>
              </a:lnSpc>
            </a:pPr>
            <a:r>
              <a:rPr lang="en-US" altLang="it-IT" sz="2000" dirty="0"/>
              <a:t>Transactions must be atomic: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it-IT" sz="2000" dirty="0"/>
              <a:t>	</a:t>
            </a:r>
            <a:r>
              <a:rPr lang="it-IT" altLang="it-IT" sz="2000" dirty="0" err="1"/>
              <a:t>all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changes</a:t>
            </a:r>
            <a:r>
              <a:rPr lang="it-IT" altLang="it-IT" sz="2000" dirty="0"/>
              <a:t> are </a:t>
            </a:r>
            <a:r>
              <a:rPr lang="it-IT" altLang="it-IT" sz="2000" dirty="0" err="1"/>
              <a:t>executes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successfully</a:t>
            </a:r>
            <a:r>
              <a:rPr lang="it-IT" altLang="it-IT" sz="2000" dirty="0"/>
              <a:t>  or data are </a:t>
            </a:r>
            <a:r>
              <a:rPr lang="it-IT" altLang="it-IT" sz="2000" dirty="0" err="1"/>
              <a:t>not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updated</a:t>
            </a:r>
            <a:endParaRPr lang="en-US" altLang="it-IT" sz="2000" dirty="0"/>
          </a:p>
          <a:p>
            <a:pPr marL="457200" indent="-457200">
              <a:lnSpc>
                <a:spcPct val="80000"/>
              </a:lnSpc>
            </a:pPr>
            <a:endParaRPr lang="en-US" altLang="it-IT" sz="2000" dirty="0"/>
          </a:p>
        </p:txBody>
      </p:sp>
    </p:spTree>
    <p:extLst>
      <p:ext uri="{BB962C8B-B14F-4D97-AF65-F5344CB8AC3E}">
        <p14:creationId xmlns:p14="http://schemas.microsoft.com/office/powerpoint/2010/main" val="2676126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D6FAF-627C-4379-B914-F7EA6B68B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/>
              <a:t>Transactions in databases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8B9D58-67CD-4B52-8738-872A862B5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8510E8-C9A5-4F48-9A6F-002FD283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C81D9C-1F7C-4EA2-9C73-2029552B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11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4BF52DA-BA3B-4396-9E0B-3F14FCF8949A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1258688"/>
            <a:ext cx="8228013" cy="790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2000" dirty="0" err="1"/>
              <a:t>Let</a:t>
            </a:r>
            <a:r>
              <a:rPr lang="it-IT" altLang="it-IT" sz="2000" dirty="0"/>
              <a:t> T1 and T2 be </a:t>
            </a:r>
            <a:r>
              <a:rPr lang="it-IT" altLang="it-IT" sz="2000" dirty="0" err="1"/>
              <a:t>transactions</a:t>
            </a:r>
            <a:endParaRPr lang="it-IT" altLang="it-IT" sz="2000" dirty="0"/>
          </a:p>
          <a:p>
            <a:endParaRPr lang="it-IT" altLang="it-IT" dirty="0"/>
          </a:p>
        </p:txBody>
      </p:sp>
      <p:grpSp>
        <p:nvGrpSpPr>
          <p:cNvPr id="8" name="Group 19">
            <a:extLst>
              <a:ext uri="{FF2B5EF4-FFF2-40B4-BE49-F238E27FC236}">
                <a16:creationId xmlns:a16="http://schemas.microsoft.com/office/drawing/2014/main" id="{4857AD5C-41D6-40BD-ADC9-99BAB9ADFADF}"/>
              </a:ext>
            </a:extLst>
          </p:cNvPr>
          <p:cNvGrpSpPr>
            <a:grpSpLocks/>
          </p:cNvGrpSpPr>
          <p:nvPr/>
        </p:nvGrpSpPr>
        <p:grpSpPr bwMode="auto">
          <a:xfrm>
            <a:off x="3028304" y="2039028"/>
            <a:ext cx="379413" cy="520700"/>
            <a:chOff x="2496" y="943"/>
            <a:chExt cx="386" cy="386"/>
          </a:xfrm>
        </p:grpSpPr>
        <p:sp>
          <p:nvSpPr>
            <p:cNvPr id="9" name="Line 20">
              <a:extLst>
                <a:ext uri="{FF2B5EF4-FFF2-40B4-BE49-F238E27FC236}">
                  <a16:creationId xmlns:a16="http://schemas.microsoft.com/office/drawing/2014/main" id="{04178725-A421-44A2-8406-8CBB95655C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943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0" name="Line 21">
              <a:extLst>
                <a:ext uri="{FF2B5EF4-FFF2-40B4-BE49-F238E27FC236}">
                  <a16:creationId xmlns:a16="http://schemas.microsoft.com/office/drawing/2014/main" id="{5EA4928D-9D77-4440-B436-3DC2A8C0C2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979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1" name="Line 22">
              <a:extLst>
                <a:ext uri="{FF2B5EF4-FFF2-40B4-BE49-F238E27FC236}">
                  <a16:creationId xmlns:a16="http://schemas.microsoft.com/office/drawing/2014/main" id="{5A798827-AE57-4C07-8F06-03FB59037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012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14EA5E63-B276-4F36-9943-F831D6C899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046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3" name="Line 24">
              <a:extLst>
                <a:ext uri="{FF2B5EF4-FFF2-40B4-BE49-F238E27FC236}">
                  <a16:creationId xmlns:a16="http://schemas.microsoft.com/office/drawing/2014/main" id="{4A91347C-C4A9-4763-83B2-58451D9E3A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088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4" name="Line 25">
              <a:extLst>
                <a:ext uri="{FF2B5EF4-FFF2-40B4-BE49-F238E27FC236}">
                  <a16:creationId xmlns:a16="http://schemas.microsoft.com/office/drawing/2014/main" id="{E3D8FE4B-BAD0-42B0-8F29-3221B40D05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4" y="1129"/>
              <a:ext cx="37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5" name="Line 26">
              <a:extLst>
                <a:ext uri="{FF2B5EF4-FFF2-40B4-BE49-F238E27FC236}">
                  <a16:creationId xmlns:a16="http://schemas.microsoft.com/office/drawing/2014/main" id="{6F0DF885-81EA-461B-8014-A925B3871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170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6" name="Line 27">
              <a:extLst>
                <a:ext uri="{FF2B5EF4-FFF2-40B4-BE49-F238E27FC236}">
                  <a16:creationId xmlns:a16="http://schemas.microsoft.com/office/drawing/2014/main" id="{6BE7E74D-B697-460B-9CF4-56F477E561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212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7" name="Line 28">
              <a:extLst>
                <a:ext uri="{FF2B5EF4-FFF2-40B4-BE49-F238E27FC236}">
                  <a16:creationId xmlns:a16="http://schemas.microsoft.com/office/drawing/2014/main" id="{A67D928D-B32B-49AC-94C8-1E2B8E0D0A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253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8" name="Line 29">
              <a:extLst>
                <a:ext uri="{FF2B5EF4-FFF2-40B4-BE49-F238E27FC236}">
                  <a16:creationId xmlns:a16="http://schemas.microsoft.com/office/drawing/2014/main" id="{C120E784-4664-4DC0-8B41-5EE2A45B4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295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9" name="Line 30">
              <a:extLst>
                <a:ext uri="{FF2B5EF4-FFF2-40B4-BE49-F238E27FC236}">
                  <a16:creationId xmlns:a16="http://schemas.microsoft.com/office/drawing/2014/main" id="{31F53919-41D8-4CD4-8A3B-FF34F05D7D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329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</p:grpSp>
      <p:grpSp>
        <p:nvGrpSpPr>
          <p:cNvPr id="20" name="Group 31">
            <a:extLst>
              <a:ext uri="{FF2B5EF4-FFF2-40B4-BE49-F238E27FC236}">
                <a16:creationId xmlns:a16="http://schemas.microsoft.com/office/drawing/2014/main" id="{FB65E38F-69A2-4CA2-AC92-72B4F9F5A4E5}"/>
              </a:ext>
            </a:extLst>
          </p:cNvPr>
          <p:cNvGrpSpPr>
            <a:grpSpLocks/>
          </p:cNvGrpSpPr>
          <p:nvPr/>
        </p:nvGrpSpPr>
        <p:grpSpPr bwMode="auto">
          <a:xfrm>
            <a:off x="3033066" y="3029628"/>
            <a:ext cx="354012" cy="782638"/>
            <a:chOff x="2513" y="1681"/>
            <a:chExt cx="360" cy="580"/>
          </a:xfrm>
        </p:grpSpPr>
        <p:sp>
          <p:nvSpPr>
            <p:cNvPr id="21" name="Line 32">
              <a:extLst>
                <a:ext uri="{FF2B5EF4-FFF2-40B4-BE49-F238E27FC236}">
                  <a16:creationId xmlns:a16="http://schemas.microsoft.com/office/drawing/2014/main" id="{EB8680A8-D704-44FB-83AD-3419303FD7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681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22" name="Line 33">
              <a:extLst>
                <a:ext uri="{FF2B5EF4-FFF2-40B4-BE49-F238E27FC236}">
                  <a16:creationId xmlns:a16="http://schemas.microsoft.com/office/drawing/2014/main" id="{71E8C5DA-E06D-41FB-9E55-E844ABBCF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716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23" name="Line 34">
              <a:extLst>
                <a:ext uri="{FF2B5EF4-FFF2-40B4-BE49-F238E27FC236}">
                  <a16:creationId xmlns:a16="http://schemas.microsoft.com/office/drawing/2014/main" id="{41F80385-EE9B-465F-B4F9-6C7371297F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764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24" name="Line 35">
              <a:extLst>
                <a:ext uri="{FF2B5EF4-FFF2-40B4-BE49-F238E27FC236}">
                  <a16:creationId xmlns:a16="http://schemas.microsoft.com/office/drawing/2014/main" id="{9DDDA2F6-D2DB-40BB-A199-2DABD6B3AF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812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25" name="Line 36">
              <a:extLst>
                <a:ext uri="{FF2B5EF4-FFF2-40B4-BE49-F238E27FC236}">
                  <a16:creationId xmlns:a16="http://schemas.microsoft.com/office/drawing/2014/main" id="{73B1F682-705A-4C9E-8CC9-FDB9AE52E1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854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26" name="Line 37">
              <a:extLst>
                <a:ext uri="{FF2B5EF4-FFF2-40B4-BE49-F238E27FC236}">
                  <a16:creationId xmlns:a16="http://schemas.microsoft.com/office/drawing/2014/main" id="{D3586DFD-8FFF-4144-98F3-0C39116CBB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902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27" name="Line 38">
              <a:extLst>
                <a:ext uri="{FF2B5EF4-FFF2-40B4-BE49-F238E27FC236}">
                  <a16:creationId xmlns:a16="http://schemas.microsoft.com/office/drawing/2014/main" id="{E8CAFF71-A21F-4A0A-8F48-800603F5D1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1957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28" name="Line 39">
              <a:extLst>
                <a:ext uri="{FF2B5EF4-FFF2-40B4-BE49-F238E27FC236}">
                  <a16:creationId xmlns:a16="http://schemas.microsoft.com/office/drawing/2014/main" id="{E98C8621-7FD4-418D-87C1-047563A35F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2005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29" name="Line 40">
              <a:extLst>
                <a:ext uri="{FF2B5EF4-FFF2-40B4-BE49-F238E27FC236}">
                  <a16:creationId xmlns:a16="http://schemas.microsoft.com/office/drawing/2014/main" id="{93A85D2D-FE90-4120-8466-8BF6BE082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2054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0" name="Line 41">
              <a:extLst>
                <a:ext uri="{FF2B5EF4-FFF2-40B4-BE49-F238E27FC236}">
                  <a16:creationId xmlns:a16="http://schemas.microsoft.com/office/drawing/2014/main" id="{722FAB90-35A5-42DA-9F3C-28221E71F2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2095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1" name="Line 42">
              <a:extLst>
                <a:ext uri="{FF2B5EF4-FFF2-40B4-BE49-F238E27FC236}">
                  <a16:creationId xmlns:a16="http://schemas.microsoft.com/office/drawing/2014/main" id="{9BBDFB6D-F480-4AD1-9AEA-B996C5266E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2137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2" name="Line 43">
              <a:extLst>
                <a:ext uri="{FF2B5EF4-FFF2-40B4-BE49-F238E27FC236}">
                  <a16:creationId xmlns:a16="http://schemas.microsoft.com/office/drawing/2014/main" id="{68203AF5-5EB9-4147-964D-03A023CF9F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2178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3" name="Line 44">
              <a:extLst>
                <a:ext uri="{FF2B5EF4-FFF2-40B4-BE49-F238E27FC236}">
                  <a16:creationId xmlns:a16="http://schemas.microsoft.com/office/drawing/2014/main" id="{89A1688A-A337-410C-8759-0FCD8E6ED4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2219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4" name="Line 45">
              <a:extLst>
                <a:ext uri="{FF2B5EF4-FFF2-40B4-BE49-F238E27FC236}">
                  <a16:creationId xmlns:a16="http://schemas.microsoft.com/office/drawing/2014/main" id="{B51F467B-E458-4CD7-86E0-627A18D495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3" y="2261"/>
              <a:ext cx="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</p:grpSp>
      <p:sp>
        <p:nvSpPr>
          <p:cNvPr id="35" name="Rectangle 46">
            <a:extLst>
              <a:ext uri="{FF2B5EF4-FFF2-40B4-BE49-F238E27FC236}">
                <a16:creationId xmlns:a16="http://schemas.microsoft.com/office/drawing/2014/main" id="{A167D7B7-E6AE-452A-BD9A-AD5129D82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494" y="3316967"/>
            <a:ext cx="1726884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285750" indent="-2857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543050" indent="-1714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00250" indent="-1714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457450" indent="-17145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14650" indent="-17145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371850" indent="-17145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29050" indent="-17145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Tx/>
              <a:buSzTx/>
            </a:pPr>
            <a:r>
              <a:rPr lang="it-IT" altLang="it-IT" sz="2000" b="1">
                <a:solidFill>
                  <a:schemeClr val="tx1"/>
                </a:solidFill>
                <a:latin typeface="+mn-lt"/>
              </a:rPr>
              <a:t>Transaction T2</a:t>
            </a:r>
          </a:p>
        </p:txBody>
      </p:sp>
      <p:sp>
        <p:nvSpPr>
          <p:cNvPr id="36" name="Rectangle 47">
            <a:extLst>
              <a:ext uri="{FF2B5EF4-FFF2-40B4-BE49-F238E27FC236}">
                <a16:creationId xmlns:a16="http://schemas.microsoft.com/office/drawing/2014/main" id="{B28AFF7E-128B-4715-9E44-673E53018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519" y="2166029"/>
            <a:ext cx="1726884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285750" indent="-2857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543050" indent="-1714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00250" indent="-17145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457450" indent="-17145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14650" indent="-17145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371850" indent="-17145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29050" indent="-17145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Tx/>
              <a:buSzTx/>
            </a:pPr>
            <a:r>
              <a:rPr lang="it-IT" altLang="it-IT" sz="2000" b="1">
                <a:solidFill>
                  <a:schemeClr val="tx1"/>
                </a:solidFill>
                <a:latin typeface="+mn-lt"/>
              </a:rPr>
              <a:t>Transaction T1</a:t>
            </a:r>
          </a:p>
        </p:txBody>
      </p:sp>
      <p:sp>
        <p:nvSpPr>
          <p:cNvPr id="37" name="Rectangle 48">
            <a:extLst>
              <a:ext uri="{FF2B5EF4-FFF2-40B4-BE49-F238E27FC236}">
                <a16:creationId xmlns:a16="http://schemas.microsoft.com/office/drawing/2014/main" id="{CE8058B4-3E1A-4180-925D-BC156174B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7092" y="4142467"/>
            <a:ext cx="684053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743200" indent="-4572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200400" indent="-4572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657600" indent="-4572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114800" indent="-4572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 typeface="Times New Roman" panose="02020603050405020304" pitchFamily="18" charset="0"/>
              <a:buAutoNum type="arabicParenR"/>
            </a:pP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A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failure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before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the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termination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of the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transaction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results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into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a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rollback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(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abort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) of the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transaction</a:t>
            </a:r>
            <a:endParaRPr lang="it-IT" altLang="it-IT" sz="2000" dirty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ct val="0"/>
              </a:spcBef>
              <a:buFont typeface="Times New Roman" panose="02020603050405020304" pitchFamily="18" charset="0"/>
              <a:buAutoNum type="arabicParenR"/>
            </a:pPr>
            <a:endParaRPr lang="it-IT" altLang="it-IT" sz="2000" dirty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ct val="0"/>
              </a:spcBef>
              <a:buFont typeface="Times New Roman" panose="02020603050405020304" pitchFamily="18" charset="0"/>
              <a:buAutoNum type="arabicParenR"/>
            </a:pP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A 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failure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after the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termination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with success (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commit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) of the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transaction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must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have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no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consequences</a:t>
            </a:r>
            <a:endParaRPr lang="it-IT" altLang="it-IT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841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74929B-C418-4AD4-9FC4-0771E4337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952"/>
            <a:ext cx="11103280" cy="935494"/>
          </a:xfrm>
        </p:spPr>
        <p:txBody>
          <a:bodyPr>
            <a:normAutofit/>
          </a:bodyPr>
          <a:lstStyle/>
          <a:p>
            <a:r>
              <a:rPr kumimoji="1" lang="it-IT" altLang="it-IT" dirty="0"/>
              <a:t>Banking </a:t>
            </a:r>
            <a:r>
              <a:rPr kumimoji="1" lang="it-IT" altLang="it-IT" dirty="0" err="1"/>
              <a:t>application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88A1CC-BF3B-415B-BE9C-F69A4931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8CC525-5079-45A4-85FB-F85DB81A6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E636DE-DF38-40E7-B3B1-1FE8B3B4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12</a:t>
            </a:fld>
            <a:endParaRPr lang="it-IT"/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D48F0F3C-1017-4CF1-9F0F-6F383D13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37" y="982545"/>
            <a:ext cx="43633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1" lang="it-IT" altLang="it-IT" sz="1600" dirty="0">
                <a:solidFill>
                  <a:schemeClr val="tx2"/>
                </a:solidFill>
              </a:rPr>
              <a:t>Account =(</a:t>
            </a:r>
            <a:r>
              <a:rPr kumimoji="1" lang="it-IT" altLang="it-IT" sz="1600" dirty="0" err="1">
                <a:solidFill>
                  <a:schemeClr val="tx2"/>
                </a:solidFill>
              </a:rPr>
              <a:t>account_name</a:t>
            </a:r>
            <a:r>
              <a:rPr kumimoji="1" lang="it-IT" altLang="it-IT" sz="1600" dirty="0">
                <a:solidFill>
                  <a:schemeClr val="tx2"/>
                </a:solidFill>
              </a:rPr>
              <a:t>, </a:t>
            </a:r>
            <a:r>
              <a:rPr kumimoji="1" lang="it-IT" altLang="it-IT" sz="1600" dirty="0" err="1">
                <a:solidFill>
                  <a:schemeClr val="tx2"/>
                </a:solidFill>
              </a:rPr>
              <a:t>branch_name</a:t>
            </a:r>
            <a:r>
              <a:rPr kumimoji="1" lang="it-IT" altLang="it-IT" sz="1600" dirty="0">
                <a:solidFill>
                  <a:schemeClr val="tx2"/>
                </a:solidFill>
              </a:rPr>
              <a:t>, balance)</a:t>
            </a:r>
            <a:br>
              <a:rPr kumimoji="1" lang="it-IT" altLang="it-IT" sz="1600" dirty="0">
                <a:solidFill>
                  <a:schemeClr val="tx2"/>
                </a:solidFill>
              </a:rPr>
            </a:br>
            <a:endParaRPr kumimoji="1" lang="it-IT" altLang="it-IT" sz="1600" dirty="0">
              <a:solidFill>
                <a:schemeClr val="tx2"/>
              </a:solidFill>
            </a:endParaRPr>
          </a:p>
        </p:txBody>
      </p:sp>
      <p:sp>
        <p:nvSpPr>
          <p:cNvPr id="8" name="Rectangle 39">
            <a:extLst>
              <a:ext uri="{FF2B5EF4-FFF2-40B4-BE49-F238E27FC236}">
                <a16:creationId xmlns:a16="http://schemas.microsoft.com/office/drawing/2014/main" id="{EF84AABD-E989-465B-9739-6BE97B44B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37" y="1274932"/>
            <a:ext cx="55254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1" lang="it-IT" altLang="it-IT" dirty="0">
                <a:solidFill>
                  <a:schemeClr val="tx2"/>
                </a:solidFill>
              </a:rPr>
              <a:t>t1: </a:t>
            </a:r>
            <a:r>
              <a:rPr kumimoji="1" lang="it-IT" altLang="it-IT" dirty="0" err="1">
                <a:solidFill>
                  <a:schemeClr val="tx2"/>
                </a:solidFill>
              </a:rPr>
              <a:t>distributed</a:t>
            </a:r>
            <a:r>
              <a:rPr kumimoji="1" lang="it-IT" altLang="it-IT" dirty="0">
                <a:solidFill>
                  <a:schemeClr val="tx2"/>
                </a:solidFill>
              </a:rPr>
              <a:t> </a:t>
            </a:r>
            <a:r>
              <a:rPr kumimoji="1" lang="it-IT" altLang="it-IT" dirty="0" err="1">
                <a:solidFill>
                  <a:schemeClr val="tx2"/>
                </a:solidFill>
              </a:rPr>
              <a:t>transaction</a:t>
            </a:r>
            <a:r>
              <a:rPr kumimoji="1" lang="it-IT" altLang="it-IT" dirty="0">
                <a:solidFill>
                  <a:schemeClr val="tx2"/>
                </a:solidFill>
              </a:rPr>
              <a:t>  (access data </a:t>
            </a:r>
            <a:r>
              <a:rPr kumimoji="1" lang="it-IT" altLang="it-IT" dirty="0" err="1">
                <a:solidFill>
                  <a:schemeClr val="tx2"/>
                </a:solidFill>
              </a:rPr>
              <a:t>at</a:t>
            </a:r>
            <a:r>
              <a:rPr kumimoji="1" lang="it-IT" altLang="it-IT" dirty="0">
                <a:solidFill>
                  <a:schemeClr val="tx2"/>
                </a:solidFill>
              </a:rPr>
              <a:t> </a:t>
            </a:r>
            <a:r>
              <a:rPr kumimoji="1" lang="it-IT" altLang="it-IT" dirty="0" err="1">
                <a:solidFill>
                  <a:schemeClr val="tx2"/>
                </a:solidFill>
              </a:rPr>
              <a:t>different</a:t>
            </a:r>
            <a:r>
              <a:rPr kumimoji="1" lang="it-IT" altLang="it-IT" dirty="0">
                <a:solidFill>
                  <a:schemeClr val="tx2"/>
                </a:solidFill>
              </a:rPr>
              <a:t> </a:t>
            </a:r>
            <a:r>
              <a:rPr kumimoji="1" lang="it-IT" altLang="it-IT" dirty="0" err="1">
                <a:solidFill>
                  <a:schemeClr val="tx2"/>
                </a:solidFill>
              </a:rPr>
              <a:t>sites</a:t>
            </a:r>
            <a:r>
              <a:rPr kumimoji="1" lang="it-IT" altLang="it-IT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FD9B1E2-1645-4576-81D6-E808F7528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24" y="511175"/>
            <a:ext cx="8610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Char char="n"/>
              <a:defRPr kumimoji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spcBef>
                <a:spcPct val="35000"/>
              </a:spcBef>
              <a:buClr>
                <a:schemeClr val="hlink"/>
              </a:buClr>
              <a:buSzPct val="80000"/>
              <a:buFont typeface="Monotype Sorts" pitchFamily="2" charset="2"/>
              <a:buChar char="l"/>
              <a:defRPr kumimoji="1">
                <a:solidFill>
                  <a:schemeClr val="tx1"/>
                </a:solidFill>
                <a:latin typeface="Helvetica" pitchFamily="34" charset="0"/>
              </a:defRPr>
            </a:lvl2pPr>
            <a:lvl3pPr marL="1085850" indent="-228600">
              <a:spcBef>
                <a:spcPct val="35000"/>
              </a:spcBef>
              <a:buClr>
                <a:srgbClr val="33CC33"/>
              </a:buClr>
              <a:buSzPct val="75000"/>
              <a:buFont typeface="Webdings" pitchFamily="18" charset="2"/>
              <a:buChar char="4"/>
              <a:defRPr kumimoji="1">
                <a:solidFill>
                  <a:schemeClr val="tx1"/>
                </a:solidFill>
                <a:latin typeface="Helvetica" pitchFamily="34" charset="0"/>
              </a:defRPr>
            </a:lvl3pPr>
            <a:lvl4pPr marL="1428750" indent="-228600">
              <a:spcBef>
                <a:spcPct val="35000"/>
              </a:spcBef>
              <a:buClr>
                <a:schemeClr val="hlink"/>
              </a:buClr>
              <a:buChar char="–"/>
              <a:defRPr kumimoji="1">
                <a:solidFill>
                  <a:schemeClr val="tx1"/>
                </a:solidFill>
                <a:latin typeface="Helvetica" pitchFamily="34" charset="0"/>
              </a:defRPr>
            </a:lvl4pPr>
            <a:lvl5pPr marL="1771650" indent="-228600">
              <a:spcBef>
                <a:spcPct val="35000"/>
              </a:spcBef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itchFamily="34" charset="0"/>
              </a:defRPr>
            </a:lvl5pPr>
            <a:lvl6pPr marL="222885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itchFamily="34" charset="0"/>
              </a:defRPr>
            </a:lvl6pPr>
            <a:lvl7pPr marL="268605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itchFamily="34" charset="0"/>
              </a:defRPr>
            </a:lvl7pPr>
            <a:lvl8pPr marL="314325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itchFamily="34" charset="0"/>
              </a:defRPr>
            </a:lvl8pPr>
            <a:lvl9pPr marL="360045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buFont typeface="Monotype Sorts" pitchFamily="2" charset="2"/>
              <a:buNone/>
              <a:defRPr/>
            </a:pPr>
            <a:endParaRPr lang="it-IT" altLang="it-IT" b="1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>
              <a:buFont typeface="Monotype Sorts" pitchFamily="2" charset="2"/>
              <a:buNone/>
              <a:defRPr/>
            </a:pPr>
            <a:endParaRPr lang="it-IT" altLang="it-IT" b="1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>
              <a:buFont typeface="Monotype Sorts" pitchFamily="2" charset="2"/>
              <a:buNone/>
              <a:defRPr/>
            </a:pPr>
            <a:endParaRPr lang="it-IT" altLang="it-IT" b="1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>
              <a:buFont typeface="Monotype Sorts" pitchFamily="2" charset="2"/>
              <a:buNone/>
              <a:defRPr/>
            </a:pPr>
            <a:endParaRPr lang="it-IT" altLang="it-IT" sz="1600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it-IT" altLang="it-IT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	t1: </a:t>
            </a:r>
            <a:r>
              <a:rPr lang="it-IT" altLang="it-IT" sz="16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begin</a:t>
            </a:r>
            <a:r>
              <a:rPr lang="it-IT" altLang="it-IT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</a:t>
            </a:r>
            <a:r>
              <a:rPr lang="it-IT" altLang="it-IT" sz="16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transaction</a:t>
            </a:r>
            <a:endParaRPr lang="it-IT" altLang="it-IT" sz="1600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it-IT" altLang="it-IT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    		</a:t>
            </a:r>
            <a:r>
              <a:rPr lang="it-IT" altLang="it-IT" sz="16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UPDATE account</a:t>
            </a:r>
          </a:p>
          <a:p>
            <a:pPr>
              <a:buFont typeface="Monotype Sorts" pitchFamily="2" charset="2"/>
              <a:buNone/>
              <a:defRPr/>
            </a:pPr>
            <a:r>
              <a:rPr lang="it-IT" altLang="it-IT" sz="16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    		SET balance=balance + 500</a:t>
            </a:r>
          </a:p>
          <a:p>
            <a:pPr>
              <a:buFont typeface="Monotype Sorts" pitchFamily="2" charset="2"/>
              <a:buNone/>
              <a:defRPr/>
            </a:pPr>
            <a:r>
              <a:rPr lang="it-IT" altLang="it-IT" sz="16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  		  WHERE </a:t>
            </a:r>
            <a:r>
              <a:rPr lang="it-IT" altLang="it-IT" sz="1600" dirty="0" err="1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account_number</a:t>
            </a:r>
            <a:r>
              <a:rPr lang="it-IT" altLang="it-IT" sz="16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=45;</a:t>
            </a:r>
          </a:p>
          <a:p>
            <a:pPr>
              <a:buFont typeface="Monotype Sorts" pitchFamily="2" charset="2"/>
              <a:buNone/>
              <a:defRPr/>
            </a:pPr>
            <a:r>
              <a:rPr lang="it-IT" altLang="it-IT" sz="16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    		UPDATE account</a:t>
            </a:r>
          </a:p>
          <a:p>
            <a:pPr>
              <a:buFont typeface="Monotype Sorts" pitchFamily="2" charset="2"/>
              <a:buNone/>
              <a:defRPr/>
            </a:pPr>
            <a:r>
              <a:rPr lang="it-IT" altLang="it-IT" sz="16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    		SET balance=balance - 500</a:t>
            </a:r>
          </a:p>
          <a:p>
            <a:pPr>
              <a:buFont typeface="Monotype Sorts" pitchFamily="2" charset="2"/>
              <a:buNone/>
              <a:defRPr/>
            </a:pPr>
            <a:r>
              <a:rPr lang="it-IT" altLang="it-IT" sz="16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    		WHERE </a:t>
            </a:r>
            <a:r>
              <a:rPr lang="it-IT" altLang="it-IT" sz="1600" dirty="0" err="1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account_number</a:t>
            </a:r>
            <a:r>
              <a:rPr lang="it-IT" altLang="it-IT" sz="16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=35;</a:t>
            </a:r>
          </a:p>
          <a:p>
            <a:pPr>
              <a:buFont typeface="Monotype Sorts" pitchFamily="2" charset="2"/>
              <a:buNone/>
              <a:defRPr/>
            </a:pPr>
            <a:r>
              <a:rPr lang="it-IT" altLang="it-IT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    </a:t>
            </a:r>
            <a:r>
              <a:rPr lang="it-IT" altLang="it-IT" sz="16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commit</a:t>
            </a:r>
            <a:endParaRPr lang="it-IT" altLang="it-IT" sz="1600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it-IT" altLang="it-IT" sz="160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   end </a:t>
            </a:r>
            <a:r>
              <a:rPr lang="it-IT" altLang="it-IT" sz="16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transaction</a:t>
            </a:r>
            <a:endParaRPr lang="it-IT" altLang="it-IT" sz="1600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>
              <a:defRPr/>
            </a:pPr>
            <a:endParaRPr lang="it-IT" altLang="it-IT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Line 4">
            <a:extLst>
              <a:ext uri="{FF2B5EF4-FFF2-40B4-BE49-F238E27FC236}">
                <a16:creationId xmlns:a16="http://schemas.microsoft.com/office/drawing/2014/main" id="{0E93203F-F2F5-4807-990F-AD20E3A130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3510" y="2398434"/>
            <a:ext cx="0" cy="608012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Oval 5">
            <a:extLst>
              <a:ext uri="{FF2B5EF4-FFF2-40B4-BE49-F238E27FC236}">
                <a16:creationId xmlns:a16="http://schemas.microsoft.com/office/drawing/2014/main" id="{FBA37F50-33E3-4B61-9AA2-DCB4AF99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748" y="3022321"/>
            <a:ext cx="2105025" cy="9604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A54CA3F3-379E-41E8-8C5E-0F499B402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1834" y="3968009"/>
            <a:ext cx="125253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1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branch1</a:t>
            </a:r>
            <a:endParaRPr lang="it-IT" altLang="it-IT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3" name="Group 17">
            <a:extLst>
              <a:ext uri="{FF2B5EF4-FFF2-40B4-BE49-F238E27FC236}">
                <a16:creationId xmlns:a16="http://schemas.microsoft.com/office/drawing/2014/main" id="{C3D1F605-DD4D-4873-83E8-BC7CC9EEBDAE}"/>
              </a:ext>
            </a:extLst>
          </p:cNvPr>
          <p:cNvGrpSpPr>
            <a:grpSpLocks/>
          </p:cNvGrpSpPr>
          <p:nvPr/>
        </p:nvGrpSpPr>
        <p:grpSpPr bwMode="auto">
          <a:xfrm>
            <a:off x="8900443" y="2406372"/>
            <a:ext cx="2005954" cy="1867957"/>
            <a:chOff x="288" y="2352"/>
            <a:chExt cx="1632" cy="1765"/>
          </a:xfrm>
        </p:grpSpPr>
        <p:sp>
          <p:nvSpPr>
            <p:cNvPr id="14" name="Line 18">
              <a:extLst>
                <a:ext uri="{FF2B5EF4-FFF2-40B4-BE49-F238E27FC236}">
                  <a16:creationId xmlns:a16="http://schemas.microsoft.com/office/drawing/2014/main" id="{F49355AE-5993-44E3-AAFE-39EC82DBA9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352"/>
              <a:ext cx="0" cy="432"/>
            </a:xfrm>
            <a:prstGeom prst="line">
              <a:avLst/>
            </a:prstGeom>
            <a:noFill/>
            <a:ln w="15875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Oval 19">
              <a:extLst>
                <a:ext uri="{FF2B5EF4-FFF2-40B4-BE49-F238E27FC236}">
                  <a16:creationId xmlns:a16="http://schemas.microsoft.com/office/drawing/2014/main" id="{DB7C0BF1-79F6-4CED-B54F-0D25FA457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784"/>
              <a:ext cx="1632" cy="10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it-IT" altLang="it-IT" sz="1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Rectangle 20">
              <a:extLst>
                <a:ext uri="{FF2B5EF4-FFF2-40B4-BE49-F238E27FC236}">
                  <a16:creationId xmlns:a16="http://schemas.microsoft.com/office/drawing/2014/main" id="{CF7EBF63-3999-4848-85B9-A7DEDE528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" y="3829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r>
                <a:rPr lang="it-IT" altLang="it-IT" sz="1400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branch2</a:t>
              </a:r>
              <a:endParaRPr lang="it-IT" altLang="it-IT" sz="1400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17" name="Group 21">
              <a:extLst>
                <a:ext uri="{FF2B5EF4-FFF2-40B4-BE49-F238E27FC236}">
                  <a16:creationId xmlns:a16="http://schemas.microsoft.com/office/drawing/2014/main" id="{CFE2C73F-E627-404C-B48A-BA34BB85D5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4" y="2946"/>
              <a:ext cx="150" cy="829"/>
              <a:chOff x="2269" y="2658"/>
              <a:chExt cx="150" cy="829"/>
            </a:xfrm>
          </p:grpSpPr>
          <p:sp>
            <p:nvSpPr>
              <p:cNvPr id="18" name="Text Box 24">
                <a:extLst>
                  <a:ext uri="{FF2B5EF4-FFF2-40B4-BE49-F238E27FC236}">
                    <a16:creationId xmlns:a16="http://schemas.microsoft.com/office/drawing/2014/main" id="{1AC7E75A-4D33-408B-823F-9E46D443F9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9" y="2658"/>
                <a:ext cx="150" cy="3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GB" altLang="it-IT" sz="1800" u="sng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9" name="Text Box 30">
                <a:extLst>
                  <a:ext uri="{FF2B5EF4-FFF2-40B4-BE49-F238E27FC236}">
                    <a16:creationId xmlns:a16="http://schemas.microsoft.com/office/drawing/2014/main" id="{B39E0C01-36C5-4851-BB97-FC79CE608D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9" y="3138"/>
                <a:ext cx="150" cy="3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3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8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4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defRPr sz="20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GB" altLang="it-IT" sz="1800" u="sng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sp>
        <p:nvSpPr>
          <p:cNvPr id="20" name="Rectangle 31">
            <a:extLst>
              <a:ext uri="{FF2B5EF4-FFF2-40B4-BE49-F238E27FC236}">
                <a16:creationId xmlns:a16="http://schemas.microsoft.com/office/drawing/2014/main" id="{2F6E123E-C7E3-4A5F-953B-5F823BBF5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7520" y="5044907"/>
            <a:ext cx="38163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t11: UPDATE account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SET balance=balance + 500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WHERE </a:t>
            </a:r>
            <a:r>
              <a:rPr lang="it-IT" altLang="it-IT" dirty="0" err="1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account_number</a:t>
            </a:r>
            <a:r>
              <a:rPr lang="it-IT" altLang="it-IT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=45;</a:t>
            </a:r>
          </a:p>
          <a:p>
            <a:pPr>
              <a:buClr>
                <a:srgbClr val="000000"/>
              </a:buClr>
              <a:buSzPct val="100000"/>
              <a:defRPr/>
            </a:pPr>
            <a:r>
              <a:rPr lang="it-IT" altLang="it-IT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	      site1</a:t>
            </a:r>
            <a:endParaRPr lang="it-IT" altLang="it-IT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Rectangle 32">
            <a:extLst>
              <a:ext uri="{FF2B5EF4-FFF2-40B4-BE49-F238E27FC236}">
                <a16:creationId xmlns:a16="http://schemas.microsoft.com/office/drawing/2014/main" id="{FDCD4E2E-4720-4CA8-B92C-22B016BD1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573" y="5014104"/>
            <a:ext cx="37449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t12:UPDATE account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SET balance=balance - 500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WHERE account </a:t>
            </a:r>
            <a:r>
              <a:rPr lang="it-IT" altLang="it-IT" dirty="0" err="1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number</a:t>
            </a:r>
            <a:r>
              <a:rPr lang="it-IT" altLang="it-IT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=35;</a:t>
            </a:r>
          </a:p>
          <a:p>
            <a:pPr>
              <a:buClr>
                <a:srgbClr val="000000"/>
              </a:buClr>
              <a:buSzPct val="100000"/>
              <a:defRPr/>
            </a:pPr>
            <a:r>
              <a:rPr lang="it-IT" altLang="it-IT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  site2</a:t>
            </a:r>
            <a:r>
              <a:rPr lang="it-IT" altLang="it-IT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</a:p>
        </p:txBody>
      </p:sp>
      <p:sp>
        <p:nvSpPr>
          <p:cNvPr id="24" name="Text Box 35">
            <a:extLst>
              <a:ext uri="{FF2B5EF4-FFF2-40B4-BE49-F238E27FC236}">
                <a16:creationId xmlns:a16="http://schemas.microsoft.com/office/drawing/2014/main" id="{CF8B5437-434D-4749-8679-84590A045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722" y="4490354"/>
            <a:ext cx="381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t1</a:t>
            </a:r>
          </a:p>
        </p:txBody>
      </p:sp>
      <p:sp>
        <p:nvSpPr>
          <p:cNvPr id="25" name="Line 36">
            <a:extLst>
              <a:ext uri="{FF2B5EF4-FFF2-40B4-BE49-F238E27FC236}">
                <a16:creationId xmlns:a16="http://schemas.microsoft.com/office/drawing/2014/main" id="{A134A3D1-25CD-4409-A3FE-698453D841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9748" y="2385735"/>
            <a:ext cx="4703763" cy="1587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Oval 37">
            <a:extLst>
              <a:ext uri="{FF2B5EF4-FFF2-40B4-BE49-F238E27FC236}">
                <a16:creationId xmlns:a16="http://schemas.microsoft.com/office/drawing/2014/main" id="{3CF9D90E-3B76-4380-974B-37E9BD259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597" y="1339572"/>
            <a:ext cx="1392238" cy="7032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>
                <a:solidFill>
                  <a:schemeClr val="tx1"/>
                </a:solidFill>
                <a:latin typeface="+mn-lt"/>
              </a:rPr>
              <a:t>Client:</a:t>
            </a:r>
            <a:br>
              <a:rPr lang="it-IT" altLang="it-IT" sz="1800">
                <a:solidFill>
                  <a:schemeClr val="tx1"/>
                </a:solidFill>
                <a:latin typeface="+mn-lt"/>
              </a:rPr>
            </a:br>
            <a:r>
              <a:rPr lang="it-IT" altLang="it-IT" sz="1800">
                <a:solidFill>
                  <a:schemeClr val="tx1"/>
                </a:solidFill>
                <a:latin typeface="+mn-lt"/>
              </a:rPr>
              <a:t>t1</a:t>
            </a:r>
          </a:p>
        </p:txBody>
      </p:sp>
      <p:sp>
        <p:nvSpPr>
          <p:cNvPr id="27" name="Line 38">
            <a:extLst>
              <a:ext uri="{FF2B5EF4-FFF2-40B4-BE49-F238E27FC236}">
                <a16:creationId xmlns:a16="http://schemas.microsoft.com/office/drawing/2014/main" id="{7B6648EF-7B71-400C-A952-60510F0002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2872" y="2017434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3BC8BBC7-18BC-4CAB-A1FE-095B99212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773" y="3223727"/>
            <a:ext cx="1778000" cy="73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1400" dirty="0" err="1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account_number</a:t>
            </a:r>
            <a:r>
              <a:rPr lang="it-IT" altLang="it-IT" sz="14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45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14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……………..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14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……………..</a:t>
            </a:r>
            <a:endParaRPr lang="it-IT" altLang="it-IT" sz="1400" dirty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A75E1C93-9C58-45C5-99CA-20F4F0234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9136" y="3122657"/>
            <a:ext cx="1866900" cy="951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1400" dirty="0" err="1">
                <a:solidFill>
                  <a:srgbClr val="3333FF"/>
                </a:solidFill>
              </a:rPr>
              <a:t>account_number</a:t>
            </a:r>
            <a:r>
              <a:rPr lang="it-IT" altLang="it-IT" sz="1400" dirty="0">
                <a:solidFill>
                  <a:srgbClr val="3333FF"/>
                </a:solidFill>
              </a:rPr>
              <a:t> 35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14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……………..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altLang="it-IT" sz="1400" dirty="0">
                <a:solidFill>
                  <a:srgbClr val="3333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……………..</a:t>
            </a:r>
            <a:endParaRPr lang="it-IT" altLang="it-IT" sz="1400" dirty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it-IT" altLang="it-IT" sz="1400" dirty="0">
              <a:solidFill>
                <a:srgbClr val="3333FF"/>
              </a:solidFill>
            </a:endParaRPr>
          </a:p>
        </p:txBody>
      </p:sp>
      <p:sp>
        <p:nvSpPr>
          <p:cNvPr id="30" name="Rectangle 39">
            <a:extLst>
              <a:ext uri="{FF2B5EF4-FFF2-40B4-BE49-F238E27FC236}">
                <a16:creationId xmlns:a16="http://schemas.microsoft.com/office/drawing/2014/main" id="{AD7348A6-351B-42DF-B5DB-27E7D1610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373" y="1251281"/>
            <a:ext cx="26215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1" lang="it-IT" altLang="it-IT" dirty="0" err="1">
                <a:solidFill>
                  <a:schemeClr val="tx2"/>
                </a:solidFill>
              </a:rPr>
              <a:t>Each</a:t>
            </a:r>
            <a:r>
              <a:rPr kumimoji="1" lang="it-IT" altLang="it-IT" dirty="0">
                <a:solidFill>
                  <a:schemeClr val="tx2"/>
                </a:solidFill>
              </a:rPr>
              <a:t> </a:t>
            </a:r>
            <a:r>
              <a:rPr kumimoji="1" lang="it-IT" altLang="it-IT" dirty="0" err="1">
                <a:solidFill>
                  <a:schemeClr val="tx2"/>
                </a:solidFill>
              </a:rPr>
              <a:t>branch</a:t>
            </a:r>
            <a:r>
              <a:rPr kumimoji="1" lang="it-IT" altLang="it-IT" dirty="0">
                <a:solidFill>
                  <a:schemeClr val="tx2"/>
                </a:solidFill>
              </a:rPr>
              <a:t> </a:t>
            </a:r>
            <a:r>
              <a:rPr kumimoji="1" lang="it-IT" altLang="it-IT" dirty="0" err="1">
                <a:solidFill>
                  <a:schemeClr val="tx2"/>
                </a:solidFill>
              </a:rPr>
              <a:t>responsable</a:t>
            </a:r>
            <a:br>
              <a:rPr kumimoji="1" lang="it-IT" altLang="it-IT" dirty="0">
                <a:solidFill>
                  <a:schemeClr val="tx2"/>
                </a:solidFill>
              </a:rPr>
            </a:br>
            <a:r>
              <a:rPr kumimoji="1" lang="it-IT" altLang="it-IT" dirty="0">
                <a:solidFill>
                  <a:schemeClr val="tx2"/>
                </a:solidFill>
              </a:rPr>
              <a:t>of  data on  </a:t>
            </a:r>
            <a:r>
              <a:rPr kumimoji="1" lang="it-IT" altLang="it-IT" dirty="0" err="1">
                <a:solidFill>
                  <a:schemeClr val="tx2"/>
                </a:solidFill>
              </a:rPr>
              <a:t>local</a:t>
            </a:r>
            <a:r>
              <a:rPr kumimoji="1" lang="it-IT" altLang="it-IT" dirty="0">
                <a:solidFill>
                  <a:schemeClr val="tx2"/>
                </a:solidFill>
              </a:rPr>
              <a:t> accounts</a:t>
            </a:r>
          </a:p>
        </p:txBody>
      </p:sp>
    </p:spTree>
    <p:extLst>
      <p:ext uri="{BB962C8B-B14F-4D97-AF65-F5344CB8AC3E}">
        <p14:creationId xmlns:p14="http://schemas.microsoft.com/office/powerpoint/2010/main" val="236822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D120E-988D-4BC0-916C-69BFE40A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Atomicity</a:t>
            </a:r>
            <a:r>
              <a:rPr lang="it-IT" dirty="0"/>
              <a:t> </a:t>
            </a:r>
            <a:r>
              <a:rPr lang="it-IT" dirty="0" err="1"/>
              <a:t>requirement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38D4D4-54E5-422E-B960-7103F6808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984A3A-382D-4BF7-B2E2-F216BB1DD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D3F24-2296-4931-8CB9-D744A495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13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CB4E743-EA3C-458D-8F21-BD5E09ED2CC7}"/>
              </a:ext>
            </a:extLst>
          </p:cNvPr>
          <p:cNvSpPr txBox="1">
            <a:spLocks noChangeArrowheads="1"/>
          </p:cNvSpPr>
          <p:nvPr/>
        </p:nvSpPr>
        <p:spPr>
          <a:xfrm>
            <a:off x="1718801" y="989559"/>
            <a:ext cx="9058690" cy="4878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n-US" altLang="it-IT" sz="2000" b="1" dirty="0"/>
          </a:p>
          <a:p>
            <a:pPr>
              <a:lnSpc>
                <a:spcPct val="80000"/>
              </a:lnSpc>
            </a:pPr>
            <a:r>
              <a:rPr lang="en-US" altLang="it-IT" sz="2200" b="1" dirty="0"/>
              <a:t>Atomicity requirement</a:t>
            </a:r>
            <a:r>
              <a:rPr lang="en-US" altLang="it-IT" sz="22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it-IT" sz="2200" dirty="0"/>
              <a:t>if the transaction fails after the update of 45 and before the update of 35, money will be “lost” leading to an inconsistent database state </a:t>
            </a:r>
          </a:p>
          <a:p>
            <a:pPr lvl="1">
              <a:lnSpc>
                <a:spcPct val="80000"/>
              </a:lnSpc>
            </a:pPr>
            <a:r>
              <a:rPr lang="en-US" altLang="it-IT" sz="2200" dirty="0"/>
              <a:t>the system should ensure that updates of a partially executed transaction are not reflected in the database</a:t>
            </a:r>
            <a:br>
              <a:rPr lang="en-US" altLang="it-IT" sz="2200" dirty="0"/>
            </a:br>
            <a:endParaRPr lang="it-IT" altLang="it-IT" sz="2200" dirty="0"/>
          </a:p>
          <a:p>
            <a:pPr>
              <a:buFont typeface="Arial" panose="020B0604020202020204" pitchFamily="34" charset="0"/>
              <a:buNone/>
            </a:pPr>
            <a:endParaRPr lang="it-IT" altLang="it-IT" sz="2200" dirty="0"/>
          </a:p>
          <a:p>
            <a:pPr>
              <a:buFont typeface="Arial" panose="020B0604020202020204" pitchFamily="34" charset="0"/>
              <a:buNone/>
            </a:pPr>
            <a:endParaRPr lang="it-IT" altLang="it-IT" sz="2200" dirty="0"/>
          </a:p>
          <a:p>
            <a:pPr>
              <a:buFont typeface="Arial" panose="020B0604020202020204" pitchFamily="34" charset="0"/>
              <a:buNone/>
            </a:pPr>
            <a:endParaRPr lang="it-IT" altLang="it-IT" sz="2200" dirty="0"/>
          </a:p>
          <a:p>
            <a:endParaRPr lang="it-IT" altLang="it-IT" sz="2200" dirty="0"/>
          </a:p>
          <a:p>
            <a:r>
              <a:rPr lang="it-IT" altLang="it-IT" sz="2200" dirty="0" err="1"/>
              <a:t>Atomicity</a:t>
            </a:r>
            <a:r>
              <a:rPr lang="it-IT" altLang="it-IT" sz="2200" dirty="0"/>
              <a:t> of a </a:t>
            </a:r>
            <a:r>
              <a:rPr lang="it-IT" altLang="it-IT" sz="2200" dirty="0" err="1"/>
              <a:t>transaction</a:t>
            </a:r>
            <a:r>
              <a:rPr lang="it-IT" altLang="it-IT" sz="2200" dirty="0"/>
              <a:t>:</a:t>
            </a:r>
          </a:p>
          <a:p>
            <a:pPr marL="0" indent="0">
              <a:buNone/>
            </a:pPr>
            <a:r>
              <a:rPr lang="it-IT" altLang="it-IT" sz="2200" dirty="0"/>
              <a:t>	</a:t>
            </a:r>
            <a:r>
              <a:rPr lang="it-IT" altLang="it-IT" sz="2200" b="1" dirty="0" err="1"/>
              <a:t>Commit</a:t>
            </a:r>
            <a:r>
              <a:rPr lang="it-IT" altLang="it-IT" sz="2200" b="1" dirty="0"/>
              <a:t> </a:t>
            </a:r>
            <a:r>
              <a:rPr lang="it-IT" altLang="it-IT" sz="2200" b="1" dirty="0" err="1"/>
              <a:t>protocol</a:t>
            </a:r>
            <a:r>
              <a:rPr lang="it-IT" altLang="it-IT" sz="2200" b="1" dirty="0"/>
              <a:t> + Log in </a:t>
            </a:r>
            <a:r>
              <a:rPr lang="it-IT" altLang="it-IT" sz="2200" b="1" dirty="0" err="1"/>
              <a:t>stable</a:t>
            </a:r>
            <a:r>
              <a:rPr lang="it-IT" altLang="it-IT" sz="2200" b="1" dirty="0"/>
              <a:t> storage + Recovery </a:t>
            </a:r>
            <a:r>
              <a:rPr lang="it-IT" altLang="it-IT" sz="2200" b="1" dirty="0" err="1"/>
              <a:t>algorithm</a:t>
            </a:r>
            <a:endParaRPr lang="it-IT" altLang="it-IT" sz="2200" b="1" dirty="0"/>
          </a:p>
          <a:p>
            <a:endParaRPr lang="it-IT" altLang="it-IT" sz="2200" dirty="0"/>
          </a:p>
          <a:p>
            <a:pPr>
              <a:buFont typeface="Arial" panose="020B0604020202020204" pitchFamily="34" charset="0"/>
              <a:buNone/>
            </a:pPr>
            <a:r>
              <a:rPr lang="it-IT" altLang="it-IT" sz="2200" dirty="0"/>
              <a:t>A  </a:t>
            </a:r>
            <a:r>
              <a:rPr lang="it-IT" altLang="it-IT" sz="2200" dirty="0" err="1"/>
              <a:t>programmer</a:t>
            </a:r>
            <a:r>
              <a:rPr lang="it-IT" altLang="it-IT" sz="2200" dirty="0"/>
              <a:t> </a:t>
            </a:r>
            <a:r>
              <a:rPr lang="it-IT" altLang="it-IT" sz="2200" dirty="0" err="1"/>
              <a:t>assumes</a:t>
            </a:r>
            <a:r>
              <a:rPr lang="it-IT" altLang="it-IT" sz="2200" dirty="0"/>
              <a:t> </a:t>
            </a:r>
            <a:r>
              <a:rPr lang="it-IT" altLang="it-IT" sz="2200" dirty="0" err="1"/>
              <a:t>atomicity</a:t>
            </a:r>
            <a:r>
              <a:rPr lang="it-IT" altLang="it-IT" sz="2200" dirty="0"/>
              <a:t> of </a:t>
            </a:r>
            <a:r>
              <a:rPr lang="it-IT" altLang="it-IT" sz="2200" dirty="0" err="1"/>
              <a:t>transactions</a:t>
            </a:r>
            <a:endParaRPr lang="it-IT" altLang="it-IT" sz="2200" dirty="0"/>
          </a:p>
        </p:txBody>
      </p:sp>
      <p:sp>
        <p:nvSpPr>
          <p:cNvPr id="8" name="Rettangolo 1">
            <a:extLst>
              <a:ext uri="{FF2B5EF4-FFF2-40B4-BE49-F238E27FC236}">
                <a16:creationId xmlns:a16="http://schemas.microsoft.com/office/drawing/2014/main" id="{B354F847-9493-4162-B0B0-A45E4B0B2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7246" y="3135311"/>
            <a:ext cx="7489825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it-IT" sz="2000">
                <a:solidFill>
                  <a:schemeClr val="tx1"/>
                </a:solidFill>
                <a:latin typeface="+mn-lt"/>
              </a:rPr>
              <a:t>A main issue: atomicity in case of  </a:t>
            </a:r>
            <a:r>
              <a:rPr lang="en-US" altLang="it-IT" sz="2000" b="1">
                <a:solidFill>
                  <a:schemeClr val="tx1"/>
                </a:solidFill>
                <a:latin typeface="+mn-lt"/>
              </a:rPr>
              <a:t>failures of various kinds, such as hardware failures and system crashes</a:t>
            </a:r>
          </a:p>
        </p:txBody>
      </p:sp>
    </p:spTree>
    <p:extLst>
      <p:ext uri="{BB962C8B-B14F-4D97-AF65-F5344CB8AC3E}">
        <p14:creationId xmlns:p14="http://schemas.microsoft.com/office/powerpoint/2010/main" val="1895253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DA896-A400-4C9A-9A82-AE7C8B0E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dirty="0"/>
              <a:t>Two-</a:t>
            </a:r>
            <a:r>
              <a:rPr lang="it-IT" altLang="it-IT" dirty="0" err="1"/>
              <a:t>phase</a:t>
            </a:r>
            <a:r>
              <a:rPr lang="it-IT" altLang="it-IT" dirty="0"/>
              <a:t> </a:t>
            </a:r>
            <a:r>
              <a:rPr lang="it-IT" altLang="it-IT" dirty="0" err="1"/>
              <a:t>commit</a:t>
            </a:r>
            <a:r>
              <a:rPr lang="it-IT" altLang="it-IT" dirty="0"/>
              <a:t> </a:t>
            </a:r>
            <a:r>
              <a:rPr lang="it-IT" altLang="it-IT" dirty="0" err="1"/>
              <a:t>protocol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E1D532-DC48-4507-826E-921036E4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53BE5B-D3C6-472D-9612-D42B9B745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59A2D7-A36F-4DA1-BDF2-2373CF843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14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CF78A64-FBC6-47FA-B8AF-1D99FE900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040" y="5195515"/>
            <a:ext cx="7277100" cy="74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1200150" algn="l"/>
                <a:tab pos="2114550" algn="l"/>
                <a:tab pos="3028950" algn="l"/>
                <a:tab pos="3943350" algn="l"/>
                <a:tab pos="4857750" algn="l"/>
                <a:tab pos="5772150" algn="l"/>
                <a:tab pos="6686550" algn="l"/>
                <a:tab pos="7600950" algn="l"/>
                <a:tab pos="8515350" algn="l"/>
                <a:tab pos="9429750" algn="l"/>
                <a:tab pos="103441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Tolerates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: 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loss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of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messages</a:t>
            </a:r>
            <a:endParaRPr lang="it-IT" altLang="it-IT" sz="20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  <a:p>
            <a:pPr>
              <a:spcBef>
                <a:spcPts val="300"/>
              </a:spcBef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                   crash of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nodes</a:t>
            </a:r>
            <a:endParaRPr lang="it-IT" altLang="it-IT" sz="20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1BBBD3FF-80D3-497A-8D1E-6157F2D51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117" y="1216149"/>
            <a:ext cx="3600450" cy="132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- One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transaction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manager TM</a:t>
            </a:r>
          </a:p>
          <a:p>
            <a:pPr>
              <a:spcBef>
                <a:spcPct val="0"/>
              </a:spcBef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-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Many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resource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managers RM</a:t>
            </a:r>
          </a:p>
          <a:p>
            <a:pPr>
              <a:spcBef>
                <a:spcPct val="0"/>
              </a:spcBef>
              <a:buClr>
                <a:srgbClr val="333399"/>
              </a:buClr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- Log file (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persistent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memory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)</a:t>
            </a:r>
          </a:p>
          <a:p>
            <a:pPr>
              <a:spcBef>
                <a:spcPct val="0"/>
              </a:spcBef>
              <a:buClr>
                <a:srgbClr val="333399"/>
              </a:buClr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- Time-out</a:t>
            </a:r>
          </a:p>
        </p:txBody>
      </p:sp>
      <p:grpSp>
        <p:nvGrpSpPr>
          <p:cNvPr id="9" name="Group 6">
            <a:extLst>
              <a:ext uri="{FF2B5EF4-FFF2-40B4-BE49-F238E27FC236}">
                <a16:creationId xmlns:a16="http://schemas.microsoft.com/office/drawing/2014/main" id="{5E5A8CAB-7A60-4188-95CE-866086C6A87C}"/>
              </a:ext>
            </a:extLst>
          </p:cNvPr>
          <p:cNvGrpSpPr>
            <a:grpSpLocks/>
          </p:cNvGrpSpPr>
          <p:nvPr/>
        </p:nvGrpSpPr>
        <p:grpSpPr bwMode="auto">
          <a:xfrm>
            <a:off x="3073062" y="2952565"/>
            <a:ext cx="6045200" cy="1744412"/>
            <a:chOff x="328" y="1601"/>
            <a:chExt cx="3808" cy="1098"/>
          </a:xfrm>
        </p:grpSpPr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A65B89C5-5977-4E6F-911E-A62FA3535F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" y="1983"/>
              <a:ext cx="328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3A503789-0EDD-4D5E-8E43-A20A3A1BD9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" y="2698"/>
              <a:ext cx="3333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DA209F10-E029-45CA-AA9E-97D36D71C2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7" y="1687"/>
              <a:ext cx="1" cy="29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88A5B665-DAAC-4EE0-BFF7-D9CED0F705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2" y="1983"/>
              <a:ext cx="178" cy="71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E6BBC3B3-FB61-4A6E-8EA9-EA85952D79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0" y="2024"/>
              <a:ext cx="489" cy="6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9CC7BA31-6282-43D1-B726-4296940E6F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2" y="2402"/>
              <a:ext cx="1" cy="29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AB05D5C6-702A-4C5F-ACE3-90B9F3D1DC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02" y="2402"/>
              <a:ext cx="1" cy="29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4F9A7D7D-6CD4-41F8-8765-1B9C3A7CB0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5" y="1687"/>
              <a:ext cx="1" cy="29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B210619C-E577-4000-9556-6706E424C0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1" y="1983"/>
              <a:ext cx="133" cy="71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21B49E71-6647-4E4A-BB24-7E1D910CC5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0" y="1982"/>
              <a:ext cx="400" cy="71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E855C9C4-8C1F-4A48-B86D-538EE911C0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8" y="1687"/>
              <a:ext cx="1" cy="29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" name="Text Box 18">
              <a:extLst>
                <a:ext uri="{FF2B5EF4-FFF2-40B4-BE49-F238E27FC236}">
                  <a16:creationId xmlns:a16="http://schemas.microsoft.com/office/drawing/2014/main" id="{FD01E81F-F490-4668-A765-61DF0BC95E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" y="1694"/>
              <a:ext cx="578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 dirty="0">
                  <a:latin typeface="+mn-lt"/>
                </a:rPr>
                <a:t>Prepare</a:t>
              </a:r>
            </a:p>
          </p:txBody>
        </p:sp>
        <p:sp>
          <p:nvSpPr>
            <p:cNvPr id="22" name="Text Box 19">
              <a:extLst>
                <a:ext uri="{FF2B5EF4-FFF2-40B4-BE49-F238E27FC236}">
                  <a16:creationId xmlns:a16="http://schemas.microsoft.com/office/drawing/2014/main" id="{61A77143-7C79-4A5C-8BEF-D1637F7FD7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7" y="2235"/>
              <a:ext cx="47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Ready</a:t>
              </a:r>
            </a:p>
          </p:txBody>
        </p:sp>
        <p:sp>
          <p:nvSpPr>
            <p:cNvPr id="23" name="Text Box 20">
              <a:extLst>
                <a:ext uri="{FF2B5EF4-FFF2-40B4-BE49-F238E27FC236}">
                  <a16:creationId xmlns:a16="http://schemas.microsoft.com/office/drawing/2014/main" id="{3F43B9CF-7AE6-4617-BB14-426ACE61C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" y="2192"/>
              <a:ext cx="578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Prepare</a:t>
              </a:r>
            </a:p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msg</a:t>
              </a:r>
            </a:p>
          </p:txBody>
        </p:sp>
        <p:sp>
          <p:nvSpPr>
            <p:cNvPr id="24" name="Text Box 21">
              <a:extLst>
                <a:ext uri="{FF2B5EF4-FFF2-40B4-BE49-F238E27FC236}">
                  <a16:creationId xmlns:a16="http://schemas.microsoft.com/office/drawing/2014/main" id="{02A7C87F-0D1B-4B47-8331-CCC58B59F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2277"/>
              <a:ext cx="47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Ready</a:t>
              </a:r>
            </a:p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msg</a:t>
              </a:r>
            </a:p>
          </p:txBody>
        </p:sp>
        <p:sp>
          <p:nvSpPr>
            <p:cNvPr id="25" name="Text Box 22">
              <a:extLst>
                <a:ext uri="{FF2B5EF4-FFF2-40B4-BE49-F238E27FC236}">
                  <a16:creationId xmlns:a16="http://schemas.microsoft.com/office/drawing/2014/main" id="{C71EDD69-2030-46BE-B615-962802075E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7" y="1730"/>
              <a:ext cx="309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TM</a:t>
              </a:r>
            </a:p>
          </p:txBody>
        </p:sp>
        <p:sp>
          <p:nvSpPr>
            <p:cNvPr id="26" name="Text Box 23">
              <a:extLst>
                <a:ext uri="{FF2B5EF4-FFF2-40B4-BE49-F238E27FC236}">
                  <a16:creationId xmlns:a16="http://schemas.microsoft.com/office/drawing/2014/main" id="{FE4A62AB-3A45-46FE-A7A2-253F9BD351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3" y="1701"/>
              <a:ext cx="687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 dirty="0">
                  <a:latin typeface="+mn-lt"/>
                </a:rPr>
                <a:t>Complete</a:t>
              </a:r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id="{5AACE23B-9E70-4274-99A6-3231BE442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3" y="2067"/>
              <a:ext cx="602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Local</a:t>
              </a:r>
            </a:p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decision</a:t>
              </a:r>
            </a:p>
          </p:txBody>
        </p:sp>
        <p:sp>
          <p:nvSpPr>
            <p:cNvPr id="28" name="Text Box 25">
              <a:extLst>
                <a:ext uri="{FF2B5EF4-FFF2-40B4-BE49-F238E27FC236}">
                  <a16:creationId xmlns:a16="http://schemas.microsoft.com/office/drawing/2014/main" id="{3CF64CBE-BBAC-41BB-BF68-E8C671AB24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2" y="2124"/>
              <a:ext cx="61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 dirty="0">
                  <a:latin typeface="+mn-lt"/>
                </a:rPr>
                <a:t>Decision</a:t>
              </a:r>
            </a:p>
            <a:p>
              <a:pPr algn="r">
                <a:spcBef>
                  <a:spcPct val="0"/>
                </a:spcBef>
              </a:pPr>
              <a:r>
                <a:rPr lang="en-US" altLang="it-IT" sz="1800" dirty="0">
                  <a:latin typeface="+mn-lt"/>
                </a:rPr>
                <a:t>msg</a:t>
              </a:r>
            </a:p>
          </p:txBody>
        </p:sp>
        <p:sp>
          <p:nvSpPr>
            <p:cNvPr id="29" name="Text Box 26">
              <a:extLst>
                <a:ext uri="{FF2B5EF4-FFF2-40B4-BE49-F238E27FC236}">
                  <a16:creationId xmlns:a16="http://schemas.microsoft.com/office/drawing/2014/main" id="{5BB2EFD2-315C-4E04-A5C4-930C44DD68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6" y="2192"/>
              <a:ext cx="356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Ack</a:t>
              </a:r>
            </a:p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msg</a:t>
              </a:r>
            </a:p>
          </p:txBody>
        </p:sp>
        <p:sp>
          <p:nvSpPr>
            <p:cNvPr id="30" name="Text Box 27">
              <a:extLst>
                <a:ext uri="{FF2B5EF4-FFF2-40B4-BE49-F238E27FC236}">
                  <a16:creationId xmlns:a16="http://schemas.microsoft.com/office/drawing/2014/main" id="{073A8421-C046-44BB-8506-EC9AFDFBA4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9" y="1601"/>
              <a:ext cx="602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 dirty="0">
                  <a:latin typeface="+mn-lt"/>
                </a:rPr>
                <a:t>Global</a:t>
              </a:r>
            </a:p>
            <a:p>
              <a:pPr algn="r">
                <a:spcBef>
                  <a:spcPct val="0"/>
                </a:spcBef>
              </a:pPr>
              <a:r>
                <a:rPr lang="en-US" altLang="it-IT" sz="1800" dirty="0">
                  <a:latin typeface="+mn-lt"/>
                </a:rPr>
                <a:t>decision</a:t>
              </a:r>
            </a:p>
          </p:txBody>
        </p:sp>
        <p:sp>
          <p:nvSpPr>
            <p:cNvPr id="31" name="Text Box 28">
              <a:extLst>
                <a:ext uri="{FF2B5EF4-FFF2-40B4-BE49-F238E27FC236}">
                  <a16:creationId xmlns:a16="http://schemas.microsoft.com/office/drawing/2014/main" id="{954E54E7-B0A1-4B8D-BEAF-3F577CD35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2361"/>
              <a:ext cx="317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en-US" altLang="it-IT" sz="1800">
                  <a:latin typeface="+mn-lt"/>
                </a:rPr>
                <a:t>RM</a:t>
              </a:r>
            </a:p>
          </p:txBody>
        </p:sp>
      </p:grp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C26E9564-80DC-45E9-A613-2450021CA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889" y="3771176"/>
            <a:ext cx="1136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/>
              <a:t>………………</a:t>
            </a:r>
          </a:p>
        </p:txBody>
      </p:sp>
      <p:sp>
        <p:nvSpPr>
          <p:cNvPr id="33" name="CasellaDiTesto 29">
            <a:extLst>
              <a:ext uri="{FF2B5EF4-FFF2-40B4-BE49-F238E27FC236}">
                <a16:creationId xmlns:a16="http://schemas.microsoft.com/office/drawing/2014/main" id="{1C4C7138-7806-4D47-BD5A-7D1A46752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4026" y="3355251"/>
            <a:ext cx="1136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dirty="0"/>
              <a:t>………………</a:t>
            </a:r>
          </a:p>
        </p:txBody>
      </p:sp>
      <p:sp>
        <p:nvSpPr>
          <p:cNvPr id="34" name="CasellaDiTesto 30">
            <a:extLst>
              <a:ext uri="{FF2B5EF4-FFF2-40B4-BE49-F238E27FC236}">
                <a16:creationId xmlns:a16="http://schemas.microsoft.com/office/drawing/2014/main" id="{01899182-BF20-4908-A980-F1EB8E2A2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4026" y="4226788"/>
            <a:ext cx="1136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/>
              <a:t>………………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F5C0E2D4-426B-4057-A197-ED521B67EFE9}"/>
              </a:ext>
            </a:extLst>
          </p:cNvPr>
          <p:cNvSpPr/>
          <p:nvPr/>
        </p:nvSpPr>
        <p:spPr>
          <a:xfrm>
            <a:off x="5579725" y="515032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Uncertain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period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if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transaction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manager crash, a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participant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with Ready </a:t>
            </a:r>
            <a:b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in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its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log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cannot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terminate the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transaction</a:t>
            </a:r>
            <a:endParaRPr lang="it-IT" altLang="it-I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2C995864-65FC-4D11-870D-5918EF970451}"/>
              </a:ext>
            </a:extLst>
          </p:cNvPr>
          <p:cNvSpPr txBox="1"/>
          <p:nvPr/>
        </p:nvSpPr>
        <p:spPr>
          <a:xfrm>
            <a:off x="7880012" y="2643408"/>
            <a:ext cx="1510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Stable</a:t>
            </a:r>
            <a:r>
              <a:rPr lang="it-IT" dirty="0"/>
              <a:t> storage</a:t>
            </a:r>
          </a:p>
        </p:txBody>
      </p:sp>
    </p:spTree>
    <p:extLst>
      <p:ext uri="{BB962C8B-B14F-4D97-AF65-F5344CB8AC3E}">
        <p14:creationId xmlns:p14="http://schemas.microsoft.com/office/powerpoint/2010/main" val="144085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D82F4D-376E-410B-AE7E-F690661D8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dirty="0"/>
              <a:t>Three-</a:t>
            </a:r>
            <a:r>
              <a:rPr lang="it-IT" altLang="it-IT" dirty="0" err="1"/>
              <a:t>phase</a:t>
            </a:r>
            <a:r>
              <a:rPr lang="it-IT" altLang="it-IT" dirty="0"/>
              <a:t> </a:t>
            </a:r>
            <a:r>
              <a:rPr lang="it-IT" altLang="it-IT" dirty="0" err="1"/>
              <a:t>commit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8FD710-EC0C-4640-9020-E97AE682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BD2CE0-D220-4DEB-A4E6-845688E1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E9F62F-78DE-470E-8491-88813D8B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15</a:t>
            </a:fld>
            <a:endParaRPr lang="it-IT"/>
          </a:p>
        </p:txBody>
      </p:sp>
      <p:pic>
        <p:nvPicPr>
          <p:cNvPr id="7" name="Picture 3" descr="trepc">
            <a:extLst>
              <a:ext uri="{FF2B5EF4-FFF2-40B4-BE49-F238E27FC236}">
                <a16:creationId xmlns:a16="http://schemas.microsoft.com/office/drawing/2014/main" id="{438DCE59-B43C-4C07-BEED-A995E907F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5914" y="1484314"/>
            <a:ext cx="5437187" cy="220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Rettangolo 1">
            <a:extLst>
              <a:ext uri="{FF2B5EF4-FFF2-40B4-BE49-F238E27FC236}">
                <a16:creationId xmlns:a16="http://schemas.microsoft.com/office/drawing/2014/main" id="{CF478F61-493D-494D-B6FF-120F17011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044" y="4115594"/>
            <a:ext cx="75612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it-IT" sz="16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Precommit</a:t>
            </a:r>
            <a:r>
              <a:rPr lang="en-US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phase is added. Assume a permanent crash of the coordinator. 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participant can substitute the coordinator to </a:t>
            </a:r>
            <a:r>
              <a:rPr lang="it-IT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terminate the </a:t>
            </a:r>
            <a:r>
              <a:rPr lang="it-IT" altLang="it-IT" sz="16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transaction</a:t>
            </a:r>
            <a:r>
              <a:rPr lang="it-IT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it-IT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participant assumes the role of coordinator and decides: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it-IT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- Global Abort,  if the last record in the log Ready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- Global Commit, if the last record in the log is </a:t>
            </a:r>
            <a:r>
              <a:rPr lang="it-IT" altLang="it-IT" sz="16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Precommit</a:t>
            </a:r>
            <a:endParaRPr lang="it-IT" altLang="it-IT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24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F3DD25-7B58-4FB9-8EFC-E634AE232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/>
              <a:t>Recovery and Atomicity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7CCD51-3D1B-42A1-AB4F-3A53220F3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00B29F-694A-4000-B9B0-7BA633AD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9BC042-A87D-4C5E-ABD7-651B1C82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16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AA1FB71-7527-4647-91F9-B73B577FA696}"/>
              </a:ext>
            </a:extLst>
          </p:cNvPr>
          <p:cNvSpPr/>
          <p:nvPr/>
        </p:nvSpPr>
        <p:spPr>
          <a:xfrm>
            <a:off x="1299099" y="1062593"/>
            <a:ext cx="995778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it-IT" sz="2000" b="1" dirty="0"/>
              <a:t>Physical blocks: </a:t>
            </a:r>
            <a:r>
              <a:rPr lang="en-US" altLang="it-IT" sz="2000" dirty="0"/>
              <a:t>blocks residing on the disk.</a:t>
            </a:r>
          </a:p>
          <a:p>
            <a:pPr>
              <a:defRPr/>
            </a:pPr>
            <a:r>
              <a:rPr lang="en-US" altLang="it-IT" sz="2000" b="1" dirty="0"/>
              <a:t>Buffer blocks: </a:t>
            </a:r>
            <a:r>
              <a:rPr lang="en-US" altLang="it-IT" sz="2000" dirty="0"/>
              <a:t>blocks residing temporarily in main memory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Block movements between disk and main memory through the following operations:</a:t>
            </a:r>
          </a:p>
          <a:p>
            <a:pPr>
              <a:defRPr/>
            </a:pPr>
            <a:r>
              <a:rPr lang="en-US" sz="2000" dirty="0"/>
              <a:t> - </a:t>
            </a:r>
            <a:r>
              <a:rPr lang="en-US" sz="2000" b="1" dirty="0"/>
              <a:t>input</a:t>
            </a:r>
            <a:r>
              <a:rPr lang="en-US" sz="2000" dirty="0"/>
              <a:t>(</a:t>
            </a:r>
            <a:r>
              <a:rPr lang="en-US" sz="2000" i="1" dirty="0"/>
              <a:t>B</a:t>
            </a:r>
            <a:r>
              <a:rPr lang="en-US" sz="2000" dirty="0"/>
              <a:t>) transfers the physical block </a:t>
            </a:r>
            <a:r>
              <a:rPr lang="en-US" sz="2000" i="1" dirty="0"/>
              <a:t>B </a:t>
            </a:r>
            <a:r>
              <a:rPr lang="en-US" sz="2000" dirty="0"/>
              <a:t>to main memory.</a:t>
            </a:r>
          </a:p>
          <a:p>
            <a:pPr>
              <a:defRPr/>
            </a:pPr>
            <a:r>
              <a:rPr lang="en-US" sz="2000" b="1" dirty="0"/>
              <a:t> - output</a:t>
            </a:r>
            <a:r>
              <a:rPr lang="en-US" sz="2000" dirty="0"/>
              <a:t>(</a:t>
            </a:r>
            <a:r>
              <a:rPr lang="en-US" sz="2000" i="1" dirty="0"/>
              <a:t>B</a:t>
            </a:r>
            <a:r>
              <a:rPr lang="en-US" sz="2000" dirty="0"/>
              <a:t>) transfers the buffer block </a:t>
            </a:r>
            <a:r>
              <a:rPr lang="en-US" sz="2000" i="1" dirty="0"/>
              <a:t>B </a:t>
            </a:r>
            <a:r>
              <a:rPr lang="en-US" sz="2000" dirty="0"/>
              <a:t>to the disk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it-IT" altLang="it-IT" sz="2000" dirty="0" err="1"/>
              <a:t>Transactions</a:t>
            </a:r>
            <a:endParaRPr lang="it-IT" altLang="it-IT" sz="2000" dirty="0"/>
          </a:p>
          <a:p>
            <a:pPr>
              <a:defRPr/>
            </a:pPr>
            <a:r>
              <a:rPr lang="en-US" altLang="it-IT" sz="2000" dirty="0"/>
              <a:t>- Each transaction </a:t>
            </a:r>
            <a:r>
              <a:rPr lang="en-US" altLang="it-IT" sz="2000" i="1" dirty="0" err="1"/>
              <a:t>Ti</a:t>
            </a:r>
            <a:r>
              <a:rPr lang="en-US" altLang="it-IT" sz="2000" i="1" dirty="0"/>
              <a:t> </a:t>
            </a:r>
            <a:r>
              <a:rPr lang="en-US" altLang="it-IT" sz="2000" dirty="0"/>
              <a:t>has its private work-area in which local copies of all data items accessed and updated by it are kept.</a:t>
            </a:r>
          </a:p>
          <a:p>
            <a:pPr>
              <a:buFontTx/>
              <a:buChar char="-"/>
              <a:defRPr/>
            </a:pPr>
            <a:r>
              <a:rPr lang="en-US" altLang="it-IT" sz="2000" dirty="0"/>
              <a:t>perform </a:t>
            </a:r>
            <a:r>
              <a:rPr lang="en-US" altLang="it-IT" sz="2000" b="1" dirty="0"/>
              <a:t>read</a:t>
            </a:r>
            <a:r>
              <a:rPr lang="en-US" altLang="it-IT" sz="2000" dirty="0"/>
              <a:t>(</a:t>
            </a:r>
            <a:r>
              <a:rPr lang="en-US" altLang="it-IT" sz="2000" i="1" dirty="0"/>
              <a:t>X</a:t>
            </a:r>
            <a:r>
              <a:rPr lang="en-US" altLang="it-IT" sz="2000" dirty="0"/>
              <a:t>) while accessing </a:t>
            </a:r>
            <a:r>
              <a:rPr lang="en-US" altLang="it-IT" sz="2000" i="1" dirty="0"/>
              <a:t>X </a:t>
            </a:r>
            <a:r>
              <a:rPr lang="en-US" altLang="it-IT" sz="2000" dirty="0"/>
              <a:t>for the first time;</a:t>
            </a:r>
          </a:p>
          <a:p>
            <a:pPr>
              <a:buFontTx/>
              <a:buChar char="-"/>
              <a:defRPr/>
            </a:pPr>
            <a:r>
              <a:rPr lang="en-US" altLang="it-IT" sz="2000" dirty="0"/>
              <a:t>executes </a:t>
            </a:r>
            <a:r>
              <a:rPr lang="en-US" altLang="it-IT" sz="2000" b="1" dirty="0"/>
              <a:t>write</a:t>
            </a:r>
            <a:r>
              <a:rPr lang="en-US" altLang="it-IT" sz="2000" dirty="0"/>
              <a:t>(</a:t>
            </a:r>
            <a:r>
              <a:rPr lang="en-US" altLang="it-IT" sz="2000" i="1" dirty="0"/>
              <a:t>X</a:t>
            </a:r>
            <a:r>
              <a:rPr lang="en-US" altLang="it-IT" sz="2000" dirty="0"/>
              <a:t>)  after last access of X.</a:t>
            </a:r>
            <a:endParaRPr lang="en-US" altLang="it-IT" sz="2000" b="1" dirty="0"/>
          </a:p>
          <a:p>
            <a:pPr>
              <a:defRPr/>
            </a:pPr>
            <a:endParaRPr lang="en-US" altLang="it-IT" sz="2000" b="1" dirty="0">
              <a:solidFill>
                <a:srgbClr val="3333FF"/>
              </a:solidFill>
            </a:endParaRPr>
          </a:p>
          <a:p>
            <a:pPr>
              <a:defRPr/>
            </a:pPr>
            <a:r>
              <a:rPr lang="en-US" altLang="it-IT" sz="2000" dirty="0"/>
              <a:t>System can perform the </a:t>
            </a:r>
            <a:r>
              <a:rPr lang="en-US" altLang="it-IT" sz="2000" b="1" dirty="0"/>
              <a:t>output </a:t>
            </a:r>
            <a:r>
              <a:rPr lang="en-US" altLang="it-IT" sz="2000" dirty="0"/>
              <a:t>operation when it deems fit. </a:t>
            </a:r>
          </a:p>
          <a:p>
            <a:pPr>
              <a:defRPr/>
            </a:pPr>
            <a:r>
              <a:rPr lang="en-US" altLang="it-IT" sz="2000" i="1" dirty="0"/>
              <a:t> Let B</a:t>
            </a:r>
            <a:r>
              <a:rPr lang="en-US" altLang="it-IT" sz="2000" i="1" baseline="-25000" dirty="0"/>
              <a:t>X</a:t>
            </a:r>
            <a:r>
              <a:rPr lang="en-US" altLang="it-IT" sz="2000" i="1" dirty="0"/>
              <a:t> </a:t>
            </a:r>
            <a:r>
              <a:rPr lang="en-US" altLang="it-IT" sz="2000" dirty="0"/>
              <a:t>denote block containing </a:t>
            </a:r>
            <a:r>
              <a:rPr lang="en-US" altLang="it-IT" sz="2000" i="1" dirty="0"/>
              <a:t>X</a:t>
            </a:r>
            <a:r>
              <a:rPr lang="en-US" altLang="it-IT" sz="2000" dirty="0"/>
              <a:t>.</a:t>
            </a:r>
          </a:p>
          <a:p>
            <a:pPr>
              <a:defRPr/>
            </a:pPr>
            <a:r>
              <a:rPr lang="en-US" altLang="it-IT" sz="2000" b="1" dirty="0">
                <a:solidFill>
                  <a:srgbClr val="3333FF"/>
                </a:solidFill>
              </a:rPr>
              <a:t>	</a:t>
            </a:r>
            <a:r>
              <a:rPr lang="en-US" altLang="it-IT" sz="2000" b="1" dirty="0"/>
              <a:t>output</a:t>
            </a:r>
            <a:r>
              <a:rPr lang="en-US" altLang="it-IT" sz="2000" dirty="0"/>
              <a:t>(</a:t>
            </a:r>
            <a:r>
              <a:rPr lang="en-US" altLang="it-IT" sz="2000" i="1" dirty="0"/>
              <a:t>B</a:t>
            </a:r>
            <a:r>
              <a:rPr lang="en-US" altLang="it-IT" sz="2000" i="1" baseline="-25000" dirty="0"/>
              <a:t>X</a:t>
            </a:r>
            <a:r>
              <a:rPr lang="en-US" altLang="it-IT" sz="2000" dirty="0"/>
              <a:t>) need not immediately follow </a:t>
            </a:r>
            <a:r>
              <a:rPr lang="en-US" altLang="it-IT" sz="2000" b="1" dirty="0"/>
              <a:t>write</a:t>
            </a:r>
            <a:r>
              <a:rPr lang="en-US" altLang="it-IT" sz="2000" dirty="0"/>
              <a:t>(</a:t>
            </a:r>
            <a:r>
              <a:rPr lang="en-US" altLang="it-IT" sz="2000" i="1" dirty="0"/>
              <a:t>X</a:t>
            </a:r>
            <a:r>
              <a:rPr lang="en-US" altLang="it-IT" sz="2000" dirty="0"/>
              <a:t>)</a:t>
            </a:r>
          </a:p>
          <a:p>
            <a:pPr>
              <a:defRPr/>
            </a:pP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732160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0D10A8-CE1B-4175-A5B7-4DC5B1ACD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/>
              <a:t>Data Access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880023-5B5A-40C0-BE8C-7F79496CF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AEFB7F-C0FA-4649-A64D-C90EE062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C47C37-289C-4687-984B-5E477479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17</a:t>
            </a:fld>
            <a:endParaRPr lang="it-IT"/>
          </a:p>
        </p:txBody>
      </p:sp>
      <p:grpSp>
        <p:nvGrpSpPr>
          <p:cNvPr id="7" name="Gruppo 2">
            <a:extLst>
              <a:ext uri="{FF2B5EF4-FFF2-40B4-BE49-F238E27FC236}">
                <a16:creationId xmlns:a16="http://schemas.microsoft.com/office/drawing/2014/main" id="{5643F158-D7C3-465D-9DCE-FED846DA2C80}"/>
              </a:ext>
            </a:extLst>
          </p:cNvPr>
          <p:cNvGrpSpPr>
            <a:grpSpLocks/>
          </p:cNvGrpSpPr>
          <p:nvPr/>
        </p:nvGrpSpPr>
        <p:grpSpPr bwMode="auto">
          <a:xfrm>
            <a:off x="1922463" y="1369315"/>
            <a:ext cx="6230937" cy="4689418"/>
            <a:chOff x="1535113" y="807713"/>
            <a:chExt cx="6230937" cy="4689800"/>
          </a:xfrm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45325DCD-3C0C-4B3C-A7FC-F23D6B7E8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488" y="1352550"/>
              <a:ext cx="1139825" cy="13382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it-IT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005E43A6-FA81-403B-8EF5-8A9E169BC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988" y="1443038"/>
              <a:ext cx="671512" cy="3190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X      </a:t>
              </a:r>
            </a:p>
          </p:txBody>
        </p: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E328B704-5A48-4C6E-A4D2-DF37731C5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988" y="1900238"/>
              <a:ext cx="657225" cy="3190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Y     </a:t>
              </a:r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3FA75425-AFC9-40B1-A6CC-282D82419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3050" y="1095375"/>
              <a:ext cx="1143000" cy="381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it-IT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C59504B6-E07D-458B-AE5D-38A3E7526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3050" y="1247775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0B1892D2-F1B4-4952-A69C-DBD715A84A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66050" y="1266825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25DD4FC5-DE61-4070-9CBC-71B2E278E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3050" y="2390775"/>
              <a:ext cx="1143000" cy="177800"/>
            </a:xfrm>
            <a:custGeom>
              <a:avLst/>
              <a:gdLst>
                <a:gd name="T0" fmla="*/ 0 w 720"/>
                <a:gd name="T1" fmla="*/ 0 h 112"/>
                <a:gd name="T2" fmla="*/ 2147483646 w 720"/>
                <a:gd name="T3" fmla="*/ 2147483646 h 112"/>
                <a:gd name="T4" fmla="*/ 2147483646 w 720"/>
                <a:gd name="T5" fmla="*/ 2147483646 h 112"/>
                <a:gd name="T6" fmla="*/ 2147483646 w 720"/>
                <a:gd name="T7" fmla="*/ 0 h 1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112"/>
                <a:gd name="T14" fmla="*/ 720 w 720"/>
                <a:gd name="T15" fmla="*/ 112 h 1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112">
                  <a:moveTo>
                    <a:pt x="0" y="0"/>
                  </a:moveTo>
                  <a:cubicBezTo>
                    <a:pt x="76" y="40"/>
                    <a:pt x="152" y="80"/>
                    <a:pt x="240" y="96"/>
                  </a:cubicBezTo>
                  <a:cubicBezTo>
                    <a:pt x="328" y="112"/>
                    <a:pt x="448" y="112"/>
                    <a:pt x="528" y="96"/>
                  </a:cubicBezTo>
                  <a:cubicBezTo>
                    <a:pt x="608" y="80"/>
                    <a:pt x="688" y="16"/>
                    <a:pt x="72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15" name="Rectangle 19">
              <a:extLst>
                <a:ext uri="{FF2B5EF4-FFF2-40B4-BE49-F238E27FC236}">
                  <a16:creationId xmlns:a16="http://schemas.microsoft.com/office/drawing/2014/main" id="{F8374452-A939-40AA-8E1F-346F8D746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4050" y="1552575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it-IT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16" name="Rectangle 20">
              <a:extLst>
                <a:ext uri="{FF2B5EF4-FFF2-40B4-BE49-F238E27FC236}">
                  <a16:creationId xmlns:a16="http://schemas.microsoft.com/office/drawing/2014/main" id="{C3AB2F76-ADB1-4408-819A-9B4A7D902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4050" y="2009775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it-IT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17" name="Text Box 21">
              <a:extLst>
                <a:ext uri="{FF2B5EF4-FFF2-40B4-BE49-F238E27FC236}">
                  <a16:creationId xmlns:a16="http://schemas.microsoft.com/office/drawing/2014/main" id="{93261C7D-ABF7-4A8A-BCC6-383FBDB182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9175" y="1487488"/>
              <a:ext cx="333746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A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A3BC39F9-682C-453B-9F6B-5CA620B759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5050" y="1927225"/>
              <a:ext cx="324128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B</a:t>
              </a:r>
            </a:p>
          </p:txBody>
        </p: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A1058518-AB44-4327-A7E7-C2BB08F5E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9288" y="3576638"/>
              <a:ext cx="762000" cy="1143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it-IT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20" name="Rectangle 24">
              <a:extLst>
                <a:ext uri="{FF2B5EF4-FFF2-40B4-BE49-F238E27FC236}">
                  <a16:creationId xmlns:a16="http://schemas.microsoft.com/office/drawing/2014/main" id="{F813D760-FCED-403D-A581-015732775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488" y="3576638"/>
              <a:ext cx="762000" cy="1143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it-IT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D654714F-F8E4-40D3-940B-65BFE9203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3288" y="3729038"/>
              <a:ext cx="228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it-IT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32FBE779-B945-4133-B1EA-1F64D360D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288" y="3881438"/>
              <a:ext cx="228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it-IT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1DE6AF58-BFD8-4DE6-B543-C64A38296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288" y="4338638"/>
              <a:ext cx="228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it-IT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24" name="Text Box 31">
              <a:extLst>
                <a:ext uri="{FF2B5EF4-FFF2-40B4-BE49-F238E27FC236}">
                  <a16:creationId xmlns:a16="http://schemas.microsoft.com/office/drawing/2014/main" id="{EBA53095-D556-484C-8210-E6E14CCFC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0563" y="3816350"/>
              <a:ext cx="381836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x</a:t>
              </a:r>
              <a:r>
                <a:rPr lang="en-US" altLang="it-IT" sz="2000" baseline="-25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1</a:t>
              </a:r>
              <a:endParaRPr lang="en-US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25" name="Text Box 32">
              <a:extLst>
                <a:ext uri="{FF2B5EF4-FFF2-40B4-BE49-F238E27FC236}">
                  <a16:creationId xmlns:a16="http://schemas.microsoft.com/office/drawing/2014/main" id="{8014E732-5363-4EBA-81D1-07C3B1BD52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7388" y="4211638"/>
              <a:ext cx="425116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y</a:t>
              </a:r>
              <a:r>
                <a:rPr lang="en-US" altLang="it-IT" sz="2000" baseline="-25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1 </a:t>
              </a:r>
              <a:endParaRPr lang="en-US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26" name="Text Box 33">
              <a:extLst>
                <a:ext uri="{FF2B5EF4-FFF2-40B4-BE49-F238E27FC236}">
                  <a16:creationId xmlns:a16="http://schemas.microsoft.com/office/drawing/2014/main" id="{CAD0C09B-B6DA-4A50-82B1-57DABAD822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021" y="807713"/>
              <a:ext cx="2464521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 dirty="0">
                  <a:solidFill>
                    <a:srgbClr val="3333FF"/>
                  </a:solidFill>
                  <a:latin typeface="+mn-lt"/>
                  <a:ea typeface="MS PGothic" panose="020B0600070205080204" pitchFamily="34" charset="-128"/>
                </a:rPr>
                <a:t>main memory : buffer</a:t>
              </a:r>
            </a:p>
          </p:txBody>
        </p:sp>
        <p:sp>
          <p:nvSpPr>
            <p:cNvPr id="27" name="Text Box 34">
              <a:extLst>
                <a:ext uri="{FF2B5EF4-FFF2-40B4-BE49-F238E27FC236}">
                  <a16:creationId xmlns:a16="http://schemas.microsoft.com/office/drawing/2014/main" id="{0B4B7CFB-97A7-4E43-B7F5-56CACFD1B8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9400" y="1330325"/>
              <a:ext cx="1696105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 i="1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Buffer Block A</a:t>
              </a: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 </a:t>
              </a:r>
            </a:p>
          </p:txBody>
        </p:sp>
        <p:sp>
          <p:nvSpPr>
            <p:cNvPr id="28" name="Text Box 35">
              <a:extLst>
                <a:ext uri="{FF2B5EF4-FFF2-40B4-BE49-F238E27FC236}">
                  <a16:creationId xmlns:a16="http://schemas.microsoft.com/office/drawing/2014/main" id="{1EFAD928-8BC9-4412-887D-DB6FEF262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5113" y="1847850"/>
              <a:ext cx="1628779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 i="1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Buffer Block B</a:t>
              </a:r>
              <a:endParaRPr lang="en-US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29" name="Line 36">
              <a:extLst>
                <a:ext uri="{FF2B5EF4-FFF2-40B4-BE49-F238E27FC236}">
                  <a16:creationId xmlns:a16="http://schemas.microsoft.com/office/drawing/2014/main" id="{E7401CE3-03EA-4E65-A0A4-1234DE6E68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7563" y="15621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0" name="Line 37">
              <a:extLst>
                <a:ext uri="{FF2B5EF4-FFF2-40B4-BE49-F238E27FC236}">
                  <a16:creationId xmlns:a16="http://schemas.microsoft.com/office/drawing/2014/main" id="{72858397-DD68-4BBC-A960-34D11885F6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1688" y="2052638"/>
              <a:ext cx="8953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1" name="Line 38">
              <a:extLst>
                <a:ext uri="{FF2B5EF4-FFF2-40B4-BE49-F238E27FC236}">
                  <a16:creationId xmlns:a16="http://schemas.microsoft.com/office/drawing/2014/main" id="{632FD595-7482-4227-A271-8FEE2FFEB4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65688" y="1593850"/>
              <a:ext cx="2101850" cy="93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2" name="Line 39">
              <a:extLst>
                <a:ext uri="{FF2B5EF4-FFF2-40B4-BE49-F238E27FC236}">
                  <a16:creationId xmlns:a16="http://schemas.microsoft.com/office/drawing/2014/main" id="{A53EDF9B-1C9B-4D5B-8D4A-E88349DBA6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8863" y="2052638"/>
              <a:ext cx="2082800" cy="104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3" name="Text Box 40">
              <a:extLst>
                <a:ext uri="{FF2B5EF4-FFF2-40B4-BE49-F238E27FC236}">
                  <a16:creationId xmlns:a16="http://schemas.microsoft.com/office/drawing/2014/main" id="{CFA3F20E-D7D3-4431-9314-75042B1040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3050" y="1231900"/>
              <a:ext cx="1073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input(A)</a:t>
              </a:r>
            </a:p>
          </p:txBody>
        </p:sp>
        <p:sp>
          <p:nvSpPr>
            <p:cNvPr id="34" name="Text Box 41">
              <a:extLst>
                <a:ext uri="{FF2B5EF4-FFF2-40B4-BE49-F238E27FC236}">
                  <a16:creationId xmlns:a16="http://schemas.microsoft.com/office/drawing/2014/main" id="{D35F860B-0CF0-4339-B0DE-0EB2273B8E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5900" y="2155825"/>
              <a:ext cx="12969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output(B) </a:t>
              </a:r>
            </a:p>
          </p:txBody>
        </p:sp>
        <p:sp>
          <p:nvSpPr>
            <p:cNvPr id="35" name="Line 42">
              <a:extLst>
                <a:ext uri="{FF2B5EF4-FFF2-40B4-BE49-F238E27FC236}">
                  <a16:creationId xmlns:a16="http://schemas.microsoft.com/office/drawing/2014/main" id="{1FD628CC-5ADD-45C5-A51B-21394DBA11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65538" y="1671638"/>
              <a:ext cx="533400" cy="220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6" name="Line 43">
              <a:extLst>
                <a:ext uri="{FF2B5EF4-FFF2-40B4-BE49-F238E27FC236}">
                  <a16:creationId xmlns:a16="http://schemas.microsoft.com/office/drawing/2014/main" id="{ACA7B9A4-B9BE-4083-9178-ED5CD6925D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8888" y="2205038"/>
              <a:ext cx="609600" cy="228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 sz="2000"/>
            </a:p>
          </p:txBody>
        </p:sp>
        <p:sp>
          <p:nvSpPr>
            <p:cNvPr id="37" name="Text Box 44">
              <a:extLst>
                <a:ext uri="{FF2B5EF4-FFF2-40B4-BE49-F238E27FC236}">
                  <a16:creationId xmlns:a16="http://schemas.microsoft.com/office/drawing/2014/main" id="{0DF8F86F-606E-4414-AFE6-43D94EC1E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1313" y="2605088"/>
              <a:ext cx="947503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read(X)</a:t>
              </a:r>
            </a:p>
          </p:txBody>
        </p:sp>
        <p:sp>
          <p:nvSpPr>
            <p:cNvPr id="38" name="Text Box 45">
              <a:extLst>
                <a:ext uri="{FF2B5EF4-FFF2-40B4-BE49-F238E27FC236}">
                  <a16:creationId xmlns:a16="http://schemas.microsoft.com/office/drawing/2014/main" id="{5685876C-56C2-4274-B903-CCF7D75795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5763" y="2936875"/>
              <a:ext cx="1010661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write(Y)</a:t>
              </a:r>
            </a:p>
          </p:txBody>
        </p:sp>
        <p:sp>
          <p:nvSpPr>
            <p:cNvPr id="39" name="Text Box 46">
              <a:extLst>
                <a:ext uri="{FF2B5EF4-FFF2-40B4-BE49-F238E27FC236}">
                  <a16:creationId xmlns:a16="http://schemas.microsoft.com/office/drawing/2014/main" id="{59ECA4F5-D53D-4ACF-A2F5-29D7EE3222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0881" y="2738437"/>
              <a:ext cx="596638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disk</a:t>
              </a:r>
            </a:p>
          </p:txBody>
        </p:sp>
        <p:sp>
          <p:nvSpPr>
            <p:cNvPr id="40" name="Text Box 63">
              <a:extLst>
                <a:ext uri="{FF2B5EF4-FFF2-40B4-BE49-F238E27FC236}">
                  <a16:creationId xmlns:a16="http://schemas.microsoft.com/office/drawing/2014/main" id="{D455F9FC-6774-4060-8058-EAD1397EF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4795838"/>
              <a:ext cx="137160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work area</a:t>
              </a:r>
            </a:p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of T</a:t>
              </a:r>
              <a:r>
                <a:rPr lang="en-US" altLang="it-IT" sz="2000" baseline="-25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1</a:t>
              </a:r>
              <a:endParaRPr lang="en-US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41" name="Text Box 64">
              <a:extLst>
                <a:ext uri="{FF2B5EF4-FFF2-40B4-BE49-F238E27FC236}">
                  <a16:creationId xmlns:a16="http://schemas.microsoft.com/office/drawing/2014/main" id="{24738B5E-8A4F-46D0-BAD8-B8CC88E2E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425" y="4768850"/>
              <a:ext cx="1225657" cy="707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work area</a:t>
              </a:r>
            </a:p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of T</a:t>
              </a:r>
              <a:r>
                <a:rPr lang="en-US" altLang="it-IT" sz="2000" baseline="-25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2 </a:t>
              </a:r>
              <a:endParaRPr lang="en-US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  <p:sp>
          <p:nvSpPr>
            <p:cNvPr id="42" name="Text Box 65">
              <a:extLst>
                <a:ext uri="{FF2B5EF4-FFF2-40B4-BE49-F238E27FC236}">
                  <a16:creationId xmlns:a16="http://schemas.microsoft.com/office/drawing/2014/main" id="{01E60201-3344-44A7-B6D6-AC7D85798A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1056" y="3703806"/>
              <a:ext cx="1362424" cy="1015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rgbClr val="3333FF"/>
                  </a:solidFill>
                  <a:latin typeface="+mn-lt"/>
                  <a:ea typeface="MS PGothic" panose="020B0600070205080204" pitchFamily="34" charset="-128"/>
                </a:rPr>
                <a:t>transaction</a:t>
              </a:r>
              <a:br>
                <a:rPr lang="en-US" altLang="it-IT" sz="2000">
                  <a:solidFill>
                    <a:srgbClr val="3333FF"/>
                  </a:solidFill>
                  <a:latin typeface="+mn-lt"/>
                  <a:ea typeface="MS PGothic" panose="020B0600070205080204" pitchFamily="34" charset="-128"/>
                </a:rPr>
              </a:br>
              <a:r>
                <a:rPr lang="en-US" altLang="it-IT" sz="2000">
                  <a:solidFill>
                    <a:srgbClr val="3333FF"/>
                  </a:solidFill>
                  <a:latin typeface="+mn-lt"/>
                  <a:ea typeface="MS PGothic" panose="020B0600070205080204" pitchFamily="34" charset="-128"/>
                </a:rPr>
                <a:t>private</a:t>
              </a:r>
              <a:br>
                <a:rPr lang="en-US" altLang="it-IT" sz="2000">
                  <a:solidFill>
                    <a:srgbClr val="3333FF"/>
                  </a:solidFill>
                  <a:latin typeface="+mn-lt"/>
                  <a:ea typeface="MS PGothic" panose="020B0600070205080204" pitchFamily="34" charset="-128"/>
                </a:rPr>
              </a:br>
              <a:r>
                <a:rPr lang="en-US" altLang="it-IT" sz="2000">
                  <a:solidFill>
                    <a:srgbClr val="3333FF"/>
                  </a:solidFill>
                  <a:latin typeface="+mn-lt"/>
                  <a:ea typeface="MS PGothic" panose="020B0600070205080204" pitchFamily="34" charset="-128"/>
                </a:rPr>
                <a:t>memory</a:t>
              </a:r>
            </a:p>
          </p:txBody>
        </p:sp>
        <p:sp>
          <p:nvSpPr>
            <p:cNvPr id="43" name="Text Box 66">
              <a:extLst>
                <a:ext uri="{FF2B5EF4-FFF2-40B4-BE49-F238E27FC236}">
                  <a16:creationId xmlns:a16="http://schemas.microsoft.com/office/drawing/2014/main" id="{8FF0221B-681B-4318-8A9D-E63BBF8952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9438" y="3589338"/>
              <a:ext cx="381836" cy="40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3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37931725" indent="-37474525"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it-IT" sz="2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x</a:t>
              </a:r>
              <a:r>
                <a:rPr lang="en-US" altLang="it-IT" sz="2000" baseline="-2500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2</a:t>
              </a:r>
              <a:endParaRPr lang="en-US" altLang="it-IT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endParaRPr>
            </a:p>
          </p:txBody>
        </p:sp>
      </p:grpSp>
      <p:sp>
        <p:nvSpPr>
          <p:cNvPr id="44" name="Rettangolo 43">
            <a:extLst>
              <a:ext uri="{FF2B5EF4-FFF2-40B4-BE49-F238E27FC236}">
                <a16:creationId xmlns:a16="http://schemas.microsoft.com/office/drawing/2014/main" id="{E61AF0F7-DF76-4FFC-9E48-1904700EB19B}"/>
              </a:ext>
            </a:extLst>
          </p:cNvPr>
          <p:cNvSpPr/>
          <p:nvPr/>
        </p:nvSpPr>
        <p:spPr>
          <a:xfrm>
            <a:off x="6438960" y="5405610"/>
            <a:ext cx="28378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it-IT" sz="1600" dirty="0"/>
              <a:t>From: [</a:t>
            </a:r>
            <a:r>
              <a:rPr lang="en-US" altLang="it-IT" sz="1600" dirty="0" err="1"/>
              <a:t>Silberschatz</a:t>
            </a:r>
            <a:r>
              <a:rPr lang="en-US" altLang="it-IT" sz="1600" dirty="0"/>
              <a:t> et. al,2005]</a:t>
            </a:r>
          </a:p>
        </p:txBody>
      </p:sp>
      <p:sp>
        <p:nvSpPr>
          <p:cNvPr id="45" name="Text Box 34">
            <a:extLst>
              <a:ext uri="{FF2B5EF4-FFF2-40B4-BE49-F238E27FC236}">
                <a16:creationId xmlns:a16="http://schemas.microsoft.com/office/drawing/2014/main" id="{16EA9C5D-F2E3-4F29-885D-8DE21BB8D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950" y="1233110"/>
            <a:ext cx="17263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37931725" indent="-3747452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it-IT" sz="20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</a:rPr>
              <a:t>Physical Blocks</a:t>
            </a:r>
          </a:p>
        </p:txBody>
      </p:sp>
    </p:spTree>
    <p:extLst>
      <p:ext uri="{BB962C8B-B14F-4D97-AF65-F5344CB8AC3E}">
        <p14:creationId xmlns:p14="http://schemas.microsoft.com/office/powerpoint/2010/main" val="2678023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1B411C-4BB7-4820-BEA1-6A5594F04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/>
              <a:t>Recovery and Atomicity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8A8703-6AFA-4AA4-84D3-14F106FA6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756" y="125333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altLang="it-IT" dirty="0"/>
          </a:p>
          <a:p>
            <a:r>
              <a:rPr lang="en-US" altLang="it-IT" dirty="0"/>
              <a:t>Several output operations may be required for a transaction</a:t>
            </a:r>
          </a:p>
          <a:p>
            <a:endParaRPr lang="en-US" altLang="it-IT" dirty="0"/>
          </a:p>
          <a:p>
            <a:r>
              <a:rPr lang="en-US" altLang="it-IT" dirty="0"/>
              <a:t>A transaction can be aborted after one of these modifications have been made permanent (transfer of block to disk) </a:t>
            </a:r>
          </a:p>
          <a:p>
            <a:endParaRPr lang="en-US" altLang="it-IT" dirty="0"/>
          </a:p>
          <a:p>
            <a:r>
              <a:rPr lang="en-US" altLang="it-IT" dirty="0"/>
              <a:t>A transaction can be committed and a failure of the system can occur before all the modifications of the transaction are made permanent</a:t>
            </a:r>
          </a:p>
          <a:p>
            <a:endParaRPr lang="en-US" altLang="it-IT" dirty="0"/>
          </a:p>
          <a:p>
            <a:r>
              <a:rPr lang="en-US" altLang="it-IT" dirty="0"/>
              <a:t>To ensure atomicity despite failures, we first output information describing the modifications to a Log file in stable storage without modifying the database itself</a:t>
            </a:r>
          </a:p>
          <a:p>
            <a:pPr marL="0" indent="0">
              <a:buNone/>
            </a:pPr>
            <a:r>
              <a:rPr lang="en-US" altLang="it-IT" b="1" dirty="0"/>
              <a:t>    Log-based recovery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4577E2-B753-45E2-B94E-7D8425C32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295C04-C377-47A0-B2A0-665B3C12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706C59-C3B8-4929-AA10-55BC4DE0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209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2CC7D-E4B1-4A45-BB10-FACDE91CB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/>
              <a:t>DB Modification: an example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1D92A9-F47D-4F4C-AAF0-6A6F7F18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2D5339-A897-457C-B990-08310C047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14985C-1728-4E3E-85B8-7261C441C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19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1B4D1BA-D312-4CBB-9D95-D910DBDC0E06}"/>
              </a:ext>
            </a:extLst>
          </p:cNvPr>
          <p:cNvSpPr txBox="1">
            <a:spLocks noChangeArrowheads="1"/>
          </p:cNvSpPr>
          <p:nvPr/>
        </p:nvSpPr>
        <p:spPr>
          <a:xfrm>
            <a:off x="1539536" y="1341823"/>
            <a:ext cx="7661275" cy="49037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it-IT" sz="1600" b="1" dirty="0"/>
              <a:t>Log                                  Write                              	Output</a:t>
            </a:r>
            <a:endParaRPr lang="en-US" altLang="it-IT" sz="1600" dirty="0"/>
          </a:p>
          <a:p>
            <a:pPr>
              <a:lnSpc>
                <a:spcPct val="60000"/>
              </a:lnSpc>
              <a:buFont typeface="Monotype Sorts" pitchFamily="2" charset="2"/>
              <a:buNone/>
            </a:pPr>
            <a:r>
              <a:rPr lang="en-US" altLang="it-IT" sz="1600" dirty="0"/>
              <a:t>&lt;</a:t>
            </a:r>
            <a:r>
              <a:rPr lang="en-US" altLang="it-IT" sz="1600" i="1" dirty="0"/>
              <a:t>T</a:t>
            </a:r>
            <a:r>
              <a:rPr lang="en-US" altLang="it-IT" sz="1600" baseline="-25000" dirty="0"/>
              <a:t>0</a:t>
            </a:r>
            <a:r>
              <a:rPr lang="en-US" altLang="it-IT" sz="1600" i="1" dirty="0"/>
              <a:t> </a:t>
            </a:r>
            <a:r>
              <a:rPr lang="en-US" altLang="it-IT" sz="1600" b="1" dirty="0"/>
              <a:t>start</a:t>
            </a:r>
            <a:r>
              <a:rPr lang="en-US" altLang="it-IT" sz="1600" dirty="0"/>
              <a:t>&gt;</a:t>
            </a:r>
          </a:p>
          <a:p>
            <a:pPr>
              <a:buFont typeface="Monotype Sorts" pitchFamily="2" charset="2"/>
              <a:buNone/>
            </a:pPr>
            <a:r>
              <a:rPr lang="en-US" altLang="it-IT" sz="1600" dirty="0"/>
              <a:t>&lt;</a:t>
            </a:r>
            <a:r>
              <a:rPr lang="en-US" altLang="it-IT" sz="1600" i="1" dirty="0"/>
              <a:t>T</a:t>
            </a:r>
            <a:r>
              <a:rPr lang="en-US" altLang="it-IT" sz="1600" i="1" baseline="-25000" dirty="0"/>
              <a:t>0</a:t>
            </a:r>
            <a:r>
              <a:rPr lang="en-US" altLang="it-IT" sz="1600" dirty="0"/>
              <a:t> , A, 1000, 950&gt;</a:t>
            </a:r>
          </a:p>
          <a:p>
            <a:pPr>
              <a:buFont typeface="Monotype Sorts" pitchFamily="2" charset="2"/>
              <a:buNone/>
            </a:pPr>
            <a:r>
              <a:rPr lang="en-US" altLang="it-IT" sz="1600" dirty="0"/>
              <a:t>			        </a:t>
            </a:r>
            <a:r>
              <a:rPr lang="en-US" altLang="it-IT" sz="1600" i="1" dirty="0"/>
              <a:t>A</a:t>
            </a:r>
            <a:r>
              <a:rPr lang="en-US" altLang="it-IT" sz="1600" dirty="0"/>
              <a:t> = 950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it-IT" sz="1600" i="1" dirty="0"/>
              <a:t>&lt;T</a:t>
            </a:r>
            <a:r>
              <a:rPr lang="en-US" altLang="it-IT" sz="1600" baseline="-25000" dirty="0"/>
              <a:t>o</a:t>
            </a:r>
            <a:r>
              <a:rPr lang="en-US" altLang="it-IT" sz="1600" dirty="0"/>
              <a:t> , B, 2000, 2050&gt;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it-IT" sz="1600" dirty="0"/>
              <a:t>			       </a:t>
            </a:r>
            <a:r>
              <a:rPr lang="en-US" altLang="it-IT" sz="1600" i="1" dirty="0"/>
              <a:t>B</a:t>
            </a:r>
            <a:r>
              <a:rPr lang="en-US" altLang="it-IT" sz="1600" dirty="0"/>
              <a:t> = 2050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it-IT" sz="1600" dirty="0"/>
              <a:t>						Output(</a:t>
            </a:r>
            <a:r>
              <a:rPr lang="en-US" altLang="it-IT" sz="1600" i="1" dirty="0"/>
              <a:t>B</a:t>
            </a:r>
            <a:r>
              <a:rPr lang="en-US" altLang="it-IT" sz="1600" i="1" baseline="-25000" dirty="0"/>
              <a:t>B</a:t>
            </a:r>
            <a:r>
              <a:rPr lang="en-US" altLang="it-IT" sz="1600" dirty="0"/>
              <a:t>)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it-IT" sz="1600" dirty="0"/>
              <a:t>&lt;</a:t>
            </a:r>
            <a:r>
              <a:rPr lang="en-US" altLang="it-IT" sz="1600" i="1" dirty="0"/>
              <a:t>T</a:t>
            </a:r>
            <a:r>
              <a:rPr lang="en-US" altLang="it-IT" sz="1600" baseline="-25000" dirty="0"/>
              <a:t>1</a:t>
            </a:r>
            <a:r>
              <a:rPr lang="en-US" altLang="it-IT" sz="1600" dirty="0"/>
              <a:t> </a:t>
            </a:r>
            <a:r>
              <a:rPr lang="en-US" altLang="it-IT" sz="1600" b="1" dirty="0"/>
              <a:t>start</a:t>
            </a:r>
            <a:r>
              <a:rPr lang="en-US" altLang="it-IT" sz="1600" dirty="0"/>
              <a:t>&gt;</a:t>
            </a:r>
          </a:p>
          <a:p>
            <a:pPr>
              <a:lnSpc>
                <a:spcPct val="80000"/>
              </a:lnSpc>
              <a:buNone/>
            </a:pPr>
            <a:r>
              <a:rPr lang="en-US" altLang="it-IT" sz="1600" dirty="0"/>
              <a:t>&lt;</a:t>
            </a:r>
            <a:r>
              <a:rPr lang="en-US" altLang="it-IT" sz="1600" i="1" dirty="0"/>
              <a:t>T</a:t>
            </a:r>
            <a:r>
              <a:rPr lang="en-US" altLang="it-IT" sz="1600" baseline="-25000" dirty="0"/>
              <a:t>0</a:t>
            </a:r>
            <a:r>
              <a:rPr lang="en-US" altLang="it-IT" sz="1600" dirty="0"/>
              <a:t> </a:t>
            </a:r>
            <a:r>
              <a:rPr lang="en-US" altLang="it-IT" sz="1600" b="1" dirty="0"/>
              <a:t>commit</a:t>
            </a:r>
            <a:r>
              <a:rPr lang="en-US" altLang="it-IT" sz="1600" dirty="0"/>
              <a:t>&gt;</a:t>
            </a:r>
          </a:p>
          <a:p>
            <a:pPr>
              <a:lnSpc>
                <a:spcPct val="60000"/>
              </a:lnSpc>
              <a:buFont typeface="Monotype Sorts" pitchFamily="2" charset="2"/>
              <a:buNone/>
            </a:pPr>
            <a:r>
              <a:rPr lang="en-US" altLang="it-IT" sz="1600" dirty="0"/>
              <a:t>&lt;</a:t>
            </a:r>
            <a:r>
              <a:rPr lang="en-US" altLang="it-IT" sz="1600" i="1" dirty="0"/>
              <a:t>T</a:t>
            </a:r>
            <a:r>
              <a:rPr lang="en-US" altLang="it-IT" sz="1600" baseline="-25000" dirty="0"/>
              <a:t>1</a:t>
            </a:r>
            <a:r>
              <a:rPr lang="en-US" altLang="it-IT" sz="1600" dirty="0"/>
              <a:t>, C, 700, 600&gt;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it-IT" sz="1600" dirty="0"/>
              <a:t>                                              </a:t>
            </a:r>
            <a:r>
              <a:rPr lang="en-US" altLang="it-IT" sz="1600" i="1" dirty="0"/>
              <a:t>C</a:t>
            </a:r>
            <a:r>
              <a:rPr lang="en-US" altLang="it-IT" sz="1600" dirty="0"/>
              <a:t> = 600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it-IT" sz="1600" dirty="0"/>
              <a:t>                                                                        	                                                                                					Output(</a:t>
            </a:r>
            <a:r>
              <a:rPr lang="en-US" altLang="it-IT" sz="1600" i="1" dirty="0"/>
              <a:t>B</a:t>
            </a:r>
            <a:r>
              <a:rPr lang="en-US" altLang="it-IT" sz="1600" i="1" baseline="-25000" dirty="0"/>
              <a:t>C</a:t>
            </a:r>
            <a:r>
              <a:rPr lang="en-US" altLang="it-IT" sz="1600" dirty="0"/>
              <a:t>) 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it-IT" sz="1600" dirty="0"/>
              <a:t>CRASH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altLang="it-IT" sz="1600" dirty="0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it-IT" sz="1600" dirty="0"/>
              <a:t>                                                                                </a:t>
            </a:r>
          </a:p>
          <a:p>
            <a:pPr lvl="4">
              <a:buFontTx/>
              <a:buNone/>
            </a:pPr>
            <a:endParaRPr lang="en-US" altLang="it-IT" sz="1600" dirty="0"/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EED4D946-9C58-4C06-AFE3-55BBD7C5B9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6538" y="1615738"/>
            <a:ext cx="5579986" cy="130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07C128E-94C2-4345-B2D8-CC013300A824}"/>
              </a:ext>
            </a:extLst>
          </p:cNvPr>
          <p:cNvSpPr/>
          <p:nvPr/>
        </p:nvSpPr>
        <p:spPr>
          <a:xfrm>
            <a:off x="7770920" y="1677872"/>
            <a:ext cx="3332360" cy="1268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it-IT" dirty="0"/>
              <a:t>Recovery actions 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altLang="it-IT" dirty="0"/>
          </a:p>
          <a:p>
            <a:pPr marL="285750" indent="-285750">
              <a:lnSpc>
                <a:spcPct val="70000"/>
              </a:lnSpc>
              <a:buFontTx/>
              <a:buChar char="-"/>
            </a:pPr>
            <a:r>
              <a:rPr lang="en-US" altLang="it-IT" dirty="0"/>
              <a:t>undo (</a:t>
            </a:r>
            <a:r>
              <a:rPr lang="en-US" altLang="it-IT" i="1" dirty="0"/>
              <a:t>T</a:t>
            </a:r>
            <a:r>
              <a:rPr lang="en-US" altLang="it-IT" baseline="-25000" dirty="0"/>
              <a:t>1</a:t>
            </a:r>
            <a:r>
              <a:rPr lang="en-US" altLang="it-IT" dirty="0"/>
              <a:t>)    A reset to 950</a:t>
            </a:r>
          </a:p>
          <a:p>
            <a:pPr>
              <a:lnSpc>
                <a:spcPct val="70000"/>
              </a:lnSpc>
            </a:pPr>
            <a:r>
              <a:rPr lang="en-US" altLang="it-IT" dirty="0"/>
              <a:t>                          B reset to 2050</a:t>
            </a:r>
          </a:p>
          <a:p>
            <a:pPr>
              <a:lnSpc>
                <a:spcPct val="70000"/>
              </a:lnSpc>
            </a:pPr>
            <a:endParaRPr lang="en-US" altLang="it-IT" dirty="0"/>
          </a:p>
          <a:p>
            <a:pPr marL="285750" indent="-285750">
              <a:lnSpc>
                <a:spcPct val="70000"/>
              </a:lnSpc>
              <a:buFontTx/>
              <a:buChar char="-"/>
            </a:pPr>
            <a:r>
              <a:rPr lang="en-US" altLang="it-IT" dirty="0"/>
              <a:t>redo (</a:t>
            </a:r>
            <a:r>
              <a:rPr lang="en-US" altLang="it-IT" i="1" dirty="0"/>
              <a:t>T</a:t>
            </a:r>
            <a:r>
              <a:rPr lang="en-US" altLang="it-IT" baseline="-25000" dirty="0"/>
              <a:t>0</a:t>
            </a:r>
            <a:r>
              <a:rPr lang="en-US" altLang="it-IT" dirty="0"/>
              <a:t>)    C is restored to 700</a:t>
            </a:r>
          </a:p>
        </p:txBody>
      </p:sp>
    </p:spTree>
    <p:extLst>
      <p:ext uri="{BB962C8B-B14F-4D97-AF65-F5344CB8AC3E}">
        <p14:creationId xmlns:p14="http://schemas.microsoft.com/office/powerpoint/2010/main" val="75495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23F037-EC9A-470A-9FE9-530671AE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Outline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18E276-3D5F-4471-BC45-850ADCAE7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it-IT" dirty="0"/>
              <a:t>Fault models in distributed systems</a:t>
            </a:r>
          </a:p>
          <a:p>
            <a:endParaRPr lang="en-US" altLang="it-IT" dirty="0"/>
          </a:p>
          <a:p>
            <a:r>
              <a:rPr lang="en-US" altLang="it-IT" dirty="0"/>
              <a:t>Atomic actions </a:t>
            </a:r>
          </a:p>
          <a:p>
            <a:pPr marL="0" indent="0">
              <a:buNone/>
            </a:pPr>
            <a:endParaRPr lang="en-US" altLang="it-IT" dirty="0"/>
          </a:p>
          <a:p>
            <a:r>
              <a:rPr lang="en-US" altLang="it-IT" dirty="0"/>
              <a:t>Consensus problem </a:t>
            </a:r>
          </a:p>
          <a:p>
            <a:pPr marL="0" indent="0">
              <a:buNone/>
            </a:pPr>
            <a:endParaRPr lang="it-IT" altLang="it-IT" dirty="0"/>
          </a:p>
          <a:p>
            <a:r>
              <a:rPr lang="it-IT" dirty="0" err="1"/>
              <a:t>Conclusions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DF0EDE-16BF-4E19-AEDB-30ABBED98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F7BC0C-DDD4-46B4-ABE9-32988AFB9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 dirty="0"/>
              <a:t>Basic building blocks in Fault Tolerant distributed systems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5FD5B4-121E-4AFE-AED7-CEE991E47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701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D770A9-2FA7-4291-8ADC-27B58A3F9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Checkpointing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410848-A5FF-4454-94DB-218782BD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F1418B-FEDF-4000-A146-90452663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AD6DF5-9EBD-4536-8B2A-9C5B909FE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20</a:t>
            </a:fld>
            <a:endParaRPr lang="it-IT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B739C34D-847D-4958-BCA4-5CDE7B4D5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0110" y="4526981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80D31B29-96A1-4FE7-8358-B5151D97B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960" y="3653856"/>
            <a:ext cx="12586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800">
                <a:solidFill>
                  <a:schemeClr val="tx1"/>
                </a:solidFill>
                <a:latin typeface="Comic Sans MS" panose="030F0702030302020204" pitchFamily="66" charset="0"/>
              </a:rPr>
              <a:t>CK(T1,T2)</a:t>
            </a:r>
            <a:endParaRPr lang="en-US" altLang="it-IT" sz="18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7E6590BC-C8A9-4773-BA78-78F52B651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9186" y="4758756"/>
            <a:ext cx="7986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800">
                <a:solidFill>
                  <a:schemeClr val="tx1"/>
                </a:solidFill>
                <a:latin typeface="Comic Sans MS" panose="030F0702030302020204" pitchFamily="66" charset="0"/>
              </a:rPr>
              <a:t>Crash</a:t>
            </a:r>
            <a:endParaRPr lang="en-US" altLang="it-IT" sz="18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52666AE5-7620-45C7-991D-1257B7F3A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0773" y="5614419"/>
            <a:ext cx="10398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&lt;T1 start&gt;</a:t>
            </a:r>
            <a:endParaRPr lang="en-US" altLang="it-IT" sz="14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7E51F01-6FC5-49A5-8330-C8EBD40D2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661" y="5420744"/>
            <a:ext cx="10429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&lt;T2 start&gt;</a:t>
            </a:r>
            <a:endParaRPr lang="en-US" altLang="it-IT" sz="14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039C7088-2241-4630-909C-13DB028EA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972" y="5627119"/>
            <a:ext cx="12080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&lt;T2 commit&gt;</a:t>
            </a:r>
            <a:endParaRPr lang="en-US" altLang="it-IT" sz="14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9ACACA59-4361-49DF-8BCE-E92EF555B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8111" y="5538219"/>
            <a:ext cx="10429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&lt;T3 start&gt;</a:t>
            </a:r>
            <a:endParaRPr lang="en-US" altLang="it-IT" sz="14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DD634AD6-4698-4DDE-8CE7-EDA331B2A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8023" y="5800157"/>
            <a:ext cx="7207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&lt;T3,…&gt;</a:t>
            </a:r>
            <a:endParaRPr lang="en-US" altLang="it-IT" sz="14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762F20A1-63F4-42A0-9D4D-99D2436AD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7035" y="5855719"/>
            <a:ext cx="9763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&lt;T1, Z, …&gt;</a:t>
            </a:r>
            <a:endParaRPr lang="en-US" altLang="it-IT" sz="14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06EA0630-26A6-4212-B3D9-30B3D1FB0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3085" y="5846194"/>
            <a:ext cx="9128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&lt;T1,Y, …&gt;</a:t>
            </a:r>
            <a:endParaRPr lang="en-US" altLang="it-IT" sz="14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13F96A1C-0AA7-4C21-A11C-1E1A093E1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9572" y="4920681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95C1A3B6-66B0-4184-BCF5-8A8A80D23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9485" y="4963543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2AB5FA30-9DAA-4C5B-8887-7752C5989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2910" y="4963543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E1C18C8C-6C60-4762-BA7D-CB4AE906E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4510" y="4963543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F72FD5D2-A26F-4E1F-9774-860C408972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4310" y="4963543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1495A6A9-E3CF-4CA6-AFF4-76F572D28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0110" y="4963543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9F8F4E18-8975-4E3B-A90C-3472E8F02F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7485" y="5065143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949F7CE9-D2DA-46BA-A2D3-C3DFB42C9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910" y="4337552"/>
            <a:ext cx="228600" cy="36933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25" name="Text Box 23">
            <a:extLst>
              <a:ext uri="{FF2B5EF4-FFF2-40B4-BE49-F238E27FC236}">
                <a16:creationId xmlns:a16="http://schemas.microsoft.com/office/drawing/2014/main" id="{668D24E6-983C-4CDA-B81B-0C3303FFB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722" y="3943652"/>
            <a:ext cx="744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dump</a:t>
            </a:r>
            <a:endParaRPr lang="en-US" altLang="it-IT" sz="18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3AF1CFCC-47A4-49C2-84E4-ACE000692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522" y="4307389"/>
            <a:ext cx="215900" cy="36933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4FE41EAB-6A56-4042-A6BF-46ECB3B2C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672" y="4337552"/>
            <a:ext cx="228600" cy="36933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7CABE92-52A0-435C-8F18-E01697329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9147" y="5855719"/>
            <a:ext cx="10096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&lt;T2,X, … &gt;</a:t>
            </a:r>
            <a:endParaRPr lang="en-US" altLang="it-IT" sz="14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Line 27">
            <a:extLst>
              <a:ext uri="{FF2B5EF4-FFF2-40B4-BE49-F238E27FC236}">
                <a16:creationId xmlns:a16="http://schemas.microsoft.com/office/drawing/2014/main" id="{84B5E721-8916-44EE-A803-B76792F12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4522" y="4992118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30" name="Line 28">
            <a:extLst>
              <a:ext uri="{FF2B5EF4-FFF2-40B4-BE49-F238E27FC236}">
                <a16:creationId xmlns:a16="http://schemas.microsoft.com/office/drawing/2014/main" id="{4F3CC483-D33E-4CA3-9AFA-46D586E3E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242460" y="5065143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D7B4E675-4F2D-4A5D-AAB0-BD839252C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6985" y="6055744"/>
            <a:ext cx="10414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&lt;T1 abort&gt;</a:t>
            </a:r>
          </a:p>
        </p:txBody>
      </p:sp>
      <p:sp>
        <p:nvSpPr>
          <p:cNvPr id="32" name="Rectangle 30">
            <a:extLst>
              <a:ext uri="{FF2B5EF4-FFF2-40B4-BE49-F238E27FC236}">
                <a16:creationId xmlns:a16="http://schemas.microsoft.com/office/drawing/2014/main" id="{DF8DED26-C03A-4B2F-BB61-7314557AA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786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33" name="Rectangle 31">
            <a:extLst>
              <a:ext uri="{FF2B5EF4-FFF2-40B4-BE49-F238E27FC236}">
                <a16:creationId xmlns:a16="http://schemas.microsoft.com/office/drawing/2014/main" id="{CAF5B513-E399-46C2-8426-0E704F7D3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048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34" name="Rectangle 32">
            <a:extLst>
              <a:ext uri="{FF2B5EF4-FFF2-40B4-BE49-F238E27FC236}">
                <a16:creationId xmlns:a16="http://schemas.microsoft.com/office/drawing/2014/main" id="{8E693F8C-BCA6-49B6-8311-551B3B92D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873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35" name="Rectangle 33">
            <a:extLst>
              <a:ext uri="{FF2B5EF4-FFF2-40B4-BE49-F238E27FC236}">
                <a16:creationId xmlns:a16="http://schemas.microsoft.com/office/drawing/2014/main" id="{B39AC7AC-A22E-465F-8CE7-2815A708E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3086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36" name="Rectangle 34">
            <a:extLst>
              <a:ext uri="{FF2B5EF4-FFF2-40B4-BE49-F238E27FC236}">
                <a16:creationId xmlns:a16="http://schemas.microsoft.com/office/drawing/2014/main" id="{02A6D4A6-A0F7-40B1-9861-FB87C4A69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173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37" name="Rectangle 35">
            <a:extLst>
              <a:ext uri="{FF2B5EF4-FFF2-40B4-BE49-F238E27FC236}">
                <a16:creationId xmlns:a16="http://schemas.microsoft.com/office/drawing/2014/main" id="{A547F621-81BF-47BA-9CE1-ED4F4FC0A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5973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38" name="Rectangle 36">
            <a:extLst>
              <a:ext uri="{FF2B5EF4-FFF2-40B4-BE49-F238E27FC236}">
                <a16:creationId xmlns:a16="http://schemas.microsoft.com/office/drawing/2014/main" id="{65BB213F-9DD3-4E9C-8FCE-1A1B28D6C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2598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94B38DEF-790C-45CF-A632-F5D1016C2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7636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7E95476F-F2A4-4B09-9FDC-363968F61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1023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41" name="Text Box 39">
            <a:extLst>
              <a:ext uri="{FF2B5EF4-FFF2-40B4-BE49-F238E27FC236}">
                <a16:creationId xmlns:a16="http://schemas.microsoft.com/office/drawing/2014/main" id="{6CBAE17D-DEE4-4822-A7A4-92F402D9F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286" y="5855719"/>
            <a:ext cx="10382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solidFill>
                  <a:schemeClr val="tx1"/>
                </a:solidFill>
                <a:latin typeface="Comic Sans MS" panose="030F0702030302020204" pitchFamily="66" charset="0"/>
              </a:rPr>
              <a:t>&lt;T1, W, …&gt;</a:t>
            </a:r>
            <a:endParaRPr lang="en-US" altLang="it-IT" sz="14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Line 40">
            <a:extLst>
              <a:ext uri="{FF2B5EF4-FFF2-40B4-BE49-F238E27FC236}">
                <a16:creationId xmlns:a16="http://schemas.microsoft.com/office/drawing/2014/main" id="{8385A896-88A1-4190-9B2F-118AC6E8A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735" y="4936556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3" name="Rectangle 41">
            <a:extLst>
              <a:ext uri="{FF2B5EF4-FFF2-40B4-BE49-F238E27FC236}">
                <a16:creationId xmlns:a16="http://schemas.microsoft.com/office/drawing/2014/main" id="{D00983D6-F58A-45A7-AA8F-57DC1D89D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598" y="4276157"/>
            <a:ext cx="142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chemeClr val="tx1"/>
              </a:solidFill>
              <a:latin typeface="Helvetica" panose="020B0604020202020204" pitchFamily="34" charset="0"/>
            </a:endParaRPr>
          </a:p>
        </p:txBody>
      </p:sp>
      <p:sp>
        <p:nvSpPr>
          <p:cNvPr id="44" name="Text Box 42">
            <a:extLst>
              <a:ext uri="{FF2B5EF4-FFF2-40B4-BE49-F238E27FC236}">
                <a16:creationId xmlns:a16="http://schemas.microsoft.com/office/drawing/2014/main" id="{74DEC8BC-0281-42B6-BCE0-94B85BB53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410" y="3641156"/>
            <a:ext cx="12586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800">
                <a:solidFill>
                  <a:schemeClr val="tx1"/>
                </a:solidFill>
                <a:latin typeface="Comic Sans MS" panose="030F0702030302020204" pitchFamily="66" charset="0"/>
              </a:rPr>
              <a:t>CK(T1,T3)</a:t>
            </a:r>
            <a:endParaRPr lang="en-US" altLang="it-IT" sz="1800" noProof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Line 43">
            <a:extLst>
              <a:ext uri="{FF2B5EF4-FFF2-40B4-BE49-F238E27FC236}">
                <a16:creationId xmlns:a16="http://schemas.microsoft.com/office/drawing/2014/main" id="{836AD3D1-3AC4-46BB-A036-2A04C0FD340E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8385" y="4366644"/>
            <a:ext cx="322262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46" name="Line 44">
            <a:extLst>
              <a:ext uri="{FF2B5EF4-FFF2-40B4-BE49-F238E27FC236}">
                <a16:creationId xmlns:a16="http://schemas.microsoft.com/office/drawing/2014/main" id="{72021DE2-BF0D-4316-B0F7-0906E22801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52047" y="4298381"/>
            <a:ext cx="23653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59AC6A5E-EF16-4A25-9DC9-4BB502D7361C}"/>
              </a:ext>
            </a:extLst>
          </p:cNvPr>
          <p:cNvSpPr/>
          <p:nvPr/>
        </p:nvSpPr>
        <p:spPr>
          <a:xfrm>
            <a:off x="1289001" y="1013133"/>
            <a:ext cx="911685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it-IT" dirty="0"/>
              <a:t>CHECKPOINT operation</a:t>
            </a:r>
            <a:r>
              <a:rPr lang="it-IT" altLang="it-IT" dirty="0"/>
              <a:t>: </a:t>
            </a:r>
            <a:r>
              <a:rPr lang="en-US" altLang="it-IT" b="1" dirty="0"/>
              <a:t>output all modified buffer blocks to the disk</a:t>
            </a:r>
          </a:p>
          <a:p>
            <a:endParaRPr lang="en-US" altLang="it-IT" dirty="0"/>
          </a:p>
          <a:p>
            <a:pPr>
              <a:lnSpc>
                <a:spcPct val="90000"/>
              </a:lnSpc>
            </a:pPr>
            <a:r>
              <a:rPr lang="en-US" altLang="it-IT" b="1" dirty="0"/>
              <a:t>To Recover from system failure:</a:t>
            </a:r>
            <a:br>
              <a:rPr lang="en-US" altLang="it-IT" dirty="0"/>
            </a:br>
            <a:r>
              <a:rPr lang="en-US" altLang="it-IT" dirty="0"/>
              <a:t>- consult the Log </a:t>
            </a:r>
          </a:p>
          <a:p>
            <a:pPr>
              <a:lnSpc>
                <a:spcPct val="90000"/>
              </a:lnSpc>
            </a:pPr>
            <a:r>
              <a:rPr lang="en-US" altLang="it-IT" dirty="0"/>
              <a:t>- redo all transactions in the checkpoint  or started after the checkpoint that committed; </a:t>
            </a:r>
          </a:p>
          <a:p>
            <a:pPr>
              <a:lnSpc>
                <a:spcPct val="90000"/>
              </a:lnSpc>
            </a:pPr>
            <a:r>
              <a:rPr lang="en-US" altLang="it-IT" dirty="0"/>
              <a:t>- undo all transaction in the checkpoint not committed or started after the checkpoint</a:t>
            </a:r>
          </a:p>
          <a:p>
            <a:pPr>
              <a:lnSpc>
                <a:spcPct val="90000"/>
              </a:lnSpc>
            </a:pPr>
            <a:endParaRPr lang="en-US" altLang="it-IT" b="1" dirty="0"/>
          </a:p>
          <a:p>
            <a:pPr>
              <a:lnSpc>
                <a:spcPct val="90000"/>
              </a:lnSpc>
            </a:pPr>
            <a:r>
              <a:rPr lang="en-US" altLang="it-IT" b="1" dirty="0"/>
              <a:t>To recover from disk failure:</a:t>
            </a:r>
          </a:p>
          <a:p>
            <a:pPr lvl="1">
              <a:lnSpc>
                <a:spcPct val="90000"/>
              </a:lnSpc>
            </a:pPr>
            <a:r>
              <a:rPr lang="en-US" altLang="it-IT" dirty="0"/>
              <a:t>- restore database from  most recent dump</a:t>
            </a:r>
          </a:p>
          <a:p>
            <a:pPr lvl="1">
              <a:lnSpc>
                <a:spcPct val="90000"/>
              </a:lnSpc>
            </a:pPr>
            <a:r>
              <a:rPr lang="en-US" altLang="it-IT" dirty="0"/>
              <a:t>- apply the Log Recovery</a:t>
            </a:r>
          </a:p>
        </p:txBody>
      </p:sp>
    </p:spTree>
    <p:extLst>
      <p:ext uri="{BB962C8B-B14F-4D97-AF65-F5344CB8AC3E}">
        <p14:creationId xmlns:p14="http://schemas.microsoft.com/office/powerpoint/2010/main" val="3791006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49F5C1-4830-43CE-ACF6-993F4D64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Atomic</a:t>
            </a:r>
            <a:r>
              <a:rPr lang="it-IT" altLang="it-IT" dirty="0"/>
              <a:t> actions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FCE440-F46C-47E9-BD09-7D068B987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it-IT" altLang="it-IT" sz="2400" dirty="0" err="1"/>
              <a:t>Advantages</a:t>
            </a:r>
            <a:r>
              <a:rPr lang="it-IT" altLang="it-IT" sz="2400" dirty="0"/>
              <a:t> of </a:t>
            </a:r>
            <a:r>
              <a:rPr lang="it-IT" altLang="it-IT" sz="2400" dirty="0" err="1"/>
              <a:t>atomic</a:t>
            </a:r>
            <a:r>
              <a:rPr lang="it-IT" altLang="it-IT" sz="2400" dirty="0"/>
              <a:t> actions: </a:t>
            </a:r>
            <a:br>
              <a:rPr lang="it-IT" altLang="it-IT" sz="2400" dirty="0"/>
            </a:br>
            <a:endParaRPr lang="it-IT" altLang="it-IT" sz="2400" dirty="0"/>
          </a:p>
          <a:p>
            <a:pPr>
              <a:lnSpc>
                <a:spcPct val="80000"/>
              </a:lnSpc>
              <a:buNone/>
            </a:pPr>
            <a:r>
              <a:rPr lang="it-IT" altLang="it-IT" sz="2400" dirty="0"/>
              <a:t>a designer can </a:t>
            </a:r>
            <a:r>
              <a:rPr lang="it-IT" altLang="it-IT" sz="2400" dirty="0" err="1"/>
              <a:t>reason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about</a:t>
            </a:r>
            <a:r>
              <a:rPr lang="it-IT" altLang="it-IT" sz="2400" dirty="0"/>
              <a:t> system design </a:t>
            </a:r>
            <a:r>
              <a:rPr lang="it-IT" altLang="it-IT" sz="2400" dirty="0" err="1"/>
              <a:t>as</a:t>
            </a:r>
            <a:br>
              <a:rPr lang="it-IT" altLang="it-IT" sz="2400" dirty="0"/>
            </a:br>
            <a:endParaRPr lang="it-IT" altLang="it-IT" sz="2400" dirty="0"/>
          </a:p>
          <a:p>
            <a:pPr>
              <a:lnSpc>
                <a:spcPct val="80000"/>
              </a:lnSpc>
              <a:buNone/>
            </a:pPr>
            <a:r>
              <a:rPr lang="it-IT" altLang="it-IT" sz="2400" dirty="0"/>
              <a:t>	1) no </a:t>
            </a:r>
            <a:r>
              <a:rPr lang="it-IT" altLang="it-IT" sz="2400" dirty="0" err="1"/>
              <a:t>failure</a:t>
            </a:r>
            <a:r>
              <a:rPr lang="it-IT" altLang="it-IT" sz="2400" dirty="0"/>
              <a:t> </a:t>
            </a:r>
            <a:r>
              <a:rPr lang="it-IT" altLang="it-IT" sz="2400" dirty="0" err="1"/>
              <a:t>happened</a:t>
            </a:r>
            <a:r>
              <a:rPr lang="it-IT" altLang="it-IT" sz="2400" dirty="0"/>
              <a:t> in the middle of a </a:t>
            </a:r>
            <a:r>
              <a:rPr lang="it-IT" altLang="it-IT" sz="2400" dirty="0" err="1"/>
              <a:t>atomic</a:t>
            </a:r>
            <a:r>
              <a:rPr lang="it-IT" altLang="it-IT" sz="2400" dirty="0"/>
              <a:t> action</a:t>
            </a:r>
          </a:p>
          <a:p>
            <a:pPr>
              <a:lnSpc>
                <a:spcPct val="80000"/>
              </a:lnSpc>
              <a:buNone/>
            </a:pPr>
            <a:endParaRPr lang="it-IT" altLang="it-IT" sz="2400" dirty="0"/>
          </a:p>
          <a:p>
            <a:pPr>
              <a:lnSpc>
                <a:spcPct val="80000"/>
              </a:lnSpc>
              <a:buNone/>
            </a:pPr>
            <a:r>
              <a:rPr lang="it-IT" altLang="it-IT" sz="2400" dirty="0"/>
              <a:t>	2) separate </a:t>
            </a:r>
            <a:r>
              <a:rPr lang="it-IT" altLang="it-IT" sz="2400" dirty="0" err="1"/>
              <a:t>atomic</a:t>
            </a:r>
            <a:r>
              <a:rPr lang="it-IT" altLang="it-IT" sz="2400" dirty="0"/>
              <a:t> actions access to  </a:t>
            </a:r>
            <a:r>
              <a:rPr lang="it-IT" altLang="it-IT" sz="2400" dirty="0" err="1"/>
              <a:t>consistent</a:t>
            </a:r>
            <a:r>
              <a:rPr lang="it-IT" altLang="it-IT" sz="2400" dirty="0"/>
              <a:t> data</a:t>
            </a:r>
            <a:br>
              <a:rPr lang="it-IT" altLang="it-IT" sz="2400" dirty="0"/>
            </a:br>
            <a:r>
              <a:rPr lang="it-IT" altLang="it-IT" sz="2400" dirty="0"/>
              <a:t>    (</a:t>
            </a:r>
            <a:r>
              <a:rPr lang="it-IT" altLang="it-IT" sz="2400" dirty="0" err="1"/>
              <a:t>property</a:t>
            </a:r>
            <a:r>
              <a:rPr lang="it-IT" altLang="it-IT" sz="2400" dirty="0"/>
              <a:t> </a:t>
            </a:r>
            <a:r>
              <a:rPr lang="it-IT" altLang="it-IT" sz="2400" dirty="0" err="1"/>
              <a:t>called</a:t>
            </a:r>
            <a:r>
              <a:rPr lang="it-IT" altLang="it-IT" sz="2400" dirty="0"/>
              <a:t> “</a:t>
            </a:r>
            <a:r>
              <a:rPr lang="it-IT" altLang="it-IT" sz="2400" dirty="0" err="1"/>
              <a:t>serializability</a:t>
            </a:r>
            <a:r>
              <a:rPr lang="it-IT" altLang="it-IT" sz="2400" dirty="0"/>
              <a:t>”, </a:t>
            </a:r>
            <a:r>
              <a:rPr lang="it-IT" altLang="it-IT" sz="2400" dirty="0" err="1"/>
              <a:t>concurrency</a:t>
            </a:r>
            <a:r>
              <a:rPr lang="it-IT" altLang="it-IT" sz="2400" dirty="0"/>
              <a:t> control). </a:t>
            </a:r>
            <a:br>
              <a:rPr lang="it-IT" altLang="it-IT" sz="2400" dirty="0"/>
            </a:br>
            <a:r>
              <a:rPr lang="it-IT" altLang="it-IT" sz="2400" dirty="0"/>
              <a:t>		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04A597-E64D-43C9-A823-5EC8A4BA2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F70510-D742-4DD0-AE9D-32C03383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F61667-CED7-4D1E-A0C1-B659737C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14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03D2B3C-D2CA-4F32-8753-6951C7EBC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24737" y="2521844"/>
            <a:ext cx="8228013" cy="1143000"/>
          </a:xfrm>
        </p:spPr>
        <p:txBody>
          <a:bodyPr/>
          <a:lstStyle/>
          <a:p>
            <a:pPr algn="r" eaLnBrk="1" hangingPunct="1"/>
            <a:r>
              <a:rPr lang="it-IT" altLang="it-IT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Consensus </a:t>
            </a:r>
            <a:r>
              <a:rPr lang="it-IT" altLang="it-IT" sz="3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protocols</a:t>
            </a:r>
            <a:r>
              <a:rPr lang="it-IT" altLang="it-IT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33C2AC-55DA-49AD-A3F8-AF1978A49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1103280" cy="935494"/>
          </a:xfrm>
        </p:spPr>
        <p:txBody>
          <a:bodyPr/>
          <a:lstStyle/>
          <a:p>
            <a:r>
              <a:rPr lang="it-IT" altLang="it-IT" dirty="0"/>
              <a:t>Consensus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E51755-64E3-4CC4-ACE9-557B9BA78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C86C3A-4C8B-49A5-9F4A-7808CA139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5AB2BB-1135-461F-8559-4FCF2F9CD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23</a:t>
            </a:fld>
            <a:endParaRPr lang="it-IT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CF5C6DAE-ECC5-4285-B713-B3BCFC979641}"/>
              </a:ext>
            </a:extLst>
          </p:cNvPr>
          <p:cNvGrpSpPr>
            <a:grpSpLocks/>
          </p:cNvGrpSpPr>
          <p:nvPr/>
        </p:nvGrpSpPr>
        <p:grpSpPr bwMode="auto">
          <a:xfrm>
            <a:off x="7123597" y="3019777"/>
            <a:ext cx="1661746" cy="1064969"/>
            <a:chOff x="265" y="3710"/>
            <a:chExt cx="1512" cy="969"/>
          </a:xfrm>
        </p:grpSpPr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9AC281A7-781D-4459-84D3-4D52BBD3B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3982"/>
              <a:ext cx="590" cy="2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it-IT" altLang="it-IT" sz="1385" dirty="0">
                  <a:latin typeface="Times New Roman" panose="02020603050405020304" pitchFamily="18" charset="0"/>
                </a:rPr>
                <a:t>Module</a:t>
              </a:r>
            </a:p>
          </p:txBody>
        </p:sp>
        <p:sp>
          <p:nvSpPr>
            <p:cNvPr id="9" name="Oval 6">
              <a:extLst>
                <a:ext uri="{FF2B5EF4-FFF2-40B4-BE49-F238E27FC236}">
                  <a16:creationId xmlns:a16="http://schemas.microsoft.com/office/drawing/2014/main" id="{DF5B4C8D-C7BA-42D2-9D01-6221D2AA6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" y="4345"/>
              <a:ext cx="615" cy="2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it-IT" altLang="it-IT" sz="1385" dirty="0" err="1">
                  <a:latin typeface="Times New Roman" panose="02020603050405020304" pitchFamily="18" charset="0"/>
                </a:rPr>
                <a:t>Voter</a:t>
              </a:r>
              <a:endParaRPr lang="it-IT" altLang="it-IT" sz="1385" dirty="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7">
              <a:extLst>
                <a:ext uri="{FF2B5EF4-FFF2-40B4-BE49-F238E27FC236}">
                  <a16:creationId xmlns:a16="http://schemas.microsoft.com/office/drawing/2014/main" id="{DB19A7BE-8E2B-4A59-A5B8-7CAF8993C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" y="3863"/>
              <a:ext cx="1352" cy="816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246"/>
            </a:p>
          </p:txBody>
        </p:sp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2F724F01-8722-4065-92D0-7E4ADB5D26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" y="3710"/>
              <a:ext cx="54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246" dirty="0"/>
                <a:t>node2</a:t>
              </a:r>
            </a:p>
          </p:txBody>
        </p:sp>
      </p:grpSp>
      <p:sp>
        <p:nvSpPr>
          <p:cNvPr id="12" name="Text Box 9">
            <a:extLst>
              <a:ext uri="{FF2B5EF4-FFF2-40B4-BE49-F238E27FC236}">
                <a16:creationId xmlns:a16="http://schemas.microsoft.com/office/drawing/2014/main" id="{6991CAEA-9713-4A97-A1D4-DA261DEA3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796" y="2571370"/>
            <a:ext cx="1251048" cy="475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246"/>
              <a:t>Communication </a:t>
            </a:r>
          </a:p>
          <a:p>
            <a:r>
              <a:rPr lang="it-IT" altLang="it-IT" sz="1246"/>
              <a:t>Network</a:t>
            </a: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A63E1D23-1EFE-4FC1-B694-F3F0C4AED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624" y="3219803"/>
            <a:ext cx="648433" cy="2472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it-IT" altLang="it-IT" sz="1385" dirty="0">
                <a:latin typeface="Times New Roman" panose="02020603050405020304" pitchFamily="18" charset="0"/>
              </a:rPr>
              <a:t>Module</a:t>
            </a:r>
          </a:p>
        </p:txBody>
      </p:sp>
      <p:sp>
        <p:nvSpPr>
          <p:cNvPr id="14" name="Oval 11">
            <a:extLst>
              <a:ext uri="{FF2B5EF4-FFF2-40B4-BE49-F238E27FC236}">
                <a16:creationId xmlns:a16="http://schemas.microsoft.com/office/drawing/2014/main" id="{0EEFDC32-3FC9-40B6-ACBF-3E4D3A3BB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4093" y="3618754"/>
            <a:ext cx="608868" cy="27805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it-IT" altLang="it-IT" sz="1385" dirty="0" err="1">
                <a:latin typeface="Times New Roman" panose="02020603050405020304" pitchFamily="18" charset="0"/>
              </a:rPr>
              <a:t>Voter</a:t>
            </a:r>
            <a:endParaRPr lang="it-IT" altLang="it-IT" sz="1385" dirty="0">
              <a:latin typeface="Times New Roman" panose="02020603050405020304" pitchFamily="18" charset="0"/>
            </a:endParaRPr>
          </a:p>
        </p:txBody>
      </p:sp>
      <p:sp>
        <p:nvSpPr>
          <p:cNvPr id="15" name="Oval 12">
            <a:extLst>
              <a:ext uri="{FF2B5EF4-FFF2-40B4-BE49-F238E27FC236}">
                <a16:creationId xmlns:a16="http://schemas.microsoft.com/office/drawing/2014/main" id="{E92A7650-CCB5-442C-AF2F-C18E622BC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3040" y="3089018"/>
            <a:ext cx="1485900" cy="89681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246"/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9218A8A1-21B5-425B-8C25-93DE24894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5674" y="3019777"/>
            <a:ext cx="598241" cy="284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246"/>
              <a:t>node3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CD7B06E0-A90F-4E7F-85CA-B6C04DE15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624" y="1523987"/>
            <a:ext cx="648433" cy="2472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it-IT" altLang="it-IT" sz="1385" dirty="0">
                <a:latin typeface="Times New Roman" panose="02020603050405020304" pitchFamily="18" charset="0"/>
              </a:rPr>
              <a:t>Module</a:t>
            </a:r>
          </a:p>
        </p:txBody>
      </p:sp>
      <p:sp>
        <p:nvSpPr>
          <p:cNvPr id="18" name="Oval 15">
            <a:extLst>
              <a:ext uri="{FF2B5EF4-FFF2-40B4-BE49-F238E27FC236}">
                <a16:creationId xmlns:a16="http://schemas.microsoft.com/office/drawing/2014/main" id="{6EFA05DE-3AAE-4879-9A86-02D420AA5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4092" y="1922937"/>
            <a:ext cx="648433" cy="27805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it-IT" altLang="it-IT" sz="1385">
                <a:latin typeface="Times New Roman" panose="02020603050405020304" pitchFamily="18" charset="0"/>
              </a:rPr>
              <a:t>Voter</a:t>
            </a:r>
          </a:p>
        </p:txBody>
      </p:sp>
      <p:sp>
        <p:nvSpPr>
          <p:cNvPr id="19" name="Oval 16">
            <a:extLst>
              <a:ext uri="{FF2B5EF4-FFF2-40B4-BE49-F238E27FC236}">
                <a16:creationId xmlns:a16="http://schemas.microsoft.com/office/drawing/2014/main" id="{F7AAD5BD-B858-492A-92B8-8A0B6B732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3040" y="1393201"/>
            <a:ext cx="1485900" cy="89681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246"/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241BB543-54C9-46E6-8163-D2D0BF7F1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7194" y="1225048"/>
            <a:ext cx="598241" cy="284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246"/>
              <a:t>node1</a:t>
            </a:r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F4AC93E5-B8AB-4AFE-9DB0-6BE62C7C2F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19376" y="2022950"/>
            <a:ext cx="1196853" cy="119575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246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A1E554BE-C23C-4795-B9DE-08455E70EF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9358" y="2240560"/>
            <a:ext cx="50556" cy="89791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246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C5D877F7-C8C8-4AAC-995A-C450FA015A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68858" y="2121864"/>
            <a:ext cx="1096840" cy="13957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246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E0177A43-4676-4E31-9A90-904C726C022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8315" y="3668210"/>
            <a:ext cx="89791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246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CE0E696E-AA20-4F66-BF5A-384EFE2B32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18302" y="3817679"/>
            <a:ext cx="1147396" cy="0"/>
          </a:xfrm>
          <a:prstGeom prst="line">
            <a:avLst/>
          </a:prstGeom>
          <a:noFill/>
          <a:ln w="28575">
            <a:solidFill>
              <a:srgbClr val="C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246"/>
          </a:p>
        </p:txBody>
      </p:sp>
      <p:sp>
        <p:nvSpPr>
          <p:cNvPr id="26" name="Line 23">
            <a:extLst>
              <a:ext uri="{FF2B5EF4-FFF2-40B4-BE49-F238E27FC236}">
                <a16:creationId xmlns:a16="http://schemas.microsoft.com/office/drawing/2014/main" id="{63A5AC16-1A69-423F-BF62-80E3282C3C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63575" y="2321889"/>
            <a:ext cx="0" cy="747346"/>
          </a:xfrm>
          <a:prstGeom prst="line">
            <a:avLst/>
          </a:prstGeom>
          <a:noFill/>
          <a:ln w="28575">
            <a:solidFill>
              <a:srgbClr val="C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246"/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84A9555A-F1C6-4E53-A5EA-383FEF786601}"/>
              </a:ext>
            </a:extLst>
          </p:cNvPr>
          <p:cNvSpPr/>
          <p:nvPr/>
        </p:nvSpPr>
        <p:spPr>
          <a:xfrm>
            <a:off x="443092" y="2260213"/>
            <a:ext cx="64903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7390" indent="-237390"/>
            <a:r>
              <a:rPr lang="it-IT" altLang="it-IT" sz="2000" dirty="0"/>
              <a:t>In </a:t>
            </a:r>
            <a:r>
              <a:rPr lang="it-IT" altLang="it-IT" sz="2000" dirty="0" err="1"/>
              <a:t>order</a:t>
            </a:r>
            <a:r>
              <a:rPr lang="it-IT" altLang="it-IT" sz="2000" dirty="0"/>
              <a:t> for the </a:t>
            </a:r>
            <a:r>
              <a:rPr lang="it-IT" altLang="it-IT" sz="2000" dirty="0" err="1"/>
              <a:t>majority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voting</a:t>
            </a:r>
            <a:r>
              <a:rPr lang="it-IT" altLang="it-IT" sz="2000" dirty="0"/>
              <a:t> to yield a </a:t>
            </a:r>
            <a:r>
              <a:rPr lang="it-IT" altLang="it-IT" sz="2000" dirty="0" err="1"/>
              <a:t>reliable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system</a:t>
            </a:r>
            <a:r>
              <a:rPr lang="it-IT" altLang="it-IT" sz="2000" dirty="0"/>
              <a:t>,</a:t>
            </a:r>
          </a:p>
          <a:p>
            <a:pPr marL="237390" indent="-237390"/>
            <a:r>
              <a:rPr lang="it-IT" altLang="it-IT" sz="2000" dirty="0"/>
              <a:t>the following </a:t>
            </a:r>
            <a:r>
              <a:rPr lang="it-IT" altLang="it-IT" sz="2000" dirty="0" err="1"/>
              <a:t>two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conditions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should</a:t>
            </a:r>
            <a:r>
              <a:rPr lang="it-IT" altLang="it-IT" sz="2000" dirty="0"/>
              <a:t> be </a:t>
            </a:r>
            <a:r>
              <a:rPr lang="it-IT" altLang="it-IT" sz="2000" dirty="0" err="1"/>
              <a:t>satisfied</a:t>
            </a:r>
            <a:r>
              <a:rPr lang="it-IT" altLang="it-IT" sz="2000" dirty="0"/>
              <a:t>:</a:t>
            </a:r>
          </a:p>
          <a:p>
            <a:pPr marL="237390" indent="-237390"/>
            <a:r>
              <a:rPr lang="it-IT" altLang="it-IT" sz="2000" dirty="0"/>
              <a:t>	</a:t>
            </a:r>
          </a:p>
          <a:p>
            <a:pPr marL="237390" indent="-237390"/>
            <a:r>
              <a:rPr lang="it-IT" altLang="it-IT" sz="2000" dirty="0"/>
              <a:t>- </a:t>
            </a:r>
            <a:r>
              <a:rPr lang="it-IT" altLang="it-IT" sz="2000" dirty="0" err="1"/>
              <a:t>all</a:t>
            </a:r>
            <a:r>
              <a:rPr lang="it-IT" altLang="it-IT" sz="2000" dirty="0"/>
              <a:t> non </a:t>
            </a:r>
            <a:r>
              <a:rPr lang="it-IT" altLang="it-IT" sz="2000" dirty="0" err="1"/>
              <a:t>faulty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components</a:t>
            </a:r>
            <a:r>
              <a:rPr lang="it-IT" altLang="it-IT" sz="2000" dirty="0"/>
              <a:t> must use the </a:t>
            </a:r>
            <a:r>
              <a:rPr lang="it-IT" altLang="it-IT" sz="2000" dirty="0" err="1"/>
              <a:t>same</a:t>
            </a:r>
            <a:r>
              <a:rPr lang="it-IT" altLang="it-IT" sz="2000" dirty="0"/>
              <a:t> input </a:t>
            </a:r>
            <a:r>
              <a:rPr lang="it-IT" altLang="it-IT" sz="2000" dirty="0" err="1"/>
              <a:t>value</a:t>
            </a:r>
            <a:endParaRPr lang="it-IT" altLang="it-IT" sz="2000" dirty="0"/>
          </a:p>
          <a:p>
            <a:pPr marL="237390" indent="-237390"/>
            <a:r>
              <a:rPr lang="it-IT" altLang="it-IT" sz="2000" dirty="0"/>
              <a:t>-  </a:t>
            </a:r>
            <a:r>
              <a:rPr lang="it-IT" altLang="it-IT" sz="2000" dirty="0" err="1"/>
              <a:t>if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sender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non-</a:t>
            </a:r>
            <a:r>
              <a:rPr lang="it-IT" altLang="it-IT" sz="2000" dirty="0" err="1"/>
              <a:t>faulty</a:t>
            </a:r>
            <a:r>
              <a:rPr lang="it-IT" altLang="it-IT" sz="2000" dirty="0"/>
              <a:t>, </a:t>
            </a:r>
            <a:r>
              <a:rPr lang="it-IT" altLang="it-IT" sz="2000" dirty="0" err="1"/>
              <a:t>then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all</a:t>
            </a:r>
            <a:r>
              <a:rPr lang="it-IT" altLang="it-IT" sz="2000" dirty="0"/>
              <a:t> non-</a:t>
            </a:r>
            <a:r>
              <a:rPr lang="it-IT" altLang="it-IT" sz="2000" dirty="0" err="1"/>
              <a:t>faulty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components</a:t>
            </a:r>
            <a:r>
              <a:rPr lang="it-IT" altLang="it-IT" sz="2000" dirty="0"/>
              <a:t> use the </a:t>
            </a:r>
            <a:r>
              <a:rPr lang="it-IT" altLang="it-IT" sz="2000" dirty="0" err="1"/>
              <a:t>value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provides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as</a:t>
            </a:r>
            <a:r>
              <a:rPr lang="it-IT" altLang="it-IT" sz="2000" dirty="0"/>
              <a:t> input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6378ED8B-A353-417F-AB8A-7728F22DC961}"/>
              </a:ext>
            </a:extLst>
          </p:cNvPr>
          <p:cNvSpPr/>
          <p:nvPr/>
        </p:nvSpPr>
        <p:spPr>
          <a:xfrm>
            <a:off x="519480" y="1134490"/>
            <a:ext cx="78643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/>
              <a:t>One way to </a:t>
            </a:r>
            <a:r>
              <a:rPr lang="it-IT" altLang="it-IT" sz="2400" dirty="0" err="1"/>
              <a:t>achieve</a:t>
            </a:r>
            <a:r>
              <a:rPr lang="it-IT" altLang="it-IT" sz="2400" dirty="0"/>
              <a:t> reliability </a:t>
            </a:r>
            <a:r>
              <a:rPr lang="it-IT" altLang="it-IT" sz="2400" dirty="0" err="1"/>
              <a:t>is</a:t>
            </a:r>
            <a:r>
              <a:rPr lang="it-IT" altLang="it-IT" sz="2400" dirty="0"/>
              <a:t> to </a:t>
            </a:r>
            <a:r>
              <a:rPr lang="it-IT" altLang="it-IT" sz="2400" dirty="0" err="1"/>
              <a:t>have</a:t>
            </a:r>
            <a:r>
              <a:rPr lang="it-IT" altLang="it-IT" sz="2400" dirty="0"/>
              <a:t> multiple </a:t>
            </a:r>
            <a:r>
              <a:rPr lang="it-IT" altLang="it-IT" sz="2400" dirty="0" err="1"/>
              <a:t>replicas</a:t>
            </a:r>
            <a:r>
              <a:rPr lang="it-IT" altLang="it-IT" sz="2400" dirty="0"/>
              <a:t>  and take the </a:t>
            </a:r>
            <a:r>
              <a:rPr lang="it-IT" altLang="it-IT" sz="2400" dirty="0" err="1"/>
              <a:t>majority</a:t>
            </a:r>
            <a:r>
              <a:rPr lang="it-IT" altLang="it-IT" sz="2400" dirty="0"/>
              <a:t> </a:t>
            </a:r>
            <a:r>
              <a:rPr lang="it-IT" altLang="it-IT" sz="2400" dirty="0" err="1"/>
              <a:t>voting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among</a:t>
            </a:r>
            <a:r>
              <a:rPr lang="it-IT" altLang="it-IT" sz="2400" dirty="0"/>
              <a:t> </a:t>
            </a:r>
            <a:r>
              <a:rPr lang="it-IT" altLang="it-IT" sz="2400" dirty="0" err="1"/>
              <a:t>them</a:t>
            </a:r>
            <a:endParaRPr lang="it-IT" altLang="it-IT" sz="2400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8060A29C-0F05-4091-9160-6F81428A55E7}"/>
              </a:ext>
            </a:extLst>
          </p:cNvPr>
          <p:cNvSpPr txBox="1"/>
          <p:nvPr/>
        </p:nvSpPr>
        <p:spPr>
          <a:xfrm flipH="1">
            <a:off x="10658102" y="3383598"/>
            <a:ext cx="695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C00000"/>
                </a:solidFill>
              </a:rPr>
              <a:t>Faulty</a:t>
            </a:r>
            <a:endParaRPr lang="it-IT" sz="1200" dirty="0">
              <a:solidFill>
                <a:srgbClr val="C00000"/>
              </a:solidFill>
            </a:endParaRP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C914E172-8190-4958-82D2-8E1B366264CA}"/>
              </a:ext>
            </a:extLst>
          </p:cNvPr>
          <p:cNvSpPr/>
          <p:nvPr/>
        </p:nvSpPr>
        <p:spPr>
          <a:xfrm>
            <a:off x="2049564" y="4626177"/>
            <a:ext cx="8414011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buClr>
                <a:schemeClr val="accent2"/>
              </a:buClr>
            </a:pPr>
            <a:r>
              <a:rPr lang="it-IT" altLang="it-IT" sz="2000" dirty="0" err="1">
                <a:cs typeface="Calibri" panose="020F0502020204030204" pitchFamily="34" charset="0"/>
              </a:rPr>
              <a:t>What</a:t>
            </a:r>
            <a:r>
              <a:rPr lang="it-IT" altLang="it-IT" sz="2000" dirty="0"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cs typeface="Calibri" panose="020F0502020204030204" pitchFamily="34" charset="0"/>
              </a:rPr>
              <a:t>happen</a:t>
            </a:r>
            <a:r>
              <a:rPr lang="it-IT" altLang="it-IT" sz="2000" dirty="0">
                <a:cs typeface="Calibri" panose="020F0502020204030204" pitchFamily="34" charset="0"/>
              </a:rPr>
              <a:t> with </a:t>
            </a:r>
            <a:r>
              <a:rPr lang="it-IT" altLang="it-IT" sz="2000" dirty="0" err="1">
                <a:cs typeface="Calibri" panose="020F0502020204030204" pitchFamily="34" charset="0"/>
              </a:rPr>
              <a:t>Byzantyne</a:t>
            </a:r>
            <a:r>
              <a:rPr lang="it-IT" altLang="it-IT" sz="2000" dirty="0"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cs typeface="Calibri" panose="020F0502020204030204" pitchFamily="34" charset="0"/>
              </a:rPr>
              <a:t>failures</a:t>
            </a:r>
            <a:r>
              <a:rPr lang="it-IT" altLang="it-IT" sz="2000" dirty="0">
                <a:cs typeface="Calibri" panose="020F0502020204030204" pitchFamily="34" charset="0"/>
              </a:rPr>
              <a:t>? </a:t>
            </a:r>
          </a:p>
          <a:p>
            <a:pPr>
              <a:spcBef>
                <a:spcPts val="500"/>
              </a:spcBef>
              <a:buClr>
                <a:schemeClr val="accent2"/>
              </a:buClr>
            </a:pPr>
            <a:r>
              <a:rPr lang="it-IT" altLang="it-IT" sz="2000" dirty="0">
                <a:cs typeface="Calibri" panose="020F0502020204030204" pitchFamily="34" charset="0"/>
              </a:rPr>
              <a:t>The </a:t>
            </a:r>
            <a:r>
              <a:rPr lang="it-IT" altLang="it-IT" sz="2000" dirty="0" err="1">
                <a:cs typeface="Calibri" panose="020F0502020204030204" pitchFamily="34" charset="0"/>
              </a:rPr>
              <a:t>faulty</a:t>
            </a:r>
            <a:r>
              <a:rPr lang="it-IT" altLang="it-IT" sz="2000" dirty="0">
                <a:cs typeface="Calibri" panose="020F0502020204030204" pitchFamily="34" charset="0"/>
              </a:rPr>
              <a:t> replica can </a:t>
            </a:r>
            <a:r>
              <a:rPr lang="it-IT" altLang="it-IT" sz="2000" dirty="0" err="1">
                <a:cs typeface="Calibri" panose="020F0502020204030204" pitchFamily="34" charset="0"/>
              </a:rPr>
              <a:t>send</a:t>
            </a:r>
            <a:r>
              <a:rPr lang="it-IT" altLang="it-IT" sz="2000" dirty="0"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cs typeface="Calibri" panose="020F0502020204030204" pitchFamily="34" charset="0"/>
              </a:rPr>
              <a:t>different</a:t>
            </a:r>
            <a:r>
              <a:rPr lang="it-IT" altLang="it-IT" sz="2000" dirty="0"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cs typeface="Calibri" panose="020F0502020204030204" pitchFamily="34" charset="0"/>
              </a:rPr>
              <a:t>values</a:t>
            </a:r>
            <a:r>
              <a:rPr lang="it-IT" altLang="it-IT" sz="2000" dirty="0">
                <a:cs typeface="Calibri" panose="020F0502020204030204" pitchFamily="34" charset="0"/>
              </a:rPr>
              <a:t> to the </a:t>
            </a:r>
            <a:r>
              <a:rPr lang="it-IT" altLang="it-IT" sz="2000" dirty="0" err="1">
                <a:cs typeface="Calibri" panose="020F0502020204030204" pitchFamily="34" charset="0"/>
              </a:rPr>
              <a:t>other</a:t>
            </a:r>
            <a:r>
              <a:rPr lang="it-IT" altLang="it-IT" sz="2000" dirty="0"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cs typeface="Calibri" panose="020F0502020204030204" pitchFamily="34" charset="0"/>
              </a:rPr>
              <a:t>replicas</a:t>
            </a:r>
            <a:r>
              <a:rPr lang="it-IT" altLang="it-IT" sz="2000" dirty="0"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500"/>
              </a:spcBef>
              <a:buClr>
                <a:schemeClr val="accent2"/>
              </a:buClr>
            </a:pPr>
            <a:r>
              <a:rPr lang="it-IT" altLang="it-IT" sz="2000" dirty="0">
                <a:cs typeface="Calibri" panose="020F0502020204030204" pitchFamily="34" charset="0"/>
              </a:rPr>
              <a:t>The inputs to the </a:t>
            </a:r>
            <a:r>
              <a:rPr lang="it-IT" altLang="it-IT" sz="2000" dirty="0" err="1">
                <a:cs typeface="Calibri" panose="020F0502020204030204" pitchFamily="34" charset="0"/>
              </a:rPr>
              <a:t>voter</a:t>
            </a:r>
            <a:r>
              <a:rPr lang="it-IT" altLang="it-IT" sz="2000" dirty="0">
                <a:cs typeface="Calibri" panose="020F0502020204030204" pitchFamily="34" charset="0"/>
              </a:rPr>
              <a:t> can be </a:t>
            </a:r>
            <a:r>
              <a:rPr lang="it-IT" altLang="it-IT" sz="2000" dirty="0" err="1">
                <a:cs typeface="Calibri" panose="020F0502020204030204" pitchFamily="34" charset="0"/>
              </a:rPr>
              <a:t>different</a:t>
            </a:r>
            <a:endParaRPr lang="it-IT" altLang="it-IT" sz="20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044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3D687D-E789-457B-A931-2E39BE610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Consensus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D717FC-6A2E-4D0E-AFEF-076704A2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785038-F470-4D59-AD66-BB75CB20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250CC0-33AE-42C6-8282-214396C6C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24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CB23468-8F8A-4853-9C42-F2EE3D89CDAB}"/>
              </a:ext>
            </a:extLst>
          </p:cNvPr>
          <p:cNvSpPr txBox="1">
            <a:spLocks noChangeArrowheads="1"/>
          </p:cNvSpPr>
          <p:nvPr/>
        </p:nvSpPr>
        <p:spPr>
          <a:xfrm>
            <a:off x="553375" y="1160216"/>
            <a:ext cx="10800425" cy="141430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The Consensus </a:t>
            </a: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can be </a:t>
            </a: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stated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informally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  <a:defRPr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make a set of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processors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achieve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agreement </a:t>
            </a:r>
            <a:b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on a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one processor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despite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failures</a:t>
            </a:r>
            <a:endParaRPr lang="it-IT" altLang="it-IT" sz="2400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  <a:defRPr/>
            </a:pPr>
            <a:endParaRPr lang="it-IT" altLang="it-IT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">
            <a:extLst>
              <a:ext uri="{FF2B5EF4-FFF2-40B4-BE49-F238E27FC236}">
                <a16:creationId xmlns:a16="http://schemas.microsoft.com/office/drawing/2014/main" id="{ABF69EE7-9C7E-40F2-9E22-823CF50FB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34" y="2545991"/>
            <a:ext cx="10623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altLang="it-IT" sz="2000" dirty="0"/>
              <a:t>“</a:t>
            </a:r>
            <a:r>
              <a:rPr lang="it-IT" altLang="it-IT" sz="2000" dirty="0" err="1"/>
              <a:t>Byzantine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” </a:t>
            </a:r>
            <a:r>
              <a:rPr lang="it-IT" altLang="it-IT" sz="2000" dirty="0" err="1"/>
              <a:t>metaphor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used</a:t>
            </a:r>
            <a:r>
              <a:rPr lang="it-IT" altLang="it-IT" sz="2000" dirty="0"/>
              <a:t> in the </a:t>
            </a:r>
            <a:r>
              <a:rPr lang="it-IT" altLang="it-IT" sz="2000" dirty="0" err="1"/>
              <a:t>classical</a:t>
            </a:r>
            <a:r>
              <a:rPr lang="it-IT" altLang="it-IT" sz="2000" dirty="0"/>
              <a:t> paper by [</a:t>
            </a:r>
            <a:r>
              <a:rPr lang="it-IT" altLang="it-IT" sz="2000" dirty="0" err="1"/>
              <a:t>Lamport</a:t>
            </a:r>
            <a:r>
              <a:rPr lang="it-IT" altLang="it-IT" sz="2000" dirty="0"/>
              <a:t> et al.,1982]</a:t>
            </a:r>
          </a:p>
        </p:txBody>
      </p:sp>
      <p:sp>
        <p:nvSpPr>
          <p:cNvPr id="78" name="Rectangle 5">
            <a:extLst>
              <a:ext uri="{FF2B5EF4-FFF2-40B4-BE49-F238E27FC236}">
                <a16:creationId xmlns:a16="http://schemas.microsoft.com/office/drawing/2014/main" id="{5C792826-50C7-463E-906C-50EADBF19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34" y="3286159"/>
            <a:ext cx="10623506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it-IT" altLang="it-IT" sz="2000" dirty="0"/>
              <a:t>The </a:t>
            </a:r>
            <a:r>
              <a:rPr lang="it-IT" altLang="it-IT" sz="2000" dirty="0" err="1"/>
              <a:t>problem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given</a:t>
            </a:r>
            <a:r>
              <a:rPr lang="it-IT" altLang="it-IT" sz="2000" dirty="0"/>
              <a:t> in </a:t>
            </a:r>
            <a:r>
              <a:rPr lang="it-IT" altLang="it-IT" sz="2000" dirty="0" err="1"/>
              <a:t>terms</a:t>
            </a:r>
            <a:r>
              <a:rPr lang="it-IT" altLang="it-IT" sz="2000" dirty="0"/>
              <a:t> of 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who</a:t>
            </a:r>
            <a:r>
              <a:rPr lang="it-IT" altLang="it-IT" sz="2000" dirty="0"/>
              <a:t> </a:t>
            </a:r>
            <a:r>
              <a:rPr lang="it-IT" altLang="it-IT" sz="2000" dirty="0" err="1"/>
              <a:t>have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surrounded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enemy</a:t>
            </a:r>
            <a:r>
              <a:rPr lang="it-IT" altLang="it-IT" sz="2000" dirty="0"/>
              <a:t>. </a:t>
            </a:r>
          </a:p>
          <a:p>
            <a:pPr algn="just"/>
            <a:endParaRPr lang="it-IT" altLang="it-IT" sz="2000" dirty="0"/>
          </a:p>
          <a:p>
            <a:pPr algn="just"/>
            <a:r>
              <a:rPr lang="it-IT" altLang="it-IT" sz="2000" dirty="0" err="1"/>
              <a:t>Generals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wish</a:t>
            </a:r>
            <a:r>
              <a:rPr lang="it-IT" altLang="it-IT" sz="2000" dirty="0"/>
              <a:t> to </a:t>
            </a:r>
            <a:r>
              <a:rPr lang="it-IT" altLang="it-IT" sz="2000" dirty="0" err="1"/>
              <a:t>organize</a:t>
            </a:r>
            <a:r>
              <a:rPr lang="it-IT" altLang="it-IT" sz="2000" dirty="0"/>
              <a:t> a plan of action to </a:t>
            </a:r>
            <a:r>
              <a:rPr lang="it-IT" altLang="it-IT" sz="2000" dirty="0" err="1"/>
              <a:t>attack</a:t>
            </a:r>
            <a:r>
              <a:rPr lang="it-IT" altLang="it-IT" sz="2000" dirty="0"/>
              <a:t> or to </a:t>
            </a:r>
            <a:r>
              <a:rPr lang="it-IT" altLang="it-IT" sz="2000" dirty="0" err="1"/>
              <a:t>retreat</a:t>
            </a:r>
            <a:r>
              <a:rPr lang="it-IT" altLang="it-IT" sz="2000" dirty="0"/>
              <a:t>. </a:t>
            </a:r>
            <a:r>
              <a:rPr lang="it-IT" altLang="it-IT" sz="2000" dirty="0" err="1"/>
              <a:t>They</a:t>
            </a:r>
            <a:r>
              <a:rPr lang="it-IT" altLang="it-IT" sz="2000" dirty="0"/>
              <a:t> must take the </a:t>
            </a:r>
            <a:r>
              <a:rPr lang="it-IT" altLang="it-IT" sz="2000" dirty="0" err="1"/>
              <a:t>same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decision</a:t>
            </a:r>
            <a:r>
              <a:rPr lang="it-IT" altLang="it-IT" sz="2000" dirty="0"/>
              <a:t>.</a:t>
            </a:r>
          </a:p>
          <a:p>
            <a:pPr algn="just"/>
            <a:endParaRPr lang="it-IT" altLang="it-IT" sz="2000" dirty="0"/>
          </a:p>
          <a:p>
            <a:pPr algn="just"/>
            <a:r>
              <a:rPr lang="it-IT" altLang="it-IT" sz="2000" dirty="0" err="1"/>
              <a:t>Each</a:t>
            </a:r>
            <a:r>
              <a:rPr lang="it-IT" altLang="it-IT" sz="2000" dirty="0"/>
              <a:t> general </a:t>
            </a:r>
            <a:r>
              <a:rPr lang="it-IT" altLang="it-IT" sz="2000" dirty="0" err="1"/>
              <a:t>observes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enemy</a:t>
            </a:r>
            <a:r>
              <a:rPr lang="it-IT" altLang="it-IT" sz="2000" dirty="0"/>
              <a:t> and </a:t>
            </a:r>
            <a:r>
              <a:rPr lang="it-IT" altLang="it-IT" sz="2000" dirty="0" err="1"/>
              <a:t>communicates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his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observations</a:t>
            </a:r>
            <a:r>
              <a:rPr lang="it-IT" altLang="it-IT" sz="2000" dirty="0"/>
              <a:t> to the </a:t>
            </a:r>
            <a:r>
              <a:rPr lang="it-IT" altLang="it-IT" sz="2000" dirty="0" err="1"/>
              <a:t>others</a:t>
            </a:r>
            <a:r>
              <a:rPr lang="it-IT" altLang="it-IT" sz="2000" dirty="0"/>
              <a:t>. </a:t>
            </a:r>
          </a:p>
          <a:p>
            <a:pPr algn="just"/>
            <a:endParaRPr lang="it-IT" altLang="it-IT" sz="2000" dirty="0"/>
          </a:p>
          <a:p>
            <a:pPr algn="just"/>
            <a:r>
              <a:rPr lang="it-IT" altLang="it-IT" sz="2000" dirty="0" err="1"/>
              <a:t>Unfortunately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there</a:t>
            </a:r>
            <a:r>
              <a:rPr lang="it-IT" altLang="it-IT" sz="2000" dirty="0"/>
              <a:t> are </a:t>
            </a:r>
            <a:r>
              <a:rPr lang="it-IT" altLang="it-IT" sz="2000" dirty="0" err="1"/>
              <a:t>traitors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among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 and </a:t>
            </a:r>
            <a:r>
              <a:rPr lang="it-IT" altLang="it-IT" sz="2000" dirty="0" err="1"/>
              <a:t>traitors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want</a:t>
            </a:r>
            <a:r>
              <a:rPr lang="it-IT" altLang="it-IT" sz="2000" dirty="0"/>
              <a:t> to </a:t>
            </a:r>
            <a:r>
              <a:rPr lang="it-IT" altLang="it-IT" sz="2000" dirty="0" err="1"/>
              <a:t>influence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this</a:t>
            </a:r>
            <a:r>
              <a:rPr lang="it-IT" altLang="it-IT" sz="2000" dirty="0"/>
              <a:t> plan to the </a:t>
            </a:r>
            <a:r>
              <a:rPr lang="it-IT" altLang="it-IT" sz="2000" dirty="0" err="1"/>
              <a:t>enemy’s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advantage</a:t>
            </a:r>
            <a:r>
              <a:rPr lang="it-IT" altLang="it-IT" sz="2000" dirty="0"/>
              <a:t>. </a:t>
            </a:r>
            <a:r>
              <a:rPr lang="it-IT" altLang="it-IT" sz="2000" dirty="0" err="1"/>
              <a:t>They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may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lie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about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whether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they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will</a:t>
            </a:r>
            <a:r>
              <a:rPr lang="it-IT" altLang="it-IT" sz="2000" dirty="0"/>
              <a:t> support a </a:t>
            </a:r>
            <a:r>
              <a:rPr lang="it-IT" altLang="it-IT" sz="2000" dirty="0" err="1"/>
              <a:t>particular</a:t>
            </a:r>
            <a:r>
              <a:rPr lang="it-IT" altLang="it-IT" sz="2000" dirty="0"/>
              <a:t> plan and </a:t>
            </a:r>
            <a:r>
              <a:rPr lang="it-IT" altLang="it-IT" sz="2000" dirty="0" err="1"/>
              <a:t>what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other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told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them</a:t>
            </a:r>
            <a:r>
              <a:rPr lang="it-IT" altLang="it-IT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65966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B97EAE-16F8-4697-B93E-BD8503D05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Byzantine</a:t>
            </a:r>
            <a:r>
              <a:rPr lang="it-IT" altLang="it-IT" dirty="0"/>
              <a:t> </a:t>
            </a:r>
            <a:r>
              <a:rPr lang="it-IT" altLang="it-IT" dirty="0" err="1"/>
              <a:t>Generals</a:t>
            </a:r>
            <a:r>
              <a:rPr lang="it-IT" altLang="it-IT" dirty="0"/>
              <a:t>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21987F-B46E-45AA-B874-CA85A3285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88CB87-4F46-40AA-A8D5-AB2D02B53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6A94A3-520B-4F1F-AD9A-FCC102DB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25</a:t>
            </a:fld>
            <a:endParaRPr lang="it-IT"/>
          </a:p>
        </p:txBody>
      </p:sp>
      <p:grpSp>
        <p:nvGrpSpPr>
          <p:cNvPr id="7" name="Group 53">
            <a:extLst>
              <a:ext uri="{FF2B5EF4-FFF2-40B4-BE49-F238E27FC236}">
                <a16:creationId xmlns:a16="http://schemas.microsoft.com/office/drawing/2014/main" id="{FDD7E773-8B32-42B2-8F6F-A1981E5B2596}"/>
              </a:ext>
            </a:extLst>
          </p:cNvPr>
          <p:cNvGrpSpPr>
            <a:grpSpLocks/>
          </p:cNvGrpSpPr>
          <p:nvPr/>
        </p:nvGrpSpPr>
        <p:grpSpPr bwMode="auto">
          <a:xfrm>
            <a:off x="3667619" y="1741089"/>
            <a:ext cx="3863828" cy="2084875"/>
            <a:chOff x="359" y="859"/>
            <a:chExt cx="3516" cy="1897"/>
          </a:xfrm>
        </p:grpSpPr>
        <p:sp>
          <p:nvSpPr>
            <p:cNvPr id="8" name="Text Box 42">
              <a:extLst>
                <a:ext uri="{FF2B5EF4-FFF2-40B4-BE49-F238E27FC236}">
                  <a16:creationId xmlns:a16="http://schemas.microsoft.com/office/drawing/2014/main" id="{4D23BE5C-14F8-4DC7-A18E-604A65EA6A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0" y="859"/>
              <a:ext cx="627" cy="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it-IT" altLang="it-IT" sz="1108" dirty="0"/>
                <a:t>General</a:t>
              </a:r>
              <a:br>
                <a:rPr lang="it-IT" altLang="it-IT" sz="1108" dirty="0"/>
              </a:br>
              <a:endParaRPr lang="it-IT" altLang="it-IT" sz="1108" dirty="0"/>
            </a:p>
          </p:txBody>
        </p:sp>
        <p:sp>
          <p:nvSpPr>
            <p:cNvPr id="9" name="Text Box 43">
              <a:extLst>
                <a:ext uri="{FF2B5EF4-FFF2-40B4-BE49-F238E27FC236}">
                  <a16:creationId xmlns:a16="http://schemas.microsoft.com/office/drawing/2014/main" id="{2F5D80B6-E757-499E-9966-87C9686099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897"/>
              <a:ext cx="627" cy="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it-IT" altLang="it-IT" sz="1108" dirty="0"/>
                <a:t>General</a:t>
              </a:r>
              <a:br>
                <a:rPr lang="it-IT" altLang="it-IT" sz="1108" dirty="0"/>
              </a:br>
              <a:endParaRPr lang="it-IT" altLang="it-IT" sz="1108" dirty="0"/>
            </a:p>
          </p:txBody>
        </p:sp>
        <p:sp>
          <p:nvSpPr>
            <p:cNvPr id="15" name="Rectangle 39">
              <a:extLst>
                <a:ext uri="{FF2B5EF4-FFF2-40B4-BE49-F238E27FC236}">
                  <a16:creationId xmlns:a16="http://schemas.microsoft.com/office/drawing/2014/main" id="{6E6C032D-708C-4065-913F-890A04980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8" y="1441"/>
              <a:ext cx="589" cy="4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it-IT" altLang="it-IT" sz="1108"/>
                <a:t>enemy</a:t>
              </a:r>
            </a:p>
          </p:txBody>
        </p:sp>
        <p:sp>
          <p:nvSpPr>
            <p:cNvPr id="16" name="Text Box 40">
              <a:extLst>
                <a:ext uri="{FF2B5EF4-FFF2-40B4-BE49-F238E27FC236}">
                  <a16:creationId xmlns:a16="http://schemas.microsoft.com/office/drawing/2014/main" id="{AC53D9E3-C911-41B8-B574-09D3420FFC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0" y="2516"/>
              <a:ext cx="666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it-IT" altLang="it-IT" sz="1108" dirty="0"/>
                <a:t>General </a:t>
              </a:r>
            </a:p>
          </p:txBody>
        </p:sp>
        <p:sp>
          <p:nvSpPr>
            <p:cNvPr id="17" name="Text Box 41">
              <a:extLst>
                <a:ext uri="{FF2B5EF4-FFF2-40B4-BE49-F238E27FC236}">
                  <a16:creationId xmlns:a16="http://schemas.microsoft.com/office/drawing/2014/main" id="{8DB97722-2C5E-4CA1-AA9E-1702F23AF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0" y="1972"/>
              <a:ext cx="665" cy="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it-IT" altLang="it-IT" sz="1108" dirty="0"/>
                <a:t>General </a:t>
              </a:r>
              <a:br>
                <a:rPr lang="it-IT" altLang="it-IT" sz="1108" dirty="0"/>
              </a:br>
              <a:endParaRPr lang="it-IT" altLang="it-IT" sz="1108" dirty="0"/>
            </a:p>
          </p:txBody>
        </p:sp>
        <p:sp>
          <p:nvSpPr>
            <p:cNvPr id="18" name="Text Box 44">
              <a:extLst>
                <a:ext uri="{FF2B5EF4-FFF2-40B4-BE49-F238E27FC236}">
                  <a16:creationId xmlns:a16="http://schemas.microsoft.com/office/drawing/2014/main" id="{7D3E4616-3887-4C65-BF41-D0C6610073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" y="1932"/>
              <a:ext cx="627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it-IT" altLang="it-IT" sz="1108" dirty="0"/>
                <a:t>General</a:t>
              </a:r>
              <a:br>
                <a:rPr lang="it-IT" altLang="it-IT" sz="1108" dirty="0"/>
              </a:br>
              <a:endParaRPr lang="it-IT" altLang="it-IT" sz="1108" dirty="0"/>
            </a:p>
          </p:txBody>
        </p:sp>
      </p:grpSp>
      <p:sp>
        <p:nvSpPr>
          <p:cNvPr id="20" name="Text Box 49">
            <a:extLst>
              <a:ext uri="{FF2B5EF4-FFF2-40B4-BE49-F238E27FC236}">
                <a16:creationId xmlns:a16="http://schemas.microsoft.com/office/drawing/2014/main" id="{34B6B10F-C2CC-4E8D-A414-506B59FE7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36" y="4872222"/>
            <a:ext cx="1153156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828800" indent="-4572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286000" indent="-4572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743200" indent="-4572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200400" indent="-4572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657600" indent="-4572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114800" indent="-4572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Consensus: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A:  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All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loyal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generals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decide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upon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the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same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plan of actions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B:   A small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number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of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traitors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cannot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cause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loyal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generals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 to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adopt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a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bad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plan</a:t>
            </a:r>
          </a:p>
        </p:txBody>
      </p:sp>
      <p:sp>
        <p:nvSpPr>
          <p:cNvPr id="21" name="Text Box 52">
            <a:extLst>
              <a:ext uri="{FF2B5EF4-FFF2-40B4-BE49-F238E27FC236}">
                <a16:creationId xmlns:a16="http://schemas.microsoft.com/office/drawing/2014/main" id="{A79023BA-A53A-44AE-A60D-CB2C3B535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36" y="4051024"/>
            <a:ext cx="607716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it-IT" altLang="it-IT" sz="2400" u="sng" dirty="0">
              <a:latin typeface="+mn-lt"/>
            </a:endParaRPr>
          </a:p>
          <a:p>
            <a:pPr>
              <a:defRPr/>
            </a:pPr>
            <a:r>
              <a:rPr lang="it-IT" altLang="it-IT" sz="2400" u="sng" dirty="0">
                <a:latin typeface="+mn-lt"/>
                <a:cs typeface="Calibri" panose="020F0502020204030204" pitchFamily="34" charset="0"/>
              </a:rPr>
              <a:t>General: either a loyal general or a traitor</a:t>
            </a:r>
          </a:p>
        </p:txBody>
      </p:sp>
      <p:pic>
        <p:nvPicPr>
          <p:cNvPr id="22" name="Immagine 21" descr="Boxart Byzantine Infantry Official - VI Century A.D. RM-54066 Romeo Models">
            <a:extLst>
              <a:ext uri="{FF2B5EF4-FFF2-40B4-BE49-F238E27FC236}">
                <a16:creationId xmlns:a16="http://schemas.microsoft.com/office/drawing/2014/main" id="{74DFFBD4-FD1C-48CD-B315-10DD92822FCE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171" y="2496308"/>
            <a:ext cx="678751" cy="86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magine 22" descr="Boxart Byzantine Infantry Official - VI Century A.D. RM-54066 Romeo Models">
            <a:extLst>
              <a:ext uri="{FF2B5EF4-FFF2-40B4-BE49-F238E27FC236}">
                <a16:creationId xmlns:a16="http://schemas.microsoft.com/office/drawing/2014/main" id="{7B5E24D1-7F32-4B6A-9B1D-CF0193D18BA4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203" y="2421155"/>
            <a:ext cx="678751" cy="86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magine 23" descr="Boxart Byzantine Infantry Official - VI Century A.D. RM-54066 Romeo Models">
            <a:extLst>
              <a:ext uri="{FF2B5EF4-FFF2-40B4-BE49-F238E27FC236}">
                <a16:creationId xmlns:a16="http://schemas.microsoft.com/office/drawing/2014/main" id="{75B058AD-4521-4623-B683-9A594C7BEBA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233" y="3185234"/>
            <a:ext cx="678751" cy="86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magine 24" descr="Boxart Byzantine Infantry Official - VI Century A.D. RM-54066 Romeo Models">
            <a:extLst>
              <a:ext uri="{FF2B5EF4-FFF2-40B4-BE49-F238E27FC236}">
                <a16:creationId xmlns:a16="http://schemas.microsoft.com/office/drawing/2014/main" id="{7AC181F5-710E-4404-87CB-4A5E5788BD5F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806" y="1309713"/>
            <a:ext cx="678751" cy="86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magine 25" descr="Boxart Byzantine Infantry Official - VI Century A.D. RM-54066 Romeo Models">
            <a:extLst>
              <a:ext uri="{FF2B5EF4-FFF2-40B4-BE49-F238E27FC236}">
                <a16:creationId xmlns:a16="http://schemas.microsoft.com/office/drawing/2014/main" id="{4350E69B-C60A-4896-89DD-1537B4DF8FCC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03874" y="1285899"/>
            <a:ext cx="678751" cy="863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0B1718C-E085-47F4-B4A8-6DB15E98C737}"/>
              </a:ext>
            </a:extLst>
          </p:cNvPr>
          <p:cNvCxnSpPr>
            <a:cxnSpLocks/>
          </p:cNvCxnSpPr>
          <p:nvPr/>
        </p:nvCxnSpPr>
        <p:spPr>
          <a:xfrm flipV="1">
            <a:off x="5888983" y="2194732"/>
            <a:ext cx="113093" cy="168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F236F09-818A-47B8-809F-6DA337EEB913}"/>
              </a:ext>
            </a:extLst>
          </p:cNvPr>
          <p:cNvCxnSpPr>
            <a:cxnSpLocks/>
            <a:stCxn id="15" idx="2"/>
            <a:endCxn id="24" idx="0"/>
          </p:cNvCxnSpPr>
          <p:nvPr/>
        </p:nvCxnSpPr>
        <p:spPr>
          <a:xfrm>
            <a:off x="5572609" y="2928051"/>
            <a:ext cx="0" cy="257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ED0ECC74-B254-4152-86D2-C1F60C034573}"/>
              </a:ext>
            </a:extLst>
          </p:cNvPr>
          <p:cNvCxnSpPr>
            <a:cxnSpLocks/>
          </p:cNvCxnSpPr>
          <p:nvPr/>
        </p:nvCxnSpPr>
        <p:spPr>
          <a:xfrm>
            <a:off x="5914707" y="2928050"/>
            <a:ext cx="203169" cy="124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8574C9DF-F8CC-42DB-B894-0100EF54803C}"/>
              </a:ext>
            </a:extLst>
          </p:cNvPr>
          <p:cNvCxnSpPr/>
          <p:nvPr/>
        </p:nvCxnSpPr>
        <p:spPr>
          <a:xfrm flipH="1">
            <a:off x="5059265" y="2909877"/>
            <a:ext cx="176687" cy="168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E78F8DAB-DE2C-4A76-9CB5-4F8A88778A00}"/>
              </a:ext>
            </a:extLst>
          </p:cNvPr>
          <p:cNvCxnSpPr>
            <a:cxnSpLocks/>
          </p:cNvCxnSpPr>
          <p:nvPr/>
        </p:nvCxnSpPr>
        <p:spPr>
          <a:xfrm flipH="1" flipV="1">
            <a:off x="5129031" y="2215873"/>
            <a:ext cx="132516" cy="164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275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969178-16C1-4392-964A-7EB03478F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Byzantine</a:t>
            </a:r>
            <a:r>
              <a:rPr lang="it-IT" altLang="it-IT" dirty="0"/>
              <a:t> </a:t>
            </a:r>
            <a:r>
              <a:rPr lang="it-IT" altLang="it-IT" dirty="0" err="1"/>
              <a:t>Generals</a:t>
            </a:r>
            <a:r>
              <a:rPr lang="it-IT" altLang="it-IT" dirty="0"/>
              <a:t>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24E3B9-2D3E-4B51-8945-78707FF62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09D9F9-54E5-4A35-970A-58912EE3D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EE3BBC-5EB5-4ED3-83CC-2DAB3243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26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7A62607-9F26-43D2-8FE1-683D8A7AB4C4}"/>
              </a:ext>
            </a:extLst>
          </p:cNvPr>
          <p:cNvSpPr txBox="1">
            <a:spLocks noChangeArrowheads="1"/>
          </p:cNvSpPr>
          <p:nvPr/>
        </p:nvSpPr>
        <p:spPr>
          <a:xfrm>
            <a:off x="893064" y="1149224"/>
            <a:ext cx="9970008" cy="5256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it-IT" altLang="it-IT" sz="2000" dirty="0"/>
              <a:t>Assume </a:t>
            </a:r>
          </a:p>
          <a:p>
            <a:pPr marL="457200" lvl="1" indent="0">
              <a:buNone/>
              <a:defRPr/>
            </a:pPr>
            <a:r>
              <a:rPr lang="it-IT" altLang="it-IT" sz="2000" dirty="0"/>
              <a:t>- n be the </a:t>
            </a:r>
            <a:r>
              <a:rPr lang="it-IT" altLang="it-IT" sz="2000" dirty="0" err="1"/>
              <a:t>number</a:t>
            </a:r>
            <a:r>
              <a:rPr lang="it-IT" altLang="it-IT" sz="2000" dirty="0"/>
              <a:t> of </a:t>
            </a:r>
            <a:r>
              <a:rPr lang="it-IT" altLang="it-IT" sz="2000" dirty="0" err="1"/>
              <a:t>generals</a:t>
            </a:r>
            <a:endParaRPr lang="it-IT" altLang="it-IT" sz="2000" dirty="0"/>
          </a:p>
          <a:p>
            <a:pPr marL="457200" lvl="1" indent="0">
              <a:buNone/>
              <a:defRPr/>
            </a:pPr>
            <a:r>
              <a:rPr lang="it-IT" altLang="it-IT" sz="2000" dirty="0"/>
              <a:t>- </a:t>
            </a:r>
            <a:r>
              <a:rPr lang="it-IT" altLang="it-IT" sz="2000" i="1" dirty="0"/>
              <a:t>v(i)  </a:t>
            </a:r>
            <a:r>
              <a:rPr lang="it-IT" altLang="it-IT" sz="2000" dirty="0"/>
              <a:t>be the opinion of general i (</a:t>
            </a:r>
            <a:r>
              <a:rPr lang="it-IT" altLang="it-IT" sz="2000" dirty="0" err="1"/>
              <a:t>attack</a:t>
            </a:r>
            <a:r>
              <a:rPr lang="it-IT" altLang="it-IT" sz="2000" dirty="0"/>
              <a:t>/</a:t>
            </a:r>
            <a:r>
              <a:rPr lang="it-IT" altLang="it-IT" sz="2000" dirty="0" err="1"/>
              <a:t>retreat</a:t>
            </a:r>
            <a:r>
              <a:rPr lang="it-IT" altLang="it-IT" sz="2000" dirty="0"/>
              <a:t>)</a:t>
            </a:r>
          </a:p>
          <a:p>
            <a:pPr lvl="1">
              <a:buFontTx/>
              <a:buChar char="-"/>
              <a:defRPr/>
            </a:pPr>
            <a:r>
              <a:rPr lang="it-IT" altLang="it-IT" sz="2000" dirty="0" err="1"/>
              <a:t>each</a:t>
            </a:r>
            <a:r>
              <a:rPr lang="it-IT" altLang="it-IT" sz="2000" dirty="0"/>
              <a:t> general </a:t>
            </a:r>
            <a:r>
              <a:rPr lang="it-IT" altLang="it-IT" sz="2000" i="1" dirty="0"/>
              <a:t>i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communicate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value</a:t>
            </a:r>
            <a:r>
              <a:rPr lang="it-IT" altLang="it-IT" sz="2000" dirty="0"/>
              <a:t> </a:t>
            </a:r>
            <a:r>
              <a:rPr lang="it-IT" altLang="it-IT" sz="2000" i="1" dirty="0"/>
              <a:t>v(i)</a:t>
            </a:r>
            <a:r>
              <a:rPr lang="it-IT" altLang="it-IT" sz="2000" dirty="0"/>
              <a:t> by </a:t>
            </a:r>
            <a:r>
              <a:rPr lang="it-IT" altLang="it-IT" sz="2000" dirty="0" err="1"/>
              <a:t>messangers</a:t>
            </a:r>
            <a:r>
              <a:rPr lang="it-IT" altLang="it-IT" sz="2000" dirty="0"/>
              <a:t> to </a:t>
            </a:r>
            <a:r>
              <a:rPr lang="it-IT" altLang="it-IT" sz="2000" dirty="0" err="1"/>
              <a:t>each</a:t>
            </a:r>
            <a:r>
              <a:rPr lang="it-IT" altLang="it-IT" sz="2000" dirty="0"/>
              <a:t> </a:t>
            </a:r>
            <a:r>
              <a:rPr lang="it-IT" altLang="it-IT" sz="2000" dirty="0" err="1"/>
              <a:t>other</a:t>
            </a:r>
            <a:r>
              <a:rPr lang="it-IT" altLang="it-IT" sz="2000" dirty="0"/>
              <a:t> general</a:t>
            </a:r>
          </a:p>
          <a:p>
            <a:pPr lvl="1">
              <a:buFontTx/>
              <a:buChar char="-"/>
              <a:defRPr/>
            </a:pPr>
            <a:r>
              <a:rPr lang="it-IT" altLang="it-IT" sz="2000" dirty="0" err="1"/>
              <a:t>each</a:t>
            </a:r>
            <a:r>
              <a:rPr lang="it-IT" altLang="it-IT" sz="2000" dirty="0"/>
              <a:t> general </a:t>
            </a:r>
            <a:r>
              <a:rPr lang="it-IT" altLang="it-IT" sz="2000" dirty="0" err="1"/>
              <a:t>final</a:t>
            </a:r>
            <a:r>
              <a:rPr lang="it-IT" altLang="it-IT" sz="2000" dirty="0"/>
              <a:t> </a:t>
            </a:r>
            <a:r>
              <a:rPr lang="it-IT" altLang="it-IT" sz="2000" dirty="0" err="1"/>
              <a:t>decision</a:t>
            </a:r>
            <a:r>
              <a:rPr lang="it-IT" altLang="it-IT" sz="2000" dirty="0"/>
              <a:t> </a:t>
            </a:r>
            <a:r>
              <a:rPr lang="it-IT" altLang="it-IT" sz="2000" dirty="0" err="1"/>
              <a:t>obtained</a:t>
            </a:r>
            <a:r>
              <a:rPr lang="it-IT" altLang="it-IT" sz="2000" dirty="0"/>
              <a:t> by: </a:t>
            </a:r>
            <a:br>
              <a:rPr lang="it-IT" altLang="it-IT" sz="2000" dirty="0"/>
            </a:br>
            <a:r>
              <a:rPr lang="it-IT" altLang="it-IT" sz="2000" dirty="0"/>
              <a:t>                         </a:t>
            </a:r>
            <a:r>
              <a:rPr lang="it-IT" altLang="it-IT" sz="2000" dirty="0" err="1"/>
              <a:t>majority</a:t>
            </a:r>
            <a:r>
              <a:rPr lang="it-IT" altLang="it-IT" sz="2000" dirty="0"/>
              <a:t> vote </a:t>
            </a:r>
            <a:r>
              <a:rPr lang="it-IT" altLang="it-IT" sz="2000" dirty="0" err="1"/>
              <a:t>among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values</a:t>
            </a:r>
            <a:r>
              <a:rPr lang="it-IT" altLang="it-IT" sz="2000" dirty="0"/>
              <a:t> </a:t>
            </a:r>
            <a:r>
              <a:rPr lang="it-IT" altLang="it-IT" sz="2000" i="1" dirty="0"/>
              <a:t>v(1), ..., v(n)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it-IT" altLang="it-IT" sz="2000" i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it-IT" altLang="it-IT" sz="2000" i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Absence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of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traitors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  </a:t>
            </a:r>
            <a:b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generals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have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same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values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v(1), ..., v(n) and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they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take the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same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decision</a:t>
            </a:r>
            <a:endParaRPr lang="it-IT" altLang="it-I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  <a:defRPr/>
            </a:pPr>
            <a:endParaRPr lang="it-IT" altLang="it-IT" sz="2400" dirty="0"/>
          </a:p>
        </p:txBody>
      </p:sp>
      <p:sp>
        <p:nvSpPr>
          <p:cNvPr id="3" name="Rettangolo arrotondato 2"/>
          <p:cNvSpPr/>
          <p:nvPr/>
        </p:nvSpPr>
        <p:spPr>
          <a:xfrm>
            <a:off x="838200" y="3891630"/>
            <a:ext cx="9971044" cy="120900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737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969178-16C1-4392-964A-7EB03478F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Byzantine</a:t>
            </a:r>
            <a:r>
              <a:rPr lang="it-IT" altLang="it-IT" dirty="0"/>
              <a:t> </a:t>
            </a:r>
            <a:r>
              <a:rPr lang="it-IT" altLang="it-IT" dirty="0" err="1"/>
              <a:t>Generals</a:t>
            </a:r>
            <a:r>
              <a:rPr lang="it-IT" altLang="it-IT" dirty="0"/>
              <a:t>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24E3B9-2D3E-4B51-8945-78707FF62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09D9F9-54E5-4A35-970A-58912EE3D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EE3BBC-5EB5-4ED3-83CC-2DAB3243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27</a:t>
            </a:fld>
            <a:endParaRPr lang="it-IT"/>
          </a:p>
        </p:txBody>
      </p:sp>
      <p:sp>
        <p:nvSpPr>
          <p:cNvPr id="8" name="Rettangolo arrotondato 7"/>
          <p:cNvSpPr/>
          <p:nvPr/>
        </p:nvSpPr>
        <p:spPr>
          <a:xfrm>
            <a:off x="824144" y="2834556"/>
            <a:ext cx="9990246" cy="29575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A62607-9F26-43D2-8FE1-683D8A7AB4C4}"/>
              </a:ext>
            </a:extLst>
          </p:cNvPr>
          <p:cNvSpPr txBox="1">
            <a:spLocks noChangeArrowheads="1"/>
          </p:cNvSpPr>
          <p:nvPr/>
        </p:nvSpPr>
        <p:spPr>
          <a:xfrm>
            <a:off x="913302" y="1339349"/>
            <a:ext cx="9970008" cy="1109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/>
              <a:t>Consensus: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/>
              <a:t>A:   </a:t>
            </a:r>
            <a:r>
              <a:rPr lang="it-IT" altLang="it-IT" sz="2000" dirty="0" err="1"/>
              <a:t>All</a:t>
            </a:r>
            <a:r>
              <a:rPr lang="it-IT" altLang="it-IT" sz="2000" dirty="0"/>
              <a:t> </a:t>
            </a:r>
            <a:r>
              <a:rPr lang="it-IT" altLang="it-IT" sz="2000" dirty="0" err="1"/>
              <a:t>loyal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 decide </a:t>
            </a:r>
            <a:r>
              <a:rPr lang="it-IT" altLang="it-IT" sz="2000" dirty="0" err="1"/>
              <a:t>upon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same</a:t>
            </a:r>
            <a:r>
              <a:rPr lang="it-IT" altLang="it-IT" sz="2000" dirty="0"/>
              <a:t> plan of actions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/>
              <a:t>B:   A small </a:t>
            </a:r>
            <a:r>
              <a:rPr lang="it-IT" altLang="it-IT" sz="2000" dirty="0" err="1"/>
              <a:t>number</a:t>
            </a:r>
            <a:r>
              <a:rPr lang="it-IT" altLang="it-IT" sz="2000" dirty="0"/>
              <a:t> of </a:t>
            </a:r>
            <a:r>
              <a:rPr lang="it-IT" altLang="it-IT" sz="2000" dirty="0" err="1"/>
              <a:t>traitors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cannot</a:t>
            </a:r>
            <a:r>
              <a:rPr lang="it-IT" altLang="it-IT" sz="2000" dirty="0"/>
              <a:t> cause </a:t>
            </a:r>
            <a:r>
              <a:rPr lang="it-IT" altLang="it-IT" sz="2000" dirty="0" err="1"/>
              <a:t>loyal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  to </a:t>
            </a:r>
            <a:r>
              <a:rPr lang="it-IT" altLang="it-IT" sz="2000" dirty="0" err="1"/>
              <a:t>adopt</a:t>
            </a:r>
            <a:r>
              <a:rPr lang="it-IT" altLang="it-IT" sz="2000" dirty="0"/>
              <a:t> a </a:t>
            </a:r>
            <a:r>
              <a:rPr lang="it-IT" altLang="it-IT" sz="2000" dirty="0" err="1"/>
              <a:t>bad</a:t>
            </a:r>
            <a:r>
              <a:rPr lang="it-IT" altLang="it-IT" sz="2000" dirty="0"/>
              <a:t> plan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it-IT" altLang="it-IT" sz="2000" i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it-IT" altLang="it-IT" sz="2000" i="1" dirty="0"/>
          </a:p>
        </p:txBody>
      </p:sp>
      <p:sp>
        <p:nvSpPr>
          <p:cNvPr id="3" name="Rettangolo 2"/>
          <p:cNvSpPr/>
          <p:nvPr/>
        </p:nvSpPr>
        <p:spPr>
          <a:xfrm>
            <a:off x="1059983" y="2745135"/>
            <a:ext cx="9525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presence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of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traitors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pPr>
              <a:defRPr/>
            </a:pPr>
            <a:endParaRPr lang="it-IT" altLang="it-IT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satisfy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condition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</a:t>
            </a:r>
            <a:b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every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general must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apply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majority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function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to the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same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values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	v(1),...,v(n)</a:t>
            </a:r>
          </a:p>
          <a:p>
            <a:pPr>
              <a:defRPr/>
            </a:pP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satisfy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condition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B</a:t>
            </a:r>
          </a:p>
          <a:p>
            <a:pPr>
              <a:defRPr/>
            </a:pP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for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each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i,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if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i-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general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is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loyal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then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he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sends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must 	be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used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by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every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loyal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general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as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v(i) </a:t>
            </a:r>
          </a:p>
        </p:txBody>
      </p:sp>
    </p:spTree>
    <p:extLst>
      <p:ext uri="{BB962C8B-B14F-4D97-AF65-F5344CB8AC3E}">
        <p14:creationId xmlns:p14="http://schemas.microsoft.com/office/powerpoint/2010/main" val="3966840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D2E61-F775-422C-98E1-C97AB967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Interactive </a:t>
            </a:r>
            <a:r>
              <a:rPr lang="it-IT" altLang="it-IT" dirty="0" err="1"/>
              <a:t>Consistency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7E564C-F86C-4293-8786-9D10E0B4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09F6A0-5984-4DF0-ADF0-82795E0F2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A60F25-3C46-4F06-99E9-5945BA92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28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7151EED-942E-49B4-B3FB-D2F297811A58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133807"/>
            <a:ext cx="9955834" cy="2528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2400" dirty="0" err="1"/>
              <a:t>Simpler</a:t>
            </a:r>
            <a:r>
              <a:rPr lang="it-IT" altLang="it-IT" sz="2400" dirty="0"/>
              <a:t> situation:</a:t>
            </a:r>
          </a:p>
          <a:p>
            <a:pPr marL="0" indent="0">
              <a:buNone/>
            </a:pPr>
            <a:r>
              <a:rPr lang="it-IT" altLang="it-IT" sz="2400" dirty="0"/>
              <a:t>	1 	</a:t>
            </a:r>
            <a:r>
              <a:rPr lang="it-IT" altLang="it-IT" sz="2400" dirty="0" err="1"/>
              <a:t>Commanding</a:t>
            </a:r>
            <a:r>
              <a:rPr lang="it-IT" altLang="it-IT" sz="2400" dirty="0"/>
              <a:t> general (C) </a:t>
            </a:r>
            <a:br>
              <a:rPr lang="it-IT" altLang="it-IT" sz="2400" dirty="0"/>
            </a:br>
            <a:r>
              <a:rPr lang="it-IT" altLang="it-IT" sz="2400" dirty="0"/>
              <a:t>	n-1 	lieutenant </a:t>
            </a:r>
            <a:r>
              <a:rPr lang="it-IT" altLang="it-IT" sz="2400" dirty="0" err="1"/>
              <a:t>generals</a:t>
            </a:r>
            <a:r>
              <a:rPr lang="it-IT" altLang="it-IT" sz="2400" dirty="0"/>
              <a:t> (L1, ..., Ln-1)</a:t>
            </a:r>
          </a:p>
          <a:p>
            <a:endParaRPr lang="it-IT" altLang="it-IT" sz="2400" dirty="0"/>
          </a:p>
          <a:p>
            <a:pPr marL="0" indent="0" algn="just">
              <a:buNone/>
            </a:pPr>
            <a:r>
              <a:rPr lang="it-IT" altLang="it-IT" sz="2400" dirty="0"/>
              <a:t>The </a:t>
            </a:r>
            <a:r>
              <a:rPr lang="it-IT" altLang="it-IT" sz="2400" dirty="0" err="1"/>
              <a:t>Byzantine</a:t>
            </a:r>
            <a:r>
              <a:rPr lang="it-IT" altLang="it-IT" sz="2400" dirty="0"/>
              <a:t> </a:t>
            </a:r>
            <a:r>
              <a:rPr lang="it-IT" altLang="it-IT" sz="2400" dirty="0" err="1"/>
              <a:t>commanding</a:t>
            </a:r>
            <a:r>
              <a:rPr lang="it-IT" altLang="it-IT" sz="2400" dirty="0"/>
              <a:t> general C </a:t>
            </a:r>
            <a:r>
              <a:rPr lang="it-IT" altLang="it-IT" sz="2400" dirty="0" err="1"/>
              <a:t>wishes</a:t>
            </a:r>
            <a:r>
              <a:rPr lang="it-IT" altLang="it-IT" sz="2400" dirty="0"/>
              <a:t> to </a:t>
            </a:r>
            <a:r>
              <a:rPr lang="it-IT" altLang="it-IT" sz="2400" dirty="0" err="1"/>
              <a:t>organize</a:t>
            </a:r>
            <a:r>
              <a:rPr lang="it-IT" altLang="it-IT" sz="2400" dirty="0"/>
              <a:t> a plan of action to </a:t>
            </a:r>
            <a:r>
              <a:rPr lang="it-IT" altLang="it-IT" sz="2400" dirty="0" err="1"/>
              <a:t>attack</a:t>
            </a:r>
            <a:r>
              <a:rPr lang="it-IT" altLang="it-IT" sz="2400" dirty="0"/>
              <a:t> or to </a:t>
            </a:r>
            <a:r>
              <a:rPr lang="it-IT" altLang="it-IT" sz="2400" dirty="0" err="1"/>
              <a:t>retreat</a:t>
            </a:r>
            <a:r>
              <a:rPr lang="it-IT" altLang="it-IT" sz="2400" dirty="0"/>
              <a:t>; he </a:t>
            </a:r>
            <a:r>
              <a:rPr lang="it-IT" altLang="it-IT" sz="2400" dirty="0" err="1"/>
              <a:t>sends</a:t>
            </a:r>
            <a:r>
              <a:rPr lang="it-IT" altLang="it-IT" sz="2400" dirty="0"/>
              <a:t> the </a:t>
            </a:r>
            <a:r>
              <a:rPr lang="it-IT" altLang="it-IT" sz="2400" dirty="0" err="1"/>
              <a:t>command</a:t>
            </a:r>
            <a:r>
              <a:rPr lang="it-IT" altLang="it-IT" sz="2400" dirty="0"/>
              <a:t> to </a:t>
            </a:r>
            <a:r>
              <a:rPr lang="it-IT" altLang="it-IT" sz="2400" dirty="0" err="1"/>
              <a:t>every</a:t>
            </a:r>
            <a:r>
              <a:rPr lang="it-IT" altLang="it-IT" sz="2400" dirty="0"/>
              <a:t> lieutenant general Li</a:t>
            </a:r>
          </a:p>
          <a:p>
            <a:pPr>
              <a:buFontTx/>
              <a:buChar char="•"/>
            </a:pPr>
            <a:endParaRPr lang="it-IT" altLang="it-IT" sz="2000" dirty="0"/>
          </a:p>
          <a:p>
            <a:pPr marL="0" indent="0" algn="just">
              <a:buNone/>
            </a:pPr>
            <a:endParaRPr lang="it-IT" altLang="it-IT" sz="200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6CF37A3-BE84-42E3-BF74-41EF752255ED}"/>
              </a:ext>
            </a:extLst>
          </p:cNvPr>
          <p:cNvSpPr/>
          <p:nvPr/>
        </p:nvSpPr>
        <p:spPr>
          <a:xfrm>
            <a:off x="6000570" y="4479249"/>
            <a:ext cx="4357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altLang="it-IT" sz="2400" dirty="0"/>
              <a:t>IC2:	</a:t>
            </a:r>
          </a:p>
          <a:p>
            <a:pPr algn="just"/>
            <a:r>
              <a:rPr lang="it-IT" altLang="it-IT" sz="2400" dirty="0"/>
              <a:t>The </a:t>
            </a:r>
            <a:r>
              <a:rPr lang="it-IT" altLang="it-IT" sz="2400" dirty="0" err="1"/>
              <a:t>decision</a:t>
            </a:r>
            <a:r>
              <a:rPr lang="it-IT" altLang="it-IT" sz="2400" dirty="0"/>
              <a:t> of </a:t>
            </a:r>
            <a:r>
              <a:rPr lang="it-IT" altLang="it-IT" sz="2400" dirty="0" err="1"/>
              <a:t>loyal</a:t>
            </a:r>
            <a:r>
              <a:rPr lang="it-IT" altLang="it-IT" sz="2400" dirty="0"/>
              <a:t> lieutenants must </a:t>
            </a:r>
            <a:r>
              <a:rPr lang="it-IT" altLang="it-IT" sz="2400" dirty="0" err="1"/>
              <a:t>agree</a:t>
            </a:r>
            <a:r>
              <a:rPr lang="it-IT" altLang="it-IT" sz="2400" dirty="0"/>
              <a:t> with the </a:t>
            </a:r>
            <a:r>
              <a:rPr lang="it-IT" altLang="it-IT" sz="2400" dirty="0" err="1"/>
              <a:t>commanding</a:t>
            </a:r>
            <a:r>
              <a:rPr lang="it-IT" altLang="it-IT" sz="2400" dirty="0"/>
              <a:t> </a:t>
            </a:r>
            <a:r>
              <a:rPr lang="it-IT" altLang="it-IT" sz="2400" dirty="0" err="1"/>
              <a:t>general’s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order</a:t>
            </a:r>
            <a:r>
              <a:rPr lang="it-IT" altLang="it-IT" sz="2400" dirty="0"/>
              <a:t> </a:t>
            </a:r>
            <a:r>
              <a:rPr lang="it-IT" altLang="it-IT" sz="2400" dirty="0" err="1"/>
              <a:t>if</a:t>
            </a:r>
            <a:r>
              <a:rPr lang="it-IT" altLang="it-IT" sz="2400" dirty="0"/>
              <a:t> he </a:t>
            </a:r>
            <a:r>
              <a:rPr lang="it-IT" altLang="it-IT" sz="2400" dirty="0" err="1"/>
              <a:t>is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loyal</a:t>
            </a:r>
            <a:endParaRPr lang="it-IT" altLang="it-IT" sz="240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C480E44-F0F0-4B57-97FD-01F1002D24C3}"/>
              </a:ext>
            </a:extLst>
          </p:cNvPr>
          <p:cNvSpPr/>
          <p:nvPr/>
        </p:nvSpPr>
        <p:spPr>
          <a:xfrm>
            <a:off x="3637589" y="3719403"/>
            <a:ext cx="4357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Interactive </a:t>
            </a:r>
            <a:r>
              <a:rPr lang="it-IT" altLang="it-IT" sz="2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Consistency</a:t>
            </a:r>
            <a:endParaRPr lang="it-IT" altLang="it-IT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AE2BFFA-E924-4B5A-963E-BB41032F83A9}"/>
              </a:ext>
            </a:extLst>
          </p:cNvPr>
          <p:cNvSpPr/>
          <p:nvPr/>
        </p:nvSpPr>
        <p:spPr>
          <a:xfrm>
            <a:off x="1475811" y="4471936"/>
            <a:ext cx="32699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altLang="it-IT" sz="2400" dirty="0"/>
              <a:t>IC1:	</a:t>
            </a:r>
          </a:p>
          <a:p>
            <a:pPr algn="just"/>
            <a:r>
              <a:rPr lang="it-IT" altLang="it-IT" sz="2400" dirty="0" err="1"/>
              <a:t>All</a:t>
            </a:r>
            <a:r>
              <a:rPr lang="it-IT" altLang="it-IT" sz="2400" dirty="0"/>
              <a:t> </a:t>
            </a:r>
            <a:r>
              <a:rPr lang="it-IT" altLang="it-IT" sz="2400" dirty="0" err="1"/>
              <a:t>loyal</a:t>
            </a:r>
            <a:r>
              <a:rPr lang="it-IT" altLang="it-IT" sz="2400" dirty="0"/>
              <a:t> lieutenant </a:t>
            </a:r>
            <a:r>
              <a:rPr lang="it-IT" altLang="it-IT" sz="2400" dirty="0" err="1"/>
              <a:t>generals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obey</a:t>
            </a:r>
            <a:r>
              <a:rPr lang="it-IT" altLang="it-IT" sz="2400" dirty="0"/>
              <a:t> the </a:t>
            </a:r>
            <a:r>
              <a:rPr lang="it-IT" altLang="it-IT" sz="2400" dirty="0" err="1"/>
              <a:t>same</a:t>
            </a:r>
            <a:r>
              <a:rPr lang="it-IT" altLang="it-IT" sz="2400" dirty="0"/>
              <a:t> </a:t>
            </a:r>
            <a:r>
              <a:rPr lang="it-IT" altLang="it-IT" sz="2400" dirty="0" err="1"/>
              <a:t>command</a:t>
            </a:r>
            <a:endParaRPr lang="it-IT" altLang="it-IT" sz="2400" dirty="0"/>
          </a:p>
        </p:txBody>
      </p:sp>
      <p:sp>
        <p:nvSpPr>
          <p:cNvPr id="3" name="Rettangolo arrotondato 2"/>
          <p:cNvSpPr/>
          <p:nvPr/>
        </p:nvSpPr>
        <p:spPr>
          <a:xfrm>
            <a:off x="1185863" y="4471936"/>
            <a:ext cx="3743325" cy="15769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arrotondato 10"/>
          <p:cNvSpPr/>
          <p:nvPr/>
        </p:nvSpPr>
        <p:spPr>
          <a:xfrm>
            <a:off x="5816117" y="4314559"/>
            <a:ext cx="4728058" cy="19147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004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3F924E-C146-4CA7-84E1-6E54EE3A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Byzantine</a:t>
            </a:r>
            <a:r>
              <a:rPr lang="it-IT" altLang="it-IT" dirty="0"/>
              <a:t> </a:t>
            </a:r>
            <a:r>
              <a:rPr lang="it-IT" altLang="it-IT" dirty="0" err="1"/>
              <a:t>Generals</a:t>
            </a:r>
            <a:r>
              <a:rPr lang="it-IT" altLang="it-IT" dirty="0"/>
              <a:t>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2AB329-84CE-42BC-B1C8-9E66B366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EF3418-B76E-4249-8D41-F1FA1B67C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B08C5D-5262-4537-B603-0F169B805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29</a:t>
            </a:fld>
            <a:endParaRPr lang="it-IT"/>
          </a:p>
        </p:txBody>
      </p:sp>
      <p:sp>
        <p:nvSpPr>
          <p:cNvPr id="7" name="Text Box 29">
            <a:extLst>
              <a:ext uri="{FF2B5EF4-FFF2-40B4-BE49-F238E27FC236}">
                <a16:creationId xmlns:a16="http://schemas.microsoft.com/office/drawing/2014/main" id="{3D60F202-0D69-4494-9E4E-5DE24E38333E}"/>
              </a:ext>
            </a:extLst>
          </p:cNvPr>
          <p:cNvSpPr txBox="1">
            <a:spLocks noChangeArrowheads="1"/>
          </p:cNvSpPr>
          <p:nvPr/>
        </p:nvSpPr>
        <p:spPr>
          <a:xfrm>
            <a:off x="4410965" y="2655825"/>
            <a:ext cx="4378325" cy="2692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altLang="it-IT"/>
          </a:p>
          <a:p>
            <a:pPr algn="ctr"/>
            <a:endParaRPr lang="it-IT" altLang="it-IT"/>
          </a:p>
        </p:txBody>
      </p:sp>
      <p:sp>
        <p:nvSpPr>
          <p:cNvPr id="8" name="Text Box 33">
            <a:extLst>
              <a:ext uri="{FF2B5EF4-FFF2-40B4-BE49-F238E27FC236}">
                <a16:creationId xmlns:a16="http://schemas.microsoft.com/office/drawing/2014/main" id="{3ADD5AB6-B884-4F0B-8574-BEF88F2D4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589" y="3994149"/>
            <a:ext cx="4938617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Commanding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general 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lies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sends</a:t>
            </a:r>
            <a:endParaRPr lang="it-IT" altLang="it-IT" sz="18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-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to some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lieutenant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generals</a:t>
            </a:r>
            <a:endParaRPr lang="it-IT" altLang="it-IT" sz="18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-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retreat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to some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other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lieutenant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generals</a:t>
            </a:r>
            <a:endParaRPr lang="it-IT" altLang="it-IT" sz="18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How 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loyal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lieutenant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generals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may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all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reach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the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same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decision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either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to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attack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or to </a:t>
            </a:r>
            <a:r>
              <a:rPr lang="it-IT" altLang="it-IT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retreat</a:t>
            </a:r>
            <a:r>
              <a:rPr lang="it-IT" altLang="it-IT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?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4A3EC070-203F-442C-B7A0-521FDFF78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548" y="1520302"/>
            <a:ext cx="6286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200">
                <a:solidFill>
                  <a:schemeClr val="tx1"/>
                </a:solidFill>
              </a:rPr>
              <a:t>retreat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1A139593-6AE0-4D34-97DC-00B24E7C3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337" y="2295002"/>
            <a:ext cx="5937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200">
                <a:solidFill>
                  <a:schemeClr val="tx1"/>
                </a:solidFill>
              </a:rPr>
              <a:t>attack</a:t>
            </a: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E222101B-DF3C-4725-A491-AD2943E24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2887" y="1774301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B6D5E4B9-0C7F-40D2-B8E9-5241273E9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2887" y="1918764"/>
            <a:ext cx="28082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655B51EA-E50F-4612-9147-78739A1FBC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0011" y="1991790"/>
            <a:ext cx="1439862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1AF67DC4-FE7E-45D6-941F-7B91FB156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71087" y="2063227"/>
            <a:ext cx="730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84BF4601-986C-466E-8C63-2C69D7552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1434" y="3018907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L1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B59373DB-C09E-4E69-81ED-59DFB906E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4173" y="1378127"/>
            <a:ext cx="1442934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Commanding</a:t>
            </a:r>
            <a:endParaRPr lang="it-IT" altLang="it-IT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it-IT" altLang="it-IT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General C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848204F5-33D1-4520-90D4-AD865BF80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546" y="175366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L4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0D49B74F-778E-473A-BD17-E4EC05890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220" y="3506390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L2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DB9E5C3A-47DF-473B-9586-089E2181E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3524" y="2687113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>
                <a:solidFill>
                  <a:schemeClr val="accent1">
                    <a:lumMod val="60000"/>
                    <a:lumOff val="40000"/>
                  </a:schemeClr>
                </a:solidFill>
              </a:rPr>
              <a:t>L3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886953" y="4107435"/>
            <a:ext cx="18942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 err="1"/>
              <a:t>Commanding</a:t>
            </a:r>
            <a:r>
              <a:rPr lang="it-IT" altLang="it-IT" sz="2000" dirty="0"/>
              <a:t> general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loyal</a:t>
            </a:r>
            <a:r>
              <a:rPr lang="it-IT" altLang="it-IT" sz="2000" dirty="0"/>
              <a:t>: IC1 and IC2 are </a:t>
            </a:r>
            <a:r>
              <a:rPr lang="it-IT" altLang="it-IT" sz="2000" dirty="0" err="1"/>
              <a:t>satisfied</a:t>
            </a:r>
            <a:endParaRPr lang="it-IT" altLang="it-IT" sz="2000" dirty="0"/>
          </a:p>
        </p:txBody>
      </p:sp>
      <p:sp>
        <p:nvSpPr>
          <p:cNvPr id="29" name="Rettangolo 28"/>
          <p:cNvSpPr/>
          <p:nvPr/>
        </p:nvSpPr>
        <p:spPr>
          <a:xfrm>
            <a:off x="3264723" y="4048302"/>
            <a:ext cx="27423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 err="1"/>
              <a:t>Commanding</a:t>
            </a:r>
            <a:r>
              <a:rPr lang="it-IT" altLang="it-IT" sz="2000" dirty="0"/>
              <a:t> general </a:t>
            </a:r>
            <a:r>
              <a:rPr lang="it-IT" altLang="it-IT" sz="2000" dirty="0" err="1"/>
              <a:t>lies</a:t>
            </a:r>
            <a:r>
              <a:rPr lang="it-IT" altLang="it-IT" sz="2000" dirty="0"/>
              <a:t>  </a:t>
            </a:r>
            <a:r>
              <a:rPr lang="it-IT" altLang="it-IT" sz="2000" dirty="0" err="1"/>
              <a:t>but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sends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same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command</a:t>
            </a:r>
            <a:r>
              <a:rPr lang="it-IT" altLang="it-IT" sz="2000" dirty="0"/>
              <a:t> to </a:t>
            </a:r>
            <a:r>
              <a:rPr lang="it-IT" altLang="it-IT" sz="2000" dirty="0" err="1"/>
              <a:t>lieutenants</a:t>
            </a:r>
            <a:r>
              <a:rPr lang="it-IT" altLang="it-IT" sz="2000" dirty="0"/>
              <a:t>:</a:t>
            </a:r>
            <a:br>
              <a:rPr lang="it-IT" altLang="it-IT" sz="2000" dirty="0"/>
            </a:br>
            <a:r>
              <a:rPr lang="it-IT" altLang="it-IT" sz="2000" dirty="0"/>
              <a:t>IC1 and IC2 are </a:t>
            </a:r>
            <a:r>
              <a:rPr lang="it-IT" altLang="it-IT" sz="2000" dirty="0" err="1"/>
              <a:t>satisfied</a:t>
            </a:r>
            <a:endParaRPr lang="it-IT" altLang="it-IT" sz="2000" dirty="0"/>
          </a:p>
        </p:txBody>
      </p:sp>
      <p:pic>
        <p:nvPicPr>
          <p:cNvPr id="27" name="Immagine 26" descr="Boxart Byzantine Infantry Official - VI Century A.D. RM-54066 Romeo Models">
            <a:extLst>
              <a:ext uri="{FF2B5EF4-FFF2-40B4-BE49-F238E27FC236}">
                <a16:creationId xmlns:a16="http://schemas.microsoft.com/office/drawing/2014/main" id="{F734F6BA-C773-41DF-9D51-CFBEB314FAAF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52" y="2615584"/>
            <a:ext cx="678751" cy="86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magine 29" descr="Boxart Byzantine Infantry Official - VI Century A.D. RM-54066 Romeo Models">
            <a:extLst>
              <a:ext uri="{FF2B5EF4-FFF2-40B4-BE49-F238E27FC236}">
                <a16:creationId xmlns:a16="http://schemas.microsoft.com/office/drawing/2014/main" id="{72FDBFE0-15D5-4C1B-B845-A27E903BECE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959" y="1412407"/>
            <a:ext cx="678751" cy="86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magine 30" descr="Boxart Byzantine Infantry Official - VI Century A.D. RM-54066 Romeo Models">
            <a:extLst>
              <a:ext uri="{FF2B5EF4-FFF2-40B4-BE49-F238E27FC236}">
                <a16:creationId xmlns:a16="http://schemas.microsoft.com/office/drawing/2014/main" id="{8C28A245-1FB9-4AEF-ABE6-A1A57AF138EB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516" y="2221496"/>
            <a:ext cx="678751" cy="86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magine 31" descr="Boxart Byzantine Infantry Official - VI Century A.D. RM-54066 Romeo Models">
            <a:extLst>
              <a:ext uri="{FF2B5EF4-FFF2-40B4-BE49-F238E27FC236}">
                <a16:creationId xmlns:a16="http://schemas.microsoft.com/office/drawing/2014/main" id="{76AF651F-1891-4AC9-946E-8923EDD174C4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83" y="3062891"/>
            <a:ext cx="678751" cy="86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magine 32" descr="Boxart Byzantine Infantry Official - VI Century A.D. RM-54066 Romeo Models">
            <a:extLst>
              <a:ext uri="{FF2B5EF4-FFF2-40B4-BE49-F238E27FC236}">
                <a16:creationId xmlns:a16="http://schemas.microsoft.com/office/drawing/2014/main" id="{4DE27F1B-F00A-4F20-9A57-071D1F9C1299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91" b="99773" l="9910" r="89790">
                        <a14:foregroundMark x1="30931" y1="90682" x2="35135" y2="89773"/>
                        <a14:foregroundMark x1="31832" y1="90909" x2="34234" y2="92273"/>
                        <a14:foregroundMark x1="32432" y1="95909" x2="35135" y2="93409"/>
                        <a14:foregroundMark x1="36637" y1="9318" x2="38138" y2="10682"/>
                        <a14:foregroundMark x1="37538" y1="6364" x2="36937" y2="1818"/>
                        <a14:foregroundMark x1="48649" y1="95000" x2="51351" y2="86591"/>
                        <a14:foregroundMark x1="72973" y1="95682" x2="77778" y2="93864"/>
                        <a14:foregroundMark x1="49249" y1="95000" x2="49249" y2="95000"/>
                        <a14:foregroundMark x1="49850" y1="94773" x2="49850" y2="94773"/>
                        <a14:foregroundMark x1="49850" y1="94773" x2="49850" y2="94773"/>
                        <a14:foregroundMark x1="49249" y1="95000" x2="49249" y2="95000"/>
                        <a14:foregroundMark x1="49249" y1="95000" x2="49249" y2="95000"/>
                        <a14:foregroundMark x1="49249" y1="95000" x2="49249" y2="95000"/>
                        <a14:foregroundMark x1="48949" y1="94773" x2="48949" y2="94773"/>
                        <a14:foregroundMark x1="49550" y1="95000" x2="48949" y2="95000"/>
                        <a14:foregroundMark x1="49550" y1="93636" x2="50150" y2="93864"/>
                        <a14:foregroundMark x1="60197" y1="95000" x2="60375" y2="95000"/>
                        <a14:foregroundMark x1="48649" y1="95000" x2="51789" y2="95000"/>
                        <a14:foregroundMark x1="39940" y1="95000" x2="48949" y2="94091"/>
                        <a14:foregroundMark x1="39339" y1="95227" x2="45345" y2="95455"/>
                        <a14:foregroundMark x1="29429" y1="95682" x2="59159" y2="98636"/>
                        <a14:foregroundMark x1="59159" y1="98636" x2="44144" y2="97500"/>
                        <a14:foregroundMark x1="44144" y1="97500" x2="42643" y2="97500"/>
                        <a14:foregroundMark x1="40841" y1="99091" x2="25225" y2="97727"/>
                        <a14:foregroundMark x1="25225" y1="97727" x2="28829" y2="95455"/>
                        <a14:foregroundMark x1="57057" y1="96818" x2="69369" y2="99773"/>
                        <a14:foregroundMark x1="70871" y1="99318" x2="70871" y2="99318"/>
                        <a14:foregroundMark x1="70871" y1="98182" x2="70871" y2="98182"/>
                        <a14:foregroundMark x1="71171" y1="98409" x2="71171" y2="98409"/>
                        <a14:foregroundMark x1="71171" y1="98864" x2="71171" y2="98864"/>
                        <a14:foregroundMark x1="70871" y1="98864" x2="70871" y2="98864"/>
                        <a14:foregroundMark x1="70871" y1="98864" x2="70871" y2="98864"/>
                        <a14:foregroundMark x1="69369" y1="98409" x2="71171" y2="98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401" y="1085535"/>
            <a:ext cx="678751" cy="8634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576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2470F-7C4E-4A6C-B8C6-9000D7BC9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Fault models in </a:t>
            </a:r>
            <a:r>
              <a:rPr lang="it-IT" altLang="it-IT" dirty="0" err="1"/>
              <a:t>distributed</a:t>
            </a:r>
            <a:r>
              <a:rPr lang="it-IT" altLang="it-IT" dirty="0"/>
              <a:t> systems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C72BE8-2811-4D6E-BB96-E27D3AA85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144" y="125333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it-IT" altLang="it-IT" dirty="0"/>
              <a:t>Multiple </a:t>
            </a:r>
            <a:r>
              <a:rPr lang="it-IT" altLang="it-IT" dirty="0" err="1"/>
              <a:t>isolated</a:t>
            </a:r>
            <a:r>
              <a:rPr lang="it-IT" altLang="it-IT" dirty="0"/>
              <a:t> processing </a:t>
            </a:r>
            <a:r>
              <a:rPr lang="it-IT" altLang="it-IT" dirty="0" err="1"/>
              <a:t>nodes</a:t>
            </a:r>
            <a:r>
              <a:rPr lang="it-IT" altLang="it-IT" dirty="0"/>
              <a:t> </a:t>
            </a:r>
            <a:r>
              <a:rPr lang="it-IT" altLang="it-IT" dirty="0" err="1"/>
              <a:t>that</a:t>
            </a:r>
            <a:r>
              <a:rPr lang="it-IT" altLang="it-IT" dirty="0"/>
              <a:t> operate </a:t>
            </a:r>
            <a:r>
              <a:rPr lang="it-IT" altLang="it-IT" dirty="0" err="1"/>
              <a:t>concurrently</a:t>
            </a:r>
            <a:r>
              <a:rPr lang="it-IT" altLang="it-IT" dirty="0"/>
              <a:t> on </a:t>
            </a:r>
            <a:r>
              <a:rPr lang="it-IT" altLang="it-IT" dirty="0" err="1"/>
              <a:t>shared</a:t>
            </a:r>
            <a:r>
              <a:rPr lang="it-IT" altLang="it-IT" dirty="0"/>
              <a:t> </a:t>
            </a:r>
            <a:r>
              <a:rPr lang="it-IT" altLang="it-IT" dirty="0" err="1"/>
              <a:t>informations</a:t>
            </a:r>
            <a:r>
              <a:rPr lang="it-IT" altLang="it-IT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altLang="it-IT" dirty="0"/>
          </a:p>
          <a:p>
            <a:pPr>
              <a:lnSpc>
                <a:spcPct val="80000"/>
              </a:lnSpc>
              <a:buFontTx/>
              <a:buNone/>
            </a:pPr>
            <a:r>
              <a:rPr lang="it-IT" altLang="it-IT" dirty="0"/>
              <a:t>Information </a:t>
            </a:r>
            <a:r>
              <a:rPr lang="it-IT" altLang="it-IT" dirty="0" err="1"/>
              <a:t>is</a:t>
            </a:r>
            <a:r>
              <a:rPr lang="it-IT" altLang="it-IT" dirty="0"/>
              <a:t> </a:t>
            </a:r>
            <a:r>
              <a:rPr lang="it-IT" altLang="it-IT" dirty="0" err="1"/>
              <a:t>exchanged</a:t>
            </a:r>
            <a:r>
              <a:rPr lang="it-IT" altLang="it-IT" dirty="0"/>
              <a:t> </a:t>
            </a:r>
            <a:r>
              <a:rPr lang="it-IT" altLang="it-IT" dirty="0" err="1"/>
              <a:t>between</a:t>
            </a:r>
            <a:r>
              <a:rPr lang="it-IT" altLang="it-IT" dirty="0"/>
              <a:t> the </a:t>
            </a:r>
            <a:r>
              <a:rPr lang="it-IT" altLang="it-IT" dirty="0" err="1"/>
              <a:t>processes</a:t>
            </a:r>
            <a:r>
              <a:rPr lang="it-IT" altLang="it-IT" dirty="0"/>
              <a:t> from time to time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altLang="it-IT" dirty="0"/>
          </a:p>
          <a:p>
            <a:pPr>
              <a:lnSpc>
                <a:spcPct val="80000"/>
              </a:lnSpc>
              <a:buFontTx/>
              <a:buNone/>
            </a:pPr>
            <a:r>
              <a:rPr lang="it-IT" altLang="it-IT" dirty="0"/>
              <a:t>The goal </a:t>
            </a:r>
            <a:r>
              <a:rPr lang="it-IT" altLang="it-IT" dirty="0" err="1"/>
              <a:t>is</a:t>
            </a:r>
            <a:r>
              <a:rPr lang="it-IT" altLang="it-IT" dirty="0"/>
              <a:t> to design the system in </a:t>
            </a:r>
            <a:r>
              <a:rPr lang="it-IT" altLang="it-IT" dirty="0" err="1"/>
              <a:t>such</a:t>
            </a:r>
            <a:r>
              <a:rPr lang="it-IT" altLang="it-IT" dirty="0"/>
              <a:t> a way </a:t>
            </a:r>
            <a:r>
              <a:rPr lang="it-IT" altLang="it-IT" dirty="0" err="1"/>
              <a:t>that</a:t>
            </a:r>
            <a:r>
              <a:rPr lang="it-IT" altLang="it-IT" dirty="0"/>
              <a:t> the </a:t>
            </a:r>
            <a:r>
              <a:rPr lang="it-IT" altLang="it-IT" dirty="0" err="1"/>
              <a:t>distributed</a:t>
            </a:r>
            <a:r>
              <a:rPr lang="it-IT" altLang="it-IT" dirty="0"/>
              <a:t> </a:t>
            </a:r>
            <a:r>
              <a:rPr lang="it-IT" altLang="it-IT" dirty="0" err="1"/>
              <a:t>application</a:t>
            </a:r>
            <a:r>
              <a:rPr lang="it-IT" altLang="it-IT" dirty="0"/>
              <a:t> </a:t>
            </a:r>
            <a:r>
              <a:rPr lang="it-IT" altLang="it-IT" dirty="0" err="1"/>
              <a:t>is</a:t>
            </a:r>
            <a:r>
              <a:rPr lang="it-IT" altLang="it-IT" dirty="0"/>
              <a:t> fault </a:t>
            </a:r>
            <a:r>
              <a:rPr lang="it-IT" altLang="it-IT" dirty="0" err="1"/>
              <a:t>tolerant</a:t>
            </a:r>
            <a:endParaRPr lang="it-IT" altLang="it-IT" dirty="0"/>
          </a:p>
          <a:p>
            <a:pPr>
              <a:lnSpc>
                <a:spcPct val="80000"/>
              </a:lnSpc>
              <a:buFontTx/>
              <a:buNone/>
            </a:pPr>
            <a:endParaRPr lang="it-IT" altLang="it-IT" dirty="0"/>
          </a:p>
          <a:p>
            <a:pPr>
              <a:lnSpc>
                <a:spcPct val="80000"/>
              </a:lnSpc>
              <a:buFontTx/>
              <a:buNone/>
            </a:pPr>
            <a:r>
              <a:rPr lang="it-IT" altLang="it-IT" dirty="0"/>
              <a:t>	- A set of high </a:t>
            </a:r>
            <a:r>
              <a:rPr lang="it-IT" altLang="it-IT" dirty="0" err="1"/>
              <a:t>level</a:t>
            </a:r>
            <a:r>
              <a:rPr lang="it-IT" altLang="it-IT" dirty="0"/>
              <a:t> faults are </a:t>
            </a:r>
            <a:r>
              <a:rPr lang="it-IT" altLang="it-IT" dirty="0" err="1"/>
              <a:t>identified</a:t>
            </a:r>
            <a:endParaRPr lang="it-IT" altLang="it-IT" dirty="0"/>
          </a:p>
          <a:p>
            <a:pPr>
              <a:lnSpc>
                <a:spcPct val="80000"/>
              </a:lnSpc>
              <a:buFontTx/>
              <a:buNone/>
            </a:pPr>
            <a:endParaRPr lang="it-IT" altLang="it-IT" dirty="0"/>
          </a:p>
          <a:p>
            <a:pPr>
              <a:lnSpc>
                <a:spcPct val="80000"/>
              </a:lnSpc>
              <a:buFontTx/>
              <a:buNone/>
            </a:pPr>
            <a:r>
              <a:rPr lang="it-IT" altLang="it-IT" dirty="0"/>
              <a:t>	- Systems are </a:t>
            </a:r>
            <a:r>
              <a:rPr lang="it-IT" altLang="it-IT" dirty="0" err="1"/>
              <a:t>designed</a:t>
            </a:r>
            <a:r>
              <a:rPr lang="it-IT" altLang="it-IT" dirty="0"/>
              <a:t> </a:t>
            </a:r>
            <a:r>
              <a:rPr lang="it-IT" altLang="it-IT" dirty="0" err="1"/>
              <a:t>that</a:t>
            </a:r>
            <a:r>
              <a:rPr lang="it-IT" altLang="it-IT" dirty="0"/>
              <a:t> </a:t>
            </a:r>
            <a:r>
              <a:rPr lang="it-IT" altLang="it-IT" dirty="0" err="1"/>
              <a:t>tolerate</a:t>
            </a:r>
            <a:r>
              <a:rPr lang="it-IT" altLang="it-IT" dirty="0"/>
              <a:t> </a:t>
            </a:r>
            <a:r>
              <a:rPr lang="it-IT" altLang="it-IT" dirty="0" err="1"/>
              <a:t>those</a:t>
            </a:r>
            <a:r>
              <a:rPr lang="it-IT" altLang="it-IT" dirty="0"/>
              <a:t> faults 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altLang="it-IT" dirty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</a:pPr>
            <a:endParaRPr lang="it-IT" altLang="it-IT" dirty="0">
              <a:solidFill>
                <a:srgbClr val="3333FF"/>
              </a:solidFill>
            </a:endParaRP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120232-5795-4877-8CA0-D01C374D4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301484-3CEF-4165-B15E-FE5310416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 dirty="0"/>
              <a:t>Basic building blocks in Fault Tolerant distributed systems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6DE649-1879-4AE9-AD44-F40C78B85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4463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E521F9-A706-4121-BD61-A77AD4ABB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Byzantine</a:t>
            </a:r>
            <a:r>
              <a:rPr lang="it-IT" altLang="it-IT" dirty="0"/>
              <a:t> </a:t>
            </a:r>
            <a:r>
              <a:rPr lang="it-IT" altLang="it-IT" dirty="0" err="1"/>
              <a:t>Generals</a:t>
            </a:r>
            <a:r>
              <a:rPr lang="it-IT" altLang="it-IT" dirty="0"/>
              <a:t>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51B315-D46C-449C-BF0D-0E8A07587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3A470B-7169-46FC-9466-5192A169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9D82A1-AC12-417E-AB6D-B9D79E6EE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30</a:t>
            </a:fld>
            <a:endParaRPr lang="it-IT"/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9A750802-4E4F-40C3-A49B-C1455C65ED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8527" y="2279269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" name="Line 11">
            <a:extLst>
              <a:ext uri="{FF2B5EF4-FFF2-40B4-BE49-F238E27FC236}">
                <a16:creationId xmlns:a16="http://schemas.microsoft.com/office/drawing/2014/main" id="{0D11D764-9833-4529-AE59-04FF313E1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8527" y="2423732"/>
            <a:ext cx="28082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" name="Line 12">
            <a:extLst>
              <a:ext uri="{FF2B5EF4-FFF2-40B4-BE49-F238E27FC236}">
                <a16:creationId xmlns:a16="http://schemas.microsoft.com/office/drawing/2014/main" id="{F13B720D-32C5-4E84-A5DE-3118B31FA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5651" y="2496758"/>
            <a:ext cx="1439862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id="{A7EA513C-1C1A-4D6B-B0AE-4A56B4BB77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26727" y="2568195"/>
            <a:ext cx="730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" name="Text Box 18">
            <a:extLst>
              <a:ext uri="{FF2B5EF4-FFF2-40B4-BE49-F238E27FC236}">
                <a16:creationId xmlns:a16="http://schemas.microsoft.com/office/drawing/2014/main" id="{547830E0-AB20-469B-9F18-CF54FA9B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0176" y="3406394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/>
              <a:t>L1</a:t>
            </a:r>
          </a:p>
        </p:txBody>
      </p:sp>
      <p:sp>
        <p:nvSpPr>
          <p:cNvPr id="12" name="Text Box 19">
            <a:extLst>
              <a:ext uri="{FF2B5EF4-FFF2-40B4-BE49-F238E27FC236}">
                <a16:creationId xmlns:a16="http://schemas.microsoft.com/office/drawing/2014/main" id="{7FF2195F-FDED-4654-A41F-1CB46D1AB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7363" y="2134807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 dirty="0"/>
              <a:t>C</a:t>
            </a:r>
          </a:p>
        </p:txBody>
      </p:sp>
      <p:sp>
        <p:nvSpPr>
          <p:cNvPr id="13" name="Line 27">
            <a:extLst>
              <a:ext uri="{FF2B5EF4-FFF2-40B4-BE49-F238E27FC236}">
                <a16:creationId xmlns:a16="http://schemas.microsoft.com/office/drawing/2014/main" id="{5BD2DEE1-B031-4DA6-8505-F8836D800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9752" y="3720720"/>
            <a:ext cx="1584325" cy="3603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" name="Line 28">
            <a:extLst>
              <a:ext uri="{FF2B5EF4-FFF2-40B4-BE49-F238E27FC236}">
                <a16:creationId xmlns:a16="http://schemas.microsoft.com/office/drawing/2014/main" id="{0B851391-5C36-4353-9662-30B9F013A7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2626" y="3215894"/>
            <a:ext cx="3168650" cy="4333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E1EC2CBD-2FC7-49CD-A306-1EF837F769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6922" y="2326892"/>
            <a:ext cx="2162175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6" name="Line 30">
            <a:extLst>
              <a:ext uri="{FF2B5EF4-FFF2-40B4-BE49-F238E27FC236}">
                <a16:creationId xmlns:a16="http://schemas.microsoft.com/office/drawing/2014/main" id="{37F57B12-9A4E-4165-B213-435D572AA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113" y="2352294"/>
            <a:ext cx="865188" cy="64770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" name="Line 31">
            <a:extLst>
              <a:ext uri="{FF2B5EF4-FFF2-40B4-BE49-F238E27FC236}">
                <a16:creationId xmlns:a16="http://schemas.microsoft.com/office/drawing/2014/main" id="{2E9D731E-8F1B-4A6B-9FB6-4D74E2B04E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876" y="2352294"/>
            <a:ext cx="431800" cy="1512888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" name="Line 33">
            <a:extLst>
              <a:ext uri="{FF2B5EF4-FFF2-40B4-BE49-F238E27FC236}">
                <a16:creationId xmlns:a16="http://schemas.microsoft.com/office/drawing/2014/main" id="{BC1D4FE9-680A-4B7B-A390-51FFD8A78C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1730" y="2317369"/>
            <a:ext cx="2376487" cy="1296988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" name="Line 34">
            <a:extLst>
              <a:ext uri="{FF2B5EF4-FFF2-40B4-BE49-F238E27FC236}">
                <a16:creationId xmlns:a16="http://schemas.microsoft.com/office/drawing/2014/main" id="{E3550E15-F75F-4D6B-A6A6-67E233D71D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7313" y="2423732"/>
            <a:ext cx="431800" cy="14414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" name="Line 35">
            <a:extLst>
              <a:ext uri="{FF2B5EF4-FFF2-40B4-BE49-F238E27FC236}">
                <a16:creationId xmlns:a16="http://schemas.microsoft.com/office/drawing/2014/main" id="{BDE9462B-5D07-45E3-902E-ABCA2CCD7E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8752" y="3288919"/>
            <a:ext cx="1296987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" name="Line 36">
            <a:extLst>
              <a:ext uri="{FF2B5EF4-FFF2-40B4-BE49-F238E27FC236}">
                <a16:creationId xmlns:a16="http://schemas.microsoft.com/office/drawing/2014/main" id="{53AC6FA4-5E21-4041-9977-6D5C95E96A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26726" y="3792157"/>
            <a:ext cx="1657350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" name="Line 37">
            <a:extLst>
              <a:ext uri="{FF2B5EF4-FFF2-40B4-BE49-F238E27FC236}">
                <a16:creationId xmlns:a16="http://schemas.microsoft.com/office/drawing/2014/main" id="{BAAC8857-5786-483B-A0CD-DE6B675823C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63576" y="2352295"/>
            <a:ext cx="792162" cy="576263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" name="Line 38">
            <a:extLst>
              <a:ext uri="{FF2B5EF4-FFF2-40B4-BE49-F238E27FC236}">
                <a16:creationId xmlns:a16="http://schemas.microsoft.com/office/drawing/2014/main" id="{27955B9C-D573-4109-A17F-ACF8C23856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87313" y="3288920"/>
            <a:ext cx="1512888" cy="792163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" name="Line 39">
            <a:extLst>
              <a:ext uri="{FF2B5EF4-FFF2-40B4-BE49-F238E27FC236}">
                <a16:creationId xmlns:a16="http://schemas.microsoft.com/office/drawing/2014/main" id="{5A79E96F-2C8D-4E9B-B90C-AD1F4563CB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42626" y="3288919"/>
            <a:ext cx="3097212" cy="431800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" name="Text Box 44">
            <a:extLst>
              <a:ext uri="{FF2B5EF4-FFF2-40B4-BE49-F238E27FC236}">
                <a16:creationId xmlns:a16="http://schemas.microsoft.com/office/drawing/2014/main" id="{3A900CBB-7F41-4CDC-AE73-AC90324EF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9263" y="5232020"/>
            <a:ext cx="292417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1400" b="1"/>
              <a:t>what L4  says he received by C</a:t>
            </a:r>
          </a:p>
        </p:txBody>
      </p:sp>
      <p:sp>
        <p:nvSpPr>
          <p:cNvPr id="27" name="Text Box 45">
            <a:extLst>
              <a:ext uri="{FF2B5EF4-FFF2-40B4-BE49-F238E27FC236}">
                <a16:creationId xmlns:a16="http://schemas.microsoft.com/office/drawing/2014/main" id="{65FBCA70-8F13-4BD9-B9AD-2FA783A4B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6652" y="4834192"/>
            <a:ext cx="32210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1400" b="1"/>
              <a:t>what L3  says he received by C</a:t>
            </a:r>
          </a:p>
        </p:txBody>
      </p:sp>
      <p:sp>
        <p:nvSpPr>
          <p:cNvPr id="28" name="Text Box 46">
            <a:extLst>
              <a:ext uri="{FF2B5EF4-FFF2-40B4-BE49-F238E27FC236}">
                <a16:creationId xmlns:a16="http://schemas.microsoft.com/office/drawing/2014/main" id="{8951B84D-4516-4D05-8015-0454CCCCA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805" y="4434522"/>
            <a:ext cx="32924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1400" b="1"/>
              <a:t>what L2  says he received by C</a:t>
            </a:r>
          </a:p>
        </p:txBody>
      </p:sp>
      <p:sp>
        <p:nvSpPr>
          <p:cNvPr id="29" name="Text Box 47">
            <a:extLst>
              <a:ext uri="{FF2B5EF4-FFF2-40B4-BE49-F238E27FC236}">
                <a16:creationId xmlns:a16="http://schemas.microsoft.com/office/drawing/2014/main" id="{09AFBA9A-4553-4E6B-868C-0C3D812AB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5924" y="3847720"/>
            <a:ext cx="21288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1400" b="1"/>
              <a:t>decision sent by C</a:t>
            </a:r>
          </a:p>
        </p:txBody>
      </p:sp>
      <p:grpSp>
        <p:nvGrpSpPr>
          <p:cNvPr id="30" name="Group 48">
            <a:extLst>
              <a:ext uri="{FF2B5EF4-FFF2-40B4-BE49-F238E27FC236}">
                <a16:creationId xmlns:a16="http://schemas.microsoft.com/office/drawing/2014/main" id="{47D43ACC-C59D-40F3-B641-9E0AEA26104E}"/>
              </a:ext>
            </a:extLst>
          </p:cNvPr>
          <p:cNvGrpSpPr>
            <a:grpSpLocks/>
          </p:cNvGrpSpPr>
          <p:nvPr/>
        </p:nvGrpSpPr>
        <p:grpSpPr bwMode="auto">
          <a:xfrm>
            <a:off x="7111238" y="3647694"/>
            <a:ext cx="3540125" cy="844550"/>
            <a:chOff x="4241" y="1181"/>
            <a:chExt cx="2218" cy="712"/>
          </a:xfrm>
        </p:grpSpPr>
        <p:sp>
          <p:nvSpPr>
            <p:cNvPr id="31" name="Text Box 49">
              <a:extLst>
                <a:ext uri="{FF2B5EF4-FFF2-40B4-BE49-F238E27FC236}">
                  <a16:creationId xmlns:a16="http://schemas.microsoft.com/office/drawing/2014/main" id="{34C0FB5B-CEF9-40FC-A3AE-6B8B4291E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1181"/>
              <a:ext cx="115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5pPr>
              <a:lvl6pPr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6pPr>
              <a:lvl7pPr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7pPr>
              <a:lvl8pPr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8pPr>
              <a:lvl9pPr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9pPr>
            </a:lstStyle>
            <a:p>
              <a:endParaRPr lang="it-IT" altLang="it-IT" sz="1400" b="1"/>
            </a:p>
          </p:txBody>
        </p:sp>
        <p:sp>
          <p:nvSpPr>
            <p:cNvPr id="32" name="Line 50">
              <a:extLst>
                <a:ext uri="{FF2B5EF4-FFF2-40B4-BE49-F238E27FC236}">
                  <a16:creationId xmlns:a16="http://schemas.microsoft.com/office/drawing/2014/main" id="{D208B4CB-5EE3-4165-A6F2-5547904F92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1" y="152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" name="Line 51">
              <a:extLst>
                <a:ext uri="{FF2B5EF4-FFF2-40B4-BE49-F238E27FC236}">
                  <a16:creationId xmlns:a16="http://schemas.microsoft.com/office/drawing/2014/main" id="{00855EB3-655E-4A0D-9E97-938C126F6C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1" y="1752"/>
              <a:ext cx="27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4" name="Text Box 52">
              <a:extLst>
                <a:ext uri="{FF2B5EF4-FFF2-40B4-BE49-F238E27FC236}">
                  <a16:creationId xmlns:a16="http://schemas.microsoft.com/office/drawing/2014/main" id="{4917F69B-C938-4F1D-B82A-A15D660AC8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4" y="1634"/>
              <a:ext cx="1765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5pPr>
              <a:lvl6pPr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6pPr>
              <a:lvl7pPr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7pPr>
              <a:lvl8pPr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8pPr>
              <a:lvl9pPr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333399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it-IT" altLang="it-IT" sz="1400" b="1"/>
                <a:t>what L1  says he received by C</a:t>
              </a:r>
            </a:p>
          </p:txBody>
        </p:sp>
      </p:grpSp>
      <p:sp>
        <p:nvSpPr>
          <p:cNvPr id="35" name="Text Box 18">
            <a:extLst>
              <a:ext uri="{FF2B5EF4-FFF2-40B4-BE49-F238E27FC236}">
                <a16:creationId xmlns:a16="http://schemas.microsoft.com/office/drawing/2014/main" id="{B1CD18E5-3EC6-4051-84B2-CDD16D921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0977" y="2055432"/>
            <a:ext cx="4968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/>
              <a:t>L4</a:t>
            </a:r>
          </a:p>
        </p:txBody>
      </p:sp>
      <p:sp>
        <p:nvSpPr>
          <p:cNvPr id="36" name="Text Box 18">
            <a:extLst>
              <a:ext uri="{FF2B5EF4-FFF2-40B4-BE49-F238E27FC236}">
                <a16:creationId xmlns:a16="http://schemas.microsoft.com/office/drawing/2014/main" id="{18C35936-DDA4-4072-8635-8B9C67C42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5188" y="3900107"/>
            <a:ext cx="496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/>
              <a:t>L2</a:t>
            </a:r>
          </a:p>
        </p:txBody>
      </p:sp>
      <p:sp>
        <p:nvSpPr>
          <p:cNvPr id="37" name="Text Box 18">
            <a:extLst>
              <a:ext uri="{FF2B5EF4-FFF2-40B4-BE49-F238E27FC236}">
                <a16:creationId xmlns:a16="http://schemas.microsoft.com/office/drawing/2014/main" id="{E3CF237E-5F6B-4377-A60F-BA5D280E1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863" y="2982532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sz="1400"/>
              <a:t>L3</a:t>
            </a:r>
          </a:p>
        </p:txBody>
      </p:sp>
      <p:sp>
        <p:nvSpPr>
          <p:cNvPr id="38" name="Line 43">
            <a:extLst>
              <a:ext uri="{FF2B5EF4-FFF2-40B4-BE49-F238E27FC236}">
                <a16:creationId xmlns:a16="http://schemas.microsoft.com/office/drawing/2014/main" id="{1E849E71-E5BF-4267-A19A-0386BD92C7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11238" y="5405057"/>
            <a:ext cx="433387" cy="3175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9" name="Line 42">
            <a:extLst>
              <a:ext uri="{FF2B5EF4-FFF2-40B4-BE49-F238E27FC236}">
                <a16:creationId xmlns:a16="http://schemas.microsoft.com/office/drawing/2014/main" id="{A12F7BE0-4493-4721-8EA8-2042CA9EF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5688" y="5033581"/>
            <a:ext cx="346075" cy="0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0" name="Line 43">
            <a:extLst>
              <a:ext uri="{FF2B5EF4-FFF2-40B4-BE49-F238E27FC236}">
                <a16:creationId xmlns:a16="http://schemas.microsoft.com/office/drawing/2014/main" id="{61E98B8B-5AB5-406B-8695-704294151E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11238" y="4658932"/>
            <a:ext cx="390525" cy="31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" name="TextBox 3">
            <a:extLst>
              <a:ext uri="{FF2B5EF4-FFF2-40B4-BE49-F238E27FC236}">
                <a16:creationId xmlns:a16="http://schemas.microsoft.com/office/drawing/2014/main" id="{DF4A5991-177F-435E-ADA7-9D0ECD2D5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576" y="4032250"/>
            <a:ext cx="236537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/>
              <a:t>L1= (v1, </a:t>
            </a:r>
            <a:r>
              <a:rPr lang="it-IT" altLang="it-IT" dirty="0">
                <a:solidFill>
                  <a:srgbClr val="3333FF"/>
                </a:solidFill>
              </a:rPr>
              <a:t>v2</a:t>
            </a:r>
            <a:r>
              <a:rPr lang="it-IT" altLang="it-IT" dirty="0"/>
              <a:t>, </a:t>
            </a:r>
            <a:r>
              <a:rPr lang="it-IT" altLang="it-IT" dirty="0">
                <a:solidFill>
                  <a:srgbClr val="FFC000"/>
                </a:solidFill>
              </a:rPr>
              <a:t>v3</a:t>
            </a:r>
            <a:r>
              <a:rPr lang="it-IT" altLang="it-IT" dirty="0"/>
              <a:t>, </a:t>
            </a:r>
            <a:r>
              <a:rPr lang="it-IT" altLang="it-IT" dirty="0">
                <a:solidFill>
                  <a:srgbClr val="00B050"/>
                </a:solidFill>
              </a:rPr>
              <a:t>v4</a:t>
            </a:r>
            <a:r>
              <a:rPr lang="it-IT" altLang="it-IT" dirty="0"/>
              <a:t>)</a:t>
            </a:r>
          </a:p>
          <a:p>
            <a:r>
              <a:rPr lang="it-IT" altLang="it-IT" dirty="0"/>
              <a:t>L2= (</a:t>
            </a:r>
            <a:r>
              <a:rPr lang="it-IT" altLang="it-IT" dirty="0">
                <a:solidFill>
                  <a:srgbClr val="FF0000"/>
                </a:solidFill>
              </a:rPr>
              <a:t>v1</a:t>
            </a:r>
            <a:r>
              <a:rPr lang="it-IT" altLang="it-IT" dirty="0"/>
              <a:t>, v2, </a:t>
            </a:r>
            <a:r>
              <a:rPr lang="it-IT" altLang="it-IT" dirty="0">
                <a:solidFill>
                  <a:srgbClr val="FFC000"/>
                </a:solidFill>
              </a:rPr>
              <a:t>v3</a:t>
            </a:r>
            <a:r>
              <a:rPr lang="it-IT" altLang="it-IT" dirty="0"/>
              <a:t>, </a:t>
            </a:r>
            <a:r>
              <a:rPr lang="it-IT" altLang="it-IT" dirty="0">
                <a:solidFill>
                  <a:srgbClr val="00B050"/>
                </a:solidFill>
              </a:rPr>
              <a:t>v4</a:t>
            </a:r>
            <a:r>
              <a:rPr lang="it-IT" altLang="it-IT" dirty="0"/>
              <a:t>)</a:t>
            </a:r>
          </a:p>
          <a:p>
            <a:r>
              <a:rPr lang="it-IT" altLang="it-IT" dirty="0"/>
              <a:t>L3= (</a:t>
            </a:r>
            <a:r>
              <a:rPr lang="it-IT" altLang="it-IT" dirty="0">
                <a:solidFill>
                  <a:srgbClr val="FF0000"/>
                </a:solidFill>
              </a:rPr>
              <a:t>v1</a:t>
            </a:r>
            <a:r>
              <a:rPr lang="it-IT" altLang="it-IT" dirty="0"/>
              <a:t>, </a:t>
            </a:r>
            <a:r>
              <a:rPr lang="it-IT" altLang="it-IT" dirty="0">
                <a:solidFill>
                  <a:srgbClr val="3333FF"/>
                </a:solidFill>
              </a:rPr>
              <a:t>v2</a:t>
            </a:r>
            <a:r>
              <a:rPr lang="it-IT" altLang="it-IT" dirty="0"/>
              <a:t>, v3, </a:t>
            </a:r>
            <a:r>
              <a:rPr lang="it-IT" altLang="it-IT" dirty="0">
                <a:solidFill>
                  <a:srgbClr val="00B050"/>
                </a:solidFill>
              </a:rPr>
              <a:t>v4</a:t>
            </a:r>
            <a:r>
              <a:rPr lang="it-IT" altLang="it-IT" dirty="0"/>
              <a:t>)</a:t>
            </a:r>
          </a:p>
          <a:p>
            <a:r>
              <a:rPr lang="it-IT" altLang="it-IT" dirty="0"/>
              <a:t>L4= (</a:t>
            </a:r>
            <a:r>
              <a:rPr lang="it-IT" altLang="it-IT" dirty="0">
                <a:solidFill>
                  <a:srgbClr val="FF0000"/>
                </a:solidFill>
              </a:rPr>
              <a:t>v1</a:t>
            </a:r>
            <a:r>
              <a:rPr lang="it-IT" altLang="it-IT" dirty="0"/>
              <a:t>, </a:t>
            </a:r>
            <a:r>
              <a:rPr lang="it-IT" altLang="it-IT" dirty="0">
                <a:solidFill>
                  <a:srgbClr val="3333FF"/>
                </a:solidFill>
              </a:rPr>
              <a:t>v2</a:t>
            </a:r>
            <a:r>
              <a:rPr lang="it-IT" altLang="it-IT" dirty="0"/>
              <a:t>, </a:t>
            </a:r>
            <a:r>
              <a:rPr lang="it-IT" altLang="it-IT" dirty="0">
                <a:solidFill>
                  <a:srgbClr val="FFC000"/>
                </a:solidFill>
              </a:rPr>
              <a:t>v3</a:t>
            </a:r>
            <a:r>
              <a:rPr lang="it-IT" altLang="it-IT" dirty="0"/>
              <a:t>, v4)</a:t>
            </a:r>
          </a:p>
          <a:p>
            <a:endParaRPr lang="it-IT" altLang="it-IT" dirty="0"/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D15CA0A8-59DF-4801-A7CA-CA281C024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018" y="1112150"/>
            <a:ext cx="95892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altLang="it-IT" sz="2400" dirty="0" err="1"/>
              <a:t>Lieutenant</a:t>
            </a:r>
            <a:r>
              <a:rPr lang="it-IT" altLang="it-IT" sz="2400" dirty="0"/>
              <a:t> </a:t>
            </a:r>
            <a:r>
              <a:rPr lang="it-IT" altLang="it-IT" sz="2400" dirty="0" err="1"/>
              <a:t>generals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send</a:t>
            </a:r>
            <a:r>
              <a:rPr lang="it-IT" altLang="it-IT" sz="2400" dirty="0"/>
              <a:t> </a:t>
            </a:r>
            <a:r>
              <a:rPr lang="it-IT" altLang="it-IT" sz="2400" dirty="0" err="1"/>
              <a:t>messages</a:t>
            </a:r>
            <a:r>
              <a:rPr lang="it-IT" altLang="it-IT" sz="2400" dirty="0"/>
              <a:t> back and </a:t>
            </a:r>
            <a:r>
              <a:rPr lang="it-IT" altLang="it-IT" sz="2400" dirty="0" err="1"/>
              <a:t>forth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among</a:t>
            </a:r>
            <a:r>
              <a:rPr lang="it-IT" altLang="it-IT" sz="2400" dirty="0"/>
              <a:t> </a:t>
            </a:r>
            <a:r>
              <a:rPr lang="it-IT" altLang="it-IT" sz="2400" dirty="0" err="1"/>
              <a:t>themselves</a:t>
            </a:r>
            <a:r>
              <a:rPr lang="it-IT" altLang="it-IT" sz="2400" dirty="0"/>
              <a:t> reporting the </a:t>
            </a:r>
            <a:r>
              <a:rPr lang="it-IT" altLang="it-IT" sz="2400" dirty="0" err="1"/>
              <a:t>command</a:t>
            </a:r>
            <a:r>
              <a:rPr lang="it-IT" altLang="it-IT" sz="2400" dirty="0"/>
              <a:t> </a:t>
            </a:r>
            <a:r>
              <a:rPr lang="it-IT" altLang="it-IT" sz="2400" dirty="0" err="1"/>
              <a:t>received</a:t>
            </a:r>
            <a:r>
              <a:rPr lang="it-IT" altLang="it-IT" sz="2400" dirty="0"/>
              <a:t> by the </a:t>
            </a:r>
            <a:r>
              <a:rPr lang="it-IT" altLang="it-IT" sz="2400" dirty="0" err="1"/>
              <a:t>Commanding</a:t>
            </a:r>
            <a:r>
              <a:rPr lang="it-IT" altLang="it-IT" sz="2400" dirty="0"/>
              <a:t> General.</a:t>
            </a:r>
          </a:p>
        </p:txBody>
      </p:sp>
    </p:spTree>
    <p:extLst>
      <p:ext uri="{BB962C8B-B14F-4D97-AF65-F5344CB8AC3E}">
        <p14:creationId xmlns:p14="http://schemas.microsoft.com/office/powerpoint/2010/main" val="41192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5" grpId="0"/>
      <p:bldP spid="36" grpId="0"/>
      <p:bldP spid="37" grpId="0"/>
      <p:bldP spid="38" grpId="0" animBg="1"/>
      <p:bldP spid="39" grpId="0" animBg="1"/>
      <p:bldP spid="40" grpId="0" animBg="1"/>
      <p:bldP spid="4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7AE9A0-B8EB-4293-9B0C-7B5CD35EB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3 </a:t>
            </a:r>
            <a:r>
              <a:rPr lang="it-IT" altLang="it-IT" dirty="0" err="1"/>
              <a:t>Generals</a:t>
            </a:r>
            <a:r>
              <a:rPr lang="it-IT" altLang="it-IT" dirty="0"/>
              <a:t>: one lieutenant </a:t>
            </a:r>
            <a:r>
              <a:rPr lang="it-IT" altLang="it-IT" dirty="0" err="1"/>
              <a:t>traitor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28BACD-038B-4BB0-9966-1A84C156C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D1CAA9-7C37-415F-BB5D-A5FA67E48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AF4062-D5D8-4304-AC1D-1F4D3601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31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EED469C-25A0-4EA4-B7B2-F29D7BC45C01}"/>
              </a:ext>
            </a:extLst>
          </p:cNvPr>
          <p:cNvSpPr txBox="1">
            <a:spLocks noChangeArrowheads="1"/>
          </p:cNvSpPr>
          <p:nvPr/>
        </p:nvSpPr>
        <p:spPr>
          <a:xfrm>
            <a:off x="2257426" y="838200"/>
            <a:ext cx="7559675" cy="564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defRPr/>
            </a:pPr>
            <a:endParaRPr lang="it-IT" altLang="it-IT" sz="1177" dirty="0"/>
          </a:p>
          <a:p>
            <a:pPr marL="0" indent="0">
              <a:defRPr/>
            </a:pPr>
            <a:endParaRPr lang="it-IT" altLang="it-IT" sz="1177" dirty="0"/>
          </a:p>
        </p:txBody>
      </p:sp>
      <p:sp>
        <p:nvSpPr>
          <p:cNvPr id="9" name="Oval 4">
            <a:extLst>
              <a:ext uri="{FF2B5EF4-FFF2-40B4-BE49-F238E27FC236}">
                <a16:creationId xmlns:a16="http://schemas.microsoft.com/office/drawing/2014/main" id="{032ED569-D70E-4479-87F0-BA476D885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7198" y="1368442"/>
            <a:ext cx="641832" cy="396959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C</a:t>
            </a:r>
          </a:p>
        </p:txBody>
      </p:sp>
      <p:sp>
        <p:nvSpPr>
          <p:cNvPr id="10" name="Oval 6">
            <a:extLst>
              <a:ext uri="{FF2B5EF4-FFF2-40B4-BE49-F238E27FC236}">
                <a16:creationId xmlns:a16="http://schemas.microsoft.com/office/drawing/2014/main" id="{5E875312-682E-429F-BD40-1144377F8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4944" y="2212802"/>
            <a:ext cx="641832" cy="396959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108"/>
              <a:t>L1</a:t>
            </a:r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C343B9A8-3067-44D2-B05D-921025533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9030" y="2212802"/>
            <a:ext cx="644015" cy="396959"/>
          </a:xfrm>
          <a:prstGeom prst="ellipse">
            <a:avLst/>
          </a:prstGeom>
          <a:solidFill>
            <a:srgbClr val="FF656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108"/>
              <a:t>L2</a:t>
            </a:r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49B92980-D77C-46B0-B840-E6E4DB32B5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0965" y="1714959"/>
            <a:ext cx="494473" cy="4978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1449866C-8DFB-494B-BD5F-D225A05FEB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1882" y="1714959"/>
            <a:ext cx="445353" cy="4978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F608BC26-0345-4FFB-9E81-BEBA111BCC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37867" y="2461724"/>
            <a:ext cx="74225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A32FE662-3F34-44EE-9437-FE081B56B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08" y="1777463"/>
            <a:ext cx="791374" cy="28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&lt;attack&gt;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6870E051-6D26-448B-9B0C-358D208FB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094" y="1814747"/>
            <a:ext cx="791374" cy="282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&lt;attack&gt;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ED79937E-349B-4B7A-94DC-52B01CE4E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028" y="2680874"/>
            <a:ext cx="1326234" cy="282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50" dirty="0"/>
              <a:t>&lt;C said retreat&gt;</a:t>
            </a:r>
          </a:p>
        </p:txBody>
      </p:sp>
      <p:sp>
        <p:nvSpPr>
          <p:cNvPr id="18" name="Text Box 30">
            <a:extLst>
              <a:ext uri="{FF2B5EF4-FFF2-40B4-BE49-F238E27FC236}">
                <a16:creationId xmlns:a16="http://schemas.microsoft.com/office/drawing/2014/main" id="{5469130C-A108-4B01-B452-34073BD77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3745" y="1156804"/>
            <a:ext cx="1134121" cy="399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Calibri" panose="020F0502020204030204" pitchFamily="34" charset="0"/>
              </a:rPr>
              <a:t>L2 </a:t>
            </a:r>
            <a:r>
              <a:rPr lang="it-IT" altLang="it-IT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traitor</a:t>
            </a:r>
            <a:endParaRPr lang="it-IT" altLang="it-IT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 Box 48">
            <a:extLst>
              <a:ext uri="{FF2B5EF4-FFF2-40B4-BE49-F238E27FC236}">
                <a16:creationId xmlns:a16="http://schemas.microsoft.com/office/drawing/2014/main" id="{C4B7DB45-5CC1-418A-8F81-4AFE62097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01" y="3278341"/>
            <a:ext cx="10512499" cy="3054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2000" dirty="0">
                <a:latin typeface="+mn-lt"/>
              </a:rPr>
              <a:t>In this situation (two different commands, one from  the commanding general and the other from  a lieutenant general), assume L1 must obey the  commanding  general. </a:t>
            </a:r>
          </a:p>
          <a:p>
            <a:pPr>
              <a:defRPr/>
            </a:pPr>
            <a:endParaRPr lang="it-IT" altLang="it-IT" sz="2000" dirty="0">
              <a:latin typeface="+mn-lt"/>
            </a:endParaRPr>
          </a:p>
          <a:p>
            <a:pPr>
              <a:defRPr/>
            </a:pPr>
            <a:r>
              <a:rPr lang="it-IT" altLang="it-IT" sz="2000" dirty="0">
                <a:latin typeface="+mn-lt"/>
              </a:rPr>
              <a:t>If L1 decides attack, IC1 and IC2 are satisfied.</a:t>
            </a:r>
          </a:p>
          <a:p>
            <a:pPr>
              <a:defRPr/>
            </a:pPr>
            <a:endParaRPr lang="it-IT" altLang="it-IT" sz="2000" dirty="0">
              <a:latin typeface="+mn-lt"/>
            </a:endParaRPr>
          </a:p>
          <a:p>
            <a:pPr>
              <a:defRPr/>
            </a:pPr>
            <a:r>
              <a:rPr lang="it-IT" altLang="it-IT" sz="2000" dirty="0">
                <a:latin typeface="+mn-lt"/>
              </a:rPr>
              <a:t>If L1 must obey the lieutenant  general, IC2 is not satisfied</a:t>
            </a:r>
          </a:p>
          <a:p>
            <a:pPr>
              <a:defRPr/>
            </a:pPr>
            <a:endParaRPr lang="it-IT" altLang="it-IT" sz="2000" dirty="0">
              <a:latin typeface="+mn-lt"/>
            </a:endParaRPr>
          </a:p>
          <a:p>
            <a:pPr>
              <a:defRPr/>
            </a:pPr>
            <a:r>
              <a:rPr lang="it-IT" altLang="it-IT" sz="2000" dirty="0">
                <a:latin typeface="+mn-lt"/>
              </a:rPr>
              <a:t>RULE: if Li receives different messages, L1 takes the decision he received  </a:t>
            </a:r>
          </a:p>
          <a:p>
            <a:pPr>
              <a:defRPr/>
            </a:pPr>
            <a:r>
              <a:rPr lang="it-IT" altLang="it-IT" sz="2000" dirty="0">
                <a:latin typeface="+mn-lt"/>
              </a:rPr>
              <a:t>            by the commander</a:t>
            </a:r>
          </a:p>
          <a:p>
            <a:pPr>
              <a:defRPr/>
            </a:pPr>
            <a:endParaRPr lang="it-IT" altLang="it-IT" sz="1246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1E731D78-0AED-41B3-BDC1-E452D1352F1D}"/>
              </a:ext>
            </a:extLst>
          </p:cNvPr>
          <p:cNvSpPr/>
          <p:nvPr/>
        </p:nvSpPr>
        <p:spPr>
          <a:xfrm>
            <a:off x="440328" y="994068"/>
            <a:ext cx="24491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dirty="0"/>
              <a:t>n = 3</a:t>
            </a:r>
          </a:p>
          <a:p>
            <a:pPr>
              <a:defRPr/>
            </a:pPr>
            <a:r>
              <a:rPr lang="it-IT" altLang="it-IT" sz="2000" dirty="0"/>
              <a:t>no </a:t>
            </a:r>
            <a:r>
              <a:rPr lang="it-IT" altLang="it-IT" sz="2000" dirty="0" err="1"/>
              <a:t>solution</a:t>
            </a:r>
            <a:r>
              <a:rPr lang="it-IT" altLang="it-IT" sz="2000" dirty="0"/>
              <a:t> </a:t>
            </a:r>
            <a:r>
              <a:rPr lang="it-IT" altLang="it-IT" sz="2000" dirty="0" err="1"/>
              <a:t>exists</a:t>
            </a:r>
            <a:endParaRPr lang="it-IT" altLang="it-IT" sz="2000" dirty="0"/>
          </a:p>
        </p:txBody>
      </p:sp>
    </p:spTree>
    <p:extLst>
      <p:ext uri="{BB962C8B-B14F-4D97-AF65-F5344CB8AC3E}">
        <p14:creationId xmlns:p14="http://schemas.microsoft.com/office/powerpoint/2010/main" val="218168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19127D-84E8-43FB-B2C9-A6A402002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3 </a:t>
            </a:r>
            <a:r>
              <a:rPr lang="it-IT" altLang="it-IT" dirty="0" err="1"/>
              <a:t>Generals</a:t>
            </a:r>
            <a:r>
              <a:rPr lang="it-IT" altLang="it-IT" dirty="0"/>
              <a:t>: Commander </a:t>
            </a:r>
            <a:r>
              <a:rPr lang="it-IT" altLang="it-IT" dirty="0" err="1"/>
              <a:t>traitor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C94FBB-147F-4CD8-B832-7928CAA78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5E869B-3538-469B-8765-66A2F616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273FFC-8B43-4093-B739-3A9A5965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32</a:t>
            </a:fld>
            <a:endParaRPr lang="it-IT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421093C5-793E-4F73-ACFA-73EFB8996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458" y="3860244"/>
            <a:ext cx="1066857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2000" dirty="0">
                <a:latin typeface="+mn-lt"/>
              </a:rPr>
              <a:t>L1 must obey the commanding general and decides attack</a:t>
            </a:r>
          </a:p>
          <a:p>
            <a:pPr>
              <a:defRPr/>
            </a:pPr>
            <a:r>
              <a:rPr lang="it-IT" altLang="it-IT" sz="2000" dirty="0">
                <a:latin typeface="+mn-lt"/>
              </a:rPr>
              <a:t>L2 must obey the commanding general and decides retreat</a:t>
            </a:r>
          </a:p>
          <a:p>
            <a:pPr>
              <a:defRPr/>
            </a:pPr>
            <a:endParaRPr lang="it-IT" altLang="it-IT" sz="2000" dirty="0">
              <a:latin typeface="+mn-lt"/>
            </a:endParaRPr>
          </a:p>
          <a:p>
            <a:pPr>
              <a:defRPr/>
            </a:pPr>
            <a:r>
              <a:rPr lang="it-IT" altLang="it-IT" sz="2000" dirty="0">
                <a:latin typeface="+mn-lt"/>
              </a:rPr>
              <a:t>IC1 is violated</a:t>
            </a:r>
          </a:p>
          <a:p>
            <a:pPr>
              <a:defRPr/>
            </a:pPr>
            <a:r>
              <a:rPr lang="it-IT" altLang="it-IT" sz="2000" dirty="0">
                <a:latin typeface="+mn-lt"/>
              </a:rPr>
              <a:t>IC2 is satisfied (the comanding general is a traitor)</a:t>
            </a:r>
          </a:p>
          <a:p>
            <a:pPr>
              <a:defRPr/>
            </a:pPr>
            <a:endParaRPr lang="it-IT" altLang="it-IT" sz="2000" dirty="0">
              <a:latin typeface="+mn-lt"/>
            </a:endParaRPr>
          </a:p>
          <a:p>
            <a:pPr>
              <a:defRPr/>
            </a:pPr>
            <a:r>
              <a:rPr lang="it-IT" altLang="it-IT" sz="2000" b="1" dirty="0">
                <a:latin typeface="+mn-lt"/>
              </a:rPr>
              <a:t>To cope with 1 traitor, there must be at least 4  generals</a:t>
            </a:r>
          </a:p>
          <a:p>
            <a:pPr>
              <a:defRPr/>
            </a:pPr>
            <a:endParaRPr lang="it-IT" altLang="it-IT" sz="2000" b="1" dirty="0">
              <a:latin typeface="+mn-lt"/>
            </a:endParaRPr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13E2CB2C-8973-4597-8F41-09D701835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3791" y="1530689"/>
            <a:ext cx="647403" cy="400265"/>
          </a:xfrm>
          <a:prstGeom prst="ellipse">
            <a:avLst/>
          </a:prstGeom>
          <a:solidFill>
            <a:srgbClr val="FF656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108" dirty="0"/>
              <a:t>C</a:t>
            </a:r>
          </a:p>
        </p:txBody>
      </p:sp>
      <p:sp>
        <p:nvSpPr>
          <p:cNvPr id="10" name="Oval 7">
            <a:extLst>
              <a:ext uri="{FF2B5EF4-FFF2-40B4-BE49-F238E27FC236}">
                <a16:creationId xmlns:a16="http://schemas.microsoft.com/office/drawing/2014/main" id="{0BF2337C-8C8C-4ACC-B47B-A2DE32477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265" y="2378504"/>
            <a:ext cx="647403" cy="40026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108" dirty="0"/>
              <a:t>L1</a:t>
            </a:r>
          </a:p>
        </p:txBody>
      </p:sp>
      <p:sp>
        <p:nvSpPr>
          <p:cNvPr id="11" name="Oval 8">
            <a:extLst>
              <a:ext uri="{FF2B5EF4-FFF2-40B4-BE49-F238E27FC236}">
                <a16:creationId xmlns:a16="http://schemas.microsoft.com/office/drawing/2014/main" id="{B1D12643-28E3-4589-B446-61A9BED2D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2293" y="2378504"/>
            <a:ext cx="646304" cy="40026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108"/>
              <a:t>L2</a:t>
            </a:r>
          </a:p>
        </p:txBody>
      </p:sp>
      <p:sp>
        <p:nvSpPr>
          <p:cNvPr id="12" name="Line 9">
            <a:extLst>
              <a:ext uri="{FF2B5EF4-FFF2-40B4-BE49-F238E27FC236}">
                <a16:creationId xmlns:a16="http://schemas.microsoft.com/office/drawing/2014/main" id="{B4B31EF6-3DEA-4D22-AFAC-7028E7A0A6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64797" y="1879272"/>
            <a:ext cx="497918" cy="4992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3AE38C97-513E-4368-B921-1D11A0F6F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2270" y="1879272"/>
            <a:ext cx="448456" cy="4992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Line 11">
            <a:extLst>
              <a:ext uri="{FF2B5EF4-FFF2-40B4-BE49-F238E27FC236}">
                <a16:creationId xmlns:a16="http://schemas.microsoft.com/office/drawing/2014/main" id="{EDDD5E1F-A8E9-49DD-8F93-DC7FEC294A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3768" y="2628120"/>
            <a:ext cx="74742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FA8A5477-E9D7-49FA-B800-A9B9A9008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805" y="1958445"/>
            <a:ext cx="729840" cy="263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108" dirty="0"/>
              <a:t>&lt;</a:t>
            </a:r>
            <a:r>
              <a:rPr lang="it-IT" altLang="it-IT" sz="1108" dirty="0" err="1"/>
              <a:t>attack</a:t>
            </a:r>
            <a:r>
              <a:rPr lang="it-IT" altLang="it-IT" sz="1108" dirty="0"/>
              <a:t>&gt;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3857D648-5755-4668-9809-80EEF21F8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399" y="1995833"/>
            <a:ext cx="763914" cy="263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108"/>
              <a:t>&lt;retreat&gt;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D92533EC-4D82-491C-A752-C9A6F7C8E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7257" y="2680902"/>
            <a:ext cx="1207973" cy="263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108" dirty="0"/>
              <a:t>&lt;C </a:t>
            </a:r>
            <a:r>
              <a:rPr lang="it-IT" altLang="it-IT" sz="1108" dirty="0" err="1"/>
              <a:t>said</a:t>
            </a:r>
            <a:r>
              <a:rPr lang="it-IT" altLang="it-IT" sz="1108" dirty="0"/>
              <a:t> </a:t>
            </a:r>
            <a:r>
              <a:rPr lang="it-IT" altLang="it-IT" sz="1108" dirty="0" err="1"/>
              <a:t>retreat</a:t>
            </a:r>
            <a:r>
              <a:rPr lang="it-IT" altLang="it-IT" sz="1108" dirty="0"/>
              <a:t>&gt;</a:t>
            </a: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34B1F33B-FE22-4A56-AF42-95DE9EBA8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1127125"/>
            <a:ext cx="1056290" cy="40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it-IT" altLang="it-IT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traitor</a:t>
            </a:r>
            <a:endParaRPr lang="it-IT" altLang="it-IT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F55F9CCF-D512-4E15-B38D-A570D7542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7280" y="2481869"/>
            <a:ext cx="7968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32E47B21-2436-4481-AD92-1FA8A6A5C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496" y="3401456"/>
            <a:ext cx="94278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The situation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is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the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same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as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before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, and the 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same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rule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is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applied</a:t>
            </a:r>
            <a:endParaRPr lang="it-IT" altLang="it-IT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7ED71106-9BA3-42AF-BB6B-BE3E6DD1A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971" y="4509531"/>
            <a:ext cx="2814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6C9AE59F-DFF6-430A-AD1C-3080E5DDD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1630" y="2095349"/>
            <a:ext cx="1171701" cy="263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108" dirty="0"/>
              <a:t>&lt;C </a:t>
            </a:r>
            <a:r>
              <a:rPr lang="it-IT" altLang="it-IT" sz="1108" dirty="0" err="1"/>
              <a:t>said</a:t>
            </a:r>
            <a:r>
              <a:rPr lang="it-IT" altLang="it-IT" sz="1108" dirty="0"/>
              <a:t> </a:t>
            </a:r>
            <a:r>
              <a:rPr lang="it-IT" altLang="it-IT" sz="1108" dirty="0" err="1"/>
              <a:t>attack</a:t>
            </a:r>
            <a:r>
              <a:rPr lang="it-IT" altLang="it-IT" sz="1108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86719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6" grpId="0"/>
      <p:bldP spid="17" grpId="0"/>
      <p:bldP spid="19" grpId="0" animBg="1"/>
      <p:bldP spid="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2ACC1F-7FA6-4BEC-AAE0-3A1390D2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Oral</a:t>
            </a:r>
            <a:r>
              <a:rPr lang="it-IT" altLang="it-IT" dirty="0"/>
              <a:t> Message (OM) </a:t>
            </a:r>
            <a:r>
              <a:rPr lang="it-IT" altLang="it-IT" dirty="0" err="1"/>
              <a:t>algorithm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1BBCCC-D796-4CE4-98E8-D732442FF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9F195F-C6FD-4F5F-B8BE-8504A7056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5EEEB9-DDF4-40E6-8228-3BCBF9BEE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33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852E61A-D7D3-4AE7-8C05-AD4CBD25E3B2}"/>
              </a:ext>
            </a:extLst>
          </p:cNvPr>
          <p:cNvSpPr txBox="1">
            <a:spLocks noChangeArrowheads="1"/>
          </p:cNvSpPr>
          <p:nvPr/>
        </p:nvSpPr>
        <p:spPr>
          <a:xfrm>
            <a:off x="723259" y="935493"/>
            <a:ext cx="10149530" cy="5099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2000" dirty="0" err="1"/>
              <a:t>Assumptions</a:t>
            </a:r>
            <a:r>
              <a:rPr lang="it-IT" altLang="it-IT" sz="2000" dirty="0"/>
              <a:t> </a:t>
            </a:r>
          </a:p>
          <a:p>
            <a:pPr lvl="1" algn="just">
              <a:buFontTx/>
              <a:buAutoNum type="arabicPeriod"/>
            </a:pPr>
            <a:r>
              <a:rPr lang="it-IT" altLang="it-IT" sz="2000" dirty="0"/>
              <a:t>the system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synchronous</a:t>
            </a:r>
            <a:endParaRPr lang="it-IT" altLang="it-IT" sz="2000" dirty="0"/>
          </a:p>
          <a:p>
            <a:pPr lvl="1" algn="just">
              <a:buFontTx/>
              <a:buAutoNum type="arabicPeriod"/>
            </a:pPr>
            <a:r>
              <a:rPr lang="it-IT" altLang="it-IT" sz="2000" dirty="0" err="1"/>
              <a:t>any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two</a:t>
            </a:r>
            <a:r>
              <a:rPr lang="it-IT" altLang="it-IT" sz="2000" dirty="0"/>
              <a:t> </a:t>
            </a:r>
            <a:r>
              <a:rPr lang="it-IT" altLang="it-IT" sz="2000" dirty="0" err="1"/>
              <a:t>processes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have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direct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communication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across</a:t>
            </a:r>
            <a:r>
              <a:rPr lang="it-IT" altLang="it-IT" sz="2000" dirty="0"/>
              <a:t> a network </a:t>
            </a:r>
            <a:r>
              <a:rPr lang="it-IT" altLang="it-IT" sz="2000" i="1" dirty="0" err="1"/>
              <a:t>not</a:t>
            </a:r>
            <a:r>
              <a:rPr lang="it-IT" altLang="it-IT" sz="2000" i="1" dirty="0"/>
              <a:t> prone to </a:t>
            </a:r>
            <a:r>
              <a:rPr lang="it-IT" altLang="it-IT" sz="2000" i="1" dirty="0" err="1"/>
              <a:t>failure</a:t>
            </a:r>
            <a:r>
              <a:rPr lang="it-IT" altLang="it-IT" sz="2000" i="1" dirty="0"/>
              <a:t> </a:t>
            </a:r>
            <a:r>
              <a:rPr lang="it-IT" altLang="it-IT" sz="2000" i="1" dirty="0" err="1"/>
              <a:t>itself</a:t>
            </a:r>
            <a:r>
              <a:rPr lang="it-IT" altLang="it-IT" sz="2000" dirty="0"/>
              <a:t> and </a:t>
            </a:r>
            <a:r>
              <a:rPr lang="it-IT" altLang="it-IT" sz="2000" i="1" dirty="0" err="1"/>
              <a:t>subject</a:t>
            </a:r>
            <a:r>
              <a:rPr lang="it-IT" altLang="it-IT" sz="2000" i="1" dirty="0"/>
              <a:t> to </a:t>
            </a:r>
            <a:r>
              <a:rPr lang="it-IT" altLang="it-IT" sz="2000" i="1" dirty="0" err="1"/>
              <a:t>negligible</a:t>
            </a:r>
            <a:r>
              <a:rPr lang="it-IT" altLang="it-IT" sz="2000" i="1" dirty="0"/>
              <a:t> delay</a:t>
            </a:r>
            <a:endParaRPr lang="it-IT" altLang="it-IT" sz="2000" dirty="0"/>
          </a:p>
          <a:p>
            <a:pPr lvl="1" algn="just">
              <a:buFontTx/>
              <a:buAutoNum type="arabicPeriod"/>
            </a:pPr>
            <a:r>
              <a:rPr lang="it-IT" altLang="it-IT" sz="2000" i="1" dirty="0"/>
              <a:t>the </a:t>
            </a:r>
            <a:r>
              <a:rPr lang="it-IT" altLang="it-IT" sz="2000" i="1" dirty="0" err="1"/>
              <a:t>sender</a:t>
            </a:r>
            <a:r>
              <a:rPr lang="it-IT" altLang="it-IT" sz="2000" i="1" dirty="0"/>
              <a:t> of a </a:t>
            </a:r>
            <a:r>
              <a:rPr lang="it-IT" altLang="it-IT" sz="2000" i="1" dirty="0" err="1"/>
              <a:t>message</a:t>
            </a:r>
            <a:r>
              <a:rPr lang="it-IT" altLang="it-IT" sz="2000" i="1" dirty="0"/>
              <a:t> can be </a:t>
            </a:r>
            <a:r>
              <a:rPr lang="it-IT" altLang="it-IT" sz="2000" i="1" dirty="0" err="1"/>
              <a:t>identified</a:t>
            </a:r>
            <a:r>
              <a:rPr lang="it-IT" altLang="it-IT" sz="2000" i="1" dirty="0"/>
              <a:t> by the </a:t>
            </a:r>
            <a:r>
              <a:rPr lang="it-IT" altLang="it-IT" sz="2000" i="1" dirty="0" err="1"/>
              <a:t>receiver</a:t>
            </a:r>
            <a:endParaRPr lang="it-IT" altLang="it-IT" sz="2000" dirty="0"/>
          </a:p>
          <a:p>
            <a:pPr algn="just"/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/>
              <a:t>In </a:t>
            </a:r>
            <a:r>
              <a:rPr lang="it-IT" altLang="it-IT" sz="2000" dirty="0" err="1"/>
              <a:t>particular</a:t>
            </a:r>
            <a:r>
              <a:rPr lang="it-IT" altLang="it-IT" sz="2000" dirty="0"/>
              <a:t>, the following </a:t>
            </a:r>
            <a:r>
              <a:rPr lang="it-IT" altLang="it-IT" sz="2000" dirty="0" err="1"/>
              <a:t>assumptions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hold</a:t>
            </a:r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/>
              <a:t>	A1. </a:t>
            </a:r>
            <a:r>
              <a:rPr lang="it-IT" altLang="it-IT" sz="2000" dirty="0" err="1"/>
              <a:t>Every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that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sent</a:t>
            </a:r>
            <a:r>
              <a:rPr lang="it-IT" altLang="it-IT" sz="2000" dirty="0"/>
              <a:t> by a non </a:t>
            </a:r>
            <a:r>
              <a:rPr lang="it-IT" altLang="it-IT" sz="2000" dirty="0" err="1"/>
              <a:t>faulty</a:t>
            </a:r>
            <a:r>
              <a:rPr lang="it-IT" altLang="it-IT" sz="2000" dirty="0"/>
              <a:t>  </a:t>
            </a:r>
            <a:r>
              <a:rPr lang="it-IT" altLang="it-IT" sz="2000" dirty="0" err="1"/>
              <a:t>process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correctly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delivered</a:t>
            </a:r>
            <a:r>
              <a:rPr lang="it-IT" altLang="it-IT" sz="2000" dirty="0"/>
              <a:t> </a:t>
            </a:r>
          </a:p>
          <a:p>
            <a:pPr marL="0" indent="0" algn="just">
              <a:buNone/>
            </a:pPr>
            <a:r>
              <a:rPr lang="it-IT" altLang="it-IT" sz="2000" dirty="0"/>
              <a:t>	A2.  The </a:t>
            </a:r>
            <a:r>
              <a:rPr lang="it-IT" altLang="it-IT" sz="2000" dirty="0" err="1"/>
              <a:t>receiver</a:t>
            </a:r>
            <a:r>
              <a:rPr lang="it-IT" altLang="it-IT" sz="2000" dirty="0"/>
              <a:t> of a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knows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who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sent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it</a:t>
            </a:r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/>
              <a:t>	A3.  The </a:t>
            </a:r>
            <a:r>
              <a:rPr lang="it-IT" altLang="it-IT" sz="2000" dirty="0" err="1"/>
              <a:t>absence</a:t>
            </a:r>
            <a:r>
              <a:rPr lang="it-IT" altLang="it-IT" sz="2000" dirty="0"/>
              <a:t> of a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can be </a:t>
            </a:r>
            <a:r>
              <a:rPr lang="it-IT" altLang="it-IT" sz="2000" dirty="0" err="1"/>
              <a:t>detected</a:t>
            </a:r>
            <a:endParaRPr lang="it-IT" altLang="it-IT" sz="2000" dirty="0"/>
          </a:p>
          <a:p>
            <a:pPr algn="just"/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 err="1"/>
              <a:t>Moreover</a:t>
            </a:r>
            <a:r>
              <a:rPr lang="it-IT" altLang="it-IT" sz="2000" dirty="0"/>
              <a:t>, a </a:t>
            </a:r>
            <a:r>
              <a:rPr lang="it-IT" altLang="it-IT" sz="2000" dirty="0" err="1"/>
              <a:t>traitor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commander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may</a:t>
            </a:r>
            <a:r>
              <a:rPr lang="it-IT" altLang="it-IT" sz="2000" dirty="0"/>
              <a:t> decide </a:t>
            </a:r>
            <a:r>
              <a:rPr lang="it-IT" altLang="it-IT" sz="2000" dirty="0" err="1"/>
              <a:t>not</a:t>
            </a:r>
            <a:r>
              <a:rPr lang="it-IT" altLang="it-IT" sz="2000" dirty="0"/>
              <a:t> to </a:t>
            </a:r>
            <a:r>
              <a:rPr lang="it-IT" altLang="it-IT" sz="2000" dirty="0" err="1"/>
              <a:t>send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any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order</a:t>
            </a:r>
            <a:r>
              <a:rPr lang="it-IT" altLang="it-IT" sz="2000" dirty="0"/>
              <a:t>. In </a:t>
            </a:r>
            <a:r>
              <a:rPr lang="it-IT" altLang="it-IT" sz="2000" dirty="0" err="1"/>
              <a:t>this</a:t>
            </a:r>
            <a:r>
              <a:rPr lang="it-IT" altLang="it-IT" sz="2000" dirty="0"/>
              <a:t> case </a:t>
            </a:r>
            <a:r>
              <a:rPr lang="it-IT" altLang="it-IT" sz="2000" dirty="0" err="1"/>
              <a:t>we</a:t>
            </a:r>
            <a:r>
              <a:rPr lang="it-IT" altLang="it-IT" sz="2000" dirty="0"/>
              <a:t> assume a default </a:t>
            </a:r>
            <a:r>
              <a:rPr lang="it-IT" altLang="it-IT" sz="2000" dirty="0" err="1"/>
              <a:t>order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equal</a:t>
            </a:r>
            <a:r>
              <a:rPr lang="it-IT" altLang="it-IT" sz="2000" dirty="0"/>
              <a:t> to “</a:t>
            </a:r>
            <a:r>
              <a:rPr lang="it-IT" altLang="it-IT" sz="2000" dirty="0" err="1"/>
              <a:t>retreat</a:t>
            </a:r>
            <a:r>
              <a:rPr lang="it-IT" altLang="it-IT" sz="2000" dirty="0"/>
              <a:t>”.</a:t>
            </a:r>
          </a:p>
          <a:p>
            <a:pPr algn="just"/>
            <a:endParaRPr lang="it-IT" altLang="it-IT" sz="2000" dirty="0"/>
          </a:p>
          <a:p>
            <a:endParaRPr lang="it-IT" altLang="it-IT" sz="2000" dirty="0"/>
          </a:p>
        </p:txBody>
      </p:sp>
    </p:spTree>
    <p:extLst>
      <p:ext uri="{BB962C8B-B14F-4D97-AF65-F5344CB8AC3E}">
        <p14:creationId xmlns:p14="http://schemas.microsoft.com/office/powerpoint/2010/main" val="18298371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788B68-3C1F-47CE-B739-F5BA48FE6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Oral</a:t>
            </a:r>
            <a:r>
              <a:rPr lang="it-IT" altLang="it-IT" dirty="0"/>
              <a:t> Message (OM) </a:t>
            </a:r>
            <a:r>
              <a:rPr lang="it-IT" altLang="it-IT" dirty="0" err="1"/>
              <a:t>algorithm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820387-694A-4FBF-9339-B48445FD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68B329-34B8-4DC8-8850-958AC535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7F8E74-2BDD-469C-9D46-B46135212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34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47CDD91-DA11-4F67-9C0E-9609393FFB40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064213"/>
            <a:ext cx="9408207" cy="4524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altLang="it-IT" sz="1800" dirty="0"/>
              <a:t>The </a:t>
            </a:r>
            <a:r>
              <a:rPr lang="it-IT" altLang="it-IT" sz="1800" dirty="0" err="1"/>
              <a:t>Oral</a:t>
            </a:r>
            <a:r>
              <a:rPr lang="it-IT" altLang="it-IT" sz="1800" dirty="0"/>
              <a:t> Message </a:t>
            </a:r>
            <a:r>
              <a:rPr lang="it-IT" altLang="it-IT" sz="1800" dirty="0" err="1"/>
              <a:t>algorithm</a:t>
            </a:r>
            <a:r>
              <a:rPr lang="it-IT" altLang="it-IT" sz="1800" dirty="0"/>
              <a:t> OM(m) by </a:t>
            </a:r>
            <a:r>
              <a:rPr lang="it-IT" altLang="it-IT" sz="1800" dirty="0" err="1"/>
              <a:t>which</a:t>
            </a:r>
            <a:r>
              <a:rPr lang="it-IT" altLang="it-IT" sz="1800" dirty="0"/>
              <a:t> a </a:t>
            </a:r>
            <a:r>
              <a:rPr lang="it-IT" altLang="it-IT" sz="1800" dirty="0" err="1"/>
              <a:t>commander</a:t>
            </a:r>
            <a:r>
              <a:rPr lang="it-IT" altLang="it-IT" sz="1800" dirty="0"/>
              <a:t> 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an </a:t>
            </a:r>
            <a:r>
              <a:rPr lang="it-IT" altLang="it-IT" sz="1800" dirty="0" err="1"/>
              <a:t>order</a:t>
            </a:r>
            <a:r>
              <a:rPr lang="it-IT" altLang="it-IT" sz="1800" dirty="0"/>
              <a:t> to n-1 lieutenants, </a:t>
            </a:r>
            <a:r>
              <a:rPr lang="it-IT" altLang="it-IT" sz="1800" dirty="0" err="1"/>
              <a:t>solves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Byzantine</a:t>
            </a:r>
            <a:r>
              <a:rPr lang="it-IT" altLang="it-IT" sz="1800" dirty="0"/>
              <a:t> </a:t>
            </a:r>
            <a:r>
              <a:rPr lang="it-IT" altLang="it-IT" sz="1800" dirty="0" err="1"/>
              <a:t>Generals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Problem</a:t>
            </a:r>
            <a:r>
              <a:rPr lang="it-IT" altLang="it-IT" sz="1800" dirty="0"/>
              <a:t> for n = (3m +1) or more </a:t>
            </a:r>
            <a:r>
              <a:rPr lang="it-IT" altLang="it-IT" sz="1800" dirty="0" err="1"/>
              <a:t>generals</a:t>
            </a:r>
            <a:r>
              <a:rPr lang="it-IT" altLang="it-IT" sz="1800" dirty="0"/>
              <a:t>, in </a:t>
            </a:r>
            <a:r>
              <a:rPr lang="it-IT" altLang="it-IT" sz="1800" dirty="0" err="1"/>
              <a:t>presence</a:t>
            </a:r>
            <a:r>
              <a:rPr lang="it-IT" altLang="it-IT" sz="1800" dirty="0"/>
              <a:t> of </a:t>
            </a:r>
            <a:r>
              <a:rPr lang="it-IT" altLang="it-IT" sz="1800" dirty="0" err="1"/>
              <a:t>at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most</a:t>
            </a:r>
            <a:r>
              <a:rPr lang="it-IT" altLang="it-IT" sz="1800" dirty="0"/>
              <a:t> m </a:t>
            </a:r>
            <a:r>
              <a:rPr lang="it-IT" altLang="it-IT" sz="1800" dirty="0" err="1"/>
              <a:t>traitors</a:t>
            </a:r>
            <a:r>
              <a:rPr lang="it-IT" altLang="it-IT" sz="1800" dirty="0"/>
              <a:t>.</a:t>
            </a:r>
          </a:p>
          <a:p>
            <a:pPr marL="0" indent="0" algn="just">
              <a:buNone/>
            </a:pPr>
            <a:endParaRPr lang="it-IT" altLang="it-IT" sz="1800" dirty="0"/>
          </a:p>
          <a:p>
            <a:pPr marL="0" indent="0" algn="just">
              <a:buNone/>
            </a:pPr>
            <a:r>
              <a:rPr lang="it-IT" altLang="it-IT" sz="1800" dirty="0"/>
              <a:t>________________________________________________</a:t>
            </a:r>
          </a:p>
          <a:p>
            <a:pPr marL="0" indent="0" algn="just">
              <a:buNone/>
            </a:pPr>
            <a:r>
              <a:rPr lang="it-IT" altLang="it-IT" sz="1800" dirty="0" err="1"/>
              <a:t>majority</a:t>
            </a:r>
            <a:r>
              <a:rPr lang="it-IT" altLang="it-IT" sz="1800" dirty="0"/>
              <a:t>(v1, ..., vn-1)</a:t>
            </a:r>
          </a:p>
          <a:p>
            <a:pPr marL="0" indent="0" algn="just">
              <a:buNone/>
            </a:pPr>
            <a:r>
              <a:rPr lang="it-IT" altLang="it-IT" sz="1800" dirty="0"/>
              <a:t>	</a:t>
            </a:r>
            <a:r>
              <a:rPr lang="it-IT" altLang="it-IT" sz="1800" u="sng" dirty="0" err="1"/>
              <a:t>if</a:t>
            </a:r>
            <a:r>
              <a:rPr lang="it-IT" altLang="it-IT" sz="1800" dirty="0"/>
              <a:t> a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 of </a:t>
            </a:r>
            <a:r>
              <a:rPr lang="it-IT" altLang="it-IT" sz="1800" dirty="0" err="1"/>
              <a:t>values</a:t>
            </a:r>
            <a:r>
              <a:rPr lang="it-IT" altLang="it-IT" sz="1800" dirty="0"/>
              <a:t> vi </a:t>
            </a:r>
            <a:r>
              <a:rPr lang="it-IT" altLang="it-IT" sz="1800" dirty="0" err="1"/>
              <a:t>equals</a:t>
            </a:r>
            <a:r>
              <a:rPr lang="it-IT" altLang="it-IT" sz="1800" dirty="0"/>
              <a:t> v, </a:t>
            </a:r>
          </a:p>
          <a:p>
            <a:pPr marL="0" indent="0" algn="just">
              <a:buNone/>
            </a:pPr>
            <a:r>
              <a:rPr lang="it-IT" altLang="it-IT" sz="1800" dirty="0"/>
              <a:t>		</a:t>
            </a:r>
            <a:r>
              <a:rPr lang="it-IT" altLang="it-IT" sz="1800" u="sng" dirty="0" err="1"/>
              <a:t>then</a:t>
            </a:r>
            <a:r>
              <a:rPr lang="it-IT" altLang="it-IT" sz="1800" dirty="0"/>
              <a:t> </a:t>
            </a:r>
          </a:p>
          <a:p>
            <a:pPr marL="0" indent="0" algn="just">
              <a:buNone/>
            </a:pPr>
            <a:r>
              <a:rPr lang="it-IT" altLang="it-IT" sz="1800" dirty="0"/>
              <a:t>		 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(v1, ..., vn-1) </a:t>
            </a:r>
            <a:r>
              <a:rPr lang="it-IT" altLang="it-IT" sz="1800" dirty="0" err="1"/>
              <a:t>equals</a:t>
            </a:r>
            <a:r>
              <a:rPr lang="it-IT" altLang="it-IT" sz="1800" dirty="0"/>
              <a:t> v </a:t>
            </a:r>
          </a:p>
          <a:p>
            <a:pPr marL="0" indent="0" algn="just">
              <a:buNone/>
            </a:pPr>
            <a:r>
              <a:rPr lang="it-IT" altLang="it-IT" sz="1800" dirty="0"/>
              <a:t>		</a:t>
            </a:r>
            <a:r>
              <a:rPr lang="it-IT" altLang="it-IT" sz="1800" u="sng" dirty="0"/>
              <a:t>else </a:t>
            </a:r>
          </a:p>
          <a:p>
            <a:pPr marL="0" indent="0" algn="just">
              <a:buNone/>
            </a:pPr>
            <a:r>
              <a:rPr lang="it-IT" altLang="it-IT" sz="1800" dirty="0"/>
              <a:t>		 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(v1, ..., vn-1) </a:t>
            </a:r>
            <a:r>
              <a:rPr lang="it-IT" altLang="it-IT" sz="1800" dirty="0" err="1"/>
              <a:t>equals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retreat</a:t>
            </a:r>
            <a:endParaRPr lang="it-IT" altLang="it-IT" sz="1800" dirty="0"/>
          </a:p>
          <a:p>
            <a:pPr marL="0" indent="0" algn="just">
              <a:buNone/>
            </a:pPr>
            <a:r>
              <a:rPr lang="it-IT" altLang="it-IT" sz="1800" dirty="0"/>
              <a:t>_________________________________________________</a:t>
            </a:r>
          </a:p>
          <a:p>
            <a:pPr marL="0" indent="0">
              <a:buNone/>
            </a:pPr>
            <a:r>
              <a:rPr lang="it-IT" altLang="it-IT" sz="1800" dirty="0" err="1"/>
              <a:t>Deterministic</a:t>
            </a:r>
            <a:r>
              <a:rPr lang="it-IT" altLang="it-IT" sz="1800" dirty="0"/>
              <a:t>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 vote on the </a:t>
            </a:r>
            <a:r>
              <a:rPr lang="it-IT" altLang="it-IT" sz="1800" dirty="0" err="1"/>
              <a:t>values</a:t>
            </a:r>
            <a:endParaRPr lang="it-IT" altLang="it-IT" sz="1800" dirty="0"/>
          </a:p>
          <a:p>
            <a:pPr marL="0" indent="0">
              <a:buNone/>
            </a:pPr>
            <a:r>
              <a:rPr lang="it-IT" altLang="it-IT" sz="1800" dirty="0"/>
              <a:t>The </a:t>
            </a:r>
            <a:r>
              <a:rPr lang="it-IT" altLang="it-IT" sz="1800" dirty="0" err="1"/>
              <a:t>function</a:t>
            </a:r>
            <a:r>
              <a:rPr lang="it-IT" altLang="it-IT" sz="1800" dirty="0"/>
              <a:t>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(v1, ..., vn-1) </a:t>
            </a:r>
            <a:r>
              <a:rPr lang="it-IT" altLang="it-IT" sz="1800" dirty="0" err="1"/>
              <a:t>returns</a:t>
            </a:r>
            <a:r>
              <a:rPr lang="it-IT" altLang="it-IT" sz="1800" dirty="0"/>
              <a:t> “</a:t>
            </a:r>
            <a:r>
              <a:rPr lang="it-IT" altLang="it-IT" sz="1800" dirty="0" err="1"/>
              <a:t>retrait</a:t>
            </a:r>
            <a:r>
              <a:rPr lang="it-IT" altLang="it-IT" sz="1800" dirty="0"/>
              <a:t>” </a:t>
            </a:r>
            <a:r>
              <a:rPr lang="it-IT" altLang="it-IT" sz="1800" dirty="0" err="1"/>
              <a:t>if</a:t>
            </a:r>
            <a:r>
              <a:rPr lang="it-IT" altLang="it-IT" sz="1800" dirty="0"/>
              <a:t> </a:t>
            </a:r>
            <a:r>
              <a:rPr lang="it-IT" altLang="it-IT" sz="1800" dirty="0" err="1"/>
              <a:t>there</a:t>
            </a:r>
            <a:r>
              <a:rPr lang="it-IT" altLang="it-IT" sz="1800" dirty="0"/>
              <a:t> </a:t>
            </a:r>
            <a:r>
              <a:rPr lang="it-IT" altLang="it-IT" sz="1800" dirty="0" err="1"/>
              <a:t>not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exists</a:t>
            </a:r>
            <a:r>
              <a:rPr lang="it-IT" altLang="it-IT" sz="1800" dirty="0"/>
              <a:t> a </a:t>
            </a:r>
            <a:r>
              <a:rPr lang="it-IT" altLang="it-IT" sz="1800" dirty="0" err="1"/>
              <a:t>majoirity</a:t>
            </a:r>
            <a:r>
              <a:rPr lang="it-IT" altLang="it-IT" sz="1800" dirty="0"/>
              <a:t> </a:t>
            </a:r>
            <a:r>
              <a:rPr lang="it-IT" altLang="it-IT" sz="1800" dirty="0" err="1"/>
              <a:t>among</a:t>
            </a:r>
            <a:r>
              <a:rPr lang="it-IT" altLang="it-IT" sz="1800" dirty="0"/>
              <a:t> </a:t>
            </a:r>
            <a:r>
              <a:rPr lang="it-IT" altLang="it-IT" sz="1800" dirty="0" err="1"/>
              <a:t>values</a:t>
            </a:r>
            <a:endParaRPr lang="it-IT" altLang="it-IT" sz="1800" dirty="0"/>
          </a:p>
          <a:p>
            <a:endParaRPr lang="it-IT" altLang="it-IT" sz="1800" dirty="0"/>
          </a:p>
        </p:txBody>
      </p:sp>
    </p:spTree>
    <p:extLst>
      <p:ext uri="{BB962C8B-B14F-4D97-AF65-F5344CB8AC3E}">
        <p14:creationId xmlns:p14="http://schemas.microsoft.com/office/powerpoint/2010/main" val="1566872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5BEF36-1748-43A6-A998-D28FE33A2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The </a:t>
            </a:r>
            <a:r>
              <a:rPr lang="it-IT" altLang="it-IT" dirty="0" err="1"/>
              <a:t>algorithm</a:t>
            </a:r>
            <a:r>
              <a:rPr lang="it-IT" altLang="it-IT" dirty="0"/>
              <a:t> 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8D8A9B-F871-487B-B353-F35CED737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8EB6B8-5053-4A11-B60F-4D59E50F0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C1C88A-79F0-4FD2-B81A-DDBA83E2E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35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1EBD65A-BB0F-46DF-86C6-779E586FE11C}"/>
              </a:ext>
            </a:extLst>
          </p:cNvPr>
          <p:cNvSpPr txBox="1">
            <a:spLocks noChangeArrowheads="1"/>
          </p:cNvSpPr>
          <p:nvPr/>
        </p:nvSpPr>
        <p:spPr>
          <a:xfrm>
            <a:off x="382588" y="1118055"/>
            <a:ext cx="8228012" cy="54208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it-IT" altLang="it-IT" sz="1800" dirty="0"/>
              <a:t>_________________________________</a:t>
            </a:r>
          </a:p>
          <a:p>
            <a:pPr marL="0" indent="0">
              <a:buNone/>
              <a:defRPr/>
            </a:pPr>
            <a:r>
              <a:rPr lang="it-IT" altLang="it-IT" sz="1800" dirty="0" err="1"/>
              <a:t>Algorithm</a:t>
            </a:r>
            <a:r>
              <a:rPr lang="it-IT" altLang="it-IT" sz="1800" dirty="0"/>
              <a:t> OM(0)</a:t>
            </a:r>
          </a:p>
          <a:p>
            <a:pPr marL="0" indent="0" algn="just">
              <a:buNone/>
              <a:defRPr/>
            </a:pPr>
            <a:r>
              <a:rPr lang="it-IT" altLang="it-IT" sz="1800" dirty="0"/>
              <a:t>1. C 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its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to </a:t>
            </a:r>
            <a:r>
              <a:rPr lang="it-IT" altLang="it-IT" sz="1800" dirty="0" err="1"/>
              <a:t>every</a:t>
            </a:r>
            <a:r>
              <a:rPr lang="it-IT" altLang="it-IT" sz="1800" dirty="0"/>
              <a:t> Li,  </a:t>
            </a:r>
            <a:r>
              <a:rPr lang="it-IT" altLang="it-IT" sz="1800" dirty="0" err="1"/>
              <a:t>i</a:t>
            </a:r>
            <a:r>
              <a:rPr lang="it-IT" altLang="it-IT" sz="1800" dirty="0" err="1">
                <a:latin typeface="Symbol" panose="05050102010706020507" pitchFamily="18" charset="2"/>
              </a:rPr>
              <a:t>Î</a:t>
            </a:r>
            <a:r>
              <a:rPr lang="it-IT" altLang="it-IT" sz="1800" dirty="0"/>
              <a:t>{1, ..., n-1}</a:t>
            </a:r>
          </a:p>
          <a:p>
            <a:pPr marL="0" indent="0" algn="just">
              <a:buNone/>
              <a:defRPr/>
            </a:pPr>
            <a:r>
              <a:rPr lang="it-IT" altLang="it-IT" sz="1800" dirty="0"/>
              <a:t>2. </a:t>
            </a:r>
            <a:r>
              <a:rPr lang="it-IT" altLang="it-IT" sz="1800" dirty="0" err="1"/>
              <a:t>Each</a:t>
            </a:r>
            <a:r>
              <a:rPr lang="it-IT" altLang="it-IT" sz="1800" dirty="0"/>
              <a:t> Li </a:t>
            </a:r>
            <a:r>
              <a:rPr lang="it-IT" altLang="it-IT" sz="1800" dirty="0" err="1"/>
              <a:t>uses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received</a:t>
            </a:r>
            <a:r>
              <a:rPr lang="it-IT" altLang="it-IT" sz="1800" dirty="0"/>
              <a:t>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, or the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retreat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if</a:t>
            </a:r>
            <a:r>
              <a:rPr lang="it-IT" altLang="it-IT" sz="1800" dirty="0"/>
              <a:t> no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received</a:t>
            </a:r>
            <a:endParaRPr lang="it-IT" altLang="it-IT" sz="1800" dirty="0"/>
          </a:p>
          <a:p>
            <a:pPr algn="just">
              <a:defRPr/>
            </a:pPr>
            <a:endParaRPr lang="it-IT" altLang="it-IT" sz="1800" dirty="0"/>
          </a:p>
          <a:p>
            <a:pPr marL="0" indent="0" algn="just">
              <a:buNone/>
              <a:defRPr/>
            </a:pPr>
            <a:r>
              <a:rPr lang="it-IT" altLang="it-IT" sz="1800" dirty="0" err="1"/>
              <a:t>Algorithm</a:t>
            </a:r>
            <a:r>
              <a:rPr lang="it-IT" altLang="it-IT" sz="1800" dirty="0"/>
              <a:t> OM(m), m&gt;0 </a:t>
            </a:r>
          </a:p>
          <a:p>
            <a:pPr>
              <a:buFontTx/>
              <a:buAutoNum type="arabicPeriod"/>
              <a:defRPr/>
            </a:pPr>
            <a:r>
              <a:rPr lang="it-IT" altLang="it-IT" sz="1800" dirty="0"/>
              <a:t>C 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its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to </a:t>
            </a:r>
            <a:r>
              <a:rPr lang="it-IT" altLang="it-IT" sz="1800" dirty="0" err="1"/>
              <a:t>every</a:t>
            </a:r>
            <a:r>
              <a:rPr lang="it-IT" altLang="it-IT" sz="1800" dirty="0"/>
              <a:t> Li,  </a:t>
            </a:r>
            <a:r>
              <a:rPr lang="it-IT" altLang="it-IT" sz="1800" dirty="0" err="1"/>
              <a:t>i</a:t>
            </a:r>
            <a:r>
              <a:rPr lang="it-IT" altLang="it-IT" sz="1800" dirty="0" err="1">
                <a:latin typeface="Symbol" panose="05050102010706020507" pitchFamily="18" charset="2"/>
              </a:rPr>
              <a:t>Î</a:t>
            </a:r>
            <a:r>
              <a:rPr lang="it-IT" altLang="it-IT" sz="1800" dirty="0"/>
              <a:t>{1, ..., n-1}</a:t>
            </a:r>
          </a:p>
          <a:p>
            <a:pPr>
              <a:buFontTx/>
              <a:buAutoNum type="arabicPeriod"/>
              <a:defRPr/>
            </a:pPr>
            <a:r>
              <a:rPr lang="it-IT" altLang="it-IT" sz="1800" dirty="0" err="1"/>
              <a:t>Let</a:t>
            </a:r>
            <a:r>
              <a:rPr lang="it-IT" altLang="it-IT" sz="1800" dirty="0"/>
              <a:t> vi be the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received</a:t>
            </a:r>
            <a:r>
              <a:rPr lang="it-IT" altLang="it-IT" sz="1800" dirty="0"/>
              <a:t> by Li from C </a:t>
            </a:r>
            <a:br>
              <a:rPr lang="it-IT" altLang="it-IT" sz="1800" dirty="0"/>
            </a:br>
            <a:r>
              <a:rPr lang="it-IT" altLang="it-IT" sz="1800" dirty="0"/>
              <a:t>(vi = </a:t>
            </a:r>
            <a:r>
              <a:rPr lang="it-IT" altLang="it-IT" sz="1800" dirty="0" err="1"/>
              <a:t>retreat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if</a:t>
            </a:r>
            <a:r>
              <a:rPr lang="it-IT" altLang="it-IT" sz="1800" dirty="0"/>
              <a:t> Li </a:t>
            </a:r>
            <a:r>
              <a:rPr lang="it-IT" altLang="it-IT" sz="1800" dirty="0" err="1"/>
              <a:t>receives</a:t>
            </a:r>
            <a:r>
              <a:rPr lang="it-IT" altLang="it-IT" sz="1800" dirty="0"/>
              <a:t> no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) </a:t>
            </a:r>
            <a:br>
              <a:rPr lang="it-IT" altLang="it-IT" sz="1800" dirty="0"/>
            </a:br>
            <a:r>
              <a:rPr lang="it-IT" altLang="it-IT" sz="1800" dirty="0"/>
              <a:t>Li acts </a:t>
            </a:r>
            <a:r>
              <a:rPr lang="it-IT" altLang="it-IT" sz="1800" dirty="0" err="1"/>
              <a:t>as</a:t>
            </a:r>
            <a:r>
              <a:rPr lang="it-IT" altLang="it-IT" sz="1800" dirty="0"/>
              <a:t> C in OM(m-1) to </a:t>
            </a:r>
            <a:r>
              <a:rPr lang="it-IT" altLang="it-IT" sz="1800" dirty="0" err="1"/>
              <a:t>send</a:t>
            </a:r>
            <a:r>
              <a:rPr lang="it-IT" altLang="it-IT" sz="1800" dirty="0"/>
              <a:t> vi to </a:t>
            </a:r>
            <a:r>
              <a:rPr lang="it-IT" altLang="it-IT" sz="1800" dirty="0" err="1"/>
              <a:t>each</a:t>
            </a:r>
            <a:r>
              <a:rPr lang="it-IT" altLang="it-IT" sz="1800" dirty="0"/>
              <a:t>  of the n-2 </a:t>
            </a:r>
            <a:r>
              <a:rPr lang="it-IT" altLang="it-IT" sz="1800" dirty="0" err="1"/>
              <a:t>other</a:t>
            </a:r>
            <a:r>
              <a:rPr lang="it-IT" altLang="it-IT" sz="1800" dirty="0"/>
              <a:t> </a:t>
            </a:r>
            <a:r>
              <a:rPr lang="it-IT" altLang="it-IT" sz="1800" dirty="0" err="1"/>
              <a:t>lieutenants</a:t>
            </a:r>
            <a:endParaRPr lang="it-IT" altLang="it-IT" sz="1800" dirty="0"/>
          </a:p>
          <a:p>
            <a:pPr>
              <a:buFontTx/>
              <a:buAutoNum type="arabicPeriod"/>
              <a:defRPr/>
            </a:pPr>
            <a:r>
              <a:rPr lang="it-IT" altLang="it-IT" sz="1800" dirty="0"/>
              <a:t>For </a:t>
            </a:r>
            <a:r>
              <a:rPr lang="it-IT" altLang="it-IT" sz="1800" dirty="0" err="1"/>
              <a:t>each</a:t>
            </a:r>
            <a:r>
              <a:rPr lang="it-IT" altLang="it-IT" sz="1800" dirty="0"/>
              <a:t> i and j </a:t>
            </a:r>
            <a:r>
              <a:rPr lang="it-IT" altLang="it-IT" sz="1800" dirty="0">
                <a:latin typeface="Symbol" panose="05050102010706020507" pitchFamily="18" charset="2"/>
              </a:rPr>
              <a:t>¹ </a:t>
            </a:r>
            <a:r>
              <a:rPr lang="it-IT" altLang="it-IT" sz="1800" dirty="0"/>
              <a:t>i,  </a:t>
            </a:r>
            <a:r>
              <a:rPr lang="it-IT" altLang="it-IT" sz="1800" dirty="0" err="1"/>
              <a:t>let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vj</a:t>
            </a:r>
            <a:r>
              <a:rPr lang="it-IT" altLang="it-IT" sz="1800" dirty="0"/>
              <a:t> be the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</a:t>
            </a:r>
            <a:r>
              <a:rPr lang="it-IT" altLang="it-IT" sz="1800" dirty="0" err="1"/>
              <a:t>that</a:t>
            </a:r>
            <a:r>
              <a:rPr lang="it-IT" altLang="it-IT" sz="1800" dirty="0"/>
              <a:t> Li </a:t>
            </a:r>
            <a:r>
              <a:rPr lang="it-IT" altLang="it-IT" sz="1800" dirty="0" err="1"/>
              <a:t>received</a:t>
            </a:r>
            <a:r>
              <a:rPr lang="it-IT" altLang="it-IT" sz="1800" dirty="0"/>
              <a:t> from </a:t>
            </a:r>
            <a:r>
              <a:rPr lang="it-IT" altLang="it-IT" sz="1800" dirty="0" err="1"/>
              <a:t>Lj</a:t>
            </a:r>
            <a:r>
              <a:rPr lang="it-IT" altLang="it-IT" sz="1800" dirty="0"/>
              <a:t> in step 2 </a:t>
            </a:r>
            <a:r>
              <a:rPr lang="it-IT" altLang="it-IT" sz="1800" dirty="0" err="1"/>
              <a:t>using</a:t>
            </a:r>
            <a:r>
              <a:rPr lang="it-IT" altLang="it-IT" sz="1800" dirty="0"/>
              <a:t> </a:t>
            </a:r>
            <a:r>
              <a:rPr lang="it-IT" altLang="it-IT" sz="1800" dirty="0" err="1"/>
              <a:t>Algorithm</a:t>
            </a:r>
            <a:r>
              <a:rPr lang="it-IT" altLang="it-IT" sz="1800" dirty="0"/>
              <a:t> OM(m-1)  (</a:t>
            </a:r>
            <a:r>
              <a:rPr lang="it-IT" altLang="it-IT" sz="1800" dirty="0" err="1"/>
              <a:t>vj</a:t>
            </a:r>
            <a:r>
              <a:rPr lang="it-IT" altLang="it-IT" sz="1800" dirty="0"/>
              <a:t> = </a:t>
            </a:r>
            <a:r>
              <a:rPr lang="it-IT" altLang="it-IT" sz="1800" dirty="0" err="1"/>
              <a:t>retreat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if</a:t>
            </a:r>
            <a:r>
              <a:rPr lang="it-IT" altLang="it-IT" sz="1800" dirty="0"/>
              <a:t> Li </a:t>
            </a:r>
            <a:r>
              <a:rPr lang="it-IT" altLang="it-IT" sz="1800" dirty="0" err="1"/>
              <a:t>receives</a:t>
            </a:r>
            <a:r>
              <a:rPr lang="it-IT" altLang="it-IT" sz="1800" dirty="0"/>
              <a:t> no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). </a:t>
            </a:r>
            <a:br>
              <a:rPr lang="it-IT" altLang="it-IT" sz="1800" dirty="0"/>
            </a:br>
            <a:r>
              <a:rPr lang="it-IT" altLang="it-IT" sz="1800" dirty="0"/>
              <a:t>Li </a:t>
            </a:r>
            <a:r>
              <a:rPr lang="it-IT" altLang="it-IT" sz="1800" dirty="0" err="1"/>
              <a:t>uses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of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(v1, ..., vn-1)</a:t>
            </a:r>
            <a:br>
              <a:rPr lang="it-IT" altLang="it-IT" sz="1800" dirty="0"/>
            </a:br>
            <a:r>
              <a:rPr lang="it-IT" altLang="it-IT" sz="1800" dirty="0"/>
              <a:t>_______________________________</a:t>
            </a:r>
          </a:p>
          <a:p>
            <a:pPr marL="0" indent="0">
              <a:defRPr/>
            </a:pPr>
            <a:endParaRPr lang="it-IT" altLang="it-IT" sz="1800" dirty="0"/>
          </a:p>
          <a:p>
            <a:pPr marL="0" indent="0">
              <a:buNone/>
              <a:defRPr/>
            </a:pPr>
            <a:endParaRPr lang="it-IT" altLang="it-IT" sz="1800" dirty="0"/>
          </a:p>
        </p:txBody>
      </p:sp>
      <p:sp>
        <p:nvSpPr>
          <p:cNvPr id="3" name="Rettangolo 2"/>
          <p:cNvSpPr/>
          <p:nvPr/>
        </p:nvSpPr>
        <p:spPr>
          <a:xfrm>
            <a:off x="8169580" y="2535821"/>
            <a:ext cx="29337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altLang="it-IT" dirty="0"/>
              <a:t>OM(m) </a:t>
            </a:r>
            <a:r>
              <a:rPr lang="it-IT" altLang="it-IT" dirty="0" err="1"/>
              <a:t>is</a:t>
            </a:r>
            <a:r>
              <a:rPr lang="it-IT" altLang="it-IT" dirty="0"/>
              <a:t> a recursive </a:t>
            </a:r>
            <a:r>
              <a:rPr lang="it-IT" altLang="it-IT" dirty="0" err="1"/>
              <a:t>algorithm</a:t>
            </a:r>
            <a:r>
              <a:rPr lang="it-IT" altLang="it-IT" dirty="0"/>
              <a:t> </a:t>
            </a:r>
            <a:r>
              <a:rPr lang="it-IT" altLang="it-IT" dirty="0" err="1"/>
              <a:t>that</a:t>
            </a:r>
            <a:r>
              <a:rPr lang="it-IT" altLang="it-IT" dirty="0"/>
              <a:t> </a:t>
            </a:r>
            <a:r>
              <a:rPr lang="it-IT" altLang="it-IT" dirty="0" err="1"/>
              <a:t>invokes</a:t>
            </a:r>
            <a:r>
              <a:rPr lang="it-IT" altLang="it-IT" dirty="0"/>
              <a:t> n-1 separate </a:t>
            </a:r>
            <a:r>
              <a:rPr lang="it-IT" altLang="it-IT" dirty="0" err="1"/>
              <a:t>executions</a:t>
            </a:r>
            <a:r>
              <a:rPr lang="it-IT" altLang="it-IT" dirty="0"/>
              <a:t> of OM(m-1), </a:t>
            </a:r>
            <a:r>
              <a:rPr lang="it-IT" altLang="it-IT" dirty="0" err="1"/>
              <a:t>each</a:t>
            </a:r>
            <a:r>
              <a:rPr lang="it-IT" altLang="it-IT" dirty="0"/>
              <a:t> of </a:t>
            </a:r>
            <a:r>
              <a:rPr lang="it-IT" altLang="it-IT" dirty="0" err="1"/>
              <a:t>which</a:t>
            </a:r>
            <a:r>
              <a:rPr lang="it-IT" altLang="it-IT" dirty="0"/>
              <a:t> </a:t>
            </a:r>
            <a:r>
              <a:rPr lang="it-IT" altLang="it-IT" dirty="0" err="1"/>
              <a:t>invokes</a:t>
            </a:r>
            <a:r>
              <a:rPr lang="it-IT" altLang="it-IT" dirty="0"/>
              <a:t> n-2  </a:t>
            </a:r>
            <a:r>
              <a:rPr lang="it-IT" altLang="it-IT" dirty="0" err="1"/>
              <a:t>executions</a:t>
            </a:r>
            <a:r>
              <a:rPr lang="it-IT" altLang="it-IT" dirty="0"/>
              <a:t> of O(m-2), etc..</a:t>
            </a:r>
          </a:p>
          <a:p>
            <a:pPr algn="just">
              <a:defRPr/>
            </a:pPr>
            <a:r>
              <a:rPr lang="it-IT" altLang="it-IT" dirty="0"/>
              <a:t>For m &gt;1, a </a:t>
            </a:r>
            <a:r>
              <a:rPr lang="it-IT" altLang="it-IT" dirty="0" err="1"/>
              <a:t>lieutenant</a:t>
            </a:r>
            <a:r>
              <a:rPr lang="it-IT" altLang="it-IT" dirty="0"/>
              <a:t> </a:t>
            </a:r>
            <a:r>
              <a:rPr lang="it-IT" altLang="it-IT" dirty="0" err="1"/>
              <a:t>sends</a:t>
            </a:r>
            <a:r>
              <a:rPr lang="it-IT" altLang="it-IT" dirty="0"/>
              <a:t> </a:t>
            </a:r>
            <a:r>
              <a:rPr lang="it-IT" altLang="it-IT" dirty="0" err="1"/>
              <a:t>many</a:t>
            </a:r>
            <a:r>
              <a:rPr lang="it-IT" altLang="it-IT" dirty="0"/>
              <a:t> </a:t>
            </a:r>
            <a:r>
              <a:rPr lang="it-IT" altLang="it-IT" dirty="0" err="1"/>
              <a:t>separated</a:t>
            </a:r>
            <a:r>
              <a:rPr lang="it-IT" altLang="it-IT" dirty="0"/>
              <a:t> </a:t>
            </a:r>
            <a:r>
              <a:rPr lang="it-IT" altLang="it-IT" dirty="0" err="1"/>
              <a:t>messages</a:t>
            </a:r>
            <a:r>
              <a:rPr lang="it-IT" altLang="it-IT" dirty="0"/>
              <a:t> to the </a:t>
            </a:r>
            <a:r>
              <a:rPr lang="it-IT" altLang="it-IT" dirty="0" err="1"/>
              <a:t>other</a:t>
            </a:r>
            <a:r>
              <a:rPr lang="it-IT" altLang="it-IT" dirty="0"/>
              <a:t> </a:t>
            </a:r>
            <a:r>
              <a:rPr lang="it-IT" altLang="it-IT" dirty="0" err="1"/>
              <a:t>lieutenants</a:t>
            </a:r>
            <a:r>
              <a:rPr lang="it-IT" alt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719698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02DCFB-67CE-47F3-8585-ACEEBB27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The </a:t>
            </a:r>
            <a:r>
              <a:rPr lang="it-IT" altLang="it-IT" dirty="0" err="1"/>
              <a:t>algorithm</a:t>
            </a:r>
            <a:r>
              <a:rPr lang="it-IT" altLang="it-IT" dirty="0"/>
              <a:t> OM(1) 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116534-D838-4E5A-92FF-5D05F59DA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CBEE80-21D2-4E8A-93BE-1E409CB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7CDD8A-22E8-47B4-8BC1-836A1009C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36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80EA49-76B1-45A0-9177-1F6AF776CD7F}"/>
              </a:ext>
            </a:extLst>
          </p:cNvPr>
          <p:cNvSpPr txBox="1">
            <a:spLocks noChangeArrowheads="1"/>
          </p:cNvSpPr>
          <p:nvPr/>
        </p:nvSpPr>
        <p:spPr>
          <a:xfrm>
            <a:off x="986861" y="1169238"/>
            <a:ext cx="8228013" cy="4524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1800" dirty="0"/>
              <a:t>4 </a:t>
            </a:r>
            <a:r>
              <a:rPr lang="it-IT" altLang="it-IT" sz="1800" dirty="0" err="1"/>
              <a:t>generals</a:t>
            </a:r>
            <a:r>
              <a:rPr lang="it-IT" altLang="it-IT" sz="1800" dirty="0"/>
              <a:t>, 1 </a:t>
            </a:r>
            <a:r>
              <a:rPr lang="it-IT" altLang="it-IT" sz="1800" dirty="0" err="1"/>
              <a:t>traitor</a:t>
            </a:r>
            <a:endParaRPr lang="it-IT" altLang="it-IT" sz="1800" dirty="0"/>
          </a:p>
          <a:p>
            <a:pPr marL="0" indent="0">
              <a:buNone/>
            </a:pPr>
            <a:r>
              <a:rPr lang="it-IT" altLang="it-IT" sz="1800" dirty="0"/>
              <a:t>Point 1</a:t>
            </a:r>
          </a:p>
          <a:p>
            <a:pPr>
              <a:buFontTx/>
              <a:buChar char="-"/>
            </a:pPr>
            <a:r>
              <a:rPr lang="it-IT" altLang="it-IT" sz="1800" dirty="0"/>
              <a:t>C 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command</a:t>
            </a:r>
            <a:r>
              <a:rPr lang="it-IT" altLang="it-IT" sz="1800" dirty="0"/>
              <a:t> to L1, L2, L3.</a:t>
            </a:r>
          </a:p>
          <a:p>
            <a:pPr>
              <a:buFontTx/>
              <a:buChar char="-"/>
            </a:pPr>
            <a:r>
              <a:rPr lang="it-IT" altLang="it-IT" sz="1800" dirty="0"/>
              <a:t>L1 </a:t>
            </a:r>
            <a:r>
              <a:rPr lang="it-IT" altLang="it-IT" sz="1800" dirty="0" err="1"/>
              <a:t>applies</a:t>
            </a:r>
            <a:r>
              <a:rPr lang="it-IT" altLang="it-IT" sz="1800" dirty="0"/>
              <a:t> OM(0) and 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command</a:t>
            </a:r>
            <a:r>
              <a:rPr lang="it-IT" altLang="it-IT" sz="1800" dirty="0"/>
              <a:t> he </a:t>
            </a:r>
            <a:r>
              <a:rPr lang="it-IT" altLang="it-IT" sz="1800" dirty="0" err="1"/>
              <a:t>received</a:t>
            </a:r>
            <a:r>
              <a:rPr lang="it-IT" altLang="it-IT" sz="1800" dirty="0"/>
              <a:t> from C to L2 and L3</a:t>
            </a:r>
          </a:p>
          <a:p>
            <a:pPr>
              <a:buFontTx/>
              <a:buChar char="-"/>
            </a:pPr>
            <a:r>
              <a:rPr lang="it-IT" altLang="it-IT" sz="1800" dirty="0"/>
              <a:t>L2 </a:t>
            </a:r>
            <a:r>
              <a:rPr lang="it-IT" altLang="it-IT" sz="1800" dirty="0" err="1"/>
              <a:t>applies</a:t>
            </a:r>
            <a:r>
              <a:rPr lang="it-IT" altLang="it-IT" sz="1800" dirty="0"/>
              <a:t> OM(0) and 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command</a:t>
            </a:r>
            <a:r>
              <a:rPr lang="it-IT" altLang="it-IT" sz="1800" dirty="0"/>
              <a:t> he </a:t>
            </a:r>
            <a:r>
              <a:rPr lang="it-IT" altLang="it-IT" sz="1800" dirty="0" err="1"/>
              <a:t>received</a:t>
            </a:r>
            <a:r>
              <a:rPr lang="it-IT" altLang="it-IT" sz="1800" dirty="0"/>
              <a:t> from C to L1and L3</a:t>
            </a:r>
          </a:p>
          <a:p>
            <a:pPr>
              <a:buFontTx/>
              <a:buChar char="-"/>
            </a:pPr>
            <a:r>
              <a:rPr lang="it-IT" altLang="it-IT" sz="1800" dirty="0"/>
              <a:t>L3 </a:t>
            </a:r>
            <a:r>
              <a:rPr lang="it-IT" altLang="it-IT" sz="1800" dirty="0" err="1"/>
              <a:t>applies</a:t>
            </a:r>
            <a:r>
              <a:rPr lang="it-IT" altLang="it-IT" sz="1800" dirty="0"/>
              <a:t> OM(0) and 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command</a:t>
            </a:r>
            <a:r>
              <a:rPr lang="it-IT" altLang="it-IT" sz="1800" dirty="0"/>
              <a:t> he </a:t>
            </a:r>
            <a:r>
              <a:rPr lang="it-IT" altLang="it-IT" sz="1800" dirty="0" err="1"/>
              <a:t>received</a:t>
            </a:r>
            <a:r>
              <a:rPr lang="it-IT" altLang="it-IT" sz="1800" dirty="0"/>
              <a:t> from C to L1 and L2</a:t>
            </a:r>
          </a:p>
          <a:p>
            <a:pPr>
              <a:buFontTx/>
              <a:buChar char="-"/>
            </a:pPr>
            <a:endParaRPr lang="it-IT" altLang="it-IT" sz="1800" dirty="0"/>
          </a:p>
          <a:p>
            <a:r>
              <a:rPr lang="it-IT" altLang="it-IT" sz="1800" dirty="0"/>
              <a:t>Point 2</a:t>
            </a:r>
          </a:p>
          <a:p>
            <a:pPr>
              <a:buFontTx/>
              <a:buChar char="-"/>
            </a:pPr>
            <a:r>
              <a:rPr lang="it-IT" altLang="it-IT" sz="1800" dirty="0"/>
              <a:t>L1: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(v1, v2, v3)</a:t>
            </a:r>
          </a:p>
          <a:p>
            <a:pPr>
              <a:buFontTx/>
              <a:buChar char="-"/>
            </a:pPr>
            <a:r>
              <a:rPr lang="it-IT" altLang="it-IT" sz="1800" dirty="0"/>
              <a:t>L2: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(v1, v2, v3)  </a:t>
            </a:r>
          </a:p>
          <a:p>
            <a:r>
              <a:rPr lang="it-IT" altLang="it-IT" sz="1800" dirty="0"/>
              <a:t>	//v1 </a:t>
            </a:r>
            <a:r>
              <a:rPr lang="it-IT" altLang="it-IT" sz="1800" dirty="0" err="1"/>
              <a:t>command</a:t>
            </a:r>
            <a:r>
              <a:rPr lang="it-IT" altLang="it-IT" sz="1800" dirty="0"/>
              <a:t> L1 </a:t>
            </a:r>
            <a:r>
              <a:rPr lang="it-IT" altLang="it-IT" sz="1800" dirty="0" err="1"/>
              <a:t>says</a:t>
            </a:r>
            <a:r>
              <a:rPr lang="it-IT" altLang="it-IT" sz="1800" dirty="0"/>
              <a:t> he </a:t>
            </a:r>
            <a:r>
              <a:rPr lang="it-IT" altLang="it-IT" sz="1800" dirty="0" err="1"/>
              <a:t>received</a:t>
            </a:r>
            <a:endParaRPr lang="it-IT" altLang="it-IT" sz="1800" dirty="0"/>
          </a:p>
          <a:p>
            <a:r>
              <a:rPr lang="it-IT" altLang="it-IT" sz="1800" dirty="0"/>
              <a:t>	//v3 </a:t>
            </a:r>
            <a:r>
              <a:rPr lang="it-IT" altLang="it-IT" sz="1800" dirty="0" err="1"/>
              <a:t>command</a:t>
            </a:r>
            <a:r>
              <a:rPr lang="it-IT" altLang="it-IT" sz="1800" dirty="0"/>
              <a:t> L3 </a:t>
            </a:r>
            <a:r>
              <a:rPr lang="it-IT" altLang="it-IT" sz="1800" dirty="0" err="1"/>
              <a:t>says</a:t>
            </a:r>
            <a:r>
              <a:rPr lang="it-IT" altLang="it-IT" sz="1800" dirty="0"/>
              <a:t> he </a:t>
            </a:r>
            <a:r>
              <a:rPr lang="it-IT" altLang="it-IT" sz="1800" dirty="0" err="1"/>
              <a:t>received</a:t>
            </a:r>
            <a:endParaRPr lang="it-IT" altLang="it-IT" sz="1800" dirty="0"/>
          </a:p>
          <a:p>
            <a:pPr>
              <a:buFontTx/>
              <a:buChar char="-"/>
            </a:pPr>
            <a:r>
              <a:rPr lang="it-IT" altLang="it-IT" sz="1800" dirty="0"/>
              <a:t>L3: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(v1, v2, v3)</a:t>
            </a:r>
          </a:p>
          <a:p>
            <a:endParaRPr lang="it-IT" altLang="it-IT" dirty="0"/>
          </a:p>
        </p:txBody>
      </p:sp>
      <p:sp>
        <p:nvSpPr>
          <p:cNvPr id="8" name="Text Box 44">
            <a:extLst>
              <a:ext uri="{FF2B5EF4-FFF2-40B4-BE49-F238E27FC236}">
                <a16:creationId xmlns:a16="http://schemas.microsoft.com/office/drawing/2014/main" id="{75E2B640-1CF5-475C-9EF2-0629B1E60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1028" y="4963726"/>
            <a:ext cx="3175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969" dirty="0"/>
              <a:t>v3</a:t>
            </a:r>
          </a:p>
        </p:txBody>
      </p:sp>
      <p:sp>
        <p:nvSpPr>
          <p:cNvPr id="10" name="Oval 20">
            <a:extLst>
              <a:ext uri="{FF2B5EF4-FFF2-40B4-BE49-F238E27FC236}">
                <a16:creationId xmlns:a16="http://schemas.microsoft.com/office/drawing/2014/main" id="{3CA76C71-5699-40F8-9543-0352D5CA9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5116" y="3565114"/>
            <a:ext cx="646399" cy="39878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C</a:t>
            </a:r>
          </a:p>
        </p:txBody>
      </p:sp>
      <p:sp>
        <p:nvSpPr>
          <p:cNvPr id="11" name="Oval 21">
            <a:extLst>
              <a:ext uri="{FF2B5EF4-FFF2-40B4-BE49-F238E27FC236}">
                <a16:creationId xmlns:a16="http://schemas.microsoft.com/office/drawing/2014/main" id="{7D6DDF31-F7CA-4458-96BE-718910F69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5381" y="4413213"/>
            <a:ext cx="647498" cy="39878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L1</a:t>
            </a:r>
          </a:p>
        </p:txBody>
      </p:sp>
      <p:sp>
        <p:nvSpPr>
          <p:cNvPr id="12" name="Oval 22">
            <a:extLst>
              <a:ext uri="{FF2B5EF4-FFF2-40B4-BE49-F238E27FC236}">
                <a16:creationId xmlns:a16="http://schemas.microsoft.com/office/drawing/2014/main" id="{91EA3BA2-8837-4BF7-A3DE-94EDFFDB1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0416" y="4413213"/>
            <a:ext cx="647498" cy="39878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L2</a:t>
            </a:r>
          </a:p>
        </p:txBody>
      </p:sp>
      <p:sp>
        <p:nvSpPr>
          <p:cNvPr id="13" name="Line 23">
            <a:extLst>
              <a:ext uri="{FF2B5EF4-FFF2-40B4-BE49-F238E27FC236}">
                <a16:creationId xmlns:a16="http://schemas.microsoft.com/office/drawing/2014/main" id="{DB75EBBA-2840-4903-B0AF-10DFEA4FED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34965" y="3913362"/>
            <a:ext cx="497991" cy="4987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Line 24">
            <a:extLst>
              <a:ext uri="{FF2B5EF4-FFF2-40B4-BE49-F238E27FC236}">
                <a16:creationId xmlns:a16="http://schemas.microsoft.com/office/drawing/2014/main" id="{F24D49AE-78E2-4214-8BF4-05893ED8C50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577" y="3913362"/>
            <a:ext cx="448522" cy="4987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59C1E8EF-12D8-4ECB-8C7D-6C41B691F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5806" y="4013332"/>
            <a:ext cx="529871" cy="285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&lt;…&gt;</a:t>
            </a: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7BAECEAF-F852-4754-AB47-995F68EAE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528" y="3963896"/>
            <a:ext cx="532070" cy="282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&lt;…&gt;</a:t>
            </a: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1CB8D15A-60C7-48BC-A0DF-55620EEF3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1075" y="4547239"/>
            <a:ext cx="317703" cy="241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969"/>
              <a:t>v1</a:t>
            </a:r>
          </a:p>
        </p:txBody>
      </p:sp>
      <p:sp>
        <p:nvSpPr>
          <p:cNvPr id="18" name="Oval 28">
            <a:extLst>
              <a:ext uri="{FF2B5EF4-FFF2-40B4-BE49-F238E27FC236}">
                <a16:creationId xmlns:a16="http://schemas.microsoft.com/office/drawing/2014/main" id="{1445FAC3-6D39-4731-87B5-B92B52B2A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2221" y="4413213"/>
            <a:ext cx="647498" cy="39878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L3</a:t>
            </a:r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3BB2797E-A680-4D9E-AB58-619C6EDCEB5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66125" y="3814490"/>
            <a:ext cx="1545641" cy="5987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Text Box 30">
            <a:extLst>
              <a:ext uri="{FF2B5EF4-FFF2-40B4-BE49-F238E27FC236}">
                <a16:creationId xmlns:a16="http://schemas.microsoft.com/office/drawing/2014/main" id="{F9FB192F-0F78-417A-894E-853ECF8E7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3949" y="4061670"/>
            <a:ext cx="529871" cy="284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&lt;…&gt;</a:t>
            </a:r>
          </a:p>
        </p:txBody>
      </p:sp>
      <p:sp>
        <p:nvSpPr>
          <p:cNvPr id="21" name="Text Box 31">
            <a:extLst>
              <a:ext uri="{FF2B5EF4-FFF2-40B4-BE49-F238E27FC236}">
                <a16:creationId xmlns:a16="http://schemas.microsoft.com/office/drawing/2014/main" id="{E58A1D72-CFBA-4A52-AB6C-C4A1A59BD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1288" y="4498902"/>
            <a:ext cx="314405" cy="241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969"/>
              <a:t>v3</a:t>
            </a:r>
          </a:p>
        </p:txBody>
      </p:sp>
      <p:sp>
        <p:nvSpPr>
          <p:cNvPr id="22" name="Line 32">
            <a:extLst>
              <a:ext uri="{FF2B5EF4-FFF2-40B4-BE49-F238E27FC236}">
                <a16:creationId xmlns:a16="http://schemas.microsoft.com/office/drawing/2014/main" id="{3DD47C99-27C1-438A-9A41-8B9185F763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7489" y="4712025"/>
            <a:ext cx="7981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Line 33">
            <a:extLst>
              <a:ext uri="{FF2B5EF4-FFF2-40B4-BE49-F238E27FC236}">
                <a16:creationId xmlns:a16="http://schemas.microsoft.com/office/drawing/2014/main" id="{9C8A1D92-EE50-4334-844A-E51A83C938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13623" y="4712025"/>
            <a:ext cx="6980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34">
            <a:extLst>
              <a:ext uri="{FF2B5EF4-FFF2-40B4-BE49-F238E27FC236}">
                <a16:creationId xmlns:a16="http://schemas.microsoft.com/office/drawing/2014/main" id="{E7610A29-61E1-46D1-9F5F-5EE61C4994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4396" y="4810897"/>
            <a:ext cx="0" cy="999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" name="Line 35">
            <a:extLst>
              <a:ext uri="{FF2B5EF4-FFF2-40B4-BE49-F238E27FC236}">
                <a16:creationId xmlns:a16="http://schemas.microsoft.com/office/drawing/2014/main" id="{57E6ADEC-B25D-4579-86CA-901EDE477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4396" y="4910867"/>
            <a:ext cx="269332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Line 36">
            <a:extLst>
              <a:ext uri="{FF2B5EF4-FFF2-40B4-BE49-F238E27FC236}">
                <a16:creationId xmlns:a16="http://schemas.microsoft.com/office/drawing/2014/main" id="{9DCD0891-AEB8-44EC-B6D9-57FADD3718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77725" y="4810897"/>
            <a:ext cx="0" cy="999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37">
            <a:extLst>
              <a:ext uri="{FF2B5EF4-FFF2-40B4-BE49-F238E27FC236}">
                <a16:creationId xmlns:a16="http://schemas.microsoft.com/office/drawing/2014/main" id="{DCEECCC1-05F2-4921-AEF1-DBB7087C1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2705" y="4746081"/>
            <a:ext cx="317703" cy="241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969"/>
              <a:t>v1</a:t>
            </a:r>
          </a:p>
        </p:txBody>
      </p:sp>
      <p:sp>
        <p:nvSpPr>
          <p:cNvPr id="28" name="Line 39">
            <a:extLst>
              <a:ext uri="{FF2B5EF4-FFF2-40B4-BE49-F238E27FC236}">
                <a16:creationId xmlns:a16="http://schemas.microsoft.com/office/drawing/2014/main" id="{C3352A9B-34D2-4F1D-8A06-3FBFE83F03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33979" y="4512085"/>
            <a:ext cx="7981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" name="Line 40">
            <a:extLst>
              <a:ext uri="{FF2B5EF4-FFF2-40B4-BE49-F238E27FC236}">
                <a16:creationId xmlns:a16="http://schemas.microsoft.com/office/drawing/2014/main" id="{62BCE389-2898-4C68-8169-35594C98A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30113" y="4512085"/>
            <a:ext cx="6980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" name="Text Box 45">
            <a:extLst>
              <a:ext uri="{FF2B5EF4-FFF2-40B4-BE49-F238E27FC236}">
                <a16:creationId xmlns:a16="http://schemas.microsoft.com/office/drawing/2014/main" id="{6A1BFACE-BED3-4E19-A717-73DF65E41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8801" y="4298962"/>
            <a:ext cx="314405" cy="24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969"/>
              <a:t>v2</a:t>
            </a:r>
          </a:p>
        </p:txBody>
      </p:sp>
      <p:sp>
        <p:nvSpPr>
          <p:cNvPr id="31" name="Text Box 46">
            <a:extLst>
              <a:ext uri="{FF2B5EF4-FFF2-40B4-BE49-F238E27FC236}">
                <a16:creationId xmlns:a16="http://schemas.microsoft.com/office/drawing/2014/main" id="{45EEBE12-99F7-4D89-834F-C0060AF6F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1075" y="4298962"/>
            <a:ext cx="317703" cy="24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969"/>
              <a:t>v2</a:t>
            </a:r>
          </a:p>
        </p:txBody>
      </p:sp>
      <p:sp>
        <p:nvSpPr>
          <p:cNvPr id="32" name="Line 48">
            <a:extLst>
              <a:ext uri="{FF2B5EF4-FFF2-40B4-BE49-F238E27FC236}">
                <a16:creationId xmlns:a16="http://schemas.microsoft.com/office/drawing/2014/main" id="{88655C44-D7C4-43B4-8CB3-BE4F258A1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76664" y="4810897"/>
            <a:ext cx="0" cy="1988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Line 49">
            <a:extLst>
              <a:ext uri="{FF2B5EF4-FFF2-40B4-BE49-F238E27FC236}">
                <a16:creationId xmlns:a16="http://schemas.microsoft.com/office/drawing/2014/main" id="{349695D6-556F-42BE-8068-578FC39087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4889" y="5009739"/>
            <a:ext cx="294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" name="Line 50">
            <a:extLst>
              <a:ext uri="{FF2B5EF4-FFF2-40B4-BE49-F238E27FC236}">
                <a16:creationId xmlns:a16="http://schemas.microsoft.com/office/drawing/2014/main" id="{19D4E54A-E08E-4689-AE56-D8E2D667F7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4889" y="4810897"/>
            <a:ext cx="0" cy="1988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4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4" grpId="0" animBg="1"/>
      <p:bldP spid="15" grpId="0"/>
      <p:bldP spid="16" grpId="0"/>
      <p:bldP spid="17" grpId="0"/>
      <p:bldP spid="19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 animBg="1"/>
      <p:bldP spid="29" grpId="0" animBg="1"/>
      <p:bldP spid="30" grpId="0"/>
      <p:bldP spid="31" grpId="0"/>
      <p:bldP spid="32" grpId="0" animBg="1"/>
      <p:bldP spid="33" grpId="0" animBg="1"/>
      <p:bldP spid="3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B44E59-5A7B-46E5-9345-32EB3EBB1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 </a:t>
            </a:r>
            <a:r>
              <a:rPr lang="it-IT" dirty="0" err="1"/>
              <a:t>Generals</a:t>
            </a:r>
            <a:r>
              <a:rPr lang="it-IT" dirty="0"/>
              <a:t>: Commander </a:t>
            </a:r>
            <a:r>
              <a:rPr lang="it-IT" dirty="0" err="1"/>
              <a:t>traitor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4D6B46-A53E-4B45-96DE-575E6277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6625F7-7DCB-4531-A565-44CC94D6F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06D304-9752-4162-921A-4AD6C390A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37</a:t>
            </a:fld>
            <a:endParaRPr lang="it-IT"/>
          </a:p>
        </p:txBody>
      </p:sp>
      <p:sp>
        <p:nvSpPr>
          <p:cNvPr id="7" name="Oval 20">
            <a:extLst>
              <a:ext uri="{FF2B5EF4-FFF2-40B4-BE49-F238E27FC236}">
                <a16:creationId xmlns:a16="http://schemas.microsoft.com/office/drawing/2014/main" id="{1653F838-056B-4B23-9889-772ABBF20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9025" y="2082801"/>
            <a:ext cx="647700" cy="398463"/>
          </a:xfrm>
          <a:prstGeom prst="ellipse">
            <a:avLst/>
          </a:prstGeom>
          <a:solidFill>
            <a:srgbClr val="FF656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C</a:t>
            </a:r>
          </a:p>
        </p:txBody>
      </p:sp>
      <p:sp>
        <p:nvSpPr>
          <p:cNvPr id="8" name="Oval 21">
            <a:extLst>
              <a:ext uri="{FF2B5EF4-FFF2-40B4-BE49-F238E27FC236}">
                <a16:creationId xmlns:a16="http://schemas.microsoft.com/office/drawing/2014/main" id="{596EA3CA-616A-446F-A089-6440C381E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2930526"/>
            <a:ext cx="646112" cy="3984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L1</a:t>
            </a:r>
          </a:p>
        </p:txBody>
      </p:sp>
      <p:sp>
        <p:nvSpPr>
          <p:cNvPr id="9" name="Oval 22">
            <a:extLst>
              <a:ext uri="{FF2B5EF4-FFF2-40B4-BE49-F238E27FC236}">
                <a16:creationId xmlns:a16="http://schemas.microsoft.com/office/drawing/2014/main" id="{6B692059-184B-4E23-A44D-C10CCB315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6725" y="2930526"/>
            <a:ext cx="647700" cy="3984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L2</a:t>
            </a:r>
          </a:p>
        </p:txBody>
      </p:sp>
      <p:sp>
        <p:nvSpPr>
          <p:cNvPr id="10" name="Line 23">
            <a:extLst>
              <a:ext uri="{FF2B5EF4-FFF2-40B4-BE49-F238E27FC236}">
                <a16:creationId xmlns:a16="http://schemas.microsoft.com/office/drawing/2014/main" id="{D912E9D8-5B54-4BF2-B61A-9189E7FBEB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0564" y="2430463"/>
            <a:ext cx="496887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Line 24">
            <a:extLst>
              <a:ext uri="{FF2B5EF4-FFF2-40B4-BE49-F238E27FC236}">
                <a16:creationId xmlns:a16="http://schemas.microsoft.com/office/drawing/2014/main" id="{47927554-17B2-40F5-BEF6-66A7E3C50F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8301" y="2430463"/>
            <a:ext cx="4476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Text Box 25">
            <a:extLst>
              <a:ext uri="{FF2B5EF4-FFF2-40B4-BE49-F238E27FC236}">
                <a16:creationId xmlns:a16="http://schemas.microsoft.com/office/drawing/2014/main" id="{00DB35B0-A3F0-4B82-922D-EFBFB7E84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1" y="2581276"/>
            <a:ext cx="79692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&lt;attack&gt;</a:t>
            </a:r>
          </a:p>
        </p:txBody>
      </p:sp>
      <p:sp>
        <p:nvSpPr>
          <p:cNvPr id="13" name="Text Box 26">
            <a:extLst>
              <a:ext uri="{FF2B5EF4-FFF2-40B4-BE49-F238E27FC236}">
                <a16:creationId xmlns:a16="http://schemas.microsoft.com/office/drawing/2014/main" id="{6B9DFC82-C881-4EE7-BBAE-DF7946217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4" y="2501901"/>
            <a:ext cx="7969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&lt;attack&gt;</a:t>
            </a:r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id="{9D36FCB6-4DEC-4588-BF1B-021A4015C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2965520"/>
            <a:ext cx="79692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sp>
        <p:nvSpPr>
          <p:cNvPr id="15" name="Oval 28">
            <a:extLst>
              <a:ext uri="{FF2B5EF4-FFF2-40B4-BE49-F238E27FC236}">
                <a16:creationId xmlns:a16="http://schemas.microsoft.com/office/drawing/2014/main" id="{BB5B17BD-2F62-4D9F-88C6-DAF15CCB8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0" y="2930525"/>
            <a:ext cx="647700" cy="4000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L3</a:t>
            </a:r>
          </a:p>
        </p:txBody>
      </p:sp>
      <p:sp>
        <p:nvSpPr>
          <p:cNvPr id="16" name="Line 29">
            <a:extLst>
              <a:ext uri="{FF2B5EF4-FFF2-40B4-BE49-F238E27FC236}">
                <a16:creationId xmlns:a16="http://schemas.microsoft.com/office/drawing/2014/main" id="{233992BE-4E96-47C4-B699-F9C9FA091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0851" y="2332039"/>
            <a:ext cx="1546225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Text Box 30">
            <a:extLst>
              <a:ext uri="{FF2B5EF4-FFF2-40B4-BE49-F238E27FC236}">
                <a16:creationId xmlns:a16="http://schemas.microsoft.com/office/drawing/2014/main" id="{AAE8AAAE-E9F1-4323-AB6E-F44DAAD71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314" y="2546351"/>
            <a:ext cx="7969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&lt;attack&gt;</a:t>
            </a:r>
          </a:p>
        </p:txBody>
      </p:sp>
      <p:sp>
        <p:nvSpPr>
          <p:cNvPr id="18" name="Text Box 31">
            <a:extLst>
              <a:ext uri="{FF2B5EF4-FFF2-40B4-BE49-F238E27FC236}">
                <a16:creationId xmlns:a16="http://schemas.microsoft.com/office/drawing/2014/main" id="{49A0EA13-2B43-4F07-8C46-013210318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039" y="2955926"/>
            <a:ext cx="79692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sp>
        <p:nvSpPr>
          <p:cNvPr id="19" name="Line 32">
            <a:extLst>
              <a:ext uri="{FF2B5EF4-FFF2-40B4-BE49-F238E27FC236}">
                <a16:creationId xmlns:a16="http://schemas.microsoft.com/office/drawing/2014/main" id="{8459E786-F515-4BDC-90A0-47B35BA64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3139" y="3230563"/>
            <a:ext cx="796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Line 33">
            <a:extLst>
              <a:ext uri="{FF2B5EF4-FFF2-40B4-BE49-F238E27FC236}">
                <a16:creationId xmlns:a16="http://schemas.microsoft.com/office/drawing/2014/main" id="{8352F7DF-9003-4B3A-8FA4-34A9F85138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8550" y="3230563"/>
            <a:ext cx="698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Rectangle 34">
            <a:extLst>
              <a:ext uri="{FF2B5EF4-FFF2-40B4-BE49-F238E27FC236}">
                <a16:creationId xmlns:a16="http://schemas.microsoft.com/office/drawing/2014/main" id="{D7B578AA-17B1-4549-888A-D1718AD30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713" y="4769724"/>
            <a:ext cx="865505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2000" dirty="0">
                <a:latin typeface="+mn-lt"/>
              </a:rPr>
              <a:t>L1, L2 and L3 are loyal. They send the same command when applying OM(0)</a:t>
            </a:r>
          </a:p>
          <a:p>
            <a:pPr>
              <a:defRPr/>
            </a:pPr>
            <a:r>
              <a:rPr lang="it-IT" altLang="it-IT" sz="2000" dirty="0">
                <a:latin typeface="+mn-lt"/>
              </a:rPr>
              <a:t>IC1 and IC2 are satisfied</a:t>
            </a:r>
          </a:p>
        </p:txBody>
      </p:sp>
      <p:sp>
        <p:nvSpPr>
          <p:cNvPr id="22" name="Rectangle 35">
            <a:extLst>
              <a:ext uri="{FF2B5EF4-FFF2-40B4-BE49-F238E27FC236}">
                <a16:creationId xmlns:a16="http://schemas.microsoft.com/office/drawing/2014/main" id="{3A0D0413-423C-47D7-AEB4-809F11BB1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807" y="3797372"/>
            <a:ext cx="32400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it-IT" altLang="it-IT" sz="1246" dirty="0"/>
              <a:t>Li: v1 = 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,  v2 =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,  v3 = 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 </a:t>
            </a:r>
          </a:p>
          <a:p>
            <a:pPr algn="r">
              <a:defRPr/>
            </a:pPr>
            <a:r>
              <a:rPr lang="it-IT" altLang="it-IT" sz="1246" dirty="0" err="1"/>
              <a:t>majority</a:t>
            </a:r>
            <a:r>
              <a:rPr lang="it-IT" altLang="it-IT" sz="1246" dirty="0"/>
              <a:t>(....)= </a:t>
            </a:r>
            <a:r>
              <a:rPr lang="it-IT" altLang="it-IT" sz="1246" dirty="0" err="1"/>
              <a:t>attack</a:t>
            </a:r>
            <a:endParaRPr lang="it-IT" altLang="it-IT" sz="1246" dirty="0"/>
          </a:p>
        </p:txBody>
      </p:sp>
      <p:sp>
        <p:nvSpPr>
          <p:cNvPr id="23" name="Rectangle 36">
            <a:extLst>
              <a:ext uri="{FF2B5EF4-FFF2-40B4-BE49-F238E27FC236}">
                <a16:creationId xmlns:a16="http://schemas.microsoft.com/office/drawing/2014/main" id="{0A829CF0-49AA-4A12-BC57-A81B76A0B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713" y="1204120"/>
            <a:ext cx="67214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C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is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a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traitor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but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sends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the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same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command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to L1, L2 ad L3</a:t>
            </a:r>
          </a:p>
        </p:txBody>
      </p:sp>
      <p:sp>
        <p:nvSpPr>
          <p:cNvPr id="24" name="Text Box 37">
            <a:extLst>
              <a:ext uri="{FF2B5EF4-FFF2-40B4-BE49-F238E27FC236}">
                <a16:creationId xmlns:a16="http://schemas.microsoft.com/office/drawing/2014/main" id="{43415A0E-7FEA-4B9B-846C-1BE13D2DC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156" y="3314701"/>
            <a:ext cx="11287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385" b="1" dirty="0"/>
              <a:t>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403244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/>
      <p:bldP spid="16" grpId="0" animBg="1"/>
      <p:bldP spid="17" grpId="0"/>
      <p:bldP spid="18" grpId="0"/>
      <p:bldP spid="19" grpId="0" animBg="1"/>
      <p:bldP spid="2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2DD6AE-E474-4AA8-A996-450B21C55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 </a:t>
            </a:r>
            <a:r>
              <a:rPr lang="it-IT" dirty="0" err="1"/>
              <a:t>Generals</a:t>
            </a:r>
            <a:r>
              <a:rPr lang="it-IT" dirty="0"/>
              <a:t>: Commander </a:t>
            </a:r>
            <a:r>
              <a:rPr lang="it-IT" dirty="0" err="1"/>
              <a:t>traitor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95FE9A-753D-4127-A988-F7F17637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DDBEDA-EDC1-41AB-96D6-4FD0BC2D1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69579E-2FB2-49D2-A6A5-C4AA069B2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38</a:t>
            </a:fld>
            <a:endParaRPr lang="it-IT"/>
          </a:p>
        </p:txBody>
      </p:sp>
      <p:sp>
        <p:nvSpPr>
          <p:cNvPr id="7" name="Oval 20">
            <a:extLst>
              <a:ext uri="{FF2B5EF4-FFF2-40B4-BE49-F238E27FC236}">
                <a16:creationId xmlns:a16="http://schemas.microsoft.com/office/drawing/2014/main" id="{856A6D71-11E7-49A7-8B9D-E2220961D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2838" y="1833563"/>
            <a:ext cx="646112" cy="400050"/>
          </a:xfrm>
          <a:prstGeom prst="ellipse">
            <a:avLst/>
          </a:prstGeom>
          <a:solidFill>
            <a:srgbClr val="FF656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C</a:t>
            </a:r>
          </a:p>
        </p:txBody>
      </p:sp>
      <p:sp>
        <p:nvSpPr>
          <p:cNvPr id="8" name="Oval 21">
            <a:extLst>
              <a:ext uri="{FF2B5EF4-FFF2-40B4-BE49-F238E27FC236}">
                <a16:creationId xmlns:a16="http://schemas.microsoft.com/office/drawing/2014/main" id="{5695BDAC-84B6-49CC-8A65-6BF62BC8F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538" y="2681288"/>
            <a:ext cx="647700" cy="4000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L1</a:t>
            </a:r>
          </a:p>
        </p:txBody>
      </p:sp>
      <p:sp>
        <p:nvSpPr>
          <p:cNvPr id="9" name="Oval 22">
            <a:extLst>
              <a:ext uri="{FF2B5EF4-FFF2-40B4-BE49-F238E27FC236}">
                <a16:creationId xmlns:a16="http://schemas.microsoft.com/office/drawing/2014/main" id="{62DB445C-B121-4609-945C-35096B334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8950" y="2681288"/>
            <a:ext cx="647700" cy="4000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L2</a:t>
            </a:r>
          </a:p>
        </p:txBody>
      </p:sp>
      <p:sp>
        <p:nvSpPr>
          <p:cNvPr id="10" name="Line 23">
            <a:extLst>
              <a:ext uri="{FF2B5EF4-FFF2-40B4-BE49-F238E27FC236}">
                <a16:creationId xmlns:a16="http://schemas.microsoft.com/office/drawing/2014/main" id="{F7959CF5-C30E-4C89-AFC0-0B1B686DFE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22789" y="2182814"/>
            <a:ext cx="498475" cy="49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Line 24">
            <a:extLst>
              <a:ext uri="{FF2B5EF4-FFF2-40B4-BE49-F238E27FC236}">
                <a16:creationId xmlns:a16="http://schemas.microsoft.com/office/drawing/2014/main" id="{4D2B306A-03F0-44AA-A389-64F0484001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0526" y="2182814"/>
            <a:ext cx="449263" cy="49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Text Box 25">
            <a:extLst>
              <a:ext uri="{FF2B5EF4-FFF2-40B4-BE49-F238E27FC236}">
                <a16:creationId xmlns:a16="http://schemas.microsoft.com/office/drawing/2014/main" id="{78C5E425-DA1E-4D73-B878-E6907EBD9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2209" y="2179696"/>
            <a:ext cx="79692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sp>
        <p:nvSpPr>
          <p:cNvPr id="13" name="Text Box 26">
            <a:extLst>
              <a:ext uri="{FF2B5EF4-FFF2-40B4-BE49-F238E27FC236}">
                <a16:creationId xmlns:a16="http://schemas.microsoft.com/office/drawing/2014/main" id="{4CBD1B7A-6109-4431-8E0A-9588ED3FA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864" y="2140248"/>
            <a:ext cx="77787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retrait</a:t>
            </a:r>
            <a:r>
              <a:rPr lang="it-IT" altLang="it-IT" sz="1246" dirty="0"/>
              <a:t>&gt;</a:t>
            </a:r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id="{4EB1F594-03CA-4743-A679-F032BF2B5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156" y="2694730"/>
            <a:ext cx="79692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sp>
        <p:nvSpPr>
          <p:cNvPr id="15" name="Oval 28">
            <a:extLst>
              <a:ext uri="{FF2B5EF4-FFF2-40B4-BE49-F238E27FC236}">
                <a16:creationId xmlns:a16="http://schemas.microsoft.com/office/drawing/2014/main" id="{06CBEA38-946E-4F38-B317-CDAF3599C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0063" y="2682876"/>
            <a:ext cx="647700" cy="3984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L3</a:t>
            </a:r>
          </a:p>
        </p:txBody>
      </p:sp>
      <p:sp>
        <p:nvSpPr>
          <p:cNvPr id="16" name="Line 29">
            <a:extLst>
              <a:ext uri="{FF2B5EF4-FFF2-40B4-BE49-F238E27FC236}">
                <a16:creationId xmlns:a16="http://schemas.microsoft.com/office/drawing/2014/main" id="{EA359617-DA34-4663-A11C-927F482D0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8314" y="2082800"/>
            <a:ext cx="1544637" cy="598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Text Box 30">
            <a:extLst>
              <a:ext uri="{FF2B5EF4-FFF2-40B4-BE49-F238E27FC236}">
                <a16:creationId xmlns:a16="http://schemas.microsoft.com/office/drawing/2014/main" id="{9E6E1D8B-2B79-4142-A2E2-4722328A5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4662" y="2282062"/>
            <a:ext cx="7969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sp>
        <p:nvSpPr>
          <p:cNvPr id="18" name="Text Box 31">
            <a:extLst>
              <a:ext uri="{FF2B5EF4-FFF2-40B4-BE49-F238E27FC236}">
                <a16:creationId xmlns:a16="http://schemas.microsoft.com/office/drawing/2014/main" id="{3EF6E4A6-86F6-4139-8478-FCFA2316E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419" y="2681287"/>
            <a:ext cx="77787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retrait</a:t>
            </a:r>
            <a:r>
              <a:rPr lang="it-IT" altLang="it-IT" sz="1246" dirty="0"/>
              <a:t>&gt;</a:t>
            </a:r>
          </a:p>
        </p:txBody>
      </p:sp>
      <p:sp>
        <p:nvSpPr>
          <p:cNvPr id="19" name="Line 32">
            <a:extLst>
              <a:ext uri="{FF2B5EF4-FFF2-40B4-BE49-F238E27FC236}">
                <a16:creationId xmlns:a16="http://schemas.microsoft.com/office/drawing/2014/main" id="{CCE49C22-10EA-4004-B878-1EC7F3B153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5363" y="2981325"/>
            <a:ext cx="798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Line 33">
            <a:extLst>
              <a:ext uri="{FF2B5EF4-FFF2-40B4-BE49-F238E27FC236}">
                <a16:creationId xmlns:a16="http://schemas.microsoft.com/office/drawing/2014/main" id="{A1980414-C4E0-4AEF-8B78-52BB2B202A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84106" y="2947200"/>
            <a:ext cx="698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Rectangle 34">
            <a:extLst>
              <a:ext uri="{FF2B5EF4-FFF2-40B4-BE49-F238E27FC236}">
                <a16:creationId xmlns:a16="http://schemas.microsoft.com/office/drawing/2014/main" id="{14A89524-1809-481D-82D6-044D8F80C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480" y="1204952"/>
            <a:ext cx="55245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C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is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a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traitor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sends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: </a:t>
            </a:r>
            <a:br>
              <a:rPr lang="it-IT" altLang="it-IT" sz="2000" dirty="0">
                <a:solidFill>
                  <a:schemeClr val="tx1"/>
                </a:solidFill>
                <a:latin typeface="+mn-lt"/>
              </a:rPr>
            </a:b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	-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to L1 and L2</a:t>
            </a:r>
            <a:br>
              <a:rPr lang="it-IT" altLang="it-IT" sz="2000" dirty="0">
                <a:solidFill>
                  <a:schemeClr val="tx1"/>
                </a:solidFill>
                <a:latin typeface="+mn-lt"/>
              </a:rPr>
            </a:b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	-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retrait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to L3</a:t>
            </a:r>
          </a:p>
        </p:txBody>
      </p:sp>
      <p:sp>
        <p:nvSpPr>
          <p:cNvPr id="22" name="Rectangle 35">
            <a:extLst>
              <a:ext uri="{FF2B5EF4-FFF2-40B4-BE49-F238E27FC236}">
                <a16:creationId xmlns:a16="http://schemas.microsoft.com/office/drawing/2014/main" id="{0EC3DB10-E01A-4F1B-990E-EA7C303CC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926" y="4052889"/>
            <a:ext cx="82978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u="sng">
                <a:solidFill>
                  <a:schemeClr val="tx1"/>
                </a:solidFill>
                <a:latin typeface="+mn-lt"/>
              </a:rPr>
              <a:t>L1</a:t>
            </a:r>
            <a:r>
              <a:rPr lang="it-IT" altLang="it-IT" sz="2000" u="sng" dirty="0">
                <a:solidFill>
                  <a:schemeClr val="tx1"/>
                </a:solidFill>
                <a:latin typeface="+mn-lt"/>
              </a:rPr>
              <a:t>: 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v1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,  v2 =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,  v3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retrait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    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majority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(...)=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endParaRPr lang="it-IT" altLang="it-IT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36">
            <a:extLst>
              <a:ext uri="{FF2B5EF4-FFF2-40B4-BE49-F238E27FC236}">
                <a16:creationId xmlns:a16="http://schemas.microsoft.com/office/drawing/2014/main" id="{C15B617B-BC19-4DE7-BDB2-0E0E166DA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49" y="4502151"/>
            <a:ext cx="73056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>
                <a:solidFill>
                  <a:schemeClr val="tx1"/>
                </a:solidFill>
                <a:latin typeface="+mn-lt"/>
              </a:rPr>
              <a:t>L2: v1 = attack,  v2 =attack,  v3 = retrait       majority(...)= attack</a:t>
            </a:r>
          </a:p>
        </p:txBody>
      </p:sp>
      <p:sp>
        <p:nvSpPr>
          <p:cNvPr id="24" name="Rectangle 37">
            <a:extLst>
              <a:ext uri="{FF2B5EF4-FFF2-40B4-BE49-F238E27FC236}">
                <a16:creationId xmlns:a16="http://schemas.microsoft.com/office/drawing/2014/main" id="{13A6F92C-B740-42EA-9316-E5EDD3FF5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49" y="4889500"/>
            <a:ext cx="80705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>
                <a:solidFill>
                  <a:schemeClr val="tx1"/>
                </a:solidFill>
                <a:latin typeface="+mn-lt"/>
              </a:rPr>
              <a:t>L3: v1 = attack,  v2 =attack,  v3 = retrait       majority(...)= attack</a:t>
            </a: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0990221B-090F-45AB-8339-F6EE0854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138" y="5726114"/>
            <a:ext cx="27649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>
                <a:solidFill>
                  <a:schemeClr val="tx1"/>
                </a:solidFill>
                <a:latin typeface="+mn-lt"/>
              </a:rPr>
              <a:t>IC1 and IC2 satisfied</a:t>
            </a:r>
          </a:p>
        </p:txBody>
      </p:sp>
      <p:sp>
        <p:nvSpPr>
          <p:cNvPr id="27" name="Rectangle 41">
            <a:extLst>
              <a:ext uri="{FF2B5EF4-FFF2-40B4-BE49-F238E27FC236}">
                <a16:creationId xmlns:a16="http://schemas.microsoft.com/office/drawing/2014/main" id="{2B4E2B50-0FD6-48C9-AFC0-1107DA49B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70" y="2463006"/>
            <a:ext cx="25308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L1, L2 and L3 are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loyal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D978FD6D-6638-4AC1-A1D2-CC2D8D7359CC}"/>
              </a:ext>
            </a:extLst>
          </p:cNvPr>
          <p:cNvCxnSpPr>
            <a:stCxn id="15" idx="4"/>
          </p:cNvCxnSpPr>
          <p:nvPr/>
        </p:nvCxnSpPr>
        <p:spPr>
          <a:xfrm flipH="1">
            <a:off x="6776815" y="3081339"/>
            <a:ext cx="397098" cy="285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11770541-EB28-4FB8-BE60-C607C7EF8736}"/>
              </a:ext>
            </a:extLst>
          </p:cNvPr>
          <p:cNvCxnSpPr/>
          <p:nvPr/>
        </p:nvCxnSpPr>
        <p:spPr>
          <a:xfrm flipH="1">
            <a:off x="4631821" y="3373809"/>
            <a:ext cx="2148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E5728CE7-A1B9-4C48-867A-75870A7C772E}"/>
              </a:ext>
            </a:extLst>
          </p:cNvPr>
          <p:cNvCxnSpPr>
            <a:endCxn id="8" idx="4"/>
          </p:cNvCxnSpPr>
          <p:nvPr/>
        </p:nvCxnSpPr>
        <p:spPr>
          <a:xfrm flipH="1" flipV="1">
            <a:off x="4497388" y="3081338"/>
            <a:ext cx="134433" cy="285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Box 31">
            <a:extLst>
              <a:ext uri="{FF2B5EF4-FFF2-40B4-BE49-F238E27FC236}">
                <a16:creationId xmlns:a16="http://schemas.microsoft.com/office/drawing/2014/main" id="{D3ABB881-C621-4A4B-AD1A-9DE038478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652" y="3348801"/>
            <a:ext cx="77787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retrait</a:t>
            </a:r>
            <a:r>
              <a:rPr lang="it-IT" altLang="it-IT" sz="1246" dirty="0"/>
              <a:t>&gt;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73D672C9-DD53-4F68-8A39-2D2D58FA4544}"/>
              </a:ext>
            </a:extLst>
          </p:cNvPr>
          <p:cNvSpPr txBox="1"/>
          <p:nvPr/>
        </p:nvSpPr>
        <p:spPr>
          <a:xfrm>
            <a:off x="5331953" y="2993775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……….</a:t>
            </a:r>
          </a:p>
        </p:txBody>
      </p:sp>
    </p:spTree>
    <p:extLst>
      <p:ext uri="{BB962C8B-B14F-4D97-AF65-F5344CB8AC3E}">
        <p14:creationId xmlns:p14="http://schemas.microsoft.com/office/powerpoint/2010/main" val="307634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/>
      <p:bldP spid="16" grpId="0" animBg="1"/>
      <p:bldP spid="17" grpId="0"/>
      <p:bldP spid="18" grpId="0"/>
      <p:bldP spid="19" grpId="0" animBg="1"/>
      <p:bldP spid="20" grpId="0" animBg="1"/>
      <p:bldP spid="73" grpId="0"/>
      <p:bldP spid="7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7F4EDC-0E80-4761-8731-B154D9978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 </a:t>
            </a:r>
            <a:r>
              <a:rPr lang="it-IT" dirty="0" err="1"/>
              <a:t>Generals</a:t>
            </a:r>
            <a:r>
              <a:rPr lang="it-IT" dirty="0"/>
              <a:t>: one Lieutenant </a:t>
            </a:r>
            <a:r>
              <a:rPr lang="it-IT" dirty="0" err="1"/>
              <a:t>traitor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C908D9-8E7B-462A-B587-3441952D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D42C80-7837-4A66-B952-B4FFE1551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98F164-5112-4DD4-A3E8-3E0647E5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39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5ECAAD3-C460-4D8C-AD2C-DE31E66046DA}"/>
              </a:ext>
            </a:extLst>
          </p:cNvPr>
          <p:cNvSpPr txBox="1">
            <a:spLocks noChangeArrowheads="1"/>
          </p:cNvSpPr>
          <p:nvPr/>
        </p:nvSpPr>
        <p:spPr>
          <a:xfrm>
            <a:off x="649287" y="1101726"/>
            <a:ext cx="8228013" cy="4524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2000" dirty="0"/>
              <a:t>A </a:t>
            </a:r>
            <a:r>
              <a:rPr lang="it-IT" altLang="it-IT" sz="2000" dirty="0" err="1"/>
              <a:t>leutenant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a </a:t>
            </a:r>
            <a:r>
              <a:rPr lang="it-IT" altLang="it-IT" sz="2000" dirty="0" err="1"/>
              <a:t>traitor</a:t>
            </a:r>
            <a:endParaRPr lang="it-IT" altLang="it-IT" sz="2000" dirty="0"/>
          </a:p>
          <a:p>
            <a:r>
              <a:rPr lang="it-IT" altLang="it-IT" sz="2000" dirty="0"/>
              <a:t>L3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a </a:t>
            </a:r>
            <a:r>
              <a:rPr lang="it-IT" altLang="it-IT" sz="2000" dirty="0" err="1"/>
              <a:t>traitor</a:t>
            </a:r>
            <a:r>
              <a:rPr lang="it-IT" altLang="it-IT" sz="2000" dirty="0"/>
              <a:t>: </a:t>
            </a:r>
            <a:br>
              <a:rPr lang="it-IT" altLang="it-IT" sz="2000" dirty="0"/>
            </a:br>
            <a:r>
              <a:rPr lang="it-IT" altLang="it-IT" sz="2000" dirty="0" err="1"/>
              <a:t>sends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retrait</a:t>
            </a:r>
            <a:r>
              <a:rPr lang="it-IT" altLang="it-IT" sz="2000" dirty="0"/>
              <a:t> to L2 and </a:t>
            </a:r>
            <a:r>
              <a:rPr lang="it-IT" altLang="it-IT" sz="2000" dirty="0" err="1"/>
              <a:t>attack</a:t>
            </a:r>
            <a:r>
              <a:rPr lang="it-IT" altLang="it-IT" sz="2000" dirty="0"/>
              <a:t> to L1</a:t>
            </a:r>
          </a:p>
          <a:p>
            <a:endParaRPr lang="it-IT" altLang="it-IT" sz="1600" dirty="0"/>
          </a:p>
          <a:p>
            <a:endParaRPr lang="it-IT" altLang="it-IT" dirty="0"/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3CBE10CC-FABB-4588-91DD-EE129269C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933576"/>
            <a:ext cx="647700" cy="3984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C</a:t>
            </a:r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F425BE39-6189-4C70-9317-27039ADB7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1300" y="2781301"/>
            <a:ext cx="647700" cy="3984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L1</a:t>
            </a:r>
          </a:p>
        </p:txBody>
      </p:sp>
      <p:sp>
        <p:nvSpPr>
          <p:cNvPr id="10" name="Oval 7">
            <a:extLst>
              <a:ext uri="{FF2B5EF4-FFF2-40B4-BE49-F238E27FC236}">
                <a16:creationId xmlns:a16="http://schemas.microsoft.com/office/drawing/2014/main" id="{B2FC09C3-5B5A-43C6-9A6C-B6C6DC5FC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1" y="2781301"/>
            <a:ext cx="646113" cy="3984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L2</a:t>
            </a: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4C63C743-08AF-4A89-A55B-0464DEF4A1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00551" y="2281238"/>
            <a:ext cx="4984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Line 9">
            <a:extLst>
              <a:ext uri="{FF2B5EF4-FFF2-40B4-BE49-F238E27FC236}">
                <a16:creationId xmlns:a16="http://schemas.microsoft.com/office/drawing/2014/main" id="{1C0A9DD0-697A-4E76-82B5-E06FF45D56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8288" y="2281238"/>
            <a:ext cx="449262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D913B28A-523E-4939-918F-19E28656B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625" y="2263973"/>
            <a:ext cx="7969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EE485DCE-5721-47CC-92F7-A99261232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851" y="2207419"/>
            <a:ext cx="79692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8283281-8E96-4DF5-96F5-DE8828033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892" y="2686742"/>
            <a:ext cx="79692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sp>
        <p:nvSpPr>
          <p:cNvPr id="16" name="Oval 14">
            <a:extLst>
              <a:ext uri="{FF2B5EF4-FFF2-40B4-BE49-F238E27FC236}">
                <a16:creationId xmlns:a16="http://schemas.microsoft.com/office/drawing/2014/main" id="{051904D7-7633-4AC0-8923-AD38C9CF3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7825" y="2781300"/>
            <a:ext cx="647700" cy="400050"/>
          </a:xfrm>
          <a:prstGeom prst="ellipse">
            <a:avLst/>
          </a:prstGeom>
          <a:solidFill>
            <a:srgbClr val="FF656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L3</a:t>
            </a: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7C2425B-0ABC-4A6F-B6FD-CA5B003F74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2425" y="2182814"/>
            <a:ext cx="1544638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5612AEE0-13A5-4023-8C06-9E194EA11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137" y="2339976"/>
            <a:ext cx="79692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7F466304-7A69-4CCC-994E-343E32D91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7426" y="2830513"/>
            <a:ext cx="77787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&lt;retrait&gt;</a:t>
            </a:r>
          </a:p>
        </p:txBody>
      </p:sp>
      <p:sp>
        <p:nvSpPr>
          <p:cNvPr id="20" name="Line 31">
            <a:extLst>
              <a:ext uri="{FF2B5EF4-FFF2-40B4-BE49-F238E27FC236}">
                <a16:creationId xmlns:a16="http://schemas.microsoft.com/office/drawing/2014/main" id="{B5827921-E9CA-4C36-A83B-858EB76AC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2428" y="2980532"/>
            <a:ext cx="79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32">
            <a:extLst>
              <a:ext uri="{FF2B5EF4-FFF2-40B4-BE49-F238E27FC236}">
                <a16:creationId xmlns:a16="http://schemas.microsoft.com/office/drawing/2014/main" id="{63968F42-0A2F-4E8A-A6D6-767D1212A9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0126" y="3081338"/>
            <a:ext cx="696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" name="Text Box 34">
            <a:extLst>
              <a:ext uri="{FF2B5EF4-FFF2-40B4-BE49-F238E27FC236}">
                <a16:creationId xmlns:a16="http://schemas.microsoft.com/office/drawing/2014/main" id="{CA2EB4BB-BAC3-4086-8342-6333D4831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0097" y="4121630"/>
            <a:ext cx="74834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L1: v1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v2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,  v3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         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majority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(...)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endParaRPr lang="it-IT" altLang="it-IT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Text Box 54">
            <a:extLst>
              <a:ext uri="{FF2B5EF4-FFF2-40B4-BE49-F238E27FC236}">
                <a16:creationId xmlns:a16="http://schemas.microsoft.com/office/drawing/2014/main" id="{2F73A707-BDB6-4FC1-BA45-EF4CDF1B3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2790" y="4663654"/>
            <a:ext cx="80565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L2: v1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v2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,  v3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retrait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           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majority</a:t>
            </a: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(...) =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attack</a:t>
            </a:r>
            <a:endParaRPr lang="it-IT" altLang="it-IT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Text Box 55">
            <a:extLst>
              <a:ext uri="{FF2B5EF4-FFF2-40B4-BE49-F238E27FC236}">
                <a16:creationId xmlns:a16="http://schemas.microsoft.com/office/drawing/2014/main" id="{34153BB1-2056-496F-85A5-444FD367B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0884" y="5324415"/>
            <a:ext cx="22782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+mn-lt"/>
              </a:rPr>
              <a:t>IC1 and IC2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</a:rPr>
              <a:t>satisfied</a:t>
            </a:r>
            <a:endParaRPr lang="it-IT" altLang="it-IT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Line 56">
            <a:extLst>
              <a:ext uri="{FF2B5EF4-FFF2-40B4-BE49-F238E27FC236}">
                <a16:creationId xmlns:a16="http://schemas.microsoft.com/office/drawing/2014/main" id="{121063CD-B4E1-45CD-B451-D396727FEF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88459" y="3179764"/>
            <a:ext cx="4479" cy="2937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Line 57">
            <a:extLst>
              <a:ext uri="{FF2B5EF4-FFF2-40B4-BE49-F238E27FC236}">
                <a16:creationId xmlns:a16="http://schemas.microsoft.com/office/drawing/2014/main" id="{8DD10E96-9895-4950-A881-B867539645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25169" y="3473554"/>
            <a:ext cx="2492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28" name="Line 58">
            <a:extLst>
              <a:ext uri="{FF2B5EF4-FFF2-40B4-BE49-F238E27FC236}">
                <a16:creationId xmlns:a16="http://schemas.microsoft.com/office/drawing/2014/main" id="{50754DE9-1E53-4CFF-A7EF-5A2087A9BC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75957" y="3144198"/>
            <a:ext cx="49212" cy="3317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" name="Text Box 59">
            <a:extLst>
              <a:ext uri="{FF2B5EF4-FFF2-40B4-BE49-F238E27FC236}">
                <a16:creationId xmlns:a16="http://schemas.microsoft.com/office/drawing/2014/main" id="{C5023E70-C05E-4425-8837-0C0703E60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994" y="3069432"/>
            <a:ext cx="7969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5DA164EA-2536-469A-8040-FF73F17B04E4}"/>
              </a:ext>
            </a:extLst>
          </p:cNvPr>
          <p:cNvCxnSpPr>
            <a:cxnSpLocks/>
            <a:stCxn id="10" idx="3"/>
          </p:cNvCxnSpPr>
          <p:nvPr/>
        </p:nvCxnSpPr>
        <p:spPr>
          <a:xfrm flipH="1">
            <a:off x="4682428" y="3121410"/>
            <a:ext cx="8604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59">
            <a:extLst>
              <a:ext uri="{FF2B5EF4-FFF2-40B4-BE49-F238E27FC236}">
                <a16:creationId xmlns:a16="http://schemas.microsoft.com/office/drawing/2014/main" id="{8BD9402D-EB8D-4F48-A65A-1ABF1CA3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037" y="3434869"/>
            <a:ext cx="7969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</a:t>
            </a:r>
            <a:r>
              <a:rPr lang="it-IT" altLang="it-IT" sz="1246" dirty="0" err="1"/>
              <a:t>attack</a:t>
            </a:r>
            <a:r>
              <a:rPr lang="it-IT" altLang="it-IT" sz="1246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8739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15" grpId="0"/>
      <p:bldP spid="17" grpId="0" animBg="1"/>
      <p:bldP spid="18" grpId="0"/>
      <p:bldP spid="19" grpId="0"/>
      <p:bldP spid="20" grpId="0" animBg="1"/>
      <p:bldP spid="21" grpId="0" animBg="1"/>
      <p:bldP spid="26" grpId="0" animBg="1"/>
      <p:bldP spid="27" grpId="0" animBg="1"/>
      <p:bldP spid="28" grpId="0" animBg="1"/>
      <p:bldP spid="2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34A300-5857-4F25-B687-B0089B7F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dirty="0"/>
              <a:t>Fault models in </a:t>
            </a:r>
            <a:r>
              <a:rPr lang="it-IT" altLang="it-IT" dirty="0" err="1"/>
              <a:t>distributed</a:t>
            </a:r>
            <a:r>
              <a:rPr lang="it-IT" altLang="it-IT" dirty="0"/>
              <a:t> systems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98E2D8-3182-4E66-8012-F7CC4D07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837EEC-558C-45E2-8AC2-FEBCB7F08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 dirty="0"/>
              <a:t>Basic building blocks in Fault Tolerant distributed systems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EE9AEF-F16C-4327-B224-74D2AAE59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B31F777-18EE-446C-BB82-63C92E00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753" y="1046837"/>
            <a:ext cx="3671887" cy="22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5263" indent="-195263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757238" indent="-300038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47738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500"/>
              </a:spcBef>
              <a:buClr>
                <a:schemeClr val="accent2"/>
              </a:buClr>
            </a:pP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Node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failures</a:t>
            </a:r>
            <a:endParaRPr lang="it-IT" altLang="it-IT" sz="2000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  <a:p>
            <a:pPr lvl="1">
              <a:spcBef>
                <a:spcPts val="500"/>
              </a:spcBef>
              <a:buClr>
                <a:schemeClr val="accent2"/>
              </a:buClr>
            </a:pP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-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Byzantine</a:t>
            </a:r>
            <a:endParaRPr lang="it-IT" altLang="it-IT" sz="2000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  <a:p>
            <a:pPr lvl="1">
              <a:spcBef>
                <a:spcPts val="500"/>
              </a:spcBef>
              <a:buClr>
                <a:schemeClr val="accent2"/>
              </a:buClr>
            </a:pP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-Crash</a:t>
            </a:r>
          </a:p>
          <a:p>
            <a:pPr lvl="1">
              <a:spcBef>
                <a:spcPts val="500"/>
              </a:spcBef>
              <a:buClr>
                <a:schemeClr val="accent2"/>
              </a:buClr>
            </a:pP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-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Fail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-stop</a:t>
            </a:r>
          </a:p>
          <a:p>
            <a:pPr lvl="1">
              <a:spcBef>
                <a:spcPts val="500"/>
              </a:spcBef>
              <a:buClr>
                <a:schemeClr val="accent2"/>
              </a:buClr>
            </a:pP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-...</a:t>
            </a:r>
          </a:p>
          <a:p>
            <a:pPr>
              <a:spcBef>
                <a:spcPts val="500"/>
              </a:spcBef>
              <a:buClr>
                <a:schemeClr val="accent2"/>
              </a:buClr>
            </a:pPr>
            <a:endParaRPr lang="it-IT" altLang="it-IT" sz="2000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390981-16D6-404C-A085-69A77A160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387" y="1088062"/>
            <a:ext cx="482441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Communication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failures</a:t>
            </a:r>
            <a:endParaRPr lang="it-IT" altLang="it-IT" sz="2000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  <a:p>
            <a:pPr lvl="1">
              <a:spcBef>
                <a:spcPct val="50000"/>
              </a:spcBef>
              <a:buClr>
                <a:schemeClr val="accent2"/>
              </a:buClr>
            </a:pP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-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Byzantine</a:t>
            </a:r>
            <a:endParaRPr lang="it-IT" altLang="it-IT" sz="2000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  <a:p>
            <a:pPr lvl="1">
              <a:spcBef>
                <a:spcPct val="50000"/>
              </a:spcBef>
              <a:buClr>
                <a:schemeClr val="accent2"/>
              </a:buClr>
            </a:pP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-Link (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message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loss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,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ordering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loss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)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</a:pP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-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Loss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(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message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it-IT" altLang="it-IT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loss</a:t>
            </a: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)</a:t>
            </a:r>
          </a:p>
          <a:p>
            <a:pPr lvl="1">
              <a:spcBef>
                <a:spcPct val="50000"/>
              </a:spcBef>
              <a:buClr>
                <a:schemeClr val="accent2"/>
              </a:buClr>
            </a:pPr>
            <a:r>
              <a:rPr lang="it-IT" altLang="it-IT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-...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3741570-CAE6-4BDC-A406-C974176E319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3218776"/>
            <a:ext cx="8228012" cy="2960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 err="1"/>
              <a:t>Byzantine</a:t>
            </a:r>
            <a:endParaRPr lang="it-IT" altLang="it-IT" sz="2000" dirty="0"/>
          </a:p>
          <a:p>
            <a:pPr>
              <a:lnSpc>
                <a:spcPct val="80000"/>
              </a:lnSpc>
            </a:pPr>
            <a:r>
              <a:rPr lang="it-IT" altLang="it-IT" sz="2000" dirty="0" err="1"/>
              <a:t>Processes</a:t>
            </a:r>
            <a:r>
              <a:rPr lang="it-IT" altLang="it-IT" sz="2000" dirty="0"/>
              <a:t> 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/>
              <a:t>	– can crash, </a:t>
            </a:r>
            <a:r>
              <a:rPr lang="it-IT" altLang="it-IT" sz="2000" dirty="0" err="1"/>
              <a:t>disobey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protocol</a:t>
            </a:r>
            <a:r>
              <a:rPr lang="it-IT" altLang="it-IT" sz="2000" dirty="0"/>
              <a:t>, </a:t>
            </a:r>
            <a:r>
              <a:rPr lang="it-IT" altLang="it-IT" sz="2000" dirty="0" err="1"/>
              <a:t>send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contradictory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messages</a:t>
            </a:r>
            <a:r>
              <a:rPr lang="it-IT" altLang="it-IT" sz="2000" dirty="0"/>
              <a:t>, </a:t>
            </a:r>
            <a:br>
              <a:rPr lang="it-IT" altLang="it-IT" sz="2000" dirty="0"/>
            </a:br>
            <a:r>
              <a:rPr lang="it-IT" altLang="it-IT" sz="2000" dirty="0"/>
              <a:t>	    collude with </a:t>
            </a:r>
            <a:r>
              <a:rPr lang="it-IT" altLang="it-IT" sz="2000" dirty="0" err="1"/>
              <a:t>other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malicious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processes</a:t>
            </a:r>
            <a:r>
              <a:rPr lang="it-IT" altLang="it-IT" sz="2000" dirty="0"/>
              <a:t>,...</a:t>
            </a:r>
          </a:p>
          <a:p>
            <a:pPr>
              <a:lnSpc>
                <a:spcPct val="80000"/>
              </a:lnSpc>
            </a:pPr>
            <a:endParaRPr lang="it-IT" altLang="it-IT" sz="2000" dirty="0"/>
          </a:p>
          <a:p>
            <a:pPr>
              <a:lnSpc>
                <a:spcPct val="80000"/>
              </a:lnSpc>
            </a:pPr>
            <a:r>
              <a:rPr lang="it-IT" altLang="it-IT" sz="2000" dirty="0"/>
              <a:t>Network: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/>
              <a:t>	– Can </a:t>
            </a:r>
            <a:r>
              <a:rPr lang="it-IT" altLang="it-IT" sz="2000" dirty="0" err="1"/>
              <a:t>corrupt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packets</a:t>
            </a:r>
            <a:r>
              <a:rPr lang="it-IT" altLang="it-IT" sz="2000" dirty="0"/>
              <a:t> (due to </a:t>
            </a:r>
            <a:r>
              <a:rPr lang="it-IT" altLang="it-IT" sz="2000" dirty="0" err="1"/>
              <a:t>accidental</a:t>
            </a:r>
            <a:r>
              <a:rPr lang="it-IT" altLang="it-IT" sz="2000" dirty="0"/>
              <a:t> faults)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/>
              <a:t>	– </a:t>
            </a:r>
            <a:r>
              <a:rPr lang="it-IT" altLang="it-IT" sz="2000" dirty="0" err="1"/>
              <a:t>Modify</a:t>
            </a:r>
            <a:r>
              <a:rPr lang="it-IT" altLang="it-IT" sz="2000" dirty="0"/>
              <a:t>, delete, and introduce </a:t>
            </a:r>
            <a:r>
              <a:rPr lang="it-IT" altLang="it-IT" sz="2000" dirty="0" err="1"/>
              <a:t>messages</a:t>
            </a:r>
            <a:r>
              <a:rPr lang="it-IT" altLang="it-IT" sz="2000" dirty="0"/>
              <a:t> in the network</a:t>
            </a:r>
          </a:p>
        </p:txBody>
      </p:sp>
    </p:spTree>
    <p:extLst>
      <p:ext uri="{BB962C8B-B14F-4D97-AF65-F5344CB8AC3E}">
        <p14:creationId xmlns:p14="http://schemas.microsoft.com/office/powerpoint/2010/main" val="202111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FB8828-9C6D-421D-B936-5BA192810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Oral</a:t>
            </a:r>
            <a:r>
              <a:rPr lang="it-IT" dirty="0"/>
              <a:t> </a:t>
            </a:r>
            <a:r>
              <a:rPr lang="it-IT" dirty="0" err="1"/>
              <a:t>message</a:t>
            </a:r>
            <a:r>
              <a:rPr lang="it-IT" dirty="0"/>
              <a:t> (OM) </a:t>
            </a:r>
            <a:r>
              <a:rPr lang="it-IT" dirty="0" err="1"/>
              <a:t>Algorithm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EE887F-431D-427D-BF8E-4E9393494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3CD5DE-8C70-4AA2-B5CB-2B965BD8C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D339BA-0A40-4C9B-A413-1ED3E3A88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40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E7194F0-23AD-4801-9EC1-E9F5C7EFD8C7}"/>
              </a:ext>
            </a:extLst>
          </p:cNvPr>
          <p:cNvSpPr txBox="1">
            <a:spLocks noChangeArrowheads="1"/>
          </p:cNvSpPr>
          <p:nvPr/>
        </p:nvSpPr>
        <p:spPr>
          <a:xfrm>
            <a:off x="1015206" y="1383734"/>
            <a:ext cx="9393572" cy="4524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altLang="it-IT" sz="2000" dirty="0"/>
              <a:t>The </a:t>
            </a:r>
            <a:r>
              <a:rPr lang="it-IT" altLang="it-IT" sz="2000" dirty="0" err="1"/>
              <a:t>following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theorem</a:t>
            </a:r>
            <a:r>
              <a:rPr lang="it-IT" altLang="it-IT" sz="2000" dirty="0"/>
              <a:t> </a:t>
            </a:r>
            <a:r>
              <a:rPr lang="it-IT" altLang="it-IT" sz="2000" dirty="0" err="1"/>
              <a:t>has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been</a:t>
            </a:r>
            <a:r>
              <a:rPr lang="it-IT" altLang="it-IT" sz="2000" dirty="0"/>
              <a:t> </a:t>
            </a:r>
            <a:r>
              <a:rPr lang="it-IT" altLang="it-IT" sz="2000" dirty="0" err="1"/>
              <a:t>formally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proved</a:t>
            </a:r>
            <a:r>
              <a:rPr lang="it-IT" altLang="it-IT" sz="2000" dirty="0"/>
              <a:t>:</a:t>
            </a:r>
          </a:p>
          <a:p>
            <a:pPr algn="just"/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i="1" dirty="0" err="1"/>
              <a:t>Theorem</a:t>
            </a:r>
            <a:r>
              <a:rPr lang="it-IT" altLang="it-IT" sz="2000" dirty="0"/>
              <a:t>: </a:t>
            </a:r>
          </a:p>
          <a:p>
            <a:pPr marL="0" indent="0" algn="just">
              <a:buNone/>
            </a:pPr>
            <a:r>
              <a:rPr lang="it-IT" altLang="it-IT" sz="2000" dirty="0"/>
              <a:t>For </a:t>
            </a:r>
            <a:r>
              <a:rPr lang="it-IT" altLang="it-IT" sz="2000" dirty="0" err="1"/>
              <a:t>any</a:t>
            </a:r>
            <a:r>
              <a:rPr lang="it-IT" altLang="it-IT" sz="2000" dirty="0"/>
              <a:t> m, </a:t>
            </a:r>
            <a:r>
              <a:rPr lang="it-IT" altLang="it-IT" sz="2000" dirty="0" err="1"/>
              <a:t>algorithm</a:t>
            </a:r>
            <a:r>
              <a:rPr lang="it-IT" altLang="it-IT" sz="2000" dirty="0"/>
              <a:t> OM(m) </a:t>
            </a:r>
            <a:r>
              <a:rPr lang="it-IT" altLang="it-IT" sz="2000" dirty="0" err="1"/>
              <a:t>satisfies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conditions</a:t>
            </a:r>
            <a:r>
              <a:rPr lang="it-IT" altLang="it-IT" sz="2000" dirty="0"/>
              <a:t> IC1 and IC2 </a:t>
            </a:r>
            <a:r>
              <a:rPr lang="it-IT" altLang="it-IT" sz="2000" dirty="0" err="1"/>
              <a:t>if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there</a:t>
            </a:r>
            <a:r>
              <a:rPr lang="it-IT" altLang="it-IT" sz="2000" dirty="0"/>
              <a:t> are more </a:t>
            </a:r>
            <a:r>
              <a:rPr lang="it-IT" altLang="it-IT" sz="2000" dirty="0" err="1"/>
              <a:t>than</a:t>
            </a:r>
            <a:r>
              <a:rPr lang="it-IT" altLang="it-IT" sz="2000" dirty="0"/>
              <a:t> </a:t>
            </a:r>
            <a:br>
              <a:rPr lang="it-IT" altLang="it-IT" sz="2000" dirty="0"/>
            </a:br>
            <a:r>
              <a:rPr lang="it-IT" altLang="it-IT" sz="2000" dirty="0"/>
              <a:t>3m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 and </a:t>
            </a:r>
            <a:r>
              <a:rPr lang="it-IT" altLang="it-IT" sz="2000" dirty="0" err="1"/>
              <a:t>at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most</a:t>
            </a:r>
            <a:r>
              <a:rPr lang="it-IT" altLang="it-IT" sz="2000" dirty="0"/>
              <a:t> m </a:t>
            </a:r>
            <a:r>
              <a:rPr lang="it-IT" altLang="it-IT" sz="2000" dirty="0" err="1"/>
              <a:t>traitors</a:t>
            </a:r>
            <a:r>
              <a:rPr lang="it-IT" altLang="it-IT" sz="2000" dirty="0"/>
              <a:t>.  </a:t>
            </a:r>
            <a:r>
              <a:rPr lang="it-IT" altLang="it-IT" sz="2000" dirty="0" err="1"/>
              <a:t>Let</a:t>
            </a:r>
            <a:r>
              <a:rPr lang="it-IT" altLang="it-IT" sz="2000" dirty="0"/>
              <a:t> n the </a:t>
            </a:r>
            <a:r>
              <a:rPr lang="it-IT" altLang="it-IT" sz="2000" dirty="0" err="1"/>
              <a:t>number</a:t>
            </a:r>
            <a:r>
              <a:rPr lang="it-IT" altLang="it-IT" sz="2000" dirty="0"/>
              <a:t> of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: </a:t>
            </a:r>
          </a:p>
          <a:p>
            <a:pPr marL="0" indent="0" algn="just">
              <a:buNone/>
            </a:pPr>
            <a:r>
              <a:rPr lang="it-IT" altLang="it-IT" sz="2000" dirty="0"/>
              <a:t>			</a:t>
            </a:r>
            <a:r>
              <a:rPr lang="it-IT" altLang="it-IT" sz="2400" dirty="0"/>
              <a:t>n &gt;= 3m +1</a:t>
            </a:r>
          </a:p>
          <a:p>
            <a:endParaRPr lang="it-IT" altLang="it-IT" sz="2000" dirty="0"/>
          </a:p>
          <a:p>
            <a:endParaRPr lang="it-IT" altLang="it-IT" sz="1800" dirty="0"/>
          </a:p>
          <a:p>
            <a:pPr marL="0" indent="0" algn="just">
              <a:buNone/>
            </a:pPr>
            <a:r>
              <a:rPr lang="it-IT" altLang="it-IT" sz="1800" dirty="0"/>
              <a:t>4    </a:t>
            </a:r>
            <a:r>
              <a:rPr lang="it-IT" altLang="it-IT" sz="1800" dirty="0" err="1"/>
              <a:t>generals</a:t>
            </a:r>
            <a:r>
              <a:rPr lang="it-IT" altLang="it-IT" sz="1800" dirty="0"/>
              <a:t> are </a:t>
            </a:r>
            <a:r>
              <a:rPr lang="it-IT" altLang="it-IT" sz="1800" dirty="0" err="1"/>
              <a:t>needed</a:t>
            </a:r>
            <a:r>
              <a:rPr lang="it-IT" altLang="it-IT" sz="1800" dirty="0"/>
              <a:t> to </a:t>
            </a:r>
            <a:r>
              <a:rPr lang="it-IT" altLang="it-IT" sz="1800" dirty="0" err="1"/>
              <a:t>cope</a:t>
            </a:r>
            <a:r>
              <a:rPr lang="it-IT" altLang="it-IT" sz="1800" dirty="0"/>
              <a:t> with 1 </a:t>
            </a:r>
            <a:r>
              <a:rPr lang="it-IT" altLang="it-IT" sz="1800" dirty="0" err="1"/>
              <a:t>traitor</a:t>
            </a:r>
            <a:r>
              <a:rPr lang="it-IT" altLang="it-IT" sz="1800" dirty="0"/>
              <a:t>;</a:t>
            </a:r>
          </a:p>
          <a:p>
            <a:pPr algn="just">
              <a:buFontTx/>
              <a:buAutoNum type="arabicPlain" startAt="7"/>
            </a:pPr>
            <a:r>
              <a:rPr lang="it-IT" altLang="it-IT" sz="1800" dirty="0" err="1"/>
              <a:t>generals</a:t>
            </a:r>
            <a:r>
              <a:rPr lang="it-IT" altLang="it-IT" sz="1800" dirty="0"/>
              <a:t> are </a:t>
            </a:r>
            <a:r>
              <a:rPr lang="it-IT" altLang="it-IT" sz="1800" dirty="0" err="1"/>
              <a:t>needed</a:t>
            </a:r>
            <a:r>
              <a:rPr lang="it-IT" altLang="it-IT" sz="1800" dirty="0"/>
              <a:t> to </a:t>
            </a:r>
            <a:r>
              <a:rPr lang="it-IT" altLang="it-IT" sz="1800" dirty="0" err="1"/>
              <a:t>cope</a:t>
            </a:r>
            <a:r>
              <a:rPr lang="it-IT" altLang="it-IT" sz="1800" dirty="0"/>
              <a:t> with 2 </a:t>
            </a:r>
            <a:r>
              <a:rPr lang="it-IT" altLang="it-IT" sz="1800" dirty="0" err="1"/>
              <a:t>traitors</a:t>
            </a:r>
            <a:r>
              <a:rPr lang="it-IT" altLang="it-IT" sz="1800" dirty="0"/>
              <a:t>;</a:t>
            </a:r>
          </a:p>
          <a:p>
            <a:pPr marL="0" indent="0" algn="just">
              <a:buNone/>
            </a:pPr>
            <a:r>
              <a:rPr lang="it-IT" altLang="it-IT" sz="1800" dirty="0"/>
              <a:t>10  </a:t>
            </a:r>
            <a:r>
              <a:rPr lang="it-IT" altLang="it-IT" sz="1800" dirty="0" err="1"/>
              <a:t>generals</a:t>
            </a:r>
            <a:r>
              <a:rPr lang="it-IT" altLang="it-IT" sz="1800" dirty="0"/>
              <a:t> are </a:t>
            </a:r>
            <a:r>
              <a:rPr lang="it-IT" altLang="it-IT" sz="1800" dirty="0" err="1"/>
              <a:t>neede</a:t>
            </a:r>
            <a:r>
              <a:rPr lang="it-IT" altLang="it-IT" sz="1800" dirty="0"/>
              <a:t> to </a:t>
            </a:r>
            <a:r>
              <a:rPr lang="it-IT" altLang="it-IT" sz="1800" dirty="0" err="1"/>
              <a:t>cope</a:t>
            </a:r>
            <a:r>
              <a:rPr lang="it-IT" altLang="it-IT" sz="1800" dirty="0"/>
              <a:t> with 3 </a:t>
            </a:r>
            <a:r>
              <a:rPr lang="it-IT" altLang="it-IT" sz="1800" dirty="0" err="1"/>
              <a:t>traitors</a:t>
            </a:r>
            <a:endParaRPr lang="it-IT" altLang="it-IT" sz="1800" dirty="0"/>
          </a:p>
          <a:p>
            <a:pPr marL="0" indent="0" algn="just">
              <a:buNone/>
            </a:pPr>
            <a:r>
              <a:rPr lang="it-IT" altLang="it-IT" sz="1600" dirty="0"/>
              <a:t>.......</a:t>
            </a:r>
          </a:p>
          <a:p>
            <a:pPr algn="just"/>
            <a:endParaRPr lang="it-IT" altLang="it-IT" sz="1600" dirty="0"/>
          </a:p>
          <a:p>
            <a:pPr algn="just"/>
            <a:endParaRPr lang="it-IT" altLang="it-IT" sz="1600" dirty="0"/>
          </a:p>
          <a:p>
            <a:pPr algn="just"/>
            <a:endParaRPr lang="it-IT" altLang="it-IT" sz="1600" dirty="0"/>
          </a:p>
          <a:p>
            <a:pPr algn="just"/>
            <a:endParaRPr lang="it-IT" altLang="it-IT" sz="1600" dirty="0"/>
          </a:p>
          <a:p>
            <a:pPr algn="just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0932403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E178FC-50A8-4B7E-B2E8-DFA8E6D22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Byzantine</a:t>
            </a:r>
            <a:r>
              <a:rPr lang="it-IT" altLang="it-IT" dirty="0"/>
              <a:t> </a:t>
            </a:r>
            <a:r>
              <a:rPr lang="it-IT" altLang="it-IT" dirty="0" err="1"/>
              <a:t>Generals</a:t>
            </a:r>
            <a:r>
              <a:rPr lang="it-IT" altLang="it-IT" dirty="0"/>
              <a:t>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CBF3AC-38E6-4239-9893-3A48FFC85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C01B80-8D6A-4BCF-B07F-DC5760455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702C0F-A187-4EA8-B6F5-DD827E4F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41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23925F3-F3F3-45C5-A2A1-ABF1DFF52342}"/>
              </a:ext>
            </a:extLst>
          </p:cNvPr>
          <p:cNvSpPr txBox="1">
            <a:spLocks noChangeArrowheads="1"/>
          </p:cNvSpPr>
          <p:nvPr/>
        </p:nvSpPr>
        <p:spPr>
          <a:xfrm>
            <a:off x="528596" y="1149224"/>
            <a:ext cx="9991277" cy="4980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2000" dirty="0" err="1"/>
              <a:t>Original</a:t>
            </a:r>
            <a:r>
              <a:rPr lang="it-IT" altLang="it-IT" sz="2000" dirty="0"/>
              <a:t> </a:t>
            </a:r>
            <a:r>
              <a:rPr lang="it-IT" altLang="it-IT" sz="2000" dirty="0" err="1"/>
              <a:t>Byzantine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Problem</a:t>
            </a:r>
            <a:endParaRPr lang="it-IT" altLang="it-IT" sz="2000" dirty="0"/>
          </a:p>
          <a:p>
            <a:pPr marL="0" indent="0">
              <a:buNone/>
            </a:pPr>
            <a:endParaRPr lang="it-IT" altLang="it-IT" sz="2000" dirty="0"/>
          </a:p>
          <a:p>
            <a:pPr marL="0" indent="0">
              <a:buNone/>
            </a:pPr>
            <a:endParaRPr lang="it-IT" altLang="it-IT" sz="2000" dirty="0"/>
          </a:p>
          <a:p>
            <a:pPr marL="0" indent="0">
              <a:buNone/>
            </a:pPr>
            <a:endParaRPr lang="it-IT" altLang="it-IT" sz="2000" dirty="0"/>
          </a:p>
          <a:p>
            <a:pPr marL="0" indent="0">
              <a:buNone/>
            </a:pPr>
            <a:endParaRPr lang="it-IT" altLang="it-IT" sz="2000" dirty="0"/>
          </a:p>
          <a:p>
            <a:pPr marL="0" indent="0">
              <a:buNone/>
            </a:pPr>
            <a:r>
              <a:rPr lang="it-IT" altLang="it-IT" sz="1800" dirty="0" err="1"/>
              <a:t>Solved</a:t>
            </a:r>
            <a:r>
              <a:rPr lang="it-IT" altLang="it-IT" sz="1800" dirty="0"/>
              <a:t> </a:t>
            </a:r>
            <a:r>
              <a:rPr lang="it-IT" altLang="it-IT" sz="1800" dirty="0" err="1"/>
              <a:t>assigning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role</a:t>
            </a:r>
            <a:r>
              <a:rPr lang="it-IT" altLang="it-IT" sz="1800" dirty="0"/>
              <a:t> of </a:t>
            </a:r>
            <a:r>
              <a:rPr lang="it-IT" altLang="it-IT" sz="1800" dirty="0" err="1"/>
              <a:t>commanding</a:t>
            </a:r>
            <a:r>
              <a:rPr lang="it-IT" altLang="it-IT" sz="1800" dirty="0"/>
              <a:t> general to </a:t>
            </a:r>
            <a:r>
              <a:rPr lang="it-IT" altLang="it-IT" sz="1800" dirty="0" err="1"/>
              <a:t>every</a:t>
            </a:r>
            <a:r>
              <a:rPr lang="it-IT" altLang="it-IT" sz="1800" dirty="0"/>
              <a:t> </a:t>
            </a:r>
            <a:r>
              <a:rPr lang="it-IT" altLang="it-IT" sz="1800" dirty="0" err="1"/>
              <a:t>lieutenant</a:t>
            </a:r>
            <a:r>
              <a:rPr lang="it-IT" altLang="it-IT" sz="1800" dirty="0"/>
              <a:t> general, and </a:t>
            </a:r>
            <a:r>
              <a:rPr lang="it-IT" altLang="it-IT" sz="1800" dirty="0" err="1"/>
              <a:t>running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algorithms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concurrently</a:t>
            </a:r>
            <a:endParaRPr lang="it-IT" altLang="it-IT" sz="1800" dirty="0"/>
          </a:p>
          <a:p>
            <a:pPr marL="0" indent="0">
              <a:buNone/>
            </a:pPr>
            <a:r>
              <a:rPr lang="it-IT" altLang="it-IT" sz="1800" dirty="0"/>
              <a:t>	</a:t>
            </a:r>
          </a:p>
          <a:p>
            <a:pPr marL="0" indent="0">
              <a:buNone/>
            </a:pPr>
            <a:r>
              <a:rPr lang="it-IT" altLang="it-IT" sz="1800" dirty="0"/>
              <a:t>General agreement </a:t>
            </a:r>
            <a:r>
              <a:rPr lang="it-IT" altLang="it-IT" sz="1800" dirty="0" err="1"/>
              <a:t>among</a:t>
            </a:r>
            <a:r>
              <a:rPr lang="it-IT" altLang="it-IT" sz="1800" dirty="0"/>
              <a:t> n processors, m of </a:t>
            </a:r>
            <a:r>
              <a:rPr lang="it-IT" altLang="it-IT" sz="1800" dirty="0" err="1"/>
              <a:t>which</a:t>
            </a:r>
            <a:r>
              <a:rPr lang="it-IT" altLang="it-IT" sz="1800" dirty="0"/>
              <a:t> </a:t>
            </a:r>
            <a:r>
              <a:rPr lang="it-IT" altLang="it-IT" sz="1800" dirty="0" err="1"/>
              <a:t>could</a:t>
            </a:r>
            <a:r>
              <a:rPr lang="it-IT" altLang="it-IT" sz="1800" dirty="0"/>
              <a:t> be </a:t>
            </a:r>
            <a:r>
              <a:rPr lang="it-IT" altLang="it-IT" sz="1800" dirty="0" err="1"/>
              <a:t>faulty</a:t>
            </a:r>
            <a:r>
              <a:rPr lang="it-IT" altLang="it-IT" sz="1800" dirty="0"/>
              <a:t> and </a:t>
            </a:r>
            <a:r>
              <a:rPr lang="it-IT" altLang="it-IT" sz="1800" dirty="0" err="1"/>
              <a:t>behave</a:t>
            </a:r>
            <a:r>
              <a:rPr lang="it-IT" altLang="it-IT" sz="1800" dirty="0"/>
              <a:t> in </a:t>
            </a:r>
            <a:r>
              <a:rPr lang="it-IT" altLang="it-IT" sz="1800" dirty="0" err="1"/>
              <a:t>arbirary</a:t>
            </a:r>
            <a:r>
              <a:rPr lang="it-IT" altLang="it-IT" sz="1800" dirty="0"/>
              <a:t> </a:t>
            </a:r>
            <a:r>
              <a:rPr lang="it-IT" altLang="it-IT" sz="1800" dirty="0" err="1"/>
              <a:t>manners</a:t>
            </a:r>
            <a:r>
              <a:rPr lang="it-IT" altLang="it-IT" sz="1800" dirty="0"/>
              <a:t>. </a:t>
            </a:r>
          </a:p>
          <a:p>
            <a:pPr marL="0" indent="0" algn="just">
              <a:buNone/>
            </a:pPr>
            <a:r>
              <a:rPr lang="it-IT" altLang="it-IT" sz="1800" dirty="0"/>
              <a:t>No </a:t>
            </a:r>
            <a:r>
              <a:rPr lang="it-IT" altLang="it-IT" sz="1800" dirty="0" err="1"/>
              <a:t>assumptions</a:t>
            </a:r>
            <a:r>
              <a:rPr lang="it-IT" altLang="it-IT" sz="1800" dirty="0"/>
              <a:t> on the </a:t>
            </a:r>
            <a:r>
              <a:rPr lang="it-IT" altLang="it-IT" sz="1800" dirty="0" err="1"/>
              <a:t>characteristics</a:t>
            </a:r>
            <a:r>
              <a:rPr lang="it-IT" altLang="it-IT" sz="1800" dirty="0"/>
              <a:t> of </a:t>
            </a:r>
            <a:r>
              <a:rPr lang="it-IT" altLang="it-IT" sz="1800" dirty="0" err="1"/>
              <a:t>faulty</a:t>
            </a:r>
            <a:r>
              <a:rPr lang="it-IT" altLang="it-IT" sz="1800" dirty="0"/>
              <a:t> processors</a:t>
            </a:r>
          </a:p>
          <a:p>
            <a:pPr marL="0" indent="0" algn="just">
              <a:buNone/>
            </a:pPr>
            <a:r>
              <a:rPr lang="it-IT" altLang="it-IT" sz="1800" dirty="0" err="1"/>
              <a:t>Conflicting</a:t>
            </a:r>
            <a:r>
              <a:rPr lang="it-IT" altLang="it-IT" sz="1800" dirty="0"/>
              <a:t> </a:t>
            </a:r>
            <a:r>
              <a:rPr lang="it-IT" altLang="it-IT" sz="1800" dirty="0" err="1"/>
              <a:t>values</a:t>
            </a:r>
            <a:r>
              <a:rPr lang="it-IT" altLang="it-IT" sz="1800" dirty="0"/>
              <a:t> are </a:t>
            </a:r>
            <a:r>
              <a:rPr lang="it-IT" altLang="it-IT" sz="1800" dirty="0" err="1"/>
              <a:t>solved</a:t>
            </a:r>
            <a:r>
              <a:rPr lang="it-IT" altLang="it-IT" sz="1800" dirty="0"/>
              <a:t> </a:t>
            </a:r>
            <a:r>
              <a:rPr lang="it-IT" altLang="it-IT" sz="1800" dirty="0" err="1"/>
              <a:t>taking</a:t>
            </a:r>
            <a:r>
              <a:rPr lang="it-IT" altLang="it-IT" sz="1800" dirty="0"/>
              <a:t> a </a:t>
            </a:r>
            <a:r>
              <a:rPr lang="it-IT" altLang="it-IT" sz="1800" dirty="0" err="1"/>
              <a:t>deterministic</a:t>
            </a:r>
            <a:r>
              <a:rPr lang="it-IT" altLang="it-IT" sz="1800" dirty="0"/>
              <a:t> </a:t>
            </a:r>
            <a:r>
              <a:rPr lang="it-IT" altLang="it-IT" sz="1800" dirty="0" err="1"/>
              <a:t>majority</a:t>
            </a:r>
            <a:r>
              <a:rPr lang="it-IT" altLang="it-IT" sz="1800" dirty="0"/>
              <a:t> vote on the </a:t>
            </a:r>
            <a:r>
              <a:rPr lang="it-IT" altLang="it-IT" sz="1800" dirty="0" err="1"/>
              <a:t>values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received</a:t>
            </a:r>
            <a:r>
              <a:rPr lang="it-IT" altLang="it-IT" sz="1800" dirty="0"/>
              <a:t> </a:t>
            </a:r>
            <a:r>
              <a:rPr lang="it-IT" altLang="it-IT" sz="1800" dirty="0" err="1"/>
              <a:t>at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each</a:t>
            </a:r>
            <a:r>
              <a:rPr lang="it-IT" altLang="it-IT" sz="1800" dirty="0"/>
              <a:t> processor (</a:t>
            </a:r>
            <a:r>
              <a:rPr lang="it-IT" altLang="it-IT" sz="1800" dirty="0" err="1"/>
              <a:t>completely</a:t>
            </a:r>
            <a:r>
              <a:rPr lang="it-IT" altLang="it-IT" sz="1800" dirty="0"/>
              <a:t> </a:t>
            </a:r>
            <a:r>
              <a:rPr lang="it-IT" altLang="it-IT" sz="1800" dirty="0" err="1"/>
              <a:t>distributed</a:t>
            </a:r>
            <a:r>
              <a:rPr lang="it-IT" altLang="it-IT" sz="1800" dirty="0"/>
              <a:t>).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20C73277-2DEF-4726-B6B3-1E76E3CFA972}"/>
              </a:ext>
            </a:extLst>
          </p:cNvPr>
          <p:cNvGrpSpPr/>
          <p:nvPr/>
        </p:nvGrpSpPr>
        <p:grpSpPr>
          <a:xfrm>
            <a:off x="5188125" y="1111507"/>
            <a:ext cx="2678387" cy="1782041"/>
            <a:chOff x="3518616" y="1285899"/>
            <a:chExt cx="4288978" cy="2742642"/>
          </a:xfrm>
        </p:grpSpPr>
        <p:grpSp>
          <p:nvGrpSpPr>
            <p:cNvPr id="8" name="Group 53">
              <a:extLst>
                <a:ext uri="{FF2B5EF4-FFF2-40B4-BE49-F238E27FC236}">
                  <a16:creationId xmlns:a16="http://schemas.microsoft.com/office/drawing/2014/main" id="{55B42FEC-D57A-4AE6-814C-ACDEC9838F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8616" y="1741090"/>
              <a:ext cx="4288978" cy="2157441"/>
              <a:chOff x="184" y="859"/>
              <a:chExt cx="3945" cy="2010"/>
            </a:xfrm>
          </p:grpSpPr>
          <p:sp>
            <p:nvSpPr>
              <p:cNvPr id="9" name="Text Box 42">
                <a:extLst>
                  <a:ext uri="{FF2B5EF4-FFF2-40B4-BE49-F238E27FC236}">
                    <a16:creationId xmlns:a16="http://schemas.microsoft.com/office/drawing/2014/main" id="{C5A36500-9902-4F19-BDDE-99562C7C5F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0" y="859"/>
                <a:ext cx="876" cy="5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it-IT" altLang="it-IT" sz="1000" dirty="0">
                    <a:latin typeface="+mn-lt"/>
                  </a:rPr>
                  <a:t>General</a:t>
                </a:r>
                <a:br>
                  <a:rPr lang="it-IT" altLang="it-IT" sz="1000" dirty="0">
                    <a:latin typeface="+mn-lt"/>
                  </a:rPr>
                </a:br>
                <a:endParaRPr lang="it-IT" altLang="it-IT" sz="1000" dirty="0">
                  <a:latin typeface="+mn-lt"/>
                </a:endParaRPr>
              </a:p>
            </p:txBody>
          </p:sp>
          <p:sp>
            <p:nvSpPr>
              <p:cNvPr id="10" name="Text Box 43">
                <a:extLst>
                  <a:ext uri="{FF2B5EF4-FFF2-40B4-BE49-F238E27FC236}">
                    <a16:creationId xmlns:a16="http://schemas.microsoft.com/office/drawing/2014/main" id="{4794A44C-165D-4914-B519-CBB0E16353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" y="920"/>
                <a:ext cx="876" cy="5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it-IT" altLang="it-IT" sz="1000" dirty="0">
                    <a:latin typeface="+mn-lt"/>
                  </a:rPr>
                  <a:t>General</a:t>
                </a:r>
                <a:br>
                  <a:rPr lang="it-IT" altLang="it-IT" sz="1000" dirty="0">
                    <a:latin typeface="+mn-lt"/>
                  </a:rPr>
                </a:br>
                <a:endParaRPr lang="it-IT" altLang="it-IT" sz="1000" dirty="0">
                  <a:latin typeface="+mn-lt"/>
                </a:endParaRPr>
              </a:p>
            </p:txBody>
          </p:sp>
          <p:sp>
            <p:nvSpPr>
              <p:cNvPr id="11" name="Rectangle 39">
                <a:extLst>
                  <a:ext uri="{FF2B5EF4-FFF2-40B4-BE49-F238E27FC236}">
                    <a16:creationId xmlns:a16="http://schemas.microsoft.com/office/drawing/2014/main" id="{AF580B1B-483A-4E5A-9813-F822313E0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8" y="1441"/>
                <a:ext cx="589" cy="49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it-IT" altLang="it-IT" sz="1000" dirty="0">
                  <a:latin typeface="+mn-lt"/>
                </a:endParaRPr>
              </a:p>
            </p:txBody>
          </p:sp>
          <p:sp>
            <p:nvSpPr>
              <p:cNvPr id="12" name="Text Box 40">
                <a:extLst>
                  <a:ext uri="{FF2B5EF4-FFF2-40B4-BE49-F238E27FC236}">
                    <a16:creationId xmlns:a16="http://schemas.microsoft.com/office/drawing/2014/main" id="{4389EBB7-7AB9-4A9B-8488-D3B2F5F185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0" y="2516"/>
                <a:ext cx="919" cy="3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it-IT" altLang="it-IT" sz="1000" dirty="0">
                    <a:latin typeface="+mn-lt"/>
                  </a:rPr>
                  <a:t>General </a:t>
                </a:r>
              </a:p>
            </p:txBody>
          </p:sp>
          <p:sp>
            <p:nvSpPr>
              <p:cNvPr id="13" name="Text Box 41">
                <a:extLst>
                  <a:ext uri="{FF2B5EF4-FFF2-40B4-BE49-F238E27FC236}">
                    <a16:creationId xmlns:a16="http://schemas.microsoft.com/office/drawing/2014/main" id="{BCF7026B-637D-4AB2-9C9F-B938A5CC2C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0" y="1972"/>
                <a:ext cx="919" cy="5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it-IT" altLang="it-IT" sz="1000" dirty="0">
                    <a:latin typeface="+mn-lt"/>
                  </a:rPr>
                  <a:t>General </a:t>
                </a:r>
                <a:br>
                  <a:rPr lang="it-IT" altLang="it-IT" sz="1000" dirty="0">
                    <a:latin typeface="+mn-lt"/>
                  </a:rPr>
                </a:br>
                <a:endParaRPr lang="it-IT" altLang="it-IT" sz="1000" dirty="0">
                  <a:latin typeface="+mn-lt"/>
                </a:endParaRPr>
              </a:p>
            </p:txBody>
          </p:sp>
          <p:sp>
            <p:nvSpPr>
              <p:cNvPr id="14" name="Text Box 44">
                <a:extLst>
                  <a:ext uri="{FF2B5EF4-FFF2-40B4-BE49-F238E27FC236}">
                    <a16:creationId xmlns:a16="http://schemas.microsoft.com/office/drawing/2014/main" id="{69BE5D8C-DD1C-4CC6-A41F-FF4E29059D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" y="1917"/>
                <a:ext cx="876" cy="5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it-IT" altLang="it-IT" sz="1000" dirty="0">
                    <a:latin typeface="+mn-lt"/>
                  </a:rPr>
                  <a:t>General</a:t>
                </a:r>
                <a:br>
                  <a:rPr lang="it-IT" altLang="it-IT" sz="1000" dirty="0">
                    <a:latin typeface="+mn-lt"/>
                  </a:rPr>
                </a:br>
                <a:endParaRPr lang="it-IT" altLang="it-IT" sz="1000" dirty="0">
                  <a:latin typeface="+mn-lt"/>
                </a:endParaRPr>
              </a:p>
            </p:txBody>
          </p:sp>
        </p:grpSp>
        <p:pic>
          <p:nvPicPr>
            <p:cNvPr id="15" name="Immagine 14" descr="Boxart Byzantine Infantry Official - VI Century A.D. RM-54066 Romeo Models">
              <a:extLst>
                <a:ext uri="{FF2B5EF4-FFF2-40B4-BE49-F238E27FC236}">
                  <a16:creationId xmlns:a16="http://schemas.microsoft.com/office/drawing/2014/main" id="{8C4480CA-E98E-4FD1-8D1B-4532309F4EE8}"/>
                </a:ext>
              </a:extLst>
            </p:cNvPr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91" b="99773" l="9910" r="89790">
                          <a14:foregroundMark x1="30931" y1="90682" x2="35135" y2="89773"/>
                          <a14:foregroundMark x1="31832" y1="90909" x2="34234" y2="92273"/>
                          <a14:foregroundMark x1="32432" y1="95909" x2="35135" y2="93409"/>
                          <a14:foregroundMark x1="36637" y1="9318" x2="38138" y2="10682"/>
                          <a14:foregroundMark x1="37538" y1="6364" x2="36937" y2="1818"/>
                          <a14:foregroundMark x1="48649" y1="95000" x2="51351" y2="86591"/>
                          <a14:foregroundMark x1="72973" y1="95682" x2="77778" y2="93864"/>
                          <a14:foregroundMark x1="49249" y1="95000" x2="49249" y2="95000"/>
                          <a14:foregroundMark x1="49850" y1="94773" x2="49850" y2="94773"/>
                          <a14:foregroundMark x1="49850" y1="94773" x2="49850" y2="94773"/>
                          <a14:foregroundMark x1="49249" y1="95000" x2="49249" y2="95000"/>
                          <a14:foregroundMark x1="49249" y1="95000" x2="49249" y2="95000"/>
                          <a14:foregroundMark x1="49249" y1="95000" x2="49249" y2="95000"/>
                          <a14:foregroundMark x1="48949" y1="94773" x2="48949" y2="94773"/>
                          <a14:foregroundMark x1="49550" y1="95000" x2="48949" y2="95000"/>
                          <a14:foregroundMark x1="49550" y1="93636" x2="50150" y2="93864"/>
                          <a14:foregroundMark x1="60197" y1="95000" x2="60375" y2="95000"/>
                          <a14:foregroundMark x1="48649" y1="95000" x2="51789" y2="95000"/>
                          <a14:foregroundMark x1="39940" y1="95000" x2="48949" y2="94091"/>
                          <a14:foregroundMark x1="39339" y1="95227" x2="45345" y2="95455"/>
                          <a14:foregroundMark x1="29429" y1="95682" x2="59159" y2="98636"/>
                          <a14:foregroundMark x1="59159" y1="98636" x2="44144" y2="97500"/>
                          <a14:foregroundMark x1="44144" y1="97500" x2="42643" y2="97500"/>
                          <a14:foregroundMark x1="40841" y1="99091" x2="25225" y2="97727"/>
                          <a14:foregroundMark x1="25225" y1="97727" x2="28829" y2="95455"/>
                          <a14:foregroundMark x1="57057" y1="96818" x2="69369" y2="99773"/>
                          <a14:foregroundMark x1="70871" y1="99318" x2="70871" y2="99318"/>
                          <a14:foregroundMark x1="70871" y1="98182" x2="70871" y2="98182"/>
                          <a14:foregroundMark x1="71171" y1="98409" x2="71171" y2="98409"/>
                          <a14:foregroundMark x1="71171" y1="98864" x2="71171" y2="98864"/>
                          <a14:foregroundMark x1="70871" y1="98864" x2="70871" y2="98864"/>
                          <a14:foregroundMark x1="70871" y1="98864" x2="70871" y2="98864"/>
                          <a14:foregroundMark x1="69369" y1="98409" x2="71171" y2="986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6418" y="2496308"/>
              <a:ext cx="671504" cy="8433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Immagine 15" descr="Boxart Byzantine Infantry Official - VI Century A.D. RM-54066 Romeo Models">
              <a:extLst>
                <a:ext uri="{FF2B5EF4-FFF2-40B4-BE49-F238E27FC236}">
                  <a16:creationId xmlns:a16="http://schemas.microsoft.com/office/drawing/2014/main" id="{637ECC9D-F111-425F-99B0-40F708413A34}"/>
                </a:ext>
              </a:extLst>
            </p:cNvPr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91" b="99773" l="9910" r="89790">
                          <a14:foregroundMark x1="30931" y1="90682" x2="35135" y2="89773"/>
                          <a14:foregroundMark x1="31832" y1="90909" x2="34234" y2="92273"/>
                          <a14:foregroundMark x1="32432" y1="95909" x2="35135" y2="93409"/>
                          <a14:foregroundMark x1="36637" y1="9318" x2="38138" y2="10682"/>
                          <a14:foregroundMark x1="37538" y1="6364" x2="36937" y2="1818"/>
                          <a14:foregroundMark x1="48649" y1="95000" x2="51351" y2="86591"/>
                          <a14:foregroundMark x1="72973" y1="95682" x2="77778" y2="93864"/>
                          <a14:foregroundMark x1="49249" y1="95000" x2="49249" y2="95000"/>
                          <a14:foregroundMark x1="49850" y1="94773" x2="49850" y2="94773"/>
                          <a14:foregroundMark x1="49850" y1="94773" x2="49850" y2="94773"/>
                          <a14:foregroundMark x1="49249" y1="95000" x2="49249" y2="95000"/>
                          <a14:foregroundMark x1="49249" y1="95000" x2="49249" y2="95000"/>
                          <a14:foregroundMark x1="49249" y1="95000" x2="49249" y2="95000"/>
                          <a14:foregroundMark x1="48949" y1="94773" x2="48949" y2="94773"/>
                          <a14:foregroundMark x1="49550" y1="95000" x2="48949" y2="95000"/>
                          <a14:foregroundMark x1="49550" y1="93636" x2="50150" y2="93864"/>
                          <a14:foregroundMark x1="60197" y1="95000" x2="60375" y2="95000"/>
                          <a14:foregroundMark x1="48649" y1="95000" x2="51789" y2="95000"/>
                          <a14:foregroundMark x1="39940" y1="95000" x2="48949" y2="94091"/>
                          <a14:foregroundMark x1="39339" y1="95227" x2="45345" y2="95455"/>
                          <a14:foregroundMark x1="29429" y1="95682" x2="59159" y2="98636"/>
                          <a14:foregroundMark x1="59159" y1="98636" x2="44144" y2="97500"/>
                          <a14:foregroundMark x1="44144" y1="97500" x2="42643" y2="97500"/>
                          <a14:foregroundMark x1="40841" y1="99091" x2="25225" y2="97727"/>
                          <a14:foregroundMark x1="25225" y1="97727" x2="28829" y2="95455"/>
                          <a14:foregroundMark x1="57057" y1="96818" x2="69369" y2="99773"/>
                          <a14:foregroundMark x1="70871" y1="99318" x2="70871" y2="99318"/>
                          <a14:foregroundMark x1="70871" y1="98182" x2="70871" y2="98182"/>
                          <a14:foregroundMark x1="71171" y1="98409" x2="71171" y2="98409"/>
                          <a14:foregroundMark x1="71171" y1="98864" x2="71171" y2="98864"/>
                          <a14:foregroundMark x1="70871" y1="98864" x2="70871" y2="98864"/>
                          <a14:foregroundMark x1="70871" y1="98864" x2="70871" y2="98864"/>
                          <a14:foregroundMark x1="69369" y1="98409" x2="71171" y2="986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235449" y="2421155"/>
              <a:ext cx="671504" cy="8433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Immagine 16" descr="Boxart Byzantine Infantry Official - VI Century A.D. RM-54066 Romeo Models">
              <a:extLst>
                <a:ext uri="{FF2B5EF4-FFF2-40B4-BE49-F238E27FC236}">
                  <a16:creationId xmlns:a16="http://schemas.microsoft.com/office/drawing/2014/main" id="{7F1518EB-D860-4F33-A6E4-B89B4FCEF7A6}"/>
                </a:ext>
              </a:extLst>
            </p:cNvPr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91" b="99773" l="9910" r="89790">
                          <a14:foregroundMark x1="30931" y1="90682" x2="35135" y2="89773"/>
                          <a14:foregroundMark x1="31832" y1="90909" x2="34234" y2="92273"/>
                          <a14:foregroundMark x1="32432" y1="95909" x2="35135" y2="93409"/>
                          <a14:foregroundMark x1="36637" y1="9318" x2="38138" y2="10682"/>
                          <a14:foregroundMark x1="37538" y1="6364" x2="36937" y2="1818"/>
                          <a14:foregroundMark x1="48649" y1="95000" x2="51351" y2="86591"/>
                          <a14:foregroundMark x1="72973" y1="95682" x2="77778" y2="93864"/>
                          <a14:foregroundMark x1="49249" y1="95000" x2="49249" y2="95000"/>
                          <a14:foregroundMark x1="49850" y1="94773" x2="49850" y2="94773"/>
                          <a14:foregroundMark x1="49850" y1="94773" x2="49850" y2="94773"/>
                          <a14:foregroundMark x1="49249" y1="95000" x2="49249" y2="95000"/>
                          <a14:foregroundMark x1="49249" y1="95000" x2="49249" y2="95000"/>
                          <a14:foregroundMark x1="49249" y1="95000" x2="49249" y2="95000"/>
                          <a14:foregroundMark x1="48949" y1="94773" x2="48949" y2="94773"/>
                          <a14:foregroundMark x1="49550" y1="95000" x2="48949" y2="95000"/>
                          <a14:foregroundMark x1="49550" y1="93636" x2="50150" y2="93864"/>
                          <a14:foregroundMark x1="60197" y1="95000" x2="60375" y2="95000"/>
                          <a14:foregroundMark x1="48649" y1="95000" x2="51789" y2="95000"/>
                          <a14:foregroundMark x1="39940" y1="95000" x2="48949" y2="94091"/>
                          <a14:foregroundMark x1="39339" y1="95227" x2="45345" y2="95455"/>
                          <a14:foregroundMark x1="29429" y1="95682" x2="59159" y2="98636"/>
                          <a14:foregroundMark x1="59159" y1="98636" x2="44144" y2="97500"/>
                          <a14:foregroundMark x1="44144" y1="97500" x2="42643" y2="97500"/>
                          <a14:foregroundMark x1="40841" y1="99091" x2="25225" y2="97727"/>
                          <a14:foregroundMark x1="25225" y1="97727" x2="28829" y2="95455"/>
                          <a14:foregroundMark x1="57057" y1="96818" x2="69369" y2="99773"/>
                          <a14:foregroundMark x1="70871" y1="99318" x2="70871" y2="99318"/>
                          <a14:foregroundMark x1="70871" y1="98182" x2="70871" y2="98182"/>
                          <a14:foregroundMark x1="71171" y1="98409" x2="71171" y2="98409"/>
                          <a14:foregroundMark x1="71171" y1="98864" x2="71171" y2="98864"/>
                          <a14:foregroundMark x1="70871" y1="98864" x2="70871" y2="98864"/>
                          <a14:foregroundMark x1="70871" y1="98864" x2="70871" y2="98864"/>
                          <a14:foregroundMark x1="69369" y1="98409" x2="71171" y2="986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0480" y="3185234"/>
              <a:ext cx="671504" cy="8433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Immagine 17" descr="Boxart Byzantine Infantry Official - VI Century A.D. RM-54066 Romeo Models">
              <a:extLst>
                <a:ext uri="{FF2B5EF4-FFF2-40B4-BE49-F238E27FC236}">
                  <a16:creationId xmlns:a16="http://schemas.microsoft.com/office/drawing/2014/main" id="{9889D7A9-4C0A-4FA6-9928-FEB9028AD6B0}"/>
                </a:ext>
              </a:extLst>
            </p:cNvPr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91" b="99773" l="9910" r="89790">
                          <a14:foregroundMark x1="30931" y1="90682" x2="35135" y2="89773"/>
                          <a14:foregroundMark x1="31832" y1="90909" x2="34234" y2="92273"/>
                          <a14:foregroundMark x1="32432" y1="95909" x2="35135" y2="93409"/>
                          <a14:foregroundMark x1="36637" y1="9318" x2="38138" y2="10682"/>
                          <a14:foregroundMark x1="37538" y1="6364" x2="36937" y2="1818"/>
                          <a14:foregroundMark x1="48649" y1="95000" x2="51351" y2="86591"/>
                          <a14:foregroundMark x1="72973" y1="95682" x2="77778" y2="93864"/>
                          <a14:foregroundMark x1="49249" y1="95000" x2="49249" y2="95000"/>
                          <a14:foregroundMark x1="49850" y1="94773" x2="49850" y2="94773"/>
                          <a14:foregroundMark x1="49850" y1="94773" x2="49850" y2="94773"/>
                          <a14:foregroundMark x1="49249" y1="95000" x2="49249" y2="95000"/>
                          <a14:foregroundMark x1="49249" y1="95000" x2="49249" y2="95000"/>
                          <a14:foregroundMark x1="49249" y1="95000" x2="49249" y2="95000"/>
                          <a14:foregroundMark x1="48949" y1="94773" x2="48949" y2="94773"/>
                          <a14:foregroundMark x1="49550" y1="95000" x2="48949" y2="95000"/>
                          <a14:foregroundMark x1="49550" y1="93636" x2="50150" y2="93864"/>
                          <a14:foregroundMark x1="60197" y1="95000" x2="60375" y2="95000"/>
                          <a14:foregroundMark x1="48649" y1="95000" x2="51789" y2="95000"/>
                          <a14:foregroundMark x1="39940" y1="95000" x2="48949" y2="94091"/>
                          <a14:foregroundMark x1="39339" y1="95227" x2="45345" y2="95455"/>
                          <a14:foregroundMark x1="29429" y1="95682" x2="59159" y2="98636"/>
                          <a14:foregroundMark x1="59159" y1="98636" x2="44144" y2="97500"/>
                          <a14:foregroundMark x1="44144" y1="97500" x2="42643" y2="97500"/>
                          <a14:foregroundMark x1="40841" y1="99091" x2="25225" y2="97727"/>
                          <a14:foregroundMark x1="25225" y1="97727" x2="28829" y2="95455"/>
                          <a14:foregroundMark x1="57057" y1="96818" x2="69369" y2="99773"/>
                          <a14:foregroundMark x1="70871" y1="99318" x2="70871" y2="99318"/>
                          <a14:foregroundMark x1="70871" y1="98182" x2="70871" y2="98182"/>
                          <a14:foregroundMark x1="71171" y1="98409" x2="71171" y2="98409"/>
                          <a14:foregroundMark x1="71171" y1="98864" x2="71171" y2="98864"/>
                          <a14:foregroundMark x1="70871" y1="98864" x2="70871" y2="98864"/>
                          <a14:foregroundMark x1="70871" y1="98864" x2="70871" y2="98864"/>
                          <a14:foregroundMark x1="69369" y1="98409" x2="71171" y2="986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053" y="1309713"/>
              <a:ext cx="671504" cy="8433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Immagine 18" descr="Boxart Byzantine Infantry Official - VI Century A.D. RM-54066 Romeo Models">
              <a:extLst>
                <a:ext uri="{FF2B5EF4-FFF2-40B4-BE49-F238E27FC236}">
                  <a16:creationId xmlns:a16="http://schemas.microsoft.com/office/drawing/2014/main" id="{936D4871-C37F-409A-B28F-B2259F4E3F10}"/>
                </a:ext>
              </a:extLst>
            </p:cNvPr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91" b="99773" l="9910" r="89790">
                          <a14:foregroundMark x1="30931" y1="90682" x2="35135" y2="89773"/>
                          <a14:foregroundMark x1="31832" y1="90909" x2="34234" y2="92273"/>
                          <a14:foregroundMark x1="32432" y1="95909" x2="35135" y2="93409"/>
                          <a14:foregroundMark x1="36637" y1="9318" x2="38138" y2="10682"/>
                          <a14:foregroundMark x1="37538" y1="6364" x2="36937" y2="1818"/>
                          <a14:foregroundMark x1="48649" y1="95000" x2="51351" y2="86591"/>
                          <a14:foregroundMark x1="72973" y1="95682" x2="77778" y2="93864"/>
                          <a14:foregroundMark x1="49249" y1="95000" x2="49249" y2="95000"/>
                          <a14:foregroundMark x1="49850" y1="94773" x2="49850" y2="94773"/>
                          <a14:foregroundMark x1="49850" y1="94773" x2="49850" y2="94773"/>
                          <a14:foregroundMark x1="49249" y1="95000" x2="49249" y2="95000"/>
                          <a14:foregroundMark x1="49249" y1="95000" x2="49249" y2="95000"/>
                          <a14:foregroundMark x1="49249" y1="95000" x2="49249" y2="95000"/>
                          <a14:foregroundMark x1="48949" y1="94773" x2="48949" y2="94773"/>
                          <a14:foregroundMark x1="49550" y1="95000" x2="48949" y2="95000"/>
                          <a14:foregroundMark x1="49550" y1="93636" x2="50150" y2="93864"/>
                          <a14:foregroundMark x1="60197" y1="95000" x2="60375" y2="95000"/>
                          <a14:foregroundMark x1="48649" y1="95000" x2="51789" y2="95000"/>
                          <a14:foregroundMark x1="39940" y1="95000" x2="48949" y2="94091"/>
                          <a14:foregroundMark x1="39339" y1="95227" x2="45345" y2="95455"/>
                          <a14:foregroundMark x1="29429" y1="95682" x2="59159" y2="98636"/>
                          <a14:foregroundMark x1="59159" y1="98636" x2="44144" y2="97500"/>
                          <a14:foregroundMark x1="44144" y1="97500" x2="42643" y2="97500"/>
                          <a14:foregroundMark x1="40841" y1="99091" x2="25225" y2="97727"/>
                          <a14:foregroundMark x1="25225" y1="97727" x2="28829" y2="95455"/>
                          <a14:foregroundMark x1="57057" y1="96818" x2="69369" y2="99773"/>
                          <a14:foregroundMark x1="70871" y1="99318" x2="70871" y2="99318"/>
                          <a14:foregroundMark x1="70871" y1="98182" x2="70871" y2="98182"/>
                          <a14:foregroundMark x1="71171" y1="98409" x2="71171" y2="98409"/>
                          <a14:foregroundMark x1="71171" y1="98864" x2="71171" y2="98864"/>
                          <a14:foregroundMark x1="70871" y1="98864" x2="70871" y2="98864"/>
                          <a14:foregroundMark x1="70871" y1="98864" x2="70871" y2="98864"/>
                          <a14:foregroundMark x1="69369" y1="98409" x2="71171" y2="986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11120" y="1285899"/>
              <a:ext cx="671504" cy="84330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385BF336-D893-46B6-9677-37BE01A23A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88983" y="2194733"/>
              <a:ext cx="113093" cy="1680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697D4B35-F7DA-4FEC-A855-67AB8218531D}"/>
                </a:ext>
              </a:extLst>
            </p:cNvPr>
            <p:cNvCxnSpPr>
              <a:cxnSpLocks/>
              <a:stCxn id="11" idx="2"/>
              <a:endCxn id="17" idx="0"/>
            </p:cNvCxnSpPr>
            <p:nvPr/>
          </p:nvCxnSpPr>
          <p:spPr>
            <a:xfrm flipH="1">
              <a:off x="5576232" y="2900312"/>
              <a:ext cx="17293" cy="2849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E99D88D2-D5F4-4F75-9037-E4B7019F6F5D}"/>
                </a:ext>
              </a:extLst>
            </p:cNvPr>
            <p:cNvCxnSpPr>
              <a:cxnSpLocks/>
            </p:cNvCxnSpPr>
            <p:nvPr/>
          </p:nvCxnSpPr>
          <p:spPr>
            <a:xfrm>
              <a:off x="5914707" y="2928050"/>
              <a:ext cx="203169" cy="1242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B6156E95-B3DF-4DA8-887D-1F54E9809D13}"/>
                </a:ext>
              </a:extLst>
            </p:cNvPr>
            <p:cNvCxnSpPr/>
            <p:nvPr/>
          </p:nvCxnSpPr>
          <p:spPr>
            <a:xfrm flipH="1">
              <a:off x="5059266" y="2909877"/>
              <a:ext cx="176687" cy="168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A5A71114-EFE7-403B-AB6F-584D4B83856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129031" y="2215873"/>
              <a:ext cx="132516" cy="1648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ttangolo 28">
            <a:extLst>
              <a:ext uri="{FF2B5EF4-FFF2-40B4-BE49-F238E27FC236}">
                <a16:creationId xmlns:a16="http://schemas.microsoft.com/office/drawing/2014/main" id="{6C8866A7-BDDE-496B-8629-0327F95EB783}"/>
              </a:ext>
            </a:extLst>
          </p:cNvPr>
          <p:cNvSpPr/>
          <p:nvPr/>
        </p:nvSpPr>
        <p:spPr>
          <a:xfrm>
            <a:off x="6207343" y="1893374"/>
            <a:ext cx="54053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1000" dirty="0" err="1"/>
              <a:t>enemy</a:t>
            </a:r>
            <a:endParaRPr lang="it-IT" altLang="it-IT" sz="1000" dirty="0"/>
          </a:p>
        </p:txBody>
      </p:sp>
    </p:spTree>
    <p:extLst>
      <p:ext uri="{BB962C8B-B14F-4D97-AF65-F5344CB8AC3E}">
        <p14:creationId xmlns:p14="http://schemas.microsoft.com/office/powerpoint/2010/main" val="21319148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3C450E-1DB5-4C4E-9DBA-25B55A3F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Byzantine</a:t>
            </a:r>
            <a:r>
              <a:rPr lang="it-IT" altLang="it-IT" dirty="0"/>
              <a:t> </a:t>
            </a:r>
            <a:r>
              <a:rPr lang="it-IT" altLang="it-IT" dirty="0" err="1"/>
              <a:t>Generals</a:t>
            </a:r>
            <a:r>
              <a:rPr lang="it-IT" altLang="it-IT" dirty="0"/>
              <a:t>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B69FB1-239D-448D-9568-20D7A1185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0564D3-9BDA-4FA9-B178-951BD37B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E5FBD2-8568-4028-9FD3-536E7D7B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42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AD2FCB6-1ADA-4119-81D6-59BCB002F561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152525"/>
            <a:ext cx="10515600" cy="52038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2000" dirty="0"/>
              <a:t>Solutions of the Consensus </a:t>
            </a:r>
            <a:r>
              <a:rPr lang="it-IT" altLang="it-IT" sz="2000" dirty="0" err="1"/>
              <a:t>problem</a:t>
            </a:r>
            <a:r>
              <a:rPr lang="it-IT" altLang="it-IT" sz="2000" dirty="0"/>
              <a:t> are </a:t>
            </a:r>
            <a:r>
              <a:rPr lang="it-IT" altLang="it-IT" sz="2000" dirty="0" err="1"/>
              <a:t>expensive</a:t>
            </a:r>
            <a:endParaRPr lang="it-IT" altLang="it-IT" sz="2000" dirty="0"/>
          </a:p>
          <a:p>
            <a:pPr marL="0" indent="0">
              <a:buNone/>
            </a:pPr>
            <a:r>
              <a:rPr lang="it-IT" altLang="it-IT" sz="2000" dirty="0"/>
              <a:t>OM(m):     </a:t>
            </a:r>
            <a:br>
              <a:rPr lang="it-IT" altLang="it-IT" sz="2000" dirty="0"/>
            </a:br>
            <a:r>
              <a:rPr lang="it-IT" altLang="it-IT" sz="2000" dirty="0" err="1"/>
              <a:t>each</a:t>
            </a:r>
            <a:r>
              <a:rPr lang="it-IT" altLang="it-IT" sz="2000" dirty="0"/>
              <a:t> L</a:t>
            </a:r>
            <a:r>
              <a:rPr lang="it-IT" altLang="it-IT" sz="2000" baseline="-25000" dirty="0"/>
              <a:t>i</a:t>
            </a:r>
            <a:r>
              <a:rPr lang="it-IT" altLang="it-IT" sz="2000" dirty="0"/>
              <a:t> </a:t>
            </a:r>
            <a:r>
              <a:rPr lang="it-IT" altLang="it-IT" sz="2000" dirty="0" err="1"/>
              <a:t>waits</a:t>
            </a:r>
            <a:r>
              <a:rPr lang="it-IT" altLang="it-IT" sz="2000" dirty="0"/>
              <a:t> for </a:t>
            </a:r>
            <a:r>
              <a:rPr lang="it-IT" altLang="it-IT" sz="2000" dirty="0" err="1"/>
              <a:t>messages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originated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at</a:t>
            </a:r>
            <a:r>
              <a:rPr lang="it-IT" altLang="it-IT" sz="2000" dirty="0"/>
              <a:t> C and </a:t>
            </a:r>
            <a:r>
              <a:rPr lang="it-IT" altLang="it-IT" sz="2000" dirty="0" err="1"/>
              <a:t>relayed</a:t>
            </a:r>
            <a:r>
              <a:rPr lang="it-IT" altLang="it-IT" sz="2000" dirty="0"/>
              <a:t> via m </a:t>
            </a:r>
            <a:r>
              <a:rPr lang="it-IT" altLang="it-IT" sz="2000" dirty="0" err="1"/>
              <a:t>others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L</a:t>
            </a:r>
            <a:r>
              <a:rPr lang="it-IT" altLang="it-IT" sz="2000" baseline="-25000" dirty="0" err="1"/>
              <a:t>j</a:t>
            </a:r>
            <a:endParaRPr lang="it-IT" altLang="it-IT" sz="2000" baseline="-25000" dirty="0"/>
          </a:p>
          <a:p>
            <a:endParaRPr lang="it-IT" altLang="it-IT" sz="2000" dirty="0"/>
          </a:p>
          <a:p>
            <a:pPr marL="0" indent="0">
              <a:buNone/>
            </a:pPr>
            <a:r>
              <a:rPr lang="it-IT" altLang="it-IT" sz="2000" dirty="0"/>
              <a:t>OM(m) </a:t>
            </a:r>
            <a:r>
              <a:rPr lang="it-IT" altLang="it-IT" sz="2000" dirty="0" err="1"/>
              <a:t>requires</a:t>
            </a:r>
            <a:r>
              <a:rPr lang="it-IT" altLang="it-IT" sz="2000" dirty="0"/>
              <a:t> </a:t>
            </a:r>
          </a:p>
          <a:p>
            <a:pPr marL="0" indent="0">
              <a:buNone/>
            </a:pPr>
            <a:r>
              <a:rPr lang="it-IT" altLang="it-IT" sz="2000" dirty="0"/>
              <a:t>	n = 3m +1  </a:t>
            </a:r>
            <a:r>
              <a:rPr lang="it-IT" altLang="it-IT" sz="2000" dirty="0" err="1"/>
              <a:t>nodes</a:t>
            </a:r>
            <a:endParaRPr lang="it-IT" altLang="it-IT" sz="2000" dirty="0"/>
          </a:p>
          <a:p>
            <a:pPr marL="0" indent="0">
              <a:buNone/>
            </a:pPr>
            <a:r>
              <a:rPr lang="it-IT" altLang="it-IT" sz="2000" dirty="0"/>
              <a:t>	m+1 rounds</a:t>
            </a:r>
          </a:p>
          <a:p>
            <a:pPr marL="0" indent="0">
              <a:buNone/>
            </a:pPr>
            <a:r>
              <a:rPr lang="it-IT" altLang="it-IT" sz="2000" dirty="0"/>
              <a:t>	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of the size O(n</a:t>
            </a:r>
            <a:r>
              <a:rPr lang="it-IT" altLang="it-IT" sz="2000" baseline="30000" dirty="0"/>
              <a:t>m+1</a:t>
            </a:r>
            <a:r>
              <a:rPr lang="it-IT" altLang="it-IT" sz="2000" dirty="0"/>
              <a:t>)  -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size </a:t>
            </a:r>
            <a:r>
              <a:rPr lang="it-IT" altLang="it-IT" sz="2000" dirty="0" err="1"/>
              <a:t>grows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at</a:t>
            </a:r>
            <a:r>
              <a:rPr lang="it-IT" altLang="it-IT" sz="2000" dirty="0"/>
              <a:t>  </a:t>
            </a:r>
            <a:r>
              <a:rPr lang="it-IT" altLang="it-IT" sz="2000" dirty="0" err="1"/>
              <a:t>each</a:t>
            </a:r>
            <a:r>
              <a:rPr lang="it-IT" altLang="it-IT" sz="2000" dirty="0"/>
              <a:t> round </a:t>
            </a:r>
          </a:p>
          <a:p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 err="1"/>
              <a:t>Algorithm</a:t>
            </a:r>
            <a:r>
              <a:rPr lang="it-IT" altLang="it-IT" sz="2000" dirty="0"/>
              <a:t> </a:t>
            </a:r>
            <a:r>
              <a:rPr lang="it-IT" altLang="it-IT" sz="2000" dirty="0" err="1"/>
              <a:t>evaluation</a:t>
            </a:r>
            <a:r>
              <a:rPr lang="it-IT" altLang="it-IT" sz="2000" dirty="0"/>
              <a:t> </a:t>
            </a:r>
            <a:r>
              <a:rPr lang="it-IT" altLang="it-IT" sz="2000" dirty="0" err="1"/>
              <a:t>using</a:t>
            </a:r>
            <a:r>
              <a:rPr lang="it-IT" altLang="it-IT" sz="2000" dirty="0"/>
              <a:t> </a:t>
            </a:r>
            <a:r>
              <a:rPr lang="it-IT" altLang="it-IT" sz="2000" dirty="0" err="1"/>
              <a:t>different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metrics</a:t>
            </a:r>
            <a:r>
              <a:rPr lang="it-IT" altLang="it-IT" sz="2000" dirty="0"/>
              <a:t>: </a:t>
            </a:r>
          </a:p>
          <a:p>
            <a:pPr marL="0" indent="0" algn="just">
              <a:buNone/>
            </a:pPr>
            <a:r>
              <a:rPr lang="it-IT" altLang="it-IT" sz="2000" dirty="0" err="1"/>
              <a:t>number</a:t>
            </a:r>
            <a:r>
              <a:rPr lang="it-IT" altLang="it-IT" sz="2000" dirty="0"/>
              <a:t> of fault processors / </a:t>
            </a:r>
            <a:r>
              <a:rPr lang="it-IT" altLang="it-IT" sz="2000" dirty="0" err="1"/>
              <a:t>number</a:t>
            </a:r>
            <a:r>
              <a:rPr lang="it-IT" altLang="it-IT" sz="2000" dirty="0"/>
              <a:t> of rounds /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size</a:t>
            </a:r>
          </a:p>
          <a:p>
            <a:pPr marL="0" indent="0" algn="just">
              <a:buNone/>
            </a:pPr>
            <a:r>
              <a:rPr lang="it-IT" altLang="it-IT" sz="2000" dirty="0"/>
              <a:t>In the literature, </a:t>
            </a:r>
            <a:r>
              <a:rPr lang="it-IT" altLang="it-IT" sz="2000" dirty="0" err="1"/>
              <a:t>there</a:t>
            </a:r>
            <a:r>
              <a:rPr lang="it-IT" altLang="it-IT" sz="2000" dirty="0"/>
              <a:t> are </a:t>
            </a:r>
            <a:r>
              <a:rPr lang="it-IT" altLang="it-IT" sz="2000" dirty="0" err="1"/>
              <a:t>algorithms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that</a:t>
            </a:r>
            <a:r>
              <a:rPr lang="it-IT" altLang="it-IT" sz="2000" dirty="0"/>
              <a:t> are </a:t>
            </a:r>
            <a:r>
              <a:rPr lang="it-IT" altLang="it-IT" sz="2000" dirty="0" err="1"/>
              <a:t>optimal</a:t>
            </a:r>
            <a:r>
              <a:rPr lang="it-IT" altLang="it-IT" sz="2000" dirty="0"/>
              <a:t> for some of </a:t>
            </a:r>
            <a:r>
              <a:rPr lang="it-IT" altLang="it-IT" sz="2000" dirty="0" err="1"/>
              <a:t>these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aspects</a:t>
            </a:r>
            <a:r>
              <a:rPr lang="it-IT" altLang="it-IT" sz="2000" dirty="0"/>
              <a:t>.</a:t>
            </a:r>
          </a:p>
          <a:p>
            <a:pPr algn="just"/>
            <a:endParaRPr lang="it-IT" altLang="it-IT" sz="2000" dirty="0"/>
          </a:p>
        </p:txBody>
      </p:sp>
    </p:spTree>
    <p:extLst>
      <p:ext uri="{BB962C8B-B14F-4D97-AF65-F5344CB8AC3E}">
        <p14:creationId xmlns:p14="http://schemas.microsoft.com/office/powerpoint/2010/main" val="42726356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3234B9-3447-4D20-BF74-5FA5C9B4A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Byzantine</a:t>
            </a:r>
            <a:r>
              <a:rPr lang="it-IT" altLang="it-IT" dirty="0"/>
              <a:t> </a:t>
            </a:r>
            <a:r>
              <a:rPr lang="it-IT" altLang="it-IT" dirty="0" err="1"/>
              <a:t>Generals</a:t>
            </a:r>
            <a:r>
              <a:rPr lang="it-IT" altLang="it-IT" dirty="0"/>
              <a:t>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6385AB-F286-4C43-BF4B-95FA74C95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F71885-B7A0-48E9-836A-AC0DC1DF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D7E02F-7596-4E58-B52D-AA96B65A7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43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D8E70A4-0916-499B-AD2D-CD0D4AC6C6D5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161792"/>
            <a:ext cx="10763250" cy="4774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altLang="it-IT" sz="2000" dirty="0"/>
              <a:t>The </a:t>
            </a:r>
            <a:r>
              <a:rPr lang="it-IT" altLang="it-IT" sz="2000" dirty="0" err="1"/>
              <a:t>ability</a:t>
            </a:r>
            <a:r>
              <a:rPr lang="it-IT" altLang="it-IT" sz="2000" dirty="0"/>
              <a:t> of the </a:t>
            </a:r>
            <a:r>
              <a:rPr lang="it-IT" altLang="it-IT" sz="2000" dirty="0" err="1"/>
              <a:t>traitor</a:t>
            </a:r>
            <a:r>
              <a:rPr lang="it-IT" altLang="it-IT" sz="2000" dirty="0"/>
              <a:t>  to </a:t>
            </a:r>
            <a:r>
              <a:rPr lang="it-IT" altLang="it-IT" sz="2000" dirty="0" err="1"/>
              <a:t>lie</a:t>
            </a:r>
            <a:r>
              <a:rPr lang="it-IT" altLang="it-IT" sz="2000" dirty="0"/>
              <a:t> makes the </a:t>
            </a:r>
            <a:r>
              <a:rPr lang="it-IT" altLang="it-IT" sz="2000" dirty="0" err="1"/>
              <a:t>Byzantine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problem</a:t>
            </a:r>
            <a:r>
              <a:rPr lang="it-IT" altLang="it-IT" sz="2000" dirty="0"/>
              <a:t> </a:t>
            </a:r>
            <a:r>
              <a:rPr lang="it-IT" altLang="it-IT" sz="2000" dirty="0" err="1"/>
              <a:t>difficult</a:t>
            </a:r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/>
              <a:t>		</a:t>
            </a:r>
            <a:r>
              <a:rPr lang="it-IT" altLang="it-IT" sz="2400" dirty="0" err="1"/>
              <a:t>Restrict</a:t>
            </a:r>
            <a:r>
              <a:rPr lang="it-IT" altLang="it-IT" sz="2400" dirty="0"/>
              <a:t> the </a:t>
            </a:r>
            <a:r>
              <a:rPr lang="it-IT" altLang="it-IT" sz="2400" dirty="0" err="1"/>
              <a:t>ability</a:t>
            </a:r>
            <a:r>
              <a:rPr lang="it-IT" altLang="it-IT" sz="2400" dirty="0"/>
              <a:t> of the </a:t>
            </a:r>
            <a:r>
              <a:rPr lang="it-IT" altLang="it-IT" sz="2400" dirty="0" err="1"/>
              <a:t>traitor</a:t>
            </a:r>
            <a:r>
              <a:rPr lang="it-IT" altLang="it-IT" sz="2400" dirty="0"/>
              <a:t> to </a:t>
            </a:r>
            <a:r>
              <a:rPr lang="it-IT" altLang="it-IT" sz="2400" dirty="0" err="1"/>
              <a:t>lie</a:t>
            </a:r>
            <a:endParaRPr lang="it-IT" altLang="it-IT" sz="2400" dirty="0"/>
          </a:p>
          <a:p>
            <a:pPr marL="0" indent="0" algn="just">
              <a:buNone/>
            </a:pPr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/>
              <a:t>A </a:t>
            </a:r>
            <a:r>
              <a:rPr lang="it-IT" altLang="it-IT" sz="2000" dirty="0" err="1"/>
              <a:t>solution</a:t>
            </a:r>
            <a:r>
              <a:rPr lang="it-IT" altLang="it-IT" sz="2000" dirty="0"/>
              <a:t> with </a:t>
            </a:r>
            <a:r>
              <a:rPr lang="it-IT" altLang="it-IT" sz="2000" dirty="0" err="1"/>
              <a:t>signed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messages</a:t>
            </a:r>
            <a:r>
              <a:rPr lang="it-IT" altLang="it-IT" sz="2000" dirty="0"/>
              <a:t>:</a:t>
            </a:r>
          </a:p>
          <a:p>
            <a:pPr marL="0" indent="0" algn="just">
              <a:buNone/>
            </a:pPr>
            <a:r>
              <a:rPr lang="it-IT" altLang="it-IT" sz="2000" dirty="0"/>
              <a:t>	</a:t>
            </a:r>
            <a:r>
              <a:rPr lang="it-IT" altLang="it-IT" sz="2000" dirty="0" err="1"/>
              <a:t>allow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generals</a:t>
            </a:r>
            <a:r>
              <a:rPr lang="it-IT" altLang="it-IT" sz="2000" dirty="0"/>
              <a:t> to </a:t>
            </a:r>
            <a:r>
              <a:rPr lang="it-IT" altLang="it-IT" sz="2000" dirty="0" err="1"/>
              <a:t>send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unforgeable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signed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messages</a:t>
            </a:r>
            <a:r>
              <a:rPr lang="it-IT" altLang="it-IT" sz="2000" dirty="0"/>
              <a:t> (</a:t>
            </a:r>
            <a:r>
              <a:rPr lang="it-IT" altLang="it-IT" sz="2000" dirty="0" err="1"/>
              <a:t>authenticated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messages</a:t>
            </a:r>
            <a:r>
              <a:rPr lang="it-IT" altLang="it-IT" sz="2000" dirty="0"/>
              <a:t>)</a:t>
            </a:r>
          </a:p>
          <a:p>
            <a:pPr marL="0" indent="0" algn="just">
              <a:buNone/>
            </a:pPr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 err="1"/>
              <a:t>Byzantine</a:t>
            </a:r>
            <a:r>
              <a:rPr lang="it-IT" altLang="it-IT" sz="2000" dirty="0"/>
              <a:t> agreement </a:t>
            </a:r>
            <a:r>
              <a:rPr lang="it-IT" altLang="it-IT" sz="2000" dirty="0" err="1"/>
              <a:t>becomes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much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simpler</a:t>
            </a:r>
            <a:endParaRPr lang="it-IT" altLang="it-IT" sz="2000" dirty="0"/>
          </a:p>
          <a:p>
            <a:pPr marL="0" indent="0" algn="just">
              <a:buNone/>
            </a:pPr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/>
              <a:t>A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authenticated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if</a:t>
            </a:r>
            <a:r>
              <a:rPr lang="it-IT" altLang="it-IT" sz="2000" dirty="0"/>
              <a:t>:</a:t>
            </a:r>
          </a:p>
          <a:p>
            <a:pPr marL="0" indent="0" algn="just">
              <a:buNone/>
            </a:pPr>
            <a:r>
              <a:rPr lang="it-IT" altLang="it-IT" sz="2000" dirty="0"/>
              <a:t>	1. a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signed</a:t>
            </a:r>
            <a:r>
              <a:rPr lang="it-IT" altLang="it-IT" sz="2000" dirty="0"/>
              <a:t> by a fault-free processor </a:t>
            </a:r>
            <a:r>
              <a:rPr lang="it-IT" altLang="it-IT" sz="2000" dirty="0" err="1"/>
              <a:t>cannot</a:t>
            </a:r>
            <a:r>
              <a:rPr lang="it-IT" altLang="it-IT" sz="2000" dirty="0"/>
              <a:t>  be </a:t>
            </a:r>
            <a:r>
              <a:rPr lang="it-IT" altLang="it-IT" sz="2000" dirty="0" err="1"/>
              <a:t>forged</a:t>
            </a:r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/>
              <a:t>	2. </a:t>
            </a:r>
            <a:r>
              <a:rPr lang="it-IT" altLang="it-IT" sz="2000" dirty="0" err="1"/>
              <a:t>any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corruption</a:t>
            </a:r>
            <a:r>
              <a:rPr lang="it-IT" altLang="it-IT" sz="2000" dirty="0"/>
              <a:t> of the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detectable</a:t>
            </a:r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/>
              <a:t>	3. the signature can be </a:t>
            </a:r>
            <a:r>
              <a:rPr lang="it-IT" altLang="it-IT" sz="2000" dirty="0" err="1"/>
              <a:t>authenticated</a:t>
            </a:r>
            <a:r>
              <a:rPr lang="it-IT" altLang="it-IT" sz="2000" dirty="0"/>
              <a:t> by </a:t>
            </a:r>
            <a:r>
              <a:rPr lang="it-IT" altLang="it-IT" sz="2000" dirty="0" err="1"/>
              <a:t>any</a:t>
            </a:r>
            <a:r>
              <a:rPr lang="it-IT" altLang="it-IT" sz="2000" dirty="0"/>
              <a:t> processors</a:t>
            </a:r>
          </a:p>
        </p:txBody>
      </p:sp>
    </p:spTree>
    <p:extLst>
      <p:ext uri="{BB962C8B-B14F-4D97-AF65-F5344CB8AC3E}">
        <p14:creationId xmlns:p14="http://schemas.microsoft.com/office/powerpoint/2010/main" val="38019052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5CD2D6-08B2-4164-BEB3-76032F8D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Byzantine</a:t>
            </a:r>
            <a:r>
              <a:rPr lang="it-IT" altLang="it-IT" dirty="0"/>
              <a:t> </a:t>
            </a:r>
            <a:r>
              <a:rPr lang="it-IT" altLang="it-IT" dirty="0" err="1"/>
              <a:t>Generals</a:t>
            </a:r>
            <a:r>
              <a:rPr lang="it-IT" altLang="it-IT" dirty="0"/>
              <a:t> </a:t>
            </a:r>
            <a:r>
              <a:rPr lang="it-IT" altLang="it-IT" dirty="0" err="1"/>
              <a:t>Problem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51B05F-D395-4E8E-9BCC-0F44278BE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525B19-6B85-4C87-B5AE-79916396E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D73FBB-C279-4A7F-ABE3-53F09D13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44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29C4DAE-DF98-43E8-832F-197F8CE20107}"/>
              </a:ext>
            </a:extLst>
          </p:cNvPr>
          <p:cNvSpPr txBox="1">
            <a:spLocks noChangeArrowheads="1"/>
          </p:cNvSpPr>
          <p:nvPr/>
        </p:nvSpPr>
        <p:spPr>
          <a:xfrm>
            <a:off x="1179513" y="1054328"/>
            <a:ext cx="8228012" cy="5183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it-IT" altLang="it-IT" sz="1800" dirty="0" err="1"/>
              <a:t>Assmptions</a:t>
            </a:r>
            <a:r>
              <a:rPr lang="it-IT" altLang="it-IT" sz="1800" dirty="0"/>
              <a:t>:</a:t>
            </a:r>
          </a:p>
          <a:p>
            <a:pPr marL="0" indent="0">
              <a:buNone/>
              <a:defRPr/>
            </a:pPr>
            <a:endParaRPr lang="it-IT" altLang="it-IT" sz="1800" dirty="0"/>
          </a:p>
          <a:p>
            <a:pPr marL="0" indent="0">
              <a:buNone/>
              <a:defRPr/>
            </a:pPr>
            <a:r>
              <a:rPr lang="it-IT" altLang="it-IT" sz="2000" dirty="0"/>
              <a:t>(a) The signature of a </a:t>
            </a:r>
            <a:r>
              <a:rPr lang="it-IT" altLang="it-IT" sz="2000" dirty="0" err="1"/>
              <a:t>loyal</a:t>
            </a:r>
            <a:r>
              <a:rPr lang="it-IT" altLang="it-IT" sz="2000" dirty="0"/>
              <a:t> general </a:t>
            </a:r>
            <a:r>
              <a:rPr lang="it-IT" altLang="it-IT" sz="2000" dirty="0" err="1"/>
              <a:t>cannot</a:t>
            </a:r>
            <a:r>
              <a:rPr lang="it-IT" altLang="it-IT" sz="2000" dirty="0"/>
              <a:t> be </a:t>
            </a:r>
            <a:r>
              <a:rPr lang="it-IT" altLang="it-IT" sz="2000" dirty="0" err="1"/>
              <a:t>forged</a:t>
            </a:r>
            <a:r>
              <a:rPr lang="it-IT" altLang="it-IT" sz="2000" dirty="0"/>
              <a:t>, and </a:t>
            </a:r>
            <a:r>
              <a:rPr lang="it-IT" altLang="it-IT" sz="2000" dirty="0" err="1"/>
              <a:t>any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alteration</a:t>
            </a:r>
            <a:r>
              <a:rPr lang="it-IT" altLang="it-IT" sz="2000" dirty="0"/>
              <a:t> of the </a:t>
            </a:r>
            <a:r>
              <a:rPr lang="it-IT" altLang="it-IT" sz="2000" dirty="0" err="1"/>
              <a:t>content</a:t>
            </a:r>
            <a:r>
              <a:rPr lang="it-IT" altLang="it-IT" sz="2000" dirty="0"/>
              <a:t> of a </a:t>
            </a:r>
            <a:r>
              <a:rPr lang="it-IT" altLang="it-IT" sz="2000" dirty="0" err="1"/>
              <a:t>signed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can be </a:t>
            </a:r>
            <a:r>
              <a:rPr lang="it-IT" altLang="it-IT" sz="2000" dirty="0" err="1"/>
              <a:t>detected</a:t>
            </a:r>
            <a:endParaRPr lang="it-IT" altLang="it-IT" sz="2000" dirty="0"/>
          </a:p>
          <a:p>
            <a:pPr>
              <a:defRPr/>
            </a:pPr>
            <a:endParaRPr lang="it-IT" altLang="it-IT" sz="2000" dirty="0"/>
          </a:p>
          <a:p>
            <a:pPr marL="0" indent="0">
              <a:buNone/>
              <a:defRPr/>
            </a:pPr>
            <a:r>
              <a:rPr lang="it-IT" altLang="it-IT" sz="2000" dirty="0"/>
              <a:t>(b) </a:t>
            </a:r>
            <a:r>
              <a:rPr lang="it-IT" altLang="it-IT" sz="2000" dirty="0" err="1"/>
              <a:t>Anyone</a:t>
            </a:r>
            <a:r>
              <a:rPr lang="it-IT" altLang="it-IT" sz="2000" dirty="0"/>
              <a:t> can </a:t>
            </a:r>
            <a:r>
              <a:rPr lang="it-IT" altLang="it-IT" sz="2000" dirty="0" err="1"/>
              <a:t>verify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authenticity</a:t>
            </a:r>
            <a:r>
              <a:rPr lang="it-IT" altLang="it-IT" sz="2000" dirty="0"/>
              <a:t> of the signature of a general</a:t>
            </a:r>
          </a:p>
          <a:p>
            <a:pPr>
              <a:defRPr/>
            </a:pPr>
            <a:endParaRPr lang="it-IT" altLang="it-IT" sz="2000" i="1" dirty="0"/>
          </a:p>
          <a:p>
            <a:pPr marL="0" indent="0">
              <a:buNone/>
              <a:defRPr/>
            </a:pPr>
            <a:r>
              <a:rPr lang="it-IT" altLang="it-IT" sz="2000" dirty="0"/>
              <a:t>No </a:t>
            </a:r>
            <a:r>
              <a:rPr lang="it-IT" altLang="it-IT" sz="2000" dirty="0" err="1"/>
              <a:t>assumptions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about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signatures</a:t>
            </a:r>
            <a:r>
              <a:rPr lang="it-IT" altLang="it-IT" sz="2000" dirty="0"/>
              <a:t> of </a:t>
            </a:r>
            <a:r>
              <a:rPr lang="it-IT" altLang="it-IT" sz="2000" dirty="0" err="1"/>
              <a:t>traitor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generals</a:t>
            </a:r>
            <a:endParaRPr lang="it-IT" altLang="it-IT" sz="2000" dirty="0"/>
          </a:p>
          <a:p>
            <a:pPr algn="just">
              <a:defRPr/>
            </a:pPr>
            <a:endParaRPr lang="it-IT" altLang="it-IT" sz="1600" dirty="0"/>
          </a:p>
          <a:p>
            <a:pPr algn="just">
              <a:defRPr/>
            </a:pPr>
            <a:endParaRPr lang="it-IT" altLang="it-IT" sz="1315" dirty="0"/>
          </a:p>
        </p:txBody>
      </p:sp>
    </p:spTree>
    <p:extLst>
      <p:ext uri="{BB962C8B-B14F-4D97-AF65-F5344CB8AC3E}">
        <p14:creationId xmlns:p14="http://schemas.microsoft.com/office/powerpoint/2010/main" val="31515091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36F950-0BA2-465B-8633-8FA32CE15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Signed</a:t>
            </a:r>
            <a:r>
              <a:rPr lang="it-IT" altLang="it-IT" dirty="0"/>
              <a:t> </a:t>
            </a:r>
            <a:r>
              <a:rPr lang="it-IT" altLang="it-IT" dirty="0" err="1"/>
              <a:t>messages</a:t>
            </a:r>
            <a:r>
              <a:rPr lang="it-IT" altLang="it-IT" dirty="0"/>
              <a:t> 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CA7CCE-AF8C-4A81-AA52-69A7E7FF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0395AF-EAB2-4B47-ACF5-06ED6E3BD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64C663-0ED9-4DB1-8DE5-51D3B06B2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45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CE8B83F-F01F-4FC7-A7D2-3665EA9E0F9E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235530"/>
            <a:ext cx="9793592" cy="4524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1800" dirty="0" err="1"/>
              <a:t>Let</a:t>
            </a:r>
            <a:r>
              <a:rPr lang="it-IT" altLang="it-IT" sz="1800" dirty="0"/>
              <a:t> V be a set of </a:t>
            </a:r>
            <a:r>
              <a:rPr lang="it-IT" altLang="it-IT" sz="1800" dirty="0" err="1"/>
              <a:t>orders</a:t>
            </a:r>
            <a:r>
              <a:rPr lang="it-IT" altLang="it-IT" sz="1800" dirty="0"/>
              <a:t>. The </a:t>
            </a:r>
            <a:r>
              <a:rPr lang="it-IT" altLang="it-IT" sz="1800" dirty="0" err="1"/>
              <a:t>function</a:t>
            </a:r>
            <a:r>
              <a:rPr lang="it-IT" altLang="it-IT" sz="1800" dirty="0"/>
              <a:t> </a:t>
            </a:r>
            <a:r>
              <a:rPr lang="it-IT" altLang="it-IT" sz="1800" dirty="0" err="1"/>
              <a:t>choice</a:t>
            </a:r>
            <a:r>
              <a:rPr lang="it-IT" altLang="it-IT" sz="1800" dirty="0"/>
              <a:t>(V) </a:t>
            </a:r>
            <a:r>
              <a:rPr lang="it-IT" altLang="it-IT" sz="1800" dirty="0" err="1"/>
              <a:t>obtains</a:t>
            </a:r>
            <a:r>
              <a:rPr lang="it-IT" altLang="it-IT" sz="1800" dirty="0"/>
              <a:t> a single </a:t>
            </a:r>
            <a:r>
              <a:rPr lang="it-IT" altLang="it-IT" sz="1800" dirty="0" err="1"/>
              <a:t>order</a:t>
            </a:r>
            <a:r>
              <a:rPr lang="it-IT" altLang="it-IT" sz="1800" dirty="0"/>
              <a:t> from a set of </a:t>
            </a:r>
            <a:r>
              <a:rPr lang="it-IT" altLang="it-IT" sz="1800" dirty="0" err="1"/>
              <a:t>orders</a:t>
            </a:r>
            <a:r>
              <a:rPr lang="it-IT" altLang="it-IT" sz="1800" dirty="0"/>
              <a:t>:</a:t>
            </a:r>
          </a:p>
          <a:p>
            <a:pPr marL="0" indent="0">
              <a:buNone/>
            </a:pPr>
            <a:r>
              <a:rPr lang="it-IT" altLang="it-IT" sz="1800" dirty="0"/>
              <a:t>_______________________________________</a:t>
            </a:r>
          </a:p>
          <a:p>
            <a:pPr marL="0" indent="0">
              <a:buNone/>
            </a:pPr>
            <a:r>
              <a:rPr lang="it-IT" altLang="it-IT" sz="1800" dirty="0"/>
              <a:t>For </a:t>
            </a:r>
            <a:r>
              <a:rPr lang="it-IT" altLang="it-IT" sz="1800" dirty="0" err="1"/>
              <a:t>choice</a:t>
            </a:r>
            <a:r>
              <a:rPr lang="it-IT" altLang="it-IT" sz="1800" dirty="0"/>
              <a:t>(V) </a:t>
            </a:r>
            <a:r>
              <a:rPr lang="it-IT" altLang="it-IT" sz="1800" dirty="0" err="1"/>
              <a:t>we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require</a:t>
            </a:r>
            <a:r>
              <a:rPr lang="it-IT" altLang="it-IT" sz="1800" dirty="0"/>
              <a:t>:</a:t>
            </a:r>
          </a:p>
          <a:p>
            <a:pPr marL="0" indent="0">
              <a:buNone/>
            </a:pPr>
            <a:r>
              <a:rPr lang="it-IT" altLang="it-IT" sz="1800" dirty="0" err="1"/>
              <a:t>choice</a:t>
            </a:r>
            <a:r>
              <a:rPr lang="it-IT" altLang="it-IT" sz="1800" dirty="0"/>
              <a:t>(</a:t>
            </a:r>
            <a:r>
              <a:rPr lang="it-IT" altLang="it-IT" sz="1800" dirty="0">
                <a:latin typeface="Symbol" panose="05050102010706020507" pitchFamily="18" charset="2"/>
              </a:rPr>
              <a:t>Æ</a:t>
            </a:r>
            <a:r>
              <a:rPr lang="it-IT" altLang="it-IT" sz="1800" dirty="0"/>
              <a:t>) = </a:t>
            </a:r>
            <a:r>
              <a:rPr lang="it-IT" altLang="it-IT" sz="1800" dirty="0" err="1"/>
              <a:t>retreat</a:t>
            </a:r>
            <a:endParaRPr lang="it-IT" altLang="it-IT" sz="1800" dirty="0"/>
          </a:p>
          <a:p>
            <a:pPr marL="0" indent="0">
              <a:buNone/>
            </a:pPr>
            <a:endParaRPr lang="it-IT" altLang="it-IT" sz="1800" dirty="0"/>
          </a:p>
          <a:p>
            <a:pPr marL="0" indent="0">
              <a:buNone/>
            </a:pPr>
            <a:r>
              <a:rPr lang="it-IT" altLang="it-IT" sz="1800" dirty="0" err="1"/>
              <a:t>choice</a:t>
            </a:r>
            <a:r>
              <a:rPr lang="it-IT" altLang="it-IT" sz="1800" dirty="0"/>
              <a:t>(V)  = v     </a:t>
            </a:r>
            <a:r>
              <a:rPr lang="it-IT" altLang="it-IT" sz="1800" dirty="0" err="1"/>
              <a:t>if</a:t>
            </a:r>
            <a:r>
              <a:rPr lang="it-IT" altLang="it-IT" sz="1800" dirty="0"/>
              <a:t> V </a:t>
            </a:r>
            <a:r>
              <a:rPr lang="it-IT" altLang="it-IT" sz="1800" dirty="0" err="1"/>
              <a:t>consists</a:t>
            </a:r>
            <a:r>
              <a:rPr lang="it-IT" altLang="it-IT" sz="1800" dirty="0"/>
              <a:t> of the single </a:t>
            </a:r>
            <a:r>
              <a:rPr lang="it-IT" altLang="it-IT" sz="1800" dirty="0" err="1"/>
              <a:t>element</a:t>
            </a:r>
            <a:r>
              <a:rPr lang="it-IT" altLang="it-IT" sz="1800" dirty="0"/>
              <a:t> v </a:t>
            </a:r>
          </a:p>
          <a:p>
            <a:pPr marL="0" indent="0">
              <a:buNone/>
            </a:pPr>
            <a:endParaRPr lang="it-IT" altLang="it-IT" sz="1800" dirty="0"/>
          </a:p>
          <a:p>
            <a:pPr marL="0" indent="0">
              <a:buNone/>
            </a:pPr>
            <a:r>
              <a:rPr lang="it-IT" altLang="it-IT" sz="1800" dirty="0" err="1"/>
              <a:t>choice</a:t>
            </a:r>
            <a:r>
              <a:rPr lang="it-IT" altLang="it-IT" sz="1800" dirty="0"/>
              <a:t>(V) = </a:t>
            </a:r>
            <a:r>
              <a:rPr lang="it-IT" altLang="it-IT" sz="1800" dirty="0" err="1"/>
              <a:t>retrait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if</a:t>
            </a:r>
            <a:r>
              <a:rPr lang="it-IT" altLang="it-IT" sz="1800" dirty="0"/>
              <a:t> V </a:t>
            </a:r>
            <a:r>
              <a:rPr lang="it-IT" altLang="it-IT" sz="1800" dirty="0" err="1"/>
              <a:t>consists</a:t>
            </a:r>
            <a:r>
              <a:rPr lang="it-IT" altLang="it-IT" sz="1800" dirty="0"/>
              <a:t> of more </a:t>
            </a:r>
            <a:r>
              <a:rPr lang="it-IT" altLang="it-IT" sz="1800" dirty="0" err="1"/>
              <a:t>than</a:t>
            </a:r>
            <a:r>
              <a:rPr lang="it-IT" altLang="it-IT" sz="1800" dirty="0"/>
              <a:t> 1 </a:t>
            </a:r>
            <a:r>
              <a:rPr lang="it-IT" altLang="it-IT" sz="1800" dirty="0" err="1"/>
              <a:t>element</a:t>
            </a:r>
            <a:endParaRPr lang="it-IT" altLang="it-IT" sz="1800" dirty="0"/>
          </a:p>
          <a:p>
            <a:pPr marL="0" indent="0">
              <a:buNone/>
            </a:pPr>
            <a:r>
              <a:rPr lang="it-IT" altLang="it-IT" sz="1800" dirty="0"/>
              <a:t>_____________________________________</a:t>
            </a:r>
          </a:p>
          <a:p>
            <a:pPr marL="0" indent="0">
              <a:buNone/>
            </a:pPr>
            <a:endParaRPr lang="it-IT" altLang="it-IT" sz="1800" dirty="0"/>
          </a:p>
          <a:p>
            <a:r>
              <a:rPr lang="it-IT" altLang="it-IT" sz="1800" dirty="0"/>
              <a:t>x:i 	</a:t>
            </a:r>
            <a:r>
              <a:rPr lang="it-IT" altLang="it-IT" sz="1800" dirty="0" err="1"/>
              <a:t>denotes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message</a:t>
            </a:r>
            <a:r>
              <a:rPr lang="it-IT" altLang="it-IT" sz="1800" dirty="0"/>
              <a:t> x </a:t>
            </a:r>
            <a:r>
              <a:rPr lang="it-IT" altLang="it-IT" sz="1800" dirty="0" err="1"/>
              <a:t>signed</a:t>
            </a:r>
            <a:r>
              <a:rPr lang="it-IT" altLang="it-IT" sz="1800" dirty="0"/>
              <a:t> by general i</a:t>
            </a:r>
          </a:p>
          <a:p>
            <a:r>
              <a:rPr lang="it-IT" altLang="it-IT" sz="1800" dirty="0"/>
              <a:t>v:j:i  	</a:t>
            </a:r>
            <a:r>
              <a:rPr lang="it-IT" altLang="it-IT" sz="1800" dirty="0" err="1"/>
              <a:t>denotes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v </a:t>
            </a:r>
            <a:r>
              <a:rPr lang="it-IT" altLang="it-IT" sz="1800" dirty="0" err="1"/>
              <a:t>signed</a:t>
            </a:r>
            <a:r>
              <a:rPr lang="it-IT" altLang="it-IT" sz="1800" dirty="0"/>
              <a:t> by j and </a:t>
            </a:r>
            <a:r>
              <a:rPr lang="it-IT" altLang="it-IT" sz="1800" dirty="0" err="1"/>
              <a:t>then</a:t>
            </a:r>
            <a:r>
              <a:rPr lang="it-IT" altLang="it-IT" sz="1800" dirty="0"/>
              <a:t> </a:t>
            </a:r>
          </a:p>
          <a:p>
            <a:pPr marL="0" indent="0">
              <a:buNone/>
            </a:pPr>
            <a:r>
              <a:rPr lang="it-IT" altLang="it-IT" sz="1800" dirty="0"/>
              <a:t>		the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v:j </a:t>
            </a:r>
            <a:r>
              <a:rPr lang="it-IT" altLang="it-IT" sz="1800" dirty="0" err="1"/>
              <a:t>signed</a:t>
            </a:r>
            <a:r>
              <a:rPr lang="it-IT" altLang="it-IT" sz="1800" dirty="0"/>
              <a:t> by i</a:t>
            </a:r>
          </a:p>
          <a:p>
            <a:endParaRPr lang="it-IT" altLang="it-IT" sz="1800" dirty="0"/>
          </a:p>
        </p:txBody>
      </p:sp>
      <p:sp>
        <p:nvSpPr>
          <p:cNvPr id="3" name="Rettangolo 2"/>
          <p:cNvSpPr/>
          <p:nvPr/>
        </p:nvSpPr>
        <p:spPr>
          <a:xfrm>
            <a:off x="6918053" y="2616700"/>
            <a:ext cx="3151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dirty="0"/>
              <a:t>General 0 </a:t>
            </a:r>
            <a:r>
              <a:rPr lang="it-IT" altLang="it-IT" dirty="0" err="1"/>
              <a:t>is</a:t>
            </a:r>
            <a:r>
              <a:rPr lang="it-IT" altLang="it-IT" dirty="0"/>
              <a:t> the </a:t>
            </a:r>
            <a:r>
              <a:rPr lang="it-IT" altLang="it-IT" dirty="0" err="1"/>
              <a:t>commander</a:t>
            </a:r>
            <a:endParaRPr lang="it-IT" altLang="it-IT" dirty="0"/>
          </a:p>
          <a:p>
            <a:r>
              <a:rPr lang="it-IT" altLang="it-IT" dirty="0"/>
              <a:t>For </a:t>
            </a:r>
            <a:r>
              <a:rPr lang="it-IT" altLang="it-IT" dirty="0" err="1"/>
              <a:t>each</a:t>
            </a:r>
            <a:r>
              <a:rPr lang="it-IT" altLang="it-IT" dirty="0"/>
              <a:t> i,  Vi </a:t>
            </a:r>
            <a:r>
              <a:rPr lang="it-IT" altLang="it-IT" dirty="0" err="1"/>
              <a:t>contains</a:t>
            </a:r>
            <a:r>
              <a:rPr lang="it-IT" altLang="it-IT" dirty="0"/>
              <a:t> the </a:t>
            </a:r>
            <a:r>
              <a:rPr lang="it-IT" altLang="it-IT" i="1" dirty="0"/>
              <a:t>set </a:t>
            </a:r>
            <a:br>
              <a:rPr lang="it-IT" altLang="it-IT" i="1" dirty="0"/>
            </a:br>
            <a:r>
              <a:rPr lang="it-IT" altLang="it-IT" i="1" dirty="0"/>
              <a:t>of </a:t>
            </a:r>
            <a:r>
              <a:rPr lang="it-IT" altLang="it-IT" i="1" dirty="0" err="1"/>
              <a:t>properly</a:t>
            </a:r>
            <a:r>
              <a:rPr lang="it-IT" altLang="it-IT" i="1" dirty="0"/>
              <a:t> </a:t>
            </a:r>
            <a:r>
              <a:rPr lang="it-IT" altLang="it-IT" i="1" dirty="0" err="1"/>
              <a:t>signed</a:t>
            </a:r>
            <a:r>
              <a:rPr lang="it-IT" altLang="it-IT" i="1" dirty="0"/>
              <a:t> </a:t>
            </a:r>
            <a:r>
              <a:rPr lang="it-IT" altLang="it-IT" i="1" dirty="0" err="1"/>
              <a:t>orders</a:t>
            </a:r>
            <a:r>
              <a:rPr lang="it-IT" altLang="it-IT" dirty="0"/>
              <a:t> </a:t>
            </a:r>
            <a:r>
              <a:rPr lang="it-IT" altLang="it-IT" dirty="0" err="1"/>
              <a:t>that</a:t>
            </a:r>
            <a:r>
              <a:rPr lang="it-IT" altLang="it-IT" dirty="0"/>
              <a:t> </a:t>
            </a:r>
            <a:br>
              <a:rPr lang="it-IT" altLang="it-IT" dirty="0"/>
            </a:br>
            <a:r>
              <a:rPr lang="it-IT" altLang="it-IT" dirty="0" err="1"/>
              <a:t>lieutenant</a:t>
            </a:r>
            <a:r>
              <a:rPr lang="it-IT" altLang="it-IT" dirty="0"/>
              <a:t> Li </a:t>
            </a:r>
            <a:r>
              <a:rPr lang="it-IT" altLang="it-IT" dirty="0" err="1"/>
              <a:t>has</a:t>
            </a:r>
            <a:r>
              <a:rPr lang="it-IT" altLang="it-IT" dirty="0"/>
              <a:t> </a:t>
            </a:r>
            <a:r>
              <a:rPr lang="it-IT" altLang="it-IT" dirty="0" err="1"/>
              <a:t>received</a:t>
            </a:r>
            <a:r>
              <a:rPr lang="it-IT" altLang="it-IT" dirty="0"/>
              <a:t> so far</a:t>
            </a:r>
          </a:p>
        </p:txBody>
      </p:sp>
    </p:spTree>
    <p:extLst>
      <p:ext uri="{BB962C8B-B14F-4D97-AF65-F5344CB8AC3E}">
        <p14:creationId xmlns:p14="http://schemas.microsoft.com/office/powerpoint/2010/main" val="942511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CE1F4F-A4D3-4321-8207-476D2A154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105A74-E480-4597-9955-022E05401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A83481-0858-4387-9B76-AD2662FA5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46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AB6784A-6668-44CD-9815-E4F3D7405B8E}"/>
              </a:ext>
            </a:extLst>
          </p:cNvPr>
          <p:cNvSpPr txBox="1">
            <a:spLocks noChangeArrowheads="1"/>
          </p:cNvSpPr>
          <p:nvPr/>
        </p:nvSpPr>
        <p:spPr>
          <a:xfrm>
            <a:off x="717867" y="781050"/>
            <a:ext cx="8926195" cy="5276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1800" dirty="0"/>
              <a:t>_______________________________________________________________________</a:t>
            </a:r>
          </a:p>
          <a:p>
            <a:pPr marL="0" indent="0">
              <a:buNone/>
            </a:pPr>
            <a:r>
              <a:rPr lang="it-IT" altLang="it-IT" sz="1800" dirty="0" err="1"/>
              <a:t>Algorithm</a:t>
            </a:r>
            <a:r>
              <a:rPr lang="it-IT" altLang="it-IT" sz="1800" dirty="0"/>
              <a:t> SM(m)</a:t>
            </a:r>
          </a:p>
          <a:p>
            <a:pPr marL="0" indent="0">
              <a:buNone/>
            </a:pPr>
            <a:r>
              <a:rPr lang="it-IT" altLang="it-IT" sz="1800" dirty="0"/>
              <a:t>Vi = </a:t>
            </a:r>
            <a:r>
              <a:rPr lang="it-IT" altLang="it-IT" sz="1800" dirty="0">
                <a:latin typeface="Symbol" panose="05050102010706020507" pitchFamily="18" charset="2"/>
              </a:rPr>
              <a:t>Æ</a:t>
            </a:r>
          </a:p>
          <a:p>
            <a:pPr>
              <a:buFontTx/>
              <a:buAutoNum type="arabicPeriod"/>
            </a:pPr>
            <a:r>
              <a:rPr lang="it-IT" altLang="it-IT" sz="1800" dirty="0"/>
              <a:t>C </a:t>
            </a:r>
            <a:r>
              <a:rPr lang="it-IT" altLang="it-IT" sz="1800" dirty="0" err="1"/>
              <a:t>signs</a:t>
            </a:r>
            <a:r>
              <a:rPr lang="it-IT" altLang="it-IT" sz="1800" dirty="0"/>
              <a:t> and 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its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value</a:t>
            </a:r>
            <a:r>
              <a:rPr lang="it-IT" altLang="it-IT" sz="1800" dirty="0"/>
              <a:t> to </a:t>
            </a:r>
            <a:r>
              <a:rPr lang="it-IT" altLang="it-IT" sz="1800" dirty="0" err="1"/>
              <a:t>every</a:t>
            </a:r>
            <a:r>
              <a:rPr lang="it-IT" altLang="it-IT" sz="1800" dirty="0"/>
              <a:t> Li,  </a:t>
            </a:r>
            <a:r>
              <a:rPr lang="it-IT" altLang="it-IT" sz="1800" dirty="0" err="1"/>
              <a:t>i</a:t>
            </a:r>
            <a:r>
              <a:rPr lang="it-IT" altLang="it-IT" sz="1800" dirty="0" err="1">
                <a:latin typeface="Symbol" panose="05050102010706020507" pitchFamily="18" charset="2"/>
              </a:rPr>
              <a:t>Î</a:t>
            </a:r>
            <a:r>
              <a:rPr lang="it-IT" altLang="it-IT" sz="1800" dirty="0"/>
              <a:t>{1, ..., n-1}</a:t>
            </a:r>
          </a:p>
          <a:p>
            <a:pPr>
              <a:buFontTx/>
              <a:buAutoNum type="arabicPeriod"/>
            </a:pPr>
            <a:r>
              <a:rPr lang="it-IT" altLang="it-IT" sz="1800" dirty="0"/>
              <a:t>For </a:t>
            </a:r>
            <a:r>
              <a:rPr lang="it-IT" altLang="it-IT" sz="1800" dirty="0" err="1"/>
              <a:t>each</a:t>
            </a:r>
            <a:r>
              <a:rPr lang="it-IT" altLang="it-IT" sz="1800" dirty="0"/>
              <a:t> i:</a:t>
            </a:r>
          </a:p>
          <a:p>
            <a:pPr marL="0" indent="0">
              <a:buNone/>
            </a:pPr>
            <a:r>
              <a:rPr lang="it-IT" altLang="it-IT" sz="1800" dirty="0"/>
              <a:t>	(A) </a:t>
            </a:r>
            <a:r>
              <a:rPr lang="it-IT" altLang="it-IT" sz="1800" dirty="0" err="1"/>
              <a:t>if</a:t>
            </a:r>
            <a:r>
              <a:rPr lang="it-IT" altLang="it-IT" sz="1800" dirty="0"/>
              <a:t> Li </a:t>
            </a:r>
            <a:r>
              <a:rPr lang="it-IT" altLang="it-IT" sz="1800" dirty="0" err="1"/>
              <a:t>receives</a:t>
            </a:r>
            <a:r>
              <a:rPr lang="it-IT" altLang="it-IT" sz="1800" dirty="0"/>
              <a:t> v:0 and Vi </a:t>
            </a:r>
            <a:r>
              <a:rPr lang="it-IT" altLang="it-IT" sz="1800" dirty="0" err="1"/>
              <a:t>is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empty</a:t>
            </a:r>
            <a:endParaRPr lang="it-IT" altLang="it-IT" sz="1800" dirty="0"/>
          </a:p>
          <a:p>
            <a:pPr marL="0" indent="0">
              <a:buNone/>
            </a:pPr>
            <a:r>
              <a:rPr lang="it-IT" altLang="it-IT" sz="1800" dirty="0"/>
              <a:t>		  </a:t>
            </a:r>
            <a:r>
              <a:rPr lang="it-IT" altLang="it-IT" sz="1800" dirty="0" err="1"/>
              <a:t>then</a:t>
            </a:r>
            <a:r>
              <a:rPr lang="it-IT" altLang="it-IT" sz="1800" dirty="0"/>
              <a:t> 	Vi = {v}; </a:t>
            </a:r>
          </a:p>
          <a:p>
            <a:pPr marL="0" indent="0">
              <a:buNone/>
            </a:pPr>
            <a:r>
              <a:rPr lang="it-IT" altLang="it-IT" sz="1800" dirty="0"/>
              <a:t>			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v:0:i  to </a:t>
            </a:r>
            <a:r>
              <a:rPr lang="it-IT" altLang="it-IT" sz="1800" dirty="0" err="1"/>
              <a:t>every</a:t>
            </a:r>
            <a:r>
              <a:rPr lang="it-IT" altLang="it-IT" sz="1800" dirty="0"/>
              <a:t> </a:t>
            </a:r>
            <a:r>
              <a:rPr lang="it-IT" altLang="it-IT" sz="1800" dirty="0" err="1"/>
              <a:t>other</a:t>
            </a:r>
            <a:r>
              <a:rPr lang="it-IT" altLang="it-IT" sz="1800" dirty="0"/>
              <a:t> </a:t>
            </a:r>
            <a:r>
              <a:rPr lang="it-IT" altLang="it-IT" sz="1800" dirty="0" err="1"/>
              <a:t>Lj</a:t>
            </a:r>
            <a:r>
              <a:rPr lang="it-IT" altLang="it-IT" sz="1800" dirty="0"/>
              <a:t>  </a:t>
            </a:r>
          </a:p>
          <a:p>
            <a:pPr marL="0" indent="0">
              <a:buNone/>
            </a:pPr>
            <a:r>
              <a:rPr lang="it-IT" altLang="it-IT" sz="1800" dirty="0"/>
              <a:t>	(B) </a:t>
            </a:r>
            <a:r>
              <a:rPr lang="it-IT" altLang="it-IT" sz="1800" dirty="0" err="1"/>
              <a:t>if</a:t>
            </a:r>
            <a:r>
              <a:rPr lang="it-IT" altLang="it-IT" sz="1800" dirty="0"/>
              <a:t> Li </a:t>
            </a:r>
            <a:r>
              <a:rPr lang="it-IT" altLang="it-IT" sz="1800" dirty="0" err="1"/>
              <a:t>receives</a:t>
            </a:r>
            <a:r>
              <a:rPr lang="it-IT" altLang="it-IT" sz="1800" dirty="0"/>
              <a:t> v:0:j1:...:jk and v </a:t>
            </a:r>
            <a:r>
              <a:rPr lang="it-IT" altLang="it-IT" sz="1800" dirty="0">
                <a:latin typeface="Symbol" panose="05050102010706020507" pitchFamily="18" charset="2"/>
              </a:rPr>
              <a:t>Ï</a:t>
            </a:r>
            <a:r>
              <a:rPr lang="it-IT" altLang="it-IT" sz="1800" dirty="0"/>
              <a:t> Vi</a:t>
            </a:r>
          </a:p>
          <a:p>
            <a:pPr marL="0" indent="0">
              <a:buNone/>
            </a:pPr>
            <a:r>
              <a:rPr lang="it-IT" altLang="it-IT" sz="1800" dirty="0"/>
              <a:t>		  </a:t>
            </a:r>
            <a:r>
              <a:rPr lang="it-IT" altLang="it-IT" sz="1800" dirty="0" err="1"/>
              <a:t>then</a:t>
            </a:r>
            <a:r>
              <a:rPr lang="it-IT" altLang="it-IT" sz="1800" dirty="0"/>
              <a:t> 	Vi = Vi </a:t>
            </a:r>
            <a:r>
              <a:rPr lang="it-IT" altLang="it-IT" sz="1800" dirty="0">
                <a:latin typeface="Symbol" panose="05050102010706020507" pitchFamily="18" charset="2"/>
              </a:rPr>
              <a:t>È</a:t>
            </a:r>
            <a:r>
              <a:rPr lang="it-IT" altLang="it-IT" sz="1800" dirty="0"/>
              <a:t> {v}; </a:t>
            </a:r>
          </a:p>
          <a:p>
            <a:pPr>
              <a:buFont typeface="Symbol" panose="05050102010706020507" pitchFamily="18" charset="2"/>
              <a:buNone/>
            </a:pPr>
            <a:r>
              <a:rPr lang="it-IT" altLang="it-IT" sz="1800" dirty="0"/>
              <a:t>				</a:t>
            </a:r>
            <a:r>
              <a:rPr lang="it-IT" altLang="it-IT" sz="1800" dirty="0" err="1"/>
              <a:t>if</a:t>
            </a:r>
            <a:r>
              <a:rPr lang="it-IT" altLang="it-IT" sz="1800" dirty="0"/>
              <a:t> k &lt; m </a:t>
            </a:r>
            <a:r>
              <a:rPr lang="it-IT" altLang="it-IT" sz="1800" dirty="0" err="1"/>
              <a:t>then</a:t>
            </a:r>
            <a:r>
              <a:rPr lang="it-IT" altLang="it-IT" sz="1800" dirty="0"/>
              <a:t> </a:t>
            </a:r>
          </a:p>
          <a:p>
            <a:pPr>
              <a:buFont typeface="Symbol" panose="05050102010706020507" pitchFamily="18" charset="2"/>
              <a:buNone/>
            </a:pPr>
            <a:r>
              <a:rPr lang="it-IT" altLang="it-IT" sz="1800" dirty="0"/>
              <a:t>				  </a:t>
            </a:r>
            <a:r>
              <a:rPr lang="it-IT" altLang="it-IT" sz="1800" dirty="0" err="1"/>
              <a:t>sends</a:t>
            </a:r>
            <a:r>
              <a:rPr lang="it-IT" altLang="it-IT" sz="1800" dirty="0"/>
              <a:t> v:0:j1:...:jk:i  to </a:t>
            </a:r>
            <a:r>
              <a:rPr lang="it-IT" altLang="it-IT" sz="1800" dirty="0" err="1"/>
              <a:t>every</a:t>
            </a:r>
            <a:r>
              <a:rPr lang="it-IT" altLang="it-IT" sz="1800" dirty="0"/>
              <a:t> </a:t>
            </a:r>
            <a:r>
              <a:rPr lang="it-IT" altLang="it-IT" sz="1800" dirty="0" err="1"/>
              <a:t>other</a:t>
            </a:r>
            <a:r>
              <a:rPr lang="it-IT" altLang="it-IT" sz="1800" dirty="0"/>
              <a:t> </a:t>
            </a:r>
            <a:r>
              <a:rPr lang="it-IT" altLang="it-IT" sz="1800" dirty="0" err="1"/>
              <a:t>Lj</a:t>
            </a:r>
            <a:r>
              <a:rPr lang="it-IT" altLang="it-IT" sz="1800" dirty="0"/>
              <a:t> , j</a:t>
            </a:r>
            <a:r>
              <a:rPr lang="it-IT" altLang="it-IT" sz="1800" dirty="0">
                <a:latin typeface="Symbol" panose="05050102010706020507" pitchFamily="18" charset="2"/>
              </a:rPr>
              <a:t> Ï</a:t>
            </a:r>
            <a:r>
              <a:rPr lang="it-IT" altLang="it-IT" sz="1800" dirty="0"/>
              <a:t>{j1, ..., </a:t>
            </a:r>
            <a:r>
              <a:rPr lang="it-IT" altLang="it-IT" sz="1800" dirty="0" err="1"/>
              <a:t>jk</a:t>
            </a:r>
            <a:r>
              <a:rPr lang="it-IT" altLang="it-IT" sz="1800" dirty="0"/>
              <a:t>}</a:t>
            </a:r>
          </a:p>
          <a:p>
            <a:pPr>
              <a:buFont typeface="Symbol" panose="05050102010706020507" pitchFamily="18" charset="2"/>
              <a:buNone/>
            </a:pPr>
            <a:r>
              <a:rPr lang="it-IT" altLang="it-IT" sz="1800" dirty="0"/>
              <a:t>3. For </a:t>
            </a:r>
            <a:r>
              <a:rPr lang="it-IT" altLang="it-IT" sz="1800" dirty="0" err="1"/>
              <a:t>each</a:t>
            </a:r>
            <a:r>
              <a:rPr lang="it-IT" altLang="it-IT" sz="1800" dirty="0"/>
              <a:t> i: </a:t>
            </a:r>
            <a:r>
              <a:rPr lang="it-IT" altLang="it-IT" sz="1800" dirty="0" err="1"/>
              <a:t>when</a:t>
            </a:r>
            <a:r>
              <a:rPr lang="it-IT" altLang="it-IT" sz="1800" dirty="0"/>
              <a:t> Li </a:t>
            </a:r>
            <a:r>
              <a:rPr lang="it-IT" altLang="it-IT" sz="1800" dirty="0" err="1"/>
              <a:t>will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receive</a:t>
            </a:r>
            <a:r>
              <a:rPr lang="it-IT" altLang="it-IT" sz="1800" dirty="0"/>
              <a:t> no more </a:t>
            </a:r>
            <a:r>
              <a:rPr lang="it-IT" altLang="it-IT" sz="1800" dirty="0" err="1"/>
              <a:t>msgs</a:t>
            </a:r>
            <a:r>
              <a:rPr lang="it-IT" altLang="it-IT" sz="1800" dirty="0"/>
              <a:t>, he </a:t>
            </a:r>
            <a:r>
              <a:rPr lang="it-IT" altLang="it-IT" sz="1800" dirty="0" err="1"/>
              <a:t>obeys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order</a:t>
            </a:r>
            <a:r>
              <a:rPr lang="it-IT" altLang="it-IT" sz="1800" dirty="0"/>
              <a:t> </a:t>
            </a:r>
            <a:r>
              <a:rPr lang="it-IT" altLang="it-IT" sz="1800" dirty="0" err="1"/>
              <a:t>choice</a:t>
            </a:r>
            <a:r>
              <a:rPr lang="it-IT" altLang="it-IT" sz="1800" dirty="0"/>
              <a:t>(Vi)</a:t>
            </a:r>
          </a:p>
          <a:p>
            <a:pPr>
              <a:buFont typeface="Symbol" panose="05050102010706020507" pitchFamily="18" charset="2"/>
              <a:buNone/>
            </a:pPr>
            <a:r>
              <a:rPr lang="it-IT" altLang="it-IT" sz="1800" dirty="0"/>
              <a:t>_____________________________________________________________________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373240" y="1716544"/>
            <a:ext cx="36671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dirty="0" err="1"/>
              <a:t>Observations</a:t>
            </a:r>
            <a:r>
              <a:rPr lang="it-IT" altLang="it-IT" dirty="0"/>
              <a:t>: </a:t>
            </a:r>
          </a:p>
          <a:p>
            <a:pPr algn="just"/>
            <a:r>
              <a:rPr lang="it-IT" altLang="it-IT" dirty="0"/>
              <a:t>- Li </a:t>
            </a:r>
            <a:r>
              <a:rPr lang="it-IT" altLang="it-IT" dirty="0" err="1"/>
              <a:t>ignores</a:t>
            </a:r>
            <a:r>
              <a:rPr lang="it-IT" altLang="it-IT" dirty="0"/>
              <a:t> </a:t>
            </a:r>
            <a:r>
              <a:rPr lang="it-IT" altLang="it-IT" dirty="0" err="1"/>
              <a:t>msgs</a:t>
            </a:r>
            <a:r>
              <a:rPr lang="it-IT" altLang="it-IT" dirty="0"/>
              <a:t> </a:t>
            </a:r>
            <a:r>
              <a:rPr lang="it-IT" altLang="it-IT" dirty="0" err="1"/>
              <a:t>containing</a:t>
            </a:r>
            <a:r>
              <a:rPr lang="it-IT" altLang="it-IT" dirty="0"/>
              <a:t> an </a:t>
            </a:r>
            <a:r>
              <a:rPr lang="it-IT" altLang="it-IT" dirty="0" err="1"/>
              <a:t>order</a:t>
            </a:r>
            <a:r>
              <a:rPr lang="it-IT" altLang="it-IT" dirty="0"/>
              <a:t> </a:t>
            </a:r>
            <a:r>
              <a:rPr lang="it-IT" altLang="it-IT" dirty="0" err="1"/>
              <a:t>v</a:t>
            </a:r>
            <a:r>
              <a:rPr lang="it-IT" altLang="it-IT" dirty="0" err="1">
                <a:latin typeface="Symbol" panose="05050102010706020507" pitchFamily="18" charset="2"/>
              </a:rPr>
              <a:t>Î</a:t>
            </a:r>
            <a:r>
              <a:rPr lang="it-IT" altLang="it-IT" dirty="0" err="1"/>
              <a:t>Vi</a:t>
            </a:r>
            <a:endParaRPr lang="it-IT" altLang="it-IT" dirty="0"/>
          </a:p>
          <a:p>
            <a:pPr algn="just"/>
            <a:r>
              <a:rPr lang="it-IT" altLang="it-IT" dirty="0"/>
              <a:t>- </a:t>
            </a:r>
            <a:r>
              <a:rPr lang="it-IT" altLang="it-IT" dirty="0" err="1"/>
              <a:t>Time-outs</a:t>
            </a:r>
            <a:r>
              <a:rPr lang="it-IT" altLang="it-IT" dirty="0"/>
              <a:t> are </a:t>
            </a:r>
            <a:r>
              <a:rPr lang="it-IT" altLang="it-IT" dirty="0" err="1"/>
              <a:t>used</a:t>
            </a:r>
            <a:r>
              <a:rPr lang="it-IT" altLang="it-IT" dirty="0"/>
              <a:t> to </a:t>
            </a:r>
            <a:r>
              <a:rPr lang="it-IT" altLang="it-IT" dirty="0" err="1"/>
              <a:t>determine</a:t>
            </a:r>
            <a:r>
              <a:rPr lang="it-IT" altLang="it-IT" dirty="0"/>
              <a:t> </a:t>
            </a:r>
            <a:r>
              <a:rPr lang="it-IT" altLang="it-IT" dirty="0" err="1"/>
              <a:t>when</a:t>
            </a:r>
            <a:r>
              <a:rPr lang="it-IT" altLang="it-IT" dirty="0"/>
              <a:t> no more </a:t>
            </a:r>
            <a:r>
              <a:rPr lang="it-IT" altLang="it-IT" dirty="0" err="1"/>
              <a:t>messages</a:t>
            </a:r>
            <a:r>
              <a:rPr lang="it-IT" altLang="it-IT" dirty="0"/>
              <a:t> </a:t>
            </a:r>
            <a:r>
              <a:rPr lang="it-IT" altLang="it-IT" dirty="0" err="1"/>
              <a:t>will</a:t>
            </a:r>
            <a:r>
              <a:rPr lang="it-IT" altLang="it-IT" dirty="0"/>
              <a:t> </a:t>
            </a:r>
            <a:r>
              <a:rPr lang="it-IT" altLang="it-IT" dirty="0" err="1"/>
              <a:t>arrive</a:t>
            </a:r>
            <a:r>
              <a:rPr lang="it-IT" altLang="it-IT" dirty="0"/>
              <a:t>  </a:t>
            </a:r>
          </a:p>
          <a:p>
            <a:pPr algn="just"/>
            <a:r>
              <a:rPr lang="it-IT" altLang="it-IT" dirty="0"/>
              <a:t>- </a:t>
            </a:r>
            <a:r>
              <a:rPr lang="it-IT" altLang="it-IT" dirty="0" err="1"/>
              <a:t>If</a:t>
            </a:r>
            <a:r>
              <a:rPr lang="it-IT" altLang="it-IT" dirty="0"/>
              <a:t> Li </a:t>
            </a:r>
            <a:r>
              <a:rPr lang="it-IT" altLang="it-IT" dirty="0" err="1"/>
              <a:t>is</a:t>
            </a:r>
            <a:r>
              <a:rPr lang="it-IT" altLang="it-IT" dirty="0"/>
              <a:t> the m-</a:t>
            </a:r>
            <a:r>
              <a:rPr lang="it-IT" altLang="it-IT" dirty="0" err="1"/>
              <a:t>th</a:t>
            </a:r>
            <a:r>
              <a:rPr lang="it-IT" altLang="it-IT" dirty="0"/>
              <a:t> </a:t>
            </a:r>
            <a:r>
              <a:rPr lang="it-IT" altLang="it-IT" dirty="0" err="1"/>
              <a:t>lieutenant</a:t>
            </a:r>
            <a:r>
              <a:rPr lang="it-IT" altLang="it-IT" dirty="0"/>
              <a:t> </a:t>
            </a:r>
            <a:r>
              <a:rPr lang="it-IT" altLang="it-IT" dirty="0" err="1"/>
              <a:t>that</a:t>
            </a:r>
            <a:r>
              <a:rPr lang="it-IT" altLang="it-IT" dirty="0"/>
              <a:t> </a:t>
            </a:r>
            <a:r>
              <a:rPr lang="it-IT" altLang="it-IT" dirty="0" err="1"/>
              <a:t>adds</a:t>
            </a:r>
            <a:r>
              <a:rPr lang="it-IT" altLang="it-IT" dirty="0"/>
              <a:t> the </a:t>
            </a:r>
            <a:r>
              <a:rPr lang="it-IT" altLang="it-IT" dirty="0" err="1"/>
              <a:t>signature</a:t>
            </a:r>
            <a:r>
              <a:rPr lang="it-IT" altLang="it-IT" dirty="0"/>
              <a:t> to the </a:t>
            </a:r>
            <a:r>
              <a:rPr lang="it-IT" altLang="it-IT" dirty="0" err="1"/>
              <a:t>order</a:t>
            </a:r>
            <a:r>
              <a:rPr lang="it-IT" altLang="it-IT" dirty="0"/>
              <a:t>, </a:t>
            </a:r>
            <a:r>
              <a:rPr lang="it-IT" altLang="it-IT" dirty="0" err="1"/>
              <a:t>then</a:t>
            </a:r>
            <a:r>
              <a:rPr lang="it-IT" altLang="it-IT" dirty="0"/>
              <a:t> the </a:t>
            </a:r>
            <a:r>
              <a:rPr lang="it-IT" altLang="it-IT" dirty="0" err="1"/>
              <a:t>message</a:t>
            </a:r>
            <a:r>
              <a:rPr lang="it-IT" altLang="it-IT" dirty="0"/>
              <a:t> </a:t>
            </a:r>
            <a:r>
              <a:rPr lang="it-IT" altLang="it-IT" dirty="0" err="1"/>
              <a:t>is</a:t>
            </a:r>
            <a:r>
              <a:rPr lang="it-IT" altLang="it-IT" dirty="0"/>
              <a:t> </a:t>
            </a:r>
            <a:r>
              <a:rPr lang="it-IT" altLang="it-IT" dirty="0" err="1"/>
              <a:t>not</a:t>
            </a:r>
            <a:r>
              <a:rPr lang="it-IT" altLang="it-IT" dirty="0"/>
              <a:t> </a:t>
            </a:r>
            <a:r>
              <a:rPr lang="it-IT" altLang="it-IT" dirty="0" err="1"/>
              <a:t>relayed</a:t>
            </a:r>
            <a:r>
              <a:rPr lang="it-IT" altLang="it-IT" dirty="0"/>
              <a:t> to </a:t>
            </a:r>
            <a:r>
              <a:rPr lang="it-IT" altLang="it-IT" dirty="0" err="1"/>
              <a:t>anyone</a:t>
            </a:r>
            <a:r>
              <a:rPr lang="it-IT" altLang="it-IT" sz="1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03097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8801AA-1B5F-4FC2-8809-9FB345270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Signed</a:t>
            </a:r>
            <a:r>
              <a:rPr lang="it-IT" altLang="it-IT" dirty="0"/>
              <a:t> </a:t>
            </a:r>
            <a:r>
              <a:rPr lang="it-IT" altLang="it-IT" dirty="0" err="1"/>
              <a:t>messages</a:t>
            </a:r>
            <a:r>
              <a:rPr lang="it-IT" altLang="it-IT" dirty="0"/>
              <a:t> 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0EB2BF-FD83-46AE-BF76-37CD1B3D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A87A38-021B-44C4-8814-AD244C5CC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A35C28-D539-41B9-90DD-68A684A56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47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5961E4B-FB5B-4F3F-9AA3-CF9DBA16ED6D}"/>
              </a:ext>
            </a:extLst>
          </p:cNvPr>
          <p:cNvSpPr txBox="1">
            <a:spLocks noChangeArrowheads="1"/>
          </p:cNvSpPr>
          <p:nvPr/>
        </p:nvSpPr>
        <p:spPr>
          <a:xfrm>
            <a:off x="713676" y="1398043"/>
            <a:ext cx="3887788" cy="608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1600" dirty="0"/>
              <a:t>3 </a:t>
            </a:r>
            <a:r>
              <a:rPr lang="it-IT" altLang="it-IT" sz="1600" dirty="0" err="1"/>
              <a:t>generals</a:t>
            </a:r>
            <a:r>
              <a:rPr lang="it-IT" altLang="it-IT" sz="1600" dirty="0"/>
              <a:t>, 1 </a:t>
            </a:r>
            <a:r>
              <a:rPr lang="it-IT" altLang="it-IT" sz="1600" dirty="0" err="1"/>
              <a:t>traitor</a:t>
            </a:r>
            <a:endParaRPr lang="it-IT" altLang="it-IT" sz="1600" dirty="0"/>
          </a:p>
          <a:p>
            <a:endParaRPr lang="it-IT" altLang="it-IT" dirty="0"/>
          </a:p>
          <a:p>
            <a:endParaRPr lang="it-IT" altLang="it-IT" dirty="0"/>
          </a:p>
          <a:p>
            <a:endParaRPr lang="it-IT" altLang="it-IT" dirty="0"/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B8C2CB4B-317C-48C0-9FCA-7F64FDFEB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2599" y="1145151"/>
            <a:ext cx="647433" cy="397954"/>
          </a:xfrm>
          <a:prstGeom prst="ellipse">
            <a:avLst/>
          </a:prstGeom>
          <a:solidFill>
            <a:srgbClr val="FF656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C</a:t>
            </a:r>
          </a:p>
        </p:txBody>
      </p:sp>
      <p:sp>
        <p:nvSpPr>
          <p:cNvPr id="10" name="Oval 6">
            <a:extLst>
              <a:ext uri="{FF2B5EF4-FFF2-40B4-BE49-F238E27FC236}">
                <a16:creationId xmlns:a16="http://schemas.microsoft.com/office/drawing/2014/main" id="{68B92D6F-17D8-4376-A4C2-30E02C7E0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150" y="2091666"/>
            <a:ext cx="647433" cy="40015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L1</a:t>
            </a:r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B458F351-306D-40C9-88AD-90FFDA1F7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806" y="2142235"/>
            <a:ext cx="646334" cy="397954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L2</a:t>
            </a: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A957D155-EB64-438F-8965-6E36899DE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269" y="1543105"/>
            <a:ext cx="929929" cy="28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&lt;attack:0&gt;</a:t>
            </a: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016C0535-BFE6-467E-BF0B-8ED52610F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4206" y="1992727"/>
            <a:ext cx="1065131" cy="28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&lt;attack:0:1&gt;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F4C7032D-19B7-4034-B655-AF5C56DF2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1751" y="1543105"/>
            <a:ext cx="964004" cy="28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&lt;retreat:0&gt;</a:t>
            </a:r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EFD37224-4FBA-404F-AF09-105648FBF6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5702" y="1493636"/>
            <a:ext cx="798024" cy="6485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24451F38-3BFE-4970-8656-415D84665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203" y="1493636"/>
            <a:ext cx="647433" cy="6980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66B449DA-B8A8-4A10-8638-C1EB885226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5194" y="2242273"/>
            <a:ext cx="16960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29BB35F0-FFFC-4B05-B030-C425462428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25730" y="2441250"/>
            <a:ext cx="17455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9" name="Text Box 15">
            <a:extLst>
              <a:ext uri="{FF2B5EF4-FFF2-40B4-BE49-F238E27FC236}">
                <a16:creationId xmlns:a16="http://schemas.microsoft.com/office/drawing/2014/main" id="{7FCA3A1A-B374-4479-95A9-2B8C5BE01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183" y="2491819"/>
            <a:ext cx="1097008" cy="28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/>
              <a:t>&lt;retreat:0:2&gt;</a:t>
            </a: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AC093E28-37B7-4E00-97E3-C0FA6FEB9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742464"/>
            <a:ext cx="1643314" cy="28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V1 = {attack, retreat}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5B4D1BEA-62A4-4B82-B21A-697DA7694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636" y="2763351"/>
            <a:ext cx="1643314" cy="28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1246" dirty="0"/>
              <a:t>V2 = {attack, retreat}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68AB27F3-72FA-4812-8E14-F74FF60EC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488" y="3347789"/>
            <a:ext cx="70421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>
                <a:solidFill>
                  <a:schemeClr val="tx1"/>
                </a:solidFill>
                <a:latin typeface="+mn-lt"/>
              </a:rPr>
              <a:t>- L1 and L2 obey the order </a:t>
            </a:r>
            <a:r>
              <a:rPr lang="it-IT" altLang="it-IT" sz="2000" b="1">
                <a:solidFill>
                  <a:schemeClr val="tx1"/>
                </a:solidFill>
                <a:latin typeface="+mn-lt"/>
              </a:rPr>
              <a:t>choice({attack, retreat})</a:t>
            </a:r>
          </a:p>
        </p:txBody>
      </p:sp>
      <p:sp>
        <p:nvSpPr>
          <p:cNvPr id="23" name="Text Box 19">
            <a:extLst>
              <a:ext uri="{FF2B5EF4-FFF2-40B4-BE49-F238E27FC236}">
                <a16:creationId xmlns:a16="http://schemas.microsoft.com/office/drawing/2014/main" id="{2681EDE4-7B39-4794-B8FA-98200ADE1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138" y="3698874"/>
            <a:ext cx="66976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Char char="-"/>
            </a:pPr>
            <a:r>
              <a:rPr lang="it-IT" altLang="it-IT" sz="2000">
                <a:solidFill>
                  <a:schemeClr val="tx1"/>
                </a:solidFill>
                <a:latin typeface="+mn-lt"/>
              </a:rPr>
              <a:t> L1 and L2 know that </a:t>
            </a:r>
            <a:r>
              <a:rPr lang="it-IT" altLang="it-IT" sz="2000" b="1">
                <a:solidFill>
                  <a:schemeClr val="tx1"/>
                </a:solidFill>
                <a:latin typeface="+mn-lt"/>
              </a:rPr>
              <a:t>C</a:t>
            </a:r>
            <a:r>
              <a:rPr lang="it-IT" altLang="it-IT" sz="2000">
                <a:solidFill>
                  <a:schemeClr val="tx1"/>
                </a:solidFill>
                <a:latin typeface="+mn-lt"/>
              </a:rPr>
              <a:t> is a traitor because the signature of </a:t>
            </a:r>
            <a:r>
              <a:rPr lang="it-IT" altLang="it-IT" sz="2000" b="1">
                <a:solidFill>
                  <a:schemeClr val="tx1"/>
                </a:solidFill>
                <a:latin typeface="+mn-lt"/>
              </a:rPr>
              <a:t>C</a:t>
            </a:r>
            <a:r>
              <a:rPr lang="it-IT" altLang="it-IT" sz="2000">
                <a:solidFill>
                  <a:schemeClr val="tx1"/>
                </a:solidFill>
                <a:latin typeface="+mn-lt"/>
              </a:rPr>
              <a:t> appears in two different orders</a:t>
            </a: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43B4D0B3-015A-4852-A634-EBA80245F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883" y="4685616"/>
            <a:ext cx="1075744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it-IT" altLang="it-IT" sz="2000" dirty="0">
                <a:latin typeface="+mn-lt"/>
              </a:rPr>
              <a:t>The following theorem asserting the correctness  of the algorithm has been formally proved.</a:t>
            </a:r>
          </a:p>
          <a:p>
            <a:pPr>
              <a:defRPr/>
            </a:pPr>
            <a:endParaRPr lang="it-IT" altLang="it-IT" sz="2000" dirty="0">
              <a:latin typeface="+mn-lt"/>
            </a:endParaRPr>
          </a:p>
          <a:p>
            <a:pPr>
              <a:defRPr/>
            </a:pPr>
            <a:r>
              <a:rPr lang="it-IT" altLang="it-IT" sz="2000" i="1" dirty="0">
                <a:latin typeface="+mn-lt"/>
              </a:rPr>
              <a:t>Theorem </a:t>
            </a:r>
            <a:r>
              <a:rPr lang="it-IT" altLang="it-IT" sz="2000" dirty="0">
                <a:latin typeface="+mn-lt"/>
              </a:rPr>
              <a:t>:  </a:t>
            </a:r>
            <a:br>
              <a:rPr lang="it-IT" altLang="it-IT" sz="2000" dirty="0">
                <a:latin typeface="+mn-lt"/>
              </a:rPr>
            </a:br>
            <a:r>
              <a:rPr lang="it-IT" altLang="it-IT" sz="2000" dirty="0">
                <a:latin typeface="+mn-lt"/>
              </a:rPr>
              <a:t>For any m, algorithm SM(m) solves the Byzantine  Generals Problem if there are at most m </a:t>
            </a:r>
            <a:r>
              <a:rPr lang="it-IT" altLang="it-IT" sz="2000" dirty="0" err="1">
                <a:latin typeface="+mn-lt"/>
              </a:rPr>
              <a:t>traitors</a:t>
            </a:r>
            <a:r>
              <a:rPr lang="it-IT" altLang="it-IT" sz="2000" dirty="0">
                <a:latin typeface="+mn-lt"/>
              </a:rPr>
              <a:t>.</a:t>
            </a:r>
          </a:p>
        </p:txBody>
      </p:sp>
      <p:sp>
        <p:nvSpPr>
          <p:cNvPr id="25" name="Rectangle 21">
            <a:extLst>
              <a:ext uri="{FF2B5EF4-FFF2-40B4-BE49-F238E27FC236}">
                <a16:creationId xmlns:a16="http://schemas.microsoft.com/office/drawing/2014/main" id="{B8D9B9A6-1231-4FE2-934A-8AF0C07CD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769" y="1815931"/>
            <a:ext cx="235104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C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is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a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traitor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sends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: </a:t>
            </a:r>
            <a:br>
              <a:rPr lang="it-IT" altLang="it-IT" sz="1800" dirty="0">
                <a:solidFill>
                  <a:schemeClr val="tx1"/>
                </a:solidFill>
                <a:latin typeface="+mn-lt"/>
              </a:rPr>
            </a:b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attack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to L1 and L2</a:t>
            </a:r>
            <a:br>
              <a:rPr lang="it-IT" altLang="it-IT" sz="1800" dirty="0">
                <a:solidFill>
                  <a:schemeClr val="tx1"/>
                </a:solidFill>
                <a:latin typeface="+mn-lt"/>
              </a:rPr>
            </a:br>
            <a:r>
              <a:rPr lang="it-IT" altLang="it-IT" sz="1800" dirty="0" err="1">
                <a:solidFill>
                  <a:schemeClr val="tx1"/>
                </a:solidFill>
                <a:latin typeface="+mn-lt"/>
              </a:rPr>
              <a:t>retrait</a:t>
            </a:r>
            <a:r>
              <a:rPr lang="it-IT" altLang="it-IT" sz="1800" dirty="0">
                <a:solidFill>
                  <a:schemeClr val="tx1"/>
                </a:solidFill>
                <a:latin typeface="+mn-lt"/>
              </a:rPr>
              <a:t> to L3</a:t>
            </a:r>
          </a:p>
        </p:txBody>
      </p:sp>
    </p:spTree>
    <p:extLst>
      <p:ext uri="{BB962C8B-B14F-4D97-AF65-F5344CB8AC3E}">
        <p14:creationId xmlns:p14="http://schemas.microsoft.com/office/powerpoint/2010/main" val="288564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E8B5FE-FC62-47AE-BAFD-5C444ED6F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Remarks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7CE28B-3BBD-4ED9-A15D-FE31C4D1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070A00-25F3-4B31-AFA2-8715DDE25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C53EB8-EA4D-4075-B36D-BFDBCF25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48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CA12BE2-BFDF-4D5D-B797-B597F140E3A9}"/>
              </a:ext>
            </a:extLst>
          </p:cNvPr>
          <p:cNvSpPr txBox="1">
            <a:spLocks noChangeArrowheads="1"/>
          </p:cNvSpPr>
          <p:nvPr/>
        </p:nvSpPr>
        <p:spPr>
          <a:xfrm>
            <a:off x="502538" y="1129924"/>
            <a:ext cx="10413112" cy="5031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altLang="it-IT" sz="1800" dirty="0" err="1"/>
              <a:t>Assumption</a:t>
            </a:r>
            <a:r>
              <a:rPr lang="it-IT" altLang="it-IT" sz="1800" dirty="0"/>
              <a:t> A1.</a:t>
            </a:r>
          </a:p>
          <a:p>
            <a:pPr marL="0" indent="0" algn="just">
              <a:buNone/>
            </a:pPr>
            <a:r>
              <a:rPr lang="it-IT" altLang="it-IT" sz="1800" dirty="0" err="1"/>
              <a:t>Every</a:t>
            </a:r>
            <a:r>
              <a:rPr lang="it-IT" altLang="it-IT" sz="1800" dirty="0"/>
              <a:t> </a:t>
            </a:r>
            <a:r>
              <a:rPr lang="it-IT" altLang="it-IT" sz="1800" dirty="0" err="1"/>
              <a:t>message</a:t>
            </a:r>
            <a:r>
              <a:rPr lang="it-IT" altLang="it-IT" sz="1800" dirty="0"/>
              <a:t> </a:t>
            </a:r>
            <a:r>
              <a:rPr lang="it-IT" altLang="it-IT" sz="1800" dirty="0" err="1"/>
              <a:t>that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sent</a:t>
            </a:r>
            <a:r>
              <a:rPr lang="it-IT" altLang="it-IT" sz="1800" dirty="0"/>
              <a:t> by a non </a:t>
            </a:r>
            <a:r>
              <a:rPr lang="it-IT" altLang="it-IT" sz="1800" dirty="0" err="1"/>
              <a:t>faulty</a:t>
            </a:r>
            <a:r>
              <a:rPr lang="it-IT" altLang="it-IT" sz="1800" dirty="0"/>
              <a:t> </a:t>
            </a:r>
            <a:r>
              <a:rPr lang="it-IT" altLang="it-IT" sz="1800" dirty="0" err="1"/>
              <a:t>process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delivered</a:t>
            </a:r>
            <a:r>
              <a:rPr lang="it-IT" altLang="it-IT" sz="1800" dirty="0"/>
              <a:t> </a:t>
            </a:r>
            <a:r>
              <a:rPr lang="it-IT" altLang="it-IT" sz="1800" dirty="0" err="1"/>
              <a:t>correctly</a:t>
            </a:r>
            <a:endParaRPr lang="it-IT" altLang="it-IT" sz="1800" dirty="0"/>
          </a:p>
          <a:p>
            <a:pPr marL="0" indent="0" algn="just">
              <a:buNone/>
            </a:pPr>
            <a:r>
              <a:rPr lang="it-IT" altLang="it-IT" sz="1800" dirty="0">
                <a:sym typeface="Wingdings" panose="05000000000000000000" pitchFamily="2" charset="2"/>
              </a:rPr>
              <a:t>	</a:t>
            </a:r>
            <a:endParaRPr lang="it-IT" altLang="it-IT" sz="1800" i="1" dirty="0"/>
          </a:p>
          <a:p>
            <a:pPr marL="0" indent="0" algn="just">
              <a:buNone/>
            </a:pPr>
            <a:r>
              <a:rPr lang="it-IT" altLang="it-IT" sz="1800" dirty="0" err="1"/>
              <a:t>Assumption</a:t>
            </a:r>
            <a:r>
              <a:rPr lang="it-IT" altLang="it-IT" sz="1800" dirty="0"/>
              <a:t> A2. </a:t>
            </a:r>
          </a:p>
          <a:p>
            <a:pPr marL="0" indent="0" algn="just">
              <a:buNone/>
            </a:pPr>
            <a:r>
              <a:rPr lang="it-IT" altLang="it-IT" sz="1800" dirty="0"/>
              <a:t>The </a:t>
            </a:r>
            <a:r>
              <a:rPr lang="it-IT" altLang="it-IT" sz="1800" dirty="0" err="1"/>
              <a:t>receiver</a:t>
            </a:r>
            <a:r>
              <a:rPr lang="it-IT" altLang="it-IT" sz="1800" dirty="0"/>
              <a:t> of a </a:t>
            </a:r>
            <a:r>
              <a:rPr lang="it-IT" altLang="it-IT" sz="1800" dirty="0" err="1"/>
              <a:t>message</a:t>
            </a:r>
            <a:r>
              <a:rPr lang="it-IT" altLang="it-IT" sz="1800" dirty="0"/>
              <a:t> </a:t>
            </a:r>
            <a:r>
              <a:rPr lang="it-IT" altLang="it-IT" sz="1800" dirty="0" err="1"/>
              <a:t>knows</a:t>
            </a:r>
            <a:r>
              <a:rPr lang="it-IT" altLang="it-IT" sz="1800" dirty="0"/>
              <a:t> </a:t>
            </a:r>
            <a:r>
              <a:rPr lang="it-IT" altLang="it-IT" sz="1800" dirty="0" err="1"/>
              <a:t>who</a:t>
            </a:r>
            <a:r>
              <a:rPr lang="it-IT" altLang="it-IT" sz="1800" dirty="0"/>
              <a:t> </a:t>
            </a:r>
            <a:r>
              <a:rPr lang="it-IT" altLang="it-IT" sz="1800" dirty="0" err="1"/>
              <a:t>sent</a:t>
            </a:r>
            <a:r>
              <a:rPr lang="it-IT" altLang="it-IT" sz="1800" dirty="0"/>
              <a:t> </a:t>
            </a:r>
            <a:r>
              <a:rPr lang="it-IT" altLang="it-IT" sz="1800" dirty="0" err="1"/>
              <a:t>it</a:t>
            </a:r>
            <a:endParaRPr lang="it-IT" altLang="it-IT" sz="1800" dirty="0"/>
          </a:p>
          <a:p>
            <a:pPr marL="0" indent="0" algn="just">
              <a:buNone/>
            </a:pPr>
            <a:endParaRPr lang="it-IT" altLang="it-IT" sz="1800" dirty="0"/>
          </a:p>
          <a:p>
            <a:pPr marL="0" indent="0" algn="just">
              <a:buNone/>
            </a:pPr>
            <a:r>
              <a:rPr lang="it-IT" altLang="it-IT" sz="1800" dirty="0" err="1"/>
              <a:t>Assumption</a:t>
            </a:r>
            <a:r>
              <a:rPr lang="it-IT" altLang="it-IT" sz="1800" dirty="0"/>
              <a:t> A3:</a:t>
            </a:r>
          </a:p>
          <a:p>
            <a:pPr marL="0" indent="0" algn="just">
              <a:buNone/>
            </a:pPr>
            <a:r>
              <a:rPr lang="it-IT" altLang="it-IT" sz="1800" dirty="0"/>
              <a:t>The </a:t>
            </a:r>
            <a:r>
              <a:rPr lang="it-IT" altLang="it-IT" sz="1800" dirty="0" err="1"/>
              <a:t>absence</a:t>
            </a:r>
            <a:r>
              <a:rPr lang="it-IT" altLang="it-IT" sz="1800" dirty="0"/>
              <a:t> of a </a:t>
            </a:r>
            <a:r>
              <a:rPr lang="it-IT" altLang="it-IT" sz="1800" dirty="0" err="1"/>
              <a:t>message</a:t>
            </a:r>
            <a:r>
              <a:rPr lang="it-IT" altLang="it-IT" sz="1800" dirty="0"/>
              <a:t> can be </a:t>
            </a:r>
            <a:r>
              <a:rPr lang="it-IT" altLang="it-IT" sz="1800" dirty="0" err="1"/>
              <a:t>detected</a:t>
            </a:r>
            <a:endParaRPr lang="it-IT" altLang="it-IT" sz="1800" dirty="0"/>
          </a:p>
          <a:p>
            <a:pPr marL="0" indent="0" algn="just">
              <a:buNone/>
            </a:pPr>
            <a:endParaRPr lang="it-IT" altLang="it-IT" sz="1800" dirty="0"/>
          </a:p>
          <a:p>
            <a:pPr marL="0" indent="0" algn="just">
              <a:buNone/>
            </a:pPr>
            <a:r>
              <a:rPr lang="it-IT" altLang="it-IT" sz="1800" dirty="0" err="1"/>
              <a:t>Assumption</a:t>
            </a:r>
            <a:r>
              <a:rPr lang="it-IT" altLang="it-IT" sz="1800" dirty="0"/>
              <a:t> A4:</a:t>
            </a:r>
          </a:p>
          <a:p>
            <a:pPr marL="457200" indent="-457200" algn="just">
              <a:buAutoNum type="alphaLcParenBoth"/>
            </a:pPr>
            <a:r>
              <a:rPr lang="it-IT" altLang="it-IT" sz="1800" dirty="0"/>
              <a:t>a </a:t>
            </a:r>
            <a:r>
              <a:rPr lang="it-IT" altLang="it-IT" sz="1800" dirty="0" err="1"/>
              <a:t>loyal</a:t>
            </a:r>
            <a:r>
              <a:rPr lang="it-IT" altLang="it-IT" sz="1800" dirty="0"/>
              <a:t> general signature </a:t>
            </a:r>
            <a:r>
              <a:rPr lang="it-IT" altLang="it-IT" sz="1800" dirty="0" err="1"/>
              <a:t>cannot</a:t>
            </a:r>
            <a:r>
              <a:rPr lang="it-IT" altLang="it-IT" sz="1800" dirty="0"/>
              <a:t> be </a:t>
            </a:r>
            <a:r>
              <a:rPr lang="it-IT" altLang="it-IT" sz="1800" dirty="0" err="1"/>
              <a:t>forged</a:t>
            </a:r>
            <a:r>
              <a:rPr lang="it-IT" altLang="it-IT" sz="1800" dirty="0"/>
              <a:t>, and </a:t>
            </a:r>
            <a:r>
              <a:rPr lang="it-IT" altLang="it-IT" sz="1800" dirty="0" err="1"/>
              <a:t>any</a:t>
            </a:r>
            <a:r>
              <a:rPr lang="it-IT" altLang="it-IT" sz="1800" dirty="0"/>
              <a:t> </a:t>
            </a:r>
            <a:r>
              <a:rPr lang="it-IT" altLang="it-IT" sz="1800" dirty="0" err="1"/>
              <a:t>alteration</a:t>
            </a:r>
            <a:r>
              <a:rPr lang="it-IT" altLang="it-IT" sz="1800" dirty="0"/>
              <a:t> of the </a:t>
            </a:r>
            <a:r>
              <a:rPr lang="it-IT" altLang="it-IT" sz="1800" dirty="0" err="1"/>
              <a:t>content</a:t>
            </a:r>
            <a:r>
              <a:rPr lang="it-IT" altLang="it-IT" sz="1800" dirty="0"/>
              <a:t> of a </a:t>
            </a:r>
            <a:r>
              <a:rPr lang="it-IT" altLang="it-IT" sz="1800" dirty="0" err="1"/>
              <a:t>signed</a:t>
            </a:r>
            <a:r>
              <a:rPr lang="it-IT" altLang="it-IT" sz="1800" dirty="0"/>
              <a:t> </a:t>
            </a:r>
            <a:r>
              <a:rPr lang="it-IT" altLang="it-IT" sz="1800" dirty="0" err="1"/>
              <a:t>message</a:t>
            </a:r>
            <a:r>
              <a:rPr lang="it-IT" altLang="it-IT" sz="1800" dirty="0"/>
              <a:t> can be </a:t>
            </a:r>
            <a:r>
              <a:rPr lang="it-IT" altLang="it-IT" sz="1800" dirty="0" err="1"/>
              <a:t>detected</a:t>
            </a:r>
            <a:endParaRPr lang="it-IT" altLang="it-IT" sz="1800" dirty="0"/>
          </a:p>
          <a:p>
            <a:pPr marL="0" indent="0" algn="just">
              <a:buNone/>
            </a:pPr>
            <a:r>
              <a:rPr lang="it-IT" altLang="it-IT" sz="1800" dirty="0"/>
              <a:t>(b) </a:t>
            </a:r>
            <a:r>
              <a:rPr lang="it-IT" altLang="it-IT" sz="1800" dirty="0" err="1"/>
              <a:t>anyone</a:t>
            </a:r>
            <a:r>
              <a:rPr lang="it-IT" altLang="it-IT" sz="1800" dirty="0"/>
              <a:t> can </a:t>
            </a:r>
            <a:r>
              <a:rPr lang="it-IT" altLang="it-IT" sz="1800" dirty="0" err="1"/>
              <a:t>verify</a:t>
            </a:r>
            <a:r>
              <a:rPr lang="it-IT" altLang="it-IT" sz="1800" dirty="0"/>
              <a:t> the </a:t>
            </a:r>
            <a:r>
              <a:rPr lang="it-IT" altLang="it-IT" sz="1800" dirty="0" err="1"/>
              <a:t>authenticity</a:t>
            </a:r>
            <a:r>
              <a:rPr lang="it-IT" altLang="it-IT" sz="1800" dirty="0"/>
              <a:t> of a general signature</a:t>
            </a:r>
          </a:p>
          <a:p>
            <a:pPr marL="0" indent="0" algn="just">
              <a:buNone/>
            </a:pPr>
            <a:endParaRPr lang="it-IT" altLang="it-IT" sz="1800" dirty="0"/>
          </a:p>
        </p:txBody>
      </p:sp>
    </p:spTree>
    <p:extLst>
      <p:ext uri="{BB962C8B-B14F-4D97-AF65-F5344CB8AC3E}">
        <p14:creationId xmlns:p14="http://schemas.microsoft.com/office/powerpoint/2010/main" val="18550181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6B5CB5-8237-4C5D-8BD4-420EA407E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Impossibility</a:t>
            </a:r>
            <a:r>
              <a:rPr lang="it-IT" altLang="it-IT" dirty="0"/>
              <a:t> </a:t>
            </a:r>
            <a:r>
              <a:rPr lang="it-IT" altLang="it-IT" dirty="0" err="1"/>
              <a:t>result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942269-0686-4CE9-A51A-BCD55481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739E31-0233-4C3D-8AA3-41454B65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BA23A3-48DE-47C7-9F33-FEA74983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49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69CD62F-79EA-487A-B5CE-B27DAF8686FD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383734"/>
            <a:ext cx="9262929" cy="4031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altLang="it-IT" sz="2000" dirty="0" err="1"/>
              <a:t>Asynchronous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distributed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system</a:t>
            </a:r>
            <a:r>
              <a:rPr lang="it-IT" altLang="it-IT" sz="2000" dirty="0"/>
              <a:t>: </a:t>
            </a:r>
          </a:p>
          <a:p>
            <a:pPr marL="0" indent="0" algn="just">
              <a:buNone/>
            </a:pPr>
            <a:r>
              <a:rPr lang="it-IT" altLang="it-IT" sz="2000" dirty="0"/>
              <a:t>no timing </a:t>
            </a:r>
            <a:r>
              <a:rPr lang="it-IT" altLang="it-IT" sz="2000" dirty="0" err="1"/>
              <a:t>assumptions</a:t>
            </a:r>
            <a:r>
              <a:rPr lang="it-IT" altLang="it-IT" sz="2000" dirty="0"/>
              <a:t> (no </a:t>
            </a:r>
            <a:r>
              <a:rPr lang="it-IT" altLang="it-IT" sz="2000" dirty="0" err="1"/>
              <a:t>bounds</a:t>
            </a:r>
            <a:r>
              <a:rPr lang="it-IT" altLang="it-IT" sz="2000" dirty="0"/>
              <a:t> on </a:t>
            </a:r>
            <a:r>
              <a:rPr lang="it-IT" altLang="it-IT" sz="2000" dirty="0" err="1"/>
              <a:t>message</a:t>
            </a:r>
            <a:r>
              <a:rPr lang="it-IT" altLang="it-IT" sz="2000" dirty="0"/>
              <a:t> delay,</a:t>
            </a:r>
          </a:p>
          <a:p>
            <a:pPr marL="0" indent="0" algn="just">
              <a:buNone/>
            </a:pPr>
            <a:r>
              <a:rPr lang="it-IT" altLang="it-IT" sz="2000" dirty="0"/>
              <a:t>no </a:t>
            </a:r>
            <a:r>
              <a:rPr lang="it-IT" altLang="it-IT" sz="2000" dirty="0" err="1"/>
              <a:t>bounds</a:t>
            </a:r>
            <a:r>
              <a:rPr lang="it-IT" altLang="it-IT" sz="2000" dirty="0"/>
              <a:t> on the time </a:t>
            </a:r>
            <a:r>
              <a:rPr lang="it-IT" altLang="it-IT" sz="2000" dirty="0" err="1"/>
              <a:t>necessary</a:t>
            </a:r>
            <a:r>
              <a:rPr lang="it-IT" altLang="it-IT" sz="2000" dirty="0"/>
              <a:t> to </a:t>
            </a:r>
            <a:r>
              <a:rPr lang="it-IT" altLang="it-IT" sz="2000" dirty="0" err="1"/>
              <a:t>execute</a:t>
            </a:r>
            <a:r>
              <a:rPr lang="it-IT" altLang="it-IT" sz="2000" dirty="0"/>
              <a:t> a </a:t>
            </a:r>
            <a:r>
              <a:rPr lang="it-IT" altLang="it-IT" sz="2000" dirty="0" err="1"/>
              <a:t>step</a:t>
            </a:r>
            <a:r>
              <a:rPr lang="it-IT" altLang="it-IT" sz="2000" dirty="0"/>
              <a:t>)</a:t>
            </a:r>
          </a:p>
          <a:p>
            <a:pPr marL="0" indent="0" algn="just">
              <a:buNone/>
            </a:pPr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 err="1"/>
              <a:t>Asynchronous</a:t>
            </a:r>
            <a:r>
              <a:rPr lang="it-IT" altLang="it-IT" sz="2000" dirty="0"/>
              <a:t> model of </a:t>
            </a:r>
            <a:r>
              <a:rPr lang="it-IT" altLang="it-IT" sz="2000" dirty="0" err="1"/>
              <a:t>computation</a:t>
            </a:r>
            <a:r>
              <a:rPr lang="it-IT" altLang="it-IT" sz="2000" dirty="0"/>
              <a:t>: </a:t>
            </a:r>
            <a:r>
              <a:rPr lang="it-IT" altLang="it-IT" sz="2000" dirty="0" err="1"/>
              <a:t>attractive</a:t>
            </a:r>
            <a:r>
              <a:rPr lang="it-IT" altLang="it-IT" sz="2000" dirty="0"/>
              <a:t>. </a:t>
            </a:r>
          </a:p>
          <a:p>
            <a:pPr marL="0" indent="0" algn="just">
              <a:buNone/>
            </a:pPr>
            <a:r>
              <a:rPr lang="it-IT" altLang="it-IT" sz="2000" dirty="0"/>
              <a:t>	</a:t>
            </a:r>
          </a:p>
          <a:p>
            <a:pPr marL="0" indent="0" algn="just">
              <a:buNone/>
            </a:pPr>
            <a:r>
              <a:rPr lang="it-IT" altLang="it-IT" sz="2000" dirty="0"/>
              <a:t>- Applications </a:t>
            </a:r>
            <a:r>
              <a:rPr lang="it-IT" altLang="it-IT" sz="2000" dirty="0" err="1"/>
              <a:t>programmed</a:t>
            </a:r>
            <a:r>
              <a:rPr lang="it-IT" altLang="it-IT" sz="2000" dirty="0"/>
              <a:t> on </a:t>
            </a:r>
            <a:r>
              <a:rPr lang="it-IT" altLang="it-IT" sz="2000" dirty="0" err="1"/>
              <a:t>this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basis</a:t>
            </a:r>
            <a:r>
              <a:rPr lang="it-IT" altLang="it-IT" sz="2000" dirty="0"/>
              <a:t> are </a:t>
            </a:r>
            <a:r>
              <a:rPr lang="it-IT" altLang="it-IT" sz="2000" dirty="0" err="1"/>
              <a:t>easier</a:t>
            </a:r>
            <a:r>
              <a:rPr lang="it-IT" altLang="it-IT" sz="2000" dirty="0"/>
              <a:t> to </a:t>
            </a:r>
            <a:r>
              <a:rPr lang="it-IT" altLang="it-IT" sz="2000" dirty="0" err="1"/>
              <a:t>port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than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those</a:t>
            </a:r>
            <a:r>
              <a:rPr lang="it-IT" altLang="it-IT" sz="2000" dirty="0"/>
              <a:t>  </a:t>
            </a:r>
            <a:r>
              <a:rPr lang="it-IT" altLang="it-IT" sz="2000" dirty="0" err="1"/>
              <a:t>incorporating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specific</a:t>
            </a:r>
            <a:r>
              <a:rPr lang="it-IT" altLang="it-IT" sz="2000" dirty="0"/>
              <a:t> timing </a:t>
            </a:r>
            <a:r>
              <a:rPr lang="it-IT" altLang="it-IT" sz="2000" dirty="0" err="1"/>
              <a:t>assumptions</a:t>
            </a:r>
            <a:r>
              <a:rPr lang="it-IT" altLang="it-IT" sz="2000" dirty="0"/>
              <a:t>. </a:t>
            </a:r>
          </a:p>
          <a:p>
            <a:pPr algn="just"/>
            <a:endParaRPr lang="it-IT" altLang="it-IT" sz="2000" dirty="0"/>
          </a:p>
          <a:p>
            <a:pPr marL="0" indent="0" algn="just">
              <a:buNone/>
            </a:pPr>
            <a:r>
              <a:rPr lang="it-IT" altLang="it-IT" sz="2000" dirty="0"/>
              <a:t>- </a:t>
            </a:r>
            <a:r>
              <a:rPr lang="it-IT" altLang="it-IT" sz="2000" dirty="0" err="1"/>
              <a:t>Synchronous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assumptions</a:t>
            </a:r>
            <a:r>
              <a:rPr lang="it-IT" altLang="it-IT" sz="2000" dirty="0"/>
              <a:t> are </a:t>
            </a:r>
            <a:r>
              <a:rPr lang="it-IT" altLang="it-IT" sz="2000" dirty="0" err="1"/>
              <a:t>at</a:t>
            </a:r>
            <a:r>
              <a:rPr lang="it-IT" altLang="it-IT" sz="2000" dirty="0"/>
              <a:t> best </a:t>
            </a:r>
            <a:r>
              <a:rPr lang="it-IT" altLang="it-IT" sz="2000" dirty="0" err="1"/>
              <a:t>probabilistic</a:t>
            </a:r>
            <a:r>
              <a:rPr lang="it-IT" altLang="it-IT" sz="2000" dirty="0"/>
              <a:t>:</a:t>
            </a:r>
          </a:p>
          <a:p>
            <a:pPr marL="0" indent="0" algn="just">
              <a:buNone/>
            </a:pPr>
            <a:r>
              <a:rPr lang="it-IT" altLang="it-IT" sz="2000" dirty="0"/>
              <a:t>in </a:t>
            </a:r>
            <a:r>
              <a:rPr lang="it-IT" altLang="it-IT" sz="2000" dirty="0" err="1"/>
              <a:t>practice</a:t>
            </a:r>
            <a:r>
              <a:rPr lang="it-IT" altLang="it-IT" sz="2000" dirty="0"/>
              <a:t>, </a:t>
            </a:r>
            <a:r>
              <a:rPr lang="it-IT" altLang="it-IT" sz="2000" dirty="0" err="1"/>
              <a:t>variable</a:t>
            </a:r>
            <a:r>
              <a:rPr lang="it-IT" altLang="it-IT" sz="2000" dirty="0"/>
              <a:t> or </a:t>
            </a:r>
            <a:r>
              <a:rPr lang="it-IT" altLang="it-IT" sz="2000" dirty="0" err="1"/>
              <a:t>unexpected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workloads</a:t>
            </a:r>
            <a:r>
              <a:rPr lang="it-IT" altLang="it-IT" sz="2000" dirty="0"/>
              <a:t> are </a:t>
            </a:r>
            <a:r>
              <a:rPr lang="it-IT" altLang="it-IT" sz="2000" dirty="0" err="1"/>
              <a:t>sources</a:t>
            </a:r>
            <a:r>
              <a:rPr lang="it-IT" altLang="it-IT" sz="2000" dirty="0"/>
              <a:t> of </a:t>
            </a:r>
            <a:r>
              <a:rPr lang="it-IT" altLang="it-IT" sz="2000" dirty="0" err="1"/>
              <a:t>asynchrony</a:t>
            </a:r>
            <a:endParaRPr lang="it-IT" altLang="it-IT" sz="2000" dirty="0"/>
          </a:p>
        </p:txBody>
      </p:sp>
    </p:spTree>
    <p:extLst>
      <p:ext uri="{BB962C8B-B14F-4D97-AF65-F5344CB8AC3E}">
        <p14:creationId xmlns:p14="http://schemas.microsoft.com/office/powerpoint/2010/main" val="252955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2FB26F-0079-497D-A060-1EDE22BB4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Fault models in </a:t>
            </a:r>
            <a:r>
              <a:rPr lang="it-IT" altLang="it-IT" dirty="0" err="1"/>
              <a:t>distributed</a:t>
            </a:r>
            <a:r>
              <a:rPr lang="it-IT" altLang="it-IT" dirty="0"/>
              <a:t> systems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5F089F-91F2-4418-8534-B2C396D07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0B30BC-4A9B-477A-8F89-B21AA8BC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BD2BF2-54EE-48F4-91A2-DEBB66DF1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</a:t>
            </a:fld>
            <a:endParaRPr lang="it-IT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0E4EF70-1E5A-4FB2-A4DC-420D71632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5" y="836614"/>
            <a:ext cx="7668922" cy="393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95263" indent="-195263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757238" indent="-300038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47738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endParaRPr lang="it-IT" altLang="it-IT" sz="2000" dirty="0">
              <a:solidFill>
                <a:schemeClr val="accent2"/>
              </a:solidFill>
              <a:latin typeface="+mn-lt"/>
            </a:endParaRPr>
          </a:p>
          <a:p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The more general the fault model, the more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costly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and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complex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the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solution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 (for the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same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problem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accent2"/>
              </a:buClr>
            </a:pPr>
            <a:endParaRPr lang="it-IT" altLang="it-IT" sz="20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accent2"/>
              </a:buClr>
            </a:pPr>
            <a:endParaRPr lang="it-IT" altLang="it-IT" sz="20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accent2"/>
              </a:buClr>
            </a:pP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Byzantine</a:t>
            </a:r>
            <a:endParaRPr lang="it-IT" altLang="it-IT" sz="24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accent2"/>
              </a:buClr>
            </a:pP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Crash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accent2"/>
              </a:buClr>
            </a:pP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Fail</a:t>
            </a: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-stop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accent2"/>
              </a:buClr>
            </a:pP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No </a:t>
            </a:r>
            <a:r>
              <a:rPr lang="it-IT" altLang="it-IT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failure</a:t>
            </a:r>
            <a:endParaRPr lang="it-IT" altLang="it-IT" sz="24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DFDE17C-BB23-42E0-96BB-96AF567D3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366676"/>
            <a:ext cx="14718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it-IT" altLang="it-IT" sz="2000">
                <a:solidFill>
                  <a:schemeClr val="tx1"/>
                </a:solidFill>
                <a:latin typeface="+mn-lt"/>
              </a:rPr>
              <a:t>GENERALITY</a:t>
            </a:r>
            <a:endParaRPr lang="en-US" altLang="it-IT" sz="20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BB10900-0571-4E94-B5CA-AB76AC8CF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618" y="2338101"/>
            <a:ext cx="22815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it-IT" altLang="it-IT" sz="2000">
                <a:solidFill>
                  <a:schemeClr val="tx1"/>
                </a:solidFill>
                <a:latin typeface="+mn-lt"/>
              </a:rPr>
              <a:t>COST / COMPLEXITY</a:t>
            </a:r>
            <a:endParaRPr lang="en-US" altLang="it-IT" sz="20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7A1F345F-45C9-47AD-AA98-72070BC3DB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7087" y="2839750"/>
            <a:ext cx="7938" cy="1625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2000"/>
          </a:p>
        </p:txBody>
      </p:sp>
      <p:sp>
        <p:nvSpPr>
          <p:cNvPr id="11" name="Line 6">
            <a:extLst>
              <a:ext uri="{FF2B5EF4-FFF2-40B4-BE49-F238E27FC236}">
                <a16:creationId xmlns:a16="http://schemas.microsoft.com/office/drawing/2014/main" id="{D49ACFF7-D1A3-4F54-B1BE-6B03402308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05011" y="2808000"/>
            <a:ext cx="45699" cy="16308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200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13FB7711-A289-42D4-8FA4-6C466AE61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526" y="5584556"/>
            <a:ext cx="6604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333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Arbitrary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failure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approach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(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Byzantine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  <a:latin typeface="+mn-lt"/>
              </a:rPr>
              <a:t>failure</a:t>
            </a:r>
            <a:r>
              <a:rPr lang="it-IT" altLang="it-IT" sz="2400" dirty="0">
                <a:solidFill>
                  <a:schemeClr val="tx1"/>
                </a:solidFill>
                <a:latin typeface="+mn-lt"/>
              </a:rPr>
              <a:t> mode) </a:t>
            </a:r>
          </a:p>
        </p:txBody>
      </p:sp>
    </p:spTree>
    <p:extLst>
      <p:ext uri="{BB962C8B-B14F-4D97-AF65-F5344CB8AC3E}">
        <p14:creationId xmlns:p14="http://schemas.microsoft.com/office/powerpoint/2010/main" val="21592708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811C45-54AE-4EFF-8FCA-9B97C480E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Impossibility</a:t>
            </a:r>
            <a:r>
              <a:rPr lang="it-IT" altLang="it-IT" dirty="0"/>
              <a:t> </a:t>
            </a:r>
            <a:r>
              <a:rPr lang="it-IT" altLang="it-IT" dirty="0" err="1"/>
              <a:t>result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E3B189-4907-4F96-858F-9AD7275D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34ACC1-554D-4C88-B0DA-CCFED48F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A4B62B-08F3-4817-82C9-4320F3023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50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AABDBE-DAD8-46C3-904D-27A2CBC34A04}"/>
              </a:ext>
            </a:extLst>
          </p:cNvPr>
          <p:cNvSpPr txBox="1">
            <a:spLocks noChangeArrowheads="1"/>
          </p:cNvSpPr>
          <p:nvPr/>
        </p:nvSpPr>
        <p:spPr>
          <a:xfrm>
            <a:off x="597303" y="1154034"/>
            <a:ext cx="10641828" cy="5202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altLang="it-IT" sz="2400" dirty="0"/>
              <a:t>Consensus </a:t>
            </a:r>
            <a:r>
              <a:rPr lang="it-IT" altLang="it-IT" sz="2400" dirty="0" err="1"/>
              <a:t>cannot</a:t>
            </a:r>
            <a:r>
              <a:rPr lang="it-IT" altLang="it-IT" sz="2400" dirty="0"/>
              <a:t> be </a:t>
            </a:r>
            <a:r>
              <a:rPr lang="it-IT" altLang="it-IT" sz="2400" dirty="0" err="1"/>
              <a:t>solved</a:t>
            </a:r>
            <a:r>
              <a:rPr lang="it-IT" altLang="it-IT" sz="2400" dirty="0"/>
              <a:t> </a:t>
            </a:r>
            <a:r>
              <a:rPr lang="it-IT" altLang="it-IT" sz="2400" dirty="0" err="1"/>
              <a:t>deterministically</a:t>
            </a:r>
            <a:r>
              <a:rPr lang="it-IT" altLang="it-IT" sz="2400" dirty="0"/>
              <a:t> in an </a:t>
            </a:r>
            <a:r>
              <a:rPr lang="it-IT" altLang="it-IT" sz="2400" dirty="0" err="1"/>
              <a:t>asynchronous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distributed</a:t>
            </a:r>
            <a:r>
              <a:rPr lang="it-IT" altLang="it-IT" sz="2400" dirty="0"/>
              <a:t> system </a:t>
            </a:r>
            <a:r>
              <a:rPr lang="it-IT" altLang="it-IT" sz="2400" dirty="0" err="1"/>
              <a:t>that</a:t>
            </a:r>
            <a:r>
              <a:rPr lang="it-IT" altLang="it-IT" sz="2400" dirty="0"/>
              <a:t> </a:t>
            </a:r>
            <a:r>
              <a:rPr lang="it-IT" altLang="it-IT" sz="2400" dirty="0" err="1"/>
              <a:t>is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subject</a:t>
            </a:r>
            <a:r>
              <a:rPr lang="it-IT" altLang="it-IT" sz="2400" dirty="0"/>
              <a:t> </a:t>
            </a:r>
            <a:r>
              <a:rPr lang="it-IT" altLang="it-IT" sz="2400" dirty="0" err="1"/>
              <a:t>even</a:t>
            </a:r>
            <a:r>
              <a:rPr lang="it-IT" altLang="it-IT" sz="2400" dirty="0"/>
              <a:t> to a single crash </a:t>
            </a:r>
            <a:r>
              <a:rPr lang="it-IT" altLang="it-IT" sz="2400" dirty="0" err="1"/>
              <a:t>failure</a:t>
            </a:r>
            <a:r>
              <a:rPr lang="it-IT" altLang="it-IT" sz="2400" dirty="0"/>
              <a:t> [Fisher et al. 1985] </a:t>
            </a:r>
          </a:p>
          <a:p>
            <a:pPr marL="0" indent="0" algn="ctr">
              <a:buNone/>
            </a:pPr>
            <a:r>
              <a:rPr lang="it-IT" altLang="it-IT" sz="2400" dirty="0"/>
              <a:t>	</a:t>
            </a:r>
          </a:p>
          <a:p>
            <a:pPr marL="0" indent="0" algn="ctr">
              <a:buNone/>
            </a:pPr>
            <a:r>
              <a:rPr lang="it-IT" altLang="it-IT" sz="2400" b="1" dirty="0" err="1"/>
              <a:t>difficulty</a:t>
            </a:r>
            <a:r>
              <a:rPr lang="it-IT" altLang="it-IT" sz="2400" b="1" dirty="0"/>
              <a:t> of </a:t>
            </a:r>
            <a:r>
              <a:rPr lang="it-IT" altLang="it-IT" sz="2400" b="1" dirty="0" err="1"/>
              <a:t>determining</a:t>
            </a:r>
            <a:r>
              <a:rPr lang="it-IT" altLang="it-IT" sz="2400" b="1" dirty="0"/>
              <a:t> </a:t>
            </a:r>
            <a:r>
              <a:rPr lang="it-IT" altLang="it-IT" sz="2400" b="1" dirty="0" err="1"/>
              <a:t>whether</a:t>
            </a:r>
            <a:r>
              <a:rPr lang="it-IT" altLang="it-IT" sz="2400" b="1" dirty="0"/>
              <a:t> a </a:t>
            </a:r>
            <a:r>
              <a:rPr lang="it-IT" altLang="it-IT" sz="2400" b="1" dirty="0" err="1"/>
              <a:t>process</a:t>
            </a:r>
            <a:r>
              <a:rPr lang="it-IT" altLang="it-IT" sz="2400" b="1" dirty="0"/>
              <a:t> </a:t>
            </a:r>
            <a:r>
              <a:rPr lang="it-IT" altLang="it-IT" sz="2400" b="1" dirty="0" err="1"/>
              <a:t>has</a:t>
            </a:r>
            <a:r>
              <a:rPr lang="it-IT" altLang="it-IT" sz="2400" b="1" dirty="0"/>
              <a:t> </a:t>
            </a:r>
            <a:r>
              <a:rPr lang="it-IT" altLang="it-IT" sz="2400" b="1" dirty="0" err="1"/>
              <a:t>actually</a:t>
            </a:r>
            <a:r>
              <a:rPr lang="it-IT" altLang="it-IT" sz="2400" b="1" dirty="0"/>
              <a:t> </a:t>
            </a:r>
            <a:br>
              <a:rPr lang="it-IT" altLang="it-IT" sz="2400" b="1" dirty="0"/>
            </a:br>
            <a:r>
              <a:rPr lang="it-IT" altLang="it-IT" sz="2400" b="1" dirty="0"/>
              <a:t>	</a:t>
            </a:r>
            <a:r>
              <a:rPr lang="it-IT" altLang="it-IT" sz="2400" b="1" dirty="0" err="1"/>
              <a:t>crashed</a:t>
            </a:r>
            <a:r>
              <a:rPr lang="it-IT" altLang="it-IT" sz="2400" b="1" dirty="0"/>
              <a:t> or </a:t>
            </a:r>
            <a:r>
              <a:rPr lang="it-IT" altLang="it-IT" sz="2400" b="1" dirty="0" err="1"/>
              <a:t>is</a:t>
            </a:r>
            <a:r>
              <a:rPr lang="it-IT" altLang="it-IT" sz="2400" b="1" dirty="0"/>
              <a:t> </a:t>
            </a:r>
            <a:r>
              <a:rPr lang="it-IT" altLang="it-IT" sz="2400" b="1" dirty="0" err="1"/>
              <a:t>only</a:t>
            </a:r>
            <a:r>
              <a:rPr lang="it-IT" altLang="it-IT" sz="2400" b="1" dirty="0"/>
              <a:t> </a:t>
            </a:r>
            <a:r>
              <a:rPr lang="it-IT" altLang="it-IT" sz="2400" b="1" dirty="0" err="1"/>
              <a:t>very</a:t>
            </a:r>
            <a:r>
              <a:rPr lang="it-IT" altLang="it-IT" sz="2400" b="1" dirty="0"/>
              <a:t> slow</a:t>
            </a:r>
          </a:p>
          <a:p>
            <a:pPr marL="0" indent="0" algn="just">
              <a:buNone/>
            </a:pPr>
            <a:endParaRPr lang="it-IT" altLang="it-IT" sz="2400" dirty="0"/>
          </a:p>
          <a:p>
            <a:pPr marL="0" indent="0" algn="just">
              <a:buNone/>
            </a:pPr>
            <a:r>
              <a:rPr lang="it-IT" altLang="it-IT" sz="2400" dirty="0" err="1"/>
              <a:t>Stopping</a:t>
            </a:r>
            <a:r>
              <a:rPr lang="it-IT" altLang="it-IT" sz="2400" dirty="0"/>
              <a:t> a single </a:t>
            </a:r>
            <a:r>
              <a:rPr lang="it-IT" altLang="it-IT" sz="2400" dirty="0" err="1"/>
              <a:t>process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at</a:t>
            </a:r>
            <a:r>
              <a:rPr lang="it-IT" altLang="it-IT" sz="2400" dirty="0"/>
              <a:t> an inopportune time can cause </a:t>
            </a:r>
            <a:r>
              <a:rPr lang="it-IT" altLang="it-IT" sz="2400" dirty="0" err="1"/>
              <a:t>any</a:t>
            </a:r>
            <a:r>
              <a:rPr lang="it-IT" altLang="it-IT" sz="2400" dirty="0"/>
              <a:t> </a:t>
            </a:r>
            <a:r>
              <a:rPr lang="it-IT" altLang="it-IT" sz="2400" dirty="0" err="1"/>
              <a:t>distributed</a:t>
            </a:r>
            <a:r>
              <a:rPr lang="it-IT" altLang="it-IT" sz="2400" dirty="0"/>
              <a:t> </a:t>
            </a:r>
            <a:r>
              <a:rPr lang="it-IT" altLang="it-IT" sz="2400" dirty="0" err="1"/>
              <a:t>protocol</a:t>
            </a:r>
            <a:r>
              <a:rPr lang="it-IT" altLang="it-IT" sz="2400" dirty="0"/>
              <a:t> to </a:t>
            </a:r>
            <a:r>
              <a:rPr lang="it-IT" altLang="it-IT" sz="2400" dirty="0" err="1"/>
              <a:t>fail</a:t>
            </a:r>
            <a:r>
              <a:rPr lang="it-IT" altLang="it-IT" sz="2400" dirty="0"/>
              <a:t> to </a:t>
            </a:r>
            <a:r>
              <a:rPr lang="it-IT" altLang="it-IT" sz="2400" dirty="0" err="1"/>
              <a:t>reach</a:t>
            </a:r>
            <a:r>
              <a:rPr lang="it-IT" altLang="it-IT" sz="2400" dirty="0"/>
              <a:t> consensus</a:t>
            </a:r>
          </a:p>
          <a:p>
            <a:pPr marL="0" indent="0" algn="just">
              <a:buNone/>
            </a:pPr>
            <a:endParaRPr lang="it-IT" altLang="it-IT" sz="2400" dirty="0"/>
          </a:p>
          <a:p>
            <a:pPr marL="0" indent="0" algn="just">
              <a:buNone/>
            </a:pPr>
            <a:r>
              <a:rPr lang="it-IT" altLang="it-IT" sz="2400" dirty="0" err="1"/>
              <a:t>Circumventing</a:t>
            </a:r>
            <a:r>
              <a:rPr lang="it-IT" altLang="it-IT" sz="2400" dirty="0"/>
              <a:t> the </a:t>
            </a:r>
            <a:r>
              <a:rPr lang="it-IT" altLang="it-IT" sz="2400" dirty="0" err="1"/>
              <a:t>problem</a:t>
            </a:r>
            <a:r>
              <a:rPr lang="it-IT" altLang="it-IT" sz="2400" dirty="0"/>
              <a:t>: </a:t>
            </a:r>
            <a:r>
              <a:rPr lang="it-IT" altLang="it-IT" sz="2400" dirty="0" err="1"/>
              <a:t>Adding</a:t>
            </a:r>
            <a:r>
              <a:rPr lang="it-IT" altLang="it-IT" sz="2400" dirty="0"/>
              <a:t> Time to the Model (</a:t>
            </a:r>
            <a:r>
              <a:rPr lang="it-IT" altLang="it-IT" sz="2400" dirty="0" err="1"/>
              <a:t>using</a:t>
            </a:r>
            <a:r>
              <a:rPr lang="it-IT" altLang="it-IT" sz="2400" dirty="0"/>
              <a:t> the </a:t>
            </a:r>
            <a:r>
              <a:rPr lang="it-IT" altLang="it-IT" sz="2400" dirty="0" err="1"/>
              <a:t>notion</a:t>
            </a:r>
            <a:r>
              <a:rPr lang="it-IT" altLang="it-IT" sz="2400" dirty="0"/>
              <a:t> of </a:t>
            </a:r>
            <a:r>
              <a:rPr lang="it-IT" altLang="it-IT" sz="2400" dirty="0" err="1"/>
              <a:t>partial</a:t>
            </a:r>
            <a:r>
              <a:rPr lang="it-IT" altLang="it-IT" sz="2400" dirty="0"/>
              <a:t> </a:t>
            </a:r>
            <a:r>
              <a:rPr lang="it-IT" altLang="it-IT" sz="2400" dirty="0" err="1"/>
              <a:t>synchrony</a:t>
            </a:r>
            <a:r>
              <a:rPr lang="it-IT" altLang="it-IT" sz="2400" dirty="0"/>
              <a:t>), </a:t>
            </a:r>
            <a:r>
              <a:rPr lang="it-IT" altLang="it-IT" sz="2400" dirty="0" err="1"/>
              <a:t>Randomized</a:t>
            </a:r>
            <a:r>
              <a:rPr lang="it-IT" altLang="it-IT" sz="2400" dirty="0"/>
              <a:t> </a:t>
            </a:r>
            <a:r>
              <a:rPr lang="it-IT" altLang="it-IT" sz="2400" dirty="0" err="1"/>
              <a:t>Byzantine</a:t>
            </a:r>
            <a:r>
              <a:rPr lang="it-IT" altLang="it-IT" sz="2400" dirty="0"/>
              <a:t> consensus, </a:t>
            </a:r>
            <a:r>
              <a:rPr lang="it-IT" altLang="it-IT" sz="2400" dirty="0" err="1"/>
              <a:t>Failure</a:t>
            </a:r>
            <a:r>
              <a:rPr lang="it-IT" altLang="it-IT" sz="2400" dirty="0"/>
              <a:t> detectors, </a:t>
            </a:r>
            <a:r>
              <a:rPr lang="it-IT" altLang="it-IT" sz="2400" dirty="0" err="1"/>
              <a:t>etc</a:t>
            </a:r>
            <a:r>
              <a:rPr lang="it-IT" altLang="it-IT" sz="2400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88981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4B8275-F3B4-48A7-810A-1F317DA1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3600" dirty="0"/>
              <a:t>SIFT case </a:t>
            </a:r>
            <a:r>
              <a:rPr lang="it-IT" altLang="it-IT" sz="3600" dirty="0" err="1"/>
              <a:t>study</a:t>
            </a:r>
            <a:endParaRPr lang="it-IT" sz="36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95AC4E-619A-4420-8390-57A78BC8D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884868-3D97-439E-B758-428FDA42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37D7AB-2540-4E88-AF49-C5C838D7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51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C0B7600-0060-4D8A-A59D-D738146617B1}"/>
              </a:ext>
            </a:extLst>
          </p:cNvPr>
          <p:cNvSpPr txBox="1">
            <a:spLocks noChangeArrowheads="1"/>
          </p:cNvSpPr>
          <p:nvPr/>
        </p:nvSpPr>
        <p:spPr>
          <a:xfrm>
            <a:off x="942340" y="1165785"/>
            <a:ext cx="10307320" cy="1943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zh-CN" sz="2000" dirty="0">
                <a:solidFill>
                  <a:schemeClr val="accent2"/>
                </a:solidFill>
                <a:ea typeface="DFKai-SB" pitchFamily="65" charset="-128"/>
              </a:rPr>
              <a:t>SIFT </a:t>
            </a:r>
            <a:r>
              <a:rPr lang="en-GB" altLang="zh-CN" sz="2000" dirty="0">
                <a:solidFill>
                  <a:schemeClr val="accent2"/>
                </a:solidFill>
                <a:ea typeface="宋体" panose="02010600030101010101" pitchFamily="2" charset="-122"/>
              </a:rPr>
              <a:t>(Software Implemented Fault Tolerance)  </a:t>
            </a:r>
            <a:r>
              <a:rPr lang="en-GB" altLang="zh-CN" sz="2000" dirty="0">
                <a:solidFill>
                  <a:schemeClr val="accent2"/>
                </a:solidFill>
                <a:ea typeface="DFKai-SB" pitchFamily="65" charset="-128"/>
              </a:rPr>
              <a:t>is a Fault-Tolerant Computer for Aircraft Control</a:t>
            </a:r>
            <a:endParaRPr lang="it-IT" altLang="it-IT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altLang="it-IT" sz="2000" dirty="0">
                <a:solidFill>
                  <a:schemeClr val="accent2"/>
                </a:solidFill>
              </a:rPr>
              <a:t>“a system </a:t>
            </a:r>
            <a:r>
              <a:rPr lang="it-IT" altLang="it-IT" sz="2000" dirty="0" err="1">
                <a:solidFill>
                  <a:schemeClr val="accent2"/>
                </a:solidFill>
              </a:rPr>
              <a:t>capable</a:t>
            </a:r>
            <a:r>
              <a:rPr lang="it-IT" altLang="it-IT" sz="2000" dirty="0">
                <a:solidFill>
                  <a:schemeClr val="accent2"/>
                </a:solidFill>
              </a:rPr>
              <a:t> of </a:t>
            </a:r>
            <a:r>
              <a:rPr lang="it-IT" altLang="it-IT" sz="2000" dirty="0" err="1">
                <a:solidFill>
                  <a:schemeClr val="accent2"/>
                </a:solidFill>
              </a:rPr>
              <a:t>carrying</a:t>
            </a:r>
            <a:r>
              <a:rPr lang="it-IT" altLang="it-IT" sz="2000" dirty="0">
                <a:solidFill>
                  <a:schemeClr val="accent2"/>
                </a:solidFill>
              </a:rPr>
              <a:t> out the </a:t>
            </a:r>
            <a:r>
              <a:rPr lang="it-IT" altLang="it-IT" sz="2000" dirty="0" err="1">
                <a:solidFill>
                  <a:schemeClr val="accent2"/>
                </a:solidFill>
              </a:rPr>
              <a:t>calculations</a:t>
            </a:r>
            <a:r>
              <a:rPr lang="it-IT" altLang="it-IT" sz="2000" dirty="0">
                <a:solidFill>
                  <a:schemeClr val="accent2"/>
                </a:solidFill>
              </a:rPr>
              <a:t> </a:t>
            </a:r>
            <a:r>
              <a:rPr lang="it-IT" altLang="it-IT" sz="2000" dirty="0" err="1">
                <a:solidFill>
                  <a:schemeClr val="accent2"/>
                </a:solidFill>
              </a:rPr>
              <a:t>required</a:t>
            </a:r>
            <a:r>
              <a:rPr lang="it-IT" altLang="it-IT" sz="2000" dirty="0">
                <a:solidFill>
                  <a:schemeClr val="accent2"/>
                </a:solidFill>
              </a:rPr>
              <a:t> for the control of an </a:t>
            </a:r>
            <a:r>
              <a:rPr lang="it-IT" altLang="it-IT" sz="2000" dirty="0" err="1">
                <a:solidFill>
                  <a:schemeClr val="accent2"/>
                </a:solidFill>
              </a:rPr>
              <a:t>advanced</a:t>
            </a:r>
            <a:r>
              <a:rPr lang="it-IT" altLang="it-IT" sz="2000" dirty="0">
                <a:solidFill>
                  <a:schemeClr val="accent2"/>
                </a:solidFill>
              </a:rPr>
              <a:t> commercial </a:t>
            </a:r>
            <a:r>
              <a:rPr lang="it-IT" altLang="it-IT" sz="2000" dirty="0" err="1">
                <a:solidFill>
                  <a:schemeClr val="accent2"/>
                </a:solidFill>
              </a:rPr>
              <a:t>transport</a:t>
            </a:r>
            <a:r>
              <a:rPr lang="it-IT" altLang="it-IT" sz="2000" dirty="0">
                <a:solidFill>
                  <a:schemeClr val="accent2"/>
                </a:solidFill>
              </a:rPr>
              <a:t> </a:t>
            </a:r>
            <a:r>
              <a:rPr lang="it-IT" altLang="it-IT" sz="2000" dirty="0" err="1">
                <a:solidFill>
                  <a:schemeClr val="accent2"/>
                </a:solidFill>
              </a:rPr>
              <a:t>aircraft</a:t>
            </a:r>
            <a:r>
              <a:rPr lang="it-IT" altLang="it-IT" sz="2000" dirty="0">
                <a:solidFill>
                  <a:schemeClr val="accent2"/>
                </a:solidFill>
              </a:rPr>
              <a:t>” 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it-IT" altLang="it-IT" sz="2000" dirty="0" err="1"/>
              <a:t>developed</a:t>
            </a:r>
            <a:r>
              <a:rPr lang="it-IT" altLang="it-IT" sz="2000" dirty="0"/>
              <a:t> for NASA </a:t>
            </a:r>
            <a:r>
              <a:rPr lang="it-IT" altLang="it-IT" sz="2000" dirty="0" err="1"/>
              <a:t>as</a:t>
            </a:r>
            <a:r>
              <a:rPr lang="it-IT" altLang="it-IT" sz="2000" dirty="0"/>
              <a:t> an </a:t>
            </a:r>
            <a:r>
              <a:rPr lang="it-IT" altLang="it-IT" sz="2000" dirty="0" err="1"/>
              <a:t>experimental</a:t>
            </a:r>
            <a:r>
              <a:rPr lang="it-IT" altLang="it-IT" sz="2000" dirty="0"/>
              <a:t> case study  for fault </a:t>
            </a:r>
            <a:r>
              <a:rPr lang="it-IT" altLang="it-IT" sz="2000" dirty="0" err="1"/>
              <a:t>tolerant</a:t>
            </a:r>
            <a:r>
              <a:rPr lang="it-IT" altLang="it-IT" sz="2000" dirty="0"/>
              <a:t> system </a:t>
            </a:r>
            <a:r>
              <a:rPr lang="it-IT" altLang="it-IT" sz="2000" dirty="0" err="1"/>
              <a:t>research</a:t>
            </a:r>
            <a:endParaRPr lang="it-IT" altLang="it-IT" sz="2000" dirty="0"/>
          </a:p>
          <a:p>
            <a:endParaRPr lang="it-IT" altLang="it-IT" sz="2000" dirty="0">
              <a:solidFill>
                <a:schemeClr val="accent2"/>
              </a:solidFill>
            </a:endParaRPr>
          </a:p>
          <a:p>
            <a:endParaRPr lang="it-IT" altLang="it-IT" sz="2000" dirty="0">
              <a:solidFill>
                <a:schemeClr val="accent2"/>
              </a:solidFill>
            </a:endParaRPr>
          </a:p>
          <a:p>
            <a:endParaRPr lang="it-IT" altLang="it-IT" sz="2000" dirty="0">
              <a:solidFill>
                <a:schemeClr val="accent2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B884ECD-1640-4D02-95E0-E9C9730DA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340" y="2919569"/>
            <a:ext cx="106502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sz="2000" dirty="0">
                <a:solidFill>
                  <a:schemeClr val="accent2"/>
                </a:solidFill>
              </a:rPr>
              <a:t>Reliability </a:t>
            </a:r>
            <a:r>
              <a:rPr lang="it-IT" altLang="it-IT" sz="2000" dirty="0" err="1">
                <a:solidFill>
                  <a:schemeClr val="accent2"/>
                </a:solidFill>
              </a:rPr>
              <a:t>requirement</a:t>
            </a:r>
            <a:r>
              <a:rPr lang="it-IT" altLang="it-IT" sz="2000" dirty="0">
                <a:solidFill>
                  <a:schemeClr val="accent2"/>
                </a:solidFill>
              </a:rPr>
              <a:t>: </a:t>
            </a:r>
            <a:br>
              <a:rPr lang="it-IT" altLang="it-IT" sz="2000" dirty="0">
                <a:solidFill>
                  <a:schemeClr val="accent2"/>
                </a:solidFill>
              </a:rPr>
            </a:br>
            <a:r>
              <a:rPr lang="it-IT" altLang="it-IT" sz="2000" dirty="0" err="1">
                <a:solidFill>
                  <a:schemeClr val="accent2"/>
                </a:solidFill>
              </a:rPr>
              <a:t>probability</a:t>
            </a:r>
            <a:r>
              <a:rPr lang="it-IT" altLang="it-IT" sz="2000" dirty="0">
                <a:solidFill>
                  <a:schemeClr val="accent2"/>
                </a:solidFill>
              </a:rPr>
              <a:t> of </a:t>
            </a:r>
            <a:r>
              <a:rPr lang="it-IT" altLang="it-IT" sz="2000" dirty="0" err="1">
                <a:solidFill>
                  <a:schemeClr val="accent2"/>
                </a:solidFill>
              </a:rPr>
              <a:t>failure</a:t>
            </a:r>
            <a:r>
              <a:rPr lang="it-IT" altLang="it-IT" sz="2000" dirty="0">
                <a:solidFill>
                  <a:schemeClr val="accent2"/>
                </a:solidFill>
              </a:rPr>
              <a:t> </a:t>
            </a:r>
            <a:r>
              <a:rPr lang="it-IT" altLang="it-IT" sz="2000" dirty="0" err="1">
                <a:solidFill>
                  <a:schemeClr val="accent2"/>
                </a:solidFill>
              </a:rPr>
              <a:t>less</a:t>
            </a:r>
            <a:r>
              <a:rPr lang="it-IT" altLang="it-IT" sz="2000" dirty="0">
                <a:solidFill>
                  <a:schemeClr val="accent2"/>
                </a:solidFill>
              </a:rPr>
              <a:t> </a:t>
            </a:r>
            <a:r>
              <a:rPr lang="it-IT" altLang="it-IT" sz="2000" dirty="0" err="1">
                <a:solidFill>
                  <a:schemeClr val="accent2"/>
                </a:solidFill>
              </a:rPr>
              <a:t>than</a:t>
            </a:r>
            <a:r>
              <a:rPr lang="it-IT" altLang="it-IT" sz="2000" dirty="0">
                <a:solidFill>
                  <a:schemeClr val="accent2"/>
                </a:solidFill>
              </a:rPr>
              <a:t> </a:t>
            </a:r>
            <a:r>
              <a:rPr lang="it-IT" altLang="it-IT" sz="2000" b="1" dirty="0">
                <a:solidFill>
                  <a:schemeClr val="accent2"/>
                </a:solidFill>
              </a:rPr>
              <a:t>10</a:t>
            </a:r>
            <a:r>
              <a:rPr lang="it-IT" altLang="it-IT" sz="2000" b="1" baseline="30000" dirty="0">
                <a:solidFill>
                  <a:schemeClr val="accent2"/>
                </a:solidFill>
              </a:rPr>
              <a:t>-9</a:t>
            </a:r>
            <a:r>
              <a:rPr lang="it-IT" altLang="it-IT" sz="2000" b="1" dirty="0">
                <a:solidFill>
                  <a:schemeClr val="accent2"/>
                </a:solidFill>
              </a:rPr>
              <a:t> </a:t>
            </a:r>
            <a:r>
              <a:rPr lang="it-IT" altLang="it-IT" sz="2000" dirty="0">
                <a:solidFill>
                  <a:schemeClr val="accent2"/>
                </a:solidFill>
              </a:rPr>
              <a:t>per hour in a </a:t>
            </a:r>
            <a:r>
              <a:rPr lang="it-IT" altLang="it-IT" sz="2000" dirty="0" err="1">
                <a:solidFill>
                  <a:schemeClr val="accent2"/>
                </a:solidFill>
              </a:rPr>
              <a:t>flight</a:t>
            </a:r>
            <a:r>
              <a:rPr lang="it-IT" altLang="it-IT" sz="2000" dirty="0">
                <a:solidFill>
                  <a:schemeClr val="accent2"/>
                </a:solidFill>
              </a:rPr>
              <a:t> of </a:t>
            </a:r>
            <a:r>
              <a:rPr lang="it-IT" altLang="it-IT" sz="2000" dirty="0" err="1">
                <a:solidFill>
                  <a:schemeClr val="accent2"/>
                </a:solidFill>
              </a:rPr>
              <a:t>ten</a:t>
            </a:r>
            <a:r>
              <a:rPr lang="it-IT" altLang="it-IT" sz="2000" dirty="0">
                <a:solidFill>
                  <a:schemeClr val="accent2"/>
                </a:solidFill>
              </a:rPr>
              <a:t> hours' duration.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45F1A4D-EA90-4F7A-87C8-22EC49233EB0}"/>
              </a:ext>
            </a:extLst>
          </p:cNvPr>
          <p:cNvSpPr/>
          <p:nvPr/>
        </p:nvSpPr>
        <p:spPr>
          <a:xfrm>
            <a:off x="838200" y="4182958"/>
            <a:ext cx="100687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2"/>
                </a:solidFill>
              </a:rPr>
              <a:t>The SIFT system </a:t>
            </a:r>
            <a:r>
              <a:rPr lang="it-IT" altLang="it-IT" dirty="0" err="1">
                <a:solidFill>
                  <a:schemeClr val="accent2"/>
                </a:solidFill>
              </a:rPr>
              <a:t>executes</a:t>
            </a:r>
            <a:r>
              <a:rPr lang="it-IT" altLang="it-IT" dirty="0">
                <a:solidFill>
                  <a:schemeClr val="accent2"/>
                </a:solidFill>
              </a:rPr>
              <a:t> a set of tasks, </a:t>
            </a:r>
            <a:r>
              <a:rPr lang="it-IT" altLang="it-IT" dirty="0" err="1">
                <a:solidFill>
                  <a:schemeClr val="accent2"/>
                </a:solidFill>
              </a:rPr>
              <a:t>each</a:t>
            </a:r>
            <a:r>
              <a:rPr lang="it-IT" altLang="it-IT" dirty="0">
                <a:solidFill>
                  <a:schemeClr val="accent2"/>
                </a:solidFill>
              </a:rPr>
              <a:t> of </a:t>
            </a:r>
            <a:r>
              <a:rPr lang="it-IT" altLang="it-IT" dirty="0" err="1">
                <a:solidFill>
                  <a:schemeClr val="accent2"/>
                </a:solidFill>
              </a:rPr>
              <a:t>which</a:t>
            </a:r>
            <a:r>
              <a:rPr lang="it-IT" altLang="it-IT" dirty="0">
                <a:solidFill>
                  <a:schemeClr val="accent2"/>
                </a:solidFill>
              </a:rPr>
              <a:t> </a:t>
            </a:r>
            <a:r>
              <a:rPr lang="it-IT" altLang="it-IT" dirty="0" err="1">
                <a:solidFill>
                  <a:schemeClr val="accent2"/>
                </a:solidFill>
              </a:rPr>
              <a:t>consists</a:t>
            </a:r>
            <a:r>
              <a:rPr lang="it-IT" altLang="it-IT" dirty="0">
                <a:solidFill>
                  <a:schemeClr val="accent2"/>
                </a:solidFill>
              </a:rPr>
              <a:t> of a </a:t>
            </a:r>
            <a:r>
              <a:rPr lang="it-IT" altLang="it-IT" b="1" dirty="0" err="1">
                <a:solidFill>
                  <a:schemeClr val="accent2"/>
                </a:solidFill>
              </a:rPr>
              <a:t>sequence</a:t>
            </a:r>
            <a:r>
              <a:rPr lang="it-IT" altLang="it-IT" b="1" dirty="0">
                <a:solidFill>
                  <a:schemeClr val="accent2"/>
                </a:solidFill>
              </a:rPr>
              <a:t> of </a:t>
            </a:r>
            <a:r>
              <a:rPr lang="it-IT" altLang="it-IT" b="1" dirty="0" err="1">
                <a:solidFill>
                  <a:schemeClr val="accent2"/>
                </a:solidFill>
              </a:rPr>
              <a:t>iterations</a:t>
            </a:r>
            <a:r>
              <a:rPr lang="it-IT" altLang="it-IT" dirty="0">
                <a:solidFill>
                  <a:schemeClr val="accent2"/>
                </a:solidFill>
              </a:rPr>
              <a:t>.</a:t>
            </a:r>
            <a:br>
              <a:rPr lang="it-IT" altLang="it-IT" dirty="0">
                <a:solidFill>
                  <a:schemeClr val="accent2"/>
                </a:solidFill>
              </a:rPr>
            </a:br>
            <a:br>
              <a:rPr lang="it-IT" altLang="it-IT" dirty="0">
                <a:solidFill>
                  <a:schemeClr val="accent2"/>
                </a:solidFill>
              </a:rPr>
            </a:br>
            <a:r>
              <a:rPr lang="it-IT" altLang="it-IT" dirty="0">
                <a:solidFill>
                  <a:schemeClr val="accent2"/>
                </a:solidFill>
              </a:rPr>
              <a:t>The </a:t>
            </a:r>
            <a:r>
              <a:rPr lang="it-IT" altLang="it-IT" b="1" dirty="0">
                <a:solidFill>
                  <a:schemeClr val="accent2"/>
                </a:solidFill>
              </a:rPr>
              <a:t>input data to </a:t>
            </a:r>
            <a:r>
              <a:rPr lang="it-IT" altLang="it-IT" b="1" dirty="0" err="1">
                <a:solidFill>
                  <a:schemeClr val="accent2"/>
                </a:solidFill>
              </a:rPr>
              <a:t>each</a:t>
            </a:r>
            <a:r>
              <a:rPr lang="it-IT" altLang="it-IT" b="1" dirty="0">
                <a:solidFill>
                  <a:schemeClr val="accent2"/>
                </a:solidFill>
              </a:rPr>
              <a:t> </a:t>
            </a:r>
            <a:r>
              <a:rPr lang="it-IT" altLang="it-IT" b="1" dirty="0" err="1">
                <a:solidFill>
                  <a:schemeClr val="accent2"/>
                </a:solidFill>
              </a:rPr>
              <a:t>iteration</a:t>
            </a:r>
            <a:r>
              <a:rPr lang="it-IT" altLang="it-IT" b="1" dirty="0">
                <a:solidFill>
                  <a:schemeClr val="accent2"/>
                </a:solidFill>
              </a:rPr>
              <a:t> of a task are the output data </a:t>
            </a:r>
            <a:r>
              <a:rPr lang="it-IT" altLang="it-IT" b="1" dirty="0" err="1">
                <a:solidFill>
                  <a:schemeClr val="accent2"/>
                </a:solidFill>
              </a:rPr>
              <a:t>produced</a:t>
            </a:r>
            <a:r>
              <a:rPr lang="it-IT" altLang="it-IT" b="1" dirty="0">
                <a:solidFill>
                  <a:schemeClr val="accent2"/>
                </a:solidFill>
              </a:rPr>
              <a:t> by the </a:t>
            </a:r>
            <a:r>
              <a:rPr lang="it-IT" altLang="it-IT" b="1" dirty="0" err="1">
                <a:solidFill>
                  <a:schemeClr val="accent2"/>
                </a:solidFill>
              </a:rPr>
              <a:t>previous</a:t>
            </a:r>
            <a:r>
              <a:rPr lang="it-IT" altLang="it-IT" b="1" dirty="0">
                <a:solidFill>
                  <a:schemeClr val="accent2"/>
                </a:solidFill>
              </a:rPr>
              <a:t> </a:t>
            </a:r>
            <a:r>
              <a:rPr lang="it-IT" altLang="it-IT" b="1" dirty="0" err="1">
                <a:solidFill>
                  <a:schemeClr val="accent2"/>
                </a:solidFill>
              </a:rPr>
              <a:t>iteration</a:t>
            </a:r>
            <a:r>
              <a:rPr lang="it-IT" altLang="it-IT" b="1" dirty="0">
                <a:solidFill>
                  <a:schemeClr val="accent2"/>
                </a:solidFill>
              </a:rPr>
              <a:t> of some </a:t>
            </a:r>
            <a:r>
              <a:rPr lang="it-IT" altLang="it-IT" b="1" dirty="0" err="1">
                <a:solidFill>
                  <a:schemeClr val="accent2"/>
                </a:solidFill>
              </a:rPr>
              <a:t>collection</a:t>
            </a:r>
            <a:r>
              <a:rPr lang="it-IT" altLang="it-IT" b="1" dirty="0">
                <a:solidFill>
                  <a:schemeClr val="accent2"/>
                </a:solidFill>
              </a:rPr>
              <a:t> of tasks</a:t>
            </a:r>
            <a:r>
              <a:rPr lang="it-IT" altLang="it-IT" dirty="0">
                <a:solidFill>
                  <a:schemeClr val="accent2"/>
                </a:solidFill>
              </a:rPr>
              <a:t> (</a:t>
            </a:r>
            <a:r>
              <a:rPr lang="it-IT" altLang="it-IT" dirty="0" err="1">
                <a:solidFill>
                  <a:schemeClr val="accent2"/>
                </a:solidFill>
              </a:rPr>
              <a:t>which</a:t>
            </a:r>
            <a:r>
              <a:rPr lang="it-IT" altLang="it-IT" dirty="0">
                <a:solidFill>
                  <a:schemeClr val="accent2"/>
                </a:solidFill>
              </a:rPr>
              <a:t> </a:t>
            </a:r>
            <a:r>
              <a:rPr lang="it-IT" altLang="it-IT" dirty="0" err="1">
                <a:solidFill>
                  <a:schemeClr val="accent2"/>
                </a:solidFill>
              </a:rPr>
              <a:t>may</a:t>
            </a:r>
            <a:r>
              <a:rPr lang="it-IT" altLang="it-IT" dirty="0">
                <a:solidFill>
                  <a:schemeClr val="accent2"/>
                </a:solidFill>
              </a:rPr>
              <a:t> include the task </a:t>
            </a:r>
            <a:r>
              <a:rPr lang="it-IT" altLang="it-IT" dirty="0" err="1">
                <a:solidFill>
                  <a:schemeClr val="accent2"/>
                </a:solidFill>
              </a:rPr>
              <a:t>itself</a:t>
            </a:r>
            <a:r>
              <a:rPr lang="it-IT" altLang="it-IT" dirty="0">
                <a:solidFill>
                  <a:schemeClr val="accent2"/>
                </a:solidFill>
              </a:rPr>
              <a:t>). </a:t>
            </a:r>
            <a:br>
              <a:rPr lang="it-IT" altLang="it-IT" dirty="0">
                <a:solidFill>
                  <a:schemeClr val="accent2"/>
                </a:solidFill>
              </a:rPr>
            </a:br>
            <a:endParaRPr lang="it-IT" alt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4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9FA3D0-5F3E-4A07-A2A6-4D2D6C582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>
                <a:latin typeface="Calibri Light" panose="020F0302020204030204" pitchFamily="34" charset="0"/>
                <a:cs typeface="Calibri Light" panose="020F0302020204030204" pitchFamily="34" charset="0"/>
              </a:rPr>
              <a:t>SIFT</a:t>
            </a:r>
            <a:endParaRPr lang="it-IT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2725D0-6262-40B9-9F69-B94EF560E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A01ADC-005B-461A-9741-141EC894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E79AC4-DD41-445C-8599-8DCAC8D5C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52</a:t>
            </a:fld>
            <a:endParaRPr lang="it-IT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A6A86824-5370-49C0-B31A-C6F015B43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48" y="1723742"/>
            <a:ext cx="3939558" cy="376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8096" y="5310148"/>
            <a:ext cx="4146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Replicated</a:t>
            </a:r>
            <a:r>
              <a:rPr lang="it-IT" dirty="0"/>
              <a:t> Hardware </a:t>
            </a:r>
            <a:br>
              <a:rPr lang="it-IT" dirty="0"/>
            </a:br>
            <a:r>
              <a:rPr lang="it-IT" dirty="0"/>
              <a:t>A processor </a:t>
            </a:r>
            <a:r>
              <a:rPr lang="it-IT" dirty="0" err="1"/>
              <a:t>write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private </a:t>
            </a:r>
            <a:r>
              <a:rPr lang="it-IT" dirty="0" err="1"/>
              <a:t>memory</a:t>
            </a:r>
            <a:r>
              <a:rPr lang="it-IT" dirty="0"/>
              <a:t>.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1B29BDC0-E8FB-4F97-A880-71B262FC8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640" y="1723742"/>
            <a:ext cx="5355666" cy="376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806E806-532F-4545-82FC-C72051F5F7E1}"/>
              </a:ext>
            </a:extLst>
          </p:cNvPr>
          <p:cNvSpPr txBox="1"/>
          <p:nvPr/>
        </p:nvSpPr>
        <p:spPr>
          <a:xfrm>
            <a:off x="5747043" y="5290138"/>
            <a:ext cx="4974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Replicated</a:t>
            </a:r>
            <a:r>
              <a:rPr lang="it-IT" dirty="0"/>
              <a:t> Software </a:t>
            </a:r>
            <a:br>
              <a:rPr lang="it-IT" dirty="0"/>
            </a:br>
            <a:r>
              <a:rPr lang="it-IT" altLang="it-IT" dirty="0" err="1"/>
              <a:t>each</a:t>
            </a:r>
            <a:r>
              <a:rPr lang="it-IT" altLang="it-IT" dirty="0"/>
              <a:t> </a:t>
            </a:r>
            <a:r>
              <a:rPr lang="it-IT" altLang="it-IT" dirty="0" err="1"/>
              <a:t>iteration</a:t>
            </a:r>
            <a:r>
              <a:rPr lang="it-IT" altLang="it-IT" dirty="0"/>
              <a:t> of a task </a:t>
            </a:r>
            <a:r>
              <a:rPr lang="it-IT" altLang="it-IT" dirty="0" err="1"/>
              <a:t>independently</a:t>
            </a:r>
            <a:r>
              <a:rPr lang="it-IT" altLang="it-IT" dirty="0"/>
              <a:t> </a:t>
            </a:r>
            <a:r>
              <a:rPr lang="it-IT" altLang="it-IT" dirty="0" err="1"/>
              <a:t>executed</a:t>
            </a:r>
            <a:r>
              <a:rPr lang="it-IT" altLang="it-IT" dirty="0"/>
              <a:t> by </a:t>
            </a:r>
            <a:br>
              <a:rPr lang="it-IT" altLang="it-IT" dirty="0"/>
            </a:br>
            <a:r>
              <a:rPr lang="it-IT" altLang="it-IT" dirty="0"/>
              <a:t>a </a:t>
            </a:r>
            <a:r>
              <a:rPr lang="it-IT" altLang="it-IT" dirty="0" err="1"/>
              <a:t>number</a:t>
            </a:r>
            <a:r>
              <a:rPr lang="it-IT" altLang="it-IT" dirty="0"/>
              <a:t> of </a:t>
            </a:r>
            <a:r>
              <a:rPr lang="it-IT" altLang="it-IT" dirty="0" err="1"/>
              <a:t>modules</a:t>
            </a:r>
            <a:r>
              <a:rPr lang="it-IT" altLang="it-IT" dirty="0"/>
              <a:t>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AAC482F9-2D57-49EC-9A64-506B6DD101DF}"/>
              </a:ext>
            </a:extLst>
          </p:cNvPr>
          <p:cNvSpPr/>
          <p:nvPr/>
        </p:nvSpPr>
        <p:spPr>
          <a:xfrm>
            <a:off x="2355541" y="1003740"/>
            <a:ext cx="91321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800" dirty="0"/>
              <a:t>Reliability </a:t>
            </a:r>
            <a:r>
              <a:rPr lang="it-IT" altLang="it-IT" sz="2800" dirty="0" err="1"/>
              <a:t>is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achieved</a:t>
            </a:r>
            <a:r>
              <a:rPr lang="it-IT" altLang="it-IT" sz="2800" dirty="0"/>
              <a:t> by </a:t>
            </a:r>
            <a:r>
              <a:rPr lang="it-IT" altLang="it-IT" sz="2800" dirty="0" err="1"/>
              <a:t>replication</a:t>
            </a:r>
            <a:r>
              <a:rPr lang="it-IT" altLang="it-IT" sz="2800" dirty="0"/>
              <a:t> + </a:t>
            </a:r>
            <a:r>
              <a:rPr lang="it-IT" altLang="it-IT" sz="2800" dirty="0" err="1"/>
              <a:t>voting</a:t>
            </a:r>
            <a:br>
              <a:rPr lang="it-IT" altLang="it-IT" sz="2800" dirty="0"/>
            </a:b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366500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819011-7581-442D-83E8-76D58CFBD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Loose</a:t>
            </a:r>
            <a:r>
              <a:rPr lang="it-IT" altLang="it-IT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it-IT" altLang="it-IT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synchronization</a:t>
            </a:r>
            <a:endParaRPr lang="it-IT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1BD02A-4F16-4B65-B096-D08207E33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DA3E00-48FF-4D92-A37B-2BCD35B1A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1FE526-973B-434A-9599-306BB24C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53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9E0046E-4D46-4A75-AD0C-9F37FBA0E13C}"/>
              </a:ext>
            </a:extLst>
          </p:cNvPr>
          <p:cNvSpPr txBox="1">
            <a:spLocks noChangeArrowheads="1"/>
          </p:cNvSpPr>
          <p:nvPr/>
        </p:nvSpPr>
        <p:spPr>
          <a:xfrm>
            <a:off x="1002628" y="1089253"/>
            <a:ext cx="9925784" cy="5113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it-IT" altLang="it-IT" sz="2400" b="1" dirty="0"/>
              <a:t> </a:t>
            </a:r>
            <a:r>
              <a:rPr lang="it-IT" altLang="it-IT" sz="2400" dirty="0" err="1"/>
              <a:t>voting</a:t>
            </a:r>
            <a:r>
              <a:rPr lang="it-IT" altLang="it-IT" sz="2400" dirty="0"/>
              <a:t> </a:t>
            </a:r>
            <a:r>
              <a:rPr lang="it-IT" altLang="it-IT" sz="2400" dirty="0" err="1"/>
              <a:t>is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executed</a:t>
            </a:r>
            <a:r>
              <a:rPr lang="it-IT" altLang="it-IT" sz="2400" dirty="0"/>
              <a:t> </a:t>
            </a:r>
            <a:r>
              <a:rPr lang="it-IT" altLang="it-IT" sz="2400" dirty="0" err="1"/>
              <a:t>only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at</a:t>
            </a:r>
            <a:r>
              <a:rPr lang="it-IT" altLang="it-IT" sz="2400" dirty="0"/>
              <a:t> the </a:t>
            </a:r>
            <a:r>
              <a:rPr lang="it-IT" altLang="it-IT" sz="2400" dirty="0" err="1"/>
              <a:t>beginning</a:t>
            </a:r>
            <a:r>
              <a:rPr lang="it-IT" altLang="it-IT" sz="2400" dirty="0"/>
              <a:t> of </a:t>
            </a:r>
            <a:r>
              <a:rPr lang="it-IT" altLang="it-IT" sz="2400" dirty="0" err="1"/>
              <a:t>each</a:t>
            </a:r>
            <a:r>
              <a:rPr lang="it-IT" altLang="it-IT" sz="2400" dirty="0"/>
              <a:t> </a:t>
            </a:r>
            <a:r>
              <a:rPr lang="it-IT" altLang="it-IT" sz="2400" dirty="0" err="1"/>
              <a:t>iteration</a:t>
            </a:r>
            <a:endParaRPr lang="it-IT" altLang="it-IT" sz="2400" dirty="0"/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/>
              <a:t>	due to the iterative nature of the tasks</a:t>
            </a:r>
          </a:p>
          <a:p>
            <a:pPr>
              <a:lnSpc>
                <a:spcPct val="80000"/>
              </a:lnSpc>
            </a:pPr>
            <a:endParaRPr lang="it-IT" altLang="it-IT" sz="2400" dirty="0"/>
          </a:p>
          <a:p>
            <a:pPr>
              <a:lnSpc>
                <a:spcPct val="80000"/>
              </a:lnSpc>
            </a:pPr>
            <a:r>
              <a:rPr lang="it-IT" altLang="it-IT" sz="2400" dirty="0"/>
              <a:t> processors </a:t>
            </a:r>
            <a:r>
              <a:rPr lang="it-IT" altLang="it-IT" sz="2400" dirty="0" err="1"/>
              <a:t>need</a:t>
            </a:r>
            <a:r>
              <a:rPr lang="it-IT" altLang="it-IT" sz="2400" dirty="0"/>
              <a:t> be </a:t>
            </a:r>
            <a:r>
              <a:rPr lang="it-IT" altLang="it-IT" sz="2400" dirty="0" err="1"/>
              <a:t>only</a:t>
            </a:r>
            <a:r>
              <a:rPr lang="it-IT" altLang="it-IT" sz="2400" dirty="0"/>
              <a:t> </a:t>
            </a:r>
            <a:r>
              <a:rPr lang="it-IT" altLang="it-IT" sz="2400" dirty="0" err="1"/>
              <a:t>loosely</a:t>
            </a:r>
            <a:r>
              <a:rPr lang="it-IT" altLang="it-IT" sz="2400" dirty="0"/>
              <a:t> </a:t>
            </a:r>
            <a:r>
              <a:rPr lang="it-IT" altLang="it-IT" sz="2400" dirty="0" err="1"/>
              <a:t>synchronized</a:t>
            </a:r>
            <a:endParaRPr lang="it-IT" altLang="it-IT" sz="2400" dirty="0"/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/>
              <a:t>	</a:t>
            </a:r>
            <a:r>
              <a:rPr lang="it-IT" altLang="it-IT" sz="2400" dirty="0" err="1"/>
              <a:t>guarantee</a:t>
            </a:r>
            <a:r>
              <a:rPr lang="it-IT" altLang="it-IT" sz="2400" dirty="0"/>
              <a:t> </a:t>
            </a:r>
            <a:r>
              <a:rPr lang="it-IT" altLang="it-IT" sz="2400" dirty="0" err="1"/>
              <a:t>that</a:t>
            </a:r>
            <a:r>
              <a:rPr lang="it-IT" altLang="it-IT" sz="2400" dirty="0"/>
              <a:t> </a:t>
            </a:r>
            <a:r>
              <a:rPr lang="it-IT" altLang="it-IT" sz="2400" dirty="0" err="1"/>
              <a:t>different</a:t>
            </a:r>
            <a:r>
              <a:rPr lang="it-IT" altLang="it-IT" sz="2400" dirty="0"/>
              <a:t> processors </a:t>
            </a:r>
            <a:r>
              <a:rPr lang="it-IT" altLang="it-IT" sz="2400" dirty="0" err="1"/>
              <a:t>allocated</a:t>
            </a:r>
            <a:r>
              <a:rPr lang="it-IT" altLang="it-IT" sz="2400" dirty="0"/>
              <a:t> to a task are 	</a:t>
            </a:r>
            <a:r>
              <a:rPr lang="it-IT" altLang="it-IT" sz="2400" dirty="0" err="1"/>
              <a:t>executing</a:t>
            </a:r>
            <a:r>
              <a:rPr lang="it-IT" altLang="it-IT" sz="2400" dirty="0"/>
              <a:t> 	the </a:t>
            </a:r>
            <a:r>
              <a:rPr lang="it-IT" altLang="it-IT" sz="2400" dirty="0" err="1"/>
              <a:t>same</a:t>
            </a:r>
            <a:r>
              <a:rPr lang="it-IT" altLang="it-IT" sz="2400" dirty="0"/>
              <a:t> </a:t>
            </a:r>
            <a:r>
              <a:rPr lang="it-IT" altLang="it-IT" sz="2400" dirty="0" err="1"/>
              <a:t>iteration</a:t>
            </a:r>
            <a:r>
              <a:rPr lang="it-IT" altLang="it-IT" sz="2400" dirty="0"/>
              <a:t>, do </a:t>
            </a:r>
            <a:r>
              <a:rPr lang="it-IT" altLang="it-IT" sz="2400" dirty="0" err="1"/>
              <a:t>not</a:t>
            </a:r>
            <a:r>
              <a:rPr lang="it-IT" altLang="it-IT" sz="2400" dirty="0"/>
              <a:t> </a:t>
            </a:r>
            <a:r>
              <a:rPr lang="it-IT" altLang="it-IT" sz="2400" dirty="0" err="1"/>
              <a:t>need</a:t>
            </a:r>
            <a:r>
              <a:rPr lang="it-IT" altLang="it-IT" sz="2400" dirty="0"/>
              <a:t> tight </a:t>
            </a:r>
            <a:r>
              <a:rPr lang="it-IT" altLang="it-IT" sz="2400" dirty="0" err="1"/>
              <a:t>synchronization</a:t>
            </a:r>
            <a:r>
              <a:rPr lang="it-IT" altLang="it-IT" sz="2400" dirty="0"/>
              <a:t> to 	the 	</a:t>
            </a:r>
            <a:r>
              <a:rPr lang="it-IT" altLang="it-IT" sz="2400" dirty="0" err="1"/>
              <a:t>instruction</a:t>
            </a:r>
            <a:r>
              <a:rPr lang="it-IT" altLang="it-IT" sz="2400" dirty="0"/>
              <a:t> or clock </a:t>
            </a:r>
            <a:r>
              <a:rPr lang="it-IT" altLang="it-IT" sz="2400" dirty="0" err="1"/>
              <a:t>level</a:t>
            </a:r>
            <a:r>
              <a:rPr lang="it-IT" altLang="it-IT" sz="2400" dirty="0"/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it-IT" altLang="it-IT" sz="2400" dirty="0"/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 err="1"/>
              <a:t>median</a:t>
            </a:r>
            <a:r>
              <a:rPr lang="it-IT" altLang="it-IT" sz="2400" dirty="0"/>
              <a:t> clock </a:t>
            </a:r>
            <a:r>
              <a:rPr lang="it-IT" altLang="it-IT" sz="2400" dirty="0" err="1"/>
              <a:t>algorithm</a:t>
            </a:r>
            <a:endParaRPr lang="it-IT" altLang="it-IT" sz="2400" dirty="0"/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/>
              <a:t>	the </a:t>
            </a:r>
            <a:r>
              <a:rPr lang="it-IT" altLang="it-IT" sz="2400" dirty="0" err="1"/>
              <a:t>traditional</a:t>
            </a:r>
            <a:r>
              <a:rPr lang="it-IT" altLang="it-IT" sz="2400" dirty="0"/>
              <a:t> clock </a:t>
            </a:r>
            <a:r>
              <a:rPr lang="it-IT" altLang="it-IT" sz="2400" dirty="0" err="1"/>
              <a:t>synchronization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algorithm</a:t>
            </a:r>
            <a:r>
              <a:rPr lang="it-IT" altLang="it-IT" sz="2400" dirty="0"/>
              <a:t> for </a:t>
            </a:r>
            <a:r>
              <a:rPr lang="it-IT" altLang="it-IT" sz="2400" dirty="0" err="1"/>
              <a:t>reliable</a:t>
            </a:r>
            <a:r>
              <a:rPr lang="it-IT" altLang="it-IT" sz="2400" dirty="0"/>
              <a:t> systems</a:t>
            </a:r>
          </a:p>
          <a:p>
            <a:pPr marL="0" indent="0">
              <a:lnSpc>
                <a:spcPct val="80000"/>
              </a:lnSpc>
              <a:buNone/>
            </a:pPr>
            <a:endParaRPr lang="it-IT" altLang="it-IT" sz="2400" dirty="0"/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/>
              <a:t>	</a:t>
            </a:r>
            <a:r>
              <a:rPr lang="it-IT" altLang="it-IT" sz="2400" dirty="0" err="1"/>
              <a:t>each</a:t>
            </a:r>
            <a:r>
              <a:rPr lang="it-IT" altLang="it-IT" sz="2400" dirty="0"/>
              <a:t> clock </a:t>
            </a:r>
            <a:r>
              <a:rPr lang="it-IT" altLang="it-IT" sz="2400" dirty="0" err="1"/>
              <a:t>observes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every</a:t>
            </a:r>
            <a:r>
              <a:rPr lang="it-IT" altLang="it-IT" sz="2400" dirty="0"/>
              <a:t> </a:t>
            </a:r>
            <a:r>
              <a:rPr lang="it-IT" altLang="it-IT" sz="2400" dirty="0" err="1"/>
              <a:t>other</a:t>
            </a:r>
            <a:r>
              <a:rPr lang="it-IT" altLang="it-IT" sz="2400" dirty="0"/>
              <a:t> clock and sets </a:t>
            </a:r>
            <a:r>
              <a:rPr lang="it-IT" altLang="it-IT" sz="2400" dirty="0" err="1"/>
              <a:t>itself</a:t>
            </a:r>
            <a:r>
              <a:rPr lang="it-IT" altLang="it-IT" sz="2400" dirty="0"/>
              <a:t> to the </a:t>
            </a:r>
            <a:r>
              <a:rPr lang="it-IT" altLang="it-IT" sz="2400" dirty="0" err="1"/>
              <a:t>median</a:t>
            </a:r>
            <a:r>
              <a:rPr lang="it-IT" altLang="it-IT" sz="2400" dirty="0"/>
              <a:t> </a:t>
            </a:r>
            <a:br>
              <a:rPr lang="it-IT" altLang="it-IT" sz="2400" dirty="0"/>
            </a:br>
            <a:r>
              <a:rPr lang="it-IT" altLang="it-IT" sz="2400" dirty="0"/>
              <a:t>	of the </a:t>
            </a:r>
            <a:r>
              <a:rPr lang="it-IT" altLang="it-IT" sz="2400" dirty="0" err="1"/>
              <a:t>values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that</a:t>
            </a:r>
            <a:r>
              <a:rPr lang="it-IT" altLang="it-IT" sz="2400" dirty="0"/>
              <a:t> </a:t>
            </a:r>
            <a:r>
              <a:rPr lang="it-IT" altLang="it-IT" sz="2400" dirty="0" err="1"/>
              <a:t>it</a:t>
            </a:r>
            <a:r>
              <a:rPr lang="it-IT" altLang="it-IT" sz="2400" dirty="0"/>
              <a:t> </a:t>
            </a:r>
            <a:r>
              <a:rPr lang="it-IT" altLang="it-IT" sz="2400" dirty="0" err="1"/>
              <a:t>sees</a:t>
            </a:r>
            <a:r>
              <a:rPr lang="it-IT" altLang="it-IT" sz="2400" dirty="0"/>
              <a:t> 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AFBFEED7-A178-4AAB-9C38-45231EBAB16D}"/>
              </a:ext>
            </a:extLst>
          </p:cNvPr>
          <p:cNvSpPr/>
          <p:nvPr/>
        </p:nvSpPr>
        <p:spPr>
          <a:xfrm>
            <a:off x="665825" y="3941685"/>
            <a:ext cx="9925784" cy="2260905"/>
          </a:xfrm>
          <a:prstGeom prst="round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3470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961AC5-25D1-4160-88F7-6BA0C6343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Clock </a:t>
            </a:r>
            <a:r>
              <a:rPr lang="it-IT" altLang="it-IT" dirty="0" err="1"/>
              <a:t>synchronization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F58CEF-38FF-47EB-8D6A-679A310F9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C12BC6-4A95-4ABC-8B8A-22E44A60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E7CD2A-A027-4F23-93A8-D3DF78BAF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54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D005203-7C9B-4C97-A8B3-A41316EC9D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7680" y="1175138"/>
            <a:ext cx="10515600" cy="1347819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it-IT" altLang="it-IT" sz="2000" dirty="0" err="1"/>
              <a:t>Assumption</a:t>
            </a:r>
            <a:r>
              <a:rPr lang="it-IT" altLang="it-IT" sz="2000" dirty="0"/>
              <a:t>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/>
              <a:t>in the </a:t>
            </a:r>
            <a:r>
              <a:rPr lang="it-IT" altLang="it-IT" sz="2000" dirty="0" err="1"/>
              <a:t>presence</a:t>
            </a:r>
            <a:r>
              <a:rPr lang="it-IT" altLang="it-IT" sz="2000" dirty="0"/>
              <a:t> of </a:t>
            </a:r>
            <a:r>
              <a:rPr lang="it-IT" altLang="it-IT" sz="2000" dirty="0" err="1"/>
              <a:t>only</a:t>
            </a:r>
            <a:r>
              <a:rPr lang="it-IT" altLang="it-IT" sz="2000" dirty="0"/>
              <a:t> a single fault, </a:t>
            </a:r>
            <a:r>
              <a:rPr lang="it-IT" altLang="it-IT" sz="2000" dirty="0" err="1"/>
              <a:t>either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median</a:t>
            </a:r>
            <a:r>
              <a:rPr lang="it-IT" altLang="it-IT" sz="2000" dirty="0"/>
              <a:t> </a:t>
            </a:r>
            <a:r>
              <a:rPr lang="it-IT" altLang="it-IT" sz="2000" dirty="0" err="1"/>
              <a:t>value</a:t>
            </a:r>
            <a:r>
              <a:rPr lang="it-IT" altLang="it-IT" sz="2000" dirty="0"/>
              <a:t> must be (i) the </a:t>
            </a:r>
            <a:r>
              <a:rPr lang="it-IT" altLang="it-IT" sz="2000" dirty="0" err="1"/>
              <a:t>value</a:t>
            </a:r>
            <a:r>
              <a:rPr lang="it-IT" altLang="it-IT" sz="2000" dirty="0"/>
              <a:t> of one of the </a:t>
            </a:r>
            <a:r>
              <a:rPr lang="it-IT" altLang="it-IT" sz="2000" dirty="0" err="1"/>
              <a:t>valid</a:t>
            </a:r>
            <a:r>
              <a:rPr lang="it-IT" altLang="it-IT" sz="2000" dirty="0"/>
              <a:t> clocks  or else (ii) </a:t>
            </a:r>
            <a:r>
              <a:rPr lang="it-IT" altLang="it-IT" sz="2000" dirty="0" err="1"/>
              <a:t>it</a:t>
            </a:r>
            <a:r>
              <a:rPr lang="it-IT" altLang="it-IT" sz="2000" dirty="0"/>
              <a:t> must </a:t>
            </a:r>
            <a:r>
              <a:rPr lang="it-IT" altLang="it-IT" sz="2000" dirty="0" err="1"/>
              <a:t>lie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between</a:t>
            </a:r>
            <a:r>
              <a:rPr lang="it-IT" altLang="it-IT" sz="2000" dirty="0"/>
              <a:t> a </a:t>
            </a:r>
            <a:r>
              <a:rPr lang="it-IT" altLang="it-IT" sz="2000" dirty="0" err="1"/>
              <a:t>pair</a:t>
            </a:r>
            <a:r>
              <a:rPr lang="it-IT" altLang="it-IT" sz="2000" dirty="0"/>
              <a:t> of </a:t>
            </a:r>
            <a:r>
              <a:rPr lang="it-IT" altLang="it-IT" sz="2000" dirty="0" err="1"/>
              <a:t>valid</a:t>
            </a:r>
            <a:r>
              <a:rPr lang="it-IT" altLang="it-IT" sz="2000" dirty="0"/>
              <a:t> clock </a:t>
            </a:r>
            <a:r>
              <a:rPr lang="it-IT" altLang="it-IT" sz="2000" dirty="0" err="1"/>
              <a:t>values</a:t>
            </a:r>
            <a:r>
              <a:rPr lang="it-IT" altLang="it-IT" sz="2000" dirty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 err="1"/>
              <a:t>Let</a:t>
            </a:r>
            <a:r>
              <a:rPr lang="it-IT" altLang="it-IT" sz="2000" dirty="0"/>
              <a:t> Clock A &lt; Clock B. </a:t>
            </a:r>
          </a:p>
          <a:p>
            <a:pPr marL="0" indent="0">
              <a:lnSpc>
                <a:spcPct val="80000"/>
              </a:lnSpc>
              <a:buNone/>
            </a:pPr>
            <a:endParaRPr lang="it-IT" altLang="it-IT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it-IT" altLang="it-IT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it-IT" altLang="it-IT" sz="2000" dirty="0">
              <a:solidFill>
                <a:schemeClr val="accent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it-IT" altLang="it-IT" sz="2000" dirty="0">
              <a:solidFill>
                <a:schemeClr val="accent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>
                <a:solidFill>
                  <a:schemeClr val="accent2"/>
                </a:solidFill>
              </a:rPr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b="1" dirty="0">
                <a:solidFill>
                  <a:schemeClr val="accent2"/>
                </a:solidFill>
              </a:rPr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b="1" dirty="0">
                <a:solidFill>
                  <a:schemeClr val="accent2"/>
                </a:solidFill>
              </a:rPr>
              <a:t>	</a:t>
            </a:r>
            <a:r>
              <a:rPr lang="it-IT" altLang="it-IT" sz="2000" dirty="0">
                <a:solidFill>
                  <a:schemeClr val="accent2"/>
                </a:solidFill>
              </a:rPr>
              <a:t>  	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8C54E7EC-C563-462C-96F8-8DA5B8245A2E}"/>
              </a:ext>
            </a:extLst>
          </p:cNvPr>
          <p:cNvSpPr/>
          <p:nvPr/>
        </p:nvSpPr>
        <p:spPr>
          <a:xfrm>
            <a:off x="1313895" y="2869636"/>
            <a:ext cx="861134" cy="74572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 A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6C5E9DF1-B313-4AA8-9800-01AADF0ED8B6}"/>
              </a:ext>
            </a:extLst>
          </p:cNvPr>
          <p:cNvSpPr/>
          <p:nvPr/>
        </p:nvSpPr>
        <p:spPr>
          <a:xfrm>
            <a:off x="1313895" y="3991432"/>
            <a:ext cx="861134" cy="74572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 B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5E017E74-4F0C-4251-BD49-6934D41B5399}"/>
              </a:ext>
            </a:extLst>
          </p:cNvPr>
          <p:cNvSpPr/>
          <p:nvPr/>
        </p:nvSpPr>
        <p:spPr>
          <a:xfrm>
            <a:off x="1313895" y="5173891"/>
            <a:ext cx="861134" cy="745724"/>
          </a:xfrm>
          <a:prstGeom prst="roundRect">
            <a:avLst/>
          </a:prstGeom>
          <a:solidFill>
            <a:srgbClr val="FF65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 C</a:t>
            </a:r>
          </a:p>
          <a:p>
            <a:pPr algn="ctr"/>
            <a:r>
              <a:rPr lang="it-IT" dirty="0" err="1"/>
              <a:t>faulty</a:t>
            </a:r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78C76331-9D16-436C-8091-59485FE56875}"/>
              </a:ext>
            </a:extLst>
          </p:cNvPr>
          <p:cNvSpPr/>
          <p:nvPr/>
        </p:nvSpPr>
        <p:spPr>
          <a:xfrm>
            <a:off x="7561444" y="4974847"/>
            <a:ext cx="3316661" cy="1205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weakness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of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this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algorithm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is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Byzantine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fault,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that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may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cause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other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processors to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observe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different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values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for the </a:t>
            </a:r>
            <a:r>
              <a:rPr lang="it-IT" altLang="it-IT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failing</a:t>
            </a:r>
            <a:r>
              <a:rPr lang="it-IT" alt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clock</a:t>
            </a:r>
          </a:p>
        </p:txBody>
      </p: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A0825772-394D-41DA-BB71-B65CB8A953A7}"/>
              </a:ext>
            </a:extLst>
          </p:cNvPr>
          <p:cNvGrpSpPr/>
          <p:nvPr/>
        </p:nvGrpSpPr>
        <p:grpSpPr>
          <a:xfrm>
            <a:off x="5211055" y="2772673"/>
            <a:ext cx="1769890" cy="225792"/>
            <a:chOff x="1088720" y="4501272"/>
            <a:chExt cx="1769890" cy="225792"/>
          </a:xfrm>
        </p:grpSpPr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E43AEED8-4741-4621-9883-793F46BF2A9A}"/>
                </a:ext>
              </a:extLst>
            </p:cNvPr>
            <p:cNvCxnSpPr>
              <a:cxnSpLocks/>
            </p:cNvCxnSpPr>
            <p:nvPr/>
          </p:nvCxnSpPr>
          <p:spPr>
            <a:xfrm>
              <a:off x="1088720" y="4727064"/>
              <a:ext cx="176989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49187AAF-BB89-4C24-918C-AF458350DD50}"/>
                </a:ext>
              </a:extLst>
            </p:cNvPr>
            <p:cNvCxnSpPr>
              <a:cxnSpLocks/>
            </p:cNvCxnSpPr>
            <p:nvPr/>
          </p:nvCxnSpPr>
          <p:spPr>
            <a:xfrm>
              <a:off x="164236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9D0BAE62-AEE2-4AB0-A243-89E9463895A1}"/>
                </a:ext>
              </a:extLst>
            </p:cNvPr>
            <p:cNvCxnSpPr>
              <a:cxnSpLocks/>
            </p:cNvCxnSpPr>
            <p:nvPr/>
          </p:nvCxnSpPr>
          <p:spPr>
            <a:xfrm>
              <a:off x="198415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775272CB-451E-4936-95F4-0FEC39FD92F6}"/>
                </a:ext>
              </a:extLst>
            </p:cNvPr>
            <p:cNvCxnSpPr>
              <a:cxnSpLocks/>
            </p:cNvCxnSpPr>
            <p:nvPr/>
          </p:nvCxnSpPr>
          <p:spPr>
            <a:xfrm>
              <a:off x="2319292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ttangolo 23">
            <a:extLst>
              <a:ext uri="{FF2B5EF4-FFF2-40B4-BE49-F238E27FC236}">
                <a16:creationId xmlns:a16="http://schemas.microsoft.com/office/drawing/2014/main" id="{0C580A14-412C-457B-B4A1-81817FD4DB97}"/>
              </a:ext>
            </a:extLst>
          </p:cNvPr>
          <p:cNvSpPr/>
          <p:nvPr/>
        </p:nvSpPr>
        <p:spPr>
          <a:xfrm>
            <a:off x="3742097" y="2683939"/>
            <a:ext cx="1309846" cy="4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Case 1)</a:t>
            </a:r>
          </a:p>
          <a:p>
            <a:pPr>
              <a:lnSpc>
                <a:spcPct val="80000"/>
              </a:lnSpc>
            </a:pPr>
            <a:r>
              <a:rPr lang="it-IT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Clock C &lt; A, B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ACEF97B3-E845-4253-9595-3E7993558BB3}"/>
              </a:ext>
            </a:extLst>
          </p:cNvPr>
          <p:cNvSpPr txBox="1"/>
          <p:nvPr/>
        </p:nvSpPr>
        <p:spPr>
          <a:xfrm flipH="1">
            <a:off x="5588482" y="3039591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2106C45-5494-40AF-8A78-52617ACD6D60}"/>
              </a:ext>
            </a:extLst>
          </p:cNvPr>
          <p:cNvSpPr txBox="1"/>
          <p:nvPr/>
        </p:nvSpPr>
        <p:spPr>
          <a:xfrm flipH="1">
            <a:off x="5946585" y="3032193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86910235-A365-4853-AD11-DF729C09FD3E}"/>
              </a:ext>
            </a:extLst>
          </p:cNvPr>
          <p:cNvSpPr txBox="1"/>
          <p:nvPr/>
        </p:nvSpPr>
        <p:spPr>
          <a:xfrm flipH="1">
            <a:off x="6304688" y="3032702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</a:t>
            </a:r>
          </a:p>
        </p:txBody>
      </p: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903D5118-64C1-49E4-8A6C-8C54A36252B1}"/>
              </a:ext>
            </a:extLst>
          </p:cNvPr>
          <p:cNvGrpSpPr/>
          <p:nvPr/>
        </p:nvGrpSpPr>
        <p:grpSpPr>
          <a:xfrm>
            <a:off x="5225387" y="3529810"/>
            <a:ext cx="1769890" cy="225792"/>
            <a:chOff x="1088720" y="4501272"/>
            <a:chExt cx="1769890" cy="225792"/>
          </a:xfrm>
        </p:grpSpPr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D618076D-95DF-412F-9783-42F126913FE3}"/>
                </a:ext>
              </a:extLst>
            </p:cNvPr>
            <p:cNvCxnSpPr>
              <a:cxnSpLocks/>
            </p:cNvCxnSpPr>
            <p:nvPr/>
          </p:nvCxnSpPr>
          <p:spPr>
            <a:xfrm>
              <a:off x="1088720" y="4727064"/>
              <a:ext cx="176989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diritto 30">
              <a:extLst>
                <a:ext uri="{FF2B5EF4-FFF2-40B4-BE49-F238E27FC236}">
                  <a16:creationId xmlns:a16="http://schemas.microsoft.com/office/drawing/2014/main" id="{DB4AFF69-D7EA-4096-8B3B-3BBBD528DADD}"/>
                </a:ext>
              </a:extLst>
            </p:cNvPr>
            <p:cNvCxnSpPr>
              <a:cxnSpLocks/>
            </p:cNvCxnSpPr>
            <p:nvPr/>
          </p:nvCxnSpPr>
          <p:spPr>
            <a:xfrm>
              <a:off x="164236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diritto 31">
              <a:extLst>
                <a:ext uri="{FF2B5EF4-FFF2-40B4-BE49-F238E27FC236}">
                  <a16:creationId xmlns:a16="http://schemas.microsoft.com/office/drawing/2014/main" id="{4465ADD8-FA0F-44BE-AFE5-D15A6E22DDDA}"/>
                </a:ext>
              </a:extLst>
            </p:cNvPr>
            <p:cNvCxnSpPr>
              <a:cxnSpLocks/>
            </p:cNvCxnSpPr>
            <p:nvPr/>
          </p:nvCxnSpPr>
          <p:spPr>
            <a:xfrm>
              <a:off x="198415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040EE31D-7E4B-4430-95F1-79088A4F48A8}"/>
                </a:ext>
              </a:extLst>
            </p:cNvPr>
            <p:cNvCxnSpPr>
              <a:cxnSpLocks/>
            </p:cNvCxnSpPr>
            <p:nvPr/>
          </p:nvCxnSpPr>
          <p:spPr>
            <a:xfrm>
              <a:off x="2319292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ttangolo 33">
            <a:extLst>
              <a:ext uri="{FF2B5EF4-FFF2-40B4-BE49-F238E27FC236}">
                <a16:creationId xmlns:a16="http://schemas.microsoft.com/office/drawing/2014/main" id="{319205C0-097D-4EEE-B5FD-A84538D9039C}"/>
              </a:ext>
            </a:extLst>
          </p:cNvPr>
          <p:cNvSpPr/>
          <p:nvPr/>
        </p:nvSpPr>
        <p:spPr>
          <a:xfrm>
            <a:off x="3768048" y="3487212"/>
            <a:ext cx="1309846" cy="4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Case2)</a:t>
            </a:r>
          </a:p>
          <a:p>
            <a:pPr>
              <a:lnSpc>
                <a:spcPct val="80000"/>
              </a:lnSpc>
            </a:pPr>
            <a:r>
              <a:rPr lang="it-IT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Clock C &gt; A, B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F6C187AF-7C30-47B5-887A-101524C1E8D3}"/>
              </a:ext>
            </a:extLst>
          </p:cNvPr>
          <p:cNvSpPr txBox="1"/>
          <p:nvPr/>
        </p:nvSpPr>
        <p:spPr>
          <a:xfrm flipH="1">
            <a:off x="5602814" y="3796728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D6E0F579-1D92-4129-AE9B-5A757246FEBA}"/>
              </a:ext>
            </a:extLst>
          </p:cNvPr>
          <p:cNvSpPr txBox="1"/>
          <p:nvPr/>
        </p:nvSpPr>
        <p:spPr>
          <a:xfrm flipH="1">
            <a:off x="5960917" y="3789330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3E8D2D66-A0E8-446A-AD26-67474F5AF501}"/>
              </a:ext>
            </a:extLst>
          </p:cNvPr>
          <p:cNvSpPr txBox="1"/>
          <p:nvPr/>
        </p:nvSpPr>
        <p:spPr>
          <a:xfrm flipH="1">
            <a:off x="6319020" y="3789839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3BEE18F8-3774-403A-BA89-6FA0A28A2C73}"/>
              </a:ext>
            </a:extLst>
          </p:cNvPr>
          <p:cNvGrpSpPr/>
          <p:nvPr/>
        </p:nvGrpSpPr>
        <p:grpSpPr>
          <a:xfrm>
            <a:off x="5221549" y="4376659"/>
            <a:ext cx="1769890" cy="225792"/>
            <a:chOff x="1088720" y="4501272"/>
            <a:chExt cx="1769890" cy="225792"/>
          </a:xfrm>
        </p:grpSpPr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899D2CA2-BC7E-4588-B3B6-26F81AB7457A}"/>
                </a:ext>
              </a:extLst>
            </p:cNvPr>
            <p:cNvCxnSpPr>
              <a:cxnSpLocks/>
            </p:cNvCxnSpPr>
            <p:nvPr/>
          </p:nvCxnSpPr>
          <p:spPr>
            <a:xfrm>
              <a:off x="1088720" y="4727064"/>
              <a:ext cx="176989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id="{1F34B29F-73B9-48F7-8BE7-59A27DDB8678}"/>
                </a:ext>
              </a:extLst>
            </p:cNvPr>
            <p:cNvCxnSpPr>
              <a:cxnSpLocks/>
            </p:cNvCxnSpPr>
            <p:nvPr/>
          </p:nvCxnSpPr>
          <p:spPr>
            <a:xfrm>
              <a:off x="164236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diritto 40">
              <a:extLst>
                <a:ext uri="{FF2B5EF4-FFF2-40B4-BE49-F238E27FC236}">
                  <a16:creationId xmlns:a16="http://schemas.microsoft.com/office/drawing/2014/main" id="{06890A30-BD92-422D-8C61-2102CF182363}"/>
                </a:ext>
              </a:extLst>
            </p:cNvPr>
            <p:cNvCxnSpPr>
              <a:cxnSpLocks/>
            </p:cNvCxnSpPr>
            <p:nvPr/>
          </p:nvCxnSpPr>
          <p:spPr>
            <a:xfrm>
              <a:off x="198415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2ABEE695-F4A2-4DED-9A2B-0D54212C753C}"/>
                </a:ext>
              </a:extLst>
            </p:cNvPr>
            <p:cNvCxnSpPr>
              <a:cxnSpLocks/>
            </p:cNvCxnSpPr>
            <p:nvPr/>
          </p:nvCxnSpPr>
          <p:spPr>
            <a:xfrm>
              <a:off x="2319292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ettangolo 42">
            <a:extLst>
              <a:ext uri="{FF2B5EF4-FFF2-40B4-BE49-F238E27FC236}">
                <a16:creationId xmlns:a16="http://schemas.microsoft.com/office/drawing/2014/main" id="{AB9DE141-AFF8-46F6-92CB-DD6D5F009F2E}"/>
              </a:ext>
            </a:extLst>
          </p:cNvPr>
          <p:cNvSpPr/>
          <p:nvPr/>
        </p:nvSpPr>
        <p:spPr>
          <a:xfrm>
            <a:off x="3656461" y="4308027"/>
            <a:ext cx="1406154" cy="491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Case 3)</a:t>
            </a:r>
          </a:p>
          <a:p>
            <a:pPr>
              <a:lnSpc>
                <a:spcPct val="80000"/>
              </a:lnSpc>
            </a:pPr>
            <a:r>
              <a:rPr lang="it-IT" altLang="it-IT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Clock A &lt; C &lt; B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2760F937-410D-45AA-9CBA-BAE87518B601}"/>
              </a:ext>
            </a:extLst>
          </p:cNvPr>
          <p:cNvSpPr txBox="1"/>
          <p:nvPr/>
        </p:nvSpPr>
        <p:spPr>
          <a:xfrm flipH="1">
            <a:off x="5598976" y="4643577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0B900EC9-0B5F-48EE-A039-4D11B4B24227}"/>
              </a:ext>
            </a:extLst>
          </p:cNvPr>
          <p:cNvSpPr txBox="1"/>
          <p:nvPr/>
        </p:nvSpPr>
        <p:spPr>
          <a:xfrm flipH="1">
            <a:off x="5957079" y="4636179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D6212E3E-D92D-4A1F-9A80-053FC3CEC236}"/>
              </a:ext>
            </a:extLst>
          </p:cNvPr>
          <p:cNvSpPr txBox="1"/>
          <p:nvPr/>
        </p:nvSpPr>
        <p:spPr>
          <a:xfrm flipH="1">
            <a:off x="6315182" y="4636688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50" name="Ovale 49">
            <a:extLst>
              <a:ext uri="{FF2B5EF4-FFF2-40B4-BE49-F238E27FC236}">
                <a16:creationId xmlns:a16="http://schemas.microsoft.com/office/drawing/2014/main" id="{37DE10BA-9EE7-4BA2-8537-C98B7DCBE9AD}"/>
              </a:ext>
            </a:extLst>
          </p:cNvPr>
          <p:cNvSpPr/>
          <p:nvPr/>
        </p:nvSpPr>
        <p:spPr>
          <a:xfrm>
            <a:off x="5946585" y="3129522"/>
            <a:ext cx="358103" cy="222501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>
            <a:extLst>
              <a:ext uri="{FF2B5EF4-FFF2-40B4-BE49-F238E27FC236}">
                <a16:creationId xmlns:a16="http://schemas.microsoft.com/office/drawing/2014/main" id="{89B8E785-A968-4E56-80BF-3567BBB66B55}"/>
              </a:ext>
            </a:extLst>
          </p:cNvPr>
          <p:cNvSpPr/>
          <p:nvPr/>
        </p:nvSpPr>
        <p:spPr>
          <a:xfrm>
            <a:off x="5957079" y="3851102"/>
            <a:ext cx="358103" cy="222501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Ovale 51">
            <a:extLst>
              <a:ext uri="{FF2B5EF4-FFF2-40B4-BE49-F238E27FC236}">
                <a16:creationId xmlns:a16="http://schemas.microsoft.com/office/drawing/2014/main" id="{CCB5F1FF-FE80-4DF3-B256-281BE8F702CA}"/>
              </a:ext>
            </a:extLst>
          </p:cNvPr>
          <p:cNvSpPr/>
          <p:nvPr/>
        </p:nvSpPr>
        <p:spPr>
          <a:xfrm>
            <a:off x="5946585" y="4709197"/>
            <a:ext cx="326483" cy="222501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Parentesi graffa aperta 52">
            <a:extLst>
              <a:ext uri="{FF2B5EF4-FFF2-40B4-BE49-F238E27FC236}">
                <a16:creationId xmlns:a16="http://schemas.microsoft.com/office/drawing/2014/main" id="{95CC3B02-CEB5-4660-A1DE-119E279CF050}"/>
              </a:ext>
            </a:extLst>
          </p:cNvPr>
          <p:cNvSpPr/>
          <p:nvPr/>
        </p:nvSpPr>
        <p:spPr>
          <a:xfrm>
            <a:off x="2728678" y="2869637"/>
            <a:ext cx="79969" cy="18675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13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0" grpId="0" animBg="1"/>
      <p:bldP spid="51" grpId="0" animBg="1"/>
      <p:bldP spid="5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961AC5-25D1-4160-88F7-6BA0C6343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Clock </a:t>
            </a:r>
            <a:r>
              <a:rPr lang="it-IT" altLang="it-IT" dirty="0" err="1"/>
              <a:t>synchronization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F58CEF-38FF-47EB-8D6A-679A310F9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C12BC6-4A95-4ABC-8B8A-22E44A60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E7CD2A-A027-4F23-93A8-D3DF78BAF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55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D005203-7C9B-4C97-A8B3-A41316EC9D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7680" y="1090186"/>
            <a:ext cx="10315261" cy="34785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Let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clock A &lt; clock B.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Assume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failure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mode of clock C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such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that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proc A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sees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for clock C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that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slightly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earlier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than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its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own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while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proc B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sees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for clock C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that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slightly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later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than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its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own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Byzantine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faults).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			</a:t>
            </a:r>
            <a:endParaRPr lang="it-IT" altLang="it-I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it-IT" altLang="it-IT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it-IT" altLang="it-IT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it-IT" altLang="it-IT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	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8C54E7EC-C563-462C-96F8-8DA5B8245A2E}"/>
              </a:ext>
            </a:extLst>
          </p:cNvPr>
          <p:cNvSpPr/>
          <p:nvPr/>
        </p:nvSpPr>
        <p:spPr>
          <a:xfrm>
            <a:off x="1216241" y="2922263"/>
            <a:ext cx="861134" cy="74572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 A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6C5E9DF1-B313-4AA8-9800-01AADF0ED8B6}"/>
              </a:ext>
            </a:extLst>
          </p:cNvPr>
          <p:cNvSpPr/>
          <p:nvPr/>
        </p:nvSpPr>
        <p:spPr>
          <a:xfrm>
            <a:off x="1204037" y="4178390"/>
            <a:ext cx="861134" cy="74572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 B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5E017E74-4F0C-4251-BD49-6934D41B5399}"/>
              </a:ext>
            </a:extLst>
          </p:cNvPr>
          <p:cNvSpPr/>
          <p:nvPr/>
        </p:nvSpPr>
        <p:spPr>
          <a:xfrm>
            <a:off x="1162943" y="5420946"/>
            <a:ext cx="861134" cy="745724"/>
          </a:xfrm>
          <a:prstGeom prst="roundRect">
            <a:avLst>
              <a:gd name="adj" fmla="val 16667"/>
            </a:avLst>
          </a:prstGeom>
          <a:solidFill>
            <a:srgbClr val="FF65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 C</a:t>
            </a:r>
          </a:p>
          <a:p>
            <a:pPr algn="ctr"/>
            <a:r>
              <a:rPr lang="it-IT" dirty="0" err="1"/>
              <a:t>faulty</a:t>
            </a:r>
            <a:endParaRPr lang="it-IT" dirty="0"/>
          </a:p>
        </p:txBody>
      </p: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A0825772-394D-41DA-BB71-B65CB8A953A7}"/>
              </a:ext>
            </a:extLst>
          </p:cNvPr>
          <p:cNvGrpSpPr/>
          <p:nvPr/>
        </p:nvGrpSpPr>
        <p:grpSpPr>
          <a:xfrm>
            <a:off x="2995680" y="3042324"/>
            <a:ext cx="1769890" cy="225792"/>
            <a:chOff x="1088720" y="4501272"/>
            <a:chExt cx="1769890" cy="225792"/>
          </a:xfrm>
        </p:grpSpPr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E43AEED8-4741-4621-9883-793F46BF2A9A}"/>
                </a:ext>
              </a:extLst>
            </p:cNvPr>
            <p:cNvCxnSpPr>
              <a:cxnSpLocks/>
            </p:cNvCxnSpPr>
            <p:nvPr/>
          </p:nvCxnSpPr>
          <p:spPr>
            <a:xfrm>
              <a:off x="1088720" y="4727064"/>
              <a:ext cx="176989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49187AAF-BB89-4C24-918C-AF458350DD50}"/>
                </a:ext>
              </a:extLst>
            </p:cNvPr>
            <p:cNvCxnSpPr>
              <a:cxnSpLocks/>
            </p:cNvCxnSpPr>
            <p:nvPr/>
          </p:nvCxnSpPr>
          <p:spPr>
            <a:xfrm>
              <a:off x="164236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9D0BAE62-AEE2-4AB0-A243-89E9463895A1}"/>
                </a:ext>
              </a:extLst>
            </p:cNvPr>
            <p:cNvCxnSpPr>
              <a:cxnSpLocks/>
            </p:cNvCxnSpPr>
            <p:nvPr/>
          </p:nvCxnSpPr>
          <p:spPr>
            <a:xfrm>
              <a:off x="198415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775272CB-451E-4936-95F4-0FEC39FD92F6}"/>
                </a:ext>
              </a:extLst>
            </p:cNvPr>
            <p:cNvCxnSpPr>
              <a:cxnSpLocks/>
            </p:cNvCxnSpPr>
            <p:nvPr/>
          </p:nvCxnSpPr>
          <p:spPr>
            <a:xfrm>
              <a:off x="2319292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ACEF97B3-E845-4253-9595-3E7993558BB3}"/>
              </a:ext>
            </a:extLst>
          </p:cNvPr>
          <p:cNvSpPr txBox="1"/>
          <p:nvPr/>
        </p:nvSpPr>
        <p:spPr>
          <a:xfrm flipH="1">
            <a:off x="3373107" y="3309242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2106C45-5494-40AF-8A78-52617ACD6D60}"/>
              </a:ext>
            </a:extLst>
          </p:cNvPr>
          <p:cNvSpPr txBox="1"/>
          <p:nvPr/>
        </p:nvSpPr>
        <p:spPr>
          <a:xfrm flipH="1">
            <a:off x="3731210" y="3301844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86910235-A365-4853-AD11-DF729C09FD3E}"/>
              </a:ext>
            </a:extLst>
          </p:cNvPr>
          <p:cNvSpPr txBox="1"/>
          <p:nvPr/>
        </p:nvSpPr>
        <p:spPr>
          <a:xfrm flipH="1">
            <a:off x="4089313" y="3302353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3BEE18F8-3774-403A-BA89-6FA0A28A2C73}"/>
              </a:ext>
            </a:extLst>
          </p:cNvPr>
          <p:cNvGrpSpPr/>
          <p:nvPr/>
        </p:nvGrpSpPr>
        <p:grpSpPr>
          <a:xfrm>
            <a:off x="3056001" y="4335761"/>
            <a:ext cx="1769890" cy="225792"/>
            <a:chOff x="1088720" y="4501272"/>
            <a:chExt cx="1769890" cy="225792"/>
          </a:xfrm>
        </p:grpSpPr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899D2CA2-BC7E-4588-B3B6-26F81AB7457A}"/>
                </a:ext>
              </a:extLst>
            </p:cNvPr>
            <p:cNvCxnSpPr>
              <a:cxnSpLocks/>
            </p:cNvCxnSpPr>
            <p:nvPr/>
          </p:nvCxnSpPr>
          <p:spPr>
            <a:xfrm>
              <a:off x="1088720" y="4727064"/>
              <a:ext cx="176989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id="{1F34B29F-73B9-48F7-8BE7-59A27DDB8678}"/>
                </a:ext>
              </a:extLst>
            </p:cNvPr>
            <p:cNvCxnSpPr>
              <a:cxnSpLocks/>
            </p:cNvCxnSpPr>
            <p:nvPr/>
          </p:nvCxnSpPr>
          <p:spPr>
            <a:xfrm>
              <a:off x="164236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diritto 40">
              <a:extLst>
                <a:ext uri="{FF2B5EF4-FFF2-40B4-BE49-F238E27FC236}">
                  <a16:creationId xmlns:a16="http://schemas.microsoft.com/office/drawing/2014/main" id="{06890A30-BD92-422D-8C61-2102CF182363}"/>
                </a:ext>
              </a:extLst>
            </p:cNvPr>
            <p:cNvCxnSpPr>
              <a:cxnSpLocks/>
            </p:cNvCxnSpPr>
            <p:nvPr/>
          </p:nvCxnSpPr>
          <p:spPr>
            <a:xfrm>
              <a:off x="1984159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2ABEE695-F4A2-4DED-9A2B-0D54212C753C}"/>
                </a:ext>
              </a:extLst>
            </p:cNvPr>
            <p:cNvCxnSpPr>
              <a:cxnSpLocks/>
            </p:cNvCxnSpPr>
            <p:nvPr/>
          </p:nvCxnSpPr>
          <p:spPr>
            <a:xfrm>
              <a:off x="2319292" y="4501272"/>
              <a:ext cx="0" cy="225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2760F937-410D-45AA-9CBA-BAE87518B601}"/>
              </a:ext>
            </a:extLst>
          </p:cNvPr>
          <p:cNvSpPr txBox="1"/>
          <p:nvPr/>
        </p:nvSpPr>
        <p:spPr>
          <a:xfrm flipH="1">
            <a:off x="3433428" y="4602679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0B900EC9-0B5F-48EE-A039-4D11B4B24227}"/>
              </a:ext>
            </a:extLst>
          </p:cNvPr>
          <p:cNvSpPr txBox="1"/>
          <p:nvPr/>
        </p:nvSpPr>
        <p:spPr>
          <a:xfrm flipH="1">
            <a:off x="3791531" y="4595281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D6212E3E-D92D-4A1F-9A80-053FC3CEC236}"/>
              </a:ext>
            </a:extLst>
          </p:cNvPr>
          <p:cNvSpPr txBox="1"/>
          <p:nvPr/>
        </p:nvSpPr>
        <p:spPr>
          <a:xfrm flipH="1">
            <a:off x="4149634" y="4595790"/>
            <a:ext cx="27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B261FEA-FCCE-4454-A60F-509AD4E984AC}"/>
              </a:ext>
            </a:extLst>
          </p:cNvPr>
          <p:cNvSpPr/>
          <p:nvPr/>
        </p:nvSpPr>
        <p:spPr>
          <a:xfrm>
            <a:off x="6539147" y="5239247"/>
            <a:ext cx="350149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synchronise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clocks SIFT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applies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 Consensus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algorithm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(5 processors)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2E572CC-1A3F-4B88-BBFC-0AD00DC56CAC}"/>
              </a:ext>
            </a:extLst>
          </p:cNvPr>
          <p:cNvSpPr/>
          <p:nvPr/>
        </p:nvSpPr>
        <p:spPr>
          <a:xfrm>
            <a:off x="6539146" y="4135791"/>
            <a:ext cx="3416419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Processorss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 and B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will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both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see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their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own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as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median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value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and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therefore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not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change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it-IT" altLang="it-IT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it</a:t>
            </a:r>
            <a:r>
              <a:rPr lang="it-IT" altLang="it-IT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</a:p>
        </p:txBody>
      </p:sp>
      <p:sp>
        <p:nvSpPr>
          <p:cNvPr id="50" name="Ovale 49">
            <a:extLst>
              <a:ext uri="{FF2B5EF4-FFF2-40B4-BE49-F238E27FC236}">
                <a16:creationId xmlns:a16="http://schemas.microsoft.com/office/drawing/2014/main" id="{D8F097D6-8397-4ECC-8A0F-2BB093A8DFB0}"/>
              </a:ext>
            </a:extLst>
          </p:cNvPr>
          <p:cNvSpPr/>
          <p:nvPr/>
        </p:nvSpPr>
        <p:spPr>
          <a:xfrm>
            <a:off x="3731210" y="3375259"/>
            <a:ext cx="358103" cy="22250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>
            <a:extLst>
              <a:ext uri="{FF2B5EF4-FFF2-40B4-BE49-F238E27FC236}">
                <a16:creationId xmlns:a16="http://schemas.microsoft.com/office/drawing/2014/main" id="{FFA6321B-4C98-4757-9739-75DA147C1CE1}"/>
              </a:ext>
            </a:extLst>
          </p:cNvPr>
          <p:cNvSpPr/>
          <p:nvPr/>
        </p:nvSpPr>
        <p:spPr>
          <a:xfrm>
            <a:off x="3761894" y="4668695"/>
            <a:ext cx="358103" cy="22250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Parentesi graffa aperta 17">
            <a:extLst>
              <a:ext uri="{FF2B5EF4-FFF2-40B4-BE49-F238E27FC236}">
                <a16:creationId xmlns:a16="http://schemas.microsoft.com/office/drawing/2014/main" id="{4534A4A2-8E0A-48AC-8847-F8EAB8BD28D7}"/>
              </a:ext>
            </a:extLst>
          </p:cNvPr>
          <p:cNvSpPr/>
          <p:nvPr/>
        </p:nvSpPr>
        <p:spPr>
          <a:xfrm>
            <a:off x="2618913" y="2885579"/>
            <a:ext cx="45719" cy="9422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Parentesi graffa aperta 51">
            <a:extLst>
              <a:ext uri="{FF2B5EF4-FFF2-40B4-BE49-F238E27FC236}">
                <a16:creationId xmlns:a16="http://schemas.microsoft.com/office/drawing/2014/main" id="{A9D2FC67-03E4-49B5-AF44-8FC0E5EB5561}"/>
              </a:ext>
            </a:extLst>
          </p:cNvPr>
          <p:cNvSpPr/>
          <p:nvPr/>
        </p:nvSpPr>
        <p:spPr>
          <a:xfrm>
            <a:off x="2570774" y="4169191"/>
            <a:ext cx="45719" cy="9422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16E17401-850B-4B2F-B485-F9D08FAC8B1C}"/>
              </a:ext>
            </a:extLst>
          </p:cNvPr>
          <p:cNvSpPr/>
          <p:nvPr/>
        </p:nvSpPr>
        <p:spPr>
          <a:xfrm>
            <a:off x="6426737" y="3119817"/>
            <a:ext cx="3075329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altLang="it-IT" sz="2400" dirty="0" err="1">
                <a:solidFill>
                  <a:srgbClr val="C00000"/>
                </a:solidFill>
              </a:rPr>
              <a:t>Assumption</a:t>
            </a:r>
            <a:r>
              <a:rPr lang="it-IT" altLang="it-IT" sz="2400" dirty="0">
                <a:solidFill>
                  <a:srgbClr val="C00000"/>
                </a:solidFill>
              </a:rPr>
              <a:t> </a:t>
            </a:r>
            <a:r>
              <a:rPr lang="it-IT" altLang="it-IT" sz="2400" dirty="0" err="1">
                <a:solidFill>
                  <a:srgbClr val="C00000"/>
                </a:solidFill>
              </a:rPr>
              <a:t>is</a:t>
            </a:r>
            <a:r>
              <a:rPr lang="it-IT" altLang="it-IT" sz="2400" dirty="0">
                <a:solidFill>
                  <a:srgbClr val="C00000"/>
                </a:solidFill>
              </a:rPr>
              <a:t> </a:t>
            </a:r>
            <a:r>
              <a:rPr lang="it-IT" altLang="it-IT" sz="2400" dirty="0" err="1">
                <a:solidFill>
                  <a:srgbClr val="C00000"/>
                </a:solidFill>
              </a:rPr>
              <a:t>violated</a:t>
            </a:r>
            <a:endParaRPr lang="it-IT" alt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87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50" grpId="0" animBg="1"/>
      <p:bldP spid="51" grpId="0" animBg="1"/>
      <p:bldP spid="1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2F2997-C7C0-4CC2-9013-994ED6F63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Byzantyne</a:t>
            </a:r>
            <a:r>
              <a:rPr lang="it-IT" dirty="0"/>
              <a:t> fault </a:t>
            </a:r>
            <a:r>
              <a:rPr lang="it-IT" dirty="0" err="1"/>
              <a:t>tolerance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B6AAE3-98AF-4007-BF07-B4386BFE6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617"/>
            <a:ext cx="8676681" cy="49330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sz="5900" dirty="0" err="1"/>
              <a:t>Many</a:t>
            </a:r>
            <a:r>
              <a:rPr lang="it-IT" sz="5900" dirty="0"/>
              <a:t> </a:t>
            </a:r>
            <a:r>
              <a:rPr lang="it-IT" sz="5900" dirty="0" err="1"/>
              <a:t>application</a:t>
            </a:r>
            <a:r>
              <a:rPr lang="it-IT" sz="5900" dirty="0"/>
              <a:t> fields:</a:t>
            </a:r>
          </a:p>
          <a:p>
            <a:endParaRPr lang="it-IT" sz="5900" dirty="0"/>
          </a:p>
          <a:p>
            <a:r>
              <a:rPr lang="it-IT" sz="5900" dirty="0" err="1"/>
              <a:t>Airbone</a:t>
            </a:r>
            <a:r>
              <a:rPr lang="it-IT" sz="5900" dirty="0"/>
              <a:t> self-</a:t>
            </a:r>
            <a:r>
              <a:rPr lang="it-IT" sz="5900" dirty="0" err="1"/>
              <a:t>separation</a:t>
            </a:r>
            <a:r>
              <a:rPr lang="it-IT" sz="5900" dirty="0"/>
              <a:t> (</a:t>
            </a:r>
            <a:r>
              <a:rPr lang="en-GB" altLang="zh-CN" sz="5900" dirty="0">
                <a:ea typeface="宋体" panose="02010600030101010101" pitchFamily="2" charset="-122"/>
              </a:rPr>
              <a:t>Future generation</a:t>
            </a:r>
            <a:r>
              <a:rPr lang="it-IT" altLang="zh-CN" sz="5900" dirty="0">
                <a:ea typeface="宋体" panose="02010600030101010101" pitchFamily="2" charset="-122"/>
              </a:rPr>
              <a:t> of ATC)</a:t>
            </a:r>
          </a:p>
          <a:p>
            <a:pPr marL="457200" lvl="1" indent="0">
              <a:buNone/>
            </a:pPr>
            <a:r>
              <a:rPr lang="en-GB" altLang="zh-CN" sz="5900" dirty="0">
                <a:ea typeface="宋体" panose="02010600030101010101" pitchFamily="2" charset="-122"/>
              </a:rPr>
              <a:t>An operating environment where pilots are allowed to select their flight paths in real-time </a:t>
            </a:r>
          </a:p>
          <a:p>
            <a:pPr marL="457200" lvl="1" indent="0">
              <a:buNone/>
            </a:pPr>
            <a:r>
              <a:rPr lang="it-IT" sz="5900" dirty="0" err="1"/>
              <a:t>Byzantine</a:t>
            </a:r>
            <a:r>
              <a:rPr lang="it-IT" sz="5900" dirty="0"/>
              <a:t> Fault </a:t>
            </a:r>
            <a:r>
              <a:rPr lang="it-IT" sz="5900" dirty="0" err="1"/>
              <a:t>Tolerance</a:t>
            </a:r>
            <a:r>
              <a:rPr lang="it-IT" sz="5900" dirty="0"/>
              <a:t> </a:t>
            </a:r>
            <a:r>
              <a:rPr lang="en-GB" altLang="zh-CN" sz="5900" dirty="0">
                <a:ea typeface="宋体" panose="02010600030101010101" pitchFamily="2" charset="-122"/>
              </a:rPr>
              <a:t>algorithms for coordination between aircrafts to take local decisions</a:t>
            </a:r>
            <a:br>
              <a:rPr lang="en-GB" altLang="zh-CN" sz="5900" dirty="0">
                <a:ea typeface="宋体" panose="02010600030101010101" pitchFamily="2" charset="-122"/>
              </a:rPr>
            </a:br>
            <a:endParaRPr lang="it-IT" sz="5900" dirty="0"/>
          </a:p>
          <a:p>
            <a:r>
              <a:rPr lang="it-IT" sz="5900" dirty="0" err="1"/>
              <a:t>Block</a:t>
            </a:r>
            <a:r>
              <a:rPr lang="it-IT" sz="5900" dirty="0"/>
              <a:t>-chains</a:t>
            </a:r>
          </a:p>
          <a:p>
            <a:pPr marL="457200" lvl="1" indent="0">
              <a:buNone/>
            </a:pPr>
            <a:r>
              <a:rPr lang="it-IT" sz="5900" dirty="0" err="1"/>
              <a:t>Byzantine</a:t>
            </a:r>
            <a:r>
              <a:rPr lang="it-IT" sz="5900" dirty="0"/>
              <a:t> Fault </a:t>
            </a:r>
            <a:r>
              <a:rPr lang="it-IT" sz="5900" dirty="0" err="1"/>
              <a:t>Tolerance</a:t>
            </a:r>
            <a:r>
              <a:rPr lang="it-IT" sz="5900" dirty="0"/>
              <a:t> </a:t>
            </a:r>
            <a:r>
              <a:rPr lang="it-IT" sz="5900" dirty="0" err="1"/>
              <a:t>algorithms</a:t>
            </a:r>
            <a:r>
              <a:rPr lang="it-IT" sz="5900" dirty="0"/>
              <a:t> for </a:t>
            </a:r>
            <a:r>
              <a:rPr lang="it-IT" sz="5900" dirty="0" err="1"/>
              <a:t>Block</a:t>
            </a:r>
            <a:r>
              <a:rPr lang="it-IT" sz="5900" dirty="0"/>
              <a:t>-chain</a:t>
            </a:r>
          </a:p>
          <a:p>
            <a:pPr marL="0" indent="0">
              <a:buNone/>
            </a:pPr>
            <a:endParaRPr lang="it-IT" sz="5900" dirty="0"/>
          </a:p>
          <a:p>
            <a:r>
              <a:rPr lang="it-IT" sz="5900" dirty="0" err="1"/>
              <a:t>etc</a:t>
            </a:r>
            <a:r>
              <a:rPr lang="it-IT" sz="5900" dirty="0"/>
              <a:t> …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60887F-F737-4FAA-9F9C-65ED4E3F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97A991-7466-407E-94A4-63BC884E9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3C84A5-19C0-4E82-8754-5242C6255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5339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CC2DBB-C20E-4BFB-9F81-667CE3957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Conclusions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311D91-EF26-43E3-8A13-5C66986E8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18" y="1037555"/>
            <a:ext cx="10017207" cy="521673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it-IT" altLang="it-IT" sz="2400" dirty="0"/>
              <a:t>In </a:t>
            </a:r>
            <a:r>
              <a:rPr lang="it-IT" altLang="it-IT" sz="2400" dirty="0" err="1"/>
              <a:t>real</a:t>
            </a:r>
            <a:r>
              <a:rPr lang="it-IT" altLang="it-IT" sz="2400" dirty="0"/>
              <a:t> world, reliability </a:t>
            </a:r>
            <a:r>
              <a:rPr lang="it-IT" altLang="it-IT" sz="2400" dirty="0" err="1"/>
              <a:t>problems</a:t>
            </a:r>
            <a:r>
              <a:rPr lang="it-IT" altLang="it-IT" sz="2400" dirty="0"/>
              <a:t> are </a:t>
            </a:r>
            <a:r>
              <a:rPr lang="it-IT" altLang="it-IT" sz="2400" dirty="0" err="1"/>
              <a:t>really</a:t>
            </a:r>
            <a:r>
              <a:rPr lang="it-IT" altLang="it-IT" sz="2400" dirty="0"/>
              <a:t> </a:t>
            </a:r>
            <a:r>
              <a:rPr lang="it-IT" altLang="it-IT" sz="2400" dirty="0" err="1"/>
              <a:t>subtle</a:t>
            </a:r>
            <a:endParaRPr lang="it-IT" altLang="it-IT" sz="2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it-IT" altLang="it-IT" sz="1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it-IT" altLang="it-IT" dirty="0" err="1"/>
              <a:t>there</a:t>
            </a:r>
            <a:r>
              <a:rPr lang="it-IT" altLang="it-IT" dirty="0"/>
              <a:t> </a:t>
            </a:r>
            <a:r>
              <a:rPr lang="it-IT" altLang="it-IT" dirty="0" err="1"/>
              <a:t>is</a:t>
            </a:r>
            <a:r>
              <a:rPr lang="it-IT" altLang="it-IT" dirty="0"/>
              <a:t> a cause </a:t>
            </a:r>
            <a:r>
              <a:rPr lang="it-IT" altLang="it-IT" dirty="0" err="1"/>
              <a:t>that</a:t>
            </a:r>
            <a:r>
              <a:rPr lang="it-IT" altLang="it-IT" dirty="0"/>
              <a:t> </a:t>
            </a:r>
            <a:r>
              <a:rPr lang="it-IT" altLang="it-IT" dirty="0" err="1"/>
              <a:t>evolves</a:t>
            </a:r>
            <a:r>
              <a:rPr lang="it-IT" altLang="it-IT" dirty="0"/>
              <a:t>. </a:t>
            </a:r>
            <a:r>
              <a:rPr lang="it-IT" altLang="it-IT" dirty="0" err="1"/>
              <a:t>It</a:t>
            </a:r>
            <a:r>
              <a:rPr lang="it-IT" altLang="it-IT" dirty="0"/>
              <a:t> </a:t>
            </a:r>
            <a:r>
              <a:rPr lang="it-IT" altLang="it-IT" dirty="0" err="1"/>
              <a:t>propagates</a:t>
            </a:r>
            <a:r>
              <a:rPr lang="it-IT" altLang="it-IT" dirty="0"/>
              <a:t> </a:t>
            </a:r>
            <a:r>
              <a:rPr lang="it-IT" altLang="it-IT" dirty="0" err="1"/>
              <a:t>into</a:t>
            </a:r>
            <a:r>
              <a:rPr lang="it-IT" altLang="it-IT" dirty="0"/>
              <a:t> the system, </a:t>
            </a:r>
            <a:r>
              <a:rPr lang="it-IT" altLang="it-IT" dirty="0" err="1"/>
              <a:t>something</a:t>
            </a:r>
            <a:r>
              <a:rPr lang="it-IT" altLang="it-IT" dirty="0"/>
              <a:t> </a:t>
            </a:r>
            <a:r>
              <a:rPr lang="it-IT" altLang="it-IT" dirty="0" err="1"/>
              <a:t>happens</a:t>
            </a:r>
            <a:r>
              <a:rPr lang="it-IT" altLang="it-IT" dirty="0"/>
              <a:t> in a </a:t>
            </a:r>
            <a:r>
              <a:rPr lang="it-IT" altLang="it-IT" dirty="0" err="1"/>
              <a:t>subsystem</a:t>
            </a:r>
            <a:r>
              <a:rPr lang="it-IT" altLang="it-IT" dirty="0"/>
              <a:t>, </a:t>
            </a:r>
            <a:r>
              <a:rPr lang="it-IT" altLang="it-IT" dirty="0" err="1"/>
              <a:t>something</a:t>
            </a:r>
            <a:r>
              <a:rPr lang="it-IT" altLang="it-IT" dirty="0"/>
              <a:t> else </a:t>
            </a:r>
            <a:r>
              <a:rPr lang="it-IT" altLang="it-IT" dirty="0" err="1"/>
              <a:t>happens</a:t>
            </a:r>
            <a:r>
              <a:rPr lang="it-IT" altLang="it-IT" dirty="0"/>
              <a:t> in </a:t>
            </a:r>
            <a:r>
              <a:rPr lang="it-IT" altLang="it-IT" dirty="0" err="1"/>
              <a:t>another</a:t>
            </a:r>
            <a:r>
              <a:rPr lang="it-IT" altLang="it-IT" dirty="0"/>
              <a:t> </a:t>
            </a:r>
            <a:r>
              <a:rPr lang="it-IT" altLang="it-IT" dirty="0" err="1"/>
              <a:t>subsystem</a:t>
            </a:r>
            <a:r>
              <a:rPr lang="it-IT" altLang="it-IT" dirty="0"/>
              <a:t>, </a:t>
            </a:r>
            <a:br>
              <a:rPr lang="it-IT" altLang="it-IT" dirty="0"/>
            </a:br>
            <a:r>
              <a:rPr lang="it-IT" altLang="it-IT" dirty="0"/>
              <a:t>….,  and </a:t>
            </a:r>
            <a:r>
              <a:rPr lang="it-IT" altLang="it-IT" dirty="0" err="1"/>
              <a:t>then</a:t>
            </a:r>
            <a:r>
              <a:rPr lang="it-IT" altLang="it-IT" dirty="0"/>
              <a:t> </a:t>
            </a:r>
            <a:r>
              <a:rPr lang="it-IT" altLang="it-IT" dirty="0" err="1"/>
              <a:t>we</a:t>
            </a:r>
            <a:r>
              <a:rPr lang="it-IT" altLang="it-IT" dirty="0"/>
              <a:t> </a:t>
            </a:r>
            <a:r>
              <a:rPr lang="it-IT" altLang="it-IT" dirty="0" err="1"/>
              <a:t>have</a:t>
            </a:r>
            <a:r>
              <a:rPr lang="it-IT" altLang="it-IT" dirty="0"/>
              <a:t> a </a:t>
            </a:r>
            <a:r>
              <a:rPr lang="it-IT" altLang="it-IT" dirty="0" err="1"/>
              <a:t>failure</a:t>
            </a:r>
            <a:br>
              <a:rPr lang="it-IT" altLang="it-IT" sz="1600" dirty="0"/>
            </a:br>
            <a:endParaRPr lang="it-IT" sz="2000" dirty="0"/>
          </a:p>
          <a:p>
            <a:r>
              <a:rPr lang="it-IT" sz="2400" dirty="0"/>
              <a:t>From Reliability to </a:t>
            </a:r>
            <a:r>
              <a:rPr lang="it-IT" sz="2400" dirty="0" err="1"/>
              <a:t>Resilience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err="1"/>
              <a:t>unforseen</a:t>
            </a:r>
            <a:r>
              <a:rPr lang="it-IT" sz="2400" dirty="0"/>
              <a:t> </a:t>
            </a:r>
            <a:r>
              <a:rPr lang="it-IT" sz="2400" dirty="0" err="1"/>
              <a:t>environmental</a:t>
            </a:r>
            <a:r>
              <a:rPr lang="it-IT" sz="2400" dirty="0"/>
              <a:t> </a:t>
            </a:r>
            <a:r>
              <a:rPr lang="it-IT" sz="2400" dirty="0" err="1"/>
              <a:t>changes</a:t>
            </a:r>
            <a:r>
              <a:rPr lang="it-IT" sz="2400" dirty="0"/>
              <a:t> and new </a:t>
            </a:r>
            <a:r>
              <a:rPr lang="it-IT" sz="2400" dirty="0" err="1"/>
              <a:t>type</a:t>
            </a:r>
            <a:r>
              <a:rPr lang="it-IT" sz="2400" dirty="0"/>
              <a:t> of </a:t>
            </a:r>
            <a:r>
              <a:rPr lang="it-IT" sz="2400" dirty="0" err="1"/>
              <a:t>threats</a:t>
            </a:r>
            <a:endParaRPr lang="it-IT" sz="2400" dirty="0"/>
          </a:p>
          <a:p>
            <a:r>
              <a:rPr lang="it-IT" sz="2400" dirty="0" err="1"/>
              <a:t>Resilience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r>
              <a:rPr lang="it-IT" sz="2400" dirty="0"/>
              <a:t>	the </a:t>
            </a:r>
            <a:r>
              <a:rPr lang="it-IT" sz="2400" dirty="0" err="1"/>
              <a:t>persistence</a:t>
            </a:r>
            <a:r>
              <a:rPr lang="it-IT" sz="2400" dirty="0"/>
              <a:t> of service delivery </a:t>
            </a:r>
            <a:r>
              <a:rPr lang="it-IT" sz="2400" dirty="0" err="1"/>
              <a:t>that</a:t>
            </a:r>
            <a:r>
              <a:rPr lang="it-IT" sz="2400" dirty="0"/>
              <a:t> can be </a:t>
            </a:r>
            <a:r>
              <a:rPr lang="it-IT" sz="2400" dirty="0" err="1"/>
              <a:t>justifiably</a:t>
            </a:r>
            <a:r>
              <a:rPr lang="it-IT" sz="2400" dirty="0"/>
              <a:t> be</a:t>
            </a:r>
            <a:br>
              <a:rPr lang="it-IT" sz="2400" dirty="0"/>
            </a:br>
            <a:r>
              <a:rPr lang="it-IT" sz="2400" dirty="0"/>
              <a:t>	</a:t>
            </a:r>
            <a:r>
              <a:rPr lang="it-IT" sz="2400" dirty="0" err="1"/>
              <a:t>trusted</a:t>
            </a:r>
            <a:r>
              <a:rPr lang="it-IT" sz="2400" dirty="0"/>
              <a:t> </a:t>
            </a:r>
            <a:r>
              <a:rPr lang="it-IT" sz="2400" dirty="0" err="1"/>
              <a:t>when</a:t>
            </a:r>
            <a:r>
              <a:rPr lang="it-IT" sz="2400" dirty="0"/>
              <a:t> </a:t>
            </a:r>
            <a:r>
              <a:rPr lang="it-IT" sz="2400" dirty="0" err="1"/>
              <a:t>facing</a:t>
            </a:r>
            <a:r>
              <a:rPr lang="it-IT" sz="2400" dirty="0"/>
              <a:t> </a:t>
            </a:r>
            <a:r>
              <a:rPr lang="it-IT" sz="2400" dirty="0" err="1"/>
              <a:t>changes</a:t>
            </a:r>
            <a:r>
              <a:rPr lang="it-IT" sz="2400" dirty="0"/>
              <a:t> </a:t>
            </a:r>
            <a:br>
              <a:rPr lang="it-IT" sz="2400" dirty="0"/>
            </a:br>
            <a:endParaRPr lang="it-IT" sz="1000" dirty="0"/>
          </a:p>
          <a:p>
            <a:r>
              <a:rPr lang="it-IT" sz="2400" b="1" dirty="0" err="1"/>
              <a:t>Resilience</a:t>
            </a:r>
            <a:r>
              <a:rPr lang="it-IT" sz="2400" b="1" dirty="0"/>
              <a:t> engineering</a:t>
            </a:r>
          </a:p>
          <a:p>
            <a:pPr marL="457200" lvl="1" indent="0">
              <a:buNone/>
            </a:pPr>
            <a:r>
              <a:rPr lang="it-IT" dirty="0"/>
              <a:t>	</a:t>
            </a:r>
            <a:r>
              <a:rPr lang="it-IT" dirty="0" err="1"/>
              <a:t>how</a:t>
            </a:r>
            <a:r>
              <a:rPr lang="it-IT" dirty="0"/>
              <a:t> to design, </a:t>
            </a:r>
            <a:r>
              <a:rPr lang="it-IT" dirty="0" err="1"/>
              <a:t>implement</a:t>
            </a:r>
            <a:r>
              <a:rPr lang="it-IT" dirty="0"/>
              <a:t> operate, </a:t>
            </a:r>
            <a:r>
              <a:rPr lang="it-IT" dirty="0" err="1"/>
              <a:t>etc</a:t>
            </a:r>
            <a:r>
              <a:rPr lang="it-IT" dirty="0"/>
              <a:t> … </a:t>
            </a:r>
            <a:r>
              <a:rPr lang="it-IT" dirty="0" err="1"/>
              <a:t>comple</a:t>
            </a:r>
            <a:r>
              <a:rPr lang="it-IT" dirty="0"/>
              <a:t> systems so </a:t>
            </a:r>
            <a:r>
              <a:rPr lang="it-IT" dirty="0" err="1"/>
              <a:t>that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	</a:t>
            </a:r>
            <a:r>
              <a:rPr lang="it-IT" dirty="0" err="1"/>
              <a:t>they</a:t>
            </a:r>
            <a:r>
              <a:rPr lang="it-IT" dirty="0"/>
              <a:t> can be </a:t>
            </a:r>
            <a:r>
              <a:rPr lang="it-IT" dirty="0" err="1"/>
              <a:t>resilient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0B6387-607D-44CA-B53F-0EFE8E2C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46323C-D26F-438F-866E-9DE39F4F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D738B9-FDCA-4FB3-AD55-221C10F3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6737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88278B-4BAF-4DEC-8EE2-C3782B396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>
                <a:solidFill>
                  <a:schemeClr val="bg1"/>
                </a:solidFill>
              </a:rPr>
              <a:t>Other</a:t>
            </a:r>
            <a:r>
              <a:rPr lang="it-IT" altLang="it-IT" dirty="0">
                <a:solidFill>
                  <a:schemeClr val="bg1"/>
                </a:solidFill>
              </a:rPr>
              <a:t> </a:t>
            </a:r>
            <a:r>
              <a:rPr lang="it-IT" altLang="it-IT" dirty="0" err="1">
                <a:solidFill>
                  <a:schemeClr val="bg1"/>
                </a:solidFill>
              </a:rPr>
              <a:t>references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A547A6-9849-47B9-96B3-301D75B35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135" y="1470252"/>
            <a:ext cx="10515600" cy="398964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altLang="it-IT" dirty="0"/>
          </a:p>
          <a:p>
            <a:pPr marL="0" indent="0">
              <a:buNone/>
            </a:pPr>
            <a:r>
              <a:rPr lang="it-IT" altLang="it-IT" dirty="0"/>
              <a:t>[</a:t>
            </a:r>
            <a:r>
              <a:rPr lang="it-IT" altLang="it-IT" dirty="0" err="1"/>
              <a:t>Xu</a:t>
            </a:r>
            <a:r>
              <a:rPr lang="it-IT" altLang="it-IT" dirty="0"/>
              <a:t> et al. 1999] J. </a:t>
            </a:r>
            <a:r>
              <a:rPr lang="it-IT" altLang="it-IT" dirty="0" err="1"/>
              <a:t>Xu</a:t>
            </a:r>
            <a:r>
              <a:rPr lang="it-IT" altLang="it-IT" dirty="0"/>
              <a:t>, B. </a:t>
            </a:r>
            <a:r>
              <a:rPr lang="it-IT" altLang="it-IT" dirty="0" err="1"/>
              <a:t>Randell</a:t>
            </a:r>
            <a:r>
              <a:rPr lang="it-IT" altLang="it-IT" dirty="0"/>
              <a:t>, A. </a:t>
            </a:r>
            <a:r>
              <a:rPr lang="it-IT" altLang="it-IT" dirty="0" err="1"/>
              <a:t>Romanovsky</a:t>
            </a:r>
            <a:r>
              <a:rPr lang="it-IT" altLang="it-IT" dirty="0"/>
              <a:t>, R.J. </a:t>
            </a:r>
            <a:r>
              <a:rPr lang="it-IT" altLang="it-IT" dirty="0" err="1"/>
              <a:t>Stroud</a:t>
            </a:r>
            <a:r>
              <a:rPr lang="it-IT" altLang="it-IT" dirty="0"/>
              <a:t>, A.F. </a:t>
            </a:r>
            <a:r>
              <a:rPr lang="it-IT" altLang="it-IT" dirty="0" err="1"/>
              <a:t>Zorzo,E</a:t>
            </a:r>
            <a:r>
              <a:rPr lang="it-IT" altLang="it-IT" dirty="0"/>
              <a:t>. </a:t>
            </a:r>
            <a:r>
              <a:rPr lang="it-IT" altLang="it-IT" dirty="0" err="1"/>
              <a:t>Canver</a:t>
            </a:r>
            <a:r>
              <a:rPr lang="it-IT" altLang="it-IT" dirty="0"/>
              <a:t>, F. von </a:t>
            </a:r>
            <a:r>
              <a:rPr lang="it-IT" altLang="it-IT" dirty="0" err="1"/>
              <a:t>Henke</a:t>
            </a:r>
            <a:r>
              <a:rPr lang="it-IT" altLang="it-IT" dirty="0"/>
              <a:t>. </a:t>
            </a:r>
            <a:r>
              <a:rPr lang="it-IT" altLang="it-IT" dirty="0" err="1"/>
              <a:t>Rigorous</a:t>
            </a:r>
            <a:r>
              <a:rPr lang="it-IT" altLang="it-IT" dirty="0"/>
              <a:t> Development of a </a:t>
            </a:r>
            <a:r>
              <a:rPr lang="it-IT" altLang="it-IT" dirty="0" err="1"/>
              <a:t>Safety</a:t>
            </a:r>
            <a:r>
              <a:rPr lang="it-IT" altLang="it-IT" dirty="0"/>
              <a:t>-Critical System </a:t>
            </a:r>
            <a:r>
              <a:rPr lang="it-IT" altLang="it-IT" dirty="0" err="1"/>
              <a:t>Based</a:t>
            </a:r>
            <a:r>
              <a:rPr lang="it-IT" altLang="it-IT" dirty="0"/>
              <a:t> on </a:t>
            </a:r>
            <a:r>
              <a:rPr lang="it-IT" altLang="it-IT" dirty="0" err="1"/>
              <a:t>Coordinated</a:t>
            </a:r>
            <a:r>
              <a:rPr lang="it-IT" altLang="it-IT" dirty="0"/>
              <a:t> </a:t>
            </a:r>
            <a:r>
              <a:rPr lang="it-IT" altLang="it-IT" dirty="0" err="1"/>
              <a:t>Atomic</a:t>
            </a:r>
            <a:r>
              <a:rPr lang="it-IT" altLang="it-IT" dirty="0"/>
              <a:t> Actions. In FTCS-29, Madison, USA, pp. 68-75, 1999.</a:t>
            </a:r>
          </a:p>
          <a:p>
            <a:pPr marL="0" indent="0">
              <a:buNone/>
            </a:pPr>
            <a:endParaRPr lang="it-IT" altLang="it-IT" dirty="0"/>
          </a:p>
          <a:p>
            <a:pPr marL="0" indent="0">
              <a:buNone/>
              <a:defRPr/>
            </a:pPr>
            <a:r>
              <a:rPr lang="it-IT" altLang="it-IT" dirty="0"/>
              <a:t>[Chandra et al. 1996] T. D. Chandra, S. </a:t>
            </a:r>
            <a:r>
              <a:rPr lang="it-IT" altLang="it-IT" dirty="0" err="1"/>
              <a:t>Toueg</a:t>
            </a:r>
            <a:r>
              <a:rPr lang="it-IT" altLang="it-IT" dirty="0"/>
              <a:t>, </a:t>
            </a:r>
            <a:r>
              <a:rPr lang="it-IT" altLang="it-IT" dirty="0" err="1"/>
              <a:t>Unreliable</a:t>
            </a:r>
            <a:r>
              <a:rPr lang="it-IT" altLang="it-IT" dirty="0"/>
              <a:t> </a:t>
            </a:r>
            <a:r>
              <a:rPr lang="it-IT" altLang="it-IT" dirty="0" err="1"/>
              <a:t>Failure</a:t>
            </a:r>
            <a:r>
              <a:rPr lang="it-IT" altLang="it-IT" dirty="0"/>
              <a:t> Detectors for </a:t>
            </a:r>
            <a:r>
              <a:rPr lang="it-IT" altLang="it-IT" dirty="0" err="1"/>
              <a:t>Reliable</a:t>
            </a:r>
            <a:r>
              <a:rPr lang="it-IT" altLang="it-IT" dirty="0"/>
              <a:t> Distributed Systems. Journal of the </a:t>
            </a:r>
            <a:r>
              <a:rPr lang="it-IT" altLang="it-IT" dirty="0" err="1"/>
              <a:t>Ass</a:t>
            </a:r>
            <a:r>
              <a:rPr lang="it-IT" altLang="it-IT" dirty="0"/>
              <a:t>. For Computing </a:t>
            </a:r>
            <a:r>
              <a:rPr lang="it-IT" altLang="it-IT" dirty="0" err="1"/>
              <a:t>Machinery</a:t>
            </a:r>
            <a:r>
              <a:rPr lang="it-IT" altLang="it-IT" dirty="0"/>
              <a:t>, 43 (2), 1996.</a:t>
            </a:r>
          </a:p>
          <a:p>
            <a:pPr marL="0" indent="0">
              <a:buNone/>
              <a:defRPr/>
            </a:pPr>
            <a:endParaRPr lang="it-IT" altLang="it-IT" dirty="0"/>
          </a:p>
          <a:p>
            <a:pPr marL="0" indent="0">
              <a:buNone/>
              <a:defRPr/>
            </a:pPr>
            <a:r>
              <a:rPr lang="it-IT" altLang="it-IT" dirty="0" err="1"/>
              <a:t>M.Fisher</a:t>
            </a:r>
            <a:r>
              <a:rPr lang="it-IT" altLang="it-IT" dirty="0"/>
              <a:t>, N. Lynch, M. Paterson </a:t>
            </a:r>
            <a:br>
              <a:rPr lang="it-IT" altLang="it-IT" dirty="0"/>
            </a:br>
            <a:r>
              <a:rPr lang="it-IT" altLang="it-IT" dirty="0" err="1"/>
              <a:t>Impossibility</a:t>
            </a:r>
            <a:r>
              <a:rPr lang="it-IT" altLang="it-IT" dirty="0"/>
              <a:t> of Distributed Consensus with one </a:t>
            </a:r>
            <a:r>
              <a:rPr lang="it-IT" altLang="it-IT" dirty="0" err="1"/>
              <a:t>faulty</a:t>
            </a:r>
            <a:r>
              <a:rPr lang="it-IT" altLang="it-IT" dirty="0"/>
              <a:t> </a:t>
            </a:r>
            <a:r>
              <a:rPr lang="it-IT" altLang="it-IT" dirty="0" err="1"/>
              <a:t>process</a:t>
            </a:r>
            <a:r>
              <a:rPr lang="it-IT" altLang="it-IT" dirty="0"/>
              <a:t>. </a:t>
            </a:r>
            <a:br>
              <a:rPr lang="it-IT" altLang="it-IT" dirty="0"/>
            </a:br>
            <a:r>
              <a:rPr lang="it-IT" altLang="it-IT" dirty="0"/>
              <a:t>Journal of the </a:t>
            </a:r>
            <a:r>
              <a:rPr lang="it-IT" altLang="it-IT" dirty="0" err="1"/>
              <a:t>Ass</a:t>
            </a:r>
            <a:r>
              <a:rPr lang="it-IT" altLang="it-IT" dirty="0"/>
              <a:t>. for Computing </a:t>
            </a:r>
            <a:r>
              <a:rPr lang="it-IT" altLang="it-IT" dirty="0" err="1"/>
              <a:t>Machinery</a:t>
            </a:r>
            <a:r>
              <a:rPr lang="it-IT" altLang="it-IT" dirty="0"/>
              <a:t>, 32(2), 1985.</a:t>
            </a:r>
          </a:p>
          <a:p>
            <a:pPr marL="0" indent="0">
              <a:buNone/>
              <a:defRPr/>
            </a:pPr>
            <a:endParaRPr lang="it-IT" altLang="it-IT" dirty="0"/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dirty="0"/>
              <a:t>From: D.P. </a:t>
            </a:r>
            <a:r>
              <a:rPr lang="it-IT" altLang="it-IT" dirty="0" err="1"/>
              <a:t>Siewiorek</a:t>
            </a:r>
            <a:r>
              <a:rPr lang="it-IT" altLang="it-IT" dirty="0"/>
              <a:t>, R. S. </a:t>
            </a:r>
            <a:r>
              <a:rPr lang="it-IT" altLang="it-IT" dirty="0" err="1"/>
              <a:t>Swarz</a:t>
            </a:r>
            <a:r>
              <a:rPr lang="it-IT" altLang="it-IT" dirty="0"/>
              <a:t> </a:t>
            </a:r>
            <a:br>
              <a:rPr lang="it-IT" altLang="it-IT" dirty="0"/>
            </a:br>
            <a:r>
              <a:rPr lang="it-IT" altLang="it-IT" dirty="0" err="1"/>
              <a:t>Reliable</a:t>
            </a:r>
            <a:r>
              <a:rPr lang="it-IT" altLang="it-IT" dirty="0"/>
              <a:t> Computer Systems (Design and Evaluation) </a:t>
            </a:r>
            <a:r>
              <a:rPr lang="it-IT" altLang="it-IT" dirty="0" err="1"/>
              <a:t>Prentice</a:t>
            </a:r>
            <a:r>
              <a:rPr lang="it-IT" altLang="it-IT" dirty="0"/>
              <a:t> Hall, 1998. </a:t>
            </a:r>
            <a:br>
              <a:rPr lang="it-IT" altLang="it-IT" dirty="0"/>
            </a:br>
            <a:r>
              <a:rPr lang="it-IT" altLang="it-IT" dirty="0" err="1"/>
              <a:t>Chapter</a:t>
            </a:r>
            <a:r>
              <a:rPr lang="it-IT" altLang="it-IT" dirty="0"/>
              <a:t> 10 –  “The SIFT Case: Design and Analysis of a Fault </a:t>
            </a:r>
            <a:r>
              <a:rPr lang="it-IT" altLang="it-IT" dirty="0" err="1"/>
              <a:t>Tolerant</a:t>
            </a:r>
            <a:r>
              <a:rPr lang="it-IT" altLang="it-IT" dirty="0"/>
              <a:t> </a:t>
            </a:r>
            <a:br>
              <a:rPr lang="it-IT" altLang="it-IT" dirty="0"/>
            </a:br>
            <a:r>
              <a:rPr lang="it-IT" altLang="it-IT" dirty="0"/>
              <a:t>Computer for Aircraft Control”.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Database System Concepts (Fifth edition)</a:t>
            </a:r>
            <a:b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 </a:t>
            </a:r>
            <a:r>
              <a:rPr lang="en-US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Silbershatz</a:t>
            </a:r>
            <a: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H. </a:t>
            </a:r>
            <a:r>
              <a:rPr lang="en-US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Korth</a:t>
            </a:r>
            <a: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S. Sudarshan </a:t>
            </a:r>
            <a:b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Mc Graw Hill</a:t>
            </a:r>
            <a:endParaRPr lang="it-IT" altLang="it-IT" dirty="0"/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dirty="0"/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endParaRPr lang="it-IT" altLang="it-IT" u="sng" dirty="0"/>
          </a:p>
          <a:p>
            <a:pPr marL="0" indent="0">
              <a:buNone/>
              <a:defRPr/>
            </a:pPr>
            <a:endParaRPr lang="it-IT" altLang="it-IT" dirty="0"/>
          </a:p>
          <a:p>
            <a:pPr marL="0" indent="0">
              <a:buNone/>
            </a:pPr>
            <a:endParaRPr lang="it-IT" altLang="it-IT" dirty="0"/>
          </a:p>
          <a:p>
            <a:pPr marL="0" indent="0">
              <a:buNone/>
            </a:pPr>
            <a:endParaRPr lang="it-IT" alt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76F50C-AE18-49BB-93A2-3391E28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6FA88B-D9ED-47A5-8263-8DA50299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 dirty="0"/>
              <a:t>Basic building blocks in Fault Tolerant distributed systems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8FF5D3-0E7E-4D1E-A544-CEE01AF1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58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18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8E650A-8730-4170-95DC-3A990CFE8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Architecting</a:t>
            </a:r>
            <a:r>
              <a:rPr lang="it-IT" altLang="it-IT" dirty="0">
                <a:latin typeface="Calibri Light" panose="020F0302020204030204" pitchFamily="34" charset="0"/>
                <a:cs typeface="Calibri Light" panose="020F0302020204030204" pitchFamily="34" charset="0"/>
              </a:rPr>
              <a:t> fault </a:t>
            </a:r>
            <a:r>
              <a:rPr lang="it-IT" altLang="it-IT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tolerant</a:t>
            </a:r>
            <a:r>
              <a:rPr lang="it-IT" altLang="it-IT" dirty="0">
                <a:latin typeface="Calibri Light" panose="020F0302020204030204" pitchFamily="34" charset="0"/>
                <a:cs typeface="Calibri Light" panose="020F0302020204030204" pitchFamily="34" charset="0"/>
              </a:rPr>
              <a:t> systems </a:t>
            </a:r>
            <a:endParaRPr lang="it-IT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C5A27B-163D-4944-8A2A-1E9E901D8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288D05-652C-4A23-A08F-2FEA3EA9F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465E90-98C1-4C32-96F8-E762DBE8A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6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E7A9B1F-BC01-4740-87B8-D0D2A7DC40E7}"/>
              </a:ext>
            </a:extLst>
          </p:cNvPr>
          <p:cNvSpPr txBox="1">
            <a:spLocks noChangeArrowheads="1"/>
          </p:cNvSpPr>
          <p:nvPr/>
        </p:nvSpPr>
        <p:spPr>
          <a:xfrm>
            <a:off x="2063751" y="1341438"/>
            <a:ext cx="8228013" cy="46085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must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consider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the system model: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Asynchronous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Synchronous</a:t>
            </a: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Partially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synchronous</a:t>
            </a: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…</a:t>
            </a:r>
          </a:p>
          <a:p>
            <a:pPr marL="0" indent="0">
              <a:lnSpc>
                <a:spcPct val="80000"/>
              </a:lnSpc>
              <a:buNone/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Develop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algorithms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protocolos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useful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building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blocks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for the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architect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of 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faut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tolerant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systems: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Atomic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actions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Consensus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Trusted</a:t>
            </a: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components</a:t>
            </a: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alt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…….</a:t>
            </a:r>
          </a:p>
          <a:p>
            <a:pPr>
              <a:lnSpc>
                <a:spcPct val="80000"/>
              </a:lnSpc>
            </a:pPr>
            <a:endParaRPr lang="it-IT" alt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it-IT" alt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53184D-14CF-4889-88FD-0150DE070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Basic building </a:t>
            </a:r>
            <a:r>
              <a:rPr lang="it-IT" altLang="it-IT" dirty="0" err="1"/>
              <a:t>blocks</a:t>
            </a:r>
            <a:r>
              <a:rPr lang="it-IT" altLang="it-IT" dirty="0"/>
              <a:t> for fault </a:t>
            </a:r>
            <a:r>
              <a:rPr lang="it-IT" altLang="it-IT" dirty="0" err="1"/>
              <a:t>tolerance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E15119-19B8-461F-AB7C-B06B70201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3C9840-A3D9-4654-8103-24F85771A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85E77C-17BC-47D6-9D9C-D5BD6957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7</a:t>
            </a:fld>
            <a:endParaRPr lang="it-IT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42EC0A5-7111-4FEB-8F70-A70532D42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01" y="1341439"/>
            <a:ext cx="7777163" cy="45243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it-IT" sz="2000" dirty="0"/>
              <a:t>Atomic actions</a:t>
            </a:r>
          </a:p>
          <a:p>
            <a:pPr marL="0" indent="0">
              <a:buNone/>
              <a:defRPr/>
            </a:pPr>
            <a:r>
              <a:rPr lang="it-IT" sz="2000" dirty="0"/>
              <a:t>	action </a:t>
            </a:r>
            <a:r>
              <a:rPr lang="it-IT" sz="2000" dirty="0" err="1"/>
              <a:t>executed</a:t>
            </a:r>
            <a:r>
              <a:rPr lang="it-IT" sz="2000" dirty="0"/>
              <a:t> in full </a:t>
            </a:r>
            <a:r>
              <a:rPr lang="it-IT" sz="2000" dirty="0" err="1"/>
              <a:t>all</a:t>
            </a:r>
            <a:r>
              <a:rPr lang="it-IT" sz="2000" dirty="0"/>
              <a:t> or </a:t>
            </a:r>
            <a:r>
              <a:rPr lang="it-IT" sz="2000" dirty="0" err="1"/>
              <a:t>has</a:t>
            </a:r>
            <a:r>
              <a:rPr lang="it-IT" sz="2000" dirty="0"/>
              <a:t> no </a:t>
            </a:r>
            <a:r>
              <a:rPr lang="it-IT" sz="2000" dirty="0" err="1"/>
              <a:t>effect</a:t>
            </a:r>
            <a:endParaRPr lang="it-IT" sz="2000" dirty="0"/>
          </a:p>
          <a:p>
            <a:pPr>
              <a:defRPr/>
            </a:pPr>
            <a:endParaRPr lang="it-IT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it-IT" sz="2000" dirty="0"/>
              <a:t>Consensus protocols</a:t>
            </a:r>
          </a:p>
          <a:p>
            <a:pPr marL="0" indent="0">
              <a:buNone/>
              <a:defRPr/>
            </a:pPr>
            <a:r>
              <a:rPr lang="it-IT" sz="2000" dirty="0"/>
              <a:t>	 correct </a:t>
            </a:r>
            <a:r>
              <a:rPr lang="en-US" sz="2000" dirty="0"/>
              <a:t>replicas deliver the same result</a:t>
            </a:r>
          </a:p>
          <a:p>
            <a:pPr>
              <a:defRPr/>
            </a:pPr>
            <a:endParaRPr lang="it-IT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it-IT" sz="2000" dirty="0" err="1"/>
              <a:t>etc</a:t>
            </a:r>
            <a:r>
              <a:rPr lang="it-IT" sz="2000" dirty="0"/>
              <a:t> 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629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9D39B18-A6ED-4506-B599-C0144FF10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15859" y="2779297"/>
            <a:ext cx="8228013" cy="1143000"/>
          </a:xfrm>
        </p:spPr>
        <p:txBody>
          <a:bodyPr/>
          <a:lstStyle/>
          <a:p>
            <a:pPr algn="r" eaLnBrk="1" hangingPunct="1"/>
            <a:r>
              <a:rPr lang="it-IT" altLang="it-IT" sz="3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Atomic</a:t>
            </a:r>
            <a:r>
              <a:rPr lang="it-IT" altLang="it-IT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Actions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1A9BA-9C55-48D0-B2FE-577C36243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err="1"/>
              <a:t>Atomic</a:t>
            </a:r>
            <a:r>
              <a:rPr lang="it-IT" altLang="it-IT" dirty="0"/>
              <a:t> actions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8D0904-D190-46E0-8D3D-06F601A7E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May 7-10, 2019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860D06-FE00-4AC0-B5EC-DCE808E14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t-IT"/>
              <a:t>Basic building blocks in Fault Tolerant distributed systems</a:t>
            </a:r>
            <a:endParaRPr lang="en-US" alt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8FE514-B6B7-4A7F-8BF1-97A41C48A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9D1D3-80F6-43B1-92F0-BF797B205D95}" type="slidenum">
              <a:rPr lang="it-IT" smtClean="0"/>
              <a:t>9</a:t>
            </a:fld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D92C3FF-1A06-4CA6-A93D-7C7D51F390B0}"/>
              </a:ext>
            </a:extLst>
          </p:cNvPr>
          <p:cNvSpPr txBox="1">
            <a:spLocks noChangeArrowheads="1"/>
          </p:cNvSpPr>
          <p:nvPr/>
        </p:nvSpPr>
        <p:spPr>
          <a:xfrm>
            <a:off x="1893217" y="1166812"/>
            <a:ext cx="8733354" cy="4524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it-IT" altLang="it-IT" sz="2000" dirty="0" err="1"/>
              <a:t>Atomic</a:t>
            </a:r>
            <a:r>
              <a:rPr lang="it-IT" altLang="it-IT" sz="2000" dirty="0"/>
              <a:t> action: an action </a:t>
            </a:r>
            <a:r>
              <a:rPr lang="it-IT" altLang="it-IT" sz="2000" dirty="0" err="1"/>
              <a:t>that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either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executed</a:t>
            </a:r>
            <a:r>
              <a:rPr lang="it-IT" altLang="it-IT" sz="2000" dirty="0"/>
              <a:t> in full or </a:t>
            </a:r>
            <a:r>
              <a:rPr lang="it-IT" altLang="it-IT" sz="2000" dirty="0" err="1"/>
              <a:t>has</a:t>
            </a:r>
            <a:r>
              <a:rPr lang="it-IT" altLang="it-IT" sz="2000" dirty="0"/>
              <a:t> no </a:t>
            </a:r>
            <a:r>
              <a:rPr lang="it-IT" altLang="it-IT" sz="2000" dirty="0" err="1"/>
              <a:t>effects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all</a:t>
            </a:r>
            <a:endParaRPr lang="it-IT" altLang="it-IT" sz="2000" dirty="0"/>
          </a:p>
          <a:p>
            <a:pPr>
              <a:buFontTx/>
              <a:buNone/>
              <a:defRPr/>
            </a:pPr>
            <a:endParaRPr lang="it-IT" altLang="it-IT" sz="2000" dirty="0"/>
          </a:p>
          <a:p>
            <a:pPr>
              <a:defRPr/>
            </a:pPr>
            <a:r>
              <a:rPr lang="it-IT" altLang="it-IT" sz="2000" dirty="0" err="1"/>
              <a:t>Atomic</a:t>
            </a:r>
            <a:r>
              <a:rPr lang="it-IT" altLang="it-IT" sz="2000" dirty="0"/>
              <a:t> actions in </a:t>
            </a:r>
            <a:r>
              <a:rPr lang="it-IT" altLang="it-IT" sz="2000" dirty="0" err="1"/>
              <a:t>distributed</a:t>
            </a:r>
            <a:r>
              <a:rPr lang="it-IT" altLang="it-IT" sz="2000" dirty="0"/>
              <a:t> systems:</a:t>
            </a:r>
          </a:p>
          <a:p>
            <a:pPr marL="0" indent="0">
              <a:buNone/>
              <a:defRPr/>
            </a:pPr>
            <a:r>
              <a:rPr lang="it-IT" altLang="it-IT" sz="2000" dirty="0"/>
              <a:t>	- an action  </a:t>
            </a:r>
            <a:r>
              <a:rPr lang="it-IT" altLang="it-IT" sz="2000" dirty="0" err="1"/>
              <a:t>is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generally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executed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at</a:t>
            </a:r>
            <a:r>
              <a:rPr lang="it-IT" altLang="it-IT" sz="2000" dirty="0"/>
              <a:t> more </a:t>
            </a:r>
            <a:r>
              <a:rPr lang="it-IT" altLang="it-IT" sz="2000" dirty="0" err="1"/>
              <a:t>than</a:t>
            </a:r>
            <a:r>
              <a:rPr lang="it-IT" altLang="it-IT" sz="2000" dirty="0"/>
              <a:t> one </a:t>
            </a:r>
            <a:r>
              <a:rPr lang="it-IT" altLang="it-IT" sz="2000" dirty="0" err="1"/>
              <a:t>node</a:t>
            </a:r>
            <a:endParaRPr lang="it-IT" altLang="it-IT" sz="2000" dirty="0"/>
          </a:p>
          <a:p>
            <a:pPr marL="0" indent="0">
              <a:buNone/>
              <a:defRPr/>
            </a:pPr>
            <a:r>
              <a:rPr lang="it-IT" altLang="it-IT" sz="2000" dirty="0"/>
              <a:t>	- </a:t>
            </a:r>
            <a:r>
              <a:rPr lang="it-IT" altLang="it-IT" sz="2000" dirty="0" err="1"/>
              <a:t>nodes</a:t>
            </a:r>
            <a:r>
              <a:rPr lang="it-IT" altLang="it-IT" sz="2000" dirty="0"/>
              <a:t> must cooperate to </a:t>
            </a:r>
            <a:r>
              <a:rPr lang="it-IT" altLang="it-IT" sz="2000" dirty="0" err="1"/>
              <a:t>guarantee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that</a:t>
            </a:r>
            <a:endParaRPr lang="it-IT" altLang="it-IT" sz="2000" dirty="0"/>
          </a:p>
          <a:p>
            <a:pPr marL="0" indent="0">
              <a:buNone/>
              <a:defRPr/>
            </a:pPr>
            <a:r>
              <a:rPr lang="it-IT" altLang="it-IT" sz="2000" dirty="0"/>
              <a:t>	- </a:t>
            </a:r>
            <a:r>
              <a:rPr lang="it-IT" altLang="it-IT" sz="2000" dirty="0" err="1"/>
              <a:t>either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execution</a:t>
            </a:r>
            <a:r>
              <a:rPr lang="it-IT" altLang="it-IT" sz="2000" dirty="0"/>
              <a:t> of the action </a:t>
            </a:r>
            <a:r>
              <a:rPr lang="it-IT" altLang="it-IT" sz="2000" dirty="0" err="1"/>
              <a:t>completes</a:t>
            </a:r>
            <a:r>
              <a:rPr lang="it-IT" altLang="it-IT" sz="2000" dirty="0"/>
              <a:t> </a:t>
            </a:r>
            <a:r>
              <a:rPr lang="it-IT" altLang="it-IT" sz="2000" dirty="0" err="1"/>
              <a:t>successfully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each</a:t>
            </a:r>
            <a:r>
              <a:rPr lang="it-IT" altLang="it-IT" sz="2000" dirty="0"/>
              <a:t> </a:t>
            </a:r>
            <a:r>
              <a:rPr lang="it-IT" altLang="it-IT" sz="2000" dirty="0" err="1"/>
              <a:t>node</a:t>
            </a:r>
            <a:r>
              <a:rPr lang="it-IT" altLang="it-IT" sz="2000" dirty="0"/>
              <a:t> </a:t>
            </a:r>
            <a:br>
              <a:rPr lang="it-IT" altLang="it-IT" sz="2000" dirty="0"/>
            </a:br>
            <a:r>
              <a:rPr lang="it-IT" altLang="it-IT" sz="2000" dirty="0"/>
              <a:t>  	or the </a:t>
            </a:r>
            <a:r>
              <a:rPr lang="it-IT" altLang="it-IT" sz="2000" dirty="0" err="1"/>
              <a:t>execution</a:t>
            </a:r>
            <a:r>
              <a:rPr lang="it-IT" altLang="it-IT" sz="2000" dirty="0"/>
              <a:t> of the action </a:t>
            </a:r>
            <a:r>
              <a:rPr lang="it-IT" altLang="it-IT" sz="2000" dirty="0" err="1"/>
              <a:t>has</a:t>
            </a:r>
            <a:r>
              <a:rPr lang="it-IT" altLang="it-IT" sz="2000" dirty="0"/>
              <a:t> no </a:t>
            </a:r>
            <a:r>
              <a:rPr lang="it-IT" altLang="it-IT" sz="2000" dirty="0" err="1"/>
              <a:t>effects</a:t>
            </a:r>
            <a:r>
              <a:rPr lang="it-IT" altLang="it-IT" sz="2000" dirty="0"/>
              <a:t> </a:t>
            </a:r>
          </a:p>
          <a:p>
            <a:pPr marL="0" indent="0">
              <a:buNone/>
              <a:defRPr/>
            </a:pPr>
            <a:endParaRPr lang="it-IT" altLang="it-IT" sz="2000" dirty="0"/>
          </a:p>
          <a:p>
            <a:pPr>
              <a:defRPr/>
            </a:pPr>
            <a:r>
              <a:rPr lang="it-IT" altLang="it-IT" sz="2000" dirty="0"/>
              <a:t>The designer can associate fault </a:t>
            </a:r>
            <a:r>
              <a:rPr lang="it-IT" altLang="it-IT" sz="2000" dirty="0" err="1"/>
              <a:t>tolerance</a:t>
            </a:r>
            <a:r>
              <a:rPr lang="it-IT" altLang="it-IT" sz="2000" dirty="0"/>
              <a:t> </a:t>
            </a:r>
            <a:r>
              <a:rPr lang="it-IT" altLang="it-IT" sz="2000" dirty="0" err="1"/>
              <a:t>mechanisms</a:t>
            </a:r>
            <a:r>
              <a:rPr lang="it-IT" altLang="it-IT" sz="2000" dirty="0"/>
              <a:t> with the </a:t>
            </a:r>
            <a:r>
              <a:rPr lang="it-IT" altLang="it-IT" sz="2000" dirty="0" err="1"/>
              <a:t>underlying</a:t>
            </a:r>
            <a:r>
              <a:rPr lang="it-IT" altLang="it-IT" sz="2000" dirty="0"/>
              <a:t> </a:t>
            </a:r>
            <a:r>
              <a:rPr lang="it-IT" altLang="it-IT" sz="2000" dirty="0" err="1"/>
              <a:t>atomic</a:t>
            </a:r>
            <a:r>
              <a:rPr lang="it-IT" altLang="it-IT" sz="2000" dirty="0"/>
              <a:t> actions of the system:</a:t>
            </a:r>
          </a:p>
          <a:p>
            <a:pPr marL="0" indent="0">
              <a:buNone/>
              <a:defRPr/>
            </a:pPr>
            <a:r>
              <a:rPr lang="it-IT" altLang="it-IT" sz="2000" dirty="0"/>
              <a:t>	- </a:t>
            </a:r>
            <a:r>
              <a:rPr lang="it-IT" altLang="it-IT" sz="2000" dirty="0" err="1"/>
              <a:t>limiting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extent</a:t>
            </a:r>
            <a:r>
              <a:rPr lang="it-IT" altLang="it-IT" sz="2000" dirty="0"/>
              <a:t> of </a:t>
            </a:r>
            <a:r>
              <a:rPr lang="it-IT" altLang="it-IT" sz="2000" dirty="0" err="1"/>
              <a:t>error</a:t>
            </a:r>
            <a:r>
              <a:rPr lang="it-IT" altLang="it-IT" sz="2000" dirty="0"/>
              <a:t> </a:t>
            </a:r>
            <a:r>
              <a:rPr lang="it-IT" altLang="it-IT" sz="2000" dirty="0" err="1"/>
              <a:t>propagation</a:t>
            </a:r>
            <a:r>
              <a:rPr lang="it-IT" altLang="it-IT" sz="2000" dirty="0"/>
              <a:t> </a:t>
            </a:r>
            <a:r>
              <a:rPr lang="it-IT" altLang="it-IT" sz="2000" dirty="0" err="1"/>
              <a:t>when</a:t>
            </a:r>
            <a:r>
              <a:rPr lang="it-IT" altLang="it-IT" sz="2000" dirty="0"/>
              <a:t> faults </a:t>
            </a:r>
            <a:r>
              <a:rPr lang="it-IT" altLang="it-IT" sz="2000" dirty="0" err="1"/>
              <a:t>occur</a:t>
            </a:r>
            <a:r>
              <a:rPr lang="it-IT" altLang="it-IT" sz="2000" dirty="0"/>
              <a:t> and </a:t>
            </a:r>
          </a:p>
          <a:p>
            <a:pPr marL="0" indent="0">
              <a:buNone/>
              <a:defRPr/>
            </a:pPr>
            <a:r>
              <a:rPr lang="it-IT" altLang="it-IT" sz="2000" dirty="0"/>
              <a:t>	- </a:t>
            </a:r>
            <a:r>
              <a:rPr lang="it-IT" altLang="it-IT" sz="2000" dirty="0" err="1"/>
              <a:t>localizing</a:t>
            </a:r>
            <a:r>
              <a:rPr lang="it-IT" altLang="it-IT" sz="2000" dirty="0"/>
              <a:t> the </a:t>
            </a:r>
            <a:r>
              <a:rPr lang="it-IT" altLang="it-IT" sz="2000" dirty="0" err="1"/>
              <a:t>subsequent</a:t>
            </a:r>
            <a:r>
              <a:rPr lang="it-IT" altLang="it-IT" sz="2000" dirty="0"/>
              <a:t> </a:t>
            </a:r>
            <a:r>
              <a:rPr lang="it-IT" altLang="it-IT" sz="2000" dirty="0" err="1"/>
              <a:t>error</a:t>
            </a:r>
            <a:r>
              <a:rPr lang="it-IT" altLang="it-IT" sz="2000" dirty="0"/>
              <a:t> recovery</a:t>
            </a:r>
          </a:p>
          <a:p>
            <a:pPr marL="0" indent="0">
              <a:buNone/>
              <a:defRPr/>
            </a:pPr>
            <a:br>
              <a:rPr lang="it-IT" altLang="it-IT" sz="2000" dirty="0"/>
            </a:br>
            <a:endParaRPr lang="it-IT" altLang="it-IT" sz="2000" dirty="0"/>
          </a:p>
          <a:p>
            <a:pPr marL="0" indent="0">
              <a:defRPr/>
            </a:pPr>
            <a:endParaRPr lang="it-IT" altLang="it-IT" sz="2000" dirty="0"/>
          </a:p>
          <a:p>
            <a:pPr>
              <a:buFontTx/>
              <a:buChar char="-"/>
              <a:defRPr/>
            </a:pPr>
            <a:endParaRPr lang="it-IT" altLang="it-IT" sz="2000" dirty="0"/>
          </a:p>
        </p:txBody>
      </p:sp>
    </p:spTree>
    <p:extLst>
      <p:ext uri="{BB962C8B-B14F-4D97-AF65-F5344CB8AC3E}">
        <p14:creationId xmlns:p14="http://schemas.microsoft.com/office/powerpoint/2010/main" val="209581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</TotalTime>
  <Words>3959</Words>
  <Application>Microsoft Office PowerPoint</Application>
  <PresentationFormat>Widescreen</PresentationFormat>
  <Paragraphs>970</Paragraphs>
  <Slides>58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58</vt:i4>
      </vt:variant>
    </vt:vector>
  </HeadingPairs>
  <TitlesOfParts>
    <vt:vector size="67" baseType="lpstr">
      <vt:lpstr>Arial</vt:lpstr>
      <vt:lpstr>Calibri</vt:lpstr>
      <vt:lpstr>Calibri Light</vt:lpstr>
      <vt:lpstr>Comic Sans MS</vt:lpstr>
      <vt:lpstr>Helvetica</vt:lpstr>
      <vt:lpstr>Monotype Sorts</vt:lpstr>
      <vt:lpstr>Symbol</vt:lpstr>
      <vt:lpstr>Times New Roman</vt:lpstr>
      <vt:lpstr>Tema di Office</vt:lpstr>
      <vt:lpstr>Presentazione standard di PowerPoint</vt:lpstr>
      <vt:lpstr>Outline</vt:lpstr>
      <vt:lpstr>Fault models in distributed systems</vt:lpstr>
      <vt:lpstr>Fault models in distributed systems</vt:lpstr>
      <vt:lpstr>Fault models in distributed systems</vt:lpstr>
      <vt:lpstr>Architecting fault tolerant systems </vt:lpstr>
      <vt:lpstr>Basic building blocks for fault tolerance</vt:lpstr>
      <vt:lpstr>Atomic Actions</vt:lpstr>
      <vt:lpstr>Atomic actions</vt:lpstr>
      <vt:lpstr>An example: Transactions in databases</vt:lpstr>
      <vt:lpstr>Transactions in databases</vt:lpstr>
      <vt:lpstr>Banking application</vt:lpstr>
      <vt:lpstr>Atomicity requirement</vt:lpstr>
      <vt:lpstr>Two-phase commit protocol</vt:lpstr>
      <vt:lpstr>Three-phase commit</vt:lpstr>
      <vt:lpstr>Recovery and Atomicity</vt:lpstr>
      <vt:lpstr>Data Access</vt:lpstr>
      <vt:lpstr>Recovery and Atomicity</vt:lpstr>
      <vt:lpstr>DB Modification: an example</vt:lpstr>
      <vt:lpstr>Checkpointing</vt:lpstr>
      <vt:lpstr>Atomic actions</vt:lpstr>
      <vt:lpstr>Consensus protocols </vt:lpstr>
      <vt:lpstr>Consensus problem</vt:lpstr>
      <vt:lpstr>Consensus problem</vt:lpstr>
      <vt:lpstr>Byzantine Generals Problem</vt:lpstr>
      <vt:lpstr>Byzantine Generals Problem</vt:lpstr>
      <vt:lpstr>Byzantine Generals Problem</vt:lpstr>
      <vt:lpstr>Interactive Consistency</vt:lpstr>
      <vt:lpstr>Byzantine Generals Problem</vt:lpstr>
      <vt:lpstr>Byzantine Generals Problem</vt:lpstr>
      <vt:lpstr>3 Generals: one lieutenant traitor</vt:lpstr>
      <vt:lpstr>3 Generals: Commander traitor</vt:lpstr>
      <vt:lpstr>Oral Message (OM) algorithm</vt:lpstr>
      <vt:lpstr>Oral Message (OM) algorithm</vt:lpstr>
      <vt:lpstr>The algorithm </vt:lpstr>
      <vt:lpstr>The algorithm OM(1) </vt:lpstr>
      <vt:lpstr>4 Generals: Commander traitor</vt:lpstr>
      <vt:lpstr>4 Generals: Commander traitor</vt:lpstr>
      <vt:lpstr>4 Generals: one Lieutenant traitor</vt:lpstr>
      <vt:lpstr>Oral message (OM) Algorithm</vt:lpstr>
      <vt:lpstr>Byzantine Generals Problem</vt:lpstr>
      <vt:lpstr>Byzantine Generals Problem</vt:lpstr>
      <vt:lpstr>Byzantine Generals Problem</vt:lpstr>
      <vt:lpstr>Byzantine Generals Problem</vt:lpstr>
      <vt:lpstr>Signed messages </vt:lpstr>
      <vt:lpstr>Presentazione standard di PowerPoint</vt:lpstr>
      <vt:lpstr>Signed messages </vt:lpstr>
      <vt:lpstr>Remarks</vt:lpstr>
      <vt:lpstr>Impossibility result</vt:lpstr>
      <vt:lpstr>Impossibility result</vt:lpstr>
      <vt:lpstr>SIFT case study</vt:lpstr>
      <vt:lpstr>SIFT</vt:lpstr>
      <vt:lpstr>Loose synchronization</vt:lpstr>
      <vt:lpstr>Clock synchronization</vt:lpstr>
      <vt:lpstr>Clock synchronization</vt:lpstr>
      <vt:lpstr>Byzantyne fault tolerance</vt:lpstr>
      <vt:lpstr>Conclusions</vt:lpstr>
      <vt:lpstr>Other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cinzia</dc:creator>
  <cp:lastModifiedBy>cinzia</cp:lastModifiedBy>
  <cp:revision>532</cp:revision>
  <cp:lastPrinted>2019-05-03T16:52:39Z</cp:lastPrinted>
  <dcterms:created xsi:type="dcterms:W3CDTF">2019-04-29T15:18:52Z</dcterms:created>
  <dcterms:modified xsi:type="dcterms:W3CDTF">2019-05-04T17:56:32Z</dcterms:modified>
</cp:coreProperties>
</file>