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0"/>
  </p:notesMasterIdLst>
  <p:sldIdLst>
    <p:sldId id="1303" r:id="rId2"/>
    <p:sldId id="1304" r:id="rId3"/>
    <p:sldId id="1213" r:id="rId4"/>
    <p:sldId id="1305" r:id="rId5"/>
    <p:sldId id="1306" r:id="rId6"/>
    <p:sldId id="1307" r:id="rId7"/>
    <p:sldId id="1309" r:id="rId8"/>
    <p:sldId id="1310" r:id="rId9"/>
    <p:sldId id="1311" r:id="rId10"/>
    <p:sldId id="1312" r:id="rId11"/>
    <p:sldId id="1313" r:id="rId12"/>
    <p:sldId id="1314" r:id="rId13"/>
    <p:sldId id="1315" r:id="rId14"/>
    <p:sldId id="1316" r:id="rId15"/>
    <p:sldId id="1317" r:id="rId16"/>
    <p:sldId id="1318" r:id="rId17"/>
    <p:sldId id="1319" r:id="rId18"/>
    <p:sldId id="1320" r:id="rId19"/>
    <p:sldId id="1321" r:id="rId20"/>
    <p:sldId id="1322" r:id="rId21"/>
    <p:sldId id="1323" r:id="rId22"/>
    <p:sldId id="1324" r:id="rId23"/>
    <p:sldId id="1325" r:id="rId24"/>
    <p:sldId id="1326" r:id="rId25"/>
    <p:sldId id="1327" r:id="rId26"/>
    <p:sldId id="1328" r:id="rId27"/>
    <p:sldId id="1330" r:id="rId28"/>
    <p:sldId id="1331" r:id="rId29"/>
    <p:sldId id="1332" r:id="rId30"/>
    <p:sldId id="1339" r:id="rId31"/>
    <p:sldId id="1334" r:id="rId32"/>
    <p:sldId id="1335" r:id="rId33"/>
    <p:sldId id="1336" r:id="rId34"/>
    <p:sldId id="1337" r:id="rId35"/>
    <p:sldId id="1338" r:id="rId36"/>
    <p:sldId id="1340" r:id="rId37"/>
    <p:sldId id="1341" r:id="rId38"/>
    <p:sldId id="1342" r:id="rId39"/>
    <p:sldId id="1343" r:id="rId40"/>
    <p:sldId id="1344" r:id="rId41"/>
    <p:sldId id="1345" r:id="rId42"/>
    <p:sldId id="1351" r:id="rId43"/>
    <p:sldId id="1352" r:id="rId44"/>
    <p:sldId id="1353" r:id="rId45"/>
    <p:sldId id="1354" r:id="rId46"/>
    <p:sldId id="1355" r:id="rId47"/>
    <p:sldId id="1356" r:id="rId48"/>
    <p:sldId id="1357" r:id="rId49"/>
    <p:sldId id="1358" r:id="rId50"/>
    <p:sldId id="1359" r:id="rId51"/>
    <p:sldId id="1360" r:id="rId52"/>
    <p:sldId id="932" r:id="rId53"/>
    <p:sldId id="820" r:id="rId54"/>
    <p:sldId id="1361" r:id="rId55"/>
    <p:sldId id="822" r:id="rId56"/>
    <p:sldId id="1362" r:id="rId57"/>
    <p:sldId id="1364" r:id="rId58"/>
    <p:sldId id="1363" r:id="rId59"/>
    <p:sldId id="1018" r:id="rId60"/>
    <p:sldId id="1019" r:id="rId61"/>
    <p:sldId id="1365" r:id="rId62"/>
    <p:sldId id="1366" r:id="rId63"/>
    <p:sldId id="1367" r:id="rId64"/>
    <p:sldId id="1368" r:id="rId65"/>
    <p:sldId id="1369" r:id="rId66"/>
    <p:sldId id="1370" r:id="rId67"/>
    <p:sldId id="1371" r:id="rId68"/>
    <p:sldId id="1372" r:id="rId69"/>
    <p:sldId id="1037" r:id="rId70"/>
    <p:sldId id="1373" r:id="rId71"/>
    <p:sldId id="1374" r:id="rId72"/>
    <p:sldId id="1350" r:id="rId73"/>
    <p:sldId id="1041" r:id="rId74"/>
    <p:sldId id="1348" r:id="rId75"/>
    <p:sldId id="1349" r:id="rId76"/>
    <p:sldId id="1044" r:id="rId77"/>
    <p:sldId id="1347" r:id="rId78"/>
    <p:sldId id="1346" r:id="rId7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542" autoAdjust="0"/>
  </p:normalViewPr>
  <p:slideViewPr>
    <p:cSldViewPr snapToGrid="0">
      <p:cViewPr varScale="1">
        <p:scale>
          <a:sx n="108" d="100"/>
          <a:sy n="108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65E0-4069-491A-83B2-D1E5380DC064}" type="datetimeFigureOut">
              <a:rPr lang="it-IT" smtClean="0"/>
              <a:t>02/05/2019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DD656-6BF1-4706-ADC1-0A198C245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74707B-62E6-41A5-A5E1-DD5B3948AF8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893511-2EC5-445C-A9F0-CDF03B74DEC0}" type="slidenum">
              <a:rPr lang="fr-FR" altLang="it-IT"/>
              <a:pPr/>
              <a:t>52</a:t>
            </a:fld>
            <a:endParaRPr lang="fr-FR" altLang="it-IT"/>
          </a:p>
        </p:txBody>
      </p:sp>
      <p:sp>
        <p:nvSpPr>
          <p:cNvPr id="1288194" name="Rectangle 2">
            <a:extLst>
              <a:ext uri="{FF2B5EF4-FFF2-40B4-BE49-F238E27FC236}">
                <a16:creationId xmlns:a16="http://schemas.microsoft.com/office/drawing/2014/main" id="{55BB3D75-CEE6-420B-981D-A186479F9A5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42875" y="779463"/>
            <a:ext cx="6818313" cy="3836987"/>
          </a:xfrm>
          <a:ln/>
        </p:spPr>
      </p:sp>
      <p:sp>
        <p:nvSpPr>
          <p:cNvPr id="1288195" name="Rectangle 3">
            <a:extLst>
              <a:ext uri="{FF2B5EF4-FFF2-40B4-BE49-F238E27FC236}">
                <a16:creationId xmlns:a16="http://schemas.microsoft.com/office/drawing/2014/main" id="{C28B0BE7-774C-4A99-B31E-CD86CE7F81C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09613" y="4862513"/>
            <a:ext cx="5683250" cy="4605337"/>
          </a:xfrm>
          <a:noFill/>
          <a:ln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D0F030-C3CD-4B8E-8418-A6BDE8615A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FE53C0-5D4C-4516-9EA4-A3372B357C75}" type="slidenum">
              <a:rPr lang="fr-FR" altLang="it-IT"/>
              <a:pPr/>
              <a:t>53</a:t>
            </a:fld>
            <a:endParaRPr lang="fr-FR" altLang="it-IT"/>
          </a:p>
        </p:txBody>
      </p:sp>
      <p:sp>
        <p:nvSpPr>
          <p:cNvPr id="1080322" name="Rectangle 2">
            <a:extLst>
              <a:ext uri="{FF2B5EF4-FFF2-40B4-BE49-F238E27FC236}">
                <a16:creationId xmlns:a16="http://schemas.microsoft.com/office/drawing/2014/main" id="{D1F950E9-000E-4442-8A75-0F0FB940869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42875" y="779463"/>
            <a:ext cx="6818313" cy="3836987"/>
          </a:xfrm>
          <a:ln/>
        </p:spPr>
      </p:sp>
      <p:sp>
        <p:nvSpPr>
          <p:cNvPr id="1080323" name="Rectangle 3">
            <a:extLst>
              <a:ext uri="{FF2B5EF4-FFF2-40B4-BE49-F238E27FC236}">
                <a16:creationId xmlns:a16="http://schemas.microsoft.com/office/drawing/2014/main" id="{63DF6BC7-4593-428B-A4B1-7D606E75713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09613" y="4862513"/>
            <a:ext cx="5683250" cy="4605337"/>
          </a:xfrm>
          <a:noFill/>
          <a:ln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D0CE91-5356-45DF-8F10-06CB9FB83F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69E3F0-D064-4761-B6C4-81D5C50F9604}" type="slidenum">
              <a:rPr lang="fr-FR" altLang="it-IT"/>
              <a:pPr/>
              <a:t>55</a:t>
            </a:fld>
            <a:endParaRPr lang="fr-FR" altLang="it-IT"/>
          </a:p>
        </p:txBody>
      </p:sp>
      <p:sp>
        <p:nvSpPr>
          <p:cNvPr id="1084418" name="Rectangle 2">
            <a:extLst>
              <a:ext uri="{FF2B5EF4-FFF2-40B4-BE49-F238E27FC236}">
                <a16:creationId xmlns:a16="http://schemas.microsoft.com/office/drawing/2014/main" id="{9AF011FF-4492-4822-83E7-BF047A645A4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42875" y="779463"/>
            <a:ext cx="6818313" cy="3836987"/>
          </a:xfrm>
          <a:ln/>
        </p:spPr>
      </p:sp>
      <p:sp>
        <p:nvSpPr>
          <p:cNvPr id="1084419" name="Rectangle 3">
            <a:extLst>
              <a:ext uri="{FF2B5EF4-FFF2-40B4-BE49-F238E27FC236}">
                <a16:creationId xmlns:a16="http://schemas.microsoft.com/office/drawing/2014/main" id="{391C5CE2-4EE4-4331-A0B7-BE53964C954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09613" y="4862513"/>
            <a:ext cx="5683250" cy="4605337"/>
          </a:xfrm>
          <a:noFill/>
          <a:ln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41401A-56FF-4F08-B3E8-08062DC3F3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4AEFDD-954E-4D6F-9806-6226D5C7ABC6}" type="slidenum">
              <a:rPr lang="fr-FR" altLang="it-IT"/>
              <a:pPr/>
              <a:t>73</a:t>
            </a:fld>
            <a:endParaRPr lang="fr-FR" altLang="it-IT"/>
          </a:p>
        </p:txBody>
      </p:sp>
      <p:sp>
        <p:nvSpPr>
          <p:cNvPr id="1451010" name="Rectangle 2">
            <a:extLst>
              <a:ext uri="{FF2B5EF4-FFF2-40B4-BE49-F238E27FC236}">
                <a16:creationId xmlns:a16="http://schemas.microsoft.com/office/drawing/2014/main" id="{7D201026-C274-434A-BB29-1BCB07DB7CD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42875" y="779463"/>
            <a:ext cx="6818313" cy="3836987"/>
          </a:xfrm>
          <a:ln/>
        </p:spPr>
      </p:sp>
      <p:sp>
        <p:nvSpPr>
          <p:cNvPr id="1451011" name="Rectangle 3">
            <a:extLst>
              <a:ext uri="{FF2B5EF4-FFF2-40B4-BE49-F238E27FC236}">
                <a16:creationId xmlns:a16="http://schemas.microsoft.com/office/drawing/2014/main" id="{067C7653-02DC-4D23-BE9E-DC592B4B345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09613" y="4862513"/>
            <a:ext cx="5683250" cy="4605337"/>
          </a:xfrm>
          <a:noFill/>
          <a:ln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4BC2AC-4297-4413-8109-D9F1B2B2A0C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3CB5D3-31D7-4132-B1EC-14B62671E7A5}" type="slidenum">
              <a:rPr lang="fr-FR" altLang="it-IT"/>
              <a:pPr/>
              <a:t>76</a:t>
            </a:fld>
            <a:endParaRPr lang="fr-FR" altLang="it-IT"/>
          </a:p>
        </p:txBody>
      </p:sp>
      <p:sp>
        <p:nvSpPr>
          <p:cNvPr id="1457154" name="Rectangle 2">
            <a:extLst>
              <a:ext uri="{FF2B5EF4-FFF2-40B4-BE49-F238E27FC236}">
                <a16:creationId xmlns:a16="http://schemas.microsoft.com/office/drawing/2014/main" id="{D09F7B21-8329-4FF9-BFD9-1D97BAC582A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42875" y="779463"/>
            <a:ext cx="6818313" cy="3836987"/>
          </a:xfrm>
          <a:ln/>
        </p:spPr>
      </p:sp>
      <p:sp>
        <p:nvSpPr>
          <p:cNvPr id="1457155" name="Rectangle 3">
            <a:extLst>
              <a:ext uri="{FF2B5EF4-FFF2-40B4-BE49-F238E27FC236}">
                <a16:creationId xmlns:a16="http://schemas.microsoft.com/office/drawing/2014/main" id="{5CAD2E73-51D8-4257-A520-442013ADB45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09613" y="4862513"/>
            <a:ext cx="5683250" cy="4605337"/>
          </a:xfrm>
          <a:noFill/>
          <a:ln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2E9773-12D3-4817-8DD5-C789955D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7-11, 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4CBC14-0F91-4A20-8417-208012D3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64" y="6356350"/>
            <a:ext cx="12016636" cy="365125"/>
          </a:xfrm>
        </p:spPr>
        <p:txBody>
          <a:bodyPr/>
          <a:lstStyle/>
          <a:p>
            <a:r>
              <a:rPr lang="it-IT" dirty="0" err="1"/>
              <a:t>Redundance</a:t>
            </a:r>
            <a:r>
              <a:rPr lang="it-IT" dirty="0"/>
              <a:t> in fault </a:t>
            </a:r>
            <a:r>
              <a:rPr lang="it-IT" dirty="0" err="1"/>
              <a:t>tolerance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4065C5-4AD1-49EA-B986-64AFB01F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Grafik 4" descr="unipi.jpg">
            <a:extLst>
              <a:ext uri="{FF2B5EF4-FFF2-40B4-BE49-F238E27FC236}">
                <a16:creationId xmlns:a16="http://schemas.microsoft.com/office/drawing/2014/main" id="{AD822E2C-8FA0-4ACE-A55C-B791CCEE2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07" y="394083"/>
            <a:ext cx="1238310" cy="108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9190FCBE-6A7A-484E-B258-FD6BEB31B264}"/>
              </a:ext>
            </a:extLst>
          </p:cNvPr>
          <p:cNvSpPr txBox="1">
            <a:spLocks/>
          </p:cNvSpPr>
          <p:nvPr userDrawn="1"/>
        </p:nvSpPr>
        <p:spPr>
          <a:xfrm>
            <a:off x="0" y="3380713"/>
            <a:ext cx="12192000" cy="51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it-IT" sz="2400" b="0" i="0" dirty="0" err="1">
                <a:latin typeface="Arial" panose="020B0604020202020204" pitchFamily="34" charset="0"/>
              </a:rPr>
              <a:t>Lecture</a:t>
            </a:r>
            <a:r>
              <a:rPr lang="it-IT" altLang="it-IT" sz="2400" b="0" i="0" dirty="0">
                <a:latin typeface="Arial" panose="020B0604020202020204" pitchFamily="34" charset="0"/>
              </a:rPr>
              <a:t> 3</a:t>
            </a:r>
            <a:endParaRPr lang="it-IT" altLang="ja-JP" sz="2400" b="0" i="0" dirty="0">
              <a:latin typeface="Arial" panose="020B0604020202020204" pitchFamily="34" charset="0"/>
            </a:endParaRP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76C54228-CD95-4180-B164-5C80F9A58FB5}"/>
              </a:ext>
            </a:extLst>
          </p:cNvPr>
          <p:cNvSpPr txBox="1">
            <a:spLocks/>
          </p:cNvSpPr>
          <p:nvPr userDrawn="1"/>
        </p:nvSpPr>
        <p:spPr>
          <a:xfrm>
            <a:off x="1240062" y="6282217"/>
            <a:ext cx="9144000" cy="51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800" b="0" i="0" dirty="0" err="1">
                <a:latin typeface="Arial" panose="020B0604020202020204" pitchFamily="34" charset="0"/>
              </a:rPr>
              <a:t>May</a:t>
            </a:r>
            <a:r>
              <a:rPr lang="it-IT" altLang="it-IT" sz="1800" b="0" i="0" dirty="0">
                <a:latin typeface="Arial" panose="020B0604020202020204" pitchFamily="34" charset="0"/>
              </a:rPr>
              <a:t> 7-10, 2019 – </a:t>
            </a:r>
            <a:r>
              <a:rPr lang="it-IT" altLang="it-IT" sz="1800" b="0" i="0" dirty="0" err="1">
                <a:latin typeface="Arial" panose="020B0604020202020204" pitchFamily="34" charset="0"/>
              </a:rPr>
              <a:t>Thessaloniki</a:t>
            </a:r>
            <a:r>
              <a:rPr lang="it-IT" altLang="it-IT" sz="1800" b="0" i="0" dirty="0">
                <a:latin typeface="Arial" panose="020B0604020202020204" pitchFamily="34" charset="0"/>
              </a:rPr>
              <a:t>, </a:t>
            </a:r>
            <a:r>
              <a:rPr lang="it-IT" altLang="it-IT" sz="1800" b="0" i="0" dirty="0" err="1">
                <a:latin typeface="Arial" panose="020B0604020202020204" pitchFamily="34" charset="0"/>
              </a:rPr>
              <a:t>Greece</a:t>
            </a:r>
            <a:endParaRPr lang="it-IT" altLang="ja-JP" sz="1800" b="0" i="0" dirty="0">
              <a:latin typeface="Arial" panose="020B060402020202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F8F5D8B-25D9-4E40-A41F-3D134C483D78}"/>
              </a:ext>
            </a:extLst>
          </p:cNvPr>
          <p:cNvCxnSpPr/>
          <p:nvPr userDrawn="1"/>
        </p:nvCxnSpPr>
        <p:spPr>
          <a:xfrm>
            <a:off x="0" y="615027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477FFFB-3FAC-4D4D-B650-200C658170BB}"/>
              </a:ext>
            </a:extLst>
          </p:cNvPr>
          <p:cNvSpPr txBox="1"/>
          <p:nvPr userDrawn="1"/>
        </p:nvSpPr>
        <p:spPr>
          <a:xfrm>
            <a:off x="0" y="4221972"/>
            <a:ext cx="1219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000" i="1" dirty="0">
                <a:latin typeface="Arial" panose="020B0604020202020204" pitchFamily="34" charset="0"/>
              </a:rPr>
              <a:t>Prof. Cinzia Bernardeschi</a:t>
            </a:r>
            <a:br>
              <a:rPr lang="it-IT" altLang="it-IT" sz="2000" i="1" dirty="0">
                <a:latin typeface="Arial" panose="020B0604020202020204" pitchFamily="34" charset="0"/>
              </a:rPr>
            </a:br>
            <a:r>
              <a:rPr lang="it-IT" altLang="it-IT" sz="2000" i="1" dirty="0">
                <a:latin typeface="Arial" panose="020B0604020202020204" pitchFamily="34" charset="0"/>
              </a:rPr>
              <a:t> Department of Information Engineering</a:t>
            </a:r>
            <a:br>
              <a:rPr lang="it-IT" altLang="it-IT" sz="2000" i="1" dirty="0">
                <a:latin typeface="Arial" panose="020B0604020202020204" pitchFamily="34" charset="0"/>
              </a:rPr>
            </a:br>
            <a:r>
              <a:rPr lang="it-IT" altLang="it-IT" sz="2000" i="1" dirty="0" err="1">
                <a:latin typeface="Arial" panose="020B0604020202020204" pitchFamily="34" charset="0"/>
              </a:rPr>
              <a:t>Univerisity</a:t>
            </a:r>
            <a:r>
              <a:rPr lang="it-IT" altLang="it-IT" sz="2000" i="1" dirty="0">
                <a:latin typeface="Arial" panose="020B0604020202020204" pitchFamily="34" charset="0"/>
              </a:rPr>
              <a:t> of Pisa, </a:t>
            </a:r>
            <a:r>
              <a:rPr lang="it-IT" altLang="it-IT" sz="2000" i="1" dirty="0" err="1">
                <a:latin typeface="Arial" panose="020B0604020202020204" pitchFamily="34" charset="0"/>
              </a:rPr>
              <a:t>Italy</a:t>
            </a:r>
            <a:br>
              <a:rPr lang="it-IT" altLang="it-IT" sz="2000" i="1" dirty="0">
                <a:latin typeface="Arial" panose="020B0604020202020204" pitchFamily="34" charset="0"/>
              </a:rPr>
            </a:br>
            <a:r>
              <a:rPr lang="it-IT" altLang="it-IT" sz="2000" i="1" dirty="0">
                <a:latin typeface="Arial" panose="020B0604020202020204" pitchFamily="34" charset="0"/>
              </a:rPr>
              <a:t>cinzia.bernardeschi@unipi.it</a:t>
            </a:r>
          </a:p>
          <a:p>
            <a:endParaRPr lang="it-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2179EAB-DD38-4D34-9889-C7EF4E12D74F}"/>
              </a:ext>
            </a:extLst>
          </p:cNvPr>
          <p:cNvSpPr/>
          <p:nvPr userDrawn="1"/>
        </p:nvSpPr>
        <p:spPr>
          <a:xfrm>
            <a:off x="0" y="2085334"/>
            <a:ext cx="12192000" cy="10835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t-IT" sz="4400" dirty="0"/>
              <a:t>Fault tolerance: basic concepts and terminology</a:t>
            </a: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6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FF385-6E79-4DFF-B100-A37F9F68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DC237A-D1AE-4FB4-A33C-5415E17D7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F16C5A-CB3A-4AB4-9073-1DA962C0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49320B-C8A0-45C1-9911-411D5C8C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FEECA0-5252-494F-BAF6-9E8C921E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24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2B231F-3622-47C9-A109-AD6D47777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CA577C-444F-4685-AF41-53E6198BA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619728-FB9E-43FD-9E90-05C02BBC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0763D0-25C0-495B-93AA-23579D88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79B195-FE4D-4BC2-9771-677F4EEF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39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5ABC4496-02AC-45EC-ABB7-B5DAD7F7081F}"/>
              </a:ext>
            </a:extLst>
          </p:cNvPr>
          <p:cNvSpPr/>
          <p:nvPr userDrawn="1"/>
        </p:nvSpPr>
        <p:spPr>
          <a:xfrm>
            <a:off x="0" y="2478"/>
            <a:ext cx="12192000" cy="9501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7A819D-5CD2-4A56-BDEA-931759BF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1103280" cy="935494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4615E9-300B-4232-9E7F-131FB525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12" y="1639888"/>
            <a:ext cx="10515600" cy="43513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EDB858-78E0-4312-B644-98F96322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A12C6C-4517-4981-9157-F53A4D48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51739A-DB3A-41FD-9ABE-B8F9A94B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Grafik 4" descr="unipi.jpg">
            <a:extLst>
              <a:ext uri="{FF2B5EF4-FFF2-40B4-BE49-F238E27FC236}">
                <a16:creationId xmlns:a16="http://schemas.microsoft.com/office/drawing/2014/main" id="{DFA5C1BD-F12C-4215-998C-1DDE9BD36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280" y="-17138"/>
            <a:ext cx="1088720" cy="95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C9068DC-6112-4DEF-8C6F-882356DD84BB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2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F760A-6767-43ED-A191-8E678C58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7EF1A0-8040-446E-83F8-FAC51D8E7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2717B7-B9E4-4C4E-A007-919247FF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A644C6-B3F4-460A-9EB4-B44D37F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699FE8-3939-41C5-B2C5-5C1C027D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40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FE2F9A-E67D-413D-85EE-8AA53FE8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75B60A-B7B4-4D96-A093-52E37F132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B3852D-BCA2-492A-8976-782DCA666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C05B0A-1CAA-4A4B-8B7D-8171FCB6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E8C816-6396-49D3-83AA-D09CAB5C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22C43C-354A-4D06-B47C-845DE30F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73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A57AD-DA85-4F87-B476-2A58E9B7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90F1B2-3F71-4A70-A45C-7B14C3B91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C344D0-1DDA-4CF9-B45A-808C6615E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29D778-2C40-4FA7-8E8F-F3E653B0F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DB2DA7-7459-4B6C-BF1B-3BC55A1E8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B026B3-6442-4E2F-A961-A0DBDE4B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063352-E192-458F-9628-346AC8EC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FD7C61-C8F2-4E2E-AEEC-9F54779C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2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D92BB-7147-490B-822D-4B218680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ED05EAF-4469-4116-B37A-0C379560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2D6E7F-72D4-480D-8361-2865F36C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DF4411-3D75-4971-A7E1-C6BE7BA8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80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3DB2ACD-77C6-4D72-BEE7-E87E1783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CAECF6-35E5-4D52-AB3D-C00C0C96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182266-BE48-4DB9-A435-34AAA426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48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477D6A-014E-4A27-BE75-3154C5F0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915156-A94F-4655-8362-FB2DC101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C61F65-7FD0-4815-A05D-008908811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7B140D-9CEE-49C4-B32A-19985A30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57BC77-CC18-4BEC-A935-95E91513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7E5D70-3593-409C-99ED-9983859D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97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CD737-552C-46C9-A242-F9941FC3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C0E4CB-EAF0-4C7B-B364-0456AB9F8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3D5A9C-DF89-4AAD-90C5-64F1B274D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B4C711-A70C-42E4-8E8F-D370FA1B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121054-D790-4AF7-8139-A9CE2E51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03CF0-0905-4AAB-9A1D-674C6D91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6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5168A42-1557-418D-B15C-5A49F320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234FD1-FF39-4FDA-A8C3-983C4FF46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B8AC2D-136C-4BD7-9084-50EF430A6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A0EA58-7F9D-4CB7-A0F8-61C71C7EC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Redundance in fault tolerance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02A50C-02ED-48AC-A7F2-62CADBF6A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71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01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BC975-D4F7-49FF-963B-99FC0E00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/>
              <a:t>What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a system?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07C8F3-D414-40B7-A47C-44AAB754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245" y="1253331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altLang="it-IT" dirty="0"/>
              <a:t>System: </a:t>
            </a:r>
            <a:r>
              <a:rPr lang="it-IT" altLang="it-IT" dirty="0" err="1"/>
              <a:t>entity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interacts</a:t>
            </a:r>
            <a:r>
              <a:rPr lang="it-IT" altLang="it-IT" dirty="0"/>
              <a:t> with </a:t>
            </a:r>
            <a:r>
              <a:rPr lang="it-IT" altLang="it-IT" dirty="0" err="1"/>
              <a:t>other</a:t>
            </a:r>
            <a:r>
              <a:rPr lang="it-IT" altLang="it-IT" dirty="0"/>
              <a:t> </a:t>
            </a:r>
            <a:r>
              <a:rPr lang="it-IT" altLang="it-IT" dirty="0" err="1"/>
              <a:t>entities</a:t>
            </a:r>
            <a:r>
              <a:rPr lang="it-IT" altLang="it-IT" dirty="0"/>
              <a:t>, i.e., </a:t>
            </a:r>
            <a:r>
              <a:rPr lang="it-IT" altLang="it-IT" dirty="0" err="1"/>
              <a:t>other</a:t>
            </a:r>
            <a:r>
              <a:rPr lang="it-IT" altLang="it-IT" dirty="0"/>
              <a:t> systems, </a:t>
            </a:r>
            <a:r>
              <a:rPr lang="it-IT" altLang="it-IT" dirty="0" err="1"/>
              <a:t>including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	- hardware,</a:t>
            </a:r>
          </a:p>
          <a:p>
            <a:pPr marL="0" indent="0">
              <a:buNone/>
            </a:pPr>
            <a:r>
              <a:rPr lang="it-IT" altLang="it-IT" dirty="0"/>
              <a:t>		- networks, </a:t>
            </a:r>
          </a:p>
          <a:p>
            <a:pPr marL="0" indent="0">
              <a:buNone/>
            </a:pPr>
            <a:r>
              <a:rPr lang="it-IT" altLang="it-IT" dirty="0"/>
              <a:t>		- </a:t>
            </a:r>
            <a:r>
              <a:rPr lang="it-IT" altLang="it-IT" dirty="0" err="1"/>
              <a:t>operating</a:t>
            </a:r>
            <a:r>
              <a:rPr lang="it-IT" altLang="it-IT" dirty="0"/>
              <a:t> systems software, </a:t>
            </a:r>
          </a:p>
          <a:p>
            <a:pPr marL="0" indent="0">
              <a:buNone/>
            </a:pPr>
            <a:r>
              <a:rPr lang="it-IT" altLang="it-IT" dirty="0"/>
              <a:t>		- </a:t>
            </a:r>
            <a:r>
              <a:rPr lang="it-IT" altLang="it-IT" dirty="0" err="1"/>
              <a:t>application</a:t>
            </a:r>
            <a:r>
              <a:rPr lang="it-IT" altLang="it-IT" dirty="0"/>
              <a:t> software,</a:t>
            </a:r>
          </a:p>
          <a:p>
            <a:pPr marL="0" indent="0">
              <a:buNone/>
            </a:pPr>
            <a:r>
              <a:rPr lang="it-IT" altLang="it-IT" dirty="0"/>
              <a:t>		- </a:t>
            </a:r>
            <a:r>
              <a:rPr lang="it-IT" altLang="it-IT" dirty="0" err="1"/>
              <a:t>humans</a:t>
            </a:r>
            <a:r>
              <a:rPr lang="it-IT" altLang="it-IT" dirty="0"/>
              <a:t>, and </a:t>
            </a:r>
          </a:p>
          <a:p>
            <a:pPr marL="0" indent="0">
              <a:buNone/>
            </a:pPr>
            <a:r>
              <a:rPr lang="it-IT" altLang="it-IT" dirty="0"/>
              <a:t>		- the </a:t>
            </a:r>
            <a:r>
              <a:rPr lang="it-IT" altLang="it-IT" dirty="0" err="1"/>
              <a:t>physical</a:t>
            </a:r>
            <a:r>
              <a:rPr lang="it-IT" altLang="it-IT" dirty="0"/>
              <a:t> world with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natural</a:t>
            </a:r>
            <a:r>
              <a:rPr lang="it-IT" altLang="it-IT" dirty="0"/>
              <a:t> </a:t>
            </a:r>
            <a:r>
              <a:rPr lang="it-IT" altLang="it-IT" dirty="0" err="1"/>
              <a:t>phenomena</a:t>
            </a:r>
            <a:r>
              <a:rPr lang="it-IT" altLang="it-IT" dirty="0"/>
              <a:t>.</a:t>
            </a:r>
          </a:p>
          <a:p>
            <a:endParaRPr lang="it-IT" altLang="it-IT" dirty="0"/>
          </a:p>
          <a:p>
            <a:pPr marL="0" indent="0">
              <a:buNone/>
            </a:pPr>
            <a:r>
              <a:rPr lang="it-IT" altLang="it-IT" dirty="0" err="1"/>
              <a:t>These</a:t>
            </a:r>
            <a:r>
              <a:rPr lang="it-IT" altLang="it-IT" dirty="0"/>
              <a:t> </a:t>
            </a:r>
            <a:r>
              <a:rPr lang="it-IT" altLang="it-IT" dirty="0" err="1"/>
              <a:t>other</a:t>
            </a:r>
            <a:r>
              <a:rPr lang="it-IT" altLang="it-IT" dirty="0"/>
              <a:t> systems are the </a:t>
            </a:r>
            <a:r>
              <a:rPr lang="it-IT" altLang="it-IT" dirty="0" err="1"/>
              <a:t>environment</a:t>
            </a:r>
            <a:r>
              <a:rPr lang="it-IT" altLang="it-IT" dirty="0"/>
              <a:t> of the </a:t>
            </a:r>
            <a:r>
              <a:rPr lang="it-IT" altLang="it-IT" dirty="0" err="1"/>
              <a:t>given</a:t>
            </a:r>
            <a:r>
              <a:rPr lang="it-IT" altLang="it-IT" dirty="0"/>
              <a:t> system. </a:t>
            </a:r>
          </a:p>
          <a:p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The </a:t>
            </a:r>
            <a:r>
              <a:rPr lang="it-IT" altLang="it-IT" b="1" dirty="0"/>
              <a:t>system </a:t>
            </a:r>
            <a:r>
              <a:rPr lang="it-IT" altLang="it-IT" b="1" dirty="0" err="1"/>
              <a:t>boundary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the common </a:t>
            </a:r>
            <a:r>
              <a:rPr lang="it-IT" altLang="it-IT" dirty="0" err="1"/>
              <a:t>frontier</a:t>
            </a:r>
            <a:r>
              <a:rPr lang="it-IT" altLang="it-IT" dirty="0"/>
              <a:t> </a:t>
            </a:r>
            <a:r>
              <a:rPr lang="it-IT" altLang="it-IT" dirty="0" err="1"/>
              <a:t>between</a:t>
            </a:r>
            <a:r>
              <a:rPr lang="it-IT" altLang="it-IT" dirty="0"/>
              <a:t> the system and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environment</a:t>
            </a:r>
            <a:r>
              <a:rPr lang="it-IT" altLang="it-IT" dirty="0"/>
              <a:t>.</a:t>
            </a:r>
          </a:p>
          <a:p>
            <a:endParaRPr lang="it-IT" altLang="it-IT" dirty="0"/>
          </a:p>
          <a:p>
            <a:pPr marL="0" indent="0">
              <a:buNone/>
            </a:pPr>
            <a:r>
              <a:rPr lang="it-IT" altLang="it-IT" dirty="0" err="1"/>
              <a:t>Fundamental</a:t>
            </a:r>
            <a:r>
              <a:rPr lang="it-IT" altLang="it-IT" dirty="0"/>
              <a:t> </a:t>
            </a:r>
            <a:r>
              <a:rPr lang="it-IT" altLang="it-IT" dirty="0" err="1"/>
              <a:t>properties</a:t>
            </a:r>
            <a:r>
              <a:rPr lang="it-IT" altLang="it-IT" dirty="0"/>
              <a:t> of a system: </a:t>
            </a:r>
            <a:br>
              <a:rPr lang="it-IT" altLang="it-IT" dirty="0"/>
            </a:br>
            <a:r>
              <a:rPr lang="it-IT" altLang="it-IT" dirty="0" err="1"/>
              <a:t>functionality</a:t>
            </a:r>
            <a:r>
              <a:rPr lang="it-IT" altLang="it-IT" dirty="0"/>
              <a:t>, performance, </a:t>
            </a:r>
            <a:r>
              <a:rPr lang="it-IT" altLang="it-IT" dirty="0" err="1"/>
              <a:t>dependability</a:t>
            </a:r>
            <a:r>
              <a:rPr lang="it-IT" altLang="it-IT" dirty="0"/>
              <a:t> and security, and cost.</a:t>
            </a:r>
          </a:p>
          <a:p>
            <a:endParaRPr lang="it-IT" altLang="it-IT" dirty="0"/>
          </a:p>
          <a:p>
            <a:endParaRPr lang="it-IT" altLang="it-IT" dirty="0">
              <a:solidFill>
                <a:srgbClr val="333399"/>
              </a:solidFill>
            </a:endParaRPr>
          </a:p>
          <a:p>
            <a:endParaRPr lang="it-IT" altLang="it-IT" dirty="0">
              <a:solidFill>
                <a:srgbClr val="333399"/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1D64E5-923B-4ACC-8340-3F164EED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E5BEB8-1F13-4BA2-A89B-41DB0A78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882CD8-BE12-4FEC-88BF-BFDBBE26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84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19CA1-9A26-4E48-BF38-BA346A54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System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638986-F585-4E42-83A7-B8E2DFCA1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961939"/>
          </a:xfrm>
        </p:spPr>
        <p:txBody>
          <a:bodyPr>
            <a:normAutofit fontScale="62500" lnSpcReduction="20000"/>
          </a:bodyPr>
          <a:lstStyle/>
          <a:p>
            <a:r>
              <a:rPr lang="it-IT" altLang="it-IT" dirty="0" err="1"/>
              <a:t>Function</a:t>
            </a:r>
            <a:r>
              <a:rPr lang="it-IT" altLang="it-IT" dirty="0"/>
              <a:t> of a system: </a:t>
            </a:r>
            <a:br>
              <a:rPr lang="it-IT" altLang="it-IT" dirty="0"/>
            </a:br>
            <a:r>
              <a:rPr lang="it-IT" altLang="it-IT" dirty="0" err="1"/>
              <a:t>what</a:t>
            </a:r>
            <a:r>
              <a:rPr lang="it-IT" altLang="it-IT" dirty="0"/>
              <a:t> the system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intended</a:t>
            </a:r>
            <a:r>
              <a:rPr lang="it-IT" altLang="it-IT" dirty="0"/>
              <a:t> to do and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described</a:t>
            </a:r>
            <a:r>
              <a:rPr lang="it-IT" altLang="it-IT" dirty="0"/>
              <a:t> by the </a:t>
            </a:r>
            <a:r>
              <a:rPr lang="it-IT" altLang="it-IT" dirty="0" err="1"/>
              <a:t>functional</a:t>
            </a:r>
            <a:r>
              <a:rPr lang="it-IT" altLang="it-IT" dirty="0"/>
              <a:t> </a:t>
            </a:r>
            <a:r>
              <a:rPr lang="it-IT" altLang="it-IT" dirty="0" err="1"/>
              <a:t>specification</a:t>
            </a:r>
            <a:r>
              <a:rPr lang="it-IT" altLang="it-IT" dirty="0"/>
              <a:t> in </a:t>
            </a:r>
            <a:r>
              <a:rPr lang="it-IT" altLang="it-IT" dirty="0" err="1"/>
              <a:t>terms</a:t>
            </a:r>
            <a:r>
              <a:rPr lang="it-IT" altLang="it-IT" dirty="0"/>
              <a:t> of </a:t>
            </a:r>
            <a:r>
              <a:rPr lang="it-IT" altLang="it-IT" dirty="0" err="1"/>
              <a:t>functionality</a:t>
            </a:r>
            <a:r>
              <a:rPr lang="it-IT" altLang="it-IT" dirty="0"/>
              <a:t> and performance.</a:t>
            </a:r>
          </a:p>
          <a:p>
            <a:endParaRPr lang="it-IT" altLang="it-IT" dirty="0"/>
          </a:p>
          <a:p>
            <a:r>
              <a:rPr lang="it-IT" altLang="it-IT" dirty="0" err="1"/>
              <a:t>Behavior</a:t>
            </a:r>
            <a:r>
              <a:rPr lang="it-IT" altLang="it-IT" dirty="0"/>
              <a:t> of a system:  </a:t>
            </a:r>
            <a:br>
              <a:rPr lang="it-IT" altLang="it-IT" dirty="0"/>
            </a:br>
            <a:r>
              <a:rPr lang="it-IT" altLang="it-IT" dirty="0" err="1"/>
              <a:t>what</a:t>
            </a:r>
            <a:r>
              <a:rPr lang="it-IT" altLang="it-IT" dirty="0"/>
              <a:t> the system </a:t>
            </a:r>
            <a:r>
              <a:rPr lang="it-IT" altLang="it-IT" dirty="0" err="1"/>
              <a:t>does</a:t>
            </a:r>
            <a:r>
              <a:rPr lang="it-IT" altLang="it-IT" dirty="0"/>
              <a:t> to </a:t>
            </a:r>
            <a:r>
              <a:rPr lang="it-IT" altLang="it-IT" dirty="0" err="1"/>
              <a:t>implement</a:t>
            </a:r>
            <a:r>
              <a:rPr lang="it-IT" altLang="it-IT" dirty="0"/>
              <a:t>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function</a:t>
            </a:r>
            <a:r>
              <a:rPr lang="it-IT" altLang="it-IT" dirty="0"/>
              <a:t> and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described</a:t>
            </a:r>
            <a:r>
              <a:rPr lang="it-IT" altLang="it-IT" dirty="0"/>
              <a:t> by a </a:t>
            </a:r>
            <a:r>
              <a:rPr lang="it-IT" altLang="it-IT" dirty="0" err="1"/>
              <a:t>sequence</a:t>
            </a:r>
            <a:r>
              <a:rPr lang="it-IT" altLang="it-IT" dirty="0"/>
              <a:t> of </a:t>
            </a:r>
            <a:r>
              <a:rPr lang="it-IT" altLang="it-IT" dirty="0" err="1"/>
              <a:t>states</a:t>
            </a:r>
            <a:r>
              <a:rPr lang="it-IT" altLang="it-IT" dirty="0"/>
              <a:t>.</a:t>
            </a:r>
          </a:p>
          <a:p>
            <a:endParaRPr lang="it-IT" altLang="it-IT" dirty="0"/>
          </a:p>
          <a:p>
            <a:r>
              <a:rPr lang="it-IT" altLang="it-IT" dirty="0"/>
              <a:t>State of a system: </a:t>
            </a:r>
            <a:br>
              <a:rPr lang="it-IT" altLang="it-IT" dirty="0"/>
            </a:br>
            <a:r>
              <a:rPr lang="it-IT" altLang="it-IT" dirty="0" err="1"/>
              <a:t>is</a:t>
            </a:r>
            <a:r>
              <a:rPr lang="it-IT" altLang="it-IT" dirty="0"/>
              <a:t> the set of the following </a:t>
            </a:r>
            <a:r>
              <a:rPr lang="it-IT" altLang="it-IT" dirty="0" err="1"/>
              <a:t>states</a:t>
            </a:r>
            <a:r>
              <a:rPr lang="it-IT" altLang="it-IT" dirty="0"/>
              <a:t>: </a:t>
            </a:r>
            <a:r>
              <a:rPr lang="it-IT" altLang="it-IT" dirty="0" err="1"/>
              <a:t>computation</a:t>
            </a:r>
            <a:r>
              <a:rPr lang="it-IT" altLang="it-IT" dirty="0"/>
              <a:t>, </a:t>
            </a:r>
            <a:r>
              <a:rPr lang="it-IT" altLang="it-IT" dirty="0" err="1"/>
              <a:t>communication</a:t>
            </a:r>
            <a:r>
              <a:rPr lang="it-IT" altLang="it-IT" dirty="0"/>
              <a:t>, </a:t>
            </a:r>
            <a:r>
              <a:rPr lang="it-IT" altLang="it-IT" dirty="0" err="1"/>
              <a:t>stored</a:t>
            </a:r>
            <a:r>
              <a:rPr lang="it-IT" altLang="it-IT" dirty="0"/>
              <a:t> information, </a:t>
            </a:r>
            <a:r>
              <a:rPr lang="it-IT" altLang="it-IT" dirty="0" err="1"/>
              <a:t>interconnection</a:t>
            </a:r>
            <a:r>
              <a:rPr lang="it-IT" altLang="it-IT" dirty="0"/>
              <a:t>, and </a:t>
            </a:r>
            <a:r>
              <a:rPr lang="it-IT" altLang="it-IT" dirty="0" err="1"/>
              <a:t>physical</a:t>
            </a:r>
            <a:r>
              <a:rPr lang="it-IT" altLang="it-IT" dirty="0"/>
              <a:t> </a:t>
            </a:r>
            <a:r>
              <a:rPr lang="it-IT" altLang="it-IT" dirty="0" err="1"/>
              <a:t>condition</a:t>
            </a:r>
            <a:r>
              <a:rPr lang="it-IT" altLang="it-IT" dirty="0"/>
              <a:t>.</a:t>
            </a:r>
          </a:p>
          <a:p>
            <a:endParaRPr lang="it-IT" altLang="it-IT" dirty="0"/>
          </a:p>
          <a:p>
            <a:r>
              <a:rPr lang="it-IT" altLang="it-IT" dirty="0" err="1"/>
              <a:t>Structure</a:t>
            </a:r>
            <a:r>
              <a:rPr lang="it-IT" altLang="it-IT" dirty="0"/>
              <a:t> of a system: </a:t>
            </a:r>
            <a:br>
              <a:rPr lang="it-IT" altLang="it-IT" dirty="0"/>
            </a:br>
            <a:r>
              <a:rPr lang="it-IT" altLang="it-IT" dirty="0" err="1"/>
              <a:t>what</a:t>
            </a:r>
            <a:r>
              <a:rPr lang="it-IT" altLang="it-IT" dirty="0"/>
              <a:t> </a:t>
            </a:r>
            <a:r>
              <a:rPr lang="it-IT" altLang="it-IT" dirty="0" err="1"/>
              <a:t>enables</a:t>
            </a:r>
            <a:r>
              <a:rPr lang="it-IT" altLang="it-IT" dirty="0"/>
              <a:t> </a:t>
            </a:r>
            <a:r>
              <a:rPr lang="it-IT" altLang="it-IT" dirty="0" err="1"/>
              <a:t>it</a:t>
            </a:r>
            <a:r>
              <a:rPr lang="it-IT" altLang="it-IT" dirty="0"/>
              <a:t> to generate the </a:t>
            </a:r>
            <a:r>
              <a:rPr lang="it-IT" altLang="it-IT" dirty="0" err="1"/>
              <a:t>behavior</a:t>
            </a:r>
            <a:r>
              <a:rPr lang="it-IT" altLang="it-IT" dirty="0"/>
              <a:t>.</a:t>
            </a:r>
          </a:p>
          <a:p>
            <a:endParaRPr lang="it-IT" altLang="it-IT" dirty="0"/>
          </a:p>
          <a:p>
            <a:r>
              <a:rPr lang="it-IT" altLang="it-IT" dirty="0"/>
              <a:t>A system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composed</a:t>
            </a:r>
            <a:r>
              <a:rPr lang="it-IT" altLang="it-IT" dirty="0"/>
              <a:t> of a set of </a:t>
            </a:r>
            <a:r>
              <a:rPr lang="it-IT" altLang="it-IT" dirty="0" err="1"/>
              <a:t>components</a:t>
            </a:r>
            <a:r>
              <a:rPr lang="it-IT" altLang="it-IT" dirty="0"/>
              <a:t> </a:t>
            </a:r>
            <a:r>
              <a:rPr lang="it-IT" altLang="it-IT" dirty="0" err="1"/>
              <a:t>bound</a:t>
            </a:r>
            <a:r>
              <a:rPr lang="it-IT" altLang="it-IT" dirty="0"/>
              <a:t> </a:t>
            </a:r>
            <a:r>
              <a:rPr lang="it-IT" altLang="it-IT" dirty="0" err="1"/>
              <a:t>together</a:t>
            </a:r>
            <a:r>
              <a:rPr lang="it-IT" altLang="it-IT" dirty="0"/>
              <a:t> in </a:t>
            </a:r>
            <a:r>
              <a:rPr lang="it-IT" altLang="it-IT" dirty="0" err="1"/>
              <a:t>order</a:t>
            </a:r>
            <a:r>
              <a:rPr lang="it-IT" altLang="it-IT" dirty="0"/>
              <a:t> to </a:t>
            </a:r>
            <a:r>
              <a:rPr lang="it-IT" altLang="it-IT" dirty="0" err="1"/>
              <a:t>interact</a:t>
            </a:r>
            <a:r>
              <a:rPr lang="it-IT" altLang="it-IT" dirty="0"/>
              <a:t>, </a:t>
            </a:r>
            <a:r>
              <a:rPr lang="it-IT" altLang="it-IT" dirty="0" err="1"/>
              <a:t>where</a:t>
            </a:r>
            <a:r>
              <a:rPr lang="it-IT" altLang="it-IT" dirty="0"/>
              <a:t> </a:t>
            </a:r>
            <a:r>
              <a:rPr lang="it-IT" altLang="it-IT" dirty="0" err="1"/>
              <a:t>each</a:t>
            </a:r>
            <a:r>
              <a:rPr lang="it-IT" altLang="it-IT" dirty="0"/>
              <a:t> component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another</a:t>
            </a:r>
            <a:r>
              <a:rPr lang="it-IT" altLang="it-IT" dirty="0"/>
              <a:t> system, etc. The </a:t>
            </a:r>
            <a:r>
              <a:rPr lang="it-IT" altLang="it-IT" dirty="0" err="1"/>
              <a:t>recursion</a:t>
            </a:r>
            <a:r>
              <a:rPr lang="it-IT" altLang="it-IT" dirty="0"/>
              <a:t> </a:t>
            </a:r>
            <a:r>
              <a:rPr lang="it-IT" altLang="it-IT" dirty="0" err="1"/>
              <a:t>stops</a:t>
            </a:r>
            <a:r>
              <a:rPr lang="it-IT" altLang="it-IT" dirty="0"/>
              <a:t> </a:t>
            </a:r>
            <a:r>
              <a:rPr lang="it-IT" altLang="it-IT" dirty="0" err="1"/>
              <a:t>when</a:t>
            </a:r>
            <a:r>
              <a:rPr lang="it-IT" altLang="it-IT" dirty="0"/>
              <a:t> a component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considered</a:t>
            </a:r>
            <a:r>
              <a:rPr lang="it-IT" altLang="it-IT" dirty="0"/>
              <a:t> to be </a:t>
            </a:r>
            <a:r>
              <a:rPr lang="it-IT" altLang="it-IT" dirty="0" err="1"/>
              <a:t>atomic</a:t>
            </a:r>
            <a:r>
              <a:rPr lang="it-IT" altLang="it-IT" dirty="0"/>
              <a:t> </a:t>
            </a:r>
          </a:p>
          <a:p>
            <a:endParaRPr lang="it-IT" altLang="it-IT" dirty="0"/>
          </a:p>
          <a:p>
            <a:r>
              <a:rPr lang="it-IT" altLang="it-IT" dirty="0"/>
              <a:t>The </a:t>
            </a:r>
            <a:r>
              <a:rPr lang="it-IT" altLang="it-IT" dirty="0" err="1"/>
              <a:t>total</a:t>
            </a:r>
            <a:r>
              <a:rPr lang="it-IT" altLang="it-IT" dirty="0"/>
              <a:t> state of a system </a:t>
            </a:r>
            <a:r>
              <a:rPr lang="it-IT" altLang="it-IT" dirty="0" err="1"/>
              <a:t>is</a:t>
            </a:r>
            <a:r>
              <a:rPr lang="it-IT" altLang="it-IT" dirty="0"/>
              <a:t> the set of the (</a:t>
            </a:r>
            <a:r>
              <a:rPr lang="it-IT" altLang="it-IT" dirty="0" err="1"/>
              <a:t>external</a:t>
            </a:r>
            <a:r>
              <a:rPr lang="it-IT" altLang="it-IT" dirty="0"/>
              <a:t>) </a:t>
            </a:r>
            <a:r>
              <a:rPr lang="it-IT" altLang="it-IT" dirty="0" err="1"/>
              <a:t>states</a:t>
            </a:r>
            <a:r>
              <a:rPr lang="it-IT" altLang="it-IT" dirty="0"/>
              <a:t> of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atomic</a:t>
            </a:r>
            <a:r>
              <a:rPr lang="it-IT" altLang="it-IT" dirty="0"/>
              <a:t> </a:t>
            </a:r>
            <a:r>
              <a:rPr lang="it-IT" altLang="it-IT" dirty="0" err="1"/>
              <a:t>components</a:t>
            </a:r>
            <a:endParaRPr lang="it-IT" alt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CB672C-366E-4B3F-B5CD-9C5FBBDD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34126A-903C-4C98-AA84-01DC2EC3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7C7828-E822-47AA-A0C6-F5FB25C7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78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C54AB0-8892-406D-B973-375D71CF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System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CA87AC-4A1F-4A72-9235-D953A490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681" y="1202323"/>
            <a:ext cx="10515600" cy="48611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altLang="it-IT" dirty="0"/>
              <a:t>Service </a:t>
            </a:r>
            <a:r>
              <a:rPr lang="it-IT" altLang="it-IT" dirty="0" err="1"/>
              <a:t>delivered</a:t>
            </a:r>
            <a:r>
              <a:rPr lang="it-IT" altLang="it-IT" dirty="0"/>
              <a:t> by a system (in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role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a provider):</a:t>
            </a:r>
            <a:br>
              <a:rPr lang="it-IT" altLang="it-IT" dirty="0"/>
            </a:br>
            <a:r>
              <a:rPr lang="it-IT" altLang="it-IT" dirty="0"/>
              <a:t>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behavior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</a:t>
            </a:r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perceived</a:t>
            </a:r>
            <a:r>
              <a:rPr lang="it-IT" altLang="it-IT" dirty="0"/>
              <a:t> by </a:t>
            </a:r>
            <a:r>
              <a:rPr lang="it-IT" altLang="it-IT" dirty="0" err="1"/>
              <a:t>its</a:t>
            </a:r>
            <a:r>
              <a:rPr lang="it-IT" altLang="it-IT" dirty="0"/>
              <a:t> user(s) </a:t>
            </a:r>
          </a:p>
          <a:p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A user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another</a:t>
            </a:r>
            <a:r>
              <a:rPr lang="it-IT" altLang="it-IT" dirty="0"/>
              <a:t> system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receives</a:t>
            </a:r>
            <a:r>
              <a:rPr lang="it-IT" altLang="it-IT" dirty="0"/>
              <a:t> service from the</a:t>
            </a:r>
          </a:p>
          <a:p>
            <a:pPr marL="0" indent="0">
              <a:buNone/>
            </a:pPr>
            <a:r>
              <a:rPr lang="it-IT" altLang="it-IT" dirty="0"/>
              <a:t>provider. The part of the </a:t>
            </a:r>
            <a:r>
              <a:rPr lang="it-IT" altLang="it-IT" dirty="0" err="1"/>
              <a:t>provider’s</a:t>
            </a:r>
            <a:r>
              <a:rPr lang="it-IT" altLang="it-IT" dirty="0"/>
              <a:t> system </a:t>
            </a:r>
            <a:r>
              <a:rPr lang="it-IT" altLang="it-IT" dirty="0" err="1"/>
              <a:t>boundary</a:t>
            </a:r>
            <a:r>
              <a:rPr lang="it-IT" altLang="it-IT" dirty="0"/>
              <a:t> </a:t>
            </a:r>
            <a:r>
              <a:rPr lang="it-IT" altLang="it-IT" dirty="0" err="1"/>
              <a:t>where</a:t>
            </a: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service delivery takes place </a:t>
            </a:r>
            <a:r>
              <a:rPr lang="it-IT" altLang="it-IT" dirty="0" err="1"/>
              <a:t>is</a:t>
            </a:r>
            <a:r>
              <a:rPr lang="it-IT" altLang="it-IT" dirty="0"/>
              <a:t> the </a:t>
            </a:r>
            <a:r>
              <a:rPr lang="it-IT" altLang="it-IT" b="1" dirty="0" err="1"/>
              <a:t>provider’s</a:t>
            </a:r>
            <a:r>
              <a:rPr lang="it-IT" altLang="it-IT" b="1" dirty="0"/>
              <a:t> service </a:t>
            </a:r>
            <a:r>
              <a:rPr lang="it-IT" altLang="it-IT" b="1" dirty="0" err="1"/>
              <a:t>interface</a:t>
            </a:r>
            <a:r>
              <a:rPr lang="it-IT" altLang="it-IT" dirty="0"/>
              <a:t>.</a:t>
            </a:r>
          </a:p>
          <a:p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The part of the </a:t>
            </a:r>
            <a:r>
              <a:rPr lang="it-IT" altLang="it-IT" dirty="0" err="1"/>
              <a:t>provider’s</a:t>
            </a:r>
            <a:r>
              <a:rPr lang="it-IT" altLang="it-IT" dirty="0"/>
              <a:t> </a:t>
            </a:r>
            <a:r>
              <a:rPr lang="it-IT" altLang="it-IT" dirty="0" err="1"/>
              <a:t>total</a:t>
            </a:r>
            <a:r>
              <a:rPr lang="it-IT" altLang="it-IT" dirty="0"/>
              <a:t> state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perceivable</a:t>
            </a:r>
            <a:endParaRPr lang="it-IT" altLang="it-IT" dirty="0"/>
          </a:p>
          <a:p>
            <a:pPr marL="0" indent="0">
              <a:buNone/>
            </a:pPr>
            <a:r>
              <a:rPr lang="it-IT" altLang="it-IT" dirty="0" err="1"/>
              <a:t>at</a:t>
            </a:r>
            <a:r>
              <a:rPr lang="it-IT" altLang="it-IT" dirty="0"/>
              <a:t> the service </a:t>
            </a:r>
            <a:r>
              <a:rPr lang="it-IT" altLang="it-IT" dirty="0" err="1"/>
              <a:t>interface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external</a:t>
            </a:r>
            <a:r>
              <a:rPr lang="it-IT" altLang="it-IT" dirty="0"/>
              <a:t> state; the </a:t>
            </a:r>
            <a:r>
              <a:rPr lang="it-IT" altLang="it-IT" dirty="0" err="1"/>
              <a:t>remaining</a:t>
            </a:r>
            <a:r>
              <a:rPr lang="it-IT" altLang="it-IT" dirty="0"/>
              <a:t> part</a:t>
            </a:r>
          </a:p>
          <a:p>
            <a:pPr marL="0" indent="0">
              <a:buNone/>
            </a:pP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internal</a:t>
            </a:r>
            <a:r>
              <a:rPr lang="it-IT" altLang="it-IT" dirty="0"/>
              <a:t> state. </a:t>
            </a:r>
          </a:p>
          <a:p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The </a:t>
            </a:r>
            <a:r>
              <a:rPr lang="it-IT" altLang="it-IT" dirty="0" err="1"/>
              <a:t>delivered</a:t>
            </a:r>
            <a:r>
              <a:rPr lang="it-IT" altLang="it-IT" dirty="0"/>
              <a:t> service </a:t>
            </a:r>
            <a:r>
              <a:rPr lang="it-IT" altLang="it-IT" dirty="0" err="1"/>
              <a:t>is</a:t>
            </a:r>
            <a:r>
              <a:rPr lang="it-IT" altLang="it-IT" dirty="0"/>
              <a:t> a </a:t>
            </a:r>
            <a:r>
              <a:rPr lang="it-IT" altLang="it-IT" dirty="0" err="1"/>
              <a:t>sequence</a:t>
            </a:r>
            <a:r>
              <a:rPr lang="it-IT" altLang="it-IT" dirty="0"/>
              <a:t> of the </a:t>
            </a:r>
            <a:r>
              <a:rPr lang="it-IT" altLang="it-IT" dirty="0" err="1"/>
              <a:t>provider’s</a:t>
            </a:r>
            <a:r>
              <a:rPr lang="it-IT" altLang="it-IT" dirty="0"/>
              <a:t> </a:t>
            </a:r>
            <a:r>
              <a:rPr lang="it-IT" altLang="it-IT" dirty="0" err="1"/>
              <a:t>external</a:t>
            </a:r>
            <a:r>
              <a:rPr lang="it-IT" altLang="it-IT" dirty="0"/>
              <a:t> </a:t>
            </a:r>
            <a:r>
              <a:rPr lang="it-IT" altLang="it-IT" dirty="0" err="1"/>
              <a:t>states</a:t>
            </a:r>
            <a:r>
              <a:rPr lang="it-IT" altLang="it-IT" dirty="0"/>
              <a:t>. </a:t>
            </a:r>
          </a:p>
          <a:p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A system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sequentially</a:t>
            </a:r>
            <a:r>
              <a:rPr lang="it-IT" altLang="it-IT" dirty="0"/>
              <a:t> or </a:t>
            </a:r>
            <a:r>
              <a:rPr lang="it-IT" altLang="it-IT" dirty="0" err="1"/>
              <a:t>simultaneously</a:t>
            </a:r>
            <a:r>
              <a:rPr lang="it-IT" altLang="it-IT" dirty="0"/>
              <a:t> be a provider and a user</a:t>
            </a:r>
          </a:p>
          <a:p>
            <a:pPr marL="0" indent="0">
              <a:buNone/>
            </a:pPr>
            <a:r>
              <a:rPr lang="it-IT" altLang="it-IT" dirty="0"/>
              <a:t>with </a:t>
            </a:r>
            <a:r>
              <a:rPr lang="it-IT" altLang="it-IT" dirty="0" err="1"/>
              <a:t>respect</a:t>
            </a:r>
            <a:r>
              <a:rPr lang="it-IT" altLang="it-IT" dirty="0"/>
              <a:t> to </a:t>
            </a:r>
            <a:r>
              <a:rPr lang="it-IT" altLang="it-IT" dirty="0" err="1"/>
              <a:t>another</a:t>
            </a:r>
            <a:r>
              <a:rPr lang="it-IT" altLang="it-IT" dirty="0"/>
              <a:t> system, i.e., </a:t>
            </a:r>
            <a:r>
              <a:rPr lang="it-IT" altLang="it-IT" dirty="0" err="1"/>
              <a:t>deliver</a:t>
            </a:r>
            <a:r>
              <a:rPr lang="it-IT" altLang="it-IT" dirty="0"/>
              <a:t> service to and </a:t>
            </a:r>
            <a:r>
              <a:rPr lang="it-IT" altLang="it-IT" dirty="0" err="1"/>
              <a:t>receive</a:t>
            </a:r>
            <a:r>
              <a:rPr lang="it-IT" altLang="it-IT" dirty="0"/>
              <a:t> service from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other</a:t>
            </a:r>
            <a:r>
              <a:rPr lang="it-IT" altLang="it-IT" dirty="0"/>
              <a:t> system.</a:t>
            </a:r>
          </a:p>
          <a:p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User </a:t>
            </a:r>
            <a:r>
              <a:rPr lang="it-IT" altLang="it-IT" dirty="0" err="1"/>
              <a:t>intseerface</a:t>
            </a:r>
            <a:r>
              <a:rPr lang="it-IT" altLang="it-IT" dirty="0"/>
              <a:t>: the </a:t>
            </a:r>
            <a:r>
              <a:rPr lang="it-IT" altLang="it-IT" dirty="0" err="1"/>
              <a:t>interface</a:t>
            </a:r>
            <a:r>
              <a:rPr lang="it-IT" altLang="it-IT" dirty="0"/>
              <a:t> of the user </a:t>
            </a:r>
            <a:r>
              <a:rPr lang="it-IT" altLang="it-IT" dirty="0" err="1"/>
              <a:t>at</a:t>
            </a:r>
            <a:r>
              <a:rPr lang="it-IT" altLang="it-IT" dirty="0"/>
              <a:t> </a:t>
            </a:r>
            <a:r>
              <a:rPr lang="it-IT" altLang="it-IT" dirty="0" err="1"/>
              <a:t>which</a:t>
            </a:r>
            <a:r>
              <a:rPr lang="it-IT" altLang="it-IT" dirty="0"/>
              <a:t> the user </a:t>
            </a:r>
            <a:r>
              <a:rPr lang="it-IT" altLang="it-IT" dirty="0" err="1"/>
              <a:t>receives</a:t>
            </a:r>
            <a:r>
              <a:rPr lang="it-IT" altLang="it-IT" dirty="0"/>
              <a:t> service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2662E2-1C2E-4911-AA5D-BCAC4FB6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80F72F-440F-46A2-8B8F-4F82B1D7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B47B21-755C-4FBE-85D1-A06E983F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83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A42C4B-E3D0-4477-96D8-D5B3250B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/>
              <a:t>Threats</a:t>
            </a:r>
            <a:r>
              <a:rPr lang="it-IT" altLang="it-IT" dirty="0"/>
              <a:t> to </a:t>
            </a:r>
            <a:r>
              <a:rPr lang="it-IT" altLang="it-IT" dirty="0" err="1"/>
              <a:t>Dependability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52F8E-1230-42A4-B42F-D21CBBC1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80" y="1348340"/>
            <a:ext cx="8490059" cy="4351338"/>
          </a:xfrm>
        </p:spPr>
        <p:txBody>
          <a:bodyPr>
            <a:normAutofit fontScale="77500" lnSpcReduction="20000"/>
          </a:bodyPr>
          <a:lstStyle/>
          <a:p>
            <a:r>
              <a:rPr lang="it-IT" altLang="it-IT" dirty="0" err="1"/>
              <a:t>Correct</a:t>
            </a:r>
            <a:r>
              <a:rPr lang="it-IT" altLang="it-IT" dirty="0"/>
              <a:t> service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delivered</a:t>
            </a:r>
            <a:r>
              <a:rPr lang="it-IT" altLang="it-IT" dirty="0"/>
              <a:t> </a:t>
            </a:r>
            <a:r>
              <a:rPr lang="it-IT" altLang="it-IT" dirty="0" err="1"/>
              <a:t>when</a:t>
            </a:r>
            <a:r>
              <a:rPr lang="it-IT" altLang="it-IT" dirty="0"/>
              <a:t> the service </a:t>
            </a:r>
            <a:r>
              <a:rPr lang="it-IT" altLang="it-IT" dirty="0" err="1"/>
              <a:t>implements</a:t>
            </a:r>
            <a:r>
              <a:rPr lang="it-IT" altLang="it-IT" dirty="0"/>
              <a:t> the system </a:t>
            </a:r>
            <a:r>
              <a:rPr lang="it-IT" altLang="it-IT" dirty="0" err="1"/>
              <a:t>function</a:t>
            </a:r>
            <a:r>
              <a:rPr lang="it-IT" altLang="it-IT" dirty="0"/>
              <a:t>.</a:t>
            </a:r>
            <a:endParaRPr lang="it-IT" altLang="it-IT" sz="3200" b="1" dirty="0"/>
          </a:p>
          <a:p>
            <a:endParaRPr lang="it-IT" altLang="it-IT" dirty="0"/>
          </a:p>
          <a:p>
            <a:r>
              <a:rPr lang="it-IT" altLang="it-IT" dirty="0"/>
              <a:t>A service </a:t>
            </a:r>
            <a:r>
              <a:rPr lang="it-IT" altLang="it-IT" dirty="0" err="1"/>
              <a:t>failure</a:t>
            </a:r>
            <a:r>
              <a:rPr lang="it-IT" altLang="it-IT" dirty="0"/>
              <a:t>, </a:t>
            </a:r>
            <a:r>
              <a:rPr lang="it-IT" altLang="it-IT" dirty="0" err="1"/>
              <a:t>often</a:t>
            </a:r>
            <a:r>
              <a:rPr lang="it-IT" altLang="it-IT" dirty="0"/>
              <a:t> </a:t>
            </a:r>
            <a:r>
              <a:rPr lang="it-IT" altLang="it-IT" dirty="0" err="1"/>
              <a:t>abbreviated</a:t>
            </a:r>
            <a:r>
              <a:rPr lang="it-IT" altLang="it-IT" dirty="0"/>
              <a:t> </a:t>
            </a:r>
            <a:r>
              <a:rPr lang="it-IT" altLang="it-IT" dirty="0" err="1"/>
              <a:t>failure</a:t>
            </a:r>
            <a:r>
              <a:rPr lang="it-IT" altLang="it-IT" dirty="0"/>
              <a:t>, </a:t>
            </a:r>
            <a:r>
              <a:rPr lang="it-IT" altLang="it-IT" dirty="0" err="1"/>
              <a:t>is</a:t>
            </a:r>
            <a:r>
              <a:rPr lang="it-IT" altLang="it-IT" dirty="0"/>
              <a:t> an event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occurs</a:t>
            </a:r>
            <a:r>
              <a:rPr lang="it-IT" altLang="it-IT" dirty="0"/>
              <a:t> </a:t>
            </a:r>
            <a:r>
              <a:rPr lang="it-IT" altLang="it-IT" dirty="0" err="1"/>
              <a:t>when</a:t>
            </a:r>
            <a:r>
              <a:rPr lang="it-IT" altLang="it-IT" dirty="0"/>
              <a:t> the </a:t>
            </a:r>
            <a:r>
              <a:rPr lang="it-IT" altLang="it-IT" dirty="0" err="1"/>
              <a:t>delivered</a:t>
            </a:r>
            <a:r>
              <a:rPr lang="it-IT" altLang="it-IT" dirty="0"/>
              <a:t> service </a:t>
            </a:r>
            <a:r>
              <a:rPr lang="it-IT" altLang="it-IT" dirty="0" err="1"/>
              <a:t>deviates</a:t>
            </a:r>
            <a:r>
              <a:rPr lang="it-IT" altLang="it-IT" dirty="0"/>
              <a:t> from </a:t>
            </a:r>
            <a:r>
              <a:rPr lang="it-IT" altLang="it-IT" dirty="0" err="1"/>
              <a:t>correct</a:t>
            </a:r>
            <a:r>
              <a:rPr lang="it-IT" altLang="it-IT" dirty="0"/>
              <a:t> service. A service </a:t>
            </a:r>
            <a:r>
              <a:rPr lang="it-IT" altLang="it-IT" dirty="0" err="1"/>
              <a:t>fails</a:t>
            </a:r>
            <a:r>
              <a:rPr lang="it-IT" altLang="it-IT" dirty="0"/>
              <a:t> </a:t>
            </a:r>
            <a:r>
              <a:rPr lang="it-IT" altLang="it-IT" dirty="0" err="1"/>
              <a:t>either</a:t>
            </a:r>
            <a:r>
              <a:rPr lang="it-IT" altLang="it-IT" dirty="0"/>
              <a:t> </a:t>
            </a:r>
            <a:r>
              <a:rPr lang="it-IT" altLang="it-IT" dirty="0" err="1"/>
              <a:t>because</a:t>
            </a:r>
            <a:r>
              <a:rPr lang="it-IT" altLang="it-IT" dirty="0"/>
              <a:t> </a:t>
            </a:r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does</a:t>
            </a:r>
            <a:r>
              <a:rPr lang="it-IT" altLang="it-IT" dirty="0"/>
              <a:t>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comply</a:t>
            </a:r>
            <a:r>
              <a:rPr lang="it-IT" altLang="it-IT" dirty="0"/>
              <a:t> with the </a:t>
            </a:r>
            <a:r>
              <a:rPr lang="it-IT" altLang="it-IT" dirty="0" err="1"/>
              <a:t>functional</a:t>
            </a:r>
            <a:r>
              <a:rPr lang="it-IT" altLang="it-IT" dirty="0"/>
              <a:t> </a:t>
            </a:r>
            <a:r>
              <a:rPr lang="it-IT" altLang="it-IT" dirty="0" err="1"/>
              <a:t>specification</a:t>
            </a:r>
            <a:r>
              <a:rPr lang="it-IT" altLang="it-IT" dirty="0"/>
              <a:t>,</a:t>
            </a:r>
          </a:p>
          <a:p>
            <a:r>
              <a:rPr lang="it-IT" altLang="it-IT" dirty="0"/>
              <a:t>	or </a:t>
            </a:r>
            <a:r>
              <a:rPr lang="it-IT" altLang="it-IT" dirty="0" err="1"/>
              <a:t>because</a:t>
            </a:r>
            <a:r>
              <a:rPr lang="it-IT" altLang="it-IT" dirty="0"/>
              <a:t> </a:t>
            </a:r>
            <a:r>
              <a:rPr lang="it-IT" altLang="it-IT" dirty="0" err="1"/>
              <a:t>this</a:t>
            </a:r>
            <a:r>
              <a:rPr lang="it-IT" altLang="it-IT" dirty="0"/>
              <a:t> </a:t>
            </a:r>
            <a:r>
              <a:rPr lang="it-IT" altLang="it-IT" dirty="0" err="1"/>
              <a:t>specification</a:t>
            </a:r>
            <a:r>
              <a:rPr lang="it-IT" altLang="it-IT" dirty="0"/>
              <a:t> </a:t>
            </a:r>
            <a:r>
              <a:rPr lang="it-IT" altLang="it-IT" dirty="0" err="1"/>
              <a:t>did</a:t>
            </a:r>
            <a:r>
              <a:rPr lang="it-IT" altLang="it-IT" dirty="0"/>
              <a:t>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adequately</a:t>
            </a:r>
            <a:r>
              <a:rPr lang="it-IT" altLang="it-IT" dirty="0"/>
              <a:t> </a:t>
            </a:r>
            <a:r>
              <a:rPr lang="it-IT" altLang="it-IT" dirty="0" err="1"/>
              <a:t>describe</a:t>
            </a:r>
            <a:r>
              <a:rPr lang="it-IT" altLang="it-IT" dirty="0"/>
              <a:t> the</a:t>
            </a:r>
          </a:p>
          <a:p>
            <a:r>
              <a:rPr lang="it-IT" altLang="it-IT" dirty="0"/>
              <a:t>	system </a:t>
            </a:r>
            <a:r>
              <a:rPr lang="it-IT" altLang="it-IT" dirty="0" err="1"/>
              <a:t>function</a:t>
            </a:r>
            <a:r>
              <a:rPr lang="it-IT" altLang="it-IT" dirty="0"/>
              <a:t>.</a:t>
            </a:r>
          </a:p>
          <a:p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a </a:t>
            </a:r>
            <a:r>
              <a:rPr lang="it-IT" altLang="it-IT" dirty="0" err="1"/>
              <a:t>transition</a:t>
            </a:r>
            <a:r>
              <a:rPr lang="it-IT" altLang="it-IT" dirty="0"/>
              <a:t> from </a:t>
            </a:r>
            <a:r>
              <a:rPr lang="it-IT" altLang="it-IT" dirty="0" err="1"/>
              <a:t>correct</a:t>
            </a:r>
            <a:r>
              <a:rPr lang="it-IT" altLang="it-IT" dirty="0"/>
              <a:t> service to </a:t>
            </a:r>
            <a:r>
              <a:rPr lang="it-IT" altLang="it-IT" dirty="0" err="1"/>
              <a:t>incorrect</a:t>
            </a:r>
            <a:r>
              <a:rPr lang="it-IT" altLang="it-IT" dirty="0"/>
              <a:t> service,</a:t>
            </a:r>
          </a:p>
          <a:p>
            <a:endParaRPr lang="it-IT" altLang="it-IT" dirty="0"/>
          </a:p>
          <a:p>
            <a:r>
              <a:rPr lang="it-IT" altLang="it-IT" dirty="0" err="1"/>
              <a:t>Restoration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the </a:t>
            </a:r>
            <a:r>
              <a:rPr lang="it-IT" altLang="it-IT" dirty="0" err="1"/>
              <a:t>transition</a:t>
            </a:r>
            <a:r>
              <a:rPr lang="it-IT" altLang="it-IT" dirty="0"/>
              <a:t> from </a:t>
            </a:r>
            <a:r>
              <a:rPr lang="it-IT" altLang="it-IT" dirty="0" err="1"/>
              <a:t>incorrect</a:t>
            </a:r>
            <a:r>
              <a:rPr lang="it-IT" altLang="it-IT" dirty="0"/>
              <a:t> service to </a:t>
            </a:r>
            <a:r>
              <a:rPr lang="it-IT" altLang="it-IT" dirty="0" err="1"/>
              <a:t>correct</a:t>
            </a:r>
            <a:r>
              <a:rPr lang="it-IT" altLang="it-IT" dirty="0"/>
              <a:t> service.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DBF11E-7398-4450-9451-37803E27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C7591F-689B-4AE2-BA65-CEAC3DA7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5BE749-DCDA-4D76-A606-026AD29B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13</a:t>
            </a:fld>
            <a:endParaRPr lang="it-IT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2BA4470D-92FC-4ACC-9779-75B815CE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2466" y="3578225"/>
            <a:ext cx="13684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0E838A2-70F1-4CBD-9F82-76668EC44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854" y="3649663"/>
            <a:ext cx="1368425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9" name="AutoShape 10">
            <a:extLst>
              <a:ext uri="{FF2B5EF4-FFF2-40B4-BE49-F238E27FC236}">
                <a16:creationId xmlns:a16="http://schemas.microsoft.com/office/drawing/2014/main" id="{7580CD35-40DF-446D-9EC3-81775588259C}"/>
              </a:ext>
            </a:extLst>
          </p:cNvPr>
          <p:cNvCxnSpPr>
            <a:cxnSpLocks noChangeShapeType="1"/>
            <a:stCxn id="7" idx="0"/>
            <a:endCxn id="8" idx="0"/>
          </p:cNvCxnSpPr>
          <p:nvPr/>
        </p:nvCxnSpPr>
        <p:spPr bwMode="auto">
          <a:xfrm rot="5400000" flipV="1">
            <a:off x="9917153" y="2317751"/>
            <a:ext cx="71438" cy="2592387"/>
          </a:xfrm>
          <a:prstGeom prst="curvedConnector3">
            <a:avLst>
              <a:gd name="adj1" fmla="val -32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11">
            <a:extLst>
              <a:ext uri="{FF2B5EF4-FFF2-40B4-BE49-F238E27FC236}">
                <a16:creationId xmlns:a16="http://schemas.microsoft.com/office/drawing/2014/main" id="{A1499CB7-098F-45CA-A630-7258ABE51404}"/>
              </a:ext>
            </a:extLst>
          </p:cNvPr>
          <p:cNvCxnSpPr>
            <a:cxnSpLocks noChangeShapeType="1"/>
            <a:stCxn id="8" idx="4"/>
            <a:endCxn id="7" idx="4"/>
          </p:cNvCxnSpPr>
          <p:nvPr/>
        </p:nvCxnSpPr>
        <p:spPr bwMode="auto">
          <a:xfrm rot="16200000" flipV="1">
            <a:off x="9917153" y="2965451"/>
            <a:ext cx="71438" cy="2592387"/>
          </a:xfrm>
          <a:prstGeom prst="curvedConnector3">
            <a:avLst>
              <a:gd name="adj1" fmla="val -32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0B5C90B3-7328-46D6-B8CD-D8070A9E8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315" y="3649664"/>
            <a:ext cx="6285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correct</a:t>
            </a:r>
          </a:p>
          <a:p>
            <a:r>
              <a:rPr lang="it-IT" altLang="it-IT" sz="1200"/>
              <a:t>service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DCC1367C-7433-4071-AC66-7F01AC59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0141" y="3721100"/>
            <a:ext cx="76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incorrect</a:t>
            </a:r>
          </a:p>
          <a:p>
            <a:r>
              <a:rPr lang="it-IT" altLang="it-IT" sz="1200"/>
              <a:t>service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1C449D7A-51A0-4FC5-8F03-6B6FC8CE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715" y="4586289"/>
            <a:ext cx="901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restoration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EAF95EE-BC19-4B0A-B1EC-8C61607CC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178" y="3001964"/>
            <a:ext cx="596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84817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E2D3F-23EE-4BBB-ABC7-9A2428FC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Threats</a:t>
            </a:r>
            <a:r>
              <a:rPr lang="it-IT" altLang="it-IT" dirty="0"/>
              <a:t> to </a:t>
            </a:r>
            <a:r>
              <a:rPr lang="it-IT" altLang="it-IT" dirty="0" err="1"/>
              <a:t>Dependability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35F430-586A-4801-82BE-006E01DF2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altLang="it-IT" dirty="0"/>
              <a:t>A service </a:t>
            </a: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means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at</a:t>
            </a:r>
            <a:r>
              <a:rPr lang="it-IT" altLang="it-IT" dirty="0"/>
              <a:t> </a:t>
            </a:r>
            <a:r>
              <a:rPr lang="it-IT" altLang="it-IT" dirty="0" err="1"/>
              <a:t>least</a:t>
            </a:r>
            <a:r>
              <a:rPr lang="it-IT" altLang="it-IT" dirty="0"/>
              <a:t> one (or more) </a:t>
            </a:r>
            <a:r>
              <a:rPr lang="it-IT" altLang="it-IT" dirty="0" err="1"/>
              <a:t>external</a:t>
            </a:r>
            <a:r>
              <a:rPr lang="it-IT" altLang="it-IT" dirty="0"/>
              <a:t> state of the system </a:t>
            </a:r>
            <a:r>
              <a:rPr lang="it-IT" altLang="it-IT" dirty="0" err="1"/>
              <a:t>deviates</a:t>
            </a:r>
            <a:r>
              <a:rPr lang="it-IT" altLang="it-IT" dirty="0"/>
              <a:t> from the </a:t>
            </a:r>
            <a:r>
              <a:rPr lang="it-IT" altLang="it-IT" dirty="0" err="1"/>
              <a:t>correct</a:t>
            </a:r>
            <a:r>
              <a:rPr lang="it-IT" altLang="it-IT" dirty="0"/>
              <a:t> service state. The </a:t>
            </a:r>
            <a:r>
              <a:rPr lang="it-IT" altLang="it-IT" dirty="0" err="1"/>
              <a:t>deviation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called</a:t>
            </a:r>
            <a:r>
              <a:rPr lang="it-IT" altLang="it-IT" dirty="0"/>
              <a:t> an </a:t>
            </a:r>
            <a:r>
              <a:rPr lang="it-IT" altLang="it-IT" dirty="0" err="1"/>
              <a:t>error</a:t>
            </a:r>
            <a:r>
              <a:rPr lang="it-IT" altLang="it-IT" dirty="0"/>
              <a:t>.</a:t>
            </a:r>
          </a:p>
          <a:p>
            <a:endParaRPr lang="it-IT" altLang="it-IT" dirty="0"/>
          </a:p>
          <a:p>
            <a:r>
              <a:rPr lang="it-IT" altLang="it-IT" dirty="0"/>
              <a:t>The </a:t>
            </a:r>
            <a:r>
              <a:rPr lang="it-IT" altLang="it-IT" dirty="0" err="1"/>
              <a:t>deviation</a:t>
            </a:r>
            <a:r>
              <a:rPr lang="it-IT" altLang="it-IT" dirty="0"/>
              <a:t> from </a:t>
            </a:r>
            <a:r>
              <a:rPr lang="it-IT" altLang="it-IT" dirty="0" err="1"/>
              <a:t>correct</a:t>
            </a:r>
            <a:r>
              <a:rPr lang="it-IT" altLang="it-IT" dirty="0"/>
              <a:t> service </a:t>
            </a:r>
            <a:r>
              <a:rPr lang="it-IT" altLang="it-IT" dirty="0" err="1"/>
              <a:t>may</a:t>
            </a:r>
            <a:r>
              <a:rPr lang="it-IT" altLang="it-IT" dirty="0"/>
              <a:t> assume </a:t>
            </a:r>
            <a:r>
              <a:rPr lang="it-IT" altLang="it-IT" dirty="0" err="1"/>
              <a:t>different</a:t>
            </a:r>
            <a:r>
              <a:rPr lang="it-IT" altLang="it-IT" dirty="0"/>
              <a:t> </a:t>
            </a:r>
            <a:r>
              <a:rPr lang="it-IT" altLang="it-IT" dirty="0" err="1"/>
              <a:t>forms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are </a:t>
            </a:r>
            <a:r>
              <a:rPr lang="it-IT" altLang="it-IT" dirty="0" err="1"/>
              <a:t>called</a:t>
            </a:r>
            <a:r>
              <a:rPr lang="it-IT" altLang="it-IT" dirty="0"/>
              <a:t> service </a:t>
            </a: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modes</a:t>
            </a:r>
            <a:r>
              <a:rPr lang="it-IT" altLang="it-IT" dirty="0"/>
              <a:t> and are </a:t>
            </a:r>
            <a:r>
              <a:rPr lang="it-IT" altLang="it-IT" dirty="0" err="1"/>
              <a:t>ranked</a:t>
            </a:r>
            <a:r>
              <a:rPr lang="it-IT" altLang="it-IT" dirty="0"/>
              <a:t> </a:t>
            </a:r>
            <a:r>
              <a:rPr lang="it-IT" altLang="it-IT" dirty="0" err="1"/>
              <a:t>according</a:t>
            </a:r>
            <a:r>
              <a:rPr lang="it-IT" altLang="it-IT" dirty="0"/>
              <a:t> to </a:t>
            </a: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severities</a:t>
            </a:r>
            <a:r>
              <a:rPr lang="it-IT" altLang="it-IT" dirty="0"/>
              <a:t>.</a:t>
            </a:r>
          </a:p>
          <a:p>
            <a:endParaRPr lang="it-IT" altLang="it-IT" dirty="0"/>
          </a:p>
          <a:p>
            <a:r>
              <a:rPr lang="it-IT" altLang="it-IT" dirty="0"/>
              <a:t>Fault: the </a:t>
            </a:r>
            <a:r>
              <a:rPr lang="it-IT" altLang="it-IT" dirty="0" err="1"/>
              <a:t>adjudged</a:t>
            </a:r>
            <a:r>
              <a:rPr lang="it-IT" altLang="it-IT" dirty="0"/>
              <a:t> or </a:t>
            </a:r>
            <a:r>
              <a:rPr lang="it-IT" altLang="it-IT" dirty="0" err="1"/>
              <a:t>hypothesized</a:t>
            </a:r>
            <a:r>
              <a:rPr lang="it-IT" altLang="it-IT" dirty="0"/>
              <a:t> cause of an </a:t>
            </a:r>
            <a:r>
              <a:rPr lang="it-IT" altLang="it-IT" dirty="0" err="1"/>
              <a:t>error</a:t>
            </a:r>
            <a:r>
              <a:rPr lang="it-IT" altLang="it-IT" dirty="0"/>
              <a:t>.</a:t>
            </a:r>
          </a:p>
          <a:p>
            <a:r>
              <a:rPr lang="it-IT" altLang="it-IT" dirty="0"/>
              <a:t>Faults can be </a:t>
            </a:r>
            <a:r>
              <a:rPr lang="it-IT" altLang="it-IT" dirty="0" err="1"/>
              <a:t>internal</a:t>
            </a:r>
            <a:r>
              <a:rPr lang="it-IT" altLang="it-IT" dirty="0"/>
              <a:t> or </a:t>
            </a:r>
            <a:r>
              <a:rPr lang="it-IT" altLang="it-IT" dirty="0" err="1"/>
              <a:t>external</a:t>
            </a:r>
            <a:r>
              <a:rPr lang="it-IT" altLang="it-IT" dirty="0"/>
              <a:t> of a system. The </a:t>
            </a:r>
            <a:r>
              <a:rPr lang="it-IT" altLang="it-IT" dirty="0" err="1"/>
              <a:t>prior</a:t>
            </a:r>
            <a:r>
              <a:rPr lang="it-IT" altLang="it-IT" dirty="0"/>
              <a:t> </a:t>
            </a:r>
            <a:r>
              <a:rPr lang="it-IT" altLang="it-IT" dirty="0" err="1"/>
              <a:t>presence</a:t>
            </a:r>
            <a:r>
              <a:rPr lang="it-IT" altLang="it-IT" dirty="0"/>
              <a:t> of a </a:t>
            </a:r>
            <a:r>
              <a:rPr lang="it-IT" altLang="it-IT" dirty="0" err="1"/>
              <a:t>vulnerability</a:t>
            </a:r>
            <a:r>
              <a:rPr lang="it-IT" altLang="it-IT" dirty="0"/>
              <a:t>, i.e., an </a:t>
            </a:r>
            <a:r>
              <a:rPr lang="it-IT" altLang="it-IT" dirty="0" err="1"/>
              <a:t>internal</a:t>
            </a:r>
            <a:r>
              <a:rPr lang="it-IT" altLang="it-IT" dirty="0"/>
              <a:t> fault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enables</a:t>
            </a:r>
            <a:r>
              <a:rPr lang="it-IT" altLang="it-IT" dirty="0"/>
              <a:t> an </a:t>
            </a:r>
            <a:r>
              <a:rPr lang="it-IT" altLang="it-IT" dirty="0" err="1"/>
              <a:t>external</a:t>
            </a:r>
            <a:r>
              <a:rPr lang="it-IT" altLang="it-IT" dirty="0"/>
              <a:t> fault to </a:t>
            </a:r>
            <a:r>
              <a:rPr lang="it-IT" altLang="it-IT" dirty="0" err="1"/>
              <a:t>harm</a:t>
            </a:r>
            <a:r>
              <a:rPr lang="it-IT" altLang="it-IT" dirty="0"/>
              <a:t> the system,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necessary</a:t>
            </a:r>
            <a:r>
              <a:rPr lang="it-IT" altLang="it-IT" dirty="0"/>
              <a:t> for an </a:t>
            </a:r>
            <a:r>
              <a:rPr lang="it-IT" altLang="it-IT" dirty="0" err="1"/>
              <a:t>external</a:t>
            </a:r>
            <a:r>
              <a:rPr lang="it-IT" altLang="it-IT" dirty="0"/>
              <a:t> fault to cause an </a:t>
            </a:r>
            <a:r>
              <a:rPr lang="it-IT" altLang="it-IT" dirty="0" err="1"/>
              <a:t>error</a:t>
            </a:r>
            <a:r>
              <a:rPr lang="it-IT" altLang="it-IT" dirty="0"/>
              <a:t> and </a:t>
            </a:r>
            <a:r>
              <a:rPr lang="it-IT" altLang="it-IT" dirty="0" err="1"/>
              <a:t>possibly</a:t>
            </a:r>
            <a:r>
              <a:rPr lang="it-IT" altLang="it-IT" dirty="0"/>
              <a:t> </a:t>
            </a:r>
            <a:r>
              <a:rPr lang="it-IT" altLang="it-IT" dirty="0" err="1"/>
              <a:t>subsequent</a:t>
            </a:r>
            <a:r>
              <a:rPr lang="it-IT" altLang="it-IT" dirty="0"/>
              <a:t> </a:t>
            </a:r>
            <a:r>
              <a:rPr lang="it-IT" altLang="it-IT" dirty="0" err="1"/>
              <a:t>failure</a:t>
            </a:r>
            <a:r>
              <a:rPr lang="it-IT" altLang="it-IT" dirty="0"/>
              <a:t>(s).</a:t>
            </a:r>
          </a:p>
          <a:p>
            <a:endParaRPr lang="it-IT" altLang="it-IT" dirty="0"/>
          </a:p>
          <a:p>
            <a:r>
              <a:rPr lang="it-IT" altLang="it-IT" dirty="0"/>
              <a:t>A fault first </a:t>
            </a:r>
            <a:r>
              <a:rPr lang="it-IT" altLang="it-IT" dirty="0" err="1"/>
              <a:t>causes</a:t>
            </a:r>
            <a:r>
              <a:rPr lang="it-IT" altLang="it-IT" dirty="0"/>
              <a:t> an </a:t>
            </a:r>
            <a:r>
              <a:rPr lang="it-IT" altLang="it-IT" dirty="0" err="1"/>
              <a:t>error</a:t>
            </a:r>
            <a:r>
              <a:rPr lang="it-IT" altLang="it-IT" dirty="0"/>
              <a:t> in the service state of a component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a part of the </a:t>
            </a:r>
            <a:r>
              <a:rPr lang="it-IT" altLang="it-IT" dirty="0" err="1"/>
              <a:t>internal</a:t>
            </a:r>
            <a:r>
              <a:rPr lang="it-IT" altLang="it-IT" dirty="0"/>
              <a:t> state of the system and the </a:t>
            </a:r>
            <a:r>
              <a:rPr lang="it-IT" altLang="it-IT" dirty="0" err="1"/>
              <a:t>external</a:t>
            </a:r>
            <a:r>
              <a:rPr lang="it-IT" altLang="it-IT" dirty="0"/>
              <a:t> state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immediately</a:t>
            </a:r>
            <a:r>
              <a:rPr lang="it-IT" altLang="it-IT" dirty="0"/>
              <a:t> </a:t>
            </a:r>
            <a:r>
              <a:rPr lang="it-IT" altLang="it-IT" dirty="0" err="1"/>
              <a:t>affected</a:t>
            </a:r>
            <a:r>
              <a:rPr lang="it-IT" altLang="it-IT" dirty="0"/>
              <a:t>.</a:t>
            </a:r>
          </a:p>
          <a:p>
            <a:endParaRPr lang="it-IT" altLang="it-IT" dirty="0"/>
          </a:p>
          <a:p>
            <a:r>
              <a:rPr lang="it-IT" altLang="it-IT" dirty="0"/>
              <a:t>For </a:t>
            </a:r>
            <a:r>
              <a:rPr lang="it-IT" altLang="it-IT" dirty="0" err="1"/>
              <a:t>this</a:t>
            </a:r>
            <a:r>
              <a:rPr lang="it-IT" altLang="it-IT" dirty="0"/>
              <a:t> </a:t>
            </a:r>
            <a:r>
              <a:rPr lang="it-IT" altLang="it-IT" dirty="0" err="1"/>
              <a:t>reason</a:t>
            </a:r>
            <a:r>
              <a:rPr lang="it-IT" altLang="it-IT" dirty="0"/>
              <a:t>, the </a:t>
            </a:r>
            <a:r>
              <a:rPr lang="it-IT" altLang="it-IT" dirty="0" err="1"/>
              <a:t>definition</a:t>
            </a:r>
            <a:r>
              <a:rPr lang="it-IT" altLang="it-IT" dirty="0"/>
              <a:t> of an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the part of the </a:t>
            </a:r>
            <a:r>
              <a:rPr lang="it-IT" altLang="it-IT" dirty="0" err="1"/>
              <a:t>total</a:t>
            </a:r>
            <a:r>
              <a:rPr lang="it-IT" altLang="it-IT" dirty="0"/>
              <a:t> state of the system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lead</a:t>
            </a:r>
            <a:r>
              <a:rPr lang="it-IT" altLang="it-IT" dirty="0"/>
              <a:t> to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subsequent</a:t>
            </a:r>
            <a:r>
              <a:rPr lang="it-IT" altLang="it-IT" dirty="0"/>
              <a:t> service </a:t>
            </a:r>
            <a:r>
              <a:rPr lang="it-IT" altLang="it-IT" dirty="0" err="1"/>
              <a:t>failure</a:t>
            </a:r>
            <a:r>
              <a:rPr lang="it-IT" altLang="it-IT" dirty="0"/>
              <a:t>. </a:t>
            </a:r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important</a:t>
            </a:r>
            <a:r>
              <a:rPr lang="it-IT" altLang="it-IT" dirty="0"/>
              <a:t> to note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many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 do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reach</a:t>
            </a:r>
            <a:r>
              <a:rPr lang="it-IT" altLang="it-IT" dirty="0"/>
              <a:t> the </a:t>
            </a:r>
            <a:r>
              <a:rPr lang="it-IT" altLang="it-IT" dirty="0" err="1"/>
              <a:t>system’s</a:t>
            </a:r>
            <a:r>
              <a:rPr lang="it-IT" altLang="it-IT" dirty="0"/>
              <a:t> </a:t>
            </a:r>
            <a:r>
              <a:rPr lang="it-IT" altLang="it-IT" dirty="0" err="1"/>
              <a:t>external</a:t>
            </a:r>
            <a:r>
              <a:rPr lang="it-IT" altLang="it-IT" dirty="0"/>
              <a:t> state and cause a </a:t>
            </a:r>
            <a:r>
              <a:rPr lang="it-IT" altLang="it-IT" dirty="0" err="1"/>
              <a:t>failure</a:t>
            </a:r>
            <a:r>
              <a:rPr lang="it-IT" alt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C949FD-33E0-452D-843C-7C31B55A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6FB975-1184-46CC-8CD6-4C39FDFA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6729A3-BB73-4964-878D-7ADA2E81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62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800A7-2E3F-40F7-81F8-656E8AD3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Threats</a:t>
            </a:r>
            <a:r>
              <a:rPr lang="it-IT" altLang="it-IT" dirty="0"/>
              <a:t> to </a:t>
            </a:r>
            <a:r>
              <a:rPr lang="it-IT" altLang="it-IT" dirty="0" err="1"/>
              <a:t>Dependability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7BBA30-C88D-462D-A876-3369BBD5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6A56D8-DAD0-42FE-BDF5-36EB812C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Dependable computer-based systems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BDBFED-00E3-4F2F-8717-1B24B586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15</a:t>
            </a:fld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64CFFA-6455-4060-A84D-0A7069B7D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414452"/>
            <a:ext cx="3311525" cy="1655763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/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D7DC3E85-DA94-4F5E-BF05-4E0C36F8E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512" y="2060564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E4135B6-E748-4EE1-A6F8-BB1AA8CEF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037" y="2060564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BB4C0006-D13C-4E70-A905-A7E41C03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899" y="2060564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>
              <a:solidFill>
                <a:srgbClr val="FF0000"/>
              </a:solidFill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6E642BC9-43F9-4A7C-82C8-6F7641CB8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38" y="2327264"/>
            <a:ext cx="68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internal</a:t>
            </a:r>
          </a:p>
          <a:p>
            <a:r>
              <a:rPr lang="it-IT" altLang="it-IT" sz="1200"/>
              <a:t>fault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9F3333D-8F34-418F-8760-E69BB34A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138" y="2349490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error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5FB2CA66-34DF-41A3-B0F9-5B18C531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7" y="2327265"/>
            <a:ext cx="596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failure</a:t>
            </a:r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27DD4836-89B9-4A48-AA97-63D798173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9313" y="2205026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F1AE7AE9-1999-4D52-B92D-BCF632256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1838" y="2205026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D490469-D124-42BC-BDCC-760C26B11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2781290"/>
            <a:ext cx="11673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/>
              <a:t>component A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D09BCE5-C378-4E54-AEBE-2F33ADE14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49" y="4151302"/>
            <a:ext cx="9950451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800" dirty="0">
                <a:solidFill>
                  <a:schemeClr val="accent2"/>
                </a:solidFill>
              </a:rPr>
              <a:t>	</a:t>
            </a:r>
            <a:r>
              <a:rPr lang="it-IT" altLang="it-IT" sz="1800" dirty="0" err="1">
                <a:solidFill>
                  <a:schemeClr val="tx1"/>
                </a:solidFill>
              </a:rPr>
              <a:t>Partial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failure</a:t>
            </a:r>
            <a:r>
              <a:rPr lang="it-IT" altLang="it-IT" sz="1800" dirty="0">
                <a:solidFill>
                  <a:schemeClr val="tx1"/>
                </a:solidFill>
              </a:rPr>
              <a:t>: Services </a:t>
            </a:r>
            <a:r>
              <a:rPr lang="it-IT" altLang="it-IT" sz="1800" dirty="0" err="1">
                <a:solidFill>
                  <a:schemeClr val="tx1"/>
                </a:solidFill>
              </a:rPr>
              <a:t>implementing</a:t>
            </a:r>
            <a:r>
              <a:rPr lang="it-IT" altLang="it-IT" sz="1800" dirty="0">
                <a:solidFill>
                  <a:schemeClr val="tx1"/>
                </a:solidFill>
              </a:rPr>
              <a:t> the </a:t>
            </a:r>
            <a:r>
              <a:rPr lang="it-IT" altLang="it-IT" sz="1800" dirty="0" err="1">
                <a:solidFill>
                  <a:schemeClr val="tx1"/>
                </a:solidFill>
              </a:rPr>
              <a:t>functions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may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leave</a:t>
            </a:r>
            <a:r>
              <a:rPr lang="it-IT" altLang="it-IT" sz="1800" dirty="0">
                <a:solidFill>
                  <a:schemeClr val="tx1"/>
                </a:solidFill>
              </a:rPr>
              <a:t> the system in a </a:t>
            </a:r>
            <a:r>
              <a:rPr lang="it-IT" altLang="it-IT" sz="1800" dirty="0" err="1">
                <a:solidFill>
                  <a:schemeClr val="tx1"/>
                </a:solidFill>
              </a:rPr>
              <a:t>degraded</a:t>
            </a:r>
            <a:r>
              <a:rPr lang="it-IT" altLang="it-IT" sz="1800" dirty="0">
                <a:solidFill>
                  <a:schemeClr val="tx1"/>
                </a:solidFill>
              </a:rPr>
              <a:t> mode </a:t>
            </a:r>
            <a:r>
              <a:rPr lang="it-IT" altLang="it-IT" sz="1800" dirty="0" err="1">
                <a:solidFill>
                  <a:schemeClr val="tx1"/>
                </a:solidFill>
              </a:rPr>
              <a:t>that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still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offers</a:t>
            </a:r>
            <a:r>
              <a:rPr lang="it-IT" altLang="it-IT" sz="1800" dirty="0">
                <a:solidFill>
                  <a:schemeClr val="tx1"/>
                </a:solidFill>
              </a:rPr>
              <a:t> a subset of </a:t>
            </a:r>
            <a:r>
              <a:rPr lang="it-IT" altLang="it-IT" sz="1800" dirty="0" err="1">
                <a:solidFill>
                  <a:schemeClr val="tx1"/>
                </a:solidFill>
              </a:rPr>
              <a:t>needed</a:t>
            </a:r>
            <a:r>
              <a:rPr lang="it-IT" altLang="it-IT" sz="1800" dirty="0">
                <a:solidFill>
                  <a:schemeClr val="tx1"/>
                </a:solidFill>
              </a:rPr>
              <a:t> services to the user. The </a:t>
            </a:r>
            <a:r>
              <a:rPr lang="it-IT" altLang="it-IT" sz="1800" dirty="0" err="1">
                <a:solidFill>
                  <a:schemeClr val="tx1"/>
                </a:solidFill>
              </a:rPr>
              <a:t>specification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may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identify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several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such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modes</a:t>
            </a:r>
            <a:r>
              <a:rPr lang="it-IT" altLang="it-IT" sz="1800" dirty="0">
                <a:solidFill>
                  <a:schemeClr val="tx1"/>
                </a:solidFill>
              </a:rPr>
              <a:t>, e.g., slow service, limited service, </a:t>
            </a:r>
            <a:r>
              <a:rPr lang="it-IT" altLang="it-IT" sz="1800" dirty="0" err="1">
                <a:solidFill>
                  <a:schemeClr val="tx1"/>
                </a:solidFill>
              </a:rPr>
              <a:t>emergency</a:t>
            </a:r>
            <a:r>
              <a:rPr lang="it-IT" altLang="it-IT" sz="1800" dirty="0">
                <a:solidFill>
                  <a:schemeClr val="tx1"/>
                </a:solidFill>
              </a:rPr>
              <a:t> service, etc. Here, </a:t>
            </a:r>
            <a:r>
              <a:rPr lang="it-IT" altLang="it-IT" sz="1800" dirty="0" err="1">
                <a:solidFill>
                  <a:schemeClr val="tx1"/>
                </a:solidFill>
              </a:rPr>
              <a:t>we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say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that</a:t>
            </a:r>
            <a:r>
              <a:rPr lang="it-IT" altLang="it-IT" sz="1800" dirty="0">
                <a:solidFill>
                  <a:schemeClr val="tx1"/>
                </a:solidFill>
              </a:rPr>
              <a:t> the system </a:t>
            </a:r>
            <a:r>
              <a:rPr lang="it-IT" altLang="it-IT" sz="1800" dirty="0" err="1">
                <a:solidFill>
                  <a:schemeClr val="tx1"/>
                </a:solidFill>
              </a:rPr>
              <a:t>has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suffered</a:t>
            </a:r>
            <a:r>
              <a:rPr lang="it-IT" altLang="it-IT" sz="1800" dirty="0">
                <a:solidFill>
                  <a:schemeClr val="tx1"/>
                </a:solidFill>
              </a:rPr>
              <a:t> a </a:t>
            </a:r>
            <a:r>
              <a:rPr lang="it-IT" altLang="it-IT" sz="1800" dirty="0" err="1">
                <a:solidFill>
                  <a:schemeClr val="tx1"/>
                </a:solidFill>
              </a:rPr>
              <a:t>partial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failure</a:t>
            </a:r>
            <a:r>
              <a:rPr lang="it-IT" altLang="it-IT" sz="1800" dirty="0">
                <a:solidFill>
                  <a:schemeClr val="tx1"/>
                </a:solidFill>
              </a:rPr>
              <a:t> of </a:t>
            </a:r>
            <a:r>
              <a:rPr lang="it-IT" altLang="it-IT" sz="1800" dirty="0" err="1">
                <a:solidFill>
                  <a:schemeClr val="tx1"/>
                </a:solidFill>
              </a:rPr>
              <a:t>its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functionality</a:t>
            </a:r>
            <a:r>
              <a:rPr lang="it-IT" altLang="it-IT" sz="1800" dirty="0">
                <a:solidFill>
                  <a:schemeClr val="tx1"/>
                </a:solidFill>
              </a:rPr>
              <a:t> or performance.</a:t>
            </a:r>
            <a:endParaRPr lang="it-IT" altLang="it-IT" sz="2000" dirty="0">
              <a:solidFill>
                <a:schemeClr val="tx1"/>
              </a:solidFill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4C872CA-FDA9-4F2C-9453-0EB5F8E2D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844" y="3198723"/>
            <a:ext cx="7488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338"/>
              </a:spcBef>
              <a:buClr>
                <a:srgbClr val="FE400C"/>
              </a:buClr>
            </a:pPr>
            <a:r>
              <a:rPr lang="it-IT" altLang="it-IT" dirty="0"/>
              <a:t>A fault </a:t>
            </a:r>
            <a:r>
              <a:rPr lang="it-IT" altLang="it-IT" dirty="0" err="1"/>
              <a:t>causes</a:t>
            </a:r>
            <a:r>
              <a:rPr lang="it-IT" altLang="it-IT" dirty="0"/>
              <a:t> an </a:t>
            </a:r>
            <a:r>
              <a:rPr lang="it-IT" altLang="it-IT" dirty="0" err="1"/>
              <a:t>error</a:t>
            </a:r>
            <a:r>
              <a:rPr lang="it-IT" altLang="it-IT" dirty="0"/>
              <a:t> in the </a:t>
            </a:r>
            <a:r>
              <a:rPr lang="it-IT" altLang="it-IT" dirty="0" err="1"/>
              <a:t>internal</a:t>
            </a:r>
            <a:r>
              <a:rPr lang="it-IT" altLang="it-IT" dirty="0"/>
              <a:t> state of the system.  The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causes</a:t>
            </a:r>
            <a:r>
              <a:rPr lang="it-IT" altLang="it-IT" dirty="0"/>
              <a:t> the system to </a:t>
            </a:r>
            <a:r>
              <a:rPr lang="it-IT" altLang="it-IT" dirty="0" err="1"/>
              <a:t>fail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7545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ECCC45-265A-46CD-8149-C88AD241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/>
              <a:t>Means</a:t>
            </a:r>
            <a:r>
              <a:rPr lang="it-IT" altLang="it-IT" dirty="0"/>
              <a:t> for </a:t>
            </a:r>
            <a:r>
              <a:rPr lang="it-IT" altLang="it-IT" dirty="0" err="1"/>
              <a:t>achieving</a:t>
            </a:r>
            <a:r>
              <a:rPr lang="it-IT" altLang="it-IT" dirty="0"/>
              <a:t>  </a:t>
            </a:r>
            <a:r>
              <a:rPr lang="it-IT" altLang="it-IT" dirty="0" err="1"/>
              <a:t>dependability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D494EE-FD63-4DDB-ADE1-1C9A4CA3A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360" y="1253331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dirty="0"/>
              <a:t>A </a:t>
            </a:r>
            <a:r>
              <a:rPr lang="it-IT" altLang="it-IT" dirty="0" err="1"/>
              <a:t>combined</a:t>
            </a:r>
            <a:r>
              <a:rPr lang="it-IT" altLang="it-IT" dirty="0"/>
              <a:t> use of </a:t>
            </a:r>
            <a:r>
              <a:rPr lang="it-IT" altLang="it-IT" dirty="0" err="1"/>
              <a:t>methods</a:t>
            </a:r>
            <a:r>
              <a:rPr lang="it-IT" altLang="it-IT" dirty="0"/>
              <a:t> can be </a:t>
            </a:r>
            <a:r>
              <a:rPr lang="it-IT" altLang="it-IT" dirty="0" err="1"/>
              <a:t>applied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</a:t>
            </a:r>
            <a:r>
              <a:rPr lang="it-IT" altLang="it-IT" dirty="0" err="1"/>
              <a:t>means</a:t>
            </a:r>
            <a:r>
              <a:rPr lang="it-IT" altLang="it-IT" dirty="0"/>
              <a:t> for </a:t>
            </a:r>
            <a:r>
              <a:rPr lang="it-IT" altLang="it-IT" dirty="0" err="1"/>
              <a:t>achieving</a:t>
            </a:r>
            <a:r>
              <a:rPr lang="it-IT" altLang="it-IT" dirty="0"/>
              <a:t> </a:t>
            </a:r>
            <a:r>
              <a:rPr lang="it-IT" altLang="it-IT" dirty="0" err="1"/>
              <a:t>dependability</a:t>
            </a:r>
            <a:r>
              <a:rPr lang="it-IT" altLang="it-IT" dirty="0"/>
              <a:t>. </a:t>
            </a:r>
            <a:r>
              <a:rPr lang="it-IT" altLang="it-IT" dirty="0" err="1"/>
              <a:t>These</a:t>
            </a:r>
            <a:r>
              <a:rPr lang="it-IT" altLang="it-IT" dirty="0"/>
              <a:t> </a:t>
            </a:r>
            <a:r>
              <a:rPr lang="it-IT" altLang="it-IT" dirty="0" err="1"/>
              <a:t>means</a:t>
            </a:r>
            <a:r>
              <a:rPr lang="it-IT" altLang="it-IT" dirty="0"/>
              <a:t> can be </a:t>
            </a:r>
            <a:r>
              <a:rPr lang="it-IT" altLang="it-IT" dirty="0" err="1"/>
              <a:t>classified</a:t>
            </a:r>
            <a:r>
              <a:rPr lang="it-IT" altLang="it-IT" dirty="0"/>
              <a:t> </a:t>
            </a:r>
            <a:r>
              <a:rPr lang="it-IT" altLang="it-IT" dirty="0" err="1"/>
              <a:t>into</a:t>
            </a:r>
            <a:r>
              <a:rPr lang="it-IT" altLang="it-IT" dirty="0"/>
              <a:t>:</a:t>
            </a:r>
            <a:br>
              <a:rPr lang="it-IT" altLang="it-IT" dirty="0"/>
            </a:br>
            <a:endParaRPr lang="it-IT" altLang="it-IT" dirty="0"/>
          </a:p>
          <a:p>
            <a:pPr marL="0" indent="0">
              <a:spcBef>
                <a:spcPts val="338"/>
              </a:spcBef>
              <a:buNone/>
            </a:pPr>
            <a:r>
              <a:rPr lang="it-IT" altLang="it-IT" dirty="0"/>
              <a:t>1. </a:t>
            </a:r>
            <a:r>
              <a:rPr lang="it-IT" altLang="it-IT" b="1" dirty="0"/>
              <a:t>Fault </a:t>
            </a:r>
            <a:r>
              <a:rPr lang="it-IT" altLang="it-IT" b="1" dirty="0" err="1"/>
              <a:t>Prevention</a:t>
            </a:r>
            <a:r>
              <a:rPr lang="it-IT" altLang="it-IT" dirty="0"/>
              <a:t> </a:t>
            </a:r>
            <a:r>
              <a:rPr lang="it-IT" altLang="it-IT" b="1" dirty="0"/>
              <a:t>techniques</a:t>
            </a:r>
            <a:br>
              <a:rPr lang="it-IT" altLang="it-IT" b="1" dirty="0"/>
            </a:br>
            <a:r>
              <a:rPr lang="it-IT" altLang="it-IT" b="1" dirty="0"/>
              <a:t>	</a:t>
            </a:r>
            <a:r>
              <a:rPr lang="it-IT" altLang="it-IT" i="1" dirty="0"/>
              <a:t>to </a:t>
            </a:r>
            <a:r>
              <a:rPr lang="it-IT" altLang="it-IT" i="1" dirty="0" err="1"/>
              <a:t>prevent</a:t>
            </a:r>
            <a:r>
              <a:rPr lang="it-IT" altLang="it-IT" i="1" dirty="0"/>
              <a:t> the </a:t>
            </a:r>
            <a:r>
              <a:rPr lang="it-IT" altLang="it-IT" i="1" dirty="0" err="1"/>
              <a:t>occurrence</a:t>
            </a:r>
            <a:r>
              <a:rPr lang="it-IT" altLang="it-IT" i="1" dirty="0"/>
              <a:t> and </a:t>
            </a:r>
            <a:r>
              <a:rPr lang="it-IT" altLang="it-IT" i="1" dirty="0" err="1"/>
              <a:t>introduction</a:t>
            </a:r>
            <a:r>
              <a:rPr lang="it-IT" altLang="it-IT" i="1" dirty="0"/>
              <a:t> of faults</a:t>
            </a:r>
            <a:br>
              <a:rPr lang="it-IT" altLang="it-IT" i="1" dirty="0"/>
            </a:br>
            <a:r>
              <a:rPr lang="it-IT" altLang="it-IT" dirty="0"/>
              <a:t> 	– design review, component screening, testing, </a:t>
            </a:r>
            <a:br>
              <a:rPr lang="it-IT" altLang="it-IT" dirty="0"/>
            </a:br>
            <a:r>
              <a:rPr lang="it-IT" altLang="it-IT" dirty="0"/>
              <a:t>	   </a:t>
            </a:r>
            <a:r>
              <a:rPr lang="it-IT" altLang="it-IT" dirty="0" err="1"/>
              <a:t>quality</a:t>
            </a:r>
            <a:r>
              <a:rPr lang="it-IT" altLang="it-IT" dirty="0"/>
              <a:t> control </a:t>
            </a:r>
            <a:r>
              <a:rPr lang="it-IT" altLang="it-IT" dirty="0" err="1"/>
              <a:t>methods</a:t>
            </a:r>
            <a:r>
              <a:rPr lang="it-IT" altLang="it-IT" dirty="0"/>
              <a:t>, ...  </a:t>
            </a:r>
          </a:p>
          <a:p>
            <a:pPr marL="0" indent="0">
              <a:spcBef>
                <a:spcPts val="338"/>
              </a:spcBef>
              <a:buNone/>
            </a:pPr>
            <a:r>
              <a:rPr lang="it-IT" altLang="it-IT" dirty="0"/>
              <a:t>		– </a:t>
            </a:r>
            <a:r>
              <a:rPr lang="it-IT" altLang="it-IT" dirty="0" err="1"/>
              <a:t>formal</a:t>
            </a:r>
            <a:r>
              <a:rPr lang="it-IT" altLang="it-IT" dirty="0"/>
              <a:t> </a:t>
            </a:r>
            <a:r>
              <a:rPr lang="it-IT" altLang="it-IT" dirty="0" err="1"/>
              <a:t>methods</a:t>
            </a:r>
            <a:endParaRPr lang="it-IT" altLang="it-IT" dirty="0"/>
          </a:p>
          <a:p>
            <a:pPr marL="0" indent="0">
              <a:spcBef>
                <a:spcPts val="338"/>
              </a:spcBef>
              <a:buNone/>
            </a:pPr>
            <a:r>
              <a:rPr lang="it-IT" altLang="it-IT" dirty="0"/>
              <a:t>		</a:t>
            </a:r>
          </a:p>
          <a:p>
            <a:pPr marL="0" indent="0">
              <a:spcBef>
                <a:spcPts val="338"/>
              </a:spcBef>
              <a:buNone/>
            </a:pPr>
            <a:r>
              <a:rPr lang="it-IT" altLang="it-IT" dirty="0"/>
              <a:t>2. </a:t>
            </a:r>
            <a:r>
              <a:rPr lang="it-IT" altLang="it-IT" b="1" dirty="0"/>
              <a:t>Fault </a:t>
            </a:r>
            <a:r>
              <a:rPr lang="it-IT" altLang="it-IT" b="1" dirty="0" err="1"/>
              <a:t>Tolerance</a:t>
            </a:r>
            <a:r>
              <a:rPr lang="it-IT" altLang="it-IT" b="1" dirty="0"/>
              <a:t> techniques</a:t>
            </a:r>
          </a:p>
          <a:p>
            <a:pPr marL="0" indent="0">
              <a:spcBef>
                <a:spcPts val="338"/>
              </a:spcBef>
              <a:buNone/>
            </a:pPr>
            <a:r>
              <a:rPr lang="it-IT" altLang="it-IT" dirty="0"/>
              <a:t>		to </a:t>
            </a:r>
            <a:r>
              <a:rPr lang="it-IT" altLang="it-IT" dirty="0" err="1"/>
              <a:t>provide</a:t>
            </a:r>
            <a:r>
              <a:rPr lang="it-IT" altLang="it-IT" dirty="0"/>
              <a:t> a service </a:t>
            </a:r>
            <a:r>
              <a:rPr lang="it-IT" altLang="it-IT" dirty="0" err="1"/>
              <a:t>complying</a:t>
            </a:r>
            <a:r>
              <a:rPr lang="it-IT" altLang="it-IT" dirty="0"/>
              <a:t> with the </a:t>
            </a:r>
            <a:r>
              <a:rPr lang="it-IT" altLang="it-IT" dirty="0" err="1"/>
              <a:t>specification</a:t>
            </a:r>
            <a:r>
              <a:rPr lang="it-IT" altLang="it-IT" dirty="0"/>
              <a:t> in</a:t>
            </a:r>
            <a:br>
              <a:rPr lang="it-IT" altLang="it-IT" dirty="0"/>
            </a:br>
            <a:r>
              <a:rPr lang="it-IT" altLang="it-IT" dirty="0"/>
              <a:t>	</a:t>
            </a:r>
            <a:r>
              <a:rPr lang="it-IT" altLang="it-IT" dirty="0" err="1"/>
              <a:t>spite</a:t>
            </a:r>
            <a:r>
              <a:rPr lang="it-IT" altLang="it-IT" dirty="0"/>
              <a:t> of faults</a:t>
            </a:r>
            <a:endParaRPr lang="it-IT" altLang="it-IT" i="1" dirty="0"/>
          </a:p>
          <a:p>
            <a:pPr marL="0" indent="0">
              <a:spcBef>
                <a:spcPts val="338"/>
              </a:spcBef>
              <a:buNone/>
            </a:pPr>
            <a:r>
              <a:rPr lang="it-IT" altLang="it-IT" dirty="0"/>
              <a:t>	</a:t>
            </a:r>
          </a:p>
          <a:p>
            <a:pPr marL="0" indent="0">
              <a:spcBef>
                <a:spcPts val="338"/>
              </a:spcBef>
              <a:buNone/>
            </a:pPr>
            <a:r>
              <a:rPr lang="it-IT" altLang="it-IT" dirty="0"/>
              <a:t>3. </a:t>
            </a:r>
            <a:r>
              <a:rPr lang="it-IT" altLang="it-IT" b="1" dirty="0"/>
              <a:t>Fault </a:t>
            </a:r>
            <a:r>
              <a:rPr lang="it-IT" altLang="it-IT" b="1" dirty="0" err="1"/>
              <a:t>Removal</a:t>
            </a:r>
            <a:r>
              <a:rPr lang="it-IT" altLang="it-IT" b="1" dirty="0"/>
              <a:t> techniques</a:t>
            </a:r>
          </a:p>
          <a:p>
            <a:pPr marL="0" indent="0">
              <a:spcBef>
                <a:spcPts val="338"/>
              </a:spcBef>
              <a:buNone/>
            </a:pPr>
            <a:r>
              <a:rPr lang="it-IT" altLang="it-IT" dirty="0"/>
              <a:t>		to reduce the </a:t>
            </a:r>
            <a:r>
              <a:rPr lang="it-IT" altLang="it-IT" dirty="0" err="1"/>
              <a:t>presence</a:t>
            </a:r>
            <a:r>
              <a:rPr lang="it-IT" altLang="it-IT" dirty="0"/>
              <a:t> of faults (</a:t>
            </a:r>
            <a:r>
              <a:rPr lang="it-IT" altLang="it-IT" dirty="0" err="1"/>
              <a:t>number,seriouness</a:t>
            </a:r>
            <a:r>
              <a:rPr lang="it-IT" altLang="it-IT" dirty="0"/>
              <a:t>, ...)</a:t>
            </a:r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dirty="0"/>
              <a:t>		</a:t>
            </a:r>
          </a:p>
          <a:p>
            <a:pPr marL="0" indent="0">
              <a:spcBef>
                <a:spcPts val="338"/>
              </a:spcBef>
              <a:buNone/>
            </a:pPr>
            <a:r>
              <a:rPr lang="it-IT" altLang="it-IT" dirty="0"/>
              <a:t>4. </a:t>
            </a:r>
            <a:r>
              <a:rPr lang="it-IT" altLang="it-IT" b="1" dirty="0"/>
              <a:t>Fault Forecasting techniques</a:t>
            </a:r>
          </a:p>
          <a:p>
            <a:pPr marL="0" indent="0">
              <a:spcBef>
                <a:spcPts val="338"/>
              </a:spcBef>
              <a:buNone/>
            </a:pPr>
            <a:r>
              <a:rPr lang="it-IT" altLang="it-IT" dirty="0"/>
              <a:t>	to estimate the </a:t>
            </a:r>
            <a:r>
              <a:rPr lang="it-IT" altLang="it-IT" dirty="0" err="1"/>
              <a:t>present</a:t>
            </a:r>
            <a:r>
              <a:rPr lang="it-IT" altLang="it-IT" dirty="0"/>
              <a:t> </a:t>
            </a:r>
            <a:r>
              <a:rPr lang="it-IT" altLang="it-IT" dirty="0" err="1"/>
              <a:t>number</a:t>
            </a:r>
            <a:r>
              <a:rPr lang="it-IT" altLang="it-IT" dirty="0"/>
              <a:t>, the future </a:t>
            </a:r>
            <a:r>
              <a:rPr lang="it-IT" altLang="it-IT" dirty="0" err="1"/>
              <a:t>incidence</a:t>
            </a:r>
            <a:r>
              <a:rPr lang="it-IT" altLang="it-IT" dirty="0"/>
              <a:t>, and the 	</a:t>
            </a:r>
            <a:r>
              <a:rPr lang="it-IT" altLang="it-IT" dirty="0" err="1"/>
              <a:t>consequences</a:t>
            </a:r>
            <a:r>
              <a:rPr lang="it-IT" altLang="it-IT" dirty="0"/>
              <a:t> of faults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5497E1-1E65-4561-B329-5687C8BD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B2BDC9-0FC6-4722-AB06-10C433B3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6CAF22-7D09-48D9-AC09-447E11AB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357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BBFF5-C70E-47BD-A347-35B9318C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Dependability</a:t>
            </a:r>
            <a:r>
              <a:rPr lang="it-IT" dirty="0"/>
              <a:t> </a:t>
            </a:r>
            <a:r>
              <a:rPr lang="it-IT" dirty="0" err="1"/>
              <a:t>tree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99DA98-3721-4144-8841-DD2AEBF8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7DF958-E417-44E5-B2F0-1F392DE7A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C87F49-66FB-4B43-8E2C-61AA41FB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17</a:t>
            </a:fld>
            <a:endParaRPr lang="it-IT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9C575EF-E332-4437-943B-484405BF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9075" y="1845564"/>
            <a:ext cx="4048375" cy="302529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BACC2BF5-EB34-4DB1-BC83-34564116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5445125"/>
            <a:ext cx="4734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/>
              <a:t>(*) Security: </a:t>
            </a:r>
            <a:r>
              <a:rPr lang="it-IT" altLang="it-IT" dirty="0" err="1"/>
              <a:t>Availability</a:t>
            </a:r>
            <a:r>
              <a:rPr lang="it-IT" altLang="it-IT" dirty="0"/>
              <a:t>, </a:t>
            </a:r>
            <a:r>
              <a:rPr lang="it-IT" altLang="it-IT" dirty="0" err="1"/>
              <a:t>Confidentiality</a:t>
            </a:r>
            <a:r>
              <a:rPr lang="it-IT" altLang="it-IT" dirty="0"/>
              <a:t>, </a:t>
            </a:r>
            <a:r>
              <a:rPr lang="it-IT" altLang="it-IT" dirty="0" err="1"/>
              <a:t>Integrity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05521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AD195-4B88-4A60-93CB-915B7137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Threats</a:t>
            </a:r>
            <a:r>
              <a:rPr lang="it-IT" altLang="it-IT" dirty="0"/>
              <a:t> to </a:t>
            </a:r>
            <a:r>
              <a:rPr lang="it-IT" altLang="it-IT" dirty="0" err="1"/>
              <a:t>dependability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DB104E-FCF7-450A-85EB-99E27485A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12" y="1639888"/>
            <a:ext cx="10076668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dirty="0"/>
              <a:t>The life </a:t>
            </a:r>
            <a:r>
              <a:rPr lang="it-IT" altLang="it-IT" dirty="0" err="1"/>
              <a:t>cycle</a:t>
            </a:r>
            <a:r>
              <a:rPr lang="it-IT" altLang="it-IT" dirty="0"/>
              <a:t> of a system </a:t>
            </a:r>
            <a:r>
              <a:rPr lang="it-IT" altLang="it-IT" dirty="0" err="1"/>
              <a:t>consists</a:t>
            </a:r>
            <a:r>
              <a:rPr lang="it-IT" altLang="it-IT" dirty="0"/>
              <a:t> of </a:t>
            </a:r>
            <a:r>
              <a:rPr lang="it-IT" altLang="it-IT" dirty="0" err="1"/>
              <a:t>two</a:t>
            </a:r>
            <a:r>
              <a:rPr lang="it-IT" altLang="it-IT" dirty="0"/>
              <a:t> </a:t>
            </a:r>
            <a:r>
              <a:rPr lang="it-IT" altLang="it-IT" dirty="0" err="1"/>
              <a:t>phases</a:t>
            </a:r>
            <a:r>
              <a:rPr lang="it-IT" altLang="it-IT" dirty="0"/>
              <a:t>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	- </a:t>
            </a:r>
            <a:r>
              <a:rPr lang="it-IT" altLang="it-IT" dirty="0" err="1"/>
              <a:t>development</a:t>
            </a:r>
            <a:r>
              <a:rPr lang="it-IT" altLang="it-IT" dirty="0"/>
              <a:t>	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	- use</a:t>
            </a:r>
          </a:p>
          <a:p>
            <a:pPr>
              <a:lnSpc>
                <a:spcPct val="80000"/>
              </a:lnSpc>
            </a:pPr>
            <a:r>
              <a:rPr lang="it-IT" altLang="it-IT" dirty="0"/>
              <a:t>Development </a:t>
            </a:r>
            <a:r>
              <a:rPr lang="it-IT" altLang="it-IT" dirty="0" err="1"/>
              <a:t>phase</a:t>
            </a:r>
            <a:r>
              <a:rPr lang="it-IT" altLang="it-IT" dirty="0"/>
              <a:t> </a:t>
            </a:r>
            <a:r>
              <a:rPr lang="it-IT" altLang="it-IT" dirty="0" err="1"/>
              <a:t>includes</a:t>
            </a:r>
            <a:r>
              <a:rPr lang="it-IT" altLang="it-IT" dirty="0"/>
              <a:t> </a:t>
            </a:r>
            <a:r>
              <a:rPr lang="it-IT" altLang="it-IT" dirty="0" err="1"/>
              <a:t>all</a:t>
            </a:r>
            <a:r>
              <a:rPr lang="it-IT" altLang="it-IT" dirty="0"/>
              <a:t> activities from </a:t>
            </a:r>
            <a:r>
              <a:rPr lang="it-IT" altLang="it-IT" dirty="0" err="1"/>
              <a:t>presentation</a:t>
            </a:r>
            <a:r>
              <a:rPr lang="it-IT" altLang="it-IT" dirty="0"/>
              <a:t> of the </a:t>
            </a:r>
            <a:r>
              <a:rPr lang="it-IT" altLang="it-IT" dirty="0" err="1"/>
              <a:t>user’s</a:t>
            </a:r>
            <a:r>
              <a:rPr lang="it-IT" altLang="it-IT" dirty="0"/>
              <a:t> </a:t>
            </a:r>
            <a:r>
              <a:rPr lang="it-IT" altLang="it-IT" dirty="0" err="1"/>
              <a:t>initial</a:t>
            </a:r>
            <a:r>
              <a:rPr lang="it-IT" altLang="it-IT" dirty="0"/>
              <a:t> concept to the </a:t>
            </a:r>
            <a:r>
              <a:rPr lang="it-IT" altLang="it-IT" dirty="0" err="1"/>
              <a:t>decision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the system </a:t>
            </a:r>
            <a:r>
              <a:rPr lang="it-IT" altLang="it-IT" dirty="0" err="1"/>
              <a:t>has</a:t>
            </a:r>
            <a:r>
              <a:rPr lang="it-IT" altLang="it-IT" dirty="0"/>
              <a:t> </a:t>
            </a:r>
            <a:r>
              <a:rPr lang="it-IT" altLang="it-IT" dirty="0" err="1"/>
              <a:t>passed</a:t>
            </a:r>
            <a:r>
              <a:rPr lang="it-IT" altLang="it-IT" dirty="0"/>
              <a:t> </a:t>
            </a:r>
            <a:r>
              <a:rPr lang="it-IT" altLang="it-IT" dirty="0" err="1"/>
              <a:t>all</a:t>
            </a:r>
            <a:r>
              <a:rPr lang="it-IT" altLang="it-IT" dirty="0"/>
              <a:t> </a:t>
            </a:r>
            <a:r>
              <a:rPr lang="it-IT" altLang="it-IT" dirty="0" err="1"/>
              <a:t>acceptance</a:t>
            </a:r>
            <a:r>
              <a:rPr lang="it-IT" altLang="it-IT" dirty="0"/>
              <a:t> </a:t>
            </a:r>
            <a:r>
              <a:rPr lang="it-IT" altLang="it-IT" dirty="0" err="1"/>
              <a:t>tests</a:t>
            </a:r>
            <a:r>
              <a:rPr lang="it-IT" altLang="it-IT" dirty="0"/>
              <a:t> and </a:t>
            </a:r>
            <a:r>
              <a:rPr lang="it-IT" altLang="it-IT" dirty="0" err="1"/>
              <a:t>is</a:t>
            </a:r>
            <a:r>
              <a:rPr lang="it-IT" altLang="it-IT" dirty="0"/>
              <a:t> ready to </a:t>
            </a:r>
            <a:r>
              <a:rPr lang="it-IT" altLang="it-IT" dirty="0" err="1"/>
              <a:t>deliver</a:t>
            </a:r>
            <a:r>
              <a:rPr lang="it-IT" altLang="it-IT" dirty="0"/>
              <a:t> service in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user’s</a:t>
            </a:r>
            <a:r>
              <a:rPr lang="it-IT" altLang="it-IT" dirty="0"/>
              <a:t> </a:t>
            </a:r>
            <a:r>
              <a:rPr lang="it-IT" altLang="it-IT" dirty="0" err="1"/>
              <a:t>environment</a:t>
            </a:r>
            <a:r>
              <a:rPr lang="it-IT" altLang="it-IT" dirty="0"/>
              <a:t>.  </a:t>
            </a:r>
            <a:r>
              <a:rPr lang="it-IT" altLang="it-IT" dirty="0" err="1"/>
              <a:t>During</a:t>
            </a:r>
            <a:r>
              <a:rPr lang="it-IT" altLang="it-IT" dirty="0"/>
              <a:t> the </a:t>
            </a:r>
            <a:r>
              <a:rPr lang="it-IT" altLang="it-IT" dirty="0" err="1"/>
              <a:t>development</a:t>
            </a:r>
            <a:r>
              <a:rPr lang="it-IT" altLang="it-IT" dirty="0"/>
              <a:t> </a:t>
            </a:r>
            <a:r>
              <a:rPr lang="it-IT" altLang="it-IT" dirty="0" err="1"/>
              <a:t>phase</a:t>
            </a:r>
            <a:r>
              <a:rPr lang="it-IT" altLang="it-IT" dirty="0"/>
              <a:t>, the system </a:t>
            </a:r>
            <a:r>
              <a:rPr lang="it-IT" altLang="it-IT" dirty="0" err="1"/>
              <a:t>interacts</a:t>
            </a:r>
            <a:r>
              <a:rPr lang="it-IT" altLang="it-IT" dirty="0"/>
              <a:t> with the </a:t>
            </a:r>
            <a:r>
              <a:rPr lang="it-IT" altLang="it-IT" dirty="0" err="1"/>
              <a:t>development</a:t>
            </a:r>
            <a:r>
              <a:rPr lang="it-IT" altLang="it-IT" dirty="0"/>
              <a:t> </a:t>
            </a:r>
            <a:r>
              <a:rPr lang="it-IT" altLang="it-IT" dirty="0" err="1"/>
              <a:t>environment</a:t>
            </a:r>
            <a:r>
              <a:rPr lang="it-IT" altLang="it-IT" dirty="0"/>
              <a:t> and </a:t>
            </a:r>
            <a:r>
              <a:rPr lang="it-IT" altLang="it-IT" dirty="0" err="1"/>
              <a:t>development</a:t>
            </a:r>
            <a:r>
              <a:rPr lang="it-IT" altLang="it-IT" dirty="0"/>
              <a:t> faults </a:t>
            </a:r>
            <a:r>
              <a:rPr lang="it-IT" altLang="it-IT" dirty="0" err="1"/>
              <a:t>may</a:t>
            </a:r>
            <a:r>
              <a:rPr lang="it-IT" altLang="it-IT" dirty="0"/>
              <a:t> be </a:t>
            </a:r>
            <a:r>
              <a:rPr lang="it-IT" altLang="it-IT" dirty="0" err="1"/>
              <a:t>introduced</a:t>
            </a:r>
            <a:r>
              <a:rPr lang="it-IT" altLang="it-IT" dirty="0"/>
              <a:t> </a:t>
            </a:r>
            <a:r>
              <a:rPr lang="it-IT" altLang="it-IT" dirty="0" err="1"/>
              <a:t>into</a:t>
            </a:r>
            <a:r>
              <a:rPr lang="it-IT" altLang="it-IT" dirty="0"/>
              <a:t> the system by the </a:t>
            </a:r>
            <a:r>
              <a:rPr lang="it-IT" altLang="it-IT" dirty="0" err="1"/>
              <a:t>environment</a:t>
            </a:r>
            <a:r>
              <a:rPr lang="it-IT" altLang="it-IT" dirty="0"/>
              <a:t>.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The </a:t>
            </a:r>
            <a:r>
              <a:rPr lang="it-IT" altLang="it-IT" dirty="0" err="1"/>
              <a:t>development</a:t>
            </a:r>
            <a:r>
              <a:rPr lang="it-IT" altLang="it-IT" dirty="0"/>
              <a:t> </a:t>
            </a:r>
            <a:r>
              <a:rPr lang="it-IT" altLang="it-IT" dirty="0" err="1"/>
              <a:t>environment</a:t>
            </a:r>
            <a:r>
              <a:rPr lang="it-IT" altLang="it-IT" dirty="0"/>
              <a:t> of a system </a:t>
            </a:r>
            <a:r>
              <a:rPr lang="it-IT" altLang="it-IT" dirty="0" err="1"/>
              <a:t>consists</a:t>
            </a:r>
            <a:r>
              <a:rPr lang="it-IT" altLang="it-IT" dirty="0"/>
              <a:t> of the following </a:t>
            </a:r>
            <a:r>
              <a:rPr lang="it-IT" altLang="it-IT" dirty="0" err="1"/>
              <a:t>elements</a:t>
            </a:r>
            <a:r>
              <a:rPr lang="it-IT" altLang="it-IT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1. the </a:t>
            </a:r>
            <a:r>
              <a:rPr lang="it-IT" altLang="it-IT" dirty="0" err="1"/>
              <a:t>physical</a:t>
            </a:r>
            <a:r>
              <a:rPr lang="it-IT" altLang="it-IT" dirty="0"/>
              <a:t> world with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natural</a:t>
            </a:r>
            <a:r>
              <a:rPr lang="it-IT" altLang="it-IT" dirty="0"/>
              <a:t> </a:t>
            </a:r>
            <a:r>
              <a:rPr lang="it-IT" altLang="it-IT" dirty="0" err="1"/>
              <a:t>phenomena</a:t>
            </a: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2. human developers, some </a:t>
            </a:r>
            <a:r>
              <a:rPr lang="it-IT" altLang="it-IT" dirty="0" err="1"/>
              <a:t>possibly</a:t>
            </a:r>
            <a:r>
              <a:rPr lang="it-IT" altLang="it-IT" dirty="0"/>
              <a:t> </a:t>
            </a:r>
            <a:r>
              <a:rPr lang="it-IT" altLang="it-IT" dirty="0" err="1"/>
              <a:t>lacking</a:t>
            </a:r>
            <a:r>
              <a:rPr lang="it-IT" altLang="it-IT" dirty="0"/>
              <a:t> </a:t>
            </a:r>
            <a:r>
              <a:rPr lang="it-IT" altLang="it-IT" dirty="0" err="1"/>
              <a:t>competence</a:t>
            </a:r>
            <a:r>
              <a:rPr lang="it-IT" altLang="it-IT" dirty="0"/>
              <a:t> or </a:t>
            </a:r>
            <a:r>
              <a:rPr lang="it-IT" altLang="it-IT" dirty="0" err="1"/>
              <a:t>having</a:t>
            </a:r>
            <a:r>
              <a:rPr lang="it-IT" altLang="it-IT" dirty="0"/>
              <a:t> </a:t>
            </a:r>
            <a:r>
              <a:rPr lang="it-IT" altLang="it-IT" dirty="0" err="1"/>
              <a:t>malicious</a:t>
            </a:r>
            <a:r>
              <a:rPr lang="it-IT" altLang="it-IT" dirty="0"/>
              <a:t> </a:t>
            </a:r>
            <a:r>
              <a:rPr lang="it-IT" altLang="it-IT" dirty="0" err="1"/>
              <a:t>objectives</a:t>
            </a: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3. </a:t>
            </a:r>
            <a:r>
              <a:rPr lang="it-IT" altLang="it-IT" dirty="0" err="1"/>
              <a:t>development</a:t>
            </a:r>
            <a:r>
              <a:rPr lang="it-IT" altLang="it-IT" dirty="0"/>
              <a:t> tools: software and hardware </a:t>
            </a:r>
            <a:r>
              <a:rPr lang="it-IT" altLang="it-IT" dirty="0" err="1"/>
              <a:t>used</a:t>
            </a:r>
            <a:r>
              <a:rPr lang="it-IT" altLang="it-IT" dirty="0"/>
              <a:t> by the developers to assist </a:t>
            </a:r>
            <a:r>
              <a:rPr lang="it-IT" altLang="it-IT" dirty="0" err="1"/>
              <a:t>them</a:t>
            </a:r>
            <a:r>
              <a:rPr lang="it-IT" altLang="it-IT" dirty="0"/>
              <a:t> in the </a:t>
            </a:r>
            <a:r>
              <a:rPr lang="it-IT" altLang="it-IT" dirty="0" err="1"/>
              <a:t>developmen</a:t>
            </a:r>
            <a:r>
              <a:rPr lang="it-IT" altLang="it-IT" dirty="0"/>
              <a:t> </a:t>
            </a:r>
            <a:r>
              <a:rPr lang="it-IT" altLang="it-IT" dirty="0" err="1"/>
              <a:t>process</a:t>
            </a: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4. production and test facilities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The use </a:t>
            </a:r>
            <a:r>
              <a:rPr lang="it-IT" altLang="it-IT" dirty="0" err="1"/>
              <a:t>phase</a:t>
            </a:r>
            <a:r>
              <a:rPr lang="it-IT" altLang="it-IT" dirty="0"/>
              <a:t> of a </a:t>
            </a:r>
            <a:r>
              <a:rPr lang="it-IT" altLang="it-IT" dirty="0" err="1"/>
              <a:t>system’s</a:t>
            </a:r>
            <a:r>
              <a:rPr lang="it-IT" altLang="it-IT" dirty="0"/>
              <a:t> life </a:t>
            </a:r>
            <a:r>
              <a:rPr lang="it-IT" altLang="it-IT" dirty="0" err="1"/>
              <a:t>begins</a:t>
            </a:r>
            <a:r>
              <a:rPr lang="it-IT" altLang="it-IT" dirty="0"/>
              <a:t> </a:t>
            </a:r>
            <a:r>
              <a:rPr lang="it-IT" altLang="it-IT" dirty="0" err="1"/>
              <a:t>when</a:t>
            </a:r>
            <a:r>
              <a:rPr lang="it-IT" altLang="it-IT" dirty="0"/>
              <a:t> the system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accepted</a:t>
            </a:r>
            <a:r>
              <a:rPr lang="it-IT" altLang="it-IT" dirty="0"/>
              <a:t> for use and starts the delivery of </a:t>
            </a:r>
            <a:r>
              <a:rPr lang="it-IT" altLang="it-IT" dirty="0" err="1"/>
              <a:t>its</a:t>
            </a:r>
            <a:r>
              <a:rPr lang="it-IT" altLang="it-IT" dirty="0"/>
              <a:t> services to the users.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The system </a:t>
            </a:r>
            <a:r>
              <a:rPr lang="it-IT" altLang="it-IT" dirty="0" err="1"/>
              <a:t>interacts</a:t>
            </a:r>
            <a:r>
              <a:rPr lang="it-IT" altLang="it-IT" dirty="0"/>
              <a:t> with </a:t>
            </a:r>
            <a:r>
              <a:rPr lang="it-IT" altLang="it-IT" dirty="0" err="1"/>
              <a:t>its</a:t>
            </a:r>
            <a:r>
              <a:rPr lang="it-IT" altLang="it-IT" dirty="0"/>
              <a:t> use </a:t>
            </a:r>
            <a:r>
              <a:rPr lang="it-IT" altLang="it-IT" dirty="0" err="1"/>
              <a:t>environment</a:t>
            </a:r>
            <a:r>
              <a:rPr lang="it-IT" altLang="it-IT" dirty="0"/>
              <a:t>.</a:t>
            </a: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1ABC77-6A82-43F2-9CF5-3C4BC741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F322EF-DBCA-4291-9E59-B190F937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Dependable computer-based systems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115EF0-53F4-4B2D-AE1C-CDE38718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92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F6BAD1-9691-4F5D-82CB-85CE7BB3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/>
              <a:t>Threats</a:t>
            </a:r>
            <a:r>
              <a:rPr lang="it-IT" altLang="it-IT" dirty="0"/>
              <a:t> to </a:t>
            </a:r>
            <a:r>
              <a:rPr lang="it-IT" altLang="it-IT" dirty="0" err="1"/>
              <a:t>dependability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B8BD56-1756-46AF-8347-155C0E568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dirty="0"/>
              <a:t>Use </a:t>
            </a:r>
            <a:r>
              <a:rPr lang="it-IT" altLang="it-IT" dirty="0" err="1"/>
              <a:t>consists</a:t>
            </a:r>
            <a:r>
              <a:rPr lang="it-IT" altLang="it-IT" dirty="0"/>
              <a:t> of </a:t>
            </a:r>
            <a:r>
              <a:rPr lang="it-IT" altLang="it-IT" dirty="0" err="1"/>
              <a:t>alternating</a:t>
            </a:r>
            <a:r>
              <a:rPr lang="it-IT" altLang="it-IT" dirty="0"/>
              <a:t> </a:t>
            </a:r>
            <a:r>
              <a:rPr lang="it-IT" altLang="it-IT" dirty="0" err="1"/>
              <a:t>periods</a:t>
            </a:r>
            <a:r>
              <a:rPr lang="it-IT" altLang="it-IT" dirty="0"/>
              <a:t> of </a:t>
            </a:r>
            <a:r>
              <a:rPr lang="it-IT" altLang="it-IT" dirty="0" err="1"/>
              <a:t>correct</a:t>
            </a:r>
            <a:r>
              <a:rPr lang="it-IT" altLang="it-IT" dirty="0"/>
              <a:t> service delivery (to be </a:t>
            </a:r>
            <a:r>
              <a:rPr lang="it-IT" altLang="it-IT" dirty="0" err="1"/>
              <a:t>called</a:t>
            </a:r>
            <a:r>
              <a:rPr lang="it-IT" altLang="it-IT" dirty="0"/>
              <a:t> service delivery), service </a:t>
            </a:r>
            <a:r>
              <a:rPr lang="it-IT" altLang="it-IT" dirty="0" err="1"/>
              <a:t>outage</a:t>
            </a:r>
            <a:r>
              <a:rPr lang="it-IT" altLang="it-IT" dirty="0"/>
              <a:t>, and service </a:t>
            </a:r>
            <a:r>
              <a:rPr lang="it-IT" altLang="it-IT" dirty="0" err="1"/>
              <a:t>shutdown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A service </a:t>
            </a:r>
            <a:r>
              <a:rPr lang="it-IT" altLang="it-IT" dirty="0" err="1"/>
              <a:t>outage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caused</a:t>
            </a:r>
            <a:r>
              <a:rPr lang="it-IT" altLang="it-IT" dirty="0"/>
              <a:t> by a service </a:t>
            </a:r>
            <a:r>
              <a:rPr lang="it-IT" altLang="it-IT" dirty="0" err="1"/>
              <a:t>failure</a:t>
            </a:r>
            <a:r>
              <a:rPr lang="it-IT" altLang="it-IT" dirty="0"/>
              <a:t>. </a:t>
            </a:r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the </a:t>
            </a:r>
            <a:r>
              <a:rPr lang="it-IT" altLang="it-IT" dirty="0" err="1"/>
              <a:t>period</a:t>
            </a:r>
            <a:r>
              <a:rPr lang="it-IT" altLang="it-IT" dirty="0"/>
              <a:t> </a:t>
            </a:r>
            <a:r>
              <a:rPr lang="it-IT" altLang="it-IT" dirty="0" err="1"/>
              <a:t>when</a:t>
            </a:r>
            <a:r>
              <a:rPr lang="it-IT" altLang="it-IT" dirty="0"/>
              <a:t> </a:t>
            </a:r>
            <a:r>
              <a:rPr lang="it-IT" altLang="it-IT" dirty="0" err="1"/>
              <a:t>incorrect</a:t>
            </a:r>
            <a:r>
              <a:rPr lang="it-IT" altLang="it-IT" dirty="0"/>
              <a:t> service (</a:t>
            </a:r>
            <a:r>
              <a:rPr lang="it-IT" altLang="it-IT" dirty="0" err="1"/>
              <a:t>including</a:t>
            </a:r>
            <a:r>
              <a:rPr lang="it-IT" altLang="it-IT" dirty="0"/>
              <a:t> no service </a:t>
            </a:r>
            <a:r>
              <a:rPr lang="it-IT" altLang="it-IT" dirty="0" err="1"/>
              <a:t>at</a:t>
            </a:r>
            <a:r>
              <a:rPr lang="it-IT" altLang="it-IT" dirty="0"/>
              <a:t> </a:t>
            </a:r>
            <a:r>
              <a:rPr lang="it-IT" altLang="it-IT" dirty="0" err="1"/>
              <a:t>all</a:t>
            </a:r>
            <a:r>
              <a:rPr lang="it-IT" altLang="it-IT" dirty="0"/>
              <a:t>)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delivered</a:t>
            </a:r>
            <a:r>
              <a:rPr lang="it-IT" altLang="it-IT" dirty="0"/>
              <a:t> </a:t>
            </a:r>
            <a:r>
              <a:rPr lang="it-IT" altLang="it-IT" dirty="0" err="1"/>
              <a:t>at</a:t>
            </a:r>
            <a:r>
              <a:rPr lang="it-IT" altLang="it-IT" dirty="0"/>
              <a:t> the service </a:t>
            </a:r>
            <a:r>
              <a:rPr lang="it-IT" altLang="it-IT" dirty="0" err="1"/>
              <a:t>interface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A service </a:t>
            </a:r>
            <a:r>
              <a:rPr lang="it-IT" altLang="it-IT" dirty="0" err="1"/>
              <a:t>shutdown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an </a:t>
            </a:r>
            <a:r>
              <a:rPr lang="it-IT" altLang="it-IT" dirty="0" err="1"/>
              <a:t>intentional</a:t>
            </a:r>
            <a:r>
              <a:rPr lang="it-IT" altLang="it-IT" dirty="0"/>
              <a:t> </a:t>
            </a:r>
            <a:r>
              <a:rPr lang="it-IT" altLang="it-IT" dirty="0" err="1"/>
              <a:t>halt</a:t>
            </a:r>
            <a:r>
              <a:rPr lang="it-IT" altLang="it-IT" dirty="0"/>
              <a:t> of service by an </a:t>
            </a:r>
            <a:r>
              <a:rPr lang="it-IT" altLang="it-IT" dirty="0" err="1"/>
              <a:t>authorized</a:t>
            </a:r>
            <a:r>
              <a:rPr lang="it-IT" altLang="it-IT" dirty="0"/>
              <a:t> </a:t>
            </a:r>
            <a:r>
              <a:rPr lang="it-IT" altLang="it-IT" dirty="0" err="1"/>
              <a:t>entity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Maintenance</a:t>
            </a:r>
            <a:r>
              <a:rPr lang="it-IT" altLang="it-IT" dirty="0"/>
              <a:t> actions </a:t>
            </a:r>
            <a:r>
              <a:rPr lang="it-IT" altLang="it-IT" dirty="0" err="1"/>
              <a:t>may</a:t>
            </a:r>
            <a:r>
              <a:rPr lang="it-IT" altLang="it-IT" dirty="0"/>
              <a:t> take place </a:t>
            </a:r>
            <a:r>
              <a:rPr lang="it-IT" altLang="it-IT" dirty="0" err="1"/>
              <a:t>during</a:t>
            </a:r>
            <a:r>
              <a:rPr lang="it-IT" altLang="it-IT" dirty="0"/>
              <a:t> </a:t>
            </a:r>
            <a:r>
              <a:rPr lang="it-IT" altLang="it-IT" dirty="0" err="1"/>
              <a:t>all</a:t>
            </a:r>
            <a:r>
              <a:rPr lang="it-IT" altLang="it-IT" dirty="0"/>
              <a:t> </a:t>
            </a:r>
            <a:r>
              <a:rPr lang="it-IT" altLang="it-IT" dirty="0" err="1"/>
              <a:t>three</a:t>
            </a:r>
            <a:r>
              <a:rPr lang="it-IT" altLang="it-IT" dirty="0"/>
              <a:t> </a:t>
            </a:r>
            <a:r>
              <a:rPr lang="it-IT" altLang="it-IT" dirty="0" err="1"/>
              <a:t>periods</a:t>
            </a:r>
            <a:r>
              <a:rPr lang="it-IT" altLang="it-IT" dirty="0"/>
              <a:t> of the use </a:t>
            </a:r>
            <a:r>
              <a:rPr lang="it-IT" altLang="it-IT" dirty="0" err="1"/>
              <a:t>phase</a:t>
            </a:r>
            <a:r>
              <a:rPr lang="it-IT" altLang="it-IT" dirty="0"/>
              <a:t>. </a:t>
            </a:r>
            <a:r>
              <a:rPr lang="it-IT" altLang="it-IT" dirty="0" err="1"/>
              <a:t>Maintenance</a:t>
            </a:r>
            <a:r>
              <a:rPr lang="it-IT" altLang="it-IT" dirty="0"/>
              <a:t>, following common </a:t>
            </a:r>
            <a:r>
              <a:rPr lang="it-IT" altLang="it-IT" dirty="0" err="1"/>
              <a:t>usage</a:t>
            </a:r>
            <a:r>
              <a:rPr lang="it-IT" altLang="it-IT" dirty="0"/>
              <a:t>, </a:t>
            </a:r>
            <a:r>
              <a:rPr lang="it-IT" altLang="it-IT" dirty="0" err="1"/>
              <a:t>includes</a:t>
            </a:r>
            <a:r>
              <a:rPr lang="it-IT" altLang="it-IT" dirty="0"/>
              <a:t>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only</a:t>
            </a:r>
            <a:r>
              <a:rPr lang="it-IT" altLang="it-IT" dirty="0"/>
              <a:t> </a:t>
            </a:r>
            <a:r>
              <a:rPr lang="it-IT" altLang="it-IT" dirty="0" err="1"/>
              <a:t>repairs</a:t>
            </a:r>
            <a:r>
              <a:rPr lang="it-IT" altLang="it-IT" dirty="0"/>
              <a:t>, </a:t>
            </a:r>
            <a:r>
              <a:rPr lang="it-IT" altLang="it-IT" dirty="0" err="1"/>
              <a:t>but</a:t>
            </a:r>
            <a:r>
              <a:rPr lang="it-IT" altLang="it-IT" dirty="0"/>
              <a:t> </a:t>
            </a:r>
            <a:r>
              <a:rPr lang="it-IT" altLang="it-IT" dirty="0" err="1"/>
              <a:t>also</a:t>
            </a:r>
            <a:r>
              <a:rPr lang="it-IT" altLang="it-IT" dirty="0"/>
              <a:t> </a:t>
            </a:r>
            <a:r>
              <a:rPr lang="it-IT" altLang="it-IT" dirty="0" err="1"/>
              <a:t>all</a:t>
            </a:r>
            <a:r>
              <a:rPr lang="it-IT" altLang="it-IT" dirty="0"/>
              <a:t> </a:t>
            </a:r>
            <a:r>
              <a:rPr lang="it-IT" altLang="it-IT" dirty="0" err="1"/>
              <a:t>modifications</a:t>
            </a:r>
            <a:r>
              <a:rPr lang="it-IT" altLang="it-IT" dirty="0"/>
              <a:t> of the system </a:t>
            </a:r>
            <a:r>
              <a:rPr lang="it-IT" altLang="it-IT" dirty="0" err="1"/>
              <a:t>that</a:t>
            </a:r>
            <a:r>
              <a:rPr lang="it-IT" altLang="it-IT" dirty="0"/>
              <a:t> take place </a:t>
            </a:r>
            <a:r>
              <a:rPr lang="it-IT" altLang="it-IT" dirty="0" err="1"/>
              <a:t>during</a:t>
            </a:r>
            <a:r>
              <a:rPr lang="it-IT" altLang="it-IT" dirty="0"/>
              <a:t> the use </a:t>
            </a:r>
            <a:r>
              <a:rPr lang="it-IT" altLang="it-IT" dirty="0" err="1"/>
              <a:t>phase</a:t>
            </a:r>
            <a:r>
              <a:rPr lang="it-IT" altLang="it-IT" dirty="0"/>
              <a:t> of system life.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7593EF-DDE1-4CF2-A846-2209EB2D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89E9B0-0C97-405D-B159-0605DD0A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00EC04-9CC5-44B7-AE28-FB27B4F1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93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23F037-EC9A-470A-9FE9-530671AE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Outline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18E276-3D5F-4471-BC45-850ADCAE7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 dirty="0"/>
              <a:t>Chain of threats: faults, errors, failures </a:t>
            </a:r>
          </a:p>
          <a:p>
            <a:r>
              <a:rPr lang="en-US" altLang="it-IT" dirty="0"/>
              <a:t>Classification of faults </a:t>
            </a:r>
          </a:p>
          <a:p>
            <a:r>
              <a:rPr lang="en-US" altLang="it-IT" dirty="0"/>
              <a:t>Organization of fault tolerance</a:t>
            </a:r>
          </a:p>
          <a:p>
            <a:pPr lvl="1"/>
            <a:r>
              <a:rPr lang="en-US" altLang="it-IT" dirty="0"/>
              <a:t>(</a:t>
            </a:r>
            <a:r>
              <a:rPr lang="en-US" altLang="it-IT" dirty="0" err="1"/>
              <a:t>i</a:t>
            </a:r>
            <a:r>
              <a:rPr lang="en-US" altLang="it-IT" dirty="0"/>
              <a:t>) Error detection </a:t>
            </a:r>
          </a:p>
          <a:p>
            <a:pPr lvl="1"/>
            <a:r>
              <a:rPr lang="en-US" altLang="it-IT" dirty="0"/>
              <a:t>(ii) Error recovery: error handling (backward/forward recovery, masking) </a:t>
            </a:r>
          </a:p>
          <a:p>
            <a:pPr lvl="1"/>
            <a:r>
              <a:rPr lang="en-US" altLang="it-IT" dirty="0"/>
              <a:t>and fault handling.</a:t>
            </a:r>
          </a:p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DF0EDE-16BF-4E19-AEDB-30ABBED9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F7BC0C-DDD4-46B4-ABE9-32988AFB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5FD5B4-121E-4AFE-AED7-CEE991E4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701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50A863-01EA-4A50-A893-444DAC4C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Forms of </a:t>
            </a:r>
            <a:r>
              <a:rPr lang="it-IT" altLang="it-IT" dirty="0" err="1"/>
              <a:t>Maintenance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FBD852-A122-4974-B1D0-60C12A701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4605"/>
            <a:ext cx="10515600" cy="2110477"/>
          </a:xfrm>
        </p:spPr>
        <p:txBody>
          <a:bodyPr>
            <a:normAutofit fontScale="70000" lnSpcReduction="20000"/>
          </a:bodyPr>
          <a:lstStyle/>
          <a:p>
            <a:r>
              <a:rPr lang="it-IT" altLang="it-IT" dirty="0" err="1"/>
              <a:t>Maintenance</a:t>
            </a:r>
            <a:r>
              <a:rPr lang="it-IT" altLang="it-IT" dirty="0"/>
              <a:t> </a:t>
            </a:r>
            <a:r>
              <a:rPr lang="it-IT" altLang="it-IT" dirty="0" err="1"/>
              <a:t>involves</a:t>
            </a:r>
            <a:r>
              <a:rPr lang="it-IT" altLang="it-IT" dirty="0"/>
              <a:t> the </a:t>
            </a:r>
            <a:r>
              <a:rPr lang="it-IT" altLang="it-IT" dirty="0" err="1"/>
              <a:t>participation</a:t>
            </a:r>
            <a:r>
              <a:rPr lang="it-IT" altLang="it-IT" dirty="0"/>
              <a:t> of an </a:t>
            </a:r>
            <a:r>
              <a:rPr lang="it-IT" altLang="it-IT" dirty="0" err="1"/>
              <a:t>external</a:t>
            </a:r>
            <a:r>
              <a:rPr lang="it-IT" altLang="it-IT" dirty="0"/>
              <a:t> agent, e.g., a </a:t>
            </a:r>
            <a:r>
              <a:rPr lang="it-IT" altLang="it-IT" dirty="0" err="1"/>
              <a:t>repairman</a:t>
            </a:r>
            <a:r>
              <a:rPr lang="it-IT" altLang="it-IT" dirty="0"/>
              <a:t>, test </a:t>
            </a:r>
            <a:r>
              <a:rPr lang="it-IT" altLang="it-IT" dirty="0" err="1"/>
              <a:t>equipment</a:t>
            </a:r>
            <a:r>
              <a:rPr lang="it-IT" altLang="it-IT" dirty="0"/>
              <a:t>, remote </a:t>
            </a:r>
            <a:r>
              <a:rPr lang="it-IT" altLang="it-IT" dirty="0" err="1"/>
              <a:t>reloading</a:t>
            </a:r>
            <a:r>
              <a:rPr lang="it-IT" altLang="it-IT" dirty="0"/>
              <a:t> of software. </a:t>
            </a:r>
          </a:p>
          <a:p>
            <a:endParaRPr lang="it-IT" altLang="it-IT" dirty="0"/>
          </a:p>
          <a:p>
            <a:r>
              <a:rPr lang="it-IT" altLang="it-IT" dirty="0" err="1"/>
              <a:t>Furthermore</a:t>
            </a:r>
            <a:r>
              <a:rPr lang="it-IT" altLang="it-IT" dirty="0"/>
              <a:t>, </a:t>
            </a:r>
            <a:r>
              <a:rPr lang="it-IT" altLang="it-IT" dirty="0" err="1"/>
              <a:t>repair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part of fault </a:t>
            </a:r>
            <a:r>
              <a:rPr lang="it-IT" altLang="it-IT" dirty="0" err="1"/>
              <a:t>removal</a:t>
            </a:r>
            <a:r>
              <a:rPr lang="it-IT" altLang="it-IT" dirty="0"/>
              <a:t> (</a:t>
            </a:r>
            <a:r>
              <a:rPr lang="it-IT" altLang="it-IT" dirty="0" err="1"/>
              <a:t>during</a:t>
            </a:r>
            <a:r>
              <a:rPr lang="it-IT" altLang="it-IT" dirty="0"/>
              <a:t> the use </a:t>
            </a:r>
            <a:r>
              <a:rPr lang="it-IT" altLang="it-IT" dirty="0" err="1"/>
              <a:t>phase</a:t>
            </a:r>
            <a:r>
              <a:rPr lang="it-IT" altLang="it-IT" dirty="0"/>
              <a:t>), and fault forecasting </a:t>
            </a:r>
            <a:r>
              <a:rPr lang="it-IT" altLang="it-IT" dirty="0" err="1"/>
              <a:t>usually</a:t>
            </a:r>
            <a:r>
              <a:rPr lang="it-IT" altLang="it-IT" dirty="0"/>
              <a:t> </a:t>
            </a:r>
            <a:r>
              <a:rPr lang="it-IT" altLang="it-IT" dirty="0" err="1"/>
              <a:t>considers</a:t>
            </a:r>
            <a:r>
              <a:rPr lang="it-IT" altLang="it-IT" dirty="0"/>
              <a:t> </a:t>
            </a:r>
            <a:r>
              <a:rPr lang="it-IT" altLang="it-IT" dirty="0" err="1"/>
              <a:t>repair</a:t>
            </a:r>
            <a:r>
              <a:rPr lang="it-IT" altLang="it-IT" dirty="0"/>
              <a:t> situations. In </a:t>
            </a:r>
            <a:r>
              <a:rPr lang="it-IT" altLang="it-IT" dirty="0" err="1"/>
              <a:t>fact</a:t>
            </a:r>
            <a:r>
              <a:rPr lang="it-IT" altLang="it-IT" dirty="0"/>
              <a:t>,</a:t>
            </a:r>
          </a:p>
          <a:p>
            <a:r>
              <a:rPr lang="it-IT" altLang="it-IT" dirty="0" err="1"/>
              <a:t>repair</a:t>
            </a:r>
            <a:r>
              <a:rPr lang="it-IT" altLang="it-IT" dirty="0"/>
              <a:t> can be </a:t>
            </a:r>
            <a:r>
              <a:rPr lang="it-IT" altLang="it-IT" dirty="0" err="1"/>
              <a:t>seen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a fault </a:t>
            </a:r>
            <a:r>
              <a:rPr lang="it-IT" altLang="it-IT" dirty="0" err="1"/>
              <a:t>tolerance</a:t>
            </a:r>
            <a:r>
              <a:rPr lang="it-IT" altLang="it-IT" dirty="0"/>
              <a:t> activity </a:t>
            </a:r>
            <a:r>
              <a:rPr lang="it-IT" altLang="it-IT" dirty="0" err="1"/>
              <a:t>within</a:t>
            </a:r>
            <a:r>
              <a:rPr lang="it-IT" altLang="it-IT" dirty="0"/>
              <a:t> a </a:t>
            </a:r>
            <a:r>
              <a:rPr lang="it-IT" altLang="it-IT" dirty="0" err="1"/>
              <a:t>larger</a:t>
            </a:r>
            <a:r>
              <a:rPr lang="it-IT" altLang="it-IT" dirty="0"/>
              <a:t> system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includes</a:t>
            </a:r>
            <a:r>
              <a:rPr lang="it-IT" altLang="it-IT" dirty="0"/>
              <a:t> the system </a:t>
            </a:r>
            <a:r>
              <a:rPr lang="it-IT" altLang="it-IT" dirty="0" err="1"/>
              <a:t>being</a:t>
            </a:r>
            <a:r>
              <a:rPr lang="it-IT" altLang="it-IT" dirty="0"/>
              <a:t> </a:t>
            </a:r>
            <a:r>
              <a:rPr lang="it-IT" altLang="it-IT" dirty="0" err="1"/>
              <a:t>repaired</a:t>
            </a:r>
            <a:r>
              <a:rPr lang="it-IT" altLang="it-IT" dirty="0"/>
              <a:t> and the people and </a:t>
            </a:r>
            <a:r>
              <a:rPr lang="it-IT" altLang="it-IT" dirty="0" err="1"/>
              <a:t>other</a:t>
            </a:r>
            <a:r>
              <a:rPr lang="it-IT" altLang="it-IT" dirty="0"/>
              <a:t> systems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perform</a:t>
            </a:r>
            <a:r>
              <a:rPr lang="it-IT" altLang="it-IT" dirty="0"/>
              <a:t> </a:t>
            </a:r>
            <a:r>
              <a:rPr lang="it-IT" altLang="it-IT" dirty="0" err="1"/>
              <a:t>such</a:t>
            </a:r>
            <a:r>
              <a:rPr lang="it-IT" altLang="it-IT" dirty="0"/>
              <a:t> </a:t>
            </a:r>
            <a:r>
              <a:rPr lang="it-IT" altLang="it-IT" dirty="0" err="1"/>
              <a:t>repairs</a:t>
            </a:r>
            <a:r>
              <a:rPr lang="it-IT" alt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E3E83C-95AF-4A15-A8DF-028172FF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7D2559-1094-46A8-B6C7-0465D4F3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1DF9F7-9D3E-4D97-ABFA-D4C5A8F1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20</a:t>
            </a:fld>
            <a:endParaRPr lang="it-IT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5C1885F-A6EC-48CF-86BD-213AC4BB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136761"/>
            <a:ext cx="4537075" cy="25019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37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175C6-D66D-467E-8D33-F30D0A3E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68ADFF-D184-42EC-BDE4-CE7964E63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altLang="it-IT" dirty="0"/>
              <a:t>A component </a:t>
            </a: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cause a system </a:t>
            </a:r>
            <a:r>
              <a:rPr lang="it-IT" altLang="it-IT" dirty="0" err="1"/>
              <a:t>failure</a:t>
            </a:r>
            <a:r>
              <a:rPr lang="it-IT" altLang="it-IT" dirty="0"/>
              <a:t>, </a:t>
            </a:r>
            <a:r>
              <a:rPr lang="it-IT" altLang="it-IT" dirty="0" err="1"/>
              <a:t>but</a:t>
            </a:r>
            <a:r>
              <a:rPr lang="it-IT" altLang="it-IT" dirty="0"/>
              <a:t> a system </a:t>
            </a: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does</a:t>
            </a:r>
            <a:r>
              <a:rPr lang="it-IT" altLang="it-IT" dirty="0"/>
              <a:t>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require</a:t>
            </a:r>
            <a:r>
              <a:rPr lang="it-IT" altLang="it-IT" dirty="0"/>
              <a:t> a component </a:t>
            </a:r>
            <a:r>
              <a:rPr lang="it-IT" altLang="it-IT" dirty="0" err="1"/>
              <a:t>failure</a:t>
            </a:r>
            <a:endParaRPr lang="it-IT" altLang="it-IT" dirty="0"/>
          </a:p>
          <a:p>
            <a:pPr algn="ctr"/>
            <a:endParaRPr lang="it-IT" altLang="it-IT" dirty="0"/>
          </a:p>
          <a:p>
            <a:pPr algn="ctr"/>
            <a:r>
              <a:rPr lang="it-IT" altLang="it-IT" dirty="0" err="1"/>
              <a:t>Such</a:t>
            </a:r>
            <a:r>
              <a:rPr lang="it-IT" altLang="it-IT" dirty="0"/>
              <a:t> </a:t>
            </a:r>
            <a:r>
              <a:rPr lang="it-IT" altLang="it-IT" dirty="0" err="1"/>
              <a:t>failures</a:t>
            </a:r>
            <a:r>
              <a:rPr lang="it-IT" altLang="it-IT" dirty="0"/>
              <a:t> are </a:t>
            </a:r>
            <a:r>
              <a:rPr lang="it-IT" altLang="it-IT" dirty="0" err="1"/>
              <a:t>caused</a:t>
            </a:r>
            <a:r>
              <a:rPr lang="it-IT" altLang="it-IT" dirty="0"/>
              <a:t> by system design faults 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058DDC-82BE-4610-9A95-A6E12B29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444475-FCE6-4C41-8631-9254C0E5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Dependable computer-based systems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8EAE5A-C983-4DB2-81A7-D78583F5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639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B0296-8176-44C5-81FA-F081FF2A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Types</a:t>
            </a:r>
            <a:r>
              <a:rPr lang="it-IT" altLang="it-IT" dirty="0"/>
              <a:t> of faults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DF7353-6BB7-41BB-A871-732B18D2C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have</a:t>
            </a:r>
            <a:r>
              <a:rPr lang="it-IT" altLang="it-IT" dirty="0"/>
              <a:t> </a:t>
            </a:r>
            <a:r>
              <a:rPr lang="it-IT" altLang="it-IT" dirty="0" err="1"/>
              <a:t>many</a:t>
            </a:r>
            <a:r>
              <a:rPr lang="it-IT" altLang="it-IT" dirty="0"/>
              <a:t> </a:t>
            </a:r>
            <a:r>
              <a:rPr lang="it-IT" altLang="it-IT" dirty="0" err="1"/>
              <a:t>different</a:t>
            </a:r>
            <a:r>
              <a:rPr lang="it-IT" altLang="it-IT" dirty="0"/>
              <a:t> </a:t>
            </a:r>
            <a:r>
              <a:rPr lang="it-IT" altLang="it-IT" dirty="0" err="1"/>
              <a:t>causes</a:t>
            </a:r>
            <a:r>
              <a:rPr lang="it-IT" altLang="it-IT" dirty="0"/>
              <a:t> or faults:</a:t>
            </a:r>
          </a:p>
          <a:p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	- chip </a:t>
            </a:r>
            <a:r>
              <a:rPr lang="it-IT" altLang="it-IT" dirty="0" err="1"/>
              <a:t>suffers</a:t>
            </a:r>
            <a:r>
              <a:rPr lang="it-IT" altLang="it-IT" dirty="0"/>
              <a:t> </a:t>
            </a:r>
            <a:r>
              <a:rPr lang="it-IT" altLang="it-IT" dirty="0" err="1"/>
              <a:t>permanent</a:t>
            </a:r>
            <a:r>
              <a:rPr lang="it-IT" altLang="it-IT" dirty="0"/>
              <a:t> </a:t>
            </a:r>
            <a:r>
              <a:rPr lang="it-IT" altLang="it-IT" dirty="0" err="1"/>
              <a:t>electrical</a:t>
            </a:r>
            <a:r>
              <a:rPr lang="it-IT" altLang="it-IT" dirty="0"/>
              <a:t> </a:t>
            </a:r>
            <a:r>
              <a:rPr lang="it-IT" altLang="it-IT" dirty="0" err="1"/>
              <a:t>damage</a:t>
            </a: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	- </a:t>
            </a:r>
            <a:r>
              <a:rPr lang="it-IT" altLang="it-IT" dirty="0" err="1"/>
              <a:t>undersized</a:t>
            </a:r>
            <a:r>
              <a:rPr lang="it-IT" altLang="it-IT" dirty="0"/>
              <a:t> fan (design fault) </a:t>
            </a:r>
            <a:r>
              <a:rPr lang="it-IT" altLang="it-IT" dirty="0" err="1"/>
              <a:t>allows</a:t>
            </a:r>
            <a:r>
              <a:rPr lang="it-IT" altLang="it-IT" dirty="0"/>
              <a:t> </a:t>
            </a:r>
            <a:r>
              <a:rPr lang="it-IT" altLang="it-IT" dirty="0" err="1"/>
              <a:t>overheating</a:t>
            </a:r>
            <a:r>
              <a:rPr lang="it-IT" altLang="it-IT" dirty="0"/>
              <a:t> on hot days</a:t>
            </a:r>
          </a:p>
          <a:p>
            <a:pPr marL="0" indent="0">
              <a:buNone/>
            </a:pPr>
            <a:r>
              <a:rPr lang="it-IT" altLang="it-IT" dirty="0"/>
              <a:t>	- Chip </a:t>
            </a:r>
            <a:r>
              <a:rPr lang="it-IT" altLang="it-IT" dirty="0" err="1"/>
              <a:t>malfunction</a:t>
            </a:r>
            <a:r>
              <a:rPr lang="it-IT" altLang="it-IT" dirty="0"/>
              <a:t> (</a:t>
            </a:r>
            <a:r>
              <a:rPr lang="it-IT" altLang="it-IT" dirty="0" err="1"/>
              <a:t>physical</a:t>
            </a:r>
            <a:r>
              <a:rPr lang="it-IT" altLang="it-IT" dirty="0"/>
              <a:t> fault)</a:t>
            </a:r>
          </a:p>
          <a:p>
            <a:pPr marL="0" indent="0">
              <a:buNone/>
            </a:pPr>
            <a:r>
              <a:rPr lang="it-IT" altLang="it-IT" dirty="0"/>
              <a:t>	- The machine works ok after </a:t>
            </a:r>
            <a:r>
              <a:rPr lang="it-IT" altLang="it-IT" dirty="0" err="1"/>
              <a:t>cooling</a:t>
            </a:r>
            <a:r>
              <a:rPr lang="it-IT" altLang="it-IT" dirty="0"/>
              <a:t> down (the fault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transient</a:t>
            </a:r>
            <a:r>
              <a:rPr lang="it-IT" altLang="it-IT" dirty="0"/>
              <a:t>)</a:t>
            </a:r>
          </a:p>
          <a:p>
            <a:pPr marL="0" indent="0">
              <a:buNone/>
            </a:pPr>
            <a:r>
              <a:rPr lang="it-IT" altLang="it-IT" dirty="0"/>
              <a:t>	- Operator </a:t>
            </a:r>
            <a:r>
              <a:rPr lang="it-IT" altLang="it-IT" dirty="0" err="1"/>
              <a:t>pushes</a:t>
            </a:r>
            <a:r>
              <a:rPr lang="it-IT" altLang="it-IT" dirty="0"/>
              <a:t> the </a:t>
            </a:r>
            <a:r>
              <a:rPr lang="it-IT" altLang="it-IT" dirty="0" err="1"/>
              <a:t>wrong</a:t>
            </a:r>
            <a:r>
              <a:rPr lang="it-IT" altLang="it-IT" dirty="0"/>
              <a:t> </a:t>
            </a:r>
            <a:r>
              <a:rPr lang="it-IT" altLang="it-IT" dirty="0" err="1"/>
              <a:t>button</a:t>
            </a: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	- </a:t>
            </a:r>
            <a:r>
              <a:rPr lang="it-IT" altLang="it-IT" dirty="0" err="1"/>
              <a:t>Cosmic</a:t>
            </a:r>
            <a:r>
              <a:rPr lang="it-IT" altLang="it-IT" dirty="0"/>
              <a:t> </a:t>
            </a:r>
            <a:r>
              <a:rPr lang="it-IT" altLang="it-IT" dirty="0" err="1"/>
              <a:t>ray</a:t>
            </a:r>
            <a:r>
              <a:rPr lang="it-IT" altLang="it-IT" dirty="0"/>
              <a:t> </a:t>
            </a:r>
            <a:r>
              <a:rPr lang="it-IT" altLang="it-IT" dirty="0" err="1"/>
              <a:t>particle</a:t>
            </a:r>
            <a:r>
              <a:rPr lang="it-IT" altLang="it-IT" dirty="0"/>
              <a:t> </a:t>
            </a:r>
            <a:r>
              <a:rPr lang="it-IT" altLang="it-IT" dirty="0" err="1"/>
              <a:t>causing</a:t>
            </a:r>
            <a:r>
              <a:rPr lang="it-IT" altLang="it-IT" dirty="0"/>
              <a:t> </a:t>
            </a:r>
            <a:r>
              <a:rPr lang="it-IT" altLang="it-IT" dirty="0" err="1"/>
              <a:t>transient</a:t>
            </a:r>
            <a:r>
              <a:rPr lang="it-IT" altLang="it-IT" dirty="0"/>
              <a:t>  </a:t>
            </a:r>
            <a:r>
              <a:rPr lang="it-IT" altLang="it-IT" dirty="0" err="1"/>
              <a:t>upset</a:t>
            </a:r>
            <a:r>
              <a:rPr lang="it-IT" altLang="it-IT" dirty="0"/>
              <a:t> in </a:t>
            </a:r>
            <a:r>
              <a:rPr lang="it-IT" altLang="it-IT" dirty="0" err="1"/>
              <a:t>execution</a:t>
            </a: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	- </a:t>
            </a:r>
            <a:r>
              <a:rPr lang="it-IT" altLang="it-IT" dirty="0" err="1"/>
              <a:t>Defect</a:t>
            </a:r>
            <a:r>
              <a:rPr lang="it-IT" altLang="it-IT" dirty="0"/>
              <a:t> in software</a:t>
            </a:r>
          </a:p>
          <a:p>
            <a:pPr marL="0" indent="0">
              <a:buNone/>
            </a:pPr>
            <a:r>
              <a:rPr lang="it-IT" altLang="it-IT" dirty="0"/>
              <a:t>	   ………..</a:t>
            </a:r>
          </a:p>
          <a:p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B1EF27-534B-403A-B68C-8A5D1535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538EE3-8433-4F4F-A761-5B30CFBD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0850F8-D048-4512-B1E5-927BC417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60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1C3D60-16A2-4B51-8317-CE96F606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Types</a:t>
            </a:r>
            <a:r>
              <a:rPr lang="it-IT" altLang="it-IT" dirty="0"/>
              <a:t> of faults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828265-5F6F-4006-960D-03A81D61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245" y="1253331"/>
            <a:ext cx="10515600" cy="435133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sz="3200" dirty="0" err="1"/>
              <a:t>Caused</a:t>
            </a:r>
            <a:r>
              <a:rPr lang="it-IT" altLang="it-IT" sz="3200" dirty="0"/>
              <a:t> by </a:t>
            </a:r>
            <a:r>
              <a:rPr lang="it-IT" altLang="it-IT" sz="3200" dirty="0" err="1"/>
              <a:t>what</a:t>
            </a:r>
            <a:r>
              <a:rPr lang="it-IT" altLang="it-IT" sz="3200" dirty="0"/>
              <a:t>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3200" dirty="0"/>
              <a:t>		</a:t>
            </a:r>
            <a:r>
              <a:rPr lang="it-IT" altLang="it-IT" dirty="0" err="1"/>
              <a:t>Physical</a:t>
            </a:r>
            <a:r>
              <a:rPr lang="it-IT" altLang="it-IT" dirty="0"/>
              <a:t> faults	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	Human-Made faults</a:t>
            </a:r>
          </a:p>
          <a:p>
            <a:pPr>
              <a:lnSpc>
                <a:spcPct val="80000"/>
              </a:lnSpc>
            </a:pPr>
            <a:endParaRPr lang="it-IT" altLang="it-IT" sz="1200" dirty="0"/>
          </a:p>
          <a:p>
            <a:pPr>
              <a:lnSpc>
                <a:spcPct val="80000"/>
              </a:lnSpc>
            </a:pPr>
            <a:r>
              <a:rPr lang="it-IT" altLang="it-IT" sz="3200" dirty="0" err="1"/>
              <a:t>Why</a:t>
            </a:r>
            <a:r>
              <a:rPr lang="it-IT" altLang="it-IT" sz="3200" dirty="0"/>
              <a:t>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3200" dirty="0"/>
              <a:t>	</a:t>
            </a:r>
            <a:r>
              <a:rPr lang="it-IT" altLang="it-IT" dirty="0" err="1"/>
              <a:t>Accidental</a:t>
            </a:r>
            <a:r>
              <a:rPr lang="it-IT" altLang="it-IT" dirty="0"/>
              <a:t> faults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</a:t>
            </a:r>
            <a:r>
              <a:rPr lang="it-IT" altLang="it-IT" dirty="0" err="1"/>
              <a:t>Intentional</a:t>
            </a:r>
            <a:r>
              <a:rPr lang="it-IT" altLang="it-IT" dirty="0"/>
              <a:t> non </a:t>
            </a:r>
            <a:r>
              <a:rPr lang="it-IT" altLang="it-IT" dirty="0" err="1"/>
              <a:t>malicious</a:t>
            </a:r>
            <a:r>
              <a:rPr lang="it-IT" altLang="it-IT" dirty="0"/>
              <a:t> faults	 / </a:t>
            </a:r>
            <a:r>
              <a:rPr lang="it-IT" altLang="it-IT" dirty="0" err="1"/>
              <a:t>Intentional</a:t>
            </a:r>
            <a:r>
              <a:rPr lang="it-IT" altLang="it-IT" dirty="0"/>
              <a:t> </a:t>
            </a:r>
            <a:r>
              <a:rPr lang="it-IT" altLang="it-IT" dirty="0" err="1"/>
              <a:t>malicious</a:t>
            </a:r>
            <a:r>
              <a:rPr lang="it-IT" altLang="it-IT" dirty="0"/>
              <a:t> faults	</a:t>
            </a:r>
          </a:p>
          <a:p>
            <a:pPr>
              <a:lnSpc>
                <a:spcPct val="80000"/>
              </a:lnSpc>
            </a:pPr>
            <a:endParaRPr lang="it-IT" altLang="it-IT" sz="1200" dirty="0"/>
          </a:p>
          <a:p>
            <a:pPr>
              <a:lnSpc>
                <a:spcPct val="80000"/>
              </a:lnSpc>
            </a:pPr>
            <a:r>
              <a:rPr lang="it-IT" altLang="it-IT" sz="3200" dirty="0" err="1"/>
              <a:t>When</a:t>
            </a:r>
            <a:r>
              <a:rPr lang="it-IT" altLang="it-IT" sz="3200" dirty="0"/>
              <a:t>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3200" dirty="0"/>
              <a:t>	</a:t>
            </a:r>
            <a:r>
              <a:rPr lang="it-IT" altLang="it-IT" dirty="0"/>
              <a:t>Development faults: design, manufacturing, </a:t>
            </a:r>
            <a:r>
              <a:rPr lang="it-IT" altLang="it-IT" dirty="0" err="1"/>
              <a:t>configuration</a:t>
            </a:r>
            <a:r>
              <a:rPr lang="it-IT" altLang="it-IT" dirty="0"/>
              <a:t>, upgrading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</a:t>
            </a:r>
            <a:r>
              <a:rPr lang="it-IT" altLang="it-IT" dirty="0" err="1"/>
              <a:t>Operational</a:t>
            </a:r>
            <a:r>
              <a:rPr lang="it-IT" altLang="it-IT" dirty="0"/>
              <a:t> faults: in use or </a:t>
            </a:r>
            <a:r>
              <a:rPr lang="it-IT" altLang="it-IT" dirty="0" err="1"/>
              <a:t>maintenance</a:t>
            </a:r>
            <a:endParaRPr lang="it-IT" altLang="it-IT" dirty="0"/>
          </a:p>
          <a:p>
            <a:pPr>
              <a:lnSpc>
                <a:spcPct val="80000"/>
              </a:lnSpc>
            </a:pPr>
            <a:endParaRPr lang="it-IT" altLang="it-IT" sz="1200" dirty="0"/>
          </a:p>
          <a:p>
            <a:pPr>
              <a:lnSpc>
                <a:spcPct val="80000"/>
              </a:lnSpc>
            </a:pPr>
            <a:r>
              <a:rPr lang="it-IT" altLang="it-IT" sz="3200" dirty="0" err="1"/>
              <a:t>Where</a:t>
            </a:r>
            <a:r>
              <a:rPr lang="it-IT" altLang="it-IT" sz="3200" dirty="0"/>
              <a:t> (with </a:t>
            </a:r>
            <a:r>
              <a:rPr lang="it-IT" altLang="it-IT" sz="3200" dirty="0" err="1"/>
              <a:t>respect</a:t>
            </a:r>
            <a:r>
              <a:rPr lang="it-IT" altLang="it-IT" sz="3200" dirty="0"/>
              <a:t> to the system)?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3200" dirty="0"/>
              <a:t>	</a:t>
            </a:r>
            <a:r>
              <a:rPr lang="it-IT" altLang="it-IT" dirty="0" err="1"/>
              <a:t>Internal</a:t>
            </a:r>
            <a:r>
              <a:rPr lang="it-IT" altLang="it-IT" dirty="0"/>
              <a:t> faults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</a:t>
            </a:r>
            <a:r>
              <a:rPr lang="it-IT" altLang="it-IT" dirty="0" err="1"/>
              <a:t>External</a:t>
            </a:r>
            <a:r>
              <a:rPr lang="it-IT" altLang="it-IT" dirty="0"/>
              <a:t> faults</a:t>
            </a:r>
            <a:r>
              <a:rPr lang="it-IT" altLang="it-IT" sz="3200" dirty="0"/>
              <a:t>	</a:t>
            </a:r>
          </a:p>
          <a:p>
            <a:pPr>
              <a:lnSpc>
                <a:spcPct val="80000"/>
              </a:lnSpc>
            </a:pPr>
            <a:endParaRPr lang="it-IT" altLang="it-IT" sz="1200" dirty="0"/>
          </a:p>
          <a:p>
            <a:pPr>
              <a:lnSpc>
                <a:spcPct val="80000"/>
              </a:lnSpc>
            </a:pPr>
            <a:r>
              <a:rPr lang="it-IT" altLang="it-IT" sz="3200" dirty="0"/>
              <a:t>How long?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3200" dirty="0"/>
              <a:t>	</a:t>
            </a:r>
            <a:r>
              <a:rPr lang="it-IT" altLang="it-IT" sz="3200" dirty="0" err="1"/>
              <a:t>Permanent</a:t>
            </a:r>
            <a:r>
              <a:rPr lang="it-IT" altLang="it-IT" sz="3200" dirty="0"/>
              <a:t> faults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3200" dirty="0"/>
              <a:t>	</a:t>
            </a:r>
            <a:r>
              <a:rPr lang="it-IT" altLang="it-IT" sz="3200" dirty="0" err="1"/>
              <a:t>Transient</a:t>
            </a:r>
            <a:r>
              <a:rPr lang="it-IT" altLang="it-IT" sz="3200" dirty="0"/>
              <a:t> faults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B6582E-A8E5-4002-A031-B5308BB47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B60848-EE35-45A7-8405-53B144CE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Dependable computer-based systems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0733CC-6FED-49B0-B6F7-50CB4B0F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29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8BB3D2-6601-4933-99FA-E8CD93D2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/>
              <a:t>Faults are </a:t>
            </a:r>
            <a:r>
              <a:rPr lang="it-IT" altLang="it-IT" dirty="0" err="1"/>
              <a:t>classified</a:t>
            </a:r>
            <a:r>
              <a:rPr lang="it-IT" altLang="it-IT" dirty="0"/>
              <a:t> </a:t>
            </a:r>
            <a:r>
              <a:rPr lang="it-IT" altLang="it-IT" dirty="0" err="1"/>
              <a:t>according</a:t>
            </a:r>
            <a:r>
              <a:rPr lang="it-IT" altLang="it-IT" dirty="0"/>
              <a:t> to </a:t>
            </a:r>
            <a:r>
              <a:rPr lang="it-IT" altLang="it-IT" dirty="0" err="1"/>
              <a:t>eight</a:t>
            </a:r>
            <a:r>
              <a:rPr lang="it-IT" altLang="it-IT" dirty="0"/>
              <a:t> </a:t>
            </a:r>
            <a:r>
              <a:rPr lang="it-IT" altLang="it-IT" dirty="0" err="1"/>
              <a:t>basic</a:t>
            </a:r>
            <a:r>
              <a:rPr lang="it-IT" altLang="it-IT" dirty="0"/>
              <a:t> </a:t>
            </a:r>
            <a:r>
              <a:rPr lang="it-IT" altLang="it-IT" dirty="0" err="1"/>
              <a:t>viewpoints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600416-74C1-4583-A45B-6EF69B5A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D97CC9-A444-4634-8AA0-6F877EE1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9D8D03-A94C-4442-8931-EBBC87A1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24</a:t>
            </a:fld>
            <a:endParaRPr lang="it-IT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89037FDC-E43A-46F9-B7CD-40A55542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43" y="935493"/>
            <a:ext cx="6554099" cy="537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281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B39726-A6C3-4D4A-81FF-7833095F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Characteristics</a:t>
            </a:r>
            <a:r>
              <a:rPr lang="it-IT" altLang="it-IT" dirty="0"/>
              <a:t> of faults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6471A6-64AC-45CB-955E-2DC7CB77D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dirty="0" err="1"/>
              <a:t>Identified</a:t>
            </a:r>
            <a:r>
              <a:rPr lang="it-IT" altLang="it-IT" dirty="0"/>
              <a:t> </a:t>
            </a:r>
            <a:r>
              <a:rPr lang="it-IT" altLang="it-IT" dirty="0" err="1"/>
              <a:t>combinations</a:t>
            </a:r>
            <a:r>
              <a:rPr lang="it-IT" altLang="it-IT" dirty="0"/>
              <a:t>:</a:t>
            </a:r>
            <a:br>
              <a:rPr lang="it-IT" altLang="it-IT" dirty="0"/>
            </a:br>
            <a:r>
              <a:rPr lang="it-IT" altLang="it-IT" dirty="0" err="1"/>
              <a:t>three</a:t>
            </a:r>
            <a:r>
              <a:rPr lang="it-IT" altLang="it-IT" dirty="0"/>
              <a:t> major </a:t>
            </a:r>
            <a:r>
              <a:rPr lang="it-IT" altLang="it-IT" dirty="0" err="1"/>
              <a:t>partially</a:t>
            </a:r>
            <a:r>
              <a:rPr lang="it-IT" altLang="it-IT" dirty="0"/>
              <a:t> </a:t>
            </a:r>
            <a:r>
              <a:rPr lang="it-IT" altLang="it-IT" dirty="0" err="1"/>
              <a:t>overlapping</a:t>
            </a:r>
            <a:r>
              <a:rPr lang="it-IT" altLang="it-IT" dirty="0"/>
              <a:t> </a:t>
            </a:r>
            <a:r>
              <a:rPr lang="it-IT" altLang="it-IT" dirty="0" err="1"/>
              <a:t>groupings</a:t>
            </a:r>
            <a:r>
              <a:rPr lang="it-IT" altLang="it-IT" dirty="0"/>
              <a:t>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Development faults </a:t>
            </a:r>
            <a:br>
              <a:rPr lang="it-IT" altLang="it-IT" dirty="0"/>
            </a:br>
            <a:r>
              <a:rPr lang="it-IT" altLang="it-IT" dirty="0" err="1"/>
              <a:t>that</a:t>
            </a:r>
            <a:r>
              <a:rPr lang="it-IT" altLang="it-IT" dirty="0"/>
              <a:t> include </a:t>
            </a:r>
            <a:r>
              <a:rPr lang="it-IT" altLang="it-IT" dirty="0" err="1"/>
              <a:t>all</a:t>
            </a:r>
            <a:r>
              <a:rPr lang="it-IT" altLang="it-IT" dirty="0"/>
              <a:t> fault classes </a:t>
            </a:r>
            <a:r>
              <a:rPr lang="it-IT" altLang="it-IT" dirty="0" err="1"/>
              <a:t>occurring</a:t>
            </a:r>
            <a:r>
              <a:rPr lang="it-IT" altLang="it-IT" dirty="0"/>
              <a:t> </a:t>
            </a:r>
            <a:r>
              <a:rPr lang="it-IT" altLang="it-IT" dirty="0" err="1"/>
              <a:t>during</a:t>
            </a:r>
            <a:r>
              <a:rPr lang="it-IT" altLang="it-IT" dirty="0"/>
              <a:t> </a:t>
            </a:r>
            <a:r>
              <a:rPr lang="it-IT" altLang="it-IT" dirty="0" err="1"/>
              <a:t>development</a:t>
            </a: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Physical</a:t>
            </a:r>
            <a:r>
              <a:rPr lang="it-IT" altLang="it-IT" dirty="0"/>
              <a:t> faults </a:t>
            </a:r>
            <a:br>
              <a:rPr lang="it-IT" altLang="it-IT" dirty="0"/>
            </a:br>
            <a:r>
              <a:rPr lang="it-IT" altLang="it-IT" dirty="0" err="1"/>
              <a:t>that</a:t>
            </a:r>
            <a:r>
              <a:rPr lang="it-IT" altLang="it-IT" dirty="0"/>
              <a:t> include </a:t>
            </a:r>
            <a:r>
              <a:rPr lang="it-IT" altLang="it-IT" dirty="0" err="1"/>
              <a:t>all</a:t>
            </a:r>
            <a:r>
              <a:rPr lang="it-IT" altLang="it-IT" dirty="0"/>
              <a:t> fault classes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affect</a:t>
            </a:r>
            <a:r>
              <a:rPr lang="it-IT" altLang="it-IT" dirty="0"/>
              <a:t> hardware</a:t>
            </a:r>
          </a:p>
          <a:p>
            <a:pPr>
              <a:lnSpc>
                <a:spcPct val="80000"/>
              </a:lnSpc>
            </a:pPr>
            <a:r>
              <a:rPr lang="it-IT" altLang="it-IT" dirty="0"/>
              <a:t>Interaction faults </a:t>
            </a:r>
            <a:br>
              <a:rPr lang="it-IT" altLang="it-IT" dirty="0"/>
            </a:br>
            <a:r>
              <a:rPr lang="it-IT" altLang="it-IT" dirty="0" err="1"/>
              <a:t>that</a:t>
            </a:r>
            <a:r>
              <a:rPr lang="it-IT" altLang="it-IT" dirty="0"/>
              <a:t> include </a:t>
            </a:r>
            <a:r>
              <a:rPr lang="it-IT" altLang="it-IT" dirty="0" err="1"/>
              <a:t>all</a:t>
            </a:r>
            <a:r>
              <a:rPr lang="it-IT" altLang="it-IT" dirty="0"/>
              <a:t> </a:t>
            </a:r>
            <a:r>
              <a:rPr lang="it-IT" altLang="it-IT" dirty="0" err="1"/>
              <a:t>external</a:t>
            </a:r>
            <a:r>
              <a:rPr lang="it-IT" altLang="it-IT" dirty="0"/>
              <a:t> faults.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(31 </a:t>
            </a:r>
            <a:r>
              <a:rPr lang="it-IT" altLang="it-IT" dirty="0" err="1"/>
              <a:t>combinations</a:t>
            </a:r>
            <a:r>
              <a:rPr lang="it-IT" altLang="it-IT" dirty="0"/>
              <a:t> </a:t>
            </a:r>
            <a:r>
              <a:rPr lang="it-IT" altLang="it-IT" dirty="0" err="1"/>
              <a:t>have</a:t>
            </a:r>
            <a:r>
              <a:rPr lang="it-IT" altLang="it-IT" dirty="0"/>
              <a:t> </a:t>
            </a:r>
            <a:r>
              <a:rPr lang="it-IT" altLang="it-IT" dirty="0" err="1"/>
              <a:t>been</a:t>
            </a:r>
            <a:r>
              <a:rPr lang="it-IT" altLang="it-IT" dirty="0"/>
              <a:t> </a:t>
            </a:r>
            <a:r>
              <a:rPr lang="it-IT" altLang="it-IT" dirty="0" err="1"/>
              <a:t>identified</a:t>
            </a:r>
            <a:r>
              <a:rPr lang="it-IT" altLang="it-IT" dirty="0"/>
              <a:t>)</a:t>
            </a:r>
          </a:p>
          <a:p>
            <a:pPr>
              <a:lnSpc>
                <a:spcPct val="80000"/>
              </a:lnSpc>
            </a:pPr>
            <a:r>
              <a:rPr lang="it-IT" altLang="it-IT" dirty="0"/>
              <a:t>The names </a:t>
            </a:r>
            <a:r>
              <a:rPr lang="it-IT" altLang="it-IT" dirty="0" err="1"/>
              <a:t>at</a:t>
            </a:r>
            <a:r>
              <a:rPr lang="it-IT" altLang="it-IT" dirty="0"/>
              <a:t> the bottom </a:t>
            </a:r>
            <a:r>
              <a:rPr lang="it-IT" altLang="it-IT" dirty="0" err="1"/>
              <a:t>identify</a:t>
            </a:r>
            <a:r>
              <a:rPr lang="it-IT" altLang="it-IT" dirty="0"/>
              <a:t> the names of some illustrative fault classes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F0BAD1-179C-4D11-86EB-BC8DAA69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9FA72-3201-433E-92C5-84A087E5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417205-D1B5-4D40-B013-0A643F5C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862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6B4BA-1F2C-470B-AEA5-4767C7EB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Faults </a:t>
            </a:r>
            <a:r>
              <a:rPr lang="it-IT" dirty="0" err="1"/>
              <a:t>classification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E6720D-B3AB-4BF4-B396-EAEA24B0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E42D0B-528A-47F0-9B45-89E136C8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A9EA88-372E-4F8D-8A0D-18B3C0B0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26</a:t>
            </a:fld>
            <a:endParaRPr lang="it-IT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EEBAAEE-6021-46BB-8D8F-DB595952D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19565"/>
            <a:ext cx="7785963" cy="553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09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3F0456-635A-47B0-A5E1-5C5FA406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Natural faults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20D142-C8FF-4BE5-A5C8-936960A6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86" y="1253331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t-IT" altLang="it-IT" dirty="0"/>
              <a:t>Natural faults (11-15) are </a:t>
            </a:r>
            <a:r>
              <a:rPr lang="it-IT" altLang="it-IT" dirty="0" err="1"/>
              <a:t>physical</a:t>
            </a:r>
            <a:r>
              <a:rPr lang="it-IT" altLang="it-IT" dirty="0"/>
              <a:t> (hardware) faults </a:t>
            </a:r>
            <a:r>
              <a:rPr lang="it-IT" altLang="it-IT" dirty="0" err="1"/>
              <a:t>that</a:t>
            </a:r>
            <a:r>
              <a:rPr lang="it-IT" altLang="it-IT" dirty="0"/>
              <a:t> are</a:t>
            </a:r>
          </a:p>
          <a:p>
            <a:pPr>
              <a:lnSpc>
                <a:spcPct val="80000"/>
              </a:lnSpc>
            </a:pPr>
            <a:r>
              <a:rPr lang="it-IT" altLang="it-IT" dirty="0" err="1"/>
              <a:t>caused</a:t>
            </a:r>
            <a:r>
              <a:rPr lang="it-IT" altLang="it-IT" dirty="0"/>
              <a:t> by </a:t>
            </a:r>
            <a:r>
              <a:rPr lang="it-IT" altLang="it-IT" dirty="0" err="1"/>
              <a:t>natural</a:t>
            </a:r>
            <a:r>
              <a:rPr lang="it-IT" altLang="it-IT" dirty="0"/>
              <a:t> </a:t>
            </a:r>
            <a:r>
              <a:rPr lang="it-IT" altLang="it-IT" dirty="0" err="1"/>
              <a:t>phenomena</a:t>
            </a:r>
            <a:r>
              <a:rPr lang="it-IT" altLang="it-IT" dirty="0"/>
              <a:t> </a:t>
            </a:r>
            <a:r>
              <a:rPr lang="it-IT" altLang="it-IT" dirty="0" err="1"/>
              <a:t>without</a:t>
            </a:r>
            <a:r>
              <a:rPr lang="it-IT" altLang="it-IT" dirty="0"/>
              <a:t> human </a:t>
            </a:r>
            <a:r>
              <a:rPr lang="it-IT" altLang="it-IT" dirty="0" err="1"/>
              <a:t>participation</a:t>
            </a:r>
            <a:r>
              <a:rPr lang="it-IT" altLang="it-IT" dirty="0"/>
              <a:t>.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Production </a:t>
            </a:r>
            <a:r>
              <a:rPr lang="it-IT" altLang="it-IT" dirty="0" err="1"/>
              <a:t>defects</a:t>
            </a:r>
            <a:r>
              <a:rPr lang="it-IT" altLang="it-IT" dirty="0"/>
              <a:t> (11) are </a:t>
            </a:r>
            <a:r>
              <a:rPr lang="it-IT" altLang="it-IT" dirty="0" err="1"/>
              <a:t>natural</a:t>
            </a:r>
            <a:r>
              <a:rPr lang="it-IT" altLang="it-IT" dirty="0"/>
              <a:t> faults </a:t>
            </a:r>
            <a:r>
              <a:rPr lang="it-IT" altLang="it-IT" dirty="0" err="1"/>
              <a:t>that</a:t>
            </a:r>
            <a:r>
              <a:rPr lang="it-IT" altLang="it-IT" dirty="0"/>
              <a:t> originate </a:t>
            </a:r>
            <a:r>
              <a:rPr lang="it-IT" altLang="it-IT" dirty="0" err="1"/>
              <a:t>during</a:t>
            </a:r>
            <a:r>
              <a:rPr lang="it-IT" altLang="it-IT" dirty="0"/>
              <a:t> </a:t>
            </a:r>
            <a:r>
              <a:rPr lang="it-IT" altLang="it-IT" dirty="0" err="1"/>
              <a:t>development</a:t>
            </a:r>
            <a:r>
              <a:rPr lang="it-IT" altLang="it-IT" dirty="0"/>
              <a:t>.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During</a:t>
            </a:r>
            <a:r>
              <a:rPr lang="it-IT" altLang="it-IT" dirty="0"/>
              <a:t> </a:t>
            </a:r>
            <a:r>
              <a:rPr lang="it-IT" altLang="it-IT" dirty="0" err="1"/>
              <a:t>operation</a:t>
            </a:r>
            <a:r>
              <a:rPr lang="it-IT" altLang="it-IT" dirty="0"/>
              <a:t> the </a:t>
            </a:r>
            <a:r>
              <a:rPr lang="it-IT" altLang="it-IT" dirty="0" err="1"/>
              <a:t>natural</a:t>
            </a:r>
            <a:r>
              <a:rPr lang="it-IT" altLang="it-IT" dirty="0"/>
              <a:t> faults are </a:t>
            </a:r>
            <a:r>
              <a:rPr lang="it-IT" altLang="it-IT" dirty="0" err="1"/>
              <a:t>either</a:t>
            </a:r>
            <a:r>
              <a:rPr lang="it-IT" altLang="it-IT" dirty="0"/>
              <a:t> </a:t>
            </a:r>
            <a:r>
              <a:rPr lang="it-IT" altLang="it-IT" dirty="0" err="1"/>
              <a:t>internal</a:t>
            </a:r>
            <a:r>
              <a:rPr lang="it-IT" altLang="it-IT" dirty="0"/>
              <a:t> (12-13), due to </a:t>
            </a:r>
            <a:r>
              <a:rPr lang="it-IT" altLang="it-IT" dirty="0" err="1"/>
              <a:t>natural</a:t>
            </a:r>
            <a:r>
              <a:rPr lang="it-IT" altLang="it-IT" dirty="0"/>
              <a:t> </a:t>
            </a:r>
            <a:r>
              <a:rPr lang="it-IT" altLang="it-IT" dirty="0" err="1"/>
              <a:t>processes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cause </a:t>
            </a:r>
            <a:r>
              <a:rPr lang="it-IT" altLang="it-IT" dirty="0" err="1"/>
              <a:t>physical</a:t>
            </a:r>
            <a:r>
              <a:rPr lang="it-IT" altLang="it-IT" dirty="0"/>
              <a:t> </a:t>
            </a:r>
            <a:r>
              <a:rPr lang="it-IT" altLang="it-IT" dirty="0" err="1"/>
              <a:t>deterioration</a:t>
            </a:r>
            <a:r>
              <a:rPr lang="it-IT" altLang="it-IT" dirty="0"/>
              <a:t>, or </a:t>
            </a:r>
            <a:r>
              <a:rPr lang="it-IT" altLang="it-IT" dirty="0" err="1"/>
              <a:t>external</a:t>
            </a:r>
            <a:r>
              <a:rPr lang="it-IT" altLang="it-IT" dirty="0"/>
              <a:t> (14-15), due to </a:t>
            </a:r>
            <a:r>
              <a:rPr lang="it-IT" altLang="it-IT" dirty="0" err="1"/>
              <a:t>natural</a:t>
            </a:r>
            <a:r>
              <a:rPr lang="it-IT" altLang="it-IT" dirty="0"/>
              <a:t> </a:t>
            </a:r>
            <a:r>
              <a:rPr lang="it-IT" altLang="it-IT" dirty="0" err="1"/>
              <a:t>processes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originate </a:t>
            </a:r>
            <a:r>
              <a:rPr lang="it-IT" altLang="it-IT" dirty="0" err="1"/>
              <a:t>outside</a:t>
            </a:r>
            <a:r>
              <a:rPr lang="it-IT" altLang="it-IT" dirty="0"/>
              <a:t> the system </a:t>
            </a:r>
            <a:r>
              <a:rPr lang="it-IT" altLang="it-IT" dirty="0" err="1"/>
              <a:t>boundaries</a:t>
            </a:r>
            <a:r>
              <a:rPr lang="it-IT" altLang="it-IT" dirty="0"/>
              <a:t> and cause </a:t>
            </a:r>
            <a:r>
              <a:rPr lang="it-IT" altLang="it-IT" dirty="0" err="1"/>
              <a:t>physical</a:t>
            </a:r>
            <a:r>
              <a:rPr lang="it-IT" altLang="it-IT" dirty="0"/>
              <a:t> </a:t>
            </a:r>
            <a:r>
              <a:rPr lang="it-IT" altLang="it-IT" dirty="0" err="1"/>
              <a:t>interference</a:t>
            </a:r>
            <a:r>
              <a:rPr lang="it-IT" altLang="it-IT" dirty="0"/>
              <a:t> by </a:t>
            </a:r>
            <a:r>
              <a:rPr lang="it-IT" altLang="it-IT" dirty="0" err="1"/>
              <a:t>penetrating</a:t>
            </a:r>
            <a:r>
              <a:rPr lang="it-IT" altLang="it-IT" dirty="0"/>
              <a:t> the hardware </a:t>
            </a:r>
            <a:r>
              <a:rPr lang="it-IT" altLang="it-IT" dirty="0" err="1"/>
              <a:t>boundary</a:t>
            </a:r>
            <a:r>
              <a:rPr lang="it-IT" altLang="it-IT" dirty="0"/>
              <a:t> of the system (</a:t>
            </a:r>
            <a:r>
              <a:rPr lang="it-IT" altLang="it-IT" dirty="0" err="1"/>
              <a:t>radiation</a:t>
            </a:r>
            <a:r>
              <a:rPr lang="it-IT" altLang="it-IT" dirty="0"/>
              <a:t>, etc.) or by </a:t>
            </a:r>
            <a:r>
              <a:rPr lang="it-IT" altLang="it-IT" dirty="0" err="1"/>
              <a:t>entering</a:t>
            </a:r>
            <a:r>
              <a:rPr lang="it-IT" altLang="it-IT" dirty="0"/>
              <a:t> via use </a:t>
            </a:r>
            <a:r>
              <a:rPr lang="it-IT" altLang="it-IT" dirty="0" err="1"/>
              <a:t>interfaces</a:t>
            </a:r>
            <a:r>
              <a:rPr lang="it-IT" altLang="it-IT" dirty="0"/>
              <a:t> (power </a:t>
            </a:r>
            <a:r>
              <a:rPr lang="it-IT" altLang="it-IT" dirty="0" err="1"/>
              <a:t>transients</a:t>
            </a:r>
            <a:r>
              <a:rPr lang="it-IT" altLang="it-IT" dirty="0"/>
              <a:t>, </a:t>
            </a:r>
            <a:r>
              <a:rPr lang="it-IT" altLang="it-IT" dirty="0" err="1"/>
              <a:t>noisy</a:t>
            </a:r>
            <a:r>
              <a:rPr lang="it-IT" altLang="it-IT" dirty="0"/>
              <a:t> input lines, etc.).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95173D-60AE-4CCD-AC78-2FB17C8D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1CA09D-8F5B-4826-A266-BEE7ED2A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FA9652-59E6-4705-97C1-C040BC0F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373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1E0BDD-0F08-4694-B6C4-68ED8278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5C6519-ED18-4133-88F1-04134E92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D120E8-FA2A-470B-9A5C-DA10B3D2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28</a:t>
            </a:fld>
            <a:endParaRPr lang="it-IT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55259398-404F-49BB-88A4-73AF059A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FF94317-EA8F-4436-ADEA-C997DF746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76" y="1105262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/>
              <a:t>Natural faults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C122AEC9-38EA-434E-898B-2C209292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94" y="541337"/>
            <a:ext cx="8177212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EFE2046F-D1C4-491C-97D4-6F6176ABC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256" y="2341562"/>
            <a:ext cx="1009650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52265C72-5445-40E3-BA52-0E7618938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9281" y="2557462"/>
            <a:ext cx="0" cy="25923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BED72F7-A9C3-457F-83C6-BB600D695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744" y="1620837"/>
            <a:ext cx="287337" cy="360045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>
              <a:solidFill>
                <a:srgbClr val="FFFF00"/>
              </a:solidFill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68658DE-4CD7-466A-80CD-B41C0B918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2519" y="1620837"/>
            <a:ext cx="360362" cy="35290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01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ACA8F-FD82-4611-8532-0CEFC6FF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Human-Made Faults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CF2310-858D-4AD3-A2A2-3DB692223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dirty="0"/>
              <a:t>The </a:t>
            </a:r>
            <a:r>
              <a:rPr lang="it-IT" altLang="it-IT" dirty="0" err="1"/>
              <a:t>definition</a:t>
            </a:r>
            <a:r>
              <a:rPr lang="it-IT" altLang="it-IT" dirty="0"/>
              <a:t> of human-made faults (</a:t>
            </a:r>
            <a:r>
              <a:rPr lang="it-IT" altLang="it-IT" b="1" dirty="0" err="1"/>
              <a:t>that</a:t>
            </a:r>
            <a:r>
              <a:rPr lang="it-IT" altLang="it-IT" b="1" dirty="0"/>
              <a:t> </a:t>
            </a:r>
            <a:r>
              <a:rPr lang="it-IT" altLang="it-IT" b="1" dirty="0" err="1"/>
              <a:t>result</a:t>
            </a:r>
            <a:r>
              <a:rPr lang="it-IT" altLang="it-IT" b="1" dirty="0"/>
              <a:t> from human actions</a:t>
            </a:r>
            <a:r>
              <a:rPr lang="it-IT" altLang="it-IT" dirty="0"/>
              <a:t>) </a:t>
            </a:r>
            <a:r>
              <a:rPr lang="it-IT" altLang="it-IT" dirty="0" err="1"/>
              <a:t>includes</a:t>
            </a:r>
            <a:r>
              <a:rPr lang="it-IT" altLang="it-IT" dirty="0"/>
              <a:t> </a:t>
            </a:r>
            <a:r>
              <a:rPr lang="it-IT" altLang="it-IT" dirty="0" err="1"/>
              <a:t>absence</a:t>
            </a:r>
            <a:r>
              <a:rPr lang="it-IT" altLang="it-IT" dirty="0"/>
              <a:t> of actions </a:t>
            </a:r>
            <a:r>
              <a:rPr lang="it-IT" altLang="it-IT" dirty="0" err="1"/>
              <a:t>when</a:t>
            </a:r>
            <a:r>
              <a:rPr lang="it-IT" altLang="it-IT" dirty="0"/>
              <a:t> actions </a:t>
            </a:r>
            <a:r>
              <a:rPr lang="it-IT" altLang="it-IT" dirty="0" err="1"/>
              <a:t>should</a:t>
            </a:r>
            <a:r>
              <a:rPr lang="it-IT" altLang="it-IT" dirty="0"/>
              <a:t> be </a:t>
            </a:r>
            <a:r>
              <a:rPr lang="it-IT" altLang="it-IT" dirty="0" err="1"/>
              <a:t>performed</a:t>
            </a:r>
            <a:r>
              <a:rPr lang="it-IT" altLang="it-IT" dirty="0"/>
              <a:t>, i.e., </a:t>
            </a:r>
            <a:r>
              <a:rPr lang="it-IT" altLang="it-IT" dirty="0" err="1"/>
              <a:t>omission</a:t>
            </a:r>
            <a:r>
              <a:rPr lang="it-IT" altLang="it-IT" dirty="0"/>
              <a:t> faults, or </a:t>
            </a:r>
            <a:r>
              <a:rPr lang="it-IT" altLang="it-IT" dirty="0" err="1"/>
              <a:t>simply</a:t>
            </a:r>
            <a:r>
              <a:rPr lang="it-IT" altLang="it-IT" dirty="0"/>
              <a:t> </a:t>
            </a:r>
            <a:r>
              <a:rPr lang="it-IT" altLang="it-IT" dirty="0" err="1"/>
              <a:t>omissions</a:t>
            </a:r>
            <a:r>
              <a:rPr lang="it-IT" altLang="it-IT" dirty="0"/>
              <a:t>. </a:t>
            </a:r>
            <a:r>
              <a:rPr lang="it-IT" altLang="it-IT" dirty="0" err="1"/>
              <a:t>Performing</a:t>
            </a:r>
            <a:r>
              <a:rPr lang="it-IT" altLang="it-IT" dirty="0"/>
              <a:t> </a:t>
            </a:r>
            <a:r>
              <a:rPr lang="it-IT" altLang="it-IT" dirty="0" err="1"/>
              <a:t>wrong</a:t>
            </a:r>
            <a:r>
              <a:rPr lang="it-IT" altLang="it-IT" dirty="0"/>
              <a:t> actions </a:t>
            </a:r>
            <a:r>
              <a:rPr lang="it-IT" altLang="it-IT" dirty="0" err="1"/>
              <a:t>leads</a:t>
            </a:r>
            <a:r>
              <a:rPr lang="it-IT" altLang="it-IT" dirty="0"/>
              <a:t> to </a:t>
            </a:r>
            <a:r>
              <a:rPr lang="it-IT" altLang="it-IT" dirty="0" err="1"/>
              <a:t>commission</a:t>
            </a:r>
            <a:r>
              <a:rPr lang="it-IT" altLang="it-IT" dirty="0"/>
              <a:t> faults.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The </a:t>
            </a:r>
            <a:r>
              <a:rPr lang="it-IT" altLang="it-IT" dirty="0" err="1"/>
              <a:t>two</a:t>
            </a:r>
            <a:r>
              <a:rPr lang="it-IT" altLang="it-IT" dirty="0"/>
              <a:t> </a:t>
            </a:r>
            <a:r>
              <a:rPr lang="it-IT" altLang="it-IT" dirty="0" err="1"/>
              <a:t>basic</a:t>
            </a:r>
            <a:r>
              <a:rPr lang="it-IT" altLang="it-IT" dirty="0"/>
              <a:t> classes of human-made faults are: </a:t>
            </a:r>
          </a:p>
          <a:p>
            <a:pPr>
              <a:lnSpc>
                <a:spcPct val="80000"/>
              </a:lnSpc>
            </a:pPr>
            <a:r>
              <a:rPr lang="it-IT" altLang="it-IT" dirty="0" err="1"/>
              <a:t>Malicious</a:t>
            </a:r>
            <a:r>
              <a:rPr lang="it-IT" altLang="it-IT" dirty="0"/>
              <a:t> faults, </a:t>
            </a:r>
            <a:r>
              <a:rPr lang="it-IT" altLang="it-IT" dirty="0" err="1"/>
              <a:t>introduced</a:t>
            </a:r>
            <a:r>
              <a:rPr lang="it-IT" altLang="it-IT" dirty="0"/>
              <a:t> </a:t>
            </a:r>
            <a:r>
              <a:rPr lang="it-IT" altLang="it-IT" dirty="0" err="1"/>
              <a:t>during</a:t>
            </a:r>
            <a:r>
              <a:rPr lang="it-IT" altLang="it-IT" dirty="0"/>
              <a:t> </a:t>
            </a:r>
            <a:r>
              <a:rPr lang="it-IT" altLang="it-IT" dirty="0" err="1"/>
              <a:t>either</a:t>
            </a:r>
            <a:r>
              <a:rPr lang="it-IT" altLang="it-IT" dirty="0"/>
              <a:t> system </a:t>
            </a:r>
            <a:r>
              <a:rPr lang="it-IT" altLang="it-IT" dirty="0" err="1"/>
              <a:t>development</a:t>
            </a:r>
            <a:r>
              <a:rPr lang="it-IT" altLang="it-IT" dirty="0"/>
              <a:t> with the </a:t>
            </a:r>
            <a:r>
              <a:rPr lang="it-IT" altLang="it-IT" dirty="0" err="1"/>
              <a:t>objective</a:t>
            </a:r>
            <a:r>
              <a:rPr lang="it-IT" altLang="it-IT" dirty="0"/>
              <a:t> to cause </a:t>
            </a:r>
            <a:r>
              <a:rPr lang="it-IT" altLang="it-IT" dirty="0" err="1"/>
              <a:t>harm</a:t>
            </a:r>
            <a:r>
              <a:rPr lang="it-IT" altLang="it-IT" dirty="0"/>
              <a:t> to the system </a:t>
            </a:r>
            <a:r>
              <a:rPr lang="it-IT" altLang="it-IT" dirty="0" err="1"/>
              <a:t>during</a:t>
            </a:r>
            <a:r>
              <a:rPr lang="it-IT" altLang="it-IT" dirty="0"/>
              <a:t> </a:t>
            </a:r>
            <a:r>
              <a:rPr lang="it-IT" altLang="it-IT" dirty="0" err="1"/>
              <a:t>its</a:t>
            </a:r>
            <a:r>
              <a:rPr lang="it-IT" altLang="it-IT" dirty="0"/>
              <a:t> use (5-6), or </a:t>
            </a:r>
            <a:r>
              <a:rPr lang="it-IT" altLang="it-IT" dirty="0" err="1"/>
              <a:t>directly</a:t>
            </a:r>
            <a:r>
              <a:rPr lang="it-IT" altLang="it-IT" dirty="0"/>
              <a:t> </a:t>
            </a:r>
            <a:r>
              <a:rPr lang="it-IT" altLang="it-IT" dirty="0" err="1"/>
              <a:t>during</a:t>
            </a:r>
            <a:r>
              <a:rPr lang="it-IT" altLang="it-IT" dirty="0"/>
              <a:t> use (22-25).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Nonmalicious</a:t>
            </a:r>
            <a:r>
              <a:rPr lang="it-IT" altLang="it-IT" dirty="0"/>
              <a:t> faults (1-4, 7-21, 26-31), </a:t>
            </a:r>
            <a:r>
              <a:rPr lang="it-IT" altLang="it-IT" dirty="0" err="1"/>
              <a:t>introduced</a:t>
            </a:r>
            <a:r>
              <a:rPr lang="it-IT" altLang="it-IT" dirty="0"/>
              <a:t> </a:t>
            </a:r>
            <a:r>
              <a:rPr lang="it-IT" altLang="it-IT" dirty="0" err="1"/>
              <a:t>without</a:t>
            </a:r>
            <a:r>
              <a:rPr lang="it-IT" altLang="it-IT" dirty="0"/>
              <a:t> </a:t>
            </a:r>
            <a:r>
              <a:rPr lang="it-IT" altLang="it-IT" dirty="0" err="1"/>
              <a:t>malicious</a:t>
            </a:r>
            <a:r>
              <a:rPr lang="it-IT" altLang="it-IT" dirty="0"/>
              <a:t> </a:t>
            </a:r>
            <a:r>
              <a:rPr lang="it-IT" altLang="it-IT" dirty="0" err="1"/>
              <a:t>objectives</a:t>
            </a:r>
            <a:r>
              <a:rPr lang="it-IT" altLang="it-IT" dirty="0"/>
              <a:t>. </a:t>
            </a:r>
            <a:r>
              <a:rPr lang="it-IT" altLang="it-IT" dirty="0" err="1"/>
              <a:t>We</a:t>
            </a:r>
            <a:r>
              <a:rPr lang="it-IT" altLang="it-IT" dirty="0"/>
              <a:t> </a:t>
            </a:r>
            <a:r>
              <a:rPr lang="it-IT" altLang="it-IT" dirty="0" err="1"/>
              <a:t>distinguish</a:t>
            </a:r>
            <a:r>
              <a:rPr lang="it-IT" altLang="it-IT" dirty="0"/>
              <a:t>:</a:t>
            </a:r>
          </a:p>
          <a:p>
            <a:pPr>
              <a:lnSpc>
                <a:spcPct val="80000"/>
              </a:lnSpc>
            </a:pPr>
            <a:r>
              <a:rPr lang="it-IT" altLang="it-IT" dirty="0"/>
              <a:t>	1) </a:t>
            </a:r>
            <a:r>
              <a:rPr lang="it-IT" altLang="it-IT" dirty="0" err="1"/>
              <a:t>nondeliberate</a:t>
            </a:r>
            <a:r>
              <a:rPr lang="it-IT" altLang="it-IT" dirty="0"/>
              <a:t> faults </a:t>
            </a:r>
            <a:r>
              <a:rPr lang="it-IT" altLang="it-IT" dirty="0" err="1"/>
              <a:t>that</a:t>
            </a:r>
            <a:r>
              <a:rPr lang="it-IT" altLang="it-IT" dirty="0"/>
              <a:t> are due to </a:t>
            </a:r>
            <a:r>
              <a:rPr lang="it-IT" altLang="it-IT" dirty="0" err="1"/>
              <a:t>mistakes</a:t>
            </a:r>
            <a:r>
              <a:rPr lang="it-IT" altLang="it-IT" dirty="0"/>
              <a:t>,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, </a:t>
            </a:r>
            <a:r>
              <a:rPr lang="it-IT" altLang="it-IT" dirty="0" err="1"/>
              <a:t>unintended</a:t>
            </a:r>
            <a:r>
              <a:rPr lang="it-IT" altLang="it-IT" dirty="0"/>
              <a:t> actions of </a:t>
            </a:r>
            <a:r>
              <a:rPr lang="it-IT" altLang="it-IT" dirty="0" err="1"/>
              <a:t>which</a:t>
            </a:r>
            <a:r>
              <a:rPr lang="it-IT" altLang="it-IT" dirty="0"/>
              <a:t> the developer, operator, </a:t>
            </a:r>
            <a:r>
              <a:rPr lang="it-IT" altLang="it-IT" dirty="0" err="1"/>
              <a:t>maintainer</a:t>
            </a:r>
            <a:r>
              <a:rPr lang="it-IT" altLang="it-IT" dirty="0"/>
              <a:t>, etc.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aware</a:t>
            </a:r>
            <a:r>
              <a:rPr lang="it-IT" altLang="it-IT" dirty="0"/>
              <a:t> (1, 2, 7, 8, 16-18, 26-28); </a:t>
            </a:r>
          </a:p>
          <a:p>
            <a:pPr>
              <a:lnSpc>
                <a:spcPct val="80000"/>
              </a:lnSpc>
            </a:pPr>
            <a:r>
              <a:rPr lang="it-IT" altLang="it-IT" dirty="0"/>
              <a:t>	2) deliberate faults </a:t>
            </a:r>
            <a:r>
              <a:rPr lang="it-IT" altLang="it-IT" dirty="0" err="1"/>
              <a:t>that</a:t>
            </a:r>
            <a:r>
              <a:rPr lang="it-IT" altLang="it-IT" dirty="0"/>
              <a:t> are due to </a:t>
            </a:r>
            <a:r>
              <a:rPr lang="it-IT" altLang="it-IT" dirty="0" err="1"/>
              <a:t>bad</a:t>
            </a:r>
            <a:r>
              <a:rPr lang="it-IT" altLang="it-IT" dirty="0"/>
              <a:t> </a:t>
            </a:r>
            <a:r>
              <a:rPr lang="it-IT" altLang="it-IT" dirty="0" err="1"/>
              <a:t>decisions</a:t>
            </a:r>
            <a:r>
              <a:rPr lang="it-IT" altLang="it-IT" dirty="0"/>
              <a:t>,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, </a:t>
            </a:r>
            <a:r>
              <a:rPr lang="it-IT" altLang="it-IT" dirty="0" err="1"/>
              <a:t>intended</a:t>
            </a:r>
            <a:r>
              <a:rPr lang="it-IT" altLang="it-IT" dirty="0"/>
              <a:t> actions </a:t>
            </a:r>
            <a:r>
              <a:rPr lang="it-IT" altLang="it-IT" dirty="0" err="1"/>
              <a:t>that</a:t>
            </a:r>
            <a:r>
              <a:rPr lang="it-IT" altLang="it-IT" dirty="0"/>
              <a:t> are </a:t>
            </a:r>
            <a:r>
              <a:rPr lang="it-IT" altLang="it-IT" dirty="0" err="1"/>
              <a:t>wrong</a:t>
            </a:r>
            <a:r>
              <a:rPr lang="it-IT" altLang="it-IT" dirty="0"/>
              <a:t> and cause faults (3, 4, 9, 10, 19-21, 29-31).</a:t>
            </a:r>
          </a:p>
          <a:p>
            <a:pPr>
              <a:lnSpc>
                <a:spcPct val="80000"/>
              </a:lnSpc>
            </a:pPr>
            <a:endParaRPr lang="it-IT" altLang="it-IT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031AB5-07EE-485C-9BCF-23F315E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471730-9118-4671-84D9-541FA1E0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F66D2B-1356-4C31-8293-4C6480FE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1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88278B-4BAF-4DEC-8EE2-C3782B39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>
                <a:solidFill>
                  <a:schemeClr val="bg1"/>
                </a:solidFill>
              </a:rPr>
              <a:t>Textbook</a:t>
            </a:r>
            <a:r>
              <a:rPr lang="it-IT" altLang="it-IT" dirty="0">
                <a:solidFill>
                  <a:schemeClr val="bg1"/>
                </a:solidFill>
              </a:rPr>
              <a:t> and </a:t>
            </a:r>
            <a:r>
              <a:rPr lang="it-IT" altLang="it-IT" dirty="0" err="1">
                <a:solidFill>
                  <a:schemeClr val="bg1"/>
                </a:solidFill>
              </a:rPr>
              <a:t>other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references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A547A6-9849-47B9-96B3-301D75B35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35" y="1470252"/>
            <a:ext cx="10515600" cy="39896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it-IT" dirty="0"/>
          </a:p>
          <a:p>
            <a:pPr marL="0" indent="0">
              <a:buNone/>
            </a:pPr>
            <a:r>
              <a:rPr lang="en-US" altLang="it-IT" dirty="0"/>
              <a:t>[</a:t>
            </a:r>
            <a:r>
              <a:rPr lang="en-US" altLang="it-IT" dirty="0" err="1"/>
              <a:t>Sieviorek</a:t>
            </a:r>
            <a:r>
              <a:rPr lang="en-US" altLang="it-IT" dirty="0"/>
              <a:t> et al. 1998] D. P. </a:t>
            </a:r>
            <a:r>
              <a:rPr lang="en-US" altLang="it-IT" dirty="0" err="1"/>
              <a:t>Siewiorek</a:t>
            </a:r>
            <a:r>
              <a:rPr lang="en-US" altLang="it-IT" dirty="0"/>
              <a:t> R.S. </a:t>
            </a:r>
            <a:r>
              <a:rPr lang="en-US" altLang="it-IT" dirty="0" err="1"/>
              <a:t>Swarz</a:t>
            </a:r>
            <a:r>
              <a:rPr lang="en-US" altLang="it-IT" dirty="0"/>
              <a:t>, Reliable Computer Systems Design and </a:t>
            </a:r>
            <a:r>
              <a:rPr lang="en-US" altLang="it-IT" dirty="0" err="1"/>
              <a:t>Evalutaion</a:t>
            </a:r>
            <a:r>
              <a:rPr lang="en-US" altLang="it-IT" dirty="0"/>
              <a:t>,  2</a:t>
            </a:r>
            <a:r>
              <a:rPr lang="en-US" altLang="it-IT" baseline="30000" dirty="0"/>
              <a:t>nd</a:t>
            </a:r>
            <a:r>
              <a:rPr lang="en-US" altLang="it-IT" dirty="0"/>
              <a:t> Ed. Digital Press, 1998. </a:t>
            </a:r>
            <a:r>
              <a:rPr lang="it-IT" altLang="it-IT" dirty="0" err="1"/>
              <a:t>Chapter</a:t>
            </a:r>
            <a:r>
              <a:rPr lang="it-IT" altLang="it-IT" dirty="0"/>
              <a:t> 5 (part).</a:t>
            </a:r>
          </a:p>
          <a:p>
            <a:pPr marL="0" indent="0">
              <a:buNone/>
            </a:pPr>
            <a:endParaRPr lang="it-IT" altLang="it-IT" dirty="0"/>
          </a:p>
          <a:p>
            <a:pPr marL="0" indent="0">
              <a:buNone/>
            </a:pPr>
            <a:r>
              <a:rPr lang="en-US" altLang="it-IT" dirty="0"/>
              <a:t>[</a:t>
            </a:r>
            <a:r>
              <a:rPr lang="en-US" altLang="it-IT" dirty="0" err="1"/>
              <a:t>Avizienis</a:t>
            </a:r>
            <a:r>
              <a:rPr lang="en-US" altLang="it-IT" dirty="0"/>
              <a:t> et al. 2004] A. </a:t>
            </a:r>
            <a:r>
              <a:rPr lang="en-US" altLang="it-IT" dirty="0" err="1"/>
              <a:t>Avizienis</a:t>
            </a:r>
            <a:r>
              <a:rPr lang="en-US" altLang="it-IT" dirty="0"/>
              <a:t>, J.C. </a:t>
            </a:r>
            <a:r>
              <a:rPr lang="en-US" altLang="it-IT" dirty="0" err="1"/>
              <a:t>Laprie</a:t>
            </a:r>
            <a:r>
              <a:rPr lang="en-US" altLang="it-IT" dirty="0"/>
              <a:t>, B. Randell, C. Landwehr.</a:t>
            </a:r>
            <a:br>
              <a:rPr lang="en-US" altLang="it-IT" dirty="0"/>
            </a:br>
            <a:r>
              <a:rPr lang="en-US" altLang="it-IT" dirty="0"/>
              <a:t>Basic Concepts and Taxonomy of Dependable and Secure Computing.</a:t>
            </a:r>
            <a:br>
              <a:rPr lang="en-US" altLang="it-IT" dirty="0"/>
            </a:br>
            <a:r>
              <a:rPr lang="en-US" altLang="it-IT" dirty="0"/>
              <a:t>IEEE Transactions on Dependable and Secure Computing, Vol. 1, N. 1, 2004.</a:t>
            </a:r>
            <a:endParaRPr lang="en-US" dirty="0"/>
          </a:p>
          <a:p>
            <a:pPr marL="0" indent="0">
              <a:buNone/>
            </a:pPr>
            <a:r>
              <a:rPr lang="en-US" altLang="it-IT" dirty="0"/>
              <a:t> 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76F50C-AE18-49BB-93A2-3391E28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6FA88B-D9ED-47A5-8263-8DA50299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8FF5D3-0E7E-4D1E-A544-CEE01AF1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845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C79346-5066-4B9E-B9F2-5494D4A2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7D7DA8-393D-447B-84FD-5ED2F1D7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33728F-317E-4882-899A-13ED55AC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48B81B-D921-451A-9D2E-A80E2130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30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4C15895-5C1C-45FB-92F5-40C91B167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35" y="541337"/>
            <a:ext cx="8177212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34F57CC-3AC3-4A62-BD3D-E9B309B5E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797" y="3349624"/>
            <a:ext cx="719138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DD6CE82-6BBF-40C0-BD10-D5EA4DA60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323" y="3349624"/>
            <a:ext cx="2879725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2AB4656-AB55-429C-B5DE-C0B7511F0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648" y="3349624"/>
            <a:ext cx="1152525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1DCDD5-BE9C-4F16-A14D-0354558AB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798" y="3852862"/>
            <a:ext cx="360363" cy="1444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1DEB087-9B08-4453-AD6B-4C5F35835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323" y="3852862"/>
            <a:ext cx="360363" cy="1444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27923BF7-604D-45D7-A207-5CA7ED92E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523" y="3902075"/>
            <a:ext cx="576263" cy="142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CEC0F8B9-DF1B-45CF-98C8-5BA82625A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648" y="3910012"/>
            <a:ext cx="576263" cy="142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16ACA37D-20FC-42E3-91CD-38B2E19EF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7911" y="4110037"/>
            <a:ext cx="504825" cy="14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A8F0C29E-086D-4010-91E6-D71B6503B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223" y="4068762"/>
            <a:ext cx="576263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1D4FFBD5-29EE-4E7A-A6A4-7C7C5E93A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161" y="4068762"/>
            <a:ext cx="358775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DBCF0172-F47D-4549-A5AE-1B49666D7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097" y="4068762"/>
            <a:ext cx="431800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240F61F-0339-41CE-98A4-B4023CA98085}"/>
              </a:ext>
            </a:extLst>
          </p:cNvPr>
          <p:cNvSpPr/>
          <p:nvPr/>
        </p:nvSpPr>
        <p:spPr>
          <a:xfrm>
            <a:off x="182156" y="1292165"/>
            <a:ext cx="1535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/>
              <a:t>Human-Made </a:t>
            </a:r>
          </a:p>
          <a:p>
            <a:r>
              <a:rPr lang="it-IT" altLang="it-IT" dirty="0"/>
              <a:t>Faults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6043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FB9BCC-A577-48C6-A861-899B1B17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Human-Made Faults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D8A3DD-EFE0-46AF-9E88-6BEC63126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Non-</a:t>
            </a:r>
            <a:r>
              <a:rPr lang="it-IT" altLang="it-IT" dirty="0" err="1"/>
              <a:t>malicious</a:t>
            </a:r>
            <a:r>
              <a:rPr lang="it-IT" altLang="it-IT" dirty="0"/>
              <a:t> </a:t>
            </a:r>
            <a:r>
              <a:rPr lang="it-IT" altLang="it-IT" dirty="0" err="1"/>
              <a:t>development</a:t>
            </a:r>
            <a:r>
              <a:rPr lang="it-IT" altLang="it-IT" dirty="0"/>
              <a:t> faults are Software and Hardware faults.</a:t>
            </a:r>
          </a:p>
          <a:p>
            <a:r>
              <a:rPr lang="it-IT" altLang="it-IT" dirty="0"/>
              <a:t>Hardware faults: </a:t>
            </a:r>
            <a:r>
              <a:rPr lang="it-IT" altLang="it-IT" dirty="0" err="1"/>
              <a:t>microprocessor</a:t>
            </a:r>
            <a:r>
              <a:rPr lang="it-IT" altLang="it-IT" dirty="0"/>
              <a:t> faults </a:t>
            </a:r>
            <a:r>
              <a:rPr lang="it-IT" altLang="it-IT" dirty="0" err="1"/>
              <a:t>discovered</a:t>
            </a:r>
            <a:r>
              <a:rPr lang="it-IT" altLang="it-IT" dirty="0"/>
              <a:t> after production (</a:t>
            </a:r>
            <a:r>
              <a:rPr lang="it-IT" altLang="it-IT" dirty="0" err="1"/>
              <a:t>named</a:t>
            </a:r>
            <a:r>
              <a:rPr lang="it-IT" altLang="it-IT" dirty="0"/>
              <a:t> Errata).</a:t>
            </a:r>
          </a:p>
          <a:p>
            <a:r>
              <a:rPr lang="it-IT" altLang="it-IT" dirty="0" err="1"/>
              <a:t>They</a:t>
            </a:r>
            <a:r>
              <a:rPr lang="it-IT" altLang="it-IT" dirty="0"/>
              <a:t> are </a:t>
            </a:r>
            <a:r>
              <a:rPr lang="it-IT" altLang="it-IT" dirty="0" err="1"/>
              <a:t>listed</a:t>
            </a:r>
            <a:r>
              <a:rPr lang="it-IT" altLang="it-IT" dirty="0"/>
              <a:t> in </a:t>
            </a:r>
            <a:r>
              <a:rPr lang="it-IT" altLang="it-IT" dirty="0" err="1"/>
              <a:t>specification</a:t>
            </a:r>
            <a:r>
              <a:rPr lang="it-IT" altLang="it-IT" dirty="0"/>
              <a:t> updates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B7CAB0-C4E6-488C-A42A-384E6CE0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524841-E2F6-4DB9-BF51-2DAFDB42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02AE4A-BACE-4160-A53F-7E5149BE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192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FDD51-B8A2-44DC-9512-ED9B8F67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Human-Made Faults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F4D5A1-72C0-4348-830E-62F7FAB6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03" y="1287690"/>
            <a:ext cx="10515600" cy="1789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000" dirty="0"/>
              <a:t>Deliberate, </a:t>
            </a:r>
            <a:r>
              <a:rPr lang="it-IT" altLang="it-IT" sz="2000" dirty="0" err="1"/>
              <a:t>nonmalicious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development</a:t>
            </a:r>
            <a:r>
              <a:rPr lang="it-IT" altLang="it-IT" sz="2000" dirty="0"/>
              <a:t> faults (3, 4, 9, 10) </a:t>
            </a:r>
            <a:r>
              <a:rPr lang="it-IT" altLang="it-IT" sz="2000" dirty="0" err="1"/>
              <a:t>result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generally</a:t>
            </a:r>
            <a:r>
              <a:rPr lang="it-IT" altLang="it-IT" sz="2000" dirty="0"/>
              <a:t> from trade </a:t>
            </a:r>
            <a:r>
              <a:rPr lang="it-IT" altLang="it-IT" sz="2000" dirty="0" err="1"/>
              <a:t>offs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either</a:t>
            </a:r>
            <a:r>
              <a:rPr lang="it-IT" altLang="it-IT" sz="2000" dirty="0"/>
              <a:t> 1) </a:t>
            </a:r>
            <a:r>
              <a:rPr lang="it-IT" altLang="it-IT" sz="2000" dirty="0" err="1"/>
              <a:t>aimed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preserving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acceptable</a:t>
            </a:r>
            <a:r>
              <a:rPr lang="it-IT" altLang="it-IT" sz="2000" dirty="0"/>
              <a:t> performance, </a:t>
            </a:r>
            <a:r>
              <a:rPr lang="it-IT" altLang="it-IT" sz="2000" dirty="0" err="1"/>
              <a:t>at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facilitating</a:t>
            </a:r>
            <a:r>
              <a:rPr lang="it-IT" altLang="it-IT" sz="2000" dirty="0"/>
              <a:t> system </a:t>
            </a:r>
            <a:r>
              <a:rPr lang="it-IT" altLang="it-IT" sz="2000" dirty="0" err="1"/>
              <a:t>utilization</a:t>
            </a:r>
            <a:r>
              <a:rPr lang="it-IT" altLang="it-IT" sz="2000" dirty="0"/>
              <a:t>, or 2) </a:t>
            </a:r>
            <a:r>
              <a:rPr lang="it-IT" altLang="it-IT" sz="2000" dirty="0" err="1"/>
              <a:t>induced</a:t>
            </a:r>
            <a:r>
              <a:rPr lang="it-IT" altLang="it-IT" sz="2000" dirty="0"/>
              <a:t> by </a:t>
            </a:r>
            <a:r>
              <a:rPr lang="it-IT" altLang="it-IT" sz="2000" dirty="0" err="1"/>
              <a:t>economic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considerations</a:t>
            </a:r>
            <a:r>
              <a:rPr lang="it-IT" altLang="it-IT" sz="2000" dirty="0"/>
              <a:t>.</a:t>
            </a:r>
          </a:p>
          <a:p>
            <a:pPr>
              <a:lnSpc>
                <a:spcPct val="80000"/>
              </a:lnSpc>
            </a:pPr>
            <a:r>
              <a:rPr lang="it-IT" altLang="it-IT" sz="2000" dirty="0"/>
              <a:t>Deliberate, </a:t>
            </a:r>
            <a:r>
              <a:rPr lang="it-IT" altLang="it-IT" sz="2000" dirty="0" err="1"/>
              <a:t>nonmalicious</a:t>
            </a:r>
            <a:r>
              <a:rPr lang="it-IT" altLang="it-IT" sz="2000" dirty="0"/>
              <a:t> interaction faults (19-21, 29-31) </a:t>
            </a:r>
            <a:r>
              <a:rPr lang="it-IT" altLang="it-IT" sz="2000" dirty="0" err="1"/>
              <a:t>may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result</a:t>
            </a:r>
            <a:r>
              <a:rPr lang="it-IT" altLang="it-IT" sz="2000" dirty="0"/>
              <a:t> from the action of an operator </a:t>
            </a:r>
            <a:r>
              <a:rPr lang="it-IT" altLang="it-IT" sz="2000" dirty="0" err="1"/>
              <a:t>either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aimed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overcoming</a:t>
            </a:r>
            <a:r>
              <a:rPr lang="it-IT" altLang="it-IT" sz="2000" dirty="0"/>
              <a:t> an </a:t>
            </a:r>
            <a:r>
              <a:rPr lang="it-IT" altLang="it-IT" sz="2000" dirty="0" err="1"/>
              <a:t>unforeseen</a:t>
            </a:r>
            <a:r>
              <a:rPr lang="it-IT" altLang="it-IT" sz="2000" dirty="0"/>
              <a:t> situation, or </a:t>
            </a:r>
            <a:r>
              <a:rPr lang="it-IT" altLang="it-IT" sz="2000" dirty="0" err="1"/>
              <a:t>deliberately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violating</a:t>
            </a:r>
            <a:r>
              <a:rPr lang="it-IT" altLang="it-IT" sz="2000" dirty="0"/>
              <a:t> an </a:t>
            </a:r>
            <a:r>
              <a:rPr lang="it-IT" altLang="it-IT" sz="2000" dirty="0" err="1"/>
              <a:t>operating</a:t>
            </a:r>
            <a:r>
              <a:rPr lang="it-IT" altLang="it-IT" sz="2000" dirty="0"/>
              <a:t> procedure </a:t>
            </a:r>
            <a:r>
              <a:rPr lang="it-IT" altLang="it-IT" sz="2000" dirty="0" err="1"/>
              <a:t>without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having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realized</a:t>
            </a:r>
            <a:r>
              <a:rPr lang="it-IT" altLang="it-IT" sz="2000" dirty="0"/>
              <a:t> the </a:t>
            </a:r>
            <a:r>
              <a:rPr lang="it-IT" altLang="it-IT" sz="2000" dirty="0" err="1"/>
              <a:t>possibly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damaging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consequences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this</a:t>
            </a:r>
            <a:r>
              <a:rPr lang="it-IT" altLang="it-IT" sz="2000" dirty="0"/>
              <a:t> action</a:t>
            </a:r>
            <a:endParaRPr lang="it-IT" altLang="it-IT" sz="2000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773856-0597-4FED-91CD-E741BBE8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EA67B0-D650-47AC-90A3-9D147C3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203B68-79C5-486A-89D1-131FFF47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32</a:t>
            </a:fld>
            <a:endParaRPr lang="it-IT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7972ACB-2A01-4D89-911E-73D4DF31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38" y="3348288"/>
            <a:ext cx="518477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47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E0109-5028-40E1-8F2A-CCECA35F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Human-Made Faults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52B6E9-E094-423F-9978-9BB99D4EA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856" y="1253331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dirty="0"/>
              <a:t>Deliberate, </a:t>
            </a:r>
            <a:r>
              <a:rPr lang="it-IT" altLang="it-IT" dirty="0" err="1"/>
              <a:t>nonmalicious</a:t>
            </a:r>
            <a:r>
              <a:rPr lang="it-IT" altLang="it-IT" dirty="0"/>
              <a:t> faults are </a:t>
            </a:r>
            <a:r>
              <a:rPr lang="it-IT" altLang="it-IT" dirty="0" err="1"/>
              <a:t>often</a:t>
            </a:r>
            <a:r>
              <a:rPr lang="it-IT" altLang="it-IT" dirty="0"/>
              <a:t> </a:t>
            </a:r>
            <a:r>
              <a:rPr lang="it-IT" altLang="it-IT" dirty="0" err="1"/>
              <a:t>recognized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faults </a:t>
            </a:r>
            <a:r>
              <a:rPr lang="it-IT" altLang="it-IT" dirty="0" err="1"/>
              <a:t>only</a:t>
            </a:r>
            <a:r>
              <a:rPr lang="it-IT" altLang="it-IT" dirty="0"/>
              <a:t> after an </a:t>
            </a:r>
            <a:r>
              <a:rPr lang="it-IT" altLang="it-IT" dirty="0" err="1"/>
              <a:t>unacceptable</a:t>
            </a:r>
            <a:r>
              <a:rPr lang="it-IT" altLang="it-IT" dirty="0"/>
              <a:t> system </a:t>
            </a:r>
            <a:r>
              <a:rPr lang="it-IT" altLang="it-IT" dirty="0" err="1"/>
              <a:t>behavior</a:t>
            </a:r>
            <a:r>
              <a:rPr lang="it-IT" altLang="it-IT" dirty="0"/>
              <a:t>; </a:t>
            </a:r>
            <a:r>
              <a:rPr lang="it-IT" altLang="it-IT" dirty="0" err="1"/>
              <a:t>thus</a:t>
            </a:r>
            <a:r>
              <a:rPr lang="it-IT" altLang="it-IT" dirty="0"/>
              <a:t>, a </a:t>
            </a: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has</a:t>
            </a:r>
            <a:r>
              <a:rPr lang="it-IT" altLang="it-IT" dirty="0"/>
              <a:t> </a:t>
            </a:r>
            <a:r>
              <a:rPr lang="it-IT" altLang="it-IT" dirty="0" err="1"/>
              <a:t>ensued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The developer(s) or operator(s) </a:t>
            </a:r>
            <a:r>
              <a:rPr lang="it-IT" altLang="it-IT" dirty="0" err="1"/>
              <a:t>did</a:t>
            </a:r>
            <a:r>
              <a:rPr lang="it-IT" altLang="it-IT" dirty="0"/>
              <a:t>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realize</a:t>
            </a:r>
            <a:r>
              <a:rPr lang="it-IT" altLang="it-IT" dirty="0"/>
              <a:t> </a:t>
            </a:r>
            <a:r>
              <a:rPr lang="it-IT" altLang="it-IT" dirty="0" err="1"/>
              <a:t>at</a:t>
            </a:r>
            <a:r>
              <a:rPr lang="it-IT" altLang="it-IT" dirty="0"/>
              <a:t> the time </a:t>
            </a:r>
            <a:r>
              <a:rPr lang="it-IT" altLang="it-IT" dirty="0" err="1"/>
              <a:t>that</a:t>
            </a:r>
            <a:r>
              <a:rPr lang="it-IT" altLang="it-IT" dirty="0"/>
              <a:t> the </a:t>
            </a:r>
            <a:r>
              <a:rPr lang="it-IT" altLang="it-IT" dirty="0" err="1"/>
              <a:t>consequence</a:t>
            </a:r>
            <a:r>
              <a:rPr lang="it-IT" altLang="it-IT" dirty="0"/>
              <a:t> of </a:t>
            </a:r>
            <a:r>
              <a:rPr lang="it-IT" altLang="it-IT" dirty="0" err="1"/>
              <a:t>their</a:t>
            </a:r>
            <a:r>
              <a:rPr lang="it-IT" altLang="it-IT" dirty="0"/>
              <a:t> </a:t>
            </a:r>
            <a:r>
              <a:rPr lang="it-IT" altLang="it-IT" dirty="0" err="1"/>
              <a:t>decision</a:t>
            </a:r>
            <a:r>
              <a:rPr lang="it-IT" altLang="it-IT" dirty="0"/>
              <a:t> </a:t>
            </a:r>
            <a:r>
              <a:rPr lang="it-IT" altLang="it-IT" dirty="0" err="1"/>
              <a:t>was</a:t>
            </a:r>
            <a:r>
              <a:rPr lang="it-IT" altLang="it-IT" dirty="0"/>
              <a:t> a fault.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usually</a:t>
            </a:r>
            <a:r>
              <a:rPr lang="it-IT" altLang="it-IT" dirty="0"/>
              <a:t> </a:t>
            </a:r>
            <a:r>
              <a:rPr lang="it-IT" altLang="it-IT" dirty="0" err="1"/>
              <a:t>considered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both</a:t>
            </a:r>
            <a:r>
              <a:rPr lang="it-IT" altLang="it-IT" dirty="0"/>
              <a:t> </a:t>
            </a:r>
            <a:r>
              <a:rPr lang="it-IT" altLang="it-IT" dirty="0" err="1"/>
              <a:t>mistakes</a:t>
            </a:r>
            <a:r>
              <a:rPr lang="it-IT" altLang="it-IT" dirty="0"/>
              <a:t> and </a:t>
            </a:r>
            <a:r>
              <a:rPr lang="it-IT" altLang="it-IT" dirty="0" err="1"/>
              <a:t>bad</a:t>
            </a:r>
            <a:r>
              <a:rPr lang="it-IT" altLang="it-IT" dirty="0"/>
              <a:t> </a:t>
            </a:r>
            <a:r>
              <a:rPr lang="it-IT" altLang="it-IT" dirty="0" err="1"/>
              <a:t>decisions</a:t>
            </a:r>
            <a:r>
              <a:rPr lang="it-IT" altLang="it-IT" dirty="0"/>
              <a:t> are </a:t>
            </a:r>
            <a:r>
              <a:rPr lang="it-IT" altLang="it-IT" dirty="0" err="1"/>
              <a:t>accidental</a:t>
            </a:r>
            <a:r>
              <a:rPr lang="it-IT" altLang="it-IT" dirty="0"/>
              <a:t>, </a:t>
            </a:r>
            <a:r>
              <a:rPr lang="it-IT" altLang="it-IT" dirty="0" err="1"/>
              <a:t>as</a:t>
            </a:r>
            <a:r>
              <a:rPr lang="it-IT" altLang="it-IT" dirty="0"/>
              <a:t> long </a:t>
            </a:r>
            <a:r>
              <a:rPr lang="it-IT" altLang="it-IT" dirty="0" err="1"/>
              <a:t>as</a:t>
            </a:r>
            <a:r>
              <a:rPr lang="it-IT" altLang="it-IT" dirty="0"/>
              <a:t> </a:t>
            </a:r>
            <a:r>
              <a:rPr lang="it-IT" altLang="it-IT" dirty="0" err="1"/>
              <a:t>they</a:t>
            </a:r>
            <a:r>
              <a:rPr lang="it-IT" altLang="it-IT" dirty="0"/>
              <a:t> are </a:t>
            </a:r>
            <a:r>
              <a:rPr lang="it-IT" altLang="it-IT" dirty="0" err="1"/>
              <a:t>not</a:t>
            </a:r>
            <a:r>
              <a:rPr lang="it-IT" altLang="it-IT" dirty="0"/>
              <a:t> made with </a:t>
            </a:r>
            <a:r>
              <a:rPr lang="it-IT" altLang="it-IT" dirty="0" err="1"/>
              <a:t>malicious</a:t>
            </a:r>
            <a:r>
              <a:rPr lang="it-IT" altLang="it-IT" dirty="0"/>
              <a:t> </a:t>
            </a:r>
            <a:r>
              <a:rPr lang="it-IT" altLang="it-IT" dirty="0" err="1"/>
              <a:t>objectives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However</a:t>
            </a:r>
            <a:r>
              <a:rPr lang="it-IT" altLang="it-IT" dirty="0"/>
              <a:t>,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all</a:t>
            </a:r>
            <a:r>
              <a:rPr lang="it-IT" altLang="it-IT" dirty="0"/>
              <a:t> </a:t>
            </a:r>
            <a:r>
              <a:rPr lang="it-IT" altLang="it-IT" dirty="0" err="1"/>
              <a:t>mistakes</a:t>
            </a:r>
            <a:r>
              <a:rPr lang="it-IT" altLang="it-IT" dirty="0"/>
              <a:t> and </a:t>
            </a:r>
            <a:r>
              <a:rPr lang="it-IT" altLang="it-IT" dirty="0" err="1"/>
              <a:t>bad</a:t>
            </a:r>
            <a:r>
              <a:rPr lang="it-IT" altLang="it-IT" dirty="0"/>
              <a:t> </a:t>
            </a:r>
            <a:r>
              <a:rPr lang="it-IT" altLang="it-IT" dirty="0" err="1"/>
              <a:t>decisions</a:t>
            </a:r>
            <a:r>
              <a:rPr lang="it-IT" altLang="it-IT" dirty="0"/>
              <a:t> by </a:t>
            </a:r>
            <a:r>
              <a:rPr lang="it-IT" altLang="it-IT" dirty="0" err="1"/>
              <a:t>nonmalicious</a:t>
            </a:r>
            <a:r>
              <a:rPr lang="it-IT" altLang="it-IT" dirty="0"/>
              <a:t> </a:t>
            </a:r>
            <a:r>
              <a:rPr lang="it-IT" altLang="it-IT" dirty="0" err="1"/>
              <a:t>persons</a:t>
            </a:r>
            <a:r>
              <a:rPr lang="it-IT" altLang="it-IT" dirty="0"/>
              <a:t> are </a:t>
            </a:r>
            <a:r>
              <a:rPr lang="it-IT" altLang="it-IT" dirty="0" err="1"/>
              <a:t>accidents</a:t>
            </a:r>
            <a:r>
              <a:rPr lang="it-IT" altLang="it-IT" dirty="0"/>
              <a:t>. </a:t>
            </a:r>
            <a:r>
              <a:rPr lang="it-IT" altLang="it-IT" dirty="0" err="1"/>
              <a:t>We</a:t>
            </a:r>
            <a:r>
              <a:rPr lang="it-IT" altLang="it-IT" dirty="0"/>
              <a:t> introduce a </a:t>
            </a:r>
            <a:r>
              <a:rPr lang="it-IT" altLang="it-IT" dirty="0" err="1"/>
              <a:t>further</a:t>
            </a:r>
            <a:r>
              <a:rPr lang="it-IT" altLang="it-IT" dirty="0"/>
              <a:t> </a:t>
            </a:r>
            <a:r>
              <a:rPr lang="it-IT" altLang="it-IT" dirty="0" err="1"/>
              <a:t>partitioning</a:t>
            </a:r>
            <a:r>
              <a:rPr lang="it-IT" altLang="it-IT" dirty="0"/>
              <a:t> of </a:t>
            </a:r>
            <a:r>
              <a:rPr lang="it-IT" altLang="it-IT" dirty="0" err="1"/>
              <a:t>nonmalicious</a:t>
            </a:r>
            <a:r>
              <a:rPr lang="it-IT" altLang="it-IT" dirty="0"/>
              <a:t> human-made faults </a:t>
            </a:r>
            <a:r>
              <a:rPr lang="it-IT" altLang="it-IT" dirty="0" err="1"/>
              <a:t>into</a:t>
            </a:r>
            <a:r>
              <a:rPr lang="it-IT" altLang="it-IT" dirty="0"/>
              <a:t> </a:t>
            </a:r>
          </a:p>
          <a:p>
            <a:pPr>
              <a:lnSpc>
                <a:spcPct val="80000"/>
              </a:lnSpc>
            </a:pPr>
            <a:r>
              <a:rPr lang="it-IT" altLang="it-IT" dirty="0"/>
              <a:t>	1) </a:t>
            </a:r>
            <a:r>
              <a:rPr lang="it-IT" altLang="it-IT" dirty="0" err="1"/>
              <a:t>accidental</a:t>
            </a:r>
            <a:r>
              <a:rPr lang="it-IT" altLang="it-IT" dirty="0"/>
              <a:t> faults, and 2) </a:t>
            </a:r>
            <a:r>
              <a:rPr lang="it-IT" altLang="it-IT" dirty="0" err="1"/>
              <a:t>incompetence</a:t>
            </a:r>
            <a:r>
              <a:rPr lang="it-IT" altLang="it-IT" dirty="0"/>
              <a:t> faults.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HOW TO RECOGNIZE INCOMPETENCE FAULTS? </a:t>
            </a:r>
            <a:r>
              <a:rPr lang="it-IT" altLang="it-IT" dirty="0" err="1"/>
              <a:t>Important</a:t>
            </a:r>
            <a:r>
              <a:rPr lang="it-IT" altLang="it-IT" dirty="0"/>
              <a:t> </a:t>
            </a:r>
            <a:r>
              <a:rPr lang="it-IT" altLang="it-IT" dirty="0" err="1"/>
              <a:t>when</a:t>
            </a:r>
            <a:r>
              <a:rPr lang="it-IT" altLang="it-IT" dirty="0"/>
              <a:t> </a:t>
            </a:r>
            <a:r>
              <a:rPr lang="it-IT" altLang="it-IT" dirty="0" err="1"/>
              <a:t>consequences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lead</a:t>
            </a:r>
            <a:r>
              <a:rPr lang="it-IT" altLang="it-IT" dirty="0"/>
              <a:t> to </a:t>
            </a:r>
            <a:r>
              <a:rPr lang="it-IT" altLang="it-IT" dirty="0" err="1"/>
              <a:t>economic</a:t>
            </a:r>
            <a:r>
              <a:rPr lang="it-IT" altLang="it-IT" dirty="0"/>
              <a:t> </a:t>
            </a:r>
            <a:r>
              <a:rPr lang="it-IT" altLang="it-IT" dirty="0" err="1"/>
              <a:t>losses</a:t>
            </a:r>
            <a:r>
              <a:rPr lang="it-IT" altLang="it-IT" dirty="0"/>
              <a:t> or </a:t>
            </a:r>
            <a:r>
              <a:rPr lang="it-IT" altLang="it-IT" dirty="0" err="1"/>
              <a:t>loss</a:t>
            </a:r>
            <a:r>
              <a:rPr lang="it-IT" altLang="it-IT" dirty="0"/>
              <a:t> of human life. 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84CF89-2954-4959-97BE-72B96131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C68E99-D5B7-4024-8A4F-10EFC6B0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163107-7D1B-43D5-A113-45D9C5BB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197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95BE7-ED92-42BE-A052-08127771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Malicious</a:t>
            </a:r>
            <a:r>
              <a:rPr lang="it-IT" altLang="it-IT" dirty="0"/>
              <a:t> faults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7705C5-802C-4D3A-938F-9B12F8B72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dirty="0" err="1"/>
              <a:t>Malicious</a:t>
            </a:r>
            <a:r>
              <a:rPr lang="it-IT" altLang="it-IT" dirty="0"/>
              <a:t> human-made faults are </a:t>
            </a:r>
            <a:r>
              <a:rPr lang="it-IT" altLang="it-IT" dirty="0" err="1"/>
              <a:t>introduced</a:t>
            </a:r>
            <a:r>
              <a:rPr lang="it-IT" altLang="it-IT" dirty="0"/>
              <a:t> with the </a:t>
            </a:r>
            <a:r>
              <a:rPr lang="it-IT" altLang="it-IT" dirty="0" err="1"/>
              <a:t>malicious</a:t>
            </a:r>
            <a:r>
              <a:rPr lang="it-IT" altLang="it-IT" dirty="0"/>
              <a:t> </a:t>
            </a:r>
            <a:r>
              <a:rPr lang="it-IT" altLang="it-IT" dirty="0" err="1"/>
              <a:t>objective</a:t>
            </a:r>
            <a:r>
              <a:rPr lang="it-IT" altLang="it-IT" dirty="0"/>
              <a:t> to alter the </a:t>
            </a:r>
            <a:r>
              <a:rPr lang="it-IT" altLang="it-IT" dirty="0" err="1"/>
              <a:t>functioning</a:t>
            </a:r>
            <a:r>
              <a:rPr lang="it-IT" altLang="it-IT" dirty="0"/>
              <a:t> of the system </a:t>
            </a:r>
            <a:r>
              <a:rPr lang="it-IT" altLang="it-IT" dirty="0" err="1"/>
              <a:t>during</a:t>
            </a:r>
            <a:r>
              <a:rPr lang="it-IT" altLang="it-IT" dirty="0"/>
              <a:t> use.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The goals of </a:t>
            </a:r>
            <a:r>
              <a:rPr lang="it-IT" altLang="it-IT" dirty="0" err="1"/>
              <a:t>such</a:t>
            </a:r>
            <a:r>
              <a:rPr lang="it-IT" altLang="it-IT" dirty="0"/>
              <a:t> faults are: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- to </a:t>
            </a:r>
            <a:r>
              <a:rPr lang="it-IT" altLang="it-IT" dirty="0" err="1"/>
              <a:t>disrupt</a:t>
            </a:r>
            <a:r>
              <a:rPr lang="it-IT" altLang="it-IT" dirty="0"/>
              <a:t> or </a:t>
            </a:r>
            <a:r>
              <a:rPr lang="it-IT" altLang="it-IT" dirty="0" err="1"/>
              <a:t>halt</a:t>
            </a:r>
            <a:r>
              <a:rPr lang="it-IT" altLang="it-IT" dirty="0"/>
              <a:t> service, </a:t>
            </a:r>
            <a:r>
              <a:rPr lang="it-IT" altLang="it-IT" dirty="0" err="1"/>
              <a:t>causing</a:t>
            </a:r>
            <a:r>
              <a:rPr lang="it-IT" altLang="it-IT" dirty="0"/>
              <a:t> </a:t>
            </a:r>
            <a:r>
              <a:rPr lang="it-IT" altLang="it-IT" dirty="0" err="1"/>
              <a:t>denials</a:t>
            </a:r>
            <a:r>
              <a:rPr lang="it-IT" altLang="it-IT" dirty="0"/>
              <a:t> of service;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- to access </a:t>
            </a:r>
            <a:r>
              <a:rPr lang="it-IT" altLang="it-IT" dirty="0" err="1"/>
              <a:t>confidential</a:t>
            </a:r>
            <a:r>
              <a:rPr lang="it-IT" altLang="it-IT" dirty="0"/>
              <a:t> information; or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- to </a:t>
            </a:r>
            <a:r>
              <a:rPr lang="it-IT" altLang="it-IT" dirty="0" err="1"/>
              <a:t>improperly</a:t>
            </a:r>
            <a:r>
              <a:rPr lang="it-IT" altLang="it-IT" dirty="0"/>
              <a:t> </a:t>
            </a:r>
            <a:r>
              <a:rPr lang="it-IT" altLang="it-IT" dirty="0" err="1"/>
              <a:t>modify</a:t>
            </a:r>
            <a:r>
              <a:rPr lang="it-IT" altLang="it-IT" dirty="0"/>
              <a:t> the system.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They</a:t>
            </a:r>
            <a:r>
              <a:rPr lang="it-IT" altLang="it-IT" dirty="0"/>
              <a:t> are </a:t>
            </a:r>
            <a:r>
              <a:rPr lang="it-IT" altLang="it-IT" dirty="0" err="1"/>
              <a:t>grouped</a:t>
            </a:r>
            <a:r>
              <a:rPr lang="it-IT" altLang="it-IT" dirty="0"/>
              <a:t> </a:t>
            </a:r>
            <a:r>
              <a:rPr lang="it-IT" altLang="it-IT" dirty="0" err="1"/>
              <a:t>into</a:t>
            </a:r>
            <a:r>
              <a:rPr lang="it-IT" altLang="it-IT" dirty="0"/>
              <a:t> </a:t>
            </a:r>
            <a:r>
              <a:rPr lang="it-IT" altLang="it-IT" dirty="0" err="1"/>
              <a:t>two</a:t>
            </a:r>
            <a:r>
              <a:rPr lang="it-IT" altLang="it-IT" dirty="0"/>
              <a:t> classes: </a:t>
            </a:r>
          </a:p>
          <a:p>
            <a:pPr>
              <a:lnSpc>
                <a:spcPct val="80000"/>
              </a:lnSpc>
            </a:pPr>
            <a:r>
              <a:rPr lang="it-IT" altLang="it-IT" dirty="0" err="1"/>
              <a:t>Malicious</a:t>
            </a:r>
            <a:r>
              <a:rPr lang="it-IT" altLang="it-IT" dirty="0"/>
              <a:t> </a:t>
            </a:r>
            <a:r>
              <a:rPr lang="it-IT" altLang="it-IT" dirty="0" err="1"/>
              <a:t>logic</a:t>
            </a:r>
            <a:r>
              <a:rPr lang="it-IT" altLang="it-IT" dirty="0"/>
              <a:t> faults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encompass</a:t>
            </a:r>
            <a:r>
              <a:rPr lang="it-IT" altLang="it-IT" dirty="0"/>
              <a:t> </a:t>
            </a:r>
            <a:r>
              <a:rPr lang="it-IT" altLang="it-IT" dirty="0" err="1"/>
              <a:t>development</a:t>
            </a:r>
            <a:r>
              <a:rPr lang="it-IT" altLang="it-IT" dirty="0"/>
              <a:t> faults (5,6) </a:t>
            </a:r>
            <a:r>
              <a:rPr lang="it-IT" altLang="it-IT" dirty="0" err="1"/>
              <a:t>such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Trojan </a:t>
            </a:r>
            <a:r>
              <a:rPr lang="it-IT" altLang="it-IT" dirty="0" err="1"/>
              <a:t>horses</a:t>
            </a:r>
            <a:r>
              <a:rPr lang="it-IT" altLang="it-IT" dirty="0"/>
              <a:t>, </a:t>
            </a:r>
            <a:r>
              <a:rPr lang="it-IT" altLang="it-IT" dirty="0" err="1"/>
              <a:t>logic</a:t>
            </a:r>
            <a:r>
              <a:rPr lang="it-IT" altLang="it-IT" dirty="0"/>
              <a:t> or timing </a:t>
            </a:r>
            <a:r>
              <a:rPr lang="it-IT" altLang="it-IT" dirty="0" err="1"/>
              <a:t>bombs</a:t>
            </a:r>
            <a:r>
              <a:rPr lang="it-IT" altLang="it-IT" dirty="0"/>
              <a:t>, and </a:t>
            </a:r>
            <a:r>
              <a:rPr lang="it-IT" altLang="it-IT" dirty="0" err="1"/>
              <a:t>trapdoors</a:t>
            </a:r>
            <a:r>
              <a:rPr lang="it-IT" altLang="it-IT" dirty="0"/>
              <a:t>, </a:t>
            </a:r>
            <a:r>
              <a:rPr lang="it-IT" altLang="it-IT" dirty="0" err="1"/>
              <a:t>as</a:t>
            </a:r>
            <a:r>
              <a:rPr lang="it-IT" altLang="it-IT" dirty="0"/>
              <a:t> </a:t>
            </a:r>
            <a:r>
              <a:rPr lang="it-IT" altLang="it-IT" dirty="0" err="1"/>
              <a:t>well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</a:t>
            </a:r>
            <a:r>
              <a:rPr lang="it-IT" altLang="it-IT" dirty="0" err="1"/>
              <a:t>operational</a:t>
            </a:r>
            <a:r>
              <a:rPr lang="it-IT" altLang="it-IT" dirty="0"/>
              <a:t> faults (25) </a:t>
            </a:r>
            <a:r>
              <a:rPr lang="it-IT" altLang="it-IT" dirty="0" err="1"/>
              <a:t>such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</a:t>
            </a:r>
            <a:r>
              <a:rPr lang="it-IT" altLang="it-IT" dirty="0" err="1"/>
              <a:t>viruses</a:t>
            </a:r>
            <a:r>
              <a:rPr lang="it-IT" altLang="it-IT" dirty="0"/>
              <a:t>, worms, or zombies.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Intrusion</a:t>
            </a:r>
            <a:r>
              <a:rPr lang="it-IT" altLang="it-IT" dirty="0"/>
              <a:t> </a:t>
            </a:r>
            <a:r>
              <a:rPr lang="it-IT" altLang="it-IT" dirty="0" err="1"/>
              <a:t>attempts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are </a:t>
            </a:r>
            <a:r>
              <a:rPr lang="it-IT" altLang="it-IT" dirty="0" err="1"/>
              <a:t>operational</a:t>
            </a:r>
            <a:r>
              <a:rPr lang="it-IT" altLang="it-IT" dirty="0"/>
              <a:t> </a:t>
            </a:r>
            <a:r>
              <a:rPr lang="it-IT" altLang="it-IT" dirty="0" err="1"/>
              <a:t>external</a:t>
            </a:r>
            <a:r>
              <a:rPr lang="it-IT" altLang="it-IT" dirty="0"/>
              <a:t> faults (22-24). The </a:t>
            </a:r>
            <a:r>
              <a:rPr lang="it-IT" altLang="it-IT" dirty="0" err="1"/>
              <a:t>external</a:t>
            </a:r>
            <a:r>
              <a:rPr lang="it-IT" altLang="it-IT" dirty="0"/>
              <a:t> </a:t>
            </a:r>
            <a:r>
              <a:rPr lang="it-IT" altLang="it-IT" dirty="0" err="1"/>
              <a:t>character</a:t>
            </a:r>
            <a:r>
              <a:rPr lang="it-IT" altLang="it-IT" dirty="0"/>
              <a:t> of </a:t>
            </a:r>
            <a:r>
              <a:rPr lang="it-IT" altLang="it-IT" dirty="0" err="1"/>
              <a:t>intrusion</a:t>
            </a:r>
            <a:r>
              <a:rPr lang="it-IT" altLang="it-IT" dirty="0"/>
              <a:t> </a:t>
            </a:r>
            <a:r>
              <a:rPr lang="it-IT" altLang="it-IT" dirty="0" err="1"/>
              <a:t>attempts</a:t>
            </a:r>
            <a:r>
              <a:rPr lang="it-IT" altLang="it-IT" dirty="0"/>
              <a:t> </a:t>
            </a:r>
            <a:r>
              <a:rPr lang="it-IT" altLang="it-IT" dirty="0" err="1"/>
              <a:t>does</a:t>
            </a:r>
            <a:r>
              <a:rPr lang="it-IT" altLang="it-IT" dirty="0"/>
              <a:t>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exclude</a:t>
            </a:r>
            <a:r>
              <a:rPr lang="it-IT" altLang="it-IT" dirty="0"/>
              <a:t> the </a:t>
            </a:r>
            <a:r>
              <a:rPr lang="it-IT" altLang="it-IT" dirty="0" err="1"/>
              <a:t>possibility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they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be </a:t>
            </a:r>
            <a:r>
              <a:rPr lang="it-IT" altLang="it-IT" dirty="0" err="1"/>
              <a:t>performed</a:t>
            </a:r>
            <a:r>
              <a:rPr lang="it-IT" altLang="it-IT" dirty="0"/>
              <a:t> by system </a:t>
            </a:r>
            <a:r>
              <a:rPr lang="it-IT" altLang="it-IT" dirty="0" err="1"/>
              <a:t>operators</a:t>
            </a:r>
            <a:r>
              <a:rPr lang="it-IT" altLang="it-IT" dirty="0"/>
              <a:t> or </a:t>
            </a:r>
            <a:r>
              <a:rPr lang="it-IT" altLang="it-IT" dirty="0" err="1"/>
              <a:t>administrators</a:t>
            </a:r>
            <a:r>
              <a:rPr lang="it-IT" altLang="it-IT" dirty="0"/>
              <a:t> </a:t>
            </a:r>
            <a:r>
              <a:rPr lang="it-IT" altLang="it-IT" dirty="0" err="1"/>
              <a:t>who</a:t>
            </a:r>
            <a:r>
              <a:rPr lang="it-IT" altLang="it-IT" dirty="0"/>
              <a:t> are </a:t>
            </a:r>
            <a:r>
              <a:rPr lang="it-IT" altLang="it-IT" dirty="0" err="1"/>
              <a:t>exceeding</a:t>
            </a:r>
            <a:r>
              <a:rPr lang="it-IT" altLang="it-IT" dirty="0"/>
              <a:t> </a:t>
            </a:r>
            <a:r>
              <a:rPr lang="it-IT" altLang="it-IT" dirty="0" err="1"/>
              <a:t>their</a:t>
            </a:r>
            <a:r>
              <a:rPr lang="it-IT" altLang="it-IT" dirty="0"/>
              <a:t> </a:t>
            </a:r>
            <a:r>
              <a:rPr lang="it-IT" altLang="it-IT" dirty="0" err="1"/>
              <a:t>rights</a:t>
            </a:r>
            <a:r>
              <a:rPr lang="it-IT" altLang="it-IT" dirty="0"/>
              <a:t>, and </a:t>
            </a:r>
            <a:r>
              <a:rPr lang="it-IT" altLang="it-IT" dirty="0" err="1"/>
              <a:t>intrusion</a:t>
            </a:r>
            <a:r>
              <a:rPr lang="it-IT" altLang="it-IT" dirty="0"/>
              <a:t> </a:t>
            </a:r>
            <a:r>
              <a:rPr lang="it-IT" altLang="it-IT" dirty="0" err="1"/>
              <a:t>attempts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use </a:t>
            </a:r>
            <a:r>
              <a:rPr lang="it-IT" altLang="it-IT" dirty="0" err="1"/>
              <a:t>physical</a:t>
            </a:r>
            <a:r>
              <a:rPr lang="it-IT" altLang="it-IT" dirty="0"/>
              <a:t> </a:t>
            </a:r>
            <a:r>
              <a:rPr lang="it-IT" altLang="it-IT" dirty="0" err="1"/>
              <a:t>means</a:t>
            </a:r>
            <a:r>
              <a:rPr lang="it-IT" altLang="it-IT" dirty="0"/>
              <a:t> to cause faults: power </a:t>
            </a:r>
            <a:r>
              <a:rPr lang="it-IT" altLang="it-IT" dirty="0" err="1"/>
              <a:t>fluctuation</a:t>
            </a:r>
            <a:r>
              <a:rPr lang="it-IT" altLang="it-IT" dirty="0"/>
              <a:t>, </a:t>
            </a:r>
            <a:r>
              <a:rPr lang="it-IT" altLang="it-IT" dirty="0" err="1"/>
              <a:t>radiation</a:t>
            </a:r>
            <a:r>
              <a:rPr lang="it-IT" altLang="it-IT" dirty="0"/>
              <a:t>, </a:t>
            </a:r>
            <a:r>
              <a:rPr lang="it-IT" altLang="it-IT" dirty="0" err="1"/>
              <a:t>wire</a:t>
            </a:r>
            <a:r>
              <a:rPr lang="it-IT" altLang="it-IT" dirty="0"/>
              <a:t>-tapping, </a:t>
            </a:r>
            <a:r>
              <a:rPr lang="it-IT" altLang="it-IT" dirty="0" err="1"/>
              <a:t>heating</a:t>
            </a:r>
            <a:r>
              <a:rPr lang="it-IT" altLang="it-IT" dirty="0"/>
              <a:t>/</a:t>
            </a:r>
            <a:r>
              <a:rPr lang="it-IT" altLang="it-IT" dirty="0" err="1"/>
              <a:t>cooling</a:t>
            </a:r>
            <a:r>
              <a:rPr lang="it-IT" altLang="it-IT" dirty="0"/>
              <a:t>, etc.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EFBBDC-A790-461B-8530-CBBFA211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7C958A-0842-4E8A-9B70-312C424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FC72B-D03C-4DF5-8689-5CFAB0A6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109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3F6DF-A2D5-444D-BCBD-E8E925F6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A2FB97-B0E8-4BC2-8C7A-6662DB3B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AE2DF3-1527-4654-BA09-4C48FDBA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BAC949-6131-4611-BC9B-D79F5673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35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EF8C081-9595-4596-9563-8CDF2933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94" y="541338"/>
            <a:ext cx="8177212" cy="58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FEBB8BA0-773B-49E8-B9C3-5FA01EED6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420" y="3592514"/>
            <a:ext cx="433387" cy="142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229FDFD-69BC-49CF-8AFB-9FCD04DDC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969" y="3519488"/>
            <a:ext cx="792162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A81E71BF-D780-462C-A04E-7C9315CBE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9444" y="3735388"/>
            <a:ext cx="0" cy="14414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0E14DF7-89F2-45C6-985E-9A5A8B6F2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5344" y="3735388"/>
            <a:ext cx="0" cy="14414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1650F483-EFDB-4631-A30B-20BB97600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0256" y="3735388"/>
            <a:ext cx="0" cy="14414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134A16DA-9319-4348-AC65-19292E4F4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994" y="3808414"/>
            <a:ext cx="0" cy="13684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AC09E5BB-A10E-4581-BB1F-0771259D8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6869" y="3735388"/>
            <a:ext cx="0" cy="14414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D9AB5A24-8841-4E1A-AABC-D097EE81B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2769" y="3735388"/>
            <a:ext cx="0" cy="14414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C5883AB-F89D-498E-BBDE-A6360FD22557}"/>
              </a:ext>
            </a:extLst>
          </p:cNvPr>
          <p:cNvSpPr/>
          <p:nvPr/>
        </p:nvSpPr>
        <p:spPr>
          <a:xfrm>
            <a:off x="262051" y="1176995"/>
            <a:ext cx="1653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err="1"/>
              <a:t>Malicious</a:t>
            </a:r>
            <a:r>
              <a:rPr lang="it-IT" altLang="it-IT" dirty="0"/>
              <a:t> faults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034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0E7A0-8DF4-41C3-B30F-0127C2CE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Malicious</a:t>
            </a:r>
            <a:r>
              <a:rPr lang="it-IT" altLang="it-IT" dirty="0"/>
              <a:t> faults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60A3EB-3710-470E-896B-F790378AA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90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dirty="0" err="1"/>
              <a:t>What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colloquially</a:t>
            </a:r>
            <a:r>
              <a:rPr lang="it-IT" altLang="it-IT" dirty="0"/>
              <a:t> </a:t>
            </a:r>
            <a:r>
              <a:rPr lang="it-IT" altLang="it-IT" dirty="0" err="1"/>
              <a:t>known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an “exploit” </a:t>
            </a:r>
            <a:r>
              <a:rPr lang="it-IT" altLang="it-IT" dirty="0" err="1"/>
              <a:t>is</a:t>
            </a:r>
            <a:r>
              <a:rPr lang="it-IT" altLang="it-IT" dirty="0"/>
              <a:t> in </a:t>
            </a:r>
            <a:r>
              <a:rPr lang="it-IT" altLang="it-IT" dirty="0" err="1"/>
              <a:t>essence</a:t>
            </a:r>
            <a:r>
              <a:rPr lang="it-IT" altLang="it-IT" dirty="0"/>
              <a:t> a software script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will</a:t>
            </a:r>
            <a:r>
              <a:rPr lang="it-IT" altLang="it-IT" dirty="0"/>
              <a:t> </a:t>
            </a:r>
            <a:r>
              <a:rPr lang="it-IT" altLang="it-IT" dirty="0" err="1"/>
              <a:t>exercise</a:t>
            </a:r>
            <a:r>
              <a:rPr lang="it-IT" altLang="it-IT" dirty="0"/>
              <a:t> a system </a:t>
            </a:r>
            <a:r>
              <a:rPr lang="it-IT" altLang="it-IT" dirty="0" err="1"/>
              <a:t>vulnerability</a:t>
            </a:r>
            <a:r>
              <a:rPr lang="it-IT" altLang="it-IT" dirty="0"/>
              <a:t> and </a:t>
            </a:r>
            <a:r>
              <a:rPr lang="it-IT" altLang="it-IT" dirty="0" err="1"/>
              <a:t>allow</a:t>
            </a:r>
            <a:r>
              <a:rPr lang="it-IT" altLang="it-IT" dirty="0"/>
              <a:t> an intruder to gain access to, and </a:t>
            </a:r>
            <a:r>
              <a:rPr lang="it-IT" altLang="it-IT" dirty="0" err="1"/>
              <a:t>sometimes</a:t>
            </a:r>
            <a:r>
              <a:rPr lang="it-IT" altLang="it-IT" dirty="0"/>
              <a:t> control of, a system.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In the </a:t>
            </a:r>
            <a:r>
              <a:rPr lang="it-IT" altLang="it-IT" dirty="0" err="1"/>
              <a:t>terms</a:t>
            </a:r>
            <a:r>
              <a:rPr lang="it-IT" altLang="it-IT" dirty="0"/>
              <a:t> </a:t>
            </a:r>
            <a:r>
              <a:rPr lang="it-IT" altLang="it-IT" dirty="0" err="1"/>
              <a:t>defined</a:t>
            </a:r>
            <a:r>
              <a:rPr lang="it-IT" altLang="it-IT" dirty="0"/>
              <a:t> </a:t>
            </a:r>
            <a:r>
              <a:rPr lang="it-IT" altLang="it-IT" dirty="0" err="1"/>
              <a:t>here</a:t>
            </a:r>
            <a:r>
              <a:rPr lang="it-IT" altLang="it-IT" dirty="0"/>
              <a:t>, </a:t>
            </a:r>
            <a:r>
              <a:rPr lang="it-IT" altLang="it-IT" dirty="0" err="1"/>
              <a:t>invoking</a:t>
            </a:r>
            <a:r>
              <a:rPr lang="it-IT" altLang="it-IT" dirty="0"/>
              <a:t> the exploit </a:t>
            </a:r>
            <a:r>
              <a:rPr lang="it-IT" altLang="it-IT" dirty="0" err="1"/>
              <a:t>is</a:t>
            </a:r>
            <a:r>
              <a:rPr lang="it-IT" altLang="it-IT" dirty="0"/>
              <a:t> an </a:t>
            </a:r>
            <a:r>
              <a:rPr lang="it-IT" altLang="it-IT" dirty="0" err="1"/>
              <a:t>operational</a:t>
            </a:r>
            <a:r>
              <a:rPr lang="it-IT" altLang="it-IT" dirty="0"/>
              <a:t>, </a:t>
            </a:r>
            <a:r>
              <a:rPr lang="it-IT" altLang="it-IT" dirty="0" err="1"/>
              <a:t>external</a:t>
            </a:r>
            <a:r>
              <a:rPr lang="it-IT" altLang="it-IT" dirty="0"/>
              <a:t>, human-made, software, </a:t>
            </a:r>
            <a:r>
              <a:rPr lang="it-IT" altLang="it-IT" dirty="0" err="1"/>
              <a:t>malicious</a:t>
            </a:r>
            <a:r>
              <a:rPr lang="it-IT" altLang="it-IT" dirty="0"/>
              <a:t> interaction fault (24-25). </a:t>
            </a:r>
          </a:p>
          <a:p>
            <a:pPr>
              <a:lnSpc>
                <a:spcPct val="80000"/>
              </a:lnSpc>
            </a:pPr>
            <a:r>
              <a:rPr lang="it-IT" altLang="it-IT" dirty="0" err="1"/>
              <a:t>Heating</a:t>
            </a:r>
            <a:r>
              <a:rPr lang="it-IT" altLang="it-IT" dirty="0"/>
              <a:t> the RAM with a </a:t>
            </a:r>
            <a:r>
              <a:rPr lang="it-IT" altLang="it-IT" dirty="0" err="1"/>
              <a:t>hairdryer</a:t>
            </a:r>
            <a:r>
              <a:rPr lang="it-IT" altLang="it-IT" dirty="0"/>
              <a:t> to cause </a:t>
            </a:r>
            <a:r>
              <a:rPr lang="it-IT" altLang="it-IT" dirty="0" err="1"/>
              <a:t>memory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permit</a:t>
            </a:r>
            <a:r>
              <a:rPr lang="it-IT" altLang="it-IT" dirty="0"/>
              <a:t> software security </a:t>
            </a:r>
            <a:r>
              <a:rPr lang="it-IT" altLang="it-IT" dirty="0" err="1"/>
              <a:t>violations</a:t>
            </a:r>
            <a:r>
              <a:rPr lang="it-IT" altLang="it-IT" dirty="0"/>
              <a:t> </a:t>
            </a:r>
            <a:r>
              <a:rPr lang="it-IT" altLang="it-IT" dirty="0" err="1"/>
              <a:t>would</a:t>
            </a:r>
            <a:r>
              <a:rPr lang="it-IT" altLang="it-IT" dirty="0"/>
              <a:t> be an </a:t>
            </a:r>
            <a:r>
              <a:rPr lang="it-IT" altLang="it-IT" dirty="0" err="1"/>
              <a:t>external</a:t>
            </a:r>
            <a:r>
              <a:rPr lang="it-IT" altLang="it-IT" dirty="0"/>
              <a:t>, human-made, hardware, </a:t>
            </a:r>
            <a:r>
              <a:rPr lang="it-IT" altLang="it-IT" dirty="0" err="1"/>
              <a:t>malicious</a:t>
            </a:r>
            <a:r>
              <a:rPr lang="it-IT" altLang="it-IT" dirty="0"/>
              <a:t> interaction fault (22-23).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The </a:t>
            </a:r>
            <a:r>
              <a:rPr lang="it-IT" altLang="it-IT" dirty="0" err="1"/>
              <a:t>vulnerability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an exploit takes </a:t>
            </a:r>
            <a:r>
              <a:rPr lang="it-IT" altLang="it-IT" dirty="0" err="1"/>
              <a:t>advantage</a:t>
            </a:r>
            <a:r>
              <a:rPr lang="it-IT" altLang="it-IT" dirty="0"/>
              <a:t> of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typically</a:t>
            </a:r>
            <a:r>
              <a:rPr lang="it-IT" altLang="it-IT" dirty="0"/>
              <a:t> a software </a:t>
            </a:r>
            <a:r>
              <a:rPr lang="it-IT" altLang="it-IT" dirty="0" err="1"/>
              <a:t>flaw</a:t>
            </a:r>
            <a:r>
              <a:rPr lang="it-IT" altLang="it-IT" dirty="0"/>
              <a:t> (e.g., an </a:t>
            </a:r>
            <a:r>
              <a:rPr lang="it-IT" altLang="it-IT" dirty="0" err="1"/>
              <a:t>unchecked</a:t>
            </a:r>
            <a:r>
              <a:rPr lang="it-IT" altLang="it-IT" dirty="0"/>
              <a:t> buffer)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could</a:t>
            </a:r>
            <a:r>
              <a:rPr lang="it-IT" altLang="it-IT" dirty="0"/>
              <a:t> be </a:t>
            </a:r>
            <a:r>
              <a:rPr lang="it-IT" altLang="it-IT" dirty="0" err="1"/>
              <a:t>characterized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a </a:t>
            </a:r>
            <a:r>
              <a:rPr lang="it-IT" altLang="it-IT" dirty="0" err="1"/>
              <a:t>developmental</a:t>
            </a:r>
            <a:r>
              <a:rPr lang="it-IT" altLang="it-IT" dirty="0"/>
              <a:t>, </a:t>
            </a:r>
            <a:r>
              <a:rPr lang="it-IT" altLang="it-IT" dirty="0" err="1"/>
              <a:t>internal</a:t>
            </a:r>
            <a:r>
              <a:rPr lang="it-IT" altLang="it-IT" dirty="0"/>
              <a:t>, human-made, software, </a:t>
            </a:r>
            <a:r>
              <a:rPr lang="it-IT" altLang="it-IT" dirty="0" err="1"/>
              <a:t>nonmalicious</a:t>
            </a:r>
            <a:r>
              <a:rPr lang="it-IT" altLang="it-IT" dirty="0"/>
              <a:t>, </a:t>
            </a:r>
            <a:r>
              <a:rPr lang="it-IT" altLang="it-IT" dirty="0" err="1"/>
              <a:t>nondeliberate</a:t>
            </a:r>
            <a:r>
              <a:rPr lang="it-IT" altLang="it-IT" dirty="0"/>
              <a:t>, </a:t>
            </a:r>
            <a:r>
              <a:rPr lang="it-IT" altLang="it-IT" dirty="0" err="1"/>
              <a:t>permanent</a:t>
            </a:r>
            <a:r>
              <a:rPr lang="it-IT" altLang="it-IT" dirty="0"/>
              <a:t> fault (1-2).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4176F-EBD8-4E3E-A7E0-04540E72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2AC3CE-8111-436B-BDA6-6F288002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C50F55-74E1-4699-8707-BD6820D3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996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382C49-AD9B-4609-AB9B-992879FD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Interaction Faults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3CE38E-87C3-4344-B2F9-AC195EE66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dirty="0"/>
              <a:t>Interaction faults </a:t>
            </a:r>
            <a:r>
              <a:rPr lang="it-IT" altLang="it-IT" dirty="0" err="1"/>
              <a:t>occur</a:t>
            </a:r>
            <a:r>
              <a:rPr lang="it-IT" altLang="it-IT" dirty="0"/>
              <a:t> </a:t>
            </a:r>
            <a:r>
              <a:rPr lang="it-IT" altLang="it-IT" dirty="0" err="1"/>
              <a:t>during</a:t>
            </a:r>
            <a:r>
              <a:rPr lang="it-IT" altLang="it-IT" dirty="0"/>
              <a:t> the use </a:t>
            </a:r>
            <a:r>
              <a:rPr lang="it-IT" altLang="it-IT" dirty="0" err="1"/>
              <a:t>phase</a:t>
            </a:r>
            <a:r>
              <a:rPr lang="it-IT" altLang="it-IT" dirty="0"/>
              <a:t>, </a:t>
            </a:r>
            <a:r>
              <a:rPr lang="it-IT" altLang="it-IT" dirty="0" err="1"/>
              <a:t>therefore</a:t>
            </a:r>
            <a:r>
              <a:rPr lang="it-IT" altLang="it-IT" dirty="0"/>
              <a:t> </a:t>
            </a:r>
            <a:r>
              <a:rPr lang="it-IT" altLang="it-IT" dirty="0" err="1"/>
              <a:t>they</a:t>
            </a:r>
            <a:r>
              <a:rPr lang="it-IT" altLang="it-IT" dirty="0"/>
              <a:t> are </a:t>
            </a:r>
            <a:r>
              <a:rPr lang="it-IT" altLang="it-IT" dirty="0" err="1"/>
              <a:t>all</a:t>
            </a:r>
            <a:r>
              <a:rPr lang="it-IT" altLang="it-IT" dirty="0"/>
              <a:t> </a:t>
            </a:r>
            <a:r>
              <a:rPr lang="it-IT" altLang="it-IT" dirty="0" err="1"/>
              <a:t>operational</a:t>
            </a:r>
            <a:r>
              <a:rPr lang="it-IT" altLang="it-IT" dirty="0"/>
              <a:t> faults. </a:t>
            </a:r>
            <a:r>
              <a:rPr lang="it-IT" altLang="it-IT" dirty="0" err="1"/>
              <a:t>They</a:t>
            </a:r>
            <a:r>
              <a:rPr lang="it-IT" altLang="it-IT" dirty="0"/>
              <a:t> are </a:t>
            </a:r>
            <a:r>
              <a:rPr lang="it-IT" altLang="it-IT" dirty="0" err="1"/>
              <a:t>caused</a:t>
            </a:r>
            <a:r>
              <a:rPr lang="it-IT" altLang="it-IT" dirty="0"/>
              <a:t> by </a:t>
            </a:r>
            <a:r>
              <a:rPr lang="it-IT" altLang="it-IT" dirty="0" err="1"/>
              <a:t>elements</a:t>
            </a:r>
            <a:r>
              <a:rPr lang="it-IT" altLang="it-IT" dirty="0"/>
              <a:t> of the use </a:t>
            </a:r>
            <a:r>
              <a:rPr lang="it-IT" altLang="it-IT" dirty="0" err="1"/>
              <a:t>environment</a:t>
            </a:r>
            <a:r>
              <a:rPr lang="it-IT" altLang="it-IT" dirty="0"/>
              <a:t> </a:t>
            </a:r>
            <a:r>
              <a:rPr lang="it-IT" altLang="it-IT" dirty="0" err="1"/>
              <a:t>interacting</a:t>
            </a:r>
            <a:r>
              <a:rPr lang="it-IT" altLang="it-IT" dirty="0"/>
              <a:t> with the system; </a:t>
            </a:r>
            <a:r>
              <a:rPr lang="it-IT" altLang="it-IT" dirty="0" err="1"/>
              <a:t>therefore</a:t>
            </a:r>
            <a:r>
              <a:rPr lang="it-IT" altLang="it-IT" dirty="0"/>
              <a:t>, </a:t>
            </a:r>
            <a:r>
              <a:rPr lang="it-IT" altLang="it-IT" dirty="0" err="1"/>
              <a:t>they</a:t>
            </a:r>
            <a:r>
              <a:rPr lang="it-IT" altLang="it-IT" dirty="0"/>
              <a:t> are </a:t>
            </a:r>
            <a:r>
              <a:rPr lang="it-IT" altLang="it-IT" dirty="0" err="1"/>
              <a:t>all</a:t>
            </a:r>
            <a:r>
              <a:rPr lang="it-IT" altLang="it-IT" dirty="0"/>
              <a:t> </a:t>
            </a:r>
            <a:r>
              <a:rPr lang="it-IT" altLang="it-IT" dirty="0" err="1"/>
              <a:t>external</a:t>
            </a:r>
            <a:r>
              <a:rPr lang="it-IT" altLang="it-IT" dirty="0"/>
              <a:t>. </a:t>
            </a:r>
            <a:r>
              <a:rPr lang="it-IT" altLang="it-IT" dirty="0" err="1"/>
              <a:t>Most</a:t>
            </a:r>
            <a:r>
              <a:rPr lang="it-IT" altLang="it-IT" dirty="0"/>
              <a:t> classes originate due to some human action in the use </a:t>
            </a:r>
            <a:r>
              <a:rPr lang="it-IT" altLang="it-IT" dirty="0" err="1"/>
              <a:t>environment</a:t>
            </a:r>
            <a:r>
              <a:rPr lang="it-IT" altLang="it-IT" dirty="0"/>
              <a:t>; </a:t>
            </a:r>
            <a:r>
              <a:rPr lang="it-IT" altLang="it-IT" dirty="0" err="1"/>
              <a:t>therefore</a:t>
            </a:r>
            <a:r>
              <a:rPr lang="it-IT" altLang="it-IT" dirty="0"/>
              <a:t>, </a:t>
            </a:r>
            <a:r>
              <a:rPr lang="it-IT" altLang="it-IT" dirty="0" err="1"/>
              <a:t>they</a:t>
            </a:r>
            <a:r>
              <a:rPr lang="it-IT" altLang="it-IT" dirty="0"/>
              <a:t> are human-made.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	</a:t>
            </a:r>
            <a:r>
              <a:rPr lang="it-IT" altLang="it-IT" dirty="0" err="1"/>
              <a:t>They</a:t>
            </a:r>
            <a:r>
              <a:rPr lang="it-IT" altLang="it-IT" dirty="0"/>
              <a:t> are fault classes 16-31. An </a:t>
            </a:r>
            <a:r>
              <a:rPr lang="it-IT" altLang="it-IT" dirty="0" err="1"/>
              <a:t>exception</a:t>
            </a:r>
            <a:r>
              <a:rPr lang="it-IT" altLang="it-IT" dirty="0"/>
              <a:t> are </a:t>
            </a:r>
            <a:r>
              <a:rPr lang="it-IT" altLang="it-IT" dirty="0" err="1"/>
              <a:t>external</a:t>
            </a:r>
            <a:r>
              <a:rPr lang="it-IT" altLang="it-IT" dirty="0"/>
              <a:t> </a:t>
            </a:r>
            <a:r>
              <a:rPr lang="it-IT" altLang="it-IT" dirty="0" err="1"/>
              <a:t>natural</a:t>
            </a:r>
            <a:r>
              <a:rPr lang="it-IT" altLang="it-IT" dirty="0"/>
              <a:t> faults (14-15) </a:t>
            </a:r>
            <a:r>
              <a:rPr lang="it-IT" altLang="it-IT" dirty="0" err="1"/>
              <a:t>caused</a:t>
            </a:r>
            <a:r>
              <a:rPr lang="it-IT" altLang="it-IT" dirty="0"/>
              <a:t> by </a:t>
            </a:r>
            <a:r>
              <a:rPr lang="it-IT" altLang="it-IT" dirty="0" err="1"/>
              <a:t>cosmic</a:t>
            </a:r>
            <a:r>
              <a:rPr lang="it-IT" altLang="it-IT" dirty="0"/>
              <a:t> </a:t>
            </a:r>
            <a:r>
              <a:rPr lang="it-IT" altLang="it-IT" dirty="0" err="1"/>
              <a:t>rays</a:t>
            </a:r>
            <a:r>
              <a:rPr lang="it-IT" altLang="it-IT" dirty="0"/>
              <a:t>, solar </a:t>
            </a:r>
            <a:r>
              <a:rPr lang="it-IT" altLang="it-IT" dirty="0" err="1"/>
              <a:t>flares</a:t>
            </a:r>
            <a:r>
              <a:rPr lang="it-IT" altLang="it-IT" dirty="0"/>
              <a:t>, etc. Here, nature </a:t>
            </a:r>
            <a:r>
              <a:rPr lang="it-IT" altLang="it-IT" dirty="0" err="1"/>
              <a:t>interacts</a:t>
            </a:r>
            <a:r>
              <a:rPr lang="it-IT" altLang="it-IT" dirty="0"/>
              <a:t> with the system </a:t>
            </a:r>
            <a:r>
              <a:rPr lang="it-IT" altLang="it-IT" dirty="0" err="1"/>
              <a:t>without</a:t>
            </a:r>
            <a:r>
              <a:rPr lang="it-IT" altLang="it-IT" dirty="0"/>
              <a:t> human </a:t>
            </a:r>
            <a:r>
              <a:rPr lang="it-IT" altLang="it-IT" dirty="0" err="1"/>
              <a:t>participation</a:t>
            </a:r>
            <a:r>
              <a:rPr lang="it-IT" altLang="it-IT" dirty="0"/>
              <a:t>.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	A </a:t>
            </a:r>
            <a:r>
              <a:rPr lang="it-IT" altLang="it-IT" dirty="0" err="1"/>
              <a:t>broad</a:t>
            </a:r>
            <a:r>
              <a:rPr lang="it-IT" altLang="it-IT" dirty="0"/>
              <a:t> class of human-made </a:t>
            </a:r>
            <a:r>
              <a:rPr lang="it-IT" altLang="it-IT" dirty="0" err="1"/>
              <a:t>operational</a:t>
            </a:r>
            <a:r>
              <a:rPr lang="it-IT" altLang="it-IT" dirty="0"/>
              <a:t> faults are </a:t>
            </a:r>
            <a:r>
              <a:rPr lang="it-IT" altLang="it-IT" dirty="0" err="1"/>
              <a:t>configuration</a:t>
            </a:r>
            <a:r>
              <a:rPr lang="it-IT" altLang="it-IT" dirty="0"/>
              <a:t> faults, i.e., </a:t>
            </a:r>
            <a:r>
              <a:rPr lang="it-IT" altLang="it-IT" dirty="0" err="1"/>
              <a:t>wrong</a:t>
            </a:r>
            <a:r>
              <a:rPr lang="it-IT" altLang="it-IT" dirty="0"/>
              <a:t> setting of </a:t>
            </a:r>
            <a:r>
              <a:rPr lang="it-IT" altLang="it-IT" dirty="0" err="1"/>
              <a:t>parameters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can </a:t>
            </a:r>
            <a:r>
              <a:rPr lang="it-IT" altLang="it-IT" dirty="0" err="1"/>
              <a:t>affect</a:t>
            </a:r>
            <a:r>
              <a:rPr lang="it-IT" altLang="it-IT" dirty="0"/>
              <a:t> security, networking, storage, middleware, etc. </a:t>
            </a:r>
            <a:r>
              <a:rPr lang="it-IT" altLang="it-IT" dirty="0" err="1"/>
              <a:t>Such</a:t>
            </a:r>
            <a:r>
              <a:rPr lang="it-IT" altLang="it-IT" dirty="0"/>
              <a:t> faults can </a:t>
            </a:r>
            <a:r>
              <a:rPr lang="it-IT" altLang="it-IT" dirty="0" err="1"/>
              <a:t>occur</a:t>
            </a:r>
            <a:r>
              <a:rPr lang="it-IT" altLang="it-IT" dirty="0"/>
              <a:t> </a:t>
            </a:r>
            <a:r>
              <a:rPr lang="it-IT" altLang="it-IT" dirty="0" err="1"/>
              <a:t>during</a:t>
            </a:r>
            <a:r>
              <a:rPr lang="it-IT" altLang="it-IT" dirty="0"/>
              <a:t> </a:t>
            </a:r>
            <a:r>
              <a:rPr lang="it-IT" altLang="it-IT" dirty="0" err="1"/>
              <a:t>configuration</a:t>
            </a:r>
            <a:r>
              <a:rPr lang="it-IT" altLang="it-IT" dirty="0"/>
              <a:t> </a:t>
            </a:r>
            <a:r>
              <a:rPr lang="it-IT" altLang="it-IT" dirty="0" err="1"/>
              <a:t>changes</a:t>
            </a:r>
            <a:r>
              <a:rPr lang="it-IT" altLang="it-IT" dirty="0"/>
              <a:t> </a:t>
            </a:r>
            <a:r>
              <a:rPr lang="it-IT" altLang="it-IT" dirty="0" err="1"/>
              <a:t>performed</a:t>
            </a:r>
            <a:r>
              <a:rPr lang="it-IT" altLang="it-IT" dirty="0"/>
              <a:t> </a:t>
            </a:r>
            <a:r>
              <a:rPr lang="it-IT" altLang="it-IT" dirty="0" err="1"/>
              <a:t>during</a:t>
            </a:r>
            <a:r>
              <a:rPr lang="it-IT" altLang="it-IT" dirty="0"/>
              <a:t> </a:t>
            </a:r>
            <a:r>
              <a:rPr lang="it-IT" altLang="it-IT" dirty="0" err="1"/>
              <a:t>adaptive</a:t>
            </a:r>
            <a:r>
              <a:rPr lang="it-IT" altLang="it-IT" dirty="0"/>
              <a:t> or </a:t>
            </a:r>
            <a:r>
              <a:rPr lang="it-IT" altLang="it-IT" dirty="0" err="1"/>
              <a:t>augmentative</a:t>
            </a:r>
            <a:r>
              <a:rPr lang="it-IT" altLang="it-IT" dirty="0"/>
              <a:t> </a:t>
            </a:r>
            <a:r>
              <a:rPr lang="it-IT" altLang="it-IT" dirty="0" err="1"/>
              <a:t>maintenance</a:t>
            </a:r>
            <a:r>
              <a:rPr lang="it-IT" altLang="it-IT" dirty="0"/>
              <a:t> </a:t>
            </a:r>
            <a:r>
              <a:rPr lang="it-IT" altLang="it-IT" dirty="0" err="1"/>
              <a:t>performed</a:t>
            </a:r>
            <a:r>
              <a:rPr lang="it-IT" altLang="it-IT" dirty="0"/>
              <a:t> </a:t>
            </a:r>
            <a:r>
              <a:rPr lang="it-IT" altLang="it-IT" dirty="0" err="1"/>
              <a:t>concurrently</a:t>
            </a:r>
            <a:r>
              <a:rPr lang="it-IT" altLang="it-IT" dirty="0"/>
              <a:t> with system </a:t>
            </a:r>
            <a:r>
              <a:rPr lang="it-IT" altLang="it-IT" dirty="0" err="1"/>
              <a:t>operation</a:t>
            </a:r>
            <a:r>
              <a:rPr lang="it-IT" altLang="it-IT" dirty="0"/>
              <a:t> (e.g., </a:t>
            </a:r>
            <a:r>
              <a:rPr lang="it-IT" altLang="it-IT" dirty="0" err="1"/>
              <a:t>introduction</a:t>
            </a:r>
            <a:r>
              <a:rPr lang="it-IT" altLang="it-IT" dirty="0"/>
              <a:t> of a new software </a:t>
            </a:r>
            <a:r>
              <a:rPr lang="it-IT" altLang="it-IT" dirty="0" err="1"/>
              <a:t>version</a:t>
            </a:r>
            <a:r>
              <a:rPr lang="it-IT" altLang="it-IT" dirty="0"/>
              <a:t> on a network server); </a:t>
            </a:r>
            <a:r>
              <a:rPr lang="it-IT" altLang="it-IT" dirty="0" err="1"/>
              <a:t>they</a:t>
            </a:r>
            <a:r>
              <a:rPr lang="it-IT" altLang="it-IT" dirty="0"/>
              <a:t> are </a:t>
            </a:r>
            <a:r>
              <a:rPr lang="it-IT" altLang="it-IT" dirty="0" err="1"/>
              <a:t>then</a:t>
            </a:r>
            <a:r>
              <a:rPr lang="it-IT" altLang="it-IT" dirty="0"/>
              <a:t> </a:t>
            </a:r>
            <a:r>
              <a:rPr lang="it-IT" altLang="it-IT" dirty="0" err="1"/>
              <a:t>called</a:t>
            </a:r>
            <a:r>
              <a:rPr lang="it-IT" altLang="it-IT" dirty="0"/>
              <a:t> </a:t>
            </a:r>
            <a:r>
              <a:rPr lang="it-IT" altLang="it-IT" dirty="0" err="1"/>
              <a:t>reconfiguration</a:t>
            </a:r>
            <a:r>
              <a:rPr lang="it-IT" altLang="it-IT" dirty="0"/>
              <a:t> faults.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D25E2B-17DA-4737-95C0-DB744D6D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6E5879-56B6-4E56-A08A-97DC5594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AEE3F-FD0F-4457-B0F6-96E1BE73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245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568F78-AD42-471D-B063-E0CE7963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9B6C67-9757-4C3C-AC0A-39838747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794AD5-E96F-463B-B435-9C507FD5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31AE3A-98EA-4168-B44C-C9601E0B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38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F1FC484-4679-47BF-A742-75845DC4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5" y="541337"/>
            <a:ext cx="8177212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1FE36047-F0A0-48DC-B677-C1FA8B68C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3348" y="2052637"/>
            <a:ext cx="3095625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C12698F-637A-42FA-8715-D1DA53276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986" y="2052637"/>
            <a:ext cx="287337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599D868-39F6-4A13-912C-50F9D7DC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961" y="2381249"/>
            <a:ext cx="433387" cy="21590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C0E01F6F-AC05-4139-9DC4-B5095F64C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322" y="2628899"/>
            <a:ext cx="3168650" cy="215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87CCF8C-20CA-428F-B66D-38E1B7812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02" y="1309399"/>
            <a:ext cx="17802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/>
              <a:t>Interaction faults</a:t>
            </a:r>
          </a:p>
        </p:txBody>
      </p:sp>
    </p:spTree>
    <p:extLst>
      <p:ext uri="{BB962C8B-B14F-4D97-AF65-F5344CB8AC3E}">
        <p14:creationId xmlns:p14="http://schemas.microsoft.com/office/powerpoint/2010/main" val="2517008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0188A-99EF-493B-8559-DDF97F67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Interaction Faults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AA3275-5951-49BF-A30D-58BD3E524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351" y="147025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b="1" dirty="0"/>
              <a:t>A common feature of interaction faults </a:t>
            </a:r>
            <a:r>
              <a:rPr lang="it-IT" altLang="it-IT" b="1" dirty="0" err="1"/>
              <a:t>is</a:t>
            </a:r>
            <a:r>
              <a:rPr lang="it-IT" altLang="it-IT" b="1" dirty="0"/>
              <a:t> </a:t>
            </a:r>
            <a:r>
              <a:rPr lang="it-IT" altLang="it-IT" b="1" dirty="0" err="1"/>
              <a:t>that</a:t>
            </a:r>
            <a:r>
              <a:rPr lang="it-IT" altLang="it-IT" b="1" dirty="0"/>
              <a:t>, in </a:t>
            </a:r>
            <a:r>
              <a:rPr lang="it-IT" altLang="it-IT" b="1" dirty="0" err="1"/>
              <a:t>order</a:t>
            </a:r>
            <a:r>
              <a:rPr lang="it-IT" altLang="it-IT" b="1" dirty="0"/>
              <a:t> to be “</a:t>
            </a:r>
            <a:r>
              <a:rPr lang="it-IT" altLang="it-IT" b="1" dirty="0" err="1"/>
              <a:t>successful</a:t>
            </a:r>
            <a:r>
              <a:rPr lang="it-IT" altLang="it-IT" b="1" dirty="0"/>
              <a:t>,” </a:t>
            </a:r>
            <a:r>
              <a:rPr lang="it-IT" altLang="it-IT" b="1" dirty="0" err="1"/>
              <a:t>they</a:t>
            </a:r>
            <a:r>
              <a:rPr lang="it-IT" altLang="it-IT" b="1" dirty="0"/>
              <a:t> </a:t>
            </a:r>
            <a:r>
              <a:rPr lang="it-IT" altLang="it-IT" b="1" dirty="0" err="1"/>
              <a:t>usually</a:t>
            </a:r>
            <a:r>
              <a:rPr lang="it-IT" altLang="it-IT" b="1" dirty="0"/>
              <a:t> necessitate the </a:t>
            </a:r>
            <a:r>
              <a:rPr lang="it-IT" altLang="it-IT" b="1" dirty="0" err="1"/>
              <a:t>prior</a:t>
            </a:r>
            <a:r>
              <a:rPr lang="it-IT" altLang="it-IT" b="1" dirty="0"/>
              <a:t> </a:t>
            </a:r>
            <a:r>
              <a:rPr lang="it-IT" altLang="it-IT" b="1" dirty="0" err="1"/>
              <a:t>presence</a:t>
            </a:r>
            <a:r>
              <a:rPr lang="it-IT" altLang="it-IT" b="1" dirty="0"/>
              <a:t> of a </a:t>
            </a:r>
            <a:r>
              <a:rPr lang="it-IT" altLang="it-IT" b="1" dirty="0" err="1"/>
              <a:t>vulnerability</a:t>
            </a:r>
            <a:r>
              <a:rPr lang="it-IT" altLang="it-IT" b="1" dirty="0"/>
              <a:t>, i.e., an </a:t>
            </a:r>
            <a:r>
              <a:rPr lang="it-IT" altLang="it-IT" b="1" dirty="0" err="1"/>
              <a:t>internal</a:t>
            </a:r>
            <a:r>
              <a:rPr lang="it-IT" altLang="it-IT" b="1" dirty="0"/>
              <a:t> fault </a:t>
            </a:r>
            <a:r>
              <a:rPr lang="it-IT" altLang="it-IT" b="1" dirty="0" err="1"/>
              <a:t>that</a:t>
            </a:r>
            <a:r>
              <a:rPr lang="it-IT" altLang="it-IT" b="1" dirty="0"/>
              <a:t> </a:t>
            </a:r>
            <a:r>
              <a:rPr lang="it-IT" altLang="it-IT" b="1" dirty="0" err="1"/>
              <a:t>enables</a:t>
            </a:r>
            <a:r>
              <a:rPr lang="it-IT" altLang="it-IT" b="1" dirty="0"/>
              <a:t> an </a:t>
            </a:r>
            <a:r>
              <a:rPr lang="it-IT" altLang="it-IT" b="1" dirty="0" err="1"/>
              <a:t>external</a:t>
            </a:r>
            <a:r>
              <a:rPr lang="it-IT" altLang="it-IT" b="1" dirty="0"/>
              <a:t> fault to </a:t>
            </a:r>
            <a:r>
              <a:rPr lang="it-IT" altLang="it-IT" b="1" dirty="0" err="1"/>
              <a:t>harm</a:t>
            </a:r>
            <a:r>
              <a:rPr lang="it-IT" altLang="it-IT" b="1" dirty="0"/>
              <a:t> the system.</a:t>
            </a:r>
            <a:r>
              <a:rPr lang="it-IT" altLang="it-IT" dirty="0"/>
              <a:t>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Vulnerabilities</a:t>
            </a:r>
            <a:r>
              <a:rPr lang="it-IT" altLang="it-IT" dirty="0"/>
              <a:t> can be </a:t>
            </a:r>
            <a:r>
              <a:rPr lang="it-IT" altLang="it-IT" dirty="0" err="1"/>
              <a:t>development</a:t>
            </a:r>
            <a:r>
              <a:rPr lang="it-IT" altLang="it-IT" dirty="0"/>
              <a:t> or </a:t>
            </a:r>
            <a:r>
              <a:rPr lang="it-IT" altLang="it-IT" dirty="0" err="1"/>
              <a:t>operational</a:t>
            </a:r>
            <a:r>
              <a:rPr lang="it-IT" altLang="it-IT" dirty="0"/>
              <a:t> faults; </a:t>
            </a:r>
            <a:r>
              <a:rPr lang="it-IT" altLang="it-IT" dirty="0" err="1"/>
              <a:t>they</a:t>
            </a:r>
            <a:r>
              <a:rPr lang="it-IT" altLang="it-IT" dirty="0"/>
              <a:t> can be </a:t>
            </a:r>
            <a:r>
              <a:rPr lang="it-IT" altLang="it-IT" dirty="0" err="1"/>
              <a:t>malicious</a:t>
            </a:r>
            <a:r>
              <a:rPr lang="it-IT" altLang="it-IT" dirty="0"/>
              <a:t> or </a:t>
            </a:r>
            <a:r>
              <a:rPr lang="it-IT" altLang="it-IT" dirty="0" err="1"/>
              <a:t>nonmalicious</a:t>
            </a:r>
            <a:r>
              <a:rPr lang="it-IT" altLang="it-IT" dirty="0"/>
              <a:t>, </a:t>
            </a:r>
            <a:r>
              <a:rPr lang="it-IT" altLang="it-IT" dirty="0" err="1"/>
              <a:t>as</a:t>
            </a:r>
            <a:r>
              <a:rPr lang="it-IT" altLang="it-IT" dirty="0"/>
              <a:t> can be the </a:t>
            </a:r>
            <a:r>
              <a:rPr lang="it-IT" altLang="it-IT" dirty="0" err="1"/>
              <a:t>external</a:t>
            </a:r>
            <a:r>
              <a:rPr lang="it-IT" altLang="it-IT" dirty="0"/>
              <a:t> faults </a:t>
            </a:r>
            <a:r>
              <a:rPr lang="it-IT" altLang="it-IT" dirty="0" err="1"/>
              <a:t>that</a:t>
            </a:r>
            <a:r>
              <a:rPr lang="it-IT" altLang="it-IT" dirty="0"/>
              <a:t> exploit </a:t>
            </a:r>
            <a:r>
              <a:rPr lang="it-IT" altLang="it-IT" dirty="0" err="1"/>
              <a:t>them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There</a:t>
            </a:r>
            <a:r>
              <a:rPr lang="it-IT" altLang="it-IT" dirty="0"/>
              <a:t> are </a:t>
            </a:r>
            <a:r>
              <a:rPr lang="it-IT" altLang="it-IT" dirty="0" err="1"/>
              <a:t>interesting</a:t>
            </a:r>
            <a:r>
              <a:rPr lang="it-IT" altLang="it-IT" dirty="0"/>
              <a:t> and </a:t>
            </a:r>
            <a:r>
              <a:rPr lang="it-IT" altLang="it-IT" dirty="0" err="1"/>
              <a:t>obvious</a:t>
            </a:r>
            <a:r>
              <a:rPr lang="it-IT" altLang="it-IT" dirty="0"/>
              <a:t> </a:t>
            </a:r>
            <a:r>
              <a:rPr lang="it-IT" altLang="it-IT" dirty="0" err="1"/>
              <a:t>similarities</a:t>
            </a:r>
            <a:r>
              <a:rPr lang="it-IT" altLang="it-IT" dirty="0"/>
              <a:t> </a:t>
            </a:r>
            <a:r>
              <a:rPr lang="it-IT" altLang="it-IT" dirty="0" err="1"/>
              <a:t>between</a:t>
            </a:r>
            <a:r>
              <a:rPr lang="it-IT" altLang="it-IT" dirty="0"/>
              <a:t> an </a:t>
            </a:r>
            <a:r>
              <a:rPr lang="it-IT" altLang="it-IT" dirty="0" err="1"/>
              <a:t>intrusion</a:t>
            </a:r>
            <a:r>
              <a:rPr lang="it-IT" altLang="it-IT" dirty="0"/>
              <a:t> </a:t>
            </a:r>
            <a:r>
              <a:rPr lang="it-IT" altLang="it-IT" dirty="0" err="1"/>
              <a:t>attempt</a:t>
            </a:r>
            <a:r>
              <a:rPr lang="it-IT" altLang="it-IT" dirty="0"/>
              <a:t> and a </a:t>
            </a:r>
            <a:r>
              <a:rPr lang="it-IT" altLang="it-IT" dirty="0" err="1"/>
              <a:t>physical</a:t>
            </a:r>
            <a:r>
              <a:rPr lang="it-IT" altLang="it-IT" dirty="0"/>
              <a:t> </a:t>
            </a:r>
            <a:r>
              <a:rPr lang="it-IT" altLang="it-IT" dirty="0" err="1"/>
              <a:t>external</a:t>
            </a:r>
            <a:r>
              <a:rPr lang="it-IT" altLang="it-IT" dirty="0"/>
              <a:t> fault.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A </a:t>
            </a:r>
            <a:r>
              <a:rPr lang="it-IT" altLang="it-IT" dirty="0" err="1"/>
              <a:t>vulnerability</a:t>
            </a:r>
            <a:r>
              <a:rPr lang="it-IT" altLang="it-IT" dirty="0"/>
              <a:t> can </a:t>
            </a:r>
            <a:r>
              <a:rPr lang="it-IT" altLang="it-IT" dirty="0" err="1"/>
              <a:t>result</a:t>
            </a:r>
            <a:r>
              <a:rPr lang="it-IT" altLang="it-IT" dirty="0"/>
              <a:t> from a deliberate </a:t>
            </a:r>
            <a:r>
              <a:rPr lang="it-IT" altLang="it-IT" dirty="0" err="1"/>
              <a:t>development</a:t>
            </a:r>
            <a:r>
              <a:rPr lang="it-IT" altLang="it-IT" dirty="0"/>
              <a:t> fault, for </a:t>
            </a:r>
            <a:r>
              <a:rPr lang="it-IT" altLang="it-IT" dirty="0" err="1"/>
              <a:t>economic</a:t>
            </a:r>
            <a:r>
              <a:rPr lang="it-IT" altLang="it-IT" dirty="0"/>
              <a:t> or for </a:t>
            </a:r>
            <a:r>
              <a:rPr lang="it-IT" altLang="it-IT" dirty="0" err="1"/>
              <a:t>usability</a:t>
            </a:r>
            <a:r>
              <a:rPr lang="it-IT" altLang="it-IT" dirty="0"/>
              <a:t> </a:t>
            </a:r>
            <a:r>
              <a:rPr lang="it-IT" altLang="it-IT" dirty="0" err="1"/>
              <a:t>reasons</a:t>
            </a:r>
            <a:r>
              <a:rPr lang="it-IT" altLang="it-IT" dirty="0"/>
              <a:t>, </a:t>
            </a:r>
            <a:r>
              <a:rPr lang="it-IT" altLang="it-IT" dirty="0" err="1"/>
              <a:t>thus</a:t>
            </a:r>
            <a:r>
              <a:rPr lang="it-IT" altLang="it-IT" dirty="0"/>
              <a:t> </a:t>
            </a:r>
            <a:r>
              <a:rPr lang="it-IT" altLang="it-IT" dirty="0" err="1"/>
              <a:t>resulting</a:t>
            </a:r>
            <a:r>
              <a:rPr lang="it-IT" altLang="it-IT" dirty="0"/>
              <a:t> in limited </a:t>
            </a:r>
            <a:r>
              <a:rPr lang="it-IT" altLang="it-IT" dirty="0" err="1"/>
              <a:t>protections</a:t>
            </a:r>
            <a:r>
              <a:rPr lang="it-IT" altLang="it-IT" dirty="0"/>
              <a:t>, or </a:t>
            </a:r>
            <a:r>
              <a:rPr lang="it-IT" altLang="it-IT" dirty="0" err="1"/>
              <a:t>even</a:t>
            </a:r>
            <a:r>
              <a:rPr lang="it-IT" altLang="it-IT" dirty="0"/>
              <a:t> in </a:t>
            </a:r>
            <a:r>
              <a:rPr lang="it-IT" altLang="it-IT" dirty="0" err="1"/>
              <a:t>their</a:t>
            </a:r>
            <a:r>
              <a:rPr lang="it-IT" altLang="it-IT" dirty="0"/>
              <a:t> </a:t>
            </a:r>
            <a:r>
              <a:rPr lang="it-IT" altLang="it-IT" dirty="0" err="1"/>
              <a:t>absence</a:t>
            </a:r>
            <a:r>
              <a:rPr lang="it-IT" alt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28CF88-EB07-4AAF-A14F-184485A9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676E31-B949-4EFE-9953-F805488E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6B6B54-4BF5-4F62-B88B-E4836661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09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EEF5D-69FD-4627-B558-5D983FD1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Dependability</a:t>
            </a:r>
            <a:r>
              <a:rPr lang="it-IT" altLang="it-IT" dirty="0"/>
              <a:t>: a </a:t>
            </a:r>
            <a:r>
              <a:rPr lang="it-IT" altLang="it-IT" dirty="0" err="1"/>
              <a:t>definition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AD4C57-C2B1-464D-BEB3-4B90DB2B8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12" y="1639888"/>
            <a:ext cx="10327188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altLang="it-IT" dirty="0"/>
              <a:t>A system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designed</a:t>
            </a:r>
            <a:r>
              <a:rPr lang="it-IT" altLang="it-IT" dirty="0"/>
              <a:t> to </a:t>
            </a:r>
            <a:r>
              <a:rPr lang="it-IT" altLang="it-IT" dirty="0" err="1"/>
              <a:t>provide</a:t>
            </a:r>
            <a:r>
              <a:rPr lang="it-IT" altLang="it-IT" dirty="0"/>
              <a:t> a </a:t>
            </a:r>
            <a:r>
              <a:rPr lang="it-IT" altLang="it-IT" dirty="0" err="1"/>
              <a:t>certain</a:t>
            </a:r>
            <a:r>
              <a:rPr lang="it-IT" altLang="it-IT" dirty="0"/>
              <a:t> service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Dependability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the </a:t>
            </a:r>
            <a:r>
              <a:rPr lang="it-IT" altLang="it-IT" dirty="0" err="1"/>
              <a:t>ability</a:t>
            </a:r>
            <a:r>
              <a:rPr lang="it-IT" altLang="it-IT" dirty="0"/>
              <a:t> of a system to </a:t>
            </a:r>
            <a:r>
              <a:rPr lang="it-IT" altLang="it-IT" dirty="0" err="1"/>
              <a:t>deliver</a:t>
            </a:r>
            <a:r>
              <a:rPr lang="it-IT" altLang="it-IT" dirty="0"/>
              <a:t> the </a:t>
            </a:r>
            <a:r>
              <a:rPr lang="it-IT" altLang="it-IT" dirty="0" err="1"/>
              <a:t>specified</a:t>
            </a:r>
            <a:r>
              <a:rPr lang="it-IT" altLang="it-IT" dirty="0"/>
              <a:t> service</a:t>
            </a:r>
            <a:br>
              <a:rPr lang="it-IT" altLang="it-IT" dirty="0"/>
            </a:br>
            <a:r>
              <a:rPr lang="it-IT" altLang="it-IT" dirty="0" err="1"/>
              <a:t>also</a:t>
            </a:r>
            <a:r>
              <a:rPr lang="it-IT" altLang="it-IT" dirty="0"/>
              <a:t> in </a:t>
            </a:r>
            <a:r>
              <a:rPr lang="it-IT" altLang="it-IT" dirty="0" err="1"/>
              <a:t>presence</a:t>
            </a:r>
            <a:r>
              <a:rPr lang="it-IT" altLang="it-IT" dirty="0"/>
              <a:t> of faults and </a:t>
            </a:r>
            <a:r>
              <a:rPr lang="it-IT" altLang="it-IT" dirty="0" err="1"/>
              <a:t>malfunctions</a:t>
            </a:r>
            <a:r>
              <a:rPr lang="it-IT" altLang="it-IT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it-IT" altLang="it-IT" dirty="0"/>
          </a:p>
          <a:p>
            <a:pPr marL="0" indent="0" algn="ctr">
              <a:lnSpc>
                <a:spcPct val="80000"/>
              </a:lnSpc>
              <a:buNone/>
            </a:pPr>
            <a:endParaRPr lang="it-IT" alt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Dependability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“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that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property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a computer system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such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that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reliance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can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justifiably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be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placed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the service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it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delivers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9ACCDB-0676-43F6-A0C5-C7227D74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327432-BCD1-46FE-996A-7F74005C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1D20FF-737D-4BBF-9DF7-ED3B21B8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944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2416CE-F9AE-4D92-BAE2-8E69CA1F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Permanent</a:t>
            </a:r>
            <a:r>
              <a:rPr lang="it-IT" altLang="it-IT" dirty="0"/>
              <a:t>/</a:t>
            </a:r>
            <a:r>
              <a:rPr lang="it-IT" altLang="it-IT" dirty="0" err="1"/>
              <a:t>Transient</a:t>
            </a:r>
            <a:r>
              <a:rPr lang="it-IT" altLang="it-IT" dirty="0"/>
              <a:t> faults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55DE34-4F10-4047-A168-2FE9DE291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it-IT" altLang="it-IT" dirty="0" err="1"/>
              <a:t>Permanent</a:t>
            </a:r>
            <a:r>
              <a:rPr lang="it-IT" altLang="it-IT" dirty="0"/>
              <a:t> fault</a:t>
            </a:r>
            <a:br>
              <a:rPr lang="it-IT" altLang="it-IT" dirty="0"/>
            </a:br>
            <a:r>
              <a:rPr lang="it-IT" altLang="it-IT" dirty="0"/>
              <a:t>a fault </a:t>
            </a:r>
            <a:r>
              <a:rPr lang="it-IT" altLang="it-IT" dirty="0" err="1"/>
              <a:t>continuous</a:t>
            </a:r>
            <a:r>
              <a:rPr lang="it-IT" altLang="it-IT" dirty="0"/>
              <a:t> and </a:t>
            </a:r>
            <a:r>
              <a:rPr lang="it-IT" altLang="it-IT" dirty="0" err="1"/>
              <a:t>stable</a:t>
            </a:r>
            <a:r>
              <a:rPr lang="it-IT" altLang="it-IT" dirty="0"/>
              <a:t>. </a:t>
            </a:r>
            <a:br>
              <a:rPr lang="it-IT" altLang="it-IT" dirty="0"/>
            </a:br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remains</a:t>
            </a:r>
            <a:r>
              <a:rPr lang="it-IT" altLang="it-IT" dirty="0"/>
              <a:t> in </a:t>
            </a:r>
            <a:r>
              <a:rPr lang="it-IT" altLang="it-IT" dirty="0" err="1"/>
              <a:t>existence</a:t>
            </a:r>
            <a:r>
              <a:rPr lang="it-IT" altLang="it-IT" dirty="0"/>
              <a:t> </a:t>
            </a:r>
            <a:r>
              <a:rPr lang="it-IT" altLang="it-IT" dirty="0" err="1"/>
              <a:t>if</a:t>
            </a:r>
            <a:r>
              <a:rPr lang="it-IT" altLang="it-IT" dirty="0"/>
              <a:t> no </a:t>
            </a:r>
            <a:r>
              <a:rPr lang="it-IT" altLang="it-IT" dirty="0" err="1"/>
              <a:t>corrective</a:t>
            </a:r>
            <a:r>
              <a:rPr lang="it-IT" altLang="it-IT" dirty="0"/>
              <a:t> action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taken</a:t>
            </a:r>
            <a:r>
              <a:rPr lang="it-IT" altLang="it-IT" dirty="0"/>
              <a:t>. </a:t>
            </a:r>
            <a:br>
              <a:rPr lang="it-IT" altLang="it-IT" dirty="0"/>
            </a:br>
            <a:endParaRPr lang="it-IT" altLang="it-IT" dirty="0"/>
          </a:p>
          <a:p>
            <a:pPr algn="just">
              <a:lnSpc>
                <a:spcPts val="2000"/>
              </a:lnSpc>
            </a:pPr>
            <a:r>
              <a:rPr lang="it-IT" altLang="it-IT" dirty="0" err="1"/>
              <a:t>Transient</a:t>
            </a:r>
            <a:r>
              <a:rPr lang="it-IT" altLang="it-IT" dirty="0"/>
              <a:t> fault 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it-IT" altLang="it-IT" dirty="0"/>
              <a:t>a fault </a:t>
            </a:r>
            <a:r>
              <a:rPr lang="it-IT" altLang="it-IT" dirty="0" err="1"/>
              <a:t>that</a:t>
            </a:r>
            <a:r>
              <a:rPr lang="it-IT" altLang="it-IT" dirty="0"/>
              <a:t> can </a:t>
            </a:r>
            <a:r>
              <a:rPr lang="it-IT" altLang="it-IT" dirty="0" err="1"/>
              <a:t>appear</a:t>
            </a:r>
            <a:r>
              <a:rPr lang="it-IT" altLang="it-IT" dirty="0"/>
              <a:t> and </a:t>
            </a:r>
            <a:r>
              <a:rPr lang="it-IT" altLang="it-IT" dirty="0" err="1"/>
              <a:t>disappear</a:t>
            </a:r>
            <a:r>
              <a:rPr lang="it-IT" altLang="it-IT" dirty="0"/>
              <a:t> </a:t>
            </a:r>
            <a:r>
              <a:rPr lang="it-IT" altLang="it-IT" dirty="0" err="1"/>
              <a:t>within</a:t>
            </a:r>
            <a:r>
              <a:rPr lang="it-IT" altLang="it-IT" dirty="0"/>
              <a:t> a </a:t>
            </a:r>
            <a:r>
              <a:rPr lang="it-IT" altLang="it-IT" dirty="0" err="1"/>
              <a:t>very</a:t>
            </a:r>
            <a:r>
              <a:rPr lang="it-IT" altLang="it-IT" dirty="0"/>
              <a:t> short </a:t>
            </a:r>
            <a:br>
              <a:rPr lang="it-IT" altLang="it-IT" dirty="0"/>
            </a:br>
            <a:r>
              <a:rPr lang="it-IT" altLang="it-IT" dirty="0" err="1"/>
              <a:t>period</a:t>
            </a:r>
            <a:r>
              <a:rPr lang="it-IT" altLang="it-IT" dirty="0"/>
              <a:t> of time</a:t>
            </a:r>
          </a:p>
          <a:p>
            <a:pPr marL="0" indent="0" algn="just">
              <a:lnSpc>
                <a:spcPts val="2000"/>
              </a:lnSpc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9A2B9-B4FC-4388-8B17-70EA85CD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124942-89E9-4E3F-8853-1EE60EB7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232661-ABA0-487F-96E4-E7222657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407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055F4-BBC4-4B66-9913-13F2B53F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Failures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454894-0EEB-42D5-94F0-88B0CFD3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5D34A9-6C69-45CB-8CF6-277155C5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6061A1-13FE-40B5-9D7E-A989EAC3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41</a:t>
            </a:fld>
            <a:endParaRPr lang="it-IT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867C13C-FB12-4D70-8C45-407FC99B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1268413"/>
            <a:ext cx="5689600" cy="44069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876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73EC8-D386-4302-8AA9-20B0EDE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Failures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CF8A0D-83CD-4575-9922-F9F760D63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490" y="135580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The service </a:t>
            </a: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modes</a:t>
            </a:r>
            <a:r>
              <a:rPr lang="it-IT" altLang="it-IT" dirty="0"/>
              <a:t> </a:t>
            </a:r>
            <a:r>
              <a:rPr lang="it-IT" altLang="it-IT" dirty="0" err="1"/>
              <a:t>characterize</a:t>
            </a:r>
            <a:r>
              <a:rPr lang="it-IT" altLang="it-IT" dirty="0"/>
              <a:t> </a:t>
            </a:r>
            <a:r>
              <a:rPr lang="it-IT" altLang="it-IT" dirty="0" err="1"/>
              <a:t>incorrect</a:t>
            </a:r>
            <a:r>
              <a:rPr lang="it-IT" altLang="it-IT" dirty="0"/>
              <a:t> service </a:t>
            </a:r>
            <a:r>
              <a:rPr lang="it-IT" altLang="it-IT" dirty="0" err="1"/>
              <a:t>according</a:t>
            </a:r>
            <a:r>
              <a:rPr lang="it-IT" altLang="it-IT" dirty="0"/>
              <a:t> to </a:t>
            </a:r>
            <a:r>
              <a:rPr lang="it-IT" altLang="it-IT" dirty="0" err="1"/>
              <a:t>four</a:t>
            </a:r>
            <a:r>
              <a:rPr lang="it-IT" altLang="it-IT" dirty="0"/>
              <a:t> </a:t>
            </a:r>
            <a:r>
              <a:rPr lang="it-IT" altLang="it-IT" dirty="0" err="1"/>
              <a:t>viewpoints</a:t>
            </a:r>
            <a:r>
              <a:rPr lang="it-IT" altLang="it-IT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1. the </a:t>
            </a:r>
            <a:r>
              <a:rPr lang="it-IT" altLang="it-IT" dirty="0" err="1"/>
              <a:t>failure</a:t>
            </a:r>
            <a:r>
              <a:rPr lang="it-IT" altLang="it-IT" dirty="0"/>
              <a:t> domain,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2. the </a:t>
            </a:r>
            <a:r>
              <a:rPr lang="it-IT" altLang="it-IT" dirty="0" err="1"/>
              <a:t>consistency</a:t>
            </a:r>
            <a:r>
              <a:rPr lang="it-IT" altLang="it-IT" dirty="0"/>
              <a:t> of </a:t>
            </a:r>
            <a:r>
              <a:rPr lang="it-IT" altLang="it-IT" dirty="0" err="1"/>
              <a:t>failures</a:t>
            </a:r>
            <a:r>
              <a:rPr lang="it-IT" altLang="it-IT" dirty="0"/>
              <a:t>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3. the </a:t>
            </a:r>
            <a:r>
              <a:rPr lang="it-IT" altLang="it-IT" dirty="0" err="1"/>
              <a:t>detectability</a:t>
            </a:r>
            <a:r>
              <a:rPr lang="it-IT" altLang="it-IT" dirty="0"/>
              <a:t> of </a:t>
            </a:r>
            <a:r>
              <a:rPr lang="it-IT" altLang="it-IT" dirty="0" err="1"/>
              <a:t>failures</a:t>
            </a:r>
            <a:r>
              <a:rPr lang="it-IT" altLang="it-IT" dirty="0"/>
              <a:t> and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4. the </a:t>
            </a:r>
            <a:r>
              <a:rPr lang="it-IT" altLang="it-IT" dirty="0" err="1"/>
              <a:t>consequences</a:t>
            </a:r>
            <a:r>
              <a:rPr lang="it-IT" altLang="it-IT" dirty="0"/>
              <a:t> of </a:t>
            </a:r>
            <a:r>
              <a:rPr lang="it-IT" altLang="it-IT" dirty="0" err="1"/>
              <a:t>failures</a:t>
            </a:r>
            <a:r>
              <a:rPr lang="it-IT" altLang="it-IT" dirty="0"/>
              <a:t> on the </a:t>
            </a:r>
            <a:r>
              <a:rPr lang="it-IT" altLang="it-IT" dirty="0" err="1"/>
              <a:t>environment</a:t>
            </a:r>
            <a:r>
              <a:rPr lang="it-IT" altLang="it-IT" dirty="0"/>
              <a:t>.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1. The </a:t>
            </a:r>
            <a:r>
              <a:rPr lang="it-IT" altLang="it-IT" dirty="0" err="1"/>
              <a:t>failure</a:t>
            </a:r>
            <a:r>
              <a:rPr lang="it-IT" altLang="it-IT" dirty="0"/>
              <a:t> domain </a:t>
            </a:r>
            <a:r>
              <a:rPr lang="it-IT" altLang="it-IT" dirty="0" err="1"/>
              <a:t>viewpoint</a:t>
            </a:r>
            <a:r>
              <a:rPr lang="it-IT" altLang="it-IT" dirty="0"/>
              <a:t> </a:t>
            </a:r>
            <a:r>
              <a:rPr lang="it-IT" altLang="it-IT" dirty="0" err="1"/>
              <a:t>leads</a:t>
            </a:r>
            <a:r>
              <a:rPr lang="it-IT" altLang="it-IT" dirty="0"/>
              <a:t> </a:t>
            </a:r>
            <a:r>
              <a:rPr lang="it-IT" altLang="it-IT" dirty="0" err="1"/>
              <a:t>us</a:t>
            </a:r>
            <a:r>
              <a:rPr lang="it-IT" altLang="it-IT" dirty="0"/>
              <a:t> to </a:t>
            </a:r>
            <a:r>
              <a:rPr lang="it-IT" altLang="it-IT" dirty="0" err="1"/>
              <a:t>distinguish</a:t>
            </a:r>
            <a:r>
              <a:rPr lang="it-IT" altLang="it-IT" dirty="0"/>
              <a:t>:</a:t>
            </a:r>
          </a:p>
          <a:p>
            <a:pPr>
              <a:lnSpc>
                <a:spcPct val="80000"/>
              </a:lnSpc>
            </a:pPr>
            <a:r>
              <a:rPr lang="it-IT" altLang="it-IT" dirty="0"/>
              <a:t>	</a:t>
            </a:r>
            <a:r>
              <a:rPr lang="it-IT" altLang="it-IT" dirty="0" err="1"/>
              <a:t>content</a:t>
            </a:r>
            <a:r>
              <a:rPr lang="it-IT" altLang="it-IT" dirty="0"/>
              <a:t> 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the </a:t>
            </a:r>
            <a:r>
              <a:rPr lang="it-IT" altLang="it-IT" dirty="0" err="1"/>
              <a:t>content</a:t>
            </a:r>
            <a:r>
              <a:rPr lang="it-IT" altLang="it-IT" dirty="0"/>
              <a:t> of the information </a:t>
            </a:r>
            <a:r>
              <a:rPr lang="it-IT" altLang="it-IT" dirty="0" err="1"/>
              <a:t>delivered</a:t>
            </a:r>
            <a:r>
              <a:rPr lang="it-IT" altLang="it-IT" dirty="0"/>
              <a:t> </a:t>
            </a:r>
            <a:r>
              <a:rPr lang="it-IT" altLang="it-IT" dirty="0" err="1"/>
              <a:t>at</a:t>
            </a:r>
            <a:r>
              <a:rPr lang="it-IT" altLang="it-IT" dirty="0"/>
              <a:t> the service </a:t>
            </a:r>
            <a:r>
              <a:rPr lang="it-IT" altLang="it-IT" dirty="0" err="1"/>
              <a:t>interface</a:t>
            </a:r>
            <a:r>
              <a:rPr lang="it-IT" altLang="it-IT" dirty="0"/>
              <a:t> (i.e., the service </a:t>
            </a:r>
            <a:r>
              <a:rPr lang="it-IT" altLang="it-IT" dirty="0" err="1"/>
              <a:t>content</a:t>
            </a:r>
            <a:r>
              <a:rPr lang="it-IT" altLang="it-IT" dirty="0"/>
              <a:t>) </a:t>
            </a:r>
            <a:r>
              <a:rPr lang="it-IT" altLang="it-IT" dirty="0" err="1"/>
              <a:t>deviates</a:t>
            </a:r>
            <a:r>
              <a:rPr lang="it-IT" altLang="it-IT" dirty="0"/>
              <a:t> from </a:t>
            </a:r>
            <a:r>
              <a:rPr lang="it-IT" altLang="it-IT" dirty="0" err="1"/>
              <a:t>implementing</a:t>
            </a:r>
            <a:r>
              <a:rPr lang="it-IT" altLang="it-IT" dirty="0"/>
              <a:t> the system </a:t>
            </a:r>
            <a:r>
              <a:rPr lang="it-IT" altLang="it-IT" dirty="0" err="1"/>
              <a:t>function</a:t>
            </a:r>
            <a:r>
              <a:rPr lang="it-IT" altLang="it-IT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</a:t>
            </a:r>
          </a:p>
          <a:p>
            <a:pPr>
              <a:lnSpc>
                <a:spcPct val="80000"/>
              </a:lnSpc>
            </a:pPr>
            <a:r>
              <a:rPr lang="it-IT" altLang="it-IT" dirty="0"/>
              <a:t>	timing 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the time of </a:t>
            </a:r>
            <a:r>
              <a:rPr lang="it-IT" altLang="it-IT" dirty="0" err="1"/>
              <a:t>arrival</a:t>
            </a:r>
            <a:r>
              <a:rPr lang="it-IT" altLang="it-IT" dirty="0"/>
              <a:t> or the duration of the information </a:t>
            </a:r>
            <a:r>
              <a:rPr lang="it-IT" altLang="it-IT" dirty="0" err="1"/>
              <a:t>delivered</a:t>
            </a:r>
            <a:r>
              <a:rPr lang="it-IT" altLang="it-IT" dirty="0"/>
              <a:t> </a:t>
            </a:r>
            <a:r>
              <a:rPr lang="it-IT" altLang="it-IT" dirty="0" err="1"/>
              <a:t>at</a:t>
            </a:r>
            <a:r>
              <a:rPr lang="it-IT" altLang="it-IT" dirty="0"/>
              <a:t> the service </a:t>
            </a:r>
            <a:r>
              <a:rPr lang="it-IT" altLang="it-IT" dirty="0" err="1"/>
              <a:t>interface</a:t>
            </a:r>
            <a:r>
              <a:rPr lang="it-IT" altLang="it-IT" dirty="0"/>
              <a:t> (i.e., the timing of service delivery) </a:t>
            </a:r>
            <a:r>
              <a:rPr lang="it-IT" altLang="it-IT" dirty="0" err="1"/>
              <a:t>deviates</a:t>
            </a:r>
            <a:r>
              <a:rPr lang="it-IT" altLang="it-IT" dirty="0"/>
              <a:t> from </a:t>
            </a:r>
            <a:r>
              <a:rPr lang="it-IT" altLang="it-IT" dirty="0" err="1"/>
              <a:t>implementing</a:t>
            </a:r>
            <a:r>
              <a:rPr lang="it-IT" altLang="it-IT" dirty="0"/>
              <a:t> the system </a:t>
            </a:r>
            <a:r>
              <a:rPr lang="it-IT" altLang="it-IT" dirty="0" err="1"/>
              <a:t>function</a:t>
            </a:r>
            <a:r>
              <a:rPr lang="it-IT" alt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3632DE-14AE-4795-B7DD-CF64F291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98DAD1-4ED2-4180-A173-774E051A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9BA6D1-1FD5-4AB2-A3D7-EF1DA747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246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BEA664-6BA8-4E8B-9A02-E7516EAD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Failures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E42828-F81D-49C8-938D-9AD3E5B8C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r>
              <a:rPr lang="it-IT" altLang="it-IT" dirty="0" err="1"/>
              <a:t>when</a:t>
            </a:r>
            <a:r>
              <a:rPr lang="it-IT" altLang="it-IT" dirty="0"/>
              <a:t> </a:t>
            </a:r>
            <a:r>
              <a:rPr lang="it-IT" altLang="it-IT" dirty="0" err="1"/>
              <a:t>both</a:t>
            </a:r>
            <a:r>
              <a:rPr lang="it-IT" altLang="it-IT" dirty="0"/>
              <a:t> information and timing are </a:t>
            </a:r>
            <a:r>
              <a:rPr lang="it-IT" altLang="it-IT" dirty="0" err="1"/>
              <a:t>incorrect</a:t>
            </a:r>
            <a:r>
              <a:rPr lang="it-IT" altLang="it-IT" dirty="0"/>
              <a:t> </a:t>
            </a:r>
            <a:r>
              <a:rPr lang="it-IT" altLang="it-IT" dirty="0" err="1"/>
              <a:t>fall</a:t>
            </a:r>
            <a:r>
              <a:rPr lang="it-IT" altLang="it-IT" dirty="0"/>
              <a:t> </a:t>
            </a:r>
            <a:r>
              <a:rPr lang="it-IT" altLang="it-IT" dirty="0" err="1"/>
              <a:t>into</a:t>
            </a:r>
            <a:r>
              <a:rPr lang="it-IT" altLang="it-IT" dirty="0"/>
              <a:t> </a:t>
            </a:r>
            <a:r>
              <a:rPr lang="it-IT" altLang="it-IT" dirty="0" err="1"/>
              <a:t>two</a:t>
            </a:r>
            <a:r>
              <a:rPr lang="it-IT" altLang="it-IT" dirty="0"/>
              <a:t> classes: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 err="1"/>
              <a:t>halt</a:t>
            </a:r>
            <a:r>
              <a:rPr lang="it-IT" altLang="it-IT" dirty="0"/>
              <a:t> </a:t>
            </a:r>
            <a:r>
              <a:rPr lang="it-IT" altLang="it-IT" dirty="0" err="1"/>
              <a:t>failure</a:t>
            </a:r>
            <a:r>
              <a:rPr lang="it-IT" altLang="it-IT" dirty="0"/>
              <a:t>, or </a:t>
            </a:r>
            <a:r>
              <a:rPr lang="it-IT" altLang="it-IT" dirty="0" err="1"/>
              <a:t>simply</a:t>
            </a:r>
            <a:r>
              <a:rPr lang="it-IT" altLang="it-IT" dirty="0"/>
              <a:t> </a:t>
            </a:r>
            <a:r>
              <a:rPr lang="it-IT" altLang="it-IT" dirty="0" err="1"/>
              <a:t>halt</a:t>
            </a:r>
            <a:r>
              <a:rPr lang="it-IT" altLang="it-IT" dirty="0"/>
              <a:t>, </a:t>
            </a:r>
            <a:r>
              <a:rPr lang="it-IT" altLang="it-IT" dirty="0" err="1"/>
              <a:t>when</a:t>
            </a:r>
            <a:r>
              <a:rPr lang="it-IT" altLang="it-IT" dirty="0"/>
              <a:t> the service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halted</a:t>
            </a:r>
            <a:r>
              <a:rPr lang="it-IT" altLang="it-IT" dirty="0"/>
              <a:t> (the </a:t>
            </a:r>
            <a:r>
              <a:rPr lang="it-IT" altLang="it-IT" dirty="0" err="1"/>
              <a:t>external</a:t>
            </a:r>
            <a:r>
              <a:rPr lang="it-IT" altLang="it-IT" dirty="0"/>
              <a:t> state </a:t>
            </a:r>
            <a:r>
              <a:rPr lang="it-IT" altLang="it-IT" dirty="0" err="1"/>
              <a:t>becomes</a:t>
            </a:r>
            <a:r>
              <a:rPr lang="it-IT" altLang="it-IT" dirty="0"/>
              <a:t> </a:t>
            </a:r>
            <a:r>
              <a:rPr lang="it-IT" altLang="it-IT" dirty="0" err="1"/>
              <a:t>constant</a:t>
            </a:r>
            <a:r>
              <a:rPr lang="it-IT" altLang="it-IT" dirty="0"/>
              <a:t>, i.e., system activity, </a:t>
            </a:r>
            <a:r>
              <a:rPr lang="it-IT" altLang="it-IT" dirty="0" err="1"/>
              <a:t>if</a:t>
            </a:r>
            <a:r>
              <a:rPr lang="it-IT" altLang="it-IT" dirty="0"/>
              <a:t> </a:t>
            </a:r>
            <a:r>
              <a:rPr lang="it-IT" altLang="it-IT" dirty="0" err="1"/>
              <a:t>there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any</a:t>
            </a:r>
            <a:r>
              <a:rPr lang="it-IT" altLang="it-IT" dirty="0"/>
              <a:t>, </a:t>
            </a:r>
            <a:r>
              <a:rPr lang="it-IT" altLang="it-IT" dirty="0" err="1"/>
              <a:t>is</a:t>
            </a:r>
            <a:r>
              <a:rPr lang="it-IT" altLang="it-IT" dirty="0"/>
              <a:t> no </a:t>
            </a:r>
            <a:r>
              <a:rPr lang="it-IT" altLang="it-IT" dirty="0" err="1"/>
              <a:t>longer</a:t>
            </a:r>
            <a:r>
              <a:rPr lang="it-IT" altLang="it-IT" dirty="0"/>
              <a:t> </a:t>
            </a:r>
            <a:r>
              <a:rPr lang="it-IT" altLang="it-IT" dirty="0" err="1"/>
              <a:t>perceptible</a:t>
            </a:r>
            <a:r>
              <a:rPr lang="it-IT" altLang="it-IT" dirty="0"/>
              <a:t> to the users); </a:t>
            </a:r>
            <a:br>
              <a:rPr lang="it-IT" altLang="it-IT" dirty="0"/>
            </a:br>
            <a:r>
              <a:rPr lang="it-IT" altLang="it-IT" dirty="0"/>
              <a:t>a special case of </a:t>
            </a:r>
            <a:r>
              <a:rPr lang="it-IT" altLang="it-IT" dirty="0" err="1"/>
              <a:t>halt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silent</a:t>
            </a:r>
            <a:r>
              <a:rPr lang="it-IT" altLang="it-IT" dirty="0"/>
              <a:t> </a:t>
            </a:r>
            <a:r>
              <a:rPr lang="it-IT" altLang="it-IT" dirty="0" err="1"/>
              <a:t>failure</a:t>
            </a:r>
            <a:r>
              <a:rPr lang="it-IT" altLang="it-IT" dirty="0"/>
              <a:t>, or </a:t>
            </a:r>
            <a:r>
              <a:rPr lang="it-IT" altLang="it-IT" dirty="0" err="1"/>
              <a:t>simply</a:t>
            </a:r>
            <a:r>
              <a:rPr lang="it-IT" altLang="it-IT" dirty="0"/>
              <a:t> </a:t>
            </a:r>
            <a:r>
              <a:rPr lang="it-IT" altLang="it-IT" dirty="0" err="1"/>
              <a:t>silence</a:t>
            </a:r>
            <a:r>
              <a:rPr lang="it-IT" altLang="it-IT" dirty="0"/>
              <a:t>, </a:t>
            </a:r>
            <a:r>
              <a:rPr lang="it-IT" altLang="it-IT" dirty="0" err="1"/>
              <a:t>when</a:t>
            </a:r>
            <a:r>
              <a:rPr lang="it-IT" altLang="it-IT" dirty="0"/>
              <a:t> no service </a:t>
            </a:r>
            <a:r>
              <a:rPr lang="it-IT" altLang="it-IT" dirty="0" err="1"/>
              <a:t>at</a:t>
            </a:r>
            <a:r>
              <a:rPr lang="it-IT" altLang="it-IT" dirty="0"/>
              <a:t> </a:t>
            </a:r>
            <a:r>
              <a:rPr lang="it-IT" altLang="it-IT" dirty="0" err="1"/>
              <a:t>all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delivered</a:t>
            </a:r>
            <a:r>
              <a:rPr lang="it-IT" altLang="it-IT" dirty="0"/>
              <a:t> </a:t>
            </a:r>
            <a:r>
              <a:rPr lang="it-IT" altLang="it-IT" dirty="0" err="1"/>
              <a:t>at</a:t>
            </a:r>
            <a:r>
              <a:rPr lang="it-IT" altLang="it-IT" dirty="0"/>
              <a:t> the service </a:t>
            </a:r>
            <a:r>
              <a:rPr lang="it-IT" altLang="it-IT" dirty="0" err="1"/>
              <a:t>interface</a:t>
            </a:r>
            <a:r>
              <a:rPr lang="it-IT" altLang="it-IT" dirty="0"/>
              <a:t> (e.g., no </a:t>
            </a:r>
            <a:r>
              <a:rPr lang="it-IT" altLang="it-IT" dirty="0" err="1"/>
              <a:t>messages</a:t>
            </a:r>
            <a:r>
              <a:rPr lang="it-IT" altLang="it-IT" dirty="0"/>
              <a:t> are </a:t>
            </a:r>
            <a:r>
              <a:rPr lang="it-IT" altLang="it-IT" dirty="0" err="1"/>
              <a:t>sent</a:t>
            </a:r>
            <a:r>
              <a:rPr lang="it-IT" altLang="it-IT" dirty="0"/>
              <a:t> in a </a:t>
            </a:r>
            <a:r>
              <a:rPr lang="it-IT" altLang="it-IT" dirty="0" err="1"/>
              <a:t>distributed</a:t>
            </a:r>
            <a:r>
              <a:rPr lang="it-IT" altLang="it-IT" dirty="0"/>
              <a:t> system).</a:t>
            </a:r>
          </a:p>
          <a:p>
            <a:pPr>
              <a:lnSpc>
                <a:spcPct val="80000"/>
              </a:lnSpc>
            </a:pPr>
            <a:r>
              <a:rPr lang="it-IT" altLang="it-IT" dirty="0" err="1"/>
              <a:t>erratic</a:t>
            </a:r>
            <a:r>
              <a:rPr lang="it-IT" altLang="it-IT" dirty="0"/>
              <a:t> 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 err="1"/>
              <a:t>otherwise</a:t>
            </a:r>
            <a:r>
              <a:rPr lang="it-IT" altLang="it-IT" dirty="0"/>
              <a:t>, i.e., </a:t>
            </a:r>
            <a:r>
              <a:rPr lang="it-IT" altLang="it-IT" dirty="0" err="1"/>
              <a:t>when</a:t>
            </a:r>
            <a:r>
              <a:rPr lang="it-IT" altLang="it-IT" dirty="0"/>
              <a:t> a service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delivered</a:t>
            </a:r>
            <a:r>
              <a:rPr lang="it-IT" altLang="it-IT" dirty="0"/>
              <a:t> (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halted</a:t>
            </a:r>
            <a:r>
              <a:rPr lang="it-IT" altLang="it-IT" dirty="0"/>
              <a:t>), </a:t>
            </a:r>
            <a:r>
              <a:rPr lang="it-IT" altLang="it-IT" dirty="0" err="1"/>
              <a:t>but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erratic</a:t>
            </a:r>
            <a:r>
              <a:rPr lang="it-IT" altLang="it-IT" dirty="0"/>
              <a:t> (e.g., </a:t>
            </a:r>
            <a:r>
              <a:rPr lang="it-IT" altLang="it-IT" dirty="0" err="1"/>
              <a:t>babbling</a:t>
            </a:r>
            <a:r>
              <a:rPr lang="it-IT" altLang="it-IT" dirty="0"/>
              <a:t>).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2. The </a:t>
            </a:r>
            <a:r>
              <a:rPr lang="it-IT" altLang="it-IT" dirty="0" err="1"/>
              <a:t>consistency</a:t>
            </a:r>
            <a:r>
              <a:rPr lang="it-IT" altLang="it-IT" dirty="0"/>
              <a:t> </a:t>
            </a:r>
            <a:r>
              <a:rPr lang="it-IT" altLang="it-IT" dirty="0" err="1"/>
              <a:t>viewpoint</a:t>
            </a:r>
            <a:r>
              <a:rPr lang="it-IT" altLang="it-IT" dirty="0"/>
              <a:t> of 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r>
              <a:rPr lang="it-IT" altLang="it-IT" dirty="0" err="1"/>
              <a:t>leads</a:t>
            </a:r>
            <a:r>
              <a:rPr lang="it-IT" altLang="it-IT" dirty="0"/>
              <a:t> </a:t>
            </a:r>
            <a:r>
              <a:rPr lang="it-IT" altLang="it-IT" dirty="0" err="1"/>
              <a:t>us</a:t>
            </a:r>
            <a:r>
              <a:rPr lang="it-IT" altLang="it-IT" dirty="0"/>
              <a:t> to </a:t>
            </a:r>
            <a:r>
              <a:rPr lang="it-IT" altLang="it-IT" dirty="0" err="1"/>
              <a:t>distinguish</a:t>
            </a:r>
            <a:r>
              <a:rPr lang="it-IT" altLang="it-IT" dirty="0"/>
              <a:t>, </a:t>
            </a:r>
            <a:r>
              <a:rPr lang="it-IT" altLang="it-IT" dirty="0" err="1"/>
              <a:t>when</a:t>
            </a:r>
            <a:r>
              <a:rPr lang="it-IT" altLang="it-IT" dirty="0"/>
              <a:t> a system </a:t>
            </a:r>
            <a:r>
              <a:rPr lang="it-IT" altLang="it-IT" dirty="0" err="1"/>
              <a:t>has</a:t>
            </a:r>
            <a:r>
              <a:rPr lang="it-IT" altLang="it-IT" dirty="0"/>
              <a:t> </a:t>
            </a:r>
            <a:r>
              <a:rPr lang="it-IT" altLang="it-IT" dirty="0" err="1"/>
              <a:t>two</a:t>
            </a:r>
            <a:r>
              <a:rPr lang="it-IT" altLang="it-IT" dirty="0"/>
              <a:t> or more users:</a:t>
            </a:r>
          </a:p>
          <a:p>
            <a:pPr>
              <a:lnSpc>
                <a:spcPct val="80000"/>
              </a:lnSpc>
            </a:pPr>
            <a:r>
              <a:rPr lang="it-IT" altLang="it-IT" dirty="0" err="1"/>
              <a:t>consistent</a:t>
            </a:r>
            <a:r>
              <a:rPr lang="it-IT" altLang="it-IT" dirty="0"/>
              <a:t> </a:t>
            </a:r>
            <a:r>
              <a:rPr lang="it-IT" altLang="it-IT" dirty="0" err="1"/>
              <a:t>failures</a:t>
            </a:r>
            <a:r>
              <a:rPr lang="it-IT" altLang="it-IT" dirty="0"/>
              <a:t>. </a:t>
            </a:r>
            <a:br>
              <a:rPr lang="it-IT" altLang="it-IT" dirty="0"/>
            </a:br>
            <a:r>
              <a:rPr lang="it-IT" altLang="it-IT" dirty="0"/>
              <a:t>the </a:t>
            </a:r>
            <a:r>
              <a:rPr lang="it-IT" altLang="it-IT" dirty="0" err="1"/>
              <a:t>incorrect</a:t>
            </a:r>
            <a:r>
              <a:rPr lang="it-IT" altLang="it-IT" dirty="0"/>
              <a:t> service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perceived</a:t>
            </a:r>
            <a:r>
              <a:rPr lang="it-IT" altLang="it-IT" dirty="0"/>
              <a:t> </a:t>
            </a:r>
            <a:r>
              <a:rPr lang="it-IT" altLang="it-IT" dirty="0" err="1"/>
              <a:t>identically</a:t>
            </a:r>
            <a:r>
              <a:rPr lang="it-IT" altLang="it-IT" dirty="0"/>
              <a:t> by </a:t>
            </a:r>
            <a:r>
              <a:rPr lang="it-IT" altLang="it-IT" dirty="0" err="1"/>
              <a:t>all</a:t>
            </a:r>
            <a:r>
              <a:rPr lang="it-IT" altLang="it-IT" dirty="0"/>
              <a:t> system users.</a:t>
            </a:r>
          </a:p>
          <a:p>
            <a:pPr>
              <a:lnSpc>
                <a:spcPct val="80000"/>
              </a:lnSpc>
            </a:pPr>
            <a:r>
              <a:rPr lang="it-IT" altLang="it-IT" dirty="0" err="1"/>
              <a:t>inconsistent</a:t>
            </a:r>
            <a:r>
              <a:rPr lang="it-IT" altLang="it-IT" dirty="0"/>
              <a:t> </a:t>
            </a:r>
            <a:r>
              <a:rPr lang="it-IT" altLang="it-IT" dirty="0" err="1"/>
              <a:t>failures</a:t>
            </a:r>
            <a:r>
              <a:rPr lang="it-IT" altLang="it-IT" dirty="0"/>
              <a:t>. </a:t>
            </a:r>
            <a:br>
              <a:rPr lang="it-IT" altLang="it-IT" dirty="0"/>
            </a:br>
            <a:r>
              <a:rPr lang="it-IT" altLang="it-IT" dirty="0"/>
              <a:t>some or </a:t>
            </a:r>
            <a:r>
              <a:rPr lang="it-IT" altLang="it-IT" dirty="0" err="1"/>
              <a:t>all</a:t>
            </a:r>
            <a:r>
              <a:rPr lang="it-IT" altLang="it-IT" dirty="0"/>
              <a:t> system users </a:t>
            </a:r>
            <a:r>
              <a:rPr lang="it-IT" altLang="it-IT" dirty="0" err="1"/>
              <a:t>perceive</a:t>
            </a:r>
            <a:r>
              <a:rPr lang="it-IT" altLang="it-IT" dirty="0"/>
              <a:t> </a:t>
            </a:r>
            <a:r>
              <a:rPr lang="it-IT" altLang="it-IT" dirty="0" err="1"/>
              <a:t>differently</a:t>
            </a:r>
            <a:r>
              <a:rPr lang="it-IT" altLang="it-IT" dirty="0"/>
              <a:t> </a:t>
            </a:r>
            <a:r>
              <a:rPr lang="it-IT" altLang="it-IT" dirty="0" err="1"/>
              <a:t>incorrect</a:t>
            </a:r>
            <a:r>
              <a:rPr lang="it-IT" altLang="it-IT" dirty="0"/>
              <a:t> service (some users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actually</a:t>
            </a:r>
            <a:r>
              <a:rPr lang="it-IT" altLang="it-IT" dirty="0"/>
              <a:t> </a:t>
            </a:r>
            <a:r>
              <a:rPr lang="it-IT" altLang="it-IT" dirty="0" err="1"/>
              <a:t>perceive</a:t>
            </a:r>
            <a:r>
              <a:rPr lang="it-IT" altLang="it-IT" dirty="0"/>
              <a:t> </a:t>
            </a:r>
            <a:r>
              <a:rPr lang="it-IT" altLang="it-IT" dirty="0" err="1"/>
              <a:t>correct</a:t>
            </a:r>
            <a:r>
              <a:rPr lang="it-IT" altLang="it-IT" dirty="0"/>
              <a:t> service); </a:t>
            </a:r>
            <a:r>
              <a:rPr lang="it-IT" altLang="it-IT" dirty="0" err="1"/>
              <a:t>inconsistent</a:t>
            </a:r>
            <a:r>
              <a:rPr lang="it-IT" altLang="it-IT" dirty="0"/>
              <a:t> </a:t>
            </a:r>
            <a:r>
              <a:rPr lang="it-IT" altLang="it-IT" dirty="0" err="1"/>
              <a:t>failures</a:t>
            </a:r>
            <a:r>
              <a:rPr lang="it-IT" altLang="it-IT" dirty="0"/>
              <a:t> are </a:t>
            </a:r>
            <a:r>
              <a:rPr lang="it-IT" altLang="it-IT" dirty="0" err="1"/>
              <a:t>usually</a:t>
            </a:r>
            <a:r>
              <a:rPr lang="it-IT" altLang="it-IT" dirty="0"/>
              <a:t> </a:t>
            </a:r>
            <a:r>
              <a:rPr lang="it-IT" altLang="it-IT" dirty="0" err="1"/>
              <a:t>called</a:t>
            </a:r>
            <a:r>
              <a:rPr lang="it-IT" altLang="it-IT" dirty="0"/>
              <a:t>, </a:t>
            </a:r>
            <a:r>
              <a:rPr lang="it-IT" altLang="it-IT" dirty="0" err="1"/>
              <a:t>Byzantine</a:t>
            </a:r>
            <a:r>
              <a:rPr lang="it-IT" altLang="it-IT" dirty="0"/>
              <a:t> </a:t>
            </a:r>
            <a:r>
              <a:rPr lang="it-IT" altLang="it-IT" dirty="0" err="1"/>
              <a:t>failures</a:t>
            </a:r>
            <a:r>
              <a:rPr lang="it-IT" alt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56AC74-60A4-4D17-AAD1-F3CAE6B8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1F68EC-8220-40F1-9897-D4C64249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75C7FE-2D2C-4266-8B48-F15960C1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6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3E2495-EC21-4190-BA80-6D59E850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Failures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5528C5-9481-481A-B5EB-3152F9944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dirty="0"/>
              <a:t>3. The </a:t>
            </a:r>
            <a:r>
              <a:rPr lang="it-IT" altLang="it-IT" dirty="0" err="1"/>
              <a:t>detectability</a:t>
            </a:r>
            <a:r>
              <a:rPr lang="it-IT" altLang="it-IT" dirty="0"/>
              <a:t> </a:t>
            </a:r>
            <a:r>
              <a:rPr lang="it-IT" altLang="it-IT" dirty="0" err="1"/>
              <a:t>viewpoint</a:t>
            </a:r>
            <a:r>
              <a:rPr lang="it-IT" altLang="it-IT" dirty="0"/>
              <a:t> </a:t>
            </a:r>
            <a:r>
              <a:rPr lang="it-IT" altLang="it-IT" dirty="0" err="1"/>
              <a:t>addresses</a:t>
            </a:r>
            <a:r>
              <a:rPr lang="it-IT" altLang="it-IT" dirty="0"/>
              <a:t> the </a:t>
            </a:r>
            <a:r>
              <a:rPr lang="it-IT" altLang="it-IT" dirty="0" err="1"/>
              <a:t>signaling</a:t>
            </a:r>
            <a:r>
              <a:rPr lang="it-IT" altLang="it-IT" dirty="0"/>
              <a:t> of service </a:t>
            </a:r>
            <a:r>
              <a:rPr lang="it-IT" altLang="it-IT" dirty="0" err="1"/>
              <a:t>failures</a:t>
            </a:r>
            <a:r>
              <a:rPr lang="it-IT" altLang="it-IT" dirty="0"/>
              <a:t> to the user(s). </a:t>
            </a:r>
            <a:r>
              <a:rPr lang="it-IT" altLang="it-IT" dirty="0" err="1"/>
              <a:t>Signaling</a:t>
            </a:r>
            <a:r>
              <a:rPr lang="it-IT" altLang="it-IT" dirty="0"/>
              <a:t> </a:t>
            </a:r>
            <a:r>
              <a:rPr lang="it-IT" altLang="it-IT" dirty="0" err="1"/>
              <a:t>at</a:t>
            </a:r>
            <a:r>
              <a:rPr lang="it-IT" altLang="it-IT" dirty="0"/>
              <a:t> the service </a:t>
            </a:r>
            <a:r>
              <a:rPr lang="it-IT" altLang="it-IT" dirty="0" err="1"/>
              <a:t>interface</a:t>
            </a:r>
            <a:r>
              <a:rPr lang="it-IT" altLang="it-IT" dirty="0"/>
              <a:t> </a:t>
            </a:r>
            <a:r>
              <a:rPr lang="it-IT" altLang="it-IT" dirty="0" err="1"/>
              <a:t>originates</a:t>
            </a:r>
            <a:r>
              <a:rPr lang="it-IT" altLang="it-IT" dirty="0"/>
              <a:t> from </a:t>
            </a:r>
            <a:r>
              <a:rPr lang="it-IT" altLang="it-IT" dirty="0" err="1"/>
              <a:t>detecting</a:t>
            </a:r>
            <a:r>
              <a:rPr lang="it-IT" altLang="it-IT" dirty="0"/>
              <a:t> </a:t>
            </a:r>
            <a:r>
              <a:rPr lang="it-IT" altLang="it-IT" dirty="0" err="1"/>
              <a:t>mechanisms</a:t>
            </a:r>
            <a:r>
              <a:rPr lang="it-IT" altLang="it-IT" dirty="0"/>
              <a:t> in the system </a:t>
            </a:r>
            <a:r>
              <a:rPr lang="it-IT" altLang="it-IT" dirty="0" err="1"/>
              <a:t>that</a:t>
            </a:r>
            <a:r>
              <a:rPr lang="it-IT" altLang="it-IT" dirty="0"/>
              <a:t> check the </a:t>
            </a:r>
            <a:r>
              <a:rPr lang="it-IT" altLang="it-IT" dirty="0" err="1"/>
              <a:t>correctness</a:t>
            </a:r>
            <a:r>
              <a:rPr lang="it-IT" altLang="it-IT" dirty="0"/>
              <a:t> of the </a:t>
            </a:r>
            <a:r>
              <a:rPr lang="it-IT" altLang="it-IT" dirty="0" err="1"/>
              <a:t>delivered</a:t>
            </a:r>
            <a:r>
              <a:rPr lang="it-IT" altLang="it-IT" dirty="0"/>
              <a:t> service. 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When</a:t>
            </a:r>
            <a:r>
              <a:rPr lang="it-IT" altLang="it-IT" dirty="0"/>
              <a:t> the </a:t>
            </a:r>
            <a:r>
              <a:rPr lang="it-IT" altLang="it-IT" dirty="0" err="1"/>
              <a:t>losses</a:t>
            </a:r>
            <a:r>
              <a:rPr lang="it-IT" altLang="it-IT" dirty="0"/>
              <a:t> are </a:t>
            </a:r>
            <a:r>
              <a:rPr lang="it-IT" altLang="it-IT" dirty="0" err="1"/>
              <a:t>detected</a:t>
            </a:r>
            <a:r>
              <a:rPr lang="it-IT" altLang="it-IT" dirty="0"/>
              <a:t> and </a:t>
            </a:r>
            <a:r>
              <a:rPr lang="it-IT" altLang="it-IT" dirty="0" err="1"/>
              <a:t>signaled</a:t>
            </a:r>
            <a:r>
              <a:rPr lang="it-IT" altLang="it-IT" dirty="0"/>
              <a:t> by a warning </a:t>
            </a:r>
            <a:r>
              <a:rPr lang="it-IT" altLang="it-IT" dirty="0" err="1"/>
              <a:t>signal</a:t>
            </a:r>
            <a:r>
              <a:rPr lang="it-IT" altLang="it-IT" dirty="0"/>
              <a:t>, </a:t>
            </a:r>
            <a:r>
              <a:rPr lang="it-IT" altLang="it-IT" dirty="0" err="1"/>
              <a:t>then</a:t>
            </a:r>
            <a:r>
              <a:rPr lang="it-IT" altLang="it-IT" dirty="0"/>
              <a:t> </a:t>
            </a:r>
            <a:r>
              <a:rPr lang="it-IT" altLang="it-IT" dirty="0" err="1"/>
              <a:t>signaled</a:t>
            </a:r>
            <a:r>
              <a:rPr lang="it-IT" altLang="it-IT" dirty="0"/>
              <a:t> 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r>
              <a:rPr lang="it-IT" altLang="it-IT" dirty="0" err="1"/>
              <a:t>occur</a:t>
            </a:r>
            <a:r>
              <a:rPr lang="it-IT" altLang="it-IT" dirty="0"/>
              <a:t>. </a:t>
            </a:r>
            <a:r>
              <a:rPr lang="it-IT" altLang="it-IT" dirty="0" err="1"/>
              <a:t>Otherwise</a:t>
            </a:r>
            <a:r>
              <a:rPr lang="it-IT" altLang="it-IT" dirty="0"/>
              <a:t>, </a:t>
            </a:r>
            <a:r>
              <a:rPr lang="it-IT" altLang="it-IT" dirty="0" err="1"/>
              <a:t>they</a:t>
            </a:r>
            <a:r>
              <a:rPr lang="it-IT" altLang="it-IT" dirty="0"/>
              <a:t> are </a:t>
            </a:r>
            <a:r>
              <a:rPr lang="it-IT" altLang="it-IT" dirty="0" err="1"/>
              <a:t>unsignaled</a:t>
            </a:r>
            <a:r>
              <a:rPr lang="it-IT" altLang="it-IT" dirty="0"/>
              <a:t> </a:t>
            </a:r>
            <a:r>
              <a:rPr lang="it-IT" altLang="it-IT" dirty="0" err="1"/>
              <a:t>failures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The </a:t>
            </a:r>
            <a:r>
              <a:rPr lang="it-IT" altLang="it-IT" dirty="0" err="1"/>
              <a:t>detecting</a:t>
            </a:r>
            <a:r>
              <a:rPr lang="it-IT" altLang="it-IT" dirty="0"/>
              <a:t> </a:t>
            </a:r>
            <a:r>
              <a:rPr lang="it-IT" altLang="it-IT" dirty="0" err="1"/>
              <a:t>mechanisms</a:t>
            </a:r>
            <a:r>
              <a:rPr lang="it-IT" altLang="it-IT" dirty="0"/>
              <a:t> </a:t>
            </a:r>
            <a:r>
              <a:rPr lang="it-IT" altLang="it-IT" dirty="0" err="1"/>
              <a:t>themselves</a:t>
            </a:r>
            <a:r>
              <a:rPr lang="it-IT" altLang="it-IT" dirty="0"/>
              <a:t> </a:t>
            </a:r>
            <a:r>
              <a:rPr lang="it-IT" altLang="it-IT" dirty="0" err="1"/>
              <a:t>have</a:t>
            </a:r>
            <a:r>
              <a:rPr lang="it-IT" altLang="it-IT" dirty="0"/>
              <a:t> </a:t>
            </a:r>
            <a:r>
              <a:rPr lang="it-IT" altLang="it-IT" dirty="0" err="1"/>
              <a:t>two</a:t>
            </a:r>
            <a:r>
              <a:rPr lang="it-IT" altLang="it-IT" dirty="0"/>
              <a:t> </a:t>
            </a: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modes</a:t>
            </a:r>
            <a:r>
              <a:rPr lang="it-IT" altLang="it-IT" dirty="0"/>
              <a:t>: </a:t>
            </a:r>
            <a:br>
              <a:rPr lang="it-IT" altLang="it-IT" dirty="0"/>
            </a:br>
            <a:r>
              <a:rPr lang="it-IT" altLang="it-IT" dirty="0"/>
              <a:t>1) </a:t>
            </a:r>
            <a:r>
              <a:rPr lang="it-IT" altLang="it-IT" dirty="0" err="1"/>
              <a:t>signaling</a:t>
            </a:r>
            <a:r>
              <a:rPr lang="it-IT" altLang="it-IT" dirty="0"/>
              <a:t> a </a:t>
            </a:r>
            <a:r>
              <a:rPr lang="it-IT" altLang="it-IT" dirty="0" err="1"/>
              <a:t>loss</a:t>
            </a:r>
            <a:r>
              <a:rPr lang="it-IT" altLang="it-IT" dirty="0"/>
              <a:t> of </a:t>
            </a:r>
            <a:r>
              <a:rPr lang="it-IT" altLang="it-IT" dirty="0" err="1"/>
              <a:t>function</a:t>
            </a:r>
            <a:r>
              <a:rPr lang="it-IT" altLang="it-IT" dirty="0"/>
              <a:t> </a:t>
            </a:r>
            <a:r>
              <a:rPr lang="it-IT" altLang="it-IT" dirty="0" err="1"/>
              <a:t>when</a:t>
            </a:r>
            <a:r>
              <a:rPr lang="it-IT" altLang="it-IT" dirty="0"/>
              <a:t> no </a:t>
            </a: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has</a:t>
            </a:r>
            <a:r>
              <a:rPr lang="it-IT" altLang="it-IT" dirty="0"/>
              <a:t> </a:t>
            </a:r>
            <a:r>
              <a:rPr lang="it-IT" altLang="it-IT" dirty="0" err="1"/>
              <a:t>actually</a:t>
            </a:r>
            <a:r>
              <a:rPr lang="it-IT" altLang="it-IT" dirty="0"/>
              <a:t> </a:t>
            </a:r>
            <a:r>
              <a:rPr lang="it-IT" altLang="it-IT" dirty="0" err="1"/>
              <a:t>occurred</a:t>
            </a:r>
            <a:r>
              <a:rPr lang="it-IT" altLang="it-IT" dirty="0"/>
              <a:t>,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a false </a:t>
            </a:r>
            <a:r>
              <a:rPr lang="it-IT" altLang="it-IT" dirty="0" err="1"/>
              <a:t>alarm</a:t>
            </a:r>
            <a:r>
              <a:rPr lang="it-IT" altLang="it-IT" dirty="0"/>
              <a:t>, 2)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signaling</a:t>
            </a:r>
            <a:r>
              <a:rPr lang="it-IT" altLang="it-IT" dirty="0"/>
              <a:t> a </a:t>
            </a:r>
            <a:r>
              <a:rPr lang="it-IT" altLang="it-IT" dirty="0" err="1"/>
              <a:t>function</a:t>
            </a:r>
            <a:r>
              <a:rPr lang="it-IT" altLang="it-IT" dirty="0"/>
              <a:t> </a:t>
            </a:r>
            <a:r>
              <a:rPr lang="it-IT" altLang="it-IT" dirty="0" err="1"/>
              <a:t>loss</a:t>
            </a:r>
            <a:r>
              <a:rPr lang="it-IT" altLang="it-IT" dirty="0"/>
              <a:t>,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an </a:t>
            </a:r>
            <a:r>
              <a:rPr lang="it-IT" altLang="it-IT" dirty="0" err="1"/>
              <a:t>unsignaled</a:t>
            </a:r>
            <a:r>
              <a:rPr lang="it-IT" altLang="it-IT" dirty="0"/>
              <a:t> </a:t>
            </a:r>
            <a:r>
              <a:rPr lang="it-IT" altLang="it-IT" dirty="0" err="1"/>
              <a:t>failure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When</a:t>
            </a:r>
            <a:r>
              <a:rPr lang="it-IT" altLang="it-IT" dirty="0"/>
              <a:t> the </a:t>
            </a:r>
            <a:r>
              <a:rPr lang="it-IT" altLang="it-IT" dirty="0" err="1"/>
              <a:t>occurrence</a:t>
            </a:r>
            <a:r>
              <a:rPr lang="it-IT" altLang="it-IT" dirty="0"/>
              <a:t> of service 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r>
              <a:rPr lang="it-IT" altLang="it-IT" dirty="0" err="1"/>
              <a:t>result</a:t>
            </a:r>
            <a:r>
              <a:rPr lang="it-IT" altLang="it-IT" dirty="0"/>
              <a:t> in </a:t>
            </a:r>
            <a:r>
              <a:rPr lang="it-IT" altLang="it-IT" dirty="0" err="1"/>
              <a:t>reduced</a:t>
            </a:r>
            <a:r>
              <a:rPr lang="it-IT" altLang="it-IT" dirty="0"/>
              <a:t> </a:t>
            </a:r>
            <a:r>
              <a:rPr lang="it-IT" altLang="it-IT" dirty="0" err="1"/>
              <a:t>modes</a:t>
            </a:r>
            <a:r>
              <a:rPr lang="it-IT" altLang="it-IT" dirty="0"/>
              <a:t> of service, the system </a:t>
            </a:r>
            <a:r>
              <a:rPr lang="it-IT" altLang="it-IT" dirty="0" err="1"/>
              <a:t>signals</a:t>
            </a:r>
            <a:r>
              <a:rPr lang="it-IT" altLang="it-IT" dirty="0"/>
              <a:t> a </a:t>
            </a:r>
            <a:r>
              <a:rPr lang="it-IT" altLang="it-IT" dirty="0" err="1"/>
              <a:t>degraded</a:t>
            </a:r>
            <a:r>
              <a:rPr lang="it-IT" altLang="it-IT" dirty="0"/>
              <a:t> mode of service to the user(s).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Degraded</a:t>
            </a:r>
            <a:r>
              <a:rPr lang="it-IT" altLang="it-IT" dirty="0"/>
              <a:t> </a:t>
            </a:r>
            <a:r>
              <a:rPr lang="it-IT" altLang="it-IT" dirty="0" err="1"/>
              <a:t>modes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range from minor </a:t>
            </a:r>
            <a:r>
              <a:rPr lang="it-IT" altLang="it-IT" dirty="0" err="1"/>
              <a:t>reductions</a:t>
            </a:r>
            <a:r>
              <a:rPr lang="it-IT" altLang="it-IT" dirty="0"/>
              <a:t> to </a:t>
            </a:r>
            <a:r>
              <a:rPr lang="it-IT" altLang="it-IT" dirty="0" err="1"/>
              <a:t>emergency</a:t>
            </a:r>
            <a:r>
              <a:rPr lang="it-IT" altLang="it-IT" dirty="0"/>
              <a:t> service and </a:t>
            </a:r>
            <a:r>
              <a:rPr lang="it-IT" altLang="it-IT" dirty="0" err="1"/>
              <a:t>safe</a:t>
            </a:r>
            <a:r>
              <a:rPr lang="it-IT" altLang="it-IT" dirty="0"/>
              <a:t> </a:t>
            </a:r>
            <a:r>
              <a:rPr lang="it-IT" altLang="it-IT" dirty="0" err="1"/>
              <a:t>shutdown</a:t>
            </a:r>
            <a:r>
              <a:rPr lang="it-IT" alt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C4152B-8706-4022-A0BA-8876959B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BDDE3-AA30-4951-B198-50E7FD2E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D0806-2138-4888-9FF7-93AD6B1E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14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163D8-4DE7-4F02-AE4A-EC4DC609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Failures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702E75-CFE9-43BE-9562-7693A2547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dirty="0"/>
              <a:t>4. </a:t>
            </a:r>
            <a:r>
              <a:rPr lang="it-IT" altLang="it-IT" dirty="0" err="1"/>
              <a:t>Grading</a:t>
            </a:r>
            <a:r>
              <a:rPr lang="it-IT" altLang="it-IT" dirty="0"/>
              <a:t> the </a:t>
            </a:r>
            <a:r>
              <a:rPr lang="it-IT" altLang="it-IT" dirty="0" err="1"/>
              <a:t>consequences</a:t>
            </a:r>
            <a:r>
              <a:rPr lang="it-IT" altLang="it-IT" dirty="0"/>
              <a:t> of the 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r>
              <a:rPr lang="it-IT" altLang="it-IT" dirty="0" err="1"/>
              <a:t>upon</a:t>
            </a:r>
            <a:r>
              <a:rPr lang="it-IT" altLang="it-IT" dirty="0"/>
              <a:t> the system </a:t>
            </a:r>
            <a:r>
              <a:rPr lang="it-IT" altLang="it-IT" dirty="0" err="1"/>
              <a:t>environment</a:t>
            </a:r>
            <a:r>
              <a:rPr lang="it-IT" altLang="it-IT" dirty="0"/>
              <a:t> </a:t>
            </a:r>
            <a:r>
              <a:rPr lang="it-IT" altLang="it-IT" dirty="0" err="1"/>
              <a:t>enables</a:t>
            </a:r>
            <a:r>
              <a:rPr lang="it-IT" altLang="it-IT" dirty="0"/>
              <a:t> </a:t>
            </a: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severities</a:t>
            </a:r>
            <a:r>
              <a:rPr lang="it-IT" altLang="it-IT" dirty="0"/>
              <a:t> to be </a:t>
            </a:r>
            <a:r>
              <a:rPr lang="it-IT" altLang="it-IT" dirty="0" err="1"/>
              <a:t>defined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Two </a:t>
            </a:r>
            <a:r>
              <a:rPr lang="it-IT" altLang="it-IT" dirty="0" err="1"/>
              <a:t>limiting</a:t>
            </a:r>
            <a:r>
              <a:rPr lang="it-IT" altLang="it-IT" dirty="0"/>
              <a:t> </a:t>
            </a:r>
            <a:r>
              <a:rPr lang="it-IT" altLang="it-IT" dirty="0" err="1"/>
              <a:t>levels</a:t>
            </a:r>
            <a:r>
              <a:rPr lang="it-IT" altLang="it-IT" dirty="0"/>
              <a:t> can be </a:t>
            </a:r>
            <a:r>
              <a:rPr lang="it-IT" altLang="it-IT" dirty="0" err="1"/>
              <a:t>defined</a:t>
            </a:r>
            <a:r>
              <a:rPr lang="it-IT" altLang="it-IT" dirty="0"/>
              <a:t> </a:t>
            </a:r>
            <a:r>
              <a:rPr lang="it-IT" altLang="it-IT" dirty="0" err="1"/>
              <a:t>according</a:t>
            </a:r>
            <a:r>
              <a:rPr lang="it-IT" altLang="it-IT" dirty="0"/>
              <a:t> to the relation </a:t>
            </a:r>
            <a:r>
              <a:rPr lang="it-IT" altLang="it-IT" dirty="0" err="1"/>
              <a:t>between</a:t>
            </a:r>
            <a:r>
              <a:rPr lang="it-IT" altLang="it-IT" dirty="0"/>
              <a:t> the benefit (in the </a:t>
            </a:r>
            <a:r>
              <a:rPr lang="it-IT" altLang="it-IT" dirty="0" err="1"/>
              <a:t>broad</a:t>
            </a:r>
            <a:r>
              <a:rPr lang="it-IT" altLang="it-IT" dirty="0"/>
              <a:t> </a:t>
            </a:r>
            <a:r>
              <a:rPr lang="it-IT" altLang="it-IT" dirty="0" err="1"/>
              <a:t>sense</a:t>
            </a:r>
            <a:r>
              <a:rPr lang="it-IT" altLang="it-IT" dirty="0"/>
              <a:t> of the </a:t>
            </a:r>
            <a:r>
              <a:rPr lang="it-IT" altLang="it-IT" dirty="0" err="1"/>
              <a:t>term</a:t>
            </a:r>
            <a:r>
              <a:rPr lang="it-IT" altLang="it-IT" dirty="0"/>
              <a:t>, </a:t>
            </a:r>
            <a:r>
              <a:rPr lang="it-IT" altLang="it-IT" dirty="0" err="1"/>
              <a:t>not</a:t>
            </a:r>
            <a:r>
              <a:rPr lang="it-IT" altLang="it-IT" dirty="0"/>
              <a:t> limited to </a:t>
            </a:r>
            <a:r>
              <a:rPr lang="it-IT" altLang="it-IT" dirty="0" err="1"/>
              <a:t>economic</a:t>
            </a:r>
            <a:r>
              <a:rPr lang="it-IT" altLang="it-IT" dirty="0"/>
              <a:t> </a:t>
            </a:r>
            <a:r>
              <a:rPr lang="it-IT" altLang="it-IT" dirty="0" err="1"/>
              <a:t>considerations</a:t>
            </a:r>
            <a:r>
              <a:rPr lang="it-IT" altLang="it-IT" dirty="0"/>
              <a:t>) </a:t>
            </a:r>
            <a:r>
              <a:rPr lang="it-IT" altLang="it-IT" dirty="0" err="1"/>
              <a:t>provided</a:t>
            </a:r>
            <a:r>
              <a:rPr lang="it-IT" altLang="it-IT" dirty="0"/>
              <a:t> by the service </a:t>
            </a:r>
            <a:r>
              <a:rPr lang="it-IT" altLang="it-IT" dirty="0" err="1"/>
              <a:t>delivered</a:t>
            </a:r>
            <a:r>
              <a:rPr lang="it-IT" altLang="it-IT" dirty="0"/>
              <a:t> in the </a:t>
            </a:r>
            <a:r>
              <a:rPr lang="it-IT" altLang="it-IT" dirty="0" err="1"/>
              <a:t>absence</a:t>
            </a:r>
            <a:r>
              <a:rPr lang="it-IT" altLang="it-IT" dirty="0"/>
              <a:t> of </a:t>
            </a:r>
            <a:r>
              <a:rPr lang="it-IT" altLang="it-IT" dirty="0" err="1"/>
              <a:t>failure</a:t>
            </a:r>
            <a:r>
              <a:rPr lang="it-IT" altLang="it-IT" dirty="0"/>
              <a:t>, and the </a:t>
            </a:r>
            <a:r>
              <a:rPr lang="it-IT" altLang="it-IT" dirty="0" err="1"/>
              <a:t>consequences</a:t>
            </a:r>
            <a:r>
              <a:rPr lang="it-IT" altLang="it-IT" dirty="0"/>
              <a:t> of </a:t>
            </a:r>
            <a:r>
              <a:rPr lang="it-IT" altLang="it-IT" dirty="0" err="1"/>
              <a:t>failures</a:t>
            </a:r>
            <a:r>
              <a:rPr lang="it-IT" altLang="it-IT" dirty="0"/>
              <a:t>: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minor 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 err="1"/>
              <a:t>where</a:t>
            </a:r>
            <a:r>
              <a:rPr lang="it-IT" altLang="it-IT" dirty="0"/>
              <a:t> the </a:t>
            </a:r>
            <a:r>
              <a:rPr lang="it-IT" altLang="it-IT" dirty="0" err="1"/>
              <a:t>harmful</a:t>
            </a:r>
            <a:r>
              <a:rPr lang="it-IT" altLang="it-IT" dirty="0"/>
              <a:t> </a:t>
            </a:r>
            <a:r>
              <a:rPr lang="it-IT" altLang="it-IT" dirty="0" err="1"/>
              <a:t>consequences</a:t>
            </a:r>
            <a:r>
              <a:rPr lang="it-IT" altLang="it-IT" dirty="0"/>
              <a:t> are of </a:t>
            </a:r>
            <a:r>
              <a:rPr lang="it-IT" altLang="it-IT" dirty="0" err="1"/>
              <a:t>similar</a:t>
            </a:r>
            <a:r>
              <a:rPr lang="it-IT" altLang="it-IT" dirty="0"/>
              <a:t> cost to the benefits </a:t>
            </a:r>
            <a:r>
              <a:rPr lang="it-IT" altLang="it-IT" dirty="0" err="1"/>
              <a:t>provided</a:t>
            </a:r>
            <a:r>
              <a:rPr lang="it-IT" altLang="it-IT" dirty="0"/>
              <a:t> by </a:t>
            </a:r>
            <a:r>
              <a:rPr lang="it-IT" altLang="it-IT" dirty="0" err="1"/>
              <a:t>correct</a:t>
            </a:r>
            <a:r>
              <a:rPr lang="it-IT" altLang="it-IT" dirty="0"/>
              <a:t> service delivery;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catastrophic</a:t>
            </a:r>
            <a:r>
              <a:rPr lang="it-IT" altLang="it-IT" dirty="0"/>
              <a:t> 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 err="1"/>
              <a:t>where</a:t>
            </a:r>
            <a:r>
              <a:rPr lang="it-IT" altLang="it-IT" dirty="0"/>
              <a:t> the cost of </a:t>
            </a:r>
            <a:r>
              <a:rPr lang="it-IT" altLang="it-IT" dirty="0" err="1"/>
              <a:t>harmful</a:t>
            </a:r>
            <a:r>
              <a:rPr lang="it-IT" altLang="it-IT" dirty="0"/>
              <a:t> </a:t>
            </a:r>
            <a:r>
              <a:rPr lang="it-IT" altLang="it-IT" dirty="0" err="1"/>
              <a:t>consequences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orders</a:t>
            </a:r>
            <a:r>
              <a:rPr lang="it-IT" altLang="it-IT" dirty="0"/>
              <a:t> of </a:t>
            </a:r>
            <a:r>
              <a:rPr lang="it-IT" altLang="it-IT" dirty="0" err="1"/>
              <a:t>magnitude</a:t>
            </a:r>
            <a:r>
              <a:rPr lang="it-IT" altLang="it-IT" dirty="0"/>
              <a:t>, or </a:t>
            </a:r>
            <a:r>
              <a:rPr lang="it-IT" altLang="it-IT" dirty="0" err="1"/>
              <a:t>even</a:t>
            </a:r>
            <a:r>
              <a:rPr lang="it-IT" altLang="it-IT" dirty="0"/>
              <a:t> </a:t>
            </a:r>
            <a:r>
              <a:rPr lang="it-IT" altLang="it-IT" dirty="0" err="1"/>
              <a:t>incommensurably</a:t>
            </a:r>
            <a:r>
              <a:rPr lang="it-IT" altLang="it-IT" dirty="0"/>
              <a:t>, </a:t>
            </a:r>
            <a:r>
              <a:rPr lang="it-IT" altLang="it-IT" dirty="0" err="1"/>
              <a:t>higher</a:t>
            </a:r>
            <a:r>
              <a:rPr lang="it-IT" altLang="it-IT" dirty="0"/>
              <a:t> </a:t>
            </a:r>
            <a:r>
              <a:rPr lang="it-IT" altLang="it-IT" dirty="0" err="1"/>
              <a:t>than</a:t>
            </a:r>
            <a:r>
              <a:rPr lang="it-IT" altLang="it-IT" dirty="0"/>
              <a:t> the benefit </a:t>
            </a:r>
            <a:r>
              <a:rPr lang="it-IT" altLang="it-IT" dirty="0" err="1"/>
              <a:t>provided</a:t>
            </a:r>
            <a:r>
              <a:rPr lang="it-IT" altLang="it-IT" dirty="0"/>
              <a:t> by </a:t>
            </a:r>
            <a:r>
              <a:rPr lang="it-IT" altLang="it-IT" dirty="0" err="1"/>
              <a:t>correct</a:t>
            </a:r>
            <a:r>
              <a:rPr lang="it-IT" altLang="it-IT" dirty="0"/>
              <a:t> service delivery.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142D6D-6B08-4A6F-AF1C-250F84A6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36A652-3AFD-48A8-86ED-EA1F0E1C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6BC6B0-74EE-4577-A748-B498CC20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384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7124B-BAF0-4847-AC85-64592D56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Errors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435ECA-1358-41E5-98D1-941C41F35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An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detected</a:t>
            </a:r>
            <a:r>
              <a:rPr lang="it-IT" altLang="it-IT" dirty="0"/>
              <a:t> </a:t>
            </a:r>
            <a:r>
              <a:rPr lang="it-IT" altLang="it-IT" dirty="0" err="1"/>
              <a:t>if</a:t>
            </a:r>
            <a:r>
              <a:rPr lang="it-IT" altLang="it-IT" dirty="0"/>
              <a:t>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presence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indicated</a:t>
            </a:r>
            <a:r>
              <a:rPr lang="it-IT" altLang="it-IT" dirty="0"/>
              <a:t> by an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message</a:t>
            </a:r>
            <a:r>
              <a:rPr lang="it-IT" altLang="it-IT" dirty="0"/>
              <a:t> or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signal</a:t>
            </a:r>
            <a:r>
              <a:rPr lang="it-IT" altLang="it-IT" dirty="0"/>
              <a:t>. </a:t>
            </a:r>
            <a:r>
              <a:rPr lang="it-IT" altLang="it-IT" dirty="0" err="1"/>
              <a:t>Errors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are </a:t>
            </a:r>
            <a:r>
              <a:rPr lang="it-IT" altLang="it-IT" dirty="0" err="1"/>
              <a:t>present</a:t>
            </a:r>
            <a:r>
              <a:rPr lang="it-IT" altLang="it-IT" dirty="0"/>
              <a:t> </a:t>
            </a:r>
            <a:r>
              <a:rPr lang="it-IT" altLang="it-IT" dirty="0" err="1"/>
              <a:t>but</a:t>
            </a:r>
            <a:r>
              <a:rPr lang="it-IT" altLang="it-IT" dirty="0"/>
              <a:t>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detected</a:t>
            </a:r>
            <a:r>
              <a:rPr lang="it-IT" altLang="it-IT" dirty="0"/>
              <a:t> are </a:t>
            </a:r>
            <a:r>
              <a:rPr lang="it-IT" altLang="it-IT" dirty="0" err="1"/>
              <a:t>latent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.</a:t>
            </a:r>
          </a:p>
          <a:p>
            <a:pPr marL="609600" indent="-609600">
              <a:lnSpc>
                <a:spcPct val="80000"/>
              </a:lnSpc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 err="1"/>
              <a:t>Whether</a:t>
            </a:r>
            <a:r>
              <a:rPr lang="it-IT" altLang="it-IT" dirty="0"/>
              <a:t> or </a:t>
            </a:r>
            <a:r>
              <a:rPr lang="it-IT" altLang="it-IT" dirty="0" err="1"/>
              <a:t>not</a:t>
            </a:r>
            <a:r>
              <a:rPr lang="it-IT" altLang="it-IT" dirty="0"/>
              <a:t> an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will</a:t>
            </a:r>
            <a:r>
              <a:rPr lang="it-IT" altLang="it-IT" dirty="0"/>
              <a:t> </a:t>
            </a:r>
            <a:r>
              <a:rPr lang="it-IT" altLang="it-IT" dirty="0" err="1"/>
              <a:t>actually</a:t>
            </a:r>
            <a:r>
              <a:rPr lang="it-IT" altLang="it-IT" dirty="0"/>
              <a:t> </a:t>
            </a:r>
            <a:r>
              <a:rPr lang="it-IT" altLang="it-IT" dirty="0" err="1"/>
              <a:t>lead</a:t>
            </a:r>
            <a:r>
              <a:rPr lang="it-IT" altLang="it-IT" dirty="0"/>
              <a:t> to a service </a:t>
            </a: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depends</a:t>
            </a:r>
            <a:r>
              <a:rPr lang="it-IT" altLang="it-IT" dirty="0"/>
              <a:t> on </a:t>
            </a:r>
            <a:r>
              <a:rPr lang="it-IT" altLang="it-IT" dirty="0" err="1"/>
              <a:t>two</a:t>
            </a:r>
            <a:r>
              <a:rPr lang="it-IT" altLang="it-IT" dirty="0"/>
              <a:t> </a:t>
            </a:r>
            <a:r>
              <a:rPr lang="it-IT" altLang="it-IT" dirty="0" err="1"/>
              <a:t>factors</a:t>
            </a:r>
            <a:r>
              <a:rPr lang="it-IT" altLang="it-IT" dirty="0"/>
              <a:t>:</a:t>
            </a:r>
          </a:p>
          <a:p>
            <a:pPr marL="609600" indent="-609600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it-IT" altLang="it-IT" dirty="0"/>
              <a:t>The </a:t>
            </a:r>
            <a:r>
              <a:rPr lang="it-IT" altLang="it-IT" dirty="0" err="1"/>
              <a:t>structure</a:t>
            </a:r>
            <a:r>
              <a:rPr lang="it-IT" altLang="it-IT" dirty="0"/>
              <a:t> of the system, and </a:t>
            </a:r>
            <a:r>
              <a:rPr lang="it-IT" altLang="it-IT" dirty="0" err="1"/>
              <a:t>especially</a:t>
            </a:r>
            <a:r>
              <a:rPr lang="it-IT" altLang="it-IT" dirty="0"/>
              <a:t> the nature of </a:t>
            </a:r>
            <a:r>
              <a:rPr lang="it-IT" altLang="it-IT" dirty="0" err="1"/>
              <a:t>any</a:t>
            </a:r>
            <a:r>
              <a:rPr lang="it-IT" altLang="it-IT" dirty="0"/>
              <a:t> </a:t>
            </a:r>
            <a:r>
              <a:rPr lang="it-IT" altLang="it-IT" dirty="0" err="1"/>
              <a:t>redundancy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exists</a:t>
            </a:r>
            <a:r>
              <a:rPr lang="it-IT" altLang="it-IT" dirty="0"/>
              <a:t> in </a:t>
            </a:r>
            <a:r>
              <a:rPr lang="it-IT" altLang="it-IT" dirty="0" err="1"/>
              <a:t>it</a:t>
            </a:r>
            <a:r>
              <a:rPr lang="it-IT" altLang="it-IT" dirty="0"/>
              <a:t>: </a:t>
            </a:r>
            <a:r>
              <a:rPr lang="it-IT" altLang="it-IT" dirty="0" err="1"/>
              <a:t>protective</a:t>
            </a:r>
            <a:r>
              <a:rPr lang="it-IT" altLang="it-IT" dirty="0"/>
              <a:t> </a:t>
            </a:r>
            <a:r>
              <a:rPr lang="it-IT" altLang="it-IT" dirty="0" err="1"/>
              <a:t>redundancy</a:t>
            </a:r>
            <a:r>
              <a:rPr lang="it-IT" altLang="it-IT" dirty="0"/>
              <a:t>, </a:t>
            </a:r>
            <a:r>
              <a:rPr lang="it-IT" altLang="it-IT" dirty="0" err="1"/>
              <a:t>introduced</a:t>
            </a:r>
            <a:r>
              <a:rPr lang="it-IT" altLang="it-IT" dirty="0"/>
              <a:t> to </a:t>
            </a:r>
            <a:r>
              <a:rPr lang="it-IT" altLang="it-IT" dirty="0" err="1"/>
              <a:t>provide</a:t>
            </a:r>
            <a:r>
              <a:rPr lang="it-IT" altLang="it-IT" dirty="0"/>
              <a:t> fault </a:t>
            </a:r>
            <a:r>
              <a:rPr lang="it-IT" altLang="it-IT" dirty="0" err="1"/>
              <a:t>tolerance</a:t>
            </a:r>
            <a:r>
              <a:rPr lang="it-IT" altLang="it-IT" dirty="0"/>
              <a:t>,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explicitly</a:t>
            </a:r>
            <a:r>
              <a:rPr lang="it-IT" altLang="it-IT" dirty="0"/>
              <a:t> </a:t>
            </a:r>
            <a:r>
              <a:rPr lang="it-IT" altLang="it-IT" dirty="0" err="1"/>
              <a:t>intended</a:t>
            </a:r>
            <a:r>
              <a:rPr lang="it-IT" altLang="it-IT" dirty="0"/>
              <a:t> to </a:t>
            </a:r>
            <a:r>
              <a:rPr lang="it-IT" altLang="it-IT" dirty="0" err="1"/>
              <a:t>prevent</a:t>
            </a:r>
            <a:r>
              <a:rPr lang="it-IT" altLang="it-IT" dirty="0"/>
              <a:t> an </a:t>
            </a:r>
            <a:r>
              <a:rPr lang="it-IT" altLang="it-IT" dirty="0" err="1"/>
              <a:t>error</a:t>
            </a:r>
            <a:r>
              <a:rPr lang="it-IT" altLang="it-IT" dirty="0"/>
              <a:t> from </a:t>
            </a:r>
            <a:r>
              <a:rPr lang="it-IT" altLang="it-IT" dirty="0" err="1"/>
              <a:t>leading</a:t>
            </a:r>
            <a:r>
              <a:rPr lang="it-IT" altLang="it-IT" dirty="0"/>
              <a:t> to service </a:t>
            </a:r>
            <a:r>
              <a:rPr lang="it-IT" altLang="it-IT" dirty="0" err="1"/>
              <a:t>failure</a:t>
            </a:r>
            <a:r>
              <a:rPr lang="it-IT" altLang="it-IT" dirty="0"/>
              <a:t>. </a:t>
            </a:r>
            <a:r>
              <a:rPr lang="it-IT" altLang="it-IT" dirty="0" err="1"/>
              <a:t>Unintentional</a:t>
            </a:r>
            <a:r>
              <a:rPr lang="it-IT" altLang="it-IT" dirty="0"/>
              <a:t> </a:t>
            </a:r>
            <a:r>
              <a:rPr lang="it-IT" altLang="it-IT" dirty="0" err="1"/>
              <a:t>redundancy</a:t>
            </a:r>
            <a:r>
              <a:rPr lang="it-IT" altLang="it-IT" dirty="0"/>
              <a:t> (</a:t>
            </a:r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in </a:t>
            </a:r>
            <a:r>
              <a:rPr lang="it-IT" altLang="it-IT" dirty="0" err="1"/>
              <a:t>practice</a:t>
            </a:r>
            <a:r>
              <a:rPr lang="it-IT" altLang="it-IT" dirty="0"/>
              <a:t> </a:t>
            </a:r>
            <a:r>
              <a:rPr lang="it-IT" altLang="it-IT" dirty="0" err="1"/>
              <a:t>difficult</a:t>
            </a:r>
            <a:r>
              <a:rPr lang="it-IT" altLang="it-IT" dirty="0"/>
              <a:t> </a:t>
            </a:r>
            <a:r>
              <a:rPr lang="it-IT" altLang="it-IT" dirty="0" err="1"/>
              <a:t>if</a:t>
            </a:r>
            <a:r>
              <a:rPr lang="it-IT" altLang="it-IT" dirty="0"/>
              <a:t>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impossible</a:t>
            </a:r>
            <a:r>
              <a:rPr lang="it-IT" altLang="it-IT" dirty="0"/>
              <a:t> to build a system </a:t>
            </a:r>
            <a:r>
              <a:rPr lang="it-IT" altLang="it-IT" dirty="0" err="1"/>
              <a:t>without</a:t>
            </a:r>
            <a:r>
              <a:rPr lang="it-IT" altLang="it-IT" dirty="0"/>
              <a:t> </a:t>
            </a:r>
            <a:r>
              <a:rPr lang="it-IT" altLang="it-IT" dirty="0" err="1"/>
              <a:t>any</a:t>
            </a:r>
            <a:r>
              <a:rPr lang="it-IT" altLang="it-IT" dirty="0"/>
              <a:t> </a:t>
            </a:r>
            <a:r>
              <a:rPr lang="it-IT" altLang="it-IT" dirty="0" err="1"/>
              <a:t>form</a:t>
            </a:r>
            <a:r>
              <a:rPr lang="it-IT" altLang="it-IT" dirty="0"/>
              <a:t> of </a:t>
            </a:r>
            <a:r>
              <a:rPr lang="it-IT" altLang="it-IT" dirty="0" err="1"/>
              <a:t>redundancy</a:t>
            </a:r>
            <a:r>
              <a:rPr lang="it-IT" altLang="it-IT" dirty="0"/>
              <a:t>)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have</a:t>
            </a:r>
            <a:r>
              <a:rPr lang="it-IT" altLang="it-IT" dirty="0"/>
              <a:t> the </a:t>
            </a:r>
            <a:r>
              <a:rPr lang="it-IT" altLang="it-IT" dirty="0" err="1"/>
              <a:t>same</a:t>
            </a:r>
            <a:r>
              <a:rPr lang="it-IT" altLang="it-IT" dirty="0"/>
              <a:t> </a:t>
            </a:r>
            <a:r>
              <a:rPr lang="it-IT" altLang="it-IT" dirty="0" err="1"/>
              <a:t>presumably</a:t>
            </a:r>
            <a:r>
              <a:rPr lang="it-IT" altLang="it-IT" dirty="0"/>
              <a:t> </a:t>
            </a:r>
            <a:r>
              <a:rPr lang="it-IT" altLang="it-IT" dirty="0" err="1"/>
              <a:t>unexpected</a:t>
            </a:r>
            <a:r>
              <a:rPr lang="it-IT" altLang="it-IT" dirty="0"/>
              <a:t> </a:t>
            </a:r>
            <a:r>
              <a:rPr lang="it-IT" altLang="it-IT" dirty="0" err="1"/>
              <a:t>result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</a:t>
            </a:r>
            <a:r>
              <a:rPr lang="it-IT" altLang="it-IT" dirty="0" err="1"/>
              <a:t>intentional</a:t>
            </a:r>
            <a:r>
              <a:rPr lang="it-IT" altLang="it-IT" dirty="0"/>
              <a:t> </a:t>
            </a:r>
            <a:r>
              <a:rPr lang="it-IT" altLang="it-IT" dirty="0" err="1"/>
              <a:t>redundancy</a:t>
            </a:r>
            <a:r>
              <a:rPr lang="it-IT" altLang="it-IT" dirty="0"/>
              <a:t>.</a:t>
            </a:r>
          </a:p>
          <a:p>
            <a:pPr marL="609600" indent="-609600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it-IT" altLang="it-IT" dirty="0"/>
              <a:t>The </a:t>
            </a:r>
            <a:r>
              <a:rPr lang="it-IT" altLang="it-IT" dirty="0" err="1"/>
              <a:t>behavior</a:t>
            </a:r>
            <a:r>
              <a:rPr lang="it-IT" altLang="it-IT" dirty="0"/>
              <a:t> of the system: the part of the state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contains</a:t>
            </a:r>
            <a:r>
              <a:rPr lang="it-IT" altLang="it-IT" dirty="0"/>
              <a:t> an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never</a:t>
            </a:r>
            <a:r>
              <a:rPr lang="it-IT" altLang="it-IT" dirty="0"/>
              <a:t> be </a:t>
            </a:r>
            <a:r>
              <a:rPr lang="it-IT" altLang="it-IT" dirty="0" err="1"/>
              <a:t>needed</a:t>
            </a:r>
            <a:r>
              <a:rPr lang="it-IT" altLang="it-IT" dirty="0"/>
              <a:t> for service, or an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be </a:t>
            </a:r>
            <a:r>
              <a:rPr lang="it-IT" altLang="it-IT" dirty="0" err="1"/>
              <a:t>eliminated</a:t>
            </a:r>
            <a:r>
              <a:rPr lang="it-IT" altLang="it-IT" dirty="0"/>
              <a:t> (e.g., </a:t>
            </a:r>
            <a:r>
              <a:rPr lang="it-IT" altLang="it-IT" dirty="0" err="1"/>
              <a:t>when</a:t>
            </a:r>
            <a:r>
              <a:rPr lang="it-IT" altLang="it-IT" dirty="0"/>
              <a:t> </a:t>
            </a:r>
            <a:r>
              <a:rPr lang="it-IT" altLang="it-IT" dirty="0" err="1"/>
              <a:t>overwritten</a:t>
            </a:r>
            <a:r>
              <a:rPr lang="it-IT" altLang="it-IT" dirty="0"/>
              <a:t>) </a:t>
            </a:r>
            <a:r>
              <a:rPr lang="it-IT" altLang="it-IT" dirty="0" err="1"/>
              <a:t>before</a:t>
            </a:r>
            <a:r>
              <a:rPr lang="it-IT" altLang="it-IT" dirty="0"/>
              <a:t> </a:t>
            </a:r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leads</a:t>
            </a:r>
            <a:r>
              <a:rPr lang="it-IT" altLang="it-IT" dirty="0"/>
              <a:t> to a </a:t>
            </a:r>
            <a:r>
              <a:rPr lang="it-IT" altLang="it-IT" dirty="0" err="1"/>
              <a:t>failure</a:t>
            </a:r>
            <a:r>
              <a:rPr lang="it-IT" altLang="it-IT" dirty="0"/>
              <a:t>.</a:t>
            </a:r>
          </a:p>
          <a:p>
            <a:pPr marL="609600" indent="-609600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Some faults (e.g., a </a:t>
            </a:r>
            <a:r>
              <a:rPr lang="it-IT" altLang="it-IT" dirty="0" err="1"/>
              <a:t>burst</a:t>
            </a:r>
            <a:r>
              <a:rPr lang="it-IT" altLang="it-IT" dirty="0"/>
              <a:t> of </a:t>
            </a:r>
            <a:r>
              <a:rPr lang="it-IT" altLang="it-IT" dirty="0" err="1"/>
              <a:t>electromagnetic</a:t>
            </a:r>
            <a:r>
              <a:rPr lang="it-IT" altLang="it-IT" dirty="0"/>
              <a:t> </a:t>
            </a:r>
            <a:r>
              <a:rPr lang="it-IT" altLang="it-IT" dirty="0" err="1"/>
              <a:t>radiation</a:t>
            </a:r>
            <a:r>
              <a:rPr lang="it-IT" altLang="it-IT" dirty="0"/>
              <a:t>) can </a:t>
            </a:r>
            <a:r>
              <a:rPr lang="it-IT" altLang="it-IT" dirty="0" err="1"/>
              <a:t>simultaneously</a:t>
            </a:r>
            <a:r>
              <a:rPr lang="it-IT" altLang="it-IT" dirty="0"/>
              <a:t> cause </a:t>
            </a:r>
            <a:r>
              <a:rPr lang="it-IT" altLang="it-IT" dirty="0" err="1"/>
              <a:t>errors</a:t>
            </a:r>
            <a:r>
              <a:rPr lang="it-IT" altLang="it-IT" dirty="0"/>
              <a:t> in more </a:t>
            </a:r>
            <a:r>
              <a:rPr lang="it-IT" altLang="it-IT" dirty="0" err="1"/>
              <a:t>than</a:t>
            </a:r>
            <a:r>
              <a:rPr lang="it-IT" altLang="it-IT" dirty="0"/>
              <a:t> one component. </a:t>
            </a:r>
            <a:r>
              <a:rPr lang="it-IT" altLang="it-IT" dirty="0" err="1"/>
              <a:t>Such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 are </a:t>
            </a:r>
            <a:r>
              <a:rPr lang="it-IT" altLang="it-IT" dirty="0" err="1"/>
              <a:t>called</a:t>
            </a:r>
            <a:r>
              <a:rPr lang="it-IT" altLang="it-IT" dirty="0"/>
              <a:t> multiple </a:t>
            </a:r>
            <a:r>
              <a:rPr lang="it-IT" altLang="it-IT" dirty="0" err="1"/>
              <a:t>related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. </a:t>
            </a:r>
            <a:br>
              <a:rPr lang="it-IT" altLang="it-IT" dirty="0"/>
            </a:br>
            <a:r>
              <a:rPr lang="it-IT" altLang="it-IT" dirty="0"/>
              <a:t>Single </a:t>
            </a:r>
            <a:r>
              <a:rPr lang="it-IT" altLang="it-IT" dirty="0" err="1"/>
              <a:t>errors</a:t>
            </a:r>
            <a:r>
              <a:rPr lang="it-IT" altLang="it-IT" dirty="0"/>
              <a:t> are </a:t>
            </a:r>
            <a:r>
              <a:rPr lang="it-IT" altLang="it-IT" dirty="0" err="1"/>
              <a:t>errors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affect</a:t>
            </a:r>
            <a:r>
              <a:rPr lang="it-IT" altLang="it-IT" dirty="0"/>
              <a:t> one component </a:t>
            </a:r>
            <a:r>
              <a:rPr lang="it-IT" altLang="it-IT" dirty="0" err="1"/>
              <a:t>only</a:t>
            </a:r>
            <a:r>
              <a:rPr lang="it-IT" altLang="it-IT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83571C-DC81-4B25-8142-C3C8CC43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665BA-6E57-4ADE-9CB7-A3B1FF0C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6487DC-7709-44B9-A510-1FB0A227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641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BA009A-50C5-460C-9A8E-30F6188E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Relationship</a:t>
            </a:r>
            <a:r>
              <a:rPr lang="it-IT" altLang="it-IT" dirty="0"/>
              <a:t> Faults-</a:t>
            </a:r>
            <a:r>
              <a:rPr lang="it-IT" altLang="it-IT" dirty="0" err="1"/>
              <a:t>Errors</a:t>
            </a:r>
            <a:r>
              <a:rPr lang="it-IT" altLang="it-IT" dirty="0"/>
              <a:t>-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B3953B-46E6-4046-B81A-16DDDBF7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C48009-BCA1-4E17-A1ED-5F63FC3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DE7033-4F6F-4693-AB7B-AC3F7AF4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47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80BBD07-C31F-42C6-8FDA-3C1823348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1700213"/>
            <a:ext cx="6911975" cy="37576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513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25CB2D-456B-4969-B195-C4E2FFEC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Chain of </a:t>
            </a:r>
            <a:r>
              <a:rPr lang="it-IT" altLang="it-IT" dirty="0" err="1"/>
              <a:t>threats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C259C9-656C-4900-9F55-A6A9ED1DE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A fault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active</a:t>
            </a:r>
            <a:r>
              <a:rPr lang="it-IT" altLang="it-IT" dirty="0"/>
              <a:t> </a:t>
            </a:r>
            <a:r>
              <a:rPr lang="it-IT" altLang="it-IT" dirty="0" err="1"/>
              <a:t>when</a:t>
            </a:r>
            <a:r>
              <a:rPr lang="it-IT" altLang="it-IT" dirty="0"/>
              <a:t> </a:t>
            </a:r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produces</a:t>
            </a:r>
            <a:r>
              <a:rPr lang="it-IT" altLang="it-IT" dirty="0"/>
              <a:t> an </a:t>
            </a:r>
            <a:r>
              <a:rPr lang="it-IT" altLang="it-IT" dirty="0" err="1"/>
              <a:t>error</a:t>
            </a:r>
            <a:r>
              <a:rPr lang="it-IT" altLang="it-IT" dirty="0"/>
              <a:t>; </a:t>
            </a:r>
            <a:r>
              <a:rPr lang="it-IT" altLang="it-IT" dirty="0" err="1"/>
              <a:t>otherwise</a:t>
            </a:r>
            <a:r>
              <a:rPr lang="it-IT" altLang="it-IT" dirty="0"/>
              <a:t>, </a:t>
            </a:r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dormant</a:t>
            </a:r>
            <a:r>
              <a:rPr lang="it-IT" altLang="it-IT" dirty="0"/>
              <a:t>. </a:t>
            </a:r>
          </a:p>
          <a:p>
            <a:pPr marL="457200" indent="-457200">
              <a:lnSpc>
                <a:spcPct val="80000"/>
              </a:lnSpc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An </a:t>
            </a:r>
            <a:r>
              <a:rPr lang="it-IT" altLang="it-IT" dirty="0" err="1"/>
              <a:t>active</a:t>
            </a:r>
            <a:r>
              <a:rPr lang="it-IT" altLang="it-IT" dirty="0"/>
              <a:t> fault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either</a:t>
            </a:r>
            <a:r>
              <a:rPr lang="it-IT" altLang="it-IT" dirty="0"/>
              <a:t> </a:t>
            </a:r>
          </a:p>
          <a:p>
            <a:pPr marL="457200" indent="-457200">
              <a:lnSpc>
                <a:spcPct val="80000"/>
              </a:lnSpc>
              <a:buFont typeface="Times New Roman" panose="02020603050405020304" pitchFamily="18" charset="0"/>
              <a:buAutoNum type="arabicParenR"/>
            </a:pPr>
            <a:r>
              <a:rPr lang="it-IT" altLang="it-IT" dirty="0"/>
              <a:t>an </a:t>
            </a:r>
            <a:r>
              <a:rPr lang="it-IT" altLang="it-IT" dirty="0" err="1"/>
              <a:t>internal</a:t>
            </a:r>
            <a:r>
              <a:rPr lang="it-IT" altLang="it-IT" dirty="0"/>
              <a:t> fault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was</a:t>
            </a:r>
            <a:r>
              <a:rPr lang="it-IT" altLang="it-IT" dirty="0"/>
              <a:t> </a:t>
            </a:r>
            <a:r>
              <a:rPr lang="it-IT" altLang="it-IT" dirty="0" err="1"/>
              <a:t>previously</a:t>
            </a:r>
            <a:r>
              <a:rPr lang="it-IT" altLang="it-IT" dirty="0"/>
              <a:t> </a:t>
            </a:r>
            <a:r>
              <a:rPr lang="it-IT" altLang="it-IT" dirty="0" err="1"/>
              <a:t>dormant</a:t>
            </a:r>
            <a:r>
              <a:rPr lang="it-IT" altLang="it-IT" dirty="0"/>
              <a:t> and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has</a:t>
            </a:r>
            <a:r>
              <a:rPr lang="it-IT" altLang="it-IT" dirty="0"/>
              <a:t> </a:t>
            </a:r>
            <a:r>
              <a:rPr lang="it-IT" altLang="it-IT" dirty="0" err="1"/>
              <a:t>been</a:t>
            </a:r>
            <a:r>
              <a:rPr lang="it-IT" altLang="it-IT" dirty="0"/>
              <a:t> </a:t>
            </a:r>
            <a:r>
              <a:rPr lang="it-IT" altLang="it-IT" dirty="0" err="1"/>
              <a:t>activated</a:t>
            </a:r>
            <a:r>
              <a:rPr lang="it-IT" altLang="it-IT" dirty="0"/>
              <a:t> by the </a:t>
            </a:r>
            <a:r>
              <a:rPr lang="it-IT" altLang="it-IT" dirty="0" err="1"/>
              <a:t>computation</a:t>
            </a:r>
            <a:r>
              <a:rPr lang="it-IT" altLang="it-IT" dirty="0"/>
              <a:t> </a:t>
            </a:r>
            <a:r>
              <a:rPr lang="it-IT" altLang="it-IT" dirty="0" err="1"/>
              <a:t>process</a:t>
            </a:r>
            <a:r>
              <a:rPr lang="it-IT" altLang="it-IT" dirty="0"/>
              <a:t> or </a:t>
            </a:r>
            <a:r>
              <a:rPr lang="it-IT" altLang="it-IT" dirty="0" err="1"/>
              <a:t>environmental</a:t>
            </a:r>
            <a:r>
              <a:rPr lang="it-IT" altLang="it-IT" dirty="0"/>
              <a:t> </a:t>
            </a:r>
            <a:r>
              <a:rPr lang="it-IT" altLang="it-IT" dirty="0" err="1"/>
              <a:t>conditions</a:t>
            </a:r>
            <a:r>
              <a:rPr lang="it-IT" altLang="it-IT" dirty="0"/>
              <a:t>, or </a:t>
            </a:r>
          </a:p>
          <a:p>
            <a:pPr marL="457200" indent="-457200">
              <a:lnSpc>
                <a:spcPct val="80000"/>
              </a:lnSpc>
              <a:buFont typeface="Times New Roman" panose="02020603050405020304" pitchFamily="18" charset="0"/>
              <a:buAutoNum type="arabicParenR"/>
            </a:pPr>
            <a:r>
              <a:rPr lang="it-IT" altLang="it-IT" dirty="0"/>
              <a:t>an </a:t>
            </a:r>
            <a:r>
              <a:rPr lang="it-IT" altLang="it-IT" dirty="0" err="1"/>
              <a:t>external</a:t>
            </a:r>
            <a:r>
              <a:rPr lang="it-IT" altLang="it-IT" dirty="0"/>
              <a:t> fault. </a:t>
            </a:r>
          </a:p>
          <a:p>
            <a:pPr marL="457200" indent="-457200">
              <a:lnSpc>
                <a:spcPct val="80000"/>
              </a:lnSpc>
            </a:pPr>
            <a:endParaRPr lang="it-IT" altLang="it-IT" dirty="0"/>
          </a:p>
          <a:p>
            <a:pPr marL="457200" indent="-457200">
              <a:lnSpc>
                <a:spcPct val="80000"/>
              </a:lnSpc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Fault </a:t>
            </a:r>
            <a:r>
              <a:rPr lang="it-IT" altLang="it-IT" dirty="0" err="1"/>
              <a:t>activation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the </a:t>
            </a:r>
            <a:r>
              <a:rPr lang="it-IT" altLang="it-IT" dirty="0" err="1"/>
              <a:t>application</a:t>
            </a:r>
            <a:r>
              <a:rPr lang="it-IT" altLang="it-IT" dirty="0"/>
              <a:t> of an input (the </a:t>
            </a:r>
            <a:r>
              <a:rPr lang="it-IT" altLang="it-IT" dirty="0" err="1"/>
              <a:t>activation</a:t>
            </a:r>
            <a:r>
              <a:rPr lang="it-IT" altLang="it-IT" dirty="0"/>
              <a:t> pattern) to a component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causes</a:t>
            </a:r>
            <a:r>
              <a:rPr lang="it-IT" altLang="it-IT" dirty="0"/>
              <a:t> a </a:t>
            </a:r>
            <a:r>
              <a:rPr lang="it-IT" altLang="it-IT" dirty="0" err="1"/>
              <a:t>dormant</a:t>
            </a:r>
            <a:r>
              <a:rPr lang="it-IT" altLang="it-IT" dirty="0"/>
              <a:t> fault to </a:t>
            </a:r>
            <a:r>
              <a:rPr lang="it-IT" altLang="it-IT" dirty="0" err="1"/>
              <a:t>become</a:t>
            </a:r>
            <a:r>
              <a:rPr lang="it-IT" altLang="it-IT" dirty="0"/>
              <a:t> </a:t>
            </a:r>
            <a:r>
              <a:rPr lang="it-IT" altLang="it-IT" dirty="0" err="1"/>
              <a:t>active</a:t>
            </a:r>
            <a:r>
              <a:rPr lang="it-IT" altLang="it-IT" dirty="0"/>
              <a:t>. </a:t>
            </a:r>
          </a:p>
          <a:p>
            <a:pPr marL="457200" indent="-457200">
              <a:lnSpc>
                <a:spcPct val="80000"/>
              </a:lnSpc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 err="1"/>
              <a:t>Most</a:t>
            </a:r>
            <a:r>
              <a:rPr lang="it-IT" altLang="it-IT" dirty="0"/>
              <a:t> </a:t>
            </a:r>
            <a:r>
              <a:rPr lang="it-IT" altLang="it-IT" dirty="0" err="1"/>
              <a:t>internal</a:t>
            </a:r>
            <a:r>
              <a:rPr lang="it-IT" altLang="it-IT" dirty="0"/>
              <a:t> faults </a:t>
            </a:r>
            <a:r>
              <a:rPr lang="it-IT" altLang="it-IT" dirty="0" err="1"/>
              <a:t>cycle</a:t>
            </a:r>
            <a:r>
              <a:rPr lang="it-IT" altLang="it-IT" dirty="0"/>
              <a:t> </a:t>
            </a:r>
            <a:r>
              <a:rPr lang="it-IT" altLang="it-IT" dirty="0" err="1"/>
              <a:t>between</a:t>
            </a:r>
            <a:r>
              <a:rPr lang="it-IT" altLang="it-IT" dirty="0"/>
              <a:t> </a:t>
            </a:r>
            <a:r>
              <a:rPr lang="it-IT" altLang="it-IT" dirty="0" err="1"/>
              <a:t>their</a:t>
            </a:r>
            <a:r>
              <a:rPr lang="it-IT" altLang="it-IT" dirty="0"/>
              <a:t> </a:t>
            </a:r>
            <a:r>
              <a:rPr lang="it-IT" altLang="it-IT" dirty="0" err="1"/>
              <a:t>dormant</a:t>
            </a:r>
            <a:r>
              <a:rPr lang="it-IT" altLang="it-IT" dirty="0"/>
              <a:t> and </a:t>
            </a:r>
            <a:r>
              <a:rPr lang="it-IT" altLang="it-IT" dirty="0" err="1"/>
              <a:t>active</a:t>
            </a:r>
            <a:r>
              <a:rPr lang="it-IT" altLang="it-IT" dirty="0"/>
              <a:t> </a:t>
            </a:r>
            <a:r>
              <a:rPr lang="it-IT" altLang="it-IT" dirty="0" err="1"/>
              <a:t>states</a:t>
            </a:r>
            <a:r>
              <a:rPr lang="it-IT" alt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236600-0177-45DF-A224-33B29F29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472617-8F74-4285-9AEA-2F7DA7392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F91712-D65A-4FC4-8C76-05AD0D03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253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AF6F30-B8B1-419B-AF54-E2049ACE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Chain of </a:t>
            </a:r>
            <a:r>
              <a:rPr lang="it-IT" altLang="it-IT" dirty="0" err="1"/>
              <a:t>threats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1247A4-FD84-4674-9EFA-63F1CB7F8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021" y="115161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propagation</a:t>
            </a:r>
            <a:r>
              <a:rPr lang="it-IT" altLang="it-IT" dirty="0"/>
              <a:t> </a:t>
            </a:r>
            <a:r>
              <a:rPr lang="it-IT" altLang="it-IT" dirty="0" err="1"/>
              <a:t>within</a:t>
            </a:r>
            <a:r>
              <a:rPr lang="it-IT" altLang="it-IT" dirty="0"/>
              <a:t> a </a:t>
            </a:r>
            <a:r>
              <a:rPr lang="it-IT" altLang="it-IT" dirty="0" err="1"/>
              <a:t>given</a:t>
            </a:r>
            <a:r>
              <a:rPr lang="it-IT" altLang="it-IT" dirty="0"/>
              <a:t> component (i.e., </a:t>
            </a:r>
            <a:r>
              <a:rPr lang="it-IT" altLang="it-IT" dirty="0" err="1"/>
              <a:t>internal</a:t>
            </a:r>
            <a:r>
              <a:rPr lang="it-IT" altLang="it-IT" dirty="0"/>
              <a:t> </a:t>
            </a:r>
            <a:r>
              <a:rPr lang="it-IT" altLang="it-IT" dirty="0" err="1"/>
              <a:t>propagation</a:t>
            </a:r>
            <a:r>
              <a:rPr lang="it-IT" altLang="it-IT" dirty="0"/>
              <a:t>)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caused</a:t>
            </a:r>
            <a:r>
              <a:rPr lang="it-IT" altLang="it-IT" dirty="0"/>
              <a:t> by the </a:t>
            </a:r>
            <a:r>
              <a:rPr lang="it-IT" altLang="it-IT" dirty="0" err="1"/>
              <a:t>computation</a:t>
            </a:r>
            <a:r>
              <a:rPr lang="it-IT" altLang="it-IT" dirty="0"/>
              <a:t> </a:t>
            </a:r>
            <a:r>
              <a:rPr lang="it-IT" altLang="it-IT" dirty="0" err="1"/>
              <a:t>process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An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successively</a:t>
            </a:r>
            <a:r>
              <a:rPr lang="it-IT" altLang="it-IT" dirty="0"/>
              <a:t> </a:t>
            </a:r>
            <a:r>
              <a:rPr lang="it-IT" altLang="it-IT" dirty="0" err="1"/>
              <a:t>transformed</a:t>
            </a:r>
            <a:r>
              <a:rPr lang="it-IT" altLang="it-IT" dirty="0"/>
              <a:t> </a:t>
            </a:r>
            <a:r>
              <a:rPr lang="it-IT" altLang="it-IT" dirty="0" err="1"/>
              <a:t>into</a:t>
            </a:r>
            <a:r>
              <a:rPr lang="it-IT" altLang="it-IT" dirty="0"/>
              <a:t> </a:t>
            </a:r>
            <a:r>
              <a:rPr lang="it-IT" altLang="it-IT" dirty="0" err="1"/>
              <a:t>other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propagation</a:t>
            </a:r>
            <a:r>
              <a:rPr lang="it-IT" altLang="it-IT" dirty="0"/>
              <a:t> from component A to component B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receives</a:t>
            </a:r>
            <a:r>
              <a:rPr lang="it-IT" altLang="it-IT" dirty="0"/>
              <a:t> service from A (i.e., </a:t>
            </a:r>
            <a:r>
              <a:rPr lang="it-IT" altLang="it-IT" dirty="0" err="1"/>
              <a:t>external</a:t>
            </a:r>
            <a:r>
              <a:rPr lang="it-IT" altLang="it-IT" dirty="0"/>
              <a:t> </a:t>
            </a:r>
            <a:r>
              <a:rPr lang="it-IT" altLang="it-IT" dirty="0" err="1"/>
              <a:t>propagation</a:t>
            </a:r>
            <a:r>
              <a:rPr lang="it-IT" altLang="it-IT" dirty="0"/>
              <a:t>) </a:t>
            </a:r>
            <a:r>
              <a:rPr lang="it-IT" altLang="it-IT" dirty="0" err="1"/>
              <a:t>occurs</a:t>
            </a:r>
            <a:r>
              <a:rPr lang="it-IT" altLang="it-IT" dirty="0"/>
              <a:t> </a:t>
            </a:r>
            <a:r>
              <a:rPr lang="it-IT" altLang="it-IT" dirty="0" err="1"/>
              <a:t>when</a:t>
            </a:r>
            <a:r>
              <a:rPr lang="it-IT" altLang="it-IT" dirty="0"/>
              <a:t>, </a:t>
            </a:r>
            <a:r>
              <a:rPr lang="it-IT" altLang="it-IT" dirty="0" err="1"/>
              <a:t>through</a:t>
            </a:r>
            <a:r>
              <a:rPr lang="it-IT" altLang="it-IT" dirty="0"/>
              <a:t> </a:t>
            </a:r>
            <a:r>
              <a:rPr lang="it-IT" altLang="it-IT" dirty="0" err="1"/>
              <a:t>internal</a:t>
            </a:r>
            <a:r>
              <a:rPr lang="it-IT" altLang="it-IT" dirty="0"/>
              <a:t> </a:t>
            </a:r>
            <a:r>
              <a:rPr lang="it-IT" altLang="it-IT" dirty="0" err="1"/>
              <a:t>propagation</a:t>
            </a:r>
            <a:r>
              <a:rPr lang="it-IT" altLang="it-IT" dirty="0"/>
              <a:t>, an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reaches</a:t>
            </a:r>
            <a:r>
              <a:rPr lang="it-IT" altLang="it-IT" dirty="0"/>
              <a:t> the service </a:t>
            </a:r>
            <a:r>
              <a:rPr lang="it-IT" altLang="it-IT" dirty="0" err="1"/>
              <a:t>interface</a:t>
            </a:r>
            <a:r>
              <a:rPr lang="it-IT" altLang="it-IT" dirty="0"/>
              <a:t> of component A.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At </a:t>
            </a:r>
            <a:r>
              <a:rPr lang="it-IT" altLang="it-IT" dirty="0" err="1"/>
              <a:t>this</a:t>
            </a:r>
            <a:r>
              <a:rPr lang="it-IT" altLang="it-IT" dirty="0"/>
              <a:t> time, service </a:t>
            </a:r>
            <a:r>
              <a:rPr lang="it-IT" altLang="it-IT" dirty="0" err="1"/>
              <a:t>delivered</a:t>
            </a:r>
            <a:r>
              <a:rPr lang="it-IT" altLang="it-IT" dirty="0"/>
              <a:t> by A to B </a:t>
            </a:r>
            <a:r>
              <a:rPr lang="it-IT" altLang="it-IT" dirty="0" err="1"/>
              <a:t>becomes</a:t>
            </a:r>
            <a:r>
              <a:rPr lang="it-IT" altLang="it-IT" dirty="0"/>
              <a:t> </a:t>
            </a:r>
            <a:r>
              <a:rPr lang="it-IT" altLang="it-IT" dirty="0" err="1"/>
              <a:t>incorrect</a:t>
            </a:r>
            <a:r>
              <a:rPr lang="it-IT" altLang="it-IT" dirty="0"/>
              <a:t>, and the </a:t>
            </a:r>
            <a:r>
              <a:rPr lang="it-IT" altLang="it-IT" dirty="0" err="1"/>
              <a:t>ensuing</a:t>
            </a:r>
            <a:r>
              <a:rPr lang="it-IT" altLang="it-IT" dirty="0"/>
              <a:t> service </a:t>
            </a:r>
            <a:r>
              <a:rPr lang="it-IT" altLang="it-IT" dirty="0" err="1"/>
              <a:t>failure</a:t>
            </a:r>
            <a:r>
              <a:rPr lang="it-IT" altLang="it-IT" dirty="0"/>
              <a:t> of A </a:t>
            </a:r>
            <a:r>
              <a:rPr lang="it-IT" altLang="it-IT" dirty="0" err="1"/>
              <a:t>appears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an </a:t>
            </a:r>
            <a:r>
              <a:rPr lang="it-IT" altLang="it-IT" dirty="0" err="1"/>
              <a:t>external</a:t>
            </a:r>
            <a:r>
              <a:rPr lang="it-IT" altLang="it-IT" dirty="0"/>
              <a:t> fault to B and </a:t>
            </a:r>
            <a:r>
              <a:rPr lang="it-IT" altLang="it-IT" dirty="0" err="1"/>
              <a:t>propagates</a:t>
            </a:r>
            <a:r>
              <a:rPr lang="it-IT" altLang="it-IT" dirty="0"/>
              <a:t> the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into</a:t>
            </a:r>
            <a:r>
              <a:rPr lang="it-IT" altLang="it-IT" dirty="0"/>
              <a:t> B via </a:t>
            </a:r>
            <a:r>
              <a:rPr lang="it-IT" altLang="it-IT" dirty="0" err="1"/>
              <a:t>its</a:t>
            </a:r>
            <a:r>
              <a:rPr lang="it-IT" altLang="it-IT" dirty="0"/>
              <a:t> use </a:t>
            </a:r>
            <a:r>
              <a:rPr lang="it-IT" altLang="it-IT" dirty="0" err="1"/>
              <a:t>interface</a:t>
            </a:r>
            <a:r>
              <a:rPr lang="it-IT" alt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DC3CF2-19F2-4638-B6F9-AEF9AC4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BE70FE-4212-4C6D-AB41-4DA72C81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016706-A67E-4900-B947-DC858662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20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7A73C5-9C3E-453F-87D9-EA5F2BB7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Systems and </a:t>
            </a:r>
            <a:r>
              <a:rPr lang="it-IT" altLang="it-IT" dirty="0" err="1"/>
              <a:t>components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BB3C50-1F2A-4DCB-84E1-97887DEB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871"/>
            <a:ext cx="10515600" cy="5864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altLang="it-IT" dirty="0"/>
              <a:t>A system </a:t>
            </a:r>
            <a:r>
              <a:rPr lang="it-IT" altLang="it-IT" dirty="0" err="1"/>
              <a:t>is</a:t>
            </a:r>
            <a:r>
              <a:rPr lang="it-IT" altLang="it-IT" dirty="0"/>
              <a:t> made out of </a:t>
            </a:r>
            <a:r>
              <a:rPr lang="it-IT" altLang="it-IT" dirty="0" err="1"/>
              <a:t>components</a:t>
            </a:r>
            <a:r>
              <a:rPr lang="it-IT" altLang="it-IT" dirty="0"/>
              <a:t>. </a:t>
            </a:r>
            <a:r>
              <a:rPr lang="it-IT" altLang="it-IT" dirty="0" err="1"/>
              <a:t>Each</a:t>
            </a:r>
            <a:r>
              <a:rPr lang="it-IT" altLang="it-IT" dirty="0"/>
              <a:t> component </a:t>
            </a:r>
            <a:r>
              <a:rPr lang="it-IT" altLang="it-IT" dirty="0" err="1"/>
              <a:t>is</a:t>
            </a:r>
            <a:r>
              <a:rPr lang="it-IT" altLang="it-IT" dirty="0"/>
              <a:t> a system in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own</a:t>
            </a:r>
            <a:r>
              <a:rPr lang="it-IT" altLang="it-IT" dirty="0"/>
              <a:t> </a:t>
            </a:r>
            <a:r>
              <a:rPr lang="it-IT" altLang="it-IT" dirty="0" err="1"/>
              <a:t>right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E5BCEF-3E4E-4BFC-8D3B-B87F2F09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485739-2B64-44C1-BD1F-15BE7D08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DCAC82-692D-4D27-A98E-44C45B32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</a:t>
            </a:fld>
            <a:endParaRPr lang="it-IT"/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7518D436-7FD1-456D-8146-38D015FBAF5E}"/>
              </a:ext>
            </a:extLst>
          </p:cNvPr>
          <p:cNvGrpSpPr/>
          <p:nvPr/>
        </p:nvGrpSpPr>
        <p:grpSpPr>
          <a:xfrm>
            <a:off x="859651" y="2088356"/>
            <a:ext cx="3370065" cy="3029674"/>
            <a:chOff x="856817" y="2110562"/>
            <a:chExt cx="3370065" cy="3029674"/>
          </a:xfrm>
        </p:grpSpPr>
        <p:sp>
          <p:nvSpPr>
            <p:cNvPr id="8" name="Rectangle 43">
              <a:extLst>
                <a:ext uri="{FF2B5EF4-FFF2-40B4-BE49-F238E27FC236}">
                  <a16:creationId xmlns:a16="http://schemas.microsoft.com/office/drawing/2014/main" id="{41ADD6AC-4E11-40F8-A1AC-66527F8AE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817" y="2110562"/>
              <a:ext cx="3088634" cy="30058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C6B296F8-6BC0-4A4D-B0BA-126C39518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940" y="2448249"/>
              <a:ext cx="771738" cy="6024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0" name="Rectangle 45">
              <a:extLst>
                <a:ext uri="{FF2B5EF4-FFF2-40B4-BE49-F238E27FC236}">
                  <a16:creationId xmlns:a16="http://schemas.microsoft.com/office/drawing/2014/main" id="{102549AA-ED30-4E8A-97F7-6217D6649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940" y="3126795"/>
              <a:ext cx="771738" cy="5992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1" name="Rectangle 46">
              <a:extLst>
                <a:ext uri="{FF2B5EF4-FFF2-40B4-BE49-F238E27FC236}">
                  <a16:creationId xmlns:a16="http://schemas.microsoft.com/office/drawing/2014/main" id="{F958BEB3-103C-4B9B-B52A-39C927E8C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940" y="3802170"/>
              <a:ext cx="771738" cy="6024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2" name="Rectangle 47">
              <a:extLst>
                <a:ext uri="{FF2B5EF4-FFF2-40B4-BE49-F238E27FC236}">
                  <a16:creationId xmlns:a16="http://schemas.microsoft.com/office/drawing/2014/main" id="{7D413583-4532-4C65-B49B-ABCFD434F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153" y="3199723"/>
              <a:ext cx="1039071" cy="8275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3" name="Rectangle 48">
              <a:extLst>
                <a:ext uri="{FF2B5EF4-FFF2-40B4-BE49-F238E27FC236}">
                  <a16:creationId xmlns:a16="http://schemas.microsoft.com/office/drawing/2014/main" id="{A3D274CA-E360-4E7A-90A5-9FF70D441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153" y="2299223"/>
              <a:ext cx="1040753" cy="8275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4" name="Rectangle 49">
              <a:extLst>
                <a:ext uri="{FF2B5EF4-FFF2-40B4-BE49-F238E27FC236}">
                  <a16:creationId xmlns:a16="http://schemas.microsoft.com/office/drawing/2014/main" id="{2A0C4EDC-EB79-4E67-85F3-184E7156B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940" y="4702669"/>
              <a:ext cx="2520339" cy="3012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5" name="Line 50">
              <a:extLst>
                <a:ext uri="{FF2B5EF4-FFF2-40B4-BE49-F238E27FC236}">
                  <a16:creationId xmlns:a16="http://schemas.microsoft.com/office/drawing/2014/main" id="{3E3E3310-E2F3-4F5D-AF6F-463542BD3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4678" y="2749473"/>
              <a:ext cx="324500" cy="3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16" name="Line 51">
              <a:extLst>
                <a:ext uri="{FF2B5EF4-FFF2-40B4-BE49-F238E27FC236}">
                  <a16:creationId xmlns:a16="http://schemas.microsoft.com/office/drawing/2014/main" id="{0DE57EC7-1CA1-403B-B1AA-BA0630A91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9178" y="2749473"/>
              <a:ext cx="1681" cy="1953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17" name="Line 52">
              <a:extLst>
                <a:ext uri="{FF2B5EF4-FFF2-40B4-BE49-F238E27FC236}">
                  <a16:creationId xmlns:a16="http://schemas.microsoft.com/office/drawing/2014/main" id="{2F947B6D-088A-4B6B-B960-13517B5AF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4678" y="3424848"/>
              <a:ext cx="243795" cy="3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18" name="Line 53">
              <a:extLst>
                <a:ext uri="{FF2B5EF4-FFF2-40B4-BE49-F238E27FC236}">
                  <a16:creationId xmlns:a16="http://schemas.microsoft.com/office/drawing/2014/main" id="{99C4138A-348F-4EC0-B4FA-C93F39EB5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473" y="3424848"/>
              <a:ext cx="1681" cy="1277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19" name="Line 54">
              <a:extLst>
                <a:ext uri="{FF2B5EF4-FFF2-40B4-BE49-F238E27FC236}">
                  <a16:creationId xmlns:a16="http://schemas.microsoft.com/office/drawing/2014/main" id="{8B21CE3E-13E6-4E06-A48D-85239009E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4678" y="4100222"/>
              <a:ext cx="121057" cy="3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20" name="Line 55">
              <a:extLst>
                <a:ext uri="{FF2B5EF4-FFF2-40B4-BE49-F238E27FC236}">
                  <a16:creationId xmlns:a16="http://schemas.microsoft.com/office/drawing/2014/main" id="{026AD7B9-7D13-4282-AF4F-9979D0497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735" y="4100222"/>
              <a:ext cx="1681" cy="602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21" name="Line 56">
              <a:extLst>
                <a:ext uri="{FF2B5EF4-FFF2-40B4-BE49-F238E27FC236}">
                  <a16:creationId xmlns:a16="http://schemas.microsoft.com/office/drawing/2014/main" id="{7A2DBDFF-56D7-4863-8157-B9A7FDB59F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5711" y="2673374"/>
              <a:ext cx="203443" cy="3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22" name="Line 57">
              <a:extLst>
                <a:ext uri="{FF2B5EF4-FFF2-40B4-BE49-F238E27FC236}">
                  <a16:creationId xmlns:a16="http://schemas.microsoft.com/office/drawing/2014/main" id="{9D1C4219-13A1-45DB-A6F4-F94854C10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711" y="2673374"/>
              <a:ext cx="1681" cy="2029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23" name="Line 58">
              <a:extLst>
                <a:ext uri="{FF2B5EF4-FFF2-40B4-BE49-F238E27FC236}">
                  <a16:creationId xmlns:a16="http://schemas.microsoft.com/office/drawing/2014/main" id="{EF348605-7951-4911-9B2B-6AE7FC09E0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450" y="3500946"/>
              <a:ext cx="80705" cy="3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24" name="Line 59">
              <a:extLst>
                <a:ext uri="{FF2B5EF4-FFF2-40B4-BE49-F238E27FC236}">
                  <a16:creationId xmlns:a16="http://schemas.microsoft.com/office/drawing/2014/main" id="{24B637A0-D15A-448A-8645-272339ED0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450" y="3500946"/>
              <a:ext cx="1681" cy="12017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25" name="Text Box 60">
              <a:extLst>
                <a:ext uri="{FF2B5EF4-FFF2-40B4-BE49-F238E27FC236}">
                  <a16:creationId xmlns:a16="http://schemas.microsoft.com/office/drawing/2014/main" id="{03694E25-2744-46E5-BB10-4BCFCAC4F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9041" y="2505323"/>
              <a:ext cx="689352" cy="475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/>
                <a:t>CPU</a:t>
              </a:r>
            </a:p>
          </p:txBody>
        </p:sp>
        <p:sp>
          <p:nvSpPr>
            <p:cNvPr id="26" name="Text Box 61">
              <a:extLst>
                <a:ext uri="{FF2B5EF4-FFF2-40B4-BE49-F238E27FC236}">
                  <a16:creationId xmlns:a16="http://schemas.microsoft.com/office/drawing/2014/main" id="{83056507-6A2A-46C4-958C-7DACAEEB0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072" y="3250455"/>
              <a:ext cx="1012171" cy="475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/>
                <a:t>Display</a:t>
              </a:r>
            </a:p>
          </p:txBody>
        </p:sp>
        <p:sp>
          <p:nvSpPr>
            <p:cNvPr id="27" name="Text Box 62">
              <a:extLst>
                <a:ext uri="{FF2B5EF4-FFF2-40B4-BE49-F238E27FC236}">
                  <a16:creationId xmlns:a16="http://schemas.microsoft.com/office/drawing/2014/main" id="{3B8982AD-2F35-4133-8813-FC549AB64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8935" y="3960708"/>
              <a:ext cx="8751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400" dirty="0"/>
                <a:t>Keyboard</a:t>
              </a:r>
            </a:p>
          </p:txBody>
        </p:sp>
        <p:sp>
          <p:nvSpPr>
            <p:cNvPr id="28" name="Text Box 63">
              <a:extLst>
                <a:ext uri="{FF2B5EF4-FFF2-40B4-BE49-F238E27FC236}">
                  <a16:creationId xmlns:a16="http://schemas.microsoft.com/office/drawing/2014/main" id="{D8A1C092-FFF3-4203-BD70-A589285A9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9683" y="2362638"/>
              <a:ext cx="1397199" cy="583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it-IT" altLang="it-IT" sz="1600" dirty="0"/>
                <a:t>Program </a:t>
              </a:r>
              <a:br>
                <a:rPr lang="it-IT" altLang="it-IT" sz="1600" dirty="0"/>
              </a:br>
              <a:r>
                <a:rPr lang="it-IT" altLang="it-IT" sz="1600" dirty="0"/>
                <a:t>Memory</a:t>
              </a:r>
            </a:p>
          </p:txBody>
        </p:sp>
        <p:sp>
          <p:nvSpPr>
            <p:cNvPr id="29" name="Text Box 64">
              <a:extLst>
                <a:ext uri="{FF2B5EF4-FFF2-40B4-BE49-F238E27FC236}">
                  <a16:creationId xmlns:a16="http://schemas.microsoft.com/office/drawing/2014/main" id="{2820DA33-5DBC-433E-9AE8-8D86F0ED8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8059" y="3341412"/>
              <a:ext cx="101685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it-IT" altLang="it-IT" sz="1600" dirty="0"/>
                <a:t>Data</a:t>
              </a:r>
              <a:br>
                <a:rPr lang="it-IT" altLang="it-IT" sz="1600" dirty="0"/>
              </a:br>
              <a:r>
                <a:rPr lang="it-IT" altLang="it-IT" sz="1600" dirty="0"/>
                <a:t>Memory</a:t>
              </a:r>
            </a:p>
          </p:txBody>
        </p:sp>
        <p:sp>
          <p:nvSpPr>
            <p:cNvPr id="30" name="Text Box 66">
              <a:extLst>
                <a:ext uri="{FF2B5EF4-FFF2-40B4-BE49-F238E27FC236}">
                  <a16:creationId xmlns:a16="http://schemas.microsoft.com/office/drawing/2014/main" id="{75CA74DA-7D79-4F85-B7B6-F544D0D14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025" y="4664620"/>
              <a:ext cx="2362292" cy="475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/>
                <a:t>INTERCONNECTION</a:t>
              </a:r>
            </a:p>
          </p:txBody>
        </p:sp>
        <p:sp>
          <p:nvSpPr>
            <p:cNvPr id="31" name="Text Box 67">
              <a:extLst>
                <a:ext uri="{FF2B5EF4-FFF2-40B4-BE49-F238E27FC236}">
                  <a16:creationId xmlns:a16="http://schemas.microsoft.com/office/drawing/2014/main" id="{05F12A80-8261-4EC0-A792-6D890E598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7872" y="2118489"/>
              <a:ext cx="1498080" cy="475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 dirty="0"/>
                <a:t>COMPUTER</a:t>
              </a:r>
            </a:p>
          </p:txBody>
        </p: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F33B5362-24E1-4389-BF1C-EE96C86D1697}"/>
              </a:ext>
            </a:extLst>
          </p:cNvPr>
          <p:cNvGrpSpPr/>
          <p:nvPr/>
        </p:nvGrpSpPr>
        <p:grpSpPr>
          <a:xfrm>
            <a:off x="5027203" y="3039829"/>
            <a:ext cx="5824100" cy="2527300"/>
            <a:chOff x="5022165" y="2741980"/>
            <a:chExt cx="5824100" cy="2527300"/>
          </a:xfrm>
        </p:grpSpPr>
        <p:sp>
          <p:nvSpPr>
            <p:cNvPr id="33" name="Rectangle 65">
              <a:extLst>
                <a:ext uri="{FF2B5EF4-FFF2-40B4-BE49-F238E27FC236}">
                  <a16:creationId xmlns:a16="http://schemas.microsoft.com/office/drawing/2014/main" id="{74E43543-64F7-4E12-9B32-D82BC85E0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5025" y="2741980"/>
              <a:ext cx="1847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ts val="800"/>
                </a:spcBef>
              </a:pPr>
              <a:endParaRPr lang="it-IT" altLang="it-IT" sz="1600">
                <a:solidFill>
                  <a:schemeClr val="accent2"/>
                </a:solidFill>
              </a:endParaRPr>
            </a:p>
          </p:txBody>
        </p:sp>
        <p:sp>
          <p:nvSpPr>
            <p:cNvPr id="34" name="Rectangle 71">
              <a:extLst>
                <a:ext uri="{FF2B5EF4-FFF2-40B4-BE49-F238E27FC236}">
                  <a16:creationId xmlns:a16="http://schemas.microsoft.com/office/drawing/2014/main" id="{33D24F10-133C-476A-AB1A-2CF0ED617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5006" y="3396030"/>
              <a:ext cx="3561284" cy="1873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35" name="Rectangle 72">
              <a:extLst>
                <a:ext uri="{FF2B5EF4-FFF2-40B4-BE49-F238E27FC236}">
                  <a16:creationId xmlns:a16="http://schemas.microsoft.com/office/drawing/2014/main" id="{0B55A1A2-641C-4A50-AA75-009B92CE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235" y="3827830"/>
              <a:ext cx="729481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37" name="Rectangle 76">
              <a:extLst>
                <a:ext uri="{FF2B5EF4-FFF2-40B4-BE49-F238E27FC236}">
                  <a16:creationId xmlns:a16="http://schemas.microsoft.com/office/drawing/2014/main" id="{48269600-CBA8-4FFA-AD45-B4A8B0AE7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7665" y="3827830"/>
              <a:ext cx="889129" cy="86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38" name="Rectangle 77">
              <a:extLst>
                <a:ext uri="{FF2B5EF4-FFF2-40B4-BE49-F238E27FC236}">
                  <a16:creationId xmlns:a16="http://schemas.microsoft.com/office/drawing/2014/main" id="{A27C83DA-AF6A-415F-A155-E7B2583C0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9850" y="4404093"/>
              <a:ext cx="861192" cy="649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39" name="Text Box 78">
              <a:extLst>
                <a:ext uri="{FF2B5EF4-FFF2-40B4-BE49-F238E27FC236}">
                  <a16:creationId xmlns:a16="http://schemas.microsoft.com/office/drawing/2014/main" id="{5AED235F-94AF-4055-A4B9-64523D2D7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6505" y="3992930"/>
              <a:ext cx="75661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 dirty="0"/>
                <a:t>work-</a:t>
              </a:r>
              <a:br>
                <a:rPr lang="it-IT" altLang="it-IT" sz="1600" dirty="0"/>
              </a:br>
              <a:r>
                <a:rPr lang="it-IT" altLang="it-IT" sz="1600" dirty="0"/>
                <a:t>station</a:t>
              </a:r>
            </a:p>
          </p:txBody>
        </p:sp>
        <p:sp>
          <p:nvSpPr>
            <p:cNvPr id="40" name="Text Box 79">
              <a:extLst>
                <a:ext uri="{FF2B5EF4-FFF2-40B4-BE49-F238E27FC236}">
                  <a16:creationId xmlns:a16="http://schemas.microsoft.com/office/drawing/2014/main" id="{C9014D2D-092C-456B-90A7-73266E33F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0675" y="3900855"/>
              <a:ext cx="91550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 dirty="0"/>
                <a:t>operator</a:t>
              </a:r>
            </a:p>
          </p:txBody>
        </p:sp>
        <p:sp>
          <p:nvSpPr>
            <p:cNvPr id="41" name="Text Box 80">
              <a:extLst>
                <a:ext uri="{FF2B5EF4-FFF2-40B4-BE49-F238E27FC236}">
                  <a16:creationId xmlns:a16="http://schemas.microsoft.com/office/drawing/2014/main" id="{211C7173-CA44-4268-B698-978088B14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8955" y="4460128"/>
              <a:ext cx="94006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 dirty="0"/>
                <a:t>database</a:t>
              </a:r>
              <a:br>
                <a:rPr lang="it-IT" altLang="it-IT" sz="1600" dirty="0"/>
              </a:br>
              <a:r>
                <a:rPr lang="it-IT" altLang="it-IT" sz="1600" dirty="0"/>
                <a:t>server</a:t>
              </a:r>
            </a:p>
          </p:txBody>
        </p:sp>
        <p:sp>
          <p:nvSpPr>
            <p:cNvPr id="42" name="Line 81">
              <a:extLst>
                <a:ext uri="{FF2B5EF4-FFF2-40B4-BE49-F238E27FC236}">
                  <a16:creationId xmlns:a16="http://schemas.microsoft.com/office/drawing/2014/main" id="{A218B542-166B-4438-B178-1797AAE43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71042" y="4693018"/>
              <a:ext cx="10346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43" name="Text Box 82">
              <a:extLst>
                <a:ext uri="{FF2B5EF4-FFF2-40B4-BE49-F238E27FC236}">
                  <a16:creationId xmlns:a16="http://schemas.microsoft.com/office/drawing/2014/main" id="{C9B0CAFE-954F-4261-924C-D51905561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256" y="3844131"/>
              <a:ext cx="97000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 dirty="0" err="1"/>
                <a:t>interface</a:t>
              </a:r>
              <a:r>
                <a:rPr lang="it-IT" altLang="it-IT" sz="1600" dirty="0"/>
                <a:t> </a:t>
              </a:r>
            </a:p>
            <a:p>
              <a:r>
                <a:rPr lang="it-IT" altLang="it-IT" sz="1600" dirty="0"/>
                <a:t>with</a:t>
              </a:r>
              <a:br>
                <a:rPr lang="it-IT" altLang="it-IT" sz="1600" dirty="0"/>
              </a:br>
              <a:r>
                <a:rPr lang="it-IT" altLang="it-IT" sz="1600" dirty="0" err="1"/>
                <a:t>airlines</a:t>
              </a:r>
              <a:endParaRPr lang="it-IT" altLang="it-IT" sz="1600" dirty="0"/>
            </a:p>
          </p:txBody>
        </p:sp>
        <p:sp>
          <p:nvSpPr>
            <p:cNvPr id="44" name="Line 83">
              <a:extLst>
                <a:ext uri="{FF2B5EF4-FFF2-40B4-BE49-F238E27FC236}">
                  <a16:creationId xmlns:a16="http://schemas.microsoft.com/office/drawing/2014/main" id="{98F886E4-D86C-4DE2-BAAD-8C437571B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9538" y="4332655"/>
              <a:ext cx="10346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45" name="Line 84">
              <a:extLst>
                <a:ext uri="{FF2B5EF4-FFF2-40B4-BE49-F238E27FC236}">
                  <a16:creationId xmlns:a16="http://schemas.microsoft.com/office/drawing/2014/main" id="{6EE8914E-39CE-4585-96A0-0E16FC57B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79263" y="3900855"/>
              <a:ext cx="1608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46" name="Text Box 85">
              <a:extLst>
                <a:ext uri="{FF2B5EF4-FFF2-40B4-BE49-F238E27FC236}">
                  <a16:creationId xmlns:a16="http://schemas.microsoft.com/office/drawing/2014/main" id="{8BFF9813-132C-49D2-A8E0-D66EB4EAF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2165" y="3408412"/>
              <a:ext cx="9706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 dirty="0" err="1"/>
                <a:t>interface</a:t>
              </a:r>
              <a:r>
                <a:rPr lang="it-IT" altLang="it-IT" sz="1600" dirty="0"/>
                <a:t> </a:t>
              </a:r>
            </a:p>
            <a:p>
              <a:r>
                <a:rPr lang="it-IT" altLang="it-IT" sz="1600" dirty="0"/>
                <a:t>with</a:t>
              </a:r>
              <a:br>
                <a:rPr lang="it-IT" altLang="it-IT" sz="1600" dirty="0"/>
              </a:br>
              <a:r>
                <a:rPr lang="it-IT" altLang="it-IT" sz="1600" dirty="0"/>
                <a:t>customer</a:t>
              </a:r>
            </a:p>
          </p:txBody>
        </p:sp>
        <p:sp>
          <p:nvSpPr>
            <p:cNvPr id="47" name="Text Box 86">
              <a:extLst>
                <a:ext uri="{FF2B5EF4-FFF2-40B4-BE49-F238E27FC236}">
                  <a16:creationId xmlns:a16="http://schemas.microsoft.com/office/drawing/2014/main" id="{0E1D63AB-11E3-4F2E-A886-393D788A3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9791" y="3483913"/>
              <a:ext cx="327237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 dirty="0"/>
                <a:t>Travel </a:t>
              </a:r>
              <a:r>
                <a:rPr lang="it-IT" altLang="it-IT" sz="1600" dirty="0" err="1"/>
                <a:t>reservation</a:t>
              </a:r>
              <a:r>
                <a:rPr lang="it-IT" altLang="it-IT" sz="1600" dirty="0"/>
                <a:t> system (</a:t>
              </a:r>
              <a:r>
                <a:rPr lang="it-IT" altLang="it-IT" sz="1600" dirty="0" err="1"/>
                <a:t>simplified</a:t>
              </a:r>
              <a:r>
                <a:rPr lang="it-IT" altLang="it-IT" sz="1600" dirty="0"/>
                <a:t>)</a:t>
              </a:r>
            </a:p>
          </p:txBody>
        </p:sp>
        <p:sp>
          <p:nvSpPr>
            <p:cNvPr id="48" name="Line 87">
              <a:extLst>
                <a:ext uri="{FF2B5EF4-FFF2-40B4-BE49-F238E27FC236}">
                  <a16:creationId xmlns:a16="http://schemas.microsoft.com/office/drawing/2014/main" id="{A67BAA92-0A53-45B3-A97E-1DBC0DB3C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1722" y="4764455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49" name="Line 88">
              <a:extLst>
                <a:ext uri="{FF2B5EF4-FFF2-40B4-BE49-F238E27FC236}">
                  <a16:creationId xmlns:a16="http://schemas.microsoft.com/office/drawing/2014/main" id="{6D95E287-C7B9-4106-89C3-5E01C1516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1722" y="4908918"/>
              <a:ext cx="2068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50" name="Text Box 89">
              <a:extLst>
                <a:ext uri="{FF2B5EF4-FFF2-40B4-BE49-F238E27FC236}">
                  <a16:creationId xmlns:a16="http://schemas.microsoft.com/office/drawing/2014/main" id="{103DAFCC-9278-463C-807E-53F3F430B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7170" y="4908918"/>
              <a:ext cx="88216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/>
                <a:t>network</a:t>
              </a:r>
            </a:p>
          </p:txBody>
        </p:sp>
        <p:sp>
          <p:nvSpPr>
            <p:cNvPr id="51" name="Oval 90">
              <a:extLst>
                <a:ext uri="{FF2B5EF4-FFF2-40B4-BE49-F238E27FC236}">
                  <a16:creationId xmlns:a16="http://schemas.microsoft.com/office/drawing/2014/main" id="{726AF14B-93C3-4C61-A67C-D86B6CF30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2914" y="4188193"/>
              <a:ext cx="115248" cy="144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52" name="Line 91">
              <a:extLst>
                <a:ext uri="{FF2B5EF4-FFF2-40B4-BE49-F238E27FC236}">
                  <a16:creationId xmlns:a16="http://schemas.microsoft.com/office/drawing/2014/main" id="{CEA2D232-9968-42E3-AA1D-91B4DC958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9905" y="433265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53" name="Line 92">
              <a:extLst>
                <a:ext uri="{FF2B5EF4-FFF2-40B4-BE49-F238E27FC236}">
                  <a16:creationId xmlns:a16="http://schemas.microsoft.com/office/drawing/2014/main" id="{152F2AB1-585D-4760-B32F-E948FEA21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2914" y="4619993"/>
              <a:ext cx="56991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54" name="Line 93">
              <a:extLst>
                <a:ext uri="{FF2B5EF4-FFF2-40B4-BE49-F238E27FC236}">
                  <a16:creationId xmlns:a16="http://schemas.microsoft.com/office/drawing/2014/main" id="{B3A6F2B1-21D8-44BB-8FE0-76263297A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9905" y="4619993"/>
              <a:ext cx="58257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55" name="Line 94">
              <a:extLst>
                <a:ext uri="{FF2B5EF4-FFF2-40B4-BE49-F238E27FC236}">
                  <a16:creationId xmlns:a16="http://schemas.microsoft.com/office/drawing/2014/main" id="{54E2FA2D-8DC1-4332-9CC8-EA8A8A3731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2914" y="4404093"/>
              <a:ext cx="56991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  <p:sp>
          <p:nvSpPr>
            <p:cNvPr id="56" name="Line 95">
              <a:extLst>
                <a:ext uri="{FF2B5EF4-FFF2-40B4-BE49-F238E27FC236}">
                  <a16:creationId xmlns:a16="http://schemas.microsoft.com/office/drawing/2014/main" id="{5CD123EE-30D9-4601-99BF-F7D12E451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9905" y="4404093"/>
              <a:ext cx="58257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600"/>
            </a:p>
          </p:txBody>
        </p:sp>
      </p:grpSp>
    </p:spTree>
    <p:extLst>
      <p:ext uri="{BB962C8B-B14F-4D97-AF65-F5344CB8AC3E}">
        <p14:creationId xmlns:p14="http://schemas.microsoft.com/office/powerpoint/2010/main" val="4495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37D174-331B-488D-B55F-909483D2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Chain of </a:t>
            </a:r>
            <a:r>
              <a:rPr lang="it-IT" altLang="it-IT" dirty="0" err="1"/>
              <a:t>threats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1268A7-5855-4BA5-929D-CBE1AF5CC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dirty="0"/>
              <a:t>A service </a:t>
            </a: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occurs</a:t>
            </a:r>
            <a:r>
              <a:rPr lang="it-IT" altLang="it-IT" dirty="0"/>
              <a:t> </a:t>
            </a:r>
            <a:r>
              <a:rPr lang="it-IT" altLang="it-IT" dirty="0" err="1"/>
              <a:t>when</a:t>
            </a:r>
            <a:r>
              <a:rPr lang="it-IT" altLang="it-IT" dirty="0"/>
              <a:t> an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propagated</a:t>
            </a:r>
            <a:r>
              <a:rPr lang="it-IT" altLang="it-IT" dirty="0"/>
              <a:t> to the service </a:t>
            </a:r>
            <a:r>
              <a:rPr lang="it-IT" altLang="it-IT" dirty="0" err="1"/>
              <a:t>interface</a:t>
            </a:r>
            <a:r>
              <a:rPr lang="it-IT" altLang="it-IT" dirty="0"/>
              <a:t> and </a:t>
            </a:r>
            <a:r>
              <a:rPr lang="it-IT" altLang="it-IT" dirty="0" err="1"/>
              <a:t>causes</a:t>
            </a:r>
            <a:r>
              <a:rPr lang="it-IT" altLang="it-IT" dirty="0"/>
              <a:t> the service </a:t>
            </a:r>
            <a:r>
              <a:rPr lang="it-IT" altLang="it-IT" dirty="0" err="1"/>
              <a:t>delivered</a:t>
            </a:r>
            <a:r>
              <a:rPr lang="it-IT" altLang="it-IT" dirty="0"/>
              <a:t> by the system to deviate from </a:t>
            </a:r>
            <a:r>
              <a:rPr lang="it-IT" altLang="it-IT" dirty="0" err="1"/>
              <a:t>correct</a:t>
            </a:r>
            <a:r>
              <a:rPr lang="it-IT" altLang="it-IT" dirty="0"/>
              <a:t> service.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The </a:t>
            </a:r>
            <a:r>
              <a:rPr lang="it-IT" altLang="it-IT" dirty="0" err="1"/>
              <a:t>failure</a:t>
            </a:r>
            <a:r>
              <a:rPr lang="it-IT" altLang="it-IT" dirty="0"/>
              <a:t> of a component </a:t>
            </a:r>
            <a:r>
              <a:rPr lang="it-IT" altLang="it-IT" dirty="0" err="1"/>
              <a:t>causes</a:t>
            </a:r>
            <a:r>
              <a:rPr lang="it-IT" altLang="it-IT" dirty="0"/>
              <a:t> a </a:t>
            </a:r>
            <a:r>
              <a:rPr lang="it-IT" altLang="it-IT" dirty="0" err="1"/>
              <a:t>permanent</a:t>
            </a:r>
            <a:r>
              <a:rPr lang="it-IT" altLang="it-IT" dirty="0"/>
              <a:t> or </a:t>
            </a:r>
            <a:r>
              <a:rPr lang="it-IT" altLang="it-IT" dirty="0" err="1"/>
              <a:t>transient</a:t>
            </a:r>
            <a:r>
              <a:rPr lang="it-IT" altLang="it-IT" dirty="0"/>
              <a:t> fault in the system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contains</a:t>
            </a:r>
            <a:r>
              <a:rPr lang="it-IT" altLang="it-IT" dirty="0"/>
              <a:t> the component.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Service </a:t>
            </a:r>
            <a:r>
              <a:rPr lang="it-IT" altLang="it-IT" dirty="0" err="1"/>
              <a:t>failure</a:t>
            </a:r>
            <a:r>
              <a:rPr lang="it-IT" altLang="it-IT" dirty="0"/>
              <a:t> of a system </a:t>
            </a:r>
            <a:r>
              <a:rPr lang="it-IT" altLang="it-IT" dirty="0" err="1"/>
              <a:t>causes</a:t>
            </a:r>
            <a:r>
              <a:rPr lang="it-IT" altLang="it-IT" dirty="0"/>
              <a:t> a </a:t>
            </a:r>
            <a:r>
              <a:rPr lang="it-IT" altLang="it-IT" dirty="0" err="1"/>
              <a:t>permanent</a:t>
            </a:r>
            <a:r>
              <a:rPr lang="it-IT" altLang="it-IT" dirty="0"/>
              <a:t> or </a:t>
            </a:r>
            <a:r>
              <a:rPr lang="it-IT" altLang="it-IT" dirty="0" err="1"/>
              <a:t>transient</a:t>
            </a:r>
            <a:r>
              <a:rPr lang="it-IT" altLang="it-IT" dirty="0"/>
              <a:t> </a:t>
            </a:r>
            <a:r>
              <a:rPr lang="it-IT" altLang="it-IT" dirty="0" err="1"/>
              <a:t>external</a:t>
            </a:r>
            <a:r>
              <a:rPr lang="it-IT" altLang="it-IT" dirty="0"/>
              <a:t> fault for the </a:t>
            </a:r>
            <a:r>
              <a:rPr lang="it-IT" altLang="it-IT" dirty="0" err="1"/>
              <a:t>other</a:t>
            </a:r>
            <a:r>
              <a:rPr lang="it-IT" altLang="it-IT" dirty="0"/>
              <a:t> system(s)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receive</a:t>
            </a:r>
            <a:r>
              <a:rPr lang="it-IT" altLang="it-IT" dirty="0"/>
              <a:t> service from the </a:t>
            </a:r>
            <a:r>
              <a:rPr lang="it-IT" altLang="it-IT" dirty="0" err="1"/>
              <a:t>given</a:t>
            </a:r>
            <a:r>
              <a:rPr lang="it-IT" altLang="it-IT" dirty="0"/>
              <a:t> system.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1A19F9-3BED-4176-B8DA-A01ECFC5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59B84E-2F81-4584-A90D-AE15993E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A71D2F-E8A1-4C57-8647-A3FCF09A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843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C832E-0A2D-4031-B2A4-524DC81D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Chain of </a:t>
            </a:r>
            <a:r>
              <a:rPr lang="it-IT" altLang="it-IT" dirty="0" err="1"/>
              <a:t>threats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03A74A-2F10-4C51-9623-1CC6419A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dirty="0" err="1"/>
              <a:t>Given</a:t>
            </a:r>
            <a:r>
              <a:rPr lang="it-IT" altLang="it-IT" dirty="0"/>
              <a:t> a system with </a:t>
            </a:r>
            <a:r>
              <a:rPr lang="it-IT" altLang="it-IT" dirty="0" err="1"/>
              <a:t>defined</a:t>
            </a:r>
            <a:r>
              <a:rPr lang="it-IT" altLang="it-IT" dirty="0"/>
              <a:t> </a:t>
            </a:r>
            <a:r>
              <a:rPr lang="it-IT" altLang="it-IT" dirty="0" err="1"/>
              <a:t>boundaries</a:t>
            </a:r>
            <a:r>
              <a:rPr lang="it-IT" altLang="it-IT" dirty="0"/>
              <a:t>, a single fault </a:t>
            </a:r>
            <a:r>
              <a:rPr lang="it-IT" altLang="it-IT" dirty="0" err="1"/>
              <a:t>is</a:t>
            </a:r>
            <a:r>
              <a:rPr lang="it-IT" altLang="it-IT" dirty="0"/>
              <a:t> a fault </a:t>
            </a:r>
            <a:r>
              <a:rPr lang="it-IT" altLang="it-IT" dirty="0" err="1"/>
              <a:t>caused</a:t>
            </a:r>
            <a:r>
              <a:rPr lang="it-IT" altLang="it-IT" dirty="0"/>
              <a:t> by one </a:t>
            </a:r>
            <a:r>
              <a:rPr lang="it-IT" altLang="it-IT" dirty="0" err="1"/>
              <a:t>adverse</a:t>
            </a:r>
            <a:r>
              <a:rPr lang="it-IT" altLang="it-IT" dirty="0"/>
              <a:t> </a:t>
            </a:r>
            <a:r>
              <a:rPr lang="it-IT" altLang="it-IT" dirty="0" err="1"/>
              <a:t>physical</a:t>
            </a:r>
            <a:r>
              <a:rPr lang="it-IT" altLang="it-IT" dirty="0"/>
              <a:t> event or one </a:t>
            </a:r>
            <a:r>
              <a:rPr lang="it-IT" altLang="it-IT" dirty="0" err="1"/>
              <a:t>harmful</a:t>
            </a:r>
            <a:r>
              <a:rPr lang="it-IT" altLang="it-IT" dirty="0"/>
              <a:t> human action.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Multiple faults are </a:t>
            </a:r>
            <a:r>
              <a:rPr lang="it-IT" altLang="it-IT" dirty="0" err="1"/>
              <a:t>two</a:t>
            </a:r>
            <a:r>
              <a:rPr lang="it-IT" altLang="it-IT" dirty="0"/>
              <a:t> or more </a:t>
            </a:r>
            <a:r>
              <a:rPr lang="it-IT" altLang="it-IT" dirty="0" err="1"/>
              <a:t>concurrent</a:t>
            </a:r>
            <a:r>
              <a:rPr lang="it-IT" altLang="it-IT" dirty="0"/>
              <a:t>, </a:t>
            </a:r>
            <a:r>
              <a:rPr lang="it-IT" altLang="it-IT" dirty="0" err="1"/>
              <a:t>overlapping</a:t>
            </a:r>
            <a:r>
              <a:rPr lang="it-IT" altLang="it-IT" dirty="0"/>
              <a:t>, or </a:t>
            </a:r>
            <a:r>
              <a:rPr lang="it-IT" altLang="it-IT" dirty="0" err="1"/>
              <a:t>sequential</a:t>
            </a:r>
            <a:r>
              <a:rPr lang="it-IT" altLang="it-IT" dirty="0"/>
              <a:t> single faults </a:t>
            </a:r>
            <a:r>
              <a:rPr lang="it-IT" altLang="it-IT" dirty="0" err="1"/>
              <a:t>whose</a:t>
            </a:r>
            <a:r>
              <a:rPr lang="it-IT" altLang="it-IT" dirty="0"/>
              <a:t> </a:t>
            </a:r>
            <a:r>
              <a:rPr lang="it-IT" altLang="it-IT" dirty="0" err="1"/>
              <a:t>consequences</a:t>
            </a:r>
            <a:r>
              <a:rPr lang="it-IT" altLang="it-IT" dirty="0"/>
              <a:t>, i.e., </a:t>
            </a:r>
            <a:r>
              <a:rPr lang="it-IT" altLang="it-IT" dirty="0" err="1"/>
              <a:t>errors</a:t>
            </a:r>
            <a:r>
              <a:rPr lang="it-IT" altLang="it-IT" dirty="0"/>
              <a:t>, </a:t>
            </a:r>
            <a:r>
              <a:rPr lang="it-IT" altLang="it-IT" dirty="0" err="1"/>
              <a:t>overlap</a:t>
            </a:r>
            <a:r>
              <a:rPr lang="it-IT" altLang="it-IT" dirty="0"/>
              <a:t> in time,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, the </a:t>
            </a:r>
            <a:r>
              <a:rPr lang="it-IT" altLang="it-IT" dirty="0" err="1"/>
              <a:t>errors</a:t>
            </a:r>
            <a:r>
              <a:rPr lang="it-IT" altLang="it-IT" dirty="0"/>
              <a:t> due to </a:t>
            </a:r>
            <a:r>
              <a:rPr lang="it-IT" altLang="it-IT" dirty="0" err="1"/>
              <a:t>these</a:t>
            </a:r>
            <a:r>
              <a:rPr lang="it-IT" altLang="it-IT" dirty="0"/>
              <a:t> faults are </a:t>
            </a:r>
            <a:r>
              <a:rPr lang="it-IT" altLang="it-IT" dirty="0" err="1"/>
              <a:t>concurrently</a:t>
            </a:r>
            <a:r>
              <a:rPr lang="it-IT" altLang="it-IT" dirty="0"/>
              <a:t> </a:t>
            </a:r>
            <a:r>
              <a:rPr lang="it-IT" altLang="it-IT" dirty="0" err="1"/>
              <a:t>present</a:t>
            </a:r>
            <a:r>
              <a:rPr lang="it-IT" altLang="it-IT" dirty="0"/>
              <a:t> in the system. </a:t>
            </a:r>
          </a:p>
          <a:p>
            <a:pPr>
              <a:lnSpc>
                <a:spcPct val="80000"/>
              </a:lnSpc>
            </a:pPr>
            <a:r>
              <a:rPr lang="it-IT" altLang="it-IT" dirty="0" err="1"/>
              <a:t>Consideration</a:t>
            </a:r>
            <a:r>
              <a:rPr lang="it-IT" altLang="it-IT" dirty="0"/>
              <a:t> of multiple faults </a:t>
            </a:r>
            <a:r>
              <a:rPr lang="it-IT" altLang="it-IT" dirty="0" err="1"/>
              <a:t>leads</a:t>
            </a:r>
            <a:r>
              <a:rPr lang="it-IT" altLang="it-IT" dirty="0"/>
              <a:t> one to </a:t>
            </a:r>
            <a:r>
              <a:rPr lang="it-IT" altLang="it-IT" dirty="0" err="1"/>
              <a:t>distinguish</a:t>
            </a:r>
            <a:r>
              <a:rPr lang="it-IT" altLang="it-IT" dirty="0"/>
              <a:t> 1) </a:t>
            </a:r>
            <a:r>
              <a:rPr lang="it-IT" altLang="it-IT" dirty="0" err="1"/>
              <a:t>independent</a:t>
            </a:r>
            <a:r>
              <a:rPr lang="it-IT" altLang="it-IT" dirty="0"/>
              <a:t> faults, </a:t>
            </a:r>
            <a:r>
              <a:rPr lang="it-IT" altLang="it-IT" dirty="0" err="1"/>
              <a:t>that</a:t>
            </a:r>
            <a:r>
              <a:rPr lang="it-IT" altLang="it-IT" dirty="0"/>
              <a:t> are </a:t>
            </a:r>
            <a:r>
              <a:rPr lang="it-IT" altLang="it-IT" dirty="0" err="1"/>
              <a:t>attributed</a:t>
            </a:r>
            <a:r>
              <a:rPr lang="it-IT" altLang="it-IT" dirty="0"/>
              <a:t> to </a:t>
            </a:r>
            <a:r>
              <a:rPr lang="it-IT" altLang="it-IT" dirty="0" err="1"/>
              <a:t>different</a:t>
            </a:r>
            <a:r>
              <a:rPr lang="it-IT" altLang="it-IT" dirty="0"/>
              <a:t> </a:t>
            </a:r>
            <a:r>
              <a:rPr lang="it-IT" altLang="it-IT" dirty="0" err="1"/>
              <a:t>causes</a:t>
            </a:r>
            <a:r>
              <a:rPr lang="it-IT" altLang="it-IT" dirty="0"/>
              <a:t>, and 2) </a:t>
            </a:r>
            <a:r>
              <a:rPr lang="it-IT" altLang="it-IT" dirty="0" err="1"/>
              <a:t>related</a:t>
            </a:r>
            <a:r>
              <a:rPr lang="it-IT" altLang="it-IT" dirty="0"/>
              <a:t> faults, </a:t>
            </a:r>
            <a:r>
              <a:rPr lang="it-IT" altLang="it-IT" dirty="0" err="1"/>
              <a:t>that</a:t>
            </a:r>
            <a:r>
              <a:rPr lang="it-IT" altLang="it-IT" dirty="0"/>
              <a:t> are </a:t>
            </a:r>
            <a:r>
              <a:rPr lang="it-IT" altLang="it-IT" dirty="0" err="1"/>
              <a:t>attributed</a:t>
            </a:r>
            <a:r>
              <a:rPr lang="it-IT" altLang="it-IT" dirty="0"/>
              <a:t> to a common cause.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Related</a:t>
            </a:r>
            <a:r>
              <a:rPr lang="it-IT" altLang="it-IT" dirty="0"/>
              <a:t> faults </a:t>
            </a:r>
            <a:r>
              <a:rPr lang="it-IT" altLang="it-IT" dirty="0" err="1"/>
              <a:t>generally</a:t>
            </a:r>
            <a:r>
              <a:rPr lang="it-IT" altLang="it-IT" dirty="0"/>
              <a:t> cause </a:t>
            </a:r>
            <a:r>
              <a:rPr lang="it-IT" altLang="it-IT" dirty="0" err="1"/>
              <a:t>similar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, i.e., </a:t>
            </a:r>
            <a:r>
              <a:rPr lang="it-IT" altLang="it-IT" dirty="0" err="1"/>
              <a:t>errors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cannot</a:t>
            </a:r>
            <a:r>
              <a:rPr lang="it-IT" altLang="it-IT" dirty="0"/>
              <a:t> be </a:t>
            </a:r>
            <a:r>
              <a:rPr lang="it-IT" altLang="it-IT" dirty="0" err="1"/>
              <a:t>distinguished</a:t>
            </a:r>
            <a:r>
              <a:rPr lang="it-IT" altLang="it-IT" dirty="0"/>
              <a:t> by whatever </a:t>
            </a:r>
            <a:r>
              <a:rPr lang="it-IT" altLang="it-IT" dirty="0" err="1"/>
              <a:t>detection</a:t>
            </a:r>
            <a:r>
              <a:rPr lang="it-IT" altLang="it-IT" dirty="0"/>
              <a:t> </a:t>
            </a:r>
            <a:r>
              <a:rPr lang="it-IT" altLang="it-IT" dirty="0" err="1"/>
              <a:t>mechanisms</a:t>
            </a:r>
            <a:r>
              <a:rPr lang="it-IT" altLang="it-IT" dirty="0"/>
              <a:t> are </a:t>
            </a:r>
            <a:r>
              <a:rPr lang="it-IT" altLang="it-IT" dirty="0" err="1"/>
              <a:t>being</a:t>
            </a:r>
            <a:r>
              <a:rPr lang="it-IT" altLang="it-IT" dirty="0"/>
              <a:t> </a:t>
            </a:r>
            <a:r>
              <a:rPr lang="it-IT" altLang="it-IT" dirty="0" err="1"/>
              <a:t>employed</a:t>
            </a:r>
            <a:r>
              <a:rPr lang="it-IT" altLang="it-IT" dirty="0"/>
              <a:t>, </a:t>
            </a:r>
            <a:r>
              <a:rPr lang="it-IT" altLang="it-IT" dirty="0" err="1"/>
              <a:t>whereas</a:t>
            </a:r>
            <a:r>
              <a:rPr lang="it-IT" altLang="it-IT" dirty="0"/>
              <a:t> </a:t>
            </a:r>
            <a:r>
              <a:rPr lang="it-IT" altLang="it-IT" dirty="0" err="1"/>
              <a:t>independent</a:t>
            </a:r>
            <a:r>
              <a:rPr lang="it-IT" altLang="it-IT" dirty="0"/>
              <a:t> faults </a:t>
            </a:r>
            <a:r>
              <a:rPr lang="it-IT" altLang="it-IT" dirty="0" err="1"/>
              <a:t>usually</a:t>
            </a:r>
            <a:r>
              <a:rPr lang="it-IT" altLang="it-IT" dirty="0"/>
              <a:t> cause </a:t>
            </a:r>
            <a:r>
              <a:rPr lang="it-IT" altLang="it-IT" dirty="0" err="1"/>
              <a:t>distinct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However</a:t>
            </a:r>
            <a:r>
              <a:rPr lang="it-IT" altLang="it-IT" dirty="0"/>
              <a:t>, </a:t>
            </a:r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happen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independent</a:t>
            </a:r>
            <a:r>
              <a:rPr lang="it-IT" altLang="it-IT" dirty="0"/>
              <a:t> faults (</a:t>
            </a:r>
            <a:r>
              <a:rPr lang="it-IT" altLang="it-IT" dirty="0" err="1"/>
              <a:t>especially</a:t>
            </a:r>
            <a:r>
              <a:rPr lang="it-IT" altLang="it-IT" dirty="0"/>
              <a:t> </a:t>
            </a:r>
            <a:r>
              <a:rPr lang="it-IT" altLang="it-IT" dirty="0" err="1"/>
              <a:t>omissions</a:t>
            </a:r>
            <a:r>
              <a:rPr lang="it-IT" altLang="it-IT" dirty="0"/>
              <a:t>) </a:t>
            </a:r>
            <a:r>
              <a:rPr lang="it-IT" altLang="it-IT" dirty="0" err="1"/>
              <a:t>lead</a:t>
            </a:r>
            <a:r>
              <a:rPr lang="it-IT" altLang="it-IT" dirty="0"/>
              <a:t> to </a:t>
            </a:r>
            <a:r>
              <a:rPr lang="it-IT" altLang="it-IT" dirty="0" err="1"/>
              <a:t>similar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, or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related</a:t>
            </a:r>
            <a:r>
              <a:rPr lang="it-IT" altLang="it-IT" dirty="0"/>
              <a:t> faults </a:t>
            </a:r>
            <a:r>
              <a:rPr lang="it-IT" altLang="it-IT" dirty="0" err="1"/>
              <a:t>lead</a:t>
            </a:r>
            <a:r>
              <a:rPr lang="it-IT" altLang="it-IT" dirty="0"/>
              <a:t> to </a:t>
            </a:r>
            <a:r>
              <a:rPr lang="it-IT" altLang="it-IT" dirty="0" err="1"/>
              <a:t>distinct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. The 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r>
              <a:rPr lang="it-IT" altLang="it-IT" dirty="0" err="1"/>
              <a:t>caused</a:t>
            </a:r>
            <a:r>
              <a:rPr lang="it-IT" altLang="it-IT" dirty="0"/>
              <a:t> by </a:t>
            </a:r>
            <a:r>
              <a:rPr lang="it-IT" altLang="it-IT" dirty="0" err="1"/>
              <a:t>similar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 are common-mode </a:t>
            </a:r>
            <a:r>
              <a:rPr lang="it-IT" altLang="it-IT" dirty="0" err="1"/>
              <a:t>failures</a:t>
            </a:r>
            <a:r>
              <a:rPr lang="it-IT" alt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B8F6A4-7ABB-426D-9F10-582AC16AD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8964E6-0AB7-4478-917C-5F6D760C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37D538-B2F2-4319-BCA0-C55E24BA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6700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>
            <a:extLst>
              <a:ext uri="{FF2B5EF4-FFF2-40B4-BE49-F238E27FC236}">
                <a16:creationId xmlns:a16="http://schemas.microsoft.com/office/drawing/2014/main" id="{E1DE5EF7-2AD4-4E7F-93AC-27E8C5316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9" y="3106739"/>
            <a:ext cx="6408737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The </a:t>
            </a:r>
            <a:r>
              <a:rPr lang="it-IT" altLang="it-IT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Means</a:t>
            </a:r>
            <a:r>
              <a:rPr lang="it-IT" altLang="it-IT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to </a:t>
            </a:r>
            <a:r>
              <a:rPr lang="it-IT" altLang="it-IT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attain</a:t>
            </a:r>
            <a:r>
              <a:rPr lang="it-IT" altLang="it-IT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altLang="it-IT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Dependability</a:t>
            </a:r>
            <a:endParaRPr lang="it-IT" altLang="it-IT" sz="36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>
            <a:extLst>
              <a:ext uri="{FF2B5EF4-FFF2-40B4-BE49-F238E27FC236}">
                <a16:creationId xmlns:a16="http://schemas.microsoft.com/office/drawing/2014/main" id="{20ECCAA0-DA15-4E23-A1E0-0A6B5694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421" y="2842043"/>
            <a:ext cx="6408737" cy="58695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Fault </a:t>
            </a:r>
            <a:r>
              <a:rPr lang="it-IT" altLang="it-IT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prevention</a:t>
            </a:r>
            <a:r>
              <a:rPr lang="it-IT" altLang="it-IT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techniques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A5589F-572B-4EF8-891A-DB965358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Fault </a:t>
            </a:r>
            <a:r>
              <a:rPr lang="it-IT" altLang="it-IT" dirty="0" err="1"/>
              <a:t>prevention</a:t>
            </a:r>
            <a:r>
              <a:rPr lang="it-IT" altLang="it-IT" dirty="0"/>
              <a:t> techniques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023174-8865-410F-8439-953FC7EEA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75"/>
              </a:spcBef>
              <a:buClr>
                <a:srgbClr val="FE400C"/>
              </a:buClr>
              <a:buNone/>
            </a:pPr>
            <a:r>
              <a:rPr lang="it-IT" altLang="it-IT" dirty="0"/>
              <a:t>Fault </a:t>
            </a:r>
            <a:r>
              <a:rPr lang="it-IT" altLang="it-IT" dirty="0" err="1"/>
              <a:t>prevention</a:t>
            </a:r>
            <a:r>
              <a:rPr lang="it-IT" altLang="it-IT" dirty="0"/>
              <a:t> techniques are </a:t>
            </a:r>
            <a:r>
              <a:rPr lang="it-IT" altLang="it-IT" dirty="0" err="1"/>
              <a:t>intended</a:t>
            </a:r>
            <a:r>
              <a:rPr lang="it-IT" altLang="it-IT" dirty="0"/>
              <a:t> to </a:t>
            </a:r>
            <a:r>
              <a:rPr lang="it-IT" altLang="it-IT" dirty="0" err="1"/>
              <a:t>keep</a:t>
            </a:r>
            <a:r>
              <a:rPr lang="it-IT" altLang="it-IT" dirty="0"/>
              <a:t> faults out of the system </a:t>
            </a:r>
            <a:r>
              <a:rPr lang="it-IT" altLang="it-IT" dirty="0" err="1"/>
              <a:t>at</a:t>
            </a:r>
            <a:r>
              <a:rPr lang="it-IT" altLang="it-IT" dirty="0"/>
              <a:t> the design stage</a:t>
            </a:r>
          </a:p>
          <a:p>
            <a:pPr>
              <a:spcBef>
                <a:spcPts val="375"/>
              </a:spcBef>
              <a:buClr>
                <a:srgbClr val="FE400C"/>
              </a:buClr>
            </a:pPr>
            <a:endParaRPr lang="it-IT" altLang="it-IT" dirty="0"/>
          </a:p>
          <a:p>
            <a:pPr>
              <a:spcBef>
                <a:spcPts val="375"/>
              </a:spcBef>
              <a:buClr>
                <a:srgbClr val="FE400C"/>
              </a:buClr>
            </a:pPr>
            <a:endParaRPr lang="it-IT" altLang="it-IT" dirty="0"/>
          </a:p>
          <a:p>
            <a:pPr marL="0" indent="0">
              <a:spcBef>
                <a:spcPts val="375"/>
              </a:spcBef>
              <a:buClr>
                <a:srgbClr val="FE400C"/>
              </a:buClr>
              <a:buNone/>
            </a:pPr>
            <a:r>
              <a:rPr lang="it-IT" altLang="it-IT" dirty="0" err="1"/>
              <a:t>Related</a:t>
            </a:r>
            <a:r>
              <a:rPr lang="it-IT" altLang="it-IT" dirty="0"/>
              <a:t> to general system engineering techniques (design </a:t>
            </a:r>
            <a:r>
              <a:rPr lang="it-IT" altLang="it-IT" dirty="0" err="1"/>
              <a:t>methodolgies</a:t>
            </a:r>
            <a:r>
              <a:rPr lang="it-IT" altLang="it-IT" dirty="0"/>
              <a:t>, </a:t>
            </a:r>
            <a:r>
              <a:rPr lang="it-IT" altLang="it-IT" dirty="0" err="1"/>
              <a:t>construction</a:t>
            </a:r>
            <a:r>
              <a:rPr lang="it-IT" altLang="it-IT" dirty="0"/>
              <a:t> rules, use of high </a:t>
            </a:r>
            <a:r>
              <a:rPr lang="it-IT" altLang="it-IT" dirty="0" err="1"/>
              <a:t>reliable</a:t>
            </a:r>
            <a:r>
              <a:rPr lang="it-IT" altLang="it-IT" dirty="0"/>
              <a:t> </a:t>
            </a:r>
            <a:r>
              <a:rPr lang="it-IT" altLang="it-IT" dirty="0" err="1"/>
              <a:t>components</a:t>
            </a:r>
            <a:r>
              <a:rPr lang="it-IT" altLang="it-IT" dirty="0"/>
              <a:t>). </a:t>
            </a:r>
            <a:br>
              <a:rPr lang="it-IT" altLang="it-IT" dirty="0"/>
            </a:br>
            <a:r>
              <a:rPr lang="it-IT" altLang="it-IT" dirty="0" err="1"/>
              <a:t>These</a:t>
            </a:r>
            <a:r>
              <a:rPr lang="it-IT" altLang="it-IT" dirty="0"/>
              <a:t> include </a:t>
            </a:r>
          </a:p>
          <a:p>
            <a:pPr>
              <a:spcBef>
                <a:spcPts val="375"/>
              </a:spcBef>
            </a:pPr>
            <a:r>
              <a:rPr lang="it-IT" altLang="it-IT" dirty="0"/>
              <a:t>		- a </a:t>
            </a:r>
            <a:r>
              <a:rPr lang="it-IT" altLang="it-IT" dirty="0" err="1"/>
              <a:t>rigid</a:t>
            </a:r>
            <a:r>
              <a:rPr lang="it-IT" altLang="it-IT" dirty="0"/>
              <a:t> software </a:t>
            </a:r>
            <a:r>
              <a:rPr lang="it-IT" altLang="it-IT" dirty="0" err="1"/>
              <a:t>development</a:t>
            </a:r>
            <a:r>
              <a:rPr lang="it-IT" altLang="it-IT" dirty="0"/>
              <a:t> </a:t>
            </a:r>
            <a:r>
              <a:rPr lang="it-IT" altLang="it-IT" dirty="0" err="1"/>
              <a:t>process</a:t>
            </a:r>
            <a:r>
              <a:rPr lang="it-IT" altLang="it-IT" dirty="0"/>
              <a:t> and</a:t>
            </a:r>
            <a:br>
              <a:rPr lang="it-IT" altLang="it-IT" dirty="0"/>
            </a:br>
            <a:r>
              <a:rPr lang="it-IT" altLang="it-IT" dirty="0"/>
              <a:t>	  </a:t>
            </a:r>
            <a:r>
              <a:rPr lang="it-IT" altLang="it-IT" dirty="0" err="1"/>
              <a:t>formal</a:t>
            </a:r>
            <a:r>
              <a:rPr lang="it-IT" altLang="it-IT" dirty="0"/>
              <a:t> </a:t>
            </a:r>
            <a:r>
              <a:rPr lang="it-IT" altLang="it-IT" dirty="0" err="1"/>
              <a:t>methods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2D2D82-7E00-4266-AFD4-3D21E68E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1511E3-E002-4CCD-B8E4-9185A538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3905FA-5B86-42EF-8F66-076AF782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4508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2">
            <a:extLst>
              <a:ext uri="{FF2B5EF4-FFF2-40B4-BE49-F238E27FC236}">
                <a16:creationId xmlns:a16="http://schemas.microsoft.com/office/drawing/2014/main" id="{AFF18A14-38C5-4324-B6F8-F971F2E61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506" y="2698366"/>
            <a:ext cx="640873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Fault </a:t>
            </a:r>
            <a:r>
              <a:rPr lang="it-IT" altLang="it-IT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tolerance</a:t>
            </a:r>
            <a:r>
              <a:rPr lang="it-IT" altLang="it-IT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techniques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F7C4BE-CA25-4765-BF79-5C15DCFD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Fault </a:t>
            </a:r>
            <a:r>
              <a:rPr lang="it-IT" altLang="it-IT" dirty="0" err="1"/>
              <a:t>tolerance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94FE9C-622C-4A30-95E4-ADE15878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878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i="1" dirty="0" err="1"/>
              <a:t>ability</a:t>
            </a:r>
            <a:r>
              <a:rPr lang="it-IT" altLang="it-IT" i="1" dirty="0"/>
              <a:t> of the system to </a:t>
            </a:r>
            <a:r>
              <a:rPr lang="it-IT" altLang="it-IT" i="1" dirty="0" err="1"/>
              <a:t>deliver</a:t>
            </a:r>
            <a:r>
              <a:rPr lang="it-IT" altLang="it-IT" i="1" dirty="0"/>
              <a:t> a </a:t>
            </a:r>
            <a:r>
              <a:rPr lang="it-IT" altLang="it-IT" i="1" dirty="0" err="1"/>
              <a:t>correct</a:t>
            </a:r>
            <a:r>
              <a:rPr lang="it-IT" altLang="it-IT" i="1" dirty="0"/>
              <a:t> service after the </a:t>
            </a:r>
            <a:br>
              <a:rPr lang="it-IT" altLang="it-IT" i="1" dirty="0"/>
            </a:br>
            <a:r>
              <a:rPr lang="it-IT" altLang="it-IT" i="1" dirty="0" err="1"/>
              <a:t>occurrence</a:t>
            </a:r>
            <a:r>
              <a:rPr lang="it-IT" altLang="it-IT" i="1" dirty="0"/>
              <a:t> of faults</a:t>
            </a:r>
          </a:p>
          <a:p>
            <a:pPr algn="ctr">
              <a:spcBef>
                <a:spcPts val="338"/>
              </a:spcBef>
              <a:buClr>
                <a:srgbClr val="FE400C"/>
              </a:buClr>
            </a:pPr>
            <a:endParaRPr lang="it-IT" altLang="it-IT" i="1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b="1" dirty="0" err="1"/>
              <a:t>Why</a:t>
            </a:r>
            <a:r>
              <a:rPr lang="it-IT" altLang="it-IT" b="1" dirty="0"/>
              <a:t> fault </a:t>
            </a:r>
            <a:r>
              <a:rPr lang="it-IT" altLang="it-IT" b="1" dirty="0" err="1"/>
              <a:t>tolerance</a:t>
            </a:r>
            <a:r>
              <a:rPr lang="it-IT" altLang="it-IT" b="1" dirty="0"/>
              <a:t> techniques? </a:t>
            </a:r>
          </a:p>
          <a:p>
            <a:pPr>
              <a:spcBef>
                <a:spcPts val="338"/>
              </a:spcBef>
            </a:pPr>
            <a:r>
              <a:rPr lang="it-IT" altLang="it-IT" dirty="0"/>
              <a:t>	</a:t>
            </a:r>
            <a:r>
              <a:rPr lang="it-IT" altLang="it-IT" dirty="0" err="1"/>
              <a:t>even</a:t>
            </a:r>
            <a:r>
              <a:rPr lang="it-IT" altLang="it-IT" dirty="0"/>
              <a:t> with the </a:t>
            </a:r>
            <a:r>
              <a:rPr lang="it-IT" altLang="it-IT" dirty="0" err="1"/>
              <a:t>most</a:t>
            </a:r>
            <a:r>
              <a:rPr lang="it-IT" altLang="it-IT" dirty="0"/>
              <a:t> </a:t>
            </a:r>
            <a:r>
              <a:rPr lang="it-IT" altLang="it-IT" dirty="0" err="1"/>
              <a:t>careful</a:t>
            </a:r>
            <a:r>
              <a:rPr lang="it-IT" altLang="it-IT" dirty="0"/>
              <a:t> fault </a:t>
            </a:r>
            <a:r>
              <a:rPr lang="it-IT" altLang="it-IT" dirty="0" err="1"/>
              <a:t>avoidance</a:t>
            </a:r>
            <a:r>
              <a:rPr lang="it-IT" altLang="it-IT" dirty="0"/>
              <a:t>, faults </a:t>
            </a:r>
            <a:r>
              <a:rPr lang="it-IT" altLang="it-IT" dirty="0" err="1"/>
              <a:t>will</a:t>
            </a:r>
            <a:r>
              <a:rPr lang="it-IT" altLang="it-IT" dirty="0"/>
              <a:t> </a:t>
            </a:r>
            <a:r>
              <a:rPr lang="it-IT" altLang="it-IT" dirty="0" err="1"/>
              <a:t>eventually</a:t>
            </a:r>
            <a:r>
              <a:rPr lang="it-IT" altLang="it-IT" dirty="0"/>
              <a:t> </a:t>
            </a:r>
            <a:r>
              <a:rPr lang="it-IT" altLang="it-IT" dirty="0" err="1"/>
              <a:t>occur</a:t>
            </a:r>
            <a:r>
              <a:rPr lang="it-IT" altLang="it-IT" dirty="0"/>
              <a:t> and </a:t>
            </a:r>
            <a:r>
              <a:rPr lang="it-IT" altLang="it-IT" dirty="0" err="1"/>
              <a:t>result</a:t>
            </a:r>
            <a:r>
              <a:rPr lang="it-IT" altLang="it-IT" dirty="0"/>
              <a:t> in a system </a:t>
            </a:r>
            <a:r>
              <a:rPr lang="it-IT" altLang="it-IT" dirty="0" err="1"/>
              <a:t>failure</a:t>
            </a:r>
            <a:endParaRPr lang="it-IT" altLang="it-IT" dirty="0"/>
          </a:p>
          <a:p>
            <a:pPr>
              <a:spcBef>
                <a:spcPts val="338"/>
              </a:spcBef>
            </a:pPr>
            <a:endParaRPr lang="it-IT" altLang="it-IT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b="1" dirty="0"/>
              <a:t>Fault </a:t>
            </a:r>
            <a:r>
              <a:rPr lang="it-IT" altLang="it-IT" b="1" dirty="0" err="1"/>
              <a:t>tolerance</a:t>
            </a:r>
            <a:r>
              <a:rPr lang="it-IT" altLang="it-IT" b="1" dirty="0"/>
              <a:t> techniques: </a:t>
            </a:r>
            <a:br>
              <a:rPr lang="it-IT" altLang="it-IT" b="1" dirty="0"/>
            </a:br>
            <a:r>
              <a:rPr lang="it-IT" altLang="it-IT" dirty="0" err="1"/>
              <a:t>carried</a:t>
            </a:r>
            <a:r>
              <a:rPr lang="it-IT" altLang="it-IT" dirty="0"/>
              <a:t> out via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detection</a:t>
            </a:r>
            <a:r>
              <a:rPr lang="it-IT" altLang="it-IT" dirty="0"/>
              <a:t> and system recovery</a:t>
            </a:r>
            <a:r>
              <a:rPr lang="it-IT" altLang="it-IT" b="1" dirty="0"/>
              <a:t>, </a:t>
            </a:r>
            <a:r>
              <a:rPr lang="it-IT" altLang="it-IT" i="1" dirty="0" err="1"/>
              <a:t>redundancy</a:t>
            </a:r>
            <a:r>
              <a:rPr lang="it-IT" altLang="it-IT" dirty="0"/>
              <a:t> to </a:t>
            </a:r>
            <a:r>
              <a:rPr lang="it-IT" altLang="it-IT" dirty="0" err="1"/>
              <a:t>counteract</a:t>
            </a:r>
            <a:r>
              <a:rPr lang="it-IT" altLang="it-IT" dirty="0"/>
              <a:t> the </a:t>
            </a:r>
            <a:r>
              <a:rPr lang="it-IT" altLang="it-IT" dirty="0" err="1"/>
              <a:t>effects</a:t>
            </a:r>
            <a:r>
              <a:rPr lang="it-IT" altLang="it-IT" dirty="0"/>
              <a:t> of faults</a:t>
            </a:r>
          </a:p>
          <a:p>
            <a:pPr>
              <a:spcBef>
                <a:spcPts val="338"/>
              </a:spcBef>
              <a:buClr>
                <a:srgbClr val="FE400C"/>
              </a:buClr>
              <a:buFont typeface="Wingdings" panose="05000000000000000000" pitchFamily="2" charset="2"/>
              <a:buChar char=""/>
            </a:pPr>
            <a:endParaRPr lang="it-IT" altLang="it-IT" dirty="0"/>
          </a:p>
          <a:p>
            <a:r>
              <a:rPr lang="it-IT" altLang="it-IT" dirty="0" err="1"/>
              <a:t>Protective</a:t>
            </a:r>
            <a:r>
              <a:rPr lang="it-IT" altLang="it-IT" dirty="0"/>
              <a:t> </a:t>
            </a:r>
            <a:r>
              <a:rPr lang="it-IT" altLang="it-IT" dirty="0" err="1"/>
              <a:t>redundancy</a:t>
            </a:r>
            <a:r>
              <a:rPr lang="it-IT" altLang="it-IT" dirty="0"/>
              <a:t>: </a:t>
            </a:r>
            <a:r>
              <a:rPr lang="it-IT" altLang="it-IT" dirty="0" err="1"/>
              <a:t>additional</a:t>
            </a:r>
            <a:r>
              <a:rPr lang="it-IT" altLang="it-IT" dirty="0"/>
              <a:t> </a:t>
            </a:r>
            <a:r>
              <a:rPr lang="it-IT" altLang="it-IT" dirty="0" err="1"/>
              <a:t>components</a:t>
            </a:r>
            <a:r>
              <a:rPr lang="it-IT" altLang="it-IT" dirty="0"/>
              <a:t> or </a:t>
            </a:r>
            <a:r>
              <a:rPr lang="it-IT" altLang="it-IT" dirty="0" err="1"/>
              <a:t>processes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mask</a:t>
            </a:r>
            <a:r>
              <a:rPr lang="it-IT" altLang="it-IT" dirty="0"/>
              <a:t> or </a:t>
            </a:r>
            <a:r>
              <a:rPr lang="it-IT" altLang="it-IT" dirty="0" err="1"/>
              <a:t>correct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 or faults inside a system so </a:t>
            </a:r>
            <a:r>
              <a:rPr lang="it-IT" altLang="it-IT" dirty="0" err="1"/>
              <a:t>they</a:t>
            </a:r>
            <a:r>
              <a:rPr lang="it-IT" altLang="it-IT" dirty="0"/>
              <a:t> do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become</a:t>
            </a:r>
            <a:r>
              <a:rPr lang="it-IT" altLang="it-IT" dirty="0"/>
              <a:t> </a:t>
            </a:r>
            <a:r>
              <a:rPr lang="it-IT" altLang="it-IT" dirty="0" err="1"/>
              <a:t>observable</a:t>
            </a:r>
            <a:r>
              <a:rPr lang="it-IT" altLang="it-IT" dirty="0"/>
              <a:t> </a:t>
            </a:r>
            <a:r>
              <a:rPr lang="it-IT" altLang="it-IT" dirty="0" err="1"/>
              <a:t>failures</a:t>
            </a:r>
            <a:r>
              <a:rPr lang="it-IT" altLang="it-IT" dirty="0"/>
              <a:t> in </a:t>
            </a:r>
            <a:r>
              <a:rPr lang="it-IT" altLang="it-IT" dirty="0" err="1"/>
              <a:t>its</a:t>
            </a:r>
            <a:r>
              <a:rPr lang="it-IT" altLang="it-IT" dirty="0"/>
              <a:t> service 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870360-19C1-4960-B48C-35718DF8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474F65-0550-4762-9CE1-6E159521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AB7D7-AAA0-48ED-83AF-51376CE2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6884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224D7-69AD-4F2D-B369-29428DCD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Organisation</a:t>
            </a:r>
            <a:r>
              <a:rPr lang="it-IT" altLang="it-IT" dirty="0"/>
              <a:t> of fault </a:t>
            </a:r>
            <a:r>
              <a:rPr lang="it-IT" altLang="it-IT" dirty="0" err="1"/>
              <a:t>tolerance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0EAEDA-5A01-484E-8A93-8AA64C727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532" y="1187127"/>
            <a:ext cx="10515600" cy="4351338"/>
          </a:xfrm>
        </p:spPr>
        <p:txBody>
          <a:bodyPr/>
          <a:lstStyle/>
          <a:p>
            <a:r>
              <a:rPr lang="it-IT" altLang="it-IT" dirty="0" err="1"/>
              <a:t>Possible</a:t>
            </a:r>
            <a:r>
              <a:rPr lang="it-IT" altLang="it-IT" dirty="0"/>
              <a:t> </a:t>
            </a:r>
            <a:r>
              <a:rPr lang="it-IT" altLang="it-IT" dirty="0" err="1"/>
              <a:t>phases</a:t>
            </a:r>
            <a:r>
              <a:rPr lang="it-IT" altLang="it-IT" dirty="0"/>
              <a:t> in </a:t>
            </a:r>
            <a:r>
              <a:rPr lang="it-IT" altLang="it-IT" dirty="0" err="1"/>
              <a:t>response</a:t>
            </a:r>
            <a:r>
              <a:rPr lang="it-IT" altLang="it-IT" dirty="0"/>
              <a:t> to fault </a:t>
            </a:r>
            <a:r>
              <a:rPr lang="it-IT" altLang="it-IT" dirty="0" err="1"/>
              <a:t>manifestation</a:t>
            </a:r>
            <a:endParaRPr lang="it-IT" altLang="it-IT" dirty="0"/>
          </a:p>
          <a:p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-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detection</a:t>
            </a: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- </a:t>
            </a:r>
            <a:r>
              <a:rPr lang="it-IT" altLang="it-IT" dirty="0" err="1"/>
              <a:t>Damage</a:t>
            </a:r>
            <a:r>
              <a:rPr lang="it-IT" altLang="it-IT" dirty="0"/>
              <a:t> </a:t>
            </a:r>
            <a:r>
              <a:rPr lang="it-IT" altLang="it-IT" dirty="0" err="1"/>
              <a:t>containment</a:t>
            </a: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- </a:t>
            </a:r>
            <a:r>
              <a:rPr lang="it-IT" altLang="it-IT" dirty="0" err="1"/>
              <a:t>Damage</a:t>
            </a:r>
            <a:r>
              <a:rPr lang="it-IT" altLang="it-IT" dirty="0"/>
              <a:t> </a:t>
            </a:r>
            <a:r>
              <a:rPr lang="it-IT" altLang="it-IT" dirty="0" err="1"/>
              <a:t>assessment</a:t>
            </a:r>
            <a:r>
              <a:rPr lang="it-IT" altLang="it-IT" dirty="0"/>
              <a:t>/</a:t>
            </a:r>
            <a:r>
              <a:rPr lang="it-IT" altLang="it-IT" dirty="0" err="1"/>
              <a:t>diagnosis</a:t>
            </a: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- </a:t>
            </a:r>
            <a:r>
              <a:rPr lang="it-IT" altLang="it-IT" dirty="0" err="1"/>
              <a:t>Reconfiguration</a:t>
            </a: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- </a:t>
            </a:r>
            <a:r>
              <a:rPr lang="it-IT" altLang="it-IT" dirty="0" err="1"/>
              <a:t>Error</a:t>
            </a:r>
            <a:r>
              <a:rPr lang="it-IT" altLang="it-IT" dirty="0"/>
              <a:t> recovery / </a:t>
            </a:r>
            <a:r>
              <a:rPr lang="it-IT" altLang="it-IT" dirty="0" err="1"/>
              <a:t>restart</a:t>
            </a: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- Fault treatment / </a:t>
            </a:r>
            <a:r>
              <a:rPr lang="it-IT" altLang="it-IT" dirty="0" err="1"/>
              <a:t>repair</a:t>
            </a:r>
            <a:r>
              <a:rPr lang="it-IT" altLang="it-IT" dirty="0"/>
              <a:t> / </a:t>
            </a:r>
            <a:r>
              <a:rPr lang="it-IT" altLang="it-IT" dirty="0" err="1"/>
              <a:t>reintegration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9BE0A4-193E-4A3B-B852-1838A33B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75446D-4E83-4ADD-A9FC-5C55DAEE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F330F3-F6CC-474A-BC80-B886934D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990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541747-8A81-48B4-9DAA-941C03CE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Organisation</a:t>
            </a:r>
            <a:r>
              <a:rPr lang="it-IT" altLang="it-IT" dirty="0"/>
              <a:t> of fault </a:t>
            </a:r>
            <a:r>
              <a:rPr lang="it-IT" altLang="it-IT" dirty="0" err="1"/>
              <a:t>tolerance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3ACE5B-EF07-404A-9B36-C21571AC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A2705E-41C5-4A63-A22F-8D76FA50D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36EB67-CDA0-4F73-B6B4-A034536C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58</a:t>
            </a:fld>
            <a:endParaRPr lang="it-IT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E82F035-EF66-4600-8E61-557A1E81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1628776"/>
            <a:ext cx="7070725" cy="45243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607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>
            <a:extLst>
              <a:ext uri="{FF2B5EF4-FFF2-40B4-BE49-F238E27FC236}">
                <a16:creationId xmlns:a16="http://schemas.microsoft.com/office/drawing/2014/main" id="{94DF460A-7BFA-4CA7-A907-3F1C87D37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33688" y="3111500"/>
            <a:ext cx="8228012" cy="635000"/>
          </a:xfrm>
        </p:spPr>
        <p:txBody>
          <a:bodyPr>
            <a:noAutofit/>
          </a:bodyPr>
          <a:lstStyle/>
          <a:p>
            <a:pPr algn="r"/>
            <a:r>
              <a:rPr lang="it-IT" altLang="it-IT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Error</a:t>
            </a:r>
            <a:r>
              <a:rPr lang="it-IT" altLang="it-IT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detection</a:t>
            </a:r>
            <a:r>
              <a:rPr lang="it-IT" altLang="it-IT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system recovery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30F40-A48A-4985-9EFD-A0B2AC4F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Failure</a:t>
            </a:r>
            <a:r>
              <a:rPr lang="it-IT" altLang="it-IT" dirty="0"/>
              <a:t>, fault, </a:t>
            </a:r>
            <a:r>
              <a:rPr lang="it-IT" altLang="it-IT" dirty="0" err="1"/>
              <a:t>error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83063B-E9C3-4691-BFB4-FCF729F93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65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If</a:t>
            </a:r>
            <a:r>
              <a:rPr lang="it-IT" altLang="it-IT" dirty="0"/>
              <a:t> the system </a:t>
            </a:r>
            <a:r>
              <a:rPr lang="it-IT" altLang="it-IT" dirty="0" err="1"/>
              <a:t>stops</a:t>
            </a:r>
            <a:r>
              <a:rPr lang="it-IT" altLang="it-IT" dirty="0"/>
              <a:t> </a:t>
            </a:r>
            <a:r>
              <a:rPr lang="it-IT" altLang="it-IT" dirty="0" err="1"/>
              <a:t>delivering</a:t>
            </a:r>
            <a:r>
              <a:rPr lang="it-IT" altLang="it-IT" dirty="0"/>
              <a:t> the </a:t>
            </a:r>
            <a:r>
              <a:rPr lang="it-IT" altLang="it-IT" dirty="0" err="1"/>
              <a:t>intended</a:t>
            </a:r>
            <a:r>
              <a:rPr lang="it-IT" altLang="it-IT" dirty="0"/>
              <a:t> service, </a:t>
            </a:r>
            <a:r>
              <a:rPr lang="it-IT" altLang="it-IT" dirty="0" err="1"/>
              <a:t>we</a:t>
            </a:r>
            <a:r>
              <a:rPr lang="it-IT" altLang="it-IT" dirty="0"/>
              <a:t> call </a:t>
            </a:r>
            <a:r>
              <a:rPr lang="it-IT" altLang="it-IT" dirty="0" err="1"/>
              <a:t>this</a:t>
            </a:r>
            <a:r>
              <a:rPr lang="it-IT" altLang="it-IT" dirty="0"/>
              <a:t> a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failure</a:t>
            </a:r>
            <a:r>
              <a:rPr lang="it-IT" altLang="it-IT" dirty="0"/>
              <a:t>. </a:t>
            </a:r>
            <a:br>
              <a:rPr lang="it-IT" altLang="it-IT" dirty="0"/>
            </a:br>
            <a:r>
              <a:rPr lang="it-IT" altLang="it-IT" dirty="0"/>
              <a:t>The </a:t>
            </a:r>
            <a:r>
              <a:rPr lang="it-IT" altLang="it-IT" dirty="0" err="1"/>
              <a:t>correct</a:t>
            </a:r>
            <a:r>
              <a:rPr lang="it-IT" altLang="it-IT" dirty="0"/>
              <a:t> service </a:t>
            </a:r>
            <a:r>
              <a:rPr lang="it-IT" altLang="it-IT" dirty="0" err="1"/>
              <a:t>may</a:t>
            </a:r>
            <a:r>
              <a:rPr lang="it-IT" altLang="it-IT" dirty="0"/>
              <a:t>  </a:t>
            </a:r>
            <a:r>
              <a:rPr lang="it-IT" altLang="it-IT" dirty="0" err="1"/>
              <a:t>later</a:t>
            </a:r>
            <a:r>
              <a:rPr lang="it-IT" altLang="it-IT" dirty="0"/>
              <a:t> </a:t>
            </a:r>
            <a:r>
              <a:rPr lang="it-IT" altLang="it-IT" dirty="0" err="1"/>
              <a:t>restart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For </a:t>
            </a:r>
            <a:r>
              <a:rPr lang="it-IT" altLang="it-IT" dirty="0" err="1"/>
              <a:t>instance</a:t>
            </a:r>
            <a:r>
              <a:rPr lang="it-IT" altLang="it-IT" dirty="0"/>
              <a:t>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- </a:t>
            </a:r>
            <a:r>
              <a:rPr lang="it-IT" altLang="it-IT" dirty="0" err="1"/>
              <a:t>deliver</a:t>
            </a:r>
            <a:r>
              <a:rPr lang="it-IT" altLang="it-IT" dirty="0"/>
              <a:t> 200 Euro </a:t>
            </a:r>
            <a:r>
              <a:rPr lang="it-IT" altLang="it-IT" dirty="0" err="1"/>
              <a:t>when</a:t>
            </a:r>
            <a:r>
              <a:rPr lang="it-IT" altLang="it-IT" dirty="0"/>
              <a:t> </a:t>
            </a:r>
            <a:r>
              <a:rPr lang="it-IT" altLang="it-IT" dirty="0" err="1"/>
              <a:t>you</a:t>
            </a:r>
            <a:r>
              <a:rPr lang="it-IT" altLang="it-IT" dirty="0"/>
              <a:t> </a:t>
            </a:r>
            <a:r>
              <a:rPr lang="it-IT" altLang="it-IT" dirty="0" err="1"/>
              <a:t>asked</a:t>
            </a:r>
            <a:r>
              <a:rPr lang="it-IT" altLang="it-IT" dirty="0"/>
              <a:t> 20 Euro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We</a:t>
            </a:r>
            <a:r>
              <a:rPr lang="it-IT" altLang="it-IT" dirty="0"/>
              <a:t> call the </a:t>
            </a:r>
            <a:r>
              <a:rPr lang="it-IT" altLang="it-IT" dirty="0" err="1"/>
              <a:t>causes</a:t>
            </a:r>
            <a:r>
              <a:rPr lang="it-IT" altLang="it-IT" dirty="0"/>
              <a:t> of </a:t>
            </a:r>
            <a:r>
              <a:rPr lang="it-IT" altLang="it-IT" dirty="0" err="1"/>
              <a:t>failures</a:t>
            </a:r>
            <a:r>
              <a:rPr lang="it-IT" altLang="it-IT" dirty="0"/>
              <a:t> faults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A fault </a:t>
            </a:r>
            <a:r>
              <a:rPr lang="it-IT" altLang="it-IT" dirty="0" err="1"/>
              <a:t>causes</a:t>
            </a:r>
            <a:r>
              <a:rPr lang="it-IT" altLang="it-IT" dirty="0"/>
              <a:t> an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error</a:t>
            </a:r>
            <a:r>
              <a:rPr lang="it-IT" altLang="it-IT" dirty="0"/>
              <a:t> in the state of the system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The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causes</a:t>
            </a:r>
            <a:r>
              <a:rPr lang="it-IT" altLang="it-IT" dirty="0"/>
              <a:t> the system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fail</a:t>
            </a:r>
            <a:r>
              <a:rPr lang="it-IT" alt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CB1744-1168-4E94-8DBC-0DEC0C9A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1CDE0F-FFB8-432E-A52F-B4F9B633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829507-B3C1-483F-B38B-52B315E9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7493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>
            <a:extLst>
              <a:ext uri="{FF2B5EF4-FFF2-40B4-BE49-F238E27FC236}">
                <a16:creationId xmlns:a16="http://schemas.microsoft.com/office/drawing/2014/main" id="{3F68D99A-E521-4A60-9D82-0B16F2087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01859" y="3111500"/>
            <a:ext cx="7200900" cy="635000"/>
          </a:xfrm>
        </p:spPr>
        <p:txBody>
          <a:bodyPr>
            <a:normAutofit/>
          </a:bodyPr>
          <a:lstStyle/>
          <a:p>
            <a:pPr algn="r"/>
            <a:r>
              <a:rPr lang="it-IT" altLang="it-IT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Error</a:t>
            </a:r>
            <a:r>
              <a:rPr lang="it-IT" altLang="it-IT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recovery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5E7BFC-2AE6-489E-9B32-0A835532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/>
              <a:t>Error</a:t>
            </a:r>
            <a:r>
              <a:rPr lang="it-IT" altLang="it-IT" dirty="0"/>
              <a:t> Recovery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F127FE-0CCF-46F9-9D10-5CB5EC26F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sz="3200" dirty="0" err="1"/>
              <a:t>Forward</a:t>
            </a:r>
            <a:r>
              <a:rPr lang="it-IT" altLang="it-IT" sz="3200" dirty="0"/>
              <a:t> recovery</a:t>
            </a:r>
            <a:br>
              <a:rPr lang="it-IT" altLang="it-IT" sz="3200" dirty="0"/>
            </a:br>
            <a:r>
              <a:rPr lang="it-IT" altLang="it-IT" dirty="0" err="1"/>
              <a:t>transform</a:t>
            </a:r>
            <a:r>
              <a:rPr lang="it-IT" altLang="it-IT" dirty="0"/>
              <a:t> the </a:t>
            </a:r>
            <a:r>
              <a:rPr lang="it-IT" altLang="it-IT" dirty="0" err="1"/>
              <a:t>erroneous</a:t>
            </a:r>
            <a:r>
              <a:rPr lang="it-IT" altLang="it-IT" dirty="0"/>
              <a:t> state in a new state from </a:t>
            </a:r>
            <a:r>
              <a:rPr lang="it-IT" altLang="it-IT" dirty="0" err="1"/>
              <a:t>which</a:t>
            </a:r>
            <a:r>
              <a:rPr lang="it-IT" altLang="it-IT" dirty="0"/>
              <a:t> the system can operate	</a:t>
            </a:r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sz="3200" dirty="0" err="1"/>
              <a:t>Backward</a:t>
            </a:r>
            <a:r>
              <a:rPr lang="it-IT" altLang="it-IT" sz="3200" dirty="0"/>
              <a:t> recovery</a:t>
            </a:r>
            <a:br>
              <a:rPr lang="it-IT" altLang="it-IT" sz="3200" dirty="0"/>
            </a:br>
            <a:r>
              <a:rPr lang="it-IT" altLang="it-IT" dirty="0" err="1"/>
              <a:t>bring</a:t>
            </a:r>
            <a:r>
              <a:rPr lang="it-IT" altLang="it-IT" dirty="0"/>
              <a:t> the system back to a state </a:t>
            </a:r>
            <a:r>
              <a:rPr lang="it-IT" altLang="it-IT" dirty="0" err="1"/>
              <a:t>prior</a:t>
            </a:r>
            <a:r>
              <a:rPr lang="it-IT" altLang="it-IT" dirty="0"/>
              <a:t> to the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occurrence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- </a:t>
            </a:r>
            <a:r>
              <a:rPr lang="it-IT" altLang="it-IT" dirty="0" err="1"/>
              <a:t>Checkpointing</a:t>
            </a:r>
            <a:endParaRPr lang="it-IT" altLang="it-IT" dirty="0"/>
          </a:p>
          <a:p>
            <a:pPr>
              <a:spcBef>
                <a:spcPts val="338"/>
              </a:spcBef>
            </a:pPr>
            <a:r>
              <a:rPr lang="it-IT" altLang="it-IT" dirty="0"/>
              <a:t>	- Recovery </a:t>
            </a:r>
            <a:r>
              <a:rPr lang="it-IT" altLang="it-IT" dirty="0" err="1"/>
              <a:t>block</a:t>
            </a:r>
            <a:r>
              <a:rPr lang="it-IT" altLang="it-IT" sz="3200" dirty="0"/>
              <a:t>  	</a:t>
            </a:r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sz="3200" dirty="0"/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sz="3200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sz="3200" dirty="0" err="1"/>
              <a:t>Backward</a:t>
            </a:r>
            <a:r>
              <a:rPr lang="it-IT" altLang="it-IT" sz="3200" dirty="0"/>
              <a:t> and  </a:t>
            </a:r>
            <a:r>
              <a:rPr lang="it-IT" altLang="it-IT" sz="3200" dirty="0" err="1"/>
              <a:t>forward</a:t>
            </a:r>
            <a:r>
              <a:rPr lang="it-IT" altLang="it-IT" sz="3200" dirty="0"/>
              <a:t> recovery are </a:t>
            </a:r>
            <a:r>
              <a:rPr lang="it-IT" altLang="it-IT" sz="3200" dirty="0" err="1"/>
              <a:t>not</a:t>
            </a:r>
            <a:r>
              <a:rPr lang="it-IT" altLang="it-IT" sz="3200" dirty="0"/>
              <a:t> </a:t>
            </a:r>
            <a:r>
              <a:rPr lang="it-IT" altLang="it-IT" sz="3200" dirty="0" err="1"/>
              <a:t>exclusive</a:t>
            </a:r>
            <a:br>
              <a:rPr lang="it-IT" altLang="it-IT" sz="3200" dirty="0"/>
            </a:br>
            <a:r>
              <a:rPr lang="it-IT" altLang="it-IT" sz="3200" dirty="0"/>
              <a:t> </a:t>
            </a:r>
            <a:r>
              <a:rPr lang="it-IT" altLang="it-IT" sz="3200" dirty="0" err="1"/>
              <a:t>they</a:t>
            </a:r>
            <a:r>
              <a:rPr lang="it-IT" altLang="it-IT" sz="3200" dirty="0"/>
              <a:t>  can be </a:t>
            </a:r>
            <a:r>
              <a:rPr lang="it-IT" altLang="it-IT" sz="3200" dirty="0" err="1"/>
              <a:t>combined</a:t>
            </a:r>
            <a:r>
              <a:rPr lang="it-IT" altLang="it-IT" sz="3200" dirty="0"/>
              <a:t> </a:t>
            </a:r>
            <a:r>
              <a:rPr lang="it-IT" altLang="it-IT" sz="3200" dirty="0" err="1"/>
              <a:t>if</a:t>
            </a:r>
            <a:r>
              <a:rPr lang="it-IT" altLang="it-IT" sz="3200" dirty="0"/>
              <a:t> the </a:t>
            </a:r>
            <a:r>
              <a:rPr lang="it-IT" altLang="it-IT" sz="3200" dirty="0" err="1"/>
              <a:t>error</a:t>
            </a:r>
            <a:r>
              <a:rPr lang="it-IT" altLang="it-IT" sz="3200" dirty="0"/>
              <a:t> </a:t>
            </a:r>
            <a:r>
              <a:rPr lang="it-IT" altLang="it-IT" sz="3200" dirty="0" err="1"/>
              <a:t>persists</a:t>
            </a:r>
            <a:endParaRPr lang="it-IT" altLang="it-IT" sz="3200" dirty="0"/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sz="3200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8BFA04-B4F7-4F8F-862D-CB6544AB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710490-F0F5-43E1-B487-D3522A1D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B0C9F8-3666-443B-BF8D-7C27DB54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4404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D51503-ABD0-493C-B4D8-2090CBEF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/>
              <a:t>Forward</a:t>
            </a:r>
            <a:r>
              <a:rPr lang="it-IT" altLang="it-IT" dirty="0"/>
              <a:t> </a:t>
            </a:r>
            <a:r>
              <a:rPr lang="it-IT" altLang="it-IT" dirty="0" err="1"/>
              <a:t>error</a:t>
            </a:r>
            <a:r>
              <a:rPr lang="it-IT" altLang="it-IT" dirty="0"/>
              <a:t> recovery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CBF75D-8152-4A32-859C-FCF4BB01F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dirty="0" err="1"/>
              <a:t>Requires</a:t>
            </a:r>
            <a:r>
              <a:rPr lang="it-IT" altLang="it-IT" dirty="0"/>
              <a:t> to </a:t>
            </a:r>
            <a:r>
              <a:rPr lang="it-IT" altLang="it-IT" dirty="0" err="1"/>
              <a:t>assess</a:t>
            </a:r>
            <a:r>
              <a:rPr lang="it-IT" altLang="it-IT" dirty="0"/>
              <a:t> the </a:t>
            </a:r>
            <a:r>
              <a:rPr lang="it-IT" altLang="it-IT" dirty="0" err="1"/>
              <a:t>damage</a:t>
            </a:r>
            <a:r>
              <a:rPr lang="it-IT" altLang="it-IT" dirty="0"/>
              <a:t> </a:t>
            </a:r>
            <a:r>
              <a:rPr lang="it-IT" altLang="it-IT" dirty="0" err="1"/>
              <a:t>caused</a:t>
            </a:r>
            <a:r>
              <a:rPr lang="it-IT" altLang="it-IT" dirty="0"/>
              <a:t> by the </a:t>
            </a:r>
            <a:r>
              <a:rPr lang="it-IT" altLang="it-IT" dirty="0" err="1"/>
              <a:t>detected</a:t>
            </a:r>
            <a:r>
              <a:rPr lang="it-IT" altLang="it-IT" dirty="0"/>
              <a:t> </a:t>
            </a:r>
            <a:r>
              <a:rPr lang="it-IT" altLang="it-IT" dirty="0" err="1"/>
              <a:t>error</a:t>
            </a:r>
            <a:r>
              <a:rPr lang="it-IT" altLang="it-IT" dirty="0"/>
              <a:t> or by </a:t>
            </a:r>
            <a:r>
              <a:rPr lang="it-IT" altLang="it-IT" dirty="0" err="1"/>
              <a:t>errors</a:t>
            </a:r>
            <a:r>
              <a:rPr lang="it-IT" altLang="it-IT" dirty="0"/>
              <a:t> </a:t>
            </a:r>
            <a:r>
              <a:rPr lang="it-IT" altLang="it-IT" dirty="0" err="1"/>
              <a:t>propagated</a:t>
            </a:r>
            <a:r>
              <a:rPr lang="it-IT" altLang="it-IT" dirty="0"/>
              <a:t> </a:t>
            </a:r>
            <a:r>
              <a:rPr lang="it-IT" altLang="it-IT" dirty="0" err="1"/>
              <a:t>before</a:t>
            </a:r>
            <a:r>
              <a:rPr lang="it-IT" altLang="it-IT" dirty="0"/>
              <a:t> </a:t>
            </a:r>
            <a:r>
              <a:rPr lang="it-IT" altLang="it-IT" dirty="0" err="1"/>
              <a:t>detection</a:t>
            </a:r>
            <a:endParaRPr lang="it-IT" altLang="it-IT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dirty="0" err="1"/>
              <a:t>Usually</a:t>
            </a:r>
            <a:r>
              <a:rPr lang="it-IT" altLang="it-IT" dirty="0"/>
              <a:t> ad hoc</a:t>
            </a:r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dirty="0"/>
          </a:p>
          <a:p>
            <a:pPr>
              <a:spcBef>
                <a:spcPts val="338"/>
              </a:spcBef>
            </a:pPr>
            <a:r>
              <a:rPr lang="it-IT" altLang="it-IT" dirty="0" err="1"/>
              <a:t>Example</a:t>
            </a:r>
            <a:r>
              <a:rPr lang="it-IT" altLang="it-IT" dirty="0"/>
              <a:t> of </a:t>
            </a:r>
            <a:r>
              <a:rPr lang="it-IT" altLang="it-IT" dirty="0" err="1"/>
              <a:t>application</a:t>
            </a:r>
            <a:r>
              <a:rPr lang="it-IT" altLang="it-IT" dirty="0"/>
              <a:t>:</a:t>
            </a:r>
          </a:p>
          <a:p>
            <a:pPr>
              <a:spcBef>
                <a:spcPts val="338"/>
              </a:spcBef>
            </a:pPr>
            <a:r>
              <a:rPr lang="it-IT" altLang="it-IT" dirty="0"/>
              <a:t>	real-time control systems, an </a:t>
            </a:r>
            <a:r>
              <a:rPr lang="it-IT" altLang="it-IT" dirty="0" err="1"/>
              <a:t>occasional</a:t>
            </a:r>
            <a:r>
              <a:rPr lang="it-IT" altLang="it-IT" dirty="0"/>
              <a:t> </a:t>
            </a:r>
            <a:r>
              <a:rPr lang="it-IT" altLang="it-IT" dirty="0" err="1"/>
              <a:t>missed</a:t>
            </a:r>
            <a:r>
              <a:rPr lang="it-IT" altLang="it-IT" dirty="0"/>
              <a:t> </a:t>
            </a:r>
            <a:r>
              <a:rPr lang="it-IT" altLang="it-IT" dirty="0" err="1"/>
              <a:t>response</a:t>
            </a:r>
            <a:r>
              <a:rPr lang="it-IT" altLang="it-IT" dirty="0"/>
              <a:t> to a </a:t>
            </a:r>
            <a:r>
              <a:rPr lang="it-IT" altLang="it-IT" dirty="0" err="1"/>
              <a:t>sensor</a:t>
            </a:r>
            <a:r>
              <a:rPr lang="it-IT" altLang="it-IT" dirty="0"/>
              <a:t> input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tolerable</a:t>
            </a:r>
            <a:endParaRPr lang="it-IT" altLang="it-IT" dirty="0"/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dirty="0"/>
          </a:p>
          <a:p>
            <a:pPr>
              <a:spcBef>
                <a:spcPts val="338"/>
              </a:spcBef>
            </a:pPr>
            <a:r>
              <a:rPr lang="it-IT" altLang="it-IT" dirty="0"/>
              <a:t>The system can </a:t>
            </a:r>
            <a:r>
              <a:rPr lang="it-IT" altLang="it-IT" dirty="0" err="1"/>
              <a:t>recover</a:t>
            </a:r>
            <a:r>
              <a:rPr lang="it-IT" altLang="it-IT" dirty="0"/>
              <a:t> by </a:t>
            </a:r>
            <a:r>
              <a:rPr lang="it-IT" altLang="it-IT" dirty="0" err="1"/>
              <a:t>skipping</a:t>
            </a:r>
            <a:r>
              <a:rPr lang="it-IT" altLang="it-IT" dirty="0"/>
              <a:t>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response</a:t>
            </a:r>
            <a:r>
              <a:rPr lang="it-IT" altLang="it-IT" dirty="0"/>
              <a:t> to the </a:t>
            </a:r>
            <a:r>
              <a:rPr lang="it-IT" altLang="it-IT" dirty="0" err="1"/>
              <a:t>missed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 err="1"/>
              <a:t>sensor</a:t>
            </a:r>
            <a:r>
              <a:rPr lang="it-IT" altLang="it-IT" dirty="0"/>
              <a:t> input.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1C258-9EB0-42D7-8AC1-ECCD01F2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B010A3-A383-4CEC-AEB4-3928B6DD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1C3E59-664E-4084-979D-E39D0499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9798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EDCB6B-D456-4038-BB3D-A921302F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Backword</a:t>
            </a:r>
            <a:r>
              <a:rPr lang="it-IT" altLang="it-IT" dirty="0"/>
              <a:t>/</a:t>
            </a:r>
            <a:r>
              <a:rPr lang="it-IT" altLang="it-IT" dirty="0" err="1"/>
              <a:t>Forward</a:t>
            </a:r>
            <a:r>
              <a:rPr lang="it-IT" altLang="it-IT" dirty="0"/>
              <a:t> </a:t>
            </a:r>
            <a:r>
              <a:rPr lang="it-IT" altLang="it-IT" dirty="0" err="1"/>
              <a:t>error</a:t>
            </a:r>
            <a:r>
              <a:rPr lang="it-IT" altLang="it-IT" dirty="0"/>
              <a:t> recovery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BC736B-F79A-4ADE-BE32-046979D9C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altLang="it-IT" sz="2400" dirty="0" err="1"/>
              <a:t>Forward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error</a:t>
            </a:r>
            <a:r>
              <a:rPr lang="it-IT" altLang="it-IT" sz="2400" dirty="0"/>
              <a:t> recovery can be </a:t>
            </a:r>
            <a:r>
              <a:rPr lang="it-IT" altLang="it-IT" sz="2400" dirty="0" err="1"/>
              <a:t>incorporated</a:t>
            </a:r>
            <a:r>
              <a:rPr lang="it-IT" altLang="it-IT" sz="2400" dirty="0"/>
              <a:t> in recovery </a:t>
            </a:r>
            <a:r>
              <a:rPr lang="it-IT" altLang="it-IT" sz="2400" dirty="0" err="1"/>
              <a:t>blocks</a:t>
            </a:r>
            <a:r>
              <a:rPr lang="it-IT" altLang="it-IT" sz="2400" dirty="0"/>
              <a:t> to </a:t>
            </a:r>
            <a:r>
              <a:rPr lang="it-IT" altLang="it-IT" sz="2400" dirty="0" err="1"/>
              <a:t>complement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underlying</a:t>
            </a:r>
            <a:r>
              <a:rPr lang="it-IT" altLang="it-IT" sz="2400" dirty="0"/>
              <a:t> </a:t>
            </a:r>
            <a:r>
              <a:rPr lang="it-IT" altLang="it-IT" sz="2400" dirty="0" err="1"/>
              <a:t>backward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error</a:t>
            </a:r>
            <a:r>
              <a:rPr lang="it-IT" altLang="it-IT" sz="2400" dirty="0"/>
              <a:t> recovery. </a:t>
            </a:r>
          </a:p>
          <a:p>
            <a:pPr>
              <a:lnSpc>
                <a:spcPct val="80000"/>
              </a:lnSpc>
            </a:pPr>
            <a:endParaRPr lang="it-IT" altLang="it-IT" sz="2400" dirty="0"/>
          </a:p>
          <a:p>
            <a:pPr>
              <a:lnSpc>
                <a:spcPct val="80000"/>
              </a:lnSpc>
            </a:pPr>
            <a:r>
              <a:rPr lang="it-IT" altLang="it-IT" sz="2400" dirty="0"/>
              <a:t>Assume a real-time </a:t>
            </a:r>
            <a:r>
              <a:rPr lang="it-IT" altLang="it-IT" sz="2400" dirty="0" err="1"/>
              <a:t>program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communicated</a:t>
            </a:r>
            <a:r>
              <a:rPr lang="it-IT" altLang="it-IT" sz="2400" dirty="0"/>
              <a:t> with </a:t>
            </a:r>
            <a:r>
              <a:rPr lang="it-IT" altLang="it-IT" sz="2400" dirty="0" err="1"/>
              <a:t>its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environment</a:t>
            </a:r>
            <a:r>
              <a:rPr lang="it-IT" altLang="it-IT" sz="2400" dirty="0"/>
              <a:t> from </a:t>
            </a:r>
            <a:r>
              <a:rPr lang="it-IT" altLang="it-IT" sz="2400" dirty="0" err="1"/>
              <a:t>within</a:t>
            </a:r>
            <a:r>
              <a:rPr lang="it-IT" altLang="it-IT" sz="2400" dirty="0"/>
              <a:t> a recovery </a:t>
            </a:r>
            <a:r>
              <a:rPr lang="it-IT" altLang="it-IT" sz="2400" dirty="0" err="1"/>
              <a:t>block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then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if</a:t>
            </a:r>
            <a:r>
              <a:rPr lang="it-IT" altLang="it-IT" sz="2400" dirty="0"/>
              <a:t> recovery </a:t>
            </a:r>
            <a:r>
              <a:rPr lang="it-IT" altLang="it-IT" sz="2400" dirty="0" err="1"/>
              <a:t>were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invoked</a:t>
            </a:r>
            <a:r>
              <a:rPr lang="it-IT" altLang="it-IT" sz="2400" dirty="0"/>
              <a:t>, the </a:t>
            </a:r>
            <a:r>
              <a:rPr lang="it-IT" altLang="it-IT" sz="2400" dirty="0" err="1"/>
              <a:t>environment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would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not</a:t>
            </a:r>
            <a:r>
              <a:rPr lang="it-IT" altLang="it-IT" sz="2400" dirty="0"/>
              <a:t> be </a:t>
            </a:r>
            <a:r>
              <a:rPr lang="it-IT" altLang="it-IT" sz="2400" dirty="0" err="1"/>
              <a:t>able</a:t>
            </a:r>
            <a:r>
              <a:rPr lang="it-IT" altLang="it-IT" sz="2400" dirty="0"/>
              <a:t> to </a:t>
            </a:r>
            <a:r>
              <a:rPr lang="it-IT" altLang="it-IT" sz="2400" dirty="0" err="1"/>
              <a:t>recover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along</a:t>
            </a:r>
            <a:r>
              <a:rPr lang="it-IT" altLang="it-IT" sz="2400" dirty="0"/>
              <a:t> with the </a:t>
            </a:r>
            <a:r>
              <a:rPr lang="it-IT" altLang="it-IT" sz="2400" dirty="0" err="1"/>
              <a:t>program</a:t>
            </a:r>
            <a:r>
              <a:rPr lang="it-IT" altLang="it-IT" sz="2400" dirty="0"/>
              <a:t> and the system </a:t>
            </a:r>
            <a:r>
              <a:rPr lang="it-IT" altLang="it-IT" sz="2400" dirty="0" err="1"/>
              <a:t>would</a:t>
            </a:r>
            <a:r>
              <a:rPr lang="it-IT" altLang="it-IT" sz="2400" dirty="0"/>
              <a:t> be </a:t>
            </a:r>
            <a:r>
              <a:rPr lang="it-IT" altLang="it-IT" sz="2400" dirty="0" err="1"/>
              <a:t>left</a:t>
            </a:r>
            <a:r>
              <a:rPr lang="it-IT" altLang="it-IT" sz="2400" dirty="0"/>
              <a:t> in an </a:t>
            </a:r>
            <a:r>
              <a:rPr lang="it-IT" altLang="it-IT" sz="2400" dirty="0" err="1"/>
              <a:t>inconsistent</a:t>
            </a:r>
            <a:r>
              <a:rPr lang="it-IT" altLang="it-IT" sz="2400" dirty="0"/>
              <a:t> state. </a:t>
            </a:r>
            <a:br>
              <a:rPr lang="it-IT" altLang="it-IT" sz="2400" dirty="0"/>
            </a:br>
            <a:br>
              <a:rPr lang="it-IT" altLang="it-IT" sz="2400" dirty="0"/>
            </a:br>
            <a:endParaRPr lang="it-IT" altLang="it-IT" sz="2400" dirty="0"/>
          </a:p>
          <a:p>
            <a:pPr>
              <a:lnSpc>
                <a:spcPct val="80000"/>
              </a:lnSpc>
            </a:pPr>
            <a:r>
              <a:rPr lang="it-IT" altLang="it-IT" sz="2400" dirty="0"/>
              <a:t>In </a:t>
            </a:r>
            <a:r>
              <a:rPr lang="it-IT" altLang="it-IT" sz="2400" dirty="0" err="1"/>
              <a:t>this</a:t>
            </a:r>
            <a:r>
              <a:rPr lang="it-IT" altLang="it-IT" sz="2400" dirty="0"/>
              <a:t> case, </a:t>
            </a:r>
            <a:r>
              <a:rPr lang="it-IT" altLang="it-IT" sz="2400" dirty="0" err="1"/>
              <a:t>forward</a:t>
            </a:r>
            <a:r>
              <a:rPr lang="it-IT" altLang="it-IT" sz="2400" dirty="0"/>
              <a:t> recovery </a:t>
            </a:r>
            <a:r>
              <a:rPr lang="it-IT" altLang="it-IT" sz="2400" dirty="0" err="1"/>
              <a:t>would</a:t>
            </a:r>
            <a:r>
              <a:rPr lang="it-IT" altLang="it-IT" sz="2400" dirty="0"/>
              <a:t> help </a:t>
            </a:r>
            <a:r>
              <a:rPr lang="it-IT" altLang="it-IT" sz="2400" dirty="0" err="1"/>
              <a:t>return</a:t>
            </a:r>
            <a:r>
              <a:rPr lang="it-IT" altLang="it-IT" sz="2400" dirty="0"/>
              <a:t> the system to a </a:t>
            </a:r>
            <a:r>
              <a:rPr lang="it-IT" altLang="it-IT" sz="2400" dirty="0" err="1"/>
              <a:t>consistent</a:t>
            </a:r>
            <a:r>
              <a:rPr lang="it-IT" altLang="it-IT" sz="2400" dirty="0"/>
              <a:t> state by </a:t>
            </a:r>
            <a:r>
              <a:rPr lang="it-IT" altLang="it-IT" sz="2400" dirty="0" err="1"/>
              <a:t>sending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environment</a:t>
            </a:r>
            <a:r>
              <a:rPr lang="it-IT" altLang="it-IT" sz="2400" dirty="0"/>
              <a:t> a </a:t>
            </a:r>
            <a:r>
              <a:rPr lang="it-IT" altLang="it-IT" sz="2400" dirty="0" err="1"/>
              <a:t>message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informing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it</a:t>
            </a:r>
            <a:r>
              <a:rPr lang="it-IT" altLang="it-IT" sz="2400" dirty="0"/>
              <a:t> to </a:t>
            </a:r>
            <a:r>
              <a:rPr lang="it-IT" altLang="it-IT" sz="2400" dirty="0" err="1"/>
              <a:t>disregard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previous</a:t>
            </a:r>
            <a:r>
              <a:rPr lang="it-IT" altLang="it-IT" sz="2400" dirty="0"/>
              <a:t> output from the </a:t>
            </a:r>
            <a:r>
              <a:rPr lang="it-IT" altLang="it-IT" sz="2400" dirty="0" err="1"/>
              <a:t>program</a:t>
            </a:r>
            <a:r>
              <a:rPr lang="it-IT" altLang="it-IT" sz="2400" dirty="0"/>
              <a:t>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D69C24-7A0E-40A4-B880-03A5C4CD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4EB29E-1E57-4075-9C22-FBBFFF64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E09D0E-3A6E-4D87-A8B9-474DB841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807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DED267-7CCF-4BBD-B124-E576073F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/>
              <a:t>Backword</a:t>
            </a:r>
            <a:r>
              <a:rPr lang="it-IT" altLang="it-IT" dirty="0"/>
              <a:t>/</a:t>
            </a:r>
            <a:r>
              <a:rPr lang="it-IT" altLang="it-IT" dirty="0" err="1"/>
              <a:t>Forward</a:t>
            </a:r>
            <a:r>
              <a:rPr lang="it-IT" altLang="it-IT" dirty="0"/>
              <a:t> </a:t>
            </a:r>
            <a:r>
              <a:rPr lang="it-IT" altLang="it-IT" dirty="0" err="1"/>
              <a:t>error</a:t>
            </a:r>
            <a:r>
              <a:rPr lang="it-IT" altLang="it-IT" dirty="0"/>
              <a:t> recovery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B3CFFE-FA58-4754-A361-3F3E9700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dirty="0"/>
              <a:t>State of a </a:t>
            </a:r>
            <a:r>
              <a:rPr lang="it-IT" altLang="it-IT" dirty="0" err="1"/>
              <a:t>computation</a:t>
            </a:r>
            <a:endParaRPr lang="it-IT" altLang="it-IT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dirty="0"/>
              <a:t>Program </a:t>
            </a:r>
            <a:r>
              <a:rPr lang="it-IT" altLang="it-IT" dirty="0" err="1"/>
              <a:t>visible</a:t>
            </a:r>
            <a:r>
              <a:rPr lang="it-IT" altLang="it-IT" dirty="0"/>
              <a:t> </a:t>
            </a:r>
            <a:r>
              <a:rPr lang="it-IT" altLang="it-IT" dirty="0" err="1"/>
              <a:t>variables</a:t>
            </a:r>
            <a:endParaRPr lang="it-IT" altLang="it-IT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dirty="0" err="1"/>
              <a:t>Hidden</a:t>
            </a:r>
            <a:r>
              <a:rPr lang="it-IT" altLang="it-IT" dirty="0"/>
              <a:t> </a:t>
            </a:r>
            <a:r>
              <a:rPr lang="it-IT" altLang="it-IT" dirty="0" err="1"/>
              <a:t>variables</a:t>
            </a:r>
            <a:r>
              <a:rPr lang="it-IT" altLang="it-IT" dirty="0"/>
              <a:t> (</a:t>
            </a:r>
            <a:r>
              <a:rPr lang="it-IT" altLang="it-IT" dirty="0" err="1"/>
              <a:t>process</a:t>
            </a:r>
            <a:r>
              <a:rPr lang="it-IT" altLang="it-IT" dirty="0"/>
              <a:t> </a:t>
            </a:r>
            <a:r>
              <a:rPr lang="it-IT" altLang="it-IT" dirty="0" err="1"/>
              <a:t>descriptors</a:t>
            </a:r>
            <a:r>
              <a:rPr lang="it-IT" altLang="it-IT" dirty="0"/>
              <a:t>, …)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dirty="0"/>
              <a:t>“</a:t>
            </a:r>
            <a:r>
              <a:rPr lang="it-IT" altLang="it-IT" dirty="0" err="1"/>
              <a:t>External</a:t>
            </a:r>
            <a:r>
              <a:rPr lang="it-IT" altLang="it-IT" dirty="0"/>
              <a:t> state” (files, </a:t>
            </a:r>
            <a:r>
              <a:rPr lang="it-IT" altLang="it-IT" dirty="0" err="1"/>
              <a:t>outside</a:t>
            </a:r>
            <a:r>
              <a:rPr lang="it-IT" altLang="it-IT" dirty="0"/>
              <a:t> words (for </a:t>
            </a:r>
            <a:r>
              <a:rPr lang="it-IT" altLang="it-IT" dirty="0" err="1"/>
              <a:t>example</a:t>
            </a:r>
            <a:r>
              <a:rPr lang="it-IT" altLang="it-IT" dirty="0"/>
              <a:t> </a:t>
            </a:r>
            <a:r>
              <a:rPr lang="it-IT" altLang="it-IT" dirty="0" err="1"/>
              <a:t>alarm</a:t>
            </a:r>
            <a:r>
              <a:rPr lang="it-IT" altLang="it-IT" dirty="0"/>
              <a:t> </a:t>
            </a:r>
            <a:r>
              <a:rPr lang="it-IT" altLang="it-IT" dirty="0" err="1"/>
              <a:t>already</a:t>
            </a:r>
            <a:r>
              <a:rPr lang="it-IT" altLang="it-IT" dirty="0"/>
              <a:t> </a:t>
            </a:r>
            <a:r>
              <a:rPr lang="it-IT" altLang="it-IT" dirty="0" err="1"/>
              <a:t>given</a:t>
            </a:r>
            <a:r>
              <a:rPr lang="it-IT" altLang="it-IT" dirty="0"/>
              <a:t> to the </a:t>
            </a:r>
            <a:r>
              <a:rPr lang="it-IT" altLang="it-IT" dirty="0" err="1"/>
              <a:t>aircraft</a:t>
            </a:r>
            <a:r>
              <a:rPr lang="it-IT" altLang="it-IT" dirty="0"/>
              <a:t> </a:t>
            </a:r>
            <a:r>
              <a:rPr lang="it-IT" altLang="it-IT" dirty="0" err="1"/>
              <a:t>pilot</a:t>
            </a:r>
            <a:r>
              <a:rPr lang="it-IT" altLang="it-IT" dirty="0"/>
              <a:t>, …)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it-IT" dirty="0"/>
          </a:p>
          <a:p>
            <a:pPr>
              <a:lnSpc>
                <a:spcPct val="80000"/>
              </a:lnSpc>
              <a:buFontTx/>
              <a:buNone/>
            </a:pPr>
            <a:endParaRPr lang="it-IT" altLang="it-IT" dirty="0"/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dirty="0"/>
              <a:t>	Computing systems must talk to the </a:t>
            </a:r>
            <a:r>
              <a:rPr lang="it-IT" altLang="it-IT" dirty="0" err="1"/>
              <a:t>outside</a:t>
            </a:r>
            <a:r>
              <a:rPr lang="it-IT" altLang="it-IT" dirty="0"/>
              <a:t> world. </a:t>
            </a:r>
            <a:br>
              <a:rPr lang="it-IT" altLang="it-IT" dirty="0"/>
            </a:br>
            <a:r>
              <a:rPr lang="it-IT" altLang="it-IT" dirty="0" err="1"/>
              <a:t>These</a:t>
            </a:r>
            <a:r>
              <a:rPr lang="it-IT" altLang="it-IT" dirty="0"/>
              <a:t> actions </a:t>
            </a:r>
            <a:r>
              <a:rPr lang="it-IT" altLang="it-IT" dirty="0" err="1"/>
              <a:t>ought</a:t>
            </a:r>
            <a:r>
              <a:rPr lang="it-IT" altLang="it-IT" dirty="0"/>
              <a:t> to be </a:t>
            </a:r>
            <a:r>
              <a:rPr lang="it-IT" altLang="it-IT" dirty="0" err="1"/>
              <a:t>correct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 err="1"/>
              <a:t>If</a:t>
            </a:r>
            <a:r>
              <a:rPr lang="it-IT" altLang="it-IT" dirty="0"/>
              <a:t> </a:t>
            </a:r>
            <a:r>
              <a:rPr lang="it-IT" altLang="it-IT" dirty="0" err="1"/>
              <a:t>they</a:t>
            </a:r>
            <a:r>
              <a:rPr lang="it-IT" altLang="it-IT" dirty="0"/>
              <a:t> are </a:t>
            </a:r>
            <a:r>
              <a:rPr lang="it-IT" altLang="it-IT" dirty="0" err="1"/>
              <a:t>not</a:t>
            </a:r>
            <a:r>
              <a:rPr lang="it-IT" altLang="it-IT" dirty="0"/>
              <a:t>, the computer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still</a:t>
            </a:r>
            <a:r>
              <a:rPr lang="it-IT" altLang="it-IT" dirty="0"/>
              <a:t> </a:t>
            </a:r>
            <a:r>
              <a:rPr lang="it-IT" altLang="it-IT" dirty="0" err="1"/>
              <a:t>limit</a:t>
            </a:r>
            <a:r>
              <a:rPr lang="it-IT" altLang="it-IT" dirty="0"/>
              <a:t> or </a:t>
            </a:r>
            <a:r>
              <a:rPr lang="it-IT" altLang="it-IT" dirty="0" err="1"/>
              <a:t>undo</a:t>
            </a:r>
            <a:r>
              <a:rPr lang="it-IT" altLang="it-IT" dirty="0"/>
              <a:t> the </a:t>
            </a:r>
            <a:r>
              <a:rPr lang="it-IT" altLang="it-IT" dirty="0" err="1"/>
              <a:t>damage</a:t>
            </a:r>
            <a:r>
              <a:rPr lang="it-IT" altLang="it-IT" dirty="0"/>
              <a:t> by a </a:t>
            </a:r>
            <a:r>
              <a:rPr lang="it-IT" altLang="it-IT" dirty="0" err="1"/>
              <a:t>compensating</a:t>
            </a:r>
            <a:r>
              <a:rPr lang="it-IT" altLang="it-IT" dirty="0"/>
              <a:t> action</a:t>
            </a:r>
            <a:br>
              <a:rPr lang="it-IT" altLang="it-IT" dirty="0"/>
            </a:br>
            <a:br>
              <a:rPr lang="it-IT" altLang="it-IT" dirty="0"/>
            </a:br>
            <a:r>
              <a:rPr lang="it-IT" altLang="it-IT" dirty="0"/>
              <a:t>For </a:t>
            </a:r>
            <a:r>
              <a:rPr lang="it-IT" altLang="it-IT" dirty="0" err="1"/>
              <a:t>example</a:t>
            </a:r>
            <a:r>
              <a:rPr lang="it-IT" altLang="it-IT" dirty="0"/>
              <a:t>: a cash </a:t>
            </a:r>
            <a:r>
              <a:rPr lang="it-IT" altLang="it-IT" dirty="0" err="1"/>
              <a:t>dispensing</a:t>
            </a:r>
            <a:r>
              <a:rPr lang="it-IT" altLang="it-IT" dirty="0"/>
              <a:t> machine </a:t>
            </a:r>
            <a:r>
              <a:rPr lang="it-IT" altLang="it-IT" dirty="0" err="1"/>
              <a:t>gives</a:t>
            </a:r>
            <a:r>
              <a:rPr lang="it-IT" altLang="it-IT" dirty="0"/>
              <a:t> money</a:t>
            </a:r>
            <a:br>
              <a:rPr lang="it-IT" altLang="it-IT" dirty="0"/>
            </a:br>
            <a:r>
              <a:rPr lang="it-IT" altLang="it-IT" dirty="0"/>
              <a:t>			      </a:t>
            </a:r>
            <a:r>
              <a:rPr lang="it-IT" altLang="it-IT" dirty="0" err="1"/>
              <a:t>forward</a:t>
            </a:r>
            <a:r>
              <a:rPr lang="it-IT" altLang="it-IT" dirty="0"/>
              <a:t> recovery:  </a:t>
            </a:r>
            <a:r>
              <a:rPr lang="it-IT" altLang="it-IT" dirty="0" err="1"/>
              <a:t>tell</a:t>
            </a:r>
            <a:r>
              <a:rPr lang="it-IT" altLang="it-IT" dirty="0"/>
              <a:t> the bank to </a:t>
            </a:r>
            <a:r>
              <a:rPr lang="it-IT" altLang="it-IT" dirty="0" err="1"/>
              <a:t>ask</a:t>
            </a:r>
            <a:r>
              <a:rPr lang="it-IT" altLang="it-IT" dirty="0"/>
              <a:t> for the money back 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A500C8-F901-44FF-9079-5CD9F81E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4EBBF0-E42F-4E64-99AC-26E3BD62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DF00E0-3D8F-4619-B70E-7C7A65F0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6284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B1FC6E-3C8B-4533-8917-0200E9F4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Strategies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25A0CB-1BCD-471F-9306-AF395F08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A386FF-EDA6-43AD-8C3D-61DFCFE0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7CC1BC-0543-4BE7-911E-44049063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65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375FE20-6C97-4050-9511-DDE93A27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254" y="1415712"/>
            <a:ext cx="6985000" cy="418306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42A5F425-E266-4594-BFF3-57D7C11E8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781" y="5682119"/>
            <a:ext cx="691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000" dirty="0"/>
              <a:t>Solid (or hard) faults: faults </a:t>
            </a:r>
            <a:r>
              <a:rPr lang="it-IT" altLang="it-IT" sz="1000" dirty="0" err="1"/>
              <a:t>whose</a:t>
            </a:r>
            <a:r>
              <a:rPr lang="it-IT" altLang="it-IT" sz="1000" dirty="0"/>
              <a:t> </a:t>
            </a:r>
            <a:r>
              <a:rPr lang="it-IT" altLang="it-IT" sz="1000" dirty="0" err="1"/>
              <a:t>activation</a:t>
            </a:r>
            <a:r>
              <a:rPr lang="it-IT" altLang="it-IT" sz="1000" dirty="0"/>
              <a:t> </a:t>
            </a:r>
            <a:r>
              <a:rPr lang="it-IT" altLang="it-IT" sz="1000" dirty="0" err="1"/>
              <a:t>is</a:t>
            </a:r>
            <a:r>
              <a:rPr lang="it-IT" altLang="it-IT" sz="1000" dirty="0"/>
              <a:t> </a:t>
            </a:r>
            <a:r>
              <a:rPr lang="it-IT" altLang="it-IT" sz="1000" dirty="0" err="1"/>
              <a:t>reproducible</a:t>
            </a:r>
            <a:endParaRPr lang="it-IT" altLang="it-IT" sz="1000" dirty="0"/>
          </a:p>
          <a:p>
            <a:r>
              <a:rPr lang="it-IT" altLang="it-IT" sz="1000" dirty="0"/>
              <a:t>Elusive (or soft) faults: faults </a:t>
            </a:r>
            <a:r>
              <a:rPr lang="it-IT" altLang="it-IT" sz="1000" dirty="0" err="1"/>
              <a:t>whose</a:t>
            </a:r>
            <a:r>
              <a:rPr lang="it-IT" altLang="it-IT" sz="1000" dirty="0"/>
              <a:t> </a:t>
            </a:r>
            <a:r>
              <a:rPr lang="it-IT" altLang="it-IT" sz="1000" dirty="0" err="1"/>
              <a:t>activation</a:t>
            </a:r>
            <a:r>
              <a:rPr lang="it-IT" altLang="it-IT" sz="1000" dirty="0"/>
              <a:t> </a:t>
            </a:r>
            <a:r>
              <a:rPr lang="it-IT" altLang="it-IT" sz="1000" dirty="0" err="1"/>
              <a:t>is</a:t>
            </a:r>
            <a:r>
              <a:rPr lang="it-IT" altLang="it-IT" sz="1000" dirty="0"/>
              <a:t> </a:t>
            </a:r>
            <a:r>
              <a:rPr lang="it-IT" altLang="it-IT" sz="1000" dirty="0" err="1"/>
              <a:t>not</a:t>
            </a:r>
            <a:r>
              <a:rPr lang="it-IT" altLang="it-IT" sz="1000" dirty="0"/>
              <a:t> </a:t>
            </a:r>
            <a:r>
              <a:rPr lang="it-IT" altLang="it-IT" sz="1000" dirty="0" err="1"/>
              <a:t>systematically</a:t>
            </a:r>
            <a:r>
              <a:rPr lang="it-IT" altLang="it-IT" sz="1000" dirty="0"/>
              <a:t> </a:t>
            </a:r>
            <a:r>
              <a:rPr lang="it-IT" altLang="it-IT" sz="1000" dirty="0" err="1"/>
              <a:t>reproducible</a:t>
            </a:r>
            <a:endParaRPr lang="it-IT" altLang="it-IT" sz="1000" dirty="0"/>
          </a:p>
        </p:txBody>
      </p:sp>
    </p:spTree>
    <p:extLst>
      <p:ext uri="{BB962C8B-B14F-4D97-AF65-F5344CB8AC3E}">
        <p14:creationId xmlns:p14="http://schemas.microsoft.com/office/powerpoint/2010/main" val="9037630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8B9FC-637F-4C3C-87B2-F161281D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detection</a:t>
            </a:r>
            <a:r>
              <a:rPr lang="it-IT" altLang="it-IT" dirty="0"/>
              <a:t>: Replication checks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B6036C-DA86-486A-BD17-7862311D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389" y="1253331"/>
            <a:ext cx="9987891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altLang="it-IT" sz="2900" dirty="0"/>
              <a:t>Make </a:t>
            </a:r>
            <a:r>
              <a:rPr lang="it-IT" altLang="it-IT" sz="2900" dirty="0" err="1"/>
              <a:t>available</a:t>
            </a:r>
            <a:r>
              <a:rPr lang="it-IT" altLang="it-IT" sz="2900" dirty="0"/>
              <a:t> </a:t>
            </a:r>
            <a:br>
              <a:rPr lang="it-IT" altLang="it-IT" sz="2900" dirty="0"/>
            </a:br>
            <a:r>
              <a:rPr lang="it-IT" altLang="it-IT" sz="2900" dirty="0"/>
              <a:t>- </a:t>
            </a:r>
            <a:r>
              <a:rPr lang="it-IT" altLang="it-IT" sz="2900" dirty="0" err="1"/>
              <a:t>two</a:t>
            </a:r>
            <a:r>
              <a:rPr lang="it-IT" altLang="it-IT" sz="2900" dirty="0"/>
              <a:t> or more copies of data item </a:t>
            </a:r>
            <a:r>
              <a:rPr lang="it-IT" altLang="it-IT" sz="2900" dirty="0" err="1"/>
              <a:t>that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may</a:t>
            </a:r>
            <a:r>
              <a:rPr lang="it-IT" altLang="it-IT" sz="2900" dirty="0"/>
              <a:t> be </a:t>
            </a:r>
            <a:r>
              <a:rPr lang="it-IT" altLang="it-IT" sz="2900" dirty="0" err="1"/>
              <a:t>corrupted</a:t>
            </a:r>
            <a:endParaRPr lang="it-IT" altLang="it-IT" sz="2900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900" dirty="0"/>
              <a:t>	- a </a:t>
            </a:r>
            <a:r>
              <a:rPr lang="it-IT" altLang="it-IT" sz="2900" dirty="0" err="1"/>
              <a:t>mechanism</a:t>
            </a:r>
            <a:r>
              <a:rPr lang="it-IT" altLang="it-IT" sz="2900" dirty="0"/>
              <a:t> </a:t>
            </a:r>
            <a:r>
              <a:rPr lang="it-IT" altLang="it-IT" sz="2900" dirty="0" err="1"/>
              <a:t>that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compares</a:t>
            </a:r>
            <a:r>
              <a:rPr lang="it-IT" altLang="it-IT" sz="2900" dirty="0"/>
              <a:t> </a:t>
            </a:r>
            <a:r>
              <a:rPr lang="it-IT" altLang="it-IT" sz="2900" dirty="0" err="1"/>
              <a:t>them</a:t>
            </a:r>
            <a:r>
              <a:rPr lang="it-IT" altLang="it-IT" sz="2900" dirty="0"/>
              <a:t> and </a:t>
            </a:r>
            <a:r>
              <a:rPr lang="it-IT" altLang="it-IT" sz="2900" dirty="0" err="1"/>
              <a:t>declares</a:t>
            </a:r>
            <a:r>
              <a:rPr lang="it-IT" altLang="it-IT" sz="2900" dirty="0"/>
              <a:t> an </a:t>
            </a:r>
            <a:r>
              <a:rPr lang="it-IT" altLang="it-IT" sz="2900" dirty="0" err="1"/>
              <a:t>error</a:t>
            </a:r>
            <a:r>
              <a:rPr lang="it-IT" altLang="it-IT" sz="2900" dirty="0"/>
              <a:t> </a:t>
            </a:r>
            <a:r>
              <a:rPr lang="it-IT" altLang="it-IT" sz="2900" dirty="0" err="1"/>
              <a:t>if</a:t>
            </a:r>
            <a:r>
              <a:rPr lang="it-IT" altLang="it-IT" sz="2900" dirty="0"/>
              <a:t> </a:t>
            </a:r>
            <a:r>
              <a:rPr lang="it-IT" altLang="it-IT" sz="2900" dirty="0" err="1"/>
              <a:t>differ</a:t>
            </a:r>
            <a:endParaRPr lang="it-IT" altLang="it-IT" sz="2900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900" dirty="0"/>
              <a:t>The </a:t>
            </a:r>
            <a:r>
              <a:rPr lang="it-IT" altLang="it-IT" sz="2900" dirty="0" err="1"/>
              <a:t>two</a:t>
            </a:r>
            <a:r>
              <a:rPr lang="it-IT" altLang="it-IT" sz="2900" dirty="0"/>
              <a:t> copies must be </a:t>
            </a:r>
            <a:r>
              <a:rPr lang="it-IT" altLang="it-IT" sz="2900" dirty="0" err="1"/>
              <a:t>unlikely</a:t>
            </a:r>
            <a:r>
              <a:rPr lang="it-IT" altLang="it-IT" sz="2900" dirty="0"/>
              <a:t> to be </a:t>
            </a:r>
            <a:r>
              <a:rPr lang="it-IT" altLang="it-IT" sz="2900" dirty="0" err="1"/>
              <a:t>corrupted</a:t>
            </a:r>
            <a:r>
              <a:rPr lang="it-IT" altLang="it-IT" sz="2900" dirty="0"/>
              <a:t> </a:t>
            </a:r>
            <a:r>
              <a:rPr lang="it-IT" altLang="it-IT" sz="2900" dirty="0" err="1"/>
              <a:t>together</a:t>
            </a:r>
            <a:r>
              <a:rPr lang="it-IT" altLang="it-IT" sz="2900" dirty="0"/>
              <a:t> in the </a:t>
            </a:r>
            <a:r>
              <a:rPr lang="it-IT" altLang="it-IT" sz="2900" dirty="0" err="1"/>
              <a:t>same</a:t>
            </a:r>
            <a:r>
              <a:rPr lang="it-IT" altLang="it-IT" sz="2900" dirty="0"/>
              <a:t> way</a:t>
            </a:r>
          </a:p>
          <a:p>
            <a:pPr>
              <a:lnSpc>
                <a:spcPct val="80000"/>
              </a:lnSpc>
            </a:pPr>
            <a:endParaRPr lang="it-IT" altLang="it-IT" sz="2900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900" dirty="0" err="1"/>
              <a:t>Types</a:t>
            </a:r>
            <a:r>
              <a:rPr lang="it-IT" altLang="it-IT" sz="2900" dirty="0"/>
              <a:t> of checks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900" dirty="0"/>
              <a:t>Coding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900" dirty="0"/>
              <a:t>Self-checking </a:t>
            </a:r>
            <a:r>
              <a:rPr lang="it-IT" altLang="it-IT" sz="2900" dirty="0" err="1"/>
              <a:t>circuitry</a:t>
            </a:r>
            <a:endParaRPr lang="it-IT" altLang="it-IT" sz="29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900" dirty="0"/>
              <a:t>Reversal Checks</a:t>
            </a:r>
            <a:br>
              <a:rPr lang="it-IT" altLang="it-IT" sz="2900" dirty="0"/>
            </a:br>
            <a:r>
              <a:rPr lang="it-IT" altLang="it-IT" sz="2900" dirty="0"/>
              <a:t>the </a:t>
            </a:r>
            <a:r>
              <a:rPr lang="it-IT" altLang="it-IT" sz="2900" dirty="0" err="1"/>
              <a:t>specified</a:t>
            </a:r>
            <a:r>
              <a:rPr lang="it-IT" altLang="it-IT" sz="2900" dirty="0"/>
              <a:t> </a:t>
            </a:r>
            <a:r>
              <a:rPr lang="it-IT" altLang="it-IT" sz="2900" dirty="0" err="1"/>
              <a:t>function</a:t>
            </a:r>
            <a:r>
              <a:rPr lang="it-IT" altLang="it-IT" sz="2900" dirty="0"/>
              <a:t> of the system </a:t>
            </a:r>
            <a:r>
              <a:rPr lang="it-IT" altLang="it-IT" sz="2900" dirty="0" err="1"/>
              <a:t>is</a:t>
            </a:r>
            <a:r>
              <a:rPr lang="it-IT" altLang="it-IT" sz="2900" dirty="0"/>
              <a:t> to compute a </a:t>
            </a:r>
            <a:r>
              <a:rPr lang="it-IT" altLang="it-IT" sz="2900" dirty="0" err="1"/>
              <a:t>mathemathical</a:t>
            </a:r>
            <a:r>
              <a:rPr lang="it-IT" altLang="it-IT" sz="2900" dirty="0"/>
              <a:t> </a:t>
            </a:r>
            <a:r>
              <a:rPr lang="it-IT" altLang="it-IT" sz="2900" dirty="0" err="1"/>
              <a:t>function</a:t>
            </a:r>
            <a:r>
              <a:rPr lang="it-IT" altLang="it-IT" sz="2900" dirty="0"/>
              <a:t>, </a:t>
            </a:r>
            <a:br>
              <a:rPr lang="it-IT" altLang="it-IT" sz="2900" dirty="0"/>
            </a:br>
            <a:r>
              <a:rPr lang="it-IT" altLang="it-IT" sz="2900" dirty="0"/>
              <a:t>output = F(input)</a:t>
            </a:r>
            <a:br>
              <a:rPr lang="it-IT" altLang="it-IT" sz="2900" dirty="0"/>
            </a:br>
            <a:r>
              <a:rPr lang="it-IT" altLang="it-IT" sz="2900" dirty="0" err="1"/>
              <a:t>If</a:t>
            </a:r>
            <a:r>
              <a:rPr lang="it-IT" altLang="it-IT" sz="2900" dirty="0"/>
              <a:t> the </a:t>
            </a:r>
            <a:r>
              <a:rPr lang="it-IT" altLang="it-IT" sz="2900" dirty="0" err="1"/>
              <a:t>function</a:t>
            </a:r>
            <a:r>
              <a:rPr lang="it-IT" altLang="it-IT" sz="2900" dirty="0"/>
              <a:t> </a:t>
            </a:r>
            <a:r>
              <a:rPr lang="it-IT" altLang="it-IT" sz="2900" dirty="0" err="1"/>
              <a:t>has</a:t>
            </a:r>
            <a:r>
              <a:rPr lang="it-IT" altLang="it-IT" sz="2900" dirty="0"/>
              <a:t> an inverse </a:t>
            </a:r>
            <a:r>
              <a:rPr lang="it-IT" altLang="it-IT" sz="2900" dirty="0" err="1"/>
              <a:t>function</a:t>
            </a:r>
            <a:r>
              <a:rPr lang="it-IT" altLang="it-IT" sz="2900" dirty="0"/>
              <a:t> F’, </a:t>
            </a:r>
            <a:r>
              <a:rPr lang="it-IT" altLang="it-IT" sz="2900" dirty="0" err="1"/>
              <a:t>such</a:t>
            </a:r>
            <a:r>
              <a:rPr lang="it-IT" altLang="it-IT" sz="2900" dirty="0"/>
              <a:t> </a:t>
            </a:r>
            <a:r>
              <a:rPr lang="it-IT" altLang="it-IT" sz="2900" dirty="0" err="1"/>
              <a:t>that</a:t>
            </a:r>
            <a:r>
              <a:rPr lang="it-IT" altLang="it-IT" sz="2900" dirty="0"/>
              <a:t> F’(F(x))=x, </a:t>
            </a:r>
            <a:r>
              <a:rPr lang="it-IT" altLang="it-IT" sz="2900" dirty="0" err="1"/>
              <a:t>we</a:t>
            </a:r>
            <a:r>
              <a:rPr lang="it-IT" altLang="it-IT" sz="2900" dirty="0"/>
              <a:t> can compute F’(output) and </a:t>
            </a:r>
            <a:r>
              <a:rPr lang="it-IT" altLang="it-IT" sz="2900" dirty="0" err="1"/>
              <a:t>verify</a:t>
            </a:r>
            <a:r>
              <a:rPr lang="it-IT" altLang="it-IT" sz="2900" dirty="0"/>
              <a:t> </a:t>
            </a:r>
            <a:r>
              <a:rPr lang="it-IT" altLang="it-IT" sz="2900" dirty="0" err="1"/>
              <a:t>that</a:t>
            </a:r>
            <a:r>
              <a:rPr lang="it-IT" altLang="it-IT" sz="2900" dirty="0"/>
              <a:t> F’(output) = input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900" dirty="0" err="1"/>
              <a:t>Specification</a:t>
            </a:r>
            <a:r>
              <a:rPr lang="it-IT" altLang="it-IT" sz="2900" dirty="0"/>
              <a:t> checks (use the </a:t>
            </a:r>
            <a:r>
              <a:rPr lang="it-IT" altLang="it-IT" sz="2900" dirty="0" err="1"/>
              <a:t>definition</a:t>
            </a:r>
            <a:r>
              <a:rPr lang="it-IT" altLang="it-IT" sz="2900" dirty="0"/>
              <a:t> of “</a:t>
            </a:r>
            <a:r>
              <a:rPr lang="it-IT" altLang="it-IT" sz="2900" dirty="0" err="1"/>
              <a:t>correct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result</a:t>
            </a:r>
            <a:r>
              <a:rPr lang="it-IT" altLang="it-IT" sz="2900" dirty="0"/>
              <a:t>”)</a:t>
            </a:r>
            <a:br>
              <a:rPr lang="it-IT" altLang="it-IT" sz="2900" dirty="0"/>
            </a:br>
            <a:r>
              <a:rPr lang="it-IT" altLang="it-IT" sz="2900" dirty="0" err="1"/>
              <a:t>Examples</a:t>
            </a:r>
            <a:br>
              <a:rPr lang="it-IT" altLang="it-IT" sz="2900" dirty="0"/>
            </a:br>
            <a:r>
              <a:rPr lang="it-IT" altLang="it-IT" sz="2900" dirty="0"/>
              <a:t>		</a:t>
            </a:r>
            <a:r>
              <a:rPr lang="it-IT" altLang="it-IT" sz="2900" dirty="0" err="1"/>
              <a:t>Specification</a:t>
            </a:r>
            <a:r>
              <a:rPr lang="it-IT" altLang="it-IT" sz="2900" dirty="0"/>
              <a:t>: </a:t>
            </a:r>
            <a:r>
              <a:rPr lang="it-IT" altLang="it-IT" sz="2900" dirty="0" err="1"/>
              <a:t>find</a:t>
            </a:r>
            <a:r>
              <a:rPr lang="it-IT" altLang="it-IT" sz="2900" dirty="0"/>
              <a:t> the </a:t>
            </a:r>
            <a:r>
              <a:rPr lang="it-IT" altLang="it-IT" sz="2900" dirty="0" err="1"/>
              <a:t>solution</a:t>
            </a:r>
            <a:r>
              <a:rPr lang="it-IT" altLang="it-IT" sz="2900" dirty="0"/>
              <a:t> of an </a:t>
            </a:r>
            <a:r>
              <a:rPr lang="it-IT" altLang="it-IT" sz="2900" dirty="0" err="1"/>
              <a:t>equation</a:t>
            </a:r>
            <a:br>
              <a:rPr lang="it-IT" altLang="it-IT" sz="2900" dirty="0"/>
            </a:br>
            <a:r>
              <a:rPr lang="it-IT" altLang="it-IT" sz="2900" dirty="0"/>
              <a:t>		Check: </a:t>
            </a:r>
            <a:r>
              <a:rPr lang="it-IT" altLang="it-IT" sz="2900" dirty="0" err="1"/>
              <a:t>substitute</a:t>
            </a:r>
            <a:r>
              <a:rPr lang="it-IT" altLang="it-IT" sz="2900" dirty="0"/>
              <a:t> </a:t>
            </a:r>
            <a:r>
              <a:rPr lang="it-IT" altLang="it-IT" sz="2900" dirty="0" err="1"/>
              <a:t>results</a:t>
            </a:r>
            <a:r>
              <a:rPr lang="it-IT" altLang="it-IT" sz="2900" dirty="0"/>
              <a:t> back </a:t>
            </a:r>
            <a:r>
              <a:rPr lang="it-IT" altLang="it-IT" sz="2900" dirty="0" err="1"/>
              <a:t>into</a:t>
            </a:r>
            <a:r>
              <a:rPr lang="it-IT" altLang="it-IT" sz="2900" dirty="0"/>
              <a:t> the </a:t>
            </a:r>
            <a:r>
              <a:rPr lang="it-IT" altLang="it-IT" sz="2900" dirty="0" err="1"/>
              <a:t>original</a:t>
            </a:r>
            <a:r>
              <a:rPr lang="it-IT" altLang="it-IT" sz="2900" dirty="0"/>
              <a:t> </a:t>
            </a:r>
            <a:r>
              <a:rPr lang="it-IT" altLang="it-IT" sz="2900" dirty="0" err="1"/>
              <a:t>equation</a:t>
            </a:r>
            <a:br>
              <a:rPr lang="it-IT" altLang="it-IT" sz="2900" dirty="0"/>
            </a:br>
            <a:endParaRPr lang="it-IT" altLang="it-IT" sz="29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900" dirty="0" err="1"/>
              <a:t>Reasonableness</a:t>
            </a:r>
            <a:r>
              <a:rPr lang="it-IT" altLang="it-IT" sz="2900" dirty="0"/>
              <a:t> Checks</a:t>
            </a:r>
            <a:br>
              <a:rPr lang="it-IT" altLang="it-IT" sz="2900" dirty="0"/>
            </a:br>
            <a:r>
              <a:rPr lang="it-IT" altLang="it-IT" sz="2900" dirty="0"/>
              <a:t>	Divide by 0</a:t>
            </a:r>
            <a:br>
              <a:rPr lang="it-IT" altLang="it-IT" sz="2900" dirty="0"/>
            </a:br>
            <a:r>
              <a:rPr lang="it-IT" altLang="it-IT" sz="2900" dirty="0"/>
              <a:t>	</a:t>
            </a:r>
            <a:r>
              <a:rPr lang="it-IT" altLang="it-IT" sz="2900" dirty="0" err="1"/>
              <a:t>Acceptable</a:t>
            </a:r>
            <a:r>
              <a:rPr lang="it-IT" altLang="it-IT" sz="2900" dirty="0"/>
              <a:t> ranges of </a:t>
            </a:r>
            <a:r>
              <a:rPr lang="it-IT" altLang="it-IT" sz="2900" dirty="0" err="1"/>
              <a:t>variables</a:t>
            </a:r>
            <a:br>
              <a:rPr lang="it-IT" altLang="it-IT" sz="2900" dirty="0"/>
            </a:br>
            <a:r>
              <a:rPr lang="it-IT" altLang="it-IT" sz="2900" dirty="0"/>
              <a:t>	</a:t>
            </a:r>
            <a:r>
              <a:rPr lang="it-IT" altLang="it-IT" sz="2900" dirty="0" err="1"/>
              <a:t>Acceptable</a:t>
            </a:r>
            <a:r>
              <a:rPr lang="it-IT" altLang="it-IT" sz="2900" dirty="0"/>
              <a:t> </a:t>
            </a:r>
            <a:r>
              <a:rPr lang="it-IT" altLang="it-IT" sz="2900" dirty="0" err="1"/>
              <a:t>transitions</a:t>
            </a:r>
            <a:br>
              <a:rPr lang="it-IT" altLang="it-IT" sz="2900" dirty="0"/>
            </a:br>
            <a:r>
              <a:rPr lang="it-IT" altLang="it-IT" sz="2900" dirty="0"/>
              <a:t>	</a:t>
            </a:r>
            <a:r>
              <a:rPr lang="it-IT" altLang="it-IT" sz="2900" dirty="0" err="1"/>
              <a:t>Probable</a:t>
            </a:r>
            <a:r>
              <a:rPr lang="it-IT" altLang="it-IT" sz="2900" dirty="0"/>
              <a:t> </a:t>
            </a:r>
            <a:r>
              <a:rPr lang="it-IT" altLang="it-IT" sz="2900" dirty="0" err="1"/>
              <a:t>results</a:t>
            </a:r>
            <a:endParaRPr lang="it-IT" altLang="it-IT" sz="29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900" dirty="0"/>
              <a:t>…………..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70F379-6711-4392-BCF3-DC9D6B8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FA4DF7-C5FB-497B-B6E5-363611B8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689D29-93A3-4B6E-93EE-3B0810D7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8388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15A59C-88EC-4B69-BEC9-A2F63E5F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detection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638470-3553-4A36-B5AE-E8B408520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altLang="it-IT" sz="3600" dirty="0" err="1"/>
              <a:t>Effectiveness</a:t>
            </a:r>
            <a:r>
              <a:rPr lang="it-IT" altLang="it-IT" sz="3600" dirty="0"/>
              <a:t> of </a:t>
            </a:r>
            <a:r>
              <a:rPr lang="it-IT" altLang="it-IT" sz="3600" dirty="0" err="1"/>
              <a:t>error</a:t>
            </a:r>
            <a:r>
              <a:rPr lang="it-IT" altLang="it-IT" sz="3600" dirty="0"/>
              <a:t> </a:t>
            </a:r>
            <a:r>
              <a:rPr lang="it-IT" altLang="it-IT" sz="3600" dirty="0" err="1"/>
              <a:t>detction</a:t>
            </a:r>
            <a:r>
              <a:rPr lang="it-IT" altLang="it-IT" sz="3600" dirty="0"/>
              <a:t> </a:t>
            </a:r>
            <a:r>
              <a:rPr lang="it-IT" altLang="it-IT" sz="3600" dirty="0" err="1"/>
              <a:t>measured</a:t>
            </a:r>
            <a:r>
              <a:rPr lang="it-IT" altLang="it-IT" sz="3600" dirty="0"/>
              <a:t> by </a:t>
            </a:r>
            <a:br>
              <a:rPr lang="it-IT" altLang="it-IT" sz="3600" dirty="0"/>
            </a:br>
            <a:endParaRPr lang="it-IT" altLang="it-IT" sz="3600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b="1" dirty="0"/>
              <a:t>Coverage:</a:t>
            </a:r>
            <a:br>
              <a:rPr lang="it-IT" altLang="it-IT" b="1" dirty="0"/>
            </a:br>
            <a:r>
              <a:rPr lang="it-IT" altLang="it-IT" dirty="0" err="1"/>
              <a:t>probability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an </a:t>
            </a:r>
            <a:r>
              <a:rPr lang="it-IT" altLang="it-IT" dirty="0" err="1"/>
              <a:t>error</a:t>
            </a:r>
            <a:r>
              <a:rPr lang="it-IT" altLang="it-IT" dirty="0"/>
              <a:t> or fault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detected</a:t>
            </a:r>
            <a:r>
              <a:rPr lang="it-IT" altLang="it-IT" dirty="0"/>
              <a:t> </a:t>
            </a:r>
            <a:r>
              <a:rPr lang="it-IT" altLang="it-IT" dirty="0" err="1"/>
              <a:t>conditional</a:t>
            </a:r>
            <a:r>
              <a:rPr lang="it-IT" altLang="it-IT" dirty="0"/>
              <a:t> on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occurence</a:t>
            </a:r>
            <a:endParaRPr lang="it-IT" altLang="it-IT" dirty="0"/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b="1" dirty="0" err="1"/>
              <a:t>Latency</a:t>
            </a:r>
            <a:r>
              <a:rPr lang="it-IT" altLang="it-IT" b="1" dirty="0"/>
              <a:t>:</a:t>
            </a:r>
            <a:br>
              <a:rPr lang="it-IT" altLang="it-IT" dirty="0"/>
            </a:br>
            <a:r>
              <a:rPr lang="it-IT" altLang="it-IT" dirty="0"/>
              <a:t>time </a:t>
            </a:r>
            <a:r>
              <a:rPr lang="it-IT" altLang="it-IT" dirty="0" err="1"/>
              <a:t>elapsing</a:t>
            </a:r>
            <a:r>
              <a:rPr lang="it-IT" altLang="it-IT" dirty="0"/>
              <a:t> </a:t>
            </a:r>
            <a:r>
              <a:rPr lang="it-IT" altLang="it-IT" dirty="0" err="1"/>
              <a:t>between</a:t>
            </a:r>
            <a:r>
              <a:rPr lang="it-IT" altLang="it-IT" dirty="0"/>
              <a:t> the </a:t>
            </a:r>
            <a:r>
              <a:rPr lang="it-IT" altLang="it-IT" dirty="0" err="1"/>
              <a:t>occurrence</a:t>
            </a:r>
            <a:r>
              <a:rPr lang="it-IT" altLang="it-IT" dirty="0"/>
              <a:t> of an </a:t>
            </a:r>
            <a:r>
              <a:rPr lang="it-IT" altLang="it-IT" dirty="0" err="1"/>
              <a:t>error</a:t>
            </a:r>
            <a:r>
              <a:rPr lang="it-IT" altLang="it-IT" dirty="0"/>
              <a:t> and </a:t>
            </a:r>
            <a:r>
              <a:rPr lang="it-IT" altLang="it-IT" dirty="0" err="1"/>
              <a:t>its</a:t>
            </a:r>
            <a:r>
              <a:rPr lang="it-IT" altLang="it-IT" dirty="0"/>
              <a:t> </a:t>
            </a:r>
            <a:r>
              <a:rPr lang="it-IT" altLang="it-IT" dirty="0" err="1"/>
              <a:t>detection</a:t>
            </a:r>
            <a:r>
              <a:rPr lang="it-IT" altLang="it-IT" dirty="0"/>
              <a:t> (a random </a:t>
            </a:r>
            <a:r>
              <a:rPr lang="it-IT" altLang="it-IT" dirty="0" err="1"/>
              <a:t>variable</a:t>
            </a:r>
            <a:r>
              <a:rPr lang="it-IT" altLang="it-IT" dirty="0"/>
              <a:t>)</a:t>
            </a:r>
            <a:br>
              <a:rPr lang="it-IT" altLang="it-IT" dirty="0"/>
            </a:br>
            <a:r>
              <a:rPr lang="it-IT" altLang="it-IT" dirty="0" err="1"/>
              <a:t>how</a:t>
            </a:r>
            <a:r>
              <a:rPr lang="it-IT" altLang="it-IT" dirty="0"/>
              <a:t> long faults/</a:t>
            </a:r>
            <a:r>
              <a:rPr lang="it-IT" altLang="it-IT" dirty="0" err="1"/>
              <a:t>errors</a:t>
            </a:r>
            <a:r>
              <a:rPr lang="it-IT" altLang="it-IT" dirty="0"/>
              <a:t> </a:t>
            </a:r>
            <a:r>
              <a:rPr lang="it-IT" altLang="it-IT" dirty="0" err="1"/>
              <a:t>remain</a:t>
            </a:r>
            <a:r>
              <a:rPr lang="it-IT" altLang="it-IT" dirty="0"/>
              <a:t> </a:t>
            </a:r>
            <a:r>
              <a:rPr lang="it-IT" altLang="it-IT" dirty="0" err="1"/>
              <a:t>undetected</a:t>
            </a:r>
            <a:r>
              <a:rPr lang="it-IT" altLang="it-IT" dirty="0"/>
              <a:t> in the system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b="1" dirty="0" err="1"/>
              <a:t>Damage</a:t>
            </a:r>
            <a:r>
              <a:rPr lang="it-IT" altLang="it-IT" b="1" dirty="0"/>
              <a:t> </a:t>
            </a:r>
            <a:r>
              <a:rPr lang="it-IT" altLang="it-IT" b="1" dirty="0" err="1"/>
              <a:t>Confinement</a:t>
            </a:r>
            <a:r>
              <a:rPr lang="it-IT" altLang="it-IT" b="1" dirty="0"/>
              <a:t>:</a:t>
            </a:r>
            <a:br>
              <a:rPr lang="it-IT" altLang="it-IT" b="1" dirty="0"/>
            </a:b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propagation</a:t>
            </a:r>
            <a:r>
              <a:rPr lang="it-IT" altLang="it-IT" dirty="0"/>
              <a:t> </a:t>
            </a:r>
            <a:r>
              <a:rPr lang="it-IT" altLang="it-IT" dirty="0" err="1"/>
              <a:t>path</a:t>
            </a: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the </a:t>
            </a:r>
            <a:r>
              <a:rPr lang="it-IT" altLang="it-IT" dirty="0" err="1"/>
              <a:t>wider</a:t>
            </a:r>
            <a:r>
              <a:rPr lang="it-IT" altLang="it-IT" dirty="0"/>
              <a:t> the </a:t>
            </a:r>
            <a:r>
              <a:rPr lang="it-IT" altLang="it-IT" dirty="0" err="1"/>
              <a:t>propagation</a:t>
            </a:r>
            <a:r>
              <a:rPr lang="it-IT" altLang="it-IT" dirty="0"/>
              <a:t>, the more </a:t>
            </a:r>
            <a:r>
              <a:rPr lang="it-IT" altLang="it-IT" dirty="0" err="1"/>
              <a:t>likely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 </a:t>
            </a:r>
            <a:r>
              <a:rPr lang="it-IT" altLang="it-IT" dirty="0" err="1"/>
              <a:t>will</a:t>
            </a:r>
            <a:r>
              <a:rPr lang="it-IT" altLang="it-IT" dirty="0"/>
              <a:t> spread </a:t>
            </a:r>
            <a:r>
              <a:rPr lang="it-IT" altLang="it-IT" dirty="0" err="1"/>
              <a:t>outside</a:t>
            </a:r>
            <a:r>
              <a:rPr lang="it-IT" altLang="it-IT" dirty="0"/>
              <a:t> the system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3200" dirty="0" err="1"/>
              <a:t>Preventing</a:t>
            </a:r>
            <a:r>
              <a:rPr lang="it-IT" altLang="it-IT" sz="3200" dirty="0"/>
              <a:t> </a:t>
            </a:r>
            <a:r>
              <a:rPr lang="it-IT" altLang="it-IT" sz="3200" dirty="0" err="1"/>
              <a:t>error</a:t>
            </a:r>
            <a:r>
              <a:rPr lang="it-IT" altLang="it-IT" sz="3200" dirty="0"/>
              <a:t> </a:t>
            </a:r>
            <a:r>
              <a:rPr lang="it-IT" altLang="it-IT" sz="3200" dirty="0" err="1"/>
              <a:t>propagation</a:t>
            </a:r>
            <a:r>
              <a:rPr lang="it-IT" altLang="it-IT" sz="3200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- “minimum </a:t>
            </a:r>
            <a:r>
              <a:rPr lang="it-IT" altLang="it-IT" dirty="0" err="1"/>
              <a:t>priviledge</a:t>
            </a:r>
            <a:r>
              <a:rPr lang="it-IT" altLang="it-IT" dirty="0"/>
              <a:t>”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- </a:t>
            </a:r>
            <a:r>
              <a:rPr lang="it-IT" altLang="it-IT" dirty="0" err="1"/>
              <a:t>discriminating</a:t>
            </a:r>
            <a:r>
              <a:rPr lang="it-IT" altLang="it-IT" dirty="0"/>
              <a:t> on </a:t>
            </a:r>
            <a:r>
              <a:rPr lang="it-IT" altLang="it-IT" dirty="0" err="1"/>
              <a:t>type</a:t>
            </a:r>
            <a:r>
              <a:rPr lang="it-IT" altLang="it-IT" dirty="0"/>
              <a:t> of use, users, ..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- </a:t>
            </a:r>
            <a:r>
              <a:rPr lang="it-IT" altLang="it-IT" dirty="0" err="1"/>
              <a:t>Protection</a:t>
            </a:r>
            <a:r>
              <a:rPr lang="it-IT" altLang="it-IT" dirty="0"/>
              <a:t> </a:t>
            </a:r>
            <a:r>
              <a:rPr lang="it-IT" altLang="it-IT" dirty="0" err="1"/>
              <a:t>mechanisms</a:t>
            </a:r>
            <a:r>
              <a:rPr lang="it-IT" altLang="it-IT" dirty="0"/>
              <a:t>: </a:t>
            </a:r>
            <a:r>
              <a:rPr lang="it-IT" altLang="it-IT" dirty="0" err="1"/>
              <a:t>message-passing</a:t>
            </a:r>
            <a:r>
              <a:rPr lang="it-IT" altLang="it-IT" dirty="0"/>
              <a:t> versus sharing </a:t>
            </a:r>
            <a:r>
              <a:rPr lang="it-IT" altLang="it-IT" dirty="0" err="1"/>
              <a:t>memory</a:t>
            </a:r>
            <a:r>
              <a:rPr lang="it-IT" altLang="it-IT" dirty="0"/>
              <a:t>, hardware and time for </a:t>
            </a:r>
            <a:r>
              <a:rPr lang="it-IT" altLang="it-IT" dirty="0" err="1"/>
              <a:t>authorization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685D75-B102-4DFB-97A7-48E3418D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ADA650-6803-4253-A6C2-264866CA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BD96D0-251E-4B40-9159-830D4D8E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5622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F0290E-1CCB-449F-B77B-65B86A8A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System </a:t>
            </a:r>
            <a:r>
              <a:rPr lang="it-IT" altLang="it-IT" dirty="0" err="1"/>
              <a:t>structuring</a:t>
            </a:r>
            <a:r>
              <a:rPr lang="it-IT" altLang="it-IT" dirty="0"/>
              <a:t> </a:t>
            </a:r>
            <a:r>
              <a:rPr lang="it-IT" altLang="it-IT" dirty="0" err="1"/>
              <a:t>principles</a:t>
            </a:r>
            <a:r>
              <a:rPr lang="it-IT" altLang="it-IT" dirty="0"/>
              <a:t>(</a:t>
            </a:r>
            <a:r>
              <a:rPr lang="it-IT" altLang="it-IT" dirty="0" err="1"/>
              <a:t>mutual</a:t>
            </a:r>
            <a:r>
              <a:rPr lang="it-IT" altLang="it-IT" dirty="0"/>
              <a:t> </a:t>
            </a:r>
            <a:r>
              <a:rPr lang="it-IT" altLang="it-IT" dirty="0" err="1"/>
              <a:t>suspicion</a:t>
            </a:r>
            <a:r>
              <a:rPr lang="it-IT" altLang="it-IT" dirty="0"/>
              <a:t>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8544B3-24FA-46FC-B0E9-67FE20129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altLang="it-IT" dirty="0"/>
              <a:t>1)</a:t>
            </a:r>
            <a:r>
              <a:rPr lang="it-IT" altLang="it-IT" dirty="0" err="1"/>
              <a:t>Each</a:t>
            </a:r>
            <a:r>
              <a:rPr lang="it-IT" altLang="it-IT" dirty="0"/>
              <a:t> component </a:t>
            </a:r>
            <a:r>
              <a:rPr lang="it-IT" altLang="it-IT" dirty="0" err="1"/>
              <a:t>examines</a:t>
            </a:r>
            <a:r>
              <a:rPr lang="it-IT" altLang="it-IT" dirty="0"/>
              <a:t> </a:t>
            </a:r>
            <a:r>
              <a:rPr lang="it-IT" altLang="it-IT" dirty="0" err="1"/>
              <a:t>each</a:t>
            </a:r>
            <a:r>
              <a:rPr lang="it-IT" altLang="it-IT" dirty="0"/>
              <a:t> </a:t>
            </a:r>
            <a:r>
              <a:rPr lang="it-IT" altLang="it-IT" dirty="0" err="1"/>
              <a:t>request</a:t>
            </a:r>
            <a:r>
              <a:rPr lang="it-IT" altLang="it-IT" dirty="0"/>
              <a:t> or data item from </a:t>
            </a:r>
            <a:r>
              <a:rPr lang="it-IT" altLang="it-IT" dirty="0" err="1"/>
              <a:t>other</a:t>
            </a:r>
            <a:r>
              <a:rPr lang="it-IT" altLang="it-IT" dirty="0"/>
              <a:t> </a:t>
            </a:r>
            <a:r>
              <a:rPr lang="it-IT" altLang="it-IT" dirty="0" err="1"/>
              <a:t>components</a:t>
            </a:r>
            <a:r>
              <a:rPr lang="it-IT" altLang="it-IT" dirty="0"/>
              <a:t> </a:t>
            </a:r>
            <a:r>
              <a:rPr lang="it-IT" altLang="it-IT" dirty="0" err="1"/>
              <a:t>before</a:t>
            </a:r>
            <a:r>
              <a:rPr lang="it-IT" altLang="it-IT" dirty="0"/>
              <a:t> </a:t>
            </a:r>
            <a:r>
              <a:rPr lang="it-IT" altLang="it-IT" dirty="0" err="1"/>
              <a:t>acting</a:t>
            </a:r>
            <a:r>
              <a:rPr lang="it-IT" altLang="it-IT" dirty="0"/>
              <a:t> on </a:t>
            </a:r>
            <a:r>
              <a:rPr lang="it-IT" altLang="it-IT" dirty="0" err="1"/>
              <a:t>it</a:t>
            </a:r>
            <a:endParaRPr lang="it-IT" altLang="it-IT" dirty="0"/>
          </a:p>
          <a:p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For </a:t>
            </a:r>
            <a:r>
              <a:rPr lang="it-IT" altLang="it-IT" dirty="0" err="1"/>
              <a:t>example</a:t>
            </a:r>
            <a:r>
              <a:rPr lang="it-IT" altLang="it-IT" dirty="0"/>
              <a:t>,  </a:t>
            </a:r>
            <a:r>
              <a:rPr lang="it-IT" altLang="it-IT" dirty="0" err="1"/>
              <a:t>each</a:t>
            </a:r>
            <a:r>
              <a:rPr lang="it-IT" altLang="it-IT" dirty="0"/>
              <a:t> software </a:t>
            </a:r>
            <a:r>
              <a:rPr lang="it-IT" altLang="it-IT" dirty="0" err="1"/>
              <a:t>module</a:t>
            </a:r>
            <a:r>
              <a:rPr lang="it-IT" altLang="it-IT" dirty="0"/>
              <a:t> checks </a:t>
            </a:r>
            <a:r>
              <a:rPr lang="it-IT" altLang="it-IT" dirty="0" err="1"/>
              <a:t>legality</a:t>
            </a:r>
            <a:r>
              <a:rPr lang="it-IT" altLang="it-IT" dirty="0"/>
              <a:t> and </a:t>
            </a:r>
            <a:r>
              <a:rPr lang="it-IT" altLang="it-IT" dirty="0" err="1"/>
              <a:t>reasonableness</a:t>
            </a:r>
            <a:r>
              <a:rPr lang="it-IT" altLang="it-IT" dirty="0"/>
              <a:t> of </a:t>
            </a:r>
            <a:r>
              <a:rPr lang="it-IT" altLang="it-IT" dirty="0" err="1"/>
              <a:t>each</a:t>
            </a:r>
            <a:r>
              <a:rPr lang="it-IT" altLang="it-IT" dirty="0"/>
              <a:t> </a:t>
            </a:r>
            <a:r>
              <a:rPr lang="it-IT" altLang="it-IT" dirty="0" err="1"/>
              <a:t>request</a:t>
            </a:r>
            <a:r>
              <a:rPr lang="it-IT" altLang="it-IT" dirty="0"/>
              <a:t> </a:t>
            </a:r>
            <a:r>
              <a:rPr lang="it-IT" altLang="it-IT" dirty="0" err="1"/>
              <a:t>received</a:t>
            </a: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	</a:t>
            </a:r>
            <a:r>
              <a:rPr lang="it-IT" altLang="it-IT" dirty="0" err="1"/>
              <a:t>added</a:t>
            </a:r>
            <a:r>
              <a:rPr lang="it-IT" altLang="it-IT" dirty="0"/>
              <a:t> overhead</a:t>
            </a:r>
          </a:p>
          <a:p>
            <a:pPr marL="0" indent="0">
              <a:buNone/>
            </a:pPr>
            <a:r>
              <a:rPr lang="it-IT" altLang="it-IT" dirty="0"/>
              <a:t>	</a:t>
            </a:r>
            <a:r>
              <a:rPr lang="it-IT" altLang="it-IT" dirty="0" err="1"/>
              <a:t>need</a:t>
            </a:r>
            <a:r>
              <a:rPr lang="it-IT" altLang="it-IT" dirty="0"/>
              <a:t> for </a:t>
            </a:r>
            <a:r>
              <a:rPr lang="it-IT" altLang="it-IT" dirty="0" err="1"/>
              <a:t>providing</a:t>
            </a:r>
            <a:r>
              <a:rPr lang="it-IT" altLang="it-IT" dirty="0"/>
              <a:t>: </a:t>
            </a:r>
            <a:r>
              <a:rPr lang="it-IT" altLang="it-IT" dirty="0" err="1"/>
              <a:t>signalling</a:t>
            </a:r>
            <a:r>
              <a:rPr lang="it-IT" altLang="it-IT" dirty="0"/>
              <a:t> back to </a:t>
            </a:r>
            <a:r>
              <a:rPr lang="it-IT" altLang="it-IT" dirty="0" err="1"/>
              <a:t>requestor</a:t>
            </a:r>
            <a:r>
              <a:rPr lang="it-IT" altLang="it-IT" dirty="0"/>
              <a:t> and </a:t>
            </a:r>
            <a:r>
              <a:rPr lang="it-IT" altLang="it-IT" dirty="0" err="1"/>
              <a:t>own</a:t>
            </a:r>
            <a:r>
              <a:rPr lang="it-IT" altLang="it-IT" dirty="0"/>
              <a:t> strategy for </a:t>
            </a:r>
            <a:br>
              <a:rPr lang="it-IT" altLang="it-IT" dirty="0"/>
            </a:br>
            <a:r>
              <a:rPr lang="it-IT" altLang="it-IT" dirty="0"/>
              <a:t>		</a:t>
            </a:r>
            <a:r>
              <a:rPr lang="it-IT" altLang="it-IT" dirty="0" err="1"/>
              <a:t>dealing</a:t>
            </a:r>
            <a:r>
              <a:rPr lang="it-IT" altLang="it-IT" dirty="0"/>
              <a:t> with </a:t>
            </a:r>
            <a:r>
              <a:rPr lang="it-IT" altLang="it-IT" dirty="0" err="1"/>
              <a:t>erroneous</a:t>
            </a:r>
            <a:r>
              <a:rPr lang="it-IT" altLang="it-IT" dirty="0"/>
              <a:t> </a:t>
            </a:r>
            <a:r>
              <a:rPr lang="it-IT" altLang="it-IT" dirty="0" err="1"/>
              <a:t>requests</a:t>
            </a: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2) Make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confinement</a:t>
            </a:r>
            <a:r>
              <a:rPr lang="it-IT" altLang="it-IT" dirty="0"/>
              <a:t> </a:t>
            </a:r>
            <a:r>
              <a:rPr lang="it-IT" altLang="it-IT" dirty="0" err="1"/>
              <a:t>areas</a:t>
            </a:r>
            <a:r>
              <a:rPr lang="it-IT" altLang="it-IT" dirty="0"/>
              <a:t> coincide in </a:t>
            </a:r>
            <a:r>
              <a:rPr lang="it-IT" altLang="it-IT" dirty="0" err="1"/>
              <a:t>different</a:t>
            </a:r>
            <a:r>
              <a:rPr lang="it-IT" altLang="it-IT" dirty="0"/>
              <a:t> </a:t>
            </a:r>
            <a:r>
              <a:rPr lang="it-IT" altLang="it-IT" dirty="0" err="1"/>
              <a:t>views</a:t>
            </a:r>
            <a:r>
              <a:rPr lang="it-IT" altLang="it-IT" dirty="0"/>
              <a:t> of the system:</a:t>
            </a:r>
          </a:p>
          <a:p>
            <a:pPr marL="0" indent="0">
              <a:buNone/>
            </a:pPr>
            <a:r>
              <a:rPr lang="it-IT" altLang="it-IT" dirty="0"/>
              <a:t>			</a:t>
            </a:r>
            <a:r>
              <a:rPr lang="it-IT" altLang="it-IT" dirty="0" err="1"/>
              <a:t>boundary</a:t>
            </a:r>
            <a:r>
              <a:rPr lang="it-IT" altLang="it-IT" dirty="0"/>
              <a:t> </a:t>
            </a:r>
            <a:r>
              <a:rPr lang="it-IT" altLang="it-IT" dirty="0" err="1"/>
              <a:t>at</a:t>
            </a:r>
            <a:r>
              <a:rPr lang="it-IT" altLang="it-IT" dirty="0"/>
              <a:t> </a:t>
            </a:r>
            <a:r>
              <a:rPr lang="it-IT" altLang="it-IT" dirty="0" err="1"/>
              <a:t>interfaces</a:t>
            </a:r>
            <a:r>
              <a:rPr lang="it-IT" altLang="it-IT" dirty="0"/>
              <a:t> </a:t>
            </a:r>
            <a:r>
              <a:rPr lang="it-IT" altLang="it-IT" dirty="0" err="1"/>
              <a:t>between</a:t>
            </a:r>
            <a:r>
              <a:rPr lang="it-IT" altLang="it-IT" dirty="0"/>
              <a:t> </a:t>
            </a:r>
            <a:r>
              <a:rPr lang="it-IT" altLang="it-IT" dirty="0" err="1"/>
              <a:t>layers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FDE109-4174-4623-83A9-59138187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225ED9-6DC7-4F6C-B1AD-742E76F5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958DB4-5CCA-44B1-8F13-1E6349F3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5456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Rectangle 2">
            <a:extLst>
              <a:ext uri="{FF2B5EF4-FFF2-40B4-BE49-F238E27FC236}">
                <a16:creationId xmlns:a16="http://schemas.microsoft.com/office/drawing/2014/main" id="{06C67DB8-7941-4A2D-928C-5254B34C9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7369" y="3111500"/>
            <a:ext cx="7200900" cy="635000"/>
          </a:xfrm>
        </p:spPr>
        <p:txBody>
          <a:bodyPr>
            <a:normAutofit/>
          </a:bodyPr>
          <a:lstStyle/>
          <a:p>
            <a:pPr algn="r"/>
            <a:r>
              <a:rPr lang="it-IT" altLang="it-IT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Fault </a:t>
            </a:r>
            <a:r>
              <a:rPr lang="it-IT" altLang="it-IT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handling</a:t>
            </a:r>
            <a:endParaRPr lang="it-IT" altLang="it-IT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7B7FF-5940-4305-9808-736C3EDF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/>
              <a:t>Dependability</a:t>
            </a:r>
            <a:r>
              <a:rPr lang="it-IT" altLang="it-IT" dirty="0"/>
              <a:t> </a:t>
            </a:r>
            <a:r>
              <a:rPr lang="it-IT" altLang="it-IT" dirty="0" err="1"/>
              <a:t>attributes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9AD5CF-713A-4CFA-9E66-366C0E52F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64" y="125333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altLang="it-IT" dirty="0" err="1"/>
              <a:t>Dependability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a concept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encompasses</a:t>
            </a:r>
            <a:r>
              <a:rPr lang="it-IT" altLang="it-IT" dirty="0"/>
              <a:t> multiple </a:t>
            </a:r>
            <a:r>
              <a:rPr lang="it-IT" altLang="it-IT" dirty="0" err="1"/>
              <a:t>properties</a:t>
            </a:r>
            <a:r>
              <a:rPr lang="it-IT" altLang="it-IT" dirty="0"/>
              <a:t>: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 marL="0" indent="0" eaLnBrk="0" hangingPunct="0">
              <a:lnSpc>
                <a:spcPct val="80000"/>
              </a:lnSpc>
              <a:spcBef>
                <a:spcPct val="0"/>
              </a:spcBef>
              <a:buNone/>
            </a:pPr>
            <a:r>
              <a:rPr lang="it-IT" altLang="it-IT" dirty="0"/>
              <a:t>	- </a:t>
            </a:r>
            <a:r>
              <a:rPr lang="it-IT" altLang="it-IT" b="1" dirty="0" err="1"/>
              <a:t>Availability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	</a:t>
            </a:r>
            <a:r>
              <a:rPr lang="it-IT" altLang="it-IT" dirty="0" err="1"/>
              <a:t>readiness</a:t>
            </a:r>
            <a:r>
              <a:rPr lang="it-IT" altLang="it-IT" dirty="0"/>
              <a:t> for </a:t>
            </a:r>
            <a:r>
              <a:rPr lang="it-IT" altLang="it-IT" dirty="0" err="1"/>
              <a:t>correct</a:t>
            </a:r>
            <a:r>
              <a:rPr lang="it-IT" altLang="it-IT" dirty="0"/>
              <a:t> service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- </a:t>
            </a:r>
            <a:r>
              <a:rPr lang="it-IT" altLang="it-IT" b="1" dirty="0"/>
              <a:t>Reliability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	</a:t>
            </a:r>
            <a:r>
              <a:rPr lang="it-IT" altLang="it-IT" dirty="0" err="1"/>
              <a:t>continuity</a:t>
            </a:r>
            <a:r>
              <a:rPr lang="it-IT" altLang="it-IT" dirty="0"/>
              <a:t> of </a:t>
            </a:r>
            <a:r>
              <a:rPr lang="it-IT" altLang="it-IT" dirty="0" err="1"/>
              <a:t>correct</a:t>
            </a:r>
            <a:r>
              <a:rPr lang="it-IT" altLang="it-IT" dirty="0"/>
              <a:t> service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- </a:t>
            </a:r>
            <a:r>
              <a:rPr lang="it-IT" altLang="it-IT" b="1" dirty="0" err="1"/>
              <a:t>Safety</a:t>
            </a:r>
            <a:r>
              <a:rPr lang="it-IT" altLang="it-IT" dirty="0"/>
              <a:t>  </a:t>
            </a:r>
            <a:br>
              <a:rPr lang="it-IT" altLang="it-IT" dirty="0"/>
            </a:br>
            <a:r>
              <a:rPr lang="it-IT" altLang="it-IT" dirty="0"/>
              <a:t>	</a:t>
            </a:r>
            <a:r>
              <a:rPr lang="it-IT" altLang="it-IT" dirty="0" err="1"/>
              <a:t>absence</a:t>
            </a:r>
            <a:r>
              <a:rPr lang="it-IT" altLang="it-IT" dirty="0"/>
              <a:t> of </a:t>
            </a:r>
            <a:r>
              <a:rPr lang="it-IT" altLang="it-IT" dirty="0" err="1"/>
              <a:t>catastrophic</a:t>
            </a:r>
            <a:r>
              <a:rPr lang="it-IT" altLang="it-IT" dirty="0"/>
              <a:t> </a:t>
            </a:r>
            <a:r>
              <a:rPr lang="it-IT" altLang="it-IT" dirty="0" err="1"/>
              <a:t>consequences</a:t>
            </a:r>
            <a:r>
              <a:rPr lang="it-IT" altLang="it-IT" dirty="0"/>
              <a:t> on the user(s) and the </a:t>
            </a:r>
            <a:r>
              <a:rPr lang="it-IT" altLang="it-IT" dirty="0" err="1"/>
              <a:t>environment</a:t>
            </a: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- </a:t>
            </a:r>
            <a:r>
              <a:rPr lang="it-IT" altLang="it-IT" b="1" dirty="0" err="1"/>
              <a:t>Confidentiality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	the </a:t>
            </a:r>
            <a:r>
              <a:rPr lang="it-IT" altLang="it-IT" dirty="0" err="1"/>
              <a:t>absence</a:t>
            </a:r>
            <a:r>
              <a:rPr lang="it-IT" altLang="it-IT" dirty="0"/>
              <a:t> of </a:t>
            </a:r>
            <a:r>
              <a:rPr lang="it-IT" altLang="it-IT" dirty="0" err="1"/>
              <a:t>unauthorized</a:t>
            </a:r>
            <a:r>
              <a:rPr lang="it-IT" altLang="it-IT" dirty="0"/>
              <a:t> </a:t>
            </a:r>
            <a:r>
              <a:rPr lang="it-IT" altLang="it-IT" dirty="0" err="1"/>
              <a:t>disclosure</a:t>
            </a:r>
            <a:r>
              <a:rPr lang="it-IT" altLang="it-IT" dirty="0"/>
              <a:t> of information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- </a:t>
            </a:r>
            <a:r>
              <a:rPr lang="it-IT" altLang="it-IT" b="1" dirty="0" err="1"/>
              <a:t>Integrity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	</a:t>
            </a:r>
            <a:r>
              <a:rPr lang="it-IT" altLang="it-IT" dirty="0" err="1"/>
              <a:t>absence</a:t>
            </a:r>
            <a:r>
              <a:rPr lang="it-IT" altLang="it-IT" dirty="0"/>
              <a:t> of </a:t>
            </a:r>
            <a:r>
              <a:rPr lang="it-IT" altLang="it-IT" dirty="0" err="1"/>
              <a:t>improper</a:t>
            </a:r>
            <a:r>
              <a:rPr lang="it-IT" altLang="it-IT" dirty="0"/>
              <a:t> system </a:t>
            </a:r>
            <a:r>
              <a:rPr lang="it-IT" altLang="it-IT" dirty="0" err="1"/>
              <a:t>alterations</a:t>
            </a: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- </a:t>
            </a:r>
            <a:r>
              <a:rPr lang="it-IT" altLang="it-IT" b="1" dirty="0" err="1"/>
              <a:t>Maintainability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	</a:t>
            </a:r>
            <a:r>
              <a:rPr lang="it-IT" altLang="it-IT" dirty="0" err="1"/>
              <a:t>ability</a:t>
            </a:r>
            <a:r>
              <a:rPr lang="it-IT" altLang="it-IT" dirty="0"/>
              <a:t> to </a:t>
            </a:r>
            <a:r>
              <a:rPr lang="it-IT" altLang="it-IT" dirty="0" err="1"/>
              <a:t>undergo</a:t>
            </a:r>
            <a:r>
              <a:rPr lang="it-IT" altLang="it-IT" dirty="0"/>
              <a:t> </a:t>
            </a:r>
            <a:r>
              <a:rPr lang="it-IT" altLang="it-IT" dirty="0" err="1"/>
              <a:t>modifications</a:t>
            </a:r>
            <a:r>
              <a:rPr lang="it-IT" altLang="it-IT" dirty="0"/>
              <a:t> and </a:t>
            </a:r>
            <a:r>
              <a:rPr lang="it-IT" altLang="it-IT" dirty="0" err="1"/>
              <a:t>repairs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63F64F-09CC-4245-8B3D-CE0E006D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A867F4-89DC-4B85-98F0-4F0AC5F5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5C94F0-C99B-418C-9CCF-092780C7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7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2602901-18EF-4C75-A6A9-188547B0C017}"/>
              </a:ext>
            </a:extLst>
          </p:cNvPr>
          <p:cNvSpPr/>
          <p:nvPr/>
        </p:nvSpPr>
        <p:spPr>
          <a:xfrm>
            <a:off x="1656522" y="5599341"/>
            <a:ext cx="989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 err="1"/>
              <a:t>Dependability</a:t>
            </a:r>
            <a:r>
              <a:rPr lang="it-IT" altLang="it-IT" dirty="0"/>
              <a:t> </a:t>
            </a:r>
            <a:r>
              <a:rPr lang="it-IT" altLang="it-IT" dirty="0" err="1"/>
              <a:t>properties</a:t>
            </a:r>
            <a:r>
              <a:rPr lang="it-IT" altLang="it-IT" dirty="0"/>
              <a:t> can be </a:t>
            </a:r>
            <a:r>
              <a:rPr lang="it-IT" altLang="it-IT" dirty="0" err="1"/>
              <a:t>measured</a:t>
            </a:r>
            <a:r>
              <a:rPr lang="it-IT" altLang="it-IT" dirty="0"/>
              <a:t> in </a:t>
            </a:r>
            <a:r>
              <a:rPr lang="it-IT" altLang="it-IT" dirty="0" err="1"/>
              <a:t>terms</a:t>
            </a:r>
            <a:r>
              <a:rPr lang="it-IT" altLang="it-IT" dirty="0"/>
              <a:t> of </a:t>
            </a:r>
            <a:r>
              <a:rPr lang="it-IT" altLang="it-IT" dirty="0" err="1"/>
              <a:t>probability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9842810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00BC2-2830-4E33-8FD0-5C5EC15B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Fault location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3EE5E-9423-4D2A-8BCA-CEE61F1E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sz="2900" dirty="0"/>
              <a:t>can the </a:t>
            </a:r>
            <a:r>
              <a:rPr lang="it-IT" altLang="it-IT" sz="2900" dirty="0" err="1"/>
              <a:t>error</a:t>
            </a:r>
            <a:r>
              <a:rPr lang="it-IT" altLang="it-IT" sz="2900" dirty="0"/>
              <a:t> </a:t>
            </a:r>
            <a:r>
              <a:rPr lang="it-IT" altLang="it-IT" sz="2900" dirty="0" err="1"/>
              <a:t>detection</a:t>
            </a:r>
            <a:r>
              <a:rPr lang="it-IT" altLang="it-IT" sz="2900" dirty="0"/>
              <a:t> </a:t>
            </a:r>
            <a:r>
              <a:rPr lang="it-IT" altLang="it-IT" sz="2900" dirty="0" err="1"/>
              <a:t>mechanism</a:t>
            </a:r>
            <a:r>
              <a:rPr lang="it-IT" altLang="it-IT" sz="2900" dirty="0"/>
              <a:t> </a:t>
            </a:r>
            <a:r>
              <a:rPr lang="it-IT" altLang="it-IT" sz="2900" dirty="0" err="1"/>
              <a:t>identify</a:t>
            </a:r>
            <a:r>
              <a:rPr lang="it-IT" altLang="it-IT" sz="2900" dirty="0"/>
              <a:t> the </a:t>
            </a:r>
            <a:r>
              <a:rPr lang="it-IT" altLang="it-IT" sz="2900" dirty="0" err="1"/>
              <a:t>faulty</a:t>
            </a:r>
            <a:r>
              <a:rPr lang="it-IT" altLang="it-IT" sz="2900" dirty="0"/>
              <a:t> component/task with </a:t>
            </a:r>
            <a:r>
              <a:rPr lang="it-IT" altLang="it-IT" sz="2900" dirty="0" err="1"/>
              <a:t>sufficient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precision</a:t>
            </a:r>
            <a:r>
              <a:rPr lang="it-IT" altLang="it-IT" sz="2900" dirty="0"/>
              <a:t>?</a:t>
            </a:r>
            <a:br>
              <a:rPr lang="it-IT" altLang="it-IT" sz="2900" dirty="0"/>
            </a:br>
            <a:r>
              <a:rPr lang="it-IT" altLang="it-IT" sz="2900" dirty="0"/>
              <a:t>	- LOG and TRACES are </a:t>
            </a:r>
            <a:r>
              <a:rPr lang="it-IT" altLang="it-IT" sz="2900" dirty="0" err="1"/>
              <a:t>important</a:t>
            </a:r>
            <a:br>
              <a:rPr lang="it-IT" altLang="it-IT" sz="2900" dirty="0"/>
            </a:br>
            <a:r>
              <a:rPr lang="it-IT" altLang="it-IT" sz="2900" dirty="0"/>
              <a:t>	- </a:t>
            </a:r>
            <a:r>
              <a:rPr lang="it-IT" altLang="it-IT" sz="2900" dirty="0" err="1"/>
              <a:t>diagnostic</a:t>
            </a:r>
            <a:r>
              <a:rPr lang="it-IT" altLang="it-IT" sz="2900" dirty="0"/>
              <a:t> checks</a:t>
            </a:r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sz="2900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sz="2900" dirty="0" err="1"/>
              <a:t>What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if</a:t>
            </a:r>
            <a:r>
              <a:rPr lang="it-IT" altLang="it-IT" sz="2900" dirty="0"/>
              <a:t> </a:t>
            </a:r>
            <a:r>
              <a:rPr lang="it-IT" altLang="it-IT" sz="2900" dirty="0" err="1"/>
              <a:t>diagnostic</a:t>
            </a:r>
            <a:r>
              <a:rPr lang="it-IT" altLang="it-IT" sz="2900" dirty="0"/>
              <a:t> information / testing </a:t>
            </a:r>
            <a:r>
              <a:rPr lang="it-IT" altLang="it-IT" sz="2900" dirty="0" err="1"/>
              <a:t>components</a:t>
            </a:r>
            <a:r>
              <a:rPr lang="it-IT" altLang="it-IT" sz="2900" dirty="0"/>
              <a:t> are </a:t>
            </a:r>
            <a:r>
              <a:rPr lang="it-IT" altLang="it-IT" sz="2900" dirty="0" err="1"/>
              <a:t>themselves</a:t>
            </a:r>
            <a:r>
              <a:rPr lang="it-IT" altLang="it-IT" sz="2900" dirty="0"/>
              <a:t> </a:t>
            </a:r>
            <a:r>
              <a:rPr lang="it-IT" altLang="it-IT" sz="2900" dirty="0" err="1"/>
              <a:t>damaged</a:t>
            </a:r>
            <a:r>
              <a:rPr lang="it-IT" altLang="it-IT" sz="2900" dirty="0"/>
              <a:t>?  	</a:t>
            </a:r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sz="2900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sz="2900" dirty="0"/>
              <a:t>System </a:t>
            </a:r>
            <a:r>
              <a:rPr lang="it-IT" altLang="it-IT" sz="2900" dirty="0" err="1"/>
              <a:t>level</a:t>
            </a:r>
            <a:r>
              <a:rPr lang="it-IT" altLang="it-IT" sz="2900" dirty="0"/>
              <a:t> </a:t>
            </a:r>
            <a:r>
              <a:rPr lang="it-IT" altLang="it-IT" sz="2900" dirty="0" err="1"/>
              <a:t>diagnosis</a:t>
            </a:r>
            <a:r>
              <a:rPr lang="it-IT" altLang="it-IT" sz="2900" dirty="0"/>
              <a:t>:</a:t>
            </a:r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sz="2900" dirty="0"/>
              <a:t>	A system </a:t>
            </a:r>
            <a:r>
              <a:rPr lang="it-IT" altLang="it-IT" sz="2900" dirty="0" err="1"/>
              <a:t>is</a:t>
            </a:r>
            <a:r>
              <a:rPr lang="it-IT" altLang="it-IT" sz="2900" dirty="0"/>
              <a:t> a set of </a:t>
            </a:r>
            <a:r>
              <a:rPr lang="it-IT" altLang="it-IT" sz="2900" dirty="0" err="1"/>
              <a:t>nodes</a:t>
            </a:r>
            <a:r>
              <a:rPr lang="it-IT" altLang="it-IT" sz="2900" dirty="0"/>
              <a:t>:</a:t>
            </a:r>
            <a:br>
              <a:rPr lang="it-IT" altLang="it-IT" sz="2900" dirty="0"/>
            </a:br>
            <a:r>
              <a:rPr lang="it-IT" altLang="it-IT" sz="2900" dirty="0"/>
              <a:t>- </a:t>
            </a:r>
            <a:r>
              <a:rPr lang="it-IT" altLang="it-IT" sz="2900" dirty="0" err="1"/>
              <a:t>who</a:t>
            </a:r>
            <a:r>
              <a:rPr lang="it-IT" altLang="it-IT" sz="2900" dirty="0"/>
              <a:t> </a:t>
            </a:r>
            <a:r>
              <a:rPr lang="it-IT" altLang="it-IT" sz="2900" dirty="0" err="1"/>
              <a:t>tests</a:t>
            </a:r>
            <a:r>
              <a:rPr lang="it-IT" altLang="it-IT" sz="2900" dirty="0"/>
              <a:t> </a:t>
            </a:r>
            <a:r>
              <a:rPr lang="it-IT" altLang="it-IT" sz="2900" dirty="0" err="1"/>
              <a:t>whom</a:t>
            </a:r>
            <a:r>
              <a:rPr lang="it-IT" altLang="it-IT" sz="2900" dirty="0"/>
              <a:t> </a:t>
            </a:r>
            <a:r>
              <a:rPr lang="it-IT" altLang="it-IT" sz="2900" dirty="0" err="1"/>
              <a:t>is</a:t>
            </a:r>
            <a:r>
              <a:rPr lang="it-IT" altLang="it-IT" sz="2900" dirty="0"/>
              <a:t> </a:t>
            </a:r>
            <a:r>
              <a:rPr lang="it-IT" altLang="it-IT" sz="2900" dirty="0" err="1"/>
              <a:t>described</a:t>
            </a:r>
            <a:r>
              <a:rPr lang="it-IT" altLang="it-IT" sz="2900" dirty="0"/>
              <a:t> by a testing </a:t>
            </a:r>
            <a:r>
              <a:rPr lang="it-IT" altLang="it-IT" sz="2900" dirty="0" err="1"/>
              <a:t>graph</a:t>
            </a:r>
            <a:r>
              <a:rPr lang="it-IT" altLang="it-IT" sz="2900" dirty="0"/>
              <a:t> </a:t>
            </a:r>
            <a:br>
              <a:rPr lang="it-IT" altLang="it-IT" sz="2900" dirty="0"/>
            </a:br>
            <a:r>
              <a:rPr lang="it-IT" altLang="it-IT" sz="2900" dirty="0"/>
              <a:t>- checks are </a:t>
            </a:r>
            <a:r>
              <a:rPr lang="it-IT" altLang="it-IT" sz="2900" dirty="0" err="1"/>
              <a:t>never</a:t>
            </a:r>
            <a:r>
              <a:rPr lang="it-IT" altLang="it-IT" sz="2900" dirty="0"/>
              <a:t> 100% </a:t>
            </a:r>
            <a:r>
              <a:rPr lang="it-IT" altLang="it-IT" sz="2900" dirty="0" err="1"/>
              <a:t>certain</a:t>
            </a:r>
            <a:br>
              <a:rPr lang="it-IT" altLang="it-IT" sz="2900" dirty="0"/>
            </a:br>
            <a:br>
              <a:rPr lang="it-IT" altLang="it-IT" sz="2900" dirty="0"/>
            </a:br>
            <a:r>
              <a:rPr lang="it-IT" altLang="it-IT" sz="2900" dirty="0"/>
              <a:t>Suppose A </a:t>
            </a:r>
            <a:r>
              <a:rPr lang="it-IT" altLang="it-IT" sz="2900" dirty="0" err="1"/>
              <a:t>tests</a:t>
            </a:r>
            <a:r>
              <a:rPr lang="it-IT" altLang="it-IT" sz="2900" dirty="0"/>
              <a:t> B. </a:t>
            </a:r>
            <a:br>
              <a:rPr lang="it-IT" altLang="it-IT" sz="2900" dirty="0"/>
            </a:br>
            <a:r>
              <a:rPr lang="it-IT" altLang="it-IT" sz="2900" dirty="0" err="1"/>
              <a:t>If</a:t>
            </a:r>
            <a:r>
              <a:rPr lang="it-IT" altLang="it-IT" sz="2900" dirty="0"/>
              <a:t> B </a:t>
            </a:r>
            <a:r>
              <a:rPr lang="it-IT" altLang="it-IT" sz="2900" dirty="0" err="1"/>
              <a:t>is</a:t>
            </a:r>
            <a:r>
              <a:rPr lang="it-IT" altLang="it-IT" sz="2900" dirty="0"/>
              <a:t> </a:t>
            </a:r>
            <a:r>
              <a:rPr lang="it-IT" altLang="it-IT" sz="2900" dirty="0" err="1"/>
              <a:t>faulty</a:t>
            </a:r>
            <a:r>
              <a:rPr lang="it-IT" altLang="it-IT" sz="2900" dirty="0"/>
              <a:t>, </a:t>
            </a:r>
            <a:br>
              <a:rPr lang="it-IT" altLang="it-IT" sz="2900" dirty="0"/>
            </a:br>
            <a:r>
              <a:rPr lang="it-IT" altLang="it-IT" sz="2900" dirty="0"/>
              <a:t>	A </a:t>
            </a:r>
            <a:r>
              <a:rPr lang="it-IT" altLang="it-IT" sz="2900" dirty="0" err="1"/>
              <a:t>has</a:t>
            </a:r>
            <a:r>
              <a:rPr lang="it-IT" altLang="it-IT" sz="2900" dirty="0"/>
              <a:t> a </a:t>
            </a:r>
            <a:r>
              <a:rPr lang="it-IT" altLang="it-IT" sz="2900" dirty="0" err="1"/>
              <a:t>certain</a:t>
            </a:r>
            <a:r>
              <a:rPr lang="it-IT" altLang="it-IT" sz="2900" dirty="0"/>
              <a:t> </a:t>
            </a:r>
            <a:r>
              <a:rPr lang="it-IT" altLang="it-IT" sz="2900" dirty="0" err="1"/>
              <a:t>probability</a:t>
            </a:r>
            <a:r>
              <a:rPr lang="it-IT" altLang="it-IT" sz="2900" dirty="0"/>
              <a:t> (</a:t>
            </a:r>
            <a:r>
              <a:rPr lang="it-IT" altLang="it-IT" sz="2900" dirty="0" err="1"/>
              <a:t>we</a:t>
            </a:r>
            <a:r>
              <a:rPr lang="it-IT" altLang="it-IT" sz="2900" dirty="0"/>
              <a:t> </a:t>
            </a:r>
            <a:r>
              <a:rPr lang="it-IT" altLang="it-IT" sz="2900" dirty="0" err="1"/>
              <a:t>hope</a:t>
            </a:r>
            <a:r>
              <a:rPr lang="it-IT" altLang="it-IT" sz="2900" dirty="0"/>
              <a:t> </a:t>
            </a:r>
            <a:r>
              <a:rPr lang="it-IT" altLang="it-IT" sz="2900" dirty="0" err="1"/>
              <a:t>close</a:t>
            </a:r>
            <a:r>
              <a:rPr lang="it-IT" altLang="it-IT" sz="2900" dirty="0"/>
              <a:t> to 100%) of </a:t>
            </a:r>
            <a:r>
              <a:rPr lang="it-IT" altLang="it-IT" sz="2900" dirty="0" err="1"/>
              <a:t>finding</a:t>
            </a:r>
            <a:r>
              <a:rPr lang="it-IT" altLang="it-IT" sz="2900" dirty="0"/>
              <a:t> out.</a:t>
            </a:r>
            <a:br>
              <a:rPr lang="it-IT" altLang="it-IT" sz="2900" dirty="0"/>
            </a:br>
            <a:r>
              <a:rPr lang="it-IT" altLang="it-IT" sz="2900" dirty="0" err="1"/>
              <a:t>But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if</a:t>
            </a:r>
            <a:r>
              <a:rPr lang="it-IT" altLang="it-IT" sz="2900" dirty="0"/>
              <a:t> A </a:t>
            </a:r>
            <a:r>
              <a:rPr lang="it-IT" altLang="it-IT" sz="2900" dirty="0" err="1"/>
              <a:t>is</a:t>
            </a:r>
            <a:r>
              <a:rPr lang="it-IT" altLang="it-IT" sz="2900" dirty="0"/>
              <a:t> </a:t>
            </a:r>
            <a:r>
              <a:rPr lang="it-IT" altLang="it-IT" sz="2900" dirty="0" err="1"/>
              <a:t>faulty</a:t>
            </a:r>
            <a:r>
              <a:rPr lang="it-IT" altLang="it-IT" sz="2900" dirty="0"/>
              <a:t> </a:t>
            </a:r>
            <a:r>
              <a:rPr lang="it-IT" altLang="it-IT" sz="2900" dirty="0" err="1"/>
              <a:t>too</a:t>
            </a:r>
            <a:r>
              <a:rPr lang="it-IT" altLang="it-IT" sz="2900" dirty="0"/>
              <a:t>,</a:t>
            </a:r>
            <a:br>
              <a:rPr lang="it-IT" altLang="it-IT" sz="2900" dirty="0"/>
            </a:br>
            <a:r>
              <a:rPr lang="it-IT" altLang="it-IT" sz="2900" dirty="0"/>
              <a:t>	 </a:t>
            </a:r>
            <a:r>
              <a:rPr lang="it-IT" altLang="it-IT" sz="2900" dirty="0" err="1"/>
              <a:t>it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might</a:t>
            </a:r>
            <a:r>
              <a:rPr lang="it-IT" altLang="it-IT" sz="2900" dirty="0"/>
              <a:t> conclude B </a:t>
            </a:r>
            <a:r>
              <a:rPr lang="it-IT" altLang="it-IT" sz="2900" dirty="0" err="1"/>
              <a:t>is</a:t>
            </a:r>
            <a:r>
              <a:rPr lang="it-IT" altLang="it-IT" sz="2900" dirty="0"/>
              <a:t> OK; or </a:t>
            </a:r>
            <a:r>
              <a:rPr lang="it-IT" altLang="it-IT" sz="2900" dirty="0" err="1"/>
              <a:t>says</a:t>
            </a:r>
            <a:r>
              <a:rPr lang="it-IT" altLang="it-IT" sz="2900" dirty="0"/>
              <a:t> </a:t>
            </a:r>
            <a:r>
              <a:rPr lang="it-IT" altLang="it-IT" sz="2900" dirty="0" err="1"/>
              <a:t>that</a:t>
            </a:r>
            <a:r>
              <a:rPr lang="it-IT" altLang="it-IT" sz="2900" dirty="0"/>
              <a:t> C </a:t>
            </a:r>
            <a:r>
              <a:rPr lang="it-IT" altLang="it-IT" sz="2900" dirty="0" err="1"/>
              <a:t>is</a:t>
            </a:r>
            <a:r>
              <a:rPr lang="it-IT" altLang="it-IT" sz="2900" dirty="0"/>
              <a:t> </a:t>
            </a:r>
            <a:r>
              <a:rPr lang="it-IT" altLang="it-IT" sz="2900" dirty="0" err="1"/>
              <a:t>faulty</a:t>
            </a:r>
            <a:r>
              <a:rPr lang="it-IT" altLang="it-IT" sz="2900" dirty="0"/>
              <a:t> </a:t>
            </a:r>
            <a:r>
              <a:rPr lang="it-IT" altLang="it-IT" sz="2900" dirty="0" err="1"/>
              <a:t>when</a:t>
            </a:r>
            <a:r>
              <a:rPr lang="it-IT" altLang="it-IT" sz="2900" dirty="0"/>
              <a:t> </a:t>
            </a:r>
            <a:r>
              <a:rPr lang="it-IT" altLang="it-IT" sz="2900" dirty="0" err="1"/>
              <a:t>it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isn’t</a:t>
            </a:r>
            <a:endParaRPr lang="it-IT" altLang="it-IT" sz="2900" dirty="0"/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sz="2900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3D547B-295B-47EA-A880-94D780B0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F89EF6-2D7A-42F7-87E8-996CAA8C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CA4FAC-D3BF-466F-8D66-9758055E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7158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F5A16-F75F-4842-9360-7CE6C482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Fault treatment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7DE1B4-E09F-4AE4-B226-8C78420A4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224" y="1253331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dirty="0" err="1"/>
              <a:t>Faulty</a:t>
            </a:r>
            <a:r>
              <a:rPr lang="it-IT" altLang="it-IT" dirty="0"/>
              <a:t> </a:t>
            </a:r>
            <a:r>
              <a:rPr lang="it-IT" altLang="it-IT" dirty="0" err="1"/>
              <a:t>components</a:t>
            </a:r>
            <a:r>
              <a:rPr lang="it-IT" altLang="it-IT" dirty="0"/>
              <a:t> </a:t>
            </a:r>
            <a:r>
              <a:rPr lang="it-IT" altLang="it-IT" dirty="0" err="1"/>
              <a:t>could</a:t>
            </a:r>
            <a:r>
              <a:rPr lang="it-IT" altLang="it-IT" dirty="0"/>
              <a:t> be </a:t>
            </a:r>
            <a:r>
              <a:rPr lang="it-IT" altLang="it-IT" dirty="0" err="1"/>
              <a:t>left</a:t>
            </a:r>
            <a:r>
              <a:rPr lang="it-IT" altLang="it-IT" dirty="0"/>
              <a:t> in the system</a:t>
            </a:r>
            <a:br>
              <a:rPr lang="it-IT" altLang="it-IT" dirty="0"/>
            </a:br>
            <a:r>
              <a:rPr lang="it-IT" altLang="it-IT" dirty="0"/>
              <a:t>	- faults can </a:t>
            </a:r>
            <a:r>
              <a:rPr lang="it-IT" altLang="it-IT" dirty="0" err="1"/>
              <a:t>add</a:t>
            </a:r>
            <a:r>
              <a:rPr lang="it-IT" altLang="it-IT" dirty="0"/>
              <a:t> up over time </a:t>
            </a:r>
          </a:p>
          <a:p>
            <a:pPr>
              <a:spcBef>
                <a:spcPts val="338"/>
              </a:spcBef>
              <a:buClr>
                <a:srgbClr val="FE400C"/>
              </a:buClr>
              <a:buFont typeface="Wingdings" panose="05000000000000000000" pitchFamily="2" charset="2"/>
              <a:buChar char=""/>
            </a:pPr>
            <a:endParaRPr lang="it-IT" altLang="it-IT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dirty="0" err="1"/>
              <a:t>Reconfigure</a:t>
            </a:r>
            <a:r>
              <a:rPr lang="it-IT" altLang="it-IT" dirty="0"/>
              <a:t> </a:t>
            </a:r>
            <a:r>
              <a:rPr lang="it-IT" altLang="it-IT" dirty="0" err="1"/>
              <a:t>faulty</a:t>
            </a:r>
            <a:r>
              <a:rPr lang="it-IT" altLang="it-IT" dirty="0"/>
              <a:t> </a:t>
            </a:r>
            <a:r>
              <a:rPr lang="it-IT" altLang="it-IT" dirty="0" err="1"/>
              <a:t>components</a:t>
            </a:r>
            <a:r>
              <a:rPr lang="it-IT" altLang="it-IT" dirty="0"/>
              <a:t> out of the system</a:t>
            </a:r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dirty="0"/>
              <a:t>		1)</a:t>
            </a:r>
            <a:r>
              <a:rPr lang="it-IT" altLang="it-IT" dirty="0" err="1"/>
              <a:t>physical</a:t>
            </a:r>
            <a:r>
              <a:rPr lang="it-IT" altLang="it-IT" dirty="0"/>
              <a:t> </a:t>
            </a:r>
            <a:r>
              <a:rPr lang="it-IT" altLang="it-IT" dirty="0" err="1"/>
              <a:t>reconfiguration</a:t>
            </a:r>
            <a:br>
              <a:rPr lang="it-IT" altLang="it-IT" dirty="0"/>
            </a:br>
            <a:r>
              <a:rPr lang="it-IT" altLang="it-IT" dirty="0"/>
              <a:t>		turn off power, </a:t>
            </a:r>
            <a:r>
              <a:rPr lang="it-IT" altLang="it-IT" dirty="0" err="1"/>
              <a:t>disable</a:t>
            </a:r>
            <a:r>
              <a:rPr lang="it-IT" altLang="it-IT" dirty="0"/>
              <a:t> from bus access, ..</a:t>
            </a:r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dirty="0"/>
              <a:t>		2) </a:t>
            </a:r>
            <a:r>
              <a:rPr lang="it-IT" altLang="it-IT" dirty="0" err="1"/>
              <a:t>logical</a:t>
            </a:r>
            <a:r>
              <a:rPr lang="it-IT" altLang="it-IT" dirty="0"/>
              <a:t> </a:t>
            </a:r>
            <a:r>
              <a:rPr lang="it-IT" altLang="it-IT" dirty="0" err="1"/>
              <a:t>reconfiguration</a:t>
            </a:r>
            <a:r>
              <a:rPr lang="it-IT" altLang="it-IT" dirty="0"/>
              <a:t>:</a:t>
            </a:r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dirty="0"/>
              <a:t>			</a:t>
            </a:r>
            <a:r>
              <a:rPr lang="it-IT" altLang="it-IT" dirty="0" err="1"/>
              <a:t>don’t</a:t>
            </a:r>
            <a:r>
              <a:rPr lang="it-IT" altLang="it-IT" dirty="0"/>
              <a:t> talk, </a:t>
            </a:r>
            <a:r>
              <a:rPr lang="it-IT" altLang="it-IT" dirty="0" err="1"/>
              <a:t>don’t</a:t>
            </a:r>
            <a:r>
              <a:rPr lang="it-IT" altLang="it-IT" dirty="0"/>
              <a:t> </a:t>
            </a:r>
            <a:r>
              <a:rPr lang="it-IT" altLang="it-IT" dirty="0" err="1"/>
              <a:t>listen</a:t>
            </a:r>
            <a:r>
              <a:rPr lang="it-IT" altLang="it-IT" dirty="0"/>
              <a:t> to </a:t>
            </a:r>
            <a:r>
              <a:rPr lang="it-IT" altLang="it-IT" dirty="0" err="1"/>
              <a:t>it</a:t>
            </a:r>
            <a:endParaRPr lang="it-IT" altLang="it-IT" dirty="0"/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sz="3200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dirty="0" err="1"/>
              <a:t>Excluding</a:t>
            </a:r>
            <a:r>
              <a:rPr lang="it-IT" altLang="it-IT" dirty="0"/>
              <a:t> </a:t>
            </a:r>
            <a:r>
              <a:rPr lang="it-IT" altLang="it-IT" dirty="0" err="1"/>
              <a:t>faulty</a:t>
            </a:r>
            <a:r>
              <a:rPr lang="it-IT" altLang="it-IT" dirty="0"/>
              <a:t> </a:t>
            </a:r>
            <a:r>
              <a:rPr lang="it-IT" altLang="it-IT" dirty="0" err="1"/>
              <a:t>components</a:t>
            </a:r>
            <a:r>
              <a:rPr lang="it-IT" altLang="it-IT" dirty="0"/>
              <a:t> </a:t>
            </a:r>
            <a:r>
              <a:rPr lang="it-IT" altLang="it-IT" dirty="0" err="1"/>
              <a:t>will</a:t>
            </a:r>
            <a:r>
              <a:rPr lang="it-IT" altLang="it-IT" dirty="0"/>
              <a:t> in the end </a:t>
            </a:r>
            <a:r>
              <a:rPr lang="it-IT" altLang="it-IT" dirty="0" err="1"/>
              <a:t>exhaust</a:t>
            </a:r>
            <a:r>
              <a:rPr lang="it-IT" altLang="it-IT" dirty="0"/>
              <a:t> </a:t>
            </a:r>
            <a:r>
              <a:rPr lang="it-IT" altLang="it-IT" dirty="0" err="1"/>
              <a:t>available</a:t>
            </a:r>
            <a:r>
              <a:rPr lang="it-IT" altLang="it-IT" dirty="0"/>
              <a:t> </a:t>
            </a:r>
            <a:r>
              <a:rPr lang="it-IT" altLang="it-IT" dirty="0" err="1"/>
              <a:t>redundancy</a:t>
            </a:r>
            <a:br>
              <a:rPr lang="it-IT" altLang="it-IT" sz="3200" dirty="0"/>
            </a:br>
            <a:r>
              <a:rPr lang="it-IT" altLang="it-IT" sz="3200" dirty="0"/>
              <a:t>	-</a:t>
            </a:r>
            <a:r>
              <a:rPr lang="it-IT" altLang="it-IT" dirty="0" err="1"/>
              <a:t>insertion</a:t>
            </a:r>
            <a:r>
              <a:rPr lang="it-IT" altLang="it-IT" dirty="0"/>
              <a:t> of  </a:t>
            </a:r>
            <a:r>
              <a:rPr lang="it-IT" altLang="it-IT" dirty="0" err="1"/>
              <a:t>spares</a:t>
            </a:r>
            <a:r>
              <a:rPr lang="it-IT" altLang="it-IT" dirty="0"/>
              <a:t>   </a:t>
            </a:r>
            <a:br>
              <a:rPr lang="it-IT" altLang="it-IT" dirty="0"/>
            </a:br>
            <a:r>
              <a:rPr lang="it-IT" altLang="it-IT" dirty="0"/>
              <a:t>	-</a:t>
            </a:r>
            <a:r>
              <a:rPr lang="it-IT" altLang="it-IT" dirty="0" err="1"/>
              <a:t>reinsertion</a:t>
            </a:r>
            <a:r>
              <a:rPr lang="it-IT" altLang="it-IT" dirty="0"/>
              <a:t> of </a:t>
            </a:r>
            <a:r>
              <a:rPr lang="it-IT" altLang="it-IT" dirty="0" err="1"/>
              <a:t>excluded</a:t>
            </a:r>
            <a:r>
              <a:rPr lang="it-IT" altLang="it-IT" dirty="0"/>
              <a:t> component after </a:t>
            </a:r>
            <a:r>
              <a:rPr lang="it-IT" altLang="it-IT" dirty="0" err="1"/>
              <a:t>thorough</a:t>
            </a:r>
            <a:br>
              <a:rPr lang="it-IT" altLang="it-IT" dirty="0"/>
            </a:br>
            <a:r>
              <a:rPr lang="it-IT" altLang="it-IT" dirty="0"/>
              <a:t>	 testing, </a:t>
            </a:r>
            <a:r>
              <a:rPr lang="it-IT" altLang="it-IT" dirty="0" err="1"/>
              <a:t>possibly</a:t>
            </a:r>
            <a:r>
              <a:rPr lang="it-IT" altLang="it-IT" dirty="0"/>
              <a:t> </a:t>
            </a:r>
            <a:r>
              <a:rPr lang="it-IT" altLang="it-IT" dirty="0" err="1"/>
              <a:t>repair</a:t>
            </a:r>
            <a:r>
              <a:rPr lang="it-IT" altLang="it-IT" sz="3200" dirty="0"/>
              <a:t> 	</a:t>
            </a:r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sz="3200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dirty="0" err="1"/>
              <a:t>Newly</a:t>
            </a:r>
            <a:r>
              <a:rPr lang="it-IT" altLang="it-IT" dirty="0"/>
              <a:t> </a:t>
            </a:r>
            <a:r>
              <a:rPr lang="it-IT" altLang="it-IT" dirty="0" err="1"/>
              <a:t>inserted</a:t>
            </a:r>
            <a:r>
              <a:rPr lang="it-IT" altLang="it-IT" dirty="0"/>
              <a:t> </a:t>
            </a:r>
            <a:r>
              <a:rPr lang="it-IT" altLang="it-IT" dirty="0" err="1"/>
              <a:t>components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require</a:t>
            </a:r>
            <a:r>
              <a:rPr lang="it-IT" altLang="it-IT" dirty="0"/>
              <a:t>:</a:t>
            </a:r>
            <a:br>
              <a:rPr lang="it-IT" altLang="it-IT" dirty="0"/>
            </a:br>
            <a:r>
              <a:rPr lang="it-IT" altLang="it-IT" sz="3200" dirty="0"/>
              <a:t>	- </a:t>
            </a:r>
            <a:r>
              <a:rPr lang="it-IT" altLang="it-IT" dirty="0" err="1"/>
              <a:t>reallocation</a:t>
            </a:r>
            <a:r>
              <a:rPr lang="it-IT" altLang="it-IT" dirty="0"/>
              <a:t> of software </a:t>
            </a:r>
            <a:r>
              <a:rPr lang="it-IT" altLang="it-IT" dirty="0" err="1"/>
              <a:t>components</a:t>
            </a:r>
            <a:br>
              <a:rPr lang="it-IT" altLang="it-IT" dirty="0"/>
            </a:br>
            <a:r>
              <a:rPr lang="it-IT" altLang="it-IT" dirty="0"/>
              <a:t>	- </a:t>
            </a:r>
            <a:r>
              <a:rPr lang="it-IT" altLang="it-IT" dirty="0" err="1"/>
              <a:t>bringing</a:t>
            </a:r>
            <a:r>
              <a:rPr lang="it-IT" altLang="it-IT" dirty="0"/>
              <a:t> the </a:t>
            </a:r>
            <a:r>
              <a:rPr lang="it-IT" altLang="it-IT" dirty="0" err="1"/>
              <a:t>recreated</a:t>
            </a:r>
            <a:r>
              <a:rPr lang="it-IT" altLang="it-IT" dirty="0"/>
              <a:t> </a:t>
            </a:r>
            <a:r>
              <a:rPr lang="it-IT" altLang="it-IT" dirty="0" err="1"/>
              <a:t>components</a:t>
            </a:r>
            <a:r>
              <a:rPr lang="it-IT" altLang="it-IT" dirty="0"/>
              <a:t> up to </a:t>
            </a:r>
            <a:r>
              <a:rPr lang="it-IT" altLang="it-IT" dirty="0" err="1"/>
              <a:t>current</a:t>
            </a:r>
            <a:r>
              <a:rPr lang="it-IT" altLang="it-IT" dirty="0"/>
              <a:t> state</a:t>
            </a:r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sz="3200" dirty="0">
                <a:solidFill>
                  <a:schemeClr val="accent2"/>
                </a:solidFill>
              </a:rPr>
              <a:t>	</a:t>
            </a:r>
            <a:endParaRPr lang="it-IT" altLang="it-IT" sz="2400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B69937-E297-46FD-A53C-DF11EBF6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4B64E4-274D-480A-8745-C495CF42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2BE2BE-6411-49B1-A23E-2425CBF2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4123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C71872-CC62-4214-B04C-46CC9796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Organisation</a:t>
            </a:r>
            <a:r>
              <a:rPr lang="it-IT" altLang="it-IT" dirty="0"/>
              <a:t> of fault </a:t>
            </a:r>
            <a:r>
              <a:rPr lang="it-IT" altLang="it-IT" dirty="0" err="1"/>
              <a:t>tolerance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B3A02F-D1FA-49A8-A1B3-DDCD0D28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91513E-4FDE-417F-80C4-7647018C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739106-B3D6-42EA-893A-6BD797AE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72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927D99A-B53E-4703-ADCA-610CC18D0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3925" y="1291425"/>
            <a:ext cx="7070725" cy="45243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4848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986" name="Rectangle 2">
            <a:extLst>
              <a:ext uri="{FF2B5EF4-FFF2-40B4-BE49-F238E27FC236}">
                <a16:creationId xmlns:a16="http://schemas.microsoft.com/office/drawing/2014/main" id="{3D6A0153-1090-4828-A7DA-5DA7FBCC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867" y="3337558"/>
            <a:ext cx="640873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Fault </a:t>
            </a:r>
            <a:r>
              <a:rPr lang="it-IT" altLang="it-IT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removal</a:t>
            </a:r>
            <a:endParaRPr lang="it-IT" altLang="it-IT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8BE293-A267-483A-9431-BF7AD8E7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Fault </a:t>
            </a:r>
            <a:r>
              <a:rPr lang="it-IT" altLang="it-IT" dirty="0" err="1"/>
              <a:t>removal</a:t>
            </a:r>
            <a:r>
              <a:rPr lang="it-IT" altLang="it-IT" dirty="0"/>
              <a:t> techniques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0F2D43-6224-4D9A-8FCF-6F3DDFCAB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96" y="1159329"/>
            <a:ext cx="3842277" cy="693737"/>
          </a:xfrm>
        </p:spPr>
        <p:txBody>
          <a:bodyPr>
            <a:noAutofit/>
          </a:bodyPr>
          <a:lstStyle/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sz="2000" dirty="0"/>
              <a:t>Fault </a:t>
            </a:r>
            <a:r>
              <a:rPr lang="it-IT" altLang="it-IT" sz="2000" dirty="0" err="1"/>
              <a:t>diagnosis</a:t>
            </a:r>
            <a:br>
              <a:rPr lang="it-IT" altLang="it-IT" sz="2000" dirty="0"/>
            </a:br>
            <a:r>
              <a:rPr lang="it-IT" altLang="it-IT" sz="2000" dirty="0"/>
              <a:t> - Nature and location of faults</a:t>
            </a:r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sz="2000" dirty="0"/>
              <a:t>Fault </a:t>
            </a:r>
            <a:r>
              <a:rPr lang="it-IT" altLang="it-IT" sz="2000" dirty="0" err="1"/>
              <a:t>passivation</a:t>
            </a:r>
            <a:br>
              <a:rPr lang="it-IT" altLang="it-IT" sz="2000" dirty="0"/>
            </a:br>
            <a:r>
              <a:rPr lang="it-IT" altLang="it-IT" sz="2000" dirty="0"/>
              <a:t>- </a:t>
            </a:r>
            <a:r>
              <a:rPr lang="it-IT" altLang="it-IT" sz="2000" dirty="0" err="1"/>
              <a:t>Removing</a:t>
            </a:r>
            <a:r>
              <a:rPr lang="it-IT" altLang="it-IT" sz="2000" dirty="0"/>
              <a:t> the </a:t>
            </a:r>
            <a:r>
              <a:rPr lang="it-IT" altLang="it-IT" sz="2000" dirty="0" err="1"/>
              <a:t>components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identified</a:t>
            </a:r>
            <a:r>
              <a:rPr lang="it-IT" altLang="it-IT" sz="2000" dirty="0"/>
              <a:t> faults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446B46-172D-4347-9A25-DF727760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A800D3-3B39-4AA4-B1E1-7DE3B1CD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2F14A2-9D65-488E-A43C-BFF5040C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74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B5E9BF-B0E3-4C92-A615-314EC4E2F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975" y="3659641"/>
            <a:ext cx="5246688" cy="6953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5C614B2-4626-4073-88F2-007D2288D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888" y="3772354"/>
            <a:ext cx="525621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600" b="1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1600">
                <a:solidFill>
                  <a:schemeClr val="accent2"/>
                </a:solidFill>
                <a:latin typeface="Times New Roman" panose="02020603050405020304" pitchFamily="18" charset="0"/>
              </a:rPr>
              <a:t>diagnosing the fault which prevented the</a:t>
            </a:r>
          </a:p>
          <a:p>
            <a:r>
              <a:rPr lang="it-IT" altLang="it-IT" sz="1600">
                <a:solidFill>
                  <a:schemeClr val="accent2"/>
                </a:solidFill>
                <a:latin typeface="Times New Roman" panose="02020603050405020304" pitchFamily="18" charset="0"/>
              </a:rPr>
              <a:t> verification conditions from being fulfilled (nature, location)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F8D1896-C367-4BEF-8F83-932528533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976" y="2270579"/>
            <a:ext cx="5102225" cy="6937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F0826958-A9B9-4DF0-9119-F55A640C5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663" y="2332491"/>
            <a:ext cx="404820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600">
                <a:solidFill>
                  <a:schemeClr val="accent2"/>
                </a:solidFill>
                <a:latin typeface="Times New Roman" panose="02020603050405020304" pitchFamily="18" charset="0"/>
              </a:rPr>
              <a:t>checking whether the system adheres</a:t>
            </a:r>
          </a:p>
          <a:p>
            <a:pPr algn="r"/>
            <a:r>
              <a:rPr lang="it-IT" altLang="it-IT" sz="1600">
                <a:solidFill>
                  <a:schemeClr val="accent2"/>
                </a:solidFill>
                <a:latin typeface="Times New Roman" panose="02020603050405020304" pitchFamily="18" charset="0"/>
              </a:rPr>
              <a:t>to properties,</a:t>
            </a:r>
            <a:r>
              <a:rPr lang="it-IT" altLang="it-IT" sz="1600">
                <a:solidFill>
                  <a:schemeClr val="accent2"/>
                </a:solidFill>
              </a:rPr>
              <a:t> </a:t>
            </a:r>
            <a:r>
              <a:rPr lang="it-IT" altLang="it-IT" sz="1600">
                <a:solidFill>
                  <a:schemeClr val="accent2"/>
                </a:solidFill>
                <a:latin typeface="Times New Roman" panose="02020603050405020304" pitchFamily="18" charset="0"/>
              </a:rPr>
              <a:t>specific to the considered system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993AEAF-6F87-48BB-B879-3AD9331C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651" y="4912179"/>
            <a:ext cx="5141913" cy="6937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DF74B89-ACFA-4E01-A20D-7C25084E3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436" y="4997904"/>
            <a:ext cx="328196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600">
                <a:solidFill>
                  <a:schemeClr val="accent2"/>
                </a:solidFill>
                <a:latin typeface="Times New Roman" panose="02020603050405020304" pitchFamily="18" charset="0"/>
              </a:rPr>
              <a:t>performing the necessary corrections</a:t>
            </a:r>
          </a:p>
          <a:p>
            <a:pPr algn="r"/>
            <a:r>
              <a:rPr lang="en-US" altLang="it-IT" sz="1600">
                <a:solidFill>
                  <a:schemeClr val="accent2"/>
                </a:solidFill>
                <a:latin typeface="Times New Roman" panose="02020603050405020304" pitchFamily="18" charset="0"/>
              </a:rPr>
              <a:t>fault passivation, ……………………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6CC6539E-F6A9-4659-99ED-7FB6B23CC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050" y="2965904"/>
            <a:ext cx="1588" cy="6937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593DD5FB-75B6-4DA1-B887-73388C4CE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1550" y="4356554"/>
            <a:ext cx="1588" cy="5556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A5C3315C-B6DB-4C45-A064-550A86F8C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1550" y="5605915"/>
            <a:ext cx="1588" cy="279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27530264-97CE-418C-9D12-93DA9A5D16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0300" y="5885315"/>
            <a:ext cx="238283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8D3F5F9E-838E-474D-9C64-80E5489D15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1889" y="1991179"/>
            <a:ext cx="1587" cy="38957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69DEBF5E-BD25-49BD-8592-B579AF53C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1888" y="1992765"/>
            <a:ext cx="25082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BE252B2D-2CA7-41BC-AE60-5BDBF17B0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0139" y="1853066"/>
            <a:ext cx="1587" cy="4175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4661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FB1F73-2B6C-417B-BE0A-DDAA26DF7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Fault </a:t>
            </a:r>
            <a:r>
              <a:rPr lang="it-IT" altLang="it-IT" dirty="0" err="1"/>
              <a:t>removal</a:t>
            </a:r>
            <a:r>
              <a:rPr lang="it-IT" altLang="it-IT" dirty="0"/>
              <a:t> techniques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CC50F4-BDE3-40A2-9D32-6CDBB2918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734" y="1253331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b="1" dirty="0" err="1"/>
              <a:t>Important</a:t>
            </a:r>
            <a:r>
              <a:rPr lang="it-IT" altLang="it-IT" b="1" dirty="0"/>
              <a:t> </a:t>
            </a:r>
            <a:r>
              <a:rPr lang="it-IT" altLang="it-IT" b="1" dirty="0" err="1"/>
              <a:t>aspects</a:t>
            </a:r>
            <a:r>
              <a:rPr lang="it-IT" altLang="it-IT" b="1" dirty="0"/>
              <a:t>:</a:t>
            </a:r>
            <a:br>
              <a:rPr lang="it-IT" altLang="it-IT" b="1" dirty="0"/>
            </a:br>
            <a:endParaRPr lang="it-IT" altLang="it-IT" b="1" dirty="0"/>
          </a:p>
          <a:p>
            <a:pPr>
              <a:spcBef>
                <a:spcPts val="338"/>
              </a:spcBef>
            </a:pPr>
            <a:r>
              <a:rPr lang="it-IT" altLang="it-IT" b="1" dirty="0"/>
              <a:t>	1</a:t>
            </a:r>
            <a:r>
              <a:rPr lang="it-IT" altLang="it-IT" dirty="0"/>
              <a:t>.</a:t>
            </a:r>
            <a:r>
              <a:rPr lang="it-IT" altLang="it-IT" b="1" dirty="0"/>
              <a:t> </a:t>
            </a:r>
            <a:r>
              <a:rPr lang="it-IT" altLang="it-IT" dirty="0" err="1"/>
              <a:t>Coordination</a:t>
            </a:r>
            <a:r>
              <a:rPr lang="it-IT" altLang="it-IT" dirty="0"/>
              <a:t> of the activity of multiple </a:t>
            </a:r>
            <a:r>
              <a:rPr lang="it-IT" altLang="it-IT" dirty="0" err="1"/>
              <a:t>components</a:t>
            </a:r>
            <a:r>
              <a:rPr lang="it-IT" altLang="it-IT" dirty="0"/>
              <a:t>: </a:t>
            </a:r>
            <a:r>
              <a:rPr lang="it-IT" altLang="it-IT" dirty="0" err="1"/>
              <a:t>preventing</a:t>
            </a:r>
            <a:r>
              <a:rPr lang="it-IT" altLang="it-IT" dirty="0"/>
              <a:t> </a:t>
            </a:r>
            <a:r>
              <a:rPr lang="it-IT" altLang="it-IT" b="1" dirty="0" err="1"/>
              <a:t>error</a:t>
            </a:r>
            <a:r>
              <a:rPr lang="it-IT" altLang="it-IT" b="1" dirty="0"/>
              <a:t> </a:t>
            </a:r>
            <a:r>
              <a:rPr lang="it-IT" altLang="it-IT" b="1" dirty="0" err="1"/>
              <a:t>propagation</a:t>
            </a:r>
            <a:r>
              <a:rPr lang="it-IT" altLang="it-IT" dirty="0"/>
              <a:t> from </a:t>
            </a:r>
            <a:r>
              <a:rPr lang="it-IT" altLang="it-IT" dirty="0" err="1"/>
              <a:t>affecting</a:t>
            </a:r>
            <a:r>
              <a:rPr lang="it-IT" altLang="it-IT" dirty="0"/>
              <a:t> the </a:t>
            </a:r>
            <a:r>
              <a:rPr lang="it-IT" altLang="it-IT" dirty="0" err="1"/>
              <a:t>operation</a:t>
            </a:r>
            <a:r>
              <a:rPr lang="it-IT" altLang="it-IT" dirty="0"/>
              <a:t> of non </a:t>
            </a:r>
            <a:r>
              <a:rPr lang="it-IT" altLang="it-IT" dirty="0" err="1"/>
              <a:t>failed</a:t>
            </a:r>
            <a:r>
              <a:rPr lang="it-IT" altLang="it-IT" dirty="0"/>
              <a:t> </a:t>
            </a:r>
            <a:r>
              <a:rPr lang="it-IT" altLang="it-IT" dirty="0" err="1"/>
              <a:t>components</a:t>
            </a:r>
            <a:endParaRPr lang="it-IT" altLang="it-IT" dirty="0"/>
          </a:p>
          <a:p>
            <a:pPr>
              <a:spcBef>
                <a:spcPts val="338"/>
              </a:spcBef>
            </a:pPr>
            <a:endParaRPr lang="it-IT" altLang="it-IT" b="1" dirty="0"/>
          </a:p>
          <a:p>
            <a:pPr>
              <a:spcBef>
                <a:spcPts val="338"/>
              </a:spcBef>
            </a:pPr>
            <a:r>
              <a:rPr lang="it-IT" altLang="it-IT" b="1" dirty="0"/>
              <a:t>	</a:t>
            </a:r>
            <a:endParaRPr lang="it-IT" altLang="it-IT" dirty="0"/>
          </a:p>
          <a:p>
            <a:pPr>
              <a:spcBef>
                <a:spcPts val="338"/>
              </a:spcBef>
            </a:pPr>
            <a:r>
              <a:rPr lang="it-IT" altLang="it-IT" b="1" dirty="0"/>
              <a:t>	2</a:t>
            </a:r>
            <a:r>
              <a:rPr lang="it-IT" altLang="it-IT" dirty="0"/>
              <a:t>. </a:t>
            </a:r>
            <a:r>
              <a:rPr lang="it-IT" altLang="it-IT" b="1" dirty="0" err="1"/>
              <a:t>Signalling</a:t>
            </a:r>
            <a:r>
              <a:rPr lang="it-IT" altLang="it-IT" dirty="0"/>
              <a:t> of the component </a:t>
            </a:r>
            <a:r>
              <a:rPr lang="it-IT" altLang="it-IT" dirty="0" err="1"/>
              <a:t>failure</a:t>
            </a:r>
            <a:r>
              <a:rPr lang="it-IT" altLang="it-IT" dirty="0"/>
              <a:t> to </a:t>
            </a:r>
            <a:r>
              <a:rPr lang="it-IT" altLang="it-IT" dirty="0" err="1"/>
              <a:t>its</a:t>
            </a:r>
            <a:r>
              <a:rPr lang="it-IT" altLang="it-IT" dirty="0"/>
              <a:t> users. </a:t>
            </a:r>
            <a:r>
              <a:rPr lang="it-IT" altLang="it-IT" dirty="0" err="1"/>
              <a:t>This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be </a:t>
            </a:r>
            <a:r>
              <a:rPr lang="it-IT" altLang="it-IT" dirty="0" err="1"/>
              <a:t>accounted</a:t>
            </a:r>
            <a:r>
              <a:rPr lang="it-IT" altLang="it-IT" dirty="0"/>
              <a:t> for </a:t>
            </a:r>
            <a:r>
              <a:rPr lang="it-IT" altLang="it-IT" dirty="0" err="1"/>
              <a:t>within</a:t>
            </a:r>
            <a:r>
              <a:rPr lang="it-IT" altLang="it-IT" dirty="0"/>
              <a:t> the framework of </a:t>
            </a:r>
            <a:r>
              <a:rPr lang="it-IT" altLang="it-IT" dirty="0" err="1"/>
              <a:t>exceptions</a:t>
            </a:r>
            <a:r>
              <a:rPr lang="it-IT" altLang="it-IT" dirty="0"/>
              <a:t> </a:t>
            </a:r>
          </a:p>
          <a:p>
            <a:pPr>
              <a:spcBef>
                <a:spcPts val="338"/>
              </a:spcBef>
            </a:pPr>
            <a:endParaRPr lang="it-IT" altLang="it-IT" b="1" dirty="0"/>
          </a:p>
          <a:p>
            <a:pPr>
              <a:spcBef>
                <a:spcPts val="338"/>
              </a:spcBef>
            </a:pPr>
            <a:r>
              <a:rPr lang="it-IT" altLang="it-IT" b="1" dirty="0"/>
              <a:t>	</a:t>
            </a:r>
            <a:r>
              <a:rPr lang="it-IT" altLang="it-IT" b="1" dirty="0" err="1"/>
              <a:t>Exception</a:t>
            </a:r>
            <a:r>
              <a:rPr lang="it-IT" altLang="it-IT" b="1" dirty="0"/>
              <a:t> </a:t>
            </a:r>
            <a:r>
              <a:rPr lang="it-IT" altLang="it-IT" b="1" dirty="0" err="1"/>
              <a:t>handling</a:t>
            </a:r>
            <a:r>
              <a:rPr lang="it-IT" altLang="it-IT" dirty="0"/>
              <a:t> </a:t>
            </a:r>
            <a:r>
              <a:rPr lang="it-IT" altLang="it-IT" dirty="0" err="1"/>
              <a:t>provided</a:t>
            </a:r>
            <a:r>
              <a:rPr lang="it-IT" altLang="it-IT" dirty="0"/>
              <a:t> in some </a:t>
            </a:r>
            <a:r>
              <a:rPr lang="it-IT" altLang="it-IT" dirty="0" err="1"/>
              <a:t>languages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a </a:t>
            </a:r>
            <a:r>
              <a:rPr lang="it-IT" altLang="it-IT" dirty="0" err="1"/>
              <a:t>convenient</a:t>
            </a:r>
            <a:r>
              <a:rPr lang="it-IT" altLang="it-IT" dirty="0"/>
              <a:t> way for </a:t>
            </a:r>
            <a:r>
              <a:rPr lang="it-IT" altLang="it-IT" dirty="0" err="1"/>
              <a:t>implementing</a:t>
            </a:r>
            <a:r>
              <a:rPr lang="it-IT" altLang="it-IT" dirty="0"/>
              <a:t> </a:t>
            </a:r>
            <a:r>
              <a:rPr lang="it-IT" altLang="it-IT" dirty="0" err="1"/>
              <a:t>error</a:t>
            </a:r>
            <a:r>
              <a:rPr lang="it-IT" altLang="it-IT" dirty="0"/>
              <a:t> recovery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EA5D96-7A8B-4B85-A796-F1ED2DE8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8E12DF-E7DD-44F0-9C44-F19CCF2F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C865CC-2E5C-478D-88BD-D1898041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75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2086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30" name="Rectangle 2">
            <a:extLst>
              <a:ext uri="{FF2B5EF4-FFF2-40B4-BE49-F238E27FC236}">
                <a16:creationId xmlns:a16="http://schemas.microsoft.com/office/drawing/2014/main" id="{6BE1938A-79D0-4627-9E4F-20918202D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154" y="3275416"/>
            <a:ext cx="640873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Fault forecasting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68B2E-B718-4F39-808D-1F2D5405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Fault forecasting techniques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C45AAE-AD0C-4CD0-A4A6-1DE61B07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878" y="1382435"/>
            <a:ext cx="10515600" cy="4351338"/>
          </a:xfrm>
        </p:spPr>
        <p:txBody>
          <a:bodyPr>
            <a:normAutofit fontScale="92500"/>
          </a:bodyPr>
          <a:lstStyle/>
          <a:p>
            <a:pPr>
              <a:spcBef>
                <a:spcPts val="338"/>
              </a:spcBef>
            </a:pPr>
            <a:r>
              <a:rPr lang="it-IT" altLang="it-IT" dirty="0"/>
              <a:t>by </a:t>
            </a:r>
            <a:r>
              <a:rPr lang="it-IT" altLang="it-IT" dirty="0" err="1"/>
              <a:t>performing</a:t>
            </a:r>
            <a:r>
              <a:rPr lang="it-IT" altLang="it-IT" dirty="0"/>
              <a:t> an </a:t>
            </a:r>
            <a:r>
              <a:rPr lang="it-IT" altLang="it-IT" dirty="0" err="1"/>
              <a:t>evaluation</a:t>
            </a:r>
            <a:r>
              <a:rPr lang="it-IT" altLang="it-IT" dirty="0"/>
              <a:t> of the system </a:t>
            </a:r>
            <a:r>
              <a:rPr lang="it-IT" altLang="it-IT" dirty="0" err="1"/>
              <a:t>behaviour</a:t>
            </a:r>
            <a:r>
              <a:rPr lang="it-IT" altLang="it-IT" dirty="0"/>
              <a:t> with </a:t>
            </a:r>
            <a:r>
              <a:rPr lang="it-IT" altLang="it-IT" dirty="0" err="1"/>
              <a:t>respect</a:t>
            </a:r>
            <a:r>
              <a:rPr lang="it-IT" altLang="it-IT" dirty="0"/>
              <a:t> to fault </a:t>
            </a:r>
            <a:r>
              <a:rPr lang="it-IT" altLang="it-IT" dirty="0" err="1"/>
              <a:t>occurrence</a:t>
            </a:r>
            <a:r>
              <a:rPr lang="it-IT" altLang="it-IT" dirty="0"/>
              <a:t> and </a:t>
            </a:r>
            <a:r>
              <a:rPr lang="it-IT" altLang="it-IT" dirty="0" err="1"/>
              <a:t>activation</a:t>
            </a:r>
            <a:endParaRPr lang="it-IT" altLang="it-IT" dirty="0"/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b="1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dirty="0"/>
              <a:t>Evaluation</a:t>
            </a:r>
          </a:p>
          <a:p>
            <a:pPr>
              <a:spcBef>
                <a:spcPts val="338"/>
              </a:spcBef>
            </a:pPr>
            <a:r>
              <a:rPr lang="it-IT" altLang="it-IT" b="1" dirty="0"/>
              <a:t>		- non-</a:t>
            </a:r>
            <a:r>
              <a:rPr lang="it-IT" altLang="it-IT" b="1" dirty="0" err="1"/>
              <a:t>probabilistic</a:t>
            </a:r>
            <a:r>
              <a:rPr lang="it-IT" altLang="it-IT" b="1" dirty="0"/>
              <a:t>: </a:t>
            </a:r>
            <a:r>
              <a:rPr lang="it-IT" altLang="it-IT" dirty="0" err="1"/>
              <a:t>determining</a:t>
            </a:r>
            <a:r>
              <a:rPr lang="it-IT" altLang="it-IT" dirty="0"/>
              <a:t> the </a:t>
            </a:r>
            <a:r>
              <a:rPr lang="it-IT" altLang="it-IT" dirty="0" err="1"/>
              <a:t>minimal</a:t>
            </a:r>
            <a:r>
              <a:rPr lang="it-IT" altLang="it-IT" dirty="0"/>
              <a:t> </a:t>
            </a:r>
            <a:r>
              <a:rPr lang="it-IT" altLang="it-IT" dirty="0" err="1"/>
              <a:t>pathset</a:t>
            </a:r>
            <a:r>
              <a:rPr lang="it-IT" altLang="it-IT" dirty="0"/>
              <a:t> of a fault </a:t>
            </a:r>
            <a:r>
              <a:rPr lang="it-IT" altLang="it-IT" dirty="0" err="1"/>
              <a:t>tree</a:t>
            </a:r>
            <a:r>
              <a:rPr lang="it-IT" altLang="it-IT" dirty="0"/>
              <a:t> </a:t>
            </a:r>
            <a:r>
              <a:rPr lang="it-IT" altLang="it-IT" dirty="0" err="1"/>
              <a:t>conducting</a:t>
            </a:r>
            <a:r>
              <a:rPr lang="it-IT" altLang="it-IT" dirty="0"/>
              <a:t> a </a:t>
            </a:r>
            <a:r>
              <a:rPr lang="it-IT" altLang="it-IT" dirty="0" err="1"/>
              <a:t>Failure</a:t>
            </a:r>
            <a:r>
              <a:rPr lang="it-IT" altLang="it-IT" dirty="0"/>
              <a:t> Mode and </a:t>
            </a:r>
            <a:r>
              <a:rPr lang="it-IT" altLang="it-IT" dirty="0" err="1"/>
              <a:t>Effect</a:t>
            </a:r>
            <a:r>
              <a:rPr lang="it-IT" altLang="it-IT" dirty="0"/>
              <a:t> Analysis (FMEA)</a:t>
            </a:r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dirty="0"/>
          </a:p>
          <a:p>
            <a:pPr>
              <a:spcBef>
                <a:spcPts val="338"/>
              </a:spcBef>
            </a:pPr>
            <a:r>
              <a:rPr lang="it-IT" altLang="it-IT" b="1" dirty="0"/>
              <a:t>		- </a:t>
            </a:r>
            <a:r>
              <a:rPr lang="it-IT" altLang="it-IT" b="1" dirty="0" err="1"/>
              <a:t>probabilistic</a:t>
            </a:r>
            <a:r>
              <a:rPr lang="it-IT" altLang="it-IT" b="1" dirty="0"/>
              <a:t>: </a:t>
            </a:r>
            <a:r>
              <a:rPr lang="it-IT" altLang="it-IT" dirty="0" err="1"/>
              <a:t>determining</a:t>
            </a:r>
            <a:r>
              <a:rPr lang="it-IT" altLang="it-IT" dirty="0"/>
              <a:t> the </a:t>
            </a:r>
            <a:r>
              <a:rPr lang="it-IT" altLang="it-IT" dirty="0" err="1"/>
              <a:t>conformance</a:t>
            </a:r>
            <a:r>
              <a:rPr lang="it-IT" altLang="it-IT" dirty="0"/>
              <a:t> of the system </a:t>
            </a:r>
            <a:br>
              <a:rPr lang="it-IT" altLang="it-IT" dirty="0"/>
            </a:br>
            <a:r>
              <a:rPr lang="it-IT" altLang="it-IT" dirty="0"/>
              <a:t>	to </a:t>
            </a:r>
            <a:r>
              <a:rPr lang="it-IT" altLang="it-IT" dirty="0" err="1"/>
              <a:t>dependability</a:t>
            </a:r>
            <a:r>
              <a:rPr lang="it-IT" altLang="it-IT" dirty="0"/>
              <a:t> </a:t>
            </a:r>
            <a:r>
              <a:rPr lang="it-IT" altLang="it-IT" dirty="0" err="1"/>
              <a:t>expressed</a:t>
            </a:r>
            <a:r>
              <a:rPr lang="it-IT" altLang="it-IT" dirty="0"/>
              <a:t> in </a:t>
            </a:r>
            <a:r>
              <a:rPr lang="it-IT" altLang="it-IT" dirty="0" err="1"/>
              <a:t>terms</a:t>
            </a:r>
            <a:r>
              <a:rPr lang="it-IT" altLang="it-IT" dirty="0"/>
              <a:t> of </a:t>
            </a:r>
            <a:r>
              <a:rPr lang="it-IT" altLang="it-IT" dirty="0" err="1"/>
              <a:t>probabilities</a:t>
            </a:r>
            <a:r>
              <a:rPr lang="it-IT" altLang="it-IT" dirty="0"/>
              <a:t> 	</a:t>
            </a:r>
            <a:r>
              <a:rPr lang="it-IT" altLang="it-IT" dirty="0" err="1"/>
              <a:t>associated</a:t>
            </a:r>
            <a:r>
              <a:rPr lang="it-IT" altLang="it-IT" dirty="0"/>
              <a:t> to some of the </a:t>
            </a:r>
            <a:r>
              <a:rPr lang="it-IT" altLang="it-IT" dirty="0" err="1"/>
              <a:t>attributes</a:t>
            </a:r>
            <a:r>
              <a:rPr lang="it-IT" altLang="it-IT" dirty="0"/>
              <a:t> of </a:t>
            </a:r>
            <a:r>
              <a:rPr lang="it-IT" altLang="it-IT" dirty="0" err="1"/>
              <a:t>dependability</a:t>
            </a:r>
            <a:r>
              <a:rPr lang="it-IT" altLang="it-IT" dirty="0"/>
              <a:t>, </a:t>
            </a:r>
            <a:r>
              <a:rPr lang="it-IT" altLang="it-IT" b="1" dirty="0" err="1"/>
              <a:t>measures</a:t>
            </a:r>
            <a:r>
              <a:rPr lang="it-IT" altLang="it-IT" b="1" dirty="0"/>
              <a:t> of </a:t>
            </a:r>
            <a:r>
              <a:rPr lang="it-IT" altLang="it-IT" b="1" dirty="0" err="1"/>
              <a:t>dependability</a:t>
            </a:r>
            <a:endParaRPr lang="it-IT" altLang="it-IT" b="1" dirty="0"/>
          </a:p>
          <a:p>
            <a:pPr>
              <a:spcBef>
                <a:spcPts val="338"/>
              </a:spcBef>
              <a:buClr>
                <a:srgbClr val="FE400C"/>
              </a:buClr>
            </a:pPr>
            <a:endParaRPr lang="it-IT" altLang="it-IT" b="1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74B02F-DC55-4F92-AD69-86528B56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6CBBF4-8C08-4647-8602-DF92E03F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C5C7F2-A23E-49F0-B7E8-775CE00C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77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954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B3A10A-628D-4367-8160-A3B3C75E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Conclusions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C03A2F-E300-4426-BBB9-A0574374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101" y="135580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sz="3200" dirty="0"/>
              <a:t>fault </a:t>
            </a:r>
            <a:r>
              <a:rPr lang="it-IT" altLang="it-IT" sz="3200" dirty="0" err="1"/>
              <a:t>tolerance</a:t>
            </a:r>
            <a:r>
              <a:rPr lang="it-IT" altLang="it-IT" sz="3200" dirty="0"/>
              <a:t> </a:t>
            </a:r>
            <a:r>
              <a:rPr lang="it-IT" altLang="it-IT" sz="3200" dirty="0" err="1"/>
              <a:t>uses</a:t>
            </a:r>
            <a:r>
              <a:rPr lang="it-IT" altLang="it-IT" sz="3200" dirty="0"/>
              <a:t> </a:t>
            </a:r>
            <a:r>
              <a:rPr lang="it-IT" altLang="it-IT" sz="3200" dirty="0" err="1"/>
              <a:t>replication</a:t>
            </a:r>
            <a:r>
              <a:rPr lang="it-IT" altLang="it-IT" sz="3200" dirty="0"/>
              <a:t> for fault </a:t>
            </a:r>
            <a:r>
              <a:rPr lang="it-IT" altLang="it-IT" sz="3200" dirty="0" err="1"/>
              <a:t>masking</a:t>
            </a:r>
            <a:r>
              <a:rPr lang="it-IT" altLang="it-IT" sz="3200" dirty="0"/>
              <a:t> and </a:t>
            </a:r>
            <a:r>
              <a:rPr lang="it-IT" altLang="it-IT" dirty="0" err="1"/>
              <a:t>relies</a:t>
            </a:r>
            <a:r>
              <a:rPr lang="it-IT" altLang="it-IT" dirty="0"/>
              <a:t> on the </a:t>
            </a:r>
            <a:r>
              <a:rPr lang="it-IT" altLang="it-IT" dirty="0" err="1"/>
              <a:t>independency</a:t>
            </a:r>
            <a:r>
              <a:rPr lang="it-IT" altLang="it-IT" dirty="0"/>
              <a:t> of </a:t>
            </a:r>
            <a:r>
              <a:rPr lang="it-IT" altLang="it-IT" dirty="0" err="1"/>
              <a:t>redundancies</a:t>
            </a:r>
            <a:r>
              <a:rPr lang="it-IT" altLang="it-IT" dirty="0"/>
              <a:t> with </a:t>
            </a:r>
            <a:r>
              <a:rPr lang="it-IT" altLang="it-IT" dirty="0" err="1"/>
              <a:t>respect</a:t>
            </a:r>
            <a:r>
              <a:rPr lang="it-IT" altLang="it-IT" dirty="0"/>
              <a:t> to the </a:t>
            </a:r>
            <a:r>
              <a:rPr lang="it-IT" altLang="it-IT" dirty="0" err="1"/>
              <a:t>process</a:t>
            </a:r>
            <a:r>
              <a:rPr lang="it-IT" altLang="it-IT" dirty="0"/>
              <a:t> of fault </a:t>
            </a:r>
            <a:r>
              <a:rPr lang="it-IT" altLang="it-IT" dirty="0" err="1"/>
              <a:t>creation</a:t>
            </a:r>
            <a:r>
              <a:rPr lang="it-IT" altLang="it-IT" dirty="0"/>
              <a:t> and </a:t>
            </a:r>
            <a:r>
              <a:rPr lang="it-IT" altLang="it-IT" dirty="0" err="1"/>
              <a:t>activations</a:t>
            </a:r>
            <a:endParaRPr lang="it-IT" altLang="it-IT" dirty="0"/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When</a:t>
            </a:r>
            <a:r>
              <a:rPr lang="it-IT" altLang="it-IT" dirty="0"/>
              <a:t> </a:t>
            </a:r>
            <a:r>
              <a:rPr lang="it-IT" altLang="it-IT" dirty="0" err="1"/>
              <a:t>tolerance</a:t>
            </a:r>
            <a:r>
              <a:rPr lang="it-IT" altLang="it-IT" dirty="0"/>
              <a:t> to </a:t>
            </a:r>
            <a:r>
              <a:rPr lang="it-IT" altLang="it-IT" dirty="0" err="1"/>
              <a:t>physical</a:t>
            </a:r>
            <a:r>
              <a:rPr lang="it-IT" altLang="it-IT" dirty="0"/>
              <a:t> faults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foreseen</a:t>
            </a:r>
            <a:r>
              <a:rPr lang="it-IT" altLang="it-IT" dirty="0"/>
              <a:t>,  the </a:t>
            </a:r>
            <a:r>
              <a:rPr lang="it-IT" altLang="it-IT" dirty="0" err="1"/>
              <a:t>channels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be </a:t>
            </a:r>
            <a:r>
              <a:rPr lang="it-IT" altLang="it-IT" dirty="0" err="1"/>
              <a:t>identical</a:t>
            </a:r>
            <a:r>
              <a:rPr lang="it-IT" altLang="it-IT" dirty="0"/>
              <a:t>,  </a:t>
            </a:r>
            <a:r>
              <a:rPr lang="it-IT" altLang="it-IT" dirty="0" err="1"/>
              <a:t>based</a:t>
            </a:r>
            <a:r>
              <a:rPr lang="it-IT" altLang="it-IT" dirty="0"/>
              <a:t> on the </a:t>
            </a:r>
            <a:r>
              <a:rPr lang="it-IT" altLang="it-IT" dirty="0" err="1"/>
              <a:t>assumption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hardware </a:t>
            </a:r>
            <a:r>
              <a:rPr lang="it-IT" altLang="it-IT" dirty="0" err="1"/>
              <a:t>components</a:t>
            </a:r>
            <a:r>
              <a:rPr lang="it-IT" altLang="it-IT" dirty="0"/>
              <a:t> </a:t>
            </a:r>
            <a:r>
              <a:rPr lang="it-IT" altLang="it-IT" dirty="0" err="1"/>
              <a:t>fail</a:t>
            </a:r>
            <a:r>
              <a:rPr lang="it-IT" altLang="it-IT" dirty="0"/>
              <a:t> </a:t>
            </a:r>
            <a:r>
              <a:rPr lang="it-IT" altLang="it-IT" b="1" dirty="0" err="1"/>
              <a:t>independently</a:t>
            </a:r>
            <a:endParaRPr lang="it-IT" altLang="it-IT" b="1" dirty="0"/>
          </a:p>
          <a:p>
            <a:pPr>
              <a:lnSpc>
                <a:spcPct val="80000"/>
              </a:lnSpc>
            </a:pPr>
            <a:r>
              <a:rPr lang="it-IT" altLang="it-IT" dirty="0"/>
              <a:t>	</a:t>
            </a:r>
          </a:p>
          <a:p>
            <a:pPr>
              <a:lnSpc>
                <a:spcPct val="80000"/>
              </a:lnSpc>
            </a:pPr>
            <a:r>
              <a:rPr lang="it-IT" altLang="it-IT" dirty="0" err="1"/>
              <a:t>When</a:t>
            </a:r>
            <a:r>
              <a:rPr lang="it-IT" altLang="it-IT" dirty="0"/>
              <a:t> </a:t>
            </a:r>
            <a:r>
              <a:rPr lang="it-IT" altLang="it-IT" dirty="0" err="1"/>
              <a:t>tolerance</a:t>
            </a:r>
            <a:r>
              <a:rPr lang="it-IT" altLang="it-IT" dirty="0"/>
              <a:t> to design faults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foreseen</a:t>
            </a:r>
            <a:r>
              <a:rPr lang="it-IT" altLang="it-IT" dirty="0"/>
              <a:t>, </a:t>
            </a:r>
            <a:r>
              <a:rPr lang="it-IT" altLang="it-IT" dirty="0" err="1"/>
              <a:t>channels</a:t>
            </a:r>
            <a:r>
              <a:rPr lang="it-IT" altLang="it-IT" dirty="0"/>
              <a:t> </a:t>
            </a:r>
            <a:r>
              <a:rPr lang="it-IT" altLang="it-IT" dirty="0" err="1"/>
              <a:t>have</a:t>
            </a:r>
            <a:r>
              <a:rPr lang="it-IT" altLang="it-IT" dirty="0"/>
              <a:t> to </a:t>
            </a:r>
            <a:r>
              <a:rPr lang="it-IT" altLang="it-IT" dirty="0" err="1"/>
              <a:t>provide</a:t>
            </a:r>
            <a:r>
              <a:rPr lang="it-IT" altLang="it-IT" dirty="0"/>
              <a:t> </a:t>
            </a:r>
            <a:r>
              <a:rPr lang="it-IT" altLang="it-IT" dirty="0" err="1"/>
              <a:t>identical</a:t>
            </a:r>
            <a:r>
              <a:rPr lang="it-IT" altLang="it-IT" dirty="0"/>
              <a:t> service </a:t>
            </a:r>
            <a:r>
              <a:rPr lang="it-IT" altLang="it-IT" dirty="0" err="1"/>
              <a:t>through</a:t>
            </a:r>
            <a:r>
              <a:rPr lang="it-IT" altLang="it-IT" dirty="0"/>
              <a:t> separate designs  and </a:t>
            </a:r>
            <a:r>
              <a:rPr lang="it-IT" altLang="it-IT" dirty="0" err="1"/>
              <a:t>implementation</a:t>
            </a:r>
            <a:r>
              <a:rPr lang="it-IT" altLang="it-IT" dirty="0"/>
              <a:t> (</a:t>
            </a:r>
            <a:r>
              <a:rPr lang="it-IT" altLang="it-IT" dirty="0" err="1"/>
              <a:t>through</a:t>
            </a:r>
            <a:r>
              <a:rPr lang="it-IT" altLang="it-IT" dirty="0"/>
              <a:t> </a:t>
            </a:r>
            <a:r>
              <a:rPr lang="it-IT" altLang="it-IT" b="1" dirty="0"/>
              <a:t>design </a:t>
            </a:r>
            <a:r>
              <a:rPr lang="it-IT" altLang="it-IT" b="1" dirty="0" err="1"/>
              <a:t>diversity</a:t>
            </a:r>
            <a:r>
              <a:rPr lang="it-IT" altLang="it-IT" dirty="0"/>
              <a:t>)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/>
              <a:t>Fault </a:t>
            </a:r>
            <a:r>
              <a:rPr lang="it-IT" altLang="it-IT" dirty="0" err="1"/>
              <a:t>masking</a:t>
            </a:r>
            <a:r>
              <a:rPr lang="it-IT" altLang="it-IT" dirty="0"/>
              <a:t> </a:t>
            </a:r>
            <a:r>
              <a:rPr lang="it-IT" altLang="it-IT" dirty="0" err="1"/>
              <a:t>will</a:t>
            </a:r>
            <a:r>
              <a:rPr lang="it-IT" altLang="it-IT" dirty="0"/>
              <a:t> </a:t>
            </a:r>
            <a:r>
              <a:rPr lang="it-IT" altLang="it-IT" dirty="0" err="1"/>
              <a:t>conceal</a:t>
            </a:r>
            <a:r>
              <a:rPr lang="it-IT" altLang="it-IT" dirty="0"/>
              <a:t> a </a:t>
            </a:r>
            <a:r>
              <a:rPr lang="it-IT" altLang="it-IT" dirty="0" err="1"/>
              <a:t>possibly</a:t>
            </a:r>
            <a:r>
              <a:rPr lang="it-IT" altLang="it-IT" dirty="0"/>
              <a:t> progressive and </a:t>
            </a:r>
            <a:r>
              <a:rPr lang="it-IT" altLang="it-IT" dirty="0" err="1"/>
              <a:t>eventually</a:t>
            </a:r>
            <a:r>
              <a:rPr lang="it-IT" altLang="it-IT" dirty="0"/>
              <a:t> </a:t>
            </a:r>
            <a:r>
              <a:rPr lang="it-IT" altLang="it-IT" dirty="0" err="1"/>
              <a:t>fatal</a:t>
            </a:r>
            <a:r>
              <a:rPr lang="it-IT" altLang="it-IT" dirty="0"/>
              <a:t> </a:t>
            </a:r>
            <a:r>
              <a:rPr lang="it-IT" altLang="it-IT" dirty="0" err="1"/>
              <a:t>loss</a:t>
            </a:r>
            <a:r>
              <a:rPr lang="it-IT" altLang="it-IT" dirty="0"/>
              <a:t> of </a:t>
            </a:r>
            <a:r>
              <a:rPr lang="it-IT" altLang="it-IT" dirty="0" err="1"/>
              <a:t>protective</a:t>
            </a:r>
            <a:r>
              <a:rPr lang="it-IT" altLang="it-IT" dirty="0"/>
              <a:t> </a:t>
            </a:r>
            <a:r>
              <a:rPr lang="it-IT" altLang="it-IT" dirty="0" err="1"/>
              <a:t>redundancy</a:t>
            </a:r>
            <a:r>
              <a:rPr lang="it-IT" altLang="it-IT" dirty="0"/>
              <a:t>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r>
              <a:rPr lang="it-IT" altLang="it-IT" dirty="0" err="1"/>
              <a:t>Practical</a:t>
            </a:r>
            <a:r>
              <a:rPr lang="it-IT" altLang="it-IT" dirty="0"/>
              <a:t> </a:t>
            </a:r>
            <a:r>
              <a:rPr lang="it-IT" altLang="it-IT" dirty="0" err="1"/>
              <a:t>implementations</a:t>
            </a:r>
            <a:r>
              <a:rPr lang="it-IT" altLang="it-IT" dirty="0"/>
              <a:t> of </a:t>
            </a:r>
            <a:r>
              <a:rPr lang="it-IT" altLang="it-IT" dirty="0" err="1"/>
              <a:t>masking</a:t>
            </a:r>
            <a:r>
              <a:rPr lang="it-IT" altLang="it-IT" dirty="0"/>
              <a:t> </a:t>
            </a:r>
            <a:r>
              <a:rPr lang="it-IT" altLang="it-IT" dirty="0" err="1"/>
              <a:t>generally</a:t>
            </a:r>
            <a:r>
              <a:rPr lang="it-IT" altLang="it-IT" dirty="0"/>
              <a:t> involve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detection</a:t>
            </a:r>
            <a:r>
              <a:rPr lang="it-IT" altLang="it-IT" dirty="0"/>
              <a:t> (and </a:t>
            </a:r>
            <a:r>
              <a:rPr lang="it-IT" altLang="it-IT" dirty="0" err="1"/>
              <a:t>possibly</a:t>
            </a:r>
            <a:r>
              <a:rPr lang="it-IT" altLang="it-IT" dirty="0"/>
              <a:t> fault </a:t>
            </a:r>
            <a:r>
              <a:rPr lang="it-IT" altLang="it-IT" dirty="0" err="1"/>
              <a:t>handling</a:t>
            </a:r>
            <a:r>
              <a:rPr lang="it-IT" altLang="it-IT" dirty="0"/>
              <a:t>), </a:t>
            </a:r>
            <a:r>
              <a:rPr lang="it-IT" altLang="it-IT" dirty="0" err="1"/>
              <a:t>leading</a:t>
            </a:r>
            <a:r>
              <a:rPr lang="it-IT" altLang="it-IT" dirty="0"/>
              <a:t> to </a:t>
            </a:r>
            <a:r>
              <a:rPr lang="it-IT" altLang="it-IT" dirty="0" err="1"/>
              <a:t>masking</a:t>
            </a:r>
            <a:r>
              <a:rPr lang="it-IT" altLang="it-IT" dirty="0"/>
              <a:t> and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detection</a:t>
            </a:r>
            <a:r>
              <a:rPr lang="it-IT" altLang="it-IT" dirty="0"/>
              <a:t> and recovery.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endParaRPr lang="it-IT" altLang="it-IT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64DECF-08CD-488C-B2FD-2DDCBA8C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629DF9-1811-4747-89C5-421EB9246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Fault tolerance: basic concepts and terminology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FFE06A-DDC7-405C-9871-6E32B1AD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78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77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E8EE19-7053-4271-95A3-4A8E363F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Dependability</a:t>
            </a:r>
            <a:r>
              <a:rPr lang="it-IT" altLang="it-IT" dirty="0"/>
              <a:t> </a:t>
            </a:r>
            <a:r>
              <a:rPr lang="it-IT" altLang="it-IT" dirty="0" err="1"/>
              <a:t>attributes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22288F-E0C3-419A-B1DF-AE31DA7E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D034C6-2109-436B-BBE8-6E3E6611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3497C4-CAE5-44D6-9C34-9290CE41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8</a:t>
            </a:fld>
            <a:endParaRPr lang="it-IT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A87A51B-D5A4-4116-8B36-726A826C3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7778" y="2055400"/>
            <a:ext cx="4751387" cy="19526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21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88E27-A758-4413-BDFD-9648493C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Computing systems </a:t>
            </a:r>
            <a:r>
              <a:rPr lang="it-IT" altLang="it-IT" dirty="0" err="1"/>
              <a:t>failures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2CB040-87B1-442D-BDC1-55A67D10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dirty="0"/>
              <a:t>Computer 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r>
              <a:rPr lang="it-IT" altLang="it-IT" dirty="0" err="1"/>
              <a:t>differ</a:t>
            </a:r>
            <a:r>
              <a:rPr lang="it-IT" altLang="it-IT" dirty="0"/>
              <a:t> from </a:t>
            </a:r>
            <a:r>
              <a:rPr lang="it-IT" altLang="it-IT" dirty="0" err="1"/>
              <a:t>failures</a:t>
            </a:r>
            <a:r>
              <a:rPr lang="it-IT" altLang="it-IT" dirty="0"/>
              <a:t> of </a:t>
            </a:r>
            <a:r>
              <a:rPr lang="it-IT" altLang="it-IT" dirty="0" err="1"/>
              <a:t>other</a:t>
            </a:r>
            <a:r>
              <a:rPr lang="it-IT" altLang="it-IT" dirty="0"/>
              <a:t> </a:t>
            </a:r>
            <a:r>
              <a:rPr lang="it-IT" altLang="it-IT" dirty="0" err="1"/>
              <a:t>equipment</a:t>
            </a:r>
            <a:endParaRPr lang="it-IT" altLang="it-IT" dirty="0"/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dirty="0" err="1"/>
              <a:t>Subtler</a:t>
            </a:r>
            <a:r>
              <a:rPr lang="it-IT" altLang="it-IT" dirty="0"/>
              <a:t> 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r>
              <a:rPr lang="it-IT" altLang="it-IT" dirty="0" err="1"/>
              <a:t>than</a:t>
            </a:r>
            <a:r>
              <a:rPr lang="it-IT" altLang="it-IT" dirty="0"/>
              <a:t> “breaking down” or  “</a:t>
            </a:r>
            <a:r>
              <a:rPr lang="it-IT" altLang="it-IT" dirty="0" err="1"/>
              <a:t>stopping</a:t>
            </a:r>
            <a:r>
              <a:rPr lang="it-IT" altLang="it-IT" dirty="0"/>
              <a:t> </a:t>
            </a:r>
            <a:r>
              <a:rPr lang="it-IT" altLang="it-IT" dirty="0" err="1"/>
              <a:t>working</a:t>
            </a:r>
            <a:r>
              <a:rPr lang="it-IT" altLang="it-IT" dirty="0"/>
              <a:t>”, ..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altLang="it-IT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dirty="0"/>
              <a:t>The computer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used</a:t>
            </a:r>
            <a:r>
              <a:rPr lang="it-IT" altLang="it-IT" dirty="0"/>
              <a:t> to store information: </a:t>
            </a:r>
            <a:r>
              <a:rPr lang="it-IT" altLang="it-IT" dirty="0" err="1"/>
              <a:t>there</a:t>
            </a:r>
            <a:r>
              <a:rPr lang="it-IT" altLang="it-IT" dirty="0"/>
              <a:t> are </a:t>
            </a:r>
            <a:r>
              <a:rPr lang="it-IT" altLang="it-IT" dirty="0" err="1"/>
              <a:t>many</a:t>
            </a:r>
            <a:r>
              <a:rPr lang="it-IT" altLang="it-IT" dirty="0"/>
              <a:t> ways information can be </a:t>
            </a:r>
            <a:r>
              <a:rPr lang="it-IT" altLang="it-IT" dirty="0" err="1"/>
              <a:t>wrong</a:t>
            </a:r>
            <a:r>
              <a:rPr lang="it-IT" altLang="it-IT" dirty="0"/>
              <a:t>, </a:t>
            </a:r>
            <a:r>
              <a:rPr lang="it-IT" altLang="it-IT" dirty="0" err="1"/>
              <a:t>many</a:t>
            </a:r>
            <a:r>
              <a:rPr lang="it-IT" altLang="it-IT" dirty="0"/>
              <a:t> </a:t>
            </a:r>
            <a:r>
              <a:rPr lang="it-IT" altLang="it-IT" dirty="0" err="1"/>
              <a:t>different</a:t>
            </a:r>
            <a:r>
              <a:rPr lang="it-IT" altLang="it-IT" dirty="0"/>
              <a:t> </a:t>
            </a:r>
            <a:r>
              <a:rPr lang="it-IT" altLang="it-IT" dirty="0" err="1"/>
              <a:t>effects</a:t>
            </a:r>
            <a:r>
              <a:rPr lang="it-IT" altLang="it-IT" dirty="0"/>
              <a:t> </a:t>
            </a:r>
            <a:r>
              <a:rPr lang="it-IT" altLang="it-IT" dirty="0" err="1"/>
              <a:t>both</a:t>
            </a:r>
            <a:r>
              <a:rPr lang="it-IT" altLang="it-IT" dirty="0"/>
              <a:t> </a:t>
            </a:r>
            <a:r>
              <a:rPr lang="it-IT" altLang="it-IT" dirty="0" err="1"/>
              <a:t>within</a:t>
            </a:r>
            <a:r>
              <a:rPr lang="it-IT" altLang="it-IT" dirty="0"/>
              <a:t> and </a:t>
            </a:r>
            <a:r>
              <a:rPr lang="it-IT" altLang="it-IT" dirty="0" err="1"/>
              <a:t>outside</a:t>
            </a:r>
            <a:r>
              <a:rPr lang="it-IT" altLang="it-IT" dirty="0"/>
              <a:t> the computer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altLang="it-IT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dirty="0"/>
              <a:t>Small </a:t>
            </a:r>
            <a:r>
              <a:rPr lang="it-IT" altLang="it-IT" dirty="0" err="1"/>
              <a:t>hidden</a:t>
            </a:r>
            <a:r>
              <a:rPr lang="it-IT" altLang="it-IT" dirty="0"/>
              <a:t> faults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have</a:t>
            </a:r>
            <a:r>
              <a:rPr lang="it-IT" altLang="it-IT" dirty="0"/>
              <a:t> large </a:t>
            </a:r>
            <a:r>
              <a:rPr lang="it-IT" altLang="it-IT" dirty="0" err="1"/>
              <a:t>effects</a:t>
            </a:r>
            <a:r>
              <a:rPr lang="it-IT" altLang="it-IT" dirty="0"/>
              <a:t> (</a:t>
            </a:r>
            <a:r>
              <a:rPr lang="it-IT" altLang="it-IT" dirty="0" err="1"/>
              <a:t>digital</a:t>
            </a:r>
            <a:r>
              <a:rPr lang="it-IT" altLang="it-IT" dirty="0"/>
              <a:t> machine)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altLang="it-IT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dirty="0"/>
              <a:t>Computing systems are </a:t>
            </a:r>
            <a:r>
              <a:rPr lang="it-IT" altLang="it-IT" dirty="0" err="1"/>
              <a:t>complex</a:t>
            </a:r>
            <a:r>
              <a:rPr lang="it-IT" altLang="it-IT" dirty="0"/>
              <a:t> </a:t>
            </a:r>
            <a:r>
              <a:rPr lang="it-IT" altLang="it-IT" dirty="0" err="1"/>
              <a:t>hierarchies</a:t>
            </a:r>
            <a:r>
              <a:rPr lang="it-IT" altLang="it-IT" dirty="0"/>
              <a:t> </a:t>
            </a:r>
            <a:r>
              <a:rPr lang="it-IT" altLang="it-IT" dirty="0" err="1"/>
              <a:t>relaying</a:t>
            </a:r>
            <a:r>
              <a:rPr lang="it-IT" altLang="it-IT" dirty="0"/>
              <a:t> on </a:t>
            </a:r>
            <a:r>
              <a:rPr lang="it-IT" altLang="it-IT" dirty="0" err="1"/>
              <a:t>hidden</a:t>
            </a:r>
            <a:r>
              <a:rPr lang="it-IT" altLang="it-IT" dirty="0"/>
              <a:t> </a:t>
            </a:r>
            <a:r>
              <a:rPr lang="it-IT" altLang="it-IT" dirty="0" err="1"/>
              <a:t>components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02E92B-245C-4218-83BC-CC627BA8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47D955-F9FE-4FA8-8A94-45347510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Fault tolerance: basic concepts and terminology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01B754-5E42-400B-83BB-DC1411DF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967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3968</Words>
  <Application>Microsoft Office PowerPoint</Application>
  <PresentationFormat>Widescreen</PresentationFormat>
  <Paragraphs>765</Paragraphs>
  <Slides>78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84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Outline</vt:lpstr>
      <vt:lpstr>Textbook and other references</vt:lpstr>
      <vt:lpstr>Dependability: a definition</vt:lpstr>
      <vt:lpstr>Systems and components</vt:lpstr>
      <vt:lpstr>Failure, fault, error</vt:lpstr>
      <vt:lpstr>Dependability attributes</vt:lpstr>
      <vt:lpstr>Dependability attributes</vt:lpstr>
      <vt:lpstr>Computing systems failures</vt:lpstr>
      <vt:lpstr>What is a system?</vt:lpstr>
      <vt:lpstr>System</vt:lpstr>
      <vt:lpstr>System</vt:lpstr>
      <vt:lpstr>Threats to Dependability</vt:lpstr>
      <vt:lpstr>Threats to Dependability</vt:lpstr>
      <vt:lpstr>Threats to Dependability</vt:lpstr>
      <vt:lpstr>Means for achieving  dependability</vt:lpstr>
      <vt:lpstr>Dependability tree</vt:lpstr>
      <vt:lpstr>Threats to dependability</vt:lpstr>
      <vt:lpstr>Threats to dependability</vt:lpstr>
      <vt:lpstr>Forms of Maintenance</vt:lpstr>
      <vt:lpstr>notes</vt:lpstr>
      <vt:lpstr>Types of faults</vt:lpstr>
      <vt:lpstr>Types of faults</vt:lpstr>
      <vt:lpstr>Faults are classified according to eight basic viewpoints</vt:lpstr>
      <vt:lpstr>Characteristics of faults </vt:lpstr>
      <vt:lpstr>Faults classification</vt:lpstr>
      <vt:lpstr>Natural faults</vt:lpstr>
      <vt:lpstr> </vt:lpstr>
      <vt:lpstr>Human-Made Faults</vt:lpstr>
      <vt:lpstr> </vt:lpstr>
      <vt:lpstr>Human-Made Faults</vt:lpstr>
      <vt:lpstr>Human-Made Faults</vt:lpstr>
      <vt:lpstr>Human-Made Faults</vt:lpstr>
      <vt:lpstr>Malicious faults</vt:lpstr>
      <vt:lpstr> </vt:lpstr>
      <vt:lpstr>Malicious faults</vt:lpstr>
      <vt:lpstr>Interaction Faults</vt:lpstr>
      <vt:lpstr> </vt:lpstr>
      <vt:lpstr>Interaction Faults</vt:lpstr>
      <vt:lpstr>Permanent/Transient faults</vt:lpstr>
      <vt:lpstr>Failures</vt:lpstr>
      <vt:lpstr>Failures</vt:lpstr>
      <vt:lpstr>Failures</vt:lpstr>
      <vt:lpstr>Failures</vt:lpstr>
      <vt:lpstr>Failures</vt:lpstr>
      <vt:lpstr>Errors</vt:lpstr>
      <vt:lpstr>Relationship Faults-Errors-Failures </vt:lpstr>
      <vt:lpstr>Chain of threats</vt:lpstr>
      <vt:lpstr>Chain of threats</vt:lpstr>
      <vt:lpstr>Chain of threats</vt:lpstr>
      <vt:lpstr>Chain of threats</vt:lpstr>
      <vt:lpstr>Presentazione standard di PowerPoint</vt:lpstr>
      <vt:lpstr>Presentazione standard di PowerPoint</vt:lpstr>
      <vt:lpstr>Fault prevention techniques</vt:lpstr>
      <vt:lpstr>Presentazione standard di PowerPoint</vt:lpstr>
      <vt:lpstr>Fault tolerance</vt:lpstr>
      <vt:lpstr>Organisation of fault tolerance</vt:lpstr>
      <vt:lpstr>Organisation of fault tolerance</vt:lpstr>
      <vt:lpstr>Error detection and system recovery</vt:lpstr>
      <vt:lpstr>Error recovery</vt:lpstr>
      <vt:lpstr>Error Recovery</vt:lpstr>
      <vt:lpstr>Forward error recovery</vt:lpstr>
      <vt:lpstr>Backword/Forward error recovery</vt:lpstr>
      <vt:lpstr>Backword/Forward error recovery</vt:lpstr>
      <vt:lpstr>Strategies</vt:lpstr>
      <vt:lpstr>Error detection: Replication checks</vt:lpstr>
      <vt:lpstr>Error detection</vt:lpstr>
      <vt:lpstr>System structuring principles(mutual suspicion)</vt:lpstr>
      <vt:lpstr>Fault handling</vt:lpstr>
      <vt:lpstr>Fault location</vt:lpstr>
      <vt:lpstr>Fault treatment</vt:lpstr>
      <vt:lpstr>Organisation of fault tolerance</vt:lpstr>
      <vt:lpstr>Presentazione standard di PowerPoint</vt:lpstr>
      <vt:lpstr>Fault removal techniques</vt:lpstr>
      <vt:lpstr>Fault removal techniques</vt:lpstr>
      <vt:lpstr>Presentazione standard di PowerPoint</vt:lpstr>
      <vt:lpstr>Fault forecasting techniques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</dc:creator>
  <cp:lastModifiedBy>cinzia</cp:lastModifiedBy>
  <cp:revision>366</cp:revision>
  <dcterms:created xsi:type="dcterms:W3CDTF">2019-04-29T15:18:52Z</dcterms:created>
  <dcterms:modified xsi:type="dcterms:W3CDTF">2019-05-02T09:04:53Z</dcterms:modified>
</cp:coreProperties>
</file>