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5"/>
  </p:notesMasterIdLst>
  <p:sldIdLst>
    <p:sldId id="263" r:id="rId3"/>
    <p:sldId id="264" r:id="rId4"/>
    <p:sldId id="267" r:id="rId5"/>
    <p:sldId id="266" r:id="rId6"/>
    <p:sldId id="1139" r:id="rId7"/>
    <p:sldId id="1140" r:id="rId8"/>
    <p:sldId id="1144" r:id="rId9"/>
    <p:sldId id="1145" r:id="rId10"/>
    <p:sldId id="1134" r:id="rId11"/>
    <p:sldId id="1135" r:id="rId12"/>
    <p:sldId id="1136" r:id="rId13"/>
    <p:sldId id="1159" r:id="rId14"/>
    <p:sldId id="1146" r:id="rId15"/>
    <p:sldId id="1147" r:id="rId16"/>
    <p:sldId id="1149" r:id="rId17"/>
    <p:sldId id="1148" r:id="rId18"/>
    <p:sldId id="1150" r:id="rId19"/>
    <p:sldId id="1151" r:id="rId20"/>
    <p:sldId id="1152" r:id="rId21"/>
    <p:sldId id="1153" r:id="rId22"/>
    <p:sldId id="1154" r:id="rId23"/>
    <p:sldId id="1155" r:id="rId24"/>
    <p:sldId id="1156" r:id="rId25"/>
    <p:sldId id="1157" r:id="rId26"/>
    <p:sldId id="1161" r:id="rId27"/>
    <p:sldId id="1160" r:id="rId28"/>
    <p:sldId id="1158" r:id="rId29"/>
    <p:sldId id="1162" r:id="rId30"/>
    <p:sldId id="1163" r:id="rId31"/>
    <p:sldId id="1168" r:id="rId32"/>
    <p:sldId id="1214" r:id="rId33"/>
    <p:sldId id="1164" r:id="rId34"/>
    <p:sldId id="1165" r:id="rId35"/>
    <p:sldId id="1167" r:id="rId36"/>
    <p:sldId id="1169" r:id="rId37"/>
    <p:sldId id="1170" r:id="rId38"/>
    <p:sldId id="1171" r:id="rId39"/>
    <p:sldId id="1172" r:id="rId40"/>
    <p:sldId id="1173" r:id="rId41"/>
    <p:sldId id="1174" r:id="rId42"/>
    <p:sldId id="1179" r:id="rId43"/>
    <p:sldId id="1180" r:id="rId44"/>
    <p:sldId id="1181" r:id="rId45"/>
    <p:sldId id="1182" r:id="rId46"/>
    <p:sldId id="1183" r:id="rId47"/>
    <p:sldId id="1184" r:id="rId48"/>
    <p:sldId id="1185" r:id="rId49"/>
    <p:sldId id="1186" r:id="rId50"/>
    <p:sldId id="1176" r:id="rId51"/>
    <p:sldId id="1187" r:id="rId52"/>
    <p:sldId id="1188" r:id="rId53"/>
    <p:sldId id="1175" r:id="rId54"/>
    <p:sldId id="1199" r:id="rId55"/>
    <p:sldId id="1200" r:id="rId56"/>
    <p:sldId id="1189" r:id="rId57"/>
    <p:sldId id="1190" r:id="rId58"/>
    <p:sldId id="1191" r:id="rId59"/>
    <p:sldId id="1215" r:id="rId60"/>
    <p:sldId id="1192" r:id="rId61"/>
    <p:sldId id="1193" r:id="rId62"/>
    <p:sldId id="1194" r:id="rId63"/>
    <p:sldId id="1195" r:id="rId64"/>
    <p:sldId id="1197" r:id="rId65"/>
    <p:sldId id="1196" r:id="rId66"/>
    <p:sldId id="1198" r:id="rId67"/>
    <p:sldId id="1177" r:id="rId68"/>
    <p:sldId id="1207" r:id="rId69"/>
    <p:sldId id="1208" r:id="rId70"/>
    <p:sldId id="1209" r:id="rId71"/>
    <p:sldId id="1212" r:id="rId72"/>
    <p:sldId id="1211" r:id="rId73"/>
    <p:sldId id="1213" r:id="rId7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12E"/>
    <a:srgbClr val="F8DA86"/>
    <a:srgbClr val="9BE3C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542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65E0-4069-491A-83B2-D1E5380DC064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D656-6BF1-4706-ADC1-0A198C245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1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2E9773-12D3-4817-8DD5-C789955D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7-11,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4CBC14-0F91-4A20-8417-208012D3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64" y="6356350"/>
            <a:ext cx="12016636" cy="365125"/>
          </a:xfrm>
        </p:spPr>
        <p:txBody>
          <a:bodyPr/>
          <a:lstStyle/>
          <a:p>
            <a:r>
              <a:rPr lang="it-IT" dirty="0" err="1"/>
              <a:t>Redundance</a:t>
            </a:r>
            <a:r>
              <a:rPr lang="it-IT" dirty="0"/>
              <a:t> in fault </a:t>
            </a:r>
            <a:r>
              <a:rPr lang="it-IT" dirty="0" err="1"/>
              <a:t>tolerance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4065C5-4AD1-49EA-B986-64AFB01F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Grafik 4" descr="unipi.jpg">
            <a:extLst>
              <a:ext uri="{FF2B5EF4-FFF2-40B4-BE49-F238E27FC236}">
                <a16:creationId xmlns:a16="http://schemas.microsoft.com/office/drawing/2014/main" id="{AD822E2C-8FA0-4ACE-A55C-B791CCEE2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07" y="394083"/>
            <a:ext cx="1238310" cy="108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9190FCBE-6A7A-484E-B258-FD6BEB31B264}"/>
              </a:ext>
            </a:extLst>
          </p:cNvPr>
          <p:cNvSpPr txBox="1">
            <a:spLocks/>
          </p:cNvSpPr>
          <p:nvPr userDrawn="1"/>
        </p:nvSpPr>
        <p:spPr>
          <a:xfrm>
            <a:off x="0" y="3380713"/>
            <a:ext cx="12192000" cy="51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it-IT" sz="2400" b="0" i="0" dirty="0" err="1">
                <a:latin typeface="Arial" panose="020B0604020202020204" pitchFamily="34" charset="0"/>
              </a:rPr>
              <a:t>Lecture</a:t>
            </a:r>
            <a:r>
              <a:rPr lang="it-IT" altLang="it-IT" sz="2400" b="0" i="0" dirty="0">
                <a:latin typeface="Arial" panose="020B0604020202020204" pitchFamily="34" charset="0"/>
              </a:rPr>
              <a:t> 1</a:t>
            </a:r>
            <a:endParaRPr lang="it-IT" altLang="ja-JP" sz="2400" b="0" i="0" dirty="0">
              <a:latin typeface="Arial" panose="020B0604020202020204" pitchFamily="34" charset="0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76C54228-CD95-4180-B164-5C80F9A58FB5}"/>
              </a:ext>
            </a:extLst>
          </p:cNvPr>
          <p:cNvSpPr txBox="1">
            <a:spLocks/>
          </p:cNvSpPr>
          <p:nvPr userDrawn="1"/>
        </p:nvSpPr>
        <p:spPr>
          <a:xfrm>
            <a:off x="1240062" y="6282217"/>
            <a:ext cx="9144000" cy="513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800" b="0" i="0" dirty="0" err="1">
                <a:latin typeface="Arial" panose="020B0604020202020204" pitchFamily="34" charset="0"/>
              </a:rPr>
              <a:t>May</a:t>
            </a:r>
            <a:r>
              <a:rPr lang="it-IT" altLang="it-IT" sz="1800" b="0" i="0" dirty="0">
                <a:latin typeface="Arial" panose="020B0604020202020204" pitchFamily="34" charset="0"/>
              </a:rPr>
              <a:t> 7-10, 2019 – </a:t>
            </a:r>
            <a:r>
              <a:rPr lang="it-IT" altLang="it-IT" sz="1800" b="0" i="0" dirty="0" err="1">
                <a:latin typeface="Arial" panose="020B0604020202020204" pitchFamily="34" charset="0"/>
              </a:rPr>
              <a:t>Thessaloniki</a:t>
            </a:r>
            <a:r>
              <a:rPr lang="it-IT" altLang="it-IT" sz="1800" b="0" i="0" dirty="0">
                <a:latin typeface="Arial" panose="020B0604020202020204" pitchFamily="34" charset="0"/>
              </a:rPr>
              <a:t>, </a:t>
            </a:r>
            <a:r>
              <a:rPr lang="it-IT" altLang="it-IT" sz="1800" b="0" i="0" dirty="0" err="1">
                <a:latin typeface="Arial" panose="020B0604020202020204" pitchFamily="34" charset="0"/>
              </a:rPr>
              <a:t>Greece</a:t>
            </a:r>
            <a:endParaRPr lang="it-IT" altLang="ja-JP" sz="1800" b="0" i="0" dirty="0">
              <a:latin typeface="Arial" panose="020B060402020202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F8F5D8B-25D9-4E40-A41F-3D134C483D78}"/>
              </a:ext>
            </a:extLst>
          </p:cNvPr>
          <p:cNvCxnSpPr/>
          <p:nvPr userDrawn="1"/>
        </p:nvCxnSpPr>
        <p:spPr>
          <a:xfrm>
            <a:off x="0" y="615027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77FFFB-3FAC-4D4D-B650-200C658170BB}"/>
              </a:ext>
            </a:extLst>
          </p:cNvPr>
          <p:cNvSpPr txBox="1"/>
          <p:nvPr userDrawn="1"/>
        </p:nvSpPr>
        <p:spPr>
          <a:xfrm>
            <a:off x="0" y="4221972"/>
            <a:ext cx="1219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i="1" dirty="0">
                <a:latin typeface="Arial" panose="020B0604020202020204" pitchFamily="34" charset="0"/>
              </a:rPr>
              <a:t>Prof. Cinzia Bernardeschi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>
                <a:latin typeface="Arial" panose="020B0604020202020204" pitchFamily="34" charset="0"/>
              </a:rPr>
              <a:t> Department of Information Engineering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 err="1">
                <a:latin typeface="Arial" panose="020B0604020202020204" pitchFamily="34" charset="0"/>
              </a:rPr>
              <a:t>Univerisity</a:t>
            </a:r>
            <a:r>
              <a:rPr lang="it-IT" altLang="it-IT" sz="2000" i="1" dirty="0">
                <a:latin typeface="Arial" panose="020B0604020202020204" pitchFamily="34" charset="0"/>
              </a:rPr>
              <a:t> of Pisa, </a:t>
            </a:r>
            <a:r>
              <a:rPr lang="it-IT" altLang="it-IT" sz="2000" i="1" dirty="0" err="1">
                <a:latin typeface="Arial" panose="020B0604020202020204" pitchFamily="34" charset="0"/>
              </a:rPr>
              <a:t>Italy</a:t>
            </a:r>
            <a:br>
              <a:rPr lang="it-IT" altLang="it-IT" sz="2000" i="1" dirty="0">
                <a:latin typeface="Arial" panose="020B0604020202020204" pitchFamily="34" charset="0"/>
              </a:rPr>
            </a:br>
            <a:r>
              <a:rPr lang="it-IT" altLang="it-IT" sz="2000" i="1" dirty="0">
                <a:latin typeface="Arial" panose="020B0604020202020204" pitchFamily="34" charset="0"/>
              </a:rPr>
              <a:t>cinzia.bernardeschi@unipi.it</a:t>
            </a:r>
          </a:p>
          <a:p>
            <a:endParaRPr lang="it-IT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2179EAB-DD38-4D34-9889-C7EF4E12D74F}"/>
              </a:ext>
            </a:extLst>
          </p:cNvPr>
          <p:cNvSpPr/>
          <p:nvPr userDrawn="1"/>
        </p:nvSpPr>
        <p:spPr>
          <a:xfrm>
            <a:off x="0" y="2085334"/>
            <a:ext cx="12192000" cy="10835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 in Fault </a:t>
            </a:r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Tolerant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 Computing</a:t>
            </a:r>
          </a:p>
        </p:txBody>
      </p:sp>
    </p:spTree>
    <p:extLst>
      <p:ext uri="{BB962C8B-B14F-4D97-AF65-F5344CB8AC3E}">
        <p14:creationId xmlns:p14="http://schemas.microsoft.com/office/powerpoint/2010/main" val="112306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FF385-6E79-4DFF-B100-A37F9F68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DC237A-D1AE-4FB4-A33C-5415E17D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F16C5A-CB3A-4AB4-9073-1DA962C0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49320B-C8A0-45C1-9911-411D5C8C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EECA0-5252-494F-BAF6-9E8C921E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24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2B231F-3622-47C9-A109-AD6D47777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CA577C-444F-4685-AF41-53E6198B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619728-FB9E-43FD-9E90-05C02BBC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0763D0-25C0-495B-93AA-23579D88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9B195-FE4D-4BC2-9771-677F4EEF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39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40BBB-D826-450A-9DE7-2E6C618EF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AEFA02-7F4B-453C-9569-6A660C144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CB2D49-4D01-4C1F-8E4A-D2CC1E16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88419-0FC0-4D92-84DE-4F4699B4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F8C2CC-9F3A-4EE8-8809-B5B8D5A4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69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AEB55F-D351-4380-AB01-41987901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ED510-8B22-4231-B940-27D9149A5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B2FA94-11F8-4FB8-8A07-BFE563DA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AF7DEB-80AC-4F6F-97F5-1221CE83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C3F2E-784A-41F1-9639-8CBDE24A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95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0F61B-5AD2-4D1A-8135-EF544024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9CCC59-60AB-49BE-8D0F-40DDC2D7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5A96FF-A46A-495B-83CD-47A6DB1B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C35F3C-809E-46AB-A8DE-2046FDB94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DFC407-791A-4538-B2A3-03AACB2E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53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7CEAD3-796D-40F6-BEB2-E1080DED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A28A3D-8918-4223-9246-018CE577D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B1331C-C45F-4D9F-B2A3-9664A1A66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E42F3C-EB6E-40DD-A8DC-671437B0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21A30C-8CD5-46BB-BA31-4B680AF0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CD2B2B-6447-47AC-BEC9-9FF12BBE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70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CED3A-1E8D-4748-957D-4646C7E0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A77974-6F2E-43B6-8EC7-572377910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CF4E48-8BD6-41B6-9E91-F80B7170B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964D0F7-E05E-4A41-8A37-D494C1FCF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224193-56C2-4FC3-B149-91C8CA8FF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F5A1D2-92D2-4F72-820F-814FCB96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D6D22C-BA8D-45B5-9207-1BE69C3B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278DA8-3F0F-4CEE-8692-CFAB6002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98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F6E446-754D-4101-81AC-EEF3569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929E34-E91C-4248-B6F1-F56486DD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B4D102-2E5A-432C-BC8A-83BB7815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FC3DA0-97C2-4BB5-861A-C56F1BE6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71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C16957-111A-41A8-85DB-81FEDDE7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B7B55E-B673-47F4-AC2A-47F8AAE9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EA7925-5002-4785-84BB-01E7228E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5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E9A8B-E502-4510-A815-694842FC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FBD50-8ECB-4881-8F74-CC2478EB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9F4B8F-430A-488F-8408-6430DD00D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4F3697-A819-43FF-AB51-DD8D8F5B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554A66-4F44-4971-83EA-8256BE46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938B40-DC58-4A47-AF5B-8ABB1D48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66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ABC4496-02AC-45EC-ABB7-B5DAD7F7081F}"/>
              </a:ext>
            </a:extLst>
          </p:cNvPr>
          <p:cNvSpPr/>
          <p:nvPr userDrawn="1"/>
        </p:nvSpPr>
        <p:spPr>
          <a:xfrm>
            <a:off x="0" y="2478"/>
            <a:ext cx="12192000" cy="9501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7A819D-5CD2-4A56-BDEA-931759BF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103280" cy="935494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4615E9-300B-4232-9E7F-131FB525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10515600" cy="435133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DB858-78E0-4312-B644-98F96322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A12C6C-4517-4981-9157-F53A4D4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Redundancy</a:t>
            </a:r>
            <a:r>
              <a:rPr lang="it-IT" dirty="0"/>
              <a:t> in Fault </a:t>
            </a:r>
            <a:r>
              <a:rPr lang="it-IT" dirty="0" err="1"/>
              <a:t>Tolerant</a:t>
            </a:r>
            <a:r>
              <a:rPr lang="it-IT" dirty="0"/>
              <a:t> Computing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51739A-DB3A-41FD-9ABE-B8F9A94B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Grafik 4" descr="unipi.jpg">
            <a:extLst>
              <a:ext uri="{FF2B5EF4-FFF2-40B4-BE49-F238E27FC236}">
                <a16:creationId xmlns:a16="http://schemas.microsoft.com/office/drawing/2014/main" id="{DFA5C1BD-F12C-4215-998C-1DDE9BD3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80" y="-17138"/>
            <a:ext cx="1088720" cy="95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C9068DC-6112-4DEF-8C6F-882356DD84BB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00E787-6E97-41B7-87B6-33B5F04D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002F0F-80F3-4771-88F3-0E7D77EF1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A258AD-2BD7-4717-A7D8-1D0019814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2599B6-06D1-4496-8665-7A92B94F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B8B4D7-2C2C-42B6-8556-784C7F13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A7D313-B0B8-4546-BFEA-BA5F6D5A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933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5EF29-C1D7-42D0-838D-E53D38DE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3912BB-B10A-4B84-95EF-AE5650219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B1ED0F-C2FE-4ECE-9AA9-DB036413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3343D7-7089-41A5-9567-4E33B936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471F6A-78EE-4A06-A28B-467374E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81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91A8F5-C584-4AA1-A47A-D9ED76B22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5EDBFF-1CFB-493B-A29E-298BCACF9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134B61-834B-4CF0-B730-B31071EC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A1A605-5517-4921-B9C1-27BAA552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E9BC9B-F496-419A-9CA0-89EC770E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30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F760A-6767-43ED-A191-8E678C58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7EF1A0-8040-446E-83F8-FAC51D8E7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2717B7-B9E4-4C4E-A007-919247FF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644C6-B3F4-460A-9EB4-B44D37F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699FE8-3939-41C5-B2C5-5C1C027D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0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FE2F9A-E67D-413D-85EE-8AA53FE8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75B60A-B7B4-4D96-A093-52E37F132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B3852D-BCA2-492A-8976-782DCA666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C05B0A-1CAA-4A4B-8B7D-8171FCB6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E8C816-6396-49D3-83AA-D09CAB5C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22C43C-354A-4D06-B47C-845DE30F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73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A57AD-DA85-4F87-B476-2A58E9B7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90F1B2-3F71-4A70-A45C-7B14C3B91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C344D0-1DDA-4CF9-B45A-808C6615E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29D778-2C40-4FA7-8E8F-F3E653B0F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DB2DA7-7459-4B6C-BF1B-3BC55A1E8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B026B3-6442-4E2F-A961-A0DBDE4B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063352-E192-458F-9628-346AC8EC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FD7C61-C8F2-4E2E-AEEC-9F54779C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2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D92BB-7147-490B-822D-4B218680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D05EAF-4469-4116-B37A-0C379560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2D6E7F-72D4-480D-8361-2865F36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DF4411-3D75-4971-A7E1-C6BE7BA8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8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DB2ACD-77C6-4D72-BEE7-E87E1783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CAECF6-35E5-4D52-AB3D-C00C0C96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82266-BE48-4DB9-A435-34AAA426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4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77D6A-014E-4A27-BE75-3154C5F0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915156-A94F-4655-8362-FB2DC101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C61F65-7FD0-4815-A05D-008908811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7B140D-9CEE-49C4-B32A-19985A30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57BC77-CC18-4BEC-A935-95E91513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7E5D70-3593-409C-99ED-9983859D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7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CD737-552C-46C9-A242-F9941FC3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C0E4CB-EAF0-4C7B-B364-0456AB9F8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3D5A9C-DF89-4AAD-90C5-64F1B274D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B4C711-A70C-42E4-8E8F-D370FA1B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7, /2019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121054-D790-4AF7-8139-A9CE2E51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Redundance in fault tolerance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03CF0-0905-4AAB-9A1D-674C6D91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6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5168A42-1557-418D-B15C-5A49F320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4FD1-FF39-4FDA-A8C3-983C4FF46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B8AC2D-136C-4BD7-9084-50EF430A6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A0EA58-7F9D-4CB7-A0F8-61C71C7EC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Redundance in fault tolerance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2A50C-02ED-48AC-A7F2-62CADBF6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D1D3-80F6-43B1-92F0-BF797B205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7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D7692F-4306-4F24-8D1F-6CAB1559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42A180-A337-487D-BE86-EFA371043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FA10C0-4375-40CC-B592-3A8EAAAA5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9CC1-BF65-49AC-8F09-36787F9EB748}" type="datetimeFigureOut">
              <a:rPr lang="it-IT" smtClean="0"/>
              <a:t>01/05/2019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B36A38-B2F1-41E9-8BC0-B09DB5D47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AC4373-18FA-47AB-8E92-BB0B9E306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548F-BF65-406B-9519-78332D4DC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60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ationcoaching.com/wp-content/uploads/201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5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68FE2-5232-424C-BE34-FEA0B16D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Replication</a:t>
            </a:r>
            <a:r>
              <a:rPr lang="it-IT" altLang="it-IT" dirty="0">
                <a:solidFill>
                  <a:srgbClr val="FF0000"/>
                </a:solidFill>
              </a:rPr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599B3B-C8DA-4719-B4F7-1DA77BD8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69" y="1135377"/>
            <a:ext cx="10515600" cy="3526336"/>
          </a:xfrm>
        </p:spPr>
        <p:txBody>
          <a:bodyPr>
            <a:noAutofit/>
          </a:bodyPr>
          <a:lstStyle/>
          <a:p>
            <a:r>
              <a:rPr lang="it-IT" altLang="it-IT" sz="2400" dirty="0"/>
              <a:t>Make </a:t>
            </a:r>
            <a:r>
              <a:rPr lang="it-IT" altLang="it-IT" sz="2400" dirty="0" err="1"/>
              <a:t>available</a:t>
            </a: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	- </a:t>
            </a:r>
            <a:r>
              <a:rPr lang="it-IT" altLang="it-IT" sz="2400" dirty="0" err="1"/>
              <a:t>two</a:t>
            </a:r>
            <a:r>
              <a:rPr lang="it-IT" altLang="it-IT" sz="2400" dirty="0"/>
              <a:t> or more copies of data item </a:t>
            </a:r>
            <a:r>
              <a:rPr lang="it-IT" altLang="it-IT" sz="2400" dirty="0" err="1"/>
              <a:t>that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may</a:t>
            </a:r>
            <a:r>
              <a:rPr lang="it-IT" altLang="it-IT" sz="2400" dirty="0"/>
              <a:t> be </a:t>
            </a:r>
            <a:r>
              <a:rPr lang="it-IT" altLang="it-IT" sz="2400" dirty="0" err="1"/>
              <a:t>corrupted</a:t>
            </a: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	- a </a:t>
            </a:r>
            <a:r>
              <a:rPr lang="it-IT" altLang="it-IT" sz="2400" dirty="0" err="1"/>
              <a:t>mechanism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that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compares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them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declares</a:t>
            </a:r>
            <a:r>
              <a:rPr lang="it-IT" altLang="it-IT" sz="2400" dirty="0"/>
              <a:t> an  </a:t>
            </a:r>
            <a:r>
              <a:rPr lang="it-IT" altLang="it-IT" sz="2400" dirty="0" err="1"/>
              <a:t>error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if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they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differ</a:t>
            </a: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  <a:p>
            <a:r>
              <a:rPr lang="it-IT" altLang="it-IT" sz="2400" dirty="0"/>
              <a:t>The </a:t>
            </a:r>
            <a:r>
              <a:rPr lang="it-IT" altLang="it-IT" sz="2400" dirty="0" err="1"/>
              <a:t>two</a:t>
            </a:r>
            <a:r>
              <a:rPr lang="it-IT" altLang="it-IT" sz="2400" dirty="0"/>
              <a:t> copies must be </a:t>
            </a:r>
            <a:r>
              <a:rPr lang="it-IT" altLang="it-IT" sz="2400" dirty="0" err="1"/>
              <a:t>unlikely</a:t>
            </a:r>
            <a:r>
              <a:rPr lang="it-IT" altLang="it-IT" sz="2400" dirty="0"/>
              <a:t> to be </a:t>
            </a:r>
            <a:r>
              <a:rPr lang="it-IT" altLang="it-IT" sz="2400" dirty="0" err="1"/>
              <a:t>corrupted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together</a:t>
            </a:r>
            <a:r>
              <a:rPr lang="it-IT" altLang="it-IT" sz="2400" dirty="0"/>
              <a:t> and in the </a:t>
            </a:r>
            <a:r>
              <a:rPr lang="it-IT" altLang="it-IT" sz="2400" dirty="0" err="1"/>
              <a:t>same</a:t>
            </a:r>
            <a:r>
              <a:rPr lang="it-IT" altLang="it-IT" sz="2400" dirty="0"/>
              <a:t> way</a:t>
            </a:r>
          </a:p>
          <a:p>
            <a:pPr marL="457200" lvl="1" indent="0">
              <a:buNone/>
            </a:pPr>
            <a:r>
              <a:rPr lang="it-IT" altLang="it-IT" dirty="0"/>
              <a:t>  </a:t>
            </a:r>
            <a:r>
              <a:rPr lang="it-IT" altLang="it-IT" dirty="0" err="1"/>
              <a:t>Examples</a:t>
            </a:r>
            <a:r>
              <a:rPr lang="it-IT" altLang="it-IT" dirty="0"/>
              <a:t>: </a:t>
            </a:r>
            <a:r>
              <a:rPr lang="it-IT" altLang="it-IT" dirty="0" err="1"/>
              <a:t>Duplicated</a:t>
            </a:r>
            <a:r>
              <a:rPr lang="it-IT" altLang="it-IT" dirty="0"/>
              <a:t> </a:t>
            </a:r>
            <a:r>
              <a:rPr lang="it-IT" altLang="it-IT" dirty="0" err="1"/>
              <a:t>circuitry</a:t>
            </a:r>
            <a:r>
              <a:rPr lang="it-IT" altLang="it-IT" dirty="0"/>
              <a:t>, </a:t>
            </a:r>
            <a:r>
              <a:rPr lang="it-IT" altLang="it-IT" dirty="0" err="1"/>
              <a:t>Transmit</a:t>
            </a:r>
            <a:r>
              <a:rPr lang="it-IT" altLang="it-IT" dirty="0"/>
              <a:t> </a:t>
            </a:r>
            <a:r>
              <a:rPr lang="it-IT" altLang="it-IT" dirty="0" err="1"/>
              <a:t>messages</a:t>
            </a:r>
            <a:r>
              <a:rPr lang="it-IT" altLang="it-IT" dirty="0"/>
              <a:t> </a:t>
            </a:r>
            <a:r>
              <a:rPr lang="it-IT" altLang="it-IT" dirty="0" err="1"/>
              <a:t>twice</a:t>
            </a:r>
            <a:r>
              <a:rPr lang="it-IT" altLang="it-IT" dirty="0"/>
              <a:t>, Store data in </a:t>
            </a:r>
            <a:r>
              <a:rPr lang="it-IT" altLang="it-IT" dirty="0" err="1"/>
              <a:t>two</a:t>
            </a:r>
            <a:r>
              <a:rPr lang="it-IT" altLang="it-IT" dirty="0"/>
              <a:t> separate places (e.g. </a:t>
            </a:r>
            <a:r>
              <a:rPr lang="it-IT" altLang="it-IT" dirty="0" err="1"/>
              <a:t>mirrored</a:t>
            </a:r>
            <a:r>
              <a:rPr lang="it-IT" altLang="it-IT" dirty="0"/>
              <a:t> disks)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6BEC3A-7A7B-4C29-8675-5DCCC391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E5C69F-9C5B-4EE9-BE4F-1B91A574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613DF-E9E1-4735-8E05-008B7A54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10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E99C02B-AB9F-4A8B-BD37-5A3CFCDE86EF}"/>
              </a:ext>
            </a:extLst>
          </p:cNvPr>
          <p:cNvSpPr/>
          <p:nvPr/>
        </p:nvSpPr>
        <p:spPr>
          <a:xfrm>
            <a:off x="990600" y="4661713"/>
            <a:ext cx="1036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i="1" dirty="0"/>
              <a:t>Replication</a:t>
            </a:r>
            <a:r>
              <a:rPr lang="it-IT" altLang="it-IT" sz="2400" b="1" dirty="0"/>
              <a:t>:</a:t>
            </a:r>
            <a:br>
              <a:rPr lang="it-IT" altLang="it-IT" sz="2400" dirty="0"/>
            </a:br>
            <a:r>
              <a:rPr lang="it-IT" altLang="it-IT" sz="2400" dirty="0"/>
              <a:t>can </a:t>
            </a:r>
            <a:r>
              <a:rPr lang="it-IT" altLang="it-IT" sz="2400" dirty="0" err="1"/>
              <a:t>have</a:t>
            </a:r>
            <a:r>
              <a:rPr lang="it-IT" altLang="it-IT" sz="2400" dirty="0"/>
              <a:t> a </a:t>
            </a:r>
            <a:r>
              <a:rPr lang="it-IT" altLang="it-IT" sz="2400" dirty="0" err="1"/>
              <a:t>very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important</a:t>
            </a:r>
            <a:r>
              <a:rPr lang="it-IT" altLang="it-IT" sz="2400" dirty="0"/>
              <a:t> impact on a system in the area of performance, size, weight, power </a:t>
            </a:r>
            <a:r>
              <a:rPr lang="it-IT" altLang="it-IT" sz="2400" dirty="0" err="1"/>
              <a:t>consumption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others</a:t>
            </a:r>
            <a:endParaRPr lang="it-IT" altLang="it-IT" sz="2400" dirty="0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7D606655-F9EE-4DF3-9858-E245D93E7FA1}"/>
              </a:ext>
            </a:extLst>
          </p:cNvPr>
          <p:cNvSpPr/>
          <p:nvPr/>
        </p:nvSpPr>
        <p:spPr>
          <a:xfrm>
            <a:off x="5416826" y="4306957"/>
            <a:ext cx="811696" cy="5546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11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D771D-FC7E-45AB-85AB-4CB913DF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r>
              <a:rPr lang="it-IT" altLang="it-IT" dirty="0">
                <a:solidFill>
                  <a:schemeClr val="bg1"/>
                </a:solidFill>
              </a:rPr>
              <a:t> in fault </a:t>
            </a:r>
            <a:r>
              <a:rPr lang="it-IT" altLang="it-IT" dirty="0" err="1">
                <a:solidFill>
                  <a:schemeClr val="bg1"/>
                </a:solidFill>
              </a:rPr>
              <a:t>tolerant</a:t>
            </a:r>
            <a:r>
              <a:rPr lang="it-IT" altLang="it-IT" dirty="0">
                <a:solidFill>
                  <a:schemeClr val="bg1"/>
                </a:solidFill>
              </a:rPr>
              <a:t> computing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2ADE51-A03C-435E-B0C4-74A53AF6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7" y="1198082"/>
            <a:ext cx="10492023" cy="4895679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r>
              <a:rPr lang="it-IT" alt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HARDWARE REDUNDANCY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it-IT" altLang="it-IT" sz="2200" dirty="0" err="1"/>
              <a:t>Physical</a:t>
            </a:r>
            <a:r>
              <a:rPr lang="it-IT" altLang="it-IT" sz="2200" dirty="0"/>
              <a:t> </a:t>
            </a:r>
            <a:r>
              <a:rPr lang="it-IT" altLang="it-IT" sz="2200" dirty="0" err="1"/>
              <a:t>replication</a:t>
            </a:r>
            <a:r>
              <a:rPr lang="it-IT" altLang="it-IT" sz="2200" dirty="0"/>
              <a:t> of </a:t>
            </a:r>
            <a:r>
              <a:rPr lang="it-IT" altLang="it-IT" sz="2200" dirty="0" err="1"/>
              <a:t>hw</a:t>
            </a:r>
            <a:r>
              <a:rPr lang="it-IT" altLang="it-IT" sz="2200" dirty="0"/>
              <a:t> (the </a:t>
            </a:r>
            <a:r>
              <a:rPr lang="it-IT" altLang="it-IT" sz="2200" dirty="0" err="1"/>
              <a:t>most</a:t>
            </a:r>
            <a:r>
              <a:rPr lang="it-IT" altLang="it-IT" sz="2200" dirty="0"/>
              <a:t> common </a:t>
            </a:r>
            <a:r>
              <a:rPr lang="it-IT" altLang="it-IT" sz="2200" dirty="0" err="1"/>
              <a:t>form</a:t>
            </a:r>
            <a:r>
              <a:rPr lang="it-IT" altLang="it-IT" sz="2200" dirty="0"/>
              <a:t> of </a:t>
            </a:r>
            <a:r>
              <a:rPr lang="it-IT" altLang="it-IT" sz="2200" dirty="0" err="1"/>
              <a:t>redundancy</a:t>
            </a:r>
            <a:r>
              <a:rPr lang="it-IT" altLang="it-IT" sz="2200" dirty="0"/>
              <a:t>)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it-IT" altLang="it-IT" sz="2200" dirty="0"/>
              <a:t>The cost of </a:t>
            </a:r>
            <a:r>
              <a:rPr lang="it-IT" altLang="it-IT" sz="2200" dirty="0" err="1"/>
              <a:t>replicating</a:t>
            </a:r>
            <a:r>
              <a:rPr lang="it-IT" altLang="it-IT" sz="2200" dirty="0"/>
              <a:t> </a:t>
            </a:r>
            <a:r>
              <a:rPr lang="it-IT" altLang="it-IT" sz="2200" dirty="0" err="1"/>
              <a:t>hw</a:t>
            </a:r>
            <a:r>
              <a:rPr lang="it-IT" altLang="it-IT" sz="2200" dirty="0"/>
              <a:t> </a:t>
            </a:r>
            <a:r>
              <a:rPr lang="it-IT" altLang="it-IT" sz="2200" dirty="0" err="1"/>
              <a:t>within</a:t>
            </a:r>
            <a:r>
              <a:rPr lang="it-IT" altLang="it-IT" sz="2200" dirty="0"/>
              <a:t> a system </a:t>
            </a:r>
            <a:r>
              <a:rPr lang="it-IT" altLang="it-IT" sz="2200" dirty="0" err="1"/>
              <a:t>is</a:t>
            </a:r>
            <a:r>
              <a:rPr lang="it-IT" altLang="it-IT" sz="2200" dirty="0"/>
              <a:t> </a:t>
            </a:r>
            <a:r>
              <a:rPr lang="it-IT" altLang="it-IT" sz="2200" dirty="0" err="1"/>
              <a:t>decreasing</a:t>
            </a:r>
            <a:r>
              <a:rPr lang="it-IT" altLang="it-IT" sz="2200" dirty="0"/>
              <a:t> </a:t>
            </a:r>
            <a:r>
              <a:rPr lang="it-IT" altLang="it-IT" sz="2200" dirty="0" err="1"/>
              <a:t>because</a:t>
            </a:r>
            <a:r>
              <a:rPr lang="it-IT" altLang="it-IT" sz="2200" dirty="0"/>
              <a:t> the costs of </a:t>
            </a:r>
            <a:r>
              <a:rPr lang="it-IT" altLang="it-IT" sz="2200" dirty="0" err="1"/>
              <a:t>hw</a:t>
            </a:r>
            <a:r>
              <a:rPr lang="it-IT" altLang="it-IT" sz="2200" dirty="0"/>
              <a:t> </a:t>
            </a:r>
            <a:r>
              <a:rPr lang="it-IT" altLang="it-IT" sz="2200" dirty="0" err="1"/>
              <a:t>is</a:t>
            </a:r>
            <a:r>
              <a:rPr lang="it-IT" altLang="it-IT" sz="2200" dirty="0"/>
              <a:t> </a:t>
            </a:r>
            <a:r>
              <a:rPr lang="it-IT" altLang="it-IT" sz="2200" dirty="0" err="1"/>
              <a:t>decreasing</a:t>
            </a:r>
            <a:endParaRPr lang="it-IT" altLang="it-IT" sz="2200" dirty="0"/>
          </a:p>
          <a:p>
            <a:pPr marL="0" indent="0">
              <a:spcBef>
                <a:spcPts val="300"/>
              </a:spcBef>
              <a:buClrTx/>
              <a:buSzTx/>
              <a:buNone/>
            </a:pPr>
            <a:endParaRPr lang="it-IT" altLang="it-IT" sz="2200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r>
              <a:rPr lang="it-IT" alt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 REDUNDANCY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it-IT" altLang="it-IT" sz="2200" dirty="0" err="1"/>
              <a:t>Addition</a:t>
            </a:r>
            <a:r>
              <a:rPr lang="it-IT" altLang="it-IT" sz="2200" dirty="0"/>
              <a:t> of </a:t>
            </a:r>
            <a:r>
              <a:rPr lang="it-IT" altLang="it-IT" sz="2200" dirty="0" err="1"/>
              <a:t>redundant</a:t>
            </a:r>
            <a:r>
              <a:rPr lang="it-IT" altLang="it-IT" sz="2200" dirty="0"/>
              <a:t> information to data in </a:t>
            </a:r>
            <a:r>
              <a:rPr lang="it-IT" altLang="it-IT" sz="2200" dirty="0" err="1"/>
              <a:t>order</a:t>
            </a:r>
            <a:r>
              <a:rPr lang="it-IT" altLang="it-IT" sz="2200" dirty="0"/>
              <a:t> to </a:t>
            </a:r>
            <a:r>
              <a:rPr lang="it-IT" altLang="it-IT" sz="2200" dirty="0" err="1"/>
              <a:t>allow</a:t>
            </a:r>
            <a:r>
              <a:rPr lang="it-IT" altLang="it-IT" sz="2200" dirty="0"/>
              <a:t> fault </a:t>
            </a:r>
            <a:r>
              <a:rPr lang="it-IT" altLang="it-IT" sz="2200" dirty="0" err="1"/>
              <a:t>detection</a:t>
            </a:r>
            <a:r>
              <a:rPr lang="it-IT" altLang="it-IT" sz="2200" dirty="0"/>
              <a:t> and fault </a:t>
            </a:r>
            <a:r>
              <a:rPr lang="it-IT" altLang="it-IT" sz="2200" dirty="0" err="1"/>
              <a:t>masking</a:t>
            </a:r>
            <a:endParaRPr lang="it-IT" altLang="it-IT" sz="2200" dirty="0"/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r>
              <a:rPr lang="it-IT" alt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REDUNDANCY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it-IT" altLang="it-IT" sz="2200" dirty="0" err="1"/>
              <a:t>Attempt</a:t>
            </a:r>
            <a:r>
              <a:rPr lang="it-IT" altLang="it-IT" sz="2200" dirty="0"/>
              <a:t> to reduce the </a:t>
            </a:r>
            <a:r>
              <a:rPr lang="it-IT" altLang="it-IT" sz="2200" dirty="0" err="1"/>
              <a:t>amount</a:t>
            </a:r>
            <a:r>
              <a:rPr lang="it-IT" altLang="it-IT" sz="2200" dirty="0"/>
              <a:t> of extra </a:t>
            </a:r>
            <a:r>
              <a:rPr lang="it-IT" altLang="it-IT" sz="2200" dirty="0" err="1"/>
              <a:t>hw</a:t>
            </a:r>
            <a:r>
              <a:rPr lang="it-IT" altLang="it-IT" sz="2200" dirty="0"/>
              <a:t> </a:t>
            </a:r>
            <a:r>
              <a:rPr lang="it-IT" altLang="it-IT" sz="2200" dirty="0" err="1"/>
              <a:t>at</a:t>
            </a:r>
            <a:r>
              <a:rPr lang="it-IT" altLang="it-IT" sz="2200" dirty="0"/>
              <a:t> the </a:t>
            </a:r>
            <a:r>
              <a:rPr lang="it-IT" altLang="it-IT" sz="2200" dirty="0" err="1"/>
              <a:t>expense</a:t>
            </a:r>
            <a:r>
              <a:rPr lang="it-IT" altLang="it-IT" sz="2200" dirty="0"/>
              <a:t> of </a:t>
            </a:r>
            <a:r>
              <a:rPr lang="it-IT" altLang="it-IT" sz="2200" dirty="0" err="1"/>
              <a:t>using</a:t>
            </a:r>
            <a:r>
              <a:rPr lang="it-IT" altLang="it-IT" sz="2200" dirty="0"/>
              <a:t> </a:t>
            </a:r>
            <a:r>
              <a:rPr lang="it-IT" altLang="it-IT" sz="2200" dirty="0" err="1"/>
              <a:t>additional</a:t>
            </a:r>
            <a:r>
              <a:rPr lang="it-IT" altLang="it-IT" sz="2200" dirty="0"/>
              <a:t> time</a:t>
            </a:r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endParaRPr lang="it-IT" altLang="it-IT" sz="22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r>
              <a:rPr lang="it-IT" altLang="it-IT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SOFTWARE REDUNDANCY</a:t>
            </a:r>
            <a:r>
              <a:rPr lang="it-IT" altLang="it-IT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it-IT" altLang="it-IT" sz="2200" dirty="0" err="1"/>
              <a:t>Tolerating</a:t>
            </a:r>
            <a:r>
              <a:rPr lang="it-IT" altLang="it-IT" sz="2200" dirty="0"/>
              <a:t> faults in software</a:t>
            </a:r>
            <a:endParaRPr lang="it-IT" sz="2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E47B68-C225-469B-9470-E11A0833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C03B6B-C6F4-46ED-A27F-686622E0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4832A3-409E-4E81-9E14-A913EC72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89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921DA1-2A27-4655-9610-B67882EC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77F487-C83F-4A95-A966-AF8959B4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54AC2-5919-44C1-B071-67C9E68F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12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8DFFE4-FBA7-4E59-8DA3-0756727C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559" y="3336234"/>
            <a:ext cx="640873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HARDWARE REDUNDANCY</a:t>
            </a:r>
          </a:p>
        </p:txBody>
      </p:sp>
    </p:spTree>
    <p:extLst>
      <p:ext uri="{BB962C8B-B14F-4D97-AF65-F5344CB8AC3E}">
        <p14:creationId xmlns:p14="http://schemas.microsoft.com/office/powerpoint/2010/main" val="101983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7F33A-D964-4A70-A05C-6434A4D4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Hardware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96BE3E-964D-43F8-A42B-A3AE29D4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9" y="1084714"/>
            <a:ext cx="9676660" cy="512241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Passive fault </a:t>
            </a:r>
            <a:r>
              <a:rPr lang="it-IT" altLang="it-IT" sz="3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tolerant</a:t>
            </a:r>
            <a:r>
              <a:rPr lang="it-IT" altLang="it-IT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techniques</a:t>
            </a:r>
            <a:r>
              <a:rPr lang="it-IT" altLang="it-IT" sz="3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it-IT" altLang="it-IT" sz="3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it-IT" altLang="it-IT" sz="3400" dirty="0"/>
          </a:p>
          <a:p>
            <a:pPr>
              <a:spcBef>
                <a:spcPts val="338"/>
              </a:spcBef>
            </a:pPr>
            <a:r>
              <a:rPr lang="it-IT" altLang="it-IT" sz="2900" dirty="0"/>
              <a:t>use </a:t>
            </a:r>
            <a:r>
              <a:rPr lang="it-IT" altLang="it-IT" sz="2900" b="1" dirty="0"/>
              <a:t>fault </a:t>
            </a:r>
            <a:r>
              <a:rPr lang="it-IT" altLang="it-IT" sz="2900" b="1" dirty="0" err="1"/>
              <a:t>masking</a:t>
            </a:r>
            <a:r>
              <a:rPr lang="it-IT" altLang="it-IT" sz="2900" dirty="0"/>
              <a:t> to </a:t>
            </a:r>
            <a:r>
              <a:rPr lang="it-IT" altLang="it-IT" sz="2900" dirty="0" err="1"/>
              <a:t>hide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occurrence</a:t>
            </a:r>
            <a:r>
              <a:rPr lang="it-IT" altLang="it-IT" sz="2900" dirty="0"/>
              <a:t> of faults </a:t>
            </a:r>
          </a:p>
          <a:p>
            <a:pPr>
              <a:spcBef>
                <a:spcPts val="300"/>
              </a:spcBef>
            </a:pPr>
            <a:r>
              <a:rPr lang="it-IT" altLang="it-IT" sz="2900" dirty="0" err="1"/>
              <a:t>rely</a:t>
            </a:r>
            <a:r>
              <a:rPr lang="it-IT" altLang="it-IT" sz="2900" dirty="0"/>
              <a:t> </a:t>
            </a:r>
            <a:r>
              <a:rPr lang="it-IT" altLang="it-IT" sz="2900" dirty="0" err="1"/>
              <a:t>upon</a:t>
            </a:r>
            <a:r>
              <a:rPr lang="it-IT" altLang="it-IT" sz="2900" dirty="0"/>
              <a:t> </a:t>
            </a:r>
            <a:r>
              <a:rPr lang="it-IT" altLang="it-IT" sz="2900" dirty="0" err="1"/>
              <a:t>voting</a:t>
            </a:r>
            <a:r>
              <a:rPr lang="it-IT" altLang="it-IT" sz="2900" dirty="0"/>
              <a:t> </a:t>
            </a:r>
            <a:r>
              <a:rPr lang="it-IT" altLang="it-IT" sz="2900" dirty="0" err="1"/>
              <a:t>mechanisms</a:t>
            </a:r>
            <a:r>
              <a:rPr lang="it-IT" altLang="it-IT" sz="2900" dirty="0"/>
              <a:t> to </a:t>
            </a:r>
            <a:r>
              <a:rPr lang="it-IT" altLang="it-IT" sz="2900" dirty="0" err="1"/>
              <a:t>mask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occurrence</a:t>
            </a:r>
            <a:r>
              <a:rPr lang="it-IT" altLang="it-IT" sz="2900" dirty="0"/>
              <a:t> of faults </a:t>
            </a:r>
          </a:p>
          <a:p>
            <a:pPr>
              <a:spcBef>
                <a:spcPts val="300"/>
              </a:spcBef>
            </a:pPr>
            <a:r>
              <a:rPr lang="it-IT" altLang="it-IT" sz="2900" dirty="0"/>
              <a:t>do </a:t>
            </a:r>
            <a:r>
              <a:rPr lang="it-IT" altLang="it-IT" sz="2900" dirty="0" err="1"/>
              <a:t>not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require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any</a:t>
            </a:r>
            <a:r>
              <a:rPr lang="it-IT" altLang="it-IT" sz="2900" dirty="0"/>
              <a:t> action on the part of the system / operator</a:t>
            </a:r>
          </a:p>
          <a:p>
            <a:pPr>
              <a:spcBef>
                <a:spcPts val="300"/>
              </a:spcBef>
            </a:pPr>
            <a:r>
              <a:rPr lang="it-IT" altLang="it-IT" sz="2900" dirty="0" err="1"/>
              <a:t>generally</a:t>
            </a:r>
            <a:r>
              <a:rPr lang="it-IT" altLang="it-IT" sz="2900" dirty="0"/>
              <a:t> do </a:t>
            </a:r>
            <a:r>
              <a:rPr lang="it-IT" altLang="it-IT" sz="2900" dirty="0" err="1"/>
              <a:t>not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provide</a:t>
            </a:r>
            <a:r>
              <a:rPr lang="it-IT" altLang="it-IT" sz="2900" dirty="0"/>
              <a:t> for the </a:t>
            </a:r>
            <a:r>
              <a:rPr lang="it-IT" altLang="it-IT" sz="2900" dirty="0" err="1"/>
              <a:t>detection</a:t>
            </a:r>
            <a:r>
              <a:rPr lang="it-IT" altLang="it-IT" sz="2900" dirty="0"/>
              <a:t> of faults</a:t>
            </a:r>
          </a:p>
          <a:p>
            <a:pPr>
              <a:spcBef>
                <a:spcPts val="300"/>
              </a:spcBef>
              <a:buClrTx/>
              <a:buSzTx/>
            </a:pPr>
            <a:endParaRPr lang="it-IT" altLang="it-IT" sz="26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endParaRPr lang="it-IT" altLang="it-I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Active fault </a:t>
            </a:r>
            <a:r>
              <a:rPr lang="it-IT" altLang="it-IT" sz="3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tolerance</a:t>
            </a:r>
            <a:r>
              <a:rPr lang="it-IT" altLang="it-IT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techniques</a:t>
            </a:r>
            <a:r>
              <a:rPr lang="it-IT" altLang="it-IT" sz="3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it-IT" altLang="it-IT" sz="3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it-IT" altLang="it-IT" sz="3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38"/>
              </a:spcBef>
            </a:pPr>
            <a:r>
              <a:rPr lang="it-IT" altLang="it-IT" sz="2900" i="1" dirty="0"/>
              <a:t>use </a:t>
            </a:r>
            <a:r>
              <a:rPr lang="it-IT" altLang="it-IT" sz="2900" b="1" dirty="0"/>
              <a:t>fault </a:t>
            </a:r>
            <a:r>
              <a:rPr lang="it-IT" altLang="it-IT" sz="2900" b="1" dirty="0" err="1"/>
              <a:t>detection</a:t>
            </a:r>
            <a:r>
              <a:rPr lang="it-IT" altLang="it-IT" sz="2900" b="1" dirty="0"/>
              <a:t>, location and recovery</a:t>
            </a:r>
          </a:p>
          <a:p>
            <a:pPr>
              <a:spcBef>
                <a:spcPts val="300"/>
              </a:spcBef>
            </a:pPr>
            <a:r>
              <a:rPr lang="it-IT" altLang="it-IT" sz="2900" dirty="0" err="1"/>
              <a:t>detect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existence</a:t>
            </a:r>
            <a:r>
              <a:rPr lang="it-IT" altLang="it-IT" sz="2900" dirty="0"/>
              <a:t> of faults and </a:t>
            </a:r>
            <a:r>
              <a:rPr lang="it-IT" altLang="it-IT" sz="2900" dirty="0" err="1"/>
              <a:t>perform</a:t>
            </a:r>
            <a:r>
              <a:rPr lang="it-IT" altLang="it-IT" sz="2900" dirty="0"/>
              <a:t> some actions to </a:t>
            </a:r>
            <a:r>
              <a:rPr lang="it-IT" altLang="it-IT" sz="2900" dirty="0" err="1"/>
              <a:t>remove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faulty</a:t>
            </a:r>
            <a:r>
              <a:rPr lang="it-IT" altLang="it-IT" sz="2900" dirty="0"/>
              <a:t> </a:t>
            </a:r>
            <a:r>
              <a:rPr lang="it-IT" altLang="it-IT" sz="2900" dirty="0" err="1"/>
              <a:t>hw</a:t>
            </a:r>
            <a:r>
              <a:rPr lang="it-IT" altLang="it-IT" sz="2900" dirty="0"/>
              <a:t> from  </a:t>
            </a:r>
            <a:br>
              <a:rPr lang="it-IT" altLang="it-IT" sz="2900" dirty="0"/>
            </a:br>
            <a:r>
              <a:rPr lang="it-IT" altLang="it-IT" sz="2900" dirty="0"/>
              <a:t>the system </a:t>
            </a:r>
            <a:r>
              <a:rPr lang="it-IT" altLang="it-IT" sz="2900" dirty="0" err="1"/>
              <a:t>require</a:t>
            </a:r>
            <a:r>
              <a:rPr lang="it-IT" altLang="it-IT" sz="2900" dirty="0"/>
              <a:t> the system to </a:t>
            </a:r>
            <a:r>
              <a:rPr lang="it-IT" altLang="it-IT" sz="2900" dirty="0" err="1"/>
              <a:t>perform</a:t>
            </a:r>
            <a:r>
              <a:rPr lang="it-IT" altLang="it-IT" sz="2900" dirty="0"/>
              <a:t> </a:t>
            </a:r>
            <a:r>
              <a:rPr lang="it-IT" altLang="it-IT" sz="2900" dirty="0" err="1"/>
              <a:t>reconfiguration</a:t>
            </a:r>
            <a:r>
              <a:rPr lang="it-IT" altLang="it-IT" sz="2900" dirty="0"/>
              <a:t> to </a:t>
            </a:r>
            <a:r>
              <a:rPr lang="it-IT" altLang="it-IT" sz="2900" dirty="0" err="1"/>
              <a:t>tolerate</a:t>
            </a:r>
            <a:r>
              <a:rPr lang="it-IT" altLang="it-IT" sz="2900" dirty="0"/>
              <a:t> faults</a:t>
            </a:r>
          </a:p>
          <a:p>
            <a:pPr>
              <a:spcBef>
                <a:spcPts val="300"/>
              </a:spcBef>
            </a:pPr>
            <a:r>
              <a:rPr lang="it-IT" altLang="it-IT" sz="2900" dirty="0"/>
              <a:t>common in </a:t>
            </a:r>
            <a:r>
              <a:rPr lang="it-IT" altLang="it-IT" sz="2900" dirty="0" err="1"/>
              <a:t>applications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where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temporary</a:t>
            </a:r>
            <a:r>
              <a:rPr lang="it-IT" altLang="it-IT" sz="2900" dirty="0"/>
              <a:t>, </a:t>
            </a:r>
            <a:r>
              <a:rPr lang="it-IT" altLang="it-IT" sz="2900" dirty="0" err="1"/>
              <a:t>erroneous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results</a:t>
            </a:r>
            <a:r>
              <a:rPr lang="it-IT" altLang="it-IT" sz="2900" dirty="0"/>
              <a:t> are </a:t>
            </a:r>
            <a:r>
              <a:rPr lang="it-IT" altLang="it-IT" sz="2900" dirty="0" err="1"/>
              <a:t>acceptable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while</a:t>
            </a:r>
            <a:r>
              <a:rPr lang="it-IT" altLang="it-IT" sz="2900" dirty="0"/>
              <a:t> the system</a:t>
            </a:r>
            <a:br>
              <a:rPr lang="it-IT" altLang="it-IT" sz="2900" dirty="0"/>
            </a:br>
            <a:r>
              <a:rPr lang="it-IT" altLang="it-IT" sz="2900" dirty="0" err="1"/>
              <a:t>reconfigures</a:t>
            </a:r>
            <a:r>
              <a:rPr lang="it-IT" altLang="it-IT" sz="2900" dirty="0"/>
              <a:t> (satellite systems)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it-IT" altLang="it-IT" sz="2600" dirty="0"/>
              <a:t>	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endParaRPr lang="it-IT" altLang="it-IT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None/>
            </a:pPr>
            <a:r>
              <a:rPr lang="it-IT" altLang="it-IT" sz="3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Hybrid</a:t>
            </a:r>
            <a:r>
              <a:rPr lang="it-IT" altLang="it-IT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3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</a:t>
            </a:r>
            <a:br>
              <a:rPr lang="it-IT" altLang="it-IT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it-IT" altLang="it-IT" sz="3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38"/>
              </a:spcBef>
            </a:pPr>
            <a:r>
              <a:rPr lang="it-IT" altLang="it-IT" dirty="0" err="1"/>
              <a:t>very</a:t>
            </a:r>
            <a:r>
              <a:rPr lang="it-IT" altLang="it-IT" dirty="0"/>
              <a:t> </a:t>
            </a:r>
            <a:r>
              <a:rPr lang="it-IT" altLang="it-IT" dirty="0" err="1"/>
              <a:t>expensive</a:t>
            </a:r>
            <a:endParaRPr lang="it-IT" altLang="it-IT" dirty="0"/>
          </a:p>
          <a:p>
            <a:pPr>
              <a:spcBef>
                <a:spcPts val="300"/>
              </a:spcBef>
            </a:pPr>
            <a:r>
              <a:rPr lang="it-IT" altLang="it-IT" dirty="0" err="1"/>
              <a:t>often</a:t>
            </a:r>
            <a:r>
              <a:rPr lang="it-IT" altLang="it-IT" dirty="0"/>
              <a:t> </a:t>
            </a:r>
            <a:r>
              <a:rPr lang="it-IT" altLang="it-IT" dirty="0" err="1"/>
              <a:t>used</a:t>
            </a:r>
            <a:r>
              <a:rPr lang="it-IT" altLang="it-IT" dirty="0"/>
              <a:t> in </a:t>
            </a:r>
            <a:r>
              <a:rPr lang="it-IT" altLang="it-IT" dirty="0" err="1"/>
              <a:t>critical</a:t>
            </a:r>
            <a:r>
              <a:rPr lang="it-IT" altLang="it-IT" dirty="0"/>
              <a:t> </a:t>
            </a:r>
            <a:r>
              <a:rPr lang="it-IT" altLang="it-IT" dirty="0" err="1"/>
              <a:t>computations</a:t>
            </a:r>
            <a:r>
              <a:rPr lang="it-IT" altLang="it-IT" dirty="0"/>
              <a:t> in </a:t>
            </a:r>
            <a:r>
              <a:rPr lang="it-IT" altLang="it-IT" dirty="0" err="1"/>
              <a:t>which</a:t>
            </a:r>
            <a:r>
              <a:rPr lang="it-IT" altLang="it-IT" dirty="0"/>
              <a:t> fault </a:t>
            </a:r>
            <a:r>
              <a:rPr lang="it-IT" altLang="it-IT" dirty="0" err="1"/>
              <a:t>masking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required</a:t>
            </a:r>
            <a:r>
              <a:rPr lang="it-IT" altLang="it-IT" dirty="0"/>
              <a:t> to </a:t>
            </a:r>
            <a:r>
              <a:rPr lang="it-IT" altLang="it-IT" dirty="0" err="1"/>
              <a:t>prevent</a:t>
            </a:r>
            <a:r>
              <a:rPr lang="it-IT" altLang="it-IT" dirty="0"/>
              <a:t> </a:t>
            </a:r>
            <a:r>
              <a:rPr lang="it-IT" altLang="it-IT" dirty="0" err="1"/>
              <a:t>momentary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    </a:t>
            </a:r>
            <a:r>
              <a:rPr lang="it-IT" altLang="it-IT" dirty="0" err="1"/>
              <a:t>errors</a:t>
            </a:r>
            <a:r>
              <a:rPr lang="it-IT" altLang="it-IT" dirty="0"/>
              <a:t> and high reliability must be </a:t>
            </a:r>
            <a:r>
              <a:rPr lang="it-IT" altLang="it-IT" dirty="0" err="1"/>
              <a:t>achieved</a:t>
            </a:r>
            <a:r>
              <a:rPr lang="it-IT" alt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0BDD7D-7632-484A-99BD-0BDBCEA6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5A33EC-D4EF-48A6-8103-33D2DB28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59566B-DDB3-4AD4-B1F8-28D14A4A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31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51E5C-03A1-4DA9-9766-27B5CDCA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Passive fault </a:t>
            </a:r>
            <a:r>
              <a:rPr lang="it-IT" altLang="it-IT" dirty="0" err="1">
                <a:solidFill>
                  <a:schemeClr val="bg1"/>
                </a:solidFill>
              </a:rPr>
              <a:t>tolerance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technique:TMR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8B0EB8-BF75-4B7B-8630-E497F99B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0" y="1163764"/>
            <a:ext cx="10515600" cy="365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Triple Modular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Redundancy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(TMR) </a:t>
            </a:r>
            <a:r>
              <a:rPr lang="it-IT" altLang="it-IT" dirty="0"/>
              <a:t>– fault </a:t>
            </a:r>
            <a:r>
              <a:rPr lang="it-IT" altLang="it-IT" dirty="0" err="1"/>
              <a:t>masking</a:t>
            </a: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3556D-FD21-48CC-A16A-25B0BC35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F40F3-C7A6-4BD1-9B81-98E4A24E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1754D6-E49A-422C-8C91-BC06DF4D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14</a:t>
            </a:fld>
            <a:endParaRPr lang="it-IT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AC82DE2-BF47-4D16-9BFA-98B61E961B38}"/>
              </a:ext>
            </a:extLst>
          </p:cNvPr>
          <p:cNvGrpSpPr>
            <a:grpSpLocks/>
          </p:cNvGrpSpPr>
          <p:nvPr/>
        </p:nvGrpSpPr>
        <p:grpSpPr bwMode="auto">
          <a:xfrm>
            <a:off x="2182123" y="1721291"/>
            <a:ext cx="3495433" cy="1476150"/>
            <a:chOff x="488" y="900"/>
            <a:chExt cx="2597" cy="1084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8F8EF6CC-BB17-4BB4-AE75-BB14208F1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900"/>
              <a:ext cx="610" cy="31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600">
                  <a:latin typeface="Times New Roman" panose="02020603050405020304" pitchFamily="18" charset="0"/>
                </a:rPr>
                <a:t>Module 1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499C778-36BA-4274-994D-DEC948560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1674"/>
              <a:ext cx="610" cy="31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600" dirty="0">
                  <a:latin typeface="Times New Roman" panose="02020603050405020304" pitchFamily="18" charset="0"/>
                </a:rPr>
                <a:t>Module 3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4F70A48A-0792-4E2C-A2B3-E9EA78B4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1287"/>
              <a:ext cx="610" cy="31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600" dirty="0">
                  <a:latin typeface="Times New Roman" panose="02020603050405020304" pitchFamily="18" charset="0"/>
                </a:rPr>
                <a:t>Module 2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A0F891BF-0FB2-413C-891C-74ABB295D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326"/>
              <a:ext cx="359" cy="348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600">
                  <a:latin typeface="Times New Roman" panose="02020603050405020304" pitchFamily="18" charset="0"/>
                </a:rPr>
                <a:t>Voter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EACE8495-B55B-48BC-B03A-E050D406A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" y="1054"/>
              <a:ext cx="28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DFB730AE-4259-4725-BFCA-7E1352FE2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" y="1442"/>
              <a:ext cx="28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68017DBF-B0DF-4F9E-8AAF-C6DE9397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" y="1828"/>
              <a:ext cx="28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1C2C7385-0970-43C4-9723-5B447E43C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3" y="1480"/>
              <a:ext cx="28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6" name="AutoShape 13">
              <a:extLst>
                <a:ext uri="{FF2B5EF4-FFF2-40B4-BE49-F238E27FC236}">
                  <a16:creationId xmlns:a16="http://schemas.microsoft.com/office/drawing/2014/main" id="{DBD6BC5F-38AD-433A-947F-E0C55E45487C}"/>
                </a:ext>
              </a:extLst>
            </p:cNvPr>
            <p:cNvCxnSpPr>
              <a:cxnSpLocks noChangeShapeType="1"/>
              <a:endCxn id="11" idx="1"/>
            </p:cNvCxnSpPr>
            <p:nvPr/>
          </p:nvCxnSpPr>
          <p:spPr bwMode="auto">
            <a:xfrm>
              <a:off x="1386" y="1055"/>
              <a:ext cx="771" cy="322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>
              <a:extLst>
                <a:ext uri="{FF2B5EF4-FFF2-40B4-BE49-F238E27FC236}">
                  <a16:creationId xmlns:a16="http://schemas.microsoft.com/office/drawing/2014/main" id="{4DAA7EC1-EE47-4AAF-9B0E-05B245A9BCE1}"/>
                </a:ext>
              </a:extLst>
            </p:cNvPr>
            <p:cNvCxnSpPr>
              <a:cxnSpLocks noChangeShapeType="1"/>
              <a:stCxn id="9" idx="3"/>
              <a:endCxn id="11" idx="3"/>
            </p:cNvCxnSpPr>
            <p:nvPr/>
          </p:nvCxnSpPr>
          <p:spPr bwMode="auto">
            <a:xfrm flipV="1">
              <a:off x="1386" y="1622"/>
              <a:ext cx="771" cy="207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FB3339B2-5F25-41F9-9D53-3E7186305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1480"/>
              <a:ext cx="71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16FAFC5F-F859-4CF6-8575-3CA6CC954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" y="1266"/>
              <a:ext cx="5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600">
                  <a:latin typeface="Times New Roman" panose="02020603050405020304" pitchFamily="18" charset="0"/>
                </a:rPr>
                <a:t>output</a:t>
              </a:r>
            </a:p>
          </p:txBody>
        </p:sp>
      </p:grpSp>
      <p:cxnSp>
        <p:nvCxnSpPr>
          <p:cNvPr id="20" name="Connettore 1 3">
            <a:extLst>
              <a:ext uri="{FF2B5EF4-FFF2-40B4-BE49-F238E27FC236}">
                <a16:creationId xmlns:a16="http://schemas.microsoft.com/office/drawing/2014/main" id="{A6B22249-5309-49D1-8DC7-D8312F9B20FE}"/>
              </a:ext>
            </a:extLst>
          </p:cNvPr>
          <p:cNvCxnSpPr>
            <a:cxnSpLocks noChangeShapeType="1"/>
            <a:stCxn id="12" idx="0"/>
            <a:endCxn id="14" idx="0"/>
          </p:cNvCxnSpPr>
          <p:nvPr/>
        </p:nvCxnSpPr>
        <p:spPr bwMode="auto">
          <a:xfrm>
            <a:off x="2182122" y="1930841"/>
            <a:ext cx="0" cy="1054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1 7">
            <a:extLst>
              <a:ext uri="{FF2B5EF4-FFF2-40B4-BE49-F238E27FC236}">
                <a16:creationId xmlns:a16="http://schemas.microsoft.com/office/drawing/2014/main" id="{FAEFD925-C66F-480F-B0BB-BCEE79B0E066}"/>
              </a:ext>
            </a:extLst>
          </p:cNvPr>
          <p:cNvCxnSpPr>
            <a:cxnSpLocks noChangeShapeType="1"/>
            <a:endCxn id="13" idx="0"/>
          </p:cNvCxnSpPr>
          <p:nvPr/>
        </p:nvCxnSpPr>
        <p:spPr bwMode="auto">
          <a:xfrm>
            <a:off x="2032898" y="2457891"/>
            <a:ext cx="1492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8">
            <a:extLst>
              <a:ext uri="{FF2B5EF4-FFF2-40B4-BE49-F238E27FC236}">
                <a16:creationId xmlns:a16="http://schemas.microsoft.com/office/drawing/2014/main" id="{506A7EA9-5D98-4CB7-8FE8-DF83B6AF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84" y="3390004"/>
            <a:ext cx="10515598" cy="2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1pPr>
            <a:lvl2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2pPr>
            <a:lvl3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3pPr>
            <a:lvl4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4pPr>
            <a:lvl5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9pPr>
          </a:lstStyle>
          <a:p>
            <a:pPr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Triplicate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hw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(processors,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memories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..) and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perform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majority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vote to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determine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the output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-   2/3 of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modules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must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deliver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correct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results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- </a:t>
            </a:r>
            <a:r>
              <a:rPr lang="it-IT" altLang="it-IT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effects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faults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neutralised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without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notification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their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occurrence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	- 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masking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of a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failure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any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one of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three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copies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Good for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transient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faults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permanent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faults,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since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faulty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module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not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isolated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the fault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tolerance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decreases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E3656F0-3AC4-42AE-BD8D-44F94E394094}"/>
              </a:ext>
            </a:extLst>
          </p:cNvPr>
          <p:cNvSpPr/>
          <p:nvPr/>
        </p:nvSpPr>
        <p:spPr>
          <a:xfrm>
            <a:off x="7283591" y="2273225"/>
            <a:ext cx="309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buClrTx/>
              <a:buSzTx/>
            </a:pPr>
            <a:r>
              <a:rPr lang="it-IT" altLang="it-IT" dirty="0" err="1"/>
              <a:t>Voter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 single point of </a:t>
            </a:r>
            <a:r>
              <a:rPr lang="it-IT" altLang="it-IT" dirty="0" err="1"/>
              <a:t>failure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9136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3DE6BE-9A00-432A-87AC-6F0344B5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Cascading</a:t>
            </a:r>
            <a:r>
              <a:rPr lang="it-IT" altLang="it-IT" dirty="0">
                <a:solidFill>
                  <a:schemeClr val="bg1"/>
                </a:solidFill>
              </a:rPr>
              <a:t> TMR with </a:t>
            </a:r>
            <a:r>
              <a:rPr lang="it-IT" altLang="it-IT" dirty="0" err="1">
                <a:solidFill>
                  <a:schemeClr val="bg1"/>
                </a:solidFill>
              </a:rPr>
              <a:t>triplicated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voters</a:t>
            </a:r>
            <a:r>
              <a:rPr lang="it-IT" altLang="it-IT" dirty="0">
                <a:solidFill>
                  <a:schemeClr val="bg1"/>
                </a:solidFill>
              </a:rPr>
              <a:t> 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70088-8B37-44AE-9C46-4C9048F0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687"/>
            <a:ext cx="10515600" cy="253454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The </a:t>
            </a:r>
            <a:r>
              <a:rPr lang="it-IT" altLang="it-IT" dirty="0" err="1"/>
              <a:t>effect</a:t>
            </a:r>
            <a:r>
              <a:rPr lang="it-IT" altLang="it-IT" dirty="0"/>
              <a:t> of </a:t>
            </a:r>
            <a:r>
              <a:rPr lang="it-IT" altLang="it-IT" dirty="0" err="1"/>
              <a:t>partitioning</a:t>
            </a:r>
            <a:r>
              <a:rPr lang="it-IT" altLang="it-IT" dirty="0"/>
              <a:t> of </a:t>
            </a:r>
            <a:r>
              <a:rPr lang="it-IT" altLang="it-IT" dirty="0" err="1"/>
              <a:t>modules</a:t>
            </a:r>
            <a:r>
              <a:rPr lang="it-IT" altLang="it-IT" dirty="0"/>
              <a:t> (A, B, C)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the design can </a:t>
            </a:r>
            <a:r>
              <a:rPr lang="it-IT" altLang="it-IT" dirty="0" err="1"/>
              <a:t>withstand</a:t>
            </a:r>
            <a:r>
              <a:rPr lang="it-IT" altLang="it-IT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more </a:t>
            </a:r>
            <a:r>
              <a:rPr lang="it-IT" altLang="it-IT" dirty="0" err="1"/>
              <a:t>failures</a:t>
            </a:r>
            <a:r>
              <a:rPr lang="it-IT" altLang="it-IT" dirty="0"/>
              <a:t> </a:t>
            </a:r>
            <a:r>
              <a:rPr lang="it-IT" altLang="it-IT" dirty="0" err="1"/>
              <a:t>than</a:t>
            </a:r>
            <a:r>
              <a:rPr lang="it-IT" altLang="it-IT" dirty="0"/>
              <a:t> the </a:t>
            </a:r>
            <a:r>
              <a:rPr lang="it-IT" altLang="it-IT" dirty="0" err="1"/>
              <a:t>solution</a:t>
            </a:r>
            <a:r>
              <a:rPr lang="it-IT" altLang="it-IT" dirty="0"/>
              <a:t> with </a:t>
            </a:r>
            <a:r>
              <a:rPr lang="it-IT" altLang="it-IT" dirty="0" err="1"/>
              <a:t>only</a:t>
            </a:r>
            <a:r>
              <a:rPr lang="it-IT" altLang="it-IT" dirty="0"/>
              <a:t> one large </a:t>
            </a:r>
            <a:r>
              <a:rPr lang="it-IT" altLang="it-IT" dirty="0" err="1"/>
              <a:t>triplicated</a:t>
            </a:r>
            <a:r>
              <a:rPr lang="it-IT" altLang="it-IT" dirty="0"/>
              <a:t> </a:t>
            </a:r>
            <a:r>
              <a:rPr lang="it-IT" altLang="it-IT" dirty="0" err="1"/>
              <a:t>module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The </a:t>
            </a:r>
            <a:r>
              <a:rPr lang="it-IT" altLang="it-IT" dirty="0" err="1"/>
              <a:t>partition</a:t>
            </a:r>
            <a:r>
              <a:rPr lang="it-IT" altLang="it-IT" dirty="0"/>
              <a:t> </a:t>
            </a:r>
            <a:r>
              <a:rPr lang="it-IT" altLang="it-IT" dirty="0" err="1"/>
              <a:t>cannot</a:t>
            </a:r>
            <a:r>
              <a:rPr lang="it-IT" altLang="it-IT" dirty="0"/>
              <a:t> be </a:t>
            </a:r>
            <a:r>
              <a:rPr lang="it-IT" altLang="it-IT" dirty="0" err="1"/>
              <a:t>extended</a:t>
            </a:r>
            <a:r>
              <a:rPr lang="it-IT" altLang="it-IT" dirty="0"/>
              <a:t> to </a:t>
            </a:r>
            <a:r>
              <a:rPr lang="it-IT" altLang="it-IT" dirty="0" err="1"/>
              <a:t>arbitrarily</a:t>
            </a:r>
            <a:r>
              <a:rPr lang="it-IT" altLang="it-IT" dirty="0"/>
              <a:t> small </a:t>
            </a:r>
            <a:r>
              <a:rPr lang="it-IT" altLang="it-IT" dirty="0" err="1"/>
              <a:t>modules</a:t>
            </a:r>
            <a:r>
              <a:rPr lang="it-IT" altLang="it-IT" dirty="0"/>
              <a:t>, </a:t>
            </a:r>
            <a:r>
              <a:rPr lang="it-IT" altLang="it-IT" dirty="0" err="1"/>
              <a:t>because</a:t>
            </a:r>
            <a:r>
              <a:rPr lang="it-IT" altLang="it-IT" dirty="0"/>
              <a:t> reliability </a:t>
            </a:r>
            <a:r>
              <a:rPr lang="it-IT" altLang="it-IT" dirty="0" err="1"/>
              <a:t>improvement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bounded</a:t>
            </a:r>
            <a:r>
              <a:rPr lang="it-IT" altLang="it-IT" dirty="0"/>
              <a:t> by the reliability of the </a:t>
            </a:r>
            <a:r>
              <a:rPr lang="it-IT" altLang="it-IT" dirty="0" err="1"/>
              <a:t>voter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Triplicated</a:t>
            </a:r>
            <a:r>
              <a:rPr lang="it-IT" altLang="it-IT" dirty="0"/>
              <a:t> </a:t>
            </a:r>
            <a:r>
              <a:rPr lang="it-IT" altLang="it-IT" dirty="0" err="1"/>
              <a:t>voters</a:t>
            </a:r>
            <a:r>
              <a:rPr lang="it-IT" altLang="it-IT" dirty="0"/>
              <a:t>: </a:t>
            </a:r>
            <a:r>
              <a:rPr lang="it-IT" altLang="it-IT" dirty="0" err="1"/>
              <a:t>voter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  <a:r>
              <a:rPr lang="it-IT" altLang="it-IT" dirty="0" err="1"/>
              <a:t>propagates</a:t>
            </a:r>
            <a:r>
              <a:rPr lang="it-IT" altLang="it-IT" dirty="0"/>
              <a:t> </a:t>
            </a:r>
            <a:r>
              <a:rPr lang="it-IT" altLang="it-IT" dirty="0" err="1"/>
              <a:t>only</a:t>
            </a:r>
            <a:r>
              <a:rPr lang="it-IT" altLang="it-IT" dirty="0"/>
              <a:t> of one step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A76B08-5D73-4E75-8B1D-C2DF9E65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08B84-C247-4F79-8599-505F489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0C6AE-812D-4C81-8194-11A66DD9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15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098FBCB-4279-4BC3-8507-B7FDAF2B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20" y="1305149"/>
            <a:ext cx="7462039" cy="182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7D0D26F-ACC2-4F22-8D8F-CB59B116C42D}"/>
              </a:ext>
            </a:extLst>
          </p:cNvPr>
          <p:cNvSpPr/>
          <p:nvPr/>
        </p:nvSpPr>
        <p:spPr>
          <a:xfrm>
            <a:off x="3310935" y="2951699"/>
            <a:ext cx="3427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Taken from [</a:t>
            </a:r>
            <a:r>
              <a:rPr lang="en-US" dirty="0" err="1"/>
              <a:t>Siewiorek</a:t>
            </a:r>
            <a:r>
              <a:rPr lang="en-US" dirty="0"/>
              <a:t> </a:t>
            </a:r>
            <a:r>
              <a:rPr lang="en-US" dirty="0" err="1"/>
              <a:t>etal</a:t>
            </a:r>
            <a:r>
              <a:rPr lang="en-US" dirty="0"/>
              <a:t>., 1998]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007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9ED7A-CC24-44F1-8878-B17D61F5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TMR: the </a:t>
            </a:r>
            <a:r>
              <a:rPr lang="it-IT" dirty="0" err="1">
                <a:solidFill>
                  <a:schemeClr val="bg1"/>
                </a:solidFill>
              </a:rPr>
              <a:t>Voter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75DAA8-5C54-4800-AAE6-81834833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73" y="3673540"/>
            <a:ext cx="10902527" cy="188086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Difficulties</a:t>
            </a: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endParaRPr lang="it-IT" altLang="it-IT" dirty="0">
              <a:solidFill>
                <a:schemeClr val="accent2"/>
              </a:solidFill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b="1" dirty="0">
                <a:solidFill>
                  <a:schemeClr val="accent2"/>
                </a:solidFill>
              </a:rPr>
              <a:t>	</a:t>
            </a:r>
            <a:r>
              <a:rPr lang="it-IT" altLang="it-IT" b="1" dirty="0"/>
              <a:t>Delay in </a:t>
            </a:r>
            <a:r>
              <a:rPr lang="it-IT" altLang="it-IT" b="1" dirty="0" err="1"/>
              <a:t>signal</a:t>
            </a:r>
            <a:r>
              <a:rPr lang="it-IT" altLang="it-IT" b="1" dirty="0"/>
              <a:t> </a:t>
            </a:r>
            <a:r>
              <a:rPr lang="it-IT" altLang="it-IT" b="1" dirty="0" err="1"/>
              <a:t>propagation</a:t>
            </a:r>
            <a:r>
              <a:rPr lang="it-IT" altLang="it-IT" dirty="0"/>
              <a:t>: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/>
              <a:t>	- due to the </a:t>
            </a:r>
            <a:r>
              <a:rPr lang="it-IT" altLang="it-IT" dirty="0" err="1"/>
              <a:t>voter</a:t>
            </a:r>
            <a:endParaRPr lang="it-IT" altLang="it-IT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/>
              <a:t>	- due to multiple copies </a:t>
            </a:r>
            <a:r>
              <a:rPr lang="it-IT" altLang="it-IT" dirty="0" err="1"/>
              <a:t>synchronisation</a:t>
            </a:r>
            <a:r>
              <a:rPr lang="it-IT" altLang="it-IT" dirty="0"/>
              <a:t> </a:t>
            </a: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b="1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b="1" dirty="0"/>
              <a:t>	Trade-off</a:t>
            </a:r>
            <a:r>
              <a:rPr lang="it-IT" altLang="it-IT" dirty="0"/>
              <a:t> : </a:t>
            </a:r>
            <a:r>
              <a:rPr lang="it-IT" altLang="it-IT" dirty="0" err="1"/>
              <a:t>achieved</a:t>
            </a:r>
            <a:r>
              <a:rPr lang="it-IT" altLang="it-IT" dirty="0"/>
              <a:t> fault </a:t>
            </a:r>
            <a:r>
              <a:rPr lang="it-IT" altLang="it-IT" dirty="0" err="1"/>
              <a:t>tolerance</a:t>
            </a:r>
            <a:r>
              <a:rPr lang="it-IT" altLang="it-IT" dirty="0"/>
              <a:t> vs </a:t>
            </a:r>
            <a:r>
              <a:rPr lang="it-IT" altLang="it-IT" dirty="0" err="1"/>
              <a:t>hw</a:t>
            </a:r>
            <a:r>
              <a:rPr lang="it-IT" altLang="it-IT" dirty="0"/>
              <a:t> </a:t>
            </a:r>
            <a:r>
              <a:rPr lang="it-IT" altLang="it-IT" dirty="0" err="1"/>
              <a:t>required</a:t>
            </a:r>
            <a:endParaRPr lang="it-IT" altLang="it-IT" dirty="0"/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4B424E-9482-4390-9B01-DE072357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C1EC3D-9EAA-4FC6-A495-24FC9BCC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126A11-774A-42C0-B6D4-BFBD418D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16</a:t>
            </a:fld>
            <a:endParaRPr lang="it-IT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AB98944A-060A-4089-9996-E210C183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73" y="1133998"/>
            <a:ext cx="6496882" cy="20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Tx/>
              <a:buSzTx/>
            </a:pP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Reliable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Voters</a:t>
            </a:r>
            <a:r>
              <a:rPr lang="it-IT" altLang="it-IT" sz="2000" dirty="0">
                <a:solidFill>
                  <a:schemeClr val="accent2"/>
                </a:solidFill>
                <a:latin typeface="+mn-lt"/>
              </a:rPr>
              <a:t>	</a:t>
            </a:r>
          </a:p>
          <a:p>
            <a:pPr>
              <a:spcBef>
                <a:spcPts val="450"/>
              </a:spcBef>
              <a:buClrTx/>
              <a:buSzTx/>
            </a:pPr>
            <a:r>
              <a:rPr lang="it-IT" altLang="it-IT" sz="2000" dirty="0">
                <a:solidFill>
                  <a:schemeClr val="accent2"/>
                </a:solidFill>
                <a:latin typeface="+mn-lt"/>
              </a:rPr>
              <a:t>	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Hardware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voters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are  bit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voters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that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compute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majority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on n input bits. </a:t>
            </a:r>
            <a:br>
              <a:rPr lang="it-IT" altLang="it-IT" sz="2000" dirty="0">
                <a:solidFill>
                  <a:schemeClr val="tx1"/>
                </a:solidFill>
                <a:latin typeface="+mn-lt"/>
              </a:rPr>
            </a:br>
            <a:r>
              <a:rPr lang="en-US" altLang="it-IT" sz="2000" dirty="0">
                <a:solidFill>
                  <a:schemeClr val="tx1"/>
                </a:solidFill>
                <a:latin typeface="+mn-lt"/>
              </a:rPr>
              <a:t>Optimal designs of hardware voters  with respect to circuit complexity, number of logic levels, fan-in and fan-out and power dissipation</a:t>
            </a:r>
          </a:p>
        </p:txBody>
      </p:sp>
      <p:pic>
        <p:nvPicPr>
          <p:cNvPr id="39" name="Picture 6" descr="Voter Circuit">
            <a:extLst>
              <a:ext uri="{FF2B5EF4-FFF2-40B4-BE49-F238E27FC236}">
                <a16:creationId xmlns:a16="http://schemas.microsoft.com/office/drawing/2014/main" id="{F04EF4BD-14F0-48D8-9BE4-407F0CA0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07" y="2356320"/>
            <a:ext cx="2727443" cy="12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asellaDiTesto 5">
            <a:extLst>
              <a:ext uri="{FF2B5EF4-FFF2-40B4-BE49-F238E27FC236}">
                <a16:creationId xmlns:a16="http://schemas.microsoft.com/office/drawing/2014/main" id="{56E312B6-2512-47FB-808B-F77D718FE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546134"/>
            <a:ext cx="12059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 bit </a:t>
            </a:r>
            <a:r>
              <a:rPr lang="it-IT" altLang="it-IT" dirty="0" err="1"/>
              <a:t>voter</a:t>
            </a:r>
            <a:r>
              <a:rPr lang="it-IT" altLang="it-IT" dirty="0"/>
              <a:t> </a:t>
            </a:r>
          </a:p>
        </p:txBody>
      </p:sp>
      <p:sp>
        <p:nvSpPr>
          <p:cNvPr id="41" name="CasellaDiTesto 2">
            <a:extLst>
              <a:ext uri="{FF2B5EF4-FFF2-40B4-BE49-F238E27FC236}">
                <a16:creationId xmlns:a16="http://schemas.microsoft.com/office/drawing/2014/main" id="{9B90C48F-55DA-4427-A4E8-073099C76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326" y="3934894"/>
            <a:ext cx="208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OUT = AB + BC + AC </a:t>
            </a:r>
          </a:p>
        </p:txBody>
      </p:sp>
    </p:spTree>
    <p:extLst>
      <p:ext uri="{BB962C8B-B14F-4D97-AF65-F5344CB8AC3E}">
        <p14:creationId xmlns:p14="http://schemas.microsoft.com/office/powerpoint/2010/main" val="3291497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2FBC6-A60F-45A8-8832-83C7F365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Problems</a:t>
            </a:r>
            <a:r>
              <a:rPr lang="it-IT" altLang="it-IT" dirty="0">
                <a:solidFill>
                  <a:schemeClr val="bg1"/>
                </a:solidFill>
              </a:rPr>
              <a:t> with </a:t>
            </a:r>
            <a:r>
              <a:rPr lang="it-IT" altLang="it-IT" dirty="0" err="1">
                <a:solidFill>
                  <a:schemeClr val="bg1"/>
                </a:solidFill>
              </a:rPr>
              <a:t>voting</a:t>
            </a:r>
            <a:r>
              <a:rPr lang="it-IT" altLang="it-IT" dirty="0">
                <a:solidFill>
                  <a:schemeClr val="bg1"/>
                </a:solidFill>
              </a:rPr>
              <a:t> procedure  on </a:t>
            </a:r>
            <a:r>
              <a:rPr lang="it-IT" altLang="it-IT" dirty="0" err="1">
                <a:solidFill>
                  <a:schemeClr val="bg1"/>
                </a:solidFill>
              </a:rPr>
              <a:t>analog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signals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09F94F-4CD9-4B58-960E-86B07D72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1253331"/>
            <a:ext cx="10554424" cy="436623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using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multiple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analog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convertes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performing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bit-by-bit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voting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their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output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not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satisfactory</a:t>
            </a:r>
            <a:b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br>
              <a:rPr lang="it-IT" altLang="it-IT" dirty="0"/>
            </a:br>
            <a:r>
              <a:rPr lang="it-IT" altLang="it-IT" dirty="0"/>
              <a:t>The </a:t>
            </a:r>
            <a:r>
              <a:rPr lang="it-IT" altLang="it-IT" dirty="0" err="1"/>
              <a:t>three</a:t>
            </a:r>
            <a:r>
              <a:rPr lang="it-IT" altLang="it-IT" dirty="0"/>
              <a:t> </a:t>
            </a:r>
            <a:r>
              <a:rPr lang="it-IT" altLang="it-IT" dirty="0" err="1"/>
              <a:t>results</a:t>
            </a:r>
            <a:r>
              <a:rPr lang="it-IT" altLang="it-IT" dirty="0"/>
              <a:t> from the </a:t>
            </a:r>
            <a:r>
              <a:rPr lang="it-IT" altLang="it-IT" dirty="0" err="1"/>
              <a:t>analog</a:t>
            </a:r>
            <a:r>
              <a:rPr lang="it-IT" altLang="it-IT" dirty="0"/>
              <a:t> to </a:t>
            </a:r>
            <a:r>
              <a:rPr lang="it-IT" altLang="it-IT" dirty="0" err="1"/>
              <a:t>digital</a:t>
            </a:r>
            <a:r>
              <a:rPr lang="it-IT" altLang="it-IT" dirty="0"/>
              <a:t> </a:t>
            </a:r>
            <a:r>
              <a:rPr lang="it-IT" altLang="it-IT" dirty="0" err="1"/>
              <a:t>converters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completely</a:t>
            </a:r>
            <a:r>
              <a:rPr lang="it-IT" altLang="it-IT" dirty="0"/>
              <a:t> </a:t>
            </a:r>
            <a:r>
              <a:rPr lang="it-IT" altLang="it-IT" dirty="0" err="1"/>
              <a:t>agree</a:t>
            </a:r>
            <a:r>
              <a:rPr lang="it-IT" altLang="it-IT" dirty="0"/>
              <a:t>, for </a:t>
            </a:r>
            <a:r>
              <a:rPr lang="it-IT" altLang="it-IT" dirty="0" err="1"/>
              <a:t>example</a:t>
            </a:r>
            <a:r>
              <a:rPr lang="it-IT" altLang="it-IT" dirty="0"/>
              <a:t>, </a:t>
            </a:r>
            <a:r>
              <a:rPr lang="it-IT" altLang="it-IT" dirty="0" err="1"/>
              <a:t>they</a:t>
            </a:r>
            <a:r>
              <a:rPr lang="it-IT" altLang="it-IT" dirty="0"/>
              <a:t> </a:t>
            </a:r>
            <a:r>
              <a:rPr lang="it-IT" altLang="it-IT" dirty="0" err="1"/>
              <a:t>could</a:t>
            </a:r>
            <a:r>
              <a:rPr lang="it-IT" altLang="it-IT" dirty="0"/>
              <a:t> produce a </a:t>
            </a:r>
            <a:r>
              <a:rPr lang="it-IT" altLang="it-IT" dirty="0" err="1"/>
              <a:t>result</a:t>
            </a:r>
            <a:r>
              <a:rPr lang="it-IT" altLang="it-IT" dirty="0"/>
              <a:t> </a:t>
            </a:r>
            <a:r>
              <a:rPr lang="it-IT" altLang="it-IT" dirty="0" err="1"/>
              <a:t>which</a:t>
            </a:r>
            <a:r>
              <a:rPr lang="it-IT" altLang="it-IT" dirty="0"/>
              <a:t> </a:t>
            </a:r>
            <a:r>
              <a:rPr lang="it-IT" altLang="it-IT" dirty="0" err="1"/>
              <a:t>differs</a:t>
            </a:r>
            <a:r>
              <a:rPr lang="it-IT" altLang="it-IT" dirty="0"/>
              <a:t> for the </a:t>
            </a:r>
            <a:r>
              <a:rPr lang="it-IT" altLang="it-IT" dirty="0" err="1"/>
              <a:t>least-significant</a:t>
            </a:r>
            <a:r>
              <a:rPr lang="it-IT" altLang="it-IT" dirty="0"/>
              <a:t> bit </a:t>
            </a:r>
            <a:r>
              <a:rPr lang="it-IT" altLang="it-IT" dirty="0" err="1"/>
              <a:t>even</a:t>
            </a:r>
            <a:r>
              <a:rPr lang="it-IT" altLang="it-IT" dirty="0"/>
              <a:t> </a:t>
            </a:r>
            <a:r>
              <a:rPr lang="it-IT" altLang="it-IT" dirty="0" err="1"/>
              <a:t>if</a:t>
            </a:r>
            <a:r>
              <a:rPr lang="it-IT" altLang="it-IT" dirty="0"/>
              <a:t> the </a:t>
            </a:r>
            <a:r>
              <a:rPr lang="it-IT" altLang="it-IT" dirty="0" err="1"/>
              <a:t>exact</a:t>
            </a:r>
            <a:r>
              <a:rPr lang="it-IT" altLang="it-IT" dirty="0"/>
              <a:t> </a:t>
            </a:r>
            <a:r>
              <a:rPr lang="it-IT" altLang="it-IT" dirty="0" err="1"/>
              <a:t>signal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passed</a:t>
            </a:r>
            <a:r>
              <a:rPr lang="it-IT" altLang="it-IT" dirty="0"/>
              <a:t> </a:t>
            </a:r>
            <a:r>
              <a:rPr lang="it-IT" altLang="it-IT" dirty="0" err="1"/>
              <a:t>through</a:t>
            </a:r>
            <a:r>
              <a:rPr lang="it-IT" altLang="it-IT" dirty="0"/>
              <a:t> the </a:t>
            </a:r>
            <a:r>
              <a:rPr lang="it-IT" altLang="it-IT" dirty="0" err="1"/>
              <a:t>same</a:t>
            </a:r>
            <a:r>
              <a:rPr lang="it-IT" altLang="it-IT" dirty="0"/>
              <a:t> </a:t>
            </a:r>
            <a:r>
              <a:rPr lang="it-IT" altLang="it-IT" dirty="0" err="1"/>
              <a:t>converter</a:t>
            </a:r>
            <a:endParaRPr lang="it-IT" altLang="it-IT" dirty="0"/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dirty="0">
                <a:latin typeface="Wingdings" pitchFamily="2" charset="2"/>
              </a:rPr>
              <a:t>	</a:t>
            </a: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endParaRPr lang="it-IT" altLang="it-IT" dirty="0">
              <a:latin typeface="Wingdings" pitchFamily="2" charset="2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r>
              <a:rPr lang="it-IT" altLang="it-IT" dirty="0" err="1"/>
              <a:t>perform</a:t>
            </a:r>
            <a:r>
              <a:rPr lang="it-IT" altLang="it-IT" dirty="0"/>
              <a:t> </a:t>
            </a:r>
            <a:r>
              <a:rPr lang="it-IT" altLang="it-IT" dirty="0" err="1"/>
              <a:t>voting</a:t>
            </a:r>
            <a:r>
              <a:rPr lang="it-IT" altLang="it-IT" dirty="0"/>
              <a:t> in the </a:t>
            </a:r>
            <a:r>
              <a:rPr lang="it-IT" altLang="it-IT" dirty="0" err="1"/>
              <a:t>analog</a:t>
            </a:r>
            <a:r>
              <a:rPr lang="it-IT" altLang="it-IT" dirty="0"/>
              <a:t> domain: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endParaRPr lang="it-IT" altLang="it-IT" dirty="0"/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dirty="0">
                <a:latin typeface="Wingdings" pitchFamily="2" charset="2"/>
              </a:rPr>
              <a:t>		</a:t>
            </a:r>
            <a:r>
              <a:rPr lang="it-IT" altLang="it-IT" dirty="0"/>
              <a:t> </a:t>
            </a:r>
            <a:r>
              <a:rPr lang="it-IT" altLang="it-IT" i="1" dirty="0" err="1"/>
              <a:t>average</a:t>
            </a:r>
            <a:r>
              <a:rPr lang="it-IT" altLang="it-IT" i="1" dirty="0"/>
              <a:t> the </a:t>
            </a:r>
            <a:r>
              <a:rPr lang="it-IT" altLang="it-IT" i="1" dirty="0" err="1"/>
              <a:t>three</a:t>
            </a:r>
            <a:r>
              <a:rPr lang="it-IT" altLang="it-IT" i="1" dirty="0"/>
              <a:t> </a:t>
            </a:r>
            <a:r>
              <a:rPr lang="it-IT" altLang="it-IT" i="1" dirty="0" err="1"/>
              <a:t>signals</a:t>
            </a:r>
            <a:br>
              <a:rPr lang="it-IT" altLang="it-IT" dirty="0"/>
            </a:br>
            <a:r>
              <a:rPr lang="it-IT" altLang="it-IT" dirty="0"/>
              <a:t>		</a:t>
            </a:r>
            <a:r>
              <a:rPr lang="it-IT" altLang="it-IT" dirty="0">
                <a:latin typeface="Wingdings" pitchFamily="2" charset="2"/>
              </a:rPr>
              <a:t></a:t>
            </a:r>
            <a:r>
              <a:rPr lang="it-IT" altLang="it-IT" dirty="0"/>
              <a:t> </a:t>
            </a:r>
            <a:r>
              <a:rPr lang="it-IT" altLang="it-IT" i="1" dirty="0" err="1"/>
              <a:t>choose</a:t>
            </a:r>
            <a:r>
              <a:rPr lang="it-IT" altLang="it-IT" i="1" dirty="0"/>
              <a:t> the </a:t>
            </a:r>
            <a:r>
              <a:rPr lang="it-IT" altLang="it-IT" i="1" dirty="0" err="1"/>
              <a:t>mean</a:t>
            </a:r>
            <a:r>
              <a:rPr lang="it-IT" altLang="it-IT" i="1" dirty="0"/>
              <a:t> of the </a:t>
            </a:r>
            <a:r>
              <a:rPr lang="it-IT" altLang="it-IT" i="1" dirty="0" err="1"/>
              <a:t>two</a:t>
            </a:r>
            <a:r>
              <a:rPr lang="it-IT" altLang="it-IT" i="1" dirty="0"/>
              <a:t> </a:t>
            </a:r>
            <a:r>
              <a:rPr lang="it-IT" altLang="it-IT" i="1" dirty="0" err="1"/>
              <a:t>most</a:t>
            </a:r>
            <a:r>
              <a:rPr lang="it-IT" altLang="it-IT" i="1" dirty="0"/>
              <a:t> </a:t>
            </a:r>
            <a:r>
              <a:rPr lang="it-IT" altLang="it-IT" i="1" dirty="0" err="1"/>
              <a:t>most</a:t>
            </a:r>
            <a:r>
              <a:rPr lang="it-IT" altLang="it-IT" i="1" dirty="0"/>
              <a:t> </a:t>
            </a:r>
            <a:r>
              <a:rPr lang="it-IT" altLang="it-IT" i="1" dirty="0" err="1"/>
              <a:t>similar</a:t>
            </a:r>
            <a:r>
              <a:rPr lang="it-IT" altLang="it-IT" i="1" dirty="0"/>
              <a:t> </a:t>
            </a:r>
            <a:r>
              <a:rPr lang="it-IT" altLang="it-IT" i="1" dirty="0" err="1"/>
              <a:t>signals</a:t>
            </a:r>
            <a:endParaRPr lang="it-IT" altLang="it-IT" i="1" dirty="0"/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i="1" dirty="0"/>
              <a:t>		</a:t>
            </a:r>
            <a:r>
              <a:rPr lang="it-IT" altLang="it-IT" dirty="0">
                <a:latin typeface="Wingdings" pitchFamily="2" charset="2"/>
              </a:rPr>
              <a:t></a:t>
            </a:r>
            <a:r>
              <a:rPr lang="it-IT" altLang="it-IT" dirty="0"/>
              <a:t> </a:t>
            </a:r>
            <a:r>
              <a:rPr lang="it-IT" altLang="it-IT" i="1" dirty="0" err="1"/>
              <a:t>choose</a:t>
            </a:r>
            <a:r>
              <a:rPr lang="it-IT" altLang="it-IT" i="1" dirty="0"/>
              <a:t> the </a:t>
            </a:r>
            <a:r>
              <a:rPr lang="it-IT" altLang="it-IT" i="1" dirty="0" err="1"/>
              <a:t>median</a:t>
            </a:r>
            <a:r>
              <a:rPr lang="it-IT" altLang="it-IT" i="1" dirty="0"/>
              <a:t> of the </a:t>
            </a:r>
            <a:r>
              <a:rPr lang="it-IT" altLang="it-IT" i="1" dirty="0" err="1"/>
              <a:t>three</a:t>
            </a:r>
            <a:r>
              <a:rPr lang="it-IT" altLang="it-IT" i="1" dirty="0"/>
              <a:t> </a:t>
            </a:r>
            <a:r>
              <a:rPr lang="it-IT" altLang="it-IT" i="1" dirty="0" err="1"/>
              <a:t>signals</a:t>
            </a:r>
            <a:r>
              <a:rPr lang="it-IT" altLang="it-IT" i="1" dirty="0"/>
              <a:t> (pseudo </a:t>
            </a:r>
            <a:r>
              <a:rPr lang="it-IT" altLang="it-IT" i="1" dirty="0" err="1"/>
              <a:t>voting</a:t>
            </a:r>
            <a:r>
              <a:rPr lang="it-IT" altLang="it-IT" i="1" dirty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C2EEFB-633D-4E5E-9B46-36C94542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16D9ED-E60A-4ACB-9CCB-3AB3A594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50BC70-8A0F-4D4F-AFC2-1795CF17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21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C10A4-7702-4144-A571-34F440C2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N-Modular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EB67A2-1250-410C-A051-9C6F2AC7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0" y="1346333"/>
            <a:ext cx="10515600" cy="256180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NMR</a:t>
            </a:r>
            <a:br>
              <a:rPr lang="it-IT" altLang="it-IT" dirty="0">
                <a:solidFill>
                  <a:schemeClr val="accent2"/>
                </a:solidFill>
              </a:rPr>
            </a:br>
            <a:r>
              <a:rPr lang="it-IT" altLang="it-IT" dirty="0"/>
              <a:t>    N </a:t>
            </a:r>
            <a:r>
              <a:rPr lang="it-IT" altLang="it-IT" dirty="0" err="1"/>
              <a:t>is</a:t>
            </a:r>
            <a:r>
              <a:rPr lang="it-IT" altLang="it-IT" dirty="0"/>
              <a:t> made an </a:t>
            </a:r>
            <a:r>
              <a:rPr lang="it-IT" altLang="it-IT" dirty="0" err="1"/>
              <a:t>odd</a:t>
            </a:r>
            <a:r>
              <a:rPr lang="it-IT" altLang="it-IT" dirty="0"/>
              <a:t> </a:t>
            </a:r>
            <a:r>
              <a:rPr lang="it-IT" altLang="it-IT" dirty="0" err="1"/>
              <a:t>number</a:t>
            </a:r>
            <a:endParaRPr lang="it-IT" altLang="it-IT" dirty="0"/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</a:pPr>
            <a:endParaRPr lang="it-IT" altLang="it-IT" dirty="0"/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</a:pPr>
            <a:r>
              <a:rPr lang="it-IT" altLang="it-IT" dirty="0"/>
              <a:t>Coverage:</a:t>
            </a:r>
            <a:br>
              <a:rPr lang="it-IT" altLang="it-IT" dirty="0"/>
            </a:br>
            <a:r>
              <a:rPr lang="it-IT" altLang="it-IT" dirty="0"/>
              <a:t>   m 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modules</a:t>
            </a:r>
            <a:r>
              <a:rPr lang="it-IT" altLang="it-IT" dirty="0"/>
              <a:t>, with N = 2m +1</a:t>
            </a: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</a:pPr>
            <a:r>
              <a:rPr lang="it-IT" altLang="it-IT" dirty="0">
                <a:solidFill>
                  <a:schemeClr val="accent2"/>
                </a:solidFill>
              </a:rPr>
              <a:t>	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it-IT" altLang="it-IT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2357AD-DB3A-4987-B31C-752B3126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9DCFBC-5DE7-4B64-BE65-883A1738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2DF5B7-C7D5-476D-9FF9-13C55C34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18</a:t>
            </a:fld>
            <a:endParaRPr lang="it-IT"/>
          </a:p>
        </p:txBody>
      </p:sp>
      <p:pic>
        <p:nvPicPr>
          <p:cNvPr id="8" name="Picture 5" descr="https://encrypted-tbn1.gstatic.com/images?q=tbn:ANd9GcTNeljMhtKJ98iO4-MoMvXX1vL1o9iNYbYcjWaYLObvNKr85Frk">
            <a:extLst>
              <a:ext uri="{FF2B5EF4-FFF2-40B4-BE49-F238E27FC236}">
                <a16:creationId xmlns:a16="http://schemas.microsoft.com/office/drawing/2014/main" id="{C4A26C6F-6875-478C-AFF0-9808FF1E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75" y="2331921"/>
            <a:ext cx="2802833" cy="24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2">
            <a:extLst>
              <a:ext uri="{FF2B5EF4-FFF2-40B4-BE49-F238E27FC236}">
                <a16:creationId xmlns:a16="http://schemas.microsoft.com/office/drawing/2014/main" id="{B61CB48A-0F0F-4D75-BF68-3C3E3D7731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04861" y="2331921"/>
            <a:ext cx="0" cy="227998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1 4">
            <a:extLst>
              <a:ext uri="{FF2B5EF4-FFF2-40B4-BE49-F238E27FC236}">
                <a16:creationId xmlns:a16="http://schemas.microsoft.com/office/drawing/2014/main" id="{CB936B7C-1D1D-4C32-9FB6-85499FA51C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03249" y="3739138"/>
            <a:ext cx="724958" cy="70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CasellaDiTesto 8">
            <a:extLst>
              <a:ext uri="{FF2B5EF4-FFF2-40B4-BE49-F238E27FC236}">
                <a16:creationId xmlns:a16="http://schemas.microsoft.com/office/drawing/2014/main" id="{3C234D13-73F1-4FD0-918D-A7D3F9518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506" y="1152152"/>
            <a:ext cx="1107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it-IT" altLang="it-IT" sz="1400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9F1547F-EC2A-4ADE-9871-91C0E3F565ED}"/>
              </a:ext>
            </a:extLst>
          </p:cNvPr>
          <p:cNvSpPr/>
          <p:nvPr/>
        </p:nvSpPr>
        <p:spPr>
          <a:xfrm>
            <a:off x="1270347" y="3936010"/>
            <a:ext cx="357636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it-IT" altLang="it-IT" sz="2000" dirty="0"/>
              <a:t>5MR:  </a:t>
            </a:r>
            <a:r>
              <a:rPr lang="it-IT" altLang="it-IT" sz="2000" dirty="0" err="1"/>
              <a:t>tolerates</a:t>
            </a:r>
            <a:r>
              <a:rPr lang="it-IT" altLang="it-IT" sz="2000" dirty="0"/>
              <a:t> 2 </a:t>
            </a:r>
            <a:r>
              <a:rPr lang="it-IT" altLang="it-IT" sz="2000" dirty="0" err="1"/>
              <a:t>faulty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modules</a:t>
            </a:r>
            <a:endParaRPr lang="it-IT" altLang="it-IT" sz="2000" dirty="0"/>
          </a:p>
          <a:p>
            <a:pPr>
              <a:spcBef>
                <a:spcPts val="300"/>
              </a:spcBef>
              <a:defRPr/>
            </a:pPr>
            <a:endParaRPr lang="it-IT" altLang="it-IT" sz="2000" dirty="0"/>
          </a:p>
          <a:p>
            <a:pPr>
              <a:spcBef>
                <a:spcPts val="300"/>
              </a:spcBef>
              <a:defRPr/>
            </a:pPr>
            <a:r>
              <a:rPr lang="it-IT" altLang="it-IT" sz="2000" dirty="0"/>
              <a:t>7MR: </a:t>
            </a:r>
            <a:r>
              <a:rPr lang="it-IT" altLang="it-IT" sz="2000" dirty="0" err="1"/>
              <a:t>tolerates</a:t>
            </a:r>
            <a:r>
              <a:rPr lang="it-IT" altLang="it-IT" sz="2000" dirty="0"/>
              <a:t> 3 </a:t>
            </a:r>
            <a:r>
              <a:rPr lang="it-IT" altLang="it-IT" sz="2000" dirty="0" err="1"/>
              <a:t>faulty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modules</a:t>
            </a:r>
            <a:endParaRPr lang="it-IT" altLang="it-IT" sz="2000" dirty="0"/>
          </a:p>
          <a:p>
            <a:pPr>
              <a:spcBef>
                <a:spcPts val="300"/>
              </a:spcBef>
              <a:defRPr/>
            </a:pPr>
            <a:endParaRPr lang="it-IT" altLang="it-IT" sz="2000" dirty="0"/>
          </a:p>
          <a:p>
            <a:pPr>
              <a:spcBef>
                <a:spcPts val="300"/>
              </a:spcBef>
              <a:defRPr/>
            </a:pPr>
            <a:r>
              <a:rPr lang="it-IT" altLang="it-IT" sz="2000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205538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EC496-4769-4C8F-B7F9-8B66E55E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Active </a:t>
            </a:r>
            <a:r>
              <a:rPr lang="it-IT" altLang="it-IT" dirty="0" err="1">
                <a:solidFill>
                  <a:schemeClr val="bg1"/>
                </a:solidFill>
              </a:rPr>
              <a:t>hw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C300A-91DD-4953-B695-1BB21014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4" y="1069965"/>
            <a:ext cx="10515600" cy="241299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ts val="450"/>
              </a:spcBef>
              <a:buFont typeface="Times New Roman" panose="02020603050405020304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altLang="it-IT" sz="45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Duplication</a:t>
            </a:r>
            <a:r>
              <a:rPr lang="it-IT" altLang="it-IT" sz="4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with </a:t>
            </a:r>
            <a:r>
              <a:rPr lang="it-IT" altLang="it-IT" sz="45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comparison</a:t>
            </a:r>
            <a:r>
              <a:rPr lang="it-IT" altLang="it-IT" sz="4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45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scheme</a:t>
            </a:r>
            <a:br>
              <a:rPr lang="it-IT" altLang="it-IT" sz="3800" dirty="0">
                <a:solidFill>
                  <a:schemeClr val="accent2"/>
                </a:solidFill>
              </a:rPr>
            </a:br>
            <a:r>
              <a:rPr lang="it-IT" altLang="it-IT" sz="3800" dirty="0"/>
              <a:t>(</a:t>
            </a:r>
            <a:r>
              <a:rPr lang="it-IT" altLang="it-IT" sz="3800" dirty="0" err="1"/>
              <a:t>Error</a:t>
            </a:r>
            <a:r>
              <a:rPr lang="it-IT" altLang="it-IT" sz="3800" dirty="0"/>
              <a:t> </a:t>
            </a:r>
            <a:r>
              <a:rPr lang="it-IT" altLang="it-IT" sz="3800" dirty="0" err="1"/>
              <a:t>detection</a:t>
            </a:r>
            <a:r>
              <a:rPr lang="it-IT" altLang="it-IT" sz="3800" dirty="0"/>
              <a:t>)</a:t>
            </a:r>
          </a:p>
          <a:p>
            <a:pPr marL="457200" indent="-457200">
              <a:spcBef>
                <a:spcPts val="450"/>
              </a:spcBef>
              <a:buFont typeface="Times New Roman" panose="02020603050405020304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it-IT" altLang="it-IT" sz="3600" i="1" dirty="0"/>
          </a:p>
          <a:p>
            <a:pPr marL="0" indent="0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altLang="it-IT" dirty="0"/>
              <a:t>Two </a:t>
            </a:r>
            <a:r>
              <a:rPr lang="it-IT" altLang="it-IT" dirty="0" err="1"/>
              <a:t>identical</a:t>
            </a:r>
            <a:r>
              <a:rPr lang="it-IT" altLang="it-IT" dirty="0"/>
              <a:t> </a:t>
            </a:r>
            <a:r>
              <a:rPr lang="it-IT" altLang="it-IT" dirty="0" err="1"/>
              <a:t>pieces</a:t>
            </a:r>
            <a:r>
              <a:rPr lang="it-IT" altLang="it-IT" dirty="0"/>
              <a:t> of </a:t>
            </a:r>
            <a:r>
              <a:rPr lang="it-IT" altLang="it-IT" dirty="0" err="1"/>
              <a:t>hw</a:t>
            </a:r>
            <a:r>
              <a:rPr lang="it-IT" altLang="it-IT" dirty="0"/>
              <a:t> (Module1 and Module 2) are </a:t>
            </a:r>
            <a:r>
              <a:rPr lang="it-IT" altLang="it-IT" dirty="0" err="1"/>
              <a:t>employed</a:t>
            </a:r>
            <a:endParaRPr lang="it-IT" altLang="it-IT" dirty="0"/>
          </a:p>
          <a:p>
            <a:pPr marL="342900" indent="-342900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altLang="it-IT" dirty="0"/>
              <a:t> </a:t>
            </a:r>
            <a:r>
              <a:rPr lang="it-IT" altLang="it-IT" dirty="0" err="1"/>
              <a:t>they</a:t>
            </a:r>
            <a:r>
              <a:rPr lang="it-IT" altLang="it-IT" dirty="0"/>
              <a:t> </a:t>
            </a:r>
            <a:r>
              <a:rPr lang="it-IT" altLang="it-IT" dirty="0" err="1"/>
              <a:t>perform</a:t>
            </a:r>
            <a:r>
              <a:rPr lang="it-IT" altLang="it-IT" dirty="0"/>
              <a:t> the </a:t>
            </a:r>
            <a:r>
              <a:rPr lang="it-IT" altLang="it-IT" dirty="0" err="1"/>
              <a:t>same</a:t>
            </a:r>
            <a:r>
              <a:rPr lang="it-IT" altLang="it-IT" dirty="0"/>
              <a:t> </a:t>
            </a:r>
            <a:r>
              <a:rPr lang="it-IT" altLang="it-IT" dirty="0" err="1"/>
              <a:t>computation</a:t>
            </a:r>
            <a:r>
              <a:rPr lang="it-IT" altLang="it-IT" dirty="0"/>
              <a:t> in </a:t>
            </a:r>
            <a:r>
              <a:rPr lang="it-IT" altLang="it-IT" dirty="0" err="1"/>
              <a:t>parallel</a:t>
            </a:r>
            <a:endParaRPr lang="it-IT" altLang="it-IT" dirty="0"/>
          </a:p>
          <a:p>
            <a:pPr marL="342900" indent="-342900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a </a:t>
            </a:r>
            <a:r>
              <a:rPr lang="it-IT" altLang="it-IT" dirty="0" err="1"/>
              <a:t>failure</a:t>
            </a:r>
            <a:r>
              <a:rPr lang="it-IT" altLang="it-IT" dirty="0"/>
              <a:t> </a:t>
            </a:r>
            <a:r>
              <a:rPr lang="it-IT" altLang="it-IT" dirty="0" err="1"/>
              <a:t>occurs</a:t>
            </a:r>
            <a:r>
              <a:rPr lang="it-IT" altLang="it-IT" dirty="0"/>
              <a:t>, the </a:t>
            </a:r>
            <a:r>
              <a:rPr lang="it-IT" altLang="it-IT" dirty="0" err="1"/>
              <a:t>two</a:t>
            </a:r>
            <a:r>
              <a:rPr lang="it-IT" altLang="it-IT" dirty="0"/>
              <a:t> outputs are no more </a:t>
            </a:r>
            <a:r>
              <a:rPr lang="it-IT" altLang="it-IT" dirty="0" err="1"/>
              <a:t>identical</a:t>
            </a:r>
            <a:r>
              <a:rPr lang="it-IT" altLang="it-IT" dirty="0"/>
              <a:t> and a </a:t>
            </a:r>
            <a:r>
              <a:rPr lang="it-IT" altLang="it-IT" dirty="0" err="1"/>
              <a:t>simple</a:t>
            </a:r>
            <a:r>
              <a:rPr lang="it-IT" altLang="it-IT" dirty="0"/>
              <a:t> </a:t>
            </a:r>
            <a:r>
              <a:rPr lang="it-IT" altLang="it-IT" dirty="0" err="1"/>
              <a:t>comparison</a:t>
            </a:r>
            <a:r>
              <a:rPr lang="it-IT" altLang="it-IT" dirty="0"/>
              <a:t> </a:t>
            </a:r>
            <a:r>
              <a:rPr lang="it-IT" altLang="it-IT" dirty="0" err="1"/>
              <a:t>detects</a:t>
            </a:r>
            <a:r>
              <a:rPr lang="it-IT" altLang="it-IT" dirty="0"/>
              <a:t> the fault </a:t>
            </a:r>
            <a:r>
              <a:rPr lang="it-IT" altLang="it-IT" dirty="0" err="1"/>
              <a:t>Then</a:t>
            </a:r>
            <a:r>
              <a:rPr lang="it-IT" altLang="it-IT" dirty="0"/>
              <a:t> the </a:t>
            </a:r>
            <a:r>
              <a:rPr lang="it-IT" altLang="it-IT" dirty="0" err="1"/>
              <a:t>comparator</a:t>
            </a:r>
            <a:r>
              <a:rPr lang="it-IT" altLang="it-IT" dirty="0"/>
              <a:t> (</a:t>
            </a:r>
            <a:r>
              <a:rPr lang="it-IT" altLang="it-IT" dirty="0" err="1"/>
              <a:t>hw</a:t>
            </a:r>
            <a:r>
              <a:rPr lang="it-IT" altLang="it-IT" dirty="0"/>
              <a:t> component) </a:t>
            </a:r>
            <a:r>
              <a:rPr lang="it-IT" altLang="it-IT" dirty="0" err="1"/>
              <a:t>selects</a:t>
            </a:r>
            <a:r>
              <a:rPr lang="it-IT" altLang="it-IT" dirty="0"/>
              <a:t> the </a:t>
            </a:r>
            <a:r>
              <a:rPr lang="it-IT" altLang="it-IT" dirty="0" err="1"/>
              <a:t>correct</a:t>
            </a:r>
            <a:r>
              <a:rPr lang="it-IT" altLang="it-IT" dirty="0"/>
              <a:t> output and </a:t>
            </a:r>
            <a:r>
              <a:rPr lang="it-IT" altLang="it-IT" dirty="0" err="1"/>
              <a:t>reconfigure</a:t>
            </a:r>
            <a:r>
              <a:rPr lang="it-IT" altLang="it-IT" dirty="0"/>
              <a:t> the switch to </a:t>
            </a:r>
            <a:r>
              <a:rPr lang="it-IT" altLang="it-IT" dirty="0" err="1"/>
              <a:t>select</a:t>
            </a:r>
            <a:r>
              <a:rPr lang="it-IT" altLang="it-IT" dirty="0"/>
              <a:t> the </a:t>
            </a:r>
            <a:r>
              <a:rPr lang="it-IT" altLang="it-IT" dirty="0" err="1"/>
              <a:t>correct</a:t>
            </a:r>
            <a:r>
              <a:rPr lang="it-IT" altLang="it-IT" dirty="0"/>
              <a:t> </a:t>
            </a:r>
            <a:r>
              <a:rPr lang="it-IT" altLang="it-IT" dirty="0" err="1"/>
              <a:t>value</a:t>
            </a:r>
            <a:r>
              <a:rPr lang="it-IT" altLang="it-IT" dirty="0"/>
              <a:t> </a:t>
            </a:r>
          </a:p>
          <a:p>
            <a:pPr marL="342900" indent="-342900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altLang="it-IT" dirty="0"/>
              <a:t>the </a:t>
            </a:r>
            <a:r>
              <a:rPr lang="it-IT" altLang="it-IT" dirty="0" err="1"/>
              <a:t>comparator</a:t>
            </a:r>
            <a:r>
              <a:rPr lang="it-IT" altLang="it-IT" dirty="0"/>
              <a:t> must </a:t>
            </a:r>
            <a:r>
              <a:rPr lang="it-IT" altLang="it-IT" dirty="0" err="1"/>
              <a:t>select</a:t>
            </a:r>
            <a:r>
              <a:rPr lang="it-IT" altLang="it-IT" dirty="0"/>
              <a:t> the </a:t>
            </a:r>
            <a:r>
              <a:rPr lang="it-IT" altLang="it-IT" dirty="0" err="1"/>
              <a:t>correct</a:t>
            </a:r>
            <a:r>
              <a:rPr lang="it-IT" altLang="it-IT" dirty="0"/>
              <a:t> </a:t>
            </a:r>
            <a:r>
              <a:rPr lang="it-IT" altLang="it-IT" dirty="0" err="1"/>
              <a:t>value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1D94DB-2B8B-4F1B-8EAE-16B9F7BF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4DDA34-4BDB-4F10-8A4B-A4A73D91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46CEBA-0C48-4C06-ACE5-5050499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19</a:t>
            </a:fld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03CF80-26E1-4693-9278-671BD2F2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187" y="4383875"/>
            <a:ext cx="779463" cy="779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834B035-03A7-4D97-BD68-64E1EB3AC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9650" y="4775987"/>
            <a:ext cx="630237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97770F5-B469-4EBB-B7FA-12F83784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775" y="3864763"/>
            <a:ext cx="871537" cy="7794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03C06BD-3C46-467F-AB5C-CB3DDE02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36" y="5195088"/>
            <a:ext cx="871538" cy="7794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0B7FA37-41F4-4717-8663-5C7C03FC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78" y="4174325"/>
            <a:ext cx="8758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Module 1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88B32E78-DE1A-47C6-A4B8-13B40B17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78" y="5342725"/>
            <a:ext cx="87585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Module 2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E4FCD680-1C2F-403D-BC63-A3918B7A6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1986" y="4904576"/>
            <a:ext cx="228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266E7725-AD65-44F9-A9F1-A274165A8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586" y="4190201"/>
            <a:ext cx="1588" cy="14938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367AC89F-CF83-41CD-8476-104CDB3FB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586" y="4190201"/>
            <a:ext cx="228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8FD7E53C-9ED3-4DE0-B746-410A5541D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586" y="5682451"/>
            <a:ext cx="228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76032D82-2405-4375-A445-CCBB472A5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386" y="4749001"/>
            <a:ext cx="6413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D5008D1B-83C2-4EFA-B990-7EC41B1FE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158" y="4345775"/>
            <a:ext cx="640217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output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5FE4EE65-0C38-4018-8AF7-09CC0FDE8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26" y="4433087"/>
            <a:ext cx="550449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input</a:t>
            </a:r>
          </a:p>
        </p:txBody>
      </p:sp>
      <p:cxnSp>
        <p:nvCxnSpPr>
          <p:cNvPr id="20" name="Connettore 1 2">
            <a:extLst>
              <a:ext uri="{FF2B5EF4-FFF2-40B4-BE49-F238E27FC236}">
                <a16:creationId xmlns:a16="http://schemas.microsoft.com/office/drawing/2014/main" id="{8969A3EF-C8A7-4BC0-87A5-0BA1B1EAA1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39886" y="4326725"/>
            <a:ext cx="0" cy="836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1 4">
            <a:extLst>
              <a:ext uri="{FF2B5EF4-FFF2-40B4-BE49-F238E27FC236}">
                <a16:creationId xmlns:a16="http://schemas.microsoft.com/office/drawing/2014/main" id="{645B8765-E3FA-48E7-99BD-5E4745D99B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70099" y="4433088"/>
            <a:ext cx="0" cy="600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ttore 1 6">
            <a:extLst>
              <a:ext uri="{FF2B5EF4-FFF2-40B4-BE49-F238E27FC236}">
                <a16:creationId xmlns:a16="http://schemas.microsoft.com/office/drawing/2014/main" id="{54BA95BA-3CE2-40CF-AB6E-B11E67789B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39887" y="4326725"/>
            <a:ext cx="430213" cy="106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ttore 1 13">
            <a:extLst>
              <a:ext uri="{FF2B5EF4-FFF2-40B4-BE49-F238E27FC236}">
                <a16:creationId xmlns:a16="http://schemas.microsoft.com/office/drawing/2014/main" id="{6FEEACAF-B58C-4ECC-AE17-4C1B60CA17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39887" y="5033163"/>
            <a:ext cx="430213" cy="130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ttore 1 15">
            <a:extLst>
              <a:ext uri="{FF2B5EF4-FFF2-40B4-BE49-F238E27FC236}">
                <a16:creationId xmlns:a16="http://schemas.microsoft.com/office/drawing/2014/main" id="{564023CB-E061-45A8-9988-797C3EEB89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3424" y="4096537"/>
            <a:ext cx="158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ttore 1 36">
            <a:extLst>
              <a:ext uri="{FF2B5EF4-FFF2-40B4-BE49-F238E27FC236}">
                <a16:creationId xmlns:a16="http://schemas.microsoft.com/office/drawing/2014/main" id="{FB2E0548-1E91-4D91-BCD4-A0668F0CE0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3424" y="5537987"/>
            <a:ext cx="158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ttore 1 17">
            <a:extLst>
              <a:ext uri="{FF2B5EF4-FFF2-40B4-BE49-F238E27FC236}">
                <a16:creationId xmlns:a16="http://schemas.microsoft.com/office/drawing/2014/main" id="{68BFD597-ACA4-49C5-83C4-2E413BA346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2174" y="4096537"/>
            <a:ext cx="0" cy="482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ttore 1 19">
            <a:extLst>
              <a:ext uri="{FF2B5EF4-FFF2-40B4-BE49-F238E27FC236}">
                <a16:creationId xmlns:a16="http://schemas.microsoft.com/office/drawing/2014/main" id="{637D0BFF-A6DD-4BDB-BFFE-D018E09020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22174" y="5098251"/>
            <a:ext cx="0" cy="439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nettore 2 25">
            <a:extLst>
              <a:ext uri="{FF2B5EF4-FFF2-40B4-BE49-F238E27FC236}">
                <a16:creationId xmlns:a16="http://schemas.microsoft.com/office/drawing/2014/main" id="{84EB488E-2A18-48F8-BD73-FDA0FDE615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2174" y="4575962"/>
            <a:ext cx="608012" cy="7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ttore 2 27">
            <a:extLst>
              <a:ext uri="{FF2B5EF4-FFF2-40B4-BE49-F238E27FC236}">
                <a16:creationId xmlns:a16="http://schemas.microsoft.com/office/drawing/2014/main" id="{66D62DDB-885F-4E27-90FF-0584CDECD5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2174" y="5098250"/>
            <a:ext cx="6080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640E0177-F740-4D34-A0B0-9379BADB49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2175" y="4096537"/>
            <a:ext cx="17049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ttore 1 31">
            <a:extLst>
              <a:ext uri="{FF2B5EF4-FFF2-40B4-BE49-F238E27FC236}">
                <a16:creationId xmlns:a16="http://schemas.microsoft.com/office/drawing/2014/main" id="{7332C1CC-75C5-4F35-A69B-88CD8DB64D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7149" y="4096537"/>
            <a:ext cx="0" cy="3365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ttore 1 33">
            <a:extLst>
              <a:ext uri="{FF2B5EF4-FFF2-40B4-BE49-F238E27FC236}">
                <a16:creationId xmlns:a16="http://schemas.microsoft.com/office/drawing/2014/main" id="{996C1D1E-3F64-4E88-A5A6-94601C260F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2175" y="5537987"/>
            <a:ext cx="17049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ttore 1 35">
            <a:extLst>
              <a:ext uri="{FF2B5EF4-FFF2-40B4-BE49-F238E27FC236}">
                <a16:creationId xmlns:a16="http://schemas.microsoft.com/office/drawing/2014/main" id="{D1CA5BDB-D253-4645-B186-0BE767F1B6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27149" y="5098251"/>
            <a:ext cx="0" cy="439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ttore 2 40">
            <a:extLst>
              <a:ext uri="{FF2B5EF4-FFF2-40B4-BE49-F238E27FC236}">
                <a16:creationId xmlns:a16="http://schemas.microsoft.com/office/drawing/2014/main" id="{29B7BED9-BC26-4315-A2D9-3B21EE349F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7150" y="4433087"/>
            <a:ext cx="312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ttore 2 44">
            <a:extLst>
              <a:ext uri="{FF2B5EF4-FFF2-40B4-BE49-F238E27FC236}">
                <a16:creationId xmlns:a16="http://schemas.microsoft.com/office/drawing/2014/main" id="{52A11D87-753F-414B-A315-E6E87A6C19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7150" y="5098250"/>
            <a:ext cx="3127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asellaDiTesto 45">
            <a:extLst>
              <a:ext uri="{FF2B5EF4-FFF2-40B4-BE49-F238E27FC236}">
                <a16:creationId xmlns:a16="http://schemas.microsoft.com/office/drawing/2014/main" id="{944AEDF2-564C-460C-907B-2C83DB622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187" y="4691851"/>
            <a:ext cx="7986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/>
              <a:t>comparator</a:t>
            </a:r>
          </a:p>
        </p:txBody>
      </p:sp>
      <p:sp>
        <p:nvSpPr>
          <p:cNvPr id="37" name="CasellaDiTesto 66">
            <a:extLst>
              <a:ext uri="{FF2B5EF4-FFF2-40B4-BE49-F238E27FC236}">
                <a16:creationId xmlns:a16="http://schemas.microsoft.com/office/drawing/2014/main" id="{D51EA2CA-79FB-468B-BAA1-E12F357E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324" y="4814088"/>
            <a:ext cx="5196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000"/>
              <a:t>switch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C13C3C1B-8658-41EE-A0A6-B9DFAF32B36D}"/>
              </a:ext>
            </a:extLst>
          </p:cNvPr>
          <p:cNvSpPr/>
          <p:nvPr/>
        </p:nvSpPr>
        <p:spPr>
          <a:xfrm>
            <a:off x="7563197" y="4031419"/>
            <a:ext cx="3540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dirty="0"/>
              <a:t> Dual-modular </a:t>
            </a:r>
            <a:r>
              <a:rPr lang="it-IT" altLang="it-IT" sz="2000" dirty="0" err="1"/>
              <a:t>redundancy</a:t>
            </a:r>
            <a:endParaRPr lang="it-IT" altLang="it-IT" sz="2000" dirty="0"/>
          </a:p>
          <a:p>
            <a:r>
              <a:rPr lang="it-IT" altLang="it-IT" sz="2000" dirty="0"/>
              <a:t>      (</a:t>
            </a:r>
            <a:r>
              <a:rPr lang="it-IT" altLang="it-IT" sz="2000" dirty="0" err="1"/>
              <a:t>also</a:t>
            </a:r>
            <a:r>
              <a:rPr lang="it-IT" altLang="it-IT" sz="2000" dirty="0"/>
              <a:t> Duplex system)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2156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81048-604C-48F9-9B0C-33ACDCDD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err="1">
                <a:solidFill>
                  <a:schemeClr val="bg1"/>
                </a:solidFill>
              </a:rPr>
              <a:t>Outline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C9FD2D-DD56-41F0-9559-1612C820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25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fault </a:t>
            </a:r>
            <a:r>
              <a:rPr lang="it-IT" b="1" dirty="0" err="1"/>
              <a:t>tolerant</a:t>
            </a:r>
            <a:r>
              <a:rPr lang="it-IT" b="1" dirty="0"/>
              <a:t> computing</a:t>
            </a:r>
            <a:r>
              <a:rPr lang="it-IT" dirty="0"/>
              <a:t>: </a:t>
            </a:r>
            <a:r>
              <a:rPr lang="it-IT" dirty="0" err="1"/>
              <a:t>why</a:t>
            </a:r>
            <a:r>
              <a:rPr lang="it-IT" dirty="0"/>
              <a:t> and </a:t>
            </a:r>
            <a:r>
              <a:rPr lang="it-IT" dirty="0" err="1"/>
              <a:t>what</a:t>
            </a:r>
            <a:br>
              <a:rPr lang="it-IT" dirty="0"/>
            </a:br>
            <a:endParaRPr lang="it-IT" b="1" dirty="0"/>
          </a:p>
          <a:p>
            <a:r>
              <a:rPr lang="it-IT" b="1" dirty="0"/>
              <a:t>computer-</a:t>
            </a:r>
            <a:r>
              <a:rPr lang="it-IT" b="1" dirty="0" err="1"/>
              <a:t>based</a:t>
            </a:r>
            <a:r>
              <a:rPr lang="it-IT" b="1" dirty="0"/>
              <a:t> systems</a:t>
            </a:r>
            <a:r>
              <a:rPr lang="it-IT" dirty="0"/>
              <a:t>: faults and </a:t>
            </a:r>
            <a:r>
              <a:rPr lang="it-IT" dirty="0" err="1"/>
              <a:t>failures</a:t>
            </a:r>
            <a:br>
              <a:rPr lang="it-IT" dirty="0"/>
            </a:br>
            <a:endParaRPr lang="it-IT" b="1" dirty="0"/>
          </a:p>
          <a:p>
            <a:r>
              <a:rPr lang="it-IT" b="1" dirty="0" err="1"/>
              <a:t>forms</a:t>
            </a:r>
            <a:r>
              <a:rPr lang="it-IT" b="1" dirty="0"/>
              <a:t> of </a:t>
            </a:r>
            <a:r>
              <a:rPr lang="it-IT" b="1" dirty="0" err="1"/>
              <a:t>redundancy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             - Hardware </a:t>
            </a:r>
            <a:r>
              <a:rPr lang="it-IT" dirty="0" err="1"/>
              <a:t>redundancy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- Information </a:t>
            </a:r>
            <a:r>
              <a:rPr lang="it-IT" dirty="0" err="1"/>
              <a:t>redundancy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- Timing </a:t>
            </a:r>
            <a:r>
              <a:rPr lang="it-IT" dirty="0" err="1"/>
              <a:t>redundancy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- Software </a:t>
            </a:r>
            <a:r>
              <a:rPr lang="it-IT" dirty="0" err="1"/>
              <a:t>redundancy</a:t>
            </a:r>
            <a:endParaRPr lang="it-IT" dirty="0"/>
          </a:p>
          <a:p>
            <a:endParaRPr lang="it-IT" dirty="0"/>
          </a:p>
          <a:p>
            <a:r>
              <a:rPr lang="it-IT" b="1" dirty="0" err="1"/>
              <a:t>effectiveness</a:t>
            </a:r>
            <a:r>
              <a:rPr lang="it-IT" b="1" dirty="0"/>
              <a:t> of fault </a:t>
            </a:r>
            <a:r>
              <a:rPr lang="it-IT" b="1" dirty="0" err="1"/>
              <a:t>tolerance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A84EB7-EA76-4249-9AD0-6DDECEB3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18341D-92C6-4A85-9E4C-8DD2B8D9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BE259-C244-4E1E-AC23-71C2F111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8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23633-4FA4-475C-96CC-185FF0BD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Active </a:t>
            </a:r>
            <a:r>
              <a:rPr lang="it-IT" altLang="it-IT" dirty="0" err="1">
                <a:solidFill>
                  <a:schemeClr val="bg1"/>
                </a:solidFill>
              </a:rPr>
              <a:t>hw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r>
              <a:rPr lang="it-IT" altLang="it-IT" dirty="0">
                <a:solidFill>
                  <a:schemeClr val="bg1"/>
                </a:solidFill>
              </a:rPr>
              <a:t>: the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FFDB46-825B-4C74-800B-3DECA9CE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4" y="1081267"/>
            <a:ext cx="11007972" cy="11848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altLang="it-IT" dirty="0" err="1"/>
              <a:t>Assumption</a:t>
            </a:r>
            <a:r>
              <a:rPr lang="it-IT" altLang="it-IT" dirty="0"/>
              <a:t>: </a:t>
            </a:r>
            <a:br>
              <a:rPr lang="it-IT" altLang="it-IT" dirty="0"/>
            </a:br>
            <a:r>
              <a:rPr lang="it-IT" altLang="it-IT" dirty="0"/>
              <a:t>	the </a:t>
            </a:r>
            <a:r>
              <a:rPr lang="it-IT" altLang="it-IT" dirty="0" err="1"/>
              <a:t>two</a:t>
            </a:r>
            <a:r>
              <a:rPr lang="it-IT" altLang="it-IT" dirty="0"/>
              <a:t> copies must be </a:t>
            </a:r>
            <a:r>
              <a:rPr lang="it-IT" altLang="it-IT" dirty="0" err="1"/>
              <a:t>unlikely</a:t>
            </a:r>
            <a:r>
              <a:rPr lang="it-IT" altLang="it-IT" dirty="0"/>
              <a:t> to be </a:t>
            </a:r>
            <a:r>
              <a:rPr lang="it-IT" altLang="it-IT" dirty="0" err="1"/>
              <a:t>corrupted</a:t>
            </a:r>
            <a:r>
              <a:rPr lang="it-IT" altLang="it-IT" dirty="0"/>
              <a:t> </a:t>
            </a:r>
            <a:r>
              <a:rPr lang="it-IT" altLang="it-IT" dirty="0" err="1"/>
              <a:t>together</a:t>
            </a:r>
            <a:r>
              <a:rPr lang="it-IT" altLang="it-IT" dirty="0"/>
              <a:t> in the </a:t>
            </a:r>
            <a:r>
              <a:rPr lang="it-IT" altLang="it-IT" dirty="0" err="1"/>
              <a:t>same</a:t>
            </a:r>
            <a:r>
              <a:rPr lang="it-IT" altLang="it-IT" dirty="0"/>
              <a:t> way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The </a:t>
            </a:r>
            <a:r>
              <a:rPr lang="it-IT" altLang="it-IT" dirty="0" err="1"/>
              <a:t>comparator</a:t>
            </a:r>
            <a:r>
              <a:rPr lang="it-IT" altLang="it-IT" dirty="0"/>
              <a:t> </a:t>
            </a:r>
            <a:r>
              <a:rPr lang="it-IT" altLang="it-IT" dirty="0" err="1"/>
              <a:t>applies</a:t>
            </a:r>
            <a:r>
              <a:rPr lang="it-IT" altLang="it-IT" dirty="0"/>
              <a:t> checks to </a:t>
            </a:r>
            <a:r>
              <a:rPr lang="it-IT" altLang="it-IT" dirty="0" err="1"/>
              <a:t>select</a:t>
            </a:r>
            <a:r>
              <a:rPr lang="it-IT" altLang="it-IT" dirty="0"/>
              <a:t> the </a:t>
            </a:r>
            <a:r>
              <a:rPr lang="it-IT" altLang="it-IT" dirty="0" err="1"/>
              <a:t>correct</a:t>
            </a:r>
            <a:r>
              <a:rPr lang="it-IT" altLang="it-IT" dirty="0"/>
              <a:t> output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596E4F-8072-46CF-8DF2-EE38653A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A32787-8C31-4D74-ADD4-F88E7200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Redundancy</a:t>
            </a:r>
            <a:r>
              <a:rPr lang="it-IT" dirty="0"/>
              <a:t> in Fault </a:t>
            </a:r>
            <a:r>
              <a:rPr lang="it-IT" dirty="0" err="1"/>
              <a:t>Tolerant</a:t>
            </a:r>
            <a:r>
              <a:rPr lang="it-IT" dirty="0"/>
              <a:t> Computing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64A94-3413-4C0E-BB37-A5807878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20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35C2A88-A1E2-4EAB-AA66-4EB57F7C416E}"/>
              </a:ext>
            </a:extLst>
          </p:cNvPr>
          <p:cNvSpPr/>
          <p:nvPr/>
        </p:nvSpPr>
        <p:spPr>
          <a:xfrm>
            <a:off x="838200" y="3030886"/>
            <a:ext cx="52578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000" b="1" dirty="0"/>
              <a:t>Coding</a:t>
            </a:r>
            <a:br>
              <a:rPr lang="it-IT" altLang="it-IT" sz="2000" dirty="0"/>
            </a:br>
            <a:endParaRPr lang="it-IT" altLang="it-IT" sz="2000" b="1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000" b="1" dirty="0"/>
              <a:t>Self-checking </a:t>
            </a:r>
            <a:r>
              <a:rPr lang="it-IT" altLang="it-IT" sz="2000" b="1" dirty="0" err="1"/>
              <a:t>circuitry</a:t>
            </a:r>
            <a:br>
              <a:rPr lang="it-IT" altLang="it-IT" sz="2000" dirty="0"/>
            </a:br>
            <a:endParaRPr lang="it-IT" altLang="it-IT" sz="2000" b="1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000" b="1" dirty="0"/>
              <a:t>Reversal Checks</a:t>
            </a:r>
            <a:br>
              <a:rPr lang="it-IT" altLang="it-IT" sz="2000" dirty="0"/>
            </a:br>
            <a:r>
              <a:rPr lang="it-IT" altLang="it-IT" sz="2000" dirty="0" err="1"/>
              <a:t>Assumption</a:t>
            </a:r>
            <a:r>
              <a:rPr lang="it-IT" altLang="it-IT" sz="2000" dirty="0"/>
              <a:t>: the </a:t>
            </a:r>
            <a:r>
              <a:rPr lang="it-IT" altLang="it-IT" sz="2000" dirty="0" err="1"/>
              <a:t>specified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function</a:t>
            </a:r>
            <a:r>
              <a:rPr lang="it-IT" altLang="it-IT" sz="2000" dirty="0"/>
              <a:t> of the system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to compute a </a:t>
            </a:r>
            <a:r>
              <a:rPr lang="it-IT" altLang="it-IT" sz="2000" dirty="0" err="1"/>
              <a:t>mathemathical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function</a:t>
            </a:r>
            <a:r>
              <a:rPr lang="it-IT" altLang="it-IT" sz="2000" dirty="0"/>
              <a:t>  F and the </a:t>
            </a:r>
            <a:r>
              <a:rPr lang="it-IT" altLang="it-IT" sz="2000" dirty="0" err="1"/>
              <a:t>function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has</a:t>
            </a:r>
            <a:r>
              <a:rPr lang="it-IT" altLang="it-IT" sz="2000" dirty="0"/>
              <a:t> an inverse </a:t>
            </a:r>
            <a:r>
              <a:rPr lang="it-IT" altLang="it-IT" sz="2000" dirty="0" err="1"/>
              <a:t>function</a:t>
            </a:r>
            <a:r>
              <a:rPr lang="it-IT" altLang="it-IT" sz="2000" dirty="0"/>
              <a:t> F’, </a:t>
            </a:r>
            <a:r>
              <a:rPr lang="it-IT" altLang="it-IT" sz="2000" dirty="0" err="1"/>
              <a:t>such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that</a:t>
            </a:r>
            <a:r>
              <a:rPr lang="it-IT" altLang="it-IT" sz="2000" dirty="0"/>
              <a:t> F’(F(x))=x</a:t>
            </a:r>
            <a:br>
              <a:rPr lang="it-IT" altLang="it-IT" sz="2000" dirty="0"/>
            </a:br>
            <a:r>
              <a:rPr lang="it-IT" altLang="it-IT" sz="2000" dirty="0"/>
              <a:t>Check: </a:t>
            </a:r>
            <a:r>
              <a:rPr lang="it-IT" altLang="it-IT" sz="2000" dirty="0" err="1"/>
              <a:t>let</a:t>
            </a:r>
            <a:r>
              <a:rPr lang="it-IT" altLang="it-IT" sz="2000" dirty="0"/>
              <a:t> output = F(input). Compute F’(output) and </a:t>
            </a:r>
            <a:r>
              <a:rPr lang="it-IT" altLang="it-IT" sz="2000" dirty="0" err="1"/>
              <a:t>verify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that</a:t>
            </a:r>
            <a:r>
              <a:rPr lang="it-IT" altLang="it-IT" sz="2000" dirty="0"/>
              <a:t> F’(output) = input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FE2BD-21D5-4832-B2E8-750ED7C50B31}"/>
              </a:ext>
            </a:extLst>
          </p:cNvPr>
          <p:cNvSpPr/>
          <p:nvPr/>
        </p:nvSpPr>
        <p:spPr>
          <a:xfrm>
            <a:off x="7222435" y="3065306"/>
            <a:ext cx="4377551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000" b="1" dirty="0" err="1"/>
              <a:t>Specification</a:t>
            </a:r>
            <a:r>
              <a:rPr lang="it-IT" altLang="it-IT" sz="2000" b="1" dirty="0"/>
              <a:t> checks </a:t>
            </a:r>
            <a:r>
              <a:rPr lang="it-IT" altLang="it-IT" sz="2000" dirty="0"/>
              <a:t>(use the </a:t>
            </a:r>
            <a:r>
              <a:rPr lang="it-IT" altLang="it-IT" sz="2000" dirty="0" err="1"/>
              <a:t>definition</a:t>
            </a:r>
            <a:r>
              <a:rPr lang="it-IT" altLang="it-IT" sz="2000" dirty="0"/>
              <a:t> of “</a:t>
            </a:r>
            <a:r>
              <a:rPr lang="it-IT" altLang="it-IT" sz="2000" dirty="0" err="1"/>
              <a:t>correct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result</a:t>
            </a:r>
            <a:r>
              <a:rPr lang="it-IT" altLang="it-IT" sz="2000" dirty="0"/>
              <a:t>”)</a:t>
            </a:r>
            <a:br>
              <a:rPr lang="it-IT" altLang="it-IT" sz="2000" dirty="0"/>
            </a:br>
            <a:r>
              <a:rPr lang="it-IT" altLang="it-IT" sz="2000" dirty="0" err="1"/>
              <a:t>Example</a:t>
            </a:r>
            <a:r>
              <a:rPr lang="it-IT" altLang="it-IT" sz="2000" dirty="0"/>
              <a:t>: </a:t>
            </a:r>
            <a:r>
              <a:rPr lang="it-IT" altLang="it-IT" sz="2000" dirty="0" err="1"/>
              <a:t>Specification</a:t>
            </a:r>
            <a:r>
              <a:rPr lang="it-IT" altLang="it-IT" sz="2000" dirty="0"/>
              <a:t>: </a:t>
            </a:r>
            <a:r>
              <a:rPr lang="it-IT" altLang="it-IT" sz="2000" dirty="0" err="1"/>
              <a:t>find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solution</a:t>
            </a:r>
            <a:r>
              <a:rPr lang="it-IT" altLang="it-IT" sz="2000" dirty="0"/>
              <a:t> of an </a:t>
            </a:r>
            <a:r>
              <a:rPr lang="it-IT" altLang="it-IT" sz="2000" dirty="0" err="1"/>
              <a:t>equation</a:t>
            </a:r>
            <a:r>
              <a:rPr lang="it-IT" altLang="it-IT" sz="2000" dirty="0"/>
              <a:t> Check: </a:t>
            </a:r>
            <a:r>
              <a:rPr lang="it-IT" altLang="it-IT" sz="2000" dirty="0" err="1"/>
              <a:t>substitute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results</a:t>
            </a:r>
            <a:r>
              <a:rPr lang="it-IT" altLang="it-IT" sz="2000" dirty="0"/>
              <a:t> back </a:t>
            </a:r>
            <a:r>
              <a:rPr lang="it-IT" altLang="it-IT" sz="2000" dirty="0" err="1"/>
              <a:t>into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original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equation</a:t>
            </a:r>
            <a:r>
              <a:rPr lang="it-IT" altLang="it-IT" sz="2000" dirty="0"/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altLang="it-IT" sz="2000" dirty="0"/>
          </a:p>
          <a:p>
            <a:pPr>
              <a:lnSpc>
                <a:spcPct val="80000"/>
              </a:lnSpc>
            </a:pPr>
            <a:r>
              <a:rPr lang="it-IT" altLang="it-IT" sz="2000" dirty="0"/>
              <a:t>- </a:t>
            </a:r>
            <a:r>
              <a:rPr lang="it-IT" altLang="it-IT" sz="2000" b="1" dirty="0" err="1"/>
              <a:t>Reasonableness</a:t>
            </a:r>
            <a:r>
              <a:rPr lang="it-IT" altLang="it-IT" sz="2000" b="1" dirty="0"/>
              <a:t> Checks</a:t>
            </a:r>
            <a:br>
              <a:rPr lang="it-IT" altLang="it-IT" sz="2000" b="1" dirty="0"/>
            </a:br>
            <a:r>
              <a:rPr lang="it-IT" altLang="it-IT" sz="2000" dirty="0"/>
              <a:t>	Divide by 0</a:t>
            </a:r>
            <a:br>
              <a:rPr lang="it-IT" altLang="it-IT" sz="2000" dirty="0"/>
            </a:br>
            <a:r>
              <a:rPr lang="it-IT" altLang="it-IT" sz="2000" dirty="0"/>
              <a:t>	</a:t>
            </a:r>
            <a:r>
              <a:rPr lang="it-IT" altLang="it-IT" sz="2000" dirty="0" err="1"/>
              <a:t>Acceptable</a:t>
            </a:r>
            <a:r>
              <a:rPr lang="it-IT" altLang="it-IT" sz="2000" dirty="0"/>
              <a:t> ranges of </a:t>
            </a:r>
            <a:r>
              <a:rPr lang="it-IT" altLang="it-IT" sz="2000" dirty="0" err="1"/>
              <a:t>variables</a:t>
            </a:r>
            <a:br>
              <a:rPr lang="it-IT" altLang="it-IT" sz="2000" dirty="0"/>
            </a:br>
            <a:r>
              <a:rPr lang="it-IT" altLang="it-IT" sz="2000" dirty="0"/>
              <a:t>	</a:t>
            </a:r>
            <a:r>
              <a:rPr lang="it-IT" altLang="it-IT" sz="2000" dirty="0" err="1"/>
              <a:t>Acceptable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transitions</a:t>
            </a:r>
            <a:br>
              <a:rPr lang="it-IT" altLang="it-IT" sz="2000" dirty="0"/>
            </a:br>
            <a:r>
              <a:rPr lang="it-IT" altLang="it-IT" sz="2000" dirty="0"/>
              <a:t>	</a:t>
            </a:r>
            <a:r>
              <a:rPr lang="it-IT" altLang="it-IT" sz="2000" dirty="0" err="1"/>
              <a:t>Probable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results</a:t>
            </a:r>
            <a:endParaRPr lang="it-IT" altLang="it-IT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altLang="it-IT" sz="2000" dirty="0">
                <a:solidFill>
                  <a:schemeClr val="accent2"/>
                </a:solidFill>
              </a:rPr>
              <a:t>…………..</a:t>
            </a: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B0FD703-4A6E-411F-B966-38BFEDC3C8F6}"/>
              </a:ext>
            </a:extLst>
          </p:cNvPr>
          <p:cNvSpPr/>
          <p:nvPr/>
        </p:nvSpPr>
        <p:spPr>
          <a:xfrm>
            <a:off x="4299309" y="2385394"/>
            <a:ext cx="2923126" cy="61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it-IT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Types</a:t>
            </a:r>
            <a:r>
              <a:rPr lang="it-IT" alt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checks</a:t>
            </a:r>
          </a:p>
        </p:txBody>
      </p:sp>
    </p:spTree>
    <p:extLst>
      <p:ext uri="{BB962C8B-B14F-4D97-AF65-F5344CB8AC3E}">
        <p14:creationId xmlns:p14="http://schemas.microsoft.com/office/powerpoint/2010/main" val="344622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D4895-6B71-4405-A037-8AB6DF7D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Active </a:t>
            </a:r>
            <a:r>
              <a:rPr lang="it-IT" altLang="it-IT" dirty="0" err="1">
                <a:solidFill>
                  <a:schemeClr val="bg1"/>
                </a:solidFill>
              </a:rPr>
              <a:t>hw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r>
              <a:rPr lang="it-IT" altLang="it-IT" dirty="0">
                <a:solidFill>
                  <a:schemeClr val="bg1"/>
                </a:solidFill>
              </a:rPr>
              <a:t>: the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560990-7715-4D7B-9EA3-2E3864A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65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38"/>
              </a:spcBef>
              <a:buSzPct val="100000"/>
              <a:buNone/>
              <a:defRPr/>
            </a:pPr>
            <a:r>
              <a:rPr lang="it-IT" altLang="it-IT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Problems</a:t>
            </a:r>
            <a:endParaRPr lang="it-IT" altLang="it-IT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38"/>
              </a:spcBef>
              <a:buSzPct val="100000"/>
              <a:defRPr/>
            </a:pPr>
            <a:endParaRPr lang="it-IT" altLang="it-IT" dirty="0"/>
          </a:p>
          <a:p>
            <a:pPr>
              <a:spcBef>
                <a:spcPts val="300"/>
              </a:spcBef>
              <a:buSzPct val="100000"/>
              <a:defRPr/>
            </a:pPr>
            <a:r>
              <a:rPr lang="it-IT" altLang="it-IT" dirty="0" err="1"/>
              <a:t>need</a:t>
            </a:r>
            <a:r>
              <a:rPr lang="it-IT" altLang="it-IT" dirty="0"/>
              <a:t> to check </a:t>
            </a:r>
            <a:r>
              <a:rPr lang="it-IT" altLang="it-IT" dirty="0" err="1"/>
              <a:t>if</a:t>
            </a:r>
            <a:r>
              <a:rPr lang="it-IT" altLang="it-IT" dirty="0"/>
              <a:t> the output data are </a:t>
            </a:r>
            <a:r>
              <a:rPr lang="it-IT" altLang="it-IT" dirty="0" err="1"/>
              <a:t>valid</a:t>
            </a:r>
            <a:r>
              <a:rPr lang="it-IT" altLang="it-IT" dirty="0"/>
              <a:t>. The </a:t>
            </a:r>
            <a:r>
              <a:rPr lang="it-IT" altLang="it-IT" dirty="0" err="1"/>
              <a:t>comparator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not</a:t>
            </a:r>
            <a:r>
              <a:rPr lang="it-IT" altLang="it-IT" dirty="0"/>
              <a:t> be </a:t>
            </a:r>
            <a:r>
              <a:rPr lang="it-IT" altLang="it-IT" dirty="0" err="1"/>
              <a:t>able</a:t>
            </a:r>
            <a:r>
              <a:rPr lang="it-IT" altLang="it-IT" dirty="0"/>
              <a:t> to </a:t>
            </a:r>
            <a:r>
              <a:rPr lang="it-IT" altLang="it-IT" dirty="0" err="1"/>
              <a:t>perform</a:t>
            </a:r>
            <a:r>
              <a:rPr lang="it-IT" altLang="it-IT" dirty="0"/>
              <a:t> an </a:t>
            </a:r>
            <a:r>
              <a:rPr lang="it-IT" altLang="it-IT" dirty="0" err="1"/>
              <a:t>exact</a:t>
            </a:r>
            <a:r>
              <a:rPr lang="it-IT" altLang="it-IT" dirty="0"/>
              <a:t> </a:t>
            </a:r>
            <a:r>
              <a:rPr lang="it-IT" altLang="it-IT" dirty="0" err="1"/>
              <a:t>comparison</a:t>
            </a:r>
            <a:r>
              <a:rPr lang="it-IT" altLang="it-IT" dirty="0"/>
              <a:t>, </a:t>
            </a:r>
            <a:r>
              <a:rPr lang="it-IT" altLang="it-IT" dirty="0" err="1"/>
              <a:t>depending</a:t>
            </a:r>
            <a:r>
              <a:rPr lang="it-IT" altLang="it-IT" dirty="0"/>
              <a:t> on the </a:t>
            </a:r>
            <a:r>
              <a:rPr lang="it-IT" altLang="it-IT" dirty="0" err="1"/>
              <a:t>application</a:t>
            </a:r>
            <a:r>
              <a:rPr lang="it-IT" altLang="it-IT" dirty="0"/>
              <a:t> area (</a:t>
            </a:r>
            <a:r>
              <a:rPr lang="it-IT" altLang="it-IT" dirty="0" err="1"/>
              <a:t>digital</a:t>
            </a:r>
            <a:r>
              <a:rPr lang="it-IT" altLang="it-IT" dirty="0"/>
              <a:t> control </a:t>
            </a:r>
            <a:r>
              <a:rPr lang="it-IT" altLang="it-IT" dirty="0" err="1"/>
              <a:t>applications</a:t>
            </a:r>
            <a:r>
              <a:rPr lang="it-IT" altLang="it-IT" dirty="0"/>
              <a:t>)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it-IT" altLang="it-IT" dirty="0"/>
          </a:p>
          <a:p>
            <a:pPr>
              <a:spcBef>
                <a:spcPts val="300"/>
              </a:spcBef>
              <a:buSzPct val="100000"/>
              <a:defRPr/>
            </a:pPr>
            <a:r>
              <a:rPr lang="it-IT" altLang="it-IT" dirty="0"/>
              <a:t>faults in the </a:t>
            </a:r>
            <a:r>
              <a:rPr lang="it-IT" altLang="it-IT" dirty="0" err="1"/>
              <a:t>comparator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cause an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indication</a:t>
            </a:r>
            <a:r>
              <a:rPr lang="it-IT" altLang="it-IT" dirty="0"/>
              <a:t> </a:t>
            </a:r>
            <a:r>
              <a:rPr lang="it-IT" altLang="it-IT" dirty="0" err="1"/>
              <a:t>when</a:t>
            </a:r>
            <a:r>
              <a:rPr lang="it-IT" altLang="it-IT" dirty="0"/>
              <a:t> no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exists</a:t>
            </a:r>
            <a:r>
              <a:rPr lang="it-IT" altLang="it-IT" dirty="0"/>
              <a:t> (false </a:t>
            </a:r>
            <a:r>
              <a:rPr lang="it-IT" altLang="it-IT" dirty="0" err="1"/>
              <a:t>postive</a:t>
            </a:r>
            <a:r>
              <a:rPr lang="it-IT" altLang="it-IT" dirty="0"/>
              <a:t>) or  </a:t>
            </a:r>
            <a:r>
              <a:rPr lang="it-IT" altLang="it-IT" dirty="0" err="1"/>
              <a:t>possible</a:t>
            </a:r>
            <a:r>
              <a:rPr lang="it-IT" altLang="it-IT" dirty="0"/>
              <a:t> faults in </a:t>
            </a:r>
            <a:r>
              <a:rPr lang="it-IT" altLang="it-IT" dirty="0" err="1"/>
              <a:t>duplicated</a:t>
            </a:r>
            <a:r>
              <a:rPr lang="it-IT" altLang="it-IT" dirty="0"/>
              <a:t> </a:t>
            </a:r>
            <a:r>
              <a:rPr lang="it-IT" altLang="it-IT" dirty="0" err="1"/>
              <a:t>modules</a:t>
            </a:r>
            <a:r>
              <a:rPr lang="it-IT" altLang="it-IT" dirty="0"/>
              <a:t> are </a:t>
            </a:r>
            <a:r>
              <a:rPr lang="it-IT" altLang="it-IT" dirty="0" err="1"/>
              <a:t>never</a:t>
            </a:r>
            <a:r>
              <a:rPr lang="it-IT" altLang="it-IT" dirty="0"/>
              <a:t> </a:t>
            </a:r>
            <a:r>
              <a:rPr lang="it-IT" altLang="it-IT" dirty="0" err="1"/>
              <a:t>detected</a:t>
            </a:r>
            <a:r>
              <a:rPr lang="it-IT" altLang="it-IT" dirty="0"/>
              <a:t> (false negative)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it-IT" altLang="it-IT" dirty="0"/>
          </a:p>
          <a:p>
            <a:pPr>
              <a:spcBef>
                <a:spcPts val="300"/>
              </a:spcBef>
              <a:buSzPct val="100000"/>
              <a:defRPr/>
            </a:pPr>
            <a:endParaRPr lang="it-IT" altLang="it-IT" dirty="0"/>
          </a:p>
          <a:p>
            <a:pPr marL="0" indent="0">
              <a:spcBef>
                <a:spcPts val="300"/>
              </a:spcBef>
              <a:buSzPct val="100000"/>
              <a:buNone/>
              <a:defRPr/>
            </a:pPr>
            <a:r>
              <a:rPr lang="it-IT" altLang="it-IT" sz="3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Coverage 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it-IT" altLang="it-IT" dirty="0" err="1"/>
              <a:t>detects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single faults </a:t>
            </a:r>
            <a:r>
              <a:rPr lang="it-IT" altLang="it-IT" dirty="0" err="1"/>
              <a:t>except</a:t>
            </a:r>
            <a:r>
              <a:rPr lang="it-IT" altLang="it-IT" dirty="0"/>
              <a:t> </a:t>
            </a:r>
            <a:r>
              <a:rPr lang="it-IT" altLang="it-IT" dirty="0" err="1"/>
              <a:t>those</a:t>
            </a:r>
            <a:r>
              <a:rPr lang="it-IT" altLang="it-IT" dirty="0"/>
              <a:t> of the </a:t>
            </a:r>
            <a:r>
              <a:rPr lang="it-IT" altLang="it-IT" dirty="0" err="1"/>
              <a:t>comparison</a:t>
            </a:r>
            <a:r>
              <a:rPr lang="it-IT" altLang="it-IT" dirty="0"/>
              <a:t> </a:t>
            </a:r>
            <a:r>
              <a:rPr lang="it-IT" altLang="it-IT" dirty="0" err="1"/>
              <a:t>element</a:t>
            </a:r>
            <a:endParaRPr lang="it-IT" altLang="it-IT" dirty="0"/>
          </a:p>
          <a:p>
            <a:pPr>
              <a:spcBef>
                <a:spcPts val="300"/>
              </a:spcBef>
              <a:buSzPct val="100000"/>
              <a:defRPr/>
            </a:pPr>
            <a:endParaRPr lang="it-IT" altLang="it-IT" dirty="0"/>
          </a:p>
          <a:p>
            <a:pPr>
              <a:spcBef>
                <a:spcPts val="300"/>
              </a:spcBef>
              <a:buSzPct val="100000"/>
              <a:defRPr/>
            </a:pPr>
            <a:endParaRPr lang="it-IT" altLang="it-IT" dirty="0"/>
          </a:p>
          <a:p>
            <a:pPr marL="0" indent="0">
              <a:spcBef>
                <a:spcPts val="338"/>
              </a:spcBef>
              <a:buNone/>
              <a:defRPr/>
            </a:pPr>
            <a:r>
              <a:rPr lang="it-IT" altLang="it-IT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Advantages</a:t>
            </a:r>
            <a:r>
              <a:rPr lang="it-IT" altLang="it-IT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it-IT" altLang="it-IT" dirty="0" err="1"/>
              <a:t>simplicity</a:t>
            </a:r>
            <a:r>
              <a:rPr lang="it-IT" altLang="it-IT" dirty="0"/>
              <a:t>, low cost, low performance impact of the </a:t>
            </a:r>
            <a:r>
              <a:rPr lang="it-IT" altLang="it-IT" dirty="0" err="1"/>
              <a:t>comparison</a:t>
            </a:r>
            <a:r>
              <a:rPr lang="it-IT" altLang="it-IT" dirty="0"/>
              <a:t> technique, </a:t>
            </a:r>
            <a:r>
              <a:rPr lang="it-IT" altLang="it-IT" dirty="0" err="1"/>
              <a:t>applicable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to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levels</a:t>
            </a:r>
            <a:r>
              <a:rPr lang="it-IT" altLang="it-IT" dirty="0"/>
              <a:t> and </a:t>
            </a:r>
            <a:r>
              <a:rPr lang="it-IT" altLang="it-IT" dirty="0" err="1"/>
              <a:t>areas</a:t>
            </a:r>
            <a:endParaRPr lang="it-IT" alt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6C06B1-5F6F-49BD-A53D-A4A07F1F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675429-2BFB-4AAE-8A3A-432E80DB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15CD67-FFF1-4D60-944D-5C082982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756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6F615-FD95-4453-A2A6-47B5E56D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Active </a:t>
            </a:r>
            <a:r>
              <a:rPr lang="it-IT" dirty="0" err="1">
                <a:solidFill>
                  <a:schemeClr val="bg1"/>
                </a:solidFill>
              </a:rPr>
              <a:t>redundancy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2B93E7-716E-4809-91E4-9D4496B51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2" y="1026774"/>
            <a:ext cx="10515600" cy="1039295"/>
          </a:xfrm>
        </p:spPr>
        <p:txBody>
          <a:bodyPr/>
          <a:lstStyle/>
          <a:p>
            <a:pPr marL="0" indent="0"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Stand-by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sparing</a:t>
            </a:r>
            <a:br>
              <a:rPr lang="it-IT" altLang="it-IT" dirty="0"/>
            </a:br>
            <a:r>
              <a:rPr lang="it-IT" altLang="it-IT" sz="2400" dirty="0"/>
              <a:t>(</a:t>
            </a:r>
            <a:r>
              <a:rPr lang="it-IT" altLang="it-IT" sz="2400" dirty="0" err="1"/>
              <a:t>error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detection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reconfiguration</a:t>
            </a:r>
            <a:r>
              <a:rPr lang="it-IT" altLang="it-IT" sz="2400" dirty="0"/>
              <a:t>)</a:t>
            </a:r>
            <a:endParaRPr lang="it-IT" sz="24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DD11B5-8EFD-43CB-AD40-7352CC00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94C632-9B74-4212-980A-A2C73139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A2C486-545E-407E-A0E0-292C4268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22</a:t>
            </a:fld>
            <a:endParaRPr lang="it-IT"/>
          </a:p>
        </p:txBody>
      </p:sp>
      <p:grpSp>
        <p:nvGrpSpPr>
          <p:cNvPr id="7" name="Gruppo 11271">
            <a:extLst>
              <a:ext uri="{FF2B5EF4-FFF2-40B4-BE49-F238E27FC236}">
                <a16:creationId xmlns:a16="http://schemas.microsoft.com/office/drawing/2014/main" id="{CF1FC163-0892-4BE2-B0E5-4800C75D69CB}"/>
              </a:ext>
            </a:extLst>
          </p:cNvPr>
          <p:cNvGrpSpPr>
            <a:grpSpLocks/>
          </p:cNvGrpSpPr>
          <p:nvPr/>
        </p:nvGrpSpPr>
        <p:grpSpPr bwMode="auto">
          <a:xfrm>
            <a:off x="6393381" y="2865776"/>
            <a:ext cx="5457375" cy="2965450"/>
            <a:chOff x="3286449" y="893415"/>
            <a:chExt cx="5457028" cy="2965112"/>
          </a:xfrm>
        </p:grpSpPr>
        <p:grpSp>
          <p:nvGrpSpPr>
            <p:cNvPr id="8" name="Gruppo 11269">
              <a:extLst>
                <a:ext uri="{FF2B5EF4-FFF2-40B4-BE49-F238E27FC236}">
                  <a16:creationId xmlns:a16="http://schemas.microsoft.com/office/drawing/2014/main" id="{7BD3EAEC-353A-46E8-A084-0AD220F30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449" y="893415"/>
              <a:ext cx="5457028" cy="2965112"/>
              <a:chOff x="3561312" y="1904048"/>
              <a:chExt cx="5457028" cy="2965112"/>
            </a:xfrm>
          </p:grpSpPr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5FF8F249-4CB5-4FCB-B71F-195172792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312" y="2924944"/>
                <a:ext cx="550413" cy="309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400">
                    <a:latin typeface="Times New Roman" panose="02020603050405020304" pitchFamily="18" charset="0"/>
                  </a:rPr>
                  <a:t>input</a:t>
                </a:r>
              </a:p>
            </p:txBody>
          </p:sp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BA823158-5440-41DA-BB65-8E89A30DC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78164" y="2977198"/>
                <a:ext cx="640176" cy="309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400">
                    <a:latin typeface="Times New Roman" panose="02020603050405020304" pitchFamily="18" charset="0"/>
                  </a:rPr>
                  <a:t>output</a:t>
                </a:r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F66FA98E-8D07-4C30-9F04-EDB7443EE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2314" y="2177098"/>
                <a:ext cx="1163638" cy="631825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120A587E-2FFC-4274-9D77-2A1C6948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227" y="2966085"/>
                <a:ext cx="1163638" cy="630238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15F1D9EC-2882-40E2-A4F6-6FC7815712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4100" y="2327910"/>
                <a:ext cx="875802" cy="309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400">
                    <a:latin typeface="Times New Roman" panose="02020603050405020304" pitchFamily="18" charset="0"/>
                  </a:rPr>
                  <a:t>Module 1</a:t>
                </a:r>
              </a:p>
            </p:txBody>
          </p:sp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578171B6-F0B0-465C-AD1A-DFAF352A64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2675" y="3153410"/>
                <a:ext cx="875802" cy="309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400" dirty="0">
                    <a:latin typeface="Times New Roman" panose="02020603050405020304" pitchFamily="18" charset="0"/>
                  </a:rPr>
                  <a:t>Module 2</a:t>
                </a: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B2B65B68-F7B8-4FC7-9503-1DEAA13F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5927" y="2440623"/>
                <a:ext cx="306388" cy="15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E19C1296-1EF7-4E38-869B-AA50D9695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5927" y="3281998"/>
                <a:ext cx="306388" cy="15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5E880520-683A-4C9E-B47F-14FB676CC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2314" y="4124960"/>
                <a:ext cx="1163638" cy="630238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14A9A762-DEED-46EA-B373-253E17C68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2139" y="4285100"/>
                <a:ext cx="875858" cy="309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400">
                    <a:latin typeface="Times New Roman" panose="02020603050405020304" pitchFamily="18" charset="0"/>
                  </a:rPr>
                  <a:t>Module n</a:t>
                </a:r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115745DE-CBB0-4C6F-8F34-70DEA4910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5927" y="4386898"/>
                <a:ext cx="306388" cy="15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24">
                <a:extLst>
                  <a:ext uri="{FF2B5EF4-FFF2-40B4-BE49-F238E27FC236}">
                    <a16:creationId xmlns:a16="http://schemas.microsoft.com/office/drawing/2014/main" id="{4C228705-2F02-4BC7-9358-3FFFBD6B6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5927" y="2440623"/>
                <a:ext cx="1588" cy="194627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cxnSp>
            <p:nvCxnSpPr>
              <p:cNvPr id="24" name="Connettore 1 26">
                <a:extLst>
                  <a:ext uri="{FF2B5EF4-FFF2-40B4-BE49-F238E27FC236}">
                    <a16:creationId xmlns:a16="http://schemas.microsoft.com/office/drawing/2014/main" id="{CE197ECD-BA15-41BC-BD35-89DCD7F52E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95936" y="3283586"/>
                <a:ext cx="231579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Rettangolo 27">
                <a:extLst>
                  <a:ext uri="{FF2B5EF4-FFF2-40B4-BE49-F238E27FC236}">
                    <a16:creationId xmlns:a16="http://schemas.microsoft.com/office/drawing/2014/main" id="{31C4BA45-C355-4713-9072-09809693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3524" y="2466851"/>
                <a:ext cx="1080120" cy="26829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D5613344-F543-4411-90AA-919B42FFA1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2763" y="2442211"/>
                <a:ext cx="1087454" cy="279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error detection</a:t>
                </a:r>
              </a:p>
            </p:txBody>
          </p:sp>
          <p:sp>
            <p:nvSpPr>
              <p:cNvPr id="27" name="Rettangolo 31">
                <a:extLst>
                  <a:ext uri="{FF2B5EF4-FFF2-40B4-BE49-F238E27FC236}">
                    <a16:creationId xmlns:a16="http://schemas.microsoft.com/office/drawing/2014/main" id="{4B9A5FF1-0879-4937-ABC6-699918F4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4685" y="3306604"/>
                <a:ext cx="1080120" cy="26829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C40BC2FA-0E61-4F63-9790-938D1B0C5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5082" y="3320208"/>
                <a:ext cx="1087454" cy="279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error detection</a:t>
                </a:r>
              </a:p>
            </p:txBody>
          </p:sp>
          <p:sp>
            <p:nvSpPr>
              <p:cNvPr id="29" name="Rettangolo 33">
                <a:extLst>
                  <a:ext uri="{FF2B5EF4-FFF2-40B4-BE49-F238E27FC236}">
                    <a16:creationId xmlns:a16="http://schemas.microsoft.com/office/drawing/2014/main" id="{88FAF500-E775-4B0A-9F9A-E0AB9FE00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112" y="4500658"/>
                <a:ext cx="1080120" cy="26829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30" name="Text Box 4">
                <a:extLst>
                  <a:ext uri="{FF2B5EF4-FFF2-40B4-BE49-F238E27FC236}">
                    <a16:creationId xmlns:a16="http://schemas.microsoft.com/office/drawing/2014/main" id="{1D76E38E-2B25-447D-B4C7-3588DEA410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7351" y="4476018"/>
                <a:ext cx="1087454" cy="279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error detection</a:t>
                </a:r>
              </a:p>
            </p:txBody>
          </p:sp>
          <p:cxnSp>
            <p:nvCxnSpPr>
              <p:cNvPr id="31" name="Connettore 2 40">
                <a:extLst>
                  <a:ext uri="{FF2B5EF4-FFF2-40B4-BE49-F238E27FC236}">
                    <a16:creationId xmlns:a16="http://schemas.microsoft.com/office/drawing/2014/main" id="{B5F24109-A73B-4358-90E2-7A271960233E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 flipV="1">
                <a:off x="5695952" y="2601000"/>
                <a:ext cx="637572" cy="178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Connettore 2 45">
                <a:extLst>
                  <a:ext uri="{FF2B5EF4-FFF2-40B4-BE49-F238E27FC236}">
                    <a16:creationId xmlns:a16="http://schemas.microsoft.com/office/drawing/2014/main" id="{B982D007-D7CD-4C8B-B741-C67F24AFB9C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757865" y="3480197"/>
                <a:ext cx="637572" cy="178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Connettore 2 46">
                <a:extLst>
                  <a:ext uri="{FF2B5EF4-FFF2-40B4-BE49-F238E27FC236}">
                    <a16:creationId xmlns:a16="http://schemas.microsoft.com/office/drawing/2014/main" id="{8BEDEAD7-A4F5-4906-B0A4-F3E0E8EB30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97256" y="4645006"/>
                <a:ext cx="637572" cy="1781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" name="Rettangolo 43">
                <a:extLst>
                  <a:ext uri="{FF2B5EF4-FFF2-40B4-BE49-F238E27FC236}">
                    <a16:creationId xmlns:a16="http://schemas.microsoft.com/office/drawing/2014/main" id="{F2E0A232-B36D-498B-BFA0-37B75CE0E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214" y="1904048"/>
                <a:ext cx="520202" cy="296511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cxnSp>
            <p:nvCxnSpPr>
              <p:cNvPr id="35" name="Connettore 2 47">
                <a:extLst>
                  <a:ext uri="{FF2B5EF4-FFF2-40B4-BE49-F238E27FC236}">
                    <a16:creationId xmlns:a16="http://schemas.microsoft.com/office/drawing/2014/main" id="{12154425-124D-43BE-9C0C-F7114BA02F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697256" y="2327910"/>
                <a:ext cx="2098958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Connettore 2 49">
                <a:extLst>
                  <a:ext uri="{FF2B5EF4-FFF2-40B4-BE49-F238E27FC236}">
                    <a16:creationId xmlns:a16="http://schemas.microsoft.com/office/drawing/2014/main" id="{D1222999-8758-4E8B-B4A7-BB34746C9E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757865" y="3153410"/>
                <a:ext cx="1977775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Connettore 2 51">
                <a:extLst>
                  <a:ext uri="{FF2B5EF4-FFF2-40B4-BE49-F238E27FC236}">
                    <a16:creationId xmlns:a16="http://schemas.microsoft.com/office/drawing/2014/main" id="{A0D1B3E1-3B72-486A-8B5B-9719D58CFB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697256" y="4285100"/>
                <a:ext cx="2098958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Connettore 2 53">
                <a:extLst>
                  <a:ext uri="{FF2B5EF4-FFF2-40B4-BE49-F238E27FC236}">
                    <a16:creationId xmlns:a16="http://schemas.microsoft.com/office/drawing/2014/main" id="{0FAC396C-B7A0-43F7-BA6B-E887EEF56DF7}"/>
                  </a:ext>
                </a:extLst>
              </p:cNvPr>
              <p:cNvCxnSpPr>
                <a:cxnSpLocks noChangeShapeType="1"/>
                <a:stCxn id="26" idx="3"/>
              </p:cNvCxnSpPr>
              <p:nvPr/>
            </p:nvCxnSpPr>
            <p:spPr bwMode="auto">
              <a:xfrm>
                <a:off x="7460217" y="2581801"/>
                <a:ext cx="335997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Connettore 2 57">
                <a:extLst>
                  <a:ext uri="{FF2B5EF4-FFF2-40B4-BE49-F238E27FC236}">
                    <a16:creationId xmlns:a16="http://schemas.microsoft.com/office/drawing/2014/main" id="{193D6D31-57D2-427E-BBEF-B0107713CC36}"/>
                  </a:ext>
                </a:extLst>
              </p:cNvPr>
              <p:cNvCxnSpPr>
                <a:cxnSpLocks noChangeShapeType="1"/>
                <a:stCxn id="30" idx="3"/>
              </p:cNvCxnSpPr>
              <p:nvPr/>
            </p:nvCxnSpPr>
            <p:spPr bwMode="auto">
              <a:xfrm>
                <a:off x="7474805" y="4615608"/>
                <a:ext cx="321409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Connettore 2 67">
                <a:extLst>
                  <a:ext uri="{FF2B5EF4-FFF2-40B4-BE49-F238E27FC236}">
                    <a16:creationId xmlns:a16="http://schemas.microsoft.com/office/drawing/2014/main" id="{2F316135-1B60-47EB-9649-380A03D837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74805" y="3480197"/>
                <a:ext cx="321409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Connettore 2 11268">
                <a:extLst>
                  <a:ext uri="{FF2B5EF4-FFF2-40B4-BE49-F238E27FC236}">
                    <a16:creationId xmlns:a16="http://schemas.microsoft.com/office/drawing/2014/main" id="{1B60D82E-22A5-474C-884F-6B99592B4662}"/>
                  </a:ext>
                </a:extLst>
              </p:cNvPr>
              <p:cNvCxnSpPr>
                <a:cxnSpLocks noChangeShapeType="1"/>
                <a:stCxn id="34" idx="3"/>
              </p:cNvCxnSpPr>
              <p:nvPr/>
            </p:nvCxnSpPr>
            <p:spPr bwMode="auto">
              <a:xfrm>
                <a:off x="8316416" y="3386604"/>
                <a:ext cx="504056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Text Box 4">
                <a:extLst>
                  <a:ext uri="{FF2B5EF4-FFF2-40B4-BE49-F238E27FC236}">
                    <a16:creationId xmlns:a16="http://schemas.microsoft.com/office/drawing/2014/main" id="{D00E8AD9-2512-4D80-879D-B89072396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8852" y="3717032"/>
                <a:ext cx="584112" cy="279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switch</a:t>
                </a:r>
              </a:p>
            </p:txBody>
          </p:sp>
        </p:grpSp>
        <p:sp>
          <p:nvSpPr>
            <p:cNvPr id="9" name="CasellaDiTesto 11270">
              <a:extLst>
                <a:ext uri="{FF2B5EF4-FFF2-40B4-BE49-F238E27FC236}">
                  <a16:creationId xmlns:a16="http://schemas.microsoft.com/office/drawing/2014/main" id="{34E370DE-D4F6-4B1A-A876-D7326B8EA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7" y="2710963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/>
                <a:t>.</a:t>
              </a:r>
            </a:p>
          </p:txBody>
        </p:sp>
        <p:sp>
          <p:nvSpPr>
            <p:cNvPr id="10" name="CasellaDiTesto 73">
              <a:extLst>
                <a:ext uri="{FF2B5EF4-FFF2-40B4-BE49-F238E27FC236}">
                  <a16:creationId xmlns:a16="http://schemas.microsoft.com/office/drawing/2014/main" id="{B10E3369-386F-4806-9B9D-0A98288DA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7" y="2564268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/>
                <a:t>.</a:t>
              </a:r>
            </a:p>
          </p:txBody>
        </p:sp>
        <p:sp>
          <p:nvSpPr>
            <p:cNvPr id="11" name="CasellaDiTesto 74">
              <a:extLst>
                <a:ext uri="{FF2B5EF4-FFF2-40B4-BE49-F238E27FC236}">
                  <a16:creationId xmlns:a16="http://schemas.microsoft.com/office/drawing/2014/main" id="{6B7A9781-B89C-4C65-8C26-C3354F342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7" y="240102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dirty="0"/>
                <a:t>.</a:t>
              </a:r>
            </a:p>
          </p:txBody>
        </p:sp>
      </p:grpSp>
      <p:sp>
        <p:nvSpPr>
          <p:cNvPr id="43" name="Rettangolo 42">
            <a:extLst>
              <a:ext uri="{FF2B5EF4-FFF2-40B4-BE49-F238E27FC236}">
                <a16:creationId xmlns:a16="http://schemas.microsoft.com/office/drawing/2014/main" id="{6EF10B79-6A96-44F8-B52B-42F09AEB91E8}"/>
              </a:ext>
            </a:extLst>
          </p:cNvPr>
          <p:cNvSpPr/>
          <p:nvPr/>
        </p:nvSpPr>
        <p:spPr>
          <a:xfrm>
            <a:off x="436562" y="1927354"/>
            <a:ext cx="11103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/>
              <a:t>Part of the </a:t>
            </a:r>
            <a:r>
              <a:rPr lang="it-IT" altLang="it-IT" dirty="0" err="1"/>
              <a:t>modules</a:t>
            </a:r>
            <a:r>
              <a:rPr lang="it-IT" altLang="it-IT" dirty="0"/>
              <a:t> are </a:t>
            </a:r>
            <a:r>
              <a:rPr lang="it-IT" altLang="it-IT" dirty="0" err="1"/>
              <a:t>operational</a:t>
            </a:r>
            <a:r>
              <a:rPr lang="it-IT" altLang="it-IT" dirty="0"/>
              <a:t>, part of the </a:t>
            </a:r>
            <a:r>
              <a:rPr lang="it-IT" altLang="it-IT" dirty="0" err="1"/>
              <a:t>modules</a:t>
            </a:r>
            <a:r>
              <a:rPr lang="it-IT" altLang="it-IT" dirty="0"/>
              <a:t> are </a:t>
            </a:r>
            <a:r>
              <a:rPr lang="it-IT" altLang="it-IT" dirty="0" err="1"/>
              <a:t>spares</a:t>
            </a:r>
            <a:r>
              <a:rPr lang="it-IT" altLang="it-IT" b="1" dirty="0"/>
              <a:t> </a:t>
            </a:r>
            <a:r>
              <a:rPr lang="it-IT" altLang="it-IT" dirty="0" err="1"/>
              <a:t>modules</a:t>
            </a:r>
            <a:r>
              <a:rPr lang="it-IT" altLang="it-IT" dirty="0"/>
              <a:t> (</a:t>
            </a:r>
            <a:r>
              <a:rPr lang="it-IT" altLang="it-IT" dirty="0" err="1"/>
              <a:t>used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</a:t>
            </a:r>
            <a:r>
              <a:rPr lang="it-IT" altLang="it-IT" dirty="0" err="1"/>
              <a:t>replacement</a:t>
            </a:r>
            <a:r>
              <a:rPr lang="it-IT" altLang="it-IT" dirty="0"/>
              <a:t> </a:t>
            </a:r>
            <a:r>
              <a:rPr lang="it-IT" altLang="it-IT" dirty="0" err="1"/>
              <a:t>modules</a:t>
            </a:r>
            <a:r>
              <a:rPr lang="it-IT" altLang="it-IT" dirty="0"/>
              <a:t>)</a:t>
            </a:r>
          </a:p>
          <a:p>
            <a:pPr>
              <a:spcBef>
                <a:spcPct val="0"/>
              </a:spcBef>
            </a:pPr>
            <a:r>
              <a:rPr lang="it-IT" altLang="it-IT" dirty="0"/>
              <a:t>The switch can decide no </a:t>
            </a:r>
            <a:r>
              <a:rPr lang="it-IT" altLang="it-IT" dirty="0" err="1"/>
              <a:t>longer</a:t>
            </a:r>
            <a:r>
              <a:rPr lang="it-IT" altLang="it-IT" dirty="0"/>
              <a:t> use the </a:t>
            </a:r>
            <a:r>
              <a:rPr lang="it-IT" altLang="it-IT" dirty="0" err="1"/>
              <a:t>value</a:t>
            </a:r>
            <a:r>
              <a:rPr lang="it-IT" altLang="it-IT" dirty="0"/>
              <a:t> of a </a:t>
            </a:r>
            <a:r>
              <a:rPr lang="it-IT" altLang="it-IT" dirty="0" err="1"/>
              <a:t>module</a:t>
            </a:r>
            <a:r>
              <a:rPr lang="it-IT" altLang="it-IT" dirty="0"/>
              <a:t> (fault </a:t>
            </a:r>
            <a:r>
              <a:rPr lang="it-IT" altLang="it-IT" dirty="0" err="1"/>
              <a:t>detection</a:t>
            </a:r>
            <a:r>
              <a:rPr lang="it-IT" altLang="it-IT" dirty="0"/>
              <a:t> and </a:t>
            </a:r>
            <a:r>
              <a:rPr lang="it-IT" altLang="it-IT" dirty="0" err="1"/>
              <a:t>localization</a:t>
            </a:r>
            <a:r>
              <a:rPr lang="it-IT" altLang="it-IT" dirty="0"/>
              <a:t>). The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module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removed</a:t>
            </a:r>
            <a:r>
              <a:rPr lang="it-IT" altLang="it-IT" dirty="0"/>
              <a:t>  and </a:t>
            </a:r>
            <a:r>
              <a:rPr lang="it-IT" altLang="it-IT" dirty="0" err="1"/>
              <a:t>replaced</a:t>
            </a:r>
            <a:r>
              <a:rPr lang="it-IT" altLang="it-IT" dirty="0"/>
              <a:t> with one of the </a:t>
            </a:r>
            <a:r>
              <a:rPr lang="it-IT" altLang="it-IT" dirty="0" err="1"/>
              <a:t>spares</a:t>
            </a:r>
            <a:r>
              <a:rPr lang="it-IT" altLang="it-IT" dirty="0"/>
              <a:t>.</a:t>
            </a:r>
            <a:r>
              <a:rPr lang="it-IT" altLang="it-IT" b="1" dirty="0"/>
              <a:t> 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07253B15-093A-47BF-B4A8-A555F602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02" y="2915118"/>
            <a:ext cx="6381797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1pPr>
            <a:lvl2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2pPr>
            <a:lvl3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3pPr>
            <a:lvl4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4pPr>
            <a:lvl5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300"/>
              </a:spcBef>
              <a:buClr>
                <a:srgbClr val="FE400C"/>
              </a:buClr>
              <a:buSzPct val="100000"/>
              <a:buFontTx/>
              <a:buChar char="-"/>
              <a:defRPr/>
            </a:pPr>
            <a:r>
              <a:rPr lang="it-IT" altLang="it-IT" sz="1600" i="1" dirty="0">
                <a:solidFill>
                  <a:schemeClr val="tx1"/>
                </a:solidFill>
              </a:rPr>
              <a:t>hot </a:t>
            </a:r>
            <a:r>
              <a:rPr lang="it-IT" altLang="it-IT" sz="1600" i="1" dirty="0" err="1">
                <a:solidFill>
                  <a:schemeClr val="tx1"/>
                </a:solidFill>
              </a:rPr>
              <a:t>spares</a:t>
            </a:r>
            <a:br>
              <a:rPr lang="it-IT" altLang="it-IT" sz="1600" b="1" dirty="0">
                <a:solidFill>
                  <a:schemeClr val="tx1"/>
                </a:solidFill>
              </a:rPr>
            </a:br>
            <a:r>
              <a:rPr lang="it-IT" altLang="it-IT" sz="1600" dirty="0">
                <a:solidFill>
                  <a:schemeClr val="tx1"/>
                </a:solidFill>
              </a:rPr>
              <a:t>the </a:t>
            </a:r>
            <a:r>
              <a:rPr lang="it-IT" altLang="it-IT" sz="1600" dirty="0" err="1">
                <a:solidFill>
                  <a:schemeClr val="tx1"/>
                </a:solidFill>
              </a:rPr>
              <a:t>spares</a:t>
            </a:r>
            <a:r>
              <a:rPr lang="it-IT" altLang="it-IT" sz="1600" dirty="0">
                <a:solidFill>
                  <a:schemeClr val="tx1"/>
                </a:solidFill>
              </a:rPr>
              <a:t> operate in </a:t>
            </a:r>
            <a:r>
              <a:rPr lang="it-IT" altLang="it-IT" sz="1600" dirty="0" err="1">
                <a:solidFill>
                  <a:schemeClr val="tx1"/>
                </a:solidFill>
              </a:rPr>
              <a:t>synchrony</a:t>
            </a:r>
            <a:r>
              <a:rPr lang="it-IT" altLang="it-IT" sz="1600" dirty="0">
                <a:solidFill>
                  <a:schemeClr val="tx1"/>
                </a:solidFill>
              </a:rPr>
              <a:t> with the on line </a:t>
            </a:r>
            <a:r>
              <a:rPr lang="it-IT" altLang="it-IT" sz="1600" dirty="0" err="1">
                <a:solidFill>
                  <a:schemeClr val="tx1"/>
                </a:solidFill>
              </a:rPr>
              <a:t>modules</a:t>
            </a:r>
            <a:r>
              <a:rPr lang="it-IT" altLang="it-IT" sz="1600" dirty="0">
                <a:solidFill>
                  <a:schemeClr val="tx1"/>
                </a:solidFill>
              </a:rPr>
              <a:t>, and </a:t>
            </a:r>
            <a:r>
              <a:rPr lang="it-IT" altLang="it-IT" sz="1600" dirty="0" err="1">
                <a:solidFill>
                  <a:schemeClr val="tx1"/>
                </a:solidFill>
              </a:rPr>
              <a:t>they</a:t>
            </a:r>
            <a:r>
              <a:rPr lang="it-IT" altLang="it-IT" sz="1600" dirty="0">
                <a:solidFill>
                  <a:schemeClr val="tx1"/>
                </a:solidFill>
              </a:rPr>
              <a:t> are </a:t>
            </a:r>
            <a:r>
              <a:rPr lang="it-IT" altLang="it-IT" sz="1600" dirty="0" err="1">
                <a:solidFill>
                  <a:schemeClr val="tx1"/>
                </a:solidFill>
              </a:rPr>
              <a:t>prepared</a:t>
            </a:r>
            <a:r>
              <a:rPr lang="it-IT" altLang="it-IT" sz="1600" dirty="0">
                <a:solidFill>
                  <a:schemeClr val="tx1"/>
                </a:solidFill>
              </a:rPr>
              <a:t> to take over</a:t>
            </a:r>
          </a:p>
          <a:p>
            <a:pPr marL="285750" indent="-285750">
              <a:spcBef>
                <a:spcPts val="300"/>
              </a:spcBef>
              <a:buClr>
                <a:srgbClr val="FE400C"/>
              </a:buClr>
              <a:buSzPct val="100000"/>
              <a:buFontTx/>
              <a:buChar char="-"/>
              <a:defRPr/>
            </a:pPr>
            <a:endParaRPr lang="it-IT" altLang="it-IT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Clr>
                <a:srgbClr val="FE400C"/>
              </a:buClr>
              <a:buSzPct val="100000"/>
              <a:buFontTx/>
              <a:buChar char="-"/>
              <a:defRPr/>
            </a:pPr>
            <a:r>
              <a:rPr lang="it-IT" altLang="it-IT" sz="1600" dirty="0" err="1">
                <a:solidFill>
                  <a:schemeClr val="tx1"/>
                </a:solidFill>
              </a:rPr>
              <a:t>warm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spares</a:t>
            </a:r>
            <a:br>
              <a:rPr lang="it-IT" altLang="it-IT" sz="1600" dirty="0">
                <a:solidFill>
                  <a:schemeClr val="tx1"/>
                </a:solidFill>
              </a:rPr>
            </a:br>
            <a:r>
              <a:rPr lang="it-IT" altLang="it-IT" sz="1600" dirty="0">
                <a:solidFill>
                  <a:schemeClr val="tx1"/>
                </a:solidFill>
              </a:rPr>
              <a:t>the </a:t>
            </a:r>
            <a:r>
              <a:rPr lang="it-IT" altLang="it-IT" sz="1600" dirty="0" err="1">
                <a:solidFill>
                  <a:schemeClr val="tx1"/>
                </a:solidFill>
              </a:rPr>
              <a:t>spares</a:t>
            </a:r>
            <a:r>
              <a:rPr lang="it-IT" altLang="it-IT" sz="1600" dirty="0">
                <a:solidFill>
                  <a:schemeClr val="tx1"/>
                </a:solidFill>
              </a:rPr>
              <a:t> are </a:t>
            </a:r>
            <a:r>
              <a:rPr lang="it-IT" altLang="it-IT" sz="1600" dirty="0" err="1">
                <a:solidFill>
                  <a:schemeClr val="tx1"/>
                </a:solidFill>
              </a:rPr>
              <a:t>running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but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receive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inputs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only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after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switching</a:t>
            </a:r>
            <a:endParaRPr lang="it-IT" altLang="it-IT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Clr>
                <a:srgbClr val="FE400C"/>
              </a:buClr>
              <a:buSzPct val="100000"/>
              <a:buFontTx/>
              <a:buChar char="-"/>
              <a:defRPr/>
            </a:pPr>
            <a:r>
              <a:rPr lang="it-IT" altLang="it-IT" sz="1600" i="1" dirty="0" err="1">
                <a:solidFill>
                  <a:schemeClr val="tx1"/>
                </a:solidFill>
              </a:rPr>
              <a:t>cold</a:t>
            </a:r>
            <a:r>
              <a:rPr lang="it-IT" altLang="it-IT" sz="1600" i="1" dirty="0">
                <a:solidFill>
                  <a:schemeClr val="tx1"/>
                </a:solidFill>
              </a:rPr>
              <a:t> </a:t>
            </a:r>
            <a:r>
              <a:rPr lang="it-IT" altLang="it-IT" sz="1600" i="1" dirty="0" err="1">
                <a:solidFill>
                  <a:schemeClr val="tx1"/>
                </a:solidFill>
              </a:rPr>
              <a:t>spares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br>
              <a:rPr lang="it-IT" altLang="it-IT" sz="1600" dirty="0">
                <a:solidFill>
                  <a:schemeClr val="tx1"/>
                </a:solidFill>
              </a:rPr>
            </a:br>
            <a:r>
              <a:rPr lang="it-IT" altLang="it-IT" sz="1600" dirty="0">
                <a:solidFill>
                  <a:schemeClr val="tx1"/>
                </a:solidFill>
              </a:rPr>
              <a:t>the </a:t>
            </a:r>
            <a:r>
              <a:rPr lang="it-IT" altLang="it-IT" sz="1600" dirty="0" err="1">
                <a:solidFill>
                  <a:schemeClr val="tx1"/>
                </a:solidFill>
              </a:rPr>
              <a:t>spares</a:t>
            </a:r>
            <a:r>
              <a:rPr lang="it-IT" altLang="it-IT" sz="1600" dirty="0">
                <a:solidFill>
                  <a:schemeClr val="tx1"/>
                </a:solidFill>
              </a:rPr>
              <a:t> are </a:t>
            </a:r>
            <a:r>
              <a:rPr lang="it-IT" altLang="it-IT" sz="1600" dirty="0" err="1">
                <a:solidFill>
                  <a:schemeClr val="tx1"/>
                </a:solidFill>
              </a:rPr>
              <a:t>unpowered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until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needed</a:t>
            </a:r>
            <a:r>
              <a:rPr lang="it-IT" altLang="it-IT" sz="1600" dirty="0">
                <a:solidFill>
                  <a:schemeClr val="tx1"/>
                </a:solidFill>
              </a:rPr>
              <a:t> to </a:t>
            </a:r>
            <a:r>
              <a:rPr lang="it-IT" altLang="it-IT" sz="1600" dirty="0" err="1">
                <a:solidFill>
                  <a:schemeClr val="tx1"/>
                </a:solidFill>
              </a:rPr>
              <a:t>replace</a:t>
            </a:r>
            <a:r>
              <a:rPr lang="it-IT" altLang="it-IT" sz="1600" dirty="0">
                <a:solidFill>
                  <a:schemeClr val="tx1"/>
                </a:solidFill>
              </a:rPr>
              <a:t> a </a:t>
            </a:r>
            <a:r>
              <a:rPr lang="it-IT" altLang="it-IT" sz="1600" dirty="0" err="1">
                <a:solidFill>
                  <a:schemeClr val="tx1"/>
                </a:solidFill>
              </a:rPr>
              <a:t>faulty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module</a:t>
            </a:r>
            <a:endParaRPr lang="it-IT" altLang="it-IT" sz="1600" b="1" dirty="0">
              <a:solidFill>
                <a:schemeClr val="tx1"/>
              </a:solidFill>
            </a:endParaRPr>
          </a:p>
        </p:txBody>
      </p:sp>
      <p:sp>
        <p:nvSpPr>
          <p:cNvPr id="45" name="Rettangolo 11276">
            <a:extLst>
              <a:ext uri="{FF2B5EF4-FFF2-40B4-BE49-F238E27FC236}">
                <a16:creationId xmlns:a16="http://schemas.microsoft.com/office/drawing/2014/main" id="{3F3CA63A-AD37-483D-ADFF-0DAF4A117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4" y="5383850"/>
            <a:ext cx="1119701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</a:pPr>
            <a:endParaRPr lang="it-IT" altLang="it-IT" sz="1600" dirty="0"/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</a:pPr>
            <a:r>
              <a:rPr lang="it-IT" altLang="it-IT" sz="1600" dirty="0" err="1"/>
              <a:t>As</a:t>
            </a:r>
            <a:r>
              <a:rPr lang="it-IT" altLang="it-IT" sz="1600" dirty="0"/>
              <a:t> long </a:t>
            </a:r>
            <a:r>
              <a:rPr lang="it-IT" altLang="it-IT" sz="1600" dirty="0" err="1"/>
              <a:t>as</a:t>
            </a:r>
            <a:r>
              <a:rPr lang="it-IT" altLang="it-IT" sz="1600" dirty="0"/>
              <a:t> the outputs </a:t>
            </a:r>
            <a:r>
              <a:rPr lang="it-IT" altLang="it-IT" sz="1600" dirty="0" err="1"/>
              <a:t>agree</a:t>
            </a:r>
            <a:r>
              <a:rPr lang="it-IT" altLang="it-IT" sz="1600" dirty="0"/>
              <a:t>, the </a:t>
            </a:r>
            <a:r>
              <a:rPr lang="it-IT" altLang="it-IT" sz="1600" dirty="0" err="1"/>
              <a:t>spares</a:t>
            </a:r>
            <a:r>
              <a:rPr lang="it-IT" altLang="it-IT" sz="1600" dirty="0"/>
              <a:t> are </a:t>
            </a:r>
            <a:r>
              <a:rPr lang="it-IT" altLang="it-IT" sz="1600" dirty="0" err="1"/>
              <a:t>not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used</a:t>
            </a:r>
            <a:r>
              <a:rPr lang="it-IT" altLang="it-IT" sz="16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62183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2FA65-5E49-41E0-BE7C-AE39BBE9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Different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schemes</a:t>
            </a:r>
            <a:r>
              <a:rPr lang="it-IT" altLang="it-IT" dirty="0">
                <a:solidFill>
                  <a:schemeClr val="bg1"/>
                </a:solidFill>
              </a:rPr>
              <a:t> can be </a:t>
            </a:r>
            <a:r>
              <a:rPr lang="it-IT" altLang="it-IT" dirty="0" err="1">
                <a:solidFill>
                  <a:schemeClr val="bg1"/>
                </a:solidFill>
              </a:rPr>
              <a:t>implemented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1E614-0395-49CF-B6A0-B059F440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77" y="1769477"/>
            <a:ext cx="4629277" cy="3534865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900" dirty="0"/>
              <a:t>- A </a:t>
            </a:r>
            <a:r>
              <a:rPr lang="it-IT" altLang="it-IT" sz="2900" dirty="0" err="1"/>
              <a:t>module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a duplex system, </a:t>
            </a:r>
            <a:r>
              <a:rPr lang="it-IT" altLang="it-IT" sz="2900" dirty="0" err="1"/>
              <a:t>pairs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connected</a:t>
            </a:r>
            <a:r>
              <a:rPr lang="it-IT" altLang="it-IT" sz="2900" dirty="0"/>
              <a:t> by a </a:t>
            </a:r>
            <a:r>
              <a:rPr lang="it-IT" altLang="it-IT" sz="2900" dirty="0" err="1"/>
              <a:t>comparator</a:t>
            </a:r>
            <a:endParaRPr lang="it-IT" altLang="it-IT" sz="2900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sz="2900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900" dirty="0"/>
              <a:t>- Duplex systems are </a:t>
            </a:r>
            <a:r>
              <a:rPr lang="it-IT" altLang="it-IT" sz="2900" dirty="0" err="1"/>
              <a:t>connected</a:t>
            </a:r>
            <a:r>
              <a:rPr lang="it-IT" altLang="it-IT" sz="2900" dirty="0"/>
              <a:t> to </a:t>
            </a:r>
            <a:r>
              <a:rPr lang="it-IT" altLang="it-IT" sz="2900" dirty="0" err="1"/>
              <a:t>spares</a:t>
            </a:r>
            <a:r>
              <a:rPr lang="it-IT" altLang="it-IT" sz="2900" dirty="0"/>
              <a:t> by a switch</a:t>
            </a:r>
            <a:br>
              <a:rPr lang="it-IT" altLang="it-IT" sz="2900" dirty="0"/>
            </a:br>
            <a:endParaRPr lang="it-IT" altLang="it-IT" sz="2900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900" dirty="0"/>
              <a:t>- </a:t>
            </a:r>
            <a:r>
              <a:rPr lang="it-IT" altLang="it-IT" sz="2900" dirty="0" err="1"/>
              <a:t>As</a:t>
            </a:r>
            <a:r>
              <a:rPr lang="it-IT" altLang="it-IT" sz="2900" dirty="0"/>
              <a:t> long </a:t>
            </a:r>
            <a:r>
              <a:rPr lang="it-IT" altLang="it-IT" sz="2900" dirty="0" err="1"/>
              <a:t>as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two</a:t>
            </a:r>
            <a:r>
              <a:rPr lang="it-IT" altLang="it-IT" sz="2900" dirty="0"/>
              <a:t> outputs </a:t>
            </a:r>
            <a:r>
              <a:rPr lang="it-IT" altLang="it-IT" sz="2900" dirty="0" err="1"/>
              <a:t>agree</a:t>
            </a:r>
            <a:r>
              <a:rPr lang="it-IT" altLang="it-IT" sz="2900" dirty="0"/>
              <a:t>, or the </a:t>
            </a:r>
            <a:r>
              <a:rPr lang="it-IT" altLang="it-IT" sz="2900" dirty="0" err="1"/>
              <a:t>comparator</a:t>
            </a:r>
            <a:r>
              <a:rPr lang="it-IT" altLang="it-IT" sz="2900" dirty="0"/>
              <a:t> can </a:t>
            </a:r>
            <a:r>
              <a:rPr lang="it-IT" altLang="it-IT" sz="2900" dirty="0" err="1"/>
              <a:t>detect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right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value</a:t>
            </a:r>
            <a:r>
              <a:rPr lang="it-IT" altLang="it-IT" sz="2900" dirty="0"/>
              <a:t>, the </a:t>
            </a:r>
            <a:r>
              <a:rPr lang="it-IT" altLang="it-IT" sz="2900" dirty="0" err="1"/>
              <a:t>spare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 </a:t>
            </a:r>
            <a:r>
              <a:rPr lang="it-IT" altLang="it-IT" sz="2900" dirty="0" err="1"/>
              <a:t>not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used</a:t>
            </a:r>
            <a:r>
              <a:rPr lang="it-IT" altLang="it-IT" sz="2900" dirty="0"/>
              <a:t>. </a:t>
            </a:r>
            <a:br>
              <a:rPr lang="it-IT" altLang="it-IT" sz="2900" dirty="0"/>
            </a:br>
            <a:br>
              <a:rPr lang="it-IT" altLang="it-IT" sz="2900" dirty="0"/>
            </a:br>
            <a:r>
              <a:rPr lang="it-IT" altLang="it-IT" sz="2900" dirty="0"/>
              <a:t>- </a:t>
            </a:r>
            <a:r>
              <a:rPr lang="it-IT" altLang="it-IT" sz="2900" dirty="0" err="1"/>
              <a:t>Otherwise</a:t>
            </a:r>
            <a:r>
              <a:rPr lang="it-IT" altLang="it-IT" sz="2900" dirty="0"/>
              <a:t>, the </a:t>
            </a:r>
            <a:r>
              <a:rPr lang="it-IT" altLang="it-IT" sz="2900" dirty="0" err="1"/>
              <a:t>comparator</a:t>
            </a:r>
            <a:r>
              <a:rPr lang="it-IT" altLang="it-IT" sz="2900" dirty="0"/>
              <a:t> </a:t>
            </a:r>
            <a:r>
              <a:rPr lang="it-IT" altLang="it-IT" sz="2900" dirty="0" err="1"/>
              <a:t>signals</a:t>
            </a:r>
            <a:r>
              <a:rPr lang="it-IT" altLang="it-IT" sz="2900" dirty="0"/>
              <a:t> the switch </a:t>
            </a:r>
            <a:r>
              <a:rPr lang="it-IT" altLang="it-IT" sz="2900" dirty="0" err="1"/>
              <a:t>that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is</a:t>
            </a:r>
            <a:r>
              <a:rPr lang="it-IT" altLang="it-IT" sz="2900" dirty="0"/>
              <a:t> </a:t>
            </a:r>
            <a:r>
              <a:rPr lang="it-IT" altLang="it-IT" sz="2900" dirty="0" err="1"/>
              <a:t>not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able</a:t>
            </a:r>
            <a:r>
              <a:rPr lang="it-IT" altLang="it-IT" sz="2900" dirty="0"/>
              <a:t> to compute the </a:t>
            </a:r>
            <a:r>
              <a:rPr lang="it-IT" altLang="it-IT" sz="2900" dirty="0" err="1"/>
              <a:t>right</a:t>
            </a:r>
            <a:r>
              <a:rPr lang="it-IT" altLang="it-IT" sz="2900" dirty="0"/>
              <a:t> </a:t>
            </a:r>
            <a:r>
              <a:rPr lang="it-IT" altLang="it-IT" sz="2900" dirty="0" err="1"/>
              <a:t>value</a:t>
            </a:r>
            <a:r>
              <a:rPr lang="it-IT" altLang="it-IT" sz="2900" dirty="0"/>
              <a:t> and the switch </a:t>
            </a:r>
            <a:r>
              <a:rPr lang="it-IT" altLang="it-IT" sz="2900" dirty="0" err="1"/>
              <a:t>operates</a:t>
            </a:r>
            <a:r>
              <a:rPr lang="it-IT" altLang="it-IT" sz="2900" dirty="0"/>
              <a:t> a </a:t>
            </a:r>
            <a:r>
              <a:rPr lang="it-IT" altLang="it-IT" sz="2900" dirty="0" err="1"/>
              <a:t>replacemnet</a:t>
            </a:r>
            <a:r>
              <a:rPr lang="it-IT" altLang="it-IT" sz="2900" dirty="0"/>
              <a:t> </a:t>
            </a:r>
            <a:br>
              <a:rPr lang="it-IT" altLang="it-IT" sz="2900" dirty="0"/>
            </a:br>
            <a:r>
              <a:rPr lang="it-IT" altLang="it-IT" sz="2900" dirty="0" err="1"/>
              <a:t>using</a:t>
            </a:r>
            <a:r>
              <a:rPr lang="it-IT" altLang="it-IT" sz="2900" dirty="0"/>
              <a:t> the </a:t>
            </a:r>
            <a:r>
              <a:rPr lang="it-IT" altLang="it-IT" sz="2900" dirty="0" err="1"/>
              <a:t>spare</a:t>
            </a:r>
            <a:r>
              <a:rPr lang="it-IT" altLang="it-IT" sz="2900" dirty="0"/>
              <a:t>. </a:t>
            </a: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buFont typeface="Wingdings" pitchFamily="2" charset="2"/>
              <a:buChar char=""/>
              <a:defRPr/>
            </a:pPr>
            <a:endParaRPr lang="it-IT" altLang="it-IT" sz="2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ACCF40-9173-4C64-910C-8E740DA7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52257C-EC78-452D-9FBA-6F52A598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85B287-26B0-4638-B056-B17A5A32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23</a:t>
            </a:fld>
            <a:endParaRPr lang="it-IT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15D4325-A116-4209-A6F8-65AD652E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532" y="3278692"/>
            <a:ext cx="55044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input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2FF542B-A1D9-4EC3-9F28-92565EB6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6626" y="3743830"/>
            <a:ext cx="640217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output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CD47806-A6B7-4E75-971A-8B3EE1BBC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156" y="2070605"/>
            <a:ext cx="1163637" cy="2905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7780D7D-8134-4453-8738-AE2FAB5C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206" y="2716718"/>
            <a:ext cx="1163637" cy="3206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598A448-F759-4025-9217-77BB552B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934" y="2029330"/>
            <a:ext cx="87585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Module 1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2074ACC-3208-45CA-B587-A9B9BA0C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647" y="2708780"/>
            <a:ext cx="87585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Module 2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21CC25A-4A54-49E8-BDA7-05ACAD3B3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0531" y="2194431"/>
            <a:ext cx="3063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4E02ED3F-96B7-4043-AC15-FA13A5D83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517" y="2910392"/>
            <a:ext cx="3063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0DB2CD2A-6DF8-460D-A85E-2291F9691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0531" y="4140706"/>
            <a:ext cx="30638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E449C14F-4077-4C12-95D4-5E4F687AD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0531" y="2194431"/>
            <a:ext cx="1587" cy="19462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17" name="Connettore 1 44">
            <a:extLst>
              <a:ext uri="{FF2B5EF4-FFF2-40B4-BE49-F238E27FC236}">
                <a16:creationId xmlns:a16="http://schemas.microsoft.com/office/drawing/2014/main" id="{FF54649A-2DEE-49DC-8B9D-33BA9C5B22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0343" y="3610480"/>
            <a:ext cx="2317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ttangolo 54">
            <a:extLst>
              <a:ext uri="{FF2B5EF4-FFF2-40B4-BE49-F238E27FC236}">
                <a16:creationId xmlns:a16="http://schemas.microsoft.com/office/drawing/2014/main" id="{C054744F-6DEE-4BB7-8D49-B314D20EE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417" y="1918206"/>
            <a:ext cx="520700" cy="33877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19" name="Connettore 2 61">
            <a:extLst>
              <a:ext uri="{FF2B5EF4-FFF2-40B4-BE49-F238E27FC236}">
                <a16:creationId xmlns:a16="http://schemas.microsoft.com/office/drawing/2014/main" id="{1DF7E0AE-AD67-4E83-995F-637777707452}"/>
              </a:ext>
            </a:extLst>
          </p:cNvPr>
          <p:cNvCxnSpPr>
            <a:cxnSpLocks noChangeShapeType="1"/>
            <a:stCxn id="18" idx="3"/>
          </p:cNvCxnSpPr>
          <p:nvPr/>
        </p:nvCxnSpPr>
        <p:spPr bwMode="auto">
          <a:xfrm flipV="1">
            <a:off x="10976117" y="3610481"/>
            <a:ext cx="5032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4">
            <a:extLst>
              <a:ext uri="{FF2B5EF4-FFF2-40B4-BE49-F238E27FC236}">
                <a16:creationId xmlns:a16="http://schemas.microsoft.com/office/drawing/2014/main" id="{CC278D14-019F-423D-B01D-AF10D93D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617" y="4537580"/>
            <a:ext cx="5842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200">
                <a:latin typeface="Times New Roman" panose="02020603050405020304" pitchFamily="18" charset="0"/>
              </a:rPr>
              <a:t>switch</a:t>
            </a:r>
          </a:p>
        </p:txBody>
      </p:sp>
      <p:sp>
        <p:nvSpPr>
          <p:cNvPr id="21" name="Rettangolo 66">
            <a:extLst>
              <a:ext uri="{FF2B5EF4-FFF2-40B4-BE49-F238E27FC236}">
                <a16:creationId xmlns:a16="http://schemas.microsoft.com/office/drawing/2014/main" id="{5A1FE070-B7A8-4E1E-A92E-59966437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631" y="2216656"/>
            <a:ext cx="879475" cy="6445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EC3BDC9-81BA-4CA1-9B27-71CD7ECC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206" y="3986717"/>
            <a:ext cx="1163637" cy="3000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6ADFD97A-9085-4571-ADEF-69345E1F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206" y="4743956"/>
            <a:ext cx="1163637" cy="3397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15CED2EA-CDF9-4375-A258-CD0237A69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934" y="3996242"/>
            <a:ext cx="87585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Module 1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2779CD16-980D-4F4A-AD88-C13DA8E3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422" y="4761417"/>
            <a:ext cx="875858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>
                <a:latin typeface="Times New Roman" panose="02020603050405020304" pitchFamily="18" charset="0"/>
              </a:rPr>
              <a:t>Module 2</a:t>
            </a:r>
          </a:p>
        </p:txBody>
      </p:sp>
      <p:cxnSp>
        <p:nvCxnSpPr>
          <p:cNvPr id="26" name="Connettore 1 4">
            <a:extLst>
              <a:ext uri="{FF2B5EF4-FFF2-40B4-BE49-F238E27FC236}">
                <a16:creationId xmlns:a16="http://schemas.microsoft.com/office/drawing/2014/main" id="{871FB2C1-7302-4812-8007-B8A46693C699}"/>
              </a:ext>
            </a:extLst>
          </p:cNvPr>
          <p:cNvCxnSpPr>
            <a:cxnSpLocks noChangeShapeType="1"/>
            <a:stCxn id="15" idx="0"/>
          </p:cNvCxnSpPr>
          <p:nvPr/>
        </p:nvCxnSpPr>
        <p:spPr bwMode="auto">
          <a:xfrm>
            <a:off x="6910531" y="4140705"/>
            <a:ext cx="1587" cy="836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ine 15">
            <a:extLst>
              <a:ext uri="{FF2B5EF4-FFF2-40B4-BE49-F238E27FC236}">
                <a16:creationId xmlns:a16="http://schemas.microsoft.com/office/drawing/2014/main" id="{75892C13-55D6-4128-9AAE-1857A7EF7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0531" y="4974142"/>
            <a:ext cx="30638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Rettangolo 80">
            <a:extLst>
              <a:ext uri="{FF2B5EF4-FFF2-40B4-BE49-F238E27FC236}">
                <a16:creationId xmlns:a16="http://schemas.microsoft.com/office/drawing/2014/main" id="{15E57E88-C2CD-43FB-A299-3CE3E42F3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081" y="4196268"/>
            <a:ext cx="879475" cy="6207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29" name="Connettore 2 91">
            <a:extLst>
              <a:ext uri="{FF2B5EF4-FFF2-40B4-BE49-F238E27FC236}">
                <a16:creationId xmlns:a16="http://schemas.microsoft.com/office/drawing/2014/main" id="{651F14F5-737E-45A8-BA35-0DB622AAC9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031556" y="4504242"/>
            <a:ext cx="428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4">
            <a:extLst>
              <a:ext uri="{FF2B5EF4-FFF2-40B4-BE49-F238E27FC236}">
                <a16:creationId xmlns:a16="http://schemas.microsoft.com/office/drawing/2014/main" id="{1C2768DF-0C9A-4630-AAC5-C511F600B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581" y="2259517"/>
            <a:ext cx="8858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200">
                <a:latin typeface="Times New Roman" panose="02020603050405020304" pitchFamily="18" charset="0"/>
              </a:rPr>
              <a:t>comparator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3FE26D45-1181-412A-AB96-4F20D26C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081" y="4262942"/>
            <a:ext cx="8858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200">
                <a:latin typeface="Times New Roman" panose="02020603050405020304" pitchFamily="18" charset="0"/>
              </a:rPr>
              <a:t>comparator</a:t>
            </a:r>
          </a:p>
        </p:txBody>
      </p:sp>
      <p:sp>
        <p:nvSpPr>
          <p:cNvPr id="32" name="Ovale 21">
            <a:extLst>
              <a:ext uri="{FF2B5EF4-FFF2-40B4-BE49-F238E27FC236}">
                <a16:creationId xmlns:a16="http://schemas.microsoft.com/office/drawing/2014/main" id="{705ACBD1-25DC-4DD1-B97A-41A97C1A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831" y="3794630"/>
            <a:ext cx="3216275" cy="1511300"/>
          </a:xfrm>
          <a:prstGeom prst="ellipse">
            <a:avLst/>
          </a:prstGeom>
          <a:noFill/>
          <a:ln w="28575" algn="ctr">
            <a:solidFill>
              <a:srgbClr val="F2412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" name="Ovale 99">
            <a:extLst>
              <a:ext uri="{FF2B5EF4-FFF2-40B4-BE49-F238E27FC236}">
                <a16:creationId xmlns:a16="http://schemas.microsoft.com/office/drawing/2014/main" id="{FD97A8DA-90D8-4527-BAAC-749097C5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931" y="1891218"/>
            <a:ext cx="3216275" cy="1387475"/>
          </a:xfrm>
          <a:prstGeom prst="ellipse">
            <a:avLst/>
          </a:prstGeom>
          <a:noFill/>
          <a:ln w="28575" algn="ctr">
            <a:solidFill>
              <a:srgbClr val="F2412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34" name="Connettore 2 65">
            <a:extLst>
              <a:ext uri="{FF2B5EF4-FFF2-40B4-BE49-F238E27FC236}">
                <a16:creationId xmlns:a16="http://schemas.microsoft.com/office/drawing/2014/main" id="{432DE6CC-70C0-44E8-960F-E546246320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07543" y="4050217"/>
            <a:ext cx="20478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ttore 2 108">
            <a:extLst>
              <a:ext uri="{FF2B5EF4-FFF2-40B4-BE49-F238E27FC236}">
                <a16:creationId xmlns:a16="http://schemas.microsoft.com/office/drawing/2014/main" id="{0B8D4A56-9DB6-48D1-B6F2-4AE8A662AE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99606" y="5007480"/>
            <a:ext cx="20653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ttore 2 83">
            <a:extLst>
              <a:ext uri="{FF2B5EF4-FFF2-40B4-BE49-F238E27FC236}">
                <a16:creationId xmlns:a16="http://schemas.microsoft.com/office/drawing/2014/main" id="{111F6EBD-1118-4CD8-9D9D-683C019459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5793" y="2326192"/>
            <a:ext cx="7413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ttore 2 85">
            <a:extLst>
              <a:ext uri="{FF2B5EF4-FFF2-40B4-BE49-F238E27FC236}">
                <a16:creationId xmlns:a16="http://schemas.microsoft.com/office/drawing/2014/main" id="{70BBFEBC-6DCF-437D-89A2-0D72C76D4F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94842" y="2788155"/>
            <a:ext cx="7508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Connettore 2 87">
            <a:extLst>
              <a:ext uri="{FF2B5EF4-FFF2-40B4-BE49-F238E27FC236}">
                <a16:creationId xmlns:a16="http://schemas.microsoft.com/office/drawing/2014/main" id="{BEC33E7D-40A2-4D78-ACDA-D192084162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07542" y="4293105"/>
            <a:ext cx="7381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ttore 2 89">
            <a:extLst>
              <a:ext uri="{FF2B5EF4-FFF2-40B4-BE49-F238E27FC236}">
                <a16:creationId xmlns:a16="http://schemas.microsoft.com/office/drawing/2014/main" id="{D9178E76-73AA-4637-9ACB-891E35C27C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94842" y="4748717"/>
            <a:ext cx="736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CasellaDiTesto 90">
            <a:extLst>
              <a:ext uri="{FF2B5EF4-FFF2-40B4-BE49-F238E27FC236}">
                <a16:creationId xmlns:a16="http://schemas.microsoft.com/office/drawing/2014/main" id="{532BDB7F-1303-4EE6-A0D6-C5F13CF9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605" y="5031292"/>
            <a:ext cx="699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spare</a:t>
            </a:r>
          </a:p>
        </p:txBody>
      </p:sp>
      <p:cxnSp>
        <p:nvCxnSpPr>
          <p:cNvPr id="41" name="Connettore 2 96">
            <a:extLst>
              <a:ext uri="{FF2B5EF4-FFF2-40B4-BE49-F238E27FC236}">
                <a16:creationId xmlns:a16="http://schemas.microsoft.com/office/drawing/2014/main" id="{0383FF8C-0A50-4981-90C3-0ED6C2705C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87105" y="2448430"/>
            <a:ext cx="4175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ttangolo 2">
            <a:extLst>
              <a:ext uri="{FF2B5EF4-FFF2-40B4-BE49-F238E27FC236}">
                <a16:creationId xmlns:a16="http://schemas.microsoft.com/office/drawing/2014/main" id="{FA6F43E7-0097-4EC4-822A-8A403C4D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369" y="1084699"/>
            <a:ext cx="3846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Pair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-and-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spare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3" name="CasellaDiTesto 98">
            <a:extLst>
              <a:ext uri="{FF2B5EF4-FFF2-40B4-BE49-F238E27FC236}">
                <a16:creationId xmlns:a16="http://schemas.microsoft.com/office/drawing/2014/main" id="{0F2C4274-0795-4F0E-975A-36F7C94F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979" y="5661439"/>
            <a:ext cx="8148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Pair</a:t>
            </a:r>
            <a:r>
              <a:rPr lang="it-IT" altLang="it-IT" dirty="0"/>
              <a:t> </a:t>
            </a:r>
            <a:r>
              <a:rPr lang="it-IT" altLang="it-IT" dirty="0" err="1"/>
              <a:t>results</a:t>
            </a:r>
            <a:r>
              <a:rPr lang="it-IT" altLang="it-IT" dirty="0"/>
              <a:t> are </a:t>
            </a:r>
            <a:r>
              <a:rPr lang="it-IT" altLang="it-IT" dirty="0" err="1"/>
              <a:t>used</a:t>
            </a:r>
            <a:r>
              <a:rPr lang="it-IT" altLang="it-IT" dirty="0"/>
              <a:t> in a </a:t>
            </a:r>
            <a:r>
              <a:rPr lang="it-IT" altLang="it-IT" dirty="0" err="1"/>
              <a:t>spare</a:t>
            </a:r>
            <a:r>
              <a:rPr lang="it-IT" altLang="it-IT" dirty="0"/>
              <a:t> </a:t>
            </a:r>
            <a:r>
              <a:rPr lang="it-IT" altLang="it-IT" dirty="0" err="1"/>
              <a:t>arrangment</a:t>
            </a:r>
            <a:r>
              <a:rPr lang="it-IT" altLang="it-IT" dirty="0"/>
              <a:t>.  </a:t>
            </a:r>
            <a:r>
              <a:rPr lang="it-IT" altLang="it-IT" dirty="0" err="1"/>
              <a:t>Spare</a:t>
            </a:r>
            <a:r>
              <a:rPr lang="it-IT" altLang="it-IT" dirty="0"/>
              <a:t>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coarser</a:t>
            </a:r>
            <a:r>
              <a:rPr lang="it-IT" altLang="it-IT" dirty="0"/>
              <a:t> </a:t>
            </a:r>
            <a:r>
              <a:rPr lang="it-IT" altLang="it-IT" dirty="0" err="1"/>
              <a:t>granularity</a:t>
            </a:r>
            <a:r>
              <a:rPr lang="it-IT" altLang="it-IT" dirty="0"/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four</a:t>
            </a:r>
            <a:r>
              <a:rPr lang="it-IT" altLang="it-IT" dirty="0"/>
              <a:t> copies must be </a:t>
            </a:r>
            <a:r>
              <a:rPr lang="it-IT" altLang="it-IT" dirty="0" err="1"/>
              <a:t>synchronised</a:t>
            </a:r>
            <a:r>
              <a:rPr lang="it-IT" altLang="it-IT" dirty="0"/>
              <a:t> (</a:t>
            </a:r>
            <a:r>
              <a:rPr lang="it-IT" altLang="it-IT" dirty="0" err="1"/>
              <a:t>only</a:t>
            </a:r>
            <a:r>
              <a:rPr lang="it-IT" altLang="it-IT" dirty="0"/>
              <a:t> the </a:t>
            </a:r>
            <a:r>
              <a:rPr lang="it-IT" altLang="it-IT" dirty="0" err="1"/>
              <a:t>two</a:t>
            </a:r>
            <a:r>
              <a:rPr lang="it-IT" altLang="it-IT" dirty="0"/>
              <a:t> </a:t>
            </a:r>
            <a:r>
              <a:rPr lang="it-IT" altLang="it-IT" dirty="0" err="1"/>
              <a:t>pairs</a:t>
            </a:r>
            <a:r>
              <a:rPr lang="it-IT" alt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86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994CF-A9C3-4363-84B2-12786CE3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Hybrid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approaches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1B490B-7CE2-40B1-9756-701B3012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05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dirty="0"/>
              <a:t>Combine </a:t>
            </a:r>
            <a:r>
              <a:rPr lang="it-IT" altLang="it-IT" dirty="0" err="1"/>
              <a:t>both</a:t>
            </a:r>
            <a:r>
              <a:rPr lang="it-IT" altLang="it-IT" dirty="0"/>
              <a:t> the </a:t>
            </a:r>
            <a:r>
              <a:rPr lang="it-IT" altLang="it-IT" dirty="0" err="1"/>
              <a:t>active</a:t>
            </a:r>
            <a:r>
              <a:rPr lang="it-IT" altLang="it-IT" dirty="0"/>
              <a:t> and passive </a:t>
            </a:r>
            <a:r>
              <a:rPr lang="it-IT" altLang="it-IT" dirty="0" err="1"/>
              <a:t>approaches</a:t>
            </a:r>
            <a:r>
              <a:rPr lang="it-IT" altLang="it-IT" dirty="0"/>
              <a:t> </a:t>
            </a: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dirty="0" err="1"/>
              <a:t>Very</a:t>
            </a:r>
            <a:r>
              <a:rPr lang="it-IT" altLang="it-IT" dirty="0"/>
              <a:t> </a:t>
            </a:r>
            <a:r>
              <a:rPr lang="it-IT" altLang="it-IT" dirty="0" err="1"/>
              <a:t>expensive</a:t>
            </a:r>
            <a:r>
              <a:rPr lang="it-IT" altLang="it-IT" dirty="0"/>
              <a:t> in </a:t>
            </a:r>
            <a:r>
              <a:rPr lang="it-IT" altLang="it-IT" dirty="0" err="1"/>
              <a:t>terms</a:t>
            </a:r>
            <a:r>
              <a:rPr lang="it-IT" altLang="it-IT" dirty="0"/>
              <a:t> of the </a:t>
            </a:r>
            <a:r>
              <a:rPr lang="it-IT" altLang="it-IT" dirty="0" err="1"/>
              <a:t>amount</a:t>
            </a:r>
            <a:r>
              <a:rPr lang="it-IT" altLang="it-IT" dirty="0"/>
              <a:t> of </a:t>
            </a:r>
            <a:r>
              <a:rPr lang="it-IT" altLang="it-IT" dirty="0" err="1"/>
              <a:t>hw</a:t>
            </a:r>
            <a:r>
              <a:rPr lang="it-IT" altLang="it-IT" dirty="0"/>
              <a:t> </a:t>
            </a:r>
            <a:r>
              <a:rPr lang="it-IT" altLang="it-IT" dirty="0" err="1"/>
              <a:t>required</a:t>
            </a:r>
            <a:r>
              <a:rPr lang="it-IT" altLang="it-IT" dirty="0"/>
              <a:t> to </a:t>
            </a:r>
            <a:r>
              <a:rPr lang="it-IT" altLang="it-IT" dirty="0" err="1"/>
              <a:t>implement</a:t>
            </a:r>
            <a:r>
              <a:rPr lang="it-IT" altLang="it-IT" dirty="0"/>
              <a:t> a system </a:t>
            </a: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dirty="0"/>
              <a:t>Applied in commercial systems, </a:t>
            </a:r>
            <a:r>
              <a:rPr lang="it-IT" altLang="it-IT" dirty="0" err="1"/>
              <a:t>safety</a:t>
            </a:r>
            <a:r>
              <a:rPr lang="it-IT" altLang="it-IT" dirty="0"/>
              <a:t> </a:t>
            </a:r>
            <a:r>
              <a:rPr lang="it-IT" altLang="it-IT" dirty="0" err="1"/>
              <a:t>critical</a:t>
            </a:r>
            <a:r>
              <a:rPr lang="it-IT" altLang="it-IT" dirty="0"/>
              <a:t> system (</a:t>
            </a:r>
            <a:r>
              <a:rPr lang="it-IT" altLang="it-IT" dirty="0" err="1"/>
              <a:t>aviation</a:t>
            </a:r>
            <a:r>
              <a:rPr lang="it-IT" altLang="it-IT" dirty="0"/>
              <a:t>, railways, …)</a:t>
            </a: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dirty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NMR with 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spares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Reconfigurable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NMR):</a:t>
            </a: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b="1" dirty="0">
              <a:solidFill>
                <a:schemeClr val="accent2"/>
              </a:solidFill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 err="1"/>
              <a:t>Modules</a:t>
            </a:r>
            <a:r>
              <a:rPr lang="it-IT" altLang="it-IT" dirty="0"/>
              <a:t> </a:t>
            </a:r>
            <a:r>
              <a:rPr lang="it-IT" altLang="it-IT" dirty="0" err="1"/>
              <a:t>arranged</a:t>
            </a:r>
            <a:r>
              <a:rPr lang="it-IT" altLang="it-IT" dirty="0"/>
              <a:t> in a </a:t>
            </a:r>
            <a:r>
              <a:rPr lang="it-IT" altLang="it-IT" dirty="0" err="1"/>
              <a:t>voting</a:t>
            </a:r>
            <a:r>
              <a:rPr lang="it-IT" altLang="it-IT" dirty="0"/>
              <a:t> </a:t>
            </a:r>
            <a:r>
              <a:rPr lang="it-IT" altLang="it-IT" dirty="0" err="1"/>
              <a:t>configuration</a:t>
            </a:r>
            <a:endParaRPr lang="it-IT" altLang="it-IT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/>
              <a:t>	-  </a:t>
            </a:r>
            <a:r>
              <a:rPr lang="it-IT" altLang="it-IT" dirty="0" err="1"/>
              <a:t>spares</a:t>
            </a:r>
            <a:r>
              <a:rPr lang="it-IT" altLang="it-IT" dirty="0"/>
              <a:t> to </a:t>
            </a:r>
            <a:r>
              <a:rPr lang="it-IT" altLang="it-IT" dirty="0" err="1"/>
              <a:t>replace</a:t>
            </a:r>
            <a:r>
              <a:rPr lang="it-IT" altLang="it-IT" dirty="0"/>
              <a:t>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units</a:t>
            </a:r>
            <a:r>
              <a:rPr lang="it-IT" altLang="it-IT" dirty="0"/>
              <a:t>  	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/>
              <a:t>	-  </a:t>
            </a:r>
            <a:r>
              <a:rPr lang="it-IT" altLang="it-IT" dirty="0" err="1"/>
              <a:t>rely</a:t>
            </a:r>
            <a:r>
              <a:rPr lang="it-IT" altLang="it-IT" dirty="0"/>
              <a:t> on </a:t>
            </a:r>
            <a:r>
              <a:rPr lang="it-IT" altLang="it-IT" dirty="0" err="1"/>
              <a:t>detection</a:t>
            </a:r>
            <a:r>
              <a:rPr lang="it-IT" altLang="it-IT" dirty="0"/>
              <a:t> of </a:t>
            </a:r>
            <a:r>
              <a:rPr lang="it-IT" altLang="it-IT" dirty="0" err="1"/>
              <a:t>disagreements</a:t>
            </a:r>
            <a:r>
              <a:rPr lang="it-IT" altLang="it-IT" dirty="0"/>
              <a:t> and </a:t>
            </a:r>
            <a:r>
              <a:rPr lang="it-IT" altLang="it-IT" dirty="0" err="1"/>
              <a:t>determine</a:t>
            </a:r>
            <a:r>
              <a:rPr lang="it-IT" altLang="it-IT" dirty="0"/>
              <a:t> the </a:t>
            </a:r>
            <a:r>
              <a:rPr lang="it-IT" altLang="it-IT" dirty="0" err="1"/>
              <a:t>module</a:t>
            </a:r>
            <a:r>
              <a:rPr lang="it-IT" altLang="it-IT" dirty="0"/>
              <a:t>(s) </a:t>
            </a:r>
            <a:br>
              <a:rPr lang="it-IT" altLang="it-IT" dirty="0"/>
            </a:br>
            <a:r>
              <a:rPr lang="it-IT" altLang="it-IT" dirty="0"/>
              <a:t>	  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agreeing</a:t>
            </a:r>
            <a:r>
              <a:rPr lang="it-IT" altLang="it-IT" dirty="0"/>
              <a:t> with the </a:t>
            </a:r>
            <a:r>
              <a:rPr lang="it-IT" altLang="it-IT" dirty="0" err="1"/>
              <a:t>majority</a:t>
            </a:r>
            <a:endParaRPr lang="it-IT" altLang="it-IT" dirty="0"/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dirty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  <a:defRPr/>
            </a:pPr>
            <a:endParaRPr lang="it-IT" altLang="it-IT" b="1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75346D-788D-4292-8024-82A716A7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F97982-8465-4098-9279-2D509EB7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2AD6BE-DDF9-4981-BAF1-4AC7462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045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A6297-B432-4D80-8317-E03C17A1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Reconfigurable</a:t>
            </a:r>
            <a:r>
              <a:rPr lang="it-IT" altLang="it-IT" dirty="0">
                <a:solidFill>
                  <a:schemeClr val="bg1"/>
                </a:solidFill>
              </a:rPr>
              <a:t> NMR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5ABE01-BF44-4369-8E9D-BE01E635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01" y="1178715"/>
            <a:ext cx="5512348" cy="3070386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100" dirty="0"/>
              <a:t>N </a:t>
            </a:r>
            <a:r>
              <a:rPr lang="it-IT" sz="2100" dirty="0" err="1"/>
              <a:t>redundant</a:t>
            </a:r>
            <a:r>
              <a:rPr lang="it-IT" sz="2100" dirty="0"/>
              <a:t> </a:t>
            </a:r>
            <a:r>
              <a:rPr lang="it-IT" sz="2100" dirty="0" err="1"/>
              <a:t>module</a:t>
            </a:r>
            <a:r>
              <a:rPr lang="it-IT" sz="2100" dirty="0"/>
              <a:t> </a:t>
            </a:r>
            <a:r>
              <a:rPr lang="it-IT" sz="2100" dirty="0" err="1"/>
              <a:t>configuration</a:t>
            </a:r>
            <a:r>
              <a:rPr lang="it-IT" sz="2100" dirty="0"/>
              <a:t> (</a:t>
            </a:r>
            <a:r>
              <a:rPr lang="it-IT" sz="2100" dirty="0" err="1"/>
              <a:t>active</a:t>
            </a:r>
            <a:r>
              <a:rPr lang="it-IT" sz="2100" dirty="0"/>
              <a:t> </a:t>
            </a:r>
            <a:r>
              <a:rPr lang="it-IT" sz="2100" dirty="0" err="1"/>
              <a:t>modules</a:t>
            </a:r>
            <a:r>
              <a:rPr lang="it-IT" sz="2100" dirty="0"/>
              <a:t>)</a:t>
            </a:r>
            <a:br>
              <a:rPr lang="it-IT" sz="2100" dirty="0"/>
            </a:br>
            <a:endParaRPr lang="it-IT" sz="2100" dirty="0"/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100" dirty="0" err="1"/>
              <a:t>Voter</a:t>
            </a:r>
            <a:r>
              <a:rPr lang="it-IT" sz="2100" dirty="0"/>
              <a:t> (</a:t>
            </a:r>
            <a:r>
              <a:rPr lang="it-IT" sz="2100" dirty="0" err="1"/>
              <a:t>votes</a:t>
            </a:r>
            <a:r>
              <a:rPr lang="it-IT" sz="2100" dirty="0"/>
              <a:t> on the output of </a:t>
            </a:r>
            <a:r>
              <a:rPr lang="it-IT" sz="2100" dirty="0" err="1"/>
              <a:t>active</a:t>
            </a:r>
            <a:r>
              <a:rPr lang="it-IT" sz="2100" dirty="0"/>
              <a:t> </a:t>
            </a:r>
            <a:r>
              <a:rPr lang="it-IT" sz="2100" dirty="0" err="1"/>
              <a:t>modules</a:t>
            </a:r>
            <a:r>
              <a:rPr lang="it-IT" sz="2100" dirty="0"/>
              <a:t>)</a:t>
            </a:r>
          </a:p>
          <a:p>
            <a:pPr marL="0" indent="0">
              <a:buClr>
                <a:srgbClr val="000000"/>
              </a:buClr>
              <a:buSzPct val="100000"/>
              <a:buNone/>
              <a:defRPr/>
            </a:pPr>
            <a:endParaRPr lang="it-IT" sz="2100" dirty="0"/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100" dirty="0"/>
              <a:t>The Fault </a:t>
            </a:r>
            <a:r>
              <a:rPr lang="it-IT" sz="2100" dirty="0" err="1"/>
              <a:t>detection</a:t>
            </a:r>
            <a:r>
              <a:rPr lang="it-IT" sz="2100" dirty="0"/>
              <a:t> </a:t>
            </a:r>
            <a:r>
              <a:rPr lang="it-IT" sz="2100" dirty="0" err="1"/>
              <a:t>units</a:t>
            </a:r>
            <a:r>
              <a:rPr lang="it-IT" sz="2100" dirty="0"/>
              <a:t> </a:t>
            </a:r>
            <a:br>
              <a:rPr lang="it-IT" sz="1900" dirty="0"/>
            </a:br>
            <a:r>
              <a:rPr lang="it-IT" sz="1600" dirty="0"/>
              <a:t>1) </a:t>
            </a:r>
            <a:r>
              <a:rPr lang="it-IT" sz="1600" dirty="0" err="1"/>
              <a:t>compares</a:t>
            </a:r>
            <a:r>
              <a:rPr lang="it-IT" sz="1600" dirty="0"/>
              <a:t> the output of the </a:t>
            </a:r>
            <a:r>
              <a:rPr lang="it-IT" sz="1600" dirty="0" err="1"/>
              <a:t>Voter</a:t>
            </a:r>
            <a:r>
              <a:rPr lang="it-IT" sz="1600" dirty="0"/>
              <a:t>  with the output of the </a:t>
            </a:r>
            <a:r>
              <a:rPr lang="it-IT" sz="1600" dirty="0" err="1"/>
              <a:t>active</a:t>
            </a:r>
            <a:r>
              <a:rPr lang="it-IT" sz="1600" dirty="0"/>
              <a:t> </a:t>
            </a:r>
            <a:r>
              <a:rPr lang="it-IT" sz="1600" dirty="0" err="1"/>
              <a:t>modules</a:t>
            </a:r>
            <a:br>
              <a:rPr lang="it-IT" sz="1600" dirty="0"/>
            </a:br>
            <a:r>
              <a:rPr lang="it-IT" sz="1600" dirty="0"/>
              <a:t>2) </a:t>
            </a:r>
            <a:r>
              <a:rPr lang="it-IT" sz="1600" dirty="0" err="1"/>
              <a:t>replaces</a:t>
            </a:r>
            <a:r>
              <a:rPr lang="it-IT" sz="1600" dirty="0"/>
              <a:t> </a:t>
            </a:r>
            <a:r>
              <a:rPr lang="it-IT" sz="1600" dirty="0" err="1"/>
              <a:t>modules</a:t>
            </a:r>
            <a:r>
              <a:rPr lang="it-IT" sz="1600" dirty="0"/>
              <a:t> </a:t>
            </a:r>
            <a:r>
              <a:rPr lang="it-IT" sz="1600" dirty="0" err="1"/>
              <a:t>whose</a:t>
            </a:r>
            <a:r>
              <a:rPr lang="it-IT" sz="1600" dirty="0"/>
              <a:t> output  </a:t>
            </a:r>
            <a:r>
              <a:rPr lang="it-IT" sz="1600" dirty="0" err="1"/>
              <a:t>disagree</a:t>
            </a:r>
            <a:r>
              <a:rPr lang="it-IT" sz="1600" dirty="0"/>
              <a:t> with the output of the </a:t>
            </a:r>
            <a:r>
              <a:rPr lang="it-IT" sz="1600" dirty="0" err="1"/>
              <a:t>voter</a:t>
            </a:r>
            <a:r>
              <a:rPr lang="it-IT" sz="1600" dirty="0"/>
              <a:t> with </a:t>
            </a:r>
            <a:r>
              <a:rPr lang="it-IT" sz="1600" dirty="0" err="1"/>
              <a:t>spares</a:t>
            </a:r>
            <a:endParaRPr lang="it-IT" sz="1600" dirty="0"/>
          </a:p>
          <a:p>
            <a:pPr marL="285750" indent="-285750">
              <a:buClr>
                <a:srgbClr val="000000"/>
              </a:buClr>
              <a:buSzPct val="100000"/>
              <a:buFontTx/>
              <a:buChar char="-"/>
              <a:defRPr/>
            </a:pPr>
            <a:endParaRPr lang="it-IT" sz="21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7B0B76-6B58-4FF4-B04F-77DF3899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1B95C1-187F-45B5-A31E-BC3B2FC0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ED59B3-B021-4291-918B-07285D97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25</a:t>
            </a:fld>
            <a:endParaRPr lang="it-IT"/>
          </a:p>
        </p:txBody>
      </p:sp>
      <p:grpSp>
        <p:nvGrpSpPr>
          <p:cNvPr id="7" name="Gruppo 14335">
            <a:extLst>
              <a:ext uri="{FF2B5EF4-FFF2-40B4-BE49-F238E27FC236}">
                <a16:creationId xmlns:a16="http://schemas.microsoft.com/office/drawing/2014/main" id="{F298A9E3-224E-4942-A2F4-BB3757DAA9D9}"/>
              </a:ext>
            </a:extLst>
          </p:cNvPr>
          <p:cNvGrpSpPr>
            <a:grpSpLocks/>
          </p:cNvGrpSpPr>
          <p:nvPr/>
        </p:nvGrpSpPr>
        <p:grpSpPr bwMode="auto">
          <a:xfrm>
            <a:off x="6653973" y="1150456"/>
            <a:ext cx="4276725" cy="4799013"/>
            <a:chOff x="1330076" y="717709"/>
            <a:chExt cx="5934324" cy="4924687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F2AC27F-B00C-47DC-99EC-45B96B863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961" y="717709"/>
              <a:ext cx="1437952" cy="107823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Fault detection 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unit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11384BC-F73A-408C-960C-294ACB49C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539" y="2544129"/>
              <a:ext cx="1157288" cy="309826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SWITCH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(select N 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out-of  N+M)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801A9672-E445-48D6-BF18-63BAC4EE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4988" y="4438493"/>
              <a:ext cx="799412" cy="28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output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13469940-D591-4F2A-9823-0C9C9A73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346" y="852170"/>
              <a:ext cx="1100138" cy="73977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200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EF75004-0907-4F21-8B73-FCDD9192C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176" y="2186941"/>
              <a:ext cx="1100138" cy="73977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200"/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394D904E-9F88-4065-B1EC-EAA24DF90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3348" y="1149033"/>
              <a:ext cx="1077460" cy="28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Module 1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73F82329-0F37-4F98-87A8-B85184669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293" y="2237741"/>
              <a:ext cx="1124171" cy="28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Module N</a:t>
              </a: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4CEF660D-9C01-4BDE-A049-223578027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6833" y="1161733"/>
              <a:ext cx="28892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2C78EAFB-C4AF-4A88-8892-515638928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0076" y="2558416"/>
              <a:ext cx="28892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428EDCB-9B0F-433C-90BC-80BD4B5A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883" y="3073400"/>
              <a:ext cx="1100138" cy="73977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200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B2702671-074D-41EF-90ED-24064383C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176" y="4359117"/>
              <a:ext cx="1100138" cy="73977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200"/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74A7911C-3C6D-4C6A-BD11-0D673BBB7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885" y="3184525"/>
              <a:ext cx="1077460" cy="47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Spare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Module 1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3ED71315-83C3-4E11-992F-17D1C98A3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703" y="4409917"/>
              <a:ext cx="1159762" cy="47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Spare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Module M</a:t>
              </a: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FB46A251-B329-4270-8CEA-B4AA765CF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370" y="3381375"/>
              <a:ext cx="28892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6189055A-3DAA-4138-9BFF-0CA2E74E8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2076" y="4730592"/>
              <a:ext cx="28892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F6B75DEC-40B0-40EE-A36A-D2D8250D9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3771743"/>
              <a:ext cx="693738" cy="67945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Voter</a:t>
              </a: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7C6A3DD9-6430-4EC4-9173-9BF100DC4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2425" y="4143218"/>
              <a:ext cx="46355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61913643-C546-42F9-BF77-37ACD7494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1024" y="1432877"/>
              <a:ext cx="1588" cy="271192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C845BC91-50C3-4D2B-A9AB-74E826713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0352" y="1453833"/>
              <a:ext cx="129384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20B21811-1523-4600-8578-78297D93B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83" y="1995488"/>
              <a:ext cx="412369" cy="28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 b="1">
                  <a:latin typeface="Times New Roman" panose="02020603050405020304" pitchFamily="18" charset="0"/>
                </a:rPr>
                <a:t>. .</a:t>
              </a: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16038336-E9CF-4F5D-9D9B-45ACF4E07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1371" y="2933779"/>
              <a:ext cx="1351058" cy="47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Active 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units outputs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F45FC47A-369B-4515-92DC-E01C7A774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9912" y="779464"/>
              <a:ext cx="1516062" cy="47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Disagreement 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detection</a:t>
              </a:r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94530A58-E4C5-4C50-AC38-02CFBD3EE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7988" y="3401856"/>
              <a:ext cx="752475" cy="3698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19B588C2-0EE0-420E-BC8C-7AF834E72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7988" y="4327368"/>
              <a:ext cx="636588" cy="1889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Text Box 39">
              <a:extLst>
                <a:ext uri="{FF2B5EF4-FFF2-40B4-BE49-F238E27FC236}">
                  <a16:creationId xmlns:a16="http://schemas.microsoft.com/office/drawing/2014/main" id="{5B6B2533-62DA-488D-A824-F4680F75D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283" y="3944781"/>
              <a:ext cx="412369" cy="28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 b="1">
                  <a:latin typeface="Times New Roman" panose="02020603050405020304" pitchFamily="18" charset="0"/>
                </a:rPr>
                <a:t>. .</a:t>
              </a:r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5F4061F6-4114-4FD6-94AF-314CB02F6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309" y="1627982"/>
              <a:ext cx="305599" cy="47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 b="1">
                  <a:latin typeface="Times New Roman" panose="02020603050405020304" pitchFamily="18" charset="0"/>
                </a:rPr>
                <a:t>.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 b="1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82D3F709-A110-4C33-8B76-E6A238EC4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553" y="3716180"/>
              <a:ext cx="305599" cy="475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 b="1">
                  <a:latin typeface="Times New Roman" panose="02020603050405020304" pitchFamily="18" charset="0"/>
                </a:rPr>
                <a:t>.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 b="1">
                  <a:latin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35" name="Connettore 1 4">
              <a:extLst>
                <a:ext uri="{FF2B5EF4-FFF2-40B4-BE49-F238E27FC236}">
                  <a16:creationId xmlns:a16="http://schemas.microsoft.com/office/drawing/2014/main" id="{217EF9C1-2F41-4BB3-B833-81FDEED61D18}"/>
                </a:ext>
              </a:extLst>
            </p:cNvPr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2727484" y="1222057"/>
              <a:ext cx="260340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Connettore 1 6">
              <a:extLst>
                <a:ext uri="{FF2B5EF4-FFF2-40B4-BE49-F238E27FC236}">
                  <a16:creationId xmlns:a16="http://schemas.microsoft.com/office/drawing/2014/main" id="{1E508A81-A911-4D46-9691-A6A11CB160B1}"/>
                </a:ext>
              </a:extLst>
            </p:cNvPr>
            <p:cNvCxnSpPr>
              <a:cxnSpLocks noChangeShapeType="1"/>
              <a:stCxn id="12" idx="3"/>
            </p:cNvCxnSpPr>
            <p:nvPr/>
          </p:nvCxnSpPr>
          <p:spPr bwMode="auto">
            <a:xfrm flipV="1">
              <a:off x="2722314" y="2556828"/>
              <a:ext cx="474777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Connettore 1 8">
              <a:extLst>
                <a:ext uri="{FF2B5EF4-FFF2-40B4-BE49-F238E27FC236}">
                  <a16:creationId xmlns:a16="http://schemas.microsoft.com/office/drawing/2014/main" id="{CA78F6C2-0854-4562-BAE3-0A771F824D72}"/>
                </a:ext>
              </a:extLst>
            </p:cNvPr>
            <p:cNvCxnSpPr>
              <a:cxnSpLocks noChangeShapeType="1"/>
              <a:stCxn id="17" idx="3"/>
            </p:cNvCxnSpPr>
            <p:nvPr/>
          </p:nvCxnSpPr>
          <p:spPr bwMode="auto">
            <a:xfrm>
              <a:off x="2745021" y="3443288"/>
              <a:ext cx="805890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ttore 1 10">
              <a:extLst>
                <a:ext uri="{FF2B5EF4-FFF2-40B4-BE49-F238E27FC236}">
                  <a16:creationId xmlns:a16="http://schemas.microsoft.com/office/drawing/2014/main" id="{F09A724C-66C2-4D2D-9559-8CFD37EDD2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84027" y="4474051"/>
              <a:ext cx="1088640" cy="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Connettore 1 12">
              <a:extLst>
                <a:ext uri="{FF2B5EF4-FFF2-40B4-BE49-F238E27FC236}">
                  <a16:creationId xmlns:a16="http://schemas.microsoft.com/office/drawing/2014/main" id="{387DDA0A-03D5-4E61-AA90-72A37D046A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87824" y="838358"/>
              <a:ext cx="7640" cy="471154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Connettore 1 14">
              <a:extLst>
                <a:ext uri="{FF2B5EF4-FFF2-40B4-BE49-F238E27FC236}">
                  <a16:creationId xmlns:a16="http://schemas.microsoft.com/office/drawing/2014/main" id="{B71CFC47-EC7E-4D95-BB39-E59D9F1279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848" y="1039814"/>
              <a:ext cx="0" cy="413702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Connettore 1 16">
              <a:extLst>
                <a:ext uri="{FF2B5EF4-FFF2-40B4-BE49-F238E27FC236}">
                  <a16:creationId xmlns:a16="http://schemas.microsoft.com/office/drawing/2014/main" id="{59BFF831-A7E9-496A-B73E-0A4F2518E3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38688" y="1366044"/>
              <a:ext cx="0" cy="354563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Connettore 2 25">
              <a:extLst>
                <a:ext uri="{FF2B5EF4-FFF2-40B4-BE49-F238E27FC236}">
                  <a16:creationId xmlns:a16="http://schemas.microsoft.com/office/drawing/2014/main" id="{EC3570EA-AE9F-41C2-8E12-8AE0758807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13036" y="5176837"/>
              <a:ext cx="1097503" cy="159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Connettore 2 27">
              <a:extLst>
                <a:ext uri="{FF2B5EF4-FFF2-40B4-BE49-F238E27FC236}">
                  <a16:creationId xmlns:a16="http://schemas.microsoft.com/office/drawing/2014/main" id="{F3261AEB-7338-4A4C-83E3-6D9898292E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91644" y="5553078"/>
              <a:ext cx="1318895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Connettore 2 29">
              <a:extLst>
                <a:ext uri="{FF2B5EF4-FFF2-40B4-BE49-F238E27FC236}">
                  <a16:creationId xmlns:a16="http://schemas.microsoft.com/office/drawing/2014/main" id="{7B70C565-CF50-41DC-B9A8-862B75CA18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6459" y="824865"/>
              <a:ext cx="1245501" cy="1349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Connettore 2 31">
              <a:extLst>
                <a:ext uri="{FF2B5EF4-FFF2-40B4-BE49-F238E27FC236}">
                  <a16:creationId xmlns:a16="http://schemas.microsoft.com/office/drawing/2014/main" id="{CD717D17-C591-489F-905E-B400D75002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848" y="1039814"/>
              <a:ext cx="100811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Connettore 2 35">
              <a:extLst>
                <a:ext uri="{FF2B5EF4-FFF2-40B4-BE49-F238E27FC236}">
                  <a16:creationId xmlns:a16="http://schemas.microsoft.com/office/drawing/2014/main" id="{B7A589EA-A2CF-41D4-9380-B5AFB27E0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33374" y="1366044"/>
              <a:ext cx="67858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Connettore 2 43">
              <a:extLst>
                <a:ext uri="{FF2B5EF4-FFF2-40B4-BE49-F238E27FC236}">
                  <a16:creationId xmlns:a16="http://schemas.microsoft.com/office/drawing/2014/main" id="{74F04584-66FD-4EAF-BC0E-B9D4390AF4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1920" y="1554163"/>
              <a:ext cx="36004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Connettore 2 50">
              <a:extLst>
                <a:ext uri="{FF2B5EF4-FFF2-40B4-BE49-F238E27FC236}">
                  <a16:creationId xmlns:a16="http://schemas.microsoft.com/office/drawing/2014/main" id="{143F2EF3-B4C6-44E2-931F-AD397C6F54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38688" y="4911680"/>
              <a:ext cx="77716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Connettore 1 53">
              <a:extLst>
                <a:ext uri="{FF2B5EF4-FFF2-40B4-BE49-F238E27FC236}">
                  <a16:creationId xmlns:a16="http://schemas.microsoft.com/office/drawing/2014/main" id="{040F2771-D034-4805-9962-F746227A85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72667" y="1554163"/>
              <a:ext cx="0" cy="309897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Connettore 2 55">
              <a:extLst>
                <a:ext uri="{FF2B5EF4-FFF2-40B4-BE49-F238E27FC236}">
                  <a16:creationId xmlns:a16="http://schemas.microsoft.com/office/drawing/2014/main" id="{7E0CAB2F-C3FC-4A79-A172-0A17C31A5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1920" y="4653136"/>
              <a:ext cx="458619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Connettore 2 60">
              <a:extLst>
                <a:ext uri="{FF2B5EF4-FFF2-40B4-BE49-F238E27FC236}">
                  <a16:creationId xmlns:a16="http://schemas.microsoft.com/office/drawing/2014/main" id="{F193A3B3-F8E0-4F1F-A493-27F04DBE9B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99992" y="1795939"/>
              <a:ext cx="0" cy="74819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Connettore 2 62">
              <a:extLst>
                <a:ext uri="{FF2B5EF4-FFF2-40B4-BE49-F238E27FC236}">
                  <a16:creationId xmlns:a16="http://schemas.microsoft.com/office/drawing/2014/main" id="{DBC18D3E-6135-444E-B73E-C4391160C4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8064" y="1795939"/>
              <a:ext cx="0" cy="74819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Rettangolo 52">
            <a:extLst>
              <a:ext uri="{FF2B5EF4-FFF2-40B4-BE49-F238E27FC236}">
                <a16:creationId xmlns:a16="http://schemas.microsoft.com/office/drawing/2014/main" id="{78D87674-CE89-4E8B-81A3-E0FC5FEA6AEB}"/>
              </a:ext>
            </a:extLst>
          </p:cNvPr>
          <p:cNvSpPr/>
          <p:nvPr/>
        </p:nvSpPr>
        <p:spPr>
          <a:xfrm>
            <a:off x="426652" y="4112245"/>
            <a:ext cx="5019867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b="1" dirty="0" err="1"/>
              <a:t>Reliablity</a:t>
            </a:r>
            <a:br>
              <a:rPr lang="it-IT" dirty="0">
                <a:latin typeface="Arial" charset="0"/>
              </a:rPr>
            </a:br>
            <a:r>
              <a:rPr lang="it-IT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it-IT" dirty="0" err="1"/>
              <a:t>as</a:t>
            </a:r>
            <a:r>
              <a:rPr lang="it-IT" dirty="0"/>
              <a:t> long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spare</a:t>
            </a:r>
            <a:r>
              <a:rPr lang="it-IT" dirty="0"/>
              <a:t> pool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empty</a:t>
            </a:r>
            <a:endParaRPr lang="it-IT" dirty="0"/>
          </a:p>
          <a:p>
            <a:pPr>
              <a:spcBef>
                <a:spcPts val="300"/>
              </a:spcBef>
            </a:pP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>
              <a:spcBef>
                <a:spcPts val="300"/>
              </a:spcBef>
            </a:pPr>
            <a:r>
              <a:rPr lang="it-IT" altLang="it-IT" b="1" dirty="0"/>
              <a:t>Coverage</a:t>
            </a:r>
            <a:br>
              <a:rPr lang="it-IT" altLang="it-IT" b="1" dirty="0">
                <a:solidFill>
                  <a:schemeClr val="accent2"/>
                </a:solidFill>
              </a:rPr>
            </a:br>
            <a:r>
              <a:rPr lang="it-IT" altLang="it-IT" b="1" dirty="0"/>
              <a:t> TMR with one </a:t>
            </a:r>
            <a:r>
              <a:rPr lang="it-IT" altLang="it-IT" b="1" dirty="0" err="1"/>
              <a:t>spare</a:t>
            </a:r>
            <a:r>
              <a:rPr lang="it-IT" altLang="it-IT" dirty="0"/>
              <a:t> can </a:t>
            </a:r>
            <a:r>
              <a:rPr lang="it-IT" altLang="it-IT" dirty="0" err="1"/>
              <a:t>tolerate</a:t>
            </a:r>
            <a:r>
              <a:rPr lang="it-IT" altLang="it-IT" dirty="0"/>
              <a:t> 2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modules</a:t>
            </a:r>
            <a:endParaRPr lang="it-IT" altLang="it-IT" dirty="0"/>
          </a:p>
          <a:p>
            <a:pPr>
              <a:spcBef>
                <a:spcPts val="300"/>
              </a:spcBef>
            </a:pPr>
            <a:r>
              <a:rPr lang="it-IT" altLang="it-IT" dirty="0"/>
              <a:t>(</a:t>
            </a:r>
            <a:r>
              <a:rPr lang="it-IT" altLang="it-IT" dirty="0" err="1"/>
              <a:t>mask</a:t>
            </a:r>
            <a:r>
              <a:rPr lang="it-IT" altLang="it-IT" dirty="0"/>
              <a:t> the first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module</a:t>
            </a:r>
            <a:r>
              <a:rPr lang="it-IT" altLang="it-IT" dirty="0"/>
              <a:t>; </a:t>
            </a:r>
            <a:r>
              <a:rPr lang="it-IT" altLang="it-IT" dirty="0" err="1"/>
              <a:t>replace</a:t>
            </a:r>
            <a:r>
              <a:rPr lang="it-IT" altLang="it-IT" dirty="0"/>
              <a:t> the </a:t>
            </a:r>
            <a:r>
              <a:rPr lang="it-IT" altLang="it-IT" dirty="0" err="1"/>
              <a:t>module</a:t>
            </a:r>
            <a:r>
              <a:rPr lang="it-IT" altLang="it-IT" dirty="0"/>
              <a:t>; </a:t>
            </a:r>
            <a:br>
              <a:rPr lang="it-IT" altLang="it-IT" dirty="0"/>
            </a:br>
            <a:r>
              <a:rPr lang="it-IT" altLang="it-IT" dirty="0" err="1"/>
              <a:t>mask</a:t>
            </a:r>
            <a:r>
              <a:rPr lang="it-IT" altLang="it-IT" dirty="0"/>
              <a:t> the second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module</a:t>
            </a:r>
            <a:r>
              <a:rPr lang="it-IT" alt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903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66F96-E048-4FEC-9D4A-2F9C7AFC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Hw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r>
              <a:rPr lang="it-IT" altLang="it-IT" dirty="0">
                <a:solidFill>
                  <a:schemeClr val="bg1"/>
                </a:solidFill>
              </a:rPr>
              <a:t> techniques: </a:t>
            </a:r>
            <a:r>
              <a:rPr lang="it-IT" altLang="it-IT" dirty="0" err="1">
                <a:solidFill>
                  <a:schemeClr val="bg1"/>
                </a:solidFill>
              </a:rPr>
              <a:t>summary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DE05BC-E77C-432B-8A3B-442847FA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73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38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differences</a:t>
            </a:r>
            <a:endParaRPr lang="it-IT" altLang="it-I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b="1" dirty="0">
                <a:solidFill>
                  <a:schemeClr val="accent2"/>
                </a:solidFill>
              </a:rPr>
              <a:t>	</a:t>
            </a:r>
            <a:r>
              <a:rPr lang="it-IT" altLang="it-IT" b="1" dirty="0"/>
              <a:t>Passive</a:t>
            </a:r>
            <a:r>
              <a:rPr lang="it-IT" altLang="it-IT" dirty="0"/>
              <a:t>: </a:t>
            </a:r>
            <a:r>
              <a:rPr lang="it-IT" altLang="it-IT" dirty="0" err="1"/>
              <a:t>rely</a:t>
            </a:r>
            <a:r>
              <a:rPr lang="it-IT" altLang="it-IT" dirty="0"/>
              <a:t> on fault </a:t>
            </a:r>
            <a:r>
              <a:rPr lang="it-IT" altLang="it-IT" dirty="0" err="1"/>
              <a:t>masking</a:t>
            </a:r>
            <a:r>
              <a:rPr lang="it-IT" altLang="it-IT" dirty="0"/>
              <a:t>	    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b="1" dirty="0"/>
              <a:t>	Active</a:t>
            </a:r>
            <a:r>
              <a:rPr lang="it-IT" altLang="it-IT" dirty="0"/>
              <a:t>: </a:t>
            </a:r>
            <a:r>
              <a:rPr lang="it-IT" altLang="it-IT" dirty="0" err="1"/>
              <a:t>rely</a:t>
            </a:r>
            <a:r>
              <a:rPr lang="it-IT" altLang="it-IT" dirty="0"/>
              <a:t> on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, location and recovery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b="1" dirty="0"/>
              <a:t>	</a:t>
            </a:r>
            <a:r>
              <a:rPr lang="it-IT" altLang="it-IT" b="1" dirty="0" err="1"/>
              <a:t>Hybrid</a:t>
            </a:r>
            <a:r>
              <a:rPr lang="it-IT" altLang="it-IT" dirty="0"/>
              <a:t>: </a:t>
            </a:r>
            <a:r>
              <a:rPr lang="it-IT" altLang="it-IT" dirty="0" err="1"/>
              <a:t>emply</a:t>
            </a:r>
            <a:r>
              <a:rPr lang="it-IT" altLang="it-IT" dirty="0"/>
              <a:t> </a:t>
            </a:r>
            <a:r>
              <a:rPr lang="it-IT" altLang="it-IT" dirty="0" err="1"/>
              <a:t>both</a:t>
            </a:r>
            <a:r>
              <a:rPr lang="it-IT" altLang="it-IT" dirty="0"/>
              <a:t> </a:t>
            </a:r>
            <a:r>
              <a:rPr lang="it-IT" altLang="it-IT" dirty="0" err="1"/>
              <a:t>masking</a:t>
            </a:r>
            <a:r>
              <a:rPr lang="it-IT" altLang="it-IT" dirty="0"/>
              <a:t> and recovery</a:t>
            </a:r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dirty="0"/>
          </a:p>
          <a:p>
            <a:pPr>
              <a:spcBef>
                <a:spcPts val="338"/>
              </a:spcBef>
              <a:defRPr/>
            </a:pPr>
            <a:endParaRPr lang="it-IT" altLang="it-IT" dirty="0"/>
          </a:p>
          <a:p>
            <a:pPr>
              <a:spcBef>
                <a:spcPts val="338"/>
              </a:spcBef>
              <a:defRPr/>
            </a:pPr>
            <a:r>
              <a:rPr lang="it-IT" altLang="it-IT" b="1" dirty="0"/>
              <a:t>Passive</a:t>
            </a:r>
            <a:r>
              <a:rPr lang="it-IT" altLang="it-IT" dirty="0"/>
              <a:t> </a:t>
            </a:r>
            <a:r>
              <a:rPr lang="it-IT" altLang="it-IT" dirty="0" err="1"/>
              <a:t>provides</a:t>
            </a:r>
            <a:r>
              <a:rPr lang="it-IT" altLang="it-IT" dirty="0"/>
              <a:t> fault </a:t>
            </a:r>
            <a:r>
              <a:rPr lang="it-IT" altLang="it-IT" dirty="0" err="1"/>
              <a:t>masking</a:t>
            </a:r>
            <a:r>
              <a:rPr lang="it-IT" altLang="it-IT" dirty="0"/>
              <a:t> </a:t>
            </a:r>
            <a:r>
              <a:rPr lang="it-IT" altLang="it-IT" dirty="0" err="1"/>
              <a:t>but</a:t>
            </a:r>
            <a:r>
              <a:rPr lang="it-IT" altLang="it-IT" dirty="0"/>
              <a:t> </a:t>
            </a:r>
            <a:r>
              <a:rPr lang="it-IT" altLang="it-IT" dirty="0" err="1"/>
              <a:t>requires</a:t>
            </a:r>
            <a:r>
              <a:rPr lang="it-IT" altLang="it-IT" dirty="0"/>
              <a:t> investment in </a:t>
            </a:r>
            <a:r>
              <a:rPr lang="it-IT" altLang="it-IT" dirty="0" err="1"/>
              <a:t>hw</a:t>
            </a:r>
            <a:br>
              <a:rPr lang="it-IT" altLang="it-IT" dirty="0"/>
            </a:br>
            <a:r>
              <a:rPr lang="it-IT" altLang="it-IT" dirty="0"/>
              <a:t>(5MR can </a:t>
            </a:r>
            <a:r>
              <a:rPr lang="it-IT" altLang="it-IT" dirty="0" err="1"/>
              <a:t>tolerate</a:t>
            </a:r>
            <a:r>
              <a:rPr lang="it-IT" altLang="it-IT" dirty="0"/>
              <a:t>  2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modules</a:t>
            </a:r>
            <a:r>
              <a:rPr lang="it-IT" altLang="it-IT" dirty="0"/>
              <a:t>)</a:t>
            </a:r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dirty="0"/>
          </a:p>
          <a:p>
            <a:pPr>
              <a:spcBef>
                <a:spcPts val="338"/>
              </a:spcBef>
              <a:defRPr/>
            </a:pPr>
            <a:r>
              <a:rPr lang="it-IT" altLang="it-IT" b="1" dirty="0"/>
              <a:t>Active</a:t>
            </a:r>
            <a:r>
              <a:rPr lang="it-IT" altLang="it-IT" dirty="0"/>
              <a:t> </a:t>
            </a:r>
            <a:r>
              <a:rPr lang="it-IT" altLang="it-IT" dirty="0" err="1"/>
              <a:t>has</a:t>
            </a:r>
            <a:r>
              <a:rPr lang="it-IT" altLang="it-IT" dirty="0"/>
              <a:t> the </a:t>
            </a:r>
            <a:r>
              <a:rPr lang="it-IT" altLang="it-IT" dirty="0" err="1"/>
              <a:t>disadvantage</a:t>
            </a:r>
            <a:r>
              <a:rPr lang="it-IT" altLang="it-IT" dirty="0"/>
              <a:t> of </a:t>
            </a:r>
            <a:r>
              <a:rPr lang="it-IT" altLang="it-IT" dirty="0" err="1"/>
              <a:t>additional</a:t>
            </a:r>
            <a:r>
              <a:rPr lang="it-IT" altLang="it-IT" dirty="0"/>
              <a:t> </a:t>
            </a:r>
            <a:r>
              <a:rPr lang="it-IT" altLang="it-IT" dirty="0" err="1"/>
              <a:t>hw</a:t>
            </a:r>
            <a:r>
              <a:rPr lang="it-IT" altLang="it-IT" dirty="0"/>
              <a:t> for </a:t>
            </a:r>
            <a:r>
              <a:rPr lang="it-IT" altLang="it-IT" dirty="0" err="1"/>
              <a:t>error</a:t>
            </a:r>
            <a:r>
              <a:rPr lang="it-IT" altLang="it-IT" dirty="0"/>
              <a:t> </a:t>
            </a:r>
            <a:r>
              <a:rPr lang="it-IT" altLang="it-IT" dirty="0" err="1"/>
              <a:t>detection</a:t>
            </a:r>
            <a:r>
              <a:rPr lang="it-IT" altLang="it-IT" dirty="0"/>
              <a:t> and recovery, </a:t>
            </a:r>
            <a:r>
              <a:rPr lang="it-IT" altLang="it-IT" dirty="0" err="1"/>
              <a:t>sometimes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can produce </a:t>
            </a:r>
            <a:r>
              <a:rPr lang="it-IT" altLang="it-IT" dirty="0" err="1"/>
              <a:t>momentary</a:t>
            </a:r>
            <a:r>
              <a:rPr lang="it-IT" altLang="it-IT" dirty="0"/>
              <a:t> </a:t>
            </a:r>
            <a:r>
              <a:rPr lang="it-IT" altLang="it-IT" dirty="0" err="1"/>
              <a:t>erroneous</a:t>
            </a:r>
            <a:r>
              <a:rPr lang="it-IT" altLang="it-IT" dirty="0"/>
              <a:t> outputs</a:t>
            </a:r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dirty="0"/>
          </a:p>
          <a:p>
            <a:pPr>
              <a:spcBef>
                <a:spcPts val="338"/>
              </a:spcBef>
              <a:defRPr/>
            </a:pPr>
            <a:r>
              <a:rPr lang="it-IT" altLang="it-IT" b="1" dirty="0" err="1"/>
              <a:t>Hybrid</a:t>
            </a:r>
            <a:r>
              <a:rPr lang="it-IT" altLang="it-IT" dirty="0"/>
              <a:t> techniques </a:t>
            </a:r>
            <a:r>
              <a:rPr lang="it-IT" altLang="it-IT" dirty="0" err="1"/>
              <a:t>have</a:t>
            </a:r>
            <a:r>
              <a:rPr lang="it-IT" altLang="it-IT" dirty="0"/>
              <a:t> the  </a:t>
            </a:r>
            <a:r>
              <a:rPr lang="it-IT" altLang="it-IT" dirty="0" err="1"/>
              <a:t>highest</a:t>
            </a:r>
            <a:r>
              <a:rPr lang="it-IT" altLang="it-IT" dirty="0"/>
              <a:t> reliability  </a:t>
            </a:r>
            <a:r>
              <a:rPr lang="it-IT" altLang="it-IT" dirty="0" err="1"/>
              <a:t>but</a:t>
            </a:r>
            <a:r>
              <a:rPr lang="it-IT" altLang="it-IT" dirty="0"/>
              <a:t> are the </a:t>
            </a:r>
            <a:r>
              <a:rPr lang="it-IT" altLang="it-IT" dirty="0" err="1"/>
              <a:t>most</a:t>
            </a:r>
            <a:r>
              <a:rPr lang="it-IT" altLang="it-IT" dirty="0"/>
              <a:t> </a:t>
            </a:r>
            <a:r>
              <a:rPr lang="it-IT" altLang="it-IT" dirty="0" err="1"/>
              <a:t>costly</a:t>
            </a:r>
            <a:br>
              <a:rPr lang="it-IT" altLang="it-IT" dirty="0"/>
            </a:br>
            <a:r>
              <a:rPr lang="it-IT" altLang="it-IT" dirty="0"/>
              <a:t>(3MR with one </a:t>
            </a:r>
            <a:r>
              <a:rPr lang="it-IT" altLang="it-IT" dirty="0" err="1"/>
              <a:t>spare</a:t>
            </a:r>
            <a:r>
              <a:rPr lang="it-IT" altLang="it-IT" dirty="0"/>
              <a:t> can </a:t>
            </a:r>
            <a:r>
              <a:rPr lang="it-IT" altLang="it-IT" dirty="0" err="1"/>
              <a:t>tolerate</a:t>
            </a:r>
            <a:r>
              <a:rPr lang="it-IT" altLang="it-IT" dirty="0"/>
              <a:t> 2 </a:t>
            </a:r>
            <a:r>
              <a:rPr lang="it-IT" altLang="it-IT" dirty="0" err="1"/>
              <a:t>faulty</a:t>
            </a:r>
            <a:r>
              <a:rPr lang="it-IT" altLang="it-IT" dirty="0"/>
              <a:t> </a:t>
            </a:r>
            <a:r>
              <a:rPr lang="it-IT" altLang="it-IT" dirty="0" err="1"/>
              <a:t>modules</a:t>
            </a:r>
            <a:r>
              <a:rPr lang="it-IT" altLang="it-IT" dirty="0"/>
              <a:t>)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4535A4-8D03-494D-BEA1-FC1DA64C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C4D480-2F0F-4BD0-A48F-DA408394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CBDCA4-AD63-4B99-A064-299A8B47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97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921DA1-2A27-4655-9610-B67882EC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77F487-C83F-4A95-A966-AF8959B4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54AC2-5919-44C1-B071-67C9E68F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27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8DFFE4-FBA7-4E59-8DA3-0756727C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634" y="3283226"/>
            <a:ext cx="640873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INFORMATION REDUNDANCY</a:t>
            </a:r>
          </a:p>
        </p:txBody>
      </p:sp>
    </p:spTree>
    <p:extLst>
      <p:ext uri="{BB962C8B-B14F-4D97-AF65-F5344CB8AC3E}">
        <p14:creationId xmlns:p14="http://schemas.microsoft.com/office/powerpoint/2010/main" val="4023236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9A2D2-9760-4CED-8E3D-A9767967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Coding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AF2A69-DA76-46A8-BF91-287A3A85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2D4B86-B236-465D-801D-FFD77FD9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9475" y="6424190"/>
            <a:ext cx="4114800" cy="365125"/>
          </a:xfrm>
        </p:spPr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271BB0-883F-408B-B457-9A6759D4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28</a:t>
            </a:fld>
            <a:endParaRPr lang="it-IT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0B84C8B-469B-4B64-AD45-779194D5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129919"/>
            <a:ext cx="733425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Information </a:t>
            </a:r>
            <a:r>
              <a:rPr lang="it-IT" altLang="it-IT" sz="1600" dirty="0" err="1">
                <a:solidFill>
                  <a:schemeClr val="tx1"/>
                </a:solidFill>
              </a:rPr>
              <a:t>is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represented</a:t>
            </a:r>
            <a:r>
              <a:rPr lang="it-IT" altLang="it-IT" sz="1600" dirty="0">
                <a:solidFill>
                  <a:schemeClr val="tx1"/>
                </a:solidFill>
              </a:rPr>
              <a:t> with more bits </a:t>
            </a:r>
            <a:r>
              <a:rPr lang="it-IT" altLang="it-IT" sz="1600" dirty="0" err="1">
                <a:solidFill>
                  <a:schemeClr val="tx1"/>
                </a:solidFill>
              </a:rPr>
              <a:t>that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strictly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necessary</a:t>
            </a:r>
            <a:r>
              <a:rPr lang="it-IT" altLang="it-IT" sz="1600" dirty="0">
                <a:solidFill>
                  <a:schemeClr val="tx1"/>
                </a:solidFill>
              </a:rPr>
              <a:t>: </a:t>
            </a:r>
            <a:r>
              <a:rPr lang="it-IT" altLang="it-IT" sz="1600" dirty="0" err="1">
                <a:solidFill>
                  <a:schemeClr val="tx1"/>
                </a:solidFill>
              </a:rPr>
              <a:t>says</a:t>
            </a:r>
            <a:r>
              <a:rPr lang="it-IT" altLang="it-IT" sz="1600" dirty="0">
                <a:solidFill>
                  <a:schemeClr val="tx1"/>
                </a:solidFill>
              </a:rPr>
              <a:t>, an n-bit information </a:t>
            </a:r>
            <a:r>
              <a:rPr lang="it-IT" altLang="it-IT" sz="1600" dirty="0" err="1">
                <a:solidFill>
                  <a:schemeClr val="tx1"/>
                </a:solidFill>
              </a:rPr>
              <a:t>chunck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is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represented</a:t>
            </a:r>
            <a:r>
              <a:rPr lang="it-IT" altLang="it-IT" sz="1600" dirty="0">
                <a:solidFill>
                  <a:schemeClr val="tx1"/>
                </a:solidFill>
              </a:rPr>
              <a:t> by </a:t>
            </a: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				</a:t>
            </a:r>
            <a:r>
              <a:rPr lang="it-IT" altLang="it-IT" sz="1600" dirty="0" err="1">
                <a:solidFill>
                  <a:schemeClr val="tx1"/>
                </a:solidFill>
              </a:rPr>
              <a:t>n+c</a:t>
            </a:r>
            <a:r>
              <a:rPr lang="it-IT" altLang="it-IT" sz="1600" dirty="0">
                <a:solidFill>
                  <a:schemeClr val="tx1"/>
                </a:solidFill>
              </a:rPr>
              <a:t>= m bits</a:t>
            </a:r>
          </a:p>
          <a:p>
            <a:pPr>
              <a:spcBef>
                <a:spcPts val="300"/>
              </a:spcBef>
            </a:pPr>
            <a:endParaRPr lang="it-IT" altLang="it-IT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it-IT" altLang="it-IT" sz="1600" dirty="0" err="1">
                <a:solidFill>
                  <a:schemeClr val="tx1"/>
                </a:solidFill>
              </a:rPr>
              <a:t>Among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all</a:t>
            </a:r>
            <a:r>
              <a:rPr lang="it-IT" altLang="it-IT" sz="1600" dirty="0">
                <a:solidFill>
                  <a:schemeClr val="tx1"/>
                </a:solidFill>
              </a:rPr>
              <a:t> the </a:t>
            </a:r>
            <a:r>
              <a:rPr lang="it-IT" altLang="it-IT" sz="1600" dirty="0" err="1">
                <a:solidFill>
                  <a:schemeClr val="tx1"/>
                </a:solidFill>
              </a:rPr>
              <a:t>possible</a:t>
            </a:r>
            <a:r>
              <a:rPr lang="it-IT" altLang="it-IT" sz="1600" dirty="0">
                <a:solidFill>
                  <a:schemeClr val="tx1"/>
                </a:solidFill>
              </a:rPr>
              <a:t> 2</a:t>
            </a:r>
            <a:r>
              <a:rPr lang="it-IT" altLang="it-IT" sz="1600" baseline="30000" dirty="0">
                <a:solidFill>
                  <a:schemeClr val="tx1"/>
                </a:solidFill>
              </a:rPr>
              <a:t>m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configurations</a:t>
            </a:r>
            <a:r>
              <a:rPr lang="it-IT" altLang="it-IT" sz="1600" dirty="0">
                <a:solidFill>
                  <a:schemeClr val="tx1"/>
                </a:solidFill>
              </a:rPr>
              <a:t> of the m bits, </a:t>
            </a:r>
            <a:r>
              <a:rPr lang="it-IT" altLang="it-IT" sz="1600" dirty="0" err="1">
                <a:solidFill>
                  <a:schemeClr val="tx1"/>
                </a:solidFill>
              </a:rPr>
              <a:t>only</a:t>
            </a:r>
            <a:r>
              <a:rPr lang="it-IT" altLang="it-IT" sz="1600" dirty="0">
                <a:solidFill>
                  <a:schemeClr val="tx1"/>
                </a:solidFill>
              </a:rPr>
              <a:t> 2</a:t>
            </a:r>
            <a:r>
              <a:rPr lang="it-IT" altLang="it-IT" sz="1600" baseline="30000" dirty="0">
                <a:solidFill>
                  <a:schemeClr val="tx1"/>
                </a:solidFill>
              </a:rPr>
              <a:t>n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represent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acceptable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values</a:t>
            </a:r>
            <a:r>
              <a:rPr lang="it-IT" altLang="it-IT" sz="1600" dirty="0">
                <a:solidFill>
                  <a:schemeClr val="tx1"/>
                </a:solidFill>
              </a:rPr>
              <a:t> (code words) </a:t>
            </a:r>
          </a:p>
          <a:p>
            <a:pPr>
              <a:spcBef>
                <a:spcPts val="300"/>
              </a:spcBef>
            </a:pPr>
            <a:endParaRPr lang="it-IT" altLang="it-IT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	</a:t>
            </a:r>
            <a:r>
              <a:rPr lang="it-IT" altLang="it-IT" sz="1600" dirty="0" err="1">
                <a:solidFill>
                  <a:schemeClr val="tx1"/>
                </a:solidFill>
              </a:rPr>
              <a:t>if</a:t>
            </a:r>
            <a:r>
              <a:rPr lang="it-IT" altLang="it-IT" sz="1600" dirty="0">
                <a:solidFill>
                  <a:schemeClr val="tx1"/>
                </a:solidFill>
              </a:rPr>
              <a:t> a non-code word </a:t>
            </a:r>
            <a:r>
              <a:rPr lang="it-IT" altLang="it-IT" sz="1600" dirty="0" err="1">
                <a:solidFill>
                  <a:schemeClr val="tx1"/>
                </a:solidFill>
              </a:rPr>
              <a:t>appears</a:t>
            </a:r>
            <a:r>
              <a:rPr lang="it-IT" altLang="it-IT" sz="1600" dirty="0">
                <a:solidFill>
                  <a:schemeClr val="tx1"/>
                </a:solidFill>
              </a:rPr>
              <a:t>, </a:t>
            </a:r>
            <a:r>
              <a:rPr lang="it-IT" altLang="it-IT" sz="1600" dirty="0" err="1">
                <a:solidFill>
                  <a:schemeClr val="tx1"/>
                </a:solidFill>
              </a:rPr>
              <a:t>it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indicates</a:t>
            </a:r>
            <a:r>
              <a:rPr lang="it-IT" altLang="it-IT" sz="1600" dirty="0">
                <a:solidFill>
                  <a:schemeClr val="tx1"/>
                </a:solidFill>
              </a:rPr>
              <a:t> an </a:t>
            </a:r>
            <a:r>
              <a:rPr lang="it-IT" altLang="it-IT" sz="1600" dirty="0" err="1">
                <a:solidFill>
                  <a:schemeClr val="tx1"/>
                </a:solidFill>
              </a:rPr>
              <a:t>error</a:t>
            </a:r>
            <a:r>
              <a:rPr lang="it-IT" altLang="it-IT" sz="1600" dirty="0">
                <a:solidFill>
                  <a:schemeClr val="tx1"/>
                </a:solidFill>
              </a:rPr>
              <a:t> in </a:t>
            </a:r>
            <a:br>
              <a:rPr lang="it-IT" altLang="it-IT" sz="1600" dirty="0">
                <a:solidFill>
                  <a:schemeClr val="tx1"/>
                </a:solidFill>
              </a:rPr>
            </a:br>
            <a:r>
              <a:rPr lang="it-IT" altLang="it-IT" sz="1600" dirty="0" err="1">
                <a:solidFill>
                  <a:schemeClr val="tx1"/>
                </a:solidFill>
              </a:rPr>
              <a:t>transmitting</a:t>
            </a:r>
            <a:r>
              <a:rPr lang="it-IT" altLang="it-IT" sz="1600" dirty="0">
                <a:solidFill>
                  <a:schemeClr val="tx1"/>
                </a:solidFill>
              </a:rPr>
              <a:t>, or </a:t>
            </a:r>
            <a:r>
              <a:rPr lang="it-IT" altLang="it-IT" sz="1600" dirty="0" err="1">
                <a:solidFill>
                  <a:schemeClr val="tx1"/>
                </a:solidFill>
              </a:rPr>
              <a:t>storing</a:t>
            </a:r>
            <a:r>
              <a:rPr lang="it-IT" altLang="it-IT" sz="1600" dirty="0">
                <a:solidFill>
                  <a:schemeClr val="tx1"/>
                </a:solidFill>
              </a:rPr>
              <a:t>,   or </a:t>
            </a:r>
            <a:r>
              <a:rPr lang="it-IT" altLang="it-IT" sz="1600" dirty="0" err="1">
                <a:solidFill>
                  <a:schemeClr val="tx1"/>
                </a:solidFill>
              </a:rPr>
              <a:t>retrieving</a:t>
            </a:r>
            <a:r>
              <a:rPr lang="it-IT" altLang="it-IT" sz="160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1" name="Rettangolo 8">
            <a:extLst>
              <a:ext uri="{FF2B5EF4-FFF2-40B4-BE49-F238E27FC236}">
                <a16:creationId xmlns:a16="http://schemas.microsoft.com/office/drawing/2014/main" id="{45051BD4-DB93-4791-A3D6-02840918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24" y="3774278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it-IT" altLang="it-IT" i="1" dirty="0" err="1"/>
              <a:t>Parity</a:t>
            </a:r>
            <a:r>
              <a:rPr lang="it-IT" altLang="it-IT" i="1" dirty="0"/>
              <a:t> code</a:t>
            </a:r>
          </a:p>
        </p:txBody>
      </p:sp>
      <p:sp>
        <p:nvSpPr>
          <p:cNvPr id="12" name="Rettangolo 9">
            <a:extLst>
              <a:ext uri="{FF2B5EF4-FFF2-40B4-BE49-F238E27FC236}">
                <a16:creationId xmlns:a16="http://schemas.microsoft.com/office/drawing/2014/main" id="{70339718-53D2-4440-93CD-4FAC6183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8" y="4179884"/>
            <a:ext cx="367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 dirty="0"/>
              <a:t>for </a:t>
            </a:r>
            <a:r>
              <a:rPr lang="it-IT" altLang="it-IT" sz="1600" dirty="0" err="1"/>
              <a:t>each</a:t>
            </a:r>
            <a:r>
              <a:rPr lang="it-IT" altLang="it-IT" sz="1600" dirty="0"/>
              <a:t> </a:t>
            </a:r>
            <a:r>
              <a:rPr lang="it-IT" altLang="it-IT" sz="1600" dirty="0" err="1"/>
              <a:t>unit</a:t>
            </a:r>
            <a:r>
              <a:rPr lang="it-IT" altLang="it-IT" sz="1600" dirty="0"/>
              <a:t> of data, e.g. 8 bits, </a:t>
            </a:r>
            <a:r>
              <a:rPr lang="it-IT" altLang="it-IT" sz="1600" dirty="0" err="1"/>
              <a:t>add</a:t>
            </a:r>
            <a:r>
              <a:rPr lang="it-IT" altLang="it-IT" sz="1600" dirty="0"/>
              <a:t> a </a:t>
            </a:r>
            <a:r>
              <a:rPr lang="it-IT" altLang="it-IT" sz="1600" dirty="0" err="1"/>
              <a:t>parity</a:t>
            </a:r>
            <a:r>
              <a:rPr lang="it-IT" altLang="it-IT" sz="1600" dirty="0"/>
              <a:t> bit so </a:t>
            </a:r>
            <a:r>
              <a:rPr lang="it-IT" altLang="it-IT" sz="1600" dirty="0" err="1"/>
              <a:t>that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total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number</a:t>
            </a:r>
            <a:r>
              <a:rPr lang="it-IT" altLang="it-IT" sz="1600" dirty="0"/>
              <a:t> of 1’s in the </a:t>
            </a:r>
            <a:r>
              <a:rPr lang="it-IT" altLang="it-IT" sz="1600" dirty="0" err="1"/>
              <a:t>resulting</a:t>
            </a:r>
            <a:r>
              <a:rPr lang="it-IT" altLang="it-IT" sz="1600" dirty="0"/>
              <a:t> 9 bits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odd</a:t>
            </a:r>
            <a:endParaRPr lang="it-IT" altLang="it-IT" sz="1600" dirty="0"/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2E052C91-EEF1-435E-9237-896C0DBB6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275" y="1771635"/>
            <a:ext cx="1603375" cy="2297113"/>
          </a:xfrm>
          <a:prstGeom prst="ellipse">
            <a:avLst/>
          </a:prstGeom>
          <a:solidFill>
            <a:srgbClr val="C0C0C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9E983DEB-94D5-4948-B3BC-C19FC36F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638" y="2574910"/>
            <a:ext cx="890587" cy="1312863"/>
          </a:xfrm>
          <a:prstGeom prst="ellipse">
            <a:avLst/>
          </a:prstGeom>
          <a:solidFill>
            <a:srgbClr val="C0C0C0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Set of </a:t>
            </a:r>
          </a:p>
          <a:p>
            <a:pPr algn="ctr">
              <a:spcBef>
                <a:spcPct val="0"/>
              </a:spcBef>
            </a:pP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code words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62AB1F0E-622D-414F-B9FE-81258422C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837" y="1984359"/>
            <a:ext cx="10906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Set of </a:t>
            </a:r>
            <a:r>
              <a:rPr lang="it-IT" altLang="it-IT" sz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all</a:t>
            </a:r>
            <a:endParaRPr lang="it-IT" altLang="it-IT" sz="1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sz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possible</a:t>
            </a: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</a:rPr>
              <a:t> words</a:t>
            </a:r>
          </a:p>
        </p:txBody>
      </p:sp>
      <p:sp>
        <p:nvSpPr>
          <p:cNvPr id="21" name="CasellaDiTesto 1">
            <a:extLst>
              <a:ext uri="{FF2B5EF4-FFF2-40B4-BE49-F238E27FC236}">
                <a16:creationId xmlns:a16="http://schemas.microsoft.com/office/drawing/2014/main" id="{543753D2-AB8C-4F27-8B9A-15E5E2CF0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962" y="3500422"/>
            <a:ext cx="328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/>
              <a:t>2</a:t>
            </a:r>
            <a:r>
              <a:rPr lang="it-IT" altLang="it-IT" sz="1200" baseline="30000" dirty="0"/>
              <a:t>n</a:t>
            </a:r>
            <a:endParaRPr lang="it-IT" altLang="it-IT" sz="1200" dirty="0"/>
          </a:p>
        </p:txBody>
      </p:sp>
      <p:sp>
        <p:nvSpPr>
          <p:cNvPr id="22" name="CasellaDiTesto 2">
            <a:extLst>
              <a:ext uri="{FF2B5EF4-FFF2-40B4-BE49-F238E27FC236}">
                <a16:creationId xmlns:a16="http://schemas.microsoft.com/office/drawing/2014/main" id="{7228C391-ED34-43CE-9596-7B02161D0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575" y="2411397"/>
            <a:ext cx="354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/>
              <a:t>2</a:t>
            </a:r>
            <a:r>
              <a:rPr lang="it-IT" altLang="it-IT" sz="1200" baseline="30000" dirty="0"/>
              <a:t>m</a:t>
            </a:r>
            <a:endParaRPr lang="it-IT" altLang="it-IT" sz="1200" dirty="0"/>
          </a:p>
        </p:txBody>
      </p:sp>
      <p:sp>
        <p:nvSpPr>
          <p:cNvPr id="23" name="CasellaDiTesto 10">
            <a:extLst>
              <a:ext uri="{FF2B5EF4-FFF2-40B4-BE49-F238E27FC236}">
                <a16:creationId xmlns:a16="http://schemas.microsoft.com/office/drawing/2014/main" id="{46243EFD-DD7A-4E6C-BA88-5696B257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413" y="4900814"/>
            <a:ext cx="1449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10100000    1</a:t>
            </a:r>
          </a:p>
        </p:txBody>
      </p:sp>
      <p:sp>
        <p:nvSpPr>
          <p:cNvPr id="24" name="CasellaDiTesto 11">
            <a:extLst>
              <a:ext uri="{FF2B5EF4-FFF2-40B4-BE49-F238E27FC236}">
                <a16:creationId xmlns:a16="http://schemas.microsoft.com/office/drawing/2014/main" id="{435CCC65-3D2D-45FC-8C9E-601CADC4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426" y="5289752"/>
            <a:ext cx="474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/>
              <a:t>byte</a:t>
            </a:r>
          </a:p>
        </p:txBody>
      </p:sp>
      <p:sp>
        <p:nvSpPr>
          <p:cNvPr id="25" name="CasellaDiTesto 12">
            <a:extLst>
              <a:ext uri="{FF2B5EF4-FFF2-40B4-BE49-F238E27FC236}">
                <a16:creationId xmlns:a16="http://schemas.microsoft.com/office/drawing/2014/main" id="{76372D89-3023-41C6-ABE4-C32B0843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402" y="5292927"/>
            <a:ext cx="56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 err="1"/>
              <a:t>parity</a:t>
            </a:r>
            <a:endParaRPr lang="it-IT" altLang="it-IT" sz="1200" dirty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/>
              <a:t>bit</a:t>
            </a:r>
          </a:p>
        </p:txBody>
      </p:sp>
      <p:sp>
        <p:nvSpPr>
          <p:cNvPr id="26" name="Rettangolo 13">
            <a:extLst>
              <a:ext uri="{FF2B5EF4-FFF2-40B4-BE49-F238E27FC236}">
                <a16:creationId xmlns:a16="http://schemas.microsoft.com/office/drawing/2014/main" id="{423D5A76-06CD-42C7-86FD-9513201B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977" y="4829378"/>
            <a:ext cx="1584325" cy="4413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27" name="CasellaDiTesto 17">
            <a:extLst>
              <a:ext uri="{FF2B5EF4-FFF2-40B4-BE49-F238E27FC236}">
                <a16:creationId xmlns:a16="http://schemas.microsoft.com/office/drawing/2014/main" id="{77826B58-C1FA-499D-B807-89DC44F0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081" y="4903813"/>
            <a:ext cx="1449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10100</a:t>
            </a:r>
            <a:r>
              <a:rPr lang="it-IT" altLang="it-IT" dirty="0">
                <a:solidFill>
                  <a:srgbClr val="FF0000"/>
                </a:solidFill>
              </a:rPr>
              <a:t>1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00    1</a:t>
            </a:r>
          </a:p>
        </p:txBody>
      </p:sp>
      <p:sp>
        <p:nvSpPr>
          <p:cNvPr id="28" name="CasellaDiTesto 19">
            <a:extLst>
              <a:ext uri="{FF2B5EF4-FFF2-40B4-BE49-F238E27FC236}">
                <a16:creationId xmlns:a16="http://schemas.microsoft.com/office/drawing/2014/main" id="{A49349BB-0533-4060-A3E4-24B3BFC3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979" y="5513119"/>
            <a:ext cx="1166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 err="1"/>
              <a:t>not</a:t>
            </a:r>
            <a:r>
              <a:rPr lang="it-IT" altLang="it-IT" sz="1200" dirty="0"/>
              <a:t> a </a:t>
            </a:r>
            <a:r>
              <a:rPr lang="it-IT" altLang="it-IT" sz="1200" dirty="0" err="1"/>
              <a:t>codeword</a:t>
            </a:r>
            <a:endParaRPr lang="it-IT" altLang="it-IT" sz="1200" dirty="0"/>
          </a:p>
        </p:txBody>
      </p:sp>
      <p:sp>
        <p:nvSpPr>
          <p:cNvPr id="29" name="Rettangolo 20">
            <a:extLst>
              <a:ext uri="{FF2B5EF4-FFF2-40B4-BE49-F238E27FC236}">
                <a16:creationId xmlns:a16="http://schemas.microsoft.com/office/drawing/2014/main" id="{84BEB7C3-9D61-493A-91A3-53A368AB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4644" y="4832377"/>
            <a:ext cx="1584325" cy="4413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30" name="CasellaDiTesto 15">
            <a:extLst>
              <a:ext uri="{FF2B5EF4-FFF2-40B4-BE49-F238E27FC236}">
                <a16:creationId xmlns:a16="http://schemas.microsoft.com/office/drawing/2014/main" id="{166C4217-428E-4CB9-A6F1-01AAD6A1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463" y="5161120"/>
            <a:ext cx="1319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communication</a:t>
            </a:r>
            <a:endParaRPr lang="it-IT" altLang="it-IT" sz="1400" dirty="0"/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channel</a:t>
            </a:r>
            <a:endParaRPr lang="it-IT" altLang="it-IT" sz="1400" dirty="0"/>
          </a:p>
        </p:txBody>
      </p:sp>
      <p:cxnSp>
        <p:nvCxnSpPr>
          <p:cNvPr id="31" name="Connettore 1 24">
            <a:extLst>
              <a:ext uri="{FF2B5EF4-FFF2-40B4-BE49-F238E27FC236}">
                <a16:creationId xmlns:a16="http://schemas.microsoft.com/office/drawing/2014/main" id="{532EA638-C78C-490D-A541-EA4A2B0BD5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7938" y="4829378"/>
            <a:ext cx="0" cy="441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ttore 1 26">
            <a:extLst>
              <a:ext uri="{FF2B5EF4-FFF2-40B4-BE49-F238E27FC236}">
                <a16:creationId xmlns:a16="http://schemas.microsoft.com/office/drawing/2014/main" id="{29A5097F-DA8D-4E65-8448-6E0FE5B7AA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38606" y="4819677"/>
            <a:ext cx="0" cy="460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CasellaDiTesto 27">
            <a:extLst>
              <a:ext uri="{FF2B5EF4-FFF2-40B4-BE49-F238E27FC236}">
                <a16:creationId xmlns:a16="http://schemas.microsoft.com/office/drawing/2014/main" id="{E206B805-DCCD-465C-8B20-430683F2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734" y="4326877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 err="1"/>
              <a:t>sender</a:t>
            </a:r>
            <a:br>
              <a:rPr lang="it-IT" altLang="it-IT" sz="1200" dirty="0"/>
            </a:br>
            <a:r>
              <a:rPr lang="it-IT" altLang="it-IT" sz="1200" dirty="0" err="1"/>
              <a:t>node</a:t>
            </a:r>
            <a:endParaRPr lang="it-IT" altLang="it-IT" sz="1200" dirty="0"/>
          </a:p>
        </p:txBody>
      </p:sp>
      <p:sp>
        <p:nvSpPr>
          <p:cNvPr id="34" name="CasellaDiTesto 30">
            <a:extLst>
              <a:ext uri="{FF2B5EF4-FFF2-40B4-BE49-F238E27FC236}">
                <a16:creationId xmlns:a16="http://schemas.microsoft.com/office/drawing/2014/main" id="{28EBF7D9-E963-4DA0-A1FF-AE8A99F4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8979" y="4305052"/>
            <a:ext cx="687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 err="1"/>
              <a:t>receiver</a:t>
            </a:r>
            <a:br>
              <a:rPr lang="it-IT" altLang="it-IT" sz="1200" dirty="0"/>
            </a:br>
            <a:r>
              <a:rPr lang="it-IT" altLang="it-IT" sz="1200" dirty="0" err="1"/>
              <a:t>node</a:t>
            </a:r>
            <a:endParaRPr lang="it-IT" altLang="it-IT" sz="1200" dirty="0"/>
          </a:p>
        </p:txBody>
      </p:sp>
      <p:sp>
        <p:nvSpPr>
          <p:cNvPr id="35" name="Freccia a destra 28">
            <a:extLst>
              <a:ext uri="{FF2B5EF4-FFF2-40B4-BE49-F238E27FC236}">
                <a16:creationId xmlns:a16="http://schemas.microsoft.com/office/drawing/2014/main" id="{FF188CBB-FB01-4900-8B28-508F9D99D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93" y="4973013"/>
            <a:ext cx="1603375" cy="215900"/>
          </a:xfrm>
          <a:prstGeom prst="rightArrow">
            <a:avLst>
              <a:gd name="adj1" fmla="val 50000"/>
              <a:gd name="adj2" fmla="val 50051"/>
            </a:avLst>
          </a:prstGeom>
          <a:solidFill>
            <a:srgbClr val="F2412E"/>
          </a:solidFill>
          <a:ln w="9525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chemeClr val="accent2"/>
              </a:solidFill>
            </a:endParaRPr>
          </a:p>
        </p:txBody>
      </p:sp>
      <p:sp>
        <p:nvSpPr>
          <p:cNvPr id="36" name="CasellaDiTesto 29">
            <a:extLst>
              <a:ext uri="{FF2B5EF4-FFF2-40B4-BE49-F238E27FC236}">
                <a16:creationId xmlns:a16="http://schemas.microsoft.com/office/drawing/2014/main" id="{685CB948-2C17-47F1-8C51-044964FC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568" y="5297514"/>
            <a:ext cx="884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 dirty="0"/>
              <a:t>one bit flip</a:t>
            </a:r>
          </a:p>
        </p:txBody>
      </p:sp>
      <p:sp>
        <p:nvSpPr>
          <p:cNvPr id="37" name="Rettangolo 31">
            <a:extLst>
              <a:ext uri="{FF2B5EF4-FFF2-40B4-BE49-F238E27FC236}">
                <a16:creationId xmlns:a16="http://schemas.microsoft.com/office/drawing/2014/main" id="{015E6796-919F-4FBB-AE49-A5B5C148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56" y="5491781"/>
            <a:ext cx="2934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Two bit flips are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detected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62514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F1633D-871C-4B43-B7B9-4FC7C973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Coding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13372-685D-4A2F-A198-BF89AF1C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F3202-A5B3-4D31-B27D-BDCD90A0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33F94-0464-427F-AE69-05353CC1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29</a:t>
            </a:fld>
            <a:endParaRPr lang="it-IT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E2F49BA-8935-424C-8C8E-877DA20DD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20843"/>
            <a:ext cx="10611678" cy="30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sz="1800" b="1" dirty="0" err="1">
                <a:solidFill>
                  <a:schemeClr val="tx1"/>
                </a:solidFill>
              </a:rPr>
              <a:t>Separable</a:t>
            </a:r>
            <a:r>
              <a:rPr lang="it-IT" altLang="it-IT" sz="1800" b="1" dirty="0">
                <a:solidFill>
                  <a:schemeClr val="tx1"/>
                </a:solidFill>
              </a:rPr>
              <a:t> code</a:t>
            </a:r>
            <a:r>
              <a:rPr lang="it-IT" altLang="it-IT" sz="1800" dirty="0">
                <a:solidFill>
                  <a:schemeClr val="tx1"/>
                </a:solidFill>
              </a:rPr>
              <a:t>: a code in </a:t>
            </a:r>
            <a:r>
              <a:rPr lang="it-IT" altLang="it-IT" sz="1800" dirty="0" err="1">
                <a:solidFill>
                  <a:schemeClr val="tx1"/>
                </a:solidFill>
              </a:rPr>
              <a:t>which</a:t>
            </a:r>
            <a:r>
              <a:rPr lang="it-IT" altLang="it-IT" sz="1800" dirty="0">
                <a:solidFill>
                  <a:schemeClr val="tx1"/>
                </a:solidFill>
              </a:rPr>
              <a:t> the </a:t>
            </a:r>
            <a:r>
              <a:rPr lang="it-IT" altLang="it-IT" sz="1800" dirty="0" err="1">
                <a:solidFill>
                  <a:schemeClr val="tx1"/>
                </a:solidFill>
              </a:rPr>
              <a:t>original</a:t>
            </a:r>
            <a:r>
              <a:rPr lang="it-IT" altLang="it-IT" sz="1800" dirty="0">
                <a:solidFill>
                  <a:schemeClr val="tx1"/>
                </a:solidFill>
              </a:rPr>
              <a:t> information </a:t>
            </a:r>
            <a:r>
              <a:rPr lang="it-IT" altLang="it-IT" sz="1800" dirty="0" err="1">
                <a:solidFill>
                  <a:schemeClr val="tx1"/>
                </a:solidFill>
              </a:rPr>
              <a:t>is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appended</a:t>
            </a:r>
            <a:r>
              <a:rPr lang="it-IT" altLang="it-IT" sz="1800" dirty="0">
                <a:solidFill>
                  <a:schemeClr val="tx1"/>
                </a:solidFill>
              </a:rPr>
              <a:t> with new information to </a:t>
            </a:r>
            <a:r>
              <a:rPr lang="it-IT" altLang="it-IT" sz="1800" dirty="0" err="1">
                <a:solidFill>
                  <a:schemeClr val="tx1"/>
                </a:solidFill>
              </a:rPr>
              <a:t>form</a:t>
            </a:r>
            <a:r>
              <a:rPr lang="it-IT" altLang="it-IT" sz="1800" dirty="0">
                <a:solidFill>
                  <a:schemeClr val="tx1"/>
                </a:solidFill>
              </a:rPr>
              <a:t> the </a:t>
            </a:r>
            <a:r>
              <a:rPr lang="it-IT" altLang="it-IT" sz="1800" dirty="0" err="1">
                <a:solidFill>
                  <a:schemeClr val="tx1"/>
                </a:solidFill>
              </a:rPr>
              <a:t>codeword</a:t>
            </a:r>
            <a:r>
              <a:rPr lang="it-IT" altLang="it-IT" sz="1800" dirty="0">
                <a:solidFill>
                  <a:schemeClr val="tx1"/>
                </a:solidFill>
              </a:rPr>
              <a:t>. The </a:t>
            </a:r>
            <a:r>
              <a:rPr lang="it-IT" altLang="it-IT" sz="1800" dirty="0" err="1">
                <a:solidFill>
                  <a:schemeClr val="tx1"/>
                </a:solidFill>
              </a:rPr>
              <a:t>decoding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process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consists</a:t>
            </a:r>
            <a:r>
              <a:rPr lang="it-IT" altLang="it-IT" sz="1800" dirty="0">
                <a:solidFill>
                  <a:schemeClr val="tx1"/>
                </a:solidFill>
              </a:rPr>
              <a:t> of </a:t>
            </a:r>
            <a:r>
              <a:rPr lang="it-IT" altLang="it-IT" sz="1800" dirty="0" err="1">
                <a:solidFill>
                  <a:schemeClr val="tx1"/>
                </a:solidFill>
              </a:rPr>
              <a:t>simply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removing</a:t>
            </a:r>
            <a:r>
              <a:rPr lang="it-IT" altLang="it-IT" sz="1800" dirty="0">
                <a:solidFill>
                  <a:schemeClr val="tx1"/>
                </a:solidFill>
              </a:rPr>
              <a:t> the </a:t>
            </a:r>
            <a:r>
              <a:rPr lang="it-IT" altLang="it-IT" sz="1800" dirty="0" err="1">
                <a:solidFill>
                  <a:schemeClr val="tx1"/>
                </a:solidFill>
              </a:rPr>
              <a:t>additional</a:t>
            </a:r>
            <a:r>
              <a:rPr lang="it-IT" altLang="it-IT" sz="1800" dirty="0">
                <a:solidFill>
                  <a:schemeClr val="tx1"/>
                </a:solidFill>
              </a:rPr>
              <a:t> information and keeping the </a:t>
            </a:r>
            <a:r>
              <a:rPr lang="it-IT" altLang="it-IT" sz="1800" dirty="0" err="1">
                <a:solidFill>
                  <a:schemeClr val="tx1"/>
                </a:solidFill>
              </a:rPr>
              <a:t>original</a:t>
            </a:r>
            <a:r>
              <a:rPr lang="it-IT" altLang="it-IT" sz="1800" dirty="0">
                <a:solidFill>
                  <a:schemeClr val="tx1"/>
                </a:solidFill>
              </a:rPr>
              <a:t> data 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sz="18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sz="1800" b="1" dirty="0" err="1">
                <a:solidFill>
                  <a:schemeClr val="tx1"/>
                </a:solidFill>
              </a:rPr>
              <a:t>Nonseparable</a:t>
            </a:r>
            <a:r>
              <a:rPr lang="it-IT" altLang="it-IT" sz="1800" b="1" dirty="0">
                <a:solidFill>
                  <a:schemeClr val="tx1"/>
                </a:solidFill>
              </a:rPr>
              <a:t> code</a:t>
            </a:r>
            <a:r>
              <a:rPr lang="it-IT" altLang="it-IT" sz="1800" dirty="0">
                <a:solidFill>
                  <a:schemeClr val="tx1"/>
                </a:solidFill>
              </a:rPr>
              <a:t>: </a:t>
            </a:r>
            <a:r>
              <a:rPr lang="it-IT" altLang="it-IT" sz="1800" dirty="0" err="1">
                <a:solidFill>
                  <a:schemeClr val="tx1"/>
                </a:solidFill>
              </a:rPr>
              <a:t>requires</a:t>
            </a:r>
            <a:r>
              <a:rPr lang="it-IT" altLang="it-IT" sz="1800" dirty="0">
                <a:solidFill>
                  <a:schemeClr val="tx1"/>
                </a:solidFill>
              </a:rPr>
              <a:t> more </a:t>
            </a:r>
            <a:r>
              <a:rPr lang="it-IT" altLang="it-IT" sz="1800" dirty="0" err="1">
                <a:solidFill>
                  <a:schemeClr val="tx1"/>
                </a:solidFill>
              </a:rPr>
              <a:t>complicated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decoding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procedures</a:t>
            </a:r>
            <a:endParaRPr lang="it-IT" altLang="it-IT" sz="18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sz="18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sz="1800" dirty="0" err="1">
                <a:solidFill>
                  <a:schemeClr val="tx1"/>
                </a:solidFill>
              </a:rPr>
              <a:t>Parity</a:t>
            </a:r>
            <a:r>
              <a:rPr lang="it-IT" altLang="it-IT" sz="1800" dirty="0">
                <a:solidFill>
                  <a:schemeClr val="tx1"/>
                </a:solidFill>
              </a:rPr>
              <a:t> code </a:t>
            </a:r>
            <a:r>
              <a:rPr lang="it-IT" altLang="it-IT" sz="1800" dirty="0" err="1">
                <a:solidFill>
                  <a:schemeClr val="tx1"/>
                </a:solidFill>
              </a:rPr>
              <a:t>is</a:t>
            </a:r>
            <a:r>
              <a:rPr lang="it-IT" altLang="it-IT" sz="1800" dirty="0">
                <a:solidFill>
                  <a:schemeClr val="tx1"/>
                </a:solidFill>
              </a:rPr>
              <a:t> a </a:t>
            </a:r>
            <a:r>
              <a:rPr lang="it-IT" altLang="it-IT" sz="1800" dirty="0" err="1">
                <a:solidFill>
                  <a:schemeClr val="tx1"/>
                </a:solidFill>
              </a:rPr>
              <a:t>separable</a:t>
            </a:r>
            <a:r>
              <a:rPr lang="it-IT" altLang="it-IT" sz="1800" dirty="0">
                <a:solidFill>
                  <a:schemeClr val="tx1"/>
                </a:solidFill>
              </a:rPr>
              <a:t> code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sz="1800" dirty="0" err="1">
                <a:solidFill>
                  <a:schemeClr val="tx1"/>
                </a:solidFill>
              </a:rPr>
              <a:t>Additional</a:t>
            </a:r>
            <a:r>
              <a:rPr lang="it-IT" altLang="it-IT" sz="1800" dirty="0">
                <a:solidFill>
                  <a:schemeClr val="tx1"/>
                </a:solidFill>
              </a:rPr>
              <a:t> information can be </a:t>
            </a:r>
            <a:r>
              <a:rPr lang="it-IT" altLang="it-IT" sz="1800" dirty="0" err="1">
                <a:solidFill>
                  <a:schemeClr val="tx1"/>
                </a:solidFill>
              </a:rPr>
              <a:t>used</a:t>
            </a:r>
            <a:r>
              <a:rPr lang="it-IT" altLang="it-IT" sz="1800" dirty="0">
                <a:solidFill>
                  <a:schemeClr val="tx1"/>
                </a:solidFill>
              </a:rPr>
              <a:t> for </a:t>
            </a:r>
            <a:r>
              <a:rPr lang="it-IT" altLang="it-IT" sz="1800" dirty="0" err="1">
                <a:solidFill>
                  <a:schemeClr val="tx1"/>
                </a:solidFill>
              </a:rPr>
              <a:t>error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detection</a:t>
            </a:r>
            <a:r>
              <a:rPr lang="it-IT" altLang="it-IT" sz="1800" dirty="0">
                <a:solidFill>
                  <a:schemeClr val="tx1"/>
                </a:solidFill>
              </a:rPr>
              <a:t> and </a:t>
            </a:r>
            <a:r>
              <a:rPr lang="it-IT" altLang="it-IT" sz="1800" dirty="0" err="1">
                <a:solidFill>
                  <a:schemeClr val="tx1"/>
                </a:solidFill>
              </a:rPr>
              <a:t>may</a:t>
            </a:r>
            <a:r>
              <a:rPr lang="it-IT" altLang="it-IT" sz="1800" dirty="0">
                <a:solidFill>
                  <a:schemeClr val="tx1"/>
                </a:solidFill>
              </a:rPr>
              <a:t> be for </a:t>
            </a:r>
            <a:r>
              <a:rPr lang="it-IT" altLang="it-IT" sz="1800" dirty="0" err="1">
                <a:solidFill>
                  <a:schemeClr val="tx1"/>
                </a:solidFill>
              </a:rPr>
              <a:t>error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correction</a:t>
            </a:r>
            <a:endParaRPr lang="it-IT" altLang="it-IT" sz="18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it-IT" altLang="it-IT" sz="1400" dirty="0">
              <a:solidFill>
                <a:srgbClr val="333399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8E65594-4998-4CDB-BBB8-D5AEAFBDAF2B}"/>
              </a:ext>
            </a:extLst>
          </p:cNvPr>
          <p:cNvSpPr/>
          <p:nvPr/>
        </p:nvSpPr>
        <p:spPr>
          <a:xfrm>
            <a:off x="838200" y="1132854"/>
            <a:ext cx="10515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000" dirty="0" err="1"/>
              <a:t>Codes</a:t>
            </a:r>
            <a:endParaRPr lang="it-IT" altLang="it-IT" sz="2000" dirty="0"/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000" dirty="0"/>
              <a:t> 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encoding</a:t>
            </a:r>
            <a:r>
              <a:rPr lang="it-IT" altLang="it-IT" sz="2000" dirty="0"/>
              <a:t>:  the </a:t>
            </a:r>
            <a:r>
              <a:rPr lang="it-IT" altLang="it-IT" sz="2000" dirty="0" err="1"/>
              <a:t>process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determining</a:t>
            </a:r>
            <a:r>
              <a:rPr lang="it-IT" altLang="it-IT" sz="2000" dirty="0"/>
              <a:t> the c bit </a:t>
            </a:r>
            <a:r>
              <a:rPr lang="it-IT" altLang="it-IT" sz="2000" dirty="0" err="1"/>
              <a:t>configuration</a:t>
            </a:r>
            <a:r>
              <a:rPr lang="it-IT" altLang="it-IT" sz="2000" dirty="0"/>
              <a:t> for a n bit data item </a:t>
            </a: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r>
              <a:rPr lang="it-IT" altLang="it-IT" sz="2000" dirty="0"/>
              <a:t>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decoding</a:t>
            </a:r>
            <a:r>
              <a:rPr lang="it-IT" altLang="it-IT" sz="2000" dirty="0"/>
              <a:t>:  the </a:t>
            </a:r>
            <a:r>
              <a:rPr lang="it-IT" altLang="it-IT" sz="2000" dirty="0" err="1"/>
              <a:t>process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recovering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original</a:t>
            </a:r>
            <a:r>
              <a:rPr lang="it-IT" altLang="it-IT" sz="2000" dirty="0"/>
              <a:t> n bit data from the m bit </a:t>
            </a:r>
            <a:r>
              <a:rPr lang="it-IT" altLang="it-IT" sz="2000" dirty="0" err="1"/>
              <a:t>total</a:t>
            </a:r>
            <a:r>
              <a:rPr lang="it-IT" altLang="it-IT" sz="2000" dirty="0"/>
              <a:t> bit</a:t>
            </a:r>
            <a:endParaRPr lang="it-IT" alt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09114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73226-9B92-4CED-AF4A-9D3140E9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Textbook</a:t>
            </a:r>
            <a:r>
              <a:rPr lang="it-IT" altLang="it-IT" dirty="0">
                <a:solidFill>
                  <a:schemeClr val="bg1"/>
                </a:solidFill>
              </a:rPr>
              <a:t> and </a:t>
            </a:r>
            <a:r>
              <a:rPr lang="it-IT" altLang="it-IT" dirty="0" err="1">
                <a:solidFill>
                  <a:schemeClr val="bg1"/>
                </a:solidFill>
              </a:rPr>
              <a:t>other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references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BFB3B8-5BD2-4A5A-BE2E-42725C55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99" y="125333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US" altLang="it-IT" sz="2000" dirty="0"/>
          </a:p>
          <a:p>
            <a:pPr marL="0" indent="0">
              <a:buNone/>
            </a:pPr>
            <a:r>
              <a:rPr lang="en-US" altLang="it-IT" sz="2000" dirty="0"/>
              <a:t>[</a:t>
            </a:r>
            <a:r>
              <a:rPr lang="en-US" altLang="it-IT" sz="2000" dirty="0" err="1"/>
              <a:t>Sieviorek</a:t>
            </a:r>
            <a:r>
              <a:rPr lang="en-US" altLang="it-IT" sz="2000" dirty="0"/>
              <a:t> et al. 1998] </a:t>
            </a:r>
          </a:p>
          <a:p>
            <a:pPr marL="0" indent="0">
              <a:buNone/>
            </a:pPr>
            <a:r>
              <a:rPr lang="en-US" altLang="it-IT" sz="2000" dirty="0"/>
              <a:t>D. P. </a:t>
            </a:r>
            <a:r>
              <a:rPr lang="en-US" altLang="it-IT" sz="2000" dirty="0" err="1"/>
              <a:t>Siewiorek</a:t>
            </a:r>
            <a:r>
              <a:rPr lang="en-US" altLang="it-IT" sz="2000" dirty="0"/>
              <a:t> R.S. </a:t>
            </a:r>
            <a:r>
              <a:rPr lang="en-US" altLang="it-IT" sz="2000" dirty="0" err="1"/>
              <a:t>Swarz</a:t>
            </a:r>
            <a:r>
              <a:rPr lang="en-US" altLang="it-IT" sz="2000" dirty="0"/>
              <a:t>, Reliable Computer Systems Design and </a:t>
            </a:r>
            <a:r>
              <a:rPr lang="en-US" altLang="it-IT" sz="2000" dirty="0" err="1"/>
              <a:t>Evalutaion</a:t>
            </a:r>
            <a:r>
              <a:rPr lang="en-US" altLang="it-IT" sz="2000" dirty="0"/>
              <a:t>,  2</a:t>
            </a:r>
            <a:r>
              <a:rPr lang="en-US" altLang="it-IT" sz="2000" baseline="30000" dirty="0"/>
              <a:t>nd</a:t>
            </a:r>
            <a:r>
              <a:rPr lang="en-US" altLang="it-IT" sz="2000" dirty="0"/>
              <a:t> Ed. Digital Press, 1998, chapter ….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[</a:t>
            </a:r>
            <a:r>
              <a:rPr lang="en-US" sz="2000" dirty="0" err="1"/>
              <a:t>Avizienis</a:t>
            </a:r>
            <a:r>
              <a:rPr lang="en-US" sz="2000" dirty="0"/>
              <a:t> et al. 2004] </a:t>
            </a:r>
          </a:p>
          <a:p>
            <a:pPr marL="0" indent="0">
              <a:buNone/>
            </a:pPr>
            <a:r>
              <a:rPr lang="en-US" sz="2000" dirty="0"/>
              <a:t>A. </a:t>
            </a:r>
            <a:r>
              <a:rPr lang="en-US" sz="2000" dirty="0" err="1"/>
              <a:t>Avizienis</a:t>
            </a:r>
            <a:r>
              <a:rPr lang="en-US" sz="2000" dirty="0"/>
              <a:t>, J.C. </a:t>
            </a:r>
            <a:r>
              <a:rPr lang="en-US" sz="2000" dirty="0" err="1"/>
              <a:t>Laprie</a:t>
            </a:r>
            <a:r>
              <a:rPr lang="en-US" sz="2000" dirty="0"/>
              <a:t>, B. Randell, C. Landwehr. </a:t>
            </a:r>
            <a:br>
              <a:rPr lang="en-US" sz="2000" dirty="0"/>
            </a:br>
            <a:r>
              <a:rPr lang="en-US" sz="2000" dirty="0"/>
              <a:t>Basic Concepts and Taxonomy of Dependable and Secure Computing. </a:t>
            </a:r>
            <a:br>
              <a:rPr lang="en-US" sz="2000" dirty="0"/>
            </a:br>
            <a:r>
              <a:rPr lang="en-US" sz="2000" dirty="0"/>
              <a:t>IEEE Transactions on Dependable and Secure Computing, Vol. 1, N. 1, 2004</a:t>
            </a:r>
            <a:endParaRPr lang="en-US" altLang="it-IT" sz="2000" dirty="0"/>
          </a:p>
          <a:p>
            <a:pPr marL="0" indent="0">
              <a:buNone/>
            </a:pPr>
            <a:endParaRPr lang="en-US" altLang="it-IT" sz="2000" dirty="0"/>
          </a:p>
          <a:p>
            <a:pPr marL="0" indent="0">
              <a:buNone/>
            </a:pPr>
            <a:r>
              <a:rPr lang="en-US" altLang="it-IT" sz="2000" dirty="0"/>
              <a:t>[Popov et al. 2001] </a:t>
            </a:r>
          </a:p>
          <a:p>
            <a:pPr marL="0" indent="0">
              <a:buNone/>
            </a:pPr>
            <a:r>
              <a:rPr lang="en-US" altLang="it-IT" sz="2000" dirty="0" err="1"/>
              <a:t>P.Popov</a:t>
            </a:r>
            <a:r>
              <a:rPr lang="en-US" altLang="it-IT" sz="2000" dirty="0"/>
              <a:t>, L. </a:t>
            </a:r>
            <a:r>
              <a:rPr lang="en-US" altLang="it-IT" sz="2000" dirty="0" err="1"/>
              <a:t>Strigini</a:t>
            </a:r>
            <a:r>
              <a:rPr lang="en-US" altLang="it-IT" sz="2000" dirty="0"/>
              <a:t>, The Reliability of Diverse Systems: a contribution using Modelling of the Fault Creation Process, Intern. Conf. on Dependable Systems and Networks, DSN 2001.  </a:t>
            </a:r>
          </a:p>
          <a:p>
            <a:pPr marL="0" indent="0">
              <a:buNone/>
            </a:pPr>
            <a:endParaRPr lang="en-US" altLang="it-IT" sz="2000" dirty="0"/>
          </a:p>
          <a:p>
            <a:pPr marL="0" indent="0">
              <a:buNone/>
            </a:pPr>
            <a:endParaRPr lang="en-US" altLang="it-IT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99BE5-EB56-4811-93AF-77857304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A6DB57-3369-442C-AF64-DA77F2C2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7B1693-6286-4B01-80F4-AD470891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66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635A85-8286-41B2-BF6B-4DAB7C76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66"/>
            <a:ext cx="11103280" cy="935494"/>
          </a:xfrm>
        </p:spPr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Examples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codes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53143A-50B6-4FB0-96B9-9FB6B2AE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20BE72-CFA8-4588-847A-D966E3BA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D87564-CDAA-40D6-9B58-FECFA768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30</a:t>
            </a:fld>
            <a:endParaRPr lang="it-IT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C9DB08E7-BDCF-4CFB-8674-19375350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850" y="4379975"/>
            <a:ext cx="2154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/>
              <a:t>3-bit words – 4 code words</a:t>
            </a:r>
          </a:p>
        </p:txBody>
      </p:sp>
      <p:pic>
        <p:nvPicPr>
          <p:cNvPr id="9" name="Picture 39" descr="http://upload.wikimedia.org/wikipedia/commons/thumb/b/b4/Hamming_distance_3_bit_binary.svg/190px-Hamming_distance_3_bit_binary.svg.png">
            <a:extLst>
              <a:ext uri="{FF2B5EF4-FFF2-40B4-BE49-F238E27FC236}">
                <a16:creationId xmlns:a16="http://schemas.microsoft.com/office/drawing/2014/main" id="{76BE36C5-065E-438E-8CE5-CEA969D1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45" y="2555245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41">
            <a:extLst>
              <a:ext uri="{FF2B5EF4-FFF2-40B4-BE49-F238E27FC236}">
                <a16:creationId xmlns:a16="http://schemas.microsoft.com/office/drawing/2014/main" id="{637BFB74-A6D9-4A24-9B57-32F0578E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044" y="6342989"/>
            <a:ext cx="2154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/>
              <a:t>4-bit words – 8 code words</a:t>
            </a:r>
          </a:p>
        </p:txBody>
      </p:sp>
      <p:sp>
        <p:nvSpPr>
          <p:cNvPr id="11" name="Rettangolo 5">
            <a:extLst>
              <a:ext uri="{FF2B5EF4-FFF2-40B4-BE49-F238E27FC236}">
                <a16:creationId xmlns:a16="http://schemas.microsoft.com/office/drawing/2014/main" id="{D9D393CB-118F-4A65-BD91-29496700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595" y="3779208"/>
            <a:ext cx="287338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" name="Rettangolo 47">
            <a:extLst>
              <a:ext uri="{FF2B5EF4-FFF2-40B4-BE49-F238E27FC236}">
                <a16:creationId xmlns:a16="http://schemas.microsoft.com/office/drawing/2014/main" id="{E396CD00-5580-4285-825F-6EF92F12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071" y="2628271"/>
            <a:ext cx="288925" cy="1428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" name="Rettangolo 48">
            <a:extLst>
              <a:ext uri="{FF2B5EF4-FFF2-40B4-BE49-F238E27FC236}">
                <a16:creationId xmlns:a16="http://schemas.microsoft.com/office/drawing/2014/main" id="{A74B6E1A-9C3B-43B5-B65F-7C1CA2A1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034" y="2969583"/>
            <a:ext cx="287337" cy="1428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" name="Rettangolo 49">
            <a:extLst>
              <a:ext uri="{FF2B5EF4-FFF2-40B4-BE49-F238E27FC236}">
                <a16:creationId xmlns:a16="http://schemas.microsoft.com/office/drawing/2014/main" id="{246D432B-C602-493C-80BD-D8C33B2BE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795" y="3491870"/>
            <a:ext cx="287338" cy="1444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1BBD4F-02C7-4751-9A3F-1933766AAE41}"/>
              </a:ext>
            </a:extLst>
          </p:cNvPr>
          <p:cNvSpPr txBox="1"/>
          <p:nvPr/>
        </p:nvSpPr>
        <p:spPr>
          <a:xfrm>
            <a:off x="4062566" y="1597942"/>
            <a:ext cx="188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Parity</a:t>
            </a:r>
            <a:r>
              <a:rPr 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-code</a:t>
            </a:r>
          </a:p>
        </p:txBody>
      </p:sp>
      <p:pic>
        <p:nvPicPr>
          <p:cNvPr id="24" name="Picture 37" descr="http://upload.wikimedia.org/wikipedia/commons/thumb/b/bf/Hamming_distance_4_bit_binary.svg/290px-Hamming_distance_4_bit_binary.svg.png">
            <a:extLst>
              <a:ext uri="{FF2B5EF4-FFF2-40B4-BE49-F238E27FC236}">
                <a16:creationId xmlns:a16="http://schemas.microsoft.com/office/drawing/2014/main" id="{3A01A199-C185-405B-8E87-F16F8BCC4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65" y="2324929"/>
            <a:ext cx="34702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41">
            <a:extLst>
              <a:ext uri="{FF2B5EF4-FFF2-40B4-BE49-F238E27FC236}">
                <a16:creationId xmlns:a16="http://schemas.microsoft.com/office/drawing/2014/main" id="{D7919D82-10FF-4167-BF2E-8F15CDAD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551" y="4561120"/>
            <a:ext cx="2154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/>
              <a:t>4-bit words – 8 code words</a:t>
            </a:r>
          </a:p>
        </p:txBody>
      </p:sp>
      <p:sp>
        <p:nvSpPr>
          <p:cNvPr id="26" name="Rettangolo 6">
            <a:extLst>
              <a:ext uri="{FF2B5EF4-FFF2-40B4-BE49-F238E27FC236}">
                <a16:creationId xmlns:a16="http://schemas.microsoft.com/office/drawing/2014/main" id="{EB3EABF8-A852-4D8B-939B-313BD3325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535" y="4190742"/>
            <a:ext cx="466725" cy="2047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" name="Rettangolo 52">
            <a:extLst>
              <a:ext uri="{FF2B5EF4-FFF2-40B4-BE49-F238E27FC236}">
                <a16:creationId xmlns:a16="http://schemas.microsoft.com/office/drawing/2014/main" id="{7C095889-256B-4AFB-BF50-7BF6E4FE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221" y="2288917"/>
            <a:ext cx="465138" cy="2047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" name="Rettangolo 53">
            <a:extLst>
              <a:ext uri="{FF2B5EF4-FFF2-40B4-BE49-F238E27FC236}">
                <a16:creationId xmlns:a16="http://schemas.microsoft.com/office/drawing/2014/main" id="{8C2EDACC-B283-45AF-9283-CE4CF92A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660" y="3042978"/>
            <a:ext cx="466725" cy="2047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9" name="Rettangolo 8">
            <a:extLst>
              <a:ext uri="{FF2B5EF4-FFF2-40B4-BE49-F238E27FC236}">
                <a16:creationId xmlns:a16="http://schemas.microsoft.com/office/drawing/2014/main" id="{F4805797-BBD6-49FA-935C-C507C4F7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596" y="3319204"/>
            <a:ext cx="503238" cy="157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" name="Rettangolo 10">
            <a:extLst>
              <a:ext uri="{FF2B5EF4-FFF2-40B4-BE49-F238E27FC236}">
                <a16:creationId xmlns:a16="http://schemas.microsoft.com/office/drawing/2014/main" id="{FA60CB10-FD4B-4A7A-BA2B-BCA05F20D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297" y="3843078"/>
            <a:ext cx="360363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1" name="Rettangolo 11">
            <a:extLst>
              <a:ext uri="{FF2B5EF4-FFF2-40B4-BE49-F238E27FC236}">
                <a16:creationId xmlns:a16="http://schemas.microsoft.com/office/drawing/2014/main" id="{99995432-0931-45F8-BE0F-C7542296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896" y="3042979"/>
            <a:ext cx="431800" cy="2762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" name="Rettangolo 12">
            <a:extLst>
              <a:ext uri="{FF2B5EF4-FFF2-40B4-BE49-F238E27FC236}">
                <a16:creationId xmlns:a16="http://schemas.microsoft.com/office/drawing/2014/main" id="{F4FF7C0E-3107-49C0-A3D1-DCE629E0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885" y="2835017"/>
            <a:ext cx="503237" cy="1428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" name="Rettangolo 13">
            <a:extLst>
              <a:ext uri="{FF2B5EF4-FFF2-40B4-BE49-F238E27FC236}">
                <a16:creationId xmlns:a16="http://schemas.microsoft.com/office/drawing/2014/main" id="{B38B5264-907F-4B98-BC69-678A1266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796" y="3398578"/>
            <a:ext cx="420688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476EDC92-6F20-4308-BF56-93FD001A4597}"/>
              </a:ext>
            </a:extLst>
          </p:cNvPr>
          <p:cNvSpPr/>
          <p:nvPr/>
        </p:nvSpPr>
        <p:spPr>
          <a:xfrm>
            <a:off x="546070" y="1125897"/>
            <a:ext cx="4895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altLang="it-IT" dirty="0" err="1"/>
              <a:t>boxed</a:t>
            </a:r>
            <a:r>
              <a:rPr lang="it-IT" altLang="it-IT" dirty="0"/>
              <a:t> words:  code words</a:t>
            </a:r>
          </a:p>
        </p:txBody>
      </p:sp>
      <p:sp>
        <p:nvSpPr>
          <p:cNvPr id="51" name="CasellaDiTesto 38">
            <a:extLst>
              <a:ext uri="{FF2B5EF4-FFF2-40B4-BE49-F238E27FC236}">
                <a16:creationId xmlns:a16="http://schemas.microsoft.com/office/drawing/2014/main" id="{30E256B2-DDB5-4FB7-95BF-9AD3E6657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34" y="1915517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odd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parity</a:t>
            </a:r>
            <a:endParaRPr lang="it-IT" altLang="it-IT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45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0AFDD-FF66-4EDF-ACFF-30E7231B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Examples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codes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84BD36-13B8-46AD-97DC-07ADC55D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CF400C-95EA-44D9-87D4-FEF3F450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91C610-F0C7-42E9-9B52-64635700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31</a:t>
            </a:fld>
            <a:endParaRPr lang="it-IT"/>
          </a:p>
        </p:txBody>
      </p:sp>
      <p:sp>
        <p:nvSpPr>
          <p:cNvPr id="25" name="Rettangolo 6">
            <a:extLst>
              <a:ext uri="{FF2B5EF4-FFF2-40B4-BE49-F238E27FC236}">
                <a16:creationId xmlns:a16="http://schemas.microsoft.com/office/drawing/2014/main" id="{35A28D28-35EC-4440-90C4-4A27A3BE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9458" y="3426431"/>
            <a:ext cx="466725" cy="2047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6" name="Rettangolo 52">
            <a:extLst>
              <a:ext uri="{FF2B5EF4-FFF2-40B4-BE49-F238E27FC236}">
                <a16:creationId xmlns:a16="http://schemas.microsoft.com/office/drawing/2014/main" id="{40F4625A-17AE-426F-95CE-F94B9C69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7856" y="3696891"/>
            <a:ext cx="465138" cy="2047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" name="Rettangolo 53">
            <a:extLst>
              <a:ext uri="{FF2B5EF4-FFF2-40B4-BE49-F238E27FC236}">
                <a16:creationId xmlns:a16="http://schemas.microsoft.com/office/drawing/2014/main" id="{F776D0DE-CD1F-4921-9E0C-43343BE81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666" y="3145873"/>
            <a:ext cx="466725" cy="2047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" name="Rettangolo 8">
            <a:extLst>
              <a:ext uri="{FF2B5EF4-FFF2-40B4-BE49-F238E27FC236}">
                <a16:creationId xmlns:a16="http://schemas.microsoft.com/office/drawing/2014/main" id="{9CD8EAF0-A681-4D6F-AE9E-7F967E36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5378" y="3658282"/>
            <a:ext cx="503238" cy="157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9" name="Rettangolo 10">
            <a:extLst>
              <a:ext uri="{FF2B5EF4-FFF2-40B4-BE49-F238E27FC236}">
                <a16:creationId xmlns:a16="http://schemas.microsoft.com/office/drawing/2014/main" id="{3E23FD68-C7F5-4E2A-B618-B5153E38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41" y="3302939"/>
            <a:ext cx="360363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" name="Rettangolo 11">
            <a:extLst>
              <a:ext uri="{FF2B5EF4-FFF2-40B4-BE49-F238E27FC236}">
                <a16:creationId xmlns:a16="http://schemas.microsoft.com/office/drawing/2014/main" id="{66D7BB75-C58D-4E9E-871A-E575A78C3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628" y="3539220"/>
            <a:ext cx="431800" cy="2762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1" name="Rettangolo 13">
            <a:extLst>
              <a:ext uri="{FF2B5EF4-FFF2-40B4-BE49-F238E27FC236}">
                <a16:creationId xmlns:a16="http://schemas.microsoft.com/office/drawing/2014/main" id="{3C836618-2428-437B-A67C-439CD29C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97" y="3260608"/>
            <a:ext cx="420688" cy="17948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32" name="Picture 37" descr="http://upload.wikimedia.org/wikipedia/commons/thumb/b/bf/Hamming_distance_4_bit_binary.svg/290px-Hamming_distance_4_bit_binary.svg.png">
            <a:extLst>
              <a:ext uri="{FF2B5EF4-FFF2-40B4-BE49-F238E27FC236}">
                <a16:creationId xmlns:a16="http://schemas.microsoft.com/office/drawing/2014/main" id="{8AEC053A-366E-40A8-8E02-4BB7C467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4" y="2449256"/>
            <a:ext cx="34702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26989FAA-1C9C-4BF3-96B6-A8DD87B04376}"/>
              </a:ext>
            </a:extLst>
          </p:cNvPr>
          <p:cNvSpPr/>
          <p:nvPr/>
        </p:nvSpPr>
        <p:spPr>
          <a:xfrm>
            <a:off x="7207901" y="1525935"/>
            <a:ext cx="240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m/n code:</a:t>
            </a:r>
            <a:b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m bit 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equal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1</a:t>
            </a:r>
          </a:p>
        </p:txBody>
      </p:sp>
      <p:sp>
        <p:nvSpPr>
          <p:cNvPr id="34" name="CasellaDiTesto 3">
            <a:extLst>
              <a:ext uri="{FF2B5EF4-FFF2-40B4-BE49-F238E27FC236}">
                <a16:creationId xmlns:a16="http://schemas.microsoft.com/office/drawing/2014/main" id="{9757E376-6FD2-4964-AE4E-9684F297B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81" y="4751520"/>
            <a:ext cx="2159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/>
              <a:t>4-bit words -  4 code words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D112CBE-EE53-44D3-9FB3-D8093D852C50}"/>
              </a:ext>
            </a:extLst>
          </p:cNvPr>
          <p:cNvSpPr/>
          <p:nvPr/>
        </p:nvSpPr>
        <p:spPr>
          <a:xfrm>
            <a:off x="7724001" y="2217181"/>
            <a:ext cx="1494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2/4 code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" name="Picture 37" descr="http://upload.wikimedia.org/wikipedia/commons/thumb/b/bf/Hamming_distance_4_bit_binary.svg/290px-Hamming_distance_4_bit_binary.svg.png">
            <a:extLst>
              <a:ext uri="{FF2B5EF4-FFF2-40B4-BE49-F238E27FC236}">
                <a16:creationId xmlns:a16="http://schemas.microsoft.com/office/drawing/2014/main" id="{F0EC52A4-9506-4BB8-9B99-14A66854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95" y="2568374"/>
            <a:ext cx="34702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52">
            <a:extLst>
              <a:ext uri="{FF2B5EF4-FFF2-40B4-BE49-F238E27FC236}">
                <a16:creationId xmlns:a16="http://schemas.microsoft.com/office/drawing/2014/main" id="{DB662C81-8AE4-4B7D-98AB-4CFF7603C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344" y="3701984"/>
            <a:ext cx="465138" cy="2047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8" name="Rettangolo 6">
            <a:extLst>
              <a:ext uri="{FF2B5EF4-FFF2-40B4-BE49-F238E27FC236}">
                <a16:creationId xmlns:a16="http://schemas.microsoft.com/office/drawing/2014/main" id="{2992CCB1-1F08-46E7-B052-48C6DA37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655" y="4012624"/>
            <a:ext cx="466725" cy="2047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9" name="Rettangolo 13">
            <a:extLst>
              <a:ext uri="{FF2B5EF4-FFF2-40B4-BE49-F238E27FC236}">
                <a16:creationId xmlns:a16="http://schemas.microsoft.com/office/drawing/2014/main" id="{73F6C14E-1BE2-4057-92B3-EF40A25B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920" y="3668360"/>
            <a:ext cx="420688" cy="17948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" name="Rettangolo 13">
            <a:extLst>
              <a:ext uri="{FF2B5EF4-FFF2-40B4-BE49-F238E27FC236}">
                <a16:creationId xmlns:a16="http://schemas.microsoft.com/office/drawing/2014/main" id="{45FA850B-2F0C-46BE-8DE5-BB0C5A1F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778" y="2941667"/>
            <a:ext cx="420688" cy="179489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F478305-7FE0-40B1-A589-766A06D3D8F7}"/>
              </a:ext>
            </a:extLst>
          </p:cNvPr>
          <p:cNvSpPr/>
          <p:nvPr/>
        </p:nvSpPr>
        <p:spPr>
          <a:xfrm>
            <a:off x="2062332" y="1577455"/>
            <a:ext cx="240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CD -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complemented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duplication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2" name="CasellaDiTesto 3">
            <a:extLst>
              <a:ext uri="{FF2B5EF4-FFF2-40B4-BE49-F238E27FC236}">
                <a16:creationId xmlns:a16="http://schemas.microsoft.com/office/drawing/2014/main" id="{0C7BF841-7AAF-48D2-81DE-52DDCD39C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39" y="4833060"/>
            <a:ext cx="2159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/>
              <a:t>4-bit words -  6 code words</a:t>
            </a:r>
          </a:p>
        </p:txBody>
      </p:sp>
    </p:spTree>
    <p:extLst>
      <p:ext uri="{BB962C8B-B14F-4D97-AF65-F5344CB8AC3E}">
        <p14:creationId xmlns:p14="http://schemas.microsoft.com/office/powerpoint/2010/main" val="3955823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539995-4C92-423C-B21C-07DD29DF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Distances</a:t>
            </a:r>
            <a:r>
              <a:rPr lang="it-IT" altLang="it-IT" dirty="0">
                <a:solidFill>
                  <a:schemeClr val="bg1"/>
                </a:solidFill>
              </a:rPr>
              <a:t> and data </a:t>
            </a:r>
            <a:r>
              <a:rPr lang="it-IT" altLang="it-IT" dirty="0" err="1">
                <a:solidFill>
                  <a:schemeClr val="bg1"/>
                </a:solidFill>
              </a:rPr>
              <a:t>spaces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87696-3211-492B-80B0-9E691EAC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52" y="1082889"/>
            <a:ext cx="9308869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Hamming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distance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between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two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data items</a:t>
            </a:r>
            <a:r>
              <a:rPr lang="it-IT" altLang="it-IT" sz="1800" dirty="0"/>
              <a:t>: </a:t>
            </a:r>
            <a:r>
              <a:rPr lang="it-IT" altLang="it-IT" sz="1800" dirty="0" err="1"/>
              <a:t>count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number</a:t>
            </a:r>
            <a:r>
              <a:rPr lang="it-IT" altLang="it-IT" sz="1800" dirty="0"/>
              <a:t> of bits </a:t>
            </a:r>
            <a:r>
              <a:rPr lang="it-IT" altLang="it-IT" sz="1800" dirty="0" err="1"/>
              <a:t>that</a:t>
            </a:r>
            <a:r>
              <a:rPr lang="it-IT" altLang="it-IT" sz="1800" dirty="0"/>
              <a:t> are </a:t>
            </a:r>
            <a:r>
              <a:rPr lang="it-IT" altLang="it-IT" sz="1800" dirty="0" err="1"/>
              <a:t>different</a:t>
            </a:r>
            <a:endParaRPr lang="it-IT" altLang="it-IT" sz="1800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endParaRPr lang="it-IT" altLang="it-IT" sz="1800" i="1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endParaRPr lang="it-IT" altLang="it-IT" sz="1800" i="1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r>
              <a:rPr lang="it-IT" altLang="it-IT" sz="1800" dirty="0"/>
              <a:t>A code </a:t>
            </a:r>
            <a:r>
              <a:rPr lang="it-IT" altLang="it-IT" sz="1800" dirty="0" err="1"/>
              <a:t>such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that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Hamming</a:t>
            </a:r>
            <a:r>
              <a:rPr lang="it-IT" altLang="it-IT" sz="1800" dirty="0"/>
              <a:t> </a:t>
            </a:r>
            <a:r>
              <a:rPr lang="it-IT" altLang="it-IT" sz="1800" dirty="0" err="1"/>
              <a:t>distance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between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two</a:t>
            </a:r>
            <a:r>
              <a:rPr lang="it-IT" altLang="it-IT" sz="1800" dirty="0"/>
              <a:t> code</a:t>
            </a:r>
            <a:br>
              <a:rPr lang="it-IT" altLang="it-IT" sz="1800" dirty="0"/>
            </a:br>
            <a:r>
              <a:rPr lang="it-IT" altLang="it-IT" sz="1800" dirty="0"/>
              <a:t> words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&gt; k </a:t>
            </a:r>
            <a:r>
              <a:rPr lang="it-IT" altLang="it-IT" sz="1800" dirty="0" err="1"/>
              <a:t>will</a:t>
            </a:r>
            <a:r>
              <a:rPr lang="it-IT" altLang="it-IT" sz="1800" dirty="0"/>
              <a:t> </a:t>
            </a:r>
            <a:r>
              <a:rPr lang="it-IT" altLang="it-IT" sz="1800" dirty="0" err="1"/>
              <a:t>detect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all</a:t>
            </a:r>
            <a:r>
              <a:rPr lang="it-IT" altLang="it-IT" sz="1800" dirty="0"/>
              <a:t> </a:t>
            </a:r>
            <a:r>
              <a:rPr lang="it-IT" altLang="it-IT" sz="1800" dirty="0" err="1"/>
              <a:t>errors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that</a:t>
            </a:r>
            <a:r>
              <a:rPr lang="it-IT" altLang="it-IT" sz="1800" dirty="0"/>
              <a:t> flip up to k bits</a:t>
            </a:r>
          </a:p>
          <a:p>
            <a:pPr marL="0" indent="0">
              <a:spcBef>
                <a:spcPts val="300"/>
              </a:spcBef>
              <a:buClr>
                <a:srgbClr val="FE400C"/>
              </a:buClr>
              <a:buNone/>
            </a:pPr>
            <a:endParaRPr lang="it-IT" altLang="it-IT" sz="1800" dirty="0"/>
          </a:p>
          <a:p>
            <a:pPr marL="0" indent="0">
              <a:spcBef>
                <a:spcPts val="300"/>
              </a:spcBef>
              <a:buNone/>
            </a:pPr>
            <a:r>
              <a:rPr lang="it-IT" altLang="it-IT" sz="1800" dirty="0"/>
              <a:t>	</a:t>
            </a:r>
            <a:endParaRPr lang="it-IT" altLang="it-IT" sz="1800" dirty="0">
              <a:solidFill>
                <a:schemeClr val="accent2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it-IT" altLang="it-IT" sz="1800" dirty="0" err="1"/>
              <a:t>Memories</a:t>
            </a:r>
            <a:r>
              <a:rPr lang="it-IT" altLang="it-IT" sz="1800" dirty="0"/>
              <a:t> of computer systems.  </a:t>
            </a:r>
            <a:br>
              <a:rPr lang="it-IT" altLang="it-IT" sz="1800" dirty="0"/>
            </a:br>
            <a:r>
              <a:rPr lang="it-IT" altLang="it-IT" sz="1800" dirty="0" err="1"/>
              <a:t>Parity</a:t>
            </a:r>
            <a:r>
              <a:rPr lang="it-IT" altLang="it-IT" sz="1800" dirty="0"/>
              <a:t> bit </a:t>
            </a:r>
            <a:r>
              <a:rPr lang="it-IT" altLang="it-IT" sz="1800" dirty="0" err="1"/>
              <a:t>added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before</a:t>
            </a:r>
            <a:r>
              <a:rPr lang="it-IT" altLang="it-IT" sz="1800" dirty="0"/>
              <a:t> writing the </a:t>
            </a:r>
            <a:r>
              <a:rPr lang="it-IT" altLang="it-IT" sz="1800" dirty="0" err="1"/>
              <a:t>memory</a:t>
            </a:r>
            <a:r>
              <a:rPr lang="it-IT" altLang="it-IT" sz="1800" dirty="0"/>
              <a:t>.  </a:t>
            </a:r>
            <a:r>
              <a:rPr lang="it-IT" altLang="it-IT" sz="1800" dirty="0" err="1"/>
              <a:t>Parity</a:t>
            </a:r>
            <a:r>
              <a:rPr lang="it-IT" altLang="it-IT" sz="1800" dirty="0"/>
              <a:t> bit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checked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when</a:t>
            </a:r>
            <a:r>
              <a:rPr lang="it-IT" altLang="it-IT" sz="1800" dirty="0"/>
              <a:t> reading.</a:t>
            </a:r>
          </a:p>
          <a:p>
            <a:pPr marL="0" indent="0">
              <a:spcBef>
                <a:spcPts val="300"/>
              </a:spcBef>
              <a:buNone/>
            </a:pPr>
            <a:endParaRPr lang="it-IT" altLang="it-IT" sz="1800" dirty="0"/>
          </a:p>
          <a:p>
            <a:pPr marL="0" indent="0">
              <a:buNone/>
            </a:pP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Useful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distance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measures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depend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it-IT" altLang="it-IT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type</a:t>
            </a:r>
            <a:r>
              <a:rPr lang="it-IT" altLang="it-IT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data and faults</a:t>
            </a:r>
          </a:p>
          <a:p>
            <a:pPr marL="0" indent="0">
              <a:buNone/>
            </a:pPr>
            <a:r>
              <a:rPr lang="it-IT" altLang="it-IT" sz="1800" dirty="0"/>
              <a:t>    	Bank account </a:t>
            </a:r>
            <a:r>
              <a:rPr lang="it-IT" altLang="it-IT" sz="1800" dirty="0" err="1"/>
              <a:t>numbers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should</a:t>
            </a:r>
            <a:r>
              <a:rPr lang="it-IT" altLang="it-IT" sz="1800" dirty="0"/>
              <a:t> be </a:t>
            </a:r>
            <a:r>
              <a:rPr lang="it-IT" altLang="it-IT" sz="1800" dirty="0" err="1"/>
              <a:t>such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that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mistyping</a:t>
            </a:r>
            <a:r>
              <a:rPr lang="it-IT" altLang="it-IT" sz="1800" dirty="0"/>
              <a:t> a </a:t>
            </a:r>
            <a:r>
              <a:rPr lang="it-IT" altLang="it-IT" sz="1800" dirty="0" err="1"/>
              <a:t>digit</a:t>
            </a:r>
            <a:br>
              <a:rPr lang="it-IT" altLang="it-IT" sz="1800" dirty="0"/>
            </a:br>
            <a:r>
              <a:rPr lang="it-IT" altLang="it-IT" sz="1800" dirty="0"/>
              <a:t>    	</a:t>
            </a:r>
            <a:r>
              <a:rPr lang="it-IT" altLang="it-IT" sz="1800" dirty="0" err="1"/>
              <a:t>does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not</a:t>
            </a:r>
            <a:r>
              <a:rPr lang="it-IT" altLang="it-IT" sz="1800" dirty="0"/>
              <a:t> credit the </a:t>
            </a:r>
            <a:r>
              <a:rPr lang="it-IT" altLang="it-IT" sz="1800" dirty="0" err="1"/>
              <a:t>wrong</a:t>
            </a:r>
            <a:r>
              <a:rPr lang="it-IT" altLang="it-IT" sz="1800" dirty="0"/>
              <a:t> account.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FB7C19-8D0A-4DCB-B0B5-A429C95D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B5C1E-9A7A-4469-A09B-52141532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87388-3E16-4D6F-AE9D-09C2CF7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9D1D3-80F6-43B1-92F0-BF797B205D95}" type="slidenum">
              <a:rPr lang="it-IT" smtClean="0"/>
              <a:t>32</a:t>
            </a:fld>
            <a:endParaRPr lang="it-IT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44699767-F5CB-442F-9B17-8BBD553B04CD}"/>
              </a:ext>
            </a:extLst>
          </p:cNvPr>
          <p:cNvGrpSpPr>
            <a:grpSpLocks/>
          </p:cNvGrpSpPr>
          <p:nvPr/>
        </p:nvGrpSpPr>
        <p:grpSpPr bwMode="auto">
          <a:xfrm>
            <a:off x="8513169" y="2567996"/>
            <a:ext cx="2378076" cy="2054224"/>
            <a:chOff x="3473" y="367"/>
            <a:chExt cx="1498" cy="1294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03810986-D3F6-4836-97C5-F7BB7905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792"/>
              <a:ext cx="275" cy="11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6721CED3-B0BC-442B-A976-97FD7CFA9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407"/>
              <a:ext cx="276" cy="11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0AA4A438-3B3C-4854-B07F-FAA2C4814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233"/>
              <a:ext cx="275" cy="11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9AE24ECE-BA21-4A08-988D-106D78271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545"/>
              <a:ext cx="276" cy="11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C1B0DD39-6A61-475B-815B-E2E61A232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792"/>
              <a:ext cx="276" cy="11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D5807150-B0CF-4FCA-BE23-6E22913F6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1456"/>
              <a:ext cx="275" cy="11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FECAC180-0AF8-41FB-8ADC-3CE8DBA18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517"/>
              <a:ext cx="948" cy="93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3115924-3356-42D1-8033-182EEF91C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1" y="517"/>
              <a:ext cx="1" cy="716"/>
            </a:xfrm>
            <a:prstGeom prst="line">
              <a:avLst/>
            </a:prstGeom>
            <a:noFill/>
            <a:ln w="936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95FDEA4C-30BA-47F4-9958-F97B37C3E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7" y="1232"/>
              <a:ext cx="244" cy="222"/>
            </a:xfrm>
            <a:prstGeom prst="line">
              <a:avLst/>
            </a:prstGeom>
            <a:noFill/>
            <a:ln w="936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624E8DF2-4722-4C44-895E-397F05C5D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1" y="1233"/>
              <a:ext cx="704" cy="1"/>
            </a:xfrm>
            <a:prstGeom prst="line">
              <a:avLst/>
            </a:prstGeom>
            <a:noFill/>
            <a:ln w="936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482143B2-CEDB-46F7-AB21-8D3E17110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429"/>
              <a:ext cx="2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010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498D5BBD-0756-4AC2-B0C4-CF06352F0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714"/>
              <a:ext cx="2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011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BD9C123F-1167-4F37-8F68-457579233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1485"/>
              <a:ext cx="2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110</a:t>
              </a: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C29DF2DF-5C46-416C-A15F-93649B74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1204"/>
              <a:ext cx="2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0FB2C7C9-CF9A-48F3-BDB5-456F203C7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2" y="393"/>
              <a:ext cx="2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101</a:t>
              </a:r>
            </a:p>
          </p:txBody>
        </p:sp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id="{98FB4B6B-6FC9-400B-89E7-7F3E66478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6" y="367"/>
              <a:ext cx="2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001</a:t>
              </a: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124F6B9-95A0-4DF0-93C2-CD711702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737"/>
              <a:ext cx="275" cy="11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altLang="it-IT"/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9A1248CA-DAC8-49F7-B125-809D6EFFC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1063"/>
              <a:ext cx="2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000</a:t>
              </a:r>
            </a:p>
          </p:txBody>
        </p:sp>
        <p:sp>
          <p:nvSpPr>
            <p:cNvPr id="29" name="Text Box 23">
              <a:extLst>
                <a:ext uri="{FF2B5EF4-FFF2-40B4-BE49-F238E27FC236}">
                  <a16:creationId xmlns:a16="http://schemas.microsoft.com/office/drawing/2014/main" id="{32F9506C-7DD1-4BAD-AC9F-C688F89B1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703"/>
              <a:ext cx="25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333399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it-IT" altLang="it-IT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111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7ADCC53C-3745-4BD6-B7E4-33F193CF22E8}"/>
              </a:ext>
            </a:extLst>
          </p:cNvPr>
          <p:cNvGrpSpPr/>
          <p:nvPr/>
        </p:nvGrpSpPr>
        <p:grpSpPr>
          <a:xfrm>
            <a:off x="8861452" y="2748257"/>
            <a:ext cx="1657351" cy="1655761"/>
            <a:chOff x="2037414" y="3665882"/>
            <a:chExt cx="1657351" cy="1655761"/>
          </a:xfrm>
        </p:grpSpPr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65560354-EC99-4C4E-9E04-C89C89C27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7414" y="4240556"/>
              <a:ext cx="0" cy="7921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62413E51-1118-4956-B276-EF743285A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777" y="5321643"/>
              <a:ext cx="7921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B239D8A8-1066-4773-B07F-6403B4DD0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940" y="4800944"/>
              <a:ext cx="504825" cy="5048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098EAB87-EC90-4122-BFDB-B66D84FF0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4764" y="3665882"/>
              <a:ext cx="0" cy="11509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89D1E7E4-0A2C-4B78-9D1E-511F034B0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777" y="5250206"/>
              <a:ext cx="720725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DD35FE6E-9FCD-409E-953A-E1138E5E4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8501" y="4097682"/>
              <a:ext cx="0" cy="1152525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41CBF0F0-DF31-40B6-82E7-45AAB4882E33}"/>
              </a:ext>
            </a:extLst>
          </p:cNvPr>
          <p:cNvSpPr/>
          <p:nvPr/>
        </p:nvSpPr>
        <p:spPr>
          <a:xfrm>
            <a:off x="8089869" y="1893507"/>
            <a:ext cx="346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Parity</a:t>
            </a:r>
            <a:r>
              <a:rPr lang="it-IT" dirty="0"/>
              <a:t>-code: </a:t>
            </a:r>
            <a:r>
              <a:rPr lang="it-IT" dirty="0" err="1"/>
              <a:t>Hamming</a:t>
            </a:r>
            <a:r>
              <a:rPr lang="it-IT" dirty="0"/>
              <a:t> </a:t>
            </a:r>
            <a:r>
              <a:rPr lang="it-IT" dirty="0" err="1"/>
              <a:t>distance</a:t>
            </a:r>
            <a:r>
              <a:rPr lang="it-IT" dirty="0"/>
              <a:t> 2</a:t>
            </a:r>
          </a:p>
        </p:txBody>
      </p:sp>
      <p:sp>
        <p:nvSpPr>
          <p:cNvPr id="49" name="Line 30">
            <a:extLst>
              <a:ext uri="{FF2B5EF4-FFF2-40B4-BE49-F238E27FC236}">
                <a16:creationId xmlns:a16="http://schemas.microsoft.com/office/drawing/2014/main" id="{6B88006C-9266-4734-A8AA-5D4E29B22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6780" y="5123481"/>
            <a:ext cx="360362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Line 31">
            <a:extLst>
              <a:ext uri="{FF2B5EF4-FFF2-40B4-BE49-F238E27FC236}">
                <a16:creationId xmlns:a16="http://schemas.microsoft.com/office/drawing/2014/main" id="{FF0F174F-AD03-4DA2-B1D6-7481C8E0F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8750" y="5251837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248E2D7B-7585-41B1-BFA2-9013F2BD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143" y="4979019"/>
            <a:ext cx="904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/>
              <a:t>undetectable</a:t>
            </a:r>
          </a:p>
        </p:txBody>
      </p:sp>
      <p:sp>
        <p:nvSpPr>
          <p:cNvPr id="52" name="Text Box 33">
            <a:extLst>
              <a:ext uri="{FF2B5EF4-FFF2-40B4-BE49-F238E27FC236}">
                <a16:creationId xmlns:a16="http://schemas.microsoft.com/office/drawing/2014/main" id="{0EED6B2C-E07A-4018-B4D5-6CFD625F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551" y="5180401"/>
            <a:ext cx="765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000" dirty="0" err="1"/>
              <a:t>detectable</a:t>
            </a:r>
            <a:endParaRPr lang="it-IT" altLang="it-IT" sz="1000" dirty="0"/>
          </a:p>
        </p:txBody>
      </p:sp>
    </p:spTree>
    <p:extLst>
      <p:ext uri="{BB962C8B-B14F-4D97-AF65-F5344CB8AC3E}">
        <p14:creationId xmlns:p14="http://schemas.microsoft.com/office/powerpoint/2010/main" val="2514915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002F3-F30B-4503-B45F-01EAC5CA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Codes</a:t>
            </a:r>
            <a:r>
              <a:rPr lang="it-IT" altLang="it-IT" dirty="0">
                <a:solidFill>
                  <a:schemeClr val="bg1"/>
                </a:solidFill>
              </a:rPr>
              <a:t> for </a:t>
            </a:r>
            <a:r>
              <a:rPr lang="it-IT" altLang="it-IT" dirty="0" err="1">
                <a:solidFill>
                  <a:schemeClr val="bg1"/>
                </a:solidFill>
              </a:rPr>
              <a:t>error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correction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A2591A-8F5F-4EE4-8316-65286D29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CF2BC9-FFAB-461F-9AF2-F2C07E7A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73CF07-23FB-480F-A860-87CB8D91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33</a:t>
            </a:fld>
            <a:endParaRPr lang="it-IT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AD5C4898-071C-4C22-A5B1-5FF6BEB2C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666" y="1500773"/>
            <a:ext cx="3816350" cy="3240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854E040-F8E1-4A3F-8DA3-09DA19CD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953" y="1833839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9F0BF18-C244-4E8C-A18E-A0CA0491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953" y="1833839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CDA9BE1E-75F0-4435-9C4B-EABC5A5DB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378" y="1833839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A634BA4F-915C-44B5-A986-5BF3D227F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367" y="1833839"/>
            <a:ext cx="217487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244AA369-0363-41BC-983B-952172FC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953" y="2913339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0A3B6213-19A4-4083-AF6A-7AC23355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403" y="2913339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F94891CF-D50F-4B43-B291-31318D29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367" y="2913339"/>
            <a:ext cx="217487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2C68D511-557A-4F19-84FB-C86CBE0E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953" y="3921402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E8E4A5A3-8D4C-4642-B34D-6522F7A2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953" y="3921402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35DA3667-8EF6-4541-BFBA-8283D866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953" y="1833839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E7A605E6-940A-403C-ACD1-A8994EA71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367" y="3849964"/>
            <a:ext cx="217487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194BF9ED-FF86-4F0D-AEE7-7FF94A697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403" y="3921402"/>
            <a:ext cx="217488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36" name="Line 18">
            <a:extLst>
              <a:ext uri="{FF2B5EF4-FFF2-40B4-BE49-F238E27FC236}">
                <a16:creationId xmlns:a16="http://schemas.microsoft.com/office/drawing/2014/main" id="{E5EA41DF-474F-4137-903A-D5BF31309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6416" y="197830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Line 19">
            <a:extLst>
              <a:ext uri="{FF2B5EF4-FFF2-40B4-BE49-F238E27FC236}">
                <a16:creationId xmlns:a16="http://schemas.microsoft.com/office/drawing/2014/main" id="{02633948-DD17-47A1-9FDE-01F9D3FF7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6278" y="197830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18A16F60-D741-463A-88B9-AF65D71A0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4841" y="312924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ABFF25F1-DF1C-49C3-B5D9-9AADDF65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279" y="2049740"/>
            <a:ext cx="809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000"/>
              <a:t>correctable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E6E89E4B-BE5F-4C5D-A87C-3A3C9C09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279" y="3057803"/>
            <a:ext cx="809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000"/>
              <a:t>correctable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F466F358-005D-4ED6-8253-887FDC386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442" y="2337078"/>
            <a:ext cx="94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000"/>
              <a:t>uncorrectable</a:t>
            </a: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7DF86B2F-BD28-476B-B5C1-DE410AFA7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65724"/>
            <a:ext cx="575517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corrupted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data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is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closer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to the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correct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b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data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than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to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any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other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code word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B7E2B6EF-1508-4846-A308-E7B49764AAD6}"/>
              </a:ext>
            </a:extLst>
          </p:cNvPr>
          <p:cNvSpPr/>
          <p:nvPr/>
        </p:nvSpPr>
        <p:spPr>
          <a:xfrm>
            <a:off x="445423" y="4118124"/>
            <a:ext cx="3924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err="1"/>
              <a:t>Hamming</a:t>
            </a:r>
            <a:r>
              <a:rPr lang="it-IT" altLang="it-IT" dirty="0"/>
              <a:t> </a:t>
            </a:r>
            <a:r>
              <a:rPr lang="it-IT" altLang="it-IT" dirty="0" err="1"/>
              <a:t>distance</a:t>
            </a:r>
            <a:r>
              <a:rPr lang="it-IT" altLang="it-IT" dirty="0"/>
              <a:t> 3: 	</a:t>
            </a:r>
          </a:p>
          <a:p>
            <a:r>
              <a:rPr lang="it-IT" altLang="it-IT" dirty="0"/>
              <a:t>	</a:t>
            </a:r>
            <a:r>
              <a:rPr lang="it-IT" altLang="it-IT" dirty="0" err="1"/>
              <a:t>detects</a:t>
            </a:r>
            <a:r>
              <a:rPr lang="it-IT" altLang="it-IT" dirty="0"/>
              <a:t> 1 or 2 bits </a:t>
            </a:r>
            <a:r>
              <a:rPr lang="it-IT" altLang="it-IT" dirty="0" err="1"/>
              <a:t>errors</a:t>
            </a:r>
            <a:r>
              <a:rPr lang="it-IT" altLang="it-IT" dirty="0"/>
              <a:t> </a:t>
            </a:r>
          </a:p>
          <a:p>
            <a:r>
              <a:rPr lang="it-IT" altLang="it-IT" dirty="0"/>
              <a:t>	</a:t>
            </a:r>
            <a:r>
              <a:rPr lang="it-IT" altLang="it-IT" dirty="0" err="1"/>
              <a:t>correct</a:t>
            </a:r>
            <a:r>
              <a:rPr lang="it-IT" altLang="it-IT" dirty="0"/>
              <a:t> 1 bit </a:t>
            </a:r>
            <a:r>
              <a:rPr lang="it-IT" altLang="it-IT" dirty="0" err="1"/>
              <a:t>error</a:t>
            </a:r>
            <a:endParaRPr lang="it-IT" altLang="it-IT" dirty="0"/>
          </a:p>
        </p:txBody>
      </p:sp>
      <p:sp>
        <p:nvSpPr>
          <p:cNvPr id="44" name="Rettangolo 1">
            <a:extLst>
              <a:ext uri="{FF2B5EF4-FFF2-40B4-BE49-F238E27FC236}">
                <a16:creationId xmlns:a16="http://schemas.microsoft.com/office/drawing/2014/main" id="{8E0F9E99-D6CE-4D83-BE7C-A13A2FC3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60" y="2046868"/>
            <a:ext cx="613094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</a:pPr>
            <a:r>
              <a:rPr lang="it-IT" altLang="it-IT" dirty="0"/>
              <a:t>A code </a:t>
            </a:r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the minimum </a:t>
            </a:r>
            <a:r>
              <a:rPr lang="it-IT" altLang="it-IT" dirty="0" err="1"/>
              <a:t>Hamming</a:t>
            </a:r>
            <a:r>
              <a:rPr lang="it-IT" altLang="it-IT" dirty="0"/>
              <a:t> </a:t>
            </a:r>
            <a:r>
              <a:rPr lang="it-IT" altLang="it-IT" dirty="0" err="1"/>
              <a:t>distance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 k </a:t>
            </a:r>
            <a:r>
              <a:rPr lang="it-IT" altLang="it-IT" dirty="0" err="1"/>
              <a:t>will</a:t>
            </a:r>
            <a:r>
              <a:rPr lang="it-IT" altLang="it-IT" dirty="0"/>
              <a:t> </a:t>
            </a:r>
            <a:r>
              <a:rPr lang="it-IT" altLang="it-IT" dirty="0" err="1"/>
              <a:t>detect</a:t>
            </a:r>
            <a:r>
              <a:rPr lang="it-IT" altLang="it-IT" dirty="0"/>
              <a:t> up to k-1 single bit </a:t>
            </a:r>
            <a:r>
              <a:rPr lang="it-IT" altLang="it-IT" dirty="0" err="1"/>
              <a:t>errors</a:t>
            </a:r>
            <a:endParaRPr lang="it-IT" altLang="it-IT" dirty="0"/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</a:pPr>
            <a:r>
              <a:rPr lang="it-IT" altLang="it-IT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45" name="Rettangolo 2">
            <a:extLst>
              <a:ext uri="{FF2B5EF4-FFF2-40B4-BE49-F238E27FC236}">
                <a16:creationId xmlns:a16="http://schemas.microsoft.com/office/drawing/2014/main" id="{06FED56C-ECCB-4D89-BD79-F2559E13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23" y="1177608"/>
            <a:ext cx="5709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</a:pPr>
            <a:r>
              <a:rPr lang="it-IT" altLang="it-IT" dirty="0"/>
              <a:t>Minimum </a:t>
            </a:r>
            <a:r>
              <a:rPr lang="it-IT" altLang="it-IT" dirty="0" err="1"/>
              <a:t>Hamming</a:t>
            </a:r>
            <a:r>
              <a:rPr lang="it-IT" altLang="it-IT" dirty="0"/>
              <a:t> </a:t>
            </a:r>
            <a:r>
              <a:rPr lang="it-IT" altLang="it-IT" dirty="0" err="1"/>
              <a:t>distance</a:t>
            </a:r>
            <a:r>
              <a:rPr lang="it-IT" altLang="it-IT" dirty="0"/>
              <a:t>:</a:t>
            </a:r>
            <a:br>
              <a:rPr lang="it-IT" altLang="it-IT" dirty="0"/>
            </a:br>
            <a:r>
              <a:rPr lang="it-IT" altLang="it-IT" dirty="0"/>
              <a:t>minimum </a:t>
            </a:r>
            <a:r>
              <a:rPr lang="it-IT" altLang="it-IT" dirty="0" err="1"/>
              <a:t>distance</a:t>
            </a:r>
            <a:r>
              <a:rPr lang="it-IT" altLang="it-IT" dirty="0"/>
              <a:t> </a:t>
            </a:r>
            <a:r>
              <a:rPr lang="it-IT" altLang="it-IT" dirty="0" err="1"/>
              <a:t>between</a:t>
            </a:r>
            <a:r>
              <a:rPr lang="it-IT" altLang="it-IT" dirty="0"/>
              <a:t> </a:t>
            </a:r>
            <a:r>
              <a:rPr lang="it-IT" altLang="it-IT" dirty="0" err="1"/>
              <a:t>two</a:t>
            </a:r>
            <a:r>
              <a:rPr lang="it-IT" altLang="it-IT" dirty="0"/>
              <a:t> code words</a:t>
            </a:r>
          </a:p>
        </p:txBody>
      </p:sp>
      <p:sp>
        <p:nvSpPr>
          <p:cNvPr id="46" name="Rettangolo 44">
            <a:extLst>
              <a:ext uri="{FF2B5EF4-FFF2-40B4-BE49-F238E27FC236}">
                <a16:creationId xmlns:a16="http://schemas.microsoft.com/office/drawing/2014/main" id="{320F8E6E-C5D1-4CD7-9F4D-EC502432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02" y="3103312"/>
            <a:ext cx="613094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</a:pPr>
            <a:r>
              <a:rPr lang="it-IT" altLang="it-IT" dirty="0"/>
              <a:t>A code </a:t>
            </a:r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the minimum </a:t>
            </a:r>
            <a:r>
              <a:rPr lang="it-IT" altLang="it-IT" dirty="0" err="1"/>
              <a:t>Hamming</a:t>
            </a:r>
            <a:r>
              <a:rPr lang="it-IT" altLang="it-IT" dirty="0"/>
              <a:t> </a:t>
            </a:r>
            <a:r>
              <a:rPr lang="it-IT" altLang="it-IT" dirty="0" err="1"/>
              <a:t>distance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 k </a:t>
            </a:r>
            <a:r>
              <a:rPr lang="it-IT" altLang="it-IT" dirty="0" err="1"/>
              <a:t>will</a:t>
            </a:r>
            <a:r>
              <a:rPr lang="it-IT" altLang="it-IT" dirty="0"/>
              <a:t> </a:t>
            </a:r>
            <a:r>
              <a:rPr lang="it-IT" altLang="it-IT" dirty="0" err="1"/>
              <a:t>correct</a:t>
            </a:r>
            <a:r>
              <a:rPr lang="it-IT" altLang="it-IT" dirty="0"/>
              <a:t> up to d </a:t>
            </a:r>
            <a:r>
              <a:rPr lang="it-IT" altLang="it-IT" dirty="0" err="1"/>
              <a:t>errors</a:t>
            </a:r>
            <a:r>
              <a:rPr lang="it-IT" altLang="it-IT" dirty="0"/>
              <a:t>, </a:t>
            </a:r>
            <a:r>
              <a:rPr lang="it-IT" altLang="it-IT" dirty="0" err="1"/>
              <a:t>where</a:t>
            </a:r>
            <a:r>
              <a:rPr lang="it-IT" altLang="it-IT" dirty="0"/>
              <a:t> k = 2d +1</a:t>
            </a:r>
          </a:p>
        </p:txBody>
      </p:sp>
    </p:spTree>
    <p:extLst>
      <p:ext uri="{BB962C8B-B14F-4D97-AF65-F5344CB8AC3E}">
        <p14:creationId xmlns:p14="http://schemas.microsoft.com/office/powerpoint/2010/main" val="861539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FD374-19CD-4A77-9938-179446A3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b="1" dirty="0" err="1">
                <a:solidFill>
                  <a:schemeClr val="bg1"/>
                </a:solidFill>
              </a:rPr>
              <a:t>Arithmetic</a:t>
            </a:r>
            <a:r>
              <a:rPr lang="it-IT" altLang="it-IT" b="1" dirty="0">
                <a:solidFill>
                  <a:schemeClr val="bg1"/>
                </a:solidFill>
              </a:rPr>
              <a:t> </a:t>
            </a:r>
            <a:r>
              <a:rPr lang="it-IT" altLang="it-IT" b="1" dirty="0" err="1">
                <a:solidFill>
                  <a:schemeClr val="bg1"/>
                </a:solidFill>
              </a:rPr>
              <a:t>codes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A4F406-C381-4034-B566-F103CB6C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C4D49B-D803-4039-AE47-BADA34A0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447455-90D0-4210-9215-7FF1623F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34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AD391C-EE11-45A4-A772-A4A41E2D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49" y="1159738"/>
            <a:ext cx="8630892" cy="62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sz="1600" dirty="0">
                <a:solidFill>
                  <a:schemeClr val="tx1"/>
                </a:solidFill>
              </a:rPr>
              <a:t>An </a:t>
            </a:r>
            <a:r>
              <a:rPr lang="it-IT" altLang="it-IT" sz="1600" dirty="0" err="1">
                <a:solidFill>
                  <a:schemeClr val="tx1"/>
                </a:solidFill>
              </a:rPr>
              <a:t>arithmetic</a:t>
            </a:r>
            <a:r>
              <a:rPr lang="it-IT" altLang="it-IT" sz="1600" dirty="0">
                <a:solidFill>
                  <a:schemeClr val="tx1"/>
                </a:solidFill>
              </a:rPr>
              <a:t>  code </a:t>
            </a:r>
            <a:r>
              <a:rPr lang="it-IT" altLang="it-IT" sz="1600" dirty="0" err="1">
                <a:solidFill>
                  <a:schemeClr val="tx1"/>
                </a:solidFill>
              </a:rPr>
              <a:t>guarantees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that</a:t>
            </a:r>
            <a:endParaRPr lang="it-IT" altLang="it-IT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sz="1600" dirty="0" err="1">
                <a:solidFill>
                  <a:schemeClr val="tx1"/>
                </a:solidFill>
              </a:rPr>
              <a:t>if</a:t>
            </a:r>
            <a:r>
              <a:rPr lang="it-IT" altLang="it-IT" sz="1600" dirty="0">
                <a:solidFill>
                  <a:schemeClr val="tx1"/>
                </a:solidFill>
              </a:rPr>
              <a:t> inputs are code words and the </a:t>
            </a:r>
            <a:r>
              <a:rPr lang="it-IT" altLang="it-IT" sz="1600" dirty="0" err="1">
                <a:solidFill>
                  <a:schemeClr val="tx1"/>
                </a:solidFill>
              </a:rPr>
              <a:t>operation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is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performed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correctly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results</a:t>
            </a:r>
            <a:r>
              <a:rPr lang="it-IT" altLang="it-IT" sz="1600" dirty="0">
                <a:solidFill>
                  <a:schemeClr val="tx1"/>
                </a:solidFill>
              </a:rPr>
              <a:t> are code words </a:t>
            </a:r>
            <a:r>
              <a:rPr lang="it-IT" altLang="it-IT" sz="1600" dirty="0" err="1">
                <a:solidFill>
                  <a:schemeClr val="tx1"/>
                </a:solidFill>
              </a:rPr>
              <a:t>too</a:t>
            </a:r>
            <a:endParaRPr lang="it-IT" altLang="it-IT" sz="1600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BB516B3-D9C2-474C-9D2A-4A345DE7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2349500"/>
            <a:ext cx="208915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altLang="it-IT" dirty="0" err="1"/>
              <a:t>Arithmetic</a:t>
            </a:r>
            <a:r>
              <a:rPr lang="it-IT" altLang="it-IT" dirty="0"/>
              <a:t> </a:t>
            </a:r>
          </a:p>
          <a:p>
            <a:pPr algn="ctr"/>
            <a:r>
              <a:rPr lang="it-IT" altLang="it-IT" dirty="0" err="1"/>
              <a:t>operation</a:t>
            </a:r>
            <a:endParaRPr lang="it-IT" altLang="it-IT" dirty="0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0A89E8CE-448C-4DC5-8D9C-8894819B9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2565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446C7D9-6DA7-4B96-BDCC-9770B09B7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29241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019755E0-7D07-4CBE-A6CF-C4D01CB5B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28527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26C4757-3EFD-4238-AF26-2421CC31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05" y="3594101"/>
            <a:ext cx="10698231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2pPr>
            <a:lvl3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3pPr>
            <a:lvl4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4pPr>
            <a:lvl5pPr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>
                <a:solidFill>
                  <a:srgbClr val="33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Implementation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of the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arithmetic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operation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(hardware or software) must be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modified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to operate on the code 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>
                <a:solidFill>
                  <a:schemeClr val="tx1"/>
                </a:solidFill>
                <a:latin typeface="+mn-lt"/>
              </a:rPr>
              <a:t>The set of code words of an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arithmetic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code A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closed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with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respect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to a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specific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set of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operations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>
                <a:solidFill>
                  <a:schemeClr val="tx1"/>
                </a:solidFill>
                <a:latin typeface="+mn-lt"/>
              </a:rPr>
              <a:t>				A(b*c) = A(b) * A(c )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where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*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one of a set of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operations</a:t>
            </a:r>
            <a:endParaRPr lang="it-IT" altLang="it-IT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dirty="0">
              <a:solidFill>
                <a:schemeClr val="tx1"/>
              </a:solidFill>
              <a:latin typeface="+mn-lt"/>
            </a:endParaRPr>
          </a:p>
          <a:p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3N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codes</a:t>
            </a:r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it-IT" altLang="it-IT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Multiply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the data by 3 (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this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add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2 bits of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redundancy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)</a:t>
            </a:r>
          </a:p>
          <a:p>
            <a:r>
              <a:rPr lang="it-IT" altLang="it-IT" dirty="0">
                <a:solidFill>
                  <a:schemeClr val="tx1"/>
                </a:solidFill>
                <a:latin typeface="+mn-lt"/>
              </a:rPr>
              <a:t>	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Error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checking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performed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by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confirming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that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the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received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word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divisible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by 3</a:t>
            </a:r>
          </a:p>
        </p:txBody>
      </p:sp>
    </p:spTree>
    <p:extLst>
      <p:ext uri="{BB962C8B-B14F-4D97-AF65-F5344CB8AC3E}">
        <p14:creationId xmlns:p14="http://schemas.microsoft.com/office/powerpoint/2010/main" val="2959150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C82F5-58DE-4A4D-B07E-50D2352D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Checksumming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9E77E0-C0B0-423C-9591-918D538A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28" y="1110174"/>
            <a:ext cx="4552553" cy="1355103"/>
          </a:xfrm>
        </p:spPr>
        <p:txBody>
          <a:bodyPr>
            <a:normAutofit/>
          </a:bodyPr>
          <a:lstStyle/>
          <a:p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applied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to large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block</a:t>
            </a:r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data in </a:t>
            </a:r>
            <a:r>
              <a:rPr lang="it-IT" alt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memories</a:t>
            </a:r>
            <a:endParaRPr lang="it-IT" alt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it-IT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coverage: single fault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B3F901-A6A5-47A0-B77B-7F8BCA65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EB6C79-D6BC-4A7A-9CE9-34AC3BFD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3EDD72-E5BE-42A7-98E9-E9CE8561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35</a:t>
            </a:fld>
            <a:endParaRPr lang="it-IT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8B6660F0-952C-4309-B151-CDDA5774A15A}"/>
              </a:ext>
            </a:extLst>
          </p:cNvPr>
          <p:cNvGrpSpPr>
            <a:grpSpLocks/>
          </p:cNvGrpSpPr>
          <p:nvPr/>
        </p:nvGrpSpPr>
        <p:grpSpPr bwMode="auto">
          <a:xfrm>
            <a:off x="7259146" y="1288084"/>
            <a:ext cx="4113212" cy="3756025"/>
            <a:chOff x="2384" y="611"/>
            <a:chExt cx="2923" cy="2742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113B2D4-8393-49C5-BA06-44E7EFB87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7" y="611"/>
              <a:ext cx="2601" cy="1765"/>
              <a:chOff x="2467" y="611"/>
              <a:chExt cx="2601" cy="1765"/>
            </a:xfrm>
          </p:grpSpPr>
          <p:grpSp>
            <p:nvGrpSpPr>
              <p:cNvPr id="20" name="Group 5">
                <a:extLst>
                  <a:ext uri="{FF2B5EF4-FFF2-40B4-BE49-F238E27FC236}">
                    <a16:creationId xmlns:a16="http://schemas.microsoft.com/office/drawing/2014/main" id="{51416339-947E-4C8D-B1DA-ABF169EB1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7" y="872"/>
                <a:ext cx="660" cy="1504"/>
                <a:chOff x="2467" y="872"/>
                <a:chExt cx="660" cy="1504"/>
              </a:xfrm>
            </p:grpSpPr>
            <p:sp>
              <p:nvSpPr>
                <p:cNvPr id="32" name="Rectangle 6">
                  <a:extLst>
                    <a:ext uri="{FF2B5EF4-FFF2-40B4-BE49-F238E27FC236}">
                      <a16:creationId xmlns:a16="http://schemas.microsoft.com/office/drawing/2014/main" id="{CCAC93E0-11F5-427E-9512-5CD265B99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7" y="872"/>
                  <a:ext cx="660" cy="1463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 sz="1200"/>
                </a:p>
              </p:txBody>
            </p:sp>
            <p:sp>
              <p:nvSpPr>
                <p:cNvPr id="33" name="Line 7">
                  <a:extLst>
                    <a:ext uri="{FF2B5EF4-FFF2-40B4-BE49-F238E27FC236}">
                      <a16:creationId xmlns:a16="http://schemas.microsoft.com/office/drawing/2014/main" id="{7F00DABC-A5B2-4E08-A606-3F22E0659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7" y="1144"/>
                  <a:ext cx="660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Line 8">
                  <a:extLst>
                    <a:ext uri="{FF2B5EF4-FFF2-40B4-BE49-F238E27FC236}">
                      <a16:creationId xmlns:a16="http://schemas.microsoft.com/office/drawing/2014/main" id="{AAA4A246-A346-421F-8219-5B8B88749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7" y="1382"/>
                  <a:ext cx="660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Line 9">
                  <a:extLst>
                    <a:ext uri="{FF2B5EF4-FFF2-40B4-BE49-F238E27FC236}">
                      <a16:creationId xmlns:a16="http://schemas.microsoft.com/office/drawing/2014/main" id="{4FBF91AF-49B6-42CD-8E5D-1D247934CF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7" y="2096"/>
                  <a:ext cx="660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" name="Text Box 10">
                  <a:extLst>
                    <a:ext uri="{FF2B5EF4-FFF2-40B4-BE49-F238E27FC236}">
                      <a16:creationId xmlns:a16="http://schemas.microsoft.com/office/drawing/2014/main" id="{8DAA4A40-5538-4A91-B005-AD49E851A4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2" y="982"/>
                  <a:ext cx="220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</a:pPr>
                  <a:r>
                    <a:rPr lang="it-IT" altLang="it-IT" sz="1200">
                      <a:latin typeface="Times New Roman" panose="02020603050405020304" pitchFamily="18" charset="0"/>
                    </a:rPr>
                    <a:t>d</a:t>
                  </a:r>
                  <a:r>
                    <a:rPr lang="it-IT" altLang="it-IT" sz="1200" baseline="-25000">
                      <a:latin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37" name="Text Box 11">
                  <a:extLst>
                    <a:ext uri="{FF2B5EF4-FFF2-40B4-BE49-F238E27FC236}">
                      <a16:creationId xmlns:a16="http://schemas.microsoft.com/office/drawing/2014/main" id="{019C3FEC-DFAC-43BF-A6B6-4AC16E5867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5" y="1144"/>
                  <a:ext cx="356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</a:pPr>
                  <a:r>
                    <a:rPr lang="it-IT" altLang="it-IT" sz="1200">
                      <a:latin typeface="Times New Roman" panose="02020603050405020304" pitchFamily="18" charset="0"/>
                    </a:rPr>
                    <a:t>d</a:t>
                  </a:r>
                  <a:r>
                    <a:rPr lang="it-IT" altLang="it-IT" sz="1200" baseline="-25000">
                      <a:latin typeface="Times New Roman" panose="02020603050405020304" pitchFamily="18" charset="0"/>
                    </a:rPr>
                    <a:t>n-1</a:t>
                  </a:r>
                </a:p>
              </p:txBody>
            </p:sp>
            <p:sp>
              <p:nvSpPr>
                <p:cNvPr id="38" name="Text Box 12">
                  <a:extLst>
                    <a:ext uri="{FF2B5EF4-FFF2-40B4-BE49-F238E27FC236}">
                      <a16:creationId xmlns:a16="http://schemas.microsoft.com/office/drawing/2014/main" id="{1DC05557-5404-44B0-A4FC-E37D7D09A9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02" y="1933"/>
                  <a:ext cx="220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</a:pPr>
                  <a:r>
                    <a:rPr lang="it-IT" altLang="it-IT" sz="1200">
                      <a:latin typeface="Times New Roman" panose="02020603050405020304" pitchFamily="18" charset="0"/>
                    </a:rPr>
                    <a:t>d</a:t>
                  </a:r>
                  <a:r>
                    <a:rPr lang="it-IT" altLang="it-IT" sz="1200" baseline="-25000"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39" name="Text Box 13">
                  <a:extLst>
                    <a:ext uri="{FF2B5EF4-FFF2-40B4-BE49-F238E27FC236}">
                      <a16:creationId xmlns:a16="http://schemas.microsoft.com/office/drawing/2014/main" id="{CC59CD41-B940-42DA-9C6F-4A2A785468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3" y="2172"/>
                  <a:ext cx="220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</a:pPr>
                  <a:r>
                    <a:rPr lang="it-IT" altLang="it-IT" sz="1200">
                      <a:latin typeface="Times New Roman" panose="02020603050405020304" pitchFamily="18" charset="0"/>
                    </a:rPr>
                    <a:t>d</a:t>
                  </a:r>
                  <a:r>
                    <a:rPr lang="it-IT" altLang="it-IT" sz="1200" baseline="-250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0" name="Line 14">
                  <a:extLst>
                    <a:ext uri="{FF2B5EF4-FFF2-40B4-BE49-F238E27FC236}">
                      <a16:creationId xmlns:a16="http://schemas.microsoft.com/office/drawing/2014/main" id="{31340BF6-7DD8-470D-8911-59AA8D5F4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7" y="1892"/>
                  <a:ext cx="660" cy="1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40D78715-0375-4ED8-9264-35331E768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872"/>
                <a:ext cx="661" cy="1463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sz="1200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E88B2E0B-5EEB-49F3-91C0-46224D506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1144"/>
                <a:ext cx="66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9C055B11-464A-43F9-9844-4A8C623AF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1382"/>
                <a:ext cx="66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4C15EA4C-0E88-448B-B69F-FBD31E47E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2096"/>
                <a:ext cx="66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E93AA3E-34D3-45F1-A8E3-E0F1955CC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7" y="983"/>
                <a:ext cx="20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r</a:t>
                </a:r>
                <a:r>
                  <a:rPr lang="it-IT" altLang="it-IT" sz="1200" baseline="-25000"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2419D75A-B6F3-49DE-8AA8-4FA8EB826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" y="1220"/>
                <a:ext cx="26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r</a:t>
                </a:r>
                <a:r>
                  <a:rPr lang="it-IT" altLang="it-IT" sz="1200" baseline="-25000">
                    <a:latin typeface="Times New Roman" panose="02020603050405020304" pitchFamily="18" charset="0"/>
                  </a:rPr>
                  <a:t>n-1</a:t>
                </a:r>
              </a:p>
            </p:txBody>
          </p:sp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0F2F17AC-9BF3-4278-BDE0-719B12566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7" y="1934"/>
                <a:ext cx="20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r</a:t>
                </a:r>
                <a:r>
                  <a:rPr lang="it-IT" altLang="it-IT" sz="1200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C5C94921-A348-4B82-A9FB-B03D0C392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8" y="2172"/>
                <a:ext cx="202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r</a:t>
                </a:r>
                <a:r>
                  <a:rPr lang="it-IT" altLang="it-IT" sz="1200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9" name="Line 23">
                <a:extLst>
                  <a:ext uri="{FF2B5EF4-FFF2-40B4-BE49-F238E27FC236}">
                    <a16:creationId xmlns:a16="http://schemas.microsoft.com/office/drawing/2014/main" id="{150A7B2D-60F8-4425-9751-920C34AC7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1892"/>
                <a:ext cx="66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Text Box 24">
                <a:extLst>
                  <a:ext uri="{FF2B5EF4-FFF2-40B4-BE49-F238E27FC236}">
                    <a16:creationId xmlns:a16="http://schemas.microsoft.com/office/drawing/2014/main" id="{7F454019-8BDF-4B74-88BB-37D892B71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8" y="644"/>
                <a:ext cx="706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Original data</a:t>
                </a:r>
              </a:p>
            </p:txBody>
          </p:sp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6F87D42F-D8D1-4339-9CA9-04BA56DD52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9" y="611"/>
                <a:ext cx="74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it-IT" altLang="it-IT" sz="1200">
                    <a:latin typeface="Times New Roman" panose="02020603050405020304" pitchFamily="18" charset="0"/>
                  </a:rPr>
                  <a:t>Received data</a:t>
                </a:r>
              </a:p>
            </p:txBody>
          </p:sp>
        </p:grp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429FA124-9BBA-45C0-82C4-464337C3D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471"/>
              <a:ext cx="991" cy="3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200"/>
            </a:p>
          </p:txBody>
        </p:sp>
        <p:sp>
          <p:nvSpPr>
            <p:cNvPr id="10" name="Text Box 27">
              <a:extLst>
                <a:ext uri="{FF2B5EF4-FFF2-40B4-BE49-F238E27FC236}">
                  <a16:creationId xmlns:a16="http://schemas.microsoft.com/office/drawing/2014/main" id="{15EBBB9B-CE72-4EB1-83CC-53E0608B7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2480"/>
              <a:ext cx="756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 dirty="0" err="1">
                  <a:latin typeface="Times New Roman" panose="02020603050405020304" pitchFamily="18" charset="0"/>
                </a:rPr>
                <a:t>Checksum</a:t>
              </a:r>
              <a:r>
                <a:rPr lang="it-IT" altLang="it-IT" sz="1200" dirty="0">
                  <a:latin typeface="Times New Roman" panose="02020603050405020304" pitchFamily="18" charset="0"/>
                </a:rPr>
                <a:t> on 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 dirty="0" err="1">
                  <a:latin typeface="Times New Roman" panose="02020603050405020304" pitchFamily="18" charset="0"/>
                </a:rPr>
                <a:t>Original</a:t>
              </a:r>
              <a:r>
                <a:rPr lang="it-IT" altLang="it-IT" sz="1200" dirty="0">
                  <a:latin typeface="Times New Roman" panose="02020603050405020304" pitchFamily="18" charset="0"/>
                </a:rPr>
                <a:t> data</a:t>
              </a:r>
            </a:p>
          </p:txBody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59CA062-731D-45D0-B84E-BE37C2854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471"/>
              <a:ext cx="991" cy="3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200"/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2AD8C518-EC49-488E-AD02-EB8641C94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" y="2501"/>
              <a:ext cx="756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Checksum on 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received data</a:t>
              </a: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495B32BC-E93C-4406-B342-360DC0C73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2981"/>
              <a:ext cx="1238" cy="3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200"/>
            </a:p>
          </p:txBody>
        </p:sp>
        <p:sp>
          <p:nvSpPr>
            <p:cNvPr id="14" name="Text Box 31">
              <a:extLst>
                <a:ext uri="{FF2B5EF4-FFF2-40B4-BE49-F238E27FC236}">
                  <a16:creationId xmlns:a16="http://schemas.microsoft.com/office/drawing/2014/main" id="{B02E1D12-88C0-4487-A451-97B90A4EF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" y="3014"/>
              <a:ext cx="111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Received version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of checksum</a:t>
              </a:r>
            </a:p>
          </p:txBody>
        </p: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718E09D5-E0F9-4F7F-94F6-639BFA4A7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2335"/>
              <a:ext cx="1" cy="1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33">
              <a:extLst>
                <a:ext uri="{FF2B5EF4-FFF2-40B4-BE49-F238E27FC236}">
                  <a16:creationId xmlns:a16="http://schemas.microsoft.com/office/drawing/2014/main" id="{319067B6-9D0B-4E49-81F8-50309C6B0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5" y="2335"/>
              <a:ext cx="1" cy="1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7" name="AutoShape 34">
              <a:extLst>
                <a:ext uri="{FF2B5EF4-FFF2-40B4-BE49-F238E27FC236}">
                  <a16:creationId xmlns:a16="http://schemas.microsoft.com/office/drawing/2014/main" id="{15082363-3455-411A-ABA7-BD639B18D537}"/>
                </a:ext>
              </a:extLst>
            </p:cNvPr>
            <p:cNvCxnSpPr>
              <a:cxnSpLocks noChangeShapeType="1"/>
              <a:stCxn id="9" idx="3"/>
              <a:endCxn id="13" idx="1"/>
            </p:cNvCxnSpPr>
            <p:nvPr/>
          </p:nvCxnSpPr>
          <p:spPr bwMode="auto">
            <a:xfrm>
              <a:off x="3375" y="2641"/>
              <a:ext cx="454" cy="511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" name="Line 35">
              <a:extLst>
                <a:ext uri="{FF2B5EF4-FFF2-40B4-BE49-F238E27FC236}">
                  <a16:creationId xmlns:a16="http://schemas.microsoft.com/office/drawing/2014/main" id="{CA3C4313-8CAB-44CF-A577-C23E0DC30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5" y="2811"/>
              <a:ext cx="1" cy="17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6D769E86-9159-4C3A-ABD2-73E13E4D2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813"/>
              <a:ext cx="50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compare</a:t>
              </a:r>
            </a:p>
          </p:txBody>
        </p:sp>
      </p:grpSp>
      <p:sp>
        <p:nvSpPr>
          <p:cNvPr id="41" name="Rettangolo 40">
            <a:extLst>
              <a:ext uri="{FF2B5EF4-FFF2-40B4-BE49-F238E27FC236}">
                <a16:creationId xmlns:a16="http://schemas.microsoft.com/office/drawing/2014/main" id="{CED47DFF-3874-477E-99ED-B00E8D8EE34E}"/>
              </a:ext>
            </a:extLst>
          </p:cNvPr>
          <p:cNvSpPr/>
          <p:nvPr/>
        </p:nvSpPr>
        <p:spPr>
          <a:xfrm>
            <a:off x="763490" y="24988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checksum</a:t>
            </a:r>
            <a:r>
              <a:rPr lang="it-IT" altLang="it-IT" dirty="0"/>
              <a:t> for a </a:t>
            </a:r>
            <a:r>
              <a:rPr lang="it-IT" altLang="it-IT" dirty="0" err="1"/>
              <a:t>block</a:t>
            </a:r>
            <a:r>
              <a:rPr lang="it-IT" altLang="it-IT" dirty="0"/>
              <a:t> of n  words 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formed</a:t>
            </a:r>
            <a:r>
              <a:rPr lang="it-IT" altLang="it-IT" dirty="0"/>
              <a:t> by </a:t>
            </a:r>
            <a:r>
              <a:rPr lang="it-IT" altLang="it-IT" dirty="0" err="1"/>
              <a:t>adding</a:t>
            </a:r>
            <a:r>
              <a:rPr lang="it-IT" altLang="it-IT" dirty="0"/>
              <a:t> </a:t>
            </a:r>
            <a:r>
              <a:rPr lang="it-IT" altLang="it-IT" dirty="0" err="1"/>
              <a:t>together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of the words in the </a:t>
            </a:r>
            <a:r>
              <a:rPr lang="it-IT" altLang="it-IT" dirty="0" err="1"/>
              <a:t>block</a:t>
            </a:r>
            <a:r>
              <a:rPr lang="it-IT" altLang="it-IT" dirty="0"/>
              <a:t> modulo-k, </a:t>
            </a:r>
            <a:r>
              <a:rPr lang="it-IT" altLang="it-IT" dirty="0" err="1"/>
              <a:t>where</a:t>
            </a:r>
            <a:r>
              <a:rPr lang="it-IT" altLang="it-IT" dirty="0"/>
              <a:t> k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arbitrary</a:t>
            </a:r>
            <a:r>
              <a:rPr lang="it-IT" altLang="it-IT" dirty="0"/>
              <a:t> (one of the </a:t>
            </a:r>
            <a:r>
              <a:rPr lang="it-IT" altLang="it-IT" dirty="0" err="1"/>
              <a:t>least</a:t>
            </a:r>
            <a:r>
              <a:rPr lang="it-IT" altLang="it-IT" dirty="0"/>
              <a:t> </a:t>
            </a:r>
            <a:r>
              <a:rPr lang="it-IT" altLang="it-IT" dirty="0" err="1"/>
              <a:t>expensive</a:t>
            </a:r>
            <a:r>
              <a:rPr lang="it-IT" altLang="it-IT" dirty="0"/>
              <a:t> </a:t>
            </a:r>
            <a:r>
              <a:rPr lang="it-IT" altLang="it-IT" dirty="0" err="1"/>
              <a:t>method</a:t>
            </a:r>
            <a:r>
              <a:rPr lang="it-IT" altLang="it-IT" dirty="0"/>
              <a:t>) </a:t>
            </a:r>
            <a:br>
              <a:rPr lang="it-IT" altLang="it-IT" dirty="0">
                <a:solidFill>
                  <a:srgbClr val="3333FF"/>
                </a:solidFill>
              </a:rPr>
            </a:br>
            <a:endParaRPr lang="it-IT" altLang="it-IT" dirty="0">
              <a:solidFill>
                <a:srgbClr val="3333FF"/>
              </a:solidFill>
            </a:endParaRPr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B081BB41-D5E8-48F7-ABE8-F4CC9600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90" y="3649640"/>
            <a:ext cx="6203097" cy="277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>
                <a:solidFill>
                  <a:srgbClr val="333399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r>
              <a:rPr lang="it-IT" altLang="it-IT" dirty="0">
                <a:solidFill>
                  <a:schemeClr val="tx1"/>
                </a:solidFill>
                <a:latin typeface="+mn-lt"/>
              </a:rPr>
              <a:t>- the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checksum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stored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with the data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block</a:t>
            </a:r>
            <a:br>
              <a:rPr lang="it-IT" altLang="it-IT" dirty="0">
                <a:solidFill>
                  <a:schemeClr val="tx1"/>
                </a:solidFill>
                <a:latin typeface="+mn-lt"/>
              </a:rPr>
            </a:br>
            <a:endParaRPr lang="it-IT" altLang="it-IT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r>
              <a:rPr lang="it-IT" altLang="it-IT" dirty="0">
                <a:solidFill>
                  <a:schemeClr val="tx1"/>
                </a:solidFill>
                <a:latin typeface="+mn-lt"/>
              </a:rPr>
              <a:t>-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when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blocks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of data are 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transferred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(e.g. data transfer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between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mass-storage device) the sum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recalculated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compared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with the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checksum</a:t>
            </a:r>
            <a:endParaRPr lang="it-IT" altLang="it-IT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r>
              <a:rPr lang="it-IT" altLang="it-IT" dirty="0">
                <a:solidFill>
                  <a:schemeClr val="tx1"/>
                </a:solidFill>
                <a:latin typeface="+mn-lt"/>
              </a:rPr>
              <a:t>-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checksum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basically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the sum of the </a:t>
            </a:r>
            <a:r>
              <a:rPr lang="it-IT" altLang="it-IT" dirty="0" err="1">
                <a:solidFill>
                  <a:schemeClr val="tx1"/>
                </a:solidFill>
                <a:latin typeface="+mn-lt"/>
              </a:rPr>
              <a:t>original</a:t>
            </a:r>
            <a:r>
              <a:rPr lang="it-IT" altLang="it-IT" dirty="0">
                <a:solidFill>
                  <a:schemeClr val="tx1"/>
                </a:solidFill>
                <a:latin typeface="+mn-lt"/>
              </a:rPr>
              <a:t> data</a:t>
            </a:r>
          </a:p>
          <a:p>
            <a:pPr marL="285750" indent="-285750">
              <a:spcBef>
                <a:spcPts val="300"/>
              </a:spcBef>
              <a:buClr>
                <a:srgbClr val="FE400C"/>
              </a:buClr>
              <a:buSzPct val="100000"/>
              <a:buFontTx/>
              <a:buChar char="-"/>
              <a:defRPr/>
            </a:pPr>
            <a:endParaRPr lang="it-IT" altLang="it-IT" dirty="0">
              <a:solidFill>
                <a:srgbClr val="3333FF"/>
              </a:solidFill>
              <a:latin typeface="+mn-lt"/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A7300D7-CFA8-4C53-B0C2-BB28D92EE38A}"/>
              </a:ext>
            </a:extLst>
          </p:cNvPr>
          <p:cNvSpPr/>
          <p:nvPr/>
        </p:nvSpPr>
        <p:spPr>
          <a:xfrm>
            <a:off x="7848758" y="5340495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Code word =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block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+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checksum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02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5663C-72A7-4098-B206-50B6A72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Checksumming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92507-C759-4850-8501-41869A43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9937310" cy="435133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Disadvantages</a:t>
            </a: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SzTx/>
              <a:buNone/>
            </a:pPr>
            <a:r>
              <a:rPr lang="it-IT" altLang="it-IT" sz="2400" dirty="0"/>
              <a:t>	</a:t>
            </a:r>
            <a:r>
              <a:rPr lang="it-IT" altLang="it-IT" sz="2000" dirty="0"/>
              <a:t>- </a:t>
            </a:r>
            <a:r>
              <a:rPr lang="it-IT" altLang="it-IT" sz="2000" dirty="0" err="1"/>
              <a:t>if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any</a:t>
            </a:r>
            <a:r>
              <a:rPr lang="it-IT" altLang="it-IT" sz="2000" dirty="0"/>
              <a:t> word in the </a:t>
            </a:r>
            <a:r>
              <a:rPr lang="it-IT" altLang="it-IT" sz="2000" dirty="0" err="1"/>
              <a:t>block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changed</a:t>
            </a:r>
            <a:r>
              <a:rPr lang="it-IT" altLang="it-IT" sz="2000" dirty="0"/>
              <a:t>, the </a:t>
            </a:r>
            <a:r>
              <a:rPr lang="it-IT" altLang="it-IT" sz="2000" dirty="0" err="1"/>
              <a:t>checksum</a:t>
            </a:r>
            <a:r>
              <a:rPr lang="it-IT" altLang="it-IT" sz="2000" dirty="0"/>
              <a:t> must </a:t>
            </a:r>
            <a:r>
              <a:rPr lang="it-IT" altLang="it-IT" sz="2000" dirty="0" err="1"/>
              <a:t>also</a:t>
            </a:r>
            <a:r>
              <a:rPr lang="it-IT" altLang="it-IT" sz="2000" dirty="0"/>
              <a:t> be</a:t>
            </a:r>
            <a:br>
              <a:rPr lang="it-IT" altLang="it-IT" sz="2000" dirty="0"/>
            </a:br>
            <a:r>
              <a:rPr lang="it-IT" altLang="it-IT" sz="2000" dirty="0"/>
              <a:t>	</a:t>
            </a:r>
            <a:r>
              <a:rPr lang="it-IT" altLang="it-IT" sz="2000" dirty="0" err="1"/>
              <a:t>modified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same</a:t>
            </a:r>
            <a:r>
              <a:rPr lang="it-IT" altLang="it-IT" sz="2000" dirty="0"/>
              <a:t> time</a:t>
            </a:r>
            <a:br>
              <a:rPr lang="it-IT" altLang="it-IT" sz="2000" dirty="0"/>
            </a:br>
            <a:endParaRPr lang="it-IT" altLang="it-IT" sz="2000" dirty="0"/>
          </a:p>
          <a:p>
            <a:pPr marL="0" indent="0">
              <a:spcBef>
                <a:spcPts val="300"/>
              </a:spcBef>
              <a:buSzTx/>
              <a:buNone/>
            </a:pPr>
            <a:r>
              <a:rPr lang="it-IT" altLang="it-IT" sz="2000" dirty="0"/>
              <a:t>	- </a:t>
            </a:r>
            <a:r>
              <a:rPr lang="it-IT" altLang="it-IT" sz="2000" dirty="0" err="1"/>
              <a:t>allow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error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detection</a:t>
            </a:r>
            <a:r>
              <a:rPr lang="it-IT" altLang="it-IT" sz="2000" dirty="0"/>
              <a:t>, no </a:t>
            </a:r>
            <a:r>
              <a:rPr lang="it-IT" altLang="it-IT" sz="2000" dirty="0" err="1"/>
              <a:t>error</a:t>
            </a:r>
            <a:r>
              <a:rPr lang="it-IT" altLang="it-IT" sz="2000" dirty="0"/>
              <a:t> location: the </a:t>
            </a:r>
            <a:r>
              <a:rPr lang="it-IT" altLang="it-IT" sz="2000" dirty="0" err="1"/>
              <a:t>detected</a:t>
            </a:r>
            <a:r>
              <a:rPr lang="it-IT" altLang="it-IT" sz="2000" dirty="0"/>
              <a:t> fault </a:t>
            </a:r>
            <a:r>
              <a:rPr lang="it-IT" altLang="it-IT" sz="2000" dirty="0" err="1"/>
              <a:t>could</a:t>
            </a:r>
            <a:r>
              <a:rPr lang="it-IT" altLang="it-IT" sz="2000" dirty="0"/>
              <a:t> be in </a:t>
            </a:r>
            <a:br>
              <a:rPr lang="it-IT" altLang="it-IT" sz="2000" dirty="0"/>
            </a:br>
            <a:r>
              <a:rPr lang="it-IT" altLang="it-IT" sz="2000" dirty="0"/>
              <a:t>	the </a:t>
            </a:r>
            <a:r>
              <a:rPr lang="it-IT" altLang="it-IT" sz="2000" dirty="0" err="1"/>
              <a:t>block</a:t>
            </a:r>
            <a:r>
              <a:rPr lang="it-IT" altLang="it-IT" sz="2000" dirty="0"/>
              <a:t> of s words, the </a:t>
            </a:r>
            <a:r>
              <a:rPr lang="it-IT" altLang="it-IT" sz="2000" dirty="0" err="1"/>
              <a:t>stored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checksum</a:t>
            </a:r>
            <a:r>
              <a:rPr lang="it-IT" altLang="it-IT" sz="2000" dirty="0"/>
              <a:t> or the checking </a:t>
            </a:r>
            <a:r>
              <a:rPr lang="it-IT" altLang="it-IT" sz="2000" dirty="0" err="1"/>
              <a:t>circuitry</a:t>
            </a:r>
            <a:br>
              <a:rPr lang="it-IT" altLang="it-IT" sz="2000" dirty="0"/>
            </a:br>
            <a:endParaRPr lang="it-IT" altLang="it-IT" sz="2000" dirty="0"/>
          </a:p>
          <a:p>
            <a:pPr marL="0" indent="0">
              <a:spcBef>
                <a:spcPts val="300"/>
              </a:spcBef>
              <a:buSzTx/>
              <a:buNone/>
            </a:pPr>
            <a:r>
              <a:rPr lang="it-IT" altLang="it-IT" sz="2000" dirty="0"/>
              <a:t>	- single point of </a:t>
            </a:r>
            <a:r>
              <a:rPr lang="it-IT" altLang="it-IT" sz="2000" dirty="0" err="1"/>
              <a:t>failures</a:t>
            </a:r>
            <a:r>
              <a:rPr lang="it-IT" altLang="it-IT" sz="2000" dirty="0"/>
              <a:t> for the </a:t>
            </a:r>
            <a:r>
              <a:rPr lang="it-IT" altLang="it-IT" sz="2000" dirty="0" err="1"/>
              <a:t>comparison</a:t>
            </a:r>
            <a:r>
              <a:rPr lang="it-IT" altLang="it-IT" sz="2000" dirty="0"/>
              <a:t> and encoder/detector</a:t>
            </a:r>
            <a:br>
              <a:rPr lang="it-IT" altLang="it-IT" sz="2000" dirty="0"/>
            </a:br>
            <a:r>
              <a:rPr lang="it-IT" altLang="it-IT" sz="2000" dirty="0"/>
              <a:t>	 </a:t>
            </a:r>
            <a:r>
              <a:rPr lang="it-IT" altLang="it-IT" sz="2000" dirty="0" err="1"/>
              <a:t>element</a:t>
            </a:r>
            <a:endParaRPr lang="it-IT" altLang="it-IT" sz="2000" dirty="0"/>
          </a:p>
          <a:p>
            <a:pPr>
              <a:spcBef>
                <a:spcPts val="300"/>
              </a:spcBef>
            </a:pPr>
            <a:endParaRPr lang="it-IT" altLang="it-IT" dirty="0"/>
          </a:p>
          <a:p>
            <a:pPr>
              <a:spcBef>
                <a:spcPts val="300"/>
              </a:spcBef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Different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methods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differ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how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summation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executed</a:t>
            </a: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C5E284-869A-4B83-9F14-E470CD8D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79FEF-709A-4E35-9257-B69E6C94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E539F8-3FB6-4A7E-9548-6AB681A4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446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9AD67-9111-42BE-9B45-6BD2E7B1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Error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correcting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codes</a:t>
            </a:r>
            <a:r>
              <a:rPr lang="it-IT" dirty="0">
                <a:solidFill>
                  <a:schemeClr val="bg1"/>
                </a:solidFill>
              </a:rPr>
              <a:t> -ECC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1FB81-7388-4591-9D57-F7F0F3D4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A58173-39EB-41ED-AA9E-73C958F5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584CC5-68A5-472F-8DF9-F030F5EB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37</a:t>
            </a:fld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A60FA-CCD4-4602-AE9E-113D693B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36" y="1120436"/>
            <a:ext cx="73342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300"/>
              </a:spcBef>
            </a:pP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Two-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dimensional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parity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2C4F4B4-6AC7-4E0A-B43C-2D0B21B4B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729" y="2314874"/>
            <a:ext cx="1409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 0 1 …. 0    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0 0 1 …. 1    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 1 1 …. 0    0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1 0 0 …. 0    0</a:t>
            </a:r>
          </a:p>
        </p:txBody>
      </p:sp>
      <p:sp>
        <p:nvSpPr>
          <p:cNvPr id="9" name="CasellaDiTesto 4">
            <a:extLst>
              <a:ext uri="{FF2B5EF4-FFF2-40B4-BE49-F238E27FC236}">
                <a16:creationId xmlns:a16="http://schemas.microsoft.com/office/drawing/2014/main" id="{51CCDF86-BF4F-46A3-9060-125C4FE2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872" y="2551488"/>
            <a:ext cx="915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k words</a:t>
            </a:r>
          </a:p>
        </p:txBody>
      </p:sp>
      <p:sp>
        <p:nvSpPr>
          <p:cNvPr id="10" name="CasellaDiTesto 28">
            <a:extLst>
              <a:ext uri="{FF2B5EF4-FFF2-40B4-BE49-F238E27FC236}">
                <a16:creationId xmlns:a16="http://schemas.microsoft.com/office/drawing/2014/main" id="{DD5D916B-CE7A-4A6E-8962-5B4F47DC0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976" y="1937675"/>
            <a:ext cx="1255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n-bit words</a:t>
            </a:r>
          </a:p>
        </p:txBody>
      </p:sp>
      <p:cxnSp>
        <p:nvCxnSpPr>
          <p:cNvPr id="11" name="Connettore 1 6">
            <a:extLst>
              <a:ext uri="{FF2B5EF4-FFF2-40B4-BE49-F238E27FC236}">
                <a16:creationId xmlns:a16="http://schemas.microsoft.com/office/drawing/2014/main" id="{31A7C08B-4D2C-4059-A441-0F13DEE9E7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8730" y="2314874"/>
            <a:ext cx="1512887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1 31">
            <a:extLst>
              <a:ext uri="{FF2B5EF4-FFF2-40B4-BE49-F238E27FC236}">
                <a16:creationId xmlns:a16="http://schemas.microsoft.com/office/drawing/2014/main" id="{C48BE485-49FC-4071-8EEE-44259690EEC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6191" y="3180061"/>
            <a:ext cx="1511300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8">
            <a:extLst>
              <a:ext uri="{FF2B5EF4-FFF2-40B4-BE49-F238E27FC236}">
                <a16:creationId xmlns:a16="http://schemas.microsoft.com/office/drawing/2014/main" id="{04F64B5B-2C89-4063-9DF5-5872C30ACC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2041051"/>
            <a:ext cx="0" cy="1428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asellaDiTesto 36">
            <a:extLst>
              <a:ext uri="{FF2B5EF4-FFF2-40B4-BE49-F238E27FC236}">
                <a16:creationId xmlns:a16="http://schemas.microsoft.com/office/drawing/2014/main" id="{7E44D0AE-61B9-40F2-8451-5C1336C5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914" y="3163761"/>
            <a:ext cx="9361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column</a:t>
            </a:r>
            <a:r>
              <a:rPr lang="it-IT" altLang="it-IT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parity</a:t>
            </a:r>
            <a:endParaRPr lang="it-IT" altLang="it-IT" dirty="0"/>
          </a:p>
        </p:txBody>
      </p:sp>
      <p:sp>
        <p:nvSpPr>
          <p:cNvPr id="15" name="CasellaDiTesto 37">
            <a:extLst>
              <a:ext uri="{FF2B5EF4-FFF2-40B4-BE49-F238E27FC236}">
                <a16:creationId xmlns:a16="http://schemas.microsoft.com/office/drawing/2014/main" id="{FBD94D7A-A4D6-4802-9F81-434FE396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125" y="1555147"/>
            <a:ext cx="731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row</a:t>
            </a:r>
            <a:r>
              <a:rPr lang="it-IT" altLang="it-IT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parity</a:t>
            </a:r>
            <a:endParaRPr lang="it-IT" altLang="it-IT" dirty="0"/>
          </a:p>
        </p:txBody>
      </p:sp>
      <p:sp>
        <p:nvSpPr>
          <p:cNvPr id="16" name="CasellaDiTesto 38">
            <a:extLst>
              <a:ext uri="{FF2B5EF4-FFF2-40B4-BE49-F238E27FC236}">
                <a16:creationId xmlns:a16="http://schemas.microsoft.com/office/drawing/2014/main" id="{BAB9B9CB-CA53-4398-98A4-023460E3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195" y="1856385"/>
            <a:ext cx="1180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Odd</a:t>
            </a:r>
            <a:r>
              <a:rPr lang="it-IT" altLang="it-IT" dirty="0"/>
              <a:t> </a:t>
            </a:r>
            <a:r>
              <a:rPr lang="it-IT" altLang="it-IT" dirty="0" err="1"/>
              <a:t>parity</a:t>
            </a:r>
            <a:endParaRPr lang="it-IT" altLang="it-IT" dirty="0"/>
          </a:p>
        </p:txBody>
      </p:sp>
      <p:sp>
        <p:nvSpPr>
          <p:cNvPr id="17" name="Ovale 13">
            <a:extLst>
              <a:ext uri="{FF2B5EF4-FFF2-40B4-BE49-F238E27FC236}">
                <a16:creationId xmlns:a16="http://schemas.microsoft.com/office/drawing/2014/main" id="{D5B9C3F5-A510-4632-9CB0-218C129BD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334" y="2597448"/>
            <a:ext cx="180975" cy="3175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1C7E4C20-B97C-4346-B88D-008877689C7F}"/>
              </a:ext>
            </a:extLst>
          </p:cNvPr>
          <p:cNvCxnSpPr>
            <a:cxnSpLocks noChangeShapeType="1"/>
            <a:stCxn id="17" idx="6"/>
          </p:cNvCxnSpPr>
          <p:nvPr/>
        </p:nvCxnSpPr>
        <p:spPr bwMode="auto">
          <a:xfrm>
            <a:off x="5542309" y="2756198"/>
            <a:ext cx="1427163" cy="350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6702B3F-6794-413C-AC76-78D1E57F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691" y="2959398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0" name="Connettore 2 21">
            <a:extLst>
              <a:ext uri="{FF2B5EF4-FFF2-40B4-BE49-F238E27FC236}">
                <a16:creationId xmlns:a16="http://schemas.microsoft.com/office/drawing/2014/main" id="{1AA598D5-D744-4637-A1D6-CBAE9C4A3CB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04829" y="3443586"/>
            <a:ext cx="0" cy="14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2 25">
            <a:extLst>
              <a:ext uri="{FF2B5EF4-FFF2-40B4-BE49-F238E27FC236}">
                <a16:creationId xmlns:a16="http://schemas.microsoft.com/office/drawing/2014/main" id="{230AD612-0991-41BB-A16E-E58AC83F90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7491" y="2756198"/>
            <a:ext cx="1095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asellaDiTesto 55">
            <a:extLst>
              <a:ext uri="{FF2B5EF4-FFF2-40B4-BE49-F238E27FC236}">
                <a16:creationId xmlns:a16="http://schemas.microsoft.com/office/drawing/2014/main" id="{54C04398-7978-4BBC-AAE5-2520A74AA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21" y="2541450"/>
            <a:ext cx="1258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parity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endParaRPr lang="it-IT" altLang="it-IT" dirty="0"/>
          </a:p>
        </p:txBody>
      </p:sp>
      <p:sp>
        <p:nvSpPr>
          <p:cNvPr id="23" name="CasellaDiTesto 56">
            <a:extLst>
              <a:ext uri="{FF2B5EF4-FFF2-40B4-BE49-F238E27FC236}">
                <a16:creationId xmlns:a16="http://schemas.microsoft.com/office/drawing/2014/main" id="{71DFFF7D-F9E4-4314-92D0-7476A4C1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25" y="3612981"/>
            <a:ext cx="1258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parity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endParaRPr lang="it-IT" altLang="it-IT" dirty="0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0195A2F0-8C55-49BF-ADB1-11FB4748F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459" y="4132653"/>
            <a:ext cx="10632315" cy="212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Error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location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possible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for single-bit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error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:</a:t>
            </a:r>
            <a:br>
              <a:rPr lang="it-IT" altLang="it-IT" sz="2000" dirty="0">
                <a:solidFill>
                  <a:schemeClr val="tx1"/>
                </a:solidFill>
                <a:latin typeface="+mn-lt"/>
              </a:rPr>
            </a:b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one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error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in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row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parity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vector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, one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error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in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column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parity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vector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A single-bit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error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in the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parity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column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parity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row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column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detected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endParaRPr lang="it-IT" altLang="it-IT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525"/>
              </a:spcBef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Single-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error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correcting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code (SEC): 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detect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correct</a:t>
            </a: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 1-bit </a:t>
            </a:r>
            <a:r>
              <a:rPr lang="it-IT" altLang="it-IT" sz="2000" dirty="0" err="1">
                <a:solidFill>
                  <a:schemeClr val="tx1"/>
                </a:solidFill>
                <a:latin typeface="+mn-lt"/>
              </a:rPr>
              <a:t>error</a:t>
            </a:r>
            <a:endParaRPr lang="it-IT" altLang="it-IT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773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0422F8-A9E2-480E-8AC3-F86EA751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Hamming</a:t>
            </a:r>
            <a:r>
              <a:rPr lang="it-IT" altLang="it-IT" dirty="0">
                <a:solidFill>
                  <a:schemeClr val="bg1"/>
                </a:solidFill>
              </a:rPr>
              <a:t> Code (I)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2D49E1-293A-4644-B95D-40380007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56" y="1123354"/>
            <a:ext cx="10515600" cy="567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Parity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bits spread 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through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all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data word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0CFDED-1C5F-449B-A5C4-2EC3616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3F7745-12B4-44E4-ABF9-4F2FA5BC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0A10AE-581B-4803-8B66-6B71E915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38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2EA17B-2190-4785-8C3B-68B936D3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10" y="2006941"/>
            <a:ext cx="7188386" cy="215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C1A45E4-8DAA-4615-B581-DCE9E02D8941}"/>
              </a:ext>
            </a:extLst>
          </p:cNvPr>
          <p:cNvSpPr/>
          <p:nvPr/>
        </p:nvSpPr>
        <p:spPr>
          <a:xfrm>
            <a:off x="874506" y="4871568"/>
            <a:ext cx="9107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it-IT" sz="2000" dirty="0"/>
              <a:t>Parity bit </a:t>
            </a:r>
            <a:r>
              <a:rPr lang="en-US" altLang="it-IT" sz="2000" dirty="0" err="1"/>
              <a:t>pj</a:t>
            </a:r>
            <a:r>
              <a:rPr lang="en-US" altLang="it-IT" sz="2000" dirty="0"/>
              <a:t> covers all bits whose position has  the j least significant bit equal to 1</a:t>
            </a:r>
          </a:p>
          <a:p>
            <a:pPr>
              <a:buClr>
                <a:srgbClr val="000000"/>
              </a:buClr>
              <a:buSzPct val="100000"/>
            </a:pPr>
            <a:endParaRPr lang="en-US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 dirty="0"/>
              <a:t>Each data bit is included in a unique set of 2 or more parity bits, as determined by  the binary form of its bit position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2000" dirty="0">
              <a:solidFill>
                <a:srgbClr val="3333FF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E6BB33F-94C4-4808-91F2-8C07411D2D17}"/>
              </a:ext>
            </a:extLst>
          </p:cNvPr>
          <p:cNvSpPr/>
          <p:nvPr/>
        </p:nvSpPr>
        <p:spPr>
          <a:xfrm>
            <a:off x="1938331" y="4237908"/>
            <a:ext cx="5676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Taken</a:t>
            </a:r>
            <a:r>
              <a:rPr lang="it-IT" altLang="it-IT" sz="1400" dirty="0"/>
              <a:t> from: http://en.wikipedia.org/wiki/Hamming_code#Hamming_codes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C7777DD-6173-4D9E-8D59-1D9276271D60}"/>
              </a:ext>
            </a:extLst>
          </p:cNvPr>
          <p:cNvSpPr/>
          <p:nvPr/>
        </p:nvSpPr>
        <p:spPr>
          <a:xfrm>
            <a:off x="8776390" y="2892027"/>
            <a:ext cx="32038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100000"/>
            </a:pPr>
            <a:r>
              <a:rPr lang="it-IT" altLang="it-IT" b="1" dirty="0"/>
              <a:t>Data bits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en-US" altLang="it-IT" i="1" dirty="0"/>
              <a:t>all other bit positions</a:t>
            </a:r>
          </a:p>
          <a:p>
            <a:pPr lvl="0">
              <a:buClr>
                <a:srgbClr val="000000"/>
              </a:buClr>
              <a:buSzPct val="100000"/>
            </a:pPr>
            <a:endParaRPr lang="en-US" altLang="it-IT" i="1" dirty="0"/>
          </a:p>
          <a:p>
            <a:pPr lvl="0">
              <a:buClr>
                <a:srgbClr val="000000"/>
              </a:buClr>
              <a:buSzPct val="100000"/>
            </a:pPr>
            <a:r>
              <a:rPr lang="en-US" altLang="it-IT" sz="1600" dirty="0"/>
              <a:t>(number the bit positions starting from 1: bit 1, 2, 3, etc..)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D6281B6-C55E-4673-BB62-C21625F330ED}"/>
              </a:ext>
            </a:extLst>
          </p:cNvPr>
          <p:cNvSpPr/>
          <p:nvPr/>
        </p:nvSpPr>
        <p:spPr>
          <a:xfrm>
            <a:off x="8776390" y="1813487"/>
            <a:ext cx="3100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100000"/>
            </a:pPr>
            <a:r>
              <a:rPr lang="it-IT" altLang="it-IT" b="1" dirty="0" err="1"/>
              <a:t>Parity</a:t>
            </a:r>
            <a:r>
              <a:rPr lang="it-IT" altLang="it-IT" b="1" dirty="0"/>
              <a:t> bits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en-US" altLang="it-IT" i="1" dirty="0"/>
              <a:t>all bit positions that are powers of two : 1, 2, 4, 8, etc. </a:t>
            </a:r>
          </a:p>
        </p:txBody>
      </p:sp>
    </p:spTree>
    <p:extLst>
      <p:ext uri="{BB962C8B-B14F-4D97-AF65-F5344CB8AC3E}">
        <p14:creationId xmlns:p14="http://schemas.microsoft.com/office/powerpoint/2010/main" val="3552238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37A91-9DF4-4902-937B-C4BF14C1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Hamming</a:t>
            </a:r>
            <a:r>
              <a:rPr lang="it-IT" dirty="0">
                <a:solidFill>
                  <a:schemeClr val="bg1"/>
                </a:solidFill>
              </a:rPr>
              <a:t> code (II)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B35D62-B3C8-4B26-9987-B4CA370E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5" y="3429000"/>
            <a:ext cx="5533215" cy="276307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900" dirty="0"/>
              <a:t>Parity bit p1 covers all bit positions which have the least significant bit set: </a:t>
            </a:r>
            <a:br>
              <a:rPr lang="en-US" altLang="it-IT" sz="1900" dirty="0"/>
            </a:br>
            <a:r>
              <a:rPr lang="en-US" altLang="it-IT" sz="1900" dirty="0"/>
              <a:t>	bit 1 (the parity bit itself), 3, 5, 7, 9, etc.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9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900" dirty="0"/>
              <a:t>Parity bit p2 covers all bit positions which have the second least significant bit set: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900" dirty="0"/>
              <a:t>	bit 2 (the parity bit itself), 3, 6, 7, 10, 11, etc.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1900" dirty="0">
              <a:solidFill>
                <a:srgbClr val="3333FF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D383FA-CCA3-4AC4-A63D-CCBB2AC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B7013-E97F-46BA-A746-98DACAF5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F72C2E-8019-47BB-B3D1-8AF1B4DA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39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2DC28B1-ACDD-4D0E-8AF5-D8DE2114E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36" y="1042781"/>
            <a:ext cx="6546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5FD57AA-86C9-40F4-A30D-C57B3F028886}"/>
              </a:ext>
            </a:extLst>
          </p:cNvPr>
          <p:cNvSpPr/>
          <p:nvPr/>
        </p:nvSpPr>
        <p:spPr>
          <a:xfrm>
            <a:off x="6604690" y="3429000"/>
            <a:ext cx="4823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/>
              <a:t>Parity bit 4 covers all bit positions which have the third least significant bit set: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/>
              <a:t>	bits 4–</a:t>
            </a:r>
            <a:r>
              <a:rPr lang="it-IT" altLang="it-IT" dirty="0"/>
              <a:t>7, 12–15, 20–23, etc.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/>
              <a:t>Parity bit 8 covers all bit positions which have the fourth least significant bit set: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/>
              <a:t>	bits </a:t>
            </a:r>
            <a:r>
              <a:rPr lang="it-IT" altLang="it-IT" dirty="0"/>
              <a:t>8–15, 24–31, 40–47, etc.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>
              <a:solidFill>
                <a:srgbClr val="3333FF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6CB385D-0742-4FAA-9078-0C3CC018F6F0}"/>
              </a:ext>
            </a:extLst>
          </p:cNvPr>
          <p:cNvSpPr/>
          <p:nvPr/>
        </p:nvSpPr>
        <p:spPr>
          <a:xfrm>
            <a:off x="3098633" y="3039087"/>
            <a:ext cx="5676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Taken</a:t>
            </a:r>
            <a:r>
              <a:rPr lang="it-IT" altLang="it-IT" sz="1400" dirty="0"/>
              <a:t> from: http://en.wikipedia.org/wiki/Hamming_code#Hamming_codes</a:t>
            </a:r>
          </a:p>
        </p:txBody>
      </p:sp>
    </p:spTree>
    <p:extLst>
      <p:ext uri="{BB962C8B-B14F-4D97-AF65-F5344CB8AC3E}">
        <p14:creationId xmlns:p14="http://schemas.microsoft.com/office/powerpoint/2010/main" val="355749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CC9AD-FDFD-41C4-903F-DAEB143B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Fault </a:t>
            </a:r>
            <a:r>
              <a:rPr lang="it-IT" altLang="it-IT" dirty="0" err="1">
                <a:solidFill>
                  <a:schemeClr val="bg1"/>
                </a:solidFill>
              </a:rPr>
              <a:t>tolerant</a:t>
            </a:r>
            <a:r>
              <a:rPr lang="it-IT" altLang="it-IT" dirty="0">
                <a:solidFill>
                  <a:schemeClr val="bg1"/>
                </a:solidFill>
              </a:rPr>
              <a:t> computing: </a:t>
            </a:r>
            <a:r>
              <a:rPr lang="it-IT" altLang="it-IT" dirty="0" err="1">
                <a:solidFill>
                  <a:schemeClr val="bg1"/>
                </a:solidFill>
              </a:rPr>
              <a:t>why</a:t>
            </a:r>
            <a:r>
              <a:rPr lang="it-IT" altLang="it-IT" dirty="0">
                <a:solidFill>
                  <a:schemeClr val="bg1"/>
                </a:solidFill>
              </a:rPr>
              <a:t> and </a:t>
            </a:r>
            <a:r>
              <a:rPr lang="it-IT" altLang="it-IT" dirty="0" err="1">
                <a:solidFill>
                  <a:schemeClr val="bg1"/>
                </a:solidFill>
              </a:rPr>
              <a:t>what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66B630-6F11-4331-B53E-C8B5DBA9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2" y="1048663"/>
            <a:ext cx="11420277" cy="4760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Computers are increasingly used in safety-critical systems</a:t>
            </a:r>
            <a:r>
              <a:rPr lang="it-IT" sz="2000" dirty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transport (automotive, railways, aerospace, ...)</a:t>
            </a:r>
          </a:p>
          <a:p>
            <a:pPr marL="0" indent="0">
              <a:buNone/>
            </a:pPr>
            <a:r>
              <a:rPr lang="en-US" sz="2000" dirty="0"/>
              <a:t>- medicine</a:t>
            </a:r>
          </a:p>
          <a:p>
            <a:pPr marL="0" indent="0">
              <a:buNone/>
            </a:pPr>
            <a:r>
              <a:rPr lang="en-US" sz="2000" dirty="0"/>
              <a:t>- process control</a:t>
            </a:r>
          </a:p>
          <a:p>
            <a:pPr marL="0" indent="0">
              <a:buNone/>
            </a:pPr>
            <a:r>
              <a:rPr lang="en-US" sz="2000" dirty="0"/>
              <a:t>- ....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Future safety-critical systems will be more automated and more dependent on computers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Fault tolerant computing:</a:t>
            </a:r>
          </a:p>
          <a:p>
            <a:pPr marL="0" indent="0">
              <a:buNone/>
            </a:pPr>
            <a:r>
              <a:rPr lang="en-US" sz="2000" dirty="0"/>
              <a:t>the ability of the system to deliver the expected functionality during its operational life also in case of malfunctions ( important in safety-critical systems, systems whose failure may result in death or serious injury to people, loss or serious damage of equipment, or environmental harm)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7D5E0A-370B-4CD1-A19C-D9D8ABC6A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030CE8-3800-4182-B845-B3756130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480875-853D-446C-B026-0D324C6D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637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37A91-9DF4-4902-937B-C4BF14C1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Hamming</a:t>
            </a:r>
            <a:r>
              <a:rPr lang="it-IT" dirty="0">
                <a:solidFill>
                  <a:schemeClr val="bg1"/>
                </a:solidFill>
              </a:rPr>
              <a:t> code (III)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D383FA-CCA3-4AC4-A63D-CCBB2ACA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B7013-E97F-46BA-A746-98DACAF5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F72C2E-8019-47BB-B3D1-8AF1B4DA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40</a:t>
            </a:fld>
            <a:endParaRPr lang="it-IT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1306FB9-A073-45BF-8ADE-42F28219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99" y="1387324"/>
            <a:ext cx="6129026" cy="175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DA4D575-FBD4-48ED-846D-10650BD714CC}"/>
              </a:ext>
            </a:extLst>
          </p:cNvPr>
          <p:cNvSpPr/>
          <p:nvPr/>
        </p:nvSpPr>
        <p:spPr>
          <a:xfrm>
            <a:off x="2193599" y="4008746"/>
            <a:ext cx="8531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</a:pPr>
            <a:r>
              <a:rPr lang="it-IT" altLang="it-IT" sz="2000" dirty="0" err="1"/>
              <a:t>Overlap</a:t>
            </a:r>
            <a:r>
              <a:rPr lang="it-IT" altLang="it-IT" sz="2000" dirty="0"/>
              <a:t> of control bit:  a data bit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controlled</a:t>
            </a:r>
            <a:r>
              <a:rPr lang="it-IT" altLang="it-IT" sz="2000" dirty="0"/>
              <a:t> by more </a:t>
            </a:r>
            <a:r>
              <a:rPr lang="it-IT" altLang="it-IT" sz="2000" dirty="0" err="1"/>
              <a:t>than</a:t>
            </a:r>
            <a:r>
              <a:rPr lang="it-IT" altLang="it-IT" sz="2000" dirty="0"/>
              <a:t> one </a:t>
            </a:r>
            <a:r>
              <a:rPr lang="it-IT" altLang="it-IT" sz="2000" dirty="0" err="1"/>
              <a:t>parity</a:t>
            </a:r>
            <a:r>
              <a:rPr lang="it-IT" altLang="it-IT" sz="2000" dirty="0"/>
              <a:t> bits </a:t>
            </a:r>
            <a:r>
              <a:rPr lang="it-IT" altLang="it-IT" sz="2000" dirty="0">
                <a:solidFill>
                  <a:schemeClr val="accent2"/>
                </a:solidFill>
              </a:rPr>
              <a:t>			</a:t>
            </a:r>
          </a:p>
        </p:txBody>
      </p:sp>
      <p:sp>
        <p:nvSpPr>
          <p:cNvPr id="13" name="Rettangolo 4">
            <a:extLst>
              <a:ext uri="{FF2B5EF4-FFF2-40B4-BE49-F238E27FC236}">
                <a16:creationId xmlns:a16="http://schemas.microsoft.com/office/drawing/2014/main" id="{6971D3EB-27B8-4CF2-9898-957B5FF26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094" y="4649296"/>
            <a:ext cx="64817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 dirty="0"/>
              <a:t>Minimum Hamming distance: 3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 sz="20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 dirty="0"/>
              <a:t>Double-error detection code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 dirty="0"/>
              <a:t>Single-error correction code</a:t>
            </a:r>
            <a:endParaRPr lang="it-IT" altLang="it-IT" sz="2000" dirty="0"/>
          </a:p>
        </p:txBody>
      </p:sp>
      <p:sp>
        <p:nvSpPr>
          <p:cNvPr id="14" name="Freccia a destra 1">
            <a:extLst>
              <a:ext uri="{FF2B5EF4-FFF2-40B4-BE49-F238E27FC236}">
                <a16:creationId xmlns:a16="http://schemas.microsoft.com/office/drawing/2014/main" id="{C2F5273B-03B0-49A9-84F7-DB867FED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902" y="5491854"/>
            <a:ext cx="288925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F2412E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rgbClr val="F2412E"/>
              </a:solidFill>
            </a:endParaRP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E57451BD-8E95-449D-9B76-6683AC0DE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827" y="5415138"/>
            <a:ext cx="1499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SEC-DED code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871515E-F8F5-43F2-90F0-2BFF53A9A1C4}"/>
              </a:ext>
            </a:extLst>
          </p:cNvPr>
          <p:cNvSpPr/>
          <p:nvPr/>
        </p:nvSpPr>
        <p:spPr>
          <a:xfrm>
            <a:off x="2983971" y="3223935"/>
            <a:ext cx="5676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Taken</a:t>
            </a:r>
            <a:r>
              <a:rPr lang="it-IT" altLang="it-IT" sz="1400" dirty="0"/>
              <a:t> from: http://en.wikipedia.org/wiki/Hamming_code#Hamming_codes</a:t>
            </a:r>
          </a:p>
        </p:txBody>
      </p:sp>
    </p:spTree>
    <p:extLst>
      <p:ext uri="{BB962C8B-B14F-4D97-AF65-F5344CB8AC3E}">
        <p14:creationId xmlns:p14="http://schemas.microsoft.com/office/powerpoint/2010/main" val="1489266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74F49-2415-413F-90E9-16299B57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Self checking </a:t>
            </a:r>
            <a:r>
              <a:rPr lang="it-IT" altLang="it-IT" dirty="0" err="1">
                <a:solidFill>
                  <a:schemeClr val="bg1"/>
                </a:solidFill>
              </a:rPr>
              <a:t>circuitry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2058C2-8763-48D2-99AE-E03A4B16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5" y="1178204"/>
            <a:ext cx="10515600" cy="493543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3100" dirty="0" err="1"/>
              <a:t>Necessity</a:t>
            </a:r>
            <a:r>
              <a:rPr lang="it-IT" altLang="it-IT" sz="3100" dirty="0"/>
              <a:t> of</a:t>
            </a:r>
            <a:r>
              <a:rPr lang="it-IT" altLang="it-IT" sz="3100" b="1" dirty="0"/>
              <a:t> </a:t>
            </a:r>
            <a:r>
              <a:rPr lang="it-IT" altLang="it-IT" sz="3100" dirty="0" err="1"/>
              <a:t>reliance</a:t>
            </a:r>
            <a:r>
              <a:rPr lang="it-IT" altLang="it-IT" sz="3100" dirty="0"/>
              <a:t> on the </a:t>
            </a:r>
            <a:r>
              <a:rPr lang="it-IT" altLang="it-IT" sz="3100" dirty="0" err="1"/>
              <a:t>correct</a:t>
            </a:r>
            <a:r>
              <a:rPr lang="it-IT" altLang="it-IT" sz="3100" dirty="0"/>
              <a:t> </a:t>
            </a:r>
            <a:r>
              <a:rPr lang="it-IT" altLang="it-IT" sz="3100" dirty="0" err="1"/>
              <a:t>operation</a:t>
            </a:r>
            <a:r>
              <a:rPr lang="it-IT" altLang="it-IT" sz="3100" dirty="0"/>
              <a:t> of </a:t>
            </a:r>
            <a:r>
              <a:rPr lang="it-IT" altLang="it-IT" sz="3100" b="1" dirty="0" err="1"/>
              <a:t>comparators</a:t>
            </a:r>
            <a:r>
              <a:rPr lang="it-IT" altLang="it-IT" sz="3100" dirty="0"/>
              <a:t> and </a:t>
            </a:r>
            <a:r>
              <a:rPr lang="it-IT" altLang="it-IT" sz="3100" b="1" dirty="0"/>
              <a:t>code </a:t>
            </a:r>
            <a:r>
              <a:rPr lang="it-IT" altLang="it-IT" sz="3100" b="1" dirty="0" err="1"/>
              <a:t>checkers</a:t>
            </a:r>
            <a:r>
              <a:rPr lang="it-IT" altLang="it-IT" sz="3100" b="1" dirty="0"/>
              <a:t> </a:t>
            </a:r>
            <a:r>
              <a:rPr lang="it-IT" altLang="it-IT" sz="3100" dirty="0" err="1"/>
              <a:t>that</a:t>
            </a:r>
            <a:r>
              <a:rPr lang="it-IT" altLang="it-IT" sz="3100" dirty="0"/>
              <a:t> are </a:t>
            </a:r>
            <a:r>
              <a:rPr lang="it-IT" altLang="it-IT" sz="3100" dirty="0" err="1"/>
              <a:t>used</a:t>
            </a:r>
            <a:r>
              <a:rPr lang="it-IT" altLang="it-IT" sz="3100" dirty="0"/>
              <a:t> </a:t>
            </a:r>
            <a:r>
              <a:rPr lang="it-IT" altLang="it-IT" sz="3100" dirty="0" err="1"/>
              <a:t>as</a:t>
            </a:r>
            <a:r>
              <a:rPr lang="it-IT" altLang="it-IT" sz="3100" dirty="0"/>
              <a:t> hard-core for fault </a:t>
            </a:r>
            <a:r>
              <a:rPr lang="it-IT" altLang="it-IT" sz="3100" dirty="0" err="1"/>
              <a:t>tolerant</a:t>
            </a:r>
            <a:r>
              <a:rPr lang="it-IT" altLang="it-IT" sz="3100" dirty="0"/>
              <a:t> systems</a:t>
            </a:r>
            <a:br>
              <a:rPr lang="it-IT" altLang="it-IT" sz="3100" dirty="0"/>
            </a:br>
            <a:endParaRPr lang="it-IT" altLang="it-IT" sz="3100" b="1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sz="31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3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Self-checking </a:t>
            </a:r>
            <a:r>
              <a:rPr lang="it-IT" altLang="it-IT" sz="31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circuit</a:t>
            </a:r>
            <a:r>
              <a:rPr lang="it-IT" altLang="it-IT" sz="3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it-IT" altLang="it-IT" sz="3100" b="1" dirty="0"/>
            </a:br>
            <a:r>
              <a:rPr lang="it-IT" altLang="it-IT" sz="3100" dirty="0" err="1"/>
              <a:t>given</a:t>
            </a:r>
            <a:r>
              <a:rPr lang="it-IT" altLang="it-IT" sz="3100" dirty="0"/>
              <a:t> a set of faults, a </a:t>
            </a:r>
            <a:r>
              <a:rPr lang="it-IT" altLang="it-IT" sz="3100" dirty="0" err="1"/>
              <a:t>circuit</a:t>
            </a:r>
            <a:r>
              <a:rPr lang="it-IT" altLang="it-IT" sz="3100" dirty="0"/>
              <a:t> </a:t>
            </a:r>
            <a:r>
              <a:rPr lang="it-IT" altLang="it-IT" sz="3100" dirty="0" err="1"/>
              <a:t>that</a:t>
            </a:r>
            <a:r>
              <a:rPr lang="it-IT" altLang="it-IT" sz="3100" dirty="0"/>
              <a:t> </a:t>
            </a:r>
            <a:r>
              <a:rPr lang="it-IT" altLang="it-IT" sz="3100" dirty="0" err="1"/>
              <a:t>has</a:t>
            </a:r>
            <a:r>
              <a:rPr lang="it-IT" altLang="it-IT" sz="3100" dirty="0"/>
              <a:t> the </a:t>
            </a:r>
            <a:r>
              <a:rPr lang="it-IT" altLang="it-IT" sz="3100" dirty="0" err="1"/>
              <a:t>ability</a:t>
            </a:r>
            <a:r>
              <a:rPr lang="it-IT" altLang="it-IT" sz="3100" dirty="0"/>
              <a:t> to </a:t>
            </a:r>
            <a:r>
              <a:rPr lang="it-IT" altLang="it-IT" sz="3100" dirty="0" err="1"/>
              <a:t>automatically</a:t>
            </a:r>
            <a:r>
              <a:rPr lang="it-IT" altLang="it-IT" sz="3100" dirty="0"/>
              <a:t> </a:t>
            </a:r>
            <a:r>
              <a:rPr lang="it-IT" altLang="it-IT" sz="3100" dirty="0" err="1"/>
              <a:t>detect</a:t>
            </a:r>
            <a:r>
              <a:rPr lang="it-IT" altLang="it-IT" sz="3100" dirty="0"/>
              <a:t> the </a:t>
            </a:r>
            <a:r>
              <a:rPr lang="it-IT" altLang="it-IT" sz="3100" dirty="0" err="1"/>
              <a:t>existence</a:t>
            </a:r>
            <a:r>
              <a:rPr lang="it-IT" altLang="it-IT" sz="3100" dirty="0"/>
              <a:t> of the fault and the </a:t>
            </a:r>
            <a:r>
              <a:rPr lang="it-IT" altLang="it-IT" sz="3100" dirty="0" err="1"/>
              <a:t>detection</a:t>
            </a:r>
            <a:r>
              <a:rPr lang="it-IT" altLang="it-IT" sz="3100" dirty="0"/>
              <a:t> </a:t>
            </a:r>
            <a:r>
              <a:rPr lang="it-IT" altLang="it-IT" sz="3100" dirty="0" err="1"/>
              <a:t>occurs</a:t>
            </a:r>
            <a:r>
              <a:rPr lang="it-IT" altLang="it-IT" sz="3100" dirty="0"/>
              <a:t> </a:t>
            </a:r>
            <a:r>
              <a:rPr lang="it-IT" altLang="it-IT" sz="3100" dirty="0" err="1"/>
              <a:t>during</a:t>
            </a:r>
            <a:r>
              <a:rPr lang="it-IT" altLang="it-IT" sz="3100" dirty="0"/>
              <a:t> the </a:t>
            </a:r>
            <a:r>
              <a:rPr lang="it-IT" altLang="it-IT" sz="3100" dirty="0" err="1"/>
              <a:t>normal</a:t>
            </a:r>
            <a:r>
              <a:rPr lang="it-IT" altLang="it-IT" sz="3100" dirty="0"/>
              <a:t> </a:t>
            </a:r>
            <a:r>
              <a:rPr lang="it-IT" altLang="it-IT" sz="3100" dirty="0" err="1"/>
              <a:t>course</a:t>
            </a:r>
            <a:r>
              <a:rPr lang="it-IT" altLang="it-IT" sz="3100" dirty="0"/>
              <a:t> of </a:t>
            </a:r>
            <a:r>
              <a:rPr lang="it-IT" altLang="it-IT" sz="3100" dirty="0" err="1"/>
              <a:t>its</a:t>
            </a:r>
            <a:r>
              <a:rPr lang="it-IT" altLang="it-IT" sz="3100" dirty="0"/>
              <a:t> </a:t>
            </a:r>
            <a:r>
              <a:rPr lang="it-IT" altLang="it-IT" sz="3100" dirty="0" err="1"/>
              <a:t>operations</a:t>
            </a:r>
            <a:endParaRPr lang="it-IT" altLang="it-IT" sz="3100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sz="3100" dirty="0"/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3100" dirty="0" err="1"/>
              <a:t>Typically</a:t>
            </a:r>
            <a:r>
              <a:rPr lang="it-IT" altLang="it-IT" sz="3100" dirty="0"/>
              <a:t> </a:t>
            </a:r>
            <a:r>
              <a:rPr lang="it-IT" altLang="it-IT" sz="3100" dirty="0" err="1"/>
              <a:t>obtained</a:t>
            </a:r>
            <a:r>
              <a:rPr lang="it-IT" altLang="it-IT" sz="3100" dirty="0"/>
              <a:t> </a:t>
            </a:r>
            <a:r>
              <a:rPr lang="it-IT" altLang="it-IT" sz="3100" dirty="0" err="1"/>
              <a:t>using</a:t>
            </a:r>
            <a:r>
              <a:rPr lang="it-IT" altLang="it-IT" sz="3100" dirty="0"/>
              <a:t> coding techniques: </a:t>
            </a:r>
            <a:br>
              <a:rPr lang="it-IT" altLang="it-IT" sz="3100" dirty="0"/>
            </a:br>
            <a:r>
              <a:rPr lang="it-IT" altLang="it-IT" sz="3100" dirty="0"/>
              <a:t>	</a:t>
            </a:r>
            <a:r>
              <a:rPr lang="it-IT" altLang="it-IT" sz="3100" dirty="0" err="1"/>
              <a:t>circuit</a:t>
            </a:r>
            <a:r>
              <a:rPr lang="it-IT" altLang="it-IT" sz="3100" dirty="0"/>
              <a:t> inputs and outputs are </a:t>
            </a:r>
            <a:r>
              <a:rPr lang="it-IT" altLang="it-IT" sz="3100" dirty="0" err="1"/>
              <a:t>encoded</a:t>
            </a:r>
            <a:r>
              <a:rPr lang="it-IT" altLang="it-IT" sz="3100" dirty="0"/>
              <a:t>  (</a:t>
            </a:r>
            <a:r>
              <a:rPr lang="it-IT" altLang="it-IT" sz="3100" dirty="0" err="1"/>
              <a:t>also</a:t>
            </a:r>
            <a:r>
              <a:rPr lang="it-IT" altLang="it-IT" sz="3100" dirty="0"/>
              <a:t> </a:t>
            </a:r>
            <a:r>
              <a:rPr lang="it-IT" altLang="it-IT" sz="3100" dirty="0" err="1"/>
              <a:t>different</a:t>
            </a:r>
            <a:r>
              <a:rPr lang="it-IT" altLang="it-IT" sz="3100" dirty="0"/>
              <a:t> </a:t>
            </a:r>
            <a:r>
              <a:rPr lang="it-IT" altLang="it-IT" sz="3100" dirty="0" err="1"/>
              <a:t>codes</a:t>
            </a:r>
            <a:r>
              <a:rPr lang="it-IT" altLang="it-IT" sz="3100" dirty="0"/>
              <a:t> can be </a:t>
            </a:r>
            <a:r>
              <a:rPr lang="it-IT" altLang="it-IT" sz="3100" dirty="0" err="1"/>
              <a:t>used</a:t>
            </a:r>
            <a:r>
              <a:rPr lang="it-IT" altLang="it-IT" sz="3100" dirty="0"/>
              <a:t>)</a:t>
            </a: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sz="3100" dirty="0"/>
          </a:p>
          <a:p>
            <a:pPr>
              <a:spcBef>
                <a:spcPts val="300"/>
              </a:spcBef>
              <a:defRPr/>
            </a:pPr>
            <a:endParaRPr lang="it-IT" altLang="it-IT" sz="3100" b="1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sz="3100" b="1" dirty="0"/>
              <a:t>Basic idea</a:t>
            </a:r>
            <a:r>
              <a:rPr lang="it-IT" altLang="it-IT" sz="3100" dirty="0"/>
              <a:t>:</a:t>
            </a:r>
          </a:p>
          <a:p>
            <a:pPr>
              <a:spcBef>
                <a:spcPts val="300"/>
              </a:spcBef>
              <a:defRPr/>
            </a:pPr>
            <a:r>
              <a:rPr lang="it-IT" altLang="it-IT" sz="3100" dirty="0"/>
              <a:t>fault free + code input -&gt; output: </a:t>
            </a:r>
            <a:r>
              <a:rPr lang="it-IT" altLang="it-IT" sz="3100" dirty="0" err="1"/>
              <a:t>correct</a:t>
            </a:r>
            <a:r>
              <a:rPr lang="it-IT" altLang="it-IT" sz="3100" dirty="0"/>
              <a:t> code word</a:t>
            </a:r>
          </a:p>
          <a:p>
            <a:pPr>
              <a:spcBef>
                <a:spcPts val="300"/>
              </a:spcBef>
              <a:defRPr/>
            </a:pPr>
            <a:r>
              <a:rPr lang="it-IT" altLang="it-IT" sz="3100" dirty="0"/>
              <a:t>fault + code input -&gt; output: (</a:t>
            </a:r>
            <a:r>
              <a:rPr lang="it-IT" altLang="it-IT" sz="3100" dirty="0" err="1"/>
              <a:t>correct</a:t>
            </a:r>
            <a:r>
              <a:rPr lang="it-IT" altLang="it-IT" sz="3100" dirty="0"/>
              <a:t>  code word) or (non code word) </a:t>
            </a:r>
            <a:endParaRPr lang="it-IT" altLang="it-IT" sz="26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E028E8-A781-453E-A5A4-D97043B8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A02124-B1D2-471F-8371-F902FA68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8A5B52-47B9-475D-AC2A-1B5999A4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011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C23025-14AB-409B-84A6-E3A68CCE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Self checking </a:t>
            </a:r>
            <a:r>
              <a:rPr lang="it-IT" altLang="it-IT" dirty="0" err="1">
                <a:solidFill>
                  <a:schemeClr val="bg1"/>
                </a:solidFill>
              </a:rPr>
              <a:t>circuitry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E59AB1-3CC4-471F-AA34-8FB0FD64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5" y="1253331"/>
            <a:ext cx="10515600" cy="4351338"/>
          </a:xfrm>
        </p:spPr>
        <p:txBody>
          <a:bodyPr/>
          <a:lstStyle/>
          <a:p>
            <a:pPr>
              <a:spcBef>
                <a:spcPts val="300"/>
              </a:spcBef>
              <a:buSzPct val="100000"/>
              <a:defRPr/>
            </a:pP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Self-testing 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circuit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it-IT" altLang="it-IT" dirty="0"/>
              <a:t> </a:t>
            </a:r>
            <a:r>
              <a:rPr lang="it-IT" altLang="it-IT" dirty="0" err="1"/>
              <a:t>if</a:t>
            </a:r>
            <a:r>
              <a:rPr lang="it-IT" altLang="it-IT" dirty="0"/>
              <a:t>, for </a:t>
            </a:r>
            <a:r>
              <a:rPr lang="it-IT" altLang="it-IT" dirty="0" err="1"/>
              <a:t>every</a:t>
            </a:r>
            <a:r>
              <a:rPr lang="it-IT" altLang="it-IT" dirty="0"/>
              <a:t> fault from the set, the </a:t>
            </a:r>
            <a:r>
              <a:rPr lang="it-IT" altLang="it-IT" dirty="0" err="1"/>
              <a:t>circuit</a:t>
            </a:r>
            <a:r>
              <a:rPr lang="it-IT" altLang="it-IT" dirty="0"/>
              <a:t> </a:t>
            </a:r>
            <a:r>
              <a:rPr lang="it-IT" altLang="it-IT" dirty="0" err="1"/>
              <a:t>produces</a:t>
            </a:r>
            <a:r>
              <a:rPr lang="it-IT" altLang="it-IT" dirty="0"/>
              <a:t> a </a:t>
            </a:r>
            <a:r>
              <a:rPr lang="it-IT" altLang="it-IT" dirty="0" err="1"/>
              <a:t>noncode</a:t>
            </a:r>
            <a:r>
              <a:rPr lang="it-IT" altLang="it-IT" dirty="0"/>
              <a:t> output for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least</a:t>
            </a:r>
            <a:r>
              <a:rPr lang="it-IT" altLang="it-IT" dirty="0"/>
              <a:t> one code input  (</a:t>
            </a:r>
            <a:r>
              <a:rPr lang="it-IT" altLang="it-IT" dirty="0" err="1"/>
              <a:t>each</a:t>
            </a:r>
            <a:r>
              <a:rPr lang="it-IT" altLang="it-IT" dirty="0"/>
              <a:t> single fault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detectable</a:t>
            </a:r>
            <a:r>
              <a:rPr lang="it-IT" altLang="it-IT" dirty="0"/>
              <a:t>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/>
              <a:t>	</a:t>
            </a:r>
          </a:p>
          <a:p>
            <a:pPr>
              <a:spcBef>
                <a:spcPts val="300"/>
              </a:spcBef>
              <a:defRPr/>
            </a:pP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Fault-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secure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circuit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it-IT" altLang="it-IT" dirty="0"/>
              <a:t> </a:t>
            </a:r>
            <a:r>
              <a:rPr lang="it-IT" altLang="it-IT" dirty="0" err="1"/>
              <a:t>if</a:t>
            </a:r>
            <a:r>
              <a:rPr lang="it-IT" altLang="it-IT" dirty="0"/>
              <a:t>, for </a:t>
            </a:r>
            <a:r>
              <a:rPr lang="it-IT" altLang="it-IT" dirty="0" err="1"/>
              <a:t>every</a:t>
            </a:r>
            <a:r>
              <a:rPr lang="it-IT" altLang="it-IT" dirty="0"/>
              <a:t> fault from the set, the </a:t>
            </a:r>
            <a:r>
              <a:rPr lang="it-IT" altLang="it-IT" dirty="0" err="1"/>
              <a:t>circuit</a:t>
            </a:r>
            <a:r>
              <a:rPr lang="it-IT" altLang="it-IT" dirty="0"/>
              <a:t> </a:t>
            </a:r>
            <a:r>
              <a:rPr lang="it-IT" altLang="it-IT" dirty="0" err="1"/>
              <a:t>never</a:t>
            </a:r>
            <a:r>
              <a:rPr lang="it-IT" altLang="it-IT" dirty="0"/>
              <a:t> </a:t>
            </a:r>
            <a:r>
              <a:rPr lang="it-IT" altLang="it-IT" dirty="0" err="1"/>
              <a:t>produces</a:t>
            </a:r>
            <a:r>
              <a:rPr lang="it-IT" altLang="it-IT" dirty="0"/>
              <a:t> a </a:t>
            </a:r>
            <a:r>
              <a:rPr lang="it-IT" altLang="it-IT" dirty="0" err="1"/>
              <a:t>incorrect</a:t>
            </a:r>
            <a:r>
              <a:rPr lang="it-IT" altLang="it-IT" dirty="0"/>
              <a:t>  code output  for a code input (i.e. </a:t>
            </a:r>
            <a:r>
              <a:rPr lang="it-IT" altLang="it-IT" dirty="0" err="1"/>
              <a:t>correct</a:t>
            </a:r>
            <a:r>
              <a:rPr lang="it-IT" altLang="it-IT" dirty="0"/>
              <a:t> code output or </a:t>
            </a:r>
            <a:r>
              <a:rPr lang="it-IT" altLang="it-IT" dirty="0" err="1"/>
              <a:t>noncode</a:t>
            </a:r>
            <a:r>
              <a:rPr lang="it-IT" altLang="it-IT" dirty="0"/>
              <a:t> output) </a:t>
            </a:r>
          </a:p>
          <a:p>
            <a:pPr>
              <a:spcBef>
                <a:spcPts val="300"/>
              </a:spcBef>
              <a:defRPr/>
            </a:pP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buSzPct val="100000"/>
              <a:defRPr/>
            </a:pP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Totally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self-checking (TSC):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/>
              <a:t>if</a:t>
            </a:r>
            <a:r>
              <a:rPr lang="it-IT" altLang="it-IT" dirty="0"/>
              <a:t> the </a:t>
            </a:r>
            <a:r>
              <a:rPr lang="it-IT" altLang="it-IT" dirty="0" err="1"/>
              <a:t>circuit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self-testing and fault-</a:t>
            </a:r>
            <a:r>
              <a:rPr lang="it-IT" altLang="it-IT" dirty="0" err="1"/>
              <a:t>secure</a:t>
            </a:r>
            <a:endParaRPr lang="it-IT" altLang="it-IT" dirty="0"/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buFont typeface="Wingdings" pitchFamily="2" charset="2"/>
              <a:buChar char=""/>
              <a:defRPr/>
            </a:pPr>
            <a:endParaRPr lang="it-IT" altLang="it-IT" dirty="0">
              <a:solidFill>
                <a:srgbClr val="3333FF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F735A0-93A5-4CB5-A9D7-7063F4DD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56309-3BC7-4C41-BF86-D73AEA9B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1113F5-18A7-46FB-AC54-23E3FE60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06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54961-D4CA-488B-9C8B-EB5C72BD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two</a:t>
            </a:r>
            <a:r>
              <a:rPr lang="it-IT" altLang="it-IT" dirty="0">
                <a:solidFill>
                  <a:schemeClr val="bg1"/>
                </a:solidFill>
              </a:rPr>
              <a:t>-input TSC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094F9C-3D31-41AB-A97C-F6E5BF946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22" y="1206474"/>
            <a:ext cx="7971988" cy="4842669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two</a:t>
            </a:r>
            <a:r>
              <a:rPr lang="it-IT" altLang="it-IT" dirty="0"/>
              <a:t> </a:t>
            </a:r>
            <a:r>
              <a:rPr lang="it-IT" altLang="it-IT" dirty="0" err="1"/>
              <a:t>signal</a:t>
            </a:r>
            <a:r>
              <a:rPr lang="it-IT" altLang="it-IT" dirty="0"/>
              <a:t> input </a:t>
            </a:r>
            <a:r>
              <a:rPr lang="it-IT" altLang="it-IT" dirty="0" err="1"/>
              <a:t>comparator</a:t>
            </a:r>
            <a:r>
              <a:rPr lang="it-IT" altLang="it-IT" dirty="0"/>
              <a:t> (A, B)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output </a:t>
            </a:r>
            <a:r>
              <a:rPr lang="it-IT" altLang="it-IT" dirty="0" err="1"/>
              <a:t>equal</a:t>
            </a:r>
            <a:r>
              <a:rPr lang="it-IT" altLang="it-IT" dirty="0"/>
              <a:t> to 0 </a:t>
            </a:r>
            <a:r>
              <a:rPr lang="it-IT" altLang="it-IT" dirty="0" err="1"/>
              <a:t>if</a:t>
            </a:r>
            <a:r>
              <a:rPr lang="it-IT" altLang="it-IT" dirty="0"/>
              <a:t>  inputs are </a:t>
            </a:r>
            <a:r>
              <a:rPr lang="it-IT" altLang="it-IT" dirty="0" err="1"/>
              <a:t>equal</a:t>
            </a:r>
            <a:r>
              <a:rPr lang="it-IT" altLang="it-IT" dirty="0"/>
              <a:t>; 1 </a:t>
            </a:r>
            <a:r>
              <a:rPr lang="it-IT" altLang="it-IT" dirty="0" err="1"/>
              <a:t>otherwise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Fault </a:t>
            </a:r>
            <a:r>
              <a:rPr lang="it-IT" altLang="it-IT" dirty="0" err="1"/>
              <a:t>assumption</a:t>
            </a:r>
            <a:r>
              <a:rPr lang="it-IT" altLang="it-IT" dirty="0"/>
              <a:t>: 	</a:t>
            </a:r>
          </a:p>
          <a:p>
            <a:pPr>
              <a:buClr>
                <a:srgbClr val="000000"/>
              </a:buClr>
              <a:buSzPct val="100000"/>
              <a:buFontTx/>
              <a:buChar char="-"/>
            </a:pPr>
            <a:r>
              <a:rPr lang="it-IT" altLang="it-IT" dirty="0"/>
              <a:t>single fault</a:t>
            </a:r>
          </a:p>
          <a:p>
            <a:pPr>
              <a:buClr>
                <a:srgbClr val="000000"/>
              </a:buClr>
              <a:buSzPct val="100000"/>
              <a:buFontTx/>
              <a:buChar char="-"/>
            </a:pPr>
            <a:r>
              <a:rPr lang="it-IT" altLang="it-IT" dirty="0"/>
              <a:t> stuck-at-1/stuck-at-0 of </a:t>
            </a:r>
            <a:r>
              <a:rPr lang="it-IT" altLang="it-IT" dirty="0" err="1"/>
              <a:t>each</a:t>
            </a:r>
            <a:r>
              <a:rPr lang="it-IT" altLang="it-IT" dirty="0"/>
              <a:t>  line in the </a:t>
            </a:r>
            <a:r>
              <a:rPr lang="it-IT" altLang="it-IT" dirty="0" err="1"/>
              <a:t>circuit</a:t>
            </a:r>
            <a:endParaRPr lang="it-IT" altLang="it-IT" dirty="0"/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Coding: 1/2 </a:t>
            </a:r>
            <a:br>
              <a:rPr lang="it-IT" altLang="it-IT" dirty="0"/>
            </a:br>
            <a:r>
              <a:rPr lang="it-IT" altLang="it-IT" dirty="0"/>
              <a:t>(dual-</a:t>
            </a:r>
            <a:r>
              <a:rPr lang="it-IT" altLang="it-IT" dirty="0" err="1"/>
              <a:t>rail</a:t>
            </a:r>
            <a:r>
              <a:rPr lang="it-IT" altLang="it-IT" dirty="0"/>
              <a:t> </a:t>
            </a:r>
            <a:r>
              <a:rPr lang="it-IT" altLang="it-IT" dirty="0" err="1"/>
              <a:t>signal</a:t>
            </a:r>
            <a:r>
              <a:rPr lang="it-IT" altLang="it-IT" dirty="0"/>
              <a:t>: </a:t>
            </a:r>
            <a:r>
              <a:rPr lang="it-IT" altLang="it-IT" dirty="0" err="1"/>
              <a:t>coded</a:t>
            </a:r>
            <a:r>
              <a:rPr lang="it-IT" altLang="it-IT" dirty="0"/>
              <a:t> </a:t>
            </a:r>
            <a:r>
              <a:rPr lang="it-IT" altLang="it-IT" dirty="0" err="1"/>
              <a:t>signal</a:t>
            </a:r>
            <a:r>
              <a:rPr lang="it-IT" altLang="it-IT" dirty="0"/>
              <a:t> </a:t>
            </a:r>
            <a:r>
              <a:rPr lang="it-IT" altLang="it-IT" dirty="0" err="1"/>
              <a:t>whose</a:t>
            </a:r>
            <a:r>
              <a:rPr lang="it-IT" altLang="it-IT" dirty="0"/>
              <a:t> </a:t>
            </a:r>
            <a:r>
              <a:rPr lang="it-IT" altLang="it-IT" dirty="0" err="1"/>
              <a:t>two</a:t>
            </a:r>
            <a:r>
              <a:rPr lang="it-IT" altLang="it-IT" dirty="0"/>
              <a:t> bits are </a:t>
            </a:r>
            <a:r>
              <a:rPr lang="it-IT" altLang="it-IT" dirty="0" err="1"/>
              <a:t>always</a:t>
            </a:r>
            <a:r>
              <a:rPr lang="it-IT" altLang="it-IT" dirty="0"/>
              <a:t> </a:t>
            </a:r>
            <a:r>
              <a:rPr lang="it-IT" altLang="it-IT" dirty="0" err="1"/>
              <a:t>complementary</a:t>
            </a:r>
            <a:r>
              <a:rPr lang="it-IT" altLang="it-IT" dirty="0"/>
              <a:t>)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715077-EEC2-44F7-96C5-4E51876C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E6E93A-6DD5-46B7-A2A5-4B54FB69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D0FAE4-F300-494B-A4E2-EA0E6D3E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A9D1D3-80F6-43B1-92F0-BF797B205D95}" type="slidenum">
              <a:rPr lang="it-IT" smtClean="0"/>
              <a:t>43</a:t>
            </a:fld>
            <a:endParaRPr lang="it-IT" dirty="0"/>
          </a:p>
        </p:txBody>
      </p:sp>
      <p:sp>
        <p:nvSpPr>
          <p:cNvPr id="8" name="CasellaDiTesto 49">
            <a:extLst>
              <a:ext uri="{FF2B5EF4-FFF2-40B4-BE49-F238E27FC236}">
                <a16:creationId xmlns:a16="http://schemas.microsoft.com/office/drawing/2014/main" id="{9F1934AF-ECB5-4F3B-B847-99913FF4B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5592" y="2168593"/>
            <a:ext cx="7473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A B  C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0  0  0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0  1  1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1  0  1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/>
              <a:t>1  1  0</a:t>
            </a:r>
          </a:p>
        </p:txBody>
      </p:sp>
      <p:cxnSp>
        <p:nvCxnSpPr>
          <p:cNvPr id="9" name="Connettore 1 57">
            <a:extLst>
              <a:ext uri="{FF2B5EF4-FFF2-40B4-BE49-F238E27FC236}">
                <a16:creationId xmlns:a16="http://schemas.microsoft.com/office/drawing/2014/main" id="{A5A61F89-A00A-402B-97BF-12B524B5EC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84643" y="2455738"/>
            <a:ext cx="6143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1 59">
            <a:extLst>
              <a:ext uri="{FF2B5EF4-FFF2-40B4-BE49-F238E27FC236}">
                <a16:creationId xmlns:a16="http://schemas.microsoft.com/office/drawing/2014/main" id="{395D71CF-F81F-4157-A9CB-8F133CDA79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29764" y="2168593"/>
            <a:ext cx="0" cy="147732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uppo 62">
            <a:extLst>
              <a:ext uri="{FF2B5EF4-FFF2-40B4-BE49-F238E27FC236}">
                <a16:creationId xmlns:a16="http://schemas.microsoft.com/office/drawing/2014/main" id="{C00B20F9-4AFA-405F-900E-D902091F0F95}"/>
              </a:ext>
            </a:extLst>
          </p:cNvPr>
          <p:cNvGrpSpPr>
            <a:grpSpLocks/>
          </p:cNvGrpSpPr>
          <p:nvPr/>
        </p:nvGrpSpPr>
        <p:grpSpPr bwMode="auto">
          <a:xfrm>
            <a:off x="8243065" y="2364254"/>
            <a:ext cx="1724054" cy="933907"/>
            <a:chOff x="498457" y="1262211"/>
            <a:chExt cx="1462121" cy="574299"/>
          </a:xfrm>
        </p:grpSpPr>
        <p:sp>
          <p:nvSpPr>
            <p:cNvPr id="12" name="Rettangolo 5">
              <a:extLst>
                <a:ext uri="{FF2B5EF4-FFF2-40B4-BE49-F238E27FC236}">
                  <a16:creationId xmlns:a16="http://schemas.microsoft.com/office/drawing/2014/main" id="{D26DEF92-54D0-4336-B4AC-F5BF57192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667" y="1357929"/>
              <a:ext cx="635363" cy="42411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sz="1400"/>
            </a:p>
          </p:txBody>
        </p:sp>
        <p:cxnSp>
          <p:nvCxnSpPr>
            <p:cNvPr id="13" name="Connettore 2 7">
              <a:extLst>
                <a:ext uri="{FF2B5EF4-FFF2-40B4-BE49-F238E27FC236}">
                  <a16:creationId xmlns:a16="http://schemas.microsoft.com/office/drawing/2014/main" id="{87EFD44C-7D14-49C2-94B7-C076193D41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1100" y="1442454"/>
              <a:ext cx="21256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ttore 2 9">
              <a:extLst>
                <a:ext uri="{FF2B5EF4-FFF2-40B4-BE49-F238E27FC236}">
                  <a16:creationId xmlns:a16="http://schemas.microsoft.com/office/drawing/2014/main" id="{CF996A3A-EC3A-4EE8-A5D1-504A17E2BE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1100" y="1685954"/>
              <a:ext cx="21256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ttore 2 11">
              <a:extLst>
                <a:ext uri="{FF2B5EF4-FFF2-40B4-BE49-F238E27FC236}">
                  <a16:creationId xmlns:a16="http://schemas.microsoft.com/office/drawing/2014/main" id="{BF46F562-3DBE-4428-846B-08B5C9E4D340}"/>
                </a:ext>
              </a:extLst>
            </p:cNvPr>
            <p:cNvCxnSpPr>
              <a:cxnSpLocks noChangeShapeType="1"/>
              <a:stCxn id="12" idx="3"/>
            </p:cNvCxnSpPr>
            <p:nvPr/>
          </p:nvCxnSpPr>
          <p:spPr bwMode="auto">
            <a:xfrm flipV="1">
              <a:off x="1629030" y="1570657"/>
              <a:ext cx="21256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CasellaDiTesto 12">
              <a:extLst>
                <a:ext uri="{FF2B5EF4-FFF2-40B4-BE49-F238E27FC236}">
                  <a16:creationId xmlns:a16="http://schemas.microsoft.com/office/drawing/2014/main" id="{7941DA87-A4B1-42EC-8F90-B3A407702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7" y="1529417"/>
              <a:ext cx="288662" cy="30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A</a:t>
              </a:r>
            </a:p>
          </p:txBody>
        </p:sp>
        <p:sp>
          <p:nvSpPr>
            <p:cNvPr id="17" name="CasellaDiTesto 13">
              <a:extLst>
                <a:ext uri="{FF2B5EF4-FFF2-40B4-BE49-F238E27FC236}">
                  <a16:creationId xmlns:a16="http://schemas.microsoft.com/office/drawing/2014/main" id="{59A28BF1-3C32-4FD2-9CB3-B85CA357E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304" y="1271201"/>
              <a:ext cx="282255" cy="30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B</a:t>
              </a:r>
            </a:p>
          </p:txBody>
        </p:sp>
        <p:sp>
          <p:nvSpPr>
            <p:cNvPr id="18" name="CasellaDiTesto 14">
              <a:extLst>
                <a:ext uri="{FF2B5EF4-FFF2-40B4-BE49-F238E27FC236}">
                  <a16:creationId xmlns:a16="http://schemas.microsoft.com/office/drawing/2014/main" id="{04695EFD-75A3-46AE-BA2D-B243B30F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9926" y="1262211"/>
              <a:ext cx="280652" cy="30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C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4114565-4936-41BB-983C-D8EFBB2F9764}"/>
              </a:ext>
            </a:extLst>
          </p:cNvPr>
          <p:cNvSpPr txBox="1"/>
          <p:nvPr/>
        </p:nvSpPr>
        <p:spPr>
          <a:xfrm>
            <a:off x="8826988" y="4539776"/>
            <a:ext cx="146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 :   A1 A2</a:t>
            </a:r>
          </a:p>
          <a:p>
            <a:endParaRPr lang="it-IT" dirty="0"/>
          </a:p>
          <a:p>
            <a:r>
              <a:rPr lang="it-IT" dirty="0"/>
              <a:t>0  :    0    1</a:t>
            </a:r>
          </a:p>
          <a:p>
            <a:r>
              <a:rPr lang="it-IT" dirty="0"/>
              <a:t>1   :   1    0</a:t>
            </a:r>
          </a:p>
        </p:txBody>
      </p:sp>
    </p:spTree>
    <p:extLst>
      <p:ext uri="{BB962C8B-B14F-4D97-AF65-F5344CB8AC3E}">
        <p14:creationId xmlns:p14="http://schemas.microsoft.com/office/powerpoint/2010/main" val="880195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A3F8A-2F7E-4622-A911-8008A8D7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two</a:t>
            </a:r>
            <a:r>
              <a:rPr lang="it-IT" altLang="it-IT" dirty="0">
                <a:solidFill>
                  <a:schemeClr val="bg1"/>
                </a:solidFill>
              </a:rPr>
              <a:t>-input TSC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90009-B615-480D-BF6A-E060F222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89F1A-45BD-4496-9A83-5032C224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1DE311-10DA-4C9E-AD2E-C70B7882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44</a:t>
            </a:fld>
            <a:endParaRPr lang="it-IT"/>
          </a:p>
        </p:txBody>
      </p:sp>
      <p:grpSp>
        <p:nvGrpSpPr>
          <p:cNvPr id="7" name="Gruppo 11">
            <a:extLst>
              <a:ext uri="{FF2B5EF4-FFF2-40B4-BE49-F238E27FC236}">
                <a16:creationId xmlns:a16="http://schemas.microsoft.com/office/drawing/2014/main" id="{0077C630-0E6E-4531-805F-DEA3E8042885}"/>
              </a:ext>
            </a:extLst>
          </p:cNvPr>
          <p:cNvGrpSpPr>
            <a:grpSpLocks/>
          </p:cNvGrpSpPr>
          <p:nvPr/>
        </p:nvGrpSpPr>
        <p:grpSpPr bwMode="auto">
          <a:xfrm>
            <a:off x="5053713" y="1742750"/>
            <a:ext cx="6199373" cy="3597082"/>
            <a:chOff x="1289843" y="1150779"/>
            <a:chExt cx="5756275" cy="316865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A771B24-E732-4612-82DF-83D599BFD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843" y="1150779"/>
              <a:ext cx="5756275" cy="31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17">
              <a:extLst>
                <a:ext uri="{FF2B5EF4-FFF2-40B4-BE49-F238E27FC236}">
                  <a16:creationId xmlns:a16="http://schemas.microsoft.com/office/drawing/2014/main" id="{7287080F-E160-41A9-8535-999BA3B73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867" y="330235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0</a:t>
              </a:r>
            </a:p>
          </p:txBody>
        </p:sp>
        <p:sp>
          <p:nvSpPr>
            <p:cNvPr id="10" name="CasellaDiTesto 18">
              <a:extLst>
                <a:ext uri="{FF2B5EF4-FFF2-40B4-BE49-F238E27FC236}">
                  <a16:creationId xmlns:a16="http://schemas.microsoft.com/office/drawing/2014/main" id="{40DCBCF8-3B07-41E0-A017-825BC9CB6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370" y="279824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  <p:sp>
          <p:nvSpPr>
            <p:cNvPr id="11" name="CasellaDiTesto 20">
              <a:extLst>
                <a:ext uri="{FF2B5EF4-FFF2-40B4-BE49-F238E27FC236}">
                  <a16:creationId xmlns:a16="http://schemas.microsoft.com/office/drawing/2014/main" id="{DD693882-38F4-4B09-8065-8B6EB596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867" y="194888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  <p:sp>
          <p:nvSpPr>
            <p:cNvPr id="12" name="CasellaDiTesto 21">
              <a:extLst>
                <a:ext uri="{FF2B5EF4-FFF2-40B4-BE49-F238E27FC236}">
                  <a16:creationId xmlns:a16="http://schemas.microsoft.com/office/drawing/2014/main" id="{8FBF6226-3B02-4103-AB4C-56C94C75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755" y="1369854"/>
              <a:ext cx="284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it-IT" altLang="it-IT" sz="1400" dirty="0">
                  <a:solidFill>
                    <a:schemeClr val="accent6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3" name="CasellaDiTesto 23">
              <a:extLst>
                <a:ext uri="{FF2B5EF4-FFF2-40B4-BE49-F238E27FC236}">
                  <a16:creationId xmlns:a16="http://schemas.microsoft.com/office/drawing/2014/main" id="{21D69E6C-BB89-4233-A47A-36639DEB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4" y="161820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0</a:t>
              </a:r>
            </a:p>
          </p:txBody>
        </p:sp>
        <p:sp>
          <p:nvSpPr>
            <p:cNvPr id="14" name="CasellaDiTesto 24">
              <a:extLst>
                <a:ext uri="{FF2B5EF4-FFF2-40B4-BE49-F238E27FC236}">
                  <a16:creationId xmlns:a16="http://schemas.microsoft.com/office/drawing/2014/main" id="{096DA978-D745-4FDA-8FED-828E43CD1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4" y="268462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B19E8607-2917-442A-8B2B-27FC987B159C}"/>
              </a:ext>
            </a:extLst>
          </p:cNvPr>
          <p:cNvSpPr/>
          <p:nvPr/>
        </p:nvSpPr>
        <p:spPr>
          <a:xfrm>
            <a:off x="6604217" y="5228213"/>
            <a:ext cx="2716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Taken</a:t>
            </a:r>
            <a:r>
              <a:rPr lang="it-IT" altLang="it-IT" sz="1400" dirty="0"/>
              <a:t> from:[</a:t>
            </a:r>
            <a:r>
              <a:rPr lang="it-IT" altLang="it-IT" sz="1400" dirty="0" err="1"/>
              <a:t>Siewiorek</a:t>
            </a:r>
            <a:r>
              <a:rPr lang="it-IT" altLang="it-IT" sz="1400" dirty="0"/>
              <a:t> et al., 1998]</a:t>
            </a:r>
            <a:endParaRPr lang="it-IT" altLang="it-IT" sz="1400" baseline="-25000" dirty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6E8A49A5-D59A-43D0-8A5F-3F788D7DE69C}"/>
              </a:ext>
            </a:extLst>
          </p:cNvPr>
          <p:cNvSpPr/>
          <p:nvPr/>
        </p:nvSpPr>
        <p:spPr>
          <a:xfrm>
            <a:off x="382127" y="1254720"/>
            <a:ext cx="5261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output 0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if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inputs are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equal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 1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otherwise</a:t>
            </a:r>
            <a:r>
              <a:rPr lang="it-IT" altLang="it-IT" sz="2000" dirty="0"/>
              <a:t>	</a:t>
            </a:r>
          </a:p>
        </p:txBody>
      </p:sp>
      <p:sp>
        <p:nvSpPr>
          <p:cNvPr id="50" name="CasellaDiTesto 1">
            <a:extLst>
              <a:ext uri="{FF2B5EF4-FFF2-40B4-BE49-F238E27FC236}">
                <a16:creationId xmlns:a16="http://schemas.microsoft.com/office/drawing/2014/main" id="{2F8D3B37-4EDB-43C5-8FEE-BBC32B3B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96" y="1843998"/>
            <a:ext cx="34163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Fault free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A =0, B =1 </a:t>
            </a:r>
            <a:r>
              <a:rPr lang="it-IT" altLang="it-IT" dirty="0" err="1"/>
              <a:t>different</a:t>
            </a:r>
            <a:r>
              <a:rPr lang="it-IT" altLang="it-IT" dirty="0"/>
              <a:t> input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m=1, n =1, q=0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o = 0, p=1, r= 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c2=0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c1=1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c1c2: code word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Output = c1 = 1 </a:t>
            </a:r>
            <a:r>
              <a:rPr lang="it-IT" altLang="it-IT" dirty="0" err="1"/>
              <a:t>correct</a:t>
            </a:r>
            <a:endParaRPr lang="it-IT" alt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1225B2-A957-460E-8BF4-FCC4754DEE04}"/>
              </a:ext>
            </a:extLst>
          </p:cNvPr>
          <p:cNvSpPr txBox="1"/>
          <p:nvPr/>
        </p:nvSpPr>
        <p:spPr>
          <a:xfrm>
            <a:off x="10350454" y="2411699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vvvvv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88EF0D-84AE-4603-ACA1-2089E5293D81}"/>
              </a:ext>
            </a:extLst>
          </p:cNvPr>
          <p:cNvSpPr txBox="1"/>
          <p:nvPr/>
        </p:nvSpPr>
        <p:spPr>
          <a:xfrm>
            <a:off x="4698199" y="4257860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vvvvv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FDBA26-5AD6-47BE-9868-244E86E0D44B}"/>
              </a:ext>
            </a:extLst>
          </p:cNvPr>
          <p:cNvSpPr txBox="1"/>
          <p:nvPr/>
        </p:nvSpPr>
        <p:spPr>
          <a:xfrm>
            <a:off x="10392252" y="3731417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vvvvv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AB2773A-4259-4E6D-8DD8-575350ACE9AA}"/>
              </a:ext>
            </a:extLst>
          </p:cNvPr>
          <p:cNvSpPr txBox="1"/>
          <p:nvPr/>
        </p:nvSpPr>
        <p:spPr>
          <a:xfrm>
            <a:off x="4788623" y="1939837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vvvvv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7798E87-720E-49A2-89F9-2E2B249AEDC8}"/>
              </a:ext>
            </a:extLst>
          </p:cNvPr>
          <p:cNvSpPr txBox="1"/>
          <p:nvPr/>
        </p:nvSpPr>
        <p:spPr>
          <a:xfrm>
            <a:off x="4788623" y="2563140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vvvvv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F6145FC-CCA7-47AC-9E54-CEFFD7FB510F}"/>
              </a:ext>
            </a:extLst>
          </p:cNvPr>
          <p:cNvSpPr txBox="1"/>
          <p:nvPr/>
        </p:nvSpPr>
        <p:spPr>
          <a:xfrm>
            <a:off x="4682905" y="3546751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vvvvv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23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A3F8A-2F7E-4622-A911-8008A8D7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1103280" cy="935494"/>
          </a:xfrm>
        </p:spPr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two</a:t>
            </a:r>
            <a:r>
              <a:rPr lang="it-IT" altLang="it-IT" dirty="0">
                <a:solidFill>
                  <a:schemeClr val="bg1"/>
                </a:solidFill>
              </a:rPr>
              <a:t>-input TSC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90009-B615-480D-BF6A-E060F222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89F1A-45BD-4496-9A83-5032C224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1DE311-10DA-4C9E-AD2E-C70B7882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45</a:t>
            </a:fld>
            <a:endParaRPr lang="it-IT"/>
          </a:p>
        </p:txBody>
      </p:sp>
      <p:grpSp>
        <p:nvGrpSpPr>
          <p:cNvPr id="7" name="Gruppo 11">
            <a:extLst>
              <a:ext uri="{FF2B5EF4-FFF2-40B4-BE49-F238E27FC236}">
                <a16:creationId xmlns:a16="http://schemas.microsoft.com/office/drawing/2014/main" id="{0077C630-0E6E-4531-805F-DEA3E8042885}"/>
              </a:ext>
            </a:extLst>
          </p:cNvPr>
          <p:cNvGrpSpPr>
            <a:grpSpLocks/>
          </p:cNvGrpSpPr>
          <p:nvPr/>
        </p:nvGrpSpPr>
        <p:grpSpPr bwMode="auto">
          <a:xfrm>
            <a:off x="5053712" y="1659017"/>
            <a:ext cx="6199373" cy="3597082"/>
            <a:chOff x="1289843" y="1150779"/>
            <a:chExt cx="5756275" cy="316865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A771B24-E732-4612-82DF-83D599BFD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843" y="1150779"/>
              <a:ext cx="5756275" cy="31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17">
              <a:extLst>
                <a:ext uri="{FF2B5EF4-FFF2-40B4-BE49-F238E27FC236}">
                  <a16:creationId xmlns:a16="http://schemas.microsoft.com/office/drawing/2014/main" id="{7287080F-E160-41A9-8535-999BA3B73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867" y="330235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0</a:t>
              </a:r>
            </a:p>
          </p:txBody>
        </p:sp>
        <p:sp>
          <p:nvSpPr>
            <p:cNvPr id="10" name="CasellaDiTesto 18">
              <a:extLst>
                <a:ext uri="{FF2B5EF4-FFF2-40B4-BE49-F238E27FC236}">
                  <a16:creationId xmlns:a16="http://schemas.microsoft.com/office/drawing/2014/main" id="{40DCBCF8-3B07-41E0-A017-825BC9CB6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370" y="279824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  <p:sp>
          <p:nvSpPr>
            <p:cNvPr id="11" name="CasellaDiTesto 20">
              <a:extLst>
                <a:ext uri="{FF2B5EF4-FFF2-40B4-BE49-F238E27FC236}">
                  <a16:creationId xmlns:a16="http://schemas.microsoft.com/office/drawing/2014/main" id="{DD693882-38F4-4B09-8065-8B6EB596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867" y="194888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  <p:sp>
          <p:nvSpPr>
            <p:cNvPr id="12" name="CasellaDiTesto 21">
              <a:extLst>
                <a:ext uri="{FF2B5EF4-FFF2-40B4-BE49-F238E27FC236}">
                  <a16:creationId xmlns:a16="http://schemas.microsoft.com/office/drawing/2014/main" id="{8FBF6226-3B02-4103-AB4C-56C94C75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755" y="1369854"/>
              <a:ext cx="284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it-IT" altLang="it-IT" sz="1400" dirty="0">
                  <a:solidFill>
                    <a:schemeClr val="accent6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3" name="CasellaDiTesto 23">
              <a:extLst>
                <a:ext uri="{FF2B5EF4-FFF2-40B4-BE49-F238E27FC236}">
                  <a16:creationId xmlns:a16="http://schemas.microsoft.com/office/drawing/2014/main" id="{21D69E6C-BB89-4233-A47A-36639DEB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4" y="161820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0</a:t>
              </a:r>
            </a:p>
          </p:txBody>
        </p:sp>
        <p:sp>
          <p:nvSpPr>
            <p:cNvPr id="14" name="CasellaDiTesto 24">
              <a:extLst>
                <a:ext uri="{FF2B5EF4-FFF2-40B4-BE49-F238E27FC236}">
                  <a16:creationId xmlns:a16="http://schemas.microsoft.com/office/drawing/2014/main" id="{096DA978-D745-4FDA-8FED-828E43CD1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4" y="268462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B19E8607-2917-442A-8B2B-27FC987B159C}"/>
              </a:ext>
            </a:extLst>
          </p:cNvPr>
          <p:cNvSpPr/>
          <p:nvPr/>
        </p:nvSpPr>
        <p:spPr>
          <a:xfrm>
            <a:off x="6604217" y="5228213"/>
            <a:ext cx="2716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Taken</a:t>
            </a:r>
            <a:r>
              <a:rPr lang="it-IT" altLang="it-IT" sz="1400" dirty="0"/>
              <a:t> from:[</a:t>
            </a:r>
            <a:r>
              <a:rPr lang="it-IT" altLang="it-IT" sz="1400" dirty="0" err="1"/>
              <a:t>Siewiorek</a:t>
            </a:r>
            <a:r>
              <a:rPr lang="it-IT" altLang="it-IT" sz="1400" dirty="0"/>
              <a:t> et al., 1998]</a:t>
            </a:r>
            <a:endParaRPr lang="it-IT" altLang="it-IT" sz="1400" baseline="-25000" dirty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6E8A49A5-D59A-43D0-8A5F-3F788D7DE69C}"/>
              </a:ext>
            </a:extLst>
          </p:cNvPr>
          <p:cNvSpPr/>
          <p:nvPr/>
        </p:nvSpPr>
        <p:spPr>
          <a:xfrm>
            <a:off x="429911" y="1297478"/>
            <a:ext cx="4804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output  0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if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inputs are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equal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 1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otherwise</a:t>
            </a:r>
            <a:r>
              <a:rPr lang="it-IT" altLang="it-IT" sz="2000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0" name="CasellaDiTesto 48">
            <a:extLst>
              <a:ext uri="{FF2B5EF4-FFF2-40B4-BE49-F238E27FC236}">
                <a16:creationId xmlns:a16="http://schemas.microsoft.com/office/drawing/2014/main" id="{D7818E81-62AF-46DA-AA54-D576B35C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58" y="1907713"/>
            <a:ext cx="317250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Faulty</a:t>
            </a:r>
            <a:r>
              <a:rPr lang="it-IT" altLang="it-IT" dirty="0"/>
              <a:t>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A=0, B=1 </a:t>
            </a:r>
            <a:r>
              <a:rPr lang="it-IT" altLang="it-IT" dirty="0" err="1"/>
              <a:t>different</a:t>
            </a:r>
            <a:r>
              <a:rPr lang="it-IT" altLang="it-IT" dirty="0"/>
              <a:t> input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m: stuck-at-0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c2 = 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c1 = 1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c1c2: non code word</a:t>
            </a:r>
          </a:p>
          <a:p>
            <a:pPr>
              <a:buClr>
                <a:srgbClr val="000000"/>
              </a:buClr>
              <a:buSzPct val="100000"/>
            </a:pPr>
            <a:r>
              <a:rPr lang="it-IT" altLang="it-IT" dirty="0"/>
              <a:t>Output = </a:t>
            </a:r>
            <a:r>
              <a:rPr lang="it-IT" altLang="it-IT" dirty="0" err="1"/>
              <a:t>error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 </a:t>
            </a:r>
          </a:p>
        </p:txBody>
      </p:sp>
      <p:sp>
        <p:nvSpPr>
          <p:cNvPr id="24" name="Ovale 32768">
            <a:extLst>
              <a:ext uri="{FF2B5EF4-FFF2-40B4-BE49-F238E27FC236}">
                <a16:creationId xmlns:a16="http://schemas.microsoft.com/office/drawing/2014/main" id="{23D52E3C-2FCE-4661-B79D-A760F963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399" y="2056293"/>
            <a:ext cx="393700" cy="26193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1623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A3F8A-2F7E-4622-A911-8008A8D7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two</a:t>
            </a:r>
            <a:r>
              <a:rPr lang="it-IT" altLang="it-IT" dirty="0">
                <a:solidFill>
                  <a:schemeClr val="bg1"/>
                </a:solidFill>
              </a:rPr>
              <a:t>-input TSC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90009-B615-480D-BF6A-E060F222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89F1A-45BD-4496-9A83-5032C224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1DE311-10DA-4C9E-AD2E-C70B7882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46</a:t>
            </a:fld>
            <a:endParaRPr lang="it-IT"/>
          </a:p>
        </p:txBody>
      </p:sp>
      <p:grpSp>
        <p:nvGrpSpPr>
          <p:cNvPr id="7" name="Gruppo 11">
            <a:extLst>
              <a:ext uri="{FF2B5EF4-FFF2-40B4-BE49-F238E27FC236}">
                <a16:creationId xmlns:a16="http://schemas.microsoft.com/office/drawing/2014/main" id="{0077C630-0E6E-4531-805F-DEA3E8042885}"/>
              </a:ext>
            </a:extLst>
          </p:cNvPr>
          <p:cNvGrpSpPr>
            <a:grpSpLocks/>
          </p:cNvGrpSpPr>
          <p:nvPr/>
        </p:nvGrpSpPr>
        <p:grpSpPr bwMode="auto">
          <a:xfrm>
            <a:off x="4900107" y="1719918"/>
            <a:ext cx="6199373" cy="3597082"/>
            <a:chOff x="1289843" y="1150779"/>
            <a:chExt cx="5756275" cy="316865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A771B24-E732-4612-82DF-83D599BFD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843" y="1150779"/>
              <a:ext cx="5756275" cy="31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17">
              <a:extLst>
                <a:ext uri="{FF2B5EF4-FFF2-40B4-BE49-F238E27FC236}">
                  <a16:creationId xmlns:a16="http://schemas.microsoft.com/office/drawing/2014/main" id="{7287080F-E160-41A9-8535-999BA3B73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867" y="330235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0</a:t>
              </a:r>
            </a:p>
          </p:txBody>
        </p:sp>
        <p:sp>
          <p:nvSpPr>
            <p:cNvPr id="10" name="CasellaDiTesto 18">
              <a:extLst>
                <a:ext uri="{FF2B5EF4-FFF2-40B4-BE49-F238E27FC236}">
                  <a16:creationId xmlns:a16="http://schemas.microsoft.com/office/drawing/2014/main" id="{40DCBCF8-3B07-41E0-A017-825BC9CB6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370" y="279824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  <p:sp>
          <p:nvSpPr>
            <p:cNvPr id="11" name="CasellaDiTesto 20">
              <a:extLst>
                <a:ext uri="{FF2B5EF4-FFF2-40B4-BE49-F238E27FC236}">
                  <a16:creationId xmlns:a16="http://schemas.microsoft.com/office/drawing/2014/main" id="{DD693882-38F4-4B09-8065-8B6EB596F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867" y="1948886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  <p:sp>
          <p:nvSpPr>
            <p:cNvPr id="12" name="CasellaDiTesto 21">
              <a:extLst>
                <a:ext uri="{FF2B5EF4-FFF2-40B4-BE49-F238E27FC236}">
                  <a16:creationId xmlns:a16="http://schemas.microsoft.com/office/drawing/2014/main" id="{8FBF6226-3B02-4103-AB4C-56C94C75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6755" y="1369854"/>
              <a:ext cx="284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it-IT" altLang="it-IT" sz="1400" dirty="0">
                  <a:solidFill>
                    <a:schemeClr val="accent6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3" name="CasellaDiTesto 23">
              <a:extLst>
                <a:ext uri="{FF2B5EF4-FFF2-40B4-BE49-F238E27FC236}">
                  <a16:creationId xmlns:a16="http://schemas.microsoft.com/office/drawing/2014/main" id="{21D69E6C-BB89-4233-A47A-36639DEB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4" y="1618201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0</a:t>
              </a:r>
            </a:p>
          </p:txBody>
        </p:sp>
        <p:sp>
          <p:nvSpPr>
            <p:cNvPr id="14" name="CasellaDiTesto 24">
              <a:extLst>
                <a:ext uri="{FF2B5EF4-FFF2-40B4-BE49-F238E27FC236}">
                  <a16:creationId xmlns:a16="http://schemas.microsoft.com/office/drawing/2014/main" id="{096DA978-D745-4FDA-8FED-828E43CD1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794" y="268462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1400"/>
                <a:t>1</a:t>
              </a:r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B19E8607-2917-442A-8B2B-27FC987B159C}"/>
              </a:ext>
            </a:extLst>
          </p:cNvPr>
          <p:cNvSpPr/>
          <p:nvPr/>
        </p:nvSpPr>
        <p:spPr>
          <a:xfrm>
            <a:off x="6604217" y="5228213"/>
            <a:ext cx="2716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Taken</a:t>
            </a:r>
            <a:r>
              <a:rPr lang="it-IT" altLang="it-IT" sz="1400" dirty="0"/>
              <a:t> from:[</a:t>
            </a:r>
            <a:r>
              <a:rPr lang="it-IT" altLang="it-IT" sz="1400" dirty="0" err="1"/>
              <a:t>Siewiorek</a:t>
            </a:r>
            <a:r>
              <a:rPr lang="it-IT" altLang="it-IT" sz="1400" dirty="0"/>
              <a:t> et al., 1998]</a:t>
            </a:r>
            <a:endParaRPr lang="it-IT" altLang="it-IT" sz="1400" baseline="-25000" dirty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6E8A49A5-D59A-43D0-8A5F-3F788D7DE69C}"/>
              </a:ext>
            </a:extLst>
          </p:cNvPr>
          <p:cNvSpPr/>
          <p:nvPr/>
        </p:nvSpPr>
        <p:spPr>
          <a:xfrm>
            <a:off x="377747" y="1296978"/>
            <a:ext cx="5255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output 0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if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inputs are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equal</a:t>
            </a:r>
            <a:r>
              <a:rPr lang="it-IT" altLang="it-IT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  1 </a:t>
            </a:r>
            <a:r>
              <a:rPr lang="it-IT" altLang="it-IT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otherwise</a:t>
            </a:r>
            <a:r>
              <a:rPr lang="it-IT" altLang="it-IT" sz="2000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0" name="CasellaDiTesto 75">
            <a:extLst>
              <a:ext uri="{FF2B5EF4-FFF2-40B4-BE49-F238E27FC236}">
                <a16:creationId xmlns:a16="http://schemas.microsoft.com/office/drawing/2014/main" id="{E8A3B993-DEFE-4D22-8809-AA13B057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31" y="1959665"/>
            <a:ext cx="25904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 err="1"/>
              <a:t>Faulty</a:t>
            </a:r>
            <a:r>
              <a:rPr lang="it-IT" altLang="it-IT" dirty="0"/>
              <a:t>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A=0, B=1 </a:t>
            </a:r>
            <a:r>
              <a:rPr lang="it-IT" altLang="it-IT" dirty="0" err="1"/>
              <a:t>different</a:t>
            </a:r>
            <a:r>
              <a:rPr lang="it-IT" altLang="it-IT" dirty="0"/>
              <a:t> input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m: stuck-at-1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c2=0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c1=1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c1c2: code word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dirty="0"/>
              <a:t>output = c1 = 1 </a:t>
            </a:r>
            <a:r>
              <a:rPr lang="it-IT" altLang="it-IT" dirty="0" err="1"/>
              <a:t>correct</a:t>
            </a:r>
            <a:endParaRPr lang="it-IT" altLang="it-IT" dirty="0"/>
          </a:p>
        </p:txBody>
      </p:sp>
      <p:sp>
        <p:nvSpPr>
          <p:cNvPr id="29" name="Ovale 32768">
            <a:extLst>
              <a:ext uri="{FF2B5EF4-FFF2-40B4-BE49-F238E27FC236}">
                <a16:creationId xmlns:a16="http://schemas.microsoft.com/office/drawing/2014/main" id="{1B1B6F06-F0B0-4AC1-8BA2-2F8196AD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085" y="2056293"/>
            <a:ext cx="393700" cy="261937"/>
          </a:xfrm>
          <a:prstGeom prst="ellipse">
            <a:avLst/>
          </a:prstGeom>
          <a:noFill/>
          <a:ln w="190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8547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C32294-E2C5-447C-B91C-B02AB6D9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</a:rPr>
              <a:t>two</a:t>
            </a:r>
            <a:r>
              <a:rPr lang="it-IT" altLang="it-IT" dirty="0">
                <a:solidFill>
                  <a:schemeClr val="bg1"/>
                </a:solidFill>
              </a:rPr>
              <a:t>-input TSC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FAF0C2-05F6-422D-8677-ED7988275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30" y="5391014"/>
            <a:ext cx="11334422" cy="85725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fault,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exists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one input </a:t>
            </a:r>
            <a:r>
              <a:rPr lang="it-IT" dirty="0" err="1"/>
              <a:t>configuration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output </a:t>
            </a:r>
            <a:r>
              <a:rPr lang="it-IT" dirty="0" err="1"/>
              <a:t>is</a:t>
            </a:r>
            <a:r>
              <a:rPr lang="it-IT" dirty="0"/>
              <a:t> a non code word</a:t>
            </a:r>
          </a:p>
          <a:p>
            <a:r>
              <a:rPr lang="it-IT" dirty="0" err="1"/>
              <a:t>If</a:t>
            </a:r>
            <a:r>
              <a:rPr lang="it-IT" dirty="0"/>
              <a:t> the output </a:t>
            </a:r>
            <a:r>
              <a:rPr lang="it-IT" dirty="0" err="1"/>
              <a:t>is</a:t>
            </a:r>
            <a:r>
              <a:rPr lang="it-IT" dirty="0"/>
              <a:t> a code word, the output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correct</a:t>
            </a:r>
            <a:r>
              <a:rPr lang="it-IT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DFC363-9256-4F5B-8CE2-3362F320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3B2992-D695-4916-A4B1-9E4CE1E0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50F93D-C9D8-4A86-BF8A-EF53BB31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47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BF9D7EA-A0C4-4856-8B73-1D2CF3F2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24" y="1219200"/>
            <a:ext cx="85645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3">
            <a:extLst>
              <a:ext uri="{FF2B5EF4-FFF2-40B4-BE49-F238E27FC236}">
                <a16:creationId xmlns:a16="http://schemas.microsoft.com/office/drawing/2014/main" id="{B10CF902-A239-4630-AF4D-40F1F76E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725" y="1219200"/>
            <a:ext cx="2016125" cy="17272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Rettangolo 5">
            <a:extLst>
              <a:ext uri="{FF2B5EF4-FFF2-40B4-BE49-F238E27FC236}">
                <a16:creationId xmlns:a16="http://schemas.microsoft.com/office/drawing/2014/main" id="{CC5316F4-021F-4141-BCEC-353177EE2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787" y="2946400"/>
            <a:ext cx="2016125" cy="1728788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" name="Rettangolo 2">
            <a:extLst>
              <a:ext uri="{FF2B5EF4-FFF2-40B4-BE49-F238E27FC236}">
                <a16:creationId xmlns:a16="http://schemas.microsoft.com/office/drawing/2014/main" id="{ABE68A02-A05F-4A62-9C4F-75DF3340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86" y="2193925"/>
            <a:ext cx="1728788" cy="215900"/>
          </a:xfrm>
          <a:prstGeom prst="rect">
            <a:avLst/>
          </a:prstGeom>
          <a:noFill/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" name="Freccia a destra 3">
            <a:extLst>
              <a:ext uri="{FF2B5EF4-FFF2-40B4-BE49-F238E27FC236}">
                <a16:creationId xmlns:a16="http://schemas.microsoft.com/office/drawing/2014/main" id="{927E1291-FF19-4890-B703-F325A065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386" y="2217738"/>
            <a:ext cx="215900" cy="165100"/>
          </a:xfrm>
          <a:prstGeom prst="rightArrow">
            <a:avLst>
              <a:gd name="adj1" fmla="val 50000"/>
              <a:gd name="adj2" fmla="val 49474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" name="Rettangolo 4">
            <a:extLst>
              <a:ext uri="{FF2B5EF4-FFF2-40B4-BE49-F238E27FC236}">
                <a16:creationId xmlns:a16="http://schemas.microsoft.com/office/drawing/2014/main" id="{0C140020-BE57-4FA5-8AE6-08E41FC9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537" y="1612900"/>
            <a:ext cx="288925" cy="1271588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" name="Rettangolo 5">
            <a:extLst>
              <a:ext uri="{FF2B5EF4-FFF2-40B4-BE49-F238E27FC236}">
                <a16:creationId xmlns:a16="http://schemas.microsoft.com/office/drawing/2014/main" id="{CF68AAAA-9034-4AC0-97D7-79E02211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3236" y="3330576"/>
            <a:ext cx="287338" cy="1223963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5" name="Rettangolo 11">
            <a:extLst>
              <a:ext uri="{FF2B5EF4-FFF2-40B4-BE49-F238E27FC236}">
                <a16:creationId xmlns:a16="http://schemas.microsoft.com/office/drawing/2014/main" id="{F1FB6B3D-A079-48C7-825E-37871D559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86" y="3894138"/>
            <a:ext cx="1727200" cy="215900"/>
          </a:xfrm>
          <a:prstGeom prst="rect">
            <a:avLst/>
          </a:prstGeom>
          <a:noFill/>
          <a:ln w="28575" algn="ctr">
            <a:solidFill>
              <a:srgbClr val="F2412E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" name="Freccia a destra 12">
            <a:extLst>
              <a:ext uri="{FF2B5EF4-FFF2-40B4-BE49-F238E27FC236}">
                <a16:creationId xmlns:a16="http://schemas.microsoft.com/office/drawing/2014/main" id="{7B3862B8-243E-439F-B290-F35EB975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386" y="3894138"/>
            <a:ext cx="215900" cy="163512"/>
          </a:xfrm>
          <a:prstGeom prst="rightArrow">
            <a:avLst>
              <a:gd name="adj1" fmla="val 50000"/>
              <a:gd name="adj2" fmla="val 49955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7" name="Rettangolo 6">
            <a:extLst>
              <a:ext uri="{FF2B5EF4-FFF2-40B4-BE49-F238E27FC236}">
                <a16:creationId xmlns:a16="http://schemas.microsoft.com/office/drawing/2014/main" id="{58304EDB-C2D9-43BE-8A06-F6345E521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349" y="3894138"/>
            <a:ext cx="292100" cy="215900"/>
          </a:xfrm>
          <a:prstGeom prst="rect">
            <a:avLst/>
          </a:prstGeom>
          <a:noFill/>
          <a:ln w="28575" algn="ctr">
            <a:solidFill>
              <a:srgbClr val="F241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" name="Rettangolo 14">
            <a:extLst>
              <a:ext uri="{FF2B5EF4-FFF2-40B4-BE49-F238E27FC236}">
                <a16:creationId xmlns:a16="http://schemas.microsoft.com/office/drawing/2014/main" id="{7DE75ABA-FC37-4285-8019-44C86A4D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299" y="2211388"/>
            <a:ext cx="292100" cy="215900"/>
          </a:xfrm>
          <a:prstGeom prst="rect">
            <a:avLst/>
          </a:prstGeom>
          <a:noFill/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CCB6857C-C87B-4668-A1E9-6EA4863FE53E}"/>
              </a:ext>
            </a:extLst>
          </p:cNvPr>
          <p:cNvSpPr/>
          <p:nvPr/>
        </p:nvSpPr>
        <p:spPr>
          <a:xfrm>
            <a:off x="4426010" y="4651118"/>
            <a:ext cx="2716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/>
              <a:t>Taken</a:t>
            </a:r>
            <a:r>
              <a:rPr lang="it-IT" altLang="it-IT" sz="1400" dirty="0"/>
              <a:t> from:[</a:t>
            </a:r>
            <a:r>
              <a:rPr lang="it-IT" altLang="it-IT" sz="1400" dirty="0" err="1"/>
              <a:t>Siewiorek</a:t>
            </a:r>
            <a:r>
              <a:rPr lang="it-IT" altLang="it-IT" sz="1400" dirty="0"/>
              <a:t> et al., 1998]</a:t>
            </a:r>
            <a:endParaRPr lang="it-IT" altLang="it-IT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574742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EDAF9-1DB4-4E21-B595-36DB400D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n-input TSC </a:t>
            </a:r>
            <a:r>
              <a:rPr lang="it-IT" altLang="it-IT" dirty="0" err="1">
                <a:solidFill>
                  <a:schemeClr val="bg1"/>
                </a:solidFill>
              </a:rPr>
              <a:t>comparator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EF8833-536B-44BF-A66C-EDBD2AF7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10515600" cy="1421364"/>
          </a:xfrm>
        </p:spPr>
        <p:txBody>
          <a:bodyPr/>
          <a:lstStyle/>
          <a:p>
            <a:r>
              <a:rPr lang="it-IT" altLang="it-IT" dirty="0"/>
              <a:t>n-input TSC </a:t>
            </a:r>
            <a:r>
              <a:rPr lang="it-IT" altLang="it-IT" dirty="0" err="1"/>
              <a:t>comparator</a:t>
            </a:r>
            <a:r>
              <a:rPr lang="it-IT" altLang="it-IT" dirty="0"/>
              <a:t>:</a:t>
            </a:r>
            <a:br>
              <a:rPr lang="it-IT" altLang="it-IT" dirty="0"/>
            </a:br>
            <a:r>
              <a:rPr lang="it-IT" altLang="it-IT" dirty="0" err="1"/>
              <a:t>tree</a:t>
            </a:r>
            <a:r>
              <a:rPr lang="it-IT" altLang="it-IT" dirty="0"/>
              <a:t> of </a:t>
            </a:r>
            <a:r>
              <a:rPr lang="it-IT" altLang="it-IT" dirty="0" err="1"/>
              <a:t>two</a:t>
            </a:r>
            <a:r>
              <a:rPr lang="it-IT" altLang="it-IT" dirty="0"/>
              <a:t> input  self checking </a:t>
            </a:r>
            <a:r>
              <a:rPr lang="it-IT" altLang="it-IT" dirty="0" err="1"/>
              <a:t>comparators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37F72E-B1B3-4603-AB50-A73B7FDB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64AF52-39DB-49FD-B1C0-621A72E6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898276-EF39-4239-95B5-55B42B34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48</a:t>
            </a:fld>
            <a:endParaRPr lang="it-IT"/>
          </a:p>
        </p:txBody>
      </p:sp>
      <p:sp>
        <p:nvSpPr>
          <p:cNvPr id="7" name="Rettangolo 15">
            <a:extLst>
              <a:ext uri="{FF2B5EF4-FFF2-40B4-BE49-F238E27FC236}">
                <a16:creationId xmlns:a16="http://schemas.microsoft.com/office/drawing/2014/main" id="{13A9CF5C-6EB9-4B49-A3DC-9AD23255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2" y="3643520"/>
            <a:ext cx="863600" cy="5032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" name="Rettangolo 16">
            <a:extLst>
              <a:ext uri="{FF2B5EF4-FFF2-40B4-BE49-F238E27FC236}">
                <a16:creationId xmlns:a16="http://schemas.microsoft.com/office/drawing/2014/main" id="{47834F84-100D-47E3-A093-8F1801A4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3662570"/>
            <a:ext cx="863600" cy="5032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F152F16-C4AC-4CD4-9F19-309D19EA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6" y="3278396"/>
            <a:ext cx="649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17B540F-35EE-45F2-8BF4-2F3BF90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7" y="3292684"/>
            <a:ext cx="649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9">
            <a:extLst>
              <a:ext uri="{FF2B5EF4-FFF2-40B4-BE49-F238E27FC236}">
                <a16:creationId xmlns:a16="http://schemas.microsoft.com/office/drawing/2014/main" id="{CD95BD43-74A0-42F5-B1FF-E19EB4464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4410284"/>
            <a:ext cx="1477962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12" name="Connettore 1 20">
            <a:extLst>
              <a:ext uri="{FF2B5EF4-FFF2-40B4-BE49-F238E27FC236}">
                <a16:creationId xmlns:a16="http://schemas.microsoft.com/office/drawing/2014/main" id="{FBCADB3E-2D77-499C-8666-215A6F948C24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>
            <a:off x="4830762" y="4146759"/>
            <a:ext cx="0" cy="263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21">
            <a:extLst>
              <a:ext uri="{FF2B5EF4-FFF2-40B4-BE49-F238E27FC236}">
                <a16:creationId xmlns:a16="http://schemas.microsoft.com/office/drawing/2014/main" id="{461F3654-B535-43B2-98DA-1F349C056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6662" y="4165809"/>
            <a:ext cx="0" cy="244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1 22">
            <a:extLst>
              <a:ext uri="{FF2B5EF4-FFF2-40B4-BE49-F238E27FC236}">
                <a16:creationId xmlns:a16="http://schemas.microsoft.com/office/drawing/2014/main" id="{73082626-C12A-4C83-9E5A-1EBAD47334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2937" y="4165809"/>
            <a:ext cx="0" cy="244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1 23">
            <a:extLst>
              <a:ext uri="{FF2B5EF4-FFF2-40B4-BE49-F238E27FC236}">
                <a16:creationId xmlns:a16="http://schemas.microsoft.com/office/drawing/2014/main" id="{A3225A43-EE9E-4275-8A13-1056BFA0CC1A}"/>
              </a:ext>
            </a:extLst>
          </p:cNvPr>
          <p:cNvCxnSpPr>
            <a:cxnSpLocks noChangeShapeType="1"/>
            <a:stCxn id="8" idx="2"/>
          </p:cNvCxnSpPr>
          <p:nvPr/>
        </p:nvCxnSpPr>
        <p:spPr bwMode="auto">
          <a:xfrm>
            <a:off x="6054725" y="4165809"/>
            <a:ext cx="0" cy="244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1 24">
            <a:extLst>
              <a:ext uri="{FF2B5EF4-FFF2-40B4-BE49-F238E27FC236}">
                <a16:creationId xmlns:a16="http://schemas.microsoft.com/office/drawing/2014/main" id="{EBBFA088-9B9C-44B2-9574-71C55904C0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54612" y="4915109"/>
            <a:ext cx="0" cy="274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1 25">
            <a:extLst>
              <a:ext uri="{FF2B5EF4-FFF2-40B4-BE49-F238E27FC236}">
                <a16:creationId xmlns:a16="http://schemas.microsoft.com/office/drawing/2014/main" id="{B03908BF-2839-48A9-8D71-B2B2E8109E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1337" y="4915109"/>
            <a:ext cx="0" cy="274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ttangolo 27">
            <a:extLst>
              <a:ext uri="{FF2B5EF4-FFF2-40B4-BE49-F238E27FC236}">
                <a16:creationId xmlns:a16="http://schemas.microsoft.com/office/drawing/2014/main" id="{3F3960F1-B810-44B5-AB3E-8856E72D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99070"/>
            <a:ext cx="2951162" cy="15128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2759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BB9CE-A549-4813-AE0E-653BE982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FDD2C0-F3C2-42F9-9ADE-5DF2E848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1D97B-A258-428A-853F-65246A34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49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43C4E2F-8AF1-4D4D-BD8F-A8253412F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644" y="3135521"/>
            <a:ext cx="64087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REDUNDANCY</a:t>
            </a:r>
          </a:p>
        </p:txBody>
      </p:sp>
    </p:spTree>
    <p:extLst>
      <p:ext uri="{BB962C8B-B14F-4D97-AF65-F5344CB8AC3E}">
        <p14:creationId xmlns:p14="http://schemas.microsoft.com/office/powerpoint/2010/main" val="16529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50535-0B9C-4DBF-9B02-2C72D30E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Transport</a:t>
            </a:r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systems: </a:t>
            </a:r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Aerospace</a:t>
            </a:r>
            <a:endParaRPr lang="it-IT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59DCFE-ADBA-41AB-B2C4-4F4CECAA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2" y="3429000"/>
            <a:ext cx="11339276" cy="2812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F</a:t>
            </a:r>
            <a:r>
              <a:rPr lang="en-US" altLang="it-IT" b="1" dirty="0"/>
              <a:t>ly-by-wire (FBW) </a:t>
            </a:r>
            <a:r>
              <a:rPr lang="en-US" dirty="0"/>
              <a:t>system: all commands and signals are transmitted electrically along wires.   </a:t>
            </a:r>
          </a:p>
          <a:p>
            <a:pPr marL="0" indent="0">
              <a:buNone/>
              <a:defRPr/>
            </a:pPr>
            <a:endParaRPr lang="en-US" altLang="it-IT" dirty="0"/>
          </a:p>
          <a:p>
            <a:pPr>
              <a:defRPr/>
            </a:pPr>
            <a:r>
              <a:rPr lang="it-IT" altLang="it-IT" dirty="0" err="1"/>
              <a:t>These</a:t>
            </a:r>
            <a:r>
              <a:rPr lang="it-IT" altLang="it-IT" dirty="0"/>
              <a:t> </a:t>
            </a:r>
            <a:r>
              <a:rPr lang="it-IT" altLang="it-IT" dirty="0" err="1"/>
              <a:t>signals</a:t>
            </a:r>
            <a:r>
              <a:rPr lang="it-IT" altLang="it-IT" dirty="0"/>
              <a:t> </a:t>
            </a:r>
            <a:r>
              <a:rPr lang="en-US" altLang="it-IT" dirty="0"/>
              <a:t>are sent to flight-control computers (FCS) that reconvert the electrical impulses into instructions  for control surfaces like wing flaps or the tail. </a:t>
            </a:r>
          </a:p>
          <a:p>
            <a:pPr>
              <a:defRPr/>
            </a:pPr>
            <a:endParaRPr lang="en-US" altLang="it-IT" dirty="0"/>
          </a:p>
          <a:p>
            <a:pPr>
              <a:defRPr/>
            </a:pPr>
            <a:r>
              <a:rPr lang="en-US" altLang="it-IT" dirty="0"/>
              <a:t>Potentiometers in the control surfaces measure  their position and transmit that data back to the flight computer. </a:t>
            </a:r>
          </a:p>
          <a:p>
            <a:pPr>
              <a:defRPr/>
            </a:pPr>
            <a:r>
              <a:rPr lang="en-US" altLang="it-IT" dirty="0"/>
              <a:t>Flight computers can be programmed to carry out adjustments to control surfaces automatically. 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BF698A-02DF-4885-AF85-14717853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869AD7-1401-4437-AB05-67890426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9A1AD-55AE-4941-A2F4-5A04735D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</a:t>
            </a:fld>
            <a:endParaRPr lang="it-IT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F63ED7A-CF48-44F4-8E43-DA415B3B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" y="1282378"/>
            <a:ext cx="5133626" cy="19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326CC446-51A9-4E8D-8041-5A6BC9B51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159" y="1293289"/>
            <a:ext cx="5117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http://www.aviationcoaching.com/wp-content/uploads/2015</a:t>
            </a:r>
            <a:endParaRPr lang="it-IT" altLang="it-IT" sz="1400" dirty="0"/>
          </a:p>
          <a:p>
            <a:r>
              <a:rPr lang="it-IT" altLang="it-IT" sz="1400" dirty="0"/>
              <a:t>/08/fly-by-wire-system.jpg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8E98622-9211-4CCA-951F-3BABF3C68296}"/>
              </a:ext>
            </a:extLst>
          </p:cNvPr>
          <p:cNvSpPr/>
          <p:nvPr/>
        </p:nvSpPr>
        <p:spPr>
          <a:xfrm>
            <a:off x="6346520" y="2191249"/>
            <a:ext cx="5007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Earliest aircraft: controlled by the pilot using the steel cables, pulleys and hydraulic actuators  </a:t>
            </a:r>
          </a:p>
        </p:txBody>
      </p:sp>
    </p:spTree>
    <p:extLst>
      <p:ext uri="{BB962C8B-B14F-4D97-AF65-F5344CB8AC3E}">
        <p14:creationId xmlns:p14="http://schemas.microsoft.com/office/powerpoint/2010/main" val="4114353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68C3C-EB50-44D0-866D-9F9A80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Time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r>
              <a:rPr lang="it-IT" altLang="it-IT" dirty="0">
                <a:solidFill>
                  <a:schemeClr val="bg1"/>
                </a:solidFill>
              </a:rPr>
              <a:t> techniques (I)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55069C-A085-48E4-9F0B-C74C87CD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39" y="1030515"/>
            <a:ext cx="11659621" cy="299904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600" dirty="0" err="1"/>
              <a:t>Attempt</a:t>
            </a:r>
            <a:r>
              <a:rPr lang="it-IT" altLang="it-IT" sz="2600" dirty="0"/>
              <a:t> to reduce the </a:t>
            </a:r>
            <a:r>
              <a:rPr lang="it-IT" altLang="it-IT" sz="2600" dirty="0" err="1"/>
              <a:t>amount</a:t>
            </a:r>
            <a:r>
              <a:rPr lang="it-IT" altLang="it-IT" sz="2600" dirty="0"/>
              <a:t> of extra </a:t>
            </a:r>
            <a:r>
              <a:rPr lang="it-IT" altLang="it-IT" sz="2600" dirty="0" err="1"/>
              <a:t>hw</a:t>
            </a:r>
            <a:r>
              <a:rPr lang="it-IT" altLang="it-IT" sz="2600" dirty="0"/>
              <a:t> </a:t>
            </a:r>
            <a:r>
              <a:rPr lang="it-IT" altLang="it-IT" sz="2600" dirty="0" err="1"/>
              <a:t>at</a:t>
            </a:r>
            <a:r>
              <a:rPr lang="it-IT" altLang="it-IT" sz="2600" dirty="0"/>
              <a:t> the </a:t>
            </a:r>
            <a:r>
              <a:rPr lang="it-IT" altLang="it-IT" sz="2600" dirty="0" err="1"/>
              <a:t>expense</a:t>
            </a:r>
            <a:r>
              <a:rPr lang="it-IT" altLang="it-IT" sz="2600" dirty="0"/>
              <a:t> of </a:t>
            </a:r>
            <a:r>
              <a:rPr lang="it-IT" altLang="it-IT" sz="2600" dirty="0" err="1"/>
              <a:t>using</a:t>
            </a:r>
            <a:r>
              <a:rPr lang="it-IT" altLang="it-IT" sz="2600" dirty="0"/>
              <a:t> </a:t>
            </a:r>
            <a:r>
              <a:rPr lang="it-IT" altLang="it-IT" sz="2600" dirty="0" err="1"/>
              <a:t>additional</a:t>
            </a:r>
            <a:r>
              <a:rPr lang="it-IT" altLang="it-IT" sz="2600" dirty="0"/>
              <a:t> time</a:t>
            </a: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it-IT" altLang="it-IT" sz="2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Repetition</a:t>
            </a:r>
            <a:r>
              <a:rPr lang="it-IT" altLang="it-IT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it-IT" altLang="it-IT" sz="2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computations</a:t>
            </a:r>
            <a:r>
              <a:rPr lang="it-IT" altLang="it-IT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it-IT" altLang="it-IT" sz="2300" dirty="0"/>
              <a:t>- </a:t>
            </a:r>
            <a:r>
              <a:rPr lang="it-IT" altLang="it-IT" sz="2200" dirty="0"/>
              <a:t>compare the </a:t>
            </a:r>
            <a:r>
              <a:rPr lang="it-IT" altLang="it-IT" sz="2200" dirty="0" err="1"/>
              <a:t>results</a:t>
            </a:r>
            <a:r>
              <a:rPr lang="it-IT" altLang="it-IT" sz="2200" dirty="0"/>
              <a:t> to </a:t>
            </a:r>
            <a:r>
              <a:rPr lang="it-IT" altLang="it-IT" sz="2200" dirty="0" err="1"/>
              <a:t>detect</a:t>
            </a:r>
            <a:r>
              <a:rPr lang="it-IT" altLang="it-IT" sz="2200" dirty="0"/>
              <a:t> faults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sz="2200" dirty="0"/>
              <a:t>	- re-</a:t>
            </a:r>
            <a:r>
              <a:rPr lang="it-IT" altLang="it-IT" sz="2200" dirty="0" err="1"/>
              <a:t>execute</a:t>
            </a:r>
            <a:r>
              <a:rPr lang="it-IT" altLang="it-IT" sz="2200" dirty="0"/>
              <a:t> </a:t>
            </a:r>
            <a:r>
              <a:rPr lang="it-IT" altLang="it-IT" sz="2200" dirty="0" err="1"/>
              <a:t>computations</a:t>
            </a:r>
            <a:r>
              <a:rPr lang="it-IT" altLang="it-IT" sz="2200" dirty="0"/>
              <a:t> (</a:t>
            </a:r>
            <a:r>
              <a:rPr lang="it-IT" altLang="it-IT" sz="2200" dirty="0" err="1"/>
              <a:t>disagreement</a:t>
            </a:r>
            <a:r>
              <a:rPr lang="it-IT" altLang="it-IT" sz="2200" dirty="0"/>
              <a:t> </a:t>
            </a:r>
            <a:r>
              <a:rPr lang="it-IT" altLang="it-IT" sz="2200" dirty="0" err="1"/>
              <a:t>disappears</a:t>
            </a:r>
            <a:r>
              <a:rPr lang="it-IT" altLang="it-IT" sz="2200" dirty="0"/>
              <a:t> or </a:t>
            </a:r>
            <a:r>
              <a:rPr lang="it-IT" altLang="it-IT" sz="2200" dirty="0" err="1"/>
              <a:t>remains</a:t>
            </a:r>
            <a:r>
              <a:rPr lang="it-IT" altLang="it-IT" sz="2200" dirty="0"/>
              <a:t>) 	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sz="2200" b="1" dirty="0"/>
              <a:t>	   good for </a:t>
            </a:r>
            <a:r>
              <a:rPr lang="it-IT" altLang="it-IT" sz="2200" b="1" dirty="0" err="1"/>
              <a:t>transient</a:t>
            </a:r>
            <a:r>
              <a:rPr lang="it-IT" altLang="it-IT" sz="2200" b="1" dirty="0"/>
              <a:t> faults</a:t>
            </a:r>
            <a:r>
              <a:rPr lang="it-IT" altLang="it-IT" sz="2200" i="1" dirty="0"/>
              <a:t> </a:t>
            </a:r>
            <a:br>
              <a:rPr lang="it-IT" altLang="it-IT" sz="2200" i="1" dirty="0"/>
            </a:br>
            <a:r>
              <a:rPr lang="it-IT" altLang="it-IT" sz="2200" i="1" dirty="0"/>
              <a:t>	   </a:t>
            </a:r>
            <a:r>
              <a:rPr lang="it-IT" altLang="it-IT" sz="2200" dirty="0"/>
              <a:t>no </a:t>
            </a:r>
            <a:r>
              <a:rPr lang="it-IT" altLang="it-IT" sz="2200" dirty="0" err="1"/>
              <a:t>protection</a:t>
            </a:r>
            <a:r>
              <a:rPr lang="it-IT" altLang="it-IT" sz="2200" dirty="0"/>
              <a:t> </a:t>
            </a:r>
            <a:r>
              <a:rPr lang="it-IT" altLang="it-IT" sz="2200" dirty="0" err="1"/>
              <a:t>against</a:t>
            </a:r>
            <a:r>
              <a:rPr lang="it-IT" altLang="it-IT" sz="2200" dirty="0"/>
              <a:t> </a:t>
            </a:r>
            <a:r>
              <a:rPr lang="it-IT" altLang="it-IT" sz="2200" dirty="0" err="1"/>
              <a:t>permanent</a:t>
            </a:r>
            <a:r>
              <a:rPr lang="it-IT" altLang="it-IT" sz="2200" dirty="0"/>
              <a:t> fault </a:t>
            </a:r>
            <a:br>
              <a:rPr lang="it-IT" altLang="it-IT" sz="2200" dirty="0"/>
            </a:br>
            <a:r>
              <a:rPr lang="it-IT" altLang="it-IT" sz="2200" dirty="0"/>
              <a:t>	 - </a:t>
            </a:r>
            <a:r>
              <a:rPr lang="it-IT" altLang="it-IT" sz="2200" dirty="0" err="1"/>
              <a:t>problem</a:t>
            </a:r>
            <a:r>
              <a:rPr lang="it-IT" altLang="it-IT" sz="2200" dirty="0"/>
              <a:t> of </a:t>
            </a:r>
            <a:r>
              <a:rPr lang="it-IT" altLang="it-IT" sz="2200" dirty="0" err="1"/>
              <a:t>guaranteeing</a:t>
            </a:r>
            <a:r>
              <a:rPr lang="it-IT" altLang="it-IT" sz="2200" dirty="0"/>
              <a:t> the </a:t>
            </a:r>
            <a:r>
              <a:rPr lang="it-IT" altLang="it-IT" sz="2200" dirty="0" err="1"/>
              <a:t>same</a:t>
            </a:r>
            <a:r>
              <a:rPr lang="it-IT" altLang="it-IT" sz="2200" dirty="0"/>
              <a:t> data </a:t>
            </a:r>
            <a:r>
              <a:rPr lang="it-IT" altLang="it-IT" sz="2200" dirty="0" err="1"/>
              <a:t>when</a:t>
            </a:r>
            <a:r>
              <a:rPr lang="it-IT" altLang="it-IT" sz="2200" dirty="0"/>
              <a:t> a </a:t>
            </a:r>
            <a:r>
              <a:rPr lang="it-IT" altLang="it-IT" sz="2200" dirty="0" err="1"/>
              <a:t>computation</a:t>
            </a:r>
            <a:r>
              <a:rPr lang="it-IT" altLang="it-IT" sz="2200" dirty="0"/>
              <a:t> </a:t>
            </a:r>
            <a:r>
              <a:rPr lang="it-IT" altLang="it-IT" sz="2200" dirty="0" err="1"/>
              <a:t>is</a:t>
            </a:r>
            <a:r>
              <a:rPr lang="it-IT" altLang="it-IT" sz="2200" dirty="0"/>
              <a:t> </a:t>
            </a:r>
            <a:r>
              <a:rPr lang="it-IT" altLang="it-IT" sz="2200" dirty="0" err="1"/>
              <a:t>executed</a:t>
            </a:r>
            <a:r>
              <a:rPr lang="it-IT" altLang="it-IT" sz="2200" dirty="0"/>
              <a:t> </a:t>
            </a:r>
            <a:br>
              <a:rPr lang="it-IT" altLang="it-IT" sz="2200" dirty="0"/>
            </a:br>
            <a:r>
              <a:rPr lang="it-IT" altLang="it-IT" sz="2200" dirty="0"/>
              <a:t>	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5C95DA-3A36-4645-B533-3483E2E5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60B0F0-C02B-4486-94A1-2AEC98CB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A3ABB6-CD86-483E-A8B5-9C1C135C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50</a:t>
            </a:fld>
            <a:endParaRPr lang="it-IT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58B18195-D9AF-4390-B710-7A84F0D73DCA}"/>
              </a:ext>
            </a:extLst>
          </p:cNvPr>
          <p:cNvGrpSpPr>
            <a:grpSpLocks/>
          </p:cNvGrpSpPr>
          <p:nvPr/>
        </p:nvGrpSpPr>
        <p:grpSpPr bwMode="auto">
          <a:xfrm>
            <a:off x="2703445" y="3892941"/>
            <a:ext cx="6095998" cy="2147888"/>
            <a:chOff x="844" y="2632"/>
            <a:chExt cx="3840" cy="1353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39BC4EEB-9E07-4EA5-A166-AC3106B38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" y="2684"/>
              <a:ext cx="896" cy="23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Computation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C2752218-995C-4BA6-BE9B-A1905BC7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501"/>
              <a:ext cx="897" cy="23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Computation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ED47C13-F66D-4A8D-B5FB-3A79BAFAC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3466"/>
              <a:ext cx="489" cy="30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 dirty="0" err="1">
                  <a:latin typeface="Times New Roman" panose="02020603050405020304" pitchFamily="18" charset="0"/>
                </a:rPr>
                <a:t>Encode</a:t>
              </a:r>
              <a:r>
                <a:rPr lang="it-IT" altLang="it-IT" sz="1400" dirty="0">
                  <a:latin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 dirty="0">
                  <a:latin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A28A16F5-6599-4A7C-AD65-D9C74CE2B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3501"/>
              <a:ext cx="489" cy="30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Decode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result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28FDC286-5214-45D8-821E-5A83A844B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3501"/>
              <a:ext cx="489" cy="30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Store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result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836AA72E-CDC1-4A96-99B3-9DB6DE15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3093"/>
              <a:ext cx="489" cy="30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Compare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9586D567-8DA4-4862-B001-5B3F4B60A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650"/>
              <a:ext cx="488" cy="30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Store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result</a:t>
              </a: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E2575546-8E75-4574-8D8A-4EB448A20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" y="2786"/>
              <a:ext cx="89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EEAFB21B-6A22-4E42-9EF4-23AA37F69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786"/>
              <a:ext cx="93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8998D2A1-1C6C-4754-8204-2FCCAEA35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9" y="2956"/>
              <a:ext cx="1" cy="1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84573A28-87CB-4C76-8EB5-9421787A3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229"/>
              <a:ext cx="20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71F2ECF6-831D-4E88-A4B5-AE1BD787F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9" y="3398"/>
              <a:ext cx="1" cy="10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F4C9866C-7103-4150-B7A4-621653A90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37"/>
              <a:ext cx="16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3EE20A24-D9B6-4AEA-B872-C5EECB8E4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5" y="3637"/>
              <a:ext cx="28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ED39D4C7-FDB2-44D9-870E-2D1650D52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7" y="3637"/>
              <a:ext cx="28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6C66F7B4-BD67-4C4F-93CA-8AF619159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3637"/>
              <a:ext cx="24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 Box 20">
              <a:extLst>
                <a:ext uri="{FF2B5EF4-FFF2-40B4-BE49-F238E27FC236}">
                  <a16:creationId xmlns:a16="http://schemas.microsoft.com/office/drawing/2014/main" id="{061F6E41-5C1D-4359-A9D2-19B9584AD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2802"/>
              <a:ext cx="41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time t</a:t>
              </a:r>
              <a:r>
                <a:rPr lang="it-IT" altLang="it-IT" sz="1400" baseline="-250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708FBB28-EBF3-4CD9-B854-56D9B815F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279"/>
              <a:ext cx="53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time t</a:t>
              </a:r>
              <a:r>
                <a:rPr lang="it-IT" altLang="it-IT" sz="1400" baseline="-25000">
                  <a:latin typeface="Times New Roman" panose="02020603050405020304" pitchFamily="18" charset="0"/>
                </a:rPr>
                <a:t>0</a:t>
              </a:r>
              <a:r>
                <a:rPr lang="it-IT" altLang="it-IT" sz="1400">
                  <a:latin typeface="Times New Roman" panose="02020603050405020304" pitchFamily="18" charset="0"/>
                </a:rPr>
                <a:t>+d</a:t>
              </a: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DBD9D211-B982-4C5F-B766-B88EEF56E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" y="2632"/>
              <a:ext cx="32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56FD34EA-0F62-48E0-8A56-CBCFC1E69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" y="3790"/>
              <a:ext cx="32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6A444226-F9A5-4F9A-9A27-A8EC8C8F0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0" y="2997"/>
              <a:ext cx="33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1053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D91FB-F1EA-4421-A5BB-21F2AC3C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Time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r>
              <a:rPr lang="it-IT" altLang="it-IT" dirty="0">
                <a:solidFill>
                  <a:schemeClr val="bg1"/>
                </a:solidFill>
              </a:rPr>
              <a:t> techniques (II)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894A9A-96E5-4086-A645-A24212D0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88" y="1181736"/>
            <a:ext cx="10515600" cy="559973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a minimum of extra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hw</a:t>
            </a: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detect</a:t>
            </a: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also</a:t>
            </a: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permanent</a:t>
            </a: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faults</a:t>
            </a:r>
            <a:b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-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encode</a:t>
            </a: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data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before</a:t>
            </a: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executing</a:t>
            </a:r>
            <a:r>
              <a:rPr lang="it-IT" altLang="it-IT" sz="9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second </a:t>
            </a:r>
            <a:r>
              <a:rPr lang="it-IT" altLang="it-IT" sz="9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computation</a:t>
            </a:r>
            <a:endParaRPr lang="it-IT" altLang="it-IT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it-IT" altLang="it-IT" sz="38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3C073D-FC9D-4FBE-8B19-5C8C87F3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87D3B9-5850-42EC-87B4-0687B07D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58D09C-0639-49B0-8D7A-261D1429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51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3F8084B-8DD9-4303-A072-5D5BC2863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49162"/>
            <a:ext cx="10515600" cy="40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it-IT" altLang="it-IT" sz="1600" b="1" dirty="0" err="1">
                <a:solidFill>
                  <a:schemeClr val="tx1"/>
                </a:solidFill>
              </a:rPr>
              <a:t>Example</a:t>
            </a:r>
            <a:r>
              <a:rPr lang="it-IT" altLang="it-IT" sz="1600" b="1" dirty="0">
                <a:solidFill>
                  <a:schemeClr val="tx1"/>
                </a:solidFill>
              </a:rPr>
              <a:t>: </a:t>
            </a:r>
            <a:r>
              <a:rPr lang="it-IT" altLang="it-IT" sz="1600" dirty="0">
                <a:solidFill>
                  <a:schemeClr val="tx1"/>
                </a:solidFill>
              </a:rPr>
              <a:t>data </a:t>
            </a:r>
            <a:r>
              <a:rPr lang="it-IT" altLang="it-IT" sz="1600" dirty="0" err="1">
                <a:solidFill>
                  <a:schemeClr val="tx1"/>
                </a:solidFill>
              </a:rPr>
              <a:t>transmitted</a:t>
            </a:r>
            <a:r>
              <a:rPr lang="it-IT" altLang="it-IT" sz="1600" dirty="0">
                <a:solidFill>
                  <a:schemeClr val="tx1"/>
                </a:solidFill>
              </a:rPr>
              <a:t> over a </a:t>
            </a:r>
            <a:r>
              <a:rPr lang="it-IT" altLang="it-IT" sz="1600" dirty="0" err="1">
                <a:solidFill>
                  <a:schemeClr val="tx1"/>
                </a:solidFill>
              </a:rPr>
              <a:t>parallel</a:t>
            </a:r>
            <a:r>
              <a:rPr lang="it-IT" altLang="it-IT" sz="1600" dirty="0">
                <a:solidFill>
                  <a:schemeClr val="tx1"/>
                </a:solidFill>
              </a:rPr>
              <a:t> bus</a:t>
            </a: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		- </a:t>
            </a:r>
            <a:r>
              <a:rPr lang="it-IT" altLang="it-IT" sz="1600" dirty="0" err="1">
                <a:solidFill>
                  <a:schemeClr val="tx1"/>
                </a:solidFill>
              </a:rPr>
              <a:t>stuck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at</a:t>
            </a:r>
            <a:r>
              <a:rPr lang="it-IT" altLang="it-IT" sz="1600" dirty="0">
                <a:solidFill>
                  <a:schemeClr val="tx1"/>
                </a:solidFill>
              </a:rPr>
              <a:t> of a line of the bus</a:t>
            </a: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t0: </a:t>
            </a:r>
            <a:r>
              <a:rPr lang="it-IT" altLang="it-IT" sz="1600" dirty="0" err="1">
                <a:solidFill>
                  <a:schemeClr val="tx1"/>
                </a:solidFill>
              </a:rPr>
              <a:t>transmit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original</a:t>
            </a:r>
            <a:r>
              <a:rPr lang="it-IT" altLang="it-IT" sz="1600" dirty="0">
                <a:solidFill>
                  <a:schemeClr val="tx1"/>
                </a:solidFill>
              </a:rPr>
              <a:t> data</a:t>
            </a: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t0+d : </a:t>
            </a:r>
            <a:r>
              <a:rPr lang="it-IT" altLang="it-IT" sz="1600" dirty="0" err="1">
                <a:solidFill>
                  <a:schemeClr val="tx1"/>
                </a:solidFill>
              </a:rPr>
              <a:t>transmit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complement</a:t>
            </a:r>
            <a:r>
              <a:rPr lang="it-IT" altLang="it-IT" sz="1600" dirty="0">
                <a:solidFill>
                  <a:schemeClr val="tx1"/>
                </a:solidFill>
              </a:rPr>
              <a:t> data</a:t>
            </a:r>
          </a:p>
          <a:p>
            <a:pPr>
              <a:spcBef>
                <a:spcPts val="300"/>
              </a:spcBef>
            </a:pPr>
            <a:endParaRPr lang="it-IT" altLang="it-IT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1600" dirty="0" err="1">
                <a:solidFill>
                  <a:schemeClr val="tx1"/>
                </a:solidFill>
              </a:rPr>
              <a:t>When</a:t>
            </a:r>
            <a:r>
              <a:rPr lang="it-IT" altLang="it-IT" sz="1600" dirty="0">
                <a:solidFill>
                  <a:schemeClr val="tx1"/>
                </a:solidFill>
              </a:rPr>
              <a:t> a fault </a:t>
            </a:r>
            <a:r>
              <a:rPr lang="it-IT" altLang="it-IT" sz="1600" dirty="0" err="1">
                <a:solidFill>
                  <a:schemeClr val="tx1"/>
                </a:solidFill>
              </a:rPr>
              <a:t>occurs</a:t>
            </a:r>
            <a:r>
              <a:rPr lang="it-IT" altLang="it-IT" sz="1600" dirty="0">
                <a:solidFill>
                  <a:schemeClr val="tx1"/>
                </a:solidFill>
              </a:rPr>
              <a:t>: </a:t>
            </a:r>
            <a:r>
              <a:rPr lang="it-IT" altLang="it-IT" sz="1600" dirty="0" err="1">
                <a:solidFill>
                  <a:schemeClr val="tx1"/>
                </a:solidFill>
              </a:rPr>
              <a:t>received</a:t>
            </a:r>
            <a:r>
              <a:rPr lang="it-IT" altLang="it-IT" sz="1600" dirty="0">
                <a:solidFill>
                  <a:schemeClr val="tx1"/>
                </a:solidFill>
              </a:rPr>
              <a:t> data </a:t>
            </a:r>
            <a:r>
              <a:rPr lang="it-IT" altLang="it-IT" sz="1600" dirty="0" err="1">
                <a:solidFill>
                  <a:schemeClr val="tx1"/>
                </a:solidFill>
              </a:rPr>
              <a:t>not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complements</a:t>
            </a:r>
            <a:r>
              <a:rPr lang="it-IT" altLang="it-IT" sz="1600" dirty="0">
                <a:solidFill>
                  <a:schemeClr val="tx1"/>
                </a:solidFill>
              </a:rPr>
              <a:t> of </a:t>
            </a:r>
            <a:r>
              <a:rPr lang="it-IT" altLang="it-IT" sz="1600" dirty="0" err="1">
                <a:solidFill>
                  <a:schemeClr val="tx1"/>
                </a:solidFill>
              </a:rPr>
              <a:t>each</a:t>
            </a:r>
            <a:r>
              <a:rPr lang="it-IT" altLang="it-IT" sz="1600" dirty="0">
                <a:solidFill>
                  <a:schemeClr val="tx1"/>
                </a:solidFill>
              </a:rPr>
              <a:t> </a:t>
            </a:r>
            <a:r>
              <a:rPr lang="it-IT" altLang="it-IT" sz="1600" dirty="0" err="1">
                <a:solidFill>
                  <a:schemeClr val="tx1"/>
                </a:solidFill>
              </a:rPr>
              <a:t>other</a:t>
            </a:r>
            <a:endParaRPr lang="it-IT" altLang="it-IT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16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16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1600" i="1" dirty="0">
                <a:solidFill>
                  <a:schemeClr val="tx1"/>
                </a:solidFill>
              </a:rPr>
              <a:t>	 </a:t>
            </a:r>
            <a:r>
              <a:rPr lang="it-IT" altLang="it-IT" sz="1600" dirty="0">
                <a:solidFill>
                  <a:schemeClr val="tx1"/>
                </a:solidFill>
              </a:rPr>
              <a:t>t0</a:t>
            </a:r>
            <a:r>
              <a:rPr lang="it-IT" altLang="it-IT" sz="1600" i="1" dirty="0">
                <a:solidFill>
                  <a:schemeClr val="tx1"/>
                </a:solidFill>
              </a:rPr>
              <a:t> :  	1 0 1 1	-&gt; 	1 0 0 1</a:t>
            </a:r>
          </a:p>
          <a:p>
            <a:pPr>
              <a:spcBef>
                <a:spcPts val="300"/>
              </a:spcBef>
              <a:buClrTx/>
              <a:buSzTx/>
            </a:pPr>
            <a:r>
              <a:rPr lang="it-IT" altLang="it-IT" sz="1600" i="1" dirty="0">
                <a:solidFill>
                  <a:schemeClr val="tx1"/>
                </a:solidFill>
              </a:rPr>
              <a:t>	 </a:t>
            </a:r>
            <a:r>
              <a:rPr lang="it-IT" altLang="it-IT" sz="1600" dirty="0">
                <a:solidFill>
                  <a:schemeClr val="tx1"/>
                </a:solidFill>
              </a:rPr>
              <a:t>t0+d :	0 1 0 0 	-&gt; 	0 1 0 0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sz="1600" i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rgbClr val="FE400C"/>
              </a:buClr>
            </a:pPr>
            <a:endParaRPr lang="it-IT" altLang="it-IT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it-IT" sz="1600" dirty="0">
                <a:solidFill>
                  <a:schemeClr val="tx1"/>
                </a:solidFill>
              </a:rPr>
              <a:t>Transmission </a:t>
            </a:r>
            <a:r>
              <a:rPr lang="it-IT" altLang="it-IT" sz="1600" dirty="0" err="1">
                <a:solidFill>
                  <a:schemeClr val="tx1"/>
                </a:solidFill>
              </a:rPr>
              <a:t>error</a:t>
            </a:r>
            <a:r>
              <a:rPr lang="it-IT" altLang="it-IT" sz="1600" dirty="0">
                <a:solidFill>
                  <a:schemeClr val="tx1"/>
                </a:solidFill>
              </a:rPr>
              <a:t> free, </a:t>
            </a:r>
            <a:r>
              <a:rPr lang="it-IT" altLang="it-IT" sz="1600" dirty="0" err="1">
                <a:solidFill>
                  <a:schemeClr val="tx1"/>
                </a:solidFill>
              </a:rPr>
              <a:t>each</a:t>
            </a:r>
            <a:r>
              <a:rPr lang="it-IT" altLang="it-IT" sz="1600" dirty="0">
                <a:solidFill>
                  <a:schemeClr val="tx1"/>
                </a:solidFill>
              </a:rPr>
              <a:t> bit line alternate </a:t>
            </a:r>
            <a:r>
              <a:rPr lang="it-IT" altLang="it-IT" sz="1600" dirty="0" err="1">
                <a:solidFill>
                  <a:schemeClr val="tx1"/>
                </a:solidFill>
              </a:rPr>
              <a:t>between</a:t>
            </a:r>
            <a:r>
              <a:rPr lang="it-IT" altLang="it-IT" sz="1600" dirty="0">
                <a:solidFill>
                  <a:schemeClr val="tx1"/>
                </a:solidFill>
              </a:rPr>
              <a:t> a </a:t>
            </a:r>
            <a:r>
              <a:rPr lang="it-IT" altLang="it-IT" sz="1600" dirty="0" err="1">
                <a:solidFill>
                  <a:schemeClr val="tx1"/>
                </a:solidFill>
              </a:rPr>
              <a:t>logic</a:t>
            </a:r>
            <a:r>
              <a:rPr lang="it-IT" altLang="it-IT" sz="1600" dirty="0">
                <a:solidFill>
                  <a:schemeClr val="tx1"/>
                </a:solidFill>
              </a:rPr>
              <a:t> 1 and a </a:t>
            </a:r>
            <a:r>
              <a:rPr lang="it-IT" altLang="it-IT" sz="1600" dirty="0" err="1">
                <a:solidFill>
                  <a:schemeClr val="tx1"/>
                </a:solidFill>
              </a:rPr>
              <a:t>logic</a:t>
            </a:r>
            <a:r>
              <a:rPr lang="it-IT" altLang="it-IT" sz="1600" dirty="0">
                <a:solidFill>
                  <a:schemeClr val="tx1"/>
                </a:solidFill>
              </a:rPr>
              <a:t> 0 (</a:t>
            </a:r>
            <a:r>
              <a:rPr lang="it-IT" altLang="it-IT" sz="1800" i="1" dirty="0" err="1">
                <a:solidFill>
                  <a:schemeClr val="tx1"/>
                </a:solidFill>
              </a:rPr>
              <a:t>alternating</a:t>
            </a:r>
            <a:r>
              <a:rPr lang="it-IT" altLang="it-IT" sz="1800" i="1" dirty="0">
                <a:solidFill>
                  <a:schemeClr val="tx1"/>
                </a:solidFill>
              </a:rPr>
              <a:t> </a:t>
            </a:r>
            <a:r>
              <a:rPr lang="it-IT" altLang="it-IT" sz="1800" i="1" dirty="0" err="1">
                <a:solidFill>
                  <a:schemeClr val="tx1"/>
                </a:solidFill>
              </a:rPr>
              <a:t>logic</a:t>
            </a:r>
            <a:r>
              <a:rPr lang="it-IT" altLang="it-IT" sz="18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9E0397D-B42D-4445-960D-FBC3726D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07" y="4163006"/>
            <a:ext cx="1190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>
                <a:solidFill>
                  <a:srgbClr val="F2412E"/>
                </a:solidFill>
              </a:rPr>
              <a:t>line </a:t>
            </a:r>
            <a:r>
              <a:rPr lang="it-IT" altLang="it-IT" sz="1400" dirty="0" err="1">
                <a:solidFill>
                  <a:srgbClr val="F2412E"/>
                </a:solidFill>
              </a:rPr>
              <a:t>stuck</a:t>
            </a:r>
            <a:r>
              <a:rPr lang="it-IT" altLang="it-IT" sz="1400" dirty="0">
                <a:solidFill>
                  <a:srgbClr val="F2412E"/>
                </a:solidFill>
              </a:rPr>
              <a:t> </a:t>
            </a:r>
            <a:r>
              <a:rPr lang="it-IT" altLang="it-IT" sz="1400" dirty="0" err="1">
                <a:solidFill>
                  <a:srgbClr val="F2412E"/>
                </a:solidFill>
              </a:rPr>
              <a:t>at</a:t>
            </a:r>
            <a:r>
              <a:rPr lang="it-IT" altLang="it-IT" sz="1400" dirty="0">
                <a:solidFill>
                  <a:srgbClr val="F2412E"/>
                </a:solidFill>
              </a:rPr>
              <a:t> 0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36E7E352-8118-44DE-9465-21BA4CD40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235" y="4163006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E8A8DF2-389C-4FA9-8BC2-2A5CE8C9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023" y="4548460"/>
            <a:ext cx="129886" cy="792162"/>
          </a:xfrm>
          <a:prstGeom prst="rect">
            <a:avLst/>
          </a:prstGeom>
          <a:noFill/>
          <a:ln w="9525">
            <a:solidFill>
              <a:srgbClr val="F241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65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323CDE-63C9-4CB8-A036-8E2E0A65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6732B0-BB4C-4DF1-84ED-1E8D85E6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2F6179-1D21-4777-8237-EA109C22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52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D7CE0F5-C6C4-419F-B0FD-3EAE31D9E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644" y="3135521"/>
            <a:ext cx="640873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SOFTWARE REDUNDANCY</a:t>
            </a:r>
          </a:p>
        </p:txBody>
      </p:sp>
    </p:spTree>
    <p:extLst>
      <p:ext uri="{BB962C8B-B14F-4D97-AF65-F5344CB8AC3E}">
        <p14:creationId xmlns:p14="http://schemas.microsoft.com/office/powerpoint/2010/main" val="2331801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27EE2-7EDE-4B9C-ADB2-8205F37F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Faults in the software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1863B-2456-4F77-9A7B-9EC90BAAF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375"/>
              </a:spcBef>
              <a:buNone/>
            </a:pPr>
            <a:r>
              <a:rPr lang="it-IT" altLang="it-IT" dirty="0"/>
              <a:t>Software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subject</a:t>
            </a:r>
            <a:r>
              <a:rPr lang="it-IT" altLang="it-IT" dirty="0"/>
              <a:t> to </a:t>
            </a:r>
            <a:br>
              <a:rPr lang="it-IT" altLang="it-IT" dirty="0"/>
            </a:br>
            <a:endParaRPr lang="it-IT" altLang="it-IT" dirty="0"/>
          </a:p>
          <a:p>
            <a:pPr>
              <a:spcBef>
                <a:spcPts val="375"/>
              </a:spcBef>
            </a:pPr>
            <a:endParaRPr lang="it-IT" altLang="it-IT" dirty="0"/>
          </a:p>
          <a:p>
            <a:pPr marL="0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flaws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br>
              <a:rPr lang="it-IT" altLang="it-IT" dirty="0"/>
            </a:br>
            <a:r>
              <a:rPr lang="it-IT" altLang="it-IT" dirty="0"/>
              <a:t>- </a:t>
            </a:r>
            <a:r>
              <a:rPr lang="it-IT" altLang="it-IT" dirty="0" err="1"/>
              <a:t>mistakes</a:t>
            </a:r>
            <a:r>
              <a:rPr lang="it-IT" altLang="it-IT" dirty="0"/>
              <a:t> in the </a:t>
            </a:r>
            <a:r>
              <a:rPr lang="it-IT" altLang="it-IT" b="1" dirty="0" err="1"/>
              <a:t>interpretation</a:t>
            </a:r>
            <a:r>
              <a:rPr lang="it-IT" altLang="it-IT" b="1" dirty="0"/>
              <a:t> of the </a:t>
            </a:r>
            <a:r>
              <a:rPr lang="it-IT" altLang="it-IT" b="1" dirty="0" err="1"/>
              <a:t>specification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   </a:t>
            </a:r>
            <a:r>
              <a:rPr lang="fr-FR" altLang="it-IT" dirty="0" err="1"/>
              <a:t>that</a:t>
            </a:r>
            <a:r>
              <a:rPr lang="fr-FR" altLang="it-IT" dirty="0"/>
              <a:t> the software </a:t>
            </a:r>
            <a:r>
              <a:rPr lang="fr-FR" altLang="it-IT" dirty="0" err="1"/>
              <a:t>is</a:t>
            </a:r>
            <a:r>
              <a:rPr lang="fr-FR" altLang="it-IT" dirty="0"/>
              <a:t> </a:t>
            </a:r>
            <a:r>
              <a:rPr lang="fr-FR" altLang="it-IT" dirty="0" err="1"/>
              <a:t>supposed</a:t>
            </a:r>
            <a:r>
              <a:rPr lang="fr-FR" altLang="it-IT" dirty="0"/>
              <a:t> to </a:t>
            </a:r>
            <a:r>
              <a:rPr lang="fr-FR" altLang="it-IT" dirty="0" err="1"/>
              <a:t>satisfy</a:t>
            </a:r>
            <a:r>
              <a:rPr lang="fr-FR" altLang="it-IT" dirty="0"/>
              <a:t> </a:t>
            </a:r>
            <a:r>
              <a:rPr lang="it-IT" altLang="it-IT" dirty="0"/>
              <a:t>(</a:t>
            </a:r>
            <a:r>
              <a:rPr lang="fr-FR" altLang="it-IT" dirty="0" err="1"/>
              <a:t>ambiguities</a:t>
            </a:r>
            <a:r>
              <a:rPr lang="fr-FR" altLang="it-IT" dirty="0"/>
              <a:t>)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- </a:t>
            </a:r>
            <a:r>
              <a:rPr lang="it-IT" altLang="it-IT" dirty="0" err="1"/>
              <a:t>mistakes</a:t>
            </a:r>
            <a:r>
              <a:rPr lang="it-IT" altLang="it-IT" dirty="0"/>
              <a:t> in the </a:t>
            </a:r>
            <a:r>
              <a:rPr lang="it-IT" altLang="it-IT" b="1" dirty="0" err="1"/>
              <a:t>implementation</a:t>
            </a:r>
            <a:r>
              <a:rPr lang="it-IT" altLang="it-IT" b="1" dirty="0"/>
              <a:t> of the </a:t>
            </a:r>
            <a:r>
              <a:rPr lang="it-IT" altLang="it-IT" b="1" dirty="0" err="1"/>
              <a:t>specification</a:t>
            </a:r>
            <a:r>
              <a:rPr lang="it-IT" altLang="it-IT" dirty="0"/>
              <a:t>:  </a:t>
            </a:r>
            <a:br>
              <a:rPr lang="it-IT" altLang="it-IT" dirty="0"/>
            </a:br>
            <a:r>
              <a:rPr lang="it-IT" altLang="it-IT" dirty="0"/>
              <a:t>   </a:t>
            </a:r>
            <a:r>
              <a:rPr lang="fr-FR" altLang="it-IT" dirty="0" err="1"/>
              <a:t>carelessness</a:t>
            </a:r>
            <a:r>
              <a:rPr lang="fr-FR" altLang="it-IT" dirty="0"/>
              <a:t> or </a:t>
            </a:r>
            <a:r>
              <a:rPr lang="fr-FR" altLang="it-IT" dirty="0" err="1"/>
              <a:t>incompetence</a:t>
            </a:r>
            <a:r>
              <a:rPr lang="fr-FR" altLang="it-IT" dirty="0"/>
              <a:t> in </a:t>
            </a:r>
            <a:r>
              <a:rPr lang="fr-FR" altLang="it-IT" dirty="0" err="1"/>
              <a:t>writing</a:t>
            </a:r>
            <a:r>
              <a:rPr lang="fr-FR" altLang="it-IT" dirty="0"/>
              <a:t> code,  </a:t>
            </a:r>
            <a:r>
              <a:rPr lang="fr-FR" altLang="it-IT" dirty="0" err="1"/>
              <a:t>inadequate</a:t>
            </a:r>
            <a:r>
              <a:rPr lang="fr-FR" altLang="it-IT" dirty="0"/>
              <a:t> </a:t>
            </a:r>
            <a:r>
              <a:rPr lang="fr-FR" altLang="it-IT" dirty="0" err="1"/>
              <a:t>testing</a:t>
            </a:r>
            <a:br>
              <a:rPr lang="fr-FR" altLang="it-IT" dirty="0"/>
            </a:br>
            <a:endParaRPr lang="fr-FR" altLang="it-IT" dirty="0"/>
          </a:p>
          <a:p>
            <a:pPr marL="0" indent="0">
              <a:spcBef>
                <a:spcPts val="375"/>
              </a:spcBef>
              <a:buClr>
                <a:srgbClr val="FE400C"/>
              </a:buClr>
              <a:buNone/>
            </a:pPr>
            <a:endParaRPr lang="fr-FR" altLang="it-IT" dirty="0"/>
          </a:p>
          <a:p>
            <a:pPr marL="0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fr-FR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operational</a:t>
            </a:r>
            <a:r>
              <a:rPr lang="fr-FR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faults</a:t>
            </a:r>
            <a:r>
              <a:rPr lang="fr-FR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br>
              <a:rPr lang="fr-FR" altLang="it-IT" b="1" dirty="0"/>
            </a:br>
            <a:r>
              <a:rPr lang="fr-FR" altLang="it-IT" dirty="0"/>
              <a:t>incorrect or </a:t>
            </a:r>
            <a:r>
              <a:rPr lang="fr-FR" altLang="it-IT" dirty="0" err="1"/>
              <a:t>unexpected</a:t>
            </a:r>
            <a:r>
              <a:rPr lang="fr-FR" altLang="it-IT" dirty="0"/>
              <a:t> usage </a:t>
            </a:r>
            <a:r>
              <a:rPr lang="fr-FR" altLang="it-IT" dirty="0" err="1"/>
              <a:t>faults</a:t>
            </a:r>
            <a:r>
              <a:rPr lang="fr-FR" altLang="it-IT" dirty="0"/>
              <a:t> (</a:t>
            </a:r>
            <a:r>
              <a:rPr lang="fr-FR" altLang="it-IT" dirty="0" err="1"/>
              <a:t>operational</a:t>
            </a:r>
            <a:r>
              <a:rPr lang="fr-FR" altLang="it-IT" dirty="0"/>
              <a:t> profile)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1A9727-DB41-4FEE-B4C5-6B35B353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302B3-6C35-471E-AAE1-9239ED73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37443-628F-4E06-8160-0C2BEFD1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53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B90F872-38C3-422E-8B70-BBE13257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310" y="1639888"/>
            <a:ext cx="1511300" cy="5969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10566A2-9746-418C-9D20-4D468D738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372" y="1776414"/>
            <a:ext cx="43182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it-IT" altLang="it-IT" sz="1600" dirty="0" err="1">
                <a:solidFill>
                  <a:schemeClr val="tx1"/>
                </a:solidFill>
              </a:rPr>
              <a:t>sw</a:t>
            </a:r>
            <a:endParaRPr lang="it-IT" altLang="it-IT" sz="1600" dirty="0">
              <a:solidFill>
                <a:schemeClr val="tx1"/>
              </a:solidFill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571F6990-A5AA-4498-9E3E-3DC42C82A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9810" y="1970088"/>
            <a:ext cx="9779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0657B4F-8CC0-41D1-818E-178B84F31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3610" y="1931988"/>
            <a:ext cx="9779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F5FA0C6-47B2-49CF-9DE5-6A7C2B93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872" y="1522414"/>
            <a:ext cx="62579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it-IT" altLang="it-IT" sz="160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F2701FD-7800-490F-9D1E-9C40591A7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061" y="1547814"/>
            <a:ext cx="75242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1200150" algn="l"/>
                <a:tab pos="2114550" algn="l"/>
                <a:tab pos="3028950" algn="l"/>
                <a:tab pos="3943350" algn="l"/>
                <a:tab pos="4857750" algn="l"/>
                <a:tab pos="5772150" algn="l"/>
                <a:tab pos="6686550" algn="l"/>
                <a:tab pos="7600950" algn="l"/>
                <a:tab pos="8515350" algn="l"/>
                <a:tab pos="9429750" algn="l"/>
                <a:tab pos="103441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it-IT" altLang="it-IT" sz="1600">
                <a:solidFill>
                  <a:schemeClr val="tx1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396620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84BAA2-11CB-44EA-8C4F-94F65882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Faults in the software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EF4095-F0F6-439C-A9F0-44149467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69" y="1028931"/>
            <a:ext cx="10515600" cy="189844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fr-FR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</a:t>
            </a:r>
            <a:r>
              <a:rPr lang="fr-FR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flaws</a:t>
            </a:r>
            <a:r>
              <a:rPr lang="fr-FR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457200" lvl="1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fr-FR" altLang="it-IT" dirty="0"/>
              <a:t>hard to </a:t>
            </a:r>
            <a:r>
              <a:rPr lang="fr-FR" altLang="it-IT" dirty="0" err="1"/>
              <a:t>visualize</a:t>
            </a:r>
            <a:r>
              <a:rPr lang="fr-FR" altLang="it-IT" dirty="0"/>
              <a:t>, </a:t>
            </a:r>
            <a:r>
              <a:rPr lang="fr-FR" altLang="it-IT" dirty="0" err="1"/>
              <a:t>classify</a:t>
            </a:r>
            <a:r>
              <a:rPr lang="fr-FR" altLang="it-IT" dirty="0"/>
              <a:t>, </a:t>
            </a:r>
            <a:r>
              <a:rPr lang="fr-FR" altLang="it-IT" dirty="0" err="1"/>
              <a:t>detect</a:t>
            </a:r>
            <a:r>
              <a:rPr lang="fr-FR" altLang="it-IT" dirty="0"/>
              <a:t>, and correct.</a:t>
            </a:r>
          </a:p>
          <a:p>
            <a:pPr marL="457200" lvl="1" indent="0">
              <a:spcBef>
                <a:spcPts val="375"/>
              </a:spcBef>
              <a:buClr>
                <a:srgbClr val="FE400C"/>
              </a:buClr>
              <a:buNone/>
            </a:pPr>
            <a:endParaRPr lang="fr-FR" altLang="it-IT" dirty="0"/>
          </a:p>
          <a:p>
            <a:pPr marL="457200" lvl="1" indent="0">
              <a:spcBef>
                <a:spcPts val="375"/>
              </a:spcBef>
              <a:buClr>
                <a:srgbClr val="FE400C"/>
              </a:buClr>
              <a:buNone/>
            </a:pPr>
            <a:r>
              <a:rPr lang="fr-FR" altLang="it-IT" dirty="0" err="1"/>
              <a:t>closely</a:t>
            </a:r>
            <a:r>
              <a:rPr lang="fr-FR" altLang="it-IT" dirty="0"/>
              <a:t> </a:t>
            </a:r>
            <a:r>
              <a:rPr lang="fr-FR" altLang="it-IT" dirty="0" err="1"/>
              <a:t>related</a:t>
            </a:r>
            <a:r>
              <a:rPr lang="fr-FR" altLang="it-IT" dirty="0"/>
              <a:t> to </a:t>
            </a:r>
            <a:r>
              <a:rPr lang="fr-FR" altLang="it-IT" dirty="0" err="1"/>
              <a:t>human</a:t>
            </a:r>
            <a:r>
              <a:rPr lang="fr-FR" altLang="it-IT" dirty="0"/>
              <a:t> </a:t>
            </a:r>
            <a:r>
              <a:rPr lang="fr-FR" altLang="it-IT" dirty="0" err="1"/>
              <a:t>factors</a:t>
            </a:r>
            <a:r>
              <a:rPr lang="fr-FR" altLang="it-IT" dirty="0"/>
              <a:t> and the design </a:t>
            </a:r>
            <a:br>
              <a:rPr lang="fr-FR" altLang="it-IT" dirty="0"/>
            </a:br>
            <a:r>
              <a:rPr lang="fr-FR" altLang="it-IT" dirty="0"/>
              <a:t>process, of </a:t>
            </a:r>
            <a:r>
              <a:rPr lang="fr-FR" altLang="it-IT" dirty="0" err="1"/>
              <a:t>which</a:t>
            </a:r>
            <a:r>
              <a:rPr lang="fr-FR" altLang="it-IT" dirty="0"/>
              <a:t> </a:t>
            </a:r>
            <a:r>
              <a:rPr lang="fr-FR" altLang="it-IT" dirty="0" err="1"/>
              <a:t>we</a:t>
            </a:r>
            <a:r>
              <a:rPr lang="fr-FR" altLang="it-IT" dirty="0"/>
              <a:t> </a:t>
            </a:r>
            <a:r>
              <a:rPr lang="fr-FR" altLang="it-IT" dirty="0" err="1"/>
              <a:t>don't</a:t>
            </a:r>
            <a:r>
              <a:rPr lang="fr-FR" altLang="it-IT" dirty="0"/>
              <a:t> have a </a:t>
            </a:r>
            <a:r>
              <a:rPr lang="fr-FR" altLang="it-IT" dirty="0" err="1"/>
              <a:t>solid</a:t>
            </a:r>
            <a:r>
              <a:rPr lang="fr-FR" altLang="it-IT" dirty="0"/>
              <a:t> </a:t>
            </a:r>
            <a:r>
              <a:rPr lang="fr-FR" altLang="it-IT" dirty="0" err="1"/>
              <a:t>understanding</a:t>
            </a:r>
            <a:endParaRPr lang="fr-FR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A47862-B2EC-450E-A375-8DFA77EB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74ECA-F826-4471-B19E-44DCC288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2E178C-4F56-4792-9253-FCC2E3FB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54</a:t>
            </a:fld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39226B6-413D-43B9-8114-26F73A035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08" y="3474457"/>
            <a:ext cx="4114800" cy="23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75"/>
              </a:spcBef>
              <a:buClr>
                <a:srgbClr val="FE400C"/>
              </a:buClr>
            </a:pPr>
            <a:r>
              <a:rPr lang="it-IT" altLang="it-IT" sz="2400" b="1" dirty="0">
                <a:solidFill>
                  <a:schemeClr val="tx1"/>
                </a:solidFill>
              </a:rPr>
              <a:t>	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only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some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type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of inputs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will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exercise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that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fault to cause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failures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.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Number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failures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depend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how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often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these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inputs 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exercise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the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sw</a:t>
            </a:r>
            <a:r>
              <a:rPr lang="it-IT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400" dirty="0" err="1">
                <a:solidFill>
                  <a:schemeClr val="tx1"/>
                </a:solidFill>
                <a:latin typeface="+mn-lt"/>
              </a:rPr>
              <a:t>flaw</a:t>
            </a:r>
            <a:endParaRPr lang="it-IT" altLang="it-IT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75"/>
              </a:spcBef>
              <a:buClr>
                <a:srgbClr val="FE400C"/>
              </a:buClr>
            </a:pPr>
            <a:endParaRPr lang="it-IT" altLang="it-IT" sz="2000" b="1" dirty="0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E7C610-EF38-44A3-B207-904E2B06BE3D}"/>
              </a:ext>
            </a:extLst>
          </p:cNvPr>
          <p:cNvSpPr/>
          <p:nvPr/>
        </p:nvSpPr>
        <p:spPr>
          <a:xfrm>
            <a:off x="6270429" y="3575552"/>
            <a:ext cx="4287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ClrTx/>
              <a:buSzTx/>
            </a:pPr>
            <a:r>
              <a:rPr lang="it-IT" altLang="it-IT" sz="2400" dirty="0" err="1"/>
              <a:t>apparent</a:t>
            </a:r>
            <a:r>
              <a:rPr lang="it-IT" altLang="it-IT" sz="2400" dirty="0"/>
              <a:t> reliability of a </a:t>
            </a:r>
            <a:r>
              <a:rPr lang="it-IT" altLang="it-IT" sz="2400" dirty="0" err="1"/>
              <a:t>piece</a:t>
            </a:r>
            <a:r>
              <a:rPr lang="it-IT" altLang="it-IT" sz="2400" dirty="0"/>
              <a:t> of software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correlated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how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frequently</a:t>
            </a:r>
            <a:r>
              <a:rPr lang="it-IT" altLang="it-IT" sz="2400" dirty="0"/>
              <a:t> design faults are </a:t>
            </a:r>
            <a:r>
              <a:rPr lang="it-IT" altLang="it-IT" sz="2400" dirty="0" err="1"/>
              <a:t>exercised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opposed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number</a:t>
            </a:r>
            <a:r>
              <a:rPr lang="it-IT" altLang="it-IT" sz="2400" dirty="0"/>
              <a:t>  of design faults </a:t>
            </a:r>
            <a:r>
              <a:rPr lang="it-IT" altLang="it-IT" sz="2400" dirty="0" err="1"/>
              <a:t>present</a:t>
            </a:r>
            <a:endParaRPr lang="it-IT" altLang="it-IT" sz="2400" dirty="0"/>
          </a:p>
        </p:txBody>
      </p:sp>
      <p:sp>
        <p:nvSpPr>
          <p:cNvPr id="13" name="Freccia curva 12">
            <a:extLst>
              <a:ext uri="{FF2B5EF4-FFF2-40B4-BE49-F238E27FC236}">
                <a16:creationId xmlns:a16="http://schemas.microsoft.com/office/drawing/2014/main" id="{5ED52E78-EF41-4DFC-9327-5FA2A737F396}"/>
              </a:ext>
            </a:extLst>
          </p:cNvPr>
          <p:cNvSpPr/>
          <p:nvPr/>
        </p:nvSpPr>
        <p:spPr>
          <a:xfrm flipH="1" flipV="1">
            <a:off x="4861503" y="2873886"/>
            <a:ext cx="408623" cy="1180208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reccia curva 14">
            <a:extLst>
              <a:ext uri="{FF2B5EF4-FFF2-40B4-BE49-F238E27FC236}">
                <a16:creationId xmlns:a16="http://schemas.microsoft.com/office/drawing/2014/main" id="{429D7E58-4F5A-462B-AFBF-41C41BA3150E}"/>
              </a:ext>
            </a:extLst>
          </p:cNvPr>
          <p:cNvSpPr/>
          <p:nvPr/>
        </p:nvSpPr>
        <p:spPr>
          <a:xfrm flipV="1">
            <a:off x="5730946" y="2873886"/>
            <a:ext cx="408623" cy="1180208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67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36BC6-F561-4EF2-B380-52331B6F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Software </a:t>
            </a:r>
            <a:r>
              <a:rPr lang="it-IT" altLang="it-IT" dirty="0" err="1">
                <a:solidFill>
                  <a:schemeClr val="bg1"/>
                </a:solidFill>
              </a:rPr>
              <a:t>redundancy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931945-7BFD-426F-8D2B-B9A33792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sz="3100" dirty="0"/>
              <a:t>Due to the large cost of </a:t>
            </a:r>
            <a:r>
              <a:rPr lang="it-IT" altLang="it-IT" sz="3100" dirty="0" err="1"/>
              <a:t>developing</a:t>
            </a:r>
            <a:r>
              <a:rPr lang="it-IT" altLang="it-IT" sz="3100" dirty="0"/>
              <a:t> software, </a:t>
            </a:r>
            <a:r>
              <a:rPr lang="it-IT" altLang="it-IT" sz="3100" dirty="0" err="1"/>
              <a:t>most</a:t>
            </a:r>
            <a:r>
              <a:rPr lang="it-IT" altLang="it-IT" sz="3100" dirty="0"/>
              <a:t> of the software  </a:t>
            </a:r>
            <a:r>
              <a:rPr lang="it-IT" altLang="it-IT" sz="3100" dirty="0" err="1"/>
              <a:t>dependability</a:t>
            </a:r>
            <a:r>
              <a:rPr lang="it-IT" altLang="it-IT" sz="3100" dirty="0"/>
              <a:t> </a:t>
            </a:r>
            <a:r>
              <a:rPr lang="it-IT" altLang="it-IT" sz="3100" dirty="0" err="1"/>
              <a:t>effort</a:t>
            </a:r>
            <a:r>
              <a:rPr lang="it-IT" altLang="it-IT" sz="3100" dirty="0"/>
              <a:t> </a:t>
            </a:r>
            <a:r>
              <a:rPr lang="it-IT" altLang="it-IT" sz="3100" dirty="0" err="1"/>
              <a:t>has</a:t>
            </a:r>
            <a:r>
              <a:rPr lang="it-IT" altLang="it-IT" sz="3100" dirty="0"/>
              <a:t> </a:t>
            </a:r>
            <a:r>
              <a:rPr lang="it-IT" altLang="it-IT" sz="3100" dirty="0" err="1"/>
              <a:t>focused</a:t>
            </a:r>
            <a:r>
              <a:rPr lang="it-IT" altLang="it-IT" sz="3100" dirty="0"/>
              <a:t> on </a:t>
            </a: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sz="3100" dirty="0"/>
              <a:t>		</a:t>
            </a:r>
            <a:r>
              <a:rPr lang="it-IT" altLang="it-IT" sz="3100" b="1" dirty="0"/>
              <a:t>fault </a:t>
            </a:r>
            <a:r>
              <a:rPr lang="it-IT" altLang="it-IT" sz="3100" b="1" dirty="0" err="1"/>
              <a:t>prevention</a:t>
            </a:r>
            <a:r>
              <a:rPr lang="it-IT" altLang="it-IT" sz="3100" b="1" dirty="0"/>
              <a:t> techniques and testing strategies</a:t>
            </a: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endParaRPr lang="it-IT" altLang="it-IT" sz="3100" b="1" dirty="0"/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endParaRPr lang="it-IT" altLang="it-IT" sz="3300" dirty="0"/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</a:t>
            </a:r>
            <a:r>
              <a:rPr lang="it-IT" altLang="it-IT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version</a:t>
            </a:r>
            <a:r>
              <a:rPr lang="it-IT" altLang="it-IT" sz="3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33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approaches</a:t>
            </a:r>
            <a:endParaRPr lang="it-IT" altLang="it-IT" sz="33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t-IT" altLang="it-IT" sz="3300" dirty="0"/>
              <a:t>	replicate the software</a:t>
            </a:r>
            <a:br>
              <a:rPr lang="it-IT" altLang="it-IT" sz="3300" dirty="0"/>
            </a:br>
            <a:r>
              <a:rPr lang="it-IT" altLang="it-IT" sz="3300" dirty="0"/>
              <a:t>	</a:t>
            </a:r>
            <a:r>
              <a:rPr lang="it-IT" altLang="it-IT" sz="3300" dirty="0" err="1"/>
              <a:t>mainly</a:t>
            </a:r>
            <a:r>
              <a:rPr lang="it-IT" altLang="it-IT" sz="3300" dirty="0"/>
              <a:t> </a:t>
            </a:r>
            <a:r>
              <a:rPr lang="it-IT" altLang="it-IT" sz="3300" dirty="0" err="1"/>
              <a:t>used</a:t>
            </a:r>
            <a:r>
              <a:rPr lang="it-IT" altLang="it-IT" sz="3300" dirty="0"/>
              <a:t> in </a:t>
            </a:r>
            <a:r>
              <a:rPr lang="it-IT" altLang="it-IT" sz="3300" dirty="0" err="1"/>
              <a:t>safety-critical</a:t>
            </a:r>
            <a:r>
              <a:rPr lang="it-IT" altLang="it-IT" sz="3300" dirty="0"/>
              <a:t> systems  (due to cost)</a:t>
            </a:r>
          </a:p>
          <a:p>
            <a:pPr marL="0" indent="0">
              <a:spcBef>
                <a:spcPts val="300"/>
              </a:spcBef>
              <a:buClr>
                <a:srgbClr val="000000"/>
              </a:buClr>
              <a:buSzPct val="100000"/>
              <a:buNone/>
              <a:defRPr/>
            </a:pPr>
            <a:endParaRPr lang="it-IT" altLang="it-IT" sz="2400" dirty="0">
              <a:solidFill>
                <a:schemeClr val="accent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26FA7D-57C6-428C-B42A-B9E010E7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CD8DD-52BC-4811-A3AD-7149AB34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645843-649D-46F0-ADA5-2B2C588F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660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3BD5B5-769B-4CB4-B8EB-7E93503D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Multi-</a:t>
            </a:r>
            <a:r>
              <a:rPr lang="it-IT" altLang="it-IT" dirty="0" err="1">
                <a:solidFill>
                  <a:schemeClr val="bg1"/>
                </a:solidFill>
              </a:rPr>
              <a:t>version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approaches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47B5EC-15F0-4FEB-9E5B-859834A5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97" y="1164555"/>
            <a:ext cx="1020108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75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Software </a:t>
            </a:r>
            <a:r>
              <a:rPr lang="it-IT" altLang="it-IT" sz="35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diversity</a:t>
            </a:r>
            <a:r>
              <a:rPr lang="it-IT" altLang="it-IT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spcBef>
                <a:spcPts val="375"/>
              </a:spcBef>
              <a:buClr>
                <a:srgbClr val="FE400C"/>
              </a:buClr>
              <a:buSzPct val="100000"/>
              <a:buNone/>
              <a:defRPr/>
            </a:pPr>
            <a:br>
              <a:rPr lang="it-IT" altLang="it-IT" sz="35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altLang="it-IT" sz="2600" dirty="0"/>
              <a:t>a </a:t>
            </a:r>
            <a:r>
              <a:rPr lang="it-IT" altLang="it-IT" sz="2600" dirty="0" err="1"/>
              <a:t>simple</a:t>
            </a:r>
            <a:r>
              <a:rPr lang="it-IT" altLang="it-IT" sz="2600" dirty="0"/>
              <a:t> </a:t>
            </a:r>
            <a:r>
              <a:rPr lang="it-IT" altLang="it-IT" sz="2600" dirty="0" err="1"/>
              <a:t>duplication</a:t>
            </a:r>
            <a:r>
              <a:rPr lang="it-IT" altLang="it-IT" sz="2600" dirty="0"/>
              <a:t> and </a:t>
            </a:r>
            <a:r>
              <a:rPr lang="it-IT" altLang="it-IT" sz="2600" dirty="0" err="1"/>
              <a:t>comparison</a:t>
            </a:r>
            <a:r>
              <a:rPr lang="it-IT" altLang="it-IT" sz="2600" dirty="0"/>
              <a:t> procedure </a:t>
            </a:r>
            <a:r>
              <a:rPr lang="it-IT" altLang="it-IT" sz="2600" dirty="0" err="1"/>
              <a:t>will</a:t>
            </a:r>
            <a:r>
              <a:rPr lang="it-IT" altLang="it-IT" sz="2600" dirty="0"/>
              <a:t> </a:t>
            </a:r>
            <a:r>
              <a:rPr lang="it-IT" altLang="it-IT" sz="2600" dirty="0" err="1"/>
              <a:t>not</a:t>
            </a:r>
            <a:r>
              <a:rPr lang="it-IT" altLang="it-IT" sz="2600" dirty="0"/>
              <a:t> </a:t>
            </a:r>
            <a:r>
              <a:rPr lang="it-IT" altLang="it-IT" sz="2600" dirty="0" err="1"/>
              <a:t>detect</a:t>
            </a:r>
            <a:r>
              <a:rPr lang="it-IT" altLang="it-IT" sz="2600" dirty="0"/>
              <a:t> software faults </a:t>
            </a:r>
            <a:r>
              <a:rPr lang="it-IT" altLang="it-IT" sz="2600" dirty="0" err="1"/>
              <a:t>if</a:t>
            </a:r>
            <a:r>
              <a:rPr lang="it-IT" altLang="it-IT" sz="2600" dirty="0"/>
              <a:t> the </a:t>
            </a:r>
            <a:r>
              <a:rPr lang="it-IT" altLang="it-IT" sz="2600" dirty="0" err="1"/>
              <a:t>duplicated</a:t>
            </a:r>
            <a:r>
              <a:rPr lang="it-IT" altLang="it-IT" sz="2600" dirty="0"/>
              <a:t> software </a:t>
            </a:r>
            <a:r>
              <a:rPr lang="it-IT" altLang="it-IT" sz="2600" dirty="0" err="1"/>
              <a:t>modules</a:t>
            </a:r>
            <a:r>
              <a:rPr lang="it-IT" altLang="it-IT" sz="2600" dirty="0"/>
              <a:t> are </a:t>
            </a:r>
            <a:r>
              <a:rPr lang="it-IT" altLang="it-IT" sz="2600" dirty="0" err="1"/>
              <a:t>identical</a:t>
            </a:r>
            <a:endParaRPr lang="it-IT" altLang="it-IT" sz="2600" dirty="0"/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sz="2600" dirty="0"/>
          </a:p>
          <a:p>
            <a:pPr marL="0" indent="0">
              <a:spcBef>
                <a:spcPts val="338"/>
              </a:spcBef>
              <a:buNone/>
              <a:defRPr/>
            </a:pPr>
            <a:r>
              <a:rPr lang="it-IT" altLang="it-IT" sz="2600" dirty="0"/>
              <a:t>Independent generation of N &gt;= 2 </a:t>
            </a:r>
            <a:r>
              <a:rPr lang="it-IT" altLang="it-IT" sz="2600" dirty="0" err="1"/>
              <a:t>functionally</a:t>
            </a:r>
            <a:r>
              <a:rPr lang="it-IT" altLang="it-IT" sz="2600" dirty="0"/>
              <a:t> </a:t>
            </a:r>
            <a:r>
              <a:rPr lang="it-IT" altLang="it-IT" sz="2600" dirty="0" err="1"/>
              <a:t>equivalent</a:t>
            </a:r>
            <a:r>
              <a:rPr lang="it-IT" altLang="it-IT" sz="2600" dirty="0"/>
              <a:t> </a:t>
            </a:r>
            <a:r>
              <a:rPr lang="it-IT" altLang="it-IT" sz="2600" dirty="0" err="1"/>
              <a:t>programs</a:t>
            </a:r>
            <a:r>
              <a:rPr lang="it-IT" altLang="it-IT" sz="2600" dirty="0"/>
              <a:t>, </a:t>
            </a:r>
            <a:br>
              <a:rPr lang="it-IT" altLang="it-IT" sz="2600" dirty="0"/>
            </a:br>
            <a:r>
              <a:rPr lang="it-IT" altLang="it-IT" sz="2600" dirty="0" err="1"/>
              <a:t>called</a:t>
            </a:r>
            <a:r>
              <a:rPr lang="it-IT" altLang="it-IT" sz="2600" dirty="0"/>
              <a:t> </a:t>
            </a:r>
            <a:r>
              <a:rPr lang="it-IT" altLang="it-IT" sz="2600" i="1" dirty="0" err="1"/>
              <a:t>versions</a:t>
            </a:r>
            <a:r>
              <a:rPr lang="it-IT" altLang="it-IT" sz="2600" dirty="0"/>
              <a:t>, </a:t>
            </a:r>
            <a:r>
              <a:rPr lang="it-IT" altLang="it-IT" sz="2600" b="1" dirty="0"/>
              <a:t>from the </a:t>
            </a:r>
            <a:r>
              <a:rPr lang="it-IT" altLang="it-IT" sz="2600" b="1" dirty="0" err="1"/>
              <a:t>same</a:t>
            </a:r>
            <a:r>
              <a:rPr lang="it-IT" altLang="it-IT" sz="2600" b="1" dirty="0"/>
              <a:t> </a:t>
            </a:r>
            <a:r>
              <a:rPr lang="it-IT" altLang="it-IT" sz="2600" b="1" dirty="0" err="1"/>
              <a:t>initial</a:t>
            </a:r>
            <a:r>
              <a:rPr lang="it-IT" altLang="it-IT" sz="2600" b="1" dirty="0"/>
              <a:t> </a:t>
            </a:r>
            <a:r>
              <a:rPr lang="it-IT" altLang="it-IT" sz="2600" b="1" dirty="0" err="1"/>
              <a:t>specification</a:t>
            </a:r>
            <a:r>
              <a:rPr lang="it-IT" altLang="it-IT" sz="2600" dirty="0"/>
              <a:t>.</a:t>
            </a:r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sz="2600" b="1" dirty="0"/>
          </a:p>
          <a:p>
            <a:pPr marL="0" indent="0">
              <a:spcBef>
                <a:spcPts val="338"/>
              </a:spcBef>
              <a:buNone/>
              <a:defRPr/>
            </a:pPr>
            <a:r>
              <a:rPr lang="it-IT" altLang="it-IT" sz="2600" i="1" dirty="0" err="1"/>
              <a:t>Upon</a:t>
            </a:r>
            <a:r>
              <a:rPr lang="it-IT" altLang="it-IT" sz="2600" i="1" dirty="0"/>
              <a:t> </a:t>
            </a:r>
            <a:r>
              <a:rPr lang="it-IT" altLang="it-IT" sz="2600" i="1" dirty="0" err="1"/>
              <a:t>disagreement</a:t>
            </a:r>
            <a:r>
              <a:rPr lang="it-IT" altLang="it-IT" sz="2600" i="1" dirty="0"/>
              <a:t> </a:t>
            </a:r>
            <a:r>
              <a:rPr lang="it-IT" altLang="it-IT" sz="2600" i="1" dirty="0" err="1"/>
              <a:t>among</a:t>
            </a:r>
            <a:r>
              <a:rPr lang="it-IT" altLang="it-IT" sz="2600" i="1" dirty="0"/>
              <a:t> the </a:t>
            </a:r>
            <a:r>
              <a:rPr lang="it-IT" altLang="it-IT" sz="2600" i="1" dirty="0" err="1"/>
              <a:t>versions</a:t>
            </a:r>
            <a:r>
              <a:rPr lang="it-IT" altLang="it-IT" sz="2600" i="1" dirty="0"/>
              <a:t>?</a:t>
            </a:r>
          </a:p>
          <a:p>
            <a:pPr marL="0" indent="0">
              <a:spcBef>
                <a:spcPts val="338"/>
              </a:spcBef>
              <a:buNone/>
              <a:defRPr/>
            </a:pPr>
            <a:r>
              <a:rPr lang="it-IT" altLang="it-IT" sz="2600" dirty="0"/>
              <a:t>- </a:t>
            </a:r>
            <a:r>
              <a:rPr lang="it-IT" altLang="it-IT" sz="2600" dirty="0" err="1"/>
              <a:t>retry</a:t>
            </a:r>
            <a:r>
              <a:rPr lang="it-IT" altLang="it-IT" sz="2600" dirty="0"/>
              <a:t> or </a:t>
            </a:r>
            <a:r>
              <a:rPr lang="it-IT" altLang="it-IT" sz="2600" dirty="0" err="1"/>
              <a:t>restart</a:t>
            </a:r>
            <a:r>
              <a:rPr lang="it-IT" altLang="it-IT" sz="2600" dirty="0"/>
              <a:t> (fault </a:t>
            </a:r>
            <a:r>
              <a:rPr lang="it-IT" altLang="it-IT" sz="2600" dirty="0" err="1"/>
              <a:t>containment</a:t>
            </a:r>
            <a:r>
              <a:rPr lang="it-IT" altLang="it-IT" sz="2600" dirty="0"/>
              <a:t>)</a:t>
            </a:r>
          </a:p>
          <a:p>
            <a:pPr marL="0" indent="0">
              <a:spcBef>
                <a:spcPts val="338"/>
              </a:spcBef>
              <a:buNone/>
              <a:defRPr/>
            </a:pPr>
            <a:r>
              <a:rPr lang="it-IT" altLang="it-IT" sz="2600" dirty="0"/>
              <a:t>- </a:t>
            </a:r>
            <a:r>
              <a:rPr lang="it-IT" altLang="it-IT" sz="2600" dirty="0" err="1"/>
              <a:t>trasition</a:t>
            </a:r>
            <a:r>
              <a:rPr lang="it-IT" altLang="it-IT" sz="2600" dirty="0"/>
              <a:t> to a </a:t>
            </a:r>
            <a:r>
              <a:rPr lang="it-IT" altLang="it-IT" sz="2600" dirty="0" err="1"/>
              <a:t>predefined</a:t>
            </a:r>
            <a:r>
              <a:rPr lang="it-IT" altLang="it-IT" sz="2600" dirty="0"/>
              <a:t> </a:t>
            </a:r>
            <a:r>
              <a:rPr lang="it-IT" altLang="it-IT" sz="2600" dirty="0" err="1"/>
              <a:t>safe</a:t>
            </a:r>
            <a:r>
              <a:rPr lang="it-IT" altLang="it-IT" sz="2600" dirty="0"/>
              <a:t> state </a:t>
            </a:r>
          </a:p>
          <a:p>
            <a:pPr marL="0" indent="0">
              <a:spcBef>
                <a:spcPts val="338"/>
              </a:spcBef>
              <a:buNone/>
              <a:defRPr/>
            </a:pPr>
            <a:r>
              <a:rPr lang="it-IT" altLang="it-IT" sz="2600" dirty="0"/>
              <a:t>- </a:t>
            </a:r>
            <a:r>
              <a:rPr lang="it-IT" altLang="it-IT" sz="2600" dirty="0" err="1"/>
              <a:t>reliance</a:t>
            </a:r>
            <a:r>
              <a:rPr lang="it-IT" altLang="it-IT" sz="2600" dirty="0"/>
              <a:t> on one of the </a:t>
            </a:r>
            <a:r>
              <a:rPr lang="it-IT" altLang="it-IT" sz="2600" dirty="0" err="1"/>
              <a:t>versions</a:t>
            </a:r>
            <a:endParaRPr lang="it-IT" altLang="it-IT" sz="2600" dirty="0"/>
          </a:p>
          <a:p>
            <a:pPr>
              <a:spcBef>
                <a:spcPts val="338"/>
              </a:spcBef>
              <a:defRPr/>
            </a:pPr>
            <a:endParaRPr lang="it-IT" altLang="it-IT" sz="26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B1B7F-F97B-4F4E-8976-A639E7AC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A720FA-5282-4247-BFFB-8FF4E357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23555-D339-495C-960D-6D7326DA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042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427DA-E176-47D1-9A43-E9280AE0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N-</a:t>
            </a:r>
            <a:r>
              <a:rPr lang="it-IT" altLang="it-IT" dirty="0" err="1">
                <a:solidFill>
                  <a:schemeClr val="bg1"/>
                </a:solidFill>
              </a:rPr>
              <a:t>version</a:t>
            </a:r>
            <a:r>
              <a:rPr lang="it-IT" altLang="it-IT" dirty="0">
                <a:solidFill>
                  <a:schemeClr val="bg1"/>
                </a:solidFill>
              </a:rPr>
              <a:t> programming (I)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EA61E1-0DC7-40CD-8AC3-1A611FC26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5745249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dirty="0" err="1"/>
              <a:t>independently</a:t>
            </a:r>
            <a:r>
              <a:rPr lang="it-IT" altLang="it-IT" dirty="0"/>
              <a:t> </a:t>
            </a:r>
            <a:r>
              <a:rPr lang="it-IT" altLang="it-IT" dirty="0" err="1"/>
              <a:t>developed</a:t>
            </a:r>
            <a:r>
              <a:rPr lang="it-IT" altLang="it-IT" dirty="0"/>
              <a:t> </a:t>
            </a:r>
            <a:r>
              <a:rPr lang="it-IT" altLang="it-IT" dirty="0" err="1"/>
              <a:t>versions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of </a:t>
            </a:r>
            <a:r>
              <a:rPr lang="it-IT" altLang="it-IT" b="1" dirty="0"/>
              <a:t>design</a:t>
            </a:r>
            <a:r>
              <a:rPr lang="it-IT" altLang="it-IT" dirty="0"/>
              <a:t> and </a:t>
            </a:r>
            <a:r>
              <a:rPr lang="it-IT" altLang="it-IT" b="1" dirty="0"/>
              <a:t>code</a:t>
            </a:r>
            <a:r>
              <a:rPr lang="it-IT" altLang="it-IT" dirty="0"/>
              <a:t> </a:t>
            </a:r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dirty="0"/>
          </a:p>
          <a:p>
            <a:pPr marL="0" indent="0">
              <a:spcBef>
                <a:spcPts val="338"/>
              </a:spcBef>
              <a:buNone/>
              <a:defRPr/>
            </a:pPr>
            <a:r>
              <a:rPr lang="it-IT" altLang="it-IT" dirty="0"/>
              <a:t>Technique: </a:t>
            </a:r>
            <a:r>
              <a:rPr lang="it-IT" altLang="it-IT" dirty="0" err="1"/>
              <a:t>independent</a:t>
            </a:r>
            <a:br>
              <a:rPr lang="it-IT" altLang="it-IT" dirty="0"/>
            </a:br>
            <a:r>
              <a:rPr lang="it-IT" altLang="it-IT" dirty="0"/>
              <a:t>design teams </a:t>
            </a:r>
            <a:r>
              <a:rPr lang="it-IT" altLang="it-IT" dirty="0" err="1"/>
              <a:t>using</a:t>
            </a:r>
            <a:r>
              <a:rPr lang="it-IT" altLang="it-IT" dirty="0"/>
              <a:t> </a:t>
            </a:r>
            <a:r>
              <a:rPr lang="it-IT" altLang="it-IT" dirty="0" err="1"/>
              <a:t>different</a:t>
            </a:r>
            <a:r>
              <a:rPr lang="it-IT" altLang="it-IT" dirty="0"/>
              <a:t> design </a:t>
            </a:r>
            <a:br>
              <a:rPr lang="it-IT" altLang="it-IT" dirty="0"/>
            </a:br>
            <a:r>
              <a:rPr lang="it-IT" altLang="it-IT" dirty="0" err="1"/>
              <a:t>methodologies</a:t>
            </a:r>
            <a:r>
              <a:rPr lang="it-IT" altLang="it-IT" dirty="0"/>
              <a:t>, </a:t>
            </a:r>
            <a:r>
              <a:rPr lang="it-IT" altLang="it-IT" dirty="0" err="1"/>
              <a:t>algorithms</a:t>
            </a:r>
            <a:r>
              <a:rPr lang="it-IT" altLang="it-IT" dirty="0"/>
              <a:t>, </a:t>
            </a:r>
            <a:r>
              <a:rPr lang="it-IT" altLang="it-IT" dirty="0" err="1"/>
              <a:t>compilers</a:t>
            </a:r>
            <a:r>
              <a:rPr lang="it-IT" altLang="it-IT" dirty="0"/>
              <a:t>, </a:t>
            </a:r>
            <a:r>
              <a:rPr lang="it-IT" altLang="it-IT" dirty="0" err="1"/>
              <a:t>run</a:t>
            </a:r>
            <a:r>
              <a:rPr lang="it-IT" altLang="it-IT" dirty="0"/>
              <a:t>-time systems and hardware </a:t>
            </a:r>
            <a:br>
              <a:rPr lang="it-IT" altLang="it-IT" dirty="0"/>
            </a:br>
            <a:r>
              <a:rPr lang="it-IT" altLang="it-IT" dirty="0" err="1"/>
              <a:t>components</a:t>
            </a:r>
            <a:endParaRPr lang="it-IT" altLang="it-IT" dirty="0"/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dirty="0"/>
              <a:t>- vote on the N </a:t>
            </a:r>
            <a:r>
              <a:rPr lang="it-IT" altLang="it-IT" dirty="0" err="1"/>
              <a:t>results</a:t>
            </a:r>
            <a:r>
              <a:rPr lang="it-IT" altLang="it-IT" dirty="0"/>
              <a:t> </a:t>
            </a:r>
            <a:r>
              <a:rPr lang="it-IT" altLang="it-IT" dirty="0" err="1"/>
              <a:t>produced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093A5-FF96-48C0-BDE4-0F757EA6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50DB8-B351-4A23-A34B-F0D0A767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F7EF2-3969-4AA2-AD9A-847DECA1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57</a:t>
            </a:fld>
            <a:endParaRPr lang="it-IT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BF0A27-9592-4D02-8A81-DF104802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96" y="1858248"/>
            <a:ext cx="7123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200">
                <a:latin typeface="Times New Roman" panose="02020603050405020304" pitchFamily="18" charset="0"/>
              </a:rPr>
              <a:t>Program</a:t>
            </a:r>
          </a:p>
          <a:p>
            <a:pPr algn="r">
              <a:spcBef>
                <a:spcPct val="0"/>
              </a:spcBef>
            </a:pPr>
            <a:r>
              <a:rPr lang="it-IT" altLang="it-IT" sz="1200">
                <a:latin typeface="Times New Roman" panose="02020603050405020304" pitchFamily="18" charset="0"/>
              </a:rPr>
              <a:t>Inputs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A787061-8B62-46FF-BC41-9CC1223D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209" y="4969748"/>
            <a:ext cx="7123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200">
                <a:latin typeface="Times New Roman" panose="02020603050405020304" pitchFamily="18" charset="0"/>
              </a:rPr>
              <a:t>Program</a:t>
            </a:r>
          </a:p>
          <a:p>
            <a:pPr algn="r">
              <a:spcBef>
                <a:spcPct val="0"/>
              </a:spcBef>
            </a:pPr>
            <a:r>
              <a:rPr lang="it-IT" altLang="it-IT" sz="1200">
                <a:latin typeface="Times New Roman" panose="02020603050405020304" pitchFamily="18" charset="0"/>
              </a:rPr>
              <a:t>Inputs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2432BB1B-E5C8-44A1-A350-DA1DA3C7B10E}"/>
              </a:ext>
            </a:extLst>
          </p:cNvPr>
          <p:cNvGrpSpPr>
            <a:grpSpLocks/>
          </p:cNvGrpSpPr>
          <p:nvPr/>
        </p:nvGrpSpPr>
        <p:grpSpPr bwMode="auto">
          <a:xfrm>
            <a:off x="7440612" y="2575799"/>
            <a:ext cx="3913188" cy="2374899"/>
            <a:chOff x="2847" y="1473"/>
            <a:chExt cx="2465" cy="1496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946ADB1-433E-47CD-BC5F-D0EE15232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1473"/>
              <a:ext cx="571" cy="2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Program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Version  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30F3639F-E25E-4896-B1AA-083173ED2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684"/>
              <a:ext cx="571" cy="2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Program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Version N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C910AB1-864F-4CDB-8420-94EA252F2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" y="1829"/>
              <a:ext cx="571" cy="28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Program 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Version 2</a:t>
              </a:r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757AC00A-6081-4041-BF3E-A9AB82761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865"/>
              <a:ext cx="336" cy="32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Voter</a:t>
              </a: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55696733-7E49-42C9-974F-F4FCDCDE7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615"/>
              <a:ext cx="26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FB813458-F891-4CB5-A658-C2622179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972"/>
              <a:ext cx="26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9C5B98DF-CBCF-4B43-9E35-0B9E6C2D8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2826"/>
              <a:ext cx="26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6C68BB51-250A-42E0-BDBC-69DB84B0D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7" y="2007"/>
              <a:ext cx="26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" name="AutoShape 14">
              <a:extLst>
                <a:ext uri="{FF2B5EF4-FFF2-40B4-BE49-F238E27FC236}">
                  <a16:creationId xmlns:a16="http://schemas.microsoft.com/office/drawing/2014/main" id="{BD41CED8-5496-4AFF-B4A9-61DF37C710F8}"/>
                </a:ext>
              </a:extLst>
            </p:cNvPr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>
              <a:off x="3719" y="1616"/>
              <a:ext cx="720" cy="296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>
              <a:extLst>
                <a:ext uri="{FF2B5EF4-FFF2-40B4-BE49-F238E27FC236}">
                  <a16:creationId xmlns:a16="http://schemas.microsoft.com/office/drawing/2014/main" id="{B8071E4C-7FC7-4AC6-A500-EAB8B2FC2D7A}"/>
                </a:ext>
              </a:extLst>
            </p:cNvPr>
            <p:cNvCxnSpPr>
              <a:cxnSpLocks noChangeShapeType="1"/>
              <a:stCxn id="11" idx="3"/>
              <a:endCxn id="13" idx="3"/>
            </p:cNvCxnSpPr>
            <p:nvPr/>
          </p:nvCxnSpPr>
          <p:spPr bwMode="auto">
            <a:xfrm flipV="1">
              <a:off x="3686" y="2138"/>
              <a:ext cx="754" cy="688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E620563C-3E49-4594-9E7C-EDE304AEF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" y="2007"/>
              <a:ext cx="67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071AFCF2-9F35-4311-A894-6B6432707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" y="1662"/>
              <a:ext cx="44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Program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Outputs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002CE4D1-CF59-4561-9525-AEA72175A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2265"/>
              <a:ext cx="13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.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3C0B1988-17A0-49E1-9FBD-9258FEFD7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2087"/>
              <a:ext cx="139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.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479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E383E-50B1-4084-94D6-42EF999E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N-</a:t>
            </a:r>
            <a:r>
              <a:rPr lang="it-IT" altLang="it-IT" dirty="0" err="1">
                <a:solidFill>
                  <a:schemeClr val="bg1"/>
                </a:solidFill>
              </a:rPr>
              <a:t>version</a:t>
            </a:r>
            <a:r>
              <a:rPr lang="it-IT" altLang="it-IT" dirty="0">
                <a:solidFill>
                  <a:schemeClr val="bg1"/>
                </a:solidFill>
              </a:rPr>
              <a:t> programming (II)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75381-B909-47D2-9311-68A0A566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36" y="1333812"/>
            <a:ext cx="10766120" cy="3584417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Disadvantages</a:t>
            </a:r>
            <a:endParaRPr lang="it-IT" altLang="it-IT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sz="4000" dirty="0">
                <a:solidFill>
                  <a:schemeClr val="accent2"/>
                </a:solidFill>
              </a:rPr>
              <a:t> 	</a:t>
            </a:r>
            <a:r>
              <a:rPr lang="it-IT" altLang="it-IT" dirty="0"/>
              <a:t>-cost of software </a:t>
            </a:r>
            <a:r>
              <a:rPr lang="it-IT" altLang="it-IT" dirty="0" err="1"/>
              <a:t>development</a:t>
            </a:r>
            <a:r>
              <a:rPr lang="it-IT" altLang="it-IT" dirty="0"/>
              <a:t>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it-IT" altLang="it-IT" dirty="0"/>
              <a:t>	-cost of </a:t>
            </a:r>
            <a:r>
              <a:rPr lang="it-IT" altLang="it-IT" dirty="0" err="1"/>
              <a:t>concurrent</a:t>
            </a:r>
            <a:r>
              <a:rPr lang="it-IT" altLang="it-IT" dirty="0"/>
              <a:t> </a:t>
            </a:r>
            <a:r>
              <a:rPr lang="it-IT" altLang="it-IT" dirty="0" err="1"/>
              <a:t>executions</a:t>
            </a:r>
            <a:br>
              <a:rPr lang="it-IT" altLang="it-IT" dirty="0"/>
            </a:br>
            <a:r>
              <a:rPr lang="it-IT" altLang="it-IT" dirty="0"/>
              <a:t>	-</a:t>
            </a:r>
            <a:r>
              <a:rPr lang="it-IT" altLang="it-IT" dirty="0" err="1"/>
              <a:t>potential</a:t>
            </a:r>
            <a:r>
              <a:rPr lang="it-IT" altLang="it-IT" dirty="0"/>
              <a:t> source of </a:t>
            </a:r>
            <a:r>
              <a:rPr lang="it-IT" altLang="it-IT" dirty="0" err="1"/>
              <a:t>correlated</a:t>
            </a:r>
            <a:r>
              <a:rPr lang="it-IT" altLang="it-IT" dirty="0"/>
              <a:t> </a:t>
            </a:r>
            <a:r>
              <a:rPr lang="it-IT" altLang="it-IT" dirty="0" err="1"/>
              <a:t>errors</a:t>
            </a:r>
            <a:r>
              <a:rPr lang="it-IT" altLang="it-IT" dirty="0"/>
              <a:t>, </a:t>
            </a:r>
            <a:r>
              <a:rPr lang="it-IT" altLang="it-IT" dirty="0" err="1"/>
              <a:t>such</a:t>
            </a:r>
            <a:r>
              <a:rPr lang="it-IT" altLang="it-IT" dirty="0"/>
              <a:t> </a:t>
            </a:r>
            <a:r>
              <a:rPr lang="it-IT" altLang="it-IT" dirty="0" err="1"/>
              <a:t>as</a:t>
            </a:r>
            <a:r>
              <a:rPr lang="it-IT" altLang="it-IT" dirty="0"/>
              <a:t> the </a:t>
            </a:r>
            <a:r>
              <a:rPr lang="it-IT" altLang="it-IT" dirty="0" err="1"/>
              <a:t>original</a:t>
            </a:r>
            <a:r>
              <a:rPr lang="it-IT" altLang="it-IT" dirty="0"/>
              <a:t> </a:t>
            </a:r>
            <a:r>
              <a:rPr lang="it-IT" altLang="it-IT" dirty="0" err="1"/>
              <a:t>specification</a:t>
            </a:r>
            <a:r>
              <a:rPr lang="it-IT" altLang="it-IT" dirty="0"/>
              <a:t>. </a:t>
            </a:r>
            <a:br>
              <a:rPr lang="it-IT" altLang="it-IT" dirty="0">
                <a:solidFill>
                  <a:schemeClr val="accent2"/>
                </a:solidFill>
              </a:rPr>
            </a:br>
            <a:r>
              <a:rPr lang="it-IT" altLang="it-IT" dirty="0">
                <a:solidFill>
                  <a:schemeClr val="accent2"/>
                </a:solidFill>
              </a:rPr>
              <a:t>	 </a:t>
            </a:r>
            <a:br>
              <a:rPr lang="it-IT" altLang="it-IT" dirty="0">
                <a:solidFill>
                  <a:schemeClr val="accent2"/>
                </a:solidFill>
              </a:rPr>
            </a:br>
            <a:r>
              <a:rPr lang="it-IT" altLang="it-IT" dirty="0">
                <a:solidFill>
                  <a:schemeClr val="accent2"/>
                </a:solidFill>
              </a:rPr>
              <a:t>	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Specification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mistakes</a:t>
            </a:r>
            <a:r>
              <a:rPr lang="it-IT" altLang="it-I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it-IT" altLang="it-IT" dirty="0" err="1"/>
              <a:t>not</a:t>
            </a:r>
            <a:r>
              <a:rPr lang="it-IT" altLang="it-IT" dirty="0"/>
              <a:t> </a:t>
            </a:r>
            <a:r>
              <a:rPr lang="it-IT" altLang="it-IT" dirty="0" err="1"/>
              <a:t>tolerated</a:t>
            </a:r>
            <a:br>
              <a:rPr lang="it-IT" altLang="it-IT" dirty="0">
                <a:solidFill>
                  <a:schemeClr val="accent2"/>
                </a:solidFill>
              </a:rPr>
            </a:br>
            <a:br>
              <a:rPr lang="it-IT" altLang="it-IT" dirty="0">
                <a:solidFill>
                  <a:schemeClr val="accent2"/>
                </a:solidFill>
              </a:rPr>
            </a:br>
            <a:endParaRPr lang="it-IT" altLang="it-IT" dirty="0">
              <a:solidFill>
                <a:schemeClr val="accent2"/>
              </a:solidFill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Practical</a:t>
            </a:r>
            <a:r>
              <a:rPr lang="it-IT" altLang="it-IT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</a:t>
            </a:r>
            <a:r>
              <a:rPr lang="it-IT" altLang="it-IT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it-IT" altLang="it-IT" sz="4000" dirty="0">
              <a:solidFill>
                <a:schemeClr val="accent2"/>
              </a:solidFill>
            </a:endParaRPr>
          </a:p>
          <a:p>
            <a:pPr marL="0" indent="0">
              <a:spcBef>
                <a:spcPts val="300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600" dirty="0"/>
              <a:t>	in </a:t>
            </a:r>
            <a:r>
              <a:rPr lang="it-IT" altLang="it-IT" sz="2600" dirty="0" err="1"/>
              <a:t>implementing</a:t>
            </a:r>
            <a:r>
              <a:rPr lang="it-IT" altLang="it-IT" sz="2600" dirty="0"/>
              <a:t> the software </a:t>
            </a:r>
            <a:r>
              <a:rPr lang="it-IT" altLang="it-IT" sz="2600" dirty="0" err="1"/>
              <a:t>Voter</a:t>
            </a:r>
            <a:r>
              <a:rPr lang="it-IT" altLang="it-IT" sz="2600" dirty="0"/>
              <a:t> for </a:t>
            </a:r>
            <a:r>
              <a:rPr lang="it-IT" altLang="it-IT" sz="2600" dirty="0" err="1"/>
              <a:t>comparing</a:t>
            </a:r>
            <a:r>
              <a:rPr lang="it-IT" altLang="it-IT" sz="2600" dirty="0"/>
              <a:t> the </a:t>
            </a:r>
            <a:r>
              <a:rPr lang="it-IT" altLang="it-IT" sz="2600" dirty="0" err="1"/>
              <a:t>results</a:t>
            </a:r>
            <a:r>
              <a:rPr lang="it-IT" altLang="it-IT" sz="2600" dirty="0"/>
              <a:t> </a:t>
            </a:r>
            <a:r>
              <a:rPr lang="it-IT" altLang="it-IT" sz="2600" dirty="0" err="1"/>
              <a:t>generated</a:t>
            </a:r>
            <a:r>
              <a:rPr lang="it-IT" altLang="it-IT" sz="2600" dirty="0"/>
              <a:t> by the 	copies </a:t>
            </a:r>
            <a:r>
              <a:rPr lang="it-IT" altLang="it-IT" sz="2600" dirty="0" err="1"/>
              <a:t>because</a:t>
            </a:r>
            <a:r>
              <a:rPr lang="it-IT" altLang="it-IT" sz="2600" dirty="0"/>
              <a:t> of the </a:t>
            </a:r>
            <a:r>
              <a:rPr lang="it-IT" altLang="it-IT" sz="2600" dirty="0" err="1"/>
              <a:t>differences</a:t>
            </a:r>
            <a:r>
              <a:rPr lang="it-IT" altLang="it-IT" sz="2600" dirty="0"/>
              <a:t> in </a:t>
            </a:r>
            <a:r>
              <a:rPr lang="it-IT" altLang="it-IT" sz="2600" dirty="0" err="1"/>
              <a:t>compilers</a:t>
            </a:r>
            <a:r>
              <a:rPr lang="it-IT" altLang="it-IT" sz="2600" dirty="0"/>
              <a:t>, </a:t>
            </a:r>
            <a:r>
              <a:rPr lang="it-IT" altLang="it-IT" sz="2600" dirty="0" err="1"/>
              <a:t>numerical</a:t>
            </a:r>
            <a:r>
              <a:rPr lang="it-IT" altLang="it-IT" sz="2600" dirty="0"/>
              <a:t> techniques and format 	</a:t>
            </a:r>
            <a:r>
              <a:rPr lang="it-IT" altLang="it-IT" sz="2600" dirty="0" err="1"/>
              <a:t>conversions</a:t>
            </a:r>
            <a:r>
              <a:rPr lang="it-IT" altLang="it-IT" sz="2600" dirty="0"/>
              <a:t>. </a:t>
            </a:r>
          </a:p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sz="4000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73193E-3C2D-408A-B3B6-F7C689ED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6FF438-0896-4ABF-8A5C-E0FA8444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25D953-99F7-4436-AD2D-5F68B188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076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E383E-50B1-4084-94D6-42EF999E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N-</a:t>
            </a:r>
            <a:r>
              <a:rPr lang="it-IT" altLang="it-IT" dirty="0" err="1">
                <a:solidFill>
                  <a:schemeClr val="bg1"/>
                </a:solidFill>
              </a:rPr>
              <a:t>version</a:t>
            </a:r>
            <a:r>
              <a:rPr lang="it-IT" altLang="it-IT" dirty="0">
                <a:solidFill>
                  <a:schemeClr val="bg1"/>
                </a:solidFill>
              </a:rPr>
              <a:t> programming (II)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75381-B909-47D2-9311-68A0A566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0" y="1579086"/>
            <a:ext cx="10064551" cy="369982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endParaRPr lang="it-IT" altLang="it-IT" sz="4000" dirty="0">
              <a:solidFill>
                <a:schemeClr val="accent2"/>
              </a:solidFill>
            </a:endParaRP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Software </a:t>
            </a:r>
            <a:r>
              <a:rPr lang="it-IT" altLang="it-IT" sz="4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voter</a:t>
            </a:r>
            <a:r>
              <a:rPr lang="it-IT" altLang="it-IT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4000" dirty="0"/>
              <a:t>(single point of </a:t>
            </a:r>
            <a:r>
              <a:rPr lang="it-IT" altLang="it-IT" sz="4000" dirty="0" err="1"/>
              <a:t>failure</a:t>
            </a:r>
            <a:r>
              <a:rPr lang="it-IT" altLang="it-IT" sz="4000" dirty="0"/>
              <a:t>)</a:t>
            </a:r>
            <a:br>
              <a:rPr lang="it-IT" altLang="it-IT" sz="4000" dirty="0"/>
            </a:br>
            <a:endParaRPr lang="it-IT" altLang="it-IT" sz="4000" dirty="0"/>
          </a:p>
          <a:p>
            <a:pPr>
              <a:spcBef>
                <a:spcPts val="300"/>
              </a:spcBef>
              <a:defRPr/>
            </a:pPr>
            <a:r>
              <a:rPr lang="it-IT" altLang="it-IT" sz="4000" dirty="0" err="1"/>
              <a:t>not</a:t>
            </a:r>
            <a:r>
              <a:rPr lang="it-IT" altLang="it-IT" sz="4000" dirty="0"/>
              <a:t> </a:t>
            </a:r>
            <a:r>
              <a:rPr lang="it-IT" altLang="it-IT" sz="4000" dirty="0" err="1"/>
              <a:t>replicated</a:t>
            </a:r>
            <a:r>
              <a:rPr lang="it-IT" altLang="it-IT" sz="4000" dirty="0"/>
              <a:t>: must be </a:t>
            </a:r>
            <a:r>
              <a:rPr lang="it-IT" altLang="it-IT" sz="4000" dirty="0" err="1"/>
              <a:t>simple</a:t>
            </a:r>
            <a:r>
              <a:rPr lang="it-IT" altLang="it-IT" sz="4000" dirty="0"/>
              <a:t> and </a:t>
            </a:r>
            <a:r>
              <a:rPr lang="it-IT" altLang="it-IT" sz="4000" dirty="0" err="1"/>
              <a:t>verifiable</a:t>
            </a:r>
            <a:br>
              <a:rPr lang="it-IT" altLang="it-IT" sz="4000" dirty="0"/>
            </a:br>
            <a:endParaRPr lang="it-IT" altLang="it-IT" sz="4000" dirty="0"/>
          </a:p>
          <a:p>
            <a:pPr>
              <a:spcBef>
                <a:spcPts val="300"/>
              </a:spcBef>
              <a:defRPr/>
            </a:pPr>
            <a:r>
              <a:rPr lang="it-IT" altLang="it-IT" sz="4000" dirty="0"/>
              <a:t>must </a:t>
            </a:r>
            <a:r>
              <a:rPr lang="it-IT" altLang="it-IT" sz="4000" dirty="0" err="1"/>
              <a:t>assure</a:t>
            </a:r>
            <a:r>
              <a:rPr lang="it-IT" altLang="it-IT" sz="4000" dirty="0"/>
              <a:t> </a:t>
            </a:r>
            <a:r>
              <a:rPr lang="it-IT" altLang="it-IT" sz="4000" dirty="0" err="1"/>
              <a:t>that</a:t>
            </a:r>
            <a:r>
              <a:rPr lang="it-IT" altLang="it-IT" sz="4000" dirty="0"/>
              <a:t> the input data </a:t>
            </a:r>
            <a:r>
              <a:rPr lang="it-IT" altLang="it-IT" sz="4000" dirty="0" err="1"/>
              <a:t>vector</a:t>
            </a:r>
            <a:r>
              <a:rPr lang="it-IT" altLang="it-IT" sz="4000" dirty="0"/>
              <a:t> to </a:t>
            </a:r>
            <a:r>
              <a:rPr lang="it-IT" altLang="it-IT" sz="4000" dirty="0" err="1"/>
              <a:t>each</a:t>
            </a:r>
            <a:r>
              <a:rPr lang="it-IT" altLang="it-IT" sz="4000" dirty="0"/>
              <a:t> of the </a:t>
            </a:r>
            <a:r>
              <a:rPr lang="it-IT" altLang="it-IT" sz="4000" dirty="0" err="1"/>
              <a:t>versions</a:t>
            </a:r>
            <a:r>
              <a:rPr lang="it-IT" altLang="it-IT" sz="4000" dirty="0"/>
              <a:t> </a:t>
            </a:r>
            <a:r>
              <a:rPr lang="it-IT" altLang="it-IT" sz="4000" dirty="0" err="1"/>
              <a:t>is</a:t>
            </a:r>
            <a:r>
              <a:rPr lang="it-IT" altLang="it-IT" sz="4000" dirty="0"/>
              <a:t> </a:t>
            </a:r>
            <a:r>
              <a:rPr lang="it-IT" altLang="it-IT" sz="4000" dirty="0" err="1"/>
              <a:t>identical</a:t>
            </a:r>
            <a:br>
              <a:rPr lang="it-IT" altLang="it-IT" sz="4000" dirty="0"/>
            </a:br>
            <a:endParaRPr lang="it-IT" altLang="it-IT" sz="4000" dirty="0"/>
          </a:p>
          <a:p>
            <a:pPr>
              <a:spcBef>
                <a:spcPts val="300"/>
              </a:spcBef>
              <a:defRPr/>
            </a:pPr>
            <a:r>
              <a:rPr lang="it-IT" altLang="it-IT" sz="4000" dirty="0"/>
              <a:t>must </a:t>
            </a:r>
            <a:r>
              <a:rPr lang="it-IT" altLang="it-IT" sz="4000" dirty="0" err="1"/>
              <a:t>receive</a:t>
            </a:r>
            <a:r>
              <a:rPr lang="it-IT" altLang="it-IT" sz="4000" dirty="0"/>
              <a:t> data from </a:t>
            </a:r>
            <a:r>
              <a:rPr lang="it-IT" altLang="it-IT" sz="4000" dirty="0" err="1"/>
              <a:t>each</a:t>
            </a:r>
            <a:r>
              <a:rPr lang="it-IT" altLang="it-IT" sz="4000" dirty="0"/>
              <a:t> </a:t>
            </a:r>
            <a:r>
              <a:rPr lang="it-IT" altLang="it-IT" sz="4000" dirty="0" err="1"/>
              <a:t>version</a:t>
            </a:r>
            <a:r>
              <a:rPr lang="it-IT" altLang="it-IT" sz="4000" dirty="0"/>
              <a:t> in </a:t>
            </a:r>
            <a:r>
              <a:rPr lang="it-IT" altLang="it-IT" sz="4000" dirty="0" err="1"/>
              <a:t>identical</a:t>
            </a:r>
            <a:r>
              <a:rPr lang="it-IT" altLang="it-IT" sz="4000" dirty="0"/>
              <a:t> formats or make </a:t>
            </a:r>
            <a:r>
              <a:rPr lang="it-IT" altLang="it-IT" sz="4000" dirty="0" err="1"/>
              <a:t>efficient</a:t>
            </a:r>
            <a:r>
              <a:rPr lang="it-IT" altLang="it-IT" sz="4000" dirty="0"/>
              <a:t> </a:t>
            </a:r>
            <a:r>
              <a:rPr lang="it-IT" altLang="it-IT" sz="4000" dirty="0" err="1"/>
              <a:t>conversions</a:t>
            </a:r>
            <a:r>
              <a:rPr lang="it-IT" altLang="it-IT" sz="4000" dirty="0"/>
              <a:t> must </a:t>
            </a:r>
            <a:r>
              <a:rPr lang="it-IT" altLang="it-IT" sz="4000" dirty="0" err="1"/>
              <a:t>implement</a:t>
            </a:r>
            <a:r>
              <a:rPr lang="it-IT" altLang="it-IT" sz="4000" dirty="0"/>
              <a:t> some </a:t>
            </a:r>
            <a:r>
              <a:rPr lang="it-IT" altLang="it-IT" sz="4000" dirty="0" err="1"/>
              <a:t>sort</a:t>
            </a:r>
            <a:r>
              <a:rPr lang="it-IT" altLang="it-IT" sz="4000" dirty="0"/>
              <a:t> of </a:t>
            </a:r>
            <a:r>
              <a:rPr lang="it-IT" altLang="it-IT" sz="4000" dirty="0" err="1"/>
              <a:t>communication</a:t>
            </a:r>
            <a:r>
              <a:rPr lang="it-IT" altLang="it-IT" sz="4000" dirty="0"/>
              <a:t> </a:t>
            </a:r>
            <a:r>
              <a:rPr lang="it-IT" altLang="it-IT" sz="4000" dirty="0" err="1"/>
              <a:t>protocol</a:t>
            </a:r>
            <a:r>
              <a:rPr lang="it-IT" altLang="it-IT" sz="4000" dirty="0"/>
              <a:t> to </a:t>
            </a:r>
            <a:r>
              <a:rPr lang="it-IT" altLang="it-IT" sz="4000" dirty="0" err="1"/>
              <a:t>wait</a:t>
            </a:r>
            <a:r>
              <a:rPr lang="it-IT" altLang="it-IT" sz="4000" dirty="0"/>
              <a:t> </a:t>
            </a:r>
            <a:r>
              <a:rPr lang="it-IT" altLang="it-IT" sz="4000" dirty="0" err="1"/>
              <a:t>until</a:t>
            </a:r>
            <a:r>
              <a:rPr lang="it-IT" altLang="it-IT" sz="4000" dirty="0"/>
              <a:t> </a:t>
            </a:r>
            <a:r>
              <a:rPr lang="it-IT" altLang="it-IT" sz="4000" dirty="0" err="1"/>
              <a:t>all</a:t>
            </a:r>
            <a:r>
              <a:rPr lang="it-IT" altLang="it-IT" sz="4000" dirty="0"/>
              <a:t> </a:t>
            </a:r>
            <a:r>
              <a:rPr lang="it-IT" altLang="it-IT" sz="4000" dirty="0" err="1"/>
              <a:t>versions</a:t>
            </a:r>
            <a:r>
              <a:rPr lang="it-IT" altLang="it-IT" sz="4000" dirty="0"/>
              <a:t> complete </a:t>
            </a:r>
            <a:r>
              <a:rPr lang="it-IT" altLang="it-IT" sz="4000" dirty="0" err="1"/>
              <a:t>their</a:t>
            </a:r>
            <a:r>
              <a:rPr lang="it-IT" altLang="it-IT" sz="4000" dirty="0"/>
              <a:t> processing or </a:t>
            </a:r>
            <a:r>
              <a:rPr lang="it-IT" altLang="it-IT" sz="4000" dirty="0" err="1"/>
              <a:t>recognize</a:t>
            </a:r>
            <a:r>
              <a:rPr lang="it-IT" altLang="it-IT" sz="4000" dirty="0"/>
              <a:t> the </a:t>
            </a:r>
            <a:r>
              <a:rPr lang="it-IT" altLang="it-IT" sz="4000" dirty="0" err="1"/>
              <a:t>versions</a:t>
            </a:r>
            <a:r>
              <a:rPr lang="it-IT" altLang="it-IT" sz="4000" dirty="0"/>
              <a:t> </a:t>
            </a:r>
            <a:r>
              <a:rPr lang="it-IT" altLang="it-IT" sz="4000" dirty="0" err="1"/>
              <a:t>that</a:t>
            </a:r>
            <a:r>
              <a:rPr lang="it-IT" altLang="it-IT" sz="4000" dirty="0"/>
              <a:t> do </a:t>
            </a:r>
            <a:r>
              <a:rPr lang="it-IT" altLang="it-IT" sz="4000" dirty="0" err="1"/>
              <a:t>not</a:t>
            </a:r>
            <a:r>
              <a:rPr lang="it-IT" altLang="it-IT" sz="4000" dirty="0"/>
              <a:t> complete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73193E-3C2D-408A-B3B6-F7C689ED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6FF438-0896-4ABF-8A5C-E0FA8444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25D953-99F7-4436-AD2D-5F68B188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8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D53AC-EBE2-4246-8055-380B7FA4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Transport</a:t>
            </a:r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systems: Automotive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05ED4A-27A2-4304-94BC-10D58754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DB0ADB-FF6C-4DE3-B3CA-17E09607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FB663-0BE7-4274-95D4-2AD6DF10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</a:t>
            </a:fld>
            <a:endParaRPr lang="it-IT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3189747D-8C7D-46D1-A09D-9B8BB537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7" y="1755906"/>
            <a:ext cx="438467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4CA9390-2E14-443E-9401-93D04F8F0549}"/>
              </a:ext>
            </a:extLst>
          </p:cNvPr>
          <p:cNvSpPr/>
          <p:nvPr/>
        </p:nvSpPr>
        <p:spPr>
          <a:xfrm>
            <a:off x="6390515" y="1300051"/>
            <a:ext cx="5509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Over 80 different embedded processors,</a:t>
            </a:r>
            <a:br>
              <a:rPr lang="en-US" sz="2000" dirty="0"/>
            </a:br>
            <a:r>
              <a:rPr lang="en-US" sz="2000" dirty="0"/>
              <a:t>interconnected with each other.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Key ECUs (Electronic Control Unit):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Engine Control Modul (ECM)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Electonic</a:t>
            </a:r>
            <a:r>
              <a:rPr lang="en-US" sz="2000" dirty="0"/>
              <a:t> Brake Control Module (EBCM)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Transmission Control Module (TCM)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Vehicle Vision System (VVS)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Navigation Control Module (NCM)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…</a:t>
            </a:r>
            <a:endParaRPr lang="it-IT" sz="20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99345F9-4CFE-41B5-B8E1-476B08DA713B}"/>
              </a:ext>
            </a:extLst>
          </p:cNvPr>
          <p:cNvSpPr/>
          <p:nvPr/>
        </p:nvSpPr>
        <p:spPr>
          <a:xfrm>
            <a:off x="493644" y="1194822"/>
            <a:ext cx="420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it-IT" dirty="0"/>
              <a:t>Sensing and Computing in Cars</a:t>
            </a:r>
            <a:endParaRPr lang="it-IT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743BE17-782D-4A2B-BF0D-23CC692D8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73154"/>
            <a:ext cx="1056860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Main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vehicle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control systems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replaced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</a:t>
            </a:r>
            <a:r>
              <a:rPr kumimoji="0" lang="it-IT" altLang="it-IT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electronic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controls (no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physical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connection</a:t>
            </a:r>
            <a:r>
              <a:rPr lang="it-IT" altLang="it-IT" sz="2000" dirty="0"/>
              <a:t>)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throttle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lang="it-IT" sz="2000" b="1" dirty="0"/>
              <a:t>Electronic </a:t>
            </a:r>
            <a:r>
              <a:rPr lang="it-IT" sz="2000" b="1" dirty="0" err="1"/>
              <a:t>Throttle</a:t>
            </a:r>
            <a:r>
              <a:rPr lang="it-IT" sz="2000" b="1" dirty="0"/>
              <a:t> Control </a:t>
            </a:r>
            <a:endParaRPr lang="it-IT" sz="2000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brakes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lang="it-IT" sz="2000" b="1" dirty="0" err="1"/>
              <a:t>Brake</a:t>
            </a:r>
            <a:r>
              <a:rPr lang="it-IT" sz="2000" b="1" dirty="0"/>
              <a:t>-by-</a:t>
            </a:r>
            <a:r>
              <a:rPr lang="it-IT" sz="2000" b="1" dirty="0" err="1"/>
              <a:t>Wire</a:t>
            </a:r>
            <a:endParaRPr lang="it-IT" sz="2000" dirty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steering - </a:t>
            </a:r>
            <a:r>
              <a:rPr lang="it-IT" sz="2000" b="1" dirty="0" err="1"/>
              <a:t>Steer</a:t>
            </a:r>
            <a:r>
              <a:rPr lang="it-IT" sz="2000" b="1" dirty="0"/>
              <a:t>-by-</a:t>
            </a:r>
            <a:r>
              <a:rPr lang="it-IT" sz="2000" b="1" dirty="0" err="1"/>
              <a:t>Wire</a:t>
            </a:r>
            <a:endParaRPr lang="it-IT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96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8E3547-0C2F-4FD0-BE6A-0E2EA3DE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N-self-checking programming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DE6A39-BA5A-4F8C-BF20-EF800643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63" y="2251080"/>
            <a:ext cx="5248775" cy="3378701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it-IT" altLang="it-IT" sz="2400" dirty="0"/>
              <a:t>N </a:t>
            </a:r>
            <a:r>
              <a:rPr lang="it-IT" altLang="it-IT" sz="2400" dirty="0" err="1"/>
              <a:t>versions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program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written</a:t>
            </a:r>
            <a:endParaRPr lang="it-IT" altLang="it-IT" sz="2400" dirty="0"/>
          </a:p>
          <a:p>
            <a:pPr>
              <a:spcBef>
                <a:spcPts val="300"/>
              </a:spcBef>
              <a:buFontTx/>
              <a:buChar char="-"/>
            </a:pPr>
            <a:r>
              <a:rPr lang="it-IT" altLang="it-IT" sz="2400" dirty="0" err="1"/>
              <a:t>each</a:t>
            </a:r>
            <a:r>
              <a:rPr lang="it-IT" altLang="it-IT" sz="2400" dirty="0"/>
              <a:t> </a:t>
            </a:r>
            <a:r>
              <a:rPr lang="it-IT" altLang="it-IT" sz="2400" dirty="0" err="1"/>
              <a:t>version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running </a:t>
            </a:r>
            <a:r>
              <a:rPr lang="it-IT" altLang="it-IT" sz="2400" dirty="0" err="1"/>
              <a:t>simultaneously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includes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its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acceptance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tests</a:t>
            </a:r>
            <a:endParaRPr lang="it-IT" altLang="it-IT" sz="2400" dirty="0"/>
          </a:p>
          <a:p>
            <a:pPr>
              <a:spcBef>
                <a:spcPts val="300"/>
              </a:spcBef>
              <a:buFontTx/>
              <a:buChar char="-"/>
            </a:pPr>
            <a:endParaRPr lang="it-IT" altLang="it-IT" sz="2400" dirty="0"/>
          </a:p>
          <a:p>
            <a:pPr marL="0" indent="0">
              <a:spcBef>
                <a:spcPts val="300"/>
              </a:spcBef>
              <a:buNone/>
            </a:pPr>
            <a:r>
              <a:rPr lang="it-IT" altLang="it-IT" sz="2400" dirty="0"/>
              <a:t>The </a:t>
            </a:r>
            <a:r>
              <a:rPr lang="it-IT" altLang="it-IT" sz="2400" dirty="0" err="1"/>
              <a:t>selection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logic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chooses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results</a:t>
            </a:r>
            <a:r>
              <a:rPr lang="it-IT" altLang="it-IT" sz="2400" dirty="0"/>
              <a:t> from one of the </a:t>
            </a:r>
            <a:r>
              <a:rPr lang="it-IT" altLang="it-IT" sz="2400" dirty="0" err="1"/>
              <a:t>programs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that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passes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acceptance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tests</a:t>
            </a:r>
            <a:endParaRPr lang="it-IT" altLang="it-IT" sz="2400" dirty="0"/>
          </a:p>
          <a:p>
            <a:pPr marL="0" indent="0">
              <a:spcBef>
                <a:spcPts val="300"/>
              </a:spcBef>
              <a:buNone/>
            </a:pPr>
            <a:endParaRPr lang="it-IT" altLang="it-IT" sz="2400" dirty="0"/>
          </a:p>
          <a:p>
            <a:pPr marL="0" indent="0">
              <a:spcBef>
                <a:spcPts val="300"/>
              </a:spcBef>
              <a:buNone/>
            </a:pPr>
            <a:r>
              <a:rPr lang="it-IT" altLang="it-IT" sz="2400" dirty="0" err="1"/>
              <a:t>Tolerates</a:t>
            </a:r>
            <a:r>
              <a:rPr lang="it-IT" altLang="it-IT" sz="2400" dirty="0"/>
              <a:t> N-1 faults (</a:t>
            </a:r>
            <a:r>
              <a:rPr lang="it-IT" altLang="it-IT" sz="2400" dirty="0" err="1"/>
              <a:t>independent</a:t>
            </a:r>
            <a:r>
              <a:rPr lang="it-IT" altLang="it-IT" sz="2400" dirty="0"/>
              <a:t> faults)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DA22B8-C271-4740-826E-A8433D14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5855C8-03DD-48CF-813B-CA9FEAB4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DC826C-9094-4C76-B68B-72445B4B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60</a:t>
            </a:fld>
            <a:endParaRPr lang="it-IT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3179304B-3AA4-4FCD-BE65-886EAEF10340}"/>
              </a:ext>
            </a:extLst>
          </p:cNvPr>
          <p:cNvGrpSpPr>
            <a:grpSpLocks/>
          </p:cNvGrpSpPr>
          <p:nvPr/>
        </p:nvGrpSpPr>
        <p:grpSpPr bwMode="auto">
          <a:xfrm>
            <a:off x="6220621" y="1977893"/>
            <a:ext cx="5605463" cy="3233737"/>
            <a:chOff x="717" y="1687"/>
            <a:chExt cx="3531" cy="2037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6C9CB88-22EA-4DB2-AC8A-685E22A7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" y="1955"/>
              <a:ext cx="541" cy="37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 dirty="0">
                  <a:latin typeface="Times New Roman" panose="02020603050405020304" pitchFamily="18" charset="0"/>
                </a:rPr>
                <a:t>Program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 dirty="0">
                  <a:latin typeface="Times New Roman" panose="02020603050405020304" pitchFamily="18" charset="0"/>
                </a:rPr>
                <a:t>Version 1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6AFC48D-8DEB-4256-ACFC-1DA2EE15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890"/>
              <a:ext cx="541" cy="37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 dirty="0">
                  <a:latin typeface="Times New Roman" panose="02020603050405020304" pitchFamily="18" charset="0"/>
                </a:rPr>
                <a:t>Program 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 dirty="0">
                  <a:latin typeface="Times New Roman" panose="02020603050405020304" pitchFamily="18" charset="0"/>
                </a:rPr>
                <a:t>Version N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D4F90067-5530-4259-A150-FB154FBCA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3301"/>
              <a:ext cx="576" cy="37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Acceptance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tests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5207A4D-E962-44B7-A74A-0BE7C6ADB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2404"/>
              <a:ext cx="576" cy="37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Accepptance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tests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684D3D9D-AD4F-4A0A-8E9B-1C33E6F29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1881"/>
              <a:ext cx="475" cy="1831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Selection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Logic</a:t>
              </a: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00401D9C-AFFA-4386-8DA1-5CD587945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" y="2816"/>
              <a:ext cx="23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41C2DC17-D641-4F23-A61E-C5C964B92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2180"/>
              <a:ext cx="27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55A51502-8271-4C90-9EFE-E52A9882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3115"/>
              <a:ext cx="30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3F652F1A-6119-4F64-9601-942493C8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142"/>
              <a:ext cx="138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94D403FF-5B22-4C08-B0C7-68719F472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2591"/>
              <a:ext cx="50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41C1D850-9983-4A33-A0E5-545DFB873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3077"/>
              <a:ext cx="135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3361F7B5-DB60-42D2-9183-BD9118558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3525"/>
              <a:ext cx="47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11C394F0-11F3-48B5-BB8C-D3D71203E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2142"/>
              <a:ext cx="1" cy="4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7BF5C85-5EB9-4546-A113-0C03CF0BB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3077"/>
              <a:ext cx="1" cy="41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E5D8BB2A-0FA1-41CD-AEAF-1E2D484C5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2554"/>
              <a:ext cx="13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FF5EA9AC-B72A-416E-A9F2-A2CAAA2CE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3488"/>
              <a:ext cx="16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02C08817-0FE7-4D2F-A0BC-63091670E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" y="2468"/>
              <a:ext cx="14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.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2E1C5EBA-8911-47DA-B9DF-3158F9731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1687"/>
              <a:ext cx="50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Program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Inputs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9500A981-2033-4218-8A7F-D9D19A83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3397"/>
              <a:ext cx="50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Program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Outputs</a:t>
              </a: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27B80723-DB48-492A-A60F-8E15C69BB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" y="3332"/>
              <a:ext cx="50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Program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Inputs</a:t>
              </a:r>
            </a:p>
          </p:txBody>
        </p:sp>
      </p:grpSp>
      <p:sp>
        <p:nvSpPr>
          <p:cNvPr id="28" name="Rettangolo 27">
            <a:extLst>
              <a:ext uri="{FF2B5EF4-FFF2-40B4-BE49-F238E27FC236}">
                <a16:creationId xmlns:a16="http://schemas.microsoft.com/office/drawing/2014/main" id="{DCAF93BC-CF73-4DD1-8327-AF27A24FE935}"/>
              </a:ext>
            </a:extLst>
          </p:cNvPr>
          <p:cNvSpPr/>
          <p:nvPr/>
        </p:nvSpPr>
        <p:spPr>
          <a:xfrm>
            <a:off x="529533" y="1223454"/>
            <a:ext cx="1110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based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tests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rather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than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comparison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with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equivalent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versions</a:t>
            </a:r>
            <a:endParaRPr lang="it-IT" altLang="it-IT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870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E3102-18D6-461C-A6A5-6312DA67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>
                <a:solidFill>
                  <a:schemeClr val="bg1"/>
                </a:solidFill>
              </a:rPr>
              <a:t>Design diversity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4B5FE8-ADD2-4162-B12C-80E4D519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76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38"/>
              </a:spcBef>
              <a:buSzPct val="100000"/>
              <a:buFont typeface="+mj-lt"/>
              <a:buAutoNum type="arabicPeriod"/>
              <a:defRPr/>
            </a:pPr>
            <a:r>
              <a:rPr lang="en-US" altLang="it-IT" dirty="0"/>
              <a:t>Cannot adopt the hardware analogy and assume versions fail independently</a:t>
            </a:r>
          </a:p>
          <a:p>
            <a:pPr marL="514350" indent="-514350">
              <a:spcBef>
                <a:spcPts val="338"/>
              </a:spcBef>
              <a:buSzPct val="100000"/>
              <a:buFont typeface="+mj-lt"/>
              <a:buAutoNum type="arabicPeriod"/>
              <a:defRPr/>
            </a:pPr>
            <a:endParaRPr lang="en-US" altLang="it-IT" dirty="0"/>
          </a:p>
          <a:p>
            <a:pPr marL="514350" indent="-514350">
              <a:spcBef>
                <a:spcPts val="338"/>
              </a:spcBef>
              <a:buSzPct val="100000"/>
              <a:buFont typeface="+mj-lt"/>
              <a:buAutoNum type="arabicPeriod"/>
              <a:defRPr/>
            </a:pPr>
            <a:r>
              <a:rPr lang="it-IT" altLang="it-IT" dirty="0" err="1"/>
              <a:t>Empirical</a:t>
            </a:r>
            <a:r>
              <a:rPr lang="it-IT" altLang="it-IT" dirty="0"/>
              <a:t> </a:t>
            </a:r>
            <a:r>
              <a:rPr lang="it-IT" altLang="it-IT" dirty="0" err="1"/>
              <a:t>evidence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there</a:t>
            </a:r>
            <a:r>
              <a:rPr lang="it-IT" altLang="it-IT" dirty="0"/>
              <a:t> </a:t>
            </a:r>
            <a:r>
              <a:rPr lang="it-IT" altLang="it-IT" dirty="0" err="1"/>
              <a:t>will</a:t>
            </a:r>
            <a:r>
              <a:rPr lang="it-IT" altLang="it-IT" dirty="0"/>
              <a:t> be common faults</a:t>
            </a:r>
            <a:br>
              <a:rPr lang="it-IT" altLang="it-IT" dirty="0"/>
            </a:br>
            <a:r>
              <a:rPr lang="it-IT" altLang="it-IT" dirty="0" err="1"/>
              <a:t>There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evidence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</a:t>
            </a:r>
            <a:r>
              <a:rPr lang="it-IT" altLang="it-IT" dirty="0" err="1"/>
              <a:t>diversity</a:t>
            </a:r>
            <a:r>
              <a:rPr lang="it-IT" altLang="it-IT" dirty="0"/>
              <a:t> </a:t>
            </a:r>
            <a:r>
              <a:rPr lang="it-IT" altLang="it-IT" dirty="0" err="1"/>
              <a:t>delivers</a:t>
            </a:r>
            <a:r>
              <a:rPr lang="it-IT" altLang="it-IT" dirty="0"/>
              <a:t> some </a:t>
            </a:r>
            <a:r>
              <a:rPr lang="it-IT" altLang="it-IT" dirty="0" err="1"/>
              <a:t>improvement</a:t>
            </a:r>
            <a:r>
              <a:rPr lang="it-IT" altLang="it-IT" dirty="0"/>
              <a:t> over single </a:t>
            </a:r>
            <a:r>
              <a:rPr lang="it-IT" altLang="it-IT" dirty="0" err="1"/>
              <a:t>versions</a:t>
            </a:r>
            <a:endParaRPr lang="it-IT" altLang="it-IT" dirty="0"/>
          </a:p>
          <a:p>
            <a:pPr marL="514350" indent="-514350">
              <a:spcBef>
                <a:spcPts val="338"/>
              </a:spcBef>
              <a:buSzPct val="100000"/>
              <a:buFont typeface="+mj-lt"/>
              <a:buAutoNum type="arabicPeriod"/>
              <a:defRPr/>
            </a:pPr>
            <a:endParaRPr lang="it-IT" altLang="it-IT" dirty="0"/>
          </a:p>
          <a:p>
            <a:pPr marL="514350" indent="-514350">
              <a:spcBef>
                <a:spcPts val="338"/>
              </a:spcBef>
              <a:buSzPct val="100000"/>
              <a:buFont typeface="+mj-lt"/>
              <a:buAutoNum type="arabicPeriod"/>
              <a:defRPr/>
            </a:pPr>
            <a:r>
              <a:rPr lang="it-IT" altLang="it-IT" dirty="0" err="1"/>
              <a:t>Related</a:t>
            </a:r>
            <a:r>
              <a:rPr lang="it-IT" altLang="it-IT" dirty="0"/>
              <a:t> faults </a:t>
            </a:r>
            <a:r>
              <a:rPr lang="it-IT" altLang="it-IT" dirty="0" err="1"/>
              <a:t>may</a:t>
            </a:r>
            <a:r>
              <a:rPr lang="it-IT" altLang="it-IT" dirty="0"/>
              <a:t> </a:t>
            </a:r>
            <a:r>
              <a:rPr lang="it-IT" altLang="it-IT" dirty="0" err="1"/>
              <a:t>result</a:t>
            </a:r>
            <a:r>
              <a:rPr lang="it-IT" altLang="it-IT" dirty="0"/>
              <a:t> from </a:t>
            </a:r>
            <a:r>
              <a:rPr lang="it-IT" altLang="it-IT" dirty="0" err="1"/>
              <a:t>dependencies</a:t>
            </a:r>
            <a:r>
              <a:rPr lang="it-IT" altLang="it-IT" dirty="0"/>
              <a:t> in the separate designs and </a:t>
            </a:r>
            <a:r>
              <a:rPr lang="it-IT" altLang="it-IT" dirty="0" err="1"/>
              <a:t>implementations</a:t>
            </a:r>
            <a:r>
              <a:rPr lang="it-IT" altLang="it-IT" dirty="0"/>
              <a:t> (</a:t>
            </a:r>
            <a:r>
              <a:rPr lang="it-IT" altLang="it-IT" dirty="0" err="1"/>
              <a:t>example</a:t>
            </a:r>
            <a:r>
              <a:rPr lang="it-IT" altLang="it-IT" dirty="0"/>
              <a:t>: </a:t>
            </a:r>
            <a:r>
              <a:rPr lang="it-IT" altLang="it-IT" dirty="0" err="1"/>
              <a:t>specification</a:t>
            </a:r>
            <a:r>
              <a:rPr lang="it-IT" altLang="it-IT" dirty="0"/>
              <a:t> </a:t>
            </a:r>
            <a:r>
              <a:rPr lang="it-IT" altLang="it-IT" dirty="0" err="1"/>
              <a:t>mistakes</a:t>
            </a:r>
            <a:r>
              <a:rPr lang="it-IT" altLang="it-IT" dirty="0"/>
              <a:t>)</a:t>
            </a:r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defRPr/>
            </a:pPr>
            <a:endParaRPr lang="it-IT" altLang="it-IT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60F748-049E-49C5-9562-3FED84E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B2F94D-558B-4055-AAEE-C40FEAED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2AE1E9-C5E4-4F1D-9F1C-D927C25F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61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EDFE6D-D330-4A92-8756-DE2B7D5D4F24}"/>
              </a:ext>
            </a:extLst>
          </p:cNvPr>
          <p:cNvSpPr txBox="1"/>
          <p:nvPr/>
        </p:nvSpPr>
        <p:spPr>
          <a:xfrm>
            <a:off x="760246" y="1084710"/>
            <a:ext cx="3131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</a:t>
            </a:r>
            <a:r>
              <a:rPr lang="it-IT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diversity</a:t>
            </a:r>
            <a:endParaRPr lang="it-IT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269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C7E47-3C8F-4AEE-A43B-A043C7BD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solidFill>
                  <a:schemeClr val="bg1"/>
                </a:solidFill>
              </a:rPr>
              <a:t>Design diversity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44D247-F58F-4D63-A958-3980450E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57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3000" b="1" dirty="0">
                <a:solidFill>
                  <a:schemeClr val="accent2"/>
                </a:solidFill>
              </a:rPr>
              <a:t>  </a:t>
            </a:r>
            <a:r>
              <a:rPr lang="it-IT" altLang="it-IT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Functional</a:t>
            </a:r>
            <a:r>
              <a:rPr lang="it-IT" altLang="it-IT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3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diversity</a:t>
            </a:r>
            <a:br>
              <a:rPr lang="it-IT" altLang="it-IT" dirty="0">
                <a:solidFill>
                  <a:schemeClr val="accent2"/>
                </a:solidFill>
              </a:rPr>
            </a:b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dirty="0"/>
              <a:t>	</a:t>
            </a:r>
            <a:r>
              <a:rPr lang="it-IT" altLang="it-IT" dirty="0" err="1"/>
              <a:t>Assign</a:t>
            </a:r>
            <a:r>
              <a:rPr lang="it-IT" altLang="it-IT" dirty="0"/>
              <a:t> to </a:t>
            </a:r>
            <a:r>
              <a:rPr lang="it-IT" altLang="it-IT" dirty="0" err="1"/>
              <a:t>independent</a:t>
            </a:r>
            <a:r>
              <a:rPr lang="it-IT" altLang="it-IT" dirty="0"/>
              <a:t> software </a:t>
            </a:r>
            <a:r>
              <a:rPr lang="it-IT" altLang="it-IT" dirty="0" err="1"/>
              <a:t>versions</a:t>
            </a:r>
            <a:r>
              <a:rPr lang="it-IT" altLang="it-IT" dirty="0"/>
              <a:t> diverse </a:t>
            </a:r>
            <a:r>
              <a:rPr lang="it-IT" altLang="it-IT" dirty="0" err="1"/>
              <a:t>functions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compute the </a:t>
            </a:r>
            <a:r>
              <a:rPr lang="it-IT" altLang="it-IT" dirty="0" err="1"/>
              <a:t>same</a:t>
            </a:r>
            <a:r>
              <a:rPr lang="it-IT" altLang="it-IT" dirty="0"/>
              <a:t> task</a:t>
            </a:r>
            <a:endParaRPr lang="it-IT" altLang="it-IT" b="1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dirty="0"/>
              <a:t>	For </a:t>
            </a:r>
            <a:r>
              <a:rPr lang="it-IT" altLang="it-IT" dirty="0" err="1"/>
              <a:t>example</a:t>
            </a:r>
            <a:r>
              <a:rPr lang="it-IT" altLang="it-IT" dirty="0"/>
              <a:t>, in a </a:t>
            </a:r>
            <a:r>
              <a:rPr lang="it-IT" altLang="it-IT" dirty="0" err="1"/>
              <a:t>plant</a:t>
            </a:r>
            <a:r>
              <a:rPr lang="it-IT" altLang="it-IT" dirty="0"/>
              <a:t>, diverse </a:t>
            </a:r>
            <a:r>
              <a:rPr lang="it-IT" altLang="it-IT" dirty="0" err="1"/>
              <a:t>measurement</a:t>
            </a:r>
            <a:r>
              <a:rPr lang="it-IT" altLang="it-IT" dirty="0"/>
              <a:t> </a:t>
            </a:r>
            <a:r>
              <a:rPr lang="it-IT" altLang="it-IT" dirty="0" err="1"/>
              <a:t>signals</a:t>
            </a:r>
            <a:r>
              <a:rPr lang="it-IT" altLang="it-IT" dirty="0"/>
              <a:t>, </a:t>
            </a:r>
            <a:r>
              <a:rPr lang="it-IT" altLang="it-IT" dirty="0" err="1"/>
              <a:t>actuators</a:t>
            </a:r>
            <a:r>
              <a:rPr lang="it-IT" altLang="it-IT" dirty="0"/>
              <a:t> and </a:t>
            </a:r>
            <a:r>
              <a:rPr lang="it-IT" altLang="it-IT" dirty="0" err="1"/>
              <a:t>functions</a:t>
            </a:r>
            <a:r>
              <a:rPr lang="it-IT" altLang="it-IT" dirty="0"/>
              <a:t> </a:t>
            </a:r>
            <a:r>
              <a:rPr lang="it-IT" altLang="it-IT" dirty="0" err="1"/>
              <a:t>exists</a:t>
            </a:r>
            <a:r>
              <a:rPr lang="it-IT" altLang="it-IT" dirty="0"/>
              <a:t> to monitoring the </a:t>
            </a:r>
            <a:r>
              <a:rPr lang="it-IT" altLang="it-IT" dirty="0" err="1"/>
              <a:t>same</a:t>
            </a:r>
            <a:r>
              <a:rPr lang="it-IT" altLang="it-IT" dirty="0"/>
              <a:t> </a:t>
            </a:r>
            <a:r>
              <a:rPr lang="it-IT" altLang="it-IT" dirty="0" err="1"/>
              <a:t>phenomenon</a:t>
            </a: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dirty="0"/>
              <a:t>	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Diverse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functions</a:t>
            </a:r>
            <a:endParaRPr lang="it-IT" alt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dirty="0"/>
              <a:t>	for </a:t>
            </a:r>
            <a:r>
              <a:rPr lang="it-IT" altLang="it-IT" dirty="0" err="1"/>
              <a:t>example</a:t>
            </a:r>
            <a:r>
              <a:rPr lang="it-IT" altLang="it-IT" dirty="0"/>
              <a:t>, </a:t>
            </a:r>
            <a:r>
              <a:rPr lang="it-IT" altLang="it-IT" dirty="0" err="1"/>
              <a:t>functions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 </a:t>
            </a:r>
            <a:r>
              <a:rPr lang="it-IT" altLang="it-IT" dirty="0" err="1"/>
              <a:t>ensure</a:t>
            </a:r>
            <a:r>
              <a:rPr lang="it-IT" altLang="it-IT" dirty="0"/>
              <a:t> </a:t>
            </a:r>
            <a:r>
              <a:rPr lang="it-IT" altLang="it-IT" dirty="0" err="1"/>
              <a:t>independently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the </a:t>
            </a:r>
            <a:r>
              <a:rPr lang="it-IT" altLang="it-IT" dirty="0" err="1"/>
              <a:t>plant</a:t>
            </a:r>
            <a:r>
              <a:rPr lang="it-IT" altLang="it-IT" dirty="0"/>
              <a:t> </a:t>
            </a:r>
            <a:r>
              <a:rPr lang="it-IT" altLang="it-IT" dirty="0" err="1"/>
              <a:t>safety</a:t>
            </a:r>
            <a:r>
              <a:rPr lang="it-IT" altLang="it-IT" dirty="0"/>
              <a:t> targets are </a:t>
            </a:r>
            <a:r>
              <a:rPr lang="it-IT" altLang="it-IT" dirty="0" err="1"/>
              <a:t>met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04A0A-690C-4663-8DA8-B5747E1B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178B0A-5965-491F-AFD3-CCE18713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806CE8-1E24-43E5-A04E-75B047FC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8661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BE15E-4276-4FC8-819A-0E2F4721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Recovery-</a:t>
            </a:r>
            <a:r>
              <a:rPr lang="it-IT" altLang="it-IT" dirty="0" err="1">
                <a:solidFill>
                  <a:schemeClr val="bg1"/>
                </a:solidFill>
              </a:rPr>
              <a:t>block</a:t>
            </a:r>
            <a:r>
              <a:rPr lang="it-IT" altLang="it-IT" dirty="0">
                <a:solidFill>
                  <a:schemeClr val="bg1"/>
                </a:solidFill>
              </a:rPr>
              <a:t> technique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A201B-B8AB-4448-92D9-419A7050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EB20B2-EC4C-4CD0-B43E-8C2EFEFF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F0DA4B-436C-46D4-A330-954EBC68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63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7F29E3C-EA15-40B1-B72C-DB8EACCED71E}"/>
              </a:ext>
            </a:extLst>
          </p:cNvPr>
          <p:cNvSpPr/>
          <p:nvPr/>
        </p:nvSpPr>
        <p:spPr>
          <a:xfrm>
            <a:off x="718930" y="1530351"/>
            <a:ext cx="1026508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  <a:buSzPct val="100000"/>
              <a:defRPr/>
            </a:pPr>
            <a:r>
              <a:rPr lang="it-IT" altLang="it-IT" dirty="0"/>
              <a:t>Basic </a:t>
            </a:r>
            <a:r>
              <a:rPr lang="it-IT" altLang="it-IT" dirty="0" err="1"/>
              <a:t>structure</a:t>
            </a:r>
            <a:r>
              <a:rPr lang="it-IT" altLang="it-IT" dirty="0"/>
              <a:t>:		</a:t>
            </a:r>
            <a:r>
              <a:rPr lang="it-IT" altLang="it-IT" b="1" dirty="0" err="1"/>
              <a:t>Ensure</a:t>
            </a:r>
            <a:r>
              <a:rPr lang="it-IT" altLang="it-IT" b="1" dirty="0"/>
              <a:t> T  			</a:t>
            </a:r>
            <a:br>
              <a:rPr lang="it-IT" altLang="it-IT" b="1" dirty="0"/>
            </a:br>
            <a:r>
              <a:rPr lang="it-IT" altLang="it-IT" b="1" dirty="0"/>
              <a:t>                                          	By P</a:t>
            </a:r>
          </a:p>
          <a:p>
            <a:pPr>
              <a:spcBef>
                <a:spcPts val="300"/>
              </a:spcBef>
              <a:defRPr/>
            </a:pPr>
            <a:r>
              <a:rPr lang="it-IT" altLang="it-IT" b="1" dirty="0"/>
              <a:t>			else by Q</a:t>
            </a:r>
          </a:p>
          <a:p>
            <a:pPr>
              <a:spcBef>
                <a:spcPts val="300"/>
              </a:spcBef>
              <a:defRPr/>
            </a:pPr>
            <a:r>
              <a:rPr lang="it-IT" altLang="it-IT" b="1" dirty="0"/>
              <a:t>			else </a:t>
            </a:r>
            <a:r>
              <a:rPr lang="it-IT" altLang="it-IT" b="1" dirty="0" err="1"/>
              <a:t>error</a:t>
            </a:r>
            <a:endParaRPr lang="it-IT" altLang="it-IT" b="1" dirty="0"/>
          </a:p>
          <a:p>
            <a:pPr>
              <a:spcBef>
                <a:spcPts val="300"/>
              </a:spcBef>
              <a:defRPr/>
            </a:pPr>
            <a:endParaRPr lang="it-IT" altLang="it-IT" b="1" dirty="0"/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 err="1"/>
              <a:t>Accettability</a:t>
            </a:r>
            <a:r>
              <a:rPr lang="it-IT" altLang="it-IT" dirty="0"/>
              <a:t> of the </a:t>
            </a:r>
            <a:r>
              <a:rPr lang="it-IT" altLang="it-IT" dirty="0" err="1"/>
              <a:t>result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decided</a:t>
            </a:r>
            <a:r>
              <a:rPr lang="it-IT" altLang="it-IT" dirty="0"/>
              <a:t> by an </a:t>
            </a:r>
            <a:r>
              <a:rPr lang="it-IT" altLang="it-IT" dirty="0" err="1"/>
              <a:t>acceptance</a:t>
            </a:r>
            <a:r>
              <a:rPr lang="it-IT" altLang="it-IT" dirty="0"/>
              <a:t> test </a:t>
            </a:r>
            <a:r>
              <a:rPr lang="it-IT" altLang="it-IT" b="1" dirty="0"/>
              <a:t>T. </a:t>
            </a:r>
            <a:r>
              <a:rPr lang="it-IT" altLang="it-IT" dirty="0" err="1"/>
              <a:t>Primary</a:t>
            </a:r>
            <a:r>
              <a:rPr lang="it-IT" altLang="it-IT" dirty="0"/>
              <a:t> alternate </a:t>
            </a:r>
            <a:r>
              <a:rPr lang="it-IT" altLang="it-IT" b="1" dirty="0"/>
              <a:t>P</a:t>
            </a:r>
            <a:r>
              <a:rPr lang="it-IT" altLang="it-IT" dirty="0"/>
              <a:t>, </a:t>
            </a:r>
            <a:r>
              <a:rPr lang="it-IT" altLang="it-IT" dirty="0" err="1"/>
              <a:t>secondary</a:t>
            </a:r>
            <a:r>
              <a:rPr lang="it-IT" altLang="it-IT" dirty="0"/>
              <a:t> </a:t>
            </a:r>
            <a:r>
              <a:rPr lang="it-IT" altLang="it-IT" dirty="0" err="1"/>
              <a:t>alternates</a:t>
            </a:r>
            <a:r>
              <a:rPr lang="it-IT" altLang="it-IT" b="1" dirty="0"/>
              <a:t> Q</a:t>
            </a:r>
          </a:p>
          <a:p>
            <a:pPr marL="342900" indent="-342900">
              <a:spcBef>
                <a:spcPts val="300"/>
              </a:spcBef>
              <a:buSzPct val="100000"/>
              <a:buFont typeface="+mj-lt"/>
              <a:buAutoNum type="arabicPeriod"/>
              <a:defRPr/>
            </a:pPr>
            <a:endParaRPr lang="it-IT" altLang="it-IT" b="1" dirty="0"/>
          </a:p>
          <a:p>
            <a:pPr marL="342900" indent="-342900">
              <a:spcBef>
                <a:spcPts val="300"/>
              </a:spcBef>
              <a:buSzPct val="100000"/>
              <a:buFont typeface="+mj-lt"/>
              <a:buAutoNum type="arabicPeriod"/>
              <a:defRPr/>
            </a:pPr>
            <a:r>
              <a:rPr lang="it-IT" altLang="it-IT" sz="1600" dirty="0" err="1"/>
              <a:t>variables</a:t>
            </a:r>
            <a:r>
              <a:rPr lang="it-IT" altLang="it-IT" sz="1600" dirty="0"/>
              <a:t> global to the </a:t>
            </a:r>
            <a:r>
              <a:rPr lang="it-IT" altLang="it-IT" sz="1600" dirty="0" err="1"/>
              <a:t>block</a:t>
            </a:r>
            <a:r>
              <a:rPr lang="it-IT" altLang="it-IT" sz="1600" dirty="0"/>
              <a:t>  </a:t>
            </a:r>
            <a:r>
              <a:rPr lang="it-IT" altLang="it-IT" sz="1600" dirty="0" err="1"/>
              <a:t>automatically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checkpointed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if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they</a:t>
            </a:r>
            <a:r>
              <a:rPr lang="it-IT" altLang="it-IT" sz="1600" dirty="0"/>
              <a:t> are </a:t>
            </a:r>
            <a:r>
              <a:rPr lang="it-IT" altLang="it-IT" sz="1600" dirty="0" err="1"/>
              <a:t>altered</a:t>
            </a:r>
            <a:r>
              <a:rPr lang="it-IT" altLang="it-IT" sz="1600" dirty="0"/>
              <a:t> </a:t>
            </a:r>
            <a:r>
              <a:rPr lang="it-IT" altLang="it-IT" sz="1600" dirty="0" err="1"/>
              <a:t>within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block</a:t>
            </a:r>
            <a:endParaRPr lang="it-IT" altLang="it-IT" sz="1600" dirty="0"/>
          </a:p>
          <a:p>
            <a:pPr marL="342900" indent="-342900">
              <a:spcBef>
                <a:spcPts val="300"/>
              </a:spcBef>
              <a:buSzPct val="100000"/>
              <a:buFont typeface="Times New Roman" panose="02020603050405020304" pitchFamily="18" charset="0"/>
              <a:buAutoNum type="arabicPeriod"/>
              <a:defRPr/>
            </a:pPr>
            <a:endParaRPr lang="it-IT" altLang="it-IT" sz="1600" dirty="0"/>
          </a:p>
          <a:p>
            <a:pPr marL="342900" indent="-342900">
              <a:spcBef>
                <a:spcPts val="300"/>
              </a:spcBef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it-IT" altLang="it-IT" sz="1600" dirty="0"/>
              <a:t>the </a:t>
            </a:r>
            <a:r>
              <a:rPr lang="it-IT" altLang="it-IT" sz="1600" dirty="0" err="1"/>
              <a:t>primary</a:t>
            </a:r>
            <a:r>
              <a:rPr lang="it-IT" altLang="it-IT" sz="1600" dirty="0"/>
              <a:t> alternate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executed</a:t>
            </a:r>
            <a:r>
              <a:rPr lang="it-IT" altLang="it-IT" sz="1600" dirty="0"/>
              <a:t> and </a:t>
            </a:r>
            <a:r>
              <a:rPr lang="it-IT" altLang="it-IT" sz="1600" dirty="0" err="1"/>
              <a:t>subjected</a:t>
            </a:r>
            <a:r>
              <a:rPr lang="it-IT" altLang="it-IT" sz="1600" dirty="0"/>
              <a:t> to an </a:t>
            </a:r>
            <a:r>
              <a:rPr lang="it-IT" altLang="it-IT" sz="1600" dirty="0" err="1"/>
              <a:t>acceptance</a:t>
            </a:r>
            <a:r>
              <a:rPr lang="it-IT" altLang="it-IT" sz="1600" dirty="0"/>
              <a:t> test to </a:t>
            </a:r>
            <a:r>
              <a:rPr lang="it-IT" altLang="it-IT" sz="1600" dirty="0" err="1"/>
              <a:t>detect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any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error</a:t>
            </a:r>
            <a:r>
              <a:rPr lang="it-IT" altLang="it-IT" sz="1600" dirty="0"/>
              <a:t> in the </a:t>
            </a:r>
            <a:r>
              <a:rPr lang="it-IT" altLang="it-IT" sz="1600" dirty="0" err="1"/>
              <a:t>result</a:t>
            </a:r>
            <a:r>
              <a:rPr lang="it-IT" altLang="it-IT" sz="1600" dirty="0"/>
              <a:t>.  </a:t>
            </a:r>
            <a:br>
              <a:rPr lang="it-IT" altLang="it-IT" sz="1600" dirty="0"/>
            </a:br>
            <a:r>
              <a:rPr lang="it-IT" altLang="it-IT" sz="1600" dirty="0" err="1"/>
              <a:t>If</a:t>
            </a:r>
            <a:r>
              <a:rPr lang="it-IT" altLang="it-IT" sz="1600" dirty="0"/>
              <a:t> the test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passed</a:t>
            </a:r>
            <a:r>
              <a:rPr lang="it-IT" altLang="it-IT" sz="1600" dirty="0"/>
              <a:t>, the </a:t>
            </a:r>
            <a:r>
              <a:rPr lang="it-IT" altLang="it-IT" sz="1600" dirty="0" err="1"/>
              <a:t>block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exited</a:t>
            </a:r>
            <a:r>
              <a:rPr lang="it-IT" altLang="it-IT" sz="1600" dirty="0"/>
              <a:t>; </a:t>
            </a:r>
            <a:r>
              <a:rPr lang="it-IT" altLang="it-IT" sz="1600" dirty="0" err="1"/>
              <a:t>otherwise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content</a:t>
            </a:r>
            <a:r>
              <a:rPr lang="it-IT" altLang="it-IT" sz="1600" dirty="0"/>
              <a:t> of the recovery cache </a:t>
            </a:r>
            <a:r>
              <a:rPr lang="it-IT" altLang="it-IT" sz="1600" dirty="0" err="1"/>
              <a:t>pertinent</a:t>
            </a:r>
            <a:r>
              <a:rPr lang="it-IT" altLang="it-IT" sz="1600" dirty="0"/>
              <a:t> to the </a:t>
            </a:r>
            <a:r>
              <a:rPr lang="it-IT" altLang="it-IT" sz="1600" dirty="0" err="1"/>
              <a:t>block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reinstated</a:t>
            </a:r>
            <a:r>
              <a:rPr lang="it-IT" altLang="it-IT" sz="1600" dirty="0"/>
              <a:t>, and the second alternate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executed</a:t>
            </a:r>
            <a:r>
              <a:rPr lang="it-IT" altLang="it-IT" sz="1600" dirty="0"/>
              <a:t>. </a:t>
            </a:r>
          </a:p>
          <a:p>
            <a:pPr marL="342900" indent="-342900">
              <a:spcBef>
                <a:spcPts val="300"/>
              </a:spcBef>
              <a:buClr>
                <a:srgbClr val="FE400C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endParaRPr lang="it-IT" altLang="it-IT" sz="1600" dirty="0"/>
          </a:p>
          <a:p>
            <a:pPr marL="342900" indent="-342900">
              <a:spcBef>
                <a:spcPts val="300"/>
              </a:spcBef>
              <a:buSzPct val="100000"/>
              <a:buFont typeface="+mj-lt"/>
              <a:buAutoNum type="arabicPeriod"/>
              <a:defRPr/>
            </a:pPr>
            <a:r>
              <a:rPr lang="it-IT" altLang="it-IT" sz="1600" dirty="0" err="1"/>
              <a:t>This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cycle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executed</a:t>
            </a:r>
            <a:r>
              <a:rPr lang="it-IT" altLang="it-IT" sz="1600" dirty="0"/>
              <a:t> </a:t>
            </a:r>
            <a:r>
              <a:rPr lang="it-IT" altLang="it-IT" sz="1600" dirty="0" err="1"/>
              <a:t>until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either</a:t>
            </a:r>
            <a:r>
              <a:rPr lang="it-IT" altLang="it-IT" sz="1600" dirty="0"/>
              <a:t> an alternative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successful</a:t>
            </a:r>
            <a:r>
              <a:rPr lang="it-IT" altLang="it-IT" sz="1600" dirty="0"/>
              <a:t> or no more </a:t>
            </a:r>
            <a:r>
              <a:rPr lang="it-IT" altLang="it-IT" sz="1600" dirty="0" err="1"/>
              <a:t>alternatives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exist</a:t>
            </a:r>
            <a:r>
              <a:rPr lang="it-IT" altLang="it-IT" sz="1600" dirty="0"/>
              <a:t>.  In </a:t>
            </a:r>
            <a:r>
              <a:rPr lang="it-IT" altLang="it-IT" sz="1600" dirty="0" err="1"/>
              <a:t>this</a:t>
            </a:r>
            <a:r>
              <a:rPr lang="it-IT" altLang="it-IT" sz="1600" dirty="0"/>
              <a:t> last case </a:t>
            </a:r>
            <a:br>
              <a:rPr lang="it-IT" altLang="it-IT" sz="1600" dirty="0"/>
            </a:br>
            <a:r>
              <a:rPr lang="it-IT" altLang="it-IT" sz="1600" dirty="0"/>
              <a:t>an </a:t>
            </a:r>
            <a:r>
              <a:rPr lang="it-IT" altLang="it-IT" sz="1600" dirty="0" err="1"/>
              <a:t>error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reported</a:t>
            </a:r>
            <a:r>
              <a:rPr lang="it-IT" altLang="it-IT" sz="1600" dirty="0"/>
              <a:t>.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190559E3-91A4-4603-8C61-CA29AD828274}"/>
              </a:ext>
            </a:extLst>
          </p:cNvPr>
          <p:cNvGrpSpPr>
            <a:grpSpLocks/>
          </p:cNvGrpSpPr>
          <p:nvPr/>
        </p:nvGrpSpPr>
        <p:grpSpPr bwMode="auto">
          <a:xfrm>
            <a:off x="6243755" y="1579291"/>
            <a:ext cx="1319211" cy="1504951"/>
            <a:chOff x="3933" y="814"/>
            <a:chExt cx="831" cy="948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1E0F843-2F5E-4DFE-B735-CC21FA51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1064"/>
              <a:ext cx="240" cy="37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6109963C-6BEB-4B43-A339-DB2EA8A8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1439"/>
              <a:ext cx="240" cy="63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18AD6D9-28A4-4A59-A87F-B960D9285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" y="1001"/>
              <a:ext cx="240" cy="63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00DF5A8-6667-4646-87F1-BF0DBB31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0" y="814"/>
              <a:ext cx="1" cy="8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85A4215D-E904-4017-844C-93B177936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876"/>
              <a:ext cx="57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/>
                <a:t>checkpoint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31CAD7FF-BDCF-4F93-88CD-3C9D5A466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" y="1470"/>
              <a:ext cx="64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200"/>
                <a:t>Acceptance 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200"/>
                <a:t>test</a:t>
              </a:r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EB29C4A9-AEFC-426B-9ED7-D1F1AD30A71A}"/>
              </a:ext>
            </a:extLst>
          </p:cNvPr>
          <p:cNvSpPr/>
          <p:nvPr/>
        </p:nvSpPr>
        <p:spPr>
          <a:xfrm>
            <a:off x="718930" y="904273"/>
            <a:ext cx="1110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based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an one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test and a single alternate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run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</a:t>
            </a:r>
            <a:r>
              <a:rPr lang="it-IT" altLang="it-I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time </a:t>
            </a:r>
          </a:p>
        </p:txBody>
      </p:sp>
    </p:spTree>
    <p:extLst>
      <p:ext uri="{BB962C8B-B14F-4D97-AF65-F5344CB8AC3E}">
        <p14:creationId xmlns:p14="http://schemas.microsoft.com/office/powerpoint/2010/main" val="27785479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75213-F9C5-45E0-BC2A-BFCA2E32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Recovery-</a:t>
            </a:r>
            <a:r>
              <a:rPr lang="it-IT" altLang="it-IT" dirty="0" err="1">
                <a:solidFill>
                  <a:schemeClr val="bg1"/>
                </a:solidFill>
              </a:rPr>
              <a:t>block</a:t>
            </a:r>
            <a:r>
              <a:rPr lang="it-IT" altLang="it-IT" dirty="0">
                <a:solidFill>
                  <a:schemeClr val="bg1"/>
                </a:solidFill>
              </a:rPr>
              <a:t> technique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C56DDF-90F3-48D8-9FF4-D9F467FC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763"/>
            <a:ext cx="10515600" cy="520216"/>
          </a:xfrm>
        </p:spPr>
        <p:txBody>
          <a:bodyPr/>
          <a:lstStyle/>
          <a:p>
            <a:pPr marL="0" indent="0">
              <a:buNone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Combines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checkpointing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backup</a:t>
            </a:r>
            <a:r>
              <a:rPr lang="it-IT" altLang="it-IT" dirty="0">
                <a:solidFill>
                  <a:schemeClr val="accent2"/>
                </a:solidFill>
              </a:rPr>
              <a:t>	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605C8E-7837-499B-82DF-5D7BDC27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40B9B9-56BD-47FA-BB94-C838B2C5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5D7049-603C-4431-93B2-9E25D3D6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64</a:t>
            </a:fld>
            <a:endParaRPr lang="it-IT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BE693A6A-08A1-4CAC-931F-EB0985D48A89}"/>
              </a:ext>
            </a:extLst>
          </p:cNvPr>
          <p:cNvGrpSpPr>
            <a:grpSpLocks/>
          </p:cNvGrpSpPr>
          <p:nvPr/>
        </p:nvGrpSpPr>
        <p:grpSpPr bwMode="auto">
          <a:xfrm>
            <a:off x="5100642" y="2295624"/>
            <a:ext cx="6600825" cy="3363912"/>
            <a:chOff x="1048" y="545"/>
            <a:chExt cx="4158" cy="2119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E394B627-BD39-437D-A229-DC4981F0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806"/>
              <a:ext cx="720" cy="29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Primary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Version</a:t>
              </a: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C46F643B-6CD7-402E-A608-59BC183F7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" y="2070"/>
              <a:ext cx="720" cy="29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Secondary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Version N-1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6F9441-76F6-467C-85B6-558A7212D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178"/>
              <a:ext cx="720" cy="297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 dirty="0" err="1">
                  <a:latin typeface="Times New Roman" panose="02020603050405020304" pitchFamily="18" charset="0"/>
                </a:rPr>
                <a:t>Secondary</a:t>
              </a:r>
              <a:r>
                <a:rPr lang="it-IT" altLang="it-IT" sz="1400" dirty="0">
                  <a:latin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 dirty="0">
                  <a:latin typeface="Times New Roman" panose="02020603050405020304" pitchFamily="18" charset="0"/>
                </a:rPr>
                <a:t>Version 1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26EC9822-55C5-4682-98C8-5BC9589C1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955"/>
              <a:ext cx="33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B6E9EE51-77BD-4F8F-99CD-24AB3D3EE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327"/>
              <a:ext cx="33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1B649D60-7149-43C3-8E92-D8A3BF61B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" y="1364"/>
              <a:ext cx="33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4" name="AutoShape 10">
              <a:extLst>
                <a:ext uri="{FF2B5EF4-FFF2-40B4-BE49-F238E27FC236}">
                  <a16:creationId xmlns:a16="http://schemas.microsoft.com/office/drawing/2014/main" id="{C1BD98AF-815F-41E9-BC95-C85D56685C2E}"/>
                </a:ext>
              </a:extLst>
            </p:cNvPr>
            <p:cNvCxnSpPr>
              <a:cxnSpLocks noChangeShapeType="1"/>
              <a:stCxn id="8" idx="3"/>
            </p:cNvCxnSpPr>
            <p:nvPr/>
          </p:nvCxnSpPr>
          <p:spPr bwMode="auto">
            <a:xfrm>
              <a:off x="2248" y="956"/>
              <a:ext cx="908" cy="309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EA135A69-237B-40C8-A703-360116418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8" y="1364"/>
              <a:ext cx="84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BDE65004-4FB6-41D6-BF0B-C54FDE7E7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2" y="803"/>
              <a:ext cx="11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Program Outputs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620DC43C-BFEB-454F-93D2-2321992A8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" y="1611"/>
              <a:ext cx="14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.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id="{313B394A-EE86-46E5-BC10-9DDBCA63C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1423"/>
              <a:ext cx="14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.</a:t>
              </a:r>
            </a:p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CB61AE87-0E13-4518-9EFF-F7D0B1335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" y="545"/>
              <a:ext cx="1189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 dirty="0">
                  <a:latin typeface="Times New Roman" panose="02020603050405020304" pitchFamily="18" charset="0"/>
                </a:rPr>
                <a:t>Program Inputs</a:t>
              </a: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BEE8C27B-9ED7-41D0-8CC0-DD9465B31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" y="2473"/>
              <a:ext cx="11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4D75DBC-4F54-4553-9AE3-A9DDC2E3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1252"/>
              <a:ext cx="466" cy="446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N-to-1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Program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Switch</a:t>
              </a: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DFE51B1C-F6D9-4233-8102-5A6E8F563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" y="2219"/>
              <a:ext cx="55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35AE4E84-1394-4336-B503-0807B14FA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6" y="1548"/>
              <a:ext cx="339" cy="67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BCAAE9DF-7791-4539-AD9E-5B3056B82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1215"/>
              <a:ext cx="635" cy="33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Acceptance</a:t>
              </a:r>
            </a:p>
            <a:p>
              <a:pPr algn="ct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Tests</a:t>
              </a: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90612BD4-D75A-426D-8B09-D94245C7B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3" y="1327"/>
              <a:ext cx="33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D1AC0B53-C326-47D8-BA41-0132D74B9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8" y="1065"/>
              <a:ext cx="1" cy="3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E996EF77-EE2B-4FF9-BC04-B7E0D87F5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1066"/>
              <a:ext cx="97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9A962595-870C-497B-8F01-17DF6F0F8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0" y="1327"/>
              <a:ext cx="1" cy="55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D9F2DE47-CDF3-44AB-93FB-450908CAD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1884"/>
              <a:ext cx="127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F8D9C6B0-291F-4AE0-8F00-36F5BD6D4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9" y="1697"/>
              <a:ext cx="1" cy="1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C7A6D22F-4A72-4B38-8E0F-F5BF70170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1" y="1964"/>
              <a:ext cx="109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400">
                  <a:latin typeface="Times New Roman" panose="02020603050405020304" pitchFamily="18" charset="0"/>
                </a:rPr>
                <a:t>Test Result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20F1CB86-F58E-4D92-8418-E0E7AD4F7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955"/>
              <a:ext cx="1" cy="12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BD3CDC6A-C1BE-4273-8A32-547C943BA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2219"/>
              <a:ext cx="29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08506AF7-5DEE-4249-809F-DC11CA58C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" y="1447"/>
              <a:ext cx="12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5" name="Rettangolo 34">
            <a:extLst>
              <a:ext uri="{FF2B5EF4-FFF2-40B4-BE49-F238E27FC236}">
                <a16:creationId xmlns:a16="http://schemas.microsoft.com/office/drawing/2014/main" id="{4D648D9E-F478-42F0-9873-C7F2CB36A581}"/>
              </a:ext>
            </a:extLst>
          </p:cNvPr>
          <p:cNvSpPr/>
          <p:nvPr/>
        </p:nvSpPr>
        <p:spPr>
          <a:xfrm>
            <a:off x="810300" y="2018481"/>
            <a:ext cx="4194968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/>
              <a:t>- checkpoint: a copy of the </a:t>
            </a:r>
            <a:r>
              <a:rPr lang="it-IT" altLang="it-IT" dirty="0" err="1"/>
              <a:t>current</a:t>
            </a:r>
            <a:r>
              <a:rPr lang="it-IT" altLang="it-IT" dirty="0"/>
              <a:t> state for </a:t>
            </a:r>
            <a:r>
              <a:rPr lang="it-IT" altLang="it-IT" dirty="0" err="1"/>
              <a:t>possible</a:t>
            </a:r>
            <a:r>
              <a:rPr lang="it-IT" altLang="it-IT" dirty="0"/>
              <a:t> use  in fault </a:t>
            </a:r>
            <a:r>
              <a:rPr lang="it-IT" altLang="it-IT" dirty="0" err="1"/>
              <a:t>tolerant</a:t>
            </a:r>
            <a:r>
              <a:rPr lang="it-IT" altLang="it-IT" dirty="0"/>
              <a:t> techniques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/>
              <a:t>  </a:t>
            </a:r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/>
              <a:t>- releases the </a:t>
            </a:r>
            <a:r>
              <a:rPr lang="it-IT" altLang="it-IT" dirty="0" err="1"/>
              <a:t>programmer</a:t>
            </a:r>
            <a:r>
              <a:rPr lang="it-IT" altLang="it-IT" dirty="0"/>
              <a:t> from </a:t>
            </a:r>
            <a:r>
              <a:rPr lang="it-IT" altLang="it-IT" dirty="0" err="1"/>
              <a:t>determining</a:t>
            </a:r>
            <a:r>
              <a:rPr lang="it-IT" altLang="it-IT" dirty="0"/>
              <a:t> </a:t>
            </a:r>
            <a:r>
              <a:rPr lang="it-IT" altLang="it-IT" dirty="0" err="1"/>
              <a:t>which</a:t>
            </a:r>
            <a:r>
              <a:rPr lang="it-IT" altLang="it-IT" dirty="0"/>
              <a:t> </a:t>
            </a:r>
            <a:r>
              <a:rPr lang="it-IT" altLang="it-IT" dirty="0" err="1"/>
              <a:t>variables</a:t>
            </a:r>
            <a:r>
              <a:rPr lang="it-IT" altLang="it-IT" dirty="0"/>
              <a:t> </a:t>
            </a:r>
            <a:r>
              <a:rPr lang="it-IT" altLang="it-IT" dirty="0" err="1"/>
              <a:t>should</a:t>
            </a: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be </a:t>
            </a:r>
            <a:r>
              <a:rPr lang="it-IT" altLang="it-IT" dirty="0" err="1"/>
              <a:t>checkpointed</a:t>
            </a:r>
            <a:r>
              <a:rPr lang="it-IT" altLang="it-IT" dirty="0"/>
              <a:t> and </a:t>
            </a:r>
            <a:r>
              <a:rPr lang="it-IT" altLang="it-IT" dirty="0" err="1"/>
              <a:t>when</a:t>
            </a:r>
            <a:endParaRPr lang="it-IT" altLang="it-IT" dirty="0"/>
          </a:p>
          <a:p>
            <a:pPr marL="285750" indent="-285750">
              <a:spcBef>
                <a:spcPts val="300"/>
              </a:spcBef>
              <a:buClr>
                <a:srgbClr val="FE400C"/>
              </a:buClr>
              <a:buFontTx/>
              <a:buChar char="-"/>
            </a:pPr>
            <a:endParaRPr lang="it-IT" altLang="it-IT" dirty="0"/>
          </a:p>
          <a:p>
            <a:pPr marL="285750" indent="-285750">
              <a:spcBef>
                <a:spcPts val="300"/>
              </a:spcBef>
              <a:buClr>
                <a:srgbClr val="FE400C"/>
              </a:buClr>
              <a:buFontTx/>
              <a:buChar char="-"/>
            </a:pPr>
            <a:endParaRPr lang="it-IT" altLang="it-IT" dirty="0"/>
          </a:p>
          <a:p>
            <a:pPr>
              <a:spcBef>
                <a:spcPts val="300"/>
              </a:spcBef>
              <a:buClr>
                <a:srgbClr val="FE400C"/>
              </a:buClr>
            </a:pPr>
            <a:r>
              <a:rPr lang="it-IT" altLang="it-IT" dirty="0"/>
              <a:t>- </a:t>
            </a:r>
            <a:r>
              <a:rPr lang="it-IT" altLang="it-IT" dirty="0" err="1"/>
              <a:t>linguistic</a:t>
            </a:r>
            <a:r>
              <a:rPr lang="it-IT" altLang="it-IT" dirty="0"/>
              <a:t> </a:t>
            </a:r>
            <a:r>
              <a:rPr lang="it-IT" altLang="it-IT" dirty="0" err="1"/>
              <a:t>structure</a:t>
            </a:r>
            <a:r>
              <a:rPr lang="it-IT" altLang="it-IT" dirty="0"/>
              <a:t> for recovery </a:t>
            </a:r>
            <a:r>
              <a:rPr lang="it-IT" altLang="it-IT" dirty="0" err="1"/>
              <a:t>blocks</a:t>
            </a:r>
            <a:r>
              <a:rPr lang="it-IT" altLang="it-IT" dirty="0"/>
              <a:t> </a:t>
            </a:r>
            <a:r>
              <a:rPr lang="it-IT" altLang="it-IT" dirty="0" err="1"/>
              <a:t>requires</a:t>
            </a:r>
            <a:r>
              <a:rPr lang="it-IT" altLang="it-IT" dirty="0"/>
              <a:t> a </a:t>
            </a:r>
            <a:r>
              <a:rPr lang="it-IT" altLang="it-IT" dirty="0" err="1"/>
              <a:t>suitable</a:t>
            </a:r>
            <a:r>
              <a:rPr lang="it-IT" altLang="it-IT" dirty="0"/>
              <a:t> </a:t>
            </a:r>
            <a:r>
              <a:rPr lang="it-IT" altLang="it-IT" dirty="0" err="1"/>
              <a:t>mechanism</a:t>
            </a:r>
            <a:r>
              <a:rPr lang="it-IT" altLang="it-IT" dirty="0"/>
              <a:t> for </a:t>
            </a:r>
            <a:r>
              <a:rPr lang="it-IT" altLang="it-IT" dirty="0" err="1"/>
              <a:t>providing</a:t>
            </a:r>
            <a:r>
              <a:rPr lang="it-IT" altLang="it-IT" dirty="0"/>
              <a:t> </a:t>
            </a:r>
            <a:r>
              <a:rPr lang="it-IT" altLang="it-IT" dirty="0" err="1"/>
              <a:t>automatic</a:t>
            </a:r>
            <a:r>
              <a:rPr lang="it-IT" altLang="it-IT" dirty="0"/>
              <a:t> </a:t>
            </a:r>
            <a:r>
              <a:rPr lang="it-IT" altLang="it-IT" dirty="0" err="1"/>
              <a:t>backward</a:t>
            </a:r>
            <a:r>
              <a:rPr lang="it-IT" altLang="it-IT" dirty="0"/>
              <a:t> </a:t>
            </a:r>
            <a:r>
              <a:rPr lang="it-IT" altLang="it-IT" dirty="0" err="1"/>
              <a:t>error</a:t>
            </a:r>
            <a:r>
              <a:rPr lang="it-IT" altLang="it-IT" dirty="0"/>
              <a:t> recovery. </a:t>
            </a:r>
          </a:p>
        </p:txBody>
      </p:sp>
    </p:spTree>
    <p:extLst>
      <p:ext uri="{BB962C8B-B14F-4D97-AF65-F5344CB8AC3E}">
        <p14:creationId xmlns:p14="http://schemas.microsoft.com/office/powerpoint/2010/main" val="6245051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06234-B465-4FF6-B4F1-625A87DD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err="1">
                <a:solidFill>
                  <a:schemeClr val="bg1"/>
                </a:solidFill>
              </a:rPr>
              <a:t>Checkpointing</a:t>
            </a:r>
            <a:r>
              <a:rPr lang="it-IT" altLang="it-IT" dirty="0">
                <a:solidFill>
                  <a:schemeClr val="bg1"/>
                </a:solidFill>
              </a:rPr>
              <a:t>: </a:t>
            </a:r>
            <a:r>
              <a:rPr lang="it-IT" altLang="it-IT" dirty="0" err="1">
                <a:solidFill>
                  <a:schemeClr val="bg1"/>
                </a:solidFill>
              </a:rPr>
              <a:t>basic</a:t>
            </a:r>
            <a:r>
              <a:rPr lang="it-IT" altLang="it-IT" dirty="0">
                <a:solidFill>
                  <a:schemeClr val="bg1"/>
                </a:solidFill>
              </a:rPr>
              <a:t> </a:t>
            </a:r>
            <a:r>
              <a:rPr lang="it-IT" altLang="it-IT" dirty="0" err="1">
                <a:solidFill>
                  <a:schemeClr val="bg1"/>
                </a:solidFill>
              </a:rPr>
              <a:t>issues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910940-39C5-4A5D-A857-7B3AC128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495" y="1481114"/>
            <a:ext cx="10515600" cy="502917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400" dirty="0"/>
              <a:t>- </a:t>
            </a:r>
            <a:r>
              <a:rPr lang="it-IT" altLang="it-IT" sz="2400" dirty="0" err="1"/>
              <a:t>may</a:t>
            </a:r>
            <a:r>
              <a:rPr lang="it-IT" altLang="it-IT" sz="2400" dirty="0"/>
              <a:t> be </a:t>
            </a:r>
            <a:r>
              <a:rPr lang="it-IT" altLang="it-IT" sz="2400" dirty="0" err="1"/>
              <a:t>taken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automatically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periodically</a:t>
            </a:r>
            <a:r>
              <a:rPr lang="it-IT" altLang="it-IT" sz="2400" dirty="0"/>
              <a:t>) or </a:t>
            </a:r>
            <a:r>
              <a:rPr lang="it-IT" altLang="it-IT" sz="2400" dirty="0" err="1"/>
              <a:t>upon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request</a:t>
            </a:r>
            <a:r>
              <a:rPr lang="it-IT" altLang="it-IT" sz="2400" dirty="0"/>
              <a:t> by </a:t>
            </a:r>
            <a:r>
              <a:rPr lang="it-IT" altLang="it-IT" sz="2400" dirty="0" err="1"/>
              <a:t>program</a:t>
            </a:r>
            <a:r>
              <a:rPr lang="it-IT" altLang="it-IT" sz="2400" dirty="0"/>
              <a:t>	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sz="24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400" dirty="0"/>
              <a:t>- </a:t>
            </a:r>
            <a:r>
              <a:rPr lang="it-IT" altLang="it-IT" sz="2400" dirty="0" err="1"/>
              <a:t>resetting</a:t>
            </a:r>
            <a:r>
              <a:rPr lang="it-IT" altLang="it-IT" sz="2400" dirty="0"/>
              <a:t> the system and </a:t>
            </a:r>
            <a:r>
              <a:rPr lang="it-IT" altLang="it-IT" sz="2400" dirty="0" err="1"/>
              <a:t>process</a:t>
            </a:r>
            <a:r>
              <a:rPr lang="it-IT" altLang="it-IT" sz="2400" dirty="0"/>
              <a:t> state to the  state </a:t>
            </a:r>
            <a:r>
              <a:rPr lang="it-IT" altLang="it-IT" sz="2400" dirty="0" err="1"/>
              <a:t>stored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at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latest</a:t>
            </a:r>
            <a:r>
              <a:rPr lang="it-IT" altLang="it-IT" sz="2400" dirty="0"/>
              <a:t> checkpoint </a:t>
            </a:r>
            <a:br>
              <a:rPr lang="it-IT" altLang="it-IT" sz="2400" dirty="0"/>
            </a:br>
            <a:r>
              <a:rPr lang="it-IT" altLang="it-IT" sz="2400" dirty="0"/>
              <a:t>   </a:t>
            </a:r>
            <a:r>
              <a:rPr lang="it-IT" altLang="it-IT" sz="2400" dirty="0" err="1"/>
              <a:t>needs</a:t>
            </a:r>
            <a:r>
              <a:rPr lang="it-IT" altLang="it-IT" sz="2400" dirty="0"/>
              <a:t>    </a:t>
            </a:r>
            <a:r>
              <a:rPr lang="it-IT" altLang="it-IT" sz="2400" dirty="0" err="1"/>
              <a:t>mechanisms</a:t>
            </a:r>
            <a:r>
              <a:rPr lang="it-IT" altLang="it-IT" sz="2400" dirty="0"/>
              <a:t> in </a:t>
            </a:r>
            <a:r>
              <a:rPr lang="it-IT" altLang="it-IT" sz="2400" dirty="0" err="1"/>
              <a:t>run</a:t>
            </a:r>
            <a:r>
              <a:rPr lang="it-IT" altLang="it-IT" sz="2400" dirty="0"/>
              <a:t>-time support (</a:t>
            </a:r>
            <a:r>
              <a:rPr lang="it-IT" altLang="it-IT" sz="2400" dirty="0" err="1"/>
              <a:t>rollback</a:t>
            </a:r>
            <a:r>
              <a:rPr lang="it-IT" altLang="it-IT" sz="2400" dirty="0"/>
              <a:t>)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sz="24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sz="24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400" dirty="0"/>
              <a:t>- </a:t>
            </a:r>
            <a:r>
              <a:rPr lang="it-IT" altLang="it-IT" sz="2400" dirty="0" err="1"/>
              <a:t>need</a:t>
            </a:r>
            <a:r>
              <a:rPr lang="it-IT" altLang="it-IT" sz="2400" dirty="0"/>
              <a:t> to be </a:t>
            </a:r>
            <a:r>
              <a:rPr lang="it-IT" altLang="it-IT" sz="2400" dirty="0" err="1"/>
              <a:t>correct</a:t>
            </a:r>
            <a:r>
              <a:rPr lang="it-IT" altLang="it-IT" sz="2400" dirty="0"/>
              <a:t> </a:t>
            </a:r>
            <a:br>
              <a:rPr lang="it-IT" altLang="it-IT" sz="2400" dirty="0"/>
            </a:br>
            <a:r>
              <a:rPr lang="it-IT" altLang="it-IT" sz="2400" dirty="0"/>
              <a:t>  (</a:t>
            </a:r>
            <a:r>
              <a:rPr lang="it-IT" altLang="it-IT" sz="2400" dirty="0" err="1"/>
              <a:t>consistency</a:t>
            </a:r>
            <a:r>
              <a:rPr lang="it-IT" altLang="it-IT" sz="2400" dirty="0"/>
              <a:t> of checkpoints)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endParaRPr lang="it-IT" altLang="it-IT" sz="24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400" dirty="0"/>
              <a:t>- </a:t>
            </a:r>
            <a:r>
              <a:rPr lang="it-IT" altLang="it-IT" sz="2400" dirty="0" err="1"/>
              <a:t>need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eventually</a:t>
            </a:r>
            <a:r>
              <a:rPr lang="it-IT" altLang="it-IT" sz="2400" dirty="0"/>
              <a:t> to be </a:t>
            </a:r>
            <a:r>
              <a:rPr lang="it-IT" altLang="it-IT" sz="2400" dirty="0" err="1"/>
              <a:t>discarded</a:t>
            </a:r>
            <a:endParaRPr lang="it-IT" altLang="it-IT" sz="2400" dirty="0"/>
          </a:p>
          <a:p>
            <a:pPr>
              <a:spcBef>
                <a:spcPts val="338"/>
              </a:spcBef>
              <a:buClr>
                <a:srgbClr val="FE400C"/>
              </a:buClr>
              <a:buSzPct val="100000"/>
              <a:buFontTx/>
              <a:buChar char="-"/>
              <a:defRPr/>
            </a:pPr>
            <a:endParaRPr lang="it-IT" altLang="it-IT" sz="2400" dirty="0"/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r>
              <a:rPr lang="it-IT" altLang="it-IT" sz="2400" dirty="0"/>
              <a:t>- overhead of </a:t>
            </a:r>
            <a:r>
              <a:rPr lang="it-IT" altLang="it-IT" sz="2400" dirty="0" err="1"/>
              <a:t>saving</a:t>
            </a:r>
            <a:r>
              <a:rPr lang="it-IT" altLang="it-IT" sz="2400" dirty="0"/>
              <a:t> system state   </a:t>
            </a:r>
            <a:br>
              <a:rPr lang="it-IT" altLang="it-IT" sz="2400" dirty="0"/>
            </a:br>
            <a:r>
              <a:rPr lang="it-IT" altLang="it-IT" sz="2400" dirty="0"/>
              <a:t>  (</a:t>
            </a:r>
            <a:r>
              <a:rPr lang="it-IT" altLang="it-IT" sz="2400" dirty="0" err="1"/>
              <a:t>minimize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amount</a:t>
            </a:r>
            <a:r>
              <a:rPr lang="it-IT" altLang="it-IT" sz="2400" dirty="0"/>
              <a:t> of state </a:t>
            </a:r>
            <a:br>
              <a:rPr lang="it-IT" altLang="it-IT" sz="2400" dirty="0"/>
            </a:br>
            <a:r>
              <a:rPr lang="it-IT" altLang="it-IT" sz="2400" dirty="0"/>
              <a:t>  information </a:t>
            </a:r>
            <a:r>
              <a:rPr lang="it-IT" altLang="it-IT" sz="2400" dirty="0" err="1"/>
              <a:t>that</a:t>
            </a:r>
            <a:r>
              <a:rPr lang="it-IT" altLang="it-IT" sz="2400" dirty="0"/>
              <a:t> must be </a:t>
            </a:r>
            <a:r>
              <a:rPr lang="it-IT" altLang="it-IT" sz="2400" dirty="0" err="1"/>
              <a:t>saved</a:t>
            </a:r>
            <a:r>
              <a:rPr lang="it-IT" altLang="it-IT" sz="2400" dirty="0"/>
              <a:t>)</a:t>
            </a: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br>
              <a:rPr lang="it-IT" altLang="it-IT" sz="2400" dirty="0">
                <a:solidFill>
                  <a:schemeClr val="accent2"/>
                </a:solidFill>
              </a:rPr>
            </a:br>
            <a:r>
              <a:rPr lang="it-IT" altLang="it-IT" sz="2400" dirty="0">
                <a:solidFill>
                  <a:schemeClr val="accent2"/>
                </a:solidFill>
              </a:rPr>
              <a:t>	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2600" dirty="0">
              <a:solidFill>
                <a:schemeClr val="accent2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altLang="it-IT" sz="2600" dirty="0">
              <a:solidFill>
                <a:schemeClr val="accent2"/>
              </a:solidFill>
            </a:endParaRPr>
          </a:p>
          <a:p>
            <a:pPr marL="0" indent="0">
              <a:spcBef>
                <a:spcPts val="338"/>
              </a:spcBef>
              <a:buClr>
                <a:srgbClr val="FE400C"/>
              </a:buClr>
              <a:buSzPct val="100000"/>
              <a:buNone/>
              <a:defRPr/>
            </a:pPr>
            <a:endParaRPr lang="it-IT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3B736A-2B14-454B-B5B2-B9D50C9F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9EA771-D8FD-4067-B31A-883A7165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373FAB-7C7D-4485-8522-C635074F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65</a:t>
            </a:fld>
            <a:endParaRPr lang="it-IT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7F3CC1AD-960A-44D9-AC92-DB6BE3474760}"/>
              </a:ext>
            </a:extLst>
          </p:cNvPr>
          <p:cNvGrpSpPr>
            <a:grpSpLocks/>
          </p:cNvGrpSpPr>
          <p:nvPr/>
        </p:nvGrpSpPr>
        <p:grpSpPr bwMode="auto">
          <a:xfrm>
            <a:off x="5661092" y="2923717"/>
            <a:ext cx="5072041" cy="2663106"/>
            <a:chOff x="790" y="1442"/>
            <a:chExt cx="3170" cy="1580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05AA11F-A408-4CAE-97F5-BDC8B0CCB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655"/>
              <a:ext cx="274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CE173915-3E3A-42D5-B9DF-04F25831A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" y="1886"/>
              <a:ext cx="274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732A64DE-A1D6-4CC2-9D1E-0FC3308CE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7" y="2116"/>
              <a:ext cx="274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F0BDC8B3-DD08-4D9B-AB9A-343E95C2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1617"/>
              <a:ext cx="40" cy="38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75DF146-0501-4B65-8D37-BDFA7581F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848"/>
              <a:ext cx="40" cy="38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65E8B532-5F80-4C54-BA5B-905D6B2F5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078"/>
              <a:ext cx="40" cy="38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14C2D54-5055-426B-AF41-0A6935666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8" y="1885"/>
              <a:ext cx="1" cy="2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D1FD93FB-A6CD-4AD1-A6F9-A1987C679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5" y="1655"/>
              <a:ext cx="1" cy="23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D2C48539-A314-4AB2-8C19-F9A9D1B49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1848"/>
              <a:ext cx="40" cy="38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806C9C30-1DA7-497D-890A-26811C279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655"/>
              <a:ext cx="41" cy="38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BFDEA360-F5CB-436E-BBF4-A7B5498B7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" y="1655"/>
              <a:ext cx="1" cy="46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8ABC394-13ED-495B-9F0F-B62589189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2" y="1654"/>
              <a:ext cx="1" cy="4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0C721DA3-A635-42D1-8579-4804C41F1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078"/>
              <a:ext cx="40" cy="38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3AEB1656-F4AD-4E47-879F-23B0449E2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019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5BAD8C7-D8C1-46D6-AC5B-9E1CFE34D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" y="1442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80964B-92EC-4161-BCE8-4136AF70E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9" y="2211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BB92A23F-AE6A-4CDE-A783-D4660E30C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1710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F667F4F9-9F55-4228-96A5-7992A69CC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8" y="2211"/>
              <a:ext cx="15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32C8C496-3160-4CD6-B1B8-1972F891C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" y="1902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7B39CA61-2FD4-49FD-BE66-6EAC15586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" y="1902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980AC601-2F5A-484C-A78A-B17AC9472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518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741099F0-CB09-4652-85EB-2A2F609CC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2172"/>
              <a:ext cx="15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94B21EFC-B85E-488A-AB24-05AE8140E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172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1" name="Text Box 29">
              <a:extLst>
                <a:ext uri="{FF2B5EF4-FFF2-40B4-BE49-F238E27FC236}">
                  <a16:creationId xmlns:a16="http://schemas.microsoft.com/office/drawing/2014/main" id="{0724408D-1D91-42DC-96E1-737E24741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479"/>
              <a:ext cx="1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2" name="Text Box 30">
              <a:extLst>
                <a:ext uri="{FF2B5EF4-FFF2-40B4-BE49-F238E27FC236}">
                  <a16:creationId xmlns:a16="http://schemas.microsoft.com/office/drawing/2014/main" id="{D87B83C0-364B-4CF8-81AE-E8BB55194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" y="1461"/>
              <a:ext cx="49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Process A</a:t>
              </a: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DEDE30B4-C8CD-4FA3-9ED3-5E9B57502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1731"/>
              <a:ext cx="49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Process B</a:t>
              </a: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8B34F332-2004-454A-9F60-A3C54ABE8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2000"/>
              <a:ext cx="49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 dirty="0" err="1">
                  <a:latin typeface="Times New Roman" panose="02020603050405020304" pitchFamily="18" charset="0"/>
                </a:rPr>
                <a:t>Process</a:t>
              </a:r>
              <a:r>
                <a:rPr lang="it-IT" altLang="it-IT" sz="1200" dirty="0">
                  <a:latin typeface="Times New Roman" panose="02020603050405020304" pitchFamily="18" charset="0"/>
                </a:rPr>
                <a:t> C</a:t>
              </a:r>
            </a:p>
          </p:txBody>
        </p:sp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6157FF68-817A-43D5-BF5B-4A4FA25A2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" y="2172"/>
              <a:ext cx="15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9F554914-CFAD-4FAA-B403-FD3C726CF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2501"/>
              <a:ext cx="41" cy="38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37" name="Text Box 35">
              <a:extLst>
                <a:ext uri="{FF2B5EF4-FFF2-40B4-BE49-F238E27FC236}">
                  <a16:creationId xmlns:a16="http://schemas.microsoft.com/office/drawing/2014/main" id="{DE5318E6-2DD2-4C5F-8B17-B6A947E80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" y="2462"/>
              <a:ext cx="56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 dirty="0">
                  <a:latin typeface="Times New Roman" panose="02020603050405020304" pitchFamily="18" charset="0"/>
                </a:rPr>
                <a:t>Checkpoint</a:t>
              </a:r>
            </a:p>
          </p:txBody>
        </p:sp>
        <p:sp>
          <p:nvSpPr>
            <p:cNvPr id="38" name="Text Box 36">
              <a:extLst>
                <a:ext uri="{FF2B5EF4-FFF2-40B4-BE49-F238E27FC236}">
                  <a16:creationId xmlns:a16="http://schemas.microsoft.com/office/drawing/2014/main" id="{44EFD9AF-B7D2-4240-A7DF-1CCDD2ACB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" y="2655"/>
              <a:ext cx="17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9" name="Text Box 37">
              <a:extLst>
                <a:ext uri="{FF2B5EF4-FFF2-40B4-BE49-F238E27FC236}">
                  <a16:creationId xmlns:a16="http://schemas.microsoft.com/office/drawing/2014/main" id="{85B56A9F-2A03-4154-B592-1E605D464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5" y="2692"/>
              <a:ext cx="31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Error</a:t>
              </a:r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3BAF84D3-0EEB-4D75-B706-701EC9333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" y="2923"/>
              <a:ext cx="16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Text Box 39">
              <a:extLst>
                <a:ext uri="{FF2B5EF4-FFF2-40B4-BE49-F238E27FC236}">
                  <a16:creationId xmlns:a16="http://schemas.microsoft.com/office/drawing/2014/main" id="{75516B3F-3DD2-4E4D-A1E2-94D5B98D0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" y="2846"/>
              <a:ext cx="84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it-IT" altLang="it-IT" sz="1200">
                  <a:latin typeface="Times New Roman" panose="02020603050405020304" pitchFamily="18" charset="0"/>
                </a:rPr>
                <a:t>Message passed</a:t>
              </a:r>
            </a:p>
          </p:txBody>
        </p:sp>
      </p:grpSp>
      <p:sp>
        <p:nvSpPr>
          <p:cNvPr id="42" name="Text Box 42">
            <a:extLst>
              <a:ext uri="{FF2B5EF4-FFF2-40B4-BE49-F238E27FC236}">
                <a16:creationId xmlns:a16="http://schemas.microsoft.com/office/drawing/2014/main" id="{4520DD43-0532-4F97-AD46-F2C45EEC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325" y="5228002"/>
            <a:ext cx="1247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/>
              <a:t>domino </a:t>
            </a:r>
            <a:r>
              <a:rPr lang="it-IT" altLang="it-IT" sz="1400" dirty="0" err="1"/>
              <a:t>effect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2418977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82DED-C9CC-45A9-8ED8-5C4F9BF8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Effectiveness</a:t>
            </a:r>
            <a:r>
              <a:rPr lang="it-IT" dirty="0">
                <a:solidFill>
                  <a:schemeClr val="bg1"/>
                </a:solidFill>
              </a:rPr>
              <a:t> of fault </a:t>
            </a:r>
            <a:r>
              <a:rPr lang="it-IT" dirty="0" err="1">
                <a:solidFill>
                  <a:schemeClr val="bg1"/>
                </a:solidFill>
              </a:rPr>
              <a:t>tolerance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DC7DAC-CBC7-4089-8462-C1112E33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Stable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storage</a:t>
            </a:r>
          </a:p>
          <a:p>
            <a:endParaRPr lang="it-IT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/>
              <a:t>	RAID (Redundant Arrays of Independent Disks) technology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dirty="0"/>
              <a:t>	disk organization techniques that manage a large numbers of 	disks, providing a view of a single disk of  high capacity and high speed by using multiple disks in parallel, and high reliability by storing data redundantly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9D98F5-7C6A-44E9-A151-D94E89F4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0657A-77D9-4A16-B5B7-613D9E4F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266B54-577E-4F0C-A7DB-79108497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901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AE72F-9CAB-4C90-A498-476ED4FB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Magnetic</a:t>
            </a:r>
            <a:r>
              <a:rPr lang="it-IT" dirty="0">
                <a:solidFill>
                  <a:schemeClr val="bg1"/>
                </a:solidFill>
              </a:rPr>
              <a:t> disk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C4FB6-618A-4653-A5E5-B291863F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94D3D5-CEF8-4E8F-8F88-4FAC5A9B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27E1C8-DE0B-419D-A4B3-8783FC2A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67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24BADED-3768-4E80-82F0-555D35E29A7C}"/>
              </a:ext>
            </a:extLst>
          </p:cNvPr>
          <p:cNvSpPr/>
          <p:nvPr/>
        </p:nvSpPr>
        <p:spPr>
          <a:xfrm>
            <a:off x="1010477" y="1988193"/>
            <a:ext cx="963433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altLang="it-IT" sz="2000" dirty="0"/>
          </a:p>
          <a:p>
            <a:pPr>
              <a:lnSpc>
                <a:spcPct val="90000"/>
              </a:lnSpc>
              <a:defRPr/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Read failure</a:t>
            </a:r>
          </a:p>
          <a:p>
            <a:pPr marL="400050" lvl="1" indent="0"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it-IT" sz="2400" dirty="0"/>
              <a:t>To deal with read failure, computes and attaches </a:t>
            </a:r>
            <a:r>
              <a:rPr lang="en-US" altLang="it-IT" sz="2400" b="1" dirty="0"/>
              <a:t>checksums</a:t>
            </a:r>
            <a:r>
              <a:rPr lang="en-US" altLang="it-IT" sz="2400" dirty="0"/>
              <a:t> to each sector to verify that data is read back correctly</a:t>
            </a:r>
          </a:p>
          <a:p>
            <a:pPr marL="400050" lvl="1" indent="0"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it-IT" sz="2400" dirty="0"/>
              <a:t>If data is corrupted, with very high probability stored checksum won’t match recomputed checksum</a:t>
            </a:r>
          </a:p>
          <a:p>
            <a:pPr>
              <a:lnSpc>
                <a:spcPct val="90000"/>
              </a:lnSpc>
              <a:defRPr/>
            </a:pPr>
            <a:endParaRPr lang="en-US" altLang="it-IT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Write failure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it-IT" sz="2400" dirty="0"/>
              <a:t>Ensure successful writing by reading back sector after writing it</a:t>
            </a:r>
          </a:p>
          <a:p>
            <a:pPr lvl="1">
              <a:lnSpc>
                <a:spcPct val="90000"/>
              </a:lnSpc>
              <a:defRPr/>
            </a:pPr>
            <a:endParaRPr lang="en-US" altLang="it-IT" sz="2000" dirty="0"/>
          </a:p>
        </p:txBody>
      </p:sp>
    </p:spTree>
    <p:extLst>
      <p:ext uri="{BB962C8B-B14F-4D97-AF65-F5344CB8AC3E}">
        <p14:creationId xmlns:p14="http://schemas.microsoft.com/office/powerpoint/2010/main" val="15417781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E93B0-D0C9-4FF1-AEEC-46B4F87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RAID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A8FD6F-1EA4-4E7C-94CD-565E227C9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19" y="1087219"/>
            <a:ext cx="10946434" cy="4781329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Redundant</a:t>
            </a:r>
            <a:r>
              <a:rPr lang="it-IT" dirty="0"/>
              <a:t> information </a:t>
            </a:r>
            <a:r>
              <a:rPr lang="it-IT" dirty="0" err="1"/>
              <a:t>stored</a:t>
            </a:r>
            <a:r>
              <a:rPr lang="it-IT" dirty="0"/>
              <a:t> on multiple disks to </a:t>
            </a:r>
            <a:r>
              <a:rPr lang="it-IT" dirty="0" err="1"/>
              <a:t>recover</a:t>
            </a:r>
            <a:r>
              <a:rPr lang="it-IT" dirty="0"/>
              <a:t> from </a:t>
            </a:r>
            <a:r>
              <a:rPr lang="it-IT" dirty="0" err="1"/>
              <a:t>failures</a:t>
            </a:r>
            <a:endParaRPr lang="it-IT" dirty="0"/>
          </a:p>
          <a:p>
            <a:endParaRPr lang="it-IT" dirty="0"/>
          </a:p>
          <a:p>
            <a:r>
              <a:rPr lang="it-IT" dirty="0"/>
              <a:t>Mirroring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Coding: </a:t>
            </a:r>
            <a:r>
              <a:rPr lang="en-US" altLang="it-IT" dirty="0"/>
              <a:t>Block-Interleaved Parity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7D161A-2676-4896-AFDF-764B9AD0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35A3D6-EEBA-48E7-AD72-6F54FA05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E33551-04EB-40AF-BF97-4BA25997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68</a:t>
            </a:fld>
            <a:endParaRPr lang="it-IT"/>
          </a:p>
        </p:txBody>
      </p:sp>
      <p:sp>
        <p:nvSpPr>
          <p:cNvPr id="8" name="Rettangolo 29">
            <a:extLst>
              <a:ext uri="{FF2B5EF4-FFF2-40B4-BE49-F238E27FC236}">
                <a16:creationId xmlns:a16="http://schemas.microsoft.com/office/drawing/2014/main" id="{86227EDF-2F62-4026-8F9B-5D44A998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665" y="2875789"/>
            <a:ext cx="56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</p:txBody>
      </p:sp>
      <p:sp>
        <p:nvSpPr>
          <p:cNvPr id="9" name="Rettangolo 30">
            <a:extLst>
              <a:ext uri="{FF2B5EF4-FFF2-40B4-BE49-F238E27FC236}">
                <a16:creationId xmlns:a16="http://schemas.microsoft.com/office/drawing/2014/main" id="{35A8A865-07FF-444B-ADB2-AEBD1D0BF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665" y="2875123"/>
            <a:ext cx="1363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Mirrored Disk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5994F2F9-37E0-40B5-8193-28B1B63107A7}"/>
              </a:ext>
            </a:extLst>
          </p:cNvPr>
          <p:cNvGrpSpPr>
            <a:grpSpLocks/>
          </p:cNvGrpSpPr>
          <p:nvPr/>
        </p:nvGrpSpPr>
        <p:grpSpPr bwMode="auto">
          <a:xfrm>
            <a:off x="4293625" y="4402328"/>
            <a:ext cx="1219200" cy="1066800"/>
            <a:chOff x="672" y="1152"/>
            <a:chExt cx="768" cy="672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D34C20EA-BE13-4EC4-9603-4638F384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8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5E7B389D-CDE7-4289-90E5-A958CAD4B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4</a:t>
              </a: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AAB4C419-A1F1-48CD-BBA6-55FD14D3C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0</a:t>
              </a:r>
            </a:p>
          </p:txBody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14000762-4053-4310-A148-E0D428FE03E5}"/>
              </a:ext>
            </a:extLst>
          </p:cNvPr>
          <p:cNvGrpSpPr>
            <a:grpSpLocks/>
          </p:cNvGrpSpPr>
          <p:nvPr/>
        </p:nvGrpSpPr>
        <p:grpSpPr bwMode="auto">
          <a:xfrm>
            <a:off x="5657287" y="4397565"/>
            <a:ext cx="1219200" cy="1066800"/>
            <a:chOff x="672" y="1152"/>
            <a:chExt cx="768" cy="672"/>
          </a:xfrm>
        </p:grpSpPr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42647B27-4323-4AC0-9621-43EC96135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9</a:t>
              </a:r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48CB9E47-2C51-48F3-8181-C79BFA16A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5</a:t>
              </a:r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9632CE58-079B-4375-A229-F828FE12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1</a:t>
              </a: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C47AD6F9-9A2E-476E-B594-C2BB74E44D13}"/>
              </a:ext>
            </a:extLst>
          </p:cNvPr>
          <p:cNvGrpSpPr>
            <a:grpSpLocks/>
          </p:cNvGrpSpPr>
          <p:nvPr/>
        </p:nvGrpSpPr>
        <p:grpSpPr bwMode="auto">
          <a:xfrm>
            <a:off x="7082862" y="4397565"/>
            <a:ext cx="1219200" cy="1066800"/>
            <a:chOff x="672" y="1152"/>
            <a:chExt cx="768" cy="672"/>
          </a:xfrm>
        </p:grpSpPr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9274EC01-BB24-464D-886A-A7A21C380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10</a:t>
              </a:r>
            </a:p>
          </p:txBody>
        </p:sp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0EDEDEDE-8540-4285-B8D7-FEAD00584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6</a:t>
              </a:r>
            </a:p>
          </p:txBody>
        </p:sp>
        <p:sp>
          <p:nvSpPr>
            <p:cNvPr id="22" name="AutoShape 15">
              <a:extLst>
                <a:ext uri="{FF2B5EF4-FFF2-40B4-BE49-F238E27FC236}">
                  <a16:creationId xmlns:a16="http://schemas.microsoft.com/office/drawing/2014/main" id="{45AF7315-DF0C-4CBC-9743-52DB221C0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2</a:t>
              </a: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FB18A00F-ED20-45A8-A02B-7F1290C77182}"/>
              </a:ext>
            </a:extLst>
          </p:cNvPr>
          <p:cNvGrpSpPr>
            <a:grpSpLocks/>
          </p:cNvGrpSpPr>
          <p:nvPr/>
        </p:nvGrpSpPr>
        <p:grpSpPr bwMode="auto">
          <a:xfrm>
            <a:off x="8527487" y="4397565"/>
            <a:ext cx="1219200" cy="1066800"/>
            <a:chOff x="672" y="1152"/>
            <a:chExt cx="768" cy="672"/>
          </a:xfrm>
        </p:grpSpPr>
        <p:sp>
          <p:nvSpPr>
            <p:cNvPr id="24" name="AutoShape 17">
              <a:extLst>
                <a:ext uri="{FF2B5EF4-FFF2-40B4-BE49-F238E27FC236}">
                  <a16:creationId xmlns:a16="http://schemas.microsoft.com/office/drawing/2014/main" id="{21AFD823-1A05-475D-AB7A-29391296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11</a:t>
              </a:r>
            </a:p>
          </p:txBody>
        </p:sp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D89F7F51-E1F8-4D0E-BB10-C2B9557D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7</a:t>
              </a:r>
            </a:p>
          </p:txBody>
        </p:sp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E46BB371-4659-4CCB-889C-629E6FBCE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3</a:t>
              </a: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F6898FB3-C6C0-4CAB-9226-7F3C13F556CD}"/>
              </a:ext>
            </a:extLst>
          </p:cNvPr>
          <p:cNvGrpSpPr>
            <a:grpSpLocks/>
          </p:cNvGrpSpPr>
          <p:nvPr/>
        </p:nvGrpSpPr>
        <p:grpSpPr bwMode="auto">
          <a:xfrm>
            <a:off x="9972112" y="4440023"/>
            <a:ext cx="1219200" cy="1066800"/>
            <a:chOff x="672" y="1152"/>
            <a:chExt cx="768" cy="672"/>
          </a:xfrm>
          <a:solidFill>
            <a:schemeClr val="bg1">
              <a:lumMod val="75000"/>
            </a:schemeClr>
          </a:solidFill>
        </p:grpSpPr>
        <p:sp>
          <p:nvSpPr>
            <p:cNvPr id="28" name="AutoShape 21">
              <a:extLst>
                <a:ext uri="{FF2B5EF4-FFF2-40B4-BE49-F238E27FC236}">
                  <a16:creationId xmlns:a16="http://schemas.microsoft.com/office/drawing/2014/main" id="{CCA02424-1A55-4B8F-AF01-5EC12A9C0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sz="1400" i="1">
                  <a:latin typeface="Times New Roman" panose="02020603050405020304" pitchFamily="18" charset="0"/>
                </a:rPr>
                <a:t>parityblock 8-11</a:t>
              </a:r>
            </a:p>
          </p:txBody>
        </p:sp>
        <p:sp>
          <p:nvSpPr>
            <p:cNvPr id="29" name="AutoShape 22">
              <a:extLst>
                <a:ext uri="{FF2B5EF4-FFF2-40B4-BE49-F238E27FC236}">
                  <a16:creationId xmlns:a16="http://schemas.microsoft.com/office/drawing/2014/main" id="{6BFF5DAC-7047-4D9E-8229-83159D1D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sz="1400" i="1" dirty="0" err="1">
                  <a:latin typeface="Times New Roman" panose="02020603050405020304" pitchFamily="18" charset="0"/>
                </a:rPr>
                <a:t>parityblock</a:t>
              </a:r>
              <a:r>
                <a:rPr kumimoji="0" lang="en-US" altLang="it-IT" sz="1400" i="1" dirty="0">
                  <a:latin typeface="Times New Roman" panose="02020603050405020304" pitchFamily="18" charset="0"/>
                </a:rPr>
                <a:t> 4-7</a:t>
              </a:r>
            </a:p>
          </p:txBody>
        </p:sp>
        <p:sp>
          <p:nvSpPr>
            <p:cNvPr id="30" name="AutoShape 23">
              <a:extLst>
                <a:ext uri="{FF2B5EF4-FFF2-40B4-BE49-F238E27FC236}">
                  <a16:creationId xmlns:a16="http://schemas.microsoft.com/office/drawing/2014/main" id="{3041D29E-3481-46B0-B008-443DC4C59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sz="1400" i="1">
                  <a:latin typeface="Times New Roman" panose="02020603050405020304" pitchFamily="18" charset="0"/>
                </a:rPr>
                <a:t>parityblock 0-3</a:t>
              </a: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CC4DE6A1-B674-410E-A0B9-7E00A6946B74}"/>
              </a:ext>
            </a:extLst>
          </p:cNvPr>
          <p:cNvSpPr/>
          <p:nvPr/>
        </p:nvSpPr>
        <p:spPr>
          <a:xfrm>
            <a:off x="1149885" y="4242176"/>
            <a:ext cx="205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dirty="0"/>
              <a:t>Block-level striping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71AEA182-8336-46BD-9407-C945AB095E4A}"/>
              </a:ext>
            </a:extLst>
          </p:cNvPr>
          <p:cNvGrpSpPr>
            <a:grpSpLocks/>
          </p:cNvGrpSpPr>
          <p:nvPr/>
        </p:nvGrpSpPr>
        <p:grpSpPr bwMode="auto">
          <a:xfrm>
            <a:off x="4691408" y="2084753"/>
            <a:ext cx="1219200" cy="762000"/>
            <a:chOff x="672" y="1152"/>
            <a:chExt cx="768" cy="480"/>
          </a:xfrm>
        </p:grpSpPr>
        <p:sp>
          <p:nvSpPr>
            <p:cNvPr id="34" name="AutoShape 6">
              <a:extLst>
                <a:ext uri="{FF2B5EF4-FFF2-40B4-BE49-F238E27FC236}">
                  <a16:creationId xmlns:a16="http://schemas.microsoft.com/office/drawing/2014/main" id="{00519376-0629-4600-9660-9116B16B1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7">
              <a:extLst>
                <a:ext uri="{FF2B5EF4-FFF2-40B4-BE49-F238E27FC236}">
                  <a16:creationId xmlns:a16="http://schemas.microsoft.com/office/drawing/2014/main" id="{B7AC4443-8252-4FFF-A592-797E095A1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1E082551-6049-4669-845C-C569C9FF6114}"/>
              </a:ext>
            </a:extLst>
          </p:cNvPr>
          <p:cNvGrpSpPr>
            <a:grpSpLocks/>
          </p:cNvGrpSpPr>
          <p:nvPr/>
        </p:nvGrpSpPr>
        <p:grpSpPr bwMode="auto">
          <a:xfrm>
            <a:off x="6445665" y="2052815"/>
            <a:ext cx="1219200" cy="762000"/>
            <a:chOff x="672" y="1152"/>
            <a:chExt cx="768" cy="480"/>
          </a:xfrm>
        </p:grpSpPr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id="{BDDAEE7B-CBDB-42DC-B931-55DA3949E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7">
              <a:extLst>
                <a:ext uri="{FF2B5EF4-FFF2-40B4-BE49-F238E27FC236}">
                  <a16:creationId xmlns:a16="http://schemas.microsoft.com/office/drawing/2014/main" id="{9C22BB45-2697-4706-BEED-F1F76DAA7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2BBF1BF-B9E4-4569-94C0-90C9F94FD2DF}"/>
              </a:ext>
            </a:extLst>
          </p:cNvPr>
          <p:cNvSpPr txBox="1"/>
          <p:nvPr/>
        </p:nvSpPr>
        <p:spPr>
          <a:xfrm>
            <a:off x="1165172" y="5002700"/>
            <a:ext cx="2637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Parity</a:t>
            </a:r>
            <a:r>
              <a:rPr lang="it-IT" dirty="0"/>
              <a:t> </a:t>
            </a:r>
            <a:r>
              <a:rPr lang="it-IT" dirty="0" err="1"/>
              <a:t>block</a:t>
            </a:r>
            <a:r>
              <a:rPr lang="it-IT" dirty="0"/>
              <a:t>  on a </a:t>
            </a:r>
            <a:r>
              <a:rPr lang="it-IT" dirty="0" err="1"/>
              <a:t>diferent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disk for </a:t>
            </a:r>
            <a:r>
              <a:rPr lang="it-IT" dirty="0" err="1"/>
              <a:t>toleranting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disk </a:t>
            </a:r>
            <a:r>
              <a:rPr lang="it-IT" dirty="0" err="1"/>
              <a:t>failure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8057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">
            <a:extLst>
              <a:ext uri="{FF2B5EF4-FFF2-40B4-BE49-F238E27FC236}">
                <a16:creationId xmlns:a16="http://schemas.microsoft.com/office/drawing/2014/main" id="{930C5A03-CA87-4AB6-B979-7EBD31C2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461" y="4015542"/>
            <a:ext cx="1219200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</a:rPr>
              <a:t>block 17</a:t>
            </a: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4E9FA184-131B-4C3A-98D3-2600BD5E4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461" y="3702966"/>
            <a:ext cx="1203960" cy="415745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</a:rPr>
              <a:t>block 13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E2916212-4A82-458E-9291-07BE4E352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500" y="4016044"/>
            <a:ext cx="1219200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</a:rPr>
              <a:t>block 16</a:t>
            </a:r>
          </a:p>
        </p:txBody>
      </p:sp>
      <p:sp>
        <p:nvSpPr>
          <p:cNvPr id="37" name="AutoShape 5">
            <a:extLst>
              <a:ext uri="{FF2B5EF4-FFF2-40B4-BE49-F238E27FC236}">
                <a16:creationId xmlns:a16="http://schemas.microsoft.com/office/drawing/2014/main" id="{82CE465C-8389-4850-B119-786CB5C6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329" y="3683041"/>
            <a:ext cx="1219200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</a:rPr>
              <a:t>block 12</a:t>
            </a:r>
          </a:p>
        </p:txBody>
      </p:sp>
      <p:sp>
        <p:nvSpPr>
          <p:cNvPr id="35" name="AutoShape 5">
            <a:extLst>
              <a:ext uri="{FF2B5EF4-FFF2-40B4-BE49-F238E27FC236}">
                <a16:creationId xmlns:a16="http://schemas.microsoft.com/office/drawing/2014/main" id="{FEA65845-6105-478B-800D-D2E6FA5C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421" y="4087533"/>
            <a:ext cx="1219200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</a:rPr>
              <a:t>block 18</a:t>
            </a: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E3B65182-FEF6-44FB-8EAF-ABC659E6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3730371"/>
            <a:ext cx="1219200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</a:rPr>
              <a:t>block 14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0CF4ED16-A9D8-4235-B919-71C7C8A9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166" y="4063006"/>
            <a:ext cx="1219200" cy="457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</a:rPr>
              <a:t>block 19</a:t>
            </a:r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5CBAED28-56D6-4233-BFE7-717704B6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29" y="3689344"/>
            <a:ext cx="1219200" cy="457200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en-US" altLang="it-IT" sz="1200" i="1" dirty="0" err="1">
                <a:latin typeface="Times New Roman" panose="02020603050405020304" pitchFamily="18" charset="0"/>
              </a:rPr>
              <a:t>parityblock</a:t>
            </a:r>
            <a:r>
              <a:rPr kumimoji="0" lang="en-US" altLang="it-IT" sz="1200" i="1" dirty="0">
                <a:latin typeface="Times New Roman" panose="02020603050405020304" pitchFamily="18" charset="0"/>
              </a:rPr>
              <a:t> 11-15</a:t>
            </a:r>
          </a:p>
        </p:txBody>
      </p:sp>
      <p:sp>
        <p:nvSpPr>
          <p:cNvPr id="34" name="AutoShape 5">
            <a:extLst>
              <a:ext uri="{FF2B5EF4-FFF2-40B4-BE49-F238E27FC236}">
                <a16:creationId xmlns:a16="http://schemas.microsoft.com/office/drawing/2014/main" id="{80C4AE10-1A60-4F5E-B7E6-935A5507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812" y="4015542"/>
            <a:ext cx="1219200" cy="457200"/>
          </a:xfrm>
          <a:prstGeom prst="can">
            <a:avLst>
              <a:gd name="adj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0" lang="en-US" altLang="it-IT" sz="1200" i="1" dirty="0" err="1">
                <a:latin typeface="Times New Roman" panose="02020603050405020304" pitchFamily="18" charset="0"/>
              </a:rPr>
              <a:t>parityblock</a:t>
            </a:r>
            <a:r>
              <a:rPr kumimoji="0" lang="en-US" altLang="it-IT" sz="1200" i="1" dirty="0">
                <a:latin typeface="Times New Roman" panose="02020603050405020304" pitchFamily="18" charset="0"/>
              </a:rPr>
              <a:t> 15-19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55E4C1-B0B1-4DBD-84A1-DC1C88FE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RAID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7D38A0-C78F-45A4-9DD0-C0E3F3C3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041EE-AF75-4EDA-B626-779E9D45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F28638-D22D-43BA-ACFA-B177EC16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69</a:t>
            </a:fld>
            <a:endParaRPr lang="it-IT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6290AEF-708A-4267-B6F9-212F52BA03D6}"/>
              </a:ext>
            </a:extLst>
          </p:cNvPr>
          <p:cNvGrpSpPr>
            <a:grpSpLocks/>
          </p:cNvGrpSpPr>
          <p:nvPr/>
        </p:nvGrpSpPr>
        <p:grpSpPr bwMode="auto">
          <a:xfrm>
            <a:off x="2052086" y="2751873"/>
            <a:ext cx="7015163" cy="1366838"/>
            <a:chOff x="672" y="1152"/>
            <a:chExt cx="4419" cy="861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4EAAA40-5E21-4581-B874-B5C9941ED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8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C8F225EA-3CD3-45C8-A585-3503E85E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4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F7138D81-FBA1-43F9-A258-A9CCC9AC6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it-IT" sz="1200" i="1" dirty="0" err="1">
                  <a:latin typeface="Times New Roman" panose="02020603050405020304" pitchFamily="18" charset="0"/>
                </a:rPr>
                <a:t>parityblock</a:t>
              </a:r>
              <a:r>
                <a:rPr kumimoji="0" lang="en-US" altLang="it-IT" sz="1200" i="1" dirty="0">
                  <a:latin typeface="Times New Roman" panose="02020603050405020304" pitchFamily="18" charset="0"/>
                </a:rPr>
                <a:t> 0-3</a:t>
              </a:r>
            </a:p>
          </p:txBody>
        </p:sp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5464C2C6-D40D-4C45-A042-C181EF81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725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15</a:t>
              </a: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2BDE825F-4845-4CC3-8B3D-D795F4097F9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747109"/>
            <a:ext cx="1219200" cy="1066800"/>
            <a:chOff x="672" y="1152"/>
            <a:chExt cx="768" cy="672"/>
          </a:xfrm>
        </p:grpSpPr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862BE742-A881-422E-AF77-DE9A0C39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>
                  <a:latin typeface="Times New Roman" panose="02020603050405020304" pitchFamily="18" charset="0"/>
                </a:rPr>
                <a:t>block 9</a:t>
              </a:r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9590479E-0DE9-4283-8D1B-8344D2DDC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it-IT" sz="1200" i="1" dirty="0" err="1">
                  <a:latin typeface="Times New Roman" panose="02020603050405020304" pitchFamily="18" charset="0"/>
                </a:rPr>
                <a:t>parityblock</a:t>
              </a:r>
              <a:r>
                <a:rPr kumimoji="0" lang="en-US" altLang="it-IT" sz="1200" i="1" dirty="0">
                  <a:latin typeface="Times New Roman" panose="02020603050405020304" pitchFamily="18" charset="0"/>
                </a:rPr>
                <a:t> 4-7</a:t>
              </a:r>
            </a:p>
          </p:txBody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C4F84B5D-B49B-47E8-8280-F4BEE9173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0</a:t>
              </a: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CE94211B-E3A2-485E-861E-47653582C8F1}"/>
              </a:ext>
            </a:extLst>
          </p:cNvPr>
          <p:cNvGrpSpPr>
            <a:grpSpLocks/>
          </p:cNvGrpSpPr>
          <p:nvPr/>
        </p:nvGrpSpPr>
        <p:grpSpPr bwMode="auto">
          <a:xfrm>
            <a:off x="4854575" y="2747109"/>
            <a:ext cx="1219200" cy="1066800"/>
            <a:chOff x="672" y="1152"/>
            <a:chExt cx="768" cy="672"/>
          </a:xfrm>
        </p:grpSpPr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798F744D-6D3C-4B20-9558-D8E77BF7F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it-IT" sz="1200" i="1" dirty="0" err="1">
                  <a:latin typeface="Times New Roman" panose="02020603050405020304" pitchFamily="18" charset="0"/>
                </a:rPr>
                <a:t>parityblock</a:t>
              </a:r>
              <a:r>
                <a:rPr kumimoji="0" lang="en-US" altLang="it-IT" sz="1200" i="1" dirty="0">
                  <a:latin typeface="Times New Roman" panose="02020603050405020304" pitchFamily="18" charset="0"/>
                </a:rPr>
                <a:t> 8-11</a:t>
              </a:r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98315204-396A-4FB1-9508-E678DD88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5</a:t>
              </a:r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BDCDB97-3A33-4E77-94CC-19036968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1</a:t>
              </a:r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6A48B6C7-4551-4E52-A83B-00E57490E03C}"/>
              </a:ext>
            </a:extLst>
          </p:cNvPr>
          <p:cNvGrpSpPr>
            <a:grpSpLocks/>
          </p:cNvGrpSpPr>
          <p:nvPr/>
        </p:nvGrpSpPr>
        <p:grpSpPr bwMode="auto">
          <a:xfrm>
            <a:off x="6299200" y="2747109"/>
            <a:ext cx="1219200" cy="1066800"/>
            <a:chOff x="672" y="1152"/>
            <a:chExt cx="768" cy="672"/>
          </a:xfrm>
        </p:grpSpPr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999AA384-EE8B-424B-B959-7B9CF99D2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10</a:t>
              </a:r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456E6EBA-26E5-49F7-823C-1378580FB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6</a:t>
              </a:r>
            </a:p>
          </p:txBody>
        </p:sp>
        <p:sp>
          <p:nvSpPr>
            <p:cNvPr id="23" name="AutoShape 19">
              <a:extLst>
                <a:ext uri="{FF2B5EF4-FFF2-40B4-BE49-F238E27FC236}">
                  <a16:creationId xmlns:a16="http://schemas.microsoft.com/office/drawing/2014/main" id="{8B490CD6-D40C-4681-B09D-258C43A53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it-IT" i="1" dirty="0">
                  <a:latin typeface="Times New Roman" panose="02020603050405020304" pitchFamily="18" charset="0"/>
                </a:rPr>
                <a:t>block 2</a:t>
              </a:r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6EB360E1-4C82-4F0C-A0B3-A2138299BCF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747109"/>
            <a:ext cx="1219200" cy="1066800"/>
            <a:chOff x="672" y="1152"/>
            <a:chExt cx="768" cy="672"/>
          </a:xfrm>
          <a:solidFill>
            <a:schemeClr val="accent1"/>
          </a:solidFill>
        </p:grpSpPr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A1CC3810-8902-4F46-94F9-EAC2D3CF3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536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it-IT" sz="1600" i="1" dirty="0">
                  <a:latin typeface="Times New Roman" panose="02020603050405020304" pitchFamily="18" charset="0"/>
                </a:rPr>
                <a:t>block 11</a:t>
              </a:r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88B66962-CE65-464D-84D1-7AFB7825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it-IT" sz="1600" i="1" dirty="0">
                  <a:latin typeface="Times New Roman" panose="02020603050405020304" pitchFamily="18" charset="0"/>
                </a:rPr>
                <a:t>block 7</a:t>
              </a:r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CABF9033-971C-4FCD-B23B-64A6BD59D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it-IT" sz="1600" i="1" dirty="0">
                  <a:latin typeface="Times New Roman" panose="02020603050405020304" pitchFamily="18" charset="0"/>
                </a:rPr>
                <a:t>block 3</a:t>
              </a:r>
            </a:p>
          </p:txBody>
        </p:sp>
      </p:grpSp>
      <p:sp>
        <p:nvSpPr>
          <p:cNvPr id="30" name="Rettangolo 29">
            <a:extLst>
              <a:ext uri="{FF2B5EF4-FFF2-40B4-BE49-F238E27FC236}">
                <a16:creationId xmlns:a16="http://schemas.microsoft.com/office/drawing/2014/main" id="{5501A758-7579-497A-81BD-9D545DCB7367}"/>
              </a:ext>
            </a:extLst>
          </p:cNvPr>
          <p:cNvSpPr/>
          <p:nvPr/>
        </p:nvSpPr>
        <p:spPr>
          <a:xfrm>
            <a:off x="829664" y="1467159"/>
            <a:ext cx="7923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Coding: </a:t>
            </a:r>
            <a:r>
              <a:rPr lang="en-US" altLang="it-IT" sz="3200" dirty="0"/>
              <a:t>Block-Interleaved Distributed Parity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8851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40265-36AE-4CA5-93DE-AF53D578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Fault </a:t>
            </a:r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tolerant</a:t>
            </a:r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computer-</a:t>
            </a:r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systems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15FC93-F9B2-40D1-B945-21C6E3EA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08930"/>
          </a:xfrm>
        </p:spPr>
        <p:txBody>
          <a:bodyPr>
            <a:normAutofit fontScale="55000" lnSpcReduction="20000"/>
          </a:bodyPr>
          <a:lstStyle/>
          <a:p>
            <a:r>
              <a:rPr lang="it-IT" altLang="it-IT" sz="3300" dirty="0">
                <a:cs typeface="Calibri" panose="020F0502020204030204" pitchFamily="34" charset="0"/>
              </a:rPr>
              <a:t>For a computer </a:t>
            </a:r>
            <a:r>
              <a:rPr lang="it-IT" altLang="it-IT" sz="3300" dirty="0" err="1">
                <a:cs typeface="Calibri" panose="020F0502020204030204" pitchFamily="34" charset="0"/>
              </a:rPr>
              <a:t>based</a:t>
            </a:r>
            <a:r>
              <a:rPr lang="it-IT" altLang="it-IT" sz="3300" dirty="0">
                <a:cs typeface="Calibri" panose="020F0502020204030204" pitchFamily="34" charset="0"/>
              </a:rPr>
              <a:t> </a:t>
            </a:r>
            <a:r>
              <a:rPr lang="it-IT" altLang="it-IT" sz="3300" dirty="0" err="1">
                <a:cs typeface="Calibri" panose="020F0502020204030204" pitchFamily="34" charset="0"/>
              </a:rPr>
              <a:t>safety-critical</a:t>
            </a:r>
            <a:r>
              <a:rPr lang="it-IT" altLang="it-IT" sz="3300" dirty="0">
                <a:cs typeface="Calibri" panose="020F0502020204030204" pitchFamily="34" charset="0"/>
              </a:rPr>
              <a:t> system,  the </a:t>
            </a:r>
            <a:r>
              <a:rPr lang="it-IT" altLang="it-IT" sz="3300" dirty="0" err="1">
                <a:cs typeface="Calibri" panose="020F0502020204030204" pitchFamily="34" charset="0"/>
              </a:rPr>
              <a:t>safety</a:t>
            </a:r>
            <a:r>
              <a:rPr lang="it-IT" altLang="it-IT" sz="3300" dirty="0">
                <a:cs typeface="Calibri" panose="020F0502020204030204" pitchFamily="34" charset="0"/>
              </a:rPr>
              <a:t> of the system </a:t>
            </a:r>
            <a:r>
              <a:rPr lang="it-IT" altLang="it-IT" sz="3300" dirty="0" err="1">
                <a:cs typeface="Calibri" panose="020F0502020204030204" pitchFamily="34" charset="0"/>
              </a:rPr>
              <a:t>depends</a:t>
            </a:r>
            <a:r>
              <a:rPr lang="it-IT" altLang="it-IT" sz="3300" dirty="0">
                <a:cs typeface="Calibri" panose="020F0502020204030204" pitchFamily="34" charset="0"/>
              </a:rPr>
              <a:t> </a:t>
            </a:r>
            <a:r>
              <a:rPr lang="it-IT" altLang="it-IT" sz="3300" dirty="0" err="1">
                <a:cs typeface="Calibri" panose="020F0502020204030204" pitchFamily="34" charset="0"/>
              </a:rPr>
              <a:t>strongly</a:t>
            </a:r>
            <a:r>
              <a:rPr lang="it-IT" altLang="it-IT" sz="3300" dirty="0">
                <a:cs typeface="Calibri" panose="020F0502020204030204" pitchFamily="34" charset="0"/>
              </a:rPr>
              <a:t> on </a:t>
            </a:r>
            <a:r>
              <a:rPr lang="it-IT" altLang="it-IT" sz="3300" dirty="0" err="1">
                <a:cs typeface="Calibri" panose="020F0502020204030204" pitchFamily="34" charset="0"/>
              </a:rPr>
              <a:t>its</a:t>
            </a:r>
            <a:r>
              <a:rPr lang="it-IT" altLang="it-IT" sz="3300" dirty="0">
                <a:cs typeface="Calibri" panose="020F0502020204030204" pitchFamily="34" charset="0"/>
              </a:rPr>
              <a:t> computers.</a:t>
            </a:r>
          </a:p>
          <a:p>
            <a:endParaRPr lang="it-IT" altLang="it-IT" sz="3300" dirty="0">
              <a:cs typeface="Calibri" panose="020F0502020204030204" pitchFamily="34" charset="0"/>
            </a:endParaRPr>
          </a:p>
          <a:p>
            <a:r>
              <a:rPr lang="it-IT" altLang="it-IT" sz="3300" dirty="0">
                <a:cs typeface="Calibri" panose="020F0502020204030204" pitchFamily="34" charset="0"/>
              </a:rPr>
              <a:t>Faults are </a:t>
            </a:r>
            <a:r>
              <a:rPr lang="it-IT" altLang="it-IT" sz="3300" dirty="0" err="1">
                <a:cs typeface="Calibri" panose="020F0502020204030204" pitchFamily="34" charset="0"/>
              </a:rPr>
              <a:t>unexpected</a:t>
            </a:r>
            <a:r>
              <a:rPr lang="it-IT" altLang="it-IT" sz="3300" dirty="0">
                <a:cs typeface="Calibri" panose="020F0502020204030204" pitchFamily="34" charset="0"/>
              </a:rPr>
              <a:t> events </a:t>
            </a:r>
            <a:r>
              <a:rPr lang="it-IT" altLang="it-IT" sz="3300" dirty="0" err="1">
                <a:cs typeface="Calibri" panose="020F0502020204030204" pitchFamily="34" charset="0"/>
              </a:rPr>
              <a:t>that</a:t>
            </a:r>
            <a:r>
              <a:rPr lang="it-IT" altLang="it-IT" sz="3300" dirty="0">
                <a:cs typeface="Calibri" panose="020F0502020204030204" pitchFamily="34" charset="0"/>
              </a:rPr>
              <a:t> </a:t>
            </a:r>
            <a:r>
              <a:rPr lang="it-IT" altLang="it-IT" sz="3300" dirty="0" err="1">
                <a:cs typeface="Calibri" panose="020F0502020204030204" pitchFamily="34" charset="0"/>
              </a:rPr>
              <a:t>may</a:t>
            </a:r>
            <a:r>
              <a:rPr lang="it-IT" altLang="it-IT" sz="3300" dirty="0">
                <a:cs typeface="Calibri" panose="020F0502020204030204" pitchFamily="34" charset="0"/>
              </a:rPr>
              <a:t> compromise the system </a:t>
            </a:r>
            <a:r>
              <a:rPr lang="it-IT" altLang="it-IT" sz="3300" dirty="0" err="1">
                <a:cs typeface="Calibri" panose="020F0502020204030204" pitchFamily="34" charset="0"/>
              </a:rPr>
              <a:t>functionality</a:t>
            </a:r>
            <a:endParaRPr lang="it-IT" altLang="it-IT" sz="3300" dirty="0">
              <a:cs typeface="Calibri" panose="020F0502020204030204" pitchFamily="34" charset="0"/>
            </a:endParaRPr>
          </a:p>
          <a:p>
            <a:endParaRPr lang="it-IT" altLang="it-IT" sz="3300" dirty="0">
              <a:cs typeface="Calibri" panose="020F0502020204030204" pitchFamily="34" charset="0"/>
            </a:endParaRPr>
          </a:p>
          <a:p>
            <a:r>
              <a:rPr lang="it-IT" altLang="it-IT" sz="3300" dirty="0">
                <a:cs typeface="Calibri" panose="020F0502020204030204" pitchFamily="34" charset="0"/>
              </a:rPr>
              <a:t>Faults in computer systems:</a:t>
            </a:r>
          </a:p>
          <a:p>
            <a:pPr marL="0" indent="0">
              <a:buNone/>
            </a:pPr>
            <a:r>
              <a:rPr lang="it-IT" altLang="it-IT" sz="3300" dirty="0">
                <a:cs typeface="Calibri" panose="020F0502020204030204" pitchFamily="34" charset="0"/>
              </a:rPr>
              <a:t>		hardware faults (e.g., </a:t>
            </a:r>
            <a:r>
              <a:rPr lang="it-IT" altLang="it-IT" sz="3300" dirty="0" err="1">
                <a:cs typeface="Calibri" panose="020F0502020204030204" pitchFamily="34" charset="0"/>
              </a:rPr>
              <a:t>stack-at</a:t>
            </a:r>
            <a:r>
              <a:rPr lang="it-IT" altLang="it-IT" sz="3300" dirty="0">
                <a:cs typeface="Calibri" panose="020F0502020204030204" pitchFamily="34" charset="0"/>
              </a:rPr>
              <a:t> 0 of a line, </a:t>
            </a:r>
            <a:r>
              <a:rPr lang="it-IT" altLang="it-IT" sz="3300" dirty="0" err="1">
                <a:cs typeface="Calibri" panose="020F0502020204030204" pitchFamily="34" charset="0"/>
              </a:rPr>
              <a:t>memory</a:t>
            </a:r>
            <a:r>
              <a:rPr lang="it-IT" altLang="it-IT" sz="3300" dirty="0">
                <a:cs typeface="Calibri" panose="020F0502020204030204" pitchFamily="34" charset="0"/>
              </a:rPr>
              <a:t> </a:t>
            </a:r>
            <a:r>
              <a:rPr lang="it-IT" altLang="it-IT" sz="3300" dirty="0" err="1">
                <a:cs typeface="Calibri" panose="020F0502020204030204" pitchFamily="34" charset="0"/>
              </a:rPr>
              <a:t>cell</a:t>
            </a:r>
            <a:r>
              <a:rPr lang="it-IT" altLang="it-IT" sz="3300" dirty="0">
                <a:cs typeface="Calibri" panose="020F0502020204030204" pitchFamily="34" charset="0"/>
              </a:rPr>
              <a:t> bit flip)</a:t>
            </a:r>
          </a:p>
          <a:p>
            <a:pPr marL="0" indent="0">
              <a:buNone/>
            </a:pPr>
            <a:r>
              <a:rPr lang="it-IT" altLang="it-IT" sz="3300" dirty="0">
                <a:cs typeface="Calibri" panose="020F0502020204030204" pitchFamily="34" charset="0"/>
              </a:rPr>
              <a:t>		software faults (e.g., a bug in the code)</a:t>
            </a:r>
          </a:p>
          <a:p>
            <a:pPr marL="0" indent="0">
              <a:buNone/>
            </a:pPr>
            <a:endParaRPr lang="it-IT" altLang="it-IT" sz="3300" dirty="0"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it-IT" sz="3300" b="1" dirty="0"/>
              <a:t>    </a:t>
            </a:r>
            <a:r>
              <a:rPr lang="en-US" altLang="it-IT" sz="3300" dirty="0"/>
              <a:t>Types of faults:</a:t>
            </a:r>
            <a:br>
              <a:rPr lang="en-US" altLang="it-IT" sz="3300" b="1" dirty="0"/>
            </a:br>
            <a:r>
              <a:rPr lang="en-US" altLang="it-IT" sz="3300" b="1" dirty="0"/>
              <a:t>	Design </a:t>
            </a:r>
            <a:r>
              <a:rPr lang="en-US" altLang="it-IT" sz="3300" b="1" dirty="0" err="1"/>
              <a:t>faults</a:t>
            </a:r>
            <a:r>
              <a:rPr lang="en-US" altLang="it-IT" sz="3300" dirty="0" err="1"/>
              <a:t>:unintended</a:t>
            </a:r>
            <a:r>
              <a:rPr lang="en-US" altLang="it-IT" sz="3300" dirty="0"/>
              <a:t> system function due to incomplete problem description</a:t>
            </a:r>
          </a:p>
          <a:p>
            <a:pPr marL="0" indent="0">
              <a:buNone/>
              <a:defRPr/>
            </a:pPr>
            <a:r>
              <a:rPr lang="en-US" sz="3300" b="1" dirty="0"/>
              <a:t>    	</a:t>
            </a:r>
            <a:r>
              <a:rPr lang="it-IT" sz="3300" b="1" dirty="0"/>
              <a:t>Human interaction faults</a:t>
            </a:r>
            <a:r>
              <a:rPr lang="it-IT" sz="3300" dirty="0"/>
              <a:t>: the system </a:t>
            </a:r>
            <a:r>
              <a:rPr lang="en-US" sz="3300" dirty="0"/>
              <a:t>includes the operator</a:t>
            </a:r>
          </a:p>
          <a:p>
            <a:pPr marL="0" indent="0">
              <a:buNone/>
              <a:defRPr/>
            </a:pPr>
            <a:r>
              <a:rPr lang="en-US" sz="3300" b="1" dirty="0"/>
              <a:t>    	</a:t>
            </a:r>
            <a:r>
              <a:rPr lang="en-US" sz="3300" b="1" dirty="0" err="1"/>
              <a:t>Hursh</a:t>
            </a:r>
            <a:r>
              <a:rPr lang="en-US" sz="3300" b="1" dirty="0"/>
              <a:t> environment faults: </a:t>
            </a:r>
            <a:r>
              <a:rPr lang="it-IT" altLang="it-IT" sz="3300" dirty="0" err="1"/>
              <a:t>electrical</a:t>
            </a:r>
            <a:r>
              <a:rPr lang="it-IT" altLang="it-IT" sz="3300" dirty="0"/>
              <a:t> </a:t>
            </a:r>
            <a:r>
              <a:rPr lang="it-IT" altLang="it-IT" sz="3300" dirty="0" err="1"/>
              <a:t>damage</a:t>
            </a:r>
            <a:r>
              <a:rPr lang="it-IT" altLang="it-IT" sz="3300" dirty="0"/>
              <a:t>, </a:t>
            </a:r>
            <a:r>
              <a:rPr lang="en-US" sz="3300" dirty="0"/>
              <a:t>wide temperature range , </a:t>
            </a:r>
            <a:r>
              <a:rPr lang="it-IT" altLang="it-IT" sz="3300" dirty="0" err="1"/>
              <a:t>cosmic</a:t>
            </a:r>
            <a:r>
              <a:rPr lang="it-IT" altLang="it-IT" sz="3300" dirty="0"/>
              <a:t> </a:t>
            </a:r>
            <a:r>
              <a:rPr lang="it-IT" altLang="it-IT" sz="3300" dirty="0" err="1"/>
              <a:t>ray</a:t>
            </a:r>
            <a:r>
              <a:rPr lang="it-IT" altLang="it-IT" sz="3300" dirty="0"/>
              <a:t> </a:t>
            </a:r>
            <a:r>
              <a:rPr lang="it-IT" altLang="it-IT" sz="3300" dirty="0" err="1"/>
              <a:t>particle</a:t>
            </a:r>
            <a:r>
              <a:rPr lang="en-US" sz="3300" dirty="0"/>
              <a:t> </a:t>
            </a:r>
            <a:br>
              <a:rPr lang="en-US" sz="3300" dirty="0"/>
            </a:br>
            <a:r>
              <a:rPr lang="en-US" sz="3300" dirty="0"/>
              <a:t>    	… </a:t>
            </a:r>
          </a:p>
          <a:p>
            <a:pPr marL="0" indent="0">
              <a:buNone/>
            </a:pPr>
            <a:endParaRPr lang="it-IT" altLang="it-IT" sz="3300" dirty="0">
              <a:cs typeface="Calibri" panose="020F0502020204030204" pitchFamily="34" charset="0"/>
            </a:endParaRPr>
          </a:p>
          <a:p>
            <a:r>
              <a:rPr lang="it-IT" altLang="it-IT" sz="3300" dirty="0">
                <a:cs typeface="Calibri" panose="020F0502020204030204" pitchFamily="34" charset="0"/>
              </a:rPr>
              <a:t>General </a:t>
            </a:r>
            <a:r>
              <a:rPr lang="it-IT" altLang="it-IT" sz="3300" dirty="0" err="1">
                <a:cs typeface="Calibri" panose="020F0502020204030204" pitchFamily="34" charset="0"/>
              </a:rPr>
              <a:t>questions</a:t>
            </a:r>
            <a:r>
              <a:rPr lang="it-IT" altLang="it-IT" sz="3300" dirty="0">
                <a:cs typeface="Calibri" panose="020F0502020204030204" pitchFamily="34" charset="0"/>
              </a:rPr>
              <a:t>:  How to build </a:t>
            </a:r>
            <a:r>
              <a:rPr lang="it-IT" altLang="it-IT" sz="3300" dirty="0" err="1">
                <a:cs typeface="Calibri" panose="020F0502020204030204" pitchFamily="34" charset="0"/>
              </a:rPr>
              <a:t>dependable</a:t>
            </a:r>
            <a:r>
              <a:rPr lang="it-IT" altLang="it-IT" sz="3300" dirty="0">
                <a:cs typeface="Calibri" panose="020F0502020204030204" pitchFamily="34" charset="0"/>
              </a:rPr>
              <a:t> computer-</a:t>
            </a:r>
            <a:r>
              <a:rPr lang="it-IT" altLang="it-IT" sz="3300" dirty="0" err="1">
                <a:cs typeface="Calibri" panose="020F0502020204030204" pitchFamily="34" charset="0"/>
              </a:rPr>
              <a:t>based</a:t>
            </a:r>
            <a:r>
              <a:rPr lang="it-IT" altLang="it-IT" sz="3300" dirty="0">
                <a:cs typeface="Calibri" panose="020F0502020204030204" pitchFamily="34" charset="0"/>
              </a:rPr>
              <a:t> systems.</a:t>
            </a:r>
            <a:br>
              <a:rPr lang="it-IT" altLang="it-IT" sz="3300" dirty="0">
                <a:cs typeface="Calibri" panose="020F0502020204030204" pitchFamily="34" charset="0"/>
              </a:rPr>
            </a:br>
            <a:r>
              <a:rPr lang="en-US" altLang="it-IT" sz="3300" dirty="0">
                <a:cs typeface="Calibri" panose="020F0502020204030204" pitchFamily="34" charset="0"/>
              </a:rPr>
              <a:t>                                    Can we justifiably trust the dependability </a:t>
            </a:r>
            <a:r>
              <a:rPr lang="it-IT" altLang="it-IT" sz="3300" dirty="0">
                <a:cs typeface="Calibri" panose="020F0502020204030204" pitchFamily="34" charset="0"/>
              </a:rPr>
              <a:t>of </a:t>
            </a:r>
            <a:r>
              <a:rPr lang="it-IT" altLang="it-IT" sz="3300" dirty="0" err="1">
                <a:cs typeface="Calibri" panose="020F0502020204030204" pitchFamily="34" charset="0"/>
              </a:rPr>
              <a:t>such</a:t>
            </a:r>
            <a:r>
              <a:rPr lang="it-IT" altLang="it-IT" sz="3300" dirty="0">
                <a:cs typeface="Calibri" panose="020F0502020204030204" pitchFamily="34" charset="0"/>
              </a:rPr>
              <a:t> systems?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0ED34B-2B89-4585-8EBD-69DE22BA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81276-3520-4B59-9275-0F9BEFE5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6BE63C-469E-46DA-B324-ADA26699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4389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427D9-432C-4DF2-9284-D498047F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RAID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1E57F3-F2CD-4B20-9D2E-3516CC5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50910A-8617-49EC-95D5-8C2E50CB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9734" y="6462081"/>
            <a:ext cx="4114800" cy="365125"/>
          </a:xfrm>
        </p:spPr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05C498-68EF-4A89-BCF5-AF2BD498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90" y="6347887"/>
            <a:ext cx="2743200" cy="365125"/>
          </a:xfrm>
        </p:spPr>
        <p:txBody>
          <a:bodyPr/>
          <a:lstStyle/>
          <a:p>
            <a:fld id="{11A9D1D3-80F6-43B1-92F0-BF797B205D95}" type="slidenum">
              <a:rPr lang="it-IT" smtClean="0"/>
              <a:t>70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74E2B77-1C4F-4E89-8323-24762DB37C68}"/>
              </a:ext>
            </a:extLst>
          </p:cNvPr>
          <p:cNvSpPr/>
          <p:nvPr/>
        </p:nvSpPr>
        <p:spPr bwMode="auto">
          <a:xfrm>
            <a:off x="4708994" y="3222417"/>
            <a:ext cx="1555750" cy="42545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0ECCB450-5023-4604-B8E0-7A554816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256" y="3222417"/>
            <a:ext cx="1555750" cy="42545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E01507B-0E8A-4A69-BD1C-AF8EDECC2128}"/>
              </a:ext>
            </a:extLst>
          </p:cNvPr>
          <p:cNvGrpSpPr>
            <a:grpSpLocks/>
          </p:cNvGrpSpPr>
          <p:nvPr/>
        </p:nvGrpSpPr>
        <p:grpSpPr bwMode="auto">
          <a:xfrm>
            <a:off x="2823044" y="1923842"/>
            <a:ext cx="1219200" cy="762000"/>
            <a:chOff x="672" y="1152"/>
            <a:chExt cx="768" cy="480"/>
          </a:xfrm>
        </p:grpSpPr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EA043145-20CA-4ED9-923C-B0B3901DD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A47B9942-34A0-4820-B0FA-F44E5FE6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8B1BF933-D551-49B8-993A-E2F2F32A03F8}"/>
              </a:ext>
            </a:extLst>
          </p:cNvPr>
          <p:cNvGrpSpPr>
            <a:grpSpLocks/>
          </p:cNvGrpSpPr>
          <p:nvPr/>
        </p:nvGrpSpPr>
        <p:grpSpPr bwMode="auto">
          <a:xfrm>
            <a:off x="4474044" y="1915905"/>
            <a:ext cx="1219200" cy="762000"/>
            <a:chOff x="672" y="1152"/>
            <a:chExt cx="768" cy="480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AD323AB2-E526-4616-A95D-50629E92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C0A18B44-0AAF-48A7-B8ED-4EE6432E2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2A811149-2BD7-4892-9B77-5856BD155E12}"/>
              </a:ext>
            </a:extLst>
          </p:cNvPr>
          <p:cNvGrpSpPr>
            <a:grpSpLocks/>
          </p:cNvGrpSpPr>
          <p:nvPr/>
        </p:nvGrpSpPr>
        <p:grpSpPr bwMode="auto">
          <a:xfrm>
            <a:off x="7242644" y="1884155"/>
            <a:ext cx="1219200" cy="762000"/>
            <a:chOff x="672" y="1152"/>
            <a:chExt cx="768" cy="480"/>
          </a:xfrm>
        </p:grpSpPr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9218EEAB-4776-4495-9820-B038906B3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4148F4AB-3097-4F10-8FA8-3DF68EFF0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9AC2A935-5962-48A9-B7A6-544AE1F272AF}"/>
              </a:ext>
            </a:extLst>
          </p:cNvPr>
          <p:cNvGrpSpPr>
            <a:grpSpLocks/>
          </p:cNvGrpSpPr>
          <p:nvPr/>
        </p:nvGrpSpPr>
        <p:grpSpPr bwMode="auto">
          <a:xfrm>
            <a:off x="8911106" y="1858755"/>
            <a:ext cx="1219200" cy="762000"/>
            <a:chOff x="672" y="1152"/>
            <a:chExt cx="768" cy="480"/>
          </a:xfrm>
        </p:grpSpPr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218CCB44-2A70-48FA-A115-0E7CACAB6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EFD34D01-3E7C-46EA-9593-DF6296BB4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Rettangolo 24">
            <a:extLst>
              <a:ext uri="{FF2B5EF4-FFF2-40B4-BE49-F238E27FC236}">
                <a16:creationId xmlns:a16="http://schemas.microsoft.com/office/drawing/2014/main" id="{1C37879D-1DE8-4C1E-B2F4-B4D231E5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106" y="2152442"/>
            <a:ext cx="390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/>
              <a:t>…</a:t>
            </a:r>
          </a:p>
        </p:txBody>
      </p:sp>
      <p:sp>
        <p:nvSpPr>
          <p:cNvPr id="22" name="Rettangolo 27">
            <a:extLst>
              <a:ext uri="{FF2B5EF4-FFF2-40B4-BE49-F238E27FC236}">
                <a16:creationId xmlns:a16="http://schemas.microsoft.com/office/drawing/2014/main" id="{5B5399C2-49A0-461E-BD72-69E8E71D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669" y="2731880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Disk1</a:t>
            </a:r>
          </a:p>
        </p:txBody>
      </p:sp>
      <p:sp>
        <p:nvSpPr>
          <p:cNvPr id="23" name="Rettangolo 28">
            <a:extLst>
              <a:ext uri="{FF2B5EF4-FFF2-40B4-BE49-F238E27FC236}">
                <a16:creationId xmlns:a16="http://schemas.microsoft.com/office/drawing/2014/main" id="{64D1E178-FBE5-41A2-9BE8-C6272AC18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94" y="2731880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Disk2</a:t>
            </a:r>
          </a:p>
        </p:txBody>
      </p:sp>
      <p:sp>
        <p:nvSpPr>
          <p:cNvPr id="24" name="Rettangolo 29">
            <a:extLst>
              <a:ext uri="{FF2B5EF4-FFF2-40B4-BE49-F238E27FC236}">
                <a16:creationId xmlns:a16="http://schemas.microsoft.com/office/drawing/2014/main" id="{8B413896-1191-4C7D-952D-30DE015B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456" y="2677905"/>
            <a:ext cx="665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Disk7</a:t>
            </a:r>
          </a:p>
        </p:txBody>
      </p:sp>
      <p:sp>
        <p:nvSpPr>
          <p:cNvPr id="25" name="Rettangolo 30">
            <a:extLst>
              <a:ext uri="{FF2B5EF4-FFF2-40B4-BE49-F238E27FC236}">
                <a16:creationId xmlns:a16="http://schemas.microsoft.com/office/drawing/2014/main" id="{CCCC338E-0261-47B7-9565-02F8A74E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919" y="2731880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Disk8</a:t>
            </a:r>
          </a:p>
        </p:txBody>
      </p:sp>
      <p:sp>
        <p:nvSpPr>
          <p:cNvPr id="26" name="Rettangolo 31">
            <a:extLst>
              <a:ext uri="{FF2B5EF4-FFF2-40B4-BE49-F238E27FC236}">
                <a16:creationId xmlns:a16="http://schemas.microsoft.com/office/drawing/2014/main" id="{9AB506CB-1B0B-4506-9200-FC1B4C7B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819" y="3222417"/>
            <a:ext cx="1363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1 0 0 0 1 1 0 1</a:t>
            </a:r>
          </a:p>
        </p:txBody>
      </p:sp>
      <p:sp>
        <p:nvSpPr>
          <p:cNvPr id="27" name="Rettangolo 1">
            <a:extLst>
              <a:ext uri="{FF2B5EF4-FFF2-40B4-BE49-F238E27FC236}">
                <a16:creationId xmlns:a16="http://schemas.microsoft.com/office/drawing/2014/main" id="{63976607-CEFA-4E3C-855E-91DDF182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294" y="2112755"/>
            <a:ext cx="79375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28" name="Rettangolo 33">
            <a:extLst>
              <a:ext uri="{FF2B5EF4-FFF2-40B4-BE49-F238E27FC236}">
                <a16:creationId xmlns:a16="http://schemas.microsoft.com/office/drawing/2014/main" id="{3D4102F3-2733-4254-8A5B-223C4161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506" y="2112755"/>
            <a:ext cx="79375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29" name="Rettangolo 34">
            <a:extLst>
              <a:ext uri="{FF2B5EF4-FFF2-40B4-BE49-F238E27FC236}">
                <a16:creationId xmlns:a16="http://schemas.microsoft.com/office/drawing/2014/main" id="{D6137836-934A-4082-9CE4-77F0EADA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056" y="2050842"/>
            <a:ext cx="80963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30" name="Rettangolo 35">
            <a:extLst>
              <a:ext uri="{FF2B5EF4-FFF2-40B4-BE49-F238E27FC236}">
                <a16:creationId xmlns:a16="http://schemas.microsoft.com/office/drawing/2014/main" id="{491290A8-8DEF-4D2D-9878-9C18A0DA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431" y="2042905"/>
            <a:ext cx="80963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25935827-AEFD-49BD-A6C0-CFDD4FCEBDD3}"/>
              </a:ext>
            </a:extLst>
          </p:cNvPr>
          <p:cNvSpPr/>
          <p:nvPr/>
        </p:nvSpPr>
        <p:spPr bwMode="auto">
          <a:xfrm>
            <a:off x="3070694" y="2122280"/>
            <a:ext cx="79375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38984E2-63C2-4EEA-817B-17AA9D1D61B1}"/>
              </a:ext>
            </a:extLst>
          </p:cNvPr>
          <p:cNvSpPr/>
          <p:nvPr/>
        </p:nvSpPr>
        <p:spPr bwMode="auto">
          <a:xfrm>
            <a:off x="4770906" y="2122280"/>
            <a:ext cx="79375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E71EEBF-C66D-45D1-91A8-E376B57DF318}"/>
              </a:ext>
            </a:extLst>
          </p:cNvPr>
          <p:cNvSpPr/>
          <p:nvPr/>
        </p:nvSpPr>
        <p:spPr bwMode="auto">
          <a:xfrm>
            <a:off x="7520456" y="2060367"/>
            <a:ext cx="80963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040F7FF-DCCE-4A7C-B052-47566CF204B1}"/>
              </a:ext>
            </a:extLst>
          </p:cNvPr>
          <p:cNvSpPr/>
          <p:nvPr/>
        </p:nvSpPr>
        <p:spPr bwMode="auto">
          <a:xfrm>
            <a:off x="9250831" y="2052430"/>
            <a:ext cx="80963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35" name="Rettangolo 42">
            <a:extLst>
              <a:ext uri="{FF2B5EF4-FFF2-40B4-BE49-F238E27FC236}">
                <a16:creationId xmlns:a16="http://schemas.microsoft.com/office/drawing/2014/main" id="{051C2773-96B3-4E2A-885B-8AD69BAB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244" y="3652630"/>
            <a:ext cx="601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</a:p>
        </p:txBody>
      </p:sp>
      <p:sp>
        <p:nvSpPr>
          <p:cNvPr id="36" name="Rettangolo 32">
            <a:extLst>
              <a:ext uri="{FF2B5EF4-FFF2-40B4-BE49-F238E27FC236}">
                <a16:creationId xmlns:a16="http://schemas.microsoft.com/office/drawing/2014/main" id="{2E70E947-25D2-45F5-921F-6433FF6F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844" y="3217655"/>
            <a:ext cx="1414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0 0 1 0 0 1 1 1 </a:t>
            </a:r>
          </a:p>
        </p:txBody>
      </p:sp>
      <p:sp>
        <p:nvSpPr>
          <p:cNvPr id="37" name="Rettangolo 44">
            <a:extLst>
              <a:ext uri="{FF2B5EF4-FFF2-40B4-BE49-F238E27FC236}">
                <a16:creationId xmlns:a16="http://schemas.microsoft.com/office/drawing/2014/main" id="{438D3039-3EBE-4536-A8A1-46D187D1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856" y="3652630"/>
            <a:ext cx="601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</a:p>
        </p:txBody>
      </p:sp>
      <p:cxnSp>
        <p:nvCxnSpPr>
          <p:cNvPr id="38" name="Connettore 1 2">
            <a:extLst>
              <a:ext uri="{FF2B5EF4-FFF2-40B4-BE49-F238E27FC236}">
                <a16:creationId xmlns:a16="http://schemas.microsoft.com/office/drawing/2014/main" id="{7F298AFB-956D-44D5-A380-19EB1C3F1B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7998" y="3252580"/>
            <a:ext cx="0" cy="342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ttore 1 4">
            <a:extLst>
              <a:ext uri="{FF2B5EF4-FFF2-40B4-BE49-F238E27FC236}">
                <a16:creationId xmlns:a16="http://schemas.microsoft.com/office/drawing/2014/main" id="{C5EF78D0-A137-4637-B84F-D4E5F72773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0225" y="3252580"/>
            <a:ext cx="0" cy="40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CasellaDiTesto 5">
            <a:extLst>
              <a:ext uri="{FF2B5EF4-FFF2-40B4-BE49-F238E27FC236}">
                <a16:creationId xmlns:a16="http://schemas.microsoft.com/office/drawing/2014/main" id="{354B47CA-55A1-4D11-AA5A-AD6226FA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544" y="2025442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it-IT" altLang="it-IT"/>
              <a:t>10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03FFCD8-64E8-4F45-8446-737F566BE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731" y="2044492"/>
            <a:ext cx="41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it-IT" altLang="it-IT"/>
              <a:t>00</a:t>
            </a:r>
          </a:p>
        </p:txBody>
      </p:sp>
      <p:cxnSp>
        <p:nvCxnSpPr>
          <p:cNvPr id="42" name="Connettore 1 8">
            <a:extLst>
              <a:ext uri="{FF2B5EF4-FFF2-40B4-BE49-F238E27FC236}">
                <a16:creationId xmlns:a16="http://schemas.microsoft.com/office/drawing/2014/main" id="{98F184A7-959D-4957-ADC7-7007332A3A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5488" y="3252580"/>
            <a:ext cx="0" cy="3952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ttore 1 10">
            <a:extLst>
              <a:ext uri="{FF2B5EF4-FFF2-40B4-BE49-F238E27FC236}">
                <a16:creationId xmlns:a16="http://schemas.microsoft.com/office/drawing/2014/main" id="{6A414DFD-A5C4-4F57-BFA9-C9460C44AF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2148" y="3252580"/>
            <a:ext cx="0" cy="40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up 4">
            <a:extLst>
              <a:ext uri="{FF2B5EF4-FFF2-40B4-BE49-F238E27FC236}">
                <a16:creationId xmlns:a16="http://schemas.microsoft.com/office/drawing/2014/main" id="{CC1CF763-7CAE-4CB0-88DC-14205B871574}"/>
              </a:ext>
            </a:extLst>
          </p:cNvPr>
          <p:cNvGrpSpPr>
            <a:grpSpLocks/>
          </p:cNvGrpSpPr>
          <p:nvPr/>
        </p:nvGrpSpPr>
        <p:grpSpPr bwMode="auto">
          <a:xfrm>
            <a:off x="649972" y="5028662"/>
            <a:ext cx="1219200" cy="762000"/>
            <a:chOff x="672" y="1152"/>
            <a:chExt cx="768" cy="480"/>
          </a:xfrm>
        </p:grpSpPr>
        <p:sp>
          <p:nvSpPr>
            <p:cNvPr id="46" name="AutoShape 6">
              <a:extLst>
                <a:ext uri="{FF2B5EF4-FFF2-40B4-BE49-F238E27FC236}">
                  <a16:creationId xmlns:a16="http://schemas.microsoft.com/office/drawing/2014/main" id="{3F1EF625-5904-44F6-B490-274305CA1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BDDE9997-183F-4125-BEFE-76C415724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8" name="Group 8">
            <a:extLst>
              <a:ext uri="{FF2B5EF4-FFF2-40B4-BE49-F238E27FC236}">
                <a16:creationId xmlns:a16="http://schemas.microsoft.com/office/drawing/2014/main" id="{57D34F8B-EDF4-4492-BF69-65AB38FF3FFC}"/>
              </a:ext>
            </a:extLst>
          </p:cNvPr>
          <p:cNvGrpSpPr>
            <a:grpSpLocks/>
          </p:cNvGrpSpPr>
          <p:nvPr/>
        </p:nvGrpSpPr>
        <p:grpSpPr bwMode="auto">
          <a:xfrm>
            <a:off x="2291678" y="5015160"/>
            <a:ext cx="1219200" cy="762000"/>
            <a:chOff x="672" y="1152"/>
            <a:chExt cx="768" cy="480"/>
          </a:xfrm>
        </p:grpSpPr>
        <p:sp>
          <p:nvSpPr>
            <p:cNvPr id="49" name="AutoShape 10">
              <a:extLst>
                <a:ext uri="{FF2B5EF4-FFF2-40B4-BE49-F238E27FC236}">
                  <a16:creationId xmlns:a16="http://schemas.microsoft.com/office/drawing/2014/main" id="{DBE55FB3-82C2-41E5-9F3B-247CE6FA5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50" name="AutoShape 11">
              <a:extLst>
                <a:ext uri="{FF2B5EF4-FFF2-40B4-BE49-F238E27FC236}">
                  <a16:creationId xmlns:a16="http://schemas.microsoft.com/office/drawing/2014/main" id="{5A7CB3E8-74A3-422B-8E84-75687E9DE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" name="Group 12">
            <a:extLst>
              <a:ext uri="{FF2B5EF4-FFF2-40B4-BE49-F238E27FC236}">
                <a16:creationId xmlns:a16="http://schemas.microsoft.com/office/drawing/2014/main" id="{2332C5D5-C904-40DE-91BE-B1F22A0104BC}"/>
              </a:ext>
            </a:extLst>
          </p:cNvPr>
          <p:cNvGrpSpPr>
            <a:grpSpLocks/>
          </p:cNvGrpSpPr>
          <p:nvPr/>
        </p:nvGrpSpPr>
        <p:grpSpPr bwMode="auto">
          <a:xfrm>
            <a:off x="3797984" y="5028662"/>
            <a:ext cx="1219200" cy="762000"/>
            <a:chOff x="672" y="1152"/>
            <a:chExt cx="768" cy="480"/>
          </a:xfrm>
        </p:grpSpPr>
        <p:sp>
          <p:nvSpPr>
            <p:cNvPr id="52" name="AutoShape 14">
              <a:extLst>
                <a:ext uri="{FF2B5EF4-FFF2-40B4-BE49-F238E27FC236}">
                  <a16:creationId xmlns:a16="http://schemas.microsoft.com/office/drawing/2014/main" id="{2C4316F2-563B-4D46-ACD8-F107DA6E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15">
              <a:extLst>
                <a:ext uri="{FF2B5EF4-FFF2-40B4-BE49-F238E27FC236}">
                  <a16:creationId xmlns:a16="http://schemas.microsoft.com/office/drawing/2014/main" id="{18EC7BFC-D74C-41E0-B3EC-15E2B63B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583F3ECF-8A5E-419F-A78B-4EE5A6A6ECFB}"/>
              </a:ext>
            </a:extLst>
          </p:cNvPr>
          <p:cNvGrpSpPr>
            <a:grpSpLocks/>
          </p:cNvGrpSpPr>
          <p:nvPr/>
        </p:nvGrpSpPr>
        <p:grpSpPr bwMode="auto">
          <a:xfrm>
            <a:off x="5466446" y="5003262"/>
            <a:ext cx="1219200" cy="762000"/>
            <a:chOff x="672" y="1152"/>
            <a:chExt cx="768" cy="480"/>
          </a:xfrm>
        </p:grpSpPr>
        <p:sp>
          <p:nvSpPr>
            <p:cNvPr id="55" name="AutoShape 18">
              <a:extLst>
                <a:ext uri="{FF2B5EF4-FFF2-40B4-BE49-F238E27FC236}">
                  <a16:creationId xmlns:a16="http://schemas.microsoft.com/office/drawing/2014/main" id="{D5CA9E79-D9F3-4D8C-90C7-514CE2F1C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19">
              <a:extLst>
                <a:ext uri="{FF2B5EF4-FFF2-40B4-BE49-F238E27FC236}">
                  <a16:creationId xmlns:a16="http://schemas.microsoft.com/office/drawing/2014/main" id="{48848645-8979-4E61-BBAB-BBF4D1C96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58" name="Rettangolo 27">
            <a:extLst>
              <a:ext uri="{FF2B5EF4-FFF2-40B4-BE49-F238E27FC236}">
                <a16:creationId xmlns:a16="http://schemas.microsoft.com/office/drawing/2014/main" id="{8F017154-AECD-4B6E-9F52-E5178517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41" y="5800930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Disk1</a:t>
            </a:r>
          </a:p>
        </p:txBody>
      </p:sp>
      <p:sp>
        <p:nvSpPr>
          <p:cNvPr id="59" name="Rettangolo 28">
            <a:extLst>
              <a:ext uri="{FF2B5EF4-FFF2-40B4-BE49-F238E27FC236}">
                <a16:creationId xmlns:a16="http://schemas.microsoft.com/office/drawing/2014/main" id="{59449B95-E612-4296-AD95-14302D85B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828" y="5831135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Disk2</a:t>
            </a:r>
          </a:p>
        </p:txBody>
      </p:sp>
      <p:sp>
        <p:nvSpPr>
          <p:cNvPr id="60" name="Rettangolo 29">
            <a:extLst>
              <a:ext uri="{FF2B5EF4-FFF2-40B4-BE49-F238E27FC236}">
                <a16:creationId xmlns:a16="http://schemas.microsoft.com/office/drawing/2014/main" id="{EEDA8475-B967-419E-AA8F-BBD89F57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740" y="5822412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Disk3</a:t>
            </a:r>
          </a:p>
        </p:txBody>
      </p:sp>
      <p:sp>
        <p:nvSpPr>
          <p:cNvPr id="61" name="Rettangolo 30">
            <a:extLst>
              <a:ext uri="{FF2B5EF4-FFF2-40B4-BE49-F238E27FC236}">
                <a16:creationId xmlns:a16="http://schemas.microsoft.com/office/drawing/2014/main" id="{EE93D030-9F03-4CCC-961C-0A5B25662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595" y="5778743"/>
            <a:ext cx="7232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Disk4</a:t>
            </a:r>
          </a:p>
        </p:txBody>
      </p:sp>
      <p:sp>
        <p:nvSpPr>
          <p:cNvPr id="62" name="Rettangolo 1">
            <a:extLst>
              <a:ext uri="{FF2B5EF4-FFF2-40B4-BE49-F238E27FC236}">
                <a16:creationId xmlns:a16="http://schemas.microsoft.com/office/drawing/2014/main" id="{8E5425F0-BDF6-4CFD-8517-1FE1E3F9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22" y="5217575"/>
            <a:ext cx="79375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63" name="Rettangolo 33">
            <a:extLst>
              <a:ext uri="{FF2B5EF4-FFF2-40B4-BE49-F238E27FC236}">
                <a16:creationId xmlns:a16="http://schemas.microsoft.com/office/drawing/2014/main" id="{334DD02A-49B7-46A5-A231-513CFCE3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140" y="5212010"/>
            <a:ext cx="79375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64" name="Rettangolo 34">
            <a:extLst>
              <a:ext uri="{FF2B5EF4-FFF2-40B4-BE49-F238E27FC236}">
                <a16:creationId xmlns:a16="http://schemas.microsoft.com/office/drawing/2014/main" id="{6C7DD848-28A3-468F-B557-205D4C76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396" y="5195349"/>
            <a:ext cx="80963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65" name="Rettangolo 35">
            <a:extLst>
              <a:ext uri="{FF2B5EF4-FFF2-40B4-BE49-F238E27FC236}">
                <a16:creationId xmlns:a16="http://schemas.microsoft.com/office/drawing/2014/main" id="{2871F68C-0414-48F7-AD00-E8045962D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771" y="5187412"/>
            <a:ext cx="80963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A2A0E33A-952A-42F9-9117-FEA437C7C9E3}"/>
              </a:ext>
            </a:extLst>
          </p:cNvPr>
          <p:cNvSpPr/>
          <p:nvPr/>
        </p:nvSpPr>
        <p:spPr bwMode="auto">
          <a:xfrm>
            <a:off x="897622" y="5227100"/>
            <a:ext cx="79375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3B3E6DA8-352E-44A4-8AF7-0B05DAF6598A}"/>
              </a:ext>
            </a:extLst>
          </p:cNvPr>
          <p:cNvSpPr/>
          <p:nvPr/>
        </p:nvSpPr>
        <p:spPr bwMode="auto">
          <a:xfrm>
            <a:off x="2588540" y="5221535"/>
            <a:ext cx="79375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59D47766-E127-47D7-9BE6-0162B618C2DB}"/>
              </a:ext>
            </a:extLst>
          </p:cNvPr>
          <p:cNvSpPr/>
          <p:nvPr/>
        </p:nvSpPr>
        <p:spPr bwMode="auto">
          <a:xfrm>
            <a:off x="4075796" y="5204874"/>
            <a:ext cx="80963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D903E0AA-D80F-4326-8A02-9DCF6BEA3AEA}"/>
              </a:ext>
            </a:extLst>
          </p:cNvPr>
          <p:cNvSpPr/>
          <p:nvPr/>
        </p:nvSpPr>
        <p:spPr bwMode="auto">
          <a:xfrm>
            <a:off x="5806171" y="5196937"/>
            <a:ext cx="80963" cy="203200"/>
          </a:xfrm>
          <a:prstGeom prst="rect">
            <a:avLst/>
          </a:prstGeom>
          <a:solidFill>
            <a:srgbClr val="F8DA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70" name="CasellaDiTesto 5">
            <a:extLst>
              <a:ext uri="{FF2B5EF4-FFF2-40B4-BE49-F238E27FC236}">
                <a16:creationId xmlns:a16="http://schemas.microsoft.com/office/drawing/2014/main" id="{D9340E08-32CA-48E0-82A9-C95F8D18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72" y="5130262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it-IT" altLang="it-IT"/>
              <a:t>10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14662007-9A19-4EBE-8DEB-5F6B7BB3B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757" y="5109058"/>
            <a:ext cx="41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it-IT" altLang="it-IT" dirty="0"/>
              <a:t>00</a:t>
            </a:r>
          </a:p>
        </p:txBody>
      </p:sp>
      <p:grpSp>
        <p:nvGrpSpPr>
          <p:cNvPr id="72" name="Group 12">
            <a:extLst>
              <a:ext uri="{FF2B5EF4-FFF2-40B4-BE49-F238E27FC236}">
                <a16:creationId xmlns:a16="http://schemas.microsoft.com/office/drawing/2014/main" id="{15B38241-AB0C-4FF8-938D-07271C3FD3EB}"/>
              </a:ext>
            </a:extLst>
          </p:cNvPr>
          <p:cNvGrpSpPr>
            <a:grpSpLocks/>
          </p:cNvGrpSpPr>
          <p:nvPr/>
        </p:nvGrpSpPr>
        <p:grpSpPr bwMode="auto">
          <a:xfrm>
            <a:off x="6945996" y="4991583"/>
            <a:ext cx="1219200" cy="762000"/>
            <a:chOff x="672" y="1152"/>
            <a:chExt cx="768" cy="480"/>
          </a:xfrm>
          <a:solidFill>
            <a:schemeClr val="bg1">
              <a:lumMod val="75000"/>
            </a:schemeClr>
          </a:solidFill>
        </p:grpSpPr>
        <p:sp>
          <p:nvSpPr>
            <p:cNvPr id="73" name="AutoShape 14">
              <a:extLst>
                <a:ext uri="{FF2B5EF4-FFF2-40B4-BE49-F238E27FC236}">
                  <a16:creationId xmlns:a16="http://schemas.microsoft.com/office/drawing/2014/main" id="{3B5ECEC8-19CD-4196-8003-B48514A66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74" name="AutoShape 15">
              <a:extLst>
                <a:ext uri="{FF2B5EF4-FFF2-40B4-BE49-F238E27FC236}">
                  <a16:creationId xmlns:a16="http://schemas.microsoft.com/office/drawing/2014/main" id="{48D7BE06-9972-4964-8014-A3EE56B1B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5" name="Group 16">
            <a:extLst>
              <a:ext uri="{FF2B5EF4-FFF2-40B4-BE49-F238E27FC236}">
                <a16:creationId xmlns:a16="http://schemas.microsoft.com/office/drawing/2014/main" id="{202D4DED-057E-4188-A496-B7EE98D77D54}"/>
              </a:ext>
            </a:extLst>
          </p:cNvPr>
          <p:cNvGrpSpPr>
            <a:grpSpLocks/>
          </p:cNvGrpSpPr>
          <p:nvPr/>
        </p:nvGrpSpPr>
        <p:grpSpPr bwMode="auto">
          <a:xfrm>
            <a:off x="8339677" y="4966305"/>
            <a:ext cx="1219200" cy="762000"/>
            <a:chOff x="672" y="1152"/>
            <a:chExt cx="768" cy="480"/>
          </a:xfrm>
          <a:solidFill>
            <a:schemeClr val="bg1">
              <a:lumMod val="75000"/>
            </a:schemeClr>
          </a:solidFill>
        </p:grpSpPr>
        <p:sp>
          <p:nvSpPr>
            <p:cNvPr id="76" name="AutoShape 18">
              <a:extLst>
                <a:ext uri="{FF2B5EF4-FFF2-40B4-BE49-F238E27FC236}">
                  <a16:creationId xmlns:a16="http://schemas.microsoft.com/office/drawing/2014/main" id="{8963447C-F57B-4217-B2A2-2E2C1344C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77" name="AutoShape 19">
              <a:extLst>
                <a:ext uri="{FF2B5EF4-FFF2-40B4-BE49-F238E27FC236}">
                  <a16:creationId xmlns:a16="http://schemas.microsoft.com/office/drawing/2014/main" id="{EC516251-71D5-4379-91C1-836CA291C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78" name="Rettangolo 29">
            <a:extLst>
              <a:ext uri="{FF2B5EF4-FFF2-40B4-BE49-F238E27FC236}">
                <a16:creationId xmlns:a16="http://schemas.microsoft.com/office/drawing/2014/main" id="{6B04A77B-47A9-4E6C-93A3-4733B82BD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752" y="5785333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Disk5</a:t>
            </a:r>
          </a:p>
        </p:txBody>
      </p:sp>
      <p:sp>
        <p:nvSpPr>
          <p:cNvPr id="79" name="Rettangolo 30">
            <a:extLst>
              <a:ext uri="{FF2B5EF4-FFF2-40B4-BE49-F238E27FC236}">
                <a16:creationId xmlns:a16="http://schemas.microsoft.com/office/drawing/2014/main" id="{B4169185-7500-461F-8102-9BA41414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0743" y="5812087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Disk6</a:t>
            </a:r>
          </a:p>
        </p:txBody>
      </p:sp>
      <p:sp>
        <p:nvSpPr>
          <p:cNvPr id="80" name="Rettangolo 34">
            <a:extLst>
              <a:ext uri="{FF2B5EF4-FFF2-40B4-BE49-F238E27FC236}">
                <a16:creationId xmlns:a16="http://schemas.microsoft.com/office/drawing/2014/main" id="{F3E603C5-103F-4828-B950-5889938B6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408" y="5158270"/>
            <a:ext cx="80963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81" name="Rettangolo 35">
            <a:extLst>
              <a:ext uri="{FF2B5EF4-FFF2-40B4-BE49-F238E27FC236}">
                <a16:creationId xmlns:a16="http://schemas.microsoft.com/office/drawing/2014/main" id="{421FB8C0-6B36-4FE1-83C8-E8C4315AA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002" y="5150455"/>
            <a:ext cx="80963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E9C14581-6485-4647-B722-DFB43C10F870}"/>
              </a:ext>
            </a:extLst>
          </p:cNvPr>
          <p:cNvSpPr/>
          <p:nvPr/>
        </p:nvSpPr>
        <p:spPr bwMode="auto">
          <a:xfrm>
            <a:off x="7223808" y="5167795"/>
            <a:ext cx="80963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06F98F23-C634-42EC-BCE7-AA9C2D375034}"/>
              </a:ext>
            </a:extLst>
          </p:cNvPr>
          <p:cNvSpPr/>
          <p:nvPr/>
        </p:nvSpPr>
        <p:spPr bwMode="auto">
          <a:xfrm>
            <a:off x="8679402" y="5159980"/>
            <a:ext cx="80963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grpSp>
        <p:nvGrpSpPr>
          <p:cNvPr id="87" name="Group 16">
            <a:extLst>
              <a:ext uri="{FF2B5EF4-FFF2-40B4-BE49-F238E27FC236}">
                <a16:creationId xmlns:a16="http://schemas.microsoft.com/office/drawing/2014/main" id="{BD9D7899-5878-4920-9377-A7B524D8FFE3}"/>
              </a:ext>
            </a:extLst>
          </p:cNvPr>
          <p:cNvGrpSpPr>
            <a:grpSpLocks/>
          </p:cNvGrpSpPr>
          <p:nvPr/>
        </p:nvGrpSpPr>
        <p:grpSpPr bwMode="auto">
          <a:xfrm>
            <a:off x="9723423" y="4940344"/>
            <a:ext cx="1219200" cy="762000"/>
            <a:chOff x="672" y="1152"/>
            <a:chExt cx="768" cy="480"/>
          </a:xfrm>
          <a:solidFill>
            <a:schemeClr val="bg1">
              <a:lumMod val="75000"/>
            </a:schemeClr>
          </a:solidFill>
        </p:grpSpPr>
        <p:sp>
          <p:nvSpPr>
            <p:cNvPr id="88" name="AutoShape 18">
              <a:extLst>
                <a:ext uri="{FF2B5EF4-FFF2-40B4-BE49-F238E27FC236}">
                  <a16:creationId xmlns:a16="http://schemas.microsoft.com/office/drawing/2014/main" id="{3E9EED42-C632-4CA5-A2B0-3177A4B7B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44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  <p:sp>
          <p:nvSpPr>
            <p:cNvPr id="89" name="AutoShape 19">
              <a:extLst>
                <a:ext uri="{FF2B5EF4-FFF2-40B4-BE49-F238E27FC236}">
                  <a16:creationId xmlns:a16="http://schemas.microsoft.com/office/drawing/2014/main" id="{971AC1C3-30CC-4EC4-9511-7591E3F1E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768" cy="28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it-IT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91" name="Rettangolo 30">
            <a:extLst>
              <a:ext uri="{FF2B5EF4-FFF2-40B4-BE49-F238E27FC236}">
                <a16:creationId xmlns:a16="http://schemas.microsoft.com/office/drawing/2014/main" id="{8D8D8B35-A178-4DB3-A0C4-FF2FF7EF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4008" y="5737602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Disk7</a:t>
            </a:r>
          </a:p>
        </p:txBody>
      </p:sp>
      <p:sp>
        <p:nvSpPr>
          <p:cNvPr id="93" name="Rettangolo 35">
            <a:extLst>
              <a:ext uri="{FF2B5EF4-FFF2-40B4-BE49-F238E27FC236}">
                <a16:creationId xmlns:a16="http://schemas.microsoft.com/office/drawing/2014/main" id="{E26535BB-3FEA-4A9C-B71A-4D8B134DC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9766" y="5093487"/>
            <a:ext cx="80963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it-IT" altLang="it-IT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83369DCC-E0B6-465D-8504-7232D00E22D4}"/>
              </a:ext>
            </a:extLst>
          </p:cNvPr>
          <p:cNvSpPr/>
          <p:nvPr/>
        </p:nvSpPr>
        <p:spPr bwMode="auto">
          <a:xfrm>
            <a:off x="10002166" y="5103012"/>
            <a:ext cx="80963" cy="20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403130BC-08D7-42D4-82C9-DABDECF6A2FF}"/>
              </a:ext>
            </a:extLst>
          </p:cNvPr>
          <p:cNvSpPr/>
          <p:nvPr/>
        </p:nvSpPr>
        <p:spPr>
          <a:xfrm flipH="1">
            <a:off x="8321051" y="4425460"/>
            <a:ext cx="962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ECC</a:t>
            </a:r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2FB683E7-961A-47CB-A043-19B668A527CB}"/>
              </a:ext>
            </a:extLst>
          </p:cNvPr>
          <p:cNvSpPr/>
          <p:nvPr/>
        </p:nvSpPr>
        <p:spPr>
          <a:xfrm>
            <a:off x="4101094" y="4220572"/>
            <a:ext cx="6045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dirty="0">
                <a:solidFill>
                  <a:schemeClr val="tx2"/>
                </a:solidFill>
              </a:rPr>
              <a:t>Hamming(7, 4)</a:t>
            </a:r>
            <a:endParaRPr lang="en-US" altLang="it-IT" sz="2400" dirty="0"/>
          </a:p>
        </p:txBody>
      </p: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75500805-0349-4C68-8B1E-3966802A7636}"/>
              </a:ext>
            </a:extLst>
          </p:cNvPr>
          <p:cNvCxnSpPr>
            <a:cxnSpLocks/>
          </p:cNvCxnSpPr>
          <p:nvPr/>
        </p:nvCxnSpPr>
        <p:spPr>
          <a:xfrm>
            <a:off x="824597" y="4075360"/>
            <a:ext cx="9570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tangolo 106">
            <a:extLst>
              <a:ext uri="{FF2B5EF4-FFF2-40B4-BE49-F238E27FC236}">
                <a16:creationId xmlns:a16="http://schemas.microsoft.com/office/drawing/2014/main" id="{6BB6C6B1-E04C-47F1-A773-55D3D79F548E}"/>
              </a:ext>
            </a:extLst>
          </p:cNvPr>
          <p:cNvSpPr/>
          <p:nvPr/>
        </p:nvSpPr>
        <p:spPr>
          <a:xfrm>
            <a:off x="414959" y="1106310"/>
            <a:ext cx="4522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Coding: </a:t>
            </a:r>
            <a:r>
              <a:rPr lang="it-IT" sz="3200" dirty="0" err="1"/>
              <a:t>Hamming</a:t>
            </a:r>
            <a:r>
              <a:rPr lang="it-IT" sz="3200" dirty="0"/>
              <a:t> code</a:t>
            </a:r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DEDAE36B-1F1C-4EA0-BC3F-30571F793424}"/>
              </a:ext>
            </a:extLst>
          </p:cNvPr>
          <p:cNvSpPr/>
          <p:nvPr/>
        </p:nvSpPr>
        <p:spPr>
          <a:xfrm>
            <a:off x="433889" y="2060367"/>
            <a:ext cx="205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dirty="0"/>
              <a:t>Bit-level striping</a:t>
            </a:r>
          </a:p>
        </p:txBody>
      </p:sp>
    </p:spTree>
    <p:extLst>
      <p:ext uri="{BB962C8B-B14F-4D97-AF65-F5344CB8AC3E}">
        <p14:creationId xmlns:p14="http://schemas.microsoft.com/office/powerpoint/2010/main" val="510527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321EB-23CF-4EE5-A0A3-978D80CA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Conclusions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CB4ED7-4442-4E69-916C-B8F2EE710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99"/>
            <a:ext cx="10081334" cy="40900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it-IT" sz="4000" dirty="0"/>
              <a:t>Fault </a:t>
            </a:r>
            <a:r>
              <a:rPr lang="it-IT" altLang="it-IT" sz="4000" dirty="0" err="1"/>
              <a:t>tolerance</a:t>
            </a:r>
            <a:r>
              <a:rPr lang="it-IT" altLang="it-IT" sz="4000" dirty="0"/>
              <a:t> </a:t>
            </a:r>
            <a:r>
              <a:rPr lang="it-IT" altLang="it-IT" sz="4000" dirty="0" err="1"/>
              <a:t>uses</a:t>
            </a:r>
            <a:r>
              <a:rPr lang="it-IT" altLang="it-IT" sz="4000" dirty="0"/>
              <a:t> </a:t>
            </a:r>
            <a:r>
              <a:rPr lang="it-IT" altLang="it-IT" sz="4000" b="1" dirty="0" err="1"/>
              <a:t>replication</a:t>
            </a:r>
            <a:r>
              <a:rPr lang="it-IT" altLang="it-IT" sz="4000" b="1" dirty="0"/>
              <a:t> for </a:t>
            </a:r>
            <a:r>
              <a:rPr lang="it-IT" altLang="it-IT" sz="4000" b="1" dirty="0" err="1"/>
              <a:t>error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detection</a:t>
            </a:r>
            <a:r>
              <a:rPr lang="it-IT" altLang="it-IT" sz="4000" b="1" dirty="0"/>
              <a:t> </a:t>
            </a:r>
            <a:r>
              <a:rPr lang="it-IT" altLang="it-IT" sz="4000" dirty="0"/>
              <a:t>and system recovery</a:t>
            </a:r>
            <a:br>
              <a:rPr lang="it-IT" altLang="it-IT" sz="4000" dirty="0"/>
            </a:br>
            <a:endParaRPr lang="it-IT" altLang="it-IT" sz="4000" dirty="0"/>
          </a:p>
          <a:p>
            <a:pPr>
              <a:lnSpc>
                <a:spcPct val="80000"/>
              </a:lnSpc>
            </a:pPr>
            <a:r>
              <a:rPr lang="it-IT" altLang="it-IT" sz="4000" dirty="0"/>
              <a:t>Fault </a:t>
            </a:r>
            <a:r>
              <a:rPr lang="it-IT" altLang="it-IT" sz="4000" dirty="0" err="1"/>
              <a:t>tolerance</a:t>
            </a:r>
            <a:r>
              <a:rPr lang="it-IT" altLang="it-IT" sz="4000" dirty="0"/>
              <a:t>  </a:t>
            </a:r>
            <a:r>
              <a:rPr lang="it-IT" altLang="it-IT" sz="4000" dirty="0" err="1"/>
              <a:t>relies</a:t>
            </a:r>
            <a:r>
              <a:rPr lang="it-IT" altLang="it-IT" sz="4000" dirty="0"/>
              <a:t> on the </a:t>
            </a:r>
            <a:r>
              <a:rPr lang="it-IT" altLang="it-IT" sz="4000" b="1" dirty="0" err="1"/>
              <a:t>independency</a:t>
            </a:r>
            <a:r>
              <a:rPr lang="it-IT" altLang="it-IT" sz="4000" b="1" dirty="0"/>
              <a:t> of </a:t>
            </a:r>
            <a:r>
              <a:rPr lang="it-IT" altLang="it-IT" sz="4000" b="1" dirty="0" err="1"/>
              <a:t>redundancies</a:t>
            </a:r>
            <a:r>
              <a:rPr lang="it-IT" altLang="it-IT" sz="4000" b="1" dirty="0"/>
              <a:t> </a:t>
            </a:r>
            <a:r>
              <a:rPr lang="it-IT" altLang="it-IT" sz="4000" dirty="0"/>
              <a:t>with </a:t>
            </a:r>
            <a:r>
              <a:rPr lang="it-IT" altLang="it-IT" sz="4000" dirty="0" err="1"/>
              <a:t>respect</a:t>
            </a:r>
            <a:r>
              <a:rPr lang="it-IT" altLang="it-IT" sz="4000" dirty="0"/>
              <a:t> to the </a:t>
            </a:r>
            <a:r>
              <a:rPr lang="it-IT" altLang="it-IT" sz="4000" dirty="0" err="1"/>
              <a:t>process</a:t>
            </a:r>
            <a:r>
              <a:rPr lang="it-IT" altLang="it-IT" sz="4000" dirty="0"/>
              <a:t> of fault </a:t>
            </a:r>
            <a:r>
              <a:rPr lang="it-IT" altLang="it-IT" sz="4000" dirty="0" err="1"/>
              <a:t>creation</a:t>
            </a:r>
            <a:r>
              <a:rPr lang="it-IT" altLang="it-IT" sz="4000" dirty="0"/>
              <a:t> and </a:t>
            </a:r>
            <a:r>
              <a:rPr lang="it-IT" altLang="it-IT" sz="4000" dirty="0" err="1"/>
              <a:t>activations</a:t>
            </a:r>
            <a:endParaRPr lang="it-IT" altLang="it-IT" sz="4000" dirty="0"/>
          </a:p>
          <a:p>
            <a:pPr>
              <a:lnSpc>
                <a:spcPct val="80000"/>
              </a:lnSpc>
            </a:pPr>
            <a:endParaRPr lang="it-IT" altLang="it-IT" sz="4000" dirty="0"/>
          </a:p>
          <a:p>
            <a:pPr>
              <a:lnSpc>
                <a:spcPct val="80000"/>
              </a:lnSpc>
            </a:pPr>
            <a:r>
              <a:rPr lang="it-IT" altLang="it-IT" sz="4000" b="1" dirty="0"/>
              <a:t>Fault </a:t>
            </a:r>
            <a:r>
              <a:rPr lang="it-IT" altLang="it-IT" sz="4000" b="1" dirty="0" err="1"/>
              <a:t>masking</a:t>
            </a:r>
            <a:r>
              <a:rPr lang="it-IT" altLang="it-IT" sz="4000" b="1" dirty="0"/>
              <a:t> </a:t>
            </a:r>
            <a:r>
              <a:rPr lang="it-IT" altLang="it-IT" sz="4000" dirty="0" err="1"/>
              <a:t>will</a:t>
            </a:r>
            <a:r>
              <a:rPr lang="it-IT" altLang="it-IT" sz="4000" dirty="0"/>
              <a:t> </a:t>
            </a:r>
            <a:r>
              <a:rPr lang="it-IT" altLang="it-IT" sz="4000" dirty="0" err="1"/>
              <a:t>conceal</a:t>
            </a:r>
            <a:r>
              <a:rPr lang="it-IT" altLang="it-IT" sz="4000" dirty="0"/>
              <a:t> a </a:t>
            </a:r>
            <a:r>
              <a:rPr lang="it-IT" altLang="it-IT" sz="4000" dirty="0" err="1"/>
              <a:t>possibly</a:t>
            </a:r>
            <a:r>
              <a:rPr lang="it-IT" altLang="it-IT" sz="4000" dirty="0"/>
              <a:t> progressive and </a:t>
            </a:r>
            <a:r>
              <a:rPr lang="it-IT" altLang="it-IT" sz="4000" dirty="0" err="1"/>
              <a:t>eventually</a:t>
            </a:r>
            <a:r>
              <a:rPr lang="it-IT" altLang="it-IT" sz="4000" dirty="0"/>
              <a:t> </a:t>
            </a:r>
            <a:r>
              <a:rPr lang="it-IT" altLang="it-IT" sz="4000" dirty="0" err="1"/>
              <a:t>fatal</a:t>
            </a:r>
            <a:r>
              <a:rPr lang="it-IT" altLang="it-IT" sz="4000" dirty="0"/>
              <a:t> </a:t>
            </a:r>
            <a:r>
              <a:rPr lang="it-IT" altLang="it-IT" sz="4000" dirty="0" err="1"/>
              <a:t>loss</a:t>
            </a:r>
            <a:r>
              <a:rPr lang="it-IT" altLang="it-IT" sz="4000" dirty="0"/>
              <a:t> of </a:t>
            </a:r>
            <a:r>
              <a:rPr lang="it-IT" altLang="it-IT" sz="4000" dirty="0" err="1"/>
              <a:t>protective</a:t>
            </a:r>
            <a:r>
              <a:rPr lang="it-IT" altLang="it-IT" sz="4000" dirty="0"/>
              <a:t> </a:t>
            </a:r>
            <a:r>
              <a:rPr lang="it-IT" altLang="it-IT" sz="4000" dirty="0" err="1"/>
              <a:t>redundancy</a:t>
            </a:r>
            <a:endParaRPr lang="it-IT" altLang="it-IT" sz="4000" dirty="0"/>
          </a:p>
          <a:p>
            <a:pPr>
              <a:lnSpc>
                <a:spcPct val="80000"/>
              </a:lnSpc>
            </a:pPr>
            <a:endParaRPr lang="it-IT" altLang="it-IT" sz="4000" dirty="0"/>
          </a:p>
          <a:p>
            <a:pPr>
              <a:lnSpc>
                <a:spcPct val="80000"/>
              </a:lnSpc>
            </a:pPr>
            <a:r>
              <a:rPr lang="it-IT" altLang="it-IT" sz="4000" dirty="0" err="1"/>
              <a:t>Practical</a:t>
            </a:r>
            <a:r>
              <a:rPr lang="it-IT" altLang="it-IT" sz="4000" dirty="0"/>
              <a:t> </a:t>
            </a:r>
            <a:r>
              <a:rPr lang="it-IT" altLang="it-IT" sz="4000" dirty="0" err="1"/>
              <a:t>implementations</a:t>
            </a:r>
            <a:r>
              <a:rPr lang="it-IT" altLang="it-IT" sz="4000" dirty="0"/>
              <a:t> of </a:t>
            </a:r>
            <a:r>
              <a:rPr lang="it-IT" altLang="it-IT" sz="4000" dirty="0" err="1"/>
              <a:t>masking</a:t>
            </a:r>
            <a:r>
              <a:rPr lang="it-IT" altLang="it-IT" sz="4000" dirty="0"/>
              <a:t> </a:t>
            </a:r>
            <a:r>
              <a:rPr lang="it-IT" altLang="it-IT" sz="4000" dirty="0" err="1"/>
              <a:t>generally</a:t>
            </a:r>
            <a:r>
              <a:rPr lang="it-IT" altLang="it-IT" sz="4000" dirty="0"/>
              <a:t> involve </a:t>
            </a:r>
            <a:r>
              <a:rPr lang="it-IT" altLang="it-IT" sz="4000" dirty="0" err="1"/>
              <a:t>error</a:t>
            </a:r>
            <a:r>
              <a:rPr lang="it-IT" altLang="it-IT" sz="4000" dirty="0"/>
              <a:t> </a:t>
            </a:r>
            <a:r>
              <a:rPr lang="it-IT" altLang="it-IT" sz="4000" dirty="0" err="1"/>
              <a:t>detection</a:t>
            </a:r>
            <a:r>
              <a:rPr lang="it-IT" altLang="it-IT" sz="4000" dirty="0"/>
              <a:t> (and </a:t>
            </a:r>
            <a:r>
              <a:rPr lang="it-IT" altLang="it-IT" sz="4000" dirty="0" err="1"/>
              <a:t>possibly</a:t>
            </a:r>
            <a:r>
              <a:rPr lang="it-IT" altLang="it-IT" sz="4000" dirty="0"/>
              <a:t> fault </a:t>
            </a:r>
            <a:r>
              <a:rPr lang="it-IT" altLang="it-IT" sz="4000" dirty="0" err="1"/>
              <a:t>handling</a:t>
            </a:r>
            <a:r>
              <a:rPr lang="it-IT" altLang="it-IT" sz="4000" dirty="0"/>
              <a:t>), </a:t>
            </a:r>
            <a:r>
              <a:rPr lang="it-IT" altLang="it-IT" sz="4000" dirty="0" err="1"/>
              <a:t>leading</a:t>
            </a:r>
            <a:r>
              <a:rPr lang="it-IT" altLang="it-IT" sz="4000" dirty="0"/>
              <a:t> to </a:t>
            </a:r>
            <a:r>
              <a:rPr lang="it-IT" altLang="it-IT" sz="4000" b="1" dirty="0" err="1"/>
              <a:t>masking</a:t>
            </a:r>
            <a:r>
              <a:rPr lang="it-IT" altLang="it-IT" sz="4000" b="1" dirty="0"/>
              <a:t> and </a:t>
            </a:r>
            <a:r>
              <a:rPr lang="it-IT" altLang="it-IT" sz="4000" b="1" dirty="0" err="1"/>
              <a:t>error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detection</a:t>
            </a:r>
            <a:r>
              <a:rPr lang="it-IT" altLang="it-IT" sz="4000" b="1" dirty="0"/>
              <a:t> and recovery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31BE51-29E8-48D7-B595-C833C800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3A5DA-655D-43CE-B30B-E9F29849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B1D50B-6960-4008-B717-58BD8CA3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2792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3349CB-4DF0-45B5-816C-CD4924FC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</a:rPr>
              <a:t>Conclusions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B44001-DB25-4EF8-9D4A-8E777D64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12" y="1639888"/>
            <a:ext cx="9972821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tolerance</a:t>
            </a:r>
            <a:r>
              <a:rPr lang="it-IT" altLang="it-IT" dirty="0"/>
              <a:t> to </a:t>
            </a:r>
            <a:r>
              <a:rPr lang="it-IT" altLang="it-IT" dirty="0" err="1"/>
              <a:t>physical</a:t>
            </a:r>
            <a:r>
              <a:rPr lang="it-IT" altLang="it-IT" dirty="0"/>
              <a:t> faults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foreseen</a:t>
            </a:r>
            <a:r>
              <a:rPr lang="it-IT" altLang="it-IT" dirty="0"/>
              <a:t>,  the </a:t>
            </a:r>
            <a:r>
              <a:rPr lang="it-IT" altLang="it-IT" dirty="0" err="1"/>
              <a:t>channels</a:t>
            </a:r>
            <a:r>
              <a:rPr lang="it-IT" altLang="it-IT" dirty="0"/>
              <a:t> </a:t>
            </a:r>
            <a:r>
              <a:rPr lang="it-IT" altLang="it-IT" dirty="0" err="1"/>
              <a:t>may</a:t>
            </a:r>
            <a:r>
              <a:rPr lang="it-IT" altLang="it-IT" dirty="0"/>
              <a:t> be </a:t>
            </a:r>
            <a:r>
              <a:rPr lang="it-IT" altLang="it-IT" dirty="0" err="1"/>
              <a:t>identical</a:t>
            </a:r>
            <a:r>
              <a:rPr lang="it-IT" altLang="it-IT" dirty="0"/>
              <a:t>, </a:t>
            </a:r>
            <a:r>
              <a:rPr lang="it-IT" altLang="it-IT" dirty="0" err="1"/>
              <a:t>based</a:t>
            </a:r>
            <a:r>
              <a:rPr lang="it-IT" altLang="it-IT" dirty="0"/>
              <a:t> on the </a:t>
            </a:r>
            <a:r>
              <a:rPr lang="it-IT" altLang="it-IT" dirty="0" err="1"/>
              <a:t>assumption</a:t>
            </a:r>
            <a:r>
              <a:rPr lang="it-IT" altLang="it-IT" dirty="0"/>
              <a:t> </a:t>
            </a:r>
            <a:r>
              <a:rPr lang="it-IT" altLang="it-IT" dirty="0" err="1"/>
              <a:t>that</a:t>
            </a:r>
            <a:r>
              <a:rPr lang="it-IT" altLang="it-IT" dirty="0"/>
              <a:t> hardware </a:t>
            </a:r>
            <a:r>
              <a:rPr lang="it-IT" altLang="it-IT" dirty="0" err="1"/>
              <a:t>components</a:t>
            </a:r>
            <a:r>
              <a:rPr lang="it-IT" altLang="it-IT" dirty="0"/>
              <a:t> </a:t>
            </a:r>
            <a:r>
              <a:rPr lang="it-IT" altLang="it-IT" dirty="0" err="1"/>
              <a:t>fail</a:t>
            </a:r>
            <a:r>
              <a:rPr lang="it-IT" altLang="it-IT" dirty="0"/>
              <a:t> </a:t>
            </a:r>
            <a:r>
              <a:rPr lang="it-IT" altLang="it-IT" b="1" dirty="0" err="1"/>
              <a:t>independently</a:t>
            </a:r>
            <a:endParaRPr lang="it-IT" altLang="it-IT" b="1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	</a:t>
            </a:r>
          </a:p>
          <a:p>
            <a:pPr>
              <a:lnSpc>
                <a:spcPct val="80000"/>
              </a:lnSpc>
            </a:pPr>
            <a:r>
              <a:rPr lang="it-IT" altLang="it-IT" dirty="0" err="1"/>
              <a:t>When</a:t>
            </a:r>
            <a:r>
              <a:rPr lang="it-IT" altLang="it-IT" dirty="0"/>
              <a:t> </a:t>
            </a:r>
            <a:r>
              <a:rPr lang="it-IT" altLang="it-IT" dirty="0" err="1"/>
              <a:t>tolerance</a:t>
            </a:r>
            <a:r>
              <a:rPr lang="it-IT" altLang="it-IT" dirty="0"/>
              <a:t> to design faults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foreseen</a:t>
            </a:r>
            <a:r>
              <a:rPr lang="it-IT" altLang="it-IT" dirty="0"/>
              <a:t>, </a:t>
            </a:r>
            <a:r>
              <a:rPr lang="it-IT" altLang="it-IT" dirty="0" err="1"/>
              <a:t>channels</a:t>
            </a:r>
            <a:r>
              <a:rPr lang="it-IT" altLang="it-IT" dirty="0"/>
              <a:t> </a:t>
            </a:r>
            <a:r>
              <a:rPr lang="it-IT" altLang="it-IT" dirty="0" err="1"/>
              <a:t>have</a:t>
            </a:r>
            <a:r>
              <a:rPr lang="it-IT" altLang="it-IT" dirty="0"/>
              <a:t> to </a:t>
            </a:r>
            <a:r>
              <a:rPr lang="it-IT" altLang="it-IT" dirty="0" err="1"/>
              <a:t>provide</a:t>
            </a:r>
            <a:r>
              <a:rPr lang="it-IT" altLang="it-IT" dirty="0"/>
              <a:t> </a:t>
            </a:r>
            <a:r>
              <a:rPr lang="it-IT" altLang="it-IT" dirty="0" err="1"/>
              <a:t>identical</a:t>
            </a:r>
            <a:r>
              <a:rPr lang="it-IT" altLang="it-IT" dirty="0"/>
              <a:t> service </a:t>
            </a:r>
            <a:r>
              <a:rPr lang="it-IT" altLang="it-IT" dirty="0" err="1"/>
              <a:t>through</a:t>
            </a:r>
            <a:r>
              <a:rPr lang="it-IT" altLang="it-IT" dirty="0"/>
              <a:t> separate designs  and </a:t>
            </a:r>
            <a:r>
              <a:rPr lang="it-IT" altLang="it-IT" dirty="0" err="1"/>
              <a:t>implementation</a:t>
            </a:r>
            <a:r>
              <a:rPr lang="it-IT" altLang="it-IT" dirty="0"/>
              <a:t> (</a:t>
            </a:r>
            <a:r>
              <a:rPr lang="it-IT" altLang="it-IT" dirty="0" err="1"/>
              <a:t>through</a:t>
            </a:r>
            <a:r>
              <a:rPr lang="it-IT" altLang="it-IT" dirty="0"/>
              <a:t> </a:t>
            </a:r>
            <a:r>
              <a:rPr lang="it-IT" altLang="it-IT" b="1" dirty="0"/>
              <a:t>design </a:t>
            </a:r>
            <a:r>
              <a:rPr lang="it-IT" altLang="it-IT" b="1" dirty="0" err="1"/>
              <a:t>diversity</a:t>
            </a:r>
            <a:r>
              <a:rPr lang="it-IT" altLang="it-IT" dirty="0"/>
              <a:t>)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1E253B-0833-4B07-807B-89342C06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May 7-10, 2019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BB3080-BA28-4F5B-90CC-2CFC4EB1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E4BC97-72CB-40F1-94CC-AA49FB2C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7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69610-2C27-45D2-96A5-A767EE2F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Fault </a:t>
            </a:r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tolerant</a:t>
            </a:r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computer-</a:t>
            </a:r>
            <a:r>
              <a:rPr lang="it-IT" altLang="it-IT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lang="it-IT" alt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systems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F824EF-8487-4572-BBB8-FB58856B6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8"/>
            <a:ext cx="10107967" cy="481177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a system is as strong as its weakest component</a:t>
            </a:r>
          </a:p>
          <a:p>
            <a:pPr>
              <a:lnSpc>
                <a:spcPct val="80000"/>
              </a:lnSpc>
              <a:defRPr/>
            </a:pPr>
            <a:r>
              <a:rPr lang="it-IT" altLang="it-IT" sz="2000" dirty="0" err="1"/>
              <a:t>Hw</a:t>
            </a:r>
            <a:r>
              <a:rPr lang="it-IT" altLang="it-IT" sz="2000" dirty="0"/>
              <a:t> and </a:t>
            </a:r>
            <a:r>
              <a:rPr lang="it-IT" altLang="it-IT" sz="2000" dirty="0" err="1"/>
              <a:t>sw</a:t>
            </a:r>
            <a:r>
              <a:rPr lang="it-IT" altLang="it-IT" sz="2000" dirty="0"/>
              <a:t> systems </a:t>
            </a:r>
            <a:r>
              <a:rPr lang="it-IT" altLang="it-IT" sz="2000" dirty="0" err="1"/>
              <a:t>relaying</a:t>
            </a:r>
            <a:r>
              <a:rPr lang="it-IT" altLang="it-IT" sz="2000" dirty="0"/>
              <a:t> on </a:t>
            </a:r>
            <a:r>
              <a:rPr lang="it-IT" altLang="it-IT" sz="2000" dirty="0" err="1"/>
              <a:t>hidden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components</a:t>
            </a:r>
            <a:br>
              <a:rPr lang="it-IT" altLang="it-IT" sz="2000" dirty="0"/>
            </a:br>
            <a:endParaRPr lang="it-IT" altLang="it-IT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it-IT" altLang="it-IT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it-IT" altLang="it-IT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small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hidden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faults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may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have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large 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effects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it-IT" altLang="it-IT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digital</a:t>
            </a:r>
            <a:r>
              <a:rPr lang="it-IT" alt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machine)</a:t>
            </a:r>
            <a:endParaRPr lang="it-IT" altLang="it-IT" sz="2000" dirty="0"/>
          </a:p>
          <a:p>
            <a:pPr>
              <a:lnSpc>
                <a:spcPct val="80000"/>
              </a:lnSpc>
              <a:defRPr/>
            </a:pPr>
            <a:r>
              <a:rPr lang="it-IT" altLang="it-IT" sz="2000" dirty="0"/>
              <a:t>Computer </a:t>
            </a:r>
            <a:r>
              <a:rPr lang="it-IT" altLang="it-IT" sz="2000" dirty="0" err="1"/>
              <a:t>failures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differ</a:t>
            </a:r>
            <a:r>
              <a:rPr lang="it-IT" altLang="it-IT" sz="2000" dirty="0"/>
              <a:t> from </a:t>
            </a:r>
            <a:r>
              <a:rPr lang="it-IT" altLang="it-IT" sz="2000" dirty="0" err="1"/>
              <a:t>failures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other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equipment</a:t>
            </a:r>
            <a:endParaRPr lang="it-IT" altLang="it-IT" sz="2000" dirty="0"/>
          </a:p>
          <a:p>
            <a:pPr>
              <a:lnSpc>
                <a:spcPct val="80000"/>
              </a:lnSpc>
              <a:defRPr/>
            </a:pPr>
            <a:r>
              <a:rPr lang="it-IT" altLang="it-IT" sz="2000" dirty="0" err="1"/>
              <a:t>Subtler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failures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than</a:t>
            </a:r>
            <a:r>
              <a:rPr lang="it-IT" altLang="it-IT" sz="2000" dirty="0"/>
              <a:t> “breaking down” or  “</a:t>
            </a:r>
            <a:r>
              <a:rPr lang="it-IT" altLang="it-IT" sz="2000" dirty="0" err="1"/>
              <a:t>stopping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working</a:t>
            </a:r>
            <a:r>
              <a:rPr lang="it-IT" altLang="it-IT" sz="2000" dirty="0"/>
              <a:t>”, ..</a:t>
            </a:r>
          </a:p>
          <a:p>
            <a:pPr>
              <a:lnSpc>
                <a:spcPct val="80000"/>
              </a:lnSpc>
              <a:defRPr/>
            </a:pPr>
            <a:r>
              <a:rPr lang="it-IT" altLang="it-IT" sz="2000" dirty="0"/>
              <a:t>The computer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used</a:t>
            </a:r>
            <a:r>
              <a:rPr lang="it-IT" altLang="it-IT" sz="2000" dirty="0"/>
              <a:t> to store information:  </a:t>
            </a:r>
            <a:r>
              <a:rPr lang="it-IT" altLang="it-IT" sz="2000" dirty="0" err="1"/>
              <a:t>there</a:t>
            </a:r>
            <a:r>
              <a:rPr lang="it-IT" altLang="it-IT" sz="2000" dirty="0"/>
              <a:t> are </a:t>
            </a:r>
            <a:r>
              <a:rPr lang="it-IT" altLang="it-IT" sz="2000" dirty="0" err="1"/>
              <a:t>many</a:t>
            </a:r>
            <a:r>
              <a:rPr lang="it-IT" altLang="it-IT" sz="2000" dirty="0"/>
              <a:t> ways information can be </a:t>
            </a:r>
            <a:r>
              <a:rPr lang="it-IT" altLang="it-IT" sz="2000" dirty="0" err="1"/>
              <a:t>wrong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many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different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effects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both</a:t>
            </a:r>
            <a:r>
              <a:rPr lang="it-IT" altLang="it-IT" sz="2000" dirty="0"/>
              <a:t> </a:t>
            </a:r>
            <a:r>
              <a:rPr lang="it-IT" altLang="it-IT" sz="2000" dirty="0" err="1"/>
              <a:t>within</a:t>
            </a:r>
            <a:r>
              <a:rPr lang="it-IT" altLang="it-IT" sz="2000" dirty="0"/>
              <a:t> and </a:t>
            </a:r>
            <a:r>
              <a:rPr lang="it-IT" altLang="it-IT" sz="2000" dirty="0" err="1"/>
              <a:t>outside</a:t>
            </a:r>
            <a:r>
              <a:rPr lang="it-IT" altLang="it-IT" sz="2000" dirty="0"/>
              <a:t> the computer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C01EEE-820B-4641-AF3C-AEACF0BE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D391C7-9A8A-46B1-82DA-2B141025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F7C29-3F30-463D-92FF-6CB880C2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47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3FAB06-2A13-4C61-8E17-000C338C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Chain of </a:t>
            </a:r>
            <a:r>
              <a:rPr lang="it-IT" dirty="0" err="1">
                <a:solidFill>
                  <a:schemeClr val="bg1"/>
                </a:solidFill>
              </a:rPr>
              <a:t>threats</a:t>
            </a:r>
            <a:r>
              <a:rPr lang="it-IT" dirty="0">
                <a:solidFill>
                  <a:schemeClr val="bg1"/>
                </a:solidFill>
              </a:rPr>
              <a:t>: Faults -&gt; </a:t>
            </a:r>
            <a:r>
              <a:rPr lang="it-IT" dirty="0" err="1">
                <a:solidFill>
                  <a:schemeClr val="bg1"/>
                </a:solidFill>
              </a:rPr>
              <a:t>Errors</a:t>
            </a:r>
            <a:r>
              <a:rPr lang="it-IT" dirty="0">
                <a:solidFill>
                  <a:schemeClr val="bg1"/>
                </a:solidFill>
              </a:rPr>
              <a:t> -&gt; </a:t>
            </a:r>
            <a:r>
              <a:rPr lang="it-IT" dirty="0" err="1">
                <a:solidFill>
                  <a:schemeClr val="bg1"/>
                </a:solidFill>
              </a:rPr>
              <a:t>Failures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66B2E-935E-460C-977F-D176BE54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May</a:t>
            </a:r>
            <a:r>
              <a:rPr lang="it-IT" dirty="0"/>
              <a:t> 7-10,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B060FE-8854-4A68-9927-491D4DF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Redundancy in Fault Tolerant Computing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AF759D-22CB-478B-BC38-C740D0B5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D1D3-80F6-43B1-92F0-BF797B205D95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47249-524B-4DB3-8194-DA92B1DF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41" y="1708489"/>
            <a:ext cx="6971918" cy="320806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F93B629-3D4F-4D79-BC57-C467E642A78C}"/>
              </a:ext>
            </a:extLst>
          </p:cNvPr>
          <p:cNvSpPr/>
          <p:nvPr/>
        </p:nvSpPr>
        <p:spPr>
          <a:xfrm>
            <a:off x="3995530" y="5626628"/>
            <a:ext cx="3325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Taken from [</a:t>
            </a:r>
            <a:r>
              <a:rPr lang="en-US" dirty="0" err="1"/>
              <a:t>Avizienis</a:t>
            </a:r>
            <a:r>
              <a:rPr lang="en-US" dirty="0"/>
              <a:t> et al. 2004]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9137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3615</Words>
  <Application>Microsoft Office PowerPoint</Application>
  <PresentationFormat>Widescreen</PresentationFormat>
  <Paragraphs>1147</Paragraphs>
  <Slides>72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72</vt:i4>
      </vt:variant>
    </vt:vector>
  </HeadingPairs>
  <TitlesOfParts>
    <vt:vector size="81" baseType="lpstr">
      <vt:lpstr>Arial</vt:lpstr>
      <vt:lpstr>Calibri</vt:lpstr>
      <vt:lpstr>Calibri Light</vt:lpstr>
      <vt:lpstr>Helvetica</vt:lpstr>
      <vt:lpstr>Monotype Sorts</vt:lpstr>
      <vt:lpstr>Times New Roman</vt:lpstr>
      <vt:lpstr>Wingdings</vt:lpstr>
      <vt:lpstr>Tema di Office</vt:lpstr>
      <vt:lpstr>Personalizza struttura</vt:lpstr>
      <vt:lpstr>Presentazione standard di PowerPoint</vt:lpstr>
      <vt:lpstr>Outline</vt:lpstr>
      <vt:lpstr>Textbook and other references</vt:lpstr>
      <vt:lpstr>Fault tolerant computing: why and what</vt:lpstr>
      <vt:lpstr>Transport systems: Aerospace</vt:lpstr>
      <vt:lpstr>Transport systems: Automotive</vt:lpstr>
      <vt:lpstr>Fault tolerant computer-based systems</vt:lpstr>
      <vt:lpstr>Fault tolerant computer-based systems</vt:lpstr>
      <vt:lpstr>Chain of threats: Faults -&gt; Errors -&gt; Failures</vt:lpstr>
      <vt:lpstr>Replication </vt:lpstr>
      <vt:lpstr>Redundancy in fault tolerant computing</vt:lpstr>
      <vt:lpstr>Presentazione standard di PowerPoint</vt:lpstr>
      <vt:lpstr>Hardware redundancy</vt:lpstr>
      <vt:lpstr>Passive fault tolerance technique:TMR</vt:lpstr>
      <vt:lpstr>Cascading TMR with triplicated voters  </vt:lpstr>
      <vt:lpstr>TMR: the Voter</vt:lpstr>
      <vt:lpstr>Problems with voting procedure  on analog signals</vt:lpstr>
      <vt:lpstr>N-Modular Redundancy</vt:lpstr>
      <vt:lpstr>Active hw redundancy</vt:lpstr>
      <vt:lpstr>Active hw redundancy: the comparator</vt:lpstr>
      <vt:lpstr>Active hw redundancy: the comparator</vt:lpstr>
      <vt:lpstr>Active redundancy</vt:lpstr>
      <vt:lpstr>Different schemes can be implemented</vt:lpstr>
      <vt:lpstr>Hybrid approaches</vt:lpstr>
      <vt:lpstr>Reconfigurable NMR</vt:lpstr>
      <vt:lpstr>Hw redundancy techniques: summary</vt:lpstr>
      <vt:lpstr>Presentazione standard di PowerPoint</vt:lpstr>
      <vt:lpstr>Coding</vt:lpstr>
      <vt:lpstr>Coding</vt:lpstr>
      <vt:lpstr>Examples of codes</vt:lpstr>
      <vt:lpstr>Examples of codes</vt:lpstr>
      <vt:lpstr>Distances and data spaces</vt:lpstr>
      <vt:lpstr>Codes for error correction</vt:lpstr>
      <vt:lpstr>Arithmetic codes</vt:lpstr>
      <vt:lpstr>Checksumming</vt:lpstr>
      <vt:lpstr>Checksumming</vt:lpstr>
      <vt:lpstr>Error correcting codes -ECC</vt:lpstr>
      <vt:lpstr>Hamming Code (I)</vt:lpstr>
      <vt:lpstr>Hamming code (II)</vt:lpstr>
      <vt:lpstr>Hamming code (III)</vt:lpstr>
      <vt:lpstr>Self checking circuitry</vt:lpstr>
      <vt:lpstr>Self checking circuitry</vt:lpstr>
      <vt:lpstr>two-input TSC comparator</vt:lpstr>
      <vt:lpstr>two-input TSC comparator</vt:lpstr>
      <vt:lpstr>two-input TSC comparator</vt:lpstr>
      <vt:lpstr>two-input TSC comparator</vt:lpstr>
      <vt:lpstr>two-input TSC comparator</vt:lpstr>
      <vt:lpstr>n-input TSC comparator</vt:lpstr>
      <vt:lpstr>Presentazione standard di PowerPoint</vt:lpstr>
      <vt:lpstr>Time redundancy techniques (I)</vt:lpstr>
      <vt:lpstr>Time redundancy techniques (II)</vt:lpstr>
      <vt:lpstr>Presentazione standard di PowerPoint</vt:lpstr>
      <vt:lpstr>Faults in the software</vt:lpstr>
      <vt:lpstr>Faults in the software</vt:lpstr>
      <vt:lpstr>Software redundancy</vt:lpstr>
      <vt:lpstr>Multi-version approaches</vt:lpstr>
      <vt:lpstr>N-version programming (I)</vt:lpstr>
      <vt:lpstr>N-version programming (II)</vt:lpstr>
      <vt:lpstr>N-version programming (II)</vt:lpstr>
      <vt:lpstr>N-self-checking programming</vt:lpstr>
      <vt:lpstr>Design diversity</vt:lpstr>
      <vt:lpstr>Design diversity</vt:lpstr>
      <vt:lpstr>Recovery-block technique</vt:lpstr>
      <vt:lpstr>Recovery-block technique</vt:lpstr>
      <vt:lpstr>Checkpointing: basic issues</vt:lpstr>
      <vt:lpstr>Effectiveness of fault tolerance</vt:lpstr>
      <vt:lpstr>Magnetic disk</vt:lpstr>
      <vt:lpstr>RAID</vt:lpstr>
      <vt:lpstr>RAID</vt:lpstr>
      <vt:lpstr>RAID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cinzia</cp:lastModifiedBy>
  <cp:revision>234</cp:revision>
  <dcterms:created xsi:type="dcterms:W3CDTF">2019-04-29T15:18:52Z</dcterms:created>
  <dcterms:modified xsi:type="dcterms:W3CDTF">2019-05-01T16:58:07Z</dcterms:modified>
</cp:coreProperties>
</file>