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3" r:id="rId2"/>
  </p:sldMasterIdLst>
  <p:notesMasterIdLst>
    <p:notesMasterId r:id="rId88"/>
  </p:notesMasterIdLst>
  <p:sldIdLst>
    <p:sldId id="256"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295" r:id="rId20"/>
    <p:sldId id="399" r:id="rId21"/>
    <p:sldId id="400" r:id="rId22"/>
    <p:sldId id="401" r:id="rId23"/>
    <p:sldId id="402" r:id="rId24"/>
    <p:sldId id="403" r:id="rId25"/>
    <p:sldId id="404" r:id="rId26"/>
    <p:sldId id="405" r:id="rId27"/>
    <p:sldId id="406" r:id="rId28"/>
    <p:sldId id="407" r:id="rId29"/>
    <p:sldId id="408" r:id="rId30"/>
    <p:sldId id="310" r:id="rId31"/>
    <p:sldId id="410" r:id="rId32"/>
    <p:sldId id="411" r:id="rId33"/>
    <p:sldId id="412" r:id="rId34"/>
    <p:sldId id="413" r:id="rId35"/>
    <p:sldId id="414" r:id="rId36"/>
    <p:sldId id="415" r:id="rId37"/>
    <p:sldId id="320"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344" r:id="rId62"/>
    <p:sldId id="441" r:id="rId63"/>
    <p:sldId id="442" r:id="rId64"/>
    <p:sldId id="443" r:id="rId65"/>
    <p:sldId id="444" r:id="rId66"/>
    <p:sldId id="445" r:id="rId67"/>
    <p:sldId id="446" r:id="rId68"/>
    <p:sldId id="447" r:id="rId69"/>
    <p:sldId id="448" r:id="rId70"/>
    <p:sldId id="449" r:id="rId71"/>
    <p:sldId id="450" r:id="rId72"/>
    <p:sldId id="451" r:id="rId73"/>
    <p:sldId id="452" r:id="rId74"/>
    <p:sldId id="453" r:id="rId75"/>
    <p:sldId id="454" r:id="rId76"/>
    <p:sldId id="455" r:id="rId77"/>
    <p:sldId id="467" r:id="rId78"/>
    <p:sldId id="468" r:id="rId79"/>
    <p:sldId id="469" r:id="rId80"/>
    <p:sldId id="456" r:id="rId81"/>
    <p:sldId id="457" r:id="rId82"/>
    <p:sldId id="458" r:id="rId83"/>
    <p:sldId id="459" r:id="rId84"/>
    <p:sldId id="460" r:id="rId85"/>
    <p:sldId id="461" r:id="rId86"/>
    <p:sldId id="466" r:id="rId87"/>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66"/>
    <a:srgbClr val="0033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89964" autoAdjust="0"/>
  </p:normalViewPr>
  <p:slideViewPr>
    <p:cSldViewPr>
      <p:cViewPr>
        <p:scale>
          <a:sx n="60" d="100"/>
          <a:sy n="60" d="100"/>
        </p:scale>
        <p:origin x="-1956" y="-13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49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97.wmf"/><Relationship Id="rId1"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wmf"/><Relationship Id="rId1" Type="http://schemas.openxmlformats.org/officeDocument/2006/relationships/image" Target="../media/image67.emf"/><Relationship Id="rId5" Type="http://schemas.openxmlformats.org/officeDocument/2006/relationships/image" Target="../media/image71.emf"/><Relationship Id="rId4"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ltLang="it-IT"/>
          </a:p>
        </p:txBody>
      </p:sp>
      <p:sp>
        <p:nvSpPr>
          <p:cNvPr id="21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lt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ltLang="it-IT"/>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178B7C2-9848-44A9-B21A-4E6B709821C4}" type="slidenum">
              <a:rPr lang="it-IT" altLang="it-IT"/>
              <a:pPr>
                <a:defRPr/>
              </a:pPr>
              <a:t>‹N›</a:t>
            </a:fld>
            <a:endParaRPr lang="it-IT" altLang="it-IT"/>
          </a:p>
        </p:txBody>
      </p:sp>
    </p:spTree>
    <p:extLst>
      <p:ext uri="{BB962C8B-B14F-4D97-AF65-F5344CB8AC3E}">
        <p14:creationId xmlns:p14="http://schemas.microsoft.com/office/powerpoint/2010/main" val="816817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F85ED2-6B8C-43BB-9C1B-379F6B46C86E}" type="slidenum">
              <a:rPr lang="it-IT" altLang="it-IT" smtClean="0"/>
              <a:pPr>
                <a:spcBef>
                  <a:spcPct val="0"/>
                </a:spcBef>
              </a:pPr>
              <a:t>1</a:t>
            </a:fld>
            <a:endParaRPr lang="it-IT" altLang="it-IT"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246071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843DF3-1E82-4CC1-9860-7CF14483BD2A}" type="slidenum">
              <a:rPr lang="it-IT" altLang="it-IT" smtClean="0"/>
              <a:pPr>
                <a:spcBef>
                  <a:spcPct val="0"/>
                </a:spcBef>
              </a:pPr>
              <a:t>18</a:t>
            </a:fld>
            <a:endParaRPr lang="it-IT" altLang="it-IT"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31778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E06F77-0201-4D81-AFB0-5FE63637D6B3}" type="slidenum">
              <a:rPr lang="it-IT" altLang="it-IT" smtClean="0"/>
              <a:pPr>
                <a:spcBef>
                  <a:spcPct val="0"/>
                </a:spcBef>
              </a:pPr>
              <a:t>29</a:t>
            </a:fld>
            <a:endParaRPr lang="it-IT" altLang="it-IT"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405624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B15DBE-0481-42B2-8E1B-332D5A339E41}" type="slidenum">
              <a:rPr lang="it-IT" altLang="it-IT" smtClean="0"/>
              <a:pPr>
                <a:spcBef>
                  <a:spcPct val="0"/>
                </a:spcBef>
              </a:pPr>
              <a:t>36</a:t>
            </a:fld>
            <a:endParaRPr lang="it-IT" altLang="it-IT"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414305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178B7C2-9848-44A9-B21A-4E6B709821C4}" type="slidenum">
              <a:rPr lang="it-IT" altLang="it-IT" smtClean="0"/>
              <a:pPr>
                <a:defRPr/>
              </a:pPr>
              <a:t>55</a:t>
            </a:fld>
            <a:endParaRPr lang="it-IT" altLang="it-IT"/>
          </a:p>
        </p:txBody>
      </p:sp>
    </p:spTree>
    <p:extLst>
      <p:ext uri="{BB962C8B-B14F-4D97-AF65-F5344CB8AC3E}">
        <p14:creationId xmlns:p14="http://schemas.microsoft.com/office/powerpoint/2010/main" val="175031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DCFE1D-C5C3-4EF6-BD74-97B5F7879740}" type="slidenum">
              <a:rPr lang="it-IT" altLang="it-IT" smtClean="0"/>
              <a:pPr>
                <a:spcBef>
                  <a:spcPct val="0"/>
                </a:spcBef>
              </a:pPr>
              <a:t>60</a:t>
            </a:fld>
            <a:endParaRPr lang="it-IT" altLang="it-IT"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238892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p>
          </p:txBody>
        </p:sp>
        <p:sp>
          <p:nvSpPr>
            <p:cNvPr id="6" name="Arc 4"/>
            <p:cNvSpPr>
              <a:spLocks/>
            </p:cNvSpPr>
            <p:nvPr/>
          </p:nvSpPr>
          <p:spPr bwMode="auto">
            <a:xfrm>
              <a:off x="-652" y="978"/>
              <a:ext cx="4237" cy="3342"/>
            </a:xfrm>
            <a:custGeom>
              <a:avLst/>
              <a:gdLst>
                <a:gd name="T0" fmla="*/ 1 w 21600"/>
                <a:gd name="T1" fmla="*/ 0 h 21231"/>
                <a:gd name="T2" fmla="*/ 6 w 21600"/>
                <a:gd name="T3" fmla="*/ 2 h 21231"/>
                <a:gd name="T4" fmla="*/ 0 w 21600"/>
                <a:gd name="T5" fmla="*/ 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it-IT" altLang="it-IT" noProof="0" smtClean="0"/>
              <a:t>Fare clic per modificare lo stile del titolo dello schema</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7" name="Rectangle 7"/>
          <p:cNvSpPr>
            <a:spLocks noGrp="1" noChangeArrowheads="1"/>
          </p:cNvSpPr>
          <p:nvPr>
            <p:ph type="dt" sz="quarter" idx="10"/>
          </p:nvPr>
        </p:nvSpPr>
        <p:spPr/>
        <p:txBody>
          <a:bodyPr/>
          <a:lstStyle>
            <a:lvl1pPr>
              <a:defRPr/>
            </a:lvl1pPr>
          </a:lstStyle>
          <a:p>
            <a:pPr>
              <a:defRPr/>
            </a:pPr>
            <a:endParaRPr lang="it-IT" altLang="it-IT"/>
          </a:p>
        </p:txBody>
      </p:sp>
      <p:sp>
        <p:nvSpPr>
          <p:cNvPr id="8" name="Rectangle 8"/>
          <p:cNvSpPr>
            <a:spLocks noGrp="1" noChangeArrowheads="1"/>
          </p:cNvSpPr>
          <p:nvPr>
            <p:ph type="ftr" sz="quarter" idx="11"/>
          </p:nvPr>
        </p:nvSpPr>
        <p:spPr/>
        <p:txBody>
          <a:bodyPr/>
          <a:lstStyle>
            <a:lvl1pPr>
              <a:defRPr/>
            </a:lvl1pPr>
          </a:lstStyle>
          <a:p>
            <a:pPr>
              <a:defRPr/>
            </a:pPr>
            <a:endParaRPr lang="it-IT" altLang="it-IT"/>
          </a:p>
        </p:txBody>
      </p:sp>
      <p:sp>
        <p:nvSpPr>
          <p:cNvPr id="9" name="Rectangle 9"/>
          <p:cNvSpPr>
            <a:spLocks noGrp="1" noChangeArrowheads="1"/>
          </p:cNvSpPr>
          <p:nvPr>
            <p:ph type="sldNum" sz="quarter" idx="12"/>
          </p:nvPr>
        </p:nvSpPr>
        <p:spPr/>
        <p:txBody>
          <a:bodyPr/>
          <a:lstStyle>
            <a:lvl1pPr>
              <a:defRPr/>
            </a:lvl1pPr>
          </a:lstStyle>
          <a:p>
            <a:pPr>
              <a:defRPr/>
            </a:pPr>
            <a:fld id="{193849D7-B227-4873-8993-FC0B0B06B56E}" type="slidenum">
              <a:rPr lang="it-IT" altLang="it-IT"/>
              <a:pPr>
                <a:defRPr/>
              </a:pPr>
              <a:t>‹N›</a:t>
            </a:fld>
            <a:endParaRPr lang="it-IT" altLang="it-IT"/>
          </a:p>
        </p:txBody>
      </p:sp>
    </p:spTree>
    <p:extLst>
      <p:ext uri="{BB962C8B-B14F-4D97-AF65-F5344CB8AC3E}">
        <p14:creationId xmlns:p14="http://schemas.microsoft.com/office/powerpoint/2010/main" val="239363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8"/>
          <p:cNvSpPr>
            <a:spLocks noGrp="1" noChangeArrowheads="1"/>
          </p:cNvSpPr>
          <p:nvPr>
            <p:ph type="sldNum" sz="quarter" idx="12"/>
          </p:nvPr>
        </p:nvSpPr>
        <p:spPr>
          <a:ln/>
        </p:spPr>
        <p:txBody>
          <a:bodyPr/>
          <a:lstStyle>
            <a:lvl1pPr>
              <a:defRPr/>
            </a:lvl1pPr>
          </a:lstStyle>
          <a:p>
            <a:pPr>
              <a:defRPr/>
            </a:pPr>
            <a:fld id="{60076E90-BAB2-488C-86C3-D33FD89BBA75}" type="slidenum">
              <a:rPr lang="it-IT" altLang="it-IT"/>
              <a:pPr>
                <a:defRPr/>
              </a:pPr>
              <a:t>‹N›</a:t>
            </a:fld>
            <a:endParaRPr lang="it-IT" altLang="it-IT"/>
          </a:p>
        </p:txBody>
      </p:sp>
    </p:spTree>
    <p:extLst>
      <p:ext uri="{BB962C8B-B14F-4D97-AF65-F5344CB8AC3E}">
        <p14:creationId xmlns:p14="http://schemas.microsoft.com/office/powerpoint/2010/main" val="301179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8"/>
          <p:cNvSpPr>
            <a:spLocks noGrp="1" noChangeArrowheads="1"/>
          </p:cNvSpPr>
          <p:nvPr>
            <p:ph type="sldNum" sz="quarter" idx="12"/>
          </p:nvPr>
        </p:nvSpPr>
        <p:spPr>
          <a:ln/>
        </p:spPr>
        <p:txBody>
          <a:bodyPr/>
          <a:lstStyle>
            <a:lvl1pPr>
              <a:defRPr/>
            </a:lvl1pPr>
          </a:lstStyle>
          <a:p>
            <a:pPr>
              <a:defRPr/>
            </a:pPr>
            <a:fld id="{11A6C2F4-EC7A-4E78-A77C-691C7090E924}" type="slidenum">
              <a:rPr lang="it-IT" altLang="it-IT"/>
              <a:pPr>
                <a:defRPr/>
              </a:pPr>
              <a:t>‹N›</a:t>
            </a:fld>
            <a:endParaRPr lang="it-IT" altLang="it-IT"/>
          </a:p>
        </p:txBody>
      </p:sp>
    </p:spTree>
    <p:extLst>
      <p:ext uri="{BB962C8B-B14F-4D97-AF65-F5344CB8AC3E}">
        <p14:creationId xmlns:p14="http://schemas.microsoft.com/office/powerpoint/2010/main" val="312264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8"/>
          <p:cNvSpPr>
            <a:spLocks noGrp="1" noChangeArrowheads="1"/>
          </p:cNvSpPr>
          <p:nvPr>
            <p:ph type="sldNum" sz="quarter" idx="12"/>
          </p:nvPr>
        </p:nvSpPr>
        <p:spPr>
          <a:ln/>
        </p:spPr>
        <p:txBody>
          <a:bodyPr/>
          <a:lstStyle>
            <a:lvl1pPr>
              <a:defRPr/>
            </a:lvl1pPr>
          </a:lstStyle>
          <a:p>
            <a:pPr>
              <a:defRPr/>
            </a:pPr>
            <a:fld id="{6F0F41E3-2967-4778-9B74-ACDD788B088D}" type="slidenum">
              <a:rPr lang="it-IT" altLang="it-IT"/>
              <a:pPr>
                <a:defRPr/>
              </a:pPr>
              <a:t>‹N›</a:t>
            </a:fld>
            <a:endParaRPr lang="it-IT" altLang="it-IT"/>
          </a:p>
        </p:txBody>
      </p:sp>
    </p:spTree>
    <p:extLst>
      <p:ext uri="{BB962C8B-B14F-4D97-AF65-F5344CB8AC3E}">
        <p14:creationId xmlns:p14="http://schemas.microsoft.com/office/powerpoint/2010/main" val="744330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uota">
    <p:spTree>
      <p:nvGrpSpPr>
        <p:cNvPr id="1" name=""/>
        <p:cNvGrpSpPr/>
        <p:nvPr/>
      </p:nvGrpSpPr>
      <p:grpSpPr>
        <a:xfrm>
          <a:off x="0" y="0"/>
          <a:ext cx="0" cy="0"/>
          <a:chOff x="0" y="0"/>
          <a:chExt cx="0" cy="0"/>
        </a:xfrm>
      </p:grpSpPr>
      <p:pic>
        <p:nvPicPr>
          <p:cNvPr id="3" name="Picture 4" descr="cherubin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7504" y="117004"/>
            <a:ext cx="67468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dt" sz="half" idx="10"/>
          </p:nvPr>
        </p:nvSpPr>
        <p:spPr/>
        <p:txBody>
          <a:bodyPr/>
          <a:lstStyle>
            <a:lvl1pPr>
              <a:defRPr/>
            </a:lvl1pPr>
          </a:lstStyle>
          <a:p>
            <a:pPr>
              <a:defRPr/>
            </a:pPr>
            <a:endParaRPr lang="it-IT" altLang="it-IT">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it-IT" altLang="it-IT">
              <a:solidFill>
                <a:srgbClr val="FFFFFF"/>
              </a:solidFill>
            </a:endParaRPr>
          </a:p>
        </p:txBody>
      </p:sp>
      <p:sp>
        <p:nvSpPr>
          <p:cNvPr id="7" name="Rectangle 8"/>
          <p:cNvSpPr>
            <a:spLocks noGrp="1" noChangeArrowheads="1"/>
          </p:cNvSpPr>
          <p:nvPr>
            <p:ph type="sldNum" sz="quarter" idx="12"/>
          </p:nvPr>
        </p:nvSpPr>
        <p:spPr>
          <a:xfrm>
            <a:off x="7164288" y="6282431"/>
            <a:ext cx="1905000" cy="457200"/>
          </a:xfrm>
        </p:spPr>
        <p:txBody>
          <a:bodyPr/>
          <a:lstStyle>
            <a:lvl1pPr>
              <a:defRPr/>
            </a:lvl1pPr>
          </a:lstStyle>
          <a:p>
            <a:pPr>
              <a:defRPr/>
            </a:pPr>
            <a:fld id="{7EA3456B-87F4-4684-BFE4-58CA109B5D3F}" type="slidenum">
              <a:rPr lang="it-IT" altLang="it-IT">
                <a:solidFill>
                  <a:srgbClr val="FFFFFF"/>
                </a:solidFill>
              </a:rPr>
              <a:pPr>
                <a:defRPr/>
              </a:pPr>
              <a:t>‹N›</a:t>
            </a:fld>
            <a:endParaRPr lang="it-IT" altLang="it-IT">
              <a:solidFill>
                <a:srgbClr val="FFFFFF"/>
              </a:solidFill>
            </a:endParaRPr>
          </a:p>
        </p:txBody>
      </p:sp>
      <p:sp>
        <p:nvSpPr>
          <p:cNvPr id="6" name="Titolo 5"/>
          <p:cNvSpPr>
            <a:spLocks noGrp="1"/>
          </p:cNvSpPr>
          <p:nvPr>
            <p:ph type="title" hasCustomPrompt="1"/>
          </p:nvPr>
        </p:nvSpPr>
        <p:spPr>
          <a:xfrm>
            <a:off x="854075" y="94308"/>
            <a:ext cx="8215213" cy="720080"/>
          </a:xfrm>
        </p:spPr>
        <p:txBody>
          <a:bodyPr/>
          <a:lstStyle>
            <a:lvl1pPr marL="0" indent="0" algn="l">
              <a:defRPr sz="1800" b="0" cap="none" spc="0" baseline="0">
                <a:ln w="0"/>
                <a:solidFill>
                  <a:schemeClr val="tx1"/>
                </a:solidFill>
                <a:effectLst>
                  <a:outerShdw blurRad="38100" dist="19050" dir="2700000" algn="tl" rotWithShape="0">
                    <a:schemeClr val="dk1">
                      <a:alpha val="40000"/>
                    </a:schemeClr>
                  </a:outerShdw>
                </a:effectLst>
              </a:defRPr>
            </a:lvl1pPr>
          </a:lstStyle>
          <a:p>
            <a:r>
              <a:rPr lang="it-IT" dirty="0" smtClean="0"/>
              <a:t>Corso di Laurea in Ingegneria Edile – Architettura</a:t>
            </a:r>
            <a:br>
              <a:rPr lang="it-IT" dirty="0" smtClean="0"/>
            </a:br>
            <a:r>
              <a:rPr lang="it-IT" dirty="0" smtClean="0"/>
              <a:t>Costruzioni in Zona Sismica</a:t>
            </a:r>
          </a:p>
        </p:txBody>
      </p:sp>
    </p:spTree>
    <p:extLst>
      <p:ext uri="{BB962C8B-B14F-4D97-AF65-F5344CB8AC3E}">
        <p14:creationId xmlns:p14="http://schemas.microsoft.com/office/powerpoint/2010/main" val="208168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8"/>
          <p:cNvSpPr>
            <a:spLocks noGrp="1" noChangeArrowheads="1"/>
          </p:cNvSpPr>
          <p:nvPr>
            <p:ph type="sldNum" sz="quarter" idx="12"/>
          </p:nvPr>
        </p:nvSpPr>
        <p:spPr>
          <a:ln/>
        </p:spPr>
        <p:txBody>
          <a:bodyPr/>
          <a:lstStyle>
            <a:lvl1pPr>
              <a:defRPr/>
            </a:lvl1pPr>
          </a:lstStyle>
          <a:p>
            <a:pPr>
              <a:defRPr/>
            </a:pPr>
            <a:fld id="{12AEBDEA-4A35-4007-8B86-5E7F6C3A6FF9}" type="slidenum">
              <a:rPr lang="it-IT" altLang="it-IT"/>
              <a:pPr>
                <a:defRPr/>
              </a:pPr>
              <a:t>‹N›</a:t>
            </a:fld>
            <a:endParaRPr lang="it-IT" altLang="it-IT"/>
          </a:p>
        </p:txBody>
      </p:sp>
    </p:spTree>
    <p:extLst>
      <p:ext uri="{BB962C8B-B14F-4D97-AF65-F5344CB8AC3E}">
        <p14:creationId xmlns:p14="http://schemas.microsoft.com/office/powerpoint/2010/main" val="36720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8"/>
          <p:cNvSpPr>
            <a:spLocks noGrp="1" noChangeArrowheads="1"/>
          </p:cNvSpPr>
          <p:nvPr>
            <p:ph type="sldNum" sz="quarter" idx="12"/>
          </p:nvPr>
        </p:nvSpPr>
        <p:spPr>
          <a:ln/>
        </p:spPr>
        <p:txBody>
          <a:bodyPr/>
          <a:lstStyle>
            <a:lvl1pPr>
              <a:defRPr/>
            </a:lvl1pPr>
          </a:lstStyle>
          <a:p>
            <a:pPr>
              <a:defRPr/>
            </a:pPr>
            <a:fld id="{828F37DD-5C03-4FDB-84D6-0B7580692EB5}" type="slidenum">
              <a:rPr lang="it-IT" altLang="it-IT"/>
              <a:pPr>
                <a:defRPr/>
              </a:pPr>
              <a:t>‹N›</a:t>
            </a:fld>
            <a:endParaRPr lang="it-IT" altLang="it-IT"/>
          </a:p>
        </p:txBody>
      </p:sp>
    </p:spTree>
    <p:extLst>
      <p:ext uri="{BB962C8B-B14F-4D97-AF65-F5344CB8AC3E}">
        <p14:creationId xmlns:p14="http://schemas.microsoft.com/office/powerpoint/2010/main" val="155936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8"/>
          <p:cNvSpPr>
            <a:spLocks noGrp="1" noChangeArrowheads="1"/>
          </p:cNvSpPr>
          <p:nvPr>
            <p:ph type="sldNum" sz="quarter" idx="12"/>
          </p:nvPr>
        </p:nvSpPr>
        <p:spPr>
          <a:ln/>
        </p:spPr>
        <p:txBody>
          <a:bodyPr/>
          <a:lstStyle>
            <a:lvl1pPr>
              <a:defRPr/>
            </a:lvl1pPr>
          </a:lstStyle>
          <a:p>
            <a:pPr>
              <a:defRPr/>
            </a:pPr>
            <a:fld id="{AAF29657-994D-40D7-9A07-56016C680388}" type="slidenum">
              <a:rPr lang="it-IT" altLang="it-IT"/>
              <a:pPr>
                <a:defRPr/>
              </a:pPr>
              <a:t>‹N›</a:t>
            </a:fld>
            <a:endParaRPr lang="it-IT" altLang="it-IT"/>
          </a:p>
        </p:txBody>
      </p:sp>
    </p:spTree>
    <p:extLst>
      <p:ext uri="{BB962C8B-B14F-4D97-AF65-F5344CB8AC3E}">
        <p14:creationId xmlns:p14="http://schemas.microsoft.com/office/powerpoint/2010/main" val="401768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Vuota">
    <p:spTree>
      <p:nvGrpSpPr>
        <p:cNvPr id="1" name=""/>
        <p:cNvGrpSpPr/>
        <p:nvPr/>
      </p:nvGrpSpPr>
      <p:grpSpPr>
        <a:xfrm>
          <a:off x="0" y="0"/>
          <a:ext cx="0" cy="0"/>
          <a:chOff x="0" y="0"/>
          <a:chExt cx="0" cy="0"/>
        </a:xfrm>
      </p:grpSpPr>
      <p:pic>
        <p:nvPicPr>
          <p:cNvPr id="3" name="Picture 4" descr="cherubin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7504" y="117004"/>
            <a:ext cx="67468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dt" sz="half" idx="10"/>
          </p:nvPr>
        </p:nvSpPr>
        <p:spPr/>
        <p:txBody>
          <a:bodyPr/>
          <a:lstStyle>
            <a:lvl1pPr>
              <a:defRPr/>
            </a:lvl1pPr>
          </a:lstStyle>
          <a:p>
            <a:pPr>
              <a:defRPr/>
            </a:pPr>
            <a:endParaRPr lang="it-IT" altLang="it-IT"/>
          </a:p>
        </p:txBody>
      </p:sp>
      <p:sp>
        <p:nvSpPr>
          <p:cNvPr id="5" name="Rectangle 7"/>
          <p:cNvSpPr>
            <a:spLocks noGrp="1" noChangeArrowheads="1"/>
          </p:cNvSpPr>
          <p:nvPr>
            <p:ph type="ftr" sz="quarter" idx="11"/>
          </p:nvPr>
        </p:nvSpPr>
        <p:spPr/>
        <p:txBody>
          <a:bodyPr/>
          <a:lstStyle>
            <a:lvl1pPr>
              <a:defRPr/>
            </a:lvl1pPr>
          </a:lstStyle>
          <a:p>
            <a:pPr>
              <a:defRPr/>
            </a:pPr>
            <a:endParaRPr lang="it-IT" altLang="it-IT"/>
          </a:p>
        </p:txBody>
      </p:sp>
      <p:sp>
        <p:nvSpPr>
          <p:cNvPr id="7" name="Rectangle 8"/>
          <p:cNvSpPr>
            <a:spLocks noGrp="1" noChangeArrowheads="1"/>
          </p:cNvSpPr>
          <p:nvPr>
            <p:ph type="sldNum" sz="quarter" idx="12"/>
          </p:nvPr>
        </p:nvSpPr>
        <p:spPr>
          <a:xfrm>
            <a:off x="7164288" y="6282431"/>
            <a:ext cx="1905000" cy="457200"/>
          </a:xfrm>
        </p:spPr>
        <p:txBody>
          <a:bodyPr/>
          <a:lstStyle>
            <a:lvl1pPr>
              <a:defRPr/>
            </a:lvl1pPr>
          </a:lstStyle>
          <a:p>
            <a:pPr>
              <a:defRPr/>
            </a:pPr>
            <a:fld id="{7EA3456B-87F4-4684-BFE4-58CA109B5D3F}" type="slidenum">
              <a:rPr lang="it-IT" altLang="it-IT"/>
              <a:pPr>
                <a:defRPr/>
              </a:pPr>
              <a:t>‹N›</a:t>
            </a:fld>
            <a:endParaRPr lang="it-IT" altLang="it-IT"/>
          </a:p>
        </p:txBody>
      </p:sp>
      <p:sp>
        <p:nvSpPr>
          <p:cNvPr id="6" name="Titolo 5"/>
          <p:cNvSpPr>
            <a:spLocks noGrp="1"/>
          </p:cNvSpPr>
          <p:nvPr>
            <p:ph type="title" hasCustomPrompt="1"/>
          </p:nvPr>
        </p:nvSpPr>
        <p:spPr>
          <a:xfrm>
            <a:off x="854075" y="94308"/>
            <a:ext cx="8215213" cy="720080"/>
          </a:xfrm>
        </p:spPr>
        <p:txBody>
          <a:bodyPr/>
          <a:lstStyle>
            <a:lvl1pPr marL="0" indent="0" algn="l">
              <a:defRPr sz="1800" b="0" cap="none" spc="0" baseline="0">
                <a:ln w="0"/>
                <a:solidFill>
                  <a:schemeClr val="bg2"/>
                </a:solidFill>
                <a:effectLst>
                  <a:outerShdw blurRad="38100" dist="19050" dir="2700000" algn="tl" rotWithShape="0">
                    <a:schemeClr val="dk1">
                      <a:alpha val="40000"/>
                    </a:schemeClr>
                  </a:outerShdw>
                </a:effectLst>
              </a:defRPr>
            </a:lvl1pPr>
          </a:lstStyle>
          <a:p>
            <a:r>
              <a:rPr lang="it-IT" dirty="0" smtClean="0"/>
              <a:t>Corso di Laurea in Ingegneria Edile – Architettura</a:t>
            </a:r>
            <a:br>
              <a:rPr lang="it-IT" dirty="0" smtClean="0"/>
            </a:br>
            <a:r>
              <a:rPr lang="it-IT" dirty="0" smtClean="0"/>
              <a:t>Costruzioni in Zona Sismica</a:t>
            </a:r>
          </a:p>
        </p:txBody>
      </p:sp>
    </p:spTree>
    <p:extLst>
      <p:ext uri="{BB962C8B-B14F-4D97-AF65-F5344CB8AC3E}">
        <p14:creationId xmlns:p14="http://schemas.microsoft.com/office/powerpoint/2010/main" val="251867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8"/>
          <p:cNvSpPr>
            <a:spLocks noGrp="1" noChangeArrowheads="1"/>
          </p:cNvSpPr>
          <p:nvPr>
            <p:ph type="sldNum" sz="quarter" idx="12"/>
          </p:nvPr>
        </p:nvSpPr>
        <p:spPr>
          <a:ln/>
        </p:spPr>
        <p:txBody>
          <a:bodyPr/>
          <a:lstStyle>
            <a:lvl1pPr>
              <a:defRPr/>
            </a:lvl1pPr>
          </a:lstStyle>
          <a:p>
            <a:pPr>
              <a:defRPr/>
            </a:pPr>
            <a:fld id="{942326DE-FB68-4A55-AA75-7A487FEBE399}" type="slidenum">
              <a:rPr lang="it-IT" altLang="it-IT"/>
              <a:pPr>
                <a:defRPr/>
              </a:pPr>
              <a:t>‹N›</a:t>
            </a:fld>
            <a:endParaRPr lang="it-IT" altLang="it-IT"/>
          </a:p>
        </p:txBody>
      </p:sp>
    </p:spTree>
    <p:extLst>
      <p:ext uri="{BB962C8B-B14F-4D97-AF65-F5344CB8AC3E}">
        <p14:creationId xmlns:p14="http://schemas.microsoft.com/office/powerpoint/2010/main" val="239035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8"/>
          <p:cNvSpPr>
            <a:spLocks noGrp="1" noChangeArrowheads="1"/>
          </p:cNvSpPr>
          <p:nvPr>
            <p:ph type="sldNum" sz="quarter" idx="12"/>
          </p:nvPr>
        </p:nvSpPr>
        <p:spPr>
          <a:ln/>
        </p:spPr>
        <p:txBody>
          <a:bodyPr/>
          <a:lstStyle>
            <a:lvl1pPr>
              <a:defRPr/>
            </a:lvl1pPr>
          </a:lstStyle>
          <a:p>
            <a:pPr>
              <a:defRPr/>
            </a:pPr>
            <a:fld id="{DE4FC1B1-5A47-473E-A5CD-A59B4B890D5D}" type="slidenum">
              <a:rPr lang="it-IT" altLang="it-IT"/>
              <a:pPr>
                <a:defRPr/>
              </a:pPr>
              <a:t>‹N›</a:t>
            </a:fld>
            <a:endParaRPr lang="it-IT" altLang="it-IT"/>
          </a:p>
        </p:txBody>
      </p:sp>
    </p:spTree>
    <p:extLst>
      <p:ext uri="{BB962C8B-B14F-4D97-AF65-F5344CB8AC3E}">
        <p14:creationId xmlns:p14="http://schemas.microsoft.com/office/powerpoint/2010/main" val="256075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uota">
    <p:spTree>
      <p:nvGrpSpPr>
        <p:cNvPr id="1" name=""/>
        <p:cNvGrpSpPr/>
        <p:nvPr/>
      </p:nvGrpSpPr>
      <p:grpSpPr>
        <a:xfrm>
          <a:off x="0" y="0"/>
          <a:ext cx="0" cy="0"/>
          <a:chOff x="0" y="0"/>
          <a:chExt cx="0" cy="0"/>
        </a:xfrm>
      </p:grpSpPr>
      <p:pic>
        <p:nvPicPr>
          <p:cNvPr id="3" name="Picture 4" descr="cherubin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7504" y="117004"/>
            <a:ext cx="67468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dt" sz="half" idx="10"/>
          </p:nvPr>
        </p:nvSpPr>
        <p:spPr/>
        <p:txBody>
          <a:bodyPr/>
          <a:lstStyle>
            <a:lvl1pPr>
              <a:defRPr/>
            </a:lvl1pPr>
          </a:lstStyle>
          <a:p>
            <a:pPr>
              <a:defRPr/>
            </a:pPr>
            <a:endParaRPr lang="it-IT" altLang="it-IT"/>
          </a:p>
        </p:txBody>
      </p:sp>
      <p:sp>
        <p:nvSpPr>
          <p:cNvPr id="5" name="Rectangle 7"/>
          <p:cNvSpPr>
            <a:spLocks noGrp="1" noChangeArrowheads="1"/>
          </p:cNvSpPr>
          <p:nvPr>
            <p:ph type="ftr" sz="quarter" idx="11"/>
          </p:nvPr>
        </p:nvSpPr>
        <p:spPr/>
        <p:txBody>
          <a:bodyPr/>
          <a:lstStyle>
            <a:lvl1pPr>
              <a:defRPr/>
            </a:lvl1pPr>
          </a:lstStyle>
          <a:p>
            <a:pPr>
              <a:defRPr/>
            </a:pPr>
            <a:endParaRPr lang="it-IT" altLang="it-IT"/>
          </a:p>
        </p:txBody>
      </p:sp>
      <p:sp>
        <p:nvSpPr>
          <p:cNvPr id="7" name="Rectangle 8"/>
          <p:cNvSpPr>
            <a:spLocks noGrp="1" noChangeArrowheads="1"/>
          </p:cNvSpPr>
          <p:nvPr>
            <p:ph type="sldNum" sz="quarter" idx="12"/>
          </p:nvPr>
        </p:nvSpPr>
        <p:spPr>
          <a:xfrm>
            <a:off x="7164288" y="6282431"/>
            <a:ext cx="1905000" cy="457200"/>
          </a:xfrm>
        </p:spPr>
        <p:txBody>
          <a:bodyPr/>
          <a:lstStyle>
            <a:lvl1pPr>
              <a:defRPr/>
            </a:lvl1pPr>
          </a:lstStyle>
          <a:p>
            <a:pPr>
              <a:defRPr/>
            </a:pPr>
            <a:fld id="{7EA3456B-87F4-4684-BFE4-58CA109B5D3F}" type="slidenum">
              <a:rPr lang="it-IT" altLang="it-IT"/>
              <a:pPr>
                <a:defRPr/>
              </a:pPr>
              <a:t>‹N›</a:t>
            </a:fld>
            <a:endParaRPr lang="it-IT" altLang="it-IT"/>
          </a:p>
        </p:txBody>
      </p:sp>
      <p:sp>
        <p:nvSpPr>
          <p:cNvPr id="9" name="Rettangolo 8"/>
          <p:cNvSpPr/>
          <p:nvPr userDrawn="1"/>
        </p:nvSpPr>
        <p:spPr>
          <a:xfrm>
            <a:off x="899592" y="117004"/>
            <a:ext cx="6624736" cy="646331"/>
          </a:xfrm>
          <a:prstGeom prst="rect">
            <a:avLst/>
          </a:prstGeom>
        </p:spPr>
        <p:txBody>
          <a:bodyPr wrap="square">
            <a:spAutoFit/>
          </a:bodyPr>
          <a:lstStyle/>
          <a:p>
            <a:r>
              <a:rPr lang="it-IT" sz="1800" dirty="0" smtClean="0">
                <a:solidFill>
                  <a:schemeClr val="accent6">
                    <a:lumMod val="40000"/>
                    <a:lumOff val="60000"/>
                  </a:schemeClr>
                </a:solidFill>
                <a:effectLst>
                  <a:outerShdw blurRad="38100" dist="38100" dir="2700000" algn="tl">
                    <a:srgbClr val="000000">
                      <a:alpha val="43137"/>
                    </a:srgbClr>
                  </a:outerShdw>
                </a:effectLst>
              </a:rPr>
              <a:t>Università</a:t>
            </a:r>
            <a:r>
              <a:rPr lang="it-IT" sz="1800" baseline="0" dirty="0" smtClean="0">
                <a:solidFill>
                  <a:schemeClr val="accent6">
                    <a:lumMod val="40000"/>
                    <a:lumOff val="60000"/>
                  </a:schemeClr>
                </a:solidFill>
                <a:effectLst>
                  <a:outerShdw blurRad="38100" dist="38100" dir="2700000" algn="tl">
                    <a:srgbClr val="000000">
                      <a:alpha val="43137"/>
                    </a:srgbClr>
                  </a:outerShdw>
                </a:effectLst>
              </a:rPr>
              <a:t> di Pisa - </a:t>
            </a:r>
            <a:r>
              <a:rPr lang="it-IT" sz="1800" dirty="0" smtClean="0">
                <a:solidFill>
                  <a:schemeClr val="accent6">
                    <a:lumMod val="40000"/>
                    <a:lumOff val="60000"/>
                  </a:schemeClr>
                </a:solidFill>
                <a:effectLst>
                  <a:outerShdw blurRad="38100" dist="38100" dir="2700000" algn="tl">
                    <a:srgbClr val="000000">
                      <a:alpha val="43137"/>
                    </a:srgbClr>
                  </a:outerShdw>
                </a:effectLst>
              </a:rPr>
              <a:t>Corso di Laurea in Ingegneria Edile – Architettura</a:t>
            </a:r>
            <a:br>
              <a:rPr lang="it-IT" sz="1800" dirty="0" smtClean="0">
                <a:solidFill>
                  <a:schemeClr val="accent6">
                    <a:lumMod val="40000"/>
                    <a:lumOff val="60000"/>
                  </a:schemeClr>
                </a:solidFill>
                <a:effectLst>
                  <a:outerShdw blurRad="38100" dist="38100" dir="2700000" algn="tl">
                    <a:srgbClr val="000000">
                      <a:alpha val="43137"/>
                    </a:srgbClr>
                  </a:outerShdw>
                </a:effectLst>
              </a:rPr>
            </a:br>
            <a:r>
              <a:rPr lang="it-IT" sz="1800" dirty="0" smtClean="0">
                <a:solidFill>
                  <a:schemeClr val="accent6">
                    <a:lumMod val="40000"/>
                    <a:lumOff val="60000"/>
                  </a:schemeClr>
                </a:solidFill>
                <a:effectLst>
                  <a:outerShdw blurRad="38100" dist="38100" dir="2700000" algn="tl">
                    <a:srgbClr val="000000">
                      <a:alpha val="43137"/>
                    </a:srgbClr>
                  </a:outerShdw>
                </a:effectLst>
              </a:rPr>
              <a:t>Costruzioni in Zona Sismica</a:t>
            </a:r>
            <a:endParaRPr lang="en-GB" sz="1800" dirty="0">
              <a:solidFill>
                <a:schemeClr val="accent6">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125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8"/>
          <p:cNvSpPr>
            <a:spLocks noGrp="1" noChangeArrowheads="1"/>
          </p:cNvSpPr>
          <p:nvPr>
            <p:ph type="sldNum" sz="quarter" idx="12"/>
          </p:nvPr>
        </p:nvSpPr>
        <p:spPr>
          <a:ln/>
        </p:spPr>
        <p:txBody>
          <a:bodyPr/>
          <a:lstStyle>
            <a:lvl1pPr>
              <a:defRPr/>
            </a:lvl1pPr>
          </a:lstStyle>
          <a:p>
            <a:pPr>
              <a:defRPr/>
            </a:pPr>
            <a:fld id="{BC7BFC47-1291-4403-ADB9-279A028C2793}" type="slidenum">
              <a:rPr lang="it-IT" altLang="it-IT"/>
              <a:pPr>
                <a:defRPr/>
              </a:pPr>
              <a:t>‹N›</a:t>
            </a:fld>
            <a:endParaRPr lang="it-IT" altLang="it-IT"/>
          </a:p>
        </p:txBody>
      </p:sp>
    </p:spTree>
    <p:extLst>
      <p:ext uri="{BB962C8B-B14F-4D97-AF65-F5344CB8AC3E}">
        <p14:creationId xmlns:p14="http://schemas.microsoft.com/office/powerpoint/2010/main" val="151569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p>
          </p:txBody>
        </p:sp>
        <p:sp>
          <p:nvSpPr>
            <p:cNvPr id="1033" name="Arc 4"/>
            <p:cNvSpPr>
              <a:spLocks/>
            </p:cNvSpPr>
            <p:nvPr/>
          </p:nvSpPr>
          <p:spPr bwMode="auto">
            <a:xfrm>
              <a:off x="0" y="1"/>
              <a:ext cx="5298" cy="4312"/>
            </a:xfrm>
            <a:custGeom>
              <a:avLst/>
              <a:gdLst>
                <a:gd name="T0" fmla="*/ 0 w 21600"/>
                <a:gd name="T1" fmla="*/ 0 h 21600"/>
                <a:gd name="T2" fmla="*/ 19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077"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307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vl1pPr>
          </a:lstStyle>
          <a:p>
            <a:pPr>
              <a:defRPr/>
            </a:pPr>
            <a:endParaRPr lang="it-IT" altLang="it-IT"/>
          </a:p>
        </p:txBody>
      </p:sp>
      <p:sp>
        <p:nvSpPr>
          <p:cNvPr id="3079"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vl1pPr>
          </a:lstStyle>
          <a:p>
            <a:pPr>
              <a:defRPr/>
            </a:pPr>
            <a:endParaRPr lang="it-IT" altLang="it-IT"/>
          </a:p>
        </p:txBody>
      </p:sp>
      <p:sp>
        <p:nvSpPr>
          <p:cNvPr id="3080"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vl1pPr>
          </a:lstStyle>
          <a:p>
            <a:pPr>
              <a:defRPr/>
            </a:pPr>
            <a:fld id="{CE551F6E-9EA9-492C-A58B-BA9026453EEF}" type="slidenum">
              <a:rPr lang="it-IT" altLang="it-IT"/>
              <a:pPr>
                <a:defRPr/>
              </a:pPr>
              <a:t>‹N›</a:t>
            </a:fld>
            <a:endParaRPr lang="it-IT" altLang="it-IT"/>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3720" r:id="rId1"/>
    <p:sldLayoutId id="2147483711" r:id="rId2"/>
    <p:sldLayoutId id="2147483712" r:id="rId3"/>
    <p:sldLayoutId id="2147483713" r:id="rId4"/>
    <p:sldLayoutId id="2147483722" r:id="rId5"/>
    <p:sldLayoutId id="2147483714" r:id="rId6"/>
    <p:sldLayoutId id="2147483715" r:id="rId7"/>
    <p:sldLayoutId id="2147483721" r:id="rId8"/>
    <p:sldLayoutId id="2147483716" r:id="rId9"/>
    <p:sldLayoutId id="2147483717" r:id="rId10"/>
    <p:sldLayoutId id="2147483718" r:id="rId11"/>
    <p:sldLayoutId id="2147483719" r:id="rId12"/>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srgbClr val="FFFFFF"/>
                </a:solidFill>
              </a:endParaRPr>
            </a:p>
          </p:txBody>
        </p:sp>
        <p:sp>
          <p:nvSpPr>
            <p:cNvPr id="1033" name="Arc 4"/>
            <p:cNvSpPr>
              <a:spLocks/>
            </p:cNvSpPr>
            <p:nvPr/>
          </p:nvSpPr>
          <p:spPr bwMode="auto">
            <a:xfrm>
              <a:off x="0" y="1"/>
              <a:ext cx="5298" cy="4312"/>
            </a:xfrm>
            <a:custGeom>
              <a:avLst/>
              <a:gdLst>
                <a:gd name="T0" fmla="*/ 0 w 21600"/>
                <a:gd name="T1" fmla="*/ 0 h 21600"/>
                <a:gd name="T2" fmla="*/ 19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FFFFFF"/>
                </a:solidFill>
              </a:endParaRPr>
            </a:p>
          </p:txBody>
        </p:sp>
      </p:grpSp>
      <p:sp>
        <p:nvSpPr>
          <p:cNvPr id="3077"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307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vl1pPr>
          </a:lstStyle>
          <a:p>
            <a:pPr>
              <a:defRPr/>
            </a:pPr>
            <a:endParaRPr lang="it-IT" altLang="it-IT">
              <a:solidFill>
                <a:srgbClr val="FFFFFF"/>
              </a:solidFill>
            </a:endParaRPr>
          </a:p>
        </p:txBody>
      </p:sp>
      <p:sp>
        <p:nvSpPr>
          <p:cNvPr id="3079"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vl1pPr>
          </a:lstStyle>
          <a:p>
            <a:pPr>
              <a:defRPr/>
            </a:pPr>
            <a:endParaRPr lang="it-IT" altLang="it-IT">
              <a:solidFill>
                <a:srgbClr val="FFFFFF"/>
              </a:solidFill>
            </a:endParaRPr>
          </a:p>
        </p:txBody>
      </p:sp>
      <p:sp>
        <p:nvSpPr>
          <p:cNvPr id="3080"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vl1pPr>
          </a:lstStyle>
          <a:p>
            <a:pPr>
              <a:defRPr/>
            </a:pPr>
            <a:fld id="{CE551F6E-9EA9-492C-A58B-BA9026453EEF}" type="slidenum">
              <a:rPr lang="it-IT" altLang="it-IT">
                <a:solidFill>
                  <a:srgbClr val="FFFFFF"/>
                </a:solidFill>
              </a:rPr>
              <a:pPr>
                <a:defRPr/>
              </a:pPr>
              <a:t>‹N›</a:t>
            </a:fld>
            <a:endParaRPr lang="it-IT" altLang="it-IT">
              <a:solidFill>
                <a:srgbClr val="FFFFFF"/>
              </a:solidFill>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val="2463854811"/>
      </p:ext>
    </p:extLst>
  </p:cSld>
  <p:clrMap bg1="dk2" tx1="lt1" bg2="dk1" tx2="lt2" accent1="accent1" accent2="accent2" accent3="accent3" accent4="accent4" accent5="accent5" accent6="accent6" hlink="hlink" folHlink="folHlink"/>
  <p:sldLayoutIdLst>
    <p:sldLayoutId id="2147483724" r:id="rId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w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3.jpe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2.wmf"/><Relationship Id="rId5" Type="http://schemas.openxmlformats.org/officeDocument/2006/relationships/oleObject" Target="../embeddings/oleObject2.bin"/><Relationship Id="rId4" Type="http://schemas.openxmlformats.org/officeDocument/2006/relationships/image" Target="../media/image5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54.wmf"/></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60.w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59.emf"/><Relationship Id="rId5" Type="http://schemas.openxmlformats.org/officeDocument/2006/relationships/oleObject" Target="../embeddings/oleObject5.bin"/><Relationship Id="rId4" Type="http://schemas.openxmlformats.org/officeDocument/2006/relationships/image" Target="../media/image58.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8.xm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5.e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64.emf"/><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71.emf"/><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68.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70.emf"/><Relationship Id="rId4" Type="http://schemas.openxmlformats.org/officeDocument/2006/relationships/image" Target="../media/image67.emf"/><Relationship Id="rId9"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72.emf"/><Relationship Id="rId4"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76.wmf"/><Relationship Id="rId5" Type="http://schemas.openxmlformats.org/officeDocument/2006/relationships/oleObject" Target="../embeddings/oleObject15.bin"/><Relationship Id="rId4" Type="http://schemas.openxmlformats.org/officeDocument/2006/relationships/image" Target="../media/image75.wmf"/></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79.wmf"/><Relationship Id="rId5" Type="http://schemas.openxmlformats.org/officeDocument/2006/relationships/oleObject" Target="../embeddings/oleObject17.bin"/><Relationship Id="rId4" Type="http://schemas.openxmlformats.org/officeDocument/2006/relationships/image" Target="../media/image78.wmf"/><Relationship Id="rId9" Type="http://schemas.openxmlformats.org/officeDocument/2006/relationships/image" Target="../media/image81.jpeg"/></Relationships>
</file>

<file path=ppt/slides/_rels/slide6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8.xml"/><Relationship Id="rId1" Type="http://schemas.openxmlformats.org/officeDocument/2006/relationships/vmlDrawing" Target="../drawings/vmlDrawing9.vml"/><Relationship Id="rId6" Type="http://schemas.openxmlformats.org/officeDocument/2006/relationships/image" Target="../media/image83.wmf"/><Relationship Id="rId5" Type="http://schemas.openxmlformats.org/officeDocument/2006/relationships/oleObject" Target="../embeddings/oleObject20.bin"/><Relationship Id="rId4" Type="http://schemas.openxmlformats.org/officeDocument/2006/relationships/image" Target="../media/image82.wmf"/><Relationship Id="rId9" Type="http://schemas.openxmlformats.org/officeDocument/2006/relationships/image" Target="../media/image8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94.wmf"/><Relationship Id="rId7"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image" Target="../media/image91.emf"/><Relationship Id="rId5" Type="http://schemas.openxmlformats.org/officeDocument/2006/relationships/oleObject" Target="../embeddings/oleObject22.bin"/><Relationship Id="rId10" Type="http://schemas.openxmlformats.org/officeDocument/2006/relationships/image" Target="../media/image93.emf"/><Relationship Id="rId4" Type="http://schemas.openxmlformats.org/officeDocument/2006/relationships/image" Target="../media/image95.png"/><Relationship Id="rId9" Type="http://schemas.openxmlformats.org/officeDocument/2006/relationships/oleObject" Target="../embeddings/oleObject24.bin"/></Relationships>
</file>

<file path=ppt/slides/_rels/slide7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oleObject" Target="../embeddings/oleObject25.bin"/><Relationship Id="rId7" Type="http://schemas.openxmlformats.org/officeDocument/2006/relationships/image" Target="../media/image98.wmf"/><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image" Target="../media/image97.wmf"/><Relationship Id="rId5" Type="http://schemas.openxmlformats.org/officeDocument/2006/relationships/oleObject" Target="../embeddings/oleObject26.bin"/><Relationship Id="rId10" Type="http://schemas.openxmlformats.org/officeDocument/2006/relationships/image" Target="../media/image80.wmf"/><Relationship Id="rId4" Type="http://schemas.openxmlformats.org/officeDocument/2006/relationships/image" Target="../media/image96.wmf"/><Relationship Id="rId9" Type="http://schemas.openxmlformats.org/officeDocument/2006/relationships/oleObject" Target="../embeddings/oleObject27.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1.emf"/><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image" Target="../media/image100.wmf"/><Relationship Id="rId4" Type="http://schemas.openxmlformats.org/officeDocument/2006/relationships/oleObject" Target="../embeddings/oleObject28.bin"/></Relationships>
</file>

<file path=ppt/slides/_rels/slide78.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104.wmf"/><Relationship Id="rId5" Type="http://schemas.openxmlformats.org/officeDocument/2006/relationships/oleObject" Target="../embeddings/oleObject31.bin"/><Relationship Id="rId4" Type="http://schemas.openxmlformats.org/officeDocument/2006/relationships/image" Target="../media/image10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76250"/>
            <a:ext cx="7772400" cy="728663"/>
          </a:xfrm>
        </p:spPr>
        <p:txBody>
          <a:bodyPr/>
          <a:lstStyle/>
          <a:p>
            <a:pPr eaLnBrk="1" hangingPunct="1">
              <a:defRPr/>
            </a:pPr>
            <a:r>
              <a:rPr lang="it-IT" altLang="it-IT" b="1" dirty="0" smtClean="0">
                <a:latin typeface="Times New Roman" pitchFamily="18" charset="0"/>
              </a:rPr>
              <a:t>EDIFICI IN MURATURA</a:t>
            </a:r>
          </a:p>
        </p:txBody>
      </p:sp>
      <p:sp>
        <p:nvSpPr>
          <p:cNvPr id="5123" name="Text Box 4"/>
          <p:cNvSpPr txBox="1">
            <a:spLocks noChangeArrowheads="1"/>
          </p:cNvSpPr>
          <p:nvPr/>
        </p:nvSpPr>
        <p:spPr bwMode="auto">
          <a:xfrm>
            <a:off x="468313" y="4365625"/>
            <a:ext cx="85344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lnSpc>
                <a:spcPct val="120000"/>
              </a:lnSpc>
              <a:spcBef>
                <a:spcPct val="50000"/>
              </a:spcBef>
              <a:buClrTx/>
              <a:buSzTx/>
              <a:buFontTx/>
              <a:buNone/>
            </a:pPr>
            <a:r>
              <a:rPr lang="it-IT" altLang="it-IT" sz="2600" dirty="0">
                <a:cs typeface="Times New Roman" panose="02020603050405020304" pitchFamily="18" charset="0"/>
              </a:rPr>
              <a:t>Ciò ha portato, nei tempi più antichi, al sovradimensionamento delle pareti murarie negli edifici con più di due piani ed in tempi più recenti ad un relativo abbandono di tale tipologia strutturale a favore del cemento armato.</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883" y="1550987"/>
            <a:ext cx="3533775" cy="268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7"/>
          <p:cNvSpPr txBox="1">
            <a:spLocks noChangeArrowheads="1"/>
          </p:cNvSpPr>
          <p:nvPr/>
        </p:nvSpPr>
        <p:spPr bwMode="auto">
          <a:xfrm>
            <a:off x="468313" y="1628775"/>
            <a:ext cx="489585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20000"/>
              </a:lnSpc>
              <a:spcBef>
                <a:spcPct val="50000"/>
              </a:spcBef>
              <a:buClrTx/>
              <a:buSzTx/>
              <a:buFontTx/>
              <a:buNone/>
            </a:pPr>
            <a:r>
              <a:rPr lang="it-IT" altLang="it-IT" sz="2600" dirty="0">
                <a:cs typeface="Times New Roman" panose="02020603050405020304" pitchFamily="18" charset="0"/>
              </a:rPr>
              <a:t>La muratura è uno dei più antichi materiali da costruzione, ma l'applicazione dei principi dell'ingegneria strutturale a questo materiale è piuttosto recente.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04910" y="472401"/>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b="1" dirty="0" smtClean="0">
                <a:solidFill>
                  <a:schemeClr val="tx2"/>
                </a:solidFill>
                <a:effectLst>
                  <a:outerShdw blurRad="38100" dist="38100" dir="2700000" algn="tl">
                    <a:srgbClr val="000000"/>
                  </a:outerShdw>
                </a:effectLst>
              </a:rPr>
              <a:t>Murature </a:t>
            </a:r>
            <a:r>
              <a:rPr lang="it-IT" altLang="it-IT" b="1" dirty="0">
                <a:solidFill>
                  <a:schemeClr val="tx2"/>
                </a:solidFill>
                <a:effectLst>
                  <a:outerShdw blurRad="38100" dist="38100" dir="2700000" algn="tl">
                    <a:srgbClr val="000000"/>
                  </a:outerShdw>
                </a:effectLst>
              </a:rPr>
              <a:t>caotiche e miste</a:t>
            </a:r>
          </a:p>
        </p:txBody>
      </p:sp>
      <p:pic>
        <p:nvPicPr>
          <p:cNvPr id="4" name="Picture 8" descr="sezione m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32" y="1518386"/>
            <a:ext cx="3120014" cy="45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foto varie 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03" y="521400"/>
            <a:ext cx="2177500" cy="272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IMGP2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9764" y="3353833"/>
            <a:ext cx="3600921" cy="27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29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5788" y="460724"/>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smtClean="0">
                <a:solidFill>
                  <a:schemeClr val="tx2"/>
                </a:solidFill>
              </a:rPr>
              <a:t>Muri </a:t>
            </a:r>
            <a:r>
              <a:rPr lang="it-IT" altLang="it-IT" sz="2400" b="1" dirty="0">
                <a:solidFill>
                  <a:schemeClr val="tx2"/>
                </a:solidFill>
              </a:rPr>
              <a:t>a più strati</a:t>
            </a:r>
          </a:p>
        </p:txBody>
      </p:sp>
      <p:sp>
        <p:nvSpPr>
          <p:cNvPr id="5" name="Text Box 3"/>
          <p:cNvSpPr txBox="1">
            <a:spLocks noChangeArrowheads="1"/>
          </p:cNvSpPr>
          <p:nvPr/>
        </p:nvSpPr>
        <p:spPr bwMode="auto">
          <a:xfrm>
            <a:off x="4267107" y="470369"/>
            <a:ext cx="48998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solidFill>
                  <a:srgbClr val="FFC000"/>
                </a:solidFill>
              </a:rPr>
              <a:t>Muratura a sacco</a:t>
            </a:r>
          </a:p>
          <a:p>
            <a:pPr eaLnBrk="1" hangingPunct="1">
              <a:spcBef>
                <a:spcPct val="0"/>
              </a:spcBef>
              <a:buClrTx/>
              <a:buSzTx/>
              <a:buFontTx/>
              <a:buNone/>
            </a:pPr>
            <a:r>
              <a:rPr lang="it-IT" altLang="it-IT" sz="2400" dirty="0" smtClean="0"/>
              <a:t>Due </a:t>
            </a:r>
            <a:r>
              <a:rPr lang="it-IT" altLang="it-IT" sz="2400" dirty="0"/>
              <a:t>paramenti esterni (pietra squadrata o sbozzata, mattoni), riempimento interno di conglomerato di pietre irregolari o mattoni spezzati legati da malta</a:t>
            </a:r>
          </a:p>
        </p:txBody>
      </p:sp>
      <p:sp>
        <p:nvSpPr>
          <p:cNvPr id="6" name="Text Box 4"/>
          <p:cNvSpPr txBox="1">
            <a:spLocks noChangeArrowheads="1"/>
          </p:cNvSpPr>
          <p:nvPr/>
        </p:nvSpPr>
        <p:spPr bwMode="auto">
          <a:xfrm>
            <a:off x="115788" y="1268760"/>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Due </a:t>
            </a:r>
            <a:r>
              <a:rPr lang="it-IT" altLang="it-IT" sz="2400" dirty="0"/>
              <a:t>paramenti aderenti, debolmente interconnessi</a:t>
            </a:r>
          </a:p>
        </p:txBody>
      </p:sp>
      <p:pic>
        <p:nvPicPr>
          <p:cNvPr id="7" name="Picture 5" descr="mur1-fig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720284"/>
            <a:ext cx="22098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ur1-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081" y="3068960"/>
            <a:ext cx="14398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ur1-fig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49" y="2234805"/>
            <a:ext cx="1425211" cy="24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mur1-fig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035" y="4827914"/>
            <a:ext cx="18081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1619" y="2202756"/>
            <a:ext cx="1721953" cy="257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438" y="4934772"/>
            <a:ext cx="2400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03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mur1-fig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48" y="2424069"/>
            <a:ext cx="2580701"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128891" y="692696"/>
            <a:ext cx="87849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La presenza di collegamenti - </a:t>
            </a:r>
            <a:r>
              <a:rPr lang="it-IT" altLang="it-IT" sz="2400" u="sng" dirty="0" err="1"/>
              <a:t>diatoni</a:t>
            </a:r>
            <a:r>
              <a:rPr lang="it-IT" altLang="it-IT" sz="2400" dirty="0"/>
              <a:t> - rende il comportamento delle murature a più strati simile a quello delle murature </a:t>
            </a:r>
            <a:r>
              <a:rPr lang="it-IT" altLang="it-IT" sz="2400" dirty="0" err="1"/>
              <a:t>monostrato</a:t>
            </a:r>
            <a:r>
              <a:rPr lang="it-IT" altLang="it-IT" sz="2400" dirty="0"/>
              <a:t>, tanto più quanto più sono fitti ed efficaci i collegamenti</a:t>
            </a:r>
          </a:p>
        </p:txBody>
      </p:sp>
      <p:pic>
        <p:nvPicPr>
          <p:cNvPr id="5" name="Picture 4" descr="Muro sfatto ba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08" y="2032595"/>
            <a:ext cx="347381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28891" y="4653136"/>
            <a:ext cx="4524944"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t-IT" altLang="it-IT" dirty="0" smtClean="0">
                <a:latin typeface="+mn-lt"/>
              </a:rPr>
              <a:t>I </a:t>
            </a:r>
            <a:r>
              <a:rPr lang="it-IT" altLang="it-IT" dirty="0" err="1" smtClean="0">
                <a:latin typeface="+mn-lt"/>
              </a:rPr>
              <a:t>diatoni</a:t>
            </a:r>
            <a:r>
              <a:rPr lang="it-IT" altLang="it-IT" dirty="0" smtClean="0">
                <a:latin typeface="+mn-lt"/>
              </a:rPr>
              <a:t> sono in genere realizzati con elementi più grossi che occupano trasversalmente lo spessore di più strati.</a:t>
            </a:r>
          </a:p>
        </p:txBody>
      </p:sp>
    </p:spTree>
    <p:extLst>
      <p:ext uri="{BB962C8B-B14F-4D97-AF65-F5344CB8AC3E}">
        <p14:creationId xmlns:p14="http://schemas.microsoft.com/office/powerpoint/2010/main" val="1296098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5734" y="116632"/>
            <a:ext cx="223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a:solidFill>
                  <a:schemeClr val="tx2"/>
                </a:solidFill>
              </a:rPr>
              <a:t>Murature miste</a:t>
            </a:r>
          </a:p>
        </p:txBody>
      </p:sp>
      <p:pic>
        <p:nvPicPr>
          <p:cNvPr id="4" name="Picture 4" descr="mur1-fi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601" y="345232"/>
            <a:ext cx="250507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ur1-fi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90" y="1752684"/>
            <a:ext cx="25241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4067944" y="6096744"/>
            <a:ext cx="3960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dirty="0">
                <a:cs typeface="Times New Roman" panose="02020603050405020304" pitchFamily="18" charset="0"/>
              </a:rPr>
              <a:t>intercalata da fasce di conglomerato semplice o armato</a:t>
            </a:r>
          </a:p>
        </p:txBody>
      </p:sp>
      <p:sp>
        <p:nvSpPr>
          <p:cNvPr id="7" name="Text Box 8"/>
          <p:cNvSpPr txBox="1">
            <a:spLocks noChangeArrowheads="1"/>
          </p:cNvSpPr>
          <p:nvPr/>
        </p:nvSpPr>
        <p:spPr bwMode="auto">
          <a:xfrm>
            <a:off x="159390" y="633900"/>
            <a:ext cx="5668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cs typeface="Times New Roman" panose="02020603050405020304" pitchFamily="18" charset="0"/>
              </a:rPr>
              <a:t>di pietrame listata: muratura di scarsa qualità intervallata da corsi di materiale migliore</a:t>
            </a:r>
          </a:p>
        </p:txBody>
      </p:sp>
      <p:sp>
        <p:nvSpPr>
          <p:cNvPr id="8" name="Text Box 9"/>
          <p:cNvSpPr txBox="1">
            <a:spLocks noChangeArrowheads="1"/>
          </p:cNvSpPr>
          <p:nvPr/>
        </p:nvSpPr>
        <p:spPr bwMode="auto">
          <a:xfrm>
            <a:off x="2993871" y="1823194"/>
            <a:ext cx="273025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000" dirty="0">
                <a:cs typeface="Times New Roman" panose="02020603050405020304" pitchFamily="18" charset="0"/>
              </a:rPr>
              <a:t>intercalata da ricorsi orizzontali costituiti da almeno due filari di laterizio pieno</a:t>
            </a:r>
          </a:p>
        </p:txBody>
      </p:sp>
      <p:pic>
        <p:nvPicPr>
          <p:cNvPr id="9" name="Picture 14" descr="DSCN4374"/>
          <p:cNvPicPr>
            <a:picLocks noChangeAspect="1" noChangeArrowheads="1"/>
          </p:cNvPicPr>
          <p:nvPr/>
        </p:nvPicPr>
        <p:blipFill>
          <a:blip r:embed="rId4">
            <a:extLst>
              <a:ext uri="{28A0092B-C50C-407E-A947-70E740481C1C}">
                <a14:useLocalDpi xmlns:a14="http://schemas.microsoft.com/office/drawing/2010/main" val="0"/>
              </a:ext>
            </a:extLst>
          </a:blip>
          <a:srcRect b="13013"/>
          <a:stretch>
            <a:fillRect/>
          </a:stretch>
        </p:blipFill>
        <p:spPr bwMode="auto">
          <a:xfrm>
            <a:off x="3782066" y="3301231"/>
            <a:ext cx="4189412"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08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44603" y="2808664"/>
            <a:ext cx="290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solidFill>
                  <a:schemeClr val="tx2"/>
                </a:solidFill>
              </a:rPr>
              <a:t>Muratura di mattoni</a:t>
            </a:r>
          </a:p>
        </p:txBody>
      </p:sp>
      <p:pic>
        <p:nvPicPr>
          <p:cNvPr id="4" name="Picture 4" descr="mur1-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272" y="3921501"/>
            <a:ext cx="38862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ur1-fi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03" y="522664"/>
            <a:ext cx="225901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ur1-fig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734" y="606319"/>
            <a:ext cx="229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ur1-fig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03" y="3329199"/>
            <a:ext cx="34385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75210" y="1010026"/>
            <a:ext cx="1155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a:t>in foglio</a:t>
            </a:r>
          </a:p>
          <a:p>
            <a:pPr eaLnBrk="1" hangingPunct="1">
              <a:spcBef>
                <a:spcPct val="0"/>
              </a:spcBef>
              <a:buClrTx/>
              <a:buSzTx/>
              <a:buFontTx/>
              <a:buNone/>
            </a:pPr>
            <a:r>
              <a:rPr lang="it-IT" altLang="it-IT" sz="2000"/>
              <a:t>o di costa</a:t>
            </a:r>
          </a:p>
        </p:txBody>
      </p:sp>
      <p:sp>
        <p:nvSpPr>
          <p:cNvPr id="9" name="Text Box 9"/>
          <p:cNvSpPr txBox="1">
            <a:spLocks noChangeArrowheads="1"/>
          </p:cNvSpPr>
          <p:nvPr/>
        </p:nvSpPr>
        <p:spPr bwMode="auto">
          <a:xfrm>
            <a:off x="4264830" y="1334029"/>
            <a:ext cx="138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dirty="0"/>
              <a:t>ad una testa</a:t>
            </a:r>
          </a:p>
        </p:txBody>
      </p:sp>
      <p:sp>
        <p:nvSpPr>
          <p:cNvPr id="10" name="Text Box 10"/>
          <p:cNvSpPr txBox="1">
            <a:spLocks noChangeArrowheads="1"/>
          </p:cNvSpPr>
          <p:nvPr/>
        </p:nvSpPr>
        <p:spPr bwMode="auto">
          <a:xfrm>
            <a:off x="2663603" y="5511764"/>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dirty="0">
                <a:solidFill>
                  <a:srgbClr val="0033CC"/>
                </a:solidFill>
              </a:rPr>
              <a:t>a due teste</a:t>
            </a:r>
          </a:p>
        </p:txBody>
      </p:sp>
      <p:sp>
        <p:nvSpPr>
          <p:cNvPr id="11" name="Text Box 11"/>
          <p:cNvSpPr txBox="1">
            <a:spLocks noChangeArrowheads="1"/>
          </p:cNvSpPr>
          <p:nvPr/>
        </p:nvSpPr>
        <p:spPr bwMode="auto">
          <a:xfrm>
            <a:off x="5168677" y="5690729"/>
            <a:ext cx="115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dirty="0"/>
              <a:t>a tre teste</a:t>
            </a:r>
          </a:p>
        </p:txBody>
      </p:sp>
      <p:sp>
        <p:nvSpPr>
          <p:cNvPr id="12" name="Text Box 12"/>
          <p:cNvSpPr txBox="1">
            <a:spLocks noChangeArrowheads="1"/>
          </p:cNvSpPr>
          <p:nvPr/>
        </p:nvSpPr>
        <p:spPr bwMode="auto">
          <a:xfrm>
            <a:off x="6918157" y="3456775"/>
            <a:ext cx="1604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a:t>a quattro teste</a:t>
            </a:r>
          </a:p>
        </p:txBody>
      </p:sp>
    </p:spTree>
    <p:extLst>
      <p:ext uri="{BB962C8B-B14F-4D97-AF65-F5344CB8AC3E}">
        <p14:creationId xmlns:p14="http://schemas.microsoft.com/office/powerpoint/2010/main" val="57996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10" y="2420888"/>
            <a:ext cx="4751586" cy="356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4875" y="3717219"/>
            <a:ext cx="30114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4875" y="1072886"/>
            <a:ext cx="29559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269270" y="1068302"/>
            <a:ext cx="46085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None/>
            </a:pPr>
            <a:r>
              <a:rPr lang="it-IT" altLang="it-IT" sz="2400" b="1" dirty="0">
                <a:solidFill>
                  <a:schemeClr val="tx2"/>
                </a:solidFill>
              </a:rPr>
              <a:t>Muratura in blocchetti di calcestruzzo e corsi in mattoni</a:t>
            </a:r>
          </a:p>
        </p:txBody>
      </p:sp>
    </p:spTree>
    <p:extLst>
      <p:ext uri="{BB962C8B-B14F-4D97-AF65-F5344CB8AC3E}">
        <p14:creationId xmlns:p14="http://schemas.microsoft.com/office/powerpoint/2010/main" val="176952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2" descr="mURO AL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3452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38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descr="IMGP2405"/>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2339752" y="476672"/>
            <a:ext cx="4445769" cy="592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44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685800" y="2133600"/>
            <a:ext cx="8001000"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20000"/>
              </a:lnSpc>
              <a:spcBef>
                <a:spcPct val="0"/>
              </a:spcBef>
              <a:buClrTx/>
              <a:buSzTx/>
              <a:buFontTx/>
              <a:buNone/>
            </a:pPr>
            <a:r>
              <a:rPr lang="it-IT" altLang="it-IT" sz="2600" dirty="0">
                <a:cs typeface="Times New Roman" panose="02020603050405020304" pitchFamily="18" charset="0"/>
              </a:rPr>
              <a:t>La malta viene usata per regolarizzare le superficie di contatto fra gli elementi costituenti la muratura, in modo da evitare il contatto per punti e quindi picchi di tensione, e nel contempo aderire agli stessi elementi in modo tale da contribuire a rendere monolitica la struttura muraria risultante. </a:t>
            </a:r>
          </a:p>
          <a:p>
            <a:pPr eaLnBrk="1" hangingPunct="1">
              <a:lnSpc>
                <a:spcPct val="120000"/>
              </a:lnSpc>
              <a:spcBef>
                <a:spcPct val="0"/>
              </a:spcBef>
              <a:buClrTx/>
              <a:buSzTx/>
              <a:buFontTx/>
              <a:buNone/>
            </a:pPr>
            <a:r>
              <a:rPr lang="it-IT" altLang="it-IT" sz="2600" dirty="0">
                <a:cs typeface="Times New Roman" panose="02020603050405020304" pitchFamily="18" charset="0"/>
              </a:rPr>
              <a:t>Inoltre, i giunti di malta servono per correggere eventuali difetti di planarità, verticalità, </a:t>
            </a:r>
            <a:r>
              <a:rPr lang="it-IT" altLang="it-IT" sz="2600" dirty="0" err="1">
                <a:cs typeface="Times New Roman" panose="02020603050405020304" pitchFamily="18" charset="0"/>
              </a:rPr>
              <a:t>ecc</a:t>
            </a:r>
            <a:r>
              <a:rPr lang="it-IT" altLang="it-IT" sz="2600" dirty="0">
                <a:cs typeface="Times New Roman" panose="02020603050405020304" pitchFamily="18" charset="0"/>
              </a:rPr>
              <a:t> delle pareti.</a:t>
            </a:r>
          </a:p>
        </p:txBody>
      </p:sp>
      <p:sp>
        <p:nvSpPr>
          <p:cNvPr id="39939" name="Text Box 4"/>
          <p:cNvSpPr txBox="1">
            <a:spLocks noChangeArrowheads="1"/>
          </p:cNvSpPr>
          <p:nvPr/>
        </p:nvSpPr>
        <p:spPr bwMode="auto">
          <a:xfrm>
            <a:off x="323528" y="370236"/>
            <a:ext cx="84577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defRPr/>
            </a:pPr>
            <a:r>
              <a:rPr lang="it-IT" altLang="it-IT" sz="4400" b="1" dirty="0">
                <a:solidFill>
                  <a:schemeClr val="tx2"/>
                </a:solidFill>
                <a:effectLst>
                  <a:outerShdw blurRad="38100" dist="38100" dir="2700000" algn="tl">
                    <a:srgbClr val="000000"/>
                  </a:outerShdw>
                </a:effectLst>
                <a:ea typeface="+mj-ea"/>
                <a:cs typeface="+mj-cs"/>
              </a:rPr>
              <a:t>I materiali costituenti la muratura</a:t>
            </a:r>
          </a:p>
        </p:txBody>
      </p:sp>
      <p:sp>
        <p:nvSpPr>
          <p:cNvPr id="39940" name="Rectangle 6"/>
          <p:cNvSpPr>
            <a:spLocks noGrp="1" noChangeArrowheads="1"/>
          </p:cNvSpPr>
          <p:nvPr>
            <p:ph type="title" idx="4294967295"/>
          </p:nvPr>
        </p:nvSpPr>
        <p:spPr>
          <a:xfrm>
            <a:off x="2705100" y="1139677"/>
            <a:ext cx="3962400" cy="1143000"/>
          </a:xfrm>
        </p:spPr>
        <p:txBody>
          <a:bodyPr/>
          <a:lstStyle/>
          <a:p>
            <a:pPr eaLnBrk="1" hangingPunct="1"/>
            <a:r>
              <a:rPr lang="it-IT" altLang="it-IT" sz="3600" b="1" dirty="0" smtClean="0">
                <a:solidFill>
                  <a:schemeClr val="folHlink"/>
                </a:solidFill>
                <a:latin typeface="Times New Roman" panose="02020603050405020304" pitchFamily="18" charset="0"/>
              </a:rPr>
              <a:t>LA MALTA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92616" y="908720"/>
            <a:ext cx="8763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600" dirty="0">
                <a:cs typeface="Times New Roman" panose="02020603050405020304" pitchFamily="18" charset="0"/>
              </a:rPr>
              <a:t>La malta è ottenuta impastando:</a:t>
            </a:r>
          </a:p>
          <a:p>
            <a:pPr eaLnBrk="1" hangingPunct="1">
              <a:spcBef>
                <a:spcPct val="0"/>
              </a:spcBef>
              <a:buClrTx/>
              <a:buSzTx/>
              <a:buFontTx/>
              <a:buNone/>
            </a:pPr>
            <a:r>
              <a:rPr lang="it-IT" altLang="it-IT" sz="2600" b="1" dirty="0">
                <a:solidFill>
                  <a:schemeClr val="folHlink"/>
                </a:solidFill>
                <a:cs typeface="Times New Roman" panose="02020603050405020304" pitchFamily="18" charset="0"/>
              </a:rPr>
              <a:t>ACQUA</a:t>
            </a:r>
            <a:r>
              <a:rPr lang="it-IT" altLang="it-IT" sz="2600" dirty="0">
                <a:cs typeface="Times New Roman" panose="02020603050405020304" pitchFamily="18" charset="0"/>
              </a:rPr>
              <a:t> in quantità adeguata a rendere il composto plastico </a:t>
            </a:r>
          </a:p>
          <a:p>
            <a:pPr eaLnBrk="1" hangingPunct="1">
              <a:spcBef>
                <a:spcPct val="0"/>
              </a:spcBef>
              <a:buClrTx/>
              <a:buSzTx/>
              <a:buFontTx/>
              <a:buNone/>
            </a:pPr>
            <a:r>
              <a:rPr lang="it-IT" altLang="it-IT" sz="2600" dirty="0">
                <a:cs typeface="Times New Roman" panose="02020603050405020304" pitchFamily="18" charset="0"/>
              </a:rPr>
              <a:t>un </a:t>
            </a:r>
            <a:r>
              <a:rPr lang="it-IT" altLang="it-IT" sz="2600" b="1" dirty="0">
                <a:solidFill>
                  <a:schemeClr val="folHlink"/>
                </a:solidFill>
                <a:cs typeface="Times New Roman" panose="02020603050405020304" pitchFamily="18" charset="0"/>
              </a:rPr>
              <a:t>LEGANTE</a:t>
            </a:r>
            <a:r>
              <a:rPr lang="it-IT" altLang="it-IT" sz="2600" dirty="0">
                <a:cs typeface="Times New Roman" panose="02020603050405020304" pitchFamily="18" charset="0"/>
              </a:rPr>
              <a:t>: calce, idraulica o pozzolanica o aerea, oppure cemento.</a:t>
            </a:r>
          </a:p>
          <a:p>
            <a:pPr eaLnBrk="1" hangingPunct="1">
              <a:spcBef>
                <a:spcPct val="0"/>
              </a:spcBef>
              <a:buClrTx/>
              <a:buSzTx/>
              <a:buFontTx/>
              <a:buNone/>
            </a:pPr>
            <a:r>
              <a:rPr lang="it-IT" altLang="it-IT" sz="2600" b="1" dirty="0">
                <a:solidFill>
                  <a:schemeClr val="folHlink"/>
                </a:solidFill>
                <a:cs typeface="Times New Roman" panose="02020603050405020304" pitchFamily="18" charset="0"/>
              </a:rPr>
              <a:t>INERTE</a:t>
            </a:r>
            <a:r>
              <a:rPr lang="it-IT" altLang="it-IT" sz="2600" dirty="0">
                <a:cs typeface="Times New Roman" panose="02020603050405020304" pitchFamily="18" charset="0"/>
              </a:rPr>
              <a:t>, in genere sabbia</a:t>
            </a:r>
          </a:p>
          <a:p>
            <a:pPr eaLnBrk="1" hangingPunct="1">
              <a:spcBef>
                <a:spcPct val="0"/>
              </a:spcBef>
              <a:buClrTx/>
              <a:buSzTx/>
              <a:buFontTx/>
              <a:buNone/>
            </a:pPr>
            <a:r>
              <a:rPr lang="it-IT" altLang="it-IT" sz="2600" dirty="0">
                <a:cs typeface="Times New Roman" panose="02020603050405020304" pitchFamily="18" charset="0"/>
              </a:rPr>
              <a:t>eventuali </a:t>
            </a:r>
            <a:r>
              <a:rPr lang="it-IT" altLang="it-IT" sz="2600" b="1" dirty="0">
                <a:solidFill>
                  <a:schemeClr val="folHlink"/>
                </a:solidFill>
                <a:cs typeface="Times New Roman" panose="02020603050405020304" pitchFamily="18" charset="0"/>
              </a:rPr>
              <a:t>SOSTANZE</a:t>
            </a:r>
            <a:r>
              <a:rPr lang="it-IT" altLang="it-IT" sz="2600" dirty="0">
                <a:cs typeface="Times New Roman" panose="02020603050405020304" pitchFamily="18" charset="0"/>
              </a:rPr>
              <a:t> atte a conferire particolari doti alla miscela</a:t>
            </a:r>
          </a:p>
        </p:txBody>
      </p:sp>
      <p:sp>
        <p:nvSpPr>
          <p:cNvPr id="4" name="Text Box 5"/>
          <p:cNvSpPr txBox="1">
            <a:spLocks noChangeArrowheads="1"/>
          </p:cNvSpPr>
          <p:nvPr/>
        </p:nvSpPr>
        <p:spPr bwMode="auto">
          <a:xfrm>
            <a:off x="292616" y="4185320"/>
            <a:ext cx="8229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600" dirty="0"/>
              <a:t>Il composto è lavorabile; dopo un certo periodo di tempo, solidifica per reazione chimica e/o per evaporazione dell'acqua, producendo una massa dura in grado di aderire ai materiali da costruzione e collegarli tra loro</a:t>
            </a:r>
          </a:p>
        </p:txBody>
      </p:sp>
    </p:spTree>
    <p:extLst>
      <p:ext uri="{BB962C8B-B14F-4D97-AF65-F5344CB8AC3E}">
        <p14:creationId xmlns:p14="http://schemas.microsoft.com/office/powerpoint/2010/main" val="313742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026"/>
          <p:cNvSpPr txBox="1">
            <a:spLocks noChangeArrowheads="1"/>
          </p:cNvSpPr>
          <p:nvPr/>
        </p:nvSpPr>
        <p:spPr bwMode="auto">
          <a:xfrm>
            <a:off x="533400" y="1371600"/>
            <a:ext cx="822960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20000"/>
              </a:lnSpc>
              <a:spcBef>
                <a:spcPct val="50000"/>
              </a:spcBef>
              <a:buClrTx/>
              <a:buSzTx/>
              <a:buFontTx/>
              <a:buNone/>
            </a:pPr>
            <a:r>
              <a:rPr lang="it-IT" altLang="it-IT" sz="2600" dirty="0">
                <a:cs typeface="Times New Roman" panose="02020603050405020304" pitchFamily="18" charset="0"/>
              </a:rPr>
              <a:t>Attualmente, grazie anche alla realizzazione di murature armate, la costruzione in muratura di mattoni risulta in molti casi competitiva, grazie alla possibilità delle pareti in muratura di svolgere funzioni che in una struttura intelaiata devono essere svolte separatamente.</a:t>
            </a:r>
          </a:p>
          <a:p>
            <a:pPr eaLnBrk="1" hangingPunct="1">
              <a:lnSpc>
                <a:spcPct val="120000"/>
              </a:lnSpc>
              <a:spcBef>
                <a:spcPct val="50000"/>
              </a:spcBef>
              <a:buClrTx/>
              <a:buSzTx/>
              <a:buFontTx/>
              <a:buNone/>
            </a:pPr>
            <a:r>
              <a:rPr lang="it-IT" altLang="it-IT" sz="2600" dirty="0">
                <a:cs typeface="Times New Roman" panose="02020603050405020304" pitchFamily="18" charset="0"/>
              </a:rPr>
              <a:t>Le pareti in muratura infatti costituiscono allo stesso tempo la struttura, la suddivisione dello spazio, l'isolamento termico e acustico, la protezione dagli agenti esterni. </a:t>
            </a:r>
          </a:p>
        </p:txBody>
      </p:sp>
    </p:spTree>
    <p:extLst>
      <p:ext uri="{BB962C8B-B14F-4D97-AF65-F5344CB8AC3E}">
        <p14:creationId xmlns:p14="http://schemas.microsoft.com/office/powerpoint/2010/main" val="2239724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44388" y="706629"/>
            <a:ext cx="77724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b="1" dirty="0" smtClean="0">
                <a:solidFill>
                  <a:schemeClr val="folHlink"/>
                </a:solidFill>
              </a:rPr>
              <a:t>Malte </a:t>
            </a:r>
            <a:r>
              <a:rPr lang="it-IT" altLang="it-IT" b="1" dirty="0">
                <a:solidFill>
                  <a:schemeClr val="folHlink"/>
                </a:solidFill>
              </a:rPr>
              <a:t>comuni o aeree</a:t>
            </a:r>
            <a:r>
              <a:rPr lang="it-IT" altLang="it-IT" sz="2600" dirty="0"/>
              <a:t>: hanno la proprietà di fare presa e di indurire solo in aria</a:t>
            </a:r>
          </a:p>
        </p:txBody>
      </p:sp>
      <p:sp>
        <p:nvSpPr>
          <p:cNvPr id="4" name="Text Box 3"/>
          <p:cNvSpPr txBox="1">
            <a:spLocks noChangeArrowheads="1"/>
          </p:cNvSpPr>
          <p:nvPr/>
        </p:nvSpPr>
        <p:spPr bwMode="auto">
          <a:xfrm>
            <a:off x="344388" y="1893351"/>
            <a:ext cx="77724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b="1" dirty="0" smtClean="0">
                <a:solidFill>
                  <a:schemeClr val="folHlink"/>
                </a:solidFill>
              </a:rPr>
              <a:t>Malte </a:t>
            </a:r>
            <a:r>
              <a:rPr lang="it-IT" altLang="it-IT" b="1" dirty="0">
                <a:solidFill>
                  <a:schemeClr val="folHlink"/>
                </a:solidFill>
              </a:rPr>
              <a:t>idrauliche</a:t>
            </a:r>
            <a:r>
              <a:rPr lang="it-IT" altLang="it-IT" sz="2600" dirty="0"/>
              <a:t>: hanno la proprietà di fare presa e di indurire anche in ambiente umido o sommerso</a:t>
            </a:r>
          </a:p>
        </p:txBody>
      </p:sp>
      <p:sp>
        <p:nvSpPr>
          <p:cNvPr id="5" name="Text Box 4"/>
          <p:cNvSpPr txBox="1">
            <a:spLocks noChangeArrowheads="1"/>
          </p:cNvSpPr>
          <p:nvPr/>
        </p:nvSpPr>
        <p:spPr bwMode="auto">
          <a:xfrm>
            <a:off x="332099" y="3082737"/>
            <a:ext cx="5707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Tali </a:t>
            </a:r>
            <a:r>
              <a:rPr lang="it-IT" altLang="it-IT" sz="2400" dirty="0"/>
              <a:t>proprietà sono conferite dalla qualità dei</a:t>
            </a:r>
            <a:endParaRPr lang="it-IT" altLang="it-IT" dirty="0">
              <a:solidFill>
                <a:schemeClr val="folHlink"/>
              </a:solidFill>
            </a:endParaRPr>
          </a:p>
        </p:txBody>
      </p:sp>
      <p:sp>
        <p:nvSpPr>
          <p:cNvPr id="6" name="Text Box 5"/>
          <p:cNvSpPr txBox="1">
            <a:spLocks noChangeArrowheads="1"/>
          </p:cNvSpPr>
          <p:nvPr/>
        </p:nvSpPr>
        <p:spPr bwMode="auto">
          <a:xfrm>
            <a:off x="5419243" y="3569968"/>
            <a:ext cx="97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800" dirty="0">
                <a:solidFill>
                  <a:schemeClr val="folHlink"/>
                </a:solidFill>
              </a:rPr>
              <a:t>gesso</a:t>
            </a:r>
          </a:p>
        </p:txBody>
      </p:sp>
      <p:sp>
        <p:nvSpPr>
          <p:cNvPr id="7" name="Text Box 6"/>
          <p:cNvSpPr txBox="1">
            <a:spLocks noChangeArrowheads="1"/>
          </p:cNvSpPr>
          <p:nvPr/>
        </p:nvSpPr>
        <p:spPr bwMode="auto">
          <a:xfrm>
            <a:off x="560699" y="4606737"/>
            <a:ext cx="2060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b="1">
                <a:solidFill>
                  <a:schemeClr val="folHlink"/>
                </a:solidFill>
              </a:rPr>
              <a:t>LEGANTI</a:t>
            </a:r>
            <a:endParaRPr lang="it-IT" altLang="it-IT" sz="2400" b="1"/>
          </a:p>
        </p:txBody>
      </p:sp>
      <p:sp>
        <p:nvSpPr>
          <p:cNvPr id="8" name="Text Box 7"/>
          <p:cNvSpPr txBox="1">
            <a:spLocks noChangeArrowheads="1"/>
          </p:cNvSpPr>
          <p:nvPr/>
        </p:nvSpPr>
        <p:spPr bwMode="auto">
          <a:xfrm>
            <a:off x="3525990" y="4047301"/>
            <a:ext cx="974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dirty="0">
                <a:solidFill>
                  <a:schemeClr val="folHlink"/>
                </a:solidFill>
              </a:rPr>
              <a:t>aerei</a:t>
            </a:r>
          </a:p>
        </p:txBody>
      </p:sp>
      <p:sp>
        <p:nvSpPr>
          <p:cNvPr id="9" name="Text Box 8"/>
          <p:cNvSpPr txBox="1">
            <a:spLocks noChangeArrowheads="1"/>
          </p:cNvSpPr>
          <p:nvPr/>
        </p:nvSpPr>
        <p:spPr bwMode="auto">
          <a:xfrm>
            <a:off x="3233281" y="5425093"/>
            <a:ext cx="1538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dirty="0">
                <a:solidFill>
                  <a:schemeClr val="folHlink"/>
                </a:solidFill>
              </a:rPr>
              <a:t>idraulici</a:t>
            </a:r>
          </a:p>
        </p:txBody>
      </p:sp>
      <p:sp>
        <p:nvSpPr>
          <p:cNvPr id="10" name="Text Box 9"/>
          <p:cNvSpPr txBox="1">
            <a:spLocks noChangeArrowheads="1"/>
          </p:cNvSpPr>
          <p:nvPr/>
        </p:nvSpPr>
        <p:spPr bwMode="auto">
          <a:xfrm>
            <a:off x="5307483" y="5080635"/>
            <a:ext cx="2241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800" dirty="0">
                <a:solidFill>
                  <a:schemeClr val="folHlink"/>
                </a:solidFill>
              </a:rPr>
              <a:t>calce idraulica</a:t>
            </a:r>
          </a:p>
        </p:txBody>
      </p:sp>
      <p:sp>
        <p:nvSpPr>
          <p:cNvPr id="11" name="AutoShape 10"/>
          <p:cNvSpPr>
            <a:spLocks/>
          </p:cNvSpPr>
          <p:nvPr/>
        </p:nvSpPr>
        <p:spPr bwMode="auto">
          <a:xfrm>
            <a:off x="5040730" y="3777790"/>
            <a:ext cx="212913" cy="881335"/>
          </a:xfrm>
          <a:prstGeom prst="leftBrace">
            <a:avLst>
              <a:gd name="adj1" fmla="val 70833"/>
              <a:gd name="adj2" fmla="val 50000"/>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12" name="AutoShape 11"/>
          <p:cNvSpPr>
            <a:spLocks/>
          </p:cNvSpPr>
          <p:nvPr/>
        </p:nvSpPr>
        <p:spPr bwMode="auto">
          <a:xfrm>
            <a:off x="5040730" y="5302856"/>
            <a:ext cx="212913" cy="869156"/>
          </a:xfrm>
          <a:prstGeom prst="leftBrace">
            <a:avLst>
              <a:gd name="adj1" fmla="val 33333"/>
              <a:gd name="adj2" fmla="val 50000"/>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13" name="Text Box 12"/>
          <p:cNvSpPr txBox="1">
            <a:spLocks noChangeArrowheads="1"/>
          </p:cNvSpPr>
          <p:nvPr/>
        </p:nvSpPr>
        <p:spPr bwMode="auto">
          <a:xfrm>
            <a:off x="5574024" y="571481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14" name="Text Box 14"/>
          <p:cNvSpPr txBox="1">
            <a:spLocks noChangeArrowheads="1"/>
          </p:cNvSpPr>
          <p:nvPr/>
        </p:nvSpPr>
        <p:spPr bwMode="auto">
          <a:xfrm>
            <a:off x="5307483" y="5795774"/>
            <a:ext cx="2805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800" dirty="0">
                <a:solidFill>
                  <a:schemeClr val="folHlink"/>
                </a:solidFill>
              </a:rPr>
              <a:t>cemento e derivati</a:t>
            </a:r>
          </a:p>
        </p:txBody>
      </p:sp>
      <p:sp>
        <p:nvSpPr>
          <p:cNvPr id="15" name="Text Box 15"/>
          <p:cNvSpPr txBox="1">
            <a:spLocks noChangeArrowheads="1"/>
          </p:cNvSpPr>
          <p:nvPr/>
        </p:nvSpPr>
        <p:spPr bwMode="auto">
          <a:xfrm>
            <a:off x="5377469" y="4285107"/>
            <a:ext cx="1747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800" dirty="0">
                <a:solidFill>
                  <a:schemeClr val="folHlink"/>
                </a:solidFill>
              </a:rPr>
              <a:t>calce aerea</a:t>
            </a:r>
          </a:p>
        </p:txBody>
      </p:sp>
    </p:spTree>
    <p:extLst>
      <p:ext uri="{BB962C8B-B14F-4D97-AF65-F5344CB8AC3E}">
        <p14:creationId xmlns:p14="http://schemas.microsoft.com/office/powerpoint/2010/main" val="103491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95536" y="1268760"/>
            <a:ext cx="7483475"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2667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un legante di tipo idraulico è da utilizzarsi:</a:t>
            </a:r>
          </a:p>
          <a:p>
            <a:pPr lvl="1" eaLnBrk="1" hangingPunct="1">
              <a:spcBef>
                <a:spcPct val="30000"/>
              </a:spcBef>
              <a:buClrTx/>
              <a:buSzTx/>
              <a:buFontTx/>
              <a:buChar char="-"/>
            </a:pPr>
            <a:r>
              <a:rPr lang="it-IT" altLang="it-IT" sz="2400" dirty="0"/>
              <a:t>per murature contro terra dove può mancare l'aria</a:t>
            </a:r>
          </a:p>
          <a:p>
            <a:pPr lvl="1" eaLnBrk="1" hangingPunct="1">
              <a:spcBef>
                <a:spcPct val="30000"/>
              </a:spcBef>
              <a:buClrTx/>
              <a:buSzTx/>
              <a:buFontTx/>
              <a:buChar char="-"/>
            </a:pPr>
            <a:r>
              <a:rPr lang="it-IT" altLang="it-IT" sz="2400" dirty="0"/>
              <a:t>per murature di notevole spessore in quanto è in grado di garantire la presa anche negli strati interni, dove può esserci assenza d'aria</a:t>
            </a:r>
          </a:p>
        </p:txBody>
      </p:sp>
    </p:spTree>
    <p:extLst>
      <p:ext uri="{BB962C8B-B14F-4D97-AF65-F5344CB8AC3E}">
        <p14:creationId xmlns:p14="http://schemas.microsoft.com/office/powerpoint/2010/main" val="145299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66292" y="548680"/>
            <a:ext cx="7848872" cy="8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400" b="1" kern="0" dirty="0" smtClean="0">
                <a:solidFill>
                  <a:schemeClr val="folHlink"/>
                </a:solidFill>
                <a:latin typeface="Times New Roman" panose="02020603050405020304" pitchFamily="18" charset="0"/>
              </a:rPr>
              <a:t>I COMPONENTI NON LEGANTI DELLE MALTE</a:t>
            </a:r>
            <a:endParaRPr lang="it-IT" altLang="it-IT" sz="2400" b="1" kern="0" dirty="0">
              <a:solidFill>
                <a:schemeClr val="folHlink"/>
              </a:solidFill>
              <a:latin typeface="Times New Roman" panose="02020603050405020304" pitchFamily="18" charset="0"/>
            </a:endParaRPr>
          </a:p>
        </p:txBody>
      </p:sp>
      <p:sp>
        <p:nvSpPr>
          <p:cNvPr id="4" name="Text Box 3"/>
          <p:cNvSpPr txBox="1">
            <a:spLocks noChangeArrowheads="1"/>
          </p:cNvSpPr>
          <p:nvPr/>
        </p:nvSpPr>
        <p:spPr bwMode="auto">
          <a:xfrm>
            <a:off x="323528" y="1954005"/>
            <a:ext cx="7848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spcBef>
                <a:spcPct val="20000"/>
              </a:spcBef>
              <a:buClr>
                <a:schemeClr val="accent2"/>
              </a:buClr>
              <a:buSzPct val="80000"/>
              <a:buFont typeface="Wingdings" panose="05000000000000000000" pitchFamily="2" charset="2"/>
              <a:buChar char="l"/>
              <a:tabLst>
                <a:tab pos="1143000" algn="l"/>
                <a:tab pos="2005013" algn="l"/>
                <a:tab pos="5334000" algn="l"/>
              </a:tabLst>
              <a:defRPr sz="3200">
                <a:solidFill>
                  <a:schemeClr val="tx1"/>
                </a:solidFill>
                <a:latin typeface="Times New Roman" panose="02020603050405020304" pitchFamily="18" charset="0"/>
              </a:defRPr>
            </a:lvl1pPr>
            <a:lvl2pPr marL="742950" indent="-285750" defTabSz="1042988">
              <a:spcBef>
                <a:spcPct val="20000"/>
              </a:spcBef>
              <a:buClr>
                <a:schemeClr val="tx1"/>
              </a:buClr>
              <a:buSzPct val="90000"/>
              <a:buChar char="–"/>
              <a:tabLst>
                <a:tab pos="1143000" algn="l"/>
                <a:tab pos="2005013" algn="l"/>
                <a:tab pos="5334000" algn="l"/>
              </a:tabLst>
              <a:defRPr sz="2800">
                <a:solidFill>
                  <a:schemeClr val="tx1"/>
                </a:solidFill>
                <a:latin typeface="Times New Roman" panose="02020603050405020304" pitchFamily="18" charset="0"/>
              </a:defRPr>
            </a:lvl2pPr>
            <a:lvl3pPr marL="1143000" indent="-228600" defTabSz="1042988">
              <a:spcBef>
                <a:spcPct val="20000"/>
              </a:spcBef>
              <a:buClr>
                <a:schemeClr val="accent1"/>
              </a:buClr>
              <a:buSzPct val="60000"/>
              <a:buFont typeface="Wingdings" panose="05000000000000000000" pitchFamily="2" charset="2"/>
              <a:buChar char="l"/>
              <a:tabLst>
                <a:tab pos="1143000" algn="l"/>
                <a:tab pos="2005013" algn="l"/>
                <a:tab pos="5334000" algn="l"/>
              </a:tabLst>
              <a:defRPr sz="2400">
                <a:solidFill>
                  <a:schemeClr val="tx1"/>
                </a:solidFill>
                <a:latin typeface="Times New Roman" panose="02020603050405020304" pitchFamily="18" charset="0"/>
              </a:defRPr>
            </a:lvl3pPr>
            <a:lvl4pPr marL="1600200" indent="-228600" defTabSz="1042988">
              <a:spcBef>
                <a:spcPct val="20000"/>
              </a:spcBef>
              <a:buClr>
                <a:schemeClr val="tx1"/>
              </a:buClr>
              <a:buChar char="–"/>
              <a:tabLst>
                <a:tab pos="1143000" algn="l"/>
                <a:tab pos="2005013" algn="l"/>
                <a:tab pos="5334000" algn="l"/>
              </a:tabLst>
              <a:defRPr sz="2000">
                <a:solidFill>
                  <a:schemeClr val="tx1"/>
                </a:solidFill>
                <a:latin typeface="Times New Roman" panose="02020603050405020304" pitchFamily="18" charset="0"/>
              </a:defRPr>
            </a:lvl4pPr>
            <a:lvl5pPr marL="2057400" indent="-228600" defTabSz="1042988">
              <a:spcBef>
                <a:spcPct val="20000"/>
              </a:spcBef>
              <a:buClr>
                <a:schemeClr val="accent1"/>
              </a:buClr>
              <a:buChar char="•"/>
              <a:tabLst>
                <a:tab pos="1143000" algn="l"/>
                <a:tab pos="2005013" algn="l"/>
                <a:tab pos="5334000" algn="l"/>
              </a:tabLst>
              <a:defRPr sz="2000">
                <a:solidFill>
                  <a:schemeClr val="tx1"/>
                </a:solidFill>
                <a:latin typeface="Times New Roman" panose="02020603050405020304" pitchFamily="18" charset="0"/>
              </a:defRPr>
            </a:lvl5pPr>
            <a:lvl6pPr marL="2514600" indent="-228600" defTabSz="1042988" eaLnBrk="0" fontAlgn="base" hangingPunct="0">
              <a:spcBef>
                <a:spcPct val="20000"/>
              </a:spcBef>
              <a:spcAft>
                <a:spcPct val="0"/>
              </a:spcAft>
              <a:buClr>
                <a:schemeClr val="accent1"/>
              </a:buClr>
              <a:buChar char="•"/>
              <a:tabLst>
                <a:tab pos="1143000" algn="l"/>
                <a:tab pos="2005013" algn="l"/>
                <a:tab pos="5334000" algn="l"/>
              </a:tabLst>
              <a:defRPr sz="2000">
                <a:solidFill>
                  <a:schemeClr val="tx1"/>
                </a:solidFill>
                <a:latin typeface="Times New Roman" panose="02020603050405020304" pitchFamily="18" charset="0"/>
              </a:defRPr>
            </a:lvl6pPr>
            <a:lvl7pPr marL="2971800" indent="-228600" defTabSz="1042988" eaLnBrk="0" fontAlgn="base" hangingPunct="0">
              <a:spcBef>
                <a:spcPct val="20000"/>
              </a:spcBef>
              <a:spcAft>
                <a:spcPct val="0"/>
              </a:spcAft>
              <a:buClr>
                <a:schemeClr val="accent1"/>
              </a:buClr>
              <a:buChar char="•"/>
              <a:tabLst>
                <a:tab pos="1143000" algn="l"/>
                <a:tab pos="2005013" algn="l"/>
                <a:tab pos="5334000" algn="l"/>
              </a:tabLst>
              <a:defRPr sz="2000">
                <a:solidFill>
                  <a:schemeClr val="tx1"/>
                </a:solidFill>
                <a:latin typeface="Times New Roman" panose="02020603050405020304" pitchFamily="18" charset="0"/>
              </a:defRPr>
            </a:lvl7pPr>
            <a:lvl8pPr marL="3429000" indent="-228600" defTabSz="1042988" eaLnBrk="0" fontAlgn="base" hangingPunct="0">
              <a:spcBef>
                <a:spcPct val="20000"/>
              </a:spcBef>
              <a:spcAft>
                <a:spcPct val="0"/>
              </a:spcAft>
              <a:buClr>
                <a:schemeClr val="accent1"/>
              </a:buClr>
              <a:buChar char="•"/>
              <a:tabLst>
                <a:tab pos="1143000" algn="l"/>
                <a:tab pos="2005013" algn="l"/>
                <a:tab pos="5334000" algn="l"/>
              </a:tabLst>
              <a:defRPr sz="2000">
                <a:solidFill>
                  <a:schemeClr val="tx1"/>
                </a:solidFill>
                <a:latin typeface="Times New Roman" panose="02020603050405020304" pitchFamily="18" charset="0"/>
              </a:defRPr>
            </a:lvl8pPr>
            <a:lvl9pPr marL="3886200" indent="-228600" defTabSz="1042988" eaLnBrk="0" fontAlgn="base" hangingPunct="0">
              <a:spcBef>
                <a:spcPct val="20000"/>
              </a:spcBef>
              <a:spcAft>
                <a:spcPct val="0"/>
              </a:spcAft>
              <a:buClr>
                <a:schemeClr val="accent1"/>
              </a:buClr>
              <a:buChar char="•"/>
              <a:tabLst>
                <a:tab pos="1143000" algn="l"/>
                <a:tab pos="2005013" algn="l"/>
                <a:tab pos="5334000" algn="l"/>
              </a:tabLst>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qualità: 		priva di impurità</a:t>
            </a:r>
          </a:p>
          <a:p>
            <a:pPr eaLnBrk="1" hangingPunct="1">
              <a:spcBef>
                <a:spcPct val="0"/>
              </a:spcBef>
              <a:buClrTx/>
              <a:buSzTx/>
              <a:buFontTx/>
              <a:buNone/>
            </a:pPr>
            <a:r>
              <a:rPr lang="it-IT" altLang="it-IT" sz="2400" dirty="0"/>
              <a:t>		dolce o di limitata durezza</a:t>
            </a:r>
          </a:p>
          <a:p>
            <a:pPr eaLnBrk="1" hangingPunct="1">
              <a:spcBef>
                <a:spcPct val="30000"/>
              </a:spcBef>
              <a:buClrTx/>
              <a:buSzTx/>
              <a:buFontTx/>
              <a:buNone/>
            </a:pPr>
            <a:r>
              <a:rPr lang="it-IT" altLang="it-IT" sz="2400" dirty="0"/>
              <a:t>temperatura:      acqua calda accelera la presa</a:t>
            </a:r>
          </a:p>
          <a:p>
            <a:pPr eaLnBrk="1" hangingPunct="1">
              <a:spcBef>
                <a:spcPct val="0"/>
              </a:spcBef>
              <a:buClrTx/>
              <a:buSzTx/>
              <a:buFontTx/>
              <a:buNone/>
            </a:pPr>
            <a:r>
              <a:rPr lang="it-IT" altLang="it-IT" sz="2400" dirty="0"/>
              <a:t>		gelo prima della presa 	disgregazione</a:t>
            </a:r>
          </a:p>
          <a:p>
            <a:pPr eaLnBrk="1" hangingPunct="1">
              <a:spcBef>
                <a:spcPct val="0"/>
              </a:spcBef>
              <a:buClrTx/>
              <a:buSzTx/>
              <a:buFontTx/>
              <a:buNone/>
            </a:pPr>
            <a:r>
              <a:rPr lang="it-IT" altLang="it-IT" sz="2400" dirty="0"/>
              <a:t>		prodotti antigelo       efflorescenze, umidità</a:t>
            </a:r>
          </a:p>
          <a:p>
            <a:pPr eaLnBrk="1" hangingPunct="1">
              <a:spcBef>
                <a:spcPct val="0"/>
              </a:spcBef>
              <a:buClrTx/>
              <a:buSzTx/>
              <a:buFontTx/>
              <a:buNone/>
            </a:pPr>
            <a:r>
              <a:rPr lang="it-IT" altLang="it-IT" sz="2400" dirty="0"/>
              <a:t>		prodotti che accelerano la presa e abbassano 		la temperatura di congelamento</a:t>
            </a:r>
          </a:p>
          <a:p>
            <a:pPr eaLnBrk="1" hangingPunct="1">
              <a:spcBef>
                <a:spcPct val="30000"/>
              </a:spcBef>
              <a:buClrTx/>
              <a:buSzTx/>
              <a:buFontTx/>
              <a:buNone/>
            </a:pPr>
            <a:r>
              <a:rPr lang="it-IT" altLang="it-IT" sz="2400" dirty="0"/>
              <a:t>quantità:		minima necessaria per produrre un impasto 		omogeneo</a:t>
            </a:r>
          </a:p>
          <a:p>
            <a:pPr eaLnBrk="1" hangingPunct="1">
              <a:spcBef>
                <a:spcPct val="0"/>
              </a:spcBef>
              <a:buClrTx/>
              <a:buSzTx/>
              <a:buFontTx/>
              <a:buNone/>
            </a:pPr>
            <a:r>
              <a:rPr lang="it-IT" altLang="it-IT" sz="2400" dirty="0"/>
              <a:t>		troppa acqua      ritarda la presa, diminuisce la 		resistenza finale</a:t>
            </a:r>
          </a:p>
        </p:txBody>
      </p:sp>
      <p:sp>
        <p:nvSpPr>
          <p:cNvPr id="5" name="AutoShape 4"/>
          <p:cNvSpPr>
            <a:spLocks noChangeArrowheads="1"/>
          </p:cNvSpPr>
          <p:nvPr/>
        </p:nvSpPr>
        <p:spPr bwMode="auto">
          <a:xfrm>
            <a:off x="4590728" y="3782805"/>
            <a:ext cx="304800" cy="762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6" name="AutoShape 5"/>
          <p:cNvSpPr>
            <a:spLocks noChangeArrowheads="1"/>
          </p:cNvSpPr>
          <p:nvPr/>
        </p:nvSpPr>
        <p:spPr bwMode="auto">
          <a:xfrm flipV="1">
            <a:off x="5276528" y="3401805"/>
            <a:ext cx="304800" cy="762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7" name="Text Box 6"/>
          <p:cNvSpPr txBox="1">
            <a:spLocks noChangeArrowheads="1"/>
          </p:cNvSpPr>
          <p:nvPr/>
        </p:nvSpPr>
        <p:spPr bwMode="auto">
          <a:xfrm>
            <a:off x="323528" y="149680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solidFill>
                  <a:schemeClr val="folHlink"/>
                </a:solidFill>
              </a:rPr>
              <a:t>ACQUA</a:t>
            </a:r>
          </a:p>
        </p:txBody>
      </p:sp>
      <p:sp>
        <p:nvSpPr>
          <p:cNvPr id="8" name="AutoShape 7"/>
          <p:cNvSpPr>
            <a:spLocks noChangeArrowheads="1"/>
          </p:cNvSpPr>
          <p:nvPr/>
        </p:nvSpPr>
        <p:spPr bwMode="auto">
          <a:xfrm>
            <a:off x="4057328" y="5687805"/>
            <a:ext cx="304800" cy="762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Tree>
    <p:extLst>
      <p:ext uri="{BB962C8B-B14F-4D97-AF65-F5344CB8AC3E}">
        <p14:creationId xmlns:p14="http://schemas.microsoft.com/office/powerpoint/2010/main" val="175314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71736" y="1912248"/>
            <a:ext cx="821310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0" algn="just" eaLnBrk="1" hangingPunct="1">
              <a:spcBef>
                <a:spcPct val="50000"/>
              </a:spcBef>
              <a:buClrTx/>
              <a:buSzTx/>
              <a:buFontTx/>
              <a:buNone/>
            </a:pPr>
            <a:r>
              <a:rPr lang="it-IT" altLang="it-IT" sz="2400" dirty="0" smtClean="0"/>
              <a:t>hanno </a:t>
            </a:r>
            <a:r>
              <a:rPr lang="it-IT" altLang="it-IT" sz="2400" dirty="0"/>
              <a:t>funzioni quasi del tutto meccaniche:</a:t>
            </a:r>
          </a:p>
          <a:p>
            <a:pPr algn="just" eaLnBrk="1" hangingPunct="1">
              <a:lnSpc>
                <a:spcPct val="110000"/>
              </a:lnSpc>
              <a:spcBef>
                <a:spcPct val="50000"/>
              </a:spcBef>
              <a:buClrTx/>
              <a:buSzTx/>
              <a:buFontTx/>
              <a:buNone/>
            </a:pPr>
            <a:r>
              <a:rPr lang="it-IT" altLang="it-IT" sz="2400" dirty="0"/>
              <a:t>durante la presa e l'indurimento, si ha una diminuzione di volume dovuta all'evaporazione dell'acqua e dal prodursi del nuovo assetto cristallino; gli inerti costituiscono uno scheletro diffuso in tutto il corpo della malta che distribuisce il ritiro ed impedisce alle tensioni derivate dalla contrazione di sommarsi e produrre fessurazioni nella massa o distacchi fra i cristalli formati dopo l'idratazione</a:t>
            </a:r>
          </a:p>
        </p:txBody>
      </p:sp>
      <p:sp>
        <p:nvSpPr>
          <p:cNvPr id="4" name="Rectangle 3"/>
          <p:cNvSpPr txBox="1">
            <a:spLocks noChangeArrowheads="1"/>
          </p:cNvSpPr>
          <p:nvPr/>
        </p:nvSpPr>
        <p:spPr bwMode="auto">
          <a:xfrm>
            <a:off x="471736" y="1196752"/>
            <a:ext cx="167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r>
              <a:rPr lang="it-IT" altLang="it-IT" sz="2400" b="1" dirty="0">
                <a:solidFill>
                  <a:schemeClr val="folHlink"/>
                </a:solidFill>
                <a:latin typeface="Times New Roman" panose="02020603050405020304" pitchFamily="18" charset="0"/>
                <a:ea typeface="+mn-ea"/>
                <a:cs typeface="+mn-cs"/>
              </a:rPr>
              <a:t>INERTI</a:t>
            </a:r>
          </a:p>
        </p:txBody>
      </p:sp>
    </p:spTree>
    <p:extLst>
      <p:ext uri="{BB962C8B-B14F-4D97-AF65-F5344CB8AC3E}">
        <p14:creationId xmlns:p14="http://schemas.microsoft.com/office/powerpoint/2010/main" val="1342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3528" y="372263"/>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800" b="1" kern="0" dirty="0">
                <a:solidFill>
                  <a:schemeClr val="folHlink"/>
                </a:solidFill>
                <a:latin typeface="Times New Roman" panose="02020603050405020304" pitchFamily="18" charset="0"/>
              </a:rPr>
              <a:t>SABBIA</a:t>
            </a:r>
          </a:p>
        </p:txBody>
      </p:sp>
      <p:sp>
        <p:nvSpPr>
          <p:cNvPr id="4" name="Text Box 3"/>
          <p:cNvSpPr txBox="1">
            <a:spLocks noChangeArrowheads="1"/>
          </p:cNvSpPr>
          <p:nvPr/>
        </p:nvSpPr>
        <p:spPr bwMode="auto">
          <a:xfrm>
            <a:off x="856928" y="1115417"/>
            <a:ext cx="60642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90513" indent="-290513">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Char char="•"/>
            </a:pPr>
            <a:r>
              <a:rPr lang="it-IT" altLang="it-IT" sz="2400" u="sng" dirty="0"/>
              <a:t>silicea</a:t>
            </a:r>
            <a:r>
              <a:rPr lang="it-IT" altLang="it-IT" sz="2400" dirty="0"/>
              <a:t>: alto contenuto di minerali quarzosi</a:t>
            </a:r>
          </a:p>
          <a:p>
            <a:pPr eaLnBrk="1" hangingPunct="1">
              <a:spcBef>
                <a:spcPct val="0"/>
              </a:spcBef>
              <a:buClrTx/>
              <a:buSzTx/>
              <a:buFontTx/>
              <a:buNone/>
            </a:pPr>
            <a:r>
              <a:rPr lang="it-IT" altLang="it-IT" sz="2400" dirty="0"/>
              <a:t>	granuli compatti, non friabili</a:t>
            </a:r>
          </a:p>
          <a:p>
            <a:pPr eaLnBrk="1" hangingPunct="1">
              <a:spcBef>
                <a:spcPct val="0"/>
              </a:spcBef>
              <a:buClrTx/>
              <a:buSzTx/>
              <a:buFontTx/>
              <a:buNone/>
            </a:pPr>
            <a:r>
              <a:rPr lang="it-IT" altLang="it-IT" sz="2400" dirty="0"/>
              <a:t>	adatta</a:t>
            </a:r>
          </a:p>
          <a:p>
            <a:pPr eaLnBrk="1" hangingPunct="1">
              <a:spcBef>
                <a:spcPct val="0"/>
              </a:spcBef>
              <a:buClrTx/>
              <a:buSzTx/>
              <a:buFontTx/>
              <a:buChar char="•"/>
            </a:pPr>
            <a:r>
              <a:rPr lang="it-IT" altLang="it-IT" sz="2400" u="sng" dirty="0"/>
              <a:t>calcarea</a:t>
            </a:r>
            <a:r>
              <a:rPr lang="it-IT" altLang="it-IT" sz="2400" dirty="0"/>
              <a:t>: granuli friabili</a:t>
            </a:r>
          </a:p>
          <a:p>
            <a:pPr eaLnBrk="1" hangingPunct="1">
              <a:spcBef>
                <a:spcPct val="0"/>
              </a:spcBef>
              <a:buClrTx/>
              <a:buSzTx/>
              <a:buFontTx/>
              <a:buNone/>
            </a:pPr>
            <a:r>
              <a:rPr lang="it-IT" altLang="it-IT" sz="2400" dirty="0"/>
              <a:t>	tende ad assorbire parte dell'acqua di impasto</a:t>
            </a:r>
          </a:p>
          <a:p>
            <a:pPr eaLnBrk="1" hangingPunct="1">
              <a:spcBef>
                <a:spcPct val="0"/>
              </a:spcBef>
              <a:buClrTx/>
              <a:buSzTx/>
              <a:buFontTx/>
              <a:buNone/>
            </a:pPr>
            <a:r>
              <a:rPr lang="it-IT" altLang="it-IT" sz="2400" dirty="0"/>
              <a:t>	meno adatta</a:t>
            </a:r>
          </a:p>
        </p:txBody>
      </p:sp>
      <p:sp>
        <p:nvSpPr>
          <p:cNvPr id="5" name="Text Box 4"/>
          <p:cNvSpPr txBox="1">
            <a:spLocks noChangeArrowheads="1"/>
          </p:cNvSpPr>
          <p:nvPr/>
        </p:nvSpPr>
        <p:spPr bwMode="auto">
          <a:xfrm>
            <a:off x="539552" y="3431634"/>
            <a:ext cx="702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preferibile sabbia a grana grossa (2-3 mm): accelera i tempi di indurimento, aumenta la resistenza finale</a:t>
            </a:r>
          </a:p>
        </p:txBody>
      </p:sp>
      <p:sp>
        <p:nvSpPr>
          <p:cNvPr id="6" name="Text Box 5"/>
          <p:cNvSpPr txBox="1">
            <a:spLocks noChangeArrowheads="1"/>
          </p:cNvSpPr>
          <p:nvPr/>
        </p:nvSpPr>
        <p:spPr bwMode="auto">
          <a:xfrm>
            <a:off x="1194855" y="4298522"/>
            <a:ext cx="70405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passante a 5 mm: piccoli getti per scopi decorativi</a:t>
            </a:r>
          </a:p>
          <a:p>
            <a:pPr eaLnBrk="1" hangingPunct="1">
              <a:spcBef>
                <a:spcPct val="0"/>
              </a:spcBef>
              <a:buClrTx/>
              <a:buSzTx/>
              <a:buFontTx/>
              <a:buNone/>
            </a:pPr>
            <a:r>
              <a:rPr lang="it-IT" altLang="it-IT" sz="2400" dirty="0"/>
              <a:t>passante a 3 mm: murature ordinarie</a:t>
            </a:r>
          </a:p>
          <a:p>
            <a:pPr eaLnBrk="1" hangingPunct="1">
              <a:spcBef>
                <a:spcPct val="0"/>
              </a:spcBef>
              <a:buClrTx/>
              <a:buSzTx/>
              <a:buFontTx/>
              <a:buNone/>
            </a:pPr>
            <a:r>
              <a:rPr lang="it-IT" altLang="it-IT" sz="2400" dirty="0"/>
              <a:t>passante a 1 mm: murature faccia a vista, intonaci</a:t>
            </a:r>
          </a:p>
          <a:p>
            <a:pPr eaLnBrk="1" hangingPunct="1">
              <a:spcBef>
                <a:spcPct val="0"/>
              </a:spcBef>
              <a:buClrTx/>
              <a:buSzTx/>
              <a:buFontTx/>
              <a:buNone/>
            </a:pPr>
            <a:r>
              <a:rPr lang="it-IT" altLang="it-IT" sz="2400" dirty="0"/>
              <a:t>&lt; ½ mm: malte porose, poco resistenti a compressione 	    ma fortemente adesive        intonaco a finire</a:t>
            </a:r>
          </a:p>
        </p:txBody>
      </p:sp>
      <p:sp>
        <p:nvSpPr>
          <p:cNvPr id="7" name="AutoShape 6"/>
          <p:cNvSpPr>
            <a:spLocks noChangeArrowheads="1"/>
          </p:cNvSpPr>
          <p:nvPr/>
        </p:nvSpPr>
        <p:spPr bwMode="auto">
          <a:xfrm>
            <a:off x="5436096" y="5992067"/>
            <a:ext cx="304800" cy="762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Tree>
    <p:extLst>
      <p:ext uri="{BB962C8B-B14F-4D97-AF65-F5344CB8AC3E}">
        <p14:creationId xmlns:p14="http://schemas.microsoft.com/office/powerpoint/2010/main" val="171925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15616" y="1009394"/>
            <a:ext cx="692088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400" b="1" dirty="0">
                <a:solidFill>
                  <a:schemeClr val="folHlink"/>
                </a:solidFill>
                <a:latin typeface="Times New Roman" panose="02020603050405020304" pitchFamily="18" charset="0"/>
              </a:rPr>
              <a:t>CLASSIFICAZIONE DELLE MALTE</a:t>
            </a:r>
          </a:p>
        </p:txBody>
      </p:sp>
      <p:sp>
        <p:nvSpPr>
          <p:cNvPr id="4" name="Text Box 3"/>
          <p:cNvSpPr txBox="1">
            <a:spLocks noChangeArrowheads="1"/>
          </p:cNvSpPr>
          <p:nvPr/>
        </p:nvSpPr>
        <p:spPr bwMode="auto">
          <a:xfrm>
            <a:off x="467544" y="2204864"/>
            <a:ext cx="7649244"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566738" indent="-276225">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solidFill>
                  <a:srgbClr val="FFC000"/>
                </a:solidFill>
              </a:rPr>
              <a:t>Malte </a:t>
            </a:r>
            <a:r>
              <a:rPr lang="it-IT" altLang="it-IT" sz="2400" dirty="0">
                <a:solidFill>
                  <a:srgbClr val="FFC000"/>
                </a:solidFill>
              </a:rPr>
              <a:t>nuove</a:t>
            </a:r>
            <a:r>
              <a:rPr lang="it-IT" altLang="it-IT" sz="2400" dirty="0"/>
              <a:t>: classificazione secondo la composizione e le proprietà meccaniche</a:t>
            </a:r>
          </a:p>
          <a:p>
            <a:pPr eaLnBrk="1" hangingPunct="1">
              <a:spcBef>
                <a:spcPct val="0"/>
              </a:spcBef>
              <a:buClrTx/>
              <a:buSzTx/>
              <a:buFontTx/>
              <a:buNone/>
            </a:pPr>
            <a:endParaRPr lang="it-IT" altLang="it-IT" sz="2400" dirty="0"/>
          </a:p>
          <a:p>
            <a:pPr eaLnBrk="1" hangingPunct="1">
              <a:spcBef>
                <a:spcPct val="0"/>
              </a:spcBef>
              <a:spcAft>
                <a:spcPts val="1200"/>
              </a:spcAft>
              <a:buClrTx/>
              <a:buSzTx/>
              <a:buFontTx/>
              <a:buNone/>
            </a:pPr>
            <a:r>
              <a:rPr lang="it-IT" altLang="it-IT" sz="2400" dirty="0" smtClean="0">
                <a:solidFill>
                  <a:srgbClr val="FFC000"/>
                </a:solidFill>
              </a:rPr>
              <a:t>Malte </a:t>
            </a:r>
            <a:r>
              <a:rPr lang="it-IT" altLang="it-IT" sz="2400" dirty="0">
                <a:solidFill>
                  <a:srgbClr val="FFC000"/>
                </a:solidFill>
              </a:rPr>
              <a:t>esistenti</a:t>
            </a:r>
            <a:r>
              <a:rPr lang="it-IT" altLang="it-IT" sz="2400" dirty="0"/>
              <a:t>: è importante riuscire a conoscerne la composizione </a:t>
            </a:r>
          </a:p>
          <a:p>
            <a:pPr marL="290513" lvl="1" indent="0" eaLnBrk="1" hangingPunct="1">
              <a:spcBef>
                <a:spcPct val="0"/>
              </a:spcBef>
              <a:spcAft>
                <a:spcPts val="600"/>
              </a:spcAft>
              <a:buClr>
                <a:schemeClr val="hlink"/>
              </a:buClr>
              <a:buSzTx/>
              <a:buNone/>
            </a:pPr>
            <a:r>
              <a:rPr lang="it-IT" altLang="it-IT" sz="2400" dirty="0" smtClean="0"/>
              <a:t>-   per </a:t>
            </a:r>
            <a:r>
              <a:rPr lang="it-IT" altLang="it-IT" sz="2400" dirty="0"/>
              <a:t>problemi di compatibilità (chimica e </a:t>
            </a:r>
            <a:r>
              <a:rPr lang="it-IT" altLang="it-IT" sz="2400" dirty="0" smtClean="0"/>
              <a:t>meccanica)</a:t>
            </a:r>
          </a:p>
          <a:p>
            <a:pPr marL="290513" lvl="1" indent="0" eaLnBrk="1" hangingPunct="1">
              <a:spcBef>
                <a:spcPct val="0"/>
              </a:spcBef>
              <a:spcAft>
                <a:spcPts val="600"/>
              </a:spcAft>
              <a:buClr>
                <a:schemeClr val="hlink"/>
              </a:buClr>
              <a:buSzTx/>
              <a:buNone/>
            </a:pPr>
            <a:r>
              <a:rPr lang="it-IT" altLang="it-IT" sz="2400" dirty="0" smtClean="0"/>
              <a:t>-   per </a:t>
            </a:r>
            <a:r>
              <a:rPr lang="it-IT" altLang="it-IT" sz="2400" dirty="0"/>
              <a:t>dedurne le caratteristiche meccaniche per confronto</a:t>
            </a:r>
          </a:p>
        </p:txBody>
      </p:sp>
    </p:spTree>
    <p:extLst>
      <p:ext uri="{BB962C8B-B14F-4D97-AF65-F5344CB8AC3E}">
        <p14:creationId xmlns:p14="http://schemas.microsoft.com/office/powerpoint/2010/main" val="32554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620688"/>
            <a:ext cx="8636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400" b="1" dirty="0">
                <a:solidFill>
                  <a:schemeClr val="folHlink"/>
                </a:solidFill>
                <a:latin typeface="Times New Roman" panose="02020603050405020304" pitchFamily="18" charset="0"/>
              </a:rPr>
              <a:t>CLASSIFICAZIONE DELLE MALTE NUOVE</a:t>
            </a:r>
          </a:p>
        </p:txBody>
      </p:sp>
      <p:sp>
        <p:nvSpPr>
          <p:cNvPr id="4" name="Text Box 4"/>
          <p:cNvSpPr txBox="1">
            <a:spLocks noChangeArrowheads="1"/>
          </p:cNvSpPr>
          <p:nvPr/>
        </p:nvSpPr>
        <p:spPr bwMode="auto">
          <a:xfrm>
            <a:off x="563389" y="1688144"/>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5" name="Text Box 5"/>
          <p:cNvSpPr txBox="1">
            <a:spLocks noChangeArrowheads="1"/>
          </p:cNvSpPr>
          <p:nvPr/>
        </p:nvSpPr>
        <p:spPr bwMode="auto">
          <a:xfrm>
            <a:off x="350664" y="1494469"/>
            <a:ext cx="15279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t>NTC 2008</a:t>
            </a:r>
          </a:p>
        </p:txBody>
      </p:sp>
      <p:sp>
        <p:nvSpPr>
          <p:cNvPr id="6" name="Text Box 6"/>
          <p:cNvSpPr txBox="1">
            <a:spLocks noChangeArrowheads="1"/>
          </p:cNvSpPr>
          <p:nvPr/>
        </p:nvSpPr>
        <p:spPr bwMode="auto">
          <a:xfrm>
            <a:off x="350664" y="2027869"/>
            <a:ext cx="77724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Tx/>
              <a:buSzTx/>
              <a:buFontTx/>
              <a:buNone/>
            </a:pPr>
            <a:r>
              <a:rPr lang="it-IT" altLang="it-IT" sz="2400" dirty="0" smtClean="0">
                <a:solidFill>
                  <a:srgbClr val="FFC000"/>
                </a:solidFill>
              </a:rPr>
              <a:t>Malte a composizione prescritta</a:t>
            </a:r>
          </a:p>
          <a:p>
            <a:pPr eaLnBrk="1" hangingPunct="1">
              <a:spcBef>
                <a:spcPct val="0"/>
              </a:spcBef>
              <a:buClrTx/>
              <a:buSzTx/>
              <a:buFontTx/>
              <a:buNone/>
            </a:pPr>
            <a:r>
              <a:rPr lang="it-IT" altLang="it-IT" sz="2400" dirty="0" smtClean="0"/>
              <a:t>Classificazione </a:t>
            </a:r>
            <a:r>
              <a:rPr lang="it-IT" altLang="it-IT" sz="2400" dirty="0"/>
              <a:t>secondo la composizione in volume</a:t>
            </a:r>
          </a:p>
        </p:txBody>
      </p:sp>
      <p:pic>
        <p:nvPicPr>
          <p:cNvPr id="7" name="Picture 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88" y="3207251"/>
            <a:ext cx="8434076" cy="27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32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95536" y="1353595"/>
            <a:ext cx="799288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Tx/>
              <a:buSzTx/>
              <a:buFontTx/>
              <a:buNone/>
            </a:pPr>
            <a:r>
              <a:rPr lang="it-IT" altLang="it-IT" sz="2400" dirty="0" smtClean="0">
                <a:solidFill>
                  <a:srgbClr val="FFC000"/>
                </a:solidFill>
              </a:rPr>
              <a:t>Malte a prestazione garantita</a:t>
            </a:r>
          </a:p>
          <a:p>
            <a:pPr eaLnBrk="1" hangingPunct="1">
              <a:spcBef>
                <a:spcPct val="0"/>
              </a:spcBef>
              <a:buClrTx/>
              <a:buSzTx/>
              <a:buFontTx/>
              <a:buNone/>
            </a:pPr>
            <a:r>
              <a:rPr lang="it-IT" altLang="it-IT" sz="2400" dirty="0" smtClean="0"/>
              <a:t>Malte </a:t>
            </a:r>
            <a:r>
              <a:rPr lang="it-IT" altLang="it-IT" sz="2400" dirty="0"/>
              <a:t>di composizione diversa possono essere classificate secondo la resistenza media a compressione ottenuta da prove</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4" y="2996952"/>
            <a:ext cx="7910512"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45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51520" y="1340768"/>
            <a:ext cx="8424936"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30000"/>
              </a:spcBef>
              <a:buClrTx/>
              <a:buSzTx/>
              <a:buFontTx/>
              <a:buNone/>
            </a:pPr>
            <a:r>
              <a:rPr lang="it-IT" altLang="it-IT" sz="2400"/>
              <a:t>Le caratteristiche meccaniche della malta dipendono molto dalle condizioni di posa e di stagionatura.</a:t>
            </a:r>
          </a:p>
          <a:p>
            <a:pPr algn="just" eaLnBrk="1" hangingPunct="1">
              <a:spcBef>
                <a:spcPct val="30000"/>
              </a:spcBef>
              <a:buClrTx/>
              <a:buSzTx/>
              <a:buFontTx/>
              <a:buNone/>
            </a:pPr>
            <a:r>
              <a:rPr lang="it-IT" altLang="it-IT" sz="2400"/>
              <a:t>Ad es., il laterizio, che è poroso, tende ad assorbire l'acqua di confezionamento della malta, ne impedisce quindi in una certa misura le reazioni chimiche che conducono all'indurimento.</a:t>
            </a:r>
          </a:p>
          <a:p>
            <a:pPr algn="just" eaLnBrk="1" hangingPunct="1">
              <a:spcBef>
                <a:spcPct val="30000"/>
              </a:spcBef>
              <a:buClrTx/>
              <a:buSzTx/>
              <a:buFontTx/>
              <a:buNone/>
            </a:pPr>
            <a:r>
              <a:rPr lang="it-IT" altLang="it-IT" sz="2400"/>
              <a:t>Le condizioni in opera sono perciò diverse da quelle in laboratorio; è quindi indispensabile eseguire le prove di laboratorio in condizioni standard, così da ottenere risultati confrontabili, ed utilizzare un coefficiente di sicurezza che tenga conto delle probabili differenze di comportamento in opera. </a:t>
            </a:r>
          </a:p>
        </p:txBody>
      </p:sp>
    </p:spTree>
    <p:extLst>
      <p:ext uri="{BB962C8B-B14F-4D97-AF65-F5344CB8AC3E}">
        <p14:creationId xmlns:p14="http://schemas.microsoft.com/office/powerpoint/2010/main" val="66180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366483" y="3208842"/>
            <a:ext cx="8064896"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862013" indent="-481013">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800"/>
              </a:spcAft>
              <a:buClrTx/>
              <a:buSzTx/>
              <a:buFontTx/>
              <a:buNone/>
            </a:pPr>
            <a:r>
              <a:rPr lang="it-IT" altLang="it-IT" sz="2600" dirty="0">
                <a:cs typeface="Times New Roman" panose="02020603050405020304" pitchFamily="18" charset="0"/>
              </a:rPr>
              <a:t>Gli elementi per la costruzione della muratura possono essere </a:t>
            </a:r>
            <a:r>
              <a:rPr lang="it-IT" altLang="it-IT" sz="2600" dirty="0" smtClean="0">
                <a:cs typeface="Times New Roman" panose="02020603050405020304" pitchFamily="18" charset="0"/>
              </a:rPr>
              <a:t>in: </a:t>
            </a:r>
            <a:endParaRPr lang="it-IT" altLang="it-IT" sz="2600" dirty="0">
              <a:cs typeface="Times New Roman" panose="02020603050405020304" pitchFamily="18" charset="0"/>
            </a:endParaRPr>
          </a:p>
          <a:p>
            <a:pPr lvl="1" eaLnBrk="1" hangingPunct="1">
              <a:lnSpc>
                <a:spcPct val="150000"/>
              </a:lnSpc>
              <a:spcBef>
                <a:spcPct val="0"/>
              </a:spcBef>
              <a:buClrTx/>
              <a:buSzTx/>
              <a:buFontTx/>
              <a:buChar char="•"/>
            </a:pPr>
            <a:r>
              <a:rPr lang="it-IT" altLang="it-IT" dirty="0">
                <a:solidFill>
                  <a:schemeClr val="folHlink"/>
                </a:solidFill>
                <a:cs typeface="Times New Roman" panose="02020603050405020304" pitchFamily="18" charset="0"/>
              </a:rPr>
              <a:t>laterizio</a:t>
            </a:r>
          </a:p>
          <a:p>
            <a:pPr lvl="1" eaLnBrk="1" hangingPunct="1">
              <a:lnSpc>
                <a:spcPct val="150000"/>
              </a:lnSpc>
              <a:spcBef>
                <a:spcPct val="0"/>
              </a:spcBef>
              <a:buClrTx/>
              <a:buSzTx/>
              <a:buFontTx/>
              <a:buChar char="•"/>
            </a:pPr>
            <a:r>
              <a:rPr lang="it-IT" altLang="it-IT" dirty="0">
                <a:solidFill>
                  <a:schemeClr val="folHlink"/>
                </a:solidFill>
                <a:cs typeface="Times New Roman" panose="02020603050405020304" pitchFamily="18" charset="0"/>
              </a:rPr>
              <a:t>calcestruzzo</a:t>
            </a:r>
          </a:p>
          <a:p>
            <a:pPr lvl="1" eaLnBrk="1" hangingPunct="1">
              <a:lnSpc>
                <a:spcPct val="150000"/>
              </a:lnSpc>
              <a:spcBef>
                <a:spcPct val="0"/>
              </a:spcBef>
              <a:buClrTx/>
              <a:buSzTx/>
              <a:buFontTx/>
              <a:buChar char="•"/>
            </a:pPr>
            <a:r>
              <a:rPr lang="it-IT" altLang="it-IT" dirty="0">
                <a:solidFill>
                  <a:schemeClr val="folHlink"/>
                </a:solidFill>
                <a:cs typeface="Times New Roman" panose="02020603050405020304" pitchFamily="18" charset="0"/>
              </a:rPr>
              <a:t>pietra</a:t>
            </a:r>
            <a:endParaRPr lang="it-IT" altLang="it-IT" sz="2600" dirty="0">
              <a:cs typeface="Times New Roman" panose="02020603050405020304" pitchFamily="18" charset="0"/>
            </a:endParaRPr>
          </a:p>
        </p:txBody>
      </p:sp>
      <p:sp>
        <p:nvSpPr>
          <p:cNvPr id="68611" name="Text Box 4"/>
          <p:cNvSpPr txBox="1">
            <a:spLocks noChangeArrowheads="1"/>
          </p:cNvSpPr>
          <p:nvPr/>
        </p:nvSpPr>
        <p:spPr bwMode="auto">
          <a:xfrm>
            <a:off x="362167" y="571997"/>
            <a:ext cx="84577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4400" b="1" dirty="0">
                <a:solidFill>
                  <a:schemeClr val="tx2"/>
                </a:solidFill>
                <a:effectLst>
                  <a:outerShdw blurRad="38100" dist="38100" dir="2700000" algn="tl">
                    <a:srgbClr val="000000"/>
                  </a:outerShdw>
                </a:effectLst>
                <a:ea typeface="+mj-ea"/>
                <a:cs typeface="+mj-cs"/>
              </a:rPr>
              <a:t>I materiali costituenti la muratura</a:t>
            </a:r>
          </a:p>
        </p:txBody>
      </p:sp>
      <p:sp>
        <p:nvSpPr>
          <p:cNvPr id="68612" name="Rectangle 6"/>
          <p:cNvSpPr>
            <a:spLocks noGrp="1" noChangeArrowheads="1"/>
          </p:cNvSpPr>
          <p:nvPr>
            <p:ph type="title" idx="4294967295"/>
          </p:nvPr>
        </p:nvSpPr>
        <p:spPr>
          <a:xfrm>
            <a:off x="1135061" y="1703640"/>
            <a:ext cx="6911975" cy="1143000"/>
          </a:xfrm>
        </p:spPr>
        <p:txBody>
          <a:bodyPr/>
          <a:lstStyle/>
          <a:p>
            <a:pPr eaLnBrk="1" hangingPunct="1"/>
            <a:r>
              <a:rPr lang="it-IT" altLang="it-IT" sz="3600" b="1" dirty="0">
                <a:solidFill>
                  <a:schemeClr val="folHlink"/>
                </a:solidFill>
                <a:latin typeface="Times New Roman" panose="02020603050405020304" pitchFamily="18" charset="0"/>
              </a:rPr>
              <a:t>GLI ELEMENTI RESISTENTI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11188" y="1412875"/>
            <a:ext cx="8021637"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20000"/>
              </a:lnSpc>
              <a:spcBef>
                <a:spcPct val="50000"/>
              </a:spcBef>
              <a:buClrTx/>
              <a:buSzTx/>
              <a:buFontTx/>
              <a:buNone/>
            </a:pPr>
            <a:r>
              <a:rPr lang="it-IT" altLang="it-IT" sz="2600" dirty="0">
                <a:cs typeface="Times New Roman" panose="02020603050405020304" pitchFamily="18" charset="0"/>
              </a:rPr>
              <a:t>Anche dal punto di vista della resistenza ai carichi e della trasmissione di questi al terreno di fondazione, l'edificio in muratura si presenta più razionale.</a:t>
            </a:r>
          </a:p>
          <a:p>
            <a:pPr eaLnBrk="1" hangingPunct="1">
              <a:lnSpc>
                <a:spcPct val="120000"/>
              </a:lnSpc>
              <a:spcBef>
                <a:spcPct val="50000"/>
              </a:spcBef>
              <a:buClrTx/>
              <a:buSzTx/>
              <a:buFontTx/>
              <a:buNone/>
            </a:pPr>
            <a:r>
              <a:rPr lang="it-IT" altLang="it-IT" sz="2600" dirty="0">
                <a:cs typeface="Times New Roman" panose="02020603050405020304" pitchFamily="18" charset="0"/>
              </a:rPr>
              <a:t>Nel caso di sollecitazioni sismiche, ad esempio, nelle pareti è localizzata la maggior parte della massa e quindi delle forze d'inerzia, e, quanto maggiore è la sezione della parete, tanto maggiore è la forza d'inerzia, ma anche la sua rigidezza e la sua resistenza. </a:t>
            </a:r>
          </a:p>
        </p:txBody>
      </p:sp>
    </p:spTree>
    <p:extLst>
      <p:ext uri="{BB962C8B-B14F-4D97-AF65-F5344CB8AC3E}">
        <p14:creationId xmlns:p14="http://schemas.microsoft.com/office/powerpoint/2010/main" val="3606533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51260" y="404664"/>
            <a:ext cx="7772400" cy="9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800" b="1" kern="0" smtClean="0">
                <a:solidFill>
                  <a:schemeClr val="folHlink"/>
                </a:solidFill>
                <a:latin typeface="Times New Roman" panose="02020603050405020304" pitchFamily="18" charset="0"/>
              </a:rPr>
              <a:t>ELEMENTI IN PIETRA</a:t>
            </a:r>
            <a:endParaRPr lang="it-IT" altLang="it-IT" sz="2800" b="1" kern="0" dirty="0">
              <a:solidFill>
                <a:schemeClr val="folHlink"/>
              </a:solidFill>
              <a:latin typeface="Times New Roman" panose="02020603050405020304" pitchFamily="18" charset="0"/>
            </a:endParaRPr>
          </a:p>
        </p:txBody>
      </p:sp>
      <p:sp>
        <p:nvSpPr>
          <p:cNvPr id="4" name="Text Box 3"/>
          <p:cNvSpPr txBox="1">
            <a:spLocks noChangeArrowheads="1"/>
          </p:cNvSpPr>
          <p:nvPr/>
        </p:nvSpPr>
        <p:spPr bwMode="auto">
          <a:xfrm>
            <a:off x="333252" y="1482429"/>
            <a:ext cx="784899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solidFill>
                  <a:schemeClr val="folHlink"/>
                </a:solidFill>
              </a:rPr>
              <a:t>PIETRA GREZZA</a:t>
            </a:r>
            <a:r>
              <a:rPr lang="it-IT" altLang="it-IT" sz="2400" dirty="0"/>
              <a:t>	ciottoli</a:t>
            </a:r>
          </a:p>
          <a:p>
            <a:pPr eaLnBrk="1" hangingPunct="1">
              <a:spcBef>
                <a:spcPct val="0"/>
              </a:spcBef>
              <a:spcAft>
                <a:spcPts val="1200"/>
              </a:spcAft>
              <a:buClrTx/>
              <a:buSzTx/>
              <a:buFontTx/>
              <a:buNone/>
            </a:pPr>
            <a:r>
              <a:rPr lang="it-IT" altLang="it-IT" sz="2400" dirty="0"/>
              <a:t>			scapoli di cava (più o meno sbozzati)</a:t>
            </a:r>
          </a:p>
          <a:p>
            <a:pPr eaLnBrk="1" hangingPunct="1">
              <a:spcBef>
                <a:spcPct val="0"/>
              </a:spcBef>
              <a:buClrTx/>
              <a:buSzTx/>
              <a:buFontTx/>
              <a:buNone/>
            </a:pPr>
            <a:r>
              <a:rPr lang="it-IT" altLang="it-IT" sz="2400" dirty="0" smtClean="0"/>
              <a:t>Di </a:t>
            </a:r>
            <a:r>
              <a:rPr lang="it-IT" altLang="it-IT" sz="2400" dirty="0"/>
              <a:t>solito si utilizzano tipi di roccia reperibili sul posto</a:t>
            </a:r>
          </a:p>
          <a:p>
            <a:pPr eaLnBrk="1" hangingPunct="1">
              <a:spcBef>
                <a:spcPct val="0"/>
              </a:spcBef>
              <a:buClrTx/>
              <a:buSzTx/>
              <a:buFontTx/>
              <a:buNone/>
            </a:pPr>
            <a:r>
              <a:rPr lang="it-IT" altLang="it-IT" sz="2400" dirty="0"/>
              <a:t>poco adatte sono le rocce in strati sottili o ad elevata </a:t>
            </a:r>
            <a:r>
              <a:rPr lang="it-IT" altLang="it-IT" sz="2400" dirty="0" smtClean="0"/>
              <a:t>scistosità mentre raramente </a:t>
            </a:r>
            <a:r>
              <a:rPr lang="it-IT" altLang="it-IT" sz="2400" dirty="0"/>
              <a:t>sono impiegate rocce dure</a:t>
            </a:r>
          </a:p>
          <a:p>
            <a:pPr eaLnBrk="1" hangingPunct="1">
              <a:spcBef>
                <a:spcPct val="0"/>
              </a:spcBef>
              <a:buClrTx/>
              <a:buSzTx/>
              <a:buFontTx/>
              <a:buNone/>
            </a:pPr>
            <a:endParaRPr lang="it-IT" altLang="it-IT" sz="2400" dirty="0"/>
          </a:p>
          <a:p>
            <a:pPr marL="2870200" indent="-2870200" eaLnBrk="1" hangingPunct="1">
              <a:spcBef>
                <a:spcPct val="0"/>
              </a:spcBef>
              <a:spcAft>
                <a:spcPts val="1200"/>
              </a:spcAft>
              <a:buClrTx/>
              <a:buSzTx/>
              <a:buFontTx/>
              <a:buNone/>
            </a:pPr>
            <a:r>
              <a:rPr lang="it-IT" altLang="it-IT" sz="2400" dirty="0">
                <a:solidFill>
                  <a:schemeClr val="folHlink"/>
                </a:solidFill>
              </a:rPr>
              <a:t>PIETRA LAVORATA</a:t>
            </a:r>
            <a:r>
              <a:rPr lang="it-IT" altLang="it-IT" sz="2400" dirty="0"/>
              <a:t>	blocchi in pietra squadrati e rifiniti 	</a:t>
            </a:r>
            <a:r>
              <a:rPr lang="it-IT" altLang="it-IT" sz="2400" dirty="0" smtClean="0"/>
              <a:t>  superficialmente </a:t>
            </a:r>
            <a:endParaRPr lang="it-IT" altLang="it-IT" sz="2400" dirty="0"/>
          </a:p>
          <a:p>
            <a:pPr eaLnBrk="1" hangingPunct="1">
              <a:spcBef>
                <a:spcPct val="0"/>
              </a:spcBef>
              <a:buClrTx/>
              <a:buSzTx/>
              <a:buFontTx/>
              <a:buNone/>
            </a:pPr>
            <a:r>
              <a:rPr lang="it-IT" altLang="it-IT" sz="2400" dirty="0"/>
              <a:t>si trovano i più svariati tipi di pietra:	</a:t>
            </a:r>
          </a:p>
          <a:p>
            <a:pPr eaLnBrk="1" hangingPunct="1">
              <a:spcBef>
                <a:spcPct val="0"/>
              </a:spcBef>
              <a:buClrTx/>
              <a:buSzTx/>
              <a:buFontTx/>
              <a:buNone/>
            </a:pPr>
            <a:r>
              <a:rPr lang="it-IT" altLang="it-IT" sz="2400" dirty="0" smtClean="0"/>
              <a:t>- rocce </a:t>
            </a:r>
            <a:r>
              <a:rPr lang="it-IT" altLang="it-IT" sz="2400" dirty="0"/>
              <a:t>tenere: tufi </a:t>
            </a:r>
          </a:p>
          <a:p>
            <a:pPr eaLnBrk="1" hangingPunct="1">
              <a:spcBef>
                <a:spcPct val="0"/>
              </a:spcBef>
              <a:buClrTx/>
              <a:buSzTx/>
              <a:buFontTx/>
              <a:buNone/>
            </a:pPr>
            <a:r>
              <a:rPr lang="it-IT" altLang="it-IT" sz="2400" dirty="0" smtClean="0"/>
              <a:t>- rocce </a:t>
            </a:r>
            <a:r>
              <a:rPr lang="it-IT" altLang="it-IT" sz="2400" dirty="0"/>
              <a:t>semidure: calcari, travertini, arenarie compatte </a:t>
            </a:r>
          </a:p>
          <a:p>
            <a:pPr eaLnBrk="1" hangingPunct="1">
              <a:spcBef>
                <a:spcPct val="0"/>
              </a:spcBef>
              <a:buClrTx/>
              <a:buSzTx/>
              <a:buFontTx/>
              <a:buNone/>
            </a:pPr>
            <a:r>
              <a:rPr lang="it-IT" altLang="it-IT" sz="2400" dirty="0" smtClean="0"/>
              <a:t>- rocce </a:t>
            </a:r>
            <a:r>
              <a:rPr lang="it-IT" altLang="it-IT" sz="2400" dirty="0"/>
              <a:t>dure: graniti, marmi	</a:t>
            </a:r>
          </a:p>
        </p:txBody>
      </p:sp>
      <p:sp>
        <p:nvSpPr>
          <p:cNvPr id="5" name="Segnaposto numero diapositiva 1"/>
          <p:cNvSpPr txBox="1">
            <a:spLocks/>
          </p:cNvSpPr>
          <p:nvPr/>
        </p:nvSpPr>
        <p:spPr bwMode="auto">
          <a:xfrm>
            <a:off x="7229748" y="6822727"/>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endParaRPr lang="it-IT" altLang="it-IT" sz="1400" dirty="0" smtClean="0"/>
          </a:p>
        </p:txBody>
      </p:sp>
    </p:spTree>
    <p:extLst>
      <p:ext uri="{BB962C8B-B14F-4D97-AF65-F5344CB8AC3E}">
        <p14:creationId xmlns:p14="http://schemas.microsoft.com/office/powerpoint/2010/main" val="411160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67544" y="1100588"/>
            <a:ext cx="806489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Le caratteristiche fisico-meccaniche variano entro limiti assai ampi, anche per lo stesso tipo di pietra</a:t>
            </a:r>
          </a:p>
          <a:p>
            <a:pPr eaLnBrk="1" hangingPunct="1">
              <a:spcBef>
                <a:spcPct val="0"/>
              </a:spcBef>
              <a:buClrTx/>
              <a:buSzTx/>
              <a:buFontTx/>
              <a:buNone/>
            </a:pPr>
            <a:endParaRPr lang="it-IT" altLang="it-IT" sz="2400" dirty="0"/>
          </a:p>
          <a:p>
            <a:pPr eaLnBrk="1" hangingPunct="1">
              <a:spcBef>
                <a:spcPct val="0"/>
              </a:spcBef>
              <a:spcAft>
                <a:spcPts val="1200"/>
              </a:spcAft>
              <a:buClrTx/>
              <a:buSzTx/>
              <a:buFontTx/>
              <a:buNone/>
            </a:pPr>
            <a:r>
              <a:rPr lang="it-IT" altLang="it-IT" sz="2400" dirty="0"/>
              <a:t>Resistenza a </a:t>
            </a:r>
            <a:r>
              <a:rPr lang="it-IT" altLang="it-IT" sz="2400" dirty="0" smtClean="0"/>
              <a:t>compressione:</a:t>
            </a:r>
            <a:endParaRPr lang="it-IT" altLang="it-IT" sz="2400" dirty="0"/>
          </a:p>
          <a:p>
            <a:pPr marL="342900" indent="-342900" eaLnBrk="1" hangingPunct="1">
              <a:spcBef>
                <a:spcPct val="0"/>
              </a:spcBef>
              <a:spcAft>
                <a:spcPts val="1200"/>
              </a:spcAft>
              <a:buClrTx/>
              <a:buSzTx/>
              <a:buFont typeface="Wingdings" panose="05000000000000000000" pitchFamily="2" charset="2"/>
              <a:buChar char="§"/>
            </a:pPr>
            <a:r>
              <a:rPr lang="it-IT" altLang="it-IT" sz="2400" dirty="0"/>
              <a:t>rocce tenere: 0,3 </a:t>
            </a:r>
            <a:r>
              <a:rPr lang="it-IT" altLang="it-IT" sz="2400" dirty="0">
                <a:cs typeface="Times New Roman" panose="02020603050405020304" pitchFamily="18" charset="0"/>
              </a:rPr>
              <a:t>÷ 10-15 N/mm</a:t>
            </a:r>
            <a:r>
              <a:rPr lang="it-IT" altLang="it-IT" sz="2400" baseline="30000" dirty="0">
                <a:cs typeface="Times New Roman" panose="02020603050405020304" pitchFamily="18" charset="0"/>
              </a:rPr>
              <a:t>2</a:t>
            </a:r>
            <a:endParaRPr lang="it-IT" altLang="it-IT" sz="2400" baseline="30000" dirty="0"/>
          </a:p>
          <a:p>
            <a:pPr marL="342900" indent="-342900" eaLnBrk="1" hangingPunct="1">
              <a:spcBef>
                <a:spcPct val="0"/>
              </a:spcBef>
              <a:spcAft>
                <a:spcPts val="1200"/>
              </a:spcAft>
              <a:buClrTx/>
              <a:buSzTx/>
              <a:buFont typeface="Wingdings" panose="05000000000000000000" pitchFamily="2" charset="2"/>
              <a:buChar char="§"/>
            </a:pPr>
            <a:r>
              <a:rPr lang="it-IT" altLang="it-IT" sz="2400" dirty="0"/>
              <a:t>rocce semidure: 4 </a:t>
            </a:r>
            <a:r>
              <a:rPr lang="it-IT" altLang="it-IT" sz="2400" dirty="0">
                <a:cs typeface="Times New Roman" panose="02020603050405020304" pitchFamily="18" charset="0"/>
              </a:rPr>
              <a:t>÷</a:t>
            </a:r>
            <a:r>
              <a:rPr lang="it-IT" altLang="it-IT" sz="2400" dirty="0"/>
              <a:t> 200 </a:t>
            </a:r>
            <a:r>
              <a:rPr lang="it-IT" altLang="it-IT" sz="2400" dirty="0">
                <a:cs typeface="Times New Roman" panose="02020603050405020304" pitchFamily="18" charset="0"/>
              </a:rPr>
              <a:t>N/mm</a:t>
            </a:r>
            <a:r>
              <a:rPr lang="it-IT" altLang="it-IT" sz="2400" baseline="30000" dirty="0">
                <a:cs typeface="Times New Roman" panose="02020603050405020304" pitchFamily="18" charset="0"/>
              </a:rPr>
              <a:t>2</a:t>
            </a:r>
            <a:endParaRPr lang="it-IT" altLang="it-IT" sz="2400" baseline="30000" dirty="0"/>
          </a:p>
          <a:p>
            <a:pPr marL="342900" indent="-342900" eaLnBrk="1" hangingPunct="1">
              <a:spcBef>
                <a:spcPct val="0"/>
              </a:spcBef>
              <a:spcAft>
                <a:spcPts val="1200"/>
              </a:spcAft>
              <a:buClrTx/>
              <a:buSzTx/>
              <a:buFont typeface="Wingdings" panose="05000000000000000000" pitchFamily="2" charset="2"/>
              <a:buChar char="§"/>
            </a:pPr>
            <a:r>
              <a:rPr lang="it-IT" altLang="it-IT" sz="2400" dirty="0"/>
              <a:t>rocce dure: 40 </a:t>
            </a:r>
            <a:r>
              <a:rPr lang="it-IT" altLang="it-IT" sz="2400" dirty="0">
                <a:cs typeface="Times New Roman" panose="02020603050405020304" pitchFamily="18" charset="0"/>
              </a:rPr>
              <a:t>÷</a:t>
            </a:r>
            <a:r>
              <a:rPr lang="it-IT" altLang="it-IT" sz="2400" dirty="0"/>
              <a:t> 500 </a:t>
            </a:r>
            <a:r>
              <a:rPr lang="it-IT" altLang="it-IT" sz="2400" dirty="0">
                <a:cs typeface="Times New Roman" panose="02020603050405020304" pitchFamily="18" charset="0"/>
              </a:rPr>
              <a:t>N/mm</a:t>
            </a:r>
            <a:r>
              <a:rPr lang="it-IT" altLang="it-IT" sz="2400" baseline="30000" dirty="0">
                <a:cs typeface="Times New Roman" panose="02020603050405020304" pitchFamily="18" charset="0"/>
              </a:rPr>
              <a:t>2</a:t>
            </a:r>
            <a:endParaRPr lang="it-IT" altLang="it-IT" sz="2400" dirty="0"/>
          </a:p>
        </p:txBody>
      </p:sp>
    </p:spTree>
    <p:extLst>
      <p:ext uri="{BB962C8B-B14F-4D97-AF65-F5344CB8AC3E}">
        <p14:creationId xmlns:p14="http://schemas.microsoft.com/office/powerpoint/2010/main" val="1271331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3568" y="476672"/>
            <a:ext cx="7772400" cy="81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800" b="1" kern="0" smtClean="0">
                <a:solidFill>
                  <a:schemeClr val="folHlink"/>
                </a:solidFill>
                <a:latin typeface="Times New Roman" panose="02020603050405020304" pitchFamily="18" charset="0"/>
              </a:rPr>
              <a:t>ELEMENTI IN LATERIZIO</a:t>
            </a:r>
            <a:endParaRPr lang="it-IT" altLang="it-IT" sz="2800" b="1" kern="0" dirty="0">
              <a:solidFill>
                <a:schemeClr val="folHlink"/>
              </a:solidFill>
              <a:latin typeface="Times New Roman" panose="02020603050405020304" pitchFamily="18" charset="0"/>
            </a:endParaRPr>
          </a:p>
        </p:txBody>
      </p:sp>
      <p:sp>
        <p:nvSpPr>
          <p:cNvPr id="5" name="Text Box 3"/>
          <p:cNvSpPr txBox="1">
            <a:spLocks noChangeArrowheads="1"/>
          </p:cNvSpPr>
          <p:nvPr/>
        </p:nvSpPr>
        <p:spPr bwMode="auto">
          <a:xfrm>
            <a:off x="321296" y="1497541"/>
            <a:ext cx="75596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1079500" indent="-1079500" algn="just" eaLnBrk="1" hangingPunct="1">
              <a:spcBef>
                <a:spcPct val="0"/>
              </a:spcBef>
              <a:buClrTx/>
              <a:buSzTx/>
              <a:buFontTx/>
              <a:buNone/>
            </a:pPr>
            <a:r>
              <a:rPr lang="it-IT" altLang="it-IT" sz="2400" dirty="0" smtClean="0">
                <a:solidFill>
                  <a:schemeClr val="folHlink"/>
                </a:solidFill>
              </a:rPr>
              <a:t>Laterizi</a:t>
            </a:r>
            <a:r>
              <a:rPr lang="it-IT" altLang="it-IT" sz="2400" dirty="0"/>
              <a:t>: prodotti ceramici a pasta </a:t>
            </a:r>
            <a:r>
              <a:rPr lang="it-IT" altLang="it-IT" sz="2400" dirty="0" smtClean="0"/>
              <a:t>porosa ricavati </a:t>
            </a:r>
            <a:r>
              <a:rPr lang="it-IT" altLang="it-IT" sz="2400" dirty="0"/>
              <a:t>dall'argilla lavorata e cotta a 800°-</a:t>
            </a:r>
            <a:r>
              <a:rPr lang="it-IT" altLang="it-IT" sz="2400" dirty="0" smtClean="0"/>
              <a:t>1200° hanno </a:t>
            </a:r>
            <a:r>
              <a:rPr lang="it-IT" altLang="it-IT" sz="2400" dirty="0"/>
              <a:t>struttura a grana ruvida, facilmente lavorabile e in grado di assorbire acqua per capillarità </a:t>
            </a:r>
          </a:p>
        </p:txBody>
      </p:sp>
      <p:sp>
        <p:nvSpPr>
          <p:cNvPr id="6" name="Text Box 4"/>
          <p:cNvSpPr txBox="1">
            <a:spLocks noChangeArrowheads="1"/>
          </p:cNvSpPr>
          <p:nvPr/>
        </p:nvSpPr>
        <p:spPr bwMode="auto">
          <a:xfrm>
            <a:off x="321296" y="3272318"/>
            <a:ext cx="82089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smtClean="0"/>
              <a:t>Difetti </a:t>
            </a:r>
            <a:r>
              <a:rPr lang="it-IT" altLang="it-IT" sz="2400" dirty="0"/>
              <a:t>di cottura (posizione nelle fornaci più antiche) possono portare a differenze nelle caratteristiche (colore, sonorità, porosità) e nella resistenza: mattoni cotti nelle zone più calde (più scuri) risultano meno porosi, quindi hanno scarsa aderenza alla malta, ma più resistenti</a:t>
            </a:r>
          </a:p>
        </p:txBody>
      </p:sp>
      <p:sp>
        <p:nvSpPr>
          <p:cNvPr id="7" name="Text Box 5"/>
          <p:cNvSpPr txBox="1">
            <a:spLocks noChangeArrowheads="1"/>
          </p:cNvSpPr>
          <p:nvPr/>
        </p:nvSpPr>
        <p:spPr bwMode="auto">
          <a:xfrm>
            <a:off x="321296" y="5419253"/>
            <a:ext cx="82089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Mattoni </a:t>
            </a:r>
            <a:r>
              <a:rPr lang="it-IT" altLang="it-IT" sz="2400" dirty="0"/>
              <a:t>alleggeriti: (anche in passato) si miscelano sostanze combustibili che, nella cottura, bruciano lasciando delle cavità</a:t>
            </a:r>
          </a:p>
        </p:txBody>
      </p:sp>
    </p:spTree>
    <p:extLst>
      <p:ext uri="{BB962C8B-B14F-4D97-AF65-F5344CB8AC3E}">
        <p14:creationId xmlns:p14="http://schemas.microsoft.com/office/powerpoint/2010/main" val="1337930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23528" y="1484784"/>
            <a:ext cx="79948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Vasta produzione di laterizi con caratteristiche diverse:</a:t>
            </a:r>
          </a:p>
          <a:p>
            <a:pPr eaLnBrk="1" hangingPunct="1">
              <a:spcBef>
                <a:spcPct val="0"/>
              </a:spcBef>
              <a:buClrTx/>
              <a:buSzTx/>
              <a:buFontTx/>
              <a:buNone/>
            </a:pPr>
            <a:endParaRPr lang="it-IT" altLang="it-IT" sz="2400" dirty="0"/>
          </a:p>
          <a:p>
            <a:pPr marL="177800" indent="-177800" eaLnBrk="1" hangingPunct="1">
              <a:spcBef>
                <a:spcPct val="0"/>
              </a:spcBef>
              <a:buClrTx/>
              <a:buSzTx/>
              <a:buFontTx/>
              <a:buNone/>
            </a:pPr>
            <a:r>
              <a:rPr lang="it-IT" altLang="it-IT" sz="2400" dirty="0" smtClean="0"/>
              <a:t>- Mattoni </a:t>
            </a:r>
            <a:r>
              <a:rPr lang="it-IT" altLang="it-IT" sz="2400" dirty="0"/>
              <a:t>o blocchi per muratura portante, pieni o semipieni </a:t>
            </a:r>
            <a:r>
              <a:rPr lang="it-IT" altLang="it-IT" sz="2400" dirty="0" smtClean="0"/>
              <a:t> con </a:t>
            </a:r>
            <a:r>
              <a:rPr lang="it-IT" altLang="it-IT" sz="2400" dirty="0"/>
              <a:t>fori in direzione normale al piano di posa</a:t>
            </a:r>
          </a:p>
          <a:p>
            <a:pPr eaLnBrk="1" hangingPunct="1">
              <a:spcBef>
                <a:spcPct val="0"/>
              </a:spcBef>
              <a:buClrTx/>
              <a:buSzTx/>
              <a:buFontTx/>
              <a:buNone/>
            </a:pPr>
            <a:endParaRPr lang="it-IT" altLang="it-IT" sz="2400" dirty="0"/>
          </a:p>
          <a:p>
            <a:pPr marL="177800" indent="-177800" eaLnBrk="1" hangingPunct="1">
              <a:spcBef>
                <a:spcPct val="0"/>
              </a:spcBef>
              <a:buClrTx/>
              <a:buSzTx/>
              <a:buFontTx/>
              <a:buNone/>
            </a:pPr>
            <a:r>
              <a:rPr lang="it-IT" altLang="it-IT" sz="2400" dirty="0" smtClean="0"/>
              <a:t>- Blocchi </a:t>
            </a:r>
            <a:r>
              <a:rPr lang="it-IT" altLang="it-IT" sz="2400" dirty="0"/>
              <a:t>per muratura armata, con fori di varia forma e posizione per l'alloggiamento delle armature</a:t>
            </a:r>
          </a:p>
          <a:p>
            <a:pPr eaLnBrk="1" hangingPunct="1">
              <a:spcBef>
                <a:spcPct val="0"/>
              </a:spcBef>
              <a:buClrTx/>
              <a:buSzTx/>
              <a:buFontTx/>
              <a:buNone/>
            </a:pPr>
            <a:endParaRPr lang="it-IT" altLang="it-IT" sz="2400" dirty="0"/>
          </a:p>
          <a:p>
            <a:pPr marL="177800" indent="-177800" eaLnBrk="1" hangingPunct="1">
              <a:spcBef>
                <a:spcPct val="0"/>
              </a:spcBef>
              <a:buClrTx/>
              <a:buSzTx/>
              <a:buFontTx/>
              <a:buNone/>
            </a:pPr>
            <a:r>
              <a:rPr lang="it-IT" altLang="it-IT" sz="2400" dirty="0" smtClean="0"/>
              <a:t>- Elementi </a:t>
            </a:r>
            <a:r>
              <a:rPr lang="it-IT" altLang="it-IT" sz="2400" dirty="0"/>
              <a:t>per murature non portanti: forati, anche con fori paralleli al piano di posa</a:t>
            </a:r>
          </a:p>
        </p:txBody>
      </p:sp>
    </p:spTree>
    <p:extLst>
      <p:ext uri="{BB962C8B-B14F-4D97-AF65-F5344CB8AC3E}">
        <p14:creationId xmlns:p14="http://schemas.microsoft.com/office/powerpoint/2010/main" val="4148285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325477" y="498797"/>
            <a:ext cx="6809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2400" b="1" dirty="0">
                <a:solidFill>
                  <a:schemeClr val="folHlink"/>
                </a:solidFill>
                <a:effectLst>
                  <a:outerShdw blurRad="38100" dist="38100" dir="2700000" algn="tl">
                    <a:srgbClr val="000000"/>
                  </a:outerShdw>
                </a:effectLst>
                <a:ea typeface="+mj-ea"/>
                <a:cs typeface="+mj-cs"/>
              </a:rPr>
              <a:t>Classificazione in base alla percentuale di foratura</a:t>
            </a:r>
          </a:p>
        </p:txBody>
      </p:sp>
      <p:sp>
        <p:nvSpPr>
          <p:cNvPr id="4" name="Text Box 4"/>
          <p:cNvSpPr txBox="1">
            <a:spLocks noChangeArrowheads="1"/>
          </p:cNvSpPr>
          <p:nvPr/>
        </p:nvSpPr>
        <p:spPr bwMode="auto">
          <a:xfrm>
            <a:off x="372769" y="2313884"/>
            <a:ext cx="1220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t>NTC 08</a:t>
            </a:r>
          </a:p>
        </p:txBody>
      </p:sp>
      <p:sp>
        <p:nvSpPr>
          <p:cNvPr id="5" name="Text Box 5"/>
          <p:cNvSpPr txBox="1">
            <a:spLocks noChangeArrowheads="1"/>
          </p:cNvSpPr>
          <p:nvPr/>
        </p:nvSpPr>
        <p:spPr bwMode="auto">
          <a:xfrm>
            <a:off x="387701" y="5636099"/>
            <a:ext cx="7606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smtClean="0"/>
              <a:t>EC6</a:t>
            </a:r>
            <a:endParaRPr lang="it-IT" altLang="it-IT" sz="2400" b="1" dirty="0"/>
          </a:p>
          <a:p>
            <a:pPr eaLnBrk="1" hangingPunct="1">
              <a:spcBef>
                <a:spcPct val="0"/>
              </a:spcBef>
              <a:buClrTx/>
              <a:buSzTx/>
              <a:buFontTx/>
              <a:buNone/>
            </a:pPr>
            <a:r>
              <a:rPr lang="it-IT" altLang="it-IT" sz="2400" dirty="0"/>
              <a:t>classificazione più articolata ma sempre in base alla foratura</a:t>
            </a:r>
          </a:p>
        </p:txBody>
      </p:sp>
      <p:sp>
        <p:nvSpPr>
          <p:cNvPr id="6" name="Text Box 6"/>
          <p:cNvSpPr txBox="1">
            <a:spLocks noChangeArrowheads="1"/>
          </p:cNvSpPr>
          <p:nvPr/>
        </p:nvSpPr>
        <p:spPr bwMode="auto">
          <a:xfrm>
            <a:off x="317068" y="4651528"/>
            <a:ext cx="7162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Tx/>
              <a:buSzTx/>
              <a:buFont typeface="Symbol" panose="05050102010706020507" pitchFamily="18" charset="2"/>
              <a:buNone/>
            </a:pPr>
            <a:r>
              <a:rPr lang="it-IT" altLang="it-IT" sz="2000" i="1" dirty="0">
                <a:latin typeface="Symbol" panose="05050102010706020507" pitchFamily="18" charset="2"/>
                <a:sym typeface="Symbol" panose="05050102010706020507" pitchFamily="18" charset="2"/>
              </a:rPr>
              <a:t>j</a:t>
            </a:r>
            <a:r>
              <a:rPr lang="it-IT" altLang="it-IT" sz="2000" dirty="0">
                <a:sym typeface="Symbol" panose="05050102010706020507" pitchFamily="18" charset="2"/>
              </a:rPr>
              <a:t>  rapporto fra l'area complessiva dei fori e l'area lorda della faccia</a:t>
            </a:r>
            <a:r>
              <a:rPr lang="it-IT" altLang="it-IT" sz="2000" dirty="0">
                <a:latin typeface="Symbol" panose="05050102010706020507" pitchFamily="18" charset="2"/>
                <a:sym typeface="Symbol" panose="05050102010706020507" pitchFamily="18" charset="2"/>
              </a:rPr>
              <a:t> </a:t>
            </a:r>
          </a:p>
          <a:p>
            <a:pPr eaLnBrk="1" hangingPunct="1">
              <a:spcBef>
                <a:spcPct val="0"/>
              </a:spcBef>
              <a:buClrTx/>
              <a:buSzTx/>
              <a:buFont typeface="Symbol" panose="05050102010706020507" pitchFamily="18" charset="2"/>
              <a:buNone/>
            </a:pPr>
            <a:r>
              <a:rPr lang="it-IT" altLang="it-IT" sz="2000" i="1" dirty="0"/>
              <a:t>f</a:t>
            </a:r>
            <a:r>
              <a:rPr lang="it-IT" altLang="it-IT" sz="2000" dirty="0"/>
              <a:t>   sezione normale di un foro</a:t>
            </a:r>
          </a:p>
        </p:txBody>
      </p:sp>
      <p:pic>
        <p:nvPicPr>
          <p:cNvPr id="7" name="Picture 8" descr="mur2-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530" y="1079861"/>
            <a:ext cx="49530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01" y="2834361"/>
            <a:ext cx="751522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394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9552" y="699194"/>
            <a:ext cx="3649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solidFill>
                  <a:schemeClr val="folHlink"/>
                </a:solidFill>
                <a:effectLst>
                  <a:outerShdw blurRad="38100" dist="38100" dir="2700000" algn="tl">
                    <a:srgbClr val="000000"/>
                  </a:outerShdw>
                </a:effectLst>
                <a:ea typeface="+mj-ea"/>
                <a:cs typeface="+mj-cs"/>
              </a:rPr>
              <a:t>Resistenza a compressione</a:t>
            </a:r>
          </a:p>
        </p:txBody>
      </p:sp>
      <p:sp>
        <p:nvSpPr>
          <p:cNvPr id="4" name="Text Box 3"/>
          <p:cNvSpPr txBox="1">
            <a:spLocks noChangeArrowheads="1"/>
          </p:cNvSpPr>
          <p:nvPr/>
        </p:nvSpPr>
        <p:spPr bwMode="auto">
          <a:xfrm>
            <a:off x="539552" y="1561554"/>
            <a:ext cx="7119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Del </a:t>
            </a:r>
            <a:r>
              <a:rPr lang="it-IT" altLang="it-IT" sz="2400" dirty="0"/>
              <a:t>materiale laterizio: molto elevata, fino a 130 N/mm</a:t>
            </a:r>
            <a:r>
              <a:rPr lang="it-IT" altLang="it-IT" sz="2400" baseline="30000" dirty="0"/>
              <a:t>2</a:t>
            </a:r>
          </a:p>
        </p:txBody>
      </p:sp>
      <p:sp>
        <p:nvSpPr>
          <p:cNvPr id="5" name="Text Box 4"/>
          <p:cNvSpPr txBox="1">
            <a:spLocks noChangeArrowheads="1"/>
          </p:cNvSpPr>
          <p:nvPr/>
        </p:nvSpPr>
        <p:spPr bwMode="auto">
          <a:xfrm>
            <a:off x="539552" y="2358479"/>
            <a:ext cx="672306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71513" indent="-661988">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Dei </a:t>
            </a:r>
            <a:r>
              <a:rPr lang="it-IT" altLang="it-IT" sz="2400" dirty="0"/>
              <a:t>mattoni o blocchi:</a:t>
            </a:r>
          </a:p>
          <a:p>
            <a:pPr eaLnBrk="1" hangingPunct="1">
              <a:spcBef>
                <a:spcPct val="0"/>
              </a:spcBef>
              <a:buClrTx/>
              <a:buSzTx/>
              <a:buFontTx/>
              <a:buNone/>
            </a:pPr>
            <a:r>
              <a:rPr lang="it-IT" altLang="it-IT" sz="2800" i="1" dirty="0" err="1"/>
              <a:t>f</a:t>
            </a:r>
            <a:r>
              <a:rPr lang="it-IT" altLang="it-IT" sz="2800" baseline="-25000" dirty="0" err="1"/>
              <a:t>b</a:t>
            </a:r>
            <a:r>
              <a:rPr lang="it-IT" altLang="it-IT" sz="2400" dirty="0"/>
              <a:t> = 	resistenza media a compressione misurata in direzione normale al piano di posa, riferita all'area lorda della superficie compressa</a:t>
            </a:r>
          </a:p>
        </p:txBody>
      </p:sp>
      <p:sp>
        <p:nvSpPr>
          <p:cNvPr id="6" name="Text Box 5"/>
          <p:cNvSpPr txBox="1">
            <a:spLocks noChangeArrowheads="1"/>
          </p:cNvSpPr>
          <p:nvPr/>
        </p:nvSpPr>
        <p:spPr bwMode="auto">
          <a:xfrm>
            <a:off x="555427" y="4263479"/>
            <a:ext cx="6720109"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Tx/>
              <a:buSzTx/>
              <a:buFontTx/>
              <a:buNone/>
            </a:pPr>
            <a:r>
              <a:rPr lang="it-IT" altLang="it-IT" sz="2400" dirty="0"/>
              <a:t>valori correnti delle resistenze:</a:t>
            </a:r>
          </a:p>
          <a:p>
            <a:pPr eaLnBrk="1" hangingPunct="1">
              <a:spcBef>
                <a:spcPct val="0"/>
              </a:spcBef>
              <a:spcAft>
                <a:spcPts val="600"/>
              </a:spcAft>
              <a:buClrTx/>
              <a:buSzTx/>
              <a:buFontTx/>
              <a:buNone/>
            </a:pPr>
            <a:r>
              <a:rPr lang="it-IT" altLang="it-IT" sz="2400" dirty="0"/>
              <a:t>2 - 3 N/mm</a:t>
            </a:r>
            <a:r>
              <a:rPr lang="it-IT" altLang="it-IT" sz="2400" baseline="30000" dirty="0"/>
              <a:t>2  </a:t>
            </a:r>
            <a:r>
              <a:rPr lang="it-IT" altLang="it-IT" sz="2400" dirty="0"/>
              <a:t>per blocchi forati in laterizio alleggerito</a:t>
            </a:r>
          </a:p>
          <a:p>
            <a:pPr eaLnBrk="1" hangingPunct="1">
              <a:spcBef>
                <a:spcPct val="0"/>
              </a:spcBef>
              <a:buClrTx/>
              <a:buSzTx/>
              <a:buFontTx/>
              <a:buNone/>
            </a:pPr>
            <a:r>
              <a:rPr lang="it-IT" altLang="it-IT" sz="2400" dirty="0"/>
              <a:t>30 - 50 N/mm</a:t>
            </a:r>
            <a:r>
              <a:rPr lang="it-IT" altLang="it-IT" sz="2400" baseline="30000" dirty="0"/>
              <a:t>2 </a:t>
            </a:r>
            <a:r>
              <a:rPr lang="it-IT" altLang="it-IT" sz="2400" dirty="0"/>
              <a:t>per blocchi pieni</a:t>
            </a:r>
          </a:p>
        </p:txBody>
      </p:sp>
    </p:spTree>
    <p:extLst>
      <p:ext uri="{BB962C8B-B14F-4D97-AF65-F5344CB8AC3E}">
        <p14:creationId xmlns:p14="http://schemas.microsoft.com/office/powerpoint/2010/main" val="4208365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1143000" y="3276600"/>
            <a:ext cx="7010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600">
              <a:cs typeface="Times New Roman" panose="02020603050405020304" pitchFamily="18" charset="0"/>
            </a:endParaRPr>
          </a:p>
        </p:txBody>
      </p:sp>
      <p:sp>
        <p:nvSpPr>
          <p:cNvPr id="89091" name="Rectangle 6"/>
          <p:cNvSpPr>
            <a:spLocks noGrp="1" noChangeArrowheads="1"/>
          </p:cNvSpPr>
          <p:nvPr>
            <p:ph type="title" idx="4294967295"/>
          </p:nvPr>
        </p:nvSpPr>
        <p:spPr>
          <a:xfrm>
            <a:off x="-35784" y="332656"/>
            <a:ext cx="9218984" cy="1143000"/>
          </a:xfrm>
        </p:spPr>
        <p:txBody>
          <a:bodyPr/>
          <a:lstStyle/>
          <a:p>
            <a:pPr eaLnBrk="1" hangingPunct="1"/>
            <a:r>
              <a:rPr lang="it-IT" altLang="en-US" sz="3200" b="1" kern="1200" dirty="0">
                <a:latin typeface="Times New Roman" panose="02020603050405020304" pitchFamily="18" charset="0"/>
              </a:rPr>
              <a:t>COMPORTAMENTO MECCANICO </a:t>
            </a:r>
            <a:r>
              <a:rPr lang="it-IT" altLang="en-US" sz="3200" b="1" kern="1200" dirty="0" smtClean="0">
                <a:latin typeface="Times New Roman" panose="02020603050405020304" pitchFamily="18" charset="0"/>
              </a:rPr>
              <a:t/>
            </a:r>
            <a:br>
              <a:rPr lang="it-IT" altLang="en-US" sz="3200" b="1" kern="1200" dirty="0" smtClean="0">
                <a:latin typeface="Times New Roman" panose="02020603050405020304" pitchFamily="18" charset="0"/>
              </a:rPr>
            </a:br>
            <a:r>
              <a:rPr lang="it-IT" altLang="en-US" sz="3200" b="1" kern="1200" dirty="0" smtClean="0">
                <a:latin typeface="Times New Roman" panose="02020603050405020304" pitchFamily="18" charset="0"/>
              </a:rPr>
              <a:t>DELLA </a:t>
            </a:r>
            <a:r>
              <a:rPr lang="it-IT" altLang="en-US" sz="3200" b="1" kern="1200" dirty="0">
                <a:latin typeface="Times New Roman" panose="02020603050405020304" pitchFamily="18" charset="0"/>
              </a:rPr>
              <a:t>MURATURA</a:t>
            </a:r>
          </a:p>
        </p:txBody>
      </p:sp>
      <p:sp>
        <p:nvSpPr>
          <p:cNvPr id="8199" name="Text Box 7"/>
          <p:cNvSpPr txBox="1">
            <a:spLocks noChangeArrowheads="1"/>
          </p:cNvSpPr>
          <p:nvPr/>
        </p:nvSpPr>
        <p:spPr bwMode="auto">
          <a:xfrm>
            <a:off x="395536" y="1804093"/>
            <a:ext cx="8077200" cy="47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defRPr/>
            </a:pPr>
            <a:r>
              <a:rPr lang="it-IT" sz="2800" dirty="0">
                <a:cs typeface="Times New Roman" pitchFamily="18" charset="0"/>
              </a:rPr>
              <a:t>La muratura è un </a:t>
            </a:r>
            <a:r>
              <a:rPr lang="it-IT" sz="2800" u="sng" dirty="0">
                <a:solidFill>
                  <a:schemeClr val="folHlink"/>
                </a:solidFill>
                <a:cs typeface="Times New Roman" pitchFamily="18" charset="0"/>
              </a:rPr>
              <a:t>materiale composito</a:t>
            </a:r>
            <a:r>
              <a:rPr lang="it-IT" sz="2800" dirty="0">
                <a:cs typeface="Times New Roman" pitchFamily="18" charset="0"/>
              </a:rPr>
              <a:t> ottenuto mediante la sovrapposizione di </a:t>
            </a:r>
            <a:r>
              <a:rPr lang="it-IT" sz="2800" dirty="0">
                <a:effectLst>
                  <a:outerShdw blurRad="38100" dist="38100" dir="2700000" algn="tl">
                    <a:srgbClr val="000000"/>
                  </a:outerShdw>
                </a:effectLst>
                <a:cs typeface="Times New Roman" pitchFamily="18" charset="0"/>
              </a:rPr>
              <a:t>elementi resistenti</a:t>
            </a:r>
            <a:r>
              <a:rPr lang="it-IT" sz="2800" dirty="0">
                <a:cs typeface="Times New Roman" pitchFamily="18" charset="0"/>
              </a:rPr>
              <a:t>, il più delle volte</a:t>
            </a:r>
            <a:r>
              <a:rPr lang="it-IT" sz="2800" dirty="0">
                <a:solidFill>
                  <a:srgbClr val="99FF66"/>
                </a:solidFill>
                <a:cs typeface="Times New Roman" pitchFamily="18" charset="0"/>
              </a:rPr>
              <a:t> </a:t>
            </a:r>
            <a:r>
              <a:rPr lang="it-IT" sz="2800" dirty="0">
                <a:cs typeface="Times New Roman" pitchFamily="18" charset="0"/>
              </a:rPr>
              <a:t>regolarizzando le superficie di contatto fra gli elementi con un </a:t>
            </a:r>
            <a:r>
              <a:rPr lang="it-IT" sz="2800" dirty="0">
                <a:effectLst>
                  <a:outerShdw blurRad="38100" dist="38100" dir="2700000" algn="tl">
                    <a:srgbClr val="000000"/>
                  </a:outerShdw>
                </a:effectLst>
                <a:cs typeface="Times New Roman" pitchFamily="18" charset="0"/>
              </a:rPr>
              <a:t>legante</a:t>
            </a:r>
            <a:r>
              <a:rPr lang="it-IT" sz="2800" dirty="0">
                <a:cs typeface="Times New Roman" pitchFamily="18" charset="0"/>
              </a:rPr>
              <a:t> - malta.</a:t>
            </a:r>
          </a:p>
          <a:p>
            <a:pPr algn="just" eaLnBrk="1" hangingPunct="1">
              <a:lnSpc>
                <a:spcPct val="120000"/>
              </a:lnSpc>
              <a:defRPr/>
            </a:pPr>
            <a:r>
              <a:rPr lang="it-IT" sz="2800" dirty="0">
                <a:cs typeface="Times New Roman" pitchFamily="18" charset="0"/>
              </a:rPr>
              <a:t>Le modalità di disposizione degli elementi sono le più varie, specialmente se consideriamo l'edilizia storica.</a:t>
            </a:r>
          </a:p>
          <a:p>
            <a:pPr algn="just" eaLnBrk="1" hangingPunct="1">
              <a:lnSpc>
                <a:spcPct val="120000"/>
              </a:lnSpc>
              <a:defRPr/>
            </a:pPr>
            <a:r>
              <a:rPr lang="it-IT" sz="2800" dirty="0">
                <a:cs typeface="Times New Roman" pitchFamily="18" charset="0"/>
              </a:rPr>
              <a:t>Per il momento ci riferiamo ad un modello semplice, costituito da elementi in blocchi parallelepipedi disposti regolarmente.</a:t>
            </a:r>
            <a:endParaRPr lang="it-IT"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95536" y="1340768"/>
            <a:ext cx="8064896"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66750" indent="-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defRPr/>
            </a:pPr>
            <a:r>
              <a:rPr lang="it-IT" dirty="0" smtClean="0">
                <a:solidFill>
                  <a:schemeClr val="tx2">
                    <a:lumMod val="75000"/>
                  </a:schemeClr>
                </a:solidFill>
              </a:rPr>
              <a:t>Le caratteristiche </a:t>
            </a:r>
            <a:r>
              <a:rPr lang="it-IT" dirty="0" smtClean="0"/>
              <a:t>che qualificano il comportamento meccanico della muratura:</a:t>
            </a:r>
          </a:p>
          <a:p>
            <a:pPr eaLnBrk="1" hangingPunct="1">
              <a:defRPr/>
            </a:pPr>
            <a:endParaRPr lang="it-IT" dirty="0" smtClean="0"/>
          </a:p>
          <a:p>
            <a:pPr lvl="1" eaLnBrk="1" hangingPunct="1">
              <a:spcAft>
                <a:spcPts val="1200"/>
              </a:spcAft>
              <a:buClr>
                <a:schemeClr val="tx1"/>
              </a:buClr>
              <a:buFont typeface="Wingdings" pitchFamily="2" charset="2"/>
              <a:buChar char="Ø"/>
              <a:defRPr/>
            </a:pPr>
            <a:r>
              <a:rPr lang="it-IT" dirty="0" smtClean="0">
                <a:solidFill>
                  <a:schemeClr val="folHlink"/>
                </a:solidFill>
                <a:effectLst>
                  <a:outerShdw blurRad="38100" dist="38100" dir="2700000" algn="tl">
                    <a:srgbClr val="000000"/>
                  </a:outerShdw>
                </a:effectLst>
              </a:rPr>
              <a:t>Disomogeneità</a:t>
            </a:r>
            <a:r>
              <a:rPr lang="it-IT" dirty="0" smtClean="0"/>
              <a:t> (differenza di comportamento da punto a punto)</a:t>
            </a:r>
          </a:p>
          <a:p>
            <a:pPr lvl="1" eaLnBrk="1" hangingPunct="1">
              <a:spcAft>
                <a:spcPts val="1200"/>
              </a:spcAft>
              <a:buClr>
                <a:schemeClr val="tx1"/>
              </a:buClr>
              <a:buFont typeface="Wingdings" pitchFamily="2" charset="2"/>
              <a:buChar char="Ø"/>
              <a:defRPr/>
            </a:pPr>
            <a:r>
              <a:rPr lang="it-IT" dirty="0" smtClean="0">
                <a:solidFill>
                  <a:schemeClr val="folHlink"/>
                </a:solidFill>
                <a:effectLst>
                  <a:outerShdw blurRad="38100" dist="38100" dir="2700000" algn="tl">
                    <a:srgbClr val="000000"/>
                  </a:outerShdw>
                </a:effectLst>
              </a:rPr>
              <a:t>Anisotropia</a:t>
            </a:r>
            <a:r>
              <a:rPr lang="it-IT" dirty="0" smtClean="0"/>
              <a:t> (differenza di comportamento nelle diverse direzioni)</a:t>
            </a:r>
          </a:p>
          <a:p>
            <a:pPr lvl="1" eaLnBrk="1" hangingPunct="1">
              <a:spcAft>
                <a:spcPts val="1200"/>
              </a:spcAft>
              <a:buClr>
                <a:schemeClr val="tx1"/>
              </a:buClr>
              <a:buFont typeface="Wingdings" pitchFamily="2" charset="2"/>
              <a:buChar char="Ø"/>
              <a:defRPr/>
            </a:pPr>
            <a:r>
              <a:rPr lang="it-IT" dirty="0" smtClean="0">
                <a:solidFill>
                  <a:schemeClr val="folHlink"/>
                </a:solidFill>
                <a:effectLst>
                  <a:outerShdw blurRad="38100" dist="38100" dir="2700000" algn="tl">
                    <a:srgbClr val="000000"/>
                  </a:outerShdw>
                </a:effectLst>
              </a:rPr>
              <a:t>Asimmetria</a:t>
            </a:r>
            <a:r>
              <a:rPr lang="it-IT" dirty="0" smtClean="0"/>
              <a:t> di comportamento compressione-trazione</a:t>
            </a:r>
          </a:p>
          <a:p>
            <a:pPr lvl="1" eaLnBrk="1" hangingPunct="1">
              <a:spcAft>
                <a:spcPts val="1200"/>
              </a:spcAft>
              <a:buClr>
                <a:schemeClr val="tx1"/>
              </a:buClr>
              <a:buFont typeface="Wingdings" pitchFamily="2" charset="2"/>
              <a:buChar char="Ø"/>
              <a:defRPr/>
            </a:pPr>
            <a:r>
              <a:rPr lang="it-IT" dirty="0" smtClean="0">
                <a:solidFill>
                  <a:schemeClr val="folHlink"/>
                </a:solidFill>
                <a:effectLst>
                  <a:outerShdw blurRad="38100" dist="38100" dir="2700000" algn="tl">
                    <a:srgbClr val="000000"/>
                  </a:outerShdw>
                </a:effectLst>
              </a:rPr>
              <a:t>Non linearità</a:t>
            </a:r>
            <a:r>
              <a:rPr lang="it-IT" dirty="0" smtClean="0"/>
              <a:t> del legame sforzi-deformazioni</a:t>
            </a:r>
          </a:p>
        </p:txBody>
      </p:sp>
    </p:spTree>
    <p:extLst>
      <p:ext uri="{BB962C8B-B14F-4D97-AF65-F5344CB8AC3E}">
        <p14:creationId xmlns:p14="http://schemas.microsoft.com/office/powerpoint/2010/main" val="354381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28481" y="332656"/>
            <a:ext cx="8908016" cy="632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381000">
              <a:defRPr sz="2400">
                <a:solidFill>
                  <a:schemeClr val="tx1"/>
                </a:solidFill>
                <a:latin typeface="Times New Roman" pitchFamily="18" charset="0"/>
              </a:defRPr>
            </a:lvl1pPr>
            <a:lvl2pPr marL="357188" indent="-177800" defTabSz="381000">
              <a:defRPr sz="2400">
                <a:solidFill>
                  <a:schemeClr val="tx1"/>
                </a:solidFill>
                <a:latin typeface="Times New Roman" pitchFamily="18" charset="0"/>
              </a:defRPr>
            </a:lvl2pPr>
            <a:lvl3pPr marL="814388" defTabSz="381000">
              <a:defRPr sz="2400">
                <a:solidFill>
                  <a:schemeClr val="tx1"/>
                </a:solidFill>
                <a:latin typeface="Times New Roman" pitchFamily="18" charset="0"/>
              </a:defRPr>
            </a:lvl3pPr>
            <a:lvl4pPr defTabSz="381000">
              <a:defRPr sz="2400">
                <a:solidFill>
                  <a:schemeClr val="tx1"/>
                </a:solidFill>
                <a:latin typeface="Times New Roman" pitchFamily="18" charset="0"/>
              </a:defRPr>
            </a:lvl4pPr>
            <a:lvl5pPr defTabSz="381000">
              <a:defRPr sz="2400">
                <a:solidFill>
                  <a:schemeClr val="tx1"/>
                </a:solidFill>
                <a:latin typeface="Times New Roman" pitchFamily="18" charset="0"/>
              </a:defRPr>
            </a:lvl5pPr>
            <a:lvl6pPr defTabSz="381000" fontAlgn="base">
              <a:spcBef>
                <a:spcPct val="0"/>
              </a:spcBef>
              <a:spcAft>
                <a:spcPct val="0"/>
              </a:spcAft>
              <a:defRPr sz="2400">
                <a:solidFill>
                  <a:schemeClr val="tx1"/>
                </a:solidFill>
                <a:latin typeface="Times New Roman" pitchFamily="18" charset="0"/>
              </a:defRPr>
            </a:lvl6pPr>
            <a:lvl7pPr defTabSz="381000" fontAlgn="base">
              <a:spcBef>
                <a:spcPct val="0"/>
              </a:spcBef>
              <a:spcAft>
                <a:spcPct val="0"/>
              </a:spcAft>
              <a:defRPr sz="2400">
                <a:solidFill>
                  <a:schemeClr val="tx1"/>
                </a:solidFill>
                <a:latin typeface="Times New Roman" pitchFamily="18" charset="0"/>
              </a:defRPr>
            </a:lvl7pPr>
            <a:lvl8pPr defTabSz="381000" fontAlgn="base">
              <a:spcBef>
                <a:spcPct val="0"/>
              </a:spcBef>
              <a:spcAft>
                <a:spcPct val="0"/>
              </a:spcAft>
              <a:defRPr sz="2400">
                <a:solidFill>
                  <a:schemeClr val="tx1"/>
                </a:solidFill>
                <a:latin typeface="Times New Roman" pitchFamily="18" charset="0"/>
              </a:defRPr>
            </a:lvl8pPr>
            <a:lvl9pPr defTabSz="381000" fontAlgn="base">
              <a:spcBef>
                <a:spcPct val="0"/>
              </a:spcBef>
              <a:spcAft>
                <a:spcPct val="0"/>
              </a:spcAft>
              <a:defRPr sz="2400">
                <a:solidFill>
                  <a:schemeClr val="tx1"/>
                </a:solidFill>
                <a:latin typeface="Times New Roman" pitchFamily="18" charset="0"/>
              </a:defRPr>
            </a:lvl9pPr>
          </a:lstStyle>
          <a:p>
            <a:pPr eaLnBrk="1" hangingPunct="1">
              <a:defRPr/>
            </a:pPr>
            <a:r>
              <a:rPr lang="it-IT" b="1" dirty="0" smtClean="0">
                <a:solidFill>
                  <a:srgbClr val="FF9933"/>
                </a:solidFill>
              </a:rPr>
              <a:t>DISOMOGENEITA</a:t>
            </a:r>
            <a:r>
              <a:rPr lang="it-IT" dirty="0" smtClean="0">
                <a:solidFill>
                  <a:srgbClr val="FF9933"/>
                </a:solidFill>
              </a:rPr>
              <a:t>‘ </a:t>
            </a:r>
            <a:r>
              <a:rPr lang="it-IT" dirty="0" smtClean="0"/>
              <a:t>(differenza di comportamento da punto a punto) dovuta a:</a:t>
            </a:r>
          </a:p>
          <a:p>
            <a:pPr lvl="1" eaLnBrk="1" hangingPunct="1">
              <a:spcBef>
                <a:spcPct val="50000"/>
              </a:spcBef>
              <a:buFontTx/>
              <a:buChar char="•"/>
              <a:defRPr/>
            </a:pPr>
            <a:r>
              <a:rPr lang="it-IT" dirty="0" smtClean="0"/>
              <a:t>componenti con caratteristiche meccaniche molto diverse</a:t>
            </a:r>
          </a:p>
          <a:p>
            <a:pPr lvl="1" eaLnBrk="1" hangingPunct="1">
              <a:spcBef>
                <a:spcPct val="50000"/>
              </a:spcBef>
              <a:buFontTx/>
              <a:buChar char="•"/>
              <a:defRPr/>
            </a:pPr>
            <a:r>
              <a:rPr lang="it-IT" dirty="0" smtClean="0"/>
              <a:t>comportamento dell'interfaccia diverso da quello dei componenti; dipende da:</a:t>
            </a:r>
          </a:p>
          <a:p>
            <a:pPr lvl="2" eaLnBrk="1" hangingPunct="1">
              <a:spcBef>
                <a:spcPct val="20000"/>
              </a:spcBef>
              <a:defRPr/>
            </a:pPr>
            <a:r>
              <a:rPr lang="it-IT" dirty="0" smtClean="0"/>
              <a:t>	- spe</a:t>
            </a:r>
            <a:r>
              <a:rPr lang="it-IT" dirty="0" smtClean="0">
                <a:cs typeface="Times New Roman" pitchFamily="18" charset="0"/>
              </a:rPr>
              <a:t>ssore dei giunti</a:t>
            </a:r>
          </a:p>
          <a:p>
            <a:pPr lvl="2" eaLnBrk="1" hangingPunct="1">
              <a:spcBef>
                <a:spcPct val="20000"/>
              </a:spcBef>
              <a:defRPr/>
            </a:pPr>
            <a:r>
              <a:rPr lang="it-IT" dirty="0" smtClean="0">
                <a:cs typeface="Times New Roman" pitchFamily="18" charset="0"/>
              </a:rPr>
              <a:t>	- capacità di assorbimento d'acqua dei mattoni</a:t>
            </a:r>
          </a:p>
          <a:p>
            <a:pPr lvl="2" eaLnBrk="1" hangingPunct="1">
              <a:spcBef>
                <a:spcPct val="20000"/>
              </a:spcBef>
              <a:defRPr/>
            </a:pPr>
            <a:r>
              <a:rPr lang="it-IT" dirty="0" smtClean="0">
                <a:cs typeface="Times New Roman" pitchFamily="18" charset="0"/>
              </a:rPr>
              <a:t>	- capacità di ritenzione d'acqua della malta</a:t>
            </a:r>
          </a:p>
          <a:p>
            <a:pPr marL="1511300" lvl="2" indent="-342900" eaLnBrk="1" hangingPunct="1">
              <a:spcBef>
                <a:spcPct val="20000"/>
              </a:spcBef>
              <a:buFontTx/>
              <a:buChar char="-"/>
              <a:defRPr/>
            </a:pPr>
            <a:r>
              <a:rPr lang="it-IT" dirty="0" smtClean="0">
                <a:cs typeface="Times New Roman" pitchFamily="18" charset="0"/>
              </a:rPr>
              <a:t>aderenza </a:t>
            </a:r>
            <a:r>
              <a:rPr lang="it-IT" dirty="0" smtClean="0">
                <a:cs typeface="Times New Roman" pitchFamily="18" charset="0"/>
              </a:rPr>
              <a:t>tra malta e </a:t>
            </a:r>
            <a:r>
              <a:rPr lang="it-IT" dirty="0" smtClean="0">
                <a:cs typeface="Times New Roman" pitchFamily="18" charset="0"/>
              </a:rPr>
              <a:t>mattoni</a:t>
            </a:r>
          </a:p>
          <a:p>
            <a:pPr marL="1588" lvl="2" eaLnBrk="1" hangingPunct="1">
              <a:spcBef>
                <a:spcPct val="20000"/>
              </a:spcBef>
              <a:defRPr/>
            </a:pPr>
            <a:r>
              <a:rPr lang="it-IT" dirty="0" smtClean="0"/>
              <a:t>gli </a:t>
            </a:r>
            <a:r>
              <a:rPr lang="it-IT" dirty="0"/>
              <a:t>effetti di questi fenomeni non sono </a:t>
            </a:r>
            <a:r>
              <a:rPr lang="it-IT" dirty="0" smtClean="0"/>
              <a:t>  prevedibili </a:t>
            </a:r>
            <a:r>
              <a:rPr lang="it-IT" dirty="0" smtClean="0"/>
              <a:t>quantitativamente</a:t>
            </a:r>
            <a:r>
              <a:rPr lang="it-IT" dirty="0"/>
              <a:t>, anche se lo sono </a:t>
            </a:r>
            <a:r>
              <a:rPr lang="it-IT" dirty="0" smtClean="0"/>
              <a:t>qualitativamente</a:t>
            </a:r>
            <a:endParaRPr lang="it-IT" dirty="0"/>
          </a:p>
          <a:p>
            <a:pPr eaLnBrk="1" hangingPunct="1">
              <a:spcBef>
                <a:spcPct val="70000"/>
              </a:spcBef>
              <a:defRPr/>
            </a:pPr>
            <a:r>
              <a:rPr lang="it-IT" dirty="0" smtClean="0"/>
              <a:t>Non è solo il comportamento meccanico dei componenti a determinare il comportamento meccanico d'insieme, ma anche</a:t>
            </a:r>
            <a:r>
              <a:rPr lang="it-IT" dirty="0"/>
              <a:t> </a:t>
            </a:r>
            <a:r>
              <a:rPr lang="it-IT" dirty="0" smtClean="0">
                <a:effectLst>
                  <a:outerShdw blurRad="38100" dist="38100" dir="2700000" algn="tl">
                    <a:srgbClr val="000000"/>
                  </a:outerShdw>
                </a:effectLst>
              </a:rPr>
              <a:t>l'interazione fra gli elementi e la malta attraverso l'interfaccia</a:t>
            </a:r>
          </a:p>
        </p:txBody>
      </p:sp>
    </p:spTree>
    <p:extLst>
      <p:ext uri="{BB962C8B-B14F-4D97-AF65-F5344CB8AC3E}">
        <p14:creationId xmlns:p14="http://schemas.microsoft.com/office/powerpoint/2010/main" val="3731922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01688" y="1124744"/>
            <a:ext cx="8856984"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192088">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solidFill>
                  <a:srgbClr val="FF9933"/>
                </a:solidFill>
              </a:rPr>
              <a:t>ANISOTROPIA</a:t>
            </a:r>
            <a:r>
              <a:rPr lang="it-IT" altLang="it-IT" sz="2400" dirty="0">
                <a:solidFill>
                  <a:srgbClr val="FF9933"/>
                </a:solidFill>
              </a:rPr>
              <a:t> </a:t>
            </a:r>
            <a:r>
              <a:rPr lang="it-IT" altLang="it-IT" sz="2400" dirty="0"/>
              <a:t>(differenza di comportamento nelle diverse direzioni)</a:t>
            </a:r>
            <a:endParaRPr lang="it-IT" altLang="it-IT" sz="2400" dirty="0">
              <a:solidFill>
                <a:srgbClr val="FF9933"/>
              </a:solidFill>
            </a:endParaRPr>
          </a:p>
          <a:p>
            <a:pPr eaLnBrk="1" hangingPunct="1">
              <a:spcBef>
                <a:spcPct val="50000"/>
              </a:spcBef>
              <a:buClrTx/>
              <a:buSzTx/>
              <a:buFontTx/>
              <a:buNone/>
            </a:pPr>
            <a:r>
              <a:rPr lang="it-IT" altLang="it-IT" sz="2400" dirty="0"/>
              <a:t>dovuta alla direzionalità intrinseca:</a:t>
            </a:r>
          </a:p>
          <a:p>
            <a:pPr lvl="1" eaLnBrk="1" hangingPunct="1">
              <a:spcBef>
                <a:spcPts val="1800"/>
              </a:spcBef>
              <a:spcAft>
                <a:spcPts val="1200"/>
              </a:spcAft>
              <a:buClrTx/>
              <a:buSzTx/>
              <a:buFontTx/>
              <a:buChar char="•"/>
            </a:pPr>
            <a:r>
              <a:rPr lang="it-IT" altLang="it-IT" sz="2400" dirty="0"/>
              <a:t>forma e dimensioni degli elementi</a:t>
            </a:r>
          </a:p>
          <a:p>
            <a:pPr lvl="1" eaLnBrk="1" hangingPunct="1">
              <a:spcBef>
                <a:spcPts val="1800"/>
              </a:spcBef>
              <a:spcAft>
                <a:spcPts val="1200"/>
              </a:spcAft>
              <a:buClrTx/>
              <a:buSzTx/>
              <a:buFontTx/>
              <a:buChar char="•"/>
            </a:pPr>
            <a:r>
              <a:rPr lang="it-IT" altLang="it-IT" sz="2400" dirty="0"/>
              <a:t>presenza dei fori, modo in cui sono disposti</a:t>
            </a:r>
          </a:p>
          <a:p>
            <a:pPr lvl="1" eaLnBrk="1" hangingPunct="1">
              <a:spcBef>
                <a:spcPts val="1800"/>
              </a:spcBef>
              <a:spcAft>
                <a:spcPts val="1200"/>
              </a:spcAft>
              <a:buClrTx/>
              <a:buSzTx/>
              <a:buFontTx/>
              <a:buChar char="•"/>
            </a:pPr>
            <a:r>
              <a:rPr lang="it-IT" altLang="it-IT" sz="2400" dirty="0"/>
              <a:t>giunti orizzontali continui, verticali discontinui</a:t>
            </a:r>
          </a:p>
        </p:txBody>
      </p:sp>
    </p:spTree>
    <p:extLst>
      <p:ext uri="{BB962C8B-B14F-4D97-AF65-F5344CB8AC3E}">
        <p14:creationId xmlns:p14="http://schemas.microsoft.com/office/powerpoint/2010/main" val="416501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3400" y="1524000"/>
            <a:ext cx="8021638"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20000"/>
              </a:lnSpc>
              <a:spcBef>
                <a:spcPct val="50000"/>
              </a:spcBef>
              <a:buClrTx/>
              <a:buSzTx/>
              <a:buFontTx/>
              <a:buNone/>
            </a:pPr>
            <a:r>
              <a:rPr lang="it-IT" altLang="it-IT" sz="2600" dirty="0">
                <a:cs typeface="Times New Roman" panose="02020603050405020304" pitchFamily="18" charset="0"/>
              </a:rPr>
              <a:t>Quindi la distribuzione delle azioni, sia quelle dirette che quelle derivanti dalla funzione di controvento, è in generale favorevole perché segue la distribuzione delle rigidezze e delle resistenze.</a:t>
            </a:r>
          </a:p>
          <a:p>
            <a:pPr eaLnBrk="1" hangingPunct="1">
              <a:lnSpc>
                <a:spcPct val="120000"/>
              </a:lnSpc>
              <a:spcBef>
                <a:spcPct val="50000"/>
              </a:spcBef>
              <a:buClrTx/>
              <a:buSzTx/>
              <a:buFontTx/>
              <a:buNone/>
            </a:pPr>
            <a:r>
              <a:rPr lang="it-IT" altLang="it-IT" sz="2600" dirty="0">
                <a:cs typeface="Times New Roman" panose="02020603050405020304" pitchFamily="18" charset="0"/>
              </a:rPr>
              <a:t>E' grazie a questa qualità intrinseca se molte costruzioni in muratura sono riuscite a sopravvivere per secoli ed a far fronte a sollecitazioni talvolta molto severe.</a:t>
            </a:r>
          </a:p>
        </p:txBody>
      </p:sp>
    </p:spTree>
    <p:extLst>
      <p:ext uri="{BB962C8B-B14F-4D97-AF65-F5344CB8AC3E}">
        <p14:creationId xmlns:p14="http://schemas.microsoft.com/office/powerpoint/2010/main" val="4069915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620688"/>
            <a:ext cx="8352928"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166688">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solidFill>
                  <a:srgbClr val="FF9933"/>
                </a:solidFill>
              </a:rPr>
              <a:t>ASIMMETRIA</a:t>
            </a:r>
            <a:r>
              <a:rPr lang="it-IT" altLang="it-IT" sz="2400" dirty="0">
                <a:solidFill>
                  <a:srgbClr val="FF9933"/>
                </a:solidFill>
              </a:rPr>
              <a:t> </a:t>
            </a:r>
            <a:r>
              <a:rPr lang="it-IT" altLang="it-IT" sz="2400" dirty="0"/>
              <a:t>di comportamento compressione-trazione</a:t>
            </a:r>
          </a:p>
          <a:p>
            <a:pPr algn="just" eaLnBrk="1" hangingPunct="1">
              <a:spcBef>
                <a:spcPct val="50000"/>
              </a:spcBef>
              <a:spcAft>
                <a:spcPts val="1200"/>
              </a:spcAft>
              <a:buClrTx/>
              <a:buSzTx/>
              <a:buFontTx/>
              <a:buNone/>
            </a:pPr>
            <a:r>
              <a:rPr lang="it-IT" altLang="it-IT" sz="2400" dirty="0" smtClean="0"/>
              <a:t>Sia </a:t>
            </a:r>
            <a:r>
              <a:rPr lang="it-IT" altLang="it-IT" sz="2400" dirty="0"/>
              <a:t>gli elementi, sia la malta, sia l'interfaccia presentano comportamento asimmetrico: il comportamento a trazione è notevolmente diverso da quello a compressione:</a:t>
            </a:r>
          </a:p>
          <a:p>
            <a:pPr lvl="1" eaLnBrk="1" hangingPunct="1">
              <a:spcBef>
                <a:spcPct val="0"/>
              </a:spcBef>
              <a:spcAft>
                <a:spcPts val="600"/>
              </a:spcAft>
              <a:buClrTx/>
              <a:buSzTx/>
              <a:buFontTx/>
              <a:buChar char="•"/>
            </a:pPr>
            <a:r>
              <a:rPr lang="it-IT" altLang="it-IT" sz="2400" dirty="0"/>
              <a:t>diverso modulo elastico</a:t>
            </a:r>
          </a:p>
          <a:p>
            <a:pPr lvl="1" eaLnBrk="1" hangingPunct="1">
              <a:spcBef>
                <a:spcPct val="0"/>
              </a:spcBef>
              <a:spcAft>
                <a:spcPts val="600"/>
              </a:spcAft>
              <a:buClrTx/>
              <a:buSzTx/>
              <a:buFontTx/>
              <a:buChar char="•"/>
            </a:pPr>
            <a:r>
              <a:rPr lang="it-IT" altLang="it-IT" sz="2400" dirty="0"/>
              <a:t>diverso comportamento post-elastico: fragile a trazione, un po' più duttile a compressione (malta)</a:t>
            </a:r>
          </a:p>
          <a:p>
            <a:pPr lvl="1" eaLnBrk="1" hangingPunct="1">
              <a:spcBef>
                <a:spcPct val="0"/>
              </a:spcBef>
              <a:spcAft>
                <a:spcPts val="600"/>
              </a:spcAft>
              <a:buClrTx/>
              <a:buSzTx/>
              <a:buFontTx/>
              <a:buChar char="•"/>
            </a:pPr>
            <a:r>
              <a:rPr lang="it-IT" altLang="it-IT" sz="2400" dirty="0"/>
              <a:t>resistenza a trazione più bassa di quella a compressione</a:t>
            </a:r>
          </a:p>
          <a:p>
            <a:pPr algn="just" eaLnBrk="1" hangingPunct="1">
              <a:spcBef>
                <a:spcPct val="50000"/>
              </a:spcBef>
              <a:buClrTx/>
              <a:buSzTx/>
              <a:buFontTx/>
              <a:buNone/>
            </a:pPr>
            <a:r>
              <a:rPr lang="it-IT" altLang="it-IT" sz="2400" dirty="0" smtClean="0"/>
              <a:t>L'interfaccia</a:t>
            </a:r>
            <a:r>
              <a:rPr lang="it-IT" altLang="it-IT" sz="2400" dirty="0"/>
              <a:t>, ancor più che i componenti, presenta resistenza a trazione molto bassa</a:t>
            </a:r>
          </a:p>
          <a:p>
            <a:pPr eaLnBrk="1" hangingPunct="1">
              <a:spcBef>
                <a:spcPct val="50000"/>
              </a:spcBef>
              <a:buClrTx/>
              <a:buSzTx/>
              <a:buFontTx/>
              <a:buNone/>
            </a:pPr>
            <a:r>
              <a:rPr lang="it-IT" altLang="it-IT" sz="2400" dirty="0" smtClean="0"/>
              <a:t>Spesso </a:t>
            </a:r>
            <a:r>
              <a:rPr lang="it-IT" altLang="it-IT" sz="2400" dirty="0"/>
              <a:t>la muratura viene modellata come materiale non reagente a trazione</a:t>
            </a:r>
          </a:p>
        </p:txBody>
      </p:sp>
    </p:spTree>
    <p:extLst>
      <p:ext uri="{BB962C8B-B14F-4D97-AF65-F5344CB8AC3E}">
        <p14:creationId xmlns:p14="http://schemas.microsoft.com/office/powerpoint/2010/main" val="1432115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23528" y="1268760"/>
            <a:ext cx="79928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b="1" dirty="0">
                <a:solidFill>
                  <a:srgbClr val="FF9933"/>
                </a:solidFill>
              </a:rPr>
              <a:t>NON LINEARITA‘ </a:t>
            </a:r>
            <a:r>
              <a:rPr lang="it-IT" altLang="it-IT" sz="2400" dirty="0"/>
              <a:t>del legame </a:t>
            </a:r>
            <a:r>
              <a:rPr lang="it-IT" altLang="it-IT" sz="2400" dirty="0" smtClean="0"/>
              <a:t>sforzi-deformazioni è </a:t>
            </a:r>
            <a:r>
              <a:rPr lang="it-IT" altLang="it-IT" sz="2400" dirty="0"/>
              <a:t>il risultato delle caratteristiche enunciate sopra</a:t>
            </a:r>
          </a:p>
          <a:p>
            <a:pPr algn="just" eaLnBrk="1" hangingPunct="1">
              <a:spcBef>
                <a:spcPct val="50000"/>
              </a:spcBef>
              <a:buClrTx/>
              <a:buSzTx/>
              <a:buFontTx/>
              <a:buNone/>
            </a:pPr>
            <a:r>
              <a:rPr lang="it-IT" altLang="it-IT" sz="2400" dirty="0" smtClean="0"/>
              <a:t>Caratterizza </a:t>
            </a:r>
            <a:r>
              <a:rPr lang="it-IT" altLang="it-IT" sz="2400" dirty="0"/>
              <a:t>il comportamento della muratura in compressione, in trazione, in stati di sollecitazione composti</a:t>
            </a:r>
          </a:p>
        </p:txBody>
      </p:sp>
    </p:spTree>
    <p:extLst>
      <p:ext uri="{BB962C8B-B14F-4D97-AF65-F5344CB8AC3E}">
        <p14:creationId xmlns:p14="http://schemas.microsoft.com/office/powerpoint/2010/main" val="11990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512" y="1124744"/>
            <a:ext cx="871296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t>Non è sempre possibile né necessario tenere conto di tutte le caratteristiche.</a:t>
            </a:r>
          </a:p>
          <a:p>
            <a:pPr algn="just" eaLnBrk="1" hangingPunct="1">
              <a:spcBef>
                <a:spcPct val="0"/>
              </a:spcBef>
              <a:buClrTx/>
              <a:buSzTx/>
              <a:buFontTx/>
              <a:buNone/>
            </a:pPr>
            <a:endParaRPr lang="it-IT" altLang="it-IT" sz="2400" dirty="0"/>
          </a:p>
          <a:p>
            <a:pPr algn="just" eaLnBrk="1" hangingPunct="1">
              <a:spcBef>
                <a:spcPct val="0"/>
              </a:spcBef>
              <a:buClrTx/>
              <a:buSzTx/>
              <a:buFontTx/>
              <a:buNone/>
            </a:pPr>
            <a:r>
              <a:rPr lang="it-IT" altLang="it-IT" sz="2400" dirty="0"/>
              <a:t>Per molti scopi, la muratura viene idealizzata come un continuo omogeneo equivalente caratterizzato dalle caratteristiche meccaniche macroscopiche.</a:t>
            </a:r>
          </a:p>
          <a:p>
            <a:pPr algn="just" eaLnBrk="1" hangingPunct="1">
              <a:spcBef>
                <a:spcPct val="0"/>
              </a:spcBef>
              <a:buClrTx/>
              <a:buSzTx/>
              <a:buFontTx/>
              <a:buNone/>
            </a:pPr>
            <a:endParaRPr lang="it-IT" altLang="it-IT" sz="2400" dirty="0"/>
          </a:p>
          <a:p>
            <a:pPr algn="just" eaLnBrk="1" hangingPunct="1">
              <a:spcBef>
                <a:spcPct val="0"/>
              </a:spcBef>
              <a:buClrTx/>
              <a:buSzTx/>
              <a:buFontTx/>
              <a:buNone/>
            </a:pPr>
            <a:r>
              <a:rPr lang="it-IT" altLang="it-IT" sz="2400" dirty="0"/>
              <a:t>Non si devono però mai perdere di vista le caratteristiche viste sopra, che spiegano la differenza fra grandezze macroscopiche e grandezze locali e sono talvolta necessarie per interpretare il comportamento della muratura nelle strutture</a:t>
            </a:r>
          </a:p>
        </p:txBody>
      </p:sp>
    </p:spTree>
    <p:extLst>
      <p:ext uri="{BB962C8B-B14F-4D97-AF65-F5344CB8AC3E}">
        <p14:creationId xmlns:p14="http://schemas.microsoft.com/office/powerpoint/2010/main" val="175950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3473" y="2306491"/>
            <a:ext cx="8424936"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481013" indent="-290513">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355600" lvl="1" indent="-165100" eaLnBrk="1" hangingPunct="1">
              <a:spcBef>
                <a:spcPct val="30000"/>
              </a:spcBef>
              <a:buClr>
                <a:srgbClr val="FF99FF"/>
              </a:buClr>
              <a:buSzPct val="125000"/>
              <a:buNone/>
            </a:pPr>
            <a:r>
              <a:rPr lang="it-IT" altLang="it-IT" sz="2400" dirty="0" smtClean="0">
                <a:cs typeface="Times New Roman" panose="02020603050405020304" pitchFamily="18" charset="0"/>
              </a:rPr>
              <a:t>- entrambi </a:t>
            </a:r>
            <a:r>
              <a:rPr lang="it-IT" altLang="it-IT" sz="2400" dirty="0">
                <a:cs typeface="Times New Roman" panose="02020603050405020304" pitchFamily="18" charset="0"/>
              </a:rPr>
              <a:t>i materiali presentano una resistenza molto più elevata a compressione che a trazione</a:t>
            </a:r>
          </a:p>
          <a:p>
            <a:pPr marL="355600" lvl="1" indent="-165100" eaLnBrk="1" hangingPunct="1">
              <a:spcBef>
                <a:spcPct val="30000"/>
              </a:spcBef>
              <a:buClr>
                <a:srgbClr val="FF99FF"/>
              </a:buClr>
              <a:buSzPct val="125000"/>
              <a:buNone/>
            </a:pPr>
            <a:r>
              <a:rPr lang="it-IT" altLang="it-IT" sz="2400" dirty="0" smtClean="0">
                <a:cs typeface="Times New Roman" panose="02020603050405020304" pitchFamily="18" charset="0"/>
              </a:rPr>
              <a:t>- rispetto </a:t>
            </a:r>
            <a:r>
              <a:rPr lang="it-IT" altLang="it-IT" sz="2400" dirty="0">
                <a:cs typeface="Times New Roman" panose="02020603050405020304" pitchFamily="18" charset="0"/>
              </a:rPr>
              <a:t>alla malta, il laterizio presenta tensioni di rottura e modulo elastico maggiori</a:t>
            </a:r>
          </a:p>
          <a:p>
            <a:pPr marL="355600" lvl="1" indent="-165100" eaLnBrk="1" hangingPunct="1">
              <a:spcBef>
                <a:spcPct val="30000"/>
              </a:spcBef>
              <a:buClr>
                <a:srgbClr val="FF99FF"/>
              </a:buClr>
              <a:buSzPct val="125000"/>
              <a:buNone/>
            </a:pPr>
            <a:r>
              <a:rPr lang="it-IT" altLang="it-IT" sz="2400" dirty="0" smtClean="0">
                <a:cs typeface="Times New Roman" panose="02020603050405020304" pitchFamily="18" charset="0"/>
              </a:rPr>
              <a:t>- il </a:t>
            </a:r>
            <a:r>
              <a:rPr lang="it-IT" altLang="it-IT" sz="2400" dirty="0">
                <a:cs typeface="Times New Roman" panose="02020603050405020304" pitchFamily="18" charset="0"/>
              </a:rPr>
              <a:t>laterizio presenta una rottura fragile, mentre la malta presenta una rottura duttile, cioè caratterizzata da una fase di grandi deformazioni prima della rottura</a:t>
            </a:r>
          </a:p>
          <a:p>
            <a:pPr algn="just" eaLnBrk="1" hangingPunct="1">
              <a:spcBef>
                <a:spcPct val="30000"/>
              </a:spcBef>
              <a:buClrTx/>
              <a:buSzTx/>
              <a:buFontTx/>
              <a:buNone/>
            </a:pPr>
            <a:r>
              <a:rPr lang="it-IT" altLang="it-IT" sz="2400" dirty="0">
                <a:cs typeface="Times New Roman" panose="02020603050405020304" pitchFamily="18" charset="0"/>
              </a:rPr>
              <a:t>Le malte posseggono un notevole </a:t>
            </a:r>
            <a:r>
              <a:rPr lang="it-IT" altLang="it-IT" sz="2400" dirty="0" err="1">
                <a:cs typeface="Times New Roman" panose="02020603050405020304" pitchFamily="18" charset="0"/>
              </a:rPr>
              <a:t>fluage</a:t>
            </a:r>
            <a:r>
              <a:rPr lang="it-IT" altLang="it-IT" sz="2400" dirty="0">
                <a:cs typeface="Times New Roman" panose="02020603050405020304" pitchFamily="18" charset="0"/>
              </a:rPr>
              <a:t> (deformazione plastica sotto carico costante); tale caratteristica è tanto più accentuata quanto più è bassa la resistenza a compressione.</a:t>
            </a:r>
            <a:r>
              <a:rPr lang="it-IT" altLang="it-IT" sz="2400" dirty="0"/>
              <a:t> </a:t>
            </a:r>
            <a:endParaRPr lang="it-IT" altLang="it-IT" sz="2400" dirty="0">
              <a:cs typeface="Times New Roman" panose="02020603050405020304" pitchFamily="18" charset="0"/>
            </a:endParaRPr>
          </a:p>
        </p:txBody>
      </p:sp>
      <p:pic>
        <p:nvPicPr>
          <p:cNvPr id="4" name="Picture 7" descr="mur3-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073" y="209659"/>
            <a:ext cx="2664296" cy="216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551505" y="692696"/>
            <a:ext cx="47523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solidFill>
                  <a:schemeClr val="folHlink"/>
                </a:solidFill>
              </a:rPr>
              <a:t>Comportamento della malta </a:t>
            </a:r>
            <a:r>
              <a:rPr lang="it-IT" altLang="it-IT" sz="2400" dirty="0" smtClean="0">
                <a:solidFill>
                  <a:schemeClr val="folHlink"/>
                </a:solidFill>
              </a:rPr>
              <a:t/>
            </a:r>
            <a:br>
              <a:rPr lang="it-IT" altLang="it-IT" sz="2400" dirty="0" smtClean="0">
                <a:solidFill>
                  <a:schemeClr val="folHlink"/>
                </a:solidFill>
              </a:rPr>
            </a:br>
            <a:r>
              <a:rPr lang="it-IT" altLang="it-IT" sz="2400" dirty="0" smtClean="0">
                <a:solidFill>
                  <a:schemeClr val="folHlink"/>
                </a:solidFill>
              </a:rPr>
              <a:t>e </a:t>
            </a:r>
            <a:r>
              <a:rPr lang="it-IT" altLang="it-IT" sz="2400" dirty="0">
                <a:solidFill>
                  <a:schemeClr val="folHlink"/>
                </a:solidFill>
              </a:rPr>
              <a:t>del laterizio </a:t>
            </a:r>
            <a:r>
              <a:rPr lang="it-IT" altLang="it-IT" sz="2400" dirty="0" smtClean="0"/>
              <a:t>alla </a:t>
            </a:r>
            <a:r>
              <a:rPr lang="it-IT" altLang="it-IT" sz="2400" dirty="0"/>
              <a:t>prova </a:t>
            </a:r>
            <a:r>
              <a:rPr lang="it-IT" altLang="it-IT" sz="2400" dirty="0" err="1"/>
              <a:t>monoassiale</a:t>
            </a:r>
            <a:r>
              <a:rPr lang="it-IT" altLang="it-IT" sz="2400" dirty="0"/>
              <a:t> </a:t>
            </a:r>
            <a:r>
              <a:rPr lang="it-IT" altLang="it-IT" sz="2400" dirty="0" smtClean="0"/>
              <a:t>di </a:t>
            </a:r>
            <a:r>
              <a:rPr lang="it-IT" altLang="it-IT" sz="2400" dirty="0"/>
              <a:t>trazione-compressione</a:t>
            </a:r>
          </a:p>
        </p:txBody>
      </p:sp>
    </p:spTree>
    <p:extLst>
      <p:ext uri="{BB962C8B-B14F-4D97-AF65-F5344CB8AC3E}">
        <p14:creationId xmlns:p14="http://schemas.microsoft.com/office/powerpoint/2010/main" val="3438382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5496" y="2415664"/>
            <a:ext cx="9080882"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defRPr/>
            </a:pPr>
            <a:r>
              <a:rPr lang="it-IT" dirty="0" smtClean="0">
                <a:solidFill>
                  <a:schemeClr val="folHlink"/>
                </a:solidFill>
                <a:effectLst>
                  <a:outerShdw blurRad="38100" dist="38100" dir="2700000" algn="tl">
                    <a:srgbClr val="000000"/>
                  </a:outerShdw>
                </a:effectLst>
                <a:cs typeface="Times New Roman" pitchFamily="18" charset="0"/>
              </a:rPr>
              <a:t>Caratteristiche </a:t>
            </a:r>
            <a:r>
              <a:rPr lang="it-IT" dirty="0">
                <a:solidFill>
                  <a:schemeClr val="folHlink"/>
                </a:solidFill>
                <a:effectLst>
                  <a:outerShdw blurRad="38100" dist="38100" dir="2700000" algn="tl">
                    <a:srgbClr val="000000"/>
                  </a:outerShdw>
                </a:effectLst>
                <a:cs typeface="Times New Roman" pitchFamily="18" charset="0"/>
              </a:rPr>
              <a:t>dei componenti</a:t>
            </a:r>
            <a:r>
              <a:rPr lang="it-IT" dirty="0">
                <a:cs typeface="Times New Roman" pitchFamily="18" charset="0"/>
              </a:rPr>
              <a:t> </a:t>
            </a:r>
          </a:p>
          <a:p>
            <a:pPr marL="666750" lvl="1" indent="-266700" algn="just" eaLnBrk="1" hangingPunct="1">
              <a:spcBef>
                <a:spcPct val="20000"/>
              </a:spcBef>
              <a:buClr>
                <a:srgbClr val="99FF66"/>
              </a:buClr>
              <a:buSzPct val="130000"/>
              <a:buFontTx/>
              <a:buChar char="•"/>
              <a:defRPr/>
            </a:pPr>
            <a:r>
              <a:rPr lang="it-IT" dirty="0">
                <a:cs typeface="Times New Roman" pitchFamily="18" charset="0"/>
              </a:rPr>
              <a:t>resistenza dei mattoni</a:t>
            </a:r>
          </a:p>
          <a:p>
            <a:pPr marL="666750" lvl="1" indent="-266700" algn="just" eaLnBrk="1" hangingPunct="1">
              <a:buClr>
                <a:srgbClr val="99FF66"/>
              </a:buClr>
              <a:buSzPct val="130000"/>
              <a:buFontTx/>
              <a:buChar char="•"/>
              <a:defRPr/>
            </a:pPr>
            <a:r>
              <a:rPr lang="it-IT" dirty="0">
                <a:cs typeface="Times New Roman" pitchFamily="18" charset="0"/>
              </a:rPr>
              <a:t>resistenza della malta</a:t>
            </a:r>
          </a:p>
          <a:p>
            <a:pPr marL="666750" lvl="1" indent="-266700" algn="just" eaLnBrk="1" hangingPunct="1">
              <a:buClr>
                <a:srgbClr val="99FF66"/>
              </a:buClr>
              <a:buSzPct val="130000"/>
              <a:buFontTx/>
              <a:buChar char="•"/>
              <a:defRPr/>
            </a:pPr>
            <a:r>
              <a:rPr lang="it-IT" dirty="0">
                <a:cs typeface="Times New Roman" pitchFamily="18" charset="0"/>
              </a:rPr>
              <a:t>caratteristiche </a:t>
            </a:r>
            <a:r>
              <a:rPr lang="it-IT" dirty="0" err="1">
                <a:cs typeface="Times New Roman" pitchFamily="18" charset="0"/>
              </a:rPr>
              <a:t>deformative</a:t>
            </a:r>
            <a:r>
              <a:rPr lang="it-IT" dirty="0">
                <a:cs typeface="Times New Roman" pitchFamily="18" charset="0"/>
              </a:rPr>
              <a:t> dei mattoni e della malta</a:t>
            </a:r>
          </a:p>
          <a:p>
            <a:pPr algn="just" eaLnBrk="1" hangingPunct="1">
              <a:spcBef>
                <a:spcPct val="40000"/>
              </a:spcBef>
              <a:spcAft>
                <a:spcPct val="20000"/>
              </a:spcAft>
              <a:buClr>
                <a:srgbClr val="99FF66"/>
              </a:buClr>
              <a:buSzPct val="130000"/>
              <a:defRPr/>
            </a:pPr>
            <a:r>
              <a:rPr lang="it-IT" dirty="0" smtClean="0">
                <a:solidFill>
                  <a:schemeClr val="folHlink"/>
                </a:solidFill>
                <a:effectLst>
                  <a:outerShdw blurRad="38100" dist="38100" dir="2700000" algn="tl">
                    <a:srgbClr val="000000"/>
                  </a:outerShdw>
                </a:effectLst>
                <a:cs typeface="Times New Roman" pitchFamily="18" charset="0"/>
              </a:rPr>
              <a:t>Modalità </a:t>
            </a:r>
            <a:r>
              <a:rPr lang="it-IT" dirty="0">
                <a:solidFill>
                  <a:schemeClr val="folHlink"/>
                </a:solidFill>
                <a:effectLst>
                  <a:outerShdw blurRad="38100" dist="38100" dir="2700000" algn="tl">
                    <a:srgbClr val="000000"/>
                  </a:outerShdw>
                </a:effectLst>
                <a:cs typeface="Times New Roman" pitchFamily="18" charset="0"/>
              </a:rPr>
              <a:t>costruttive</a:t>
            </a:r>
          </a:p>
          <a:p>
            <a:pPr marL="666750" lvl="1" indent="-266700" algn="just" eaLnBrk="1" hangingPunct="1">
              <a:buClr>
                <a:srgbClr val="99FF66"/>
              </a:buClr>
              <a:buSzPct val="130000"/>
              <a:buFontTx/>
              <a:buChar char="•"/>
              <a:defRPr/>
            </a:pPr>
            <a:r>
              <a:rPr lang="it-IT" dirty="0">
                <a:cs typeface="Times New Roman" pitchFamily="18" charset="0"/>
              </a:rPr>
              <a:t>geometria dei mattoni </a:t>
            </a:r>
          </a:p>
          <a:p>
            <a:pPr marL="666750" lvl="1" indent="-266700" algn="just" eaLnBrk="1" hangingPunct="1">
              <a:buClr>
                <a:srgbClr val="99FF66"/>
              </a:buClr>
              <a:buSzPct val="130000"/>
              <a:buFontTx/>
              <a:buChar char="•"/>
              <a:defRPr/>
            </a:pPr>
            <a:r>
              <a:rPr lang="it-IT" dirty="0">
                <a:cs typeface="Times New Roman" pitchFamily="18" charset="0"/>
              </a:rPr>
              <a:t>spessore dei giunti</a:t>
            </a:r>
          </a:p>
          <a:p>
            <a:pPr marL="666750" lvl="1" indent="-266700" algn="just" eaLnBrk="1" hangingPunct="1">
              <a:buClr>
                <a:srgbClr val="99FF66"/>
              </a:buClr>
              <a:buSzPct val="130000"/>
              <a:buFontTx/>
              <a:buChar char="•"/>
              <a:defRPr/>
            </a:pPr>
            <a:r>
              <a:rPr lang="it-IT" dirty="0">
                <a:cs typeface="Times New Roman" pitchFamily="18" charset="0"/>
              </a:rPr>
              <a:t>capacità di assorbimento d'acqua dei mattoni</a:t>
            </a:r>
          </a:p>
          <a:p>
            <a:pPr marL="666750" lvl="1" indent="-266700" algn="just" eaLnBrk="1" hangingPunct="1">
              <a:buClr>
                <a:srgbClr val="99FF66"/>
              </a:buClr>
              <a:buSzPct val="130000"/>
              <a:buFontTx/>
              <a:buChar char="•"/>
              <a:defRPr/>
            </a:pPr>
            <a:r>
              <a:rPr lang="it-IT" dirty="0">
                <a:cs typeface="Times New Roman" pitchFamily="18" charset="0"/>
              </a:rPr>
              <a:t>capacità di ritenzione d'acqua della malta</a:t>
            </a:r>
          </a:p>
          <a:p>
            <a:pPr marL="666750" lvl="1" indent="-266700" algn="just" eaLnBrk="1" hangingPunct="1">
              <a:buClr>
                <a:srgbClr val="99FF66"/>
              </a:buClr>
              <a:buSzPct val="130000"/>
              <a:buFontTx/>
              <a:buChar char="•"/>
              <a:defRPr/>
            </a:pPr>
            <a:r>
              <a:rPr lang="it-IT" dirty="0">
                <a:cs typeface="Times New Roman" pitchFamily="18" charset="0"/>
              </a:rPr>
              <a:t>aderenza tra malta e mattoni</a:t>
            </a:r>
          </a:p>
        </p:txBody>
      </p:sp>
      <p:pic>
        <p:nvPicPr>
          <p:cNvPr id="4" name="Picture 3" descr="mur3-fi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5" y="476673"/>
            <a:ext cx="2570471" cy="22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5496" y="476672"/>
            <a:ext cx="64807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cs typeface="Times New Roman" panose="02020603050405020304" pitchFamily="18" charset="0"/>
              </a:rPr>
              <a:t>Qualitativamente, il comportamento di una muratura non si discosta da quello dei suoi componenti, ma in genere le caratteristiche meccaniche della muratura sono diverse da quelle dei costituenti essendo influenzate da molti fattori:</a:t>
            </a:r>
          </a:p>
        </p:txBody>
      </p:sp>
      <p:sp>
        <p:nvSpPr>
          <p:cNvPr id="6" name="Segnaposto numero diapositiva 1"/>
          <p:cNvSpPr txBox="1">
            <a:spLocks/>
          </p:cNvSpPr>
          <p:nvPr/>
        </p:nvSpPr>
        <p:spPr bwMode="auto">
          <a:xfrm>
            <a:off x="6948511" y="6857776"/>
            <a:ext cx="20827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C8C2963D-0024-4A0E-AA9A-6533CB92AED4}" type="slidenum">
              <a:rPr lang="it-IT" altLang="it-IT" sz="1400" smtClean="0"/>
              <a:pPr>
                <a:spcBef>
                  <a:spcPct val="0"/>
                </a:spcBef>
                <a:buClrTx/>
                <a:buSzTx/>
                <a:buFontTx/>
                <a:buNone/>
              </a:pPr>
              <a:t>44</a:t>
            </a:fld>
            <a:endParaRPr lang="it-IT" altLang="it-IT" sz="1400" smtClean="0"/>
          </a:p>
        </p:txBody>
      </p:sp>
    </p:spTree>
    <p:extLst>
      <p:ext uri="{BB962C8B-B14F-4D97-AF65-F5344CB8AC3E}">
        <p14:creationId xmlns:p14="http://schemas.microsoft.com/office/powerpoint/2010/main" val="2265110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7922" y="736619"/>
            <a:ext cx="9333904" cy="7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lvl="0" algn="l" eaLnBrk="1" hangingPunct="1">
              <a:defRPr/>
            </a:pPr>
            <a:r>
              <a:rPr lang="it-IT" altLang="en-US" sz="3600" kern="0" dirty="0" smtClean="0">
                <a:latin typeface="Times New Roman" panose="02020603050405020304" pitchFamily="18" charset="0"/>
              </a:rPr>
              <a:t>Comportamento a compressione </a:t>
            </a:r>
            <a:r>
              <a:rPr lang="it-IT" sz="2200" dirty="0" smtClean="0">
                <a:solidFill>
                  <a:srgbClr val="FFFFFF"/>
                </a:solidFill>
                <a:latin typeface="Times New Roman" panose="02020603050405020304" pitchFamily="18" charset="0"/>
                <a:ea typeface="+mn-ea"/>
                <a:cs typeface="+mn-cs"/>
              </a:rPr>
              <a:t>(normale </a:t>
            </a:r>
            <a:r>
              <a:rPr lang="it-IT" sz="2200" dirty="0">
                <a:solidFill>
                  <a:srgbClr val="FFFFFF"/>
                </a:solidFill>
                <a:latin typeface="Times New Roman" panose="02020603050405020304" pitchFamily="18" charset="0"/>
                <a:ea typeface="+mn-ea"/>
                <a:cs typeface="+mn-cs"/>
              </a:rPr>
              <a:t>ai letti di malta)</a:t>
            </a:r>
          </a:p>
          <a:p>
            <a:pPr eaLnBrk="1" hangingPunct="1"/>
            <a:endParaRPr lang="it-IT" altLang="en-US" sz="3600" kern="0" dirty="0" smtClean="0">
              <a:latin typeface="Times New Roman" panose="02020603050405020304" pitchFamily="18" charset="0"/>
            </a:endParaRPr>
          </a:p>
        </p:txBody>
      </p:sp>
      <p:sp>
        <p:nvSpPr>
          <p:cNvPr id="5" name="Text Box 7"/>
          <p:cNvSpPr txBox="1">
            <a:spLocks noChangeArrowheads="1"/>
          </p:cNvSpPr>
          <p:nvPr/>
        </p:nvSpPr>
        <p:spPr bwMode="auto">
          <a:xfrm>
            <a:off x="52578" y="1149465"/>
            <a:ext cx="901834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cs typeface="Times New Roman" panose="02020603050405020304" pitchFamily="18" charset="0"/>
              </a:rPr>
              <a:t>La crisi nella muratura per effetto della compressione dovrebbe verificarsi in corrispondenza della rottura della malta, che è il materiale più debole; e quindi la resistenza della muratura dovrebbe coincidere con quella della malta.</a:t>
            </a:r>
          </a:p>
          <a:p>
            <a:pPr algn="just" eaLnBrk="1" hangingPunct="1">
              <a:spcBef>
                <a:spcPct val="0"/>
              </a:spcBef>
              <a:buClrTx/>
              <a:buSzTx/>
              <a:buFontTx/>
              <a:buNone/>
            </a:pPr>
            <a:r>
              <a:rPr lang="it-IT" altLang="it-IT" sz="2400" dirty="0">
                <a:cs typeface="Times New Roman" panose="02020603050405020304" pitchFamily="18" charset="0"/>
              </a:rPr>
              <a:t>Solitamente questo non succede, a causa di uno stato di coazione che si instaura per effetto del diverso comportamento </a:t>
            </a:r>
            <a:r>
              <a:rPr lang="it-IT" altLang="it-IT" sz="2400" dirty="0" err="1">
                <a:cs typeface="Times New Roman" panose="02020603050405020304" pitchFamily="18" charset="0"/>
              </a:rPr>
              <a:t>deformativo</a:t>
            </a:r>
            <a:r>
              <a:rPr lang="it-IT" altLang="it-IT" sz="2400" dirty="0">
                <a:cs typeface="Times New Roman" panose="02020603050405020304" pitchFamily="18" charset="0"/>
              </a:rPr>
              <a:t> dei due materiali.</a:t>
            </a:r>
          </a:p>
        </p:txBody>
      </p:sp>
      <p:pic>
        <p:nvPicPr>
          <p:cNvPr id="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26643" t="7706" r="6747" b="42476"/>
          <a:stretch>
            <a:fillRect/>
          </a:stretch>
        </p:blipFill>
        <p:spPr bwMode="auto">
          <a:xfrm>
            <a:off x="2028694" y="3579596"/>
            <a:ext cx="532859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381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2"/>
          <p:cNvSpPr txBox="1">
            <a:spLocks noChangeArrowheads="1"/>
          </p:cNvSpPr>
          <p:nvPr/>
        </p:nvSpPr>
        <p:spPr bwMode="auto">
          <a:xfrm>
            <a:off x="510208" y="2917081"/>
            <a:ext cx="8001000"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cs typeface="Times New Roman" panose="02020603050405020304" pitchFamily="18" charset="0"/>
              </a:rPr>
              <a:t>Poiché la malta ha modulo elastico più basso, la sua deformazione in direzione dei carichi è maggiore che non nel laterizio; conseguentemente la malta tende a espandersi anche lateralmente in misura maggiore che non il laterizio. </a:t>
            </a:r>
          </a:p>
          <a:p>
            <a:pPr algn="just" eaLnBrk="1" hangingPunct="1">
              <a:spcBef>
                <a:spcPct val="60000"/>
              </a:spcBef>
              <a:buClrTx/>
              <a:buSzTx/>
              <a:buFontTx/>
              <a:buNone/>
            </a:pPr>
            <a:r>
              <a:rPr lang="it-IT" altLang="it-IT" sz="2400" dirty="0">
                <a:cs typeface="Times New Roman" panose="02020603050405020304" pitchFamily="18" charset="0"/>
              </a:rPr>
              <a:t>Per la congruenza delle deformazioni all'interfaccia, nel laterizio nascono tensioni di trazione nelle direzioni trasversali mentre la malta risulta soggetta ad uno stato di compressione triassiale (effetto cerchiante).</a:t>
            </a:r>
          </a:p>
        </p:txBody>
      </p:sp>
      <p:pic>
        <p:nvPicPr>
          <p:cNvPr id="4" name="Picture 2056"/>
          <p:cNvPicPr>
            <a:picLocks noChangeAspect="1" noChangeArrowheads="1"/>
          </p:cNvPicPr>
          <p:nvPr/>
        </p:nvPicPr>
        <p:blipFill>
          <a:blip r:embed="rId2" cstate="print">
            <a:extLst>
              <a:ext uri="{28A0092B-C50C-407E-A947-70E740481C1C}">
                <a14:useLocalDpi xmlns:a14="http://schemas.microsoft.com/office/drawing/2010/main" val="0"/>
              </a:ext>
            </a:extLst>
          </a:blip>
          <a:srcRect l="31639" t="31371" r="34224" b="36247"/>
          <a:stretch>
            <a:fillRect/>
          </a:stretch>
        </p:blipFill>
        <p:spPr bwMode="auto">
          <a:xfrm>
            <a:off x="1043608" y="692696"/>
            <a:ext cx="3124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057" descr="mur3-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74452"/>
            <a:ext cx="281940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565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1168" y="3584627"/>
            <a:ext cx="82893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cs typeface="Times New Roman" panose="02020603050405020304" pitchFamily="18" charset="0"/>
              </a:rPr>
              <a:t>Il laterizio della muratura si trova in uno stato di tensione più sfavorevole che non nella prova </a:t>
            </a:r>
            <a:r>
              <a:rPr lang="it-IT" altLang="it-IT" sz="2400" dirty="0" err="1">
                <a:cs typeface="Times New Roman" panose="02020603050405020304" pitchFamily="18" charset="0"/>
              </a:rPr>
              <a:t>monoassiale</a:t>
            </a:r>
            <a:r>
              <a:rPr lang="it-IT" altLang="it-IT" sz="2400" dirty="0">
                <a:cs typeface="Times New Roman" panose="02020603050405020304" pitchFamily="18" charset="0"/>
              </a:rPr>
              <a:t> sul singolo mattone (tensioni di trazione nelle direzioni trasversali); pertanto si rompe per tensioni inferiori alla resistenza a compressione </a:t>
            </a:r>
            <a:r>
              <a:rPr lang="it-IT" altLang="it-IT" sz="2400" dirty="0" err="1">
                <a:cs typeface="Times New Roman" panose="02020603050405020304" pitchFamily="18" charset="0"/>
              </a:rPr>
              <a:t>monoassiale</a:t>
            </a:r>
            <a:r>
              <a:rPr lang="it-IT" altLang="it-IT" sz="2400" dirty="0">
                <a:cs typeface="Times New Roman" panose="02020603050405020304" pitchFamily="18" charset="0"/>
              </a:rPr>
              <a:t> del laterizio: infatti, le deformazioni principali positive (trasversali), responsabili della rottura, risultano avere valori maggiori che non nella prova sul singolo mattone.</a:t>
            </a:r>
            <a:endParaRPr lang="it-IT" altLang="it-IT" sz="2400" dirty="0"/>
          </a:p>
        </p:txBody>
      </p:sp>
      <p:pic>
        <p:nvPicPr>
          <p:cNvPr id="4" name="Picture 4" descr="mur3-fi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3733685" cy="189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0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600186"/>
            <a:ext cx="3509664" cy="26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772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79698" y="4363715"/>
            <a:ext cx="8575526"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cs typeface="Times New Roman" panose="02020603050405020304" pitchFamily="18" charset="0"/>
              </a:rPr>
              <a:t>In definitiva, la resistenza a compressione della muratura di mattoni è di solito notevolmente inferiore alla resistenza a compressione dei mattoni, mentre può essere molto più grande della resistenza a compressione della malta.</a:t>
            </a:r>
          </a:p>
        </p:txBody>
      </p:sp>
      <p:pic>
        <p:nvPicPr>
          <p:cNvPr id="4" name="Picture 4" descr="mur3-fig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2424" y="1044502"/>
            <a:ext cx="33528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65162" y="692696"/>
            <a:ext cx="4969446"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cs typeface="Times New Roman" panose="02020603050405020304" pitchFamily="18" charset="0"/>
              </a:rPr>
              <a:t>Al contrario, la rottura della muratura avviene per valori superiori ai limiti di resistenza a compressione </a:t>
            </a:r>
            <a:r>
              <a:rPr lang="it-IT" altLang="it-IT" sz="2400" dirty="0" err="1">
                <a:cs typeface="Times New Roman" panose="02020603050405020304" pitchFamily="18" charset="0"/>
              </a:rPr>
              <a:t>monoassiale</a:t>
            </a:r>
            <a:r>
              <a:rPr lang="it-IT" altLang="it-IT" sz="2400" dirty="0">
                <a:cs typeface="Times New Roman" panose="02020603050405020304" pitchFamily="18" charset="0"/>
              </a:rPr>
              <a:t> della malta: infatti, nella prova sulla muratura la malta è soggetta a tensioni principali di compressione nelle tre direzioni, e le dilatazioni trasversali (positive) sono ridotte (effetto cerchiante).</a:t>
            </a:r>
          </a:p>
        </p:txBody>
      </p:sp>
    </p:spTree>
    <p:extLst>
      <p:ext uri="{BB962C8B-B14F-4D97-AF65-F5344CB8AC3E}">
        <p14:creationId xmlns:p14="http://schemas.microsoft.com/office/powerpoint/2010/main" val="136579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512" y="2664915"/>
            <a:ext cx="4194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Modello </a:t>
            </a:r>
            <a:r>
              <a:rPr lang="it-IT" altLang="it-IT" sz="2400" dirty="0"/>
              <a:t>elastico (</a:t>
            </a:r>
            <a:r>
              <a:rPr lang="it-IT" altLang="it-IT" sz="2400" dirty="0" err="1"/>
              <a:t>Tassios</a:t>
            </a:r>
            <a:r>
              <a:rPr lang="it-IT" altLang="it-IT" sz="2400" dirty="0"/>
              <a:t>, 1988)</a:t>
            </a:r>
          </a:p>
        </p:txBody>
      </p:sp>
      <p:graphicFrame>
        <p:nvGraphicFramePr>
          <p:cNvPr id="4" name="Object 3"/>
          <p:cNvGraphicFramePr>
            <a:graphicFrameLocks noChangeAspect="1"/>
          </p:cNvGraphicFramePr>
          <p:nvPr>
            <p:extLst>
              <p:ext uri="{D42A27DB-BD31-4B8C-83A1-F6EECF244321}">
                <p14:modId xmlns:p14="http://schemas.microsoft.com/office/powerpoint/2010/main" val="2354065078"/>
              </p:ext>
            </p:extLst>
          </p:nvPr>
        </p:nvGraphicFramePr>
        <p:xfrm>
          <a:off x="644476" y="3439414"/>
          <a:ext cx="7848600" cy="928688"/>
        </p:xfrm>
        <a:graphic>
          <a:graphicData uri="http://schemas.openxmlformats.org/presentationml/2006/ole">
            <mc:AlternateContent xmlns:mc="http://schemas.openxmlformats.org/markup-compatibility/2006">
              <mc:Choice xmlns:v="urn:schemas-microsoft-com:vml" Requires="v">
                <p:oleObj spid="_x0000_s200738" name="Equazione" r:id="rId3" imgW="5257800" imgH="622300" progId="Equation.3">
                  <p:embed/>
                </p:oleObj>
              </mc:Choice>
              <mc:Fallback>
                <p:oleObj name="Equazione" r:id="rId3" imgW="52578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76" y="3439414"/>
                        <a:ext cx="7848600" cy="928688"/>
                      </a:xfrm>
                      <a:prstGeom prst="rect">
                        <a:avLst/>
                      </a:prstGeom>
                      <a:gradFill rotWithShape="0">
                        <a:gsLst>
                          <a:gs pos="0">
                            <a:srgbClr val="CCECFF"/>
                          </a:gs>
                          <a:gs pos="100000">
                            <a:srgbClr val="E0F4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p:cNvSpPr txBox="1">
            <a:spLocks noChangeArrowheads="1"/>
          </p:cNvSpPr>
          <p:nvPr/>
        </p:nvSpPr>
        <p:spPr bwMode="auto">
          <a:xfrm>
            <a:off x="255712" y="4722912"/>
            <a:ext cx="35429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smtClean="0"/>
              <a:t>Modello </a:t>
            </a:r>
            <a:r>
              <a:rPr lang="it-IT" altLang="it-IT" sz="2400" dirty="0"/>
              <a:t>di </a:t>
            </a:r>
            <a:r>
              <a:rPr lang="it-IT" altLang="it-IT" sz="2400" dirty="0" err="1"/>
              <a:t>Hilsdorf</a:t>
            </a:r>
            <a:r>
              <a:rPr lang="it-IT" altLang="it-IT" sz="2400" dirty="0"/>
              <a:t> (1969)</a:t>
            </a:r>
          </a:p>
        </p:txBody>
      </p:sp>
      <p:graphicFrame>
        <p:nvGraphicFramePr>
          <p:cNvPr id="6" name="Object 5"/>
          <p:cNvGraphicFramePr>
            <a:graphicFrameLocks noChangeAspect="1"/>
          </p:cNvGraphicFramePr>
          <p:nvPr>
            <p:extLst>
              <p:ext uri="{D42A27DB-BD31-4B8C-83A1-F6EECF244321}">
                <p14:modId xmlns:p14="http://schemas.microsoft.com/office/powerpoint/2010/main" val="1310718960"/>
              </p:ext>
            </p:extLst>
          </p:nvPr>
        </p:nvGraphicFramePr>
        <p:xfrm>
          <a:off x="1259632" y="5445696"/>
          <a:ext cx="6618288" cy="644525"/>
        </p:xfrm>
        <a:graphic>
          <a:graphicData uri="http://schemas.openxmlformats.org/presentationml/2006/ole">
            <mc:AlternateContent xmlns:mc="http://schemas.openxmlformats.org/markup-compatibility/2006">
              <mc:Choice xmlns:v="urn:schemas-microsoft-com:vml" Requires="v">
                <p:oleObj spid="_x0000_s200739" name="Equazione" r:id="rId5" imgW="4432300" imgH="431800" progId="Equation.3">
                  <p:embed/>
                </p:oleObj>
              </mc:Choice>
              <mc:Fallback>
                <p:oleObj name="Equazione" r:id="rId5" imgW="4432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5445696"/>
                        <a:ext cx="6618288" cy="644525"/>
                      </a:xfrm>
                      <a:prstGeom prst="rect">
                        <a:avLst/>
                      </a:prstGeom>
                      <a:gradFill rotWithShape="0">
                        <a:gsLst>
                          <a:gs pos="0">
                            <a:srgbClr val="CCECFF"/>
                          </a:gs>
                          <a:gs pos="100000">
                            <a:srgbClr val="E0F4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6" descr="mur3-fig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6312" y="684312"/>
            <a:ext cx="26511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79512" y="531912"/>
            <a:ext cx="359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solidFill>
                  <a:schemeClr val="tx2"/>
                </a:solidFill>
              </a:rPr>
              <a:t>Modelli meccanici razionali</a:t>
            </a:r>
          </a:p>
        </p:txBody>
      </p:sp>
      <p:sp>
        <p:nvSpPr>
          <p:cNvPr id="9" name="Text Box 8"/>
          <p:cNvSpPr txBox="1">
            <a:spLocks noChangeArrowheads="1"/>
          </p:cNvSpPr>
          <p:nvPr/>
        </p:nvSpPr>
        <p:spPr bwMode="auto">
          <a:xfrm>
            <a:off x="179512" y="1117700"/>
            <a:ext cx="46402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derivati da una impostazione teorica, riscontro sperimentale soddisfacente</a:t>
            </a:r>
          </a:p>
        </p:txBody>
      </p:sp>
    </p:spTree>
    <p:extLst>
      <p:ext uri="{BB962C8B-B14F-4D97-AF65-F5344CB8AC3E}">
        <p14:creationId xmlns:p14="http://schemas.microsoft.com/office/powerpoint/2010/main" val="307342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9552" y="2184958"/>
            <a:ext cx="80772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20000"/>
              </a:lnSpc>
              <a:spcBef>
                <a:spcPct val="0"/>
              </a:spcBef>
              <a:buClrTx/>
              <a:buSzTx/>
              <a:buFontTx/>
              <a:buNone/>
            </a:pPr>
            <a:r>
              <a:rPr lang="it-IT" altLang="it-IT" dirty="0">
                <a:cs typeface="Times New Roman" panose="02020603050405020304" pitchFamily="18" charset="0"/>
              </a:rPr>
              <a:t>La muratura è un </a:t>
            </a:r>
            <a:r>
              <a:rPr lang="it-IT" altLang="it-IT" dirty="0">
                <a:solidFill>
                  <a:schemeClr val="folHlink"/>
                </a:solidFill>
                <a:cs typeface="Times New Roman" panose="02020603050405020304" pitchFamily="18" charset="0"/>
              </a:rPr>
              <a:t>materiale composito</a:t>
            </a:r>
            <a:r>
              <a:rPr lang="it-IT" altLang="it-IT" dirty="0">
                <a:cs typeface="Times New Roman" panose="02020603050405020304" pitchFamily="18" charset="0"/>
              </a:rPr>
              <a:t> ottenuto mediante la sovrapposizione di </a:t>
            </a:r>
            <a:r>
              <a:rPr lang="it-IT" altLang="it-IT" dirty="0">
                <a:solidFill>
                  <a:srgbClr val="66FF66"/>
                </a:solidFill>
                <a:cs typeface="Times New Roman" panose="02020603050405020304" pitchFamily="18" charset="0"/>
              </a:rPr>
              <a:t>elementi</a:t>
            </a:r>
            <a:r>
              <a:rPr lang="it-IT" altLang="it-IT" dirty="0">
                <a:solidFill>
                  <a:srgbClr val="99FF66"/>
                </a:solidFill>
                <a:cs typeface="Times New Roman" panose="02020603050405020304" pitchFamily="18" charset="0"/>
              </a:rPr>
              <a:t> </a:t>
            </a:r>
            <a:r>
              <a:rPr lang="it-IT" altLang="it-IT" dirty="0">
                <a:solidFill>
                  <a:srgbClr val="66FF66"/>
                </a:solidFill>
                <a:cs typeface="Times New Roman" panose="02020603050405020304" pitchFamily="18" charset="0"/>
              </a:rPr>
              <a:t>resistenti</a:t>
            </a:r>
            <a:r>
              <a:rPr lang="it-IT" altLang="it-IT" dirty="0">
                <a:cs typeface="Times New Roman" panose="02020603050405020304" pitchFamily="18" charset="0"/>
              </a:rPr>
              <a:t> - pietre naturali o squadrate, blocchi artificiali - (eventualmente) regolarizzando le superficie di contatto fra gli elementi con un </a:t>
            </a:r>
            <a:r>
              <a:rPr lang="it-IT" altLang="it-IT" dirty="0">
                <a:solidFill>
                  <a:srgbClr val="66FF66"/>
                </a:solidFill>
                <a:cs typeface="Times New Roman" panose="02020603050405020304" pitchFamily="18" charset="0"/>
              </a:rPr>
              <a:t>legante</a:t>
            </a:r>
            <a:r>
              <a:rPr lang="it-IT" altLang="it-IT" dirty="0">
                <a:cs typeface="Times New Roman" panose="02020603050405020304" pitchFamily="18" charset="0"/>
              </a:rPr>
              <a:t> - malta, in genere di calce o cementizia.</a:t>
            </a:r>
            <a:endParaRPr lang="it-IT" altLang="it-IT" dirty="0"/>
          </a:p>
        </p:txBody>
      </p:sp>
      <p:sp>
        <p:nvSpPr>
          <p:cNvPr id="4" name="Rectangle 5"/>
          <p:cNvSpPr txBox="1">
            <a:spLocks noChangeArrowheads="1"/>
          </p:cNvSpPr>
          <p:nvPr/>
        </p:nvSpPr>
        <p:spPr bwMode="auto">
          <a:xfrm>
            <a:off x="615752" y="81335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l" rtl="0" eaLnBrk="0" fontAlgn="base" hangingPunct="0">
              <a:spcBef>
                <a:spcPct val="0"/>
              </a:spcBef>
              <a:spcAft>
                <a:spcPct val="0"/>
              </a:spcAft>
              <a:defRPr sz="1800" baseline="0">
                <a:solidFill>
                  <a:schemeClr val="tx1"/>
                </a:solidFill>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3200" b="1" kern="0" dirty="0" smtClean="0">
                <a:solidFill>
                  <a:schemeClr val="tx2">
                    <a:lumMod val="75000"/>
                  </a:schemeClr>
                </a:solidFill>
                <a:latin typeface="Times New Roman" panose="02020603050405020304" pitchFamily="18" charset="0"/>
              </a:rPr>
              <a:t>Il materiale "muratura"</a:t>
            </a:r>
            <a:endParaRPr lang="it-IT" altLang="it-IT" b="1" kern="0" dirty="0" smtClean="0">
              <a:solidFill>
                <a:schemeClr val="tx2">
                  <a:lumMod val="75000"/>
                </a:schemeClr>
              </a:solidFill>
            </a:endParaRPr>
          </a:p>
        </p:txBody>
      </p:sp>
    </p:spTree>
    <p:extLst>
      <p:ext uri="{BB962C8B-B14F-4D97-AF65-F5344CB8AC3E}">
        <p14:creationId xmlns:p14="http://schemas.microsoft.com/office/powerpoint/2010/main" val="1894448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89339" y="477371"/>
            <a:ext cx="868828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2667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Tx/>
              <a:buSzTx/>
              <a:buFontTx/>
              <a:buNone/>
            </a:pPr>
            <a:r>
              <a:rPr lang="it-IT" altLang="it-IT" sz="2400" dirty="0">
                <a:solidFill>
                  <a:schemeClr val="tx2"/>
                </a:solidFill>
              </a:rPr>
              <a:t>Formulazioni </a:t>
            </a:r>
            <a:r>
              <a:rPr lang="it-IT" altLang="it-IT" sz="2400" dirty="0" smtClean="0">
                <a:solidFill>
                  <a:schemeClr val="tx2"/>
                </a:solidFill>
              </a:rPr>
              <a:t>empiriche </a:t>
            </a:r>
            <a:r>
              <a:rPr lang="it-IT" altLang="it-IT" sz="2400" dirty="0" smtClean="0"/>
              <a:t>compendiano </a:t>
            </a:r>
            <a:r>
              <a:rPr lang="it-IT" altLang="it-IT" sz="2400" dirty="0"/>
              <a:t>le evidenze </a:t>
            </a:r>
            <a:r>
              <a:rPr lang="it-IT" altLang="it-IT" sz="2400" dirty="0" smtClean="0"/>
              <a:t>sperimentali</a:t>
            </a:r>
          </a:p>
          <a:p>
            <a:pPr eaLnBrk="1" hangingPunct="1">
              <a:spcBef>
                <a:spcPct val="0"/>
              </a:spcBef>
              <a:spcAft>
                <a:spcPts val="1200"/>
              </a:spcAft>
              <a:buClrTx/>
              <a:buSzTx/>
              <a:buFontTx/>
              <a:buNone/>
            </a:pPr>
            <a:r>
              <a:rPr lang="it-IT" altLang="it-IT" sz="2400" dirty="0" smtClean="0"/>
              <a:t>La </a:t>
            </a:r>
            <a:r>
              <a:rPr lang="it-IT" altLang="it-IT" sz="2400" dirty="0"/>
              <a:t>resistenza della muratura aumenta: </a:t>
            </a:r>
          </a:p>
          <a:p>
            <a:pPr lvl="1" eaLnBrk="1" hangingPunct="1">
              <a:spcBef>
                <a:spcPct val="0"/>
              </a:spcBef>
              <a:spcAft>
                <a:spcPts val="600"/>
              </a:spcAft>
              <a:buClr>
                <a:schemeClr val="tx2"/>
              </a:buClr>
              <a:buSzTx/>
              <a:buFont typeface="Wingdings" panose="05000000000000000000" pitchFamily="2" charset="2"/>
              <a:buChar char="§"/>
            </a:pPr>
            <a:r>
              <a:rPr lang="it-IT" altLang="it-IT" sz="2400" dirty="0"/>
              <a:t>con la resistenza della malta, in misura inferiore alla proporzionalità </a:t>
            </a:r>
          </a:p>
          <a:p>
            <a:pPr lvl="1" eaLnBrk="1" hangingPunct="1">
              <a:spcBef>
                <a:spcPct val="0"/>
              </a:spcBef>
              <a:spcAft>
                <a:spcPts val="600"/>
              </a:spcAft>
              <a:buClr>
                <a:schemeClr val="tx2"/>
              </a:buClr>
              <a:buSzTx/>
              <a:buFont typeface="Wingdings" panose="05000000000000000000" pitchFamily="2" charset="2"/>
              <a:buChar char="§"/>
            </a:pPr>
            <a:r>
              <a:rPr lang="it-IT" altLang="it-IT" sz="2400" dirty="0"/>
              <a:t>con la resistenza degli elementi:</a:t>
            </a:r>
          </a:p>
          <a:p>
            <a:pPr eaLnBrk="1" hangingPunct="1">
              <a:spcBef>
                <a:spcPct val="0"/>
              </a:spcBef>
              <a:spcAft>
                <a:spcPts val="600"/>
              </a:spcAft>
              <a:buClrTx/>
              <a:buSzTx/>
              <a:buFontTx/>
              <a:buNone/>
            </a:pPr>
            <a:r>
              <a:rPr lang="it-IT" altLang="it-IT" sz="2400" dirty="0"/>
              <a:t>		rapidamente se la malta è buona</a:t>
            </a:r>
          </a:p>
          <a:p>
            <a:pPr eaLnBrk="1" hangingPunct="1">
              <a:spcBef>
                <a:spcPct val="0"/>
              </a:spcBef>
              <a:spcAft>
                <a:spcPts val="600"/>
              </a:spcAft>
              <a:buClrTx/>
              <a:buSzTx/>
              <a:buFontTx/>
              <a:buNone/>
            </a:pPr>
            <a:r>
              <a:rPr lang="it-IT" altLang="it-IT" sz="2400" dirty="0"/>
              <a:t>		lentamente se la malta è scarsa</a:t>
            </a:r>
          </a:p>
          <a:p>
            <a:pPr eaLnBrk="1" hangingPunct="1">
              <a:spcBef>
                <a:spcPct val="0"/>
              </a:spcBef>
              <a:buClrTx/>
              <a:buSzTx/>
              <a:buFontTx/>
              <a:buNone/>
            </a:pPr>
            <a:r>
              <a:rPr lang="it-IT" altLang="it-IT" sz="2400" dirty="0"/>
              <a:t>la resistenza della muratura diminuisce all'aumentare dello spessore dei giunti, tanto più quanto più scarsa è la malta</a:t>
            </a:r>
          </a:p>
        </p:txBody>
      </p:sp>
      <p:sp>
        <p:nvSpPr>
          <p:cNvPr id="4" name="Text Box 3"/>
          <p:cNvSpPr txBox="1">
            <a:spLocks noChangeArrowheads="1"/>
          </p:cNvSpPr>
          <p:nvPr/>
        </p:nvSpPr>
        <p:spPr bwMode="auto">
          <a:xfrm>
            <a:off x="189339" y="4629635"/>
            <a:ext cx="453521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2667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Esistono altri fattori di aleatorietà:</a:t>
            </a:r>
          </a:p>
          <a:p>
            <a:pPr lvl="1" eaLnBrk="1" hangingPunct="1">
              <a:spcBef>
                <a:spcPct val="0"/>
              </a:spcBef>
              <a:spcAft>
                <a:spcPts val="600"/>
              </a:spcAft>
              <a:buClr>
                <a:srgbClr val="99FF66"/>
              </a:buClr>
              <a:buSzTx/>
              <a:buFont typeface="Wingdings" panose="05000000000000000000" pitchFamily="2" charset="2"/>
              <a:buChar char="§"/>
            </a:pPr>
            <a:r>
              <a:rPr lang="it-IT" altLang="it-IT" sz="2400" dirty="0"/>
              <a:t>tipo di connessione </a:t>
            </a:r>
          </a:p>
          <a:p>
            <a:pPr lvl="1" eaLnBrk="1" hangingPunct="1">
              <a:spcBef>
                <a:spcPct val="0"/>
              </a:spcBef>
              <a:spcAft>
                <a:spcPts val="600"/>
              </a:spcAft>
              <a:buClr>
                <a:srgbClr val="99FF66"/>
              </a:buClr>
              <a:buSzTx/>
              <a:buFont typeface="Wingdings" panose="05000000000000000000" pitchFamily="2" charset="2"/>
              <a:buChar char="§"/>
            </a:pPr>
            <a:r>
              <a:rPr lang="it-IT" altLang="it-IT" sz="2400" dirty="0"/>
              <a:t>presenza dei giunti verticali</a:t>
            </a:r>
          </a:p>
          <a:p>
            <a:pPr lvl="1" eaLnBrk="1" hangingPunct="1">
              <a:spcBef>
                <a:spcPct val="0"/>
              </a:spcBef>
              <a:spcAft>
                <a:spcPts val="600"/>
              </a:spcAft>
              <a:buClr>
                <a:srgbClr val="99FF66"/>
              </a:buClr>
              <a:buSzTx/>
              <a:buFont typeface="Wingdings" panose="05000000000000000000" pitchFamily="2" charset="2"/>
              <a:buChar char="§"/>
            </a:pPr>
            <a:r>
              <a:rPr lang="it-IT" altLang="it-IT" sz="2400" dirty="0"/>
              <a:t>riempimento dei giunti di malta</a:t>
            </a:r>
          </a:p>
        </p:txBody>
      </p:sp>
      <p:sp>
        <p:nvSpPr>
          <p:cNvPr id="5" name="Segnaposto numero diapositiva 1"/>
          <p:cNvSpPr txBox="1">
            <a:spLocks/>
          </p:cNvSpPr>
          <p:nvPr/>
        </p:nvSpPr>
        <p:spPr bwMode="auto">
          <a:xfrm>
            <a:off x="6972627" y="6870161"/>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8D77B8BA-9A36-45BD-AFD2-1F2B4A8A10E6}" type="slidenum">
              <a:rPr lang="it-IT" altLang="it-IT" sz="1400" smtClean="0"/>
              <a:pPr>
                <a:spcBef>
                  <a:spcPct val="0"/>
                </a:spcBef>
                <a:buClrTx/>
                <a:buSzTx/>
                <a:buFontTx/>
                <a:buNone/>
              </a:pPr>
              <a:t>50</a:t>
            </a:fld>
            <a:endParaRPr lang="it-IT" altLang="it-IT" sz="1400" smtClean="0"/>
          </a:p>
        </p:txBody>
      </p:sp>
    </p:spTree>
    <p:extLst>
      <p:ext uri="{BB962C8B-B14F-4D97-AF65-F5344CB8AC3E}">
        <p14:creationId xmlns:p14="http://schemas.microsoft.com/office/powerpoint/2010/main" val="1202349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512" y="1052736"/>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t>EC6</a:t>
            </a:r>
          </a:p>
        </p:txBody>
      </p:sp>
      <p:graphicFrame>
        <p:nvGraphicFramePr>
          <p:cNvPr id="4" name="Object 3"/>
          <p:cNvGraphicFramePr>
            <a:graphicFrameLocks noChangeAspect="1"/>
          </p:cNvGraphicFramePr>
          <p:nvPr>
            <p:extLst>
              <p:ext uri="{D42A27DB-BD31-4B8C-83A1-F6EECF244321}">
                <p14:modId xmlns:p14="http://schemas.microsoft.com/office/powerpoint/2010/main" val="2717020318"/>
              </p:ext>
            </p:extLst>
          </p:nvPr>
        </p:nvGraphicFramePr>
        <p:xfrm>
          <a:off x="179512" y="1814736"/>
          <a:ext cx="2514600" cy="604838"/>
        </p:xfrm>
        <a:graphic>
          <a:graphicData uri="http://schemas.openxmlformats.org/presentationml/2006/ole">
            <mc:AlternateContent xmlns:mc="http://schemas.openxmlformats.org/markup-compatibility/2006">
              <mc:Choice xmlns:v="urn:schemas-microsoft-com:vml" Requires="v">
                <p:oleObj spid="_x0000_s201744" name="Equazione" r:id="rId3" imgW="1002865" imgH="241195" progId="Equation.3">
                  <p:embed/>
                </p:oleObj>
              </mc:Choice>
              <mc:Fallback>
                <p:oleObj name="Equazione" r:id="rId3" imgW="1002865"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14736"/>
                        <a:ext cx="2514600" cy="604838"/>
                      </a:xfrm>
                      <a:prstGeom prst="rect">
                        <a:avLst/>
                      </a:prstGeom>
                      <a:gradFill rotWithShape="0">
                        <a:gsLst>
                          <a:gs pos="0">
                            <a:srgbClr val="FF99FF"/>
                          </a:gs>
                          <a:gs pos="50000">
                            <a:srgbClr val="FFFFFF"/>
                          </a:gs>
                          <a:gs pos="100000">
                            <a:srgbClr val="FF99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p:cNvSpPr txBox="1">
            <a:spLocks noChangeArrowheads="1"/>
          </p:cNvSpPr>
          <p:nvPr/>
        </p:nvSpPr>
        <p:spPr bwMode="auto">
          <a:xfrm>
            <a:off x="179512" y="2576736"/>
            <a:ext cx="830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latin typeface="Symbol" panose="05050102010706020507" pitchFamily="18" charset="2"/>
              </a:rPr>
              <a:t>a</a:t>
            </a:r>
            <a:r>
              <a:rPr lang="it-IT" altLang="it-IT" sz="2400"/>
              <a:t> = 0,7       </a:t>
            </a:r>
            <a:r>
              <a:rPr lang="it-IT" altLang="it-IT" sz="2400">
                <a:latin typeface="Symbol" panose="05050102010706020507" pitchFamily="18" charset="2"/>
              </a:rPr>
              <a:t>b</a:t>
            </a:r>
            <a:r>
              <a:rPr lang="it-IT" altLang="it-IT" sz="2400"/>
              <a:t> = 0,3         malta normale o leggera</a:t>
            </a:r>
          </a:p>
          <a:p>
            <a:pPr eaLnBrk="1" hangingPunct="1">
              <a:spcBef>
                <a:spcPct val="0"/>
              </a:spcBef>
              <a:buClrTx/>
              <a:buSzTx/>
              <a:buFontTx/>
              <a:buNone/>
            </a:pPr>
            <a:r>
              <a:rPr lang="it-IT" altLang="it-IT" sz="2400">
                <a:latin typeface="Symbol" panose="05050102010706020507" pitchFamily="18" charset="2"/>
              </a:rPr>
              <a:t>a</a:t>
            </a:r>
            <a:r>
              <a:rPr lang="it-IT" altLang="it-IT" sz="2400"/>
              <a:t> = 0,85     </a:t>
            </a:r>
            <a:r>
              <a:rPr lang="it-IT" altLang="it-IT" sz="2400">
                <a:latin typeface="Symbol" panose="05050102010706020507" pitchFamily="18" charset="2"/>
              </a:rPr>
              <a:t>b</a:t>
            </a:r>
            <a:r>
              <a:rPr lang="it-IT" altLang="it-IT" sz="2400"/>
              <a:t> = 0            giunti sottili (0,5</a:t>
            </a:r>
            <a:r>
              <a:rPr lang="it-IT" altLang="it-IT" sz="2400">
                <a:sym typeface="Symbol" panose="05050102010706020507" pitchFamily="18" charset="2"/>
              </a:rPr>
              <a:t>3 mm)</a:t>
            </a:r>
            <a:r>
              <a:rPr lang="it-IT" altLang="it-IT" sz="2400"/>
              <a:t>, mattoni pieni</a:t>
            </a:r>
          </a:p>
          <a:p>
            <a:pPr eaLnBrk="1" hangingPunct="1">
              <a:spcBef>
                <a:spcPct val="0"/>
              </a:spcBef>
              <a:buClrTx/>
              <a:buSzTx/>
              <a:buFontTx/>
              <a:buNone/>
            </a:pPr>
            <a:r>
              <a:rPr lang="it-IT" altLang="it-IT" sz="2400">
                <a:latin typeface="Symbol" panose="05050102010706020507" pitchFamily="18" charset="2"/>
              </a:rPr>
              <a:t>a</a:t>
            </a:r>
            <a:r>
              <a:rPr lang="it-IT" altLang="it-IT" sz="2400"/>
              <a:t> = 0,7       </a:t>
            </a:r>
            <a:r>
              <a:rPr lang="it-IT" altLang="it-IT" sz="2400">
                <a:latin typeface="Symbol" panose="05050102010706020507" pitchFamily="18" charset="2"/>
              </a:rPr>
              <a:t>b</a:t>
            </a:r>
            <a:r>
              <a:rPr lang="it-IT" altLang="it-IT" sz="2400"/>
              <a:t> = 0            giunti sottili, mattoni semipieni e forati</a:t>
            </a:r>
          </a:p>
          <a:p>
            <a:pPr eaLnBrk="1" hangingPunct="1">
              <a:spcBef>
                <a:spcPct val="0"/>
              </a:spcBef>
              <a:buClrTx/>
              <a:buSzTx/>
              <a:buFontTx/>
              <a:buNone/>
            </a:pPr>
            <a:endParaRPr lang="it-IT" altLang="it-IT" sz="2400"/>
          </a:p>
          <a:p>
            <a:pPr eaLnBrk="1" hangingPunct="1">
              <a:spcBef>
                <a:spcPct val="0"/>
              </a:spcBef>
              <a:buClrTx/>
              <a:buSzTx/>
              <a:buFontTx/>
              <a:buNone/>
            </a:pPr>
            <a:r>
              <a:rPr lang="it-IT" altLang="it-IT" sz="2400"/>
              <a:t>K (= 0,16</a:t>
            </a:r>
            <a:r>
              <a:rPr lang="it-IT" altLang="it-IT" sz="2400">
                <a:sym typeface="Symbol" panose="05050102010706020507" pitchFamily="18" charset="2"/>
              </a:rPr>
              <a:t>0,8) </a:t>
            </a:r>
            <a:r>
              <a:rPr lang="it-IT" altLang="it-IT" sz="2400"/>
              <a:t>dipende sia dal tipo di elementi che dal tipo di malta e spessore dei giunti</a:t>
            </a:r>
          </a:p>
        </p:txBody>
      </p:sp>
    </p:spTree>
    <p:extLst>
      <p:ext uri="{BB962C8B-B14F-4D97-AF65-F5344CB8AC3E}">
        <p14:creationId xmlns:p14="http://schemas.microsoft.com/office/powerpoint/2010/main" val="2880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07504" y="980728"/>
            <a:ext cx="15279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t>NTC 2008</a:t>
            </a:r>
          </a:p>
        </p:txBody>
      </p:sp>
      <p:sp>
        <p:nvSpPr>
          <p:cNvPr id="4" name="Text Box 6"/>
          <p:cNvSpPr txBox="1">
            <a:spLocks noChangeArrowheads="1"/>
          </p:cNvSpPr>
          <p:nvPr/>
        </p:nvSpPr>
        <p:spPr bwMode="auto">
          <a:xfrm>
            <a:off x="107504" y="1555403"/>
            <a:ext cx="7712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la resistenza della muratura è tabellata in base alla resistenza degli elementi e della malta</a:t>
            </a:r>
          </a:p>
        </p:txBody>
      </p:sp>
      <p:pic>
        <p:nvPicPr>
          <p:cNvPr id="5" name="Immagine 4"/>
          <p:cNvPicPr>
            <a:picLocks noChangeAspect="1"/>
          </p:cNvPicPr>
          <p:nvPr/>
        </p:nvPicPr>
        <p:blipFill>
          <a:blip r:embed="rId2"/>
          <a:stretch>
            <a:fillRect/>
          </a:stretch>
        </p:blipFill>
        <p:spPr>
          <a:xfrm>
            <a:off x="251520" y="2708920"/>
            <a:ext cx="8496944" cy="3024781"/>
          </a:xfrm>
          <a:prstGeom prst="rect">
            <a:avLst/>
          </a:prstGeom>
        </p:spPr>
      </p:pic>
    </p:spTree>
    <p:extLst>
      <p:ext uri="{BB962C8B-B14F-4D97-AF65-F5344CB8AC3E}">
        <p14:creationId xmlns:p14="http://schemas.microsoft.com/office/powerpoint/2010/main" val="384253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7504" y="68012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solidFill>
                  <a:schemeClr val="folHlink"/>
                </a:solidFill>
              </a:rPr>
              <a:t>Comportamento deformativo: </a:t>
            </a:r>
            <a:endParaRPr lang="it-IT" altLang="it-IT" sz="2400"/>
          </a:p>
        </p:txBody>
      </p:sp>
      <p:sp>
        <p:nvSpPr>
          <p:cNvPr id="4" name="Text Box 11"/>
          <p:cNvSpPr txBox="1">
            <a:spLocks noChangeArrowheads="1"/>
          </p:cNvSpPr>
          <p:nvPr/>
        </p:nvSpPr>
        <p:spPr bwMode="auto">
          <a:xfrm>
            <a:off x="173088" y="4396162"/>
            <a:ext cx="777809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2667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caratterizzato da tre aspetti principali</a:t>
            </a:r>
          </a:p>
          <a:p>
            <a:pPr lvl="1" eaLnBrk="1" hangingPunct="1">
              <a:spcBef>
                <a:spcPct val="0"/>
              </a:spcBef>
              <a:spcAft>
                <a:spcPts val="600"/>
              </a:spcAft>
              <a:buClrTx/>
              <a:buSzTx/>
              <a:buFontTx/>
              <a:buChar char="•"/>
            </a:pPr>
            <a:r>
              <a:rPr lang="it-IT" altLang="it-IT" sz="2400" dirty="0"/>
              <a:t>andamento non lineare</a:t>
            </a:r>
          </a:p>
          <a:p>
            <a:pPr lvl="1" eaLnBrk="1" hangingPunct="1">
              <a:spcBef>
                <a:spcPct val="0"/>
              </a:spcBef>
              <a:spcAft>
                <a:spcPts val="600"/>
              </a:spcAft>
              <a:buClrTx/>
              <a:buSzTx/>
              <a:buFontTx/>
              <a:buChar char="•"/>
            </a:pPr>
            <a:r>
              <a:rPr lang="it-IT" altLang="it-IT" sz="2400" dirty="0"/>
              <a:t>ramo </a:t>
            </a:r>
            <a:r>
              <a:rPr lang="it-IT" altLang="it-IT" sz="2400" dirty="0" err="1"/>
              <a:t>softening</a:t>
            </a:r>
            <a:endParaRPr lang="it-IT" altLang="it-IT" sz="2400" dirty="0"/>
          </a:p>
          <a:p>
            <a:pPr lvl="1" eaLnBrk="1" hangingPunct="1">
              <a:spcBef>
                <a:spcPct val="0"/>
              </a:spcBef>
              <a:spcAft>
                <a:spcPts val="600"/>
              </a:spcAft>
              <a:buClrTx/>
              <a:buSzTx/>
              <a:buFontTx/>
              <a:buChar char="•"/>
            </a:pPr>
            <a:r>
              <a:rPr lang="it-IT" altLang="it-IT" sz="2400" dirty="0"/>
              <a:t>per alcuni tipi (forati) comportamento decisamente fragile</a:t>
            </a:r>
          </a:p>
        </p:txBody>
      </p:sp>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l="19150" t="48572" r="44128" b="5345"/>
          <a:stretch>
            <a:fillRect/>
          </a:stretch>
        </p:blipFill>
        <p:spPr bwMode="auto">
          <a:xfrm>
            <a:off x="4942384" y="1346065"/>
            <a:ext cx="33607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l="8327" t="7706" r="53374" b="46211"/>
          <a:stretch>
            <a:fillRect/>
          </a:stretch>
        </p:blipFill>
        <p:spPr bwMode="auto">
          <a:xfrm>
            <a:off x="827584" y="1346065"/>
            <a:ext cx="3505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297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61281" y="512833"/>
            <a:ext cx="475615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it-IT" dirty="0">
                <a:solidFill>
                  <a:schemeClr val="folHlink"/>
                </a:solidFill>
              </a:rPr>
              <a:t>Modulo elastico:</a:t>
            </a:r>
          </a:p>
          <a:p>
            <a:pPr eaLnBrk="1" hangingPunct="1">
              <a:defRPr/>
            </a:pPr>
            <a:r>
              <a:rPr lang="it-IT" dirty="0"/>
              <a:t>Poiché il comportamento meccanico è non lineare, il modulo elastico non è costante. </a:t>
            </a:r>
          </a:p>
          <a:p>
            <a:pPr eaLnBrk="1" hangingPunct="1">
              <a:spcBef>
                <a:spcPct val="50000"/>
              </a:spcBef>
              <a:defRPr/>
            </a:pPr>
            <a:r>
              <a:rPr lang="it-IT" dirty="0"/>
              <a:t>Di solito si considera il </a:t>
            </a:r>
            <a:r>
              <a:rPr lang="it-IT" dirty="0">
                <a:effectLst>
                  <a:outerShdw blurRad="38100" dist="38100" dir="2700000" algn="tl">
                    <a:srgbClr val="000000"/>
                  </a:outerShdw>
                </a:effectLst>
              </a:rPr>
              <a:t>modulo elastico secante</a:t>
            </a:r>
            <a:r>
              <a:rPr lang="it-IT" dirty="0"/>
              <a:t> valutato sulla curva </a:t>
            </a:r>
            <a:r>
              <a:rPr lang="it-IT" dirty="0">
                <a:latin typeface="Symbol" pitchFamily="18" charset="2"/>
              </a:rPr>
              <a:t>s</a:t>
            </a:r>
            <a:r>
              <a:rPr lang="it-IT" dirty="0"/>
              <a:t> – </a:t>
            </a:r>
            <a:r>
              <a:rPr lang="it-IT" dirty="0">
                <a:latin typeface="Symbol" pitchFamily="18" charset="2"/>
              </a:rPr>
              <a:t>e </a:t>
            </a:r>
            <a:r>
              <a:rPr lang="it-IT" dirty="0"/>
              <a:t>per valori di compressione fra 0,1 e 0,4 </a:t>
            </a:r>
            <a:r>
              <a:rPr lang="it-IT" i="1" dirty="0"/>
              <a:t>f</a:t>
            </a:r>
            <a:r>
              <a:rPr lang="it-IT" baseline="-25000" dirty="0"/>
              <a:t>u</a:t>
            </a:r>
          </a:p>
        </p:txBody>
      </p:sp>
      <p:sp>
        <p:nvSpPr>
          <p:cNvPr id="4" name="Text Box 4"/>
          <p:cNvSpPr txBox="1">
            <a:spLocks noChangeArrowheads="1"/>
          </p:cNvSpPr>
          <p:nvPr/>
        </p:nvSpPr>
        <p:spPr bwMode="auto">
          <a:xfrm>
            <a:off x="148903" y="3821183"/>
            <a:ext cx="493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In mancanza di determinazione diretta:</a:t>
            </a:r>
          </a:p>
        </p:txBody>
      </p:sp>
      <p:graphicFrame>
        <p:nvGraphicFramePr>
          <p:cNvPr id="5" name="Object 5"/>
          <p:cNvGraphicFramePr>
            <a:graphicFrameLocks noChangeAspect="1"/>
          </p:cNvGraphicFramePr>
          <p:nvPr>
            <p:extLst>
              <p:ext uri="{D42A27DB-BD31-4B8C-83A1-F6EECF244321}">
                <p14:modId xmlns:p14="http://schemas.microsoft.com/office/powerpoint/2010/main" val="1439073903"/>
              </p:ext>
            </p:extLst>
          </p:nvPr>
        </p:nvGraphicFramePr>
        <p:xfrm>
          <a:off x="3672731" y="4380082"/>
          <a:ext cx="1905000" cy="527050"/>
        </p:xfrm>
        <a:graphic>
          <a:graphicData uri="http://schemas.openxmlformats.org/presentationml/2006/ole">
            <mc:AlternateContent xmlns:mc="http://schemas.openxmlformats.org/markup-compatibility/2006">
              <mc:Choice xmlns:v="urn:schemas-microsoft-com:vml" Requires="v">
                <p:oleObj spid="_x0000_s202782" name="Equazione" r:id="rId3" imgW="769797" imgH="167577" progId="Equation.3">
                  <p:embed/>
                </p:oleObj>
              </mc:Choice>
              <mc:Fallback>
                <p:oleObj name="Equazione" r:id="rId3" imgW="769797" imgH="16757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731" y="4380082"/>
                        <a:ext cx="1905000" cy="5270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6"/>
          <p:cNvSpPr txBox="1">
            <a:spLocks noChangeArrowheads="1"/>
          </p:cNvSpPr>
          <p:nvPr/>
        </p:nvSpPr>
        <p:spPr bwMode="auto">
          <a:xfrm>
            <a:off x="128861" y="5044848"/>
            <a:ext cx="7046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Modulo elastico a lungo termine (tiene conto del </a:t>
            </a:r>
            <a:r>
              <a:rPr lang="it-IT" altLang="it-IT" sz="2400" dirty="0" err="1"/>
              <a:t>fluage</a:t>
            </a:r>
            <a:r>
              <a:rPr lang="it-IT" altLang="it-IT" sz="2400" dirty="0"/>
              <a:t>)</a:t>
            </a:r>
          </a:p>
        </p:txBody>
      </p:sp>
      <p:sp>
        <p:nvSpPr>
          <p:cNvPr id="7" name="Text Box 7"/>
          <p:cNvSpPr txBox="1">
            <a:spLocks noChangeArrowheads="1"/>
          </p:cNvSpPr>
          <p:nvPr/>
        </p:nvSpPr>
        <p:spPr bwMode="auto">
          <a:xfrm>
            <a:off x="142553" y="4430783"/>
            <a:ext cx="2597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a:t>NTC 2008  -   EC6</a:t>
            </a:r>
          </a:p>
        </p:txBody>
      </p:sp>
      <p:sp>
        <p:nvSpPr>
          <p:cNvPr id="8" name="Text Box 8"/>
          <p:cNvSpPr txBox="1">
            <a:spLocks noChangeArrowheads="1"/>
          </p:cNvSpPr>
          <p:nvPr/>
        </p:nvSpPr>
        <p:spPr bwMode="auto">
          <a:xfrm>
            <a:off x="197930" y="5695029"/>
            <a:ext cx="72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i="1"/>
              <a:t>EC6</a:t>
            </a:r>
          </a:p>
        </p:txBody>
      </p:sp>
      <p:graphicFrame>
        <p:nvGraphicFramePr>
          <p:cNvPr id="9" name="Object 9"/>
          <p:cNvGraphicFramePr>
            <a:graphicFrameLocks noChangeAspect="1"/>
          </p:cNvGraphicFramePr>
          <p:nvPr>
            <p:extLst>
              <p:ext uri="{D42A27DB-BD31-4B8C-83A1-F6EECF244321}">
                <p14:modId xmlns:p14="http://schemas.microsoft.com/office/powerpoint/2010/main" val="1914043141"/>
              </p:ext>
            </p:extLst>
          </p:nvPr>
        </p:nvGraphicFramePr>
        <p:xfrm>
          <a:off x="2195736" y="5561479"/>
          <a:ext cx="4441825" cy="808038"/>
        </p:xfrm>
        <a:graphic>
          <a:graphicData uri="http://schemas.openxmlformats.org/presentationml/2006/ole">
            <mc:AlternateContent xmlns:mc="http://schemas.openxmlformats.org/markup-compatibility/2006">
              <mc:Choice xmlns:v="urn:schemas-microsoft-com:vml" Requires="v">
                <p:oleObj spid="_x0000_s202783" name="Equazione" r:id="rId5" imgW="2308966" imgH="365855" progId="Equation.3">
                  <p:embed/>
                </p:oleObj>
              </mc:Choice>
              <mc:Fallback>
                <p:oleObj name="Equazione" r:id="rId5" imgW="2308966" imgH="36585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5561479"/>
                        <a:ext cx="44418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l="49957" t="7706" r="12576" b="47456"/>
          <a:stretch>
            <a:fillRect/>
          </a:stretch>
        </p:blipFill>
        <p:spPr bwMode="auto">
          <a:xfrm>
            <a:off x="5582791" y="1072923"/>
            <a:ext cx="2971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617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16025" y="831749"/>
            <a:ext cx="83693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14313">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482600" indent="-242888" defTabSz="214313">
              <a:spcBef>
                <a:spcPct val="20000"/>
              </a:spcBef>
              <a:buClr>
                <a:schemeClr val="tx1"/>
              </a:buClr>
              <a:buSzPct val="90000"/>
              <a:buChar char="–"/>
              <a:defRPr sz="2800">
                <a:solidFill>
                  <a:schemeClr val="tx1"/>
                </a:solidFill>
                <a:latin typeface="Times New Roman" panose="02020603050405020304" pitchFamily="18" charset="0"/>
              </a:defRPr>
            </a:lvl2pPr>
            <a:lvl3pPr marL="1239838" indent="-457200" defTabSz="214313">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defTabSz="214313">
              <a:spcBef>
                <a:spcPct val="20000"/>
              </a:spcBef>
              <a:buClr>
                <a:schemeClr val="tx1"/>
              </a:buClr>
              <a:buChar char="–"/>
              <a:defRPr sz="2000">
                <a:solidFill>
                  <a:schemeClr val="tx1"/>
                </a:solidFill>
                <a:latin typeface="Times New Roman" panose="02020603050405020304" pitchFamily="18" charset="0"/>
              </a:defRPr>
            </a:lvl4pPr>
            <a:lvl5pPr marL="2057400" indent="-228600" defTabSz="214313">
              <a:spcBef>
                <a:spcPct val="20000"/>
              </a:spcBef>
              <a:buClr>
                <a:schemeClr val="accent1"/>
              </a:buClr>
              <a:buChar char="•"/>
              <a:defRPr sz="2000">
                <a:solidFill>
                  <a:schemeClr val="tx1"/>
                </a:solidFill>
                <a:latin typeface="Times New Roman" panose="02020603050405020304" pitchFamily="18" charset="0"/>
              </a:defRPr>
            </a:lvl5pPr>
            <a:lvl6pPr marL="25146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cs typeface="Times New Roman" panose="02020603050405020304" pitchFamily="18" charset="0"/>
              </a:rPr>
              <a:t>La crisi per trazione è determinata dalla rottura del giunto per:</a:t>
            </a:r>
          </a:p>
          <a:p>
            <a:pPr lvl="2" eaLnBrk="1" hangingPunct="1">
              <a:spcBef>
                <a:spcPct val="0"/>
              </a:spcBef>
              <a:buClrTx/>
              <a:buSzTx/>
              <a:buFontTx/>
              <a:buAutoNum type="arabicParenR"/>
            </a:pPr>
            <a:r>
              <a:rPr lang="it-IT" altLang="it-IT" dirty="0">
                <a:cs typeface="Times New Roman" panose="02020603050405020304" pitchFamily="18" charset="0"/>
              </a:rPr>
              <a:t>frattura all'interno del giunto</a:t>
            </a:r>
          </a:p>
          <a:p>
            <a:pPr lvl="2" eaLnBrk="1" hangingPunct="1">
              <a:spcBef>
                <a:spcPct val="0"/>
              </a:spcBef>
              <a:buClrTx/>
              <a:buSzTx/>
              <a:buFontTx/>
              <a:buAutoNum type="arabicParenR"/>
            </a:pPr>
            <a:r>
              <a:rPr lang="it-IT" altLang="it-IT" dirty="0" err="1">
                <a:cs typeface="Times New Roman" panose="02020603050405020304" pitchFamily="18" charset="0"/>
              </a:rPr>
              <a:t>decoesione</a:t>
            </a:r>
            <a:r>
              <a:rPr lang="it-IT" altLang="it-IT" dirty="0">
                <a:cs typeface="Times New Roman" panose="02020603050405020304" pitchFamily="18" charset="0"/>
              </a:rPr>
              <a:t> all'interfaccia elemento-malta</a:t>
            </a:r>
          </a:p>
          <a:p>
            <a:pPr eaLnBrk="1" hangingPunct="1">
              <a:spcBef>
                <a:spcPct val="50000"/>
              </a:spcBef>
              <a:buClrTx/>
              <a:buSzTx/>
              <a:buFontTx/>
              <a:buNone/>
            </a:pPr>
            <a:r>
              <a:rPr lang="it-IT" altLang="it-IT" sz="2400" dirty="0">
                <a:cs typeface="Times New Roman" panose="02020603050405020304" pitchFamily="18" charset="0"/>
              </a:rPr>
              <a:t>resistenza a trazione della muratura:</a:t>
            </a:r>
          </a:p>
          <a:p>
            <a:pPr lvl="2" eaLnBrk="1" hangingPunct="1">
              <a:spcBef>
                <a:spcPct val="0"/>
              </a:spcBef>
              <a:buClrTx/>
              <a:buSzTx/>
              <a:buFontTx/>
              <a:buAutoNum type="arabicParenR"/>
            </a:pPr>
            <a:r>
              <a:rPr lang="it-IT" altLang="it-IT" dirty="0">
                <a:cs typeface="Times New Roman" panose="02020603050405020304" pitchFamily="18" charset="0"/>
              </a:rPr>
              <a:t>~ resistenza a trazione della malta</a:t>
            </a:r>
          </a:p>
          <a:p>
            <a:pPr lvl="2" eaLnBrk="1" hangingPunct="1">
              <a:spcBef>
                <a:spcPct val="0"/>
              </a:spcBef>
              <a:buClrTx/>
              <a:buSzTx/>
              <a:buFontTx/>
              <a:buAutoNum type="arabicParenR"/>
            </a:pPr>
            <a:r>
              <a:rPr lang="it-IT" altLang="it-IT" dirty="0">
                <a:cs typeface="Times New Roman" panose="02020603050405020304" pitchFamily="18" charset="0"/>
              </a:rPr>
              <a:t>molto più bassa</a:t>
            </a:r>
          </a:p>
          <a:p>
            <a:pPr eaLnBrk="1" hangingPunct="1">
              <a:spcBef>
                <a:spcPct val="50000"/>
              </a:spcBef>
              <a:buClrTx/>
              <a:buSzTx/>
              <a:buFontTx/>
              <a:buNone/>
            </a:pPr>
            <a:r>
              <a:rPr lang="it-IT" altLang="it-IT" sz="2400" dirty="0">
                <a:cs typeface="Times New Roman" panose="02020603050405020304" pitchFamily="18" charset="0"/>
              </a:rPr>
              <a:t>La resistenza a trazione è caratterizzata da una estrema aleatorietà:</a:t>
            </a:r>
          </a:p>
          <a:p>
            <a:pPr lvl="1" eaLnBrk="1" hangingPunct="1">
              <a:spcBef>
                <a:spcPct val="0"/>
              </a:spcBef>
              <a:buClrTx/>
              <a:buSzTx/>
              <a:buFontTx/>
              <a:buChar char="•"/>
            </a:pPr>
            <a:r>
              <a:rPr lang="it-IT" altLang="it-IT" sz="2400" dirty="0">
                <a:cs typeface="Times New Roman" panose="02020603050405020304" pitchFamily="18" charset="0"/>
              </a:rPr>
              <a:t>	incompleto riempimento dei giunti</a:t>
            </a:r>
          </a:p>
          <a:p>
            <a:pPr lvl="1" eaLnBrk="1" hangingPunct="1">
              <a:spcBef>
                <a:spcPct val="0"/>
              </a:spcBef>
              <a:spcAft>
                <a:spcPct val="50000"/>
              </a:spcAft>
              <a:buClrTx/>
              <a:buSzTx/>
              <a:buFontTx/>
              <a:buChar char="•"/>
            </a:pPr>
            <a:r>
              <a:rPr lang="it-IT" altLang="it-IT" sz="2400" dirty="0">
                <a:cs typeface="Times New Roman" panose="02020603050405020304" pitchFamily="18" charset="0"/>
              </a:rPr>
              <a:t>	assorbimento dell'acqua di impasto da parte degli elementi </a:t>
            </a:r>
            <a:r>
              <a:rPr lang="it-IT" altLang="it-IT" sz="2400" dirty="0">
                <a:cs typeface="Times New Roman" panose="02020603050405020304" pitchFamily="18" charset="0"/>
                <a:sym typeface="Symbol" panose="05050102010706020507" pitchFamily="18" charset="2"/>
              </a:rPr>
              <a:t> scarsa idratazione del legante all'interfaccia  scarsa resistenza all'interfaccia</a:t>
            </a:r>
          </a:p>
          <a:p>
            <a:pPr eaLnBrk="1" hangingPunct="1">
              <a:spcBef>
                <a:spcPct val="0"/>
              </a:spcBef>
              <a:spcAft>
                <a:spcPct val="50000"/>
              </a:spcAft>
              <a:buClrTx/>
              <a:buSzTx/>
              <a:buFontTx/>
              <a:buNone/>
            </a:pPr>
            <a:r>
              <a:rPr lang="it-IT" altLang="it-IT" sz="2400" dirty="0">
                <a:cs typeface="Times New Roman" panose="02020603050405020304" pitchFamily="18" charset="0"/>
                <a:sym typeface="Symbol" panose="05050102010706020507" pitchFamily="18" charset="2"/>
              </a:rPr>
              <a:t>Per questo di solito nei calcoli viene </a:t>
            </a:r>
            <a:r>
              <a:rPr lang="it-IT" altLang="it-IT" sz="2400" dirty="0" smtClean="0">
                <a:cs typeface="Times New Roman" panose="02020603050405020304" pitchFamily="18" charset="0"/>
                <a:sym typeface="Symbol" panose="05050102010706020507" pitchFamily="18" charset="2"/>
              </a:rPr>
              <a:t>trascurata</a:t>
            </a:r>
          </a:p>
          <a:p>
            <a:pPr eaLnBrk="1" hangingPunct="1">
              <a:spcBef>
                <a:spcPct val="0"/>
              </a:spcBef>
              <a:spcAft>
                <a:spcPct val="50000"/>
              </a:spcAft>
              <a:buClrTx/>
              <a:buSzTx/>
              <a:buFontTx/>
              <a:buNone/>
            </a:pPr>
            <a:r>
              <a:rPr lang="it-IT" altLang="it-IT" sz="2400" dirty="0" smtClean="0">
                <a:cs typeface="Times New Roman" panose="02020603050405020304" pitchFamily="18" charset="0"/>
                <a:sym typeface="Symbol" panose="05050102010706020507" pitchFamily="18" charset="2"/>
              </a:rPr>
              <a:t>I </a:t>
            </a:r>
            <a:r>
              <a:rPr lang="it-IT" altLang="it-IT" sz="2400" dirty="0">
                <a:cs typeface="Times New Roman" panose="02020603050405020304" pitchFamily="18" charset="0"/>
                <a:sym typeface="Symbol" panose="05050102010706020507" pitchFamily="18" charset="2"/>
              </a:rPr>
              <a:t>valori sperimentali sono ottenuti da prove di flessione fuori piano</a:t>
            </a:r>
          </a:p>
        </p:txBody>
      </p:sp>
      <p:sp>
        <p:nvSpPr>
          <p:cNvPr id="4" name="Rectangle 3"/>
          <p:cNvSpPr txBox="1">
            <a:spLocks noChangeArrowheads="1"/>
          </p:cNvSpPr>
          <p:nvPr/>
        </p:nvSpPr>
        <p:spPr bwMode="auto">
          <a:xfrm>
            <a:off x="283481" y="188640"/>
            <a:ext cx="93339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lvl="0" algn="l" eaLnBrk="1" hangingPunct="1">
              <a:defRPr/>
            </a:pPr>
            <a:r>
              <a:rPr lang="it-IT" altLang="en-US" sz="3600" kern="0" dirty="0" smtClean="0">
                <a:latin typeface="Times New Roman" panose="02020603050405020304" pitchFamily="18" charset="0"/>
              </a:rPr>
              <a:t>Comportamento a trazione </a:t>
            </a:r>
            <a:r>
              <a:rPr lang="it-IT" sz="2200" dirty="0" smtClean="0">
                <a:solidFill>
                  <a:srgbClr val="FFFFFF"/>
                </a:solidFill>
                <a:latin typeface="Times New Roman" panose="02020603050405020304" pitchFamily="18" charset="0"/>
                <a:ea typeface="+mn-ea"/>
                <a:cs typeface="+mn-cs"/>
              </a:rPr>
              <a:t>(normale </a:t>
            </a:r>
            <a:r>
              <a:rPr lang="it-IT" sz="2200" dirty="0">
                <a:solidFill>
                  <a:srgbClr val="FFFFFF"/>
                </a:solidFill>
                <a:latin typeface="Times New Roman" panose="02020603050405020304" pitchFamily="18" charset="0"/>
                <a:ea typeface="+mn-ea"/>
                <a:cs typeface="+mn-cs"/>
              </a:rPr>
              <a:t>ai letti di malta</a:t>
            </a:r>
            <a:r>
              <a:rPr lang="it-IT" sz="2200" dirty="0" smtClean="0">
                <a:solidFill>
                  <a:srgbClr val="FFFFFF"/>
                </a:solidFill>
                <a:latin typeface="Times New Roman" panose="02020603050405020304" pitchFamily="18" charset="0"/>
                <a:ea typeface="+mn-ea"/>
                <a:cs typeface="+mn-cs"/>
              </a:rPr>
              <a:t>)</a:t>
            </a:r>
            <a:endParaRPr lang="it-IT" altLang="en-US" sz="3600" kern="0" dirty="0" smtClean="0">
              <a:latin typeface="Times New Roman" panose="02020603050405020304" pitchFamily="18" charset="0"/>
            </a:endParaRPr>
          </a:p>
        </p:txBody>
      </p:sp>
    </p:spTree>
    <p:extLst>
      <p:ext uri="{BB962C8B-B14F-4D97-AF65-F5344CB8AC3E}">
        <p14:creationId xmlns:p14="http://schemas.microsoft.com/office/powerpoint/2010/main" val="1955473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79512" y="476672"/>
            <a:ext cx="93339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lvl="0" algn="l" eaLnBrk="1" hangingPunct="1">
              <a:defRPr/>
            </a:pPr>
            <a:r>
              <a:rPr lang="it-IT" altLang="en-US" sz="3600" kern="0" dirty="0" smtClean="0">
                <a:latin typeface="Times New Roman" panose="02020603050405020304" pitchFamily="18" charset="0"/>
              </a:rPr>
              <a:t>Comportamento a trazione </a:t>
            </a:r>
            <a:r>
              <a:rPr lang="it-IT" sz="2200" dirty="0" smtClean="0">
                <a:solidFill>
                  <a:srgbClr val="FFFFFF"/>
                </a:solidFill>
                <a:latin typeface="Times New Roman" panose="02020603050405020304" pitchFamily="18" charset="0"/>
                <a:ea typeface="+mn-ea"/>
                <a:cs typeface="+mn-cs"/>
              </a:rPr>
              <a:t>(direzione generica</a:t>
            </a:r>
            <a:r>
              <a:rPr lang="it-IT" sz="2200" dirty="0" smtClean="0">
                <a:solidFill>
                  <a:srgbClr val="FFFFFF"/>
                </a:solidFill>
                <a:latin typeface="Times New Roman" panose="02020603050405020304" pitchFamily="18" charset="0"/>
                <a:ea typeface="+mn-ea"/>
                <a:cs typeface="+mn-cs"/>
              </a:rPr>
              <a:t>)</a:t>
            </a:r>
            <a:endParaRPr lang="it-IT" altLang="en-US" sz="3600" kern="0" dirty="0" smtClean="0">
              <a:latin typeface="Times New Roman" panose="02020603050405020304" pitchFamily="18" charset="0"/>
            </a:endParaRPr>
          </a:p>
        </p:txBody>
      </p:sp>
      <p:sp>
        <p:nvSpPr>
          <p:cNvPr id="4" name="Text Box 6"/>
          <p:cNvSpPr txBox="1">
            <a:spLocks noChangeArrowheads="1"/>
          </p:cNvSpPr>
          <p:nvPr/>
        </p:nvSpPr>
        <p:spPr bwMode="auto">
          <a:xfrm>
            <a:off x="179512" y="1196752"/>
            <a:ext cx="871296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14313">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defTabSz="214313">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defTabSz="214313">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defTabSz="214313">
              <a:spcBef>
                <a:spcPct val="20000"/>
              </a:spcBef>
              <a:buClr>
                <a:schemeClr val="tx1"/>
              </a:buClr>
              <a:buChar char="–"/>
              <a:defRPr sz="2000">
                <a:solidFill>
                  <a:schemeClr val="tx1"/>
                </a:solidFill>
                <a:latin typeface="Times New Roman" panose="02020603050405020304" pitchFamily="18" charset="0"/>
              </a:defRPr>
            </a:lvl4pPr>
            <a:lvl5pPr marL="2057400" indent="-228600" defTabSz="214313">
              <a:spcBef>
                <a:spcPct val="20000"/>
              </a:spcBef>
              <a:buClr>
                <a:schemeClr val="accent1"/>
              </a:buClr>
              <a:buChar char="•"/>
              <a:defRPr sz="2000">
                <a:solidFill>
                  <a:schemeClr val="tx1"/>
                </a:solidFill>
                <a:latin typeface="Times New Roman" panose="02020603050405020304" pitchFamily="18" charset="0"/>
              </a:defRPr>
            </a:lvl5pPr>
            <a:lvl6pPr marL="25146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defTabSz="2143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spcAft>
                <a:spcPct val="50000"/>
              </a:spcAft>
              <a:buClrTx/>
              <a:buSzTx/>
              <a:buFontTx/>
              <a:buNone/>
            </a:pPr>
            <a:r>
              <a:rPr lang="it-IT" altLang="it-IT" sz="2400" dirty="0">
                <a:cs typeface="Times New Roman" panose="02020603050405020304" pitchFamily="18" charset="0"/>
                <a:sym typeface="Symbol" panose="05050102010706020507" pitchFamily="18" charset="2"/>
              </a:rPr>
              <a:t>La resistenza a trazione della muratura (in qualsiasi direzione) è molto aleatoria, ma non nulla. </a:t>
            </a:r>
          </a:p>
          <a:p>
            <a:pPr algn="just" eaLnBrk="1" hangingPunct="1">
              <a:spcBef>
                <a:spcPct val="0"/>
              </a:spcBef>
              <a:spcAft>
                <a:spcPct val="50000"/>
              </a:spcAft>
              <a:buClrTx/>
              <a:buSzTx/>
              <a:buFontTx/>
              <a:buNone/>
            </a:pPr>
            <a:r>
              <a:rPr lang="it-IT" altLang="it-IT" sz="2400" dirty="0">
                <a:cs typeface="Times New Roman" panose="02020603050405020304" pitchFamily="18" charset="0"/>
                <a:sym typeface="Symbol" panose="05050102010706020507" pitchFamily="18" charset="2"/>
              </a:rPr>
              <a:t>E' fondamentale per la diffusione dei carichi e per la resistenza a flessione fuori piano</a:t>
            </a:r>
          </a:p>
          <a:p>
            <a:pPr algn="just" eaLnBrk="1" hangingPunct="1">
              <a:spcBef>
                <a:spcPct val="0"/>
              </a:spcBef>
              <a:spcAft>
                <a:spcPct val="50000"/>
              </a:spcAft>
              <a:buClrTx/>
              <a:buSzTx/>
              <a:buFontTx/>
              <a:buNone/>
            </a:pPr>
            <a:r>
              <a:rPr lang="it-IT" altLang="it-IT" sz="2400" dirty="0">
                <a:cs typeface="Times New Roman" panose="02020603050405020304" pitchFamily="18" charset="0"/>
                <a:sym typeface="Symbol" panose="05050102010706020507" pitchFamily="18" charset="2"/>
              </a:rPr>
              <a:t>La resistenza in direzione orizzontale è data dall’attrito che si sviluppa all’interfaccia fra giunti orizzontali e blocchi; pertanto dipende, oltre che dai fattori elencati precedentemente, dalla tessitura della muratura (i blocchi devono essere interconnessi, perciò i giunti verticali adeguatamente sfalsati) e dall’entità dello sforzo normale di compressione ortogonale ai letti di malta</a:t>
            </a:r>
          </a:p>
        </p:txBody>
      </p:sp>
    </p:spTree>
    <p:extLst>
      <p:ext uri="{BB962C8B-B14F-4D97-AF65-F5344CB8AC3E}">
        <p14:creationId xmlns:p14="http://schemas.microsoft.com/office/powerpoint/2010/main" val="2419814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9552" y="402344"/>
            <a:ext cx="8134350" cy="72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en-US" sz="3200" b="1" kern="0" smtClean="0">
                <a:latin typeface="Times New Roman" panose="02020603050405020304" pitchFamily="18" charset="0"/>
              </a:rPr>
              <a:t>Compressione e taglio nel piano della parete</a:t>
            </a:r>
          </a:p>
        </p:txBody>
      </p:sp>
      <p:sp>
        <p:nvSpPr>
          <p:cNvPr id="4" name="Text Box 4"/>
          <p:cNvSpPr txBox="1">
            <a:spLocks noChangeArrowheads="1"/>
          </p:cNvSpPr>
          <p:nvPr/>
        </p:nvSpPr>
        <p:spPr bwMode="auto">
          <a:xfrm>
            <a:off x="285974" y="1096901"/>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5715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defTabSz="5715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defTabSz="5715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defTabSz="571500">
              <a:spcBef>
                <a:spcPct val="20000"/>
              </a:spcBef>
              <a:buClr>
                <a:schemeClr val="tx1"/>
              </a:buClr>
              <a:buChar char="–"/>
              <a:defRPr sz="2000">
                <a:solidFill>
                  <a:schemeClr val="tx1"/>
                </a:solidFill>
                <a:latin typeface="Times New Roman" panose="02020603050405020304" pitchFamily="18" charset="0"/>
              </a:defRPr>
            </a:lvl4pPr>
            <a:lvl5pPr marL="2057400" indent="-228600" defTabSz="571500">
              <a:spcBef>
                <a:spcPct val="20000"/>
              </a:spcBef>
              <a:buClr>
                <a:schemeClr val="accent1"/>
              </a:buClr>
              <a:buChar char="•"/>
              <a:defRPr sz="2000">
                <a:solidFill>
                  <a:schemeClr val="tx1"/>
                </a:solidFill>
                <a:latin typeface="Times New Roman" panose="02020603050405020304" pitchFamily="18" charset="0"/>
              </a:defRPr>
            </a:lvl5pPr>
            <a:lvl6pPr marL="2514600" indent="-228600" defTabSz="5715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defTabSz="5715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defTabSz="5715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defTabSz="5715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Tre meccanismi fondamentali di rottura:</a:t>
            </a:r>
          </a:p>
        </p:txBody>
      </p:sp>
      <p:pic>
        <p:nvPicPr>
          <p:cNvPr id="5" name="Picture 6" descr="mur3-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564" y="4834896"/>
            <a:ext cx="1819275" cy="137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ur3-fig10"/>
          <p:cNvPicPr>
            <a:picLocks noChangeAspect="1" noChangeArrowheads="1"/>
          </p:cNvPicPr>
          <p:nvPr/>
        </p:nvPicPr>
        <p:blipFill>
          <a:blip r:embed="rId3">
            <a:extLst>
              <a:ext uri="{28A0092B-C50C-407E-A947-70E740481C1C}">
                <a14:useLocalDpi xmlns:a14="http://schemas.microsoft.com/office/drawing/2010/main" val="0"/>
              </a:ext>
            </a:extLst>
          </a:blip>
          <a:srcRect r="-15970"/>
          <a:stretch>
            <a:fillRect/>
          </a:stretch>
        </p:blipFill>
        <p:spPr bwMode="auto">
          <a:xfrm>
            <a:off x="341338" y="1771654"/>
            <a:ext cx="4495800" cy="104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mur3-fig11"/>
          <p:cNvPicPr>
            <a:picLocks noChangeAspect="1" noChangeArrowheads="1"/>
          </p:cNvPicPr>
          <p:nvPr/>
        </p:nvPicPr>
        <p:blipFill>
          <a:blip r:embed="rId4">
            <a:extLst>
              <a:ext uri="{28A0092B-C50C-407E-A947-70E740481C1C}">
                <a14:useLocalDpi xmlns:a14="http://schemas.microsoft.com/office/drawing/2010/main" val="0"/>
              </a:ext>
            </a:extLst>
          </a:blip>
          <a:srcRect l="54903" r="-1961"/>
          <a:stretch>
            <a:fillRect/>
          </a:stretch>
        </p:blipFill>
        <p:spPr bwMode="auto">
          <a:xfrm>
            <a:off x="1519039" y="3210656"/>
            <a:ext cx="1828800" cy="101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4513684" y="1778049"/>
            <a:ext cx="4235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66738" indent="-566738">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(a)	rottura nei giunti di malta: per bassi valori di </a:t>
            </a:r>
            <a:r>
              <a:rPr lang="it-IT" altLang="it-IT" sz="2400" dirty="0" err="1">
                <a:latin typeface="Symbol" panose="05050102010706020507" pitchFamily="18" charset="2"/>
              </a:rPr>
              <a:t>s</a:t>
            </a:r>
            <a:r>
              <a:rPr lang="it-IT" altLang="it-IT" sz="2400" baseline="-25000" dirty="0" err="1"/>
              <a:t>n</a:t>
            </a:r>
            <a:endParaRPr lang="it-IT" altLang="it-IT" sz="2400" dirty="0"/>
          </a:p>
        </p:txBody>
      </p:sp>
      <p:sp>
        <p:nvSpPr>
          <p:cNvPr id="9" name="Text Box 10"/>
          <p:cNvSpPr txBox="1">
            <a:spLocks noChangeArrowheads="1"/>
          </p:cNvSpPr>
          <p:nvPr/>
        </p:nvSpPr>
        <p:spPr bwMode="auto">
          <a:xfrm>
            <a:off x="4481662" y="4744326"/>
            <a:ext cx="441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66738" indent="-566738">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(c) 	rottura per schiacciamento della muratura: valori di </a:t>
            </a:r>
            <a:r>
              <a:rPr lang="it-IT" altLang="it-IT" sz="2400" dirty="0" err="1">
                <a:latin typeface="Symbol" panose="05050102010706020507" pitchFamily="18" charset="2"/>
              </a:rPr>
              <a:t>s</a:t>
            </a:r>
            <a:r>
              <a:rPr lang="it-IT" altLang="it-IT" sz="2400" baseline="-25000" dirty="0" err="1"/>
              <a:t>n</a:t>
            </a:r>
            <a:r>
              <a:rPr lang="it-IT" altLang="it-IT" sz="2400" dirty="0"/>
              <a:t> vicini alla resistenza a compressione</a:t>
            </a:r>
          </a:p>
        </p:txBody>
      </p:sp>
      <p:sp>
        <p:nvSpPr>
          <p:cNvPr id="10" name="Text Box 11"/>
          <p:cNvSpPr txBox="1">
            <a:spLocks noChangeArrowheads="1"/>
          </p:cNvSpPr>
          <p:nvPr/>
        </p:nvSpPr>
        <p:spPr bwMode="auto">
          <a:xfrm>
            <a:off x="4476974" y="3178002"/>
            <a:ext cx="42721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(b)	rottura per taglio trazione negli elementi: valori intermedi di </a:t>
            </a:r>
            <a:r>
              <a:rPr lang="it-IT" altLang="it-IT" sz="2400" dirty="0" err="1">
                <a:latin typeface="Symbol" panose="05050102010706020507" pitchFamily="18" charset="2"/>
              </a:rPr>
              <a:t>s</a:t>
            </a:r>
            <a:r>
              <a:rPr lang="it-IT" altLang="it-IT" sz="2400" baseline="-25000" dirty="0" err="1"/>
              <a:t>n</a:t>
            </a:r>
            <a:endParaRPr lang="it-IT" altLang="it-IT" sz="2400" dirty="0"/>
          </a:p>
        </p:txBody>
      </p:sp>
    </p:spTree>
    <p:extLst>
      <p:ext uri="{BB962C8B-B14F-4D97-AF65-F5344CB8AC3E}">
        <p14:creationId xmlns:p14="http://schemas.microsoft.com/office/powerpoint/2010/main" val="1791627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13518" y="552729"/>
            <a:ext cx="86600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Ai tre meccanismi di collasso, si possono associare altrettanti criteri di resistenza (condizioni locali) che portano alla definizione di un dominio di rottura del tipo:</a:t>
            </a:r>
          </a:p>
        </p:txBody>
      </p:sp>
      <p:pic>
        <p:nvPicPr>
          <p:cNvPr id="4" name="Picture 3" descr="mur4-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292" y="2240241"/>
            <a:ext cx="351814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588351984"/>
              </p:ext>
            </p:extLst>
          </p:nvPr>
        </p:nvGraphicFramePr>
        <p:xfrm>
          <a:off x="975518" y="2457729"/>
          <a:ext cx="2377265" cy="623888"/>
        </p:xfrm>
        <a:graphic>
          <a:graphicData uri="http://schemas.openxmlformats.org/presentationml/2006/ole">
            <mc:AlternateContent xmlns:mc="http://schemas.openxmlformats.org/markup-compatibility/2006">
              <mc:Choice xmlns:v="urn:schemas-microsoft-com:vml" Requires="v">
                <p:oleObj spid="_x0000_s203802" name="Equazione" r:id="rId4" imgW="769797" imgH="175252" progId="Equation.3">
                  <p:embed/>
                </p:oleObj>
              </mc:Choice>
              <mc:Fallback>
                <p:oleObj name="Equazione" r:id="rId4" imgW="769797" imgH="17525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18" y="2457729"/>
                        <a:ext cx="2377265" cy="623888"/>
                      </a:xfrm>
                      <a:prstGeom prst="rect">
                        <a:avLst/>
                      </a:prstGeom>
                      <a:noFill/>
                      <a:ln>
                        <a:noFill/>
                      </a:ln>
                      <a:effectLst/>
                    </p:spPr>
                  </p:pic>
                </p:oleObj>
              </mc:Fallback>
            </mc:AlternateContent>
          </a:graphicData>
        </a:graphic>
      </p:graphicFrame>
      <p:sp>
        <p:nvSpPr>
          <p:cNvPr id="6" name="Text Box 5"/>
          <p:cNvSpPr txBox="1">
            <a:spLocks noChangeArrowheads="1"/>
          </p:cNvSpPr>
          <p:nvPr/>
        </p:nvSpPr>
        <p:spPr bwMode="auto">
          <a:xfrm>
            <a:off x="124470" y="1987287"/>
            <a:ext cx="53364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(a) criterio di resistenza alla Coulomb</a:t>
            </a:r>
          </a:p>
        </p:txBody>
      </p:sp>
      <p:sp>
        <p:nvSpPr>
          <p:cNvPr id="7" name="Text Box 6"/>
          <p:cNvSpPr txBox="1">
            <a:spLocks noChangeArrowheads="1"/>
          </p:cNvSpPr>
          <p:nvPr/>
        </p:nvSpPr>
        <p:spPr bwMode="auto">
          <a:xfrm>
            <a:off x="105122" y="3193244"/>
            <a:ext cx="5518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tabLst>
                <a:tab pos="481013" algn="l"/>
              </a:tabLst>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tabLst>
                <a:tab pos="481013" algn="l"/>
              </a:tabLst>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tabLst>
                <a:tab pos="481013"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481013" algn="l"/>
              </a:tabLst>
              <a:defRPr sz="2000">
                <a:solidFill>
                  <a:schemeClr val="tx1"/>
                </a:solidFill>
                <a:latin typeface="Times New Roman" panose="02020603050405020304" pitchFamily="18" charset="0"/>
              </a:defRPr>
            </a:lvl4pPr>
            <a:lvl5pPr marL="2057400" indent="-228600">
              <a:spcBef>
                <a:spcPct val="20000"/>
              </a:spcBef>
              <a:buClr>
                <a:schemeClr val="accent1"/>
              </a:buClr>
              <a:buChar char="•"/>
              <a:tabLst>
                <a:tab pos="4810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tabLst>
                <a:tab pos="4810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tabLst>
                <a:tab pos="4810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tabLst>
                <a:tab pos="4810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tabLst>
                <a:tab pos="481013" algn="l"/>
              </a:tabLst>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(b) tensione principale di trazione = 	resistenza a trazione dell'elemento</a:t>
            </a:r>
          </a:p>
        </p:txBody>
      </p:sp>
      <p:graphicFrame>
        <p:nvGraphicFramePr>
          <p:cNvPr id="8" name="Object 7"/>
          <p:cNvGraphicFramePr>
            <a:graphicFrameLocks noChangeAspect="1"/>
          </p:cNvGraphicFramePr>
          <p:nvPr>
            <p:extLst>
              <p:ext uri="{D42A27DB-BD31-4B8C-83A1-F6EECF244321}">
                <p14:modId xmlns:p14="http://schemas.microsoft.com/office/powerpoint/2010/main" val="3254833972"/>
              </p:ext>
            </p:extLst>
          </p:nvPr>
        </p:nvGraphicFramePr>
        <p:xfrm>
          <a:off x="1312714" y="4135868"/>
          <a:ext cx="2462167" cy="1063625"/>
        </p:xfrm>
        <a:graphic>
          <a:graphicData uri="http://schemas.openxmlformats.org/presentationml/2006/ole">
            <mc:AlternateContent xmlns:mc="http://schemas.openxmlformats.org/markup-compatibility/2006">
              <mc:Choice xmlns:v="urn:schemas-microsoft-com:vml" Requires="v">
                <p:oleObj spid="_x0000_s203803" name="Equazione" r:id="rId6" imgW="967563" imgH="434506" progId="Equation.3">
                  <p:embed/>
                </p:oleObj>
              </mc:Choice>
              <mc:Fallback>
                <p:oleObj name="Equazione" r:id="rId6" imgW="967563" imgH="4345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714" y="4135868"/>
                        <a:ext cx="2462167" cy="1063625"/>
                      </a:xfrm>
                      <a:prstGeom prst="rect">
                        <a:avLst/>
                      </a:prstGeom>
                      <a:noFill/>
                      <a:ln>
                        <a:noFill/>
                      </a:ln>
                      <a:effectLst/>
                    </p:spPr>
                  </p:pic>
                </p:oleObj>
              </mc:Fallback>
            </mc:AlternateContent>
          </a:graphicData>
        </a:graphic>
      </p:graphicFrame>
      <p:sp>
        <p:nvSpPr>
          <p:cNvPr id="9" name="Text Box 8"/>
          <p:cNvSpPr txBox="1">
            <a:spLocks noChangeArrowheads="1"/>
          </p:cNvSpPr>
          <p:nvPr/>
        </p:nvSpPr>
        <p:spPr bwMode="auto">
          <a:xfrm>
            <a:off x="88578" y="5377265"/>
            <a:ext cx="61745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81013">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defTabSz="481013">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defTabSz="481013">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defTabSz="481013">
              <a:spcBef>
                <a:spcPct val="20000"/>
              </a:spcBef>
              <a:buClr>
                <a:schemeClr val="tx1"/>
              </a:buClr>
              <a:buChar char="–"/>
              <a:defRPr sz="2000">
                <a:solidFill>
                  <a:schemeClr val="tx1"/>
                </a:solidFill>
                <a:latin typeface="Times New Roman" panose="02020603050405020304" pitchFamily="18" charset="0"/>
              </a:defRPr>
            </a:lvl4pPr>
            <a:lvl5pPr marL="2057400" indent="-228600" defTabSz="481013">
              <a:spcBef>
                <a:spcPct val="20000"/>
              </a:spcBef>
              <a:buClr>
                <a:schemeClr val="accent1"/>
              </a:buClr>
              <a:buChar char="•"/>
              <a:defRPr sz="2000">
                <a:solidFill>
                  <a:schemeClr val="tx1"/>
                </a:solidFill>
                <a:latin typeface="Times New Roman" panose="02020603050405020304" pitchFamily="18" charset="0"/>
              </a:defRPr>
            </a:lvl5pPr>
            <a:lvl6pPr marL="2514600" indent="-228600" defTabSz="4810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defTabSz="4810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defTabSz="4810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defTabSz="481013"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(c) </a:t>
            </a:r>
            <a:r>
              <a:rPr lang="it-IT" altLang="it-IT" sz="2400" dirty="0" smtClean="0"/>
              <a:t> tensione </a:t>
            </a:r>
            <a:r>
              <a:rPr lang="it-IT" altLang="it-IT" sz="2400" dirty="0"/>
              <a:t>massima di compressione = 	resistenza a compressione della muratura</a:t>
            </a:r>
          </a:p>
        </p:txBody>
      </p:sp>
    </p:spTree>
    <p:extLst>
      <p:ext uri="{BB962C8B-B14F-4D97-AF65-F5344CB8AC3E}">
        <p14:creationId xmlns:p14="http://schemas.microsoft.com/office/powerpoint/2010/main" val="648709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455613"/>
            <a:ext cx="360077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Resistenza a taglio:</a:t>
            </a:r>
          </a:p>
          <a:p>
            <a:pPr eaLnBrk="1" hangingPunct="1">
              <a:spcBef>
                <a:spcPct val="0"/>
              </a:spcBef>
              <a:buClrTx/>
              <a:buSzTx/>
              <a:buFontTx/>
              <a:buNone/>
            </a:pPr>
            <a:r>
              <a:rPr lang="it-IT" altLang="it-IT" sz="2400"/>
              <a:t>corrisponde ai casi (a) e (b)</a:t>
            </a:r>
          </a:p>
        </p:txBody>
      </p:sp>
      <p:sp>
        <p:nvSpPr>
          <p:cNvPr id="4" name="Text Box 3"/>
          <p:cNvSpPr txBox="1">
            <a:spLocks noChangeArrowheads="1"/>
          </p:cNvSpPr>
          <p:nvPr/>
        </p:nvSpPr>
        <p:spPr bwMode="auto">
          <a:xfrm>
            <a:off x="323528" y="1716088"/>
            <a:ext cx="1584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smtClean="0"/>
              <a:t>NTC2008</a:t>
            </a:r>
            <a:endParaRPr lang="it-IT" altLang="it-IT"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61605188"/>
              </p:ext>
            </p:extLst>
          </p:nvPr>
        </p:nvGraphicFramePr>
        <p:xfrm>
          <a:off x="2411810" y="1754865"/>
          <a:ext cx="3194917" cy="457200"/>
        </p:xfrm>
        <a:graphic>
          <a:graphicData uri="http://schemas.openxmlformats.org/presentationml/2006/ole">
            <mc:AlternateContent xmlns:mc="http://schemas.openxmlformats.org/markup-compatibility/2006">
              <mc:Choice xmlns:v="urn:schemas-microsoft-com:vml" Requires="v">
                <p:oleObj spid="_x0000_s204862" name="Equazione" r:id="rId3" imgW="1645920" imgH="175252" progId="Equation.3">
                  <p:embed/>
                </p:oleObj>
              </mc:Choice>
              <mc:Fallback>
                <p:oleObj name="Equazione" r:id="rId3" imgW="1645920" imgH="17525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810" y="1754865"/>
                        <a:ext cx="3194917" cy="457200"/>
                      </a:xfrm>
                      <a:prstGeom prst="rect">
                        <a:avLst/>
                      </a:prstGeom>
                      <a:gradFill rotWithShape="0">
                        <a:gsLst>
                          <a:gs pos="0">
                            <a:srgbClr val="CCCCFF"/>
                          </a:gs>
                          <a:gs pos="50000">
                            <a:srgbClr val="EFEFFF"/>
                          </a:gs>
                          <a:gs pos="100000">
                            <a:srgbClr val="CCCCFF"/>
                          </a:gs>
                        </a:gsLst>
                        <a:lin ang="5400000" scaled="1"/>
                      </a:gradFill>
                      <a:ln>
                        <a:noFill/>
                      </a:ln>
                      <a:effectLst/>
                    </p:spPr>
                  </p:pic>
                </p:oleObj>
              </mc:Fallback>
            </mc:AlternateContent>
          </a:graphicData>
        </a:graphic>
      </p:graphicFrame>
      <p:sp>
        <p:nvSpPr>
          <p:cNvPr id="6" name="Text Box 5"/>
          <p:cNvSpPr txBox="1">
            <a:spLocks noChangeArrowheads="1"/>
          </p:cNvSpPr>
          <p:nvPr/>
        </p:nvSpPr>
        <p:spPr bwMode="auto">
          <a:xfrm>
            <a:off x="323527" y="2360613"/>
            <a:ext cx="903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smtClean="0"/>
              <a:t>EC6</a:t>
            </a:r>
            <a:endParaRPr lang="it-IT" altLang="it-IT"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555914687"/>
              </p:ext>
            </p:extLst>
          </p:nvPr>
        </p:nvGraphicFramePr>
        <p:xfrm>
          <a:off x="4228778" y="3014663"/>
          <a:ext cx="113261" cy="215900"/>
        </p:xfrm>
        <a:graphic>
          <a:graphicData uri="http://schemas.openxmlformats.org/presentationml/2006/ole">
            <mc:AlternateContent xmlns:mc="http://schemas.openxmlformats.org/markup-compatibility/2006">
              <mc:Choice xmlns:v="urn:schemas-microsoft-com:vml" Requires="v">
                <p:oleObj spid="_x0000_s204863" name="Equazione" r:id="rId5" imgW="114151" imgH="215619" progId="Equation.3">
                  <p:embed/>
                </p:oleObj>
              </mc:Choice>
              <mc:Fallback>
                <p:oleObj name="Equazione"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8778" y="3014663"/>
                        <a:ext cx="113261" cy="2159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33272415"/>
              </p:ext>
            </p:extLst>
          </p:nvPr>
        </p:nvGraphicFramePr>
        <p:xfrm>
          <a:off x="2366748" y="2373313"/>
          <a:ext cx="3220088" cy="433388"/>
        </p:xfrm>
        <a:graphic>
          <a:graphicData uri="http://schemas.openxmlformats.org/presentationml/2006/ole">
            <mc:AlternateContent xmlns:mc="http://schemas.openxmlformats.org/markup-compatibility/2006">
              <mc:Choice xmlns:v="urn:schemas-microsoft-com:vml" Requires="v">
                <p:oleObj spid="_x0000_s204864" name="Equazione" r:id="rId7" imgW="1653575" imgH="167577" progId="Equation.3">
                  <p:embed/>
                </p:oleObj>
              </mc:Choice>
              <mc:Fallback>
                <p:oleObj name="Equazione" r:id="rId7" imgW="1653575" imgH="16757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748" y="2373313"/>
                        <a:ext cx="3220088" cy="433388"/>
                      </a:xfrm>
                      <a:prstGeom prst="rect">
                        <a:avLst/>
                      </a:prstGeom>
                      <a:gradFill rotWithShape="0">
                        <a:gsLst>
                          <a:gs pos="0">
                            <a:srgbClr val="CCCCFF"/>
                          </a:gs>
                          <a:gs pos="50000">
                            <a:srgbClr val="EFEFFF"/>
                          </a:gs>
                          <a:gs pos="100000">
                            <a:srgbClr val="CCCCFF"/>
                          </a:gs>
                        </a:gsLst>
                        <a:lin ang="5400000" scaled="1"/>
                      </a:grad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49591681"/>
              </p:ext>
            </p:extLst>
          </p:nvPr>
        </p:nvGraphicFramePr>
        <p:xfrm>
          <a:off x="2075935" y="2957692"/>
          <a:ext cx="3696729" cy="457200"/>
        </p:xfrm>
        <a:graphic>
          <a:graphicData uri="http://schemas.openxmlformats.org/presentationml/2006/ole">
            <mc:AlternateContent xmlns:mc="http://schemas.openxmlformats.org/markup-compatibility/2006">
              <mc:Choice xmlns:v="urn:schemas-microsoft-com:vml" Requires="v">
                <p:oleObj spid="_x0000_s204865" name="Equazione" r:id="rId9" imgW="1912585" imgH="175252" progId="Equation.3">
                  <p:embed/>
                </p:oleObj>
              </mc:Choice>
              <mc:Fallback>
                <p:oleObj name="Equazione" r:id="rId9" imgW="1912585" imgH="17525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5935" y="2957692"/>
                        <a:ext cx="3696729" cy="457200"/>
                      </a:xfrm>
                      <a:prstGeom prst="rect">
                        <a:avLst/>
                      </a:prstGeom>
                      <a:gradFill rotWithShape="0">
                        <a:gsLst>
                          <a:gs pos="0">
                            <a:srgbClr val="CCCCFF"/>
                          </a:gs>
                          <a:gs pos="50000">
                            <a:srgbClr val="EFEFFF"/>
                          </a:gs>
                          <a:gs pos="100000">
                            <a:srgbClr val="CCCCFF"/>
                          </a:gs>
                        </a:gsLst>
                        <a:lin ang="5400000" scaled="1"/>
                      </a:gradFill>
                      <a:ln>
                        <a:noFill/>
                      </a:ln>
                      <a:effectLst/>
                    </p:spPr>
                  </p:pic>
                </p:oleObj>
              </mc:Fallback>
            </mc:AlternateContent>
          </a:graphicData>
        </a:graphic>
      </p:graphicFrame>
      <p:sp>
        <p:nvSpPr>
          <p:cNvPr id="10" name="Text Box 9"/>
          <p:cNvSpPr txBox="1">
            <a:spLocks noChangeArrowheads="1"/>
          </p:cNvSpPr>
          <p:nvPr/>
        </p:nvSpPr>
        <p:spPr bwMode="auto">
          <a:xfrm>
            <a:off x="6012160" y="2368126"/>
            <a:ext cx="3336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dirty="0"/>
              <a:t>giunti verticali riempiti</a:t>
            </a:r>
          </a:p>
        </p:txBody>
      </p:sp>
      <p:sp>
        <p:nvSpPr>
          <p:cNvPr id="11" name="Text Box 10"/>
          <p:cNvSpPr txBox="1">
            <a:spLocks noChangeArrowheads="1"/>
          </p:cNvSpPr>
          <p:nvPr/>
        </p:nvSpPr>
        <p:spPr bwMode="auto">
          <a:xfrm>
            <a:off x="6012160" y="2986237"/>
            <a:ext cx="3336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dirty="0"/>
              <a:t>giunti verticali non riempiti</a:t>
            </a:r>
          </a:p>
        </p:txBody>
      </p:sp>
      <p:sp>
        <p:nvSpPr>
          <p:cNvPr id="12" name="Text Box 12"/>
          <p:cNvSpPr txBox="1">
            <a:spLocks noChangeArrowheads="1"/>
          </p:cNvSpPr>
          <p:nvPr/>
        </p:nvSpPr>
        <p:spPr bwMode="auto">
          <a:xfrm>
            <a:off x="323527" y="5473849"/>
            <a:ext cx="53922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Modulo di deformazione tangenziale :</a:t>
            </a:r>
          </a:p>
        </p:txBody>
      </p:sp>
      <p:graphicFrame>
        <p:nvGraphicFramePr>
          <p:cNvPr id="13" name="Object 13"/>
          <p:cNvGraphicFramePr>
            <a:graphicFrameLocks noChangeAspect="1"/>
          </p:cNvGraphicFramePr>
          <p:nvPr>
            <p:extLst>
              <p:ext uri="{D42A27DB-BD31-4B8C-83A1-F6EECF244321}">
                <p14:modId xmlns:p14="http://schemas.microsoft.com/office/powerpoint/2010/main" val="2333968004"/>
              </p:ext>
            </p:extLst>
          </p:nvPr>
        </p:nvGraphicFramePr>
        <p:xfrm>
          <a:off x="5581328" y="5484813"/>
          <a:ext cx="1624988" cy="439738"/>
        </p:xfrm>
        <a:graphic>
          <a:graphicData uri="http://schemas.openxmlformats.org/presentationml/2006/ole">
            <mc:AlternateContent xmlns:mc="http://schemas.openxmlformats.org/markup-compatibility/2006">
              <mc:Choice xmlns:v="urn:schemas-microsoft-com:vml" Requires="v">
                <p:oleObj spid="_x0000_s204866" name="Equazione" r:id="rId11" imgW="655391" imgH="129627" progId="Equation.3">
                  <p:embed/>
                </p:oleObj>
              </mc:Choice>
              <mc:Fallback>
                <p:oleObj name="Equazione" r:id="rId11" imgW="655391" imgH="12962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1328" y="5484813"/>
                        <a:ext cx="1624988" cy="439738"/>
                      </a:xfrm>
                      <a:prstGeom prst="rect">
                        <a:avLst/>
                      </a:prstGeom>
                      <a:noFill/>
                      <a:ln>
                        <a:noFill/>
                      </a:ln>
                      <a:effectLst/>
                    </p:spPr>
                  </p:pic>
                </p:oleObj>
              </mc:Fallback>
            </mc:AlternateContent>
          </a:graphicData>
        </a:graphic>
      </p:graphicFrame>
      <p:sp>
        <p:nvSpPr>
          <p:cNvPr id="14" name="Text Box 14"/>
          <p:cNvSpPr txBox="1">
            <a:spLocks noChangeArrowheads="1"/>
          </p:cNvSpPr>
          <p:nvPr/>
        </p:nvSpPr>
        <p:spPr bwMode="auto">
          <a:xfrm>
            <a:off x="251520" y="3700327"/>
            <a:ext cx="8820473"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Aft>
                <a:spcPts val="600"/>
              </a:spcAft>
              <a:defRPr/>
            </a:pPr>
            <a:r>
              <a:rPr lang="it-IT" i="1" dirty="0" err="1"/>
              <a:t>f</a:t>
            </a:r>
            <a:r>
              <a:rPr lang="it-IT" i="1" baseline="-25000" dirty="0" err="1"/>
              <a:t>vk</a:t>
            </a:r>
            <a:r>
              <a:rPr lang="it-IT" i="1" baseline="-25000" dirty="0"/>
              <a:t>   </a:t>
            </a:r>
            <a:r>
              <a:rPr lang="it-IT" dirty="0"/>
              <a:t>resistenza caratteristica a taglio</a:t>
            </a:r>
          </a:p>
          <a:p>
            <a:pPr eaLnBrk="1" hangingPunct="1">
              <a:spcAft>
                <a:spcPts val="600"/>
              </a:spcAft>
              <a:defRPr/>
            </a:pPr>
            <a:r>
              <a:rPr lang="it-IT" i="1" dirty="0"/>
              <a:t>f</a:t>
            </a:r>
            <a:r>
              <a:rPr lang="it-IT" i="1" baseline="-25000" dirty="0"/>
              <a:t>vk0   </a:t>
            </a:r>
            <a:r>
              <a:rPr lang="it-IT" dirty="0"/>
              <a:t>resistenza caratteristica a taglio in assenza di compressione</a:t>
            </a:r>
          </a:p>
          <a:p>
            <a:pPr eaLnBrk="1" hangingPunct="1">
              <a:spcAft>
                <a:spcPts val="600"/>
              </a:spcAft>
              <a:defRPr/>
            </a:pPr>
            <a:r>
              <a:rPr lang="it-IT" i="1" dirty="0" err="1"/>
              <a:t>f</a:t>
            </a:r>
            <a:r>
              <a:rPr lang="it-IT" i="1" baseline="-25000" dirty="0" err="1"/>
              <a:t>vk,lim</a:t>
            </a:r>
            <a:r>
              <a:rPr lang="it-IT" i="1" baseline="-25000" dirty="0"/>
              <a:t>  </a:t>
            </a:r>
            <a:r>
              <a:rPr lang="it-IT" dirty="0"/>
              <a:t>valore massimo della resistenza a taglio da impiegare nel calcolo</a:t>
            </a:r>
          </a:p>
        </p:txBody>
      </p:sp>
      <p:sp>
        <p:nvSpPr>
          <p:cNvPr id="15" name="Segnaposto numero diapositiva 1"/>
          <p:cNvSpPr txBox="1">
            <a:spLocks/>
          </p:cNvSpPr>
          <p:nvPr/>
        </p:nvSpPr>
        <p:spPr bwMode="auto">
          <a:xfrm>
            <a:off x="6946178" y="6865680"/>
            <a:ext cx="18876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0DCEDEBD-8642-43E7-A31B-DB6CC334227A}" type="slidenum">
              <a:rPr lang="it-IT" altLang="it-IT" sz="1400" smtClean="0"/>
              <a:pPr>
                <a:spcBef>
                  <a:spcPct val="0"/>
                </a:spcBef>
                <a:buClrTx/>
                <a:buSzTx/>
                <a:buFontTx/>
                <a:buNone/>
              </a:pPr>
              <a:t>59</a:t>
            </a:fld>
            <a:endParaRPr lang="it-IT" altLang="it-IT" sz="1400" dirty="0" smtClean="0"/>
          </a:p>
        </p:txBody>
      </p:sp>
    </p:spTree>
    <p:extLst>
      <p:ext uri="{BB962C8B-B14F-4D97-AF65-F5344CB8AC3E}">
        <p14:creationId xmlns:p14="http://schemas.microsoft.com/office/powerpoint/2010/main" val="373708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3981" y="513983"/>
            <a:ext cx="89617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a:t>Il termine "muratura" raggruppa molte tecniche diverse che si differenziano notevolmente l'una dall'altra, sia per gli ambiti di impiego, sia per le caratteristiche di comportamento e di conservazione.</a:t>
            </a:r>
          </a:p>
          <a:p>
            <a:pPr eaLnBrk="1" hangingPunct="1">
              <a:spcBef>
                <a:spcPct val="0"/>
              </a:spcBef>
              <a:buClrTx/>
              <a:buSzTx/>
              <a:buFontTx/>
              <a:buNone/>
            </a:pPr>
            <a:r>
              <a:rPr lang="it-IT" altLang="it-IT" sz="2400" dirty="0"/>
              <a:t>Si possono così distinguere:</a:t>
            </a:r>
          </a:p>
        </p:txBody>
      </p:sp>
      <p:sp>
        <p:nvSpPr>
          <p:cNvPr id="5" name="Text Box 3"/>
          <p:cNvSpPr txBox="1">
            <a:spLocks noChangeArrowheads="1"/>
          </p:cNvSpPr>
          <p:nvPr/>
        </p:nvSpPr>
        <p:spPr bwMode="auto">
          <a:xfrm>
            <a:off x="146744" y="2295104"/>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smtClean="0">
                <a:solidFill>
                  <a:schemeClr val="tx2"/>
                </a:solidFill>
              </a:rPr>
              <a:t>Monoliti </a:t>
            </a:r>
            <a:r>
              <a:rPr lang="it-IT" altLang="it-IT" sz="2400" b="1" dirty="0">
                <a:solidFill>
                  <a:schemeClr val="tx2"/>
                </a:solidFill>
              </a:rPr>
              <a:t>o megaliti</a:t>
            </a:r>
            <a:r>
              <a:rPr lang="it-IT" altLang="it-IT" sz="2400" dirty="0"/>
              <a:t>: </a:t>
            </a:r>
            <a:r>
              <a:rPr lang="it-IT" altLang="it-IT" sz="2000" dirty="0"/>
              <a:t>costruzioni realizzate con pochi grandi blocchi di pietra</a:t>
            </a:r>
          </a:p>
        </p:txBody>
      </p:sp>
      <p:pic>
        <p:nvPicPr>
          <p:cNvPr id="6" name="Picture 5" descr="mur1-fig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061" y="1744529"/>
            <a:ext cx="1656782" cy="24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ur1-fig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97" y="4129221"/>
            <a:ext cx="1552762" cy="227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197690" y="4361723"/>
            <a:ext cx="29083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b="1" dirty="0" smtClean="0">
                <a:solidFill>
                  <a:schemeClr val="tx2"/>
                </a:solidFill>
              </a:rPr>
              <a:t>Strutture </a:t>
            </a:r>
            <a:r>
              <a:rPr lang="it-IT" altLang="it-IT" sz="2400" b="1" dirty="0">
                <a:solidFill>
                  <a:schemeClr val="tx2"/>
                </a:solidFill>
              </a:rPr>
              <a:t>a blocchi lapidei senza connessione di malta</a:t>
            </a:r>
            <a:r>
              <a:rPr lang="it-IT" altLang="it-IT" sz="2400" dirty="0"/>
              <a:t> </a:t>
            </a:r>
            <a:r>
              <a:rPr lang="it-IT" altLang="it-IT" sz="2000" dirty="0"/>
              <a:t>(mura ciclopiche, templi, cattedrali gotiche, ...)</a:t>
            </a:r>
            <a:endParaRPr lang="it-IT" altLang="it-IT" sz="2400" dirty="0"/>
          </a:p>
        </p:txBody>
      </p:sp>
      <p:pic>
        <p:nvPicPr>
          <p:cNvPr id="9" name="Picture 9" descr="stonehe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7909" y="2139999"/>
            <a:ext cx="3095086" cy="180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923" y="4674062"/>
            <a:ext cx="2687920" cy="16491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238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670272" y="188640"/>
            <a:ext cx="7772400" cy="1143000"/>
          </a:xfrm>
        </p:spPr>
        <p:txBody>
          <a:bodyPr/>
          <a:lstStyle/>
          <a:p>
            <a:pPr eaLnBrk="1" hangingPunct="1"/>
            <a:r>
              <a:rPr lang="it-IT" altLang="it-IT" sz="4000" b="1" kern="1200" dirty="0">
                <a:latin typeface="Times New Roman" panose="02020603050405020304" pitchFamily="18" charset="0"/>
              </a:rPr>
              <a:t>Metodi di verifica agli stati limite</a:t>
            </a:r>
          </a:p>
        </p:txBody>
      </p:sp>
      <p:graphicFrame>
        <p:nvGraphicFramePr>
          <p:cNvPr id="138243" name="Object 4"/>
          <p:cNvGraphicFramePr>
            <a:graphicFrameLocks noChangeAspect="1"/>
          </p:cNvGraphicFramePr>
          <p:nvPr>
            <p:extLst>
              <p:ext uri="{D42A27DB-BD31-4B8C-83A1-F6EECF244321}">
                <p14:modId xmlns:p14="http://schemas.microsoft.com/office/powerpoint/2010/main" val="2705952568"/>
              </p:ext>
            </p:extLst>
          </p:nvPr>
        </p:nvGraphicFramePr>
        <p:xfrm>
          <a:off x="3800027" y="2319035"/>
          <a:ext cx="1458913" cy="639763"/>
        </p:xfrm>
        <a:graphic>
          <a:graphicData uri="http://schemas.openxmlformats.org/presentationml/2006/ole">
            <mc:AlternateContent xmlns:mc="http://schemas.openxmlformats.org/markup-compatibility/2006">
              <mc:Choice xmlns:v="urn:schemas-microsoft-com:vml" Requires="v">
                <p:oleObj spid="_x0000_s138280" name="Equazione" r:id="rId4" imgW="411693" imgH="121952" progId="Equation.3">
                  <p:embed/>
                </p:oleObj>
              </mc:Choice>
              <mc:Fallback>
                <p:oleObj name="Equazione" r:id="rId4" imgW="411693" imgH="121952"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027" y="2319035"/>
                        <a:ext cx="1458913"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4" name="Text Box 5"/>
          <p:cNvSpPr txBox="1">
            <a:spLocks noChangeArrowheads="1"/>
          </p:cNvSpPr>
          <p:nvPr/>
        </p:nvSpPr>
        <p:spPr bwMode="auto">
          <a:xfrm>
            <a:off x="587896" y="1286396"/>
            <a:ext cx="7280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dirty="0" smtClean="0"/>
              <a:t>Le </a:t>
            </a:r>
            <a:r>
              <a:rPr lang="it-IT" altLang="it-IT" sz="2400" dirty="0"/>
              <a:t>verifiche si conducono confrontando le sollecitazioni di progetto con le resistenze di progetto</a:t>
            </a:r>
          </a:p>
        </p:txBody>
      </p:sp>
      <p:sp>
        <p:nvSpPr>
          <p:cNvPr id="138245" name="Text Box 7"/>
          <p:cNvSpPr txBox="1">
            <a:spLocks noChangeArrowheads="1"/>
          </p:cNvSpPr>
          <p:nvPr/>
        </p:nvSpPr>
        <p:spPr bwMode="auto">
          <a:xfrm>
            <a:off x="594072" y="3160440"/>
            <a:ext cx="787082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le </a:t>
            </a:r>
            <a:r>
              <a:rPr lang="it-IT" altLang="it-IT" sz="2400" b="1" dirty="0">
                <a:solidFill>
                  <a:schemeClr val="folHlink"/>
                </a:solidFill>
              </a:rPr>
              <a:t>sollecitazioni di progetto</a:t>
            </a:r>
            <a:r>
              <a:rPr lang="it-IT" altLang="it-IT" sz="2400" dirty="0"/>
              <a:t> si valutano applicando al modello strutturale le azioni di progetto, cioè la combinazione delle azioni caratteristiche, ciascuna moltiplicata per l'opportuno coefficiente di sicurezza lato azioni </a:t>
            </a:r>
            <a:r>
              <a:rPr lang="it-IT" altLang="it-IT" dirty="0" err="1">
                <a:latin typeface="Symbol" panose="05050102010706020507" pitchFamily="18" charset="2"/>
              </a:rPr>
              <a:t>g</a:t>
            </a:r>
            <a:r>
              <a:rPr lang="it-IT" altLang="it-IT" sz="2400" baseline="-25000" dirty="0" err="1"/>
              <a:t>F</a:t>
            </a:r>
            <a:endParaRPr lang="it-IT" altLang="it-IT" sz="2400" baseline="-25000" dirty="0"/>
          </a:p>
        </p:txBody>
      </p:sp>
      <p:sp>
        <p:nvSpPr>
          <p:cNvPr id="138246" name="Text Box 8"/>
          <p:cNvSpPr txBox="1">
            <a:spLocks noChangeArrowheads="1"/>
          </p:cNvSpPr>
          <p:nvPr/>
        </p:nvSpPr>
        <p:spPr bwMode="auto">
          <a:xfrm>
            <a:off x="594072" y="4913040"/>
            <a:ext cx="78708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le </a:t>
            </a:r>
            <a:r>
              <a:rPr lang="it-IT" altLang="it-IT" sz="2400" b="1">
                <a:solidFill>
                  <a:schemeClr val="folHlink"/>
                </a:solidFill>
              </a:rPr>
              <a:t>resistenze di progetto</a:t>
            </a:r>
            <a:r>
              <a:rPr lang="it-IT" altLang="it-IT" sz="2400"/>
              <a:t> si valutano in base alle resistenze caratteristiche dei materiali, divise per i coefficienti di sicurezza lato materiali </a:t>
            </a:r>
            <a:r>
              <a:rPr lang="it-IT" altLang="it-IT">
                <a:latin typeface="Symbol" panose="05050102010706020507" pitchFamily="18" charset="2"/>
              </a:rPr>
              <a:t>g</a:t>
            </a:r>
            <a:r>
              <a:rPr lang="it-IT" altLang="it-IT" sz="2400" baseline="-25000"/>
              <a:t>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95536" y="436438"/>
            <a:ext cx="76628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a:latin typeface="Symbol" panose="05050102010706020507" pitchFamily="18" charset="2"/>
              </a:rPr>
              <a:t>g</a:t>
            </a:r>
            <a:r>
              <a:rPr lang="it-IT" altLang="it-IT" sz="2400" baseline="-25000"/>
              <a:t>F</a:t>
            </a:r>
            <a:r>
              <a:rPr lang="it-IT" altLang="it-IT" sz="2400"/>
              <a:t> e </a:t>
            </a:r>
            <a:r>
              <a:rPr lang="it-IT" altLang="it-IT">
                <a:latin typeface="Symbol" panose="05050102010706020507" pitchFamily="18" charset="2"/>
              </a:rPr>
              <a:t>g</a:t>
            </a:r>
            <a:r>
              <a:rPr lang="it-IT" altLang="it-IT" sz="2400" baseline="-25000"/>
              <a:t>M</a:t>
            </a:r>
            <a:r>
              <a:rPr lang="it-IT" altLang="it-IT" sz="2400"/>
              <a:t> sono coefficienti di sicurezza anch'essi determinati su base probabilistica</a:t>
            </a:r>
          </a:p>
        </p:txBody>
      </p:sp>
      <p:sp>
        <p:nvSpPr>
          <p:cNvPr id="4" name="Text Box 3"/>
          <p:cNvSpPr txBox="1">
            <a:spLocks noChangeArrowheads="1"/>
          </p:cNvSpPr>
          <p:nvPr/>
        </p:nvSpPr>
        <p:spPr bwMode="auto">
          <a:xfrm>
            <a:off x="395536" y="1731838"/>
            <a:ext cx="76628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b="1">
                <a:solidFill>
                  <a:schemeClr val="tx2"/>
                </a:solidFill>
                <a:latin typeface="Symbol" panose="05050102010706020507" pitchFamily="18" charset="2"/>
              </a:rPr>
              <a:t>g</a:t>
            </a:r>
            <a:r>
              <a:rPr lang="it-IT" altLang="it-IT" sz="2400" b="1" baseline="-25000">
                <a:solidFill>
                  <a:schemeClr val="tx2"/>
                </a:solidFill>
              </a:rPr>
              <a:t>F</a:t>
            </a:r>
            <a:r>
              <a:rPr lang="it-IT" altLang="it-IT" sz="2400" baseline="-25000"/>
              <a:t> </a:t>
            </a:r>
            <a:r>
              <a:rPr lang="it-IT" altLang="it-IT" sz="2400"/>
              <a:t>tiene conto sia dello stato limite che si sta considerando (in generale, per gli stati limite ultimi i coefficienti sono "più severi" che per gli stati limite di esercizio), sia del fatto che non sempre la presenza di una azione nella combinazione determina la situazione più sfavorevole</a:t>
            </a:r>
          </a:p>
        </p:txBody>
      </p:sp>
      <p:sp>
        <p:nvSpPr>
          <p:cNvPr id="5" name="Text Box 4"/>
          <p:cNvSpPr txBox="1">
            <a:spLocks noChangeArrowheads="1"/>
          </p:cNvSpPr>
          <p:nvPr/>
        </p:nvSpPr>
        <p:spPr bwMode="auto">
          <a:xfrm>
            <a:off x="395536" y="4094038"/>
            <a:ext cx="7662863"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b="1">
                <a:solidFill>
                  <a:schemeClr val="folHlink"/>
                </a:solidFill>
                <a:latin typeface="Symbol" panose="05050102010706020507" pitchFamily="18" charset="2"/>
              </a:rPr>
              <a:t>g</a:t>
            </a:r>
            <a:r>
              <a:rPr lang="it-IT" altLang="it-IT" sz="2400" b="1" baseline="-25000">
                <a:solidFill>
                  <a:schemeClr val="folHlink"/>
                </a:solidFill>
              </a:rPr>
              <a:t>M</a:t>
            </a:r>
            <a:r>
              <a:rPr lang="it-IT" altLang="it-IT" sz="2400"/>
              <a:t> cambia da materiale a materiale, dipende dall'affidabilità delle prove con cui si determinano le resistenze dei materiali, dalla dispersione dei risultati delle prove, dalle possibili differenze delle resistenze dei campioni su cui si effettuano le prove rispetto al materiale in situ, ecc.</a:t>
            </a:r>
          </a:p>
        </p:txBody>
      </p:sp>
    </p:spTree>
    <p:extLst>
      <p:ext uri="{BB962C8B-B14F-4D97-AF65-F5344CB8AC3E}">
        <p14:creationId xmlns:p14="http://schemas.microsoft.com/office/powerpoint/2010/main" val="883721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49301" y="320799"/>
            <a:ext cx="77724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3600" b="1" kern="0" dirty="0" smtClean="0">
                <a:latin typeface="Times New Roman" panose="02020603050405020304" pitchFamily="18" charset="0"/>
              </a:rPr>
              <a:t>Coefficienti di sicurezza</a:t>
            </a:r>
          </a:p>
        </p:txBody>
      </p:sp>
      <p:sp>
        <p:nvSpPr>
          <p:cNvPr id="4" name="Text Box 5"/>
          <p:cNvSpPr txBox="1">
            <a:spLocks noChangeArrowheads="1"/>
          </p:cNvSpPr>
          <p:nvPr/>
        </p:nvSpPr>
        <p:spPr bwMode="auto">
          <a:xfrm>
            <a:off x="149126" y="963737"/>
            <a:ext cx="87433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it-IT" altLang="it-IT">
                <a:solidFill>
                  <a:srgbClr val="FFCC00"/>
                </a:solidFill>
                <a:effectLst>
                  <a:outerShdw blurRad="38100" dist="38100" dir="2700000" algn="tl">
                    <a:srgbClr val="000000"/>
                  </a:outerShdw>
                </a:effectLst>
              </a:rPr>
              <a:t>Stati limite ultimi: per le murature coefficienti </a:t>
            </a:r>
            <a:r>
              <a:rPr lang="it-IT" altLang="it-IT">
                <a:solidFill>
                  <a:srgbClr val="FFCC00"/>
                </a:solidFill>
                <a:effectLst>
                  <a:outerShdw blurRad="38100" dist="38100" dir="2700000" algn="tl">
                    <a:srgbClr val="000000"/>
                  </a:outerShdw>
                </a:effectLst>
                <a:cs typeface="Times New Roman" pitchFamily="18" charset="0"/>
                <a:sym typeface="Symbol" pitchFamily="18" charset="2"/>
              </a:rPr>
              <a:t></a:t>
            </a:r>
            <a:r>
              <a:rPr lang="it-IT" altLang="it-IT" baseline="-30000">
                <a:solidFill>
                  <a:srgbClr val="FFCC00"/>
                </a:solidFill>
                <a:effectLst>
                  <a:outerShdw blurRad="38100" dist="38100" dir="2700000" algn="tl">
                    <a:srgbClr val="000000"/>
                  </a:outerShdw>
                </a:effectLst>
                <a:cs typeface="Times New Roman" pitchFamily="18" charset="0"/>
              </a:rPr>
              <a:t>M</a:t>
            </a:r>
            <a:r>
              <a:rPr lang="it-IT" altLang="it-IT">
                <a:solidFill>
                  <a:srgbClr val="FFCC00"/>
                </a:solidFill>
                <a:effectLst>
                  <a:outerShdw blurRad="38100" dist="38100" dir="2700000" algn="tl">
                    <a:srgbClr val="000000"/>
                  </a:outerShdw>
                </a:effectLst>
                <a:cs typeface="Times New Roman" pitchFamily="18" charset="0"/>
              </a:rPr>
              <a:t> </a:t>
            </a:r>
            <a:r>
              <a:rPr lang="it-IT" altLang="it-IT">
                <a:solidFill>
                  <a:srgbClr val="FFCC00"/>
                </a:solidFill>
                <a:effectLst>
                  <a:outerShdw blurRad="38100" dist="38100" dir="2700000" algn="tl">
                    <a:srgbClr val="000000"/>
                  </a:outerShdw>
                </a:effectLst>
              </a:rPr>
              <a:t>piuttosto alti, a causa della elevata dispersione delle caratteristiche meccaniche</a:t>
            </a:r>
          </a:p>
        </p:txBody>
      </p:sp>
      <p:sp>
        <p:nvSpPr>
          <p:cNvPr id="5" name="Text Box 8"/>
          <p:cNvSpPr txBox="1">
            <a:spLocks noChangeArrowheads="1"/>
          </p:cNvSpPr>
          <p:nvPr/>
        </p:nvSpPr>
        <p:spPr bwMode="auto">
          <a:xfrm>
            <a:off x="171649" y="1858085"/>
            <a:ext cx="8016875"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566738" indent="-376238">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10000"/>
              </a:lnSpc>
              <a:spcBef>
                <a:spcPct val="15000"/>
              </a:spcBef>
              <a:buClrTx/>
              <a:buSzTx/>
              <a:buFontTx/>
              <a:buNone/>
            </a:pPr>
            <a:r>
              <a:rPr lang="it-IT" altLang="it-IT" sz="2400" dirty="0">
                <a:cs typeface="Times New Roman" panose="02020603050405020304" pitchFamily="18" charset="0"/>
              </a:rPr>
              <a:t>NTC 2008: valori diversi per </a:t>
            </a:r>
            <a:r>
              <a:rPr lang="it-IT" altLang="it-IT" sz="2400" dirty="0">
                <a:cs typeface="Times New Roman" panose="02020603050405020304" pitchFamily="18" charset="0"/>
                <a:sym typeface="Symbol" panose="05050102010706020507" pitchFamily="18" charset="2"/>
              </a:rPr>
              <a:t></a:t>
            </a:r>
            <a:r>
              <a:rPr lang="it-IT" altLang="it-IT" sz="2400" baseline="-30000" dirty="0">
                <a:cs typeface="Times New Roman" panose="02020603050405020304" pitchFamily="18" charset="0"/>
              </a:rPr>
              <a:t>M</a:t>
            </a:r>
            <a:r>
              <a:rPr lang="it-IT" altLang="it-IT" sz="2400" dirty="0">
                <a:cs typeface="Times New Roman" panose="02020603050405020304" pitchFamily="18" charset="0"/>
              </a:rPr>
              <a:t> a seconda:</a:t>
            </a:r>
          </a:p>
          <a:p>
            <a:pPr lvl="1" eaLnBrk="1" hangingPunct="1">
              <a:lnSpc>
                <a:spcPct val="110000"/>
              </a:lnSpc>
              <a:spcBef>
                <a:spcPct val="15000"/>
              </a:spcBef>
              <a:buClr>
                <a:srgbClr val="00FF00"/>
              </a:buClr>
              <a:buSzPct val="150000"/>
              <a:buFontTx/>
              <a:buChar char="•"/>
            </a:pPr>
            <a:r>
              <a:rPr lang="it-IT" altLang="it-IT" sz="2400" dirty="0">
                <a:cs typeface="Times New Roman" panose="02020603050405020304" pitchFamily="18" charset="0"/>
              </a:rPr>
              <a:t>della categoria (I o II) degli elementi resistenti e della malta – funzione del controllo di produzione</a:t>
            </a:r>
          </a:p>
          <a:p>
            <a:pPr lvl="1" eaLnBrk="1" hangingPunct="1">
              <a:lnSpc>
                <a:spcPct val="110000"/>
              </a:lnSpc>
              <a:spcBef>
                <a:spcPct val="15000"/>
              </a:spcBef>
              <a:buClr>
                <a:srgbClr val="00FF00"/>
              </a:buClr>
              <a:buSzPct val="150000"/>
              <a:buFontTx/>
              <a:buChar char="•"/>
            </a:pPr>
            <a:r>
              <a:rPr lang="it-IT" altLang="it-IT" sz="2400" dirty="0">
                <a:cs typeface="Times New Roman" panose="02020603050405020304" pitchFamily="18" charset="0"/>
              </a:rPr>
              <a:t>della classe di esecuzione della muratura – dipende dalla qualificazione e competenza del personale e dall'attuazione di efficaci controlli in cantiere</a:t>
            </a:r>
            <a:endParaRPr lang="it-IT" altLang="it-IT" sz="2400" dirty="0"/>
          </a:p>
        </p:txBody>
      </p:sp>
      <p:grpSp>
        <p:nvGrpSpPr>
          <p:cNvPr id="6" name="Group 9"/>
          <p:cNvGrpSpPr>
            <a:grpSpLocks/>
          </p:cNvGrpSpPr>
          <p:nvPr/>
        </p:nvGrpSpPr>
        <p:grpSpPr bwMode="auto">
          <a:xfrm>
            <a:off x="416756" y="4534461"/>
            <a:ext cx="8208094" cy="1474598"/>
            <a:chOff x="158" y="2927"/>
            <a:chExt cx="5444" cy="1099"/>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158" y="2927"/>
              <a:ext cx="544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t="7385" r="571"/>
            <a:stretch>
              <a:fillRect/>
            </a:stretch>
          </p:blipFill>
          <p:spPr bwMode="auto">
            <a:xfrm>
              <a:off x="158" y="3599"/>
              <a:ext cx="5444"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egnaposto numero diapositiva 1"/>
          <p:cNvSpPr txBox="1">
            <a:spLocks/>
          </p:cNvSpPr>
          <p:nvPr/>
        </p:nvSpPr>
        <p:spPr bwMode="auto">
          <a:xfrm>
            <a:off x="7229376" y="678658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2BF8106E-1075-4D22-A4C3-5A8343560D8E}" type="slidenum">
              <a:rPr lang="it-IT" altLang="it-IT" sz="1400" smtClean="0"/>
              <a:pPr>
                <a:spcBef>
                  <a:spcPct val="0"/>
                </a:spcBef>
                <a:buClrTx/>
                <a:buSzTx/>
                <a:buFontTx/>
                <a:buNone/>
              </a:pPr>
              <a:t>62</a:t>
            </a:fld>
            <a:endParaRPr lang="it-IT" altLang="it-IT" sz="1400" smtClean="0"/>
          </a:p>
        </p:txBody>
      </p:sp>
    </p:spTree>
    <p:extLst>
      <p:ext uri="{BB962C8B-B14F-4D97-AF65-F5344CB8AC3E}">
        <p14:creationId xmlns:p14="http://schemas.microsoft.com/office/powerpoint/2010/main" val="1703566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100"/>
          <p:cNvGrpSpPr>
            <a:grpSpLocks/>
          </p:cNvGrpSpPr>
          <p:nvPr/>
        </p:nvGrpSpPr>
        <p:grpSpPr bwMode="auto">
          <a:xfrm>
            <a:off x="323528" y="2276872"/>
            <a:ext cx="8496944" cy="3060576"/>
            <a:chOff x="-2" y="-2"/>
            <a:chExt cx="3800" cy="2667"/>
          </a:xfrm>
        </p:grpSpPr>
        <p:grpSp>
          <p:nvGrpSpPr>
            <p:cNvPr id="4" name="Group 98"/>
            <p:cNvGrpSpPr>
              <a:grpSpLocks/>
            </p:cNvGrpSpPr>
            <p:nvPr/>
          </p:nvGrpSpPr>
          <p:grpSpPr bwMode="auto">
            <a:xfrm>
              <a:off x="0" y="0"/>
              <a:ext cx="3796" cy="2663"/>
              <a:chOff x="0" y="0"/>
              <a:chExt cx="3796" cy="2663"/>
            </a:xfrm>
          </p:grpSpPr>
          <p:grpSp>
            <p:nvGrpSpPr>
              <p:cNvPr id="6" name="Group 35"/>
              <p:cNvGrpSpPr>
                <a:grpSpLocks/>
              </p:cNvGrpSpPr>
              <p:nvPr/>
            </p:nvGrpSpPr>
            <p:grpSpPr bwMode="auto">
              <a:xfrm>
                <a:off x="0" y="0"/>
                <a:ext cx="337" cy="760"/>
                <a:chOff x="0" y="0"/>
                <a:chExt cx="337" cy="760"/>
              </a:xfrm>
            </p:grpSpPr>
            <p:sp>
              <p:nvSpPr>
                <p:cNvPr id="100" name="Rectangle 2"/>
                <p:cNvSpPr>
                  <a:spLocks noChangeArrowheads="1"/>
                </p:cNvSpPr>
                <p:nvPr/>
              </p:nvSpPr>
              <p:spPr bwMode="auto">
                <a:xfrm>
                  <a:off x="28" y="3"/>
                  <a:ext cx="280" cy="76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 </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101" name="Rectangle 34"/>
                <p:cNvSpPr>
                  <a:spLocks noChangeArrowheads="1"/>
                </p:cNvSpPr>
                <p:nvPr/>
              </p:nvSpPr>
              <p:spPr bwMode="auto">
                <a:xfrm>
                  <a:off x="0" y="0"/>
                  <a:ext cx="337" cy="76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7" name="Group 37"/>
              <p:cNvGrpSpPr>
                <a:grpSpLocks/>
              </p:cNvGrpSpPr>
              <p:nvPr/>
            </p:nvGrpSpPr>
            <p:grpSpPr bwMode="auto">
              <a:xfrm>
                <a:off x="337" y="0"/>
                <a:ext cx="2079" cy="760"/>
                <a:chOff x="337" y="0"/>
                <a:chExt cx="2079" cy="760"/>
              </a:xfrm>
            </p:grpSpPr>
            <p:sp>
              <p:nvSpPr>
                <p:cNvPr id="98" name="Rectangle 3"/>
                <p:cNvSpPr>
                  <a:spLocks noChangeArrowheads="1"/>
                </p:cNvSpPr>
                <p:nvPr/>
              </p:nvSpPr>
              <p:spPr bwMode="auto">
                <a:xfrm>
                  <a:off x="365" y="3"/>
                  <a:ext cx="2023" cy="76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 </a:t>
                  </a:r>
                </a:p>
                <a:p>
                  <a:pPr algn="ctr">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Materiale</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99" name="Rectangle 36"/>
                <p:cNvSpPr>
                  <a:spLocks noChangeArrowheads="1"/>
                </p:cNvSpPr>
                <p:nvPr/>
              </p:nvSpPr>
              <p:spPr bwMode="auto">
                <a:xfrm>
                  <a:off x="337" y="0"/>
                  <a:ext cx="2079" cy="76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8" name="Group 39"/>
              <p:cNvGrpSpPr>
                <a:grpSpLocks/>
              </p:cNvGrpSpPr>
              <p:nvPr/>
            </p:nvGrpSpPr>
            <p:grpSpPr bwMode="auto">
              <a:xfrm>
                <a:off x="2416" y="0"/>
                <a:ext cx="1380" cy="366"/>
                <a:chOff x="2416" y="0"/>
                <a:chExt cx="1380" cy="366"/>
              </a:xfrm>
            </p:grpSpPr>
            <p:sp>
              <p:nvSpPr>
                <p:cNvPr id="96" name="Rectangle 4"/>
                <p:cNvSpPr>
                  <a:spLocks noChangeArrowheads="1"/>
                </p:cNvSpPr>
                <p:nvPr/>
              </p:nvSpPr>
              <p:spPr bwMode="auto">
                <a:xfrm>
                  <a:off x="2444" y="3"/>
                  <a:ext cx="1324" cy="366"/>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sym typeface="Symbol" pitchFamily="18" charset="2"/>
                    </a:rPr>
                    <a:t></a:t>
                  </a:r>
                  <a:r>
                    <a:rPr lang="it-IT" altLang="it-IT" sz="1800" baseline="-300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M</a:t>
                  </a: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sym typeface="Symbol" pitchFamily="18" charset="2"/>
                  </a:endParaRP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sym typeface="Symbol" pitchFamily="18" charset="2"/>
                  </a:endParaRPr>
                </a:p>
              </p:txBody>
            </p:sp>
            <p:sp>
              <p:nvSpPr>
                <p:cNvPr id="97" name="Rectangle 38"/>
                <p:cNvSpPr>
                  <a:spLocks noChangeArrowheads="1"/>
                </p:cNvSpPr>
                <p:nvPr/>
              </p:nvSpPr>
              <p:spPr bwMode="auto">
                <a:xfrm>
                  <a:off x="2416" y="0"/>
                  <a:ext cx="1380" cy="366"/>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9" name="Group 41"/>
              <p:cNvGrpSpPr>
                <a:grpSpLocks/>
              </p:cNvGrpSpPr>
              <p:nvPr/>
            </p:nvGrpSpPr>
            <p:grpSpPr bwMode="auto">
              <a:xfrm>
                <a:off x="2416" y="366"/>
                <a:ext cx="1380" cy="394"/>
                <a:chOff x="2416" y="366"/>
                <a:chExt cx="1380" cy="394"/>
              </a:xfrm>
            </p:grpSpPr>
            <p:sp>
              <p:nvSpPr>
                <p:cNvPr id="94" name="Rectangle 5"/>
                <p:cNvSpPr>
                  <a:spLocks noChangeArrowheads="1"/>
                </p:cNvSpPr>
                <p:nvPr/>
              </p:nvSpPr>
              <p:spPr bwMode="auto">
                <a:xfrm>
                  <a:off x="2444" y="366"/>
                  <a:ext cx="1324" cy="3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Classe</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95" name="Rectangle 40"/>
                <p:cNvSpPr>
                  <a:spLocks noChangeArrowheads="1"/>
                </p:cNvSpPr>
                <p:nvPr/>
              </p:nvSpPr>
              <p:spPr bwMode="auto">
                <a:xfrm>
                  <a:off x="2416" y="366"/>
                  <a:ext cx="1380" cy="394"/>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0" name="Group 43"/>
              <p:cNvGrpSpPr>
                <a:grpSpLocks/>
              </p:cNvGrpSpPr>
              <p:nvPr/>
            </p:nvGrpSpPr>
            <p:grpSpPr bwMode="auto">
              <a:xfrm>
                <a:off x="0" y="760"/>
                <a:ext cx="336" cy="403"/>
                <a:chOff x="0" y="760"/>
                <a:chExt cx="336" cy="403"/>
              </a:xfrm>
            </p:grpSpPr>
            <p:sp>
              <p:nvSpPr>
                <p:cNvPr id="92" name="Rectangle 6"/>
                <p:cNvSpPr>
                  <a:spLocks noChangeArrowheads="1"/>
                </p:cNvSpPr>
                <p:nvPr/>
              </p:nvSpPr>
              <p:spPr bwMode="auto">
                <a:xfrm>
                  <a:off x="28" y="760"/>
                  <a:ext cx="280"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 </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93" name="Rectangle 42"/>
                <p:cNvSpPr>
                  <a:spLocks noChangeArrowheads="1"/>
                </p:cNvSpPr>
                <p:nvPr/>
              </p:nvSpPr>
              <p:spPr bwMode="auto">
                <a:xfrm>
                  <a:off x="0" y="760"/>
                  <a:ext cx="336"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 name="Group 45"/>
              <p:cNvGrpSpPr>
                <a:grpSpLocks/>
              </p:cNvGrpSpPr>
              <p:nvPr/>
            </p:nvGrpSpPr>
            <p:grpSpPr bwMode="auto">
              <a:xfrm>
                <a:off x="336" y="760"/>
                <a:ext cx="2080" cy="403"/>
                <a:chOff x="336" y="760"/>
                <a:chExt cx="2080" cy="403"/>
              </a:xfrm>
            </p:grpSpPr>
            <p:sp>
              <p:nvSpPr>
                <p:cNvPr id="90" name="Rectangle 7"/>
                <p:cNvSpPr>
                  <a:spLocks noChangeArrowheads="1"/>
                </p:cNvSpPr>
                <p:nvPr/>
              </p:nvSpPr>
              <p:spPr bwMode="auto">
                <a:xfrm>
                  <a:off x="364" y="760"/>
                  <a:ext cx="2023"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Muratura realizzata con</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91" name="Rectangle 44"/>
                <p:cNvSpPr>
                  <a:spLocks noChangeArrowheads="1"/>
                </p:cNvSpPr>
                <p:nvPr/>
              </p:nvSpPr>
              <p:spPr bwMode="auto">
                <a:xfrm>
                  <a:off x="336" y="760"/>
                  <a:ext cx="2080"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 name="Group 47"/>
              <p:cNvGrpSpPr>
                <a:grpSpLocks/>
              </p:cNvGrpSpPr>
              <p:nvPr/>
            </p:nvGrpSpPr>
            <p:grpSpPr bwMode="auto">
              <a:xfrm>
                <a:off x="2416" y="760"/>
                <a:ext cx="282" cy="403"/>
                <a:chOff x="2416" y="760"/>
                <a:chExt cx="282" cy="403"/>
              </a:xfrm>
            </p:grpSpPr>
            <p:sp>
              <p:nvSpPr>
                <p:cNvPr id="88" name="Rectangle 8"/>
                <p:cNvSpPr>
                  <a:spLocks noChangeArrowheads="1"/>
                </p:cNvSpPr>
                <p:nvPr/>
              </p:nvSpPr>
              <p:spPr bwMode="auto">
                <a:xfrm>
                  <a:off x="2444" y="760"/>
                  <a:ext cx="225"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1</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89" name="Rectangle 46"/>
                <p:cNvSpPr>
                  <a:spLocks noChangeArrowheads="1"/>
                </p:cNvSpPr>
                <p:nvPr/>
              </p:nvSpPr>
              <p:spPr bwMode="auto">
                <a:xfrm>
                  <a:off x="2416" y="760"/>
                  <a:ext cx="282"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 name="Group 49"/>
              <p:cNvGrpSpPr>
                <a:grpSpLocks/>
              </p:cNvGrpSpPr>
              <p:nvPr/>
            </p:nvGrpSpPr>
            <p:grpSpPr bwMode="auto">
              <a:xfrm>
                <a:off x="2698" y="760"/>
                <a:ext cx="256" cy="403"/>
                <a:chOff x="2698" y="760"/>
                <a:chExt cx="256" cy="403"/>
              </a:xfrm>
            </p:grpSpPr>
            <p:sp>
              <p:nvSpPr>
                <p:cNvPr id="86" name="Rectangle 9"/>
                <p:cNvSpPr>
                  <a:spLocks noChangeArrowheads="1"/>
                </p:cNvSpPr>
                <p:nvPr/>
              </p:nvSpPr>
              <p:spPr bwMode="auto">
                <a:xfrm>
                  <a:off x="2726" y="760"/>
                  <a:ext cx="200"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87" name="Rectangle 48"/>
                <p:cNvSpPr>
                  <a:spLocks noChangeArrowheads="1"/>
                </p:cNvSpPr>
                <p:nvPr/>
              </p:nvSpPr>
              <p:spPr bwMode="auto">
                <a:xfrm>
                  <a:off x="2698" y="760"/>
                  <a:ext cx="256"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4" name="Group 51"/>
              <p:cNvGrpSpPr>
                <a:grpSpLocks/>
              </p:cNvGrpSpPr>
              <p:nvPr/>
            </p:nvGrpSpPr>
            <p:grpSpPr bwMode="auto">
              <a:xfrm>
                <a:off x="2954" y="760"/>
                <a:ext cx="284" cy="403"/>
                <a:chOff x="2954" y="760"/>
                <a:chExt cx="284" cy="403"/>
              </a:xfrm>
            </p:grpSpPr>
            <p:sp>
              <p:nvSpPr>
                <p:cNvPr id="84" name="Rectangle 10"/>
                <p:cNvSpPr>
                  <a:spLocks noChangeArrowheads="1"/>
                </p:cNvSpPr>
                <p:nvPr/>
              </p:nvSpPr>
              <p:spPr bwMode="auto">
                <a:xfrm>
                  <a:off x="2982" y="760"/>
                  <a:ext cx="227"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3</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85" name="Rectangle 50"/>
                <p:cNvSpPr>
                  <a:spLocks noChangeArrowheads="1"/>
                </p:cNvSpPr>
                <p:nvPr/>
              </p:nvSpPr>
              <p:spPr bwMode="auto">
                <a:xfrm>
                  <a:off x="2954" y="760"/>
                  <a:ext cx="284"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5" name="Group 53"/>
              <p:cNvGrpSpPr>
                <a:grpSpLocks/>
              </p:cNvGrpSpPr>
              <p:nvPr/>
            </p:nvGrpSpPr>
            <p:grpSpPr bwMode="auto">
              <a:xfrm>
                <a:off x="3238" y="760"/>
                <a:ext cx="270" cy="403"/>
                <a:chOff x="3238" y="760"/>
                <a:chExt cx="270" cy="403"/>
              </a:xfrm>
            </p:grpSpPr>
            <p:sp>
              <p:nvSpPr>
                <p:cNvPr id="82" name="Rectangle 11"/>
                <p:cNvSpPr>
                  <a:spLocks noChangeArrowheads="1"/>
                </p:cNvSpPr>
                <p:nvPr/>
              </p:nvSpPr>
              <p:spPr bwMode="auto">
                <a:xfrm>
                  <a:off x="3266" y="760"/>
                  <a:ext cx="214"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4</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83" name="Rectangle 52"/>
                <p:cNvSpPr>
                  <a:spLocks noChangeArrowheads="1"/>
                </p:cNvSpPr>
                <p:nvPr/>
              </p:nvSpPr>
              <p:spPr bwMode="auto">
                <a:xfrm>
                  <a:off x="3238" y="760"/>
                  <a:ext cx="270"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6" name="Group 55"/>
              <p:cNvGrpSpPr>
                <a:grpSpLocks/>
              </p:cNvGrpSpPr>
              <p:nvPr/>
            </p:nvGrpSpPr>
            <p:grpSpPr bwMode="auto">
              <a:xfrm>
                <a:off x="3508" y="760"/>
                <a:ext cx="288" cy="403"/>
                <a:chOff x="3508" y="760"/>
                <a:chExt cx="288" cy="403"/>
              </a:xfrm>
            </p:grpSpPr>
            <p:sp>
              <p:nvSpPr>
                <p:cNvPr id="80" name="Rectangle 12"/>
                <p:cNvSpPr>
                  <a:spLocks noChangeArrowheads="1"/>
                </p:cNvSpPr>
                <p:nvPr/>
              </p:nvSpPr>
              <p:spPr bwMode="auto">
                <a:xfrm>
                  <a:off x="3536" y="760"/>
                  <a:ext cx="231" cy="403"/>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5</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81" name="Rectangle 54"/>
                <p:cNvSpPr>
                  <a:spLocks noChangeArrowheads="1"/>
                </p:cNvSpPr>
                <p:nvPr/>
              </p:nvSpPr>
              <p:spPr bwMode="auto">
                <a:xfrm>
                  <a:off x="3508" y="760"/>
                  <a:ext cx="288" cy="403"/>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7" name="Group 57"/>
              <p:cNvGrpSpPr>
                <a:grpSpLocks/>
              </p:cNvGrpSpPr>
              <p:nvPr/>
            </p:nvGrpSpPr>
            <p:grpSpPr bwMode="auto">
              <a:xfrm>
                <a:off x="0" y="1163"/>
                <a:ext cx="336" cy="500"/>
                <a:chOff x="0" y="1163"/>
                <a:chExt cx="336" cy="500"/>
              </a:xfrm>
            </p:grpSpPr>
            <p:sp>
              <p:nvSpPr>
                <p:cNvPr id="78" name="Rectangle 13"/>
                <p:cNvSpPr>
                  <a:spLocks noChangeArrowheads="1"/>
                </p:cNvSpPr>
                <p:nvPr/>
              </p:nvSpPr>
              <p:spPr bwMode="auto">
                <a:xfrm>
                  <a:off x="28" y="1166"/>
                  <a:ext cx="280"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A</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79" name="Rectangle 56"/>
                <p:cNvSpPr>
                  <a:spLocks noChangeArrowheads="1"/>
                </p:cNvSpPr>
                <p:nvPr/>
              </p:nvSpPr>
              <p:spPr bwMode="auto">
                <a:xfrm>
                  <a:off x="0" y="1163"/>
                  <a:ext cx="336"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8" name="Group 59"/>
              <p:cNvGrpSpPr>
                <a:grpSpLocks/>
              </p:cNvGrpSpPr>
              <p:nvPr/>
            </p:nvGrpSpPr>
            <p:grpSpPr bwMode="auto">
              <a:xfrm>
                <a:off x="336" y="1163"/>
                <a:ext cx="2080" cy="500"/>
                <a:chOff x="336" y="1163"/>
                <a:chExt cx="2080" cy="500"/>
              </a:xfrm>
            </p:grpSpPr>
            <p:sp>
              <p:nvSpPr>
                <p:cNvPr id="76" name="Rectangle 14"/>
                <p:cNvSpPr>
                  <a:spLocks noChangeArrowheads="1"/>
                </p:cNvSpPr>
                <p:nvPr/>
              </p:nvSpPr>
              <p:spPr bwMode="auto">
                <a:xfrm>
                  <a:off x="364" y="1166"/>
                  <a:ext cx="2023"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Elementi di categoria I, malta a prestazione garantita</a:t>
                  </a:r>
                </a:p>
                <a:p>
                  <a:pP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77" name="Rectangle 58"/>
                <p:cNvSpPr>
                  <a:spLocks noChangeArrowheads="1"/>
                </p:cNvSpPr>
                <p:nvPr/>
              </p:nvSpPr>
              <p:spPr bwMode="auto">
                <a:xfrm>
                  <a:off x="336" y="1163"/>
                  <a:ext cx="2080"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9" name="Group 61"/>
              <p:cNvGrpSpPr>
                <a:grpSpLocks/>
              </p:cNvGrpSpPr>
              <p:nvPr/>
            </p:nvGrpSpPr>
            <p:grpSpPr bwMode="auto">
              <a:xfrm>
                <a:off x="2416" y="1163"/>
                <a:ext cx="282" cy="500"/>
                <a:chOff x="2416" y="1163"/>
                <a:chExt cx="282" cy="500"/>
              </a:xfrm>
            </p:grpSpPr>
            <p:sp>
              <p:nvSpPr>
                <p:cNvPr id="74" name="Rectangle 15"/>
                <p:cNvSpPr>
                  <a:spLocks noChangeArrowheads="1"/>
                </p:cNvSpPr>
                <p:nvPr/>
              </p:nvSpPr>
              <p:spPr bwMode="auto">
                <a:xfrm>
                  <a:off x="2444" y="1166"/>
                  <a:ext cx="225"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1,5</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75" name="Rectangle 60"/>
                <p:cNvSpPr>
                  <a:spLocks noChangeArrowheads="1"/>
                </p:cNvSpPr>
                <p:nvPr/>
              </p:nvSpPr>
              <p:spPr bwMode="auto">
                <a:xfrm>
                  <a:off x="2416" y="1163"/>
                  <a:ext cx="282"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0" name="Group 63"/>
              <p:cNvGrpSpPr>
                <a:grpSpLocks/>
              </p:cNvGrpSpPr>
              <p:nvPr/>
            </p:nvGrpSpPr>
            <p:grpSpPr bwMode="auto">
              <a:xfrm>
                <a:off x="2698" y="1163"/>
                <a:ext cx="256" cy="500"/>
                <a:chOff x="2698" y="1163"/>
                <a:chExt cx="256" cy="500"/>
              </a:xfrm>
            </p:grpSpPr>
            <p:sp>
              <p:nvSpPr>
                <p:cNvPr id="72" name="Rectangle 16"/>
                <p:cNvSpPr>
                  <a:spLocks noChangeArrowheads="1"/>
                </p:cNvSpPr>
                <p:nvPr/>
              </p:nvSpPr>
              <p:spPr bwMode="auto">
                <a:xfrm>
                  <a:off x="2726" y="1166"/>
                  <a:ext cx="200"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1,7</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73" name="Rectangle 62"/>
                <p:cNvSpPr>
                  <a:spLocks noChangeArrowheads="1"/>
                </p:cNvSpPr>
                <p:nvPr/>
              </p:nvSpPr>
              <p:spPr bwMode="auto">
                <a:xfrm>
                  <a:off x="2698" y="1163"/>
                  <a:ext cx="256"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1" name="Group 65"/>
              <p:cNvGrpSpPr>
                <a:grpSpLocks/>
              </p:cNvGrpSpPr>
              <p:nvPr/>
            </p:nvGrpSpPr>
            <p:grpSpPr bwMode="auto">
              <a:xfrm>
                <a:off x="2954" y="1163"/>
                <a:ext cx="284" cy="500"/>
                <a:chOff x="2954" y="1163"/>
                <a:chExt cx="284" cy="500"/>
              </a:xfrm>
            </p:grpSpPr>
            <p:sp>
              <p:nvSpPr>
                <p:cNvPr id="70" name="Rectangle 17"/>
                <p:cNvSpPr>
                  <a:spLocks noChangeArrowheads="1"/>
                </p:cNvSpPr>
                <p:nvPr/>
              </p:nvSpPr>
              <p:spPr bwMode="auto">
                <a:xfrm>
                  <a:off x="2982" y="1166"/>
                  <a:ext cx="227"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2,0</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71" name="Rectangle 64"/>
                <p:cNvSpPr>
                  <a:spLocks noChangeArrowheads="1"/>
                </p:cNvSpPr>
                <p:nvPr/>
              </p:nvSpPr>
              <p:spPr bwMode="auto">
                <a:xfrm>
                  <a:off x="2954" y="1163"/>
                  <a:ext cx="284"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2" name="Group 67"/>
              <p:cNvGrpSpPr>
                <a:grpSpLocks/>
              </p:cNvGrpSpPr>
              <p:nvPr/>
            </p:nvGrpSpPr>
            <p:grpSpPr bwMode="auto">
              <a:xfrm>
                <a:off x="3238" y="1163"/>
                <a:ext cx="270" cy="500"/>
                <a:chOff x="3238" y="1163"/>
                <a:chExt cx="270" cy="500"/>
              </a:xfrm>
            </p:grpSpPr>
            <p:sp>
              <p:nvSpPr>
                <p:cNvPr id="68" name="Rectangle 18"/>
                <p:cNvSpPr>
                  <a:spLocks noChangeArrowheads="1"/>
                </p:cNvSpPr>
                <p:nvPr/>
              </p:nvSpPr>
              <p:spPr bwMode="auto">
                <a:xfrm>
                  <a:off x="3266" y="1166"/>
                  <a:ext cx="214"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2,2</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69" name="Rectangle 66"/>
                <p:cNvSpPr>
                  <a:spLocks noChangeArrowheads="1"/>
                </p:cNvSpPr>
                <p:nvPr/>
              </p:nvSpPr>
              <p:spPr bwMode="auto">
                <a:xfrm>
                  <a:off x="3238" y="1163"/>
                  <a:ext cx="270"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3" name="Group 69"/>
              <p:cNvGrpSpPr>
                <a:grpSpLocks/>
              </p:cNvGrpSpPr>
              <p:nvPr/>
            </p:nvGrpSpPr>
            <p:grpSpPr bwMode="auto">
              <a:xfrm>
                <a:off x="3508" y="1163"/>
                <a:ext cx="288" cy="500"/>
                <a:chOff x="3508" y="1163"/>
                <a:chExt cx="288" cy="500"/>
              </a:xfrm>
            </p:grpSpPr>
            <p:sp>
              <p:nvSpPr>
                <p:cNvPr id="66" name="Rectangle 19"/>
                <p:cNvSpPr>
                  <a:spLocks noChangeArrowheads="1"/>
                </p:cNvSpPr>
                <p:nvPr/>
              </p:nvSpPr>
              <p:spPr bwMode="auto">
                <a:xfrm>
                  <a:off x="3536" y="1166"/>
                  <a:ext cx="231" cy="494"/>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2,5</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67" name="Rectangle 68"/>
                <p:cNvSpPr>
                  <a:spLocks noChangeArrowheads="1"/>
                </p:cNvSpPr>
                <p:nvPr/>
              </p:nvSpPr>
              <p:spPr bwMode="auto">
                <a:xfrm>
                  <a:off x="3508" y="1163"/>
                  <a:ext cx="288"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4" name="Group 71"/>
              <p:cNvGrpSpPr>
                <a:grpSpLocks/>
              </p:cNvGrpSpPr>
              <p:nvPr/>
            </p:nvGrpSpPr>
            <p:grpSpPr bwMode="auto">
              <a:xfrm>
                <a:off x="0" y="1663"/>
                <a:ext cx="336" cy="500"/>
                <a:chOff x="0" y="1663"/>
                <a:chExt cx="336" cy="500"/>
              </a:xfrm>
            </p:grpSpPr>
            <p:sp>
              <p:nvSpPr>
                <p:cNvPr id="64" name="Rectangle 20"/>
                <p:cNvSpPr>
                  <a:spLocks noChangeArrowheads="1"/>
                </p:cNvSpPr>
                <p:nvPr/>
              </p:nvSpPr>
              <p:spPr bwMode="auto">
                <a:xfrm>
                  <a:off x="28" y="1660"/>
                  <a:ext cx="280"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B</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65" name="Rectangle 70"/>
                <p:cNvSpPr>
                  <a:spLocks noChangeArrowheads="1"/>
                </p:cNvSpPr>
                <p:nvPr/>
              </p:nvSpPr>
              <p:spPr bwMode="auto">
                <a:xfrm>
                  <a:off x="0" y="1663"/>
                  <a:ext cx="336"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5" name="Group 73"/>
              <p:cNvGrpSpPr>
                <a:grpSpLocks/>
              </p:cNvGrpSpPr>
              <p:nvPr/>
            </p:nvGrpSpPr>
            <p:grpSpPr bwMode="auto">
              <a:xfrm>
                <a:off x="336" y="1663"/>
                <a:ext cx="2080" cy="500"/>
                <a:chOff x="336" y="1663"/>
                <a:chExt cx="2080" cy="500"/>
              </a:xfrm>
            </p:grpSpPr>
            <p:sp>
              <p:nvSpPr>
                <p:cNvPr id="62" name="Rectangle 21"/>
                <p:cNvSpPr>
                  <a:spLocks noChangeArrowheads="1"/>
                </p:cNvSpPr>
                <p:nvPr/>
              </p:nvSpPr>
              <p:spPr bwMode="auto">
                <a:xfrm>
                  <a:off x="364" y="1660"/>
                  <a:ext cx="2023"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Elementi di categoria I, malta a composizione garantita</a:t>
                  </a:r>
                </a:p>
                <a:p>
                  <a:pP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63" name="Rectangle 72"/>
                <p:cNvSpPr>
                  <a:spLocks noChangeArrowheads="1"/>
                </p:cNvSpPr>
                <p:nvPr/>
              </p:nvSpPr>
              <p:spPr bwMode="auto">
                <a:xfrm>
                  <a:off x="336" y="1663"/>
                  <a:ext cx="2080"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6" name="Group 75"/>
              <p:cNvGrpSpPr>
                <a:grpSpLocks/>
              </p:cNvGrpSpPr>
              <p:nvPr/>
            </p:nvGrpSpPr>
            <p:grpSpPr bwMode="auto">
              <a:xfrm>
                <a:off x="2416" y="1663"/>
                <a:ext cx="282" cy="500"/>
                <a:chOff x="2416" y="1663"/>
                <a:chExt cx="282" cy="500"/>
              </a:xfrm>
            </p:grpSpPr>
            <p:sp>
              <p:nvSpPr>
                <p:cNvPr id="60" name="Rectangle 22"/>
                <p:cNvSpPr>
                  <a:spLocks noChangeArrowheads="1"/>
                </p:cNvSpPr>
                <p:nvPr/>
              </p:nvSpPr>
              <p:spPr bwMode="auto">
                <a:xfrm>
                  <a:off x="2444" y="1660"/>
                  <a:ext cx="225"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1,7</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61" name="Rectangle 74"/>
                <p:cNvSpPr>
                  <a:spLocks noChangeArrowheads="1"/>
                </p:cNvSpPr>
                <p:nvPr/>
              </p:nvSpPr>
              <p:spPr bwMode="auto">
                <a:xfrm>
                  <a:off x="2416" y="1663"/>
                  <a:ext cx="282"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7" name="Group 77"/>
              <p:cNvGrpSpPr>
                <a:grpSpLocks/>
              </p:cNvGrpSpPr>
              <p:nvPr/>
            </p:nvGrpSpPr>
            <p:grpSpPr bwMode="auto">
              <a:xfrm>
                <a:off x="2698" y="1663"/>
                <a:ext cx="256" cy="500"/>
                <a:chOff x="2698" y="1663"/>
                <a:chExt cx="256" cy="500"/>
              </a:xfrm>
            </p:grpSpPr>
            <p:sp>
              <p:nvSpPr>
                <p:cNvPr id="58" name="Rectangle 23"/>
                <p:cNvSpPr>
                  <a:spLocks noChangeArrowheads="1"/>
                </p:cNvSpPr>
                <p:nvPr/>
              </p:nvSpPr>
              <p:spPr bwMode="auto">
                <a:xfrm>
                  <a:off x="2726" y="1660"/>
                  <a:ext cx="200"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2,0</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59" name="Rectangle 76"/>
                <p:cNvSpPr>
                  <a:spLocks noChangeArrowheads="1"/>
                </p:cNvSpPr>
                <p:nvPr/>
              </p:nvSpPr>
              <p:spPr bwMode="auto">
                <a:xfrm>
                  <a:off x="2698" y="1663"/>
                  <a:ext cx="256"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8" name="Group 79"/>
              <p:cNvGrpSpPr>
                <a:grpSpLocks/>
              </p:cNvGrpSpPr>
              <p:nvPr/>
            </p:nvGrpSpPr>
            <p:grpSpPr bwMode="auto">
              <a:xfrm>
                <a:off x="2954" y="1663"/>
                <a:ext cx="284" cy="500"/>
                <a:chOff x="2954" y="1663"/>
                <a:chExt cx="284" cy="500"/>
              </a:xfrm>
            </p:grpSpPr>
            <p:sp>
              <p:nvSpPr>
                <p:cNvPr id="56" name="Rectangle 24"/>
                <p:cNvSpPr>
                  <a:spLocks noChangeArrowheads="1"/>
                </p:cNvSpPr>
                <p:nvPr/>
              </p:nvSpPr>
              <p:spPr bwMode="auto">
                <a:xfrm>
                  <a:off x="2982" y="1660"/>
                  <a:ext cx="227"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2,2</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57" name="Rectangle 78"/>
                <p:cNvSpPr>
                  <a:spLocks noChangeArrowheads="1"/>
                </p:cNvSpPr>
                <p:nvPr/>
              </p:nvSpPr>
              <p:spPr bwMode="auto">
                <a:xfrm>
                  <a:off x="2954" y="1663"/>
                  <a:ext cx="284"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29" name="Group 81"/>
              <p:cNvGrpSpPr>
                <a:grpSpLocks/>
              </p:cNvGrpSpPr>
              <p:nvPr/>
            </p:nvGrpSpPr>
            <p:grpSpPr bwMode="auto">
              <a:xfrm>
                <a:off x="3238" y="1663"/>
                <a:ext cx="270" cy="500"/>
                <a:chOff x="3238" y="1663"/>
                <a:chExt cx="270" cy="500"/>
              </a:xfrm>
            </p:grpSpPr>
            <p:sp>
              <p:nvSpPr>
                <p:cNvPr id="54" name="Rectangle 25"/>
                <p:cNvSpPr>
                  <a:spLocks noChangeArrowheads="1"/>
                </p:cNvSpPr>
                <p:nvPr/>
              </p:nvSpPr>
              <p:spPr bwMode="auto">
                <a:xfrm>
                  <a:off x="3266" y="1660"/>
                  <a:ext cx="214"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2,5</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55" name="Rectangle 80"/>
                <p:cNvSpPr>
                  <a:spLocks noChangeArrowheads="1"/>
                </p:cNvSpPr>
                <p:nvPr/>
              </p:nvSpPr>
              <p:spPr bwMode="auto">
                <a:xfrm>
                  <a:off x="3238" y="1663"/>
                  <a:ext cx="270"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0" name="Group 83"/>
              <p:cNvGrpSpPr>
                <a:grpSpLocks/>
              </p:cNvGrpSpPr>
              <p:nvPr/>
            </p:nvGrpSpPr>
            <p:grpSpPr bwMode="auto">
              <a:xfrm>
                <a:off x="3508" y="1663"/>
                <a:ext cx="288" cy="500"/>
                <a:chOff x="3508" y="1663"/>
                <a:chExt cx="288" cy="500"/>
              </a:xfrm>
            </p:grpSpPr>
            <p:sp>
              <p:nvSpPr>
                <p:cNvPr id="52" name="Rectangle 26"/>
                <p:cNvSpPr>
                  <a:spLocks noChangeArrowheads="1"/>
                </p:cNvSpPr>
                <p:nvPr/>
              </p:nvSpPr>
              <p:spPr bwMode="auto">
                <a:xfrm>
                  <a:off x="3536" y="1660"/>
                  <a:ext cx="231"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2,7</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53" name="Rectangle 82"/>
                <p:cNvSpPr>
                  <a:spLocks noChangeArrowheads="1"/>
                </p:cNvSpPr>
                <p:nvPr/>
              </p:nvSpPr>
              <p:spPr bwMode="auto">
                <a:xfrm>
                  <a:off x="3508" y="1663"/>
                  <a:ext cx="288"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1" name="Group 85"/>
              <p:cNvGrpSpPr>
                <a:grpSpLocks/>
              </p:cNvGrpSpPr>
              <p:nvPr/>
            </p:nvGrpSpPr>
            <p:grpSpPr bwMode="auto">
              <a:xfrm>
                <a:off x="0" y="2163"/>
                <a:ext cx="336" cy="500"/>
                <a:chOff x="0" y="2163"/>
                <a:chExt cx="336" cy="500"/>
              </a:xfrm>
            </p:grpSpPr>
            <p:sp>
              <p:nvSpPr>
                <p:cNvPr id="50" name="Rectangle 27"/>
                <p:cNvSpPr>
                  <a:spLocks noChangeArrowheads="1"/>
                </p:cNvSpPr>
                <p:nvPr/>
              </p:nvSpPr>
              <p:spPr bwMode="auto">
                <a:xfrm>
                  <a:off x="28" y="2160"/>
                  <a:ext cx="280"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C</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51" name="Rectangle 84"/>
                <p:cNvSpPr>
                  <a:spLocks noChangeArrowheads="1"/>
                </p:cNvSpPr>
                <p:nvPr/>
              </p:nvSpPr>
              <p:spPr bwMode="auto">
                <a:xfrm>
                  <a:off x="0" y="2163"/>
                  <a:ext cx="336"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2" name="Group 87"/>
              <p:cNvGrpSpPr>
                <a:grpSpLocks/>
              </p:cNvGrpSpPr>
              <p:nvPr/>
            </p:nvGrpSpPr>
            <p:grpSpPr bwMode="auto">
              <a:xfrm>
                <a:off x="336" y="2163"/>
                <a:ext cx="2080" cy="500"/>
                <a:chOff x="336" y="2163"/>
                <a:chExt cx="2080" cy="500"/>
              </a:xfrm>
            </p:grpSpPr>
            <p:sp>
              <p:nvSpPr>
                <p:cNvPr id="48" name="Rectangle 28"/>
                <p:cNvSpPr>
                  <a:spLocks noChangeArrowheads="1"/>
                </p:cNvSpPr>
                <p:nvPr/>
              </p:nvSpPr>
              <p:spPr bwMode="auto">
                <a:xfrm>
                  <a:off x="364" y="2160"/>
                  <a:ext cx="2023"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Elementi di categoria II, qualsiasi malta</a:t>
                  </a:r>
                </a:p>
                <a:p>
                  <a:pP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49" name="Rectangle 86"/>
                <p:cNvSpPr>
                  <a:spLocks noChangeArrowheads="1"/>
                </p:cNvSpPr>
                <p:nvPr/>
              </p:nvSpPr>
              <p:spPr bwMode="auto">
                <a:xfrm>
                  <a:off x="336" y="2163"/>
                  <a:ext cx="2080"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3" name="Group 89"/>
              <p:cNvGrpSpPr>
                <a:grpSpLocks/>
              </p:cNvGrpSpPr>
              <p:nvPr/>
            </p:nvGrpSpPr>
            <p:grpSpPr bwMode="auto">
              <a:xfrm>
                <a:off x="2416" y="2163"/>
                <a:ext cx="282" cy="500"/>
                <a:chOff x="2416" y="2163"/>
                <a:chExt cx="282" cy="500"/>
              </a:xfrm>
            </p:grpSpPr>
            <p:sp>
              <p:nvSpPr>
                <p:cNvPr id="46" name="Rectangle 29"/>
                <p:cNvSpPr>
                  <a:spLocks noChangeArrowheads="1"/>
                </p:cNvSpPr>
                <p:nvPr/>
              </p:nvSpPr>
              <p:spPr bwMode="auto">
                <a:xfrm>
                  <a:off x="2444" y="2160"/>
                  <a:ext cx="225"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2,0</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47" name="Rectangle 88"/>
                <p:cNvSpPr>
                  <a:spLocks noChangeArrowheads="1"/>
                </p:cNvSpPr>
                <p:nvPr/>
              </p:nvSpPr>
              <p:spPr bwMode="auto">
                <a:xfrm>
                  <a:off x="2416" y="2163"/>
                  <a:ext cx="282"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4" name="Group 91"/>
              <p:cNvGrpSpPr>
                <a:grpSpLocks/>
              </p:cNvGrpSpPr>
              <p:nvPr/>
            </p:nvGrpSpPr>
            <p:grpSpPr bwMode="auto">
              <a:xfrm>
                <a:off x="2698" y="2163"/>
                <a:ext cx="256" cy="500"/>
                <a:chOff x="2698" y="2163"/>
                <a:chExt cx="256" cy="500"/>
              </a:xfrm>
            </p:grpSpPr>
            <p:sp>
              <p:nvSpPr>
                <p:cNvPr id="44" name="Rectangle 30"/>
                <p:cNvSpPr>
                  <a:spLocks noChangeArrowheads="1"/>
                </p:cNvSpPr>
                <p:nvPr/>
              </p:nvSpPr>
              <p:spPr bwMode="auto">
                <a:xfrm>
                  <a:off x="2726" y="2160"/>
                  <a:ext cx="200"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2,2</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45" name="Rectangle 90"/>
                <p:cNvSpPr>
                  <a:spLocks noChangeArrowheads="1"/>
                </p:cNvSpPr>
                <p:nvPr/>
              </p:nvSpPr>
              <p:spPr bwMode="auto">
                <a:xfrm>
                  <a:off x="2698" y="2163"/>
                  <a:ext cx="256"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5" name="Group 93"/>
              <p:cNvGrpSpPr>
                <a:grpSpLocks/>
              </p:cNvGrpSpPr>
              <p:nvPr/>
            </p:nvGrpSpPr>
            <p:grpSpPr bwMode="auto">
              <a:xfrm>
                <a:off x="2954" y="2163"/>
                <a:ext cx="284" cy="500"/>
                <a:chOff x="2954" y="2163"/>
                <a:chExt cx="284" cy="500"/>
              </a:xfrm>
            </p:grpSpPr>
            <p:sp>
              <p:nvSpPr>
                <p:cNvPr id="42" name="Rectangle 31"/>
                <p:cNvSpPr>
                  <a:spLocks noChangeArrowheads="1"/>
                </p:cNvSpPr>
                <p:nvPr/>
              </p:nvSpPr>
              <p:spPr bwMode="auto">
                <a:xfrm>
                  <a:off x="2982" y="2160"/>
                  <a:ext cx="227"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2,5</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43" name="Rectangle 92"/>
                <p:cNvSpPr>
                  <a:spLocks noChangeArrowheads="1"/>
                </p:cNvSpPr>
                <p:nvPr/>
              </p:nvSpPr>
              <p:spPr bwMode="auto">
                <a:xfrm>
                  <a:off x="2954" y="2163"/>
                  <a:ext cx="284"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6" name="Group 95"/>
              <p:cNvGrpSpPr>
                <a:grpSpLocks/>
              </p:cNvGrpSpPr>
              <p:nvPr/>
            </p:nvGrpSpPr>
            <p:grpSpPr bwMode="auto">
              <a:xfrm>
                <a:off x="3238" y="2163"/>
                <a:ext cx="270" cy="500"/>
                <a:chOff x="3238" y="2163"/>
                <a:chExt cx="270" cy="500"/>
              </a:xfrm>
            </p:grpSpPr>
            <p:sp>
              <p:nvSpPr>
                <p:cNvPr id="40" name="Rectangle 32"/>
                <p:cNvSpPr>
                  <a:spLocks noChangeArrowheads="1"/>
                </p:cNvSpPr>
                <p:nvPr/>
              </p:nvSpPr>
              <p:spPr bwMode="auto">
                <a:xfrm>
                  <a:off x="3266" y="2160"/>
                  <a:ext cx="214"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2,7</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41" name="Rectangle 94"/>
                <p:cNvSpPr>
                  <a:spLocks noChangeArrowheads="1"/>
                </p:cNvSpPr>
                <p:nvPr/>
              </p:nvSpPr>
              <p:spPr bwMode="auto">
                <a:xfrm>
                  <a:off x="3238" y="2163"/>
                  <a:ext cx="270"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37" name="Group 97"/>
              <p:cNvGrpSpPr>
                <a:grpSpLocks/>
              </p:cNvGrpSpPr>
              <p:nvPr/>
            </p:nvGrpSpPr>
            <p:grpSpPr bwMode="auto">
              <a:xfrm>
                <a:off x="3508" y="2163"/>
                <a:ext cx="288" cy="500"/>
                <a:chOff x="3508" y="2163"/>
                <a:chExt cx="288" cy="500"/>
              </a:xfrm>
            </p:grpSpPr>
            <p:sp>
              <p:nvSpPr>
                <p:cNvPr id="38" name="Rectangle 33"/>
                <p:cNvSpPr>
                  <a:spLocks noChangeArrowheads="1"/>
                </p:cNvSpPr>
                <p:nvPr/>
              </p:nvSpPr>
              <p:spPr bwMode="auto">
                <a:xfrm>
                  <a:off x="3536" y="2160"/>
                  <a:ext cx="231" cy="500"/>
                </a:xfrm>
                <a:prstGeom prst="rect">
                  <a:avLst/>
                </a:prstGeom>
                <a:gradFill rotWithShape="0">
                  <a:gsLst>
                    <a:gs pos="0">
                      <a:srgbClr val="99CCFF"/>
                    </a:gs>
                    <a:gs pos="50000">
                      <a:srgbClr val="99CCFF">
                        <a:gamma/>
                        <a:tint val="5882"/>
                        <a:invGamma/>
                      </a:srgbClr>
                    </a:gs>
                    <a:gs pos="100000">
                      <a:srgbClr val="99CC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cs typeface="Times New Roman" pitchFamily="18" charset="0"/>
                    </a:rPr>
                    <a:t>3,0</a:t>
                  </a:r>
                </a:p>
                <a:p>
                  <a:pPr algn="ctr">
                    <a:defRPr/>
                  </a:pPr>
                  <a:endParaRPr lang="it-IT" altLang="it-IT" sz="1800">
                    <a:solidFill>
                      <a:srgbClr val="99CCFF"/>
                    </a:solidFill>
                    <a:effectDag name="">
                      <a:cont type="tree" name="">
                        <a:effect ref="fillLine"/>
                        <a:outerShdw dist="38100" dir="13500000" algn="br">
                          <a:srgbClr val="BBDDFF"/>
                        </a:outerShdw>
                      </a:cont>
                      <a:cont type="tree" name="">
                        <a:effect ref="fillLine"/>
                        <a:outerShdw dist="38100" dir="2700000" algn="tl">
                          <a:srgbClr val="5B7A99"/>
                        </a:outerShdw>
                      </a:cont>
                      <a:effect ref="fillLine"/>
                    </a:effectDag>
                  </a:endParaRPr>
                </a:p>
              </p:txBody>
            </p:sp>
            <p:sp>
              <p:nvSpPr>
                <p:cNvPr id="39" name="Rectangle 96"/>
                <p:cNvSpPr>
                  <a:spLocks noChangeArrowheads="1"/>
                </p:cNvSpPr>
                <p:nvPr/>
              </p:nvSpPr>
              <p:spPr bwMode="auto">
                <a:xfrm>
                  <a:off x="3508" y="2163"/>
                  <a:ext cx="288" cy="500"/>
                </a:xfrm>
                <a:prstGeom prst="rect">
                  <a:avLst/>
                </a:prstGeom>
                <a:gradFill rotWithShape="0">
                  <a:gsLst>
                    <a:gs pos="0">
                      <a:srgbClr val="99CCFF"/>
                    </a:gs>
                    <a:gs pos="50000">
                      <a:srgbClr val="F9FCFF"/>
                    </a:gs>
                    <a:gs pos="100000">
                      <a:srgbClr val="99CCFF"/>
                    </a:gs>
                  </a:gsLst>
                  <a:lin ang="2700000" scaled="1"/>
                </a:gradFill>
                <a:ln w="7">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sp>
          <p:nvSpPr>
            <p:cNvPr id="5" name="Rectangle 99"/>
            <p:cNvSpPr>
              <a:spLocks noChangeArrowheads="1"/>
            </p:cNvSpPr>
            <p:nvPr/>
          </p:nvSpPr>
          <p:spPr bwMode="auto">
            <a:xfrm>
              <a:off x="-2" y="-2"/>
              <a:ext cx="3800" cy="2667"/>
            </a:xfrm>
            <a:prstGeom prst="rect">
              <a:avLst/>
            </a:prstGeom>
            <a:gradFill rotWithShape="0">
              <a:gsLst>
                <a:gs pos="0">
                  <a:srgbClr val="99CCFF"/>
                </a:gs>
                <a:gs pos="50000">
                  <a:srgbClr val="F9FCFF"/>
                </a:gs>
                <a:gs pos="100000">
                  <a:srgbClr val="99CCFF"/>
                </a:gs>
              </a:gsLst>
              <a:lin ang="2700000" scaled="1"/>
            </a:gradFill>
            <a:ln w="6350">
              <a:solidFill>
                <a:srgbClr val="A0A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02" name="Group 199"/>
          <p:cNvGrpSpPr>
            <a:grpSpLocks/>
          </p:cNvGrpSpPr>
          <p:nvPr/>
        </p:nvGrpSpPr>
        <p:grpSpPr bwMode="auto">
          <a:xfrm>
            <a:off x="323528" y="2276872"/>
            <a:ext cx="8496944" cy="3060576"/>
            <a:chOff x="-2" y="-2"/>
            <a:chExt cx="3800" cy="2667"/>
          </a:xfrm>
        </p:grpSpPr>
        <p:grpSp>
          <p:nvGrpSpPr>
            <p:cNvPr id="103" name="Group 197"/>
            <p:cNvGrpSpPr>
              <a:grpSpLocks/>
            </p:cNvGrpSpPr>
            <p:nvPr/>
          </p:nvGrpSpPr>
          <p:grpSpPr bwMode="auto">
            <a:xfrm>
              <a:off x="0" y="0"/>
              <a:ext cx="3796" cy="2663"/>
              <a:chOff x="0" y="0"/>
              <a:chExt cx="3796" cy="2663"/>
            </a:xfrm>
          </p:grpSpPr>
          <p:grpSp>
            <p:nvGrpSpPr>
              <p:cNvPr id="105" name="Group 134"/>
              <p:cNvGrpSpPr>
                <a:grpSpLocks/>
              </p:cNvGrpSpPr>
              <p:nvPr/>
            </p:nvGrpSpPr>
            <p:grpSpPr bwMode="auto">
              <a:xfrm>
                <a:off x="0" y="0"/>
                <a:ext cx="337" cy="760"/>
                <a:chOff x="0" y="0"/>
                <a:chExt cx="337" cy="760"/>
              </a:xfrm>
            </p:grpSpPr>
            <p:sp>
              <p:nvSpPr>
                <p:cNvPr id="199" name="Rectangle 101"/>
                <p:cNvSpPr>
                  <a:spLocks noChangeArrowheads="1"/>
                </p:cNvSpPr>
                <p:nvPr/>
              </p:nvSpPr>
              <p:spPr bwMode="auto">
                <a:xfrm>
                  <a:off x="28" y="0"/>
                  <a:ext cx="281"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 </a:t>
                  </a:r>
                </a:p>
                <a:p>
                  <a:pPr algn="ctr">
                    <a:spcBef>
                      <a:spcPct val="0"/>
                    </a:spcBef>
                    <a:buClrTx/>
                    <a:buSzTx/>
                    <a:buFontTx/>
                    <a:buNone/>
                  </a:pPr>
                  <a:endParaRPr lang="it-IT" altLang="it-IT" sz="1800">
                    <a:solidFill>
                      <a:srgbClr val="000099"/>
                    </a:solidFill>
                  </a:endParaRPr>
                </a:p>
              </p:txBody>
            </p:sp>
            <p:sp>
              <p:nvSpPr>
                <p:cNvPr id="200" name="Rectangle 133"/>
                <p:cNvSpPr>
                  <a:spLocks noChangeArrowheads="1"/>
                </p:cNvSpPr>
                <p:nvPr/>
              </p:nvSpPr>
              <p:spPr bwMode="auto">
                <a:xfrm>
                  <a:off x="0" y="0"/>
                  <a:ext cx="337" cy="7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06" name="Group 136"/>
              <p:cNvGrpSpPr>
                <a:grpSpLocks/>
              </p:cNvGrpSpPr>
              <p:nvPr/>
            </p:nvGrpSpPr>
            <p:grpSpPr bwMode="auto">
              <a:xfrm>
                <a:off x="337" y="0"/>
                <a:ext cx="2079" cy="760"/>
                <a:chOff x="337" y="0"/>
                <a:chExt cx="2079" cy="760"/>
              </a:xfrm>
            </p:grpSpPr>
            <p:sp>
              <p:nvSpPr>
                <p:cNvPr id="197" name="Rectangle 102"/>
                <p:cNvSpPr>
                  <a:spLocks noChangeArrowheads="1"/>
                </p:cNvSpPr>
                <p:nvPr/>
              </p:nvSpPr>
              <p:spPr bwMode="auto">
                <a:xfrm>
                  <a:off x="365" y="0"/>
                  <a:ext cx="2023"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 </a:t>
                  </a:r>
                </a:p>
                <a:p>
                  <a:pPr algn="ctr">
                    <a:spcBef>
                      <a:spcPct val="0"/>
                    </a:spcBef>
                    <a:buClrTx/>
                    <a:buSzTx/>
                    <a:buFontTx/>
                    <a:buNone/>
                  </a:pPr>
                  <a:r>
                    <a:rPr lang="it-IT" altLang="it-IT" sz="1800">
                      <a:solidFill>
                        <a:srgbClr val="000099"/>
                      </a:solidFill>
                      <a:cs typeface="Times New Roman" panose="02020603050405020304" pitchFamily="18" charset="0"/>
                    </a:rPr>
                    <a:t>Materiale</a:t>
                  </a:r>
                </a:p>
                <a:p>
                  <a:pPr algn="ctr">
                    <a:spcBef>
                      <a:spcPct val="0"/>
                    </a:spcBef>
                    <a:buClrTx/>
                    <a:buSzTx/>
                    <a:buFontTx/>
                    <a:buNone/>
                  </a:pPr>
                  <a:endParaRPr lang="it-IT" altLang="it-IT" sz="1800">
                    <a:solidFill>
                      <a:srgbClr val="000099"/>
                    </a:solidFill>
                  </a:endParaRPr>
                </a:p>
              </p:txBody>
            </p:sp>
            <p:sp>
              <p:nvSpPr>
                <p:cNvPr id="198" name="Rectangle 135"/>
                <p:cNvSpPr>
                  <a:spLocks noChangeArrowheads="1"/>
                </p:cNvSpPr>
                <p:nvPr/>
              </p:nvSpPr>
              <p:spPr bwMode="auto">
                <a:xfrm>
                  <a:off x="337" y="0"/>
                  <a:ext cx="2079" cy="7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07" name="Group 138"/>
              <p:cNvGrpSpPr>
                <a:grpSpLocks/>
              </p:cNvGrpSpPr>
              <p:nvPr/>
            </p:nvGrpSpPr>
            <p:grpSpPr bwMode="auto">
              <a:xfrm>
                <a:off x="2416" y="0"/>
                <a:ext cx="1380" cy="366"/>
                <a:chOff x="2416" y="0"/>
                <a:chExt cx="1380" cy="366"/>
              </a:xfrm>
            </p:grpSpPr>
            <p:sp>
              <p:nvSpPr>
                <p:cNvPr id="195" name="Rectangle 103"/>
                <p:cNvSpPr>
                  <a:spLocks noChangeArrowheads="1"/>
                </p:cNvSpPr>
                <p:nvPr/>
              </p:nvSpPr>
              <p:spPr bwMode="auto">
                <a:xfrm>
                  <a:off x="2444" y="0"/>
                  <a:ext cx="132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sym typeface="Symbol" panose="05050102010706020507" pitchFamily="18" charset="2"/>
                    </a:rPr>
                    <a:t></a:t>
                  </a:r>
                  <a:r>
                    <a:rPr lang="it-IT" altLang="it-IT" sz="1800" baseline="-30000">
                      <a:solidFill>
                        <a:srgbClr val="000099"/>
                      </a:solidFill>
                      <a:cs typeface="Times New Roman" panose="02020603050405020304" pitchFamily="18" charset="0"/>
                    </a:rPr>
                    <a:t>M</a:t>
                  </a:r>
                  <a:endParaRPr lang="it-IT" altLang="it-IT" sz="1800">
                    <a:solidFill>
                      <a:srgbClr val="000099"/>
                    </a:solidFill>
                    <a:cs typeface="Times New Roman" panose="02020603050405020304" pitchFamily="18" charset="0"/>
                    <a:sym typeface="Symbol" panose="05050102010706020507" pitchFamily="18" charset="2"/>
                  </a:endParaRPr>
                </a:p>
                <a:p>
                  <a:pPr algn="ctr">
                    <a:spcBef>
                      <a:spcPct val="0"/>
                    </a:spcBef>
                    <a:buClrTx/>
                    <a:buSzTx/>
                    <a:buFontTx/>
                    <a:buNone/>
                  </a:pPr>
                  <a:endParaRPr lang="it-IT" altLang="it-IT" sz="1800">
                    <a:solidFill>
                      <a:srgbClr val="000099"/>
                    </a:solidFill>
                    <a:cs typeface="Times New Roman" panose="02020603050405020304" pitchFamily="18" charset="0"/>
                    <a:sym typeface="Symbol" panose="05050102010706020507" pitchFamily="18" charset="2"/>
                  </a:endParaRPr>
                </a:p>
              </p:txBody>
            </p:sp>
            <p:sp>
              <p:nvSpPr>
                <p:cNvPr id="196" name="Rectangle 137"/>
                <p:cNvSpPr>
                  <a:spLocks noChangeArrowheads="1"/>
                </p:cNvSpPr>
                <p:nvPr/>
              </p:nvSpPr>
              <p:spPr bwMode="auto">
                <a:xfrm>
                  <a:off x="2416" y="0"/>
                  <a:ext cx="1380" cy="36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08" name="Group 140"/>
              <p:cNvGrpSpPr>
                <a:grpSpLocks/>
              </p:cNvGrpSpPr>
              <p:nvPr/>
            </p:nvGrpSpPr>
            <p:grpSpPr bwMode="auto">
              <a:xfrm>
                <a:off x="2416" y="366"/>
                <a:ext cx="1380" cy="394"/>
                <a:chOff x="2416" y="366"/>
                <a:chExt cx="1380" cy="394"/>
              </a:xfrm>
            </p:grpSpPr>
            <p:sp>
              <p:nvSpPr>
                <p:cNvPr id="193" name="Rectangle 104"/>
                <p:cNvSpPr>
                  <a:spLocks noChangeArrowheads="1"/>
                </p:cNvSpPr>
                <p:nvPr/>
              </p:nvSpPr>
              <p:spPr bwMode="auto">
                <a:xfrm>
                  <a:off x="2444" y="366"/>
                  <a:ext cx="132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Classe</a:t>
                  </a:r>
                </a:p>
                <a:p>
                  <a:pPr algn="ctr">
                    <a:spcBef>
                      <a:spcPct val="0"/>
                    </a:spcBef>
                    <a:buClrTx/>
                    <a:buSzTx/>
                    <a:buFontTx/>
                    <a:buNone/>
                  </a:pPr>
                  <a:endParaRPr lang="it-IT" altLang="it-IT" sz="1800">
                    <a:solidFill>
                      <a:srgbClr val="000099"/>
                    </a:solidFill>
                  </a:endParaRPr>
                </a:p>
              </p:txBody>
            </p:sp>
            <p:sp>
              <p:nvSpPr>
                <p:cNvPr id="194" name="Rectangle 139"/>
                <p:cNvSpPr>
                  <a:spLocks noChangeArrowheads="1"/>
                </p:cNvSpPr>
                <p:nvPr/>
              </p:nvSpPr>
              <p:spPr bwMode="auto">
                <a:xfrm>
                  <a:off x="2416" y="366"/>
                  <a:ext cx="138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09" name="Group 142"/>
              <p:cNvGrpSpPr>
                <a:grpSpLocks/>
              </p:cNvGrpSpPr>
              <p:nvPr/>
            </p:nvGrpSpPr>
            <p:grpSpPr bwMode="auto">
              <a:xfrm>
                <a:off x="0" y="760"/>
                <a:ext cx="336" cy="403"/>
                <a:chOff x="0" y="760"/>
                <a:chExt cx="336" cy="403"/>
              </a:xfrm>
            </p:grpSpPr>
            <p:sp>
              <p:nvSpPr>
                <p:cNvPr id="191" name="Rectangle 105"/>
                <p:cNvSpPr>
                  <a:spLocks noChangeArrowheads="1"/>
                </p:cNvSpPr>
                <p:nvPr/>
              </p:nvSpPr>
              <p:spPr bwMode="auto">
                <a:xfrm>
                  <a:off x="28" y="760"/>
                  <a:ext cx="28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 </a:t>
                  </a:r>
                </a:p>
                <a:p>
                  <a:pPr algn="ctr">
                    <a:spcBef>
                      <a:spcPct val="0"/>
                    </a:spcBef>
                    <a:buClrTx/>
                    <a:buSzTx/>
                    <a:buFontTx/>
                    <a:buNone/>
                  </a:pPr>
                  <a:endParaRPr lang="it-IT" altLang="it-IT" sz="1800">
                    <a:solidFill>
                      <a:srgbClr val="000099"/>
                    </a:solidFill>
                  </a:endParaRPr>
                </a:p>
              </p:txBody>
            </p:sp>
            <p:sp>
              <p:nvSpPr>
                <p:cNvPr id="192" name="Rectangle 141"/>
                <p:cNvSpPr>
                  <a:spLocks noChangeArrowheads="1"/>
                </p:cNvSpPr>
                <p:nvPr/>
              </p:nvSpPr>
              <p:spPr bwMode="auto">
                <a:xfrm>
                  <a:off x="0" y="760"/>
                  <a:ext cx="33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0" name="Group 144"/>
              <p:cNvGrpSpPr>
                <a:grpSpLocks/>
              </p:cNvGrpSpPr>
              <p:nvPr/>
            </p:nvGrpSpPr>
            <p:grpSpPr bwMode="auto">
              <a:xfrm>
                <a:off x="336" y="760"/>
                <a:ext cx="2080" cy="403"/>
                <a:chOff x="336" y="760"/>
                <a:chExt cx="2080" cy="403"/>
              </a:xfrm>
            </p:grpSpPr>
            <p:sp>
              <p:nvSpPr>
                <p:cNvPr id="189" name="Rectangle 106"/>
                <p:cNvSpPr>
                  <a:spLocks noChangeArrowheads="1"/>
                </p:cNvSpPr>
                <p:nvPr/>
              </p:nvSpPr>
              <p:spPr bwMode="auto">
                <a:xfrm>
                  <a:off x="364" y="760"/>
                  <a:ext cx="202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Muratura realizzata con</a:t>
                  </a:r>
                </a:p>
                <a:p>
                  <a:pPr algn="ctr">
                    <a:spcBef>
                      <a:spcPct val="0"/>
                    </a:spcBef>
                    <a:buClrTx/>
                    <a:buSzTx/>
                    <a:buFontTx/>
                    <a:buNone/>
                  </a:pPr>
                  <a:endParaRPr lang="it-IT" altLang="it-IT" sz="1800">
                    <a:solidFill>
                      <a:srgbClr val="000099"/>
                    </a:solidFill>
                  </a:endParaRPr>
                </a:p>
              </p:txBody>
            </p:sp>
            <p:sp>
              <p:nvSpPr>
                <p:cNvPr id="190" name="Rectangle 143"/>
                <p:cNvSpPr>
                  <a:spLocks noChangeArrowheads="1"/>
                </p:cNvSpPr>
                <p:nvPr/>
              </p:nvSpPr>
              <p:spPr bwMode="auto">
                <a:xfrm>
                  <a:off x="336" y="760"/>
                  <a:ext cx="208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1" name="Group 146"/>
              <p:cNvGrpSpPr>
                <a:grpSpLocks/>
              </p:cNvGrpSpPr>
              <p:nvPr/>
            </p:nvGrpSpPr>
            <p:grpSpPr bwMode="auto">
              <a:xfrm>
                <a:off x="2416" y="760"/>
                <a:ext cx="282" cy="403"/>
                <a:chOff x="2416" y="760"/>
                <a:chExt cx="282" cy="403"/>
              </a:xfrm>
            </p:grpSpPr>
            <p:sp>
              <p:nvSpPr>
                <p:cNvPr id="187" name="Rectangle 107"/>
                <p:cNvSpPr>
                  <a:spLocks noChangeArrowheads="1"/>
                </p:cNvSpPr>
                <p:nvPr/>
              </p:nvSpPr>
              <p:spPr bwMode="auto">
                <a:xfrm>
                  <a:off x="2444" y="760"/>
                  <a:ext cx="22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1</a:t>
                  </a:r>
                </a:p>
                <a:p>
                  <a:pPr algn="ctr">
                    <a:spcBef>
                      <a:spcPct val="0"/>
                    </a:spcBef>
                    <a:buClrTx/>
                    <a:buSzTx/>
                    <a:buFontTx/>
                    <a:buNone/>
                  </a:pPr>
                  <a:endParaRPr lang="it-IT" altLang="it-IT" sz="1800">
                    <a:solidFill>
                      <a:srgbClr val="000099"/>
                    </a:solidFill>
                  </a:endParaRPr>
                </a:p>
              </p:txBody>
            </p:sp>
            <p:sp>
              <p:nvSpPr>
                <p:cNvPr id="188" name="Rectangle 145"/>
                <p:cNvSpPr>
                  <a:spLocks noChangeArrowheads="1"/>
                </p:cNvSpPr>
                <p:nvPr/>
              </p:nvSpPr>
              <p:spPr bwMode="auto">
                <a:xfrm>
                  <a:off x="2416" y="760"/>
                  <a:ext cx="28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2" name="Group 148"/>
              <p:cNvGrpSpPr>
                <a:grpSpLocks/>
              </p:cNvGrpSpPr>
              <p:nvPr/>
            </p:nvGrpSpPr>
            <p:grpSpPr bwMode="auto">
              <a:xfrm>
                <a:off x="2698" y="760"/>
                <a:ext cx="256" cy="403"/>
                <a:chOff x="2698" y="760"/>
                <a:chExt cx="256" cy="403"/>
              </a:xfrm>
            </p:grpSpPr>
            <p:sp>
              <p:nvSpPr>
                <p:cNvPr id="185" name="Rectangle 108"/>
                <p:cNvSpPr>
                  <a:spLocks noChangeArrowheads="1"/>
                </p:cNvSpPr>
                <p:nvPr/>
              </p:nvSpPr>
              <p:spPr bwMode="auto">
                <a:xfrm>
                  <a:off x="2726" y="760"/>
                  <a:ext cx="20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a:t>
                  </a:r>
                </a:p>
                <a:p>
                  <a:pPr algn="ctr">
                    <a:spcBef>
                      <a:spcPct val="0"/>
                    </a:spcBef>
                    <a:buClrTx/>
                    <a:buSzTx/>
                    <a:buFontTx/>
                    <a:buNone/>
                  </a:pPr>
                  <a:endParaRPr lang="it-IT" altLang="it-IT" sz="1800">
                    <a:solidFill>
                      <a:srgbClr val="000099"/>
                    </a:solidFill>
                  </a:endParaRPr>
                </a:p>
              </p:txBody>
            </p:sp>
            <p:sp>
              <p:nvSpPr>
                <p:cNvPr id="186" name="Rectangle 147"/>
                <p:cNvSpPr>
                  <a:spLocks noChangeArrowheads="1"/>
                </p:cNvSpPr>
                <p:nvPr/>
              </p:nvSpPr>
              <p:spPr bwMode="auto">
                <a:xfrm>
                  <a:off x="2698" y="760"/>
                  <a:ext cx="2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3" name="Group 150"/>
              <p:cNvGrpSpPr>
                <a:grpSpLocks/>
              </p:cNvGrpSpPr>
              <p:nvPr/>
            </p:nvGrpSpPr>
            <p:grpSpPr bwMode="auto">
              <a:xfrm>
                <a:off x="2954" y="760"/>
                <a:ext cx="284" cy="403"/>
                <a:chOff x="2954" y="760"/>
                <a:chExt cx="284" cy="403"/>
              </a:xfrm>
            </p:grpSpPr>
            <p:sp>
              <p:nvSpPr>
                <p:cNvPr id="183" name="Rectangle 109"/>
                <p:cNvSpPr>
                  <a:spLocks noChangeArrowheads="1"/>
                </p:cNvSpPr>
                <p:nvPr/>
              </p:nvSpPr>
              <p:spPr bwMode="auto">
                <a:xfrm>
                  <a:off x="2982" y="760"/>
                  <a:ext cx="22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3</a:t>
                  </a:r>
                </a:p>
                <a:p>
                  <a:pPr algn="ctr">
                    <a:spcBef>
                      <a:spcPct val="0"/>
                    </a:spcBef>
                    <a:buClrTx/>
                    <a:buSzTx/>
                    <a:buFontTx/>
                    <a:buNone/>
                  </a:pPr>
                  <a:endParaRPr lang="it-IT" altLang="it-IT" sz="1800">
                    <a:solidFill>
                      <a:srgbClr val="000099"/>
                    </a:solidFill>
                  </a:endParaRPr>
                </a:p>
              </p:txBody>
            </p:sp>
            <p:sp>
              <p:nvSpPr>
                <p:cNvPr id="184" name="Rectangle 149"/>
                <p:cNvSpPr>
                  <a:spLocks noChangeArrowheads="1"/>
                </p:cNvSpPr>
                <p:nvPr/>
              </p:nvSpPr>
              <p:spPr bwMode="auto">
                <a:xfrm>
                  <a:off x="2954" y="760"/>
                  <a:ext cx="28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4" name="Group 152"/>
              <p:cNvGrpSpPr>
                <a:grpSpLocks/>
              </p:cNvGrpSpPr>
              <p:nvPr/>
            </p:nvGrpSpPr>
            <p:grpSpPr bwMode="auto">
              <a:xfrm>
                <a:off x="3238" y="760"/>
                <a:ext cx="270" cy="403"/>
                <a:chOff x="3238" y="760"/>
                <a:chExt cx="270" cy="403"/>
              </a:xfrm>
            </p:grpSpPr>
            <p:sp>
              <p:nvSpPr>
                <p:cNvPr id="181" name="Rectangle 110"/>
                <p:cNvSpPr>
                  <a:spLocks noChangeArrowheads="1"/>
                </p:cNvSpPr>
                <p:nvPr/>
              </p:nvSpPr>
              <p:spPr bwMode="auto">
                <a:xfrm>
                  <a:off x="3266" y="760"/>
                  <a:ext cx="21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4</a:t>
                  </a:r>
                </a:p>
                <a:p>
                  <a:pPr algn="ctr">
                    <a:spcBef>
                      <a:spcPct val="0"/>
                    </a:spcBef>
                    <a:buClrTx/>
                    <a:buSzTx/>
                    <a:buFontTx/>
                    <a:buNone/>
                  </a:pPr>
                  <a:endParaRPr lang="it-IT" altLang="it-IT" sz="1800">
                    <a:solidFill>
                      <a:srgbClr val="000099"/>
                    </a:solidFill>
                  </a:endParaRPr>
                </a:p>
              </p:txBody>
            </p:sp>
            <p:sp>
              <p:nvSpPr>
                <p:cNvPr id="182" name="Rectangle 151"/>
                <p:cNvSpPr>
                  <a:spLocks noChangeArrowheads="1"/>
                </p:cNvSpPr>
                <p:nvPr/>
              </p:nvSpPr>
              <p:spPr bwMode="auto">
                <a:xfrm>
                  <a:off x="3238" y="760"/>
                  <a:ext cx="2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5" name="Group 154"/>
              <p:cNvGrpSpPr>
                <a:grpSpLocks/>
              </p:cNvGrpSpPr>
              <p:nvPr/>
            </p:nvGrpSpPr>
            <p:grpSpPr bwMode="auto">
              <a:xfrm>
                <a:off x="3508" y="760"/>
                <a:ext cx="288" cy="403"/>
                <a:chOff x="3508" y="760"/>
                <a:chExt cx="288" cy="403"/>
              </a:xfrm>
            </p:grpSpPr>
            <p:sp>
              <p:nvSpPr>
                <p:cNvPr id="179" name="Rectangle 111"/>
                <p:cNvSpPr>
                  <a:spLocks noChangeArrowheads="1"/>
                </p:cNvSpPr>
                <p:nvPr/>
              </p:nvSpPr>
              <p:spPr bwMode="auto">
                <a:xfrm>
                  <a:off x="3536" y="760"/>
                  <a:ext cx="23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5</a:t>
                  </a:r>
                </a:p>
                <a:p>
                  <a:pPr algn="ctr">
                    <a:spcBef>
                      <a:spcPct val="0"/>
                    </a:spcBef>
                    <a:buClrTx/>
                    <a:buSzTx/>
                    <a:buFontTx/>
                    <a:buNone/>
                  </a:pPr>
                  <a:endParaRPr lang="it-IT" altLang="it-IT" sz="1800">
                    <a:solidFill>
                      <a:srgbClr val="000099"/>
                    </a:solidFill>
                  </a:endParaRPr>
                </a:p>
              </p:txBody>
            </p:sp>
            <p:sp>
              <p:nvSpPr>
                <p:cNvPr id="180" name="Rectangle 153"/>
                <p:cNvSpPr>
                  <a:spLocks noChangeArrowheads="1"/>
                </p:cNvSpPr>
                <p:nvPr/>
              </p:nvSpPr>
              <p:spPr bwMode="auto">
                <a:xfrm>
                  <a:off x="3508" y="760"/>
                  <a:ext cx="28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6" name="Group 156"/>
              <p:cNvGrpSpPr>
                <a:grpSpLocks/>
              </p:cNvGrpSpPr>
              <p:nvPr/>
            </p:nvGrpSpPr>
            <p:grpSpPr bwMode="auto">
              <a:xfrm>
                <a:off x="0" y="1163"/>
                <a:ext cx="336" cy="500"/>
                <a:chOff x="0" y="1163"/>
                <a:chExt cx="336" cy="500"/>
              </a:xfrm>
            </p:grpSpPr>
            <p:sp>
              <p:nvSpPr>
                <p:cNvPr id="177" name="Rectangle 112"/>
                <p:cNvSpPr>
                  <a:spLocks noChangeArrowheads="1"/>
                </p:cNvSpPr>
                <p:nvPr/>
              </p:nvSpPr>
              <p:spPr bwMode="auto">
                <a:xfrm>
                  <a:off x="28" y="1163"/>
                  <a:ext cx="28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A</a:t>
                  </a:r>
                </a:p>
                <a:p>
                  <a:pPr algn="ctr">
                    <a:spcBef>
                      <a:spcPct val="0"/>
                    </a:spcBef>
                    <a:buClrTx/>
                    <a:buSzTx/>
                    <a:buFontTx/>
                    <a:buNone/>
                  </a:pPr>
                  <a:endParaRPr lang="it-IT" altLang="it-IT" sz="1800">
                    <a:solidFill>
                      <a:srgbClr val="000099"/>
                    </a:solidFill>
                  </a:endParaRPr>
                </a:p>
              </p:txBody>
            </p:sp>
            <p:sp>
              <p:nvSpPr>
                <p:cNvPr id="178" name="Rectangle 155"/>
                <p:cNvSpPr>
                  <a:spLocks noChangeArrowheads="1"/>
                </p:cNvSpPr>
                <p:nvPr/>
              </p:nvSpPr>
              <p:spPr bwMode="auto">
                <a:xfrm>
                  <a:off x="0" y="1163"/>
                  <a:ext cx="336"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7" name="Group 158"/>
              <p:cNvGrpSpPr>
                <a:grpSpLocks/>
              </p:cNvGrpSpPr>
              <p:nvPr/>
            </p:nvGrpSpPr>
            <p:grpSpPr bwMode="auto">
              <a:xfrm>
                <a:off x="336" y="1163"/>
                <a:ext cx="2080" cy="500"/>
                <a:chOff x="336" y="1163"/>
                <a:chExt cx="2080" cy="500"/>
              </a:xfrm>
            </p:grpSpPr>
            <p:sp>
              <p:nvSpPr>
                <p:cNvPr id="175" name="Rectangle 113"/>
                <p:cNvSpPr>
                  <a:spLocks noChangeArrowheads="1"/>
                </p:cNvSpPr>
                <p:nvPr/>
              </p:nvSpPr>
              <p:spPr bwMode="auto">
                <a:xfrm>
                  <a:off x="364" y="1163"/>
                  <a:ext cx="202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1800">
                      <a:solidFill>
                        <a:srgbClr val="000099"/>
                      </a:solidFill>
                      <a:cs typeface="Times New Roman" panose="02020603050405020304" pitchFamily="18" charset="0"/>
                    </a:rPr>
                    <a:t>Elementi di categoria I, malta a prestazione garantita</a:t>
                  </a:r>
                </a:p>
                <a:p>
                  <a:pPr>
                    <a:spcBef>
                      <a:spcPct val="0"/>
                    </a:spcBef>
                    <a:buClrTx/>
                    <a:buSzTx/>
                    <a:buFontTx/>
                    <a:buNone/>
                  </a:pPr>
                  <a:endParaRPr lang="it-IT" altLang="it-IT" sz="1800">
                    <a:solidFill>
                      <a:srgbClr val="000099"/>
                    </a:solidFill>
                  </a:endParaRPr>
                </a:p>
              </p:txBody>
            </p:sp>
            <p:sp>
              <p:nvSpPr>
                <p:cNvPr id="176" name="Rectangle 157"/>
                <p:cNvSpPr>
                  <a:spLocks noChangeArrowheads="1"/>
                </p:cNvSpPr>
                <p:nvPr/>
              </p:nvSpPr>
              <p:spPr bwMode="auto">
                <a:xfrm>
                  <a:off x="336" y="1163"/>
                  <a:ext cx="208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8" name="Group 160"/>
              <p:cNvGrpSpPr>
                <a:grpSpLocks/>
              </p:cNvGrpSpPr>
              <p:nvPr/>
            </p:nvGrpSpPr>
            <p:grpSpPr bwMode="auto">
              <a:xfrm>
                <a:off x="2416" y="1163"/>
                <a:ext cx="282" cy="500"/>
                <a:chOff x="2416" y="1163"/>
                <a:chExt cx="282" cy="500"/>
              </a:xfrm>
            </p:grpSpPr>
            <p:sp>
              <p:nvSpPr>
                <p:cNvPr id="173" name="Rectangle 114"/>
                <p:cNvSpPr>
                  <a:spLocks noChangeArrowheads="1"/>
                </p:cNvSpPr>
                <p:nvPr/>
              </p:nvSpPr>
              <p:spPr bwMode="auto">
                <a:xfrm>
                  <a:off x="2444" y="1163"/>
                  <a:ext cx="226"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1,5</a:t>
                  </a:r>
                </a:p>
                <a:p>
                  <a:pPr algn="ctr">
                    <a:spcBef>
                      <a:spcPct val="0"/>
                    </a:spcBef>
                    <a:buClrTx/>
                    <a:buSzTx/>
                    <a:buFontTx/>
                    <a:buNone/>
                  </a:pPr>
                  <a:endParaRPr lang="it-IT" altLang="it-IT" sz="1800">
                    <a:solidFill>
                      <a:srgbClr val="000099"/>
                    </a:solidFill>
                  </a:endParaRPr>
                </a:p>
              </p:txBody>
            </p:sp>
            <p:sp>
              <p:nvSpPr>
                <p:cNvPr id="174" name="Rectangle 159"/>
                <p:cNvSpPr>
                  <a:spLocks noChangeArrowheads="1"/>
                </p:cNvSpPr>
                <p:nvPr/>
              </p:nvSpPr>
              <p:spPr bwMode="auto">
                <a:xfrm>
                  <a:off x="2416" y="1163"/>
                  <a:ext cx="282"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19" name="Group 162"/>
              <p:cNvGrpSpPr>
                <a:grpSpLocks/>
              </p:cNvGrpSpPr>
              <p:nvPr/>
            </p:nvGrpSpPr>
            <p:grpSpPr bwMode="auto">
              <a:xfrm>
                <a:off x="2698" y="1163"/>
                <a:ext cx="256" cy="500"/>
                <a:chOff x="2698" y="1163"/>
                <a:chExt cx="256" cy="500"/>
              </a:xfrm>
            </p:grpSpPr>
            <p:sp>
              <p:nvSpPr>
                <p:cNvPr id="171" name="Rectangle 115"/>
                <p:cNvSpPr>
                  <a:spLocks noChangeArrowheads="1"/>
                </p:cNvSpPr>
                <p:nvPr/>
              </p:nvSpPr>
              <p:spPr bwMode="auto">
                <a:xfrm>
                  <a:off x="2726" y="1163"/>
                  <a:ext cx="20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1,7</a:t>
                  </a:r>
                </a:p>
                <a:p>
                  <a:pPr algn="ctr">
                    <a:spcBef>
                      <a:spcPct val="0"/>
                    </a:spcBef>
                    <a:buClrTx/>
                    <a:buSzTx/>
                    <a:buFontTx/>
                    <a:buNone/>
                  </a:pPr>
                  <a:endParaRPr lang="it-IT" altLang="it-IT" sz="1800">
                    <a:solidFill>
                      <a:srgbClr val="000099"/>
                    </a:solidFill>
                  </a:endParaRPr>
                </a:p>
              </p:txBody>
            </p:sp>
            <p:sp>
              <p:nvSpPr>
                <p:cNvPr id="172" name="Rectangle 161"/>
                <p:cNvSpPr>
                  <a:spLocks noChangeArrowheads="1"/>
                </p:cNvSpPr>
                <p:nvPr/>
              </p:nvSpPr>
              <p:spPr bwMode="auto">
                <a:xfrm>
                  <a:off x="2698" y="1163"/>
                  <a:ext cx="256"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0" name="Group 164"/>
              <p:cNvGrpSpPr>
                <a:grpSpLocks/>
              </p:cNvGrpSpPr>
              <p:nvPr/>
            </p:nvGrpSpPr>
            <p:grpSpPr bwMode="auto">
              <a:xfrm>
                <a:off x="2954" y="1163"/>
                <a:ext cx="284" cy="500"/>
                <a:chOff x="2954" y="1163"/>
                <a:chExt cx="284" cy="500"/>
              </a:xfrm>
            </p:grpSpPr>
            <p:sp>
              <p:nvSpPr>
                <p:cNvPr id="169" name="Rectangle 116"/>
                <p:cNvSpPr>
                  <a:spLocks noChangeArrowheads="1"/>
                </p:cNvSpPr>
                <p:nvPr/>
              </p:nvSpPr>
              <p:spPr bwMode="auto">
                <a:xfrm>
                  <a:off x="2982" y="1163"/>
                  <a:ext cx="22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2,0</a:t>
                  </a:r>
                </a:p>
                <a:p>
                  <a:pPr algn="ctr">
                    <a:spcBef>
                      <a:spcPct val="0"/>
                    </a:spcBef>
                    <a:buClrTx/>
                    <a:buSzTx/>
                    <a:buFontTx/>
                    <a:buNone/>
                  </a:pPr>
                  <a:endParaRPr lang="it-IT" altLang="it-IT" sz="1800">
                    <a:solidFill>
                      <a:srgbClr val="000099"/>
                    </a:solidFill>
                  </a:endParaRPr>
                </a:p>
              </p:txBody>
            </p:sp>
            <p:sp>
              <p:nvSpPr>
                <p:cNvPr id="170" name="Rectangle 163"/>
                <p:cNvSpPr>
                  <a:spLocks noChangeArrowheads="1"/>
                </p:cNvSpPr>
                <p:nvPr/>
              </p:nvSpPr>
              <p:spPr bwMode="auto">
                <a:xfrm>
                  <a:off x="2954" y="1163"/>
                  <a:ext cx="28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1" name="Group 166"/>
              <p:cNvGrpSpPr>
                <a:grpSpLocks/>
              </p:cNvGrpSpPr>
              <p:nvPr/>
            </p:nvGrpSpPr>
            <p:grpSpPr bwMode="auto">
              <a:xfrm>
                <a:off x="3238" y="1163"/>
                <a:ext cx="270" cy="500"/>
                <a:chOff x="3238" y="1163"/>
                <a:chExt cx="270" cy="500"/>
              </a:xfrm>
            </p:grpSpPr>
            <p:sp>
              <p:nvSpPr>
                <p:cNvPr id="167" name="Rectangle 117"/>
                <p:cNvSpPr>
                  <a:spLocks noChangeArrowheads="1"/>
                </p:cNvSpPr>
                <p:nvPr/>
              </p:nvSpPr>
              <p:spPr bwMode="auto">
                <a:xfrm>
                  <a:off x="3266" y="1163"/>
                  <a:ext cx="21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2,2</a:t>
                  </a:r>
                </a:p>
                <a:p>
                  <a:pPr algn="ctr">
                    <a:spcBef>
                      <a:spcPct val="0"/>
                    </a:spcBef>
                    <a:buClrTx/>
                    <a:buSzTx/>
                    <a:buFontTx/>
                    <a:buNone/>
                  </a:pPr>
                  <a:endParaRPr lang="it-IT" altLang="it-IT" sz="1800">
                    <a:solidFill>
                      <a:srgbClr val="000099"/>
                    </a:solidFill>
                  </a:endParaRPr>
                </a:p>
              </p:txBody>
            </p:sp>
            <p:sp>
              <p:nvSpPr>
                <p:cNvPr id="168" name="Rectangle 165"/>
                <p:cNvSpPr>
                  <a:spLocks noChangeArrowheads="1"/>
                </p:cNvSpPr>
                <p:nvPr/>
              </p:nvSpPr>
              <p:spPr bwMode="auto">
                <a:xfrm>
                  <a:off x="3238" y="1163"/>
                  <a:ext cx="27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2" name="Group 168"/>
              <p:cNvGrpSpPr>
                <a:grpSpLocks/>
              </p:cNvGrpSpPr>
              <p:nvPr/>
            </p:nvGrpSpPr>
            <p:grpSpPr bwMode="auto">
              <a:xfrm>
                <a:off x="3508" y="1163"/>
                <a:ext cx="288" cy="500"/>
                <a:chOff x="3508" y="1163"/>
                <a:chExt cx="288" cy="500"/>
              </a:xfrm>
            </p:grpSpPr>
            <p:sp>
              <p:nvSpPr>
                <p:cNvPr id="165" name="Rectangle 118"/>
                <p:cNvSpPr>
                  <a:spLocks noChangeArrowheads="1"/>
                </p:cNvSpPr>
                <p:nvPr/>
              </p:nvSpPr>
              <p:spPr bwMode="auto">
                <a:xfrm>
                  <a:off x="3536" y="1163"/>
                  <a:ext cx="23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2,5</a:t>
                  </a:r>
                </a:p>
                <a:p>
                  <a:pPr algn="ctr">
                    <a:spcBef>
                      <a:spcPct val="0"/>
                    </a:spcBef>
                    <a:buClrTx/>
                    <a:buSzTx/>
                    <a:buFontTx/>
                    <a:buNone/>
                  </a:pPr>
                  <a:endParaRPr lang="it-IT" altLang="it-IT" sz="1800">
                    <a:solidFill>
                      <a:srgbClr val="000099"/>
                    </a:solidFill>
                  </a:endParaRPr>
                </a:p>
              </p:txBody>
            </p:sp>
            <p:sp>
              <p:nvSpPr>
                <p:cNvPr id="166" name="Rectangle 167"/>
                <p:cNvSpPr>
                  <a:spLocks noChangeArrowheads="1"/>
                </p:cNvSpPr>
                <p:nvPr/>
              </p:nvSpPr>
              <p:spPr bwMode="auto">
                <a:xfrm>
                  <a:off x="3508" y="1163"/>
                  <a:ext cx="28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3" name="Group 170"/>
              <p:cNvGrpSpPr>
                <a:grpSpLocks/>
              </p:cNvGrpSpPr>
              <p:nvPr/>
            </p:nvGrpSpPr>
            <p:grpSpPr bwMode="auto">
              <a:xfrm>
                <a:off x="0" y="1663"/>
                <a:ext cx="336" cy="500"/>
                <a:chOff x="0" y="1663"/>
                <a:chExt cx="336" cy="500"/>
              </a:xfrm>
            </p:grpSpPr>
            <p:sp>
              <p:nvSpPr>
                <p:cNvPr id="163" name="Rectangle 119"/>
                <p:cNvSpPr>
                  <a:spLocks noChangeArrowheads="1"/>
                </p:cNvSpPr>
                <p:nvPr/>
              </p:nvSpPr>
              <p:spPr bwMode="auto">
                <a:xfrm>
                  <a:off x="28" y="1663"/>
                  <a:ext cx="28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B</a:t>
                  </a:r>
                </a:p>
                <a:p>
                  <a:pPr algn="ctr">
                    <a:spcBef>
                      <a:spcPct val="0"/>
                    </a:spcBef>
                    <a:buClrTx/>
                    <a:buSzTx/>
                    <a:buFontTx/>
                    <a:buNone/>
                  </a:pPr>
                  <a:endParaRPr lang="it-IT" altLang="it-IT" sz="1800">
                    <a:solidFill>
                      <a:srgbClr val="000099"/>
                    </a:solidFill>
                  </a:endParaRPr>
                </a:p>
              </p:txBody>
            </p:sp>
            <p:sp>
              <p:nvSpPr>
                <p:cNvPr id="164" name="Rectangle 169"/>
                <p:cNvSpPr>
                  <a:spLocks noChangeArrowheads="1"/>
                </p:cNvSpPr>
                <p:nvPr/>
              </p:nvSpPr>
              <p:spPr bwMode="auto">
                <a:xfrm>
                  <a:off x="0" y="1663"/>
                  <a:ext cx="336"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4" name="Group 172"/>
              <p:cNvGrpSpPr>
                <a:grpSpLocks/>
              </p:cNvGrpSpPr>
              <p:nvPr/>
            </p:nvGrpSpPr>
            <p:grpSpPr bwMode="auto">
              <a:xfrm>
                <a:off x="336" y="1663"/>
                <a:ext cx="2080" cy="500"/>
                <a:chOff x="336" y="1663"/>
                <a:chExt cx="2080" cy="500"/>
              </a:xfrm>
            </p:grpSpPr>
            <p:sp>
              <p:nvSpPr>
                <p:cNvPr id="161" name="Rectangle 120"/>
                <p:cNvSpPr>
                  <a:spLocks noChangeArrowheads="1"/>
                </p:cNvSpPr>
                <p:nvPr/>
              </p:nvSpPr>
              <p:spPr bwMode="auto">
                <a:xfrm>
                  <a:off x="364" y="1663"/>
                  <a:ext cx="202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1800">
                      <a:solidFill>
                        <a:srgbClr val="000099"/>
                      </a:solidFill>
                      <a:cs typeface="Times New Roman" panose="02020603050405020304" pitchFamily="18" charset="0"/>
                    </a:rPr>
                    <a:t>Elementi di categoria I, malta a composizione garantita</a:t>
                  </a:r>
                </a:p>
                <a:p>
                  <a:pPr>
                    <a:spcBef>
                      <a:spcPct val="0"/>
                    </a:spcBef>
                    <a:buClrTx/>
                    <a:buSzTx/>
                    <a:buFontTx/>
                    <a:buNone/>
                  </a:pPr>
                  <a:endParaRPr lang="it-IT" altLang="it-IT" sz="1800">
                    <a:solidFill>
                      <a:srgbClr val="000099"/>
                    </a:solidFill>
                  </a:endParaRPr>
                </a:p>
              </p:txBody>
            </p:sp>
            <p:sp>
              <p:nvSpPr>
                <p:cNvPr id="162" name="Rectangle 171"/>
                <p:cNvSpPr>
                  <a:spLocks noChangeArrowheads="1"/>
                </p:cNvSpPr>
                <p:nvPr/>
              </p:nvSpPr>
              <p:spPr bwMode="auto">
                <a:xfrm>
                  <a:off x="336" y="1663"/>
                  <a:ext cx="208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5" name="Group 174"/>
              <p:cNvGrpSpPr>
                <a:grpSpLocks/>
              </p:cNvGrpSpPr>
              <p:nvPr/>
            </p:nvGrpSpPr>
            <p:grpSpPr bwMode="auto">
              <a:xfrm>
                <a:off x="2416" y="1663"/>
                <a:ext cx="282" cy="500"/>
                <a:chOff x="2416" y="1663"/>
                <a:chExt cx="282" cy="500"/>
              </a:xfrm>
            </p:grpSpPr>
            <p:sp>
              <p:nvSpPr>
                <p:cNvPr id="159" name="Rectangle 121"/>
                <p:cNvSpPr>
                  <a:spLocks noChangeArrowheads="1"/>
                </p:cNvSpPr>
                <p:nvPr/>
              </p:nvSpPr>
              <p:spPr bwMode="auto">
                <a:xfrm>
                  <a:off x="2444" y="1663"/>
                  <a:ext cx="226"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1,7</a:t>
                  </a:r>
                </a:p>
                <a:p>
                  <a:pPr algn="ctr">
                    <a:spcBef>
                      <a:spcPct val="0"/>
                    </a:spcBef>
                    <a:buClrTx/>
                    <a:buSzTx/>
                    <a:buFontTx/>
                    <a:buNone/>
                  </a:pPr>
                  <a:endParaRPr lang="it-IT" altLang="it-IT" sz="1800">
                    <a:solidFill>
                      <a:srgbClr val="000099"/>
                    </a:solidFill>
                  </a:endParaRPr>
                </a:p>
              </p:txBody>
            </p:sp>
            <p:sp>
              <p:nvSpPr>
                <p:cNvPr id="160" name="Rectangle 173"/>
                <p:cNvSpPr>
                  <a:spLocks noChangeArrowheads="1"/>
                </p:cNvSpPr>
                <p:nvPr/>
              </p:nvSpPr>
              <p:spPr bwMode="auto">
                <a:xfrm>
                  <a:off x="2416" y="1663"/>
                  <a:ext cx="282"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6" name="Group 176"/>
              <p:cNvGrpSpPr>
                <a:grpSpLocks/>
              </p:cNvGrpSpPr>
              <p:nvPr/>
            </p:nvGrpSpPr>
            <p:grpSpPr bwMode="auto">
              <a:xfrm>
                <a:off x="2698" y="1663"/>
                <a:ext cx="256" cy="500"/>
                <a:chOff x="2698" y="1663"/>
                <a:chExt cx="256" cy="500"/>
              </a:xfrm>
            </p:grpSpPr>
            <p:sp>
              <p:nvSpPr>
                <p:cNvPr id="157" name="Rectangle 122"/>
                <p:cNvSpPr>
                  <a:spLocks noChangeArrowheads="1"/>
                </p:cNvSpPr>
                <p:nvPr/>
              </p:nvSpPr>
              <p:spPr bwMode="auto">
                <a:xfrm>
                  <a:off x="2726" y="1663"/>
                  <a:ext cx="20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2,0</a:t>
                  </a:r>
                </a:p>
                <a:p>
                  <a:pPr algn="ctr">
                    <a:spcBef>
                      <a:spcPct val="0"/>
                    </a:spcBef>
                    <a:buClrTx/>
                    <a:buSzTx/>
                    <a:buFontTx/>
                    <a:buNone/>
                  </a:pPr>
                  <a:endParaRPr lang="it-IT" altLang="it-IT" sz="1800">
                    <a:solidFill>
                      <a:srgbClr val="000099"/>
                    </a:solidFill>
                  </a:endParaRPr>
                </a:p>
              </p:txBody>
            </p:sp>
            <p:sp>
              <p:nvSpPr>
                <p:cNvPr id="158" name="Rectangle 175"/>
                <p:cNvSpPr>
                  <a:spLocks noChangeArrowheads="1"/>
                </p:cNvSpPr>
                <p:nvPr/>
              </p:nvSpPr>
              <p:spPr bwMode="auto">
                <a:xfrm>
                  <a:off x="2698" y="1663"/>
                  <a:ext cx="256"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7" name="Group 178"/>
              <p:cNvGrpSpPr>
                <a:grpSpLocks/>
              </p:cNvGrpSpPr>
              <p:nvPr/>
            </p:nvGrpSpPr>
            <p:grpSpPr bwMode="auto">
              <a:xfrm>
                <a:off x="2954" y="1663"/>
                <a:ext cx="284" cy="500"/>
                <a:chOff x="2954" y="1663"/>
                <a:chExt cx="284" cy="500"/>
              </a:xfrm>
            </p:grpSpPr>
            <p:sp>
              <p:nvSpPr>
                <p:cNvPr id="155" name="Rectangle 123"/>
                <p:cNvSpPr>
                  <a:spLocks noChangeArrowheads="1"/>
                </p:cNvSpPr>
                <p:nvPr/>
              </p:nvSpPr>
              <p:spPr bwMode="auto">
                <a:xfrm>
                  <a:off x="2982" y="1663"/>
                  <a:ext cx="22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2,2</a:t>
                  </a:r>
                </a:p>
                <a:p>
                  <a:pPr algn="ctr">
                    <a:spcBef>
                      <a:spcPct val="0"/>
                    </a:spcBef>
                    <a:buClrTx/>
                    <a:buSzTx/>
                    <a:buFontTx/>
                    <a:buNone/>
                  </a:pPr>
                  <a:endParaRPr lang="it-IT" altLang="it-IT" sz="1800">
                    <a:solidFill>
                      <a:srgbClr val="000099"/>
                    </a:solidFill>
                  </a:endParaRPr>
                </a:p>
              </p:txBody>
            </p:sp>
            <p:sp>
              <p:nvSpPr>
                <p:cNvPr id="156" name="Rectangle 177"/>
                <p:cNvSpPr>
                  <a:spLocks noChangeArrowheads="1"/>
                </p:cNvSpPr>
                <p:nvPr/>
              </p:nvSpPr>
              <p:spPr bwMode="auto">
                <a:xfrm>
                  <a:off x="2954" y="1663"/>
                  <a:ext cx="28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8" name="Group 180"/>
              <p:cNvGrpSpPr>
                <a:grpSpLocks/>
              </p:cNvGrpSpPr>
              <p:nvPr/>
            </p:nvGrpSpPr>
            <p:grpSpPr bwMode="auto">
              <a:xfrm>
                <a:off x="3238" y="1663"/>
                <a:ext cx="270" cy="500"/>
                <a:chOff x="3238" y="1663"/>
                <a:chExt cx="270" cy="500"/>
              </a:xfrm>
            </p:grpSpPr>
            <p:sp>
              <p:nvSpPr>
                <p:cNvPr id="153" name="Rectangle 124"/>
                <p:cNvSpPr>
                  <a:spLocks noChangeArrowheads="1"/>
                </p:cNvSpPr>
                <p:nvPr/>
              </p:nvSpPr>
              <p:spPr bwMode="auto">
                <a:xfrm>
                  <a:off x="3266" y="1663"/>
                  <a:ext cx="21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2,5</a:t>
                  </a:r>
                </a:p>
                <a:p>
                  <a:pPr algn="ctr">
                    <a:spcBef>
                      <a:spcPct val="0"/>
                    </a:spcBef>
                    <a:buClrTx/>
                    <a:buSzTx/>
                    <a:buFontTx/>
                    <a:buNone/>
                  </a:pPr>
                  <a:endParaRPr lang="it-IT" altLang="it-IT" sz="1800">
                    <a:solidFill>
                      <a:srgbClr val="000099"/>
                    </a:solidFill>
                  </a:endParaRPr>
                </a:p>
              </p:txBody>
            </p:sp>
            <p:sp>
              <p:nvSpPr>
                <p:cNvPr id="154" name="Rectangle 179"/>
                <p:cNvSpPr>
                  <a:spLocks noChangeArrowheads="1"/>
                </p:cNvSpPr>
                <p:nvPr/>
              </p:nvSpPr>
              <p:spPr bwMode="auto">
                <a:xfrm>
                  <a:off x="3238" y="1663"/>
                  <a:ext cx="27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29" name="Group 182"/>
              <p:cNvGrpSpPr>
                <a:grpSpLocks/>
              </p:cNvGrpSpPr>
              <p:nvPr/>
            </p:nvGrpSpPr>
            <p:grpSpPr bwMode="auto">
              <a:xfrm>
                <a:off x="3508" y="1663"/>
                <a:ext cx="288" cy="500"/>
                <a:chOff x="3508" y="1663"/>
                <a:chExt cx="288" cy="500"/>
              </a:xfrm>
            </p:grpSpPr>
            <p:sp>
              <p:nvSpPr>
                <p:cNvPr id="151" name="Rectangle 125"/>
                <p:cNvSpPr>
                  <a:spLocks noChangeArrowheads="1"/>
                </p:cNvSpPr>
                <p:nvPr/>
              </p:nvSpPr>
              <p:spPr bwMode="auto">
                <a:xfrm>
                  <a:off x="3536" y="1663"/>
                  <a:ext cx="23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2,7</a:t>
                  </a:r>
                </a:p>
                <a:p>
                  <a:pPr algn="ctr">
                    <a:spcBef>
                      <a:spcPct val="0"/>
                    </a:spcBef>
                    <a:buClrTx/>
                    <a:buSzTx/>
                    <a:buFontTx/>
                    <a:buNone/>
                  </a:pPr>
                  <a:endParaRPr lang="it-IT" altLang="it-IT" sz="1800">
                    <a:solidFill>
                      <a:srgbClr val="000099"/>
                    </a:solidFill>
                  </a:endParaRPr>
                </a:p>
              </p:txBody>
            </p:sp>
            <p:sp>
              <p:nvSpPr>
                <p:cNvPr id="152" name="Rectangle 181"/>
                <p:cNvSpPr>
                  <a:spLocks noChangeArrowheads="1"/>
                </p:cNvSpPr>
                <p:nvPr/>
              </p:nvSpPr>
              <p:spPr bwMode="auto">
                <a:xfrm>
                  <a:off x="3508" y="1663"/>
                  <a:ext cx="28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0" name="Group 184"/>
              <p:cNvGrpSpPr>
                <a:grpSpLocks/>
              </p:cNvGrpSpPr>
              <p:nvPr/>
            </p:nvGrpSpPr>
            <p:grpSpPr bwMode="auto">
              <a:xfrm>
                <a:off x="0" y="2163"/>
                <a:ext cx="336" cy="500"/>
                <a:chOff x="0" y="2163"/>
                <a:chExt cx="336" cy="500"/>
              </a:xfrm>
            </p:grpSpPr>
            <p:sp>
              <p:nvSpPr>
                <p:cNvPr id="149" name="Rectangle 126"/>
                <p:cNvSpPr>
                  <a:spLocks noChangeArrowheads="1"/>
                </p:cNvSpPr>
                <p:nvPr/>
              </p:nvSpPr>
              <p:spPr bwMode="auto">
                <a:xfrm>
                  <a:off x="28" y="2163"/>
                  <a:ext cx="28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C</a:t>
                  </a:r>
                </a:p>
                <a:p>
                  <a:pPr algn="ctr">
                    <a:spcBef>
                      <a:spcPct val="0"/>
                    </a:spcBef>
                    <a:buClrTx/>
                    <a:buSzTx/>
                    <a:buFontTx/>
                    <a:buNone/>
                  </a:pPr>
                  <a:endParaRPr lang="it-IT" altLang="it-IT" sz="1800">
                    <a:solidFill>
                      <a:srgbClr val="000099"/>
                    </a:solidFill>
                  </a:endParaRPr>
                </a:p>
              </p:txBody>
            </p:sp>
            <p:sp>
              <p:nvSpPr>
                <p:cNvPr id="150" name="Rectangle 183"/>
                <p:cNvSpPr>
                  <a:spLocks noChangeArrowheads="1"/>
                </p:cNvSpPr>
                <p:nvPr/>
              </p:nvSpPr>
              <p:spPr bwMode="auto">
                <a:xfrm>
                  <a:off x="0" y="2163"/>
                  <a:ext cx="336"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1" name="Group 186"/>
              <p:cNvGrpSpPr>
                <a:grpSpLocks/>
              </p:cNvGrpSpPr>
              <p:nvPr/>
            </p:nvGrpSpPr>
            <p:grpSpPr bwMode="auto">
              <a:xfrm>
                <a:off x="336" y="2163"/>
                <a:ext cx="2080" cy="500"/>
                <a:chOff x="336" y="2163"/>
                <a:chExt cx="2080" cy="500"/>
              </a:xfrm>
            </p:grpSpPr>
            <p:sp>
              <p:nvSpPr>
                <p:cNvPr id="147" name="Rectangle 127"/>
                <p:cNvSpPr>
                  <a:spLocks noChangeArrowheads="1"/>
                </p:cNvSpPr>
                <p:nvPr/>
              </p:nvSpPr>
              <p:spPr bwMode="auto">
                <a:xfrm>
                  <a:off x="364" y="2163"/>
                  <a:ext cx="202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1800">
                      <a:solidFill>
                        <a:srgbClr val="000099"/>
                      </a:solidFill>
                      <a:cs typeface="Times New Roman" panose="02020603050405020304" pitchFamily="18" charset="0"/>
                    </a:rPr>
                    <a:t>Elementi di categoria II, qualsiasi malta</a:t>
                  </a:r>
                </a:p>
                <a:p>
                  <a:pPr>
                    <a:spcBef>
                      <a:spcPct val="0"/>
                    </a:spcBef>
                    <a:buClrTx/>
                    <a:buSzTx/>
                    <a:buFontTx/>
                    <a:buNone/>
                  </a:pPr>
                  <a:endParaRPr lang="it-IT" altLang="it-IT" sz="1800">
                    <a:solidFill>
                      <a:srgbClr val="000099"/>
                    </a:solidFill>
                  </a:endParaRPr>
                </a:p>
              </p:txBody>
            </p:sp>
            <p:sp>
              <p:nvSpPr>
                <p:cNvPr id="148" name="Rectangle 185"/>
                <p:cNvSpPr>
                  <a:spLocks noChangeArrowheads="1"/>
                </p:cNvSpPr>
                <p:nvPr/>
              </p:nvSpPr>
              <p:spPr bwMode="auto">
                <a:xfrm>
                  <a:off x="336" y="2163"/>
                  <a:ext cx="208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2" name="Group 188"/>
              <p:cNvGrpSpPr>
                <a:grpSpLocks/>
              </p:cNvGrpSpPr>
              <p:nvPr/>
            </p:nvGrpSpPr>
            <p:grpSpPr bwMode="auto">
              <a:xfrm>
                <a:off x="2416" y="2163"/>
                <a:ext cx="282" cy="500"/>
                <a:chOff x="2416" y="2163"/>
                <a:chExt cx="282" cy="500"/>
              </a:xfrm>
            </p:grpSpPr>
            <p:sp>
              <p:nvSpPr>
                <p:cNvPr id="145" name="Rectangle 128"/>
                <p:cNvSpPr>
                  <a:spLocks noChangeArrowheads="1"/>
                </p:cNvSpPr>
                <p:nvPr/>
              </p:nvSpPr>
              <p:spPr bwMode="auto">
                <a:xfrm>
                  <a:off x="2444" y="2163"/>
                  <a:ext cx="226"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2,0</a:t>
                  </a:r>
                </a:p>
                <a:p>
                  <a:pPr algn="ctr">
                    <a:spcBef>
                      <a:spcPct val="0"/>
                    </a:spcBef>
                    <a:buClrTx/>
                    <a:buSzTx/>
                    <a:buFontTx/>
                    <a:buNone/>
                  </a:pPr>
                  <a:endParaRPr lang="it-IT" altLang="it-IT" sz="1800">
                    <a:solidFill>
                      <a:srgbClr val="000099"/>
                    </a:solidFill>
                  </a:endParaRPr>
                </a:p>
              </p:txBody>
            </p:sp>
            <p:sp>
              <p:nvSpPr>
                <p:cNvPr id="146" name="Rectangle 187"/>
                <p:cNvSpPr>
                  <a:spLocks noChangeArrowheads="1"/>
                </p:cNvSpPr>
                <p:nvPr/>
              </p:nvSpPr>
              <p:spPr bwMode="auto">
                <a:xfrm>
                  <a:off x="2416" y="2163"/>
                  <a:ext cx="282"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3" name="Group 190"/>
              <p:cNvGrpSpPr>
                <a:grpSpLocks/>
              </p:cNvGrpSpPr>
              <p:nvPr/>
            </p:nvGrpSpPr>
            <p:grpSpPr bwMode="auto">
              <a:xfrm>
                <a:off x="2698" y="2163"/>
                <a:ext cx="256" cy="500"/>
                <a:chOff x="2698" y="2163"/>
                <a:chExt cx="256" cy="500"/>
              </a:xfrm>
            </p:grpSpPr>
            <p:sp>
              <p:nvSpPr>
                <p:cNvPr id="143" name="Rectangle 129"/>
                <p:cNvSpPr>
                  <a:spLocks noChangeArrowheads="1"/>
                </p:cNvSpPr>
                <p:nvPr/>
              </p:nvSpPr>
              <p:spPr bwMode="auto">
                <a:xfrm>
                  <a:off x="2726" y="2163"/>
                  <a:ext cx="20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2,2</a:t>
                  </a:r>
                </a:p>
                <a:p>
                  <a:pPr algn="ctr">
                    <a:spcBef>
                      <a:spcPct val="0"/>
                    </a:spcBef>
                    <a:buClrTx/>
                    <a:buSzTx/>
                    <a:buFontTx/>
                    <a:buNone/>
                  </a:pPr>
                  <a:endParaRPr lang="it-IT" altLang="it-IT" sz="1800">
                    <a:solidFill>
                      <a:srgbClr val="000099"/>
                    </a:solidFill>
                  </a:endParaRPr>
                </a:p>
              </p:txBody>
            </p:sp>
            <p:sp>
              <p:nvSpPr>
                <p:cNvPr id="144" name="Rectangle 189"/>
                <p:cNvSpPr>
                  <a:spLocks noChangeArrowheads="1"/>
                </p:cNvSpPr>
                <p:nvPr/>
              </p:nvSpPr>
              <p:spPr bwMode="auto">
                <a:xfrm>
                  <a:off x="2698" y="2163"/>
                  <a:ext cx="256"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4" name="Group 192"/>
              <p:cNvGrpSpPr>
                <a:grpSpLocks/>
              </p:cNvGrpSpPr>
              <p:nvPr/>
            </p:nvGrpSpPr>
            <p:grpSpPr bwMode="auto">
              <a:xfrm>
                <a:off x="2954" y="2163"/>
                <a:ext cx="284" cy="500"/>
                <a:chOff x="2954" y="2163"/>
                <a:chExt cx="284" cy="500"/>
              </a:xfrm>
            </p:grpSpPr>
            <p:sp>
              <p:nvSpPr>
                <p:cNvPr id="141" name="Rectangle 130"/>
                <p:cNvSpPr>
                  <a:spLocks noChangeArrowheads="1"/>
                </p:cNvSpPr>
                <p:nvPr/>
              </p:nvSpPr>
              <p:spPr bwMode="auto">
                <a:xfrm>
                  <a:off x="2982" y="2163"/>
                  <a:ext cx="22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2,5</a:t>
                  </a:r>
                </a:p>
                <a:p>
                  <a:pPr algn="ctr">
                    <a:spcBef>
                      <a:spcPct val="0"/>
                    </a:spcBef>
                    <a:buClrTx/>
                    <a:buSzTx/>
                    <a:buFontTx/>
                    <a:buNone/>
                  </a:pPr>
                  <a:endParaRPr lang="it-IT" altLang="it-IT" sz="1800">
                    <a:solidFill>
                      <a:srgbClr val="000099"/>
                    </a:solidFill>
                  </a:endParaRPr>
                </a:p>
              </p:txBody>
            </p:sp>
            <p:sp>
              <p:nvSpPr>
                <p:cNvPr id="142" name="Rectangle 191"/>
                <p:cNvSpPr>
                  <a:spLocks noChangeArrowheads="1"/>
                </p:cNvSpPr>
                <p:nvPr/>
              </p:nvSpPr>
              <p:spPr bwMode="auto">
                <a:xfrm>
                  <a:off x="2954" y="2163"/>
                  <a:ext cx="28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5" name="Group 194"/>
              <p:cNvGrpSpPr>
                <a:grpSpLocks/>
              </p:cNvGrpSpPr>
              <p:nvPr/>
            </p:nvGrpSpPr>
            <p:grpSpPr bwMode="auto">
              <a:xfrm>
                <a:off x="3238" y="2163"/>
                <a:ext cx="270" cy="500"/>
                <a:chOff x="3238" y="2163"/>
                <a:chExt cx="270" cy="500"/>
              </a:xfrm>
            </p:grpSpPr>
            <p:sp>
              <p:nvSpPr>
                <p:cNvPr id="139" name="Rectangle 131"/>
                <p:cNvSpPr>
                  <a:spLocks noChangeArrowheads="1"/>
                </p:cNvSpPr>
                <p:nvPr/>
              </p:nvSpPr>
              <p:spPr bwMode="auto">
                <a:xfrm>
                  <a:off x="3266" y="2163"/>
                  <a:ext cx="21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2,7</a:t>
                  </a:r>
                </a:p>
                <a:p>
                  <a:pPr algn="ctr">
                    <a:spcBef>
                      <a:spcPct val="0"/>
                    </a:spcBef>
                    <a:buClrTx/>
                    <a:buSzTx/>
                    <a:buFontTx/>
                    <a:buNone/>
                  </a:pPr>
                  <a:endParaRPr lang="it-IT" altLang="it-IT" sz="1800">
                    <a:solidFill>
                      <a:srgbClr val="000099"/>
                    </a:solidFill>
                  </a:endParaRPr>
                </a:p>
              </p:txBody>
            </p:sp>
            <p:sp>
              <p:nvSpPr>
                <p:cNvPr id="140" name="Rectangle 193"/>
                <p:cNvSpPr>
                  <a:spLocks noChangeArrowheads="1"/>
                </p:cNvSpPr>
                <p:nvPr/>
              </p:nvSpPr>
              <p:spPr bwMode="auto">
                <a:xfrm>
                  <a:off x="3238" y="2163"/>
                  <a:ext cx="27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nvGrpSpPr>
              <p:cNvPr id="136" name="Group 196"/>
              <p:cNvGrpSpPr>
                <a:grpSpLocks/>
              </p:cNvGrpSpPr>
              <p:nvPr/>
            </p:nvGrpSpPr>
            <p:grpSpPr bwMode="auto">
              <a:xfrm>
                <a:off x="3508" y="2163"/>
                <a:ext cx="288" cy="500"/>
                <a:chOff x="3508" y="2163"/>
                <a:chExt cx="288" cy="500"/>
              </a:xfrm>
            </p:grpSpPr>
            <p:sp>
              <p:nvSpPr>
                <p:cNvPr id="137" name="Rectangle 132"/>
                <p:cNvSpPr>
                  <a:spLocks noChangeArrowheads="1"/>
                </p:cNvSpPr>
                <p:nvPr/>
              </p:nvSpPr>
              <p:spPr bwMode="auto">
                <a:xfrm>
                  <a:off x="3536" y="2163"/>
                  <a:ext cx="23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it-IT" altLang="it-IT" sz="1800">
                      <a:solidFill>
                        <a:srgbClr val="000099"/>
                      </a:solidFill>
                      <a:cs typeface="Times New Roman" panose="02020603050405020304" pitchFamily="18" charset="0"/>
                    </a:rPr>
                    <a:t>3,0</a:t>
                  </a:r>
                </a:p>
                <a:p>
                  <a:pPr algn="ctr">
                    <a:spcBef>
                      <a:spcPct val="0"/>
                    </a:spcBef>
                    <a:buClrTx/>
                    <a:buSzTx/>
                    <a:buFontTx/>
                    <a:buNone/>
                  </a:pPr>
                  <a:endParaRPr lang="it-IT" altLang="it-IT" sz="1800">
                    <a:solidFill>
                      <a:srgbClr val="000099"/>
                    </a:solidFill>
                  </a:endParaRPr>
                </a:p>
              </p:txBody>
            </p:sp>
            <p:sp>
              <p:nvSpPr>
                <p:cNvPr id="138" name="Rectangle 195"/>
                <p:cNvSpPr>
                  <a:spLocks noChangeArrowheads="1"/>
                </p:cNvSpPr>
                <p:nvPr/>
              </p:nvSpPr>
              <p:spPr bwMode="auto">
                <a:xfrm>
                  <a:off x="3508" y="2163"/>
                  <a:ext cx="28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grpSp>
        <p:sp>
          <p:nvSpPr>
            <p:cNvPr id="104" name="Rectangle 198"/>
            <p:cNvSpPr>
              <a:spLocks noChangeArrowheads="1"/>
            </p:cNvSpPr>
            <p:nvPr/>
          </p:nvSpPr>
          <p:spPr bwMode="auto">
            <a:xfrm>
              <a:off x="-2" y="-2"/>
              <a:ext cx="3800" cy="2667"/>
            </a:xfrm>
            <a:prstGeom prst="rect">
              <a:avLst/>
            </a:prstGeom>
            <a:noFill/>
            <a:ln w="63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pSp>
      <p:sp>
        <p:nvSpPr>
          <p:cNvPr id="201" name="Text Box 200"/>
          <p:cNvSpPr txBox="1">
            <a:spLocks noChangeArrowheads="1"/>
          </p:cNvSpPr>
          <p:nvPr/>
        </p:nvSpPr>
        <p:spPr bwMode="auto">
          <a:xfrm>
            <a:off x="251520" y="1196752"/>
            <a:ext cx="80168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10000"/>
              </a:lnSpc>
              <a:spcBef>
                <a:spcPct val="15000"/>
              </a:spcBef>
              <a:buClrTx/>
              <a:buSzTx/>
              <a:buFontTx/>
              <a:buNone/>
            </a:pPr>
            <a:r>
              <a:rPr lang="it-IT" altLang="it-IT" sz="2400">
                <a:cs typeface="Times New Roman" panose="02020603050405020304" pitchFamily="18" charset="0"/>
              </a:rPr>
              <a:t>EC6: classificazione più articolata</a:t>
            </a:r>
            <a:endParaRPr lang="it-IT" altLang="it-IT" sz="2400"/>
          </a:p>
        </p:txBody>
      </p:sp>
    </p:spTree>
    <p:extLst>
      <p:ext uri="{BB962C8B-B14F-4D97-AF65-F5344CB8AC3E}">
        <p14:creationId xmlns:p14="http://schemas.microsoft.com/office/powerpoint/2010/main" val="1722066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67545" y="2492896"/>
            <a:ext cx="8064896"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571500" indent="-3810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Tx/>
              <a:buSzTx/>
              <a:buFontTx/>
              <a:buNone/>
            </a:pPr>
            <a:r>
              <a:rPr lang="it-IT" altLang="it-IT" sz="2800" dirty="0"/>
              <a:t>Elementi strutturali: </a:t>
            </a:r>
          </a:p>
          <a:p>
            <a:pPr lvl="1" eaLnBrk="1" hangingPunct="1">
              <a:spcBef>
                <a:spcPct val="0"/>
              </a:spcBef>
              <a:buClrTx/>
              <a:buSzTx/>
              <a:buFontTx/>
              <a:buNone/>
            </a:pPr>
            <a:r>
              <a:rPr lang="it-IT" altLang="it-IT" dirty="0"/>
              <a:t>pannelli semplici di muratura (pareti)</a:t>
            </a:r>
          </a:p>
          <a:p>
            <a:pPr lvl="1" eaLnBrk="1" hangingPunct="1">
              <a:spcBef>
                <a:spcPct val="0"/>
              </a:spcBef>
              <a:spcAft>
                <a:spcPts val="1200"/>
              </a:spcAft>
              <a:buClrTx/>
              <a:buSzTx/>
              <a:buFontTx/>
              <a:buNone/>
            </a:pPr>
            <a:r>
              <a:rPr lang="it-IT" altLang="it-IT" dirty="0"/>
              <a:t>soggetti a stati di sollecitazione complessi</a:t>
            </a:r>
            <a:r>
              <a:rPr lang="it-IT" altLang="it-IT" dirty="0" smtClean="0"/>
              <a:t>:</a:t>
            </a:r>
            <a:endParaRPr lang="it-IT" altLang="it-IT" sz="2800" dirty="0"/>
          </a:p>
          <a:p>
            <a:pPr lvl="1" eaLnBrk="1" hangingPunct="1">
              <a:lnSpc>
                <a:spcPct val="150000"/>
              </a:lnSpc>
              <a:spcBef>
                <a:spcPct val="0"/>
              </a:spcBef>
              <a:buClr>
                <a:schemeClr val="folHlink"/>
              </a:buClr>
              <a:buSzPct val="150000"/>
              <a:buFontTx/>
              <a:buChar char="•"/>
            </a:pPr>
            <a:r>
              <a:rPr lang="it-IT" altLang="it-IT" dirty="0"/>
              <a:t>azioni ortogonali al piano medio</a:t>
            </a:r>
          </a:p>
          <a:p>
            <a:pPr lvl="1" eaLnBrk="1" hangingPunct="1">
              <a:lnSpc>
                <a:spcPct val="150000"/>
              </a:lnSpc>
              <a:spcBef>
                <a:spcPct val="0"/>
              </a:spcBef>
              <a:buClr>
                <a:schemeClr val="folHlink"/>
              </a:buClr>
              <a:buSzPct val="150000"/>
              <a:buFontTx/>
              <a:buChar char="•"/>
            </a:pPr>
            <a:r>
              <a:rPr lang="it-IT" altLang="it-IT" dirty="0"/>
              <a:t>azioni nel piano medio</a:t>
            </a:r>
          </a:p>
          <a:p>
            <a:pPr lvl="1" eaLnBrk="1" hangingPunct="1">
              <a:lnSpc>
                <a:spcPct val="150000"/>
              </a:lnSpc>
              <a:spcBef>
                <a:spcPct val="0"/>
              </a:spcBef>
              <a:buClr>
                <a:schemeClr val="folHlink"/>
              </a:buClr>
              <a:buSzPct val="150000"/>
              <a:buFontTx/>
              <a:buChar char="•"/>
            </a:pPr>
            <a:r>
              <a:rPr lang="it-IT" altLang="it-IT" dirty="0"/>
              <a:t>effetti del secondo ordine</a:t>
            </a:r>
          </a:p>
        </p:txBody>
      </p:sp>
      <p:sp>
        <p:nvSpPr>
          <p:cNvPr id="4" name="Rectangle 4"/>
          <p:cNvSpPr txBox="1">
            <a:spLocks noChangeArrowheads="1"/>
          </p:cNvSpPr>
          <p:nvPr/>
        </p:nvSpPr>
        <p:spPr bwMode="auto">
          <a:xfrm>
            <a:off x="611560" y="105273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3600" b="1" kern="0" smtClean="0">
                <a:latin typeface="Times New Roman" panose="02020603050405020304" pitchFamily="18" charset="0"/>
              </a:rPr>
              <a:t>RESISTENZE DI ELEMENTI STRUTTURALI IN MURATURA</a:t>
            </a:r>
            <a:endParaRPr lang="it-IT" altLang="it-IT" sz="3600" b="1" kern="0" dirty="0">
              <a:latin typeface="Times New Roman" panose="02020603050405020304" pitchFamily="18" charset="0"/>
            </a:endParaRPr>
          </a:p>
        </p:txBody>
      </p:sp>
    </p:spTree>
    <p:extLst>
      <p:ext uri="{BB962C8B-B14F-4D97-AF65-F5344CB8AC3E}">
        <p14:creationId xmlns:p14="http://schemas.microsoft.com/office/powerpoint/2010/main" val="95623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37952" y="4752305"/>
            <a:ext cx="57912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2652713" indent="-457200" eaLnBrk="0" hangingPunct="0">
              <a:defRPr sz="2400">
                <a:solidFill>
                  <a:schemeClr val="tx1"/>
                </a:solidFill>
                <a:latin typeface="Times New Roman" pitchFamily="18" charset="0"/>
              </a:defRPr>
            </a:lvl2pPr>
            <a:lvl3pPr marL="3119438" indent="-457200" eaLnBrk="0" hangingPunct="0">
              <a:defRPr sz="2400">
                <a:solidFill>
                  <a:schemeClr val="tx1"/>
                </a:solidFill>
                <a:latin typeface="Times New Roman" pitchFamily="18" charset="0"/>
              </a:defRPr>
            </a:lvl3pPr>
            <a:lvl4pPr marL="3309938" indent="-457200" eaLnBrk="0" hangingPunct="0">
              <a:defRPr sz="2400">
                <a:solidFill>
                  <a:schemeClr val="tx1"/>
                </a:solidFill>
                <a:latin typeface="Times New Roman" pitchFamily="18" charset="0"/>
              </a:defRPr>
            </a:lvl4pPr>
            <a:lvl5pPr marL="3500438" indent="-457200" eaLnBrk="0" hangingPunct="0">
              <a:defRPr sz="2400">
                <a:solidFill>
                  <a:schemeClr val="tx1"/>
                </a:solidFill>
                <a:latin typeface="Times New Roman" pitchFamily="18" charset="0"/>
              </a:defRPr>
            </a:lvl5pPr>
            <a:lvl6pPr marL="3957638" indent="-457200" eaLnBrk="0" fontAlgn="base" hangingPunct="0">
              <a:spcBef>
                <a:spcPct val="0"/>
              </a:spcBef>
              <a:spcAft>
                <a:spcPct val="0"/>
              </a:spcAft>
              <a:defRPr sz="2400">
                <a:solidFill>
                  <a:schemeClr val="tx1"/>
                </a:solidFill>
                <a:latin typeface="Times New Roman" pitchFamily="18" charset="0"/>
              </a:defRPr>
            </a:lvl6pPr>
            <a:lvl7pPr marL="4414838" indent="-457200" eaLnBrk="0" fontAlgn="base" hangingPunct="0">
              <a:spcBef>
                <a:spcPct val="0"/>
              </a:spcBef>
              <a:spcAft>
                <a:spcPct val="0"/>
              </a:spcAft>
              <a:defRPr sz="2400">
                <a:solidFill>
                  <a:schemeClr val="tx1"/>
                </a:solidFill>
                <a:latin typeface="Times New Roman" pitchFamily="18" charset="0"/>
              </a:defRPr>
            </a:lvl7pPr>
            <a:lvl8pPr marL="4872038" indent="-457200" eaLnBrk="0" fontAlgn="base" hangingPunct="0">
              <a:spcBef>
                <a:spcPct val="0"/>
              </a:spcBef>
              <a:spcAft>
                <a:spcPct val="0"/>
              </a:spcAft>
              <a:defRPr sz="2400">
                <a:solidFill>
                  <a:schemeClr val="tx1"/>
                </a:solidFill>
                <a:latin typeface="Times New Roman" pitchFamily="18" charset="0"/>
              </a:defRPr>
            </a:lvl8pPr>
            <a:lvl9pPr marL="5329238" indent="-4572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200"/>
              </a:spcAft>
              <a:buClr>
                <a:schemeClr val="folHlink"/>
              </a:buClr>
              <a:buSzPct val="150000"/>
              <a:buFontTx/>
              <a:buAutoNum type="arabicPeriod" startAt="2"/>
              <a:defRPr/>
            </a:pPr>
            <a:r>
              <a:rPr lang="it-IT" altLang="it-IT" dirty="0" smtClean="0">
                <a:cs typeface="Times New Roman" pitchFamily="18" charset="0"/>
              </a:rPr>
              <a:t>elementi murari soggetti ad azioni nel piano medio</a:t>
            </a:r>
          </a:p>
          <a:p>
            <a:pPr marL="432000" indent="0" eaLnBrk="1" hangingPunct="1">
              <a:buClr>
                <a:schemeClr val="folHlink"/>
              </a:buClr>
              <a:buSzPct val="150000"/>
              <a:defRPr/>
            </a:pPr>
            <a:r>
              <a:rPr lang="it-IT" altLang="it-IT" dirty="0" smtClean="0">
                <a:cs typeface="Times New Roman" pitchFamily="18" charset="0"/>
              </a:rPr>
              <a:t>si eseguono verifiche a taglio e a pressoflessione nel piano medio</a:t>
            </a:r>
            <a:endParaRPr lang="it-IT" altLang="it-IT" dirty="0" smtClean="0"/>
          </a:p>
        </p:txBody>
      </p:sp>
      <p:sp>
        <p:nvSpPr>
          <p:cNvPr id="4" name="AutoShape 24"/>
          <p:cNvSpPr>
            <a:spLocks noChangeArrowheads="1"/>
          </p:cNvSpPr>
          <p:nvPr/>
        </p:nvSpPr>
        <p:spPr bwMode="auto">
          <a:xfrm rot="16200000">
            <a:off x="628452" y="2171031"/>
            <a:ext cx="1295400" cy="1676400"/>
          </a:xfrm>
          <a:prstGeom prst="parallelogram">
            <a:avLst>
              <a:gd name="adj"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5" name="Line 25"/>
          <p:cNvSpPr>
            <a:spLocks noChangeShapeType="1"/>
          </p:cNvSpPr>
          <p:nvPr/>
        </p:nvSpPr>
        <p:spPr bwMode="auto">
          <a:xfrm>
            <a:off x="437952" y="20567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6" name="Line 26"/>
          <p:cNvSpPr>
            <a:spLocks noChangeShapeType="1"/>
          </p:cNvSpPr>
          <p:nvPr/>
        </p:nvSpPr>
        <p:spPr bwMode="auto">
          <a:xfrm>
            <a:off x="666552" y="21329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7" name="Line 27"/>
          <p:cNvSpPr>
            <a:spLocks noChangeShapeType="1"/>
          </p:cNvSpPr>
          <p:nvPr/>
        </p:nvSpPr>
        <p:spPr bwMode="auto">
          <a:xfrm>
            <a:off x="895152" y="22091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8" name="Line 28"/>
          <p:cNvSpPr>
            <a:spLocks noChangeShapeType="1"/>
          </p:cNvSpPr>
          <p:nvPr/>
        </p:nvSpPr>
        <p:spPr bwMode="auto">
          <a:xfrm>
            <a:off x="1199952" y="22853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 name="Line 29"/>
          <p:cNvSpPr>
            <a:spLocks noChangeShapeType="1"/>
          </p:cNvSpPr>
          <p:nvPr/>
        </p:nvSpPr>
        <p:spPr bwMode="auto">
          <a:xfrm>
            <a:off x="1504752" y="23615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 name="Line 30"/>
          <p:cNvSpPr>
            <a:spLocks noChangeShapeType="1"/>
          </p:cNvSpPr>
          <p:nvPr/>
        </p:nvSpPr>
        <p:spPr bwMode="auto">
          <a:xfrm>
            <a:off x="1809552" y="24377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 name="Line 31"/>
          <p:cNvSpPr>
            <a:spLocks noChangeShapeType="1"/>
          </p:cNvSpPr>
          <p:nvPr/>
        </p:nvSpPr>
        <p:spPr bwMode="auto">
          <a:xfrm>
            <a:off x="2114352" y="2513931"/>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2" name="Line 32"/>
          <p:cNvSpPr>
            <a:spLocks noChangeShapeType="1"/>
          </p:cNvSpPr>
          <p:nvPr/>
        </p:nvSpPr>
        <p:spPr bwMode="auto">
          <a:xfrm flipH="1">
            <a:off x="133152" y="2894931"/>
            <a:ext cx="457200" cy="3048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3" name="Line 33"/>
          <p:cNvSpPr>
            <a:spLocks noChangeShapeType="1"/>
          </p:cNvSpPr>
          <p:nvPr/>
        </p:nvSpPr>
        <p:spPr bwMode="auto">
          <a:xfrm flipH="1">
            <a:off x="437952" y="2971131"/>
            <a:ext cx="457200" cy="3048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 name="Line 34"/>
          <p:cNvSpPr>
            <a:spLocks noChangeShapeType="1"/>
          </p:cNvSpPr>
          <p:nvPr/>
        </p:nvSpPr>
        <p:spPr bwMode="auto">
          <a:xfrm flipH="1">
            <a:off x="742752" y="3047331"/>
            <a:ext cx="457200" cy="3048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5" name="Line 35"/>
          <p:cNvSpPr>
            <a:spLocks noChangeShapeType="1"/>
          </p:cNvSpPr>
          <p:nvPr/>
        </p:nvSpPr>
        <p:spPr bwMode="auto">
          <a:xfrm flipH="1">
            <a:off x="1047552" y="3123531"/>
            <a:ext cx="457200" cy="3048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 name="Line 36"/>
          <p:cNvSpPr>
            <a:spLocks noChangeShapeType="1"/>
          </p:cNvSpPr>
          <p:nvPr/>
        </p:nvSpPr>
        <p:spPr bwMode="auto">
          <a:xfrm flipH="1">
            <a:off x="1276152" y="3199731"/>
            <a:ext cx="457200" cy="3048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7" name="Line 37"/>
          <p:cNvSpPr>
            <a:spLocks noChangeShapeType="1"/>
          </p:cNvSpPr>
          <p:nvPr/>
        </p:nvSpPr>
        <p:spPr bwMode="auto">
          <a:xfrm flipH="1">
            <a:off x="1504752" y="3275931"/>
            <a:ext cx="457200" cy="3048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8" name="AutoShape 38"/>
          <p:cNvSpPr>
            <a:spLocks noChangeArrowheads="1"/>
          </p:cNvSpPr>
          <p:nvPr/>
        </p:nvSpPr>
        <p:spPr bwMode="auto">
          <a:xfrm rot="16200000">
            <a:off x="6922740" y="4905622"/>
            <a:ext cx="1295400" cy="1676400"/>
          </a:xfrm>
          <a:prstGeom prst="parallelogram">
            <a:avLst>
              <a:gd name="adj"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19" name="Line 39"/>
          <p:cNvSpPr>
            <a:spLocks noChangeShapeType="1"/>
          </p:cNvSpPr>
          <p:nvPr/>
        </p:nvSpPr>
        <p:spPr bwMode="auto">
          <a:xfrm>
            <a:off x="6732240" y="47913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0" name="Line 40"/>
          <p:cNvSpPr>
            <a:spLocks noChangeShapeType="1"/>
          </p:cNvSpPr>
          <p:nvPr/>
        </p:nvSpPr>
        <p:spPr bwMode="auto">
          <a:xfrm>
            <a:off x="6960840" y="48675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1" name="Line 41"/>
          <p:cNvSpPr>
            <a:spLocks noChangeShapeType="1"/>
          </p:cNvSpPr>
          <p:nvPr/>
        </p:nvSpPr>
        <p:spPr bwMode="auto">
          <a:xfrm>
            <a:off x="7189440" y="49437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2" name="Line 42"/>
          <p:cNvSpPr>
            <a:spLocks noChangeShapeType="1"/>
          </p:cNvSpPr>
          <p:nvPr/>
        </p:nvSpPr>
        <p:spPr bwMode="auto">
          <a:xfrm>
            <a:off x="7494240" y="50199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 name="Line 43"/>
          <p:cNvSpPr>
            <a:spLocks noChangeShapeType="1"/>
          </p:cNvSpPr>
          <p:nvPr/>
        </p:nvSpPr>
        <p:spPr bwMode="auto">
          <a:xfrm>
            <a:off x="7799040" y="50961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4" name="Line 44"/>
          <p:cNvSpPr>
            <a:spLocks noChangeShapeType="1"/>
          </p:cNvSpPr>
          <p:nvPr/>
        </p:nvSpPr>
        <p:spPr bwMode="auto">
          <a:xfrm>
            <a:off x="8103840" y="51723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5" name="Line 45"/>
          <p:cNvSpPr>
            <a:spLocks noChangeShapeType="1"/>
          </p:cNvSpPr>
          <p:nvPr/>
        </p:nvSpPr>
        <p:spPr bwMode="auto">
          <a:xfrm>
            <a:off x="8408640" y="5248522"/>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6" name="Line 46"/>
          <p:cNvSpPr>
            <a:spLocks noChangeShapeType="1"/>
          </p:cNvSpPr>
          <p:nvPr/>
        </p:nvSpPr>
        <p:spPr bwMode="auto">
          <a:xfrm flipH="1" flipV="1">
            <a:off x="6122640" y="4943722"/>
            <a:ext cx="533400" cy="1524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7" name="Text Box 52"/>
          <p:cNvSpPr txBox="1">
            <a:spLocks noChangeArrowheads="1"/>
          </p:cNvSpPr>
          <p:nvPr/>
        </p:nvSpPr>
        <p:spPr bwMode="auto">
          <a:xfrm>
            <a:off x="539552" y="953418"/>
            <a:ext cx="7635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
                <a:schemeClr val="folHlink"/>
              </a:buClr>
              <a:buSzPct val="150000"/>
              <a:buFontTx/>
              <a:buAutoNum type="arabicPeriod"/>
            </a:pPr>
            <a:r>
              <a:rPr lang="it-IT" altLang="it-IT" sz="2400" dirty="0">
                <a:cs typeface="Times New Roman" panose="02020603050405020304" pitchFamily="18" charset="0"/>
              </a:rPr>
              <a:t>elementi murari soggetti a carichi verticali e ad azioni ortogonali al piano medio</a:t>
            </a:r>
            <a:endParaRPr lang="it-IT" altLang="it-IT" sz="2400" dirty="0"/>
          </a:p>
        </p:txBody>
      </p:sp>
      <p:sp>
        <p:nvSpPr>
          <p:cNvPr id="28" name="Text Box 2"/>
          <p:cNvSpPr txBox="1">
            <a:spLocks noChangeArrowheads="1"/>
          </p:cNvSpPr>
          <p:nvPr/>
        </p:nvSpPr>
        <p:spPr bwMode="auto">
          <a:xfrm>
            <a:off x="2779514" y="1858293"/>
            <a:ext cx="5791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
                <a:schemeClr val="folHlink"/>
              </a:buClr>
              <a:buSzPct val="150000"/>
              <a:buFontTx/>
              <a:buNone/>
            </a:pPr>
            <a:r>
              <a:rPr lang="it-IT" altLang="it-IT" sz="2400">
                <a:cs typeface="Times New Roman" panose="02020603050405020304" pitchFamily="18" charset="0"/>
              </a:rPr>
              <a:t>- si eseguono verifiche di pressoflessione (ortogonale al piano)</a:t>
            </a:r>
          </a:p>
          <a:p>
            <a:pPr eaLnBrk="1" hangingPunct="1">
              <a:spcBef>
                <a:spcPct val="0"/>
              </a:spcBef>
              <a:buClr>
                <a:schemeClr val="folHlink"/>
              </a:buClr>
              <a:buSzPct val="150000"/>
              <a:buFontTx/>
              <a:buNone/>
            </a:pPr>
            <a:r>
              <a:rPr lang="it-IT" altLang="it-IT" sz="2400">
                <a:cs typeface="Times New Roman" panose="02020603050405020304" pitchFamily="18" charset="0"/>
              </a:rPr>
              <a:t>- non si eseguono verifiche a taglio: considerata l’elevata snellezza della parete in direzione ortogonale al piano medio, la crisi avviene sempre per pressoflessione</a:t>
            </a:r>
            <a:endParaRPr lang="it-IT" altLang="it-IT" sz="2400"/>
          </a:p>
        </p:txBody>
      </p:sp>
    </p:spTree>
    <p:extLst>
      <p:ext uri="{BB962C8B-B14F-4D97-AF65-F5344CB8AC3E}">
        <p14:creationId xmlns:p14="http://schemas.microsoft.com/office/powerpoint/2010/main" val="374102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8"/>
          <p:cNvSpPr txBox="1">
            <a:spLocks noChangeArrowheads="1"/>
          </p:cNvSpPr>
          <p:nvPr/>
        </p:nvSpPr>
        <p:spPr bwMode="auto">
          <a:xfrm>
            <a:off x="701676" y="33265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3200" b="1" kern="0" smtClean="0">
                <a:latin typeface="Times New Roman" panose="02020603050405020304" pitchFamily="18" charset="0"/>
              </a:rPr>
              <a:t>RESISTENZA A PRESSOFLESSIONE</a:t>
            </a:r>
            <a:endParaRPr lang="it-IT" altLang="it-IT" kern="0" smtClean="0"/>
          </a:p>
        </p:txBody>
      </p:sp>
      <p:sp>
        <p:nvSpPr>
          <p:cNvPr id="4" name="AutoShape 9"/>
          <p:cNvSpPr>
            <a:spLocks noChangeArrowheads="1"/>
          </p:cNvSpPr>
          <p:nvPr/>
        </p:nvSpPr>
        <p:spPr bwMode="auto">
          <a:xfrm rot="16200000">
            <a:off x="890588" y="1710606"/>
            <a:ext cx="1295400" cy="1676400"/>
          </a:xfrm>
          <a:prstGeom prst="parallelogram">
            <a:avLst>
              <a:gd name="adj"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5" name="Line 10"/>
          <p:cNvSpPr>
            <a:spLocks noChangeShapeType="1"/>
          </p:cNvSpPr>
          <p:nvPr/>
        </p:nvSpPr>
        <p:spPr bwMode="auto">
          <a:xfrm>
            <a:off x="700088" y="14439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6" name="Line 11"/>
          <p:cNvSpPr>
            <a:spLocks noChangeShapeType="1"/>
          </p:cNvSpPr>
          <p:nvPr/>
        </p:nvSpPr>
        <p:spPr bwMode="auto">
          <a:xfrm>
            <a:off x="928688" y="15201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7" name="Line 12"/>
          <p:cNvSpPr>
            <a:spLocks noChangeShapeType="1"/>
          </p:cNvSpPr>
          <p:nvPr/>
        </p:nvSpPr>
        <p:spPr bwMode="auto">
          <a:xfrm>
            <a:off x="1157288" y="15963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8" name="Line 13"/>
          <p:cNvSpPr>
            <a:spLocks noChangeShapeType="1"/>
          </p:cNvSpPr>
          <p:nvPr/>
        </p:nvSpPr>
        <p:spPr bwMode="auto">
          <a:xfrm>
            <a:off x="1462088" y="16725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 name="Line 14"/>
          <p:cNvSpPr>
            <a:spLocks noChangeShapeType="1"/>
          </p:cNvSpPr>
          <p:nvPr/>
        </p:nvSpPr>
        <p:spPr bwMode="auto">
          <a:xfrm>
            <a:off x="1766888" y="17487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 name="Line 15"/>
          <p:cNvSpPr>
            <a:spLocks noChangeShapeType="1"/>
          </p:cNvSpPr>
          <p:nvPr/>
        </p:nvSpPr>
        <p:spPr bwMode="auto">
          <a:xfrm>
            <a:off x="2071688" y="18249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 name="Line 16"/>
          <p:cNvSpPr>
            <a:spLocks noChangeShapeType="1"/>
          </p:cNvSpPr>
          <p:nvPr/>
        </p:nvSpPr>
        <p:spPr bwMode="auto">
          <a:xfrm>
            <a:off x="2376488" y="1901106"/>
            <a:ext cx="0" cy="457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2" name="Line 17"/>
          <p:cNvSpPr>
            <a:spLocks noChangeShapeType="1"/>
          </p:cNvSpPr>
          <p:nvPr/>
        </p:nvSpPr>
        <p:spPr bwMode="auto">
          <a:xfrm flipH="1">
            <a:off x="623888" y="2434506"/>
            <a:ext cx="228600" cy="152400"/>
          </a:xfrm>
          <a:prstGeom prst="line">
            <a:avLst/>
          </a:prstGeom>
          <a:noFill/>
          <a:ln w="254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3" name="Line 18"/>
          <p:cNvSpPr>
            <a:spLocks noChangeShapeType="1"/>
          </p:cNvSpPr>
          <p:nvPr/>
        </p:nvSpPr>
        <p:spPr bwMode="auto">
          <a:xfrm flipH="1">
            <a:off x="928688" y="2510706"/>
            <a:ext cx="228600" cy="152400"/>
          </a:xfrm>
          <a:prstGeom prst="line">
            <a:avLst/>
          </a:prstGeom>
          <a:noFill/>
          <a:ln w="254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 name="Line 19"/>
          <p:cNvSpPr>
            <a:spLocks noChangeShapeType="1"/>
          </p:cNvSpPr>
          <p:nvPr/>
        </p:nvSpPr>
        <p:spPr bwMode="auto">
          <a:xfrm flipH="1">
            <a:off x="1233488" y="2586906"/>
            <a:ext cx="228600" cy="152400"/>
          </a:xfrm>
          <a:prstGeom prst="line">
            <a:avLst/>
          </a:prstGeom>
          <a:noFill/>
          <a:ln w="254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5" name="Line 20"/>
          <p:cNvSpPr>
            <a:spLocks noChangeShapeType="1"/>
          </p:cNvSpPr>
          <p:nvPr/>
        </p:nvSpPr>
        <p:spPr bwMode="auto">
          <a:xfrm flipH="1">
            <a:off x="1538288" y="2663106"/>
            <a:ext cx="228600" cy="152400"/>
          </a:xfrm>
          <a:prstGeom prst="line">
            <a:avLst/>
          </a:prstGeom>
          <a:noFill/>
          <a:ln w="254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6" name="Line 21"/>
          <p:cNvSpPr>
            <a:spLocks noChangeShapeType="1"/>
          </p:cNvSpPr>
          <p:nvPr/>
        </p:nvSpPr>
        <p:spPr bwMode="auto">
          <a:xfrm flipH="1">
            <a:off x="1766888" y="2739306"/>
            <a:ext cx="228600" cy="152400"/>
          </a:xfrm>
          <a:prstGeom prst="line">
            <a:avLst/>
          </a:prstGeom>
          <a:noFill/>
          <a:ln w="254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7" name="Line 22"/>
          <p:cNvSpPr>
            <a:spLocks noChangeShapeType="1"/>
          </p:cNvSpPr>
          <p:nvPr/>
        </p:nvSpPr>
        <p:spPr bwMode="auto">
          <a:xfrm flipH="1">
            <a:off x="1995488" y="2815506"/>
            <a:ext cx="228600" cy="152400"/>
          </a:xfrm>
          <a:prstGeom prst="line">
            <a:avLst/>
          </a:prstGeom>
          <a:noFill/>
          <a:ln w="254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8" name="AutoShape 38"/>
          <p:cNvSpPr>
            <a:spLocks noChangeArrowheads="1"/>
          </p:cNvSpPr>
          <p:nvPr/>
        </p:nvSpPr>
        <p:spPr bwMode="auto">
          <a:xfrm rot="16200000">
            <a:off x="5316538" y="1558206"/>
            <a:ext cx="1295400" cy="1676400"/>
          </a:xfrm>
          <a:prstGeom prst="parallelogram">
            <a:avLst>
              <a:gd name="adj"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sp>
        <p:nvSpPr>
          <p:cNvPr id="19" name="Line 39"/>
          <p:cNvSpPr>
            <a:spLocks noChangeShapeType="1"/>
          </p:cNvSpPr>
          <p:nvPr/>
        </p:nvSpPr>
        <p:spPr bwMode="auto">
          <a:xfrm>
            <a:off x="5126038" y="14439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0" name="Line 40"/>
          <p:cNvSpPr>
            <a:spLocks noChangeShapeType="1"/>
          </p:cNvSpPr>
          <p:nvPr/>
        </p:nvSpPr>
        <p:spPr bwMode="auto">
          <a:xfrm>
            <a:off x="5354638" y="15201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1" name="Line 41"/>
          <p:cNvSpPr>
            <a:spLocks noChangeShapeType="1"/>
          </p:cNvSpPr>
          <p:nvPr/>
        </p:nvSpPr>
        <p:spPr bwMode="auto">
          <a:xfrm>
            <a:off x="5583238" y="15963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2" name="Line 42"/>
          <p:cNvSpPr>
            <a:spLocks noChangeShapeType="1"/>
          </p:cNvSpPr>
          <p:nvPr/>
        </p:nvSpPr>
        <p:spPr bwMode="auto">
          <a:xfrm>
            <a:off x="5888038" y="16725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 name="Line 43"/>
          <p:cNvSpPr>
            <a:spLocks noChangeShapeType="1"/>
          </p:cNvSpPr>
          <p:nvPr/>
        </p:nvSpPr>
        <p:spPr bwMode="auto">
          <a:xfrm>
            <a:off x="6192838" y="17487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4" name="Line 44"/>
          <p:cNvSpPr>
            <a:spLocks noChangeShapeType="1"/>
          </p:cNvSpPr>
          <p:nvPr/>
        </p:nvSpPr>
        <p:spPr bwMode="auto">
          <a:xfrm>
            <a:off x="6497638" y="18249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5" name="Line 45"/>
          <p:cNvSpPr>
            <a:spLocks noChangeShapeType="1"/>
          </p:cNvSpPr>
          <p:nvPr/>
        </p:nvSpPr>
        <p:spPr bwMode="auto">
          <a:xfrm>
            <a:off x="6802438" y="1901106"/>
            <a:ext cx="0" cy="304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6" name="Line 46"/>
          <p:cNvSpPr>
            <a:spLocks noChangeShapeType="1"/>
          </p:cNvSpPr>
          <p:nvPr/>
        </p:nvSpPr>
        <p:spPr bwMode="auto">
          <a:xfrm flipH="1" flipV="1">
            <a:off x="4516438" y="1596306"/>
            <a:ext cx="533400" cy="152400"/>
          </a:xfrm>
          <a:prstGeom prst="line">
            <a:avLst/>
          </a:prstGeom>
          <a:noFill/>
          <a:ln w="254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aphicFrame>
        <p:nvGraphicFramePr>
          <p:cNvPr id="27" name="Oggetto 1"/>
          <p:cNvGraphicFramePr>
            <a:graphicFrameLocks noChangeAspect="1"/>
          </p:cNvGraphicFramePr>
          <p:nvPr>
            <p:extLst>
              <p:ext uri="{D42A27DB-BD31-4B8C-83A1-F6EECF244321}">
                <p14:modId xmlns:p14="http://schemas.microsoft.com/office/powerpoint/2010/main" val="3418178180"/>
              </p:ext>
            </p:extLst>
          </p:nvPr>
        </p:nvGraphicFramePr>
        <p:xfrm>
          <a:off x="952501" y="3429869"/>
          <a:ext cx="1095375" cy="825500"/>
        </p:xfrm>
        <a:graphic>
          <a:graphicData uri="http://schemas.openxmlformats.org/presentationml/2006/ole">
            <mc:AlternateContent xmlns:mc="http://schemas.openxmlformats.org/markup-compatibility/2006">
              <mc:Choice xmlns:v="urn:schemas-microsoft-com:vml" Requires="v">
                <p:oleObj spid="_x0000_s205846" name="Equazione" r:id="rId3" imgW="520474" imgH="393529" progId="Equation.3">
                  <p:embed/>
                </p:oleObj>
              </mc:Choice>
              <mc:Fallback>
                <p:oleObj name="Equazione" r:id="rId3" imgW="520474"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1" y="3429869"/>
                        <a:ext cx="1095375" cy="825500"/>
                      </a:xfrm>
                      <a:prstGeom prst="rect">
                        <a:avLst/>
                      </a:prstGeom>
                      <a:gradFill rotWithShape="0">
                        <a:gsLst>
                          <a:gs pos="0">
                            <a:srgbClr val="CCCCFF"/>
                          </a:gs>
                          <a:gs pos="50000">
                            <a:srgbClr val="FFFF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ggetto 2"/>
          <p:cNvGraphicFramePr>
            <a:graphicFrameLocks noChangeAspect="1"/>
          </p:cNvGraphicFramePr>
          <p:nvPr>
            <p:extLst>
              <p:ext uri="{D42A27DB-BD31-4B8C-83A1-F6EECF244321}">
                <p14:modId xmlns:p14="http://schemas.microsoft.com/office/powerpoint/2010/main" val="2272562678"/>
              </p:ext>
            </p:extLst>
          </p:nvPr>
        </p:nvGraphicFramePr>
        <p:xfrm>
          <a:off x="7542213" y="2066206"/>
          <a:ext cx="935038" cy="825500"/>
        </p:xfrm>
        <a:graphic>
          <a:graphicData uri="http://schemas.openxmlformats.org/presentationml/2006/ole">
            <mc:AlternateContent xmlns:mc="http://schemas.openxmlformats.org/markup-compatibility/2006">
              <mc:Choice xmlns:v="urn:schemas-microsoft-com:vml" Requires="v">
                <p:oleObj spid="_x0000_s205847" name="Equazione" r:id="rId5" imgW="444307" imgH="393529" progId="Equation.3">
                  <p:embed/>
                </p:oleObj>
              </mc:Choice>
              <mc:Fallback>
                <p:oleObj name="Equazione" r:id="rId5" imgW="444307"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2213" y="2066206"/>
                        <a:ext cx="935038" cy="825500"/>
                      </a:xfrm>
                      <a:prstGeom prst="rect">
                        <a:avLst/>
                      </a:prstGeom>
                      <a:gradFill rotWithShape="0">
                        <a:gsLst>
                          <a:gs pos="0">
                            <a:srgbClr val="CCCCFF"/>
                          </a:gs>
                          <a:gs pos="50000">
                            <a:srgbClr val="FFFF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 Box 2"/>
          <p:cNvSpPr txBox="1">
            <a:spLocks noChangeArrowheads="1"/>
          </p:cNvSpPr>
          <p:nvPr/>
        </p:nvSpPr>
        <p:spPr bwMode="auto">
          <a:xfrm>
            <a:off x="3025776" y="3429869"/>
            <a:ext cx="57912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spcAft>
                <a:spcPts val="1200"/>
              </a:spcAft>
              <a:buClr>
                <a:schemeClr val="folHlink"/>
              </a:buClr>
              <a:buSzPct val="150000"/>
              <a:buFont typeface="Arial" panose="020B0604020202020204" pitchFamily="34" charset="0"/>
              <a:buChar char="•"/>
            </a:pPr>
            <a:r>
              <a:rPr lang="it-IT" altLang="it-IT" sz="2400" dirty="0" smtClean="0">
                <a:cs typeface="Times New Roman" panose="02020603050405020304" pitchFamily="18" charset="0"/>
              </a:rPr>
              <a:t>considerato </a:t>
            </a:r>
            <a:r>
              <a:rPr lang="it-IT" altLang="it-IT" sz="2400" dirty="0">
                <a:cs typeface="Times New Roman" panose="02020603050405020304" pitchFamily="18" charset="0"/>
              </a:rPr>
              <a:t>che il materiale è non resistente a trazione, la resistenza a flessione della parete dipende dall’entità dello sforzo normale di compressione</a:t>
            </a:r>
          </a:p>
          <a:p>
            <a:pPr eaLnBrk="1" hangingPunct="1">
              <a:spcBef>
                <a:spcPct val="0"/>
              </a:spcBef>
              <a:spcAft>
                <a:spcPts val="1200"/>
              </a:spcAft>
              <a:buClr>
                <a:schemeClr val="folHlink"/>
              </a:buClr>
              <a:buSzPct val="150000"/>
              <a:buFont typeface="Arial" panose="020B0604020202020204" pitchFamily="34" charset="0"/>
              <a:buChar char="•"/>
            </a:pPr>
            <a:r>
              <a:rPr lang="it-IT" altLang="it-IT" sz="2400" dirty="0">
                <a:cs typeface="Times New Roman" panose="02020603050405020304" pitchFamily="18" charset="0"/>
              </a:rPr>
              <a:t>in presenza di trazione la resistenza a flessione è nulla</a:t>
            </a:r>
          </a:p>
          <a:p>
            <a:pPr eaLnBrk="1" hangingPunct="1">
              <a:spcBef>
                <a:spcPct val="0"/>
              </a:spcBef>
              <a:spcAft>
                <a:spcPts val="1200"/>
              </a:spcAft>
              <a:buClr>
                <a:schemeClr val="folHlink"/>
              </a:buClr>
              <a:buSzPct val="150000"/>
              <a:buFont typeface="Arial" panose="020B0604020202020204" pitchFamily="34" charset="0"/>
              <a:buChar char="•"/>
            </a:pPr>
            <a:r>
              <a:rPr lang="it-IT" altLang="it-IT" sz="2400" dirty="0">
                <a:cs typeface="Times New Roman" panose="02020603050405020304" pitchFamily="18" charset="0"/>
              </a:rPr>
              <a:t>occorre ricavare un dominio di rottura</a:t>
            </a:r>
            <a:endParaRPr lang="it-IT" altLang="it-IT" sz="2400" dirty="0"/>
          </a:p>
        </p:txBody>
      </p:sp>
      <p:sp>
        <p:nvSpPr>
          <p:cNvPr id="30" name="Segnaposto numero diapositiva 1"/>
          <p:cNvSpPr txBox="1">
            <a:spLocks/>
          </p:cNvSpPr>
          <p:nvPr/>
        </p:nvSpPr>
        <p:spPr bwMode="auto">
          <a:xfrm>
            <a:off x="7290348" y="6858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D97703E5-8334-4684-9364-B46BABE2ECC6}" type="slidenum">
              <a:rPr lang="it-IT" altLang="it-IT" sz="1400" smtClean="0"/>
              <a:pPr>
                <a:spcBef>
                  <a:spcPct val="0"/>
                </a:spcBef>
                <a:buClrTx/>
                <a:buSzTx/>
                <a:buFontTx/>
                <a:buNone/>
              </a:pPr>
              <a:t>66</a:t>
            </a:fld>
            <a:endParaRPr lang="it-IT" altLang="it-IT" sz="1400" dirty="0" smtClean="0"/>
          </a:p>
        </p:txBody>
      </p:sp>
    </p:spTree>
    <p:extLst>
      <p:ext uri="{BB962C8B-B14F-4D97-AF65-F5344CB8AC3E}">
        <p14:creationId xmlns:p14="http://schemas.microsoft.com/office/powerpoint/2010/main" val="4086230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mur4-fig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285" y="475555"/>
            <a:ext cx="4939251" cy="24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419711" y="3140968"/>
            <a:ext cx="82804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
                <a:schemeClr val="tx1"/>
              </a:buClr>
              <a:buSzPct val="100000"/>
              <a:buFont typeface="Arial" panose="020B0604020202020204" pitchFamily="34" charset="0"/>
              <a:buAutoNum type="alphaLcParenR"/>
            </a:pPr>
            <a:r>
              <a:rPr lang="it-IT" altLang="it-IT" sz="2400">
                <a:cs typeface="Times New Roman" panose="02020603050405020304" pitchFamily="18" charset="0"/>
              </a:rPr>
              <a:t>piccola eccentricità (risultante delle compressioni all’interno del terzo medio): la sezione è tutta compressa</a:t>
            </a:r>
          </a:p>
          <a:p>
            <a:pPr eaLnBrk="1" hangingPunct="1">
              <a:spcBef>
                <a:spcPct val="0"/>
              </a:spcBef>
              <a:buClr>
                <a:schemeClr val="tx1"/>
              </a:buClr>
              <a:buSzPct val="100000"/>
              <a:buFont typeface="Arial" panose="020B0604020202020204" pitchFamily="34" charset="0"/>
              <a:buAutoNum type="alphaLcParenR"/>
            </a:pPr>
            <a:r>
              <a:rPr lang="it-IT" altLang="it-IT" sz="2400">
                <a:cs typeface="Times New Roman" panose="02020603050405020304" pitchFamily="18" charset="0"/>
              </a:rPr>
              <a:t>maggiore eccentricità: sezione parzializzata. Fessurazione al bordo teso (fessure ortogonali alle tensioni di trazione, ovvero orizzontali)</a:t>
            </a:r>
          </a:p>
          <a:p>
            <a:pPr eaLnBrk="1" hangingPunct="1">
              <a:spcBef>
                <a:spcPct val="0"/>
              </a:spcBef>
              <a:buClr>
                <a:schemeClr val="tx1"/>
              </a:buClr>
              <a:buSzPct val="100000"/>
              <a:buFont typeface="Arial" panose="020B0604020202020204" pitchFamily="34" charset="0"/>
              <a:buAutoNum type="alphaLcParenR"/>
            </a:pPr>
            <a:r>
              <a:rPr lang="it-IT" altLang="it-IT" sz="2400">
                <a:cs typeface="Times New Roman" panose="02020603050405020304" pitchFamily="18" charset="0"/>
              </a:rPr>
              <a:t>sezione nella situazione ultima (sia interamente reagente che parzializzata): il diagramma delle tensioni non è più lineare: stress-block</a:t>
            </a:r>
          </a:p>
        </p:txBody>
      </p:sp>
    </p:spTree>
    <p:extLst>
      <p:ext uri="{BB962C8B-B14F-4D97-AF65-F5344CB8AC3E}">
        <p14:creationId xmlns:p14="http://schemas.microsoft.com/office/powerpoint/2010/main" val="3729757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10"/>
          <p:cNvGraphicFramePr>
            <a:graphicFrameLocks noChangeAspect="1"/>
          </p:cNvGraphicFramePr>
          <p:nvPr>
            <p:extLst>
              <p:ext uri="{D42A27DB-BD31-4B8C-83A1-F6EECF244321}">
                <p14:modId xmlns:p14="http://schemas.microsoft.com/office/powerpoint/2010/main" val="4052402746"/>
              </p:ext>
            </p:extLst>
          </p:nvPr>
        </p:nvGraphicFramePr>
        <p:xfrm>
          <a:off x="3960937" y="3894013"/>
          <a:ext cx="3597275" cy="982663"/>
        </p:xfrm>
        <a:graphic>
          <a:graphicData uri="http://schemas.openxmlformats.org/presentationml/2006/ole">
            <mc:AlternateContent xmlns:mc="http://schemas.openxmlformats.org/markup-compatibility/2006">
              <mc:Choice xmlns:v="urn:schemas-microsoft-com:vml" Requires="v">
                <p:oleObj spid="_x0000_s206880" name="Equazione" r:id="rId3" imgW="1397000" imgH="381000" progId="Equation.3">
                  <p:embed/>
                </p:oleObj>
              </mc:Choice>
              <mc:Fallback>
                <p:oleObj name="Equazione" r:id="rId3" imgW="13970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937" y="3894013"/>
                        <a:ext cx="3597275" cy="982663"/>
                      </a:xfrm>
                      <a:prstGeom prst="rect">
                        <a:avLst/>
                      </a:prstGeom>
                      <a:gradFill rotWithShape="0">
                        <a:gsLst>
                          <a:gs pos="0">
                            <a:srgbClr val="CCCCCC"/>
                          </a:gs>
                          <a:gs pos="50000">
                            <a:srgbClr val="FFFFFF"/>
                          </a:gs>
                          <a:gs pos="100000">
                            <a:srgbClr val="CC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1"/>
          <p:cNvSpPr txBox="1">
            <a:spLocks noChangeArrowheads="1"/>
          </p:cNvSpPr>
          <p:nvPr/>
        </p:nvSpPr>
        <p:spPr bwMode="auto">
          <a:xfrm>
            <a:off x="355848" y="5046562"/>
            <a:ext cx="87134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a:t>La (2) indica che la resistenza ai carichi trasversali di una parete è subordinata alla presenza di sforzo normale di compressione. </a:t>
            </a:r>
          </a:p>
        </p:txBody>
      </p:sp>
      <p:sp>
        <p:nvSpPr>
          <p:cNvPr id="5" name="Text Box 13"/>
          <p:cNvSpPr txBox="1">
            <a:spLocks noChangeArrowheads="1"/>
          </p:cNvSpPr>
          <p:nvPr/>
        </p:nvSpPr>
        <p:spPr bwMode="auto">
          <a:xfrm>
            <a:off x="3799012" y="1131763"/>
            <a:ext cx="2963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nella situazione ultima</a:t>
            </a:r>
          </a:p>
        </p:txBody>
      </p:sp>
      <p:graphicFrame>
        <p:nvGraphicFramePr>
          <p:cNvPr id="6" name="Object 14"/>
          <p:cNvGraphicFramePr>
            <a:graphicFrameLocks noChangeAspect="1"/>
          </p:cNvGraphicFramePr>
          <p:nvPr>
            <p:extLst>
              <p:ext uri="{D42A27DB-BD31-4B8C-83A1-F6EECF244321}">
                <p14:modId xmlns:p14="http://schemas.microsoft.com/office/powerpoint/2010/main" val="1416940879"/>
              </p:ext>
            </p:extLst>
          </p:nvPr>
        </p:nvGraphicFramePr>
        <p:xfrm>
          <a:off x="3943475" y="1852488"/>
          <a:ext cx="1389062" cy="479425"/>
        </p:xfrm>
        <a:graphic>
          <a:graphicData uri="http://schemas.openxmlformats.org/presentationml/2006/ole">
            <mc:AlternateContent xmlns:mc="http://schemas.openxmlformats.org/markup-compatibility/2006">
              <mc:Choice xmlns:v="urn:schemas-microsoft-com:vml" Requires="v">
                <p:oleObj spid="_x0000_s206881" r:id="rId5" imgW="660400" imgH="228600" progId="Equation.3">
                  <p:embed/>
                </p:oleObj>
              </mc:Choice>
              <mc:Fallback>
                <p:oleObj r:id="rId5" imgW="660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475" y="1852488"/>
                        <a:ext cx="1389062" cy="479425"/>
                      </a:xfrm>
                      <a:prstGeom prst="rect">
                        <a:avLst/>
                      </a:prstGeom>
                      <a:gradFill rotWithShape="0">
                        <a:gsLst>
                          <a:gs pos="0">
                            <a:srgbClr val="CCCCFF"/>
                          </a:gs>
                          <a:gs pos="50000">
                            <a:srgbClr val="FFFF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5"/>
          <p:cNvGraphicFramePr>
            <a:graphicFrameLocks noChangeAspect="1"/>
          </p:cNvGraphicFramePr>
          <p:nvPr>
            <p:extLst>
              <p:ext uri="{D42A27DB-BD31-4B8C-83A1-F6EECF244321}">
                <p14:modId xmlns:p14="http://schemas.microsoft.com/office/powerpoint/2010/main" val="4147257716"/>
              </p:ext>
            </p:extLst>
          </p:nvPr>
        </p:nvGraphicFramePr>
        <p:xfrm>
          <a:off x="3943475" y="2566863"/>
          <a:ext cx="3276600" cy="911225"/>
        </p:xfrm>
        <a:graphic>
          <a:graphicData uri="http://schemas.openxmlformats.org/presentationml/2006/ole">
            <mc:AlternateContent xmlns:mc="http://schemas.openxmlformats.org/markup-compatibility/2006">
              <mc:Choice xmlns:v="urn:schemas-microsoft-com:vml" Requires="v">
                <p:oleObj spid="_x0000_s206882" r:id="rId7" imgW="1562100" imgH="431800" progId="Equation.3">
                  <p:embed/>
                </p:oleObj>
              </mc:Choice>
              <mc:Fallback>
                <p:oleObj r:id="rId7" imgW="15621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3475" y="2566863"/>
                        <a:ext cx="3276600" cy="911225"/>
                      </a:xfrm>
                      <a:prstGeom prst="rect">
                        <a:avLst/>
                      </a:prstGeom>
                      <a:gradFill rotWithShape="0">
                        <a:gsLst>
                          <a:gs pos="0">
                            <a:srgbClr val="CCCCFF"/>
                          </a:gs>
                          <a:gs pos="50000">
                            <a:srgbClr val="FFFF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1"/>
          <p:cNvSpPr txBox="1">
            <a:spLocks noChangeArrowheads="1"/>
          </p:cNvSpPr>
          <p:nvPr/>
        </p:nvSpPr>
        <p:spPr bwMode="auto">
          <a:xfrm>
            <a:off x="5481762" y="1782638"/>
            <a:ext cx="3879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a:t>(equilibrio alla rotazione)</a:t>
            </a:r>
          </a:p>
        </p:txBody>
      </p:sp>
      <p:sp>
        <p:nvSpPr>
          <p:cNvPr id="9" name="Text Box 11"/>
          <p:cNvSpPr txBox="1">
            <a:spLocks noChangeArrowheads="1"/>
          </p:cNvSpPr>
          <p:nvPr/>
        </p:nvSpPr>
        <p:spPr bwMode="auto">
          <a:xfrm>
            <a:off x="179512" y="677738"/>
            <a:ext cx="7239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b="1">
                <a:solidFill>
                  <a:srgbClr val="FFC000"/>
                </a:solidFill>
              </a:rPr>
              <a:t>Compressione e flessione trasversale</a:t>
            </a:r>
          </a:p>
        </p:txBody>
      </p:sp>
      <p:sp>
        <p:nvSpPr>
          <p:cNvPr id="10" name="Text Box 11"/>
          <p:cNvSpPr txBox="1">
            <a:spLocks noChangeArrowheads="1"/>
          </p:cNvSpPr>
          <p:nvPr/>
        </p:nvSpPr>
        <p:spPr bwMode="auto">
          <a:xfrm>
            <a:off x="7770937" y="2787526"/>
            <a:ext cx="10636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a:t>(1)</a:t>
            </a:r>
          </a:p>
        </p:txBody>
      </p:sp>
      <p:sp>
        <p:nvSpPr>
          <p:cNvPr id="11" name="Text Box 11"/>
          <p:cNvSpPr txBox="1">
            <a:spLocks noChangeArrowheads="1"/>
          </p:cNvSpPr>
          <p:nvPr/>
        </p:nvSpPr>
        <p:spPr bwMode="auto">
          <a:xfrm>
            <a:off x="7770937" y="4079751"/>
            <a:ext cx="10636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a:t>(2)</a:t>
            </a:r>
          </a:p>
        </p:txBody>
      </p:sp>
      <p:pic>
        <p:nvPicPr>
          <p:cNvPr id="12" name="Picture 6" descr="mur4-fig25"/>
          <p:cNvPicPr>
            <a:picLocks noChangeAspect="1" noChangeArrowheads="1"/>
          </p:cNvPicPr>
          <p:nvPr/>
        </p:nvPicPr>
        <p:blipFill>
          <a:blip r:embed="rId9">
            <a:extLst>
              <a:ext uri="{28A0092B-C50C-407E-A947-70E740481C1C}">
                <a14:useLocalDpi xmlns:a14="http://schemas.microsoft.com/office/drawing/2010/main" val="0"/>
              </a:ext>
            </a:extLst>
          </a:blip>
          <a:srcRect l="65205" r="710" b="8940"/>
          <a:stretch>
            <a:fillRect/>
          </a:stretch>
        </p:blipFill>
        <p:spPr bwMode="auto">
          <a:xfrm>
            <a:off x="1166937" y="1735013"/>
            <a:ext cx="17526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116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10"/>
          <p:cNvGraphicFramePr>
            <a:graphicFrameLocks noChangeAspect="1"/>
          </p:cNvGraphicFramePr>
          <p:nvPr>
            <p:extLst>
              <p:ext uri="{D42A27DB-BD31-4B8C-83A1-F6EECF244321}">
                <p14:modId xmlns:p14="http://schemas.microsoft.com/office/powerpoint/2010/main" val="3472263758"/>
              </p:ext>
            </p:extLst>
          </p:nvPr>
        </p:nvGraphicFramePr>
        <p:xfrm>
          <a:off x="4198504" y="3667000"/>
          <a:ext cx="3497262" cy="981075"/>
        </p:xfrm>
        <a:graphic>
          <a:graphicData uri="http://schemas.openxmlformats.org/presentationml/2006/ole">
            <mc:AlternateContent xmlns:mc="http://schemas.openxmlformats.org/markup-compatibility/2006">
              <mc:Choice xmlns:v="urn:schemas-microsoft-com:vml" Requires="v">
                <p:oleObj spid="_x0000_s207907" name="Equazione" r:id="rId3" imgW="1358310" imgH="380835" progId="Equation.3">
                  <p:embed/>
                </p:oleObj>
              </mc:Choice>
              <mc:Fallback>
                <p:oleObj name="Equazione" r:id="rId3" imgW="1358310" imgH="3808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504" y="3667000"/>
                        <a:ext cx="3497262" cy="981075"/>
                      </a:xfrm>
                      <a:prstGeom prst="rect">
                        <a:avLst/>
                      </a:prstGeom>
                      <a:gradFill rotWithShape="0">
                        <a:gsLst>
                          <a:gs pos="0">
                            <a:srgbClr val="CCCCCC"/>
                          </a:gs>
                          <a:gs pos="50000">
                            <a:srgbClr val="FFFFFF"/>
                          </a:gs>
                          <a:gs pos="100000">
                            <a:srgbClr val="CC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3"/>
          <p:cNvSpPr txBox="1">
            <a:spLocks noChangeArrowheads="1"/>
          </p:cNvSpPr>
          <p:nvPr/>
        </p:nvSpPr>
        <p:spPr bwMode="auto">
          <a:xfrm>
            <a:off x="3895291" y="1163289"/>
            <a:ext cx="2963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nella situazione ultima</a:t>
            </a:r>
          </a:p>
        </p:txBody>
      </p:sp>
      <p:graphicFrame>
        <p:nvGraphicFramePr>
          <p:cNvPr id="5" name="Object 14"/>
          <p:cNvGraphicFramePr>
            <a:graphicFrameLocks noChangeAspect="1"/>
          </p:cNvGraphicFramePr>
          <p:nvPr>
            <p:extLst>
              <p:ext uri="{D42A27DB-BD31-4B8C-83A1-F6EECF244321}">
                <p14:modId xmlns:p14="http://schemas.microsoft.com/office/powerpoint/2010/main" val="229684851"/>
              </p:ext>
            </p:extLst>
          </p:nvPr>
        </p:nvGraphicFramePr>
        <p:xfrm>
          <a:off x="4225491" y="1791939"/>
          <a:ext cx="1573213" cy="496888"/>
        </p:xfrm>
        <a:graphic>
          <a:graphicData uri="http://schemas.openxmlformats.org/presentationml/2006/ole">
            <mc:AlternateContent xmlns:mc="http://schemas.openxmlformats.org/markup-compatibility/2006">
              <mc:Choice xmlns:v="urn:schemas-microsoft-com:vml" Requires="v">
                <p:oleObj spid="_x0000_s207908" name="Equazione" r:id="rId5" imgW="482391" imgH="152334" progId="Equation.3">
                  <p:embed/>
                </p:oleObj>
              </mc:Choice>
              <mc:Fallback>
                <p:oleObj name="Equazione" r:id="rId5" imgW="482391"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491" y="1791939"/>
                        <a:ext cx="1573213" cy="496888"/>
                      </a:xfrm>
                      <a:prstGeom prst="rect">
                        <a:avLst/>
                      </a:prstGeom>
                      <a:gradFill rotWithShape="0">
                        <a:gsLst>
                          <a:gs pos="0">
                            <a:srgbClr val="CCCCFF"/>
                          </a:gs>
                          <a:gs pos="50000">
                            <a:srgbClr val="FFFF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5"/>
          <p:cNvGraphicFramePr>
            <a:graphicFrameLocks noChangeAspect="1"/>
          </p:cNvGraphicFramePr>
          <p:nvPr>
            <p:extLst>
              <p:ext uri="{D42A27DB-BD31-4B8C-83A1-F6EECF244321}">
                <p14:modId xmlns:p14="http://schemas.microsoft.com/office/powerpoint/2010/main" val="3894714234"/>
              </p:ext>
            </p:extLst>
          </p:nvPr>
        </p:nvGraphicFramePr>
        <p:xfrm>
          <a:off x="4225491" y="2495425"/>
          <a:ext cx="3155950" cy="1000125"/>
        </p:xfrm>
        <a:graphic>
          <a:graphicData uri="http://schemas.openxmlformats.org/presentationml/2006/ole">
            <mc:AlternateContent xmlns:mc="http://schemas.openxmlformats.org/markup-compatibility/2006">
              <mc:Choice xmlns:v="urn:schemas-microsoft-com:vml" Requires="v">
                <p:oleObj spid="_x0000_s207909" name="Equazione" r:id="rId7" imgW="1129810" imgH="355446" progId="Equation.3">
                  <p:embed/>
                </p:oleObj>
              </mc:Choice>
              <mc:Fallback>
                <p:oleObj name="Equazione" r:id="rId7" imgW="1129810" imgH="3554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491" y="2495425"/>
                        <a:ext cx="3155950" cy="1000125"/>
                      </a:xfrm>
                      <a:prstGeom prst="rect">
                        <a:avLst/>
                      </a:prstGeom>
                      <a:gradFill rotWithShape="0">
                        <a:gsLst>
                          <a:gs pos="0">
                            <a:srgbClr val="CCCCFF"/>
                          </a:gs>
                          <a:gs pos="50000">
                            <a:srgbClr val="FFFF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11"/>
          <p:cNvSpPr txBox="1">
            <a:spLocks noChangeArrowheads="1"/>
          </p:cNvSpPr>
          <p:nvPr/>
        </p:nvSpPr>
        <p:spPr bwMode="auto">
          <a:xfrm>
            <a:off x="275791" y="537814"/>
            <a:ext cx="7239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b="1" dirty="0" smtClean="0">
                <a:solidFill>
                  <a:srgbClr val="FFC000"/>
                </a:solidFill>
              </a:rPr>
              <a:t>Compressione e flessione </a:t>
            </a:r>
            <a:r>
              <a:rPr lang="it-IT" altLang="it-IT" sz="2400" b="1" dirty="0">
                <a:solidFill>
                  <a:srgbClr val="FFC000"/>
                </a:solidFill>
              </a:rPr>
              <a:t>longitudinale</a:t>
            </a:r>
          </a:p>
        </p:txBody>
      </p:sp>
      <p:sp>
        <p:nvSpPr>
          <p:cNvPr id="8" name="Text Box 11"/>
          <p:cNvSpPr txBox="1">
            <a:spLocks noChangeArrowheads="1"/>
          </p:cNvSpPr>
          <p:nvPr/>
        </p:nvSpPr>
        <p:spPr bwMode="auto">
          <a:xfrm>
            <a:off x="243719" y="4967063"/>
            <a:ext cx="8496944"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50000"/>
              </a:spcBef>
              <a:buClrTx/>
              <a:buSzTx/>
              <a:buFontTx/>
              <a:buNone/>
            </a:pPr>
            <a:r>
              <a:rPr lang="it-IT" altLang="it-IT" sz="2400" dirty="0"/>
              <a:t>Con le (1) o (2) possiamo costruire il dominio di resistenza a pressoflessione trasversale; con le (1') o (2') il dominio di resistenza a pressoflessione longitudinale</a:t>
            </a:r>
          </a:p>
        </p:txBody>
      </p:sp>
      <p:grpSp>
        <p:nvGrpSpPr>
          <p:cNvPr id="9" name="Gruppo 3"/>
          <p:cNvGrpSpPr>
            <a:grpSpLocks/>
          </p:cNvGrpSpPr>
          <p:nvPr/>
        </p:nvGrpSpPr>
        <p:grpSpPr bwMode="auto">
          <a:xfrm>
            <a:off x="836179" y="1595089"/>
            <a:ext cx="2484437" cy="2319338"/>
            <a:chOff x="-2556792" y="1295400"/>
            <a:chExt cx="5832648" cy="4817087"/>
          </a:xfrm>
        </p:grpSpPr>
        <p:pic>
          <p:nvPicPr>
            <p:cNvPr id="10" name="Picture 6" descr="mur4-fig25"/>
            <p:cNvPicPr>
              <a:picLocks noChangeAspect="1" noChangeArrowheads="1"/>
            </p:cNvPicPr>
            <p:nvPr/>
          </p:nvPicPr>
          <p:blipFill>
            <a:blip r:embed="rId9">
              <a:extLst>
                <a:ext uri="{28A0092B-C50C-407E-A947-70E740481C1C}">
                  <a14:useLocalDpi xmlns:a14="http://schemas.microsoft.com/office/drawing/2010/main" val="0"/>
                </a:ext>
              </a:extLst>
            </a:blip>
            <a:srcRect l="65205" r="710" b="9926"/>
            <a:stretch>
              <a:fillRect/>
            </a:stretch>
          </p:blipFill>
          <p:spPr bwMode="auto">
            <a:xfrm>
              <a:off x="-2556792" y="1295400"/>
              <a:ext cx="5832648" cy="48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
            <p:cNvSpPr>
              <a:spLocks noChangeArrowheads="1"/>
            </p:cNvSpPr>
            <p:nvPr/>
          </p:nvSpPr>
          <p:spPr bwMode="auto">
            <a:xfrm>
              <a:off x="683568" y="1484784"/>
              <a:ext cx="216024" cy="288032"/>
            </a:xfrm>
            <a:prstGeom prst="rect">
              <a:avLst/>
            </a:prstGeom>
            <a:solidFill>
              <a:schemeClr val="tx1"/>
            </a:solidFill>
            <a:ln w="9525" algn="ctr">
              <a:solidFill>
                <a:schemeClr val="tx1"/>
              </a:solidFill>
              <a:round/>
              <a:headEnd/>
              <a:tailEnd/>
            </a:ln>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12" name="CasellaDiTesto 11"/>
            <p:cNvSpPr txBox="1"/>
            <p:nvPr/>
          </p:nvSpPr>
          <p:spPr>
            <a:xfrm>
              <a:off x="659549" y="5397012"/>
              <a:ext cx="1095718" cy="544025"/>
            </a:xfrm>
            <a:prstGeom prst="rect">
              <a:avLst/>
            </a:prstGeom>
            <a:solidFill>
              <a:schemeClr val="tx1"/>
            </a:solidFill>
          </p:spPr>
          <p:txBody>
            <a:bodyPr>
              <a:spAutoFit/>
            </a:bodyPr>
            <a:lstStyle/>
            <a:p>
              <a:pPr eaLnBrk="1" hangingPunct="1">
                <a:defRPr/>
              </a:pPr>
              <a:r>
                <a:rPr lang="it-IT" sz="1100" b="1" i="1" dirty="0">
                  <a:solidFill>
                    <a:schemeClr val="bg2"/>
                  </a:solidFill>
                  <a:latin typeface="+mn-lt"/>
                </a:rPr>
                <a:t>l/2</a:t>
              </a:r>
            </a:p>
          </p:txBody>
        </p:sp>
      </p:grpSp>
      <p:sp>
        <p:nvSpPr>
          <p:cNvPr id="13" name="CasellaDiTesto 12"/>
          <p:cNvSpPr txBox="1"/>
          <p:nvPr/>
        </p:nvSpPr>
        <p:spPr>
          <a:xfrm>
            <a:off x="1414029" y="3588989"/>
            <a:ext cx="465137" cy="261938"/>
          </a:xfrm>
          <a:prstGeom prst="rect">
            <a:avLst/>
          </a:prstGeom>
          <a:solidFill>
            <a:schemeClr val="tx1"/>
          </a:solidFill>
        </p:spPr>
        <p:txBody>
          <a:bodyPr>
            <a:spAutoFit/>
          </a:bodyPr>
          <a:lstStyle/>
          <a:p>
            <a:pPr eaLnBrk="1" hangingPunct="1">
              <a:defRPr/>
            </a:pPr>
            <a:r>
              <a:rPr lang="it-IT" sz="1100" b="1" i="1" dirty="0">
                <a:solidFill>
                  <a:schemeClr val="bg2"/>
                </a:solidFill>
                <a:latin typeface="+mn-lt"/>
              </a:rPr>
              <a:t>l/2</a:t>
            </a:r>
          </a:p>
        </p:txBody>
      </p:sp>
      <p:sp>
        <p:nvSpPr>
          <p:cNvPr id="14" name="Text Box 11"/>
          <p:cNvSpPr txBox="1">
            <a:spLocks noChangeArrowheads="1"/>
          </p:cNvSpPr>
          <p:nvPr/>
        </p:nvSpPr>
        <p:spPr bwMode="auto">
          <a:xfrm>
            <a:off x="8031522" y="2606997"/>
            <a:ext cx="10620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a:t>(1')</a:t>
            </a:r>
          </a:p>
        </p:txBody>
      </p:sp>
      <p:sp>
        <p:nvSpPr>
          <p:cNvPr id="15" name="Text Box 11"/>
          <p:cNvSpPr txBox="1">
            <a:spLocks noChangeArrowheads="1"/>
          </p:cNvSpPr>
          <p:nvPr/>
        </p:nvSpPr>
        <p:spPr bwMode="auto">
          <a:xfrm>
            <a:off x="8031522" y="3897635"/>
            <a:ext cx="1062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a:t>(2')</a:t>
            </a:r>
          </a:p>
        </p:txBody>
      </p:sp>
    </p:spTree>
    <p:extLst>
      <p:ext uri="{BB962C8B-B14F-4D97-AF65-F5344CB8AC3E}">
        <p14:creationId xmlns:p14="http://schemas.microsoft.com/office/powerpoint/2010/main" val="307734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3270" y="45747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b="1" dirty="0" smtClean="0">
                <a:solidFill>
                  <a:schemeClr val="tx2"/>
                </a:solidFill>
                <a:effectLst>
                  <a:outerShdw blurRad="38100" dist="38100" dir="2700000" algn="tl">
                    <a:srgbClr val="000000"/>
                  </a:outerShdw>
                </a:effectLst>
              </a:rPr>
              <a:t>Muratura </a:t>
            </a:r>
            <a:r>
              <a:rPr lang="it-IT" altLang="it-IT" b="1" dirty="0">
                <a:solidFill>
                  <a:schemeClr val="tx2"/>
                </a:solidFill>
                <a:effectLst>
                  <a:outerShdw blurRad="38100" dist="38100" dir="2700000" algn="tl">
                    <a:srgbClr val="000000"/>
                  </a:outerShdw>
                </a:effectLst>
              </a:rPr>
              <a:t>di blocchi lapidei con connessione di malta</a:t>
            </a:r>
          </a:p>
        </p:txBody>
      </p:sp>
      <p:pic>
        <p:nvPicPr>
          <p:cNvPr id="5" name="Picture 4" descr="mur1-fi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170" y="1077913"/>
            <a:ext cx="23749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39552" y="1682094"/>
            <a:ext cx="243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di pietra squadrata</a:t>
            </a:r>
          </a:p>
        </p:txBody>
      </p:sp>
      <p:pic>
        <p:nvPicPr>
          <p:cNvPr id="7" name="Picture 10" descr="DSCN04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432" y="1077913"/>
            <a:ext cx="253047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SCN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770" y="3652838"/>
            <a:ext cx="32400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DSCN04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42" y="3389313"/>
            <a:ext cx="35909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148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79512" y="980728"/>
            <a:ext cx="7239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b="1">
                <a:solidFill>
                  <a:srgbClr val="FFC000"/>
                </a:solidFill>
              </a:rPr>
              <a:t>Dominio di resistenza a pressoflessione</a:t>
            </a:r>
          </a:p>
        </p:txBody>
      </p:sp>
      <p:sp>
        <p:nvSpPr>
          <p:cNvPr id="4" name="Text Box 11"/>
          <p:cNvSpPr txBox="1">
            <a:spLocks noChangeArrowheads="1"/>
          </p:cNvSpPr>
          <p:nvPr/>
        </p:nvSpPr>
        <p:spPr bwMode="auto">
          <a:xfrm>
            <a:off x="277205" y="4797607"/>
            <a:ext cx="856895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50000"/>
              </a:spcBef>
              <a:buClrTx/>
              <a:buSzTx/>
              <a:buFontTx/>
              <a:buNone/>
            </a:pPr>
            <a:r>
              <a:rPr lang="it-IT" altLang="it-IT" sz="2400" dirty="0"/>
              <a:t>I domini di resistenza possono essere utilizzati in modi diversi per le verifiche SLU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587875"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483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51520" y="512651"/>
            <a:ext cx="84232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b="1">
                <a:solidFill>
                  <a:srgbClr val="FFC000"/>
                </a:solidFill>
              </a:rPr>
              <a:t>Verifiche di pareti soggette a carichi prevalentemente verticali</a:t>
            </a:r>
          </a:p>
        </p:txBody>
      </p:sp>
      <p:sp>
        <p:nvSpPr>
          <p:cNvPr id="4" name="Text Box 11"/>
          <p:cNvSpPr txBox="1">
            <a:spLocks noChangeArrowheads="1"/>
          </p:cNvSpPr>
          <p:nvPr/>
        </p:nvSpPr>
        <p:spPr bwMode="auto">
          <a:xfrm>
            <a:off x="283072" y="1068426"/>
            <a:ext cx="79930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dirty="0"/>
              <a:t>Si presume che sforzo normale e momento flettente aumentino di pari passo; perciò l'eccentricità </a:t>
            </a:r>
            <a:r>
              <a:rPr lang="it-IT" altLang="it-IT" sz="2400" i="1" dirty="0"/>
              <a:t>e</a:t>
            </a:r>
            <a:r>
              <a:rPr lang="it-IT" altLang="it-IT" sz="2400" dirty="0"/>
              <a:t> rimane costante</a:t>
            </a:r>
          </a:p>
        </p:txBody>
      </p:sp>
      <p:grpSp>
        <p:nvGrpSpPr>
          <p:cNvPr id="5" name="Gruppo 2"/>
          <p:cNvGrpSpPr>
            <a:grpSpLocks/>
          </p:cNvGrpSpPr>
          <p:nvPr/>
        </p:nvGrpSpPr>
        <p:grpSpPr bwMode="auto">
          <a:xfrm>
            <a:off x="1945283" y="1992501"/>
            <a:ext cx="5172075" cy="3241675"/>
            <a:chOff x="2275316" y="2697448"/>
            <a:chExt cx="4579937" cy="2751138"/>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316" y="2697448"/>
              <a:ext cx="4579937"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rco 6"/>
            <p:cNvSpPr/>
            <p:nvPr/>
          </p:nvSpPr>
          <p:spPr bwMode="auto">
            <a:xfrm>
              <a:off x="2782792" y="4653693"/>
              <a:ext cx="576358" cy="575287"/>
            </a:xfrm>
            <a:prstGeom prst="arc">
              <a:avLst>
                <a:gd name="adj1" fmla="val 17531707"/>
                <a:gd name="adj2" fmla="val 0"/>
              </a:avLst>
            </a:prstGeom>
            <a:noFill/>
            <a:ln w="9525" cap="flat" cmpd="sng" algn="ctr">
              <a:solidFill>
                <a:schemeClr val="accent3">
                  <a:lumMod val="10000"/>
                </a:schemeClr>
              </a:solidFill>
              <a:prstDash val="solid"/>
              <a:round/>
              <a:headEnd type="none" w="med" len="med"/>
              <a:tailEnd type="none" w="med" len="med"/>
            </a:ln>
            <a:effectLst/>
            <a:extLst/>
          </p:spPr>
          <p:txBody>
            <a:bodyPr wrap="none"/>
            <a:lstStyle/>
            <a:p>
              <a:pPr eaLnBrk="1" hangingPunct="1">
                <a:defRPr/>
              </a:pPr>
              <a:endParaRPr lang="it-IT"/>
            </a:p>
          </p:txBody>
        </p:sp>
      </p:grpSp>
      <p:sp>
        <p:nvSpPr>
          <p:cNvPr id="8" name="Text Box 11"/>
          <p:cNvSpPr txBox="1">
            <a:spLocks noChangeArrowheads="1"/>
          </p:cNvSpPr>
          <p:nvPr/>
        </p:nvSpPr>
        <p:spPr bwMode="auto">
          <a:xfrm>
            <a:off x="233016" y="5342177"/>
            <a:ext cx="8423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dirty="0"/>
              <a:t>La verifica si conduce nei confronti dello sforzo normale, con </a:t>
            </a:r>
            <a:r>
              <a:rPr lang="it-IT" altLang="it-IT" sz="2400" dirty="0" err="1"/>
              <a:t>N</a:t>
            </a:r>
            <a:r>
              <a:rPr lang="it-IT" altLang="it-IT" sz="2400" baseline="-25000" dirty="0" err="1"/>
              <a:t>R,d</a:t>
            </a:r>
            <a:r>
              <a:rPr lang="it-IT" altLang="it-IT" sz="2400" dirty="0"/>
              <a:t> valutato in presenza dell'eccentricità </a:t>
            </a:r>
            <a:r>
              <a:rPr lang="it-IT" altLang="it-IT" sz="2400" i="1" dirty="0"/>
              <a:t>e</a:t>
            </a:r>
            <a:r>
              <a:rPr lang="it-IT" altLang="it-IT" sz="2400" dirty="0"/>
              <a:t>, attraverso la (1) o la (1')</a:t>
            </a:r>
          </a:p>
        </p:txBody>
      </p:sp>
    </p:spTree>
    <p:extLst>
      <p:ext uri="{BB962C8B-B14F-4D97-AF65-F5344CB8AC3E}">
        <p14:creationId xmlns:p14="http://schemas.microsoft.com/office/powerpoint/2010/main" val="34459838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23724" y="288459"/>
            <a:ext cx="7239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b="1">
                <a:solidFill>
                  <a:srgbClr val="FFC000"/>
                </a:solidFill>
              </a:rPr>
              <a:t>Verifiche per azioni sismiche</a:t>
            </a:r>
          </a:p>
        </p:txBody>
      </p:sp>
      <p:sp>
        <p:nvSpPr>
          <p:cNvPr id="4" name="Text Box 11"/>
          <p:cNvSpPr txBox="1">
            <a:spLocks noChangeArrowheads="1"/>
          </p:cNvSpPr>
          <p:nvPr/>
        </p:nvSpPr>
        <p:spPr bwMode="auto">
          <a:xfrm>
            <a:off x="139945" y="750421"/>
            <a:ext cx="8945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dirty="0"/>
              <a:t>Si presume che lo sforzo normale (determinato dai carichi verticali) sia più o meno pari a quello di progetto, mentre il momento flettente (dovuto alle azioni sismiche eccezionali) possa aumentare molto</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115" y="2132856"/>
            <a:ext cx="4595221" cy="275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p:cNvSpPr txBox="1">
            <a:spLocks noChangeArrowheads="1"/>
          </p:cNvSpPr>
          <p:nvPr/>
        </p:nvSpPr>
        <p:spPr bwMode="auto">
          <a:xfrm>
            <a:off x="139945" y="4941168"/>
            <a:ext cx="855273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dirty="0"/>
              <a:t>La verifica si conduce nei confronti del momento flettente, con </a:t>
            </a:r>
            <a:r>
              <a:rPr lang="it-IT" altLang="it-IT" sz="2400" dirty="0" err="1"/>
              <a:t>M</a:t>
            </a:r>
            <a:r>
              <a:rPr lang="it-IT" altLang="it-IT" sz="2400" baseline="-25000" dirty="0" err="1"/>
              <a:t>R,d</a:t>
            </a:r>
            <a:r>
              <a:rPr lang="it-IT" altLang="it-IT" sz="2400" dirty="0"/>
              <a:t> valutato attraverso la (2) o la (2</a:t>
            </a:r>
            <a:r>
              <a:rPr lang="it-IT" altLang="it-IT" sz="2400" dirty="0" smtClean="0"/>
              <a:t>'), mantenendo costante N</a:t>
            </a:r>
          </a:p>
          <a:p>
            <a:pPr eaLnBrk="1" hangingPunct="1">
              <a:spcBef>
                <a:spcPct val="50000"/>
              </a:spcBef>
              <a:buClrTx/>
              <a:buSzTx/>
              <a:buFontTx/>
              <a:buNone/>
            </a:pPr>
            <a:r>
              <a:rPr lang="it-IT" altLang="it-IT" sz="2400" dirty="0" smtClean="0"/>
              <a:t>Questa modalità di verifica è di solito cautelativa, visto che i valori di sforzo normale sollecitante sono piuttosto bassi</a:t>
            </a:r>
            <a:endParaRPr lang="it-IT" altLang="it-IT" sz="2400" dirty="0"/>
          </a:p>
        </p:txBody>
      </p:sp>
      <p:sp>
        <p:nvSpPr>
          <p:cNvPr id="7" name="Segnaposto numero diapositiva 1"/>
          <p:cNvSpPr txBox="1">
            <a:spLocks/>
          </p:cNvSpPr>
          <p:nvPr/>
        </p:nvSpPr>
        <p:spPr bwMode="auto">
          <a:xfrm>
            <a:off x="6947942" y="67418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2CF41BAE-5EF4-42FC-84B9-47181D4B4F97}" type="slidenum">
              <a:rPr lang="it-IT" altLang="it-IT" sz="1400" smtClean="0"/>
              <a:pPr>
                <a:spcBef>
                  <a:spcPct val="0"/>
                </a:spcBef>
                <a:buClrTx/>
                <a:buSzTx/>
                <a:buFontTx/>
                <a:buNone/>
              </a:pPr>
              <a:t>72</a:t>
            </a:fld>
            <a:endParaRPr lang="it-IT" altLang="it-IT" sz="1400" smtClean="0"/>
          </a:p>
        </p:txBody>
      </p:sp>
    </p:spTree>
    <p:extLst>
      <p:ext uri="{BB962C8B-B14F-4D97-AF65-F5344CB8AC3E}">
        <p14:creationId xmlns:p14="http://schemas.microsoft.com/office/powerpoint/2010/main" val="37369046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64918" y="254113"/>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3600" b="1" kern="0" smtClean="0">
                <a:latin typeface="Times New Roman" panose="02020603050405020304" pitchFamily="18" charset="0"/>
                <a:cs typeface="Times New Roman" panose="02020603050405020304" pitchFamily="18" charset="0"/>
              </a:rPr>
              <a:t>Effetti del secondo ordine</a:t>
            </a:r>
            <a:r>
              <a:rPr lang="it-IT" altLang="it-IT" sz="3600" b="1" kern="0" smtClean="0">
                <a:latin typeface="Times New Roman" panose="02020603050405020304" pitchFamily="18" charset="0"/>
              </a:rPr>
              <a:t> </a:t>
            </a:r>
          </a:p>
        </p:txBody>
      </p:sp>
      <p:sp>
        <p:nvSpPr>
          <p:cNvPr id="4" name="Text Box 4"/>
          <p:cNvSpPr txBox="1">
            <a:spLocks noChangeArrowheads="1"/>
          </p:cNvSpPr>
          <p:nvPr/>
        </p:nvSpPr>
        <p:spPr bwMode="auto">
          <a:xfrm>
            <a:off x="193418" y="986223"/>
            <a:ext cx="8721724"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indent="-2667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spcAft>
                <a:spcPts val="600"/>
              </a:spcAft>
              <a:buClrTx/>
              <a:buSzTx/>
              <a:buFontTx/>
              <a:buNone/>
            </a:pPr>
            <a:r>
              <a:rPr lang="it-IT" altLang="it-IT" sz="2400" dirty="0"/>
              <a:t>Le pareti in muratura, compresse o pressoinflesse, sono molto sensibili agli effetti geometrici del secondo ordine:</a:t>
            </a:r>
          </a:p>
          <a:p>
            <a:pPr lvl="1" algn="just" eaLnBrk="1" hangingPunct="1">
              <a:spcBef>
                <a:spcPct val="0"/>
              </a:spcBef>
              <a:spcAft>
                <a:spcPts val="600"/>
              </a:spcAft>
              <a:buClrTx/>
              <a:buSzTx/>
              <a:buFontTx/>
              <a:buChar char="•"/>
            </a:pPr>
            <a:r>
              <a:rPr lang="it-IT" altLang="it-IT" sz="2400" dirty="0"/>
              <a:t>elevata snellezza per le azioni fuori piano</a:t>
            </a:r>
          </a:p>
          <a:p>
            <a:pPr lvl="1" algn="just" eaLnBrk="1" hangingPunct="1">
              <a:spcBef>
                <a:spcPct val="0"/>
              </a:spcBef>
              <a:spcAft>
                <a:spcPts val="600"/>
              </a:spcAft>
              <a:buClrTx/>
              <a:buSzTx/>
              <a:buFontTx/>
              <a:buChar char="•"/>
            </a:pPr>
            <a:r>
              <a:rPr lang="it-IT" altLang="it-IT" sz="2400" dirty="0"/>
              <a:t>trascurabile resistenza a trazione</a:t>
            </a:r>
          </a:p>
          <a:p>
            <a:pPr lvl="1" algn="just" eaLnBrk="1" hangingPunct="1">
              <a:spcBef>
                <a:spcPct val="0"/>
              </a:spcBef>
              <a:spcAft>
                <a:spcPts val="600"/>
              </a:spcAft>
              <a:buClrTx/>
              <a:buSzTx/>
              <a:buFontTx/>
              <a:buChar char="•"/>
            </a:pPr>
            <a:r>
              <a:rPr lang="it-IT" altLang="it-IT" sz="2400" dirty="0"/>
              <a:t>deformazioni differite nel tempo</a:t>
            </a:r>
          </a:p>
        </p:txBody>
      </p:sp>
      <p:pic>
        <p:nvPicPr>
          <p:cNvPr id="5" name="Picture 5" descr="mur4-fig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302" y="3156048"/>
            <a:ext cx="2025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ur4-fig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506" y="3480765"/>
            <a:ext cx="39624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4989256" y="5899263"/>
            <a:ext cx="2422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000"/>
              <a:t>evidenze sperimentali</a:t>
            </a:r>
          </a:p>
        </p:txBody>
      </p:sp>
    </p:spTree>
    <p:extLst>
      <p:ext uri="{BB962C8B-B14F-4D97-AF65-F5344CB8AC3E}">
        <p14:creationId xmlns:p14="http://schemas.microsoft.com/office/powerpoint/2010/main" val="3277660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33238" y="508407"/>
            <a:ext cx="515641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spcAft>
                <a:spcPts val="1200"/>
              </a:spcAft>
              <a:buClrTx/>
              <a:buSzTx/>
              <a:buFontTx/>
              <a:buNone/>
              <a:defRPr/>
            </a:pPr>
            <a:r>
              <a:rPr lang="it-IT" altLang="it-IT" sz="2400" dirty="0" smtClean="0"/>
              <a:t>Snellezza </a:t>
            </a:r>
            <a:r>
              <a:rPr lang="it-IT" altLang="it-IT" sz="2400" b="1" dirty="0" smtClean="0">
                <a:latin typeface="Symbol" panose="05050102010706020507" pitchFamily="18" charset="2"/>
              </a:rPr>
              <a:t>l </a:t>
            </a:r>
            <a:r>
              <a:rPr lang="it-IT" altLang="it-IT" sz="2400" b="1" dirty="0" smtClean="0">
                <a:latin typeface="+mn-lt"/>
              </a:rPr>
              <a:t>= h</a:t>
            </a:r>
            <a:r>
              <a:rPr lang="it-IT" altLang="it-IT" sz="2400" b="1" baseline="-25000" dirty="0" smtClean="0">
                <a:latin typeface="+mn-lt"/>
              </a:rPr>
              <a:t>0</a:t>
            </a:r>
            <a:r>
              <a:rPr lang="it-IT" altLang="it-IT" sz="2400" b="1" dirty="0" smtClean="0">
                <a:latin typeface="+mn-lt"/>
              </a:rPr>
              <a:t>/t</a:t>
            </a:r>
          </a:p>
          <a:p>
            <a:pPr eaLnBrk="1" hangingPunct="1">
              <a:spcBef>
                <a:spcPct val="0"/>
              </a:spcBef>
              <a:buClrTx/>
              <a:buSzTx/>
              <a:buFontTx/>
              <a:buNone/>
              <a:defRPr/>
            </a:pPr>
            <a:r>
              <a:rPr lang="it-IT" altLang="it-IT" sz="2400" dirty="0" smtClean="0"/>
              <a:t>	h</a:t>
            </a:r>
            <a:r>
              <a:rPr lang="it-IT" altLang="it-IT" sz="2400" baseline="-25000" dirty="0" smtClean="0"/>
              <a:t>0</a:t>
            </a:r>
            <a:r>
              <a:rPr lang="it-IT" altLang="it-IT" sz="2400" dirty="0" smtClean="0"/>
              <a:t> effettive condizioni di vincolo</a:t>
            </a:r>
          </a:p>
          <a:p>
            <a:pPr eaLnBrk="1" hangingPunct="1">
              <a:spcBef>
                <a:spcPct val="0"/>
              </a:spcBef>
              <a:buClrTx/>
              <a:buSzTx/>
              <a:buFontTx/>
              <a:buNone/>
              <a:defRPr/>
            </a:pPr>
            <a:r>
              <a:rPr lang="it-IT" altLang="it-IT" sz="2400" dirty="0" smtClean="0"/>
              <a:t>	t    spessore effettivo della parete</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1307" t="10689" r="31435" b="43384"/>
          <a:stretch>
            <a:fillRect/>
          </a:stretch>
        </p:blipFill>
        <p:spPr bwMode="auto">
          <a:xfrm>
            <a:off x="1156475" y="1957002"/>
            <a:ext cx="3309938"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l="53951" b="7690"/>
          <a:stretch>
            <a:fillRect/>
          </a:stretch>
        </p:blipFill>
        <p:spPr bwMode="auto">
          <a:xfrm>
            <a:off x="6778426" y="713195"/>
            <a:ext cx="1365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209798" y="4135824"/>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de-DE" altLang="it-IT" sz="2400" dirty="0">
                <a:cs typeface="Times New Roman" panose="02020603050405020304" pitchFamily="18" charset="0"/>
              </a:rPr>
              <a:t>NTC 2008:    </a:t>
            </a:r>
            <a:r>
              <a:rPr lang="it-IT" altLang="it-IT" sz="2400" dirty="0">
                <a:cs typeface="Times New Roman" panose="02020603050405020304" pitchFamily="18" charset="0"/>
                <a:sym typeface="Symbol" panose="05050102010706020507" pitchFamily="18" charset="2"/>
              </a:rPr>
              <a:t></a:t>
            </a:r>
            <a:r>
              <a:rPr lang="de-DE" altLang="it-IT" sz="2400" dirty="0">
                <a:cs typeface="Times New Roman" panose="02020603050405020304" pitchFamily="18" charset="0"/>
              </a:rPr>
              <a:t>20</a:t>
            </a:r>
            <a:r>
              <a:rPr lang="de-DE" altLang="it-IT" sz="2400" dirty="0">
                <a:cs typeface="Times New Roman" panose="02020603050405020304" pitchFamily="18" charset="0"/>
                <a:sym typeface="Symbol" panose="05050102010706020507" pitchFamily="18" charset="2"/>
              </a:rPr>
              <a:t>                                   </a:t>
            </a:r>
            <a:r>
              <a:rPr lang="de-DE" altLang="it-IT" sz="2400" dirty="0" smtClean="0">
                <a:cs typeface="Times New Roman" panose="02020603050405020304" pitchFamily="18" charset="0"/>
                <a:sym typeface="Symbol" panose="05050102010706020507" pitchFamily="18" charset="2"/>
              </a:rPr>
              <a:t> EC6</a:t>
            </a:r>
            <a:r>
              <a:rPr lang="de-DE" altLang="it-IT" sz="2400" dirty="0">
                <a:cs typeface="Times New Roman" panose="02020603050405020304" pitchFamily="18" charset="0"/>
                <a:sym typeface="Symbol" panose="05050102010706020507" pitchFamily="18" charset="2"/>
              </a:rPr>
              <a:t>:  </a:t>
            </a:r>
          </a:p>
          <a:p>
            <a:pPr algn="just" eaLnBrk="1" hangingPunct="1">
              <a:spcBef>
                <a:spcPct val="0"/>
              </a:spcBef>
              <a:buClrTx/>
              <a:buSzTx/>
              <a:buFontTx/>
              <a:buNone/>
            </a:pPr>
            <a:r>
              <a:rPr lang="de-DE" altLang="it-IT" sz="2400" dirty="0">
                <a:cs typeface="Times New Roman" panose="02020603050405020304" pitchFamily="18" charset="0"/>
                <a:sym typeface="Symbol" panose="05050102010706020507" pitchFamily="18" charset="2"/>
              </a:rPr>
              <a:t>              </a:t>
            </a:r>
            <a:endParaRPr lang="it-IT" altLang="it-IT" sz="2400" dirty="0" smtClean="0">
              <a:cs typeface="Times New Roman" panose="02020603050405020304" pitchFamily="18" charset="0"/>
              <a:sym typeface="Symbol" panose="05050102010706020507" pitchFamily="18" charset="2"/>
            </a:endParaRPr>
          </a:p>
          <a:p>
            <a:pPr algn="just" eaLnBrk="1" hangingPunct="1">
              <a:spcBef>
                <a:spcPct val="0"/>
              </a:spcBef>
              <a:buClrTx/>
              <a:buSzTx/>
              <a:buFontTx/>
              <a:buNone/>
            </a:pPr>
            <a:r>
              <a:rPr lang="de-DE" altLang="it-IT" sz="2400" dirty="0" err="1" smtClean="0">
                <a:cs typeface="Times New Roman" panose="02020603050405020304" pitchFamily="18" charset="0"/>
                <a:sym typeface="Symbol" panose="05050102010706020507" pitchFamily="18" charset="2"/>
              </a:rPr>
              <a:t>Zona</a:t>
            </a:r>
            <a:r>
              <a:rPr lang="de-DE" altLang="it-IT" sz="2400" dirty="0" smtClean="0">
                <a:cs typeface="Times New Roman" panose="02020603050405020304" pitchFamily="18" charset="0"/>
                <a:sym typeface="Symbol" panose="05050102010706020507" pitchFamily="18" charset="2"/>
              </a:rPr>
              <a:t> </a:t>
            </a:r>
            <a:r>
              <a:rPr lang="de-DE" altLang="it-IT" sz="2400" dirty="0" err="1">
                <a:cs typeface="Times New Roman" panose="02020603050405020304" pitchFamily="18" charset="0"/>
                <a:sym typeface="Symbol" panose="05050102010706020507" pitchFamily="18" charset="2"/>
              </a:rPr>
              <a:t>sismica</a:t>
            </a:r>
            <a:r>
              <a:rPr lang="de-DE" altLang="it-IT" sz="2400" dirty="0">
                <a:cs typeface="Times New Roman" panose="02020603050405020304" pitchFamily="18" charset="0"/>
                <a:sym typeface="Symbol" panose="05050102010706020507" pitchFamily="18" charset="2"/>
              </a:rPr>
              <a:t> 1 e 2:                                   </a:t>
            </a:r>
            <a:r>
              <a:rPr lang="fr-FR" altLang="it-IT" sz="2400" dirty="0">
                <a:cs typeface="Times New Roman" panose="02020603050405020304" pitchFamily="18" charset="0"/>
                <a:sym typeface="Symbol" panose="05050102010706020507" pitchFamily="18" charset="2"/>
              </a:rPr>
              <a:t>EC8:         </a:t>
            </a:r>
            <a:endParaRPr lang="it-IT" altLang="it-IT" sz="2400" dirty="0">
              <a:cs typeface="Times New Roman" panose="02020603050405020304" pitchFamily="18" charset="0"/>
              <a:sym typeface="Symbol" panose="05050102010706020507" pitchFamily="18" charset="2"/>
            </a:endParaRPr>
          </a:p>
          <a:p>
            <a:pPr>
              <a:spcBef>
                <a:spcPct val="0"/>
              </a:spcBef>
              <a:buClrTx/>
              <a:buSzTx/>
              <a:buFontTx/>
              <a:buNone/>
            </a:pPr>
            <a:endParaRPr lang="it-IT" altLang="it-IT" sz="2400" dirty="0">
              <a:cs typeface="Times New Roman" panose="02020603050405020304" pitchFamily="18" charset="0"/>
              <a:sym typeface="Symbol" panose="05050102010706020507" pitchFamily="18" charset="2"/>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1985390079"/>
              </p:ext>
            </p:extLst>
          </p:nvPr>
        </p:nvGraphicFramePr>
        <p:xfrm>
          <a:off x="6104136" y="4129246"/>
          <a:ext cx="990600" cy="820737"/>
        </p:xfrm>
        <a:graphic>
          <a:graphicData uri="http://schemas.openxmlformats.org/presentationml/2006/ole">
            <mc:AlternateContent xmlns:mc="http://schemas.openxmlformats.org/markup-compatibility/2006">
              <mc:Choice xmlns:v="urn:schemas-microsoft-com:vml" Requires="v">
                <p:oleObj spid="_x0000_s208925" r:id="rId5" imgW="464855" imgH="358179" progId="Equation.3">
                  <p:embed/>
                </p:oleObj>
              </mc:Choice>
              <mc:Fallback>
                <p:oleObj r:id="rId5" imgW="464855" imgH="35817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4136" y="4129246"/>
                        <a:ext cx="9906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19751227"/>
              </p:ext>
            </p:extLst>
          </p:nvPr>
        </p:nvGraphicFramePr>
        <p:xfrm>
          <a:off x="6191449" y="4921408"/>
          <a:ext cx="2514600" cy="679450"/>
        </p:xfrm>
        <a:graphic>
          <a:graphicData uri="http://schemas.openxmlformats.org/presentationml/2006/ole">
            <mc:AlternateContent xmlns:mc="http://schemas.openxmlformats.org/markup-compatibility/2006">
              <mc:Choice xmlns:v="urn:schemas-microsoft-com:vml" Requires="v">
                <p:oleObj spid="_x0000_s208926" r:id="rId7" imgW="1645920" imgH="358179" progId="Equation.3">
                  <p:embed/>
                </p:oleObj>
              </mc:Choice>
              <mc:Fallback>
                <p:oleObj r:id="rId7" imgW="1645920" imgH="35817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449" y="4921408"/>
                        <a:ext cx="2514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071212170"/>
              </p:ext>
            </p:extLst>
          </p:nvPr>
        </p:nvGraphicFramePr>
        <p:xfrm>
          <a:off x="257274" y="5368785"/>
          <a:ext cx="3224213" cy="882650"/>
        </p:xfrm>
        <a:graphic>
          <a:graphicData uri="http://schemas.openxmlformats.org/presentationml/2006/ole">
            <mc:AlternateContent xmlns:mc="http://schemas.openxmlformats.org/markup-compatibility/2006">
              <mc:Choice xmlns:v="urn:schemas-microsoft-com:vml" Requires="v">
                <p:oleObj spid="_x0000_s208927" name="Equazione" r:id="rId9" imgW="1348634" imgH="342829" progId="Equation.3">
                  <p:embed/>
                </p:oleObj>
              </mc:Choice>
              <mc:Fallback>
                <p:oleObj name="Equazione" r:id="rId9" imgW="1348634" imgH="342829" progId="Equation.3">
                  <p:embed/>
                  <p:pic>
                    <p:nvPicPr>
                      <p:cNvPr id="0" name=""/>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257274" y="5368785"/>
                        <a:ext cx="3224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1665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33996" y="2327226"/>
            <a:ext cx="8042275" cy="4826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Resistenza di progetto per carichi verticali ed azioni fuori piano:</a:t>
            </a:r>
          </a:p>
        </p:txBody>
      </p:sp>
      <p:graphicFrame>
        <p:nvGraphicFramePr>
          <p:cNvPr id="4" name="Object 3"/>
          <p:cNvGraphicFramePr>
            <a:graphicFrameLocks noChangeAspect="1"/>
          </p:cNvGraphicFramePr>
          <p:nvPr>
            <p:extLst>
              <p:ext uri="{D42A27DB-BD31-4B8C-83A1-F6EECF244321}">
                <p14:modId xmlns:p14="http://schemas.microsoft.com/office/powerpoint/2010/main" val="1557032676"/>
              </p:ext>
            </p:extLst>
          </p:nvPr>
        </p:nvGraphicFramePr>
        <p:xfrm>
          <a:off x="334244" y="3115742"/>
          <a:ext cx="2600325" cy="585788"/>
        </p:xfrm>
        <a:graphic>
          <a:graphicData uri="http://schemas.openxmlformats.org/presentationml/2006/ole">
            <mc:AlternateContent xmlns:mc="http://schemas.openxmlformats.org/markup-compatibility/2006">
              <mc:Choice xmlns:v="urn:schemas-microsoft-com:vml" Requires="v">
                <p:oleObj spid="_x0000_s209949" name="Equation" r:id="rId3" imgW="1016000" imgH="228600" progId="Equation.3">
                  <p:embed/>
                </p:oleObj>
              </mc:Choice>
              <mc:Fallback>
                <p:oleObj name="Equation" r:id="rId3" imgW="1016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44" y="3115742"/>
                        <a:ext cx="2600325" cy="585788"/>
                      </a:xfrm>
                      <a:prstGeom prst="rect">
                        <a:avLst/>
                      </a:prstGeom>
                      <a:gradFill rotWithShape="0">
                        <a:gsLst>
                          <a:gs pos="0">
                            <a:srgbClr val="FFFFFF"/>
                          </a:gs>
                          <a:gs pos="100000">
                            <a:srgbClr val="CCCCFF"/>
                          </a:gs>
                        </a:gsLst>
                        <a:path path="shape">
                          <a:fillToRect l="50000" t="50000" r="50000" b="50000"/>
                        </a:path>
                      </a:gradFill>
                      <a:ln>
                        <a:noFill/>
                      </a:ln>
                    </p:spPr>
                  </p:pic>
                </p:oleObj>
              </mc:Fallback>
            </mc:AlternateContent>
          </a:graphicData>
        </a:graphic>
      </p:graphicFrame>
      <p:sp>
        <p:nvSpPr>
          <p:cNvPr id="5" name="Rectangle 17"/>
          <p:cNvSpPr>
            <a:spLocks noChangeArrowheads="1"/>
          </p:cNvSpPr>
          <p:nvPr/>
        </p:nvSpPr>
        <p:spPr bwMode="auto">
          <a:xfrm>
            <a:off x="307007" y="312292"/>
            <a:ext cx="849897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it-IT" altLang="it-IT" sz="2400" b="1" dirty="0" smtClean="0">
                <a:solidFill>
                  <a:schemeClr val="folHlink"/>
                </a:solidFill>
                <a:latin typeface="Times New Roman" pitchFamily="18" charset="0"/>
              </a:rPr>
              <a:t>PARETI SOGGETTE </a:t>
            </a:r>
            <a:r>
              <a:rPr lang="it-IT" altLang="it-IT" sz="2400" b="1" dirty="0" smtClean="0">
                <a:solidFill>
                  <a:schemeClr val="folHlink"/>
                </a:solidFill>
                <a:latin typeface="Times New Roman" pitchFamily="18" charset="0"/>
              </a:rPr>
              <a:t> A </a:t>
            </a:r>
            <a:r>
              <a:rPr lang="it-IT" altLang="it-IT" sz="2400" b="1" dirty="0" smtClean="0">
                <a:solidFill>
                  <a:schemeClr val="folHlink"/>
                </a:solidFill>
                <a:latin typeface="Times New Roman" pitchFamily="18" charset="0"/>
              </a:rPr>
              <a:t>CARICHI </a:t>
            </a:r>
            <a:r>
              <a:rPr lang="it-IT" altLang="it-IT" sz="2400" b="1" dirty="0" smtClean="0">
                <a:solidFill>
                  <a:schemeClr val="folHlink"/>
                </a:solidFill>
                <a:latin typeface="Times New Roman" pitchFamily="18" charset="0"/>
              </a:rPr>
              <a:t>VERTICALI E FLESSIONE ORTOGONALE AL PIANO</a:t>
            </a:r>
            <a:endParaRPr lang="it-IT" altLang="it-IT" dirty="0" smtClean="0"/>
          </a:p>
        </p:txBody>
      </p:sp>
      <p:graphicFrame>
        <p:nvGraphicFramePr>
          <p:cNvPr id="6" name="Object 18"/>
          <p:cNvGraphicFramePr>
            <a:graphicFrameLocks noChangeAspect="1"/>
          </p:cNvGraphicFramePr>
          <p:nvPr>
            <p:extLst>
              <p:ext uri="{D42A27DB-BD31-4B8C-83A1-F6EECF244321}">
                <p14:modId xmlns:p14="http://schemas.microsoft.com/office/powerpoint/2010/main" val="3784257521"/>
              </p:ext>
            </p:extLst>
          </p:nvPr>
        </p:nvGraphicFramePr>
        <p:xfrm>
          <a:off x="331168" y="1660427"/>
          <a:ext cx="1687512" cy="430213"/>
        </p:xfrm>
        <a:graphic>
          <a:graphicData uri="http://schemas.openxmlformats.org/presentationml/2006/ole">
            <mc:AlternateContent xmlns:mc="http://schemas.openxmlformats.org/markup-compatibility/2006">
              <mc:Choice xmlns:v="urn:schemas-microsoft-com:vml" Requires="v">
                <p:oleObj spid="_x0000_s209950" name="Equazione" r:id="rId5" imgW="698197" imgH="177723" progId="Equation.3">
                  <p:embed/>
                </p:oleObj>
              </mc:Choice>
              <mc:Fallback>
                <p:oleObj name="Equazione" r:id="rId5" imgW="698197" imgH="17772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68" y="1660427"/>
                        <a:ext cx="1687512" cy="430213"/>
                      </a:xfrm>
                      <a:prstGeom prst="rect">
                        <a:avLst/>
                      </a:prstGeom>
                      <a:gradFill rotWithShape="0">
                        <a:gsLst>
                          <a:gs pos="0">
                            <a:srgbClr val="99CCFF"/>
                          </a:gs>
                          <a:gs pos="100000">
                            <a:srgbClr val="D9ECFF"/>
                          </a:gs>
                        </a:gsLst>
                        <a:path path="rect">
                          <a:fillToRect r="100000" b="100000"/>
                        </a:path>
                      </a:gradFill>
                      <a:ln>
                        <a:noFill/>
                      </a:ln>
                      <a:effectLst/>
                    </p:spPr>
                  </p:pic>
                </p:oleObj>
              </mc:Fallback>
            </mc:AlternateContent>
          </a:graphicData>
        </a:graphic>
      </p:graphicFrame>
      <p:sp>
        <p:nvSpPr>
          <p:cNvPr id="7" name="Text Box 21"/>
          <p:cNvSpPr txBox="1">
            <a:spLocks noChangeArrowheads="1"/>
          </p:cNvSpPr>
          <p:nvPr/>
        </p:nvSpPr>
        <p:spPr bwMode="auto">
          <a:xfrm>
            <a:off x="3320233" y="3006933"/>
            <a:ext cx="5056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latin typeface="Symbol" panose="05050102010706020507" pitchFamily="18" charset="2"/>
              </a:rPr>
              <a:t>F</a:t>
            </a:r>
            <a:r>
              <a:rPr lang="it-IT" altLang="it-IT" sz="2400" dirty="0"/>
              <a:t> coefficiente di </a:t>
            </a:r>
            <a:r>
              <a:rPr lang="it-IT" altLang="it-IT" sz="2400" dirty="0" smtClean="0"/>
              <a:t>riduzione, </a:t>
            </a:r>
            <a:r>
              <a:rPr lang="it-IT" altLang="it-IT" sz="2400" dirty="0"/>
              <a:t>tiene conto dell'eccentricità e della snellezza</a:t>
            </a:r>
            <a:endParaRPr lang="it-IT" altLang="it-IT" sz="2400" dirty="0">
              <a:latin typeface="Symbol" panose="05050102010706020507" pitchFamily="18" charset="2"/>
            </a:endParaRPr>
          </a:p>
        </p:txBody>
      </p:sp>
      <p:pic>
        <p:nvPicPr>
          <p:cNvPr id="8" name="Picture 22"/>
          <p:cNvPicPr>
            <a:picLocks noChangeAspect="1" noChangeArrowheads="1"/>
          </p:cNvPicPr>
          <p:nvPr/>
        </p:nvPicPr>
        <p:blipFill>
          <a:blip r:embed="rId7">
            <a:extLst>
              <a:ext uri="{28A0092B-C50C-407E-A947-70E740481C1C}">
                <a14:useLocalDpi xmlns:a14="http://schemas.microsoft.com/office/drawing/2010/main" val="0"/>
              </a:ext>
            </a:extLst>
          </a:blip>
          <a:srcRect l="11861"/>
          <a:stretch>
            <a:fillRect/>
          </a:stretch>
        </p:blipFill>
        <p:spPr bwMode="auto">
          <a:xfrm>
            <a:off x="307008" y="4478660"/>
            <a:ext cx="4353180" cy="168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3904331"/>
            <a:ext cx="4017963"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ggetto 1"/>
          <p:cNvGraphicFramePr>
            <a:graphicFrameLocks noChangeAspect="1"/>
          </p:cNvGraphicFramePr>
          <p:nvPr>
            <p:extLst>
              <p:ext uri="{D42A27DB-BD31-4B8C-83A1-F6EECF244321}">
                <p14:modId xmlns:p14="http://schemas.microsoft.com/office/powerpoint/2010/main" val="4146427677"/>
              </p:ext>
            </p:extLst>
          </p:nvPr>
        </p:nvGraphicFramePr>
        <p:xfrm>
          <a:off x="6516216" y="1532133"/>
          <a:ext cx="2051050" cy="571500"/>
        </p:xfrm>
        <a:graphic>
          <a:graphicData uri="http://schemas.openxmlformats.org/presentationml/2006/ole">
            <mc:AlternateContent xmlns:mc="http://schemas.openxmlformats.org/markup-compatibility/2006">
              <mc:Choice xmlns:v="urn:schemas-microsoft-com:vml" Requires="v">
                <p:oleObj spid="_x0000_s209951" r:id="rId9" imgW="1562100" imgH="431800" progId="Equation.3">
                  <p:embed/>
                </p:oleObj>
              </mc:Choice>
              <mc:Fallback>
                <p:oleObj r:id="rId9" imgW="15621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532133"/>
                        <a:ext cx="2051050" cy="571500"/>
                      </a:xfrm>
                      <a:prstGeom prst="rect">
                        <a:avLst/>
                      </a:prstGeom>
                      <a:gradFill rotWithShape="0">
                        <a:gsLst>
                          <a:gs pos="0">
                            <a:srgbClr val="CCCCFF"/>
                          </a:gs>
                          <a:gs pos="50000">
                            <a:srgbClr val="FFFFFF"/>
                          </a:gs>
                          <a:gs pos="100000">
                            <a:srgbClr val="CCCCFF"/>
                          </a:gs>
                        </a:gsLst>
                        <a:lin ang="5400000" scaled="1"/>
                      </a:gradFill>
                      <a:ln>
                        <a:noFill/>
                      </a:ln>
                    </p:spPr>
                  </p:pic>
                </p:oleObj>
              </mc:Fallback>
            </mc:AlternateContent>
          </a:graphicData>
        </a:graphic>
      </p:graphicFrame>
    </p:spTree>
    <p:extLst>
      <p:ext uri="{BB962C8B-B14F-4D97-AF65-F5344CB8AC3E}">
        <p14:creationId xmlns:p14="http://schemas.microsoft.com/office/powerpoint/2010/main" val="4072191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3568" y="112474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400" b="1" kern="0" dirty="0" smtClean="0">
                <a:latin typeface="Times New Roman" panose="02020603050405020304" pitchFamily="18" charset="0"/>
              </a:rPr>
              <a:t>PARETI SOGGETTE AD AZIONI</a:t>
            </a:r>
            <a:br>
              <a:rPr lang="it-IT" altLang="it-IT" sz="2400" b="1" kern="0" dirty="0" smtClean="0">
                <a:latin typeface="Times New Roman" panose="02020603050405020304" pitchFamily="18" charset="0"/>
              </a:rPr>
            </a:br>
            <a:r>
              <a:rPr lang="it-IT" altLang="it-IT" sz="2400" b="1" kern="0" dirty="0" smtClean="0">
                <a:latin typeface="Times New Roman" panose="02020603050405020304" pitchFamily="18" charset="0"/>
              </a:rPr>
              <a:t>NEL PIANO MEDIO</a:t>
            </a:r>
          </a:p>
        </p:txBody>
      </p:sp>
      <p:sp>
        <p:nvSpPr>
          <p:cNvPr id="4" name="Text Box 3"/>
          <p:cNvSpPr txBox="1">
            <a:spLocks noChangeArrowheads="1"/>
          </p:cNvSpPr>
          <p:nvPr/>
        </p:nvSpPr>
        <p:spPr bwMode="auto">
          <a:xfrm>
            <a:off x="683568" y="2272754"/>
            <a:ext cx="76057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pannello di muratura soggetto a sollecitazioni applicate alle sezioni estreme superiore ed inferiore, le cui risultanti sono contenute nel piano medio del pannello stesso</a:t>
            </a:r>
          </a:p>
        </p:txBody>
      </p:sp>
      <p:sp>
        <p:nvSpPr>
          <p:cNvPr id="5" name="Text Box 4"/>
          <p:cNvSpPr txBox="1">
            <a:spLocks noChangeArrowheads="1"/>
          </p:cNvSpPr>
          <p:nvPr/>
        </p:nvSpPr>
        <p:spPr bwMode="auto">
          <a:xfrm>
            <a:off x="683568" y="3574504"/>
            <a:ext cx="77501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in ogni sezione della parete è possibile definire una azione assiale, un taglio ed un momento risultante</a:t>
            </a:r>
          </a:p>
        </p:txBody>
      </p:sp>
    </p:spTree>
    <p:extLst>
      <p:ext uri="{BB962C8B-B14F-4D97-AF65-F5344CB8AC3E}">
        <p14:creationId xmlns:p14="http://schemas.microsoft.com/office/powerpoint/2010/main" val="2265921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026" descr="mur4-fi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10" y="1827312"/>
            <a:ext cx="2176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7"/>
          <p:cNvSpPr txBox="1">
            <a:spLocks noChangeArrowheads="1"/>
          </p:cNvSpPr>
          <p:nvPr/>
        </p:nvSpPr>
        <p:spPr bwMode="auto">
          <a:xfrm>
            <a:off x="3271242" y="2492474"/>
            <a:ext cx="5654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condizione di rottura = schiacciamento della muratura al lembo compresso</a:t>
            </a:r>
          </a:p>
        </p:txBody>
      </p:sp>
      <p:sp>
        <p:nvSpPr>
          <p:cNvPr id="5" name="Rectangle 1031"/>
          <p:cNvSpPr txBox="1">
            <a:spLocks noChangeArrowheads="1"/>
          </p:cNvSpPr>
          <p:nvPr/>
        </p:nvSpPr>
        <p:spPr bwMode="auto">
          <a:xfrm>
            <a:off x="1691680" y="836712"/>
            <a:ext cx="6019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3200" b="1" kern="0" smtClean="0">
                <a:latin typeface="Times New Roman" panose="02020603050405020304" pitchFamily="18" charset="0"/>
              </a:rPr>
              <a:t>Verifica a pressoflessione</a:t>
            </a:r>
          </a:p>
        </p:txBody>
      </p:sp>
      <p:sp>
        <p:nvSpPr>
          <p:cNvPr id="6" name="Text Box 1035"/>
          <p:cNvSpPr txBox="1">
            <a:spLocks noChangeArrowheads="1"/>
          </p:cNvSpPr>
          <p:nvPr/>
        </p:nvSpPr>
        <p:spPr bwMode="auto">
          <a:xfrm>
            <a:off x="1747242" y="4597499"/>
            <a:ext cx="284163" cy="2746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1200" b="1" i="1">
                <a:solidFill>
                  <a:schemeClr val="bg2"/>
                </a:solidFill>
              </a:rPr>
              <a:t>l</a:t>
            </a:r>
            <a:r>
              <a:rPr lang="it-IT" altLang="it-IT" sz="1000" b="1" i="1">
                <a:solidFill>
                  <a:schemeClr val="bg2"/>
                </a:solidFill>
              </a:rPr>
              <a:t>c</a:t>
            </a:r>
          </a:p>
        </p:txBody>
      </p:sp>
      <p:graphicFrame>
        <p:nvGraphicFramePr>
          <p:cNvPr id="7" name="Object 1040"/>
          <p:cNvGraphicFramePr>
            <a:graphicFrameLocks noChangeAspect="1"/>
          </p:cNvGraphicFramePr>
          <p:nvPr>
            <p:extLst>
              <p:ext uri="{D42A27DB-BD31-4B8C-83A1-F6EECF244321}">
                <p14:modId xmlns:p14="http://schemas.microsoft.com/office/powerpoint/2010/main" val="1666389717"/>
              </p:ext>
            </p:extLst>
          </p:nvPr>
        </p:nvGraphicFramePr>
        <p:xfrm>
          <a:off x="4093219" y="4758529"/>
          <a:ext cx="3889375" cy="1130300"/>
        </p:xfrm>
        <a:graphic>
          <a:graphicData uri="http://schemas.openxmlformats.org/presentationml/2006/ole">
            <mc:AlternateContent xmlns:mc="http://schemas.openxmlformats.org/markup-compatibility/2006">
              <mc:Choice xmlns:v="urn:schemas-microsoft-com:vml" Requires="v">
                <p:oleObj spid="_x0000_s213002" name="Equation" r:id="rId4" imgW="1676400" imgH="482600" progId="Equation.3">
                  <p:embed/>
                </p:oleObj>
              </mc:Choice>
              <mc:Fallback>
                <p:oleObj name="Equation" r:id="rId4" imgW="16764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3219" y="4758529"/>
                        <a:ext cx="3889375" cy="1130300"/>
                      </a:xfrm>
                      <a:prstGeom prst="rect">
                        <a:avLst/>
                      </a:prstGeom>
                      <a:gradFill rotWithShape="0">
                        <a:gsLst>
                          <a:gs pos="0">
                            <a:srgbClr val="FFCCFF"/>
                          </a:gs>
                          <a:gs pos="100000">
                            <a:srgbClr val="FFFEFF"/>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044"/>
          <p:cNvSpPr>
            <a:spLocks noChangeArrowheads="1"/>
          </p:cNvSpPr>
          <p:nvPr/>
        </p:nvSpPr>
        <p:spPr bwMode="auto">
          <a:xfrm>
            <a:off x="-5358" y="3618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it-IT" altLang="it-IT" sz="2400"/>
          </a:p>
        </p:txBody>
      </p:sp>
      <p:graphicFrame>
        <p:nvGraphicFramePr>
          <p:cNvPr id="9" name="Object 1043"/>
          <p:cNvGraphicFramePr>
            <a:graphicFrameLocks noChangeAspect="1"/>
          </p:cNvGraphicFramePr>
          <p:nvPr>
            <p:extLst>
              <p:ext uri="{D42A27DB-BD31-4B8C-83A1-F6EECF244321}">
                <p14:modId xmlns:p14="http://schemas.microsoft.com/office/powerpoint/2010/main" val="3665396457"/>
              </p:ext>
            </p:extLst>
          </p:nvPr>
        </p:nvGraphicFramePr>
        <p:xfrm>
          <a:off x="4885382" y="3575742"/>
          <a:ext cx="2305050" cy="788988"/>
        </p:xfrm>
        <a:graphic>
          <a:graphicData uri="http://schemas.openxmlformats.org/presentationml/2006/ole">
            <mc:AlternateContent xmlns:mc="http://schemas.openxmlformats.org/markup-compatibility/2006">
              <mc:Choice xmlns:v="urn:schemas-microsoft-com:vml" Requires="v">
                <p:oleObj spid="_x0000_s213003" name="Equation" r:id="rId6" imgW="1310782" imgH="373530" progId="Equation.3">
                  <p:embed/>
                </p:oleObj>
              </mc:Choice>
              <mc:Fallback>
                <p:oleObj name="Equation" r:id="rId6" imgW="1310782" imgH="37353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5382" y="3575742"/>
                        <a:ext cx="23050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6626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p:extLst>
              <p:ext uri="{D42A27DB-BD31-4B8C-83A1-F6EECF244321}">
                <p14:modId xmlns:p14="http://schemas.microsoft.com/office/powerpoint/2010/main" val="2680160509"/>
              </p:ext>
            </p:extLst>
          </p:nvPr>
        </p:nvGraphicFramePr>
        <p:xfrm>
          <a:off x="572133" y="2641798"/>
          <a:ext cx="1993900" cy="492125"/>
        </p:xfrm>
        <a:graphic>
          <a:graphicData uri="http://schemas.openxmlformats.org/presentationml/2006/ole">
            <mc:AlternateContent xmlns:mc="http://schemas.openxmlformats.org/markup-compatibility/2006">
              <mc:Choice xmlns:v="urn:schemas-microsoft-com:vml" Requires="v">
                <p:oleObj spid="_x0000_s214030" name="Equazione" r:id="rId3" imgW="927100" imgH="228600" progId="Equation.3">
                  <p:embed/>
                </p:oleObj>
              </mc:Choice>
              <mc:Fallback>
                <p:oleObj name="Equazione" r:id="rId3" imgW="9271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3" y="2641798"/>
                        <a:ext cx="1993900" cy="492125"/>
                      </a:xfrm>
                      <a:prstGeom prst="rect">
                        <a:avLst/>
                      </a:prstGeom>
                      <a:gradFill rotWithShape="0">
                        <a:gsLst>
                          <a:gs pos="0">
                            <a:srgbClr val="CCECFF"/>
                          </a:gs>
                          <a:gs pos="50000">
                            <a:srgbClr val="FFFFFF"/>
                          </a:gs>
                          <a:gs pos="100000">
                            <a:srgbClr val="CCECFF"/>
                          </a:gs>
                        </a:gsLst>
                        <a:lin ang="5400000" scaled="1"/>
                      </a:gradFill>
                      <a:ln>
                        <a:noFill/>
                      </a:ln>
                      <a:effectLst/>
                    </p:spPr>
                  </p:pic>
                </p:oleObj>
              </mc:Fallback>
            </mc:AlternateContent>
          </a:graphicData>
        </a:graphic>
      </p:graphicFrame>
      <p:sp>
        <p:nvSpPr>
          <p:cNvPr id="4" name="Text Box 5"/>
          <p:cNvSpPr txBox="1">
            <a:spLocks noChangeArrowheads="1"/>
          </p:cNvSpPr>
          <p:nvPr/>
        </p:nvSpPr>
        <p:spPr bwMode="auto">
          <a:xfrm>
            <a:off x="3315519" y="2492921"/>
            <a:ext cx="459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i="1"/>
              <a:t>l</a:t>
            </a:r>
            <a:r>
              <a:rPr lang="it-IT" altLang="it-IT" sz="2400" baseline="-25000"/>
              <a:t>c</a:t>
            </a:r>
            <a:r>
              <a:rPr lang="it-IT" altLang="it-IT" sz="2400"/>
              <a:t> = lunghezza della zona compressa</a:t>
            </a:r>
          </a:p>
        </p:txBody>
      </p:sp>
      <p:graphicFrame>
        <p:nvGraphicFramePr>
          <p:cNvPr id="5" name="Object 6"/>
          <p:cNvGraphicFramePr>
            <a:graphicFrameLocks noChangeAspect="1"/>
          </p:cNvGraphicFramePr>
          <p:nvPr>
            <p:extLst>
              <p:ext uri="{D42A27DB-BD31-4B8C-83A1-F6EECF244321}">
                <p14:modId xmlns:p14="http://schemas.microsoft.com/office/powerpoint/2010/main" val="4188077071"/>
              </p:ext>
            </p:extLst>
          </p:nvPr>
        </p:nvGraphicFramePr>
        <p:xfrm>
          <a:off x="556444" y="4945608"/>
          <a:ext cx="2438400" cy="492125"/>
        </p:xfrm>
        <a:graphic>
          <a:graphicData uri="http://schemas.openxmlformats.org/presentationml/2006/ole">
            <mc:AlternateContent xmlns:mc="http://schemas.openxmlformats.org/markup-compatibility/2006">
              <mc:Choice xmlns:v="urn:schemas-microsoft-com:vml" Requires="v">
                <p:oleObj spid="_x0000_s214031" name="Equazione" r:id="rId5" imgW="1130300" imgH="228600" progId="Equation.3">
                  <p:embed/>
                </p:oleObj>
              </mc:Choice>
              <mc:Fallback>
                <p:oleObj name="Equazione" r:id="rId5" imgW="1130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44" y="4945608"/>
                        <a:ext cx="2438400" cy="492125"/>
                      </a:xfrm>
                      <a:prstGeom prst="rect">
                        <a:avLst/>
                      </a:prstGeom>
                      <a:gradFill rotWithShape="0">
                        <a:gsLst>
                          <a:gs pos="0">
                            <a:srgbClr val="CCECFF"/>
                          </a:gs>
                          <a:gs pos="50000">
                            <a:srgbClr val="FFFFFF"/>
                          </a:gs>
                          <a:gs pos="100000">
                            <a:srgbClr val="CCECFF"/>
                          </a:gs>
                        </a:gsLst>
                        <a:lin ang="5400000" scaled="1"/>
                      </a:gradFill>
                      <a:ln>
                        <a:noFill/>
                      </a:ln>
                      <a:effectLst/>
                    </p:spPr>
                  </p:pic>
                </p:oleObj>
              </mc:Fallback>
            </mc:AlternateContent>
          </a:graphicData>
        </a:graphic>
      </p:graphicFrame>
      <p:sp>
        <p:nvSpPr>
          <p:cNvPr id="6" name="Text Box 7"/>
          <p:cNvSpPr txBox="1">
            <a:spLocks noChangeArrowheads="1"/>
          </p:cNvSpPr>
          <p:nvPr/>
        </p:nvSpPr>
        <p:spPr bwMode="auto">
          <a:xfrm>
            <a:off x="3452044" y="4869408"/>
            <a:ext cx="489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latin typeface="Symbol" panose="05050102010706020507" pitchFamily="18" charset="2"/>
              </a:rPr>
              <a:t>s</a:t>
            </a:r>
            <a:r>
              <a:rPr lang="it-IT" altLang="it-IT" sz="2400" baseline="-25000"/>
              <a:t>d</a:t>
            </a:r>
            <a:r>
              <a:rPr lang="it-IT" altLang="it-IT" sz="2400"/>
              <a:t> = tensione normale considerando solo la zona compressa</a:t>
            </a:r>
          </a:p>
        </p:txBody>
      </p:sp>
      <p:graphicFrame>
        <p:nvGraphicFramePr>
          <p:cNvPr id="7" name="Object 8"/>
          <p:cNvGraphicFramePr>
            <a:graphicFrameLocks noChangeAspect="1"/>
          </p:cNvGraphicFramePr>
          <p:nvPr>
            <p:extLst>
              <p:ext uri="{D42A27DB-BD31-4B8C-83A1-F6EECF244321}">
                <p14:modId xmlns:p14="http://schemas.microsoft.com/office/powerpoint/2010/main" val="2976042817"/>
              </p:ext>
            </p:extLst>
          </p:nvPr>
        </p:nvGraphicFramePr>
        <p:xfrm>
          <a:off x="556444" y="3878808"/>
          <a:ext cx="1066800" cy="742950"/>
        </p:xfrm>
        <a:graphic>
          <a:graphicData uri="http://schemas.openxmlformats.org/presentationml/2006/ole">
            <mc:AlternateContent xmlns:mc="http://schemas.openxmlformats.org/markup-compatibility/2006">
              <mc:Choice xmlns:v="urn:schemas-microsoft-com:vml" Requires="v">
                <p:oleObj spid="_x0000_s214032" name="Equazione" r:id="rId7" imgW="622030" imgH="431613" progId="Equation.3">
                  <p:embed/>
                </p:oleObj>
              </mc:Choice>
              <mc:Fallback>
                <p:oleObj name="Equazione" r:id="rId7" imgW="622030"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44" y="3878808"/>
                        <a:ext cx="1066800" cy="742950"/>
                      </a:xfrm>
                      <a:prstGeom prst="rect">
                        <a:avLst/>
                      </a:prstGeom>
                      <a:gradFill rotWithShape="0">
                        <a:gsLst>
                          <a:gs pos="0">
                            <a:srgbClr val="CCECFF"/>
                          </a:gs>
                          <a:gs pos="50000">
                            <a:srgbClr val="FFFFFF"/>
                          </a:gs>
                          <a:gs pos="100000">
                            <a:srgbClr val="CCECFF"/>
                          </a:gs>
                        </a:gsLst>
                        <a:lin ang="5400000" scaled="1"/>
                      </a:gradFill>
                      <a:ln>
                        <a:noFill/>
                      </a:ln>
                    </p:spPr>
                  </p:pic>
                </p:oleObj>
              </mc:Fallback>
            </mc:AlternateContent>
          </a:graphicData>
        </a:graphic>
      </p:graphicFrame>
      <p:sp>
        <p:nvSpPr>
          <p:cNvPr id="8" name="Text Box 9"/>
          <p:cNvSpPr txBox="1">
            <a:spLocks noChangeArrowheads="1"/>
          </p:cNvSpPr>
          <p:nvPr/>
        </p:nvSpPr>
        <p:spPr bwMode="auto">
          <a:xfrm>
            <a:off x="467544" y="692696"/>
            <a:ext cx="79406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it-IT" altLang="it-IT" sz="2400" b="1" dirty="0">
                <a:solidFill>
                  <a:schemeClr val="folHlink"/>
                </a:solidFill>
              </a:rPr>
              <a:t>Verifica a taglio</a:t>
            </a:r>
          </a:p>
          <a:p>
            <a:pPr eaLnBrk="1" hangingPunct="1">
              <a:spcBef>
                <a:spcPct val="0"/>
              </a:spcBef>
              <a:buClrTx/>
              <a:buSzTx/>
              <a:buFontTx/>
              <a:buNone/>
            </a:pPr>
            <a:r>
              <a:rPr lang="it-IT" altLang="it-IT" sz="2400" dirty="0"/>
              <a:t>formulazioni che tengono conto solo di sforzi medi ottenuti dividendo la forza tagliante e la forza assiale per l'area della sezione reagente</a:t>
            </a:r>
          </a:p>
        </p:txBody>
      </p:sp>
      <p:sp>
        <p:nvSpPr>
          <p:cNvPr id="9" name="Rettangolo 1"/>
          <p:cNvSpPr>
            <a:spLocks noChangeArrowheads="1"/>
          </p:cNvSpPr>
          <p:nvPr/>
        </p:nvSpPr>
        <p:spPr bwMode="auto">
          <a:xfrm>
            <a:off x="3810447" y="2887861"/>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t>calcolata assumendo una distribuzione lineare delle tensioni di compressione</a:t>
            </a:r>
          </a:p>
        </p:txBody>
      </p:sp>
    </p:spTree>
    <p:extLst>
      <p:ext uri="{BB962C8B-B14F-4D97-AF65-F5344CB8AC3E}">
        <p14:creationId xmlns:p14="http://schemas.microsoft.com/office/powerpoint/2010/main" val="2403566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66589" y="47667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it-IT" sz="2400" b="1" kern="0" smtClean="0">
                <a:solidFill>
                  <a:schemeClr val="folHlink"/>
                </a:solidFill>
                <a:latin typeface="Times New Roman" panose="02020603050405020304" pitchFamily="18" charset="0"/>
              </a:rPr>
              <a:t>PARETI SOGGETTE PREVALENTEMENTE </a:t>
            </a:r>
            <a:br>
              <a:rPr lang="it-IT" altLang="it-IT" sz="2400" b="1" kern="0" smtClean="0">
                <a:solidFill>
                  <a:schemeClr val="folHlink"/>
                </a:solidFill>
                <a:latin typeface="Times New Roman" panose="02020603050405020304" pitchFamily="18" charset="0"/>
              </a:rPr>
            </a:br>
            <a:r>
              <a:rPr lang="it-IT" altLang="it-IT" sz="2400" b="1" kern="0" smtClean="0">
                <a:solidFill>
                  <a:schemeClr val="folHlink"/>
                </a:solidFill>
                <a:latin typeface="Times New Roman" panose="02020603050405020304" pitchFamily="18" charset="0"/>
              </a:rPr>
              <a:t>AD AZIONI ORTOGONALI AL PIANO</a:t>
            </a:r>
            <a:endParaRPr lang="it-IT" altLang="it-IT" kern="0" smtClean="0"/>
          </a:p>
        </p:txBody>
      </p:sp>
      <p:sp>
        <p:nvSpPr>
          <p:cNvPr id="4" name="Text Box 4"/>
          <p:cNvSpPr txBox="1">
            <a:spLocks noChangeArrowheads="1"/>
          </p:cNvSpPr>
          <p:nvPr/>
        </p:nvSpPr>
        <p:spPr bwMode="auto">
          <a:xfrm>
            <a:off x="239831" y="1772816"/>
            <a:ext cx="8437066"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666750" indent="-376238">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100000"/>
              </a:spcBef>
              <a:buClrTx/>
              <a:buSzTx/>
              <a:buFontTx/>
              <a:buNone/>
            </a:pPr>
            <a:r>
              <a:rPr lang="it-IT" altLang="it-IT" sz="2400" dirty="0"/>
              <a:t>La resistenza laterale di una parete è subordinata alla presenza di sforzo normale di compressione. </a:t>
            </a:r>
          </a:p>
          <a:p>
            <a:pPr algn="just" eaLnBrk="1" hangingPunct="1">
              <a:spcBef>
                <a:spcPct val="50000"/>
              </a:spcBef>
              <a:buClrTx/>
              <a:buSzTx/>
              <a:buFontTx/>
              <a:buNone/>
            </a:pPr>
            <a:r>
              <a:rPr lang="it-IT" altLang="it-IT" sz="2400" dirty="0"/>
              <a:t>Quando lo sforzo normale è piccolo, è essenziale il contributo della resistenza a trazione, che però è alquanto aleatorio.</a:t>
            </a:r>
          </a:p>
          <a:p>
            <a:pPr algn="just" eaLnBrk="1" hangingPunct="1">
              <a:spcBef>
                <a:spcPct val="0"/>
              </a:spcBef>
              <a:buClrTx/>
              <a:buSzTx/>
              <a:buFontTx/>
              <a:buNone/>
            </a:pPr>
            <a:endParaRPr lang="it-IT" altLang="it-IT" sz="2400" dirty="0">
              <a:cs typeface="Times New Roman" panose="02020603050405020304" pitchFamily="18" charset="0"/>
            </a:endParaRPr>
          </a:p>
          <a:p>
            <a:pPr algn="just" eaLnBrk="1" hangingPunct="1">
              <a:spcBef>
                <a:spcPct val="0"/>
              </a:spcBef>
              <a:buClrTx/>
              <a:buSzTx/>
              <a:buFontTx/>
              <a:buNone/>
            </a:pPr>
            <a:r>
              <a:rPr lang="it-IT" altLang="it-IT" sz="2400" dirty="0">
                <a:cs typeface="Times New Roman" panose="02020603050405020304" pitchFamily="18" charset="0"/>
              </a:rPr>
              <a:t>Sforzo normale di compressione </a:t>
            </a:r>
            <a:r>
              <a:rPr lang="it-IT" altLang="it-IT" sz="2400" dirty="0" smtClean="0">
                <a:cs typeface="Times New Roman" panose="02020603050405020304" pitchFamily="18" charset="0"/>
              </a:rPr>
              <a:t>modesto si verifica in: </a:t>
            </a:r>
            <a:endParaRPr lang="it-IT" altLang="it-IT" sz="2400" dirty="0">
              <a:cs typeface="Times New Roman" panose="02020603050405020304" pitchFamily="18" charset="0"/>
            </a:endParaRPr>
          </a:p>
          <a:p>
            <a:pPr lvl="1" algn="just" eaLnBrk="1" hangingPunct="1">
              <a:lnSpc>
                <a:spcPct val="150000"/>
              </a:lnSpc>
              <a:spcBef>
                <a:spcPct val="50000"/>
              </a:spcBef>
              <a:buClr>
                <a:srgbClr val="99FF99"/>
              </a:buClr>
              <a:buSzPct val="120000"/>
              <a:buFont typeface="Wingdings" panose="05000000000000000000" pitchFamily="2" charset="2"/>
              <a:buChar char="§"/>
            </a:pPr>
            <a:r>
              <a:rPr lang="it-IT" altLang="it-IT" sz="2400" dirty="0">
                <a:cs typeface="Times New Roman" panose="02020603050405020304" pitchFamily="18" charset="0"/>
              </a:rPr>
              <a:t>edifici bassi</a:t>
            </a:r>
          </a:p>
          <a:p>
            <a:pPr lvl="1" algn="just" eaLnBrk="1" hangingPunct="1">
              <a:lnSpc>
                <a:spcPct val="150000"/>
              </a:lnSpc>
              <a:spcBef>
                <a:spcPct val="0"/>
              </a:spcBef>
              <a:buClr>
                <a:srgbClr val="99FF99"/>
              </a:buClr>
              <a:buSzPct val="120000"/>
              <a:buFont typeface="Wingdings" panose="05000000000000000000" pitchFamily="2" charset="2"/>
              <a:buChar char="§"/>
            </a:pPr>
            <a:r>
              <a:rPr lang="it-IT" altLang="it-IT" sz="2400" dirty="0">
                <a:cs typeface="Times New Roman" panose="02020603050405020304" pitchFamily="18" charset="0"/>
              </a:rPr>
              <a:t>ultimi piani di edifici alti</a:t>
            </a:r>
          </a:p>
          <a:p>
            <a:pPr lvl="1" algn="just" eaLnBrk="1" hangingPunct="1">
              <a:lnSpc>
                <a:spcPct val="150000"/>
              </a:lnSpc>
              <a:spcBef>
                <a:spcPct val="0"/>
              </a:spcBef>
              <a:buClr>
                <a:srgbClr val="99FF99"/>
              </a:buClr>
              <a:buSzPct val="120000"/>
              <a:buFont typeface="Wingdings" panose="05000000000000000000" pitchFamily="2" charset="2"/>
              <a:buChar char="§"/>
            </a:pPr>
            <a:r>
              <a:rPr lang="it-IT" altLang="it-IT" sz="2400" dirty="0">
                <a:cs typeface="Times New Roman" panose="02020603050405020304" pitchFamily="18" charset="0"/>
              </a:rPr>
              <a:t>pannelli di tamponamento di edifici intelaiati</a:t>
            </a:r>
          </a:p>
        </p:txBody>
      </p:sp>
    </p:spTree>
    <p:extLst>
      <p:ext uri="{BB962C8B-B14F-4D97-AF65-F5344CB8AC3E}">
        <p14:creationId xmlns:p14="http://schemas.microsoft.com/office/powerpoint/2010/main" val="343649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95536" y="108381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b="1" dirty="0" smtClean="0">
                <a:solidFill>
                  <a:schemeClr val="tx2"/>
                </a:solidFill>
                <a:effectLst>
                  <a:outerShdw blurRad="38100" dist="38100" dir="2700000" algn="tl">
                    <a:srgbClr val="000000"/>
                  </a:outerShdw>
                </a:effectLst>
              </a:rPr>
              <a:t>Muratura </a:t>
            </a:r>
            <a:r>
              <a:rPr lang="it-IT" altLang="it-IT" b="1" dirty="0">
                <a:solidFill>
                  <a:schemeClr val="tx2"/>
                </a:solidFill>
                <a:effectLst>
                  <a:outerShdw blurRad="38100" dist="38100" dir="2700000" algn="tl">
                    <a:srgbClr val="000000"/>
                  </a:outerShdw>
                </a:effectLst>
              </a:rPr>
              <a:t>di blocchi lapidei con connessione di malta</a:t>
            </a:r>
          </a:p>
        </p:txBody>
      </p:sp>
      <p:pic>
        <p:nvPicPr>
          <p:cNvPr id="4" name="Picture 3" descr="mur1-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86" y="2938015"/>
            <a:ext cx="29718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762249" y="2074415"/>
            <a:ext cx="296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di pietra non squadrata</a:t>
            </a:r>
          </a:p>
        </p:txBody>
      </p:sp>
      <p:sp>
        <p:nvSpPr>
          <p:cNvPr id="6" name="Text Box 8"/>
          <p:cNvSpPr txBox="1">
            <a:spLocks noChangeArrowheads="1"/>
          </p:cNvSpPr>
          <p:nvPr/>
        </p:nvSpPr>
        <p:spPr bwMode="auto">
          <a:xfrm>
            <a:off x="5297736" y="5098603"/>
            <a:ext cx="2271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t>tessitura regolare</a:t>
            </a:r>
          </a:p>
        </p:txBody>
      </p:sp>
      <p:pic>
        <p:nvPicPr>
          <p:cNvPr id="7" name="Picture 12" descr="DSCN0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499" y="2290315"/>
            <a:ext cx="323056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109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027"/>
          <p:cNvSpPr txBox="1">
            <a:spLocks noChangeArrowheads="1"/>
          </p:cNvSpPr>
          <p:nvPr/>
        </p:nvSpPr>
        <p:spPr bwMode="auto">
          <a:xfrm>
            <a:off x="251520" y="1196752"/>
            <a:ext cx="86409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50000"/>
              </a:spcBef>
              <a:buClrTx/>
              <a:buSzTx/>
              <a:buFontTx/>
              <a:buNone/>
            </a:pPr>
            <a:r>
              <a:rPr lang="it-IT" altLang="it-IT" sz="2400"/>
              <a:t>Specialmente per muri soggetti a compressioni modeste, per la resistenza ai carichi trasversali diventano essenziali le condizioni di vincolo dei bordi, sia superiore e inferiore che laterali:</a:t>
            </a:r>
          </a:p>
        </p:txBody>
      </p:sp>
      <p:sp>
        <p:nvSpPr>
          <p:cNvPr id="4" name="Text Box 1028"/>
          <p:cNvSpPr txBox="1">
            <a:spLocks noChangeArrowheads="1"/>
          </p:cNvSpPr>
          <p:nvPr/>
        </p:nvSpPr>
        <p:spPr bwMode="auto">
          <a:xfrm>
            <a:off x="411313" y="2564904"/>
            <a:ext cx="832137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666750" indent="-376238">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lgn="just" eaLnBrk="1" hangingPunct="1">
              <a:spcBef>
                <a:spcPct val="30000"/>
              </a:spcBef>
              <a:buClr>
                <a:srgbClr val="FFCCFF"/>
              </a:buClr>
              <a:buSzPct val="120000"/>
              <a:buFontTx/>
              <a:buChar char="•"/>
            </a:pPr>
            <a:r>
              <a:rPr lang="it-IT" altLang="it-IT" sz="2400" dirty="0">
                <a:cs typeface="Times New Roman" panose="02020603050405020304" pitchFamily="18" charset="0"/>
              </a:rPr>
              <a:t>i solai, superiormente ed inferiormente</a:t>
            </a:r>
          </a:p>
          <a:p>
            <a:pPr lvl="1" algn="just" eaLnBrk="1" hangingPunct="1">
              <a:spcBef>
                <a:spcPct val="30000"/>
              </a:spcBef>
              <a:buClr>
                <a:srgbClr val="FFCCFF"/>
              </a:buClr>
              <a:buSzPct val="120000"/>
              <a:buFontTx/>
              <a:buChar char="•"/>
            </a:pPr>
            <a:r>
              <a:rPr lang="it-IT" altLang="it-IT" sz="2400" dirty="0" err="1">
                <a:cs typeface="Times New Roman" panose="02020603050405020304" pitchFamily="18" charset="0"/>
              </a:rPr>
              <a:t>ammorsamento</a:t>
            </a:r>
            <a:r>
              <a:rPr lang="it-IT" altLang="it-IT" sz="2400" dirty="0">
                <a:cs typeface="Times New Roman" panose="02020603050405020304" pitchFamily="18" charset="0"/>
              </a:rPr>
              <a:t> con i muri trasversali, lateralmente</a:t>
            </a:r>
          </a:p>
        </p:txBody>
      </p:sp>
      <p:sp>
        <p:nvSpPr>
          <p:cNvPr id="5" name="Text Box 1028"/>
          <p:cNvSpPr txBox="1">
            <a:spLocks noChangeArrowheads="1"/>
          </p:cNvSpPr>
          <p:nvPr/>
        </p:nvSpPr>
        <p:spPr bwMode="auto">
          <a:xfrm>
            <a:off x="251519" y="4127277"/>
            <a:ext cx="832137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4763">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lgn="just" eaLnBrk="1" hangingPunct="1">
              <a:spcBef>
                <a:spcPct val="30000"/>
              </a:spcBef>
              <a:buClr>
                <a:srgbClr val="FFCCFF"/>
              </a:buClr>
              <a:buSzPct val="120000"/>
              <a:buFontTx/>
              <a:buNone/>
            </a:pPr>
            <a:r>
              <a:rPr lang="it-IT" altLang="it-IT" sz="2400" dirty="0">
                <a:cs typeface="Times New Roman" panose="02020603050405020304" pitchFamily="18" charset="0"/>
              </a:rPr>
              <a:t>Per valutare la resistenza a flessione (o pressoflessione trasversale) occorre riferirsi all'effettivo meccanismo che può instaurarsi nella parete</a:t>
            </a:r>
          </a:p>
        </p:txBody>
      </p:sp>
    </p:spTree>
    <p:extLst>
      <p:ext uri="{BB962C8B-B14F-4D97-AF65-F5344CB8AC3E}">
        <p14:creationId xmlns:p14="http://schemas.microsoft.com/office/powerpoint/2010/main" val="4004761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027"/>
          <p:cNvSpPr txBox="1">
            <a:spLocks noChangeArrowheads="1"/>
          </p:cNvSpPr>
          <p:nvPr/>
        </p:nvSpPr>
        <p:spPr bwMode="auto">
          <a:xfrm>
            <a:off x="395536" y="694850"/>
            <a:ext cx="8496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marL="449263" indent="-449263" eaLnBrk="1" hangingPunct="1">
              <a:spcBef>
                <a:spcPct val="50000"/>
              </a:spcBef>
              <a:buClrTx/>
              <a:buSzTx/>
              <a:buFontTx/>
              <a:buNone/>
              <a:defRPr/>
            </a:pPr>
            <a:r>
              <a:rPr lang="it-IT" altLang="it-IT" sz="2400" b="1" dirty="0" smtClean="0">
                <a:solidFill>
                  <a:srgbClr val="FFCC00"/>
                </a:solidFill>
                <a:effectLst>
                  <a:outerShdw blurRad="38100" dist="38100" dir="2700000" algn="tl">
                    <a:srgbClr val="000000">
                      <a:alpha val="43137"/>
                    </a:srgbClr>
                  </a:outerShdw>
                </a:effectLst>
              </a:rPr>
              <a:t>1 </a:t>
            </a:r>
            <a:r>
              <a:rPr lang="it-IT" altLang="it-IT" sz="2400" dirty="0" smtClean="0">
                <a:effectLst>
                  <a:outerShdw blurRad="38100" dist="38100" dir="2700000" algn="tl">
                    <a:srgbClr val="000000">
                      <a:alpha val="43137"/>
                    </a:srgbClr>
                  </a:outerShdw>
                </a:effectLst>
              </a:rPr>
              <a:t>– si può fare riferimento alla resistenza a flessione fuori piano, che si determina attraverso prove sperimentali o tabelle (v. EC6)</a:t>
            </a:r>
          </a:p>
        </p:txBody>
      </p:sp>
      <p:sp>
        <p:nvSpPr>
          <p:cNvPr id="4" name="Text Box 3"/>
          <p:cNvSpPr txBox="1">
            <a:spLocks noChangeArrowheads="1"/>
          </p:cNvSpPr>
          <p:nvPr/>
        </p:nvSpPr>
        <p:spPr bwMode="auto">
          <a:xfrm>
            <a:off x="402928" y="1952150"/>
            <a:ext cx="66230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indent="-2667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defRPr/>
            </a:pPr>
            <a:r>
              <a:rPr lang="it-IT" altLang="it-IT" dirty="0" smtClean="0">
                <a:effectLst>
                  <a:outerShdw blurRad="38100" dist="38100" dir="2700000" algn="tl">
                    <a:srgbClr val="000000"/>
                  </a:outerShdw>
                </a:effectLst>
                <a:cs typeface="Times New Roman" pitchFamily="18" charset="0"/>
              </a:rPr>
              <a:t>Si considerano le due situazioni:</a:t>
            </a:r>
          </a:p>
          <a:p>
            <a:pPr lvl="1" eaLnBrk="1" hangingPunct="1">
              <a:spcBef>
                <a:spcPct val="30000"/>
              </a:spcBef>
              <a:buClr>
                <a:srgbClr val="FF9933"/>
              </a:buClr>
              <a:buSzPct val="120000"/>
              <a:buFontTx/>
              <a:buChar char="•"/>
              <a:defRPr/>
            </a:pPr>
            <a:r>
              <a:rPr lang="it-IT" altLang="it-IT" dirty="0" smtClean="0">
                <a:effectLst>
                  <a:outerShdw blurRad="38100" dist="38100" dir="2700000" algn="tl">
                    <a:srgbClr val="000000"/>
                  </a:outerShdw>
                </a:effectLst>
                <a:cs typeface="Times New Roman" pitchFamily="18" charset="0"/>
              </a:rPr>
              <a:t>piano di rottura parallelo ai giunti di malta</a:t>
            </a:r>
          </a:p>
          <a:p>
            <a:pPr lvl="1" eaLnBrk="1" hangingPunct="1">
              <a:spcBef>
                <a:spcPct val="30000"/>
              </a:spcBef>
              <a:buClr>
                <a:srgbClr val="FF9933"/>
              </a:buClr>
              <a:buSzPct val="120000"/>
              <a:buFontTx/>
              <a:buChar char="•"/>
              <a:defRPr/>
            </a:pPr>
            <a:r>
              <a:rPr lang="it-IT" altLang="it-IT" dirty="0" smtClean="0">
                <a:effectLst>
                  <a:outerShdw blurRad="38100" dist="38100" dir="2700000" algn="tl">
                    <a:srgbClr val="000000"/>
                  </a:outerShdw>
                </a:effectLst>
                <a:cs typeface="Times New Roman" pitchFamily="18" charset="0"/>
              </a:rPr>
              <a:t>piano di rottura perpendicolare ai giunti di malta</a:t>
            </a:r>
            <a:r>
              <a:rPr lang="it-IT" altLang="it-IT" dirty="0" smtClean="0">
                <a:effectLst>
                  <a:outerShdw blurRad="38100" dist="38100" dir="2700000" algn="tl">
                    <a:srgbClr val="000000"/>
                  </a:outerShdw>
                </a:effectLst>
              </a:rPr>
              <a:t>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495" y="3751938"/>
            <a:ext cx="41370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488132" y="5322659"/>
            <a:ext cx="854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sz="3600" i="1" dirty="0">
                <a:effectLst>
                  <a:outerShdw blurRad="38100" dist="38100" dir="2700000" algn="tl">
                    <a:srgbClr val="000000"/>
                  </a:outerShdw>
                </a:effectLst>
              </a:rPr>
              <a:t>f</a:t>
            </a:r>
            <a:r>
              <a:rPr lang="it-IT" altLang="it-IT" sz="2000" i="1" dirty="0">
                <a:effectLst>
                  <a:outerShdw blurRad="38100" dist="38100" dir="2700000" algn="tl">
                    <a:srgbClr val="000000"/>
                  </a:outerShdw>
                </a:effectLst>
              </a:rPr>
              <a:t>xk1</a:t>
            </a:r>
          </a:p>
        </p:txBody>
      </p:sp>
      <p:sp>
        <p:nvSpPr>
          <p:cNvPr id="7" name="Text Box 8"/>
          <p:cNvSpPr txBox="1">
            <a:spLocks noChangeArrowheads="1"/>
          </p:cNvSpPr>
          <p:nvPr/>
        </p:nvSpPr>
        <p:spPr bwMode="auto">
          <a:xfrm>
            <a:off x="6876256" y="5355203"/>
            <a:ext cx="854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sz="3600" i="1">
                <a:effectLst>
                  <a:outerShdw blurRad="38100" dist="38100" dir="2700000" algn="tl">
                    <a:srgbClr val="000000"/>
                  </a:outerShdw>
                </a:effectLst>
              </a:rPr>
              <a:t>f</a:t>
            </a:r>
            <a:r>
              <a:rPr lang="it-IT" altLang="it-IT" sz="2000" i="1">
                <a:effectLst>
                  <a:outerShdw blurRad="38100" dist="38100" dir="2700000" algn="tl">
                    <a:srgbClr val="000000"/>
                  </a:outerShdw>
                </a:effectLst>
              </a:rPr>
              <a:t>xk2</a:t>
            </a:r>
          </a:p>
        </p:txBody>
      </p:sp>
    </p:spTree>
    <p:extLst>
      <p:ext uri="{BB962C8B-B14F-4D97-AF65-F5344CB8AC3E}">
        <p14:creationId xmlns:p14="http://schemas.microsoft.com/office/powerpoint/2010/main" val="3063234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7504" y="551620"/>
            <a:ext cx="8961784"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30000"/>
              </a:lnSpc>
              <a:defRPr/>
            </a:pPr>
            <a:r>
              <a:rPr lang="it-IT" altLang="it-IT" b="1" dirty="0">
                <a:solidFill>
                  <a:srgbClr val="FFCC00"/>
                </a:solidFill>
                <a:effectLst>
                  <a:outerShdw blurRad="38100" dist="38100" dir="2700000" algn="tl">
                    <a:srgbClr val="000000">
                      <a:alpha val="43137"/>
                    </a:srgbClr>
                  </a:outerShdw>
                </a:effectLst>
                <a:cs typeface="Times New Roman" pitchFamily="18" charset="0"/>
              </a:rPr>
              <a:t>2 </a:t>
            </a:r>
            <a:r>
              <a:rPr lang="it-IT" altLang="it-IT" dirty="0">
                <a:cs typeface="Times New Roman" pitchFamily="18" charset="0"/>
              </a:rPr>
              <a:t>- Nel caso di particolari condizioni al contorno (es: pannello di tamponamento racchiuso in un telaio sufficientemente rigido), è possibile che si instauri il </a:t>
            </a:r>
            <a:r>
              <a:rPr lang="it-IT" altLang="it-IT" dirty="0">
                <a:solidFill>
                  <a:srgbClr val="FF6600"/>
                </a:solidFill>
                <a:effectLst>
                  <a:outerShdw blurRad="38100" dist="38100" dir="2700000" algn="tl">
                    <a:srgbClr val="000000"/>
                  </a:outerShdw>
                </a:effectLst>
                <a:cs typeface="Times New Roman" pitchFamily="18" charset="0"/>
              </a:rPr>
              <a:t>funzionamento ad arco</a:t>
            </a:r>
            <a:r>
              <a:rPr lang="it-IT" altLang="it-IT" dirty="0">
                <a:cs typeface="Times New Roman" pitchFamily="18" charset="0"/>
              </a:rPr>
              <a:t>, grazie al quale si genera sforzo normale di compressione nella parete, che acquisisce così maggiore resistenza alle azioni laterali. </a:t>
            </a:r>
            <a:endParaRPr lang="it-IT" altLang="it-IT"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8263" t="52454" r="20222" b="-1834"/>
          <a:stretch>
            <a:fillRect/>
          </a:stretch>
        </p:blipFill>
        <p:spPr bwMode="auto">
          <a:xfrm>
            <a:off x="5196892" y="3052548"/>
            <a:ext cx="3644068"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07504" y="3063045"/>
            <a:ext cx="457233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lnSpc>
                <a:spcPct val="130000"/>
              </a:lnSpc>
              <a:spcBef>
                <a:spcPct val="0"/>
              </a:spcBef>
              <a:buClrTx/>
              <a:buSzTx/>
              <a:buFontTx/>
              <a:buNone/>
            </a:pPr>
            <a:r>
              <a:rPr lang="it-IT" altLang="it-IT" sz="2400">
                <a:cs typeface="Times New Roman" panose="02020603050405020304" pitchFamily="18" charset="0"/>
              </a:rPr>
              <a:t>Occorre però che lungo i bordi della parete vi siano efficaci elementi di contrasto, in grado di fornire le necessarie spinte reattive e capaci di limitare gli spostamenti.</a:t>
            </a:r>
            <a:endParaRPr lang="it-IT" altLang="it-IT" sz="2400"/>
          </a:p>
        </p:txBody>
      </p:sp>
      <p:sp>
        <p:nvSpPr>
          <p:cNvPr id="6" name="Text Box 5"/>
          <p:cNvSpPr txBox="1">
            <a:spLocks noChangeArrowheads="1"/>
          </p:cNvSpPr>
          <p:nvPr/>
        </p:nvSpPr>
        <p:spPr bwMode="auto">
          <a:xfrm>
            <a:off x="153517" y="5754291"/>
            <a:ext cx="8687443" cy="57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lnSpc>
                <a:spcPct val="130000"/>
              </a:lnSpc>
              <a:spcBef>
                <a:spcPct val="0"/>
              </a:spcBef>
              <a:buClrTx/>
              <a:buSzTx/>
              <a:buFontTx/>
              <a:buNone/>
            </a:pPr>
            <a:r>
              <a:rPr lang="it-IT" altLang="it-IT" sz="2400" dirty="0">
                <a:cs typeface="Times New Roman" panose="02020603050405020304" pitchFamily="18" charset="0"/>
              </a:rPr>
              <a:t>Nell'EC6 metodo di valutazione della resistenza per effetto arco</a:t>
            </a:r>
            <a:endParaRPr lang="it-IT" altLang="it-IT" sz="2400" dirty="0"/>
          </a:p>
        </p:txBody>
      </p:sp>
      <p:sp>
        <p:nvSpPr>
          <p:cNvPr id="7" name="Segnaposto numero diapositiva 1"/>
          <p:cNvSpPr txBox="1">
            <a:spLocks/>
          </p:cNvSpPr>
          <p:nvPr/>
        </p:nvSpPr>
        <p:spPr bwMode="auto">
          <a:xfrm>
            <a:off x="6738392" y="6785768"/>
            <a:ext cx="20704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defPPr>
              <a:defRPr lang="it-IT"/>
            </a:defPPr>
            <a:lvl1pPr algn="r" rtl="0" eaLnBrk="1" fontAlgn="base" hangingPunct="1">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9pPr>
          </a:lstStyle>
          <a:p>
            <a:pPr algn="just">
              <a:spcBef>
                <a:spcPct val="0"/>
              </a:spcBef>
              <a:buClrTx/>
              <a:buSzTx/>
              <a:buFontTx/>
              <a:buNone/>
            </a:pPr>
            <a:fld id="{07636487-44CF-4AFD-BA09-FEAAB7A0DA0B}" type="slidenum">
              <a:rPr lang="it-IT" altLang="it-IT" sz="1400" smtClean="0"/>
              <a:pPr algn="just">
                <a:spcBef>
                  <a:spcPct val="0"/>
                </a:spcBef>
                <a:buClrTx/>
                <a:buSzTx/>
                <a:buFontTx/>
                <a:buNone/>
              </a:pPr>
              <a:t>82</a:t>
            </a:fld>
            <a:endParaRPr lang="it-IT" altLang="it-IT" sz="1400" smtClean="0"/>
          </a:p>
        </p:txBody>
      </p:sp>
    </p:spTree>
    <p:extLst>
      <p:ext uri="{BB962C8B-B14F-4D97-AF65-F5344CB8AC3E}">
        <p14:creationId xmlns:p14="http://schemas.microsoft.com/office/powerpoint/2010/main" val="3635743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4339" y="620688"/>
            <a:ext cx="864096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it-IT" altLang="it-IT" sz="2400">
                <a:cs typeface="Times New Roman" panose="02020603050405020304" pitchFamily="18" charset="0"/>
              </a:rPr>
              <a:t>Se i vincoli sui bordi della parete non sono efficaci, allora i meccanismi di resistenza a flessione sopra visti non si possono instaurare</a:t>
            </a:r>
            <a:endParaRPr lang="it-IT" altLang="it-IT" sz="2400"/>
          </a:p>
        </p:txBody>
      </p:sp>
      <p:pic>
        <p:nvPicPr>
          <p:cNvPr id="5" name="Picture 6" descr="mur7-fig10"/>
          <p:cNvPicPr>
            <a:picLocks noChangeAspect="1" noChangeArrowheads="1"/>
          </p:cNvPicPr>
          <p:nvPr/>
        </p:nvPicPr>
        <p:blipFill>
          <a:blip r:embed="rId2">
            <a:extLst>
              <a:ext uri="{28A0092B-C50C-407E-A947-70E740481C1C}">
                <a14:useLocalDpi xmlns:a14="http://schemas.microsoft.com/office/drawing/2010/main" val="0"/>
              </a:ext>
            </a:extLst>
          </a:blip>
          <a:srcRect r="51315"/>
          <a:stretch>
            <a:fillRect/>
          </a:stretch>
        </p:blipFill>
        <p:spPr bwMode="auto">
          <a:xfrm>
            <a:off x="2987824" y="1854250"/>
            <a:ext cx="288032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360633" y="4702849"/>
            <a:ext cx="813470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dirty="0">
                <a:cs typeface="Times New Roman" panose="02020603050405020304" pitchFamily="18" charset="0"/>
              </a:rPr>
              <a:t>In queste situazioni la resistenza a flessione è pressoché </a:t>
            </a:r>
            <a:r>
              <a:rPr lang="it-IT" altLang="it-IT" sz="2400" dirty="0" smtClean="0">
                <a:cs typeface="Times New Roman" panose="02020603050405020304" pitchFamily="18" charset="0"/>
              </a:rPr>
              <a:t>nulla: </a:t>
            </a:r>
            <a:r>
              <a:rPr lang="it-IT" altLang="it-IT" sz="2400" dirty="0">
                <a:cs typeface="Times New Roman" panose="02020603050405020304" pitchFamily="18" charset="0"/>
              </a:rPr>
              <a:t>la sezione alla base del muro, più sollecitata, </a:t>
            </a:r>
            <a:r>
              <a:rPr lang="it-IT" altLang="it-IT" sz="2400" dirty="0" smtClean="0">
                <a:cs typeface="Times New Roman" panose="02020603050405020304" pitchFamily="18" charset="0"/>
              </a:rPr>
              <a:t>supera la resistenza </a:t>
            </a:r>
            <a:r>
              <a:rPr lang="it-IT" altLang="it-IT" sz="2400" dirty="0" smtClean="0">
                <a:cs typeface="Times New Roman" panose="02020603050405020304" pitchFamily="18" charset="0"/>
              </a:rPr>
              <a:t>per </a:t>
            </a:r>
            <a:r>
              <a:rPr lang="it-IT" altLang="it-IT" sz="2400" dirty="0">
                <a:cs typeface="Times New Roman" panose="02020603050405020304" pitchFamily="18" charset="0"/>
              </a:rPr>
              <a:t>azioni fuori piano molto basse. </a:t>
            </a:r>
            <a:endParaRPr lang="it-IT" altLang="it-IT" sz="2400" dirty="0" smtClean="0">
              <a:cs typeface="Times New Roman" panose="02020603050405020304" pitchFamily="18" charset="0"/>
            </a:endParaRPr>
          </a:p>
          <a:p>
            <a:pPr eaLnBrk="1" hangingPunct="1">
              <a:spcBef>
                <a:spcPct val="0"/>
              </a:spcBef>
              <a:buClrTx/>
              <a:buSzTx/>
              <a:buFontTx/>
              <a:buNone/>
            </a:pPr>
            <a:r>
              <a:rPr lang="it-IT" altLang="it-IT" sz="2400" dirty="0" smtClean="0">
                <a:cs typeface="Times New Roman" panose="02020603050405020304" pitchFamily="18" charset="0"/>
              </a:rPr>
              <a:t>La crisi si ha per ribaltamento.</a:t>
            </a:r>
            <a:endParaRPr lang="it-IT" altLang="it-IT" sz="2400" dirty="0"/>
          </a:p>
        </p:txBody>
      </p:sp>
    </p:spTree>
    <p:extLst>
      <p:ext uri="{BB962C8B-B14F-4D97-AF65-F5344CB8AC3E}">
        <p14:creationId xmlns:p14="http://schemas.microsoft.com/office/powerpoint/2010/main" val="1139838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507454" y="4707085"/>
            <a:ext cx="8077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it-IT" altLang="it-IT" sz="2400">
                <a:cs typeface="Times New Roman" panose="02020603050405020304" pitchFamily="18" charset="0"/>
              </a:rPr>
              <a:t>Se le azioni fuori del piano sono costituite dalle azioni sismiche (oscillatorie) nella verifica si può tener conto di tutte le risorse della parete prima di arrivare al collasso, valutando la sicurezza al ribaltamento</a:t>
            </a:r>
            <a:endParaRPr lang="it-IT" altLang="it-IT" sz="2400"/>
          </a:p>
        </p:txBody>
      </p:sp>
      <p:pic>
        <p:nvPicPr>
          <p:cNvPr id="4" name="Immagine 5"/>
          <p:cNvPicPr>
            <a:picLocks noChangeAspect="1" noChangeArrowheads="1"/>
          </p:cNvPicPr>
          <p:nvPr/>
        </p:nvPicPr>
        <p:blipFill>
          <a:blip r:embed="rId2">
            <a:extLst>
              <a:ext uri="{28A0092B-C50C-407E-A947-70E740481C1C}">
                <a14:useLocalDpi xmlns:a14="http://schemas.microsoft.com/office/drawing/2010/main" val="0"/>
              </a:ext>
            </a:extLst>
          </a:blip>
          <a:srcRect l="18343" t="1994" r="17461" b="22649"/>
          <a:stretch>
            <a:fillRect/>
          </a:stretch>
        </p:blipFill>
        <p:spPr bwMode="auto">
          <a:xfrm>
            <a:off x="2699792" y="1035198"/>
            <a:ext cx="3671887" cy="3048000"/>
          </a:xfrm>
          <a:prstGeom prst="rect">
            <a:avLst/>
          </a:prstGeom>
          <a:noFill/>
          <a:ln w="3175" algn="ctr">
            <a:solidFill>
              <a:srgbClr val="7F7F7F"/>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01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2838" y="1208842"/>
            <a:ext cx="79406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342900" indent="-342900" eaLnBrk="1" hangingPunct="1">
              <a:spcBef>
                <a:spcPct val="0"/>
              </a:spcBef>
              <a:buClrTx/>
              <a:buSzTx/>
              <a:buFont typeface="Wingdings" panose="05000000000000000000" pitchFamily="2" charset="2"/>
              <a:buChar char="§"/>
            </a:pPr>
            <a:r>
              <a:rPr lang="it-IT" altLang="it-IT" sz="2400" dirty="0"/>
              <a:t>Macchi G., </a:t>
            </a:r>
            <a:r>
              <a:rPr lang="it-IT" altLang="it-IT" sz="2400" dirty="0" err="1"/>
              <a:t>Magenes</a:t>
            </a:r>
            <a:r>
              <a:rPr lang="it-IT" altLang="it-IT" sz="2400" dirty="0"/>
              <a:t> G.: "Le strutture in muratura", in Ingegneria delle strutture, vol. 3, UTET, 2002.</a:t>
            </a:r>
          </a:p>
          <a:p>
            <a:pPr eaLnBrk="1" hangingPunct="1">
              <a:spcBef>
                <a:spcPct val="0"/>
              </a:spcBef>
              <a:buClrTx/>
              <a:buSzTx/>
              <a:buFontTx/>
              <a:buNone/>
            </a:pPr>
            <a:endParaRPr lang="it-IT" altLang="it-IT" sz="2400" dirty="0"/>
          </a:p>
          <a:p>
            <a:pPr marL="342900" indent="-342900" eaLnBrk="1" hangingPunct="1">
              <a:spcBef>
                <a:spcPct val="0"/>
              </a:spcBef>
              <a:buClrTx/>
              <a:buSzTx/>
              <a:buFont typeface="Wingdings" panose="05000000000000000000" pitchFamily="2" charset="2"/>
              <a:buChar char="§"/>
            </a:pPr>
            <a:r>
              <a:rPr lang="it-IT" altLang="it-IT" sz="2400" dirty="0" err="1"/>
              <a:t>Hendry</a:t>
            </a:r>
            <a:r>
              <a:rPr lang="it-IT" altLang="it-IT" sz="2400" dirty="0"/>
              <a:t> A.W.: "Statica delle strutture in muratura di mattoni", Patron, 1986. </a:t>
            </a:r>
            <a:r>
              <a:rPr lang="it-IT" altLang="it-IT" sz="2400" dirty="0" err="1"/>
              <a:t>Bibl</a:t>
            </a:r>
            <a:r>
              <a:rPr lang="it-IT" altLang="it-IT" sz="2400" dirty="0"/>
              <a:t> DIS, Z II 17</a:t>
            </a:r>
          </a:p>
          <a:p>
            <a:pPr eaLnBrk="1" hangingPunct="1">
              <a:spcBef>
                <a:spcPct val="0"/>
              </a:spcBef>
              <a:buClrTx/>
              <a:buSzTx/>
              <a:buFontTx/>
              <a:buNone/>
            </a:pPr>
            <a:endParaRPr lang="it-IT" altLang="it-IT" sz="2400" dirty="0"/>
          </a:p>
          <a:p>
            <a:pPr marL="342900" indent="-342900" eaLnBrk="1" hangingPunct="1">
              <a:spcBef>
                <a:spcPct val="0"/>
              </a:spcBef>
              <a:buClrTx/>
              <a:buSzTx/>
              <a:buFont typeface="Wingdings" panose="05000000000000000000" pitchFamily="2" charset="2"/>
              <a:buChar char="§"/>
            </a:pPr>
            <a:r>
              <a:rPr lang="it-IT" altLang="it-IT" sz="2400" dirty="0" err="1"/>
              <a:t>Tassios</a:t>
            </a:r>
            <a:r>
              <a:rPr lang="it-IT" altLang="it-IT" sz="2400" dirty="0"/>
              <a:t> T. P.: "Meccanica delle murature", Liguori Ed., </a:t>
            </a:r>
            <a:r>
              <a:rPr lang="it-IT" altLang="it-IT" sz="2400" dirty="0" smtClean="0"/>
              <a:t>1988. </a:t>
            </a:r>
            <a:r>
              <a:rPr lang="it-IT" altLang="it-IT" sz="2400" dirty="0" err="1" smtClean="0"/>
              <a:t>Bibl</a:t>
            </a:r>
            <a:r>
              <a:rPr lang="it-IT" altLang="it-IT" sz="2400" dirty="0" smtClean="0"/>
              <a:t> </a:t>
            </a:r>
            <a:r>
              <a:rPr lang="it-IT" altLang="it-IT" sz="2400" dirty="0"/>
              <a:t>DIS, Z II 22</a:t>
            </a:r>
          </a:p>
          <a:p>
            <a:pPr eaLnBrk="1" hangingPunct="1">
              <a:spcBef>
                <a:spcPct val="0"/>
              </a:spcBef>
              <a:buClrTx/>
              <a:buSzTx/>
              <a:buFontTx/>
              <a:buNone/>
            </a:pPr>
            <a:endParaRPr lang="it-IT" altLang="it-IT" sz="2400" dirty="0"/>
          </a:p>
          <a:p>
            <a:pPr marL="342900" indent="-342900" eaLnBrk="1" hangingPunct="1">
              <a:spcBef>
                <a:spcPct val="0"/>
              </a:spcBef>
              <a:buClrTx/>
              <a:buSzTx/>
              <a:buFont typeface="Wingdings" panose="05000000000000000000" pitchFamily="2" charset="2"/>
              <a:buChar char="§"/>
            </a:pPr>
            <a:r>
              <a:rPr lang="it-IT" altLang="it-IT" sz="2400" dirty="0"/>
              <a:t>Del Piero G. (a cura di): "Le costruzioni in muratura", CISM, n° 2, 1983. </a:t>
            </a:r>
            <a:r>
              <a:rPr lang="it-IT" altLang="it-IT" sz="2400" dirty="0" err="1"/>
              <a:t>Bibl</a:t>
            </a:r>
            <a:r>
              <a:rPr lang="it-IT" altLang="it-IT" sz="2400" dirty="0"/>
              <a:t> DIS, Z II </a:t>
            </a:r>
            <a:r>
              <a:rPr lang="it-IT" altLang="it-IT" sz="2400" dirty="0" smtClean="0"/>
              <a:t>14</a:t>
            </a:r>
          </a:p>
          <a:p>
            <a:pPr marL="342900" indent="-342900" eaLnBrk="1" hangingPunct="1">
              <a:spcBef>
                <a:spcPct val="0"/>
              </a:spcBef>
              <a:buClrTx/>
              <a:buSzTx/>
              <a:buFont typeface="Wingdings" panose="05000000000000000000" pitchFamily="2" charset="2"/>
              <a:buChar char="§"/>
            </a:pPr>
            <a:endParaRPr lang="it-IT" altLang="it-IT" sz="2400" dirty="0" smtClean="0"/>
          </a:p>
          <a:p>
            <a:pPr marL="342900" indent="-342900" eaLnBrk="1" hangingPunct="1">
              <a:spcBef>
                <a:spcPct val="0"/>
              </a:spcBef>
              <a:buClrTx/>
              <a:buSzTx/>
              <a:buFont typeface="Wingdings" panose="05000000000000000000" pitchFamily="2" charset="2"/>
              <a:buChar char="§"/>
            </a:pPr>
            <a:r>
              <a:rPr lang="it-IT" altLang="it-IT" sz="2400" dirty="0" err="1"/>
              <a:t>Beconcini</a:t>
            </a:r>
            <a:r>
              <a:rPr lang="it-IT" altLang="it-IT" sz="2400" dirty="0"/>
              <a:t> M.L.: "Costruzioni in zona sismica", Ed. Pisa </a:t>
            </a:r>
            <a:r>
              <a:rPr lang="it-IT" altLang="it-IT" sz="2400" dirty="0" err="1"/>
              <a:t>University</a:t>
            </a:r>
            <a:r>
              <a:rPr lang="it-IT" altLang="it-IT" sz="2400" dirty="0"/>
              <a:t> Press, Pisa, 2013</a:t>
            </a:r>
            <a:r>
              <a:rPr lang="it-IT" altLang="it-IT" sz="2400" dirty="0" smtClean="0"/>
              <a:t>.</a:t>
            </a:r>
            <a:endParaRPr lang="it-IT" altLang="it-IT" sz="2400" dirty="0"/>
          </a:p>
        </p:txBody>
      </p:sp>
      <p:sp>
        <p:nvSpPr>
          <p:cNvPr id="4" name="Rectangle 4"/>
          <p:cNvSpPr txBox="1">
            <a:spLocks noChangeArrowheads="1"/>
          </p:cNvSpPr>
          <p:nvPr/>
        </p:nvSpPr>
        <p:spPr bwMode="auto">
          <a:xfrm>
            <a:off x="428829" y="345604"/>
            <a:ext cx="373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it-IT" altLang="en-US" sz="2800" kern="0" dirty="0" smtClean="0">
                <a:latin typeface="Times New Roman" panose="02020603050405020304" pitchFamily="18" charset="0"/>
              </a:rPr>
              <a:t>Riferimenti bibliografici</a:t>
            </a:r>
          </a:p>
        </p:txBody>
      </p:sp>
    </p:spTree>
    <p:extLst>
      <p:ext uri="{BB962C8B-B14F-4D97-AF65-F5344CB8AC3E}">
        <p14:creationId xmlns:p14="http://schemas.microsoft.com/office/powerpoint/2010/main" val="165329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91195" y="57186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b="1" dirty="0" smtClean="0">
                <a:solidFill>
                  <a:schemeClr val="tx2"/>
                </a:solidFill>
                <a:effectLst>
                  <a:outerShdw blurRad="38100" dist="38100" dir="2700000" algn="tl">
                    <a:srgbClr val="000000"/>
                  </a:outerShdw>
                </a:effectLst>
              </a:rPr>
              <a:t>Muratura </a:t>
            </a:r>
            <a:r>
              <a:rPr lang="it-IT" altLang="it-IT" b="1" dirty="0">
                <a:solidFill>
                  <a:schemeClr val="tx2"/>
                </a:solidFill>
                <a:effectLst>
                  <a:outerShdw blurRad="38100" dist="38100" dir="2700000" algn="tl">
                    <a:srgbClr val="000000"/>
                  </a:outerShdw>
                </a:effectLst>
              </a:rPr>
              <a:t>di pietra non squadrata - tessitura irregolare</a:t>
            </a:r>
          </a:p>
        </p:txBody>
      </p:sp>
      <p:pic>
        <p:nvPicPr>
          <p:cNvPr id="4" name="Picture 7" descr="IMGP17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795" y="1675532"/>
            <a:ext cx="23574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DSCN04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15963"/>
            <a:ext cx="3276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DSCN04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507" y="1675532"/>
            <a:ext cx="27209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845029"/>
      </p:ext>
    </p:extLst>
  </p:cSld>
  <p:clrMapOvr>
    <a:masterClrMapping/>
  </p:clrMapOvr>
</p:sld>
</file>

<file path=ppt/theme/theme1.xml><?xml version="1.0" encoding="utf-8"?>
<a:theme xmlns:a="http://schemas.openxmlformats.org/drawingml/2006/main" name="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TotalTime>
  <Words>4338</Words>
  <Application>Microsoft Office PowerPoint</Application>
  <PresentationFormat>Presentazione su schermo (4:3)</PresentationFormat>
  <Paragraphs>476</Paragraphs>
  <Slides>85</Slides>
  <Notes>6</Notes>
  <HiddenSlides>0</HiddenSlides>
  <MMClips>0</MMClips>
  <ScaleCrop>false</ScaleCrop>
  <HeadingPairs>
    <vt:vector size="6" baseType="variant">
      <vt:variant>
        <vt:lpstr>Tema</vt:lpstr>
      </vt:variant>
      <vt:variant>
        <vt:i4>2</vt:i4>
      </vt:variant>
      <vt:variant>
        <vt:lpstr>Server OLE incorporati</vt:lpstr>
      </vt:variant>
      <vt:variant>
        <vt:i4>3</vt:i4>
      </vt:variant>
      <vt:variant>
        <vt:lpstr>Titoli diapositive</vt:lpstr>
      </vt:variant>
      <vt:variant>
        <vt:i4>85</vt:i4>
      </vt:variant>
    </vt:vector>
  </HeadingPairs>
  <TitlesOfParts>
    <vt:vector size="90" baseType="lpstr">
      <vt:lpstr>Arco</vt:lpstr>
      <vt:lpstr>1_Arco</vt:lpstr>
      <vt:lpstr>Equazione</vt:lpstr>
      <vt:lpstr>Microsoft Equation 3.0</vt:lpstr>
      <vt:lpstr>Equation</vt:lpstr>
      <vt:lpstr>EDIFICI IN MURATURA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MALTA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ELEMENTI RESISTENTI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COMPORTAMENTO MECCANICO  DELLA MURATURA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Metodi di verifica agli stati limite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EDIFICI IN MURATURA</dc:title>
  <dc:creator>Beconcini</dc:creator>
  <cp:lastModifiedBy>Chiara Lazzari</cp:lastModifiedBy>
  <cp:revision>139</cp:revision>
  <dcterms:created xsi:type="dcterms:W3CDTF">2003-09-09T08:37:44Z</dcterms:created>
  <dcterms:modified xsi:type="dcterms:W3CDTF">2016-11-02T14:57:19Z</dcterms:modified>
</cp:coreProperties>
</file>