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6" r:id="rId3"/>
    <p:sldId id="277" r:id="rId4"/>
    <p:sldId id="279" r:id="rId5"/>
    <p:sldId id="287" r:id="rId6"/>
    <p:sldId id="280" r:id="rId7"/>
    <p:sldId id="281" r:id="rId8"/>
    <p:sldId id="282" r:id="rId9"/>
    <p:sldId id="283" r:id="rId10"/>
    <p:sldId id="284" r:id="rId11"/>
    <p:sldId id="285" r:id="rId12"/>
    <p:sldId id="286" r:id="rId13"/>
    <p:sldId id="319" r:id="rId14"/>
    <p:sldId id="320" r:id="rId15"/>
    <p:sldId id="288" r:id="rId16"/>
    <p:sldId id="291" r:id="rId17"/>
    <p:sldId id="292" r:id="rId18"/>
    <p:sldId id="293" r:id="rId19"/>
    <p:sldId id="294" r:id="rId20"/>
    <p:sldId id="295" r:id="rId21"/>
    <p:sldId id="302" r:id="rId22"/>
    <p:sldId id="303" r:id="rId23"/>
    <p:sldId id="296" r:id="rId24"/>
    <p:sldId id="297" r:id="rId25"/>
    <p:sldId id="298" r:id="rId26"/>
    <p:sldId id="300" r:id="rId27"/>
    <p:sldId id="301" r:id="rId28"/>
    <p:sldId id="304" r:id="rId29"/>
    <p:sldId id="305" r:id="rId30"/>
    <p:sldId id="307" r:id="rId31"/>
    <p:sldId id="311" r:id="rId32"/>
    <p:sldId id="308" r:id="rId33"/>
    <p:sldId id="309" r:id="rId34"/>
    <p:sldId id="310" r:id="rId35"/>
    <p:sldId id="312" r:id="rId36"/>
    <p:sldId id="321" r:id="rId37"/>
    <p:sldId id="313" r:id="rId38"/>
    <p:sldId id="314" r:id="rId39"/>
    <p:sldId id="317" r:id="rId40"/>
    <p:sldId id="318" r:id="rId41"/>
    <p:sldId id="322" r:id="rId4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144C"/>
    <a:srgbClr val="00FF00"/>
    <a:srgbClr val="009900"/>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3761" autoAdjust="0"/>
    <p:restoredTop sz="97072" autoAdjust="0"/>
  </p:normalViewPr>
  <p:slideViewPr>
    <p:cSldViewPr>
      <p:cViewPr>
        <p:scale>
          <a:sx n="80" d="100"/>
          <a:sy n="80" d="100"/>
        </p:scale>
        <p:origin x="1194"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55620-175F-4DC6-8274-F1CBB9359CCA}" type="datetimeFigureOut">
              <a:rPr lang="it-IT" smtClean="0"/>
              <a:pPr/>
              <a:t>13/05/2015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E1F36-1777-4EB1-80D5-52275B2A3EF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dirty="0" err="1" smtClean="0"/>
              <a:t>sigma</a:t>
            </a:r>
            <a:endParaRPr lang="it-IT" dirty="0"/>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dirty="0" err="1" smtClean="0"/>
              <a:t>sigma</a:t>
            </a:r>
            <a:endParaRPr lang="it-IT" dirty="0"/>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36</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37</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38</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39</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40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5</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41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de-DE" dirty="0" err="1" smtClean="0"/>
              <a:t>Gonher</a:t>
            </a:r>
            <a:r>
              <a:rPr lang="de-DE" baseline="0" dirty="0" smtClean="0"/>
              <a:t> </a:t>
            </a:r>
            <a:r>
              <a:rPr lang="de-DE" baseline="0" dirty="0" err="1" smtClean="0"/>
              <a:t>nel</a:t>
            </a:r>
            <a:r>
              <a:rPr lang="de-DE" baseline="0" dirty="0" smtClean="0"/>
              <a:t> k </a:t>
            </a:r>
            <a:r>
              <a:rPr lang="de-DE" baseline="0" smtClean="0"/>
              <a:t>sigma</a:t>
            </a:r>
            <a:endParaRPr lang="it-IT"/>
          </a:p>
        </p:txBody>
      </p:sp>
      <p:sp>
        <p:nvSpPr>
          <p:cNvPr id="4" name="Segnaposto numero diapositiva 3"/>
          <p:cNvSpPr>
            <a:spLocks noGrp="1"/>
          </p:cNvSpPr>
          <p:nvPr>
            <p:ph type="sldNum" sz="quarter" idx="10"/>
          </p:nvPr>
        </p:nvSpPr>
        <p:spPr/>
        <p:txBody>
          <a:bodyPr/>
          <a:lstStyle/>
          <a:p>
            <a:fld id="{3DFE1F36-1777-4EB1-80D5-52275B2A3EF6}"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7C948D4-FE03-49EF-9286-FFF4D85CEAF8}" type="datetime1">
              <a:rPr lang="it-IT" smtClean="0"/>
              <a:pPr/>
              <a:t>13/05/2015</a:t>
            </a:fld>
            <a:endParaRPr lang="it-IT"/>
          </a:p>
        </p:txBody>
      </p:sp>
      <p:sp>
        <p:nvSpPr>
          <p:cNvPr id="5" name="Segnaposto piè di pagina 4"/>
          <p:cNvSpPr>
            <a:spLocks noGrp="1"/>
          </p:cNvSpPr>
          <p:nvPr>
            <p:ph type="ftr" sz="quarter" idx="11"/>
          </p:nvPr>
        </p:nvSpPr>
        <p:spPr/>
        <p:txBody>
          <a:bodyPr/>
          <a:lstStyle/>
          <a:p>
            <a:r>
              <a:rPr lang="it-IT" smtClean="0"/>
              <a:t>Facoltà di ingegneria meccanica</a:t>
            </a:r>
            <a:endParaRPr lang="it-IT"/>
          </a:p>
        </p:txBody>
      </p:sp>
      <p:sp>
        <p:nvSpPr>
          <p:cNvPr id="6" name="Segnaposto numero diapositiva 5"/>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CA87913-47D2-4446-85E2-8A3105DE7E3F}" type="datetime1">
              <a:rPr lang="it-IT" smtClean="0"/>
              <a:pPr/>
              <a:t>13/05/2015</a:t>
            </a:fld>
            <a:endParaRPr lang="it-IT"/>
          </a:p>
        </p:txBody>
      </p:sp>
      <p:sp>
        <p:nvSpPr>
          <p:cNvPr id="5" name="Segnaposto piè di pagina 4"/>
          <p:cNvSpPr>
            <a:spLocks noGrp="1"/>
          </p:cNvSpPr>
          <p:nvPr>
            <p:ph type="ftr" sz="quarter" idx="11"/>
          </p:nvPr>
        </p:nvSpPr>
        <p:spPr/>
        <p:txBody>
          <a:bodyPr/>
          <a:lstStyle/>
          <a:p>
            <a:r>
              <a:rPr lang="it-IT" smtClean="0"/>
              <a:t>Facoltà di ingegneria meccanica</a:t>
            </a:r>
            <a:endParaRPr lang="it-IT"/>
          </a:p>
        </p:txBody>
      </p:sp>
      <p:sp>
        <p:nvSpPr>
          <p:cNvPr id="6" name="Segnaposto numero diapositiva 5"/>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4125917-F060-4394-A87F-D74C4E2E1378}" type="datetime1">
              <a:rPr lang="it-IT" smtClean="0"/>
              <a:pPr/>
              <a:t>13/05/2015</a:t>
            </a:fld>
            <a:endParaRPr lang="it-IT"/>
          </a:p>
        </p:txBody>
      </p:sp>
      <p:sp>
        <p:nvSpPr>
          <p:cNvPr id="5" name="Segnaposto piè di pagina 4"/>
          <p:cNvSpPr>
            <a:spLocks noGrp="1"/>
          </p:cNvSpPr>
          <p:nvPr>
            <p:ph type="ftr" sz="quarter" idx="11"/>
          </p:nvPr>
        </p:nvSpPr>
        <p:spPr/>
        <p:txBody>
          <a:bodyPr/>
          <a:lstStyle/>
          <a:p>
            <a:r>
              <a:rPr lang="it-IT" smtClean="0"/>
              <a:t>Facoltà di ingegneria meccanica</a:t>
            </a:r>
            <a:endParaRPr lang="it-IT"/>
          </a:p>
        </p:txBody>
      </p:sp>
      <p:sp>
        <p:nvSpPr>
          <p:cNvPr id="6" name="Segnaposto numero diapositiva 5"/>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60BC76-F04F-48B0-B24C-DD7BDA61463B}" type="datetime1">
              <a:rPr lang="it-IT" smtClean="0"/>
              <a:pPr/>
              <a:t>13/05/2015</a:t>
            </a:fld>
            <a:endParaRPr lang="it-IT"/>
          </a:p>
        </p:txBody>
      </p:sp>
      <p:sp>
        <p:nvSpPr>
          <p:cNvPr id="5" name="Segnaposto piè di pagina 4"/>
          <p:cNvSpPr>
            <a:spLocks noGrp="1"/>
          </p:cNvSpPr>
          <p:nvPr>
            <p:ph type="ftr" sz="quarter" idx="11"/>
          </p:nvPr>
        </p:nvSpPr>
        <p:spPr/>
        <p:txBody>
          <a:bodyPr/>
          <a:lstStyle/>
          <a:p>
            <a:r>
              <a:rPr lang="it-IT" smtClean="0"/>
              <a:t>Facoltà di ingegneria meccanica</a:t>
            </a:r>
            <a:endParaRPr lang="it-IT"/>
          </a:p>
        </p:txBody>
      </p:sp>
      <p:sp>
        <p:nvSpPr>
          <p:cNvPr id="6" name="Segnaposto numero diapositiva 5"/>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D46C5EA-23E2-4B6C-89C2-8BE4ED90C405}" type="datetime1">
              <a:rPr lang="it-IT" smtClean="0"/>
              <a:pPr/>
              <a:t>13/05/2015</a:t>
            </a:fld>
            <a:endParaRPr lang="it-IT"/>
          </a:p>
        </p:txBody>
      </p:sp>
      <p:sp>
        <p:nvSpPr>
          <p:cNvPr id="5" name="Segnaposto piè di pagina 4"/>
          <p:cNvSpPr>
            <a:spLocks noGrp="1"/>
          </p:cNvSpPr>
          <p:nvPr>
            <p:ph type="ftr" sz="quarter" idx="11"/>
          </p:nvPr>
        </p:nvSpPr>
        <p:spPr/>
        <p:txBody>
          <a:bodyPr/>
          <a:lstStyle/>
          <a:p>
            <a:r>
              <a:rPr lang="it-IT" smtClean="0"/>
              <a:t>Facoltà di ingegneria meccanica</a:t>
            </a:r>
            <a:endParaRPr lang="it-IT"/>
          </a:p>
        </p:txBody>
      </p:sp>
      <p:sp>
        <p:nvSpPr>
          <p:cNvPr id="6" name="Segnaposto numero diapositiva 5"/>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29E5FE5-FC7A-446E-AAD6-A41AA01C2FE6}" type="datetime1">
              <a:rPr lang="it-IT" smtClean="0"/>
              <a:pPr/>
              <a:t>13/05/2015</a:t>
            </a:fld>
            <a:endParaRPr lang="it-IT"/>
          </a:p>
        </p:txBody>
      </p:sp>
      <p:sp>
        <p:nvSpPr>
          <p:cNvPr id="6" name="Segnaposto piè di pagina 5"/>
          <p:cNvSpPr>
            <a:spLocks noGrp="1"/>
          </p:cNvSpPr>
          <p:nvPr>
            <p:ph type="ftr" sz="quarter" idx="11"/>
          </p:nvPr>
        </p:nvSpPr>
        <p:spPr/>
        <p:txBody>
          <a:bodyPr/>
          <a:lstStyle/>
          <a:p>
            <a:r>
              <a:rPr lang="it-IT" smtClean="0"/>
              <a:t>Facoltà di ingegneria meccanica</a:t>
            </a:r>
            <a:endParaRPr lang="it-IT"/>
          </a:p>
        </p:txBody>
      </p:sp>
      <p:sp>
        <p:nvSpPr>
          <p:cNvPr id="7" name="Segnaposto numero diapositiva 6"/>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D56952A-765A-4DDE-8344-8FA5BCFAACB5}" type="datetime1">
              <a:rPr lang="it-IT" smtClean="0"/>
              <a:pPr/>
              <a:t>13/05/2015</a:t>
            </a:fld>
            <a:endParaRPr lang="it-IT"/>
          </a:p>
        </p:txBody>
      </p:sp>
      <p:sp>
        <p:nvSpPr>
          <p:cNvPr id="8" name="Segnaposto piè di pagina 7"/>
          <p:cNvSpPr>
            <a:spLocks noGrp="1"/>
          </p:cNvSpPr>
          <p:nvPr>
            <p:ph type="ftr" sz="quarter" idx="11"/>
          </p:nvPr>
        </p:nvSpPr>
        <p:spPr/>
        <p:txBody>
          <a:bodyPr/>
          <a:lstStyle/>
          <a:p>
            <a:r>
              <a:rPr lang="it-IT" smtClean="0"/>
              <a:t>Facoltà di ingegneria meccanica</a:t>
            </a:r>
            <a:endParaRPr lang="it-IT"/>
          </a:p>
        </p:txBody>
      </p:sp>
      <p:sp>
        <p:nvSpPr>
          <p:cNvPr id="9" name="Segnaposto numero diapositiva 8"/>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1FB3A3A-DAEF-4621-AFB9-B2F1094523FB}" type="datetime1">
              <a:rPr lang="it-IT" smtClean="0"/>
              <a:pPr/>
              <a:t>13/05/2015</a:t>
            </a:fld>
            <a:endParaRPr lang="it-IT"/>
          </a:p>
        </p:txBody>
      </p:sp>
      <p:sp>
        <p:nvSpPr>
          <p:cNvPr id="4" name="Segnaposto piè di pagina 3"/>
          <p:cNvSpPr>
            <a:spLocks noGrp="1"/>
          </p:cNvSpPr>
          <p:nvPr>
            <p:ph type="ftr" sz="quarter" idx="11"/>
          </p:nvPr>
        </p:nvSpPr>
        <p:spPr/>
        <p:txBody>
          <a:bodyPr/>
          <a:lstStyle/>
          <a:p>
            <a:r>
              <a:rPr lang="it-IT" smtClean="0"/>
              <a:t>Facoltà di ingegneria meccanica</a:t>
            </a:r>
            <a:endParaRPr lang="it-IT"/>
          </a:p>
        </p:txBody>
      </p:sp>
      <p:sp>
        <p:nvSpPr>
          <p:cNvPr id="5" name="Segnaposto numero diapositiva 4"/>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DC76379-5265-443E-AF60-416A8D764307}" type="datetime1">
              <a:rPr lang="it-IT" smtClean="0"/>
              <a:pPr/>
              <a:t>13/05/2015</a:t>
            </a:fld>
            <a:endParaRPr lang="it-IT"/>
          </a:p>
        </p:txBody>
      </p:sp>
      <p:sp>
        <p:nvSpPr>
          <p:cNvPr id="3" name="Segnaposto piè di pagina 2"/>
          <p:cNvSpPr>
            <a:spLocks noGrp="1"/>
          </p:cNvSpPr>
          <p:nvPr>
            <p:ph type="ftr" sz="quarter" idx="11"/>
          </p:nvPr>
        </p:nvSpPr>
        <p:spPr/>
        <p:txBody>
          <a:bodyPr/>
          <a:lstStyle/>
          <a:p>
            <a:r>
              <a:rPr lang="it-IT" smtClean="0"/>
              <a:t>Facoltà di ingegneria meccanica</a:t>
            </a:r>
            <a:endParaRPr lang="it-IT"/>
          </a:p>
        </p:txBody>
      </p:sp>
      <p:sp>
        <p:nvSpPr>
          <p:cNvPr id="4" name="Segnaposto numero diapositiva 3"/>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7EEDBB6-4685-4DF8-A2E6-B750B9ACFE7E}" type="datetime1">
              <a:rPr lang="it-IT" smtClean="0"/>
              <a:pPr/>
              <a:t>13/05/2015</a:t>
            </a:fld>
            <a:endParaRPr lang="it-IT"/>
          </a:p>
        </p:txBody>
      </p:sp>
      <p:sp>
        <p:nvSpPr>
          <p:cNvPr id="6" name="Segnaposto piè di pagina 5"/>
          <p:cNvSpPr>
            <a:spLocks noGrp="1"/>
          </p:cNvSpPr>
          <p:nvPr>
            <p:ph type="ftr" sz="quarter" idx="11"/>
          </p:nvPr>
        </p:nvSpPr>
        <p:spPr/>
        <p:txBody>
          <a:bodyPr/>
          <a:lstStyle/>
          <a:p>
            <a:r>
              <a:rPr lang="it-IT" smtClean="0"/>
              <a:t>Facoltà di ingegneria meccanica</a:t>
            </a:r>
            <a:endParaRPr lang="it-IT"/>
          </a:p>
        </p:txBody>
      </p:sp>
      <p:sp>
        <p:nvSpPr>
          <p:cNvPr id="7" name="Segnaposto numero diapositiva 6"/>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BB969C-0B76-4CE3-BB50-0D8CA8EF091D}" type="datetime1">
              <a:rPr lang="it-IT" smtClean="0"/>
              <a:pPr/>
              <a:t>13/05/2015</a:t>
            </a:fld>
            <a:endParaRPr lang="it-IT"/>
          </a:p>
        </p:txBody>
      </p:sp>
      <p:sp>
        <p:nvSpPr>
          <p:cNvPr id="6" name="Segnaposto piè di pagina 5"/>
          <p:cNvSpPr>
            <a:spLocks noGrp="1"/>
          </p:cNvSpPr>
          <p:nvPr>
            <p:ph type="ftr" sz="quarter" idx="11"/>
          </p:nvPr>
        </p:nvSpPr>
        <p:spPr/>
        <p:txBody>
          <a:bodyPr/>
          <a:lstStyle/>
          <a:p>
            <a:r>
              <a:rPr lang="it-IT" smtClean="0"/>
              <a:t>Facoltà di ingegneria meccanica</a:t>
            </a:r>
            <a:endParaRPr lang="it-IT"/>
          </a:p>
        </p:txBody>
      </p:sp>
      <p:sp>
        <p:nvSpPr>
          <p:cNvPr id="7" name="Segnaposto numero diapositiva 6"/>
          <p:cNvSpPr>
            <a:spLocks noGrp="1"/>
          </p:cNvSpPr>
          <p:nvPr>
            <p:ph type="sldNum" sz="quarter" idx="12"/>
          </p:nvPr>
        </p:nvSpPr>
        <p:spPr/>
        <p:txBody>
          <a:bodyPr/>
          <a:lstStyle/>
          <a:p>
            <a:fld id="{9E52EE87-3B98-4EA1-B83F-CDC1DC930EC1}" type="slidenum">
              <a:rPr lang="it-IT" smtClean="0"/>
              <a:pPr/>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B84BF-C373-4A02-8D21-7C0EEB055443}" type="datetime1">
              <a:rPr lang="it-IT" smtClean="0"/>
              <a:pPr/>
              <a:t>13/05/2015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Facoltà di ingegneria meccanica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2EE87-3B98-4EA1-B83F-CDC1DC930EC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hemeOverride" Target="../theme/themeOverride2.xml"/><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tags" Target="../tags/tag12.xml"/><Relationship Id="rId1" Type="http://schemas.openxmlformats.org/officeDocument/2006/relationships/themeOverride" Target="../theme/themeOverride3.xml"/><Relationship Id="rId6" Type="http://schemas.openxmlformats.org/officeDocument/2006/relationships/image" Target="../media/image21.png"/><Relationship Id="rId5" Type="http://schemas.openxmlformats.org/officeDocument/2006/relationships/image" Target="../media/image1.png"/><Relationship Id="rId10" Type="http://schemas.openxmlformats.org/officeDocument/2006/relationships/image" Target="../media/image25.png"/><Relationship Id="rId4" Type="http://schemas.openxmlformats.org/officeDocument/2006/relationships/notesSlide" Target="../notesSlides/notesSlide12.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slideLayout" Target="../slideLayouts/slideLayout7.xml"/><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tags" Target="../tags/tag13.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themeOverride" Target="../theme/themeOverride4.xml"/><Relationship Id="rId6" Type="http://schemas.openxmlformats.org/officeDocument/2006/relationships/image" Target="../media/image1.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6.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notesSlide" Target="../notesSlides/notesSlide13.xml"/><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49.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18.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20.xml"/><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franco\Desktop\lavoretto%20termofluido\pallina.avi" TargetMode="External"/><Relationship Id="rId1" Type="http://schemas.openxmlformats.org/officeDocument/2006/relationships/tags" Target="../tags/tag21.xml"/><Relationship Id="rId6" Type="http://schemas.openxmlformats.org/officeDocument/2006/relationships/image" Target="../media/image63.png"/><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64.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notesSlide" Target="../notesSlides/notesSlide24.xml"/><Relationship Id="rId7"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png"/><Relationship Id="rId9"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70.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27.xml"/><Relationship Id="rId7"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7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notesSlide" Target="../notesSlides/notesSlide29.xml"/><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77.png"/><Relationship Id="rId11" Type="http://schemas.openxmlformats.org/officeDocument/2006/relationships/image" Target="../media/image82.jpeg"/><Relationship Id="rId5" Type="http://schemas.openxmlformats.org/officeDocument/2006/relationships/image" Target="../media/image1.png"/><Relationship Id="rId10" Type="http://schemas.openxmlformats.org/officeDocument/2006/relationships/image" Target="../media/image81.jpeg"/><Relationship Id="rId4" Type="http://schemas.openxmlformats.org/officeDocument/2006/relationships/image" Target="../media/image76.jpeg"/><Relationship Id="rId9"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31.xml"/><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33.xml"/><Relationship Id="rId7"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34.xml"/><Relationship Id="rId7" Type="http://schemas.openxmlformats.org/officeDocument/2006/relationships/image" Target="../media/image99.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1.png"/><Relationship Id="rId9" Type="http://schemas.openxmlformats.org/officeDocument/2006/relationships/image" Target="../media/image101.jpeg"/></Relationships>
</file>

<file path=ppt/slides/_rels/slide3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notesSlide" Target="../notesSlides/notesSlide35.xml"/><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80.png"/><Relationship Id="rId11" Type="http://schemas.openxmlformats.org/officeDocument/2006/relationships/image" Target="../media/image107.png"/><Relationship Id="rId5" Type="http://schemas.openxmlformats.org/officeDocument/2006/relationships/image" Target="../media/image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2.jpeg"/><Relationship Id="rId9" Type="http://schemas.openxmlformats.org/officeDocument/2006/relationships/image" Target="../media/image105.png"/><Relationship Id="rId14" Type="http://schemas.openxmlformats.org/officeDocument/2006/relationships/image" Target="../media/image11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11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notesSlide" Target="../notesSlides/notesSlide37.xml"/><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5" Type="http://schemas.openxmlformats.org/officeDocument/2006/relationships/image" Target="../media/image133.png"/><Relationship Id="rId2" Type="http://schemas.openxmlformats.org/officeDocument/2006/relationships/slideLayout" Target="../slideLayouts/slideLayout7.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tags" Target="../tags/tag37.xml"/><Relationship Id="rId6" Type="http://schemas.openxmlformats.org/officeDocument/2006/relationships/image" Target="../media/image114.png"/><Relationship Id="rId11" Type="http://schemas.openxmlformats.org/officeDocument/2006/relationships/image" Target="../media/image119.png"/><Relationship Id="rId24" Type="http://schemas.openxmlformats.org/officeDocument/2006/relationships/image" Target="../media/image132.png"/><Relationship Id="rId5" Type="http://schemas.openxmlformats.org/officeDocument/2006/relationships/image" Target="../media/image113.png"/><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13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notesSlide" Target="../notesSlides/notesSlide39.xml"/><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png"/><Relationship Id="rId9" Type="http://schemas.openxmlformats.org/officeDocument/2006/relationships/image" Target="../media/image13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44C"/>
        </a:solidFill>
        <a:effectLst/>
      </p:bgPr>
    </p:bg>
    <p:spTree>
      <p:nvGrpSpPr>
        <p:cNvPr id="1" name=""/>
        <p:cNvGrpSpPr/>
        <p:nvPr/>
      </p:nvGrpSpPr>
      <p:grpSpPr>
        <a:xfrm>
          <a:off x="0" y="0"/>
          <a:ext cx="0" cy="0"/>
          <a:chOff x="0" y="0"/>
          <a:chExt cx="0" cy="0"/>
        </a:xfrm>
      </p:grpSpPr>
      <p:sp>
        <p:nvSpPr>
          <p:cNvPr id="4" name="CasellaDiTesto 3"/>
          <p:cNvSpPr txBox="1"/>
          <p:nvPr/>
        </p:nvSpPr>
        <p:spPr>
          <a:xfrm>
            <a:off x="1464447" y="585597"/>
            <a:ext cx="6215106" cy="1200329"/>
          </a:xfrm>
          <a:prstGeom prst="rect">
            <a:avLst/>
          </a:prstGeom>
          <a:noFill/>
        </p:spPr>
        <p:txBody>
          <a:bodyPr wrap="square" rtlCol="0">
            <a:spAutoFit/>
          </a:bodyPr>
          <a:lstStyle/>
          <a:p>
            <a:pPr algn="ctr"/>
            <a:r>
              <a:rPr lang="it-IT" dirty="0" smtClean="0">
                <a:solidFill>
                  <a:schemeClr val="bg1"/>
                </a:solidFill>
                <a:latin typeface="+mj-lt"/>
                <a:cs typeface="Times New Roman" pitchFamily="18" charset="0"/>
              </a:rPr>
              <a:t>Università degli studi di Pisa</a:t>
            </a:r>
          </a:p>
          <a:p>
            <a:pPr algn="ctr"/>
            <a:r>
              <a:rPr lang="it-IT" dirty="0" smtClean="0">
                <a:solidFill>
                  <a:schemeClr val="bg1"/>
                </a:solidFill>
                <a:latin typeface="+mj-lt"/>
                <a:cs typeface="Times New Roman" pitchFamily="18" charset="0"/>
              </a:rPr>
              <a:t>Facoltà di Ingegneria</a:t>
            </a:r>
          </a:p>
          <a:p>
            <a:pPr algn="ctr"/>
            <a:r>
              <a:rPr lang="it-IT" dirty="0" smtClean="0">
                <a:solidFill>
                  <a:schemeClr val="bg1"/>
                </a:solidFill>
                <a:latin typeface="+mj-lt"/>
                <a:cs typeface="Times New Roman" pitchFamily="18" charset="0"/>
              </a:rPr>
              <a:t>Corso di Laurea Magistrale in Ingegneria Meccanica</a:t>
            </a:r>
          </a:p>
          <a:p>
            <a:pPr algn="ctr"/>
            <a:endParaRPr lang="it-IT" dirty="0" smtClean="0">
              <a:solidFill>
                <a:schemeClr val="bg1"/>
              </a:solidFill>
              <a:latin typeface="Times New Roman" pitchFamily="18" charset="0"/>
              <a:cs typeface="Times New Roman" pitchFamily="18" charset="0"/>
            </a:endParaRPr>
          </a:p>
        </p:txBody>
      </p:sp>
      <p:sp>
        <p:nvSpPr>
          <p:cNvPr id="5" name="CasellaDiTesto 4"/>
          <p:cNvSpPr txBox="1"/>
          <p:nvPr/>
        </p:nvSpPr>
        <p:spPr>
          <a:xfrm>
            <a:off x="964381" y="2646287"/>
            <a:ext cx="7215238" cy="1908215"/>
          </a:xfrm>
          <a:prstGeom prst="rect">
            <a:avLst/>
          </a:prstGeom>
          <a:noFill/>
        </p:spPr>
        <p:txBody>
          <a:bodyPr wrap="square" rtlCol="0">
            <a:spAutoFit/>
          </a:bodyPr>
          <a:lstStyle/>
          <a:p>
            <a:pPr algn="ctr"/>
            <a:r>
              <a:rPr lang="it-IT" sz="3600" b="1" dirty="0" smtClean="0">
                <a:solidFill>
                  <a:schemeClr val="bg1"/>
                </a:solidFill>
                <a:latin typeface="Batang" pitchFamily="18" charset="-127"/>
                <a:ea typeface="Batang" pitchFamily="18" charset="-127"/>
                <a:cs typeface="Times New Roman" pitchFamily="18" charset="0"/>
              </a:rPr>
              <a:t>Teoria </a:t>
            </a:r>
            <a:r>
              <a:rPr lang="it-IT" sz="3600" b="1" dirty="0" err="1" smtClean="0">
                <a:solidFill>
                  <a:schemeClr val="bg1"/>
                </a:solidFill>
                <a:latin typeface="Batang" pitchFamily="18" charset="-127"/>
                <a:ea typeface="Batang" pitchFamily="18" charset="-127"/>
                <a:cs typeface="Times New Roman" pitchFamily="18" charset="0"/>
              </a:rPr>
              <a:t>Campistica</a:t>
            </a:r>
            <a:r>
              <a:rPr lang="it-IT" sz="3600" b="1" dirty="0" smtClean="0">
                <a:solidFill>
                  <a:schemeClr val="bg1"/>
                </a:solidFill>
                <a:latin typeface="Batang" pitchFamily="18" charset="-127"/>
                <a:ea typeface="Batang" pitchFamily="18" charset="-127"/>
                <a:cs typeface="Times New Roman" pitchFamily="18" charset="0"/>
              </a:rPr>
              <a:t> della Fisica </a:t>
            </a:r>
          </a:p>
          <a:p>
            <a:pPr algn="ctr"/>
            <a:endParaRPr lang="it-IT" sz="3600" b="1" dirty="0" smtClean="0">
              <a:solidFill>
                <a:schemeClr val="bg1"/>
              </a:solidFill>
              <a:latin typeface="+mj-lt"/>
              <a:cs typeface="Times New Roman" pitchFamily="18" charset="0"/>
            </a:endParaRPr>
          </a:p>
          <a:p>
            <a:pPr algn="ctr"/>
            <a:endParaRPr lang="it-IT" b="1" dirty="0" smtClean="0">
              <a:solidFill>
                <a:schemeClr val="bg1"/>
              </a:solidFill>
              <a:latin typeface="+mj-lt"/>
              <a:cs typeface="Times New Roman" pitchFamily="18" charset="0"/>
            </a:endParaRPr>
          </a:p>
          <a:p>
            <a:pPr algn="ctr"/>
            <a:r>
              <a:rPr lang="it-IT" sz="2800" b="1" dirty="0" smtClean="0">
                <a:solidFill>
                  <a:schemeClr val="bg1"/>
                </a:solidFill>
                <a:latin typeface="Bodoni MT" pitchFamily="18" charset="0"/>
                <a:cs typeface="Times New Roman" pitchFamily="18" charset="0"/>
              </a:rPr>
              <a:t>Applicazioni alla </a:t>
            </a:r>
            <a:r>
              <a:rPr lang="it-IT" sz="2800" b="1" dirty="0" err="1" smtClean="0">
                <a:solidFill>
                  <a:schemeClr val="bg1"/>
                </a:solidFill>
                <a:latin typeface="Bodoni MT" pitchFamily="18" charset="0"/>
                <a:cs typeface="Times New Roman" pitchFamily="18" charset="0"/>
              </a:rPr>
              <a:t>Termofluidodinamica</a:t>
            </a:r>
            <a:r>
              <a:rPr lang="it-IT" sz="2800" b="1" dirty="0" smtClean="0">
                <a:solidFill>
                  <a:schemeClr val="bg1"/>
                </a:solidFill>
                <a:latin typeface="Bodoni MT" pitchFamily="18" charset="0"/>
                <a:cs typeface="Times New Roman" pitchFamily="18" charset="0"/>
              </a:rPr>
              <a:t> </a:t>
            </a:r>
          </a:p>
        </p:txBody>
      </p:sp>
      <p:sp>
        <p:nvSpPr>
          <p:cNvPr id="14" name="Rettangolo 13"/>
          <p:cNvSpPr/>
          <p:nvPr/>
        </p:nvSpPr>
        <p:spPr>
          <a:xfrm>
            <a:off x="285720" y="214290"/>
            <a:ext cx="8572560" cy="6429420"/>
          </a:xfrm>
          <a:prstGeom prst="rect">
            <a:avLst/>
          </a:prstGeom>
          <a:noFill/>
          <a:ln w="4445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714348" y="5643578"/>
            <a:ext cx="3000396" cy="369332"/>
          </a:xfrm>
          <a:prstGeom prst="rect">
            <a:avLst/>
          </a:prstGeom>
          <a:noFill/>
        </p:spPr>
        <p:txBody>
          <a:bodyPr wrap="square" rtlCol="0">
            <a:spAutoFit/>
          </a:bodyPr>
          <a:lstStyle/>
          <a:p>
            <a:r>
              <a:rPr lang="it-IT" dirty="0" smtClean="0">
                <a:solidFill>
                  <a:schemeClr val="bg1"/>
                </a:solidFill>
                <a:latin typeface="+mj-lt"/>
                <a:cs typeface="Times New Roman" pitchFamily="18" charset="0"/>
              </a:rPr>
              <a:t>Prof.: Paolo Di Marco</a:t>
            </a:r>
            <a:endParaRPr lang="it-IT" dirty="0">
              <a:solidFill>
                <a:schemeClr val="bg1"/>
              </a:solidFill>
              <a:latin typeface="+mj-lt"/>
              <a:cs typeface="Times New Roman" pitchFamily="18" charset="0"/>
            </a:endParaRPr>
          </a:p>
        </p:txBody>
      </p:sp>
      <p:sp>
        <p:nvSpPr>
          <p:cNvPr id="8" name="CasellaDiTesto 7"/>
          <p:cNvSpPr txBox="1"/>
          <p:nvPr/>
        </p:nvSpPr>
        <p:spPr>
          <a:xfrm>
            <a:off x="5500694" y="5643578"/>
            <a:ext cx="3071834" cy="646331"/>
          </a:xfrm>
          <a:prstGeom prst="rect">
            <a:avLst/>
          </a:prstGeom>
          <a:noFill/>
        </p:spPr>
        <p:txBody>
          <a:bodyPr wrap="square" rtlCol="0">
            <a:spAutoFit/>
          </a:bodyPr>
          <a:lstStyle/>
          <a:p>
            <a:r>
              <a:rPr lang="it-IT" dirty="0" smtClean="0">
                <a:solidFill>
                  <a:schemeClr val="bg1"/>
                </a:solidFill>
                <a:latin typeface="+mj-lt"/>
                <a:cs typeface="Times New Roman" pitchFamily="18" charset="0"/>
              </a:rPr>
              <a:t>Studenti: Franco Di </a:t>
            </a:r>
            <a:r>
              <a:rPr lang="it-IT" dirty="0" err="1" smtClean="0">
                <a:solidFill>
                  <a:schemeClr val="bg1"/>
                </a:solidFill>
                <a:latin typeface="+mj-lt"/>
                <a:cs typeface="Times New Roman" pitchFamily="18" charset="0"/>
              </a:rPr>
              <a:t>Ciocchis</a:t>
            </a:r>
            <a:endParaRPr lang="it-IT" dirty="0" smtClean="0">
              <a:solidFill>
                <a:schemeClr val="bg1"/>
              </a:solidFill>
              <a:latin typeface="+mj-lt"/>
              <a:cs typeface="Times New Roman" pitchFamily="18" charset="0"/>
            </a:endParaRPr>
          </a:p>
          <a:p>
            <a:r>
              <a:rPr lang="it-IT" dirty="0" smtClean="0">
                <a:solidFill>
                  <a:schemeClr val="bg1"/>
                </a:solidFill>
                <a:latin typeface="+mj-lt"/>
                <a:cs typeface="Times New Roman" pitchFamily="18" charset="0"/>
              </a:rPr>
              <a:t>                </a:t>
            </a:r>
            <a:r>
              <a:rPr lang="it-IT" sz="100" dirty="0" smtClean="0">
                <a:solidFill>
                  <a:schemeClr val="bg1"/>
                </a:solidFill>
                <a:latin typeface="+mj-lt"/>
                <a:cs typeface="Times New Roman" pitchFamily="18" charset="0"/>
              </a:rPr>
              <a:t>          </a:t>
            </a:r>
            <a:r>
              <a:rPr lang="it-IT" dirty="0" smtClean="0">
                <a:solidFill>
                  <a:schemeClr val="bg1"/>
                </a:solidFill>
                <a:latin typeface="+mj-lt"/>
                <a:cs typeface="Times New Roman" pitchFamily="18" charset="0"/>
              </a:rPr>
              <a:t> Angelo </a:t>
            </a:r>
            <a:r>
              <a:rPr lang="it-IT" dirty="0" err="1" smtClean="0">
                <a:solidFill>
                  <a:schemeClr val="bg1"/>
                </a:solidFill>
                <a:latin typeface="+mj-lt"/>
                <a:cs typeface="Times New Roman" pitchFamily="18" charset="0"/>
              </a:rPr>
              <a:t>Picone</a:t>
            </a:r>
            <a:endParaRPr lang="it-IT" dirty="0">
              <a:solidFill>
                <a:schemeClr val="bg1"/>
              </a:solidFill>
              <a:latin typeface="+mj-lt"/>
              <a:cs typeface="Times New Roman" pitchFamily="18" charset="0"/>
            </a:endParaRPr>
          </a:p>
        </p:txBody>
      </p:sp>
    </p:spTree>
  </p:cSld>
  <p:clrMapOvr>
    <a:masterClrMapping/>
  </p:clrMapOvr>
  <p:transition advTm="421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Regione</a:t>
            </a:r>
            <a:r>
              <a:rPr lang="de-DE" dirty="0" smtClean="0">
                <a:solidFill>
                  <a:schemeClr val="bg1"/>
                </a:solidFill>
                <a:latin typeface="Times New Roman" pitchFamily="18" charset="0"/>
                <a:cs typeface="Times New Roman" pitchFamily="18" charset="0"/>
              </a:rPr>
              <a:t> di </a:t>
            </a:r>
            <a:r>
              <a:rPr lang="de-DE" dirty="0" err="1" smtClean="0">
                <a:solidFill>
                  <a:schemeClr val="bg1"/>
                </a:solidFill>
                <a:latin typeface="Times New Roman" pitchFamily="18" charset="0"/>
                <a:cs typeface="Times New Roman" pitchFamily="18" charset="0"/>
              </a:rPr>
              <a:t>Regolarità</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9</a:t>
            </a:r>
            <a:endParaRPr lang="it-IT" sz="1200" dirty="0">
              <a:solidFill>
                <a:schemeClr val="bg1"/>
              </a:solidFill>
              <a:latin typeface="Times New Roman" pitchFamily="18" charset="0"/>
              <a:cs typeface="Times New Roman" pitchFamily="18" charset="0"/>
            </a:endParaRPr>
          </a:p>
        </p:txBody>
      </p:sp>
      <p:sp>
        <p:nvSpPr>
          <p:cNvPr id="26" name="linee di campo"/>
          <p:cNvSpPr txBox="1"/>
          <p:nvPr/>
        </p:nvSpPr>
        <p:spPr>
          <a:xfrm>
            <a:off x="2035951" y="1285860"/>
            <a:ext cx="5072098" cy="923330"/>
          </a:xfrm>
          <a:prstGeom prst="rect">
            <a:avLst/>
          </a:prstGeom>
          <a:noFill/>
          <a:ln w="25400">
            <a:solidFill>
              <a:srgbClr val="00144C"/>
            </a:solidFill>
          </a:ln>
        </p:spPr>
        <p:txBody>
          <a:bodyPr wrap="square" rtlCol="0">
            <a:spAutoFit/>
          </a:bodyPr>
          <a:lstStyle/>
          <a:p>
            <a:pPr algn="ctr"/>
            <a:r>
              <a:rPr lang="de-DE" dirty="0" err="1" smtClean="0"/>
              <a:t>Una</a:t>
            </a:r>
            <a:r>
              <a:rPr lang="de-DE" dirty="0" smtClean="0"/>
              <a:t> </a:t>
            </a:r>
            <a:r>
              <a:rPr lang="de-DE" dirty="0" err="1" smtClean="0"/>
              <a:t>regione</a:t>
            </a:r>
            <a:r>
              <a:rPr lang="de-DE" dirty="0" smtClean="0"/>
              <a:t> è </a:t>
            </a:r>
            <a:r>
              <a:rPr lang="de-DE" dirty="0" err="1" smtClean="0"/>
              <a:t>detta</a:t>
            </a:r>
            <a:r>
              <a:rPr lang="de-DE" dirty="0" smtClean="0"/>
              <a:t> di </a:t>
            </a:r>
            <a:r>
              <a:rPr lang="de-DE" dirty="0" err="1" smtClean="0"/>
              <a:t>regolarità</a:t>
            </a:r>
            <a:r>
              <a:rPr lang="de-DE" dirty="0" smtClean="0"/>
              <a:t> se </a:t>
            </a:r>
            <a:r>
              <a:rPr lang="de-DE" dirty="0" err="1" smtClean="0"/>
              <a:t>il</a:t>
            </a:r>
            <a:r>
              <a:rPr lang="de-DE" dirty="0" smtClean="0"/>
              <a:t> </a:t>
            </a:r>
            <a:r>
              <a:rPr lang="de-DE" dirty="0" err="1" smtClean="0"/>
              <a:t>suo</a:t>
            </a:r>
            <a:r>
              <a:rPr lang="de-DE" dirty="0" smtClean="0"/>
              <a:t> </a:t>
            </a:r>
            <a:r>
              <a:rPr lang="de-DE" dirty="0" err="1" smtClean="0"/>
              <a:t>bordo</a:t>
            </a:r>
            <a:r>
              <a:rPr lang="de-DE" dirty="0" smtClean="0"/>
              <a:t> è </a:t>
            </a:r>
            <a:r>
              <a:rPr lang="de-DE" dirty="0" err="1" smtClean="0"/>
              <a:t>una</a:t>
            </a:r>
            <a:r>
              <a:rPr lang="de-DE" dirty="0" smtClean="0"/>
              <a:t> </a:t>
            </a:r>
            <a:r>
              <a:rPr lang="de-DE" dirty="0" err="1" smtClean="0"/>
              <a:t>linea</a:t>
            </a:r>
            <a:r>
              <a:rPr lang="de-DE" dirty="0" smtClean="0"/>
              <a:t> </a:t>
            </a:r>
            <a:r>
              <a:rPr lang="de-DE" dirty="0" err="1" smtClean="0"/>
              <a:t>regolare</a:t>
            </a:r>
            <a:r>
              <a:rPr lang="de-DE" dirty="0" smtClean="0"/>
              <a:t> o </a:t>
            </a:r>
            <a:r>
              <a:rPr lang="de-DE" dirty="0" err="1" smtClean="0"/>
              <a:t>una</a:t>
            </a:r>
            <a:r>
              <a:rPr lang="de-DE" dirty="0" smtClean="0"/>
              <a:t> </a:t>
            </a:r>
            <a:r>
              <a:rPr lang="de-DE" dirty="0" err="1" smtClean="0"/>
              <a:t>superficie</a:t>
            </a:r>
            <a:r>
              <a:rPr lang="de-DE" dirty="0" smtClean="0"/>
              <a:t> </a:t>
            </a:r>
            <a:r>
              <a:rPr lang="de-DE" dirty="0" err="1" smtClean="0"/>
              <a:t>regolare</a:t>
            </a:r>
            <a:r>
              <a:rPr lang="de-DE" dirty="0" smtClean="0"/>
              <a:t> e se la </a:t>
            </a:r>
            <a:r>
              <a:rPr lang="de-DE" dirty="0" err="1" smtClean="0"/>
              <a:t>funzione</a:t>
            </a:r>
            <a:r>
              <a:rPr lang="de-DE" dirty="0" smtClean="0"/>
              <a:t> </a:t>
            </a:r>
            <a:r>
              <a:rPr lang="de-DE" dirty="0" err="1" smtClean="0"/>
              <a:t>che</a:t>
            </a:r>
            <a:r>
              <a:rPr lang="de-DE" dirty="0" smtClean="0"/>
              <a:t> </a:t>
            </a:r>
            <a:r>
              <a:rPr lang="de-DE" dirty="0" err="1" smtClean="0"/>
              <a:t>descrive</a:t>
            </a:r>
            <a:r>
              <a:rPr lang="de-DE" dirty="0" smtClean="0"/>
              <a:t> </a:t>
            </a:r>
            <a:r>
              <a:rPr lang="de-DE" dirty="0" err="1" smtClean="0"/>
              <a:t>il</a:t>
            </a:r>
            <a:r>
              <a:rPr lang="de-DE" dirty="0" smtClean="0"/>
              <a:t> </a:t>
            </a:r>
            <a:r>
              <a:rPr lang="de-DE" dirty="0" err="1" smtClean="0"/>
              <a:t>campo</a:t>
            </a:r>
            <a:r>
              <a:rPr lang="de-DE" dirty="0" smtClean="0"/>
              <a:t> è </a:t>
            </a:r>
            <a:r>
              <a:rPr lang="de-DE" dirty="0" err="1" smtClean="0"/>
              <a:t>ivi</a:t>
            </a:r>
            <a:r>
              <a:rPr lang="de-DE" dirty="0" smtClean="0"/>
              <a:t> </a:t>
            </a:r>
            <a:r>
              <a:rPr lang="de-DE" dirty="0" err="1" smtClean="0"/>
              <a:t>regolare</a:t>
            </a:r>
            <a:endParaRPr lang="it-IT" dirty="0" smtClean="0"/>
          </a:p>
        </p:txBody>
      </p:sp>
      <p:grpSp>
        <p:nvGrpSpPr>
          <p:cNvPr id="28" name="Gruppo 27"/>
          <p:cNvGrpSpPr/>
          <p:nvPr/>
        </p:nvGrpSpPr>
        <p:grpSpPr>
          <a:xfrm>
            <a:off x="3643306" y="3000372"/>
            <a:ext cx="1800000" cy="2299272"/>
            <a:chOff x="3672000" y="2643976"/>
            <a:chExt cx="1800000" cy="2299272"/>
          </a:xfrm>
        </p:grpSpPr>
        <p:sp>
          <p:nvSpPr>
            <p:cNvPr id="20" name="Ovale 19"/>
            <p:cNvSpPr/>
            <p:nvPr/>
          </p:nvSpPr>
          <p:spPr>
            <a:xfrm>
              <a:off x="3672000" y="3143248"/>
              <a:ext cx="1800000" cy="1800000"/>
            </a:xfrm>
            <a:prstGeom prst="ellipse">
              <a:avLst/>
            </a:prstGeom>
            <a:gradFill flip="none" rotWithShape="1">
              <a:gsLst>
                <a:gs pos="67000">
                  <a:srgbClr val="5E9EFF">
                    <a:alpha val="34000"/>
                  </a:srgbClr>
                </a:gs>
                <a:gs pos="39999">
                  <a:srgbClr val="85C2FF"/>
                </a:gs>
                <a:gs pos="70000">
                  <a:srgbClr val="C4D6EB"/>
                </a:gs>
                <a:gs pos="100000">
                  <a:srgbClr val="FFEBFA"/>
                </a:gs>
              </a:gsLst>
              <a:path path="circle">
                <a:fillToRect l="50000" t="50000" r="50000" b="50000"/>
              </a:path>
              <a:tileRect/>
            </a:gra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3857620" y="3786191"/>
              <a:ext cx="1428760" cy="369332"/>
            </a:xfrm>
            <a:prstGeom prst="rect">
              <a:avLst/>
            </a:prstGeom>
            <a:noFill/>
          </p:spPr>
          <p:txBody>
            <a:bodyPr wrap="square" rtlCol="0">
              <a:spAutoFit/>
            </a:bodyPr>
            <a:lstStyle/>
            <a:p>
              <a:pPr algn="ctr"/>
              <a:r>
                <a:rPr lang="it-IT" dirty="0" smtClean="0"/>
                <a:t>conduttore</a:t>
              </a:r>
              <a:endParaRPr lang="it-IT" dirty="0"/>
            </a:p>
          </p:txBody>
        </p:sp>
        <p:cxnSp>
          <p:nvCxnSpPr>
            <p:cNvPr id="24" name="Connettore 2 23"/>
            <p:cNvCxnSpPr/>
            <p:nvPr/>
          </p:nvCxnSpPr>
          <p:spPr>
            <a:xfrm rot="5400000">
              <a:off x="4357686" y="285749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4643438" y="2714620"/>
              <a:ext cx="357190" cy="369332"/>
            </a:xfrm>
            <a:prstGeom prst="rect">
              <a:avLst/>
            </a:prstGeom>
            <a:noFill/>
          </p:spPr>
          <p:txBody>
            <a:bodyPr wrap="square" rtlCol="0">
              <a:spAutoFit/>
            </a:bodyPr>
            <a:lstStyle/>
            <a:p>
              <a:r>
                <a:rPr lang="it-IT" u="sng" dirty="0" smtClean="0"/>
                <a:t>E</a:t>
              </a:r>
              <a:endParaRPr lang="it-IT" u="sng" dirty="0"/>
            </a:p>
          </p:txBody>
        </p:sp>
        <p:sp>
          <p:nvSpPr>
            <p:cNvPr id="27" name="CasellaDiTesto 26"/>
            <p:cNvSpPr txBox="1"/>
            <p:nvPr/>
          </p:nvSpPr>
          <p:spPr>
            <a:xfrm>
              <a:off x="4250529" y="3214686"/>
              <a:ext cx="642942" cy="369332"/>
            </a:xfrm>
            <a:prstGeom prst="rect">
              <a:avLst/>
            </a:prstGeom>
            <a:noFill/>
          </p:spPr>
          <p:txBody>
            <a:bodyPr wrap="square" rtlCol="0">
              <a:spAutoFit/>
            </a:bodyPr>
            <a:lstStyle/>
            <a:p>
              <a:pPr algn="ctr"/>
              <a:r>
                <a:rPr lang="it-IT" u="sng" dirty="0" smtClean="0"/>
                <a:t>E</a:t>
              </a:r>
              <a:r>
                <a:rPr lang="it-IT" dirty="0" smtClean="0"/>
                <a:t>=0</a:t>
              </a:r>
              <a:endParaRPr lang="it-IT" u="sng" dirty="0"/>
            </a:p>
          </p:txBody>
        </p:sp>
      </p:gr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Problema</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Fondamentale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5"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10</a:t>
            </a:r>
            <a:endParaRPr lang="it-IT" sz="1200" dirty="0">
              <a:solidFill>
                <a:schemeClr val="bg1"/>
              </a:solidFill>
              <a:latin typeface="Times New Roman" pitchFamily="18" charset="0"/>
              <a:cs typeface="Times New Roman" pitchFamily="18" charset="0"/>
            </a:endParaRPr>
          </a:p>
        </p:txBody>
      </p:sp>
      <p:sp>
        <p:nvSpPr>
          <p:cNvPr id="26" name="potenziali"/>
          <p:cNvSpPr txBox="1"/>
          <p:nvPr/>
        </p:nvSpPr>
        <p:spPr>
          <a:xfrm>
            <a:off x="1285852" y="1071546"/>
            <a:ext cx="1857388" cy="923330"/>
          </a:xfrm>
          <a:prstGeom prst="rect">
            <a:avLst/>
          </a:prstGeom>
          <a:noFill/>
          <a:ln w="25400">
            <a:solidFill>
              <a:srgbClr val="00144C"/>
            </a:solidFill>
          </a:ln>
        </p:spPr>
        <p:txBody>
          <a:bodyPr wrap="square" rtlCol="0">
            <a:spAutoFit/>
          </a:bodyPr>
          <a:lstStyle/>
          <a:p>
            <a:pPr algn="ctr"/>
            <a:endParaRPr lang="de-DE" b="1" dirty="0" smtClean="0"/>
          </a:p>
          <a:p>
            <a:pPr algn="ctr"/>
            <a:r>
              <a:rPr lang="de-DE" b="1" dirty="0" err="1" smtClean="0"/>
              <a:t>Potenziali</a:t>
            </a:r>
            <a:endParaRPr lang="de-DE" b="1" dirty="0" smtClean="0"/>
          </a:p>
          <a:p>
            <a:pPr algn="ctr"/>
            <a:endParaRPr lang="it-IT" b="1" dirty="0" smtClean="0"/>
          </a:p>
        </p:txBody>
      </p:sp>
      <p:sp>
        <p:nvSpPr>
          <p:cNvPr id="21" name="CasellaDiTesto 20"/>
          <p:cNvSpPr txBox="1"/>
          <p:nvPr/>
        </p:nvSpPr>
        <p:spPr>
          <a:xfrm>
            <a:off x="5715008" y="2357430"/>
            <a:ext cx="2428892" cy="646331"/>
          </a:xfrm>
          <a:prstGeom prst="rect">
            <a:avLst/>
          </a:prstGeom>
          <a:noFill/>
        </p:spPr>
        <p:txBody>
          <a:bodyPr wrap="square" rtlCol="0">
            <a:spAutoFit/>
          </a:bodyPr>
          <a:lstStyle/>
          <a:p>
            <a:pPr algn="ctr"/>
            <a:r>
              <a:rPr lang="it-IT" dirty="0" smtClean="0"/>
              <a:t>Sono le entità che creano il campo fisico</a:t>
            </a:r>
          </a:p>
        </p:txBody>
      </p:sp>
      <p:sp>
        <p:nvSpPr>
          <p:cNvPr id="30" name="CasellaDiTesto 29"/>
          <p:cNvSpPr txBox="1"/>
          <p:nvPr/>
        </p:nvSpPr>
        <p:spPr>
          <a:xfrm>
            <a:off x="285720" y="2357430"/>
            <a:ext cx="3857652" cy="923330"/>
          </a:xfrm>
          <a:prstGeom prst="rect">
            <a:avLst/>
          </a:prstGeom>
          <a:noFill/>
        </p:spPr>
        <p:txBody>
          <a:bodyPr wrap="square" rtlCol="0">
            <a:spAutoFit/>
          </a:bodyPr>
          <a:lstStyle/>
          <a:p>
            <a:pPr algn="ctr"/>
            <a:r>
              <a:rPr lang="it-IT" dirty="0" smtClean="0"/>
              <a:t>Sono le funzioni del posto e del tempo che descrivono la configurazione del campo</a:t>
            </a:r>
          </a:p>
        </p:txBody>
      </p:sp>
      <p:graphicFrame>
        <p:nvGraphicFramePr>
          <p:cNvPr id="36" name="Tabella"/>
          <p:cNvGraphicFramePr>
            <a:graphicFrameLocks noGrp="1"/>
          </p:cNvGraphicFramePr>
          <p:nvPr/>
        </p:nvGraphicFramePr>
        <p:xfrm>
          <a:off x="714348" y="3643314"/>
          <a:ext cx="7715304" cy="785818"/>
        </p:xfrm>
        <a:graphic>
          <a:graphicData uri="http://schemas.openxmlformats.org/drawingml/2006/table">
            <a:tbl>
              <a:tblPr firstRow="1" bandRow="1">
                <a:tableStyleId>{5940675A-B579-460E-94D1-54222C63F5DA}</a:tableStyleId>
              </a:tblPr>
              <a:tblGrid>
                <a:gridCol w="2357454"/>
                <a:gridCol w="3214710"/>
                <a:gridCol w="2143140"/>
              </a:tblGrid>
              <a:tr h="373868">
                <a:tc>
                  <a:txBody>
                    <a:bodyPr/>
                    <a:lstStyle/>
                    <a:p>
                      <a:pPr algn="ctr"/>
                      <a:r>
                        <a:rPr lang="it-IT" b="1" dirty="0" smtClean="0">
                          <a:solidFill>
                            <a:schemeClr val="bg1"/>
                          </a:solidFill>
                        </a:rPr>
                        <a:t>Campo </a:t>
                      </a:r>
                      <a:endParaRPr lang="it-IT" b="1" dirty="0">
                        <a:solidFill>
                          <a:schemeClr val="bg1"/>
                        </a:solidFill>
                      </a:endParaRPr>
                    </a:p>
                  </a:txBody>
                  <a:tcPr>
                    <a:solidFill>
                      <a:srgbClr val="00144C"/>
                    </a:solidFill>
                  </a:tcPr>
                </a:tc>
                <a:tc>
                  <a:txBody>
                    <a:bodyPr/>
                    <a:lstStyle/>
                    <a:p>
                      <a:pPr algn="ctr"/>
                      <a:r>
                        <a:rPr lang="it-IT" b="1" dirty="0" smtClean="0">
                          <a:solidFill>
                            <a:schemeClr val="bg1"/>
                          </a:solidFill>
                        </a:rPr>
                        <a:t>Potenziale</a:t>
                      </a:r>
                      <a:endParaRPr lang="it-IT" b="1" dirty="0">
                        <a:solidFill>
                          <a:schemeClr val="bg1"/>
                        </a:solidFill>
                      </a:endParaRPr>
                    </a:p>
                  </a:txBody>
                  <a:tcPr>
                    <a:solidFill>
                      <a:srgbClr val="00144C"/>
                    </a:solidFill>
                  </a:tcPr>
                </a:tc>
                <a:tc>
                  <a:txBody>
                    <a:bodyPr/>
                    <a:lstStyle/>
                    <a:p>
                      <a:pPr algn="ctr"/>
                      <a:r>
                        <a:rPr lang="it-IT" b="1" dirty="0" smtClean="0">
                          <a:solidFill>
                            <a:schemeClr val="bg1"/>
                          </a:solidFill>
                        </a:rPr>
                        <a:t>Sorgente</a:t>
                      </a:r>
                      <a:endParaRPr lang="it-IT" b="1" dirty="0">
                        <a:solidFill>
                          <a:schemeClr val="bg1"/>
                        </a:solidFill>
                      </a:endParaRPr>
                    </a:p>
                  </a:txBody>
                  <a:tcPr>
                    <a:solidFill>
                      <a:srgbClr val="00144C"/>
                    </a:solidFill>
                  </a:tcPr>
                </a:tc>
              </a:tr>
              <a:tr h="411950">
                <a:tc>
                  <a:txBody>
                    <a:bodyPr/>
                    <a:lstStyle/>
                    <a:p>
                      <a:pPr algn="ctr"/>
                      <a:r>
                        <a:rPr lang="it-IT" dirty="0" smtClean="0"/>
                        <a:t>Gravitazionale</a:t>
                      </a:r>
                      <a:r>
                        <a:rPr lang="it-IT" baseline="0" dirty="0" smtClean="0"/>
                        <a:t> </a:t>
                      </a:r>
                      <a:endParaRPr lang="it-IT" dirty="0"/>
                    </a:p>
                  </a:txBody>
                  <a:tcPr/>
                </a:tc>
                <a:tc>
                  <a:txBody>
                    <a:bodyPr/>
                    <a:lstStyle/>
                    <a:p>
                      <a:pPr algn="ctr"/>
                      <a:r>
                        <a:rPr lang="it-IT" dirty="0" smtClean="0"/>
                        <a:t>Potenziale</a:t>
                      </a:r>
                      <a:r>
                        <a:rPr lang="it-IT" baseline="0" dirty="0" smtClean="0"/>
                        <a:t> gravitazionale </a:t>
                      </a:r>
                      <a:r>
                        <a:rPr lang="it-IT" i="1" baseline="0" dirty="0" err="1" smtClean="0"/>
                        <a:t>U</a:t>
                      </a:r>
                      <a:r>
                        <a:rPr lang="it-IT" sz="1000" i="1" baseline="0" dirty="0" err="1" smtClean="0"/>
                        <a:t>g</a:t>
                      </a:r>
                      <a:endParaRPr lang="it-IT" sz="1000" i="1" dirty="0"/>
                    </a:p>
                  </a:txBody>
                  <a:tcPr/>
                </a:tc>
                <a:tc>
                  <a:txBody>
                    <a:bodyPr/>
                    <a:lstStyle/>
                    <a:p>
                      <a:pPr algn="ctr"/>
                      <a:r>
                        <a:rPr lang="it-IT" dirty="0" smtClean="0"/>
                        <a:t>Massa  </a:t>
                      </a:r>
                      <a:r>
                        <a:rPr lang="it-IT" i="1" dirty="0" smtClean="0"/>
                        <a:t>m</a:t>
                      </a:r>
                      <a:endParaRPr lang="it-IT" b="1" i="1" dirty="0"/>
                    </a:p>
                  </a:txBody>
                  <a:tcPr/>
                </a:tc>
              </a:tr>
            </a:tbl>
          </a:graphicData>
        </a:graphic>
      </p:graphicFrame>
      <p:graphicFrame>
        <p:nvGraphicFramePr>
          <p:cNvPr id="37" name="Tabella2"/>
          <p:cNvGraphicFramePr>
            <a:graphicFrameLocks noGrp="1"/>
          </p:cNvGraphicFramePr>
          <p:nvPr/>
        </p:nvGraphicFramePr>
        <p:xfrm>
          <a:off x="714348" y="4431750"/>
          <a:ext cx="7715304" cy="373868"/>
        </p:xfrm>
        <a:graphic>
          <a:graphicData uri="http://schemas.openxmlformats.org/drawingml/2006/table">
            <a:tbl>
              <a:tblPr firstRow="1" bandRow="1">
                <a:tableStyleId>{5940675A-B579-460E-94D1-54222C63F5DA}</a:tableStyleId>
              </a:tblPr>
              <a:tblGrid>
                <a:gridCol w="2357454"/>
                <a:gridCol w="3214710"/>
                <a:gridCol w="2143140"/>
              </a:tblGrid>
              <a:tr h="373868">
                <a:tc>
                  <a:txBody>
                    <a:bodyPr/>
                    <a:lstStyle/>
                    <a:p>
                      <a:pPr algn="ctr"/>
                      <a:r>
                        <a:rPr lang="it-IT" dirty="0" smtClean="0"/>
                        <a:t>Elastico</a:t>
                      </a:r>
                      <a:endParaRPr lang="it-IT" dirty="0"/>
                    </a:p>
                  </a:txBody>
                  <a:tcPr>
                    <a:noFill/>
                  </a:tcPr>
                </a:tc>
                <a:tc>
                  <a:txBody>
                    <a:bodyPr/>
                    <a:lstStyle/>
                    <a:p>
                      <a:pPr algn="ctr"/>
                      <a:r>
                        <a:rPr lang="it-IT" dirty="0" smtClean="0"/>
                        <a:t>Spostamento</a:t>
                      </a:r>
                      <a:r>
                        <a:rPr lang="it-IT" baseline="0" dirty="0" smtClean="0"/>
                        <a:t> </a:t>
                      </a:r>
                      <a:r>
                        <a:rPr lang="it-IT" i="1" u="sng" baseline="0" dirty="0" smtClean="0"/>
                        <a:t>u</a:t>
                      </a:r>
                      <a:endParaRPr lang="it-IT" dirty="0"/>
                    </a:p>
                  </a:txBody>
                  <a:tcPr>
                    <a:noFill/>
                  </a:tcPr>
                </a:tc>
                <a:tc>
                  <a:txBody>
                    <a:bodyPr/>
                    <a:lstStyle/>
                    <a:p>
                      <a:pPr algn="ctr"/>
                      <a:r>
                        <a:rPr lang="it-IT" dirty="0" smtClean="0"/>
                        <a:t>Forza</a:t>
                      </a:r>
                      <a:r>
                        <a:rPr lang="it-IT" baseline="0" dirty="0" smtClean="0"/>
                        <a:t> </a:t>
                      </a:r>
                      <a:r>
                        <a:rPr lang="it-IT" i="1" u="sng" baseline="0" dirty="0" smtClean="0"/>
                        <a:t>F</a:t>
                      </a:r>
                      <a:endParaRPr lang="it-IT" i="1" u="sng" dirty="0"/>
                    </a:p>
                  </a:txBody>
                  <a:tcPr>
                    <a:noFill/>
                  </a:tcPr>
                </a:tc>
              </a:tr>
            </a:tbl>
          </a:graphicData>
        </a:graphic>
      </p:graphicFrame>
      <p:graphicFrame>
        <p:nvGraphicFramePr>
          <p:cNvPr id="38" name="Tabella"/>
          <p:cNvGraphicFramePr>
            <a:graphicFrameLocks noGrp="1"/>
          </p:cNvGraphicFramePr>
          <p:nvPr/>
        </p:nvGraphicFramePr>
        <p:xfrm>
          <a:off x="714348" y="4808236"/>
          <a:ext cx="7715304" cy="392908"/>
        </p:xfrm>
        <a:graphic>
          <a:graphicData uri="http://schemas.openxmlformats.org/drawingml/2006/table">
            <a:tbl>
              <a:tblPr firstRow="1" bandRow="1">
                <a:tableStyleId>{5940675A-B579-460E-94D1-54222C63F5DA}</a:tableStyleId>
              </a:tblPr>
              <a:tblGrid>
                <a:gridCol w="2357454"/>
                <a:gridCol w="3214710"/>
                <a:gridCol w="2143140"/>
              </a:tblGrid>
              <a:tr h="392908">
                <a:tc>
                  <a:txBody>
                    <a:bodyPr/>
                    <a:lstStyle/>
                    <a:p>
                      <a:pPr algn="ctr"/>
                      <a:r>
                        <a:rPr lang="it-IT" dirty="0" smtClean="0"/>
                        <a:t>Fluidodinamica</a:t>
                      </a:r>
                      <a:endParaRPr lang="it-IT" dirty="0"/>
                    </a:p>
                  </a:txBody>
                  <a:tcPr/>
                </a:tc>
                <a:tc>
                  <a:txBody>
                    <a:bodyPr/>
                    <a:lstStyle/>
                    <a:p>
                      <a:pPr algn="ctr"/>
                      <a:r>
                        <a:rPr lang="it-IT" dirty="0" smtClean="0"/>
                        <a:t>Velocità</a:t>
                      </a:r>
                      <a:r>
                        <a:rPr lang="it-IT" baseline="0" dirty="0" smtClean="0"/>
                        <a:t> </a:t>
                      </a:r>
                      <a:r>
                        <a:rPr lang="it-IT" i="1" u="sng" baseline="0" dirty="0" smtClean="0"/>
                        <a:t>v</a:t>
                      </a:r>
                      <a:endParaRPr lang="it-IT" dirty="0"/>
                    </a:p>
                  </a:txBody>
                  <a:tcPr/>
                </a:tc>
                <a:tc>
                  <a:txBody>
                    <a:bodyPr/>
                    <a:lstStyle/>
                    <a:p>
                      <a:pPr algn="ctr"/>
                      <a:r>
                        <a:rPr lang="it-IT" b="0" dirty="0" smtClean="0">
                          <a:latin typeface="+mj-lt"/>
                        </a:rPr>
                        <a:t>Forza</a:t>
                      </a:r>
                      <a:r>
                        <a:rPr lang="it-IT" b="0" baseline="0" dirty="0" smtClean="0">
                          <a:latin typeface="+mj-lt"/>
                        </a:rPr>
                        <a:t> </a:t>
                      </a:r>
                      <a:r>
                        <a:rPr lang="it-IT" b="0" i="1" u="sng" baseline="0" dirty="0" smtClean="0">
                          <a:latin typeface="+mj-lt"/>
                        </a:rPr>
                        <a:t>F</a:t>
                      </a:r>
                      <a:endParaRPr lang="it-IT" b="1" i="1" u="sng" dirty="0">
                        <a:latin typeface="+mj-lt"/>
                      </a:endParaRPr>
                    </a:p>
                  </a:txBody>
                  <a:tcPr/>
                </a:tc>
              </a:tr>
            </a:tbl>
          </a:graphicData>
        </a:graphic>
      </p:graphicFrame>
      <p:graphicFrame>
        <p:nvGraphicFramePr>
          <p:cNvPr id="39" name="Tabella"/>
          <p:cNvGraphicFramePr>
            <a:graphicFrameLocks noGrp="1"/>
          </p:cNvGraphicFramePr>
          <p:nvPr/>
        </p:nvGraphicFramePr>
        <p:xfrm>
          <a:off x="714348" y="5203762"/>
          <a:ext cx="7715304" cy="365760"/>
        </p:xfrm>
        <a:graphic>
          <a:graphicData uri="http://schemas.openxmlformats.org/drawingml/2006/table">
            <a:tbl>
              <a:tblPr firstRow="1" bandRow="1">
                <a:tableStyleId>{5940675A-B579-460E-94D1-54222C63F5DA}</a:tableStyleId>
              </a:tblPr>
              <a:tblGrid>
                <a:gridCol w="2357454"/>
                <a:gridCol w="3214710"/>
                <a:gridCol w="2143140"/>
              </a:tblGrid>
              <a:tr h="302430">
                <a:tc>
                  <a:txBody>
                    <a:bodyPr/>
                    <a:lstStyle/>
                    <a:p>
                      <a:pPr algn="ctr"/>
                      <a:r>
                        <a:rPr lang="it-IT" sz="1800" dirty="0" smtClean="0"/>
                        <a:t>Magnetico</a:t>
                      </a:r>
                      <a:endParaRPr lang="it-IT" sz="1800" dirty="0"/>
                    </a:p>
                  </a:txBody>
                  <a:tcPr/>
                </a:tc>
                <a:tc>
                  <a:txBody>
                    <a:bodyPr/>
                    <a:lstStyle/>
                    <a:p>
                      <a:pPr algn="ctr"/>
                      <a:r>
                        <a:rPr lang="it-IT" sz="1800" dirty="0" smtClean="0"/>
                        <a:t>Potenziale vettore magnetico</a:t>
                      </a:r>
                      <a:r>
                        <a:rPr lang="it-IT" sz="1800" baseline="0" dirty="0" smtClean="0"/>
                        <a:t> </a:t>
                      </a:r>
                      <a:r>
                        <a:rPr lang="it-IT" sz="1800" u="sng" baseline="0" dirty="0" smtClean="0"/>
                        <a:t>A</a:t>
                      </a:r>
                      <a:endParaRPr lang="it-IT" sz="1800" u="sng" dirty="0"/>
                    </a:p>
                  </a:txBody>
                  <a:tcPr/>
                </a:tc>
                <a:tc>
                  <a:txBody>
                    <a:bodyPr/>
                    <a:lstStyle/>
                    <a:p>
                      <a:pPr algn="ctr"/>
                      <a:r>
                        <a:rPr lang="it-IT" sz="1800" dirty="0" smtClean="0">
                          <a:latin typeface="+mj-lt"/>
                        </a:rPr>
                        <a:t>Densità di corrente </a:t>
                      </a:r>
                      <a:r>
                        <a:rPr lang="it-IT" sz="1800" i="1" u="sng" dirty="0" smtClean="0">
                          <a:latin typeface="+mj-lt"/>
                        </a:rPr>
                        <a:t>J</a:t>
                      </a:r>
                      <a:endParaRPr lang="it-IT" sz="1800" i="1" u="sng" dirty="0">
                        <a:latin typeface="+mj-lt"/>
                      </a:endParaRPr>
                    </a:p>
                  </a:txBody>
                  <a:tcPr/>
                </a:tc>
              </a:tr>
            </a:tbl>
          </a:graphicData>
        </a:graphic>
      </p:graphicFrame>
      <p:graphicFrame>
        <p:nvGraphicFramePr>
          <p:cNvPr id="41" name="Tabella"/>
          <p:cNvGraphicFramePr>
            <a:graphicFrameLocks noGrp="1"/>
          </p:cNvGraphicFramePr>
          <p:nvPr/>
        </p:nvGraphicFramePr>
        <p:xfrm>
          <a:off x="714348" y="5572140"/>
          <a:ext cx="7715304" cy="373868"/>
        </p:xfrm>
        <a:graphic>
          <a:graphicData uri="http://schemas.openxmlformats.org/drawingml/2006/table">
            <a:tbl>
              <a:tblPr firstRow="1" bandRow="1">
                <a:tableStyleId>{5940675A-B579-460E-94D1-54222C63F5DA}</a:tableStyleId>
              </a:tblPr>
              <a:tblGrid>
                <a:gridCol w="2357454"/>
                <a:gridCol w="3214710"/>
                <a:gridCol w="2143140"/>
              </a:tblGrid>
              <a:tr h="373868">
                <a:tc>
                  <a:txBody>
                    <a:bodyPr/>
                    <a:lstStyle/>
                    <a:p>
                      <a:pPr algn="ctr"/>
                      <a:r>
                        <a:rPr lang="it-IT" dirty="0" smtClean="0"/>
                        <a:t>Elettrico</a:t>
                      </a:r>
                      <a:endParaRPr lang="it-IT" dirty="0"/>
                    </a:p>
                  </a:txBody>
                  <a:tcPr/>
                </a:tc>
                <a:tc>
                  <a:txBody>
                    <a:bodyPr/>
                    <a:lstStyle/>
                    <a:p>
                      <a:pPr algn="ctr"/>
                      <a:r>
                        <a:rPr lang="it-IT" dirty="0" smtClean="0"/>
                        <a:t>Potenziale</a:t>
                      </a:r>
                      <a:r>
                        <a:rPr lang="it-IT" baseline="0" dirty="0" smtClean="0"/>
                        <a:t> </a:t>
                      </a:r>
                      <a:r>
                        <a:rPr lang="it-IT" baseline="0" dirty="0" err="1" smtClean="0"/>
                        <a:t>elettico</a:t>
                      </a:r>
                      <a:r>
                        <a:rPr lang="it-IT" baseline="0" dirty="0" smtClean="0"/>
                        <a:t> </a:t>
                      </a:r>
                      <a:r>
                        <a:rPr lang="it-IT" i="1" baseline="0" dirty="0" smtClean="0">
                          <a:latin typeface="Symbol" pitchFamily="18" charset="2"/>
                        </a:rPr>
                        <a:t>f</a:t>
                      </a:r>
                      <a:endParaRPr lang="it-IT" i="1" dirty="0"/>
                    </a:p>
                  </a:txBody>
                  <a:tcPr/>
                </a:tc>
                <a:tc>
                  <a:txBody>
                    <a:bodyPr/>
                    <a:lstStyle/>
                    <a:p>
                      <a:pPr algn="ctr"/>
                      <a:r>
                        <a:rPr lang="it-IT" sz="1800" kern="1200" dirty="0" smtClean="0">
                          <a:solidFill>
                            <a:schemeClr val="tx1"/>
                          </a:solidFill>
                          <a:latin typeface="+mn-lt"/>
                          <a:ea typeface="+mn-ea"/>
                          <a:cs typeface="+mn-cs"/>
                        </a:rPr>
                        <a:t>Carica elettrica </a:t>
                      </a:r>
                      <a:r>
                        <a:rPr lang="it-IT" sz="1800" i="1" kern="1200" dirty="0" smtClean="0">
                          <a:solidFill>
                            <a:schemeClr val="tx1"/>
                          </a:solidFill>
                          <a:latin typeface="+mn-lt"/>
                          <a:ea typeface="+mn-ea"/>
                          <a:cs typeface="+mn-cs"/>
                        </a:rPr>
                        <a:t>Q</a:t>
                      </a:r>
                      <a:endParaRPr lang="it-IT" sz="1800" i="1" kern="1200" dirty="0">
                        <a:solidFill>
                          <a:schemeClr val="tx1"/>
                        </a:solidFill>
                        <a:latin typeface="+mn-lt"/>
                        <a:ea typeface="+mn-ea"/>
                        <a:cs typeface="+mn-cs"/>
                      </a:endParaRPr>
                    </a:p>
                  </a:txBody>
                  <a:tcPr/>
                </a:tc>
              </a:tr>
            </a:tbl>
          </a:graphicData>
        </a:graphic>
      </p:graphicFrame>
      <p:sp>
        <p:nvSpPr>
          <p:cNvPr id="47" name="sorgenti"/>
          <p:cNvSpPr txBox="1"/>
          <p:nvPr/>
        </p:nvSpPr>
        <p:spPr>
          <a:xfrm>
            <a:off x="6000760" y="1071546"/>
            <a:ext cx="1857388" cy="923330"/>
          </a:xfrm>
          <a:prstGeom prst="rect">
            <a:avLst/>
          </a:prstGeom>
          <a:noFill/>
          <a:ln w="25400">
            <a:solidFill>
              <a:srgbClr val="00144C"/>
            </a:solidFill>
          </a:ln>
        </p:spPr>
        <p:txBody>
          <a:bodyPr wrap="square" rtlCol="0">
            <a:spAutoFit/>
          </a:bodyPr>
          <a:lstStyle/>
          <a:p>
            <a:pPr algn="ctr"/>
            <a:endParaRPr lang="de-DE" b="1" dirty="0" smtClean="0"/>
          </a:p>
          <a:p>
            <a:pPr algn="ctr"/>
            <a:r>
              <a:rPr lang="de-DE" b="1" dirty="0" err="1" smtClean="0"/>
              <a:t>Sorgenti</a:t>
            </a:r>
            <a:r>
              <a:rPr lang="de-DE" b="1" dirty="0" smtClean="0"/>
              <a:t> </a:t>
            </a:r>
          </a:p>
          <a:p>
            <a:pPr algn="ctr"/>
            <a:endParaRPr lang="it-IT" b="1" dirty="0" smtClean="0"/>
          </a:p>
        </p:txBody>
      </p:sp>
      <p:cxnSp>
        <p:nvCxnSpPr>
          <p:cNvPr id="49" name="Connettore 2 48"/>
          <p:cNvCxnSpPr/>
          <p:nvPr/>
        </p:nvCxnSpPr>
        <p:spPr>
          <a:xfrm rot="10800000">
            <a:off x="3143240" y="4500570"/>
            <a:ext cx="285752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a:off x="3143240" y="5072074"/>
            <a:ext cx="285752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definizione problema"/>
          <p:cNvSpPr txBox="1"/>
          <p:nvPr/>
        </p:nvSpPr>
        <p:spPr>
          <a:xfrm>
            <a:off x="1285852" y="714356"/>
            <a:ext cx="6572296" cy="2308324"/>
          </a:xfrm>
          <a:prstGeom prst="rect">
            <a:avLst/>
          </a:prstGeom>
          <a:noFill/>
        </p:spPr>
        <p:txBody>
          <a:bodyPr wrap="square" rtlCol="0">
            <a:spAutoFit/>
          </a:bodyPr>
          <a:lstStyle/>
          <a:p>
            <a:r>
              <a:rPr lang="it-IT" dirty="0" smtClean="0"/>
              <a:t>E’ possibile enunciare il problema fondamentale di un campo nel modo seguente:</a:t>
            </a:r>
          </a:p>
          <a:p>
            <a:pPr>
              <a:buFont typeface="Arial" pitchFamily="34" charset="0"/>
              <a:buChar char="•"/>
            </a:pPr>
            <a:r>
              <a:rPr lang="it-IT" dirty="0" smtClean="0"/>
              <a:t> assegnata la regione in cui ha sede il campo;</a:t>
            </a:r>
          </a:p>
          <a:p>
            <a:pPr>
              <a:buFont typeface="Arial" pitchFamily="34" charset="0"/>
              <a:buChar char="•"/>
            </a:pPr>
            <a:r>
              <a:rPr lang="it-IT" dirty="0" smtClean="0"/>
              <a:t> assegnata la natura del materiale che riempie la regione;</a:t>
            </a:r>
          </a:p>
          <a:p>
            <a:pPr>
              <a:buFont typeface="Arial" pitchFamily="34" charset="0"/>
              <a:buChar char="•"/>
            </a:pPr>
            <a:r>
              <a:rPr lang="it-IT" dirty="0" smtClean="0"/>
              <a:t> assegnate le sorgenti del campo;</a:t>
            </a:r>
          </a:p>
          <a:p>
            <a:pPr>
              <a:buFont typeface="Arial" pitchFamily="34" charset="0"/>
              <a:buChar char="•"/>
            </a:pPr>
            <a:r>
              <a:rPr lang="it-IT" dirty="0" smtClean="0"/>
              <a:t> assegnate le condizioni sul contorno del campo;</a:t>
            </a:r>
          </a:p>
          <a:p>
            <a:endParaRPr lang="it-IT" dirty="0" smtClean="0">
              <a:latin typeface="+mj-lt"/>
            </a:endParaRPr>
          </a:p>
          <a:p>
            <a:r>
              <a:rPr lang="it-IT" dirty="0" smtClean="0">
                <a:latin typeface="+mj-lt"/>
              </a:rPr>
              <a:t>→ determinare la configurazione del campo. </a:t>
            </a:r>
            <a:endParaRPr lang="it-IT" dirty="0">
              <a:latin typeface="+mj-lt"/>
            </a:endParaRPr>
          </a:p>
        </p:txBody>
      </p:sp>
      <p:sp>
        <p:nvSpPr>
          <p:cNvPr id="55" name="CasellaDiTesto 54"/>
          <p:cNvSpPr txBox="1"/>
          <p:nvPr/>
        </p:nvSpPr>
        <p:spPr>
          <a:xfrm>
            <a:off x="3286116" y="4143380"/>
            <a:ext cx="2714644" cy="369332"/>
          </a:xfrm>
          <a:prstGeom prst="rect">
            <a:avLst/>
          </a:prstGeom>
          <a:noFill/>
        </p:spPr>
        <p:txBody>
          <a:bodyPr wrap="square" rtlCol="0">
            <a:spAutoFit/>
          </a:bodyPr>
          <a:lstStyle/>
          <a:p>
            <a:r>
              <a:rPr lang="it-IT" dirty="0" smtClean="0"/>
              <a:t>Problema fondamentale</a:t>
            </a:r>
            <a:endParaRPr lang="it-IT" dirty="0"/>
          </a:p>
        </p:txBody>
      </p:sp>
      <p:sp>
        <p:nvSpPr>
          <p:cNvPr id="56" name="CasellaDiTesto 55"/>
          <p:cNvSpPr txBox="1"/>
          <p:nvPr/>
        </p:nvSpPr>
        <p:spPr>
          <a:xfrm>
            <a:off x="3286116" y="4714884"/>
            <a:ext cx="2714644" cy="369332"/>
          </a:xfrm>
          <a:prstGeom prst="rect">
            <a:avLst/>
          </a:prstGeom>
          <a:noFill/>
        </p:spPr>
        <p:txBody>
          <a:bodyPr wrap="square" rtlCol="0">
            <a:spAutoFit/>
          </a:bodyPr>
          <a:lstStyle/>
          <a:p>
            <a:r>
              <a:rPr lang="it-IT" dirty="0" smtClean="0"/>
              <a:t>Equazione fondamentale</a:t>
            </a:r>
            <a:endParaRPr lang="it-IT" dirty="0"/>
          </a:p>
        </p:txBody>
      </p:sp>
      <p:sp>
        <p:nvSpPr>
          <p:cNvPr id="57" name="CasellaDiTesto 56"/>
          <p:cNvSpPr txBox="1"/>
          <p:nvPr/>
        </p:nvSpPr>
        <p:spPr>
          <a:xfrm>
            <a:off x="1357290" y="3929066"/>
            <a:ext cx="1785950" cy="369332"/>
          </a:xfrm>
          <a:prstGeom prst="rect">
            <a:avLst/>
          </a:prstGeom>
          <a:noFill/>
        </p:spPr>
        <p:txBody>
          <a:bodyPr wrap="square" rtlCol="0">
            <a:spAutoFit/>
          </a:bodyPr>
          <a:lstStyle/>
          <a:p>
            <a:r>
              <a:rPr lang="it-IT" dirty="0" smtClean="0"/>
              <a:t>Effetti (incogniti)</a:t>
            </a:r>
            <a:endParaRPr lang="it-IT" dirty="0"/>
          </a:p>
        </p:txBody>
      </p:sp>
      <p:sp>
        <p:nvSpPr>
          <p:cNvPr id="58" name="CasellaDiTesto 57"/>
          <p:cNvSpPr txBox="1"/>
          <p:nvPr/>
        </p:nvSpPr>
        <p:spPr>
          <a:xfrm>
            <a:off x="6215074" y="3929066"/>
            <a:ext cx="1428760" cy="369332"/>
          </a:xfrm>
          <a:prstGeom prst="rect">
            <a:avLst/>
          </a:prstGeom>
          <a:noFill/>
        </p:spPr>
        <p:txBody>
          <a:bodyPr wrap="square" rtlCol="0">
            <a:spAutoFit/>
          </a:bodyPr>
          <a:lstStyle/>
          <a:p>
            <a:r>
              <a:rPr lang="it-IT" dirty="0" smtClean="0"/>
              <a:t>Cause (note)</a:t>
            </a:r>
            <a:endParaRPr lang="it-IT" dirty="0"/>
          </a:p>
        </p:txBody>
      </p:sp>
      <p:graphicFrame>
        <p:nvGraphicFramePr>
          <p:cNvPr id="59" name="Tabella"/>
          <p:cNvGraphicFramePr>
            <a:graphicFrameLocks noGrp="1"/>
          </p:cNvGraphicFramePr>
          <p:nvPr/>
        </p:nvGraphicFramePr>
        <p:xfrm>
          <a:off x="2143108" y="928670"/>
          <a:ext cx="5143536" cy="785818"/>
        </p:xfrm>
        <a:graphic>
          <a:graphicData uri="http://schemas.openxmlformats.org/drawingml/2006/table">
            <a:tbl>
              <a:tblPr firstRow="1" bandRow="1">
                <a:tableStyleId>{5940675A-B579-460E-94D1-54222C63F5DA}</a:tableStyleId>
              </a:tblPr>
              <a:tblGrid>
                <a:gridCol w="2571768"/>
                <a:gridCol w="2571768"/>
              </a:tblGrid>
              <a:tr h="373868">
                <a:tc>
                  <a:txBody>
                    <a:bodyPr/>
                    <a:lstStyle/>
                    <a:p>
                      <a:pPr algn="ctr"/>
                      <a:r>
                        <a:rPr lang="it-IT" b="1" dirty="0" smtClean="0">
                          <a:solidFill>
                            <a:schemeClr val="bg1"/>
                          </a:solidFill>
                        </a:rPr>
                        <a:t>Campo</a:t>
                      </a:r>
                      <a:endParaRPr lang="it-IT" b="1" dirty="0">
                        <a:solidFill>
                          <a:schemeClr val="bg1"/>
                        </a:solidFill>
                      </a:endParaRPr>
                    </a:p>
                  </a:txBody>
                  <a:tcPr>
                    <a:solidFill>
                      <a:srgbClr val="00144C"/>
                    </a:solidFill>
                  </a:tcPr>
                </a:tc>
                <a:tc>
                  <a:txBody>
                    <a:bodyPr/>
                    <a:lstStyle/>
                    <a:p>
                      <a:pPr algn="ctr"/>
                      <a:r>
                        <a:rPr lang="it-IT" b="1" dirty="0" err="1" smtClean="0">
                          <a:solidFill>
                            <a:schemeClr val="bg1"/>
                          </a:solidFill>
                        </a:rPr>
                        <a:t>Eq</a:t>
                      </a:r>
                      <a:r>
                        <a:rPr lang="it-IT" b="1" dirty="0" smtClean="0">
                          <a:solidFill>
                            <a:schemeClr val="bg1"/>
                          </a:solidFill>
                        </a:rPr>
                        <a:t>. Fondamentale di</a:t>
                      </a:r>
                      <a:endParaRPr lang="it-IT" b="1" dirty="0">
                        <a:solidFill>
                          <a:schemeClr val="bg1"/>
                        </a:solidFill>
                      </a:endParaRPr>
                    </a:p>
                  </a:txBody>
                  <a:tcPr>
                    <a:solidFill>
                      <a:srgbClr val="00144C"/>
                    </a:solidFill>
                  </a:tcPr>
                </a:tc>
              </a:tr>
              <a:tr h="411950">
                <a:tc>
                  <a:txBody>
                    <a:bodyPr/>
                    <a:lstStyle/>
                    <a:p>
                      <a:pPr algn="ctr"/>
                      <a:r>
                        <a:rPr lang="it-IT" dirty="0" smtClean="0"/>
                        <a:t>Termico</a:t>
                      </a:r>
                      <a:endParaRPr lang="it-IT" dirty="0"/>
                    </a:p>
                  </a:txBody>
                  <a:tcPr/>
                </a:tc>
                <a:tc>
                  <a:txBody>
                    <a:bodyPr/>
                    <a:lstStyle/>
                    <a:p>
                      <a:pPr algn="ctr"/>
                      <a:r>
                        <a:rPr lang="it-IT" dirty="0" smtClean="0"/>
                        <a:t>Fourier</a:t>
                      </a:r>
                      <a:endParaRPr lang="it-IT" dirty="0"/>
                    </a:p>
                  </a:txBody>
                  <a:tcPr/>
                </a:tc>
              </a:tr>
            </a:tbl>
          </a:graphicData>
        </a:graphic>
      </p:graphicFrame>
      <p:graphicFrame>
        <p:nvGraphicFramePr>
          <p:cNvPr id="60" name="Tabella2"/>
          <p:cNvGraphicFramePr>
            <a:graphicFrameLocks noGrp="1"/>
          </p:cNvGraphicFramePr>
          <p:nvPr/>
        </p:nvGraphicFramePr>
        <p:xfrm>
          <a:off x="2143108" y="1717106"/>
          <a:ext cx="5143536" cy="373868"/>
        </p:xfrm>
        <a:graphic>
          <a:graphicData uri="http://schemas.openxmlformats.org/drawingml/2006/table">
            <a:tbl>
              <a:tblPr firstRow="1" bandRow="1">
                <a:tableStyleId>{5940675A-B579-460E-94D1-54222C63F5DA}</a:tableStyleId>
              </a:tblPr>
              <a:tblGrid>
                <a:gridCol w="2571768"/>
                <a:gridCol w="2571768"/>
              </a:tblGrid>
              <a:tr h="373868">
                <a:tc>
                  <a:txBody>
                    <a:bodyPr/>
                    <a:lstStyle/>
                    <a:p>
                      <a:pPr algn="ctr"/>
                      <a:r>
                        <a:rPr lang="it-IT" dirty="0" smtClean="0"/>
                        <a:t>Diffusione</a:t>
                      </a:r>
                      <a:endParaRPr lang="it-IT" dirty="0"/>
                    </a:p>
                  </a:txBody>
                  <a:tcPr>
                    <a:noFill/>
                  </a:tcPr>
                </a:tc>
                <a:tc>
                  <a:txBody>
                    <a:bodyPr/>
                    <a:lstStyle/>
                    <a:p>
                      <a:pPr algn="ctr"/>
                      <a:r>
                        <a:rPr lang="it-IT" dirty="0" err="1" smtClean="0"/>
                        <a:t>Fick</a:t>
                      </a:r>
                      <a:endParaRPr lang="it-IT" dirty="0"/>
                    </a:p>
                  </a:txBody>
                  <a:tcPr>
                    <a:noFill/>
                  </a:tcPr>
                </a:tc>
              </a:tr>
            </a:tbl>
          </a:graphicData>
        </a:graphic>
      </p:graphicFrame>
      <p:graphicFrame>
        <p:nvGraphicFramePr>
          <p:cNvPr id="61" name="Tabella"/>
          <p:cNvGraphicFramePr>
            <a:graphicFrameLocks noGrp="1"/>
          </p:cNvGraphicFramePr>
          <p:nvPr/>
        </p:nvGraphicFramePr>
        <p:xfrm>
          <a:off x="2143108" y="2093592"/>
          <a:ext cx="5143536" cy="392908"/>
        </p:xfrm>
        <a:graphic>
          <a:graphicData uri="http://schemas.openxmlformats.org/drawingml/2006/table">
            <a:tbl>
              <a:tblPr firstRow="1" bandRow="1">
                <a:tableStyleId>{5940675A-B579-460E-94D1-54222C63F5DA}</a:tableStyleId>
              </a:tblPr>
              <a:tblGrid>
                <a:gridCol w="2571768"/>
                <a:gridCol w="2571768"/>
              </a:tblGrid>
              <a:tr h="392908">
                <a:tc>
                  <a:txBody>
                    <a:bodyPr/>
                    <a:lstStyle/>
                    <a:p>
                      <a:pPr algn="ctr"/>
                      <a:r>
                        <a:rPr lang="it-IT" dirty="0" smtClean="0"/>
                        <a:t>Elastico</a:t>
                      </a:r>
                      <a:endParaRPr lang="it-IT" dirty="0"/>
                    </a:p>
                  </a:txBody>
                  <a:tcPr/>
                </a:tc>
                <a:tc>
                  <a:txBody>
                    <a:bodyPr/>
                    <a:lstStyle/>
                    <a:p>
                      <a:pPr algn="ctr"/>
                      <a:r>
                        <a:rPr lang="it-IT" dirty="0" err="1" smtClean="0"/>
                        <a:t>Navier</a:t>
                      </a:r>
                      <a:endParaRPr lang="it-IT" dirty="0"/>
                    </a:p>
                  </a:txBody>
                  <a:tcPr/>
                </a:tc>
              </a:tr>
            </a:tbl>
          </a:graphicData>
        </a:graphic>
      </p:graphicFrame>
      <p:graphicFrame>
        <p:nvGraphicFramePr>
          <p:cNvPr id="62" name="Tabella"/>
          <p:cNvGraphicFramePr>
            <a:graphicFrameLocks noGrp="1"/>
          </p:cNvGraphicFramePr>
          <p:nvPr/>
        </p:nvGraphicFramePr>
        <p:xfrm>
          <a:off x="2143108" y="2489118"/>
          <a:ext cx="5143536" cy="365760"/>
        </p:xfrm>
        <a:graphic>
          <a:graphicData uri="http://schemas.openxmlformats.org/drawingml/2006/table">
            <a:tbl>
              <a:tblPr firstRow="1" bandRow="1">
                <a:tableStyleId>{5940675A-B579-460E-94D1-54222C63F5DA}</a:tableStyleId>
              </a:tblPr>
              <a:tblGrid>
                <a:gridCol w="2571768"/>
                <a:gridCol w="2571768"/>
              </a:tblGrid>
              <a:tr h="302430">
                <a:tc>
                  <a:txBody>
                    <a:bodyPr/>
                    <a:lstStyle/>
                    <a:p>
                      <a:pPr algn="ctr"/>
                      <a:r>
                        <a:rPr lang="it-IT" smtClean="0"/>
                        <a:t>Fluidodinamico</a:t>
                      </a:r>
                      <a:r>
                        <a:rPr lang="it-IT" baseline="0" smtClean="0"/>
                        <a:t> </a:t>
                      </a:r>
                      <a:endParaRPr lang="it-IT" dirty="0"/>
                    </a:p>
                  </a:txBody>
                  <a:tcPr/>
                </a:tc>
                <a:tc>
                  <a:txBody>
                    <a:bodyPr/>
                    <a:lstStyle/>
                    <a:p>
                      <a:pPr algn="ctr"/>
                      <a:r>
                        <a:rPr lang="it-IT" dirty="0" err="1" smtClean="0"/>
                        <a:t>Navier-Stokes</a:t>
                      </a:r>
                      <a:endParaRPr lang="it-IT" dirty="0"/>
                    </a:p>
                  </a:txBody>
                  <a:tcPr/>
                </a:tc>
              </a:tr>
            </a:tbl>
          </a:graphicData>
        </a:graphic>
      </p:graphicFrame>
      <p:graphicFrame>
        <p:nvGraphicFramePr>
          <p:cNvPr id="63" name="Tabella"/>
          <p:cNvGraphicFramePr>
            <a:graphicFrameLocks noGrp="1"/>
          </p:cNvGraphicFramePr>
          <p:nvPr/>
        </p:nvGraphicFramePr>
        <p:xfrm>
          <a:off x="2143108" y="2857496"/>
          <a:ext cx="5143536" cy="373868"/>
        </p:xfrm>
        <a:graphic>
          <a:graphicData uri="http://schemas.openxmlformats.org/drawingml/2006/table">
            <a:tbl>
              <a:tblPr firstRow="1" bandRow="1">
                <a:tableStyleId>{5940675A-B579-460E-94D1-54222C63F5DA}</a:tableStyleId>
              </a:tblPr>
              <a:tblGrid>
                <a:gridCol w="2571768"/>
                <a:gridCol w="2571768"/>
              </a:tblGrid>
              <a:tr h="373868">
                <a:tc>
                  <a:txBody>
                    <a:bodyPr/>
                    <a:lstStyle/>
                    <a:p>
                      <a:pPr algn="ctr"/>
                      <a:r>
                        <a:rPr lang="it-IT" dirty="0" smtClean="0"/>
                        <a:t>Fluidodinamico</a:t>
                      </a:r>
                      <a:endParaRPr lang="it-IT" dirty="0"/>
                    </a:p>
                  </a:txBody>
                  <a:tcPr/>
                </a:tc>
                <a:tc>
                  <a:txBody>
                    <a:bodyPr/>
                    <a:lstStyle/>
                    <a:p>
                      <a:pPr algn="ctr"/>
                      <a:r>
                        <a:rPr lang="it-IT" dirty="0" smtClean="0"/>
                        <a:t>Eulero</a:t>
                      </a:r>
                      <a:r>
                        <a:rPr lang="it-IT" baseline="0" dirty="0" smtClean="0"/>
                        <a:t> </a:t>
                      </a:r>
                      <a:endParaRPr lang="it-IT" dirty="0"/>
                    </a:p>
                  </a:txBody>
                  <a:tcPr/>
                </a:tc>
              </a:tr>
            </a:tbl>
          </a:graphicData>
        </a:graphic>
      </p:graphicFrame>
    </p:spTree>
    <p:custDataLst>
      <p:tags r:id="rId2"/>
    </p:custDataLst>
  </p:cSld>
  <p:clrMapOvr>
    <a:overrideClrMapping bg1="lt1" tx1="dk1" bg2="lt2" tx2="dk2" accent1="accent1" accent2="accent2" accent3="accent3" accent4="accent4" accent5="accent5" accent6="accent6" hlink="hlink" folHlink="folHlink"/>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linds(horizontal)">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30"/>
                                        </p:tgtEl>
                                      </p:cBhvr>
                                    </p:animEffect>
                                    <p:set>
                                      <p:cBhvr>
                                        <p:cTn id="58" dur="1" fill="hold">
                                          <p:stCondLst>
                                            <p:cond delay="499"/>
                                          </p:stCondLst>
                                        </p:cTn>
                                        <p:tgtEl>
                                          <p:spTgt spid="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grpId="0" nodeType="clickEffect">
                                  <p:stCondLst>
                                    <p:cond delay="0"/>
                                  </p:stCondLst>
                                  <p:childTnLst>
                                    <p:animMotion origin="layout" path="M 0 0 L 0 0.47245 " pathEditMode="relative" ptsTypes="AA">
                                      <p:cBhvr>
                                        <p:cTn id="62" dur="500" fill="hold"/>
                                        <p:tgtEl>
                                          <p:spTgt spid="26"/>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 0 L 0 0.47245 " pathEditMode="relative" ptsTypes="AA">
                                      <p:cBhvr>
                                        <p:cTn id="64" dur="500" fill="hold"/>
                                        <p:tgtEl>
                                          <p:spTgt spid="47"/>
                                        </p:tgtEl>
                                        <p:attrNameLst>
                                          <p:attrName>ppt_x</p:attrName>
                                          <p:attrName>ppt_y</p:attrName>
                                        </p:attrNameLst>
                                      </p:cBhvr>
                                    </p:animMotion>
                                  </p:childTnLst>
                                </p:cTn>
                              </p:par>
                              <p:par>
                                <p:cTn id="65" presetID="3" presetClass="entr" presetSubtype="10" fill="hold" grpId="0" nodeType="withEffect">
                                  <p:stCondLst>
                                    <p:cond delay="500"/>
                                  </p:stCondLst>
                                  <p:childTnLst>
                                    <p:set>
                                      <p:cBhvr>
                                        <p:cTn id="66" dur="1" fill="hold">
                                          <p:stCondLst>
                                            <p:cond delay="0"/>
                                          </p:stCondLst>
                                        </p:cTn>
                                        <p:tgtEl>
                                          <p:spTgt spid="54"/>
                                        </p:tgtEl>
                                        <p:attrNameLst>
                                          <p:attrName>style.visibility</p:attrName>
                                        </p:attrNameLst>
                                      </p:cBhvr>
                                      <p:to>
                                        <p:strVal val="visible"/>
                                      </p:to>
                                    </p:set>
                                    <p:animEffect transition="in" filter="blinds(horizontal)">
                                      <p:cBhvr>
                                        <p:cTn id="67" dur="5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linds(horizontal)">
                                      <p:cBhvr>
                                        <p:cTn id="72" dur="500"/>
                                        <p:tgtEl>
                                          <p:spTgt spid="52"/>
                                        </p:tgtEl>
                                      </p:cBhvr>
                                    </p:animEffect>
                                  </p:childTnLst>
                                </p:cTn>
                              </p:par>
                              <p:par>
                                <p:cTn id="73" presetID="3" presetClass="entr" presetSubtype="1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blinds(horizontal)">
                                      <p:cBhvr>
                                        <p:cTn id="75" dur="500"/>
                                        <p:tgtEl>
                                          <p:spTgt spid="4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blinds(horizontal)">
                                      <p:cBhvr>
                                        <p:cTn id="80" dur="500"/>
                                        <p:tgtEl>
                                          <p:spTgt spid="5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blinds(horizontal)">
                                      <p:cBhvr>
                                        <p:cTn id="83" dur="500"/>
                                        <p:tgtEl>
                                          <p:spTgt spid="57"/>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blinds(horizontal)">
                                      <p:cBhvr>
                                        <p:cTn id="86" dur="500"/>
                                        <p:tgtEl>
                                          <p:spTgt spid="55"/>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blinds(horizontal)">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54"/>
                                        </p:tgtEl>
                                      </p:cBhvr>
                                    </p:animEffect>
                                    <p:set>
                                      <p:cBhvr>
                                        <p:cTn id="94" dur="1" fill="hold">
                                          <p:stCondLst>
                                            <p:cond delay="499"/>
                                          </p:stCondLst>
                                        </p:cTn>
                                        <p:tgtEl>
                                          <p:spTgt spid="5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linds(horizontal)">
                                      <p:cBhvr>
                                        <p:cTn id="99" dur="500"/>
                                        <p:tgtEl>
                                          <p:spTgt spid="59"/>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blinds(horizontal)">
                                      <p:cBhvr>
                                        <p:cTn id="104" dur="500"/>
                                        <p:tgtEl>
                                          <p:spTgt spid="60"/>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blinds(horizontal)">
                                      <p:cBhvr>
                                        <p:cTn id="109" dur="500"/>
                                        <p:tgtEl>
                                          <p:spTgt spid="61"/>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linds(horizontal)">
                                      <p:cBhvr>
                                        <p:cTn id="114" dur="500"/>
                                        <p:tgtEl>
                                          <p:spTgt spid="62"/>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blinds(horizontal)">
                                      <p:cBhvr>
                                        <p:cTn id="1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p:bldP spid="21" grpId="1"/>
      <p:bldP spid="30" grpId="0"/>
      <p:bldP spid="30" grpId="1"/>
      <p:bldP spid="47" grpId="0" animBg="1"/>
      <p:bldP spid="54" grpId="0"/>
      <p:bldP spid="54" grpId="1"/>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it-IT" dirty="0" smtClean="0">
                <a:solidFill>
                  <a:schemeClr val="bg1"/>
                </a:solidFill>
                <a:latin typeface="Times New Roman" pitchFamily="18" charset="0"/>
                <a:cs typeface="Times New Roman" pitchFamily="18" charset="0"/>
              </a:rPr>
              <a:t>Operatori Differenziali</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5"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11</a:t>
            </a:r>
            <a:endParaRPr lang="it-IT" sz="1200" dirty="0">
              <a:solidFill>
                <a:schemeClr val="bg1"/>
              </a:solidFill>
              <a:latin typeface="Times New Roman" pitchFamily="18" charset="0"/>
              <a:cs typeface="Times New Roman" pitchFamily="18" charset="0"/>
            </a:endParaRPr>
          </a:p>
        </p:txBody>
      </p:sp>
      <p:sp>
        <p:nvSpPr>
          <p:cNvPr id="21" name="CasellaDiTesto 20"/>
          <p:cNvSpPr txBox="1"/>
          <p:nvPr/>
        </p:nvSpPr>
        <p:spPr>
          <a:xfrm>
            <a:off x="1643042" y="1071546"/>
            <a:ext cx="5857916" cy="923330"/>
          </a:xfrm>
          <a:prstGeom prst="rect">
            <a:avLst/>
          </a:prstGeom>
          <a:noFill/>
          <a:ln w="25400">
            <a:solidFill>
              <a:srgbClr val="00144C"/>
            </a:solidFill>
          </a:ln>
        </p:spPr>
        <p:txBody>
          <a:bodyPr wrap="square" rtlCol="0">
            <a:spAutoFit/>
          </a:bodyPr>
          <a:lstStyle/>
          <a:p>
            <a:pPr algn="ctr"/>
            <a:r>
              <a:rPr lang="it-IT" dirty="0" smtClean="0"/>
              <a:t>Nello studio dei campi scalari e vettoriali, alcune operazioni suggeriscono l’introduzione di veri e propri strumenti matematici.</a:t>
            </a:r>
            <a:endParaRPr lang="it-IT" dirty="0"/>
          </a:p>
        </p:txBody>
      </p:sp>
      <p:cxnSp>
        <p:nvCxnSpPr>
          <p:cNvPr id="47" name="Connettore 1 46"/>
          <p:cNvCxnSpPr>
            <a:stCxn id="21" idx="2"/>
          </p:cNvCxnSpPr>
          <p:nvPr/>
        </p:nvCxnSpPr>
        <p:spPr>
          <a:xfrm rot="5400000">
            <a:off x="4176409" y="2390467"/>
            <a:ext cx="791182"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a:off x="1285852" y="2786058"/>
            <a:ext cx="657229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nettore 2 55"/>
          <p:cNvCxnSpPr/>
          <p:nvPr/>
        </p:nvCxnSpPr>
        <p:spPr>
          <a:xfrm rot="5400000">
            <a:off x="1036613" y="3035297"/>
            <a:ext cx="50006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rot="5400000">
            <a:off x="3179753" y="3035297"/>
            <a:ext cx="50006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rot="5400000">
            <a:off x="5394331" y="3035297"/>
            <a:ext cx="50006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p:cNvCxnSpPr/>
          <p:nvPr/>
        </p:nvCxnSpPr>
        <p:spPr>
          <a:xfrm rot="5400000">
            <a:off x="7608909" y="3035297"/>
            <a:ext cx="50006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CasellaDiTesto 59"/>
          <p:cNvSpPr txBox="1"/>
          <p:nvPr/>
        </p:nvSpPr>
        <p:spPr>
          <a:xfrm>
            <a:off x="714348" y="3286124"/>
            <a:ext cx="1214446" cy="369332"/>
          </a:xfrm>
          <a:prstGeom prst="rect">
            <a:avLst/>
          </a:prstGeom>
          <a:noFill/>
          <a:ln w="25400">
            <a:solidFill>
              <a:srgbClr val="00144C"/>
            </a:solidFill>
          </a:ln>
        </p:spPr>
        <p:txBody>
          <a:bodyPr wrap="square" rtlCol="0">
            <a:spAutoFit/>
          </a:bodyPr>
          <a:lstStyle/>
          <a:p>
            <a:pPr algn="ctr"/>
            <a:r>
              <a:rPr lang="it-IT" dirty="0" smtClean="0"/>
              <a:t>Gradiente</a:t>
            </a:r>
            <a:endParaRPr lang="it-IT" dirty="0"/>
          </a:p>
        </p:txBody>
      </p:sp>
      <p:sp>
        <p:nvSpPr>
          <p:cNvPr id="61" name="CasellaDiTesto 60"/>
          <p:cNvSpPr txBox="1"/>
          <p:nvPr/>
        </p:nvSpPr>
        <p:spPr>
          <a:xfrm>
            <a:off x="5000628" y="3286124"/>
            <a:ext cx="1214446" cy="369332"/>
          </a:xfrm>
          <a:prstGeom prst="rect">
            <a:avLst/>
          </a:prstGeom>
          <a:noFill/>
          <a:ln w="25400">
            <a:solidFill>
              <a:srgbClr val="00144C"/>
            </a:solidFill>
          </a:ln>
        </p:spPr>
        <p:txBody>
          <a:bodyPr wrap="square" rtlCol="0">
            <a:spAutoFit/>
          </a:bodyPr>
          <a:lstStyle/>
          <a:p>
            <a:pPr algn="ctr"/>
            <a:r>
              <a:rPr lang="it-IT" dirty="0" smtClean="0"/>
              <a:t>Rotore</a:t>
            </a:r>
            <a:endParaRPr lang="it-IT" dirty="0"/>
          </a:p>
        </p:txBody>
      </p:sp>
      <p:sp>
        <p:nvSpPr>
          <p:cNvPr id="62" name="CasellaDiTesto 61"/>
          <p:cNvSpPr txBox="1"/>
          <p:nvPr/>
        </p:nvSpPr>
        <p:spPr>
          <a:xfrm>
            <a:off x="2786050" y="3286124"/>
            <a:ext cx="1214446" cy="369332"/>
          </a:xfrm>
          <a:prstGeom prst="rect">
            <a:avLst/>
          </a:prstGeom>
          <a:noFill/>
          <a:ln w="25400">
            <a:solidFill>
              <a:srgbClr val="00144C"/>
            </a:solidFill>
          </a:ln>
        </p:spPr>
        <p:txBody>
          <a:bodyPr wrap="square" rtlCol="0">
            <a:spAutoFit/>
          </a:bodyPr>
          <a:lstStyle/>
          <a:p>
            <a:pPr algn="ctr"/>
            <a:r>
              <a:rPr lang="it-IT" dirty="0" smtClean="0"/>
              <a:t>Divergenza</a:t>
            </a:r>
            <a:endParaRPr lang="it-IT" dirty="0"/>
          </a:p>
        </p:txBody>
      </p:sp>
      <p:sp>
        <p:nvSpPr>
          <p:cNvPr id="63" name="CasellaDiTesto 62"/>
          <p:cNvSpPr txBox="1"/>
          <p:nvPr/>
        </p:nvSpPr>
        <p:spPr>
          <a:xfrm>
            <a:off x="7215206" y="3286124"/>
            <a:ext cx="1214446" cy="369332"/>
          </a:xfrm>
          <a:prstGeom prst="rect">
            <a:avLst/>
          </a:prstGeom>
          <a:noFill/>
          <a:ln w="25400">
            <a:solidFill>
              <a:srgbClr val="00144C"/>
            </a:solidFill>
          </a:ln>
        </p:spPr>
        <p:txBody>
          <a:bodyPr wrap="square" rtlCol="0">
            <a:spAutoFit/>
          </a:bodyPr>
          <a:lstStyle/>
          <a:p>
            <a:pPr algn="ctr"/>
            <a:r>
              <a:rPr lang="it-IT" dirty="0" err="1" smtClean="0"/>
              <a:t>Laplaciano</a:t>
            </a:r>
            <a:endParaRPr lang="it-IT" dirty="0"/>
          </a:p>
        </p:txBody>
      </p:sp>
    </p:spTree>
    <p:custDataLst>
      <p:tags r:id="rId2"/>
    </p:custDataLst>
  </p:cSld>
  <p:clrMapOvr>
    <a:overrideClrMapping bg1="lt1" tx1="dk1" bg2="lt2" tx2="dk2" accent1="accent1" accent2="accent2" accent3="accent3" accent4="accent4" accent5="accent5" accent6="accent6" hlink="hlink" folHlink="folHlink"/>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3" presetClass="entr" presetSubtype="1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linds(horizontal)">
                                      <p:cBhvr>
                                        <p:cTn id="16" dur="500"/>
                                        <p:tgtEl>
                                          <p:spTgt spid="58"/>
                                        </p:tgtEl>
                                      </p:cBhvr>
                                    </p:animEffect>
                                  </p:childTnLst>
                                </p:cTn>
                              </p:par>
                              <p:par>
                                <p:cTn id="17" presetID="3" presetClass="entr" presetSubtype="1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linds(horizontal)">
                                      <p:cBhvr>
                                        <p:cTn id="19" dur="500"/>
                                        <p:tgtEl>
                                          <p:spTgt spid="59"/>
                                        </p:tgtEl>
                                      </p:cBhvr>
                                    </p:animEffect>
                                  </p:childTnLst>
                                </p:cTn>
                              </p:par>
                              <p:par>
                                <p:cTn id="20" presetID="3" presetClass="entr" presetSubtype="1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linds(horizontal)">
                                      <p:cBhvr>
                                        <p:cTn id="27" dur="500"/>
                                        <p:tgtEl>
                                          <p:spTgt spid="6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linds(horizontal)">
                                      <p:cBhvr>
                                        <p:cTn id="30" dur="500"/>
                                        <p:tgtEl>
                                          <p:spTgt spid="6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linds(horizontal)">
                                      <p:cBhvr>
                                        <p:cTn id="33" dur="500"/>
                                        <p:tgtEl>
                                          <p:spTgt spid="6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linds(horizontal)">
                                      <p:cBhvr>
                                        <p:cTn id="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it-IT" dirty="0" smtClean="0">
                <a:solidFill>
                  <a:schemeClr val="bg1"/>
                </a:solidFill>
                <a:latin typeface="Times New Roman" pitchFamily="18" charset="0"/>
                <a:cs typeface="Times New Roman" pitchFamily="18" charset="0"/>
              </a:rPr>
              <a:t>Equazioni Fisiche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5"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12</a:t>
            </a:r>
            <a:endParaRPr lang="it-IT" sz="1200" dirty="0">
              <a:solidFill>
                <a:schemeClr val="bg1"/>
              </a:solidFill>
              <a:latin typeface="Times New Roman" pitchFamily="18" charset="0"/>
              <a:cs typeface="Times New Roman" pitchFamily="18" charset="0"/>
            </a:endParaRPr>
          </a:p>
        </p:txBody>
      </p:sp>
      <p:sp>
        <p:nvSpPr>
          <p:cNvPr id="29" name="CasellaDiTesto 28"/>
          <p:cNvSpPr txBox="1"/>
          <p:nvPr/>
        </p:nvSpPr>
        <p:spPr>
          <a:xfrm>
            <a:off x="2285984" y="916528"/>
            <a:ext cx="4572032" cy="369332"/>
          </a:xfrm>
          <a:prstGeom prst="rect">
            <a:avLst/>
          </a:prstGeom>
          <a:noFill/>
        </p:spPr>
        <p:txBody>
          <a:bodyPr wrap="square" rtlCol="0">
            <a:spAutoFit/>
          </a:bodyPr>
          <a:lstStyle/>
          <a:p>
            <a:pPr algn="ctr"/>
            <a:r>
              <a:rPr lang="it-IT" b="1" dirty="0" smtClean="0"/>
              <a:t>Analisi delle equazioni fisiche</a:t>
            </a:r>
            <a:endParaRPr lang="it-IT" b="1" dirty="0"/>
          </a:p>
        </p:txBody>
      </p:sp>
      <p:sp>
        <p:nvSpPr>
          <p:cNvPr id="30" name="CasellaDiTesto 29"/>
          <p:cNvSpPr txBox="1"/>
          <p:nvPr/>
        </p:nvSpPr>
        <p:spPr>
          <a:xfrm>
            <a:off x="1071538" y="1856804"/>
            <a:ext cx="7000924" cy="923330"/>
          </a:xfrm>
          <a:prstGeom prst="rect">
            <a:avLst/>
          </a:prstGeom>
          <a:noFill/>
        </p:spPr>
        <p:txBody>
          <a:bodyPr wrap="square" rtlCol="0">
            <a:spAutoFit/>
          </a:bodyPr>
          <a:lstStyle/>
          <a:p>
            <a:pPr algn="ctr"/>
            <a:r>
              <a:rPr lang="it-IT" dirty="0" smtClean="0"/>
              <a:t>Nell’analisi dei campi si trovano spesso equazioni corredate di alcuni aggettivi quali: </a:t>
            </a:r>
            <a:r>
              <a:rPr lang="it-IT" i="1" dirty="0" smtClean="0"/>
              <a:t>di campo</a:t>
            </a:r>
            <a:r>
              <a:rPr lang="it-IT" dirty="0" smtClean="0"/>
              <a:t>, </a:t>
            </a:r>
            <a:r>
              <a:rPr lang="it-IT" i="1" dirty="0" smtClean="0"/>
              <a:t>circuitale</a:t>
            </a:r>
            <a:r>
              <a:rPr lang="it-IT" dirty="0" smtClean="0"/>
              <a:t>, </a:t>
            </a:r>
            <a:r>
              <a:rPr lang="it-IT" i="1" dirty="0" smtClean="0"/>
              <a:t>di bilancio</a:t>
            </a:r>
            <a:r>
              <a:rPr lang="it-IT" dirty="0" smtClean="0"/>
              <a:t>, </a:t>
            </a:r>
            <a:r>
              <a:rPr lang="it-IT" i="1" dirty="0" smtClean="0"/>
              <a:t>costitutiva</a:t>
            </a:r>
            <a:r>
              <a:rPr lang="it-IT" dirty="0" smtClean="0"/>
              <a:t>, </a:t>
            </a:r>
            <a:r>
              <a:rPr lang="it-IT" i="1" dirty="0" smtClean="0"/>
              <a:t>di stato</a:t>
            </a:r>
            <a:r>
              <a:rPr lang="it-IT" dirty="0" smtClean="0"/>
              <a:t>, </a:t>
            </a:r>
            <a:r>
              <a:rPr lang="it-IT" i="1" dirty="0" smtClean="0"/>
              <a:t>fondamentale</a:t>
            </a:r>
            <a:r>
              <a:rPr lang="it-IT" dirty="0" smtClean="0"/>
              <a:t>, </a:t>
            </a:r>
            <a:r>
              <a:rPr lang="it-IT" i="1" dirty="0" smtClean="0"/>
              <a:t>etc</a:t>
            </a:r>
            <a:r>
              <a:rPr lang="it-IT" dirty="0" smtClean="0"/>
              <a:t>.</a:t>
            </a:r>
          </a:p>
        </p:txBody>
      </p:sp>
      <p:sp>
        <p:nvSpPr>
          <p:cNvPr id="31" name="CasellaDiTesto 30"/>
          <p:cNvSpPr txBox="1"/>
          <p:nvPr/>
        </p:nvSpPr>
        <p:spPr>
          <a:xfrm>
            <a:off x="1142976" y="3286124"/>
            <a:ext cx="6858048" cy="923330"/>
          </a:xfrm>
          <a:prstGeom prst="rect">
            <a:avLst/>
          </a:prstGeom>
          <a:noFill/>
        </p:spPr>
        <p:txBody>
          <a:bodyPr wrap="square" rtlCol="0">
            <a:spAutoFit/>
          </a:bodyPr>
          <a:lstStyle/>
          <a:p>
            <a:pPr algn="ctr"/>
            <a:r>
              <a:rPr lang="it-IT" dirty="0" smtClean="0"/>
              <a:t>Tutto ha inizio da grandezze fisiche “primitive” come la lunghezza, l’area, il volume, la forza, la massa, la carica elettrica, la temperatura, che sono definite direttamente dal loro processo di misura.</a:t>
            </a:r>
            <a:endParaRPr lang="it-IT" dirty="0"/>
          </a:p>
        </p:txBody>
      </p:sp>
      <p:sp>
        <p:nvSpPr>
          <p:cNvPr id="32" name="CasellaDiTesto 31"/>
          <p:cNvSpPr txBox="1"/>
          <p:nvPr/>
        </p:nvSpPr>
        <p:spPr>
          <a:xfrm>
            <a:off x="1142976" y="4929198"/>
            <a:ext cx="6858048" cy="923330"/>
          </a:xfrm>
          <a:prstGeom prst="rect">
            <a:avLst/>
          </a:prstGeom>
          <a:noFill/>
        </p:spPr>
        <p:txBody>
          <a:bodyPr wrap="square" rtlCol="0">
            <a:spAutoFit/>
          </a:bodyPr>
          <a:lstStyle/>
          <a:p>
            <a:pPr algn="ctr"/>
            <a:r>
              <a:rPr lang="it-IT" dirty="0" smtClean="0"/>
              <a:t>A partire dalle grandezze “primitive” se ne introducono altre mediante </a:t>
            </a:r>
            <a:r>
              <a:rPr lang="it-IT" b="1" dirty="0" smtClean="0"/>
              <a:t>equazioni di definizione</a:t>
            </a:r>
            <a:r>
              <a:rPr lang="it-IT" dirty="0" smtClean="0"/>
              <a:t>, ottenute sia attraverso le quattro operazioni algebriche sia attraverso le operazioni di derivazione e integrazione. </a:t>
            </a:r>
            <a:endParaRPr lang="it-IT" dirty="0"/>
          </a:p>
        </p:txBody>
      </p:sp>
      <p:pic>
        <p:nvPicPr>
          <p:cNvPr id="93197" name="Picture 13"/>
          <p:cNvPicPr>
            <a:picLocks noChangeAspect="1" noChangeArrowheads="1"/>
          </p:cNvPicPr>
          <p:nvPr/>
        </p:nvPicPr>
        <p:blipFill>
          <a:blip r:embed="rId6"/>
          <a:srcRect/>
          <a:stretch>
            <a:fillRect/>
          </a:stretch>
        </p:blipFill>
        <p:spPr bwMode="auto">
          <a:xfrm>
            <a:off x="871538" y="1504970"/>
            <a:ext cx="7400925" cy="4781550"/>
          </a:xfrm>
          <a:prstGeom prst="rect">
            <a:avLst/>
          </a:prstGeom>
          <a:noFill/>
          <a:ln w="9525">
            <a:noFill/>
            <a:miter lim="800000"/>
            <a:headEnd/>
            <a:tailEnd/>
          </a:ln>
          <a:effectLst/>
        </p:spPr>
      </p:pic>
      <p:pic>
        <p:nvPicPr>
          <p:cNvPr id="93199" name="Picture 15"/>
          <p:cNvPicPr>
            <a:picLocks noChangeAspect="1" noChangeArrowheads="1"/>
          </p:cNvPicPr>
          <p:nvPr/>
        </p:nvPicPr>
        <p:blipFill>
          <a:blip r:embed="rId7"/>
          <a:srcRect/>
          <a:stretch>
            <a:fillRect/>
          </a:stretch>
        </p:blipFill>
        <p:spPr bwMode="auto">
          <a:xfrm>
            <a:off x="862013" y="1685943"/>
            <a:ext cx="7419975" cy="4314825"/>
          </a:xfrm>
          <a:prstGeom prst="rect">
            <a:avLst/>
          </a:prstGeom>
          <a:noFill/>
          <a:ln w="9525">
            <a:noFill/>
            <a:miter lim="800000"/>
            <a:headEnd/>
            <a:tailEnd/>
          </a:ln>
          <a:effectLst/>
        </p:spPr>
      </p:pic>
      <p:pic>
        <p:nvPicPr>
          <p:cNvPr id="93200" name="Picture 16"/>
          <p:cNvPicPr>
            <a:picLocks noChangeAspect="1" noChangeArrowheads="1"/>
          </p:cNvPicPr>
          <p:nvPr/>
        </p:nvPicPr>
        <p:blipFill>
          <a:blip r:embed="rId8"/>
          <a:srcRect/>
          <a:stretch>
            <a:fillRect/>
          </a:stretch>
        </p:blipFill>
        <p:spPr bwMode="auto">
          <a:xfrm>
            <a:off x="876300" y="2324110"/>
            <a:ext cx="7391400" cy="2533650"/>
          </a:xfrm>
          <a:prstGeom prst="rect">
            <a:avLst/>
          </a:prstGeom>
          <a:noFill/>
          <a:ln w="9525">
            <a:noFill/>
            <a:miter lim="800000"/>
            <a:headEnd/>
            <a:tailEnd/>
          </a:ln>
          <a:effectLst/>
        </p:spPr>
      </p:pic>
      <p:pic>
        <p:nvPicPr>
          <p:cNvPr id="93201" name="Picture 17"/>
          <p:cNvPicPr>
            <a:picLocks noChangeAspect="1" noChangeArrowheads="1"/>
          </p:cNvPicPr>
          <p:nvPr/>
        </p:nvPicPr>
        <p:blipFill>
          <a:blip r:embed="rId9"/>
          <a:srcRect/>
          <a:stretch>
            <a:fillRect/>
          </a:stretch>
        </p:blipFill>
        <p:spPr bwMode="auto">
          <a:xfrm>
            <a:off x="857250" y="1357298"/>
            <a:ext cx="7429500" cy="5153025"/>
          </a:xfrm>
          <a:prstGeom prst="rect">
            <a:avLst/>
          </a:prstGeom>
          <a:noFill/>
          <a:ln w="9525">
            <a:noFill/>
            <a:miter lim="800000"/>
            <a:headEnd/>
            <a:tailEnd/>
          </a:ln>
          <a:effectLst/>
        </p:spPr>
      </p:pic>
      <p:pic>
        <p:nvPicPr>
          <p:cNvPr id="93202" name="Picture 18"/>
          <p:cNvPicPr>
            <a:picLocks noChangeAspect="1" noChangeArrowheads="1"/>
          </p:cNvPicPr>
          <p:nvPr/>
        </p:nvPicPr>
        <p:blipFill>
          <a:blip r:embed="rId10"/>
          <a:srcRect/>
          <a:stretch>
            <a:fillRect/>
          </a:stretch>
        </p:blipFill>
        <p:spPr bwMode="auto">
          <a:xfrm>
            <a:off x="866775" y="1519253"/>
            <a:ext cx="7410450" cy="4124325"/>
          </a:xfrm>
          <a:prstGeom prst="rect">
            <a:avLst/>
          </a:prstGeom>
          <a:noFill/>
          <a:ln w="9525">
            <a:noFill/>
            <a:miter lim="800000"/>
            <a:headEnd/>
            <a:tailEnd/>
          </a:ln>
          <a:effectLst/>
        </p:spPr>
      </p:pic>
    </p:spTree>
    <p:custDataLst>
      <p:tags r:id="rId2"/>
    </p:custDataLst>
  </p:cSld>
  <p:clrMapOvr>
    <a:overrideClrMapping bg1="lt1" tx1="dk1" bg2="lt2" tx2="dk2" accent1="accent1" accent2="accent2" accent3="accent3" accent4="accent4" accent5="accent5" accent6="accent6" hlink="hlink" folHlink="folHlink"/>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31"/>
                                        </p:tgtEl>
                                      </p:cBhvr>
                                    </p:animEffect>
                                    <p:set>
                                      <p:cBhvr>
                                        <p:cTn id="20" dur="1" fill="hold">
                                          <p:stCondLst>
                                            <p:cond delay="499"/>
                                          </p:stCondLst>
                                        </p:cTn>
                                        <p:tgtEl>
                                          <p:spTgt spid="31"/>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3197"/>
                                        </p:tgtEl>
                                        <p:attrNameLst>
                                          <p:attrName>style.visibility</p:attrName>
                                        </p:attrNameLst>
                                      </p:cBhvr>
                                      <p:to>
                                        <p:strVal val="visible"/>
                                      </p:to>
                                    </p:set>
                                    <p:animEffect transition="in" filter="blinds(horizontal)">
                                      <p:cBhvr>
                                        <p:cTn id="28" dur="500"/>
                                        <p:tgtEl>
                                          <p:spTgt spid="9319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93197"/>
                                        </p:tgtEl>
                                      </p:cBhvr>
                                    </p:animEffect>
                                    <p:set>
                                      <p:cBhvr>
                                        <p:cTn id="33" dur="1" fill="hold">
                                          <p:stCondLst>
                                            <p:cond delay="499"/>
                                          </p:stCondLst>
                                        </p:cTn>
                                        <p:tgtEl>
                                          <p:spTgt spid="9319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3202"/>
                                        </p:tgtEl>
                                        <p:attrNameLst>
                                          <p:attrName>style.visibility</p:attrName>
                                        </p:attrNameLst>
                                      </p:cBhvr>
                                      <p:to>
                                        <p:strVal val="visible"/>
                                      </p:to>
                                    </p:set>
                                    <p:animEffect transition="in" filter="blinds(horizontal)">
                                      <p:cBhvr>
                                        <p:cTn id="38" dur="500"/>
                                        <p:tgtEl>
                                          <p:spTgt spid="9320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93202"/>
                                        </p:tgtEl>
                                      </p:cBhvr>
                                    </p:animEffect>
                                    <p:set>
                                      <p:cBhvr>
                                        <p:cTn id="43" dur="1" fill="hold">
                                          <p:stCondLst>
                                            <p:cond delay="499"/>
                                          </p:stCondLst>
                                        </p:cTn>
                                        <p:tgtEl>
                                          <p:spTgt spid="9320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3199"/>
                                        </p:tgtEl>
                                        <p:attrNameLst>
                                          <p:attrName>style.visibility</p:attrName>
                                        </p:attrNameLst>
                                      </p:cBhvr>
                                      <p:to>
                                        <p:strVal val="visible"/>
                                      </p:to>
                                    </p:set>
                                    <p:animEffect transition="in" filter="blinds(horizontal)">
                                      <p:cBhvr>
                                        <p:cTn id="48" dur="500"/>
                                        <p:tgtEl>
                                          <p:spTgt spid="9319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nodeType="clickEffect">
                                  <p:stCondLst>
                                    <p:cond delay="0"/>
                                  </p:stCondLst>
                                  <p:childTnLst>
                                    <p:animEffect transition="out" filter="blinds(horizontal)">
                                      <p:cBhvr>
                                        <p:cTn id="52" dur="500"/>
                                        <p:tgtEl>
                                          <p:spTgt spid="93199"/>
                                        </p:tgtEl>
                                      </p:cBhvr>
                                    </p:animEffect>
                                    <p:set>
                                      <p:cBhvr>
                                        <p:cTn id="53" dur="1" fill="hold">
                                          <p:stCondLst>
                                            <p:cond delay="499"/>
                                          </p:stCondLst>
                                        </p:cTn>
                                        <p:tgtEl>
                                          <p:spTgt spid="9319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93200"/>
                                        </p:tgtEl>
                                        <p:attrNameLst>
                                          <p:attrName>style.visibility</p:attrName>
                                        </p:attrNameLst>
                                      </p:cBhvr>
                                      <p:to>
                                        <p:strVal val="visible"/>
                                      </p:to>
                                    </p:set>
                                    <p:animEffect transition="in" filter="blinds(horizontal)">
                                      <p:cBhvr>
                                        <p:cTn id="58" dur="500"/>
                                        <p:tgtEl>
                                          <p:spTgt spid="9320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nodeType="clickEffect">
                                  <p:stCondLst>
                                    <p:cond delay="0"/>
                                  </p:stCondLst>
                                  <p:childTnLst>
                                    <p:animEffect transition="out" filter="blinds(horizontal)">
                                      <p:cBhvr>
                                        <p:cTn id="62" dur="500"/>
                                        <p:tgtEl>
                                          <p:spTgt spid="93200"/>
                                        </p:tgtEl>
                                      </p:cBhvr>
                                    </p:animEffect>
                                    <p:set>
                                      <p:cBhvr>
                                        <p:cTn id="63" dur="1" fill="hold">
                                          <p:stCondLst>
                                            <p:cond delay="499"/>
                                          </p:stCondLst>
                                        </p:cTn>
                                        <p:tgtEl>
                                          <p:spTgt spid="9320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93201"/>
                                        </p:tgtEl>
                                        <p:attrNameLst>
                                          <p:attrName>style.visibility</p:attrName>
                                        </p:attrNameLst>
                                      </p:cBhvr>
                                      <p:to>
                                        <p:strVal val="visible"/>
                                      </p:to>
                                    </p:set>
                                    <p:animEffect transition="in" filter="blinds(horizontal)">
                                      <p:cBhvr>
                                        <p:cTn id="68" dur="500"/>
                                        <p:tgtEl>
                                          <p:spTgt spid="9320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nodeType="clickEffect">
                                  <p:stCondLst>
                                    <p:cond delay="0"/>
                                  </p:stCondLst>
                                  <p:childTnLst>
                                    <p:animEffect transition="out" filter="blinds(horizontal)">
                                      <p:cBhvr>
                                        <p:cTn id="72" dur="500"/>
                                        <p:tgtEl>
                                          <p:spTgt spid="93201"/>
                                        </p:tgtEl>
                                      </p:cBhvr>
                                    </p:animEffect>
                                    <p:set>
                                      <p:cBhvr>
                                        <p:cTn id="73" dur="1" fill="hold">
                                          <p:stCondLst>
                                            <p:cond delay="499"/>
                                          </p:stCondLst>
                                        </p:cTn>
                                        <p:tgtEl>
                                          <p:spTgt spid="93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1" grpId="1"/>
      <p:bldP spid="32" grpId="0"/>
      <p:bldP spid="32"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5"/>
          <a:srcRect/>
          <a:stretch>
            <a:fillRect/>
          </a:stretch>
        </p:blipFill>
        <p:spPr bwMode="auto">
          <a:xfrm>
            <a:off x="6791325" y="3500438"/>
            <a:ext cx="2352675" cy="1543050"/>
          </a:xfrm>
          <a:prstGeom prst="rect">
            <a:avLst/>
          </a:prstGeom>
          <a:noFill/>
          <a:ln w="9525">
            <a:noFill/>
            <a:miter lim="800000"/>
            <a:headEnd/>
            <a:tailEnd/>
          </a:ln>
          <a:effectLst/>
        </p:spPr>
      </p:pic>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it-IT" dirty="0" smtClean="0">
                <a:solidFill>
                  <a:schemeClr val="bg1"/>
                </a:solidFill>
                <a:latin typeface="Times New Roman" pitchFamily="18" charset="0"/>
                <a:cs typeface="Times New Roman" pitchFamily="18" charset="0"/>
              </a:rPr>
              <a:t>Equazioni Fisiche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6"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13</a:t>
            </a:r>
            <a:endParaRPr lang="it-IT" sz="1200" dirty="0">
              <a:solidFill>
                <a:schemeClr val="bg1"/>
              </a:solidFill>
              <a:latin typeface="Times New Roman" pitchFamily="18" charset="0"/>
              <a:cs typeface="Times New Roman" pitchFamily="18" charset="0"/>
            </a:endParaRPr>
          </a:p>
        </p:txBody>
      </p:sp>
      <p:sp>
        <p:nvSpPr>
          <p:cNvPr id="29" name="CasellaDiTesto 28"/>
          <p:cNvSpPr txBox="1"/>
          <p:nvPr/>
        </p:nvSpPr>
        <p:spPr>
          <a:xfrm>
            <a:off x="2285984" y="916528"/>
            <a:ext cx="4572032" cy="369332"/>
          </a:xfrm>
          <a:prstGeom prst="rect">
            <a:avLst/>
          </a:prstGeom>
          <a:noFill/>
        </p:spPr>
        <p:txBody>
          <a:bodyPr wrap="square" rtlCol="0">
            <a:spAutoFit/>
          </a:bodyPr>
          <a:lstStyle/>
          <a:p>
            <a:pPr algn="ctr"/>
            <a:r>
              <a:rPr lang="it-IT" b="1" dirty="0" smtClean="0"/>
              <a:t>Analisi delle equazioni fisiche</a:t>
            </a:r>
            <a:endParaRPr lang="it-IT" b="1" dirty="0"/>
          </a:p>
        </p:txBody>
      </p:sp>
      <p:sp>
        <p:nvSpPr>
          <p:cNvPr id="28" name="CasellaDiTesto 27"/>
          <p:cNvSpPr txBox="1"/>
          <p:nvPr/>
        </p:nvSpPr>
        <p:spPr>
          <a:xfrm>
            <a:off x="160720" y="1428736"/>
            <a:ext cx="8822561" cy="1477328"/>
          </a:xfrm>
          <a:prstGeom prst="rect">
            <a:avLst/>
          </a:prstGeom>
          <a:noFill/>
        </p:spPr>
        <p:txBody>
          <a:bodyPr wrap="square" rtlCol="0">
            <a:spAutoFit/>
          </a:bodyPr>
          <a:lstStyle/>
          <a:p>
            <a:pPr algn="ctr"/>
            <a:r>
              <a:rPr lang="it-IT" dirty="0" smtClean="0"/>
              <a:t>Molte equazioni fisiche legano tra loro le variabili fisiche secondo uno dei seguenti processi: </a:t>
            </a:r>
          </a:p>
          <a:p>
            <a:pPr>
              <a:buFont typeface="Arial" pitchFamily="34" charset="0"/>
              <a:buChar char="•"/>
            </a:pPr>
            <a:r>
              <a:rPr lang="it-IT" dirty="0" smtClean="0"/>
              <a:t> </a:t>
            </a:r>
            <a:r>
              <a:rPr lang="it-IT" b="1" dirty="0" smtClean="0"/>
              <a:t>da punti a linee</a:t>
            </a:r>
            <a:r>
              <a:rPr lang="it-IT" dirty="0" smtClean="0"/>
              <a:t>, legano variabili associate ai </a:t>
            </a:r>
            <a:r>
              <a:rPr lang="it-IT" i="1" dirty="0" smtClean="0"/>
              <a:t>punti</a:t>
            </a:r>
            <a:r>
              <a:rPr lang="it-IT" dirty="0" smtClean="0"/>
              <a:t> con variabili associate alle </a:t>
            </a:r>
            <a:r>
              <a:rPr lang="it-IT" i="1" dirty="0" smtClean="0"/>
              <a:t>linee;</a:t>
            </a:r>
          </a:p>
          <a:p>
            <a:pPr>
              <a:buFont typeface="Arial" pitchFamily="34" charset="0"/>
              <a:buChar char="•"/>
            </a:pPr>
            <a:r>
              <a:rPr lang="it-IT" i="1" dirty="0" smtClean="0"/>
              <a:t> </a:t>
            </a:r>
            <a:r>
              <a:rPr lang="it-IT" b="1" dirty="0" smtClean="0"/>
              <a:t>da linee a superfici</a:t>
            </a:r>
            <a:r>
              <a:rPr lang="it-IT" dirty="0" smtClean="0"/>
              <a:t>, legano variabili associate alle </a:t>
            </a:r>
            <a:r>
              <a:rPr lang="it-IT" i="1" dirty="0" smtClean="0"/>
              <a:t>linee</a:t>
            </a:r>
            <a:r>
              <a:rPr lang="it-IT" dirty="0" smtClean="0"/>
              <a:t> con variabili associate alle </a:t>
            </a:r>
            <a:r>
              <a:rPr lang="it-IT" i="1" dirty="0" smtClean="0"/>
              <a:t>superfici;</a:t>
            </a:r>
          </a:p>
          <a:p>
            <a:pPr>
              <a:buFont typeface="Arial" pitchFamily="34" charset="0"/>
              <a:buChar char="•"/>
            </a:pPr>
            <a:r>
              <a:rPr lang="it-IT" i="1" dirty="0" smtClean="0"/>
              <a:t> </a:t>
            </a:r>
            <a:r>
              <a:rPr lang="it-IT" b="1" dirty="0" smtClean="0"/>
              <a:t>da superficie a volumi</a:t>
            </a:r>
            <a:r>
              <a:rPr lang="it-IT" dirty="0" smtClean="0"/>
              <a:t>, legano variabili associate alle </a:t>
            </a:r>
            <a:r>
              <a:rPr lang="it-IT" i="1" dirty="0" smtClean="0"/>
              <a:t>superfici</a:t>
            </a:r>
            <a:r>
              <a:rPr lang="it-IT" dirty="0" smtClean="0"/>
              <a:t> con variabili associate ai  </a:t>
            </a:r>
          </a:p>
          <a:p>
            <a:r>
              <a:rPr lang="it-IT" i="1" dirty="0" smtClean="0"/>
              <a:t>                                            volumi.</a:t>
            </a:r>
            <a:endParaRPr lang="it-IT" dirty="0"/>
          </a:p>
        </p:txBody>
      </p:sp>
      <p:sp>
        <p:nvSpPr>
          <p:cNvPr id="33" name="CasellaDiTesto 32"/>
          <p:cNvSpPr txBox="1"/>
          <p:nvPr/>
        </p:nvSpPr>
        <p:spPr>
          <a:xfrm>
            <a:off x="571472" y="3571876"/>
            <a:ext cx="8001056" cy="923330"/>
          </a:xfrm>
          <a:prstGeom prst="rect">
            <a:avLst/>
          </a:prstGeom>
          <a:noFill/>
        </p:spPr>
        <p:txBody>
          <a:bodyPr wrap="square" rtlCol="0">
            <a:spAutoFit/>
          </a:bodyPr>
          <a:lstStyle/>
          <a:p>
            <a:pPr algn="ctr"/>
            <a:r>
              <a:rPr lang="it-IT" dirty="0" smtClean="0"/>
              <a:t>Il primo processo porta alle </a:t>
            </a:r>
            <a:r>
              <a:rPr lang="it-IT" b="1" dirty="0" smtClean="0"/>
              <a:t>equazioni di formazione dei gradienti</a:t>
            </a:r>
            <a:r>
              <a:rPr lang="it-IT" dirty="0" smtClean="0"/>
              <a:t>, le quali legano appunto, grandezze associate ai punti con grandezze associate alle linee. Indicando con </a:t>
            </a:r>
            <a:r>
              <a:rPr lang="it-IT" b="1" dirty="0" smtClean="0"/>
              <a:t>L</a:t>
            </a:r>
            <a:r>
              <a:rPr lang="it-IT" dirty="0" smtClean="0"/>
              <a:t> una linea, con </a:t>
            </a:r>
            <a:r>
              <a:rPr lang="it-IT" b="1" dirty="0" err="1" smtClean="0"/>
              <a:t>P</a:t>
            </a:r>
            <a:r>
              <a:rPr lang="it-IT" sz="1400" dirty="0" err="1" smtClean="0"/>
              <a:t>f</a:t>
            </a:r>
            <a:r>
              <a:rPr lang="it-IT" dirty="0" smtClean="0"/>
              <a:t> e </a:t>
            </a:r>
            <a:r>
              <a:rPr lang="it-IT" b="1" dirty="0" smtClean="0"/>
              <a:t>P</a:t>
            </a:r>
            <a:r>
              <a:rPr lang="it-IT" sz="1400" dirty="0" smtClean="0"/>
              <a:t>i</a:t>
            </a:r>
            <a:r>
              <a:rPr lang="it-IT" dirty="0" smtClean="0"/>
              <a:t>, i suoi punti di estremità, è possibile scrivere</a:t>
            </a:r>
            <a:endParaRPr lang="it-IT" b="1" dirty="0"/>
          </a:p>
        </p:txBody>
      </p:sp>
      <p:sp>
        <p:nvSpPr>
          <p:cNvPr id="952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5233"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09963" y="4714884"/>
            <a:ext cx="2124075" cy="352425"/>
          </a:xfrm>
          <a:prstGeom prst="rect">
            <a:avLst/>
          </a:prstGeom>
          <a:noFill/>
        </p:spPr>
      </p:pic>
      <p:sp>
        <p:nvSpPr>
          <p:cNvPr id="95235"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CasellaDiTesto 36"/>
          <p:cNvSpPr txBox="1"/>
          <p:nvPr/>
        </p:nvSpPr>
        <p:spPr>
          <a:xfrm>
            <a:off x="571472" y="1571612"/>
            <a:ext cx="8001056" cy="923330"/>
          </a:xfrm>
          <a:prstGeom prst="rect">
            <a:avLst/>
          </a:prstGeom>
          <a:noFill/>
        </p:spPr>
        <p:txBody>
          <a:bodyPr wrap="square" rtlCol="0">
            <a:spAutoFit/>
          </a:bodyPr>
          <a:lstStyle/>
          <a:p>
            <a:pPr algn="ctr"/>
            <a:r>
              <a:rPr lang="it-IT" dirty="0" smtClean="0"/>
              <a:t>Il secondo processo porta alla formazione delle </a:t>
            </a:r>
            <a:r>
              <a:rPr lang="it-IT" b="1" dirty="0" smtClean="0"/>
              <a:t>equazioni circuitali</a:t>
            </a:r>
            <a:r>
              <a:rPr lang="it-IT" dirty="0" smtClean="0"/>
              <a:t>. Considerando una variabile fisica associata alle superfici </a:t>
            </a:r>
            <a:r>
              <a:rPr lang="it-IT" i="1" dirty="0" smtClean="0"/>
              <a:t>A</a:t>
            </a:r>
            <a:r>
              <a:rPr lang="it-IT" dirty="0" smtClean="0"/>
              <a:t>[</a:t>
            </a:r>
            <a:r>
              <a:rPr lang="it-IT" b="1" dirty="0" smtClean="0"/>
              <a:t>S</a:t>
            </a:r>
            <a:r>
              <a:rPr lang="it-IT" dirty="0" smtClean="0"/>
              <a:t>] e </a:t>
            </a:r>
            <a:r>
              <a:rPr lang="it-IT" i="1" dirty="0" smtClean="0"/>
              <a:t>B</a:t>
            </a:r>
            <a:r>
              <a:rPr lang="it-IT" dirty="0" smtClean="0"/>
              <a:t>[∂</a:t>
            </a:r>
            <a:r>
              <a:rPr lang="it-IT" b="1" dirty="0" smtClean="0"/>
              <a:t>S</a:t>
            </a:r>
            <a:r>
              <a:rPr lang="it-IT" dirty="0" smtClean="0"/>
              <a:t>] una variabile associata alle linee, si definisce equazione circuitale la seguente</a:t>
            </a:r>
            <a:endParaRPr lang="it-IT" dirty="0"/>
          </a:p>
        </p:txBody>
      </p:sp>
      <p:sp>
        <p:nvSpPr>
          <p:cNvPr id="952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5239"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919538" y="2857496"/>
            <a:ext cx="1304925" cy="304800"/>
          </a:xfrm>
          <a:prstGeom prst="rect">
            <a:avLst/>
          </a:prstGeom>
          <a:noFill/>
        </p:spPr>
      </p:pic>
      <p:sp>
        <p:nvSpPr>
          <p:cNvPr id="95241" name="Rectangle 9"/>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CasellaDiTesto 40"/>
          <p:cNvSpPr txBox="1"/>
          <p:nvPr/>
        </p:nvSpPr>
        <p:spPr>
          <a:xfrm>
            <a:off x="571472" y="3429000"/>
            <a:ext cx="8001056" cy="646331"/>
          </a:xfrm>
          <a:prstGeom prst="rect">
            <a:avLst/>
          </a:prstGeom>
          <a:noFill/>
        </p:spPr>
        <p:txBody>
          <a:bodyPr wrap="square" rtlCol="0">
            <a:spAutoFit/>
          </a:bodyPr>
          <a:lstStyle/>
          <a:p>
            <a:pPr algn="ctr"/>
            <a:r>
              <a:rPr lang="it-IT" dirty="0" smtClean="0"/>
              <a:t>Per esempio un’equazione circuitale in ambito fluidodinamico è quella relativa al flusso del vettore </a:t>
            </a:r>
            <a:r>
              <a:rPr lang="it-IT" dirty="0" err="1" smtClean="0"/>
              <a:t>vorticità</a:t>
            </a:r>
            <a:endParaRPr lang="it-IT" dirty="0"/>
          </a:p>
        </p:txBody>
      </p:sp>
      <p:sp>
        <p:nvSpPr>
          <p:cNvPr id="952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5242" name="Picture 1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905250" y="4481522"/>
            <a:ext cx="1333500" cy="304800"/>
          </a:xfrm>
          <a:prstGeom prst="rect">
            <a:avLst/>
          </a:prstGeom>
          <a:noFill/>
        </p:spPr>
      </p:pic>
      <p:sp>
        <p:nvSpPr>
          <p:cNvPr id="95244" name="Rectangle 12"/>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7" name="Connettore 2 46"/>
          <p:cNvCxnSpPr/>
          <p:nvPr/>
        </p:nvCxnSpPr>
        <p:spPr>
          <a:xfrm>
            <a:off x="2285984" y="4643446"/>
            <a:ext cx="1000132" cy="1588"/>
          </a:xfrm>
          <a:prstGeom prst="straightConnector1">
            <a:avLst/>
          </a:prstGeom>
          <a:ln w="19050">
            <a:solidFill>
              <a:srgbClr val="00144C"/>
            </a:solidFill>
            <a:tailEnd type="arrow"/>
          </a:ln>
        </p:spPr>
        <p:style>
          <a:lnRef idx="1">
            <a:schemeClr val="accent1"/>
          </a:lnRef>
          <a:fillRef idx="0">
            <a:schemeClr val="accent1"/>
          </a:fillRef>
          <a:effectRef idx="0">
            <a:schemeClr val="accent1"/>
          </a:effectRef>
          <a:fontRef idx="minor">
            <a:schemeClr val="tx1"/>
          </a:fontRef>
        </p:style>
      </p:cxnSp>
      <p:sp>
        <p:nvSpPr>
          <p:cNvPr id="48" name="CasellaDiTesto 47"/>
          <p:cNvSpPr txBox="1"/>
          <p:nvPr/>
        </p:nvSpPr>
        <p:spPr>
          <a:xfrm>
            <a:off x="285720" y="4429132"/>
            <a:ext cx="2000232" cy="369332"/>
          </a:xfrm>
          <a:prstGeom prst="rect">
            <a:avLst/>
          </a:prstGeom>
          <a:noFill/>
        </p:spPr>
        <p:txBody>
          <a:bodyPr wrap="square" rtlCol="0">
            <a:spAutoFit/>
          </a:bodyPr>
          <a:lstStyle/>
          <a:p>
            <a:pPr algn="ctr"/>
            <a:r>
              <a:rPr lang="it-IT" dirty="0" smtClean="0"/>
              <a:t>Flusso di </a:t>
            </a:r>
            <a:r>
              <a:rPr lang="it-IT" dirty="0" err="1" smtClean="0"/>
              <a:t>vorticità</a:t>
            </a:r>
            <a:endParaRPr lang="it-IT" dirty="0"/>
          </a:p>
        </p:txBody>
      </p:sp>
      <p:cxnSp>
        <p:nvCxnSpPr>
          <p:cNvPr id="49" name="Connettore 2 48"/>
          <p:cNvCxnSpPr/>
          <p:nvPr/>
        </p:nvCxnSpPr>
        <p:spPr>
          <a:xfrm>
            <a:off x="5572132" y="4643446"/>
            <a:ext cx="1000132" cy="1588"/>
          </a:xfrm>
          <a:prstGeom prst="straightConnector1">
            <a:avLst/>
          </a:prstGeom>
          <a:ln w="19050">
            <a:solidFill>
              <a:srgbClr val="00144C"/>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
        <p:nvSpPr>
          <p:cNvPr id="50" name="CasellaDiTesto 49"/>
          <p:cNvSpPr txBox="1"/>
          <p:nvPr/>
        </p:nvSpPr>
        <p:spPr>
          <a:xfrm>
            <a:off x="6715140" y="4429132"/>
            <a:ext cx="2428860" cy="369332"/>
          </a:xfrm>
          <a:prstGeom prst="rect">
            <a:avLst/>
          </a:prstGeom>
          <a:noFill/>
        </p:spPr>
        <p:txBody>
          <a:bodyPr wrap="square" rtlCol="0">
            <a:spAutoFit/>
          </a:bodyPr>
          <a:lstStyle/>
          <a:p>
            <a:pPr algn="ctr"/>
            <a:r>
              <a:rPr lang="it-IT" dirty="0" smtClean="0"/>
              <a:t>Circolazione velocità</a:t>
            </a:r>
            <a:endParaRPr lang="it-IT" dirty="0"/>
          </a:p>
        </p:txBody>
      </p:sp>
      <p:sp>
        <p:nvSpPr>
          <p:cNvPr id="39" name="CasellaDiTesto 38"/>
          <p:cNvSpPr txBox="1"/>
          <p:nvPr/>
        </p:nvSpPr>
        <p:spPr>
          <a:xfrm>
            <a:off x="723872" y="1571612"/>
            <a:ext cx="8001056" cy="923330"/>
          </a:xfrm>
          <a:prstGeom prst="rect">
            <a:avLst/>
          </a:prstGeom>
          <a:noFill/>
        </p:spPr>
        <p:txBody>
          <a:bodyPr wrap="square" rtlCol="0">
            <a:spAutoFit/>
          </a:bodyPr>
          <a:lstStyle/>
          <a:p>
            <a:pPr algn="ctr"/>
            <a:r>
              <a:rPr lang="it-IT" dirty="0" smtClean="0"/>
              <a:t>Il terzo processo porta alla formazione delle </a:t>
            </a:r>
            <a:r>
              <a:rPr lang="it-IT" b="1" dirty="0" smtClean="0"/>
              <a:t>equazioni di bilancio</a:t>
            </a:r>
            <a:r>
              <a:rPr lang="it-IT" dirty="0" smtClean="0"/>
              <a:t>. Si definisce equazione di bilancio un equazione che lega variabili associate ad un volume </a:t>
            </a:r>
            <a:r>
              <a:rPr lang="it-IT" b="1" dirty="0" smtClean="0"/>
              <a:t>V</a:t>
            </a:r>
            <a:r>
              <a:rPr lang="it-IT" dirty="0" smtClean="0"/>
              <a:t> con variabili associate al suo bordo ∂</a:t>
            </a:r>
            <a:r>
              <a:rPr lang="it-IT" b="1" dirty="0" smtClean="0"/>
              <a:t>V</a:t>
            </a:r>
            <a:r>
              <a:rPr lang="it-IT" dirty="0" smtClean="0"/>
              <a:t>. </a:t>
            </a:r>
            <a:endParaRPr lang="it-IT" dirty="0"/>
          </a:p>
        </p:txBody>
      </p:sp>
      <p:sp>
        <p:nvSpPr>
          <p:cNvPr id="798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9875" name="Rectangle 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CasellaDiTesto 42"/>
          <p:cNvSpPr txBox="1"/>
          <p:nvPr/>
        </p:nvSpPr>
        <p:spPr>
          <a:xfrm>
            <a:off x="1428728" y="2782669"/>
            <a:ext cx="6643734" cy="646331"/>
          </a:xfrm>
          <a:prstGeom prst="rect">
            <a:avLst/>
          </a:prstGeom>
          <a:noFill/>
        </p:spPr>
        <p:txBody>
          <a:bodyPr wrap="square" rtlCol="0">
            <a:spAutoFit/>
          </a:bodyPr>
          <a:lstStyle/>
          <a:p>
            <a:pPr algn="ctr"/>
            <a:r>
              <a:rPr lang="it-IT" dirty="0" smtClean="0"/>
              <a:t>La fisica è piena di equazioni di bilancio: Gauss in elettrostatica, </a:t>
            </a:r>
            <a:r>
              <a:rPr lang="it-IT" dirty="0" err="1" smtClean="0"/>
              <a:t>Navier-Stokes</a:t>
            </a:r>
            <a:r>
              <a:rPr lang="it-IT" dirty="0" smtClean="0"/>
              <a:t> in fluidodinamica, Fourier nel campo termico etc.</a:t>
            </a:r>
            <a:endParaRPr lang="it-IT" dirty="0"/>
          </a:p>
        </p:txBody>
      </p:sp>
      <p:sp>
        <p:nvSpPr>
          <p:cNvPr id="46" name="CasellaDiTesto 45"/>
          <p:cNvSpPr txBox="1"/>
          <p:nvPr/>
        </p:nvSpPr>
        <p:spPr>
          <a:xfrm>
            <a:off x="1366814" y="4071942"/>
            <a:ext cx="6715172" cy="1200329"/>
          </a:xfrm>
          <a:prstGeom prst="rect">
            <a:avLst/>
          </a:prstGeom>
          <a:noFill/>
        </p:spPr>
        <p:txBody>
          <a:bodyPr wrap="square" rtlCol="0">
            <a:spAutoFit/>
          </a:bodyPr>
          <a:lstStyle/>
          <a:p>
            <a:pPr algn="ctr"/>
            <a:r>
              <a:rPr lang="it-IT" dirty="0" smtClean="0"/>
              <a:t>Ma le equazioni di bilancio rappresentano una legge fisica? Il bilancio è un costrutto a priori del nostro pensiero, è uno strumento che fa parte del bagaglio di nozioni con il quale cerchiamo di spiegare i fenomeni che accadono.</a:t>
            </a:r>
            <a:endParaRPr lang="it-IT" dirty="0"/>
          </a:p>
        </p:txBody>
      </p:sp>
      <p:pic>
        <p:nvPicPr>
          <p:cNvPr id="79876" name="Picture 4"/>
          <p:cNvPicPr>
            <a:picLocks noChangeAspect="1" noChangeArrowheads="1"/>
          </p:cNvPicPr>
          <p:nvPr/>
        </p:nvPicPr>
        <p:blipFill>
          <a:blip r:embed="rId10"/>
          <a:srcRect/>
          <a:stretch>
            <a:fillRect/>
          </a:stretch>
        </p:blipFill>
        <p:spPr bwMode="auto">
          <a:xfrm>
            <a:off x="862013" y="1500174"/>
            <a:ext cx="7419975" cy="2924175"/>
          </a:xfrm>
          <a:prstGeom prst="rect">
            <a:avLst/>
          </a:prstGeom>
          <a:noFill/>
          <a:ln w="9525">
            <a:noFill/>
            <a:miter lim="800000"/>
            <a:headEnd/>
            <a:tailEnd/>
          </a:ln>
          <a:effectLst/>
        </p:spPr>
      </p:pic>
      <p:pic>
        <p:nvPicPr>
          <p:cNvPr id="79877" name="Picture 5"/>
          <p:cNvPicPr>
            <a:picLocks noChangeAspect="1" noChangeArrowheads="1"/>
          </p:cNvPicPr>
          <p:nvPr/>
        </p:nvPicPr>
        <p:blipFill>
          <a:blip r:embed="rId11"/>
          <a:srcRect/>
          <a:stretch>
            <a:fillRect/>
          </a:stretch>
        </p:blipFill>
        <p:spPr bwMode="auto">
          <a:xfrm>
            <a:off x="876300" y="1500174"/>
            <a:ext cx="7391400" cy="2714625"/>
          </a:xfrm>
          <a:prstGeom prst="rect">
            <a:avLst/>
          </a:prstGeom>
          <a:noFill/>
          <a:ln w="9525">
            <a:noFill/>
            <a:miter lim="800000"/>
            <a:headEnd/>
            <a:tailEnd/>
          </a:ln>
          <a:effectLst/>
        </p:spPr>
      </p:pic>
      <p:pic>
        <p:nvPicPr>
          <p:cNvPr id="79878" name="Picture 6"/>
          <p:cNvPicPr>
            <a:picLocks noChangeAspect="1" noChangeArrowheads="1"/>
          </p:cNvPicPr>
          <p:nvPr/>
        </p:nvPicPr>
        <p:blipFill>
          <a:blip r:embed="rId12"/>
          <a:srcRect/>
          <a:stretch>
            <a:fillRect/>
          </a:stretch>
        </p:blipFill>
        <p:spPr bwMode="auto">
          <a:xfrm>
            <a:off x="881063" y="1500174"/>
            <a:ext cx="7381875" cy="2409825"/>
          </a:xfrm>
          <a:prstGeom prst="rect">
            <a:avLst/>
          </a:prstGeom>
          <a:noFill/>
          <a:ln w="9525">
            <a:noFill/>
            <a:miter lim="800000"/>
            <a:headEnd/>
            <a:tailEnd/>
          </a:ln>
          <a:effectLst/>
        </p:spPr>
      </p:pic>
      <p:sp>
        <p:nvSpPr>
          <p:cNvPr id="51" name="CasellaDiTesto 50"/>
          <p:cNvSpPr txBox="1"/>
          <p:nvPr/>
        </p:nvSpPr>
        <p:spPr>
          <a:xfrm>
            <a:off x="750067" y="1496785"/>
            <a:ext cx="7786742" cy="646331"/>
          </a:xfrm>
          <a:prstGeom prst="rect">
            <a:avLst/>
          </a:prstGeom>
          <a:noFill/>
        </p:spPr>
        <p:txBody>
          <a:bodyPr wrap="square" rtlCol="0">
            <a:spAutoFit/>
          </a:bodyPr>
          <a:lstStyle/>
          <a:p>
            <a:pPr algn="ctr"/>
            <a:r>
              <a:rPr lang="it-IT" dirty="0" smtClean="0"/>
              <a:t>Si chiamano </a:t>
            </a:r>
            <a:r>
              <a:rPr lang="it-IT" b="1" dirty="0" smtClean="0"/>
              <a:t>equazioni costitutive </a:t>
            </a:r>
            <a:r>
              <a:rPr lang="it-IT" dirty="0" smtClean="0"/>
              <a:t>o</a:t>
            </a:r>
            <a:r>
              <a:rPr lang="it-IT" b="1" dirty="0" smtClean="0"/>
              <a:t> materiali </a:t>
            </a:r>
            <a:r>
              <a:rPr lang="it-IT" dirty="0" smtClean="0"/>
              <a:t>quelle che legano tra loro variabili di configurazione con variabili di sorgente di uno stesso campo</a:t>
            </a:r>
            <a:endParaRPr lang="it-IT" b="1" dirty="0"/>
          </a:p>
        </p:txBody>
      </p:sp>
      <p:sp>
        <p:nvSpPr>
          <p:cNvPr id="52" name="CasellaDiTesto 51"/>
          <p:cNvSpPr txBox="1"/>
          <p:nvPr/>
        </p:nvSpPr>
        <p:spPr>
          <a:xfrm>
            <a:off x="750067" y="2568355"/>
            <a:ext cx="7786742" cy="646331"/>
          </a:xfrm>
          <a:prstGeom prst="rect">
            <a:avLst/>
          </a:prstGeom>
          <a:noFill/>
        </p:spPr>
        <p:txBody>
          <a:bodyPr wrap="square" rtlCol="0">
            <a:spAutoFit/>
          </a:bodyPr>
          <a:lstStyle/>
          <a:p>
            <a:pPr algn="ctr"/>
            <a:r>
              <a:rPr lang="it-IT" dirty="0" smtClean="0"/>
              <a:t>Le equazioni costitutive specificano il comportamento di un materiale, quindi identificano un modello</a:t>
            </a:r>
            <a:endParaRPr lang="it-IT" b="1" dirty="0"/>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69" name="Picture 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562350" y="5500702"/>
            <a:ext cx="2019300" cy="314325"/>
          </a:xfrm>
          <a:prstGeom prst="rect">
            <a:avLst/>
          </a:prstGeom>
          <a:noFill/>
        </p:spPr>
      </p:pic>
      <p:sp>
        <p:nvSpPr>
          <p:cNvPr id="83971"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CasellaDiTesto 52"/>
          <p:cNvSpPr txBox="1"/>
          <p:nvPr/>
        </p:nvSpPr>
        <p:spPr>
          <a:xfrm>
            <a:off x="428596" y="5429264"/>
            <a:ext cx="1857388" cy="369332"/>
          </a:xfrm>
          <a:prstGeom prst="rect">
            <a:avLst/>
          </a:prstGeom>
          <a:noFill/>
        </p:spPr>
        <p:txBody>
          <a:bodyPr wrap="square" rtlCol="0">
            <a:spAutoFit/>
          </a:bodyPr>
          <a:lstStyle/>
          <a:p>
            <a:r>
              <a:rPr lang="de-DE" dirty="0" err="1" smtClean="0"/>
              <a:t>Tensione</a:t>
            </a:r>
            <a:r>
              <a:rPr lang="de-DE" dirty="0" smtClean="0"/>
              <a:t> </a:t>
            </a:r>
            <a:r>
              <a:rPr lang="de-DE" dirty="0" err="1" smtClean="0"/>
              <a:t>elettrica</a:t>
            </a:r>
            <a:endParaRPr lang="it-IT" dirty="0"/>
          </a:p>
        </p:txBody>
      </p:sp>
      <p:sp>
        <p:nvSpPr>
          <p:cNvPr id="54" name="CasellaDiTesto 53"/>
          <p:cNvSpPr txBox="1"/>
          <p:nvPr/>
        </p:nvSpPr>
        <p:spPr>
          <a:xfrm>
            <a:off x="6572264" y="5429264"/>
            <a:ext cx="2786082" cy="369332"/>
          </a:xfrm>
          <a:prstGeom prst="rect">
            <a:avLst/>
          </a:prstGeom>
          <a:noFill/>
        </p:spPr>
        <p:txBody>
          <a:bodyPr wrap="square" rtlCol="0">
            <a:spAutoFit/>
          </a:bodyPr>
          <a:lstStyle/>
          <a:p>
            <a:pPr algn="ctr"/>
            <a:r>
              <a:rPr lang="de-DE" dirty="0" err="1" smtClean="0"/>
              <a:t>Differen</a:t>
            </a:r>
            <a:r>
              <a:rPr lang="it-IT" dirty="0" err="1" smtClean="0"/>
              <a:t>za</a:t>
            </a:r>
            <a:r>
              <a:rPr lang="it-IT" dirty="0" smtClean="0"/>
              <a:t> di potenziale</a:t>
            </a:r>
            <a:endParaRPr lang="it-IT" dirty="0"/>
          </a:p>
        </p:txBody>
      </p:sp>
      <p:cxnSp>
        <p:nvCxnSpPr>
          <p:cNvPr id="56" name="Connettore 2 55"/>
          <p:cNvCxnSpPr/>
          <p:nvPr/>
        </p:nvCxnSpPr>
        <p:spPr>
          <a:xfrm>
            <a:off x="2500298" y="5643578"/>
            <a:ext cx="714380" cy="1588"/>
          </a:xfrm>
          <a:prstGeom prst="straightConnector1">
            <a:avLst/>
          </a:prstGeom>
          <a:ln w="19050">
            <a:solidFill>
              <a:srgbClr val="00144C"/>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ttore 2 59"/>
          <p:cNvCxnSpPr/>
          <p:nvPr/>
        </p:nvCxnSpPr>
        <p:spPr>
          <a:xfrm>
            <a:off x="5786446" y="5643578"/>
            <a:ext cx="714380" cy="1588"/>
          </a:xfrm>
          <a:prstGeom prst="straightConnector1">
            <a:avLst/>
          </a:prstGeom>
          <a:ln w="19050">
            <a:solidFill>
              <a:srgbClr val="00144C"/>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sp>
        <p:nvSpPr>
          <p:cNvPr id="61" name="CasellaDiTesto 60"/>
          <p:cNvSpPr txBox="1"/>
          <p:nvPr/>
        </p:nvSpPr>
        <p:spPr>
          <a:xfrm>
            <a:off x="928662" y="3714752"/>
            <a:ext cx="7286676" cy="369332"/>
          </a:xfrm>
          <a:prstGeom prst="rect">
            <a:avLst/>
          </a:prstGeom>
          <a:noFill/>
        </p:spPr>
        <p:txBody>
          <a:bodyPr wrap="square" rtlCol="0">
            <a:spAutoFit/>
          </a:bodyPr>
          <a:lstStyle/>
          <a:p>
            <a:pPr algn="ctr"/>
            <a:r>
              <a:rPr lang="it-IT" dirty="0" smtClean="0"/>
              <a:t>Un esempio di modello costitutivo è quello di fluido newtoniano</a:t>
            </a:r>
            <a:endParaRPr lang="it-IT" dirty="0"/>
          </a:p>
        </p:txBody>
      </p:sp>
      <p:sp>
        <p:nvSpPr>
          <p:cNvPr id="62" name="CasellaDiTesto 61"/>
          <p:cNvSpPr txBox="1"/>
          <p:nvPr/>
        </p:nvSpPr>
        <p:spPr>
          <a:xfrm>
            <a:off x="857224" y="4500570"/>
            <a:ext cx="7215238" cy="646331"/>
          </a:xfrm>
          <a:prstGeom prst="rect">
            <a:avLst/>
          </a:prstGeom>
          <a:noFill/>
        </p:spPr>
        <p:txBody>
          <a:bodyPr wrap="square" rtlCol="0">
            <a:spAutoFit/>
          </a:bodyPr>
          <a:lstStyle/>
          <a:p>
            <a:pPr algn="ctr"/>
            <a:r>
              <a:rPr lang="it-IT" dirty="0" smtClean="0"/>
              <a:t>Da risultati sperimentali viene ricercato una modello semplice (lineare) tra il tensore velocità di deformazione e il tensore viscoso</a:t>
            </a:r>
            <a:endParaRPr lang="it-IT" dirty="0"/>
          </a:p>
        </p:txBody>
      </p:sp>
      <p:sp>
        <p:nvSpPr>
          <p:cNvPr id="63" name="CasellaDiTesto 62"/>
          <p:cNvSpPr txBox="1"/>
          <p:nvPr/>
        </p:nvSpPr>
        <p:spPr>
          <a:xfrm>
            <a:off x="1357290" y="1285860"/>
            <a:ext cx="6429420" cy="369332"/>
          </a:xfrm>
          <a:prstGeom prst="rect">
            <a:avLst/>
          </a:prstGeom>
          <a:noFill/>
        </p:spPr>
        <p:txBody>
          <a:bodyPr wrap="square" rtlCol="0">
            <a:spAutoFit/>
          </a:bodyPr>
          <a:lstStyle/>
          <a:p>
            <a:pPr algn="ctr"/>
            <a:r>
              <a:rPr lang="it-IT" dirty="0" smtClean="0"/>
              <a:t>Il tensore viscoso è così definito</a:t>
            </a:r>
            <a:endParaRPr lang="it-IT" dirty="0"/>
          </a:p>
        </p:txBody>
      </p:sp>
      <p:sp>
        <p:nvSpPr>
          <p:cNvPr id="839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72" name="Picture 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3857620" y="1857364"/>
            <a:ext cx="1209675" cy="400050"/>
          </a:xfrm>
          <a:prstGeom prst="rect">
            <a:avLst/>
          </a:prstGeom>
          <a:noFill/>
        </p:spPr>
      </p:pic>
      <p:sp>
        <p:nvSpPr>
          <p:cNvPr id="83974" name="Rectangle 6"/>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 name="CasellaDiTesto 65"/>
          <p:cNvSpPr txBox="1"/>
          <p:nvPr/>
        </p:nvSpPr>
        <p:spPr>
          <a:xfrm>
            <a:off x="2000232" y="2643182"/>
            <a:ext cx="5072098" cy="2585323"/>
          </a:xfrm>
          <a:prstGeom prst="rect">
            <a:avLst/>
          </a:prstGeom>
          <a:noFill/>
        </p:spPr>
        <p:txBody>
          <a:bodyPr wrap="square" rtlCol="0">
            <a:spAutoFit/>
          </a:bodyPr>
          <a:lstStyle/>
          <a:p>
            <a:r>
              <a:rPr lang="it-IT" dirty="0" smtClean="0"/>
              <a:t>dove:</a:t>
            </a:r>
          </a:p>
          <a:p>
            <a:endParaRPr lang="it-IT" dirty="0" smtClean="0"/>
          </a:p>
          <a:p>
            <a:pPr>
              <a:buFont typeface="Arial" pitchFamily="34" charset="0"/>
              <a:buChar char="•"/>
            </a:pPr>
            <a:r>
              <a:rPr lang="it-IT" dirty="0" smtClean="0"/>
              <a:t>               è il tensore viscoso</a:t>
            </a:r>
          </a:p>
          <a:p>
            <a:pPr>
              <a:buFont typeface="Arial" pitchFamily="34" charset="0"/>
              <a:buChar char="•"/>
            </a:pPr>
            <a:endParaRPr lang="it-IT" dirty="0" smtClean="0"/>
          </a:p>
          <a:p>
            <a:pPr>
              <a:buFont typeface="Arial" pitchFamily="34" charset="0"/>
              <a:buChar char="•"/>
            </a:pPr>
            <a:r>
              <a:rPr lang="it-IT" dirty="0" smtClean="0"/>
              <a:t>               è il tensore di </a:t>
            </a:r>
            <a:r>
              <a:rPr lang="it-IT" dirty="0" err="1" smtClean="0"/>
              <a:t>Cauchy</a:t>
            </a:r>
            <a:endParaRPr lang="it-IT" dirty="0" smtClean="0"/>
          </a:p>
          <a:p>
            <a:pPr>
              <a:buFont typeface="Arial" pitchFamily="34" charset="0"/>
              <a:buChar char="•"/>
            </a:pPr>
            <a:endParaRPr lang="it-IT" dirty="0" smtClean="0"/>
          </a:p>
          <a:p>
            <a:pPr>
              <a:buFont typeface="Arial" pitchFamily="34" charset="0"/>
              <a:buChar char="•"/>
            </a:pPr>
            <a:r>
              <a:rPr lang="it-IT" dirty="0" smtClean="0"/>
              <a:t>               è la pressione termodinamica</a:t>
            </a:r>
          </a:p>
          <a:p>
            <a:pPr>
              <a:buFont typeface="Arial" pitchFamily="34" charset="0"/>
              <a:buChar char="•"/>
            </a:pPr>
            <a:endParaRPr lang="it-IT" dirty="0" smtClean="0"/>
          </a:p>
          <a:p>
            <a:pPr>
              <a:buFont typeface="Arial" pitchFamily="34" charset="0"/>
              <a:buChar char="•"/>
            </a:pPr>
            <a:r>
              <a:rPr lang="it-IT" dirty="0" smtClean="0"/>
              <a:t>               è la matrice identica</a:t>
            </a:r>
          </a:p>
        </p:txBody>
      </p:sp>
      <p:sp>
        <p:nvSpPr>
          <p:cNvPr id="839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75" name="Picture 7"/>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2428860" y="3143248"/>
            <a:ext cx="209550" cy="400050"/>
          </a:xfrm>
          <a:prstGeom prst="rect">
            <a:avLst/>
          </a:prstGeom>
          <a:noFill/>
        </p:spPr>
      </p:pic>
      <p:sp>
        <p:nvSpPr>
          <p:cNvPr id="8397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77" name="Picture 9"/>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2447911" y="3790955"/>
            <a:ext cx="123825" cy="352425"/>
          </a:xfrm>
          <a:prstGeom prst="rect">
            <a:avLst/>
          </a:prstGeom>
          <a:noFill/>
        </p:spPr>
      </p:pic>
      <p:sp>
        <p:nvSpPr>
          <p:cNvPr id="839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79" name="Picture 11"/>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2500298" y="4305308"/>
            <a:ext cx="209550" cy="266700"/>
          </a:xfrm>
          <a:prstGeom prst="rect">
            <a:avLst/>
          </a:prstGeom>
          <a:noFill/>
        </p:spPr>
      </p:pic>
      <p:sp>
        <p:nvSpPr>
          <p:cNvPr id="8398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81" name="Picture 13"/>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2500298" y="4862525"/>
            <a:ext cx="95250" cy="352425"/>
          </a:xfrm>
          <a:prstGeom prst="rect">
            <a:avLst/>
          </a:prstGeom>
          <a:noFill/>
        </p:spPr>
      </p:pic>
      <p:sp>
        <p:nvSpPr>
          <p:cNvPr id="76" name="CasellaDiTesto 75"/>
          <p:cNvSpPr txBox="1"/>
          <p:nvPr/>
        </p:nvSpPr>
        <p:spPr>
          <a:xfrm>
            <a:off x="2178827" y="1285860"/>
            <a:ext cx="5000660" cy="369332"/>
          </a:xfrm>
          <a:prstGeom prst="rect">
            <a:avLst/>
          </a:prstGeom>
          <a:noFill/>
        </p:spPr>
        <p:txBody>
          <a:bodyPr wrap="square" rtlCol="0">
            <a:spAutoFit/>
          </a:bodyPr>
          <a:lstStyle/>
          <a:p>
            <a:r>
              <a:rPr lang="it-IT" dirty="0" smtClean="0"/>
              <a:t>Il tensore viscoso non risulta in generale </a:t>
            </a:r>
            <a:r>
              <a:rPr lang="it-IT" dirty="0" err="1" smtClean="0"/>
              <a:t>deviatorico</a:t>
            </a:r>
            <a:endParaRPr lang="it-IT" dirty="0"/>
          </a:p>
        </p:txBody>
      </p:sp>
      <p:sp>
        <p:nvSpPr>
          <p:cNvPr id="78" name="CasellaDiTesto 77"/>
          <p:cNvSpPr txBox="1"/>
          <p:nvPr/>
        </p:nvSpPr>
        <p:spPr>
          <a:xfrm>
            <a:off x="2357422" y="1996851"/>
            <a:ext cx="4643470" cy="646331"/>
          </a:xfrm>
          <a:prstGeom prst="rect">
            <a:avLst/>
          </a:prstGeom>
          <a:noFill/>
        </p:spPr>
        <p:txBody>
          <a:bodyPr wrap="square" rtlCol="0">
            <a:spAutoFit/>
          </a:bodyPr>
          <a:lstStyle/>
          <a:p>
            <a:pPr algn="ctr"/>
            <a:r>
              <a:rPr lang="it-IT" dirty="0" smtClean="0"/>
              <a:t>Infatti pressione meccanica e termodinamica non sempre coincidono</a:t>
            </a:r>
            <a:endParaRPr lang="it-IT" dirty="0"/>
          </a:p>
        </p:txBody>
      </p:sp>
      <p:sp>
        <p:nvSpPr>
          <p:cNvPr id="79" name="CasellaDiTesto 78"/>
          <p:cNvSpPr txBox="1"/>
          <p:nvPr/>
        </p:nvSpPr>
        <p:spPr>
          <a:xfrm>
            <a:off x="1714480" y="2928934"/>
            <a:ext cx="5929354" cy="923330"/>
          </a:xfrm>
          <a:prstGeom prst="rect">
            <a:avLst/>
          </a:prstGeom>
          <a:noFill/>
        </p:spPr>
        <p:txBody>
          <a:bodyPr wrap="square" rtlCol="0">
            <a:spAutoFit/>
          </a:bodyPr>
          <a:lstStyle/>
          <a:p>
            <a:pPr algn="ctr"/>
            <a:r>
              <a:rPr lang="it-IT" dirty="0" smtClean="0"/>
              <a:t>Quindi si ammette nel modello che il tensore viscoso possa avere una residua componente idrostatica dovuta alla viscosità</a:t>
            </a:r>
            <a:endParaRPr lang="it-IT" dirty="0"/>
          </a:p>
        </p:txBody>
      </p:sp>
      <p:sp>
        <p:nvSpPr>
          <p:cNvPr id="80" name="CasellaDiTesto 79"/>
          <p:cNvSpPr txBox="1"/>
          <p:nvPr/>
        </p:nvSpPr>
        <p:spPr>
          <a:xfrm>
            <a:off x="1714480" y="4071942"/>
            <a:ext cx="5715040" cy="646331"/>
          </a:xfrm>
          <a:prstGeom prst="rect">
            <a:avLst/>
          </a:prstGeom>
          <a:noFill/>
        </p:spPr>
        <p:txBody>
          <a:bodyPr wrap="square" rtlCol="0">
            <a:spAutoFit/>
          </a:bodyPr>
          <a:lstStyle/>
          <a:p>
            <a:pPr algn="ctr"/>
            <a:r>
              <a:rPr lang="it-IT" dirty="0" smtClean="0"/>
              <a:t>A questo punto si cerca una relazione lineare fra tensore viscoso e tensore velocità di deformazione</a:t>
            </a:r>
            <a:endParaRPr lang="it-IT" dirty="0"/>
          </a:p>
        </p:txBody>
      </p:sp>
      <p:sp>
        <p:nvSpPr>
          <p:cNvPr id="83984"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83" name="Picture 15"/>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4214810" y="4929198"/>
            <a:ext cx="847725" cy="419100"/>
          </a:xfrm>
          <a:prstGeom prst="rect">
            <a:avLst/>
          </a:prstGeom>
          <a:noFill/>
        </p:spPr>
      </p:pic>
      <p:sp>
        <p:nvSpPr>
          <p:cNvPr id="83985" name="Rectangle 17"/>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 name="CasellaDiTesto 81"/>
          <p:cNvSpPr txBox="1"/>
          <p:nvPr/>
        </p:nvSpPr>
        <p:spPr>
          <a:xfrm>
            <a:off x="2393141" y="5500702"/>
            <a:ext cx="4357718" cy="646331"/>
          </a:xfrm>
          <a:prstGeom prst="rect">
            <a:avLst/>
          </a:prstGeom>
          <a:noFill/>
        </p:spPr>
        <p:txBody>
          <a:bodyPr wrap="square" rtlCol="0">
            <a:spAutoFit/>
          </a:bodyPr>
          <a:lstStyle/>
          <a:p>
            <a:pPr algn="ctr"/>
            <a:r>
              <a:rPr lang="it-IT" dirty="0" smtClean="0"/>
              <a:t>Dove L è un tensore del quarto ordine avente 81 componenti</a:t>
            </a:r>
            <a:endParaRPr lang="it-IT" dirty="0"/>
          </a:p>
        </p:txBody>
      </p:sp>
      <p:sp>
        <p:nvSpPr>
          <p:cNvPr id="83" name="CasellaDiTesto 82"/>
          <p:cNvSpPr txBox="1"/>
          <p:nvPr/>
        </p:nvSpPr>
        <p:spPr>
          <a:xfrm>
            <a:off x="1250133" y="1428736"/>
            <a:ext cx="6715172" cy="923330"/>
          </a:xfrm>
          <a:prstGeom prst="rect">
            <a:avLst/>
          </a:prstGeom>
          <a:noFill/>
        </p:spPr>
        <p:txBody>
          <a:bodyPr wrap="square" rtlCol="0">
            <a:spAutoFit/>
          </a:bodyPr>
          <a:lstStyle/>
          <a:p>
            <a:pPr algn="ctr"/>
            <a:r>
              <a:rPr lang="it-IT" dirty="0" smtClean="0"/>
              <a:t>Considerando la simmetria di entrambi i tensori e aggiungendo l’ipotesi di fluido isotropo si può dimostrare che delle 81 costanti del tensore        solo due sono indipendenti</a:t>
            </a:r>
            <a:endParaRPr lang="it-IT" dirty="0"/>
          </a:p>
        </p:txBody>
      </p:sp>
      <p:sp>
        <p:nvSpPr>
          <p:cNvPr id="839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86" name="Picture 18"/>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3643306" y="2000240"/>
            <a:ext cx="123825" cy="352425"/>
          </a:xfrm>
          <a:prstGeom prst="rect">
            <a:avLst/>
          </a:prstGeom>
          <a:noFill/>
        </p:spPr>
      </p:pic>
      <p:sp>
        <p:nvSpPr>
          <p:cNvPr id="86" name="CasellaDiTesto 85"/>
          <p:cNvSpPr txBox="1"/>
          <p:nvPr/>
        </p:nvSpPr>
        <p:spPr>
          <a:xfrm>
            <a:off x="1393009" y="2714620"/>
            <a:ext cx="6429420" cy="369332"/>
          </a:xfrm>
          <a:prstGeom prst="rect">
            <a:avLst/>
          </a:prstGeom>
          <a:noFill/>
        </p:spPr>
        <p:txBody>
          <a:bodyPr wrap="square" rtlCol="0">
            <a:spAutoFit/>
          </a:bodyPr>
          <a:lstStyle/>
          <a:p>
            <a:pPr algn="ctr"/>
            <a:r>
              <a:rPr lang="it-IT" dirty="0" smtClean="0"/>
              <a:t>Si perviene quindi ad una relazione del tipo</a:t>
            </a:r>
            <a:endParaRPr lang="it-IT" dirty="0"/>
          </a:p>
        </p:txBody>
      </p:sp>
      <p:sp>
        <p:nvSpPr>
          <p:cNvPr id="8398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88" name="Picture 20"/>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3083719" y="3314703"/>
            <a:ext cx="3048000" cy="542925"/>
          </a:xfrm>
          <a:prstGeom prst="rect">
            <a:avLst/>
          </a:prstGeom>
          <a:noFill/>
        </p:spPr>
      </p:pic>
      <p:sp>
        <p:nvSpPr>
          <p:cNvPr id="83990" name="Rectangle 22"/>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CasellaDiTesto 89"/>
          <p:cNvSpPr txBox="1"/>
          <p:nvPr/>
        </p:nvSpPr>
        <p:spPr>
          <a:xfrm>
            <a:off x="1321571" y="4143380"/>
            <a:ext cx="6572296" cy="923330"/>
          </a:xfrm>
          <a:prstGeom prst="rect">
            <a:avLst/>
          </a:prstGeom>
          <a:noFill/>
        </p:spPr>
        <p:txBody>
          <a:bodyPr wrap="square" rtlCol="0">
            <a:spAutoFit/>
          </a:bodyPr>
          <a:lstStyle/>
          <a:p>
            <a:pPr algn="ctr"/>
            <a:r>
              <a:rPr lang="it-IT" dirty="0" smtClean="0"/>
              <a:t>Dove </a:t>
            </a:r>
            <a:r>
              <a:rPr lang="it-IT" dirty="0" smtClean="0">
                <a:latin typeface="Cambria Math"/>
                <a:ea typeface="Cambria Math"/>
              </a:rPr>
              <a:t>𝜇 e k sono rispettivamente la viscosità dinamica e la viscosità di massa che caratterizzano completamente il fluido Newtoniano</a:t>
            </a:r>
            <a:endParaRPr lang="it-IT" dirty="0"/>
          </a:p>
        </p:txBody>
      </p:sp>
      <p:sp>
        <p:nvSpPr>
          <p:cNvPr id="91" name="CasellaDiTesto 90"/>
          <p:cNvSpPr txBox="1"/>
          <p:nvPr/>
        </p:nvSpPr>
        <p:spPr>
          <a:xfrm>
            <a:off x="1357290" y="1571612"/>
            <a:ext cx="6500858" cy="369332"/>
          </a:xfrm>
          <a:prstGeom prst="rect">
            <a:avLst/>
          </a:prstGeom>
          <a:noFill/>
        </p:spPr>
        <p:txBody>
          <a:bodyPr wrap="square" rtlCol="0">
            <a:spAutoFit/>
          </a:bodyPr>
          <a:lstStyle/>
          <a:p>
            <a:pPr algn="ctr"/>
            <a:r>
              <a:rPr lang="it-IT" dirty="0" smtClean="0"/>
              <a:t>Il tensore viscoso così definito ha una pressione residua pari a</a:t>
            </a:r>
            <a:endParaRPr lang="it-IT" dirty="0"/>
          </a:p>
        </p:txBody>
      </p:sp>
      <p:sp>
        <p:nvSpPr>
          <p:cNvPr id="83992"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3991" name="Picture 23"/>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3378994" y="2143116"/>
            <a:ext cx="2457450" cy="285750"/>
          </a:xfrm>
          <a:prstGeom prst="rect">
            <a:avLst/>
          </a:prstGeom>
          <a:noFill/>
        </p:spPr>
      </p:pic>
      <p:sp>
        <p:nvSpPr>
          <p:cNvPr id="83993" name="Rectangle 25"/>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CasellaDiTesto 94"/>
          <p:cNvSpPr txBox="1"/>
          <p:nvPr/>
        </p:nvSpPr>
        <p:spPr>
          <a:xfrm>
            <a:off x="1928794" y="2786058"/>
            <a:ext cx="5357850" cy="646331"/>
          </a:xfrm>
          <a:prstGeom prst="rect">
            <a:avLst/>
          </a:prstGeom>
          <a:noFill/>
        </p:spPr>
        <p:txBody>
          <a:bodyPr wrap="square" rtlCol="0">
            <a:spAutoFit/>
          </a:bodyPr>
          <a:lstStyle/>
          <a:p>
            <a:pPr algn="ctr"/>
            <a:r>
              <a:rPr lang="it-IT" dirty="0" smtClean="0"/>
              <a:t>La viscosità di massa è un proprietà del fluido e può in alcuni casi essere maggiore di quella dinamica</a:t>
            </a:r>
            <a:endParaRPr lang="it-IT" dirty="0"/>
          </a:p>
        </p:txBody>
      </p:sp>
      <p:sp>
        <p:nvSpPr>
          <p:cNvPr id="96" name="CasellaDiTesto 95"/>
          <p:cNvSpPr txBox="1"/>
          <p:nvPr/>
        </p:nvSpPr>
        <p:spPr>
          <a:xfrm>
            <a:off x="1357290" y="3714752"/>
            <a:ext cx="6500858" cy="646331"/>
          </a:xfrm>
          <a:prstGeom prst="rect">
            <a:avLst/>
          </a:prstGeom>
          <a:noFill/>
        </p:spPr>
        <p:txBody>
          <a:bodyPr wrap="square" rtlCol="0">
            <a:spAutoFit/>
          </a:bodyPr>
          <a:lstStyle/>
          <a:p>
            <a:pPr algn="ctr"/>
            <a:r>
              <a:rPr lang="it-IT" dirty="0" smtClean="0"/>
              <a:t>Per fluidi incomprimibili è evidente che la pressione viscosa è nulla e quindi la pressione meccanica coincide con quella termodinamica</a:t>
            </a:r>
            <a:endParaRPr lang="it-IT" dirty="0"/>
          </a:p>
        </p:txBody>
      </p:sp>
      <p:sp>
        <p:nvSpPr>
          <p:cNvPr id="97" name="CasellaDiTesto 96"/>
          <p:cNvSpPr txBox="1"/>
          <p:nvPr/>
        </p:nvSpPr>
        <p:spPr>
          <a:xfrm>
            <a:off x="857224" y="4714884"/>
            <a:ext cx="7500990" cy="646331"/>
          </a:xfrm>
          <a:prstGeom prst="rect">
            <a:avLst/>
          </a:prstGeom>
          <a:noFill/>
        </p:spPr>
        <p:txBody>
          <a:bodyPr wrap="square" rtlCol="0">
            <a:spAutoFit/>
          </a:bodyPr>
          <a:lstStyle/>
          <a:p>
            <a:pPr algn="ctr"/>
            <a:r>
              <a:rPr lang="it-IT" dirty="0" smtClean="0"/>
              <a:t>Questa considerazione può estendersi anche a fluidi comprimibili attraverso l’assunzione di </a:t>
            </a:r>
            <a:r>
              <a:rPr lang="it-IT" dirty="0" err="1" smtClean="0"/>
              <a:t>Stockes</a:t>
            </a:r>
            <a:r>
              <a:rPr lang="it-IT" dirty="0" smtClean="0"/>
              <a:t> che ritiene nulla la viscosità di massa k</a:t>
            </a:r>
            <a:endParaRPr lang="it-IT" dirty="0"/>
          </a:p>
        </p:txBody>
      </p:sp>
      <p:sp>
        <p:nvSpPr>
          <p:cNvPr id="98" name="CasellaDiTesto 97"/>
          <p:cNvSpPr txBox="1"/>
          <p:nvPr/>
        </p:nvSpPr>
        <p:spPr>
          <a:xfrm>
            <a:off x="1071538" y="5572140"/>
            <a:ext cx="7072362" cy="646331"/>
          </a:xfrm>
          <a:prstGeom prst="rect">
            <a:avLst/>
          </a:prstGeom>
          <a:noFill/>
        </p:spPr>
        <p:txBody>
          <a:bodyPr wrap="square" rtlCol="0">
            <a:spAutoFit/>
          </a:bodyPr>
          <a:lstStyle/>
          <a:p>
            <a:pPr algn="ctr"/>
            <a:r>
              <a:rPr lang="it-IT" dirty="0" smtClean="0"/>
              <a:t>In realtà la viscosità di massa non è nulla ma è possibile trascurare nella maggior parte dei casi il prodotto </a:t>
            </a:r>
            <a:r>
              <a:rPr lang="it-IT" dirty="0" err="1" smtClean="0"/>
              <a:t>kdiv</a:t>
            </a:r>
            <a:r>
              <a:rPr lang="it-IT" dirty="0" smtClean="0"/>
              <a:t> </a:t>
            </a:r>
            <a:r>
              <a:rPr lang="it-IT" u="sng" dirty="0" smtClean="0"/>
              <a:t>v</a:t>
            </a:r>
            <a:endParaRPr lang="it-IT" dirty="0"/>
          </a:p>
        </p:txBody>
      </p:sp>
      <p:pic>
        <p:nvPicPr>
          <p:cNvPr id="27650" name="Picture 2"/>
          <p:cNvPicPr>
            <a:picLocks noChangeAspect="1" noChangeArrowheads="1"/>
          </p:cNvPicPr>
          <p:nvPr/>
        </p:nvPicPr>
        <p:blipFill>
          <a:blip r:embed="rId23"/>
          <a:srcRect/>
          <a:stretch>
            <a:fillRect/>
          </a:stretch>
        </p:blipFill>
        <p:spPr bwMode="auto">
          <a:xfrm>
            <a:off x="1585913" y="1357298"/>
            <a:ext cx="5972175" cy="5162550"/>
          </a:xfrm>
          <a:prstGeom prst="rect">
            <a:avLst/>
          </a:prstGeom>
          <a:noFill/>
          <a:ln w="9525">
            <a:noFill/>
            <a:miter lim="800000"/>
            <a:headEnd/>
            <a:tailEnd/>
          </a:ln>
          <a:effectLst/>
        </p:spPr>
      </p:pic>
      <p:sp>
        <p:nvSpPr>
          <p:cNvPr id="94" name="Rettangolo 93"/>
          <p:cNvSpPr/>
          <p:nvPr/>
        </p:nvSpPr>
        <p:spPr>
          <a:xfrm>
            <a:off x="1142976" y="5500702"/>
            <a:ext cx="7072362" cy="714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 name="Picture 1"/>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1133470" y="4845618"/>
            <a:ext cx="2724150" cy="676275"/>
          </a:xfrm>
          <a:prstGeom prst="rect">
            <a:avLst/>
          </a:prstGeom>
          <a:noFill/>
        </p:spPr>
      </p:pic>
      <p:sp>
        <p:nvSpPr>
          <p:cNvPr id="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 name="Picture 3"/>
          <p:cNvPicPr>
            <a:picLocks noChangeAspect="1" noChangeArrowheads="1"/>
          </p:cNvPicPr>
          <p:nvPr/>
        </p:nvPicPr>
        <p:blipFill>
          <a:blip r:embed="rId25">
            <a:clrChange>
              <a:clrFrom>
                <a:srgbClr val="FFFFFF"/>
              </a:clrFrom>
              <a:clrTo>
                <a:srgbClr val="FFFFFF">
                  <a:alpha val="0"/>
                </a:srgbClr>
              </a:clrTo>
            </a:clrChange>
          </a:blip>
          <a:srcRect/>
          <a:stretch>
            <a:fillRect/>
          </a:stretch>
        </p:blipFill>
        <p:spPr bwMode="auto">
          <a:xfrm>
            <a:off x="4071934" y="4845618"/>
            <a:ext cx="4038600" cy="676275"/>
          </a:xfrm>
          <a:prstGeom prst="rect">
            <a:avLst/>
          </a:prstGeom>
          <a:noFill/>
        </p:spPr>
      </p:pic>
      <p:grpSp>
        <p:nvGrpSpPr>
          <p:cNvPr id="131" name="Gruppo 130"/>
          <p:cNvGrpSpPr/>
          <p:nvPr/>
        </p:nvGrpSpPr>
        <p:grpSpPr>
          <a:xfrm>
            <a:off x="928662" y="5202808"/>
            <a:ext cx="3074216" cy="1369464"/>
            <a:chOff x="1000100" y="4929198"/>
            <a:chExt cx="3074216" cy="1369464"/>
          </a:xfrm>
        </p:grpSpPr>
        <p:grpSp>
          <p:nvGrpSpPr>
            <p:cNvPr id="124" name="Gruppo 123"/>
            <p:cNvGrpSpPr/>
            <p:nvPr/>
          </p:nvGrpSpPr>
          <p:grpSpPr>
            <a:xfrm>
              <a:off x="1000100" y="4929198"/>
              <a:ext cx="3074216" cy="572298"/>
              <a:chOff x="999306" y="4786322"/>
              <a:chExt cx="3074216" cy="572298"/>
            </a:xfrm>
          </p:grpSpPr>
          <p:cxnSp>
            <p:nvCxnSpPr>
              <p:cNvPr id="102" name="Connettore 1 101"/>
              <p:cNvCxnSpPr/>
              <p:nvPr/>
            </p:nvCxnSpPr>
            <p:spPr>
              <a:xfrm rot="5400000">
                <a:off x="714348" y="5072074"/>
                <a:ext cx="571504"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cxnSp>
            <p:nvCxnSpPr>
              <p:cNvPr id="104" name="Connettore 1 103"/>
              <p:cNvCxnSpPr/>
              <p:nvPr/>
            </p:nvCxnSpPr>
            <p:spPr>
              <a:xfrm>
                <a:off x="1000894" y="5357032"/>
                <a:ext cx="3071834"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cxnSp>
            <p:nvCxnSpPr>
              <p:cNvPr id="106" name="Connettore 1 105"/>
              <p:cNvCxnSpPr/>
              <p:nvPr/>
            </p:nvCxnSpPr>
            <p:spPr>
              <a:xfrm rot="5400000" flipH="1" flipV="1">
                <a:off x="3786976" y="5071280"/>
                <a:ext cx="571504"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grpSp>
        <p:cxnSp>
          <p:nvCxnSpPr>
            <p:cNvPr id="127" name="Connettore 2 126"/>
            <p:cNvCxnSpPr/>
            <p:nvPr/>
          </p:nvCxnSpPr>
          <p:spPr>
            <a:xfrm rot="5400000" flipH="1" flipV="1">
              <a:off x="2358216" y="5714222"/>
              <a:ext cx="428628" cy="1588"/>
            </a:xfrm>
            <a:prstGeom prst="straightConnector1">
              <a:avLst/>
            </a:prstGeom>
            <a:ln w="19050">
              <a:solidFill>
                <a:srgbClr val="00144C"/>
              </a:solidFill>
              <a:tailEnd type="arrow"/>
            </a:ln>
          </p:spPr>
          <p:style>
            <a:lnRef idx="1">
              <a:schemeClr val="accent1"/>
            </a:lnRef>
            <a:fillRef idx="0">
              <a:schemeClr val="accent1"/>
            </a:fillRef>
            <a:effectRef idx="0">
              <a:schemeClr val="accent1"/>
            </a:effectRef>
            <a:fontRef idx="minor">
              <a:schemeClr val="tx1"/>
            </a:fontRef>
          </p:style>
        </p:cxnSp>
        <p:sp>
          <p:nvSpPr>
            <p:cNvPr id="128" name="CasellaDiTesto 127"/>
            <p:cNvSpPr txBox="1"/>
            <p:nvPr/>
          </p:nvSpPr>
          <p:spPr>
            <a:xfrm>
              <a:off x="1285852" y="5929330"/>
              <a:ext cx="2500330" cy="369332"/>
            </a:xfrm>
            <a:prstGeom prst="rect">
              <a:avLst/>
            </a:prstGeom>
            <a:noFill/>
          </p:spPr>
          <p:txBody>
            <a:bodyPr wrap="square" rtlCol="0">
              <a:spAutoFit/>
            </a:bodyPr>
            <a:lstStyle/>
            <a:p>
              <a:pPr algn="ctr"/>
              <a:r>
                <a:rPr lang="de-DE" dirty="0" err="1" smtClean="0"/>
                <a:t>a</a:t>
              </a:r>
              <a:r>
                <a:rPr lang="de-DE" dirty="0" err="1" smtClean="0"/>
                <a:t>ssocia</a:t>
              </a:r>
              <a:r>
                <a:rPr lang="it-IT" dirty="0" err="1" smtClean="0"/>
                <a:t>zione</a:t>
              </a:r>
              <a:r>
                <a:rPr lang="it-IT" dirty="0" smtClean="0"/>
                <a:t> al volume</a:t>
              </a:r>
              <a:endParaRPr lang="it-IT" dirty="0"/>
            </a:p>
          </p:txBody>
        </p:sp>
      </p:grpSp>
      <p:grpSp>
        <p:nvGrpSpPr>
          <p:cNvPr id="132" name="Gruppo 131"/>
          <p:cNvGrpSpPr/>
          <p:nvPr/>
        </p:nvGrpSpPr>
        <p:grpSpPr>
          <a:xfrm>
            <a:off x="4286248" y="5202808"/>
            <a:ext cx="3929884" cy="1369464"/>
            <a:chOff x="4357686" y="4929198"/>
            <a:chExt cx="3929884" cy="1369464"/>
          </a:xfrm>
        </p:grpSpPr>
        <p:grpSp>
          <p:nvGrpSpPr>
            <p:cNvPr id="125" name="Gruppo 124"/>
            <p:cNvGrpSpPr/>
            <p:nvPr/>
          </p:nvGrpSpPr>
          <p:grpSpPr>
            <a:xfrm>
              <a:off x="4357686" y="4929198"/>
              <a:ext cx="3929884" cy="572298"/>
              <a:chOff x="4357686" y="4786322"/>
              <a:chExt cx="3929884" cy="572298"/>
            </a:xfrm>
          </p:grpSpPr>
          <p:grpSp>
            <p:nvGrpSpPr>
              <p:cNvPr id="122" name="Gruppo 121"/>
              <p:cNvGrpSpPr/>
              <p:nvPr/>
            </p:nvGrpSpPr>
            <p:grpSpPr>
              <a:xfrm>
                <a:off x="4357686" y="4786322"/>
                <a:ext cx="3929884" cy="572298"/>
                <a:chOff x="4357686" y="4786322"/>
                <a:chExt cx="3929884" cy="572298"/>
              </a:xfrm>
            </p:grpSpPr>
            <p:cxnSp>
              <p:nvCxnSpPr>
                <p:cNvPr id="110" name="Connettore 1 109"/>
                <p:cNvCxnSpPr/>
                <p:nvPr/>
              </p:nvCxnSpPr>
              <p:spPr>
                <a:xfrm rot="5400000">
                  <a:off x="4072728" y="507128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Connettore 1 111"/>
                <p:cNvCxnSpPr/>
                <p:nvPr/>
              </p:nvCxnSpPr>
              <p:spPr>
                <a:xfrm>
                  <a:off x="4358480" y="5357032"/>
                  <a:ext cx="392909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6" name="Connettore 1 115"/>
              <p:cNvCxnSpPr/>
              <p:nvPr/>
            </p:nvCxnSpPr>
            <p:spPr>
              <a:xfrm rot="5400000" flipH="1" flipV="1">
                <a:off x="8001024" y="5072074"/>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9" name="Connettore 2 128"/>
            <p:cNvCxnSpPr/>
            <p:nvPr/>
          </p:nvCxnSpPr>
          <p:spPr>
            <a:xfrm rot="5400000" flipH="1" flipV="1">
              <a:off x="6144430" y="5714222"/>
              <a:ext cx="428628"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0" name="CasellaDiTesto 129"/>
            <p:cNvSpPr txBox="1"/>
            <p:nvPr/>
          </p:nvSpPr>
          <p:spPr>
            <a:xfrm>
              <a:off x="4929190" y="5929330"/>
              <a:ext cx="2857520" cy="369332"/>
            </a:xfrm>
            <a:prstGeom prst="rect">
              <a:avLst/>
            </a:prstGeom>
            <a:noFill/>
          </p:spPr>
          <p:txBody>
            <a:bodyPr wrap="square" rtlCol="0">
              <a:spAutoFit/>
            </a:bodyPr>
            <a:lstStyle/>
            <a:p>
              <a:pPr algn="ctr"/>
              <a:r>
                <a:rPr lang="de-DE" dirty="0" err="1" smtClean="0"/>
                <a:t>a</a:t>
              </a:r>
              <a:r>
                <a:rPr lang="de-DE" dirty="0" err="1" smtClean="0"/>
                <a:t>ssocia</a:t>
              </a:r>
              <a:r>
                <a:rPr lang="it-IT" dirty="0" err="1" smtClean="0"/>
                <a:t>zione</a:t>
              </a:r>
              <a:r>
                <a:rPr lang="it-IT" dirty="0" smtClean="0"/>
                <a:t> alla superficie</a:t>
              </a:r>
            </a:p>
          </p:txBody>
        </p:sp>
      </p:grpSp>
      <p:sp>
        <p:nvSpPr>
          <p:cNvPr id="133" name="CasellaDiTesto 132"/>
          <p:cNvSpPr txBox="1"/>
          <p:nvPr/>
        </p:nvSpPr>
        <p:spPr>
          <a:xfrm>
            <a:off x="2071670" y="3786190"/>
            <a:ext cx="5000660" cy="646331"/>
          </a:xfrm>
          <a:prstGeom prst="rect">
            <a:avLst/>
          </a:prstGeom>
          <a:noFill/>
        </p:spPr>
        <p:txBody>
          <a:bodyPr wrap="square" rtlCol="0">
            <a:spAutoFit/>
          </a:bodyPr>
          <a:lstStyle/>
          <a:p>
            <a:pPr algn="ctr"/>
            <a:r>
              <a:rPr lang="it-IT" dirty="0" smtClean="0"/>
              <a:t>Bilancio integrale della  quantità di moto di un fluido continuo</a:t>
            </a:r>
            <a:endParaRPr lang="it-IT" dirty="0"/>
          </a:p>
        </p:txBody>
      </p:sp>
    </p:spTree>
    <p:custDataLst>
      <p:tags r:id="rId2"/>
    </p:custDataLst>
  </p:cSld>
  <p:clrMapOvr>
    <a:overrideClrMapping bg1="lt1" tx1="dk1" bg2="lt2" tx2="dk2" accent1="accent1" accent2="accent2" accent3="accent3" accent4="accent4" accent5="accent5" accent6="accent6" hlink="hlink" folHlink="folHlink"/>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nodeType="withEffect">
                                  <p:stCondLst>
                                    <p:cond delay="0"/>
                                  </p:stCondLst>
                                  <p:childTnLst>
                                    <p:set>
                                      <p:cBhvr>
                                        <p:cTn id="9" dur="1" fill="hold">
                                          <p:stCondLst>
                                            <p:cond delay="0"/>
                                          </p:stCondLst>
                                        </p:cTn>
                                        <p:tgtEl>
                                          <p:spTgt spid="95233"/>
                                        </p:tgtEl>
                                        <p:attrNameLst>
                                          <p:attrName>style.visibility</p:attrName>
                                        </p:attrNameLst>
                                      </p:cBhvr>
                                      <p:to>
                                        <p:strVal val="visible"/>
                                      </p:to>
                                    </p:set>
                                    <p:animEffect transition="in" filter="blinds(horizontal)">
                                      <p:cBhvr>
                                        <p:cTn id="10" dur="500"/>
                                        <p:tgtEl>
                                          <p:spTgt spid="9523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3969"/>
                                        </p:tgtEl>
                                        <p:attrNameLst>
                                          <p:attrName>style.visibility</p:attrName>
                                        </p:attrNameLst>
                                      </p:cBhvr>
                                      <p:to>
                                        <p:strVal val="visible"/>
                                      </p:to>
                                    </p:set>
                                    <p:animEffect transition="in" filter="blinds(horizontal)">
                                      <p:cBhvr>
                                        <p:cTn id="15" dur="500"/>
                                        <p:tgtEl>
                                          <p:spTgt spid="83969"/>
                                        </p:tgtEl>
                                      </p:cBhvr>
                                    </p:animEffect>
                                  </p:childTnLst>
                                </p:cTn>
                              </p:par>
                              <p:par>
                                <p:cTn id="16" presetID="3" presetClass="entr" presetSubtype="1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linds(horizontal)">
                                      <p:cBhvr>
                                        <p:cTn id="18" dur="500"/>
                                        <p:tgtEl>
                                          <p:spTgt spid="56"/>
                                        </p:tgtEl>
                                      </p:cBhvr>
                                    </p:animEffect>
                                  </p:childTnLst>
                                </p:cTn>
                              </p:par>
                              <p:par>
                                <p:cTn id="19" presetID="3" presetClass="entr" presetSubtype="1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linds(horizontal)">
                                      <p:cBhvr>
                                        <p:cTn id="21" dur="500"/>
                                        <p:tgtEl>
                                          <p:spTgt spid="6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blinds(horizontal)">
                                      <p:cBhvr>
                                        <p:cTn id="24" dur="500"/>
                                        <p:tgtEl>
                                          <p:spTgt spid="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95233"/>
                                        </p:tgtEl>
                                      </p:cBhvr>
                                    </p:animEffect>
                                    <p:set>
                                      <p:cBhvr>
                                        <p:cTn id="32" dur="1" fill="hold">
                                          <p:stCondLst>
                                            <p:cond delay="499"/>
                                          </p:stCondLst>
                                        </p:cTn>
                                        <p:tgtEl>
                                          <p:spTgt spid="95233"/>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par>
                                <p:cTn id="36" presetID="3" presetClass="exit" presetSubtype="10" fill="hold" grpId="0" nodeType="withEffect">
                                  <p:stCondLst>
                                    <p:cond delay="0"/>
                                  </p:stCondLst>
                                  <p:childTnLst>
                                    <p:animEffect transition="out" filter="blinds(horizontal)">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56"/>
                                        </p:tgtEl>
                                      </p:cBhvr>
                                    </p:animEffect>
                                    <p:set>
                                      <p:cBhvr>
                                        <p:cTn id="44" dur="1" fill="hold">
                                          <p:stCondLst>
                                            <p:cond delay="499"/>
                                          </p:stCondLst>
                                        </p:cTn>
                                        <p:tgtEl>
                                          <p:spTgt spid="56"/>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83969"/>
                                        </p:tgtEl>
                                      </p:cBhvr>
                                    </p:animEffect>
                                    <p:set>
                                      <p:cBhvr>
                                        <p:cTn id="47" dur="1" fill="hold">
                                          <p:stCondLst>
                                            <p:cond delay="499"/>
                                          </p:stCondLst>
                                        </p:cTn>
                                        <p:tgtEl>
                                          <p:spTgt spid="83969"/>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60"/>
                                        </p:tgtEl>
                                      </p:cBhvr>
                                    </p:animEffect>
                                    <p:set>
                                      <p:cBhvr>
                                        <p:cTn id="50" dur="1" fill="hold">
                                          <p:stCondLst>
                                            <p:cond delay="499"/>
                                          </p:stCondLst>
                                        </p:cTn>
                                        <p:tgtEl>
                                          <p:spTgt spid="60"/>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54"/>
                                        </p:tgtEl>
                                      </p:cBhvr>
                                    </p:animEffect>
                                    <p:set>
                                      <p:cBhvr>
                                        <p:cTn id="53" dur="1" fill="hold">
                                          <p:stCondLst>
                                            <p:cond delay="499"/>
                                          </p:stCondLst>
                                        </p:cTn>
                                        <p:tgtEl>
                                          <p:spTgt spid="5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linds(horizontal)">
                                      <p:cBhvr>
                                        <p:cTn id="58" dur="500"/>
                                        <p:tgtEl>
                                          <p:spTgt spid="37"/>
                                        </p:tgtEl>
                                      </p:cBhvr>
                                    </p:animEffect>
                                  </p:childTnLst>
                                </p:cTn>
                              </p:par>
                              <p:par>
                                <p:cTn id="59" presetID="3" presetClass="entr" presetSubtype="10" fill="hold" nodeType="withEffect">
                                  <p:stCondLst>
                                    <p:cond delay="0"/>
                                  </p:stCondLst>
                                  <p:childTnLst>
                                    <p:set>
                                      <p:cBhvr>
                                        <p:cTn id="60" dur="1" fill="hold">
                                          <p:stCondLst>
                                            <p:cond delay="0"/>
                                          </p:stCondLst>
                                        </p:cTn>
                                        <p:tgtEl>
                                          <p:spTgt spid="95239"/>
                                        </p:tgtEl>
                                        <p:attrNameLst>
                                          <p:attrName>style.visibility</p:attrName>
                                        </p:attrNameLst>
                                      </p:cBhvr>
                                      <p:to>
                                        <p:strVal val="visible"/>
                                      </p:to>
                                    </p:set>
                                    <p:animEffect transition="in" filter="blinds(horizontal)">
                                      <p:cBhvr>
                                        <p:cTn id="61" dur="500"/>
                                        <p:tgtEl>
                                          <p:spTgt spid="9523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linds(horizontal)">
                                      <p:cBhvr>
                                        <p:cTn id="66" dur="500"/>
                                        <p:tgtEl>
                                          <p:spTgt spid="41"/>
                                        </p:tgtEl>
                                      </p:cBhvr>
                                    </p:animEffect>
                                  </p:childTnLst>
                                </p:cTn>
                              </p:par>
                              <p:par>
                                <p:cTn id="67" presetID="3" presetClass="entr" presetSubtype="10" fill="hold" nodeType="withEffect">
                                  <p:stCondLst>
                                    <p:cond delay="0"/>
                                  </p:stCondLst>
                                  <p:childTnLst>
                                    <p:set>
                                      <p:cBhvr>
                                        <p:cTn id="68" dur="1" fill="hold">
                                          <p:stCondLst>
                                            <p:cond delay="0"/>
                                          </p:stCondLst>
                                        </p:cTn>
                                        <p:tgtEl>
                                          <p:spTgt spid="95242"/>
                                        </p:tgtEl>
                                        <p:attrNameLst>
                                          <p:attrName>style.visibility</p:attrName>
                                        </p:attrNameLst>
                                      </p:cBhvr>
                                      <p:to>
                                        <p:strVal val="visible"/>
                                      </p:to>
                                    </p:set>
                                    <p:animEffect transition="in" filter="blinds(horizontal)">
                                      <p:cBhvr>
                                        <p:cTn id="69" dur="500"/>
                                        <p:tgtEl>
                                          <p:spTgt spid="95242"/>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blinds(horizontal)">
                                      <p:cBhvr>
                                        <p:cTn id="72" dur="500"/>
                                        <p:tgtEl>
                                          <p:spTgt spid="48"/>
                                        </p:tgtEl>
                                      </p:cBhvr>
                                    </p:animEffect>
                                  </p:childTnLst>
                                </p:cTn>
                              </p:par>
                              <p:par>
                                <p:cTn id="73" presetID="3" presetClass="entr" presetSubtype="10"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blinds(horizontal)">
                                      <p:cBhvr>
                                        <p:cTn id="75" dur="500"/>
                                        <p:tgtEl>
                                          <p:spTgt spid="47"/>
                                        </p:tgtEl>
                                      </p:cBhvr>
                                    </p:animEffect>
                                  </p:childTnLst>
                                </p:cTn>
                              </p:par>
                              <p:par>
                                <p:cTn id="76" presetID="3" presetClass="entr" presetSubtype="1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blinds(horizontal)">
                                      <p:cBhvr>
                                        <p:cTn id="78" dur="500"/>
                                        <p:tgtEl>
                                          <p:spTgt spid="4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blinds(horizontal)">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1" nodeType="clickEffect">
                                  <p:stCondLst>
                                    <p:cond delay="0"/>
                                  </p:stCondLst>
                                  <p:childTnLst>
                                    <p:animEffect transition="out" filter="blinds(horizontal)">
                                      <p:cBhvr>
                                        <p:cTn id="85" dur="500"/>
                                        <p:tgtEl>
                                          <p:spTgt spid="37"/>
                                        </p:tgtEl>
                                      </p:cBhvr>
                                    </p:animEffect>
                                    <p:set>
                                      <p:cBhvr>
                                        <p:cTn id="86" dur="1" fill="hold">
                                          <p:stCondLst>
                                            <p:cond delay="499"/>
                                          </p:stCondLst>
                                        </p:cTn>
                                        <p:tgtEl>
                                          <p:spTgt spid="37"/>
                                        </p:tgtEl>
                                        <p:attrNameLst>
                                          <p:attrName>style.visibility</p:attrName>
                                        </p:attrNameLst>
                                      </p:cBhvr>
                                      <p:to>
                                        <p:strVal val="hidden"/>
                                      </p:to>
                                    </p:set>
                                  </p:childTnLst>
                                </p:cTn>
                              </p:par>
                              <p:par>
                                <p:cTn id="87" presetID="3" presetClass="exit" presetSubtype="10" fill="hold" nodeType="withEffect">
                                  <p:stCondLst>
                                    <p:cond delay="0"/>
                                  </p:stCondLst>
                                  <p:childTnLst>
                                    <p:animEffect transition="out" filter="blinds(horizontal)">
                                      <p:cBhvr>
                                        <p:cTn id="88" dur="500"/>
                                        <p:tgtEl>
                                          <p:spTgt spid="95239"/>
                                        </p:tgtEl>
                                      </p:cBhvr>
                                    </p:animEffect>
                                    <p:set>
                                      <p:cBhvr>
                                        <p:cTn id="89" dur="1" fill="hold">
                                          <p:stCondLst>
                                            <p:cond delay="499"/>
                                          </p:stCondLst>
                                        </p:cTn>
                                        <p:tgtEl>
                                          <p:spTgt spid="95239"/>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41"/>
                                        </p:tgtEl>
                                      </p:cBhvr>
                                    </p:animEffect>
                                    <p:set>
                                      <p:cBhvr>
                                        <p:cTn id="92" dur="1" fill="hold">
                                          <p:stCondLst>
                                            <p:cond delay="499"/>
                                          </p:stCondLst>
                                        </p:cTn>
                                        <p:tgtEl>
                                          <p:spTgt spid="41"/>
                                        </p:tgtEl>
                                        <p:attrNameLst>
                                          <p:attrName>style.visibility</p:attrName>
                                        </p:attrNameLst>
                                      </p:cBhvr>
                                      <p:to>
                                        <p:strVal val="hidden"/>
                                      </p:to>
                                    </p:set>
                                  </p:childTnLst>
                                </p:cTn>
                              </p:par>
                              <p:par>
                                <p:cTn id="93" presetID="3" presetClass="exit" presetSubtype="10" fill="hold" nodeType="withEffect">
                                  <p:stCondLst>
                                    <p:cond delay="0"/>
                                  </p:stCondLst>
                                  <p:childTnLst>
                                    <p:animEffect transition="out" filter="blinds(horizontal)">
                                      <p:cBhvr>
                                        <p:cTn id="94" dur="500"/>
                                        <p:tgtEl>
                                          <p:spTgt spid="95242"/>
                                        </p:tgtEl>
                                      </p:cBhvr>
                                    </p:animEffect>
                                    <p:set>
                                      <p:cBhvr>
                                        <p:cTn id="95" dur="1" fill="hold">
                                          <p:stCondLst>
                                            <p:cond delay="499"/>
                                          </p:stCondLst>
                                        </p:cTn>
                                        <p:tgtEl>
                                          <p:spTgt spid="95242"/>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50"/>
                                        </p:tgtEl>
                                      </p:cBhvr>
                                    </p:animEffect>
                                    <p:set>
                                      <p:cBhvr>
                                        <p:cTn id="98" dur="1" fill="hold">
                                          <p:stCondLst>
                                            <p:cond delay="499"/>
                                          </p:stCondLst>
                                        </p:cTn>
                                        <p:tgtEl>
                                          <p:spTgt spid="50"/>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49"/>
                                        </p:tgtEl>
                                      </p:cBhvr>
                                    </p:animEffect>
                                    <p:set>
                                      <p:cBhvr>
                                        <p:cTn id="101" dur="1" fill="hold">
                                          <p:stCondLst>
                                            <p:cond delay="499"/>
                                          </p:stCondLst>
                                        </p:cTn>
                                        <p:tgtEl>
                                          <p:spTgt spid="49"/>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48"/>
                                        </p:tgtEl>
                                      </p:cBhvr>
                                    </p:animEffect>
                                    <p:set>
                                      <p:cBhvr>
                                        <p:cTn id="107" dur="1" fill="hold">
                                          <p:stCondLst>
                                            <p:cond delay="499"/>
                                          </p:stCondLst>
                                        </p:cTn>
                                        <p:tgtEl>
                                          <p:spTgt spid="4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blinds(horizontal)">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blinds(horizontal)">
                                      <p:cBhvr>
                                        <p:cTn id="117" dur="500"/>
                                        <p:tgtEl>
                                          <p:spTgt spid="4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33"/>
                                        </p:tgtEl>
                                        <p:attrNameLst>
                                          <p:attrName>style.visibility</p:attrName>
                                        </p:attrNameLst>
                                      </p:cBhvr>
                                      <p:to>
                                        <p:strVal val="visible"/>
                                      </p:to>
                                    </p:set>
                                    <p:animEffect transition="in" filter="blinds(horizontal)">
                                      <p:cBhvr>
                                        <p:cTn id="122" dur="500"/>
                                        <p:tgtEl>
                                          <p:spTgt spid="13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blinds(horizontal)">
                                      <p:cBhvr>
                                        <p:cTn id="127" dur="500"/>
                                        <p:tgtEl>
                                          <p:spTgt spid="3"/>
                                        </p:tgtEl>
                                      </p:cBhvr>
                                    </p:animEffect>
                                  </p:childTnLst>
                                </p:cTn>
                              </p:par>
                              <p:par>
                                <p:cTn id="128" presetID="3" presetClass="entr" presetSubtype="10" fill="hold" nodeType="withEffect">
                                  <p:stCondLst>
                                    <p:cond delay="0"/>
                                  </p:stCondLst>
                                  <p:childTnLst>
                                    <p:set>
                                      <p:cBhvr>
                                        <p:cTn id="129" dur="1" fill="hold">
                                          <p:stCondLst>
                                            <p:cond delay="0"/>
                                          </p:stCondLst>
                                        </p:cTn>
                                        <p:tgtEl>
                                          <p:spTgt spid="5"/>
                                        </p:tgtEl>
                                        <p:attrNameLst>
                                          <p:attrName>style.visibility</p:attrName>
                                        </p:attrNameLst>
                                      </p:cBhvr>
                                      <p:to>
                                        <p:strVal val="visible"/>
                                      </p:to>
                                    </p:set>
                                    <p:animEffect transition="in" filter="blinds(horizontal)">
                                      <p:cBhvr>
                                        <p:cTn id="130" dur="500"/>
                                        <p:tgtEl>
                                          <p:spTgt spid="5"/>
                                        </p:tgtEl>
                                      </p:cBhvr>
                                    </p:animEffect>
                                  </p:childTnLst>
                                </p:cTn>
                              </p:par>
                              <p:par>
                                <p:cTn id="131" presetID="3" presetClass="entr" presetSubtype="10" fill="hold" nodeType="with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blinds(horizontal)">
                                      <p:cBhvr>
                                        <p:cTn id="133" dur="500"/>
                                        <p:tgtEl>
                                          <p:spTgt spid="7"/>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nodeType="clickEffect">
                                  <p:stCondLst>
                                    <p:cond delay="0"/>
                                  </p:stCondLst>
                                  <p:childTnLst>
                                    <p:set>
                                      <p:cBhvr>
                                        <p:cTn id="137" dur="1" fill="hold">
                                          <p:stCondLst>
                                            <p:cond delay="0"/>
                                          </p:stCondLst>
                                        </p:cTn>
                                        <p:tgtEl>
                                          <p:spTgt spid="131"/>
                                        </p:tgtEl>
                                        <p:attrNameLst>
                                          <p:attrName>style.visibility</p:attrName>
                                        </p:attrNameLst>
                                      </p:cBhvr>
                                      <p:to>
                                        <p:strVal val="visible"/>
                                      </p:to>
                                    </p:set>
                                    <p:animEffect transition="in" filter="blinds(horizontal)">
                                      <p:cBhvr>
                                        <p:cTn id="138" dur="500"/>
                                        <p:tgtEl>
                                          <p:spTgt spid="13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nodeType="clickEffect">
                                  <p:stCondLst>
                                    <p:cond delay="0"/>
                                  </p:stCondLst>
                                  <p:childTnLst>
                                    <p:set>
                                      <p:cBhvr>
                                        <p:cTn id="142" dur="1" fill="hold">
                                          <p:stCondLst>
                                            <p:cond delay="0"/>
                                          </p:stCondLst>
                                        </p:cTn>
                                        <p:tgtEl>
                                          <p:spTgt spid="132"/>
                                        </p:tgtEl>
                                        <p:attrNameLst>
                                          <p:attrName>style.visibility</p:attrName>
                                        </p:attrNameLst>
                                      </p:cBhvr>
                                      <p:to>
                                        <p:strVal val="visible"/>
                                      </p:to>
                                    </p:set>
                                    <p:animEffect transition="in" filter="blinds(horizontal)">
                                      <p:cBhvr>
                                        <p:cTn id="143" dur="500"/>
                                        <p:tgtEl>
                                          <p:spTgt spid="132"/>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133"/>
                                        </p:tgtEl>
                                      </p:cBhvr>
                                    </p:animEffect>
                                    <p:set>
                                      <p:cBhvr>
                                        <p:cTn id="148" dur="1" fill="hold">
                                          <p:stCondLst>
                                            <p:cond delay="499"/>
                                          </p:stCondLst>
                                        </p:cTn>
                                        <p:tgtEl>
                                          <p:spTgt spid="133"/>
                                        </p:tgtEl>
                                        <p:attrNameLst>
                                          <p:attrName>style.visibility</p:attrName>
                                        </p:attrNameLst>
                                      </p:cBhvr>
                                      <p:to>
                                        <p:strVal val="hidden"/>
                                      </p:to>
                                    </p:set>
                                  </p:childTnLst>
                                </p:cTn>
                              </p:par>
                              <p:par>
                                <p:cTn id="149" presetID="3" presetClass="exit" presetSubtype="10" fill="hold" nodeType="withEffect">
                                  <p:stCondLst>
                                    <p:cond delay="0"/>
                                  </p:stCondLst>
                                  <p:childTnLst>
                                    <p:animEffect transition="out" filter="blinds(horizontal)">
                                      <p:cBhvr>
                                        <p:cTn id="150" dur="500"/>
                                        <p:tgtEl>
                                          <p:spTgt spid="7"/>
                                        </p:tgtEl>
                                      </p:cBhvr>
                                    </p:animEffect>
                                    <p:set>
                                      <p:cBhvr>
                                        <p:cTn id="151" dur="1" fill="hold">
                                          <p:stCondLst>
                                            <p:cond delay="499"/>
                                          </p:stCondLst>
                                        </p:cTn>
                                        <p:tgtEl>
                                          <p:spTgt spid="7"/>
                                        </p:tgtEl>
                                        <p:attrNameLst>
                                          <p:attrName>style.visibility</p:attrName>
                                        </p:attrNameLst>
                                      </p:cBhvr>
                                      <p:to>
                                        <p:strVal val="hidden"/>
                                      </p:to>
                                    </p:set>
                                  </p:childTnLst>
                                </p:cTn>
                              </p:par>
                              <p:par>
                                <p:cTn id="152" presetID="3" presetClass="exit" presetSubtype="10" fill="hold" nodeType="withEffect">
                                  <p:stCondLst>
                                    <p:cond delay="0"/>
                                  </p:stCondLst>
                                  <p:childTnLst>
                                    <p:animEffect transition="out" filter="blinds(horizontal)">
                                      <p:cBhvr>
                                        <p:cTn id="153" dur="500"/>
                                        <p:tgtEl>
                                          <p:spTgt spid="5"/>
                                        </p:tgtEl>
                                      </p:cBhvr>
                                    </p:animEffect>
                                    <p:set>
                                      <p:cBhvr>
                                        <p:cTn id="154" dur="1" fill="hold">
                                          <p:stCondLst>
                                            <p:cond delay="499"/>
                                          </p:stCondLst>
                                        </p:cTn>
                                        <p:tgtEl>
                                          <p:spTgt spid="5"/>
                                        </p:tgtEl>
                                        <p:attrNameLst>
                                          <p:attrName>style.visibility</p:attrName>
                                        </p:attrNameLst>
                                      </p:cBhvr>
                                      <p:to>
                                        <p:strVal val="hidden"/>
                                      </p:to>
                                    </p:set>
                                  </p:childTnLst>
                                </p:cTn>
                              </p:par>
                              <p:par>
                                <p:cTn id="155" presetID="3" presetClass="exit" presetSubtype="10" fill="hold" nodeType="withEffect">
                                  <p:stCondLst>
                                    <p:cond delay="0"/>
                                  </p:stCondLst>
                                  <p:childTnLst>
                                    <p:animEffect transition="out" filter="blinds(horizontal)">
                                      <p:cBhvr>
                                        <p:cTn id="156" dur="500"/>
                                        <p:tgtEl>
                                          <p:spTgt spid="3"/>
                                        </p:tgtEl>
                                      </p:cBhvr>
                                    </p:animEffect>
                                    <p:set>
                                      <p:cBhvr>
                                        <p:cTn id="157" dur="1" fill="hold">
                                          <p:stCondLst>
                                            <p:cond delay="499"/>
                                          </p:stCondLst>
                                        </p:cTn>
                                        <p:tgtEl>
                                          <p:spTgt spid="3"/>
                                        </p:tgtEl>
                                        <p:attrNameLst>
                                          <p:attrName>style.visibility</p:attrName>
                                        </p:attrNameLst>
                                      </p:cBhvr>
                                      <p:to>
                                        <p:strVal val="hidden"/>
                                      </p:to>
                                    </p:set>
                                  </p:childTnLst>
                                </p:cTn>
                              </p:par>
                              <p:par>
                                <p:cTn id="158" presetID="3" presetClass="exit" presetSubtype="10" fill="hold" nodeType="withEffect">
                                  <p:stCondLst>
                                    <p:cond delay="0"/>
                                  </p:stCondLst>
                                  <p:childTnLst>
                                    <p:animEffect transition="out" filter="blinds(horizontal)">
                                      <p:cBhvr>
                                        <p:cTn id="159" dur="500"/>
                                        <p:tgtEl>
                                          <p:spTgt spid="131"/>
                                        </p:tgtEl>
                                      </p:cBhvr>
                                    </p:animEffect>
                                    <p:set>
                                      <p:cBhvr>
                                        <p:cTn id="160" dur="1" fill="hold">
                                          <p:stCondLst>
                                            <p:cond delay="499"/>
                                          </p:stCondLst>
                                        </p:cTn>
                                        <p:tgtEl>
                                          <p:spTgt spid="131"/>
                                        </p:tgtEl>
                                        <p:attrNameLst>
                                          <p:attrName>style.visibility</p:attrName>
                                        </p:attrNameLst>
                                      </p:cBhvr>
                                      <p:to>
                                        <p:strVal val="hidden"/>
                                      </p:to>
                                    </p:set>
                                  </p:childTnLst>
                                </p:cTn>
                              </p:par>
                              <p:par>
                                <p:cTn id="161" presetID="3" presetClass="exit" presetSubtype="10" fill="hold" nodeType="withEffect">
                                  <p:stCondLst>
                                    <p:cond delay="0"/>
                                  </p:stCondLst>
                                  <p:childTnLst>
                                    <p:animEffect transition="out" filter="blinds(horizontal)">
                                      <p:cBhvr>
                                        <p:cTn id="162" dur="500"/>
                                        <p:tgtEl>
                                          <p:spTgt spid="132"/>
                                        </p:tgtEl>
                                      </p:cBhvr>
                                    </p:animEffect>
                                    <p:set>
                                      <p:cBhvr>
                                        <p:cTn id="163" dur="1" fill="hold">
                                          <p:stCondLst>
                                            <p:cond delay="499"/>
                                          </p:stCondLst>
                                        </p:cTn>
                                        <p:tgtEl>
                                          <p:spTgt spid="132"/>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blinds(horizontal)">
                                      <p:cBhvr>
                                        <p:cTn id="168" dur="500"/>
                                        <p:tgtEl>
                                          <p:spTgt spid="46"/>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xit" presetSubtype="10" fill="hold" grpId="1" nodeType="clickEffect">
                                  <p:stCondLst>
                                    <p:cond delay="0"/>
                                  </p:stCondLst>
                                  <p:childTnLst>
                                    <p:animEffect transition="out" filter="blinds(horizontal)">
                                      <p:cBhvr>
                                        <p:cTn id="172" dur="500"/>
                                        <p:tgtEl>
                                          <p:spTgt spid="39"/>
                                        </p:tgtEl>
                                      </p:cBhvr>
                                    </p:animEffect>
                                    <p:set>
                                      <p:cBhvr>
                                        <p:cTn id="173" dur="1" fill="hold">
                                          <p:stCondLst>
                                            <p:cond delay="499"/>
                                          </p:stCondLst>
                                        </p:cTn>
                                        <p:tgtEl>
                                          <p:spTgt spid="39"/>
                                        </p:tgtEl>
                                        <p:attrNameLst>
                                          <p:attrName>style.visibility</p:attrName>
                                        </p:attrNameLst>
                                      </p:cBhvr>
                                      <p:to>
                                        <p:strVal val="hidden"/>
                                      </p:to>
                                    </p:set>
                                  </p:childTnLst>
                                </p:cTn>
                              </p:par>
                              <p:par>
                                <p:cTn id="174" presetID="3" presetClass="exit" presetSubtype="10" fill="hold" grpId="1" nodeType="withEffect">
                                  <p:stCondLst>
                                    <p:cond delay="0"/>
                                  </p:stCondLst>
                                  <p:childTnLst>
                                    <p:animEffect transition="out" filter="blinds(horizontal)">
                                      <p:cBhvr>
                                        <p:cTn id="175" dur="500"/>
                                        <p:tgtEl>
                                          <p:spTgt spid="43"/>
                                        </p:tgtEl>
                                      </p:cBhvr>
                                    </p:animEffect>
                                    <p:set>
                                      <p:cBhvr>
                                        <p:cTn id="176" dur="1" fill="hold">
                                          <p:stCondLst>
                                            <p:cond delay="499"/>
                                          </p:stCondLst>
                                        </p:cTn>
                                        <p:tgtEl>
                                          <p:spTgt spid="43"/>
                                        </p:tgtEl>
                                        <p:attrNameLst>
                                          <p:attrName>style.visibility</p:attrName>
                                        </p:attrNameLst>
                                      </p:cBhvr>
                                      <p:to>
                                        <p:strVal val="hidden"/>
                                      </p:to>
                                    </p:set>
                                  </p:childTnLst>
                                </p:cTn>
                              </p:par>
                              <p:par>
                                <p:cTn id="177" presetID="3" presetClass="exit" presetSubtype="10" fill="hold" grpId="1" nodeType="withEffect">
                                  <p:stCondLst>
                                    <p:cond delay="0"/>
                                  </p:stCondLst>
                                  <p:childTnLst>
                                    <p:animEffect transition="out" filter="blinds(horizontal)">
                                      <p:cBhvr>
                                        <p:cTn id="178" dur="500"/>
                                        <p:tgtEl>
                                          <p:spTgt spid="46"/>
                                        </p:tgtEl>
                                      </p:cBhvr>
                                    </p:animEffect>
                                    <p:set>
                                      <p:cBhvr>
                                        <p:cTn id="179" dur="1" fill="hold">
                                          <p:stCondLst>
                                            <p:cond delay="499"/>
                                          </p:stCondLst>
                                        </p:cTn>
                                        <p:tgtEl>
                                          <p:spTgt spid="46"/>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nodeType="clickEffect">
                                  <p:stCondLst>
                                    <p:cond delay="0"/>
                                  </p:stCondLst>
                                  <p:childTnLst>
                                    <p:set>
                                      <p:cBhvr>
                                        <p:cTn id="183" dur="1" fill="hold">
                                          <p:stCondLst>
                                            <p:cond delay="0"/>
                                          </p:stCondLst>
                                        </p:cTn>
                                        <p:tgtEl>
                                          <p:spTgt spid="79876"/>
                                        </p:tgtEl>
                                        <p:attrNameLst>
                                          <p:attrName>style.visibility</p:attrName>
                                        </p:attrNameLst>
                                      </p:cBhvr>
                                      <p:to>
                                        <p:strVal val="visible"/>
                                      </p:to>
                                    </p:set>
                                    <p:animEffect transition="in" filter="blinds(horizontal)">
                                      <p:cBhvr>
                                        <p:cTn id="184" dur="500"/>
                                        <p:tgtEl>
                                          <p:spTgt spid="79876"/>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xit" presetSubtype="10" fill="hold" nodeType="clickEffect">
                                  <p:stCondLst>
                                    <p:cond delay="0"/>
                                  </p:stCondLst>
                                  <p:childTnLst>
                                    <p:animEffect transition="out" filter="blinds(horizontal)">
                                      <p:cBhvr>
                                        <p:cTn id="188" dur="500"/>
                                        <p:tgtEl>
                                          <p:spTgt spid="79876"/>
                                        </p:tgtEl>
                                      </p:cBhvr>
                                    </p:animEffect>
                                    <p:set>
                                      <p:cBhvr>
                                        <p:cTn id="189" dur="1" fill="hold">
                                          <p:stCondLst>
                                            <p:cond delay="499"/>
                                          </p:stCondLst>
                                        </p:cTn>
                                        <p:tgtEl>
                                          <p:spTgt spid="79876"/>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nodeType="clickEffect">
                                  <p:stCondLst>
                                    <p:cond delay="0"/>
                                  </p:stCondLst>
                                  <p:childTnLst>
                                    <p:set>
                                      <p:cBhvr>
                                        <p:cTn id="193" dur="1" fill="hold">
                                          <p:stCondLst>
                                            <p:cond delay="0"/>
                                          </p:stCondLst>
                                        </p:cTn>
                                        <p:tgtEl>
                                          <p:spTgt spid="79877"/>
                                        </p:tgtEl>
                                        <p:attrNameLst>
                                          <p:attrName>style.visibility</p:attrName>
                                        </p:attrNameLst>
                                      </p:cBhvr>
                                      <p:to>
                                        <p:strVal val="visible"/>
                                      </p:to>
                                    </p:set>
                                    <p:animEffect transition="in" filter="blinds(horizontal)">
                                      <p:cBhvr>
                                        <p:cTn id="194" dur="500"/>
                                        <p:tgtEl>
                                          <p:spTgt spid="79877"/>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xit" presetSubtype="10" fill="hold" nodeType="clickEffect">
                                  <p:stCondLst>
                                    <p:cond delay="0"/>
                                  </p:stCondLst>
                                  <p:childTnLst>
                                    <p:animEffect transition="out" filter="blinds(horizontal)">
                                      <p:cBhvr>
                                        <p:cTn id="198" dur="500"/>
                                        <p:tgtEl>
                                          <p:spTgt spid="79877"/>
                                        </p:tgtEl>
                                      </p:cBhvr>
                                    </p:animEffect>
                                    <p:set>
                                      <p:cBhvr>
                                        <p:cTn id="199" dur="1" fill="hold">
                                          <p:stCondLst>
                                            <p:cond delay="499"/>
                                          </p:stCondLst>
                                        </p:cTn>
                                        <p:tgtEl>
                                          <p:spTgt spid="79877"/>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nodeType="clickEffect">
                                  <p:stCondLst>
                                    <p:cond delay="0"/>
                                  </p:stCondLst>
                                  <p:childTnLst>
                                    <p:set>
                                      <p:cBhvr>
                                        <p:cTn id="203" dur="1" fill="hold">
                                          <p:stCondLst>
                                            <p:cond delay="0"/>
                                          </p:stCondLst>
                                        </p:cTn>
                                        <p:tgtEl>
                                          <p:spTgt spid="79878"/>
                                        </p:tgtEl>
                                        <p:attrNameLst>
                                          <p:attrName>style.visibility</p:attrName>
                                        </p:attrNameLst>
                                      </p:cBhvr>
                                      <p:to>
                                        <p:strVal val="visible"/>
                                      </p:to>
                                    </p:set>
                                    <p:animEffect transition="in" filter="blinds(horizontal)">
                                      <p:cBhvr>
                                        <p:cTn id="204" dur="500"/>
                                        <p:tgtEl>
                                          <p:spTgt spid="79878"/>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xit" presetSubtype="10" fill="hold" nodeType="clickEffect">
                                  <p:stCondLst>
                                    <p:cond delay="0"/>
                                  </p:stCondLst>
                                  <p:childTnLst>
                                    <p:animEffect transition="out" filter="blinds(horizontal)">
                                      <p:cBhvr>
                                        <p:cTn id="208" dur="500"/>
                                        <p:tgtEl>
                                          <p:spTgt spid="79878"/>
                                        </p:tgtEl>
                                      </p:cBhvr>
                                    </p:animEffect>
                                    <p:set>
                                      <p:cBhvr>
                                        <p:cTn id="209" dur="1" fill="hold">
                                          <p:stCondLst>
                                            <p:cond delay="499"/>
                                          </p:stCondLst>
                                        </p:cTn>
                                        <p:tgtEl>
                                          <p:spTgt spid="79878"/>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51"/>
                                        </p:tgtEl>
                                        <p:attrNameLst>
                                          <p:attrName>style.visibility</p:attrName>
                                        </p:attrNameLst>
                                      </p:cBhvr>
                                      <p:to>
                                        <p:strVal val="visible"/>
                                      </p:to>
                                    </p:set>
                                    <p:animEffect transition="in" filter="blinds(horizontal)">
                                      <p:cBhvr>
                                        <p:cTn id="214" dur="500"/>
                                        <p:tgtEl>
                                          <p:spTgt spid="51"/>
                                        </p:tgtEl>
                                      </p:cBhvr>
                                    </p:animEffect>
                                  </p:childTnLst>
                                </p:cTn>
                              </p:par>
                            </p:childTnLst>
                          </p:cTn>
                        </p:par>
                      </p:childTnLst>
                    </p:cTn>
                  </p:par>
                  <p:par>
                    <p:cTn id="215" fill="hold">
                      <p:stCondLst>
                        <p:cond delay="indefinite"/>
                      </p:stCondLst>
                      <p:childTnLst>
                        <p:par>
                          <p:cTn id="216" fill="hold">
                            <p:stCondLst>
                              <p:cond delay="0"/>
                            </p:stCondLst>
                            <p:childTnLst>
                              <p:par>
                                <p:cTn id="217" presetID="3" presetClass="entr" presetSubtype="10" fill="hold" grpId="0" nodeType="clickEffect">
                                  <p:stCondLst>
                                    <p:cond delay="0"/>
                                  </p:stCondLst>
                                  <p:childTnLst>
                                    <p:set>
                                      <p:cBhvr>
                                        <p:cTn id="218" dur="1" fill="hold">
                                          <p:stCondLst>
                                            <p:cond delay="0"/>
                                          </p:stCondLst>
                                        </p:cTn>
                                        <p:tgtEl>
                                          <p:spTgt spid="52"/>
                                        </p:tgtEl>
                                        <p:attrNameLst>
                                          <p:attrName>style.visibility</p:attrName>
                                        </p:attrNameLst>
                                      </p:cBhvr>
                                      <p:to>
                                        <p:strVal val="visible"/>
                                      </p:to>
                                    </p:set>
                                    <p:animEffect transition="in" filter="blinds(horizontal)">
                                      <p:cBhvr>
                                        <p:cTn id="219" dur="500"/>
                                        <p:tgtEl>
                                          <p:spTgt spid="52"/>
                                        </p:tgtEl>
                                      </p:cBhvr>
                                    </p:animEffec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grpId="0" nodeType="clickEffect">
                                  <p:stCondLst>
                                    <p:cond delay="0"/>
                                  </p:stCondLst>
                                  <p:childTnLst>
                                    <p:set>
                                      <p:cBhvr>
                                        <p:cTn id="223" dur="1" fill="hold">
                                          <p:stCondLst>
                                            <p:cond delay="0"/>
                                          </p:stCondLst>
                                        </p:cTn>
                                        <p:tgtEl>
                                          <p:spTgt spid="61"/>
                                        </p:tgtEl>
                                        <p:attrNameLst>
                                          <p:attrName>style.visibility</p:attrName>
                                        </p:attrNameLst>
                                      </p:cBhvr>
                                      <p:to>
                                        <p:strVal val="visible"/>
                                      </p:to>
                                    </p:set>
                                    <p:animEffect transition="in" filter="blinds(horizontal)">
                                      <p:cBhvr>
                                        <p:cTn id="224" dur="500"/>
                                        <p:tgtEl>
                                          <p:spTgt spid="61"/>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10" fill="hold" grpId="0" nodeType="clickEffect">
                                  <p:stCondLst>
                                    <p:cond delay="0"/>
                                  </p:stCondLst>
                                  <p:childTnLst>
                                    <p:set>
                                      <p:cBhvr>
                                        <p:cTn id="228" dur="1" fill="hold">
                                          <p:stCondLst>
                                            <p:cond delay="0"/>
                                          </p:stCondLst>
                                        </p:cTn>
                                        <p:tgtEl>
                                          <p:spTgt spid="62"/>
                                        </p:tgtEl>
                                        <p:attrNameLst>
                                          <p:attrName>style.visibility</p:attrName>
                                        </p:attrNameLst>
                                      </p:cBhvr>
                                      <p:to>
                                        <p:strVal val="visible"/>
                                      </p:to>
                                    </p:set>
                                    <p:animEffect transition="in" filter="blinds(horizontal)">
                                      <p:cBhvr>
                                        <p:cTn id="229" dur="500"/>
                                        <p:tgtEl>
                                          <p:spTgt spid="62"/>
                                        </p:tgtEl>
                                      </p:cBhvr>
                                    </p:animEffect>
                                  </p:childTnLst>
                                </p:cTn>
                              </p:par>
                            </p:childTnLst>
                          </p:cTn>
                        </p:par>
                      </p:childTnLst>
                    </p:cTn>
                  </p:par>
                  <p:par>
                    <p:cTn id="230" fill="hold">
                      <p:stCondLst>
                        <p:cond delay="indefinite"/>
                      </p:stCondLst>
                      <p:childTnLst>
                        <p:par>
                          <p:cTn id="231" fill="hold">
                            <p:stCondLst>
                              <p:cond delay="0"/>
                            </p:stCondLst>
                            <p:childTnLst>
                              <p:par>
                                <p:cTn id="232" presetID="3" presetClass="exit" presetSubtype="10" fill="hold" grpId="1" nodeType="clickEffect">
                                  <p:stCondLst>
                                    <p:cond delay="0"/>
                                  </p:stCondLst>
                                  <p:childTnLst>
                                    <p:animEffect transition="out" filter="blinds(horizontal)">
                                      <p:cBhvr>
                                        <p:cTn id="233" dur="500"/>
                                        <p:tgtEl>
                                          <p:spTgt spid="51"/>
                                        </p:tgtEl>
                                      </p:cBhvr>
                                    </p:animEffect>
                                    <p:set>
                                      <p:cBhvr>
                                        <p:cTn id="234" dur="1" fill="hold">
                                          <p:stCondLst>
                                            <p:cond delay="499"/>
                                          </p:stCondLst>
                                        </p:cTn>
                                        <p:tgtEl>
                                          <p:spTgt spid="51"/>
                                        </p:tgtEl>
                                        <p:attrNameLst>
                                          <p:attrName>style.visibility</p:attrName>
                                        </p:attrNameLst>
                                      </p:cBhvr>
                                      <p:to>
                                        <p:strVal val="hidden"/>
                                      </p:to>
                                    </p:set>
                                  </p:childTnLst>
                                </p:cTn>
                              </p:par>
                              <p:par>
                                <p:cTn id="235" presetID="3" presetClass="exit" presetSubtype="10" fill="hold" grpId="1" nodeType="withEffect">
                                  <p:stCondLst>
                                    <p:cond delay="0"/>
                                  </p:stCondLst>
                                  <p:childTnLst>
                                    <p:animEffect transition="out" filter="blinds(horizontal)">
                                      <p:cBhvr>
                                        <p:cTn id="236" dur="500"/>
                                        <p:tgtEl>
                                          <p:spTgt spid="61"/>
                                        </p:tgtEl>
                                      </p:cBhvr>
                                    </p:animEffect>
                                    <p:set>
                                      <p:cBhvr>
                                        <p:cTn id="237" dur="1" fill="hold">
                                          <p:stCondLst>
                                            <p:cond delay="499"/>
                                          </p:stCondLst>
                                        </p:cTn>
                                        <p:tgtEl>
                                          <p:spTgt spid="61"/>
                                        </p:tgtEl>
                                        <p:attrNameLst>
                                          <p:attrName>style.visibility</p:attrName>
                                        </p:attrNameLst>
                                      </p:cBhvr>
                                      <p:to>
                                        <p:strVal val="hidden"/>
                                      </p:to>
                                    </p:set>
                                  </p:childTnLst>
                                </p:cTn>
                              </p:par>
                              <p:par>
                                <p:cTn id="238" presetID="3" presetClass="exit" presetSubtype="10" fill="hold" grpId="1" nodeType="withEffect">
                                  <p:stCondLst>
                                    <p:cond delay="0"/>
                                  </p:stCondLst>
                                  <p:childTnLst>
                                    <p:animEffect transition="out" filter="blinds(horizontal)">
                                      <p:cBhvr>
                                        <p:cTn id="239" dur="500"/>
                                        <p:tgtEl>
                                          <p:spTgt spid="62"/>
                                        </p:tgtEl>
                                      </p:cBhvr>
                                    </p:animEffect>
                                    <p:set>
                                      <p:cBhvr>
                                        <p:cTn id="240" dur="1" fill="hold">
                                          <p:stCondLst>
                                            <p:cond delay="499"/>
                                          </p:stCondLst>
                                        </p:cTn>
                                        <p:tgtEl>
                                          <p:spTgt spid="62"/>
                                        </p:tgtEl>
                                        <p:attrNameLst>
                                          <p:attrName>style.visibility</p:attrName>
                                        </p:attrNameLst>
                                      </p:cBhvr>
                                      <p:to>
                                        <p:strVal val="hidden"/>
                                      </p:to>
                                    </p:set>
                                  </p:childTnLst>
                                </p:cTn>
                              </p:par>
                              <p:par>
                                <p:cTn id="241" presetID="3" presetClass="exit" presetSubtype="10" fill="hold" grpId="1" nodeType="withEffect">
                                  <p:stCondLst>
                                    <p:cond delay="0"/>
                                  </p:stCondLst>
                                  <p:childTnLst>
                                    <p:animEffect transition="out" filter="blinds(horizontal)">
                                      <p:cBhvr>
                                        <p:cTn id="242" dur="500"/>
                                        <p:tgtEl>
                                          <p:spTgt spid="52"/>
                                        </p:tgtEl>
                                      </p:cBhvr>
                                    </p:animEffect>
                                    <p:set>
                                      <p:cBhvr>
                                        <p:cTn id="243" dur="1" fill="hold">
                                          <p:stCondLst>
                                            <p:cond delay="499"/>
                                          </p:stCondLst>
                                        </p:cTn>
                                        <p:tgtEl>
                                          <p:spTgt spid="52"/>
                                        </p:tgtEl>
                                        <p:attrNameLst>
                                          <p:attrName>style.visibility</p:attrName>
                                        </p:attrNameLst>
                                      </p:cBhvr>
                                      <p:to>
                                        <p:strVal val="hidden"/>
                                      </p:to>
                                    </p:set>
                                  </p:childTnLst>
                                </p:cTn>
                              </p:par>
                            </p:childTnLst>
                          </p:cTn>
                        </p:par>
                      </p:childTnLst>
                    </p:cTn>
                  </p:par>
                  <p:par>
                    <p:cTn id="244" fill="hold">
                      <p:stCondLst>
                        <p:cond delay="indefinite"/>
                      </p:stCondLst>
                      <p:childTnLst>
                        <p:par>
                          <p:cTn id="245" fill="hold">
                            <p:stCondLst>
                              <p:cond delay="0"/>
                            </p:stCondLst>
                            <p:childTnLst>
                              <p:par>
                                <p:cTn id="246" presetID="3" presetClass="entr" presetSubtype="10" fill="hold" grpId="0" nodeType="clickEffect">
                                  <p:stCondLst>
                                    <p:cond delay="0"/>
                                  </p:stCondLst>
                                  <p:childTnLst>
                                    <p:set>
                                      <p:cBhvr>
                                        <p:cTn id="247" dur="1" fill="hold">
                                          <p:stCondLst>
                                            <p:cond delay="0"/>
                                          </p:stCondLst>
                                        </p:cTn>
                                        <p:tgtEl>
                                          <p:spTgt spid="63"/>
                                        </p:tgtEl>
                                        <p:attrNameLst>
                                          <p:attrName>style.visibility</p:attrName>
                                        </p:attrNameLst>
                                      </p:cBhvr>
                                      <p:to>
                                        <p:strVal val="visible"/>
                                      </p:to>
                                    </p:set>
                                    <p:animEffect transition="in" filter="blinds(horizontal)">
                                      <p:cBhvr>
                                        <p:cTn id="248" dur="500"/>
                                        <p:tgtEl>
                                          <p:spTgt spid="63"/>
                                        </p:tgtEl>
                                      </p:cBhvr>
                                    </p:animEffect>
                                  </p:childTnLst>
                                </p:cTn>
                              </p:par>
                            </p:childTnLst>
                          </p:cTn>
                        </p:par>
                      </p:childTnLst>
                    </p:cTn>
                  </p:par>
                  <p:par>
                    <p:cTn id="249" fill="hold">
                      <p:stCondLst>
                        <p:cond delay="indefinite"/>
                      </p:stCondLst>
                      <p:childTnLst>
                        <p:par>
                          <p:cTn id="250" fill="hold">
                            <p:stCondLst>
                              <p:cond delay="0"/>
                            </p:stCondLst>
                            <p:childTnLst>
                              <p:par>
                                <p:cTn id="251" presetID="3" presetClass="entr" presetSubtype="10" fill="hold" nodeType="clickEffect">
                                  <p:stCondLst>
                                    <p:cond delay="0"/>
                                  </p:stCondLst>
                                  <p:childTnLst>
                                    <p:set>
                                      <p:cBhvr>
                                        <p:cTn id="252" dur="1" fill="hold">
                                          <p:stCondLst>
                                            <p:cond delay="0"/>
                                          </p:stCondLst>
                                        </p:cTn>
                                        <p:tgtEl>
                                          <p:spTgt spid="83972"/>
                                        </p:tgtEl>
                                        <p:attrNameLst>
                                          <p:attrName>style.visibility</p:attrName>
                                        </p:attrNameLst>
                                      </p:cBhvr>
                                      <p:to>
                                        <p:strVal val="visible"/>
                                      </p:to>
                                    </p:set>
                                    <p:animEffect transition="in" filter="blinds(horizontal)">
                                      <p:cBhvr>
                                        <p:cTn id="253" dur="500"/>
                                        <p:tgtEl>
                                          <p:spTgt spid="83972"/>
                                        </p:tgtEl>
                                      </p:cBhvr>
                                    </p:animEffect>
                                  </p:childTnLst>
                                </p:cTn>
                              </p:par>
                            </p:childTnLst>
                          </p:cTn>
                        </p:par>
                      </p:childTnLst>
                    </p:cTn>
                  </p:par>
                  <p:par>
                    <p:cTn id="254" fill="hold">
                      <p:stCondLst>
                        <p:cond delay="indefinite"/>
                      </p:stCondLst>
                      <p:childTnLst>
                        <p:par>
                          <p:cTn id="255" fill="hold">
                            <p:stCondLst>
                              <p:cond delay="0"/>
                            </p:stCondLst>
                            <p:childTnLst>
                              <p:par>
                                <p:cTn id="256" presetID="3" presetClass="entr" presetSubtype="10" fill="hold" grpId="0" nodeType="clickEffect">
                                  <p:stCondLst>
                                    <p:cond delay="0"/>
                                  </p:stCondLst>
                                  <p:childTnLst>
                                    <p:set>
                                      <p:cBhvr>
                                        <p:cTn id="257" dur="1" fill="hold">
                                          <p:stCondLst>
                                            <p:cond delay="0"/>
                                          </p:stCondLst>
                                        </p:cTn>
                                        <p:tgtEl>
                                          <p:spTgt spid="66"/>
                                        </p:tgtEl>
                                        <p:attrNameLst>
                                          <p:attrName>style.visibility</p:attrName>
                                        </p:attrNameLst>
                                      </p:cBhvr>
                                      <p:to>
                                        <p:strVal val="visible"/>
                                      </p:to>
                                    </p:set>
                                    <p:animEffect transition="in" filter="blinds(horizontal)">
                                      <p:cBhvr>
                                        <p:cTn id="258" dur="500"/>
                                        <p:tgtEl>
                                          <p:spTgt spid="66"/>
                                        </p:tgtEl>
                                      </p:cBhvr>
                                    </p:animEffect>
                                  </p:childTnLst>
                                </p:cTn>
                              </p:par>
                              <p:par>
                                <p:cTn id="259" presetID="3" presetClass="entr" presetSubtype="10" fill="hold" nodeType="withEffect">
                                  <p:stCondLst>
                                    <p:cond delay="0"/>
                                  </p:stCondLst>
                                  <p:childTnLst>
                                    <p:set>
                                      <p:cBhvr>
                                        <p:cTn id="260" dur="1" fill="hold">
                                          <p:stCondLst>
                                            <p:cond delay="0"/>
                                          </p:stCondLst>
                                        </p:cTn>
                                        <p:tgtEl>
                                          <p:spTgt spid="83975"/>
                                        </p:tgtEl>
                                        <p:attrNameLst>
                                          <p:attrName>style.visibility</p:attrName>
                                        </p:attrNameLst>
                                      </p:cBhvr>
                                      <p:to>
                                        <p:strVal val="visible"/>
                                      </p:to>
                                    </p:set>
                                    <p:animEffect transition="in" filter="blinds(horizontal)">
                                      <p:cBhvr>
                                        <p:cTn id="261" dur="500"/>
                                        <p:tgtEl>
                                          <p:spTgt spid="83975"/>
                                        </p:tgtEl>
                                      </p:cBhvr>
                                    </p:animEffect>
                                  </p:childTnLst>
                                </p:cTn>
                              </p:par>
                              <p:par>
                                <p:cTn id="262" presetID="3" presetClass="entr" presetSubtype="10" fill="hold" nodeType="withEffect">
                                  <p:stCondLst>
                                    <p:cond delay="0"/>
                                  </p:stCondLst>
                                  <p:childTnLst>
                                    <p:set>
                                      <p:cBhvr>
                                        <p:cTn id="263" dur="1" fill="hold">
                                          <p:stCondLst>
                                            <p:cond delay="0"/>
                                          </p:stCondLst>
                                        </p:cTn>
                                        <p:tgtEl>
                                          <p:spTgt spid="83977"/>
                                        </p:tgtEl>
                                        <p:attrNameLst>
                                          <p:attrName>style.visibility</p:attrName>
                                        </p:attrNameLst>
                                      </p:cBhvr>
                                      <p:to>
                                        <p:strVal val="visible"/>
                                      </p:to>
                                    </p:set>
                                    <p:animEffect transition="in" filter="blinds(horizontal)">
                                      <p:cBhvr>
                                        <p:cTn id="264" dur="500"/>
                                        <p:tgtEl>
                                          <p:spTgt spid="83977"/>
                                        </p:tgtEl>
                                      </p:cBhvr>
                                    </p:animEffect>
                                  </p:childTnLst>
                                </p:cTn>
                              </p:par>
                              <p:par>
                                <p:cTn id="265" presetID="3" presetClass="entr" presetSubtype="10" fill="hold" nodeType="withEffect">
                                  <p:stCondLst>
                                    <p:cond delay="0"/>
                                  </p:stCondLst>
                                  <p:childTnLst>
                                    <p:set>
                                      <p:cBhvr>
                                        <p:cTn id="266" dur="1" fill="hold">
                                          <p:stCondLst>
                                            <p:cond delay="0"/>
                                          </p:stCondLst>
                                        </p:cTn>
                                        <p:tgtEl>
                                          <p:spTgt spid="83979"/>
                                        </p:tgtEl>
                                        <p:attrNameLst>
                                          <p:attrName>style.visibility</p:attrName>
                                        </p:attrNameLst>
                                      </p:cBhvr>
                                      <p:to>
                                        <p:strVal val="visible"/>
                                      </p:to>
                                    </p:set>
                                    <p:animEffect transition="in" filter="blinds(horizontal)">
                                      <p:cBhvr>
                                        <p:cTn id="267" dur="500"/>
                                        <p:tgtEl>
                                          <p:spTgt spid="83979"/>
                                        </p:tgtEl>
                                      </p:cBhvr>
                                    </p:animEffect>
                                  </p:childTnLst>
                                </p:cTn>
                              </p:par>
                              <p:par>
                                <p:cTn id="268" presetID="3" presetClass="entr" presetSubtype="10" fill="hold" nodeType="withEffect">
                                  <p:stCondLst>
                                    <p:cond delay="0"/>
                                  </p:stCondLst>
                                  <p:childTnLst>
                                    <p:set>
                                      <p:cBhvr>
                                        <p:cTn id="269" dur="1" fill="hold">
                                          <p:stCondLst>
                                            <p:cond delay="0"/>
                                          </p:stCondLst>
                                        </p:cTn>
                                        <p:tgtEl>
                                          <p:spTgt spid="83981"/>
                                        </p:tgtEl>
                                        <p:attrNameLst>
                                          <p:attrName>style.visibility</p:attrName>
                                        </p:attrNameLst>
                                      </p:cBhvr>
                                      <p:to>
                                        <p:strVal val="visible"/>
                                      </p:to>
                                    </p:set>
                                    <p:animEffect transition="in" filter="blinds(horizontal)">
                                      <p:cBhvr>
                                        <p:cTn id="270" dur="500"/>
                                        <p:tgtEl>
                                          <p:spTgt spid="83981"/>
                                        </p:tgtEl>
                                      </p:cBhvr>
                                    </p:animEffect>
                                  </p:childTnLst>
                                </p:cTn>
                              </p:par>
                            </p:childTnLst>
                          </p:cTn>
                        </p:par>
                      </p:childTnLst>
                    </p:cTn>
                  </p:par>
                  <p:par>
                    <p:cTn id="271" fill="hold">
                      <p:stCondLst>
                        <p:cond delay="indefinite"/>
                      </p:stCondLst>
                      <p:childTnLst>
                        <p:par>
                          <p:cTn id="272" fill="hold">
                            <p:stCondLst>
                              <p:cond delay="0"/>
                            </p:stCondLst>
                            <p:childTnLst>
                              <p:par>
                                <p:cTn id="273" presetID="3" presetClass="exit" presetSubtype="10" fill="hold" grpId="1" nodeType="clickEffect">
                                  <p:stCondLst>
                                    <p:cond delay="0"/>
                                  </p:stCondLst>
                                  <p:childTnLst>
                                    <p:animEffect transition="out" filter="blinds(horizontal)">
                                      <p:cBhvr>
                                        <p:cTn id="274" dur="500"/>
                                        <p:tgtEl>
                                          <p:spTgt spid="66"/>
                                        </p:tgtEl>
                                      </p:cBhvr>
                                    </p:animEffect>
                                    <p:set>
                                      <p:cBhvr>
                                        <p:cTn id="275" dur="1" fill="hold">
                                          <p:stCondLst>
                                            <p:cond delay="499"/>
                                          </p:stCondLst>
                                        </p:cTn>
                                        <p:tgtEl>
                                          <p:spTgt spid="66"/>
                                        </p:tgtEl>
                                        <p:attrNameLst>
                                          <p:attrName>style.visibility</p:attrName>
                                        </p:attrNameLst>
                                      </p:cBhvr>
                                      <p:to>
                                        <p:strVal val="hidden"/>
                                      </p:to>
                                    </p:set>
                                  </p:childTnLst>
                                </p:cTn>
                              </p:par>
                              <p:par>
                                <p:cTn id="276" presetID="3" presetClass="exit" presetSubtype="10" fill="hold" nodeType="withEffect">
                                  <p:stCondLst>
                                    <p:cond delay="0"/>
                                  </p:stCondLst>
                                  <p:childTnLst>
                                    <p:animEffect transition="out" filter="blinds(horizontal)">
                                      <p:cBhvr>
                                        <p:cTn id="277" dur="500"/>
                                        <p:tgtEl>
                                          <p:spTgt spid="83981"/>
                                        </p:tgtEl>
                                      </p:cBhvr>
                                    </p:animEffect>
                                    <p:set>
                                      <p:cBhvr>
                                        <p:cTn id="278" dur="1" fill="hold">
                                          <p:stCondLst>
                                            <p:cond delay="499"/>
                                          </p:stCondLst>
                                        </p:cTn>
                                        <p:tgtEl>
                                          <p:spTgt spid="83981"/>
                                        </p:tgtEl>
                                        <p:attrNameLst>
                                          <p:attrName>style.visibility</p:attrName>
                                        </p:attrNameLst>
                                      </p:cBhvr>
                                      <p:to>
                                        <p:strVal val="hidden"/>
                                      </p:to>
                                    </p:set>
                                  </p:childTnLst>
                                </p:cTn>
                              </p:par>
                              <p:par>
                                <p:cTn id="279" presetID="3" presetClass="exit" presetSubtype="10" fill="hold" nodeType="withEffect">
                                  <p:stCondLst>
                                    <p:cond delay="0"/>
                                  </p:stCondLst>
                                  <p:childTnLst>
                                    <p:animEffect transition="out" filter="blinds(horizontal)">
                                      <p:cBhvr>
                                        <p:cTn id="280" dur="500"/>
                                        <p:tgtEl>
                                          <p:spTgt spid="83979"/>
                                        </p:tgtEl>
                                      </p:cBhvr>
                                    </p:animEffect>
                                    <p:set>
                                      <p:cBhvr>
                                        <p:cTn id="281" dur="1" fill="hold">
                                          <p:stCondLst>
                                            <p:cond delay="499"/>
                                          </p:stCondLst>
                                        </p:cTn>
                                        <p:tgtEl>
                                          <p:spTgt spid="83979"/>
                                        </p:tgtEl>
                                        <p:attrNameLst>
                                          <p:attrName>style.visibility</p:attrName>
                                        </p:attrNameLst>
                                      </p:cBhvr>
                                      <p:to>
                                        <p:strVal val="hidden"/>
                                      </p:to>
                                    </p:set>
                                  </p:childTnLst>
                                </p:cTn>
                              </p:par>
                              <p:par>
                                <p:cTn id="282" presetID="3" presetClass="exit" presetSubtype="10" fill="hold" nodeType="withEffect">
                                  <p:stCondLst>
                                    <p:cond delay="0"/>
                                  </p:stCondLst>
                                  <p:childTnLst>
                                    <p:animEffect transition="out" filter="blinds(horizontal)">
                                      <p:cBhvr>
                                        <p:cTn id="283" dur="500"/>
                                        <p:tgtEl>
                                          <p:spTgt spid="83977"/>
                                        </p:tgtEl>
                                      </p:cBhvr>
                                    </p:animEffect>
                                    <p:set>
                                      <p:cBhvr>
                                        <p:cTn id="284" dur="1" fill="hold">
                                          <p:stCondLst>
                                            <p:cond delay="499"/>
                                          </p:stCondLst>
                                        </p:cTn>
                                        <p:tgtEl>
                                          <p:spTgt spid="83977"/>
                                        </p:tgtEl>
                                        <p:attrNameLst>
                                          <p:attrName>style.visibility</p:attrName>
                                        </p:attrNameLst>
                                      </p:cBhvr>
                                      <p:to>
                                        <p:strVal val="hidden"/>
                                      </p:to>
                                    </p:set>
                                  </p:childTnLst>
                                </p:cTn>
                              </p:par>
                              <p:par>
                                <p:cTn id="285" presetID="3" presetClass="exit" presetSubtype="10" fill="hold" nodeType="withEffect">
                                  <p:stCondLst>
                                    <p:cond delay="0"/>
                                  </p:stCondLst>
                                  <p:childTnLst>
                                    <p:animEffect transition="out" filter="blinds(horizontal)">
                                      <p:cBhvr>
                                        <p:cTn id="286" dur="500"/>
                                        <p:tgtEl>
                                          <p:spTgt spid="83975"/>
                                        </p:tgtEl>
                                      </p:cBhvr>
                                    </p:animEffect>
                                    <p:set>
                                      <p:cBhvr>
                                        <p:cTn id="287" dur="1" fill="hold">
                                          <p:stCondLst>
                                            <p:cond delay="499"/>
                                          </p:stCondLst>
                                        </p:cTn>
                                        <p:tgtEl>
                                          <p:spTgt spid="83975"/>
                                        </p:tgtEl>
                                        <p:attrNameLst>
                                          <p:attrName>style.visibility</p:attrName>
                                        </p:attrNameLst>
                                      </p:cBhvr>
                                      <p:to>
                                        <p:strVal val="hidden"/>
                                      </p:to>
                                    </p:set>
                                  </p:childTnLst>
                                </p:cTn>
                              </p:par>
                              <p:par>
                                <p:cTn id="288" presetID="3" presetClass="exit" presetSubtype="10" fill="hold" nodeType="withEffect">
                                  <p:stCondLst>
                                    <p:cond delay="0"/>
                                  </p:stCondLst>
                                  <p:childTnLst>
                                    <p:animEffect transition="out" filter="blinds(horizontal)">
                                      <p:cBhvr>
                                        <p:cTn id="289" dur="500"/>
                                        <p:tgtEl>
                                          <p:spTgt spid="83972"/>
                                        </p:tgtEl>
                                      </p:cBhvr>
                                    </p:animEffect>
                                    <p:set>
                                      <p:cBhvr>
                                        <p:cTn id="290" dur="1" fill="hold">
                                          <p:stCondLst>
                                            <p:cond delay="499"/>
                                          </p:stCondLst>
                                        </p:cTn>
                                        <p:tgtEl>
                                          <p:spTgt spid="83972"/>
                                        </p:tgtEl>
                                        <p:attrNameLst>
                                          <p:attrName>style.visibility</p:attrName>
                                        </p:attrNameLst>
                                      </p:cBhvr>
                                      <p:to>
                                        <p:strVal val="hidden"/>
                                      </p:to>
                                    </p:set>
                                  </p:childTnLst>
                                </p:cTn>
                              </p:par>
                              <p:par>
                                <p:cTn id="291" presetID="3" presetClass="exit" presetSubtype="10" fill="hold" grpId="1" nodeType="withEffect">
                                  <p:stCondLst>
                                    <p:cond delay="0"/>
                                  </p:stCondLst>
                                  <p:childTnLst>
                                    <p:animEffect transition="out" filter="blinds(horizontal)">
                                      <p:cBhvr>
                                        <p:cTn id="292" dur="500"/>
                                        <p:tgtEl>
                                          <p:spTgt spid="63"/>
                                        </p:tgtEl>
                                      </p:cBhvr>
                                    </p:animEffect>
                                    <p:set>
                                      <p:cBhvr>
                                        <p:cTn id="293" dur="1" fill="hold">
                                          <p:stCondLst>
                                            <p:cond delay="499"/>
                                          </p:stCondLst>
                                        </p:cTn>
                                        <p:tgtEl>
                                          <p:spTgt spid="63"/>
                                        </p:tgtEl>
                                        <p:attrNameLst>
                                          <p:attrName>style.visibility</p:attrName>
                                        </p:attrNameLst>
                                      </p:cBhvr>
                                      <p:to>
                                        <p:strVal val="hidden"/>
                                      </p:to>
                                    </p:set>
                                  </p:childTnLst>
                                </p:cTn>
                              </p:par>
                            </p:childTnLst>
                          </p:cTn>
                        </p:par>
                      </p:childTnLst>
                    </p:cTn>
                  </p:par>
                  <p:par>
                    <p:cTn id="294" fill="hold">
                      <p:stCondLst>
                        <p:cond delay="indefinite"/>
                      </p:stCondLst>
                      <p:childTnLst>
                        <p:par>
                          <p:cTn id="295" fill="hold">
                            <p:stCondLst>
                              <p:cond delay="0"/>
                            </p:stCondLst>
                            <p:childTnLst>
                              <p:par>
                                <p:cTn id="296" presetID="3" presetClass="entr" presetSubtype="10" fill="hold" grpId="0" nodeType="clickEffect">
                                  <p:stCondLst>
                                    <p:cond delay="0"/>
                                  </p:stCondLst>
                                  <p:childTnLst>
                                    <p:set>
                                      <p:cBhvr>
                                        <p:cTn id="297" dur="1" fill="hold">
                                          <p:stCondLst>
                                            <p:cond delay="0"/>
                                          </p:stCondLst>
                                        </p:cTn>
                                        <p:tgtEl>
                                          <p:spTgt spid="76"/>
                                        </p:tgtEl>
                                        <p:attrNameLst>
                                          <p:attrName>style.visibility</p:attrName>
                                        </p:attrNameLst>
                                      </p:cBhvr>
                                      <p:to>
                                        <p:strVal val="visible"/>
                                      </p:to>
                                    </p:set>
                                    <p:animEffect transition="in" filter="blinds(horizontal)">
                                      <p:cBhvr>
                                        <p:cTn id="298" dur="500"/>
                                        <p:tgtEl>
                                          <p:spTgt spid="76"/>
                                        </p:tgtEl>
                                      </p:cBhvr>
                                    </p:animEffect>
                                  </p:childTnLst>
                                </p:cTn>
                              </p:par>
                            </p:childTnLst>
                          </p:cTn>
                        </p:par>
                      </p:childTnLst>
                    </p:cTn>
                  </p:par>
                  <p:par>
                    <p:cTn id="299" fill="hold">
                      <p:stCondLst>
                        <p:cond delay="indefinite"/>
                      </p:stCondLst>
                      <p:childTnLst>
                        <p:par>
                          <p:cTn id="300" fill="hold">
                            <p:stCondLst>
                              <p:cond delay="0"/>
                            </p:stCondLst>
                            <p:childTnLst>
                              <p:par>
                                <p:cTn id="301" presetID="3" presetClass="entr" presetSubtype="10" fill="hold" grpId="0" nodeType="clickEffect">
                                  <p:stCondLst>
                                    <p:cond delay="0"/>
                                  </p:stCondLst>
                                  <p:childTnLst>
                                    <p:set>
                                      <p:cBhvr>
                                        <p:cTn id="302" dur="1" fill="hold">
                                          <p:stCondLst>
                                            <p:cond delay="0"/>
                                          </p:stCondLst>
                                        </p:cTn>
                                        <p:tgtEl>
                                          <p:spTgt spid="78"/>
                                        </p:tgtEl>
                                        <p:attrNameLst>
                                          <p:attrName>style.visibility</p:attrName>
                                        </p:attrNameLst>
                                      </p:cBhvr>
                                      <p:to>
                                        <p:strVal val="visible"/>
                                      </p:to>
                                    </p:set>
                                    <p:animEffect transition="in" filter="blinds(horizontal)">
                                      <p:cBhvr>
                                        <p:cTn id="303" dur="500"/>
                                        <p:tgtEl>
                                          <p:spTgt spid="78"/>
                                        </p:tgtEl>
                                      </p:cBhvr>
                                    </p:animEffect>
                                  </p:childTnLst>
                                </p:cTn>
                              </p:par>
                            </p:childTnLst>
                          </p:cTn>
                        </p:par>
                      </p:childTnLst>
                    </p:cTn>
                  </p:par>
                  <p:par>
                    <p:cTn id="304" fill="hold">
                      <p:stCondLst>
                        <p:cond delay="indefinite"/>
                      </p:stCondLst>
                      <p:childTnLst>
                        <p:par>
                          <p:cTn id="305" fill="hold">
                            <p:stCondLst>
                              <p:cond delay="0"/>
                            </p:stCondLst>
                            <p:childTnLst>
                              <p:par>
                                <p:cTn id="306" presetID="3" presetClass="entr" presetSubtype="10" fill="hold" grpId="0" nodeType="clickEffect">
                                  <p:stCondLst>
                                    <p:cond delay="0"/>
                                  </p:stCondLst>
                                  <p:childTnLst>
                                    <p:set>
                                      <p:cBhvr>
                                        <p:cTn id="307" dur="1" fill="hold">
                                          <p:stCondLst>
                                            <p:cond delay="0"/>
                                          </p:stCondLst>
                                        </p:cTn>
                                        <p:tgtEl>
                                          <p:spTgt spid="79"/>
                                        </p:tgtEl>
                                        <p:attrNameLst>
                                          <p:attrName>style.visibility</p:attrName>
                                        </p:attrNameLst>
                                      </p:cBhvr>
                                      <p:to>
                                        <p:strVal val="visible"/>
                                      </p:to>
                                    </p:set>
                                    <p:animEffect transition="in" filter="blinds(horizontal)">
                                      <p:cBhvr>
                                        <p:cTn id="308" dur="500"/>
                                        <p:tgtEl>
                                          <p:spTgt spid="79"/>
                                        </p:tgtEl>
                                      </p:cBhvr>
                                    </p:animEffect>
                                  </p:childTnLst>
                                </p:cTn>
                              </p:par>
                            </p:childTnLst>
                          </p:cTn>
                        </p:par>
                      </p:childTnLst>
                    </p:cTn>
                  </p:par>
                  <p:par>
                    <p:cTn id="309" fill="hold">
                      <p:stCondLst>
                        <p:cond delay="indefinite"/>
                      </p:stCondLst>
                      <p:childTnLst>
                        <p:par>
                          <p:cTn id="310" fill="hold">
                            <p:stCondLst>
                              <p:cond delay="0"/>
                            </p:stCondLst>
                            <p:childTnLst>
                              <p:par>
                                <p:cTn id="311" presetID="3" presetClass="entr" presetSubtype="10" fill="hold" grpId="0" nodeType="clickEffect">
                                  <p:stCondLst>
                                    <p:cond delay="0"/>
                                  </p:stCondLst>
                                  <p:childTnLst>
                                    <p:set>
                                      <p:cBhvr>
                                        <p:cTn id="312" dur="1" fill="hold">
                                          <p:stCondLst>
                                            <p:cond delay="0"/>
                                          </p:stCondLst>
                                        </p:cTn>
                                        <p:tgtEl>
                                          <p:spTgt spid="80"/>
                                        </p:tgtEl>
                                        <p:attrNameLst>
                                          <p:attrName>style.visibility</p:attrName>
                                        </p:attrNameLst>
                                      </p:cBhvr>
                                      <p:to>
                                        <p:strVal val="visible"/>
                                      </p:to>
                                    </p:set>
                                    <p:animEffect transition="in" filter="blinds(horizontal)">
                                      <p:cBhvr>
                                        <p:cTn id="313" dur="500"/>
                                        <p:tgtEl>
                                          <p:spTgt spid="80"/>
                                        </p:tgtEl>
                                      </p:cBhvr>
                                    </p:animEffect>
                                  </p:childTnLst>
                                </p:cTn>
                              </p:par>
                            </p:childTnLst>
                          </p:cTn>
                        </p:par>
                      </p:childTnLst>
                    </p:cTn>
                  </p:par>
                  <p:par>
                    <p:cTn id="314" fill="hold">
                      <p:stCondLst>
                        <p:cond delay="indefinite"/>
                      </p:stCondLst>
                      <p:childTnLst>
                        <p:par>
                          <p:cTn id="315" fill="hold">
                            <p:stCondLst>
                              <p:cond delay="0"/>
                            </p:stCondLst>
                            <p:childTnLst>
                              <p:par>
                                <p:cTn id="316" presetID="3" presetClass="entr" presetSubtype="10" fill="hold" nodeType="clickEffect">
                                  <p:stCondLst>
                                    <p:cond delay="0"/>
                                  </p:stCondLst>
                                  <p:childTnLst>
                                    <p:set>
                                      <p:cBhvr>
                                        <p:cTn id="317" dur="1" fill="hold">
                                          <p:stCondLst>
                                            <p:cond delay="0"/>
                                          </p:stCondLst>
                                        </p:cTn>
                                        <p:tgtEl>
                                          <p:spTgt spid="83983"/>
                                        </p:tgtEl>
                                        <p:attrNameLst>
                                          <p:attrName>style.visibility</p:attrName>
                                        </p:attrNameLst>
                                      </p:cBhvr>
                                      <p:to>
                                        <p:strVal val="visible"/>
                                      </p:to>
                                    </p:set>
                                    <p:animEffect transition="in" filter="blinds(horizontal)">
                                      <p:cBhvr>
                                        <p:cTn id="318" dur="500"/>
                                        <p:tgtEl>
                                          <p:spTgt spid="83983"/>
                                        </p:tgtEl>
                                      </p:cBhvr>
                                    </p:animEffect>
                                  </p:childTnLst>
                                </p:cTn>
                              </p:par>
                            </p:childTnLst>
                          </p:cTn>
                        </p:par>
                      </p:childTnLst>
                    </p:cTn>
                  </p:par>
                  <p:par>
                    <p:cTn id="319" fill="hold">
                      <p:stCondLst>
                        <p:cond delay="indefinite"/>
                      </p:stCondLst>
                      <p:childTnLst>
                        <p:par>
                          <p:cTn id="320" fill="hold">
                            <p:stCondLst>
                              <p:cond delay="0"/>
                            </p:stCondLst>
                            <p:childTnLst>
                              <p:par>
                                <p:cTn id="321" presetID="3" presetClass="entr" presetSubtype="10" fill="hold" grpId="0" nodeType="clickEffect">
                                  <p:stCondLst>
                                    <p:cond delay="0"/>
                                  </p:stCondLst>
                                  <p:childTnLst>
                                    <p:set>
                                      <p:cBhvr>
                                        <p:cTn id="322" dur="1" fill="hold">
                                          <p:stCondLst>
                                            <p:cond delay="0"/>
                                          </p:stCondLst>
                                        </p:cTn>
                                        <p:tgtEl>
                                          <p:spTgt spid="82"/>
                                        </p:tgtEl>
                                        <p:attrNameLst>
                                          <p:attrName>style.visibility</p:attrName>
                                        </p:attrNameLst>
                                      </p:cBhvr>
                                      <p:to>
                                        <p:strVal val="visible"/>
                                      </p:to>
                                    </p:set>
                                    <p:animEffect transition="in" filter="blinds(horizontal)">
                                      <p:cBhvr>
                                        <p:cTn id="323" dur="500"/>
                                        <p:tgtEl>
                                          <p:spTgt spid="82"/>
                                        </p:tgtEl>
                                      </p:cBhvr>
                                    </p:animEffect>
                                  </p:childTnLst>
                                </p:cTn>
                              </p:par>
                            </p:childTnLst>
                          </p:cTn>
                        </p:par>
                      </p:childTnLst>
                    </p:cTn>
                  </p:par>
                  <p:par>
                    <p:cTn id="324" fill="hold">
                      <p:stCondLst>
                        <p:cond delay="indefinite"/>
                      </p:stCondLst>
                      <p:childTnLst>
                        <p:par>
                          <p:cTn id="325" fill="hold">
                            <p:stCondLst>
                              <p:cond delay="0"/>
                            </p:stCondLst>
                            <p:childTnLst>
                              <p:par>
                                <p:cTn id="326" presetID="3" presetClass="exit" presetSubtype="10" fill="hold" grpId="1" nodeType="clickEffect">
                                  <p:stCondLst>
                                    <p:cond delay="0"/>
                                  </p:stCondLst>
                                  <p:childTnLst>
                                    <p:animEffect transition="out" filter="blinds(horizontal)">
                                      <p:cBhvr>
                                        <p:cTn id="327" dur="500"/>
                                        <p:tgtEl>
                                          <p:spTgt spid="82"/>
                                        </p:tgtEl>
                                      </p:cBhvr>
                                    </p:animEffect>
                                    <p:set>
                                      <p:cBhvr>
                                        <p:cTn id="328" dur="1" fill="hold">
                                          <p:stCondLst>
                                            <p:cond delay="499"/>
                                          </p:stCondLst>
                                        </p:cTn>
                                        <p:tgtEl>
                                          <p:spTgt spid="82"/>
                                        </p:tgtEl>
                                        <p:attrNameLst>
                                          <p:attrName>style.visibility</p:attrName>
                                        </p:attrNameLst>
                                      </p:cBhvr>
                                      <p:to>
                                        <p:strVal val="hidden"/>
                                      </p:to>
                                    </p:set>
                                  </p:childTnLst>
                                </p:cTn>
                              </p:par>
                              <p:par>
                                <p:cTn id="329" presetID="3" presetClass="exit" presetSubtype="10" fill="hold" nodeType="withEffect">
                                  <p:stCondLst>
                                    <p:cond delay="0"/>
                                  </p:stCondLst>
                                  <p:childTnLst>
                                    <p:animEffect transition="out" filter="blinds(horizontal)">
                                      <p:cBhvr>
                                        <p:cTn id="330" dur="500"/>
                                        <p:tgtEl>
                                          <p:spTgt spid="83983"/>
                                        </p:tgtEl>
                                      </p:cBhvr>
                                    </p:animEffect>
                                    <p:set>
                                      <p:cBhvr>
                                        <p:cTn id="331" dur="1" fill="hold">
                                          <p:stCondLst>
                                            <p:cond delay="499"/>
                                          </p:stCondLst>
                                        </p:cTn>
                                        <p:tgtEl>
                                          <p:spTgt spid="83983"/>
                                        </p:tgtEl>
                                        <p:attrNameLst>
                                          <p:attrName>style.visibility</p:attrName>
                                        </p:attrNameLst>
                                      </p:cBhvr>
                                      <p:to>
                                        <p:strVal val="hidden"/>
                                      </p:to>
                                    </p:set>
                                  </p:childTnLst>
                                </p:cTn>
                              </p:par>
                              <p:par>
                                <p:cTn id="332" presetID="3" presetClass="exit" presetSubtype="10" fill="hold" grpId="1" nodeType="withEffect">
                                  <p:stCondLst>
                                    <p:cond delay="0"/>
                                  </p:stCondLst>
                                  <p:childTnLst>
                                    <p:animEffect transition="out" filter="blinds(horizontal)">
                                      <p:cBhvr>
                                        <p:cTn id="333" dur="500"/>
                                        <p:tgtEl>
                                          <p:spTgt spid="80"/>
                                        </p:tgtEl>
                                      </p:cBhvr>
                                    </p:animEffect>
                                    <p:set>
                                      <p:cBhvr>
                                        <p:cTn id="334" dur="1" fill="hold">
                                          <p:stCondLst>
                                            <p:cond delay="499"/>
                                          </p:stCondLst>
                                        </p:cTn>
                                        <p:tgtEl>
                                          <p:spTgt spid="80"/>
                                        </p:tgtEl>
                                        <p:attrNameLst>
                                          <p:attrName>style.visibility</p:attrName>
                                        </p:attrNameLst>
                                      </p:cBhvr>
                                      <p:to>
                                        <p:strVal val="hidden"/>
                                      </p:to>
                                    </p:set>
                                  </p:childTnLst>
                                </p:cTn>
                              </p:par>
                              <p:par>
                                <p:cTn id="335" presetID="3" presetClass="exit" presetSubtype="10" fill="hold" grpId="1" nodeType="withEffect">
                                  <p:stCondLst>
                                    <p:cond delay="0"/>
                                  </p:stCondLst>
                                  <p:childTnLst>
                                    <p:animEffect transition="out" filter="blinds(horizontal)">
                                      <p:cBhvr>
                                        <p:cTn id="336" dur="500"/>
                                        <p:tgtEl>
                                          <p:spTgt spid="79"/>
                                        </p:tgtEl>
                                      </p:cBhvr>
                                    </p:animEffect>
                                    <p:set>
                                      <p:cBhvr>
                                        <p:cTn id="337" dur="1" fill="hold">
                                          <p:stCondLst>
                                            <p:cond delay="499"/>
                                          </p:stCondLst>
                                        </p:cTn>
                                        <p:tgtEl>
                                          <p:spTgt spid="79"/>
                                        </p:tgtEl>
                                        <p:attrNameLst>
                                          <p:attrName>style.visibility</p:attrName>
                                        </p:attrNameLst>
                                      </p:cBhvr>
                                      <p:to>
                                        <p:strVal val="hidden"/>
                                      </p:to>
                                    </p:set>
                                  </p:childTnLst>
                                </p:cTn>
                              </p:par>
                              <p:par>
                                <p:cTn id="338" presetID="3" presetClass="exit" presetSubtype="10" fill="hold" grpId="1" nodeType="withEffect">
                                  <p:stCondLst>
                                    <p:cond delay="0"/>
                                  </p:stCondLst>
                                  <p:childTnLst>
                                    <p:animEffect transition="out" filter="blinds(horizontal)">
                                      <p:cBhvr>
                                        <p:cTn id="339" dur="500"/>
                                        <p:tgtEl>
                                          <p:spTgt spid="78"/>
                                        </p:tgtEl>
                                      </p:cBhvr>
                                    </p:animEffect>
                                    <p:set>
                                      <p:cBhvr>
                                        <p:cTn id="340" dur="1" fill="hold">
                                          <p:stCondLst>
                                            <p:cond delay="499"/>
                                          </p:stCondLst>
                                        </p:cTn>
                                        <p:tgtEl>
                                          <p:spTgt spid="78"/>
                                        </p:tgtEl>
                                        <p:attrNameLst>
                                          <p:attrName>style.visibility</p:attrName>
                                        </p:attrNameLst>
                                      </p:cBhvr>
                                      <p:to>
                                        <p:strVal val="hidden"/>
                                      </p:to>
                                    </p:set>
                                  </p:childTnLst>
                                </p:cTn>
                              </p:par>
                              <p:par>
                                <p:cTn id="341" presetID="3" presetClass="exit" presetSubtype="10" fill="hold" grpId="1" nodeType="withEffect">
                                  <p:stCondLst>
                                    <p:cond delay="0"/>
                                  </p:stCondLst>
                                  <p:childTnLst>
                                    <p:animEffect transition="out" filter="blinds(horizontal)">
                                      <p:cBhvr>
                                        <p:cTn id="342" dur="500"/>
                                        <p:tgtEl>
                                          <p:spTgt spid="76"/>
                                        </p:tgtEl>
                                      </p:cBhvr>
                                    </p:animEffect>
                                    <p:set>
                                      <p:cBhvr>
                                        <p:cTn id="343" dur="1" fill="hold">
                                          <p:stCondLst>
                                            <p:cond delay="499"/>
                                          </p:stCondLst>
                                        </p:cTn>
                                        <p:tgtEl>
                                          <p:spTgt spid="76"/>
                                        </p:tgtEl>
                                        <p:attrNameLst>
                                          <p:attrName>style.visibility</p:attrName>
                                        </p:attrNameLst>
                                      </p:cBhvr>
                                      <p:to>
                                        <p:strVal val="hidden"/>
                                      </p:to>
                                    </p:set>
                                  </p:childTnLst>
                                </p:cTn>
                              </p:par>
                            </p:childTnLst>
                          </p:cTn>
                        </p:par>
                      </p:childTnLst>
                    </p:cTn>
                  </p:par>
                  <p:par>
                    <p:cTn id="344" fill="hold">
                      <p:stCondLst>
                        <p:cond delay="indefinite"/>
                      </p:stCondLst>
                      <p:childTnLst>
                        <p:par>
                          <p:cTn id="345" fill="hold">
                            <p:stCondLst>
                              <p:cond delay="0"/>
                            </p:stCondLst>
                            <p:childTnLst>
                              <p:par>
                                <p:cTn id="346" presetID="3" presetClass="entr" presetSubtype="10" fill="hold" grpId="0" nodeType="clickEffect">
                                  <p:stCondLst>
                                    <p:cond delay="0"/>
                                  </p:stCondLst>
                                  <p:childTnLst>
                                    <p:set>
                                      <p:cBhvr>
                                        <p:cTn id="347" dur="1" fill="hold">
                                          <p:stCondLst>
                                            <p:cond delay="0"/>
                                          </p:stCondLst>
                                        </p:cTn>
                                        <p:tgtEl>
                                          <p:spTgt spid="83"/>
                                        </p:tgtEl>
                                        <p:attrNameLst>
                                          <p:attrName>style.visibility</p:attrName>
                                        </p:attrNameLst>
                                      </p:cBhvr>
                                      <p:to>
                                        <p:strVal val="visible"/>
                                      </p:to>
                                    </p:set>
                                    <p:animEffect transition="in" filter="blinds(horizontal)">
                                      <p:cBhvr>
                                        <p:cTn id="348" dur="500"/>
                                        <p:tgtEl>
                                          <p:spTgt spid="83"/>
                                        </p:tgtEl>
                                      </p:cBhvr>
                                    </p:animEffect>
                                  </p:childTnLst>
                                </p:cTn>
                              </p:par>
                              <p:par>
                                <p:cTn id="349" presetID="3" presetClass="entr" presetSubtype="10" fill="hold" nodeType="withEffect">
                                  <p:stCondLst>
                                    <p:cond delay="0"/>
                                  </p:stCondLst>
                                  <p:childTnLst>
                                    <p:set>
                                      <p:cBhvr>
                                        <p:cTn id="350" dur="1" fill="hold">
                                          <p:stCondLst>
                                            <p:cond delay="0"/>
                                          </p:stCondLst>
                                        </p:cTn>
                                        <p:tgtEl>
                                          <p:spTgt spid="83986"/>
                                        </p:tgtEl>
                                        <p:attrNameLst>
                                          <p:attrName>style.visibility</p:attrName>
                                        </p:attrNameLst>
                                      </p:cBhvr>
                                      <p:to>
                                        <p:strVal val="visible"/>
                                      </p:to>
                                    </p:set>
                                    <p:animEffect transition="in" filter="blinds(horizontal)">
                                      <p:cBhvr>
                                        <p:cTn id="351" dur="500"/>
                                        <p:tgtEl>
                                          <p:spTgt spid="83986"/>
                                        </p:tgtEl>
                                      </p:cBhvr>
                                    </p:animEffect>
                                  </p:childTnLst>
                                </p:cTn>
                              </p:par>
                            </p:childTnLst>
                          </p:cTn>
                        </p:par>
                      </p:childTnLst>
                    </p:cTn>
                  </p:par>
                  <p:par>
                    <p:cTn id="352" fill="hold">
                      <p:stCondLst>
                        <p:cond delay="indefinite"/>
                      </p:stCondLst>
                      <p:childTnLst>
                        <p:par>
                          <p:cTn id="353" fill="hold">
                            <p:stCondLst>
                              <p:cond delay="0"/>
                            </p:stCondLst>
                            <p:childTnLst>
                              <p:par>
                                <p:cTn id="354" presetID="3" presetClass="entr" presetSubtype="10" fill="hold" grpId="0" nodeType="clickEffect">
                                  <p:stCondLst>
                                    <p:cond delay="0"/>
                                  </p:stCondLst>
                                  <p:childTnLst>
                                    <p:set>
                                      <p:cBhvr>
                                        <p:cTn id="355" dur="1" fill="hold">
                                          <p:stCondLst>
                                            <p:cond delay="0"/>
                                          </p:stCondLst>
                                        </p:cTn>
                                        <p:tgtEl>
                                          <p:spTgt spid="86"/>
                                        </p:tgtEl>
                                        <p:attrNameLst>
                                          <p:attrName>style.visibility</p:attrName>
                                        </p:attrNameLst>
                                      </p:cBhvr>
                                      <p:to>
                                        <p:strVal val="visible"/>
                                      </p:to>
                                    </p:set>
                                    <p:animEffect transition="in" filter="blinds(horizontal)">
                                      <p:cBhvr>
                                        <p:cTn id="356" dur="500"/>
                                        <p:tgtEl>
                                          <p:spTgt spid="86"/>
                                        </p:tgtEl>
                                      </p:cBhvr>
                                    </p:animEffect>
                                  </p:childTnLst>
                                </p:cTn>
                              </p:par>
                              <p:par>
                                <p:cTn id="357" presetID="3" presetClass="entr" presetSubtype="10" fill="hold" nodeType="withEffect">
                                  <p:stCondLst>
                                    <p:cond delay="0"/>
                                  </p:stCondLst>
                                  <p:childTnLst>
                                    <p:set>
                                      <p:cBhvr>
                                        <p:cTn id="358" dur="1" fill="hold">
                                          <p:stCondLst>
                                            <p:cond delay="0"/>
                                          </p:stCondLst>
                                        </p:cTn>
                                        <p:tgtEl>
                                          <p:spTgt spid="83988"/>
                                        </p:tgtEl>
                                        <p:attrNameLst>
                                          <p:attrName>style.visibility</p:attrName>
                                        </p:attrNameLst>
                                      </p:cBhvr>
                                      <p:to>
                                        <p:strVal val="visible"/>
                                      </p:to>
                                    </p:set>
                                    <p:animEffect transition="in" filter="blinds(horizontal)">
                                      <p:cBhvr>
                                        <p:cTn id="359" dur="500"/>
                                        <p:tgtEl>
                                          <p:spTgt spid="83988"/>
                                        </p:tgtEl>
                                      </p:cBhvr>
                                    </p:animEffect>
                                  </p:childTnLst>
                                </p:cTn>
                              </p:par>
                            </p:childTnLst>
                          </p:cTn>
                        </p:par>
                      </p:childTnLst>
                    </p:cTn>
                  </p:par>
                  <p:par>
                    <p:cTn id="360" fill="hold">
                      <p:stCondLst>
                        <p:cond delay="indefinite"/>
                      </p:stCondLst>
                      <p:childTnLst>
                        <p:par>
                          <p:cTn id="361" fill="hold">
                            <p:stCondLst>
                              <p:cond delay="0"/>
                            </p:stCondLst>
                            <p:childTnLst>
                              <p:par>
                                <p:cTn id="362" presetID="3" presetClass="entr" presetSubtype="10" fill="hold" grpId="0" nodeType="clickEffect">
                                  <p:stCondLst>
                                    <p:cond delay="0"/>
                                  </p:stCondLst>
                                  <p:childTnLst>
                                    <p:set>
                                      <p:cBhvr>
                                        <p:cTn id="363" dur="1" fill="hold">
                                          <p:stCondLst>
                                            <p:cond delay="0"/>
                                          </p:stCondLst>
                                        </p:cTn>
                                        <p:tgtEl>
                                          <p:spTgt spid="90"/>
                                        </p:tgtEl>
                                        <p:attrNameLst>
                                          <p:attrName>style.visibility</p:attrName>
                                        </p:attrNameLst>
                                      </p:cBhvr>
                                      <p:to>
                                        <p:strVal val="visible"/>
                                      </p:to>
                                    </p:set>
                                    <p:animEffect transition="in" filter="blinds(horizontal)">
                                      <p:cBhvr>
                                        <p:cTn id="364" dur="500"/>
                                        <p:tgtEl>
                                          <p:spTgt spid="90"/>
                                        </p:tgtEl>
                                      </p:cBhvr>
                                    </p:animEffect>
                                  </p:childTnLst>
                                </p:cTn>
                              </p:par>
                            </p:childTnLst>
                          </p:cTn>
                        </p:par>
                      </p:childTnLst>
                    </p:cTn>
                  </p:par>
                  <p:par>
                    <p:cTn id="365" fill="hold">
                      <p:stCondLst>
                        <p:cond delay="indefinite"/>
                      </p:stCondLst>
                      <p:childTnLst>
                        <p:par>
                          <p:cTn id="366" fill="hold">
                            <p:stCondLst>
                              <p:cond delay="0"/>
                            </p:stCondLst>
                            <p:childTnLst>
                              <p:par>
                                <p:cTn id="367" presetID="3" presetClass="exit" presetSubtype="10" fill="hold" grpId="1" nodeType="clickEffect">
                                  <p:stCondLst>
                                    <p:cond delay="0"/>
                                  </p:stCondLst>
                                  <p:childTnLst>
                                    <p:animEffect transition="out" filter="blinds(horizontal)">
                                      <p:cBhvr>
                                        <p:cTn id="368" dur="500"/>
                                        <p:tgtEl>
                                          <p:spTgt spid="90"/>
                                        </p:tgtEl>
                                      </p:cBhvr>
                                    </p:animEffect>
                                    <p:set>
                                      <p:cBhvr>
                                        <p:cTn id="369" dur="1" fill="hold">
                                          <p:stCondLst>
                                            <p:cond delay="499"/>
                                          </p:stCondLst>
                                        </p:cTn>
                                        <p:tgtEl>
                                          <p:spTgt spid="90"/>
                                        </p:tgtEl>
                                        <p:attrNameLst>
                                          <p:attrName>style.visibility</p:attrName>
                                        </p:attrNameLst>
                                      </p:cBhvr>
                                      <p:to>
                                        <p:strVal val="hidden"/>
                                      </p:to>
                                    </p:set>
                                  </p:childTnLst>
                                </p:cTn>
                              </p:par>
                              <p:par>
                                <p:cTn id="370" presetID="3" presetClass="exit" presetSubtype="10" fill="hold" nodeType="withEffect">
                                  <p:stCondLst>
                                    <p:cond delay="0"/>
                                  </p:stCondLst>
                                  <p:childTnLst>
                                    <p:animEffect transition="out" filter="blinds(horizontal)">
                                      <p:cBhvr>
                                        <p:cTn id="371" dur="500"/>
                                        <p:tgtEl>
                                          <p:spTgt spid="83988"/>
                                        </p:tgtEl>
                                      </p:cBhvr>
                                    </p:animEffect>
                                    <p:set>
                                      <p:cBhvr>
                                        <p:cTn id="372" dur="1" fill="hold">
                                          <p:stCondLst>
                                            <p:cond delay="499"/>
                                          </p:stCondLst>
                                        </p:cTn>
                                        <p:tgtEl>
                                          <p:spTgt spid="83988"/>
                                        </p:tgtEl>
                                        <p:attrNameLst>
                                          <p:attrName>style.visibility</p:attrName>
                                        </p:attrNameLst>
                                      </p:cBhvr>
                                      <p:to>
                                        <p:strVal val="hidden"/>
                                      </p:to>
                                    </p:set>
                                  </p:childTnLst>
                                </p:cTn>
                              </p:par>
                              <p:par>
                                <p:cTn id="373" presetID="3" presetClass="exit" presetSubtype="10" fill="hold" grpId="1" nodeType="withEffect">
                                  <p:stCondLst>
                                    <p:cond delay="0"/>
                                  </p:stCondLst>
                                  <p:childTnLst>
                                    <p:animEffect transition="out" filter="blinds(horizontal)">
                                      <p:cBhvr>
                                        <p:cTn id="374" dur="500"/>
                                        <p:tgtEl>
                                          <p:spTgt spid="86"/>
                                        </p:tgtEl>
                                      </p:cBhvr>
                                    </p:animEffect>
                                    <p:set>
                                      <p:cBhvr>
                                        <p:cTn id="375" dur="1" fill="hold">
                                          <p:stCondLst>
                                            <p:cond delay="499"/>
                                          </p:stCondLst>
                                        </p:cTn>
                                        <p:tgtEl>
                                          <p:spTgt spid="86"/>
                                        </p:tgtEl>
                                        <p:attrNameLst>
                                          <p:attrName>style.visibility</p:attrName>
                                        </p:attrNameLst>
                                      </p:cBhvr>
                                      <p:to>
                                        <p:strVal val="hidden"/>
                                      </p:to>
                                    </p:set>
                                  </p:childTnLst>
                                </p:cTn>
                              </p:par>
                              <p:par>
                                <p:cTn id="376" presetID="3" presetClass="exit" presetSubtype="10" fill="hold" nodeType="withEffect">
                                  <p:stCondLst>
                                    <p:cond delay="0"/>
                                  </p:stCondLst>
                                  <p:childTnLst>
                                    <p:animEffect transition="out" filter="blinds(horizontal)">
                                      <p:cBhvr>
                                        <p:cTn id="377" dur="500"/>
                                        <p:tgtEl>
                                          <p:spTgt spid="83986"/>
                                        </p:tgtEl>
                                      </p:cBhvr>
                                    </p:animEffect>
                                    <p:set>
                                      <p:cBhvr>
                                        <p:cTn id="378" dur="1" fill="hold">
                                          <p:stCondLst>
                                            <p:cond delay="499"/>
                                          </p:stCondLst>
                                        </p:cTn>
                                        <p:tgtEl>
                                          <p:spTgt spid="83986"/>
                                        </p:tgtEl>
                                        <p:attrNameLst>
                                          <p:attrName>style.visibility</p:attrName>
                                        </p:attrNameLst>
                                      </p:cBhvr>
                                      <p:to>
                                        <p:strVal val="hidden"/>
                                      </p:to>
                                    </p:set>
                                  </p:childTnLst>
                                </p:cTn>
                              </p:par>
                              <p:par>
                                <p:cTn id="379" presetID="3" presetClass="exit" presetSubtype="10" fill="hold" grpId="1" nodeType="withEffect">
                                  <p:stCondLst>
                                    <p:cond delay="0"/>
                                  </p:stCondLst>
                                  <p:childTnLst>
                                    <p:animEffect transition="out" filter="blinds(horizontal)">
                                      <p:cBhvr>
                                        <p:cTn id="380" dur="500"/>
                                        <p:tgtEl>
                                          <p:spTgt spid="83"/>
                                        </p:tgtEl>
                                      </p:cBhvr>
                                    </p:animEffect>
                                    <p:set>
                                      <p:cBhvr>
                                        <p:cTn id="381" dur="1" fill="hold">
                                          <p:stCondLst>
                                            <p:cond delay="499"/>
                                          </p:stCondLst>
                                        </p:cTn>
                                        <p:tgtEl>
                                          <p:spTgt spid="83"/>
                                        </p:tgtEl>
                                        <p:attrNameLst>
                                          <p:attrName>style.visibility</p:attrName>
                                        </p:attrNameLst>
                                      </p:cBhvr>
                                      <p:to>
                                        <p:strVal val="hidden"/>
                                      </p:to>
                                    </p:set>
                                  </p:childTnLst>
                                </p:cTn>
                              </p:par>
                            </p:childTnLst>
                          </p:cTn>
                        </p:par>
                      </p:childTnLst>
                    </p:cTn>
                  </p:par>
                  <p:par>
                    <p:cTn id="382" fill="hold">
                      <p:stCondLst>
                        <p:cond delay="indefinite"/>
                      </p:stCondLst>
                      <p:childTnLst>
                        <p:par>
                          <p:cTn id="383" fill="hold">
                            <p:stCondLst>
                              <p:cond delay="0"/>
                            </p:stCondLst>
                            <p:childTnLst>
                              <p:par>
                                <p:cTn id="384" presetID="3" presetClass="entr" presetSubtype="10" fill="hold" grpId="0" nodeType="clickEffect">
                                  <p:stCondLst>
                                    <p:cond delay="0"/>
                                  </p:stCondLst>
                                  <p:childTnLst>
                                    <p:set>
                                      <p:cBhvr>
                                        <p:cTn id="385" dur="1" fill="hold">
                                          <p:stCondLst>
                                            <p:cond delay="0"/>
                                          </p:stCondLst>
                                        </p:cTn>
                                        <p:tgtEl>
                                          <p:spTgt spid="91"/>
                                        </p:tgtEl>
                                        <p:attrNameLst>
                                          <p:attrName>style.visibility</p:attrName>
                                        </p:attrNameLst>
                                      </p:cBhvr>
                                      <p:to>
                                        <p:strVal val="visible"/>
                                      </p:to>
                                    </p:set>
                                    <p:animEffect transition="in" filter="blinds(horizontal)">
                                      <p:cBhvr>
                                        <p:cTn id="386" dur="500"/>
                                        <p:tgtEl>
                                          <p:spTgt spid="91"/>
                                        </p:tgtEl>
                                      </p:cBhvr>
                                    </p:animEffect>
                                  </p:childTnLst>
                                </p:cTn>
                              </p:par>
                              <p:par>
                                <p:cTn id="387" presetID="3" presetClass="entr" presetSubtype="10" fill="hold" nodeType="withEffect">
                                  <p:stCondLst>
                                    <p:cond delay="0"/>
                                  </p:stCondLst>
                                  <p:childTnLst>
                                    <p:set>
                                      <p:cBhvr>
                                        <p:cTn id="388" dur="1" fill="hold">
                                          <p:stCondLst>
                                            <p:cond delay="0"/>
                                          </p:stCondLst>
                                        </p:cTn>
                                        <p:tgtEl>
                                          <p:spTgt spid="83991"/>
                                        </p:tgtEl>
                                        <p:attrNameLst>
                                          <p:attrName>style.visibility</p:attrName>
                                        </p:attrNameLst>
                                      </p:cBhvr>
                                      <p:to>
                                        <p:strVal val="visible"/>
                                      </p:to>
                                    </p:set>
                                    <p:animEffect transition="in" filter="blinds(horizontal)">
                                      <p:cBhvr>
                                        <p:cTn id="389" dur="500"/>
                                        <p:tgtEl>
                                          <p:spTgt spid="83991"/>
                                        </p:tgtEl>
                                      </p:cBhvr>
                                    </p:animEffect>
                                  </p:childTnLst>
                                </p:cTn>
                              </p:par>
                            </p:childTnLst>
                          </p:cTn>
                        </p:par>
                      </p:childTnLst>
                    </p:cTn>
                  </p:par>
                  <p:par>
                    <p:cTn id="390" fill="hold">
                      <p:stCondLst>
                        <p:cond delay="indefinite"/>
                      </p:stCondLst>
                      <p:childTnLst>
                        <p:par>
                          <p:cTn id="391" fill="hold">
                            <p:stCondLst>
                              <p:cond delay="0"/>
                            </p:stCondLst>
                            <p:childTnLst>
                              <p:par>
                                <p:cTn id="392" presetID="3" presetClass="entr" presetSubtype="10" fill="hold" grpId="0" nodeType="clickEffect">
                                  <p:stCondLst>
                                    <p:cond delay="0"/>
                                  </p:stCondLst>
                                  <p:childTnLst>
                                    <p:set>
                                      <p:cBhvr>
                                        <p:cTn id="393" dur="1" fill="hold">
                                          <p:stCondLst>
                                            <p:cond delay="0"/>
                                          </p:stCondLst>
                                        </p:cTn>
                                        <p:tgtEl>
                                          <p:spTgt spid="95"/>
                                        </p:tgtEl>
                                        <p:attrNameLst>
                                          <p:attrName>style.visibility</p:attrName>
                                        </p:attrNameLst>
                                      </p:cBhvr>
                                      <p:to>
                                        <p:strVal val="visible"/>
                                      </p:to>
                                    </p:set>
                                    <p:animEffect transition="in" filter="blinds(horizontal)">
                                      <p:cBhvr>
                                        <p:cTn id="394" dur="500"/>
                                        <p:tgtEl>
                                          <p:spTgt spid="95"/>
                                        </p:tgtEl>
                                      </p:cBhvr>
                                    </p:animEffect>
                                  </p:childTnLst>
                                </p:cTn>
                              </p:par>
                            </p:childTnLst>
                          </p:cTn>
                        </p:par>
                      </p:childTnLst>
                    </p:cTn>
                  </p:par>
                  <p:par>
                    <p:cTn id="395" fill="hold">
                      <p:stCondLst>
                        <p:cond delay="indefinite"/>
                      </p:stCondLst>
                      <p:childTnLst>
                        <p:par>
                          <p:cTn id="396" fill="hold">
                            <p:stCondLst>
                              <p:cond delay="0"/>
                            </p:stCondLst>
                            <p:childTnLst>
                              <p:par>
                                <p:cTn id="397" presetID="3" presetClass="entr" presetSubtype="10" fill="hold" grpId="0" nodeType="clickEffect">
                                  <p:stCondLst>
                                    <p:cond delay="0"/>
                                  </p:stCondLst>
                                  <p:childTnLst>
                                    <p:set>
                                      <p:cBhvr>
                                        <p:cTn id="398" dur="1" fill="hold">
                                          <p:stCondLst>
                                            <p:cond delay="0"/>
                                          </p:stCondLst>
                                        </p:cTn>
                                        <p:tgtEl>
                                          <p:spTgt spid="96"/>
                                        </p:tgtEl>
                                        <p:attrNameLst>
                                          <p:attrName>style.visibility</p:attrName>
                                        </p:attrNameLst>
                                      </p:cBhvr>
                                      <p:to>
                                        <p:strVal val="visible"/>
                                      </p:to>
                                    </p:set>
                                    <p:animEffect transition="in" filter="blinds(horizontal)">
                                      <p:cBhvr>
                                        <p:cTn id="399" dur="500"/>
                                        <p:tgtEl>
                                          <p:spTgt spid="96"/>
                                        </p:tgtEl>
                                      </p:cBhvr>
                                    </p:animEffect>
                                  </p:childTnLst>
                                </p:cTn>
                              </p:par>
                            </p:childTnLst>
                          </p:cTn>
                        </p:par>
                      </p:childTnLst>
                    </p:cTn>
                  </p:par>
                  <p:par>
                    <p:cTn id="400" fill="hold">
                      <p:stCondLst>
                        <p:cond delay="indefinite"/>
                      </p:stCondLst>
                      <p:childTnLst>
                        <p:par>
                          <p:cTn id="401" fill="hold">
                            <p:stCondLst>
                              <p:cond delay="0"/>
                            </p:stCondLst>
                            <p:childTnLst>
                              <p:par>
                                <p:cTn id="402" presetID="3" presetClass="entr" presetSubtype="10" fill="hold" grpId="0" nodeType="clickEffect">
                                  <p:stCondLst>
                                    <p:cond delay="0"/>
                                  </p:stCondLst>
                                  <p:childTnLst>
                                    <p:set>
                                      <p:cBhvr>
                                        <p:cTn id="403" dur="1" fill="hold">
                                          <p:stCondLst>
                                            <p:cond delay="0"/>
                                          </p:stCondLst>
                                        </p:cTn>
                                        <p:tgtEl>
                                          <p:spTgt spid="97"/>
                                        </p:tgtEl>
                                        <p:attrNameLst>
                                          <p:attrName>style.visibility</p:attrName>
                                        </p:attrNameLst>
                                      </p:cBhvr>
                                      <p:to>
                                        <p:strVal val="visible"/>
                                      </p:to>
                                    </p:set>
                                    <p:animEffect transition="in" filter="blinds(horizontal)">
                                      <p:cBhvr>
                                        <p:cTn id="404" dur="500"/>
                                        <p:tgtEl>
                                          <p:spTgt spid="97"/>
                                        </p:tgtEl>
                                      </p:cBhvr>
                                    </p:animEffect>
                                  </p:childTnLst>
                                </p:cTn>
                              </p:par>
                            </p:childTnLst>
                          </p:cTn>
                        </p:par>
                      </p:childTnLst>
                    </p:cTn>
                  </p:par>
                  <p:par>
                    <p:cTn id="405" fill="hold">
                      <p:stCondLst>
                        <p:cond delay="indefinite"/>
                      </p:stCondLst>
                      <p:childTnLst>
                        <p:par>
                          <p:cTn id="406" fill="hold">
                            <p:stCondLst>
                              <p:cond delay="0"/>
                            </p:stCondLst>
                            <p:childTnLst>
                              <p:par>
                                <p:cTn id="407" presetID="3" presetClass="entr" presetSubtype="10" fill="hold" grpId="0" nodeType="clickEffect">
                                  <p:stCondLst>
                                    <p:cond delay="0"/>
                                  </p:stCondLst>
                                  <p:childTnLst>
                                    <p:set>
                                      <p:cBhvr>
                                        <p:cTn id="408" dur="1" fill="hold">
                                          <p:stCondLst>
                                            <p:cond delay="0"/>
                                          </p:stCondLst>
                                        </p:cTn>
                                        <p:tgtEl>
                                          <p:spTgt spid="98"/>
                                        </p:tgtEl>
                                        <p:attrNameLst>
                                          <p:attrName>style.visibility</p:attrName>
                                        </p:attrNameLst>
                                      </p:cBhvr>
                                      <p:to>
                                        <p:strVal val="visible"/>
                                      </p:to>
                                    </p:set>
                                    <p:animEffect transition="in" filter="blinds(horizontal)">
                                      <p:cBhvr>
                                        <p:cTn id="409" dur="500"/>
                                        <p:tgtEl>
                                          <p:spTgt spid="98"/>
                                        </p:tgtEl>
                                      </p:cBhvr>
                                    </p:animEffect>
                                  </p:childTnLst>
                                </p:cTn>
                              </p:par>
                              <p:par>
                                <p:cTn id="410" presetID="3" presetClass="entr" presetSubtype="10" fill="hold" grpId="0" nodeType="withEffect">
                                  <p:stCondLst>
                                    <p:cond delay="0"/>
                                  </p:stCondLst>
                                  <p:childTnLst>
                                    <p:set>
                                      <p:cBhvr>
                                        <p:cTn id="411" dur="1" fill="hold">
                                          <p:stCondLst>
                                            <p:cond delay="0"/>
                                          </p:stCondLst>
                                        </p:cTn>
                                        <p:tgtEl>
                                          <p:spTgt spid="94"/>
                                        </p:tgtEl>
                                        <p:attrNameLst>
                                          <p:attrName>style.visibility</p:attrName>
                                        </p:attrNameLst>
                                      </p:cBhvr>
                                      <p:to>
                                        <p:strVal val="visible"/>
                                      </p:to>
                                    </p:set>
                                    <p:animEffect transition="in" filter="blinds(horizontal)">
                                      <p:cBhvr>
                                        <p:cTn id="412" dur="500"/>
                                        <p:tgtEl>
                                          <p:spTgt spid="94"/>
                                        </p:tgtEl>
                                      </p:cBhvr>
                                    </p:animEffect>
                                  </p:childTnLst>
                                </p:cTn>
                              </p:par>
                            </p:childTnLst>
                          </p:cTn>
                        </p:par>
                      </p:childTnLst>
                    </p:cTn>
                  </p:par>
                  <p:par>
                    <p:cTn id="413" fill="hold">
                      <p:stCondLst>
                        <p:cond delay="indefinite"/>
                      </p:stCondLst>
                      <p:childTnLst>
                        <p:par>
                          <p:cTn id="414" fill="hold">
                            <p:stCondLst>
                              <p:cond delay="0"/>
                            </p:stCondLst>
                            <p:childTnLst>
                              <p:par>
                                <p:cTn id="415" presetID="3" presetClass="exit" presetSubtype="10" fill="hold" grpId="1" nodeType="clickEffect">
                                  <p:stCondLst>
                                    <p:cond delay="0"/>
                                  </p:stCondLst>
                                  <p:childTnLst>
                                    <p:animEffect transition="out" filter="blinds(horizontal)">
                                      <p:cBhvr>
                                        <p:cTn id="416" dur="500"/>
                                        <p:tgtEl>
                                          <p:spTgt spid="98"/>
                                        </p:tgtEl>
                                      </p:cBhvr>
                                    </p:animEffect>
                                    <p:set>
                                      <p:cBhvr>
                                        <p:cTn id="417" dur="1" fill="hold">
                                          <p:stCondLst>
                                            <p:cond delay="499"/>
                                          </p:stCondLst>
                                        </p:cTn>
                                        <p:tgtEl>
                                          <p:spTgt spid="98"/>
                                        </p:tgtEl>
                                        <p:attrNameLst>
                                          <p:attrName>style.visibility</p:attrName>
                                        </p:attrNameLst>
                                      </p:cBhvr>
                                      <p:to>
                                        <p:strVal val="hidden"/>
                                      </p:to>
                                    </p:set>
                                  </p:childTnLst>
                                </p:cTn>
                              </p:par>
                              <p:par>
                                <p:cTn id="418" presetID="3" presetClass="exit" presetSubtype="10" fill="hold" grpId="1" nodeType="withEffect">
                                  <p:stCondLst>
                                    <p:cond delay="0"/>
                                  </p:stCondLst>
                                  <p:childTnLst>
                                    <p:animEffect transition="out" filter="blinds(horizontal)">
                                      <p:cBhvr>
                                        <p:cTn id="419" dur="500"/>
                                        <p:tgtEl>
                                          <p:spTgt spid="97"/>
                                        </p:tgtEl>
                                      </p:cBhvr>
                                    </p:animEffect>
                                    <p:set>
                                      <p:cBhvr>
                                        <p:cTn id="420" dur="1" fill="hold">
                                          <p:stCondLst>
                                            <p:cond delay="499"/>
                                          </p:stCondLst>
                                        </p:cTn>
                                        <p:tgtEl>
                                          <p:spTgt spid="97"/>
                                        </p:tgtEl>
                                        <p:attrNameLst>
                                          <p:attrName>style.visibility</p:attrName>
                                        </p:attrNameLst>
                                      </p:cBhvr>
                                      <p:to>
                                        <p:strVal val="hidden"/>
                                      </p:to>
                                    </p:set>
                                  </p:childTnLst>
                                </p:cTn>
                              </p:par>
                              <p:par>
                                <p:cTn id="421" presetID="3" presetClass="exit" presetSubtype="10" fill="hold" grpId="1" nodeType="withEffect">
                                  <p:stCondLst>
                                    <p:cond delay="0"/>
                                  </p:stCondLst>
                                  <p:childTnLst>
                                    <p:animEffect transition="out" filter="blinds(horizontal)">
                                      <p:cBhvr>
                                        <p:cTn id="422" dur="500"/>
                                        <p:tgtEl>
                                          <p:spTgt spid="96"/>
                                        </p:tgtEl>
                                      </p:cBhvr>
                                    </p:animEffect>
                                    <p:set>
                                      <p:cBhvr>
                                        <p:cTn id="423" dur="1" fill="hold">
                                          <p:stCondLst>
                                            <p:cond delay="499"/>
                                          </p:stCondLst>
                                        </p:cTn>
                                        <p:tgtEl>
                                          <p:spTgt spid="96"/>
                                        </p:tgtEl>
                                        <p:attrNameLst>
                                          <p:attrName>style.visibility</p:attrName>
                                        </p:attrNameLst>
                                      </p:cBhvr>
                                      <p:to>
                                        <p:strVal val="hidden"/>
                                      </p:to>
                                    </p:set>
                                  </p:childTnLst>
                                </p:cTn>
                              </p:par>
                              <p:par>
                                <p:cTn id="424" presetID="3" presetClass="exit" presetSubtype="10" fill="hold" grpId="1" nodeType="withEffect">
                                  <p:stCondLst>
                                    <p:cond delay="0"/>
                                  </p:stCondLst>
                                  <p:childTnLst>
                                    <p:animEffect transition="out" filter="blinds(horizontal)">
                                      <p:cBhvr>
                                        <p:cTn id="425" dur="500"/>
                                        <p:tgtEl>
                                          <p:spTgt spid="95"/>
                                        </p:tgtEl>
                                      </p:cBhvr>
                                    </p:animEffect>
                                    <p:set>
                                      <p:cBhvr>
                                        <p:cTn id="426" dur="1" fill="hold">
                                          <p:stCondLst>
                                            <p:cond delay="499"/>
                                          </p:stCondLst>
                                        </p:cTn>
                                        <p:tgtEl>
                                          <p:spTgt spid="95"/>
                                        </p:tgtEl>
                                        <p:attrNameLst>
                                          <p:attrName>style.visibility</p:attrName>
                                        </p:attrNameLst>
                                      </p:cBhvr>
                                      <p:to>
                                        <p:strVal val="hidden"/>
                                      </p:to>
                                    </p:set>
                                  </p:childTnLst>
                                </p:cTn>
                              </p:par>
                              <p:par>
                                <p:cTn id="427" presetID="3" presetClass="exit" presetSubtype="10" fill="hold" nodeType="withEffect">
                                  <p:stCondLst>
                                    <p:cond delay="0"/>
                                  </p:stCondLst>
                                  <p:childTnLst>
                                    <p:animEffect transition="out" filter="blinds(horizontal)">
                                      <p:cBhvr>
                                        <p:cTn id="428" dur="500"/>
                                        <p:tgtEl>
                                          <p:spTgt spid="83991"/>
                                        </p:tgtEl>
                                      </p:cBhvr>
                                    </p:animEffect>
                                    <p:set>
                                      <p:cBhvr>
                                        <p:cTn id="429" dur="1" fill="hold">
                                          <p:stCondLst>
                                            <p:cond delay="499"/>
                                          </p:stCondLst>
                                        </p:cTn>
                                        <p:tgtEl>
                                          <p:spTgt spid="83991"/>
                                        </p:tgtEl>
                                        <p:attrNameLst>
                                          <p:attrName>style.visibility</p:attrName>
                                        </p:attrNameLst>
                                      </p:cBhvr>
                                      <p:to>
                                        <p:strVal val="hidden"/>
                                      </p:to>
                                    </p:set>
                                  </p:childTnLst>
                                </p:cTn>
                              </p:par>
                              <p:par>
                                <p:cTn id="430" presetID="3" presetClass="exit" presetSubtype="10" fill="hold" grpId="1" nodeType="withEffect">
                                  <p:stCondLst>
                                    <p:cond delay="0"/>
                                  </p:stCondLst>
                                  <p:childTnLst>
                                    <p:animEffect transition="out" filter="blinds(horizontal)">
                                      <p:cBhvr>
                                        <p:cTn id="431" dur="500"/>
                                        <p:tgtEl>
                                          <p:spTgt spid="91"/>
                                        </p:tgtEl>
                                      </p:cBhvr>
                                    </p:animEffect>
                                    <p:set>
                                      <p:cBhvr>
                                        <p:cTn id="432" dur="1" fill="hold">
                                          <p:stCondLst>
                                            <p:cond delay="499"/>
                                          </p:stCondLst>
                                        </p:cTn>
                                        <p:tgtEl>
                                          <p:spTgt spid="91"/>
                                        </p:tgtEl>
                                        <p:attrNameLst>
                                          <p:attrName>style.visibility</p:attrName>
                                        </p:attrNameLst>
                                      </p:cBhvr>
                                      <p:to>
                                        <p:strVal val="hidden"/>
                                      </p:to>
                                    </p:set>
                                  </p:childTnLst>
                                </p:cTn>
                              </p:par>
                              <p:par>
                                <p:cTn id="433" presetID="3" presetClass="exit" presetSubtype="10" fill="hold" grpId="1" nodeType="withEffect">
                                  <p:stCondLst>
                                    <p:cond delay="0"/>
                                  </p:stCondLst>
                                  <p:childTnLst>
                                    <p:animEffect transition="out" filter="blinds(horizontal)">
                                      <p:cBhvr>
                                        <p:cTn id="434" dur="500"/>
                                        <p:tgtEl>
                                          <p:spTgt spid="94"/>
                                        </p:tgtEl>
                                      </p:cBhvr>
                                    </p:animEffect>
                                    <p:set>
                                      <p:cBhvr>
                                        <p:cTn id="435" dur="1" fill="hold">
                                          <p:stCondLst>
                                            <p:cond delay="499"/>
                                          </p:stCondLst>
                                        </p:cTn>
                                        <p:tgtEl>
                                          <p:spTgt spid="94"/>
                                        </p:tgtEl>
                                        <p:attrNameLst>
                                          <p:attrName>style.visibility</p:attrName>
                                        </p:attrNameLst>
                                      </p:cBhvr>
                                      <p:to>
                                        <p:strVal val="hidden"/>
                                      </p:to>
                                    </p:set>
                                  </p:childTnLst>
                                </p:cTn>
                              </p:par>
                            </p:childTnLst>
                          </p:cTn>
                        </p:par>
                      </p:childTnLst>
                    </p:cTn>
                  </p:par>
                  <p:par>
                    <p:cTn id="436" fill="hold">
                      <p:stCondLst>
                        <p:cond delay="indefinite"/>
                      </p:stCondLst>
                      <p:childTnLst>
                        <p:par>
                          <p:cTn id="437" fill="hold">
                            <p:stCondLst>
                              <p:cond delay="0"/>
                            </p:stCondLst>
                            <p:childTnLst>
                              <p:par>
                                <p:cTn id="438" presetID="3" presetClass="entr" presetSubtype="10" fill="hold" nodeType="clickEffect">
                                  <p:stCondLst>
                                    <p:cond delay="0"/>
                                  </p:stCondLst>
                                  <p:childTnLst>
                                    <p:set>
                                      <p:cBhvr>
                                        <p:cTn id="439" dur="1" fill="hold">
                                          <p:stCondLst>
                                            <p:cond delay="0"/>
                                          </p:stCondLst>
                                        </p:cTn>
                                        <p:tgtEl>
                                          <p:spTgt spid="27650"/>
                                        </p:tgtEl>
                                        <p:attrNameLst>
                                          <p:attrName>style.visibility</p:attrName>
                                        </p:attrNameLst>
                                      </p:cBhvr>
                                      <p:to>
                                        <p:strVal val="visible"/>
                                      </p:to>
                                    </p:set>
                                    <p:animEffect transition="in" filter="blinds(horizontal)">
                                      <p:cBhvr>
                                        <p:cTn id="44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3" grpId="1"/>
      <p:bldP spid="37" grpId="0"/>
      <p:bldP spid="37" grpId="1"/>
      <p:bldP spid="41" grpId="0"/>
      <p:bldP spid="41" grpId="1"/>
      <p:bldP spid="48" grpId="0"/>
      <p:bldP spid="48" grpId="1"/>
      <p:bldP spid="50" grpId="0"/>
      <p:bldP spid="50" grpId="1"/>
      <p:bldP spid="39" grpId="0"/>
      <p:bldP spid="39" grpId="1"/>
      <p:bldP spid="43" grpId="0"/>
      <p:bldP spid="43" grpId="1"/>
      <p:bldP spid="46" grpId="1"/>
      <p:bldP spid="51" grpId="0"/>
      <p:bldP spid="51" grpId="1"/>
      <p:bldP spid="52" grpId="0"/>
      <p:bldP spid="52" grpId="1"/>
      <p:bldP spid="53" grpId="0"/>
      <p:bldP spid="53" grpId="1"/>
      <p:bldP spid="54" grpId="0"/>
      <p:bldP spid="54" grpId="1"/>
      <p:bldP spid="61" grpId="0"/>
      <p:bldP spid="61" grpId="1"/>
      <p:bldP spid="62" grpId="0"/>
      <p:bldP spid="62" grpId="1"/>
      <p:bldP spid="63" grpId="0"/>
      <p:bldP spid="63" grpId="1"/>
      <p:bldP spid="66" grpId="0"/>
      <p:bldP spid="66" grpId="1"/>
      <p:bldP spid="76" grpId="0"/>
      <p:bldP spid="76" grpId="1"/>
      <p:bldP spid="78" grpId="0"/>
      <p:bldP spid="78" grpId="1"/>
      <p:bldP spid="79" grpId="0"/>
      <p:bldP spid="79" grpId="1"/>
      <p:bldP spid="80" grpId="0"/>
      <p:bldP spid="80" grpId="1"/>
      <p:bldP spid="82" grpId="0"/>
      <p:bldP spid="82" grpId="1"/>
      <p:bldP spid="83" grpId="0"/>
      <p:bldP spid="83" grpId="1"/>
      <p:bldP spid="86" grpId="0"/>
      <p:bldP spid="86" grpId="1"/>
      <p:bldP spid="90" grpId="0"/>
      <p:bldP spid="90" grpId="1"/>
      <p:bldP spid="91" grpId="0"/>
      <p:bldP spid="91" grpId="1"/>
      <p:bldP spid="95" grpId="0"/>
      <p:bldP spid="95" grpId="1"/>
      <p:bldP spid="96" grpId="0"/>
      <p:bldP spid="96" grpId="1"/>
      <p:bldP spid="97" grpId="0"/>
      <p:bldP spid="97" grpId="1"/>
      <p:bldP spid="98" grpId="0"/>
      <p:bldP spid="98" grpId="1"/>
      <p:bldP spid="94" grpId="0" animBg="1"/>
      <p:bldP spid="94" grpId="1" animBg="1"/>
      <p:bldP spid="133" grpId="0"/>
      <p:bldP spid="13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14</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1000108"/>
            <a:ext cx="7286676" cy="369332"/>
          </a:xfrm>
          <a:prstGeom prst="rect">
            <a:avLst/>
          </a:prstGeom>
          <a:noFill/>
        </p:spPr>
        <p:txBody>
          <a:bodyPr wrap="square" rtlCol="0">
            <a:spAutoFit/>
          </a:bodyPr>
          <a:lstStyle/>
          <a:p>
            <a:pPr algn="ctr"/>
            <a:r>
              <a:rPr lang="it-IT" b="1" dirty="0" smtClean="0"/>
              <a:t>Come nasce il concetto di gradiente</a:t>
            </a:r>
            <a:endParaRPr lang="it-IT" b="1" dirty="0"/>
          </a:p>
        </p:txBody>
      </p:sp>
      <p:sp>
        <p:nvSpPr>
          <p:cNvPr id="32" name="CasellaDiTesto 31"/>
          <p:cNvSpPr txBox="1"/>
          <p:nvPr/>
        </p:nvSpPr>
        <p:spPr>
          <a:xfrm>
            <a:off x="1250133" y="1684369"/>
            <a:ext cx="6643734" cy="1200329"/>
          </a:xfrm>
          <a:prstGeom prst="rect">
            <a:avLst/>
          </a:prstGeom>
          <a:noFill/>
        </p:spPr>
        <p:txBody>
          <a:bodyPr wrap="square" rtlCol="0">
            <a:spAutoFit/>
          </a:bodyPr>
          <a:lstStyle/>
          <a:p>
            <a:pPr algn="ctr"/>
            <a:r>
              <a:rPr lang="it-IT" dirty="0" smtClean="0"/>
              <a:t>Se tra due punti di un corpo c’è una </a:t>
            </a:r>
            <a:r>
              <a:rPr lang="it-IT" i="1" dirty="0" smtClean="0"/>
              <a:t>differenza</a:t>
            </a:r>
            <a:r>
              <a:rPr lang="it-IT" dirty="0" smtClean="0"/>
              <a:t> di temperatura, si manifesta una corrente di calore; se tra due punti di una soluzione chimica c’è una </a:t>
            </a:r>
            <a:r>
              <a:rPr lang="it-IT" i="1" dirty="0" smtClean="0"/>
              <a:t>differenza</a:t>
            </a:r>
            <a:r>
              <a:rPr lang="it-IT" dirty="0" smtClean="0"/>
              <a:t> di concentrazione, si manifesta una corrente di soluto nel solvente.</a:t>
            </a:r>
            <a:endParaRPr lang="it-IT" dirty="0"/>
          </a:p>
        </p:txBody>
      </p:sp>
      <p:sp>
        <p:nvSpPr>
          <p:cNvPr id="33" name="CasellaDiTesto 32"/>
          <p:cNvSpPr txBox="1"/>
          <p:nvPr/>
        </p:nvSpPr>
        <p:spPr>
          <a:xfrm>
            <a:off x="2071670" y="3199627"/>
            <a:ext cx="5072098" cy="1200329"/>
          </a:xfrm>
          <a:prstGeom prst="rect">
            <a:avLst/>
          </a:prstGeom>
          <a:noFill/>
        </p:spPr>
        <p:txBody>
          <a:bodyPr wrap="square" rtlCol="0">
            <a:spAutoFit/>
          </a:bodyPr>
          <a:lstStyle/>
          <a:p>
            <a:pPr algn="ctr"/>
            <a:r>
              <a:rPr lang="it-IT" dirty="0" smtClean="0"/>
              <a:t>Tutti questi casi, come molti altri, inducono a valutare la differenza dei valori di una funzione tra due punti ovvero la variazione spaziale della funzione.</a:t>
            </a:r>
          </a:p>
        </p:txBody>
      </p:sp>
      <p:sp>
        <p:nvSpPr>
          <p:cNvPr id="34" name="CasellaDiTesto 33"/>
          <p:cNvSpPr txBox="1"/>
          <p:nvPr/>
        </p:nvSpPr>
        <p:spPr>
          <a:xfrm>
            <a:off x="1571604" y="4714884"/>
            <a:ext cx="6000792" cy="646331"/>
          </a:xfrm>
          <a:prstGeom prst="rect">
            <a:avLst/>
          </a:prstGeom>
          <a:noFill/>
        </p:spPr>
        <p:txBody>
          <a:bodyPr wrap="square" rtlCol="0">
            <a:spAutoFit/>
          </a:bodyPr>
          <a:lstStyle/>
          <a:p>
            <a:pPr algn="ctr"/>
            <a:r>
              <a:rPr lang="it-IT" dirty="0" smtClean="0"/>
              <a:t>La differenza tra i valori di una funzione scalare in due punti </a:t>
            </a:r>
            <a:r>
              <a:rPr lang="it-IT" b="1" dirty="0" smtClean="0"/>
              <a:t>P</a:t>
            </a:r>
            <a:r>
              <a:rPr lang="it-IT" dirty="0" smtClean="0"/>
              <a:t> e </a:t>
            </a:r>
            <a:r>
              <a:rPr lang="it-IT" b="1" dirty="0" smtClean="0"/>
              <a:t>P’</a:t>
            </a:r>
            <a:r>
              <a:rPr lang="it-IT" dirty="0" smtClean="0"/>
              <a:t> non è significativa se non è rapportata alla loro distanza.</a:t>
            </a:r>
            <a:endParaRPr lang="it-IT"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15</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1000108"/>
            <a:ext cx="7286676" cy="369332"/>
          </a:xfrm>
          <a:prstGeom prst="rect">
            <a:avLst/>
          </a:prstGeom>
          <a:noFill/>
        </p:spPr>
        <p:txBody>
          <a:bodyPr wrap="square" rtlCol="0">
            <a:spAutoFit/>
          </a:bodyPr>
          <a:lstStyle/>
          <a:p>
            <a:pPr algn="ctr"/>
            <a:r>
              <a:rPr lang="it-IT" b="1" dirty="0" smtClean="0"/>
              <a:t>Definizione di gradiente</a:t>
            </a:r>
            <a:endParaRPr lang="it-IT" b="1" dirty="0"/>
          </a:p>
        </p:txBody>
      </p:sp>
      <p:sp>
        <p:nvSpPr>
          <p:cNvPr id="32" name="CasellaDiTesto 31"/>
          <p:cNvSpPr txBox="1"/>
          <p:nvPr/>
        </p:nvSpPr>
        <p:spPr>
          <a:xfrm>
            <a:off x="1250133" y="1579637"/>
            <a:ext cx="6643734" cy="923330"/>
          </a:xfrm>
          <a:prstGeom prst="rect">
            <a:avLst/>
          </a:prstGeom>
          <a:noFill/>
        </p:spPr>
        <p:txBody>
          <a:bodyPr wrap="square" rtlCol="0">
            <a:spAutoFit/>
          </a:bodyPr>
          <a:lstStyle/>
          <a:p>
            <a:pPr algn="ctr"/>
            <a:r>
              <a:rPr lang="it-IT" dirty="0" smtClean="0"/>
              <a:t>Facendo il rapporto tra la variazione della funzione tra due punti e la loro distanza, si ottiene il gradiente </a:t>
            </a:r>
            <a:r>
              <a:rPr lang="it-IT" i="1" dirty="0" smtClean="0"/>
              <a:t>discreto</a:t>
            </a:r>
            <a:r>
              <a:rPr lang="it-IT" dirty="0" smtClean="0"/>
              <a:t> nella direzione che passa per i due punti.</a:t>
            </a:r>
          </a:p>
        </p:txBody>
      </p:sp>
      <p:sp>
        <p:nvSpPr>
          <p:cNvPr id="25" name="CasellaDiTesto 24"/>
          <p:cNvSpPr txBox="1"/>
          <p:nvPr/>
        </p:nvSpPr>
        <p:spPr>
          <a:xfrm>
            <a:off x="1500166" y="3867110"/>
            <a:ext cx="6143668" cy="923330"/>
          </a:xfrm>
          <a:prstGeom prst="rect">
            <a:avLst/>
          </a:prstGeom>
          <a:noFill/>
        </p:spPr>
        <p:txBody>
          <a:bodyPr wrap="square" rtlCol="0">
            <a:spAutoFit/>
          </a:bodyPr>
          <a:lstStyle/>
          <a:p>
            <a:pPr algn="ctr"/>
            <a:r>
              <a:rPr lang="it-IT" dirty="0" smtClean="0"/>
              <a:t>Se esiste il limite di tale rapporto incrementale, esso è chiamato </a:t>
            </a:r>
            <a:r>
              <a:rPr lang="it-IT" i="1" dirty="0" smtClean="0"/>
              <a:t>derivata direzionale </a:t>
            </a:r>
            <a:r>
              <a:rPr lang="it-IT" dirty="0" smtClean="0"/>
              <a:t>della funzione nel punto </a:t>
            </a:r>
            <a:r>
              <a:rPr lang="it-IT" b="1" dirty="0" smtClean="0"/>
              <a:t>P </a:t>
            </a:r>
            <a:r>
              <a:rPr lang="it-IT" dirty="0" smtClean="0"/>
              <a:t>nella direzione </a:t>
            </a:r>
            <a:r>
              <a:rPr lang="it-IT" u="sng" dirty="0" smtClean="0"/>
              <a:t>n </a:t>
            </a:r>
            <a:r>
              <a:rPr lang="it-IT" dirty="0" smtClean="0"/>
              <a:t>all’istante t.</a:t>
            </a:r>
            <a:endParaRPr lang="it-IT" b="1" i="1" u="sng" dirty="0"/>
          </a:p>
        </p:txBody>
      </p:sp>
      <p:pic>
        <p:nvPicPr>
          <p:cNvPr id="44033" name="diff discreto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86125" y="2990163"/>
            <a:ext cx="2571750" cy="666750"/>
          </a:xfrm>
          <a:prstGeom prst="rect">
            <a:avLst/>
          </a:prstGeom>
          <a:noFill/>
        </p:spPr>
      </p:pic>
      <p:pic>
        <p:nvPicPr>
          <p:cNvPr id="44035" name="deriv parzial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052763" y="5000636"/>
            <a:ext cx="3038475" cy="638175"/>
          </a:xfrm>
          <a:prstGeom prst="rect">
            <a:avLst/>
          </a:prstGeom>
          <a:noFill/>
        </p:spPr>
      </p:pic>
      <p:sp>
        <p:nvSpPr>
          <p:cNvPr id="30" name="CasellaDiTesto 29"/>
          <p:cNvSpPr txBox="1"/>
          <p:nvPr/>
        </p:nvSpPr>
        <p:spPr>
          <a:xfrm>
            <a:off x="1142976" y="2714620"/>
            <a:ext cx="6929486" cy="923330"/>
          </a:xfrm>
          <a:prstGeom prst="rect">
            <a:avLst/>
          </a:prstGeom>
          <a:noFill/>
        </p:spPr>
        <p:txBody>
          <a:bodyPr wrap="square" rtlCol="0">
            <a:spAutoFit/>
          </a:bodyPr>
          <a:lstStyle/>
          <a:p>
            <a:pPr algn="ctr"/>
            <a:r>
              <a:rPr lang="it-IT" dirty="0" smtClean="0"/>
              <a:t>Il valore della </a:t>
            </a:r>
            <a:r>
              <a:rPr lang="it-IT" i="1" dirty="0" smtClean="0"/>
              <a:t>derivata direzionale </a:t>
            </a:r>
            <a:r>
              <a:rPr lang="it-IT" dirty="0" smtClean="0"/>
              <a:t>cambia al variare della direzione </a:t>
            </a:r>
            <a:r>
              <a:rPr lang="it-IT" u="sng" dirty="0" smtClean="0"/>
              <a:t>n</a:t>
            </a:r>
            <a:r>
              <a:rPr lang="it-IT" dirty="0" smtClean="0"/>
              <a:t> uscente da </a:t>
            </a:r>
            <a:r>
              <a:rPr lang="it-IT" b="1" dirty="0" smtClean="0"/>
              <a:t>P</a:t>
            </a:r>
            <a:r>
              <a:rPr lang="it-IT" dirty="0" smtClean="0"/>
              <a:t>. Esisterà tra le diverse direzioni una lunga la quale il valore sarà massimo.</a:t>
            </a:r>
            <a:endParaRPr lang="it-IT" i="1" dirty="0"/>
          </a:p>
        </p:txBody>
      </p:sp>
      <p:sp>
        <p:nvSpPr>
          <p:cNvPr id="31" name="CasellaDiTesto 30"/>
          <p:cNvSpPr txBox="1"/>
          <p:nvPr/>
        </p:nvSpPr>
        <p:spPr>
          <a:xfrm>
            <a:off x="1214414" y="3857628"/>
            <a:ext cx="6786610" cy="646331"/>
          </a:xfrm>
          <a:prstGeom prst="rect">
            <a:avLst/>
          </a:prstGeom>
          <a:noFill/>
        </p:spPr>
        <p:txBody>
          <a:bodyPr wrap="square" rtlCol="0">
            <a:spAutoFit/>
          </a:bodyPr>
          <a:lstStyle/>
          <a:p>
            <a:pPr algn="ctr"/>
            <a:r>
              <a:rPr lang="it-IT" dirty="0" smtClean="0"/>
              <a:t>Indicando con </a:t>
            </a:r>
            <a:r>
              <a:rPr lang="it-IT" u="sng" dirty="0" smtClean="0"/>
              <a:t>N</a:t>
            </a:r>
            <a:r>
              <a:rPr lang="it-IT" dirty="0" smtClean="0"/>
              <a:t> il versore in tale direzione, il valore della </a:t>
            </a:r>
            <a:r>
              <a:rPr lang="it-IT" i="1" dirty="0" smtClean="0"/>
              <a:t>derivata direzionale</a:t>
            </a:r>
            <a:r>
              <a:rPr lang="it-IT" dirty="0" smtClean="0"/>
              <a:t> prende il nome di </a:t>
            </a:r>
            <a:r>
              <a:rPr lang="it-IT" b="1" dirty="0" smtClean="0"/>
              <a:t>vettore gradiente</a:t>
            </a:r>
            <a:r>
              <a:rPr lang="it-IT" dirty="0" smtClean="0"/>
              <a:t>. </a:t>
            </a:r>
            <a:endParaRPr lang="it-IT" u="sng" dirty="0"/>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4038" name="Picture 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071934" y="4857760"/>
            <a:ext cx="1009650" cy="561975"/>
          </a:xfrm>
          <a:prstGeom prst="rect">
            <a:avLst/>
          </a:prstGeom>
          <a:noFill/>
        </p:spPr>
      </p:pic>
      <p:sp>
        <p:nvSpPr>
          <p:cNvPr id="44040" name="Rectangle 8"/>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CasellaDiTesto 35"/>
          <p:cNvSpPr txBox="1"/>
          <p:nvPr/>
        </p:nvSpPr>
        <p:spPr>
          <a:xfrm>
            <a:off x="1678761" y="2828836"/>
            <a:ext cx="5786478" cy="1200329"/>
          </a:xfrm>
          <a:prstGeom prst="rect">
            <a:avLst/>
          </a:prstGeom>
          <a:noFill/>
          <a:ln w="25400">
            <a:solidFill>
              <a:srgbClr val="00144C"/>
            </a:solidFill>
          </a:ln>
        </p:spPr>
        <p:txBody>
          <a:bodyPr wrap="square" rtlCol="0">
            <a:spAutoFit/>
          </a:bodyPr>
          <a:lstStyle/>
          <a:p>
            <a:pPr algn="ctr"/>
            <a:r>
              <a:rPr lang="it-IT" dirty="0" smtClean="0"/>
              <a:t>Data una funzione scalare </a:t>
            </a:r>
            <a:r>
              <a:rPr lang="it-IT" i="1" dirty="0" smtClean="0"/>
              <a:t>f</a:t>
            </a:r>
            <a:r>
              <a:rPr lang="it-IT" dirty="0" smtClean="0"/>
              <a:t>(t,</a:t>
            </a:r>
            <a:r>
              <a:rPr lang="it-IT" b="1" dirty="0" smtClean="0"/>
              <a:t>P</a:t>
            </a:r>
            <a:r>
              <a:rPr lang="it-IT" dirty="0" smtClean="0"/>
              <a:t>), si chiama gradiente la funzione vettoriale </a:t>
            </a:r>
            <a:r>
              <a:rPr lang="it-IT" u="sng" dirty="0" smtClean="0"/>
              <a:t>G</a:t>
            </a:r>
            <a:r>
              <a:rPr lang="it-IT" dirty="0" smtClean="0"/>
              <a:t>(t,</a:t>
            </a:r>
            <a:r>
              <a:rPr lang="it-IT" b="1" dirty="0" smtClean="0"/>
              <a:t>P</a:t>
            </a:r>
            <a:r>
              <a:rPr lang="it-IT" dirty="0" smtClean="0"/>
              <a:t>) che indica, in direzione, verso e modulo, la massima variazione per unità di percorso della funzione </a:t>
            </a:r>
            <a:r>
              <a:rPr lang="it-IT" i="1" dirty="0" smtClean="0"/>
              <a:t>f</a:t>
            </a:r>
            <a:r>
              <a:rPr lang="it-IT" dirty="0" smtClean="0"/>
              <a:t> all’istante t nel punto </a:t>
            </a:r>
            <a:r>
              <a:rPr lang="it-IT" b="1" dirty="0" smtClean="0"/>
              <a:t>P</a:t>
            </a:r>
            <a:r>
              <a:rPr lang="it-IT" dirty="0" smtClean="0"/>
              <a:t>. </a:t>
            </a:r>
            <a:endParaRPr lang="it-IT"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blinds(horizontal)">
                                      <p:cBhvr>
                                        <p:cTn id="7" dur="500"/>
                                        <p:tgtEl>
                                          <p:spTgt spid="440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gtEl>
                                        <p:attrNameLst>
                                          <p:attrName>style.visibility</p:attrName>
                                        </p:attrNameLst>
                                      </p:cBhvr>
                                      <p:to>
                                        <p:strVal val="visible"/>
                                      </p:to>
                                    </p:set>
                                    <p:animEffect transition="in" filter="blinds(horizontal)">
                                      <p:cBhvr>
                                        <p:cTn id="17" dur="500"/>
                                        <p:tgtEl>
                                          <p:spTgt spid="440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44033"/>
                                        </p:tgtEl>
                                      </p:cBhvr>
                                    </p:animEffect>
                                    <p:set>
                                      <p:cBhvr>
                                        <p:cTn id="25" dur="1" fill="hold">
                                          <p:stCondLst>
                                            <p:cond delay="499"/>
                                          </p:stCondLst>
                                        </p:cTn>
                                        <p:tgtEl>
                                          <p:spTgt spid="44033"/>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0" presetClass="path" presetSubtype="0" accel="50000" decel="50000" fill="hold" nodeType="withEffect">
                                  <p:stCondLst>
                                    <p:cond delay="500"/>
                                  </p:stCondLst>
                                  <p:childTnLst>
                                    <p:animMotion origin="layout" path="M 0 2.39593E-6 L 0 -0.48266 " pathEditMode="relative" rAng="0" ptsTypes="AA">
                                      <p:cBhvr>
                                        <p:cTn id="30" dur="500" fill="hold"/>
                                        <p:tgtEl>
                                          <p:spTgt spid="44035"/>
                                        </p:tgtEl>
                                        <p:attrNameLst>
                                          <p:attrName>ppt_x</p:attrName>
                                          <p:attrName>ppt_y</p:attrName>
                                        </p:attrNameLst>
                                      </p:cBhvr>
                                      <p:rCtr x="0" y="-241"/>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linds(horizont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linds(horizont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4038"/>
                                        </p:tgtEl>
                                        <p:attrNameLst>
                                          <p:attrName>style.visibility</p:attrName>
                                        </p:attrNameLst>
                                      </p:cBhvr>
                                      <p:to>
                                        <p:strVal val="visible"/>
                                      </p:to>
                                    </p:set>
                                    <p:animEffect transition="in" filter="blinds(horizontal)">
                                      <p:cBhvr>
                                        <p:cTn id="45" dur="500"/>
                                        <p:tgtEl>
                                          <p:spTgt spid="4403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nodeType="clickEffect">
                                  <p:stCondLst>
                                    <p:cond delay="0"/>
                                  </p:stCondLst>
                                  <p:childTnLst>
                                    <p:animEffect transition="out" filter="blinds(horizontal)">
                                      <p:cBhvr>
                                        <p:cTn id="49" dur="500"/>
                                        <p:tgtEl>
                                          <p:spTgt spid="44035"/>
                                        </p:tgtEl>
                                      </p:cBhvr>
                                    </p:animEffect>
                                    <p:set>
                                      <p:cBhvr>
                                        <p:cTn id="50" dur="1" fill="hold">
                                          <p:stCondLst>
                                            <p:cond delay="499"/>
                                          </p:stCondLst>
                                        </p:cTn>
                                        <p:tgtEl>
                                          <p:spTgt spid="44035"/>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44038"/>
                                        </p:tgtEl>
                                      </p:cBhvr>
                                    </p:animEffect>
                                    <p:set>
                                      <p:cBhvr>
                                        <p:cTn id="53" dur="1" fill="hold">
                                          <p:stCondLst>
                                            <p:cond delay="499"/>
                                          </p:stCondLst>
                                        </p:cTn>
                                        <p:tgtEl>
                                          <p:spTgt spid="44038"/>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31"/>
                                        </p:tgtEl>
                                      </p:cBhvr>
                                    </p:animEffect>
                                    <p:set>
                                      <p:cBhvr>
                                        <p:cTn id="56" dur="1" fill="hold">
                                          <p:stCondLst>
                                            <p:cond delay="499"/>
                                          </p:stCondLst>
                                        </p:cTn>
                                        <p:tgtEl>
                                          <p:spTgt spid="31"/>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linds(horizontal)">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5" grpId="0"/>
      <p:bldP spid="25" grpId="1"/>
      <p:bldP spid="30" grpId="0"/>
      <p:bldP spid="30" grpId="1"/>
      <p:bldP spid="31" grpId="0"/>
      <p:bldP spid="31" grpId="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16</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1000108"/>
            <a:ext cx="7286676" cy="369332"/>
          </a:xfrm>
          <a:prstGeom prst="rect">
            <a:avLst/>
          </a:prstGeom>
          <a:noFill/>
        </p:spPr>
        <p:txBody>
          <a:bodyPr wrap="square" rtlCol="0">
            <a:spAutoFit/>
          </a:bodyPr>
          <a:lstStyle/>
          <a:p>
            <a:pPr algn="ctr"/>
            <a:r>
              <a:rPr lang="it-IT" b="1" dirty="0" smtClean="0"/>
              <a:t>Gradiente in coordinate cartesiane</a:t>
            </a:r>
            <a:endParaRPr lang="it-IT" b="1" dirty="0"/>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CasellaDiTesto 28"/>
          <p:cNvSpPr txBox="1"/>
          <p:nvPr/>
        </p:nvSpPr>
        <p:spPr>
          <a:xfrm>
            <a:off x="1107257" y="1500174"/>
            <a:ext cx="6929486" cy="369332"/>
          </a:xfrm>
          <a:prstGeom prst="rect">
            <a:avLst/>
          </a:prstGeom>
          <a:noFill/>
        </p:spPr>
        <p:txBody>
          <a:bodyPr wrap="square" rtlCol="0">
            <a:spAutoFit/>
          </a:bodyPr>
          <a:lstStyle/>
          <a:p>
            <a:pPr algn="ctr"/>
            <a:r>
              <a:rPr lang="it-IT" dirty="0" smtClean="0"/>
              <a:t>L’espressione in coordinate cartesiane del gradiente risulta la seguente:</a:t>
            </a:r>
            <a:endParaRPr lang="it-IT" dirty="0"/>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6081"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76625" y="2285992"/>
            <a:ext cx="2190750" cy="609600"/>
          </a:xfrm>
          <a:prstGeom prst="rect">
            <a:avLst/>
          </a:prstGeom>
          <a:noFill/>
        </p:spPr>
      </p:pic>
      <p:sp>
        <p:nvSpPr>
          <p:cNvPr id="4608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CasellaDiTesto 32"/>
          <p:cNvSpPr txBox="1"/>
          <p:nvPr/>
        </p:nvSpPr>
        <p:spPr>
          <a:xfrm>
            <a:off x="1142976" y="3143248"/>
            <a:ext cx="6858048" cy="646331"/>
          </a:xfrm>
          <a:prstGeom prst="rect">
            <a:avLst/>
          </a:prstGeom>
          <a:noFill/>
        </p:spPr>
        <p:txBody>
          <a:bodyPr wrap="square" rtlCol="0">
            <a:spAutoFit/>
          </a:bodyPr>
          <a:lstStyle/>
          <a:p>
            <a:pPr algn="ctr"/>
            <a:r>
              <a:rPr lang="it-IT" dirty="0" smtClean="0"/>
              <a:t>Come già anticipato in precedenza, nella letteratura sono diverse le notazioni per indicare il gradiente di una funzione.</a:t>
            </a:r>
            <a:endParaRPr lang="it-IT" dirty="0"/>
          </a:p>
        </p:txBody>
      </p:sp>
      <p:sp>
        <p:nvSpPr>
          <p:cNvPr id="34" name="CasellaDiTesto 33"/>
          <p:cNvSpPr txBox="1"/>
          <p:nvPr/>
        </p:nvSpPr>
        <p:spPr>
          <a:xfrm>
            <a:off x="1142987" y="4143380"/>
            <a:ext cx="2857520" cy="2031325"/>
          </a:xfrm>
          <a:prstGeom prst="rect">
            <a:avLst/>
          </a:prstGeom>
          <a:noFill/>
          <a:ln w="25400">
            <a:solidFill>
              <a:srgbClr val="00144C"/>
            </a:solidFill>
          </a:ln>
        </p:spPr>
        <p:txBody>
          <a:bodyPr wrap="square" rtlCol="0">
            <a:spAutoFit/>
          </a:bodyPr>
          <a:lstStyle/>
          <a:p>
            <a:pPr algn="ctr"/>
            <a:r>
              <a:rPr lang="it-IT" dirty="0" smtClean="0"/>
              <a:t>Nella notazione figurata, il gradiente è espresso nel seguente modo:</a:t>
            </a:r>
          </a:p>
          <a:p>
            <a:pPr algn="ctr"/>
            <a:endParaRPr lang="it-IT" u="sng" dirty="0" smtClean="0"/>
          </a:p>
          <a:p>
            <a:pPr algn="ctr"/>
            <a:endParaRPr lang="it-IT" u="sng" dirty="0" smtClean="0"/>
          </a:p>
          <a:p>
            <a:pPr algn="ctr"/>
            <a:r>
              <a:rPr lang="it-IT" u="sng" dirty="0" err="1" smtClean="0"/>
              <a:t>G</a:t>
            </a:r>
            <a:r>
              <a:rPr lang="it-IT" dirty="0" err="1" smtClean="0"/>
              <a:t>=grad</a:t>
            </a:r>
            <a:r>
              <a:rPr lang="it-IT" dirty="0" smtClean="0"/>
              <a:t> </a:t>
            </a:r>
            <a:r>
              <a:rPr lang="it-IT" i="1" dirty="0" smtClean="0"/>
              <a:t>f</a:t>
            </a:r>
          </a:p>
          <a:p>
            <a:pPr algn="ctr"/>
            <a:endParaRPr lang="it-IT" i="1" dirty="0" smtClean="0"/>
          </a:p>
        </p:txBody>
      </p:sp>
      <p:sp>
        <p:nvSpPr>
          <p:cNvPr id="35" name="CasellaDiTesto 34"/>
          <p:cNvSpPr txBox="1"/>
          <p:nvPr/>
        </p:nvSpPr>
        <p:spPr>
          <a:xfrm>
            <a:off x="5143494" y="4143381"/>
            <a:ext cx="2857520" cy="2031325"/>
          </a:xfrm>
          <a:prstGeom prst="rect">
            <a:avLst/>
          </a:prstGeom>
          <a:noFill/>
          <a:ln w="25400">
            <a:solidFill>
              <a:srgbClr val="00144C"/>
            </a:solidFill>
          </a:ln>
        </p:spPr>
        <p:txBody>
          <a:bodyPr wrap="square" rtlCol="0">
            <a:spAutoFit/>
          </a:bodyPr>
          <a:lstStyle/>
          <a:p>
            <a:pPr algn="ctr"/>
            <a:r>
              <a:rPr lang="it-IT" dirty="0" smtClean="0"/>
              <a:t>Utilizzando l’operatore </a:t>
            </a:r>
            <a:r>
              <a:rPr lang="it-IT" i="1" dirty="0" err="1" smtClean="0"/>
              <a:t>nabla</a:t>
            </a:r>
            <a:r>
              <a:rPr lang="it-IT" dirty="0" smtClean="0"/>
              <a:t>, il gradiente è ottenuto dal prodotto dello scalare </a:t>
            </a:r>
            <a:r>
              <a:rPr lang="it-IT" i="1" dirty="0" smtClean="0"/>
              <a:t>f</a:t>
            </a:r>
            <a:r>
              <a:rPr lang="it-IT" dirty="0" smtClean="0"/>
              <a:t> con il vettore </a:t>
            </a:r>
            <a:r>
              <a:rPr lang="it-IT" u="sng" dirty="0" smtClean="0"/>
              <a:t>∆</a:t>
            </a:r>
            <a:r>
              <a:rPr lang="it-IT" dirty="0" smtClean="0"/>
              <a:t> </a:t>
            </a:r>
          </a:p>
          <a:p>
            <a:pPr algn="ctr"/>
            <a:endParaRPr lang="it-IT" u="sng" dirty="0" smtClean="0"/>
          </a:p>
          <a:p>
            <a:pPr algn="ctr"/>
            <a:r>
              <a:rPr lang="it-IT" u="sng" dirty="0" err="1" smtClean="0"/>
              <a:t>G</a:t>
            </a:r>
            <a:r>
              <a:rPr lang="it-IT" dirty="0" err="1" smtClean="0"/>
              <a:t>=</a:t>
            </a:r>
            <a:r>
              <a:rPr lang="it-IT" dirty="0" smtClean="0"/>
              <a:t> </a:t>
            </a:r>
            <a:r>
              <a:rPr lang="it-IT" u="sng" dirty="0" smtClean="0"/>
              <a:t>∆</a:t>
            </a:r>
            <a:r>
              <a:rPr lang="it-IT" dirty="0" smtClean="0"/>
              <a:t> </a:t>
            </a:r>
            <a:r>
              <a:rPr lang="it-IT" i="1" dirty="0" smtClean="0"/>
              <a:t>f</a:t>
            </a:r>
          </a:p>
          <a:p>
            <a:pPr algn="ctr"/>
            <a:endParaRPr lang="it-IT" i="1" dirty="0" smtClean="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blinds(horizontal)">
                                      <p:cBhvr>
                                        <p:cTn id="7" dur="500"/>
                                        <p:tgtEl>
                                          <p:spTgt spid="460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17</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516364"/>
            <a:ext cx="7286676" cy="369332"/>
          </a:xfrm>
          <a:prstGeom prst="rect">
            <a:avLst/>
          </a:prstGeom>
          <a:noFill/>
        </p:spPr>
        <p:txBody>
          <a:bodyPr wrap="square" rtlCol="0">
            <a:spAutoFit/>
          </a:bodyPr>
          <a:lstStyle/>
          <a:p>
            <a:pPr algn="ctr"/>
            <a:r>
              <a:rPr lang="it-IT" b="1" dirty="0" smtClean="0"/>
              <a:t>Proprietà fondamentali</a:t>
            </a:r>
            <a:endParaRPr lang="it-IT" b="1" dirty="0"/>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CasellaDiTesto 28"/>
          <p:cNvSpPr txBox="1"/>
          <p:nvPr/>
        </p:nvSpPr>
        <p:spPr>
          <a:xfrm>
            <a:off x="1053679" y="1402060"/>
            <a:ext cx="7036643" cy="923330"/>
          </a:xfrm>
          <a:prstGeom prst="rect">
            <a:avLst/>
          </a:prstGeom>
          <a:noFill/>
        </p:spPr>
        <p:txBody>
          <a:bodyPr wrap="square" rtlCol="0">
            <a:spAutoFit/>
          </a:bodyPr>
          <a:lstStyle/>
          <a:p>
            <a:pPr algn="ctr"/>
            <a:r>
              <a:rPr lang="it-IT" dirty="0" smtClean="0"/>
              <a:t>Preso il vettore elementare </a:t>
            </a:r>
            <a:r>
              <a:rPr lang="it-IT" u="sng" dirty="0" err="1" smtClean="0"/>
              <a:t>d</a:t>
            </a:r>
            <a:r>
              <a:rPr lang="it-IT" i="1" u="sng" dirty="0" err="1" smtClean="0"/>
              <a:t>P</a:t>
            </a:r>
            <a:r>
              <a:rPr lang="it-IT" dirty="0" smtClean="0"/>
              <a:t> (</a:t>
            </a:r>
            <a:r>
              <a:rPr lang="it-IT" dirty="0" err="1" smtClean="0"/>
              <a:t>dx</a:t>
            </a:r>
            <a:r>
              <a:rPr lang="it-IT" dirty="0" smtClean="0"/>
              <a:t>, </a:t>
            </a:r>
            <a:r>
              <a:rPr lang="it-IT" dirty="0" err="1" smtClean="0"/>
              <a:t>dy</a:t>
            </a:r>
            <a:r>
              <a:rPr lang="it-IT" dirty="0" smtClean="0"/>
              <a:t>, </a:t>
            </a:r>
            <a:r>
              <a:rPr lang="it-IT" dirty="0" err="1" smtClean="0"/>
              <a:t>dz</a:t>
            </a:r>
            <a:r>
              <a:rPr lang="it-IT" dirty="0" smtClean="0"/>
              <a:t>), tangente alla superficie equipotenziale, per definizione la variazione di </a:t>
            </a:r>
            <a:r>
              <a:rPr lang="it-IT" i="1" dirty="0" smtClean="0"/>
              <a:t>f</a:t>
            </a:r>
            <a:r>
              <a:rPr lang="it-IT" dirty="0" smtClean="0"/>
              <a:t> in tale direzione è nulla, per cui si verifica</a:t>
            </a:r>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608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CasellaDiTesto 32"/>
          <p:cNvSpPr txBox="1"/>
          <p:nvPr/>
        </p:nvSpPr>
        <p:spPr>
          <a:xfrm>
            <a:off x="1142976" y="4214818"/>
            <a:ext cx="6858048" cy="1200329"/>
          </a:xfrm>
          <a:prstGeom prst="rect">
            <a:avLst/>
          </a:prstGeom>
          <a:noFill/>
        </p:spPr>
        <p:txBody>
          <a:bodyPr wrap="square" rtlCol="0">
            <a:spAutoFit/>
          </a:bodyPr>
          <a:lstStyle/>
          <a:p>
            <a:pPr algn="ctr"/>
            <a:r>
              <a:rPr lang="it-IT" dirty="0" smtClean="0"/>
              <a:t>Inoltre si verifica che la circolazione del vettore gradiente lungo una linea che congiunge due punti non dipende dalla linea ma solo dai due punti estremi. Infatti, indicando con </a:t>
            </a:r>
            <a:r>
              <a:rPr lang="it-IT" u="sng" dirty="0" smtClean="0"/>
              <a:t>t</a:t>
            </a:r>
            <a:r>
              <a:rPr lang="it-IT" dirty="0" smtClean="0"/>
              <a:t> il versore tangente alla linea in un suo punto generico, possiamo scrivere:</a:t>
            </a:r>
            <a:endParaRPr lang="it-IT" dirty="0"/>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812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71738" y="2841754"/>
            <a:ext cx="4200525" cy="609600"/>
          </a:xfrm>
          <a:prstGeom prst="rect">
            <a:avLst/>
          </a:prstGeom>
          <a:noFill/>
        </p:spPr>
      </p:pic>
      <p:sp>
        <p:nvSpPr>
          <p:cNvPr id="48131"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8132"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66950" y="5684411"/>
            <a:ext cx="4610100" cy="657225"/>
          </a:xfrm>
          <a:prstGeom prst="rect">
            <a:avLst/>
          </a:prstGeom>
          <a:noFill/>
        </p:spPr>
      </p:pic>
      <p:sp>
        <p:nvSpPr>
          <p:cNvPr id="48134" name="Rectangle 6"/>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CasellaDiTesto 30"/>
          <p:cNvSpPr txBox="1"/>
          <p:nvPr/>
        </p:nvSpPr>
        <p:spPr>
          <a:xfrm>
            <a:off x="1857356" y="3643314"/>
            <a:ext cx="5429288" cy="369332"/>
          </a:xfrm>
          <a:prstGeom prst="rect">
            <a:avLst/>
          </a:prstGeom>
          <a:noFill/>
        </p:spPr>
        <p:txBody>
          <a:bodyPr wrap="square" rtlCol="0">
            <a:spAutoFit/>
          </a:bodyPr>
          <a:lstStyle/>
          <a:p>
            <a:r>
              <a:rPr lang="it-IT" dirty="0" smtClean="0"/>
              <a:t>quindi ∆</a:t>
            </a:r>
            <a:r>
              <a:rPr lang="it-IT" i="1" dirty="0" smtClean="0"/>
              <a:t>f</a:t>
            </a:r>
            <a:r>
              <a:rPr lang="it-IT" dirty="0" smtClean="0"/>
              <a:t> risulta ortogonale alle superfici equipotenziali</a:t>
            </a:r>
            <a:r>
              <a:rPr lang="it-IT" i="1" dirty="0" smtClean="0"/>
              <a:t> </a:t>
            </a:r>
            <a:endParaRPr lang="it-IT" i="1"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29"/>
                                        </p:tgtEl>
                                        <p:attrNameLst>
                                          <p:attrName>style.visibility</p:attrName>
                                        </p:attrNameLst>
                                      </p:cBhvr>
                                      <p:to>
                                        <p:strVal val="visible"/>
                                      </p:to>
                                    </p:set>
                                    <p:animEffect transition="in" filter="blinds(horizontal)">
                                      <p:cBhvr>
                                        <p:cTn id="7" dur="500"/>
                                        <p:tgtEl>
                                          <p:spTgt spid="481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132"/>
                                        </p:tgtEl>
                                        <p:attrNameLst>
                                          <p:attrName>style.visibility</p:attrName>
                                        </p:attrNameLst>
                                      </p:cBhvr>
                                      <p:to>
                                        <p:strVal val="visible"/>
                                      </p:to>
                                    </p:set>
                                    <p:animEffect transition="in" filter="blinds(horizontal)">
                                      <p:cBhvr>
                                        <p:cTn id="22"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18</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917281"/>
            <a:ext cx="7286676" cy="369332"/>
          </a:xfrm>
          <a:prstGeom prst="rect">
            <a:avLst/>
          </a:prstGeom>
          <a:noFill/>
        </p:spPr>
        <p:txBody>
          <a:bodyPr wrap="square" rtlCol="0">
            <a:spAutoFit/>
          </a:bodyPr>
          <a:lstStyle/>
          <a:p>
            <a:pPr algn="ctr"/>
            <a:r>
              <a:rPr lang="it-IT" b="1" dirty="0" smtClean="0"/>
              <a:t>Gradiente in coordinate curvilinee</a:t>
            </a:r>
            <a:endParaRPr lang="it-IT" b="1" dirty="0"/>
          </a:p>
        </p:txBody>
      </p:sp>
      <p:sp>
        <p:nvSpPr>
          <p:cNvPr id="29" name="CasellaDiTesto 28"/>
          <p:cNvSpPr txBox="1"/>
          <p:nvPr/>
        </p:nvSpPr>
        <p:spPr>
          <a:xfrm>
            <a:off x="1053679" y="2203894"/>
            <a:ext cx="7036643" cy="646331"/>
          </a:xfrm>
          <a:prstGeom prst="rect">
            <a:avLst/>
          </a:prstGeom>
          <a:noFill/>
        </p:spPr>
        <p:txBody>
          <a:bodyPr wrap="square" rtlCol="0">
            <a:spAutoFit/>
          </a:bodyPr>
          <a:lstStyle/>
          <a:p>
            <a:pPr algn="ctr"/>
            <a:r>
              <a:rPr lang="it-IT" dirty="0" smtClean="0"/>
              <a:t>Indicando u,v,w tre coordinate curvilinee ortogonali e considerando un campo scalare </a:t>
            </a:r>
            <a:r>
              <a:rPr lang="it-IT" i="1" dirty="0" smtClean="0"/>
              <a:t>f</a:t>
            </a:r>
            <a:r>
              <a:rPr lang="it-IT" dirty="0" smtClean="0"/>
              <a:t>(</a:t>
            </a:r>
            <a:r>
              <a:rPr lang="it-IT" b="1" dirty="0" smtClean="0"/>
              <a:t>P</a:t>
            </a:r>
            <a:r>
              <a:rPr lang="it-IT" dirty="0" smtClean="0"/>
              <a:t>), l’espressione del gradiente risulta la seguente:</a:t>
            </a:r>
          </a:p>
        </p:txBody>
      </p:sp>
      <p:sp>
        <p:nvSpPr>
          <p:cNvPr id="33" name="CasellaDiTesto 32"/>
          <p:cNvSpPr txBox="1"/>
          <p:nvPr/>
        </p:nvSpPr>
        <p:spPr>
          <a:xfrm>
            <a:off x="1142976" y="5294387"/>
            <a:ext cx="6858048" cy="646331"/>
          </a:xfrm>
          <a:prstGeom prst="rect">
            <a:avLst/>
          </a:prstGeom>
          <a:noFill/>
        </p:spPr>
        <p:txBody>
          <a:bodyPr wrap="square" rtlCol="0">
            <a:spAutoFit/>
          </a:bodyPr>
          <a:lstStyle/>
          <a:p>
            <a:pPr algn="ctr"/>
            <a:r>
              <a:rPr lang="it-IT" dirty="0" smtClean="0"/>
              <a:t>Dove </a:t>
            </a:r>
            <a:r>
              <a:rPr lang="it-IT" i="1" dirty="0" err="1" smtClean="0"/>
              <a:t>h</a:t>
            </a:r>
            <a:r>
              <a:rPr lang="it-IT" sz="1000" i="1" dirty="0" err="1" smtClean="0"/>
              <a:t>u</a:t>
            </a:r>
            <a:r>
              <a:rPr lang="it-IT" sz="1000" i="1" dirty="0" smtClean="0"/>
              <a:t> </a:t>
            </a:r>
            <a:r>
              <a:rPr lang="it-IT" i="1" dirty="0" smtClean="0"/>
              <a:t>, </a:t>
            </a:r>
            <a:r>
              <a:rPr lang="it-IT" i="1" dirty="0" err="1" smtClean="0"/>
              <a:t>h</a:t>
            </a:r>
            <a:r>
              <a:rPr lang="it-IT" sz="1000" i="1" dirty="0" err="1" smtClean="0"/>
              <a:t>v</a:t>
            </a:r>
            <a:r>
              <a:rPr lang="it-IT" i="1" dirty="0" smtClean="0"/>
              <a:t> </a:t>
            </a:r>
            <a:r>
              <a:rPr lang="it-IT" dirty="0" smtClean="0"/>
              <a:t>e</a:t>
            </a:r>
            <a:r>
              <a:rPr lang="it-IT" i="1" dirty="0" smtClean="0"/>
              <a:t> </a:t>
            </a:r>
            <a:r>
              <a:rPr lang="it-IT" i="1" dirty="0" err="1" smtClean="0"/>
              <a:t>h</a:t>
            </a:r>
            <a:r>
              <a:rPr lang="it-IT" sz="1000" i="1" dirty="0" err="1" smtClean="0"/>
              <a:t>w</a:t>
            </a:r>
            <a:r>
              <a:rPr lang="it-IT" i="1" dirty="0" smtClean="0"/>
              <a:t> </a:t>
            </a:r>
            <a:r>
              <a:rPr lang="it-IT" dirty="0" smtClean="0"/>
              <a:t>risultano i </a:t>
            </a:r>
            <a:r>
              <a:rPr lang="it-IT" b="1" dirty="0" smtClean="0"/>
              <a:t>fattori di scala </a:t>
            </a:r>
            <a:r>
              <a:rPr lang="it-IT" dirty="0" smtClean="0"/>
              <a:t>necessari per normalizzare il vettore tangente alle coordinate che non rappresentano delle distanze. </a:t>
            </a:r>
            <a:endParaRPr lang="it-IT" sz="1000" i="1" dirty="0"/>
          </a:p>
        </p:txBody>
      </p:sp>
      <p:pic>
        <p:nvPicPr>
          <p:cNvPr id="50177"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19400" y="3767506"/>
            <a:ext cx="3505200" cy="609600"/>
          </a:xfrm>
          <a:prstGeom prst="rect">
            <a:avLst/>
          </a:prstGeom>
          <a:noFill/>
        </p:spPr>
      </p:pic>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48" name="Gruppo 47"/>
          <p:cNvGrpSpPr/>
          <p:nvPr/>
        </p:nvGrpSpPr>
        <p:grpSpPr>
          <a:xfrm>
            <a:off x="107070" y="3000372"/>
            <a:ext cx="2786400" cy="2714400"/>
            <a:chOff x="8933" y="3000372"/>
            <a:chExt cx="2786400" cy="2714400"/>
          </a:xfrm>
        </p:grpSpPr>
        <p:sp>
          <p:nvSpPr>
            <p:cNvPr id="35" name="Rettangolo 34"/>
            <p:cNvSpPr/>
            <p:nvPr/>
          </p:nvSpPr>
          <p:spPr>
            <a:xfrm>
              <a:off x="8933" y="3000372"/>
              <a:ext cx="2786400" cy="2714400"/>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38" name="CasellaDiTesto 37"/>
            <p:cNvSpPr txBox="1"/>
            <p:nvPr/>
          </p:nvSpPr>
          <p:spPr>
            <a:xfrm>
              <a:off x="187687" y="3143248"/>
              <a:ext cx="2428892" cy="1754326"/>
            </a:xfrm>
            <a:prstGeom prst="rect">
              <a:avLst/>
            </a:prstGeom>
            <a:noFill/>
          </p:spPr>
          <p:txBody>
            <a:bodyPr wrap="square" rtlCol="0">
              <a:spAutoFit/>
            </a:bodyPr>
            <a:lstStyle/>
            <a:p>
              <a:pPr algn="ctr"/>
              <a:r>
                <a:rPr lang="it-IT" dirty="0" smtClean="0"/>
                <a:t>Coordinate cartesiane</a:t>
              </a:r>
            </a:p>
            <a:p>
              <a:pPr algn="ctr"/>
              <a:r>
                <a:rPr lang="it-IT" dirty="0" smtClean="0"/>
                <a:t>x,y,z</a:t>
              </a:r>
            </a:p>
            <a:p>
              <a:pPr algn="ctr"/>
              <a:r>
                <a:rPr lang="it-IT" dirty="0" err="1" smtClean="0"/>
                <a:t>x=u</a:t>
              </a:r>
              <a:r>
                <a:rPr lang="it-IT" dirty="0" smtClean="0"/>
                <a:t>; </a:t>
              </a:r>
              <a:r>
                <a:rPr lang="it-IT" dirty="0" err="1" smtClean="0"/>
                <a:t>y=v</a:t>
              </a:r>
              <a:r>
                <a:rPr lang="it-IT" dirty="0" smtClean="0"/>
                <a:t>; </a:t>
              </a:r>
              <a:r>
                <a:rPr lang="it-IT" dirty="0" err="1" smtClean="0"/>
                <a:t>z=w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sz="1000"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t>=1</a:t>
              </a:r>
            </a:p>
            <a:p>
              <a:pPr algn="ctr">
                <a:buFont typeface="Arial" pitchFamily="34" charset="0"/>
                <a:buChar char="•"/>
              </a:pPr>
              <a:r>
                <a:rPr lang="it-IT" i="1" dirty="0" smtClean="0"/>
                <a:t> h</a:t>
              </a:r>
              <a:r>
                <a:rPr lang="it-IT" sz="1000" i="1" dirty="0" smtClean="0"/>
                <a:t>w</a:t>
              </a:r>
              <a:r>
                <a:rPr lang="it-IT" dirty="0" smtClean="0"/>
                <a:t>=1</a:t>
              </a:r>
            </a:p>
          </p:txBody>
        </p:sp>
        <p:pic>
          <p:nvPicPr>
            <p:cNvPr id="45057"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0583" y="5000636"/>
              <a:ext cx="1943100" cy="542925"/>
            </a:xfrm>
            <a:prstGeom prst="rect">
              <a:avLst/>
            </a:prstGeom>
            <a:noFill/>
          </p:spPr>
        </p:pic>
      </p:grpSp>
      <p:sp>
        <p:nvSpPr>
          <p:cNvPr id="45059" name="Rectangle 3"/>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47" name="Gruppo 46"/>
          <p:cNvGrpSpPr/>
          <p:nvPr/>
        </p:nvGrpSpPr>
        <p:grpSpPr>
          <a:xfrm>
            <a:off x="6250850" y="3000372"/>
            <a:ext cx="2786082" cy="3019488"/>
            <a:chOff x="6204726" y="2914644"/>
            <a:chExt cx="2786082" cy="3019488"/>
          </a:xfrm>
        </p:grpSpPr>
        <p:sp>
          <p:nvSpPr>
            <p:cNvPr id="36" name="Rettangolo 35"/>
            <p:cNvSpPr/>
            <p:nvPr/>
          </p:nvSpPr>
          <p:spPr>
            <a:xfrm>
              <a:off x="6204726" y="2914644"/>
              <a:ext cx="2786082" cy="2714644"/>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41" name="CasellaDiTesto 40"/>
            <p:cNvSpPr txBox="1"/>
            <p:nvPr/>
          </p:nvSpPr>
          <p:spPr>
            <a:xfrm>
              <a:off x="6347806" y="3071810"/>
              <a:ext cx="2428892" cy="2862322"/>
            </a:xfrm>
            <a:prstGeom prst="rect">
              <a:avLst/>
            </a:prstGeom>
            <a:noFill/>
          </p:spPr>
          <p:txBody>
            <a:bodyPr wrap="square" rtlCol="0">
              <a:spAutoFit/>
            </a:bodyPr>
            <a:lstStyle/>
            <a:p>
              <a:pPr algn="ctr"/>
              <a:r>
                <a:rPr lang="it-IT" dirty="0" smtClean="0"/>
                <a:t>Coordinate cilindriche</a:t>
              </a:r>
            </a:p>
            <a:p>
              <a:pPr algn="ctr"/>
              <a:r>
                <a:rPr lang="it-IT" dirty="0" smtClean="0">
                  <a:latin typeface="Symbol" pitchFamily="18" charset="2"/>
                </a:rPr>
                <a:t>r</a:t>
              </a:r>
              <a:r>
                <a:rPr lang="it-IT" dirty="0" smtClean="0">
                  <a:latin typeface="+mj-lt"/>
                </a:rPr>
                <a:t>,</a:t>
              </a:r>
              <a:r>
                <a:rPr lang="it-IT" dirty="0" smtClean="0">
                  <a:latin typeface="Symbol" pitchFamily="18" charset="2"/>
                </a:rPr>
                <a:t> q</a:t>
              </a:r>
              <a:r>
                <a:rPr lang="it-IT" dirty="0" smtClean="0">
                  <a:latin typeface="+mj-lt"/>
                </a:rPr>
                <a:t>,</a:t>
              </a:r>
              <a:r>
                <a:rPr lang="it-IT" dirty="0" smtClean="0">
                  <a:latin typeface="Symbol" pitchFamily="18" charset="2"/>
                </a:rPr>
                <a:t> </a:t>
              </a:r>
              <a:r>
                <a:rPr lang="it-IT" dirty="0" smtClean="0">
                  <a:latin typeface="+mj-lt"/>
                </a:rPr>
                <a:t>z</a:t>
              </a:r>
            </a:p>
            <a:p>
              <a:pPr algn="ctr"/>
              <a:r>
                <a:rPr lang="it-IT" dirty="0" err="1" smtClean="0">
                  <a:latin typeface="Symbol" pitchFamily="18" charset="2"/>
                </a:rPr>
                <a:t>r</a:t>
              </a:r>
              <a:r>
                <a:rPr lang="it-IT" dirty="0" err="1" smtClean="0">
                  <a:latin typeface="+mj-lt"/>
                </a:rPr>
                <a:t>=u</a:t>
              </a:r>
              <a:r>
                <a:rPr lang="it-IT" dirty="0" smtClean="0">
                  <a:latin typeface="+mj-lt"/>
                </a:rPr>
                <a:t>;</a:t>
              </a:r>
              <a:r>
                <a:rPr lang="it-IT" dirty="0" smtClean="0">
                  <a:latin typeface="Symbol" pitchFamily="18" charset="2"/>
                </a:rPr>
                <a:t> </a:t>
              </a:r>
              <a:r>
                <a:rPr lang="it-IT" dirty="0" err="1" smtClean="0">
                  <a:latin typeface="Symbol" pitchFamily="18" charset="2"/>
                </a:rPr>
                <a:t>q</a:t>
              </a:r>
              <a:r>
                <a:rPr lang="it-IT" dirty="0" err="1" smtClean="0">
                  <a:latin typeface="+mj-lt"/>
                </a:rPr>
                <a:t>=v</a:t>
              </a:r>
              <a:r>
                <a:rPr lang="it-IT" dirty="0" smtClean="0">
                  <a:latin typeface="+mj-lt"/>
                </a:rPr>
                <a:t>;</a:t>
              </a:r>
              <a:r>
                <a:rPr lang="it-IT" dirty="0" smtClean="0">
                  <a:latin typeface="Symbol" pitchFamily="18" charset="2"/>
                </a:rPr>
                <a:t> </a:t>
              </a:r>
              <a:r>
                <a:rPr lang="it-IT" dirty="0" err="1" smtClean="0"/>
                <a:t>z=w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latin typeface="Symbol" pitchFamily="18" charset="2"/>
                </a:rPr>
                <a:t> r</a:t>
              </a:r>
              <a:endParaRPr lang="it-IT" dirty="0" smtClean="0"/>
            </a:p>
            <a:p>
              <a:pPr algn="ctr">
                <a:buFont typeface="Arial" pitchFamily="34" charset="0"/>
                <a:buChar char="•"/>
              </a:pPr>
              <a:r>
                <a:rPr lang="it-IT" i="1" dirty="0" smtClean="0"/>
                <a:t> </a:t>
              </a:r>
              <a:r>
                <a:rPr lang="it-IT" i="1" dirty="0" err="1" smtClean="0"/>
                <a:t>h</a:t>
              </a:r>
              <a:r>
                <a:rPr lang="it-IT" sz="1000" i="1" dirty="0" err="1" smtClean="0"/>
                <a:t>w</a:t>
              </a:r>
              <a:r>
                <a:rPr lang="it-IT" i="1" dirty="0" smtClean="0"/>
                <a:t> </a:t>
              </a:r>
              <a:r>
                <a:rPr lang="it-IT" dirty="0" smtClean="0"/>
                <a:t>= 1</a:t>
              </a:r>
            </a:p>
            <a:p>
              <a:pPr algn="ctr"/>
              <a:endParaRPr lang="it-IT" dirty="0" smtClean="0"/>
            </a:p>
            <a:p>
              <a:pPr algn="ctr"/>
              <a:endParaRPr lang="it-IT" dirty="0" smtClean="0"/>
            </a:p>
            <a:p>
              <a:pPr algn="ctr"/>
              <a:endParaRPr lang="it-IT" dirty="0" smtClean="0">
                <a:latin typeface="+mj-lt"/>
              </a:endParaRPr>
            </a:p>
            <a:p>
              <a:pPr algn="ctr"/>
              <a:endParaRPr lang="it-IT" dirty="0" smtClean="0">
                <a:latin typeface="Symbol" pitchFamily="18" charset="2"/>
              </a:endParaRPr>
            </a:p>
          </p:txBody>
        </p:sp>
        <p:pic>
          <p:nvPicPr>
            <p:cNvPr id="45060"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357340" y="4929198"/>
              <a:ext cx="2409825" cy="542925"/>
            </a:xfrm>
            <a:prstGeom prst="rect">
              <a:avLst/>
            </a:prstGeom>
            <a:noFill/>
          </p:spPr>
        </p:pic>
      </p:grpSp>
      <p:sp>
        <p:nvSpPr>
          <p:cNvPr id="45062" name="Rectangle 6"/>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46" name="Gruppo 45"/>
          <p:cNvGrpSpPr/>
          <p:nvPr/>
        </p:nvGrpSpPr>
        <p:grpSpPr>
          <a:xfrm>
            <a:off x="3000540" y="3000372"/>
            <a:ext cx="3143240" cy="3019488"/>
            <a:chOff x="2736041" y="2914644"/>
            <a:chExt cx="3143240" cy="3019488"/>
          </a:xfrm>
        </p:grpSpPr>
        <p:sp>
          <p:nvSpPr>
            <p:cNvPr id="37" name="Rettangolo 36"/>
            <p:cNvSpPr/>
            <p:nvPr/>
          </p:nvSpPr>
          <p:spPr>
            <a:xfrm>
              <a:off x="2736041" y="2914644"/>
              <a:ext cx="3143240" cy="2714644"/>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49" name="CasellaDiTesto 48"/>
            <p:cNvSpPr txBox="1"/>
            <p:nvPr/>
          </p:nvSpPr>
          <p:spPr>
            <a:xfrm>
              <a:off x="3093215" y="3071810"/>
              <a:ext cx="2428892" cy="2862322"/>
            </a:xfrm>
            <a:prstGeom prst="rect">
              <a:avLst/>
            </a:prstGeom>
            <a:noFill/>
          </p:spPr>
          <p:txBody>
            <a:bodyPr wrap="square" rtlCol="0">
              <a:spAutoFit/>
            </a:bodyPr>
            <a:lstStyle/>
            <a:p>
              <a:pPr algn="ctr"/>
              <a:r>
                <a:rPr lang="it-IT" dirty="0" smtClean="0"/>
                <a:t>Coordinate sferiche</a:t>
              </a:r>
            </a:p>
            <a:p>
              <a:pPr algn="ctr"/>
              <a:r>
                <a:rPr lang="it-IT" dirty="0" smtClean="0">
                  <a:latin typeface="Symbol" pitchFamily="18" charset="2"/>
                </a:rPr>
                <a:t>r</a:t>
              </a:r>
              <a:r>
                <a:rPr lang="it-IT" dirty="0" smtClean="0">
                  <a:latin typeface="+mj-lt"/>
                </a:rPr>
                <a:t>,</a:t>
              </a:r>
              <a:r>
                <a:rPr lang="it-IT" dirty="0" smtClean="0">
                  <a:latin typeface="Symbol" pitchFamily="18" charset="2"/>
                </a:rPr>
                <a:t> q</a:t>
              </a:r>
              <a:r>
                <a:rPr lang="it-IT" dirty="0" smtClean="0">
                  <a:latin typeface="+mj-lt"/>
                </a:rPr>
                <a:t>,</a:t>
              </a:r>
              <a:r>
                <a:rPr lang="it-IT" dirty="0" smtClean="0">
                  <a:latin typeface="Symbol" pitchFamily="18" charset="2"/>
                </a:rPr>
                <a:t> j</a:t>
              </a:r>
            </a:p>
            <a:p>
              <a:pPr algn="ctr"/>
              <a:r>
                <a:rPr lang="it-IT" dirty="0" err="1" smtClean="0">
                  <a:latin typeface="Symbol" pitchFamily="18" charset="2"/>
                </a:rPr>
                <a:t>r</a:t>
              </a:r>
              <a:r>
                <a:rPr lang="it-IT" dirty="0" err="1" smtClean="0">
                  <a:latin typeface="+mj-lt"/>
                </a:rPr>
                <a:t>=u</a:t>
              </a:r>
              <a:r>
                <a:rPr lang="it-IT" dirty="0" smtClean="0">
                  <a:latin typeface="+mj-lt"/>
                </a:rPr>
                <a:t>;</a:t>
              </a:r>
              <a:r>
                <a:rPr lang="it-IT" dirty="0" smtClean="0">
                  <a:latin typeface="Symbol" pitchFamily="18" charset="2"/>
                </a:rPr>
                <a:t> </a:t>
              </a:r>
              <a:r>
                <a:rPr lang="it-IT" dirty="0" err="1" smtClean="0">
                  <a:latin typeface="Symbol" pitchFamily="18" charset="2"/>
                </a:rPr>
                <a:t>q</a:t>
              </a:r>
              <a:r>
                <a:rPr lang="it-IT" dirty="0" err="1" smtClean="0">
                  <a:latin typeface="+mj-lt"/>
                </a:rPr>
                <a:t>=v</a:t>
              </a:r>
              <a:r>
                <a:rPr lang="it-IT" dirty="0" smtClean="0">
                  <a:latin typeface="+mj-lt"/>
                </a:rPr>
                <a:t>;</a:t>
              </a:r>
              <a:r>
                <a:rPr lang="it-IT" dirty="0" smtClean="0">
                  <a:latin typeface="Symbol" pitchFamily="18" charset="2"/>
                </a:rPr>
                <a:t> </a:t>
              </a:r>
              <a:r>
                <a:rPr lang="it-IT" dirty="0" err="1" smtClean="0">
                  <a:latin typeface="Symbol" pitchFamily="18" charset="2"/>
                </a:rPr>
                <a:t>j</a:t>
              </a:r>
              <a:r>
                <a:rPr lang="it-IT" dirty="0" err="1" smtClean="0"/>
                <a:t>=w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sz="1000"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latin typeface="Symbol" pitchFamily="18" charset="2"/>
                </a:rPr>
                <a:t> r</a:t>
              </a:r>
              <a:endParaRPr lang="it-IT" dirty="0" smtClean="0"/>
            </a:p>
            <a:p>
              <a:pPr algn="ctr">
                <a:buFont typeface="Arial" pitchFamily="34" charset="0"/>
                <a:buChar char="•"/>
              </a:pPr>
              <a:r>
                <a:rPr lang="it-IT" i="1" dirty="0" smtClean="0"/>
                <a:t> </a:t>
              </a:r>
              <a:r>
                <a:rPr lang="it-IT" i="1" dirty="0" err="1" smtClean="0"/>
                <a:t>h</a:t>
              </a:r>
              <a:r>
                <a:rPr lang="it-IT" sz="1000" i="1" dirty="0" err="1" smtClean="0"/>
                <a:t>w</a:t>
              </a:r>
              <a:r>
                <a:rPr lang="it-IT" sz="1000" i="1" dirty="0" smtClean="0"/>
                <a:t> </a:t>
              </a:r>
              <a:r>
                <a:rPr lang="it-IT" i="1" dirty="0" smtClean="0"/>
                <a:t>= </a:t>
              </a:r>
              <a:r>
                <a:rPr lang="it-IT" dirty="0" smtClean="0">
                  <a:latin typeface="Symbol" pitchFamily="18" charset="2"/>
                </a:rPr>
                <a:t>r </a:t>
              </a:r>
              <a:r>
                <a:rPr lang="it-IT" i="1" dirty="0" err="1" smtClean="0">
                  <a:latin typeface="+mj-lt"/>
                </a:rPr>
                <a:t>sin</a:t>
              </a:r>
              <a:r>
                <a:rPr lang="it-IT" dirty="0" err="1" smtClean="0">
                  <a:latin typeface="Symbol" pitchFamily="18" charset="2"/>
                </a:rPr>
                <a:t>q</a:t>
              </a:r>
              <a:endParaRPr lang="it-IT" dirty="0" smtClean="0"/>
            </a:p>
            <a:p>
              <a:pPr algn="ctr"/>
              <a:endParaRPr lang="it-IT" dirty="0" smtClean="0"/>
            </a:p>
            <a:p>
              <a:pPr algn="ctr"/>
              <a:endParaRPr lang="it-IT" dirty="0" smtClean="0"/>
            </a:p>
            <a:p>
              <a:pPr algn="ctr"/>
              <a:endParaRPr lang="it-IT" dirty="0" smtClean="0">
                <a:latin typeface="+mj-lt"/>
              </a:endParaRPr>
            </a:p>
            <a:p>
              <a:pPr algn="ctr"/>
              <a:endParaRPr lang="it-IT" dirty="0" smtClean="0">
                <a:latin typeface="Symbol" pitchFamily="18" charset="2"/>
              </a:endParaRPr>
            </a:p>
          </p:txBody>
        </p:sp>
        <p:pic>
          <p:nvPicPr>
            <p:cNvPr id="45063"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778899" y="4929198"/>
              <a:ext cx="3057525" cy="542925"/>
            </a:xfrm>
            <a:prstGeom prst="rect">
              <a:avLst/>
            </a:prstGeom>
            <a:noFill/>
          </p:spPr>
        </p:pic>
      </p:grpSp>
      <p:sp>
        <p:nvSpPr>
          <p:cNvPr id="45065" name="Rectangle 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blinds(horizontal)">
                                      <p:cBhvr>
                                        <p:cTn id="7" dur="500"/>
                                        <p:tgtEl>
                                          <p:spTgt spid="501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0" presetClass="path" presetSubtype="0" accel="50000" decel="50000" fill="hold" nodeType="withEffect">
                                  <p:stCondLst>
                                    <p:cond delay="500"/>
                                  </p:stCondLst>
                                  <p:childTnLst>
                                    <p:animMotion origin="layout" path="M 0 -7.40056E-7 L 0 -0.32447 " pathEditMode="relative" rAng="0" ptsTypes="AA">
                                      <p:cBhvr>
                                        <p:cTn id="22" dur="500" fill="hold"/>
                                        <p:tgtEl>
                                          <p:spTgt spid="50177"/>
                                        </p:tgtEl>
                                        <p:attrNameLst>
                                          <p:attrName>ppt_x</p:attrName>
                                          <p:attrName>ppt_y</p:attrName>
                                        </p:attrNameLst>
                                      </p:cBhvr>
                                      <p:rCtr x="0" y="-162"/>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linds(horizont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horizont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Campo </a:t>
            </a:r>
            <a:r>
              <a:rPr lang="de-DE" dirty="0" err="1" smtClean="0">
                <a:solidFill>
                  <a:schemeClr val="bg1"/>
                </a:solidFill>
                <a:latin typeface="Times New Roman" pitchFamily="18" charset="0"/>
                <a:cs typeface="Times New Roman" pitchFamily="18" charset="0"/>
              </a:rPr>
              <a:t>Fisico</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a:t>
            </a:r>
            <a:endParaRPr lang="it-IT" sz="1200" dirty="0">
              <a:solidFill>
                <a:schemeClr val="bg1"/>
              </a:solidFill>
              <a:latin typeface="Times New Roman" pitchFamily="18" charset="0"/>
              <a:cs typeface="Times New Roman" pitchFamily="18" charset="0"/>
            </a:endParaRPr>
          </a:p>
        </p:txBody>
      </p:sp>
      <p:sp>
        <p:nvSpPr>
          <p:cNvPr id="20" name="nozione di campo"/>
          <p:cNvSpPr txBox="1"/>
          <p:nvPr/>
        </p:nvSpPr>
        <p:spPr>
          <a:xfrm>
            <a:off x="2285984" y="1071546"/>
            <a:ext cx="4714908" cy="369332"/>
          </a:xfrm>
          <a:prstGeom prst="rect">
            <a:avLst/>
          </a:prstGeom>
          <a:noFill/>
        </p:spPr>
        <p:txBody>
          <a:bodyPr wrap="square" rtlCol="0">
            <a:spAutoFit/>
          </a:bodyPr>
          <a:lstStyle/>
          <a:p>
            <a:pPr algn="ctr"/>
            <a:r>
              <a:rPr lang="de-DE" b="1" dirty="0" smtClean="0"/>
              <a:t>N</a:t>
            </a:r>
            <a:r>
              <a:rPr lang="it-IT" b="1" dirty="0" err="1" smtClean="0"/>
              <a:t>ozione</a:t>
            </a:r>
            <a:r>
              <a:rPr lang="it-IT" b="1" dirty="0" smtClean="0"/>
              <a:t> di campo fisico</a:t>
            </a:r>
            <a:endParaRPr lang="it-IT" b="1" dirty="0"/>
          </a:p>
        </p:txBody>
      </p:sp>
      <p:sp>
        <p:nvSpPr>
          <p:cNvPr id="21" name="definizione"/>
          <p:cNvSpPr txBox="1"/>
          <p:nvPr/>
        </p:nvSpPr>
        <p:spPr>
          <a:xfrm>
            <a:off x="2214546" y="1826021"/>
            <a:ext cx="4857784" cy="646331"/>
          </a:xfrm>
          <a:prstGeom prst="rect">
            <a:avLst/>
          </a:prstGeom>
          <a:noFill/>
        </p:spPr>
        <p:txBody>
          <a:bodyPr wrap="square" rtlCol="0">
            <a:spAutoFit/>
          </a:bodyPr>
          <a:lstStyle/>
          <a:p>
            <a:pPr algn="ctr"/>
            <a:r>
              <a:rPr lang="it-IT" dirty="0" smtClean="0"/>
              <a:t>Viene chiamato </a:t>
            </a:r>
            <a:r>
              <a:rPr lang="it-IT" b="1" dirty="0" smtClean="0"/>
              <a:t>campo fisico</a:t>
            </a:r>
            <a:r>
              <a:rPr lang="it-IT" dirty="0" smtClean="0"/>
              <a:t> uno stato fisico dello spazio o della materia che vi è contenuta</a:t>
            </a:r>
            <a:endParaRPr lang="it-IT" dirty="0"/>
          </a:p>
        </p:txBody>
      </p:sp>
      <p:pic>
        <p:nvPicPr>
          <p:cNvPr id="24" name="Immagine 23" descr="camera.jpg"/>
          <p:cNvPicPr>
            <a:picLocks noChangeAspect="1"/>
          </p:cNvPicPr>
          <p:nvPr/>
        </p:nvPicPr>
        <p:blipFill>
          <a:blip r:embed="rId5"/>
          <a:stretch>
            <a:fillRect/>
          </a:stretch>
        </p:blipFill>
        <p:spPr>
          <a:xfrm>
            <a:off x="2550315" y="2857496"/>
            <a:ext cx="4043370" cy="3081567"/>
          </a:xfrm>
          <a:prstGeom prst="rect">
            <a:avLst/>
          </a:prstGeom>
        </p:spPr>
      </p:pic>
    </p:spTree>
    <p:custDataLst>
      <p:tags r:id="rId1"/>
    </p:custDataLst>
  </p:cSld>
  <p:clrMapOvr>
    <a:masterClrMapping/>
  </p:clrMapOvr>
  <p:transition advTm="15422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19</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64381" y="917281"/>
            <a:ext cx="7286676" cy="369332"/>
          </a:xfrm>
          <a:prstGeom prst="rect">
            <a:avLst/>
          </a:prstGeom>
          <a:noFill/>
        </p:spPr>
        <p:txBody>
          <a:bodyPr wrap="square" rtlCol="0">
            <a:spAutoFit/>
          </a:bodyPr>
          <a:lstStyle/>
          <a:p>
            <a:pPr algn="ctr"/>
            <a:r>
              <a:rPr lang="it-IT" b="1" dirty="0" smtClean="0"/>
              <a:t>Estensione del concetto di gradiente</a:t>
            </a:r>
            <a:endParaRPr lang="it-IT" b="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CasellaDiTesto 38"/>
          <p:cNvSpPr txBox="1"/>
          <p:nvPr/>
        </p:nvSpPr>
        <p:spPr>
          <a:xfrm>
            <a:off x="964381" y="1614539"/>
            <a:ext cx="7286676" cy="646331"/>
          </a:xfrm>
          <a:prstGeom prst="rect">
            <a:avLst/>
          </a:prstGeom>
          <a:noFill/>
        </p:spPr>
        <p:txBody>
          <a:bodyPr wrap="square" rtlCol="0">
            <a:spAutoFit/>
          </a:bodyPr>
          <a:lstStyle/>
          <a:p>
            <a:pPr algn="ctr"/>
            <a:r>
              <a:rPr lang="de-DE" dirty="0" smtClean="0"/>
              <a:t>E</a:t>
            </a:r>
            <a:r>
              <a:rPr lang="it-IT" dirty="0" smtClean="0"/>
              <a:t>’ possibile estendere l’uso dell’operatore gradiente anche ad un vettore. In tal caso il gradiente di un vettore fornisce il tensore:</a:t>
            </a:r>
            <a:endParaRPr lang="it-IT"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7" name="Rectangle 3"/>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CasellaDiTesto 42"/>
          <p:cNvSpPr txBox="1"/>
          <p:nvPr/>
        </p:nvSpPr>
        <p:spPr>
          <a:xfrm>
            <a:off x="1357290" y="4669322"/>
            <a:ext cx="6500858" cy="646331"/>
          </a:xfrm>
          <a:prstGeom prst="rect">
            <a:avLst/>
          </a:prstGeom>
          <a:noFill/>
        </p:spPr>
        <p:txBody>
          <a:bodyPr wrap="square" rtlCol="0">
            <a:spAutoFit/>
          </a:bodyPr>
          <a:lstStyle/>
          <a:p>
            <a:pPr algn="ctr"/>
            <a:r>
              <a:rPr lang="it-IT" dirty="0" smtClean="0"/>
              <a:t>E’ quindi immediato estendere l’espressione della </a:t>
            </a:r>
            <a:r>
              <a:rPr lang="it-IT" i="1" dirty="0" smtClean="0"/>
              <a:t>derivata direzionale</a:t>
            </a:r>
            <a:r>
              <a:rPr lang="it-IT" dirty="0" smtClean="0"/>
              <a:t> anche ai campi vettoriali:</a:t>
            </a:r>
            <a:endParaRPr lang="it-IT" dirty="0"/>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0"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6631"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21932" y="5643578"/>
            <a:ext cx="1171575" cy="561975"/>
          </a:xfrm>
          <a:prstGeom prst="rect">
            <a:avLst/>
          </a:prstGeom>
          <a:noFill/>
        </p:spPr>
      </p:pic>
      <p:sp>
        <p:nvSpPr>
          <p:cNvPr id="26633"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CasellaDiTesto 34"/>
          <p:cNvSpPr txBox="1"/>
          <p:nvPr/>
        </p:nvSpPr>
        <p:spPr>
          <a:xfrm>
            <a:off x="1250133" y="1651952"/>
            <a:ext cx="6643734" cy="646331"/>
          </a:xfrm>
          <a:prstGeom prst="rect">
            <a:avLst/>
          </a:prstGeom>
          <a:noFill/>
        </p:spPr>
        <p:txBody>
          <a:bodyPr wrap="square" rtlCol="0">
            <a:spAutoFit/>
          </a:bodyPr>
          <a:lstStyle/>
          <a:p>
            <a:pPr algn="ctr"/>
            <a:r>
              <a:rPr lang="it-IT" dirty="0" smtClean="0"/>
              <a:t>Nell’analisi differenziale dei campi vettoriali si definisce anche la matrice </a:t>
            </a:r>
            <a:r>
              <a:rPr lang="it-IT" i="1" dirty="0" err="1" smtClean="0"/>
              <a:t>Jacobiana</a:t>
            </a:r>
            <a:r>
              <a:rPr lang="it-IT" i="1" dirty="0" smtClean="0"/>
              <a:t> </a:t>
            </a:r>
            <a:r>
              <a:rPr lang="it-IT" dirty="0" smtClean="0"/>
              <a:t>risultante dalla trasposizione del tensore gradiente</a:t>
            </a:r>
            <a:endParaRPr lang="it-IT" i="1" dirty="0"/>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6625"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00338" y="2663622"/>
            <a:ext cx="3743325" cy="1828800"/>
          </a:xfrm>
          <a:prstGeom prst="rect">
            <a:avLst/>
          </a:prstGeom>
          <a:noFill/>
        </p:spPr>
      </p:pic>
      <p:sp>
        <p:nvSpPr>
          <p:cNvPr id="3" name="Rectangle 3"/>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43113" y="2428868"/>
            <a:ext cx="5057775" cy="1752600"/>
          </a:xfrm>
          <a:prstGeom prst="rect">
            <a:avLst/>
          </a:prstGeom>
          <a:noFill/>
        </p:spPr>
      </p:pic>
      <p:sp>
        <p:nvSpPr>
          <p:cNvPr id="7"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CasellaDiTesto 46"/>
          <p:cNvSpPr txBox="1"/>
          <p:nvPr/>
        </p:nvSpPr>
        <p:spPr>
          <a:xfrm>
            <a:off x="1214414" y="4857760"/>
            <a:ext cx="6715172" cy="1200329"/>
          </a:xfrm>
          <a:prstGeom prst="rect">
            <a:avLst/>
          </a:prstGeom>
          <a:noFill/>
        </p:spPr>
        <p:txBody>
          <a:bodyPr wrap="square" rtlCol="0">
            <a:spAutoFit/>
          </a:bodyPr>
          <a:lstStyle/>
          <a:p>
            <a:pPr algn="ctr"/>
            <a:r>
              <a:rPr lang="it-IT" dirty="0" smtClean="0"/>
              <a:t>In generale l’operatore gradiente può essere applicato anche a grandezze tensoriali ed il risultato rappresenta un tensore di ordine superiore. Quindi l’operatore gradiente innalza sempre di un grado la grandezza su cui opera. </a:t>
            </a:r>
            <a:endParaRPr lang="it-IT"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blinds(horizontal)">
                                      <p:cBhvr>
                                        <p:cTn id="17" dur="500"/>
                                        <p:tgtEl>
                                          <p:spTgt spid="266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26631"/>
                                        </p:tgtEl>
                                      </p:cBhvr>
                                    </p:animEffect>
                                    <p:set>
                                      <p:cBhvr>
                                        <p:cTn id="25" dur="1" fill="hold">
                                          <p:stCondLst>
                                            <p:cond delay="499"/>
                                          </p:stCondLst>
                                        </p:cTn>
                                        <p:tgtEl>
                                          <p:spTgt spid="26631"/>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6625"/>
                                        </p:tgtEl>
                                        <p:attrNameLst>
                                          <p:attrName>style.visibility</p:attrName>
                                        </p:attrNameLst>
                                      </p:cBhvr>
                                      <p:to>
                                        <p:strVal val="visible"/>
                                      </p:to>
                                    </p:set>
                                    <p:animEffect transition="in" filter="blinds(horizontal)">
                                      <p:cBhvr>
                                        <p:cTn id="41" dur="500"/>
                                        <p:tgtEl>
                                          <p:spTgt spid="2662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linds(horizontal)">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3" grpId="1"/>
      <p:bldP spid="35"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20</a:t>
            </a:r>
          </a:p>
        </p:txBody>
      </p:sp>
      <p:sp>
        <p:nvSpPr>
          <p:cNvPr id="28" name="CasellaDiTesto 27"/>
          <p:cNvSpPr txBox="1"/>
          <p:nvPr/>
        </p:nvSpPr>
        <p:spPr>
          <a:xfrm>
            <a:off x="928662" y="577536"/>
            <a:ext cx="7286676" cy="369332"/>
          </a:xfrm>
          <a:prstGeom prst="rect">
            <a:avLst/>
          </a:prstGeom>
          <a:noFill/>
        </p:spPr>
        <p:txBody>
          <a:bodyPr wrap="square" rtlCol="0">
            <a:spAutoFit/>
          </a:bodyPr>
          <a:lstStyle/>
          <a:p>
            <a:pPr algn="ctr"/>
            <a:r>
              <a:rPr lang="it-IT" b="1" dirty="0" smtClean="0"/>
              <a:t>Un esempio di utilizzo del gradiente</a:t>
            </a:r>
            <a:endParaRPr lang="it-IT" b="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7" name="Rectangle 3"/>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0"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3"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 name="Rectangle 3"/>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CasellaDiTesto 45"/>
          <p:cNvSpPr txBox="1"/>
          <p:nvPr/>
        </p:nvSpPr>
        <p:spPr>
          <a:xfrm>
            <a:off x="964381" y="1524404"/>
            <a:ext cx="7215238" cy="1477328"/>
          </a:xfrm>
          <a:prstGeom prst="rect">
            <a:avLst/>
          </a:prstGeom>
          <a:noFill/>
        </p:spPr>
        <p:txBody>
          <a:bodyPr wrap="square" rtlCol="0">
            <a:spAutoFit/>
          </a:bodyPr>
          <a:lstStyle/>
          <a:p>
            <a:pPr algn="ctr"/>
            <a:r>
              <a:rPr lang="it-IT" dirty="0" smtClean="0"/>
              <a:t>Nella meccanica dei continui si utilizzano due approcci descrittivi:</a:t>
            </a:r>
          </a:p>
          <a:p>
            <a:pPr algn="ctr"/>
            <a:endParaRPr lang="it-IT" dirty="0" smtClean="0"/>
          </a:p>
          <a:p>
            <a:pPr algn="ctr">
              <a:buFont typeface="Arial" pitchFamily="34" charset="0"/>
              <a:buChar char="•"/>
            </a:pPr>
            <a:r>
              <a:rPr lang="it-IT" dirty="0" smtClean="0"/>
              <a:t> </a:t>
            </a:r>
            <a:r>
              <a:rPr lang="it-IT" dirty="0" err="1" smtClean="0"/>
              <a:t>Lagrangiano</a:t>
            </a:r>
            <a:r>
              <a:rPr lang="it-IT" dirty="0" smtClean="0"/>
              <a:t> (adatto per la descrizione dei solidi);</a:t>
            </a:r>
          </a:p>
          <a:p>
            <a:pPr algn="ctr"/>
            <a:endParaRPr lang="it-IT" dirty="0" smtClean="0"/>
          </a:p>
          <a:p>
            <a:pPr algn="ctr">
              <a:buFont typeface="Arial" pitchFamily="34" charset="0"/>
              <a:buChar char="•"/>
            </a:pPr>
            <a:r>
              <a:rPr lang="it-IT" dirty="0" smtClean="0"/>
              <a:t> Euleriano (adatto per la descrizione dei fluidi).</a:t>
            </a:r>
            <a:endParaRPr lang="it-IT" dirty="0"/>
          </a:p>
        </p:txBody>
      </p:sp>
      <p:sp>
        <p:nvSpPr>
          <p:cNvPr id="49" name="CasellaDiTesto 48"/>
          <p:cNvSpPr txBox="1"/>
          <p:nvPr/>
        </p:nvSpPr>
        <p:spPr>
          <a:xfrm>
            <a:off x="1178695" y="3579268"/>
            <a:ext cx="6786610" cy="1200329"/>
          </a:xfrm>
          <a:prstGeom prst="rect">
            <a:avLst/>
          </a:prstGeom>
          <a:noFill/>
        </p:spPr>
        <p:txBody>
          <a:bodyPr wrap="square" rtlCol="0">
            <a:spAutoFit/>
          </a:bodyPr>
          <a:lstStyle/>
          <a:p>
            <a:pPr algn="ctr"/>
            <a:r>
              <a:rPr lang="it-IT" dirty="0" smtClean="0"/>
              <a:t>Nel primo approccio la singola particella di fluido è seguita senza perderne la sua evoluzione nel tempo; mentre in quella euleriano, si analizza una regione dello spazio alla quale si assegnano funzioni di campo variabili, in generale, nello spazio e nel tempo.</a:t>
            </a:r>
            <a:endParaRPr lang="it-IT" dirty="0"/>
          </a:p>
        </p:txBody>
      </p:sp>
      <p:sp>
        <p:nvSpPr>
          <p:cNvPr id="50" name="CasellaDiTesto 49"/>
          <p:cNvSpPr txBox="1"/>
          <p:nvPr/>
        </p:nvSpPr>
        <p:spPr>
          <a:xfrm>
            <a:off x="1393009" y="5357133"/>
            <a:ext cx="6357982" cy="923330"/>
          </a:xfrm>
          <a:prstGeom prst="rect">
            <a:avLst/>
          </a:prstGeom>
          <a:noFill/>
        </p:spPr>
        <p:txBody>
          <a:bodyPr wrap="square" rtlCol="0">
            <a:spAutoFit/>
          </a:bodyPr>
          <a:lstStyle/>
          <a:p>
            <a:pPr algn="ctr"/>
            <a:r>
              <a:rPr lang="it-IT" dirty="0" smtClean="0"/>
              <a:t>Le variazioni temporali delle grandezza analizzate in un campo di moto, differiscono nelle due descrizioni di un termine detto </a:t>
            </a:r>
            <a:r>
              <a:rPr lang="it-IT" i="1" dirty="0" smtClean="0"/>
              <a:t>convettivo</a:t>
            </a:r>
            <a:r>
              <a:rPr lang="it-IT" dirty="0" smtClean="0"/>
              <a:t> dovuto al moto stesso.</a:t>
            </a:r>
            <a:endParaRPr lang="it-IT"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73"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71868" y="2643182"/>
            <a:ext cx="1666875" cy="561975"/>
          </a:xfrm>
          <a:prstGeom prst="rect">
            <a:avLst/>
          </a:prstGeom>
          <a:noFill/>
          <a:ln w="25400">
            <a:solidFill>
              <a:srgbClr val="00144C"/>
            </a:solidFill>
          </a:ln>
        </p:spPr>
      </p:pic>
      <p:sp>
        <p:nvSpPr>
          <p:cNvPr id="28675" name="Rectangle 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CasellaDiTesto 50"/>
          <p:cNvSpPr txBox="1"/>
          <p:nvPr/>
        </p:nvSpPr>
        <p:spPr>
          <a:xfrm>
            <a:off x="1500166" y="3643314"/>
            <a:ext cx="6143668" cy="2585323"/>
          </a:xfrm>
          <a:prstGeom prst="rect">
            <a:avLst/>
          </a:prstGeom>
          <a:noFill/>
        </p:spPr>
        <p:txBody>
          <a:bodyPr wrap="square" rtlCol="0">
            <a:spAutoFit/>
          </a:bodyPr>
          <a:lstStyle/>
          <a:p>
            <a:r>
              <a:rPr lang="it-IT" dirty="0" smtClean="0"/>
              <a:t>Dove: </a:t>
            </a:r>
          </a:p>
          <a:p>
            <a:endParaRPr lang="it-IT" dirty="0" smtClean="0"/>
          </a:p>
          <a:p>
            <a:pPr>
              <a:buFont typeface="Arial" pitchFamily="34" charset="0"/>
              <a:buChar char="•"/>
            </a:pPr>
            <a:r>
              <a:rPr lang="it-IT" dirty="0" smtClean="0"/>
              <a:t>          derivata sostanziale o materiale;</a:t>
            </a:r>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r>
              <a:rPr lang="it-IT" dirty="0" smtClean="0"/>
              <a:t>          derivata locale o euleriana;</a:t>
            </a:r>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r>
              <a:rPr lang="it-IT" dirty="0" smtClean="0"/>
              <a:t>             termine convettivo.</a:t>
            </a:r>
            <a:endParaRPr lang="it-IT" dirty="0"/>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76"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85918" y="4143380"/>
            <a:ext cx="266700" cy="552450"/>
          </a:xfrm>
          <a:prstGeom prst="rect">
            <a:avLst/>
          </a:prstGeom>
          <a:noFill/>
        </p:spPr>
      </p:pic>
      <p:sp>
        <p:nvSpPr>
          <p:cNvPr id="28678"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79"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785918" y="4929198"/>
            <a:ext cx="238125" cy="561975"/>
          </a:xfrm>
          <a:prstGeom prst="rect">
            <a:avLst/>
          </a:prstGeom>
          <a:noFill/>
        </p:spPr>
      </p:pic>
      <p:sp>
        <p:nvSpPr>
          <p:cNvPr id="28681"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82" name="Picture 1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714480" y="5857892"/>
            <a:ext cx="533400" cy="323850"/>
          </a:xfrm>
          <a:prstGeom prst="rect">
            <a:avLst/>
          </a:prstGeom>
          <a:noFill/>
        </p:spPr>
      </p:pic>
      <p:sp>
        <p:nvSpPr>
          <p:cNvPr id="28684" name="Rectangle 12"/>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6"/>
                                        </p:tgtEl>
                                      </p:cBhvr>
                                    </p:animEffect>
                                    <p:set>
                                      <p:cBhvr>
                                        <p:cTn id="17" dur="1" fill="hold">
                                          <p:stCondLst>
                                            <p:cond delay="499"/>
                                          </p:stCondLst>
                                        </p:cTn>
                                        <p:tgtEl>
                                          <p:spTgt spid="46"/>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49"/>
                                        </p:tgtEl>
                                      </p:cBhvr>
                                    </p:animEffect>
                                    <p:set>
                                      <p:cBhvr>
                                        <p:cTn id="20" dur="1" fill="hold">
                                          <p:stCondLst>
                                            <p:cond delay="499"/>
                                          </p:stCondLst>
                                        </p:cTn>
                                        <p:tgtEl>
                                          <p:spTgt spid="49"/>
                                        </p:tgtEl>
                                        <p:attrNameLst>
                                          <p:attrName>style.visibility</p:attrName>
                                        </p:attrNameLst>
                                      </p:cBhvr>
                                      <p:to>
                                        <p:strVal val="hidden"/>
                                      </p:to>
                                    </p:set>
                                  </p:childTnLst>
                                </p:cTn>
                              </p:par>
                              <p:par>
                                <p:cTn id="21" presetID="0" presetClass="path" presetSubtype="0" accel="50000" decel="50000" fill="hold" grpId="1" nodeType="withEffect">
                                  <p:stCondLst>
                                    <p:cond delay="500"/>
                                  </p:stCondLst>
                                  <p:childTnLst>
                                    <p:animMotion origin="layout" path="M 0 0 L 0 -0.59792 " pathEditMode="relative" ptsTypes="AA">
                                      <p:cBhvr>
                                        <p:cTn id="22" dur="500" fill="hold"/>
                                        <p:tgtEl>
                                          <p:spTgt spid="5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673"/>
                                        </p:tgtEl>
                                        <p:attrNameLst>
                                          <p:attrName>style.visibility</p:attrName>
                                        </p:attrNameLst>
                                      </p:cBhvr>
                                      <p:to>
                                        <p:strVal val="visible"/>
                                      </p:to>
                                    </p:set>
                                    <p:animEffect transition="in" filter="blinds(horizontal)">
                                      <p:cBhvr>
                                        <p:cTn id="27" dur="500"/>
                                        <p:tgtEl>
                                          <p:spTgt spid="286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par>
                                <p:cTn id="33" presetID="3" presetClass="entr" presetSubtype="10" fill="hold" nodeType="withEffect">
                                  <p:stCondLst>
                                    <p:cond delay="0"/>
                                  </p:stCondLst>
                                  <p:childTnLst>
                                    <p:set>
                                      <p:cBhvr>
                                        <p:cTn id="34" dur="1" fill="hold">
                                          <p:stCondLst>
                                            <p:cond delay="0"/>
                                          </p:stCondLst>
                                        </p:cTn>
                                        <p:tgtEl>
                                          <p:spTgt spid="28676"/>
                                        </p:tgtEl>
                                        <p:attrNameLst>
                                          <p:attrName>style.visibility</p:attrName>
                                        </p:attrNameLst>
                                      </p:cBhvr>
                                      <p:to>
                                        <p:strVal val="visible"/>
                                      </p:to>
                                    </p:set>
                                    <p:animEffect transition="in" filter="blinds(horizontal)">
                                      <p:cBhvr>
                                        <p:cTn id="35" dur="500"/>
                                        <p:tgtEl>
                                          <p:spTgt spid="28676"/>
                                        </p:tgtEl>
                                      </p:cBhvr>
                                    </p:animEffect>
                                  </p:childTnLst>
                                </p:cTn>
                              </p:par>
                              <p:par>
                                <p:cTn id="36" presetID="3" presetClass="entr" presetSubtype="10" fill="hold" nodeType="withEffect">
                                  <p:stCondLst>
                                    <p:cond delay="0"/>
                                  </p:stCondLst>
                                  <p:childTnLst>
                                    <p:set>
                                      <p:cBhvr>
                                        <p:cTn id="37" dur="1" fill="hold">
                                          <p:stCondLst>
                                            <p:cond delay="0"/>
                                          </p:stCondLst>
                                        </p:cTn>
                                        <p:tgtEl>
                                          <p:spTgt spid="28679"/>
                                        </p:tgtEl>
                                        <p:attrNameLst>
                                          <p:attrName>style.visibility</p:attrName>
                                        </p:attrNameLst>
                                      </p:cBhvr>
                                      <p:to>
                                        <p:strVal val="visible"/>
                                      </p:to>
                                    </p:set>
                                    <p:animEffect transition="in" filter="blinds(horizontal)">
                                      <p:cBhvr>
                                        <p:cTn id="38" dur="500"/>
                                        <p:tgtEl>
                                          <p:spTgt spid="28679"/>
                                        </p:tgtEl>
                                      </p:cBhvr>
                                    </p:animEffect>
                                  </p:childTnLst>
                                </p:cTn>
                              </p:par>
                              <p:par>
                                <p:cTn id="39" presetID="3" presetClass="entr" presetSubtype="10" fill="hold" nodeType="withEffect">
                                  <p:stCondLst>
                                    <p:cond delay="0"/>
                                  </p:stCondLst>
                                  <p:childTnLst>
                                    <p:set>
                                      <p:cBhvr>
                                        <p:cTn id="40" dur="1" fill="hold">
                                          <p:stCondLst>
                                            <p:cond delay="0"/>
                                          </p:stCondLst>
                                        </p:cTn>
                                        <p:tgtEl>
                                          <p:spTgt spid="28682"/>
                                        </p:tgtEl>
                                        <p:attrNameLst>
                                          <p:attrName>style.visibility</p:attrName>
                                        </p:attrNameLst>
                                      </p:cBhvr>
                                      <p:to>
                                        <p:strVal val="visible"/>
                                      </p:to>
                                    </p:set>
                                    <p:animEffect transition="in" filter="blinds(horizontal)">
                                      <p:cBhvr>
                                        <p:cTn id="41"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49" grpId="1"/>
      <p:bldP spid="50" grpId="0"/>
      <p:bldP spid="50" grpId="1"/>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Gradiente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5"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21</a:t>
            </a:r>
          </a:p>
        </p:txBody>
      </p:sp>
      <p:sp>
        <p:nvSpPr>
          <p:cNvPr id="28" name="CasellaDiTesto 27"/>
          <p:cNvSpPr txBox="1"/>
          <p:nvPr/>
        </p:nvSpPr>
        <p:spPr>
          <a:xfrm>
            <a:off x="928662" y="577536"/>
            <a:ext cx="7286676" cy="369332"/>
          </a:xfrm>
          <a:prstGeom prst="rect">
            <a:avLst/>
          </a:prstGeom>
          <a:noFill/>
        </p:spPr>
        <p:txBody>
          <a:bodyPr wrap="square" rtlCol="0">
            <a:spAutoFit/>
          </a:bodyPr>
          <a:lstStyle/>
          <a:p>
            <a:pPr algn="ctr"/>
            <a:r>
              <a:rPr lang="it-IT" b="1" dirty="0" smtClean="0"/>
              <a:t>Descrizione euleriana</a:t>
            </a:r>
            <a:endParaRPr lang="it-IT" b="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7" name="Rectangle 3"/>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0"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3"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 name="Rectangle 3"/>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CasellaDiTesto 45"/>
          <p:cNvSpPr txBox="1"/>
          <p:nvPr/>
        </p:nvSpPr>
        <p:spPr>
          <a:xfrm>
            <a:off x="964381" y="1524404"/>
            <a:ext cx="7215238" cy="646331"/>
          </a:xfrm>
          <a:prstGeom prst="rect">
            <a:avLst/>
          </a:prstGeom>
          <a:noFill/>
        </p:spPr>
        <p:txBody>
          <a:bodyPr wrap="square" rtlCol="0">
            <a:spAutoFit/>
          </a:bodyPr>
          <a:lstStyle/>
          <a:p>
            <a:pPr algn="ctr"/>
            <a:r>
              <a:rPr lang="it-IT" dirty="0" smtClean="0"/>
              <a:t>Attraverso la seguente animazione si cerca di chiarire il significato alla base della descrizione euleriana.</a:t>
            </a:r>
            <a:endParaRPr lang="it-IT"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75" name="Rectangle 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78" name="Rectangle 6"/>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81"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84" name="Rectangle 12"/>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48" name="pallina.avi">
            <a:hlinkClick r:id="" action="ppaction://media"/>
          </p:cNvPr>
          <p:cNvPicPr>
            <a:picLocks noRot="1" noChangeAspect="1"/>
          </p:cNvPicPr>
          <p:nvPr>
            <a:videoFile r:link="rId2"/>
          </p:nvPr>
        </p:nvPicPr>
        <p:blipFill>
          <a:blip r:embed="rId6"/>
          <a:stretch>
            <a:fillRect/>
          </a:stretch>
        </p:blipFill>
        <p:spPr>
          <a:xfrm>
            <a:off x="0" y="2071678"/>
            <a:ext cx="8215338" cy="4504162"/>
          </a:xfrm>
          <a:prstGeom prst="rect">
            <a:avLst/>
          </a:prstGeom>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167" fill="hold"/>
                                        <p:tgtEl>
                                          <p:spTgt spid="48"/>
                                        </p:tgtEl>
                                      </p:cBhvr>
                                    </p:cmd>
                                  </p:childTnLst>
                                </p:cTn>
                              </p:par>
                              <p:par>
                                <p:cTn id="17" presetID="2" presetClass="mediacall" presetSubtype="0" fill="hold" nodeType="withEffect">
                                  <p:stCondLst>
                                    <p:cond delay="7000"/>
                                  </p:stCondLst>
                                  <p:childTnLst>
                                    <p:cmd type="call" cmd="togglePause">
                                      <p:cBhvr>
                                        <p:cTn id="18" dur="1" fill="hold"/>
                                        <p:tgtEl>
                                          <p:spTgt spid="48"/>
                                        </p:tgtEl>
                                      </p:cBhvr>
                                    </p:cmd>
                                  </p:childTnLst>
                                </p:cTn>
                              </p:par>
                              <p:par>
                                <p:cTn id="19" presetID="3" presetClass="mediacall" presetSubtype="0" fill="hold" nodeType="withEffect">
                                  <p:stCondLst>
                                    <p:cond delay="10000"/>
                                  </p:stCondLst>
                                  <p:childTnLst>
                                    <p:cmd type="call" cmd="stop">
                                      <p:cBhvr>
                                        <p:cTn id="20" dur="1"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1" fill="hold" display="0">
                  <p:stCondLst>
                    <p:cond delay="indefinite"/>
                  </p:stCondLst>
                  <p:endCondLst>
                    <p:cond evt="onNext" delay="0">
                      <p:tgtEl>
                        <p:sldTgt/>
                      </p:tgtEl>
                    </p:cond>
                    <p:cond evt="onPrev" delay="0">
                      <p:tgtEl>
                        <p:sldTgt/>
                      </p:tgtEl>
                    </p:cond>
                  </p:endCondLst>
                </p:cTn>
                <p:tgtEl>
                  <p:spTgt spid="48"/>
                </p:tgtEl>
              </p:cMediaNode>
            </p:video>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Divergenza</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22</a:t>
            </a:r>
          </a:p>
        </p:txBody>
      </p:sp>
      <p:sp>
        <p:nvSpPr>
          <p:cNvPr id="28" name="CasellaDiTesto 27"/>
          <p:cNvSpPr txBox="1"/>
          <p:nvPr/>
        </p:nvSpPr>
        <p:spPr>
          <a:xfrm>
            <a:off x="928662" y="917281"/>
            <a:ext cx="7286676" cy="369332"/>
          </a:xfrm>
          <a:prstGeom prst="rect">
            <a:avLst/>
          </a:prstGeom>
          <a:noFill/>
        </p:spPr>
        <p:txBody>
          <a:bodyPr wrap="square" rtlCol="0">
            <a:spAutoFit/>
          </a:bodyPr>
          <a:lstStyle/>
          <a:p>
            <a:pPr algn="ctr"/>
            <a:r>
              <a:rPr lang="it-IT" b="1" dirty="0" smtClean="0"/>
              <a:t>Come nasce il concetto di divergenza</a:t>
            </a:r>
            <a:endParaRPr lang="it-IT" b="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7" name="Rectangle 3"/>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0"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3"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 name="Rectangle 3"/>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CasellaDiTesto 45"/>
          <p:cNvSpPr txBox="1"/>
          <p:nvPr/>
        </p:nvSpPr>
        <p:spPr>
          <a:xfrm>
            <a:off x="1571604" y="1621527"/>
            <a:ext cx="6000792" cy="923330"/>
          </a:xfrm>
          <a:prstGeom prst="rect">
            <a:avLst/>
          </a:prstGeom>
          <a:noFill/>
        </p:spPr>
        <p:txBody>
          <a:bodyPr wrap="square" rtlCol="0">
            <a:spAutoFit/>
          </a:bodyPr>
          <a:lstStyle/>
          <a:p>
            <a:pPr algn="ctr"/>
            <a:r>
              <a:rPr lang="it-IT" dirty="0" smtClean="0"/>
              <a:t>Dalla idrodinamica è nato il concetto di flusso per esprimere la quantità di massa d’acqua che attraversa nell’unità di tempo una tubazione </a:t>
            </a:r>
            <a:endParaRPr lang="it-IT" dirty="0"/>
          </a:p>
        </p:txBody>
      </p:sp>
      <p:sp>
        <p:nvSpPr>
          <p:cNvPr id="49" name="CasellaDiTesto 48"/>
          <p:cNvSpPr txBox="1"/>
          <p:nvPr/>
        </p:nvSpPr>
        <p:spPr>
          <a:xfrm>
            <a:off x="1142976" y="5429264"/>
            <a:ext cx="6858048" cy="923330"/>
          </a:xfrm>
          <a:prstGeom prst="rect">
            <a:avLst/>
          </a:prstGeom>
          <a:noFill/>
        </p:spPr>
        <p:txBody>
          <a:bodyPr wrap="square" rtlCol="0">
            <a:spAutoFit/>
          </a:bodyPr>
          <a:lstStyle/>
          <a:p>
            <a:pPr algn="ctr"/>
            <a:r>
              <a:rPr lang="it-IT" dirty="0" smtClean="0"/>
              <a:t>Il concetto è stato poi esteso ad indicare una grandezza che si riferisce ad una superficie; così nascono, ad esempio, il </a:t>
            </a:r>
            <a:r>
              <a:rPr lang="it-IT" i="1" dirty="0" smtClean="0"/>
              <a:t>flusso luminoso, il flusso elettrico, il flusso magnetico</a:t>
            </a:r>
            <a:r>
              <a:rPr lang="it-IT" dirty="0" smtClean="0"/>
              <a:t>. </a:t>
            </a:r>
            <a:endParaRPr lang="it-IT" dirty="0"/>
          </a:p>
        </p:txBody>
      </p:sp>
      <p:sp>
        <p:nvSpPr>
          <p:cNvPr id="50" name="CasellaDiTesto 49"/>
          <p:cNvSpPr txBox="1"/>
          <p:nvPr/>
        </p:nvSpPr>
        <p:spPr>
          <a:xfrm>
            <a:off x="1535885" y="1643050"/>
            <a:ext cx="6072230" cy="923330"/>
          </a:xfrm>
          <a:prstGeom prst="rect">
            <a:avLst/>
          </a:prstGeom>
          <a:noFill/>
        </p:spPr>
        <p:txBody>
          <a:bodyPr wrap="square" rtlCol="0">
            <a:spAutoFit/>
          </a:bodyPr>
          <a:lstStyle/>
          <a:p>
            <a:pPr algn="ctr"/>
            <a:r>
              <a:rPr lang="it-IT" dirty="0" smtClean="0"/>
              <a:t>Nell’analisi di un campo si ricorre al calcolo del flusso attraverso una superficie chiusa della grandezza vettoriale analizzata.</a:t>
            </a:r>
            <a:endParaRPr lang="it-IT" dirty="0"/>
          </a:p>
        </p:txBody>
      </p:sp>
      <p:sp>
        <p:nvSpPr>
          <p:cNvPr id="51" name="CasellaDiTesto 50"/>
          <p:cNvSpPr txBox="1"/>
          <p:nvPr/>
        </p:nvSpPr>
        <p:spPr>
          <a:xfrm>
            <a:off x="1750199" y="3036091"/>
            <a:ext cx="5643602" cy="923330"/>
          </a:xfrm>
          <a:prstGeom prst="rect">
            <a:avLst/>
          </a:prstGeom>
          <a:noFill/>
        </p:spPr>
        <p:txBody>
          <a:bodyPr wrap="square" rtlCol="0">
            <a:spAutoFit/>
          </a:bodyPr>
          <a:lstStyle/>
          <a:p>
            <a:pPr algn="ctr"/>
            <a:r>
              <a:rPr lang="it-IT" dirty="0" smtClean="0"/>
              <a:t> Si constata che il flusso totale diventa proporzionale al volume racchiuso al tendere della superficie a dimensioni infinitesime. </a:t>
            </a:r>
            <a:endParaRPr lang="it-IT" dirty="0"/>
          </a:p>
        </p:txBody>
      </p:sp>
      <p:sp>
        <p:nvSpPr>
          <p:cNvPr id="52" name="CasellaDiTesto 51"/>
          <p:cNvSpPr txBox="1"/>
          <p:nvPr/>
        </p:nvSpPr>
        <p:spPr>
          <a:xfrm>
            <a:off x="1821637" y="4429132"/>
            <a:ext cx="5500726" cy="1200329"/>
          </a:xfrm>
          <a:prstGeom prst="rect">
            <a:avLst/>
          </a:prstGeom>
          <a:noFill/>
        </p:spPr>
        <p:txBody>
          <a:bodyPr wrap="square" rtlCol="0">
            <a:spAutoFit/>
          </a:bodyPr>
          <a:lstStyle/>
          <a:p>
            <a:pPr algn="ctr"/>
            <a:r>
              <a:rPr lang="it-IT" dirty="0" smtClean="0"/>
              <a:t>Questo porta ad istituire uno scalare, chiamato </a:t>
            </a:r>
            <a:r>
              <a:rPr lang="it-IT" i="1" dirty="0" smtClean="0"/>
              <a:t>divergenza</a:t>
            </a:r>
            <a:r>
              <a:rPr lang="it-IT" dirty="0" smtClean="0"/>
              <a:t> della grandezza vettoriale, che rappresenta puntualmente la costante di proporzionalità tra il flusso e il volume racchiuso</a:t>
            </a:r>
            <a:endParaRPr lang="it-IT" dirty="0"/>
          </a:p>
        </p:txBody>
      </p:sp>
      <p:pic>
        <p:nvPicPr>
          <p:cNvPr id="41" name="Immagine 40" descr="divergenza.jpg"/>
          <p:cNvPicPr>
            <a:picLocks noChangeAspect="1"/>
          </p:cNvPicPr>
          <p:nvPr/>
        </p:nvPicPr>
        <p:blipFill>
          <a:blip r:embed="rId5"/>
          <a:stretch>
            <a:fillRect/>
          </a:stretch>
        </p:blipFill>
        <p:spPr>
          <a:xfrm>
            <a:off x="1960880" y="2643182"/>
            <a:ext cx="5222240" cy="2458720"/>
          </a:xfrm>
          <a:prstGeom prst="rect">
            <a:avLst/>
          </a:prstGeom>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9"/>
                                        </p:tgtEl>
                                      </p:cBhvr>
                                    </p:animEffect>
                                    <p:set>
                                      <p:cBhvr>
                                        <p:cTn id="12" dur="1" fill="hold">
                                          <p:stCondLst>
                                            <p:cond delay="499"/>
                                          </p:stCondLst>
                                        </p:cTn>
                                        <p:tgtEl>
                                          <p:spTgt spid="49"/>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linds(horizontal)">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blinds(horizontal)">
                                      <p:cBhvr>
                                        <p:cTn id="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49" grpId="1"/>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Divergenza</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23</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917281"/>
            <a:ext cx="7286676" cy="369332"/>
          </a:xfrm>
          <a:prstGeom prst="rect">
            <a:avLst/>
          </a:prstGeom>
          <a:noFill/>
        </p:spPr>
        <p:txBody>
          <a:bodyPr wrap="square" rtlCol="0">
            <a:spAutoFit/>
          </a:bodyPr>
          <a:lstStyle/>
          <a:p>
            <a:pPr algn="ctr"/>
            <a:r>
              <a:rPr lang="it-IT" b="1" dirty="0" smtClean="0"/>
              <a:t>Diversi significati di flusso in fisica</a:t>
            </a:r>
            <a:endParaRPr lang="it-IT" b="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7" name="Rectangle 3"/>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0"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3"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 name="Rectangle 3"/>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CasellaDiTesto 40"/>
          <p:cNvSpPr txBox="1"/>
          <p:nvPr/>
        </p:nvSpPr>
        <p:spPr>
          <a:xfrm>
            <a:off x="1857356" y="1507170"/>
            <a:ext cx="5429288" cy="1200329"/>
          </a:xfrm>
          <a:prstGeom prst="rect">
            <a:avLst/>
          </a:prstGeom>
          <a:noFill/>
        </p:spPr>
        <p:txBody>
          <a:bodyPr wrap="square" rtlCol="0">
            <a:spAutoFit/>
          </a:bodyPr>
          <a:lstStyle/>
          <a:p>
            <a:pPr algn="ctr"/>
            <a:r>
              <a:rPr lang="it-IT" dirty="0" smtClean="0"/>
              <a:t>In matematica si intende per </a:t>
            </a:r>
            <a:r>
              <a:rPr lang="it-IT" i="1" dirty="0" smtClean="0"/>
              <a:t>flusso</a:t>
            </a:r>
            <a:r>
              <a:rPr lang="it-IT" dirty="0" smtClean="0"/>
              <a:t> una grandezza associata ad una superficie. Ciò non implica che il senso fisico della grandezza sia relativo all’attraversamento della superficie da parte di qualcosa.</a:t>
            </a:r>
            <a:endParaRPr lang="it-IT" dirty="0"/>
          </a:p>
        </p:txBody>
      </p:sp>
      <p:sp>
        <p:nvSpPr>
          <p:cNvPr id="47" name="CasellaDiTesto 46"/>
          <p:cNvSpPr txBox="1"/>
          <p:nvPr/>
        </p:nvSpPr>
        <p:spPr>
          <a:xfrm>
            <a:off x="1714480" y="2928056"/>
            <a:ext cx="5715040" cy="923330"/>
          </a:xfrm>
          <a:prstGeom prst="rect">
            <a:avLst/>
          </a:prstGeom>
          <a:noFill/>
        </p:spPr>
        <p:txBody>
          <a:bodyPr wrap="square" rtlCol="0">
            <a:spAutoFit/>
          </a:bodyPr>
          <a:lstStyle/>
          <a:p>
            <a:pPr algn="ctr"/>
            <a:r>
              <a:rPr lang="it-IT" dirty="0" smtClean="0"/>
              <a:t>Per esempio il flusso magnetico </a:t>
            </a:r>
            <a:r>
              <a:rPr lang="it-IT" dirty="0" smtClean="0">
                <a:latin typeface="Symbol" pitchFamily="18" charset="2"/>
              </a:rPr>
              <a:t>F</a:t>
            </a:r>
            <a:r>
              <a:rPr lang="it-IT" dirty="0" smtClean="0"/>
              <a:t>, non esprime l’attraversamento della superficie, ma è semplicemente una grandezza riferita alla superficie stessa. </a:t>
            </a:r>
            <a:endParaRPr lang="it-IT" dirty="0"/>
          </a:p>
        </p:txBody>
      </p:sp>
      <p:sp>
        <p:nvSpPr>
          <p:cNvPr id="53" name="CasellaDiTesto 52"/>
          <p:cNvSpPr txBox="1"/>
          <p:nvPr/>
        </p:nvSpPr>
        <p:spPr>
          <a:xfrm>
            <a:off x="607191" y="4786322"/>
            <a:ext cx="7929618" cy="1169551"/>
          </a:xfrm>
          <a:prstGeom prst="rect">
            <a:avLst/>
          </a:prstGeom>
          <a:noFill/>
        </p:spPr>
        <p:txBody>
          <a:bodyPr wrap="square" rtlCol="0">
            <a:spAutoFit/>
          </a:bodyPr>
          <a:lstStyle/>
          <a:p>
            <a:r>
              <a:rPr lang="it-IT" sz="1400" dirty="0" smtClean="0"/>
              <a:t>In inglese due termini per designare un flusso sono: </a:t>
            </a:r>
            <a:r>
              <a:rPr lang="it-IT" sz="1400" i="1" dirty="0" err="1" smtClean="0"/>
              <a:t>flux</a:t>
            </a:r>
            <a:r>
              <a:rPr lang="it-IT" sz="1400" dirty="0" smtClean="0"/>
              <a:t> e </a:t>
            </a:r>
            <a:r>
              <a:rPr lang="it-IT" sz="1400" i="1" dirty="0" smtClean="0"/>
              <a:t>flow</a:t>
            </a:r>
            <a:r>
              <a:rPr lang="it-IT" sz="1400" dirty="0" smtClean="0"/>
              <a:t>. Il termine </a:t>
            </a:r>
            <a:r>
              <a:rPr lang="it-IT" sz="1400" i="1" dirty="0" err="1" smtClean="0"/>
              <a:t>flux</a:t>
            </a:r>
            <a:r>
              <a:rPr lang="it-IT" sz="1400" dirty="0" smtClean="0"/>
              <a:t> dovrebbe fare riferimento ad una grandezza associata ad una superficie, senza che questo implichi l’attraversamento della superficie da parte di qualcosa. Esempi sogno </a:t>
            </a:r>
            <a:r>
              <a:rPr lang="it-IT" sz="1400" i="1" dirty="0" err="1" smtClean="0"/>
              <a:t>magnetic</a:t>
            </a:r>
            <a:r>
              <a:rPr lang="it-IT" sz="1400" i="1" dirty="0" smtClean="0"/>
              <a:t> </a:t>
            </a:r>
            <a:r>
              <a:rPr lang="it-IT" sz="1400" i="1" dirty="0" err="1" smtClean="0"/>
              <a:t>flux</a:t>
            </a:r>
            <a:r>
              <a:rPr lang="it-IT" sz="1400" dirty="0" smtClean="0"/>
              <a:t> </a:t>
            </a:r>
            <a:r>
              <a:rPr lang="it-IT" sz="1400" dirty="0" smtClean="0">
                <a:latin typeface="Symbol" pitchFamily="18" charset="2"/>
              </a:rPr>
              <a:t>F</a:t>
            </a:r>
            <a:r>
              <a:rPr lang="it-IT" sz="1400" dirty="0" smtClean="0">
                <a:latin typeface="+mj-lt"/>
              </a:rPr>
              <a:t>, </a:t>
            </a:r>
            <a:r>
              <a:rPr lang="it-IT" sz="1400" i="1" dirty="0" err="1" smtClean="0">
                <a:latin typeface="+mj-lt"/>
              </a:rPr>
              <a:t>electric</a:t>
            </a:r>
            <a:r>
              <a:rPr lang="it-IT" sz="1400" i="1" dirty="0" smtClean="0">
                <a:latin typeface="+mj-lt"/>
              </a:rPr>
              <a:t> </a:t>
            </a:r>
            <a:r>
              <a:rPr lang="it-IT" sz="1400" i="1" dirty="0" err="1" smtClean="0">
                <a:latin typeface="+mj-lt"/>
              </a:rPr>
              <a:t>flux</a:t>
            </a:r>
            <a:r>
              <a:rPr lang="it-IT" sz="1400" dirty="0" smtClean="0">
                <a:latin typeface="Symbol" pitchFamily="18" charset="2"/>
              </a:rPr>
              <a:t> Y</a:t>
            </a:r>
            <a:r>
              <a:rPr lang="it-IT" sz="1400" dirty="0" smtClean="0">
                <a:latin typeface="+mj-lt"/>
              </a:rPr>
              <a:t>. Il termine </a:t>
            </a:r>
            <a:r>
              <a:rPr lang="it-IT" sz="1400" i="1" dirty="0" smtClean="0">
                <a:latin typeface="+mj-lt"/>
              </a:rPr>
              <a:t>flow</a:t>
            </a:r>
            <a:r>
              <a:rPr lang="it-IT" sz="1400" dirty="0" smtClean="0">
                <a:latin typeface="+mj-lt"/>
              </a:rPr>
              <a:t> dovrebbe far riferimento all’attraversamento della superficie da parte di materia, di energia, di carica, di quantità di moto, ecc. così è per </a:t>
            </a:r>
            <a:r>
              <a:rPr lang="it-IT" sz="1400" i="1" dirty="0" err="1" smtClean="0">
                <a:latin typeface="+mj-lt"/>
              </a:rPr>
              <a:t>energy</a:t>
            </a:r>
            <a:r>
              <a:rPr lang="it-IT" sz="1400" i="1" dirty="0" smtClean="0">
                <a:latin typeface="+mj-lt"/>
              </a:rPr>
              <a:t> flo</a:t>
            </a:r>
            <a:r>
              <a:rPr lang="it-IT" sz="1400" i="1" dirty="0" smtClean="0"/>
              <a:t>w</a:t>
            </a:r>
            <a:r>
              <a:rPr lang="it-IT" sz="1400" dirty="0" smtClean="0"/>
              <a:t>, </a:t>
            </a:r>
            <a:r>
              <a:rPr lang="it-IT" sz="1400" i="1" dirty="0" err="1" smtClean="0"/>
              <a:t>matter</a:t>
            </a:r>
            <a:r>
              <a:rPr lang="it-IT" sz="1400" i="1" dirty="0" smtClean="0"/>
              <a:t> flow</a:t>
            </a:r>
            <a:r>
              <a:rPr lang="it-IT" sz="1400" dirty="0" smtClean="0"/>
              <a:t>, </a:t>
            </a:r>
            <a:r>
              <a:rPr lang="it-IT" sz="1400" i="1" dirty="0" err="1" smtClean="0"/>
              <a:t>heat</a:t>
            </a:r>
            <a:r>
              <a:rPr lang="it-IT" sz="1400" i="1" dirty="0" smtClean="0"/>
              <a:t> flow</a:t>
            </a:r>
            <a:r>
              <a:rPr lang="it-IT" sz="1400" dirty="0" smtClean="0"/>
              <a:t>.</a:t>
            </a:r>
            <a:endParaRPr lang="it-IT" sz="1400" dirty="0" smtClean="0">
              <a:latin typeface="+mj-lt"/>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linds(horizontal)">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Divergenza</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24</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642918"/>
            <a:ext cx="7286676" cy="369332"/>
          </a:xfrm>
          <a:prstGeom prst="rect">
            <a:avLst/>
          </a:prstGeom>
          <a:noFill/>
        </p:spPr>
        <p:txBody>
          <a:bodyPr wrap="square" rtlCol="0">
            <a:spAutoFit/>
          </a:bodyPr>
          <a:lstStyle/>
          <a:p>
            <a:pPr algn="ctr"/>
            <a:r>
              <a:rPr lang="it-IT" b="1" dirty="0" smtClean="0"/>
              <a:t>Definizione dell’operatore divergenza</a:t>
            </a:r>
            <a:endParaRPr lang="it-IT" b="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27" name="Rectangle 3"/>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0"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6633" name="Rectangle 9"/>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 name="Rectangle 3"/>
          <p:cNvSpPr>
            <a:spLocks noChangeArrowheads="1"/>
          </p:cNvSpPr>
          <p:nvPr/>
        </p:nvSpPr>
        <p:spPr bwMode="auto">
          <a:xfrm>
            <a:off x="0" y="2286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 name="Rectangle 6"/>
          <p:cNvSpPr>
            <a:spLocks noChangeArrowheads="1"/>
          </p:cNvSpPr>
          <p:nvPr/>
        </p:nvSpPr>
        <p:spPr bwMode="auto">
          <a:xfrm>
            <a:off x="0" y="2209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CasellaDiTesto 37"/>
          <p:cNvSpPr txBox="1"/>
          <p:nvPr/>
        </p:nvSpPr>
        <p:spPr>
          <a:xfrm>
            <a:off x="1321571" y="1214422"/>
            <a:ext cx="6500858" cy="923330"/>
          </a:xfrm>
          <a:prstGeom prst="rect">
            <a:avLst/>
          </a:prstGeom>
          <a:noFill/>
        </p:spPr>
        <p:txBody>
          <a:bodyPr wrap="square" rtlCol="0">
            <a:spAutoFit/>
          </a:bodyPr>
          <a:lstStyle/>
          <a:p>
            <a:pPr algn="ctr"/>
            <a:r>
              <a:rPr lang="it-IT" dirty="0" smtClean="0"/>
              <a:t>Se un gas passa in un tubo e il flusso all’entrata è maggiore del flusso all’uscita, significa che il gas si accumula all’interno sfruttando la sua comprimibilità.</a:t>
            </a:r>
            <a:endParaRPr lang="it-IT" dirty="0"/>
          </a:p>
        </p:txBody>
      </p:sp>
      <p:sp>
        <p:nvSpPr>
          <p:cNvPr id="39" name="CasellaDiTesto 38"/>
          <p:cNvSpPr txBox="1"/>
          <p:nvPr/>
        </p:nvSpPr>
        <p:spPr>
          <a:xfrm>
            <a:off x="1714480" y="4286256"/>
            <a:ext cx="5715040" cy="646331"/>
          </a:xfrm>
          <a:prstGeom prst="rect">
            <a:avLst/>
          </a:prstGeom>
          <a:noFill/>
        </p:spPr>
        <p:txBody>
          <a:bodyPr wrap="square" rtlCol="0">
            <a:spAutoFit/>
          </a:bodyPr>
          <a:lstStyle/>
          <a:p>
            <a:pPr algn="ctr"/>
            <a:r>
              <a:rPr lang="it-IT" dirty="0" smtClean="0"/>
              <a:t>Un muro esposto al sole si riscalda perché il flusso di calore entrate è maggiore di quello uscente.</a:t>
            </a:r>
            <a:endParaRPr lang="it-IT" dirty="0"/>
          </a:p>
        </p:txBody>
      </p:sp>
      <p:sp>
        <p:nvSpPr>
          <p:cNvPr id="48" name="CasellaDiTesto 47"/>
          <p:cNvSpPr txBox="1"/>
          <p:nvPr/>
        </p:nvSpPr>
        <p:spPr>
          <a:xfrm>
            <a:off x="1178695" y="1214422"/>
            <a:ext cx="6786610" cy="1477328"/>
          </a:xfrm>
          <a:prstGeom prst="rect">
            <a:avLst/>
          </a:prstGeom>
          <a:noFill/>
        </p:spPr>
        <p:txBody>
          <a:bodyPr wrap="square" rtlCol="0">
            <a:spAutoFit/>
          </a:bodyPr>
          <a:lstStyle/>
          <a:p>
            <a:pPr algn="ctr"/>
            <a:r>
              <a:rPr lang="it-IT" dirty="0" smtClean="0"/>
              <a:t>Per valutare l’intensità di produzione o di accumulo di flusso si procede come segue: fissato un punto </a:t>
            </a:r>
            <a:r>
              <a:rPr lang="it-IT" b="1" dirty="0" smtClean="0"/>
              <a:t>P </a:t>
            </a:r>
            <a:r>
              <a:rPr lang="it-IT" dirty="0" smtClean="0"/>
              <a:t>e considerata una superficie chiusa riducibile che lo contiene ,si valuta il rapporto tra il flusso associato alla superficie e il volume </a:t>
            </a:r>
            <a:r>
              <a:rPr lang="it-IT" i="1" dirty="0" smtClean="0"/>
              <a:t>V</a:t>
            </a:r>
            <a:r>
              <a:rPr lang="it-IT" dirty="0" smtClean="0"/>
              <a:t>  racchiuso dalla superficie stessa facendone il limite fino a far contrarre il volume a un punto.</a:t>
            </a:r>
            <a:endParaRPr lang="it-IT" dirty="0"/>
          </a:p>
        </p:txBody>
      </p:sp>
      <p:sp>
        <p:nvSpPr>
          <p:cNvPr id="49" name="CasellaDiTesto 48"/>
          <p:cNvSpPr txBox="1"/>
          <p:nvPr/>
        </p:nvSpPr>
        <p:spPr>
          <a:xfrm>
            <a:off x="1535885" y="4357694"/>
            <a:ext cx="6072230" cy="646331"/>
          </a:xfrm>
          <a:prstGeom prst="rect">
            <a:avLst/>
          </a:prstGeom>
          <a:noFill/>
        </p:spPr>
        <p:txBody>
          <a:bodyPr wrap="square" rtlCol="0">
            <a:spAutoFit/>
          </a:bodyPr>
          <a:lstStyle/>
          <a:p>
            <a:pPr algn="ctr"/>
            <a:r>
              <a:rPr lang="it-IT" dirty="0" smtClean="0"/>
              <a:t>Tale limite quando esiste è finito e prende il nome di </a:t>
            </a:r>
            <a:r>
              <a:rPr lang="it-IT" i="1" dirty="0" smtClean="0"/>
              <a:t>divergenza</a:t>
            </a:r>
            <a:r>
              <a:rPr lang="it-IT" dirty="0" smtClean="0"/>
              <a:t> del vettore </a:t>
            </a:r>
            <a:r>
              <a:rPr lang="it-IT" u="sng" dirty="0" smtClean="0"/>
              <a:t>v</a:t>
            </a:r>
            <a:r>
              <a:rPr lang="it-IT" dirty="0" smtClean="0"/>
              <a:t> nel punto </a:t>
            </a:r>
            <a:r>
              <a:rPr lang="it-IT" b="1" dirty="0" smtClean="0"/>
              <a:t>P </a:t>
            </a:r>
            <a:r>
              <a:rPr lang="it-IT" dirty="0" smtClean="0"/>
              <a:t>all’instante t</a:t>
            </a:r>
            <a:endParaRPr lang="it-IT" b="1" i="1" dirty="0"/>
          </a:p>
        </p:txBody>
      </p:sp>
      <p:sp>
        <p:nvSpPr>
          <p:cNvPr id="522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2225"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00400" y="5286388"/>
            <a:ext cx="2743200" cy="561975"/>
          </a:xfrm>
          <a:prstGeom prst="rect">
            <a:avLst/>
          </a:prstGeom>
          <a:noFill/>
        </p:spPr>
      </p:pic>
      <p:sp>
        <p:nvSpPr>
          <p:cNvPr id="52227" name="Rectangle 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CasellaDiTesto 49"/>
          <p:cNvSpPr txBox="1"/>
          <p:nvPr/>
        </p:nvSpPr>
        <p:spPr>
          <a:xfrm>
            <a:off x="2107389" y="1142984"/>
            <a:ext cx="5500726" cy="3970318"/>
          </a:xfrm>
          <a:prstGeom prst="rect">
            <a:avLst/>
          </a:prstGeom>
          <a:noFill/>
        </p:spPr>
        <p:txBody>
          <a:bodyPr wrap="square" rtlCol="0">
            <a:spAutoFit/>
          </a:bodyPr>
          <a:lstStyle/>
          <a:p>
            <a:r>
              <a:rPr lang="it-IT" dirty="0" smtClean="0"/>
              <a:t>Assegnata una funzione vettoriale </a:t>
            </a:r>
            <a:r>
              <a:rPr lang="it-IT" u="sng" dirty="0" smtClean="0"/>
              <a:t>v</a:t>
            </a:r>
            <a:r>
              <a:rPr lang="it-IT" dirty="0" smtClean="0"/>
              <a:t>(t,</a:t>
            </a:r>
            <a:r>
              <a:rPr lang="it-IT" b="1" dirty="0" smtClean="0"/>
              <a:t>P</a:t>
            </a:r>
            <a:r>
              <a:rPr lang="it-IT" dirty="0" smtClean="0"/>
              <a:t>), definita in un intervallo </a:t>
            </a:r>
            <a:r>
              <a:rPr lang="it-IT" b="1" dirty="0" smtClean="0"/>
              <a:t>T</a:t>
            </a:r>
            <a:r>
              <a:rPr lang="it-IT" dirty="0" smtClean="0"/>
              <a:t> e in una regione </a:t>
            </a:r>
            <a:r>
              <a:rPr lang="it-IT" b="1" dirty="0" smtClean="0"/>
              <a:t>D</a:t>
            </a:r>
            <a:r>
              <a:rPr lang="it-IT" dirty="0" smtClean="0"/>
              <a:t>, eseguiamo il seguente processo:</a:t>
            </a:r>
          </a:p>
          <a:p>
            <a:endParaRPr lang="it-IT" b="1" dirty="0" smtClean="0"/>
          </a:p>
          <a:p>
            <a:pPr>
              <a:buFont typeface="Arial" pitchFamily="34" charset="0"/>
              <a:buChar char="•"/>
            </a:pPr>
            <a:r>
              <a:rPr lang="it-IT" b="1" dirty="0" smtClean="0"/>
              <a:t> </a:t>
            </a:r>
            <a:r>
              <a:rPr lang="it-IT" dirty="0" smtClean="0"/>
              <a:t>considerato un punto </a:t>
            </a:r>
            <a:r>
              <a:rPr lang="it-IT" b="1" dirty="0" smtClean="0"/>
              <a:t>P</a:t>
            </a:r>
            <a:r>
              <a:rPr lang="it-IT" dirty="0" smtClean="0"/>
              <a:t> e un volume </a:t>
            </a:r>
            <a:r>
              <a:rPr lang="it-IT" b="1" dirty="0" smtClean="0"/>
              <a:t>V</a:t>
            </a:r>
            <a:r>
              <a:rPr lang="it-IT" dirty="0" smtClean="0"/>
              <a:t> che lo  contiene;</a:t>
            </a:r>
          </a:p>
          <a:p>
            <a:endParaRPr lang="it-IT" b="1" dirty="0" smtClean="0"/>
          </a:p>
          <a:p>
            <a:pPr>
              <a:buFont typeface="Arial" pitchFamily="34" charset="0"/>
              <a:buChar char="•"/>
            </a:pPr>
            <a:r>
              <a:rPr lang="it-IT" b="1" dirty="0" smtClean="0"/>
              <a:t> </a:t>
            </a:r>
            <a:r>
              <a:rPr lang="it-IT" dirty="0" smtClean="0"/>
              <a:t>considerato il flusso della funzione vettoriale </a:t>
            </a:r>
            <a:r>
              <a:rPr lang="it-IT" u="sng" dirty="0" smtClean="0"/>
              <a:t>v</a:t>
            </a:r>
            <a:r>
              <a:rPr lang="it-IT" dirty="0" smtClean="0"/>
              <a:t>(t,</a:t>
            </a:r>
            <a:r>
              <a:rPr lang="it-IT" b="1" dirty="0" smtClean="0"/>
              <a:t>P</a:t>
            </a:r>
            <a:r>
              <a:rPr lang="it-IT" dirty="0" smtClean="0"/>
              <a:t>) </a:t>
            </a:r>
          </a:p>
          <a:p>
            <a:r>
              <a:rPr lang="it-IT" dirty="0" smtClean="0"/>
              <a:t>  associato al bordo ∂</a:t>
            </a:r>
            <a:r>
              <a:rPr lang="it-IT" b="1" dirty="0" smtClean="0"/>
              <a:t>V</a:t>
            </a:r>
            <a:r>
              <a:rPr lang="it-IT" dirty="0" smtClean="0"/>
              <a:t> del volume;</a:t>
            </a:r>
          </a:p>
          <a:p>
            <a:pPr>
              <a:buFont typeface="Arial" pitchFamily="34" charset="0"/>
              <a:buChar char="•"/>
            </a:pPr>
            <a:endParaRPr lang="it-IT" dirty="0" smtClean="0"/>
          </a:p>
          <a:p>
            <a:pPr>
              <a:buFont typeface="Arial" pitchFamily="34" charset="0"/>
              <a:buChar char="•"/>
            </a:pPr>
            <a:r>
              <a:rPr lang="it-IT" dirty="0" smtClean="0"/>
              <a:t> calcolato il rapporto tra il flusso e il volume </a:t>
            </a:r>
            <a:r>
              <a:rPr lang="it-IT" b="1" dirty="0" smtClean="0"/>
              <a:t>V</a:t>
            </a:r>
            <a:r>
              <a:rPr lang="it-IT" dirty="0" smtClean="0"/>
              <a:t>;</a:t>
            </a:r>
          </a:p>
          <a:p>
            <a:pPr>
              <a:buFont typeface="Arial" pitchFamily="34" charset="0"/>
              <a:buChar char="•"/>
            </a:pPr>
            <a:endParaRPr lang="it-IT" dirty="0" smtClean="0"/>
          </a:p>
          <a:p>
            <a:pPr>
              <a:buFont typeface="Arial" pitchFamily="34" charset="0"/>
              <a:buChar char="•"/>
            </a:pPr>
            <a:r>
              <a:rPr lang="it-IT" dirty="0" smtClean="0"/>
              <a:t> eseguito il limite del rapporto quando </a:t>
            </a:r>
            <a:r>
              <a:rPr lang="it-IT" b="1" dirty="0" smtClean="0"/>
              <a:t>V</a:t>
            </a:r>
            <a:r>
              <a:rPr lang="it-IT" dirty="0" smtClean="0"/>
              <a:t>→</a:t>
            </a:r>
            <a:r>
              <a:rPr lang="it-IT" b="1" dirty="0" smtClean="0"/>
              <a:t>P</a:t>
            </a:r>
            <a:r>
              <a:rPr lang="it-IT" dirty="0" smtClean="0"/>
              <a:t>;</a:t>
            </a:r>
          </a:p>
          <a:p>
            <a:pPr>
              <a:buFont typeface="Arial" pitchFamily="34" charset="0"/>
              <a:buChar char="•"/>
            </a:pPr>
            <a:endParaRPr lang="it-IT" dirty="0" smtClean="0"/>
          </a:p>
          <a:p>
            <a:r>
              <a:rPr lang="it-IT" dirty="0" smtClean="0"/>
              <a:t>otteniamo la funzione scalare</a:t>
            </a:r>
            <a:endParaRPr lang="it-IT" b="1" dirty="0" smtClean="0"/>
          </a:p>
        </p:txBody>
      </p:sp>
      <p:sp>
        <p:nvSpPr>
          <p:cNvPr id="522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2228"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738565" y="5214950"/>
            <a:ext cx="2238375" cy="352425"/>
          </a:xfrm>
          <a:prstGeom prst="rect">
            <a:avLst/>
          </a:prstGeom>
          <a:noFill/>
        </p:spPr>
      </p:pic>
      <p:sp>
        <p:nvSpPr>
          <p:cNvPr id="52230"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CasellaDiTesto 50"/>
          <p:cNvSpPr txBox="1"/>
          <p:nvPr/>
        </p:nvSpPr>
        <p:spPr>
          <a:xfrm>
            <a:off x="2071670" y="5643578"/>
            <a:ext cx="5572164" cy="646331"/>
          </a:xfrm>
          <a:prstGeom prst="rect">
            <a:avLst/>
          </a:prstGeom>
          <a:noFill/>
        </p:spPr>
        <p:txBody>
          <a:bodyPr wrap="square" rtlCol="0">
            <a:spAutoFit/>
          </a:bodyPr>
          <a:lstStyle/>
          <a:p>
            <a:r>
              <a:rPr lang="it-IT" dirty="0" smtClean="0"/>
              <a:t>che prende il nome di  </a:t>
            </a:r>
            <a:r>
              <a:rPr lang="it-IT" b="1" dirty="0" smtClean="0"/>
              <a:t>divergenza</a:t>
            </a:r>
            <a:r>
              <a:rPr lang="it-IT" dirty="0" smtClean="0"/>
              <a:t> della funzione vettoriale </a:t>
            </a:r>
            <a:r>
              <a:rPr lang="it-IT" u="sng" dirty="0" smtClean="0"/>
              <a:t>v</a:t>
            </a:r>
            <a:r>
              <a:rPr lang="it-IT" dirty="0" smtClean="0"/>
              <a:t>(t,</a:t>
            </a:r>
            <a:r>
              <a:rPr lang="it-IT" b="1" dirty="0" smtClean="0"/>
              <a:t>P</a:t>
            </a:r>
            <a:r>
              <a:rPr lang="it-IT" dirty="0" smtClean="0"/>
              <a:t>) all’istante t nel punto </a:t>
            </a:r>
            <a:r>
              <a:rPr lang="it-IT" b="1" dirty="0" smtClean="0"/>
              <a:t>P</a:t>
            </a:r>
            <a:r>
              <a:rPr lang="it-IT" dirty="0" smtClean="0"/>
              <a:t>.</a:t>
            </a:r>
            <a:endParaRPr lang="it-IT" dirty="0"/>
          </a:p>
        </p:txBody>
      </p:sp>
      <p:sp>
        <p:nvSpPr>
          <p:cNvPr id="52" name="Rettangolo 51"/>
          <p:cNvSpPr/>
          <p:nvPr/>
        </p:nvSpPr>
        <p:spPr>
          <a:xfrm>
            <a:off x="2000232" y="1071546"/>
            <a:ext cx="5572164" cy="5357850"/>
          </a:xfrm>
          <a:prstGeom prst="rect">
            <a:avLst/>
          </a:prstGeom>
          <a:noFill/>
          <a:ln w="25400">
            <a:solidFill>
              <a:srgbClr val="001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4817" name="Picture 1" descr="G:\immagini tdfa\pistone.jpg"/>
          <p:cNvPicPr>
            <a:picLocks noChangeAspect="1" noChangeArrowheads="1"/>
          </p:cNvPicPr>
          <p:nvPr/>
        </p:nvPicPr>
        <p:blipFill>
          <a:blip r:embed="rId7" cstate="print"/>
          <a:srcRect/>
          <a:stretch>
            <a:fillRect/>
          </a:stretch>
        </p:blipFill>
        <p:spPr bwMode="auto">
          <a:xfrm>
            <a:off x="3384995" y="2143116"/>
            <a:ext cx="2374011" cy="1991520"/>
          </a:xfrm>
          <a:prstGeom prst="rect">
            <a:avLst/>
          </a:prstGeom>
          <a:noFill/>
        </p:spPr>
      </p:pic>
      <p:pic>
        <p:nvPicPr>
          <p:cNvPr id="34818" name="Picture 2" descr="G:\immagini tdfa\muro.jpg"/>
          <p:cNvPicPr>
            <a:picLocks noChangeAspect="1" noChangeArrowheads="1"/>
          </p:cNvPicPr>
          <p:nvPr/>
        </p:nvPicPr>
        <p:blipFill>
          <a:blip r:embed="rId8"/>
          <a:srcRect/>
          <a:stretch>
            <a:fillRect/>
          </a:stretch>
        </p:blipFill>
        <p:spPr bwMode="auto">
          <a:xfrm>
            <a:off x="3031600" y="5000636"/>
            <a:ext cx="3080800" cy="1500174"/>
          </a:xfrm>
          <a:prstGeom prst="rect">
            <a:avLst/>
          </a:prstGeom>
          <a:noFill/>
        </p:spPr>
      </p:pic>
      <p:pic>
        <p:nvPicPr>
          <p:cNvPr id="54" name="Immagine 53" descr="volume.jpg"/>
          <p:cNvPicPr>
            <a:picLocks noChangeAspect="1"/>
          </p:cNvPicPr>
          <p:nvPr/>
        </p:nvPicPr>
        <p:blipFill>
          <a:blip r:embed="rId9"/>
          <a:stretch>
            <a:fillRect/>
          </a:stretch>
        </p:blipFill>
        <p:spPr>
          <a:xfrm>
            <a:off x="3609972" y="2857496"/>
            <a:ext cx="1924056" cy="1163596"/>
          </a:xfrm>
          <a:prstGeom prst="rect">
            <a:avLst/>
          </a:prstGeom>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blinds(horizontal)">
                                      <p:cBhvr>
                                        <p:cTn id="7" dur="500"/>
                                        <p:tgtEl>
                                          <p:spTgt spid="348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linds(horizont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34817"/>
                                        </p:tgtEl>
                                      </p:cBhvr>
                                    </p:animEffect>
                                    <p:set>
                                      <p:cBhvr>
                                        <p:cTn id="28" dur="1" fill="hold">
                                          <p:stCondLst>
                                            <p:cond delay="499"/>
                                          </p:stCondLst>
                                        </p:cTn>
                                        <p:tgtEl>
                                          <p:spTgt spid="34817"/>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34818"/>
                                        </p:tgtEl>
                                      </p:cBhvr>
                                    </p:animEffect>
                                    <p:set>
                                      <p:cBhvr>
                                        <p:cTn id="31" dur="1" fill="hold">
                                          <p:stCondLst>
                                            <p:cond delay="499"/>
                                          </p:stCondLst>
                                        </p:cTn>
                                        <p:tgtEl>
                                          <p:spTgt spid="348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linds(horizontal)">
                                      <p:cBhvr>
                                        <p:cTn id="41" dur="5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blinds(horizontal)">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52225"/>
                                        </p:tgtEl>
                                        <p:attrNameLst>
                                          <p:attrName>style.visibility</p:attrName>
                                        </p:attrNameLst>
                                      </p:cBhvr>
                                      <p:to>
                                        <p:strVal val="visible"/>
                                      </p:to>
                                    </p:set>
                                    <p:animEffect transition="in" filter="blinds(horizontal)">
                                      <p:cBhvr>
                                        <p:cTn id="51" dur="500"/>
                                        <p:tgtEl>
                                          <p:spTgt spid="5222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52225"/>
                                        </p:tgtEl>
                                      </p:cBhvr>
                                    </p:animEffect>
                                    <p:set>
                                      <p:cBhvr>
                                        <p:cTn id="56" dur="1" fill="hold">
                                          <p:stCondLst>
                                            <p:cond delay="499"/>
                                          </p:stCondLst>
                                        </p:cTn>
                                        <p:tgtEl>
                                          <p:spTgt spid="52225"/>
                                        </p:tgtEl>
                                        <p:attrNameLst>
                                          <p:attrName>style.visibility</p:attrName>
                                        </p:attrNameLst>
                                      </p:cBhvr>
                                      <p:to>
                                        <p:strVal val="hidden"/>
                                      </p:to>
                                    </p:set>
                                  </p:childTnLst>
                                </p:cTn>
                              </p:par>
                              <p:par>
                                <p:cTn id="57" presetID="3" presetClass="exit" presetSubtype="10" fill="hold" grpId="1" nodeType="withEffect">
                                  <p:stCondLst>
                                    <p:cond delay="0"/>
                                  </p:stCondLst>
                                  <p:childTnLst>
                                    <p:animEffect transition="out" filter="blinds(horizontal)">
                                      <p:cBhvr>
                                        <p:cTn id="58" dur="500"/>
                                        <p:tgtEl>
                                          <p:spTgt spid="49"/>
                                        </p:tgtEl>
                                      </p:cBhvr>
                                    </p:animEffect>
                                    <p:set>
                                      <p:cBhvr>
                                        <p:cTn id="59" dur="1" fill="hold">
                                          <p:stCondLst>
                                            <p:cond delay="499"/>
                                          </p:stCondLst>
                                        </p:cTn>
                                        <p:tgtEl>
                                          <p:spTgt spid="49"/>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48"/>
                                        </p:tgtEl>
                                      </p:cBhvr>
                                    </p:animEffect>
                                    <p:set>
                                      <p:cBhvr>
                                        <p:cTn id="62" dur="1" fill="hold">
                                          <p:stCondLst>
                                            <p:cond delay="499"/>
                                          </p:stCondLst>
                                        </p:cTn>
                                        <p:tgtEl>
                                          <p:spTgt spid="48"/>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54"/>
                                        </p:tgtEl>
                                      </p:cBhvr>
                                    </p:animEffect>
                                    <p:set>
                                      <p:cBhvr>
                                        <p:cTn id="65" dur="1" fill="hold">
                                          <p:stCondLst>
                                            <p:cond delay="499"/>
                                          </p:stCondLst>
                                        </p:cTn>
                                        <p:tgtEl>
                                          <p:spTgt spid="5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blinds(horizontal)">
                                      <p:cBhvr>
                                        <p:cTn id="73" dur="500"/>
                                        <p:tgtEl>
                                          <p:spTgt spid="50"/>
                                        </p:tgtEl>
                                      </p:cBhvr>
                                    </p:animEffect>
                                  </p:childTnLst>
                                </p:cTn>
                              </p:par>
                              <p:par>
                                <p:cTn id="74" presetID="3" presetClass="entr" presetSubtype="10" fill="hold" nodeType="withEffect">
                                  <p:stCondLst>
                                    <p:cond delay="0"/>
                                  </p:stCondLst>
                                  <p:childTnLst>
                                    <p:set>
                                      <p:cBhvr>
                                        <p:cTn id="75" dur="1" fill="hold">
                                          <p:stCondLst>
                                            <p:cond delay="0"/>
                                          </p:stCondLst>
                                        </p:cTn>
                                        <p:tgtEl>
                                          <p:spTgt spid="52228"/>
                                        </p:tgtEl>
                                        <p:attrNameLst>
                                          <p:attrName>style.visibility</p:attrName>
                                        </p:attrNameLst>
                                      </p:cBhvr>
                                      <p:to>
                                        <p:strVal val="visible"/>
                                      </p:to>
                                    </p:set>
                                    <p:animEffect transition="in" filter="blinds(horizontal)">
                                      <p:cBhvr>
                                        <p:cTn id="76" dur="500"/>
                                        <p:tgtEl>
                                          <p:spTgt spid="5222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linds(horizontal)">
                                      <p:cBhvr>
                                        <p:cTn id="7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1"/>
      <p:bldP spid="39" grpId="2"/>
      <p:bldP spid="48" grpId="0"/>
      <p:bldP spid="48" grpId="1"/>
      <p:bldP spid="49" grpId="0"/>
      <p:bldP spid="49" grpId="1"/>
      <p:bldP spid="50" grpId="0"/>
      <p:bldP spid="51" grpId="0"/>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Divergenza</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25</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1000108"/>
            <a:ext cx="7286676" cy="369332"/>
          </a:xfrm>
          <a:prstGeom prst="rect">
            <a:avLst/>
          </a:prstGeom>
          <a:noFill/>
        </p:spPr>
        <p:txBody>
          <a:bodyPr wrap="square" rtlCol="0">
            <a:spAutoFit/>
          </a:bodyPr>
          <a:lstStyle/>
          <a:p>
            <a:pPr algn="ctr"/>
            <a:r>
              <a:rPr lang="it-IT" b="1" dirty="0" smtClean="0"/>
              <a:t>Divergenza in coordinate cartesiane</a:t>
            </a:r>
            <a:endParaRPr lang="it-IT" b="1" dirty="0"/>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CasellaDiTesto 28"/>
          <p:cNvSpPr txBox="1"/>
          <p:nvPr/>
        </p:nvSpPr>
        <p:spPr>
          <a:xfrm>
            <a:off x="1107257" y="1500174"/>
            <a:ext cx="6929486" cy="646331"/>
          </a:xfrm>
          <a:prstGeom prst="rect">
            <a:avLst/>
          </a:prstGeom>
          <a:noFill/>
        </p:spPr>
        <p:txBody>
          <a:bodyPr wrap="square" rtlCol="0">
            <a:spAutoFit/>
          </a:bodyPr>
          <a:lstStyle/>
          <a:p>
            <a:pPr algn="ctr"/>
            <a:r>
              <a:rPr lang="it-IT" dirty="0" smtClean="0"/>
              <a:t>L’espressione in coordinate cartesiane della divergenza risulta la seguente:</a:t>
            </a:r>
            <a:endParaRPr lang="it-IT" dirty="0"/>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608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CasellaDiTesto 32"/>
          <p:cNvSpPr txBox="1"/>
          <p:nvPr/>
        </p:nvSpPr>
        <p:spPr>
          <a:xfrm>
            <a:off x="1142976" y="3143248"/>
            <a:ext cx="6858048" cy="646331"/>
          </a:xfrm>
          <a:prstGeom prst="rect">
            <a:avLst/>
          </a:prstGeom>
          <a:noFill/>
        </p:spPr>
        <p:txBody>
          <a:bodyPr wrap="square" rtlCol="0">
            <a:spAutoFit/>
          </a:bodyPr>
          <a:lstStyle/>
          <a:p>
            <a:pPr algn="ctr"/>
            <a:r>
              <a:rPr lang="it-IT" dirty="0" smtClean="0"/>
              <a:t>In letteratura è possibile trovare l’operatore divergenza in notazione figurata oppure attraverso l’operatore </a:t>
            </a:r>
            <a:r>
              <a:rPr lang="it-IT" dirty="0" err="1" smtClean="0"/>
              <a:t>nabla</a:t>
            </a:r>
            <a:r>
              <a:rPr lang="it-IT" dirty="0" smtClean="0"/>
              <a:t>.</a:t>
            </a:r>
            <a:endParaRPr lang="it-IT" dirty="0"/>
          </a:p>
        </p:txBody>
      </p:sp>
      <p:sp>
        <p:nvSpPr>
          <p:cNvPr id="34" name="CasellaDiTesto 33"/>
          <p:cNvSpPr txBox="1"/>
          <p:nvPr/>
        </p:nvSpPr>
        <p:spPr>
          <a:xfrm>
            <a:off x="1142987" y="4143380"/>
            <a:ext cx="2857520" cy="2308324"/>
          </a:xfrm>
          <a:prstGeom prst="rect">
            <a:avLst/>
          </a:prstGeom>
          <a:noFill/>
          <a:ln w="25400">
            <a:solidFill>
              <a:srgbClr val="00144C"/>
            </a:solidFill>
          </a:ln>
        </p:spPr>
        <p:txBody>
          <a:bodyPr wrap="square" rtlCol="0">
            <a:spAutoFit/>
          </a:bodyPr>
          <a:lstStyle/>
          <a:p>
            <a:pPr algn="ctr"/>
            <a:r>
              <a:rPr lang="it-IT" dirty="0" smtClean="0"/>
              <a:t>Nella notazione figurata, la divergenza è espressa nel seguente modo:</a:t>
            </a:r>
          </a:p>
          <a:p>
            <a:pPr algn="ctr"/>
            <a:endParaRPr lang="it-IT" u="sng" dirty="0" smtClean="0"/>
          </a:p>
          <a:p>
            <a:pPr algn="ctr"/>
            <a:endParaRPr lang="it-IT" u="sng" dirty="0" smtClean="0"/>
          </a:p>
          <a:p>
            <a:pPr algn="ctr"/>
            <a:endParaRPr lang="it-IT" u="sng" dirty="0" smtClean="0"/>
          </a:p>
          <a:p>
            <a:pPr algn="ctr"/>
            <a:r>
              <a:rPr lang="it-IT" dirty="0" err="1" smtClean="0"/>
              <a:t>D=div</a:t>
            </a:r>
            <a:r>
              <a:rPr lang="it-IT" dirty="0" smtClean="0"/>
              <a:t> </a:t>
            </a:r>
            <a:r>
              <a:rPr lang="it-IT" i="1" u="sng" dirty="0" smtClean="0"/>
              <a:t>v</a:t>
            </a:r>
          </a:p>
          <a:p>
            <a:pPr algn="ctr"/>
            <a:endParaRPr lang="it-IT" i="1" dirty="0" smtClean="0"/>
          </a:p>
        </p:txBody>
      </p:sp>
      <p:sp>
        <p:nvSpPr>
          <p:cNvPr id="35" name="CasellaDiTesto 34"/>
          <p:cNvSpPr txBox="1"/>
          <p:nvPr/>
        </p:nvSpPr>
        <p:spPr>
          <a:xfrm>
            <a:off x="5143494" y="4143381"/>
            <a:ext cx="2857520" cy="2308324"/>
          </a:xfrm>
          <a:prstGeom prst="rect">
            <a:avLst/>
          </a:prstGeom>
          <a:noFill/>
          <a:ln w="25400">
            <a:solidFill>
              <a:srgbClr val="00144C"/>
            </a:solidFill>
          </a:ln>
        </p:spPr>
        <p:txBody>
          <a:bodyPr wrap="square" rtlCol="0">
            <a:spAutoFit/>
          </a:bodyPr>
          <a:lstStyle/>
          <a:p>
            <a:pPr algn="ctr"/>
            <a:r>
              <a:rPr lang="it-IT" dirty="0" smtClean="0"/>
              <a:t>Utilizzando l’operatore </a:t>
            </a:r>
            <a:r>
              <a:rPr lang="it-IT" i="1" dirty="0" err="1" smtClean="0"/>
              <a:t>nabla</a:t>
            </a:r>
            <a:r>
              <a:rPr lang="it-IT" dirty="0" smtClean="0"/>
              <a:t>, la divergenza è ottenuta dal prodotto  scalare del campo vettoriale </a:t>
            </a:r>
            <a:r>
              <a:rPr lang="it-IT" u="sng" dirty="0" smtClean="0"/>
              <a:t>v </a:t>
            </a:r>
            <a:r>
              <a:rPr lang="it-IT" dirty="0" smtClean="0"/>
              <a:t>con il vettore </a:t>
            </a:r>
            <a:r>
              <a:rPr lang="it-IT" u="sng" dirty="0" smtClean="0"/>
              <a:t>∆</a:t>
            </a:r>
            <a:r>
              <a:rPr lang="it-IT" dirty="0" smtClean="0"/>
              <a:t> </a:t>
            </a:r>
          </a:p>
          <a:p>
            <a:pPr algn="ctr"/>
            <a:endParaRPr lang="it-IT" u="sng" dirty="0" smtClean="0"/>
          </a:p>
          <a:p>
            <a:pPr algn="ctr"/>
            <a:r>
              <a:rPr lang="it-IT" dirty="0" err="1" smtClean="0"/>
              <a:t>D=</a:t>
            </a:r>
            <a:r>
              <a:rPr lang="it-IT" u="sng" dirty="0" smtClean="0"/>
              <a:t> ∆</a:t>
            </a:r>
            <a:r>
              <a:rPr lang="it-IT" dirty="0" smtClean="0"/>
              <a:t> </a:t>
            </a:r>
            <a:r>
              <a:rPr lang="it-IT" sz="900" dirty="0" smtClean="0"/>
              <a:t>●</a:t>
            </a:r>
            <a:r>
              <a:rPr lang="it-IT" dirty="0" smtClean="0"/>
              <a:t> </a:t>
            </a:r>
            <a:r>
              <a:rPr lang="it-IT" i="1" u="sng" dirty="0" smtClean="0"/>
              <a:t>v</a:t>
            </a:r>
          </a:p>
          <a:p>
            <a:pPr algn="ctr"/>
            <a:endParaRPr lang="it-IT" i="1" u="sng" dirty="0" smtClean="0"/>
          </a:p>
        </p:txBody>
      </p:sp>
      <p:sp>
        <p:nvSpPr>
          <p:cNvPr id="58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5836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538538" y="2428868"/>
            <a:ext cx="2066925" cy="619125"/>
          </a:xfrm>
          <a:prstGeom prst="rect">
            <a:avLst/>
          </a:prstGeom>
          <a:noFill/>
        </p:spPr>
      </p:pic>
      <p:sp>
        <p:nvSpPr>
          <p:cNvPr id="58371"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Divergenza</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26</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952753"/>
            <a:ext cx="7286676" cy="369332"/>
          </a:xfrm>
          <a:prstGeom prst="rect">
            <a:avLst/>
          </a:prstGeom>
          <a:noFill/>
        </p:spPr>
        <p:txBody>
          <a:bodyPr wrap="square" rtlCol="0">
            <a:spAutoFit/>
          </a:bodyPr>
          <a:lstStyle/>
          <a:p>
            <a:pPr algn="ctr"/>
            <a:r>
              <a:rPr lang="it-IT" b="1" dirty="0" smtClean="0"/>
              <a:t>Proprietà fondamentali</a:t>
            </a:r>
            <a:endParaRPr lang="it-IT" b="1" dirty="0"/>
          </a:p>
        </p:txBody>
      </p:sp>
      <p:sp>
        <p:nvSpPr>
          <p:cNvPr id="440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4040" name="Rectangle 8"/>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CasellaDiTesto 28"/>
          <p:cNvSpPr txBox="1"/>
          <p:nvPr/>
        </p:nvSpPr>
        <p:spPr>
          <a:xfrm>
            <a:off x="1053679" y="2274838"/>
            <a:ext cx="7036643" cy="1200329"/>
          </a:xfrm>
          <a:prstGeom prst="rect">
            <a:avLst/>
          </a:prstGeom>
          <a:noFill/>
          <a:ln w="25400">
            <a:solidFill>
              <a:srgbClr val="00144C"/>
            </a:solidFill>
          </a:ln>
        </p:spPr>
        <p:txBody>
          <a:bodyPr wrap="square" rtlCol="0">
            <a:spAutoFit/>
          </a:bodyPr>
          <a:lstStyle/>
          <a:p>
            <a:pPr algn="ctr"/>
            <a:r>
              <a:rPr lang="it-IT" dirty="0" smtClean="0"/>
              <a:t>Sia </a:t>
            </a:r>
            <a:r>
              <a:rPr lang="it-IT" b="1" dirty="0" smtClean="0"/>
              <a:t>T</a:t>
            </a:r>
            <a:r>
              <a:rPr lang="it-IT" dirty="0" smtClean="0"/>
              <a:t> un intervallo temporale e </a:t>
            </a:r>
            <a:r>
              <a:rPr lang="it-IT" b="1" dirty="0" smtClean="0"/>
              <a:t>D </a:t>
            </a:r>
            <a:r>
              <a:rPr lang="it-IT" dirty="0" smtClean="0"/>
              <a:t>una regione di spazio. Una funzione vettoriale </a:t>
            </a:r>
            <a:r>
              <a:rPr lang="it-IT" u="sng" dirty="0" smtClean="0"/>
              <a:t>v</a:t>
            </a:r>
            <a:r>
              <a:rPr lang="it-IT" dirty="0" smtClean="0"/>
              <a:t> (t,</a:t>
            </a:r>
            <a:r>
              <a:rPr lang="it-IT" b="1" dirty="0" smtClean="0"/>
              <a:t>P</a:t>
            </a:r>
            <a:r>
              <a:rPr lang="it-IT" dirty="0" smtClean="0"/>
              <a:t>), con t </a:t>
            </a:r>
            <a:r>
              <a:rPr lang="el-GR" dirty="0" smtClean="0"/>
              <a:t>ϵ</a:t>
            </a:r>
            <a:r>
              <a:rPr lang="it-IT" dirty="0" smtClean="0"/>
              <a:t> </a:t>
            </a:r>
            <a:r>
              <a:rPr lang="it-IT" b="1" dirty="0" smtClean="0"/>
              <a:t>T </a:t>
            </a:r>
            <a:r>
              <a:rPr lang="it-IT" dirty="0" smtClean="0"/>
              <a:t>e </a:t>
            </a:r>
            <a:r>
              <a:rPr lang="it-IT" b="1" dirty="0" smtClean="0"/>
              <a:t>P </a:t>
            </a:r>
            <a:r>
              <a:rPr lang="el-GR" dirty="0" smtClean="0"/>
              <a:t>ϵ</a:t>
            </a:r>
            <a:r>
              <a:rPr lang="it-IT" dirty="0" smtClean="0"/>
              <a:t> a </a:t>
            </a:r>
            <a:r>
              <a:rPr lang="it-IT" b="1" dirty="0" smtClean="0"/>
              <a:t>D</a:t>
            </a:r>
            <a:r>
              <a:rPr lang="it-IT" dirty="0" smtClean="0"/>
              <a:t>, si dice </a:t>
            </a:r>
            <a:r>
              <a:rPr lang="it-IT" b="1" dirty="0" smtClean="0"/>
              <a:t>solenoidale </a:t>
            </a:r>
            <a:r>
              <a:rPr lang="it-IT" dirty="0" smtClean="0"/>
              <a:t>all’istante t se </a:t>
            </a:r>
          </a:p>
          <a:p>
            <a:pPr algn="ctr"/>
            <a:endParaRPr lang="it-IT" dirty="0" smtClean="0"/>
          </a:p>
          <a:p>
            <a:pPr algn="ctr"/>
            <a:r>
              <a:rPr lang="it-IT" dirty="0" err="1" smtClean="0"/>
              <a:t>div</a:t>
            </a:r>
            <a:r>
              <a:rPr lang="it-IT" dirty="0" smtClean="0"/>
              <a:t> </a:t>
            </a:r>
            <a:r>
              <a:rPr lang="it-IT" i="1" u="sng" dirty="0" smtClean="0"/>
              <a:t>v </a:t>
            </a:r>
            <a:r>
              <a:rPr lang="it-IT" dirty="0" smtClean="0"/>
              <a:t>= 0        oppure       </a:t>
            </a:r>
            <a:r>
              <a:rPr lang="it-IT" u="sng" dirty="0" smtClean="0"/>
              <a:t>∆</a:t>
            </a:r>
            <a:r>
              <a:rPr lang="it-IT" dirty="0" smtClean="0"/>
              <a:t> </a:t>
            </a:r>
            <a:r>
              <a:rPr lang="it-IT" sz="900" dirty="0" smtClean="0"/>
              <a:t>●</a:t>
            </a:r>
            <a:r>
              <a:rPr lang="it-IT" dirty="0" smtClean="0"/>
              <a:t> </a:t>
            </a:r>
            <a:r>
              <a:rPr lang="it-IT" i="1" u="sng" dirty="0" smtClean="0"/>
              <a:t>v </a:t>
            </a:r>
            <a:r>
              <a:rPr lang="it-IT" dirty="0" smtClean="0"/>
              <a:t>= 0</a:t>
            </a:r>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608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1"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134" name="Rectangle 6"/>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CasellaDiTesto 31"/>
          <p:cNvSpPr txBox="1"/>
          <p:nvPr/>
        </p:nvSpPr>
        <p:spPr>
          <a:xfrm>
            <a:off x="1035819" y="4704919"/>
            <a:ext cx="7072362" cy="1200329"/>
          </a:xfrm>
          <a:prstGeom prst="rect">
            <a:avLst/>
          </a:prstGeom>
          <a:noFill/>
          <a:ln w="25400">
            <a:solidFill>
              <a:srgbClr val="00144C"/>
            </a:solidFill>
          </a:ln>
        </p:spPr>
        <p:txBody>
          <a:bodyPr wrap="square" rtlCol="0">
            <a:spAutoFit/>
          </a:bodyPr>
          <a:lstStyle/>
          <a:p>
            <a:pPr algn="ctr"/>
            <a:r>
              <a:rPr lang="it-IT" dirty="0" smtClean="0"/>
              <a:t>Anche se non descritto l’operatore rotore ha sempre divergenza nulla, quindi risulta solenoidale. </a:t>
            </a:r>
          </a:p>
          <a:p>
            <a:pPr algn="ctr"/>
            <a:endParaRPr lang="it-IT" dirty="0" smtClean="0"/>
          </a:p>
          <a:p>
            <a:pPr algn="ctr"/>
            <a:r>
              <a:rPr lang="it-IT" dirty="0" err="1" smtClean="0"/>
              <a:t>div</a:t>
            </a:r>
            <a:r>
              <a:rPr lang="it-IT" dirty="0" smtClean="0"/>
              <a:t>(</a:t>
            </a:r>
            <a:r>
              <a:rPr lang="it-IT" dirty="0" err="1" smtClean="0"/>
              <a:t>rot</a:t>
            </a:r>
            <a:r>
              <a:rPr lang="it-IT" dirty="0" smtClean="0"/>
              <a:t> </a:t>
            </a:r>
            <a:r>
              <a:rPr lang="it-IT" u="sng" dirty="0" smtClean="0"/>
              <a:t>v</a:t>
            </a:r>
            <a:r>
              <a:rPr lang="it-IT" dirty="0" smtClean="0"/>
              <a:t>) ≡ 0            oppure           </a:t>
            </a:r>
            <a:r>
              <a:rPr lang="it-IT" u="sng" dirty="0" smtClean="0"/>
              <a:t>∆</a:t>
            </a:r>
            <a:r>
              <a:rPr lang="it-IT" dirty="0" smtClean="0"/>
              <a:t> </a:t>
            </a:r>
            <a:r>
              <a:rPr lang="it-IT" sz="900" dirty="0" smtClean="0"/>
              <a:t>●</a:t>
            </a:r>
            <a:r>
              <a:rPr lang="it-IT" dirty="0" smtClean="0"/>
              <a:t> (</a:t>
            </a:r>
            <a:r>
              <a:rPr lang="it-IT" u="sng" dirty="0" smtClean="0"/>
              <a:t>∆</a:t>
            </a:r>
            <a:r>
              <a:rPr lang="it-IT" dirty="0" smtClean="0"/>
              <a:t>ᴧ</a:t>
            </a:r>
            <a:r>
              <a:rPr lang="it-IT" i="1" u="sng" dirty="0" smtClean="0"/>
              <a:t>v</a:t>
            </a:r>
            <a:r>
              <a:rPr lang="it-IT" dirty="0" smtClean="0"/>
              <a:t>)= 0 </a:t>
            </a:r>
            <a:endParaRPr lang="it-IT"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Divergenza</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27</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917281"/>
            <a:ext cx="7286676" cy="369332"/>
          </a:xfrm>
          <a:prstGeom prst="rect">
            <a:avLst/>
          </a:prstGeom>
          <a:noFill/>
        </p:spPr>
        <p:txBody>
          <a:bodyPr wrap="square" rtlCol="0">
            <a:spAutoFit/>
          </a:bodyPr>
          <a:lstStyle/>
          <a:p>
            <a:pPr algn="ctr"/>
            <a:r>
              <a:rPr lang="it-IT" b="1" dirty="0" smtClean="0"/>
              <a:t>Divergenza in coordinate curvilinee</a:t>
            </a:r>
            <a:endParaRPr lang="it-IT" b="1" dirty="0"/>
          </a:p>
        </p:txBody>
      </p:sp>
      <p:sp>
        <p:nvSpPr>
          <p:cNvPr id="29" name="CasellaDiTesto 28"/>
          <p:cNvSpPr txBox="1"/>
          <p:nvPr/>
        </p:nvSpPr>
        <p:spPr>
          <a:xfrm>
            <a:off x="1053679" y="2203894"/>
            <a:ext cx="7036643" cy="646331"/>
          </a:xfrm>
          <a:prstGeom prst="rect">
            <a:avLst/>
          </a:prstGeom>
          <a:noFill/>
        </p:spPr>
        <p:txBody>
          <a:bodyPr wrap="square" rtlCol="0">
            <a:spAutoFit/>
          </a:bodyPr>
          <a:lstStyle/>
          <a:p>
            <a:pPr algn="ctr"/>
            <a:r>
              <a:rPr lang="it-IT" dirty="0" smtClean="0"/>
              <a:t>Indicando u,v,w tre coordinate curvilinee ortogonali e considerando un campo vettoriale, l’espressione della divergenza risulta la seguente:</a:t>
            </a:r>
          </a:p>
        </p:txBody>
      </p:sp>
      <p:sp>
        <p:nvSpPr>
          <p:cNvPr id="33" name="CasellaDiTesto 32"/>
          <p:cNvSpPr txBox="1"/>
          <p:nvPr/>
        </p:nvSpPr>
        <p:spPr>
          <a:xfrm>
            <a:off x="1142976" y="5294387"/>
            <a:ext cx="6858048" cy="646331"/>
          </a:xfrm>
          <a:prstGeom prst="rect">
            <a:avLst/>
          </a:prstGeom>
          <a:noFill/>
        </p:spPr>
        <p:txBody>
          <a:bodyPr wrap="square" rtlCol="0">
            <a:spAutoFit/>
          </a:bodyPr>
          <a:lstStyle/>
          <a:p>
            <a:pPr algn="ctr"/>
            <a:r>
              <a:rPr lang="it-IT" dirty="0" smtClean="0"/>
              <a:t>Dove </a:t>
            </a:r>
            <a:r>
              <a:rPr lang="it-IT" i="1" dirty="0" err="1" smtClean="0"/>
              <a:t>h</a:t>
            </a:r>
            <a:r>
              <a:rPr lang="it-IT" sz="1000" i="1" dirty="0" err="1" smtClean="0"/>
              <a:t>u</a:t>
            </a:r>
            <a:r>
              <a:rPr lang="it-IT" sz="1000" i="1" dirty="0" smtClean="0"/>
              <a:t> </a:t>
            </a:r>
            <a:r>
              <a:rPr lang="it-IT" i="1" dirty="0" smtClean="0"/>
              <a:t>, </a:t>
            </a:r>
            <a:r>
              <a:rPr lang="it-IT" i="1" dirty="0" err="1" smtClean="0"/>
              <a:t>h</a:t>
            </a:r>
            <a:r>
              <a:rPr lang="it-IT" sz="1000" i="1" dirty="0" err="1" smtClean="0"/>
              <a:t>v</a:t>
            </a:r>
            <a:r>
              <a:rPr lang="it-IT" i="1" dirty="0" smtClean="0"/>
              <a:t> </a:t>
            </a:r>
            <a:r>
              <a:rPr lang="it-IT" dirty="0" smtClean="0"/>
              <a:t>e</a:t>
            </a:r>
            <a:r>
              <a:rPr lang="it-IT" i="1" dirty="0" smtClean="0"/>
              <a:t> </a:t>
            </a:r>
            <a:r>
              <a:rPr lang="it-IT" i="1" dirty="0" err="1" smtClean="0"/>
              <a:t>h</a:t>
            </a:r>
            <a:r>
              <a:rPr lang="it-IT" sz="1000" i="1" dirty="0" err="1" smtClean="0"/>
              <a:t>w</a:t>
            </a:r>
            <a:r>
              <a:rPr lang="it-IT" i="1" dirty="0" smtClean="0"/>
              <a:t> </a:t>
            </a:r>
            <a:r>
              <a:rPr lang="it-IT" dirty="0" smtClean="0"/>
              <a:t>risultano i </a:t>
            </a:r>
            <a:r>
              <a:rPr lang="it-IT" b="1" dirty="0" smtClean="0"/>
              <a:t>fattori di scala </a:t>
            </a:r>
            <a:r>
              <a:rPr lang="it-IT" dirty="0" smtClean="0"/>
              <a:t>necessari per normalizzare il vettore tangente alle coordinate che non rappresentano delle distanze. </a:t>
            </a:r>
            <a:endParaRPr lang="it-IT" sz="1000" i="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59" name="Rectangle 3"/>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5" name="Rectangle 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6561"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62138" y="3767506"/>
            <a:ext cx="5419725" cy="609600"/>
          </a:xfrm>
          <a:prstGeom prst="rect">
            <a:avLst/>
          </a:prstGeom>
          <a:noFill/>
        </p:spPr>
      </p:pic>
      <p:sp>
        <p:nvSpPr>
          <p:cNvPr id="6656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6566"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55" name="Gruppo 54"/>
          <p:cNvGrpSpPr/>
          <p:nvPr/>
        </p:nvGrpSpPr>
        <p:grpSpPr>
          <a:xfrm>
            <a:off x="107070" y="3000372"/>
            <a:ext cx="2786400" cy="2714400"/>
            <a:chOff x="107070" y="3000372"/>
            <a:chExt cx="2786400" cy="2714400"/>
          </a:xfrm>
        </p:grpSpPr>
        <p:grpSp>
          <p:nvGrpSpPr>
            <p:cNvPr id="2" name="Gruppo 47"/>
            <p:cNvGrpSpPr/>
            <p:nvPr/>
          </p:nvGrpSpPr>
          <p:grpSpPr>
            <a:xfrm>
              <a:off x="107070" y="3000372"/>
              <a:ext cx="2786400" cy="2714400"/>
              <a:chOff x="8933" y="3000372"/>
              <a:chExt cx="2786400" cy="2714400"/>
            </a:xfrm>
          </p:grpSpPr>
          <p:sp>
            <p:nvSpPr>
              <p:cNvPr id="35" name="Rettangolo 34"/>
              <p:cNvSpPr/>
              <p:nvPr/>
            </p:nvSpPr>
            <p:spPr>
              <a:xfrm>
                <a:off x="8933" y="3000372"/>
                <a:ext cx="2786400" cy="2714400"/>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38" name="CasellaDiTesto 37"/>
              <p:cNvSpPr txBox="1"/>
              <p:nvPr/>
            </p:nvSpPr>
            <p:spPr>
              <a:xfrm>
                <a:off x="187687" y="3143248"/>
                <a:ext cx="2428892" cy="1754326"/>
              </a:xfrm>
              <a:prstGeom prst="rect">
                <a:avLst/>
              </a:prstGeom>
              <a:noFill/>
            </p:spPr>
            <p:txBody>
              <a:bodyPr wrap="square" rtlCol="0">
                <a:spAutoFit/>
              </a:bodyPr>
              <a:lstStyle/>
              <a:p>
                <a:pPr algn="ctr"/>
                <a:r>
                  <a:rPr lang="it-IT" dirty="0" smtClean="0"/>
                  <a:t>Coordinate cartesiane</a:t>
                </a:r>
              </a:p>
              <a:p>
                <a:pPr algn="ctr"/>
                <a:r>
                  <a:rPr lang="it-IT" dirty="0" smtClean="0"/>
                  <a:t>x,y,z</a:t>
                </a:r>
              </a:p>
              <a:p>
                <a:pPr algn="ctr"/>
                <a:r>
                  <a:rPr lang="it-IT" dirty="0" err="1" smtClean="0"/>
                  <a:t>x=u</a:t>
                </a:r>
                <a:r>
                  <a:rPr lang="it-IT" dirty="0" smtClean="0"/>
                  <a:t>; </a:t>
                </a:r>
                <a:r>
                  <a:rPr lang="it-IT" dirty="0" err="1" smtClean="0"/>
                  <a:t>y=v</a:t>
                </a:r>
                <a:r>
                  <a:rPr lang="it-IT" dirty="0" smtClean="0"/>
                  <a:t>; </a:t>
                </a:r>
                <a:r>
                  <a:rPr lang="it-IT" dirty="0" err="1" smtClean="0"/>
                  <a:t>z=w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sz="1000"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t>=1</a:t>
                </a:r>
              </a:p>
              <a:p>
                <a:pPr algn="ctr">
                  <a:buFont typeface="Arial" pitchFamily="34" charset="0"/>
                  <a:buChar char="•"/>
                </a:pPr>
                <a:r>
                  <a:rPr lang="it-IT" i="1" dirty="0" smtClean="0"/>
                  <a:t> h</a:t>
                </a:r>
                <a:r>
                  <a:rPr lang="it-IT" sz="1000" i="1" dirty="0" smtClean="0"/>
                  <a:t>w</a:t>
                </a:r>
                <a:r>
                  <a:rPr lang="it-IT" dirty="0" smtClean="0"/>
                  <a:t>=1</a:t>
                </a:r>
              </a:p>
            </p:txBody>
          </p:sp>
        </p:grpSp>
        <p:pic>
          <p:nvPicPr>
            <p:cNvPr id="66567"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66808" y="4929198"/>
              <a:ext cx="2066925" cy="542925"/>
            </a:xfrm>
            <a:prstGeom prst="rect">
              <a:avLst/>
            </a:prstGeom>
            <a:noFill/>
          </p:spPr>
        </p:pic>
      </p:grpSp>
      <p:sp>
        <p:nvSpPr>
          <p:cNvPr id="66569" name="Rectangle 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59" name="Gruppo 58"/>
          <p:cNvGrpSpPr/>
          <p:nvPr/>
        </p:nvGrpSpPr>
        <p:grpSpPr>
          <a:xfrm>
            <a:off x="6250850" y="3000372"/>
            <a:ext cx="2786082" cy="3019488"/>
            <a:chOff x="6250850" y="3000372"/>
            <a:chExt cx="2786082" cy="3019488"/>
          </a:xfrm>
        </p:grpSpPr>
        <p:grpSp>
          <p:nvGrpSpPr>
            <p:cNvPr id="3" name="Gruppo 46"/>
            <p:cNvGrpSpPr/>
            <p:nvPr/>
          </p:nvGrpSpPr>
          <p:grpSpPr>
            <a:xfrm>
              <a:off x="6250850" y="3000372"/>
              <a:ext cx="2786082" cy="3019488"/>
              <a:chOff x="6204726" y="2914644"/>
              <a:chExt cx="2786082" cy="3019488"/>
            </a:xfrm>
          </p:grpSpPr>
          <p:sp>
            <p:nvSpPr>
              <p:cNvPr id="36" name="Rettangolo 35"/>
              <p:cNvSpPr/>
              <p:nvPr/>
            </p:nvSpPr>
            <p:spPr>
              <a:xfrm>
                <a:off x="6204726" y="2914644"/>
                <a:ext cx="2786082" cy="2714644"/>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41" name="CasellaDiTesto 40"/>
              <p:cNvSpPr txBox="1"/>
              <p:nvPr/>
            </p:nvSpPr>
            <p:spPr>
              <a:xfrm>
                <a:off x="6347806" y="3071810"/>
                <a:ext cx="2428892" cy="2862322"/>
              </a:xfrm>
              <a:prstGeom prst="rect">
                <a:avLst/>
              </a:prstGeom>
              <a:noFill/>
            </p:spPr>
            <p:txBody>
              <a:bodyPr wrap="square" rtlCol="0">
                <a:spAutoFit/>
              </a:bodyPr>
              <a:lstStyle/>
              <a:p>
                <a:pPr algn="ctr"/>
                <a:r>
                  <a:rPr lang="it-IT" dirty="0" smtClean="0"/>
                  <a:t>Coordinate cilindriche</a:t>
                </a:r>
              </a:p>
              <a:p>
                <a:pPr algn="ctr"/>
                <a:r>
                  <a:rPr lang="it-IT" dirty="0" smtClean="0">
                    <a:latin typeface="Symbol" pitchFamily="18" charset="2"/>
                  </a:rPr>
                  <a:t>r</a:t>
                </a:r>
                <a:r>
                  <a:rPr lang="it-IT" dirty="0" smtClean="0">
                    <a:latin typeface="+mj-lt"/>
                  </a:rPr>
                  <a:t>,</a:t>
                </a:r>
                <a:r>
                  <a:rPr lang="it-IT" dirty="0" smtClean="0">
                    <a:latin typeface="Symbol" pitchFamily="18" charset="2"/>
                  </a:rPr>
                  <a:t> q</a:t>
                </a:r>
                <a:r>
                  <a:rPr lang="it-IT" dirty="0" smtClean="0">
                    <a:latin typeface="+mj-lt"/>
                  </a:rPr>
                  <a:t>,</a:t>
                </a:r>
                <a:r>
                  <a:rPr lang="it-IT" dirty="0" smtClean="0">
                    <a:latin typeface="Symbol" pitchFamily="18" charset="2"/>
                  </a:rPr>
                  <a:t> </a:t>
                </a:r>
                <a:r>
                  <a:rPr lang="it-IT" dirty="0" smtClean="0">
                    <a:latin typeface="+mj-lt"/>
                  </a:rPr>
                  <a:t>z</a:t>
                </a:r>
              </a:p>
              <a:p>
                <a:pPr algn="ctr"/>
                <a:r>
                  <a:rPr lang="it-IT" dirty="0" err="1" smtClean="0">
                    <a:latin typeface="Symbol" pitchFamily="18" charset="2"/>
                  </a:rPr>
                  <a:t>r</a:t>
                </a:r>
                <a:r>
                  <a:rPr lang="it-IT" dirty="0" err="1" smtClean="0">
                    <a:latin typeface="+mj-lt"/>
                  </a:rPr>
                  <a:t>=u</a:t>
                </a:r>
                <a:r>
                  <a:rPr lang="it-IT" dirty="0" smtClean="0">
                    <a:latin typeface="+mj-lt"/>
                  </a:rPr>
                  <a:t>;</a:t>
                </a:r>
                <a:r>
                  <a:rPr lang="it-IT" dirty="0" smtClean="0">
                    <a:latin typeface="Symbol" pitchFamily="18" charset="2"/>
                  </a:rPr>
                  <a:t> </a:t>
                </a:r>
                <a:r>
                  <a:rPr lang="it-IT" dirty="0" err="1" smtClean="0">
                    <a:latin typeface="Symbol" pitchFamily="18" charset="2"/>
                  </a:rPr>
                  <a:t>q</a:t>
                </a:r>
                <a:r>
                  <a:rPr lang="it-IT" dirty="0" err="1" smtClean="0">
                    <a:latin typeface="+mj-lt"/>
                  </a:rPr>
                  <a:t>=v</a:t>
                </a:r>
                <a:r>
                  <a:rPr lang="it-IT" dirty="0" smtClean="0">
                    <a:latin typeface="+mj-lt"/>
                  </a:rPr>
                  <a:t>;</a:t>
                </a:r>
                <a:r>
                  <a:rPr lang="it-IT" dirty="0" smtClean="0">
                    <a:latin typeface="Symbol" pitchFamily="18" charset="2"/>
                  </a:rPr>
                  <a:t> </a:t>
                </a:r>
                <a:r>
                  <a:rPr lang="it-IT" dirty="0" err="1" smtClean="0"/>
                  <a:t>z=w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latin typeface="Symbol" pitchFamily="18" charset="2"/>
                  </a:rPr>
                  <a:t> r</a:t>
                </a:r>
                <a:endParaRPr lang="it-IT" dirty="0" smtClean="0"/>
              </a:p>
              <a:p>
                <a:pPr algn="ctr">
                  <a:buFont typeface="Arial" pitchFamily="34" charset="0"/>
                  <a:buChar char="•"/>
                </a:pPr>
                <a:r>
                  <a:rPr lang="it-IT" i="1" dirty="0" smtClean="0"/>
                  <a:t> </a:t>
                </a:r>
                <a:r>
                  <a:rPr lang="it-IT" i="1" dirty="0" err="1" smtClean="0"/>
                  <a:t>h</a:t>
                </a:r>
                <a:r>
                  <a:rPr lang="it-IT" sz="1000" i="1" dirty="0" err="1" smtClean="0"/>
                  <a:t>w</a:t>
                </a:r>
                <a:r>
                  <a:rPr lang="it-IT" i="1" dirty="0" smtClean="0"/>
                  <a:t> </a:t>
                </a:r>
                <a:r>
                  <a:rPr lang="it-IT" dirty="0" smtClean="0"/>
                  <a:t>= 1</a:t>
                </a:r>
              </a:p>
              <a:p>
                <a:pPr algn="ctr"/>
                <a:endParaRPr lang="it-IT" dirty="0" smtClean="0"/>
              </a:p>
              <a:p>
                <a:pPr algn="ctr"/>
                <a:endParaRPr lang="it-IT" dirty="0" smtClean="0"/>
              </a:p>
              <a:p>
                <a:pPr algn="ctr"/>
                <a:endParaRPr lang="it-IT" dirty="0" smtClean="0">
                  <a:latin typeface="+mj-lt"/>
                </a:endParaRPr>
              </a:p>
              <a:p>
                <a:pPr algn="ctr"/>
                <a:endParaRPr lang="it-IT" dirty="0" smtClean="0">
                  <a:latin typeface="Symbol" pitchFamily="18" charset="2"/>
                </a:endParaRPr>
              </a:p>
            </p:txBody>
          </p:sp>
        </p:grpSp>
        <p:pic>
          <p:nvPicPr>
            <p:cNvPr id="66570"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305629" y="5000636"/>
              <a:ext cx="2676525" cy="552450"/>
            </a:xfrm>
            <a:prstGeom prst="rect">
              <a:avLst/>
            </a:prstGeom>
            <a:noFill/>
          </p:spPr>
        </p:pic>
      </p:grpSp>
      <p:sp>
        <p:nvSpPr>
          <p:cNvPr id="66572" name="Rectangle 12"/>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7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63" name="Gruppo 62"/>
          <p:cNvGrpSpPr/>
          <p:nvPr/>
        </p:nvGrpSpPr>
        <p:grpSpPr>
          <a:xfrm>
            <a:off x="3000540" y="3000372"/>
            <a:ext cx="3143240" cy="3019488"/>
            <a:chOff x="3000540" y="3000372"/>
            <a:chExt cx="3143240" cy="3019488"/>
          </a:xfrm>
        </p:grpSpPr>
        <p:grpSp>
          <p:nvGrpSpPr>
            <p:cNvPr id="4" name="Gruppo 45"/>
            <p:cNvGrpSpPr/>
            <p:nvPr/>
          </p:nvGrpSpPr>
          <p:grpSpPr>
            <a:xfrm>
              <a:off x="3000540" y="3000372"/>
              <a:ext cx="3143240" cy="3019488"/>
              <a:chOff x="2736041" y="2914644"/>
              <a:chExt cx="3143240" cy="3019488"/>
            </a:xfrm>
          </p:grpSpPr>
          <p:sp>
            <p:nvSpPr>
              <p:cNvPr id="37" name="Rettangolo 36"/>
              <p:cNvSpPr/>
              <p:nvPr/>
            </p:nvSpPr>
            <p:spPr>
              <a:xfrm>
                <a:off x="2736041" y="2914644"/>
                <a:ext cx="3143240" cy="2714644"/>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49" name="CasellaDiTesto 48"/>
              <p:cNvSpPr txBox="1"/>
              <p:nvPr/>
            </p:nvSpPr>
            <p:spPr>
              <a:xfrm>
                <a:off x="3093215" y="3071810"/>
                <a:ext cx="2428892" cy="2862322"/>
              </a:xfrm>
              <a:prstGeom prst="rect">
                <a:avLst/>
              </a:prstGeom>
              <a:noFill/>
            </p:spPr>
            <p:txBody>
              <a:bodyPr wrap="square" rtlCol="0">
                <a:spAutoFit/>
              </a:bodyPr>
              <a:lstStyle/>
              <a:p>
                <a:pPr algn="ctr"/>
                <a:r>
                  <a:rPr lang="it-IT" dirty="0" smtClean="0"/>
                  <a:t>Coordinate sferiche</a:t>
                </a:r>
              </a:p>
              <a:p>
                <a:pPr algn="ctr"/>
                <a:r>
                  <a:rPr lang="it-IT" dirty="0" smtClean="0">
                    <a:latin typeface="Symbol" pitchFamily="18" charset="2"/>
                  </a:rPr>
                  <a:t>r</a:t>
                </a:r>
                <a:r>
                  <a:rPr lang="it-IT" dirty="0" smtClean="0">
                    <a:latin typeface="+mj-lt"/>
                  </a:rPr>
                  <a:t>,</a:t>
                </a:r>
                <a:r>
                  <a:rPr lang="it-IT" dirty="0" smtClean="0">
                    <a:latin typeface="Symbol" pitchFamily="18" charset="2"/>
                  </a:rPr>
                  <a:t> q</a:t>
                </a:r>
                <a:r>
                  <a:rPr lang="it-IT" dirty="0" smtClean="0">
                    <a:latin typeface="+mj-lt"/>
                  </a:rPr>
                  <a:t>,</a:t>
                </a:r>
                <a:r>
                  <a:rPr lang="it-IT" dirty="0" smtClean="0">
                    <a:latin typeface="Symbol" pitchFamily="18" charset="2"/>
                  </a:rPr>
                  <a:t> j</a:t>
                </a:r>
              </a:p>
              <a:p>
                <a:pPr algn="ctr"/>
                <a:r>
                  <a:rPr lang="it-IT" dirty="0" err="1" smtClean="0">
                    <a:latin typeface="Symbol" pitchFamily="18" charset="2"/>
                  </a:rPr>
                  <a:t>r</a:t>
                </a:r>
                <a:r>
                  <a:rPr lang="it-IT" dirty="0" err="1" smtClean="0">
                    <a:latin typeface="+mj-lt"/>
                  </a:rPr>
                  <a:t>=u</a:t>
                </a:r>
                <a:r>
                  <a:rPr lang="it-IT" dirty="0" smtClean="0">
                    <a:latin typeface="+mj-lt"/>
                  </a:rPr>
                  <a:t>;</a:t>
                </a:r>
                <a:r>
                  <a:rPr lang="it-IT" dirty="0" smtClean="0">
                    <a:latin typeface="Symbol" pitchFamily="18" charset="2"/>
                  </a:rPr>
                  <a:t> </a:t>
                </a:r>
                <a:r>
                  <a:rPr lang="it-IT" dirty="0" err="1" smtClean="0">
                    <a:latin typeface="Symbol" pitchFamily="18" charset="2"/>
                  </a:rPr>
                  <a:t>q</a:t>
                </a:r>
                <a:r>
                  <a:rPr lang="it-IT" dirty="0" err="1" smtClean="0">
                    <a:latin typeface="+mj-lt"/>
                  </a:rPr>
                  <a:t>=v</a:t>
                </a:r>
                <a:r>
                  <a:rPr lang="it-IT" dirty="0" smtClean="0">
                    <a:latin typeface="+mj-lt"/>
                  </a:rPr>
                  <a:t>;</a:t>
                </a:r>
                <a:r>
                  <a:rPr lang="it-IT" dirty="0" smtClean="0">
                    <a:latin typeface="Symbol" pitchFamily="18" charset="2"/>
                  </a:rPr>
                  <a:t> </a:t>
                </a:r>
                <a:r>
                  <a:rPr lang="it-IT" dirty="0" err="1" smtClean="0">
                    <a:latin typeface="Symbol" pitchFamily="18" charset="2"/>
                  </a:rPr>
                  <a:t>j</a:t>
                </a:r>
                <a:r>
                  <a:rPr lang="it-IT" dirty="0" err="1" smtClean="0"/>
                  <a:t>=w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sz="1000"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latin typeface="Symbol" pitchFamily="18" charset="2"/>
                  </a:rPr>
                  <a:t> r</a:t>
                </a:r>
                <a:endParaRPr lang="it-IT" dirty="0" smtClean="0"/>
              </a:p>
              <a:p>
                <a:pPr algn="ctr">
                  <a:buFont typeface="Arial" pitchFamily="34" charset="0"/>
                  <a:buChar char="•"/>
                </a:pPr>
                <a:r>
                  <a:rPr lang="it-IT" i="1" dirty="0" smtClean="0"/>
                  <a:t> </a:t>
                </a:r>
                <a:r>
                  <a:rPr lang="it-IT" i="1" dirty="0" err="1" smtClean="0"/>
                  <a:t>h</a:t>
                </a:r>
                <a:r>
                  <a:rPr lang="it-IT" sz="1000" i="1" dirty="0" err="1" smtClean="0"/>
                  <a:t>w</a:t>
                </a:r>
                <a:r>
                  <a:rPr lang="it-IT" sz="1000" i="1" dirty="0" smtClean="0"/>
                  <a:t> </a:t>
                </a:r>
                <a:r>
                  <a:rPr lang="it-IT" i="1" dirty="0" smtClean="0"/>
                  <a:t>= </a:t>
                </a:r>
                <a:r>
                  <a:rPr lang="it-IT" dirty="0" smtClean="0">
                    <a:latin typeface="Symbol" pitchFamily="18" charset="2"/>
                  </a:rPr>
                  <a:t>r </a:t>
                </a:r>
                <a:r>
                  <a:rPr lang="it-IT" i="1" dirty="0" err="1" smtClean="0">
                    <a:latin typeface="+mj-lt"/>
                  </a:rPr>
                  <a:t>sin</a:t>
                </a:r>
                <a:r>
                  <a:rPr lang="it-IT" dirty="0" err="1" smtClean="0">
                    <a:latin typeface="Symbol" pitchFamily="18" charset="2"/>
                  </a:rPr>
                  <a:t>q</a:t>
                </a:r>
                <a:endParaRPr lang="it-IT" dirty="0" smtClean="0"/>
              </a:p>
              <a:p>
                <a:pPr algn="ctr"/>
                <a:endParaRPr lang="it-IT" dirty="0" smtClean="0"/>
              </a:p>
              <a:p>
                <a:pPr algn="ctr"/>
                <a:endParaRPr lang="it-IT" dirty="0" smtClean="0"/>
              </a:p>
              <a:p>
                <a:pPr algn="ctr"/>
                <a:endParaRPr lang="it-IT" dirty="0" smtClean="0">
                  <a:latin typeface="+mj-lt"/>
                </a:endParaRPr>
              </a:p>
              <a:p>
                <a:pPr algn="ctr"/>
                <a:endParaRPr lang="it-IT" dirty="0" smtClean="0">
                  <a:latin typeface="Symbol" pitchFamily="18" charset="2"/>
                </a:endParaRPr>
              </a:p>
            </p:txBody>
          </p:sp>
        </p:grpSp>
        <p:pic>
          <p:nvPicPr>
            <p:cNvPr id="66573" name="Picture 13"/>
            <p:cNvPicPr>
              <a:picLocks noChangeAspect="1" noChangeArrowheads="1"/>
            </p:cNvPicPr>
            <p:nvPr/>
          </p:nvPicPr>
          <p:blipFill>
            <a:blip r:embed="rId8">
              <a:clrChange>
                <a:clrFrom>
                  <a:srgbClr val="FFFFFF"/>
                </a:clrFrom>
                <a:clrTo>
                  <a:srgbClr val="FFFFFF">
                    <a:alpha val="0"/>
                  </a:srgbClr>
                </a:clrTo>
              </a:clrChange>
              <a:lum bright="-21000" contrast="14000"/>
            </a:blip>
            <a:srcRect/>
            <a:stretch>
              <a:fillRect/>
            </a:stretch>
          </p:blipFill>
          <p:spPr bwMode="auto">
            <a:xfrm>
              <a:off x="3107681" y="5072074"/>
              <a:ext cx="2928958" cy="367652"/>
            </a:xfrm>
            <a:prstGeom prst="rect">
              <a:avLst/>
            </a:prstGeom>
            <a:noFill/>
          </p:spPr>
        </p:pic>
      </p:grpSp>
      <p:sp>
        <p:nvSpPr>
          <p:cNvPr id="66575" name="Rectangle 15"/>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1"/>
                                        </p:tgtEl>
                                        <p:attrNameLst>
                                          <p:attrName>style.visibility</p:attrName>
                                        </p:attrNameLst>
                                      </p:cBhvr>
                                      <p:to>
                                        <p:strVal val="visible"/>
                                      </p:to>
                                    </p:set>
                                    <p:animEffect transition="in" filter="blinds(horizontal)">
                                      <p:cBhvr>
                                        <p:cTn id="7" dur="500"/>
                                        <p:tgtEl>
                                          <p:spTgt spid="665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par>
                                <p:cTn id="18" presetID="3" presetClass="exit" presetSubtype="10" fill="hold" grpId="0" nodeType="withEffect">
                                  <p:stCondLst>
                                    <p:cond delay="0"/>
                                  </p:stCondLst>
                                  <p:childTnLst>
                                    <p:animEffect transition="out" filter="blinds(horizontal)">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0" presetClass="path" presetSubtype="0" accel="50000" decel="50000" fill="hold" nodeType="withEffect">
                                  <p:stCondLst>
                                    <p:cond delay="0"/>
                                  </p:stCondLst>
                                  <p:childTnLst>
                                    <p:animMotion origin="layout" path="M 0 1.11022E-16 L 0 -0.29329 " pathEditMode="relative" rAng="0" ptsTypes="AA">
                                      <p:cBhvr>
                                        <p:cTn id="22" dur="500" fill="hold"/>
                                        <p:tgtEl>
                                          <p:spTgt spid="66561"/>
                                        </p:tgtEl>
                                        <p:attrNameLst>
                                          <p:attrName>ppt_x</p:attrName>
                                          <p:attrName>ppt_y</p:attrName>
                                        </p:attrNameLst>
                                      </p:cBhvr>
                                      <p:rCtr x="0" y="-147"/>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linds(horizontal)">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Divergenza</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28</a:t>
            </a:r>
            <a:endParaRPr lang="it-IT" sz="1200" dirty="0">
              <a:solidFill>
                <a:schemeClr val="bg1"/>
              </a:solidFill>
              <a:latin typeface="Times New Roman" pitchFamily="18" charset="0"/>
              <a:cs typeface="Times New Roman" pitchFamily="18" charset="0"/>
            </a:endParaRPr>
          </a:p>
        </p:txBody>
      </p:sp>
      <p:sp>
        <p:nvSpPr>
          <p:cNvPr id="28" name="CasellaDiTesto 27"/>
          <p:cNvSpPr txBox="1"/>
          <p:nvPr/>
        </p:nvSpPr>
        <p:spPr>
          <a:xfrm>
            <a:off x="928662" y="917281"/>
            <a:ext cx="7286676" cy="369332"/>
          </a:xfrm>
          <a:prstGeom prst="rect">
            <a:avLst/>
          </a:prstGeom>
          <a:noFill/>
        </p:spPr>
        <p:txBody>
          <a:bodyPr wrap="square" rtlCol="0">
            <a:spAutoFit/>
          </a:bodyPr>
          <a:lstStyle/>
          <a:p>
            <a:pPr algn="ctr"/>
            <a:r>
              <a:rPr lang="it-IT" b="1" dirty="0" smtClean="0"/>
              <a:t>Teorema di Gauss Green</a:t>
            </a:r>
            <a:endParaRPr lang="it-IT" b="1" dirty="0"/>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18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0188" name="Rectangle 12"/>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59" name="Rectangle 3"/>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2" name="Rectangle 6"/>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506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5065" name="Rectangle 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656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6566"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6569" name="Rectangle 9"/>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6572" name="Rectangle 12"/>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657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6575" name="Rectangle 15"/>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CasellaDiTesto 58"/>
          <p:cNvSpPr txBox="1"/>
          <p:nvPr/>
        </p:nvSpPr>
        <p:spPr>
          <a:xfrm>
            <a:off x="1821637" y="1857364"/>
            <a:ext cx="5500726" cy="2862322"/>
          </a:xfrm>
          <a:prstGeom prst="rect">
            <a:avLst/>
          </a:prstGeom>
          <a:noFill/>
        </p:spPr>
        <p:txBody>
          <a:bodyPr wrap="square" rtlCol="0">
            <a:spAutoFit/>
          </a:bodyPr>
          <a:lstStyle/>
          <a:p>
            <a:pPr>
              <a:buFont typeface="Arial" pitchFamily="34" charset="0"/>
              <a:buChar char="•"/>
            </a:pPr>
            <a:r>
              <a:rPr lang="it-IT" dirty="0" smtClean="0"/>
              <a:t> Sia </a:t>
            </a:r>
            <a:r>
              <a:rPr lang="it-IT" u="sng" dirty="0" smtClean="0"/>
              <a:t>v</a:t>
            </a:r>
            <a:r>
              <a:rPr lang="it-IT" dirty="0" smtClean="0"/>
              <a:t>(</a:t>
            </a:r>
            <a:r>
              <a:rPr lang="it-IT" b="1" dirty="0" smtClean="0"/>
              <a:t>P</a:t>
            </a:r>
            <a:r>
              <a:rPr lang="it-IT" dirty="0" smtClean="0"/>
              <a:t>) funzione vettoriale definita in una regione </a:t>
            </a:r>
            <a:r>
              <a:rPr lang="it-IT" b="1" dirty="0" smtClean="0"/>
              <a:t>D</a:t>
            </a:r>
            <a:r>
              <a:rPr lang="it-IT" dirty="0" smtClean="0"/>
              <a:t>;</a:t>
            </a:r>
          </a:p>
          <a:p>
            <a:endParaRPr lang="it-IT" b="1" dirty="0" smtClean="0"/>
          </a:p>
          <a:p>
            <a:pPr>
              <a:buFont typeface="Arial" pitchFamily="34" charset="0"/>
              <a:buChar char="•"/>
            </a:pPr>
            <a:r>
              <a:rPr lang="it-IT" b="1" dirty="0" smtClean="0"/>
              <a:t> </a:t>
            </a:r>
            <a:r>
              <a:rPr lang="it-IT" dirty="0" smtClean="0"/>
              <a:t>sia </a:t>
            </a:r>
            <a:r>
              <a:rPr lang="it-IT" b="1" dirty="0" smtClean="0"/>
              <a:t>V</a:t>
            </a:r>
            <a:r>
              <a:rPr lang="it-IT" dirty="0" smtClean="0"/>
              <a:t> un volume contenuto entro </a:t>
            </a:r>
            <a:r>
              <a:rPr lang="it-IT" b="1" dirty="0" smtClean="0"/>
              <a:t>D</a:t>
            </a:r>
            <a:r>
              <a:rPr lang="it-IT" dirty="0" smtClean="0"/>
              <a:t>, nel quale la funzione vettoriale risulti regolare;</a:t>
            </a:r>
          </a:p>
          <a:p>
            <a:endParaRPr lang="it-IT" b="1" dirty="0" smtClean="0"/>
          </a:p>
          <a:p>
            <a:pPr>
              <a:buFont typeface="Arial" pitchFamily="34" charset="0"/>
              <a:buChar char="•"/>
            </a:pPr>
            <a:r>
              <a:rPr lang="it-IT" b="1" dirty="0" smtClean="0"/>
              <a:t> </a:t>
            </a:r>
            <a:r>
              <a:rPr lang="it-IT" dirty="0" smtClean="0"/>
              <a:t>sia ∂</a:t>
            </a:r>
            <a:r>
              <a:rPr lang="it-IT" b="1" dirty="0" smtClean="0"/>
              <a:t>V</a:t>
            </a:r>
            <a:r>
              <a:rPr lang="it-IT" dirty="0" smtClean="0"/>
              <a:t> il bordo del volume </a:t>
            </a:r>
            <a:r>
              <a:rPr lang="it-IT" b="1" dirty="0" smtClean="0"/>
              <a:t>V</a:t>
            </a:r>
            <a:r>
              <a:rPr lang="it-IT" dirty="0" smtClean="0"/>
              <a:t>.</a:t>
            </a:r>
          </a:p>
          <a:p>
            <a:endParaRPr lang="it-IT" b="1" dirty="0" smtClean="0"/>
          </a:p>
          <a:p>
            <a:r>
              <a:rPr lang="it-IT" dirty="0" smtClean="0"/>
              <a:t>Allora segue</a:t>
            </a:r>
          </a:p>
          <a:p>
            <a:endParaRPr lang="it-IT" dirty="0" smtClean="0"/>
          </a:p>
          <a:p>
            <a:endParaRPr lang="it-IT" dirty="0" smtClean="0"/>
          </a:p>
        </p:txBody>
      </p:sp>
      <p:sp>
        <p:nvSpPr>
          <p:cNvPr id="686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6860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24225" y="4214818"/>
            <a:ext cx="2495550" cy="676275"/>
          </a:xfrm>
          <a:prstGeom prst="rect">
            <a:avLst/>
          </a:prstGeom>
          <a:noFill/>
        </p:spPr>
      </p:pic>
      <p:sp>
        <p:nvSpPr>
          <p:cNvPr id="68611"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4" name="CasellaDiTesto 63"/>
          <p:cNvSpPr txBox="1"/>
          <p:nvPr/>
        </p:nvSpPr>
        <p:spPr>
          <a:xfrm>
            <a:off x="1785918" y="4929198"/>
            <a:ext cx="5572164" cy="1200329"/>
          </a:xfrm>
          <a:prstGeom prst="rect">
            <a:avLst/>
          </a:prstGeom>
          <a:noFill/>
        </p:spPr>
        <p:txBody>
          <a:bodyPr wrap="square" rtlCol="0">
            <a:spAutoFit/>
          </a:bodyPr>
          <a:lstStyle/>
          <a:p>
            <a:pPr algn="ctr"/>
            <a:r>
              <a:rPr lang="it-IT" i="1" dirty="0" smtClean="0"/>
              <a:t>In un campo vettoriale il flusso del vettore sul bordo di un volume è uguale all’integrale della divergenza del vettore sul volume</a:t>
            </a:r>
          </a:p>
          <a:p>
            <a:endParaRPr lang="it-IT" dirty="0"/>
          </a:p>
        </p:txBody>
      </p:sp>
      <p:sp>
        <p:nvSpPr>
          <p:cNvPr id="65" name="Rettangolo 64"/>
          <p:cNvSpPr/>
          <p:nvPr/>
        </p:nvSpPr>
        <p:spPr>
          <a:xfrm>
            <a:off x="1785918" y="1785926"/>
            <a:ext cx="5572164" cy="4214842"/>
          </a:xfrm>
          <a:prstGeom prst="rect">
            <a:avLst/>
          </a:prstGeom>
          <a:noFill/>
          <a:ln w="25400">
            <a:solidFill>
              <a:srgbClr val="001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linds(horizontal)">
                                      <p:cBhvr>
                                        <p:cTn id="7" dur="500"/>
                                        <p:tgtEl>
                                          <p:spTgt spid="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8609"/>
                                        </p:tgtEl>
                                        <p:attrNameLst>
                                          <p:attrName>style.visibility</p:attrName>
                                        </p:attrNameLst>
                                      </p:cBhvr>
                                      <p:to>
                                        <p:strVal val="visible"/>
                                      </p:to>
                                    </p:set>
                                    <p:animEffect transition="in" filter="blinds(horizontal)">
                                      <p:cBhvr>
                                        <p:cTn id="15" dur="500"/>
                                        <p:tgtEl>
                                          <p:spTgt spid="6860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linds(horizontal)">
                                      <p:cBhvr>
                                        <p:cTn id="2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4" grpId="0"/>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Campo </a:t>
            </a:r>
            <a:r>
              <a:rPr lang="de-DE" dirty="0" err="1" smtClean="0">
                <a:solidFill>
                  <a:schemeClr val="bg1"/>
                </a:solidFill>
                <a:latin typeface="Times New Roman" pitchFamily="18" charset="0"/>
                <a:cs typeface="Times New Roman" pitchFamily="18" charset="0"/>
              </a:rPr>
              <a:t>Fisico</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a:t>
            </a:r>
            <a:endParaRPr lang="it-IT" sz="1200" dirty="0">
              <a:solidFill>
                <a:schemeClr val="bg1"/>
              </a:solidFill>
              <a:latin typeface="Times New Roman" pitchFamily="18" charset="0"/>
              <a:cs typeface="Times New Roman" pitchFamily="18" charset="0"/>
            </a:endParaRPr>
          </a:p>
        </p:txBody>
      </p:sp>
      <p:sp>
        <p:nvSpPr>
          <p:cNvPr id="24" name="sono esempi di campo fisico"/>
          <p:cNvSpPr txBox="1"/>
          <p:nvPr/>
        </p:nvSpPr>
        <p:spPr>
          <a:xfrm>
            <a:off x="1643042" y="654784"/>
            <a:ext cx="5857916" cy="369332"/>
          </a:xfrm>
          <a:prstGeom prst="rect">
            <a:avLst/>
          </a:prstGeom>
          <a:noFill/>
        </p:spPr>
        <p:txBody>
          <a:bodyPr wrap="square" rtlCol="0">
            <a:spAutoFit/>
          </a:bodyPr>
          <a:lstStyle/>
          <a:p>
            <a:pPr algn="ctr"/>
            <a:r>
              <a:rPr lang="it-IT" dirty="0" smtClean="0"/>
              <a:t>Sono esempi di campo fisico:</a:t>
            </a:r>
            <a:endParaRPr lang="it-IT" dirty="0"/>
          </a:p>
        </p:txBody>
      </p:sp>
      <p:sp>
        <p:nvSpPr>
          <p:cNvPr id="26" name="elenco campi fisici"/>
          <p:cNvSpPr txBox="1"/>
          <p:nvPr/>
        </p:nvSpPr>
        <p:spPr>
          <a:xfrm>
            <a:off x="1785918" y="1678900"/>
            <a:ext cx="3429024" cy="4524315"/>
          </a:xfrm>
          <a:prstGeom prst="rect">
            <a:avLst/>
          </a:prstGeom>
          <a:noFill/>
        </p:spPr>
        <p:txBody>
          <a:bodyPr wrap="square" rtlCol="0">
            <a:spAutoFit/>
          </a:bodyPr>
          <a:lstStyle/>
          <a:p>
            <a:pPr>
              <a:buFont typeface="Arial" pitchFamily="34" charset="0"/>
              <a:buChar char="•"/>
            </a:pPr>
            <a:r>
              <a:rPr lang="it-IT" dirty="0" smtClean="0"/>
              <a:t> magnetico</a:t>
            </a:r>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r>
              <a:rPr lang="it-IT" dirty="0" smtClean="0"/>
              <a:t> cinetico</a:t>
            </a:r>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r>
              <a:rPr lang="it-IT" dirty="0" smtClean="0"/>
              <a:t> elettrico</a:t>
            </a:r>
          </a:p>
          <a:p>
            <a:endParaRPr lang="it-IT" dirty="0" smtClean="0"/>
          </a:p>
          <a:p>
            <a:endParaRPr lang="it-IT" dirty="0" smtClean="0"/>
          </a:p>
          <a:p>
            <a:endParaRPr lang="it-IT" dirty="0" smtClean="0"/>
          </a:p>
          <a:p>
            <a:pPr>
              <a:buFont typeface="Arial" pitchFamily="34" charset="0"/>
              <a:buChar char="•"/>
            </a:pPr>
            <a:endParaRPr lang="it-IT" dirty="0" smtClean="0"/>
          </a:p>
          <a:p>
            <a:pPr>
              <a:buFont typeface="Arial" pitchFamily="34" charset="0"/>
              <a:buChar char="•"/>
            </a:pPr>
            <a:r>
              <a:rPr lang="it-IT" dirty="0" smtClean="0"/>
              <a:t> termico</a:t>
            </a:r>
            <a:endParaRPr lang="it-IT" dirty="0"/>
          </a:p>
        </p:txBody>
      </p:sp>
      <p:sp>
        <p:nvSpPr>
          <p:cNvPr id="29" name="nella stessa regione..."/>
          <p:cNvSpPr txBox="1"/>
          <p:nvPr/>
        </p:nvSpPr>
        <p:spPr>
          <a:xfrm>
            <a:off x="1928794" y="1367608"/>
            <a:ext cx="5143536" cy="646331"/>
          </a:xfrm>
          <a:prstGeom prst="rect">
            <a:avLst/>
          </a:prstGeom>
          <a:noFill/>
        </p:spPr>
        <p:txBody>
          <a:bodyPr wrap="square" rtlCol="0">
            <a:spAutoFit/>
          </a:bodyPr>
          <a:lstStyle/>
          <a:p>
            <a:pPr algn="ctr"/>
            <a:r>
              <a:rPr lang="it-IT" dirty="0" smtClean="0"/>
              <a:t>Nella stessa regione di spazio possono coesistere campi diversi</a:t>
            </a:r>
            <a:endParaRPr lang="it-IT" dirty="0"/>
          </a:p>
        </p:txBody>
      </p:sp>
      <p:sp>
        <p:nvSpPr>
          <p:cNvPr id="31" name="tratto di Einstein"/>
          <p:cNvSpPr txBox="1"/>
          <p:nvPr/>
        </p:nvSpPr>
        <p:spPr>
          <a:xfrm>
            <a:off x="428596" y="3643314"/>
            <a:ext cx="8215370" cy="2462213"/>
          </a:xfrm>
          <a:prstGeom prst="rect">
            <a:avLst/>
          </a:prstGeom>
          <a:noFill/>
        </p:spPr>
        <p:txBody>
          <a:bodyPr wrap="square" rtlCol="0">
            <a:spAutoFit/>
          </a:bodyPr>
          <a:lstStyle/>
          <a:p>
            <a:pPr algn="just"/>
            <a:r>
              <a:rPr lang="it-IT" sz="1400" i="1" dirty="0" smtClean="0"/>
              <a:t>“[…] lo spazio, fino a questi ultimi tempi, rimaneva esclusivamente come un recipiente passivo di tutti gli avvenimenti, senza parteciparvi in nessun modo. E’ stata necessaria la teoria ondulatoria della luce e quella del campo elettromagnetico di Maxwell e Faraday per dare alle idee un nuovo indirizzo. Divenne allora manifesto che nello  spazio, privo di corpi materiali, vi sono degli stati che si propagano attraverso ondulazioni e campi localizzati suscettibili di esercitare azioni dinamiche sulle cariche elettriche o sui poli magnetici che vi si trovano. Poiché ai fisici del XIX secolo sembrava del tutto assurdo attribuire allo spazio stesso funzioni o stati fisici, immaginarono sul modello della materia ponderabile un mezzo che permeava tutto lo spazio ed era il supporto dei fenomeni luminosi: l’etere. […]Lo spazio fisico e l’etere non sono che due espressioni diverse di una sola medesima cosa; i campi sono stati fisici dello spazio.”</a:t>
            </a:r>
          </a:p>
          <a:p>
            <a:pPr algn="just"/>
            <a:endParaRPr lang="it-IT" sz="1400" dirty="0" smtClean="0"/>
          </a:p>
          <a:p>
            <a:pPr algn="ctr"/>
            <a:r>
              <a:rPr lang="it-IT" sz="1400" dirty="0" smtClean="0"/>
              <a:t>[ Einstein Albert, Come io vedo il mondo, Newton Compton Editori,1982]  </a:t>
            </a:r>
            <a:endParaRPr lang="it-IT" sz="1400" dirty="0"/>
          </a:p>
        </p:txBody>
      </p:sp>
      <p:sp>
        <p:nvSpPr>
          <p:cNvPr id="32" name="in passato si è ...."/>
          <p:cNvSpPr txBox="1"/>
          <p:nvPr/>
        </p:nvSpPr>
        <p:spPr>
          <a:xfrm>
            <a:off x="1000100" y="1214422"/>
            <a:ext cx="6858048" cy="923330"/>
          </a:xfrm>
          <a:prstGeom prst="rect">
            <a:avLst/>
          </a:prstGeom>
          <a:noFill/>
        </p:spPr>
        <p:txBody>
          <a:bodyPr wrap="square" rtlCol="0">
            <a:spAutoFit/>
          </a:bodyPr>
          <a:lstStyle/>
          <a:p>
            <a:pPr algn="ctr"/>
            <a:r>
              <a:rPr lang="it-IT" dirty="0" smtClean="0"/>
              <a:t>In passato si è pensato il campo come un attributo della materia  che  riempie lo spazio, cosi che dovesse esistere un qualche mezzo  di supporto: l’etere. </a:t>
            </a:r>
            <a:endParaRPr lang="it-IT" dirty="0"/>
          </a:p>
        </p:txBody>
      </p:sp>
      <p:sp>
        <p:nvSpPr>
          <p:cNvPr id="33" name="a partire 900..."/>
          <p:cNvSpPr txBox="1"/>
          <p:nvPr/>
        </p:nvSpPr>
        <p:spPr>
          <a:xfrm>
            <a:off x="1571604" y="2285992"/>
            <a:ext cx="5500726" cy="923330"/>
          </a:xfrm>
          <a:prstGeom prst="rect">
            <a:avLst/>
          </a:prstGeom>
          <a:noFill/>
        </p:spPr>
        <p:txBody>
          <a:bodyPr wrap="square" rtlCol="0">
            <a:spAutoFit/>
          </a:bodyPr>
          <a:lstStyle/>
          <a:p>
            <a:pPr algn="ctr"/>
            <a:r>
              <a:rPr lang="it-IT" dirty="0" smtClean="0"/>
              <a:t>A partire dal ‘900 si è abbandonata l’idea della necessità di un mezzo di sostegno ritenendo che i campi sono una qualità dello spazio in quanto tale.</a:t>
            </a:r>
            <a:endParaRPr lang="it-IT" dirty="0"/>
          </a:p>
        </p:txBody>
      </p:sp>
      <p:pic>
        <p:nvPicPr>
          <p:cNvPr id="28" name="imm. campo elettrico" descr="campoelettrico.JPG"/>
          <p:cNvPicPr>
            <a:picLocks noChangeAspect="1"/>
          </p:cNvPicPr>
          <p:nvPr/>
        </p:nvPicPr>
        <p:blipFill>
          <a:blip r:embed="rId5" cstate="print"/>
          <a:stretch>
            <a:fillRect/>
          </a:stretch>
        </p:blipFill>
        <p:spPr>
          <a:xfrm>
            <a:off x="5572132" y="3844107"/>
            <a:ext cx="1514514" cy="1357298"/>
          </a:xfrm>
          <a:prstGeom prst="rect">
            <a:avLst/>
          </a:prstGeom>
        </p:spPr>
      </p:pic>
      <p:pic>
        <p:nvPicPr>
          <p:cNvPr id="27" name="Picture 2"/>
          <p:cNvPicPr>
            <a:picLocks noChangeAspect="1" noChangeArrowheads="1"/>
          </p:cNvPicPr>
          <p:nvPr/>
        </p:nvPicPr>
        <p:blipFill>
          <a:blip r:embed="rId6"/>
          <a:srcRect/>
          <a:stretch>
            <a:fillRect/>
          </a:stretch>
        </p:blipFill>
        <p:spPr bwMode="auto">
          <a:xfrm>
            <a:off x="5429256" y="2620495"/>
            <a:ext cx="1676394" cy="995753"/>
          </a:xfrm>
          <a:prstGeom prst="rect">
            <a:avLst/>
          </a:prstGeom>
          <a:noFill/>
          <a:ln w="9525">
            <a:noFill/>
            <a:miter lim="800000"/>
            <a:headEnd/>
            <a:tailEnd/>
          </a:ln>
          <a:effectLst/>
        </p:spPr>
      </p:pic>
      <p:pic>
        <p:nvPicPr>
          <p:cNvPr id="8193" name="Picture 1"/>
          <p:cNvPicPr>
            <a:picLocks noChangeAspect="1" noChangeArrowheads="1"/>
          </p:cNvPicPr>
          <p:nvPr/>
        </p:nvPicPr>
        <p:blipFill>
          <a:blip r:embed="rId7"/>
          <a:srcRect/>
          <a:stretch>
            <a:fillRect/>
          </a:stretch>
        </p:blipFill>
        <p:spPr bwMode="auto">
          <a:xfrm>
            <a:off x="4786314" y="1525861"/>
            <a:ext cx="3028950" cy="866775"/>
          </a:xfrm>
          <a:prstGeom prst="rect">
            <a:avLst/>
          </a:prstGeom>
          <a:noFill/>
          <a:ln w="9525">
            <a:noFill/>
            <a:miter lim="800000"/>
            <a:headEnd/>
            <a:tailEnd/>
          </a:ln>
          <a:effectLst/>
        </p:spPr>
      </p:pic>
      <p:pic>
        <p:nvPicPr>
          <p:cNvPr id="8194" name="Picture 2"/>
          <p:cNvPicPr>
            <a:picLocks noChangeAspect="1" noChangeArrowheads="1"/>
          </p:cNvPicPr>
          <p:nvPr/>
        </p:nvPicPr>
        <p:blipFill>
          <a:blip r:embed="rId8"/>
          <a:srcRect/>
          <a:stretch>
            <a:fillRect/>
          </a:stretch>
        </p:blipFill>
        <p:spPr bwMode="auto">
          <a:xfrm>
            <a:off x="5429256" y="5429264"/>
            <a:ext cx="1682557" cy="1047746"/>
          </a:xfrm>
          <a:prstGeom prst="rect">
            <a:avLst/>
          </a:prstGeom>
          <a:noFill/>
          <a:ln w="9525">
            <a:noFill/>
            <a:miter lim="800000"/>
            <a:headEnd/>
            <a:tailEnd/>
          </a:ln>
          <a:effectLst/>
        </p:spPr>
      </p:pic>
      <p:pic>
        <p:nvPicPr>
          <p:cNvPr id="10241" name="Picture 1"/>
          <p:cNvPicPr>
            <a:picLocks noChangeAspect="1" noChangeArrowheads="1"/>
          </p:cNvPicPr>
          <p:nvPr/>
        </p:nvPicPr>
        <p:blipFill>
          <a:blip r:embed="rId9"/>
          <a:srcRect/>
          <a:stretch>
            <a:fillRect/>
          </a:stretch>
        </p:blipFill>
        <p:spPr bwMode="auto">
          <a:xfrm>
            <a:off x="2151430" y="2071678"/>
            <a:ext cx="4841140" cy="4500557"/>
          </a:xfrm>
          <a:prstGeom prst="rect">
            <a:avLst/>
          </a:prstGeom>
          <a:noFill/>
          <a:ln w="9525">
            <a:noFill/>
            <a:miter lim="800000"/>
            <a:headEnd/>
            <a:tailEnd/>
          </a:ln>
          <a:effectLst/>
        </p:spPr>
      </p:pic>
      <p:pic>
        <p:nvPicPr>
          <p:cNvPr id="30" name="Picture 1"/>
          <p:cNvPicPr>
            <a:picLocks noChangeAspect="1" noChangeArrowheads="1"/>
          </p:cNvPicPr>
          <p:nvPr/>
        </p:nvPicPr>
        <p:blipFill>
          <a:blip r:embed="rId9"/>
          <a:srcRect/>
          <a:stretch>
            <a:fillRect/>
          </a:stretch>
        </p:blipFill>
        <p:spPr bwMode="auto">
          <a:xfrm>
            <a:off x="142844" y="2928934"/>
            <a:ext cx="2624115" cy="2439504"/>
          </a:xfrm>
          <a:prstGeom prst="rect">
            <a:avLst/>
          </a:prstGeom>
          <a:noFill/>
          <a:ln w="9525">
            <a:noFill/>
            <a:miter lim="800000"/>
            <a:headEnd/>
            <a:tailEnd/>
          </a:ln>
          <a:effectLst/>
        </p:spPr>
      </p:pic>
      <p:grpSp>
        <p:nvGrpSpPr>
          <p:cNvPr id="52" name="Gruppo 51"/>
          <p:cNvGrpSpPr/>
          <p:nvPr/>
        </p:nvGrpSpPr>
        <p:grpSpPr>
          <a:xfrm>
            <a:off x="3929058" y="2214554"/>
            <a:ext cx="2071702" cy="1704974"/>
            <a:chOff x="5286380" y="2357430"/>
            <a:chExt cx="2071702" cy="1704974"/>
          </a:xfrm>
        </p:grpSpPr>
        <p:pic>
          <p:nvPicPr>
            <p:cNvPr id="10242" name="Picture 2"/>
            <p:cNvPicPr>
              <a:picLocks noChangeAspect="1" noChangeArrowheads="1"/>
            </p:cNvPicPr>
            <p:nvPr/>
          </p:nvPicPr>
          <p:blipFill>
            <a:blip r:embed="rId10"/>
            <a:srcRect/>
            <a:stretch>
              <a:fillRect/>
            </a:stretch>
          </p:blipFill>
          <p:spPr bwMode="auto">
            <a:xfrm>
              <a:off x="5286380" y="2357430"/>
              <a:ext cx="1696185" cy="1704974"/>
            </a:xfrm>
            <a:prstGeom prst="rect">
              <a:avLst/>
            </a:prstGeom>
            <a:noFill/>
            <a:ln w="9525">
              <a:noFill/>
              <a:miter lim="800000"/>
              <a:headEnd/>
              <a:tailEnd/>
            </a:ln>
            <a:effectLst/>
          </p:spPr>
        </p:pic>
        <p:cxnSp>
          <p:nvCxnSpPr>
            <p:cNvPr id="38" name="Connettore 2 37"/>
            <p:cNvCxnSpPr/>
            <p:nvPr/>
          </p:nvCxnSpPr>
          <p:spPr>
            <a:xfrm flipV="1">
              <a:off x="6215074" y="2643182"/>
              <a:ext cx="1143008" cy="21431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a:off x="6215074" y="3000372"/>
              <a:ext cx="1071570" cy="35719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2 50"/>
            <p:cNvCxnSpPr/>
            <p:nvPr/>
          </p:nvCxnSpPr>
          <p:spPr>
            <a:xfrm>
              <a:off x="6215074" y="2928934"/>
              <a:ext cx="1143008" cy="714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uppo 60"/>
          <p:cNvGrpSpPr/>
          <p:nvPr/>
        </p:nvGrpSpPr>
        <p:grpSpPr>
          <a:xfrm>
            <a:off x="6357950" y="4071942"/>
            <a:ext cx="1595439" cy="1114425"/>
            <a:chOff x="6357950" y="4071942"/>
            <a:chExt cx="1595439" cy="1114425"/>
          </a:xfrm>
        </p:grpSpPr>
        <p:pic>
          <p:nvPicPr>
            <p:cNvPr id="10243" name="Picture 3"/>
            <p:cNvPicPr>
              <a:picLocks noChangeAspect="1" noChangeArrowheads="1"/>
            </p:cNvPicPr>
            <p:nvPr/>
          </p:nvPicPr>
          <p:blipFill>
            <a:blip r:embed="rId11"/>
            <a:srcRect/>
            <a:stretch>
              <a:fillRect/>
            </a:stretch>
          </p:blipFill>
          <p:spPr bwMode="auto">
            <a:xfrm>
              <a:off x="6572264" y="4071942"/>
              <a:ext cx="1381125" cy="1114425"/>
            </a:xfrm>
            <a:prstGeom prst="rect">
              <a:avLst/>
            </a:prstGeom>
            <a:noFill/>
            <a:ln w="9525">
              <a:noFill/>
              <a:miter lim="800000"/>
              <a:headEnd/>
              <a:tailEnd/>
            </a:ln>
            <a:effectLst/>
          </p:spPr>
        </p:pic>
        <p:cxnSp>
          <p:nvCxnSpPr>
            <p:cNvPr id="54" name="Connettore 2 53"/>
            <p:cNvCxnSpPr/>
            <p:nvPr/>
          </p:nvCxnSpPr>
          <p:spPr>
            <a:xfrm rot="10800000">
              <a:off x="6357950" y="4357694"/>
              <a:ext cx="857256" cy="214314"/>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2 55"/>
            <p:cNvCxnSpPr/>
            <p:nvPr/>
          </p:nvCxnSpPr>
          <p:spPr>
            <a:xfrm rot="10800000">
              <a:off x="6357950" y="4643446"/>
              <a:ext cx="857256" cy="1588"/>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rot="10800000" flipV="1">
              <a:off x="6429388" y="4714884"/>
              <a:ext cx="785818" cy="214314"/>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Gruppo 68"/>
          <p:cNvGrpSpPr/>
          <p:nvPr/>
        </p:nvGrpSpPr>
        <p:grpSpPr>
          <a:xfrm>
            <a:off x="4143372" y="4786322"/>
            <a:ext cx="1143008" cy="1357322"/>
            <a:chOff x="4143372" y="4786322"/>
            <a:chExt cx="1143008" cy="1357322"/>
          </a:xfrm>
        </p:grpSpPr>
        <p:pic>
          <p:nvPicPr>
            <p:cNvPr id="10244" name="Picture 4"/>
            <p:cNvPicPr>
              <a:picLocks noChangeAspect="1" noChangeArrowheads="1"/>
            </p:cNvPicPr>
            <p:nvPr/>
          </p:nvPicPr>
          <p:blipFill>
            <a:blip r:embed="rId12"/>
            <a:srcRect/>
            <a:stretch>
              <a:fillRect/>
            </a:stretch>
          </p:blipFill>
          <p:spPr bwMode="auto">
            <a:xfrm>
              <a:off x="4429124" y="4786322"/>
              <a:ext cx="619125" cy="990600"/>
            </a:xfrm>
            <a:prstGeom prst="rect">
              <a:avLst/>
            </a:prstGeom>
            <a:noFill/>
            <a:ln w="9525">
              <a:noFill/>
              <a:miter lim="800000"/>
              <a:headEnd/>
              <a:tailEnd/>
            </a:ln>
            <a:effectLst/>
          </p:spPr>
        </p:pic>
        <p:cxnSp>
          <p:nvCxnSpPr>
            <p:cNvPr id="63" name="Connettore 2 62"/>
            <p:cNvCxnSpPr/>
            <p:nvPr/>
          </p:nvCxnSpPr>
          <p:spPr>
            <a:xfrm rot="10800000" flipV="1">
              <a:off x="4143372" y="5643578"/>
              <a:ext cx="500066" cy="357190"/>
            </a:xfrm>
            <a:prstGeom prst="straightConnector1">
              <a:avLst/>
            </a:prstGeom>
            <a:ln w="158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rot="5400000">
              <a:off x="4482000" y="5892817"/>
              <a:ext cx="500066" cy="1588"/>
            </a:xfrm>
            <a:prstGeom prst="straightConnector1">
              <a:avLst/>
            </a:prstGeom>
            <a:ln w="15875">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rot="10800000" flipH="1" flipV="1">
              <a:off x="4786314" y="5643578"/>
              <a:ext cx="500066" cy="357190"/>
            </a:xfrm>
            <a:prstGeom prst="straightConnector1">
              <a:avLst/>
            </a:prstGeom>
            <a:ln w="15875">
              <a:solidFill>
                <a:srgbClr val="00FF0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linds(horizontal)">
                                      <p:cBhvr>
                                        <p:cTn id="7" dur="500"/>
                                        <p:tgtEl>
                                          <p:spTgt spid="2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3"/>
                                        </p:tgtEl>
                                        <p:attrNameLst>
                                          <p:attrName>style.visibility</p:attrName>
                                        </p:attrNameLst>
                                      </p:cBhvr>
                                      <p:to>
                                        <p:strVal val="visible"/>
                                      </p:to>
                                    </p:set>
                                    <p:animEffect transition="in" filter="blinds(horizontal)">
                                      <p:cBhvr>
                                        <p:cTn id="10" dur="500"/>
                                        <p:tgtEl>
                                          <p:spTgt spid="819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6">
                                            <p:txEl>
                                              <p:pRg st="5" end="5"/>
                                            </p:txEl>
                                          </p:spTgt>
                                        </p:tgtEl>
                                        <p:attrNameLst>
                                          <p:attrName>style.visibility</p:attrName>
                                        </p:attrNameLst>
                                      </p:cBhvr>
                                      <p:to>
                                        <p:strVal val="visible"/>
                                      </p:to>
                                    </p:set>
                                    <p:animEffect transition="in" filter="blinds(horizontal)">
                                      <p:cBhvr>
                                        <p:cTn id="15" dur="500"/>
                                        <p:tgtEl>
                                          <p:spTgt spid="26">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6">
                                            <p:txEl>
                                              <p:pRg st="10" end="10"/>
                                            </p:txEl>
                                          </p:spTgt>
                                        </p:tgtEl>
                                        <p:attrNameLst>
                                          <p:attrName>style.visibility</p:attrName>
                                        </p:attrNameLst>
                                      </p:cBhvr>
                                      <p:to>
                                        <p:strVal val="visible"/>
                                      </p:to>
                                    </p:set>
                                    <p:animEffect transition="in" filter="blinds(horizontal)">
                                      <p:cBhvr>
                                        <p:cTn id="23" dur="500"/>
                                        <p:tgtEl>
                                          <p:spTgt spid="26">
                                            <p:txEl>
                                              <p:pRg st="10" end="1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linds(horizont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6">
                                            <p:txEl>
                                              <p:pRg st="15" end="15"/>
                                            </p:txEl>
                                          </p:spTgt>
                                        </p:tgtEl>
                                        <p:attrNameLst>
                                          <p:attrName>style.visibility</p:attrName>
                                        </p:attrNameLst>
                                      </p:cBhvr>
                                      <p:to>
                                        <p:strVal val="visible"/>
                                      </p:to>
                                    </p:set>
                                    <p:animEffect transition="in" filter="blinds(horizontal)">
                                      <p:cBhvr>
                                        <p:cTn id="31" dur="500"/>
                                        <p:tgtEl>
                                          <p:spTgt spid="26">
                                            <p:txEl>
                                              <p:pRg st="15" end="15"/>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194"/>
                                        </p:tgtEl>
                                        <p:attrNameLst>
                                          <p:attrName>style.visibility</p:attrName>
                                        </p:attrNameLst>
                                      </p:cBhvr>
                                      <p:to>
                                        <p:strVal val="visible"/>
                                      </p:to>
                                    </p:set>
                                    <p:animEffect transition="in" filter="blinds(horizontal)">
                                      <p:cBhvr>
                                        <p:cTn id="34" dur="500"/>
                                        <p:tgtEl>
                                          <p:spTgt spid="819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8193"/>
                                        </p:tgtEl>
                                      </p:cBhvr>
                                    </p:animEffect>
                                    <p:set>
                                      <p:cBhvr>
                                        <p:cTn id="39" dur="1" fill="hold">
                                          <p:stCondLst>
                                            <p:cond delay="499"/>
                                          </p:stCondLst>
                                        </p:cTn>
                                        <p:tgtEl>
                                          <p:spTgt spid="8193"/>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28"/>
                                        </p:tgtEl>
                                      </p:cBhvr>
                                    </p:animEffect>
                                    <p:set>
                                      <p:cBhvr>
                                        <p:cTn id="45" dur="1" fill="hold">
                                          <p:stCondLst>
                                            <p:cond delay="499"/>
                                          </p:stCondLst>
                                        </p:cTn>
                                        <p:tgtEl>
                                          <p:spTgt spid="28"/>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8194"/>
                                        </p:tgtEl>
                                      </p:cBhvr>
                                    </p:animEffect>
                                    <p:set>
                                      <p:cBhvr>
                                        <p:cTn id="48" dur="1" fill="hold">
                                          <p:stCondLst>
                                            <p:cond delay="499"/>
                                          </p:stCondLst>
                                        </p:cTn>
                                        <p:tgtEl>
                                          <p:spTgt spid="8194"/>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26">
                                            <p:txEl>
                                              <p:pRg st="0" end="0"/>
                                            </p:txEl>
                                          </p:spTgt>
                                        </p:tgtEl>
                                      </p:cBhvr>
                                    </p:animEffect>
                                    <p:set>
                                      <p:cBhvr>
                                        <p:cTn id="54" dur="1" fill="hold">
                                          <p:stCondLst>
                                            <p:cond delay="499"/>
                                          </p:stCondLst>
                                        </p:cTn>
                                        <p:tgtEl>
                                          <p:spTgt spid="26">
                                            <p:txEl>
                                              <p:pRg st="0" end="0"/>
                                            </p:txEl>
                                          </p:spTgt>
                                        </p:tgtEl>
                                        <p:attrNameLst>
                                          <p:attrName>style.visibility</p:attrName>
                                        </p:attrNameLst>
                                      </p:cBhvr>
                                      <p:to>
                                        <p:strVal val="hidden"/>
                                      </p:to>
                                    </p:set>
                                  </p:childTnLst>
                                </p:cTn>
                              </p:par>
                              <p:par>
                                <p:cTn id="55" presetID="3" presetClass="exit" presetSubtype="10" fill="hold" grpId="0" nodeType="withEffect">
                                  <p:stCondLst>
                                    <p:cond delay="0"/>
                                  </p:stCondLst>
                                  <p:childTnLst>
                                    <p:animEffect transition="out" filter="blinds(horizontal)">
                                      <p:cBhvr>
                                        <p:cTn id="56" dur="500"/>
                                        <p:tgtEl>
                                          <p:spTgt spid="26">
                                            <p:txEl>
                                              <p:pRg st="5" end="5"/>
                                            </p:txEl>
                                          </p:spTgt>
                                        </p:tgtEl>
                                      </p:cBhvr>
                                    </p:animEffect>
                                    <p:set>
                                      <p:cBhvr>
                                        <p:cTn id="57" dur="1" fill="hold">
                                          <p:stCondLst>
                                            <p:cond delay="499"/>
                                          </p:stCondLst>
                                        </p:cTn>
                                        <p:tgtEl>
                                          <p:spTgt spid="26">
                                            <p:txEl>
                                              <p:pRg st="5" end="5"/>
                                            </p:txEl>
                                          </p:spTgt>
                                        </p:tgtEl>
                                        <p:attrNameLst>
                                          <p:attrName>style.visibility</p:attrName>
                                        </p:attrNameLst>
                                      </p:cBhvr>
                                      <p:to>
                                        <p:strVal val="hidden"/>
                                      </p:to>
                                    </p:set>
                                  </p:childTnLst>
                                </p:cTn>
                              </p:par>
                              <p:par>
                                <p:cTn id="58" presetID="3" presetClass="exit" presetSubtype="10" fill="hold" grpId="0" nodeType="withEffect">
                                  <p:stCondLst>
                                    <p:cond delay="0"/>
                                  </p:stCondLst>
                                  <p:childTnLst>
                                    <p:animEffect transition="out" filter="blinds(horizontal)">
                                      <p:cBhvr>
                                        <p:cTn id="59" dur="500"/>
                                        <p:tgtEl>
                                          <p:spTgt spid="26">
                                            <p:txEl>
                                              <p:pRg st="10" end="10"/>
                                            </p:txEl>
                                          </p:spTgt>
                                        </p:tgtEl>
                                      </p:cBhvr>
                                    </p:animEffect>
                                    <p:set>
                                      <p:cBhvr>
                                        <p:cTn id="60" dur="1" fill="hold">
                                          <p:stCondLst>
                                            <p:cond delay="499"/>
                                          </p:stCondLst>
                                        </p:cTn>
                                        <p:tgtEl>
                                          <p:spTgt spid="26">
                                            <p:txEl>
                                              <p:pRg st="10" end="10"/>
                                            </p:txEl>
                                          </p:spTgt>
                                        </p:tgtEl>
                                        <p:attrNameLst>
                                          <p:attrName>style.visibility</p:attrName>
                                        </p:attrNameLst>
                                      </p:cBhvr>
                                      <p:to>
                                        <p:strVal val="hidden"/>
                                      </p:to>
                                    </p:set>
                                  </p:childTnLst>
                                </p:cTn>
                              </p:par>
                              <p:par>
                                <p:cTn id="61" presetID="3" presetClass="exit" presetSubtype="10" fill="hold" grpId="0" nodeType="withEffect">
                                  <p:stCondLst>
                                    <p:cond delay="0"/>
                                  </p:stCondLst>
                                  <p:childTnLst>
                                    <p:animEffect transition="out" filter="blinds(horizontal)">
                                      <p:cBhvr>
                                        <p:cTn id="62" dur="500"/>
                                        <p:tgtEl>
                                          <p:spTgt spid="26">
                                            <p:txEl>
                                              <p:pRg st="15" end="15"/>
                                            </p:txEl>
                                          </p:spTgt>
                                        </p:tgtEl>
                                      </p:cBhvr>
                                    </p:animEffect>
                                    <p:set>
                                      <p:cBhvr>
                                        <p:cTn id="63" dur="1" fill="hold">
                                          <p:stCondLst>
                                            <p:cond delay="499"/>
                                          </p:stCondLst>
                                        </p:cTn>
                                        <p:tgtEl>
                                          <p:spTgt spid="26">
                                            <p:txEl>
                                              <p:pRg st="15" end="15"/>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linds(horizontal)">
                                      <p:cBhvr>
                                        <p:cTn id="68" dur="500"/>
                                        <p:tgtEl>
                                          <p:spTgt spid="29"/>
                                        </p:tgtEl>
                                      </p:cBhvr>
                                    </p:animEffect>
                                  </p:childTnLst>
                                </p:cTn>
                              </p:par>
                              <p:par>
                                <p:cTn id="69" presetID="3" presetClass="entr" presetSubtype="10" fill="hold" nodeType="withEffect">
                                  <p:stCondLst>
                                    <p:cond delay="0"/>
                                  </p:stCondLst>
                                  <p:childTnLst>
                                    <p:set>
                                      <p:cBhvr>
                                        <p:cTn id="70" dur="1" fill="hold">
                                          <p:stCondLst>
                                            <p:cond delay="0"/>
                                          </p:stCondLst>
                                        </p:cTn>
                                        <p:tgtEl>
                                          <p:spTgt spid="10241"/>
                                        </p:tgtEl>
                                        <p:attrNameLst>
                                          <p:attrName>style.visibility</p:attrName>
                                        </p:attrNameLst>
                                      </p:cBhvr>
                                      <p:to>
                                        <p:strVal val="visible"/>
                                      </p:to>
                                    </p:set>
                                    <p:animEffect transition="in" filter="blinds(horizontal)">
                                      <p:cBhvr>
                                        <p:cTn id="71" dur="500"/>
                                        <p:tgtEl>
                                          <p:spTgt spid="10241"/>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10241"/>
                                        </p:tgtEl>
                                      </p:cBhvr>
                                    </p:animEffect>
                                    <p:set>
                                      <p:cBhvr>
                                        <p:cTn id="76" dur="1" fill="hold">
                                          <p:stCondLst>
                                            <p:cond delay="499"/>
                                          </p:stCondLst>
                                        </p:cTn>
                                        <p:tgtEl>
                                          <p:spTgt spid="1024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blinds(horizontal)">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blinds(horizontal)">
                                      <p:cBhvr>
                                        <p:cTn id="91" dur="500"/>
                                        <p:tgtEl>
                                          <p:spTgt spid="6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blinds(horizontal)">
                                      <p:cBhvr>
                                        <p:cTn id="96" dur="500"/>
                                        <p:tgtEl>
                                          <p:spTgt spid="6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nodeType="clickEffect">
                                  <p:stCondLst>
                                    <p:cond delay="0"/>
                                  </p:stCondLst>
                                  <p:childTnLst>
                                    <p:animEffect transition="out" filter="blinds(horizontal)">
                                      <p:cBhvr>
                                        <p:cTn id="100" dur="500"/>
                                        <p:tgtEl>
                                          <p:spTgt spid="69"/>
                                        </p:tgtEl>
                                      </p:cBhvr>
                                    </p:animEffect>
                                    <p:set>
                                      <p:cBhvr>
                                        <p:cTn id="101" dur="1" fill="hold">
                                          <p:stCondLst>
                                            <p:cond delay="499"/>
                                          </p:stCondLst>
                                        </p:cTn>
                                        <p:tgtEl>
                                          <p:spTgt spid="69"/>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61"/>
                                        </p:tgtEl>
                                      </p:cBhvr>
                                    </p:animEffect>
                                    <p:set>
                                      <p:cBhvr>
                                        <p:cTn id="104" dur="1" fill="hold">
                                          <p:stCondLst>
                                            <p:cond delay="499"/>
                                          </p:stCondLst>
                                        </p:cTn>
                                        <p:tgtEl>
                                          <p:spTgt spid="61"/>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52"/>
                                        </p:tgtEl>
                                      </p:cBhvr>
                                    </p:animEffect>
                                    <p:set>
                                      <p:cBhvr>
                                        <p:cTn id="107" dur="1" fill="hold">
                                          <p:stCondLst>
                                            <p:cond delay="499"/>
                                          </p:stCondLst>
                                        </p:cTn>
                                        <p:tgtEl>
                                          <p:spTgt spid="52"/>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30"/>
                                        </p:tgtEl>
                                      </p:cBhvr>
                                    </p:animEffect>
                                    <p:set>
                                      <p:cBhvr>
                                        <p:cTn id="110" dur="1" fill="hold">
                                          <p:stCondLst>
                                            <p:cond delay="499"/>
                                          </p:stCondLst>
                                        </p:cTn>
                                        <p:tgtEl>
                                          <p:spTgt spid="3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29"/>
                                        </p:tgtEl>
                                      </p:cBhvr>
                                    </p:animEffect>
                                    <p:set>
                                      <p:cBhvr>
                                        <p:cTn id="115" dur="1" fill="hold">
                                          <p:stCondLst>
                                            <p:cond delay="499"/>
                                          </p:stCondLst>
                                        </p:cTn>
                                        <p:tgtEl>
                                          <p:spTgt spid="2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linds(horizontal)">
                                      <p:cBhvr>
                                        <p:cTn id="120" dur="500"/>
                                        <p:tgtEl>
                                          <p:spTgt spid="3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blinds(horizontal)">
                                      <p:cBhvr>
                                        <p:cTn id="125" dur="500"/>
                                        <p:tgtEl>
                                          <p:spTgt spid="33"/>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blinds(horizontal)">
                                      <p:cBhvr>
                                        <p:cTn id="1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uiExpand="1" build="allAtOnce"/>
      <p:bldP spid="29" grpId="0"/>
      <p:bldP spid="29" grpId="1"/>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magine 56" descr="Circolazione linea chiusa fig8.9.jpg"/>
          <p:cNvPicPr>
            <a:picLocks noChangeAspect="1"/>
          </p:cNvPicPr>
          <p:nvPr/>
        </p:nvPicPr>
        <p:blipFill>
          <a:blip r:embed="rId4"/>
          <a:stretch>
            <a:fillRect/>
          </a:stretch>
        </p:blipFill>
        <p:spPr>
          <a:xfrm>
            <a:off x="2357422" y="1000108"/>
            <a:ext cx="1941831" cy="1786961"/>
          </a:xfrm>
          <a:prstGeom prst="rect">
            <a:avLst/>
          </a:prstGeom>
        </p:spPr>
      </p:pic>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5"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29</a:t>
            </a:r>
          </a:p>
        </p:txBody>
      </p:sp>
      <p:sp>
        <p:nvSpPr>
          <p:cNvPr id="28" name="Come nasce il concetto di rotore"/>
          <p:cNvSpPr txBox="1"/>
          <p:nvPr/>
        </p:nvSpPr>
        <p:spPr>
          <a:xfrm>
            <a:off x="928662" y="500042"/>
            <a:ext cx="7286676" cy="369332"/>
          </a:xfrm>
          <a:prstGeom prst="rect">
            <a:avLst/>
          </a:prstGeom>
          <a:noFill/>
        </p:spPr>
        <p:txBody>
          <a:bodyPr wrap="square" rtlCol="0">
            <a:spAutoFit/>
          </a:bodyPr>
          <a:lstStyle/>
          <a:p>
            <a:pPr algn="ctr"/>
            <a:r>
              <a:rPr lang="it-IT" b="1" dirty="0" smtClean="0"/>
              <a:t>Come nasce il concetto di rotore</a:t>
            </a:r>
            <a:endParaRPr lang="it-IT" b="1" dirty="0"/>
          </a:p>
        </p:txBody>
      </p:sp>
      <p:sp>
        <p:nvSpPr>
          <p:cNvPr id="46" name="Vi sono grandezze fisiche associate ad una linea"/>
          <p:cNvSpPr txBox="1"/>
          <p:nvPr/>
        </p:nvSpPr>
        <p:spPr>
          <a:xfrm>
            <a:off x="1464447" y="1621527"/>
            <a:ext cx="6215106" cy="1200329"/>
          </a:xfrm>
          <a:prstGeom prst="rect">
            <a:avLst/>
          </a:prstGeom>
          <a:noFill/>
        </p:spPr>
        <p:txBody>
          <a:bodyPr wrap="square" rtlCol="0">
            <a:spAutoFit/>
          </a:bodyPr>
          <a:lstStyle/>
          <a:p>
            <a:pPr algn="ctr"/>
            <a:r>
              <a:rPr lang="it-IT" dirty="0" smtClean="0"/>
              <a:t>Vi sono grandezze fisiche associate ad una linea come il lavoro di una forza. Tale nozione si estende ad altre grandezze vettoriali dando luogo all’integrale di una funzione vettoriale lungo una linea.</a:t>
            </a:r>
            <a:endParaRPr lang="it-IT" dirty="0"/>
          </a:p>
        </p:txBody>
      </p:sp>
      <p:sp>
        <p:nvSpPr>
          <p:cNvPr id="41" name="e' interessante la circuitazione"/>
          <p:cNvSpPr txBox="1"/>
          <p:nvPr/>
        </p:nvSpPr>
        <p:spPr>
          <a:xfrm>
            <a:off x="1643042" y="3342424"/>
            <a:ext cx="5857916" cy="923330"/>
          </a:xfrm>
          <a:prstGeom prst="rect">
            <a:avLst/>
          </a:prstGeom>
          <a:noFill/>
        </p:spPr>
        <p:txBody>
          <a:bodyPr wrap="square" rtlCol="0">
            <a:spAutoFit/>
          </a:bodyPr>
          <a:lstStyle/>
          <a:p>
            <a:pPr algn="ctr"/>
            <a:r>
              <a:rPr lang="it-IT" dirty="0" smtClean="0"/>
              <a:t>Risulta particolarmente interessante l’integrale di un vettore lungo una linea chiusa che prende il nome di </a:t>
            </a:r>
            <a:r>
              <a:rPr lang="it-IT" i="1" dirty="0" smtClean="0"/>
              <a:t>circolazione</a:t>
            </a:r>
            <a:r>
              <a:rPr lang="it-IT" dirty="0" smtClean="0"/>
              <a:t>   </a:t>
            </a:r>
          </a:p>
          <a:p>
            <a:pPr algn="ctr"/>
            <a:r>
              <a:rPr lang="it-IT" dirty="0" smtClean="0"/>
              <a:t>(o circuitazione)</a:t>
            </a:r>
            <a:endParaRPr lang="it-IT" dirty="0"/>
          </a:p>
        </p:txBody>
      </p:sp>
      <p:sp>
        <p:nvSpPr>
          <p:cNvPr id="43" name="si constatat la proporzionalità"/>
          <p:cNvSpPr txBox="1"/>
          <p:nvPr/>
        </p:nvSpPr>
        <p:spPr>
          <a:xfrm>
            <a:off x="1571604" y="4786322"/>
            <a:ext cx="6000792" cy="923330"/>
          </a:xfrm>
          <a:prstGeom prst="rect">
            <a:avLst/>
          </a:prstGeom>
          <a:noFill/>
        </p:spPr>
        <p:txBody>
          <a:bodyPr wrap="square" rtlCol="0">
            <a:spAutoFit/>
          </a:bodyPr>
          <a:lstStyle/>
          <a:p>
            <a:pPr algn="ctr"/>
            <a:r>
              <a:rPr lang="it-IT" dirty="0" smtClean="0"/>
              <a:t> Si constata che la circolazione del vettore tende a diventare proporzionale all’area racchiusa dalla linea quando questa tende a contrarsi ad un punto. </a:t>
            </a:r>
            <a:endParaRPr lang="it-IT" dirty="0"/>
          </a:p>
        </p:txBody>
      </p:sp>
      <p:sp>
        <p:nvSpPr>
          <p:cNvPr id="47" name="consideriamo un corpo rigido"/>
          <p:cNvSpPr txBox="1"/>
          <p:nvPr/>
        </p:nvSpPr>
        <p:spPr>
          <a:xfrm>
            <a:off x="1714480" y="1428736"/>
            <a:ext cx="5357850" cy="646331"/>
          </a:xfrm>
          <a:prstGeom prst="rect">
            <a:avLst/>
          </a:prstGeom>
          <a:noFill/>
        </p:spPr>
        <p:txBody>
          <a:bodyPr wrap="square" rtlCol="0">
            <a:spAutoFit/>
          </a:bodyPr>
          <a:lstStyle/>
          <a:p>
            <a:pPr algn="ctr"/>
            <a:r>
              <a:rPr lang="it-IT" dirty="0" smtClean="0"/>
              <a:t>Considerando un corpo rigido che ruota attorno ad un asse fisso con velocità angolare costante</a:t>
            </a:r>
            <a:endParaRPr lang="it-IT" dirty="0"/>
          </a:p>
        </p:txBody>
      </p:sp>
      <p:sp>
        <p:nvSpPr>
          <p:cNvPr id="48" name="indicato con o un punto"/>
          <p:cNvSpPr txBox="1"/>
          <p:nvPr/>
        </p:nvSpPr>
        <p:spPr>
          <a:xfrm>
            <a:off x="1714480" y="4286256"/>
            <a:ext cx="5357850" cy="923330"/>
          </a:xfrm>
          <a:prstGeom prst="rect">
            <a:avLst/>
          </a:prstGeom>
          <a:noFill/>
        </p:spPr>
        <p:txBody>
          <a:bodyPr wrap="square" rtlCol="0">
            <a:spAutoFit/>
          </a:bodyPr>
          <a:lstStyle/>
          <a:p>
            <a:pPr algn="ctr"/>
            <a:r>
              <a:rPr lang="it-IT" dirty="0" smtClean="0"/>
              <a:t>Indicato con </a:t>
            </a:r>
            <a:r>
              <a:rPr lang="it-IT" b="1" dirty="0" smtClean="0"/>
              <a:t>O </a:t>
            </a:r>
            <a:r>
              <a:rPr lang="it-IT" dirty="0" smtClean="0"/>
              <a:t>un punto dell’asse di rotazione , con P un punto del corpo rigido , con </a:t>
            </a:r>
            <a:r>
              <a:rPr lang="it-IT" u="sng" dirty="0" smtClean="0"/>
              <a:t>v</a:t>
            </a:r>
            <a:r>
              <a:rPr lang="it-IT" dirty="0" smtClean="0"/>
              <a:t>(P) la velocità e con </a:t>
            </a:r>
            <a:r>
              <a:rPr lang="it-IT" u="sng" dirty="0" smtClean="0"/>
              <a:t>r</a:t>
            </a:r>
            <a:r>
              <a:rPr lang="it-IT" dirty="0" smtClean="0"/>
              <a:t> il vettore (P-O), risulta</a:t>
            </a:r>
          </a:p>
        </p:txBody>
      </p:sp>
      <p:pic>
        <p:nvPicPr>
          <p:cNvPr id="28673" name="formula velocità"/>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000496" y="5357826"/>
            <a:ext cx="838200" cy="323850"/>
          </a:xfrm>
          <a:prstGeom prst="rect">
            <a:avLst/>
          </a:prstGeom>
          <a:noFill/>
        </p:spPr>
      </p:pic>
      <p:sp>
        <p:nvSpPr>
          <p:cNvPr id="53" name="essendo w il vettore..."/>
          <p:cNvSpPr txBox="1"/>
          <p:nvPr/>
        </p:nvSpPr>
        <p:spPr>
          <a:xfrm>
            <a:off x="2321703" y="5786454"/>
            <a:ext cx="4500594" cy="369332"/>
          </a:xfrm>
          <a:prstGeom prst="rect">
            <a:avLst/>
          </a:prstGeom>
          <a:noFill/>
        </p:spPr>
        <p:txBody>
          <a:bodyPr wrap="square" rtlCol="0">
            <a:spAutoFit/>
          </a:bodyPr>
          <a:lstStyle/>
          <a:p>
            <a:pPr algn="ctr"/>
            <a:r>
              <a:rPr lang="it-IT" dirty="0" smtClean="0"/>
              <a:t>essendo </a:t>
            </a:r>
            <a:r>
              <a:rPr lang="it-IT" u="sng" dirty="0" smtClean="0">
                <a:latin typeface="Cambria Math"/>
                <a:ea typeface="Cambria Math"/>
              </a:rPr>
              <a:t>𝜔</a:t>
            </a:r>
            <a:r>
              <a:rPr lang="it-IT" dirty="0" smtClean="0"/>
              <a:t> il vettore velocità angolare</a:t>
            </a:r>
            <a:endParaRPr lang="it-IT" dirty="0"/>
          </a:p>
        </p:txBody>
      </p:sp>
      <p:sp>
        <p:nvSpPr>
          <p:cNvPr id="54" name="Considerata la linea chiusa ABC..."/>
          <p:cNvSpPr txBox="1"/>
          <p:nvPr/>
        </p:nvSpPr>
        <p:spPr>
          <a:xfrm>
            <a:off x="1607323" y="2909839"/>
            <a:ext cx="5929354" cy="923330"/>
          </a:xfrm>
          <a:prstGeom prst="rect">
            <a:avLst/>
          </a:prstGeom>
          <a:noFill/>
        </p:spPr>
        <p:txBody>
          <a:bodyPr wrap="square" rtlCol="0">
            <a:spAutoFit/>
          </a:bodyPr>
          <a:lstStyle/>
          <a:p>
            <a:pPr algn="ctr"/>
            <a:r>
              <a:rPr lang="it-IT" dirty="0" smtClean="0"/>
              <a:t>Considerata la linea chiusa </a:t>
            </a:r>
            <a:r>
              <a:rPr lang="it-IT" b="1" dirty="0" smtClean="0"/>
              <a:t>ABCDA</a:t>
            </a:r>
            <a:r>
              <a:rPr lang="it-IT" dirty="0" smtClean="0"/>
              <a:t> di cui </a:t>
            </a:r>
            <a:r>
              <a:rPr lang="it-IT" b="1" dirty="0" smtClean="0"/>
              <a:t>BC</a:t>
            </a:r>
            <a:r>
              <a:rPr lang="it-IT" dirty="0" smtClean="0"/>
              <a:t> e </a:t>
            </a:r>
            <a:r>
              <a:rPr lang="it-IT" b="1" dirty="0" smtClean="0"/>
              <a:t>DA</a:t>
            </a:r>
            <a:r>
              <a:rPr lang="it-IT" dirty="0" smtClean="0"/>
              <a:t> sono porzioni di linee di campo; la </a:t>
            </a:r>
            <a:r>
              <a:rPr lang="it-IT" dirty="0" err="1" smtClean="0"/>
              <a:t>circolazioine</a:t>
            </a:r>
            <a:r>
              <a:rPr lang="it-IT" dirty="0" smtClean="0"/>
              <a:t> della velocità risulta</a:t>
            </a:r>
            <a:endParaRPr lang="it-IT" dirty="0"/>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5" name="quindi la circolazione risulta proporzionale..."/>
          <p:cNvSpPr txBox="1"/>
          <p:nvPr/>
        </p:nvSpPr>
        <p:spPr>
          <a:xfrm>
            <a:off x="2643174" y="4615024"/>
            <a:ext cx="3857652" cy="646331"/>
          </a:xfrm>
          <a:prstGeom prst="rect">
            <a:avLst/>
          </a:prstGeom>
          <a:noFill/>
        </p:spPr>
        <p:txBody>
          <a:bodyPr wrap="square" rtlCol="0">
            <a:spAutoFit/>
          </a:bodyPr>
          <a:lstStyle/>
          <a:p>
            <a:pPr algn="ctr"/>
            <a:r>
              <a:rPr lang="it-IT" dirty="0" smtClean="0"/>
              <a:t>Quindi la circolazione risulta proporzionale all’area racchiusa</a:t>
            </a:r>
            <a:endParaRPr lang="it-IT" dirty="0"/>
          </a:p>
        </p:txBody>
      </p:sp>
      <p:pic>
        <p:nvPicPr>
          <p:cNvPr id="28683" name="formula area"/>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443288" y="5929330"/>
            <a:ext cx="2257425" cy="590550"/>
          </a:xfrm>
          <a:prstGeom prst="rect">
            <a:avLst/>
          </a:prstGeom>
          <a:noFill/>
        </p:spPr>
      </p:pic>
      <p:sp>
        <p:nvSpPr>
          <p:cNvPr id="63" name="questo suggerisce di considerare.."/>
          <p:cNvSpPr txBox="1"/>
          <p:nvPr/>
        </p:nvSpPr>
        <p:spPr>
          <a:xfrm>
            <a:off x="1571605" y="1559358"/>
            <a:ext cx="6000791" cy="923330"/>
          </a:xfrm>
          <a:prstGeom prst="rect">
            <a:avLst/>
          </a:prstGeom>
          <a:noFill/>
        </p:spPr>
        <p:txBody>
          <a:bodyPr wrap="square" rtlCol="0">
            <a:spAutoFit/>
          </a:bodyPr>
          <a:lstStyle/>
          <a:p>
            <a:pPr algn="ctr"/>
            <a:r>
              <a:rPr lang="it-IT" dirty="0" smtClean="0"/>
              <a:t>Questo suggerisce di considerare il doppio della velocità angolare come la costante di proporzionalità tra circolazione e area. Indicata con R tale costante si ha: </a:t>
            </a:r>
            <a:endParaRPr lang="it-IT" dirty="0"/>
          </a:p>
        </p:txBody>
      </p:sp>
      <p:pic>
        <p:nvPicPr>
          <p:cNvPr id="28686" name="R vale formulka"/>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967163" y="3032432"/>
            <a:ext cx="1209675" cy="552450"/>
          </a:xfrm>
          <a:prstGeom prst="rect">
            <a:avLst/>
          </a:prstGeom>
          <a:noFill/>
        </p:spPr>
      </p:pic>
      <p:sp>
        <p:nvSpPr>
          <p:cNvPr id="66" name="chiamata rotore"/>
          <p:cNvSpPr txBox="1"/>
          <p:nvPr/>
        </p:nvSpPr>
        <p:spPr>
          <a:xfrm>
            <a:off x="1785918" y="3857628"/>
            <a:ext cx="5572164" cy="646331"/>
          </a:xfrm>
          <a:prstGeom prst="rect">
            <a:avLst/>
          </a:prstGeom>
          <a:noFill/>
        </p:spPr>
        <p:txBody>
          <a:bodyPr wrap="square" rtlCol="0">
            <a:spAutoFit/>
          </a:bodyPr>
          <a:lstStyle/>
          <a:p>
            <a:pPr algn="ctr"/>
            <a:r>
              <a:rPr lang="it-IT" dirty="0" smtClean="0"/>
              <a:t>Essa è chiamata </a:t>
            </a:r>
            <a:r>
              <a:rPr lang="it-IT" b="1" dirty="0" smtClean="0"/>
              <a:t>rotore</a:t>
            </a:r>
            <a:r>
              <a:rPr lang="it-IT" dirty="0" smtClean="0"/>
              <a:t> essendo connessa con la rotazione del corpo rigido </a:t>
            </a:r>
            <a:endParaRPr lang="it-IT" dirty="0"/>
          </a:p>
        </p:txBody>
      </p:sp>
      <p:sp>
        <p:nvSpPr>
          <p:cNvPr id="67" name="se si prende una linea"/>
          <p:cNvSpPr txBox="1"/>
          <p:nvPr/>
        </p:nvSpPr>
        <p:spPr>
          <a:xfrm>
            <a:off x="1857357" y="1676776"/>
            <a:ext cx="5429287" cy="923330"/>
          </a:xfrm>
          <a:prstGeom prst="rect">
            <a:avLst/>
          </a:prstGeom>
          <a:noFill/>
        </p:spPr>
        <p:txBody>
          <a:bodyPr wrap="square" rtlCol="0">
            <a:spAutoFit/>
          </a:bodyPr>
          <a:lstStyle/>
          <a:p>
            <a:pPr algn="ctr"/>
            <a:r>
              <a:rPr lang="it-IT" dirty="0" smtClean="0"/>
              <a:t>Se si prende una linea chiusa giacente in un piano assiale, essendo la velocità in ogni punto ortogonale alla linea, è nulla la circolazione e quindi R.</a:t>
            </a:r>
            <a:endParaRPr lang="it-IT" dirty="0"/>
          </a:p>
        </p:txBody>
      </p:sp>
      <p:sp>
        <p:nvSpPr>
          <p:cNvPr id="68" name="inoltre se si calocla..."/>
          <p:cNvSpPr txBox="1"/>
          <p:nvPr/>
        </p:nvSpPr>
        <p:spPr>
          <a:xfrm>
            <a:off x="1678761" y="3267268"/>
            <a:ext cx="5786478" cy="923330"/>
          </a:xfrm>
          <a:prstGeom prst="rect">
            <a:avLst/>
          </a:prstGeom>
          <a:noFill/>
        </p:spPr>
        <p:txBody>
          <a:bodyPr wrap="square" rtlCol="0">
            <a:spAutoFit/>
          </a:bodyPr>
          <a:lstStyle/>
          <a:p>
            <a:pPr algn="ctr"/>
            <a:r>
              <a:rPr lang="it-IT" dirty="0" smtClean="0"/>
              <a:t>Inoltre se si calcola la </a:t>
            </a:r>
            <a:r>
              <a:rPr lang="it-IT" dirty="0" err="1" smtClean="0"/>
              <a:t>circolazioine</a:t>
            </a:r>
            <a:r>
              <a:rPr lang="it-IT" dirty="0" smtClean="0"/>
              <a:t> della velocità su un qualsiasi piano non ortogonale all’asse si ottiene un valore inferiore</a:t>
            </a:r>
            <a:endParaRPr lang="it-IT" dirty="0"/>
          </a:p>
        </p:txBody>
      </p:sp>
      <p:sp>
        <p:nvSpPr>
          <p:cNvPr id="69" name="quindi il rotore R"/>
          <p:cNvSpPr txBox="1"/>
          <p:nvPr/>
        </p:nvSpPr>
        <p:spPr>
          <a:xfrm>
            <a:off x="2536017" y="4857760"/>
            <a:ext cx="4071966" cy="646331"/>
          </a:xfrm>
          <a:prstGeom prst="rect">
            <a:avLst/>
          </a:prstGeom>
          <a:noFill/>
        </p:spPr>
        <p:txBody>
          <a:bodyPr wrap="square" rtlCol="0">
            <a:spAutoFit/>
          </a:bodyPr>
          <a:lstStyle/>
          <a:p>
            <a:pPr algn="ctr"/>
            <a:r>
              <a:rPr lang="it-IT" dirty="0" smtClean="0"/>
              <a:t>Quindi il rotore R dipende dalla giacitura del piano sul quale è contenuta la linea.</a:t>
            </a:r>
            <a:endParaRPr lang="it-IT" dirty="0"/>
          </a:p>
        </p:txBody>
      </p:sp>
      <p:sp>
        <p:nvSpPr>
          <p:cNvPr id="70" name="CasellaDiTesto 69"/>
          <p:cNvSpPr txBox="1"/>
          <p:nvPr/>
        </p:nvSpPr>
        <p:spPr>
          <a:xfrm>
            <a:off x="1464448" y="1781352"/>
            <a:ext cx="6215105" cy="923330"/>
          </a:xfrm>
          <a:prstGeom prst="rect">
            <a:avLst/>
          </a:prstGeom>
          <a:noFill/>
        </p:spPr>
        <p:txBody>
          <a:bodyPr wrap="square" rtlCol="0">
            <a:spAutoFit/>
          </a:bodyPr>
          <a:lstStyle/>
          <a:p>
            <a:pPr algn="ctr"/>
            <a:r>
              <a:rPr lang="it-IT" dirty="0" smtClean="0"/>
              <a:t>E’ possibile istituire un vettore che abbia la direzione dell’asse di rotazione (quindi di </a:t>
            </a:r>
            <a:r>
              <a:rPr lang="it-IT" u="sng" dirty="0" smtClean="0">
                <a:latin typeface="Cambria Math"/>
                <a:ea typeface="Cambria Math"/>
              </a:rPr>
              <a:t>𝜔</a:t>
            </a:r>
            <a:r>
              <a:rPr lang="it-IT" dirty="0" smtClean="0"/>
              <a:t>) ,come modulo il massimo valore di R e come verso quello ottenuto con la regola della vite destrogira</a:t>
            </a:r>
            <a:endParaRPr lang="it-IT" dirty="0"/>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91" name="Picture 1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236244" y="3753419"/>
            <a:ext cx="742950" cy="323850"/>
          </a:xfrm>
          <a:prstGeom prst="rect">
            <a:avLst/>
          </a:prstGeom>
          <a:noFill/>
        </p:spPr>
      </p:pic>
      <p:sp>
        <p:nvSpPr>
          <p:cNvPr id="78" name="CasellaDiTesto 77"/>
          <p:cNvSpPr txBox="1"/>
          <p:nvPr/>
        </p:nvSpPr>
        <p:spPr>
          <a:xfrm>
            <a:off x="1821637" y="4572008"/>
            <a:ext cx="5572164" cy="646331"/>
          </a:xfrm>
          <a:prstGeom prst="rect">
            <a:avLst/>
          </a:prstGeom>
          <a:noFill/>
        </p:spPr>
        <p:txBody>
          <a:bodyPr wrap="square" rtlCol="0">
            <a:spAutoFit/>
          </a:bodyPr>
          <a:lstStyle/>
          <a:p>
            <a:pPr algn="ctr"/>
            <a:r>
              <a:rPr lang="it-IT" dirty="0" smtClean="0"/>
              <a:t>La definizione del vettore rotore può estendersi a qualsiasi campo vettoriale</a:t>
            </a:r>
            <a:endParaRPr lang="it-IT" dirty="0"/>
          </a:p>
        </p:txBody>
      </p:sp>
      <p:pic>
        <p:nvPicPr>
          <p:cNvPr id="49" name="Immagine 48" descr="ruota bici.jpg"/>
          <p:cNvPicPr>
            <a:picLocks noChangeAspect="1"/>
          </p:cNvPicPr>
          <p:nvPr/>
        </p:nvPicPr>
        <p:blipFill>
          <a:blip r:embed="rId10"/>
          <a:stretch>
            <a:fillRect/>
          </a:stretch>
        </p:blipFill>
        <p:spPr>
          <a:xfrm>
            <a:off x="3428992" y="2143116"/>
            <a:ext cx="2195497" cy="2054358"/>
          </a:xfrm>
          <a:prstGeom prst="rect">
            <a:avLst/>
          </a:prstGeom>
        </p:spPr>
      </p:pic>
      <p:pic>
        <p:nvPicPr>
          <p:cNvPr id="59" name="Immagine 58" descr="Circolazione linea chiusa.jpg"/>
          <p:cNvPicPr>
            <a:picLocks noChangeAspect="1"/>
          </p:cNvPicPr>
          <p:nvPr/>
        </p:nvPicPr>
        <p:blipFill>
          <a:blip r:embed="rId11"/>
          <a:stretch>
            <a:fillRect/>
          </a:stretch>
        </p:blipFill>
        <p:spPr>
          <a:xfrm>
            <a:off x="5000628" y="1071546"/>
            <a:ext cx="1940352" cy="1785600"/>
          </a:xfrm>
          <a:prstGeom prst="rect">
            <a:avLst/>
          </a:prstGeom>
        </p:spPr>
      </p:pic>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9153" name="Picture 1"/>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2414588" y="3857633"/>
            <a:ext cx="4314825" cy="714375"/>
          </a:xfrm>
          <a:prstGeom prst="rect">
            <a:avLst/>
          </a:prstGeom>
          <a:noFill/>
        </p:spPr>
      </p:pic>
      <p:sp>
        <p:nvSpPr>
          <p:cNvPr id="4915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49155" name="Picture 3"/>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733800" y="5429264"/>
            <a:ext cx="1676400" cy="304800"/>
          </a:xfrm>
          <a:prstGeom prst="rect">
            <a:avLst/>
          </a:prstGeom>
          <a:noFill/>
        </p:spPr>
      </p:pic>
      <p:sp>
        <p:nvSpPr>
          <p:cNvPr id="49157" name="Rectangle 5"/>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blinds(horizontal)">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linds(horizontal)">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8673"/>
                                        </p:tgtEl>
                                        <p:attrNameLst>
                                          <p:attrName>style.visibility</p:attrName>
                                        </p:attrNameLst>
                                      </p:cBhvr>
                                      <p:to>
                                        <p:strVal val="visible"/>
                                      </p:to>
                                    </p:set>
                                    <p:animEffect transition="in" filter="blinds(horizontal)">
                                      <p:cBhvr>
                                        <p:cTn id="43" dur="500"/>
                                        <p:tgtEl>
                                          <p:spTgt spid="2867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blinds(horizontal)">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47"/>
                                        </p:tgtEl>
                                      </p:cBhvr>
                                    </p:animEffect>
                                    <p:set>
                                      <p:cBhvr>
                                        <p:cTn id="53" dur="1" fill="hold">
                                          <p:stCondLst>
                                            <p:cond delay="499"/>
                                          </p:stCondLst>
                                        </p:cTn>
                                        <p:tgtEl>
                                          <p:spTgt spid="47"/>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48"/>
                                        </p:tgtEl>
                                      </p:cBhvr>
                                    </p:animEffect>
                                    <p:set>
                                      <p:cBhvr>
                                        <p:cTn id="56" dur="1" fill="hold">
                                          <p:stCondLst>
                                            <p:cond delay="499"/>
                                          </p:stCondLst>
                                        </p:cTn>
                                        <p:tgtEl>
                                          <p:spTgt spid="48"/>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28673"/>
                                        </p:tgtEl>
                                      </p:cBhvr>
                                    </p:animEffect>
                                    <p:set>
                                      <p:cBhvr>
                                        <p:cTn id="59" dur="1" fill="hold">
                                          <p:stCondLst>
                                            <p:cond delay="499"/>
                                          </p:stCondLst>
                                        </p:cTn>
                                        <p:tgtEl>
                                          <p:spTgt spid="28673"/>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49"/>
                                        </p:tgtEl>
                                      </p:cBhvr>
                                    </p:animEffect>
                                    <p:set>
                                      <p:cBhvr>
                                        <p:cTn id="65" dur="1" fill="hold">
                                          <p:stCondLst>
                                            <p:cond delay="499"/>
                                          </p:stCondLst>
                                        </p:cTn>
                                        <p:tgtEl>
                                          <p:spTgt spid="4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linds(horizontal)">
                                      <p:cBhvr>
                                        <p:cTn id="70" dur="500"/>
                                        <p:tgtEl>
                                          <p:spTgt spid="57"/>
                                        </p:tgtEl>
                                      </p:cBhvr>
                                    </p:animEffect>
                                  </p:childTnLst>
                                </p:cTn>
                              </p:par>
                              <p:par>
                                <p:cTn id="71" presetID="3" presetClass="entr" presetSubtype="1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blinds(horizontal)">
                                      <p:cBhvr>
                                        <p:cTn id="73" dur="500"/>
                                        <p:tgtEl>
                                          <p:spTgt spid="5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linds(horizontal)">
                                      <p:cBhvr>
                                        <p:cTn id="76" dur="500"/>
                                        <p:tgtEl>
                                          <p:spTgt spid="5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blinds(horizontal)">
                                      <p:cBhvr>
                                        <p:cTn id="81" dur="500"/>
                                        <p:tgtEl>
                                          <p:spTgt spid="55"/>
                                        </p:tgtEl>
                                      </p:cBhvr>
                                    </p:animEffect>
                                  </p:childTnLst>
                                </p:cTn>
                              </p:par>
                              <p:par>
                                <p:cTn id="82" presetID="3" presetClass="entr" presetSubtype="10" fill="hold" nodeType="withEffect">
                                  <p:stCondLst>
                                    <p:cond delay="0"/>
                                  </p:stCondLst>
                                  <p:childTnLst>
                                    <p:set>
                                      <p:cBhvr>
                                        <p:cTn id="83" dur="1" fill="hold">
                                          <p:stCondLst>
                                            <p:cond delay="0"/>
                                          </p:stCondLst>
                                        </p:cTn>
                                        <p:tgtEl>
                                          <p:spTgt spid="49153"/>
                                        </p:tgtEl>
                                        <p:attrNameLst>
                                          <p:attrName>style.visibility</p:attrName>
                                        </p:attrNameLst>
                                      </p:cBhvr>
                                      <p:to>
                                        <p:strVal val="visible"/>
                                      </p:to>
                                    </p:set>
                                    <p:animEffect transition="in" filter="blinds(horizontal)">
                                      <p:cBhvr>
                                        <p:cTn id="84" dur="500"/>
                                        <p:tgtEl>
                                          <p:spTgt spid="49153"/>
                                        </p:tgtEl>
                                      </p:cBhvr>
                                    </p:animEffect>
                                  </p:childTnLst>
                                </p:cTn>
                              </p:par>
                              <p:par>
                                <p:cTn id="85" presetID="3" presetClass="entr" presetSubtype="10" fill="hold" nodeType="withEffect">
                                  <p:stCondLst>
                                    <p:cond delay="0"/>
                                  </p:stCondLst>
                                  <p:childTnLst>
                                    <p:set>
                                      <p:cBhvr>
                                        <p:cTn id="86" dur="1" fill="hold">
                                          <p:stCondLst>
                                            <p:cond delay="0"/>
                                          </p:stCondLst>
                                        </p:cTn>
                                        <p:tgtEl>
                                          <p:spTgt spid="28683"/>
                                        </p:tgtEl>
                                        <p:attrNameLst>
                                          <p:attrName>style.visibility</p:attrName>
                                        </p:attrNameLst>
                                      </p:cBhvr>
                                      <p:to>
                                        <p:strVal val="visible"/>
                                      </p:to>
                                    </p:set>
                                    <p:animEffect transition="in" filter="blinds(horizontal)">
                                      <p:cBhvr>
                                        <p:cTn id="87" dur="500"/>
                                        <p:tgtEl>
                                          <p:spTgt spid="28683"/>
                                        </p:tgtEl>
                                      </p:cBhvr>
                                    </p:animEffect>
                                  </p:childTnLst>
                                </p:cTn>
                              </p:par>
                              <p:par>
                                <p:cTn id="88" presetID="3" presetClass="entr" presetSubtype="10" fill="hold" nodeType="withEffect">
                                  <p:stCondLst>
                                    <p:cond delay="0"/>
                                  </p:stCondLst>
                                  <p:childTnLst>
                                    <p:set>
                                      <p:cBhvr>
                                        <p:cTn id="89" dur="1" fill="hold">
                                          <p:stCondLst>
                                            <p:cond delay="0"/>
                                          </p:stCondLst>
                                        </p:cTn>
                                        <p:tgtEl>
                                          <p:spTgt spid="49155"/>
                                        </p:tgtEl>
                                        <p:attrNameLst>
                                          <p:attrName>style.visibility</p:attrName>
                                        </p:attrNameLst>
                                      </p:cBhvr>
                                      <p:to>
                                        <p:strVal val="visible"/>
                                      </p:to>
                                    </p:set>
                                    <p:animEffect transition="in" filter="blinds(horizontal)">
                                      <p:cBhvr>
                                        <p:cTn id="90" dur="500"/>
                                        <p:tgtEl>
                                          <p:spTgt spid="4915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54"/>
                                        </p:tgtEl>
                                      </p:cBhvr>
                                    </p:animEffect>
                                    <p:set>
                                      <p:cBhvr>
                                        <p:cTn id="95" dur="1" fill="hold">
                                          <p:stCondLst>
                                            <p:cond delay="499"/>
                                          </p:stCondLst>
                                        </p:cTn>
                                        <p:tgtEl>
                                          <p:spTgt spid="54"/>
                                        </p:tgtEl>
                                        <p:attrNameLst>
                                          <p:attrName>style.visibility</p:attrName>
                                        </p:attrNameLst>
                                      </p:cBhvr>
                                      <p:to>
                                        <p:strVal val="hidden"/>
                                      </p:to>
                                    </p:set>
                                  </p:childTnLst>
                                </p:cTn>
                              </p:par>
                              <p:par>
                                <p:cTn id="96" presetID="3" presetClass="exit" presetSubtype="10" fill="hold" nodeType="withEffect">
                                  <p:stCondLst>
                                    <p:cond delay="0"/>
                                  </p:stCondLst>
                                  <p:childTnLst>
                                    <p:animEffect transition="out" filter="blinds(horizontal)">
                                      <p:cBhvr>
                                        <p:cTn id="97" dur="500"/>
                                        <p:tgtEl>
                                          <p:spTgt spid="59"/>
                                        </p:tgtEl>
                                      </p:cBhvr>
                                    </p:animEffect>
                                    <p:set>
                                      <p:cBhvr>
                                        <p:cTn id="98" dur="1" fill="hold">
                                          <p:stCondLst>
                                            <p:cond delay="499"/>
                                          </p:stCondLst>
                                        </p:cTn>
                                        <p:tgtEl>
                                          <p:spTgt spid="59"/>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57"/>
                                        </p:tgtEl>
                                      </p:cBhvr>
                                    </p:animEffect>
                                    <p:set>
                                      <p:cBhvr>
                                        <p:cTn id="101" dur="1" fill="hold">
                                          <p:stCondLst>
                                            <p:cond delay="499"/>
                                          </p:stCondLst>
                                        </p:cTn>
                                        <p:tgtEl>
                                          <p:spTgt spid="57"/>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55"/>
                                        </p:tgtEl>
                                      </p:cBhvr>
                                    </p:animEffect>
                                    <p:set>
                                      <p:cBhvr>
                                        <p:cTn id="104" dur="1" fill="hold">
                                          <p:stCondLst>
                                            <p:cond delay="499"/>
                                          </p:stCondLst>
                                        </p:cTn>
                                        <p:tgtEl>
                                          <p:spTgt spid="55"/>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49153"/>
                                        </p:tgtEl>
                                      </p:cBhvr>
                                    </p:animEffect>
                                    <p:set>
                                      <p:cBhvr>
                                        <p:cTn id="107" dur="1" fill="hold">
                                          <p:stCondLst>
                                            <p:cond delay="499"/>
                                          </p:stCondLst>
                                        </p:cTn>
                                        <p:tgtEl>
                                          <p:spTgt spid="49153"/>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28683"/>
                                        </p:tgtEl>
                                      </p:cBhvr>
                                    </p:animEffect>
                                    <p:set>
                                      <p:cBhvr>
                                        <p:cTn id="110" dur="1" fill="hold">
                                          <p:stCondLst>
                                            <p:cond delay="499"/>
                                          </p:stCondLst>
                                        </p:cTn>
                                        <p:tgtEl>
                                          <p:spTgt spid="28683"/>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49155"/>
                                        </p:tgtEl>
                                      </p:cBhvr>
                                    </p:animEffect>
                                    <p:set>
                                      <p:cBhvr>
                                        <p:cTn id="113" dur="1" fill="hold">
                                          <p:stCondLst>
                                            <p:cond delay="499"/>
                                          </p:stCondLst>
                                        </p:cTn>
                                        <p:tgtEl>
                                          <p:spTgt spid="4915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blinds(horizontal)">
                                      <p:cBhvr>
                                        <p:cTn id="118" dur="500"/>
                                        <p:tgtEl>
                                          <p:spTgt spid="63"/>
                                        </p:tgtEl>
                                      </p:cBhvr>
                                    </p:animEffect>
                                  </p:childTnLst>
                                </p:cTn>
                              </p:par>
                              <p:par>
                                <p:cTn id="119" presetID="3" presetClass="entr" presetSubtype="10" fill="hold" nodeType="withEffect">
                                  <p:stCondLst>
                                    <p:cond delay="0"/>
                                  </p:stCondLst>
                                  <p:childTnLst>
                                    <p:set>
                                      <p:cBhvr>
                                        <p:cTn id="120" dur="1" fill="hold">
                                          <p:stCondLst>
                                            <p:cond delay="0"/>
                                          </p:stCondLst>
                                        </p:cTn>
                                        <p:tgtEl>
                                          <p:spTgt spid="28686"/>
                                        </p:tgtEl>
                                        <p:attrNameLst>
                                          <p:attrName>style.visibility</p:attrName>
                                        </p:attrNameLst>
                                      </p:cBhvr>
                                      <p:to>
                                        <p:strVal val="visible"/>
                                      </p:to>
                                    </p:set>
                                    <p:animEffect transition="in" filter="blinds(horizontal)">
                                      <p:cBhvr>
                                        <p:cTn id="121" dur="500"/>
                                        <p:tgtEl>
                                          <p:spTgt spid="28686"/>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66"/>
                                        </p:tgtEl>
                                        <p:attrNameLst>
                                          <p:attrName>style.visibility</p:attrName>
                                        </p:attrNameLst>
                                      </p:cBhvr>
                                      <p:to>
                                        <p:strVal val="visible"/>
                                      </p:to>
                                    </p:set>
                                    <p:animEffect transition="in" filter="blinds(horizontal)">
                                      <p:cBhvr>
                                        <p:cTn id="124" dur="500"/>
                                        <p:tgtEl>
                                          <p:spTgt spid="66"/>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xit" presetSubtype="10" fill="hold" grpId="1" nodeType="clickEffect">
                                  <p:stCondLst>
                                    <p:cond delay="0"/>
                                  </p:stCondLst>
                                  <p:childTnLst>
                                    <p:animEffect transition="out" filter="blinds(horizontal)">
                                      <p:cBhvr>
                                        <p:cTn id="128" dur="500"/>
                                        <p:tgtEl>
                                          <p:spTgt spid="66"/>
                                        </p:tgtEl>
                                      </p:cBhvr>
                                    </p:animEffect>
                                    <p:set>
                                      <p:cBhvr>
                                        <p:cTn id="129" dur="1" fill="hold">
                                          <p:stCondLst>
                                            <p:cond delay="499"/>
                                          </p:stCondLst>
                                        </p:cTn>
                                        <p:tgtEl>
                                          <p:spTgt spid="66"/>
                                        </p:tgtEl>
                                        <p:attrNameLst>
                                          <p:attrName>style.visibility</p:attrName>
                                        </p:attrNameLst>
                                      </p:cBhvr>
                                      <p:to>
                                        <p:strVal val="hidden"/>
                                      </p:to>
                                    </p:set>
                                  </p:childTnLst>
                                </p:cTn>
                              </p:par>
                              <p:par>
                                <p:cTn id="130" presetID="3" presetClass="exit" presetSubtype="10" fill="hold" nodeType="withEffect">
                                  <p:stCondLst>
                                    <p:cond delay="0"/>
                                  </p:stCondLst>
                                  <p:childTnLst>
                                    <p:animEffect transition="out" filter="blinds(horizontal)">
                                      <p:cBhvr>
                                        <p:cTn id="131" dur="500"/>
                                        <p:tgtEl>
                                          <p:spTgt spid="28686"/>
                                        </p:tgtEl>
                                      </p:cBhvr>
                                    </p:animEffect>
                                    <p:set>
                                      <p:cBhvr>
                                        <p:cTn id="132" dur="1" fill="hold">
                                          <p:stCondLst>
                                            <p:cond delay="499"/>
                                          </p:stCondLst>
                                        </p:cTn>
                                        <p:tgtEl>
                                          <p:spTgt spid="28686"/>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63"/>
                                        </p:tgtEl>
                                      </p:cBhvr>
                                    </p:animEffect>
                                    <p:set>
                                      <p:cBhvr>
                                        <p:cTn id="135" dur="1" fill="hold">
                                          <p:stCondLst>
                                            <p:cond delay="499"/>
                                          </p:stCondLst>
                                        </p:cTn>
                                        <p:tgtEl>
                                          <p:spTgt spid="63"/>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blinds(horizontal)">
                                      <p:cBhvr>
                                        <p:cTn id="140" dur="500"/>
                                        <p:tgtEl>
                                          <p:spTgt spid="67"/>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blinds(horizontal)">
                                      <p:cBhvr>
                                        <p:cTn id="145" dur="500"/>
                                        <p:tgtEl>
                                          <p:spTgt spid="68"/>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69"/>
                                        </p:tgtEl>
                                        <p:attrNameLst>
                                          <p:attrName>style.visibility</p:attrName>
                                        </p:attrNameLst>
                                      </p:cBhvr>
                                      <p:to>
                                        <p:strVal val="visible"/>
                                      </p:to>
                                    </p:set>
                                    <p:animEffect transition="in" filter="blinds(horizontal)">
                                      <p:cBhvr>
                                        <p:cTn id="150" dur="500"/>
                                        <p:tgtEl>
                                          <p:spTgt spid="69"/>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grpId="1" nodeType="clickEffect">
                                  <p:stCondLst>
                                    <p:cond delay="0"/>
                                  </p:stCondLst>
                                  <p:childTnLst>
                                    <p:animEffect transition="out" filter="blinds(horizontal)">
                                      <p:cBhvr>
                                        <p:cTn id="154" dur="500"/>
                                        <p:tgtEl>
                                          <p:spTgt spid="67"/>
                                        </p:tgtEl>
                                      </p:cBhvr>
                                    </p:animEffect>
                                    <p:set>
                                      <p:cBhvr>
                                        <p:cTn id="155" dur="1" fill="hold">
                                          <p:stCondLst>
                                            <p:cond delay="499"/>
                                          </p:stCondLst>
                                        </p:cTn>
                                        <p:tgtEl>
                                          <p:spTgt spid="67"/>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68"/>
                                        </p:tgtEl>
                                      </p:cBhvr>
                                    </p:animEffect>
                                    <p:set>
                                      <p:cBhvr>
                                        <p:cTn id="158" dur="1" fill="hold">
                                          <p:stCondLst>
                                            <p:cond delay="499"/>
                                          </p:stCondLst>
                                        </p:cTn>
                                        <p:tgtEl>
                                          <p:spTgt spid="68"/>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69"/>
                                        </p:tgtEl>
                                      </p:cBhvr>
                                    </p:animEffect>
                                    <p:set>
                                      <p:cBhvr>
                                        <p:cTn id="161" dur="1" fill="hold">
                                          <p:stCondLst>
                                            <p:cond delay="499"/>
                                          </p:stCondLst>
                                        </p:cTn>
                                        <p:tgtEl>
                                          <p:spTgt spid="6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blinds(horizontal)">
                                      <p:cBhvr>
                                        <p:cTn id="166" dur="500"/>
                                        <p:tgtEl>
                                          <p:spTgt spid="70"/>
                                        </p:tgtEl>
                                      </p:cBhvr>
                                    </p:animEffect>
                                  </p:childTnLst>
                                </p:cTn>
                              </p:par>
                              <p:par>
                                <p:cTn id="167" presetID="3" presetClass="entr" presetSubtype="10" fill="hold" nodeType="withEffect">
                                  <p:stCondLst>
                                    <p:cond delay="0"/>
                                  </p:stCondLst>
                                  <p:childTnLst>
                                    <p:set>
                                      <p:cBhvr>
                                        <p:cTn id="168" dur="1" fill="hold">
                                          <p:stCondLst>
                                            <p:cond delay="0"/>
                                          </p:stCondLst>
                                        </p:cTn>
                                        <p:tgtEl>
                                          <p:spTgt spid="28691"/>
                                        </p:tgtEl>
                                        <p:attrNameLst>
                                          <p:attrName>style.visibility</p:attrName>
                                        </p:attrNameLst>
                                      </p:cBhvr>
                                      <p:to>
                                        <p:strVal val="visible"/>
                                      </p:to>
                                    </p:set>
                                    <p:animEffect transition="in" filter="blinds(horizontal)">
                                      <p:cBhvr>
                                        <p:cTn id="169" dur="500"/>
                                        <p:tgtEl>
                                          <p:spTgt spid="28691"/>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78"/>
                                        </p:tgtEl>
                                        <p:attrNameLst>
                                          <p:attrName>style.visibility</p:attrName>
                                        </p:attrNameLst>
                                      </p:cBhvr>
                                      <p:to>
                                        <p:strVal val="visible"/>
                                      </p:to>
                                    </p:set>
                                    <p:animEffect transition="in" filter="blinds(horizontal)">
                                      <p:cBhvr>
                                        <p:cTn id="17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1" grpId="0"/>
      <p:bldP spid="41" grpId="1"/>
      <p:bldP spid="43" grpId="0"/>
      <p:bldP spid="43" grpId="1"/>
      <p:bldP spid="47" grpId="0"/>
      <p:bldP spid="47" grpId="1"/>
      <p:bldP spid="48" grpId="0"/>
      <p:bldP spid="48" grpId="1"/>
      <p:bldP spid="53" grpId="0"/>
      <p:bldP spid="54" grpId="0"/>
      <p:bldP spid="54" grpId="1"/>
      <p:bldP spid="55" grpId="0"/>
      <p:bldP spid="55" grpId="1"/>
      <p:bldP spid="63" grpId="0"/>
      <p:bldP spid="63" grpId="1"/>
      <p:bldP spid="66" grpId="0"/>
      <p:bldP spid="66" grpId="1"/>
      <p:bldP spid="67" grpId="0"/>
      <p:bldP spid="67" grpId="1"/>
      <p:bldP spid="68" grpId="0"/>
      <p:bldP spid="68" grpId="1"/>
      <p:bldP spid="69" grpId="0"/>
      <p:bldP spid="69" grpId="1"/>
      <p:bldP spid="70" grpId="0"/>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30</a:t>
            </a:r>
          </a:p>
        </p:txBody>
      </p:sp>
      <p:sp>
        <p:nvSpPr>
          <p:cNvPr id="28" name="Come nasce il concetto di rotore"/>
          <p:cNvSpPr txBox="1"/>
          <p:nvPr/>
        </p:nvSpPr>
        <p:spPr>
          <a:xfrm>
            <a:off x="928662" y="512058"/>
            <a:ext cx="7286676" cy="369332"/>
          </a:xfrm>
          <a:prstGeom prst="rect">
            <a:avLst/>
          </a:prstGeom>
          <a:noFill/>
        </p:spPr>
        <p:txBody>
          <a:bodyPr wrap="square" rtlCol="0">
            <a:spAutoFit/>
          </a:bodyPr>
          <a:lstStyle/>
          <a:p>
            <a:pPr algn="ctr"/>
            <a:r>
              <a:rPr lang="it-IT" b="1" dirty="0" smtClean="0"/>
              <a:t>Circolazione</a:t>
            </a:r>
            <a:endParaRPr lang="it-IT" b="1" dirty="0"/>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3" name="Rectangle 21"/>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CasellaDiTesto 49"/>
          <p:cNvSpPr txBox="1"/>
          <p:nvPr/>
        </p:nvSpPr>
        <p:spPr>
          <a:xfrm>
            <a:off x="1607323" y="872910"/>
            <a:ext cx="6000792" cy="646331"/>
          </a:xfrm>
          <a:prstGeom prst="rect">
            <a:avLst/>
          </a:prstGeom>
          <a:noFill/>
        </p:spPr>
        <p:txBody>
          <a:bodyPr wrap="square" rtlCol="0">
            <a:spAutoFit/>
          </a:bodyPr>
          <a:lstStyle/>
          <a:p>
            <a:pPr algn="ctr"/>
            <a:r>
              <a:rPr lang="it-IT" dirty="0" smtClean="0"/>
              <a:t>In generale l’integrale lungo una linea AB dipende dalla linea stessa.</a:t>
            </a:r>
            <a:endParaRPr lang="it-IT" dirty="0"/>
          </a:p>
        </p:txBody>
      </p:sp>
      <p:sp>
        <p:nvSpPr>
          <p:cNvPr id="51" name="CasellaDiTesto 50"/>
          <p:cNvSpPr txBox="1"/>
          <p:nvPr/>
        </p:nvSpPr>
        <p:spPr>
          <a:xfrm>
            <a:off x="1678761" y="2669150"/>
            <a:ext cx="5857916" cy="646331"/>
          </a:xfrm>
          <a:prstGeom prst="rect">
            <a:avLst/>
          </a:prstGeom>
          <a:noFill/>
        </p:spPr>
        <p:txBody>
          <a:bodyPr wrap="square" rtlCol="0">
            <a:spAutoFit/>
          </a:bodyPr>
          <a:lstStyle/>
          <a:p>
            <a:pPr algn="ctr"/>
            <a:r>
              <a:rPr lang="it-IT" dirty="0" smtClean="0"/>
              <a:t>Considerando, per esempio, un canale in cui scorre acqua in regime laminare (moto alla </a:t>
            </a:r>
            <a:r>
              <a:rPr lang="it-IT" dirty="0" err="1" smtClean="0"/>
              <a:t>Poiseuille</a:t>
            </a:r>
            <a:r>
              <a:rPr lang="it-IT" dirty="0" smtClean="0"/>
              <a:t>)</a:t>
            </a:r>
            <a:endParaRPr lang="it-IT" dirty="0"/>
          </a:p>
        </p:txBody>
      </p:sp>
      <p:pic>
        <p:nvPicPr>
          <p:cNvPr id="52" name="Immagine 51" descr="rotore.jpg"/>
          <p:cNvPicPr>
            <a:picLocks noChangeAspect="1"/>
          </p:cNvPicPr>
          <p:nvPr/>
        </p:nvPicPr>
        <p:blipFill>
          <a:blip r:embed="rId5"/>
          <a:stretch>
            <a:fillRect/>
          </a:stretch>
        </p:blipFill>
        <p:spPr>
          <a:xfrm>
            <a:off x="2925293" y="3567270"/>
            <a:ext cx="3364852" cy="1584230"/>
          </a:xfrm>
          <a:prstGeom prst="rect">
            <a:avLst/>
          </a:prstGeom>
        </p:spPr>
      </p:pic>
      <p:sp>
        <p:nvSpPr>
          <p:cNvPr id="56" name="CasellaDiTesto 55"/>
          <p:cNvSpPr txBox="1"/>
          <p:nvPr/>
        </p:nvSpPr>
        <p:spPr>
          <a:xfrm>
            <a:off x="1678760" y="5403289"/>
            <a:ext cx="6036511" cy="646331"/>
          </a:xfrm>
          <a:prstGeom prst="rect">
            <a:avLst/>
          </a:prstGeom>
          <a:noFill/>
        </p:spPr>
        <p:txBody>
          <a:bodyPr wrap="square" rtlCol="0">
            <a:spAutoFit/>
          </a:bodyPr>
          <a:lstStyle/>
          <a:p>
            <a:pPr algn="ctr"/>
            <a:r>
              <a:rPr lang="it-IT" dirty="0" smtClean="0"/>
              <a:t>L’integrale del vettore velocità lungo la linea </a:t>
            </a:r>
            <a:r>
              <a:rPr lang="it-IT" b="1" dirty="0" smtClean="0"/>
              <a:t>ABCDA </a:t>
            </a:r>
            <a:r>
              <a:rPr lang="it-IT" dirty="0" smtClean="0"/>
              <a:t>non è nullo</a:t>
            </a:r>
            <a:endParaRPr lang="it-IT" dirty="0"/>
          </a:p>
        </p:txBody>
      </p:sp>
      <p:sp>
        <p:nvSpPr>
          <p:cNvPr id="57" name="CasellaDiTesto 56"/>
          <p:cNvSpPr txBox="1"/>
          <p:nvPr/>
        </p:nvSpPr>
        <p:spPr>
          <a:xfrm>
            <a:off x="2071670" y="1771030"/>
            <a:ext cx="5072098" cy="646331"/>
          </a:xfrm>
          <a:prstGeom prst="rect">
            <a:avLst/>
          </a:prstGeom>
          <a:noFill/>
        </p:spPr>
        <p:txBody>
          <a:bodyPr wrap="square" rtlCol="0">
            <a:spAutoFit/>
          </a:bodyPr>
          <a:lstStyle/>
          <a:p>
            <a:pPr algn="ctr"/>
            <a:r>
              <a:rPr lang="it-IT" dirty="0" smtClean="0"/>
              <a:t>Questo comporta che la circolazione di un vettore lungo una linea chiusa non è in generale nullo</a:t>
            </a:r>
            <a:endParaRPr lang="it-IT"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57620" y="6143644"/>
            <a:ext cx="1514475" cy="304800"/>
          </a:xfrm>
          <a:prstGeom prst="rect">
            <a:avLst/>
          </a:prstGeom>
          <a:noFill/>
        </p:spPr>
      </p:pic>
      <p:sp>
        <p:nvSpPr>
          <p:cNvPr id="58" name="CasellaDiTesto 57"/>
          <p:cNvSpPr txBox="1"/>
          <p:nvPr/>
        </p:nvSpPr>
        <p:spPr>
          <a:xfrm>
            <a:off x="1607323" y="1393448"/>
            <a:ext cx="5929354" cy="923330"/>
          </a:xfrm>
          <a:prstGeom prst="rect">
            <a:avLst/>
          </a:prstGeom>
          <a:noFill/>
        </p:spPr>
        <p:txBody>
          <a:bodyPr wrap="square" rtlCol="0">
            <a:spAutoFit/>
          </a:bodyPr>
          <a:lstStyle/>
          <a:p>
            <a:pPr algn="ctr"/>
            <a:r>
              <a:rPr lang="it-IT" dirty="0" smtClean="0"/>
              <a:t>Per un campo vettoriale affine la circolazione lungo il bordo di un poligono è proporzionale all’area racchiusa e la costante di proporzionalità è uguale per tutti i poligoni</a:t>
            </a:r>
            <a:endParaRPr lang="it-IT" dirty="0"/>
          </a:p>
        </p:txBody>
      </p:sp>
      <p:sp>
        <p:nvSpPr>
          <p:cNvPr id="59" name="CasellaDiTesto 58"/>
          <p:cNvSpPr txBox="1"/>
          <p:nvPr/>
        </p:nvSpPr>
        <p:spPr>
          <a:xfrm>
            <a:off x="1785918" y="2828836"/>
            <a:ext cx="5572164" cy="369332"/>
          </a:xfrm>
          <a:prstGeom prst="rect">
            <a:avLst/>
          </a:prstGeom>
          <a:noFill/>
        </p:spPr>
        <p:txBody>
          <a:bodyPr wrap="square" rtlCol="0">
            <a:spAutoFit/>
          </a:bodyPr>
          <a:lstStyle/>
          <a:p>
            <a:pPr algn="ctr"/>
            <a:r>
              <a:rPr lang="it-IT" dirty="0" smtClean="0"/>
              <a:t>Ogni campo vettoriale è localmente affine ( Taylor)</a:t>
            </a:r>
            <a:endParaRPr lang="it-IT" dirty="0"/>
          </a:p>
        </p:txBody>
      </p:sp>
      <p:sp>
        <p:nvSpPr>
          <p:cNvPr id="60" name="CasellaDiTesto 59"/>
          <p:cNvSpPr txBox="1"/>
          <p:nvPr/>
        </p:nvSpPr>
        <p:spPr>
          <a:xfrm>
            <a:off x="2071670" y="5145614"/>
            <a:ext cx="5000660" cy="1200329"/>
          </a:xfrm>
          <a:prstGeom prst="rect">
            <a:avLst/>
          </a:prstGeom>
          <a:noFill/>
        </p:spPr>
        <p:txBody>
          <a:bodyPr wrap="square" rtlCol="0">
            <a:spAutoFit/>
          </a:bodyPr>
          <a:lstStyle/>
          <a:p>
            <a:pPr algn="ctr"/>
            <a:r>
              <a:rPr lang="it-IT" dirty="0" smtClean="0"/>
              <a:t>Matematicamente la cosa può essere formalizzata dicendo che contraendo la linea fino ad un punto il rapporto tra circolazione e area racchiusa è finito e dipende solo dal punto considerato</a:t>
            </a:r>
            <a:endParaRPr lang="it-IT" dirty="0"/>
          </a:p>
        </p:txBody>
      </p:sp>
      <p:sp>
        <p:nvSpPr>
          <p:cNvPr id="64" name="CasellaDiTesto 63"/>
          <p:cNvSpPr txBox="1"/>
          <p:nvPr/>
        </p:nvSpPr>
        <p:spPr>
          <a:xfrm>
            <a:off x="2178827" y="3710226"/>
            <a:ext cx="4786346" cy="923330"/>
          </a:xfrm>
          <a:prstGeom prst="rect">
            <a:avLst/>
          </a:prstGeom>
          <a:noFill/>
        </p:spPr>
        <p:txBody>
          <a:bodyPr wrap="square" rtlCol="0">
            <a:spAutoFit/>
          </a:bodyPr>
          <a:lstStyle/>
          <a:p>
            <a:pPr algn="ctr"/>
            <a:r>
              <a:rPr lang="it-IT" dirty="0" smtClean="0"/>
              <a:t>Quindi il teorema precedente è approssimativamente verificato localmente per qualsiasi campo vettoriale</a:t>
            </a:r>
            <a:endParaRPr lang="it-IT"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par>
                                <p:cTn id="13" presetID="3" presetClass="entr" presetSubtype="1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linds(horizontal)">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linds(horizontal)">
                                      <p:cBhvr>
                                        <p:cTn id="20" dur="500"/>
                                        <p:tgtEl>
                                          <p:spTgt spid="56"/>
                                        </p:tgtEl>
                                      </p:cBhvr>
                                    </p:animEffect>
                                  </p:childTnLst>
                                </p:cTn>
                              </p:par>
                              <p:par>
                                <p:cTn id="21" presetID="3" presetClass="entr" presetSubtype="1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56"/>
                                        </p:tgtEl>
                                      </p:cBhvr>
                                    </p:animEffect>
                                    <p:set>
                                      <p:cBhvr>
                                        <p:cTn id="31" dur="1" fill="hold">
                                          <p:stCondLst>
                                            <p:cond delay="499"/>
                                          </p:stCondLst>
                                        </p:cTn>
                                        <p:tgtEl>
                                          <p:spTgt spid="56"/>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52"/>
                                        </p:tgtEl>
                                      </p:cBhvr>
                                    </p:animEffect>
                                    <p:set>
                                      <p:cBhvr>
                                        <p:cTn id="34" dur="1" fill="hold">
                                          <p:stCondLst>
                                            <p:cond delay="499"/>
                                          </p:stCondLst>
                                        </p:cTn>
                                        <p:tgtEl>
                                          <p:spTgt spid="52"/>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51"/>
                                        </p:tgtEl>
                                      </p:cBhvr>
                                    </p:animEffect>
                                    <p:set>
                                      <p:cBhvr>
                                        <p:cTn id="37" dur="1" fill="hold">
                                          <p:stCondLst>
                                            <p:cond delay="499"/>
                                          </p:stCondLst>
                                        </p:cTn>
                                        <p:tgtEl>
                                          <p:spTgt spid="51"/>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57"/>
                                        </p:tgtEl>
                                      </p:cBhvr>
                                    </p:animEffect>
                                    <p:set>
                                      <p:cBhvr>
                                        <p:cTn id="40" dur="1" fill="hold">
                                          <p:stCondLst>
                                            <p:cond delay="499"/>
                                          </p:stCondLst>
                                        </p:cTn>
                                        <p:tgtEl>
                                          <p:spTgt spid="57"/>
                                        </p:tgtEl>
                                        <p:attrNameLst>
                                          <p:attrName>style.visibility</p:attrName>
                                        </p:attrNameLst>
                                      </p:cBhvr>
                                      <p:to>
                                        <p:strVal val="hidden"/>
                                      </p:to>
                                    </p:set>
                                  </p:childTnLst>
                                </p:cTn>
                              </p:par>
                              <p:par>
                                <p:cTn id="41" presetID="3" presetClass="exit" presetSubtype="10" fill="hold" grpId="0" nodeType="withEffect">
                                  <p:stCondLst>
                                    <p:cond delay="0"/>
                                  </p:stCondLst>
                                  <p:childTnLst>
                                    <p:animEffect transition="out" filter="blinds(horizontal)">
                                      <p:cBhvr>
                                        <p:cTn id="42" dur="500"/>
                                        <p:tgtEl>
                                          <p:spTgt spid="50"/>
                                        </p:tgtEl>
                                      </p:cBhvr>
                                    </p:animEffect>
                                    <p:set>
                                      <p:cBhvr>
                                        <p:cTn id="43" dur="1" fill="hold">
                                          <p:stCondLst>
                                            <p:cond delay="499"/>
                                          </p:stCondLst>
                                        </p:cTn>
                                        <p:tgtEl>
                                          <p:spTgt spid="5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linds(horizontal)">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blinds(horizontal)">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blinds(horizontal)">
                                      <p:cBhvr>
                                        <p:cTn id="58" dur="500"/>
                                        <p:tgtEl>
                                          <p:spTgt spid="6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linds(horizontal)">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1" grpId="1"/>
      <p:bldP spid="56" grpId="0"/>
      <p:bldP spid="56" grpId="1"/>
      <p:bldP spid="57" grpId="0"/>
      <p:bldP spid="57" grpId="1"/>
      <p:bldP spid="58" grpId="0"/>
      <p:bldP spid="59" grpId="0"/>
      <p:bldP spid="60"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31</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3" name="Rectangle 21"/>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CasellaDiTesto 49"/>
          <p:cNvSpPr txBox="1"/>
          <p:nvPr/>
        </p:nvSpPr>
        <p:spPr>
          <a:xfrm>
            <a:off x="1071538" y="500042"/>
            <a:ext cx="7286676" cy="369332"/>
          </a:xfrm>
          <a:prstGeom prst="rect">
            <a:avLst/>
          </a:prstGeom>
          <a:noFill/>
        </p:spPr>
        <p:txBody>
          <a:bodyPr wrap="square" rtlCol="0">
            <a:spAutoFit/>
          </a:bodyPr>
          <a:lstStyle/>
          <a:p>
            <a:pPr algn="ctr"/>
            <a:r>
              <a:rPr lang="it-IT" b="1" dirty="0" smtClean="0"/>
              <a:t>Definizione dell’operatore rotore</a:t>
            </a:r>
            <a:endParaRPr lang="it-IT" b="1" dirty="0"/>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372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3612" y="5857892"/>
            <a:ext cx="2190750" cy="352425"/>
          </a:xfrm>
          <a:prstGeom prst="rect">
            <a:avLst/>
          </a:prstGeom>
          <a:noFill/>
        </p:spPr>
      </p:pic>
      <p:pic>
        <p:nvPicPr>
          <p:cNvPr id="73732"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54140" y="5857892"/>
            <a:ext cx="2124075" cy="352425"/>
          </a:xfrm>
          <a:prstGeom prst="rect">
            <a:avLst/>
          </a:prstGeom>
          <a:noFill/>
        </p:spPr>
      </p:pic>
      <p:pic>
        <p:nvPicPr>
          <p:cNvPr id="73735"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125776" y="4857760"/>
            <a:ext cx="923925" cy="323850"/>
          </a:xfrm>
          <a:prstGeom prst="rect">
            <a:avLst/>
          </a:prstGeom>
          <a:noFill/>
        </p:spPr>
      </p:pic>
      <p:sp>
        <p:nvSpPr>
          <p:cNvPr id="73737" name="Rectangle 9"/>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2" name="Gruppo 61"/>
          <p:cNvGrpSpPr/>
          <p:nvPr/>
        </p:nvGrpSpPr>
        <p:grpSpPr>
          <a:xfrm>
            <a:off x="107124" y="1000108"/>
            <a:ext cx="8823388" cy="5358644"/>
            <a:chOff x="107124" y="1000108"/>
            <a:chExt cx="8823388" cy="5358644"/>
          </a:xfrm>
        </p:grpSpPr>
        <p:sp>
          <p:nvSpPr>
            <p:cNvPr id="51" name="CasellaDiTesto 50"/>
            <p:cNvSpPr txBox="1"/>
            <p:nvPr/>
          </p:nvSpPr>
          <p:spPr>
            <a:xfrm>
              <a:off x="107124" y="1000108"/>
              <a:ext cx="7179520" cy="5293757"/>
            </a:xfrm>
            <a:prstGeom prst="rect">
              <a:avLst/>
            </a:prstGeom>
            <a:noFill/>
          </p:spPr>
          <p:txBody>
            <a:bodyPr wrap="square" rtlCol="0">
              <a:spAutoFit/>
            </a:bodyPr>
            <a:lstStyle/>
            <a:p>
              <a:pPr algn="ctr"/>
              <a:r>
                <a:rPr lang="it-IT" dirty="0" smtClean="0"/>
                <a:t>Assegnata una funzione vettoriale </a:t>
              </a:r>
              <a:r>
                <a:rPr lang="it-IT" u="sng" dirty="0" smtClean="0"/>
                <a:t>v</a:t>
              </a:r>
              <a:r>
                <a:rPr lang="it-IT" dirty="0" smtClean="0"/>
                <a:t>(t,</a:t>
              </a:r>
              <a:r>
                <a:rPr lang="it-IT" b="1" dirty="0" smtClean="0"/>
                <a:t>P</a:t>
              </a:r>
              <a:r>
                <a:rPr lang="it-IT" dirty="0" smtClean="0"/>
                <a:t>), definita in un intervallo </a:t>
              </a:r>
              <a:r>
                <a:rPr lang="it-IT" b="1" dirty="0" smtClean="0"/>
                <a:t>T</a:t>
              </a:r>
              <a:r>
                <a:rPr lang="it-IT" dirty="0" smtClean="0"/>
                <a:t> e in una regione </a:t>
              </a:r>
              <a:r>
                <a:rPr lang="it-IT" b="1" dirty="0" smtClean="0"/>
                <a:t>D</a:t>
              </a:r>
              <a:r>
                <a:rPr lang="it-IT" dirty="0" smtClean="0"/>
                <a:t>, si chiama rotore della funzione la funzione vettoriale </a:t>
              </a:r>
              <a:r>
                <a:rPr lang="it-IT" u="sng" dirty="0" smtClean="0"/>
                <a:t>R</a:t>
              </a:r>
              <a:r>
                <a:rPr lang="it-IT" dirty="0" smtClean="0"/>
                <a:t>(t,</a:t>
              </a:r>
              <a:r>
                <a:rPr lang="it-IT" b="1" dirty="0" smtClean="0"/>
                <a:t>P</a:t>
              </a:r>
              <a:r>
                <a:rPr lang="it-IT" dirty="0" smtClean="0"/>
                <a:t>) definita attraverso il seguente processo:</a:t>
              </a:r>
            </a:p>
            <a:p>
              <a:endParaRPr lang="it-IT" sz="400" b="1" dirty="0" smtClean="0"/>
            </a:p>
            <a:p>
              <a:pPr>
                <a:buFont typeface="Arial" pitchFamily="34" charset="0"/>
                <a:buChar char="•"/>
              </a:pPr>
              <a:r>
                <a:rPr lang="it-IT" b="1" dirty="0" smtClean="0"/>
                <a:t> </a:t>
              </a:r>
              <a:r>
                <a:rPr lang="it-IT" dirty="0" smtClean="0"/>
                <a:t>preso un punto </a:t>
              </a:r>
              <a:r>
                <a:rPr lang="it-IT" b="1" dirty="0" smtClean="0"/>
                <a:t>Q</a:t>
              </a:r>
              <a:r>
                <a:rPr lang="it-IT" dirty="0" smtClean="0"/>
                <a:t> e un piano passante per esso;</a:t>
              </a:r>
            </a:p>
            <a:p>
              <a:pPr>
                <a:buFont typeface="Arial" pitchFamily="34" charset="0"/>
                <a:buChar char="•"/>
              </a:pPr>
              <a:endParaRPr lang="it-IT" sz="400" dirty="0" smtClean="0"/>
            </a:p>
            <a:p>
              <a:pPr>
                <a:buFont typeface="Arial" pitchFamily="34" charset="0"/>
                <a:buChar char="•"/>
              </a:pPr>
              <a:r>
                <a:rPr lang="it-IT" dirty="0" smtClean="0"/>
                <a:t> considerata una linea chiusa del piano contenente il punto </a:t>
              </a:r>
              <a:r>
                <a:rPr lang="it-IT" b="1" dirty="0" smtClean="0"/>
                <a:t>Q</a:t>
              </a:r>
              <a:r>
                <a:rPr lang="it-IT" dirty="0" smtClean="0"/>
                <a:t>;</a:t>
              </a:r>
            </a:p>
            <a:p>
              <a:pPr>
                <a:buFont typeface="Arial" pitchFamily="34" charset="0"/>
                <a:buChar char="•"/>
              </a:pPr>
              <a:endParaRPr lang="it-IT" sz="400" dirty="0" smtClean="0"/>
            </a:p>
            <a:p>
              <a:pPr>
                <a:buFont typeface="Arial" pitchFamily="34" charset="0"/>
                <a:buChar char="•"/>
              </a:pPr>
              <a:r>
                <a:rPr lang="it-IT" dirty="0" smtClean="0"/>
                <a:t> fissato un verso di percorrenza della linea partendo dalla normale </a:t>
              </a:r>
              <a:r>
                <a:rPr lang="it-IT" u="sng" dirty="0" smtClean="0"/>
                <a:t>n</a:t>
              </a:r>
              <a:r>
                <a:rPr lang="it-IT" dirty="0" smtClean="0"/>
                <a:t>;</a:t>
              </a:r>
            </a:p>
            <a:p>
              <a:pPr>
                <a:buFont typeface="Arial" pitchFamily="34" charset="0"/>
                <a:buChar char="•"/>
              </a:pPr>
              <a:endParaRPr lang="it-IT" sz="400" dirty="0" smtClean="0"/>
            </a:p>
            <a:p>
              <a:pPr>
                <a:buFont typeface="Arial" pitchFamily="34" charset="0"/>
                <a:buChar char="•"/>
              </a:pPr>
              <a:r>
                <a:rPr lang="it-IT" dirty="0" smtClean="0"/>
                <a:t> calcolata la circolazione della funzione vettoriale </a:t>
              </a:r>
              <a:r>
                <a:rPr lang="it-IT" u="sng" dirty="0" smtClean="0"/>
                <a:t>v</a:t>
              </a:r>
              <a:r>
                <a:rPr lang="it-IT" dirty="0" smtClean="0"/>
                <a:t>(t,</a:t>
              </a:r>
              <a:r>
                <a:rPr lang="it-IT" b="1" dirty="0" smtClean="0"/>
                <a:t>P</a:t>
              </a:r>
              <a:r>
                <a:rPr lang="it-IT" dirty="0" smtClean="0"/>
                <a:t>) ;</a:t>
              </a:r>
            </a:p>
            <a:p>
              <a:pPr>
                <a:buFont typeface="Arial" pitchFamily="34" charset="0"/>
                <a:buChar char="•"/>
              </a:pPr>
              <a:endParaRPr lang="it-IT" sz="400" dirty="0" smtClean="0"/>
            </a:p>
            <a:p>
              <a:pPr>
                <a:buFont typeface="Arial" pitchFamily="34" charset="0"/>
                <a:buChar char="•"/>
              </a:pPr>
              <a:r>
                <a:rPr lang="it-IT" dirty="0" smtClean="0"/>
                <a:t> effettuato il rapporto tra circolazione e l’area racchiusa ;</a:t>
              </a:r>
            </a:p>
            <a:p>
              <a:pPr>
                <a:buFont typeface="Arial" pitchFamily="34" charset="0"/>
                <a:buChar char="•"/>
              </a:pPr>
              <a:endParaRPr lang="it-IT" sz="400" dirty="0" smtClean="0"/>
            </a:p>
            <a:p>
              <a:pPr>
                <a:buFont typeface="Arial" pitchFamily="34" charset="0"/>
                <a:buChar char="•"/>
              </a:pPr>
              <a:r>
                <a:rPr lang="it-IT" dirty="0" smtClean="0"/>
                <a:t> valutato il limite di tale rapporto, indicato con </a:t>
              </a:r>
              <a:r>
                <a:rPr lang="it-IT" dirty="0" err="1" smtClean="0"/>
                <a:t>Rn</a:t>
              </a:r>
              <a:r>
                <a:rPr lang="it-IT" dirty="0" smtClean="0"/>
                <a:t> , facendo contrarre la </a:t>
              </a:r>
            </a:p>
            <a:p>
              <a:r>
                <a:rPr lang="it-IT" dirty="0" smtClean="0"/>
                <a:t>  linea chiusa fino a ridurla al punto </a:t>
              </a:r>
              <a:r>
                <a:rPr lang="it-IT" b="1" dirty="0" smtClean="0"/>
                <a:t>Q</a:t>
              </a:r>
              <a:r>
                <a:rPr lang="it-IT" dirty="0" smtClean="0"/>
                <a:t>;</a:t>
              </a:r>
            </a:p>
            <a:p>
              <a:pPr>
                <a:buFont typeface="Arial" pitchFamily="34" charset="0"/>
                <a:buChar char="•"/>
              </a:pPr>
              <a:endParaRPr lang="it-IT" sz="400" dirty="0" smtClean="0"/>
            </a:p>
            <a:p>
              <a:pPr>
                <a:buFont typeface="Arial" pitchFamily="34" charset="0"/>
                <a:buChar char="•"/>
              </a:pPr>
              <a:r>
                <a:rPr lang="it-IT" dirty="0" smtClean="0"/>
                <a:t> variata la giacitura del piano cercando quella per la quale </a:t>
              </a:r>
              <a:r>
                <a:rPr lang="it-IT" dirty="0" err="1" smtClean="0"/>
                <a:t>Rn</a:t>
              </a:r>
              <a:r>
                <a:rPr lang="it-IT" dirty="0" smtClean="0"/>
                <a:t>  assume il </a:t>
              </a:r>
            </a:p>
            <a:p>
              <a:r>
                <a:rPr lang="it-IT" dirty="0" smtClean="0"/>
                <a:t>  valore massimo RN ;</a:t>
              </a:r>
            </a:p>
            <a:p>
              <a:pPr>
                <a:buFont typeface="Arial" pitchFamily="34" charset="0"/>
                <a:buChar char="•"/>
              </a:pPr>
              <a:endParaRPr lang="it-IT" sz="400" dirty="0" smtClean="0"/>
            </a:p>
            <a:p>
              <a:r>
                <a:rPr lang="it-IT" dirty="0" smtClean="0"/>
                <a:t>Si definisce il rotore </a:t>
              </a:r>
              <a:r>
                <a:rPr lang="it-IT" u="sng" dirty="0" smtClean="0"/>
                <a:t>R</a:t>
              </a:r>
              <a:r>
                <a:rPr lang="it-IT" dirty="0" smtClean="0"/>
                <a:t> all’istante t e nel punto </a:t>
              </a:r>
              <a:r>
                <a:rPr lang="it-IT" b="1" dirty="0" smtClean="0"/>
                <a:t>Q</a:t>
              </a:r>
              <a:r>
                <a:rPr lang="it-IT" dirty="0" smtClean="0"/>
                <a:t> come il vettore                    , dove N è la normale a tale piano, e si scrive                   </a:t>
              </a:r>
            </a:p>
            <a:p>
              <a:endParaRPr lang="it-IT" dirty="0" smtClean="0"/>
            </a:p>
            <a:p>
              <a:endParaRPr lang="it-IT" dirty="0" smtClean="0"/>
            </a:p>
            <a:p>
              <a:r>
                <a:rPr lang="it-IT" dirty="0" smtClean="0"/>
                <a:t>                                                            oppure       </a:t>
              </a:r>
            </a:p>
          </p:txBody>
        </p:sp>
        <p:pic>
          <p:nvPicPr>
            <p:cNvPr id="36" name="Immagine 35" descr="definizione rotore.jpg"/>
            <p:cNvPicPr>
              <a:picLocks noChangeAspect="1"/>
            </p:cNvPicPr>
            <p:nvPr/>
          </p:nvPicPr>
          <p:blipFill>
            <a:blip r:embed="rId8"/>
            <a:stretch>
              <a:fillRect/>
            </a:stretch>
          </p:blipFill>
          <p:spPr>
            <a:xfrm>
              <a:off x="7000892" y="2500306"/>
              <a:ext cx="1785918" cy="2220166"/>
            </a:xfrm>
            <a:prstGeom prst="rect">
              <a:avLst/>
            </a:prstGeom>
          </p:spPr>
        </p:pic>
        <p:grpSp>
          <p:nvGrpSpPr>
            <p:cNvPr id="60" name="Gruppo 59"/>
            <p:cNvGrpSpPr/>
            <p:nvPr/>
          </p:nvGrpSpPr>
          <p:grpSpPr>
            <a:xfrm>
              <a:off x="142050" y="1000108"/>
              <a:ext cx="8788462" cy="5358644"/>
              <a:chOff x="142050" y="1000108"/>
              <a:chExt cx="8788462" cy="5358644"/>
            </a:xfrm>
          </p:grpSpPr>
          <p:cxnSp>
            <p:nvCxnSpPr>
              <p:cNvPr id="38" name="Connettore 1 37"/>
              <p:cNvCxnSpPr/>
              <p:nvPr/>
            </p:nvCxnSpPr>
            <p:spPr>
              <a:xfrm>
                <a:off x="142844" y="1000108"/>
                <a:ext cx="7429552"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rot="5400000">
                <a:off x="6858810" y="1713694"/>
                <a:ext cx="1428760"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7572396" y="2428868"/>
                <a:ext cx="1357322"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cxnSp>
            <p:nvCxnSpPr>
              <p:cNvPr id="49" name="Connettore 1 48"/>
              <p:cNvCxnSpPr/>
              <p:nvPr/>
            </p:nvCxnSpPr>
            <p:spPr>
              <a:xfrm rot="5400000">
                <a:off x="6965173" y="4393413"/>
                <a:ext cx="3929090"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rot="10800000">
                <a:off x="142844" y="6286520"/>
                <a:ext cx="8786874" cy="7143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rot="5400000" flipH="1" flipV="1">
                <a:off x="-2500362" y="3643314"/>
                <a:ext cx="5286412" cy="1588"/>
              </a:xfrm>
              <a:prstGeom prst="line">
                <a:avLst/>
              </a:prstGeom>
              <a:ln w="25400">
                <a:solidFill>
                  <a:srgbClr val="00144C"/>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ransition advTm="154224"/>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32</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3" name="CasellaDiTesto 32"/>
          <p:cNvSpPr txBox="1"/>
          <p:nvPr/>
        </p:nvSpPr>
        <p:spPr>
          <a:xfrm>
            <a:off x="928662" y="795361"/>
            <a:ext cx="7286676" cy="369332"/>
          </a:xfrm>
          <a:prstGeom prst="rect">
            <a:avLst/>
          </a:prstGeom>
          <a:noFill/>
        </p:spPr>
        <p:txBody>
          <a:bodyPr wrap="square" rtlCol="0">
            <a:spAutoFit/>
          </a:bodyPr>
          <a:lstStyle/>
          <a:p>
            <a:pPr algn="ctr"/>
            <a:r>
              <a:rPr lang="it-IT" b="1" dirty="0" smtClean="0"/>
              <a:t>Rotore in coordinate cartesiane</a:t>
            </a:r>
            <a:endParaRPr lang="it-IT" b="1" dirty="0"/>
          </a:p>
        </p:txBody>
      </p:sp>
      <p:sp>
        <p:nvSpPr>
          <p:cNvPr id="34" name="CasellaDiTesto 33"/>
          <p:cNvSpPr txBox="1"/>
          <p:nvPr/>
        </p:nvSpPr>
        <p:spPr>
          <a:xfrm>
            <a:off x="1107257" y="1500174"/>
            <a:ext cx="6929486" cy="369332"/>
          </a:xfrm>
          <a:prstGeom prst="rect">
            <a:avLst/>
          </a:prstGeom>
          <a:noFill/>
        </p:spPr>
        <p:txBody>
          <a:bodyPr wrap="square" rtlCol="0">
            <a:spAutoFit/>
          </a:bodyPr>
          <a:lstStyle/>
          <a:p>
            <a:pPr algn="ctr"/>
            <a:r>
              <a:rPr lang="it-IT" dirty="0" smtClean="0"/>
              <a:t>L’espressione in coordinate cartesiane del rotore risulta la seguente:</a:t>
            </a:r>
            <a:endParaRPr lang="it-IT" dirty="0"/>
          </a:p>
        </p:txBody>
      </p:sp>
      <p:sp>
        <p:nvSpPr>
          <p:cNvPr id="35" name="CasellaDiTesto 34"/>
          <p:cNvSpPr txBox="1"/>
          <p:nvPr/>
        </p:nvSpPr>
        <p:spPr>
          <a:xfrm>
            <a:off x="1142976" y="3143248"/>
            <a:ext cx="6858048" cy="646331"/>
          </a:xfrm>
          <a:prstGeom prst="rect">
            <a:avLst/>
          </a:prstGeom>
          <a:noFill/>
        </p:spPr>
        <p:txBody>
          <a:bodyPr wrap="square" rtlCol="0">
            <a:spAutoFit/>
          </a:bodyPr>
          <a:lstStyle/>
          <a:p>
            <a:pPr algn="ctr"/>
            <a:r>
              <a:rPr lang="it-IT" dirty="0" smtClean="0"/>
              <a:t>In letteratura è possibile trovare l’operatore rotore in notazione figurata oppure attraverso l’operatore </a:t>
            </a:r>
            <a:r>
              <a:rPr lang="it-IT" dirty="0" err="1" smtClean="0"/>
              <a:t>nabla</a:t>
            </a:r>
            <a:r>
              <a:rPr lang="it-IT" dirty="0" smtClean="0"/>
              <a:t>.</a:t>
            </a:r>
            <a:endParaRPr lang="it-IT" dirty="0"/>
          </a:p>
        </p:txBody>
      </p:sp>
      <p:sp>
        <p:nvSpPr>
          <p:cNvPr id="36" name="CasellaDiTesto 35"/>
          <p:cNvSpPr txBox="1"/>
          <p:nvPr/>
        </p:nvSpPr>
        <p:spPr>
          <a:xfrm>
            <a:off x="1142987" y="4143380"/>
            <a:ext cx="2857520" cy="2308324"/>
          </a:xfrm>
          <a:prstGeom prst="rect">
            <a:avLst/>
          </a:prstGeom>
          <a:noFill/>
          <a:ln w="25400">
            <a:solidFill>
              <a:srgbClr val="00144C"/>
            </a:solidFill>
          </a:ln>
        </p:spPr>
        <p:txBody>
          <a:bodyPr wrap="square" rtlCol="0">
            <a:spAutoFit/>
          </a:bodyPr>
          <a:lstStyle/>
          <a:p>
            <a:pPr algn="ctr"/>
            <a:r>
              <a:rPr lang="it-IT" dirty="0" smtClean="0"/>
              <a:t>Nella notazione figurata, il rotore è espresso nel seguente modo:</a:t>
            </a:r>
          </a:p>
          <a:p>
            <a:pPr algn="ctr"/>
            <a:endParaRPr lang="it-IT" u="sng" dirty="0" smtClean="0"/>
          </a:p>
          <a:p>
            <a:pPr algn="ctr"/>
            <a:endParaRPr lang="it-IT" u="sng" dirty="0" smtClean="0"/>
          </a:p>
          <a:p>
            <a:pPr algn="ctr"/>
            <a:endParaRPr lang="it-IT" u="sng" dirty="0" smtClean="0"/>
          </a:p>
          <a:p>
            <a:pPr algn="ctr"/>
            <a:r>
              <a:rPr lang="it-IT" u="sng" dirty="0" err="1" smtClean="0"/>
              <a:t>R</a:t>
            </a:r>
            <a:r>
              <a:rPr lang="it-IT" dirty="0" err="1" smtClean="0"/>
              <a:t>=rot</a:t>
            </a:r>
            <a:r>
              <a:rPr lang="it-IT" dirty="0" smtClean="0"/>
              <a:t> </a:t>
            </a:r>
            <a:r>
              <a:rPr lang="it-IT" i="1" u="sng" dirty="0" smtClean="0"/>
              <a:t>v</a:t>
            </a:r>
          </a:p>
          <a:p>
            <a:pPr algn="ctr"/>
            <a:endParaRPr lang="it-IT" i="1" dirty="0" smtClean="0"/>
          </a:p>
        </p:txBody>
      </p:sp>
      <p:sp>
        <p:nvSpPr>
          <p:cNvPr id="37" name="CasellaDiTesto 36"/>
          <p:cNvSpPr txBox="1"/>
          <p:nvPr/>
        </p:nvSpPr>
        <p:spPr>
          <a:xfrm>
            <a:off x="5143494" y="4143381"/>
            <a:ext cx="2857520" cy="2308324"/>
          </a:xfrm>
          <a:prstGeom prst="rect">
            <a:avLst/>
          </a:prstGeom>
          <a:noFill/>
          <a:ln w="25400">
            <a:solidFill>
              <a:srgbClr val="00144C"/>
            </a:solidFill>
          </a:ln>
        </p:spPr>
        <p:txBody>
          <a:bodyPr wrap="square" rtlCol="0">
            <a:spAutoFit/>
          </a:bodyPr>
          <a:lstStyle/>
          <a:p>
            <a:pPr algn="ctr"/>
            <a:r>
              <a:rPr lang="it-IT" dirty="0" smtClean="0"/>
              <a:t>Utilizzando l’operatore </a:t>
            </a:r>
            <a:r>
              <a:rPr lang="it-IT" i="1" dirty="0" err="1" smtClean="0"/>
              <a:t>nabla</a:t>
            </a:r>
            <a:r>
              <a:rPr lang="it-IT" dirty="0" smtClean="0"/>
              <a:t>, il rotore è ottenuto dal prodotto  vettoriale del campo vettoriale </a:t>
            </a:r>
            <a:r>
              <a:rPr lang="it-IT" u="sng" dirty="0" smtClean="0"/>
              <a:t>v </a:t>
            </a:r>
            <a:r>
              <a:rPr lang="it-IT" dirty="0" smtClean="0"/>
              <a:t>con il vettore </a:t>
            </a:r>
            <a:r>
              <a:rPr lang="it-IT" u="sng" dirty="0" smtClean="0"/>
              <a:t>∆</a:t>
            </a:r>
            <a:r>
              <a:rPr lang="it-IT" dirty="0" smtClean="0"/>
              <a:t> </a:t>
            </a:r>
          </a:p>
          <a:p>
            <a:pPr algn="ctr"/>
            <a:endParaRPr lang="it-IT" u="sng" dirty="0" smtClean="0"/>
          </a:p>
          <a:p>
            <a:pPr algn="ctr"/>
            <a:r>
              <a:rPr lang="it-IT" u="sng" dirty="0" err="1" smtClean="0"/>
              <a:t>R</a:t>
            </a:r>
            <a:r>
              <a:rPr lang="it-IT" dirty="0" err="1" smtClean="0"/>
              <a:t>=</a:t>
            </a:r>
            <a:r>
              <a:rPr lang="it-IT" u="sng" dirty="0" smtClean="0"/>
              <a:t> ∆</a:t>
            </a:r>
            <a:r>
              <a:rPr lang="it-IT" dirty="0" smtClean="0"/>
              <a:t> </a:t>
            </a:r>
            <a:r>
              <a:rPr lang="el-GR" dirty="0" smtClean="0"/>
              <a:t>ᴧ</a:t>
            </a:r>
            <a:r>
              <a:rPr lang="it-IT" dirty="0" smtClean="0"/>
              <a:t> </a:t>
            </a:r>
            <a:r>
              <a:rPr lang="it-IT" i="1" u="sng" dirty="0" smtClean="0"/>
              <a:t>v</a:t>
            </a:r>
          </a:p>
          <a:p>
            <a:pPr algn="ctr"/>
            <a:endParaRPr lang="it-IT" i="1" u="sng" dirty="0" smtClean="0"/>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5777"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28794" y="2214554"/>
            <a:ext cx="5095875" cy="657225"/>
          </a:xfrm>
          <a:prstGeom prst="rect">
            <a:avLst/>
          </a:prstGeom>
          <a:noFill/>
        </p:spPr>
      </p:pic>
      <p:sp>
        <p:nvSpPr>
          <p:cNvPr id="75779" name="Rectangle 3"/>
          <p:cNvSpPr>
            <a:spLocks noChangeArrowheads="1"/>
          </p:cNvSpPr>
          <p:nvPr/>
        </p:nvSpPr>
        <p:spPr bwMode="auto">
          <a:xfrm>
            <a:off x="0" y="1114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CasellaDiTesto 42"/>
          <p:cNvSpPr txBox="1"/>
          <p:nvPr/>
        </p:nvSpPr>
        <p:spPr>
          <a:xfrm>
            <a:off x="2214546" y="1960054"/>
            <a:ext cx="4714908" cy="646331"/>
          </a:xfrm>
          <a:prstGeom prst="rect">
            <a:avLst/>
          </a:prstGeom>
          <a:noFill/>
        </p:spPr>
        <p:txBody>
          <a:bodyPr wrap="square" rtlCol="0">
            <a:spAutoFit/>
          </a:bodyPr>
          <a:lstStyle/>
          <a:p>
            <a:pPr algn="ctr"/>
            <a:r>
              <a:rPr lang="it-IT" dirty="0" smtClean="0"/>
              <a:t>Mnemonicamente è comodo far uso del determinante simbolico</a:t>
            </a:r>
            <a:endParaRPr lang="it-IT" dirty="0"/>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5780"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348038" y="3401746"/>
            <a:ext cx="2447925" cy="1219200"/>
          </a:xfrm>
          <a:prstGeom prst="rect">
            <a:avLst/>
          </a:prstGeom>
          <a:noFill/>
        </p:spPr>
      </p:pic>
      <p:sp>
        <p:nvSpPr>
          <p:cNvPr id="75782" name="Rectangle 6"/>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CasellaDiTesto 45"/>
          <p:cNvSpPr txBox="1"/>
          <p:nvPr/>
        </p:nvSpPr>
        <p:spPr>
          <a:xfrm>
            <a:off x="2678893" y="5416307"/>
            <a:ext cx="3786214" cy="646331"/>
          </a:xfrm>
          <a:prstGeom prst="rect">
            <a:avLst/>
          </a:prstGeom>
          <a:noFill/>
        </p:spPr>
        <p:txBody>
          <a:bodyPr wrap="square" rtlCol="0">
            <a:spAutoFit/>
          </a:bodyPr>
          <a:lstStyle/>
          <a:p>
            <a:pPr algn="ctr"/>
            <a:r>
              <a:rPr lang="it-IT" dirty="0" smtClean="0"/>
              <a:t>Il cui sviluppo, seguendo la regola dei determinanti, fornisce il vettore rotore</a:t>
            </a:r>
            <a:endParaRPr lang="it-IT"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7"/>
                                        </p:tgtEl>
                                        <p:attrNameLst>
                                          <p:attrName>style.visibility</p:attrName>
                                        </p:attrNameLst>
                                      </p:cBhvr>
                                      <p:to>
                                        <p:strVal val="visible"/>
                                      </p:to>
                                    </p:set>
                                    <p:animEffect transition="in" filter="blinds(horizontal)">
                                      <p:cBhvr>
                                        <p:cTn id="7" dur="500"/>
                                        <p:tgtEl>
                                          <p:spTgt spid="757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75777"/>
                                        </p:tgtEl>
                                      </p:cBhvr>
                                    </p:animEffect>
                                    <p:set>
                                      <p:cBhvr>
                                        <p:cTn id="30" dur="1" fill="hold">
                                          <p:stCondLst>
                                            <p:cond delay="499"/>
                                          </p:stCondLst>
                                        </p:cTn>
                                        <p:tgtEl>
                                          <p:spTgt spid="75777"/>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37"/>
                                        </p:tgtEl>
                                      </p:cBhvr>
                                    </p:animEffect>
                                    <p:set>
                                      <p:cBhvr>
                                        <p:cTn id="36" dur="1" fill="hold">
                                          <p:stCondLst>
                                            <p:cond delay="499"/>
                                          </p:stCondLst>
                                        </p:cTn>
                                        <p:tgtEl>
                                          <p:spTgt spid="37"/>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linds(horizontal)">
                                      <p:cBhvr>
                                        <p:cTn id="44" dur="500"/>
                                        <p:tgtEl>
                                          <p:spTgt spid="4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75780"/>
                                        </p:tgtEl>
                                        <p:attrNameLst>
                                          <p:attrName>style.visibility</p:attrName>
                                        </p:attrNameLst>
                                      </p:cBhvr>
                                      <p:to>
                                        <p:strVal val="visible"/>
                                      </p:to>
                                    </p:set>
                                    <p:animEffect transition="in" filter="blinds(horizontal)">
                                      <p:cBhvr>
                                        <p:cTn id="49" dur="500"/>
                                        <p:tgtEl>
                                          <p:spTgt spid="7578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linds(horizontal)">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5" grpId="1"/>
      <p:bldP spid="36" grpId="0" animBg="1"/>
      <p:bldP spid="36" grpId="1" animBg="1"/>
      <p:bldP spid="37" grpId="0" animBg="1"/>
      <p:bldP spid="37" grpId="1" animBg="1"/>
      <p:bldP spid="43"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33</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8" name="CasellaDiTesto 37"/>
          <p:cNvSpPr txBox="1"/>
          <p:nvPr/>
        </p:nvSpPr>
        <p:spPr>
          <a:xfrm>
            <a:off x="928662" y="857232"/>
            <a:ext cx="7286676" cy="369332"/>
          </a:xfrm>
          <a:prstGeom prst="rect">
            <a:avLst/>
          </a:prstGeom>
          <a:noFill/>
        </p:spPr>
        <p:txBody>
          <a:bodyPr wrap="square" rtlCol="0">
            <a:spAutoFit/>
          </a:bodyPr>
          <a:lstStyle/>
          <a:p>
            <a:pPr algn="ctr"/>
            <a:r>
              <a:rPr lang="it-IT" b="1" dirty="0" smtClean="0"/>
              <a:t>Rotore in coordinate curvilinee</a:t>
            </a:r>
            <a:endParaRPr lang="it-IT" b="1" dirty="0"/>
          </a:p>
        </p:txBody>
      </p:sp>
      <p:sp>
        <p:nvSpPr>
          <p:cNvPr id="39" name="CasellaDiTesto 38"/>
          <p:cNvSpPr txBox="1"/>
          <p:nvPr/>
        </p:nvSpPr>
        <p:spPr>
          <a:xfrm>
            <a:off x="1053679" y="2203894"/>
            <a:ext cx="7036643" cy="646331"/>
          </a:xfrm>
          <a:prstGeom prst="rect">
            <a:avLst/>
          </a:prstGeom>
          <a:noFill/>
        </p:spPr>
        <p:txBody>
          <a:bodyPr wrap="square" rtlCol="0">
            <a:spAutoFit/>
          </a:bodyPr>
          <a:lstStyle/>
          <a:p>
            <a:pPr algn="ctr"/>
            <a:r>
              <a:rPr lang="it-IT" dirty="0" smtClean="0"/>
              <a:t>Indicando u,v,w tre coordinate curvilinee ortogonali e considerando un campo vettoriale, l’espressione del rotore risulta la seguente:</a:t>
            </a:r>
          </a:p>
        </p:txBody>
      </p:sp>
      <p:sp>
        <p:nvSpPr>
          <p:cNvPr id="41" name="CasellaDiTesto 40"/>
          <p:cNvSpPr txBox="1"/>
          <p:nvPr/>
        </p:nvSpPr>
        <p:spPr>
          <a:xfrm>
            <a:off x="1142976" y="5294387"/>
            <a:ext cx="6858048" cy="646331"/>
          </a:xfrm>
          <a:prstGeom prst="rect">
            <a:avLst/>
          </a:prstGeom>
          <a:noFill/>
        </p:spPr>
        <p:txBody>
          <a:bodyPr wrap="square" rtlCol="0">
            <a:spAutoFit/>
          </a:bodyPr>
          <a:lstStyle/>
          <a:p>
            <a:pPr algn="ctr"/>
            <a:r>
              <a:rPr lang="it-IT" dirty="0" smtClean="0"/>
              <a:t>Dove </a:t>
            </a:r>
            <a:r>
              <a:rPr lang="it-IT" i="1" dirty="0" err="1" smtClean="0"/>
              <a:t>h</a:t>
            </a:r>
            <a:r>
              <a:rPr lang="it-IT" sz="1000" i="1" dirty="0" err="1" smtClean="0"/>
              <a:t>u</a:t>
            </a:r>
            <a:r>
              <a:rPr lang="it-IT" sz="1000" i="1" dirty="0" smtClean="0"/>
              <a:t> </a:t>
            </a:r>
            <a:r>
              <a:rPr lang="it-IT" i="1" dirty="0" smtClean="0"/>
              <a:t>, </a:t>
            </a:r>
            <a:r>
              <a:rPr lang="it-IT" i="1" dirty="0" err="1" smtClean="0"/>
              <a:t>h</a:t>
            </a:r>
            <a:r>
              <a:rPr lang="it-IT" sz="1000" i="1" dirty="0" err="1" smtClean="0"/>
              <a:t>v</a:t>
            </a:r>
            <a:r>
              <a:rPr lang="it-IT" i="1" dirty="0" smtClean="0"/>
              <a:t> </a:t>
            </a:r>
            <a:r>
              <a:rPr lang="it-IT" dirty="0" smtClean="0"/>
              <a:t>e</a:t>
            </a:r>
            <a:r>
              <a:rPr lang="it-IT" i="1" dirty="0" smtClean="0"/>
              <a:t> </a:t>
            </a:r>
            <a:r>
              <a:rPr lang="it-IT" i="1" dirty="0" err="1" smtClean="0"/>
              <a:t>h</a:t>
            </a:r>
            <a:r>
              <a:rPr lang="it-IT" sz="1000" i="1" dirty="0" err="1" smtClean="0"/>
              <a:t>w</a:t>
            </a:r>
            <a:r>
              <a:rPr lang="it-IT" i="1" dirty="0" smtClean="0"/>
              <a:t> </a:t>
            </a:r>
            <a:r>
              <a:rPr lang="it-IT" dirty="0" smtClean="0"/>
              <a:t>risultano i </a:t>
            </a:r>
            <a:r>
              <a:rPr lang="it-IT" b="1" dirty="0" smtClean="0"/>
              <a:t>fattori di scala </a:t>
            </a:r>
            <a:r>
              <a:rPr lang="it-IT" dirty="0" smtClean="0"/>
              <a:t>necessari per normalizzare il vettore tangente alle coordinate che non rappresentano delle distanze. </a:t>
            </a:r>
            <a:endParaRPr lang="it-IT" sz="1000" i="1" dirty="0"/>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7825"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285984" y="3357562"/>
            <a:ext cx="4400550" cy="1190625"/>
          </a:xfrm>
          <a:prstGeom prst="rect">
            <a:avLst/>
          </a:prstGeom>
          <a:noFill/>
        </p:spPr>
      </p:pic>
      <p:grpSp>
        <p:nvGrpSpPr>
          <p:cNvPr id="48" name="Gruppo 47"/>
          <p:cNvGrpSpPr/>
          <p:nvPr/>
        </p:nvGrpSpPr>
        <p:grpSpPr>
          <a:xfrm>
            <a:off x="107070" y="3000372"/>
            <a:ext cx="2786400" cy="3357586"/>
            <a:chOff x="8933" y="3000372"/>
            <a:chExt cx="2786400" cy="2714400"/>
          </a:xfrm>
        </p:grpSpPr>
        <p:sp>
          <p:nvSpPr>
            <p:cNvPr id="50" name="Rettangolo 49"/>
            <p:cNvSpPr/>
            <p:nvPr/>
          </p:nvSpPr>
          <p:spPr>
            <a:xfrm>
              <a:off x="8933" y="3000372"/>
              <a:ext cx="2786400" cy="2714400"/>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1" name="CasellaDiTesto 50"/>
            <p:cNvSpPr txBox="1"/>
            <p:nvPr/>
          </p:nvSpPr>
          <p:spPr>
            <a:xfrm>
              <a:off x="187687" y="3143248"/>
              <a:ext cx="2428892" cy="1754326"/>
            </a:xfrm>
            <a:prstGeom prst="rect">
              <a:avLst/>
            </a:prstGeom>
            <a:noFill/>
          </p:spPr>
          <p:txBody>
            <a:bodyPr wrap="square" rtlCol="0">
              <a:spAutoFit/>
            </a:bodyPr>
            <a:lstStyle/>
            <a:p>
              <a:pPr algn="ctr"/>
              <a:r>
                <a:rPr lang="it-IT" dirty="0" smtClean="0"/>
                <a:t>Coordinate cartesiane</a:t>
              </a:r>
            </a:p>
            <a:p>
              <a:pPr algn="ctr"/>
              <a:r>
                <a:rPr lang="it-IT" dirty="0" smtClean="0"/>
                <a:t>x,y,z</a:t>
              </a:r>
            </a:p>
            <a:p>
              <a:pPr algn="ctr"/>
              <a:r>
                <a:rPr lang="it-IT" dirty="0" err="1" smtClean="0"/>
                <a:t>x=u</a:t>
              </a:r>
              <a:r>
                <a:rPr lang="it-IT" dirty="0" smtClean="0"/>
                <a:t>; </a:t>
              </a:r>
              <a:r>
                <a:rPr lang="it-IT" dirty="0" err="1" smtClean="0"/>
                <a:t>y=v</a:t>
              </a:r>
              <a:r>
                <a:rPr lang="it-IT" dirty="0" smtClean="0"/>
                <a:t>; </a:t>
              </a:r>
              <a:r>
                <a:rPr lang="it-IT" dirty="0" err="1" smtClean="0"/>
                <a:t>z=w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sz="1000"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t>=1</a:t>
              </a:r>
            </a:p>
            <a:p>
              <a:pPr algn="ctr">
                <a:buFont typeface="Arial" pitchFamily="34" charset="0"/>
                <a:buChar char="•"/>
              </a:pPr>
              <a:r>
                <a:rPr lang="it-IT" i="1" dirty="0" smtClean="0"/>
                <a:t> h</a:t>
              </a:r>
              <a:r>
                <a:rPr lang="it-IT" sz="1000" i="1" dirty="0" smtClean="0"/>
                <a:t>w</a:t>
              </a:r>
              <a:r>
                <a:rPr lang="it-IT" dirty="0" smtClean="0"/>
                <a:t>=1</a:t>
              </a:r>
            </a:p>
          </p:txBody>
        </p:sp>
      </p:grpSp>
      <p:grpSp>
        <p:nvGrpSpPr>
          <p:cNvPr id="53" name="Gruppo 46"/>
          <p:cNvGrpSpPr/>
          <p:nvPr/>
        </p:nvGrpSpPr>
        <p:grpSpPr>
          <a:xfrm>
            <a:off x="6250850" y="3000372"/>
            <a:ext cx="2786082" cy="3643338"/>
            <a:chOff x="6204726" y="2914644"/>
            <a:chExt cx="2786082" cy="3019488"/>
          </a:xfrm>
        </p:grpSpPr>
        <p:sp>
          <p:nvSpPr>
            <p:cNvPr id="55" name="Rettangolo 54"/>
            <p:cNvSpPr/>
            <p:nvPr/>
          </p:nvSpPr>
          <p:spPr>
            <a:xfrm>
              <a:off x="6204726" y="2914644"/>
              <a:ext cx="2786082" cy="2782665"/>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56" name="CasellaDiTesto 55"/>
            <p:cNvSpPr txBox="1"/>
            <p:nvPr/>
          </p:nvSpPr>
          <p:spPr>
            <a:xfrm>
              <a:off x="6347806" y="3071810"/>
              <a:ext cx="2428892" cy="2862322"/>
            </a:xfrm>
            <a:prstGeom prst="rect">
              <a:avLst/>
            </a:prstGeom>
            <a:noFill/>
          </p:spPr>
          <p:txBody>
            <a:bodyPr wrap="square" rtlCol="0">
              <a:spAutoFit/>
            </a:bodyPr>
            <a:lstStyle/>
            <a:p>
              <a:pPr algn="ctr"/>
              <a:r>
                <a:rPr lang="it-IT" dirty="0" smtClean="0"/>
                <a:t>Coordinate cilindriche</a:t>
              </a:r>
            </a:p>
            <a:p>
              <a:pPr algn="ctr"/>
              <a:r>
                <a:rPr lang="it-IT" dirty="0" smtClean="0">
                  <a:latin typeface="Symbol" pitchFamily="18" charset="2"/>
                </a:rPr>
                <a:t>r</a:t>
              </a:r>
              <a:r>
                <a:rPr lang="it-IT" dirty="0" smtClean="0">
                  <a:latin typeface="+mj-lt"/>
                </a:rPr>
                <a:t>,</a:t>
              </a:r>
              <a:r>
                <a:rPr lang="it-IT" dirty="0" smtClean="0">
                  <a:latin typeface="Symbol" pitchFamily="18" charset="2"/>
                </a:rPr>
                <a:t> q</a:t>
              </a:r>
              <a:r>
                <a:rPr lang="it-IT" dirty="0" smtClean="0">
                  <a:latin typeface="+mj-lt"/>
                </a:rPr>
                <a:t>,</a:t>
              </a:r>
              <a:r>
                <a:rPr lang="it-IT" dirty="0" smtClean="0">
                  <a:latin typeface="Symbol" pitchFamily="18" charset="2"/>
                </a:rPr>
                <a:t> </a:t>
              </a:r>
              <a:r>
                <a:rPr lang="it-IT" dirty="0" smtClean="0">
                  <a:latin typeface="+mj-lt"/>
                </a:rPr>
                <a:t>z</a:t>
              </a:r>
            </a:p>
            <a:p>
              <a:pPr algn="ctr"/>
              <a:r>
                <a:rPr lang="it-IT" dirty="0" err="1" smtClean="0">
                  <a:latin typeface="Symbol" pitchFamily="18" charset="2"/>
                </a:rPr>
                <a:t>r</a:t>
              </a:r>
              <a:r>
                <a:rPr lang="it-IT" dirty="0" err="1" smtClean="0">
                  <a:latin typeface="+mj-lt"/>
                </a:rPr>
                <a:t>=u</a:t>
              </a:r>
              <a:r>
                <a:rPr lang="it-IT" dirty="0" smtClean="0">
                  <a:latin typeface="+mj-lt"/>
                </a:rPr>
                <a:t>;</a:t>
              </a:r>
              <a:r>
                <a:rPr lang="it-IT" dirty="0" smtClean="0">
                  <a:latin typeface="Symbol" pitchFamily="18" charset="2"/>
                </a:rPr>
                <a:t> </a:t>
              </a:r>
              <a:r>
                <a:rPr lang="it-IT" dirty="0" err="1" smtClean="0">
                  <a:latin typeface="Symbol" pitchFamily="18" charset="2"/>
                </a:rPr>
                <a:t>q</a:t>
              </a:r>
              <a:r>
                <a:rPr lang="it-IT" dirty="0" err="1" smtClean="0">
                  <a:latin typeface="+mj-lt"/>
                </a:rPr>
                <a:t>=v</a:t>
              </a:r>
              <a:r>
                <a:rPr lang="it-IT" dirty="0" smtClean="0">
                  <a:latin typeface="+mj-lt"/>
                </a:rPr>
                <a:t>;</a:t>
              </a:r>
              <a:r>
                <a:rPr lang="it-IT" dirty="0" smtClean="0">
                  <a:latin typeface="Symbol" pitchFamily="18" charset="2"/>
                </a:rPr>
                <a:t> </a:t>
              </a:r>
              <a:r>
                <a:rPr lang="it-IT" dirty="0" err="1" smtClean="0"/>
                <a:t>z=w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latin typeface="Symbol" pitchFamily="18" charset="2"/>
                </a:rPr>
                <a:t> r</a:t>
              </a:r>
              <a:endParaRPr lang="it-IT" dirty="0" smtClean="0"/>
            </a:p>
            <a:p>
              <a:pPr algn="ctr">
                <a:buFont typeface="Arial" pitchFamily="34" charset="0"/>
                <a:buChar char="•"/>
              </a:pPr>
              <a:r>
                <a:rPr lang="it-IT" i="1" dirty="0" smtClean="0"/>
                <a:t> </a:t>
              </a:r>
              <a:r>
                <a:rPr lang="it-IT" i="1" dirty="0" err="1" smtClean="0"/>
                <a:t>h</a:t>
              </a:r>
              <a:r>
                <a:rPr lang="it-IT" sz="1000" i="1" dirty="0" err="1" smtClean="0"/>
                <a:t>w</a:t>
              </a:r>
              <a:r>
                <a:rPr lang="it-IT" i="1" dirty="0" smtClean="0"/>
                <a:t> </a:t>
              </a:r>
              <a:r>
                <a:rPr lang="it-IT" dirty="0" smtClean="0"/>
                <a:t>= 1</a:t>
              </a:r>
            </a:p>
            <a:p>
              <a:pPr algn="ctr"/>
              <a:endParaRPr lang="it-IT" dirty="0" smtClean="0"/>
            </a:p>
            <a:p>
              <a:pPr algn="ctr"/>
              <a:endParaRPr lang="it-IT" dirty="0" smtClean="0"/>
            </a:p>
            <a:p>
              <a:pPr algn="ctr"/>
              <a:endParaRPr lang="it-IT" dirty="0" smtClean="0">
                <a:latin typeface="+mj-lt"/>
              </a:endParaRPr>
            </a:p>
            <a:p>
              <a:pPr algn="ctr"/>
              <a:endParaRPr lang="it-IT" dirty="0" smtClean="0">
                <a:latin typeface="Symbol" pitchFamily="18" charset="2"/>
              </a:endParaRPr>
            </a:p>
          </p:txBody>
        </p:sp>
      </p:grpSp>
      <p:grpSp>
        <p:nvGrpSpPr>
          <p:cNvPr id="58" name="Gruppo 45"/>
          <p:cNvGrpSpPr/>
          <p:nvPr/>
        </p:nvGrpSpPr>
        <p:grpSpPr>
          <a:xfrm>
            <a:off x="3000540" y="3000372"/>
            <a:ext cx="3143240" cy="3714776"/>
            <a:chOff x="2736041" y="2914644"/>
            <a:chExt cx="3143240" cy="3019488"/>
          </a:xfrm>
        </p:grpSpPr>
        <p:sp>
          <p:nvSpPr>
            <p:cNvPr id="60" name="Rettangolo 59"/>
            <p:cNvSpPr/>
            <p:nvPr/>
          </p:nvSpPr>
          <p:spPr>
            <a:xfrm>
              <a:off x="2736041" y="2914644"/>
              <a:ext cx="3143240" cy="2714644"/>
            </a:xfrm>
            <a:prstGeom prst="rect">
              <a:avLst/>
            </a:prstGeom>
            <a:ln w="25400">
              <a:solidFill>
                <a:srgbClr val="00144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61" name="CasellaDiTesto 60"/>
            <p:cNvSpPr txBox="1"/>
            <p:nvPr/>
          </p:nvSpPr>
          <p:spPr>
            <a:xfrm>
              <a:off x="3093215" y="3071810"/>
              <a:ext cx="2428892" cy="2862322"/>
            </a:xfrm>
            <a:prstGeom prst="rect">
              <a:avLst/>
            </a:prstGeom>
            <a:noFill/>
          </p:spPr>
          <p:txBody>
            <a:bodyPr wrap="square" rtlCol="0">
              <a:spAutoFit/>
            </a:bodyPr>
            <a:lstStyle/>
            <a:p>
              <a:pPr algn="ctr"/>
              <a:r>
                <a:rPr lang="it-IT" dirty="0" smtClean="0"/>
                <a:t>Coordinate sferiche</a:t>
              </a:r>
            </a:p>
            <a:p>
              <a:pPr algn="ctr"/>
              <a:r>
                <a:rPr lang="it-IT" dirty="0" smtClean="0">
                  <a:latin typeface="Symbol" pitchFamily="18" charset="2"/>
                </a:rPr>
                <a:t>r</a:t>
              </a:r>
              <a:r>
                <a:rPr lang="it-IT" dirty="0" smtClean="0">
                  <a:latin typeface="+mj-lt"/>
                </a:rPr>
                <a:t>,</a:t>
              </a:r>
              <a:r>
                <a:rPr lang="it-IT" dirty="0" smtClean="0">
                  <a:latin typeface="Symbol" pitchFamily="18" charset="2"/>
                </a:rPr>
                <a:t> q</a:t>
              </a:r>
              <a:r>
                <a:rPr lang="it-IT" dirty="0" smtClean="0">
                  <a:latin typeface="+mj-lt"/>
                </a:rPr>
                <a:t>,</a:t>
              </a:r>
              <a:r>
                <a:rPr lang="it-IT" dirty="0" smtClean="0">
                  <a:latin typeface="Symbol" pitchFamily="18" charset="2"/>
                </a:rPr>
                <a:t> j</a:t>
              </a:r>
            </a:p>
            <a:p>
              <a:pPr algn="ctr"/>
              <a:r>
                <a:rPr lang="it-IT" dirty="0" err="1" smtClean="0">
                  <a:latin typeface="Symbol" pitchFamily="18" charset="2"/>
                </a:rPr>
                <a:t>r</a:t>
              </a:r>
              <a:r>
                <a:rPr lang="it-IT" dirty="0" err="1" smtClean="0">
                  <a:latin typeface="+mj-lt"/>
                </a:rPr>
                <a:t>=u</a:t>
              </a:r>
              <a:r>
                <a:rPr lang="it-IT" dirty="0" smtClean="0">
                  <a:latin typeface="+mj-lt"/>
                </a:rPr>
                <a:t>;</a:t>
              </a:r>
              <a:r>
                <a:rPr lang="it-IT" dirty="0" smtClean="0">
                  <a:latin typeface="Symbol" pitchFamily="18" charset="2"/>
                </a:rPr>
                <a:t> </a:t>
              </a:r>
              <a:r>
                <a:rPr lang="it-IT" dirty="0" err="1" smtClean="0">
                  <a:latin typeface="Symbol" pitchFamily="18" charset="2"/>
                </a:rPr>
                <a:t>q</a:t>
              </a:r>
              <a:r>
                <a:rPr lang="it-IT" dirty="0" err="1" smtClean="0">
                  <a:latin typeface="+mj-lt"/>
                </a:rPr>
                <a:t>=v</a:t>
              </a:r>
              <a:r>
                <a:rPr lang="it-IT" dirty="0" smtClean="0">
                  <a:latin typeface="+mj-lt"/>
                </a:rPr>
                <a:t>;</a:t>
              </a:r>
              <a:r>
                <a:rPr lang="it-IT" dirty="0" smtClean="0">
                  <a:latin typeface="Symbol" pitchFamily="18" charset="2"/>
                </a:rPr>
                <a:t> </a:t>
              </a:r>
              <a:r>
                <a:rPr lang="it-IT" dirty="0" err="1" smtClean="0">
                  <a:latin typeface="Symbol" pitchFamily="18" charset="2"/>
                </a:rPr>
                <a:t>j</a:t>
              </a:r>
              <a:r>
                <a:rPr lang="it-IT" dirty="0" err="1" smtClean="0"/>
                <a:t>=w</a:t>
              </a:r>
              <a:endParaRPr lang="it-IT" dirty="0" smtClean="0"/>
            </a:p>
            <a:p>
              <a:pPr algn="ctr">
                <a:buFont typeface="Arial" pitchFamily="34" charset="0"/>
                <a:buChar char="•"/>
              </a:pPr>
              <a:r>
                <a:rPr lang="it-IT" dirty="0" smtClean="0"/>
                <a:t> </a:t>
              </a:r>
              <a:r>
                <a:rPr lang="it-IT" i="1" dirty="0" err="1" smtClean="0"/>
                <a:t>h</a:t>
              </a:r>
              <a:r>
                <a:rPr lang="it-IT" sz="1000" i="1" dirty="0" err="1" smtClean="0"/>
                <a:t>u</a:t>
              </a:r>
              <a:r>
                <a:rPr lang="it-IT" sz="1000" i="1" dirty="0" smtClean="0"/>
                <a:t> </a:t>
              </a:r>
              <a:r>
                <a:rPr lang="it-IT" dirty="0" smtClean="0"/>
                <a:t>=1</a:t>
              </a:r>
            </a:p>
            <a:p>
              <a:pPr algn="ctr">
                <a:buFont typeface="Arial" pitchFamily="34" charset="0"/>
                <a:buChar char="•"/>
              </a:pPr>
              <a:r>
                <a:rPr lang="it-IT" i="1" dirty="0" smtClean="0"/>
                <a:t> </a:t>
              </a:r>
              <a:r>
                <a:rPr lang="it-IT" i="1" dirty="0" err="1" smtClean="0"/>
                <a:t>h</a:t>
              </a:r>
              <a:r>
                <a:rPr lang="it-IT" sz="1000" i="1" dirty="0" err="1" smtClean="0"/>
                <a:t>v</a:t>
              </a:r>
              <a:r>
                <a:rPr lang="it-IT" i="1" dirty="0" smtClean="0"/>
                <a:t> =</a:t>
              </a:r>
              <a:r>
                <a:rPr lang="it-IT" dirty="0" smtClean="0">
                  <a:latin typeface="Symbol" pitchFamily="18" charset="2"/>
                </a:rPr>
                <a:t> r</a:t>
              </a:r>
              <a:endParaRPr lang="it-IT" dirty="0" smtClean="0"/>
            </a:p>
            <a:p>
              <a:pPr algn="ctr">
                <a:buFont typeface="Arial" pitchFamily="34" charset="0"/>
                <a:buChar char="•"/>
              </a:pPr>
              <a:r>
                <a:rPr lang="it-IT" i="1" dirty="0" smtClean="0"/>
                <a:t> </a:t>
              </a:r>
              <a:r>
                <a:rPr lang="it-IT" i="1" dirty="0" err="1" smtClean="0"/>
                <a:t>h</a:t>
              </a:r>
              <a:r>
                <a:rPr lang="it-IT" sz="1000" i="1" dirty="0" err="1" smtClean="0"/>
                <a:t>w</a:t>
              </a:r>
              <a:r>
                <a:rPr lang="it-IT" sz="1000" i="1" dirty="0" smtClean="0"/>
                <a:t> </a:t>
              </a:r>
              <a:r>
                <a:rPr lang="it-IT" i="1" dirty="0" smtClean="0"/>
                <a:t>= </a:t>
              </a:r>
              <a:r>
                <a:rPr lang="it-IT" dirty="0" smtClean="0">
                  <a:latin typeface="Symbol" pitchFamily="18" charset="2"/>
                </a:rPr>
                <a:t>r </a:t>
              </a:r>
              <a:r>
                <a:rPr lang="it-IT" i="1" dirty="0" err="1" smtClean="0">
                  <a:latin typeface="+mj-lt"/>
                </a:rPr>
                <a:t>sin</a:t>
              </a:r>
              <a:r>
                <a:rPr lang="it-IT" dirty="0" err="1" smtClean="0">
                  <a:latin typeface="Symbol" pitchFamily="18" charset="2"/>
                </a:rPr>
                <a:t>q</a:t>
              </a:r>
              <a:endParaRPr lang="it-IT" dirty="0" smtClean="0"/>
            </a:p>
            <a:p>
              <a:pPr algn="ctr"/>
              <a:endParaRPr lang="it-IT" dirty="0" smtClean="0"/>
            </a:p>
            <a:p>
              <a:pPr algn="ctr"/>
              <a:endParaRPr lang="it-IT" dirty="0" smtClean="0"/>
            </a:p>
            <a:p>
              <a:pPr algn="ctr"/>
              <a:endParaRPr lang="it-IT" dirty="0" smtClean="0">
                <a:latin typeface="+mj-lt"/>
              </a:endParaRPr>
            </a:p>
            <a:p>
              <a:pPr algn="ctr"/>
              <a:endParaRPr lang="it-IT" dirty="0" smtClean="0">
                <a:latin typeface="Symbol" pitchFamily="18" charset="2"/>
              </a:endParaRPr>
            </a:p>
          </p:txBody>
        </p:sp>
      </p:gr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7837"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3020" y="5143512"/>
            <a:ext cx="1714500" cy="952500"/>
          </a:xfrm>
          <a:prstGeom prst="rect">
            <a:avLst/>
          </a:prstGeom>
          <a:noFill/>
        </p:spPr>
      </p:pic>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7840" name="Picture 1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667579" y="5214950"/>
            <a:ext cx="1952625" cy="847725"/>
          </a:xfrm>
          <a:prstGeom prst="rect">
            <a:avLst/>
          </a:prstGeom>
          <a:noFill/>
        </p:spPr>
      </p:pic>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77843" name="Picture 1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071802" y="5143512"/>
            <a:ext cx="2924175" cy="1009650"/>
          </a:xfrm>
          <a:prstGeom prst="rect">
            <a:avLst/>
          </a:prstGeom>
          <a:noFill/>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1000"/>
                                  </p:stCondLst>
                                  <p:childTnLst>
                                    <p:set>
                                      <p:cBhvr>
                                        <p:cTn id="14" dur="1" fill="hold">
                                          <p:stCondLst>
                                            <p:cond delay="0"/>
                                          </p:stCondLst>
                                        </p:cTn>
                                        <p:tgtEl>
                                          <p:spTgt spid="48"/>
                                        </p:tgtEl>
                                        <p:attrNameLst>
                                          <p:attrName>style.visibility</p:attrName>
                                        </p:attrNameLst>
                                      </p:cBhvr>
                                      <p:to>
                                        <p:strVal val="visible"/>
                                      </p:to>
                                    </p:set>
                                    <p:animEffect transition="in" filter="blinds(horizontal)">
                                      <p:cBhvr>
                                        <p:cTn id="15" dur="500"/>
                                        <p:tgtEl>
                                          <p:spTgt spid="48"/>
                                        </p:tgtEl>
                                      </p:cBhvr>
                                    </p:animEffect>
                                  </p:childTnLst>
                                </p:cTn>
                              </p:par>
                              <p:par>
                                <p:cTn id="16" presetID="3" presetClass="entr" presetSubtype="10" fill="hold" nodeType="withEffect">
                                  <p:stCondLst>
                                    <p:cond delay="1000"/>
                                  </p:stCondLst>
                                  <p:childTnLst>
                                    <p:set>
                                      <p:cBhvr>
                                        <p:cTn id="17" dur="1" fill="hold">
                                          <p:stCondLst>
                                            <p:cond delay="0"/>
                                          </p:stCondLst>
                                        </p:cTn>
                                        <p:tgtEl>
                                          <p:spTgt spid="58"/>
                                        </p:tgtEl>
                                        <p:attrNameLst>
                                          <p:attrName>style.visibility</p:attrName>
                                        </p:attrNameLst>
                                      </p:cBhvr>
                                      <p:to>
                                        <p:strVal val="visible"/>
                                      </p:to>
                                    </p:set>
                                    <p:animEffect transition="in" filter="blinds(horizontal)">
                                      <p:cBhvr>
                                        <p:cTn id="18" dur="500"/>
                                        <p:tgtEl>
                                          <p:spTgt spid="58"/>
                                        </p:tgtEl>
                                      </p:cBhvr>
                                    </p:animEffect>
                                  </p:childTnLst>
                                </p:cTn>
                              </p:par>
                              <p:par>
                                <p:cTn id="19" presetID="3" presetClass="entr" presetSubtype="10" fill="hold" nodeType="withEffect">
                                  <p:stCondLst>
                                    <p:cond delay="1000"/>
                                  </p:stCondLst>
                                  <p:childTnLst>
                                    <p:set>
                                      <p:cBhvr>
                                        <p:cTn id="20" dur="1" fill="hold">
                                          <p:stCondLst>
                                            <p:cond delay="0"/>
                                          </p:stCondLst>
                                        </p:cTn>
                                        <p:tgtEl>
                                          <p:spTgt spid="53"/>
                                        </p:tgtEl>
                                        <p:attrNameLst>
                                          <p:attrName>style.visibility</p:attrName>
                                        </p:attrNameLst>
                                      </p:cBhvr>
                                      <p:to>
                                        <p:strVal val="visible"/>
                                      </p:to>
                                    </p:set>
                                    <p:animEffect transition="in" filter="blinds(horizontal)">
                                      <p:cBhvr>
                                        <p:cTn id="21" dur="500"/>
                                        <p:tgtEl>
                                          <p:spTgt spid="53"/>
                                        </p:tgtEl>
                                      </p:cBhvr>
                                    </p:animEffect>
                                  </p:childTnLst>
                                </p:cTn>
                              </p:par>
                              <p:par>
                                <p:cTn id="22" presetID="3" presetClass="entr" presetSubtype="10" fill="hold" nodeType="withEffect">
                                  <p:stCondLst>
                                    <p:cond delay="1000"/>
                                  </p:stCondLst>
                                  <p:childTnLst>
                                    <p:set>
                                      <p:cBhvr>
                                        <p:cTn id="23" dur="1" fill="hold">
                                          <p:stCondLst>
                                            <p:cond delay="0"/>
                                          </p:stCondLst>
                                        </p:cTn>
                                        <p:tgtEl>
                                          <p:spTgt spid="77837"/>
                                        </p:tgtEl>
                                        <p:attrNameLst>
                                          <p:attrName>style.visibility</p:attrName>
                                        </p:attrNameLst>
                                      </p:cBhvr>
                                      <p:to>
                                        <p:strVal val="visible"/>
                                      </p:to>
                                    </p:set>
                                    <p:animEffect transition="in" filter="blinds(horizontal)">
                                      <p:cBhvr>
                                        <p:cTn id="24" dur="500"/>
                                        <p:tgtEl>
                                          <p:spTgt spid="77837"/>
                                        </p:tgtEl>
                                      </p:cBhvr>
                                    </p:animEffect>
                                  </p:childTnLst>
                                </p:cTn>
                              </p:par>
                              <p:par>
                                <p:cTn id="25" presetID="3" presetClass="entr" presetSubtype="10" fill="hold" nodeType="withEffect">
                                  <p:stCondLst>
                                    <p:cond delay="1000"/>
                                  </p:stCondLst>
                                  <p:childTnLst>
                                    <p:set>
                                      <p:cBhvr>
                                        <p:cTn id="26" dur="1" fill="hold">
                                          <p:stCondLst>
                                            <p:cond delay="0"/>
                                          </p:stCondLst>
                                        </p:cTn>
                                        <p:tgtEl>
                                          <p:spTgt spid="77843"/>
                                        </p:tgtEl>
                                        <p:attrNameLst>
                                          <p:attrName>style.visibility</p:attrName>
                                        </p:attrNameLst>
                                      </p:cBhvr>
                                      <p:to>
                                        <p:strVal val="visible"/>
                                      </p:to>
                                    </p:set>
                                    <p:animEffect transition="in" filter="blinds(horizontal)">
                                      <p:cBhvr>
                                        <p:cTn id="27" dur="500"/>
                                        <p:tgtEl>
                                          <p:spTgt spid="77843"/>
                                        </p:tgtEl>
                                      </p:cBhvr>
                                    </p:animEffect>
                                  </p:childTnLst>
                                </p:cTn>
                              </p:par>
                              <p:par>
                                <p:cTn id="28" presetID="3" presetClass="entr" presetSubtype="10" fill="hold" nodeType="withEffect">
                                  <p:stCondLst>
                                    <p:cond delay="1000"/>
                                  </p:stCondLst>
                                  <p:childTnLst>
                                    <p:set>
                                      <p:cBhvr>
                                        <p:cTn id="29" dur="1" fill="hold">
                                          <p:stCondLst>
                                            <p:cond delay="0"/>
                                          </p:stCondLst>
                                        </p:cTn>
                                        <p:tgtEl>
                                          <p:spTgt spid="77840"/>
                                        </p:tgtEl>
                                        <p:attrNameLst>
                                          <p:attrName>style.visibility</p:attrName>
                                        </p:attrNameLst>
                                      </p:cBhvr>
                                      <p:to>
                                        <p:strVal val="visible"/>
                                      </p:to>
                                    </p:set>
                                    <p:animEffect transition="in" filter="blinds(horizontal)">
                                      <p:cBhvr>
                                        <p:cTn id="30" dur="500"/>
                                        <p:tgtEl>
                                          <p:spTgt spid="77840"/>
                                        </p:tgtEl>
                                      </p:cBhvr>
                                    </p:animEffect>
                                  </p:childTnLst>
                                </p:cTn>
                              </p:par>
                              <p:par>
                                <p:cTn id="31" presetID="0" presetClass="path" presetSubtype="0" accel="50000" decel="50000" fill="hold" nodeType="withEffect">
                                  <p:stCondLst>
                                    <p:cond delay="0"/>
                                  </p:stCondLst>
                                  <p:childTnLst>
                                    <p:animMotion origin="layout" path="M -2.5E-6 -2.22222E-6 L -2.5E-6 -0.29421 " pathEditMode="relative" ptsTypes="AA">
                                      <p:cBhvr>
                                        <p:cTn id="32" dur="500" fill="hold"/>
                                        <p:tgtEl>
                                          <p:spTgt spid="778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34</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8" name="CasellaDiTesto 47"/>
          <p:cNvSpPr txBox="1"/>
          <p:nvPr/>
        </p:nvSpPr>
        <p:spPr>
          <a:xfrm>
            <a:off x="928662" y="688336"/>
            <a:ext cx="7286676" cy="369332"/>
          </a:xfrm>
          <a:prstGeom prst="rect">
            <a:avLst/>
          </a:prstGeom>
          <a:noFill/>
        </p:spPr>
        <p:txBody>
          <a:bodyPr wrap="square" rtlCol="0">
            <a:spAutoFit/>
          </a:bodyPr>
          <a:lstStyle/>
          <a:p>
            <a:pPr algn="ctr"/>
            <a:r>
              <a:rPr lang="it-IT" b="1" dirty="0" smtClean="0"/>
              <a:t>Proprietà fondamentali</a:t>
            </a:r>
            <a:endParaRPr lang="it-IT" b="1" dirty="0"/>
          </a:p>
        </p:txBody>
      </p:sp>
      <p:sp>
        <p:nvSpPr>
          <p:cNvPr id="49" name="CasellaDiTesto 48"/>
          <p:cNvSpPr txBox="1"/>
          <p:nvPr/>
        </p:nvSpPr>
        <p:spPr>
          <a:xfrm>
            <a:off x="1053679" y="1746004"/>
            <a:ext cx="7036643" cy="1200329"/>
          </a:xfrm>
          <a:prstGeom prst="rect">
            <a:avLst/>
          </a:prstGeom>
          <a:noFill/>
          <a:ln w="25400">
            <a:solidFill>
              <a:srgbClr val="00144C"/>
            </a:solidFill>
          </a:ln>
        </p:spPr>
        <p:txBody>
          <a:bodyPr wrap="square" rtlCol="0">
            <a:spAutoFit/>
          </a:bodyPr>
          <a:lstStyle/>
          <a:p>
            <a:pPr algn="ctr"/>
            <a:r>
              <a:rPr lang="it-IT" dirty="0" smtClean="0"/>
              <a:t>Sia </a:t>
            </a:r>
            <a:r>
              <a:rPr lang="it-IT" b="1" dirty="0" smtClean="0"/>
              <a:t>T</a:t>
            </a:r>
            <a:r>
              <a:rPr lang="it-IT" dirty="0" smtClean="0"/>
              <a:t> un intervallo temporale e </a:t>
            </a:r>
            <a:r>
              <a:rPr lang="it-IT" b="1" dirty="0" smtClean="0"/>
              <a:t>D </a:t>
            </a:r>
            <a:r>
              <a:rPr lang="it-IT" dirty="0" smtClean="0"/>
              <a:t>una regione di spazio. Una funzione vettoriale </a:t>
            </a:r>
            <a:r>
              <a:rPr lang="it-IT" u="sng" dirty="0" smtClean="0"/>
              <a:t>v</a:t>
            </a:r>
            <a:r>
              <a:rPr lang="it-IT" dirty="0" smtClean="0"/>
              <a:t> (t,</a:t>
            </a:r>
            <a:r>
              <a:rPr lang="it-IT" b="1" dirty="0" smtClean="0"/>
              <a:t>P</a:t>
            </a:r>
            <a:r>
              <a:rPr lang="it-IT" dirty="0" smtClean="0"/>
              <a:t>), con t </a:t>
            </a:r>
            <a:r>
              <a:rPr lang="el-GR" dirty="0" smtClean="0"/>
              <a:t>ϵ</a:t>
            </a:r>
            <a:r>
              <a:rPr lang="it-IT" dirty="0" smtClean="0"/>
              <a:t> </a:t>
            </a:r>
            <a:r>
              <a:rPr lang="it-IT" b="1" dirty="0" smtClean="0"/>
              <a:t>T </a:t>
            </a:r>
            <a:r>
              <a:rPr lang="it-IT" dirty="0" smtClean="0"/>
              <a:t>e </a:t>
            </a:r>
            <a:r>
              <a:rPr lang="it-IT" b="1" dirty="0" smtClean="0"/>
              <a:t>P </a:t>
            </a:r>
            <a:r>
              <a:rPr lang="el-GR" dirty="0" smtClean="0"/>
              <a:t>ϵ</a:t>
            </a:r>
            <a:r>
              <a:rPr lang="it-IT" dirty="0" smtClean="0"/>
              <a:t> </a:t>
            </a:r>
            <a:r>
              <a:rPr lang="it-IT" b="1" dirty="0" smtClean="0"/>
              <a:t>D</a:t>
            </a:r>
            <a:r>
              <a:rPr lang="it-IT" dirty="0" smtClean="0"/>
              <a:t>, si dice </a:t>
            </a:r>
            <a:r>
              <a:rPr lang="it-IT" b="1" dirty="0" err="1" smtClean="0"/>
              <a:t>irrotazionale</a:t>
            </a:r>
            <a:r>
              <a:rPr lang="it-IT" b="1" dirty="0" smtClean="0"/>
              <a:t> </a:t>
            </a:r>
            <a:r>
              <a:rPr lang="it-IT" dirty="0" smtClean="0"/>
              <a:t>all’istante t se</a:t>
            </a:r>
          </a:p>
          <a:p>
            <a:pPr algn="ctr"/>
            <a:endParaRPr lang="it-IT" dirty="0" smtClean="0"/>
          </a:p>
          <a:p>
            <a:pPr algn="ctr"/>
            <a:r>
              <a:rPr lang="it-IT" u="sng" dirty="0" smtClean="0"/>
              <a:t>∆ </a:t>
            </a:r>
            <a:r>
              <a:rPr lang="it-IT" dirty="0" smtClean="0"/>
              <a:t>ᴧ </a:t>
            </a:r>
            <a:r>
              <a:rPr lang="it-IT" i="1" u="sng" dirty="0" err="1" smtClean="0"/>
              <a:t>v</a:t>
            </a:r>
            <a:r>
              <a:rPr lang="it-IT" dirty="0" err="1" smtClean="0"/>
              <a:t>=</a:t>
            </a:r>
            <a:r>
              <a:rPr lang="it-IT" dirty="0" smtClean="0"/>
              <a:t> </a:t>
            </a:r>
            <a:r>
              <a:rPr lang="it-IT" i="1" u="sng" dirty="0" smtClean="0"/>
              <a:t>0</a:t>
            </a:r>
            <a:endParaRPr lang="it-IT" dirty="0" smtClean="0"/>
          </a:p>
        </p:txBody>
      </p:sp>
      <p:sp>
        <p:nvSpPr>
          <p:cNvPr id="52" name="CasellaDiTesto 51"/>
          <p:cNvSpPr txBox="1"/>
          <p:nvPr/>
        </p:nvSpPr>
        <p:spPr>
          <a:xfrm>
            <a:off x="1035819" y="4969336"/>
            <a:ext cx="7072362" cy="1200329"/>
          </a:xfrm>
          <a:prstGeom prst="rect">
            <a:avLst/>
          </a:prstGeom>
          <a:noFill/>
          <a:ln w="25400">
            <a:solidFill>
              <a:srgbClr val="00144C"/>
            </a:solidFill>
          </a:ln>
        </p:spPr>
        <p:txBody>
          <a:bodyPr wrap="square" rtlCol="0">
            <a:spAutoFit/>
          </a:bodyPr>
          <a:lstStyle/>
          <a:p>
            <a:pPr algn="ctr"/>
            <a:r>
              <a:rPr lang="it-IT" dirty="0" smtClean="0"/>
              <a:t>Un campo vettoriale conservativo ammette un potenziale </a:t>
            </a:r>
            <a:r>
              <a:rPr lang="it-IT" i="1" dirty="0" smtClean="0"/>
              <a:t>f</a:t>
            </a:r>
            <a:r>
              <a:rPr lang="it-IT" dirty="0" smtClean="0"/>
              <a:t>(</a:t>
            </a:r>
            <a:r>
              <a:rPr lang="it-IT" b="1" dirty="0" smtClean="0"/>
              <a:t>P</a:t>
            </a:r>
            <a:r>
              <a:rPr lang="it-IT" dirty="0" smtClean="0"/>
              <a:t>) di cui il vettore </a:t>
            </a:r>
            <a:r>
              <a:rPr lang="it-IT" u="sng" dirty="0" smtClean="0"/>
              <a:t>v</a:t>
            </a:r>
            <a:r>
              <a:rPr lang="it-IT" dirty="0" smtClean="0"/>
              <a:t>(</a:t>
            </a:r>
            <a:r>
              <a:rPr lang="it-IT" b="1" dirty="0" smtClean="0"/>
              <a:t>P</a:t>
            </a:r>
            <a:r>
              <a:rPr lang="it-IT" dirty="0" smtClean="0"/>
              <a:t>) è il gradiente</a:t>
            </a:r>
          </a:p>
          <a:p>
            <a:pPr algn="ctr"/>
            <a:endParaRPr lang="it-IT" dirty="0" smtClean="0"/>
          </a:p>
          <a:p>
            <a:pPr algn="ctr"/>
            <a:r>
              <a:rPr lang="it-IT" u="sng" dirty="0" smtClean="0"/>
              <a:t>v</a:t>
            </a:r>
            <a:r>
              <a:rPr lang="it-IT" dirty="0" smtClean="0"/>
              <a:t>(</a:t>
            </a:r>
            <a:r>
              <a:rPr lang="it-IT" b="1" dirty="0" smtClean="0"/>
              <a:t>P</a:t>
            </a:r>
            <a:r>
              <a:rPr lang="it-IT" dirty="0" smtClean="0"/>
              <a:t>)</a:t>
            </a:r>
            <a:r>
              <a:rPr lang="it-IT" dirty="0" err="1" smtClean="0"/>
              <a:t>=grad</a:t>
            </a:r>
            <a:r>
              <a:rPr lang="it-IT" dirty="0" smtClean="0"/>
              <a:t> f(</a:t>
            </a:r>
            <a:r>
              <a:rPr lang="it-IT" b="1" dirty="0" smtClean="0"/>
              <a:t>P</a:t>
            </a:r>
            <a:r>
              <a:rPr lang="it-IT" dirty="0" smtClean="0"/>
              <a:t>)</a:t>
            </a:r>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9"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CasellaDiTesto 53"/>
          <p:cNvSpPr txBox="1"/>
          <p:nvPr/>
        </p:nvSpPr>
        <p:spPr>
          <a:xfrm>
            <a:off x="1035819" y="3634669"/>
            <a:ext cx="7072362" cy="646331"/>
          </a:xfrm>
          <a:prstGeom prst="rect">
            <a:avLst/>
          </a:prstGeom>
          <a:noFill/>
          <a:ln w="25400">
            <a:solidFill>
              <a:srgbClr val="00144C"/>
            </a:solidFill>
          </a:ln>
        </p:spPr>
        <p:txBody>
          <a:bodyPr wrap="square" rtlCol="0">
            <a:spAutoFit/>
          </a:bodyPr>
          <a:lstStyle/>
          <a:p>
            <a:pPr algn="ctr"/>
            <a:r>
              <a:rPr lang="it-IT" dirty="0" smtClean="0"/>
              <a:t>Un campo vettoriale definito in una regione </a:t>
            </a:r>
            <a:r>
              <a:rPr lang="it-IT" b="1" dirty="0" smtClean="0"/>
              <a:t>D</a:t>
            </a:r>
            <a:r>
              <a:rPr lang="it-IT" dirty="0" smtClean="0"/>
              <a:t> si dice </a:t>
            </a:r>
            <a:r>
              <a:rPr lang="it-IT" b="1" dirty="0" smtClean="0"/>
              <a:t>conservativo</a:t>
            </a:r>
            <a:r>
              <a:rPr lang="it-IT" dirty="0" smtClean="0"/>
              <a:t> se la circolazione del vettore lungo qualsiasi linea chiusa contenuta in </a:t>
            </a:r>
            <a:r>
              <a:rPr lang="it-IT" b="1" dirty="0" smtClean="0"/>
              <a:t>D</a:t>
            </a:r>
            <a:r>
              <a:rPr lang="it-IT" dirty="0" smtClean="0"/>
              <a:t> è nulla</a:t>
            </a:r>
          </a:p>
        </p:txBody>
      </p:sp>
      <p:sp>
        <p:nvSpPr>
          <p:cNvPr id="57" name="CasellaDiTesto 56"/>
          <p:cNvSpPr txBox="1"/>
          <p:nvPr/>
        </p:nvSpPr>
        <p:spPr>
          <a:xfrm>
            <a:off x="1785918" y="1285860"/>
            <a:ext cx="5643602" cy="646331"/>
          </a:xfrm>
          <a:prstGeom prst="rect">
            <a:avLst/>
          </a:prstGeom>
          <a:noFill/>
        </p:spPr>
        <p:txBody>
          <a:bodyPr wrap="square" rtlCol="0">
            <a:spAutoFit/>
          </a:bodyPr>
          <a:lstStyle/>
          <a:p>
            <a:pPr algn="ctr"/>
            <a:r>
              <a:rPr lang="it-IT" dirty="0" smtClean="0"/>
              <a:t>Matematicamente se un campo è </a:t>
            </a:r>
            <a:r>
              <a:rPr lang="it-IT" b="1" dirty="0" smtClean="0"/>
              <a:t>conservativo</a:t>
            </a:r>
            <a:r>
              <a:rPr lang="it-IT" dirty="0" smtClean="0"/>
              <a:t> deve necessariamente essere </a:t>
            </a:r>
            <a:r>
              <a:rPr lang="it-IT" b="1" dirty="0" err="1" smtClean="0"/>
              <a:t>irrotazionale</a:t>
            </a:r>
            <a:r>
              <a:rPr lang="it-IT" dirty="0" smtClean="0"/>
              <a:t>.</a:t>
            </a:r>
            <a:endParaRPr lang="it-IT" b="1" dirty="0"/>
          </a:p>
        </p:txBody>
      </p:sp>
      <p:sp>
        <p:nvSpPr>
          <p:cNvPr id="58" name="CasellaDiTesto 57"/>
          <p:cNvSpPr txBox="1"/>
          <p:nvPr/>
        </p:nvSpPr>
        <p:spPr>
          <a:xfrm>
            <a:off x="1928794" y="2428868"/>
            <a:ext cx="5643602" cy="646331"/>
          </a:xfrm>
          <a:prstGeom prst="rect">
            <a:avLst/>
          </a:prstGeom>
          <a:noFill/>
        </p:spPr>
        <p:txBody>
          <a:bodyPr wrap="square" rtlCol="0">
            <a:spAutoFit/>
          </a:bodyPr>
          <a:lstStyle/>
          <a:p>
            <a:pPr algn="ctr"/>
            <a:r>
              <a:rPr lang="it-IT" dirty="0" smtClean="0"/>
              <a:t>Se un campo è </a:t>
            </a:r>
            <a:r>
              <a:rPr lang="it-IT" dirty="0" err="1" smtClean="0"/>
              <a:t>irrotazionale</a:t>
            </a:r>
            <a:r>
              <a:rPr lang="it-IT" dirty="0" smtClean="0"/>
              <a:t>, invece, non è sempre verificata la </a:t>
            </a:r>
            <a:r>
              <a:rPr lang="it-IT" dirty="0" err="1" smtClean="0"/>
              <a:t>conservatività</a:t>
            </a:r>
            <a:endParaRPr lang="it-IT" b="1" dirty="0"/>
          </a:p>
        </p:txBody>
      </p:sp>
      <p:sp>
        <p:nvSpPr>
          <p:cNvPr id="59" name="CasellaDiTesto 58"/>
          <p:cNvSpPr txBox="1"/>
          <p:nvPr/>
        </p:nvSpPr>
        <p:spPr>
          <a:xfrm>
            <a:off x="1714480" y="3357562"/>
            <a:ext cx="5929354" cy="646331"/>
          </a:xfrm>
          <a:prstGeom prst="rect">
            <a:avLst/>
          </a:prstGeom>
          <a:noFill/>
        </p:spPr>
        <p:txBody>
          <a:bodyPr wrap="square" rtlCol="0">
            <a:spAutoFit/>
          </a:bodyPr>
          <a:lstStyle/>
          <a:p>
            <a:pPr algn="ctr"/>
            <a:r>
              <a:rPr lang="it-IT" dirty="0" smtClean="0"/>
              <a:t>Un esempio è dato da un vortice </a:t>
            </a:r>
            <a:r>
              <a:rPr lang="it-IT" dirty="0" err="1" smtClean="0"/>
              <a:t>irrotazionale</a:t>
            </a:r>
            <a:r>
              <a:rPr lang="it-IT" dirty="0" smtClean="0"/>
              <a:t> in fluidodinamica</a:t>
            </a:r>
            <a:endParaRPr lang="it-IT" dirty="0"/>
          </a:p>
        </p:txBody>
      </p:sp>
      <p:sp>
        <p:nvSpPr>
          <p:cNvPr id="8092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0925" name="Picture 2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14810" y="4643446"/>
            <a:ext cx="923925" cy="552450"/>
          </a:xfrm>
          <a:prstGeom prst="rect">
            <a:avLst/>
          </a:prstGeom>
          <a:noFill/>
        </p:spPr>
      </p:pic>
      <p:sp>
        <p:nvSpPr>
          <p:cNvPr id="80927" name="Rectangle 3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2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0928" name="Picture 3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52913" y="4286256"/>
            <a:ext cx="638175" cy="304800"/>
          </a:xfrm>
          <a:prstGeom prst="rect">
            <a:avLst/>
          </a:prstGeom>
          <a:noFill/>
        </p:spPr>
      </p:pic>
      <p:sp>
        <p:nvSpPr>
          <p:cNvPr id="80930" name="Rectangle 3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0931" name="Picture 3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52913" y="5286388"/>
            <a:ext cx="638175" cy="304800"/>
          </a:xfrm>
          <a:prstGeom prst="rect">
            <a:avLst/>
          </a:prstGeom>
          <a:noFill/>
        </p:spPr>
      </p:pic>
      <p:sp>
        <p:nvSpPr>
          <p:cNvPr id="80933" name="Rectangle 3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 name="Parentesi graffa aperta 91"/>
          <p:cNvSpPr/>
          <p:nvPr/>
        </p:nvSpPr>
        <p:spPr>
          <a:xfrm>
            <a:off x="3786182" y="4214818"/>
            <a:ext cx="357190" cy="1428760"/>
          </a:xfrm>
          <a:prstGeom prst="leftBrace">
            <a:avLst>
              <a:gd name="adj1" fmla="val 8333"/>
              <a:gd name="adj2" fmla="val 48745"/>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3" name="CasellaDiTesto 92"/>
          <p:cNvSpPr txBox="1"/>
          <p:nvPr/>
        </p:nvSpPr>
        <p:spPr>
          <a:xfrm>
            <a:off x="2643174" y="3214686"/>
            <a:ext cx="3857652" cy="369332"/>
          </a:xfrm>
          <a:prstGeom prst="rect">
            <a:avLst/>
          </a:prstGeom>
          <a:noFill/>
        </p:spPr>
        <p:txBody>
          <a:bodyPr wrap="square" rtlCol="0">
            <a:spAutoFit/>
          </a:bodyPr>
          <a:lstStyle/>
          <a:p>
            <a:pPr algn="ctr"/>
            <a:r>
              <a:rPr lang="it-IT" dirty="0" smtClean="0"/>
              <a:t>In questo caso il rotore è sempre nullo </a:t>
            </a:r>
            <a:endParaRPr lang="it-IT" dirty="0"/>
          </a:p>
        </p:txBody>
      </p:sp>
      <p:sp>
        <p:nvSpPr>
          <p:cNvPr id="8093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80934" name="Picture 3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143372" y="3714752"/>
            <a:ext cx="819150" cy="323850"/>
          </a:xfrm>
          <a:prstGeom prst="rect">
            <a:avLst/>
          </a:prstGeom>
          <a:noFill/>
        </p:spPr>
      </p:pic>
      <p:sp>
        <p:nvSpPr>
          <p:cNvPr id="80936" name="Rectangle 4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CasellaDiTesto 96"/>
          <p:cNvSpPr txBox="1"/>
          <p:nvPr/>
        </p:nvSpPr>
        <p:spPr>
          <a:xfrm>
            <a:off x="1857356" y="4286256"/>
            <a:ext cx="5429288" cy="646331"/>
          </a:xfrm>
          <a:prstGeom prst="rect">
            <a:avLst/>
          </a:prstGeom>
          <a:noFill/>
        </p:spPr>
        <p:txBody>
          <a:bodyPr wrap="square" rtlCol="0">
            <a:spAutoFit/>
          </a:bodyPr>
          <a:lstStyle/>
          <a:p>
            <a:pPr algn="ctr"/>
            <a:r>
              <a:rPr lang="it-IT" dirty="0" smtClean="0"/>
              <a:t>Mentre la circolazione lungo qualunque linea chiusa che circonda l’origine vale </a:t>
            </a:r>
            <a:r>
              <a:rPr lang="it-IT" dirty="0" smtClean="0">
                <a:latin typeface="Cambria Math"/>
                <a:ea typeface="Cambria Math"/>
              </a:rPr>
              <a:t>𝛤</a:t>
            </a:r>
            <a:endParaRPr lang="it-IT" dirty="0"/>
          </a:p>
        </p:txBody>
      </p:sp>
      <p:sp>
        <p:nvSpPr>
          <p:cNvPr id="98" name="CasellaDiTesto 97"/>
          <p:cNvSpPr txBox="1"/>
          <p:nvPr/>
        </p:nvSpPr>
        <p:spPr>
          <a:xfrm>
            <a:off x="1107257" y="5214950"/>
            <a:ext cx="6929486" cy="923330"/>
          </a:xfrm>
          <a:prstGeom prst="rect">
            <a:avLst/>
          </a:prstGeom>
          <a:noFill/>
        </p:spPr>
        <p:txBody>
          <a:bodyPr wrap="square" rtlCol="0">
            <a:spAutoFit/>
          </a:bodyPr>
          <a:lstStyle/>
          <a:p>
            <a:pPr algn="ctr"/>
            <a:r>
              <a:rPr lang="it-IT" dirty="0" smtClean="0"/>
              <a:t>Questo perché essendo l’origine una singolarità il campo di definizione è tutto il piano tranne l’origine e, di conseguenza, il dominio non è semplicemente connesso</a:t>
            </a:r>
            <a:endParaRPr lang="it-IT" dirty="0"/>
          </a:p>
        </p:txBody>
      </p:sp>
      <p:sp>
        <p:nvSpPr>
          <p:cNvPr id="99" name="CasellaDiTesto 98"/>
          <p:cNvSpPr txBox="1"/>
          <p:nvPr/>
        </p:nvSpPr>
        <p:spPr>
          <a:xfrm>
            <a:off x="1053679" y="3357562"/>
            <a:ext cx="7036643" cy="646331"/>
          </a:xfrm>
          <a:prstGeom prst="rect">
            <a:avLst/>
          </a:prstGeom>
          <a:noFill/>
          <a:ln w="25400">
            <a:solidFill>
              <a:srgbClr val="00144C"/>
            </a:solidFill>
          </a:ln>
        </p:spPr>
        <p:txBody>
          <a:bodyPr wrap="square" rtlCol="0">
            <a:spAutoFit/>
          </a:bodyPr>
          <a:lstStyle/>
          <a:p>
            <a:pPr algn="ctr"/>
            <a:r>
              <a:rPr lang="it-IT" dirty="0" smtClean="0"/>
              <a:t>Se il dominio di definizione risulta semplicemente connesso, allora un campo vettoriale </a:t>
            </a:r>
            <a:r>
              <a:rPr lang="it-IT" u="sng" dirty="0" smtClean="0"/>
              <a:t>v </a:t>
            </a:r>
            <a:r>
              <a:rPr lang="it-IT" dirty="0" smtClean="0"/>
              <a:t>è conservativo se e solo se è </a:t>
            </a:r>
            <a:r>
              <a:rPr lang="it-IT" dirty="0" err="1" smtClean="0"/>
              <a:t>irrotazionale</a:t>
            </a:r>
            <a:endParaRPr lang="it-IT" u="sng" dirty="0" smtClean="0"/>
          </a:p>
        </p:txBody>
      </p:sp>
      <p:pic>
        <p:nvPicPr>
          <p:cNvPr id="60" name="Immagine 59" descr="vortice irrotazionale.jpg"/>
          <p:cNvPicPr>
            <a:picLocks noChangeAspect="1"/>
          </p:cNvPicPr>
          <p:nvPr/>
        </p:nvPicPr>
        <p:blipFill>
          <a:blip r:embed="rId9"/>
          <a:stretch>
            <a:fillRect/>
          </a:stretch>
        </p:blipFill>
        <p:spPr>
          <a:xfrm>
            <a:off x="7040562" y="4214818"/>
            <a:ext cx="2103438" cy="2324299"/>
          </a:xfrm>
          <a:prstGeom prst="rect">
            <a:avLst/>
          </a:prstGeom>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linds(horizont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54"/>
                                        </p:tgtEl>
                                      </p:cBhvr>
                                    </p:animEffect>
                                    <p:set>
                                      <p:cBhvr>
                                        <p:cTn id="20" dur="1" fill="hold">
                                          <p:stCondLst>
                                            <p:cond delay="499"/>
                                          </p:stCondLst>
                                        </p:cTn>
                                        <p:tgtEl>
                                          <p:spTgt spid="54"/>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52"/>
                                        </p:tgtEl>
                                      </p:cBhvr>
                                    </p:animEffect>
                                    <p:set>
                                      <p:cBhvr>
                                        <p:cTn id="23" dur="1" fill="hold">
                                          <p:stCondLst>
                                            <p:cond delay="499"/>
                                          </p:stCondLst>
                                        </p:cTn>
                                        <p:tgtEl>
                                          <p:spTgt spid="5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linds(horizontal)">
                                      <p:cBhvr>
                                        <p:cTn id="28" dur="500"/>
                                        <p:tgtEl>
                                          <p:spTgt spid="5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linds(horizontal)">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blinds(horizontal)">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80928"/>
                                        </p:tgtEl>
                                        <p:attrNameLst>
                                          <p:attrName>style.visibility</p:attrName>
                                        </p:attrNameLst>
                                      </p:cBhvr>
                                      <p:to>
                                        <p:strVal val="visible"/>
                                      </p:to>
                                    </p:set>
                                    <p:animEffect transition="in" filter="blinds(horizontal)">
                                      <p:cBhvr>
                                        <p:cTn id="43" dur="500"/>
                                        <p:tgtEl>
                                          <p:spTgt spid="80928"/>
                                        </p:tgtEl>
                                      </p:cBhvr>
                                    </p:animEffect>
                                  </p:childTnLst>
                                </p:cTn>
                              </p:par>
                              <p:par>
                                <p:cTn id="44" presetID="3" presetClass="entr" presetSubtype="1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linds(horizontal)">
                                      <p:cBhvr>
                                        <p:cTn id="46" dur="500"/>
                                        <p:tgtEl>
                                          <p:spTgt spid="60"/>
                                        </p:tgtEl>
                                      </p:cBhvr>
                                    </p:animEffect>
                                  </p:childTnLst>
                                </p:cTn>
                              </p:par>
                              <p:par>
                                <p:cTn id="47" presetID="3" presetClass="entr" presetSubtype="10" fill="hold" nodeType="withEffect">
                                  <p:stCondLst>
                                    <p:cond delay="0"/>
                                  </p:stCondLst>
                                  <p:childTnLst>
                                    <p:set>
                                      <p:cBhvr>
                                        <p:cTn id="48" dur="1" fill="hold">
                                          <p:stCondLst>
                                            <p:cond delay="0"/>
                                          </p:stCondLst>
                                        </p:cTn>
                                        <p:tgtEl>
                                          <p:spTgt spid="80925"/>
                                        </p:tgtEl>
                                        <p:attrNameLst>
                                          <p:attrName>style.visibility</p:attrName>
                                        </p:attrNameLst>
                                      </p:cBhvr>
                                      <p:to>
                                        <p:strVal val="visible"/>
                                      </p:to>
                                    </p:set>
                                    <p:animEffect transition="in" filter="blinds(horizontal)">
                                      <p:cBhvr>
                                        <p:cTn id="49" dur="500"/>
                                        <p:tgtEl>
                                          <p:spTgt spid="80925"/>
                                        </p:tgtEl>
                                      </p:cBhvr>
                                    </p:animEffect>
                                  </p:childTnLst>
                                </p:cTn>
                              </p:par>
                              <p:par>
                                <p:cTn id="50" presetID="3" presetClass="entr" presetSubtype="10" fill="hold" nodeType="withEffect">
                                  <p:stCondLst>
                                    <p:cond delay="0"/>
                                  </p:stCondLst>
                                  <p:childTnLst>
                                    <p:set>
                                      <p:cBhvr>
                                        <p:cTn id="51" dur="1" fill="hold">
                                          <p:stCondLst>
                                            <p:cond delay="0"/>
                                          </p:stCondLst>
                                        </p:cTn>
                                        <p:tgtEl>
                                          <p:spTgt spid="80931"/>
                                        </p:tgtEl>
                                        <p:attrNameLst>
                                          <p:attrName>style.visibility</p:attrName>
                                        </p:attrNameLst>
                                      </p:cBhvr>
                                      <p:to>
                                        <p:strVal val="visible"/>
                                      </p:to>
                                    </p:set>
                                    <p:animEffect transition="in" filter="blinds(horizontal)">
                                      <p:cBhvr>
                                        <p:cTn id="52" dur="500"/>
                                        <p:tgtEl>
                                          <p:spTgt spid="8093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blinds(horizontal)">
                                      <p:cBhvr>
                                        <p:cTn id="55" dur="500"/>
                                        <p:tgtEl>
                                          <p:spTgt spid="9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58"/>
                                        </p:tgtEl>
                                      </p:cBhvr>
                                    </p:animEffect>
                                    <p:set>
                                      <p:cBhvr>
                                        <p:cTn id="60" dur="1" fill="hold">
                                          <p:stCondLst>
                                            <p:cond delay="499"/>
                                          </p:stCondLst>
                                        </p:cTn>
                                        <p:tgtEl>
                                          <p:spTgt spid="5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59"/>
                                        </p:tgtEl>
                                      </p:cBhvr>
                                    </p:animEffect>
                                    <p:set>
                                      <p:cBhvr>
                                        <p:cTn id="63" dur="1" fill="hold">
                                          <p:stCondLst>
                                            <p:cond delay="499"/>
                                          </p:stCondLst>
                                        </p:cTn>
                                        <p:tgtEl>
                                          <p:spTgt spid="59"/>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57"/>
                                        </p:tgtEl>
                                      </p:cBhvr>
                                    </p:animEffect>
                                    <p:set>
                                      <p:cBhvr>
                                        <p:cTn id="66" dur="1" fill="hold">
                                          <p:stCondLst>
                                            <p:cond delay="499"/>
                                          </p:stCondLst>
                                        </p:cTn>
                                        <p:tgtEl>
                                          <p:spTgt spid="57"/>
                                        </p:tgtEl>
                                        <p:attrNameLst>
                                          <p:attrName>style.visibility</p:attrName>
                                        </p:attrNameLst>
                                      </p:cBhvr>
                                      <p:to>
                                        <p:strVal val="hidden"/>
                                      </p:to>
                                    </p:set>
                                  </p:childTnLst>
                                </p:cTn>
                              </p:par>
                              <p:par>
                                <p:cTn id="67" presetID="0" presetClass="path" presetSubtype="0" accel="50000" decel="50000" fill="hold" nodeType="withEffect">
                                  <p:stCondLst>
                                    <p:cond delay="1000"/>
                                  </p:stCondLst>
                                  <p:childTnLst>
                                    <p:animMotion origin="layout" path="M 0 -2.22222E-6 L 0 -0.42014 " pathEditMode="relative" rAng="0" ptsTypes="AA">
                                      <p:cBhvr>
                                        <p:cTn id="68" dur="500" fill="hold"/>
                                        <p:tgtEl>
                                          <p:spTgt spid="80928"/>
                                        </p:tgtEl>
                                        <p:attrNameLst>
                                          <p:attrName>ppt_x</p:attrName>
                                          <p:attrName>ppt_y</p:attrName>
                                        </p:attrNameLst>
                                      </p:cBhvr>
                                      <p:rCtr x="0" y="-210"/>
                                    </p:animMotion>
                                  </p:childTnLst>
                                </p:cTn>
                              </p:par>
                              <p:par>
                                <p:cTn id="69" presetID="0" presetClass="path" presetSubtype="0" accel="50000" decel="50000" fill="hold" nodeType="withEffect">
                                  <p:stCondLst>
                                    <p:cond delay="1000"/>
                                  </p:stCondLst>
                                  <p:childTnLst>
                                    <p:animMotion origin="layout" path="M 0 0 L 0 -0.38866 " pathEditMode="relative" ptsTypes="AA">
                                      <p:cBhvr>
                                        <p:cTn id="70" dur="500" fill="hold"/>
                                        <p:tgtEl>
                                          <p:spTgt spid="80925"/>
                                        </p:tgtEl>
                                        <p:attrNameLst>
                                          <p:attrName>ppt_x</p:attrName>
                                          <p:attrName>ppt_y</p:attrName>
                                        </p:attrNameLst>
                                      </p:cBhvr>
                                    </p:animMotion>
                                  </p:childTnLst>
                                </p:cTn>
                              </p:par>
                              <p:par>
                                <p:cTn id="71" presetID="0" presetClass="path" presetSubtype="0" accel="50000" decel="50000" fill="hold" nodeType="withEffect">
                                  <p:stCondLst>
                                    <p:cond delay="1000"/>
                                  </p:stCondLst>
                                  <p:childTnLst>
                                    <p:animMotion origin="layout" path="M 0 0 L 0 -0.38866 " pathEditMode="relative" ptsTypes="AA">
                                      <p:cBhvr>
                                        <p:cTn id="72" dur="500" fill="hold"/>
                                        <p:tgtEl>
                                          <p:spTgt spid="80931"/>
                                        </p:tgtEl>
                                        <p:attrNameLst>
                                          <p:attrName>ppt_x</p:attrName>
                                          <p:attrName>ppt_y</p:attrName>
                                        </p:attrNameLst>
                                      </p:cBhvr>
                                    </p:animMotion>
                                  </p:childTnLst>
                                </p:cTn>
                              </p:par>
                              <p:par>
                                <p:cTn id="73" presetID="0" presetClass="path" presetSubtype="0" accel="50000" decel="50000" fill="hold" grpId="1" nodeType="withEffect">
                                  <p:stCondLst>
                                    <p:cond delay="1000"/>
                                  </p:stCondLst>
                                  <p:childTnLst>
                                    <p:animMotion origin="layout" path="M 0 0 L 0 -0.38866 " pathEditMode="relative" ptsTypes="AA">
                                      <p:cBhvr>
                                        <p:cTn id="74" dur="500" fill="hold"/>
                                        <p:tgtEl>
                                          <p:spTgt spid="92"/>
                                        </p:tgtEl>
                                        <p:attrNameLst>
                                          <p:attrName>ppt_x</p:attrName>
                                          <p:attrName>ppt_y</p:attrName>
                                        </p:attrNameLst>
                                      </p:cBhvr>
                                    </p:animMotion>
                                  </p:childTnLst>
                                </p:cTn>
                              </p:par>
                              <p:par>
                                <p:cTn id="75" presetID="0" presetClass="path" presetSubtype="0" accel="50000" decel="50000" fill="hold" nodeType="withEffect">
                                  <p:stCondLst>
                                    <p:cond delay="1000"/>
                                  </p:stCondLst>
                                  <p:childTnLst>
                                    <p:animMotion origin="layout" path="M -1.66667E-6 -3.7037E-7 L -1.66667E-6 -0.46181 " pathEditMode="relative" ptsTypes="AA">
                                      <p:cBhvr>
                                        <p:cTn id="76" dur="500" fill="hold"/>
                                        <p:tgtEl>
                                          <p:spTgt spid="60"/>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blinds(horizontal)">
                                      <p:cBhvr>
                                        <p:cTn id="81" dur="500"/>
                                        <p:tgtEl>
                                          <p:spTgt spid="9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80934"/>
                                        </p:tgtEl>
                                        <p:attrNameLst>
                                          <p:attrName>style.visibility</p:attrName>
                                        </p:attrNameLst>
                                      </p:cBhvr>
                                      <p:to>
                                        <p:strVal val="visible"/>
                                      </p:to>
                                    </p:set>
                                    <p:animEffect transition="in" filter="blinds(horizontal)">
                                      <p:cBhvr>
                                        <p:cTn id="86" dur="500"/>
                                        <p:tgtEl>
                                          <p:spTgt spid="8093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97"/>
                                        </p:tgtEl>
                                        <p:attrNameLst>
                                          <p:attrName>style.visibility</p:attrName>
                                        </p:attrNameLst>
                                      </p:cBhvr>
                                      <p:to>
                                        <p:strVal val="visible"/>
                                      </p:to>
                                    </p:set>
                                    <p:animEffect transition="in" filter="blinds(horizontal)">
                                      <p:cBhvr>
                                        <p:cTn id="91" dur="500"/>
                                        <p:tgtEl>
                                          <p:spTgt spid="9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blinds(horizontal)">
                                      <p:cBhvr>
                                        <p:cTn id="96" dur="500"/>
                                        <p:tgtEl>
                                          <p:spTgt spid="98"/>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93"/>
                                        </p:tgtEl>
                                      </p:cBhvr>
                                    </p:animEffect>
                                    <p:set>
                                      <p:cBhvr>
                                        <p:cTn id="101" dur="1" fill="hold">
                                          <p:stCondLst>
                                            <p:cond delay="499"/>
                                          </p:stCondLst>
                                        </p:cTn>
                                        <p:tgtEl>
                                          <p:spTgt spid="93"/>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80934"/>
                                        </p:tgtEl>
                                      </p:cBhvr>
                                    </p:animEffect>
                                    <p:set>
                                      <p:cBhvr>
                                        <p:cTn id="104" dur="1" fill="hold">
                                          <p:stCondLst>
                                            <p:cond delay="499"/>
                                          </p:stCondLst>
                                        </p:cTn>
                                        <p:tgtEl>
                                          <p:spTgt spid="80934"/>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97"/>
                                        </p:tgtEl>
                                      </p:cBhvr>
                                    </p:animEffect>
                                    <p:set>
                                      <p:cBhvr>
                                        <p:cTn id="107" dur="1" fill="hold">
                                          <p:stCondLst>
                                            <p:cond delay="499"/>
                                          </p:stCondLst>
                                        </p:cTn>
                                        <p:tgtEl>
                                          <p:spTgt spid="97"/>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60"/>
                                        </p:tgtEl>
                                      </p:cBhvr>
                                    </p:animEffect>
                                    <p:set>
                                      <p:cBhvr>
                                        <p:cTn id="110" dur="1" fill="hold">
                                          <p:stCondLst>
                                            <p:cond delay="499"/>
                                          </p:stCondLst>
                                        </p:cTn>
                                        <p:tgtEl>
                                          <p:spTgt spid="60"/>
                                        </p:tgtEl>
                                        <p:attrNameLst>
                                          <p:attrName>style.visibility</p:attrName>
                                        </p:attrNameLst>
                                      </p:cBhvr>
                                      <p:to>
                                        <p:strVal val="hidden"/>
                                      </p:to>
                                    </p:set>
                                  </p:childTnLst>
                                </p:cTn>
                              </p:par>
                              <p:par>
                                <p:cTn id="111" presetID="3" presetClass="exit" presetSubtype="10" fill="hold" grpId="2" nodeType="withEffect">
                                  <p:stCondLst>
                                    <p:cond delay="0"/>
                                  </p:stCondLst>
                                  <p:childTnLst>
                                    <p:animEffect transition="out" filter="blinds(horizontal)">
                                      <p:cBhvr>
                                        <p:cTn id="112" dur="500"/>
                                        <p:tgtEl>
                                          <p:spTgt spid="92"/>
                                        </p:tgtEl>
                                      </p:cBhvr>
                                    </p:animEffect>
                                    <p:set>
                                      <p:cBhvr>
                                        <p:cTn id="113" dur="1" fill="hold">
                                          <p:stCondLst>
                                            <p:cond delay="499"/>
                                          </p:stCondLst>
                                        </p:cTn>
                                        <p:tgtEl>
                                          <p:spTgt spid="92"/>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80928"/>
                                        </p:tgtEl>
                                      </p:cBhvr>
                                    </p:animEffect>
                                    <p:set>
                                      <p:cBhvr>
                                        <p:cTn id="116" dur="1" fill="hold">
                                          <p:stCondLst>
                                            <p:cond delay="499"/>
                                          </p:stCondLst>
                                        </p:cTn>
                                        <p:tgtEl>
                                          <p:spTgt spid="80928"/>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500"/>
                                        <p:tgtEl>
                                          <p:spTgt spid="80925"/>
                                        </p:tgtEl>
                                      </p:cBhvr>
                                    </p:animEffect>
                                    <p:set>
                                      <p:cBhvr>
                                        <p:cTn id="119" dur="1" fill="hold">
                                          <p:stCondLst>
                                            <p:cond delay="499"/>
                                          </p:stCondLst>
                                        </p:cTn>
                                        <p:tgtEl>
                                          <p:spTgt spid="80925"/>
                                        </p:tgtEl>
                                        <p:attrNameLst>
                                          <p:attrName>style.visibility</p:attrName>
                                        </p:attrNameLst>
                                      </p:cBhvr>
                                      <p:to>
                                        <p:strVal val="hidden"/>
                                      </p:to>
                                    </p:set>
                                  </p:childTnLst>
                                </p:cTn>
                              </p:par>
                              <p:par>
                                <p:cTn id="120" presetID="3" presetClass="exit" presetSubtype="10" fill="hold" nodeType="withEffect">
                                  <p:stCondLst>
                                    <p:cond delay="0"/>
                                  </p:stCondLst>
                                  <p:childTnLst>
                                    <p:animEffect transition="out" filter="blinds(horizontal)">
                                      <p:cBhvr>
                                        <p:cTn id="121" dur="500"/>
                                        <p:tgtEl>
                                          <p:spTgt spid="80931"/>
                                        </p:tgtEl>
                                      </p:cBhvr>
                                    </p:animEffect>
                                    <p:set>
                                      <p:cBhvr>
                                        <p:cTn id="122" dur="1" fill="hold">
                                          <p:stCondLst>
                                            <p:cond delay="499"/>
                                          </p:stCondLst>
                                        </p:cTn>
                                        <p:tgtEl>
                                          <p:spTgt spid="80931"/>
                                        </p:tgtEl>
                                        <p:attrNameLst>
                                          <p:attrName>style.visibility</p:attrName>
                                        </p:attrNameLst>
                                      </p:cBhvr>
                                      <p:to>
                                        <p:strVal val="hidden"/>
                                      </p:to>
                                    </p:set>
                                  </p:childTnLst>
                                </p:cTn>
                              </p:par>
                              <p:par>
                                <p:cTn id="123" presetID="0" presetClass="path" presetSubtype="0" accel="50000" decel="50000" fill="hold" grpId="1" nodeType="withEffect">
                                  <p:stCondLst>
                                    <p:cond delay="500"/>
                                  </p:stCondLst>
                                  <p:childTnLst>
                                    <p:animMotion origin="layout" path="M 0 0 L 0 -0.51435 " pathEditMode="relative" ptsTypes="AA">
                                      <p:cBhvr>
                                        <p:cTn id="124" dur="500" fill="hold"/>
                                        <p:tgtEl>
                                          <p:spTgt spid="98"/>
                                        </p:tgtEl>
                                        <p:attrNameLst>
                                          <p:attrName>ppt_x</p:attrName>
                                          <p:attrName>ppt_y</p:attrName>
                                        </p:attrNameLst>
                                      </p:cBhvr>
                                    </p:animMotion>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99"/>
                                        </p:tgtEl>
                                        <p:attrNameLst>
                                          <p:attrName>style.visibility</p:attrName>
                                        </p:attrNameLst>
                                      </p:cBhvr>
                                      <p:to>
                                        <p:strVal val="visible"/>
                                      </p:to>
                                    </p:set>
                                    <p:animEffect transition="in" filter="blinds(horizontal)">
                                      <p:cBhvr>
                                        <p:cTn id="1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2" grpId="1" animBg="1"/>
      <p:bldP spid="54" grpId="0" animBg="1"/>
      <p:bldP spid="54" grpId="1" animBg="1"/>
      <p:bldP spid="57" grpId="0"/>
      <p:bldP spid="57" grpId="1"/>
      <p:bldP spid="58" grpId="0"/>
      <p:bldP spid="58" grpId="1"/>
      <p:bldP spid="59" grpId="0"/>
      <p:bldP spid="59" grpId="1"/>
      <p:bldP spid="92" grpId="0" animBg="1"/>
      <p:bldP spid="92" grpId="1" animBg="1"/>
      <p:bldP spid="92" grpId="2" animBg="1"/>
      <p:bldP spid="93" grpId="0"/>
      <p:bldP spid="93" grpId="1"/>
      <p:bldP spid="97" grpId="1"/>
      <p:bldP spid="98" grpId="0"/>
      <p:bldP spid="98" grpId="1"/>
      <p:bldP spid="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magine 132" descr="vorticità particella.jpg"/>
          <p:cNvPicPr>
            <a:picLocks noChangeAspect="1"/>
          </p:cNvPicPr>
          <p:nvPr/>
        </p:nvPicPr>
        <p:blipFill>
          <a:blip r:embed="rId4"/>
          <a:stretch>
            <a:fillRect/>
          </a:stretch>
        </p:blipFill>
        <p:spPr>
          <a:xfrm>
            <a:off x="7072330" y="3357562"/>
            <a:ext cx="2002474" cy="2161762"/>
          </a:xfrm>
          <a:prstGeom prst="rect">
            <a:avLst/>
          </a:prstGeom>
        </p:spPr>
      </p:pic>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5"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35</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0" name="CasellaDiTesto 59"/>
          <p:cNvSpPr txBox="1"/>
          <p:nvPr/>
        </p:nvSpPr>
        <p:spPr>
          <a:xfrm>
            <a:off x="1000100" y="611614"/>
            <a:ext cx="7286676" cy="923330"/>
          </a:xfrm>
          <a:prstGeom prst="rect">
            <a:avLst/>
          </a:prstGeom>
          <a:noFill/>
        </p:spPr>
        <p:txBody>
          <a:bodyPr wrap="square" rtlCol="0">
            <a:spAutoFit/>
          </a:bodyPr>
          <a:lstStyle/>
          <a:p>
            <a:pPr algn="ctr"/>
            <a:r>
              <a:rPr lang="it-IT" dirty="0" smtClean="0"/>
              <a:t>In precedenza si è mostrato come il rotore del campo di velocità di un corpo rigido, che ruota attorno ad un asse fisso,  sia pari al doppio del vettore velocità angolare </a:t>
            </a:r>
            <a:endParaRPr lang="it-IT"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73"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14810" y="1928802"/>
            <a:ext cx="742950" cy="323850"/>
          </a:xfrm>
          <a:prstGeom prst="rect">
            <a:avLst/>
          </a:prstGeom>
          <a:noFill/>
        </p:spPr>
      </p:pic>
      <p:sp>
        <p:nvSpPr>
          <p:cNvPr id="63" name="CasellaDiTesto 62"/>
          <p:cNvSpPr txBox="1"/>
          <p:nvPr/>
        </p:nvSpPr>
        <p:spPr>
          <a:xfrm>
            <a:off x="1107257" y="2571744"/>
            <a:ext cx="6929486" cy="646331"/>
          </a:xfrm>
          <a:prstGeom prst="rect">
            <a:avLst/>
          </a:prstGeom>
          <a:noFill/>
        </p:spPr>
        <p:txBody>
          <a:bodyPr wrap="square" rtlCol="0">
            <a:spAutoFit/>
          </a:bodyPr>
          <a:lstStyle/>
          <a:p>
            <a:pPr algn="ctr"/>
            <a:r>
              <a:rPr lang="it-IT" dirty="0" smtClean="0"/>
              <a:t>In fluidodinamica il rotore del campo di velocità viene definito con il termine </a:t>
            </a:r>
            <a:r>
              <a:rPr lang="it-IT" i="1" dirty="0" err="1" smtClean="0"/>
              <a:t>vorticità</a:t>
            </a:r>
            <a:endParaRPr lang="it-IT" i="1" dirty="0"/>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 name="Rectangle 6"/>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79"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871913" y="4057657"/>
            <a:ext cx="1400175" cy="371475"/>
          </a:xfrm>
          <a:prstGeom prst="rect">
            <a:avLst/>
          </a:prstGeom>
          <a:noFill/>
        </p:spPr>
      </p:pic>
      <p:sp>
        <p:nvSpPr>
          <p:cNvPr id="28681" name="Rectangle 9"/>
          <p:cNvSpPr>
            <a:spLocks noChangeArrowheads="1"/>
          </p:cNvSpPr>
          <p:nvPr/>
        </p:nvSpPr>
        <p:spPr bwMode="auto">
          <a:xfrm>
            <a:off x="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CasellaDiTesto 69"/>
          <p:cNvSpPr txBox="1"/>
          <p:nvPr/>
        </p:nvSpPr>
        <p:spPr>
          <a:xfrm>
            <a:off x="1393009" y="5323056"/>
            <a:ext cx="6357982" cy="923330"/>
          </a:xfrm>
          <a:prstGeom prst="rect">
            <a:avLst/>
          </a:prstGeom>
          <a:noFill/>
        </p:spPr>
        <p:txBody>
          <a:bodyPr wrap="square" rtlCol="0">
            <a:spAutoFit/>
          </a:bodyPr>
          <a:lstStyle/>
          <a:p>
            <a:pPr algn="ctr"/>
            <a:r>
              <a:rPr lang="it-IT" dirty="0" smtClean="0"/>
              <a:t>Le equazione di </a:t>
            </a:r>
            <a:r>
              <a:rPr lang="it-IT" dirty="0" err="1" smtClean="0"/>
              <a:t>Navier-Stokes</a:t>
            </a:r>
            <a:r>
              <a:rPr lang="it-IT" dirty="0" smtClean="0"/>
              <a:t>, che descrivono il comportamento di un fluido incomprimibile e Newtoniano, possono essere rielaborate facendo comparire la </a:t>
            </a:r>
            <a:r>
              <a:rPr lang="it-IT" dirty="0" err="1" smtClean="0"/>
              <a:t>vorticità</a:t>
            </a:r>
            <a:r>
              <a:rPr lang="it-IT" dirty="0" smtClean="0"/>
              <a:t> del flusso</a:t>
            </a:r>
            <a:endParaRPr lang="it-IT" dirty="0"/>
          </a:p>
        </p:txBody>
      </p:sp>
      <p:sp>
        <p:nvSpPr>
          <p:cNvPr id="286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82" name="Picture 1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590925" y="2428868"/>
            <a:ext cx="1962150" cy="333375"/>
          </a:xfrm>
          <a:prstGeom prst="rect">
            <a:avLst/>
          </a:prstGeom>
          <a:noFill/>
        </p:spPr>
      </p:pic>
      <p:sp>
        <p:nvSpPr>
          <p:cNvPr id="28684" name="Rectangle 12"/>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85" name="Picture 1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128963" y="2857496"/>
            <a:ext cx="2886075" cy="657225"/>
          </a:xfrm>
          <a:prstGeom prst="rect">
            <a:avLst/>
          </a:prstGeom>
          <a:noFill/>
        </p:spPr>
      </p:pic>
      <p:sp>
        <p:nvSpPr>
          <p:cNvPr id="28687" name="Rectangle 15"/>
          <p:cNvSpPr>
            <a:spLocks noChangeArrowheads="1"/>
          </p:cNvSpPr>
          <p:nvPr/>
        </p:nvSpPr>
        <p:spPr bwMode="auto">
          <a:xfrm>
            <a:off x="0" y="1114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CasellaDiTesto 77"/>
          <p:cNvSpPr txBox="1"/>
          <p:nvPr/>
        </p:nvSpPr>
        <p:spPr>
          <a:xfrm>
            <a:off x="1285852" y="1857364"/>
            <a:ext cx="6572296" cy="369332"/>
          </a:xfrm>
          <a:prstGeom prst="rect">
            <a:avLst/>
          </a:prstGeom>
          <a:noFill/>
        </p:spPr>
        <p:txBody>
          <a:bodyPr wrap="square" rtlCol="0">
            <a:spAutoFit/>
          </a:bodyPr>
          <a:lstStyle/>
          <a:p>
            <a:pPr algn="ctr"/>
            <a:r>
              <a:rPr lang="it-IT" dirty="0" smtClean="0"/>
              <a:t>Utilizzando le seguenti identità differenziali</a:t>
            </a:r>
            <a:endParaRPr lang="it-IT" dirty="0"/>
          </a:p>
        </p:txBody>
      </p:sp>
      <p:sp>
        <p:nvSpPr>
          <p:cNvPr id="79" name="CasellaDiTesto 78"/>
          <p:cNvSpPr txBox="1"/>
          <p:nvPr/>
        </p:nvSpPr>
        <p:spPr>
          <a:xfrm>
            <a:off x="1928794" y="3643314"/>
            <a:ext cx="5357850" cy="369332"/>
          </a:xfrm>
          <a:prstGeom prst="rect">
            <a:avLst/>
          </a:prstGeom>
          <a:noFill/>
        </p:spPr>
        <p:txBody>
          <a:bodyPr wrap="square" rtlCol="0">
            <a:spAutoFit/>
          </a:bodyPr>
          <a:lstStyle/>
          <a:p>
            <a:pPr algn="ctr"/>
            <a:r>
              <a:rPr lang="it-IT" dirty="0" smtClean="0"/>
              <a:t>Le equazioni di </a:t>
            </a:r>
            <a:r>
              <a:rPr lang="it-IT" dirty="0" err="1" smtClean="0"/>
              <a:t>Navier-Stokes</a:t>
            </a:r>
            <a:r>
              <a:rPr lang="it-IT" dirty="0" smtClean="0"/>
              <a:t> diventano</a:t>
            </a:r>
            <a:endParaRPr lang="it-IT" dirty="0"/>
          </a:p>
        </p:txBody>
      </p:sp>
      <p:sp>
        <p:nvSpPr>
          <p:cNvPr id="286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88" name="Picture 1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114550" y="4286256"/>
            <a:ext cx="4914900" cy="657225"/>
          </a:xfrm>
          <a:prstGeom prst="rect">
            <a:avLst/>
          </a:prstGeom>
          <a:noFill/>
        </p:spPr>
      </p:pic>
      <p:sp>
        <p:nvSpPr>
          <p:cNvPr id="81" name="CasellaDiTesto 80"/>
          <p:cNvSpPr txBox="1"/>
          <p:nvPr/>
        </p:nvSpPr>
        <p:spPr>
          <a:xfrm>
            <a:off x="1893075" y="2571744"/>
            <a:ext cx="5357850" cy="646331"/>
          </a:xfrm>
          <a:prstGeom prst="rect">
            <a:avLst/>
          </a:prstGeom>
          <a:noFill/>
        </p:spPr>
        <p:txBody>
          <a:bodyPr wrap="square" rtlCol="0">
            <a:spAutoFit/>
          </a:bodyPr>
          <a:lstStyle/>
          <a:p>
            <a:pPr algn="ctr"/>
            <a:r>
              <a:rPr lang="it-IT" dirty="0" smtClean="0"/>
              <a:t>Con l’ipotesi di flusso stazionario e forze di massa conservative  risulta</a:t>
            </a:r>
            <a:endParaRPr lang="it-IT" dirty="0"/>
          </a:p>
        </p:txBody>
      </p:sp>
      <p:sp>
        <p:nvSpPr>
          <p:cNvPr id="2869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90" name="Picture 18"/>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814638" y="4129097"/>
            <a:ext cx="3514725" cy="657225"/>
          </a:xfrm>
          <a:prstGeom prst="rect">
            <a:avLst/>
          </a:prstGeom>
          <a:noFill/>
        </p:spPr>
      </p:pic>
      <p:sp>
        <p:nvSpPr>
          <p:cNvPr id="3" name="Rectangle 20"/>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93" name="Picture 21"/>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3862388" y="3486153"/>
            <a:ext cx="1419225" cy="371475"/>
          </a:xfrm>
          <a:prstGeom prst="rect">
            <a:avLst/>
          </a:prstGeom>
          <a:noFill/>
        </p:spPr>
      </p:pic>
      <p:sp>
        <p:nvSpPr>
          <p:cNvPr id="28695"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8" name="CasellaDiTesto 87"/>
          <p:cNvSpPr txBox="1"/>
          <p:nvPr/>
        </p:nvSpPr>
        <p:spPr>
          <a:xfrm>
            <a:off x="2000232" y="4997247"/>
            <a:ext cx="5143536" cy="646331"/>
          </a:xfrm>
          <a:prstGeom prst="rect">
            <a:avLst/>
          </a:prstGeom>
          <a:noFill/>
        </p:spPr>
        <p:txBody>
          <a:bodyPr wrap="square" rtlCol="0">
            <a:spAutoFit/>
          </a:bodyPr>
          <a:lstStyle/>
          <a:p>
            <a:pPr algn="ctr"/>
            <a:r>
              <a:rPr lang="it-IT" dirty="0" smtClean="0"/>
              <a:t>Da questa equazione discendono i risultati di </a:t>
            </a:r>
            <a:r>
              <a:rPr lang="it-IT" dirty="0" err="1" smtClean="0"/>
              <a:t>Bernoulli</a:t>
            </a:r>
            <a:endParaRPr lang="it-IT" dirty="0"/>
          </a:p>
        </p:txBody>
      </p:sp>
      <p:sp>
        <p:nvSpPr>
          <p:cNvPr id="90" name="CasellaDiTesto 89"/>
          <p:cNvSpPr txBox="1"/>
          <p:nvPr/>
        </p:nvSpPr>
        <p:spPr>
          <a:xfrm>
            <a:off x="2357422" y="500042"/>
            <a:ext cx="4429156" cy="646331"/>
          </a:xfrm>
          <a:prstGeom prst="rect">
            <a:avLst/>
          </a:prstGeom>
          <a:noFill/>
        </p:spPr>
        <p:txBody>
          <a:bodyPr wrap="square" rtlCol="0">
            <a:spAutoFit/>
          </a:bodyPr>
          <a:lstStyle/>
          <a:p>
            <a:pPr algn="ctr"/>
            <a:r>
              <a:rPr lang="it-IT" dirty="0" smtClean="0"/>
              <a:t>Chiamando trinomio di </a:t>
            </a:r>
            <a:r>
              <a:rPr lang="it-IT" dirty="0" err="1" smtClean="0"/>
              <a:t>Bernoulli</a:t>
            </a:r>
            <a:r>
              <a:rPr lang="it-IT" dirty="0" smtClean="0"/>
              <a:t> la seguente somma di termini</a:t>
            </a:r>
            <a:endParaRPr lang="it-IT" dirty="0"/>
          </a:p>
        </p:txBody>
      </p:sp>
      <p:sp>
        <p:nvSpPr>
          <p:cNvPr id="2869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96" name="Picture 24"/>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3786188" y="1219189"/>
            <a:ext cx="1571625" cy="638175"/>
          </a:xfrm>
          <a:prstGeom prst="rect">
            <a:avLst/>
          </a:prstGeom>
          <a:noFill/>
        </p:spPr>
      </p:pic>
      <p:sp>
        <p:nvSpPr>
          <p:cNvPr id="28698" name="Rectangle 26"/>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0"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1" name="Rectangle 2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4" name="Rectangle 32"/>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6" name="Rectangle 34"/>
          <p:cNvSpPr>
            <a:spLocks noChangeArrowheads="1"/>
          </p:cNvSpPr>
          <p:nvPr/>
        </p:nvSpPr>
        <p:spPr bwMode="auto">
          <a:xfrm>
            <a:off x="0" y="0"/>
            <a:ext cx="23756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707" name="Rectangle 3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9"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0" name="Rectangle 3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32" name="Gruppo 131"/>
          <p:cNvGrpSpPr/>
          <p:nvPr/>
        </p:nvGrpSpPr>
        <p:grpSpPr>
          <a:xfrm>
            <a:off x="2214546" y="1928802"/>
            <a:ext cx="5000660" cy="1500198"/>
            <a:chOff x="2214546" y="1785926"/>
            <a:chExt cx="5000660" cy="1500198"/>
          </a:xfrm>
        </p:grpSpPr>
        <p:sp>
          <p:nvSpPr>
            <p:cNvPr id="89" name="CasellaDiTesto 88"/>
            <p:cNvSpPr txBox="1"/>
            <p:nvPr/>
          </p:nvSpPr>
          <p:spPr>
            <a:xfrm>
              <a:off x="2571736" y="1928802"/>
              <a:ext cx="4286280" cy="369332"/>
            </a:xfrm>
            <a:prstGeom prst="rect">
              <a:avLst/>
            </a:prstGeom>
            <a:noFill/>
          </p:spPr>
          <p:txBody>
            <a:bodyPr wrap="square" rtlCol="0">
              <a:spAutoFit/>
            </a:bodyPr>
            <a:lstStyle/>
            <a:p>
              <a:r>
                <a:rPr lang="it-IT" dirty="0" smtClean="0"/>
                <a:t>Ipotesi 1) fluido non viscoso (Euleriano) </a:t>
              </a:r>
              <a:r>
                <a:rPr lang="el-GR" i="1" dirty="0" smtClean="0"/>
                <a:t>ν</a:t>
              </a:r>
              <a:r>
                <a:rPr lang="it-IT" dirty="0" smtClean="0"/>
                <a:t>=0</a:t>
              </a:r>
              <a:endParaRPr lang="it-IT" dirty="0"/>
            </a:p>
          </p:txBody>
        </p:sp>
        <p:sp>
          <p:nvSpPr>
            <p:cNvPr id="100" name="CasellaDiTesto 99"/>
            <p:cNvSpPr txBox="1"/>
            <p:nvPr/>
          </p:nvSpPr>
          <p:spPr>
            <a:xfrm>
              <a:off x="5214942" y="2357430"/>
              <a:ext cx="2000264" cy="923330"/>
            </a:xfrm>
            <a:prstGeom prst="rect">
              <a:avLst/>
            </a:prstGeom>
            <a:noFill/>
          </p:spPr>
          <p:txBody>
            <a:bodyPr wrap="square" rtlCol="0">
              <a:spAutoFit/>
            </a:bodyPr>
            <a:lstStyle/>
            <a:p>
              <a:pPr algn="ctr"/>
              <a:r>
                <a:rPr lang="it-IT" dirty="0" smtClean="0"/>
                <a:t>H è costante lungo una linea di flusso o di </a:t>
              </a:r>
              <a:r>
                <a:rPr lang="it-IT" dirty="0" err="1" smtClean="0"/>
                <a:t>vorticità</a:t>
              </a:r>
              <a:endParaRPr lang="it-IT" dirty="0"/>
            </a:p>
          </p:txBody>
        </p:sp>
        <p:pic>
          <p:nvPicPr>
            <p:cNvPr id="28708" name="Picture 36"/>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928926" y="2643182"/>
              <a:ext cx="1409700" cy="371475"/>
            </a:xfrm>
            <a:prstGeom prst="rect">
              <a:avLst/>
            </a:prstGeom>
            <a:noFill/>
          </p:spPr>
        </p:pic>
        <p:sp>
          <p:nvSpPr>
            <p:cNvPr id="108" name="Rettangolo 107"/>
            <p:cNvSpPr/>
            <p:nvPr/>
          </p:nvSpPr>
          <p:spPr>
            <a:xfrm>
              <a:off x="2214546" y="1785926"/>
              <a:ext cx="5000660" cy="1500198"/>
            </a:xfrm>
            <a:prstGeom prst="rect">
              <a:avLst/>
            </a:prstGeom>
            <a:noFill/>
            <a:ln>
              <a:solidFill>
                <a:srgbClr val="001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1" name="Gruppo 130"/>
          <p:cNvGrpSpPr/>
          <p:nvPr/>
        </p:nvGrpSpPr>
        <p:grpSpPr>
          <a:xfrm>
            <a:off x="2214546" y="3429000"/>
            <a:ext cx="5000660" cy="1500198"/>
            <a:chOff x="2214546" y="3286124"/>
            <a:chExt cx="5000660" cy="1500198"/>
          </a:xfrm>
        </p:grpSpPr>
        <p:sp>
          <p:nvSpPr>
            <p:cNvPr id="110" name="CasellaDiTesto 109"/>
            <p:cNvSpPr txBox="1"/>
            <p:nvPr/>
          </p:nvSpPr>
          <p:spPr>
            <a:xfrm>
              <a:off x="2357422" y="3429000"/>
              <a:ext cx="4714908" cy="369332"/>
            </a:xfrm>
            <a:prstGeom prst="rect">
              <a:avLst/>
            </a:prstGeom>
            <a:noFill/>
          </p:spPr>
          <p:txBody>
            <a:bodyPr wrap="square" rtlCol="0">
              <a:spAutoFit/>
            </a:bodyPr>
            <a:lstStyle/>
            <a:p>
              <a:r>
                <a:rPr lang="it-IT" dirty="0" smtClean="0"/>
                <a:t>Ipotesi 2) fluido con </a:t>
              </a:r>
              <a:r>
                <a:rPr lang="it-IT" dirty="0" err="1" smtClean="0"/>
                <a:t>vorticità</a:t>
              </a:r>
              <a:r>
                <a:rPr lang="it-IT" dirty="0" smtClean="0"/>
                <a:t> uniforme </a:t>
              </a:r>
              <a:r>
                <a:rPr lang="it-IT" u="sng" dirty="0" smtClean="0">
                  <a:latin typeface="Cambria Math"/>
                  <a:ea typeface="Cambria Math"/>
                </a:rPr>
                <a:t>𝜁</a:t>
              </a:r>
              <a:r>
                <a:rPr lang="it-IT" dirty="0" err="1" smtClean="0">
                  <a:latin typeface="Cambria Math"/>
                  <a:ea typeface="Cambria Math"/>
                </a:rPr>
                <a:t>=</a:t>
              </a:r>
              <a:r>
                <a:rPr lang="it-IT" u="sng" dirty="0" err="1" smtClean="0">
                  <a:latin typeface="Cambria Math"/>
                  <a:ea typeface="Cambria Math"/>
                </a:rPr>
                <a:t>cost</a:t>
              </a:r>
              <a:r>
                <a:rPr lang="it-IT" u="sng" dirty="0" smtClean="0">
                  <a:latin typeface="Cambria Math"/>
                  <a:ea typeface="Cambria Math"/>
                </a:rPr>
                <a:t>.</a:t>
              </a:r>
              <a:endParaRPr lang="it-IT" u="sng" dirty="0"/>
            </a:p>
          </p:txBody>
        </p:sp>
        <p:sp>
          <p:nvSpPr>
            <p:cNvPr id="111" name="CasellaDiTesto 110"/>
            <p:cNvSpPr txBox="1"/>
            <p:nvPr/>
          </p:nvSpPr>
          <p:spPr>
            <a:xfrm>
              <a:off x="5214942" y="3857628"/>
              <a:ext cx="2000264" cy="923330"/>
            </a:xfrm>
            <a:prstGeom prst="rect">
              <a:avLst/>
            </a:prstGeom>
            <a:noFill/>
          </p:spPr>
          <p:txBody>
            <a:bodyPr wrap="square" rtlCol="0">
              <a:spAutoFit/>
            </a:bodyPr>
            <a:lstStyle/>
            <a:p>
              <a:pPr algn="ctr"/>
              <a:r>
                <a:rPr lang="it-IT" dirty="0" smtClean="0"/>
                <a:t>H è costante lungo una linea di flusso o di </a:t>
              </a:r>
              <a:r>
                <a:rPr lang="it-IT" dirty="0" err="1" smtClean="0"/>
                <a:t>vorticità</a:t>
              </a:r>
              <a:endParaRPr lang="it-IT" dirty="0"/>
            </a:p>
          </p:txBody>
        </p:sp>
        <p:pic>
          <p:nvPicPr>
            <p:cNvPr id="112" name="Picture 36"/>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928926" y="4143380"/>
              <a:ext cx="1409700" cy="371475"/>
            </a:xfrm>
            <a:prstGeom prst="rect">
              <a:avLst/>
            </a:prstGeom>
            <a:noFill/>
          </p:spPr>
        </p:pic>
        <p:sp>
          <p:nvSpPr>
            <p:cNvPr id="113" name="Rettangolo 112"/>
            <p:cNvSpPr/>
            <p:nvPr/>
          </p:nvSpPr>
          <p:spPr>
            <a:xfrm>
              <a:off x="2214546" y="3286124"/>
              <a:ext cx="5000660" cy="1500198"/>
            </a:xfrm>
            <a:prstGeom prst="rect">
              <a:avLst/>
            </a:prstGeom>
            <a:noFill/>
            <a:ln>
              <a:solidFill>
                <a:srgbClr val="001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8712"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130" name="Gruppo 129"/>
          <p:cNvGrpSpPr/>
          <p:nvPr/>
        </p:nvGrpSpPr>
        <p:grpSpPr>
          <a:xfrm>
            <a:off x="2214546" y="4929198"/>
            <a:ext cx="5000660" cy="1500198"/>
            <a:chOff x="2214546" y="4786322"/>
            <a:chExt cx="5000660" cy="1500198"/>
          </a:xfrm>
        </p:grpSpPr>
        <p:sp>
          <p:nvSpPr>
            <p:cNvPr id="121" name="CasellaDiTesto 120"/>
            <p:cNvSpPr txBox="1"/>
            <p:nvPr/>
          </p:nvSpPr>
          <p:spPr>
            <a:xfrm>
              <a:off x="2571736" y="4929198"/>
              <a:ext cx="4286280" cy="369332"/>
            </a:xfrm>
            <a:prstGeom prst="rect">
              <a:avLst/>
            </a:prstGeom>
            <a:noFill/>
          </p:spPr>
          <p:txBody>
            <a:bodyPr wrap="square" rtlCol="0">
              <a:spAutoFit/>
            </a:bodyPr>
            <a:lstStyle/>
            <a:p>
              <a:pPr algn="ctr"/>
              <a:r>
                <a:rPr lang="it-IT" dirty="0" smtClean="0"/>
                <a:t>Ipotesi 3) fluido </a:t>
              </a:r>
              <a:r>
                <a:rPr lang="it-IT" dirty="0" err="1" smtClean="0"/>
                <a:t>irrotazionale</a:t>
              </a:r>
              <a:r>
                <a:rPr lang="it-IT" dirty="0" smtClean="0"/>
                <a:t> </a:t>
              </a:r>
              <a:r>
                <a:rPr lang="it-IT" u="sng" dirty="0" smtClean="0">
                  <a:latin typeface="Cambria Math"/>
                  <a:ea typeface="Cambria Math"/>
                </a:rPr>
                <a:t>𝜁</a:t>
              </a:r>
              <a:r>
                <a:rPr lang="it-IT" dirty="0" smtClean="0">
                  <a:latin typeface="Cambria Math"/>
                  <a:ea typeface="Cambria Math"/>
                </a:rPr>
                <a:t>=</a:t>
              </a:r>
              <a:r>
                <a:rPr lang="it-IT" u="sng" dirty="0" smtClean="0">
                  <a:latin typeface="Cambria Math"/>
                  <a:ea typeface="Cambria Math"/>
                </a:rPr>
                <a:t>0</a:t>
              </a:r>
              <a:endParaRPr lang="it-IT" dirty="0"/>
            </a:p>
          </p:txBody>
        </p:sp>
        <p:sp>
          <p:nvSpPr>
            <p:cNvPr id="122" name="CasellaDiTesto 121"/>
            <p:cNvSpPr txBox="1"/>
            <p:nvPr/>
          </p:nvSpPr>
          <p:spPr>
            <a:xfrm>
              <a:off x="5214942" y="5357826"/>
              <a:ext cx="2000264" cy="923330"/>
            </a:xfrm>
            <a:prstGeom prst="rect">
              <a:avLst/>
            </a:prstGeom>
            <a:noFill/>
          </p:spPr>
          <p:txBody>
            <a:bodyPr wrap="square" rtlCol="0">
              <a:spAutoFit/>
            </a:bodyPr>
            <a:lstStyle/>
            <a:p>
              <a:pPr algn="ctr"/>
              <a:r>
                <a:rPr lang="it-IT" dirty="0" smtClean="0"/>
                <a:t>H è costante in tutto il campo fluidodinamico</a:t>
              </a:r>
              <a:endParaRPr lang="it-IT" dirty="0"/>
            </a:p>
          </p:txBody>
        </p:sp>
        <p:sp>
          <p:nvSpPr>
            <p:cNvPr id="124" name="Rettangolo 123"/>
            <p:cNvSpPr/>
            <p:nvPr/>
          </p:nvSpPr>
          <p:spPr>
            <a:xfrm>
              <a:off x="2214546" y="4786322"/>
              <a:ext cx="5000660" cy="1500198"/>
            </a:xfrm>
            <a:prstGeom prst="rect">
              <a:avLst/>
            </a:prstGeom>
            <a:noFill/>
            <a:ln>
              <a:solidFill>
                <a:srgbClr val="001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8711" name="Picture 39"/>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2928926" y="5572140"/>
              <a:ext cx="1162050" cy="323850"/>
            </a:xfrm>
            <a:prstGeom prst="rect">
              <a:avLst/>
            </a:prstGeom>
            <a:noFill/>
          </p:spPr>
        </p:pic>
      </p:grpSp>
      <p:sp>
        <p:nvSpPr>
          <p:cNvPr id="28713" name="Rectangle 41"/>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blinds(horizontal)">
                                      <p:cBhvr>
                                        <p:cTn id="10" dur="500"/>
                                        <p:tgtEl>
                                          <p:spTgt spid="133"/>
                                        </p:tgtEl>
                                      </p:cBhvr>
                                    </p:animEffect>
                                  </p:childTnLst>
                                </p:cTn>
                              </p:par>
                              <p:par>
                                <p:cTn id="11" presetID="3" presetClass="entr" presetSubtype="10" fill="hold" nodeType="withEffect">
                                  <p:stCondLst>
                                    <p:cond delay="0"/>
                                  </p:stCondLst>
                                  <p:childTnLst>
                                    <p:set>
                                      <p:cBhvr>
                                        <p:cTn id="12" dur="1" fill="hold">
                                          <p:stCondLst>
                                            <p:cond delay="0"/>
                                          </p:stCondLst>
                                        </p:cTn>
                                        <p:tgtEl>
                                          <p:spTgt spid="28679"/>
                                        </p:tgtEl>
                                        <p:attrNameLst>
                                          <p:attrName>style.visibility</p:attrName>
                                        </p:attrNameLst>
                                      </p:cBhvr>
                                      <p:to>
                                        <p:strVal val="visible"/>
                                      </p:to>
                                    </p:set>
                                    <p:animEffect transition="in" filter="blinds(horizontal)">
                                      <p:cBhvr>
                                        <p:cTn id="13" dur="500"/>
                                        <p:tgtEl>
                                          <p:spTgt spid="2867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blinds(horizontal)">
                                      <p:cBhvr>
                                        <p:cTn id="18" dur="500"/>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8679"/>
                                        </p:tgtEl>
                                      </p:cBhvr>
                                    </p:animEffect>
                                    <p:set>
                                      <p:cBhvr>
                                        <p:cTn id="23" dur="1" fill="hold">
                                          <p:stCondLst>
                                            <p:cond delay="499"/>
                                          </p:stCondLst>
                                        </p:cTn>
                                        <p:tgtEl>
                                          <p:spTgt spid="28679"/>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33"/>
                                        </p:tgtEl>
                                      </p:cBhvr>
                                    </p:animEffect>
                                    <p:set>
                                      <p:cBhvr>
                                        <p:cTn id="26" dur="1" fill="hold">
                                          <p:stCondLst>
                                            <p:cond delay="499"/>
                                          </p:stCondLst>
                                        </p:cTn>
                                        <p:tgtEl>
                                          <p:spTgt spid="133"/>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63"/>
                                        </p:tgtEl>
                                      </p:cBhvr>
                                    </p:animEffect>
                                    <p:set>
                                      <p:cBhvr>
                                        <p:cTn id="29" dur="1" fill="hold">
                                          <p:stCondLst>
                                            <p:cond delay="499"/>
                                          </p:stCondLst>
                                        </p:cTn>
                                        <p:tgtEl>
                                          <p:spTgt spid="63"/>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28673"/>
                                        </p:tgtEl>
                                      </p:cBhvr>
                                    </p:animEffect>
                                    <p:set>
                                      <p:cBhvr>
                                        <p:cTn id="32" dur="1" fill="hold">
                                          <p:stCondLst>
                                            <p:cond delay="499"/>
                                          </p:stCondLst>
                                        </p:cTn>
                                        <p:tgtEl>
                                          <p:spTgt spid="28673"/>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60"/>
                                        </p:tgtEl>
                                      </p:cBhvr>
                                    </p:animEffect>
                                    <p:set>
                                      <p:cBhvr>
                                        <p:cTn id="35" dur="1" fill="hold">
                                          <p:stCondLst>
                                            <p:cond delay="499"/>
                                          </p:stCondLst>
                                        </p:cTn>
                                        <p:tgtEl>
                                          <p:spTgt spid="60"/>
                                        </p:tgtEl>
                                        <p:attrNameLst>
                                          <p:attrName>style.visibility</p:attrName>
                                        </p:attrNameLst>
                                      </p:cBhvr>
                                      <p:to>
                                        <p:strVal val="hidden"/>
                                      </p:to>
                                    </p:set>
                                  </p:childTnLst>
                                </p:cTn>
                              </p:par>
                              <p:par>
                                <p:cTn id="36" presetID="0" presetClass="path" presetSubtype="0" accel="50000" decel="50000" fill="hold" grpId="1" nodeType="withEffect">
                                  <p:stCondLst>
                                    <p:cond delay="500"/>
                                  </p:stCondLst>
                                  <p:childTnLst>
                                    <p:animMotion origin="layout" path="M 0 1.48148E-6 L 0 -0.6794 " pathEditMode="relative" rAng="0" ptsTypes="AA">
                                      <p:cBhvr>
                                        <p:cTn id="37" dur="500" fill="hold"/>
                                        <p:tgtEl>
                                          <p:spTgt spid="70"/>
                                        </p:tgtEl>
                                        <p:attrNameLst>
                                          <p:attrName>ppt_x</p:attrName>
                                          <p:attrName>ppt_y</p:attrName>
                                        </p:attrNameLst>
                                      </p:cBhvr>
                                      <p:rCtr x="0" y="-340"/>
                                    </p:animMotion>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linds(horizontal)">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682"/>
                                        </p:tgtEl>
                                        <p:attrNameLst>
                                          <p:attrName>style.visibility</p:attrName>
                                        </p:attrNameLst>
                                      </p:cBhvr>
                                      <p:to>
                                        <p:strVal val="visible"/>
                                      </p:to>
                                    </p:set>
                                    <p:animEffect transition="in" filter="blinds(horizontal)">
                                      <p:cBhvr>
                                        <p:cTn id="47" dur="500"/>
                                        <p:tgtEl>
                                          <p:spTgt spid="28682"/>
                                        </p:tgtEl>
                                      </p:cBhvr>
                                    </p:animEffect>
                                  </p:childTnLst>
                                </p:cTn>
                              </p:par>
                              <p:par>
                                <p:cTn id="48" presetID="3" presetClass="entr" presetSubtype="10" fill="hold" nodeType="withEffect">
                                  <p:stCondLst>
                                    <p:cond delay="0"/>
                                  </p:stCondLst>
                                  <p:childTnLst>
                                    <p:set>
                                      <p:cBhvr>
                                        <p:cTn id="49" dur="1" fill="hold">
                                          <p:stCondLst>
                                            <p:cond delay="0"/>
                                          </p:stCondLst>
                                        </p:cTn>
                                        <p:tgtEl>
                                          <p:spTgt spid="28685"/>
                                        </p:tgtEl>
                                        <p:attrNameLst>
                                          <p:attrName>style.visibility</p:attrName>
                                        </p:attrNameLst>
                                      </p:cBhvr>
                                      <p:to>
                                        <p:strVal val="visible"/>
                                      </p:to>
                                    </p:set>
                                    <p:animEffect transition="in" filter="blinds(horizontal)">
                                      <p:cBhvr>
                                        <p:cTn id="50" dur="500"/>
                                        <p:tgtEl>
                                          <p:spTgt spid="2868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blinds(horizontal)">
                                      <p:cBhvr>
                                        <p:cTn id="55" dur="500"/>
                                        <p:tgtEl>
                                          <p:spTgt spid="79"/>
                                        </p:tgtEl>
                                      </p:cBhvr>
                                    </p:animEffect>
                                  </p:childTnLst>
                                </p:cTn>
                              </p:par>
                              <p:par>
                                <p:cTn id="56" presetID="3" presetClass="entr" presetSubtype="10" fill="hold" nodeType="withEffect">
                                  <p:stCondLst>
                                    <p:cond delay="0"/>
                                  </p:stCondLst>
                                  <p:childTnLst>
                                    <p:set>
                                      <p:cBhvr>
                                        <p:cTn id="57" dur="1" fill="hold">
                                          <p:stCondLst>
                                            <p:cond delay="0"/>
                                          </p:stCondLst>
                                        </p:cTn>
                                        <p:tgtEl>
                                          <p:spTgt spid="28688"/>
                                        </p:tgtEl>
                                        <p:attrNameLst>
                                          <p:attrName>style.visibility</p:attrName>
                                        </p:attrNameLst>
                                      </p:cBhvr>
                                      <p:to>
                                        <p:strVal val="visible"/>
                                      </p:to>
                                    </p:set>
                                    <p:animEffect transition="in" filter="blinds(horizontal)">
                                      <p:cBhvr>
                                        <p:cTn id="58" dur="500"/>
                                        <p:tgtEl>
                                          <p:spTgt spid="2868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2" nodeType="clickEffect">
                                  <p:stCondLst>
                                    <p:cond delay="0"/>
                                  </p:stCondLst>
                                  <p:childTnLst>
                                    <p:animEffect transition="out" filter="blinds(horizontal)">
                                      <p:cBhvr>
                                        <p:cTn id="62" dur="500"/>
                                        <p:tgtEl>
                                          <p:spTgt spid="70"/>
                                        </p:tgtEl>
                                      </p:cBhvr>
                                    </p:animEffect>
                                    <p:set>
                                      <p:cBhvr>
                                        <p:cTn id="63" dur="1" fill="hold">
                                          <p:stCondLst>
                                            <p:cond delay="499"/>
                                          </p:stCondLst>
                                        </p:cTn>
                                        <p:tgtEl>
                                          <p:spTgt spid="70"/>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28685"/>
                                        </p:tgtEl>
                                      </p:cBhvr>
                                    </p:animEffect>
                                    <p:set>
                                      <p:cBhvr>
                                        <p:cTn id="66" dur="1" fill="hold">
                                          <p:stCondLst>
                                            <p:cond delay="499"/>
                                          </p:stCondLst>
                                        </p:cTn>
                                        <p:tgtEl>
                                          <p:spTgt spid="28685"/>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28682"/>
                                        </p:tgtEl>
                                      </p:cBhvr>
                                    </p:animEffect>
                                    <p:set>
                                      <p:cBhvr>
                                        <p:cTn id="69" dur="1" fill="hold">
                                          <p:stCondLst>
                                            <p:cond delay="499"/>
                                          </p:stCondLst>
                                        </p:cTn>
                                        <p:tgtEl>
                                          <p:spTgt spid="28682"/>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78"/>
                                        </p:tgtEl>
                                      </p:cBhvr>
                                    </p:animEffect>
                                    <p:set>
                                      <p:cBhvr>
                                        <p:cTn id="72" dur="1" fill="hold">
                                          <p:stCondLst>
                                            <p:cond delay="499"/>
                                          </p:stCondLst>
                                        </p:cTn>
                                        <p:tgtEl>
                                          <p:spTgt spid="7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1" nodeType="clickEffect">
                                  <p:stCondLst>
                                    <p:cond delay="0"/>
                                  </p:stCondLst>
                                  <p:childTnLst>
                                    <p:animMotion origin="layout" path="M 0 0 L 0 -0.39884 " pathEditMode="relative" ptsTypes="AA">
                                      <p:cBhvr>
                                        <p:cTn id="76" dur="500" fill="hold"/>
                                        <p:tgtEl>
                                          <p:spTgt spid="79"/>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00532 L 0 -0.39352 " pathEditMode="relative" rAng="0" ptsTypes="AA">
                                      <p:cBhvr>
                                        <p:cTn id="78" dur="500" fill="hold"/>
                                        <p:tgtEl>
                                          <p:spTgt spid="28688"/>
                                        </p:tgtEl>
                                        <p:attrNameLst>
                                          <p:attrName>ppt_x</p:attrName>
                                          <p:attrName>ppt_y</p:attrName>
                                        </p:attrNameLst>
                                      </p:cBhvr>
                                      <p:rCtr x="0" y="-200"/>
                                    </p:animMotion>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blinds(horizontal)">
                                      <p:cBhvr>
                                        <p:cTn id="83" dur="500"/>
                                        <p:tgtEl>
                                          <p:spTgt spid="81"/>
                                        </p:tgtEl>
                                      </p:cBhvr>
                                    </p:animEffect>
                                  </p:childTnLst>
                                </p:cTn>
                              </p:par>
                              <p:par>
                                <p:cTn id="84" presetID="3" presetClass="entr" presetSubtype="10" fill="hold" nodeType="withEffect">
                                  <p:stCondLst>
                                    <p:cond delay="0"/>
                                  </p:stCondLst>
                                  <p:childTnLst>
                                    <p:set>
                                      <p:cBhvr>
                                        <p:cTn id="85" dur="1" fill="hold">
                                          <p:stCondLst>
                                            <p:cond delay="0"/>
                                          </p:stCondLst>
                                        </p:cTn>
                                        <p:tgtEl>
                                          <p:spTgt spid="28693"/>
                                        </p:tgtEl>
                                        <p:attrNameLst>
                                          <p:attrName>style.visibility</p:attrName>
                                        </p:attrNameLst>
                                      </p:cBhvr>
                                      <p:to>
                                        <p:strVal val="visible"/>
                                      </p:to>
                                    </p:set>
                                    <p:animEffect transition="in" filter="blinds(horizontal)">
                                      <p:cBhvr>
                                        <p:cTn id="86" dur="500"/>
                                        <p:tgtEl>
                                          <p:spTgt spid="28693"/>
                                        </p:tgtEl>
                                      </p:cBhvr>
                                    </p:animEffect>
                                  </p:childTnLst>
                                </p:cTn>
                              </p:par>
                              <p:par>
                                <p:cTn id="87" presetID="3" presetClass="entr" presetSubtype="10" fill="hold" nodeType="withEffect">
                                  <p:stCondLst>
                                    <p:cond delay="0"/>
                                  </p:stCondLst>
                                  <p:childTnLst>
                                    <p:set>
                                      <p:cBhvr>
                                        <p:cTn id="88" dur="1" fill="hold">
                                          <p:stCondLst>
                                            <p:cond delay="0"/>
                                          </p:stCondLst>
                                        </p:cTn>
                                        <p:tgtEl>
                                          <p:spTgt spid="28690"/>
                                        </p:tgtEl>
                                        <p:attrNameLst>
                                          <p:attrName>style.visibility</p:attrName>
                                        </p:attrNameLst>
                                      </p:cBhvr>
                                      <p:to>
                                        <p:strVal val="visible"/>
                                      </p:to>
                                    </p:set>
                                    <p:animEffect transition="in" filter="blinds(horizontal)">
                                      <p:cBhvr>
                                        <p:cTn id="89" dur="500"/>
                                        <p:tgtEl>
                                          <p:spTgt spid="28690"/>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blinds(horizontal)">
                                      <p:cBhvr>
                                        <p:cTn id="94" dur="500"/>
                                        <p:tgtEl>
                                          <p:spTgt spid="88"/>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grpId="1" nodeType="clickEffect">
                                  <p:stCondLst>
                                    <p:cond delay="0"/>
                                  </p:stCondLst>
                                  <p:childTnLst>
                                    <p:animEffect transition="out" filter="blinds(horizontal)">
                                      <p:cBhvr>
                                        <p:cTn id="98" dur="500"/>
                                        <p:tgtEl>
                                          <p:spTgt spid="81"/>
                                        </p:tgtEl>
                                      </p:cBhvr>
                                    </p:animEffect>
                                    <p:set>
                                      <p:cBhvr>
                                        <p:cTn id="99" dur="1" fill="hold">
                                          <p:stCondLst>
                                            <p:cond delay="499"/>
                                          </p:stCondLst>
                                        </p:cTn>
                                        <p:tgtEl>
                                          <p:spTgt spid="81"/>
                                        </p:tgtEl>
                                        <p:attrNameLst>
                                          <p:attrName>style.visibility</p:attrName>
                                        </p:attrNameLst>
                                      </p:cBhvr>
                                      <p:to>
                                        <p:strVal val="hidden"/>
                                      </p:to>
                                    </p:set>
                                  </p:childTnLst>
                                </p:cTn>
                              </p:par>
                              <p:par>
                                <p:cTn id="100" presetID="3" presetClass="exit" presetSubtype="10" fill="hold" nodeType="withEffect">
                                  <p:stCondLst>
                                    <p:cond delay="0"/>
                                  </p:stCondLst>
                                  <p:childTnLst>
                                    <p:animEffect transition="out" filter="blinds(horizontal)">
                                      <p:cBhvr>
                                        <p:cTn id="101" dur="500"/>
                                        <p:tgtEl>
                                          <p:spTgt spid="28693"/>
                                        </p:tgtEl>
                                      </p:cBhvr>
                                    </p:animEffect>
                                    <p:set>
                                      <p:cBhvr>
                                        <p:cTn id="102" dur="1" fill="hold">
                                          <p:stCondLst>
                                            <p:cond delay="499"/>
                                          </p:stCondLst>
                                        </p:cTn>
                                        <p:tgtEl>
                                          <p:spTgt spid="28693"/>
                                        </p:tgtEl>
                                        <p:attrNameLst>
                                          <p:attrName>style.visibility</p:attrName>
                                        </p:attrNameLst>
                                      </p:cBhvr>
                                      <p:to>
                                        <p:strVal val="hidden"/>
                                      </p:to>
                                    </p:set>
                                  </p:childTnLst>
                                </p:cTn>
                              </p:par>
                              <p:par>
                                <p:cTn id="103" presetID="3" presetClass="exit" presetSubtype="10" fill="hold" nodeType="withEffect">
                                  <p:stCondLst>
                                    <p:cond delay="0"/>
                                  </p:stCondLst>
                                  <p:childTnLst>
                                    <p:animEffect transition="out" filter="blinds(horizontal)">
                                      <p:cBhvr>
                                        <p:cTn id="104" dur="500"/>
                                        <p:tgtEl>
                                          <p:spTgt spid="28690"/>
                                        </p:tgtEl>
                                      </p:cBhvr>
                                    </p:animEffect>
                                    <p:set>
                                      <p:cBhvr>
                                        <p:cTn id="105" dur="1" fill="hold">
                                          <p:stCondLst>
                                            <p:cond delay="499"/>
                                          </p:stCondLst>
                                        </p:cTn>
                                        <p:tgtEl>
                                          <p:spTgt spid="28690"/>
                                        </p:tgtEl>
                                        <p:attrNameLst>
                                          <p:attrName>style.visibility</p:attrName>
                                        </p:attrNameLst>
                                      </p:cBhvr>
                                      <p:to>
                                        <p:strVal val="hidden"/>
                                      </p:to>
                                    </p:set>
                                  </p:childTnLst>
                                </p:cTn>
                              </p:par>
                              <p:par>
                                <p:cTn id="106" presetID="3" presetClass="exit" presetSubtype="10" fill="hold" grpId="1" nodeType="withEffect">
                                  <p:stCondLst>
                                    <p:cond delay="0"/>
                                  </p:stCondLst>
                                  <p:childTnLst>
                                    <p:animEffect transition="out" filter="blinds(horizontal)">
                                      <p:cBhvr>
                                        <p:cTn id="107" dur="500"/>
                                        <p:tgtEl>
                                          <p:spTgt spid="88"/>
                                        </p:tgtEl>
                                      </p:cBhvr>
                                    </p:animEffect>
                                    <p:set>
                                      <p:cBhvr>
                                        <p:cTn id="108" dur="1" fill="hold">
                                          <p:stCondLst>
                                            <p:cond delay="499"/>
                                          </p:stCondLst>
                                        </p:cTn>
                                        <p:tgtEl>
                                          <p:spTgt spid="88"/>
                                        </p:tgtEl>
                                        <p:attrNameLst>
                                          <p:attrName>style.visibility</p:attrName>
                                        </p:attrNameLst>
                                      </p:cBhvr>
                                      <p:to>
                                        <p:strVal val="hidden"/>
                                      </p:to>
                                    </p:set>
                                  </p:childTnLst>
                                </p:cTn>
                              </p:par>
                              <p:par>
                                <p:cTn id="109" presetID="3" presetClass="exit" presetSubtype="10" fill="hold" grpId="2" nodeType="withEffect">
                                  <p:stCondLst>
                                    <p:cond delay="0"/>
                                  </p:stCondLst>
                                  <p:childTnLst>
                                    <p:animEffect transition="out" filter="blinds(horizontal)">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3" presetClass="exit" presetSubtype="10" fill="hold" nodeType="withEffect">
                                  <p:stCondLst>
                                    <p:cond delay="0"/>
                                  </p:stCondLst>
                                  <p:childTnLst>
                                    <p:animEffect transition="out" filter="blinds(horizontal)">
                                      <p:cBhvr>
                                        <p:cTn id="113" dur="500"/>
                                        <p:tgtEl>
                                          <p:spTgt spid="28688"/>
                                        </p:tgtEl>
                                      </p:cBhvr>
                                    </p:animEffect>
                                    <p:set>
                                      <p:cBhvr>
                                        <p:cTn id="114" dur="1" fill="hold">
                                          <p:stCondLst>
                                            <p:cond delay="499"/>
                                          </p:stCondLst>
                                        </p:cTn>
                                        <p:tgtEl>
                                          <p:spTgt spid="2868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blinds(horizontal)">
                                      <p:cBhvr>
                                        <p:cTn id="119" dur="500"/>
                                        <p:tgtEl>
                                          <p:spTgt spid="90"/>
                                        </p:tgtEl>
                                      </p:cBhvr>
                                    </p:animEffect>
                                  </p:childTnLst>
                                </p:cTn>
                              </p:par>
                              <p:par>
                                <p:cTn id="120" presetID="3" presetClass="entr" presetSubtype="10" fill="hold" nodeType="withEffect">
                                  <p:stCondLst>
                                    <p:cond delay="0"/>
                                  </p:stCondLst>
                                  <p:childTnLst>
                                    <p:set>
                                      <p:cBhvr>
                                        <p:cTn id="121" dur="1" fill="hold">
                                          <p:stCondLst>
                                            <p:cond delay="0"/>
                                          </p:stCondLst>
                                        </p:cTn>
                                        <p:tgtEl>
                                          <p:spTgt spid="28696"/>
                                        </p:tgtEl>
                                        <p:attrNameLst>
                                          <p:attrName>style.visibility</p:attrName>
                                        </p:attrNameLst>
                                      </p:cBhvr>
                                      <p:to>
                                        <p:strVal val="visible"/>
                                      </p:to>
                                    </p:set>
                                    <p:animEffect transition="in" filter="blinds(horizontal)">
                                      <p:cBhvr>
                                        <p:cTn id="122" dur="500"/>
                                        <p:tgtEl>
                                          <p:spTgt spid="2869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132"/>
                                        </p:tgtEl>
                                        <p:attrNameLst>
                                          <p:attrName>style.visibility</p:attrName>
                                        </p:attrNameLst>
                                      </p:cBhvr>
                                      <p:to>
                                        <p:strVal val="visible"/>
                                      </p:to>
                                    </p:set>
                                    <p:animEffect transition="in" filter="blinds(horizontal)">
                                      <p:cBhvr>
                                        <p:cTn id="127" dur="500"/>
                                        <p:tgtEl>
                                          <p:spTgt spid="132"/>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blinds(horizontal)">
                                      <p:cBhvr>
                                        <p:cTn id="132" dur="500"/>
                                        <p:tgtEl>
                                          <p:spTgt spid="131"/>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30"/>
                                        </p:tgtEl>
                                        <p:attrNameLst>
                                          <p:attrName>style.visibility</p:attrName>
                                        </p:attrNameLst>
                                      </p:cBhvr>
                                      <p:to>
                                        <p:strVal val="visible"/>
                                      </p:to>
                                    </p:set>
                                    <p:animEffect transition="in" filter="blinds(horizontal)">
                                      <p:cBhvr>
                                        <p:cTn id="13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3" grpId="1"/>
      <p:bldP spid="70" grpId="0"/>
      <p:bldP spid="70" grpId="1"/>
      <p:bldP spid="70" grpId="2"/>
      <p:bldP spid="78" grpId="0"/>
      <p:bldP spid="78" grpId="1"/>
      <p:bldP spid="79" grpId="0"/>
      <p:bldP spid="79" grpId="1"/>
      <p:bldP spid="79" grpId="2"/>
      <p:bldP spid="81" grpId="0"/>
      <p:bldP spid="81" grpId="1"/>
      <p:bldP spid="88" grpId="0"/>
      <p:bldP spid="88" grpId="1"/>
      <p:bldP spid="9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Rotore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36</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9"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2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0" name="Rectangle 3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3" name="Rectangle 3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6" name="Rectangle 4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CasellaDiTesto 73"/>
          <p:cNvSpPr txBox="1"/>
          <p:nvPr/>
        </p:nvSpPr>
        <p:spPr>
          <a:xfrm>
            <a:off x="928662" y="917281"/>
            <a:ext cx="7286676" cy="369332"/>
          </a:xfrm>
          <a:prstGeom prst="rect">
            <a:avLst/>
          </a:prstGeom>
          <a:noFill/>
        </p:spPr>
        <p:txBody>
          <a:bodyPr wrap="square" rtlCol="0">
            <a:spAutoFit/>
          </a:bodyPr>
          <a:lstStyle/>
          <a:p>
            <a:pPr algn="ctr"/>
            <a:r>
              <a:rPr lang="it-IT" b="1" dirty="0" smtClean="0"/>
              <a:t>Teorema di </a:t>
            </a:r>
            <a:r>
              <a:rPr lang="it-IT" b="1" dirty="0" err="1" smtClean="0"/>
              <a:t>Stokes</a:t>
            </a:r>
            <a:endParaRPr lang="it-IT" b="1" dirty="0"/>
          </a:p>
        </p:txBody>
      </p:sp>
      <p:sp>
        <p:nvSpPr>
          <p:cNvPr id="76" name="Rettangolo 75"/>
          <p:cNvSpPr/>
          <p:nvPr/>
        </p:nvSpPr>
        <p:spPr>
          <a:xfrm>
            <a:off x="1785918" y="1785926"/>
            <a:ext cx="5572164" cy="4214842"/>
          </a:xfrm>
          <a:prstGeom prst="rect">
            <a:avLst/>
          </a:prstGeom>
          <a:noFill/>
          <a:ln w="25400">
            <a:solidFill>
              <a:srgbClr val="001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CasellaDiTesto 78"/>
          <p:cNvSpPr txBox="1"/>
          <p:nvPr/>
        </p:nvSpPr>
        <p:spPr>
          <a:xfrm>
            <a:off x="1821637" y="1857364"/>
            <a:ext cx="5500726" cy="2308324"/>
          </a:xfrm>
          <a:prstGeom prst="rect">
            <a:avLst/>
          </a:prstGeom>
          <a:noFill/>
        </p:spPr>
        <p:txBody>
          <a:bodyPr wrap="square" rtlCol="0">
            <a:spAutoFit/>
          </a:bodyPr>
          <a:lstStyle/>
          <a:p>
            <a:pPr>
              <a:buFont typeface="Arial" pitchFamily="34" charset="0"/>
              <a:buChar char="•"/>
            </a:pPr>
            <a:r>
              <a:rPr lang="it-IT" dirty="0" smtClean="0"/>
              <a:t> Sia </a:t>
            </a:r>
            <a:r>
              <a:rPr lang="it-IT" u="sng" dirty="0" smtClean="0"/>
              <a:t>v</a:t>
            </a:r>
            <a:r>
              <a:rPr lang="it-IT" dirty="0" smtClean="0"/>
              <a:t>(</a:t>
            </a:r>
            <a:r>
              <a:rPr lang="it-IT" b="1" dirty="0" smtClean="0"/>
              <a:t>P</a:t>
            </a:r>
            <a:r>
              <a:rPr lang="it-IT" dirty="0" smtClean="0"/>
              <a:t>) funzione vettoriale definita in una regione </a:t>
            </a:r>
            <a:r>
              <a:rPr lang="it-IT" b="1" dirty="0" smtClean="0"/>
              <a:t>D</a:t>
            </a:r>
            <a:r>
              <a:rPr lang="it-IT" dirty="0" smtClean="0"/>
              <a:t>;</a:t>
            </a:r>
          </a:p>
          <a:p>
            <a:endParaRPr lang="it-IT" b="1" dirty="0" smtClean="0"/>
          </a:p>
          <a:p>
            <a:pPr>
              <a:buFont typeface="Arial" pitchFamily="34" charset="0"/>
              <a:buChar char="•"/>
            </a:pPr>
            <a:r>
              <a:rPr lang="it-IT" b="1" dirty="0" smtClean="0"/>
              <a:t> </a:t>
            </a:r>
            <a:r>
              <a:rPr lang="it-IT" dirty="0" smtClean="0"/>
              <a:t>sia </a:t>
            </a:r>
            <a:r>
              <a:rPr lang="it-IT" b="1" dirty="0" smtClean="0"/>
              <a:t>S</a:t>
            </a:r>
            <a:r>
              <a:rPr lang="it-IT" dirty="0" smtClean="0"/>
              <a:t> una superficie regolare contenuta entro un  </a:t>
            </a:r>
          </a:p>
          <a:p>
            <a:r>
              <a:rPr lang="it-IT" dirty="0" smtClean="0"/>
              <a:t>  volume </a:t>
            </a:r>
            <a:r>
              <a:rPr lang="it-IT" b="1" dirty="0" smtClean="0"/>
              <a:t>V </a:t>
            </a:r>
            <a:r>
              <a:rPr lang="it-IT" dirty="0" smtClean="0">
                <a:latin typeface="Cambria Math"/>
                <a:ea typeface="Cambria Math"/>
              </a:rPr>
              <a:t>⊆ </a:t>
            </a:r>
            <a:r>
              <a:rPr lang="it-IT" b="1" dirty="0" smtClean="0">
                <a:latin typeface="Cambria Math"/>
                <a:ea typeface="Cambria Math"/>
              </a:rPr>
              <a:t>D</a:t>
            </a:r>
            <a:r>
              <a:rPr lang="it-IT" dirty="0" smtClean="0"/>
              <a:t>;</a:t>
            </a:r>
          </a:p>
          <a:p>
            <a:endParaRPr lang="it-IT" b="1" dirty="0" smtClean="0"/>
          </a:p>
          <a:p>
            <a:r>
              <a:rPr lang="it-IT" dirty="0" smtClean="0"/>
              <a:t>Allora segue</a:t>
            </a:r>
          </a:p>
          <a:p>
            <a:endParaRPr lang="it-IT" dirty="0" smtClean="0"/>
          </a:p>
          <a:p>
            <a:endParaRPr lang="it-IT" dirty="0" smtClean="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73"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14678" y="3857628"/>
            <a:ext cx="2857500" cy="676275"/>
          </a:xfrm>
          <a:prstGeom prst="rect">
            <a:avLst/>
          </a:prstGeom>
          <a:noFill/>
        </p:spPr>
      </p:pic>
      <p:sp>
        <p:nvSpPr>
          <p:cNvPr id="80" name="CasellaDiTesto 79"/>
          <p:cNvSpPr txBox="1"/>
          <p:nvPr/>
        </p:nvSpPr>
        <p:spPr>
          <a:xfrm>
            <a:off x="1785918" y="4929198"/>
            <a:ext cx="5572164" cy="1200329"/>
          </a:xfrm>
          <a:prstGeom prst="rect">
            <a:avLst/>
          </a:prstGeom>
          <a:noFill/>
        </p:spPr>
        <p:txBody>
          <a:bodyPr wrap="square" rtlCol="0">
            <a:spAutoFit/>
          </a:bodyPr>
          <a:lstStyle/>
          <a:p>
            <a:pPr algn="ctr"/>
            <a:r>
              <a:rPr lang="it-IT" i="1" dirty="0" smtClean="0"/>
              <a:t>In un campo vettoriale la circolazione del vettore lungo il bordo di una superficie è uguale al flusso del suo rotore sulla superficie</a:t>
            </a:r>
          </a:p>
          <a:p>
            <a:endParaRPr lang="it-IT" dirty="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linds(horizontal)">
                                      <p:cBhvr>
                                        <p:cTn id="7" dur="500"/>
                                        <p:tgtEl>
                                          <p:spTgt spid="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blinds(horizontal)">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673"/>
                                        </p:tgtEl>
                                        <p:attrNameLst>
                                          <p:attrName>style.visibility</p:attrName>
                                        </p:attrNameLst>
                                      </p:cBhvr>
                                      <p:to>
                                        <p:strVal val="visible"/>
                                      </p:to>
                                    </p:set>
                                    <p:animEffect transition="in" filter="blinds(horizontal)">
                                      <p:cBhvr>
                                        <p:cTn id="15" dur="500"/>
                                        <p:tgtEl>
                                          <p:spTgt spid="2867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blinds(horizontal)">
                                      <p:cBhvr>
                                        <p:cTn id="2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9" grpId="0"/>
      <p:bldP spid="8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asellaDiTesto 122"/>
          <p:cNvSpPr txBox="1"/>
          <p:nvPr/>
        </p:nvSpPr>
        <p:spPr>
          <a:xfrm>
            <a:off x="1643042" y="1714488"/>
            <a:ext cx="5857916" cy="646331"/>
          </a:xfrm>
          <a:prstGeom prst="rect">
            <a:avLst/>
          </a:prstGeom>
          <a:noFill/>
        </p:spPr>
        <p:txBody>
          <a:bodyPr wrap="square" rtlCol="0">
            <a:spAutoFit/>
          </a:bodyPr>
          <a:lstStyle/>
          <a:p>
            <a:pPr algn="ctr"/>
            <a:r>
              <a:rPr lang="it-IT" dirty="0" smtClean="0"/>
              <a:t>Un ulteriore esempio dell’utilizzo dell’operatore </a:t>
            </a:r>
            <a:r>
              <a:rPr lang="it-IT" dirty="0" err="1" smtClean="0"/>
              <a:t>laplaciano</a:t>
            </a:r>
            <a:r>
              <a:rPr lang="it-IT" dirty="0" smtClean="0"/>
              <a:t>, per campi scalari, è nell’</a:t>
            </a:r>
            <a:r>
              <a:rPr lang="it-IT" i="1" dirty="0" smtClean="0"/>
              <a:t>equazione di Fourier</a:t>
            </a:r>
          </a:p>
        </p:txBody>
      </p:sp>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Laplaciano</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37</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9"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2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0" name="Rectangle 34"/>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3" name="Rectangle 3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6" name="Rectangle 4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CasellaDiTesto 73"/>
          <p:cNvSpPr txBox="1"/>
          <p:nvPr/>
        </p:nvSpPr>
        <p:spPr>
          <a:xfrm>
            <a:off x="928662" y="571480"/>
            <a:ext cx="7286676" cy="369332"/>
          </a:xfrm>
          <a:prstGeom prst="rect">
            <a:avLst/>
          </a:prstGeom>
          <a:noFill/>
        </p:spPr>
        <p:txBody>
          <a:bodyPr wrap="square" rtlCol="0">
            <a:spAutoFit/>
          </a:bodyPr>
          <a:lstStyle/>
          <a:p>
            <a:pPr algn="ctr"/>
            <a:r>
              <a:rPr lang="it-IT" b="1" dirty="0" err="1" smtClean="0"/>
              <a:t>Laplaciana</a:t>
            </a:r>
            <a:r>
              <a:rPr lang="it-IT" b="1" dirty="0" smtClean="0"/>
              <a:t> di una un funzione scalare </a:t>
            </a:r>
            <a:endParaRPr lang="it-IT" b="1"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7" name="CasellaDiTesto 46"/>
          <p:cNvSpPr txBox="1"/>
          <p:nvPr/>
        </p:nvSpPr>
        <p:spPr>
          <a:xfrm>
            <a:off x="1464447" y="2574420"/>
            <a:ext cx="6215106" cy="923330"/>
          </a:xfrm>
          <a:prstGeom prst="rect">
            <a:avLst/>
          </a:prstGeom>
          <a:noFill/>
        </p:spPr>
        <p:txBody>
          <a:bodyPr wrap="square" rtlCol="0">
            <a:spAutoFit/>
          </a:bodyPr>
          <a:lstStyle/>
          <a:p>
            <a:pPr algn="ctr"/>
            <a:r>
              <a:rPr lang="it-IT" dirty="0" smtClean="0"/>
              <a:t>La formazione dell’equazione fondamentale di un campo fisico comporta la composizione di almeno tre equazioni, due delle quali contengono gli operatori “</a:t>
            </a:r>
            <a:r>
              <a:rPr lang="it-IT" dirty="0" err="1" smtClean="0"/>
              <a:t>grad</a:t>
            </a:r>
            <a:r>
              <a:rPr lang="it-IT" dirty="0" smtClean="0"/>
              <a:t>”, “</a:t>
            </a:r>
            <a:r>
              <a:rPr lang="it-IT" dirty="0" err="1" smtClean="0"/>
              <a:t>rot</a:t>
            </a:r>
            <a:r>
              <a:rPr lang="it-IT" dirty="0" smtClean="0"/>
              <a:t>” e “</a:t>
            </a:r>
            <a:r>
              <a:rPr lang="it-IT" dirty="0" err="1" smtClean="0"/>
              <a:t>div</a:t>
            </a:r>
            <a:r>
              <a:rPr lang="it-IT" dirty="0" smtClean="0"/>
              <a:t>”.</a:t>
            </a:r>
            <a:endParaRPr lang="it-IT" dirty="0"/>
          </a:p>
        </p:txBody>
      </p:sp>
      <p:sp>
        <p:nvSpPr>
          <p:cNvPr id="48" name="CasellaDiTesto 47"/>
          <p:cNvSpPr txBox="1"/>
          <p:nvPr/>
        </p:nvSpPr>
        <p:spPr>
          <a:xfrm>
            <a:off x="1393009" y="4774168"/>
            <a:ext cx="6357982" cy="923330"/>
          </a:xfrm>
          <a:prstGeom prst="rect">
            <a:avLst/>
          </a:prstGeom>
          <a:noFill/>
        </p:spPr>
        <p:txBody>
          <a:bodyPr wrap="square" rtlCol="0">
            <a:spAutoFit/>
          </a:bodyPr>
          <a:lstStyle/>
          <a:p>
            <a:pPr algn="ctr"/>
            <a:r>
              <a:rPr lang="it-IT" dirty="0" smtClean="0"/>
              <a:t>Nascono così due nuovi operatori differenziali “</a:t>
            </a:r>
            <a:r>
              <a:rPr lang="it-IT" dirty="0" err="1" smtClean="0"/>
              <a:t>div</a:t>
            </a:r>
            <a:r>
              <a:rPr lang="it-IT" dirty="0" smtClean="0"/>
              <a:t> </a:t>
            </a:r>
            <a:r>
              <a:rPr lang="it-IT" dirty="0" err="1" smtClean="0"/>
              <a:t>grad</a:t>
            </a:r>
            <a:r>
              <a:rPr lang="it-IT" dirty="0" smtClean="0"/>
              <a:t>” e “</a:t>
            </a:r>
            <a:r>
              <a:rPr lang="it-IT" dirty="0" err="1" smtClean="0"/>
              <a:t>rot</a:t>
            </a:r>
            <a:r>
              <a:rPr lang="it-IT" dirty="0" smtClean="0"/>
              <a:t> </a:t>
            </a:r>
            <a:r>
              <a:rPr lang="it-IT" dirty="0" err="1" smtClean="0"/>
              <a:t>rot</a:t>
            </a:r>
            <a:r>
              <a:rPr lang="it-IT" dirty="0" smtClean="0"/>
              <a:t>” che prendono il nome, rispettivamente, di </a:t>
            </a:r>
            <a:r>
              <a:rPr lang="it-IT" dirty="0" err="1" smtClean="0"/>
              <a:t>laplaciano</a:t>
            </a:r>
            <a:r>
              <a:rPr lang="it-IT" dirty="0" smtClean="0"/>
              <a:t> di una funzione scalare e </a:t>
            </a:r>
            <a:r>
              <a:rPr lang="it-IT" dirty="0" err="1" smtClean="0"/>
              <a:t>laplaciano</a:t>
            </a:r>
            <a:r>
              <a:rPr lang="it-IT" dirty="0" smtClean="0"/>
              <a:t> di una funzione vettoriale</a:t>
            </a:r>
            <a:endParaRPr lang="it-IT" dirty="0"/>
          </a:p>
        </p:txBody>
      </p:sp>
      <p:sp>
        <p:nvSpPr>
          <p:cNvPr id="849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4997" name="Rectangle 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8"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9" name="Rectangle 7"/>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CasellaDiTesto 53"/>
          <p:cNvSpPr txBox="1"/>
          <p:nvPr/>
        </p:nvSpPr>
        <p:spPr>
          <a:xfrm>
            <a:off x="1821637" y="1554094"/>
            <a:ext cx="5500726" cy="923330"/>
          </a:xfrm>
          <a:prstGeom prst="rect">
            <a:avLst/>
          </a:prstGeom>
          <a:noFill/>
        </p:spPr>
        <p:txBody>
          <a:bodyPr wrap="square" rtlCol="0">
            <a:spAutoFit/>
          </a:bodyPr>
          <a:lstStyle/>
          <a:p>
            <a:pPr algn="ctr"/>
            <a:r>
              <a:rPr lang="de-DE" dirty="0" smtClean="0"/>
              <a:t>Con </a:t>
            </a:r>
            <a:r>
              <a:rPr lang="de-DE" dirty="0" err="1" smtClean="0"/>
              <a:t>riferimento</a:t>
            </a:r>
            <a:r>
              <a:rPr lang="de-DE" dirty="0" smtClean="0"/>
              <a:t> all</a:t>
            </a:r>
            <a:r>
              <a:rPr lang="it-IT" dirty="0" smtClean="0"/>
              <a:t>’</a:t>
            </a:r>
            <a:r>
              <a:rPr lang="de-DE" dirty="0" err="1" smtClean="0"/>
              <a:t>elettrostatica</a:t>
            </a:r>
            <a:r>
              <a:rPr lang="de-DE" dirty="0" smtClean="0"/>
              <a:t> , </a:t>
            </a:r>
            <a:r>
              <a:rPr lang="de-DE" dirty="0" err="1" smtClean="0"/>
              <a:t>il</a:t>
            </a:r>
            <a:r>
              <a:rPr lang="de-DE" dirty="0" smtClean="0"/>
              <a:t> </a:t>
            </a:r>
            <a:r>
              <a:rPr lang="de-DE" dirty="0" err="1" smtClean="0"/>
              <a:t>legame</a:t>
            </a:r>
            <a:r>
              <a:rPr lang="de-DE" dirty="0" smtClean="0"/>
              <a:t> </a:t>
            </a:r>
            <a:r>
              <a:rPr lang="de-DE" dirty="0" err="1" smtClean="0"/>
              <a:t>tra</a:t>
            </a:r>
            <a:r>
              <a:rPr lang="de-DE" dirty="0" smtClean="0"/>
              <a:t> la </a:t>
            </a:r>
            <a:r>
              <a:rPr lang="de-DE" dirty="0" err="1" smtClean="0"/>
              <a:t>densità</a:t>
            </a:r>
            <a:r>
              <a:rPr lang="de-DE" dirty="0" smtClean="0"/>
              <a:t> di </a:t>
            </a:r>
            <a:r>
              <a:rPr lang="de-DE" dirty="0" err="1" smtClean="0"/>
              <a:t>carica</a:t>
            </a:r>
            <a:r>
              <a:rPr lang="de-DE" dirty="0" smtClean="0"/>
              <a:t> </a:t>
            </a:r>
            <a:r>
              <a:rPr lang="el-GR" dirty="0" smtClean="0"/>
              <a:t>ρ</a:t>
            </a:r>
            <a:r>
              <a:rPr lang="it-IT" dirty="0" smtClean="0"/>
              <a:t>(</a:t>
            </a:r>
            <a:r>
              <a:rPr lang="it-IT" b="1" dirty="0" smtClean="0"/>
              <a:t>P</a:t>
            </a:r>
            <a:r>
              <a:rPr lang="it-IT" dirty="0" smtClean="0"/>
              <a:t>)</a:t>
            </a:r>
            <a:r>
              <a:rPr lang="de-DE" dirty="0" smtClean="0"/>
              <a:t> e </a:t>
            </a:r>
            <a:r>
              <a:rPr lang="de-DE" dirty="0" err="1" smtClean="0"/>
              <a:t>il</a:t>
            </a:r>
            <a:r>
              <a:rPr lang="de-DE" dirty="0" smtClean="0"/>
              <a:t> potenziale V(</a:t>
            </a:r>
            <a:r>
              <a:rPr lang="de-DE" b="1" dirty="0" smtClean="0"/>
              <a:t>P</a:t>
            </a:r>
            <a:r>
              <a:rPr lang="de-DE" dirty="0" smtClean="0"/>
              <a:t>) si </a:t>
            </a:r>
            <a:r>
              <a:rPr lang="de-DE" dirty="0" err="1" smtClean="0"/>
              <a:t>ottiene</a:t>
            </a:r>
            <a:r>
              <a:rPr lang="de-DE" dirty="0" smtClean="0"/>
              <a:t> </a:t>
            </a:r>
            <a:r>
              <a:rPr lang="de-DE" dirty="0" err="1" smtClean="0"/>
              <a:t>combinando</a:t>
            </a:r>
            <a:r>
              <a:rPr lang="de-DE" dirty="0" smtClean="0"/>
              <a:t> le </a:t>
            </a:r>
            <a:r>
              <a:rPr lang="de-DE" dirty="0" err="1" smtClean="0"/>
              <a:t>tre</a:t>
            </a:r>
            <a:r>
              <a:rPr lang="de-DE" dirty="0" smtClean="0"/>
              <a:t> </a:t>
            </a:r>
            <a:r>
              <a:rPr lang="de-DE" dirty="0" err="1" smtClean="0"/>
              <a:t>equazioni</a:t>
            </a:r>
            <a:r>
              <a:rPr lang="de-DE" dirty="0" smtClean="0"/>
              <a:t>:</a:t>
            </a:r>
            <a:endParaRPr lang="it-IT" dirty="0"/>
          </a:p>
        </p:txBody>
      </p:sp>
      <p:pic>
        <p:nvPicPr>
          <p:cNvPr id="2867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29388" y="2928934"/>
            <a:ext cx="904875" cy="323850"/>
          </a:xfrm>
          <a:prstGeom prst="rect">
            <a:avLst/>
          </a:prstGeom>
          <a:noFill/>
        </p:spPr>
      </p:pic>
      <p:pic>
        <p:nvPicPr>
          <p:cNvPr id="28677"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081459" y="2928934"/>
            <a:ext cx="723900" cy="323850"/>
          </a:xfrm>
          <a:prstGeom prst="rect">
            <a:avLst/>
          </a:prstGeom>
          <a:noFill/>
        </p:spPr>
      </p:pic>
      <p:pic>
        <p:nvPicPr>
          <p:cNvPr id="28676"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824288" y="4929198"/>
            <a:ext cx="1495425" cy="352425"/>
          </a:xfrm>
          <a:prstGeom prst="rect">
            <a:avLst/>
          </a:prstGeom>
          <a:noFill/>
        </p:spPr>
      </p:pic>
      <p:pic>
        <p:nvPicPr>
          <p:cNvPr id="28673"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571604" y="2928934"/>
            <a:ext cx="885825" cy="323850"/>
          </a:xfrm>
          <a:prstGeom prst="rect">
            <a:avLst/>
          </a:prstGeom>
          <a:noFill/>
        </p:spPr>
      </p:pic>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81" name="Rectangle 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2" name="Rectangle 10"/>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3" name="Rectangle 11"/>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4" name="Rectangle 12"/>
          <p:cNvSpPr>
            <a:spLocks noChangeArrowheads="1"/>
          </p:cNvSpPr>
          <p:nvPr/>
        </p:nvSpPr>
        <p:spPr bwMode="auto">
          <a:xfrm>
            <a:off x="0" y="176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5" name="Rectangle 13"/>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6" name="Rectangle 14"/>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7" name="Rectangle 15"/>
          <p:cNvSpPr>
            <a:spLocks noChangeArrowheads="1"/>
          </p:cNvSpPr>
          <p:nvPr/>
        </p:nvSpPr>
        <p:spPr bwMode="auto">
          <a:xfrm>
            <a:off x="0" y="2762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0" name="CasellaDiTesto 69"/>
          <p:cNvSpPr txBox="1"/>
          <p:nvPr/>
        </p:nvSpPr>
        <p:spPr>
          <a:xfrm>
            <a:off x="2500298" y="4143380"/>
            <a:ext cx="4143404" cy="646331"/>
          </a:xfrm>
          <a:prstGeom prst="rect">
            <a:avLst/>
          </a:prstGeom>
          <a:noFill/>
        </p:spPr>
        <p:txBody>
          <a:bodyPr wrap="square" rtlCol="0">
            <a:spAutoFit/>
          </a:bodyPr>
          <a:lstStyle/>
          <a:p>
            <a:pPr algn="ctr"/>
            <a:r>
              <a:rPr lang="it-IT" dirty="0" smtClean="0"/>
              <a:t>Nella relazione ( considerando </a:t>
            </a:r>
            <a:r>
              <a:rPr lang="el-GR" dirty="0" smtClean="0"/>
              <a:t>ε</a:t>
            </a:r>
            <a:r>
              <a:rPr lang="it-IT" dirty="0" smtClean="0"/>
              <a:t> costante) si ottiene</a:t>
            </a:r>
            <a:endParaRPr lang="it-IT" dirty="0"/>
          </a:p>
        </p:txBody>
      </p:sp>
      <p:pic>
        <p:nvPicPr>
          <p:cNvPr id="28690" name="Picture 1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505200" y="5572140"/>
            <a:ext cx="2133600" cy="304800"/>
          </a:xfrm>
          <a:prstGeom prst="rect">
            <a:avLst/>
          </a:prstGeom>
          <a:noFill/>
        </p:spPr>
      </p:pic>
      <p:pic>
        <p:nvPicPr>
          <p:cNvPr id="28689" name="Picture 1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100784" y="3505203"/>
            <a:ext cx="1543050" cy="352425"/>
          </a:xfrm>
          <a:prstGeom prst="rect">
            <a:avLst/>
          </a:prstGeom>
          <a:noFill/>
        </p:spPr>
      </p:pic>
      <p:pic>
        <p:nvPicPr>
          <p:cNvPr id="28688" name="Picture 1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300149" y="3500438"/>
            <a:ext cx="1343025" cy="352425"/>
          </a:xfrm>
          <a:prstGeom prst="rect">
            <a:avLst/>
          </a:prstGeom>
          <a:noFill/>
        </p:spPr>
      </p:pic>
      <p:sp>
        <p:nvSpPr>
          <p:cNvPr id="2869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 name="Rectangle 2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3" name="Rectangle 21"/>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4" name="Rectangle 22"/>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 name="CasellaDiTesto 83"/>
          <p:cNvSpPr txBox="1"/>
          <p:nvPr/>
        </p:nvSpPr>
        <p:spPr>
          <a:xfrm>
            <a:off x="2000232" y="2714620"/>
            <a:ext cx="5072098" cy="646331"/>
          </a:xfrm>
          <a:prstGeom prst="rect">
            <a:avLst/>
          </a:prstGeom>
          <a:noFill/>
        </p:spPr>
        <p:txBody>
          <a:bodyPr wrap="square" rtlCol="0">
            <a:spAutoFit/>
          </a:bodyPr>
          <a:lstStyle/>
          <a:p>
            <a:r>
              <a:rPr lang="it-IT" dirty="0" smtClean="0"/>
              <a:t>Introducendo </a:t>
            </a:r>
            <a:r>
              <a:rPr lang="it-IT" b="1" dirty="0" smtClean="0"/>
              <a:t>l’operatore </a:t>
            </a:r>
            <a:r>
              <a:rPr lang="it-IT" b="1" dirty="0" err="1" smtClean="0"/>
              <a:t>laplaciano</a:t>
            </a:r>
            <a:r>
              <a:rPr lang="it-IT" b="1" dirty="0" smtClean="0"/>
              <a:t> </a:t>
            </a:r>
            <a:r>
              <a:rPr lang="it-IT" dirty="0" smtClean="0"/>
              <a:t>“         “ definito come</a:t>
            </a:r>
            <a:endParaRPr lang="it-IT" dirty="0"/>
          </a:p>
        </p:txBody>
      </p:sp>
      <p:sp>
        <p:nvSpPr>
          <p:cNvPr id="2869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7" name="Rectangle 25"/>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698" name="Picture 26"/>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110038" y="3429000"/>
            <a:ext cx="923925" cy="333375"/>
          </a:xfrm>
          <a:prstGeom prst="rect">
            <a:avLst/>
          </a:prstGeom>
          <a:noFill/>
        </p:spPr>
      </p:pic>
      <p:sp>
        <p:nvSpPr>
          <p:cNvPr id="28700" name="Rectangle 28"/>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701" name="Picture 29"/>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715008" y="2786058"/>
            <a:ext cx="238125" cy="314325"/>
          </a:xfrm>
          <a:prstGeom prst="rect">
            <a:avLst/>
          </a:prstGeom>
          <a:noFill/>
        </p:spPr>
      </p:pic>
      <p:sp>
        <p:nvSpPr>
          <p:cNvPr id="28703" name="Rectangle 3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CasellaDiTesto 93"/>
          <p:cNvSpPr txBox="1"/>
          <p:nvPr/>
        </p:nvSpPr>
        <p:spPr>
          <a:xfrm>
            <a:off x="2285984" y="4071942"/>
            <a:ext cx="4572032" cy="646331"/>
          </a:xfrm>
          <a:prstGeom prst="rect">
            <a:avLst/>
          </a:prstGeom>
          <a:noFill/>
        </p:spPr>
        <p:txBody>
          <a:bodyPr wrap="square" rtlCol="0">
            <a:spAutoFit/>
          </a:bodyPr>
          <a:lstStyle/>
          <a:p>
            <a:pPr algn="ctr"/>
            <a:r>
              <a:rPr lang="it-IT" dirty="0" smtClean="0"/>
              <a:t>che si legge </a:t>
            </a:r>
            <a:r>
              <a:rPr lang="it-IT" i="1" dirty="0" err="1" smtClean="0"/>
              <a:t>nabla</a:t>
            </a:r>
            <a:r>
              <a:rPr lang="it-IT" i="1" dirty="0" smtClean="0"/>
              <a:t> quadro</a:t>
            </a:r>
            <a:r>
              <a:rPr lang="it-IT" dirty="0" smtClean="0"/>
              <a:t>. Esso è anche indicato con il simbolo “ ∆ “ detto </a:t>
            </a:r>
            <a:r>
              <a:rPr lang="it-IT" i="1" dirty="0" err="1" smtClean="0"/>
              <a:t>laplaciano</a:t>
            </a:r>
            <a:endParaRPr lang="it-IT" i="1" dirty="0"/>
          </a:p>
        </p:txBody>
      </p:sp>
      <p:sp>
        <p:nvSpPr>
          <p:cNvPr id="2870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704" name="Picture 32"/>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3695700" y="5072074"/>
            <a:ext cx="1752600" cy="314325"/>
          </a:xfrm>
          <a:prstGeom prst="rect">
            <a:avLst/>
          </a:prstGeom>
          <a:noFill/>
        </p:spPr>
      </p:pic>
      <p:sp>
        <p:nvSpPr>
          <p:cNvPr id="28706" name="Rectangle 34"/>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8" name="CasellaDiTesto 97"/>
          <p:cNvSpPr txBox="1"/>
          <p:nvPr/>
        </p:nvSpPr>
        <p:spPr>
          <a:xfrm>
            <a:off x="2107389" y="1428736"/>
            <a:ext cx="4929222" cy="369332"/>
          </a:xfrm>
          <a:prstGeom prst="rect">
            <a:avLst/>
          </a:prstGeom>
          <a:noFill/>
        </p:spPr>
        <p:txBody>
          <a:bodyPr wrap="square" rtlCol="0">
            <a:spAutoFit/>
          </a:bodyPr>
          <a:lstStyle/>
          <a:p>
            <a:pPr algn="ctr"/>
            <a:r>
              <a:rPr lang="it-IT" dirty="0" smtClean="0"/>
              <a:t>In coordinate cartesiane si ottiene</a:t>
            </a:r>
            <a:endParaRPr lang="it-IT" dirty="0"/>
          </a:p>
        </p:txBody>
      </p:sp>
      <p:sp>
        <p:nvSpPr>
          <p:cNvPr id="28708"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707" name="Picture 35"/>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3319463" y="1857364"/>
            <a:ext cx="2505075" cy="638175"/>
          </a:xfrm>
          <a:prstGeom prst="rect">
            <a:avLst/>
          </a:prstGeom>
          <a:noFill/>
        </p:spPr>
      </p:pic>
      <p:sp>
        <p:nvSpPr>
          <p:cNvPr id="28709" name="Rectangle 37"/>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 name="CasellaDiTesto 101"/>
          <p:cNvSpPr txBox="1"/>
          <p:nvPr/>
        </p:nvSpPr>
        <p:spPr>
          <a:xfrm>
            <a:off x="2107389" y="2571744"/>
            <a:ext cx="4929222" cy="646331"/>
          </a:xfrm>
          <a:prstGeom prst="rect">
            <a:avLst/>
          </a:prstGeom>
          <a:noFill/>
        </p:spPr>
        <p:txBody>
          <a:bodyPr wrap="square" rtlCol="0">
            <a:spAutoFit/>
          </a:bodyPr>
          <a:lstStyle/>
          <a:p>
            <a:pPr algn="ctr"/>
            <a:r>
              <a:rPr lang="it-IT" dirty="0" smtClean="0"/>
              <a:t>Con tale notazione la legge di Maxwell è espressa nella forma seguente</a:t>
            </a:r>
            <a:endParaRPr lang="it-IT" dirty="0"/>
          </a:p>
        </p:txBody>
      </p:sp>
      <p:sp>
        <p:nvSpPr>
          <p:cNvPr id="2871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710" name="Picture 3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28794" y="3438525"/>
            <a:ext cx="1047750" cy="304800"/>
          </a:xfrm>
          <a:prstGeom prst="rect">
            <a:avLst/>
          </a:prstGeom>
          <a:noFill/>
        </p:spPr>
      </p:pic>
      <p:sp>
        <p:nvSpPr>
          <p:cNvPr id="28712" name="Rectangle 4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6" name="CasellaDiTesto 105"/>
          <p:cNvSpPr txBox="1"/>
          <p:nvPr/>
        </p:nvSpPr>
        <p:spPr>
          <a:xfrm>
            <a:off x="3964777" y="3416858"/>
            <a:ext cx="1214446" cy="369332"/>
          </a:xfrm>
          <a:prstGeom prst="rect">
            <a:avLst/>
          </a:prstGeom>
          <a:noFill/>
        </p:spPr>
        <p:txBody>
          <a:bodyPr wrap="square" rtlCol="0">
            <a:spAutoFit/>
          </a:bodyPr>
          <a:lstStyle/>
          <a:p>
            <a:pPr algn="ctr"/>
            <a:r>
              <a:rPr lang="it-IT" dirty="0" smtClean="0"/>
              <a:t>oppure</a:t>
            </a:r>
            <a:endParaRPr lang="it-IT" dirty="0"/>
          </a:p>
        </p:txBody>
      </p:sp>
      <p:sp>
        <p:nvSpPr>
          <p:cNvPr id="2871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5" name="Rectangle 4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CasellaDiTesto 109"/>
          <p:cNvSpPr txBox="1"/>
          <p:nvPr/>
        </p:nvSpPr>
        <p:spPr>
          <a:xfrm>
            <a:off x="2107389" y="3929066"/>
            <a:ext cx="4929222" cy="369332"/>
          </a:xfrm>
          <a:prstGeom prst="rect">
            <a:avLst/>
          </a:prstGeom>
          <a:noFill/>
        </p:spPr>
        <p:txBody>
          <a:bodyPr wrap="square" rtlCol="0">
            <a:spAutoFit/>
          </a:bodyPr>
          <a:lstStyle/>
          <a:p>
            <a:pPr algn="ctr"/>
            <a:r>
              <a:rPr lang="it-IT" dirty="0" smtClean="0"/>
              <a:t>Che prende il nome di </a:t>
            </a:r>
            <a:r>
              <a:rPr lang="it-IT" i="1" dirty="0" smtClean="0"/>
              <a:t>equazione di </a:t>
            </a:r>
            <a:r>
              <a:rPr lang="it-IT" i="1" dirty="0" err="1" smtClean="0"/>
              <a:t>Poisson</a:t>
            </a:r>
            <a:endParaRPr lang="it-IT" i="1" dirty="0"/>
          </a:p>
        </p:txBody>
      </p:sp>
      <p:sp>
        <p:nvSpPr>
          <p:cNvPr id="111" name="CasellaDiTesto 110"/>
          <p:cNvSpPr txBox="1"/>
          <p:nvPr/>
        </p:nvSpPr>
        <p:spPr>
          <a:xfrm>
            <a:off x="2107389" y="4357694"/>
            <a:ext cx="4929222" cy="646331"/>
          </a:xfrm>
          <a:prstGeom prst="rect">
            <a:avLst/>
          </a:prstGeom>
          <a:noFill/>
        </p:spPr>
        <p:txBody>
          <a:bodyPr wrap="square" rtlCol="0">
            <a:spAutoFit/>
          </a:bodyPr>
          <a:lstStyle/>
          <a:p>
            <a:pPr algn="ctr"/>
            <a:r>
              <a:rPr lang="it-IT" dirty="0" smtClean="0"/>
              <a:t>Nelle regioni in cui la densità di carica </a:t>
            </a:r>
            <a:r>
              <a:rPr lang="el-GR" dirty="0" smtClean="0"/>
              <a:t>ρ</a:t>
            </a:r>
            <a:r>
              <a:rPr lang="it-IT" dirty="0" smtClean="0"/>
              <a:t> è nulla, l’</a:t>
            </a:r>
            <a:r>
              <a:rPr lang="it-IT" i="1" dirty="0" smtClean="0"/>
              <a:t>equazione di </a:t>
            </a:r>
            <a:r>
              <a:rPr lang="it-IT" i="1" dirty="0" err="1" smtClean="0"/>
              <a:t>Poisson</a:t>
            </a:r>
            <a:r>
              <a:rPr lang="it-IT" dirty="0" smtClean="0"/>
              <a:t> si riduce alla forma</a:t>
            </a:r>
            <a:endParaRPr lang="it-IT" dirty="0"/>
          </a:p>
        </p:txBody>
      </p:sp>
      <p:pic>
        <p:nvPicPr>
          <p:cNvPr id="28718" name="Picture 46"/>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6000768" y="3429000"/>
            <a:ext cx="1143000" cy="314325"/>
          </a:xfrm>
          <a:prstGeom prst="rect">
            <a:avLst/>
          </a:prstGeom>
          <a:noFill/>
        </p:spPr>
      </p:pic>
      <p:pic>
        <p:nvPicPr>
          <p:cNvPr id="28717" name="Picture 45"/>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1928794" y="5153037"/>
            <a:ext cx="1047750" cy="304800"/>
          </a:xfrm>
          <a:prstGeom prst="rect">
            <a:avLst/>
          </a:prstGeom>
          <a:noFill/>
        </p:spPr>
      </p:pic>
      <p:pic>
        <p:nvPicPr>
          <p:cNvPr id="28716" name="Picture 44"/>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6010293" y="5143512"/>
            <a:ext cx="1133475" cy="314325"/>
          </a:xfrm>
          <a:prstGeom prst="rect">
            <a:avLst/>
          </a:prstGeom>
          <a:noFill/>
        </p:spPr>
      </p:pic>
      <p:sp>
        <p:nvSpPr>
          <p:cNvPr id="287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0" name="Rectangle 4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1" name="Rectangle 4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2" name="Rectangle 50"/>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CasellaDiTesto 118"/>
          <p:cNvSpPr txBox="1"/>
          <p:nvPr/>
        </p:nvSpPr>
        <p:spPr>
          <a:xfrm>
            <a:off x="3964777" y="5088505"/>
            <a:ext cx="1214446" cy="369332"/>
          </a:xfrm>
          <a:prstGeom prst="rect">
            <a:avLst/>
          </a:prstGeom>
          <a:noFill/>
        </p:spPr>
        <p:txBody>
          <a:bodyPr wrap="square" rtlCol="0">
            <a:spAutoFit/>
          </a:bodyPr>
          <a:lstStyle/>
          <a:p>
            <a:pPr algn="ctr"/>
            <a:r>
              <a:rPr lang="it-IT" dirty="0" smtClean="0"/>
              <a:t>oppure</a:t>
            </a:r>
            <a:endParaRPr lang="it-IT" dirty="0"/>
          </a:p>
        </p:txBody>
      </p:sp>
      <p:sp>
        <p:nvSpPr>
          <p:cNvPr id="121" name="CasellaDiTesto 120"/>
          <p:cNvSpPr txBox="1"/>
          <p:nvPr/>
        </p:nvSpPr>
        <p:spPr>
          <a:xfrm>
            <a:off x="2107389" y="5715016"/>
            <a:ext cx="4929222" cy="369332"/>
          </a:xfrm>
          <a:prstGeom prst="rect">
            <a:avLst/>
          </a:prstGeom>
          <a:noFill/>
        </p:spPr>
        <p:txBody>
          <a:bodyPr wrap="square" rtlCol="0">
            <a:spAutoFit/>
          </a:bodyPr>
          <a:lstStyle/>
          <a:p>
            <a:pPr algn="ctr"/>
            <a:r>
              <a:rPr lang="it-IT" dirty="0" smtClean="0"/>
              <a:t>Che prende il nome di </a:t>
            </a:r>
            <a:r>
              <a:rPr lang="it-IT" i="1" dirty="0" smtClean="0"/>
              <a:t>equazione di Laplace</a:t>
            </a:r>
            <a:endParaRPr lang="it-IT" i="1" dirty="0"/>
          </a:p>
        </p:txBody>
      </p:sp>
      <p:sp>
        <p:nvSpPr>
          <p:cNvPr id="127" name="CasellaDiTesto 126"/>
          <p:cNvSpPr txBox="1"/>
          <p:nvPr/>
        </p:nvSpPr>
        <p:spPr>
          <a:xfrm>
            <a:off x="1643042" y="2571744"/>
            <a:ext cx="5857916" cy="2308324"/>
          </a:xfrm>
          <a:prstGeom prst="rect">
            <a:avLst/>
          </a:prstGeom>
          <a:noFill/>
        </p:spPr>
        <p:txBody>
          <a:bodyPr wrap="square" rtlCol="0">
            <a:spAutoFit/>
          </a:bodyPr>
          <a:lstStyle/>
          <a:p>
            <a:pPr algn="ctr"/>
            <a:r>
              <a:rPr lang="it-IT" dirty="0" smtClean="0"/>
              <a:t>Dal bilancio di energia per un volume materiale, sotto le seguenti ipotesi:</a:t>
            </a:r>
          </a:p>
          <a:p>
            <a:pPr>
              <a:buFont typeface="Arial" pitchFamily="34" charset="0"/>
              <a:buChar char="•"/>
            </a:pPr>
            <a:r>
              <a:rPr lang="it-IT" i="1" dirty="0" smtClean="0"/>
              <a:t> </a:t>
            </a:r>
            <a:r>
              <a:rPr lang="it-IT" dirty="0" smtClean="0"/>
              <a:t>incomprimibile</a:t>
            </a:r>
          </a:p>
          <a:p>
            <a:pPr>
              <a:buFont typeface="Arial" pitchFamily="34" charset="0"/>
              <a:buChar char="•"/>
            </a:pPr>
            <a:r>
              <a:rPr lang="it-IT" dirty="0" smtClean="0"/>
              <a:t> omogeneo</a:t>
            </a:r>
          </a:p>
          <a:p>
            <a:pPr>
              <a:buFont typeface="Arial" pitchFamily="34" charset="0"/>
              <a:buChar char="•"/>
            </a:pPr>
            <a:r>
              <a:rPr lang="it-IT" dirty="0" smtClean="0"/>
              <a:t> isotropo</a:t>
            </a:r>
          </a:p>
          <a:p>
            <a:pPr>
              <a:buFont typeface="Arial" pitchFamily="34" charset="0"/>
              <a:buChar char="•"/>
            </a:pPr>
            <a:r>
              <a:rPr lang="it-IT" dirty="0" smtClean="0"/>
              <a:t> generazione di energia interna nulla </a:t>
            </a:r>
          </a:p>
          <a:p>
            <a:endParaRPr lang="it-IT" dirty="0" smtClean="0"/>
          </a:p>
          <a:p>
            <a:pPr algn="ctr"/>
            <a:r>
              <a:rPr lang="it-IT" dirty="0" smtClean="0"/>
              <a:t>si ottiene la seguente equazione alle derivate parziali</a:t>
            </a:r>
          </a:p>
        </p:txBody>
      </p:sp>
      <p:sp>
        <p:nvSpPr>
          <p:cNvPr id="28724"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723" name="Picture 51"/>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4005263" y="4929198"/>
            <a:ext cx="1133475" cy="561975"/>
          </a:xfrm>
          <a:prstGeom prst="rect">
            <a:avLst/>
          </a:prstGeom>
          <a:noFill/>
        </p:spPr>
      </p:pic>
      <p:sp>
        <p:nvSpPr>
          <p:cNvPr id="28725" name="Rectangle 5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CasellaDiTesto 130"/>
          <p:cNvSpPr txBox="1"/>
          <p:nvPr/>
        </p:nvSpPr>
        <p:spPr>
          <a:xfrm>
            <a:off x="1643042" y="5643578"/>
            <a:ext cx="5857916" cy="646331"/>
          </a:xfrm>
          <a:prstGeom prst="rect">
            <a:avLst/>
          </a:prstGeom>
          <a:noFill/>
        </p:spPr>
        <p:txBody>
          <a:bodyPr wrap="square" rtlCol="0">
            <a:spAutoFit/>
          </a:bodyPr>
          <a:lstStyle/>
          <a:p>
            <a:pPr algn="ctr"/>
            <a:r>
              <a:rPr lang="it-IT" dirty="0" smtClean="0"/>
              <a:t>Dove </a:t>
            </a:r>
            <a:r>
              <a:rPr lang="it-IT" i="1" dirty="0" smtClean="0"/>
              <a:t>T</a:t>
            </a:r>
            <a:r>
              <a:rPr lang="it-IT" dirty="0" smtClean="0"/>
              <a:t>, </a:t>
            </a:r>
            <a:r>
              <a:rPr lang="it-IT" i="1" dirty="0" smtClean="0">
                <a:latin typeface="+mj-lt"/>
                <a:ea typeface="Cambria Math" pitchFamily="18" charset="0"/>
              </a:rPr>
              <a:t>a</a:t>
            </a:r>
            <a:r>
              <a:rPr lang="it-IT" dirty="0" smtClean="0"/>
              <a:t> e </a:t>
            </a:r>
            <a:r>
              <a:rPr lang="it-IT" i="1" dirty="0" smtClean="0"/>
              <a:t>t</a:t>
            </a:r>
            <a:r>
              <a:rPr lang="it-IT" dirty="0" smtClean="0"/>
              <a:t> sono rispettivamente la temperatura, la diffusività termica e il tempo</a:t>
            </a:r>
            <a:endParaRPr lang="it-IT" i="1" dirty="0" smtClean="0"/>
          </a:p>
        </p:txBody>
      </p:sp>
      <p:sp>
        <p:nvSpPr>
          <p:cNvPr id="132" name="CasellaDiTesto 131"/>
          <p:cNvSpPr txBox="1"/>
          <p:nvPr/>
        </p:nvSpPr>
        <p:spPr>
          <a:xfrm>
            <a:off x="1571604" y="2000240"/>
            <a:ext cx="6000792" cy="646331"/>
          </a:xfrm>
          <a:prstGeom prst="rect">
            <a:avLst/>
          </a:prstGeom>
          <a:noFill/>
        </p:spPr>
        <p:txBody>
          <a:bodyPr wrap="square" rtlCol="0">
            <a:spAutoFit/>
          </a:bodyPr>
          <a:lstStyle/>
          <a:p>
            <a:r>
              <a:rPr lang="it-IT" dirty="0" smtClean="0"/>
              <a:t>Nel caso di sistema a regime, il campo scalare di temperatura soddisfa l’</a:t>
            </a:r>
            <a:r>
              <a:rPr lang="it-IT" i="1" dirty="0" smtClean="0"/>
              <a:t>equazione di Laplace</a:t>
            </a:r>
            <a:endParaRPr lang="it-IT" i="1" dirty="0"/>
          </a:p>
        </p:txBody>
      </p:sp>
      <p:sp>
        <p:nvSpPr>
          <p:cNvPr id="28727"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28726" name="Picture 54"/>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4143372" y="2786058"/>
            <a:ext cx="809625" cy="314325"/>
          </a:xfrm>
          <a:prstGeom prst="rect">
            <a:avLst/>
          </a:prstGeom>
          <a:noFill/>
        </p:spPr>
      </p:pic>
      <p:sp>
        <p:nvSpPr>
          <p:cNvPr id="28728" name="Rectangle 5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CasellaDiTesto 115"/>
          <p:cNvSpPr txBox="1"/>
          <p:nvPr/>
        </p:nvSpPr>
        <p:spPr>
          <a:xfrm>
            <a:off x="1714480" y="3214686"/>
            <a:ext cx="5500726" cy="369332"/>
          </a:xfrm>
          <a:prstGeom prst="rect">
            <a:avLst/>
          </a:prstGeom>
          <a:noFill/>
        </p:spPr>
        <p:txBody>
          <a:bodyPr wrap="square" rtlCol="0">
            <a:spAutoFit/>
          </a:bodyPr>
          <a:lstStyle/>
          <a:p>
            <a:pPr algn="ctr"/>
            <a:r>
              <a:rPr lang="de-DE" dirty="0" err="1" smtClean="0"/>
              <a:t>Che</a:t>
            </a:r>
            <a:r>
              <a:rPr lang="de-DE" dirty="0" smtClean="0"/>
              <a:t> </a:t>
            </a:r>
            <a:r>
              <a:rPr lang="de-DE" dirty="0" err="1" smtClean="0"/>
              <a:t>risulta</a:t>
            </a:r>
            <a:r>
              <a:rPr lang="de-DE" dirty="0" smtClean="0"/>
              <a:t> la più </a:t>
            </a:r>
            <a:r>
              <a:rPr lang="de-DE" dirty="0" err="1" smtClean="0"/>
              <a:t>diffusa</a:t>
            </a:r>
            <a:r>
              <a:rPr lang="de-DE" dirty="0" smtClean="0"/>
              <a:t> </a:t>
            </a:r>
            <a:r>
              <a:rPr lang="de-DE" dirty="0" err="1" smtClean="0"/>
              <a:t>equazione</a:t>
            </a:r>
            <a:r>
              <a:rPr lang="de-DE" dirty="0" smtClean="0"/>
              <a:t> </a:t>
            </a:r>
            <a:r>
              <a:rPr lang="de-DE" dirty="0" err="1" smtClean="0"/>
              <a:t>ellittica</a:t>
            </a:r>
            <a:r>
              <a:rPr lang="de-DE" dirty="0" smtClean="0"/>
              <a:t> della </a:t>
            </a:r>
            <a:r>
              <a:rPr lang="de-DE" dirty="0" err="1" smtClean="0"/>
              <a:t>fisica</a:t>
            </a:r>
            <a:r>
              <a:rPr lang="de-DE" dirty="0" smtClean="0"/>
              <a:t>. </a:t>
            </a:r>
            <a:endParaRPr lang="it-IT" dirty="0"/>
          </a:p>
        </p:txBody>
      </p:sp>
      <p:sp>
        <p:nvSpPr>
          <p:cNvPr id="118" name="CasellaDiTesto 117"/>
          <p:cNvSpPr txBox="1"/>
          <p:nvPr/>
        </p:nvSpPr>
        <p:spPr>
          <a:xfrm>
            <a:off x="428596" y="3643314"/>
            <a:ext cx="8286808" cy="2862322"/>
          </a:xfrm>
          <a:prstGeom prst="rect">
            <a:avLst/>
          </a:prstGeom>
          <a:noFill/>
        </p:spPr>
        <p:txBody>
          <a:bodyPr wrap="square" rtlCol="0">
            <a:spAutoFit/>
          </a:bodyPr>
          <a:lstStyle/>
          <a:p>
            <a:pPr algn="ctr"/>
            <a:r>
              <a:rPr lang="it-IT" dirty="0" smtClean="0"/>
              <a:t>Per ottenere un problema ben posto è necessario specificare le condizioni al contorno, che possono essere di tre tipi:</a:t>
            </a:r>
          </a:p>
          <a:p>
            <a:pPr algn="ctr"/>
            <a:endParaRPr lang="it-IT" dirty="0" smtClean="0"/>
          </a:p>
          <a:p>
            <a:pPr>
              <a:buFont typeface="Arial" pitchFamily="34" charset="0"/>
              <a:buChar char="•"/>
            </a:pPr>
            <a:r>
              <a:rPr lang="it-IT" dirty="0" smtClean="0"/>
              <a:t>  1° tipo o </a:t>
            </a:r>
            <a:r>
              <a:rPr lang="it-IT" dirty="0" err="1" smtClean="0"/>
              <a:t>Dirichlet</a:t>
            </a:r>
            <a:endParaRPr lang="it-IT" sz="200" dirty="0" smtClean="0"/>
          </a:p>
          <a:p>
            <a:pPr>
              <a:buFont typeface="Arial" pitchFamily="34" charset="0"/>
              <a:buChar char="•"/>
            </a:pPr>
            <a:endParaRPr lang="it-IT" dirty="0" smtClean="0"/>
          </a:p>
          <a:p>
            <a:r>
              <a:rPr lang="it-IT" dirty="0" smtClean="0"/>
              <a:t>       </a:t>
            </a:r>
          </a:p>
          <a:p>
            <a:pPr>
              <a:buFont typeface="Arial" pitchFamily="34" charset="0"/>
              <a:buChar char="•"/>
            </a:pPr>
            <a:r>
              <a:rPr lang="it-IT" dirty="0" smtClean="0"/>
              <a:t>  2° tipo o </a:t>
            </a:r>
            <a:r>
              <a:rPr lang="it-IT" dirty="0" err="1" smtClean="0"/>
              <a:t>Neumann</a:t>
            </a:r>
            <a:endParaRPr lang="it-IT" sz="200" dirty="0" smtClean="0"/>
          </a:p>
          <a:p>
            <a:pPr>
              <a:buFont typeface="Arial" pitchFamily="34" charset="0"/>
              <a:buChar char="•"/>
            </a:pPr>
            <a:endParaRPr lang="it-IT" dirty="0" smtClean="0"/>
          </a:p>
          <a:p>
            <a:r>
              <a:rPr lang="it-IT" dirty="0" smtClean="0"/>
              <a:t>  </a:t>
            </a:r>
          </a:p>
          <a:p>
            <a:pPr>
              <a:buFont typeface="Arial" pitchFamily="34" charset="0"/>
              <a:buChar char="•"/>
            </a:pPr>
            <a:r>
              <a:rPr lang="it-IT" dirty="0" smtClean="0"/>
              <a:t>  3° tipo o Robin</a:t>
            </a:r>
          </a:p>
        </p:txBody>
      </p:sp>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4817" name="Picture 1"/>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3214678" y="4500570"/>
            <a:ext cx="838200" cy="371475"/>
          </a:xfrm>
          <a:prstGeom prst="rect">
            <a:avLst/>
          </a:prstGeom>
          <a:noFill/>
        </p:spPr>
      </p:pic>
      <p:sp>
        <p:nvSpPr>
          <p:cNvPr id="34819"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48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4822" name="Rectangle 6"/>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5"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 name="Picture 4"/>
          <p:cNvPicPr>
            <a:picLocks noChangeAspect="1" noChangeArrowheads="1"/>
          </p:cNvPicPr>
          <p:nvPr/>
        </p:nvPicPr>
        <p:blipFill>
          <a:blip r:embed="rId23">
            <a:clrChange>
              <a:clrFrom>
                <a:srgbClr val="FFFFFF"/>
              </a:clrFrom>
              <a:clrTo>
                <a:srgbClr val="FFFFFF">
                  <a:alpha val="0"/>
                </a:srgbClr>
              </a:clrTo>
            </a:clrChange>
          </a:blip>
          <a:srcRect/>
          <a:stretch>
            <a:fillRect/>
          </a:stretch>
        </p:blipFill>
        <p:spPr bwMode="auto">
          <a:xfrm>
            <a:off x="2714612" y="5962672"/>
            <a:ext cx="2495550" cy="609600"/>
          </a:xfrm>
          <a:prstGeom prst="rect">
            <a:avLst/>
          </a:prstGeom>
          <a:noFill/>
        </p:spPr>
      </p:pic>
      <p:sp>
        <p:nvSpPr>
          <p:cNvPr id="12"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4823" name="Picture 7"/>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2714612" y="5143512"/>
            <a:ext cx="1447800" cy="609600"/>
          </a:xfrm>
          <a:prstGeom prst="rect">
            <a:avLst/>
          </a:prstGeom>
          <a:noFill/>
        </p:spPr>
      </p:pic>
      <p:sp>
        <p:nvSpPr>
          <p:cNvPr id="34825" name="Rectangle 9"/>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Rettangolo 164"/>
          <p:cNvSpPr/>
          <p:nvPr/>
        </p:nvSpPr>
        <p:spPr>
          <a:xfrm>
            <a:off x="4857752" y="1214422"/>
            <a:ext cx="3571900" cy="2571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4872" name="Picture 56"/>
          <p:cNvPicPr>
            <a:picLocks noChangeAspect="1" noChangeArrowheads="1"/>
          </p:cNvPicPr>
          <p:nvPr/>
        </p:nvPicPr>
        <p:blipFill>
          <a:blip r:embed="rId25"/>
          <a:srcRect/>
          <a:stretch>
            <a:fillRect/>
          </a:stretch>
        </p:blipFill>
        <p:spPr bwMode="auto">
          <a:xfrm>
            <a:off x="5500694" y="4286256"/>
            <a:ext cx="3305175" cy="2228850"/>
          </a:xfrm>
          <a:prstGeom prst="rect">
            <a:avLst/>
          </a:prstGeom>
          <a:noFill/>
          <a:ln w="9525">
            <a:noFill/>
            <a:miter lim="800000"/>
            <a:headEnd/>
            <a:tailEnd/>
          </a:ln>
          <a:effectLst/>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47"/>
                                        </p:tgtEl>
                                      </p:cBhvr>
                                    </p:animEffect>
                                    <p:set>
                                      <p:cBhvr>
                                        <p:cTn id="12" dur="1" fill="hold">
                                          <p:stCondLst>
                                            <p:cond delay="499"/>
                                          </p:stCondLst>
                                        </p:cTn>
                                        <p:tgtEl>
                                          <p:spTgt spid="47"/>
                                        </p:tgtEl>
                                        <p:attrNameLst>
                                          <p:attrName>style.visibility</p:attrName>
                                        </p:attrNameLst>
                                      </p:cBhvr>
                                      <p:to>
                                        <p:strVal val="hidden"/>
                                      </p:to>
                                    </p:set>
                                  </p:childTnLst>
                                </p:cTn>
                              </p:par>
                              <p:par>
                                <p:cTn id="13" presetID="3" presetClass="exit" presetSubtype="10" fill="hold" grpId="1" nodeType="withEffect">
                                  <p:stCondLst>
                                    <p:cond delay="0"/>
                                  </p:stCondLst>
                                  <p:childTnLst>
                                    <p:animEffect transition="out" filter="blinds(horizontal)">
                                      <p:cBhvr>
                                        <p:cTn id="14" dur="500"/>
                                        <p:tgtEl>
                                          <p:spTgt spid="48"/>
                                        </p:tgtEl>
                                      </p:cBhvr>
                                    </p:animEffect>
                                    <p:set>
                                      <p:cBhvr>
                                        <p:cTn id="15" dur="1" fill="hold">
                                          <p:stCondLst>
                                            <p:cond delay="499"/>
                                          </p:stCondLst>
                                        </p:cTn>
                                        <p:tgtEl>
                                          <p:spTgt spid="4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linds(horizontal)">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8673"/>
                                        </p:tgtEl>
                                        <p:attrNameLst>
                                          <p:attrName>style.visibility</p:attrName>
                                        </p:attrNameLst>
                                      </p:cBhvr>
                                      <p:to>
                                        <p:strVal val="visible"/>
                                      </p:to>
                                    </p:set>
                                    <p:animEffect transition="in" filter="blinds(horizontal)">
                                      <p:cBhvr>
                                        <p:cTn id="25" dur="500"/>
                                        <p:tgtEl>
                                          <p:spTgt spid="28673"/>
                                        </p:tgtEl>
                                      </p:cBhvr>
                                    </p:animEffect>
                                  </p:childTnLst>
                                </p:cTn>
                              </p:par>
                              <p:par>
                                <p:cTn id="26" presetID="3" presetClass="entr" presetSubtype="10" fill="hold" nodeType="withEffect">
                                  <p:stCondLst>
                                    <p:cond delay="0"/>
                                  </p:stCondLst>
                                  <p:childTnLst>
                                    <p:set>
                                      <p:cBhvr>
                                        <p:cTn id="27" dur="1" fill="hold">
                                          <p:stCondLst>
                                            <p:cond delay="0"/>
                                          </p:stCondLst>
                                        </p:cTn>
                                        <p:tgtEl>
                                          <p:spTgt spid="28677"/>
                                        </p:tgtEl>
                                        <p:attrNameLst>
                                          <p:attrName>style.visibility</p:attrName>
                                        </p:attrNameLst>
                                      </p:cBhvr>
                                      <p:to>
                                        <p:strVal val="visible"/>
                                      </p:to>
                                    </p:set>
                                    <p:animEffect transition="in" filter="blinds(horizontal)">
                                      <p:cBhvr>
                                        <p:cTn id="28" dur="500"/>
                                        <p:tgtEl>
                                          <p:spTgt spid="28677"/>
                                        </p:tgtEl>
                                      </p:cBhvr>
                                    </p:animEffect>
                                  </p:childTnLst>
                                </p:cTn>
                              </p:par>
                              <p:par>
                                <p:cTn id="29" presetID="3" presetClass="entr" presetSubtype="10" fill="hold" nodeType="withEffect">
                                  <p:stCondLst>
                                    <p:cond delay="0"/>
                                  </p:stCondLst>
                                  <p:childTnLst>
                                    <p:set>
                                      <p:cBhvr>
                                        <p:cTn id="30" dur="1" fill="hold">
                                          <p:stCondLst>
                                            <p:cond delay="0"/>
                                          </p:stCondLst>
                                        </p:cTn>
                                        <p:tgtEl>
                                          <p:spTgt spid="28679"/>
                                        </p:tgtEl>
                                        <p:attrNameLst>
                                          <p:attrName>style.visibility</p:attrName>
                                        </p:attrNameLst>
                                      </p:cBhvr>
                                      <p:to>
                                        <p:strVal val="visible"/>
                                      </p:to>
                                    </p:set>
                                    <p:animEffect transition="in" filter="blinds(horizontal)">
                                      <p:cBhvr>
                                        <p:cTn id="31" dur="500"/>
                                        <p:tgtEl>
                                          <p:spTgt spid="28679"/>
                                        </p:tgtEl>
                                      </p:cBhvr>
                                    </p:animEffect>
                                  </p:childTnLst>
                                </p:cTn>
                              </p:par>
                              <p:par>
                                <p:cTn id="32" presetID="3" presetClass="entr" presetSubtype="10" fill="hold" nodeType="withEffect">
                                  <p:stCondLst>
                                    <p:cond delay="0"/>
                                  </p:stCondLst>
                                  <p:childTnLst>
                                    <p:set>
                                      <p:cBhvr>
                                        <p:cTn id="33" dur="1" fill="hold">
                                          <p:stCondLst>
                                            <p:cond delay="0"/>
                                          </p:stCondLst>
                                        </p:cTn>
                                        <p:tgtEl>
                                          <p:spTgt spid="28688"/>
                                        </p:tgtEl>
                                        <p:attrNameLst>
                                          <p:attrName>style.visibility</p:attrName>
                                        </p:attrNameLst>
                                      </p:cBhvr>
                                      <p:to>
                                        <p:strVal val="visible"/>
                                      </p:to>
                                    </p:set>
                                    <p:animEffect transition="in" filter="blinds(horizontal)">
                                      <p:cBhvr>
                                        <p:cTn id="34" dur="500"/>
                                        <p:tgtEl>
                                          <p:spTgt spid="28688"/>
                                        </p:tgtEl>
                                      </p:cBhvr>
                                    </p:animEffect>
                                  </p:childTnLst>
                                </p:cTn>
                              </p:par>
                              <p:par>
                                <p:cTn id="35" presetID="3" presetClass="entr" presetSubtype="10" fill="hold" nodeType="withEffect">
                                  <p:stCondLst>
                                    <p:cond delay="0"/>
                                  </p:stCondLst>
                                  <p:childTnLst>
                                    <p:set>
                                      <p:cBhvr>
                                        <p:cTn id="36" dur="1" fill="hold">
                                          <p:stCondLst>
                                            <p:cond delay="0"/>
                                          </p:stCondLst>
                                        </p:cTn>
                                        <p:tgtEl>
                                          <p:spTgt spid="28689"/>
                                        </p:tgtEl>
                                        <p:attrNameLst>
                                          <p:attrName>style.visibility</p:attrName>
                                        </p:attrNameLst>
                                      </p:cBhvr>
                                      <p:to>
                                        <p:strVal val="visible"/>
                                      </p:to>
                                    </p:set>
                                    <p:animEffect transition="in" filter="blinds(horizontal)">
                                      <p:cBhvr>
                                        <p:cTn id="37" dur="500"/>
                                        <p:tgtEl>
                                          <p:spTgt spid="2868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676"/>
                                        </p:tgtEl>
                                        <p:attrNameLst>
                                          <p:attrName>style.visibility</p:attrName>
                                        </p:attrNameLst>
                                      </p:cBhvr>
                                      <p:to>
                                        <p:strVal val="visible"/>
                                      </p:to>
                                    </p:set>
                                    <p:animEffect transition="in" filter="blinds(horizontal)">
                                      <p:cBhvr>
                                        <p:cTn id="47" dur="500"/>
                                        <p:tgtEl>
                                          <p:spTgt spid="28676"/>
                                        </p:tgtEl>
                                      </p:cBhvr>
                                    </p:animEffect>
                                  </p:childTnLst>
                                </p:cTn>
                              </p:par>
                              <p:par>
                                <p:cTn id="48" presetID="3" presetClass="entr" presetSubtype="10" fill="hold" nodeType="withEffect">
                                  <p:stCondLst>
                                    <p:cond delay="0"/>
                                  </p:stCondLst>
                                  <p:childTnLst>
                                    <p:set>
                                      <p:cBhvr>
                                        <p:cTn id="49" dur="1" fill="hold">
                                          <p:stCondLst>
                                            <p:cond delay="0"/>
                                          </p:stCondLst>
                                        </p:cTn>
                                        <p:tgtEl>
                                          <p:spTgt spid="28690"/>
                                        </p:tgtEl>
                                        <p:attrNameLst>
                                          <p:attrName>style.visibility</p:attrName>
                                        </p:attrNameLst>
                                      </p:cBhvr>
                                      <p:to>
                                        <p:strVal val="visible"/>
                                      </p:to>
                                    </p:set>
                                    <p:animEffect transition="in" filter="blinds(horizontal)">
                                      <p:cBhvr>
                                        <p:cTn id="50" dur="500"/>
                                        <p:tgtEl>
                                          <p:spTgt spid="2869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70"/>
                                        </p:tgtEl>
                                      </p:cBhvr>
                                    </p:animEffect>
                                    <p:set>
                                      <p:cBhvr>
                                        <p:cTn id="55" dur="1" fill="hold">
                                          <p:stCondLst>
                                            <p:cond delay="499"/>
                                          </p:stCondLst>
                                        </p:cTn>
                                        <p:tgtEl>
                                          <p:spTgt spid="70"/>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28689"/>
                                        </p:tgtEl>
                                      </p:cBhvr>
                                    </p:animEffect>
                                    <p:set>
                                      <p:cBhvr>
                                        <p:cTn id="58" dur="1" fill="hold">
                                          <p:stCondLst>
                                            <p:cond delay="499"/>
                                          </p:stCondLst>
                                        </p:cTn>
                                        <p:tgtEl>
                                          <p:spTgt spid="28689"/>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28679"/>
                                        </p:tgtEl>
                                      </p:cBhvr>
                                    </p:animEffect>
                                    <p:set>
                                      <p:cBhvr>
                                        <p:cTn id="61" dur="1" fill="hold">
                                          <p:stCondLst>
                                            <p:cond delay="499"/>
                                          </p:stCondLst>
                                        </p:cTn>
                                        <p:tgtEl>
                                          <p:spTgt spid="28679"/>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28677"/>
                                        </p:tgtEl>
                                      </p:cBhvr>
                                    </p:animEffect>
                                    <p:set>
                                      <p:cBhvr>
                                        <p:cTn id="64" dur="1" fill="hold">
                                          <p:stCondLst>
                                            <p:cond delay="499"/>
                                          </p:stCondLst>
                                        </p:cTn>
                                        <p:tgtEl>
                                          <p:spTgt spid="28677"/>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28673"/>
                                        </p:tgtEl>
                                      </p:cBhvr>
                                    </p:animEffect>
                                    <p:set>
                                      <p:cBhvr>
                                        <p:cTn id="67" dur="1" fill="hold">
                                          <p:stCondLst>
                                            <p:cond delay="499"/>
                                          </p:stCondLst>
                                        </p:cTn>
                                        <p:tgtEl>
                                          <p:spTgt spid="28673"/>
                                        </p:tgtEl>
                                        <p:attrNameLst>
                                          <p:attrName>style.visibility</p:attrName>
                                        </p:attrNameLst>
                                      </p:cBhvr>
                                      <p:to>
                                        <p:strVal val="hidden"/>
                                      </p:to>
                                    </p:set>
                                  </p:childTnLst>
                                </p:cTn>
                              </p:par>
                              <p:par>
                                <p:cTn id="68" presetID="3" presetClass="exit" presetSubtype="10" fill="hold" nodeType="withEffect">
                                  <p:stCondLst>
                                    <p:cond delay="0"/>
                                  </p:stCondLst>
                                  <p:childTnLst>
                                    <p:animEffect transition="out" filter="blinds(horizontal)">
                                      <p:cBhvr>
                                        <p:cTn id="69" dur="500"/>
                                        <p:tgtEl>
                                          <p:spTgt spid="28688"/>
                                        </p:tgtEl>
                                      </p:cBhvr>
                                    </p:animEffect>
                                    <p:set>
                                      <p:cBhvr>
                                        <p:cTn id="70" dur="1" fill="hold">
                                          <p:stCondLst>
                                            <p:cond delay="499"/>
                                          </p:stCondLst>
                                        </p:cTn>
                                        <p:tgtEl>
                                          <p:spTgt spid="28688"/>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54"/>
                                        </p:tgtEl>
                                      </p:cBhvr>
                                    </p:animEffect>
                                    <p:set>
                                      <p:cBhvr>
                                        <p:cTn id="73" dur="1" fill="hold">
                                          <p:stCondLst>
                                            <p:cond delay="499"/>
                                          </p:stCondLst>
                                        </p:cTn>
                                        <p:tgtEl>
                                          <p:spTgt spid="54"/>
                                        </p:tgtEl>
                                        <p:attrNameLst>
                                          <p:attrName>style.visibility</p:attrName>
                                        </p:attrNameLst>
                                      </p:cBhvr>
                                      <p:to>
                                        <p:strVal val="hidden"/>
                                      </p:to>
                                    </p:set>
                                  </p:childTnLst>
                                </p:cTn>
                              </p:par>
                              <p:par>
                                <p:cTn id="74" presetID="0" presetClass="path" presetSubtype="0" accel="50000" decel="50000" fill="hold" nodeType="withEffect">
                                  <p:stCondLst>
                                    <p:cond delay="1000"/>
                                  </p:stCondLst>
                                  <p:childTnLst>
                                    <p:animMotion origin="layout" path="M 0 0 L 0 -0.48243 " pathEditMode="relative" ptsTypes="AA">
                                      <p:cBhvr>
                                        <p:cTn id="75" dur="500" fill="hold"/>
                                        <p:tgtEl>
                                          <p:spTgt spid="28676"/>
                                        </p:tgtEl>
                                        <p:attrNameLst>
                                          <p:attrName>ppt_x</p:attrName>
                                          <p:attrName>ppt_y</p:attrName>
                                        </p:attrNameLst>
                                      </p:cBhvr>
                                    </p:animMotion>
                                  </p:childTnLst>
                                </p:cTn>
                              </p:par>
                              <p:par>
                                <p:cTn id="76" presetID="0" presetClass="path" presetSubtype="0" accel="50000" decel="50000" fill="hold" nodeType="withEffect">
                                  <p:stCondLst>
                                    <p:cond delay="1000"/>
                                  </p:stCondLst>
                                  <p:childTnLst>
                                    <p:animMotion origin="layout" path="M 0 0 L 0 -0.48243 " pathEditMode="relative" ptsTypes="AA">
                                      <p:cBhvr>
                                        <p:cTn id="77" dur="500" fill="hold"/>
                                        <p:tgtEl>
                                          <p:spTgt spid="28690"/>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blinds(horizontal)">
                                      <p:cBhvr>
                                        <p:cTn id="82" dur="500"/>
                                        <p:tgtEl>
                                          <p:spTgt spid="84"/>
                                        </p:tgtEl>
                                      </p:cBhvr>
                                    </p:animEffect>
                                  </p:childTnLst>
                                </p:cTn>
                              </p:par>
                              <p:par>
                                <p:cTn id="83" presetID="3" presetClass="entr" presetSubtype="10" fill="hold" nodeType="withEffect">
                                  <p:stCondLst>
                                    <p:cond delay="0"/>
                                  </p:stCondLst>
                                  <p:childTnLst>
                                    <p:set>
                                      <p:cBhvr>
                                        <p:cTn id="84" dur="1" fill="hold">
                                          <p:stCondLst>
                                            <p:cond delay="0"/>
                                          </p:stCondLst>
                                        </p:cTn>
                                        <p:tgtEl>
                                          <p:spTgt spid="28701"/>
                                        </p:tgtEl>
                                        <p:attrNameLst>
                                          <p:attrName>style.visibility</p:attrName>
                                        </p:attrNameLst>
                                      </p:cBhvr>
                                      <p:to>
                                        <p:strVal val="visible"/>
                                      </p:to>
                                    </p:set>
                                    <p:animEffect transition="in" filter="blinds(horizontal)">
                                      <p:cBhvr>
                                        <p:cTn id="85" dur="500"/>
                                        <p:tgtEl>
                                          <p:spTgt spid="28701"/>
                                        </p:tgtEl>
                                      </p:cBhvr>
                                    </p:animEffect>
                                  </p:childTnLst>
                                </p:cTn>
                              </p:par>
                              <p:par>
                                <p:cTn id="86" presetID="3" presetClass="entr" presetSubtype="10" fill="hold" nodeType="withEffect">
                                  <p:stCondLst>
                                    <p:cond delay="0"/>
                                  </p:stCondLst>
                                  <p:childTnLst>
                                    <p:set>
                                      <p:cBhvr>
                                        <p:cTn id="87" dur="1" fill="hold">
                                          <p:stCondLst>
                                            <p:cond delay="0"/>
                                          </p:stCondLst>
                                        </p:cTn>
                                        <p:tgtEl>
                                          <p:spTgt spid="28698"/>
                                        </p:tgtEl>
                                        <p:attrNameLst>
                                          <p:attrName>style.visibility</p:attrName>
                                        </p:attrNameLst>
                                      </p:cBhvr>
                                      <p:to>
                                        <p:strVal val="visible"/>
                                      </p:to>
                                    </p:set>
                                    <p:animEffect transition="in" filter="blinds(horizontal)">
                                      <p:cBhvr>
                                        <p:cTn id="88" dur="500"/>
                                        <p:tgtEl>
                                          <p:spTgt spid="28698"/>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blinds(horizontal)">
                                      <p:cBhvr>
                                        <p:cTn id="93" dur="500"/>
                                        <p:tgtEl>
                                          <p:spTgt spid="94"/>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28704"/>
                                        </p:tgtEl>
                                        <p:attrNameLst>
                                          <p:attrName>style.visibility</p:attrName>
                                        </p:attrNameLst>
                                      </p:cBhvr>
                                      <p:to>
                                        <p:strVal val="visible"/>
                                      </p:to>
                                    </p:set>
                                    <p:animEffect transition="in" filter="blinds(horizontal)">
                                      <p:cBhvr>
                                        <p:cTn id="98" dur="500"/>
                                        <p:tgtEl>
                                          <p:spTgt spid="2870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nodeType="clickEffect">
                                  <p:stCondLst>
                                    <p:cond delay="0"/>
                                  </p:stCondLst>
                                  <p:childTnLst>
                                    <p:animEffect transition="out" filter="blinds(horizontal)">
                                      <p:cBhvr>
                                        <p:cTn id="102" dur="500"/>
                                        <p:tgtEl>
                                          <p:spTgt spid="28676"/>
                                        </p:tgtEl>
                                      </p:cBhvr>
                                    </p:animEffect>
                                    <p:set>
                                      <p:cBhvr>
                                        <p:cTn id="103" dur="1" fill="hold">
                                          <p:stCondLst>
                                            <p:cond delay="499"/>
                                          </p:stCondLst>
                                        </p:cTn>
                                        <p:tgtEl>
                                          <p:spTgt spid="28676"/>
                                        </p:tgtEl>
                                        <p:attrNameLst>
                                          <p:attrName>style.visibility</p:attrName>
                                        </p:attrNameLst>
                                      </p:cBhvr>
                                      <p:to>
                                        <p:strVal val="hidden"/>
                                      </p:to>
                                    </p:set>
                                  </p:childTnLst>
                                </p:cTn>
                              </p:par>
                              <p:par>
                                <p:cTn id="104" presetID="3" presetClass="exit" presetSubtype="10" fill="hold" nodeType="withEffect">
                                  <p:stCondLst>
                                    <p:cond delay="0"/>
                                  </p:stCondLst>
                                  <p:childTnLst>
                                    <p:animEffect transition="out" filter="blinds(horizontal)">
                                      <p:cBhvr>
                                        <p:cTn id="105" dur="500"/>
                                        <p:tgtEl>
                                          <p:spTgt spid="28690"/>
                                        </p:tgtEl>
                                      </p:cBhvr>
                                    </p:animEffect>
                                    <p:set>
                                      <p:cBhvr>
                                        <p:cTn id="106" dur="1" fill="hold">
                                          <p:stCondLst>
                                            <p:cond delay="499"/>
                                          </p:stCondLst>
                                        </p:cTn>
                                        <p:tgtEl>
                                          <p:spTgt spid="28690"/>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94"/>
                                        </p:tgtEl>
                                      </p:cBhvr>
                                    </p:animEffect>
                                    <p:set>
                                      <p:cBhvr>
                                        <p:cTn id="109" dur="1" fill="hold">
                                          <p:stCondLst>
                                            <p:cond delay="499"/>
                                          </p:stCondLst>
                                        </p:cTn>
                                        <p:tgtEl>
                                          <p:spTgt spid="94"/>
                                        </p:tgtEl>
                                        <p:attrNameLst>
                                          <p:attrName>style.visibility</p:attrName>
                                        </p:attrNameLst>
                                      </p:cBhvr>
                                      <p:to>
                                        <p:strVal val="hidden"/>
                                      </p:to>
                                    </p:set>
                                  </p:childTnLst>
                                </p:cTn>
                              </p:par>
                              <p:par>
                                <p:cTn id="110" presetID="3" presetClass="exit" presetSubtype="10" fill="hold" nodeType="withEffect">
                                  <p:stCondLst>
                                    <p:cond delay="0"/>
                                  </p:stCondLst>
                                  <p:childTnLst>
                                    <p:animEffect transition="out" filter="blinds(horizontal)">
                                      <p:cBhvr>
                                        <p:cTn id="111" dur="500"/>
                                        <p:tgtEl>
                                          <p:spTgt spid="28698"/>
                                        </p:tgtEl>
                                      </p:cBhvr>
                                    </p:animEffect>
                                    <p:set>
                                      <p:cBhvr>
                                        <p:cTn id="112" dur="1" fill="hold">
                                          <p:stCondLst>
                                            <p:cond delay="499"/>
                                          </p:stCondLst>
                                        </p:cTn>
                                        <p:tgtEl>
                                          <p:spTgt spid="28698"/>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84"/>
                                        </p:tgtEl>
                                      </p:cBhvr>
                                    </p:animEffect>
                                    <p:set>
                                      <p:cBhvr>
                                        <p:cTn id="115" dur="1" fill="hold">
                                          <p:stCondLst>
                                            <p:cond delay="499"/>
                                          </p:stCondLst>
                                        </p:cTn>
                                        <p:tgtEl>
                                          <p:spTgt spid="84"/>
                                        </p:tgtEl>
                                        <p:attrNameLst>
                                          <p:attrName>style.visibility</p:attrName>
                                        </p:attrNameLst>
                                      </p:cBhvr>
                                      <p:to>
                                        <p:strVal val="hidden"/>
                                      </p:to>
                                    </p:set>
                                  </p:childTnLst>
                                </p:cTn>
                              </p:par>
                              <p:par>
                                <p:cTn id="116" presetID="3" presetClass="exit" presetSubtype="10" fill="hold" nodeType="withEffect">
                                  <p:stCondLst>
                                    <p:cond delay="0"/>
                                  </p:stCondLst>
                                  <p:childTnLst>
                                    <p:animEffect transition="out" filter="blinds(horizontal)">
                                      <p:cBhvr>
                                        <p:cTn id="117" dur="500"/>
                                        <p:tgtEl>
                                          <p:spTgt spid="28704"/>
                                        </p:tgtEl>
                                      </p:cBhvr>
                                    </p:animEffect>
                                    <p:set>
                                      <p:cBhvr>
                                        <p:cTn id="118" dur="1" fill="hold">
                                          <p:stCondLst>
                                            <p:cond delay="499"/>
                                          </p:stCondLst>
                                        </p:cTn>
                                        <p:tgtEl>
                                          <p:spTgt spid="28704"/>
                                        </p:tgtEl>
                                        <p:attrNameLst>
                                          <p:attrName>style.visibility</p:attrName>
                                        </p:attrNameLst>
                                      </p:cBhvr>
                                      <p:to>
                                        <p:strVal val="hidden"/>
                                      </p:to>
                                    </p:set>
                                  </p:childTnLst>
                                </p:cTn>
                              </p:par>
                              <p:par>
                                <p:cTn id="119" presetID="3" presetClass="exit" presetSubtype="10" fill="hold" nodeType="withEffect">
                                  <p:stCondLst>
                                    <p:cond delay="0"/>
                                  </p:stCondLst>
                                  <p:childTnLst>
                                    <p:animEffect transition="out" filter="blinds(horizontal)">
                                      <p:cBhvr>
                                        <p:cTn id="120" dur="500"/>
                                        <p:tgtEl>
                                          <p:spTgt spid="28701"/>
                                        </p:tgtEl>
                                      </p:cBhvr>
                                    </p:animEffect>
                                    <p:set>
                                      <p:cBhvr>
                                        <p:cTn id="121" dur="1" fill="hold">
                                          <p:stCondLst>
                                            <p:cond delay="499"/>
                                          </p:stCondLst>
                                        </p:cTn>
                                        <p:tgtEl>
                                          <p:spTgt spid="28701"/>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98"/>
                                        </p:tgtEl>
                                        <p:attrNameLst>
                                          <p:attrName>style.visibility</p:attrName>
                                        </p:attrNameLst>
                                      </p:cBhvr>
                                      <p:to>
                                        <p:strVal val="visible"/>
                                      </p:to>
                                    </p:set>
                                    <p:animEffect transition="in" filter="blinds(horizontal)">
                                      <p:cBhvr>
                                        <p:cTn id="126" dur="500"/>
                                        <p:tgtEl>
                                          <p:spTgt spid="98"/>
                                        </p:tgtEl>
                                      </p:cBhvr>
                                    </p:animEffect>
                                  </p:childTnLst>
                                </p:cTn>
                              </p:par>
                              <p:par>
                                <p:cTn id="127" presetID="3" presetClass="entr" presetSubtype="10" fill="hold" nodeType="withEffect">
                                  <p:stCondLst>
                                    <p:cond delay="0"/>
                                  </p:stCondLst>
                                  <p:childTnLst>
                                    <p:set>
                                      <p:cBhvr>
                                        <p:cTn id="128" dur="1" fill="hold">
                                          <p:stCondLst>
                                            <p:cond delay="0"/>
                                          </p:stCondLst>
                                        </p:cTn>
                                        <p:tgtEl>
                                          <p:spTgt spid="28707"/>
                                        </p:tgtEl>
                                        <p:attrNameLst>
                                          <p:attrName>style.visibility</p:attrName>
                                        </p:attrNameLst>
                                      </p:cBhvr>
                                      <p:to>
                                        <p:strVal val="visible"/>
                                      </p:to>
                                    </p:set>
                                    <p:animEffect transition="in" filter="blinds(horizontal)">
                                      <p:cBhvr>
                                        <p:cTn id="129" dur="500"/>
                                        <p:tgtEl>
                                          <p:spTgt spid="28707"/>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02"/>
                                        </p:tgtEl>
                                        <p:attrNameLst>
                                          <p:attrName>style.visibility</p:attrName>
                                        </p:attrNameLst>
                                      </p:cBhvr>
                                      <p:to>
                                        <p:strVal val="visible"/>
                                      </p:to>
                                    </p:set>
                                    <p:animEffect transition="in" filter="blinds(horizontal)">
                                      <p:cBhvr>
                                        <p:cTn id="134" dur="500"/>
                                        <p:tgtEl>
                                          <p:spTgt spid="102"/>
                                        </p:tgtEl>
                                      </p:cBhvr>
                                    </p:animEffect>
                                  </p:childTnLst>
                                </p:cTn>
                              </p:par>
                              <p:par>
                                <p:cTn id="135" presetID="3" presetClass="entr" presetSubtype="10" fill="hold" nodeType="withEffect">
                                  <p:stCondLst>
                                    <p:cond delay="0"/>
                                  </p:stCondLst>
                                  <p:childTnLst>
                                    <p:set>
                                      <p:cBhvr>
                                        <p:cTn id="136" dur="1" fill="hold">
                                          <p:stCondLst>
                                            <p:cond delay="0"/>
                                          </p:stCondLst>
                                        </p:cTn>
                                        <p:tgtEl>
                                          <p:spTgt spid="28710"/>
                                        </p:tgtEl>
                                        <p:attrNameLst>
                                          <p:attrName>style.visibility</p:attrName>
                                        </p:attrNameLst>
                                      </p:cBhvr>
                                      <p:to>
                                        <p:strVal val="visible"/>
                                      </p:to>
                                    </p:set>
                                    <p:animEffect transition="in" filter="blinds(horizontal)">
                                      <p:cBhvr>
                                        <p:cTn id="137" dur="500"/>
                                        <p:tgtEl>
                                          <p:spTgt spid="28710"/>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106"/>
                                        </p:tgtEl>
                                        <p:attrNameLst>
                                          <p:attrName>style.visibility</p:attrName>
                                        </p:attrNameLst>
                                      </p:cBhvr>
                                      <p:to>
                                        <p:strVal val="visible"/>
                                      </p:to>
                                    </p:set>
                                    <p:animEffect transition="in" filter="blinds(horizontal)">
                                      <p:cBhvr>
                                        <p:cTn id="140" dur="500"/>
                                        <p:tgtEl>
                                          <p:spTgt spid="106"/>
                                        </p:tgtEl>
                                      </p:cBhvr>
                                    </p:animEffect>
                                  </p:childTnLst>
                                </p:cTn>
                              </p:par>
                              <p:par>
                                <p:cTn id="141" presetID="3" presetClass="entr" presetSubtype="10" fill="hold" nodeType="withEffect">
                                  <p:stCondLst>
                                    <p:cond delay="0"/>
                                  </p:stCondLst>
                                  <p:childTnLst>
                                    <p:set>
                                      <p:cBhvr>
                                        <p:cTn id="142" dur="1" fill="hold">
                                          <p:stCondLst>
                                            <p:cond delay="0"/>
                                          </p:stCondLst>
                                        </p:cTn>
                                        <p:tgtEl>
                                          <p:spTgt spid="28718"/>
                                        </p:tgtEl>
                                        <p:attrNameLst>
                                          <p:attrName>style.visibility</p:attrName>
                                        </p:attrNameLst>
                                      </p:cBhvr>
                                      <p:to>
                                        <p:strVal val="visible"/>
                                      </p:to>
                                    </p:set>
                                    <p:animEffect transition="in" filter="blinds(horizontal)">
                                      <p:cBhvr>
                                        <p:cTn id="143" dur="500"/>
                                        <p:tgtEl>
                                          <p:spTgt spid="28718"/>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110"/>
                                        </p:tgtEl>
                                        <p:attrNameLst>
                                          <p:attrName>style.visibility</p:attrName>
                                        </p:attrNameLst>
                                      </p:cBhvr>
                                      <p:to>
                                        <p:strVal val="visible"/>
                                      </p:to>
                                    </p:set>
                                    <p:animEffect transition="in" filter="blinds(horizontal)">
                                      <p:cBhvr>
                                        <p:cTn id="148" dur="500"/>
                                        <p:tgtEl>
                                          <p:spTgt spid="110"/>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111"/>
                                        </p:tgtEl>
                                        <p:attrNameLst>
                                          <p:attrName>style.visibility</p:attrName>
                                        </p:attrNameLst>
                                      </p:cBhvr>
                                      <p:to>
                                        <p:strVal val="visible"/>
                                      </p:to>
                                    </p:set>
                                    <p:animEffect transition="in" filter="blinds(horizontal)">
                                      <p:cBhvr>
                                        <p:cTn id="153" dur="500"/>
                                        <p:tgtEl>
                                          <p:spTgt spid="111"/>
                                        </p:tgtEl>
                                      </p:cBhvr>
                                    </p:animEffect>
                                  </p:childTnLst>
                                </p:cTn>
                              </p:par>
                              <p:par>
                                <p:cTn id="154" presetID="3" presetClass="entr" presetSubtype="10" fill="hold" nodeType="withEffect">
                                  <p:stCondLst>
                                    <p:cond delay="0"/>
                                  </p:stCondLst>
                                  <p:childTnLst>
                                    <p:set>
                                      <p:cBhvr>
                                        <p:cTn id="155" dur="1" fill="hold">
                                          <p:stCondLst>
                                            <p:cond delay="0"/>
                                          </p:stCondLst>
                                        </p:cTn>
                                        <p:tgtEl>
                                          <p:spTgt spid="28717"/>
                                        </p:tgtEl>
                                        <p:attrNameLst>
                                          <p:attrName>style.visibility</p:attrName>
                                        </p:attrNameLst>
                                      </p:cBhvr>
                                      <p:to>
                                        <p:strVal val="visible"/>
                                      </p:to>
                                    </p:set>
                                    <p:animEffect transition="in" filter="blinds(horizontal)">
                                      <p:cBhvr>
                                        <p:cTn id="156" dur="500"/>
                                        <p:tgtEl>
                                          <p:spTgt spid="28717"/>
                                        </p:tgtEl>
                                      </p:cBhvr>
                                    </p:animEffect>
                                  </p:childTnLst>
                                </p:cTn>
                              </p:par>
                              <p:par>
                                <p:cTn id="157" presetID="3" presetClass="entr" presetSubtype="10" fill="hold" grpId="0" nodeType="withEffect">
                                  <p:stCondLst>
                                    <p:cond delay="0"/>
                                  </p:stCondLst>
                                  <p:childTnLst>
                                    <p:set>
                                      <p:cBhvr>
                                        <p:cTn id="158" dur="1" fill="hold">
                                          <p:stCondLst>
                                            <p:cond delay="0"/>
                                          </p:stCondLst>
                                        </p:cTn>
                                        <p:tgtEl>
                                          <p:spTgt spid="119"/>
                                        </p:tgtEl>
                                        <p:attrNameLst>
                                          <p:attrName>style.visibility</p:attrName>
                                        </p:attrNameLst>
                                      </p:cBhvr>
                                      <p:to>
                                        <p:strVal val="visible"/>
                                      </p:to>
                                    </p:set>
                                    <p:animEffect transition="in" filter="blinds(horizontal)">
                                      <p:cBhvr>
                                        <p:cTn id="159" dur="500"/>
                                        <p:tgtEl>
                                          <p:spTgt spid="119"/>
                                        </p:tgtEl>
                                      </p:cBhvr>
                                    </p:animEffect>
                                  </p:childTnLst>
                                </p:cTn>
                              </p:par>
                              <p:par>
                                <p:cTn id="160" presetID="3" presetClass="entr" presetSubtype="10" fill="hold" nodeType="withEffect">
                                  <p:stCondLst>
                                    <p:cond delay="0"/>
                                  </p:stCondLst>
                                  <p:childTnLst>
                                    <p:set>
                                      <p:cBhvr>
                                        <p:cTn id="161" dur="1" fill="hold">
                                          <p:stCondLst>
                                            <p:cond delay="0"/>
                                          </p:stCondLst>
                                        </p:cTn>
                                        <p:tgtEl>
                                          <p:spTgt spid="28716"/>
                                        </p:tgtEl>
                                        <p:attrNameLst>
                                          <p:attrName>style.visibility</p:attrName>
                                        </p:attrNameLst>
                                      </p:cBhvr>
                                      <p:to>
                                        <p:strVal val="visible"/>
                                      </p:to>
                                    </p:set>
                                    <p:animEffect transition="in" filter="blinds(horizontal)">
                                      <p:cBhvr>
                                        <p:cTn id="162" dur="500"/>
                                        <p:tgtEl>
                                          <p:spTgt spid="28716"/>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121"/>
                                        </p:tgtEl>
                                        <p:attrNameLst>
                                          <p:attrName>style.visibility</p:attrName>
                                        </p:attrNameLst>
                                      </p:cBhvr>
                                      <p:to>
                                        <p:strVal val="visible"/>
                                      </p:to>
                                    </p:set>
                                    <p:animEffect transition="in" filter="blinds(horizontal)">
                                      <p:cBhvr>
                                        <p:cTn id="167" dur="500"/>
                                        <p:tgtEl>
                                          <p:spTgt spid="121"/>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xit" presetSubtype="10" fill="hold" grpId="1" nodeType="clickEffect">
                                  <p:stCondLst>
                                    <p:cond delay="0"/>
                                  </p:stCondLst>
                                  <p:childTnLst>
                                    <p:animEffect transition="out" filter="blinds(horizontal)">
                                      <p:cBhvr>
                                        <p:cTn id="171" dur="500"/>
                                        <p:tgtEl>
                                          <p:spTgt spid="121"/>
                                        </p:tgtEl>
                                      </p:cBhvr>
                                    </p:animEffect>
                                    <p:set>
                                      <p:cBhvr>
                                        <p:cTn id="172" dur="1" fill="hold">
                                          <p:stCondLst>
                                            <p:cond delay="499"/>
                                          </p:stCondLst>
                                        </p:cTn>
                                        <p:tgtEl>
                                          <p:spTgt spid="121"/>
                                        </p:tgtEl>
                                        <p:attrNameLst>
                                          <p:attrName>style.visibility</p:attrName>
                                        </p:attrNameLst>
                                      </p:cBhvr>
                                      <p:to>
                                        <p:strVal val="hidden"/>
                                      </p:to>
                                    </p:set>
                                  </p:childTnLst>
                                </p:cTn>
                              </p:par>
                              <p:par>
                                <p:cTn id="173" presetID="3" presetClass="exit" presetSubtype="10" fill="hold" nodeType="withEffect">
                                  <p:stCondLst>
                                    <p:cond delay="0"/>
                                  </p:stCondLst>
                                  <p:childTnLst>
                                    <p:animEffect transition="out" filter="blinds(horizontal)">
                                      <p:cBhvr>
                                        <p:cTn id="174" dur="500"/>
                                        <p:tgtEl>
                                          <p:spTgt spid="28717"/>
                                        </p:tgtEl>
                                      </p:cBhvr>
                                    </p:animEffect>
                                    <p:set>
                                      <p:cBhvr>
                                        <p:cTn id="175" dur="1" fill="hold">
                                          <p:stCondLst>
                                            <p:cond delay="499"/>
                                          </p:stCondLst>
                                        </p:cTn>
                                        <p:tgtEl>
                                          <p:spTgt spid="28717"/>
                                        </p:tgtEl>
                                        <p:attrNameLst>
                                          <p:attrName>style.visibility</p:attrName>
                                        </p:attrNameLst>
                                      </p:cBhvr>
                                      <p:to>
                                        <p:strVal val="hidden"/>
                                      </p:to>
                                    </p:set>
                                  </p:childTnLst>
                                </p:cTn>
                              </p:par>
                              <p:par>
                                <p:cTn id="176" presetID="3" presetClass="exit" presetSubtype="10" fill="hold" grpId="1" nodeType="withEffect">
                                  <p:stCondLst>
                                    <p:cond delay="0"/>
                                  </p:stCondLst>
                                  <p:childTnLst>
                                    <p:animEffect transition="out" filter="blinds(horizontal)">
                                      <p:cBhvr>
                                        <p:cTn id="177" dur="500"/>
                                        <p:tgtEl>
                                          <p:spTgt spid="119"/>
                                        </p:tgtEl>
                                      </p:cBhvr>
                                    </p:animEffect>
                                    <p:set>
                                      <p:cBhvr>
                                        <p:cTn id="178" dur="1" fill="hold">
                                          <p:stCondLst>
                                            <p:cond delay="499"/>
                                          </p:stCondLst>
                                        </p:cTn>
                                        <p:tgtEl>
                                          <p:spTgt spid="119"/>
                                        </p:tgtEl>
                                        <p:attrNameLst>
                                          <p:attrName>style.visibility</p:attrName>
                                        </p:attrNameLst>
                                      </p:cBhvr>
                                      <p:to>
                                        <p:strVal val="hidden"/>
                                      </p:to>
                                    </p:set>
                                  </p:childTnLst>
                                </p:cTn>
                              </p:par>
                              <p:par>
                                <p:cTn id="179" presetID="3" presetClass="exit" presetSubtype="10" fill="hold" nodeType="withEffect">
                                  <p:stCondLst>
                                    <p:cond delay="0"/>
                                  </p:stCondLst>
                                  <p:childTnLst>
                                    <p:animEffect transition="out" filter="blinds(horizontal)">
                                      <p:cBhvr>
                                        <p:cTn id="180" dur="500"/>
                                        <p:tgtEl>
                                          <p:spTgt spid="28716"/>
                                        </p:tgtEl>
                                      </p:cBhvr>
                                    </p:animEffect>
                                    <p:set>
                                      <p:cBhvr>
                                        <p:cTn id="181" dur="1" fill="hold">
                                          <p:stCondLst>
                                            <p:cond delay="499"/>
                                          </p:stCondLst>
                                        </p:cTn>
                                        <p:tgtEl>
                                          <p:spTgt spid="28716"/>
                                        </p:tgtEl>
                                        <p:attrNameLst>
                                          <p:attrName>style.visibility</p:attrName>
                                        </p:attrNameLst>
                                      </p:cBhvr>
                                      <p:to>
                                        <p:strVal val="hidden"/>
                                      </p:to>
                                    </p:set>
                                  </p:childTnLst>
                                </p:cTn>
                              </p:par>
                              <p:par>
                                <p:cTn id="182" presetID="3" presetClass="exit" presetSubtype="10" fill="hold" grpId="1" nodeType="withEffect">
                                  <p:stCondLst>
                                    <p:cond delay="0"/>
                                  </p:stCondLst>
                                  <p:childTnLst>
                                    <p:animEffect transition="out" filter="blinds(horizontal)">
                                      <p:cBhvr>
                                        <p:cTn id="183" dur="500"/>
                                        <p:tgtEl>
                                          <p:spTgt spid="111"/>
                                        </p:tgtEl>
                                      </p:cBhvr>
                                    </p:animEffect>
                                    <p:set>
                                      <p:cBhvr>
                                        <p:cTn id="184" dur="1" fill="hold">
                                          <p:stCondLst>
                                            <p:cond delay="499"/>
                                          </p:stCondLst>
                                        </p:cTn>
                                        <p:tgtEl>
                                          <p:spTgt spid="111"/>
                                        </p:tgtEl>
                                        <p:attrNameLst>
                                          <p:attrName>style.visibility</p:attrName>
                                        </p:attrNameLst>
                                      </p:cBhvr>
                                      <p:to>
                                        <p:strVal val="hidden"/>
                                      </p:to>
                                    </p:set>
                                  </p:childTnLst>
                                </p:cTn>
                              </p:par>
                              <p:par>
                                <p:cTn id="185" presetID="3" presetClass="exit" presetSubtype="10" fill="hold" grpId="1" nodeType="withEffect">
                                  <p:stCondLst>
                                    <p:cond delay="0"/>
                                  </p:stCondLst>
                                  <p:childTnLst>
                                    <p:animEffect transition="out" filter="blinds(horizontal)">
                                      <p:cBhvr>
                                        <p:cTn id="186" dur="500"/>
                                        <p:tgtEl>
                                          <p:spTgt spid="110"/>
                                        </p:tgtEl>
                                      </p:cBhvr>
                                    </p:animEffect>
                                    <p:set>
                                      <p:cBhvr>
                                        <p:cTn id="187" dur="1" fill="hold">
                                          <p:stCondLst>
                                            <p:cond delay="499"/>
                                          </p:stCondLst>
                                        </p:cTn>
                                        <p:tgtEl>
                                          <p:spTgt spid="110"/>
                                        </p:tgtEl>
                                        <p:attrNameLst>
                                          <p:attrName>style.visibility</p:attrName>
                                        </p:attrNameLst>
                                      </p:cBhvr>
                                      <p:to>
                                        <p:strVal val="hidden"/>
                                      </p:to>
                                    </p:set>
                                  </p:childTnLst>
                                </p:cTn>
                              </p:par>
                              <p:par>
                                <p:cTn id="188" presetID="3" presetClass="exit" presetSubtype="10" fill="hold" grpId="1" nodeType="withEffect">
                                  <p:stCondLst>
                                    <p:cond delay="0"/>
                                  </p:stCondLst>
                                  <p:childTnLst>
                                    <p:animEffect transition="out" filter="blinds(horizontal)">
                                      <p:cBhvr>
                                        <p:cTn id="189" dur="500"/>
                                        <p:tgtEl>
                                          <p:spTgt spid="106"/>
                                        </p:tgtEl>
                                      </p:cBhvr>
                                    </p:animEffect>
                                    <p:set>
                                      <p:cBhvr>
                                        <p:cTn id="190" dur="1" fill="hold">
                                          <p:stCondLst>
                                            <p:cond delay="499"/>
                                          </p:stCondLst>
                                        </p:cTn>
                                        <p:tgtEl>
                                          <p:spTgt spid="106"/>
                                        </p:tgtEl>
                                        <p:attrNameLst>
                                          <p:attrName>style.visibility</p:attrName>
                                        </p:attrNameLst>
                                      </p:cBhvr>
                                      <p:to>
                                        <p:strVal val="hidden"/>
                                      </p:to>
                                    </p:set>
                                  </p:childTnLst>
                                </p:cTn>
                              </p:par>
                              <p:par>
                                <p:cTn id="191" presetID="3" presetClass="exit" presetSubtype="10" fill="hold" nodeType="withEffect">
                                  <p:stCondLst>
                                    <p:cond delay="0"/>
                                  </p:stCondLst>
                                  <p:childTnLst>
                                    <p:animEffect transition="out" filter="blinds(horizontal)">
                                      <p:cBhvr>
                                        <p:cTn id="192" dur="500"/>
                                        <p:tgtEl>
                                          <p:spTgt spid="28710"/>
                                        </p:tgtEl>
                                      </p:cBhvr>
                                    </p:animEffect>
                                    <p:set>
                                      <p:cBhvr>
                                        <p:cTn id="193" dur="1" fill="hold">
                                          <p:stCondLst>
                                            <p:cond delay="499"/>
                                          </p:stCondLst>
                                        </p:cTn>
                                        <p:tgtEl>
                                          <p:spTgt spid="28710"/>
                                        </p:tgtEl>
                                        <p:attrNameLst>
                                          <p:attrName>style.visibility</p:attrName>
                                        </p:attrNameLst>
                                      </p:cBhvr>
                                      <p:to>
                                        <p:strVal val="hidden"/>
                                      </p:to>
                                    </p:set>
                                  </p:childTnLst>
                                </p:cTn>
                              </p:par>
                              <p:par>
                                <p:cTn id="194" presetID="3" presetClass="exit" presetSubtype="10" fill="hold" nodeType="withEffect">
                                  <p:stCondLst>
                                    <p:cond delay="0"/>
                                  </p:stCondLst>
                                  <p:childTnLst>
                                    <p:animEffect transition="out" filter="blinds(horizontal)">
                                      <p:cBhvr>
                                        <p:cTn id="195" dur="500"/>
                                        <p:tgtEl>
                                          <p:spTgt spid="28718"/>
                                        </p:tgtEl>
                                      </p:cBhvr>
                                    </p:animEffect>
                                    <p:set>
                                      <p:cBhvr>
                                        <p:cTn id="196" dur="1" fill="hold">
                                          <p:stCondLst>
                                            <p:cond delay="499"/>
                                          </p:stCondLst>
                                        </p:cTn>
                                        <p:tgtEl>
                                          <p:spTgt spid="28718"/>
                                        </p:tgtEl>
                                        <p:attrNameLst>
                                          <p:attrName>style.visibility</p:attrName>
                                        </p:attrNameLst>
                                      </p:cBhvr>
                                      <p:to>
                                        <p:strVal val="hidden"/>
                                      </p:to>
                                    </p:set>
                                  </p:childTnLst>
                                </p:cTn>
                              </p:par>
                              <p:par>
                                <p:cTn id="197" presetID="3" presetClass="exit" presetSubtype="10" fill="hold" grpId="1" nodeType="withEffect">
                                  <p:stCondLst>
                                    <p:cond delay="0"/>
                                  </p:stCondLst>
                                  <p:childTnLst>
                                    <p:animEffect transition="out" filter="blinds(horizontal)">
                                      <p:cBhvr>
                                        <p:cTn id="198" dur="500"/>
                                        <p:tgtEl>
                                          <p:spTgt spid="102"/>
                                        </p:tgtEl>
                                      </p:cBhvr>
                                    </p:animEffect>
                                    <p:set>
                                      <p:cBhvr>
                                        <p:cTn id="199" dur="1" fill="hold">
                                          <p:stCondLst>
                                            <p:cond delay="499"/>
                                          </p:stCondLst>
                                        </p:cTn>
                                        <p:tgtEl>
                                          <p:spTgt spid="102"/>
                                        </p:tgtEl>
                                        <p:attrNameLst>
                                          <p:attrName>style.visibility</p:attrName>
                                        </p:attrNameLst>
                                      </p:cBhvr>
                                      <p:to>
                                        <p:strVal val="hidden"/>
                                      </p:to>
                                    </p:set>
                                  </p:childTnLst>
                                </p:cTn>
                              </p:par>
                              <p:par>
                                <p:cTn id="200" presetID="3" presetClass="exit" presetSubtype="10" fill="hold" nodeType="withEffect">
                                  <p:stCondLst>
                                    <p:cond delay="0"/>
                                  </p:stCondLst>
                                  <p:childTnLst>
                                    <p:animEffect transition="out" filter="blinds(horizontal)">
                                      <p:cBhvr>
                                        <p:cTn id="201" dur="500"/>
                                        <p:tgtEl>
                                          <p:spTgt spid="28707"/>
                                        </p:tgtEl>
                                      </p:cBhvr>
                                    </p:animEffect>
                                    <p:set>
                                      <p:cBhvr>
                                        <p:cTn id="202" dur="1" fill="hold">
                                          <p:stCondLst>
                                            <p:cond delay="499"/>
                                          </p:stCondLst>
                                        </p:cTn>
                                        <p:tgtEl>
                                          <p:spTgt spid="28707"/>
                                        </p:tgtEl>
                                        <p:attrNameLst>
                                          <p:attrName>style.visibility</p:attrName>
                                        </p:attrNameLst>
                                      </p:cBhvr>
                                      <p:to>
                                        <p:strVal val="hidden"/>
                                      </p:to>
                                    </p:set>
                                  </p:childTnLst>
                                </p:cTn>
                              </p:par>
                              <p:par>
                                <p:cTn id="203" presetID="3" presetClass="exit" presetSubtype="10" fill="hold" grpId="1" nodeType="withEffect">
                                  <p:stCondLst>
                                    <p:cond delay="0"/>
                                  </p:stCondLst>
                                  <p:childTnLst>
                                    <p:animEffect transition="out" filter="blinds(horizontal)">
                                      <p:cBhvr>
                                        <p:cTn id="204" dur="500"/>
                                        <p:tgtEl>
                                          <p:spTgt spid="98"/>
                                        </p:tgtEl>
                                      </p:cBhvr>
                                    </p:animEffect>
                                    <p:set>
                                      <p:cBhvr>
                                        <p:cTn id="205" dur="1" fill="hold">
                                          <p:stCondLst>
                                            <p:cond delay="499"/>
                                          </p:stCondLst>
                                        </p:cTn>
                                        <p:tgtEl>
                                          <p:spTgt spid="98"/>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123"/>
                                        </p:tgtEl>
                                        <p:attrNameLst>
                                          <p:attrName>style.visibility</p:attrName>
                                        </p:attrNameLst>
                                      </p:cBhvr>
                                      <p:to>
                                        <p:strVal val="visible"/>
                                      </p:to>
                                    </p:set>
                                    <p:animEffect transition="in" filter="blinds(horizontal)">
                                      <p:cBhvr>
                                        <p:cTn id="210" dur="500"/>
                                        <p:tgtEl>
                                          <p:spTgt spid="123"/>
                                        </p:tgtEl>
                                      </p:cBhvr>
                                    </p:animEffect>
                                  </p:childTnLst>
                                </p:cTn>
                              </p:par>
                            </p:childTnLst>
                          </p:cTn>
                        </p:par>
                      </p:childTnLst>
                    </p:cTn>
                  </p:par>
                  <p:par>
                    <p:cTn id="211" fill="hold">
                      <p:stCondLst>
                        <p:cond delay="indefinite"/>
                      </p:stCondLst>
                      <p:childTnLst>
                        <p:par>
                          <p:cTn id="212" fill="hold">
                            <p:stCondLst>
                              <p:cond delay="0"/>
                            </p:stCondLst>
                            <p:childTnLst>
                              <p:par>
                                <p:cTn id="213" presetID="3" presetClass="entr" presetSubtype="10" fill="hold" grpId="0" nodeType="clickEffect">
                                  <p:stCondLst>
                                    <p:cond delay="0"/>
                                  </p:stCondLst>
                                  <p:childTnLst>
                                    <p:set>
                                      <p:cBhvr>
                                        <p:cTn id="214" dur="1" fill="hold">
                                          <p:stCondLst>
                                            <p:cond delay="0"/>
                                          </p:stCondLst>
                                        </p:cTn>
                                        <p:tgtEl>
                                          <p:spTgt spid="127"/>
                                        </p:tgtEl>
                                        <p:attrNameLst>
                                          <p:attrName>style.visibility</p:attrName>
                                        </p:attrNameLst>
                                      </p:cBhvr>
                                      <p:to>
                                        <p:strVal val="visible"/>
                                      </p:to>
                                    </p:set>
                                    <p:animEffect transition="in" filter="blinds(horizontal)">
                                      <p:cBhvr>
                                        <p:cTn id="215" dur="500"/>
                                        <p:tgtEl>
                                          <p:spTgt spid="127"/>
                                        </p:tgtEl>
                                      </p:cBhvr>
                                    </p:animEffect>
                                  </p:childTnLst>
                                </p:cTn>
                              </p:par>
                              <p:par>
                                <p:cTn id="216" presetID="3" presetClass="entr" presetSubtype="10" fill="hold" nodeType="withEffect">
                                  <p:stCondLst>
                                    <p:cond delay="0"/>
                                  </p:stCondLst>
                                  <p:childTnLst>
                                    <p:set>
                                      <p:cBhvr>
                                        <p:cTn id="217" dur="1" fill="hold">
                                          <p:stCondLst>
                                            <p:cond delay="0"/>
                                          </p:stCondLst>
                                        </p:cTn>
                                        <p:tgtEl>
                                          <p:spTgt spid="28723"/>
                                        </p:tgtEl>
                                        <p:attrNameLst>
                                          <p:attrName>style.visibility</p:attrName>
                                        </p:attrNameLst>
                                      </p:cBhvr>
                                      <p:to>
                                        <p:strVal val="visible"/>
                                      </p:to>
                                    </p:set>
                                    <p:animEffect transition="in" filter="blinds(horizontal)">
                                      <p:cBhvr>
                                        <p:cTn id="218" dur="500"/>
                                        <p:tgtEl>
                                          <p:spTgt spid="28723"/>
                                        </p:tgtEl>
                                      </p:cBhvr>
                                    </p:animEffect>
                                  </p:childTnLst>
                                </p:cTn>
                              </p:par>
                              <p:par>
                                <p:cTn id="219" presetID="3" presetClass="entr" presetSubtype="10" fill="hold" grpId="0" nodeType="withEffect">
                                  <p:stCondLst>
                                    <p:cond delay="0"/>
                                  </p:stCondLst>
                                  <p:childTnLst>
                                    <p:set>
                                      <p:cBhvr>
                                        <p:cTn id="220" dur="1" fill="hold">
                                          <p:stCondLst>
                                            <p:cond delay="0"/>
                                          </p:stCondLst>
                                        </p:cTn>
                                        <p:tgtEl>
                                          <p:spTgt spid="131"/>
                                        </p:tgtEl>
                                        <p:attrNameLst>
                                          <p:attrName>style.visibility</p:attrName>
                                        </p:attrNameLst>
                                      </p:cBhvr>
                                      <p:to>
                                        <p:strVal val="visible"/>
                                      </p:to>
                                    </p:set>
                                    <p:animEffect transition="in" filter="blinds(horizontal)">
                                      <p:cBhvr>
                                        <p:cTn id="221" dur="500"/>
                                        <p:tgtEl>
                                          <p:spTgt spid="131"/>
                                        </p:tgtEl>
                                      </p:cBhvr>
                                    </p:animEffect>
                                  </p:childTnLst>
                                </p:cTn>
                              </p:par>
                            </p:childTnLst>
                          </p:cTn>
                        </p:par>
                      </p:childTnLst>
                    </p:cTn>
                  </p:par>
                  <p:par>
                    <p:cTn id="222" fill="hold">
                      <p:stCondLst>
                        <p:cond delay="indefinite"/>
                      </p:stCondLst>
                      <p:childTnLst>
                        <p:par>
                          <p:cTn id="223" fill="hold">
                            <p:stCondLst>
                              <p:cond delay="0"/>
                            </p:stCondLst>
                            <p:childTnLst>
                              <p:par>
                                <p:cTn id="224" presetID="3" presetClass="exit" presetSubtype="10" fill="hold" grpId="1" nodeType="clickEffect">
                                  <p:stCondLst>
                                    <p:cond delay="0"/>
                                  </p:stCondLst>
                                  <p:childTnLst>
                                    <p:animEffect transition="out" filter="blinds(horizontal)">
                                      <p:cBhvr>
                                        <p:cTn id="225" dur="500"/>
                                        <p:tgtEl>
                                          <p:spTgt spid="131"/>
                                        </p:tgtEl>
                                      </p:cBhvr>
                                    </p:animEffect>
                                    <p:set>
                                      <p:cBhvr>
                                        <p:cTn id="226" dur="1" fill="hold">
                                          <p:stCondLst>
                                            <p:cond delay="499"/>
                                          </p:stCondLst>
                                        </p:cTn>
                                        <p:tgtEl>
                                          <p:spTgt spid="131"/>
                                        </p:tgtEl>
                                        <p:attrNameLst>
                                          <p:attrName>style.visibility</p:attrName>
                                        </p:attrNameLst>
                                      </p:cBhvr>
                                      <p:to>
                                        <p:strVal val="hidden"/>
                                      </p:to>
                                    </p:set>
                                  </p:childTnLst>
                                </p:cTn>
                              </p:par>
                              <p:par>
                                <p:cTn id="227" presetID="3" presetClass="exit" presetSubtype="10" fill="hold" grpId="1" nodeType="withEffect">
                                  <p:stCondLst>
                                    <p:cond delay="0"/>
                                  </p:stCondLst>
                                  <p:childTnLst>
                                    <p:animEffect transition="out" filter="blinds(horizontal)">
                                      <p:cBhvr>
                                        <p:cTn id="228" dur="500"/>
                                        <p:tgtEl>
                                          <p:spTgt spid="127"/>
                                        </p:tgtEl>
                                      </p:cBhvr>
                                    </p:animEffect>
                                    <p:set>
                                      <p:cBhvr>
                                        <p:cTn id="229" dur="1" fill="hold">
                                          <p:stCondLst>
                                            <p:cond delay="499"/>
                                          </p:stCondLst>
                                        </p:cTn>
                                        <p:tgtEl>
                                          <p:spTgt spid="127"/>
                                        </p:tgtEl>
                                        <p:attrNameLst>
                                          <p:attrName>style.visibility</p:attrName>
                                        </p:attrNameLst>
                                      </p:cBhvr>
                                      <p:to>
                                        <p:strVal val="hidden"/>
                                      </p:to>
                                    </p:set>
                                  </p:childTnLst>
                                </p:cTn>
                              </p:par>
                              <p:par>
                                <p:cTn id="230" presetID="3" presetClass="exit" presetSubtype="10" fill="hold" grpId="1" nodeType="withEffect">
                                  <p:stCondLst>
                                    <p:cond delay="0"/>
                                  </p:stCondLst>
                                  <p:childTnLst>
                                    <p:animEffect transition="out" filter="blinds(horizontal)">
                                      <p:cBhvr>
                                        <p:cTn id="231" dur="500"/>
                                        <p:tgtEl>
                                          <p:spTgt spid="123"/>
                                        </p:tgtEl>
                                      </p:cBhvr>
                                    </p:animEffect>
                                    <p:set>
                                      <p:cBhvr>
                                        <p:cTn id="232" dur="1" fill="hold">
                                          <p:stCondLst>
                                            <p:cond delay="499"/>
                                          </p:stCondLst>
                                        </p:cTn>
                                        <p:tgtEl>
                                          <p:spTgt spid="123"/>
                                        </p:tgtEl>
                                        <p:attrNameLst>
                                          <p:attrName>style.visibility</p:attrName>
                                        </p:attrNameLst>
                                      </p:cBhvr>
                                      <p:to>
                                        <p:strVal val="hidden"/>
                                      </p:to>
                                    </p:set>
                                  </p:childTnLst>
                                </p:cTn>
                              </p:par>
                              <p:par>
                                <p:cTn id="233" presetID="0" presetClass="path" presetSubtype="0" accel="50000" decel="50000" fill="hold" nodeType="withEffect">
                                  <p:stCondLst>
                                    <p:cond delay="1000"/>
                                  </p:stCondLst>
                                  <p:childTnLst>
                                    <p:animMotion origin="layout" path="M 0 -2.22222E-6 L 0 -0.54328 " pathEditMode="relative" rAng="0" ptsTypes="AA">
                                      <p:cBhvr>
                                        <p:cTn id="234" dur="500" fill="hold"/>
                                        <p:tgtEl>
                                          <p:spTgt spid="28723"/>
                                        </p:tgtEl>
                                        <p:attrNameLst>
                                          <p:attrName>ppt_x</p:attrName>
                                          <p:attrName>ppt_y</p:attrName>
                                        </p:attrNameLst>
                                      </p:cBhvr>
                                      <p:rCtr x="0" y="-272"/>
                                    </p:animMotion>
                                  </p:childTnLst>
                                </p:cTn>
                              </p:par>
                            </p:childTnLst>
                          </p:cTn>
                        </p:par>
                      </p:childTnLst>
                    </p:cTn>
                  </p:par>
                  <p:par>
                    <p:cTn id="235" fill="hold">
                      <p:stCondLst>
                        <p:cond delay="indefinite"/>
                      </p:stCondLst>
                      <p:childTnLst>
                        <p:par>
                          <p:cTn id="236" fill="hold">
                            <p:stCondLst>
                              <p:cond delay="0"/>
                            </p:stCondLst>
                            <p:childTnLst>
                              <p:par>
                                <p:cTn id="237" presetID="3" presetClass="entr" presetSubtype="10" fill="hold" grpId="0" nodeType="clickEffect">
                                  <p:stCondLst>
                                    <p:cond delay="0"/>
                                  </p:stCondLst>
                                  <p:childTnLst>
                                    <p:set>
                                      <p:cBhvr>
                                        <p:cTn id="238" dur="1" fill="hold">
                                          <p:stCondLst>
                                            <p:cond delay="0"/>
                                          </p:stCondLst>
                                        </p:cTn>
                                        <p:tgtEl>
                                          <p:spTgt spid="132"/>
                                        </p:tgtEl>
                                        <p:attrNameLst>
                                          <p:attrName>style.visibility</p:attrName>
                                        </p:attrNameLst>
                                      </p:cBhvr>
                                      <p:to>
                                        <p:strVal val="visible"/>
                                      </p:to>
                                    </p:set>
                                    <p:animEffect transition="in" filter="blinds(horizontal)">
                                      <p:cBhvr>
                                        <p:cTn id="239" dur="500"/>
                                        <p:tgtEl>
                                          <p:spTgt spid="132"/>
                                        </p:tgtEl>
                                      </p:cBhvr>
                                    </p:animEffect>
                                  </p:childTnLst>
                                </p:cTn>
                              </p:par>
                            </p:childTnLst>
                          </p:cTn>
                        </p:par>
                      </p:childTnLst>
                    </p:cTn>
                  </p:par>
                  <p:par>
                    <p:cTn id="240" fill="hold">
                      <p:stCondLst>
                        <p:cond delay="indefinite"/>
                      </p:stCondLst>
                      <p:childTnLst>
                        <p:par>
                          <p:cTn id="241" fill="hold">
                            <p:stCondLst>
                              <p:cond delay="0"/>
                            </p:stCondLst>
                            <p:childTnLst>
                              <p:par>
                                <p:cTn id="242" presetID="3" presetClass="entr" presetSubtype="10" fill="hold" nodeType="clickEffect">
                                  <p:stCondLst>
                                    <p:cond delay="0"/>
                                  </p:stCondLst>
                                  <p:childTnLst>
                                    <p:set>
                                      <p:cBhvr>
                                        <p:cTn id="243" dur="1" fill="hold">
                                          <p:stCondLst>
                                            <p:cond delay="0"/>
                                          </p:stCondLst>
                                        </p:cTn>
                                        <p:tgtEl>
                                          <p:spTgt spid="28726"/>
                                        </p:tgtEl>
                                        <p:attrNameLst>
                                          <p:attrName>style.visibility</p:attrName>
                                        </p:attrNameLst>
                                      </p:cBhvr>
                                      <p:to>
                                        <p:strVal val="visible"/>
                                      </p:to>
                                    </p:set>
                                    <p:animEffect transition="in" filter="blinds(horizontal)">
                                      <p:cBhvr>
                                        <p:cTn id="244" dur="500"/>
                                        <p:tgtEl>
                                          <p:spTgt spid="28726"/>
                                        </p:tgtEl>
                                      </p:cBhvr>
                                    </p:animEffect>
                                  </p:childTnLst>
                                </p:cTn>
                              </p:par>
                            </p:childTnLst>
                          </p:cTn>
                        </p:par>
                      </p:childTnLst>
                    </p:cTn>
                  </p:par>
                  <p:par>
                    <p:cTn id="245" fill="hold">
                      <p:stCondLst>
                        <p:cond delay="indefinite"/>
                      </p:stCondLst>
                      <p:childTnLst>
                        <p:par>
                          <p:cTn id="246" fill="hold">
                            <p:stCondLst>
                              <p:cond delay="0"/>
                            </p:stCondLst>
                            <p:childTnLst>
                              <p:par>
                                <p:cTn id="247" presetID="3" presetClass="entr" presetSubtype="10" fill="hold" grpId="0" nodeType="clickEffect">
                                  <p:stCondLst>
                                    <p:cond delay="0"/>
                                  </p:stCondLst>
                                  <p:childTnLst>
                                    <p:set>
                                      <p:cBhvr>
                                        <p:cTn id="248" dur="1" fill="hold">
                                          <p:stCondLst>
                                            <p:cond delay="0"/>
                                          </p:stCondLst>
                                        </p:cTn>
                                        <p:tgtEl>
                                          <p:spTgt spid="116"/>
                                        </p:tgtEl>
                                        <p:attrNameLst>
                                          <p:attrName>style.visibility</p:attrName>
                                        </p:attrNameLst>
                                      </p:cBhvr>
                                      <p:to>
                                        <p:strVal val="visible"/>
                                      </p:to>
                                    </p:set>
                                    <p:animEffect transition="in" filter="blinds(horizontal)">
                                      <p:cBhvr>
                                        <p:cTn id="249" dur="500"/>
                                        <p:tgtEl>
                                          <p:spTgt spid="116"/>
                                        </p:tgtEl>
                                      </p:cBhvr>
                                    </p:animEffect>
                                  </p:childTnLst>
                                </p:cTn>
                              </p:par>
                            </p:childTnLst>
                          </p:cTn>
                        </p:par>
                      </p:childTnLst>
                    </p:cTn>
                  </p:par>
                  <p:par>
                    <p:cTn id="250" fill="hold">
                      <p:stCondLst>
                        <p:cond delay="indefinite"/>
                      </p:stCondLst>
                      <p:childTnLst>
                        <p:par>
                          <p:cTn id="251" fill="hold">
                            <p:stCondLst>
                              <p:cond delay="0"/>
                            </p:stCondLst>
                            <p:childTnLst>
                              <p:par>
                                <p:cTn id="252" presetID="3" presetClass="entr" presetSubtype="10" fill="hold" grpId="0" nodeType="clickEffect">
                                  <p:stCondLst>
                                    <p:cond delay="0"/>
                                  </p:stCondLst>
                                  <p:childTnLst>
                                    <p:set>
                                      <p:cBhvr>
                                        <p:cTn id="253" dur="1" fill="hold">
                                          <p:stCondLst>
                                            <p:cond delay="0"/>
                                          </p:stCondLst>
                                        </p:cTn>
                                        <p:tgtEl>
                                          <p:spTgt spid="118"/>
                                        </p:tgtEl>
                                        <p:attrNameLst>
                                          <p:attrName>style.visibility</p:attrName>
                                        </p:attrNameLst>
                                      </p:cBhvr>
                                      <p:to>
                                        <p:strVal val="visible"/>
                                      </p:to>
                                    </p:set>
                                    <p:animEffect transition="in" filter="blinds(horizontal)">
                                      <p:cBhvr>
                                        <p:cTn id="254" dur="500"/>
                                        <p:tgtEl>
                                          <p:spTgt spid="118"/>
                                        </p:tgtEl>
                                      </p:cBhvr>
                                    </p:animEffect>
                                  </p:childTnLst>
                                </p:cTn>
                              </p:par>
                              <p:par>
                                <p:cTn id="255" presetID="3" presetClass="entr" presetSubtype="10" fill="hold" nodeType="withEffect">
                                  <p:stCondLst>
                                    <p:cond delay="0"/>
                                  </p:stCondLst>
                                  <p:childTnLst>
                                    <p:set>
                                      <p:cBhvr>
                                        <p:cTn id="256" dur="1" fill="hold">
                                          <p:stCondLst>
                                            <p:cond delay="0"/>
                                          </p:stCondLst>
                                        </p:cTn>
                                        <p:tgtEl>
                                          <p:spTgt spid="34872"/>
                                        </p:tgtEl>
                                        <p:attrNameLst>
                                          <p:attrName>style.visibility</p:attrName>
                                        </p:attrNameLst>
                                      </p:cBhvr>
                                      <p:to>
                                        <p:strVal val="visible"/>
                                      </p:to>
                                    </p:set>
                                    <p:animEffect transition="in" filter="blinds(horizontal)">
                                      <p:cBhvr>
                                        <p:cTn id="257" dur="500"/>
                                        <p:tgtEl>
                                          <p:spTgt spid="34872"/>
                                        </p:tgtEl>
                                      </p:cBhvr>
                                    </p:animEffect>
                                  </p:childTnLst>
                                </p:cTn>
                              </p:par>
                              <p:par>
                                <p:cTn id="258" presetID="3" presetClass="entr" presetSubtype="10" fill="hold" nodeType="withEffect">
                                  <p:stCondLst>
                                    <p:cond delay="0"/>
                                  </p:stCondLst>
                                  <p:childTnLst>
                                    <p:set>
                                      <p:cBhvr>
                                        <p:cTn id="259" dur="1" fill="hold">
                                          <p:stCondLst>
                                            <p:cond delay="0"/>
                                          </p:stCondLst>
                                        </p:cTn>
                                        <p:tgtEl>
                                          <p:spTgt spid="34817"/>
                                        </p:tgtEl>
                                        <p:attrNameLst>
                                          <p:attrName>style.visibility</p:attrName>
                                        </p:attrNameLst>
                                      </p:cBhvr>
                                      <p:to>
                                        <p:strVal val="visible"/>
                                      </p:to>
                                    </p:set>
                                    <p:animEffect transition="in" filter="blinds(horizontal)">
                                      <p:cBhvr>
                                        <p:cTn id="260" dur="500"/>
                                        <p:tgtEl>
                                          <p:spTgt spid="34817"/>
                                        </p:tgtEl>
                                      </p:cBhvr>
                                    </p:animEffect>
                                  </p:childTnLst>
                                </p:cTn>
                              </p:par>
                              <p:par>
                                <p:cTn id="261" presetID="3" presetClass="entr" presetSubtype="10" fill="hold" nodeType="withEffect">
                                  <p:stCondLst>
                                    <p:cond delay="0"/>
                                  </p:stCondLst>
                                  <p:childTnLst>
                                    <p:set>
                                      <p:cBhvr>
                                        <p:cTn id="262" dur="1" fill="hold">
                                          <p:stCondLst>
                                            <p:cond delay="0"/>
                                          </p:stCondLst>
                                        </p:cTn>
                                        <p:tgtEl>
                                          <p:spTgt spid="34823"/>
                                        </p:tgtEl>
                                        <p:attrNameLst>
                                          <p:attrName>style.visibility</p:attrName>
                                        </p:attrNameLst>
                                      </p:cBhvr>
                                      <p:to>
                                        <p:strVal val="visible"/>
                                      </p:to>
                                    </p:set>
                                    <p:animEffect transition="in" filter="blinds(horizontal)">
                                      <p:cBhvr>
                                        <p:cTn id="263" dur="500"/>
                                        <p:tgtEl>
                                          <p:spTgt spid="34823"/>
                                        </p:tgtEl>
                                      </p:cBhvr>
                                    </p:animEffect>
                                  </p:childTnLst>
                                </p:cTn>
                              </p:par>
                              <p:par>
                                <p:cTn id="264" presetID="3" presetClass="entr" presetSubtype="10" fill="hold" nodeType="withEffect">
                                  <p:stCondLst>
                                    <p:cond delay="0"/>
                                  </p:stCondLst>
                                  <p:childTnLst>
                                    <p:set>
                                      <p:cBhvr>
                                        <p:cTn id="265" dur="1" fill="hold">
                                          <p:stCondLst>
                                            <p:cond delay="0"/>
                                          </p:stCondLst>
                                        </p:cTn>
                                        <p:tgtEl>
                                          <p:spTgt spid="9"/>
                                        </p:tgtEl>
                                        <p:attrNameLst>
                                          <p:attrName>style.visibility</p:attrName>
                                        </p:attrNameLst>
                                      </p:cBhvr>
                                      <p:to>
                                        <p:strVal val="visible"/>
                                      </p:to>
                                    </p:set>
                                    <p:animEffect transition="in" filter="blinds(horizontal)">
                                      <p:cBhvr>
                                        <p:cTn id="266" dur="500"/>
                                        <p:tgtEl>
                                          <p:spTgt spid="9"/>
                                        </p:tgtEl>
                                      </p:cBhvr>
                                    </p:animEffect>
                                  </p:childTnLst>
                                </p:cTn>
                              </p:par>
                            </p:childTnLst>
                          </p:cTn>
                        </p:par>
                      </p:childTnLst>
                    </p:cTn>
                  </p:par>
                  <p:par>
                    <p:cTn id="267" fill="hold">
                      <p:stCondLst>
                        <p:cond delay="indefinite"/>
                      </p:stCondLst>
                      <p:childTnLst>
                        <p:par>
                          <p:cTn id="268" fill="hold">
                            <p:stCondLst>
                              <p:cond delay="0"/>
                            </p:stCondLst>
                            <p:childTnLst>
                              <p:par>
                                <p:cTn id="269" presetID="3" presetClass="exit" presetSubtype="10" fill="hold" nodeType="clickEffect">
                                  <p:stCondLst>
                                    <p:cond delay="0"/>
                                  </p:stCondLst>
                                  <p:childTnLst>
                                    <p:animEffect transition="out" filter="blinds(horizontal)">
                                      <p:cBhvr>
                                        <p:cTn id="270" dur="500"/>
                                        <p:tgtEl>
                                          <p:spTgt spid="34817"/>
                                        </p:tgtEl>
                                      </p:cBhvr>
                                    </p:animEffect>
                                    <p:set>
                                      <p:cBhvr>
                                        <p:cTn id="271" dur="1" fill="hold">
                                          <p:stCondLst>
                                            <p:cond delay="499"/>
                                          </p:stCondLst>
                                        </p:cTn>
                                        <p:tgtEl>
                                          <p:spTgt spid="34817"/>
                                        </p:tgtEl>
                                        <p:attrNameLst>
                                          <p:attrName>style.visibility</p:attrName>
                                        </p:attrNameLst>
                                      </p:cBhvr>
                                      <p:to>
                                        <p:strVal val="hidden"/>
                                      </p:to>
                                    </p:set>
                                  </p:childTnLst>
                                </p:cTn>
                              </p:par>
                            </p:childTnLst>
                          </p:cTn>
                        </p:par>
                      </p:childTnLst>
                    </p:cTn>
                  </p:par>
                  <p:par>
                    <p:cTn id="272" fill="hold">
                      <p:stCondLst>
                        <p:cond delay="indefinite"/>
                      </p:stCondLst>
                      <p:childTnLst>
                        <p:par>
                          <p:cTn id="273" fill="hold">
                            <p:stCondLst>
                              <p:cond delay="0"/>
                            </p:stCondLst>
                            <p:childTnLst>
                              <p:par>
                                <p:cTn id="274" presetID="3" presetClass="exit" presetSubtype="10" fill="hold" nodeType="clickEffect">
                                  <p:stCondLst>
                                    <p:cond delay="0"/>
                                  </p:stCondLst>
                                  <p:childTnLst>
                                    <p:animEffect transition="out" filter="blinds(horizontal)">
                                      <p:cBhvr>
                                        <p:cTn id="275" dur="500"/>
                                        <p:tgtEl>
                                          <p:spTgt spid="34823"/>
                                        </p:tgtEl>
                                      </p:cBhvr>
                                    </p:animEffect>
                                    <p:set>
                                      <p:cBhvr>
                                        <p:cTn id="276" dur="1" fill="hold">
                                          <p:stCondLst>
                                            <p:cond delay="499"/>
                                          </p:stCondLst>
                                        </p:cTn>
                                        <p:tgtEl>
                                          <p:spTgt spid="34823"/>
                                        </p:tgtEl>
                                        <p:attrNameLst>
                                          <p:attrName>style.visibility</p:attrName>
                                        </p:attrNameLst>
                                      </p:cBhvr>
                                      <p:to>
                                        <p:strVal val="hidden"/>
                                      </p:to>
                                    </p:set>
                                  </p:childTnLst>
                                </p:cTn>
                              </p:par>
                            </p:childTnLst>
                          </p:cTn>
                        </p:par>
                      </p:childTnLst>
                    </p:cTn>
                  </p:par>
                  <p:par>
                    <p:cTn id="277" fill="hold">
                      <p:stCondLst>
                        <p:cond delay="indefinite"/>
                      </p:stCondLst>
                      <p:childTnLst>
                        <p:par>
                          <p:cTn id="278" fill="hold">
                            <p:stCondLst>
                              <p:cond delay="0"/>
                            </p:stCondLst>
                            <p:childTnLst>
                              <p:par>
                                <p:cTn id="279" presetID="3" presetClass="exit" presetSubtype="10" fill="hold" nodeType="clickEffect">
                                  <p:stCondLst>
                                    <p:cond delay="0"/>
                                  </p:stCondLst>
                                  <p:childTnLst>
                                    <p:animEffect transition="out" filter="blinds(horizontal)">
                                      <p:cBhvr>
                                        <p:cTn id="280" dur="500"/>
                                        <p:tgtEl>
                                          <p:spTgt spid="9"/>
                                        </p:tgtEl>
                                      </p:cBhvr>
                                    </p:animEffect>
                                    <p:set>
                                      <p:cBhvr>
                                        <p:cTn id="281" dur="1" fill="hold">
                                          <p:stCondLst>
                                            <p:cond delay="499"/>
                                          </p:stCondLst>
                                        </p:cTn>
                                        <p:tgtEl>
                                          <p:spTgt spid="9"/>
                                        </p:tgtEl>
                                        <p:attrNameLst>
                                          <p:attrName>style.visibility</p:attrName>
                                        </p:attrNameLst>
                                      </p:cBhvr>
                                      <p:to>
                                        <p:strVal val="hidden"/>
                                      </p:to>
                                    </p:set>
                                  </p:childTnLst>
                                </p:cTn>
                              </p:par>
                            </p:childTnLst>
                          </p:cTn>
                        </p:par>
                      </p:childTnLst>
                    </p:cTn>
                  </p:par>
                  <p:par>
                    <p:cTn id="282" fill="hold">
                      <p:stCondLst>
                        <p:cond delay="indefinite"/>
                      </p:stCondLst>
                      <p:childTnLst>
                        <p:par>
                          <p:cTn id="283" fill="hold">
                            <p:stCondLst>
                              <p:cond delay="0"/>
                            </p:stCondLst>
                            <p:childTnLst>
                              <p:par>
                                <p:cTn id="284" presetID="3" presetClass="exit" presetSubtype="10" fill="hold" nodeType="clickEffect">
                                  <p:stCondLst>
                                    <p:cond delay="0"/>
                                  </p:stCondLst>
                                  <p:childTnLst>
                                    <p:animEffect transition="out" filter="blinds(horizontal)">
                                      <p:cBhvr>
                                        <p:cTn id="285" dur="500"/>
                                        <p:tgtEl>
                                          <p:spTgt spid="34872"/>
                                        </p:tgtEl>
                                      </p:cBhvr>
                                    </p:animEffect>
                                    <p:set>
                                      <p:cBhvr>
                                        <p:cTn id="286" dur="1" fill="hold">
                                          <p:stCondLst>
                                            <p:cond delay="499"/>
                                          </p:stCondLst>
                                        </p:cTn>
                                        <p:tgtEl>
                                          <p:spTgt spid="348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47" grpId="0"/>
      <p:bldP spid="48" grpId="0"/>
      <p:bldP spid="48" grpId="1"/>
      <p:bldP spid="54" grpId="0"/>
      <p:bldP spid="54" grpId="1"/>
      <p:bldP spid="70" grpId="0"/>
      <p:bldP spid="70" grpId="1"/>
      <p:bldP spid="84" grpId="0"/>
      <p:bldP spid="84" grpId="1"/>
      <p:bldP spid="94" grpId="0"/>
      <p:bldP spid="94" grpId="1"/>
      <p:bldP spid="98" grpId="0"/>
      <p:bldP spid="98" grpId="1"/>
      <p:bldP spid="102" grpId="0"/>
      <p:bldP spid="102" grpId="1"/>
      <p:bldP spid="106" grpId="0"/>
      <p:bldP spid="106" grpId="1"/>
      <p:bldP spid="110" grpId="0"/>
      <p:bldP spid="110" grpId="1"/>
      <p:bldP spid="111" grpId="0"/>
      <p:bldP spid="111" grpId="1"/>
      <p:bldP spid="119" grpId="0"/>
      <p:bldP spid="119" grpId="1"/>
      <p:bldP spid="121" grpId="0"/>
      <p:bldP spid="121" grpId="1"/>
      <p:bldP spid="127" grpId="0"/>
      <p:bldP spid="127" grpId="1"/>
      <p:bldP spid="131" grpId="0"/>
      <p:bldP spid="131" grpId="1"/>
      <p:bldP spid="132" grpId="0"/>
      <p:bldP spid="116" grpId="0"/>
      <p:bldP spid="1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Laplaciano</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38</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9"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2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0" name="Rectangle 34"/>
          <p:cNvSpPr>
            <a:spLocks noChangeArrowheads="1"/>
          </p:cNvSpPr>
          <p:nvPr/>
        </p:nvSpPr>
        <p:spPr bwMode="auto">
          <a:xfrm>
            <a:off x="0" y="54358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3" name="Rectangle 37"/>
          <p:cNvSpPr>
            <a:spLocks noChangeArrowheads="1"/>
          </p:cNvSpPr>
          <p:nvPr/>
        </p:nvSpPr>
        <p:spPr bwMode="auto">
          <a:xfrm>
            <a:off x="0" y="78579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6" name="Rectangle 4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CasellaDiTesto 73"/>
          <p:cNvSpPr txBox="1"/>
          <p:nvPr/>
        </p:nvSpPr>
        <p:spPr>
          <a:xfrm>
            <a:off x="928662" y="714356"/>
            <a:ext cx="7286676" cy="369332"/>
          </a:xfrm>
          <a:prstGeom prst="rect">
            <a:avLst/>
          </a:prstGeom>
          <a:noFill/>
        </p:spPr>
        <p:txBody>
          <a:bodyPr wrap="square" rtlCol="0">
            <a:spAutoFit/>
          </a:bodyPr>
          <a:lstStyle/>
          <a:p>
            <a:pPr algn="ctr"/>
            <a:r>
              <a:rPr lang="it-IT" b="1" dirty="0" smtClean="0"/>
              <a:t>Proprietà fondamentali </a:t>
            </a:r>
            <a:endParaRPr lang="it-IT" b="1"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49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4997" name="Rectangle 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8"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9" name="Rectangle 7"/>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81" name="Rectangle 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2" name="Rectangle 10"/>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3" name="Rectangle 11"/>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4" name="Rectangle 12"/>
          <p:cNvSpPr>
            <a:spLocks noChangeArrowheads="1"/>
          </p:cNvSpPr>
          <p:nvPr/>
        </p:nvSpPr>
        <p:spPr bwMode="auto">
          <a:xfrm>
            <a:off x="0" y="176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5" name="Rectangle 13"/>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6" name="Rectangle 14"/>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7" name="Rectangle 15"/>
          <p:cNvSpPr>
            <a:spLocks noChangeArrowheads="1"/>
          </p:cNvSpPr>
          <p:nvPr/>
        </p:nvSpPr>
        <p:spPr bwMode="auto">
          <a:xfrm>
            <a:off x="0" y="2762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 name="Rectangle 2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3" name="Rectangle 21"/>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4" name="Rectangle 22"/>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7" name="Rectangle 25"/>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0" name="Rectangle 28"/>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3" name="Rectangle 3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6" name="Rectangle 34"/>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8"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9" name="Rectangle 37"/>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2" name="Rectangle 4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5" name="Rectangle 4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0" name="Rectangle 4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1" name="Rectangle 4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2" name="Rectangle 50"/>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4"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5" name="Rectangle 5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7"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8" name="Rectangle 5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CasellaDiTesto 119"/>
          <p:cNvSpPr txBox="1"/>
          <p:nvPr/>
        </p:nvSpPr>
        <p:spPr>
          <a:xfrm>
            <a:off x="392893" y="1214422"/>
            <a:ext cx="8358214" cy="2031325"/>
          </a:xfrm>
          <a:prstGeom prst="rect">
            <a:avLst/>
          </a:prstGeom>
          <a:noFill/>
          <a:ln w="38100">
            <a:solidFill>
              <a:srgbClr val="00144C"/>
            </a:solidFill>
          </a:ln>
        </p:spPr>
        <p:txBody>
          <a:bodyPr wrap="square" rtlCol="0">
            <a:spAutoFit/>
          </a:bodyPr>
          <a:lstStyle/>
          <a:p>
            <a:r>
              <a:rPr lang="it-IT" dirty="0" smtClean="0"/>
              <a:t>Una funzione scalare  </a:t>
            </a:r>
            <a:r>
              <a:rPr lang="it-IT" i="1" dirty="0" smtClean="0"/>
              <a:t>f</a:t>
            </a:r>
            <a:r>
              <a:rPr lang="it-IT" dirty="0" smtClean="0"/>
              <a:t>(</a:t>
            </a:r>
            <a:r>
              <a:rPr lang="it-IT" b="1" dirty="0" smtClean="0"/>
              <a:t>P</a:t>
            </a:r>
            <a:r>
              <a:rPr lang="it-IT" dirty="0" smtClean="0"/>
              <a:t>) definita in una regione </a:t>
            </a:r>
            <a:r>
              <a:rPr lang="it-IT" b="1" dirty="0" smtClean="0"/>
              <a:t>D</a:t>
            </a:r>
            <a:r>
              <a:rPr lang="it-IT" dirty="0" smtClean="0"/>
              <a:t> si dice </a:t>
            </a:r>
            <a:r>
              <a:rPr lang="it-IT" b="1" dirty="0" smtClean="0"/>
              <a:t>armonica</a:t>
            </a:r>
            <a:r>
              <a:rPr lang="it-IT" dirty="0" smtClean="0"/>
              <a:t> se la sua </a:t>
            </a:r>
            <a:r>
              <a:rPr lang="it-IT" dirty="0" err="1" smtClean="0"/>
              <a:t>laplaciana</a:t>
            </a:r>
            <a:r>
              <a:rPr lang="it-IT" dirty="0" smtClean="0"/>
              <a:t> è nulla ovvero</a:t>
            </a:r>
          </a:p>
          <a:p>
            <a:endParaRPr lang="it-IT" dirty="0" smtClean="0"/>
          </a:p>
          <a:p>
            <a:pPr algn="ctr"/>
            <a:r>
              <a:rPr lang="it-IT" dirty="0" smtClean="0"/>
              <a:t>∆ </a:t>
            </a:r>
            <a:r>
              <a:rPr lang="it-IT" i="1" dirty="0" smtClean="0"/>
              <a:t>f</a:t>
            </a:r>
            <a:r>
              <a:rPr lang="it-IT" dirty="0" smtClean="0"/>
              <a:t>(</a:t>
            </a:r>
            <a:r>
              <a:rPr lang="it-IT" b="1" dirty="0" smtClean="0"/>
              <a:t>P</a:t>
            </a:r>
            <a:r>
              <a:rPr lang="it-IT" dirty="0" smtClean="0"/>
              <a:t>) = 0</a:t>
            </a:r>
          </a:p>
          <a:p>
            <a:endParaRPr lang="it-IT" dirty="0" smtClean="0"/>
          </a:p>
          <a:p>
            <a:r>
              <a:rPr lang="it-IT" dirty="0" smtClean="0"/>
              <a:t>Un campo scalare descritto da una funzione armonica prende il nome di </a:t>
            </a:r>
            <a:r>
              <a:rPr lang="it-IT" i="1" dirty="0" smtClean="0"/>
              <a:t>campo scalare armonico</a:t>
            </a:r>
            <a:r>
              <a:rPr lang="it-IT" dirty="0" smtClean="0"/>
              <a:t>.</a:t>
            </a:r>
            <a:endParaRPr lang="it-IT" i="1" dirty="0"/>
          </a:p>
        </p:txBody>
      </p:sp>
      <p:sp>
        <p:nvSpPr>
          <p:cNvPr id="122" name="CasellaDiTesto 121"/>
          <p:cNvSpPr txBox="1"/>
          <p:nvPr/>
        </p:nvSpPr>
        <p:spPr>
          <a:xfrm>
            <a:off x="392877" y="3357562"/>
            <a:ext cx="8358246" cy="646331"/>
          </a:xfrm>
          <a:prstGeom prst="rect">
            <a:avLst/>
          </a:prstGeom>
          <a:noFill/>
          <a:ln w="38100">
            <a:solidFill>
              <a:srgbClr val="00144C"/>
            </a:solidFill>
          </a:ln>
        </p:spPr>
        <p:txBody>
          <a:bodyPr wrap="square" rtlCol="0">
            <a:spAutoFit/>
          </a:bodyPr>
          <a:lstStyle/>
          <a:p>
            <a:pPr algn="ctr"/>
            <a:r>
              <a:rPr lang="it-IT" i="1" dirty="0" smtClean="0"/>
              <a:t>Combinazione lineare. </a:t>
            </a:r>
            <a:r>
              <a:rPr lang="it-IT" dirty="0" smtClean="0"/>
              <a:t>Ogni combinazione lineare di più funzioni armoniche è una funzione armonica</a:t>
            </a:r>
          </a:p>
        </p:txBody>
      </p:sp>
      <p:sp>
        <p:nvSpPr>
          <p:cNvPr id="124" name="CasellaDiTesto 123"/>
          <p:cNvSpPr txBox="1"/>
          <p:nvPr/>
        </p:nvSpPr>
        <p:spPr>
          <a:xfrm>
            <a:off x="392877" y="4143381"/>
            <a:ext cx="8358246" cy="2308324"/>
          </a:xfrm>
          <a:prstGeom prst="rect">
            <a:avLst/>
          </a:prstGeom>
          <a:noFill/>
          <a:ln w="38100">
            <a:solidFill>
              <a:srgbClr val="00144C"/>
            </a:solidFill>
          </a:ln>
        </p:spPr>
        <p:txBody>
          <a:bodyPr wrap="square" rtlCol="0">
            <a:spAutoFit/>
          </a:bodyPr>
          <a:lstStyle/>
          <a:p>
            <a:pPr algn="ctr"/>
            <a:r>
              <a:rPr lang="it-IT" i="1" dirty="0" smtClean="0"/>
              <a:t>Teorema della media per le funzioni armoniche. </a:t>
            </a:r>
            <a:r>
              <a:rPr lang="it-IT" dirty="0" smtClean="0"/>
              <a:t>Una funzione armonica di due variabili assume in un punto </a:t>
            </a:r>
            <a:r>
              <a:rPr lang="it-IT" b="1" dirty="0" smtClean="0"/>
              <a:t>P</a:t>
            </a:r>
            <a:r>
              <a:rPr lang="it-IT" dirty="0" smtClean="0"/>
              <a:t> la media dei valori che essa ha su una circonferenza di raggio qualsiasi con centro nel punto ( si estende naturalmente anche a funzioni di tre variabili)</a:t>
            </a:r>
          </a:p>
          <a:p>
            <a:pPr algn="ctr"/>
            <a:endParaRPr lang="it-IT" dirty="0" smtClean="0"/>
          </a:p>
          <a:p>
            <a:pPr algn="ctr"/>
            <a:endParaRPr lang="it-IT" dirty="0" smtClean="0"/>
          </a:p>
          <a:p>
            <a:pPr algn="ctr"/>
            <a:endParaRPr lang="it-IT" dirty="0" smtClean="0"/>
          </a:p>
          <a:p>
            <a:pPr algn="ctr"/>
            <a:r>
              <a:rPr lang="it-IT" dirty="0" smtClean="0"/>
              <a:t>Essendo </a:t>
            </a:r>
            <a:r>
              <a:rPr lang="it-IT" b="1" dirty="0" smtClean="0"/>
              <a:t>S</a:t>
            </a:r>
            <a:r>
              <a:rPr lang="it-IT" dirty="0" smtClean="0"/>
              <a:t> un cerchio di centro </a:t>
            </a:r>
            <a:r>
              <a:rPr lang="it-IT" b="1" dirty="0" smtClean="0"/>
              <a:t>P</a:t>
            </a:r>
            <a:r>
              <a:rPr lang="it-IT" dirty="0" smtClean="0"/>
              <a:t> e raggio r ed essendo </a:t>
            </a:r>
            <a:r>
              <a:rPr lang="it-IT" b="1" dirty="0" smtClean="0"/>
              <a:t>B</a:t>
            </a:r>
            <a:r>
              <a:rPr lang="it-IT" dirty="0" smtClean="0"/>
              <a:t> il baricentro di </a:t>
            </a:r>
            <a:r>
              <a:rPr lang="it-IT" dirty="0" err="1" smtClean="0"/>
              <a:t>dL</a:t>
            </a:r>
            <a:endParaRPr lang="it-IT" dirty="0" smtClean="0"/>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8992" y="5357826"/>
            <a:ext cx="2276475" cy="676275"/>
          </a:xfrm>
          <a:prstGeom prst="rect">
            <a:avLst/>
          </a:prstGeom>
          <a:noFill/>
        </p:spPr>
      </p:pic>
      <p:sp>
        <p:nvSpPr>
          <p:cNvPr id="2867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CasellaDiTesto 124"/>
          <p:cNvSpPr txBox="1"/>
          <p:nvPr/>
        </p:nvSpPr>
        <p:spPr>
          <a:xfrm>
            <a:off x="428596" y="1544360"/>
            <a:ext cx="8358246" cy="646331"/>
          </a:xfrm>
          <a:prstGeom prst="rect">
            <a:avLst/>
          </a:prstGeom>
          <a:noFill/>
          <a:ln w="38100">
            <a:solidFill>
              <a:srgbClr val="00144C"/>
            </a:solidFill>
          </a:ln>
        </p:spPr>
        <p:txBody>
          <a:bodyPr wrap="square" rtlCol="0">
            <a:spAutoFit/>
          </a:bodyPr>
          <a:lstStyle/>
          <a:p>
            <a:pPr algn="ctr"/>
            <a:r>
              <a:rPr lang="it-IT" i="1" dirty="0" smtClean="0"/>
              <a:t>Teorema di unicità 1. </a:t>
            </a:r>
            <a:r>
              <a:rPr lang="it-IT" dirty="0" smtClean="0"/>
              <a:t>Se di una funzione armonica si assegnano i valori sul bordo ∂</a:t>
            </a:r>
            <a:r>
              <a:rPr lang="it-IT" b="1" dirty="0" smtClean="0"/>
              <a:t>D </a:t>
            </a:r>
            <a:r>
              <a:rPr lang="it-IT" dirty="0" smtClean="0"/>
              <a:t>di una regione, essa risulta univocamente determinata dentro la regione </a:t>
            </a:r>
            <a:r>
              <a:rPr lang="it-IT" b="1" dirty="0" smtClean="0"/>
              <a:t>D</a:t>
            </a:r>
            <a:r>
              <a:rPr lang="it-IT" dirty="0" smtClean="0"/>
              <a:t>.</a:t>
            </a:r>
            <a:endParaRPr lang="it-IT" b="1" dirty="0" smtClean="0"/>
          </a:p>
        </p:txBody>
      </p:sp>
      <p:sp>
        <p:nvSpPr>
          <p:cNvPr id="126" name="CasellaDiTesto 125"/>
          <p:cNvSpPr txBox="1"/>
          <p:nvPr/>
        </p:nvSpPr>
        <p:spPr>
          <a:xfrm>
            <a:off x="428596" y="2734271"/>
            <a:ext cx="8358246" cy="923330"/>
          </a:xfrm>
          <a:prstGeom prst="rect">
            <a:avLst/>
          </a:prstGeom>
          <a:noFill/>
          <a:ln w="38100">
            <a:solidFill>
              <a:srgbClr val="00144C"/>
            </a:solidFill>
          </a:ln>
        </p:spPr>
        <p:txBody>
          <a:bodyPr wrap="square" rtlCol="0">
            <a:spAutoFit/>
          </a:bodyPr>
          <a:lstStyle/>
          <a:p>
            <a:pPr algn="ctr"/>
            <a:r>
              <a:rPr lang="it-IT" i="1" dirty="0" smtClean="0"/>
              <a:t>Teorema di unicità 2. </a:t>
            </a:r>
            <a:r>
              <a:rPr lang="it-IT" dirty="0" smtClean="0"/>
              <a:t>Se di una funzione armonica si assegnano le derivate normali sul bordo ∂</a:t>
            </a:r>
            <a:r>
              <a:rPr lang="it-IT" b="1" dirty="0" smtClean="0"/>
              <a:t>D </a:t>
            </a:r>
            <a:r>
              <a:rPr lang="it-IT" dirty="0" smtClean="0"/>
              <a:t>di una regione, essa è determinata dentro la regione </a:t>
            </a:r>
            <a:r>
              <a:rPr lang="it-IT" b="1" dirty="0" smtClean="0"/>
              <a:t>D </a:t>
            </a:r>
            <a:r>
              <a:rPr lang="it-IT" dirty="0" smtClean="0"/>
              <a:t>a meno di una costante additiva arbitraria.</a:t>
            </a:r>
          </a:p>
        </p:txBody>
      </p:sp>
      <p:sp>
        <p:nvSpPr>
          <p:cNvPr id="128" name="CasellaDiTesto 127"/>
          <p:cNvSpPr txBox="1"/>
          <p:nvPr/>
        </p:nvSpPr>
        <p:spPr>
          <a:xfrm>
            <a:off x="428596" y="4201181"/>
            <a:ext cx="8358246" cy="923330"/>
          </a:xfrm>
          <a:prstGeom prst="rect">
            <a:avLst/>
          </a:prstGeom>
          <a:noFill/>
          <a:ln w="38100">
            <a:solidFill>
              <a:srgbClr val="00144C"/>
            </a:solidFill>
          </a:ln>
        </p:spPr>
        <p:txBody>
          <a:bodyPr wrap="square" rtlCol="0">
            <a:spAutoFit/>
          </a:bodyPr>
          <a:lstStyle/>
          <a:p>
            <a:pPr algn="ctr"/>
            <a:r>
              <a:rPr lang="it-IT" i="1" dirty="0" smtClean="0"/>
              <a:t>Corollario 1. </a:t>
            </a:r>
            <a:r>
              <a:rPr lang="it-IT" dirty="0" smtClean="0"/>
              <a:t>Una funzione armonica in una regione </a:t>
            </a:r>
            <a:r>
              <a:rPr lang="it-IT" b="1" dirty="0" smtClean="0"/>
              <a:t>D</a:t>
            </a:r>
            <a:r>
              <a:rPr lang="it-IT" dirty="0" smtClean="0"/>
              <a:t> non può avere punti di massimo o di minimo dentro la regione; quindi i punti di massimo e/o di minimo devono necessariamente appartenere al bordo ∂</a:t>
            </a:r>
            <a:r>
              <a:rPr lang="it-IT" b="1" dirty="0" smtClean="0"/>
              <a:t>D</a:t>
            </a:r>
            <a:r>
              <a:rPr lang="it-IT" dirty="0" smtClean="0"/>
              <a:t> della regione.</a:t>
            </a:r>
            <a:endParaRPr lang="it-IT" b="1" dirty="0" smtClean="0"/>
          </a:p>
        </p:txBody>
      </p:sp>
      <p:sp>
        <p:nvSpPr>
          <p:cNvPr id="129" name="CasellaDiTesto 128"/>
          <p:cNvSpPr txBox="1"/>
          <p:nvPr/>
        </p:nvSpPr>
        <p:spPr>
          <a:xfrm>
            <a:off x="428596" y="5668091"/>
            <a:ext cx="8358246" cy="646331"/>
          </a:xfrm>
          <a:prstGeom prst="rect">
            <a:avLst/>
          </a:prstGeom>
          <a:noFill/>
          <a:ln w="38100">
            <a:solidFill>
              <a:srgbClr val="00144C"/>
            </a:solidFill>
          </a:ln>
        </p:spPr>
        <p:txBody>
          <a:bodyPr wrap="square" rtlCol="0">
            <a:spAutoFit/>
          </a:bodyPr>
          <a:lstStyle/>
          <a:p>
            <a:pPr algn="ctr"/>
            <a:r>
              <a:rPr lang="it-IT" i="1" dirty="0" smtClean="0"/>
              <a:t>Corollario 2. </a:t>
            </a:r>
            <a:r>
              <a:rPr lang="it-IT" dirty="0" smtClean="0"/>
              <a:t>Se una funzione armonica assume un valore uniforme sul bordo ∂</a:t>
            </a:r>
            <a:r>
              <a:rPr lang="it-IT" b="1" dirty="0" smtClean="0"/>
              <a:t>D</a:t>
            </a:r>
            <a:r>
              <a:rPr lang="it-IT" dirty="0" smtClean="0"/>
              <a:t> della regione, essa è anche uniforme dentro la regione </a:t>
            </a:r>
            <a:r>
              <a:rPr lang="it-IT" b="1" dirty="0" smtClean="0"/>
              <a:t>D</a:t>
            </a:r>
            <a:r>
              <a:rPr lang="it-IT" dirty="0" smtClean="0"/>
              <a:t>.</a:t>
            </a:r>
            <a:endParaRPr lang="it-IT" b="1" dirty="0" smtClean="0"/>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linds(horizontal)">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blinds(horizontal)">
                                      <p:cBhvr>
                                        <p:cTn id="12" dur="5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linds(horizontal)">
                                      <p:cBhvr>
                                        <p:cTn id="17" dur="500"/>
                                        <p:tgtEl>
                                          <p:spTgt spid="124"/>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24"/>
                                        </p:tgtEl>
                                      </p:cBhvr>
                                    </p:animEffect>
                                    <p:set>
                                      <p:cBhvr>
                                        <p:cTn id="25" dur="1" fill="hold">
                                          <p:stCondLst>
                                            <p:cond delay="499"/>
                                          </p:stCondLst>
                                        </p:cTn>
                                        <p:tgtEl>
                                          <p:spTgt spid="124"/>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122"/>
                                        </p:tgtEl>
                                      </p:cBhvr>
                                    </p:animEffect>
                                    <p:set>
                                      <p:cBhvr>
                                        <p:cTn id="28" dur="1" fill="hold">
                                          <p:stCondLst>
                                            <p:cond delay="499"/>
                                          </p:stCondLst>
                                        </p:cTn>
                                        <p:tgtEl>
                                          <p:spTgt spid="122"/>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120"/>
                                        </p:tgtEl>
                                      </p:cBhvr>
                                    </p:animEffect>
                                    <p:set>
                                      <p:cBhvr>
                                        <p:cTn id="31" dur="1" fill="hold">
                                          <p:stCondLst>
                                            <p:cond delay="499"/>
                                          </p:stCondLst>
                                        </p:cTn>
                                        <p:tgtEl>
                                          <p:spTgt spid="120"/>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blinds(horizontal)">
                                      <p:cBhvr>
                                        <p:cTn id="39" dur="500"/>
                                        <p:tgtEl>
                                          <p:spTgt spid="1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6"/>
                                        </p:tgtEl>
                                        <p:attrNameLst>
                                          <p:attrName>style.visibility</p:attrName>
                                        </p:attrNameLst>
                                      </p:cBhvr>
                                      <p:to>
                                        <p:strVal val="visible"/>
                                      </p:to>
                                    </p:set>
                                    <p:animEffect transition="in" filter="blinds(horizontal)">
                                      <p:cBhvr>
                                        <p:cTn id="44" dur="500"/>
                                        <p:tgtEl>
                                          <p:spTgt spid="12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blinds(horizontal)">
                                      <p:cBhvr>
                                        <p:cTn id="49" dur="500"/>
                                        <p:tgtEl>
                                          <p:spTgt spid="12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9"/>
                                        </p:tgtEl>
                                        <p:attrNameLst>
                                          <p:attrName>style.visibility</p:attrName>
                                        </p:attrNameLst>
                                      </p:cBhvr>
                                      <p:to>
                                        <p:strVal val="visible"/>
                                      </p:to>
                                    </p:set>
                                    <p:animEffect transition="in" filter="blinds(horizontal)">
                                      <p:cBhvr>
                                        <p:cTn id="54"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P spid="122" grpId="0" animBg="1"/>
      <p:bldP spid="122" grpId="1" animBg="1"/>
      <p:bldP spid="124" grpId="0" animBg="1"/>
      <p:bldP spid="124" grpId="1" animBg="1"/>
      <p:bldP spid="125" grpId="0" animBg="1"/>
      <p:bldP spid="126" grpId="0" animBg="1"/>
      <p:bldP spid="128" grpId="0" animBg="1"/>
      <p:bldP spid="1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Campo </a:t>
            </a:r>
            <a:r>
              <a:rPr lang="de-DE" dirty="0" err="1" smtClean="0">
                <a:solidFill>
                  <a:schemeClr val="bg1"/>
                </a:solidFill>
                <a:latin typeface="Times New Roman" pitchFamily="18" charset="0"/>
                <a:cs typeface="Times New Roman" pitchFamily="18" charset="0"/>
              </a:rPr>
              <a:t>Scalare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a:t>
            </a:r>
            <a:endParaRPr lang="it-IT" sz="1200" dirty="0">
              <a:solidFill>
                <a:schemeClr val="bg1"/>
              </a:solidFill>
              <a:latin typeface="Times New Roman" pitchFamily="18" charset="0"/>
              <a:cs typeface="Times New Roman" pitchFamily="18" charset="0"/>
            </a:endParaRPr>
          </a:p>
        </p:txBody>
      </p:sp>
      <p:sp>
        <p:nvSpPr>
          <p:cNvPr id="34" name="in un intervallo..."/>
          <p:cNvSpPr txBox="1"/>
          <p:nvPr/>
        </p:nvSpPr>
        <p:spPr>
          <a:xfrm>
            <a:off x="1214414" y="1214422"/>
            <a:ext cx="6715172" cy="923330"/>
          </a:xfrm>
          <a:prstGeom prst="rect">
            <a:avLst/>
          </a:prstGeom>
          <a:noFill/>
          <a:ln w="25400">
            <a:solidFill>
              <a:srgbClr val="00144C"/>
            </a:solidFill>
          </a:ln>
        </p:spPr>
        <p:txBody>
          <a:bodyPr wrap="square" rtlCol="0">
            <a:spAutoFit/>
          </a:bodyPr>
          <a:lstStyle/>
          <a:p>
            <a:pPr algn="ctr"/>
            <a:r>
              <a:rPr lang="it-IT" dirty="0" smtClean="0"/>
              <a:t>In un intervallo di tempo </a:t>
            </a:r>
            <a:r>
              <a:rPr lang="it-IT" b="1" dirty="0" smtClean="0"/>
              <a:t>T </a:t>
            </a:r>
            <a:r>
              <a:rPr lang="it-IT" dirty="0" smtClean="0"/>
              <a:t>e in una regione </a:t>
            </a:r>
            <a:r>
              <a:rPr lang="it-IT" b="1" dirty="0" smtClean="0"/>
              <a:t>D </a:t>
            </a:r>
            <a:r>
              <a:rPr lang="it-IT" dirty="0" smtClean="0"/>
              <a:t>dello spazio è definito un </a:t>
            </a:r>
            <a:r>
              <a:rPr lang="it-IT" b="1" dirty="0" smtClean="0"/>
              <a:t>campo scalare </a:t>
            </a:r>
            <a:r>
              <a:rPr lang="it-IT" dirty="0" smtClean="0"/>
              <a:t>se ad ogni istante t </a:t>
            </a:r>
            <a:r>
              <a:rPr lang="el-GR" dirty="0" smtClean="0"/>
              <a:t>ϵ</a:t>
            </a:r>
            <a:r>
              <a:rPr lang="it-IT" dirty="0" smtClean="0"/>
              <a:t> </a:t>
            </a:r>
            <a:r>
              <a:rPr lang="it-IT" b="1" dirty="0" smtClean="0"/>
              <a:t>T </a:t>
            </a:r>
            <a:r>
              <a:rPr lang="it-IT" dirty="0" smtClean="0"/>
              <a:t>e ad ogni punto </a:t>
            </a:r>
            <a:r>
              <a:rPr lang="it-IT" b="1" dirty="0" smtClean="0"/>
              <a:t>P</a:t>
            </a:r>
            <a:r>
              <a:rPr lang="it-IT" dirty="0" smtClean="0"/>
              <a:t> </a:t>
            </a:r>
            <a:r>
              <a:rPr lang="el-GR" dirty="0" smtClean="0"/>
              <a:t>ϵ</a:t>
            </a:r>
            <a:r>
              <a:rPr lang="de-DE" dirty="0" smtClean="0"/>
              <a:t> </a:t>
            </a:r>
            <a:r>
              <a:rPr lang="it-IT" b="1" dirty="0" smtClean="0"/>
              <a:t>D </a:t>
            </a:r>
            <a:r>
              <a:rPr lang="it-IT" dirty="0" smtClean="0"/>
              <a:t>risulta associata una grandezza scalare </a:t>
            </a:r>
            <a:r>
              <a:rPr lang="it-IT" dirty="0" err="1" smtClean="0">
                <a:latin typeface="Symbol" pitchFamily="18" charset="2"/>
              </a:rPr>
              <a:t>j</a:t>
            </a:r>
            <a:r>
              <a:rPr lang="it-IT" dirty="0" err="1" smtClean="0">
                <a:latin typeface="+mj-lt"/>
              </a:rPr>
              <a:t>=</a:t>
            </a:r>
            <a:r>
              <a:rPr lang="it-IT" i="1" dirty="0" err="1" smtClean="0">
                <a:latin typeface="+mj-lt"/>
              </a:rPr>
              <a:t>f</a:t>
            </a:r>
            <a:r>
              <a:rPr lang="it-IT" dirty="0" smtClean="0">
                <a:latin typeface="+mj-lt"/>
              </a:rPr>
              <a:t>(t,</a:t>
            </a:r>
            <a:r>
              <a:rPr lang="it-IT" b="1" dirty="0" smtClean="0">
                <a:latin typeface="+mj-lt"/>
              </a:rPr>
              <a:t>P</a:t>
            </a:r>
            <a:r>
              <a:rPr lang="it-IT" dirty="0" smtClean="0">
                <a:latin typeface="+mj-lt"/>
              </a:rPr>
              <a:t>)</a:t>
            </a:r>
            <a:endParaRPr lang="it-IT" b="1" dirty="0"/>
          </a:p>
        </p:txBody>
      </p:sp>
      <p:sp>
        <p:nvSpPr>
          <p:cNvPr id="35" name="esempi..."/>
          <p:cNvSpPr txBox="1"/>
          <p:nvPr/>
        </p:nvSpPr>
        <p:spPr>
          <a:xfrm>
            <a:off x="642910" y="2428868"/>
            <a:ext cx="7143800" cy="369332"/>
          </a:xfrm>
          <a:prstGeom prst="rect">
            <a:avLst/>
          </a:prstGeom>
          <a:noFill/>
        </p:spPr>
        <p:txBody>
          <a:bodyPr wrap="square" rtlCol="0">
            <a:spAutoFit/>
          </a:bodyPr>
          <a:lstStyle/>
          <a:p>
            <a:r>
              <a:rPr lang="it-IT" dirty="0" smtClean="0"/>
              <a:t>Esempi di campi scalari sono:</a:t>
            </a:r>
          </a:p>
        </p:txBody>
      </p:sp>
      <p:graphicFrame>
        <p:nvGraphicFramePr>
          <p:cNvPr id="46" name="Tabella"/>
          <p:cNvGraphicFramePr>
            <a:graphicFrameLocks noGrp="1"/>
          </p:cNvGraphicFramePr>
          <p:nvPr/>
        </p:nvGraphicFramePr>
        <p:xfrm>
          <a:off x="714348" y="3214686"/>
          <a:ext cx="7715304" cy="785818"/>
        </p:xfrm>
        <a:graphic>
          <a:graphicData uri="http://schemas.openxmlformats.org/drawingml/2006/table">
            <a:tbl>
              <a:tblPr firstRow="1" bandRow="1">
                <a:tableStyleId>{5940675A-B579-460E-94D1-54222C63F5DA}</a:tableStyleId>
              </a:tblPr>
              <a:tblGrid>
                <a:gridCol w="2571768"/>
                <a:gridCol w="2571768"/>
                <a:gridCol w="2571768"/>
              </a:tblGrid>
              <a:tr h="373868">
                <a:tc>
                  <a:txBody>
                    <a:bodyPr/>
                    <a:lstStyle/>
                    <a:p>
                      <a:pPr algn="ctr"/>
                      <a:r>
                        <a:rPr lang="it-IT" b="1" dirty="0" smtClean="0">
                          <a:solidFill>
                            <a:schemeClr val="bg1"/>
                          </a:solidFill>
                        </a:rPr>
                        <a:t>Teoria</a:t>
                      </a:r>
                      <a:endParaRPr lang="it-IT" b="1" dirty="0">
                        <a:solidFill>
                          <a:schemeClr val="bg1"/>
                        </a:solidFill>
                      </a:endParaRPr>
                    </a:p>
                  </a:txBody>
                  <a:tcPr>
                    <a:solidFill>
                      <a:srgbClr val="00144C"/>
                    </a:solidFill>
                  </a:tcPr>
                </a:tc>
                <a:tc>
                  <a:txBody>
                    <a:bodyPr/>
                    <a:lstStyle/>
                    <a:p>
                      <a:pPr algn="ctr"/>
                      <a:r>
                        <a:rPr lang="it-IT" b="1" dirty="0" smtClean="0">
                          <a:solidFill>
                            <a:schemeClr val="bg1"/>
                          </a:solidFill>
                        </a:rPr>
                        <a:t>Grandezza</a:t>
                      </a:r>
                      <a:endParaRPr lang="it-IT" b="1" dirty="0">
                        <a:solidFill>
                          <a:schemeClr val="bg1"/>
                        </a:solidFill>
                      </a:endParaRPr>
                    </a:p>
                  </a:txBody>
                  <a:tcPr>
                    <a:solidFill>
                      <a:srgbClr val="00144C"/>
                    </a:solidFill>
                  </a:tcPr>
                </a:tc>
                <a:tc>
                  <a:txBody>
                    <a:bodyPr/>
                    <a:lstStyle/>
                    <a:p>
                      <a:pPr algn="ctr"/>
                      <a:r>
                        <a:rPr lang="it-IT" b="1" dirty="0" smtClean="0">
                          <a:solidFill>
                            <a:schemeClr val="bg1"/>
                          </a:solidFill>
                        </a:rPr>
                        <a:t>Simbolo</a:t>
                      </a:r>
                      <a:endParaRPr lang="it-IT" b="1" dirty="0">
                        <a:solidFill>
                          <a:schemeClr val="bg1"/>
                        </a:solidFill>
                      </a:endParaRPr>
                    </a:p>
                  </a:txBody>
                  <a:tcPr>
                    <a:solidFill>
                      <a:srgbClr val="00144C"/>
                    </a:solidFill>
                  </a:tcPr>
                </a:tc>
              </a:tr>
              <a:tr h="411950">
                <a:tc>
                  <a:txBody>
                    <a:bodyPr/>
                    <a:lstStyle/>
                    <a:p>
                      <a:pPr algn="ctr"/>
                      <a:r>
                        <a:rPr lang="it-IT" dirty="0" smtClean="0"/>
                        <a:t>Meccanica</a:t>
                      </a:r>
                      <a:r>
                        <a:rPr lang="it-IT" baseline="0" dirty="0" smtClean="0"/>
                        <a:t> classica</a:t>
                      </a:r>
                      <a:endParaRPr lang="it-IT" dirty="0"/>
                    </a:p>
                  </a:txBody>
                  <a:tcPr/>
                </a:tc>
                <a:tc>
                  <a:txBody>
                    <a:bodyPr/>
                    <a:lstStyle/>
                    <a:p>
                      <a:pPr algn="ctr"/>
                      <a:r>
                        <a:rPr lang="it-IT" dirty="0" smtClean="0"/>
                        <a:t>Potenziale</a:t>
                      </a:r>
                      <a:r>
                        <a:rPr lang="it-IT" baseline="0" dirty="0" smtClean="0"/>
                        <a:t> gravitazionale</a:t>
                      </a:r>
                      <a:endParaRPr lang="it-IT" dirty="0"/>
                    </a:p>
                  </a:txBody>
                  <a:tcPr/>
                </a:tc>
                <a:tc>
                  <a:txBody>
                    <a:bodyPr/>
                    <a:lstStyle/>
                    <a:p>
                      <a:pPr algn="ctr"/>
                      <a:r>
                        <a:rPr lang="it-IT" dirty="0" smtClean="0"/>
                        <a:t>U(t,</a:t>
                      </a:r>
                      <a:r>
                        <a:rPr lang="it-IT" b="1" dirty="0" smtClean="0"/>
                        <a:t>P</a:t>
                      </a:r>
                      <a:r>
                        <a:rPr lang="it-IT" dirty="0" smtClean="0"/>
                        <a:t>)</a:t>
                      </a:r>
                      <a:endParaRPr lang="it-IT" b="1" dirty="0"/>
                    </a:p>
                  </a:txBody>
                  <a:tcPr/>
                </a:tc>
              </a:tr>
            </a:tbl>
          </a:graphicData>
        </a:graphic>
      </p:graphicFrame>
      <p:graphicFrame>
        <p:nvGraphicFramePr>
          <p:cNvPr id="47" name="Tabella2"/>
          <p:cNvGraphicFramePr>
            <a:graphicFrameLocks noGrp="1"/>
          </p:cNvGraphicFramePr>
          <p:nvPr/>
        </p:nvGraphicFramePr>
        <p:xfrm>
          <a:off x="714348" y="4003122"/>
          <a:ext cx="7715304" cy="373868"/>
        </p:xfrm>
        <a:graphic>
          <a:graphicData uri="http://schemas.openxmlformats.org/drawingml/2006/table">
            <a:tbl>
              <a:tblPr firstRow="1" bandRow="1">
                <a:tableStyleId>{5940675A-B579-460E-94D1-54222C63F5DA}</a:tableStyleId>
              </a:tblPr>
              <a:tblGrid>
                <a:gridCol w="2571768"/>
                <a:gridCol w="2571768"/>
                <a:gridCol w="2571768"/>
              </a:tblGrid>
              <a:tr h="373868">
                <a:tc>
                  <a:txBody>
                    <a:bodyPr/>
                    <a:lstStyle/>
                    <a:p>
                      <a:pPr algn="ctr"/>
                      <a:r>
                        <a:rPr lang="it-IT" dirty="0" smtClean="0"/>
                        <a:t>Termodinamica</a:t>
                      </a:r>
                      <a:endParaRPr lang="it-IT" dirty="0"/>
                    </a:p>
                  </a:txBody>
                  <a:tcPr>
                    <a:noFill/>
                  </a:tcPr>
                </a:tc>
                <a:tc>
                  <a:txBody>
                    <a:bodyPr/>
                    <a:lstStyle/>
                    <a:p>
                      <a:pPr algn="ctr"/>
                      <a:r>
                        <a:rPr lang="it-IT" dirty="0" smtClean="0"/>
                        <a:t>Temperatura</a:t>
                      </a:r>
                      <a:endParaRPr lang="it-IT" dirty="0"/>
                    </a:p>
                  </a:txBody>
                  <a:tcPr>
                    <a:noFill/>
                  </a:tcPr>
                </a:tc>
                <a:tc>
                  <a:txBody>
                    <a:bodyPr/>
                    <a:lstStyle/>
                    <a:p>
                      <a:pPr algn="ctr"/>
                      <a:r>
                        <a:rPr lang="it-IT" dirty="0" smtClean="0"/>
                        <a:t>T(</a:t>
                      </a:r>
                      <a:r>
                        <a:rPr lang="it-IT" dirty="0" err="1" smtClean="0"/>
                        <a:t>t</a:t>
                      </a:r>
                      <a:r>
                        <a:rPr lang="it-IT" dirty="0" smtClean="0"/>
                        <a:t>,</a:t>
                      </a:r>
                      <a:r>
                        <a:rPr lang="it-IT" b="1" dirty="0" smtClean="0"/>
                        <a:t>P</a:t>
                      </a:r>
                      <a:r>
                        <a:rPr lang="it-IT" dirty="0" smtClean="0"/>
                        <a:t>)</a:t>
                      </a:r>
                      <a:endParaRPr lang="it-IT" dirty="0"/>
                    </a:p>
                  </a:txBody>
                  <a:tcPr>
                    <a:noFill/>
                  </a:tcPr>
                </a:tc>
              </a:tr>
            </a:tbl>
          </a:graphicData>
        </a:graphic>
      </p:graphicFrame>
      <p:graphicFrame>
        <p:nvGraphicFramePr>
          <p:cNvPr id="48" name="Tabella"/>
          <p:cNvGraphicFramePr>
            <a:graphicFrameLocks noGrp="1"/>
          </p:cNvGraphicFramePr>
          <p:nvPr/>
        </p:nvGraphicFramePr>
        <p:xfrm>
          <a:off x="714348" y="4379608"/>
          <a:ext cx="7715304" cy="392908"/>
        </p:xfrm>
        <a:graphic>
          <a:graphicData uri="http://schemas.openxmlformats.org/drawingml/2006/table">
            <a:tbl>
              <a:tblPr firstRow="1" bandRow="1">
                <a:tableStyleId>{5940675A-B579-460E-94D1-54222C63F5DA}</a:tableStyleId>
              </a:tblPr>
              <a:tblGrid>
                <a:gridCol w="2571768"/>
                <a:gridCol w="2571768"/>
                <a:gridCol w="2571768"/>
              </a:tblGrid>
              <a:tr h="392908">
                <a:tc>
                  <a:txBody>
                    <a:bodyPr/>
                    <a:lstStyle/>
                    <a:p>
                      <a:pPr algn="ctr"/>
                      <a:r>
                        <a:rPr lang="it-IT" dirty="0" smtClean="0"/>
                        <a:t>Fluidodinamica</a:t>
                      </a:r>
                      <a:endParaRPr lang="it-IT" dirty="0"/>
                    </a:p>
                  </a:txBody>
                  <a:tcPr/>
                </a:tc>
                <a:tc>
                  <a:txBody>
                    <a:bodyPr/>
                    <a:lstStyle/>
                    <a:p>
                      <a:pPr algn="ctr"/>
                      <a:r>
                        <a:rPr lang="it-IT" dirty="0" smtClean="0"/>
                        <a:t>Funzione</a:t>
                      </a:r>
                      <a:r>
                        <a:rPr lang="it-IT" baseline="0" dirty="0" smtClean="0"/>
                        <a:t> di corrente</a:t>
                      </a:r>
                      <a:endParaRPr lang="it-IT" dirty="0"/>
                    </a:p>
                  </a:txBody>
                  <a:tcPr/>
                </a:tc>
                <a:tc>
                  <a:txBody>
                    <a:bodyPr/>
                    <a:lstStyle/>
                    <a:p>
                      <a:pPr algn="ctr"/>
                      <a:r>
                        <a:rPr lang="it-IT" dirty="0" smtClean="0">
                          <a:latin typeface="Symbol" pitchFamily="18" charset="2"/>
                        </a:rPr>
                        <a:t>Y</a:t>
                      </a:r>
                      <a:r>
                        <a:rPr lang="it-IT" dirty="0" smtClean="0"/>
                        <a:t>(t,</a:t>
                      </a:r>
                      <a:r>
                        <a:rPr lang="it-IT" b="1" dirty="0" smtClean="0"/>
                        <a:t>P</a:t>
                      </a:r>
                      <a:r>
                        <a:rPr lang="it-IT" dirty="0" smtClean="0"/>
                        <a:t>)</a:t>
                      </a:r>
                      <a:endParaRPr lang="it-IT" b="1" dirty="0">
                        <a:latin typeface="+mj-lt"/>
                      </a:endParaRPr>
                    </a:p>
                  </a:txBody>
                  <a:tcPr/>
                </a:tc>
              </a:tr>
            </a:tbl>
          </a:graphicData>
        </a:graphic>
      </p:graphicFrame>
      <p:graphicFrame>
        <p:nvGraphicFramePr>
          <p:cNvPr id="49" name="Tabella"/>
          <p:cNvGraphicFramePr>
            <a:graphicFrameLocks noGrp="1"/>
          </p:cNvGraphicFramePr>
          <p:nvPr/>
        </p:nvGraphicFramePr>
        <p:xfrm>
          <a:off x="714348" y="4775134"/>
          <a:ext cx="7715304" cy="365760"/>
        </p:xfrm>
        <a:graphic>
          <a:graphicData uri="http://schemas.openxmlformats.org/drawingml/2006/table">
            <a:tbl>
              <a:tblPr firstRow="1" bandRow="1">
                <a:tableStyleId>{5940675A-B579-460E-94D1-54222C63F5DA}</a:tableStyleId>
              </a:tblPr>
              <a:tblGrid>
                <a:gridCol w="2571768"/>
                <a:gridCol w="2571768"/>
                <a:gridCol w="2571768"/>
              </a:tblGrid>
              <a:tr h="302430">
                <a:tc>
                  <a:txBody>
                    <a:bodyPr/>
                    <a:lstStyle/>
                    <a:p>
                      <a:pPr algn="ctr"/>
                      <a:r>
                        <a:rPr lang="it-IT" dirty="0" smtClean="0"/>
                        <a:t>Elettromagnetismo</a:t>
                      </a:r>
                      <a:endParaRPr lang="it-IT" dirty="0"/>
                    </a:p>
                  </a:txBody>
                  <a:tcPr/>
                </a:tc>
                <a:tc>
                  <a:txBody>
                    <a:bodyPr/>
                    <a:lstStyle/>
                    <a:p>
                      <a:pPr algn="ctr"/>
                      <a:r>
                        <a:rPr lang="it-IT" dirty="0" smtClean="0"/>
                        <a:t>Densità</a:t>
                      </a:r>
                      <a:r>
                        <a:rPr lang="it-IT" baseline="0" dirty="0" smtClean="0"/>
                        <a:t> di carica</a:t>
                      </a:r>
                      <a:endParaRPr lang="it-IT" dirty="0"/>
                    </a:p>
                  </a:txBody>
                  <a:tcPr/>
                </a:tc>
                <a:tc>
                  <a:txBody>
                    <a:bodyPr/>
                    <a:lstStyle/>
                    <a:p>
                      <a:pPr algn="ctr"/>
                      <a:r>
                        <a:rPr lang="it-IT" dirty="0" smtClean="0">
                          <a:latin typeface="Symbol" pitchFamily="18" charset="2"/>
                        </a:rPr>
                        <a:t>r</a:t>
                      </a:r>
                      <a:r>
                        <a:rPr lang="it-IT" dirty="0" smtClean="0"/>
                        <a:t>(</a:t>
                      </a:r>
                      <a:r>
                        <a:rPr lang="it-IT" sz="1800" kern="1200" dirty="0" smtClean="0"/>
                        <a:t>t,</a:t>
                      </a:r>
                      <a:r>
                        <a:rPr lang="it-IT" sz="1800" b="1" kern="1200" dirty="0" smtClean="0"/>
                        <a:t>P</a:t>
                      </a:r>
                      <a:r>
                        <a:rPr lang="it-IT" dirty="0" smtClean="0"/>
                        <a:t>)</a:t>
                      </a:r>
                      <a:endParaRPr lang="it-IT" dirty="0">
                        <a:latin typeface="Symbol" pitchFamily="18" charset="2"/>
                      </a:endParaRPr>
                    </a:p>
                  </a:txBody>
                  <a:tcPr/>
                </a:tc>
              </a:tr>
            </a:tbl>
          </a:graphicData>
        </a:graphic>
      </p:graphicFrame>
      <p:graphicFrame>
        <p:nvGraphicFramePr>
          <p:cNvPr id="50" name="Tabella"/>
          <p:cNvGraphicFramePr>
            <a:graphicFrameLocks noGrp="1"/>
          </p:cNvGraphicFramePr>
          <p:nvPr/>
        </p:nvGraphicFramePr>
        <p:xfrm>
          <a:off x="714348" y="5143512"/>
          <a:ext cx="7715304" cy="373868"/>
        </p:xfrm>
        <a:graphic>
          <a:graphicData uri="http://schemas.openxmlformats.org/drawingml/2006/table">
            <a:tbl>
              <a:tblPr firstRow="1" bandRow="1">
                <a:tableStyleId>{5940675A-B579-460E-94D1-54222C63F5DA}</a:tableStyleId>
              </a:tblPr>
              <a:tblGrid>
                <a:gridCol w="2571768"/>
                <a:gridCol w="2571768"/>
                <a:gridCol w="2571768"/>
              </a:tblGrid>
              <a:tr h="373868">
                <a:tc>
                  <a:txBody>
                    <a:bodyPr/>
                    <a:lstStyle/>
                    <a:p>
                      <a:pPr algn="ctr"/>
                      <a:r>
                        <a:rPr lang="it-IT" dirty="0" smtClean="0"/>
                        <a:t>Chimica</a:t>
                      </a:r>
                      <a:endParaRPr lang="it-IT" dirty="0"/>
                    </a:p>
                  </a:txBody>
                  <a:tcPr/>
                </a:tc>
                <a:tc>
                  <a:txBody>
                    <a:bodyPr/>
                    <a:lstStyle/>
                    <a:p>
                      <a:pPr algn="ctr"/>
                      <a:r>
                        <a:rPr lang="it-IT" dirty="0" smtClean="0"/>
                        <a:t>Concentrazione</a:t>
                      </a:r>
                      <a:endParaRPr lang="it-IT" dirty="0"/>
                    </a:p>
                  </a:txBody>
                  <a:tcPr/>
                </a:tc>
                <a:tc>
                  <a:txBody>
                    <a:bodyPr/>
                    <a:lstStyle/>
                    <a:p>
                      <a:pPr algn="ctr"/>
                      <a:r>
                        <a:rPr lang="it-IT" sz="1800" kern="1200" dirty="0" smtClean="0">
                          <a:solidFill>
                            <a:schemeClr val="tx1"/>
                          </a:solidFill>
                          <a:latin typeface="+mn-lt"/>
                          <a:ea typeface="+mn-ea"/>
                          <a:cs typeface="+mn-cs"/>
                        </a:rPr>
                        <a:t>c(t,</a:t>
                      </a:r>
                      <a:r>
                        <a:rPr lang="it-IT" sz="1800" b="1" kern="1200" dirty="0" smtClean="0">
                          <a:solidFill>
                            <a:schemeClr val="tx1"/>
                          </a:solidFill>
                          <a:latin typeface="+mn-lt"/>
                          <a:ea typeface="+mn-ea"/>
                          <a:cs typeface="+mn-cs"/>
                        </a:rPr>
                        <a:t>P</a:t>
                      </a:r>
                      <a:r>
                        <a:rPr lang="it-IT" sz="1800" kern="1200" dirty="0" smtClean="0">
                          <a:solidFill>
                            <a:schemeClr val="tx1"/>
                          </a:solidFill>
                          <a:latin typeface="+mn-lt"/>
                          <a:ea typeface="+mn-ea"/>
                          <a:cs typeface="+mn-cs"/>
                        </a:rPr>
                        <a:t>)</a:t>
                      </a:r>
                      <a:endParaRPr lang="it-IT" sz="1800" kern="1200" dirty="0">
                        <a:solidFill>
                          <a:schemeClr val="tx1"/>
                        </a:solidFill>
                        <a:latin typeface="+mn-lt"/>
                        <a:ea typeface="+mn-ea"/>
                        <a:cs typeface="+mn-cs"/>
                      </a:endParaRPr>
                    </a:p>
                  </a:txBody>
                  <a:tcPr/>
                </a:tc>
              </a:tr>
            </a:tbl>
          </a:graphicData>
        </a:graphic>
      </p:graphicFrame>
      <p:sp>
        <p:nvSpPr>
          <p:cNvPr id="6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6147" name="Rectangle 3"/>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L‘operatore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Laplaciano</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39</a:t>
            </a: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9" name="Rectangle 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2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3" name="Rectangle 37"/>
          <p:cNvSpPr>
            <a:spLocks noChangeArrowheads="1"/>
          </p:cNvSpPr>
          <p:nvPr/>
        </p:nvSpPr>
        <p:spPr bwMode="auto">
          <a:xfrm>
            <a:off x="0" y="78579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093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6" name="Rectangle 4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4" name="CasellaDiTesto 73"/>
          <p:cNvSpPr txBox="1"/>
          <p:nvPr/>
        </p:nvSpPr>
        <p:spPr>
          <a:xfrm>
            <a:off x="928662" y="558786"/>
            <a:ext cx="7286676" cy="369332"/>
          </a:xfrm>
          <a:prstGeom prst="rect">
            <a:avLst/>
          </a:prstGeom>
          <a:noFill/>
        </p:spPr>
        <p:txBody>
          <a:bodyPr wrap="square" rtlCol="0">
            <a:spAutoFit/>
          </a:bodyPr>
          <a:lstStyle/>
          <a:p>
            <a:pPr algn="ctr"/>
            <a:r>
              <a:rPr lang="it-IT" b="1" dirty="0" err="1" smtClean="0"/>
              <a:t>Laplaciana</a:t>
            </a:r>
            <a:r>
              <a:rPr lang="it-IT" b="1" dirty="0" smtClean="0"/>
              <a:t> di una funzione vettoriale</a:t>
            </a:r>
            <a:endParaRPr lang="it-IT" b="1"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49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4997" name="Rectangle 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8"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9" name="Rectangle 7"/>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81" name="Rectangle 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2" name="Rectangle 10"/>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3" name="Rectangle 11"/>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4" name="Rectangle 12"/>
          <p:cNvSpPr>
            <a:spLocks noChangeArrowheads="1"/>
          </p:cNvSpPr>
          <p:nvPr/>
        </p:nvSpPr>
        <p:spPr bwMode="auto">
          <a:xfrm>
            <a:off x="0" y="176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5" name="Rectangle 13"/>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6" name="Rectangle 14"/>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7" name="Rectangle 15"/>
          <p:cNvSpPr>
            <a:spLocks noChangeArrowheads="1"/>
          </p:cNvSpPr>
          <p:nvPr/>
        </p:nvSpPr>
        <p:spPr bwMode="auto">
          <a:xfrm>
            <a:off x="0" y="2762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 name="Rectangle 2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3" name="Rectangle 21"/>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4" name="Rectangle 22"/>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7" name="Rectangle 25"/>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0" name="Rectangle 28"/>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3" name="Rectangle 3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6" name="Rectangle 34"/>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8"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9" name="Rectangle 37"/>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2" name="Rectangle 4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5" name="Rectangle 4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0" name="Rectangle 4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1" name="Rectangle 4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2" name="Rectangle 50"/>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4"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5" name="Rectangle 5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7"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8" name="Rectangle 5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7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CasellaDiTesto 90"/>
          <p:cNvSpPr txBox="1"/>
          <p:nvPr/>
        </p:nvSpPr>
        <p:spPr>
          <a:xfrm>
            <a:off x="1821637" y="1643050"/>
            <a:ext cx="5500726" cy="2031325"/>
          </a:xfrm>
          <a:prstGeom prst="rect">
            <a:avLst/>
          </a:prstGeom>
          <a:noFill/>
        </p:spPr>
        <p:txBody>
          <a:bodyPr wrap="square" rtlCol="0">
            <a:spAutoFit/>
          </a:bodyPr>
          <a:lstStyle/>
          <a:p>
            <a:pPr algn="ctr"/>
            <a:r>
              <a:rPr lang="it-IT" dirty="0" smtClean="0"/>
              <a:t>La funzione </a:t>
            </a:r>
          </a:p>
          <a:p>
            <a:endParaRPr lang="it-IT" dirty="0" smtClean="0"/>
          </a:p>
          <a:p>
            <a:endParaRPr lang="it-IT" dirty="0" smtClean="0"/>
          </a:p>
          <a:p>
            <a:endParaRPr lang="it-IT" dirty="0" smtClean="0"/>
          </a:p>
          <a:p>
            <a:endParaRPr lang="it-IT" dirty="0" smtClean="0"/>
          </a:p>
          <a:p>
            <a:pPr algn="ctr"/>
            <a:r>
              <a:rPr lang="it-IT" dirty="0" smtClean="0"/>
              <a:t>si chiama </a:t>
            </a:r>
            <a:r>
              <a:rPr lang="it-IT" i="1" dirty="0" err="1" smtClean="0"/>
              <a:t>laplaciana</a:t>
            </a:r>
            <a:r>
              <a:rPr lang="it-IT" dirty="0" smtClean="0"/>
              <a:t> della funzione vettoriale </a:t>
            </a:r>
            <a:r>
              <a:rPr lang="it-IT" u="sng" dirty="0" smtClean="0"/>
              <a:t>v</a:t>
            </a:r>
          </a:p>
          <a:p>
            <a:endParaRPr lang="it-IT" dirty="0"/>
          </a:p>
        </p:txBody>
      </p:sp>
      <p:sp>
        <p:nvSpPr>
          <p:cNvPr id="911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1137"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86050" y="2357430"/>
            <a:ext cx="3429000" cy="352425"/>
          </a:xfrm>
          <a:prstGeom prst="rect">
            <a:avLst/>
          </a:prstGeom>
          <a:noFill/>
        </p:spPr>
      </p:pic>
      <p:sp>
        <p:nvSpPr>
          <p:cNvPr id="91139"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CasellaDiTesto 96"/>
          <p:cNvSpPr txBox="1"/>
          <p:nvPr/>
        </p:nvSpPr>
        <p:spPr>
          <a:xfrm>
            <a:off x="1071538" y="3643314"/>
            <a:ext cx="7000924" cy="369332"/>
          </a:xfrm>
          <a:prstGeom prst="rect">
            <a:avLst/>
          </a:prstGeom>
          <a:noFill/>
        </p:spPr>
        <p:txBody>
          <a:bodyPr wrap="square" rtlCol="0">
            <a:spAutoFit/>
          </a:bodyPr>
          <a:lstStyle/>
          <a:p>
            <a:r>
              <a:rPr lang="it-IT" dirty="0" smtClean="0"/>
              <a:t>In coordinate cartesiane la </a:t>
            </a:r>
            <a:r>
              <a:rPr lang="it-IT" dirty="0" err="1" smtClean="0"/>
              <a:t>laplciana</a:t>
            </a:r>
            <a:r>
              <a:rPr lang="it-IT" dirty="0" smtClean="0"/>
              <a:t> della funzione vettoriale </a:t>
            </a:r>
            <a:r>
              <a:rPr lang="it-IT" u="sng" dirty="0" smtClean="0"/>
              <a:t>v</a:t>
            </a:r>
            <a:r>
              <a:rPr lang="it-IT" dirty="0" smtClean="0"/>
              <a:t> risulta </a:t>
            </a:r>
            <a:endParaRPr lang="it-IT" dirty="0"/>
          </a:p>
        </p:txBody>
      </p:sp>
      <p:sp>
        <p:nvSpPr>
          <p:cNvPr id="911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91140"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52725" y="4357694"/>
            <a:ext cx="3638550" cy="390525"/>
          </a:xfrm>
          <a:prstGeom prst="rect">
            <a:avLst/>
          </a:prstGeom>
          <a:noFill/>
        </p:spPr>
      </p:pic>
      <p:sp>
        <p:nvSpPr>
          <p:cNvPr id="91142"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24" name="Rectangle 4"/>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3" name="Gruppo 102"/>
          <p:cNvGrpSpPr/>
          <p:nvPr/>
        </p:nvGrpSpPr>
        <p:grpSpPr>
          <a:xfrm>
            <a:off x="1071538" y="1357298"/>
            <a:ext cx="7000924" cy="3139321"/>
            <a:chOff x="1071538" y="1357298"/>
            <a:chExt cx="7000924" cy="3139321"/>
          </a:xfrm>
        </p:grpSpPr>
        <p:sp>
          <p:nvSpPr>
            <p:cNvPr id="92" name="CasellaDiTesto 91"/>
            <p:cNvSpPr txBox="1"/>
            <p:nvPr/>
          </p:nvSpPr>
          <p:spPr>
            <a:xfrm>
              <a:off x="1071538" y="1357298"/>
              <a:ext cx="7000924" cy="3139321"/>
            </a:xfrm>
            <a:prstGeom prst="rect">
              <a:avLst/>
            </a:prstGeom>
            <a:noFill/>
          </p:spPr>
          <p:txBody>
            <a:bodyPr wrap="square" rtlCol="0">
              <a:spAutoFit/>
            </a:bodyPr>
            <a:lstStyle/>
            <a:p>
              <a:pPr algn="ctr"/>
              <a:r>
                <a:rPr lang="it-IT" dirty="0" smtClean="0"/>
                <a:t>Un campo vettoriale </a:t>
              </a:r>
              <a:r>
                <a:rPr lang="it-IT" u="sng" dirty="0" smtClean="0"/>
                <a:t>v</a:t>
              </a:r>
              <a:r>
                <a:rPr lang="it-IT" dirty="0" smtClean="0"/>
                <a:t>(t,</a:t>
              </a:r>
              <a:r>
                <a:rPr lang="it-IT" b="1" dirty="0" smtClean="0"/>
                <a:t>P</a:t>
              </a:r>
              <a:r>
                <a:rPr lang="it-IT" dirty="0" smtClean="0"/>
                <a:t>) si dice </a:t>
              </a:r>
              <a:r>
                <a:rPr lang="it-IT" i="1" dirty="0" smtClean="0"/>
                <a:t>armonico</a:t>
              </a:r>
              <a:r>
                <a:rPr lang="it-IT" dirty="0" smtClean="0"/>
                <a:t> se è nel contempo  </a:t>
              </a:r>
              <a:r>
                <a:rPr lang="it-IT" dirty="0" err="1" smtClean="0"/>
                <a:t>irrotazionale</a:t>
              </a:r>
              <a:r>
                <a:rPr lang="it-IT" dirty="0" smtClean="0"/>
                <a:t> e solenoidale, cioè se nelle regioni di regolarità si ha</a:t>
              </a:r>
            </a:p>
            <a:p>
              <a:pPr algn="ctr"/>
              <a:endParaRPr lang="it-IT" dirty="0" smtClean="0"/>
            </a:p>
            <a:p>
              <a:pPr algn="ctr"/>
              <a:endParaRPr lang="it-IT" dirty="0" smtClean="0"/>
            </a:p>
            <a:p>
              <a:pPr algn="ctr"/>
              <a:r>
                <a:rPr lang="it-IT" dirty="0" smtClean="0"/>
                <a:t>e</a:t>
              </a:r>
            </a:p>
            <a:p>
              <a:pPr algn="ctr"/>
              <a:endParaRPr lang="it-IT" dirty="0" smtClean="0"/>
            </a:p>
            <a:p>
              <a:r>
                <a:rPr lang="it-IT" dirty="0" smtClean="0"/>
                <a:t>            Che si traduce in</a:t>
              </a:r>
            </a:p>
            <a:p>
              <a:endParaRPr lang="it-IT" dirty="0" smtClean="0"/>
            </a:p>
            <a:p>
              <a:pPr algn="ctr"/>
              <a:endParaRPr lang="it-IT" dirty="0" smtClean="0"/>
            </a:p>
            <a:p>
              <a:pPr algn="ctr"/>
              <a:r>
                <a:rPr lang="it-IT" dirty="0" smtClean="0"/>
                <a:t>oppure</a:t>
              </a:r>
            </a:p>
            <a:p>
              <a:pPr algn="ctr"/>
              <a:endParaRPr lang="it-IT" dirty="0" smtClean="0"/>
            </a:p>
          </p:txBody>
        </p:sp>
        <p:pic>
          <p:nvPicPr>
            <p:cNvPr id="30722"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727700" y="2428868"/>
              <a:ext cx="1095375" cy="352425"/>
            </a:xfrm>
            <a:prstGeom prst="rect">
              <a:avLst/>
            </a:prstGeom>
            <a:noFill/>
          </p:spPr>
        </p:pic>
        <p:pic>
          <p:nvPicPr>
            <p:cNvPr id="30721" name="Picture 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320925" y="2428868"/>
              <a:ext cx="1085850" cy="352425"/>
            </a:xfrm>
            <a:prstGeom prst="rect">
              <a:avLst/>
            </a:prstGeom>
            <a:noFill/>
          </p:spPr>
        </p:pic>
        <p:pic>
          <p:nvPicPr>
            <p:cNvPr id="30727" name="Picture 7"/>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533650" y="3881443"/>
              <a:ext cx="800100" cy="333375"/>
            </a:xfrm>
            <a:prstGeom prst="rect">
              <a:avLst/>
            </a:prstGeom>
            <a:noFill/>
          </p:spPr>
        </p:pic>
        <p:pic>
          <p:nvPicPr>
            <p:cNvPr id="30726" name="Picture 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867400" y="3890968"/>
              <a:ext cx="742950" cy="323850"/>
            </a:xfrm>
            <a:prstGeom prst="rect">
              <a:avLst/>
            </a:prstGeom>
            <a:noFill/>
          </p:spPr>
        </p:pic>
      </p:gr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29" name="Rectangle 9"/>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30" name="Rectangle 10"/>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5" name="CasellaDiTesto 104"/>
          <p:cNvSpPr txBox="1"/>
          <p:nvPr/>
        </p:nvSpPr>
        <p:spPr>
          <a:xfrm>
            <a:off x="1643042" y="1320454"/>
            <a:ext cx="5857916" cy="923330"/>
          </a:xfrm>
          <a:prstGeom prst="rect">
            <a:avLst/>
          </a:prstGeom>
          <a:noFill/>
        </p:spPr>
        <p:txBody>
          <a:bodyPr wrap="square" rtlCol="0">
            <a:spAutoFit/>
          </a:bodyPr>
          <a:lstStyle/>
          <a:p>
            <a:pPr algn="ctr"/>
            <a:r>
              <a:rPr lang="it-IT" dirty="0" smtClean="0"/>
              <a:t>Un esempio dell’utilizzo dell’operatore </a:t>
            </a:r>
            <a:r>
              <a:rPr lang="it-IT" dirty="0" err="1" smtClean="0"/>
              <a:t>laplaciano</a:t>
            </a:r>
            <a:r>
              <a:rPr lang="it-IT" dirty="0" smtClean="0"/>
              <a:t> su un campo vettoriale si trova nella dinamica di un fluido incomprimibile </a:t>
            </a:r>
            <a:endParaRPr lang="it-IT" dirty="0"/>
          </a:p>
        </p:txBody>
      </p:sp>
      <p:pic>
        <p:nvPicPr>
          <p:cNvPr id="106" name="Picture 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10050" y="3500438"/>
            <a:ext cx="723900" cy="323850"/>
          </a:xfrm>
          <a:prstGeom prst="rect">
            <a:avLst/>
          </a:prstGeom>
          <a:noFill/>
        </p:spPr>
      </p:pic>
      <p:sp>
        <p:nvSpPr>
          <p:cNvPr id="108" name="CasellaDiTesto 107"/>
          <p:cNvSpPr txBox="1"/>
          <p:nvPr/>
        </p:nvSpPr>
        <p:spPr>
          <a:xfrm>
            <a:off x="1643042" y="4927172"/>
            <a:ext cx="5857916" cy="646331"/>
          </a:xfrm>
          <a:prstGeom prst="rect">
            <a:avLst/>
          </a:prstGeom>
          <a:noFill/>
        </p:spPr>
        <p:txBody>
          <a:bodyPr wrap="square" rtlCol="0">
            <a:spAutoFit/>
          </a:bodyPr>
          <a:lstStyle/>
          <a:p>
            <a:pPr algn="ctr"/>
            <a:r>
              <a:rPr lang="it-IT" dirty="0" smtClean="0"/>
              <a:t>Con l’ulteriore ipotesi di flusso </a:t>
            </a:r>
            <a:r>
              <a:rPr lang="it-IT" dirty="0" err="1" smtClean="0"/>
              <a:t>irrotazionale</a:t>
            </a:r>
            <a:r>
              <a:rPr lang="it-IT" dirty="0" smtClean="0"/>
              <a:t> (</a:t>
            </a:r>
            <a:r>
              <a:rPr lang="it-IT" dirty="0" err="1" smtClean="0"/>
              <a:t>vorticità</a:t>
            </a:r>
            <a:r>
              <a:rPr lang="it-IT" dirty="0" smtClean="0"/>
              <a:t> nulla), il campo di velocità soddisfa l’</a:t>
            </a:r>
            <a:r>
              <a:rPr lang="it-IT" i="1" dirty="0" smtClean="0"/>
              <a:t>equazione di Laplace</a:t>
            </a:r>
          </a:p>
        </p:txBody>
      </p:sp>
      <p:sp>
        <p:nvSpPr>
          <p:cNvPr id="30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0731" name="Picture 11"/>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3700463" y="4118236"/>
            <a:ext cx="1743075" cy="333375"/>
          </a:xfrm>
          <a:prstGeom prst="rect">
            <a:avLst/>
          </a:prstGeom>
          <a:noFill/>
        </p:spPr>
      </p:pic>
      <p:sp>
        <p:nvSpPr>
          <p:cNvPr id="30733" name="Rectangle 13"/>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3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0734" name="Picture 1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171950" y="6049064"/>
            <a:ext cx="800100" cy="333375"/>
          </a:xfrm>
          <a:prstGeom prst="rect">
            <a:avLst/>
          </a:prstGeom>
          <a:noFill/>
        </p:spPr>
      </p:pic>
      <p:sp>
        <p:nvSpPr>
          <p:cNvPr id="30736" name="Rectangle 16"/>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CasellaDiTesto 115"/>
          <p:cNvSpPr txBox="1"/>
          <p:nvPr/>
        </p:nvSpPr>
        <p:spPr>
          <a:xfrm>
            <a:off x="2035951" y="2719345"/>
            <a:ext cx="5072098" cy="923330"/>
          </a:xfrm>
          <a:prstGeom prst="rect">
            <a:avLst/>
          </a:prstGeom>
          <a:noFill/>
        </p:spPr>
        <p:txBody>
          <a:bodyPr wrap="square" rtlCol="0">
            <a:spAutoFit/>
          </a:bodyPr>
          <a:lstStyle/>
          <a:p>
            <a:pPr algn="ctr"/>
            <a:r>
              <a:rPr lang="it-IT" dirty="0" smtClean="0"/>
              <a:t>L’ipotesi di </a:t>
            </a:r>
            <a:r>
              <a:rPr lang="it-IT" dirty="0" err="1" smtClean="0"/>
              <a:t>incomprimibilità</a:t>
            </a:r>
            <a:r>
              <a:rPr lang="it-IT" dirty="0" smtClean="0"/>
              <a:t> comporta che il campo di velocità sia </a:t>
            </a:r>
            <a:r>
              <a:rPr lang="it-IT" i="1" dirty="0" smtClean="0"/>
              <a:t>solenoidale</a:t>
            </a:r>
            <a:r>
              <a:rPr lang="it-IT" dirty="0" smtClean="0"/>
              <a:t> e risulta soddisfatta la seguente identità</a:t>
            </a:r>
            <a:endParaRPr lang="it-IT" i="1" dirty="0"/>
          </a:p>
        </p:txBody>
      </p:sp>
      <p:sp>
        <p:nvSpPr>
          <p:cNvPr id="117" name="CasellaDiTesto 116"/>
          <p:cNvSpPr txBox="1"/>
          <p:nvPr/>
        </p:nvSpPr>
        <p:spPr>
          <a:xfrm>
            <a:off x="928662" y="2428868"/>
            <a:ext cx="7286676" cy="646331"/>
          </a:xfrm>
          <a:prstGeom prst="rect">
            <a:avLst/>
          </a:prstGeom>
          <a:noFill/>
        </p:spPr>
        <p:txBody>
          <a:bodyPr wrap="square" rtlCol="0">
            <a:spAutoFit/>
          </a:bodyPr>
          <a:lstStyle/>
          <a:p>
            <a:pPr algn="ctr"/>
            <a:r>
              <a:rPr lang="it-IT" dirty="0" smtClean="0"/>
              <a:t>Con le ipotesi suddette nelle regioni di regolarità , per il teorema di </a:t>
            </a:r>
            <a:r>
              <a:rPr lang="it-IT" dirty="0" err="1" smtClean="0"/>
              <a:t>Stokes</a:t>
            </a:r>
            <a:r>
              <a:rPr lang="it-IT" dirty="0" smtClean="0"/>
              <a:t>, esiste una funzione potenziale </a:t>
            </a:r>
            <a:r>
              <a:rPr lang="el-GR" dirty="0" smtClean="0"/>
              <a:t>ϕ</a:t>
            </a:r>
            <a:r>
              <a:rPr lang="it-IT" dirty="0" smtClean="0"/>
              <a:t> tale per cui</a:t>
            </a:r>
            <a:endParaRPr lang="it-IT" dirty="0"/>
          </a:p>
        </p:txBody>
      </p:sp>
      <p:sp>
        <p:nvSpPr>
          <p:cNvPr id="118" name="CasellaDiTesto 117"/>
          <p:cNvSpPr txBox="1"/>
          <p:nvPr/>
        </p:nvSpPr>
        <p:spPr>
          <a:xfrm>
            <a:off x="928662" y="1486904"/>
            <a:ext cx="7286676" cy="646331"/>
          </a:xfrm>
          <a:prstGeom prst="rect">
            <a:avLst/>
          </a:prstGeom>
          <a:noFill/>
        </p:spPr>
        <p:txBody>
          <a:bodyPr wrap="square" rtlCol="0">
            <a:spAutoFit/>
          </a:bodyPr>
          <a:lstStyle/>
          <a:p>
            <a:pPr algn="ctr"/>
            <a:r>
              <a:rPr lang="it-IT" dirty="0" smtClean="0"/>
              <a:t>Essendo contemporaneamente il campo di velocità solenoidale e </a:t>
            </a:r>
            <a:r>
              <a:rPr lang="it-IT" dirty="0" err="1" smtClean="0"/>
              <a:t>irrotazionale</a:t>
            </a:r>
            <a:r>
              <a:rPr lang="it-IT" dirty="0" smtClean="0"/>
              <a:t>, esso risulta armonico</a:t>
            </a:r>
            <a:endParaRPr lang="it-IT" dirty="0"/>
          </a:p>
        </p:txBody>
      </p:sp>
      <p:sp>
        <p:nvSpPr>
          <p:cNvPr id="119" name="CasellaDiTesto 118"/>
          <p:cNvSpPr txBox="1"/>
          <p:nvPr/>
        </p:nvSpPr>
        <p:spPr>
          <a:xfrm>
            <a:off x="1178695" y="4286256"/>
            <a:ext cx="6786610" cy="646331"/>
          </a:xfrm>
          <a:prstGeom prst="rect">
            <a:avLst/>
          </a:prstGeom>
          <a:noFill/>
        </p:spPr>
        <p:txBody>
          <a:bodyPr wrap="square" rtlCol="0">
            <a:spAutoFit/>
          </a:bodyPr>
          <a:lstStyle/>
          <a:p>
            <a:pPr algn="ctr"/>
            <a:r>
              <a:rPr lang="it-IT" dirty="0" smtClean="0"/>
              <a:t>Per la condizione di continuità, anche Il potenziale cinetico </a:t>
            </a:r>
            <a:r>
              <a:rPr lang="el-GR" dirty="0" smtClean="0"/>
              <a:t>ϕ</a:t>
            </a:r>
            <a:r>
              <a:rPr lang="it-IT" dirty="0" smtClean="0"/>
              <a:t> verifica l’equazione di Laplace </a:t>
            </a:r>
            <a:endParaRPr lang="it-IT" dirty="0"/>
          </a:p>
        </p:txBody>
      </p:sp>
      <p:sp>
        <p:nvSpPr>
          <p:cNvPr id="3073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0737" name="Picture 17"/>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157663" y="5357826"/>
            <a:ext cx="828675" cy="314325"/>
          </a:xfrm>
          <a:prstGeom prst="rect">
            <a:avLst/>
          </a:prstGeom>
          <a:noFill/>
        </p:spPr>
      </p:pic>
      <p:sp>
        <p:nvSpPr>
          <p:cNvPr id="30739" name="Rectangle 19"/>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500"/>
                                        <p:tgtEl>
                                          <p:spTgt spid="97"/>
                                        </p:tgtEl>
                                      </p:cBhvr>
                                    </p:animEffect>
                                  </p:childTnLst>
                                </p:cTn>
                              </p:par>
                              <p:par>
                                <p:cTn id="8" presetID="3" presetClass="entr" presetSubtype="10" fill="hold" nodeType="withEffect">
                                  <p:stCondLst>
                                    <p:cond delay="0"/>
                                  </p:stCondLst>
                                  <p:childTnLst>
                                    <p:set>
                                      <p:cBhvr>
                                        <p:cTn id="9" dur="1" fill="hold">
                                          <p:stCondLst>
                                            <p:cond delay="0"/>
                                          </p:stCondLst>
                                        </p:cTn>
                                        <p:tgtEl>
                                          <p:spTgt spid="91140"/>
                                        </p:tgtEl>
                                        <p:attrNameLst>
                                          <p:attrName>style.visibility</p:attrName>
                                        </p:attrNameLst>
                                      </p:cBhvr>
                                      <p:to>
                                        <p:strVal val="visible"/>
                                      </p:to>
                                    </p:set>
                                    <p:animEffect transition="in" filter="blinds(horizontal)">
                                      <p:cBhvr>
                                        <p:cTn id="10" dur="500"/>
                                        <p:tgtEl>
                                          <p:spTgt spid="9114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91140"/>
                                        </p:tgtEl>
                                      </p:cBhvr>
                                    </p:animEffect>
                                    <p:set>
                                      <p:cBhvr>
                                        <p:cTn id="15" dur="1" fill="hold">
                                          <p:stCondLst>
                                            <p:cond delay="499"/>
                                          </p:stCondLst>
                                        </p:cTn>
                                        <p:tgtEl>
                                          <p:spTgt spid="91140"/>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97"/>
                                        </p:tgtEl>
                                      </p:cBhvr>
                                    </p:animEffect>
                                    <p:set>
                                      <p:cBhvr>
                                        <p:cTn id="18" dur="1" fill="hold">
                                          <p:stCondLst>
                                            <p:cond delay="499"/>
                                          </p:stCondLst>
                                        </p:cTn>
                                        <p:tgtEl>
                                          <p:spTgt spid="97"/>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91"/>
                                        </p:tgtEl>
                                      </p:cBhvr>
                                    </p:animEffect>
                                    <p:set>
                                      <p:cBhvr>
                                        <p:cTn id="21" dur="1" fill="hold">
                                          <p:stCondLst>
                                            <p:cond delay="499"/>
                                          </p:stCondLst>
                                        </p:cTn>
                                        <p:tgtEl>
                                          <p:spTgt spid="91"/>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91137"/>
                                        </p:tgtEl>
                                      </p:cBhvr>
                                    </p:animEffect>
                                    <p:set>
                                      <p:cBhvr>
                                        <p:cTn id="24" dur="1" fill="hold">
                                          <p:stCondLst>
                                            <p:cond delay="499"/>
                                          </p:stCondLst>
                                        </p:cTn>
                                        <p:tgtEl>
                                          <p:spTgt spid="911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linds(horizontal)">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103"/>
                                        </p:tgtEl>
                                      </p:cBhvr>
                                    </p:animEffect>
                                    <p:set>
                                      <p:cBhvr>
                                        <p:cTn id="34" dur="1" fill="hold">
                                          <p:stCondLst>
                                            <p:cond delay="499"/>
                                          </p:stCondLst>
                                        </p:cTn>
                                        <p:tgtEl>
                                          <p:spTgt spid="10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blinds(horizontal)">
                                      <p:cBhvr>
                                        <p:cTn id="39" dur="5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blinds(horizontal)">
                                      <p:cBhvr>
                                        <p:cTn id="44" dur="500"/>
                                        <p:tgtEl>
                                          <p:spTgt spid="116"/>
                                        </p:tgtEl>
                                      </p:cBhvr>
                                    </p:animEffect>
                                  </p:childTnLst>
                                </p:cTn>
                              </p:par>
                              <p:par>
                                <p:cTn id="45" presetID="3" presetClass="entr" presetSubtype="10" fill="hold" nodeType="withEffect">
                                  <p:stCondLst>
                                    <p:cond delay="0"/>
                                  </p:stCondLst>
                                  <p:childTnLst>
                                    <p:set>
                                      <p:cBhvr>
                                        <p:cTn id="46" dur="1" fill="hold">
                                          <p:stCondLst>
                                            <p:cond delay="0"/>
                                          </p:stCondLst>
                                        </p:cTn>
                                        <p:tgtEl>
                                          <p:spTgt spid="30731"/>
                                        </p:tgtEl>
                                        <p:attrNameLst>
                                          <p:attrName>style.visibility</p:attrName>
                                        </p:attrNameLst>
                                      </p:cBhvr>
                                      <p:to>
                                        <p:strVal val="visible"/>
                                      </p:to>
                                    </p:set>
                                    <p:animEffect transition="in" filter="blinds(horizontal)">
                                      <p:cBhvr>
                                        <p:cTn id="47" dur="500"/>
                                        <p:tgtEl>
                                          <p:spTgt spid="307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blinds(horizontal)">
                                      <p:cBhvr>
                                        <p:cTn id="52" dur="500"/>
                                        <p:tgtEl>
                                          <p:spTgt spid="108"/>
                                        </p:tgtEl>
                                      </p:cBhvr>
                                    </p:animEffect>
                                  </p:childTnLst>
                                </p:cTn>
                              </p:par>
                              <p:par>
                                <p:cTn id="53" presetID="3" presetClass="entr" presetSubtype="10" fill="hold" nodeType="withEffect">
                                  <p:stCondLst>
                                    <p:cond delay="0"/>
                                  </p:stCondLst>
                                  <p:childTnLst>
                                    <p:set>
                                      <p:cBhvr>
                                        <p:cTn id="54" dur="1" fill="hold">
                                          <p:stCondLst>
                                            <p:cond delay="0"/>
                                          </p:stCondLst>
                                        </p:cTn>
                                        <p:tgtEl>
                                          <p:spTgt spid="30734"/>
                                        </p:tgtEl>
                                        <p:attrNameLst>
                                          <p:attrName>style.visibility</p:attrName>
                                        </p:attrNameLst>
                                      </p:cBhvr>
                                      <p:to>
                                        <p:strVal val="visible"/>
                                      </p:to>
                                    </p:set>
                                    <p:animEffect transition="in" filter="blinds(horizontal)">
                                      <p:cBhvr>
                                        <p:cTn id="55" dur="500"/>
                                        <p:tgtEl>
                                          <p:spTgt spid="307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500"/>
                                        <p:tgtEl>
                                          <p:spTgt spid="30734"/>
                                        </p:tgtEl>
                                      </p:cBhvr>
                                    </p:animEffect>
                                    <p:set>
                                      <p:cBhvr>
                                        <p:cTn id="60" dur="1" fill="hold">
                                          <p:stCondLst>
                                            <p:cond delay="499"/>
                                          </p:stCondLst>
                                        </p:cTn>
                                        <p:tgtEl>
                                          <p:spTgt spid="30734"/>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08"/>
                                        </p:tgtEl>
                                      </p:cBhvr>
                                    </p:animEffect>
                                    <p:set>
                                      <p:cBhvr>
                                        <p:cTn id="63" dur="1" fill="hold">
                                          <p:stCondLst>
                                            <p:cond delay="499"/>
                                          </p:stCondLst>
                                        </p:cTn>
                                        <p:tgtEl>
                                          <p:spTgt spid="108"/>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30731"/>
                                        </p:tgtEl>
                                      </p:cBhvr>
                                    </p:animEffect>
                                    <p:set>
                                      <p:cBhvr>
                                        <p:cTn id="66" dur="1" fill="hold">
                                          <p:stCondLst>
                                            <p:cond delay="499"/>
                                          </p:stCondLst>
                                        </p:cTn>
                                        <p:tgtEl>
                                          <p:spTgt spid="30731"/>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16"/>
                                        </p:tgtEl>
                                      </p:cBhvr>
                                    </p:animEffect>
                                    <p:set>
                                      <p:cBhvr>
                                        <p:cTn id="69" dur="1" fill="hold">
                                          <p:stCondLst>
                                            <p:cond delay="499"/>
                                          </p:stCondLst>
                                        </p:cTn>
                                        <p:tgtEl>
                                          <p:spTgt spid="116"/>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05"/>
                                        </p:tgtEl>
                                      </p:cBhvr>
                                    </p:animEffect>
                                    <p:set>
                                      <p:cBhvr>
                                        <p:cTn id="72" dur="1" fill="hold">
                                          <p:stCondLst>
                                            <p:cond delay="499"/>
                                          </p:stCondLst>
                                        </p:cTn>
                                        <p:tgtEl>
                                          <p:spTgt spid="10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blinds(horizontal)">
                                      <p:cBhvr>
                                        <p:cTn id="77" dur="500"/>
                                        <p:tgtEl>
                                          <p:spTgt spid="11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17"/>
                                        </p:tgtEl>
                                        <p:attrNameLst>
                                          <p:attrName>style.visibility</p:attrName>
                                        </p:attrNameLst>
                                      </p:cBhvr>
                                      <p:to>
                                        <p:strVal val="visible"/>
                                      </p:to>
                                    </p:set>
                                    <p:animEffect transition="in" filter="blinds(horizontal)">
                                      <p:cBhvr>
                                        <p:cTn id="82" dur="500"/>
                                        <p:tgtEl>
                                          <p:spTgt spid="117"/>
                                        </p:tgtEl>
                                      </p:cBhvr>
                                    </p:animEffect>
                                  </p:childTnLst>
                                </p:cTn>
                              </p:par>
                              <p:par>
                                <p:cTn id="83" presetID="3" presetClass="entr" presetSubtype="10" fill="hold"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blinds(horizontal)">
                                      <p:cBhvr>
                                        <p:cTn id="85" dur="500"/>
                                        <p:tgtEl>
                                          <p:spTgt spid="10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blinds(horizontal)">
                                      <p:cBhvr>
                                        <p:cTn id="90" dur="500"/>
                                        <p:tgtEl>
                                          <p:spTgt spid="119"/>
                                        </p:tgtEl>
                                      </p:cBhvr>
                                    </p:animEffect>
                                  </p:childTnLst>
                                </p:cTn>
                              </p:par>
                              <p:par>
                                <p:cTn id="91" presetID="3" presetClass="entr" presetSubtype="10" fill="hold" nodeType="withEffect">
                                  <p:stCondLst>
                                    <p:cond delay="0"/>
                                  </p:stCondLst>
                                  <p:childTnLst>
                                    <p:set>
                                      <p:cBhvr>
                                        <p:cTn id="92" dur="1" fill="hold">
                                          <p:stCondLst>
                                            <p:cond delay="0"/>
                                          </p:stCondLst>
                                        </p:cTn>
                                        <p:tgtEl>
                                          <p:spTgt spid="30737"/>
                                        </p:tgtEl>
                                        <p:attrNameLst>
                                          <p:attrName>style.visibility</p:attrName>
                                        </p:attrNameLst>
                                      </p:cBhvr>
                                      <p:to>
                                        <p:strVal val="visible"/>
                                      </p:to>
                                    </p:set>
                                    <p:animEffect transition="in" filter="blinds(horizontal)">
                                      <p:cBhvr>
                                        <p:cTn id="93" dur="5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7" grpId="0"/>
      <p:bldP spid="97" grpId="1"/>
      <p:bldP spid="105" grpId="0"/>
      <p:bldP spid="105" grpId="1"/>
      <p:bldP spid="108" grpId="0"/>
      <p:bldP spid="108" grpId="1"/>
      <p:bldP spid="116" grpId="0"/>
      <p:bldP spid="116" grpId="1"/>
      <p:bldP spid="117" grpId="0"/>
      <p:bldP spid="118" grpId="0"/>
      <p:bldP spid="1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Fine</a:t>
            </a: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de-DE" sz="1200" dirty="0" smtClean="0">
                <a:solidFill>
                  <a:schemeClr val="bg1"/>
                </a:solidFill>
                <a:latin typeface="Times New Roman" pitchFamily="18" charset="0"/>
                <a:cs typeface="Times New Roman" pitchFamily="18" charset="0"/>
              </a:rPr>
              <a:t>40</a:t>
            </a:r>
            <a:endParaRPr lang="it-IT" sz="1200" dirty="0" smtClean="0">
              <a:solidFill>
                <a:schemeClr val="bg1"/>
              </a:solidFill>
              <a:latin typeface="Times New Roman" pitchFamily="18" charset="0"/>
              <a:cs typeface="Times New Roman" pitchFamily="18" charset="0"/>
            </a:endParaRPr>
          </a:p>
        </p:txBody>
      </p:sp>
      <p:sp>
        <p:nvSpPr>
          <p:cNvPr id="286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37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57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78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8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6"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29"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2"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093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4" name="CasellaDiTesto 73"/>
          <p:cNvSpPr txBox="1"/>
          <p:nvPr/>
        </p:nvSpPr>
        <p:spPr>
          <a:xfrm>
            <a:off x="928662" y="642918"/>
            <a:ext cx="7286676" cy="369332"/>
          </a:xfrm>
          <a:prstGeom prst="rect">
            <a:avLst/>
          </a:prstGeom>
          <a:noFill/>
        </p:spPr>
        <p:txBody>
          <a:bodyPr wrap="square" rtlCol="0">
            <a:spAutoFit/>
          </a:bodyPr>
          <a:lstStyle/>
          <a:p>
            <a:pPr algn="ctr"/>
            <a:r>
              <a:rPr lang="it-IT" b="1" dirty="0" smtClean="0"/>
              <a:t>Bibliografia</a:t>
            </a:r>
            <a:endParaRPr lang="it-IT" b="1"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49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84997" name="Rectangle 5"/>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8" name="Rectangle 6"/>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99" name="Rectangle 7"/>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81" name="Rectangle 9"/>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2" name="Rectangle 10"/>
          <p:cNvSpPr>
            <a:spLocks noChangeArrowheads="1"/>
          </p:cNvSpPr>
          <p:nvPr/>
        </p:nvSpPr>
        <p:spPr bwMode="auto">
          <a:xfrm>
            <a:off x="0" y="1085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3" name="Rectangle 11"/>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4" name="Rectangle 12"/>
          <p:cNvSpPr>
            <a:spLocks noChangeArrowheads="1"/>
          </p:cNvSpPr>
          <p:nvPr/>
        </p:nvSpPr>
        <p:spPr bwMode="auto">
          <a:xfrm>
            <a:off x="0" y="176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5" name="Rectangle 13"/>
          <p:cNvSpPr>
            <a:spLocks noChangeArrowheads="1"/>
          </p:cNvSpPr>
          <p:nvPr/>
        </p:nvSpPr>
        <p:spPr bwMode="auto">
          <a:xfrm>
            <a:off x="0" y="211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6" name="Rectangle 14"/>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87" name="Rectangle 15"/>
          <p:cNvSpPr>
            <a:spLocks noChangeArrowheads="1"/>
          </p:cNvSpPr>
          <p:nvPr/>
        </p:nvSpPr>
        <p:spPr bwMode="auto">
          <a:xfrm>
            <a:off x="0" y="2762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4" name="Rectangle 2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3" name="Rectangle 21"/>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4" name="Rectangle 22"/>
          <p:cNvSpPr>
            <a:spLocks noChangeArrowheads="1"/>
          </p:cNvSpPr>
          <p:nvPr/>
        </p:nvSpPr>
        <p:spPr bwMode="auto">
          <a:xfrm>
            <a:off x="0" y="1466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97" name="Rectangle 25"/>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699"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0" name="Rectangle 28"/>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3" name="Rectangle 31"/>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5" name="Rectangle 3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6" name="Rectangle 34"/>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08" name="Rectangle 3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09" name="Rectangle 37"/>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1"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2" name="Rectangle 40"/>
          <p:cNvSpPr>
            <a:spLocks noChangeArrowheads="1"/>
          </p:cNvSpPr>
          <p:nvPr/>
        </p:nvSpPr>
        <p:spPr bwMode="auto">
          <a:xfrm>
            <a:off x="0" y="762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4"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15" name="Rectangle 4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0" name="Rectangle 48"/>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1" name="Rectangle 49"/>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2" name="Rectangle 50"/>
          <p:cNvSpPr>
            <a:spLocks noChangeArrowheads="1"/>
          </p:cNvSpPr>
          <p:nvPr/>
        </p:nvSpPr>
        <p:spPr bwMode="auto">
          <a:xfrm>
            <a:off x="0" y="139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4" name="Rectangle 5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5" name="Rectangle 5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8727" name="Rectangle 5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728" name="Rectangle 56"/>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8675" name="Rectangle 3"/>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11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91139"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11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91142" name="Rectangle 6"/>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24" name="Rectangle 4"/>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1162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29" name="Rectangle 9"/>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30" name="Rectangle 10"/>
          <p:cNvSpPr>
            <a:spLocks noChangeArrowheads="1"/>
          </p:cNvSpPr>
          <p:nvPr/>
        </p:nvSpPr>
        <p:spPr bwMode="auto">
          <a:xfrm>
            <a:off x="0" y="1114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3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33" name="Rectangle 13"/>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3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36" name="Rectangle 16"/>
          <p:cNvSpPr>
            <a:spLocks noChangeArrowheads="1"/>
          </p:cNvSpPr>
          <p:nvPr/>
        </p:nvSpPr>
        <p:spPr bwMode="auto">
          <a:xfrm>
            <a:off x="0" y="790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38"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39" name="Rectangle 19"/>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CasellaDiTesto 119"/>
          <p:cNvSpPr txBox="1"/>
          <p:nvPr/>
        </p:nvSpPr>
        <p:spPr>
          <a:xfrm>
            <a:off x="142844" y="1428736"/>
            <a:ext cx="8786874" cy="5355312"/>
          </a:xfrm>
          <a:prstGeom prst="rect">
            <a:avLst/>
          </a:prstGeom>
          <a:noFill/>
        </p:spPr>
        <p:txBody>
          <a:bodyPr wrap="square" rtlCol="0">
            <a:spAutoFit/>
          </a:bodyPr>
          <a:lstStyle/>
          <a:p>
            <a:pPr>
              <a:buFont typeface="Arial" pitchFamily="34" charset="0"/>
              <a:buChar char="•"/>
            </a:pPr>
            <a:r>
              <a:rPr lang="it-IT" dirty="0" smtClean="0"/>
              <a:t>  Enzo Tonti, Elisa </a:t>
            </a:r>
            <a:r>
              <a:rPr lang="it-IT" dirty="0" err="1" smtClean="0"/>
              <a:t>Nuzzo</a:t>
            </a:r>
            <a:r>
              <a:rPr lang="it-IT" dirty="0" smtClean="0"/>
              <a:t>, </a:t>
            </a:r>
            <a:r>
              <a:rPr lang="it-IT" i="1" dirty="0" smtClean="0"/>
              <a:t>Gradiente Rotore Divergenza , </a:t>
            </a:r>
            <a:r>
              <a:rPr lang="it-IT" dirty="0" smtClean="0"/>
              <a:t>Pitagora, 2007</a:t>
            </a:r>
            <a:r>
              <a:rPr lang="it-IT" i="1" dirty="0" smtClean="0"/>
              <a:t>.</a:t>
            </a:r>
            <a:endParaRPr lang="it-IT" dirty="0" smtClean="0"/>
          </a:p>
          <a:p>
            <a:pPr>
              <a:buFont typeface="Arial" pitchFamily="34" charset="0"/>
              <a:buChar char="•"/>
            </a:pPr>
            <a:endParaRPr lang="it-IT" dirty="0" smtClean="0"/>
          </a:p>
          <a:p>
            <a:pPr>
              <a:buFont typeface="Arial" pitchFamily="34" charset="0"/>
              <a:buChar char="•"/>
            </a:pPr>
            <a:endParaRPr lang="it-IT" dirty="0" smtClean="0"/>
          </a:p>
          <a:p>
            <a:endParaRPr lang="it-IT" dirty="0" smtClean="0"/>
          </a:p>
          <a:p>
            <a:pPr>
              <a:buFont typeface="Arial" pitchFamily="34" charset="0"/>
              <a:buChar char="•"/>
            </a:pPr>
            <a:r>
              <a:rPr lang="it-IT" dirty="0" smtClean="0"/>
              <a:t>  Enzo Tonti, </a:t>
            </a:r>
            <a:r>
              <a:rPr lang="it-IT" i="1" dirty="0" smtClean="0"/>
              <a:t>The </a:t>
            </a:r>
            <a:r>
              <a:rPr lang="it-IT" i="1" dirty="0" err="1" smtClean="0"/>
              <a:t>Mathematical</a:t>
            </a:r>
            <a:r>
              <a:rPr lang="it-IT" i="1" dirty="0" smtClean="0"/>
              <a:t> </a:t>
            </a:r>
            <a:r>
              <a:rPr lang="it-IT" i="1" dirty="0" err="1" smtClean="0"/>
              <a:t>Structure</a:t>
            </a:r>
            <a:r>
              <a:rPr lang="it-IT" i="1" dirty="0" smtClean="0"/>
              <a:t> </a:t>
            </a:r>
            <a:r>
              <a:rPr lang="it-IT" i="1" dirty="0" err="1" smtClean="0"/>
              <a:t>of</a:t>
            </a:r>
            <a:r>
              <a:rPr lang="it-IT" i="1" dirty="0" smtClean="0"/>
              <a:t> </a:t>
            </a:r>
            <a:r>
              <a:rPr lang="it-IT" i="1" dirty="0" err="1" smtClean="0"/>
              <a:t>classical</a:t>
            </a:r>
            <a:r>
              <a:rPr lang="it-IT" i="1" dirty="0" smtClean="0"/>
              <a:t> and </a:t>
            </a:r>
            <a:r>
              <a:rPr lang="it-IT" i="1" dirty="0" err="1" smtClean="0"/>
              <a:t>Relativistic</a:t>
            </a:r>
            <a:r>
              <a:rPr lang="it-IT" i="1" dirty="0" smtClean="0"/>
              <a:t> </a:t>
            </a:r>
            <a:r>
              <a:rPr lang="it-IT" i="1" dirty="0" err="1" smtClean="0"/>
              <a:t>Physics</a:t>
            </a:r>
            <a:r>
              <a:rPr lang="it-IT" dirty="0" smtClean="0"/>
              <a:t>, </a:t>
            </a:r>
            <a:r>
              <a:rPr lang="it-IT" dirty="0" err="1" smtClean="0"/>
              <a:t>Springer</a:t>
            </a:r>
            <a:r>
              <a:rPr lang="it-IT" dirty="0" smtClean="0"/>
              <a:t>, 2013.</a:t>
            </a:r>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endParaRPr lang="it-IT" dirty="0" smtClean="0"/>
          </a:p>
          <a:p>
            <a:pPr>
              <a:buFont typeface="Arial" pitchFamily="34" charset="0"/>
              <a:buChar char="•"/>
            </a:pPr>
            <a:r>
              <a:rPr lang="it-IT" dirty="0" smtClean="0"/>
              <a:t>  Paolo Di Marco, </a:t>
            </a:r>
            <a:r>
              <a:rPr lang="it-IT" i="1" dirty="0" smtClean="0"/>
              <a:t>Appunti ed Esercizi di </a:t>
            </a:r>
            <a:r>
              <a:rPr lang="it-IT" i="1" dirty="0" err="1" smtClean="0"/>
              <a:t>Termofluidodinamica</a:t>
            </a:r>
            <a:r>
              <a:rPr lang="it-IT" i="1" dirty="0" smtClean="0"/>
              <a:t> Applicata</a:t>
            </a:r>
            <a:r>
              <a:rPr lang="it-IT" dirty="0" smtClean="0"/>
              <a:t>, Versione 11.02-  </a:t>
            </a:r>
          </a:p>
          <a:p>
            <a:r>
              <a:rPr lang="it-IT" dirty="0" smtClean="0"/>
              <a:t>   12.10.11.</a:t>
            </a:r>
          </a:p>
          <a:p>
            <a:endParaRPr lang="it-IT" dirty="0" smtClean="0"/>
          </a:p>
          <a:p>
            <a:endParaRPr lang="it-IT" dirty="0" smtClean="0"/>
          </a:p>
          <a:p>
            <a:pPr>
              <a:buFont typeface="Arial" pitchFamily="34" charset="0"/>
              <a:buChar char="•"/>
            </a:pPr>
            <a:endParaRPr lang="it-IT" dirty="0" smtClean="0"/>
          </a:p>
          <a:p>
            <a:pPr>
              <a:buFont typeface="Arial" pitchFamily="34" charset="0"/>
              <a:buChar char="•"/>
            </a:pPr>
            <a:r>
              <a:rPr lang="it-IT" dirty="0" smtClean="0"/>
              <a:t>  Luigi </a:t>
            </a:r>
            <a:r>
              <a:rPr lang="it-IT" dirty="0" err="1" smtClean="0"/>
              <a:t>Quartapelle</a:t>
            </a:r>
            <a:r>
              <a:rPr lang="it-IT" dirty="0" smtClean="0"/>
              <a:t>, Franco </a:t>
            </a:r>
            <a:r>
              <a:rPr lang="it-IT" dirty="0" err="1" smtClean="0"/>
              <a:t>Auteri</a:t>
            </a:r>
            <a:r>
              <a:rPr lang="it-IT" dirty="0" smtClean="0"/>
              <a:t>, </a:t>
            </a:r>
            <a:r>
              <a:rPr lang="it-IT" i="1" dirty="0" smtClean="0"/>
              <a:t>Fluidodinamica </a:t>
            </a:r>
            <a:r>
              <a:rPr lang="it-IT" i="1" dirty="0" err="1" smtClean="0"/>
              <a:t>Incomprmibile</a:t>
            </a:r>
            <a:r>
              <a:rPr lang="it-IT" dirty="0" smtClean="0"/>
              <a:t>,  Casa Editrice Ambrosiana,  </a:t>
            </a:r>
          </a:p>
          <a:p>
            <a:r>
              <a:rPr lang="it-IT" dirty="0" smtClean="0"/>
              <a:t>   2013.</a:t>
            </a:r>
          </a:p>
          <a:p>
            <a:endParaRPr lang="it-IT" dirty="0" smtClean="0"/>
          </a:p>
          <a:p>
            <a:endParaRPr lang="it-IT" dirty="0" smtClean="0"/>
          </a:p>
          <a:p>
            <a:endParaRPr lang="it-IT" dirty="0"/>
          </a:p>
        </p:txBody>
      </p:sp>
    </p:spTree>
    <p:custDataLst>
      <p:tags r:id="rId1"/>
    </p:custDataLst>
  </p:cSld>
  <p:clrMapOvr>
    <a:masterClrMapping/>
  </p:clrMapOvr>
  <p:transition advTm="154224"/>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err="1" smtClean="0">
                <a:solidFill>
                  <a:schemeClr val="bg1"/>
                </a:solidFill>
                <a:latin typeface="Times New Roman" pitchFamily="18" charset="0"/>
                <a:cs typeface="Times New Roman" pitchFamily="18" charset="0"/>
              </a:rPr>
              <a:t>Operatore</a:t>
            </a:r>
            <a:r>
              <a:rPr lang="de-DE" dirty="0" smtClean="0">
                <a:solidFill>
                  <a:schemeClr val="bg1"/>
                </a:solidFill>
                <a:latin typeface="Times New Roman" pitchFamily="18" charset="0"/>
                <a:cs typeface="Times New Roman" pitchFamily="18" charset="0"/>
              </a:rPr>
              <a:t> </a:t>
            </a:r>
            <a:r>
              <a:rPr lang="de-DE" dirty="0" err="1" smtClean="0">
                <a:solidFill>
                  <a:schemeClr val="bg1"/>
                </a:solidFill>
                <a:latin typeface="Times New Roman" pitchFamily="18" charset="0"/>
                <a:cs typeface="Times New Roman" pitchFamily="18" charset="0"/>
              </a:rPr>
              <a:t>Nabla</a:t>
            </a:r>
            <a:r>
              <a:rPr lang="de-DE" dirty="0" smtClean="0">
                <a:solidFill>
                  <a:schemeClr val="bg1"/>
                </a:solidFill>
                <a:latin typeface="Times New Roman" pitchFamily="18" charset="0"/>
                <a:cs typeface="Times New Roman" pitchFamily="18" charset="0"/>
              </a:rPr>
              <a:t>    ∆</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4</a:t>
            </a:r>
            <a:endParaRPr lang="it-IT" sz="1200" dirty="0">
              <a:solidFill>
                <a:schemeClr val="bg1"/>
              </a:solidFill>
              <a:latin typeface="Times New Roman" pitchFamily="18" charset="0"/>
              <a:cs typeface="Times New Roman" pitchFamily="18" charset="0"/>
            </a:endParaRPr>
          </a:p>
        </p:txBody>
      </p:sp>
      <p:sp>
        <p:nvSpPr>
          <p:cNvPr id="29" name="prima di procedere 28"/>
          <p:cNvSpPr txBox="1"/>
          <p:nvPr/>
        </p:nvSpPr>
        <p:spPr>
          <a:xfrm>
            <a:off x="785786" y="928670"/>
            <a:ext cx="7572428" cy="646331"/>
          </a:xfrm>
          <a:prstGeom prst="rect">
            <a:avLst/>
          </a:prstGeom>
          <a:noFill/>
          <a:ln w="25400">
            <a:solidFill>
              <a:srgbClr val="00144C"/>
            </a:solidFill>
          </a:ln>
        </p:spPr>
        <p:txBody>
          <a:bodyPr wrap="square" rtlCol="0">
            <a:spAutoFit/>
          </a:bodyPr>
          <a:lstStyle/>
          <a:p>
            <a:pPr algn="ctr"/>
            <a:r>
              <a:rPr lang="it-IT" dirty="0" smtClean="0">
                <a:latin typeface="+mj-lt"/>
              </a:rPr>
              <a:t>Prima di procedere alla descrizione degli operatori differenziali, viene presentato l’operatore </a:t>
            </a:r>
            <a:r>
              <a:rPr lang="it-IT" b="1" i="1" dirty="0" err="1" smtClean="0">
                <a:latin typeface="+mj-lt"/>
              </a:rPr>
              <a:t>nabla</a:t>
            </a:r>
            <a:r>
              <a:rPr lang="it-IT" dirty="0" smtClean="0">
                <a:latin typeface="+mj-lt"/>
              </a:rPr>
              <a:t> </a:t>
            </a:r>
            <a:r>
              <a:rPr lang="de-DE" dirty="0" smtClean="0">
                <a:latin typeface="+mj-lt"/>
                <a:cs typeface="Times New Roman" pitchFamily="18" charset="0"/>
              </a:rPr>
              <a:t>∆</a:t>
            </a:r>
            <a:r>
              <a:rPr lang="it-IT" dirty="0" smtClean="0">
                <a:latin typeface="+mj-lt"/>
                <a:cs typeface="Times New Roman" pitchFamily="18" charset="0"/>
              </a:rPr>
              <a:t>, esponendo una breve storia sulla sua nascita.</a:t>
            </a:r>
            <a:endParaRPr lang="it-IT" dirty="0">
              <a:latin typeface="+mj-lt"/>
            </a:endParaRPr>
          </a:p>
        </p:txBody>
      </p:sp>
      <p:sp>
        <p:nvSpPr>
          <p:cNvPr id="30" name="hamilton"/>
          <p:cNvSpPr txBox="1"/>
          <p:nvPr/>
        </p:nvSpPr>
        <p:spPr>
          <a:xfrm>
            <a:off x="714348" y="3357562"/>
            <a:ext cx="7715304" cy="1754326"/>
          </a:xfrm>
          <a:prstGeom prst="rect">
            <a:avLst/>
          </a:prstGeom>
          <a:noFill/>
        </p:spPr>
        <p:txBody>
          <a:bodyPr wrap="square" rtlCol="0">
            <a:spAutoFit/>
          </a:bodyPr>
          <a:lstStyle/>
          <a:p>
            <a:r>
              <a:rPr lang="it-IT" dirty="0" smtClean="0"/>
              <a:t>Nel 1853 Hamilton introdusse l’operatore “</a:t>
            </a:r>
            <a:r>
              <a:rPr lang="de-DE" dirty="0" smtClean="0">
                <a:latin typeface="+mj-lt"/>
                <a:cs typeface="Times New Roman" pitchFamily="18" charset="0"/>
              </a:rPr>
              <a:t>∆</a:t>
            </a:r>
            <a:r>
              <a:rPr lang="it-IT" dirty="0" smtClean="0"/>
              <a:t>” , che </a:t>
            </a:r>
            <a:r>
              <a:rPr lang="it-IT" dirty="0" err="1" smtClean="0"/>
              <a:t>Heaviside</a:t>
            </a:r>
            <a:r>
              <a:rPr lang="it-IT" dirty="0" smtClean="0"/>
              <a:t> chiamò </a:t>
            </a:r>
            <a:r>
              <a:rPr lang="it-IT" i="1" dirty="0" err="1" smtClean="0"/>
              <a:t>nabla</a:t>
            </a:r>
            <a:r>
              <a:rPr lang="it-IT" dirty="0" smtClean="0"/>
              <a:t>, parola greca che denota l’arpa. Essendo un </a:t>
            </a:r>
            <a:r>
              <a:rPr lang="it-IT" i="1" dirty="0" smtClean="0"/>
              <a:t>delta</a:t>
            </a:r>
            <a:r>
              <a:rPr lang="it-IT" dirty="0" smtClean="0"/>
              <a:t> rovesciato, fu chiamato da alcuni </a:t>
            </a:r>
            <a:r>
              <a:rPr lang="it-IT" i="1" dirty="0" err="1" smtClean="0"/>
              <a:t>atled</a:t>
            </a:r>
            <a:r>
              <a:rPr lang="it-IT" dirty="0" smtClean="0"/>
              <a:t>, ossia la parola </a:t>
            </a:r>
            <a:r>
              <a:rPr lang="it-IT" i="1" dirty="0" smtClean="0"/>
              <a:t>delta</a:t>
            </a:r>
            <a:r>
              <a:rPr lang="it-IT" dirty="0" smtClean="0"/>
              <a:t> letta al rovescio. E’ per questo anche chiamato </a:t>
            </a:r>
            <a:r>
              <a:rPr lang="it-IT" i="1" dirty="0" smtClean="0"/>
              <a:t>del</a:t>
            </a:r>
            <a:r>
              <a:rPr lang="it-IT" dirty="0" smtClean="0"/>
              <a:t>. Fu vano il tentativo del 1903 di adottare una notazione universale nel campo dell’analisi vettoriale e risulta quindi necessario accertarsi della notazione usata libro per libro, data la sua variabile nomenclatura.</a:t>
            </a:r>
            <a:endParaRPr lang="it-IT" dirty="0"/>
          </a:p>
        </p:txBody>
      </p:sp>
      <p:graphicFrame>
        <p:nvGraphicFramePr>
          <p:cNvPr id="31" name="Tabella 30"/>
          <p:cNvGraphicFramePr>
            <a:graphicFrameLocks noGrp="1"/>
          </p:cNvGraphicFramePr>
          <p:nvPr/>
        </p:nvGraphicFramePr>
        <p:xfrm>
          <a:off x="1500166" y="2071678"/>
          <a:ext cx="6143668" cy="3813514"/>
        </p:xfrm>
        <a:graphic>
          <a:graphicData uri="http://schemas.openxmlformats.org/drawingml/2006/table">
            <a:tbl>
              <a:tblPr firstRow="1" bandRow="1">
                <a:tableStyleId>{5940675A-B579-460E-94D1-54222C63F5DA}</a:tableStyleId>
              </a:tblPr>
              <a:tblGrid>
                <a:gridCol w="1219200"/>
                <a:gridCol w="1219200"/>
                <a:gridCol w="1219200"/>
                <a:gridCol w="1219200"/>
                <a:gridCol w="1266868"/>
              </a:tblGrid>
              <a:tr h="370840">
                <a:tc>
                  <a:txBody>
                    <a:bodyPr/>
                    <a:lstStyle/>
                    <a:p>
                      <a:endParaRPr lang="it-IT" dirty="0"/>
                    </a:p>
                  </a:txBody>
                  <a:tcPr/>
                </a:tc>
                <a:tc>
                  <a:txBody>
                    <a:bodyPr/>
                    <a:lstStyle/>
                    <a:p>
                      <a:pPr algn="ctr"/>
                      <a:r>
                        <a:rPr lang="it-IT" dirty="0" smtClean="0"/>
                        <a:t>Italiano</a:t>
                      </a:r>
                      <a:endParaRPr lang="it-IT" dirty="0"/>
                    </a:p>
                  </a:txBody>
                  <a:tcPr/>
                </a:tc>
                <a:tc>
                  <a:txBody>
                    <a:bodyPr/>
                    <a:lstStyle/>
                    <a:p>
                      <a:pPr algn="ctr"/>
                      <a:r>
                        <a:rPr lang="it-IT" dirty="0" smtClean="0"/>
                        <a:t>Francese</a:t>
                      </a:r>
                      <a:endParaRPr lang="it-IT" dirty="0"/>
                    </a:p>
                  </a:txBody>
                  <a:tcPr/>
                </a:tc>
                <a:tc>
                  <a:txBody>
                    <a:bodyPr/>
                    <a:lstStyle/>
                    <a:p>
                      <a:pPr algn="ctr"/>
                      <a:r>
                        <a:rPr lang="it-IT" dirty="0" smtClean="0"/>
                        <a:t>Tedesco </a:t>
                      </a:r>
                      <a:endParaRPr lang="it-IT" dirty="0"/>
                    </a:p>
                  </a:txBody>
                  <a:tcPr/>
                </a:tc>
                <a:tc>
                  <a:txBody>
                    <a:bodyPr/>
                    <a:lstStyle/>
                    <a:p>
                      <a:pPr algn="ctr"/>
                      <a:r>
                        <a:rPr lang="it-IT" dirty="0" smtClean="0"/>
                        <a:t>Americano</a:t>
                      </a:r>
                      <a:endParaRPr lang="it-IT" dirty="0"/>
                    </a:p>
                  </a:txBody>
                  <a:tcPr/>
                </a:tc>
              </a:tr>
              <a:tr h="370840">
                <a:tc>
                  <a:txBody>
                    <a:bodyPr/>
                    <a:lstStyle/>
                    <a:p>
                      <a:pPr algn="ctr"/>
                      <a:r>
                        <a:rPr lang="it-IT" dirty="0" smtClean="0"/>
                        <a:t>Prodotto</a:t>
                      </a:r>
                      <a:r>
                        <a:rPr lang="it-IT" baseline="0" dirty="0" smtClean="0"/>
                        <a:t> scalare</a:t>
                      </a:r>
                      <a:endParaRPr lang="it-IT" dirty="0"/>
                    </a:p>
                  </a:txBody>
                  <a:tcPr/>
                </a:tc>
                <a:tc>
                  <a:txBody>
                    <a:bodyPr/>
                    <a:lstStyle/>
                    <a:p>
                      <a:pPr algn="ctr"/>
                      <a:r>
                        <a:rPr lang="it-IT" i="1" u="sng" dirty="0" smtClean="0"/>
                        <a:t>u</a:t>
                      </a:r>
                      <a:r>
                        <a:rPr lang="it-IT" i="0" u="none" baseline="0" dirty="0" smtClean="0"/>
                        <a:t> x </a:t>
                      </a:r>
                      <a:r>
                        <a:rPr lang="it-IT" i="1" u="sng" baseline="0" dirty="0" smtClean="0"/>
                        <a:t>v</a:t>
                      </a:r>
                      <a:endParaRPr lang="it-IT" i="1" u="sn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u="sng" dirty="0" smtClean="0"/>
                        <a:t>u</a:t>
                      </a:r>
                      <a:r>
                        <a:rPr lang="it-IT" i="0" u="none" baseline="0" dirty="0" smtClean="0"/>
                        <a:t> </a:t>
                      </a:r>
                      <a:r>
                        <a:rPr lang="it-IT" sz="900" i="0" u="none" baseline="0" dirty="0" smtClean="0"/>
                        <a:t>●</a:t>
                      </a:r>
                      <a:r>
                        <a:rPr lang="it-IT" i="0" u="none" baseline="0" dirty="0" smtClean="0"/>
                        <a:t> </a:t>
                      </a:r>
                      <a:r>
                        <a:rPr lang="it-IT" i="1" u="sng" baseline="0" dirty="0" smtClean="0"/>
                        <a:t>v</a:t>
                      </a:r>
                      <a:endParaRPr lang="it-IT" i="1" u="sng" dirty="0" smtClean="0"/>
                    </a:p>
                    <a:p>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a:t>
                      </a:r>
                      <a:r>
                        <a:rPr lang="it-IT" i="1" u="sng" dirty="0" smtClean="0"/>
                        <a:t>u</a:t>
                      </a:r>
                      <a:r>
                        <a:rPr lang="it-IT" i="0" u="none" baseline="0" dirty="0" smtClean="0"/>
                        <a:t> ,</a:t>
                      </a:r>
                      <a:r>
                        <a:rPr lang="it-IT" i="1" u="sng" baseline="0" dirty="0" smtClean="0"/>
                        <a:t>v</a:t>
                      </a:r>
                      <a:r>
                        <a:rPr lang="it-IT"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it-IT" i="1" u="sng" dirty="0" smtClean="0"/>
                        <a:t>u</a:t>
                      </a:r>
                      <a:r>
                        <a:rPr lang="it-IT" i="0" u="none" baseline="0" dirty="0" smtClean="0"/>
                        <a:t> </a:t>
                      </a:r>
                      <a:r>
                        <a:rPr lang="it-IT" i="1" u="sng" baseline="0" dirty="0" smtClean="0"/>
                        <a:t>v</a:t>
                      </a:r>
                      <a:endParaRPr lang="it-IT" i="1" u="sn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u="sng" dirty="0" smtClean="0"/>
                        <a:t>u</a:t>
                      </a:r>
                      <a:r>
                        <a:rPr lang="it-IT" i="0" u="none" baseline="0" dirty="0" smtClean="0"/>
                        <a:t> </a:t>
                      </a:r>
                      <a:r>
                        <a:rPr lang="it-IT" sz="900" i="0" u="none" baseline="0" dirty="0" smtClean="0"/>
                        <a:t>●</a:t>
                      </a:r>
                      <a:r>
                        <a:rPr lang="it-IT" i="0" u="none" baseline="0" dirty="0" smtClean="0"/>
                        <a:t> </a:t>
                      </a:r>
                      <a:r>
                        <a:rPr lang="it-IT" i="1" u="sng" baseline="0" dirty="0" smtClean="0"/>
                        <a:t>v</a:t>
                      </a:r>
                      <a:endParaRPr lang="it-IT" i="1" u="sng" dirty="0" smtClean="0"/>
                    </a:p>
                    <a:p>
                      <a:pPr algn="ctr"/>
                      <a:endParaRPr lang="it-IT" dirty="0"/>
                    </a:p>
                  </a:txBody>
                  <a:tcPr/>
                </a:tc>
              </a:tr>
              <a:tr h="370840">
                <a:tc>
                  <a:txBody>
                    <a:bodyPr/>
                    <a:lstStyle/>
                    <a:p>
                      <a:pPr algn="ctr"/>
                      <a:r>
                        <a:rPr lang="it-IT" dirty="0" smtClean="0"/>
                        <a:t>Prodotto vettoriale</a:t>
                      </a:r>
                      <a:endParaRPr lang="it-IT" dirty="0"/>
                    </a:p>
                  </a:txBody>
                  <a:tcPr/>
                </a:tc>
                <a:tc>
                  <a:txBody>
                    <a:bodyPr/>
                    <a:lstStyle/>
                    <a:p>
                      <a:pPr algn="ctr"/>
                      <a:r>
                        <a:rPr lang="it-IT" i="1" u="sng" dirty="0" smtClean="0"/>
                        <a:t>u</a:t>
                      </a:r>
                      <a:r>
                        <a:rPr lang="el-GR" i="0" u="none" dirty="0" smtClean="0"/>
                        <a:t>ᴧ</a:t>
                      </a:r>
                      <a:r>
                        <a:rPr lang="it-IT" i="0" u="sng" dirty="0" smtClean="0"/>
                        <a:t>v</a:t>
                      </a:r>
                      <a:endParaRPr lang="it-IT" i="1" u="sn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u="sng" dirty="0" smtClean="0"/>
                        <a:t>u</a:t>
                      </a:r>
                      <a:r>
                        <a:rPr lang="it-IT" i="0" u="none" baseline="0" dirty="0" smtClean="0"/>
                        <a:t> x </a:t>
                      </a:r>
                      <a:r>
                        <a:rPr lang="it-IT" i="1" u="sng" baseline="0" dirty="0" smtClean="0"/>
                        <a:t>v</a:t>
                      </a:r>
                      <a:endParaRPr lang="it-IT" i="1" u="sng" dirty="0" smtClean="0"/>
                    </a:p>
                    <a:p>
                      <a:endParaRPr lang="it-IT" dirty="0"/>
                    </a:p>
                  </a:txBody>
                  <a:tcPr/>
                </a:tc>
                <a:tc>
                  <a:txBody>
                    <a:bodyPr/>
                    <a:lstStyle/>
                    <a:p>
                      <a:pPr algn="ctr"/>
                      <a:r>
                        <a:rPr lang="it-IT" dirty="0" smtClean="0"/>
                        <a:t>[</a:t>
                      </a:r>
                      <a:r>
                        <a:rPr lang="it-IT" u="sng" dirty="0" smtClean="0"/>
                        <a:t>u</a:t>
                      </a:r>
                      <a:r>
                        <a:rPr lang="it-IT" u="none" dirty="0" smtClean="0"/>
                        <a:t> </a:t>
                      </a:r>
                      <a:r>
                        <a:rPr lang="it-IT" u="sng" dirty="0" smtClean="0"/>
                        <a:t>v</a:t>
                      </a:r>
                      <a:r>
                        <a:rPr lang="it-IT" dirty="0" smtClean="0"/>
                        <a:t>]</a:t>
                      </a:r>
                    </a:p>
                    <a:p>
                      <a:pPr algn="ctr"/>
                      <a:r>
                        <a:rPr lang="it-IT" dirty="0" smtClean="0"/>
                        <a:t>[</a:t>
                      </a:r>
                      <a:r>
                        <a:rPr lang="it-IT" u="sng" dirty="0" smtClean="0"/>
                        <a:t>u</a:t>
                      </a:r>
                      <a:r>
                        <a:rPr lang="it-IT" dirty="0" smtClean="0"/>
                        <a:t>,</a:t>
                      </a:r>
                      <a:r>
                        <a:rPr lang="it-IT" u="sng" dirty="0" smtClean="0"/>
                        <a:t>v</a:t>
                      </a:r>
                      <a:r>
                        <a:rPr lang="it-IT" dirty="0" smtClean="0"/>
                        <a:t>]</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i="1" u="sng" dirty="0" smtClean="0"/>
                        <a:t>u</a:t>
                      </a:r>
                      <a:r>
                        <a:rPr lang="it-IT" i="0" u="none" baseline="0" dirty="0" smtClean="0"/>
                        <a:t> x </a:t>
                      </a:r>
                      <a:r>
                        <a:rPr lang="it-IT" i="1" u="sng" baseline="0" dirty="0" smtClean="0"/>
                        <a:t>v</a:t>
                      </a:r>
                      <a:endParaRPr lang="it-IT" i="1" u="sng" dirty="0" smtClean="0"/>
                    </a:p>
                    <a:p>
                      <a:endParaRPr lang="it-IT" dirty="0"/>
                    </a:p>
                  </a:txBody>
                  <a:tcPr/>
                </a:tc>
              </a:tr>
              <a:tr h="706454">
                <a:tc>
                  <a:txBody>
                    <a:bodyPr/>
                    <a:lstStyle/>
                    <a:p>
                      <a:pPr algn="ctr"/>
                      <a:r>
                        <a:rPr lang="it-IT" dirty="0" smtClean="0"/>
                        <a:t>Gradiente</a:t>
                      </a:r>
                      <a:endParaRPr lang="it-IT" dirty="0"/>
                    </a:p>
                  </a:txBody>
                  <a:tcPr/>
                </a:tc>
                <a:tc>
                  <a:txBody>
                    <a:bodyPr/>
                    <a:lstStyle/>
                    <a:p>
                      <a:pPr algn="ctr"/>
                      <a:r>
                        <a:rPr lang="it-IT" dirty="0" err="1" smtClean="0"/>
                        <a:t>grad</a:t>
                      </a:r>
                      <a:r>
                        <a:rPr lang="it-IT" baseline="0" dirty="0" smtClean="0"/>
                        <a:t> </a:t>
                      </a:r>
                      <a:r>
                        <a:rPr lang="it-IT" i="1" baseline="0" dirty="0" smtClean="0"/>
                        <a:t>f</a:t>
                      </a:r>
                      <a:endParaRPr lang="it-IT" dirty="0"/>
                    </a:p>
                  </a:txBody>
                  <a:tcPr/>
                </a:tc>
                <a:tc>
                  <a:txBody>
                    <a:bodyPr/>
                    <a:lstStyle/>
                    <a:p>
                      <a:pPr algn="ctr"/>
                      <a:r>
                        <a:rPr lang="it-IT" dirty="0" err="1" smtClean="0"/>
                        <a:t>grad</a:t>
                      </a:r>
                      <a:r>
                        <a:rPr lang="it-IT" dirty="0" smtClean="0"/>
                        <a:t> </a:t>
                      </a:r>
                      <a:r>
                        <a:rPr lang="it-IT" i="1" dirty="0" smtClean="0"/>
                        <a:t>f</a:t>
                      </a:r>
                    </a:p>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 </a:t>
                      </a:r>
                      <a:r>
                        <a:rPr lang="it-IT" b="1" dirty="0" err="1" smtClean="0"/>
                        <a:t>grad</a:t>
                      </a:r>
                      <a:r>
                        <a:rPr lang="it-IT" dirty="0" smtClean="0"/>
                        <a:t> </a:t>
                      </a:r>
                      <a:r>
                        <a:rPr lang="it-IT" i="1" dirty="0" smtClean="0"/>
                        <a:t>f</a:t>
                      </a:r>
                    </a:p>
                  </a:txBody>
                  <a:tcPr/>
                </a:tc>
                <a:tc>
                  <a:txBody>
                    <a:bodyPr/>
                    <a:lstStyle/>
                    <a:p>
                      <a:pPr algn="ctr"/>
                      <a:r>
                        <a:rPr lang="it-IT" dirty="0" err="1" smtClean="0"/>
                        <a:t>grad</a:t>
                      </a:r>
                      <a:r>
                        <a:rPr lang="it-IT" dirty="0" smtClean="0"/>
                        <a:t> </a:t>
                      </a:r>
                      <a:r>
                        <a:rPr lang="it-IT" i="1" dirty="0" smtClean="0"/>
                        <a:t>f</a:t>
                      </a:r>
                      <a:endParaRPr lang="it-IT" dirty="0"/>
                    </a:p>
                  </a:txBody>
                  <a:tcPr/>
                </a:tc>
                <a:tc>
                  <a:txBody>
                    <a:bodyPr/>
                    <a:lstStyle/>
                    <a:p>
                      <a:r>
                        <a:rPr lang="it-IT" dirty="0" smtClean="0"/>
                        <a:t>           </a:t>
                      </a:r>
                      <a:r>
                        <a:rPr lang="it-IT" i="1" dirty="0" smtClean="0"/>
                        <a:t>f</a:t>
                      </a:r>
                    </a:p>
                    <a:p>
                      <a:r>
                        <a:rPr lang="it-IT" dirty="0" smtClean="0"/>
                        <a:t>       </a:t>
                      </a:r>
                      <a:endParaRPr lang="it-IT" dirty="0"/>
                    </a:p>
                  </a:txBody>
                  <a:tcPr/>
                </a:tc>
              </a:tr>
              <a:tr h="714380">
                <a:tc>
                  <a:txBody>
                    <a:bodyPr/>
                    <a:lstStyle/>
                    <a:p>
                      <a:pPr algn="ctr"/>
                      <a:r>
                        <a:rPr lang="it-IT" dirty="0" smtClean="0"/>
                        <a:t>Rotore </a:t>
                      </a:r>
                      <a:endParaRPr lang="it-IT" dirty="0"/>
                    </a:p>
                  </a:txBody>
                  <a:tcPr/>
                </a:tc>
                <a:tc>
                  <a:txBody>
                    <a:bodyPr/>
                    <a:lstStyle/>
                    <a:p>
                      <a:pPr algn="ctr"/>
                      <a:r>
                        <a:rPr lang="it-IT" dirty="0" err="1" smtClean="0"/>
                        <a:t>rot</a:t>
                      </a:r>
                      <a:r>
                        <a:rPr lang="it-IT" dirty="0" smtClean="0"/>
                        <a:t> </a:t>
                      </a:r>
                      <a:r>
                        <a:rPr lang="it-IT" i="1" u="sng" dirty="0" smtClean="0"/>
                        <a:t>u</a:t>
                      </a:r>
                      <a:endParaRPr lang="it-IT" i="1" u="sn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err="1" smtClean="0"/>
                        <a:t>rot</a:t>
                      </a:r>
                      <a:r>
                        <a:rPr lang="it-IT" dirty="0" smtClean="0"/>
                        <a:t> </a:t>
                      </a:r>
                      <a:r>
                        <a:rPr lang="it-IT" i="1" u="sng" dirty="0" smtClean="0"/>
                        <a:t>u</a:t>
                      </a:r>
                    </a:p>
                    <a:p>
                      <a:pPr marL="0" marR="0" indent="0" algn="ctr" defTabSz="914400" rtl="0" eaLnBrk="1" fontAlgn="auto" latinLnBrk="0" hangingPunct="1">
                        <a:lnSpc>
                          <a:spcPct val="100000"/>
                        </a:lnSpc>
                        <a:spcBef>
                          <a:spcPts val="0"/>
                        </a:spcBef>
                        <a:spcAft>
                          <a:spcPts val="0"/>
                        </a:spcAft>
                        <a:buClrTx/>
                        <a:buSzTx/>
                        <a:buFontTx/>
                        <a:buNone/>
                        <a:tabLst/>
                        <a:defRPr/>
                      </a:pPr>
                      <a:r>
                        <a:rPr lang="it-IT" b="1" dirty="0" err="1" smtClean="0"/>
                        <a:t>rot</a:t>
                      </a:r>
                      <a:r>
                        <a:rPr lang="it-IT" dirty="0" smtClean="0"/>
                        <a:t> </a:t>
                      </a:r>
                      <a:r>
                        <a:rPr lang="it-IT" i="1" u="sng" dirty="0" smtClean="0"/>
                        <a:t>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err="1" smtClean="0"/>
                        <a:t>rot</a:t>
                      </a:r>
                      <a:r>
                        <a:rPr lang="it-IT" dirty="0" smtClean="0"/>
                        <a:t> </a:t>
                      </a:r>
                      <a:r>
                        <a:rPr lang="it-IT" i="1" u="sng" dirty="0" smtClean="0"/>
                        <a:t>u</a:t>
                      </a:r>
                    </a:p>
                    <a:p>
                      <a:pPr algn="ctr"/>
                      <a:endParaRPr lang="it-IT" dirty="0"/>
                    </a:p>
                  </a:txBody>
                  <a:tcPr/>
                </a:tc>
                <a:tc>
                  <a:txBody>
                    <a:bodyPr/>
                    <a:lstStyle/>
                    <a:p>
                      <a:pPr algn="ctr"/>
                      <a:r>
                        <a:rPr lang="it-IT" dirty="0" err="1" smtClean="0"/>
                        <a:t>curl</a:t>
                      </a:r>
                      <a:r>
                        <a:rPr lang="it-IT" dirty="0" smtClean="0"/>
                        <a:t> </a:t>
                      </a:r>
                      <a:r>
                        <a:rPr lang="it-IT" u="sng" dirty="0" smtClean="0"/>
                        <a:t>u</a:t>
                      </a:r>
                      <a:endParaRPr lang="it-IT" u="sng" dirty="0"/>
                    </a:p>
                  </a:txBody>
                  <a:tcPr/>
                </a:tc>
              </a:tr>
              <a:tr h="370840">
                <a:tc>
                  <a:txBody>
                    <a:bodyPr/>
                    <a:lstStyle/>
                    <a:p>
                      <a:pPr algn="ctr"/>
                      <a:r>
                        <a:rPr lang="it-IT" dirty="0" smtClean="0"/>
                        <a:t>Divergenza </a:t>
                      </a:r>
                      <a:endParaRPr lang="it-IT" dirty="0"/>
                    </a:p>
                  </a:txBody>
                  <a:tcPr/>
                </a:tc>
                <a:tc>
                  <a:txBody>
                    <a:bodyPr/>
                    <a:lstStyle/>
                    <a:p>
                      <a:pPr algn="ctr"/>
                      <a:r>
                        <a:rPr lang="it-IT" dirty="0" err="1" smtClean="0"/>
                        <a:t>div</a:t>
                      </a:r>
                      <a:r>
                        <a:rPr lang="it-IT" baseline="0" dirty="0" smtClean="0"/>
                        <a:t> </a:t>
                      </a:r>
                      <a:r>
                        <a:rPr lang="it-IT" u="sng" baseline="0" dirty="0" smtClean="0"/>
                        <a:t>u</a:t>
                      </a:r>
                      <a:endParaRPr lang="it-IT" u="sng"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err="1" smtClean="0"/>
                        <a:t>div</a:t>
                      </a:r>
                      <a:r>
                        <a:rPr lang="it-IT" baseline="0" dirty="0" smtClean="0"/>
                        <a:t> </a:t>
                      </a:r>
                      <a:r>
                        <a:rPr lang="it-IT" u="sng" baseline="0" dirty="0" smtClean="0"/>
                        <a:t>u</a:t>
                      </a:r>
                      <a:endParaRPr lang="it-IT" u="sng"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err="1" smtClean="0"/>
                        <a:t>div</a:t>
                      </a:r>
                      <a:r>
                        <a:rPr lang="it-IT" baseline="0" dirty="0" smtClean="0"/>
                        <a:t> </a:t>
                      </a:r>
                      <a:r>
                        <a:rPr lang="it-IT" u="sng" baseline="0" dirty="0" smtClean="0"/>
                        <a:t>u</a:t>
                      </a:r>
                      <a:endParaRPr lang="it-IT" u="sng" dirty="0" smtClean="0"/>
                    </a:p>
                  </a:txBody>
                  <a:tcPr/>
                </a:tc>
                <a:tc>
                  <a:txBody>
                    <a:bodyPr/>
                    <a:lstStyle/>
                    <a:p>
                      <a:r>
                        <a:rPr lang="it-IT" dirty="0" smtClean="0"/>
                        <a:t>           </a:t>
                      </a:r>
                      <a:r>
                        <a:rPr lang="it-IT" i="1" u="sng" dirty="0" smtClean="0"/>
                        <a:t>u</a:t>
                      </a:r>
                      <a:endParaRPr lang="it-IT" i="1" u="sng" dirty="0"/>
                    </a:p>
                  </a:txBody>
                  <a:tcPr/>
                </a:tc>
              </a:tr>
              <a:tr h="370840">
                <a:tc>
                  <a:txBody>
                    <a:bodyPr/>
                    <a:lstStyle/>
                    <a:p>
                      <a:pPr algn="ctr"/>
                      <a:r>
                        <a:rPr lang="it-IT" dirty="0" err="1" smtClean="0"/>
                        <a:t>Laplaciano</a:t>
                      </a:r>
                      <a:r>
                        <a:rPr lang="it-IT" dirty="0" smtClean="0"/>
                        <a:t> </a:t>
                      </a:r>
                      <a:endParaRPr lang="it-IT" dirty="0"/>
                    </a:p>
                  </a:txBody>
                  <a:tcPr/>
                </a:tc>
                <a:tc>
                  <a:txBody>
                    <a:bodyPr/>
                    <a:lstStyle/>
                    <a:p>
                      <a:pPr algn="ctr"/>
                      <a:r>
                        <a:rPr lang="it-IT" dirty="0" smtClean="0"/>
                        <a:t>∆ f</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 f</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 f</a:t>
                      </a:r>
                    </a:p>
                  </a:txBody>
                  <a:tcPr/>
                </a:tc>
                <a:tc>
                  <a:txBody>
                    <a:bodyPr/>
                    <a:lstStyle/>
                    <a:p>
                      <a:r>
                        <a:rPr lang="it-IT" dirty="0" smtClean="0"/>
                        <a:t>            </a:t>
                      </a:r>
                      <a:r>
                        <a:rPr lang="it-IT" u="sng" dirty="0" smtClean="0"/>
                        <a:t>u</a:t>
                      </a:r>
                      <a:endParaRPr lang="it-IT" u="sng" dirty="0"/>
                    </a:p>
                  </a:txBody>
                  <a:tcPr/>
                </a:tc>
              </a:tr>
            </a:tbl>
          </a:graphicData>
        </a:graphic>
      </p:graphicFrame>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4817"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58016" y="5214950"/>
            <a:ext cx="133350" cy="304800"/>
          </a:xfrm>
          <a:prstGeom prst="rect">
            <a:avLst/>
          </a:prstGeom>
          <a:noFill/>
        </p:spPr>
      </p:pic>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4819"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58016" y="3786190"/>
            <a:ext cx="133350" cy="304800"/>
          </a:xfrm>
          <a:prstGeom prst="rect">
            <a:avLst/>
          </a:prstGeom>
          <a:noFill/>
        </p:spPr>
      </p:pic>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4821"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58016" y="5572140"/>
            <a:ext cx="257175" cy="314325"/>
          </a:xfrm>
          <a:prstGeom prst="rect">
            <a:avLst/>
          </a:prstGeom>
          <a:noFill/>
        </p:spPr>
      </p:pic>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2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07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0726"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37889"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19488" y="2428868"/>
            <a:ext cx="2105025" cy="609600"/>
          </a:xfrm>
          <a:prstGeom prst="rect">
            <a:avLst/>
          </a:prstGeom>
          <a:noFill/>
        </p:spPr>
      </p:pic>
      <p:sp>
        <p:nvSpPr>
          <p:cNvPr id="37891"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linds(horizontal)">
                                      <p:cBhvr>
                                        <p:cTn id="7" dur="5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37889"/>
                                        </p:tgtEl>
                                      </p:cBhvr>
                                    </p:animEffect>
                                    <p:set>
                                      <p:cBhvr>
                                        <p:cTn id="20" dur="1" fill="hold">
                                          <p:stCondLst>
                                            <p:cond delay="499"/>
                                          </p:stCondLst>
                                        </p:cTn>
                                        <p:tgtEl>
                                          <p:spTgt spid="3788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par>
                                <p:cTn id="26" presetID="3" presetClass="entr" presetSubtype="10" fill="hold" nodeType="withEffect">
                                  <p:stCondLst>
                                    <p:cond delay="0"/>
                                  </p:stCondLst>
                                  <p:childTnLst>
                                    <p:set>
                                      <p:cBhvr>
                                        <p:cTn id="27" dur="1" fill="hold">
                                          <p:stCondLst>
                                            <p:cond delay="0"/>
                                          </p:stCondLst>
                                        </p:cTn>
                                        <p:tgtEl>
                                          <p:spTgt spid="34817"/>
                                        </p:tgtEl>
                                        <p:attrNameLst>
                                          <p:attrName>style.visibility</p:attrName>
                                        </p:attrNameLst>
                                      </p:cBhvr>
                                      <p:to>
                                        <p:strVal val="visible"/>
                                      </p:to>
                                    </p:set>
                                    <p:animEffect transition="in" filter="blinds(horizontal)">
                                      <p:cBhvr>
                                        <p:cTn id="28" dur="500"/>
                                        <p:tgtEl>
                                          <p:spTgt spid="34817"/>
                                        </p:tgtEl>
                                      </p:cBhvr>
                                    </p:animEffect>
                                  </p:childTnLst>
                                </p:cTn>
                              </p:par>
                              <p:par>
                                <p:cTn id="29" presetID="3" presetClass="entr" presetSubtype="10" fill="hold" nodeType="withEffect">
                                  <p:stCondLst>
                                    <p:cond delay="0"/>
                                  </p:stCondLst>
                                  <p:childTnLst>
                                    <p:set>
                                      <p:cBhvr>
                                        <p:cTn id="30" dur="1" fill="hold">
                                          <p:stCondLst>
                                            <p:cond delay="0"/>
                                          </p:stCondLst>
                                        </p:cTn>
                                        <p:tgtEl>
                                          <p:spTgt spid="34821"/>
                                        </p:tgtEl>
                                        <p:attrNameLst>
                                          <p:attrName>style.visibility</p:attrName>
                                        </p:attrNameLst>
                                      </p:cBhvr>
                                      <p:to>
                                        <p:strVal val="visible"/>
                                      </p:to>
                                    </p:set>
                                    <p:animEffect transition="in" filter="blinds(horizontal)">
                                      <p:cBhvr>
                                        <p:cTn id="31" dur="500"/>
                                        <p:tgtEl>
                                          <p:spTgt spid="34821"/>
                                        </p:tgtEl>
                                      </p:cBhvr>
                                    </p:animEffect>
                                  </p:childTnLst>
                                </p:cTn>
                              </p:par>
                              <p:par>
                                <p:cTn id="32" presetID="3" presetClass="entr" presetSubtype="10" fill="hold" nodeType="withEffect">
                                  <p:stCondLst>
                                    <p:cond delay="0"/>
                                  </p:stCondLst>
                                  <p:childTnLst>
                                    <p:set>
                                      <p:cBhvr>
                                        <p:cTn id="33" dur="1" fill="hold">
                                          <p:stCondLst>
                                            <p:cond delay="0"/>
                                          </p:stCondLst>
                                        </p:cTn>
                                        <p:tgtEl>
                                          <p:spTgt spid="34819"/>
                                        </p:tgtEl>
                                        <p:attrNameLst>
                                          <p:attrName>style.visibility</p:attrName>
                                        </p:attrNameLst>
                                      </p:cBhvr>
                                      <p:to>
                                        <p:strVal val="visible"/>
                                      </p:to>
                                    </p:set>
                                    <p:animEffect transition="in" filter="blinds(horizontal)">
                                      <p:cBhvr>
                                        <p:cTn id="34"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Campo </a:t>
            </a:r>
            <a:r>
              <a:rPr lang="de-DE" dirty="0" err="1" smtClean="0">
                <a:solidFill>
                  <a:schemeClr val="bg1"/>
                </a:solidFill>
                <a:latin typeface="Times New Roman" pitchFamily="18" charset="0"/>
                <a:cs typeface="Times New Roman" pitchFamily="18" charset="0"/>
              </a:rPr>
              <a:t>Scalare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5</a:t>
            </a:r>
            <a:endParaRPr lang="it-IT" sz="1200" dirty="0">
              <a:solidFill>
                <a:schemeClr val="bg1"/>
              </a:solidFill>
              <a:latin typeface="Times New Roman" pitchFamily="18" charset="0"/>
              <a:cs typeface="Times New Roman" pitchFamily="18" charset="0"/>
            </a:endParaRPr>
          </a:p>
        </p:txBody>
      </p:sp>
      <p:sp>
        <p:nvSpPr>
          <p:cNvPr id="23" name="CasellaDiTesto 22"/>
          <p:cNvSpPr txBox="1"/>
          <p:nvPr/>
        </p:nvSpPr>
        <p:spPr>
          <a:xfrm>
            <a:off x="2786050" y="714356"/>
            <a:ext cx="3776675" cy="369332"/>
          </a:xfrm>
          <a:prstGeom prst="rect">
            <a:avLst/>
          </a:prstGeom>
          <a:noFill/>
        </p:spPr>
        <p:txBody>
          <a:bodyPr wrap="none" rtlCol="0">
            <a:spAutoFit/>
          </a:bodyPr>
          <a:lstStyle/>
          <a:p>
            <a:r>
              <a:rPr lang="it-IT" b="1" dirty="0" smtClean="0"/>
              <a:t>Descrizione grafica del Campo Scalare</a:t>
            </a:r>
            <a:endParaRPr lang="it-IT" b="1" dirty="0"/>
          </a:p>
        </p:txBody>
      </p:sp>
      <p:sp>
        <p:nvSpPr>
          <p:cNvPr id="24" name="2d"/>
          <p:cNvSpPr txBox="1"/>
          <p:nvPr/>
        </p:nvSpPr>
        <p:spPr>
          <a:xfrm>
            <a:off x="2071670" y="1404923"/>
            <a:ext cx="500066" cy="369332"/>
          </a:xfrm>
          <a:prstGeom prst="rect">
            <a:avLst/>
          </a:prstGeom>
          <a:noFill/>
          <a:ln w="25400">
            <a:solidFill>
              <a:srgbClr val="00144C"/>
            </a:solidFill>
          </a:ln>
        </p:spPr>
        <p:txBody>
          <a:bodyPr wrap="square" rtlCol="0">
            <a:spAutoFit/>
          </a:bodyPr>
          <a:lstStyle/>
          <a:p>
            <a:pPr algn="ctr"/>
            <a:r>
              <a:rPr lang="it-IT" dirty="0" smtClean="0"/>
              <a:t>2D</a:t>
            </a:r>
            <a:endParaRPr lang="it-IT" dirty="0"/>
          </a:p>
        </p:txBody>
      </p:sp>
      <p:sp>
        <p:nvSpPr>
          <p:cNvPr id="25" name="3d"/>
          <p:cNvSpPr txBox="1"/>
          <p:nvPr/>
        </p:nvSpPr>
        <p:spPr>
          <a:xfrm>
            <a:off x="6715140" y="1428736"/>
            <a:ext cx="500066" cy="369332"/>
          </a:xfrm>
          <a:prstGeom prst="rect">
            <a:avLst/>
          </a:prstGeom>
          <a:noFill/>
          <a:ln w="25400">
            <a:solidFill>
              <a:srgbClr val="00144C"/>
            </a:solidFill>
          </a:ln>
        </p:spPr>
        <p:txBody>
          <a:bodyPr wrap="square" rtlCol="0">
            <a:spAutoFit/>
          </a:bodyPr>
          <a:lstStyle/>
          <a:p>
            <a:pPr algn="ctr"/>
            <a:r>
              <a:rPr lang="it-IT" dirty="0" smtClean="0"/>
              <a:t>3D</a:t>
            </a:r>
            <a:endParaRPr lang="it-IT" dirty="0"/>
          </a:p>
        </p:txBody>
      </p:sp>
      <p:sp>
        <p:nvSpPr>
          <p:cNvPr id="26" name="linee di livello"/>
          <p:cNvSpPr txBox="1"/>
          <p:nvPr/>
        </p:nvSpPr>
        <p:spPr>
          <a:xfrm>
            <a:off x="928662" y="2214554"/>
            <a:ext cx="2643206" cy="369332"/>
          </a:xfrm>
          <a:prstGeom prst="rect">
            <a:avLst/>
          </a:prstGeom>
          <a:noFill/>
        </p:spPr>
        <p:txBody>
          <a:bodyPr wrap="square" rtlCol="0">
            <a:spAutoFit/>
          </a:bodyPr>
          <a:lstStyle/>
          <a:p>
            <a:pPr algn="ctr"/>
            <a:r>
              <a:rPr lang="it-IT" dirty="0" smtClean="0"/>
              <a:t>Linee di livello</a:t>
            </a:r>
          </a:p>
        </p:txBody>
      </p:sp>
      <p:sp>
        <p:nvSpPr>
          <p:cNvPr id="27" name="superfici di livello"/>
          <p:cNvSpPr txBox="1"/>
          <p:nvPr/>
        </p:nvSpPr>
        <p:spPr>
          <a:xfrm>
            <a:off x="5643570" y="2214554"/>
            <a:ext cx="2571768" cy="369332"/>
          </a:xfrm>
          <a:prstGeom prst="rect">
            <a:avLst/>
          </a:prstGeom>
          <a:noFill/>
        </p:spPr>
        <p:txBody>
          <a:bodyPr wrap="square" rtlCol="0">
            <a:spAutoFit/>
          </a:bodyPr>
          <a:lstStyle/>
          <a:p>
            <a:pPr algn="ctr"/>
            <a:r>
              <a:rPr lang="it-IT" dirty="0" smtClean="0"/>
              <a:t>Superfici di livello</a:t>
            </a:r>
          </a:p>
        </p:txBody>
      </p:sp>
      <p:pic>
        <p:nvPicPr>
          <p:cNvPr id="1027" name="superfici di livello isoterme"/>
          <p:cNvPicPr>
            <a:picLocks noChangeAspect="1" noChangeArrowheads="1"/>
          </p:cNvPicPr>
          <p:nvPr/>
        </p:nvPicPr>
        <p:blipFill>
          <a:blip r:embed="rId5">
            <a:lum bright="23000" contrast="70000"/>
          </a:blip>
          <a:srcRect/>
          <a:stretch>
            <a:fillRect/>
          </a:stretch>
        </p:blipFill>
        <p:spPr bwMode="auto">
          <a:xfrm>
            <a:off x="4786314" y="3643314"/>
            <a:ext cx="4357686" cy="1627237"/>
          </a:xfrm>
          <a:prstGeom prst="rect">
            <a:avLst/>
          </a:prstGeom>
          <a:noFill/>
          <a:ln w="9525">
            <a:noFill/>
            <a:miter lim="800000"/>
            <a:headEnd/>
            <a:tailEnd/>
          </a:ln>
          <a:effectLst/>
        </p:spPr>
      </p:pic>
      <p:pic>
        <p:nvPicPr>
          <p:cNvPr id="28" name="Immagine 27" descr="f.ne di corrente.jpg"/>
          <p:cNvPicPr>
            <a:picLocks noChangeAspect="1"/>
          </p:cNvPicPr>
          <p:nvPr/>
        </p:nvPicPr>
        <p:blipFill>
          <a:blip r:embed="rId6"/>
          <a:stretch>
            <a:fillRect/>
          </a:stretch>
        </p:blipFill>
        <p:spPr>
          <a:xfrm>
            <a:off x="1071538" y="2928934"/>
            <a:ext cx="2697166" cy="3071339"/>
          </a:xfrm>
          <a:prstGeom prst="rect">
            <a:avLst/>
          </a:prstGeom>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linds(horizontal)">
                                      <p:cBhvr>
                                        <p:cTn id="15" dur="500"/>
                                        <p:tgtEl>
                                          <p:spTgt spid="28"/>
                                        </p:tgtEl>
                                      </p:cBhvr>
                                    </p:animEffect>
                                  </p:childTnLst>
                                </p:cTn>
                              </p:par>
                              <p:par>
                                <p:cTn id="16" presetID="3" presetClass="entr" presetSubtype="1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Campo </a:t>
            </a:r>
            <a:r>
              <a:rPr lang="de-DE" dirty="0" err="1" smtClean="0">
                <a:solidFill>
                  <a:schemeClr val="bg1"/>
                </a:solidFill>
                <a:latin typeface="Times New Roman" pitchFamily="18" charset="0"/>
                <a:cs typeface="Times New Roman" pitchFamily="18" charset="0"/>
              </a:rPr>
              <a:t>Vettoriale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5"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6</a:t>
            </a:r>
            <a:endParaRPr lang="it-IT" sz="1200" dirty="0">
              <a:solidFill>
                <a:schemeClr val="bg1"/>
              </a:solidFill>
              <a:latin typeface="Times New Roman" pitchFamily="18" charset="0"/>
              <a:cs typeface="Times New Roman" pitchFamily="18" charset="0"/>
            </a:endParaRPr>
          </a:p>
        </p:txBody>
      </p:sp>
      <p:sp>
        <p:nvSpPr>
          <p:cNvPr id="28" name="in un intervallo..."/>
          <p:cNvSpPr txBox="1"/>
          <p:nvPr/>
        </p:nvSpPr>
        <p:spPr>
          <a:xfrm>
            <a:off x="1214414" y="1214422"/>
            <a:ext cx="6715172" cy="923330"/>
          </a:xfrm>
          <a:prstGeom prst="rect">
            <a:avLst/>
          </a:prstGeom>
          <a:noFill/>
          <a:ln w="25400">
            <a:solidFill>
              <a:srgbClr val="00144C"/>
            </a:solidFill>
          </a:ln>
        </p:spPr>
        <p:txBody>
          <a:bodyPr wrap="square" rtlCol="0">
            <a:spAutoFit/>
          </a:bodyPr>
          <a:lstStyle/>
          <a:p>
            <a:pPr algn="ctr"/>
            <a:r>
              <a:rPr lang="it-IT" dirty="0" smtClean="0"/>
              <a:t>In un intervallo di tempo </a:t>
            </a:r>
            <a:r>
              <a:rPr lang="it-IT" b="1" dirty="0" smtClean="0"/>
              <a:t>T </a:t>
            </a:r>
            <a:r>
              <a:rPr lang="it-IT" dirty="0" smtClean="0"/>
              <a:t>e in una regione </a:t>
            </a:r>
            <a:r>
              <a:rPr lang="it-IT" b="1" dirty="0" smtClean="0"/>
              <a:t>D </a:t>
            </a:r>
            <a:r>
              <a:rPr lang="it-IT" dirty="0" smtClean="0"/>
              <a:t>dello spazio è definito un </a:t>
            </a:r>
            <a:r>
              <a:rPr lang="it-IT" b="1" dirty="0" smtClean="0"/>
              <a:t>campo vettoriale </a:t>
            </a:r>
            <a:r>
              <a:rPr lang="it-IT" dirty="0" smtClean="0"/>
              <a:t>se ad ogni istante t </a:t>
            </a:r>
            <a:r>
              <a:rPr lang="el-GR" dirty="0" smtClean="0"/>
              <a:t>ϵ</a:t>
            </a:r>
            <a:r>
              <a:rPr lang="de-DE" dirty="0" smtClean="0"/>
              <a:t> </a:t>
            </a:r>
            <a:r>
              <a:rPr lang="it-IT" b="1" dirty="0" smtClean="0"/>
              <a:t>T </a:t>
            </a:r>
            <a:r>
              <a:rPr lang="it-IT" dirty="0" smtClean="0"/>
              <a:t>e ad ogni punto </a:t>
            </a:r>
            <a:r>
              <a:rPr lang="it-IT" b="1" dirty="0" smtClean="0"/>
              <a:t>P </a:t>
            </a:r>
            <a:r>
              <a:rPr lang="el-GR" dirty="0" smtClean="0"/>
              <a:t>ϵ</a:t>
            </a:r>
            <a:r>
              <a:rPr lang="de-DE" dirty="0" smtClean="0"/>
              <a:t> </a:t>
            </a:r>
            <a:r>
              <a:rPr lang="it-IT" b="1" dirty="0" smtClean="0"/>
              <a:t>D </a:t>
            </a:r>
            <a:r>
              <a:rPr lang="it-IT" dirty="0" smtClean="0"/>
              <a:t>risulta associata una grandezza vettoriale </a:t>
            </a:r>
            <a:r>
              <a:rPr lang="it-IT" u="sng" dirty="0" err="1" smtClean="0"/>
              <a:t>w</a:t>
            </a:r>
            <a:r>
              <a:rPr lang="it-IT" dirty="0" err="1" smtClean="0">
                <a:latin typeface="+mj-lt"/>
              </a:rPr>
              <a:t>=</a:t>
            </a:r>
            <a:r>
              <a:rPr lang="it-IT" u="sng" dirty="0" err="1" smtClean="0">
                <a:latin typeface="+mj-lt"/>
              </a:rPr>
              <a:t>v</a:t>
            </a:r>
            <a:r>
              <a:rPr lang="it-IT" dirty="0" smtClean="0">
                <a:latin typeface="+mj-lt"/>
              </a:rPr>
              <a:t>(t,</a:t>
            </a:r>
            <a:r>
              <a:rPr lang="it-IT" b="1" dirty="0" smtClean="0">
                <a:latin typeface="+mj-lt"/>
              </a:rPr>
              <a:t>P</a:t>
            </a:r>
            <a:r>
              <a:rPr lang="it-IT" dirty="0" smtClean="0">
                <a:latin typeface="+mj-lt"/>
              </a:rPr>
              <a:t>)</a:t>
            </a:r>
            <a:endParaRPr lang="it-IT" b="1" dirty="0"/>
          </a:p>
        </p:txBody>
      </p:sp>
      <p:graphicFrame>
        <p:nvGraphicFramePr>
          <p:cNvPr id="29" name="Oggetto 28"/>
          <p:cNvGraphicFramePr>
            <a:graphicFrameLocks/>
          </p:cNvGraphicFramePr>
          <p:nvPr/>
        </p:nvGraphicFramePr>
        <p:xfrm>
          <a:off x="1524000" y="1397000"/>
          <a:ext cx="6096000" cy="4064000"/>
        </p:xfrm>
        <a:graphic>
          <a:graphicData uri="http://schemas.openxmlformats.org/presentationml/2006/ole">
            <p:oleObj spid="_x0000_s2050" name="Equazione" r:id="rId6" imgW="0" imgH="0" progId="Equation.3">
              <p:embed/>
            </p:oleObj>
          </a:graphicData>
        </a:graphic>
      </p:graphicFrame>
      <p:sp>
        <p:nvSpPr>
          <p:cNvPr id="30" name="esempi..."/>
          <p:cNvSpPr txBox="1"/>
          <p:nvPr/>
        </p:nvSpPr>
        <p:spPr>
          <a:xfrm>
            <a:off x="642910" y="2428868"/>
            <a:ext cx="7143800" cy="369332"/>
          </a:xfrm>
          <a:prstGeom prst="rect">
            <a:avLst/>
          </a:prstGeom>
          <a:noFill/>
        </p:spPr>
        <p:txBody>
          <a:bodyPr wrap="square" rtlCol="0">
            <a:spAutoFit/>
          </a:bodyPr>
          <a:lstStyle/>
          <a:p>
            <a:r>
              <a:rPr lang="it-IT" dirty="0" smtClean="0"/>
              <a:t>Esempi di campi vettoriali sono:</a:t>
            </a:r>
          </a:p>
        </p:txBody>
      </p:sp>
      <p:graphicFrame>
        <p:nvGraphicFramePr>
          <p:cNvPr id="31" name="Tabella"/>
          <p:cNvGraphicFramePr>
            <a:graphicFrameLocks noGrp="1"/>
          </p:cNvGraphicFramePr>
          <p:nvPr/>
        </p:nvGraphicFramePr>
        <p:xfrm>
          <a:off x="714348" y="3214686"/>
          <a:ext cx="7715304" cy="785818"/>
        </p:xfrm>
        <a:graphic>
          <a:graphicData uri="http://schemas.openxmlformats.org/drawingml/2006/table">
            <a:tbl>
              <a:tblPr firstRow="1" bandRow="1">
                <a:tableStyleId>{5940675A-B579-460E-94D1-54222C63F5DA}</a:tableStyleId>
              </a:tblPr>
              <a:tblGrid>
                <a:gridCol w="2571768"/>
                <a:gridCol w="2571768"/>
                <a:gridCol w="2571768"/>
              </a:tblGrid>
              <a:tr h="373868">
                <a:tc>
                  <a:txBody>
                    <a:bodyPr/>
                    <a:lstStyle/>
                    <a:p>
                      <a:pPr algn="ctr"/>
                      <a:r>
                        <a:rPr lang="it-IT" b="1" dirty="0" smtClean="0">
                          <a:solidFill>
                            <a:schemeClr val="bg1"/>
                          </a:solidFill>
                        </a:rPr>
                        <a:t>Teoria</a:t>
                      </a:r>
                      <a:endParaRPr lang="it-IT" b="1" dirty="0">
                        <a:solidFill>
                          <a:schemeClr val="bg1"/>
                        </a:solidFill>
                      </a:endParaRPr>
                    </a:p>
                  </a:txBody>
                  <a:tcPr>
                    <a:solidFill>
                      <a:srgbClr val="00144C"/>
                    </a:solidFill>
                  </a:tcPr>
                </a:tc>
                <a:tc>
                  <a:txBody>
                    <a:bodyPr/>
                    <a:lstStyle/>
                    <a:p>
                      <a:pPr algn="ctr"/>
                      <a:r>
                        <a:rPr lang="it-IT" b="1" dirty="0" smtClean="0">
                          <a:solidFill>
                            <a:schemeClr val="bg1"/>
                          </a:solidFill>
                        </a:rPr>
                        <a:t>Grandezza</a:t>
                      </a:r>
                      <a:endParaRPr lang="it-IT" b="1" dirty="0">
                        <a:solidFill>
                          <a:schemeClr val="bg1"/>
                        </a:solidFill>
                      </a:endParaRPr>
                    </a:p>
                  </a:txBody>
                  <a:tcPr>
                    <a:solidFill>
                      <a:srgbClr val="00144C"/>
                    </a:solidFill>
                  </a:tcPr>
                </a:tc>
                <a:tc>
                  <a:txBody>
                    <a:bodyPr/>
                    <a:lstStyle/>
                    <a:p>
                      <a:pPr algn="ctr"/>
                      <a:r>
                        <a:rPr lang="it-IT" b="1" dirty="0" smtClean="0">
                          <a:solidFill>
                            <a:schemeClr val="bg1"/>
                          </a:solidFill>
                        </a:rPr>
                        <a:t>Simbolo</a:t>
                      </a:r>
                      <a:endParaRPr lang="it-IT" b="1" dirty="0">
                        <a:solidFill>
                          <a:schemeClr val="bg1"/>
                        </a:solidFill>
                      </a:endParaRPr>
                    </a:p>
                  </a:txBody>
                  <a:tcPr>
                    <a:solidFill>
                      <a:srgbClr val="00144C"/>
                    </a:solidFill>
                  </a:tcPr>
                </a:tc>
              </a:tr>
              <a:tr h="411950">
                <a:tc>
                  <a:txBody>
                    <a:bodyPr/>
                    <a:lstStyle/>
                    <a:p>
                      <a:pPr algn="ctr"/>
                      <a:r>
                        <a:rPr lang="it-IT" dirty="0" smtClean="0"/>
                        <a:t>Meccanica</a:t>
                      </a:r>
                      <a:r>
                        <a:rPr lang="it-IT" baseline="0" dirty="0" smtClean="0"/>
                        <a:t> classica</a:t>
                      </a:r>
                      <a:endParaRPr lang="it-IT" dirty="0"/>
                    </a:p>
                  </a:txBody>
                  <a:tcPr/>
                </a:tc>
                <a:tc>
                  <a:txBody>
                    <a:bodyPr/>
                    <a:lstStyle/>
                    <a:p>
                      <a:pPr algn="ctr"/>
                      <a:r>
                        <a:rPr lang="it-IT" dirty="0" smtClean="0"/>
                        <a:t>Velocità</a:t>
                      </a:r>
                      <a:endParaRPr lang="it-IT" dirty="0"/>
                    </a:p>
                  </a:txBody>
                  <a:tcPr/>
                </a:tc>
                <a:tc>
                  <a:txBody>
                    <a:bodyPr/>
                    <a:lstStyle/>
                    <a:p>
                      <a:pPr algn="ctr"/>
                      <a:r>
                        <a:rPr lang="it-IT" u="sng" dirty="0" smtClean="0">
                          <a:latin typeface="Aparajita" pitchFamily="34" charset="0"/>
                          <a:cs typeface="Aparajita" pitchFamily="34" charset="0"/>
                        </a:rPr>
                        <a:t>v</a:t>
                      </a:r>
                      <a:r>
                        <a:rPr lang="it-IT" dirty="0" smtClean="0"/>
                        <a:t>(t,</a:t>
                      </a:r>
                      <a:r>
                        <a:rPr lang="it-IT" b="1" dirty="0" smtClean="0"/>
                        <a:t>P</a:t>
                      </a:r>
                      <a:r>
                        <a:rPr lang="it-IT" dirty="0" smtClean="0"/>
                        <a:t>)</a:t>
                      </a:r>
                      <a:endParaRPr lang="it-IT" b="1" dirty="0"/>
                    </a:p>
                  </a:txBody>
                  <a:tcPr/>
                </a:tc>
              </a:tr>
            </a:tbl>
          </a:graphicData>
        </a:graphic>
      </p:graphicFrame>
      <p:graphicFrame>
        <p:nvGraphicFramePr>
          <p:cNvPr id="32" name="Tabella2"/>
          <p:cNvGraphicFramePr>
            <a:graphicFrameLocks noGrp="1"/>
          </p:cNvGraphicFramePr>
          <p:nvPr/>
        </p:nvGraphicFramePr>
        <p:xfrm>
          <a:off x="714348" y="4003122"/>
          <a:ext cx="7715304" cy="373868"/>
        </p:xfrm>
        <a:graphic>
          <a:graphicData uri="http://schemas.openxmlformats.org/drawingml/2006/table">
            <a:tbl>
              <a:tblPr firstRow="1" bandRow="1">
                <a:tableStyleId>{5940675A-B579-460E-94D1-54222C63F5DA}</a:tableStyleId>
              </a:tblPr>
              <a:tblGrid>
                <a:gridCol w="2571768"/>
                <a:gridCol w="2571768"/>
                <a:gridCol w="2571768"/>
              </a:tblGrid>
              <a:tr h="373868">
                <a:tc>
                  <a:txBody>
                    <a:bodyPr/>
                    <a:lstStyle/>
                    <a:p>
                      <a:pPr algn="ctr"/>
                      <a:r>
                        <a:rPr lang="it-IT" dirty="0" smtClean="0"/>
                        <a:t>Trasmissione del calore</a:t>
                      </a:r>
                      <a:endParaRPr lang="it-IT" dirty="0"/>
                    </a:p>
                  </a:txBody>
                  <a:tcPr>
                    <a:noFill/>
                  </a:tcPr>
                </a:tc>
                <a:tc>
                  <a:txBody>
                    <a:bodyPr/>
                    <a:lstStyle/>
                    <a:p>
                      <a:pPr algn="ctr"/>
                      <a:r>
                        <a:rPr lang="it-IT" dirty="0" smtClean="0"/>
                        <a:t>Flusso termico</a:t>
                      </a:r>
                      <a:endParaRPr lang="it-IT" dirty="0"/>
                    </a:p>
                  </a:txBody>
                  <a:tcPr>
                    <a:noFill/>
                  </a:tcPr>
                </a:tc>
                <a:tc>
                  <a:txBody>
                    <a:bodyPr/>
                    <a:lstStyle/>
                    <a:p>
                      <a:pPr algn="ctr"/>
                      <a:r>
                        <a:rPr lang="it-IT" sz="1800" u="sng" kern="1200" dirty="0" smtClean="0">
                          <a:solidFill>
                            <a:schemeClr val="tx1"/>
                          </a:solidFill>
                          <a:latin typeface="Aparajita" pitchFamily="34" charset="0"/>
                          <a:ea typeface="+mn-ea"/>
                          <a:cs typeface="Aparajita" pitchFamily="34" charset="0"/>
                        </a:rPr>
                        <a:t>q</a:t>
                      </a:r>
                      <a:r>
                        <a:rPr lang="it-IT" dirty="0" smtClean="0"/>
                        <a:t>(t,</a:t>
                      </a:r>
                      <a:r>
                        <a:rPr lang="it-IT" b="1" dirty="0" smtClean="0"/>
                        <a:t>P</a:t>
                      </a:r>
                      <a:r>
                        <a:rPr lang="it-IT" dirty="0" smtClean="0"/>
                        <a:t>)</a:t>
                      </a:r>
                      <a:endParaRPr lang="it-IT" dirty="0"/>
                    </a:p>
                  </a:txBody>
                  <a:tcPr>
                    <a:noFill/>
                  </a:tcPr>
                </a:tc>
              </a:tr>
            </a:tbl>
          </a:graphicData>
        </a:graphic>
      </p:graphicFrame>
      <p:graphicFrame>
        <p:nvGraphicFramePr>
          <p:cNvPr id="33" name="Tabella"/>
          <p:cNvGraphicFramePr>
            <a:graphicFrameLocks noGrp="1"/>
          </p:cNvGraphicFramePr>
          <p:nvPr/>
        </p:nvGraphicFramePr>
        <p:xfrm>
          <a:off x="714348" y="4379608"/>
          <a:ext cx="7715304" cy="392908"/>
        </p:xfrm>
        <a:graphic>
          <a:graphicData uri="http://schemas.openxmlformats.org/drawingml/2006/table">
            <a:tbl>
              <a:tblPr firstRow="1" bandRow="1">
                <a:tableStyleId>{5940675A-B579-460E-94D1-54222C63F5DA}</a:tableStyleId>
              </a:tblPr>
              <a:tblGrid>
                <a:gridCol w="2571768"/>
                <a:gridCol w="2571768"/>
                <a:gridCol w="2571768"/>
              </a:tblGrid>
              <a:tr h="392908">
                <a:tc>
                  <a:txBody>
                    <a:bodyPr/>
                    <a:lstStyle/>
                    <a:p>
                      <a:pPr algn="ctr"/>
                      <a:r>
                        <a:rPr lang="it-IT" dirty="0" smtClean="0"/>
                        <a:t>Fluidodinamica</a:t>
                      </a:r>
                      <a:endParaRPr lang="it-IT" dirty="0"/>
                    </a:p>
                  </a:txBody>
                  <a:tcPr/>
                </a:tc>
                <a:tc>
                  <a:txBody>
                    <a:bodyPr/>
                    <a:lstStyle/>
                    <a:p>
                      <a:pPr algn="ctr"/>
                      <a:r>
                        <a:rPr lang="it-IT" dirty="0" err="1" smtClean="0"/>
                        <a:t>Vorticità</a:t>
                      </a:r>
                      <a:endParaRPr lang="it-IT" dirty="0"/>
                    </a:p>
                  </a:txBody>
                  <a:tcPr/>
                </a:tc>
                <a:tc>
                  <a:txBody>
                    <a:bodyPr/>
                    <a:lstStyle/>
                    <a:p>
                      <a:pPr algn="ctr"/>
                      <a:r>
                        <a:rPr lang="it-IT" u="sng" dirty="0" smtClean="0">
                          <a:latin typeface="Symbol" pitchFamily="18" charset="2"/>
                        </a:rPr>
                        <a:t>z</a:t>
                      </a:r>
                      <a:r>
                        <a:rPr lang="it-IT" dirty="0" smtClean="0"/>
                        <a:t>(t,</a:t>
                      </a:r>
                      <a:r>
                        <a:rPr lang="it-IT" b="1" dirty="0" smtClean="0"/>
                        <a:t>P</a:t>
                      </a:r>
                      <a:r>
                        <a:rPr lang="it-IT" dirty="0" smtClean="0"/>
                        <a:t>)</a:t>
                      </a:r>
                      <a:endParaRPr lang="it-IT" b="1" dirty="0">
                        <a:latin typeface="+mj-lt"/>
                      </a:endParaRPr>
                    </a:p>
                  </a:txBody>
                  <a:tcPr/>
                </a:tc>
              </a:tr>
            </a:tbl>
          </a:graphicData>
        </a:graphic>
      </p:graphicFrame>
      <p:graphicFrame>
        <p:nvGraphicFramePr>
          <p:cNvPr id="34" name="Tabella"/>
          <p:cNvGraphicFramePr>
            <a:graphicFrameLocks noGrp="1"/>
          </p:cNvGraphicFramePr>
          <p:nvPr/>
        </p:nvGraphicFramePr>
        <p:xfrm>
          <a:off x="714348" y="4775134"/>
          <a:ext cx="7715304" cy="365760"/>
        </p:xfrm>
        <a:graphic>
          <a:graphicData uri="http://schemas.openxmlformats.org/drawingml/2006/table">
            <a:tbl>
              <a:tblPr firstRow="1" bandRow="1">
                <a:tableStyleId>{5940675A-B579-460E-94D1-54222C63F5DA}</a:tableStyleId>
              </a:tblPr>
              <a:tblGrid>
                <a:gridCol w="2571768"/>
                <a:gridCol w="2571768"/>
                <a:gridCol w="2571768"/>
              </a:tblGrid>
              <a:tr h="302430">
                <a:tc>
                  <a:txBody>
                    <a:bodyPr/>
                    <a:lstStyle/>
                    <a:p>
                      <a:pPr algn="ctr"/>
                      <a:r>
                        <a:rPr lang="it-IT" dirty="0" smtClean="0"/>
                        <a:t>Elettromagnetismo</a:t>
                      </a:r>
                      <a:endParaRPr lang="it-IT" dirty="0"/>
                    </a:p>
                  </a:txBody>
                  <a:tcPr/>
                </a:tc>
                <a:tc>
                  <a:txBody>
                    <a:bodyPr/>
                    <a:lstStyle/>
                    <a:p>
                      <a:pPr algn="ctr"/>
                      <a:r>
                        <a:rPr lang="it-IT" dirty="0" smtClean="0"/>
                        <a:t>Campo elettrico</a:t>
                      </a:r>
                      <a:endParaRPr lang="it-IT" dirty="0"/>
                    </a:p>
                  </a:txBody>
                  <a:tcPr/>
                </a:tc>
                <a:tc>
                  <a:txBody>
                    <a:bodyPr/>
                    <a:lstStyle/>
                    <a:p>
                      <a:pPr algn="ctr"/>
                      <a:r>
                        <a:rPr lang="it-IT" u="sng" dirty="0" smtClean="0"/>
                        <a:t>E</a:t>
                      </a:r>
                      <a:r>
                        <a:rPr lang="it-IT" dirty="0" smtClean="0"/>
                        <a:t>(</a:t>
                      </a:r>
                      <a:r>
                        <a:rPr lang="it-IT" sz="1800" kern="1200" dirty="0" smtClean="0"/>
                        <a:t>t,</a:t>
                      </a:r>
                      <a:r>
                        <a:rPr lang="it-IT" sz="1800" b="1" kern="1200" dirty="0" smtClean="0"/>
                        <a:t>P</a:t>
                      </a:r>
                      <a:r>
                        <a:rPr lang="it-IT" dirty="0" smtClean="0"/>
                        <a:t>)</a:t>
                      </a:r>
                      <a:endParaRPr lang="it-IT" dirty="0">
                        <a:latin typeface="Symbol" pitchFamily="18" charset="2"/>
                      </a:endParaRPr>
                    </a:p>
                  </a:txBody>
                  <a:tcPr/>
                </a:tc>
              </a:tr>
            </a:tbl>
          </a:graphicData>
        </a:graphic>
      </p:graphicFrame>
      <p:graphicFrame>
        <p:nvGraphicFramePr>
          <p:cNvPr id="35" name="Tabella"/>
          <p:cNvGraphicFramePr>
            <a:graphicFrameLocks noGrp="1"/>
          </p:cNvGraphicFramePr>
          <p:nvPr/>
        </p:nvGraphicFramePr>
        <p:xfrm>
          <a:off x="714348" y="5143512"/>
          <a:ext cx="7715304" cy="373868"/>
        </p:xfrm>
        <a:graphic>
          <a:graphicData uri="http://schemas.openxmlformats.org/drawingml/2006/table">
            <a:tbl>
              <a:tblPr firstRow="1" bandRow="1">
                <a:tableStyleId>{5940675A-B579-460E-94D1-54222C63F5DA}</a:tableStyleId>
              </a:tblPr>
              <a:tblGrid>
                <a:gridCol w="2571768"/>
                <a:gridCol w="2571768"/>
                <a:gridCol w="2571768"/>
              </a:tblGrid>
              <a:tr h="373868">
                <a:tc>
                  <a:txBody>
                    <a:bodyPr/>
                    <a:lstStyle/>
                    <a:p>
                      <a:pPr algn="ctr"/>
                      <a:r>
                        <a:rPr lang="it-IT" dirty="0" smtClean="0"/>
                        <a:t>Fisica della materia</a:t>
                      </a:r>
                      <a:endParaRPr lang="it-IT" dirty="0"/>
                    </a:p>
                  </a:txBody>
                  <a:tcPr/>
                </a:tc>
                <a:tc>
                  <a:txBody>
                    <a:bodyPr/>
                    <a:lstStyle/>
                    <a:p>
                      <a:pPr algn="ctr"/>
                      <a:r>
                        <a:rPr lang="it-IT" dirty="0" smtClean="0"/>
                        <a:t>Vettore</a:t>
                      </a:r>
                      <a:r>
                        <a:rPr lang="it-IT" baseline="0" dirty="0" smtClean="0"/>
                        <a:t> di </a:t>
                      </a:r>
                      <a:r>
                        <a:rPr lang="it-IT" baseline="0" dirty="0" err="1" smtClean="0"/>
                        <a:t>Burgers</a:t>
                      </a:r>
                      <a:endParaRPr lang="it-IT" dirty="0"/>
                    </a:p>
                  </a:txBody>
                  <a:tcPr/>
                </a:tc>
                <a:tc>
                  <a:txBody>
                    <a:bodyPr/>
                    <a:lstStyle/>
                    <a:p>
                      <a:pPr algn="ctr"/>
                      <a:r>
                        <a:rPr lang="it-IT" u="sng" dirty="0" smtClean="0"/>
                        <a:t>b</a:t>
                      </a:r>
                      <a:r>
                        <a:rPr lang="it-IT" dirty="0" smtClean="0"/>
                        <a:t>(</a:t>
                      </a:r>
                      <a:r>
                        <a:rPr lang="it-IT" sz="1800" kern="1200" dirty="0" smtClean="0"/>
                        <a:t>t,</a:t>
                      </a:r>
                      <a:r>
                        <a:rPr lang="it-IT" sz="1800" b="1" kern="1200" dirty="0" smtClean="0"/>
                        <a:t>P</a:t>
                      </a:r>
                      <a:r>
                        <a:rPr lang="it-IT" dirty="0" smtClean="0"/>
                        <a:t>)</a:t>
                      </a:r>
                      <a:endParaRPr lang="it-IT" dirty="0"/>
                    </a:p>
                  </a:txBody>
                  <a:tcPr/>
                </a:tc>
              </a:tr>
            </a:tbl>
          </a:graphicData>
        </a:graphic>
      </p:graphicFrame>
    </p:spTree>
    <p:custDataLst>
      <p:tags r:id="rId2"/>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Campo </a:t>
            </a:r>
            <a:r>
              <a:rPr lang="de-DE" dirty="0" err="1" smtClean="0">
                <a:solidFill>
                  <a:schemeClr val="bg1"/>
                </a:solidFill>
                <a:latin typeface="Times New Roman" pitchFamily="18" charset="0"/>
                <a:cs typeface="Times New Roman" pitchFamily="18" charset="0"/>
              </a:rPr>
              <a:t>Vettoriale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7</a:t>
            </a:r>
            <a:endParaRPr lang="it-IT" sz="1200" dirty="0">
              <a:solidFill>
                <a:schemeClr val="bg1"/>
              </a:solidFill>
              <a:latin typeface="Times New Roman" pitchFamily="18" charset="0"/>
              <a:cs typeface="Times New Roman" pitchFamily="18" charset="0"/>
            </a:endParaRPr>
          </a:p>
        </p:txBody>
      </p:sp>
      <p:sp>
        <p:nvSpPr>
          <p:cNvPr id="23" name="Descriyione grafica campo vettoriale"/>
          <p:cNvSpPr txBox="1"/>
          <p:nvPr/>
        </p:nvSpPr>
        <p:spPr>
          <a:xfrm>
            <a:off x="2554653" y="738635"/>
            <a:ext cx="4034694" cy="369332"/>
          </a:xfrm>
          <a:prstGeom prst="rect">
            <a:avLst/>
          </a:prstGeom>
          <a:noFill/>
        </p:spPr>
        <p:txBody>
          <a:bodyPr wrap="none" rtlCol="0">
            <a:spAutoFit/>
          </a:bodyPr>
          <a:lstStyle/>
          <a:p>
            <a:r>
              <a:rPr lang="it-IT" b="1" dirty="0" smtClean="0"/>
              <a:t>Descrizione grafica del Campo Vettoriale</a:t>
            </a:r>
            <a:endParaRPr lang="it-IT" b="1" dirty="0"/>
          </a:p>
        </p:txBody>
      </p:sp>
      <p:sp>
        <p:nvSpPr>
          <p:cNvPr id="26" name="linee di campo"/>
          <p:cNvSpPr txBox="1"/>
          <p:nvPr/>
        </p:nvSpPr>
        <p:spPr>
          <a:xfrm>
            <a:off x="2035951" y="1846602"/>
            <a:ext cx="5072098" cy="923330"/>
          </a:xfrm>
          <a:prstGeom prst="rect">
            <a:avLst/>
          </a:prstGeom>
          <a:noFill/>
        </p:spPr>
        <p:txBody>
          <a:bodyPr wrap="square" rtlCol="0">
            <a:spAutoFit/>
          </a:bodyPr>
          <a:lstStyle/>
          <a:p>
            <a:pPr algn="ctr"/>
            <a:r>
              <a:rPr lang="it-IT" b="1" dirty="0" smtClean="0"/>
              <a:t>Linee di campo</a:t>
            </a:r>
            <a:r>
              <a:rPr lang="it-IT" dirty="0" smtClean="0"/>
              <a:t>: congelato il tempo t, una linea di campo è una curva che ha come tangente in ogni suo punto la direzione del vettore del campo stesso </a:t>
            </a:r>
          </a:p>
        </p:txBody>
      </p:sp>
      <p:grpSp>
        <p:nvGrpSpPr>
          <p:cNvPr id="32" name="Gruppo 31"/>
          <p:cNvGrpSpPr/>
          <p:nvPr/>
        </p:nvGrpSpPr>
        <p:grpSpPr>
          <a:xfrm>
            <a:off x="386801" y="3500438"/>
            <a:ext cx="8370398" cy="2610800"/>
            <a:chOff x="386800" y="2928934"/>
            <a:chExt cx="8370398" cy="2610800"/>
          </a:xfrm>
        </p:grpSpPr>
        <p:pic>
          <p:nvPicPr>
            <p:cNvPr id="30" name="imm. campo elettrico" descr="campoelettrico.JPG"/>
            <p:cNvPicPr>
              <a:picLocks noChangeAspect="1"/>
            </p:cNvPicPr>
            <p:nvPr/>
          </p:nvPicPr>
          <p:blipFill>
            <a:blip r:embed="rId5" cstate="print"/>
            <a:stretch>
              <a:fillRect/>
            </a:stretch>
          </p:blipFill>
          <p:spPr>
            <a:xfrm>
              <a:off x="6003414" y="3071810"/>
              <a:ext cx="2753784" cy="2467924"/>
            </a:xfrm>
            <a:prstGeom prst="rect">
              <a:avLst/>
            </a:prstGeom>
          </p:spPr>
        </p:pic>
        <p:pic>
          <p:nvPicPr>
            <p:cNvPr id="24" name="Immagine 23" descr="solenoide.png"/>
            <p:cNvPicPr>
              <a:picLocks noChangeAspect="1"/>
            </p:cNvPicPr>
            <p:nvPr/>
          </p:nvPicPr>
          <p:blipFill>
            <a:blip r:embed="rId6"/>
            <a:stretch>
              <a:fillRect/>
            </a:stretch>
          </p:blipFill>
          <p:spPr>
            <a:xfrm>
              <a:off x="3307250" y="2928934"/>
              <a:ext cx="2309364" cy="1556221"/>
            </a:xfrm>
            <a:prstGeom prst="rect">
              <a:avLst/>
            </a:prstGeom>
          </p:spPr>
        </p:pic>
        <p:pic>
          <p:nvPicPr>
            <p:cNvPr id="25602" name="Picture 2"/>
            <p:cNvPicPr>
              <a:picLocks noChangeAspect="1" noChangeArrowheads="1"/>
            </p:cNvPicPr>
            <p:nvPr/>
          </p:nvPicPr>
          <p:blipFill>
            <a:blip r:embed="rId7"/>
            <a:srcRect/>
            <a:stretch>
              <a:fillRect/>
            </a:stretch>
          </p:blipFill>
          <p:spPr bwMode="auto">
            <a:xfrm>
              <a:off x="386800" y="3143248"/>
              <a:ext cx="2533650" cy="1504950"/>
            </a:xfrm>
            <a:prstGeom prst="rect">
              <a:avLst/>
            </a:prstGeom>
            <a:noFill/>
            <a:ln w="9525">
              <a:noFill/>
              <a:miter lim="800000"/>
              <a:headEnd/>
              <a:tailEnd/>
            </a:ln>
            <a:effectLst/>
          </p:spPr>
        </p:pic>
      </p:grpSp>
    </p:spTree>
    <p:custDataLst>
      <p:tags r:id="rId1"/>
    </p:custDataLst>
  </p:cSld>
  <p:clrMapOvr>
    <a:masterClrMapping/>
  </p:clrMapOvr>
  <p:transition advTm="15422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uttura1"/>
          <p:cNvSpPr/>
          <p:nvPr/>
        </p:nvSpPr>
        <p:spPr>
          <a:xfrm>
            <a:off x="8143900" y="-71462"/>
            <a:ext cx="785818" cy="857256"/>
          </a:xfrm>
          <a:prstGeom prst="arc">
            <a:avLst>
              <a:gd name="adj1" fmla="val 21577027"/>
              <a:gd name="adj2" fmla="val 10828540"/>
            </a:avLst>
          </a:prstGeom>
          <a:solidFill>
            <a:schemeClr val="tx2"/>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5" name="struttura2"/>
          <p:cNvSpPr/>
          <p:nvPr/>
        </p:nvSpPr>
        <p:spPr>
          <a:xfrm>
            <a:off x="0" y="0"/>
            <a:ext cx="9144000" cy="3571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struttura3"/>
          <p:cNvCxnSpPr/>
          <p:nvPr/>
        </p:nvCxnSpPr>
        <p:spPr>
          <a:xfrm rot="5400000">
            <a:off x="36481" y="177777"/>
            <a:ext cx="214314"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uttura4"/>
          <p:cNvCxnSpPr/>
          <p:nvPr/>
        </p:nvCxnSpPr>
        <p:spPr>
          <a:xfrm rot="5400000">
            <a:off x="106728" y="178968"/>
            <a:ext cx="215902" cy="79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truttura5"/>
          <p:cNvSpPr txBox="1"/>
          <p:nvPr/>
        </p:nvSpPr>
        <p:spPr>
          <a:xfrm>
            <a:off x="214282" y="0"/>
            <a:ext cx="4572032" cy="369332"/>
          </a:xfrm>
          <a:prstGeom prst="rect">
            <a:avLst/>
          </a:prstGeom>
          <a:noFill/>
        </p:spPr>
        <p:txBody>
          <a:bodyPr wrap="square" rtlCol="0">
            <a:spAutoFit/>
          </a:bodyPr>
          <a:lstStyle/>
          <a:p>
            <a:r>
              <a:rPr lang="de-DE" dirty="0" smtClean="0">
                <a:solidFill>
                  <a:schemeClr val="bg1"/>
                </a:solidFill>
                <a:latin typeface="Times New Roman" pitchFamily="18" charset="0"/>
                <a:cs typeface="Times New Roman" pitchFamily="18" charset="0"/>
              </a:rPr>
              <a:t>Campo </a:t>
            </a:r>
            <a:r>
              <a:rPr lang="de-DE" dirty="0" err="1" smtClean="0">
                <a:solidFill>
                  <a:schemeClr val="bg1"/>
                </a:solidFill>
                <a:latin typeface="Times New Roman" pitchFamily="18" charset="0"/>
                <a:cs typeface="Times New Roman" pitchFamily="18" charset="0"/>
              </a:rPr>
              <a:t>Vettoriale</a:t>
            </a:r>
            <a:endParaRPr lang="it-IT" dirty="0">
              <a:solidFill>
                <a:schemeClr val="bg1"/>
              </a:solidFill>
              <a:latin typeface="Times New Roman" pitchFamily="18" charset="0"/>
              <a:cs typeface="Times New Roman" pitchFamily="18" charset="0"/>
            </a:endParaRPr>
          </a:p>
        </p:txBody>
      </p:sp>
      <p:cxnSp>
        <p:nvCxnSpPr>
          <p:cNvPr id="13" name="struttura6"/>
          <p:cNvCxnSpPr/>
          <p:nvPr/>
        </p:nvCxnSpPr>
        <p:spPr>
          <a:xfrm>
            <a:off x="0" y="357166"/>
            <a:ext cx="81439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uttura7"/>
          <p:cNvCxnSpPr/>
          <p:nvPr/>
        </p:nvCxnSpPr>
        <p:spPr>
          <a:xfrm>
            <a:off x="8929718" y="357166"/>
            <a:ext cx="214284"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uttura8"/>
          <p:cNvCxnSpPr/>
          <p:nvPr/>
        </p:nvCxnSpPr>
        <p:spPr>
          <a:xfrm rot="5400000" flipH="1" flipV="1">
            <a:off x="-178583"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uttura9"/>
          <p:cNvCxnSpPr/>
          <p:nvPr/>
        </p:nvCxnSpPr>
        <p:spPr>
          <a:xfrm>
            <a:off x="0" y="0"/>
            <a:ext cx="91440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uttura10"/>
          <p:cNvCxnSpPr/>
          <p:nvPr/>
        </p:nvCxnSpPr>
        <p:spPr>
          <a:xfrm rot="5400000">
            <a:off x="8965417" y="178583"/>
            <a:ext cx="357166"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struttura11" descr="Stemma_unipi.png"/>
          <p:cNvPicPr>
            <a:picLocks noChangeAspect="1"/>
          </p:cNvPicPr>
          <p:nvPr/>
        </p:nvPicPr>
        <p:blipFill>
          <a:blip r:embed="rId4" cstate="print">
            <a:grayscl/>
            <a:lum bright="100000"/>
          </a:blip>
          <a:stretch>
            <a:fillRect/>
          </a:stretch>
        </p:blipFill>
        <p:spPr>
          <a:xfrm>
            <a:off x="8215338" y="71414"/>
            <a:ext cx="632818" cy="646094"/>
          </a:xfrm>
          <a:prstGeom prst="rect">
            <a:avLst/>
          </a:prstGeom>
          <a:noFill/>
          <a:ln>
            <a:noFill/>
          </a:ln>
        </p:spPr>
      </p:pic>
      <p:sp>
        <p:nvSpPr>
          <p:cNvPr id="71" name="struttura12"/>
          <p:cNvSpPr/>
          <p:nvPr/>
        </p:nvSpPr>
        <p:spPr>
          <a:xfrm>
            <a:off x="0" y="6572272"/>
            <a:ext cx="9144000" cy="285728"/>
          </a:xfrm>
          <a:prstGeom prst="rect">
            <a:avLst/>
          </a:prstGeom>
          <a:solidFill>
            <a:srgbClr val="00144C">
              <a:alpha val="94902"/>
            </a:srgbClr>
          </a:solidFill>
          <a:ln>
            <a:solidFill>
              <a:srgbClr val="001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struttura13"/>
          <p:cNvSpPr txBox="1"/>
          <p:nvPr/>
        </p:nvSpPr>
        <p:spPr>
          <a:xfrm>
            <a:off x="0" y="6581001"/>
            <a:ext cx="2786050"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Corso di Laurea in Ingegneria Meccanica</a:t>
            </a:r>
            <a:endParaRPr lang="it-IT" sz="1200" dirty="0">
              <a:solidFill>
                <a:schemeClr val="bg1"/>
              </a:solidFill>
              <a:latin typeface="Times New Roman" pitchFamily="18" charset="0"/>
              <a:cs typeface="Times New Roman" pitchFamily="18" charset="0"/>
            </a:endParaRPr>
          </a:p>
        </p:txBody>
      </p:sp>
      <p:sp>
        <p:nvSpPr>
          <p:cNvPr id="73" name="struttura14"/>
          <p:cNvSpPr txBox="1"/>
          <p:nvPr/>
        </p:nvSpPr>
        <p:spPr>
          <a:xfrm>
            <a:off x="6215074" y="6572272"/>
            <a:ext cx="2000264"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Anno accademico 2014/2015</a:t>
            </a:r>
            <a:endParaRPr lang="it-IT" sz="1200" dirty="0">
              <a:solidFill>
                <a:schemeClr val="bg1"/>
              </a:solidFill>
              <a:latin typeface="Times New Roman" pitchFamily="18" charset="0"/>
              <a:cs typeface="Times New Roman" pitchFamily="18" charset="0"/>
            </a:endParaRPr>
          </a:p>
        </p:txBody>
      </p:sp>
      <p:cxnSp>
        <p:nvCxnSpPr>
          <p:cNvPr id="75" name="struttura15"/>
          <p:cNvCxnSpPr/>
          <p:nvPr/>
        </p:nvCxnSpPr>
        <p:spPr>
          <a:xfrm rot="5400000">
            <a:off x="8501896" y="6714342"/>
            <a:ext cx="142852"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struttura16"/>
          <p:cNvSpPr txBox="1"/>
          <p:nvPr/>
        </p:nvSpPr>
        <p:spPr>
          <a:xfrm>
            <a:off x="8715372" y="6581001"/>
            <a:ext cx="428628" cy="276999"/>
          </a:xfrm>
          <a:prstGeom prst="rect">
            <a:avLst/>
          </a:prstGeom>
          <a:noFill/>
        </p:spPr>
        <p:txBody>
          <a:bodyPr wrap="square" rtlCol="0">
            <a:spAutoFit/>
          </a:bodyPr>
          <a:lstStyle/>
          <a:p>
            <a:r>
              <a:rPr lang="it-IT" sz="1200" dirty="0" smtClean="0">
                <a:solidFill>
                  <a:schemeClr val="bg1"/>
                </a:solidFill>
                <a:latin typeface="Times New Roman" pitchFamily="18" charset="0"/>
                <a:cs typeface="Times New Roman" pitchFamily="18" charset="0"/>
              </a:rPr>
              <a:t>8</a:t>
            </a:r>
          </a:p>
        </p:txBody>
      </p:sp>
      <p:sp>
        <p:nvSpPr>
          <p:cNvPr id="26" name="linee di campo"/>
          <p:cNvSpPr txBox="1"/>
          <p:nvPr/>
        </p:nvSpPr>
        <p:spPr>
          <a:xfrm>
            <a:off x="2143108" y="1643050"/>
            <a:ext cx="5072098" cy="369332"/>
          </a:xfrm>
          <a:prstGeom prst="rect">
            <a:avLst/>
          </a:prstGeom>
          <a:noFill/>
          <a:ln w="25400">
            <a:solidFill>
              <a:srgbClr val="00144C"/>
            </a:solidFill>
          </a:ln>
        </p:spPr>
        <p:txBody>
          <a:bodyPr wrap="square" rtlCol="0">
            <a:spAutoFit/>
          </a:bodyPr>
          <a:lstStyle/>
          <a:p>
            <a:pPr algn="ctr"/>
            <a:r>
              <a:rPr lang="de-DE" dirty="0" smtClean="0"/>
              <a:t>I </a:t>
            </a:r>
            <a:r>
              <a:rPr lang="de-DE" dirty="0" err="1" smtClean="0"/>
              <a:t>campi</a:t>
            </a:r>
            <a:r>
              <a:rPr lang="de-DE" dirty="0" smtClean="0"/>
              <a:t> </a:t>
            </a:r>
            <a:r>
              <a:rPr lang="de-DE" dirty="0" err="1" smtClean="0"/>
              <a:t>possono</a:t>
            </a:r>
            <a:r>
              <a:rPr lang="de-DE" dirty="0" smtClean="0"/>
              <a:t> </a:t>
            </a:r>
            <a:r>
              <a:rPr lang="de-DE" dirty="0" err="1" smtClean="0"/>
              <a:t>risultare</a:t>
            </a:r>
            <a:r>
              <a:rPr lang="de-DE" dirty="0" smtClean="0"/>
              <a:t> </a:t>
            </a:r>
            <a:r>
              <a:rPr lang="de-DE" b="1" dirty="0" err="1" smtClean="0"/>
              <a:t>stazionari</a:t>
            </a:r>
            <a:r>
              <a:rPr lang="de-DE" dirty="0" smtClean="0"/>
              <a:t> e/o </a:t>
            </a:r>
            <a:r>
              <a:rPr lang="de-DE" dirty="0" err="1" smtClean="0"/>
              <a:t>uniformi</a:t>
            </a:r>
            <a:endParaRPr lang="it-IT" dirty="0" smtClean="0"/>
          </a:p>
        </p:txBody>
      </p:sp>
      <p:cxnSp>
        <p:nvCxnSpPr>
          <p:cNvPr id="55" name="Connettore 4 54"/>
          <p:cNvCxnSpPr/>
          <p:nvPr/>
        </p:nvCxnSpPr>
        <p:spPr>
          <a:xfrm rot="5400000">
            <a:off x="3037778" y="1248448"/>
            <a:ext cx="925305" cy="2428892"/>
          </a:xfrm>
          <a:prstGeom prst="bentConnector3">
            <a:avLst>
              <a:gd name="adj1" fmla="val 50000"/>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56" name="Connettore 4 55"/>
          <p:cNvCxnSpPr/>
          <p:nvPr/>
        </p:nvCxnSpPr>
        <p:spPr>
          <a:xfrm rot="16200000" flipH="1">
            <a:off x="5430951" y="1284167"/>
            <a:ext cx="925305" cy="2357454"/>
          </a:xfrm>
          <a:prstGeom prst="bentConnector3">
            <a:avLst>
              <a:gd name="adj1" fmla="val 50000"/>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1" name="CasellaDiTesto 60"/>
          <p:cNvSpPr txBox="1"/>
          <p:nvPr/>
        </p:nvSpPr>
        <p:spPr>
          <a:xfrm>
            <a:off x="714348" y="2928934"/>
            <a:ext cx="3071834" cy="646331"/>
          </a:xfrm>
          <a:prstGeom prst="rect">
            <a:avLst/>
          </a:prstGeom>
          <a:noFill/>
          <a:ln w="25400">
            <a:solidFill>
              <a:srgbClr val="00144C"/>
            </a:solidFill>
          </a:ln>
        </p:spPr>
        <p:txBody>
          <a:bodyPr wrap="square" rtlCol="0">
            <a:spAutoFit/>
          </a:bodyPr>
          <a:lstStyle/>
          <a:p>
            <a:pPr algn="ctr"/>
            <a:r>
              <a:rPr lang="it-IT" dirty="0" smtClean="0"/>
              <a:t>Un campo che non varia nel tempo è detto stazionario</a:t>
            </a:r>
          </a:p>
        </p:txBody>
      </p:sp>
      <p:sp>
        <p:nvSpPr>
          <p:cNvPr id="62" name="CasellaDiTesto 61"/>
          <p:cNvSpPr txBox="1"/>
          <p:nvPr/>
        </p:nvSpPr>
        <p:spPr>
          <a:xfrm>
            <a:off x="5500694" y="2928934"/>
            <a:ext cx="3071834" cy="1200329"/>
          </a:xfrm>
          <a:prstGeom prst="rect">
            <a:avLst/>
          </a:prstGeom>
          <a:noFill/>
          <a:ln w="25400">
            <a:solidFill>
              <a:srgbClr val="00144C"/>
            </a:solidFill>
          </a:ln>
        </p:spPr>
        <p:txBody>
          <a:bodyPr wrap="square" rtlCol="0">
            <a:spAutoFit/>
          </a:bodyPr>
          <a:lstStyle/>
          <a:p>
            <a:pPr algn="ctr"/>
            <a:r>
              <a:rPr lang="it-IT" dirty="0" smtClean="0"/>
              <a:t>Se la grandezza risulta la stessa in tutti i punti della regione di definizione, il campo è detto uniforme</a:t>
            </a:r>
          </a:p>
        </p:txBody>
      </p:sp>
      <p:sp>
        <p:nvSpPr>
          <p:cNvPr id="63" name="CasellaDiTesto 62"/>
          <p:cNvSpPr txBox="1"/>
          <p:nvPr/>
        </p:nvSpPr>
        <p:spPr>
          <a:xfrm>
            <a:off x="1643042" y="1857364"/>
            <a:ext cx="1234633" cy="369332"/>
          </a:xfrm>
          <a:prstGeom prst="rect">
            <a:avLst/>
          </a:prstGeom>
          <a:noFill/>
          <a:ln w="25400">
            <a:solidFill>
              <a:srgbClr val="00144C"/>
            </a:solidFill>
          </a:ln>
        </p:spPr>
        <p:txBody>
          <a:bodyPr wrap="square" rtlCol="0">
            <a:spAutoFit/>
          </a:bodyPr>
          <a:lstStyle/>
          <a:p>
            <a:pPr algn="ctr"/>
            <a:r>
              <a:rPr lang="it-IT" dirty="0" smtClean="0"/>
              <a:t>stazionario</a:t>
            </a:r>
          </a:p>
        </p:txBody>
      </p:sp>
      <p:sp>
        <p:nvSpPr>
          <p:cNvPr id="64" name="CasellaDiTesto 63"/>
          <p:cNvSpPr txBox="1"/>
          <p:nvPr/>
        </p:nvSpPr>
        <p:spPr>
          <a:xfrm>
            <a:off x="6500826" y="1857364"/>
            <a:ext cx="1066061" cy="369332"/>
          </a:xfrm>
          <a:prstGeom prst="rect">
            <a:avLst/>
          </a:prstGeom>
          <a:noFill/>
          <a:ln w="25400">
            <a:solidFill>
              <a:srgbClr val="00144C"/>
            </a:solidFill>
          </a:ln>
        </p:spPr>
        <p:txBody>
          <a:bodyPr wrap="square" rtlCol="0">
            <a:spAutoFit/>
          </a:bodyPr>
          <a:lstStyle/>
          <a:p>
            <a:pPr algn="ctr"/>
            <a:r>
              <a:rPr lang="it-IT" dirty="0" smtClean="0"/>
              <a:t>uniforme</a:t>
            </a:r>
          </a:p>
        </p:txBody>
      </p:sp>
      <p:pic>
        <p:nvPicPr>
          <p:cNvPr id="27" name="Immagine 26" descr="condensatore.jpg"/>
          <p:cNvPicPr>
            <a:picLocks noChangeAspect="1"/>
          </p:cNvPicPr>
          <p:nvPr/>
        </p:nvPicPr>
        <p:blipFill>
          <a:blip r:embed="rId5" cstate="print"/>
          <a:stretch>
            <a:fillRect/>
          </a:stretch>
        </p:blipFill>
        <p:spPr>
          <a:xfrm>
            <a:off x="5857884" y="2643182"/>
            <a:ext cx="1982522" cy="1546367"/>
          </a:xfrm>
          <a:prstGeom prst="rect">
            <a:avLst/>
          </a:prstGeom>
        </p:spPr>
      </p:pic>
      <p:pic>
        <p:nvPicPr>
          <p:cNvPr id="28" name="Immagine 27" descr="campomagnetico.jpg"/>
          <p:cNvPicPr>
            <a:picLocks noChangeAspect="1"/>
          </p:cNvPicPr>
          <p:nvPr/>
        </p:nvPicPr>
        <p:blipFill>
          <a:blip r:embed="rId6"/>
          <a:stretch>
            <a:fillRect/>
          </a:stretch>
        </p:blipFill>
        <p:spPr>
          <a:xfrm>
            <a:off x="5786446" y="4500570"/>
            <a:ext cx="1837322" cy="1794594"/>
          </a:xfrm>
          <a:prstGeom prst="rect">
            <a:avLst/>
          </a:prstGeom>
        </p:spPr>
      </p:pic>
      <p:grpSp>
        <p:nvGrpSpPr>
          <p:cNvPr id="46138" name="Group 58"/>
          <p:cNvGrpSpPr>
            <a:grpSpLocks/>
          </p:cNvGrpSpPr>
          <p:nvPr/>
        </p:nvGrpSpPr>
        <p:grpSpPr bwMode="auto">
          <a:xfrm>
            <a:off x="1785918" y="2428868"/>
            <a:ext cx="804862" cy="900113"/>
            <a:chOff x="5643" y="2158"/>
            <a:chExt cx="1701" cy="1971"/>
          </a:xfrm>
        </p:grpSpPr>
        <p:sp>
          <p:nvSpPr>
            <p:cNvPr id="46139" name="Rectangle 59"/>
            <p:cNvSpPr>
              <a:spLocks noChangeArrowheads="1"/>
            </p:cNvSpPr>
            <p:nvPr/>
          </p:nvSpPr>
          <p:spPr bwMode="auto">
            <a:xfrm>
              <a:off x="6446" y="2301"/>
              <a:ext cx="102" cy="127"/>
            </a:xfrm>
            <a:prstGeom prst="rect">
              <a:avLst/>
            </a:prstGeom>
            <a:solidFill>
              <a:srgbClr val="808080">
                <a:alpha val="5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grpSp>
          <p:nvGrpSpPr>
            <p:cNvPr id="46140" name="Group 60"/>
            <p:cNvGrpSpPr>
              <a:grpSpLocks/>
            </p:cNvGrpSpPr>
            <p:nvPr/>
          </p:nvGrpSpPr>
          <p:grpSpPr bwMode="auto">
            <a:xfrm>
              <a:off x="5643" y="2158"/>
              <a:ext cx="1701" cy="1971"/>
              <a:chOff x="5643" y="2158"/>
              <a:chExt cx="1701" cy="1971"/>
            </a:xfrm>
          </p:grpSpPr>
          <p:grpSp>
            <p:nvGrpSpPr>
              <p:cNvPr id="46141" name="Group 61"/>
              <p:cNvGrpSpPr>
                <a:grpSpLocks/>
              </p:cNvGrpSpPr>
              <p:nvPr/>
            </p:nvGrpSpPr>
            <p:grpSpPr bwMode="auto">
              <a:xfrm>
                <a:off x="5643" y="2428"/>
                <a:ext cx="1701" cy="1701"/>
                <a:chOff x="5643" y="2428"/>
                <a:chExt cx="1701" cy="1701"/>
              </a:xfrm>
            </p:grpSpPr>
            <p:grpSp>
              <p:nvGrpSpPr>
                <p:cNvPr id="46142" name="Group 62"/>
                <p:cNvGrpSpPr>
                  <a:grpSpLocks/>
                </p:cNvGrpSpPr>
                <p:nvPr/>
              </p:nvGrpSpPr>
              <p:grpSpPr bwMode="auto">
                <a:xfrm>
                  <a:off x="5643" y="2428"/>
                  <a:ext cx="1701" cy="1701"/>
                  <a:chOff x="5643" y="2428"/>
                  <a:chExt cx="1701" cy="1701"/>
                </a:xfrm>
              </p:grpSpPr>
              <p:sp>
                <p:nvSpPr>
                  <p:cNvPr id="46143" name="Oval 63"/>
                  <p:cNvSpPr>
                    <a:spLocks noChangeArrowheads="1"/>
                  </p:cNvSpPr>
                  <p:nvPr/>
                </p:nvSpPr>
                <p:spPr bwMode="auto">
                  <a:xfrm>
                    <a:off x="5643" y="2428"/>
                    <a:ext cx="1701" cy="1701"/>
                  </a:xfrm>
                  <a:prstGeom prst="ellipse">
                    <a:avLst/>
                  </a:pr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cxnSp>
                <p:nvCxnSpPr>
                  <p:cNvPr id="46144" name="AutoShape 64"/>
                  <p:cNvCxnSpPr>
                    <a:cxnSpLocks noChangeShapeType="1"/>
                  </p:cNvCxnSpPr>
                  <p:nvPr/>
                </p:nvCxnSpPr>
                <p:spPr bwMode="auto">
                  <a:xfrm flipH="1">
                    <a:off x="6492" y="2428"/>
                    <a:ext cx="7" cy="1701"/>
                  </a:xfrm>
                  <a:prstGeom prst="straightConnector1">
                    <a:avLst/>
                  </a:prstGeom>
                  <a:noFill/>
                  <a:ln w="9525">
                    <a:solidFill>
                      <a:srgbClr val="000000"/>
                    </a:solidFill>
                    <a:round/>
                    <a:headEnd/>
                    <a:tailEnd/>
                  </a:ln>
                </p:spPr>
              </p:cxnSp>
              <p:cxnSp>
                <p:nvCxnSpPr>
                  <p:cNvPr id="46145" name="AutoShape 65"/>
                  <p:cNvCxnSpPr>
                    <a:cxnSpLocks noChangeShapeType="1"/>
                  </p:cNvCxnSpPr>
                  <p:nvPr/>
                </p:nvCxnSpPr>
                <p:spPr bwMode="auto">
                  <a:xfrm>
                    <a:off x="5643" y="3279"/>
                    <a:ext cx="1701" cy="0"/>
                  </a:xfrm>
                  <a:prstGeom prst="straightConnector1">
                    <a:avLst/>
                  </a:prstGeom>
                  <a:noFill/>
                  <a:ln w="9525">
                    <a:solidFill>
                      <a:srgbClr val="000000"/>
                    </a:solidFill>
                    <a:round/>
                    <a:headEnd/>
                    <a:tailEnd/>
                  </a:ln>
                </p:spPr>
              </p:cxnSp>
              <p:cxnSp>
                <p:nvCxnSpPr>
                  <p:cNvPr id="46146" name="AutoShape 66"/>
                  <p:cNvCxnSpPr>
                    <a:cxnSpLocks noChangeShapeType="1"/>
                  </p:cNvCxnSpPr>
                  <p:nvPr/>
                </p:nvCxnSpPr>
                <p:spPr bwMode="auto">
                  <a:xfrm flipV="1">
                    <a:off x="6499" y="2680"/>
                    <a:ext cx="592" cy="599"/>
                  </a:xfrm>
                  <a:prstGeom prst="straightConnector1">
                    <a:avLst/>
                  </a:prstGeom>
                  <a:noFill/>
                  <a:ln w="9525">
                    <a:solidFill>
                      <a:srgbClr val="000000"/>
                    </a:solidFill>
                    <a:round/>
                    <a:headEnd/>
                    <a:tailEnd/>
                  </a:ln>
                </p:spPr>
              </p:cxnSp>
              <p:cxnSp>
                <p:nvCxnSpPr>
                  <p:cNvPr id="46147" name="AutoShape 67"/>
                  <p:cNvCxnSpPr>
                    <a:cxnSpLocks noChangeShapeType="1"/>
                  </p:cNvCxnSpPr>
                  <p:nvPr/>
                </p:nvCxnSpPr>
                <p:spPr bwMode="auto">
                  <a:xfrm flipV="1">
                    <a:off x="6499" y="2488"/>
                    <a:ext cx="333" cy="791"/>
                  </a:xfrm>
                  <a:prstGeom prst="straightConnector1">
                    <a:avLst/>
                  </a:prstGeom>
                  <a:noFill/>
                  <a:ln w="9525">
                    <a:solidFill>
                      <a:srgbClr val="000000"/>
                    </a:solidFill>
                    <a:round/>
                    <a:headEnd/>
                    <a:tailEnd/>
                  </a:ln>
                </p:spPr>
              </p:cxnSp>
              <p:cxnSp>
                <p:nvCxnSpPr>
                  <p:cNvPr id="46148" name="AutoShape 68"/>
                  <p:cNvCxnSpPr>
                    <a:cxnSpLocks noChangeShapeType="1"/>
                  </p:cNvCxnSpPr>
                  <p:nvPr/>
                </p:nvCxnSpPr>
                <p:spPr bwMode="auto">
                  <a:xfrm flipV="1">
                    <a:off x="6499" y="2961"/>
                    <a:ext cx="785" cy="318"/>
                  </a:xfrm>
                  <a:prstGeom prst="straightConnector1">
                    <a:avLst/>
                  </a:prstGeom>
                  <a:noFill/>
                  <a:ln w="9525">
                    <a:solidFill>
                      <a:srgbClr val="000000"/>
                    </a:solidFill>
                    <a:round/>
                    <a:headEnd/>
                    <a:tailEnd/>
                  </a:ln>
                </p:spPr>
              </p:cxnSp>
              <p:cxnSp>
                <p:nvCxnSpPr>
                  <p:cNvPr id="46149" name="AutoShape 69"/>
                  <p:cNvCxnSpPr>
                    <a:cxnSpLocks noChangeShapeType="1"/>
                  </p:cNvCxnSpPr>
                  <p:nvPr/>
                </p:nvCxnSpPr>
                <p:spPr bwMode="auto">
                  <a:xfrm>
                    <a:off x="6492" y="3279"/>
                    <a:ext cx="624" cy="575"/>
                  </a:xfrm>
                  <a:prstGeom prst="straightConnector1">
                    <a:avLst/>
                  </a:prstGeom>
                  <a:noFill/>
                  <a:ln w="9525">
                    <a:solidFill>
                      <a:srgbClr val="000000"/>
                    </a:solidFill>
                    <a:round/>
                    <a:headEnd/>
                    <a:tailEnd/>
                  </a:ln>
                </p:spPr>
              </p:cxnSp>
              <p:cxnSp>
                <p:nvCxnSpPr>
                  <p:cNvPr id="46150" name="AutoShape 70"/>
                  <p:cNvCxnSpPr>
                    <a:cxnSpLocks noChangeShapeType="1"/>
                  </p:cNvCxnSpPr>
                  <p:nvPr/>
                </p:nvCxnSpPr>
                <p:spPr bwMode="auto">
                  <a:xfrm>
                    <a:off x="6499" y="3279"/>
                    <a:ext cx="785" cy="312"/>
                  </a:xfrm>
                  <a:prstGeom prst="straightConnector1">
                    <a:avLst/>
                  </a:prstGeom>
                  <a:noFill/>
                  <a:ln w="9525">
                    <a:solidFill>
                      <a:srgbClr val="000000"/>
                    </a:solidFill>
                    <a:round/>
                    <a:headEnd/>
                    <a:tailEnd/>
                  </a:ln>
                </p:spPr>
              </p:cxnSp>
              <p:cxnSp>
                <p:nvCxnSpPr>
                  <p:cNvPr id="46151" name="AutoShape 71"/>
                  <p:cNvCxnSpPr>
                    <a:cxnSpLocks noChangeShapeType="1"/>
                  </p:cNvCxnSpPr>
                  <p:nvPr/>
                </p:nvCxnSpPr>
                <p:spPr bwMode="auto">
                  <a:xfrm>
                    <a:off x="6499" y="3279"/>
                    <a:ext cx="333" cy="782"/>
                  </a:xfrm>
                  <a:prstGeom prst="straightConnector1">
                    <a:avLst/>
                  </a:prstGeom>
                  <a:noFill/>
                  <a:ln w="9525">
                    <a:solidFill>
                      <a:srgbClr val="000000"/>
                    </a:solidFill>
                    <a:round/>
                    <a:headEnd/>
                    <a:tailEnd/>
                  </a:ln>
                </p:spPr>
              </p:cxnSp>
              <p:cxnSp>
                <p:nvCxnSpPr>
                  <p:cNvPr id="46152" name="AutoShape 72"/>
                  <p:cNvCxnSpPr>
                    <a:cxnSpLocks noChangeShapeType="1"/>
                  </p:cNvCxnSpPr>
                  <p:nvPr/>
                </p:nvCxnSpPr>
                <p:spPr bwMode="auto">
                  <a:xfrm flipH="1" flipV="1">
                    <a:off x="5897" y="2680"/>
                    <a:ext cx="595" cy="599"/>
                  </a:xfrm>
                  <a:prstGeom prst="straightConnector1">
                    <a:avLst/>
                  </a:prstGeom>
                  <a:noFill/>
                  <a:ln w="9525">
                    <a:solidFill>
                      <a:srgbClr val="000000"/>
                    </a:solidFill>
                    <a:round/>
                    <a:headEnd/>
                    <a:tailEnd/>
                  </a:ln>
                </p:spPr>
              </p:cxnSp>
              <p:cxnSp>
                <p:nvCxnSpPr>
                  <p:cNvPr id="46153" name="AutoShape 73"/>
                  <p:cNvCxnSpPr>
                    <a:cxnSpLocks noChangeShapeType="1"/>
                  </p:cNvCxnSpPr>
                  <p:nvPr/>
                </p:nvCxnSpPr>
                <p:spPr bwMode="auto">
                  <a:xfrm flipH="1" flipV="1">
                    <a:off x="6152" y="2488"/>
                    <a:ext cx="347" cy="791"/>
                  </a:xfrm>
                  <a:prstGeom prst="straightConnector1">
                    <a:avLst/>
                  </a:prstGeom>
                  <a:noFill/>
                  <a:ln w="9525">
                    <a:solidFill>
                      <a:srgbClr val="000000"/>
                    </a:solidFill>
                    <a:round/>
                    <a:headEnd/>
                    <a:tailEnd/>
                  </a:ln>
                </p:spPr>
              </p:cxnSp>
              <p:cxnSp>
                <p:nvCxnSpPr>
                  <p:cNvPr id="46154" name="AutoShape 74"/>
                  <p:cNvCxnSpPr>
                    <a:cxnSpLocks noChangeShapeType="1"/>
                  </p:cNvCxnSpPr>
                  <p:nvPr/>
                </p:nvCxnSpPr>
                <p:spPr bwMode="auto">
                  <a:xfrm flipH="1" flipV="1">
                    <a:off x="5697" y="2961"/>
                    <a:ext cx="802" cy="318"/>
                  </a:xfrm>
                  <a:prstGeom prst="straightConnector1">
                    <a:avLst/>
                  </a:prstGeom>
                  <a:noFill/>
                  <a:ln w="9525">
                    <a:solidFill>
                      <a:srgbClr val="000000"/>
                    </a:solidFill>
                    <a:round/>
                    <a:headEnd/>
                    <a:tailEnd/>
                  </a:ln>
                </p:spPr>
              </p:cxnSp>
              <p:cxnSp>
                <p:nvCxnSpPr>
                  <p:cNvPr id="46155" name="AutoShape 75"/>
                  <p:cNvCxnSpPr>
                    <a:cxnSpLocks noChangeShapeType="1"/>
                  </p:cNvCxnSpPr>
                  <p:nvPr/>
                </p:nvCxnSpPr>
                <p:spPr bwMode="auto">
                  <a:xfrm flipH="1">
                    <a:off x="5855" y="3279"/>
                    <a:ext cx="644" cy="557"/>
                  </a:xfrm>
                  <a:prstGeom prst="straightConnector1">
                    <a:avLst/>
                  </a:prstGeom>
                  <a:noFill/>
                  <a:ln w="9525">
                    <a:solidFill>
                      <a:srgbClr val="000000"/>
                    </a:solidFill>
                    <a:round/>
                    <a:headEnd/>
                    <a:tailEnd/>
                  </a:ln>
                </p:spPr>
              </p:cxnSp>
              <p:cxnSp>
                <p:nvCxnSpPr>
                  <p:cNvPr id="46156" name="AutoShape 76"/>
                  <p:cNvCxnSpPr>
                    <a:cxnSpLocks noChangeShapeType="1"/>
                  </p:cNvCxnSpPr>
                  <p:nvPr/>
                </p:nvCxnSpPr>
                <p:spPr bwMode="auto">
                  <a:xfrm flipH="1">
                    <a:off x="6131" y="3279"/>
                    <a:ext cx="368" cy="782"/>
                  </a:xfrm>
                  <a:prstGeom prst="straightConnector1">
                    <a:avLst/>
                  </a:prstGeom>
                  <a:noFill/>
                  <a:ln w="9525">
                    <a:solidFill>
                      <a:srgbClr val="000000"/>
                    </a:solidFill>
                    <a:round/>
                    <a:headEnd/>
                    <a:tailEnd/>
                  </a:ln>
                </p:spPr>
              </p:cxnSp>
              <p:cxnSp>
                <p:nvCxnSpPr>
                  <p:cNvPr id="46157" name="AutoShape 77"/>
                  <p:cNvCxnSpPr>
                    <a:cxnSpLocks noChangeShapeType="1"/>
                  </p:cNvCxnSpPr>
                  <p:nvPr/>
                </p:nvCxnSpPr>
                <p:spPr bwMode="auto">
                  <a:xfrm flipH="1">
                    <a:off x="5697" y="3279"/>
                    <a:ext cx="802" cy="312"/>
                  </a:xfrm>
                  <a:prstGeom prst="straightConnector1">
                    <a:avLst/>
                  </a:prstGeom>
                  <a:noFill/>
                  <a:ln w="9525">
                    <a:solidFill>
                      <a:srgbClr val="000000"/>
                    </a:solidFill>
                    <a:round/>
                    <a:headEnd/>
                    <a:tailEnd/>
                  </a:ln>
                </p:spPr>
              </p:cxnSp>
              <p:sp>
                <p:nvSpPr>
                  <p:cNvPr id="46158" name="Oval 78"/>
                  <p:cNvSpPr>
                    <a:spLocks noChangeArrowheads="1"/>
                  </p:cNvSpPr>
                  <p:nvPr/>
                </p:nvSpPr>
                <p:spPr bwMode="auto">
                  <a:xfrm>
                    <a:off x="5781" y="2572"/>
                    <a:ext cx="1417" cy="1417"/>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it-IT"/>
                  </a:p>
                </p:txBody>
              </p:sp>
            </p:grpSp>
            <p:cxnSp>
              <p:nvCxnSpPr>
                <p:cNvPr id="46159" name="AutoShape 79"/>
                <p:cNvCxnSpPr>
                  <a:cxnSpLocks noChangeShapeType="1"/>
                </p:cNvCxnSpPr>
                <p:nvPr/>
              </p:nvCxnSpPr>
              <p:spPr bwMode="auto">
                <a:xfrm flipV="1">
                  <a:off x="6446" y="2748"/>
                  <a:ext cx="418" cy="604"/>
                </a:xfrm>
                <a:prstGeom prst="straightConnector1">
                  <a:avLst/>
                </a:prstGeom>
                <a:noFill/>
                <a:ln w="9525">
                  <a:solidFill>
                    <a:srgbClr val="000000"/>
                  </a:solidFill>
                  <a:round/>
                  <a:headEnd/>
                  <a:tailEnd type="triangle" w="med" len="med"/>
                </a:ln>
              </p:spPr>
            </p:cxnSp>
            <p:sp>
              <p:nvSpPr>
                <p:cNvPr id="46160" name="Oval 80"/>
                <p:cNvSpPr>
                  <a:spLocks noChangeArrowheads="1"/>
                </p:cNvSpPr>
                <p:nvPr/>
              </p:nvSpPr>
              <p:spPr bwMode="auto">
                <a:xfrm>
                  <a:off x="6446" y="3230"/>
                  <a:ext cx="102" cy="1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grpSp>
          <p:grpSp>
            <p:nvGrpSpPr>
              <p:cNvPr id="46161" name="Group 81"/>
              <p:cNvGrpSpPr>
                <a:grpSpLocks/>
              </p:cNvGrpSpPr>
              <p:nvPr/>
            </p:nvGrpSpPr>
            <p:grpSpPr bwMode="auto">
              <a:xfrm>
                <a:off x="6345" y="2158"/>
                <a:ext cx="301" cy="270"/>
                <a:chOff x="6345" y="2158"/>
                <a:chExt cx="301" cy="270"/>
              </a:xfrm>
            </p:grpSpPr>
            <p:cxnSp>
              <p:nvCxnSpPr>
                <p:cNvPr id="46162" name="AutoShape 82"/>
                <p:cNvCxnSpPr>
                  <a:cxnSpLocks noChangeShapeType="1"/>
                </p:cNvCxnSpPr>
                <p:nvPr/>
              </p:nvCxnSpPr>
              <p:spPr bwMode="auto">
                <a:xfrm flipV="1">
                  <a:off x="6446" y="2301"/>
                  <a:ext cx="0" cy="127"/>
                </a:xfrm>
                <a:prstGeom prst="straightConnector1">
                  <a:avLst/>
                </a:prstGeom>
                <a:noFill/>
                <a:ln w="9525">
                  <a:solidFill>
                    <a:srgbClr val="000000"/>
                  </a:solidFill>
                  <a:round/>
                  <a:headEnd/>
                  <a:tailEnd/>
                </a:ln>
              </p:spPr>
            </p:cxnSp>
            <p:cxnSp>
              <p:nvCxnSpPr>
                <p:cNvPr id="46163" name="AutoShape 83"/>
                <p:cNvCxnSpPr>
                  <a:cxnSpLocks noChangeShapeType="1"/>
                </p:cNvCxnSpPr>
                <p:nvPr/>
              </p:nvCxnSpPr>
              <p:spPr bwMode="auto">
                <a:xfrm flipV="1">
                  <a:off x="6548" y="2301"/>
                  <a:ext cx="0" cy="127"/>
                </a:xfrm>
                <a:prstGeom prst="straightConnector1">
                  <a:avLst/>
                </a:prstGeom>
                <a:noFill/>
                <a:ln w="9525">
                  <a:solidFill>
                    <a:srgbClr val="000000"/>
                  </a:solidFill>
                  <a:round/>
                  <a:headEnd/>
                  <a:tailEnd/>
                </a:ln>
              </p:spPr>
            </p:cxnSp>
            <p:sp>
              <p:nvSpPr>
                <p:cNvPr id="46164" name="AutoShape 84"/>
                <p:cNvSpPr>
                  <a:spLocks noChangeArrowheads="1"/>
                </p:cNvSpPr>
                <p:nvPr/>
              </p:nvSpPr>
              <p:spPr bwMode="auto">
                <a:xfrm>
                  <a:off x="6345" y="2158"/>
                  <a:ext cx="301" cy="143"/>
                </a:xfrm>
                <a:prstGeom prst="roundRect">
                  <a:avLst>
                    <a:gd name="adj" fmla="val 16667"/>
                  </a:avLst>
                </a:prstGeom>
                <a:solidFill>
                  <a:srgbClr val="808080">
                    <a:alpha val="5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grpSp>
        </p:grpSp>
      </p:grpSp>
      <p:grpSp>
        <p:nvGrpSpPr>
          <p:cNvPr id="46165" name="Group 85"/>
          <p:cNvGrpSpPr>
            <a:grpSpLocks/>
          </p:cNvGrpSpPr>
          <p:nvPr/>
        </p:nvGrpSpPr>
        <p:grpSpPr bwMode="auto">
          <a:xfrm>
            <a:off x="1714480" y="4429132"/>
            <a:ext cx="806400" cy="900112"/>
            <a:chOff x="8561" y="1863"/>
            <a:chExt cx="1701" cy="1971"/>
          </a:xfrm>
        </p:grpSpPr>
        <p:grpSp>
          <p:nvGrpSpPr>
            <p:cNvPr id="46166" name="Group 86"/>
            <p:cNvGrpSpPr>
              <a:grpSpLocks/>
            </p:cNvGrpSpPr>
            <p:nvPr/>
          </p:nvGrpSpPr>
          <p:grpSpPr bwMode="auto">
            <a:xfrm>
              <a:off x="8561" y="1863"/>
              <a:ext cx="1701" cy="1971"/>
              <a:chOff x="5643" y="2158"/>
              <a:chExt cx="1701" cy="1971"/>
            </a:xfrm>
          </p:grpSpPr>
          <p:sp>
            <p:nvSpPr>
              <p:cNvPr id="46167" name="Rectangle 87"/>
              <p:cNvSpPr>
                <a:spLocks noChangeArrowheads="1"/>
              </p:cNvSpPr>
              <p:nvPr/>
            </p:nvSpPr>
            <p:spPr bwMode="auto">
              <a:xfrm>
                <a:off x="6446" y="2301"/>
                <a:ext cx="102" cy="127"/>
              </a:xfrm>
              <a:prstGeom prst="rect">
                <a:avLst/>
              </a:prstGeom>
              <a:solidFill>
                <a:srgbClr val="808080">
                  <a:alpha val="5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grpSp>
            <p:nvGrpSpPr>
              <p:cNvPr id="46168" name="Group 88"/>
              <p:cNvGrpSpPr>
                <a:grpSpLocks/>
              </p:cNvGrpSpPr>
              <p:nvPr/>
            </p:nvGrpSpPr>
            <p:grpSpPr bwMode="auto">
              <a:xfrm>
                <a:off x="5643" y="2158"/>
                <a:ext cx="1701" cy="1971"/>
                <a:chOff x="5643" y="2158"/>
                <a:chExt cx="1701" cy="1971"/>
              </a:xfrm>
            </p:grpSpPr>
            <p:grpSp>
              <p:nvGrpSpPr>
                <p:cNvPr id="46169" name="Group 89"/>
                <p:cNvGrpSpPr>
                  <a:grpSpLocks/>
                </p:cNvGrpSpPr>
                <p:nvPr/>
              </p:nvGrpSpPr>
              <p:grpSpPr bwMode="auto">
                <a:xfrm>
                  <a:off x="5643" y="2428"/>
                  <a:ext cx="1701" cy="1701"/>
                  <a:chOff x="5643" y="2428"/>
                  <a:chExt cx="1701" cy="1701"/>
                </a:xfrm>
              </p:grpSpPr>
              <p:grpSp>
                <p:nvGrpSpPr>
                  <p:cNvPr id="46170" name="Group 90"/>
                  <p:cNvGrpSpPr>
                    <a:grpSpLocks/>
                  </p:cNvGrpSpPr>
                  <p:nvPr/>
                </p:nvGrpSpPr>
                <p:grpSpPr bwMode="auto">
                  <a:xfrm>
                    <a:off x="5643" y="2428"/>
                    <a:ext cx="1701" cy="1701"/>
                    <a:chOff x="5643" y="2428"/>
                    <a:chExt cx="1701" cy="1701"/>
                  </a:xfrm>
                </p:grpSpPr>
                <p:sp>
                  <p:nvSpPr>
                    <p:cNvPr id="46171" name="Oval 91"/>
                    <p:cNvSpPr>
                      <a:spLocks noChangeArrowheads="1"/>
                    </p:cNvSpPr>
                    <p:nvPr/>
                  </p:nvSpPr>
                  <p:spPr bwMode="auto">
                    <a:xfrm>
                      <a:off x="5643" y="2428"/>
                      <a:ext cx="1701" cy="1701"/>
                    </a:xfrm>
                    <a:prstGeom prst="ellipse">
                      <a:avLst/>
                    </a:prstGeom>
                    <a:solidFill>
                      <a:srgbClr val="FFFFFF"/>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cxnSp>
                  <p:nvCxnSpPr>
                    <p:cNvPr id="46172" name="AutoShape 92"/>
                    <p:cNvCxnSpPr>
                      <a:cxnSpLocks noChangeShapeType="1"/>
                    </p:cNvCxnSpPr>
                    <p:nvPr/>
                  </p:nvCxnSpPr>
                  <p:spPr bwMode="auto">
                    <a:xfrm flipH="1">
                      <a:off x="6492" y="2428"/>
                      <a:ext cx="7" cy="1701"/>
                    </a:xfrm>
                    <a:prstGeom prst="straightConnector1">
                      <a:avLst/>
                    </a:prstGeom>
                    <a:noFill/>
                    <a:ln w="9525">
                      <a:solidFill>
                        <a:srgbClr val="000000"/>
                      </a:solidFill>
                      <a:round/>
                      <a:headEnd/>
                      <a:tailEnd/>
                    </a:ln>
                  </p:spPr>
                </p:cxnSp>
                <p:cxnSp>
                  <p:nvCxnSpPr>
                    <p:cNvPr id="46173" name="AutoShape 93"/>
                    <p:cNvCxnSpPr>
                      <a:cxnSpLocks noChangeShapeType="1"/>
                    </p:cNvCxnSpPr>
                    <p:nvPr/>
                  </p:nvCxnSpPr>
                  <p:spPr bwMode="auto">
                    <a:xfrm>
                      <a:off x="5643" y="3279"/>
                      <a:ext cx="1701" cy="0"/>
                    </a:xfrm>
                    <a:prstGeom prst="straightConnector1">
                      <a:avLst/>
                    </a:prstGeom>
                    <a:noFill/>
                    <a:ln w="9525">
                      <a:solidFill>
                        <a:srgbClr val="000000"/>
                      </a:solidFill>
                      <a:round/>
                      <a:headEnd/>
                      <a:tailEnd/>
                    </a:ln>
                  </p:spPr>
                </p:cxnSp>
                <p:cxnSp>
                  <p:nvCxnSpPr>
                    <p:cNvPr id="46174" name="AutoShape 94"/>
                    <p:cNvCxnSpPr>
                      <a:cxnSpLocks noChangeShapeType="1"/>
                    </p:cNvCxnSpPr>
                    <p:nvPr/>
                  </p:nvCxnSpPr>
                  <p:spPr bwMode="auto">
                    <a:xfrm flipV="1">
                      <a:off x="6499" y="2680"/>
                      <a:ext cx="592" cy="599"/>
                    </a:xfrm>
                    <a:prstGeom prst="straightConnector1">
                      <a:avLst/>
                    </a:prstGeom>
                    <a:noFill/>
                    <a:ln w="9525">
                      <a:solidFill>
                        <a:srgbClr val="000000"/>
                      </a:solidFill>
                      <a:round/>
                      <a:headEnd/>
                      <a:tailEnd/>
                    </a:ln>
                  </p:spPr>
                </p:cxnSp>
                <p:cxnSp>
                  <p:nvCxnSpPr>
                    <p:cNvPr id="46175" name="AutoShape 95"/>
                    <p:cNvCxnSpPr>
                      <a:cxnSpLocks noChangeShapeType="1"/>
                    </p:cNvCxnSpPr>
                    <p:nvPr/>
                  </p:nvCxnSpPr>
                  <p:spPr bwMode="auto">
                    <a:xfrm flipV="1">
                      <a:off x="6499" y="2488"/>
                      <a:ext cx="333" cy="791"/>
                    </a:xfrm>
                    <a:prstGeom prst="straightConnector1">
                      <a:avLst/>
                    </a:prstGeom>
                    <a:noFill/>
                    <a:ln w="9525">
                      <a:solidFill>
                        <a:srgbClr val="000000"/>
                      </a:solidFill>
                      <a:round/>
                      <a:headEnd/>
                      <a:tailEnd/>
                    </a:ln>
                  </p:spPr>
                </p:cxnSp>
                <p:cxnSp>
                  <p:nvCxnSpPr>
                    <p:cNvPr id="46176" name="AutoShape 96"/>
                    <p:cNvCxnSpPr>
                      <a:cxnSpLocks noChangeShapeType="1"/>
                    </p:cNvCxnSpPr>
                    <p:nvPr/>
                  </p:nvCxnSpPr>
                  <p:spPr bwMode="auto">
                    <a:xfrm flipV="1">
                      <a:off x="6499" y="2961"/>
                      <a:ext cx="785" cy="318"/>
                    </a:xfrm>
                    <a:prstGeom prst="straightConnector1">
                      <a:avLst/>
                    </a:prstGeom>
                    <a:noFill/>
                    <a:ln w="9525">
                      <a:solidFill>
                        <a:srgbClr val="000000"/>
                      </a:solidFill>
                      <a:round/>
                      <a:headEnd/>
                      <a:tailEnd/>
                    </a:ln>
                  </p:spPr>
                </p:cxnSp>
                <p:cxnSp>
                  <p:nvCxnSpPr>
                    <p:cNvPr id="46177" name="AutoShape 97"/>
                    <p:cNvCxnSpPr>
                      <a:cxnSpLocks noChangeShapeType="1"/>
                    </p:cNvCxnSpPr>
                    <p:nvPr/>
                  </p:nvCxnSpPr>
                  <p:spPr bwMode="auto">
                    <a:xfrm>
                      <a:off x="6492" y="3279"/>
                      <a:ext cx="624" cy="575"/>
                    </a:xfrm>
                    <a:prstGeom prst="straightConnector1">
                      <a:avLst/>
                    </a:prstGeom>
                    <a:noFill/>
                    <a:ln w="9525">
                      <a:solidFill>
                        <a:srgbClr val="000000"/>
                      </a:solidFill>
                      <a:round/>
                      <a:headEnd/>
                      <a:tailEnd/>
                    </a:ln>
                  </p:spPr>
                </p:cxnSp>
                <p:cxnSp>
                  <p:nvCxnSpPr>
                    <p:cNvPr id="46178" name="AutoShape 98"/>
                    <p:cNvCxnSpPr>
                      <a:cxnSpLocks noChangeShapeType="1"/>
                    </p:cNvCxnSpPr>
                    <p:nvPr/>
                  </p:nvCxnSpPr>
                  <p:spPr bwMode="auto">
                    <a:xfrm>
                      <a:off x="6499" y="3279"/>
                      <a:ext cx="785" cy="312"/>
                    </a:xfrm>
                    <a:prstGeom prst="straightConnector1">
                      <a:avLst/>
                    </a:prstGeom>
                    <a:noFill/>
                    <a:ln w="9525">
                      <a:solidFill>
                        <a:srgbClr val="000000"/>
                      </a:solidFill>
                      <a:round/>
                      <a:headEnd/>
                      <a:tailEnd/>
                    </a:ln>
                  </p:spPr>
                </p:cxnSp>
                <p:cxnSp>
                  <p:nvCxnSpPr>
                    <p:cNvPr id="46179" name="AutoShape 99"/>
                    <p:cNvCxnSpPr>
                      <a:cxnSpLocks noChangeShapeType="1"/>
                    </p:cNvCxnSpPr>
                    <p:nvPr/>
                  </p:nvCxnSpPr>
                  <p:spPr bwMode="auto">
                    <a:xfrm>
                      <a:off x="6499" y="3279"/>
                      <a:ext cx="333" cy="782"/>
                    </a:xfrm>
                    <a:prstGeom prst="straightConnector1">
                      <a:avLst/>
                    </a:prstGeom>
                    <a:noFill/>
                    <a:ln w="9525">
                      <a:solidFill>
                        <a:srgbClr val="000000"/>
                      </a:solidFill>
                      <a:round/>
                      <a:headEnd/>
                      <a:tailEnd/>
                    </a:ln>
                  </p:spPr>
                </p:cxnSp>
                <p:cxnSp>
                  <p:nvCxnSpPr>
                    <p:cNvPr id="46180" name="AutoShape 100"/>
                    <p:cNvCxnSpPr>
                      <a:cxnSpLocks noChangeShapeType="1"/>
                    </p:cNvCxnSpPr>
                    <p:nvPr/>
                  </p:nvCxnSpPr>
                  <p:spPr bwMode="auto">
                    <a:xfrm flipH="1" flipV="1">
                      <a:off x="5897" y="2680"/>
                      <a:ext cx="595" cy="599"/>
                    </a:xfrm>
                    <a:prstGeom prst="straightConnector1">
                      <a:avLst/>
                    </a:prstGeom>
                    <a:noFill/>
                    <a:ln w="9525">
                      <a:solidFill>
                        <a:srgbClr val="000000"/>
                      </a:solidFill>
                      <a:round/>
                      <a:headEnd/>
                      <a:tailEnd/>
                    </a:ln>
                  </p:spPr>
                </p:cxnSp>
                <p:cxnSp>
                  <p:nvCxnSpPr>
                    <p:cNvPr id="46181" name="AutoShape 101"/>
                    <p:cNvCxnSpPr>
                      <a:cxnSpLocks noChangeShapeType="1"/>
                    </p:cNvCxnSpPr>
                    <p:nvPr/>
                  </p:nvCxnSpPr>
                  <p:spPr bwMode="auto">
                    <a:xfrm flipH="1" flipV="1">
                      <a:off x="6152" y="2488"/>
                      <a:ext cx="347" cy="791"/>
                    </a:xfrm>
                    <a:prstGeom prst="straightConnector1">
                      <a:avLst/>
                    </a:prstGeom>
                    <a:noFill/>
                    <a:ln w="9525">
                      <a:solidFill>
                        <a:srgbClr val="000000"/>
                      </a:solidFill>
                      <a:round/>
                      <a:headEnd/>
                      <a:tailEnd/>
                    </a:ln>
                  </p:spPr>
                </p:cxnSp>
                <p:cxnSp>
                  <p:nvCxnSpPr>
                    <p:cNvPr id="46182" name="AutoShape 102"/>
                    <p:cNvCxnSpPr>
                      <a:cxnSpLocks noChangeShapeType="1"/>
                    </p:cNvCxnSpPr>
                    <p:nvPr/>
                  </p:nvCxnSpPr>
                  <p:spPr bwMode="auto">
                    <a:xfrm flipH="1" flipV="1">
                      <a:off x="5697" y="2961"/>
                      <a:ext cx="802" cy="318"/>
                    </a:xfrm>
                    <a:prstGeom prst="straightConnector1">
                      <a:avLst/>
                    </a:prstGeom>
                    <a:noFill/>
                    <a:ln w="9525">
                      <a:solidFill>
                        <a:srgbClr val="000000"/>
                      </a:solidFill>
                      <a:round/>
                      <a:headEnd/>
                      <a:tailEnd/>
                    </a:ln>
                  </p:spPr>
                </p:cxnSp>
                <p:cxnSp>
                  <p:nvCxnSpPr>
                    <p:cNvPr id="46183" name="AutoShape 103"/>
                    <p:cNvCxnSpPr>
                      <a:cxnSpLocks noChangeShapeType="1"/>
                    </p:cNvCxnSpPr>
                    <p:nvPr/>
                  </p:nvCxnSpPr>
                  <p:spPr bwMode="auto">
                    <a:xfrm flipH="1">
                      <a:off x="5855" y="3279"/>
                      <a:ext cx="644" cy="557"/>
                    </a:xfrm>
                    <a:prstGeom prst="straightConnector1">
                      <a:avLst/>
                    </a:prstGeom>
                    <a:noFill/>
                    <a:ln w="9525">
                      <a:solidFill>
                        <a:srgbClr val="000000"/>
                      </a:solidFill>
                      <a:round/>
                      <a:headEnd/>
                      <a:tailEnd/>
                    </a:ln>
                  </p:spPr>
                </p:cxnSp>
                <p:cxnSp>
                  <p:nvCxnSpPr>
                    <p:cNvPr id="46184" name="AutoShape 104"/>
                    <p:cNvCxnSpPr>
                      <a:cxnSpLocks noChangeShapeType="1"/>
                    </p:cNvCxnSpPr>
                    <p:nvPr/>
                  </p:nvCxnSpPr>
                  <p:spPr bwMode="auto">
                    <a:xfrm flipH="1">
                      <a:off x="6131" y="3279"/>
                      <a:ext cx="368" cy="782"/>
                    </a:xfrm>
                    <a:prstGeom prst="straightConnector1">
                      <a:avLst/>
                    </a:prstGeom>
                    <a:noFill/>
                    <a:ln w="9525">
                      <a:solidFill>
                        <a:srgbClr val="000000"/>
                      </a:solidFill>
                      <a:round/>
                      <a:headEnd/>
                      <a:tailEnd/>
                    </a:ln>
                  </p:spPr>
                </p:cxnSp>
                <p:cxnSp>
                  <p:nvCxnSpPr>
                    <p:cNvPr id="46185" name="AutoShape 105"/>
                    <p:cNvCxnSpPr>
                      <a:cxnSpLocks noChangeShapeType="1"/>
                    </p:cNvCxnSpPr>
                    <p:nvPr/>
                  </p:nvCxnSpPr>
                  <p:spPr bwMode="auto">
                    <a:xfrm flipH="1">
                      <a:off x="5697" y="3279"/>
                      <a:ext cx="802" cy="312"/>
                    </a:xfrm>
                    <a:prstGeom prst="straightConnector1">
                      <a:avLst/>
                    </a:prstGeom>
                    <a:noFill/>
                    <a:ln w="9525">
                      <a:solidFill>
                        <a:srgbClr val="000000"/>
                      </a:solidFill>
                      <a:round/>
                      <a:headEnd/>
                      <a:tailEnd/>
                    </a:ln>
                  </p:spPr>
                </p:cxnSp>
                <p:sp>
                  <p:nvSpPr>
                    <p:cNvPr id="46186" name="Oval 106"/>
                    <p:cNvSpPr>
                      <a:spLocks noChangeArrowheads="1"/>
                    </p:cNvSpPr>
                    <p:nvPr/>
                  </p:nvSpPr>
                  <p:spPr bwMode="auto">
                    <a:xfrm>
                      <a:off x="5781" y="2572"/>
                      <a:ext cx="1417" cy="1417"/>
                    </a:xfrm>
                    <a:prstGeom prst="ellipse">
                      <a:avLst/>
                    </a:prstGeom>
                    <a:solidFill>
                      <a:srgbClr val="FFFFFF"/>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it-IT"/>
                    </a:p>
                  </p:txBody>
                </p:sp>
              </p:grpSp>
              <p:cxnSp>
                <p:nvCxnSpPr>
                  <p:cNvPr id="46187" name="AutoShape 107"/>
                  <p:cNvCxnSpPr>
                    <a:cxnSpLocks noChangeShapeType="1"/>
                  </p:cNvCxnSpPr>
                  <p:nvPr/>
                </p:nvCxnSpPr>
                <p:spPr bwMode="auto">
                  <a:xfrm flipV="1">
                    <a:off x="6446" y="2748"/>
                    <a:ext cx="418" cy="604"/>
                  </a:xfrm>
                  <a:prstGeom prst="straightConnector1">
                    <a:avLst/>
                  </a:prstGeom>
                  <a:noFill/>
                  <a:ln w="9525">
                    <a:solidFill>
                      <a:srgbClr val="000000"/>
                    </a:solidFill>
                    <a:round/>
                    <a:headEnd/>
                    <a:tailEnd type="triangle" w="med" len="med"/>
                  </a:ln>
                </p:spPr>
              </p:cxnSp>
              <p:sp>
                <p:nvSpPr>
                  <p:cNvPr id="46188" name="Oval 108"/>
                  <p:cNvSpPr>
                    <a:spLocks noChangeArrowheads="1"/>
                  </p:cNvSpPr>
                  <p:nvPr/>
                </p:nvSpPr>
                <p:spPr bwMode="auto">
                  <a:xfrm>
                    <a:off x="6446" y="3230"/>
                    <a:ext cx="102" cy="1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grpSp>
            <p:grpSp>
              <p:nvGrpSpPr>
                <p:cNvPr id="46189" name="Group 109"/>
                <p:cNvGrpSpPr>
                  <a:grpSpLocks/>
                </p:cNvGrpSpPr>
                <p:nvPr/>
              </p:nvGrpSpPr>
              <p:grpSpPr bwMode="auto">
                <a:xfrm>
                  <a:off x="6345" y="2158"/>
                  <a:ext cx="301" cy="270"/>
                  <a:chOff x="6345" y="2158"/>
                  <a:chExt cx="301" cy="270"/>
                </a:xfrm>
              </p:grpSpPr>
              <p:cxnSp>
                <p:nvCxnSpPr>
                  <p:cNvPr id="46190" name="AutoShape 110"/>
                  <p:cNvCxnSpPr>
                    <a:cxnSpLocks noChangeShapeType="1"/>
                  </p:cNvCxnSpPr>
                  <p:nvPr/>
                </p:nvCxnSpPr>
                <p:spPr bwMode="auto">
                  <a:xfrm flipV="1">
                    <a:off x="6446" y="2301"/>
                    <a:ext cx="0" cy="127"/>
                  </a:xfrm>
                  <a:prstGeom prst="straightConnector1">
                    <a:avLst/>
                  </a:prstGeom>
                  <a:noFill/>
                  <a:ln w="9525">
                    <a:solidFill>
                      <a:srgbClr val="000000"/>
                    </a:solidFill>
                    <a:round/>
                    <a:headEnd/>
                    <a:tailEnd/>
                  </a:ln>
                </p:spPr>
              </p:cxnSp>
              <p:cxnSp>
                <p:nvCxnSpPr>
                  <p:cNvPr id="46191" name="AutoShape 111"/>
                  <p:cNvCxnSpPr>
                    <a:cxnSpLocks noChangeShapeType="1"/>
                  </p:cNvCxnSpPr>
                  <p:nvPr/>
                </p:nvCxnSpPr>
                <p:spPr bwMode="auto">
                  <a:xfrm flipV="1">
                    <a:off x="6548" y="2301"/>
                    <a:ext cx="0" cy="127"/>
                  </a:xfrm>
                  <a:prstGeom prst="straightConnector1">
                    <a:avLst/>
                  </a:prstGeom>
                  <a:noFill/>
                  <a:ln w="9525">
                    <a:solidFill>
                      <a:srgbClr val="000000"/>
                    </a:solidFill>
                    <a:round/>
                    <a:headEnd/>
                    <a:tailEnd/>
                  </a:ln>
                </p:spPr>
              </p:cxnSp>
              <p:sp>
                <p:nvSpPr>
                  <p:cNvPr id="46192" name="AutoShape 112"/>
                  <p:cNvSpPr>
                    <a:spLocks noChangeArrowheads="1"/>
                  </p:cNvSpPr>
                  <p:nvPr/>
                </p:nvSpPr>
                <p:spPr bwMode="auto">
                  <a:xfrm>
                    <a:off x="6345" y="2158"/>
                    <a:ext cx="301" cy="143"/>
                  </a:xfrm>
                  <a:prstGeom prst="roundRect">
                    <a:avLst>
                      <a:gd name="adj" fmla="val 16667"/>
                    </a:avLst>
                  </a:prstGeom>
                  <a:solidFill>
                    <a:srgbClr val="808080">
                      <a:alpha val="5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grpSp>
          </p:grpSp>
        </p:grpSp>
        <p:cxnSp>
          <p:nvCxnSpPr>
            <p:cNvPr id="46193" name="AutoShape 113"/>
            <p:cNvCxnSpPr>
              <a:cxnSpLocks noChangeShapeType="1"/>
            </p:cNvCxnSpPr>
            <p:nvPr/>
          </p:nvCxnSpPr>
          <p:spPr bwMode="auto">
            <a:xfrm flipV="1">
              <a:off x="9334" y="2837"/>
              <a:ext cx="716" cy="166"/>
            </a:xfrm>
            <a:prstGeom prst="straightConnector1">
              <a:avLst/>
            </a:prstGeom>
            <a:noFill/>
            <a:ln w="9525">
              <a:solidFill>
                <a:srgbClr val="000000"/>
              </a:solidFill>
              <a:round/>
              <a:headEnd/>
              <a:tailEnd type="triangle" w="med" len="med"/>
            </a:ln>
          </p:spPr>
        </p:cxnSp>
        <p:sp>
          <p:nvSpPr>
            <p:cNvPr id="46194" name="Oval 114"/>
            <p:cNvSpPr>
              <a:spLocks noChangeArrowheads="1"/>
            </p:cNvSpPr>
            <p:nvPr/>
          </p:nvSpPr>
          <p:spPr bwMode="auto">
            <a:xfrm>
              <a:off x="9364" y="2935"/>
              <a:ext cx="102" cy="1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grpSp>
      <p:pic>
        <p:nvPicPr>
          <p:cNvPr id="143" name="Immagine 142" descr="condotto.jpg"/>
          <p:cNvPicPr>
            <a:picLocks noChangeAspect="1"/>
          </p:cNvPicPr>
          <p:nvPr/>
        </p:nvPicPr>
        <p:blipFill>
          <a:blip r:embed="rId7"/>
          <a:stretch>
            <a:fillRect/>
          </a:stretch>
        </p:blipFill>
        <p:spPr>
          <a:xfrm>
            <a:off x="1142976" y="3500438"/>
            <a:ext cx="2111372" cy="844549"/>
          </a:xfrm>
          <a:prstGeom prst="rect">
            <a:avLst/>
          </a:prstGeom>
        </p:spPr>
      </p:pic>
      <p:pic>
        <p:nvPicPr>
          <p:cNvPr id="144" name="Immagine 143" descr="condotto.jpg"/>
          <p:cNvPicPr>
            <a:picLocks noChangeAspect="1"/>
          </p:cNvPicPr>
          <p:nvPr/>
        </p:nvPicPr>
        <p:blipFill>
          <a:blip r:embed="rId7"/>
          <a:stretch>
            <a:fillRect/>
          </a:stretch>
        </p:blipFill>
        <p:spPr>
          <a:xfrm>
            <a:off x="1071538" y="5500702"/>
            <a:ext cx="2111372" cy="844549"/>
          </a:xfrm>
          <a:prstGeom prst="rect">
            <a:avLst/>
          </a:prstGeom>
        </p:spPr>
      </p:pic>
    </p:spTree>
    <p:custDataLst>
      <p:tags r:id="rId1"/>
    </p:custDataLst>
  </p:cSld>
  <p:clrMapOvr>
    <a:masterClrMapping/>
  </p:clrMapOvr>
  <p:transition advTm="1542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linds(horizontal)">
                                      <p:cBhvr>
                                        <p:cTn id="15" dur="500"/>
                                        <p:tgtEl>
                                          <p:spTgt spid="6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blinds(horizontal)">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61"/>
                                        </p:tgtEl>
                                      </p:cBhvr>
                                    </p:animEffect>
                                    <p:set>
                                      <p:cBhvr>
                                        <p:cTn id="23" dur="1" fill="hold">
                                          <p:stCondLst>
                                            <p:cond delay="499"/>
                                          </p:stCondLst>
                                        </p:cTn>
                                        <p:tgtEl>
                                          <p:spTgt spid="61"/>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62"/>
                                        </p:tgtEl>
                                      </p:cBhvr>
                                    </p:animEffect>
                                    <p:set>
                                      <p:cBhvr>
                                        <p:cTn id="26" dur="1" fill="hold">
                                          <p:stCondLst>
                                            <p:cond delay="499"/>
                                          </p:stCondLst>
                                        </p:cTn>
                                        <p:tgtEl>
                                          <p:spTgt spid="6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 0 L 0 -0.15726 " pathEditMode="relative" ptsTypes="AA">
                                      <p:cBhvr>
                                        <p:cTn id="35" dur="1000" fill="hold"/>
                                        <p:tgtEl>
                                          <p:spTgt spid="56"/>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 0 L 0 -0.15726 " pathEditMode="relative" ptsTypes="AA">
                                      <p:cBhvr>
                                        <p:cTn id="37" dur="1000" fill="hold"/>
                                        <p:tgtEl>
                                          <p:spTgt spid="55"/>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linds(horizontal)">
                                      <p:cBhvr>
                                        <p:cTn id="42" dur="500"/>
                                        <p:tgtEl>
                                          <p:spTgt spid="6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blinds(horizontal)">
                                      <p:cBhvr>
                                        <p:cTn id="45" dur="5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par>
                                <p:cTn id="51" presetID="3" presetClass="entr" presetSubtype="10" fill="hold" nodeType="withEffect">
                                  <p:stCondLst>
                                    <p:cond delay="0"/>
                                  </p:stCondLst>
                                  <p:childTnLst>
                                    <p:set>
                                      <p:cBhvr>
                                        <p:cTn id="52" dur="1" fill="hold">
                                          <p:stCondLst>
                                            <p:cond delay="0"/>
                                          </p:stCondLst>
                                        </p:cTn>
                                        <p:tgtEl>
                                          <p:spTgt spid="46138"/>
                                        </p:tgtEl>
                                        <p:attrNameLst>
                                          <p:attrName>style.visibility</p:attrName>
                                        </p:attrNameLst>
                                      </p:cBhvr>
                                      <p:to>
                                        <p:strVal val="visible"/>
                                      </p:to>
                                    </p:set>
                                    <p:animEffect transition="in" filter="blinds(horizontal)">
                                      <p:cBhvr>
                                        <p:cTn id="53" dur="500"/>
                                        <p:tgtEl>
                                          <p:spTgt spid="46138"/>
                                        </p:tgtEl>
                                      </p:cBhvr>
                                    </p:animEffect>
                                  </p:childTnLst>
                                </p:cTn>
                              </p:par>
                              <p:par>
                                <p:cTn id="54" presetID="3" presetClass="entr" presetSubtype="1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blinds(horizontal)">
                                      <p:cBhvr>
                                        <p:cTn id="56" dur="500"/>
                                        <p:tgtEl>
                                          <p:spTgt spid="14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46165"/>
                                        </p:tgtEl>
                                        <p:attrNameLst>
                                          <p:attrName>style.visibility</p:attrName>
                                        </p:attrNameLst>
                                      </p:cBhvr>
                                      <p:to>
                                        <p:strVal val="visible"/>
                                      </p:to>
                                    </p:set>
                                    <p:animEffect transition="in" filter="blinds(horizontal)">
                                      <p:cBhvr>
                                        <p:cTn id="61" dur="500"/>
                                        <p:tgtEl>
                                          <p:spTgt spid="46165"/>
                                        </p:tgtEl>
                                      </p:cBhvr>
                                    </p:animEffect>
                                  </p:childTnLst>
                                </p:cTn>
                              </p:par>
                              <p:par>
                                <p:cTn id="62" presetID="3" presetClass="entr" presetSubtype="10" fill="hold" nodeType="withEffect">
                                  <p:stCondLst>
                                    <p:cond delay="0"/>
                                  </p:stCondLst>
                                  <p:childTnLst>
                                    <p:set>
                                      <p:cBhvr>
                                        <p:cTn id="63" dur="1" fill="hold">
                                          <p:stCondLst>
                                            <p:cond delay="0"/>
                                          </p:stCondLst>
                                        </p:cTn>
                                        <p:tgtEl>
                                          <p:spTgt spid="144"/>
                                        </p:tgtEl>
                                        <p:attrNameLst>
                                          <p:attrName>style.visibility</p:attrName>
                                        </p:attrNameLst>
                                      </p:cBhvr>
                                      <p:to>
                                        <p:strVal val="visible"/>
                                      </p:to>
                                    </p:set>
                                    <p:animEffect transition="in" filter="blinds(horizontal)">
                                      <p:cBhvr>
                                        <p:cTn id="64" dur="500"/>
                                        <p:tgtEl>
                                          <p:spTgt spid="144"/>
                                        </p:tgtEl>
                                      </p:cBhvr>
                                    </p:animEffect>
                                  </p:childTnLst>
                                </p:cTn>
                              </p:par>
                              <p:par>
                                <p:cTn id="65" presetID="3" presetClass="entr" presetSubtype="1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linds(horizont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1" grpId="0" animBg="1"/>
      <p:bldP spid="61" grpId="1" animBg="1"/>
      <p:bldP spid="62" grpId="0" animBg="1"/>
      <p:bldP spid="62" grpId="1" animBg="1"/>
      <p:bldP spid="63" grpId="0" animBg="1"/>
      <p:bldP spid="6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0.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1.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2.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3.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4.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5.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6.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7.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8.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19.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0.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1.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2.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3.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4.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5.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6.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7.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8.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29.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0.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1.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2.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3.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4.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5.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6.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7.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8.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39.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4.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40.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5.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6.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7.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8.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ags/tag9.xml><?xml version="1.0" encoding="utf-8"?>
<p:tagLst xmlns:a="http://schemas.openxmlformats.org/drawingml/2006/main" xmlns:r="http://schemas.openxmlformats.org/officeDocument/2006/relationships" xmlns:p="http://schemas.openxmlformats.org/presentationml/2006/main">
  <p:tag name="TIMING" val="|0.1|4|8.2|4.5|6.5|0.5|53.4|0.3|28.3|0.3|55.5|0.4|7.8"/>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i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12789</TotalTime>
  <Words>5975</Words>
  <Application>Microsoft Office PowerPoint</Application>
  <PresentationFormat>Presentazione su schermo (4:3)</PresentationFormat>
  <Paragraphs>843</Paragraphs>
  <Slides>41</Slides>
  <Notes>40</Notes>
  <HiddenSlides>0</HiddenSlides>
  <MMClips>1</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41</vt:i4>
      </vt:variant>
    </vt:vector>
  </HeadingPairs>
  <TitlesOfParts>
    <vt:vector size="43" baseType="lpstr">
      <vt:lpstr>Tema di Office</vt:lpstr>
      <vt:lpstr>Equazione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franco</dc:creator>
  <cp:lastModifiedBy>franco</cp:lastModifiedBy>
  <cp:revision>784</cp:revision>
  <dcterms:created xsi:type="dcterms:W3CDTF">2015-01-23T21:40:51Z</dcterms:created>
  <dcterms:modified xsi:type="dcterms:W3CDTF">2015-05-13T10:50:54Z</dcterms:modified>
</cp:coreProperties>
</file>