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2"/>
  </p:notesMasterIdLst>
  <p:sldIdLst>
    <p:sldId id="256" r:id="rId2"/>
    <p:sldId id="257" r:id="rId3"/>
    <p:sldId id="258" r:id="rId4"/>
    <p:sldId id="276" r:id="rId5"/>
    <p:sldId id="279" r:id="rId6"/>
    <p:sldId id="278" r:id="rId7"/>
    <p:sldId id="259" r:id="rId8"/>
    <p:sldId id="286" r:id="rId9"/>
    <p:sldId id="298" r:id="rId10"/>
    <p:sldId id="299" r:id="rId11"/>
    <p:sldId id="295" r:id="rId12"/>
    <p:sldId id="281" r:id="rId13"/>
    <p:sldId id="282" r:id="rId14"/>
    <p:sldId id="283" r:id="rId15"/>
    <p:sldId id="263" r:id="rId16"/>
    <p:sldId id="270" r:id="rId17"/>
    <p:sldId id="271" r:id="rId18"/>
    <p:sldId id="273" r:id="rId19"/>
    <p:sldId id="296" r:id="rId20"/>
    <p:sldId id="265" r:id="rId21"/>
    <p:sldId id="272" r:id="rId22"/>
    <p:sldId id="274" r:id="rId23"/>
    <p:sldId id="297" r:id="rId24"/>
    <p:sldId id="266" r:id="rId25"/>
    <p:sldId id="290" r:id="rId26"/>
    <p:sldId id="275" r:id="rId27"/>
    <p:sldId id="301" r:id="rId28"/>
    <p:sldId id="268" r:id="rId29"/>
    <p:sldId id="293" r:id="rId30"/>
    <p:sldId id="284" r:id="rId31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F0D98"/>
    <a:srgbClr val="FF33CC"/>
    <a:srgbClr val="960000"/>
    <a:srgbClr val="E6AC08"/>
    <a:srgbClr val="FFFF99"/>
    <a:srgbClr val="09162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6D9F66E-5EB9-4882-86FB-DCBF35E3C3E4}" styleName="Stile medio 4 - Colore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100" d="100"/>
          <a:sy n="100" d="100"/>
        </p:scale>
        <p:origin x="-294" y="-36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3CC418E-2581-4031-A6FC-6E6245234E65}" type="datetimeFigureOut">
              <a:rPr lang="en-GB" smtClean="0"/>
              <a:pPr/>
              <a:t>08/10/2014</a:t>
            </a:fld>
            <a:endParaRPr lang="en-GB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GB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6E61DBE-8F62-45CB-9B3A-51A8493AD162}" type="slidenum">
              <a:rPr lang="en-GB" smtClean="0"/>
              <a:pPr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467284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E61DBE-8F62-45CB-9B3A-51A8493AD162}" type="slidenum">
              <a:rPr lang="en-GB" smtClean="0"/>
              <a:pPr/>
              <a:t>7</a:t>
            </a:fld>
            <a:endParaRPr lang="en-GB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E61DBE-8F62-45CB-9B3A-51A8493AD162}" type="slidenum">
              <a:rPr lang="en-GB" smtClean="0"/>
              <a:pPr/>
              <a:t>8</a:t>
            </a:fld>
            <a:endParaRPr lang="en-GB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E61DBE-8F62-45CB-9B3A-51A8493AD162}" type="slidenum">
              <a:rPr lang="en-GB" smtClean="0"/>
              <a:pPr/>
              <a:t>16</a:t>
            </a:fld>
            <a:endParaRPr lang="en-GB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E61DBE-8F62-45CB-9B3A-51A8493AD162}" type="slidenum">
              <a:rPr lang="en-GB" smtClean="0"/>
              <a:pPr/>
              <a:t>17</a:t>
            </a:fld>
            <a:endParaRPr lang="en-GB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E61DBE-8F62-45CB-9B3A-51A8493AD162}" type="slidenum">
              <a:rPr lang="en-GB" smtClean="0"/>
              <a:pPr/>
              <a:t>18</a:t>
            </a:fld>
            <a:endParaRPr lang="en-GB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E61DBE-8F62-45CB-9B3A-51A8493AD162}" type="slidenum">
              <a:rPr lang="en-GB" smtClean="0"/>
              <a:pPr/>
              <a:t>19</a:t>
            </a:fld>
            <a:endParaRPr lang="en-GB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E61DBE-8F62-45CB-9B3A-51A8493AD162}" type="slidenum">
              <a:rPr lang="en-GB" smtClean="0"/>
              <a:pPr/>
              <a:t>23</a:t>
            </a:fld>
            <a:endParaRPr lang="en-GB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en-GB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en-GB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6984E4-9153-43CD-894E-E82A120C4563}" type="datetimeFigureOut">
              <a:rPr lang="en-GB" smtClean="0"/>
              <a:pPr/>
              <a:t>08/10/2014</a:t>
            </a:fld>
            <a:endParaRPr lang="en-GB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0B8209-88BA-407D-9BF9-7A8CCD2E026F}" type="slidenum">
              <a:rPr lang="en-GB" smtClean="0"/>
              <a:pPr/>
              <a:t>‹N›</a:t>
            </a:fld>
            <a:endParaRPr lang="en-GB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GB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GB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6984E4-9153-43CD-894E-E82A120C4563}" type="datetimeFigureOut">
              <a:rPr lang="en-GB" smtClean="0"/>
              <a:pPr/>
              <a:t>08/10/2014</a:t>
            </a:fld>
            <a:endParaRPr lang="en-GB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0B8209-88BA-407D-9BF9-7A8CCD2E026F}" type="slidenum">
              <a:rPr lang="en-GB" smtClean="0"/>
              <a:pPr/>
              <a:t>‹N›</a:t>
            </a:fld>
            <a:endParaRPr lang="en-GB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en-GB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GB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6984E4-9153-43CD-894E-E82A120C4563}" type="datetimeFigureOut">
              <a:rPr lang="en-GB" smtClean="0"/>
              <a:pPr/>
              <a:t>08/10/2014</a:t>
            </a:fld>
            <a:endParaRPr lang="en-GB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0B8209-88BA-407D-9BF9-7A8CCD2E026F}" type="slidenum">
              <a:rPr lang="en-GB" smtClean="0"/>
              <a:pPr/>
              <a:t>‹N›</a:t>
            </a:fld>
            <a:endParaRPr lang="en-GB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GB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GB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6984E4-9153-43CD-894E-E82A120C4563}" type="datetimeFigureOut">
              <a:rPr lang="en-GB" smtClean="0"/>
              <a:pPr/>
              <a:t>08/10/2014</a:t>
            </a:fld>
            <a:endParaRPr lang="en-GB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0B8209-88BA-407D-9BF9-7A8CCD2E026F}" type="slidenum">
              <a:rPr lang="en-GB" smtClean="0"/>
              <a:pPr/>
              <a:t>‹N›</a:t>
            </a:fld>
            <a:endParaRPr lang="en-GB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en-GB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6984E4-9153-43CD-894E-E82A120C4563}" type="datetimeFigureOut">
              <a:rPr lang="en-GB" smtClean="0"/>
              <a:pPr/>
              <a:t>08/10/2014</a:t>
            </a:fld>
            <a:endParaRPr lang="en-GB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0B8209-88BA-407D-9BF9-7A8CCD2E026F}" type="slidenum">
              <a:rPr lang="en-GB" smtClean="0"/>
              <a:pPr/>
              <a:t>‹N›</a:t>
            </a:fld>
            <a:endParaRPr lang="en-GB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GB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GB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GB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6984E4-9153-43CD-894E-E82A120C4563}" type="datetimeFigureOut">
              <a:rPr lang="en-GB" smtClean="0"/>
              <a:pPr/>
              <a:t>08/10/2014</a:t>
            </a:fld>
            <a:endParaRPr lang="en-GB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0B8209-88BA-407D-9BF9-7A8CCD2E026F}" type="slidenum">
              <a:rPr lang="en-GB" smtClean="0"/>
              <a:pPr/>
              <a:t>‹N›</a:t>
            </a:fld>
            <a:endParaRPr lang="en-GB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en-GB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GB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GB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6984E4-9153-43CD-894E-E82A120C4563}" type="datetimeFigureOut">
              <a:rPr lang="en-GB" smtClean="0"/>
              <a:pPr/>
              <a:t>08/10/2014</a:t>
            </a:fld>
            <a:endParaRPr lang="en-GB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0B8209-88BA-407D-9BF9-7A8CCD2E026F}" type="slidenum">
              <a:rPr lang="en-GB" smtClean="0"/>
              <a:pPr/>
              <a:t>‹N›</a:t>
            </a:fld>
            <a:endParaRPr lang="en-GB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GB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6984E4-9153-43CD-894E-E82A120C4563}" type="datetimeFigureOut">
              <a:rPr lang="en-GB" smtClean="0"/>
              <a:pPr/>
              <a:t>08/10/2014</a:t>
            </a:fld>
            <a:endParaRPr lang="en-GB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0B8209-88BA-407D-9BF9-7A8CCD2E026F}" type="slidenum">
              <a:rPr lang="en-GB" smtClean="0"/>
              <a:pPr/>
              <a:t>‹N›</a:t>
            </a:fld>
            <a:endParaRPr lang="en-GB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6984E4-9153-43CD-894E-E82A120C4563}" type="datetimeFigureOut">
              <a:rPr lang="en-GB" smtClean="0"/>
              <a:pPr/>
              <a:t>08/10/2014</a:t>
            </a:fld>
            <a:endParaRPr lang="en-GB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0B8209-88BA-407D-9BF9-7A8CCD2E026F}" type="slidenum">
              <a:rPr lang="en-GB" smtClean="0"/>
              <a:pPr/>
              <a:t>‹N›</a:t>
            </a:fld>
            <a:endParaRPr lang="en-GB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en-GB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GB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6984E4-9153-43CD-894E-E82A120C4563}" type="datetimeFigureOut">
              <a:rPr lang="en-GB" smtClean="0"/>
              <a:pPr/>
              <a:t>08/10/2014</a:t>
            </a:fld>
            <a:endParaRPr lang="en-GB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0B8209-88BA-407D-9BF9-7A8CCD2E026F}" type="slidenum">
              <a:rPr lang="en-GB" smtClean="0"/>
              <a:pPr/>
              <a:t>‹N›</a:t>
            </a:fld>
            <a:endParaRPr lang="en-GB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en-GB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6984E4-9153-43CD-894E-E82A120C4563}" type="datetimeFigureOut">
              <a:rPr lang="en-GB" smtClean="0"/>
              <a:pPr/>
              <a:t>08/10/2014</a:t>
            </a:fld>
            <a:endParaRPr lang="en-GB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0B8209-88BA-407D-9BF9-7A8CCD2E026F}" type="slidenum">
              <a:rPr lang="en-GB" smtClean="0"/>
              <a:pPr/>
              <a:t>‹N›</a:t>
            </a:fld>
            <a:endParaRPr lang="en-GB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en-GB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GB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6984E4-9153-43CD-894E-E82A120C4563}" type="datetimeFigureOut">
              <a:rPr lang="en-GB" smtClean="0"/>
              <a:pPr/>
              <a:t>08/10/2014</a:t>
            </a:fld>
            <a:endParaRPr lang="en-GB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0B8209-88BA-407D-9BF9-7A8CCD2E026F}" type="slidenum">
              <a:rPr lang="en-GB" smtClean="0"/>
              <a:pPr/>
              <a:t>‹N›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eg"/><Relationship Id="rId5" Type="http://schemas.openxmlformats.org/officeDocument/2006/relationships/image" Target="../media/image20.jpeg"/><Relationship Id="rId4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7" Type="http://schemas.openxmlformats.org/officeDocument/2006/relationships/image" Target="../media/image3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jpeg"/><Relationship Id="rId5" Type="http://schemas.openxmlformats.org/officeDocument/2006/relationships/image" Target="../media/image39.png"/><Relationship Id="rId4" Type="http://schemas.openxmlformats.org/officeDocument/2006/relationships/image" Target="../media/image3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jpeg"/><Relationship Id="rId5" Type="http://schemas.openxmlformats.org/officeDocument/2006/relationships/image" Target="../media/image43.png"/><Relationship Id="rId4" Type="http://schemas.openxmlformats.org/officeDocument/2006/relationships/image" Target="../media/image4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1.jpeg"/><Relationship Id="rId4" Type="http://schemas.openxmlformats.org/officeDocument/2006/relationships/image" Target="../media/image6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image" Target="../media/image66.png"/><Relationship Id="rId7" Type="http://schemas.openxmlformats.org/officeDocument/2006/relationships/image" Target="../media/image70.pn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3.png"/><Relationship Id="rId4" Type="http://schemas.openxmlformats.org/officeDocument/2006/relationships/image" Target="../media/image74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magine 13" descr="EMILIA ROMAGNA NEL CUORE_emilai.png"/>
          <p:cNvPicPr>
            <a:picLocks noChangeAspect="1"/>
          </p:cNvPicPr>
          <p:nvPr/>
        </p:nvPicPr>
        <p:blipFill>
          <a:blip r:embed="rId2" cstate="print">
            <a:lum contrast="40000"/>
          </a:blip>
          <a:srcRect b="6667"/>
          <a:stretch>
            <a:fillRect/>
          </a:stretch>
        </p:blipFill>
        <p:spPr>
          <a:xfrm>
            <a:off x="1907704" y="90386"/>
            <a:ext cx="7236295" cy="4948014"/>
          </a:xfrm>
          <a:prstGeom prst="rect">
            <a:avLst/>
          </a:prstGeom>
        </p:spPr>
      </p:pic>
      <p:pic>
        <p:nvPicPr>
          <p:cNvPr id="5" name="Immagine 4" descr="081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" y="0"/>
            <a:ext cx="2267152" cy="1625040"/>
          </a:xfrm>
          <a:prstGeom prst="rect">
            <a:avLst/>
          </a:prstGeom>
        </p:spPr>
      </p:pic>
      <p:pic>
        <p:nvPicPr>
          <p:cNvPr id="6" name="Immagine 5" descr="emilialiquefazionecasa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" y="3291831"/>
            <a:ext cx="2286780" cy="1851670"/>
          </a:xfrm>
          <a:prstGeom prst="rect">
            <a:avLst/>
          </a:prstGeom>
        </p:spPr>
      </p:pic>
      <p:pic>
        <p:nvPicPr>
          <p:cNvPr id="9" name="Immagine 8" descr="terremoto-2012-liquefazione-in-emilia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" y="1635646"/>
            <a:ext cx="2267743" cy="1635646"/>
          </a:xfrm>
          <a:prstGeom prst="rect">
            <a:avLst/>
          </a:prstGeom>
        </p:spPr>
      </p:pic>
      <p:sp>
        <p:nvSpPr>
          <p:cNvPr id="13" name="CasellaDiTesto 12"/>
          <p:cNvSpPr txBox="1"/>
          <p:nvPr/>
        </p:nvSpPr>
        <p:spPr>
          <a:xfrm>
            <a:off x="2267744" y="1090688"/>
            <a:ext cx="687625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000" b="1" dirty="0" err="1" smtClean="0">
                <a:solidFill>
                  <a:srgbClr val="091625"/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</a:effectLst>
                <a:latin typeface="Cambria" pitchFamily="18" charset="0"/>
                <a:cs typeface="Times New Roman" pitchFamily="18" charset="0"/>
              </a:rPr>
              <a:t>Evaluating</a:t>
            </a:r>
            <a:r>
              <a:rPr lang="it-IT" sz="4000" b="1" dirty="0" smtClean="0">
                <a:solidFill>
                  <a:srgbClr val="091625"/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</a:effectLst>
                <a:latin typeface="Cambria" pitchFamily="18" charset="0"/>
                <a:cs typeface="Times New Roman" pitchFamily="18" charset="0"/>
              </a:rPr>
              <a:t> </a:t>
            </a:r>
            <a:r>
              <a:rPr lang="it-IT" sz="4000" b="1" dirty="0" err="1" smtClean="0">
                <a:solidFill>
                  <a:srgbClr val="091625"/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</a:effectLst>
                <a:latin typeface="Cambria" pitchFamily="18" charset="0"/>
                <a:cs typeface="Times New Roman" pitchFamily="18" charset="0"/>
              </a:rPr>
              <a:t>liquefaction</a:t>
            </a:r>
            <a:r>
              <a:rPr lang="it-IT" sz="4000" b="1" dirty="0" smtClean="0">
                <a:solidFill>
                  <a:srgbClr val="091625"/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</a:effectLst>
                <a:latin typeface="Cambria" pitchFamily="18" charset="0"/>
                <a:cs typeface="Times New Roman" pitchFamily="18" charset="0"/>
              </a:rPr>
              <a:t> </a:t>
            </a:r>
            <a:r>
              <a:rPr lang="it-IT" sz="4000" b="1" dirty="0" err="1" smtClean="0">
                <a:solidFill>
                  <a:srgbClr val="091625"/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</a:effectLst>
                <a:latin typeface="Cambria" pitchFamily="18" charset="0"/>
                <a:cs typeface="Times New Roman" pitchFamily="18" charset="0"/>
              </a:rPr>
              <a:t>potential</a:t>
            </a:r>
            <a:r>
              <a:rPr lang="it-IT" sz="4000" b="1" dirty="0" smtClean="0">
                <a:solidFill>
                  <a:srgbClr val="091625"/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</a:effectLst>
                <a:latin typeface="Cambria" pitchFamily="18" charset="0"/>
                <a:cs typeface="Times New Roman" pitchFamily="18" charset="0"/>
              </a:rPr>
              <a:t> </a:t>
            </a:r>
            <a:r>
              <a:rPr lang="it-IT" sz="4000" b="1" dirty="0" err="1" smtClean="0">
                <a:solidFill>
                  <a:srgbClr val="091625"/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</a:effectLst>
                <a:latin typeface="Cambria" pitchFamily="18" charset="0"/>
                <a:cs typeface="Times New Roman" pitchFamily="18" charset="0"/>
              </a:rPr>
              <a:t>of</a:t>
            </a:r>
            <a:r>
              <a:rPr lang="it-IT" sz="4000" b="1" dirty="0" smtClean="0">
                <a:solidFill>
                  <a:srgbClr val="091625"/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</a:effectLst>
                <a:latin typeface="Cambria" pitchFamily="18" charset="0"/>
                <a:cs typeface="Times New Roman" pitchFamily="18" charset="0"/>
              </a:rPr>
              <a:t> </a:t>
            </a:r>
            <a:r>
              <a:rPr lang="it-IT" sz="4000" b="1" dirty="0" err="1" smtClean="0">
                <a:solidFill>
                  <a:srgbClr val="091625"/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</a:effectLst>
                <a:latin typeface="Cambria" pitchFamily="18" charset="0"/>
                <a:cs typeface="Times New Roman" pitchFamily="18" charset="0"/>
              </a:rPr>
              <a:t>soils</a:t>
            </a:r>
            <a:r>
              <a:rPr lang="it-IT" sz="4000" b="1" dirty="0" smtClean="0">
                <a:solidFill>
                  <a:srgbClr val="091625"/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</a:effectLst>
                <a:latin typeface="Cambria" pitchFamily="18" charset="0"/>
                <a:cs typeface="Times New Roman" pitchFamily="18" charset="0"/>
              </a:rPr>
              <a:t> </a:t>
            </a:r>
            <a:r>
              <a:rPr lang="it-IT" sz="4000" b="1" dirty="0" err="1" smtClean="0">
                <a:solidFill>
                  <a:srgbClr val="091625"/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</a:effectLst>
                <a:latin typeface="Cambria" pitchFamily="18" charset="0"/>
                <a:cs typeface="Times New Roman" pitchFamily="18" charset="0"/>
              </a:rPr>
              <a:t>using</a:t>
            </a:r>
            <a:r>
              <a:rPr lang="it-IT" sz="4000" b="1" dirty="0" smtClean="0">
                <a:solidFill>
                  <a:srgbClr val="091625"/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</a:effectLst>
                <a:latin typeface="Cambria" pitchFamily="18" charset="0"/>
                <a:cs typeface="Times New Roman" pitchFamily="18" charset="0"/>
              </a:rPr>
              <a:t> CPT: A case </a:t>
            </a:r>
            <a:r>
              <a:rPr lang="it-IT" sz="4000" b="1" dirty="0" err="1" smtClean="0">
                <a:solidFill>
                  <a:srgbClr val="091625"/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</a:effectLst>
                <a:latin typeface="Cambria" pitchFamily="18" charset="0"/>
                <a:cs typeface="Times New Roman" pitchFamily="18" charset="0"/>
              </a:rPr>
              <a:t>study</a:t>
            </a:r>
            <a:r>
              <a:rPr lang="it-IT" sz="4000" b="1" dirty="0" smtClean="0">
                <a:solidFill>
                  <a:srgbClr val="091625"/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</a:effectLst>
                <a:latin typeface="Cambria" pitchFamily="18" charset="0"/>
                <a:cs typeface="Times New Roman" pitchFamily="18" charset="0"/>
              </a:rPr>
              <a:t> in the </a:t>
            </a:r>
            <a:r>
              <a:rPr lang="it-IT" sz="4000" b="1" dirty="0" err="1" smtClean="0">
                <a:solidFill>
                  <a:srgbClr val="091625"/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</a:effectLst>
                <a:latin typeface="Cambria" pitchFamily="18" charset="0"/>
                <a:cs typeface="Times New Roman" pitchFamily="18" charset="0"/>
              </a:rPr>
              <a:t>central</a:t>
            </a:r>
            <a:r>
              <a:rPr lang="it-IT" sz="4000" b="1" dirty="0" smtClean="0">
                <a:solidFill>
                  <a:srgbClr val="091625"/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</a:effectLst>
                <a:latin typeface="Cambria" pitchFamily="18" charset="0"/>
                <a:cs typeface="Times New Roman" pitchFamily="18" charset="0"/>
              </a:rPr>
              <a:t> Po River </a:t>
            </a:r>
            <a:r>
              <a:rPr lang="it-IT" sz="4000" b="1" dirty="0" err="1" smtClean="0">
                <a:solidFill>
                  <a:srgbClr val="091625"/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</a:effectLst>
                <a:latin typeface="Cambria" pitchFamily="18" charset="0"/>
                <a:cs typeface="Times New Roman" pitchFamily="18" charset="0"/>
              </a:rPr>
              <a:t>plain</a:t>
            </a:r>
            <a:r>
              <a:rPr lang="it-IT" sz="4000" b="1" dirty="0" smtClean="0">
                <a:solidFill>
                  <a:srgbClr val="091625"/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</a:effectLst>
                <a:latin typeface="Cambria" pitchFamily="18" charset="0"/>
                <a:cs typeface="Times New Roman" pitchFamily="18" charset="0"/>
              </a:rPr>
              <a:t>, Italy</a:t>
            </a:r>
            <a:endParaRPr lang="en-GB" sz="4000" b="1" dirty="0">
              <a:solidFill>
                <a:srgbClr val="091625"/>
              </a:solidFill>
              <a:effectLst>
                <a:glow rad="101600">
                  <a:schemeClr val="accent5">
                    <a:satMod val="175000"/>
                    <a:alpha val="40000"/>
                  </a:schemeClr>
                </a:glow>
              </a:effectLst>
              <a:latin typeface="Cambria" pitchFamily="18" charset="0"/>
              <a:cs typeface="Times New Roman" pitchFamily="18" charset="0"/>
            </a:endParaRPr>
          </a:p>
        </p:txBody>
      </p:sp>
      <p:pic>
        <p:nvPicPr>
          <p:cNvPr id="15" name="Immagine 14" descr="download (3)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8262937" y="0"/>
            <a:ext cx="881063" cy="1295400"/>
          </a:xfrm>
          <a:prstGeom prst="rect">
            <a:avLst/>
          </a:prstGeom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113380" y="201083"/>
            <a:ext cx="1032907" cy="9305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ttangolo 9"/>
          <p:cNvSpPr/>
          <p:nvPr/>
        </p:nvSpPr>
        <p:spPr>
          <a:xfrm>
            <a:off x="2540297" y="3756718"/>
            <a:ext cx="40153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i="1" dirty="0" err="1" smtClean="0">
                <a:solidFill>
                  <a:srgbClr val="091625"/>
                </a:solidFill>
                <a:latin typeface="Cambria" pitchFamily="18" charset="0"/>
              </a:rPr>
              <a:t>Meisina</a:t>
            </a:r>
            <a:r>
              <a:rPr lang="it-IT" i="1" dirty="0" smtClean="0">
                <a:solidFill>
                  <a:srgbClr val="091625"/>
                </a:solidFill>
                <a:latin typeface="Cambria" pitchFamily="18" charset="0"/>
              </a:rPr>
              <a:t> C., Lo Presti D., </a:t>
            </a:r>
            <a:r>
              <a:rPr lang="it-IT" i="1" dirty="0" err="1" smtClean="0">
                <a:solidFill>
                  <a:srgbClr val="091625"/>
                </a:solidFill>
                <a:latin typeface="Cambria" pitchFamily="18" charset="0"/>
              </a:rPr>
              <a:t>Persichillo</a:t>
            </a:r>
            <a:r>
              <a:rPr lang="it-IT" i="1" dirty="0" smtClean="0">
                <a:solidFill>
                  <a:srgbClr val="091625"/>
                </a:solidFill>
                <a:latin typeface="Cambria" pitchFamily="18" charset="0"/>
              </a:rPr>
              <a:t> </a:t>
            </a:r>
            <a:r>
              <a:rPr lang="it-IT" i="1" dirty="0" err="1" smtClean="0">
                <a:solidFill>
                  <a:srgbClr val="091625"/>
                </a:solidFill>
                <a:latin typeface="Cambria" pitchFamily="18" charset="0"/>
              </a:rPr>
              <a:t>M.G.</a:t>
            </a:r>
            <a:endParaRPr lang="en-GB" i="1" dirty="0">
              <a:solidFill>
                <a:srgbClr val="091625"/>
              </a:solidFill>
              <a:latin typeface="Cambri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asellaDiTesto 9"/>
          <p:cNvSpPr txBox="1"/>
          <p:nvPr/>
        </p:nvSpPr>
        <p:spPr>
          <a:xfrm>
            <a:off x="0" y="42713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 smtClean="0">
                <a:solidFill>
                  <a:srgbClr val="091625"/>
                </a:solidFill>
                <a:latin typeface="Cambria" pitchFamily="18" charset="0"/>
              </a:rPr>
              <a:t>SENSITIVITY ANALYSIS</a:t>
            </a:r>
            <a:endParaRPr lang="en-GB" sz="2400" b="1" dirty="0">
              <a:solidFill>
                <a:srgbClr val="091625"/>
              </a:solidFill>
              <a:latin typeface="Cambria" pitchFamily="18" charset="0"/>
            </a:endParaRPr>
          </a:p>
        </p:txBody>
      </p:sp>
      <p:cxnSp>
        <p:nvCxnSpPr>
          <p:cNvPr id="11" name="Connettore 1 10"/>
          <p:cNvCxnSpPr/>
          <p:nvPr/>
        </p:nvCxnSpPr>
        <p:spPr>
          <a:xfrm>
            <a:off x="0" y="546492"/>
            <a:ext cx="9144000" cy="0"/>
          </a:xfrm>
          <a:prstGeom prst="line">
            <a:avLst/>
          </a:prstGeom>
          <a:ln w="285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CasellaDiTesto 13"/>
          <p:cNvSpPr txBox="1"/>
          <p:nvPr/>
        </p:nvSpPr>
        <p:spPr>
          <a:xfrm>
            <a:off x="755576" y="791334"/>
            <a:ext cx="32403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 err="1" smtClean="0">
                <a:latin typeface="Cambria" pitchFamily="18" charset="0"/>
              </a:rPr>
              <a:t>LPI-Water</a:t>
            </a:r>
            <a:r>
              <a:rPr lang="it-IT" b="1" dirty="0" smtClean="0">
                <a:latin typeface="Cambria" pitchFamily="18" charset="0"/>
              </a:rPr>
              <a:t> </a:t>
            </a:r>
            <a:r>
              <a:rPr lang="it-IT" b="1" dirty="0" err="1" smtClean="0">
                <a:latin typeface="Cambria" pitchFamily="18" charset="0"/>
              </a:rPr>
              <a:t>table</a:t>
            </a:r>
            <a:r>
              <a:rPr lang="it-IT" b="1" dirty="0" smtClean="0">
                <a:latin typeface="Cambria" pitchFamily="18" charset="0"/>
              </a:rPr>
              <a:t> </a:t>
            </a:r>
            <a:r>
              <a:rPr lang="it-IT" b="1" dirty="0" err="1" smtClean="0">
                <a:latin typeface="Cambria" pitchFamily="18" charset="0"/>
              </a:rPr>
              <a:t>depth</a:t>
            </a:r>
            <a:endParaRPr lang="en-GB" b="1" dirty="0">
              <a:latin typeface="Cambria" pitchFamily="18" charset="0"/>
            </a:endParaRPr>
          </a:p>
        </p:txBody>
      </p:sp>
      <p:sp>
        <p:nvSpPr>
          <p:cNvPr id="13" name="CasellaDiTesto 12"/>
          <p:cNvSpPr txBox="1"/>
          <p:nvPr/>
        </p:nvSpPr>
        <p:spPr>
          <a:xfrm>
            <a:off x="1674518" y="1338322"/>
            <a:ext cx="1551194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it-IT" dirty="0" err="1" smtClean="0">
                <a:latin typeface="Cambria" pitchFamily="18" charset="0"/>
              </a:rPr>
              <a:t>Very</a:t>
            </a:r>
            <a:r>
              <a:rPr lang="it-IT" dirty="0" smtClean="0">
                <a:latin typeface="Cambria" pitchFamily="18" charset="0"/>
              </a:rPr>
              <a:t> sensitive</a:t>
            </a:r>
            <a:endParaRPr lang="it-IT" dirty="0">
              <a:latin typeface="Cambria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5930" y="555526"/>
            <a:ext cx="4184860" cy="2124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2" descr="RIMG009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4" y="3507854"/>
            <a:ext cx="2124931" cy="15919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ttangolo 4"/>
          <p:cNvSpPr/>
          <p:nvPr/>
        </p:nvSpPr>
        <p:spPr>
          <a:xfrm>
            <a:off x="4966152" y="2607306"/>
            <a:ext cx="374441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200" dirty="0">
                <a:latin typeface="Cambria" pitchFamily="18" charset="0"/>
              </a:rPr>
              <a:t>after the May 29th </a:t>
            </a:r>
            <a:r>
              <a:rPr lang="en-US" sz="1200" dirty="0" smtClean="0">
                <a:latin typeface="Cambria" pitchFamily="18" charset="0"/>
              </a:rPr>
              <a:t>earthquake the </a:t>
            </a:r>
            <a:r>
              <a:rPr lang="en-US" sz="1200" dirty="0" err="1">
                <a:latin typeface="Cambria" pitchFamily="18" charset="0"/>
              </a:rPr>
              <a:t>piezometric</a:t>
            </a:r>
            <a:r>
              <a:rPr lang="en-US" sz="1200" dirty="0">
                <a:latin typeface="Cambria" pitchFamily="18" charset="0"/>
              </a:rPr>
              <a:t> pressure showed an increase of 8 </a:t>
            </a:r>
            <a:r>
              <a:rPr lang="en-US" sz="1200" dirty="0" err="1">
                <a:latin typeface="Cambria" pitchFamily="18" charset="0"/>
              </a:rPr>
              <a:t>kPa</a:t>
            </a:r>
            <a:r>
              <a:rPr lang="en-US" sz="1200" dirty="0">
                <a:latin typeface="Cambria" pitchFamily="18" charset="0"/>
              </a:rPr>
              <a:t>, equal </a:t>
            </a:r>
            <a:r>
              <a:rPr lang="en-US" sz="1200" dirty="0" smtClean="0">
                <a:latin typeface="Cambria" pitchFamily="18" charset="0"/>
              </a:rPr>
              <a:t>to a </a:t>
            </a:r>
            <a:r>
              <a:rPr lang="en-US" sz="1200" dirty="0">
                <a:latin typeface="Cambria" pitchFamily="18" charset="0"/>
              </a:rPr>
              <a:t>short-lasting uplift of 86 cm</a:t>
            </a:r>
            <a:endParaRPr lang="it-IT" sz="1200" dirty="0">
              <a:latin typeface="Cambria" pitchFamily="18" charset="0"/>
            </a:endParaRPr>
          </a:p>
        </p:txBody>
      </p:sp>
      <p:pic>
        <p:nvPicPr>
          <p:cNvPr id="12" name="Immagine 11" descr="LPI_Water_table_depth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07504" y="1826117"/>
            <a:ext cx="4683380" cy="3060000"/>
          </a:xfrm>
          <a:prstGeom prst="rect">
            <a:avLst/>
          </a:prstGeom>
        </p:spPr>
      </p:pic>
      <p:sp>
        <p:nvSpPr>
          <p:cNvPr id="15" name="Rettangolo 14"/>
          <p:cNvSpPr/>
          <p:nvPr/>
        </p:nvSpPr>
        <p:spPr>
          <a:xfrm>
            <a:off x="591539" y="3825818"/>
            <a:ext cx="4076157" cy="629332"/>
          </a:xfrm>
          <a:prstGeom prst="rect">
            <a:avLst/>
          </a:prstGeom>
          <a:noFill/>
          <a:ln>
            <a:solidFill>
              <a:srgbClr val="FFFF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sp>
        <p:nvSpPr>
          <p:cNvPr id="17" name="Rettangolo 16"/>
          <p:cNvSpPr/>
          <p:nvPr/>
        </p:nvSpPr>
        <p:spPr>
          <a:xfrm>
            <a:off x="591540" y="2459100"/>
            <a:ext cx="4076157" cy="1356083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sp>
        <p:nvSpPr>
          <p:cNvPr id="18" name="Rettangolo 17"/>
          <p:cNvSpPr/>
          <p:nvPr/>
        </p:nvSpPr>
        <p:spPr>
          <a:xfrm>
            <a:off x="584445" y="1862862"/>
            <a:ext cx="4085672" cy="596237"/>
          </a:xfrm>
          <a:prstGeom prst="rect">
            <a:avLst/>
          </a:pr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sp>
        <p:nvSpPr>
          <p:cNvPr id="19" name="CasellaDiTesto 21"/>
          <p:cNvSpPr txBox="1"/>
          <p:nvPr/>
        </p:nvSpPr>
        <p:spPr>
          <a:xfrm>
            <a:off x="584507" y="1862862"/>
            <a:ext cx="129614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1200" b="1" dirty="0" err="1" smtClean="0">
                <a:latin typeface="Cambria" pitchFamily="18" charset="0"/>
              </a:rPr>
              <a:t>Very</a:t>
            </a:r>
            <a:r>
              <a:rPr lang="it-IT" sz="1200" b="1" dirty="0" smtClean="0">
                <a:latin typeface="Cambria" pitchFamily="18" charset="0"/>
              </a:rPr>
              <a:t> High </a:t>
            </a:r>
            <a:r>
              <a:rPr lang="it-IT" sz="1200" b="1" dirty="0" err="1" smtClean="0">
                <a:latin typeface="Cambria" pitchFamily="18" charset="0"/>
              </a:rPr>
              <a:t>Risk</a:t>
            </a:r>
            <a:endParaRPr lang="en-GB" sz="1200" b="1" dirty="0">
              <a:latin typeface="Cambria" pitchFamily="18" charset="0"/>
            </a:endParaRPr>
          </a:p>
        </p:txBody>
      </p:sp>
      <p:sp>
        <p:nvSpPr>
          <p:cNvPr id="20" name="CasellaDiTesto 22"/>
          <p:cNvSpPr txBox="1"/>
          <p:nvPr/>
        </p:nvSpPr>
        <p:spPr>
          <a:xfrm>
            <a:off x="584507" y="2510934"/>
            <a:ext cx="129614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1200" b="1" dirty="0" smtClean="0">
                <a:latin typeface="Cambria" pitchFamily="18" charset="0"/>
              </a:rPr>
              <a:t>High </a:t>
            </a:r>
            <a:r>
              <a:rPr lang="it-IT" sz="1200" b="1" dirty="0" err="1" smtClean="0">
                <a:latin typeface="Cambria" pitchFamily="18" charset="0"/>
              </a:rPr>
              <a:t>Risk</a:t>
            </a:r>
            <a:endParaRPr lang="en-GB" sz="1200" b="1" dirty="0">
              <a:latin typeface="Cambria" pitchFamily="18" charset="0"/>
            </a:endParaRPr>
          </a:p>
        </p:txBody>
      </p:sp>
      <p:sp>
        <p:nvSpPr>
          <p:cNvPr id="21" name="CasellaDiTesto 23"/>
          <p:cNvSpPr txBox="1"/>
          <p:nvPr/>
        </p:nvSpPr>
        <p:spPr>
          <a:xfrm>
            <a:off x="588045" y="3818111"/>
            <a:ext cx="129614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1200" b="1" dirty="0" smtClean="0">
                <a:latin typeface="Cambria" pitchFamily="18" charset="0"/>
              </a:rPr>
              <a:t>Low </a:t>
            </a:r>
            <a:r>
              <a:rPr lang="it-IT" sz="1200" b="1" dirty="0" err="1" smtClean="0">
                <a:latin typeface="Cambria" pitchFamily="18" charset="0"/>
              </a:rPr>
              <a:t>Risk</a:t>
            </a:r>
            <a:endParaRPr lang="en-GB" sz="1200" b="1" dirty="0">
              <a:latin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8532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/>
          <p:cNvSpPr txBox="1"/>
          <p:nvPr/>
        </p:nvSpPr>
        <p:spPr>
          <a:xfrm>
            <a:off x="0" y="42713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 smtClean="0">
                <a:solidFill>
                  <a:srgbClr val="091625"/>
                </a:solidFill>
                <a:latin typeface="Cambria" pitchFamily="18" charset="0"/>
              </a:rPr>
              <a:t>SENSITIVITY ANALYSIS</a:t>
            </a:r>
            <a:endParaRPr lang="en-GB" sz="2400" b="1" dirty="0">
              <a:solidFill>
                <a:srgbClr val="091625"/>
              </a:solidFill>
              <a:latin typeface="Cambria" pitchFamily="18" charset="0"/>
            </a:endParaRPr>
          </a:p>
        </p:txBody>
      </p:sp>
      <p:cxnSp>
        <p:nvCxnSpPr>
          <p:cNvPr id="5" name="Connettore 1 4"/>
          <p:cNvCxnSpPr/>
          <p:nvPr/>
        </p:nvCxnSpPr>
        <p:spPr>
          <a:xfrm>
            <a:off x="0" y="546492"/>
            <a:ext cx="9144000" cy="0"/>
          </a:xfrm>
          <a:prstGeom prst="line">
            <a:avLst/>
          </a:prstGeom>
          <a:ln w="285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asellaDiTesto 9"/>
          <p:cNvSpPr txBox="1"/>
          <p:nvPr/>
        </p:nvSpPr>
        <p:spPr>
          <a:xfrm>
            <a:off x="1763688" y="555526"/>
            <a:ext cx="1368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 smtClean="0">
                <a:latin typeface="Cambria" pitchFamily="18" charset="0"/>
              </a:rPr>
              <a:t>LPI-PGA</a:t>
            </a:r>
            <a:endParaRPr lang="en-GB" b="1" dirty="0">
              <a:latin typeface="Cambria" pitchFamily="18" charset="0"/>
            </a:endParaRPr>
          </a:p>
        </p:txBody>
      </p:sp>
      <p:sp>
        <p:nvSpPr>
          <p:cNvPr id="11" name="CasellaDiTesto 10"/>
          <p:cNvSpPr txBox="1"/>
          <p:nvPr/>
        </p:nvSpPr>
        <p:spPr>
          <a:xfrm>
            <a:off x="6266234" y="546492"/>
            <a:ext cx="1368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 err="1" smtClean="0">
                <a:latin typeface="Cambria" pitchFamily="18" charset="0"/>
              </a:rPr>
              <a:t>LPI-Mw</a:t>
            </a:r>
            <a:endParaRPr lang="en-GB" b="1" dirty="0">
              <a:latin typeface="Cambria" pitchFamily="18" charset="0"/>
            </a:endParaRPr>
          </a:p>
        </p:txBody>
      </p:sp>
      <p:sp>
        <p:nvSpPr>
          <p:cNvPr id="2" name="CasellaDiTesto 1"/>
          <p:cNvSpPr txBox="1"/>
          <p:nvPr/>
        </p:nvSpPr>
        <p:spPr>
          <a:xfrm>
            <a:off x="6084168" y="946924"/>
            <a:ext cx="1948803" cy="369332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it-IT" dirty="0" err="1" smtClean="0">
                <a:latin typeface="Cambria" pitchFamily="18" charset="0"/>
              </a:rPr>
              <a:t>Not</a:t>
            </a:r>
            <a:r>
              <a:rPr lang="it-IT" dirty="0" smtClean="0">
                <a:latin typeface="Cambria" pitchFamily="18" charset="0"/>
              </a:rPr>
              <a:t> </a:t>
            </a:r>
            <a:r>
              <a:rPr lang="it-IT" dirty="0" err="1" smtClean="0">
                <a:latin typeface="Cambria" pitchFamily="18" charset="0"/>
              </a:rPr>
              <a:t>very</a:t>
            </a:r>
            <a:r>
              <a:rPr lang="it-IT" dirty="0" smtClean="0">
                <a:latin typeface="Cambria" pitchFamily="18" charset="0"/>
              </a:rPr>
              <a:t> sensitive</a:t>
            </a:r>
            <a:endParaRPr lang="it-IT" dirty="0">
              <a:latin typeface="Cambria" pitchFamily="18" charset="0"/>
            </a:endParaRPr>
          </a:p>
        </p:txBody>
      </p:sp>
      <p:sp>
        <p:nvSpPr>
          <p:cNvPr id="9" name="CasellaDiTesto 8"/>
          <p:cNvSpPr txBox="1"/>
          <p:nvPr/>
        </p:nvSpPr>
        <p:spPr>
          <a:xfrm>
            <a:off x="1674518" y="978282"/>
            <a:ext cx="1551194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it-IT" dirty="0" err="1" smtClean="0">
                <a:latin typeface="Cambria" pitchFamily="18" charset="0"/>
              </a:rPr>
              <a:t>Very</a:t>
            </a:r>
            <a:r>
              <a:rPr lang="it-IT" dirty="0" smtClean="0">
                <a:latin typeface="Cambria" pitchFamily="18" charset="0"/>
              </a:rPr>
              <a:t> sensitive</a:t>
            </a:r>
            <a:endParaRPr lang="it-IT" dirty="0">
              <a:latin typeface="Cambria" pitchFamily="18" charset="0"/>
            </a:endParaRPr>
          </a:p>
        </p:txBody>
      </p:sp>
      <p:pic>
        <p:nvPicPr>
          <p:cNvPr id="15" name="Immagine 14" descr="LPI_PG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41363" y="1419622"/>
            <a:ext cx="4673533" cy="3060000"/>
          </a:xfrm>
          <a:prstGeom prst="rect">
            <a:avLst/>
          </a:prstGeom>
        </p:spPr>
      </p:pic>
      <p:sp>
        <p:nvSpPr>
          <p:cNvPr id="16" name="Rettangolo 15"/>
          <p:cNvSpPr/>
          <p:nvPr/>
        </p:nvSpPr>
        <p:spPr>
          <a:xfrm>
            <a:off x="415592" y="2981961"/>
            <a:ext cx="4199860" cy="999461"/>
          </a:xfrm>
          <a:prstGeom prst="rect">
            <a:avLst/>
          </a:prstGeom>
          <a:noFill/>
          <a:ln>
            <a:solidFill>
              <a:srgbClr val="FFFF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sp>
        <p:nvSpPr>
          <p:cNvPr id="17" name="Rettangolo 16"/>
          <p:cNvSpPr/>
          <p:nvPr/>
        </p:nvSpPr>
        <p:spPr>
          <a:xfrm>
            <a:off x="415304" y="1547219"/>
            <a:ext cx="4199860" cy="1440160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sp>
        <p:nvSpPr>
          <p:cNvPr id="18" name="CasellaDiTesto 26"/>
          <p:cNvSpPr txBox="1"/>
          <p:nvPr/>
        </p:nvSpPr>
        <p:spPr>
          <a:xfrm>
            <a:off x="394038" y="1547218"/>
            <a:ext cx="129614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1200" b="1" dirty="0" smtClean="0">
                <a:latin typeface="Cambria" pitchFamily="18" charset="0"/>
              </a:rPr>
              <a:t>High </a:t>
            </a:r>
            <a:r>
              <a:rPr lang="it-IT" sz="1200" b="1" dirty="0" err="1" smtClean="0">
                <a:latin typeface="Cambria" pitchFamily="18" charset="0"/>
              </a:rPr>
              <a:t>Risk</a:t>
            </a:r>
            <a:endParaRPr lang="en-GB" sz="1200" b="1" dirty="0">
              <a:latin typeface="Cambria" pitchFamily="18" charset="0"/>
            </a:endParaRPr>
          </a:p>
        </p:txBody>
      </p:sp>
      <p:sp>
        <p:nvSpPr>
          <p:cNvPr id="19" name="CasellaDiTesto 27"/>
          <p:cNvSpPr txBox="1"/>
          <p:nvPr/>
        </p:nvSpPr>
        <p:spPr>
          <a:xfrm>
            <a:off x="423514" y="2987378"/>
            <a:ext cx="129614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1200" b="1" dirty="0" smtClean="0">
                <a:latin typeface="Cambria" pitchFamily="18" charset="0"/>
              </a:rPr>
              <a:t>Low </a:t>
            </a:r>
            <a:r>
              <a:rPr lang="it-IT" sz="1200" b="1" dirty="0" err="1" smtClean="0">
                <a:latin typeface="Cambria" pitchFamily="18" charset="0"/>
              </a:rPr>
              <a:t>Risk</a:t>
            </a:r>
            <a:endParaRPr lang="en-GB" sz="1200" b="1" dirty="0">
              <a:latin typeface="Cambria" pitchFamily="18" charset="0"/>
            </a:endParaRPr>
          </a:p>
        </p:txBody>
      </p:sp>
      <p:pic>
        <p:nvPicPr>
          <p:cNvPr id="20" name="Immagine 19" descr="LPI_magnitud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477834" y="1421168"/>
            <a:ext cx="4673533" cy="3060000"/>
          </a:xfrm>
          <a:prstGeom prst="rect">
            <a:avLst/>
          </a:prstGeom>
        </p:spPr>
      </p:pic>
      <p:cxnSp>
        <p:nvCxnSpPr>
          <p:cNvPr id="21" name="Connettore 2 20"/>
          <p:cNvCxnSpPr/>
          <p:nvPr/>
        </p:nvCxnSpPr>
        <p:spPr>
          <a:xfrm flipV="1">
            <a:off x="5715915" y="2572872"/>
            <a:ext cx="2664296" cy="144016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CasellaDiTesto 13"/>
          <p:cNvSpPr txBox="1"/>
          <p:nvPr/>
        </p:nvSpPr>
        <p:spPr>
          <a:xfrm>
            <a:off x="5853777" y="2216596"/>
            <a:ext cx="26290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dirty="0" smtClean="0">
                <a:latin typeface="Cambria" pitchFamily="18" charset="0"/>
              </a:rPr>
              <a:t>LPI </a:t>
            </a:r>
            <a:r>
              <a:rPr lang="it-IT" dirty="0" err="1" smtClean="0">
                <a:latin typeface="Cambria" pitchFamily="18" charset="0"/>
              </a:rPr>
              <a:t>increases</a:t>
            </a:r>
            <a:r>
              <a:rPr lang="it-IT" dirty="0" smtClean="0">
                <a:latin typeface="Cambria" pitchFamily="18" charset="0"/>
              </a:rPr>
              <a:t> of 10-15% </a:t>
            </a:r>
            <a:endParaRPr lang="it-IT" dirty="0">
              <a:latin typeface="Cambria" pitchFamily="18" charset="0"/>
            </a:endParaRPr>
          </a:p>
        </p:txBody>
      </p:sp>
      <p:sp>
        <p:nvSpPr>
          <p:cNvPr id="23" name="Rettangolo 22"/>
          <p:cNvSpPr/>
          <p:nvPr/>
        </p:nvSpPr>
        <p:spPr>
          <a:xfrm>
            <a:off x="5067842" y="3420549"/>
            <a:ext cx="4076157" cy="629332"/>
          </a:xfrm>
          <a:prstGeom prst="rect">
            <a:avLst/>
          </a:prstGeom>
          <a:noFill/>
          <a:ln>
            <a:solidFill>
              <a:srgbClr val="FFFF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sp>
        <p:nvSpPr>
          <p:cNvPr id="24" name="Rettangolo 23"/>
          <p:cNvSpPr/>
          <p:nvPr/>
        </p:nvSpPr>
        <p:spPr>
          <a:xfrm>
            <a:off x="5067843" y="2185641"/>
            <a:ext cx="4076157" cy="1224273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sp>
        <p:nvSpPr>
          <p:cNvPr id="25" name="Rettangolo 24"/>
          <p:cNvSpPr/>
          <p:nvPr/>
        </p:nvSpPr>
        <p:spPr>
          <a:xfrm>
            <a:off x="5082014" y="1548203"/>
            <a:ext cx="4051353" cy="637439"/>
          </a:xfrm>
          <a:prstGeom prst="rect">
            <a:avLst/>
          </a:pr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sp>
        <p:nvSpPr>
          <p:cNvPr id="26" name="CasellaDiTesto 22"/>
          <p:cNvSpPr txBox="1"/>
          <p:nvPr/>
        </p:nvSpPr>
        <p:spPr>
          <a:xfrm>
            <a:off x="5139851" y="1548340"/>
            <a:ext cx="129614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1200" b="1" dirty="0" err="1" smtClean="0">
                <a:latin typeface="Cambria" pitchFamily="18" charset="0"/>
              </a:rPr>
              <a:t>Very</a:t>
            </a:r>
            <a:r>
              <a:rPr lang="it-IT" sz="1200" b="1" dirty="0" smtClean="0">
                <a:latin typeface="Cambria" pitchFamily="18" charset="0"/>
              </a:rPr>
              <a:t> High </a:t>
            </a:r>
            <a:r>
              <a:rPr lang="it-IT" sz="1200" b="1" dirty="0" err="1" smtClean="0">
                <a:latin typeface="Cambria" pitchFamily="18" charset="0"/>
              </a:rPr>
              <a:t>Risk</a:t>
            </a:r>
            <a:endParaRPr lang="en-GB" sz="1200" b="1" dirty="0">
              <a:latin typeface="Cambria" pitchFamily="18" charset="0"/>
            </a:endParaRPr>
          </a:p>
        </p:txBody>
      </p:sp>
      <p:sp>
        <p:nvSpPr>
          <p:cNvPr id="27" name="CasellaDiTesto 23"/>
          <p:cNvSpPr txBox="1"/>
          <p:nvPr/>
        </p:nvSpPr>
        <p:spPr>
          <a:xfrm>
            <a:off x="5136313" y="2185379"/>
            <a:ext cx="129614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1200" b="1" dirty="0" smtClean="0">
                <a:latin typeface="Cambria" pitchFamily="18" charset="0"/>
              </a:rPr>
              <a:t>High </a:t>
            </a:r>
            <a:r>
              <a:rPr lang="it-IT" sz="1200" b="1" dirty="0" err="1" smtClean="0">
                <a:latin typeface="Cambria" pitchFamily="18" charset="0"/>
              </a:rPr>
              <a:t>Risk</a:t>
            </a:r>
            <a:endParaRPr lang="en-GB" sz="1200" b="1" dirty="0">
              <a:latin typeface="Cambria" pitchFamily="18" charset="0"/>
            </a:endParaRPr>
          </a:p>
        </p:txBody>
      </p:sp>
      <p:sp>
        <p:nvSpPr>
          <p:cNvPr id="28" name="CasellaDiTesto 24"/>
          <p:cNvSpPr txBox="1"/>
          <p:nvPr/>
        </p:nvSpPr>
        <p:spPr>
          <a:xfrm>
            <a:off x="5931939" y="3420548"/>
            <a:ext cx="129614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1200" b="1" dirty="0" smtClean="0">
                <a:latin typeface="Cambria" pitchFamily="18" charset="0"/>
              </a:rPr>
              <a:t>Low </a:t>
            </a:r>
            <a:r>
              <a:rPr lang="it-IT" sz="1200" b="1" dirty="0" err="1" smtClean="0">
                <a:latin typeface="Cambria" pitchFamily="18" charset="0"/>
              </a:rPr>
              <a:t>Risk</a:t>
            </a:r>
            <a:endParaRPr lang="en-GB" sz="1200" b="1" dirty="0">
              <a:latin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605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0" y="761454"/>
            <a:ext cx="9144000" cy="3394472"/>
          </a:xfrm>
        </p:spPr>
        <p:txBody>
          <a:bodyPr>
            <a:normAutofit/>
          </a:bodyPr>
          <a:lstStyle/>
          <a:p>
            <a:r>
              <a:rPr lang="en-US" sz="1800" dirty="0" smtClean="0">
                <a:latin typeface="Cambria" pitchFamily="18" charset="0"/>
              </a:rPr>
              <a:t>The </a:t>
            </a:r>
            <a:r>
              <a:rPr lang="en-US" sz="1800" dirty="0">
                <a:latin typeface="Cambria" pitchFamily="18" charset="0"/>
              </a:rPr>
              <a:t>PGAs are obtained following a probabilistic approach. </a:t>
            </a:r>
            <a:endParaRPr lang="en-US" sz="1800" dirty="0" smtClean="0">
              <a:latin typeface="Cambria" pitchFamily="18" charset="0"/>
            </a:endParaRPr>
          </a:p>
          <a:p>
            <a:r>
              <a:rPr lang="en-US" sz="1800" dirty="0" smtClean="0">
                <a:latin typeface="Cambria" pitchFamily="18" charset="0"/>
              </a:rPr>
              <a:t>NTC </a:t>
            </a:r>
            <a:r>
              <a:rPr lang="en-US" sz="1800" dirty="0">
                <a:latin typeface="Cambria" pitchFamily="18" charset="0"/>
              </a:rPr>
              <a:t>2008 suggest coefficients of amplification for the PGAs in order to account for both stratigraphic and topographic </a:t>
            </a:r>
            <a:r>
              <a:rPr lang="en-US" sz="1800" dirty="0" smtClean="0">
                <a:latin typeface="Cambria" pitchFamily="18" charset="0"/>
              </a:rPr>
              <a:t>effects </a:t>
            </a:r>
            <a:r>
              <a:rPr lang="en-US" sz="1800" dirty="0">
                <a:latin typeface="Cambria" pitchFamily="18" charset="0"/>
              </a:rPr>
              <a:t>(</a:t>
            </a:r>
            <a:r>
              <a:rPr lang="en-US" sz="1800" dirty="0" smtClean="0">
                <a:latin typeface="Cambria" pitchFamily="18" charset="0"/>
              </a:rPr>
              <a:t>negligible).  </a:t>
            </a:r>
          </a:p>
          <a:p>
            <a:r>
              <a:rPr lang="en-US" sz="1800" dirty="0" smtClean="0">
                <a:latin typeface="Cambria" pitchFamily="18" charset="0"/>
              </a:rPr>
              <a:t>the </a:t>
            </a:r>
            <a:r>
              <a:rPr lang="en-US" sz="1800" dirty="0">
                <a:latin typeface="Cambria" pitchFamily="18" charset="0"/>
              </a:rPr>
              <a:t>soils have been considered as belonging to </a:t>
            </a:r>
            <a:r>
              <a:rPr lang="en-US" sz="1800" u="sng" dirty="0">
                <a:latin typeface="Cambria" pitchFamily="18" charset="0"/>
              </a:rPr>
              <a:t>class C</a:t>
            </a:r>
            <a:r>
              <a:rPr lang="en-US" sz="1800" dirty="0">
                <a:latin typeface="Cambria" pitchFamily="18" charset="0"/>
              </a:rPr>
              <a:t> </a:t>
            </a:r>
            <a:r>
              <a:rPr lang="en-US" sz="1400" dirty="0">
                <a:latin typeface="Cambria" pitchFamily="18" charset="0"/>
              </a:rPr>
              <a:t>(</a:t>
            </a:r>
            <a:r>
              <a:rPr lang="en-US" sz="1200" dirty="0">
                <a:latin typeface="Cambria" pitchFamily="18" charset="0"/>
              </a:rPr>
              <a:t>medium stiff clay or medium dense sand with deep bedrock, below 30 m, and average shear wave velocity of the top 30 m in between 160 and 360 m/s</a:t>
            </a:r>
            <a:r>
              <a:rPr lang="en-US" sz="1400" dirty="0">
                <a:latin typeface="Cambria" pitchFamily="18" charset="0"/>
              </a:rPr>
              <a:t>)</a:t>
            </a:r>
            <a:r>
              <a:rPr lang="en-US" sz="1800" dirty="0">
                <a:latin typeface="Cambria" pitchFamily="18" charset="0"/>
              </a:rPr>
              <a:t> or </a:t>
            </a:r>
            <a:r>
              <a:rPr lang="en-US" sz="1800" u="sng" dirty="0">
                <a:latin typeface="Cambria" pitchFamily="18" charset="0"/>
              </a:rPr>
              <a:t>class D</a:t>
            </a:r>
            <a:r>
              <a:rPr lang="en-US" sz="1800" dirty="0">
                <a:latin typeface="Cambria" pitchFamily="18" charset="0"/>
              </a:rPr>
              <a:t> (</a:t>
            </a:r>
            <a:r>
              <a:rPr lang="en-US" sz="1200" dirty="0">
                <a:latin typeface="Cambria" pitchFamily="18" charset="0"/>
              </a:rPr>
              <a:t>soft clay or loose sand with deep bedrock, below 30 m, and average shear wave velocity of the top 30 m lower than160 m/s</a:t>
            </a:r>
            <a:r>
              <a:rPr lang="en-US" sz="1400" dirty="0" smtClean="0">
                <a:latin typeface="Cambria" pitchFamily="18" charset="0"/>
              </a:rPr>
              <a:t>)</a:t>
            </a:r>
            <a:r>
              <a:rPr lang="en-US" sz="1800" dirty="0" smtClean="0">
                <a:latin typeface="Cambria" pitchFamily="18" charset="0"/>
              </a:rPr>
              <a:t>.</a:t>
            </a:r>
          </a:p>
          <a:p>
            <a:endParaRPr lang="it-IT" sz="1800" dirty="0">
              <a:latin typeface="Cambria" pitchFamily="18" charset="0"/>
            </a:endParaRPr>
          </a:p>
          <a:p>
            <a:pPr marL="0" indent="0">
              <a:buNone/>
            </a:pPr>
            <a:r>
              <a:rPr lang="en-US" sz="1800" dirty="0" smtClean="0">
                <a:latin typeface="Cambria" pitchFamily="18" charset="0"/>
              </a:rPr>
              <a:t>PGAs </a:t>
            </a:r>
            <a:r>
              <a:rPr lang="en-US" sz="1800" dirty="0">
                <a:latin typeface="Cambria" pitchFamily="18" charset="0"/>
              </a:rPr>
              <a:t>for a return period of 475 years, i.e. for an exceedance probability of 10 % over a life time of 50 years.</a:t>
            </a:r>
            <a:endParaRPr lang="it-IT" sz="1800" dirty="0">
              <a:latin typeface="Cambria" pitchFamily="18" charset="0"/>
            </a:endParaRPr>
          </a:p>
          <a:p>
            <a:endParaRPr lang="it-IT" sz="1800" dirty="0">
              <a:latin typeface="Cambria" pitchFamily="18" charset="0"/>
            </a:endParaRPr>
          </a:p>
        </p:txBody>
      </p:sp>
      <p:graphicFrame>
        <p:nvGraphicFramePr>
          <p:cNvPr id="4" name="Tabel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83430731"/>
              </p:ext>
            </p:extLst>
          </p:nvPr>
        </p:nvGraphicFramePr>
        <p:xfrm>
          <a:off x="251520" y="3651870"/>
          <a:ext cx="8496943" cy="1156716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{16D9F66E-5EB9-4882-86FB-DCBF35E3C3E4}</a:tableStyleId>
              </a:tblPr>
              <a:tblGrid>
                <a:gridCol w="2440112"/>
                <a:gridCol w="1807491"/>
                <a:gridCol w="2124670"/>
                <a:gridCol w="2124670"/>
              </a:tblGrid>
              <a:tr h="0"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Site</a:t>
                      </a:r>
                      <a:endParaRPr lang="it-IT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PGA (rock – A soil)</a:t>
                      </a:r>
                      <a:endParaRPr lang="it-IT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PGA (C soil)</a:t>
                      </a:r>
                      <a:endParaRPr lang="it-IT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100">
                          <a:effectLst/>
                        </a:rPr>
                        <a:t>PGA (D soil)</a:t>
                      </a:r>
                      <a:endParaRPr lang="it-IT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San Carlo, Sant’Agostino</a:t>
                      </a:r>
                      <a:endParaRPr lang="it-IT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0.153</a:t>
                      </a:r>
                      <a:endParaRPr lang="it-IT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0.223</a:t>
                      </a:r>
                      <a:endParaRPr lang="it-IT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100">
                          <a:effectLst/>
                        </a:rPr>
                        <a:t>0.275</a:t>
                      </a:r>
                      <a:endParaRPr lang="it-IT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Mirabello</a:t>
                      </a:r>
                      <a:endParaRPr lang="it-IT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0.147</a:t>
                      </a:r>
                      <a:endParaRPr lang="it-IT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0.216</a:t>
                      </a:r>
                      <a:endParaRPr lang="it-IT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100">
                          <a:effectLst/>
                        </a:rPr>
                        <a:t>0.264</a:t>
                      </a:r>
                      <a:endParaRPr lang="it-IT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Uccivello di Cavezzo</a:t>
                      </a:r>
                      <a:endParaRPr lang="it-IT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0.150</a:t>
                      </a:r>
                      <a:endParaRPr lang="it-IT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0.220</a:t>
                      </a:r>
                      <a:endParaRPr lang="it-IT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100">
                          <a:effectLst/>
                        </a:rPr>
                        <a:t>0.271</a:t>
                      </a:r>
                      <a:endParaRPr lang="it-IT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San Possidonio</a:t>
                      </a:r>
                      <a:endParaRPr lang="it-IT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0.138</a:t>
                      </a:r>
                      <a:endParaRPr lang="it-IT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0.206</a:t>
                      </a:r>
                      <a:endParaRPr lang="it-IT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100">
                          <a:effectLst/>
                        </a:rPr>
                        <a:t>0.249</a:t>
                      </a:r>
                      <a:endParaRPr lang="it-IT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 err="1">
                          <a:effectLst/>
                        </a:rPr>
                        <a:t>Quistello</a:t>
                      </a:r>
                      <a:endParaRPr lang="it-IT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0.097</a:t>
                      </a:r>
                      <a:endParaRPr lang="it-IT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0.145</a:t>
                      </a:r>
                      <a:endParaRPr lang="it-IT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100" dirty="0">
                          <a:effectLst/>
                        </a:rPr>
                        <a:t>0.174</a:t>
                      </a:r>
                      <a:endParaRPr lang="it-IT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5" name="CasellaDiTesto 4"/>
          <p:cNvSpPr txBox="1"/>
          <p:nvPr/>
        </p:nvSpPr>
        <p:spPr>
          <a:xfrm>
            <a:off x="179512" y="42713"/>
            <a:ext cx="59046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91625"/>
                </a:solidFill>
                <a:latin typeface="Cambria" pitchFamily="18" charset="0"/>
              </a:rPr>
              <a:t>INPUT PARAMETERS: PGA and Mw</a:t>
            </a:r>
            <a:endParaRPr lang="en-GB" sz="2400" b="1" dirty="0">
              <a:solidFill>
                <a:srgbClr val="091625"/>
              </a:solidFill>
              <a:latin typeface="Cambria" pitchFamily="18" charset="0"/>
            </a:endParaRPr>
          </a:p>
        </p:txBody>
      </p:sp>
      <p:cxnSp>
        <p:nvCxnSpPr>
          <p:cNvPr id="6" name="Connettore 1 5"/>
          <p:cNvCxnSpPr/>
          <p:nvPr/>
        </p:nvCxnSpPr>
        <p:spPr>
          <a:xfrm>
            <a:off x="0" y="546492"/>
            <a:ext cx="9144000" cy="0"/>
          </a:xfrm>
          <a:prstGeom prst="line">
            <a:avLst/>
          </a:prstGeom>
          <a:ln w="285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ttangolo 6"/>
          <p:cNvSpPr/>
          <p:nvPr/>
        </p:nvSpPr>
        <p:spPr>
          <a:xfrm>
            <a:off x="6012160" y="109942"/>
            <a:ext cx="3002489" cy="738664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1400" dirty="0">
                <a:latin typeface="Cambria" pitchFamily="18" charset="0"/>
                <a:cs typeface="Arial" panose="020B0604020202020204" pitchFamily="34" charset="0"/>
              </a:rPr>
              <a:t>seismic hazard Maps (NTC 2008</a:t>
            </a:r>
            <a:r>
              <a:rPr lang="en-US" sz="1400" dirty="0" smtClean="0">
                <a:latin typeface="Cambria" pitchFamily="18" charset="0"/>
                <a:cs typeface="Arial" panose="020B0604020202020204" pitchFamily="34" charset="0"/>
              </a:rPr>
              <a:t>)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altLang="it-IT" sz="1400" dirty="0">
                <a:solidFill>
                  <a:schemeClr val="bg1">
                    <a:lumMod val="75000"/>
                  </a:schemeClr>
                </a:solidFill>
                <a:latin typeface="Cambria" pitchFamily="18" charset="0"/>
                <a:ea typeface="Calibri" pitchFamily="34" charset="0"/>
                <a:cs typeface="Arial" panose="020B0604020202020204" pitchFamily="34" charset="0"/>
              </a:rPr>
              <a:t>from instrumental </a:t>
            </a:r>
            <a:r>
              <a:rPr lang="en-US" altLang="it-IT" sz="1400" dirty="0" smtClean="0">
                <a:solidFill>
                  <a:schemeClr val="bg1">
                    <a:lumMod val="75000"/>
                  </a:schemeClr>
                </a:solidFill>
                <a:latin typeface="Cambria" pitchFamily="18" charset="0"/>
                <a:ea typeface="Calibri" pitchFamily="34" charset="0"/>
                <a:cs typeface="Arial" panose="020B0604020202020204" pitchFamily="34" charset="0"/>
              </a:rPr>
              <a:t>recordings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1400" dirty="0">
                <a:solidFill>
                  <a:schemeClr val="bg1">
                    <a:lumMod val="75000"/>
                  </a:schemeClr>
                </a:solidFill>
                <a:latin typeface="Cambria" pitchFamily="18" charset="0"/>
                <a:cs typeface="Arial" panose="020B0604020202020204" pitchFamily="34" charset="0"/>
              </a:rPr>
              <a:t>from seismic response </a:t>
            </a:r>
            <a:r>
              <a:rPr lang="en-US" sz="1400" dirty="0" smtClean="0">
                <a:solidFill>
                  <a:schemeClr val="bg1">
                    <a:lumMod val="75000"/>
                  </a:schemeClr>
                </a:solidFill>
                <a:latin typeface="Cambria" pitchFamily="18" charset="0"/>
                <a:cs typeface="Arial" panose="020B0604020202020204" pitchFamily="34" charset="0"/>
              </a:rPr>
              <a:t>analysis</a:t>
            </a:r>
            <a:endParaRPr lang="it-IT" sz="1400" dirty="0">
              <a:solidFill>
                <a:schemeClr val="bg1">
                  <a:lumMod val="75000"/>
                </a:schemeClr>
              </a:solidFill>
              <a:latin typeface="Cambria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4573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3732244" y="259407"/>
            <a:ext cx="5413945" cy="4462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it-IT" sz="1400" dirty="0">
                <a:latin typeface="Cambria" pitchFamily="18" charset="0"/>
                <a:ea typeface="Calibri" pitchFamily="34" charset="0"/>
                <a:cs typeface="Arial" panose="020B0604020202020204" pitchFamily="34" charset="0"/>
              </a:rPr>
              <a:t>t</a:t>
            </a:r>
            <a:r>
              <a:rPr kumimoji="0" lang="en-US" altLang="it-IT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mbria" pitchFamily="18" charset="0"/>
                <a:ea typeface="Calibri" pitchFamily="34" charset="0"/>
                <a:cs typeface="Arial" panose="020B0604020202020204" pitchFamily="34" charset="0"/>
              </a:rPr>
              <a:t>he National </a:t>
            </a:r>
            <a:r>
              <a:rPr kumimoji="0" lang="en-US" altLang="it-IT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mbria" pitchFamily="18" charset="0"/>
                <a:ea typeface="Calibri" pitchFamily="34" charset="0"/>
                <a:cs typeface="Arial" panose="020B0604020202020204" pitchFamily="34" charset="0"/>
              </a:rPr>
              <a:t>accelerometric</a:t>
            </a:r>
            <a:r>
              <a:rPr kumimoji="0" lang="en-US" altLang="it-IT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mbria" pitchFamily="18" charset="0"/>
                <a:ea typeface="Calibri" pitchFamily="34" charset="0"/>
                <a:cs typeface="Arial" panose="020B0604020202020204" pitchFamily="34" charset="0"/>
              </a:rPr>
              <a:t> network (RAN) was incremented by installing temporary additional </a:t>
            </a:r>
            <a:r>
              <a:rPr kumimoji="0" lang="en-US" altLang="it-IT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mbria" pitchFamily="18" charset="0"/>
                <a:ea typeface="Calibri" pitchFamily="34" charset="0"/>
                <a:cs typeface="Arial" panose="020B0604020202020204" pitchFamily="34" charset="0"/>
              </a:rPr>
              <a:t>accelerometric</a:t>
            </a:r>
            <a:r>
              <a:rPr kumimoji="0" lang="en-US" altLang="it-IT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mbria" pitchFamily="18" charset="0"/>
                <a:ea typeface="Calibri" pitchFamily="34" charset="0"/>
                <a:cs typeface="Arial" panose="020B0604020202020204" pitchFamily="34" charset="0"/>
              </a:rPr>
              <a:t> stations. 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it-IT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mbria" pitchFamily="18" charset="0"/>
              <a:ea typeface="Calibri" pitchFamily="34" charset="0"/>
              <a:cs typeface="Arial" panose="020B0604020202020204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it-IT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mbria" pitchFamily="18" charset="0"/>
                <a:ea typeface="Calibri" pitchFamily="34" charset="0"/>
                <a:cs typeface="Arial" panose="020B0604020202020204" pitchFamily="34" charset="0"/>
              </a:rPr>
              <a:t>PGA attenuation on C soil  vs</a:t>
            </a:r>
            <a:r>
              <a:rPr kumimoji="0" lang="en-US" altLang="it-IT" sz="14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Cambria" pitchFamily="18" charset="0"/>
                <a:ea typeface="Calibri" pitchFamily="34" charset="0"/>
                <a:cs typeface="Arial" panose="020B0604020202020204" pitchFamily="34" charset="0"/>
              </a:rPr>
              <a:t> </a:t>
            </a:r>
            <a:r>
              <a:rPr kumimoji="0" lang="en-US" altLang="it-IT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mbria" pitchFamily="18" charset="0"/>
                <a:ea typeface="Calibri" pitchFamily="34" charset="0"/>
                <a:cs typeface="Arial" panose="020B0604020202020204" pitchFamily="34" charset="0"/>
              </a:rPr>
              <a:t>available predictive laws. 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it-IT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mbria" pitchFamily="18" charset="0"/>
              <a:ea typeface="Calibri" pitchFamily="34" charset="0"/>
              <a:cs typeface="Arial" panose="020B0604020202020204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it-IT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mbria" pitchFamily="18" charset="0"/>
                <a:ea typeface="Times New Roman" pitchFamily="18" charset="0"/>
                <a:cs typeface="Arial" panose="020B0604020202020204" pitchFamily="34" charset="0"/>
              </a:rPr>
              <a:t>The attenuation with distance and magnitude scaling of the peak ground motion parameters, PGA and PGV, and the acceleration spectral ordinates (5% damping) at different periods, observed on May 29th, have been compared to the values inferred from ground motion prediction equations (GMPE) of the ITA10 (</a:t>
            </a:r>
            <a:r>
              <a:rPr kumimoji="0" lang="en-GB" altLang="it-IT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mbria" pitchFamily="18" charset="0"/>
                <a:ea typeface="Times New Roman" pitchFamily="18" charset="0"/>
                <a:cs typeface="Arial" panose="020B0604020202020204" pitchFamily="34" charset="0"/>
              </a:rPr>
              <a:t>Bindi</a:t>
            </a:r>
            <a:r>
              <a:rPr kumimoji="0" lang="en-GB" altLang="it-IT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mbria" pitchFamily="18" charset="0"/>
                <a:ea typeface="Times New Roman" pitchFamily="18" charset="0"/>
                <a:cs typeface="Arial" panose="020B0604020202020204" pitchFamily="34" charset="0"/>
              </a:rPr>
              <a:t> </a:t>
            </a:r>
            <a:r>
              <a:rPr kumimoji="0" lang="en-GB" altLang="it-IT" sz="14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mbria" pitchFamily="18" charset="0"/>
                <a:ea typeface="Times New Roman" pitchFamily="18" charset="0"/>
                <a:cs typeface="Arial" panose="020B0604020202020204" pitchFamily="34" charset="0"/>
              </a:rPr>
              <a:t>et al.</a:t>
            </a:r>
            <a:r>
              <a:rPr kumimoji="0" lang="en-GB" altLang="it-IT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mbria" pitchFamily="18" charset="0"/>
                <a:ea typeface="Times New Roman" pitchFamily="18" charset="0"/>
                <a:cs typeface="Arial" panose="020B0604020202020204" pitchFamily="34" charset="0"/>
              </a:rPr>
              <a:t>, 2011), recently derived from a qualified data set almost entirely consisting of crustal events recorded in the central – southern Apennines</a:t>
            </a:r>
            <a:r>
              <a:rPr kumimoji="0" lang="en-GB" altLang="it-IT" sz="14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Cambria" pitchFamily="18" charset="0"/>
                <a:ea typeface="Times New Roman" pitchFamily="18" charset="0"/>
                <a:cs typeface="Arial" panose="020B0604020202020204" pitchFamily="34" charset="0"/>
              </a:rPr>
              <a:t> (</a:t>
            </a:r>
            <a:r>
              <a:rPr kumimoji="0" lang="en-GB" altLang="it-IT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mbria" pitchFamily="18" charset="0"/>
                <a:ea typeface="Times New Roman" pitchFamily="18" charset="0"/>
                <a:cs typeface="Arial" panose="020B0604020202020204" pitchFamily="34" charset="0"/>
              </a:rPr>
              <a:t>reverse fault mechanism and appropriate site conditions are assumed). 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it-IT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mbria" pitchFamily="18" charset="0"/>
                <a:ea typeface="Times New Roman" pitchFamily="18" charset="0"/>
                <a:cs typeface="Arial" panose="020B0604020202020204" pitchFamily="34" charset="0"/>
              </a:rPr>
              <a:t>Due to the scarce information about local site conditions, the observations were grouped into two classes: soft sites (EC8 class C, grey circles, for a comparison with ITA10 class C) and rock and stiff soil (EC8 class A and B, black circles, for a comparison with ITA10 class A).</a:t>
            </a:r>
            <a:endParaRPr kumimoji="0" lang="it-IT" altLang="it-IT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mbria" pitchFamily="18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altLang="it-IT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mbria" pitchFamily="18" charset="0"/>
              <a:cs typeface="Arial" pitchFamily="34" charset="0"/>
            </a:endParaRPr>
          </a:p>
        </p:txBody>
      </p:sp>
      <p:pic>
        <p:nvPicPr>
          <p:cNvPr id="5121" name="Picture 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20799"/>
            <a:ext cx="3838575" cy="4067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31899" y="4491365"/>
            <a:ext cx="9036496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it-IT" sz="14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mbria" pitchFamily="18" charset="0"/>
                <a:ea typeface="Calibri" pitchFamily="34" charset="0"/>
                <a:cs typeface="Arial" panose="020B0604020202020204" pitchFamily="34" charset="0"/>
              </a:rPr>
              <a:t>for distances &lt; 20 km the attenuation of PGA is quite negligible. 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it-IT" sz="14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mbria" pitchFamily="18" charset="0"/>
                <a:ea typeface="Calibri" pitchFamily="34" charset="0"/>
                <a:cs typeface="Arial" panose="020B0604020202020204" pitchFamily="34" charset="0"/>
              </a:rPr>
              <a:t>for the 29</a:t>
            </a:r>
            <a:r>
              <a:rPr kumimoji="0" lang="en-US" altLang="it-IT" sz="1400" b="0" i="1" u="none" strike="noStrike" cap="none" normalizeH="0" baseline="30000" dirty="0" smtClean="0">
                <a:ln>
                  <a:noFill/>
                </a:ln>
                <a:solidFill>
                  <a:schemeClr val="tx1"/>
                </a:solidFill>
                <a:effectLst/>
                <a:latin typeface="Cambria" pitchFamily="18" charset="0"/>
                <a:ea typeface="Calibri" pitchFamily="34" charset="0"/>
                <a:cs typeface="Arial" panose="020B0604020202020204" pitchFamily="34" charset="0"/>
              </a:rPr>
              <a:t>th</a:t>
            </a:r>
            <a:r>
              <a:rPr kumimoji="0" lang="en-US" altLang="it-IT" sz="14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mbria" pitchFamily="18" charset="0"/>
                <a:ea typeface="Calibri" pitchFamily="34" charset="0"/>
                <a:cs typeface="Arial" panose="020B0604020202020204" pitchFamily="34" charset="0"/>
              </a:rPr>
              <a:t> May event the PGA remains constant and equal to about 0.23 – 0.25g.</a:t>
            </a:r>
            <a:endParaRPr kumimoji="0" lang="en-US" altLang="it-IT" sz="1400" b="0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mbria" pitchFamily="18" charset="0"/>
              <a:cs typeface="Arial" pitchFamily="34" charset="0"/>
            </a:endParaRPr>
          </a:p>
        </p:txBody>
      </p:sp>
      <p:sp>
        <p:nvSpPr>
          <p:cNvPr id="7" name="Rettangolo 6"/>
          <p:cNvSpPr/>
          <p:nvPr/>
        </p:nvSpPr>
        <p:spPr>
          <a:xfrm>
            <a:off x="349786" y="589"/>
            <a:ext cx="3002489" cy="738664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1400" dirty="0">
                <a:solidFill>
                  <a:schemeClr val="bg1">
                    <a:lumMod val="75000"/>
                  </a:schemeClr>
                </a:solidFill>
                <a:latin typeface="Cambria" pitchFamily="18" charset="0"/>
                <a:cs typeface="Arial" panose="020B0604020202020204" pitchFamily="34" charset="0"/>
              </a:rPr>
              <a:t>seismic hazard Maps (NTC 2008</a:t>
            </a:r>
            <a:r>
              <a:rPr lang="en-US" sz="1400" dirty="0" smtClean="0">
                <a:solidFill>
                  <a:schemeClr val="bg1">
                    <a:lumMod val="75000"/>
                  </a:schemeClr>
                </a:solidFill>
                <a:latin typeface="Cambria" pitchFamily="18" charset="0"/>
                <a:cs typeface="Arial" panose="020B0604020202020204" pitchFamily="34" charset="0"/>
              </a:rPr>
              <a:t>)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altLang="it-IT" sz="1400" dirty="0">
                <a:latin typeface="Cambria" pitchFamily="18" charset="0"/>
                <a:ea typeface="Calibri" pitchFamily="34" charset="0"/>
                <a:cs typeface="Arial" panose="020B0604020202020204" pitchFamily="34" charset="0"/>
              </a:rPr>
              <a:t>from instrumental </a:t>
            </a:r>
            <a:r>
              <a:rPr lang="en-US" altLang="it-IT" sz="1400" dirty="0" smtClean="0">
                <a:latin typeface="Cambria" pitchFamily="18" charset="0"/>
                <a:ea typeface="Calibri" pitchFamily="34" charset="0"/>
                <a:cs typeface="Arial" panose="020B0604020202020204" pitchFamily="34" charset="0"/>
              </a:rPr>
              <a:t>recordings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1400" dirty="0">
                <a:solidFill>
                  <a:schemeClr val="bg1">
                    <a:lumMod val="75000"/>
                  </a:schemeClr>
                </a:solidFill>
                <a:latin typeface="Cambria" pitchFamily="18" charset="0"/>
                <a:cs typeface="Arial" panose="020B0604020202020204" pitchFamily="34" charset="0"/>
              </a:rPr>
              <a:t>from seismic response </a:t>
            </a:r>
            <a:r>
              <a:rPr lang="en-US" sz="1400" dirty="0" smtClean="0">
                <a:solidFill>
                  <a:schemeClr val="bg1">
                    <a:lumMod val="75000"/>
                  </a:schemeClr>
                </a:solidFill>
                <a:latin typeface="Cambria" pitchFamily="18" charset="0"/>
                <a:cs typeface="Arial" panose="020B0604020202020204" pitchFamily="34" charset="0"/>
              </a:rPr>
              <a:t>analysis</a:t>
            </a:r>
            <a:endParaRPr lang="it-IT" sz="1400" dirty="0">
              <a:solidFill>
                <a:schemeClr val="bg1">
                  <a:lumMod val="75000"/>
                </a:schemeClr>
              </a:solidFill>
              <a:latin typeface="Cambria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2733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106311" y="977478"/>
            <a:ext cx="8229600" cy="339447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 smtClean="0">
                <a:latin typeface="Cambria" pitchFamily="18" charset="0"/>
              </a:rPr>
              <a:t>Lai </a:t>
            </a:r>
            <a:r>
              <a:rPr lang="en-US" sz="2400" dirty="0">
                <a:latin typeface="Cambria" pitchFamily="18" charset="0"/>
              </a:rPr>
              <a:t>et al. (2012) have obtained, for a location in </a:t>
            </a:r>
            <a:r>
              <a:rPr lang="en-US" sz="2400" dirty="0" smtClean="0">
                <a:latin typeface="Cambria" pitchFamily="18" charset="0"/>
              </a:rPr>
              <a:t>San Carlo (20</a:t>
            </a:r>
            <a:r>
              <a:rPr lang="en-US" sz="2400" baseline="30000" dirty="0" smtClean="0">
                <a:latin typeface="Cambria" pitchFamily="18" charset="0"/>
              </a:rPr>
              <a:t>th</a:t>
            </a:r>
            <a:r>
              <a:rPr lang="en-US" sz="2400" dirty="0" smtClean="0">
                <a:latin typeface="Cambria" pitchFamily="18" charset="0"/>
              </a:rPr>
              <a:t> </a:t>
            </a:r>
            <a:r>
              <a:rPr lang="en-US" sz="2400" dirty="0">
                <a:latin typeface="Cambria" pitchFamily="18" charset="0"/>
              </a:rPr>
              <a:t>May event) a PGA on type </a:t>
            </a:r>
            <a:r>
              <a:rPr lang="en-US" sz="2400" dirty="0" smtClean="0">
                <a:latin typeface="Cambria" pitchFamily="18" charset="0"/>
              </a:rPr>
              <a:t>D </a:t>
            </a:r>
            <a:r>
              <a:rPr lang="en-US" sz="2400" dirty="0">
                <a:latin typeface="Cambria" pitchFamily="18" charset="0"/>
              </a:rPr>
              <a:t>soil equal to </a:t>
            </a:r>
            <a:r>
              <a:rPr lang="en-US" sz="2400" dirty="0" smtClean="0">
                <a:latin typeface="Cambria" pitchFamily="18" charset="0"/>
              </a:rPr>
              <a:t>0.215g</a:t>
            </a:r>
            <a:r>
              <a:rPr lang="en-US" dirty="0">
                <a:latin typeface="Cambria" pitchFamily="18" charset="0"/>
              </a:rPr>
              <a:t>.</a:t>
            </a:r>
            <a:endParaRPr lang="it-IT" dirty="0">
              <a:latin typeface="Cambria" pitchFamily="18" charset="0"/>
            </a:endParaRPr>
          </a:p>
          <a:p>
            <a:pPr marL="0" indent="0">
              <a:buNone/>
            </a:pPr>
            <a:r>
              <a:rPr lang="en-US" dirty="0">
                <a:latin typeface="Cambria" pitchFamily="18" charset="0"/>
              </a:rPr>
              <a:t> </a:t>
            </a:r>
            <a:endParaRPr lang="it-IT" dirty="0">
              <a:latin typeface="Cambria" pitchFamily="18" charset="0"/>
            </a:endParaRPr>
          </a:p>
          <a:p>
            <a:pPr lvl="0"/>
            <a:endParaRPr lang="en-US" dirty="0" smtClean="0">
              <a:latin typeface="Cambria" pitchFamily="18" charset="0"/>
            </a:endParaRPr>
          </a:p>
          <a:p>
            <a:pPr lvl="0"/>
            <a:r>
              <a:rPr lang="en-US" sz="2000" dirty="0" smtClean="0">
                <a:latin typeface="Cambria" pitchFamily="18" charset="0"/>
              </a:rPr>
              <a:t>PGA </a:t>
            </a:r>
            <a:r>
              <a:rPr lang="en-US" sz="2000" dirty="0">
                <a:latin typeface="Cambria" pitchFamily="18" charset="0"/>
              </a:rPr>
              <a:t>= </a:t>
            </a:r>
            <a:r>
              <a:rPr lang="en-US" sz="2000" dirty="0" smtClean="0">
                <a:latin typeface="Cambria" pitchFamily="18" charset="0"/>
              </a:rPr>
              <a:t>0.215g </a:t>
            </a:r>
            <a:r>
              <a:rPr lang="en-US" sz="2000" dirty="0">
                <a:latin typeface="Cambria" pitchFamily="18" charset="0"/>
              </a:rPr>
              <a:t>and M</a:t>
            </a:r>
            <a:r>
              <a:rPr lang="en-US" sz="2000" baseline="-25000" dirty="0">
                <a:latin typeface="Cambria" pitchFamily="18" charset="0"/>
              </a:rPr>
              <a:t>w</a:t>
            </a:r>
            <a:r>
              <a:rPr lang="en-US" sz="2000" dirty="0">
                <a:latin typeface="Cambria" pitchFamily="18" charset="0"/>
              </a:rPr>
              <a:t> = 5.9 for the 20</a:t>
            </a:r>
            <a:r>
              <a:rPr lang="en-US" sz="2000" baseline="30000" dirty="0">
                <a:latin typeface="Cambria" pitchFamily="18" charset="0"/>
              </a:rPr>
              <a:t>th</a:t>
            </a:r>
            <a:r>
              <a:rPr lang="en-US" sz="2000" dirty="0">
                <a:latin typeface="Cambria" pitchFamily="18" charset="0"/>
              </a:rPr>
              <a:t> May event</a:t>
            </a:r>
            <a:endParaRPr lang="it-IT" sz="2000" dirty="0">
              <a:latin typeface="Cambria" pitchFamily="18" charset="0"/>
            </a:endParaRPr>
          </a:p>
          <a:p>
            <a:pPr lvl="0"/>
            <a:r>
              <a:rPr lang="en-US" sz="2000" dirty="0">
                <a:latin typeface="Cambria" pitchFamily="18" charset="0"/>
              </a:rPr>
              <a:t>PGA = </a:t>
            </a:r>
            <a:r>
              <a:rPr lang="en-US" sz="2000" dirty="0" smtClean="0">
                <a:latin typeface="Cambria" pitchFamily="18" charset="0"/>
              </a:rPr>
              <a:t>0.215g </a:t>
            </a:r>
            <a:r>
              <a:rPr lang="en-US" sz="2000" dirty="0">
                <a:latin typeface="Cambria" pitchFamily="18" charset="0"/>
              </a:rPr>
              <a:t>and M</a:t>
            </a:r>
            <a:r>
              <a:rPr lang="en-US" sz="2000" baseline="-25000" dirty="0">
                <a:latin typeface="Cambria" pitchFamily="18" charset="0"/>
              </a:rPr>
              <a:t>w</a:t>
            </a:r>
            <a:r>
              <a:rPr lang="en-US" sz="2000" dirty="0">
                <a:latin typeface="Cambria" pitchFamily="18" charset="0"/>
              </a:rPr>
              <a:t> = 5.8 for the 29</a:t>
            </a:r>
            <a:r>
              <a:rPr lang="en-US" sz="2000" baseline="30000" dirty="0">
                <a:latin typeface="Cambria" pitchFamily="18" charset="0"/>
              </a:rPr>
              <a:t>th</a:t>
            </a:r>
            <a:r>
              <a:rPr lang="en-US" sz="2000" dirty="0">
                <a:latin typeface="Cambria" pitchFamily="18" charset="0"/>
              </a:rPr>
              <a:t> May </a:t>
            </a:r>
            <a:r>
              <a:rPr lang="en-US" sz="2000" dirty="0" smtClean="0">
                <a:latin typeface="Cambria" pitchFamily="18" charset="0"/>
              </a:rPr>
              <a:t>event</a:t>
            </a:r>
          </a:p>
          <a:p>
            <a:r>
              <a:rPr lang="en-US" sz="2000" dirty="0">
                <a:latin typeface="Cambria" pitchFamily="18" charset="0"/>
              </a:rPr>
              <a:t>PGA = 0.15g for  </a:t>
            </a:r>
            <a:r>
              <a:rPr lang="en-US" sz="2000" dirty="0" err="1">
                <a:latin typeface="Cambria" pitchFamily="18" charset="0"/>
              </a:rPr>
              <a:t>Quistello</a:t>
            </a:r>
            <a:r>
              <a:rPr lang="en-US" sz="2000" dirty="0">
                <a:latin typeface="Cambria" pitchFamily="18" charset="0"/>
              </a:rPr>
              <a:t> and M</a:t>
            </a:r>
            <a:r>
              <a:rPr lang="en-US" sz="2000" baseline="-25000" dirty="0">
                <a:latin typeface="Cambria" pitchFamily="18" charset="0"/>
              </a:rPr>
              <a:t>w</a:t>
            </a:r>
            <a:r>
              <a:rPr lang="en-US" sz="2000" dirty="0">
                <a:latin typeface="Cambria" pitchFamily="18" charset="0"/>
              </a:rPr>
              <a:t> = 5.8;</a:t>
            </a:r>
            <a:endParaRPr lang="it-IT" sz="2000" dirty="0">
              <a:latin typeface="Cambria" pitchFamily="18" charset="0"/>
            </a:endParaRPr>
          </a:p>
          <a:p>
            <a:pPr lvl="0"/>
            <a:endParaRPr lang="it-IT" dirty="0">
              <a:latin typeface="Cambria" pitchFamily="18" charset="0"/>
            </a:endParaRPr>
          </a:p>
          <a:p>
            <a:endParaRPr lang="it-IT" dirty="0">
              <a:latin typeface="Cambria" pitchFamily="18" charset="0"/>
            </a:endParaRPr>
          </a:p>
        </p:txBody>
      </p:sp>
      <p:pic>
        <p:nvPicPr>
          <p:cNvPr id="6" name="Immagine 5" descr="study_sit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220072" y="2501987"/>
            <a:ext cx="3735723" cy="2641513"/>
          </a:xfrm>
          <a:prstGeom prst="rect">
            <a:avLst/>
          </a:prstGeom>
        </p:spPr>
      </p:pic>
      <p:sp>
        <p:nvSpPr>
          <p:cNvPr id="7" name="CasellaDiTesto 6"/>
          <p:cNvSpPr txBox="1"/>
          <p:nvPr/>
        </p:nvSpPr>
        <p:spPr>
          <a:xfrm>
            <a:off x="3131840" y="42713"/>
            <a:ext cx="59046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91625"/>
                </a:solidFill>
                <a:latin typeface="Cambria" pitchFamily="18" charset="0"/>
              </a:rPr>
              <a:t>INPUT PARAMETERS: PGA and Mw</a:t>
            </a:r>
            <a:endParaRPr lang="en-GB" sz="2400" b="1" dirty="0">
              <a:solidFill>
                <a:srgbClr val="091625"/>
              </a:solidFill>
              <a:latin typeface="Cambria" pitchFamily="18" charset="0"/>
            </a:endParaRPr>
          </a:p>
        </p:txBody>
      </p:sp>
      <p:cxnSp>
        <p:nvCxnSpPr>
          <p:cNvPr id="8" name="Connettore 1 7"/>
          <p:cNvCxnSpPr/>
          <p:nvPr/>
        </p:nvCxnSpPr>
        <p:spPr>
          <a:xfrm>
            <a:off x="0" y="546492"/>
            <a:ext cx="9144000" cy="0"/>
          </a:xfrm>
          <a:prstGeom prst="line">
            <a:avLst/>
          </a:prstGeom>
          <a:ln w="285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ttangolo 3"/>
          <p:cNvSpPr/>
          <p:nvPr/>
        </p:nvSpPr>
        <p:spPr>
          <a:xfrm>
            <a:off x="349786" y="589"/>
            <a:ext cx="3002489" cy="738664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1400" dirty="0">
                <a:solidFill>
                  <a:schemeClr val="bg1">
                    <a:lumMod val="75000"/>
                  </a:schemeClr>
                </a:solidFill>
                <a:latin typeface="Cambria" pitchFamily="18" charset="0"/>
                <a:cs typeface="Arial" panose="020B0604020202020204" pitchFamily="34" charset="0"/>
              </a:rPr>
              <a:t>seismic hazard Maps (NTC 2008</a:t>
            </a:r>
            <a:r>
              <a:rPr lang="en-US" sz="1400" dirty="0" smtClean="0">
                <a:solidFill>
                  <a:schemeClr val="bg1">
                    <a:lumMod val="75000"/>
                  </a:schemeClr>
                </a:solidFill>
                <a:latin typeface="Cambria" pitchFamily="18" charset="0"/>
                <a:cs typeface="Arial" panose="020B0604020202020204" pitchFamily="34" charset="0"/>
              </a:rPr>
              <a:t>)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altLang="it-IT" sz="1400" dirty="0">
                <a:solidFill>
                  <a:schemeClr val="bg1">
                    <a:lumMod val="75000"/>
                  </a:schemeClr>
                </a:solidFill>
                <a:latin typeface="Cambria" pitchFamily="18" charset="0"/>
                <a:ea typeface="Calibri" pitchFamily="34" charset="0"/>
                <a:cs typeface="Arial" panose="020B0604020202020204" pitchFamily="34" charset="0"/>
              </a:rPr>
              <a:t>from instrumental </a:t>
            </a:r>
            <a:r>
              <a:rPr lang="en-US" altLang="it-IT" sz="1400" dirty="0" smtClean="0">
                <a:solidFill>
                  <a:schemeClr val="bg1">
                    <a:lumMod val="75000"/>
                  </a:schemeClr>
                </a:solidFill>
                <a:latin typeface="Cambria" pitchFamily="18" charset="0"/>
                <a:ea typeface="Calibri" pitchFamily="34" charset="0"/>
                <a:cs typeface="Arial" panose="020B0604020202020204" pitchFamily="34" charset="0"/>
              </a:rPr>
              <a:t>recordings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1400" dirty="0">
                <a:latin typeface="Cambria" pitchFamily="18" charset="0"/>
                <a:cs typeface="Arial" panose="020B0604020202020204" pitchFamily="34" charset="0"/>
              </a:rPr>
              <a:t>from seismic response </a:t>
            </a:r>
            <a:r>
              <a:rPr lang="en-US" sz="1400" dirty="0" smtClean="0">
                <a:latin typeface="Cambria" pitchFamily="18" charset="0"/>
                <a:cs typeface="Arial" panose="020B0604020202020204" pitchFamily="34" charset="0"/>
              </a:rPr>
              <a:t>analysis</a:t>
            </a:r>
            <a:endParaRPr lang="it-IT" sz="1400" dirty="0">
              <a:latin typeface="Cambria" pitchFamily="18" charset="0"/>
              <a:cs typeface="Arial" panose="020B0604020202020204" pitchFamily="34" charset="0"/>
            </a:endParaRPr>
          </a:p>
        </p:txBody>
      </p:sp>
      <p:sp>
        <p:nvSpPr>
          <p:cNvPr id="5" name="Freccia in giù 4"/>
          <p:cNvSpPr/>
          <p:nvPr/>
        </p:nvSpPr>
        <p:spPr>
          <a:xfrm>
            <a:off x="3347864" y="2139702"/>
            <a:ext cx="2160240" cy="50405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00097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18994" y="2537113"/>
            <a:ext cx="3528392" cy="24681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5" name="Connettore 1 4"/>
          <p:cNvCxnSpPr/>
          <p:nvPr/>
        </p:nvCxnSpPr>
        <p:spPr>
          <a:xfrm>
            <a:off x="0" y="418896"/>
            <a:ext cx="9144000" cy="0"/>
          </a:xfrm>
          <a:prstGeom prst="line">
            <a:avLst/>
          </a:prstGeom>
          <a:ln w="285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496" y="575309"/>
            <a:ext cx="7524328" cy="22204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19394" y="2793561"/>
            <a:ext cx="2226349" cy="18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Figura a mano libera 10"/>
          <p:cNvSpPr/>
          <p:nvPr/>
        </p:nvSpPr>
        <p:spPr>
          <a:xfrm>
            <a:off x="2510750" y="2998375"/>
            <a:ext cx="1701210" cy="1754372"/>
          </a:xfrm>
          <a:custGeom>
            <a:avLst/>
            <a:gdLst>
              <a:gd name="connsiteX0" fmla="*/ 0 w 1701210"/>
              <a:gd name="connsiteY0" fmla="*/ 0 h 1754372"/>
              <a:gd name="connsiteX1" fmla="*/ 170121 w 1701210"/>
              <a:gd name="connsiteY1" fmla="*/ 63796 h 1754372"/>
              <a:gd name="connsiteX2" fmla="*/ 372140 w 1701210"/>
              <a:gd name="connsiteY2" fmla="*/ 127591 h 1754372"/>
              <a:gd name="connsiteX3" fmla="*/ 552893 w 1701210"/>
              <a:gd name="connsiteY3" fmla="*/ 191386 h 1754372"/>
              <a:gd name="connsiteX4" fmla="*/ 701749 w 1701210"/>
              <a:gd name="connsiteY4" fmla="*/ 318977 h 1754372"/>
              <a:gd name="connsiteX5" fmla="*/ 882503 w 1701210"/>
              <a:gd name="connsiteY5" fmla="*/ 425303 h 1754372"/>
              <a:gd name="connsiteX6" fmla="*/ 914400 w 1701210"/>
              <a:gd name="connsiteY6" fmla="*/ 627321 h 1754372"/>
              <a:gd name="connsiteX7" fmla="*/ 956930 w 1701210"/>
              <a:gd name="connsiteY7" fmla="*/ 776177 h 1754372"/>
              <a:gd name="connsiteX8" fmla="*/ 1127051 w 1701210"/>
              <a:gd name="connsiteY8" fmla="*/ 925033 h 1754372"/>
              <a:gd name="connsiteX9" fmla="*/ 1297172 w 1701210"/>
              <a:gd name="connsiteY9" fmla="*/ 1201479 h 1754372"/>
              <a:gd name="connsiteX10" fmla="*/ 1520456 w 1701210"/>
              <a:gd name="connsiteY10" fmla="*/ 1520456 h 1754372"/>
              <a:gd name="connsiteX11" fmla="*/ 1701210 w 1701210"/>
              <a:gd name="connsiteY11" fmla="*/ 1754372 h 17543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701210" h="1754372">
                <a:moveTo>
                  <a:pt x="0" y="0"/>
                </a:moveTo>
                <a:cubicBezTo>
                  <a:pt x="54049" y="21265"/>
                  <a:pt x="108098" y="42531"/>
                  <a:pt x="170121" y="63796"/>
                </a:cubicBezTo>
                <a:cubicBezTo>
                  <a:pt x="232144" y="85061"/>
                  <a:pt x="308345" y="106326"/>
                  <a:pt x="372140" y="127591"/>
                </a:cubicBezTo>
                <a:cubicBezTo>
                  <a:pt x="435935" y="148856"/>
                  <a:pt x="497958" y="159488"/>
                  <a:pt x="552893" y="191386"/>
                </a:cubicBezTo>
                <a:cubicBezTo>
                  <a:pt x="607828" y="223284"/>
                  <a:pt x="646814" y="279991"/>
                  <a:pt x="701749" y="318977"/>
                </a:cubicBezTo>
                <a:cubicBezTo>
                  <a:pt x="756684" y="357963"/>
                  <a:pt x="847061" y="373912"/>
                  <a:pt x="882503" y="425303"/>
                </a:cubicBezTo>
                <a:cubicBezTo>
                  <a:pt x="917945" y="476694"/>
                  <a:pt x="901996" y="568842"/>
                  <a:pt x="914400" y="627321"/>
                </a:cubicBezTo>
                <a:cubicBezTo>
                  <a:pt x="926804" y="685800"/>
                  <a:pt x="921488" y="726558"/>
                  <a:pt x="956930" y="776177"/>
                </a:cubicBezTo>
                <a:cubicBezTo>
                  <a:pt x="992372" y="825796"/>
                  <a:pt x="1070344" y="854149"/>
                  <a:pt x="1127051" y="925033"/>
                </a:cubicBezTo>
                <a:cubicBezTo>
                  <a:pt x="1183758" y="995917"/>
                  <a:pt x="1231605" y="1102242"/>
                  <a:pt x="1297172" y="1201479"/>
                </a:cubicBezTo>
                <a:cubicBezTo>
                  <a:pt x="1362739" y="1300716"/>
                  <a:pt x="1453116" y="1428307"/>
                  <a:pt x="1520456" y="1520456"/>
                </a:cubicBezTo>
                <a:cubicBezTo>
                  <a:pt x="1587796" y="1612605"/>
                  <a:pt x="1644503" y="1683488"/>
                  <a:pt x="1701210" y="1754372"/>
                </a:cubicBezTo>
              </a:path>
            </a:pathLst>
          </a:cu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CasellaDiTesto 12"/>
          <p:cNvSpPr txBox="1"/>
          <p:nvPr/>
        </p:nvSpPr>
        <p:spPr>
          <a:xfrm>
            <a:off x="0" y="-12328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 smtClean="0">
                <a:latin typeface="Cambria" pitchFamily="18" charset="0"/>
              </a:rPr>
              <a:t>RESULTS: SE – SAN CARLO </a:t>
            </a:r>
            <a:endParaRPr lang="en-GB" sz="2400" b="1" dirty="0">
              <a:latin typeface="Cambria" pitchFamily="18" charset="0"/>
            </a:endParaRPr>
          </a:p>
        </p:txBody>
      </p:sp>
      <p:pic>
        <p:nvPicPr>
          <p:cNvPr id="14" name="Immagine 13" descr="study_site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180708" y="51470"/>
            <a:ext cx="1892166" cy="1337942"/>
          </a:xfrm>
          <a:prstGeom prst="rect">
            <a:avLst/>
          </a:prstGeom>
        </p:spPr>
      </p:pic>
      <p:pic>
        <p:nvPicPr>
          <p:cNvPr id="9" name="Immagine 1" descr="figura_1_piezometro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288" y="51470"/>
            <a:ext cx="2011490" cy="20114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2" name="Connettore 1 11"/>
          <p:cNvCxnSpPr/>
          <p:nvPr/>
        </p:nvCxnSpPr>
        <p:spPr>
          <a:xfrm>
            <a:off x="2339752" y="1491630"/>
            <a:ext cx="0" cy="792088"/>
          </a:xfrm>
          <a:prstGeom prst="line">
            <a:avLst/>
          </a:prstGeom>
          <a:ln w="28575">
            <a:solidFill>
              <a:srgbClr val="7030A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ttore 1 14"/>
          <p:cNvCxnSpPr/>
          <p:nvPr/>
        </p:nvCxnSpPr>
        <p:spPr>
          <a:xfrm>
            <a:off x="4116263" y="1326348"/>
            <a:ext cx="0" cy="957370"/>
          </a:xfrm>
          <a:prstGeom prst="line">
            <a:avLst/>
          </a:prstGeom>
          <a:ln w="28575">
            <a:solidFill>
              <a:srgbClr val="7030A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ttore 1 16"/>
          <p:cNvCxnSpPr/>
          <p:nvPr/>
        </p:nvCxnSpPr>
        <p:spPr>
          <a:xfrm>
            <a:off x="3387973" y="1523529"/>
            <a:ext cx="0" cy="760189"/>
          </a:xfrm>
          <a:prstGeom prst="line">
            <a:avLst/>
          </a:prstGeom>
          <a:ln w="28575">
            <a:solidFill>
              <a:srgbClr val="7030A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CasellaDiTesto 17"/>
          <p:cNvSpPr txBox="1"/>
          <p:nvPr/>
        </p:nvSpPr>
        <p:spPr>
          <a:xfrm>
            <a:off x="2182680" y="1294449"/>
            <a:ext cx="432048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050" b="1" dirty="0" smtClean="0">
                <a:latin typeface="Cambria" pitchFamily="18" charset="0"/>
              </a:rPr>
              <a:t>L3</a:t>
            </a:r>
            <a:endParaRPr lang="en-GB" sz="1050" b="1" dirty="0">
              <a:latin typeface="Cambria" pitchFamily="18" charset="0"/>
            </a:endParaRPr>
          </a:p>
        </p:txBody>
      </p:sp>
      <p:sp>
        <p:nvSpPr>
          <p:cNvPr id="19" name="CasellaDiTesto 18"/>
          <p:cNvSpPr txBox="1"/>
          <p:nvPr/>
        </p:nvSpPr>
        <p:spPr>
          <a:xfrm>
            <a:off x="3972247" y="1102114"/>
            <a:ext cx="432048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050" b="1" dirty="0" smtClean="0">
                <a:latin typeface="Cambria" pitchFamily="18" charset="0"/>
              </a:rPr>
              <a:t>L2</a:t>
            </a:r>
            <a:endParaRPr lang="en-GB" sz="1050" b="1" dirty="0">
              <a:latin typeface="Cambria" pitchFamily="18" charset="0"/>
            </a:endParaRPr>
          </a:p>
        </p:txBody>
      </p:sp>
      <p:sp>
        <p:nvSpPr>
          <p:cNvPr id="20" name="CasellaDiTesto 19"/>
          <p:cNvSpPr txBox="1"/>
          <p:nvPr/>
        </p:nvSpPr>
        <p:spPr>
          <a:xfrm>
            <a:off x="3243957" y="1275606"/>
            <a:ext cx="432048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050" b="1" dirty="0" smtClean="0">
                <a:latin typeface="Cambria" pitchFamily="18" charset="0"/>
              </a:rPr>
              <a:t>L1</a:t>
            </a:r>
            <a:endParaRPr lang="en-GB" sz="1050" b="1" dirty="0">
              <a:latin typeface="Cambria" pitchFamily="18" charset="0"/>
            </a:endParaRPr>
          </a:p>
        </p:txBody>
      </p:sp>
      <p:sp>
        <p:nvSpPr>
          <p:cNvPr id="16" name="Ovale 15"/>
          <p:cNvSpPr/>
          <p:nvPr/>
        </p:nvSpPr>
        <p:spPr>
          <a:xfrm rot="16200000">
            <a:off x="8496383" y="1206246"/>
            <a:ext cx="438447" cy="3663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2" name="CasellaDiTesto 1"/>
          <p:cNvSpPr txBox="1"/>
          <p:nvPr/>
        </p:nvSpPr>
        <p:spPr>
          <a:xfrm>
            <a:off x="467544" y="2998375"/>
            <a:ext cx="151216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 smtClean="0"/>
              <a:t>High </a:t>
            </a:r>
            <a:r>
              <a:rPr lang="it-IT" sz="1400" dirty="0" err="1" smtClean="0"/>
              <a:t>spatial</a:t>
            </a:r>
            <a:r>
              <a:rPr lang="it-IT" sz="1400" dirty="0" smtClean="0"/>
              <a:t> </a:t>
            </a:r>
            <a:r>
              <a:rPr lang="it-IT" sz="1400" dirty="0" err="1" smtClean="0"/>
              <a:t>variability</a:t>
            </a:r>
            <a:r>
              <a:rPr lang="it-IT" sz="1400" dirty="0" smtClean="0"/>
              <a:t> of </a:t>
            </a:r>
            <a:r>
              <a:rPr lang="it-IT" sz="1400" dirty="0" err="1" smtClean="0"/>
              <a:t>soil</a:t>
            </a:r>
            <a:r>
              <a:rPr lang="it-IT" sz="1400" dirty="0" smtClean="0"/>
              <a:t> </a:t>
            </a:r>
            <a:r>
              <a:rPr lang="it-IT" sz="1400" dirty="0" err="1" smtClean="0"/>
              <a:t>characteristics</a:t>
            </a:r>
            <a:endParaRPr lang="it-IT" sz="1400" dirty="0"/>
          </a:p>
        </p:txBody>
      </p:sp>
      <p:sp>
        <p:nvSpPr>
          <p:cNvPr id="21" name="CasellaDiTesto 20"/>
          <p:cNvSpPr txBox="1"/>
          <p:nvPr/>
        </p:nvSpPr>
        <p:spPr>
          <a:xfrm>
            <a:off x="323528" y="4383415"/>
            <a:ext cx="15121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 smtClean="0"/>
              <a:t>Martelli, 2013</a:t>
            </a:r>
            <a:endParaRPr lang="it-IT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Connettore 1 3"/>
          <p:cNvCxnSpPr/>
          <p:nvPr/>
        </p:nvCxnSpPr>
        <p:spPr>
          <a:xfrm>
            <a:off x="0" y="418896"/>
            <a:ext cx="9144000" cy="0"/>
          </a:xfrm>
          <a:prstGeom prst="line">
            <a:avLst/>
          </a:prstGeom>
          <a:ln w="285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CasellaDiTesto 4"/>
          <p:cNvSpPr txBox="1"/>
          <p:nvPr/>
        </p:nvSpPr>
        <p:spPr>
          <a:xfrm>
            <a:off x="0" y="-12328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 smtClean="0">
                <a:latin typeface="Cambria" pitchFamily="18" charset="0"/>
              </a:rPr>
              <a:t>RESULTS : </a:t>
            </a:r>
            <a:r>
              <a:rPr lang="it-IT" sz="2400" i="1" dirty="0" smtClean="0">
                <a:latin typeface="Cambria" pitchFamily="18" charset="0"/>
              </a:rPr>
              <a:t>SE – SAN CARLO</a:t>
            </a:r>
            <a:endParaRPr lang="en-GB" sz="2400" i="1" dirty="0">
              <a:latin typeface="Cambria" pitchFamily="18" charset="0"/>
            </a:endParaRPr>
          </a:p>
        </p:txBody>
      </p:sp>
      <p:pic>
        <p:nvPicPr>
          <p:cNvPr id="11" name="Immagine 10" descr="203010C14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920866" y="828770"/>
            <a:ext cx="2104200" cy="4208400"/>
          </a:xfrm>
          <a:prstGeom prst="rect">
            <a:avLst/>
          </a:prstGeom>
        </p:spPr>
      </p:pic>
      <p:pic>
        <p:nvPicPr>
          <p:cNvPr id="12" name="Immagine 11" descr="203010C140_SBTn Plot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94862" y="808295"/>
            <a:ext cx="1835696" cy="4207396"/>
          </a:xfrm>
          <a:prstGeom prst="rect">
            <a:avLst/>
          </a:prstGeom>
        </p:spPr>
      </p:pic>
      <p:sp>
        <p:nvSpPr>
          <p:cNvPr id="13" name="CasellaDiTesto 12"/>
          <p:cNvSpPr txBox="1"/>
          <p:nvPr/>
        </p:nvSpPr>
        <p:spPr>
          <a:xfrm>
            <a:off x="2627784" y="483518"/>
            <a:ext cx="25202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i="1" dirty="0" smtClean="0">
                <a:latin typeface="Cambria" pitchFamily="18" charset="0"/>
              </a:rPr>
              <a:t>L1 – </a:t>
            </a:r>
            <a:r>
              <a:rPr lang="it-IT" sz="1600" i="1" dirty="0" err="1" smtClean="0">
                <a:latin typeface="Cambria" pitchFamily="18" charset="0"/>
              </a:rPr>
              <a:t>Ancient</a:t>
            </a:r>
            <a:r>
              <a:rPr lang="it-IT" sz="1600" i="1" dirty="0" smtClean="0">
                <a:latin typeface="Cambria" pitchFamily="18" charset="0"/>
              </a:rPr>
              <a:t> </a:t>
            </a:r>
            <a:r>
              <a:rPr lang="it-IT" sz="1600" i="1" dirty="0" err="1" smtClean="0">
                <a:latin typeface="Cambria" pitchFamily="18" charset="0"/>
              </a:rPr>
              <a:t>Riverbed</a:t>
            </a:r>
            <a:endParaRPr lang="en-GB" sz="1600" i="1" dirty="0">
              <a:latin typeface="Cambria" pitchFamily="18" charset="0"/>
            </a:endParaRPr>
          </a:p>
        </p:txBody>
      </p:sp>
      <p:sp>
        <p:nvSpPr>
          <p:cNvPr id="14" name="Rettangolo 13"/>
          <p:cNvSpPr/>
          <p:nvPr/>
        </p:nvSpPr>
        <p:spPr>
          <a:xfrm>
            <a:off x="2086148" y="1283816"/>
            <a:ext cx="648072" cy="1008112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15" name="Gruppo 14"/>
          <p:cNvGrpSpPr/>
          <p:nvPr/>
        </p:nvGrpSpPr>
        <p:grpSpPr>
          <a:xfrm>
            <a:off x="3708009" y="929069"/>
            <a:ext cx="3856534" cy="4140000"/>
            <a:chOff x="3995936" y="950335"/>
            <a:chExt cx="2767844" cy="4140000"/>
          </a:xfrm>
        </p:grpSpPr>
        <p:pic>
          <p:nvPicPr>
            <p:cNvPr id="16" name="Picture 3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4609686" y="950335"/>
              <a:ext cx="2154094" cy="4140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7" name="Picture 2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3995936" y="950335"/>
              <a:ext cx="624530" cy="4140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18" name="Immagine 17" descr="203010C140_summary_plot1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341287" y="1972187"/>
            <a:ext cx="2608672" cy="1739115"/>
          </a:xfrm>
          <a:prstGeom prst="rect">
            <a:avLst/>
          </a:prstGeom>
        </p:spPr>
      </p:pic>
      <p:sp>
        <p:nvSpPr>
          <p:cNvPr id="19" name="Rettangolo 18"/>
          <p:cNvSpPr/>
          <p:nvPr/>
        </p:nvSpPr>
        <p:spPr>
          <a:xfrm>
            <a:off x="4036151" y="1491630"/>
            <a:ext cx="576064" cy="1080120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20" name="Connettore 1 19"/>
          <p:cNvCxnSpPr/>
          <p:nvPr/>
        </p:nvCxnSpPr>
        <p:spPr>
          <a:xfrm>
            <a:off x="2731719" y="1286540"/>
            <a:ext cx="1304432" cy="20509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ttore 1 20"/>
          <p:cNvCxnSpPr/>
          <p:nvPr/>
        </p:nvCxnSpPr>
        <p:spPr>
          <a:xfrm>
            <a:off x="2742352" y="2296633"/>
            <a:ext cx="1297172" cy="265814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CasellaDiTesto 1"/>
          <p:cNvSpPr txBox="1"/>
          <p:nvPr/>
        </p:nvSpPr>
        <p:spPr>
          <a:xfrm>
            <a:off x="6383679" y="456223"/>
            <a:ext cx="2760321" cy="132343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it-IT" sz="1600" dirty="0" smtClean="0"/>
              <a:t>2 </a:t>
            </a:r>
            <a:r>
              <a:rPr lang="it-IT" sz="1600" dirty="0" err="1" smtClean="0"/>
              <a:t>liquifiable</a:t>
            </a:r>
            <a:r>
              <a:rPr lang="it-IT" sz="1600" dirty="0" smtClean="0"/>
              <a:t> </a:t>
            </a:r>
            <a:r>
              <a:rPr lang="it-IT" sz="1600" dirty="0" err="1" smtClean="0"/>
              <a:t>horizons</a:t>
            </a:r>
            <a:r>
              <a:rPr lang="it-IT" sz="1600" dirty="0" smtClean="0"/>
              <a:t>:</a:t>
            </a:r>
          </a:p>
          <a:p>
            <a:r>
              <a:rPr lang="it-IT" sz="1600" dirty="0" smtClean="0"/>
              <a:t>A) 5-10 m </a:t>
            </a:r>
            <a:r>
              <a:rPr lang="it-IT" sz="1600" dirty="0" err="1" smtClean="0"/>
              <a:t>thickness</a:t>
            </a:r>
            <a:r>
              <a:rPr lang="it-IT" sz="1600" dirty="0" smtClean="0"/>
              <a:t> (</a:t>
            </a:r>
            <a:r>
              <a:rPr lang="it-IT" sz="1600" dirty="0" err="1" smtClean="0"/>
              <a:t>alluvial</a:t>
            </a:r>
            <a:r>
              <a:rPr lang="it-IT" sz="1600" dirty="0" smtClean="0"/>
              <a:t> </a:t>
            </a:r>
            <a:r>
              <a:rPr lang="it-IT" sz="1600" dirty="0" err="1" smtClean="0"/>
              <a:t>deposits</a:t>
            </a:r>
            <a:r>
              <a:rPr lang="it-IT" sz="1600" dirty="0" smtClean="0"/>
              <a:t> of the Reno River and </a:t>
            </a:r>
            <a:r>
              <a:rPr lang="it-IT" sz="1600" dirty="0" err="1" smtClean="0"/>
              <a:t>old</a:t>
            </a:r>
            <a:r>
              <a:rPr lang="it-IT" sz="1600" dirty="0" smtClean="0"/>
              <a:t> </a:t>
            </a:r>
            <a:r>
              <a:rPr lang="it-IT" sz="1600" dirty="0" err="1" smtClean="0"/>
              <a:t>river</a:t>
            </a:r>
            <a:r>
              <a:rPr lang="it-IT" sz="1600" dirty="0" smtClean="0"/>
              <a:t> </a:t>
            </a:r>
            <a:r>
              <a:rPr lang="it-IT" sz="1600" dirty="0" err="1" smtClean="0"/>
              <a:t>banks</a:t>
            </a:r>
            <a:r>
              <a:rPr lang="it-IT" sz="1600" dirty="0" smtClean="0"/>
              <a:t>)</a:t>
            </a:r>
          </a:p>
          <a:p>
            <a:r>
              <a:rPr lang="it-IT" sz="1600" dirty="0" smtClean="0"/>
              <a:t>B) 1-7 m </a:t>
            </a:r>
            <a:r>
              <a:rPr lang="it-IT" sz="1600" dirty="0" err="1" smtClean="0"/>
              <a:t>thickness</a:t>
            </a:r>
            <a:endParaRPr lang="it-IT" sz="1600" dirty="0"/>
          </a:p>
        </p:txBody>
      </p:sp>
      <p:sp>
        <p:nvSpPr>
          <p:cNvPr id="22" name="CasellaDiTesto 21"/>
          <p:cNvSpPr txBox="1"/>
          <p:nvPr/>
        </p:nvSpPr>
        <p:spPr>
          <a:xfrm>
            <a:off x="6516217" y="1787872"/>
            <a:ext cx="2304256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it-IT" sz="1200" dirty="0" smtClean="0"/>
              <a:t>5: </a:t>
            </a:r>
            <a:r>
              <a:rPr lang="it-IT" sz="1200" dirty="0" err="1" smtClean="0"/>
              <a:t>silty</a:t>
            </a:r>
            <a:r>
              <a:rPr lang="it-IT" sz="1200" dirty="0" smtClean="0"/>
              <a:t> </a:t>
            </a:r>
            <a:r>
              <a:rPr lang="it-IT" sz="1200" dirty="0" err="1" smtClean="0"/>
              <a:t>sand</a:t>
            </a:r>
            <a:r>
              <a:rPr lang="it-IT" sz="1200" dirty="0" smtClean="0"/>
              <a:t> and </a:t>
            </a:r>
            <a:r>
              <a:rPr lang="it-IT" sz="1200" dirty="0" err="1" smtClean="0"/>
              <a:t>sandy</a:t>
            </a:r>
            <a:r>
              <a:rPr lang="it-IT" sz="1200" dirty="0" smtClean="0"/>
              <a:t> </a:t>
            </a:r>
            <a:r>
              <a:rPr lang="it-IT" sz="1200" dirty="0" err="1" smtClean="0"/>
              <a:t>silt</a:t>
            </a:r>
            <a:endParaRPr lang="it-IT" sz="1200" dirty="0" smtClean="0"/>
          </a:p>
          <a:p>
            <a:r>
              <a:rPr lang="it-IT" sz="1200" dirty="0" smtClean="0"/>
              <a:t>6: </a:t>
            </a:r>
            <a:r>
              <a:rPr lang="it-IT" sz="1200" dirty="0" err="1" smtClean="0"/>
              <a:t>clean</a:t>
            </a:r>
            <a:r>
              <a:rPr lang="it-IT" sz="1200" dirty="0" smtClean="0"/>
              <a:t> </a:t>
            </a:r>
            <a:r>
              <a:rPr lang="it-IT" sz="1200" dirty="0" err="1" smtClean="0"/>
              <a:t>sand</a:t>
            </a:r>
            <a:r>
              <a:rPr lang="it-IT" sz="1200" dirty="0" smtClean="0"/>
              <a:t> to </a:t>
            </a:r>
            <a:r>
              <a:rPr lang="it-IT" sz="1200" dirty="0" err="1" smtClean="0"/>
              <a:t>silty</a:t>
            </a:r>
            <a:r>
              <a:rPr lang="it-IT" sz="1200" dirty="0" smtClean="0"/>
              <a:t> </a:t>
            </a:r>
            <a:r>
              <a:rPr lang="it-IT" sz="1200" dirty="0" err="1" smtClean="0"/>
              <a:t>sand</a:t>
            </a:r>
            <a:endParaRPr lang="it-IT" sz="1200" dirty="0"/>
          </a:p>
        </p:txBody>
      </p:sp>
      <p:sp>
        <p:nvSpPr>
          <p:cNvPr id="23" name="CasellaDiTesto 22"/>
          <p:cNvSpPr txBox="1"/>
          <p:nvPr/>
        </p:nvSpPr>
        <p:spPr>
          <a:xfrm>
            <a:off x="1861053" y="858416"/>
            <a:ext cx="79208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000" b="1" dirty="0" smtClean="0">
                <a:latin typeface="Cambria" pitchFamily="18" charset="0"/>
              </a:rPr>
              <a:t>0.5 </a:t>
            </a:r>
            <a:endParaRPr lang="en-GB" sz="1000" b="1" dirty="0">
              <a:latin typeface="Cambria" pitchFamily="18" charset="0"/>
            </a:endParaRPr>
          </a:p>
        </p:txBody>
      </p:sp>
      <p:sp>
        <p:nvSpPr>
          <p:cNvPr id="24" name="CasellaDiTesto 23"/>
          <p:cNvSpPr txBox="1"/>
          <p:nvPr/>
        </p:nvSpPr>
        <p:spPr>
          <a:xfrm>
            <a:off x="1900294" y="4698082"/>
            <a:ext cx="79208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000" b="1" dirty="0" smtClean="0">
                <a:latin typeface="Cambria" pitchFamily="18" charset="0"/>
              </a:rPr>
              <a:t>25 </a:t>
            </a:r>
            <a:endParaRPr lang="en-GB" sz="1000" b="1" dirty="0">
              <a:latin typeface="Cambria" pitchFamily="18" charset="0"/>
            </a:endParaRPr>
          </a:p>
        </p:txBody>
      </p:sp>
      <p:sp>
        <p:nvSpPr>
          <p:cNvPr id="25" name="Rettangolo 24"/>
          <p:cNvSpPr/>
          <p:nvPr/>
        </p:nvSpPr>
        <p:spPr>
          <a:xfrm>
            <a:off x="2094280" y="3723878"/>
            <a:ext cx="648072" cy="432048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aphicFrame>
        <p:nvGraphicFramePr>
          <p:cNvPr id="3" name="Tabel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20039336"/>
              </p:ext>
            </p:extLst>
          </p:nvPr>
        </p:nvGraphicFramePr>
        <p:xfrm>
          <a:off x="4572000" y="3921988"/>
          <a:ext cx="4560168" cy="1188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40042"/>
                <a:gridCol w="1140042"/>
                <a:gridCol w="1140042"/>
                <a:gridCol w="1140042"/>
              </a:tblGrid>
              <a:tr h="524177">
                <a:tc>
                  <a:txBody>
                    <a:bodyPr/>
                    <a:lstStyle/>
                    <a:p>
                      <a:r>
                        <a:rPr lang="it-IT" sz="1200" b="0" i="0" baseline="0" dirty="0" err="1" smtClean="0"/>
                        <a:t>Liquefiable</a:t>
                      </a:r>
                      <a:r>
                        <a:rPr lang="it-IT" sz="1200" b="0" i="0" baseline="0" dirty="0" smtClean="0"/>
                        <a:t> </a:t>
                      </a:r>
                      <a:r>
                        <a:rPr lang="it-IT" sz="1200" b="0" i="0" baseline="0" dirty="0" err="1" smtClean="0"/>
                        <a:t>horizons</a:t>
                      </a:r>
                      <a:endParaRPr lang="it-IT" sz="1200" b="0" i="0" baseline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200" b="0" i="0" baseline="0" dirty="0" err="1" smtClean="0"/>
                        <a:t>Robertson</a:t>
                      </a:r>
                      <a:r>
                        <a:rPr lang="it-IT" sz="1200" b="0" i="0" baseline="0" dirty="0" smtClean="0"/>
                        <a:t>, 2009</a:t>
                      </a:r>
                      <a:endParaRPr lang="it-IT" sz="1200" b="0" i="0" baseline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200" b="0" i="0" baseline="0" dirty="0" err="1" smtClean="0"/>
                        <a:t>Idriss</a:t>
                      </a:r>
                      <a:r>
                        <a:rPr lang="it-IT" sz="1200" b="0" i="0" baseline="0" dirty="0" smtClean="0"/>
                        <a:t> &amp; </a:t>
                      </a:r>
                      <a:r>
                        <a:rPr lang="it-IT" sz="1200" b="0" i="0" baseline="0" dirty="0" err="1" smtClean="0"/>
                        <a:t>Boulanger</a:t>
                      </a:r>
                      <a:r>
                        <a:rPr lang="it-IT" sz="1200" b="0" i="0" baseline="0" dirty="0" smtClean="0"/>
                        <a:t>, 2008</a:t>
                      </a:r>
                      <a:endParaRPr lang="it-IT" sz="1200" b="0" i="0" baseline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200" b="0" i="0" baseline="0" dirty="0" smtClean="0"/>
                        <a:t>Moss et al. , 2006</a:t>
                      </a:r>
                      <a:endParaRPr lang="it-IT" sz="1200" b="0" i="0" baseline="0" dirty="0"/>
                    </a:p>
                  </a:txBody>
                  <a:tcPr/>
                </a:tc>
              </a:tr>
              <a:tr h="224647">
                <a:tc>
                  <a:txBody>
                    <a:bodyPr/>
                    <a:lstStyle/>
                    <a:p>
                      <a:r>
                        <a:rPr lang="it-IT" sz="1200" b="0" i="0" baseline="0" dirty="0" smtClean="0"/>
                        <a:t>A</a:t>
                      </a:r>
                      <a:endParaRPr lang="it-IT" sz="1200" b="0" i="0" baseline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200" b="0" i="0" baseline="0" dirty="0" smtClean="0"/>
                        <a:t>-</a:t>
                      </a:r>
                      <a:endParaRPr lang="it-IT" sz="1200" b="0" i="0" baseline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200" b="0" i="0" baseline="0" dirty="0" smtClean="0"/>
                        <a:t>2,8-8,6m</a:t>
                      </a:r>
                      <a:endParaRPr lang="it-IT" sz="1200" b="0" i="0" baseline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200" b="0" i="0" baseline="0" dirty="0" smtClean="0"/>
                        <a:t>2,6-8,6m</a:t>
                      </a:r>
                      <a:endParaRPr lang="it-IT" sz="1200" b="0" i="0" baseline="0" dirty="0"/>
                    </a:p>
                  </a:txBody>
                  <a:tcPr/>
                </a:tc>
              </a:tr>
              <a:tr h="224647">
                <a:tc>
                  <a:txBody>
                    <a:bodyPr/>
                    <a:lstStyle/>
                    <a:p>
                      <a:r>
                        <a:rPr lang="it-IT" sz="1200" b="0" i="0" baseline="0" dirty="0" smtClean="0"/>
                        <a:t>B</a:t>
                      </a:r>
                      <a:endParaRPr lang="it-IT" sz="1200" b="0" i="0" baseline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200" b="0" i="0" baseline="0" dirty="0" smtClean="0"/>
                        <a:t>-</a:t>
                      </a:r>
                      <a:endParaRPr lang="it-IT" sz="1200" b="0" i="0" baseline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200" b="0" i="0" baseline="0" dirty="0" smtClean="0"/>
                        <a:t>-</a:t>
                      </a:r>
                      <a:endParaRPr lang="it-IT" sz="1200" b="0" i="0" baseline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200" b="0" i="0" baseline="0" dirty="0" smtClean="0"/>
                        <a:t>-</a:t>
                      </a:r>
                      <a:endParaRPr lang="it-IT" sz="1200" b="0" i="0" baseline="0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Connettore 1 3"/>
          <p:cNvCxnSpPr/>
          <p:nvPr/>
        </p:nvCxnSpPr>
        <p:spPr>
          <a:xfrm>
            <a:off x="0" y="418896"/>
            <a:ext cx="9144000" cy="0"/>
          </a:xfrm>
          <a:prstGeom prst="line">
            <a:avLst/>
          </a:prstGeom>
          <a:ln w="285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CasellaDiTesto 4"/>
          <p:cNvSpPr txBox="1"/>
          <p:nvPr/>
        </p:nvSpPr>
        <p:spPr>
          <a:xfrm>
            <a:off x="0" y="-12328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 smtClean="0">
                <a:latin typeface="Cambria" pitchFamily="18" charset="0"/>
              </a:rPr>
              <a:t>RESULTS : </a:t>
            </a:r>
            <a:r>
              <a:rPr lang="it-IT" sz="2400" i="1" dirty="0" smtClean="0">
                <a:latin typeface="Cambria" pitchFamily="18" charset="0"/>
              </a:rPr>
              <a:t>SE – SAN CARLO</a:t>
            </a:r>
            <a:endParaRPr lang="en-GB" sz="2400" i="1" dirty="0">
              <a:latin typeface="Cambria" pitchFamily="18" charset="0"/>
            </a:endParaRPr>
          </a:p>
        </p:txBody>
      </p:sp>
      <p:pic>
        <p:nvPicPr>
          <p:cNvPr id="8" name="Immagine 7" descr="185130C137_Norm. Soil Behaviour Typ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107526" y="742073"/>
            <a:ext cx="2104201" cy="4208400"/>
          </a:xfrm>
          <a:prstGeom prst="rect">
            <a:avLst/>
          </a:prstGeom>
        </p:spPr>
      </p:pic>
      <p:pic>
        <p:nvPicPr>
          <p:cNvPr id="9" name="Immagine 8" descr="185130C137_SBTn Plot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9528" y="742074"/>
            <a:ext cx="2104200" cy="4208400"/>
          </a:xfrm>
          <a:prstGeom prst="rect">
            <a:avLst/>
          </a:prstGeom>
        </p:spPr>
      </p:pic>
      <p:sp>
        <p:nvSpPr>
          <p:cNvPr id="14" name="CasellaDiTesto 13"/>
          <p:cNvSpPr txBox="1"/>
          <p:nvPr/>
        </p:nvSpPr>
        <p:spPr>
          <a:xfrm>
            <a:off x="1078871" y="417297"/>
            <a:ext cx="25202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i="1" dirty="0" smtClean="0">
                <a:latin typeface="Cambria" pitchFamily="18" charset="0"/>
              </a:rPr>
              <a:t>L2 – </a:t>
            </a:r>
            <a:r>
              <a:rPr lang="it-IT" sz="1600" i="1" dirty="0" err="1" smtClean="0">
                <a:latin typeface="Cambria" pitchFamily="18" charset="0"/>
              </a:rPr>
              <a:t>Ancient</a:t>
            </a:r>
            <a:r>
              <a:rPr lang="it-IT" sz="1600" i="1" dirty="0" smtClean="0">
                <a:latin typeface="Cambria" pitchFamily="18" charset="0"/>
              </a:rPr>
              <a:t> </a:t>
            </a:r>
            <a:r>
              <a:rPr lang="it-IT" sz="1600" i="1" dirty="0" err="1" smtClean="0">
                <a:latin typeface="Cambria" pitchFamily="18" charset="0"/>
              </a:rPr>
              <a:t>levee</a:t>
            </a:r>
            <a:r>
              <a:rPr lang="it-IT" sz="1600" i="1" dirty="0" smtClean="0">
                <a:latin typeface="Cambria" pitchFamily="18" charset="0"/>
              </a:rPr>
              <a:t> </a:t>
            </a:r>
            <a:r>
              <a:rPr lang="it-IT" sz="1600" i="1" dirty="0" err="1" smtClean="0">
                <a:latin typeface="Cambria" pitchFamily="18" charset="0"/>
              </a:rPr>
              <a:t>ridge</a:t>
            </a:r>
            <a:endParaRPr lang="en-GB" sz="1600" i="1" dirty="0">
              <a:latin typeface="Cambria" pitchFamily="18" charset="0"/>
            </a:endParaRPr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610325" y="863342"/>
            <a:ext cx="3989066" cy="3816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Immagine 15" descr="185130C137_summary_plot1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588224" y="1023104"/>
            <a:ext cx="2451540" cy="1634360"/>
          </a:xfrm>
          <a:prstGeom prst="rect">
            <a:avLst/>
          </a:prstGeom>
        </p:spPr>
      </p:pic>
      <p:sp>
        <p:nvSpPr>
          <p:cNvPr id="17" name="Rettangolo 16"/>
          <p:cNvSpPr/>
          <p:nvPr/>
        </p:nvSpPr>
        <p:spPr>
          <a:xfrm>
            <a:off x="2289010" y="2088960"/>
            <a:ext cx="648072" cy="432048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Rettangolo 17"/>
          <p:cNvSpPr/>
          <p:nvPr/>
        </p:nvSpPr>
        <p:spPr>
          <a:xfrm>
            <a:off x="3841286" y="2993164"/>
            <a:ext cx="316043" cy="1206695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9" name="Connettore 1 18"/>
          <p:cNvCxnSpPr/>
          <p:nvPr/>
        </p:nvCxnSpPr>
        <p:spPr>
          <a:xfrm>
            <a:off x="2915816" y="2067694"/>
            <a:ext cx="936104" cy="936104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ttore 1 19"/>
          <p:cNvCxnSpPr/>
          <p:nvPr/>
        </p:nvCxnSpPr>
        <p:spPr>
          <a:xfrm>
            <a:off x="2915816" y="2499742"/>
            <a:ext cx="936104" cy="1656184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CasellaDiTesto 12"/>
          <p:cNvSpPr txBox="1"/>
          <p:nvPr/>
        </p:nvSpPr>
        <p:spPr>
          <a:xfrm>
            <a:off x="2009428" y="4597499"/>
            <a:ext cx="79208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000" b="1" dirty="0" smtClean="0">
                <a:latin typeface="Cambria" pitchFamily="18" charset="0"/>
              </a:rPr>
              <a:t>29.5 </a:t>
            </a:r>
            <a:endParaRPr lang="en-GB" sz="1000" b="1" dirty="0">
              <a:latin typeface="Cambria" pitchFamily="18" charset="0"/>
            </a:endParaRPr>
          </a:p>
        </p:txBody>
      </p:sp>
      <p:sp>
        <p:nvSpPr>
          <p:cNvPr id="21" name="CasellaDiTesto 20"/>
          <p:cNvSpPr txBox="1"/>
          <p:nvPr/>
        </p:nvSpPr>
        <p:spPr>
          <a:xfrm>
            <a:off x="2051720" y="776883"/>
            <a:ext cx="79208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000" b="1" dirty="0" smtClean="0">
                <a:latin typeface="Cambria" pitchFamily="18" charset="0"/>
              </a:rPr>
              <a:t>0.5 </a:t>
            </a:r>
            <a:endParaRPr lang="en-GB" sz="1000" b="1" dirty="0">
              <a:latin typeface="Cambria" pitchFamily="18" charset="0"/>
            </a:endParaRPr>
          </a:p>
        </p:txBody>
      </p:sp>
      <p:graphicFrame>
        <p:nvGraphicFramePr>
          <p:cNvPr id="22" name="Tabella 2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87454979"/>
              </p:ext>
            </p:extLst>
          </p:nvPr>
        </p:nvGraphicFramePr>
        <p:xfrm>
          <a:off x="4572000" y="4036074"/>
          <a:ext cx="4560168" cy="914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40042"/>
                <a:gridCol w="1140042"/>
                <a:gridCol w="1140042"/>
                <a:gridCol w="1140042"/>
              </a:tblGrid>
              <a:tr h="524177">
                <a:tc>
                  <a:txBody>
                    <a:bodyPr/>
                    <a:lstStyle/>
                    <a:p>
                      <a:r>
                        <a:rPr lang="it-IT" sz="1200" b="0" i="0" baseline="0" dirty="0" err="1" smtClean="0"/>
                        <a:t>Liquefiable</a:t>
                      </a:r>
                      <a:r>
                        <a:rPr lang="it-IT" sz="1200" b="0" i="0" baseline="0" dirty="0" smtClean="0"/>
                        <a:t> </a:t>
                      </a:r>
                      <a:r>
                        <a:rPr lang="it-IT" sz="1200" b="0" i="0" baseline="0" dirty="0" err="1" smtClean="0"/>
                        <a:t>horizons</a:t>
                      </a:r>
                      <a:endParaRPr lang="it-IT" sz="1200" b="0" i="0" baseline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200" b="0" i="0" baseline="0" dirty="0" err="1" smtClean="0"/>
                        <a:t>Robertson</a:t>
                      </a:r>
                      <a:r>
                        <a:rPr lang="it-IT" sz="1200" b="0" i="0" baseline="0" dirty="0" smtClean="0"/>
                        <a:t>, 2009</a:t>
                      </a:r>
                      <a:endParaRPr lang="it-IT" sz="1200" b="0" i="0" baseline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200" b="0" i="0" baseline="0" dirty="0" err="1" smtClean="0"/>
                        <a:t>Idriss</a:t>
                      </a:r>
                      <a:r>
                        <a:rPr lang="it-IT" sz="1200" b="0" i="0" baseline="0" dirty="0" smtClean="0"/>
                        <a:t> &amp; </a:t>
                      </a:r>
                      <a:r>
                        <a:rPr lang="it-IT" sz="1200" b="0" i="0" baseline="0" dirty="0" err="1" smtClean="0"/>
                        <a:t>Boulanger</a:t>
                      </a:r>
                      <a:r>
                        <a:rPr lang="it-IT" sz="1200" b="0" i="0" baseline="0" dirty="0" smtClean="0"/>
                        <a:t>, 2008</a:t>
                      </a:r>
                      <a:endParaRPr lang="it-IT" sz="1200" b="0" i="0" baseline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200" b="0" i="0" baseline="0" dirty="0" smtClean="0"/>
                        <a:t>Moss et al. , 2006</a:t>
                      </a:r>
                      <a:endParaRPr lang="it-IT" sz="1200" b="0" i="0" baseline="0" dirty="0"/>
                    </a:p>
                  </a:txBody>
                  <a:tcPr/>
                </a:tc>
              </a:tr>
              <a:tr h="224647">
                <a:tc>
                  <a:txBody>
                    <a:bodyPr/>
                    <a:lstStyle/>
                    <a:p>
                      <a:endParaRPr lang="it-IT" sz="1200" b="0" i="0" baseline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200" b="0" i="0" baseline="0" dirty="0" smtClean="0"/>
                        <a:t>9,6-12,6m</a:t>
                      </a:r>
                      <a:endParaRPr lang="it-IT" sz="1200" b="0" i="0" baseline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200" b="0" i="0" baseline="0" dirty="0" smtClean="0"/>
                        <a:t>9,6-12,6m</a:t>
                      </a:r>
                      <a:endParaRPr lang="it-IT" sz="1200" b="0" i="0" baseline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200" b="0" i="0" baseline="0" dirty="0" smtClean="0"/>
                        <a:t>9,6-12,6m</a:t>
                      </a:r>
                      <a:endParaRPr lang="it-IT" sz="1200" b="0" i="0" baseline="0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magine 13" descr="185140C250_SBT Plot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4463" y="730500"/>
            <a:ext cx="2104200" cy="4208400"/>
          </a:xfrm>
          <a:prstGeom prst="rect">
            <a:avLst/>
          </a:prstGeom>
        </p:spPr>
      </p:pic>
      <p:pic>
        <p:nvPicPr>
          <p:cNvPr id="22" name="Immagine 21" descr="185140C250_Soil Behaviour Type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113636" y="743556"/>
            <a:ext cx="2104200" cy="4208400"/>
          </a:xfrm>
          <a:prstGeom prst="rect">
            <a:avLst/>
          </a:prstGeom>
        </p:spPr>
      </p:pic>
      <p:cxnSp>
        <p:nvCxnSpPr>
          <p:cNvPr id="4" name="Connettore 1 3"/>
          <p:cNvCxnSpPr/>
          <p:nvPr/>
        </p:nvCxnSpPr>
        <p:spPr>
          <a:xfrm>
            <a:off x="0" y="418896"/>
            <a:ext cx="9144000" cy="0"/>
          </a:xfrm>
          <a:prstGeom prst="line">
            <a:avLst/>
          </a:prstGeom>
          <a:ln w="285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CasellaDiTesto 4"/>
          <p:cNvSpPr txBox="1"/>
          <p:nvPr/>
        </p:nvSpPr>
        <p:spPr>
          <a:xfrm>
            <a:off x="0" y="-12328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 smtClean="0">
                <a:latin typeface="Cambria" pitchFamily="18" charset="0"/>
              </a:rPr>
              <a:t>RESULTS : </a:t>
            </a:r>
            <a:r>
              <a:rPr lang="it-IT" sz="2400" i="1" dirty="0" smtClean="0">
                <a:latin typeface="Cambria" pitchFamily="18" charset="0"/>
              </a:rPr>
              <a:t>SE – SAN CARLO </a:t>
            </a:r>
            <a:endParaRPr lang="en-GB" sz="2400" i="1" dirty="0">
              <a:latin typeface="Cambria" pitchFamily="18" charset="0"/>
            </a:endParaRPr>
          </a:p>
        </p:txBody>
      </p:sp>
      <p:sp>
        <p:nvSpPr>
          <p:cNvPr id="13" name="CasellaDiTesto 12"/>
          <p:cNvSpPr txBox="1"/>
          <p:nvPr/>
        </p:nvSpPr>
        <p:spPr>
          <a:xfrm>
            <a:off x="951275" y="396031"/>
            <a:ext cx="25202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600" i="1" dirty="0" smtClean="0">
                <a:latin typeface="Cambria" pitchFamily="18" charset="0"/>
              </a:rPr>
              <a:t>L3 – </a:t>
            </a:r>
            <a:r>
              <a:rPr lang="it-IT" sz="1600" i="1" dirty="0" err="1" smtClean="0">
                <a:latin typeface="Cambria" pitchFamily="18" charset="0"/>
              </a:rPr>
              <a:t>Plain</a:t>
            </a:r>
            <a:endParaRPr lang="en-GB" sz="1600" i="1" dirty="0">
              <a:latin typeface="Cambria" pitchFamily="18" charset="0"/>
            </a:endParaRPr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635896" y="771550"/>
            <a:ext cx="4608362" cy="38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Rettangolo 16"/>
          <p:cNvSpPr/>
          <p:nvPr/>
        </p:nvSpPr>
        <p:spPr>
          <a:xfrm>
            <a:off x="2342175" y="1851669"/>
            <a:ext cx="698740" cy="604451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Rettangolo 18"/>
          <p:cNvSpPr/>
          <p:nvPr/>
        </p:nvSpPr>
        <p:spPr>
          <a:xfrm>
            <a:off x="3892029" y="1851670"/>
            <a:ext cx="360040" cy="720080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3" name="Immagine 22" descr="185140C250_summary_plot1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709500" y="2283718"/>
            <a:ext cx="2434450" cy="1634400"/>
          </a:xfrm>
          <a:prstGeom prst="rect">
            <a:avLst/>
          </a:prstGeom>
        </p:spPr>
      </p:pic>
      <p:cxnSp>
        <p:nvCxnSpPr>
          <p:cNvPr id="25" name="Connettore 1 24"/>
          <p:cNvCxnSpPr/>
          <p:nvPr/>
        </p:nvCxnSpPr>
        <p:spPr>
          <a:xfrm>
            <a:off x="3059832" y="1851670"/>
            <a:ext cx="864096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nettore 1 26"/>
          <p:cNvCxnSpPr/>
          <p:nvPr/>
        </p:nvCxnSpPr>
        <p:spPr>
          <a:xfrm>
            <a:off x="3057099" y="2456597"/>
            <a:ext cx="839337" cy="109182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CasellaDiTesto 29"/>
          <p:cNvSpPr txBox="1"/>
          <p:nvPr/>
        </p:nvSpPr>
        <p:spPr>
          <a:xfrm>
            <a:off x="2092050" y="4567809"/>
            <a:ext cx="79208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000" b="1" dirty="0" smtClean="0">
                <a:latin typeface="Cambria" pitchFamily="18" charset="0"/>
              </a:rPr>
              <a:t>15 </a:t>
            </a:r>
            <a:endParaRPr lang="en-GB" sz="1000" b="1" dirty="0">
              <a:latin typeface="Cambria" pitchFamily="18" charset="0"/>
            </a:endParaRPr>
          </a:p>
        </p:txBody>
      </p:sp>
      <p:sp>
        <p:nvSpPr>
          <p:cNvPr id="31" name="CasellaDiTesto 30"/>
          <p:cNvSpPr txBox="1"/>
          <p:nvPr/>
        </p:nvSpPr>
        <p:spPr>
          <a:xfrm>
            <a:off x="2070563" y="811659"/>
            <a:ext cx="79208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000" b="1" dirty="0" smtClean="0">
                <a:latin typeface="Cambria" pitchFamily="18" charset="0"/>
              </a:rPr>
              <a:t>0.5 </a:t>
            </a:r>
            <a:endParaRPr lang="en-GB" sz="1000" b="1" dirty="0">
              <a:latin typeface="Cambria" pitchFamily="18" charset="0"/>
            </a:endParaRPr>
          </a:p>
        </p:txBody>
      </p:sp>
      <p:graphicFrame>
        <p:nvGraphicFramePr>
          <p:cNvPr id="16" name="Tabella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77771012"/>
              </p:ext>
            </p:extLst>
          </p:nvPr>
        </p:nvGraphicFramePr>
        <p:xfrm>
          <a:off x="3491880" y="4037556"/>
          <a:ext cx="4560168" cy="914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40042"/>
                <a:gridCol w="1140042"/>
                <a:gridCol w="1140042"/>
                <a:gridCol w="1140042"/>
              </a:tblGrid>
              <a:tr h="524177">
                <a:tc>
                  <a:txBody>
                    <a:bodyPr/>
                    <a:lstStyle/>
                    <a:p>
                      <a:r>
                        <a:rPr lang="it-IT" sz="1200" b="0" i="0" baseline="0" dirty="0" err="1" smtClean="0"/>
                        <a:t>Liquefiable</a:t>
                      </a:r>
                      <a:r>
                        <a:rPr lang="it-IT" sz="1200" b="0" i="0" baseline="0" dirty="0" smtClean="0"/>
                        <a:t> </a:t>
                      </a:r>
                      <a:r>
                        <a:rPr lang="it-IT" sz="1200" b="0" i="0" baseline="0" dirty="0" err="1" smtClean="0"/>
                        <a:t>horizons</a:t>
                      </a:r>
                      <a:endParaRPr lang="it-IT" sz="1200" b="0" i="0" baseline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200" b="0" i="0" baseline="0" dirty="0" err="1" smtClean="0"/>
                        <a:t>Robertson</a:t>
                      </a:r>
                      <a:r>
                        <a:rPr lang="it-IT" sz="1200" b="0" i="0" baseline="0" dirty="0" smtClean="0"/>
                        <a:t>, 2009</a:t>
                      </a:r>
                      <a:endParaRPr lang="it-IT" sz="1200" b="0" i="0" baseline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200" b="0" i="0" baseline="0" dirty="0" err="1" smtClean="0"/>
                        <a:t>Idriss</a:t>
                      </a:r>
                      <a:r>
                        <a:rPr lang="it-IT" sz="1200" b="0" i="0" baseline="0" dirty="0" smtClean="0"/>
                        <a:t> &amp; </a:t>
                      </a:r>
                      <a:r>
                        <a:rPr lang="it-IT" sz="1200" b="0" i="0" baseline="0" dirty="0" err="1" smtClean="0"/>
                        <a:t>Boulanger</a:t>
                      </a:r>
                      <a:r>
                        <a:rPr lang="it-IT" sz="1200" b="0" i="0" baseline="0" dirty="0" smtClean="0"/>
                        <a:t>, 2008</a:t>
                      </a:r>
                      <a:endParaRPr lang="it-IT" sz="1200" b="0" i="0" baseline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200" b="0" i="0" baseline="0" dirty="0" smtClean="0"/>
                        <a:t>Moss et al. , 2006</a:t>
                      </a:r>
                      <a:endParaRPr lang="it-IT" sz="1200" b="0" i="0" baseline="0" dirty="0"/>
                    </a:p>
                  </a:txBody>
                  <a:tcPr/>
                </a:tc>
              </a:tr>
              <a:tr h="224647">
                <a:tc>
                  <a:txBody>
                    <a:bodyPr/>
                    <a:lstStyle/>
                    <a:p>
                      <a:endParaRPr lang="it-IT" sz="1200" b="0" i="0" baseline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200" b="0" i="0" baseline="0" dirty="0" smtClean="0"/>
                        <a:t>-</a:t>
                      </a:r>
                      <a:endParaRPr lang="it-IT" sz="1200" b="0" i="0" baseline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200" b="0" i="0" baseline="0" dirty="0" smtClean="0"/>
                        <a:t>4-6m</a:t>
                      </a:r>
                      <a:endParaRPr lang="it-IT" sz="1200" b="0" i="0" baseline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200" b="0" i="0" baseline="0" dirty="0" smtClean="0"/>
                        <a:t>4-6m</a:t>
                      </a:r>
                      <a:endParaRPr lang="it-IT" sz="1200" b="0" i="0" baseline="0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" name="Immagine 73" descr="San_carlo_LPI_geomorf_V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266699" y="572646"/>
            <a:ext cx="3665700" cy="2592000"/>
          </a:xfrm>
          <a:prstGeom prst="rect">
            <a:avLst/>
          </a:prstGeom>
        </p:spPr>
      </p:pic>
      <p:grpSp>
        <p:nvGrpSpPr>
          <p:cNvPr id="3" name="Gruppo 75"/>
          <p:cNvGrpSpPr/>
          <p:nvPr/>
        </p:nvGrpSpPr>
        <p:grpSpPr>
          <a:xfrm>
            <a:off x="60125" y="1979667"/>
            <a:ext cx="5303963" cy="1296144"/>
            <a:chOff x="60125" y="2787774"/>
            <a:chExt cx="8152383" cy="2177651"/>
          </a:xfrm>
        </p:grpSpPr>
        <p:pic>
          <p:nvPicPr>
            <p:cNvPr id="49" name="Immagine 48"/>
            <p:cNvPicPr/>
            <p:nvPr/>
          </p:nvPicPr>
          <p:blipFill>
            <a:blip r:embed="rId4" cstate="print"/>
            <a:srcRect t="6628" r="9730" b="10172"/>
            <a:stretch>
              <a:fillRect/>
            </a:stretch>
          </p:blipFill>
          <p:spPr bwMode="auto">
            <a:xfrm>
              <a:off x="60125" y="2787774"/>
              <a:ext cx="8152383" cy="217765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2" name="Rettangolo 31"/>
            <p:cNvSpPr/>
            <p:nvPr/>
          </p:nvSpPr>
          <p:spPr>
            <a:xfrm>
              <a:off x="590294" y="4721357"/>
              <a:ext cx="144016" cy="216024"/>
            </a:xfrm>
            <a:prstGeom prst="rect">
              <a:avLst/>
            </a:prstGeom>
            <a:solidFill>
              <a:srgbClr val="F612DB"/>
            </a:solidFill>
            <a:ln>
              <a:solidFill>
                <a:srgbClr val="C408A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3" name="Rettangolo 42"/>
            <p:cNvSpPr/>
            <p:nvPr/>
          </p:nvSpPr>
          <p:spPr>
            <a:xfrm>
              <a:off x="1414281" y="4846530"/>
              <a:ext cx="130960" cy="93274"/>
            </a:xfrm>
            <a:prstGeom prst="rect">
              <a:avLst/>
            </a:prstGeom>
            <a:solidFill>
              <a:srgbClr val="F612DB"/>
            </a:solidFill>
            <a:ln>
              <a:solidFill>
                <a:srgbClr val="C408A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4" name="Rettangolo 43"/>
            <p:cNvSpPr/>
            <p:nvPr/>
          </p:nvSpPr>
          <p:spPr>
            <a:xfrm>
              <a:off x="1812007" y="4724895"/>
              <a:ext cx="144016" cy="216024"/>
            </a:xfrm>
            <a:prstGeom prst="rect">
              <a:avLst/>
            </a:prstGeom>
            <a:solidFill>
              <a:srgbClr val="F612DB"/>
            </a:solidFill>
            <a:ln>
              <a:solidFill>
                <a:srgbClr val="C408A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5" name="Rettangolo 44"/>
            <p:cNvSpPr/>
            <p:nvPr/>
          </p:nvSpPr>
          <p:spPr>
            <a:xfrm>
              <a:off x="2201523" y="4728433"/>
              <a:ext cx="144016" cy="216024"/>
            </a:xfrm>
            <a:prstGeom prst="rect">
              <a:avLst/>
            </a:prstGeom>
            <a:solidFill>
              <a:srgbClr val="F612DB"/>
            </a:solidFill>
            <a:ln>
              <a:solidFill>
                <a:srgbClr val="C408A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6" name="Rettangolo 45"/>
            <p:cNvSpPr/>
            <p:nvPr/>
          </p:nvSpPr>
          <p:spPr>
            <a:xfrm>
              <a:off x="2580406" y="4803998"/>
              <a:ext cx="173492" cy="133382"/>
            </a:xfrm>
            <a:prstGeom prst="rect">
              <a:avLst/>
            </a:prstGeom>
            <a:solidFill>
              <a:srgbClr val="F612DB"/>
            </a:solidFill>
            <a:ln>
              <a:solidFill>
                <a:srgbClr val="C408A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7" name="Rettangolo 46"/>
            <p:cNvSpPr/>
            <p:nvPr/>
          </p:nvSpPr>
          <p:spPr>
            <a:xfrm>
              <a:off x="3012454" y="4721357"/>
              <a:ext cx="144016" cy="216024"/>
            </a:xfrm>
            <a:prstGeom prst="rect">
              <a:avLst/>
            </a:prstGeom>
            <a:solidFill>
              <a:srgbClr val="F612DB"/>
            </a:solidFill>
            <a:ln>
              <a:solidFill>
                <a:srgbClr val="C408A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0" name="Rettangolo 49"/>
            <p:cNvSpPr/>
            <p:nvPr/>
          </p:nvSpPr>
          <p:spPr>
            <a:xfrm>
              <a:off x="5425463" y="4731990"/>
              <a:ext cx="144016" cy="216024"/>
            </a:xfrm>
            <a:prstGeom prst="rect">
              <a:avLst/>
            </a:prstGeom>
            <a:solidFill>
              <a:srgbClr val="F612DB"/>
            </a:solidFill>
            <a:ln>
              <a:solidFill>
                <a:srgbClr val="C408A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1" name="Rettangolo 50"/>
            <p:cNvSpPr/>
            <p:nvPr/>
          </p:nvSpPr>
          <p:spPr>
            <a:xfrm>
              <a:off x="6217551" y="4731990"/>
              <a:ext cx="144016" cy="216024"/>
            </a:xfrm>
            <a:prstGeom prst="rect">
              <a:avLst/>
            </a:prstGeom>
            <a:solidFill>
              <a:srgbClr val="F612DB"/>
            </a:solidFill>
            <a:ln>
              <a:solidFill>
                <a:srgbClr val="C408A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2" name="Rettangolo 51"/>
            <p:cNvSpPr/>
            <p:nvPr/>
          </p:nvSpPr>
          <p:spPr>
            <a:xfrm>
              <a:off x="6609490" y="4731990"/>
              <a:ext cx="144016" cy="216024"/>
            </a:xfrm>
            <a:prstGeom prst="rect">
              <a:avLst/>
            </a:prstGeom>
            <a:solidFill>
              <a:srgbClr val="F612DB"/>
            </a:solidFill>
            <a:ln>
              <a:solidFill>
                <a:srgbClr val="C408A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3" name="Rettangolo 52"/>
            <p:cNvSpPr/>
            <p:nvPr/>
          </p:nvSpPr>
          <p:spPr>
            <a:xfrm>
              <a:off x="7030905" y="4731990"/>
              <a:ext cx="144016" cy="216024"/>
            </a:xfrm>
            <a:prstGeom prst="rect">
              <a:avLst/>
            </a:prstGeom>
            <a:solidFill>
              <a:srgbClr val="F612DB"/>
            </a:solidFill>
            <a:ln>
              <a:solidFill>
                <a:srgbClr val="C408A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4" name="Rettangolo 53"/>
            <p:cNvSpPr/>
            <p:nvPr/>
          </p:nvSpPr>
          <p:spPr>
            <a:xfrm>
              <a:off x="7412211" y="4734413"/>
              <a:ext cx="144016" cy="216024"/>
            </a:xfrm>
            <a:prstGeom prst="rect">
              <a:avLst/>
            </a:prstGeom>
            <a:solidFill>
              <a:srgbClr val="F612DB"/>
            </a:solidFill>
            <a:ln>
              <a:solidFill>
                <a:srgbClr val="C408A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5" name="Rettangolo 54"/>
            <p:cNvSpPr/>
            <p:nvPr/>
          </p:nvSpPr>
          <p:spPr>
            <a:xfrm>
              <a:off x="7833626" y="4731990"/>
              <a:ext cx="144016" cy="216024"/>
            </a:xfrm>
            <a:prstGeom prst="rect">
              <a:avLst/>
            </a:prstGeom>
            <a:solidFill>
              <a:srgbClr val="F612DB"/>
            </a:solidFill>
            <a:ln>
              <a:solidFill>
                <a:srgbClr val="C408A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2" name="Gruppo 72"/>
          <p:cNvGrpSpPr/>
          <p:nvPr/>
        </p:nvGrpSpPr>
        <p:grpSpPr>
          <a:xfrm>
            <a:off x="73182" y="483519"/>
            <a:ext cx="5146890" cy="1440160"/>
            <a:chOff x="73182" y="483518"/>
            <a:chExt cx="6264696" cy="2200349"/>
          </a:xfrm>
        </p:grpSpPr>
        <p:pic>
          <p:nvPicPr>
            <p:cNvPr id="48" name="Immagine 47"/>
            <p:cNvPicPr/>
            <p:nvPr/>
          </p:nvPicPr>
          <p:blipFill>
            <a:blip r:embed="rId5" cstate="print"/>
            <a:srcRect r="11377" b="9313"/>
            <a:stretch>
              <a:fillRect/>
            </a:stretch>
          </p:blipFill>
          <p:spPr bwMode="auto">
            <a:xfrm>
              <a:off x="73182" y="483518"/>
              <a:ext cx="6264696" cy="22003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8" name="Rettangolo 17"/>
            <p:cNvSpPr/>
            <p:nvPr/>
          </p:nvSpPr>
          <p:spPr>
            <a:xfrm>
              <a:off x="2425071" y="2456932"/>
              <a:ext cx="158930" cy="190498"/>
            </a:xfrm>
            <a:prstGeom prst="rect">
              <a:avLst/>
            </a:prstGeom>
            <a:solidFill>
              <a:srgbClr val="F612DB"/>
            </a:solidFill>
            <a:ln>
              <a:solidFill>
                <a:srgbClr val="C408A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Rettangolo 18"/>
            <p:cNvSpPr/>
            <p:nvPr/>
          </p:nvSpPr>
          <p:spPr>
            <a:xfrm>
              <a:off x="3003445" y="2456932"/>
              <a:ext cx="158930" cy="190498"/>
            </a:xfrm>
            <a:prstGeom prst="rect">
              <a:avLst/>
            </a:prstGeom>
            <a:solidFill>
              <a:srgbClr val="F612DB"/>
            </a:solidFill>
            <a:ln>
              <a:solidFill>
                <a:srgbClr val="C408A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ettangolo 19"/>
            <p:cNvSpPr/>
            <p:nvPr/>
          </p:nvSpPr>
          <p:spPr>
            <a:xfrm>
              <a:off x="3566459" y="2452167"/>
              <a:ext cx="158930" cy="190498"/>
            </a:xfrm>
            <a:prstGeom prst="rect">
              <a:avLst/>
            </a:prstGeom>
            <a:solidFill>
              <a:srgbClr val="F612DB"/>
            </a:solidFill>
            <a:ln>
              <a:solidFill>
                <a:srgbClr val="C408A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4" name="CasellaDiTesto 3"/>
          <p:cNvSpPr txBox="1"/>
          <p:nvPr/>
        </p:nvSpPr>
        <p:spPr>
          <a:xfrm>
            <a:off x="0" y="-10452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 smtClean="0">
                <a:solidFill>
                  <a:srgbClr val="091625"/>
                </a:solidFill>
                <a:latin typeface="Cambria" pitchFamily="18" charset="0"/>
              </a:rPr>
              <a:t>LPI: </a:t>
            </a:r>
            <a:r>
              <a:rPr lang="it-IT" sz="2400" i="1" dirty="0" smtClean="0">
                <a:solidFill>
                  <a:srgbClr val="091625"/>
                </a:solidFill>
                <a:latin typeface="Cambria" pitchFamily="18" charset="0"/>
              </a:rPr>
              <a:t>SE - </a:t>
            </a:r>
            <a:r>
              <a:rPr lang="it-IT" sz="2400" i="1" dirty="0" smtClean="0">
                <a:latin typeface="Cambria" pitchFamily="18" charset="0"/>
              </a:rPr>
              <a:t>San Carlo</a:t>
            </a:r>
            <a:endParaRPr lang="en-GB" sz="2400" i="1" dirty="0" smtClean="0">
              <a:latin typeface="Cambria" pitchFamily="18" charset="0"/>
            </a:endParaRPr>
          </a:p>
          <a:p>
            <a:pPr algn="ctr"/>
            <a:r>
              <a:rPr lang="it-IT" sz="2400" b="1" dirty="0" smtClean="0">
                <a:solidFill>
                  <a:srgbClr val="091625"/>
                </a:solidFill>
                <a:latin typeface="Cambria" pitchFamily="18" charset="0"/>
              </a:rPr>
              <a:t> </a:t>
            </a:r>
            <a:endParaRPr lang="en-GB" sz="2400" b="1" dirty="0">
              <a:solidFill>
                <a:srgbClr val="091625"/>
              </a:solidFill>
              <a:latin typeface="Cambria" pitchFamily="18" charset="0"/>
            </a:endParaRPr>
          </a:p>
        </p:txBody>
      </p:sp>
      <p:cxnSp>
        <p:nvCxnSpPr>
          <p:cNvPr id="5" name="Connettore 1 4"/>
          <p:cNvCxnSpPr/>
          <p:nvPr/>
        </p:nvCxnSpPr>
        <p:spPr>
          <a:xfrm>
            <a:off x="0" y="418896"/>
            <a:ext cx="9144000" cy="0"/>
          </a:xfrm>
          <a:prstGeom prst="line">
            <a:avLst/>
          </a:prstGeom>
          <a:ln w="285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asellaDiTesto 9"/>
          <p:cNvSpPr txBox="1"/>
          <p:nvPr/>
        </p:nvSpPr>
        <p:spPr>
          <a:xfrm>
            <a:off x="1459236" y="625111"/>
            <a:ext cx="23762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400" b="1" dirty="0" smtClean="0">
                <a:latin typeface="Cambria" pitchFamily="18" charset="0"/>
              </a:rPr>
              <a:t>L1: </a:t>
            </a:r>
            <a:r>
              <a:rPr lang="it-IT" sz="1400" b="1" dirty="0" err="1" smtClean="0">
                <a:latin typeface="Cambria" pitchFamily="18" charset="0"/>
              </a:rPr>
              <a:t>Ancient</a:t>
            </a:r>
            <a:r>
              <a:rPr lang="it-IT" sz="1400" b="1" dirty="0" smtClean="0">
                <a:latin typeface="Cambria" pitchFamily="18" charset="0"/>
              </a:rPr>
              <a:t> </a:t>
            </a:r>
            <a:r>
              <a:rPr lang="it-IT" sz="1400" b="1" dirty="0" err="1" smtClean="0">
                <a:latin typeface="Cambria" pitchFamily="18" charset="0"/>
              </a:rPr>
              <a:t>Riverbed</a:t>
            </a:r>
            <a:endParaRPr lang="en-GB" sz="1400" b="1" dirty="0">
              <a:latin typeface="Cambria" pitchFamily="18" charset="0"/>
            </a:endParaRPr>
          </a:p>
        </p:txBody>
      </p:sp>
      <p:sp>
        <p:nvSpPr>
          <p:cNvPr id="11" name="CasellaDiTesto 10"/>
          <p:cNvSpPr txBox="1"/>
          <p:nvPr/>
        </p:nvSpPr>
        <p:spPr>
          <a:xfrm>
            <a:off x="1534608" y="2067694"/>
            <a:ext cx="23762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400" b="1" dirty="0" smtClean="0">
                <a:latin typeface="Cambria" pitchFamily="18" charset="0"/>
              </a:rPr>
              <a:t>L2: </a:t>
            </a:r>
            <a:r>
              <a:rPr lang="it-IT" sz="1400" b="1" dirty="0" err="1" smtClean="0">
                <a:latin typeface="Cambria" pitchFamily="18" charset="0"/>
              </a:rPr>
              <a:t>Ancient</a:t>
            </a:r>
            <a:r>
              <a:rPr lang="it-IT" sz="1400" b="1" dirty="0" smtClean="0">
                <a:latin typeface="Cambria" pitchFamily="18" charset="0"/>
              </a:rPr>
              <a:t> </a:t>
            </a:r>
            <a:r>
              <a:rPr lang="it-IT" sz="1400" b="1" dirty="0" err="1" smtClean="0">
                <a:latin typeface="Cambria" pitchFamily="18" charset="0"/>
              </a:rPr>
              <a:t>levee</a:t>
            </a:r>
            <a:r>
              <a:rPr lang="it-IT" sz="1400" b="1" dirty="0" smtClean="0">
                <a:latin typeface="Cambria" pitchFamily="18" charset="0"/>
              </a:rPr>
              <a:t> </a:t>
            </a:r>
            <a:r>
              <a:rPr lang="it-IT" sz="1400" b="1" dirty="0" err="1" smtClean="0">
                <a:latin typeface="Cambria" pitchFamily="18" charset="0"/>
              </a:rPr>
              <a:t>ridge</a:t>
            </a:r>
            <a:endParaRPr lang="en-GB" sz="1400" b="1" dirty="0">
              <a:latin typeface="Cambria" pitchFamily="18" charset="0"/>
            </a:endParaRPr>
          </a:p>
        </p:txBody>
      </p:sp>
      <p:grpSp>
        <p:nvGrpSpPr>
          <p:cNvPr id="6" name="Gruppo 6"/>
          <p:cNvGrpSpPr/>
          <p:nvPr/>
        </p:nvGrpSpPr>
        <p:grpSpPr>
          <a:xfrm>
            <a:off x="7245988" y="4281099"/>
            <a:ext cx="1942074" cy="687044"/>
            <a:chOff x="4982782" y="2160969"/>
            <a:chExt cx="2110613" cy="753086"/>
          </a:xfrm>
        </p:grpSpPr>
        <p:sp>
          <p:nvSpPr>
            <p:cNvPr id="42" name="Rettangolo 41"/>
            <p:cNvSpPr/>
            <p:nvPr/>
          </p:nvSpPr>
          <p:spPr>
            <a:xfrm>
              <a:off x="4982782" y="2250878"/>
              <a:ext cx="108000" cy="108000"/>
            </a:xfrm>
            <a:prstGeom prst="rect">
              <a:avLst/>
            </a:prstGeom>
            <a:solidFill>
              <a:srgbClr val="20BE49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400"/>
            </a:p>
          </p:txBody>
        </p:sp>
        <p:sp>
          <p:nvSpPr>
            <p:cNvPr id="56" name="Rettangolo 55"/>
            <p:cNvSpPr/>
            <p:nvPr/>
          </p:nvSpPr>
          <p:spPr>
            <a:xfrm>
              <a:off x="4986320" y="2413911"/>
              <a:ext cx="108000" cy="108000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400"/>
            </a:p>
          </p:txBody>
        </p:sp>
        <p:sp>
          <p:nvSpPr>
            <p:cNvPr id="57" name="Rettangolo 56"/>
            <p:cNvSpPr/>
            <p:nvPr/>
          </p:nvSpPr>
          <p:spPr>
            <a:xfrm>
              <a:off x="4986320" y="2578290"/>
              <a:ext cx="108000" cy="108000"/>
            </a:xfrm>
            <a:prstGeom prst="rect">
              <a:avLst/>
            </a:prstGeom>
            <a:solidFill>
              <a:srgbClr val="FFCE33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400"/>
            </a:p>
          </p:txBody>
        </p:sp>
        <p:sp>
          <p:nvSpPr>
            <p:cNvPr id="58" name="Rettangolo 57"/>
            <p:cNvSpPr/>
            <p:nvPr/>
          </p:nvSpPr>
          <p:spPr>
            <a:xfrm>
              <a:off x="4986320" y="2745995"/>
              <a:ext cx="108000" cy="108000"/>
            </a:xfrm>
            <a:prstGeom prst="rect">
              <a:avLst/>
            </a:prstGeom>
            <a:solidFill>
              <a:srgbClr val="FF000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400"/>
            </a:p>
          </p:txBody>
        </p:sp>
        <p:sp>
          <p:nvSpPr>
            <p:cNvPr id="59" name="CasellaDiTesto 58"/>
            <p:cNvSpPr txBox="1"/>
            <p:nvPr/>
          </p:nvSpPr>
          <p:spPr>
            <a:xfrm>
              <a:off x="5077171" y="2160969"/>
              <a:ext cx="2016224" cy="2579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800" dirty="0" err="1" smtClean="0">
                  <a:latin typeface="Cambria" pitchFamily="18" charset="0"/>
                </a:rPr>
                <a:t>Robertson</a:t>
              </a:r>
              <a:r>
                <a:rPr lang="it-IT" sz="800" dirty="0" smtClean="0">
                  <a:latin typeface="Cambria" pitchFamily="18" charset="0"/>
                </a:rPr>
                <a:t> (2009)</a:t>
              </a:r>
              <a:endParaRPr lang="en-GB" sz="800" dirty="0">
                <a:latin typeface="Cambria" pitchFamily="18" charset="0"/>
              </a:endParaRPr>
            </a:p>
          </p:txBody>
        </p:sp>
        <p:sp>
          <p:nvSpPr>
            <p:cNvPr id="60" name="CasellaDiTesto 59"/>
            <p:cNvSpPr txBox="1"/>
            <p:nvPr/>
          </p:nvSpPr>
          <p:spPr>
            <a:xfrm>
              <a:off x="5076056" y="2324001"/>
              <a:ext cx="2016224" cy="2579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800" dirty="0" err="1" smtClean="0">
                  <a:latin typeface="Cambria" pitchFamily="18" charset="0"/>
                </a:rPr>
                <a:t>Idriss</a:t>
              </a:r>
              <a:r>
                <a:rPr lang="it-IT" sz="800" dirty="0" smtClean="0">
                  <a:latin typeface="Cambria" pitchFamily="18" charset="0"/>
                </a:rPr>
                <a:t> &amp; </a:t>
              </a:r>
              <a:r>
                <a:rPr lang="it-IT" sz="800" dirty="0" err="1" smtClean="0">
                  <a:latin typeface="Cambria" pitchFamily="18" charset="0"/>
                </a:rPr>
                <a:t>Boulanger</a:t>
              </a:r>
              <a:r>
                <a:rPr lang="it-IT" sz="800" dirty="0" smtClean="0">
                  <a:latin typeface="Cambria" pitchFamily="18" charset="0"/>
                </a:rPr>
                <a:t> (2008)</a:t>
              </a:r>
              <a:endParaRPr lang="en-GB" sz="800" dirty="0">
                <a:latin typeface="Cambria" pitchFamily="18" charset="0"/>
              </a:endParaRPr>
            </a:p>
          </p:txBody>
        </p:sp>
        <p:sp>
          <p:nvSpPr>
            <p:cNvPr id="61" name="CasellaDiTesto 60"/>
            <p:cNvSpPr txBox="1"/>
            <p:nvPr/>
          </p:nvSpPr>
          <p:spPr>
            <a:xfrm>
              <a:off x="5076056" y="2499021"/>
              <a:ext cx="2016224" cy="2579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800" dirty="0" smtClean="0">
                  <a:latin typeface="Cambria" pitchFamily="18" charset="0"/>
                </a:rPr>
                <a:t>Moss et al. (2006)</a:t>
              </a:r>
              <a:endParaRPr lang="en-GB" sz="800" dirty="0">
                <a:latin typeface="Cambria" pitchFamily="18" charset="0"/>
              </a:endParaRPr>
            </a:p>
          </p:txBody>
        </p:sp>
        <p:sp>
          <p:nvSpPr>
            <p:cNvPr id="62" name="CasellaDiTesto 61"/>
            <p:cNvSpPr txBox="1"/>
            <p:nvPr/>
          </p:nvSpPr>
          <p:spPr>
            <a:xfrm>
              <a:off x="5076056" y="2656093"/>
              <a:ext cx="2016224" cy="2579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800" dirty="0" err="1" smtClean="0">
                  <a:latin typeface="Cambria" pitchFamily="18" charset="0"/>
                </a:rPr>
                <a:t>Boulanger</a:t>
              </a:r>
              <a:r>
                <a:rPr lang="it-IT" sz="800" dirty="0" smtClean="0">
                  <a:latin typeface="Cambria" pitchFamily="18" charset="0"/>
                </a:rPr>
                <a:t> &amp; </a:t>
              </a:r>
              <a:r>
                <a:rPr lang="it-IT" sz="800" dirty="0" err="1" smtClean="0">
                  <a:latin typeface="Cambria" pitchFamily="18" charset="0"/>
                </a:rPr>
                <a:t>Idriss</a:t>
              </a:r>
              <a:r>
                <a:rPr lang="it-IT" sz="800" dirty="0" smtClean="0">
                  <a:latin typeface="Cambria" pitchFamily="18" charset="0"/>
                </a:rPr>
                <a:t> (201)</a:t>
              </a:r>
              <a:endParaRPr lang="en-GB" sz="800" dirty="0">
                <a:latin typeface="Cambria" pitchFamily="18" charset="0"/>
              </a:endParaRPr>
            </a:p>
          </p:txBody>
        </p:sp>
      </p:grpSp>
      <p:grpSp>
        <p:nvGrpSpPr>
          <p:cNvPr id="7" name="Gruppo 6"/>
          <p:cNvGrpSpPr/>
          <p:nvPr/>
        </p:nvGrpSpPr>
        <p:grpSpPr>
          <a:xfrm>
            <a:off x="7099549" y="3200979"/>
            <a:ext cx="2063602" cy="1125600"/>
            <a:chOff x="4864878" y="896723"/>
            <a:chExt cx="2242688" cy="1233797"/>
          </a:xfrm>
        </p:grpSpPr>
        <p:sp>
          <p:nvSpPr>
            <p:cNvPr id="64" name="CasellaDiTesto 63"/>
            <p:cNvSpPr txBox="1"/>
            <p:nvPr/>
          </p:nvSpPr>
          <p:spPr>
            <a:xfrm>
              <a:off x="5084266" y="1700384"/>
              <a:ext cx="2016224" cy="4301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050" b="1" u="sng" dirty="0" err="1" smtClean="0">
                  <a:latin typeface="Cambria" pitchFamily="18" charset="0"/>
                </a:rPr>
                <a:t>Liquefaction</a:t>
              </a:r>
              <a:r>
                <a:rPr lang="it-IT" sz="1050" b="1" u="sng" dirty="0" smtClean="0">
                  <a:latin typeface="Cambria" pitchFamily="18" charset="0"/>
                </a:rPr>
                <a:t> </a:t>
              </a:r>
              <a:r>
                <a:rPr lang="it-IT" sz="900" b="1" u="sng" dirty="0" err="1" smtClean="0">
                  <a:latin typeface="Cambria" pitchFamily="18" charset="0"/>
                </a:rPr>
                <a:t>effects</a:t>
              </a:r>
              <a:r>
                <a:rPr lang="it-IT" sz="900" b="1" u="sng" dirty="0" smtClean="0">
                  <a:latin typeface="Cambria" pitchFamily="18" charset="0"/>
                </a:rPr>
                <a:t> </a:t>
              </a:r>
              <a:r>
                <a:rPr lang="it-IT" sz="900" b="1" u="sng" dirty="0" err="1" smtClean="0">
                  <a:latin typeface="Cambria" pitchFamily="18" charset="0"/>
                </a:rPr>
                <a:t>occurred</a:t>
              </a:r>
              <a:r>
                <a:rPr lang="it-IT" sz="900" b="1" u="sng" dirty="0" smtClean="0">
                  <a:latin typeface="Cambria" pitchFamily="18" charset="0"/>
                </a:rPr>
                <a:t> </a:t>
              </a:r>
              <a:r>
                <a:rPr lang="it-IT" sz="900" b="1" u="sng" dirty="0" err="1" smtClean="0">
                  <a:latin typeface="Cambria" pitchFamily="18" charset="0"/>
                </a:rPr>
                <a:t>at</a:t>
              </a:r>
              <a:r>
                <a:rPr lang="it-IT" sz="900" b="1" u="sng" dirty="0" smtClean="0">
                  <a:latin typeface="Cambria" pitchFamily="18" charset="0"/>
                </a:rPr>
                <a:t> a </a:t>
              </a:r>
              <a:r>
                <a:rPr lang="it-IT" sz="900" b="1" u="sng" dirty="0" err="1" smtClean="0">
                  <a:latin typeface="Cambria" pitchFamily="18" charset="0"/>
                </a:rPr>
                <a:t>distance</a:t>
              </a:r>
              <a:r>
                <a:rPr lang="it-IT" sz="900" b="1" u="sng" dirty="0" smtClean="0">
                  <a:latin typeface="Cambria" pitchFamily="18" charset="0"/>
                </a:rPr>
                <a:t> </a:t>
              </a:r>
              <a:r>
                <a:rPr lang="it-IT" sz="900" b="1" u="sng" dirty="0" err="1" smtClean="0">
                  <a:latin typeface="Cambria" pitchFamily="18" charset="0"/>
                </a:rPr>
                <a:t>less</a:t>
              </a:r>
              <a:r>
                <a:rPr lang="it-IT" sz="900" b="1" u="sng" dirty="0" smtClean="0">
                  <a:latin typeface="Cambria" pitchFamily="18" charset="0"/>
                </a:rPr>
                <a:t> </a:t>
              </a:r>
              <a:r>
                <a:rPr lang="it-IT" sz="900" b="1" u="sng" dirty="0" err="1" smtClean="0">
                  <a:latin typeface="Cambria" pitchFamily="18" charset="0"/>
                </a:rPr>
                <a:t>than</a:t>
              </a:r>
              <a:r>
                <a:rPr lang="it-IT" sz="900" b="1" u="sng" dirty="0" smtClean="0">
                  <a:latin typeface="Cambria" pitchFamily="18" charset="0"/>
                </a:rPr>
                <a:t> 50 m</a:t>
              </a:r>
              <a:endParaRPr lang="en-GB" sz="900" b="1" u="sng" dirty="0">
                <a:latin typeface="Cambria" pitchFamily="18" charset="0"/>
              </a:endParaRPr>
            </a:p>
          </p:txBody>
        </p:sp>
        <p:sp>
          <p:nvSpPr>
            <p:cNvPr id="65" name="Rettangolo 64"/>
            <p:cNvSpPr/>
            <p:nvPr/>
          </p:nvSpPr>
          <p:spPr>
            <a:xfrm>
              <a:off x="4986320" y="1771452"/>
              <a:ext cx="131478" cy="130827"/>
            </a:xfrm>
            <a:prstGeom prst="rect">
              <a:avLst/>
            </a:prstGeom>
            <a:solidFill>
              <a:srgbClr val="F612DB"/>
            </a:solidFill>
            <a:ln>
              <a:solidFill>
                <a:srgbClr val="C408A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400"/>
            </a:p>
          </p:txBody>
        </p:sp>
        <p:sp>
          <p:nvSpPr>
            <p:cNvPr id="66" name="Rettangolo 65"/>
            <p:cNvSpPr/>
            <p:nvPr/>
          </p:nvSpPr>
          <p:spPr>
            <a:xfrm>
              <a:off x="4982782" y="1206021"/>
              <a:ext cx="131478" cy="130827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400"/>
            </a:p>
          </p:txBody>
        </p:sp>
        <p:sp>
          <p:nvSpPr>
            <p:cNvPr id="67" name="Rettangolo 66"/>
            <p:cNvSpPr/>
            <p:nvPr/>
          </p:nvSpPr>
          <p:spPr>
            <a:xfrm>
              <a:off x="4986320" y="1390320"/>
              <a:ext cx="131478" cy="130827"/>
            </a:xfrm>
            <a:prstGeom prst="rect">
              <a:avLst/>
            </a:prstGeom>
            <a:solidFill>
              <a:srgbClr val="FFC000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400"/>
            </a:p>
          </p:txBody>
        </p:sp>
        <p:sp>
          <p:nvSpPr>
            <p:cNvPr id="68" name="Rettangolo 67"/>
            <p:cNvSpPr/>
            <p:nvPr/>
          </p:nvSpPr>
          <p:spPr>
            <a:xfrm>
              <a:off x="4982782" y="1582481"/>
              <a:ext cx="131478" cy="130827"/>
            </a:xfrm>
            <a:prstGeom prst="rect">
              <a:avLst/>
            </a:prstGeom>
            <a:solidFill>
              <a:srgbClr val="CCFF33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400"/>
            </a:p>
          </p:txBody>
        </p:sp>
        <p:sp>
          <p:nvSpPr>
            <p:cNvPr id="69" name="CasellaDiTesto 68"/>
            <p:cNvSpPr txBox="1"/>
            <p:nvPr/>
          </p:nvSpPr>
          <p:spPr>
            <a:xfrm>
              <a:off x="5087804" y="1123780"/>
              <a:ext cx="2016224" cy="3132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050" dirty="0" err="1" smtClean="0">
                  <a:latin typeface="Cambria" pitchFamily="18" charset="0"/>
                </a:rPr>
                <a:t>Very</a:t>
              </a:r>
              <a:r>
                <a:rPr lang="it-IT" sz="1050" dirty="0" smtClean="0">
                  <a:latin typeface="Cambria" pitchFamily="18" charset="0"/>
                </a:rPr>
                <a:t> High </a:t>
              </a:r>
              <a:r>
                <a:rPr lang="it-IT" sz="1050" dirty="0" err="1" smtClean="0">
                  <a:latin typeface="Cambria" pitchFamily="18" charset="0"/>
                </a:rPr>
                <a:t>Risk</a:t>
              </a:r>
              <a:endParaRPr lang="en-GB" sz="1050" dirty="0">
                <a:latin typeface="Cambria" pitchFamily="18" charset="0"/>
              </a:endParaRPr>
            </a:p>
          </p:txBody>
        </p:sp>
        <p:sp>
          <p:nvSpPr>
            <p:cNvPr id="70" name="CasellaDiTesto 69"/>
            <p:cNvSpPr txBox="1"/>
            <p:nvPr/>
          </p:nvSpPr>
          <p:spPr>
            <a:xfrm>
              <a:off x="5091342" y="1318712"/>
              <a:ext cx="2016224" cy="3132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050" dirty="0" smtClean="0">
                  <a:latin typeface="Cambria" pitchFamily="18" charset="0"/>
                </a:rPr>
                <a:t>High </a:t>
              </a:r>
              <a:r>
                <a:rPr lang="it-IT" sz="1050" dirty="0" err="1" smtClean="0">
                  <a:latin typeface="Cambria" pitchFamily="18" charset="0"/>
                </a:rPr>
                <a:t>Risk</a:t>
              </a:r>
              <a:endParaRPr lang="en-GB" sz="1050" dirty="0">
                <a:latin typeface="Cambria" pitchFamily="18" charset="0"/>
              </a:endParaRPr>
            </a:p>
          </p:txBody>
        </p:sp>
        <p:sp>
          <p:nvSpPr>
            <p:cNvPr id="71" name="CasellaDiTesto 70"/>
            <p:cNvSpPr txBox="1"/>
            <p:nvPr/>
          </p:nvSpPr>
          <p:spPr>
            <a:xfrm>
              <a:off x="5084247" y="1521505"/>
              <a:ext cx="2016224" cy="3132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050" dirty="0" smtClean="0">
                  <a:latin typeface="Cambria" pitchFamily="18" charset="0"/>
                </a:rPr>
                <a:t>Low </a:t>
              </a:r>
              <a:r>
                <a:rPr lang="it-IT" sz="1050" dirty="0" err="1" smtClean="0">
                  <a:latin typeface="Cambria" pitchFamily="18" charset="0"/>
                </a:rPr>
                <a:t>Risk</a:t>
              </a:r>
              <a:endParaRPr lang="en-GB" sz="1050" dirty="0">
                <a:latin typeface="Cambria" pitchFamily="18" charset="0"/>
              </a:endParaRPr>
            </a:p>
          </p:txBody>
        </p:sp>
        <p:sp>
          <p:nvSpPr>
            <p:cNvPr id="72" name="CasellaDiTesto 71"/>
            <p:cNvSpPr txBox="1"/>
            <p:nvPr/>
          </p:nvSpPr>
          <p:spPr>
            <a:xfrm>
              <a:off x="4864878" y="896723"/>
              <a:ext cx="1507321" cy="3040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050" b="1" dirty="0" smtClean="0">
                  <a:latin typeface="Cambria" pitchFamily="18" charset="0"/>
                </a:rPr>
                <a:t>LPI Color </a:t>
              </a:r>
              <a:r>
                <a:rPr lang="it-IT" sz="1050" b="1" dirty="0" err="1" smtClean="0">
                  <a:latin typeface="Cambria" pitchFamily="18" charset="0"/>
                </a:rPr>
                <a:t>Scheme</a:t>
              </a:r>
              <a:endParaRPr lang="en-GB" sz="1050" b="1" dirty="0">
                <a:latin typeface="Cambria" pitchFamily="18" charset="0"/>
              </a:endParaRPr>
            </a:p>
          </p:txBody>
        </p:sp>
      </p:grpSp>
      <p:grpSp>
        <p:nvGrpSpPr>
          <p:cNvPr id="63" name="Gruppo 62"/>
          <p:cNvGrpSpPr/>
          <p:nvPr/>
        </p:nvGrpSpPr>
        <p:grpSpPr>
          <a:xfrm>
            <a:off x="0" y="3334362"/>
            <a:ext cx="6925824" cy="1685659"/>
            <a:chOff x="22440" y="1462155"/>
            <a:chExt cx="8920782" cy="2808312"/>
          </a:xfrm>
        </p:grpSpPr>
        <p:pic>
          <p:nvPicPr>
            <p:cNvPr id="73" name="Immagine 72"/>
            <p:cNvPicPr/>
            <p:nvPr/>
          </p:nvPicPr>
          <p:blipFill>
            <a:blip r:embed="rId6" cstate="print"/>
            <a:srcRect t="6406" r="9845" b="10240"/>
            <a:stretch>
              <a:fillRect/>
            </a:stretch>
          </p:blipFill>
          <p:spPr bwMode="auto">
            <a:xfrm>
              <a:off x="22440" y="1462155"/>
              <a:ext cx="8920782" cy="28083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5" name="Rettangolo 74"/>
            <p:cNvSpPr/>
            <p:nvPr/>
          </p:nvSpPr>
          <p:spPr>
            <a:xfrm>
              <a:off x="499732" y="3784312"/>
              <a:ext cx="111828" cy="432048"/>
            </a:xfrm>
            <a:prstGeom prst="rect">
              <a:avLst/>
            </a:prstGeom>
            <a:solidFill>
              <a:srgbClr val="F612DB"/>
            </a:solidFill>
            <a:ln>
              <a:solidFill>
                <a:srgbClr val="C408A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6" name="Rettangolo 75"/>
            <p:cNvSpPr/>
            <p:nvPr/>
          </p:nvSpPr>
          <p:spPr>
            <a:xfrm>
              <a:off x="744943" y="3792522"/>
              <a:ext cx="111828" cy="432048"/>
            </a:xfrm>
            <a:prstGeom prst="rect">
              <a:avLst/>
            </a:prstGeom>
            <a:solidFill>
              <a:srgbClr val="F612DB"/>
            </a:solidFill>
            <a:ln>
              <a:solidFill>
                <a:srgbClr val="C408A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7" name="Rettangolo 76"/>
            <p:cNvSpPr/>
            <p:nvPr/>
          </p:nvSpPr>
          <p:spPr>
            <a:xfrm>
              <a:off x="1024765" y="3792522"/>
              <a:ext cx="111828" cy="432048"/>
            </a:xfrm>
            <a:prstGeom prst="rect">
              <a:avLst/>
            </a:prstGeom>
            <a:solidFill>
              <a:srgbClr val="F612DB"/>
            </a:solidFill>
            <a:ln>
              <a:solidFill>
                <a:srgbClr val="C408A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8" name="Rettangolo 77"/>
            <p:cNvSpPr/>
            <p:nvPr/>
          </p:nvSpPr>
          <p:spPr>
            <a:xfrm>
              <a:off x="1528821" y="3784312"/>
              <a:ext cx="111828" cy="432048"/>
            </a:xfrm>
            <a:prstGeom prst="rect">
              <a:avLst/>
            </a:prstGeom>
            <a:solidFill>
              <a:srgbClr val="F612DB"/>
            </a:solidFill>
            <a:ln>
              <a:solidFill>
                <a:srgbClr val="C408A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9" name="Rettangolo 78"/>
            <p:cNvSpPr/>
            <p:nvPr/>
          </p:nvSpPr>
          <p:spPr>
            <a:xfrm>
              <a:off x="3315965" y="3896429"/>
              <a:ext cx="103618" cy="330564"/>
            </a:xfrm>
            <a:prstGeom prst="rect">
              <a:avLst/>
            </a:prstGeom>
            <a:solidFill>
              <a:srgbClr val="F612DB"/>
            </a:solidFill>
            <a:ln>
              <a:solidFill>
                <a:srgbClr val="C408A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0" name="Rettangolo 79"/>
            <p:cNvSpPr/>
            <p:nvPr/>
          </p:nvSpPr>
          <p:spPr>
            <a:xfrm>
              <a:off x="3820021" y="4152562"/>
              <a:ext cx="135632" cy="72009"/>
            </a:xfrm>
            <a:prstGeom prst="rect">
              <a:avLst/>
            </a:prstGeom>
            <a:solidFill>
              <a:srgbClr val="F612DB"/>
            </a:solidFill>
            <a:ln>
              <a:solidFill>
                <a:srgbClr val="C408A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1" name="Rettangolo 80"/>
            <p:cNvSpPr/>
            <p:nvPr/>
          </p:nvSpPr>
          <p:spPr>
            <a:xfrm>
              <a:off x="5620221" y="3896429"/>
              <a:ext cx="103618" cy="330564"/>
            </a:xfrm>
            <a:prstGeom prst="rect">
              <a:avLst/>
            </a:prstGeom>
            <a:solidFill>
              <a:srgbClr val="F612DB"/>
            </a:solidFill>
            <a:ln>
              <a:solidFill>
                <a:srgbClr val="C408A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2" name="Rettangolo 81"/>
            <p:cNvSpPr/>
            <p:nvPr/>
          </p:nvSpPr>
          <p:spPr>
            <a:xfrm>
              <a:off x="6647176" y="3896429"/>
              <a:ext cx="103618" cy="330564"/>
            </a:xfrm>
            <a:prstGeom prst="rect">
              <a:avLst/>
            </a:prstGeom>
            <a:solidFill>
              <a:srgbClr val="F612DB"/>
            </a:solidFill>
            <a:ln>
              <a:solidFill>
                <a:srgbClr val="C408A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3" name="Rettangolo 82"/>
            <p:cNvSpPr/>
            <p:nvPr/>
          </p:nvSpPr>
          <p:spPr>
            <a:xfrm>
              <a:off x="7148809" y="3899793"/>
              <a:ext cx="103618" cy="330564"/>
            </a:xfrm>
            <a:prstGeom prst="rect">
              <a:avLst/>
            </a:prstGeom>
            <a:solidFill>
              <a:srgbClr val="F612DB"/>
            </a:solidFill>
            <a:ln>
              <a:solidFill>
                <a:srgbClr val="C408A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84" name="CasellaDiTesto 83"/>
          <p:cNvSpPr txBox="1"/>
          <p:nvPr/>
        </p:nvSpPr>
        <p:spPr>
          <a:xfrm>
            <a:off x="1619672" y="3507854"/>
            <a:ext cx="23762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400" b="1" dirty="0" smtClean="0">
                <a:latin typeface="Cambria" pitchFamily="18" charset="0"/>
              </a:rPr>
              <a:t>L3: </a:t>
            </a:r>
            <a:r>
              <a:rPr lang="it-IT" sz="1400" b="1" dirty="0" err="1" smtClean="0">
                <a:latin typeface="Cambria" pitchFamily="18" charset="0"/>
              </a:rPr>
              <a:t>Plain</a:t>
            </a:r>
            <a:endParaRPr lang="en-GB" sz="1400" b="1" dirty="0">
              <a:latin typeface="Cambria" pitchFamily="18" charset="0"/>
            </a:endParaRPr>
          </a:p>
        </p:txBody>
      </p:sp>
      <p:sp>
        <p:nvSpPr>
          <p:cNvPr id="86" name="CasellaDiTesto 85"/>
          <p:cNvSpPr txBox="1"/>
          <p:nvPr/>
        </p:nvSpPr>
        <p:spPr>
          <a:xfrm>
            <a:off x="6156176" y="1059582"/>
            <a:ext cx="43204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100" b="1" i="1" dirty="0" smtClean="0">
                <a:latin typeface="Cambria" pitchFamily="18" charset="0"/>
              </a:rPr>
              <a:t>L3</a:t>
            </a:r>
            <a:endParaRPr lang="en-GB" sz="1100" b="1" i="1" dirty="0">
              <a:latin typeface="Cambria" pitchFamily="18" charset="0"/>
            </a:endParaRPr>
          </a:p>
        </p:txBody>
      </p:sp>
      <p:sp>
        <p:nvSpPr>
          <p:cNvPr id="87" name="CasellaDiTesto 86"/>
          <p:cNvSpPr txBox="1"/>
          <p:nvPr/>
        </p:nvSpPr>
        <p:spPr>
          <a:xfrm>
            <a:off x="7020272" y="1995686"/>
            <a:ext cx="43204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100" b="1" i="1" dirty="0" smtClean="0">
                <a:latin typeface="Cambria" pitchFamily="18" charset="0"/>
              </a:rPr>
              <a:t>L3</a:t>
            </a:r>
            <a:endParaRPr lang="en-GB" sz="1100" b="1" i="1" dirty="0">
              <a:latin typeface="Cambria" pitchFamily="18" charset="0"/>
            </a:endParaRPr>
          </a:p>
        </p:txBody>
      </p:sp>
      <p:sp>
        <p:nvSpPr>
          <p:cNvPr id="88" name="CasellaDiTesto 87"/>
          <p:cNvSpPr txBox="1"/>
          <p:nvPr/>
        </p:nvSpPr>
        <p:spPr>
          <a:xfrm>
            <a:off x="7668344" y="1131590"/>
            <a:ext cx="43204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100" b="1" i="1" dirty="0" smtClean="0">
                <a:latin typeface="Cambria" pitchFamily="18" charset="0"/>
              </a:rPr>
              <a:t>L2</a:t>
            </a:r>
            <a:endParaRPr lang="en-GB" sz="1100" b="1" i="1" dirty="0">
              <a:latin typeface="Cambria" pitchFamily="18" charset="0"/>
            </a:endParaRPr>
          </a:p>
        </p:txBody>
      </p:sp>
      <p:sp>
        <p:nvSpPr>
          <p:cNvPr id="90" name="CasellaDiTesto 89"/>
          <p:cNvSpPr txBox="1"/>
          <p:nvPr/>
        </p:nvSpPr>
        <p:spPr>
          <a:xfrm>
            <a:off x="6660232" y="1336981"/>
            <a:ext cx="43204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100" b="1" i="1" dirty="0" smtClean="0">
                <a:latin typeface="Cambria" pitchFamily="18" charset="0"/>
              </a:rPr>
              <a:t>L1</a:t>
            </a:r>
            <a:endParaRPr lang="en-GB" sz="1100" b="1" i="1" dirty="0">
              <a:latin typeface="Cambri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2755875"/>
            <a:ext cx="2550015" cy="1363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Connettore 1 5"/>
          <p:cNvCxnSpPr/>
          <p:nvPr/>
        </p:nvCxnSpPr>
        <p:spPr>
          <a:xfrm>
            <a:off x="0" y="491728"/>
            <a:ext cx="9144000" cy="0"/>
          </a:xfrm>
          <a:prstGeom prst="line">
            <a:avLst/>
          </a:prstGeom>
          <a:ln w="285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ttangolo 13"/>
          <p:cNvSpPr/>
          <p:nvPr/>
        </p:nvSpPr>
        <p:spPr>
          <a:xfrm>
            <a:off x="1211185" y="3433469"/>
            <a:ext cx="4179349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900" dirty="0" smtClean="0">
                <a:solidFill>
                  <a:srgbClr val="091625"/>
                </a:solidFill>
                <a:latin typeface="Cambria" pitchFamily="18" charset="0"/>
              </a:rPr>
              <a:t>http://ingvterremoti.wordpress.com/ modified by </a:t>
            </a:r>
            <a:r>
              <a:rPr lang="en-GB" sz="900" dirty="0">
                <a:solidFill>
                  <a:srgbClr val="091625"/>
                </a:solidFill>
                <a:latin typeface="Cambria" pitchFamily="18" charset="0"/>
              </a:rPr>
              <a:t> EMERGEO W.G., NHESS, 2013</a:t>
            </a:r>
          </a:p>
        </p:txBody>
      </p:sp>
      <p:sp>
        <p:nvSpPr>
          <p:cNvPr id="15" name="CasellaDiTesto 14"/>
          <p:cNvSpPr txBox="1"/>
          <p:nvPr/>
        </p:nvSpPr>
        <p:spPr>
          <a:xfrm>
            <a:off x="6164282" y="505725"/>
            <a:ext cx="2376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u="sng" dirty="0" smtClean="0">
                <a:latin typeface="Cambria" pitchFamily="18" charset="0"/>
              </a:rPr>
              <a:t>TWO MAIN SHOCKS:</a:t>
            </a:r>
            <a:endParaRPr lang="en-GB" u="sng" dirty="0">
              <a:latin typeface="Cambria" pitchFamily="18" charset="0"/>
            </a:endParaRPr>
          </a:p>
        </p:txBody>
      </p:sp>
      <p:sp>
        <p:nvSpPr>
          <p:cNvPr id="16" name="CasellaDiTesto 15"/>
          <p:cNvSpPr txBox="1"/>
          <p:nvPr/>
        </p:nvSpPr>
        <p:spPr>
          <a:xfrm>
            <a:off x="5688632" y="876275"/>
            <a:ext cx="32548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400" b="1" i="1" dirty="0" smtClean="0">
                <a:latin typeface="Cambria" pitchFamily="18" charset="0"/>
              </a:rPr>
              <a:t>20th May</a:t>
            </a:r>
            <a:r>
              <a:rPr lang="it-IT" sz="1400" i="1" dirty="0" smtClean="0">
                <a:latin typeface="Cambria" pitchFamily="18" charset="0"/>
              </a:rPr>
              <a:t>: </a:t>
            </a:r>
            <a:r>
              <a:rPr lang="it-IT" sz="1400" dirty="0" err="1" smtClean="0">
                <a:latin typeface="Cambria" pitchFamily="18" charset="0"/>
              </a:rPr>
              <a:t>Mw=</a:t>
            </a:r>
            <a:r>
              <a:rPr lang="it-IT" sz="1400" dirty="0" smtClean="0">
                <a:latin typeface="Cambria" pitchFamily="18" charset="0"/>
              </a:rPr>
              <a:t> 5.9; </a:t>
            </a:r>
            <a:r>
              <a:rPr lang="it-IT" sz="1400" dirty="0" err="1" smtClean="0">
                <a:latin typeface="Cambria" pitchFamily="18" charset="0"/>
              </a:rPr>
              <a:t>Depth=</a:t>
            </a:r>
            <a:r>
              <a:rPr lang="it-IT" sz="1400" dirty="0" smtClean="0">
                <a:latin typeface="Cambria" pitchFamily="18" charset="0"/>
              </a:rPr>
              <a:t> 6.3 Km</a:t>
            </a:r>
            <a:endParaRPr lang="en-GB" sz="1400" dirty="0">
              <a:latin typeface="Cambria" pitchFamily="18" charset="0"/>
            </a:endParaRPr>
          </a:p>
        </p:txBody>
      </p:sp>
      <p:sp>
        <p:nvSpPr>
          <p:cNvPr id="17" name="CasellaDiTesto 16"/>
          <p:cNvSpPr txBox="1"/>
          <p:nvPr/>
        </p:nvSpPr>
        <p:spPr>
          <a:xfrm>
            <a:off x="5760640" y="1156497"/>
            <a:ext cx="32038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400" b="1" i="1" dirty="0" smtClean="0">
                <a:latin typeface="Cambria" pitchFamily="18" charset="0"/>
              </a:rPr>
              <a:t>29th May</a:t>
            </a:r>
            <a:r>
              <a:rPr lang="it-IT" sz="1400" i="1" dirty="0" smtClean="0">
                <a:latin typeface="Cambria" pitchFamily="18" charset="0"/>
              </a:rPr>
              <a:t>: </a:t>
            </a:r>
            <a:r>
              <a:rPr lang="it-IT" sz="1400" dirty="0" err="1" smtClean="0">
                <a:latin typeface="Cambria" pitchFamily="18" charset="0"/>
              </a:rPr>
              <a:t>Mw=</a:t>
            </a:r>
            <a:r>
              <a:rPr lang="it-IT" sz="1400" dirty="0" smtClean="0">
                <a:latin typeface="Cambria" pitchFamily="18" charset="0"/>
              </a:rPr>
              <a:t> 5.8 ; </a:t>
            </a:r>
            <a:r>
              <a:rPr lang="it-IT" sz="1400" dirty="0" err="1" smtClean="0">
                <a:latin typeface="Cambria" pitchFamily="18" charset="0"/>
              </a:rPr>
              <a:t>Depth=</a:t>
            </a:r>
            <a:r>
              <a:rPr lang="it-IT" sz="1400" dirty="0" smtClean="0">
                <a:latin typeface="Cambria" pitchFamily="18" charset="0"/>
              </a:rPr>
              <a:t> 10.2 Km</a:t>
            </a:r>
            <a:endParaRPr lang="en-GB" sz="1400" dirty="0">
              <a:latin typeface="Cambria" pitchFamily="18" charset="0"/>
            </a:endParaRPr>
          </a:p>
        </p:txBody>
      </p:sp>
      <p:sp>
        <p:nvSpPr>
          <p:cNvPr id="22" name="CasellaDiTesto 21"/>
          <p:cNvSpPr txBox="1"/>
          <p:nvPr/>
        </p:nvSpPr>
        <p:spPr>
          <a:xfrm>
            <a:off x="6156176" y="4011910"/>
            <a:ext cx="23762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600" u="sng" dirty="0" smtClean="0">
                <a:latin typeface="Cambria" pitchFamily="18" charset="0"/>
              </a:rPr>
              <a:t> MAIN EFFECTS:</a:t>
            </a:r>
            <a:endParaRPr lang="en-GB" sz="1600" u="sng" dirty="0">
              <a:latin typeface="Cambria" pitchFamily="18" charset="0"/>
            </a:endParaRPr>
          </a:p>
        </p:txBody>
      </p:sp>
      <p:sp>
        <p:nvSpPr>
          <p:cNvPr id="23" name="CasellaDiTesto 22"/>
          <p:cNvSpPr txBox="1"/>
          <p:nvPr/>
        </p:nvSpPr>
        <p:spPr>
          <a:xfrm>
            <a:off x="5864780" y="4307690"/>
            <a:ext cx="32870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1200" dirty="0" smtClean="0">
                <a:latin typeface="Cambria" pitchFamily="18" charset="0"/>
              </a:rPr>
              <a:t>27 </a:t>
            </a:r>
            <a:r>
              <a:rPr lang="en-US" sz="1200" dirty="0">
                <a:latin typeface="Cambria" pitchFamily="18" charset="0"/>
              </a:rPr>
              <a:t>lives were </a:t>
            </a:r>
            <a:r>
              <a:rPr lang="en-US" sz="1200" dirty="0" smtClean="0">
                <a:latin typeface="Cambria" pitchFamily="18" charset="0"/>
              </a:rPr>
              <a:t>lost;</a:t>
            </a:r>
            <a:endParaRPr lang="en-US" sz="1200" dirty="0">
              <a:latin typeface="Cambria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1200" dirty="0" smtClean="0">
                <a:latin typeface="Cambria" pitchFamily="18" charset="0"/>
              </a:rPr>
              <a:t>damage </a:t>
            </a:r>
            <a:r>
              <a:rPr lang="en-US" sz="1200" dirty="0">
                <a:latin typeface="Cambria" pitchFamily="18" charset="0"/>
              </a:rPr>
              <a:t>to infrastructures (roads, pipelines</a:t>
            </a:r>
            <a:r>
              <a:rPr lang="en-US" sz="1200" dirty="0" smtClean="0">
                <a:latin typeface="Cambria" pitchFamily="18" charset="0"/>
              </a:rPr>
              <a:t>);</a:t>
            </a:r>
            <a:endParaRPr lang="en-US" sz="1200" dirty="0">
              <a:latin typeface="Cambria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1200" dirty="0" smtClean="0">
                <a:latin typeface="Cambria" pitchFamily="18" charset="0"/>
              </a:rPr>
              <a:t>economic </a:t>
            </a:r>
            <a:r>
              <a:rPr lang="en-US" sz="1200" dirty="0">
                <a:latin typeface="Cambria" pitchFamily="18" charset="0"/>
              </a:rPr>
              <a:t>losses of some 2 billion euros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38"/>
          <a:stretch>
            <a:fillRect/>
          </a:stretch>
        </p:blipFill>
        <p:spPr bwMode="auto">
          <a:xfrm>
            <a:off x="26162" y="552893"/>
            <a:ext cx="5639774" cy="33116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CasellaDiTesto 23"/>
          <p:cNvSpPr txBox="1"/>
          <p:nvPr/>
        </p:nvSpPr>
        <p:spPr>
          <a:xfrm>
            <a:off x="500654" y="3523333"/>
            <a:ext cx="230168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100" dirty="0" smtClean="0">
                <a:latin typeface="Cambria" pitchFamily="18" charset="0"/>
              </a:rPr>
              <a:t>(</a:t>
            </a:r>
            <a:r>
              <a:rPr lang="it-IT" sz="1100" dirty="0" err="1" smtClean="0">
                <a:latin typeface="Cambria" pitchFamily="18" charset="0"/>
              </a:rPr>
              <a:t>Emergeo</a:t>
            </a:r>
            <a:r>
              <a:rPr lang="it-IT" sz="1100" dirty="0" smtClean="0">
                <a:latin typeface="Cambria" pitchFamily="18" charset="0"/>
              </a:rPr>
              <a:t> </a:t>
            </a:r>
            <a:r>
              <a:rPr lang="it-IT" sz="1100" dirty="0" err="1" smtClean="0">
                <a:latin typeface="Cambria" pitchFamily="18" charset="0"/>
              </a:rPr>
              <a:t>working</a:t>
            </a:r>
            <a:r>
              <a:rPr lang="it-IT" sz="1100" dirty="0" smtClean="0">
                <a:latin typeface="Cambria" pitchFamily="18" charset="0"/>
              </a:rPr>
              <a:t> </a:t>
            </a:r>
            <a:r>
              <a:rPr lang="it-IT" sz="1100" dirty="0" err="1" smtClean="0">
                <a:latin typeface="Cambria" pitchFamily="18" charset="0"/>
              </a:rPr>
              <a:t>group</a:t>
            </a:r>
            <a:r>
              <a:rPr lang="it-IT" sz="1100" dirty="0" smtClean="0">
                <a:latin typeface="Cambria" pitchFamily="18" charset="0"/>
              </a:rPr>
              <a:t>, 2013)</a:t>
            </a:r>
            <a:endParaRPr lang="en-GB" sz="1100" dirty="0">
              <a:latin typeface="Cambria" pitchFamily="18" charset="0"/>
            </a:endParaRPr>
          </a:p>
        </p:txBody>
      </p:sp>
      <p:sp>
        <p:nvSpPr>
          <p:cNvPr id="2" name="Rettangolo 1"/>
          <p:cNvSpPr/>
          <p:nvPr/>
        </p:nvSpPr>
        <p:spPr>
          <a:xfrm>
            <a:off x="-4658" y="3821998"/>
            <a:ext cx="5765298" cy="12772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100" i="1" dirty="0">
                <a:latin typeface="Cambria" pitchFamily="18" charset="0"/>
              </a:rPr>
              <a:t>(a) Po Plain units (</a:t>
            </a:r>
            <a:r>
              <a:rPr lang="en-US" sz="1100" i="1" dirty="0" err="1">
                <a:latin typeface="Cambria" pitchFamily="18" charset="0"/>
              </a:rPr>
              <a:t>Plio</a:t>
            </a:r>
            <a:r>
              <a:rPr lang="en-US" sz="1100" i="1" dirty="0">
                <a:latin typeface="Cambria" pitchFamily="18" charset="0"/>
              </a:rPr>
              <a:t>–Quaternary); (b) </a:t>
            </a:r>
            <a:r>
              <a:rPr lang="en-US" sz="1100" i="1" dirty="0" err="1">
                <a:latin typeface="Cambria" pitchFamily="18" charset="0"/>
              </a:rPr>
              <a:t>Apenninic</a:t>
            </a:r>
            <a:r>
              <a:rPr lang="en-US" sz="1100" i="1" dirty="0">
                <a:latin typeface="Cambria" pitchFamily="18" charset="0"/>
              </a:rPr>
              <a:t> Units (</a:t>
            </a:r>
            <a:r>
              <a:rPr lang="en-US" sz="1100" i="1" dirty="0" err="1">
                <a:latin typeface="Cambria" pitchFamily="18" charset="0"/>
              </a:rPr>
              <a:t>Meso</a:t>
            </a:r>
            <a:r>
              <a:rPr lang="en-US" sz="1100" i="1" dirty="0">
                <a:latin typeface="Cambria" pitchFamily="18" charset="0"/>
              </a:rPr>
              <a:t>–Cenozoic); (c) active </a:t>
            </a:r>
            <a:r>
              <a:rPr lang="en-US" sz="1100" i="1" dirty="0" smtClean="0">
                <a:latin typeface="Cambria" pitchFamily="18" charset="0"/>
              </a:rPr>
              <a:t>and recent </a:t>
            </a:r>
            <a:r>
              <a:rPr lang="en-US" sz="1100" i="1" dirty="0">
                <a:latin typeface="Cambria" pitchFamily="18" charset="0"/>
              </a:rPr>
              <a:t>(&lt;1 My) shallow thrusts; (d) active and recent thrust fronts in the </a:t>
            </a:r>
            <a:r>
              <a:rPr lang="en-US" sz="1100" i="1" dirty="0" err="1">
                <a:latin typeface="Cambria" pitchFamily="18" charset="0"/>
              </a:rPr>
              <a:t>Meso</a:t>
            </a:r>
            <a:r>
              <a:rPr lang="en-US" sz="1100" i="1" dirty="0">
                <a:latin typeface="Cambria" pitchFamily="18" charset="0"/>
              </a:rPr>
              <a:t>–Cenozoic </a:t>
            </a:r>
            <a:r>
              <a:rPr lang="en-US" sz="1100" i="1" dirty="0" err="1">
                <a:latin typeface="Cambria" pitchFamily="18" charset="0"/>
              </a:rPr>
              <a:t>carbonatic</a:t>
            </a:r>
            <a:r>
              <a:rPr lang="en-US" sz="1100" i="1" dirty="0">
                <a:latin typeface="Cambria" pitchFamily="18" charset="0"/>
              </a:rPr>
              <a:t> sequence; (e) active and recent </a:t>
            </a:r>
            <a:r>
              <a:rPr lang="en-US" sz="1100" i="1" dirty="0" smtClean="0">
                <a:latin typeface="Cambria" pitchFamily="18" charset="0"/>
              </a:rPr>
              <a:t>thrust fronts </a:t>
            </a:r>
            <a:r>
              <a:rPr lang="en-US" sz="1100" i="1" dirty="0">
                <a:latin typeface="Cambria" pitchFamily="18" charset="0"/>
              </a:rPr>
              <a:t>in the basement; (f) reactivated thrust fronts of the Pliocene–Early Pleistocene (4.5–1 My); (g) maximum horizontal stress </a:t>
            </a:r>
            <a:r>
              <a:rPr lang="en-US" sz="1100" i="1" dirty="0" smtClean="0">
                <a:latin typeface="Cambria" pitchFamily="18" charset="0"/>
              </a:rPr>
              <a:t>orientation from </a:t>
            </a:r>
            <a:r>
              <a:rPr lang="en-US" sz="1100" i="1" dirty="0">
                <a:latin typeface="Cambria" pitchFamily="18" charset="0"/>
              </a:rPr>
              <a:t>earthquake focal mechanisms of M  5.0 events of the Emilia 2012 sequence; (h) maximum horizontal stress orientation from </a:t>
            </a:r>
            <a:r>
              <a:rPr lang="en-US" sz="1100" i="1" dirty="0" smtClean="0">
                <a:latin typeface="Cambria" pitchFamily="18" charset="0"/>
              </a:rPr>
              <a:t>past </a:t>
            </a:r>
            <a:r>
              <a:rPr lang="it-IT" sz="1100" i="1" dirty="0" err="1" smtClean="0">
                <a:latin typeface="Cambria" pitchFamily="18" charset="0"/>
              </a:rPr>
              <a:t>earthquakes</a:t>
            </a:r>
            <a:r>
              <a:rPr lang="it-IT" sz="1100" i="1" dirty="0" smtClean="0">
                <a:latin typeface="Cambria" pitchFamily="18" charset="0"/>
              </a:rPr>
              <a:t> </a:t>
            </a:r>
            <a:r>
              <a:rPr lang="it-IT" sz="1100" i="1" dirty="0">
                <a:latin typeface="Cambria" pitchFamily="18" charset="0"/>
              </a:rPr>
              <a:t>(</a:t>
            </a:r>
            <a:r>
              <a:rPr lang="it-IT" sz="1100" i="1" dirty="0" err="1">
                <a:latin typeface="Cambria" pitchFamily="18" charset="0"/>
              </a:rPr>
              <a:t>Mw</a:t>
            </a:r>
            <a:r>
              <a:rPr lang="it-IT" sz="1100" i="1" dirty="0">
                <a:latin typeface="Cambria" pitchFamily="18" charset="0"/>
              </a:rPr>
              <a:t> 5.0 Parma 1983 and </a:t>
            </a:r>
            <a:r>
              <a:rPr lang="it-IT" sz="1100" i="1" dirty="0" err="1">
                <a:latin typeface="Cambria" pitchFamily="18" charset="0"/>
              </a:rPr>
              <a:t>Mw</a:t>
            </a:r>
            <a:r>
              <a:rPr lang="it-IT" sz="1100" i="1" dirty="0">
                <a:latin typeface="Cambria" pitchFamily="18" charset="0"/>
              </a:rPr>
              <a:t> 5.4 Reggio Emilia 1996); (i) maximum </a:t>
            </a:r>
            <a:r>
              <a:rPr lang="it-IT" sz="1100" i="1" dirty="0" err="1">
                <a:latin typeface="Cambria" pitchFamily="18" charset="0"/>
              </a:rPr>
              <a:t>horizontal</a:t>
            </a:r>
            <a:r>
              <a:rPr lang="it-IT" sz="1100" i="1" dirty="0">
                <a:latin typeface="Cambria" pitchFamily="18" charset="0"/>
              </a:rPr>
              <a:t> stress </a:t>
            </a:r>
            <a:r>
              <a:rPr lang="it-IT" sz="1100" i="1" dirty="0" err="1">
                <a:latin typeface="Cambria" pitchFamily="18" charset="0"/>
              </a:rPr>
              <a:t>orientation</a:t>
            </a:r>
            <a:r>
              <a:rPr lang="it-IT" sz="1100" i="1" dirty="0">
                <a:latin typeface="Cambria" pitchFamily="18" charset="0"/>
              </a:rPr>
              <a:t> from </a:t>
            </a:r>
            <a:r>
              <a:rPr lang="it-IT" sz="1100" i="1" dirty="0" err="1">
                <a:latin typeface="Cambria" pitchFamily="18" charset="0"/>
              </a:rPr>
              <a:t>borehole</a:t>
            </a:r>
            <a:r>
              <a:rPr lang="it-IT" sz="1100" i="1" dirty="0">
                <a:latin typeface="Cambria" pitchFamily="18" charset="0"/>
              </a:rPr>
              <a:t> </a:t>
            </a:r>
            <a:r>
              <a:rPr lang="it-IT" sz="1100" i="1" dirty="0" err="1">
                <a:latin typeface="Cambria" pitchFamily="18" charset="0"/>
              </a:rPr>
              <a:t>breakouts</a:t>
            </a:r>
            <a:endParaRPr lang="it-IT" sz="1100" i="1" dirty="0">
              <a:latin typeface="Cambria" pitchFamily="18" charset="0"/>
            </a:endParaRPr>
          </a:p>
        </p:txBody>
      </p:sp>
      <p:sp>
        <p:nvSpPr>
          <p:cNvPr id="4" name="CasellaDiTesto 3"/>
          <p:cNvSpPr txBox="1"/>
          <p:nvPr/>
        </p:nvSpPr>
        <p:spPr>
          <a:xfrm>
            <a:off x="0" y="42098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 smtClean="0">
                <a:solidFill>
                  <a:srgbClr val="091625"/>
                </a:solidFill>
                <a:latin typeface="Cambria" pitchFamily="18" charset="0"/>
              </a:rPr>
              <a:t>2012 EMILIA ROMAGNA EARTHQUAKE</a:t>
            </a:r>
            <a:endParaRPr lang="en-GB" sz="2400" b="1" dirty="0">
              <a:solidFill>
                <a:srgbClr val="091625"/>
              </a:solidFill>
              <a:latin typeface="Cambria" pitchFamily="18" charset="0"/>
            </a:endParaRP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 cstate="print"/>
          <a:srcRect l="1751" r="2272" b="1195"/>
          <a:stretch>
            <a:fillRect/>
          </a:stretch>
        </p:blipFill>
        <p:spPr bwMode="auto">
          <a:xfrm>
            <a:off x="5518300" y="1441829"/>
            <a:ext cx="3593805" cy="13545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" name="CasellaDiTesto 40"/>
          <p:cNvSpPr txBox="1"/>
          <p:nvPr/>
        </p:nvSpPr>
        <p:spPr>
          <a:xfrm>
            <a:off x="7673190" y="2483632"/>
            <a:ext cx="158417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900" dirty="0" smtClean="0">
                <a:latin typeface="Cambria" pitchFamily="18" charset="0"/>
              </a:rPr>
              <a:t>(Martelli e Romani, 2012)</a:t>
            </a:r>
            <a:endParaRPr lang="en-GB" sz="900" dirty="0">
              <a:latin typeface="Cambri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4"/>
          <p:cNvSpPr txBox="1"/>
          <p:nvPr/>
        </p:nvSpPr>
        <p:spPr>
          <a:xfrm>
            <a:off x="0" y="-10452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 smtClean="0">
                <a:latin typeface="Cambria" pitchFamily="18" charset="0"/>
              </a:rPr>
              <a:t>RESULTS: SW - CAVEZZO</a:t>
            </a:r>
            <a:endParaRPr lang="en-GB" sz="2400" b="1" dirty="0">
              <a:latin typeface="Cambria" pitchFamily="18" charset="0"/>
            </a:endParaRPr>
          </a:p>
        </p:txBody>
      </p:sp>
      <p:cxnSp>
        <p:nvCxnSpPr>
          <p:cNvPr id="6" name="Connettore 1 5"/>
          <p:cNvCxnSpPr/>
          <p:nvPr/>
        </p:nvCxnSpPr>
        <p:spPr>
          <a:xfrm>
            <a:off x="0" y="418896"/>
            <a:ext cx="9144000" cy="0"/>
          </a:xfrm>
          <a:prstGeom prst="line">
            <a:avLst/>
          </a:prstGeom>
          <a:ln w="285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Immagine 12" descr="cavezzo_geomorf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708550" y="1427684"/>
            <a:ext cx="5256584" cy="3716907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 r="23228"/>
          <a:stretch>
            <a:fillRect/>
          </a:stretch>
        </p:blipFill>
        <p:spPr bwMode="auto">
          <a:xfrm>
            <a:off x="4932040" y="995050"/>
            <a:ext cx="4104456" cy="332119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sp>
        <p:nvSpPr>
          <p:cNvPr id="17" name="Triangolo isoscele 16"/>
          <p:cNvSpPr/>
          <p:nvPr/>
        </p:nvSpPr>
        <p:spPr>
          <a:xfrm>
            <a:off x="7286521" y="4403392"/>
            <a:ext cx="180000" cy="144000"/>
          </a:xfrm>
          <a:prstGeom prst="triangle">
            <a:avLst/>
          </a:prstGeom>
          <a:solidFill>
            <a:srgbClr val="FFFF00"/>
          </a:solidFill>
          <a:ln w="9525">
            <a:solidFill>
              <a:srgbClr val="0916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/>
          </a:p>
        </p:txBody>
      </p:sp>
      <p:sp>
        <p:nvSpPr>
          <p:cNvPr id="18" name="CasellaDiTesto 17"/>
          <p:cNvSpPr txBox="1"/>
          <p:nvPr/>
        </p:nvSpPr>
        <p:spPr>
          <a:xfrm>
            <a:off x="7425626" y="4332593"/>
            <a:ext cx="12241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 smtClean="0">
                <a:latin typeface="Cambria" pitchFamily="18" charset="0"/>
              </a:rPr>
              <a:t>CPT/CPTU</a:t>
            </a:r>
            <a:endParaRPr lang="en-GB" sz="1400" dirty="0">
              <a:latin typeface="Cambria" pitchFamily="18" charset="0"/>
            </a:endParaRPr>
          </a:p>
        </p:txBody>
      </p:sp>
      <p:sp>
        <p:nvSpPr>
          <p:cNvPr id="19" name="Rettangolo 18"/>
          <p:cNvSpPr/>
          <p:nvPr/>
        </p:nvSpPr>
        <p:spPr>
          <a:xfrm rot="5400000">
            <a:off x="8101968" y="3905545"/>
            <a:ext cx="174496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200" dirty="0" smtClean="0">
                <a:latin typeface="Cambria" pitchFamily="18" charset="0"/>
              </a:rPr>
              <a:t>(</a:t>
            </a:r>
            <a:r>
              <a:rPr lang="en-GB" sz="1200" dirty="0" err="1" smtClean="0">
                <a:latin typeface="Cambria" pitchFamily="18" charset="0"/>
              </a:rPr>
              <a:t>Castiglioni</a:t>
            </a:r>
            <a:r>
              <a:rPr lang="en-GB" sz="1200" dirty="0" smtClean="0">
                <a:latin typeface="Cambria" pitchFamily="18" charset="0"/>
              </a:rPr>
              <a:t> et al., 1999)</a:t>
            </a:r>
            <a:endParaRPr lang="en-GB" sz="1200" dirty="0">
              <a:latin typeface="Cambria" pitchFamily="18" charset="0"/>
            </a:endParaRPr>
          </a:p>
        </p:txBody>
      </p:sp>
      <p:pic>
        <p:nvPicPr>
          <p:cNvPr id="9" name="Immagine 1" descr="figura_1_piezometro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162" y="482069"/>
            <a:ext cx="2442072" cy="24420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1"/>
          <p:cNvSpPr>
            <a:spLocks noChangeArrowheads="1"/>
          </p:cNvSpPr>
          <p:nvPr/>
        </p:nvSpPr>
        <p:spPr bwMode="auto">
          <a:xfrm>
            <a:off x="191394" y="3147814"/>
            <a:ext cx="3549055" cy="1600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tabLst>
                <a:tab pos="-457200" algn="l"/>
                <a:tab pos="457200" algn="l"/>
                <a:tab pos="914400" algn="r"/>
                <a:tab pos="1096963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r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tabLst>
                <a:tab pos="-457200" algn="l"/>
                <a:tab pos="457200" algn="l"/>
                <a:tab pos="914400" algn="r"/>
                <a:tab pos="1096963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r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tabLst>
                <a:tab pos="-457200" algn="l"/>
                <a:tab pos="457200" algn="l"/>
                <a:tab pos="914400" algn="r"/>
                <a:tab pos="1096963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r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tabLst>
                <a:tab pos="-457200" algn="l"/>
                <a:tab pos="457200" algn="l"/>
                <a:tab pos="914400" algn="r"/>
                <a:tab pos="1096963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r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tabLst>
                <a:tab pos="-457200" algn="l"/>
                <a:tab pos="457200" algn="l"/>
                <a:tab pos="914400" algn="r"/>
                <a:tab pos="1096963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r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-457200" algn="l"/>
                <a:tab pos="457200" algn="l"/>
                <a:tab pos="914400" algn="r"/>
                <a:tab pos="1096963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r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-457200" algn="l"/>
                <a:tab pos="457200" algn="l"/>
                <a:tab pos="914400" algn="r"/>
                <a:tab pos="1096963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r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-457200" algn="l"/>
                <a:tab pos="457200" algn="l"/>
                <a:tab pos="914400" algn="r"/>
                <a:tab pos="1096963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r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-457200" algn="l"/>
                <a:tab pos="457200" algn="l"/>
                <a:tab pos="914400" algn="r"/>
                <a:tab pos="1096963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r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/>
            <a:r>
              <a:rPr lang="en-US" altLang="it-IT" sz="1400" dirty="0" smtClean="0">
                <a:latin typeface="Cambria" pitchFamily="18" charset="0"/>
                <a:cs typeface="Times New Roman" pitchFamily="18" charset="0"/>
              </a:rPr>
              <a:t>29</a:t>
            </a:r>
            <a:r>
              <a:rPr lang="en-US" altLang="it-IT" sz="1400" baseline="30000" dirty="0" smtClean="0">
                <a:latin typeface="Cambria" pitchFamily="18" charset="0"/>
                <a:cs typeface="Times New Roman" pitchFamily="18" charset="0"/>
              </a:rPr>
              <a:t>th</a:t>
            </a:r>
            <a:r>
              <a:rPr lang="en-US" altLang="it-IT" sz="1400" dirty="0" smtClean="0">
                <a:latin typeface="Cambria" pitchFamily="18" charset="0"/>
                <a:cs typeface="Times New Roman" pitchFamily="18" charset="0"/>
              </a:rPr>
              <a:t> May 2012 (M</a:t>
            </a:r>
            <a:r>
              <a:rPr lang="en-US" altLang="it-IT" sz="1400" dirty="0">
                <a:latin typeface="Cambria" pitchFamily="18" charset="0"/>
                <a:cs typeface="Times New Roman" pitchFamily="18" charset="0"/>
              </a:rPr>
              <a:t>= 5.8) (5 km </a:t>
            </a:r>
            <a:r>
              <a:rPr lang="en-US" altLang="it-IT" sz="1400" dirty="0" smtClean="0">
                <a:latin typeface="Cambria" pitchFamily="18" charset="0"/>
                <a:cs typeface="Times New Roman" pitchFamily="18" charset="0"/>
              </a:rPr>
              <a:t>from epicenter)</a:t>
            </a:r>
            <a:endParaRPr lang="en-US" altLang="it-IT" sz="1400" dirty="0">
              <a:latin typeface="Cambria" pitchFamily="18" charset="0"/>
              <a:cs typeface="Times New Roman" pitchFamily="18" charset="0"/>
            </a:endParaRPr>
          </a:p>
          <a:p>
            <a:pPr algn="just" eaLnBrk="1" hangingPunct="1"/>
            <a:endParaRPr lang="en-US" altLang="it-IT" sz="1400" dirty="0">
              <a:latin typeface="Cambria" pitchFamily="18" charset="0"/>
              <a:cs typeface="Times New Roman" pitchFamily="18" charset="0"/>
            </a:endParaRPr>
          </a:p>
          <a:p>
            <a:pPr algn="just" eaLnBrk="1" hangingPunct="1"/>
            <a:r>
              <a:rPr lang="en-US" altLang="it-IT" sz="1400" dirty="0" err="1" smtClean="0">
                <a:latin typeface="Cambria" pitchFamily="18" charset="0"/>
                <a:cs typeface="Times New Roman" pitchFamily="18" charset="0"/>
              </a:rPr>
              <a:t>Cavezzo</a:t>
            </a:r>
            <a:r>
              <a:rPr lang="en-US" altLang="it-IT" sz="1400" dirty="0" smtClean="0">
                <a:latin typeface="Cambria" pitchFamily="18" charset="0"/>
                <a:cs typeface="Times New Roman" pitchFamily="18" charset="0"/>
              </a:rPr>
              <a:t> </a:t>
            </a:r>
            <a:r>
              <a:rPr lang="en-US" altLang="it-IT" sz="1400" dirty="0">
                <a:latin typeface="Cambria" pitchFamily="18" charset="0"/>
                <a:cs typeface="Times New Roman" pitchFamily="18" charset="0"/>
              </a:rPr>
              <a:t>(23 m </a:t>
            </a:r>
            <a:r>
              <a:rPr lang="en-US" altLang="it-IT" sz="1400" dirty="0" err="1">
                <a:latin typeface="Cambria" pitchFamily="18" charset="0"/>
                <a:cs typeface="Times New Roman" pitchFamily="18" charset="0"/>
              </a:rPr>
              <a:t>a.s.l</a:t>
            </a:r>
            <a:r>
              <a:rPr lang="en-US" altLang="it-IT" sz="1400" dirty="0">
                <a:latin typeface="Cambria" pitchFamily="18" charset="0"/>
                <a:cs typeface="Times New Roman" pitchFamily="18" charset="0"/>
              </a:rPr>
              <a:t>.) is on the </a:t>
            </a:r>
            <a:r>
              <a:rPr lang="en-US" altLang="it-IT" sz="1400" dirty="0" err="1">
                <a:latin typeface="Cambria" pitchFamily="18" charset="0"/>
                <a:cs typeface="Times New Roman" pitchFamily="18" charset="0"/>
              </a:rPr>
              <a:t>Secchia</a:t>
            </a:r>
            <a:r>
              <a:rPr lang="en-US" altLang="it-IT" sz="1400" dirty="0">
                <a:latin typeface="Cambria" pitchFamily="18" charset="0"/>
                <a:cs typeface="Times New Roman" pitchFamily="18" charset="0"/>
              </a:rPr>
              <a:t> fluvial ridge, which is orientated NW-SE. It was active during Roman and Medieval times till XII-XIII A.D. </a:t>
            </a:r>
          </a:p>
        </p:txBody>
      </p:sp>
      <p:pic>
        <p:nvPicPr>
          <p:cNvPr id="11" name="Immagine 5" descr="RIMG0152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3179" y="844216"/>
            <a:ext cx="2234027" cy="16757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Ovale 11"/>
          <p:cNvSpPr/>
          <p:nvPr/>
        </p:nvSpPr>
        <p:spPr>
          <a:xfrm rot="16200000">
            <a:off x="381882" y="1718151"/>
            <a:ext cx="438447" cy="3663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/>
          <p:cNvSpPr txBox="1"/>
          <p:nvPr/>
        </p:nvSpPr>
        <p:spPr>
          <a:xfrm>
            <a:off x="0" y="-10452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 smtClean="0">
                <a:latin typeface="Cambria" pitchFamily="18" charset="0"/>
              </a:rPr>
              <a:t>RESULTS: </a:t>
            </a:r>
            <a:r>
              <a:rPr lang="it-IT" sz="2400" i="1" dirty="0" smtClean="0">
                <a:latin typeface="Cambria" pitchFamily="18" charset="0"/>
              </a:rPr>
              <a:t>SW – CAVEZZO </a:t>
            </a:r>
            <a:endParaRPr lang="en-GB" sz="2400" i="1" dirty="0">
              <a:latin typeface="Cambria" pitchFamily="18" charset="0"/>
            </a:endParaRPr>
          </a:p>
        </p:txBody>
      </p:sp>
      <p:cxnSp>
        <p:nvCxnSpPr>
          <p:cNvPr id="5" name="Connettore 1 4"/>
          <p:cNvCxnSpPr/>
          <p:nvPr/>
        </p:nvCxnSpPr>
        <p:spPr>
          <a:xfrm>
            <a:off x="0" y="418896"/>
            <a:ext cx="9144000" cy="0"/>
          </a:xfrm>
          <a:prstGeom prst="line">
            <a:avLst/>
          </a:prstGeom>
          <a:ln w="285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Immagine 8" descr="184030C218_L1_summary_plot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220072" y="699542"/>
            <a:ext cx="3351640" cy="2234427"/>
          </a:xfrm>
          <a:prstGeom prst="rect">
            <a:avLst/>
          </a:prstGeom>
        </p:spPr>
      </p:pic>
      <p:pic>
        <p:nvPicPr>
          <p:cNvPr id="10" name="Immagine 9" descr="184130C218_L1_SBT Plot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83962" y="893359"/>
            <a:ext cx="2104200" cy="4208400"/>
          </a:xfrm>
          <a:prstGeom prst="rect">
            <a:avLst/>
          </a:prstGeom>
        </p:spPr>
      </p:pic>
      <p:pic>
        <p:nvPicPr>
          <p:cNvPr id="11" name="Immagine 10" descr="184130C218_L1_Soil Behaviour Type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760226" y="893359"/>
            <a:ext cx="2104200" cy="4208400"/>
          </a:xfrm>
          <a:prstGeom prst="rect">
            <a:avLst/>
          </a:prstGeom>
        </p:spPr>
      </p:pic>
      <p:sp>
        <p:nvSpPr>
          <p:cNvPr id="12" name="CasellaDiTesto 11"/>
          <p:cNvSpPr txBox="1"/>
          <p:nvPr/>
        </p:nvSpPr>
        <p:spPr>
          <a:xfrm>
            <a:off x="1478079" y="566159"/>
            <a:ext cx="25202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600" i="1" dirty="0" smtClean="0">
                <a:latin typeface="Cambria" pitchFamily="18" charset="0"/>
              </a:rPr>
              <a:t>L1 – </a:t>
            </a:r>
            <a:r>
              <a:rPr lang="it-IT" sz="1600" i="1" dirty="0" err="1" smtClean="0">
                <a:latin typeface="Cambria" pitchFamily="18" charset="0"/>
              </a:rPr>
              <a:t>Ancient</a:t>
            </a:r>
            <a:r>
              <a:rPr lang="it-IT" sz="1600" i="1" dirty="0" smtClean="0">
                <a:latin typeface="Cambria" pitchFamily="18" charset="0"/>
              </a:rPr>
              <a:t> </a:t>
            </a:r>
            <a:r>
              <a:rPr lang="it-IT" sz="1600" i="1" dirty="0" err="1" smtClean="0">
                <a:latin typeface="Cambria" pitchFamily="18" charset="0"/>
              </a:rPr>
              <a:t>Riverbed</a:t>
            </a:r>
            <a:endParaRPr lang="en-GB" sz="1600" i="1" dirty="0">
              <a:latin typeface="Cambria" pitchFamily="18" charset="0"/>
            </a:endParaRPr>
          </a:p>
        </p:txBody>
      </p:sp>
      <p:sp>
        <p:nvSpPr>
          <p:cNvPr id="13" name="Rettangolo 12"/>
          <p:cNvSpPr/>
          <p:nvPr/>
        </p:nvSpPr>
        <p:spPr>
          <a:xfrm>
            <a:off x="2987824" y="1923678"/>
            <a:ext cx="648072" cy="1440160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CasellaDiTesto 13"/>
          <p:cNvSpPr txBox="1"/>
          <p:nvPr/>
        </p:nvSpPr>
        <p:spPr>
          <a:xfrm>
            <a:off x="2627784" y="4640526"/>
            <a:ext cx="79208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000" b="1" dirty="0" smtClean="0">
                <a:latin typeface="Cambria" pitchFamily="18" charset="0"/>
              </a:rPr>
              <a:t>14.5 </a:t>
            </a:r>
            <a:endParaRPr lang="en-GB" sz="1000" b="1" dirty="0">
              <a:latin typeface="Cambria" pitchFamily="18" charset="0"/>
            </a:endParaRPr>
          </a:p>
        </p:txBody>
      </p:sp>
      <p:sp>
        <p:nvSpPr>
          <p:cNvPr id="15" name="CasellaDiTesto 14"/>
          <p:cNvSpPr txBox="1"/>
          <p:nvPr/>
        </p:nvSpPr>
        <p:spPr>
          <a:xfrm>
            <a:off x="2704656" y="958390"/>
            <a:ext cx="79208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000" b="1" dirty="0" smtClean="0">
                <a:latin typeface="Cambria" pitchFamily="18" charset="0"/>
              </a:rPr>
              <a:t>0.5 </a:t>
            </a:r>
            <a:endParaRPr lang="en-GB" sz="1000" b="1" dirty="0">
              <a:latin typeface="Cambria" pitchFamily="18" charset="0"/>
            </a:endParaRPr>
          </a:p>
        </p:txBody>
      </p:sp>
      <p:graphicFrame>
        <p:nvGraphicFramePr>
          <p:cNvPr id="16" name="Tabella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54489306"/>
              </p:ext>
            </p:extLst>
          </p:nvPr>
        </p:nvGraphicFramePr>
        <p:xfrm>
          <a:off x="4583832" y="4229100"/>
          <a:ext cx="4560168" cy="914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40042"/>
                <a:gridCol w="1140042"/>
                <a:gridCol w="1140042"/>
                <a:gridCol w="1140042"/>
              </a:tblGrid>
              <a:tr h="524177">
                <a:tc>
                  <a:txBody>
                    <a:bodyPr/>
                    <a:lstStyle/>
                    <a:p>
                      <a:r>
                        <a:rPr lang="it-IT" sz="1200" b="0" i="0" baseline="0" dirty="0" err="1" smtClean="0"/>
                        <a:t>Liquefiable</a:t>
                      </a:r>
                      <a:r>
                        <a:rPr lang="it-IT" sz="1200" b="0" i="0" baseline="0" dirty="0" smtClean="0"/>
                        <a:t> </a:t>
                      </a:r>
                      <a:r>
                        <a:rPr lang="it-IT" sz="1200" b="0" i="0" baseline="0" dirty="0" err="1" smtClean="0"/>
                        <a:t>horizons</a:t>
                      </a:r>
                      <a:endParaRPr lang="it-IT" sz="1200" b="0" i="0" baseline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200" b="0" i="0" baseline="0" dirty="0" err="1" smtClean="0"/>
                        <a:t>Robertson</a:t>
                      </a:r>
                      <a:r>
                        <a:rPr lang="it-IT" sz="1200" b="0" i="0" baseline="0" dirty="0" smtClean="0"/>
                        <a:t>, 2009</a:t>
                      </a:r>
                      <a:endParaRPr lang="it-IT" sz="1200" b="0" i="0" baseline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200" b="0" i="0" baseline="0" dirty="0" err="1" smtClean="0"/>
                        <a:t>Idriss</a:t>
                      </a:r>
                      <a:r>
                        <a:rPr lang="it-IT" sz="1200" b="0" i="0" baseline="0" dirty="0" smtClean="0"/>
                        <a:t> &amp; </a:t>
                      </a:r>
                      <a:r>
                        <a:rPr lang="it-IT" sz="1200" b="0" i="0" baseline="0" dirty="0" err="1" smtClean="0"/>
                        <a:t>Boulanger</a:t>
                      </a:r>
                      <a:r>
                        <a:rPr lang="it-IT" sz="1200" b="0" i="0" baseline="0" dirty="0" smtClean="0"/>
                        <a:t>, 2008</a:t>
                      </a:r>
                      <a:endParaRPr lang="it-IT" sz="1200" b="0" i="0" baseline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200" b="0" i="0" baseline="0" dirty="0" smtClean="0"/>
                        <a:t>Moss et al. , 2006</a:t>
                      </a:r>
                      <a:endParaRPr lang="it-IT" sz="1200" b="0" i="0" baseline="0" dirty="0"/>
                    </a:p>
                  </a:txBody>
                  <a:tcPr/>
                </a:tc>
              </a:tr>
              <a:tr h="224647">
                <a:tc>
                  <a:txBody>
                    <a:bodyPr/>
                    <a:lstStyle/>
                    <a:p>
                      <a:endParaRPr lang="it-IT" sz="1200" b="0" i="0" baseline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200" b="0" i="0" baseline="0" dirty="0" smtClean="0"/>
                        <a:t>6,5-9 m</a:t>
                      </a:r>
                      <a:endParaRPr lang="it-IT" sz="1200" b="0" i="0" baseline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200" b="0" i="0" baseline="0" dirty="0" smtClean="0"/>
                        <a:t>4-9 m</a:t>
                      </a:r>
                      <a:endParaRPr lang="it-IT" sz="1200" b="0" i="0" baseline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200" b="0" i="0" baseline="0" dirty="0" smtClean="0"/>
                        <a:t>4-9 m</a:t>
                      </a:r>
                      <a:endParaRPr lang="it-IT" sz="1200" b="0" i="0" baseline="0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/>
          <p:cNvSpPr txBox="1"/>
          <p:nvPr/>
        </p:nvSpPr>
        <p:spPr>
          <a:xfrm>
            <a:off x="0" y="-10452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 smtClean="0">
                <a:latin typeface="Cambria" pitchFamily="18" charset="0"/>
              </a:rPr>
              <a:t>RESULTS: </a:t>
            </a:r>
            <a:r>
              <a:rPr lang="it-IT" sz="2400" dirty="0" smtClean="0">
                <a:latin typeface="Cambria" pitchFamily="18" charset="0"/>
              </a:rPr>
              <a:t>SW – CAVEZZO </a:t>
            </a:r>
            <a:endParaRPr lang="en-GB" sz="2400" dirty="0">
              <a:latin typeface="Cambria" pitchFamily="18" charset="0"/>
            </a:endParaRPr>
          </a:p>
        </p:txBody>
      </p:sp>
      <p:cxnSp>
        <p:nvCxnSpPr>
          <p:cNvPr id="5" name="Connettore 1 4"/>
          <p:cNvCxnSpPr/>
          <p:nvPr/>
        </p:nvCxnSpPr>
        <p:spPr>
          <a:xfrm>
            <a:off x="0" y="418896"/>
            <a:ext cx="9144000" cy="0"/>
          </a:xfrm>
          <a:prstGeom prst="line">
            <a:avLst/>
          </a:prstGeom>
          <a:ln w="285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Immagine 6" descr="184130C214_L2_Norm. Soil Behaviour Typ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730750" y="907319"/>
            <a:ext cx="2104200" cy="4208400"/>
          </a:xfrm>
          <a:prstGeom prst="rect">
            <a:avLst/>
          </a:prstGeom>
        </p:spPr>
      </p:pic>
      <p:pic>
        <p:nvPicPr>
          <p:cNvPr id="8" name="Immagine 7" descr="184130C214_L2_SBTn Plot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98502" y="907319"/>
            <a:ext cx="2104200" cy="4208400"/>
          </a:xfrm>
          <a:prstGeom prst="rect">
            <a:avLst/>
          </a:prstGeom>
        </p:spPr>
      </p:pic>
      <p:pic>
        <p:nvPicPr>
          <p:cNvPr id="12" name="Immagine 11" descr="184130C214_L2_summary_plot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364088" y="775919"/>
            <a:ext cx="3353400" cy="2235600"/>
          </a:xfrm>
          <a:prstGeom prst="rect">
            <a:avLst/>
          </a:prstGeom>
        </p:spPr>
      </p:pic>
      <p:sp>
        <p:nvSpPr>
          <p:cNvPr id="13" name="CasellaDiTesto 12"/>
          <p:cNvSpPr txBox="1"/>
          <p:nvPr/>
        </p:nvSpPr>
        <p:spPr>
          <a:xfrm>
            <a:off x="1706218" y="555526"/>
            <a:ext cx="25202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i="1" dirty="0" smtClean="0">
                <a:latin typeface="Cambria" pitchFamily="18" charset="0"/>
              </a:rPr>
              <a:t>L2 – </a:t>
            </a:r>
            <a:r>
              <a:rPr lang="it-IT" sz="1600" i="1" dirty="0" err="1" smtClean="0">
                <a:latin typeface="Cambria" pitchFamily="18" charset="0"/>
              </a:rPr>
              <a:t>Ancient</a:t>
            </a:r>
            <a:r>
              <a:rPr lang="it-IT" sz="1600" i="1" dirty="0" smtClean="0">
                <a:latin typeface="Cambria" pitchFamily="18" charset="0"/>
              </a:rPr>
              <a:t> </a:t>
            </a:r>
            <a:r>
              <a:rPr lang="it-IT" sz="1600" i="1" dirty="0" err="1" smtClean="0">
                <a:latin typeface="Cambria" pitchFamily="18" charset="0"/>
              </a:rPr>
              <a:t>levee</a:t>
            </a:r>
            <a:r>
              <a:rPr lang="it-IT" sz="1600" i="1" dirty="0" smtClean="0">
                <a:latin typeface="Cambria" pitchFamily="18" charset="0"/>
              </a:rPr>
              <a:t> </a:t>
            </a:r>
            <a:r>
              <a:rPr lang="it-IT" sz="1600" i="1" dirty="0" err="1" smtClean="0">
                <a:latin typeface="Cambria" pitchFamily="18" charset="0"/>
              </a:rPr>
              <a:t>ridge</a:t>
            </a:r>
            <a:endParaRPr lang="en-GB" sz="1600" i="1" dirty="0">
              <a:latin typeface="Cambria" pitchFamily="18" charset="0"/>
            </a:endParaRPr>
          </a:p>
        </p:txBody>
      </p:sp>
      <p:sp>
        <p:nvSpPr>
          <p:cNvPr id="14" name="Rettangolo 13"/>
          <p:cNvSpPr/>
          <p:nvPr/>
        </p:nvSpPr>
        <p:spPr>
          <a:xfrm>
            <a:off x="2926449" y="2953056"/>
            <a:ext cx="720080" cy="504056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CasellaDiTesto 8"/>
          <p:cNvSpPr txBox="1"/>
          <p:nvPr/>
        </p:nvSpPr>
        <p:spPr>
          <a:xfrm>
            <a:off x="2676424" y="964206"/>
            <a:ext cx="79208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000" b="1" dirty="0" smtClean="0">
                <a:latin typeface="Cambria" pitchFamily="18" charset="0"/>
              </a:rPr>
              <a:t>0.5 </a:t>
            </a:r>
            <a:endParaRPr lang="en-GB" sz="1000" b="1" dirty="0">
              <a:latin typeface="Cambria" pitchFamily="18" charset="0"/>
            </a:endParaRPr>
          </a:p>
        </p:txBody>
      </p:sp>
      <p:sp>
        <p:nvSpPr>
          <p:cNvPr id="10" name="CasellaDiTesto 9"/>
          <p:cNvSpPr txBox="1"/>
          <p:nvPr/>
        </p:nvSpPr>
        <p:spPr>
          <a:xfrm>
            <a:off x="2603464" y="4655118"/>
            <a:ext cx="79208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000" b="1" dirty="0" smtClean="0">
                <a:latin typeface="Cambria" pitchFamily="18" charset="0"/>
              </a:rPr>
              <a:t>14.5 </a:t>
            </a:r>
            <a:endParaRPr lang="en-GB" sz="1000" b="1" dirty="0">
              <a:latin typeface="Cambria" pitchFamily="18" charset="0"/>
            </a:endParaRPr>
          </a:p>
        </p:txBody>
      </p:sp>
      <p:graphicFrame>
        <p:nvGraphicFramePr>
          <p:cNvPr id="11" name="Tabella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34437172"/>
              </p:ext>
            </p:extLst>
          </p:nvPr>
        </p:nvGraphicFramePr>
        <p:xfrm>
          <a:off x="4583832" y="4229100"/>
          <a:ext cx="4560168" cy="914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40042"/>
                <a:gridCol w="1140042"/>
                <a:gridCol w="1140042"/>
                <a:gridCol w="1140042"/>
              </a:tblGrid>
              <a:tr h="524177">
                <a:tc>
                  <a:txBody>
                    <a:bodyPr/>
                    <a:lstStyle/>
                    <a:p>
                      <a:r>
                        <a:rPr lang="it-IT" sz="1200" b="0" i="0" baseline="0" dirty="0" err="1" smtClean="0"/>
                        <a:t>Liquefiable</a:t>
                      </a:r>
                      <a:r>
                        <a:rPr lang="it-IT" sz="1200" b="0" i="0" baseline="0" dirty="0" smtClean="0"/>
                        <a:t> </a:t>
                      </a:r>
                      <a:r>
                        <a:rPr lang="it-IT" sz="1200" b="0" i="0" baseline="0" dirty="0" err="1" smtClean="0"/>
                        <a:t>horizons</a:t>
                      </a:r>
                      <a:endParaRPr lang="it-IT" sz="1200" b="0" i="0" baseline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200" b="0" i="0" baseline="0" dirty="0" err="1" smtClean="0"/>
                        <a:t>Robertson</a:t>
                      </a:r>
                      <a:r>
                        <a:rPr lang="it-IT" sz="1200" b="0" i="0" baseline="0" dirty="0" smtClean="0"/>
                        <a:t>, 2009</a:t>
                      </a:r>
                      <a:endParaRPr lang="it-IT" sz="1200" b="0" i="0" baseline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200" b="0" i="0" baseline="0" dirty="0" err="1" smtClean="0"/>
                        <a:t>Idriss</a:t>
                      </a:r>
                      <a:r>
                        <a:rPr lang="it-IT" sz="1200" b="0" i="0" baseline="0" dirty="0" smtClean="0"/>
                        <a:t> &amp; </a:t>
                      </a:r>
                      <a:r>
                        <a:rPr lang="it-IT" sz="1200" b="0" i="0" baseline="0" dirty="0" err="1" smtClean="0"/>
                        <a:t>Boulanger</a:t>
                      </a:r>
                      <a:r>
                        <a:rPr lang="it-IT" sz="1200" b="0" i="0" baseline="0" dirty="0" smtClean="0"/>
                        <a:t>, 2008</a:t>
                      </a:r>
                      <a:endParaRPr lang="it-IT" sz="1200" b="0" i="0" baseline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200" b="0" i="0" baseline="0" dirty="0" smtClean="0"/>
                        <a:t>Moss et al. , 2006</a:t>
                      </a:r>
                      <a:endParaRPr lang="it-IT" sz="1200" b="0" i="0" baseline="0" dirty="0"/>
                    </a:p>
                  </a:txBody>
                  <a:tcPr/>
                </a:tc>
              </a:tr>
              <a:tr h="224647">
                <a:tc>
                  <a:txBody>
                    <a:bodyPr/>
                    <a:lstStyle/>
                    <a:p>
                      <a:endParaRPr lang="it-IT" sz="1200" b="0" i="0" baseline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200" b="0" i="0" baseline="0" dirty="0" smtClean="0"/>
                        <a:t>8-9 m</a:t>
                      </a:r>
                      <a:endParaRPr lang="it-IT" sz="1200" b="0" i="0" baseline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200" b="0" i="0" baseline="0" dirty="0" smtClean="0"/>
                        <a:t>8-9 m</a:t>
                      </a:r>
                      <a:endParaRPr lang="it-IT" sz="1200" b="0" i="0" baseline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200" b="0" i="0" baseline="0" dirty="0" smtClean="0"/>
                        <a:t>8-9 m</a:t>
                      </a:r>
                      <a:endParaRPr lang="it-IT" sz="1200" b="0" i="0" baseline="0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o 60"/>
          <p:cNvGrpSpPr/>
          <p:nvPr/>
        </p:nvGrpSpPr>
        <p:grpSpPr>
          <a:xfrm>
            <a:off x="147613" y="2902314"/>
            <a:ext cx="6872659" cy="2147777"/>
            <a:chOff x="147613" y="2902314"/>
            <a:chExt cx="8326535" cy="2147777"/>
          </a:xfrm>
        </p:grpSpPr>
        <p:pic>
          <p:nvPicPr>
            <p:cNvPr id="44" name="Immagine 43"/>
            <p:cNvPicPr/>
            <p:nvPr/>
          </p:nvPicPr>
          <p:blipFill>
            <a:blip r:embed="rId3" cstate="print"/>
            <a:srcRect t="6743" r="9661" b="10980"/>
            <a:stretch>
              <a:fillRect/>
            </a:stretch>
          </p:blipFill>
          <p:spPr bwMode="auto">
            <a:xfrm>
              <a:off x="147613" y="2902314"/>
              <a:ext cx="8326535" cy="214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5" name="Rettangolo 34"/>
            <p:cNvSpPr/>
            <p:nvPr/>
          </p:nvSpPr>
          <p:spPr>
            <a:xfrm>
              <a:off x="1123826" y="4817054"/>
              <a:ext cx="141593" cy="186547"/>
            </a:xfrm>
            <a:prstGeom prst="rect">
              <a:avLst/>
            </a:prstGeom>
            <a:solidFill>
              <a:srgbClr val="F612DB"/>
            </a:solidFill>
            <a:ln>
              <a:solidFill>
                <a:srgbClr val="C408A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6" name="Rettangolo 35"/>
            <p:cNvSpPr/>
            <p:nvPr/>
          </p:nvSpPr>
          <p:spPr>
            <a:xfrm>
              <a:off x="4396085" y="4907905"/>
              <a:ext cx="125686" cy="101988"/>
            </a:xfrm>
            <a:prstGeom prst="rect">
              <a:avLst/>
            </a:prstGeom>
            <a:solidFill>
              <a:srgbClr val="F612DB"/>
            </a:solidFill>
            <a:ln>
              <a:solidFill>
                <a:srgbClr val="C408A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7" name="Rettangolo 36"/>
            <p:cNvSpPr/>
            <p:nvPr/>
          </p:nvSpPr>
          <p:spPr>
            <a:xfrm>
              <a:off x="5221869" y="4912246"/>
              <a:ext cx="115640" cy="91355"/>
            </a:xfrm>
            <a:prstGeom prst="rect">
              <a:avLst/>
            </a:prstGeom>
            <a:solidFill>
              <a:srgbClr val="F612DB"/>
            </a:solidFill>
            <a:ln>
              <a:solidFill>
                <a:srgbClr val="C408A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9" name="Rettangolo 38"/>
            <p:cNvSpPr/>
            <p:nvPr/>
          </p:nvSpPr>
          <p:spPr>
            <a:xfrm>
              <a:off x="7678977" y="4795283"/>
              <a:ext cx="104056" cy="214105"/>
            </a:xfrm>
            <a:prstGeom prst="rect">
              <a:avLst/>
            </a:prstGeom>
            <a:solidFill>
              <a:srgbClr val="F612DB"/>
            </a:solidFill>
            <a:ln>
              <a:solidFill>
                <a:srgbClr val="C408A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5" name="Rettangolo 44"/>
            <p:cNvSpPr/>
            <p:nvPr/>
          </p:nvSpPr>
          <p:spPr>
            <a:xfrm>
              <a:off x="8223142" y="4795788"/>
              <a:ext cx="104056" cy="214105"/>
            </a:xfrm>
            <a:prstGeom prst="rect">
              <a:avLst/>
            </a:prstGeom>
            <a:solidFill>
              <a:srgbClr val="F612DB"/>
            </a:solidFill>
            <a:ln>
              <a:solidFill>
                <a:srgbClr val="C408A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42" name="Immagine 41"/>
          <p:cNvPicPr/>
          <p:nvPr/>
        </p:nvPicPr>
        <p:blipFill>
          <a:blip r:embed="rId4" cstate="print"/>
          <a:srcRect t="5734" r="9573" b="10320"/>
          <a:stretch>
            <a:fillRect/>
          </a:stretch>
        </p:blipFill>
        <p:spPr bwMode="auto">
          <a:xfrm>
            <a:off x="185299" y="529414"/>
            <a:ext cx="4890757" cy="23626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CasellaDiTesto 3"/>
          <p:cNvSpPr txBox="1"/>
          <p:nvPr/>
        </p:nvSpPr>
        <p:spPr>
          <a:xfrm>
            <a:off x="0" y="-10452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 smtClean="0">
                <a:solidFill>
                  <a:srgbClr val="091625"/>
                </a:solidFill>
                <a:latin typeface="Cambria" pitchFamily="18" charset="0"/>
              </a:rPr>
              <a:t>LPI: </a:t>
            </a:r>
            <a:r>
              <a:rPr lang="it-IT" sz="2400" i="1" dirty="0" smtClean="0">
                <a:solidFill>
                  <a:srgbClr val="091625"/>
                </a:solidFill>
                <a:latin typeface="Cambria" pitchFamily="18" charset="0"/>
              </a:rPr>
              <a:t>SW - </a:t>
            </a:r>
            <a:r>
              <a:rPr lang="it-IT" sz="2400" i="1" dirty="0" err="1" smtClean="0">
                <a:latin typeface="Cambria" pitchFamily="18" charset="0"/>
              </a:rPr>
              <a:t>Cavezzo</a:t>
            </a:r>
            <a:endParaRPr lang="en-GB" sz="2400" i="1" dirty="0" smtClean="0">
              <a:latin typeface="Cambria" pitchFamily="18" charset="0"/>
            </a:endParaRPr>
          </a:p>
          <a:p>
            <a:pPr algn="ctr"/>
            <a:endParaRPr lang="en-GB" sz="2400" b="1" dirty="0">
              <a:solidFill>
                <a:srgbClr val="091625"/>
              </a:solidFill>
              <a:latin typeface="Cambria" pitchFamily="18" charset="0"/>
            </a:endParaRPr>
          </a:p>
        </p:txBody>
      </p:sp>
      <p:cxnSp>
        <p:nvCxnSpPr>
          <p:cNvPr id="5" name="Connettore 1 4"/>
          <p:cNvCxnSpPr/>
          <p:nvPr/>
        </p:nvCxnSpPr>
        <p:spPr>
          <a:xfrm>
            <a:off x="0" y="418896"/>
            <a:ext cx="9144000" cy="0"/>
          </a:xfrm>
          <a:prstGeom prst="line">
            <a:avLst/>
          </a:prstGeom>
          <a:ln w="285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uppo 6"/>
          <p:cNvGrpSpPr/>
          <p:nvPr/>
        </p:nvGrpSpPr>
        <p:grpSpPr>
          <a:xfrm>
            <a:off x="7201033" y="4185402"/>
            <a:ext cx="1942074" cy="687044"/>
            <a:chOff x="4982782" y="2160969"/>
            <a:chExt cx="2110613" cy="753086"/>
          </a:xfrm>
        </p:grpSpPr>
        <p:sp>
          <p:nvSpPr>
            <p:cNvPr id="8" name="Rettangolo 7"/>
            <p:cNvSpPr/>
            <p:nvPr/>
          </p:nvSpPr>
          <p:spPr>
            <a:xfrm>
              <a:off x="4982782" y="2250878"/>
              <a:ext cx="108000" cy="108000"/>
            </a:xfrm>
            <a:prstGeom prst="rect">
              <a:avLst/>
            </a:prstGeom>
            <a:solidFill>
              <a:srgbClr val="20BE49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400"/>
            </a:p>
          </p:txBody>
        </p:sp>
        <p:sp>
          <p:nvSpPr>
            <p:cNvPr id="17" name="Rettangolo 16"/>
            <p:cNvSpPr/>
            <p:nvPr/>
          </p:nvSpPr>
          <p:spPr>
            <a:xfrm>
              <a:off x="4986320" y="2413911"/>
              <a:ext cx="108000" cy="108000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400"/>
            </a:p>
          </p:txBody>
        </p:sp>
        <p:sp>
          <p:nvSpPr>
            <p:cNvPr id="18" name="Rettangolo 17"/>
            <p:cNvSpPr/>
            <p:nvPr/>
          </p:nvSpPr>
          <p:spPr>
            <a:xfrm>
              <a:off x="4986320" y="2578290"/>
              <a:ext cx="108000" cy="108000"/>
            </a:xfrm>
            <a:prstGeom prst="rect">
              <a:avLst/>
            </a:prstGeom>
            <a:solidFill>
              <a:srgbClr val="FFCE33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400"/>
            </a:p>
          </p:txBody>
        </p:sp>
        <p:sp>
          <p:nvSpPr>
            <p:cNvPr id="19" name="Rettangolo 18"/>
            <p:cNvSpPr/>
            <p:nvPr/>
          </p:nvSpPr>
          <p:spPr>
            <a:xfrm>
              <a:off x="4986320" y="2745995"/>
              <a:ext cx="108000" cy="108000"/>
            </a:xfrm>
            <a:prstGeom prst="rect">
              <a:avLst/>
            </a:prstGeom>
            <a:solidFill>
              <a:srgbClr val="FF000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400"/>
            </a:p>
          </p:txBody>
        </p:sp>
        <p:sp>
          <p:nvSpPr>
            <p:cNvPr id="20" name="CasellaDiTesto 19"/>
            <p:cNvSpPr txBox="1"/>
            <p:nvPr/>
          </p:nvSpPr>
          <p:spPr>
            <a:xfrm>
              <a:off x="5077171" y="2160969"/>
              <a:ext cx="2016224" cy="2579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800" dirty="0" err="1" smtClean="0">
                  <a:latin typeface="Cambria" pitchFamily="18" charset="0"/>
                </a:rPr>
                <a:t>Robertson</a:t>
              </a:r>
              <a:r>
                <a:rPr lang="it-IT" sz="800" dirty="0" smtClean="0">
                  <a:latin typeface="Cambria" pitchFamily="18" charset="0"/>
                </a:rPr>
                <a:t> (2009)</a:t>
              </a:r>
              <a:endParaRPr lang="en-GB" sz="800" dirty="0">
                <a:latin typeface="Cambria" pitchFamily="18" charset="0"/>
              </a:endParaRPr>
            </a:p>
          </p:txBody>
        </p:sp>
        <p:sp>
          <p:nvSpPr>
            <p:cNvPr id="21" name="CasellaDiTesto 20"/>
            <p:cNvSpPr txBox="1"/>
            <p:nvPr/>
          </p:nvSpPr>
          <p:spPr>
            <a:xfrm>
              <a:off x="5076056" y="2324001"/>
              <a:ext cx="2016224" cy="2579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800" dirty="0" err="1" smtClean="0">
                  <a:latin typeface="Cambria" pitchFamily="18" charset="0"/>
                </a:rPr>
                <a:t>Idriss</a:t>
              </a:r>
              <a:r>
                <a:rPr lang="it-IT" sz="800" dirty="0" smtClean="0">
                  <a:latin typeface="Cambria" pitchFamily="18" charset="0"/>
                </a:rPr>
                <a:t> &amp; </a:t>
              </a:r>
              <a:r>
                <a:rPr lang="it-IT" sz="800" dirty="0" err="1" smtClean="0">
                  <a:latin typeface="Cambria" pitchFamily="18" charset="0"/>
                </a:rPr>
                <a:t>Boulanger</a:t>
              </a:r>
              <a:r>
                <a:rPr lang="it-IT" sz="800" dirty="0" smtClean="0">
                  <a:latin typeface="Cambria" pitchFamily="18" charset="0"/>
                </a:rPr>
                <a:t> (2008)</a:t>
              </a:r>
              <a:endParaRPr lang="en-GB" sz="800" dirty="0">
                <a:latin typeface="Cambria" pitchFamily="18" charset="0"/>
              </a:endParaRPr>
            </a:p>
          </p:txBody>
        </p:sp>
        <p:sp>
          <p:nvSpPr>
            <p:cNvPr id="22" name="CasellaDiTesto 21"/>
            <p:cNvSpPr txBox="1"/>
            <p:nvPr/>
          </p:nvSpPr>
          <p:spPr>
            <a:xfrm>
              <a:off x="5076056" y="2499021"/>
              <a:ext cx="2016224" cy="2579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800" dirty="0" smtClean="0">
                  <a:latin typeface="Cambria" pitchFamily="18" charset="0"/>
                </a:rPr>
                <a:t>Moss et al. (2006)</a:t>
              </a:r>
              <a:endParaRPr lang="en-GB" sz="800" dirty="0">
                <a:latin typeface="Cambria" pitchFamily="18" charset="0"/>
              </a:endParaRPr>
            </a:p>
          </p:txBody>
        </p:sp>
        <p:sp>
          <p:nvSpPr>
            <p:cNvPr id="23" name="CasellaDiTesto 22"/>
            <p:cNvSpPr txBox="1"/>
            <p:nvPr/>
          </p:nvSpPr>
          <p:spPr>
            <a:xfrm>
              <a:off x="5076056" y="2656093"/>
              <a:ext cx="2016224" cy="2579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800" dirty="0" err="1" smtClean="0">
                  <a:latin typeface="Cambria" pitchFamily="18" charset="0"/>
                </a:rPr>
                <a:t>Boulanger</a:t>
              </a:r>
              <a:r>
                <a:rPr lang="it-IT" sz="800" dirty="0" smtClean="0">
                  <a:latin typeface="Cambria" pitchFamily="18" charset="0"/>
                </a:rPr>
                <a:t> &amp; </a:t>
              </a:r>
              <a:r>
                <a:rPr lang="it-IT" sz="800" dirty="0" err="1" smtClean="0">
                  <a:latin typeface="Cambria" pitchFamily="18" charset="0"/>
                </a:rPr>
                <a:t>Idriss</a:t>
              </a:r>
              <a:r>
                <a:rPr lang="it-IT" sz="800" dirty="0" smtClean="0">
                  <a:latin typeface="Cambria" pitchFamily="18" charset="0"/>
                </a:rPr>
                <a:t> (201)</a:t>
              </a:r>
              <a:endParaRPr lang="en-GB" sz="800" dirty="0">
                <a:latin typeface="Cambria" pitchFamily="18" charset="0"/>
              </a:endParaRPr>
            </a:p>
          </p:txBody>
        </p:sp>
      </p:grpSp>
      <p:sp>
        <p:nvSpPr>
          <p:cNvPr id="28" name="Rettangolo 27"/>
          <p:cNvSpPr/>
          <p:nvPr/>
        </p:nvSpPr>
        <p:spPr>
          <a:xfrm>
            <a:off x="2649050" y="2643758"/>
            <a:ext cx="288032" cy="190498"/>
          </a:xfrm>
          <a:prstGeom prst="rect">
            <a:avLst/>
          </a:prstGeom>
          <a:solidFill>
            <a:srgbClr val="F612DB"/>
          </a:solidFill>
          <a:ln>
            <a:solidFill>
              <a:srgbClr val="C408A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8" name="CasellaDiTesto 37"/>
          <p:cNvSpPr txBox="1"/>
          <p:nvPr/>
        </p:nvSpPr>
        <p:spPr>
          <a:xfrm>
            <a:off x="1691680" y="659433"/>
            <a:ext cx="23762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600" b="1" dirty="0" smtClean="0">
                <a:latin typeface="Cambria" pitchFamily="18" charset="0"/>
              </a:rPr>
              <a:t>L1: </a:t>
            </a:r>
            <a:r>
              <a:rPr lang="it-IT" sz="1600" b="1" dirty="0" err="1" smtClean="0">
                <a:latin typeface="Cambria" pitchFamily="18" charset="0"/>
              </a:rPr>
              <a:t>Ancient</a:t>
            </a:r>
            <a:r>
              <a:rPr lang="it-IT" sz="1600" b="1" dirty="0" smtClean="0">
                <a:latin typeface="Cambria" pitchFamily="18" charset="0"/>
              </a:rPr>
              <a:t> </a:t>
            </a:r>
            <a:r>
              <a:rPr lang="it-IT" sz="1600" b="1" dirty="0" err="1" smtClean="0">
                <a:latin typeface="Cambria" pitchFamily="18" charset="0"/>
              </a:rPr>
              <a:t>Riverbed</a:t>
            </a:r>
            <a:endParaRPr lang="en-GB" sz="1600" b="1" dirty="0">
              <a:latin typeface="Cambria" pitchFamily="18" charset="0"/>
            </a:endParaRPr>
          </a:p>
        </p:txBody>
      </p:sp>
      <p:sp>
        <p:nvSpPr>
          <p:cNvPr id="41" name="CasellaDiTesto 40"/>
          <p:cNvSpPr txBox="1"/>
          <p:nvPr/>
        </p:nvSpPr>
        <p:spPr>
          <a:xfrm>
            <a:off x="1763688" y="3023596"/>
            <a:ext cx="23762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600" b="1" dirty="0" smtClean="0">
                <a:latin typeface="Cambria" pitchFamily="18" charset="0"/>
              </a:rPr>
              <a:t>L2: </a:t>
            </a:r>
            <a:r>
              <a:rPr lang="it-IT" sz="1600" b="1" dirty="0" err="1" smtClean="0">
                <a:latin typeface="Cambria" pitchFamily="18" charset="0"/>
              </a:rPr>
              <a:t>Ancient</a:t>
            </a:r>
            <a:r>
              <a:rPr lang="it-IT" sz="1600" b="1" dirty="0" smtClean="0">
                <a:latin typeface="Cambria" pitchFamily="18" charset="0"/>
              </a:rPr>
              <a:t> </a:t>
            </a:r>
            <a:r>
              <a:rPr lang="it-IT" sz="1600" b="1" dirty="0" err="1" smtClean="0">
                <a:latin typeface="Cambria" pitchFamily="18" charset="0"/>
              </a:rPr>
              <a:t>levee</a:t>
            </a:r>
            <a:r>
              <a:rPr lang="it-IT" sz="1600" b="1" dirty="0" smtClean="0">
                <a:latin typeface="Cambria" pitchFamily="18" charset="0"/>
              </a:rPr>
              <a:t> </a:t>
            </a:r>
            <a:r>
              <a:rPr lang="it-IT" sz="1600" b="1" dirty="0" err="1" smtClean="0">
                <a:latin typeface="Cambria" pitchFamily="18" charset="0"/>
              </a:rPr>
              <a:t>ridge</a:t>
            </a:r>
            <a:endParaRPr lang="en-GB" sz="1600" b="1" dirty="0">
              <a:latin typeface="Cambria" pitchFamily="18" charset="0"/>
            </a:endParaRPr>
          </a:p>
        </p:txBody>
      </p:sp>
      <p:grpSp>
        <p:nvGrpSpPr>
          <p:cNvPr id="6" name="Gruppo 6"/>
          <p:cNvGrpSpPr/>
          <p:nvPr/>
        </p:nvGrpSpPr>
        <p:grpSpPr>
          <a:xfrm>
            <a:off x="7080398" y="3147814"/>
            <a:ext cx="2063602" cy="1018953"/>
            <a:chOff x="4864878" y="896723"/>
            <a:chExt cx="2242688" cy="1116899"/>
          </a:xfrm>
        </p:grpSpPr>
        <p:sp>
          <p:nvSpPr>
            <p:cNvPr id="40" name="CasellaDiTesto 39"/>
            <p:cNvSpPr txBox="1"/>
            <p:nvPr/>
          </p:nvSpPr>
          <p:spPr>
            <a:xfrm>
              <a:off x="5084266" y="1700384"/>
              <a:ext cx="2016224" cy="3132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050" b="1" u="sng" dirty="0" err="1" smtClean="0">
                  <a:latin typeface="Cambria" pitchFamily="18" charset="0"/>
                </a:rPr>
                <a:t>Liquefaction</a:t>
              </a:r>
              <a:endParaRPr lang="en-GB" sz="1050" b="1" u="sng" dirty="0">
                <a:latin typeface="Cambria" pitchFamily="18" charset="0"/>
              </a:endParaRPr>
            </a:p>
          </p:txBody>
        </p:sp>
        <p:sp>
          <p:nvSpPr>
            <p:cNvPr id="43" name="Rettangolo 42"/>
            <p:cNvSpPr/>
            <p:nvPr/>
          </p:nvSpPr>
          <p:spPr>
            <a:xfrm>
              <a:off x="4986320" y="1771452"/>
              <a:ext cx="131478" cy="130827"/>
            </a:xfrm>
            <a:prstGeom prst="rect">
              <a:avLst/>
            </a:prstGeom>
            <a:solidFill>
              <a:srgbClr val="F612DB"/>
            </a:solidFill>
            <a:ln>
              <a:solidFill>
                <a:srgbClr val="C408A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400"/>
            </a:p>
          </p:txBody>
        </p:sp>
        <p:sp>
          <p:nvSpPr>
            <p:cNvPr id="46" name="Rettangolo 45"/>
            <p:cNvSpPr/>
            <p:nvPr/>
          </p:nvSpPr>
          <p:spPr>
            <a:xfrm>
              <a:off x="4982782" y="1206021"/>
              <a:ext cx="131478" cy="130827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400"/>
            </a:p>
          </p:txBody>
        </p:sp>
        <p:sp>
          <p:nvSpPr>
            <p:cNvPr id="47" name="Rettangolo 46"/>
            <p:cNvSpPr/>
            <p:nvPr/>
          </p:nvSpPr>
          <p:spPr>
            <a:xfrm>
              <a:off x="4986320" y="1390320"/>
              <a:ext cx="131478" cy="130827"/>
            </a:xfrm>
            <a:prstGeom prst="rect">
              <a:avLst/>
            </a:prstGeom>
            <a:solidFill>
              <a:srgbClr val="FFC000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400"/>
            </a:p>
          </p:txBody>
        </p:sp>
        <p:sp>
          <p:nvSpPr>
            <p:cNvPr id="48" name="Rettangolo 47"/>
            <p:cNvSpPr/>
            <p:nvPr/>
          </p:nvSpPr>
          <p:spPr>
            <a:xfrm>
              <a:off x="4982782" y="1582481"/>
              <a:ext cx="131478" cy="130827"/>
            </a:xfrm>
            <a:prstGeom prst="rect">
              <a:avLst/>
            </a:prstGeom>
            <a:solidFill>
              <a:srgbClr val="CCFF33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400"/>
            </a:p>
          </p:txBody>
        </p:sp>
        <p:sp>
          <p:nvSpPr>
            <p:cNvPr id="49" name="CasellaDiTesto 48"/>
            <p:cNvSpPr txBox="1"/>
            <p:nvPr/>
          </p:nvSpPr>
          <p:spPr>
            <a:xfrm>
              <a:off x="5087804" y="1123780"/>
              <a:ext cx="2016224" cy="3132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050" dirty="0" err="1" smtClean="0">
                  <a:latin typeface="Cambria" pitchFamily="18" charset="0"/>
                </a:rPr>
                <a:t>Very</a:t>
              </a:r>
              <a:r>
                <a:rPr lang="it-IT" sz="1050" dirty="0" smtClean="0">
                  <a:latin typeface="Cambria" pitchFamily="18" charset="0"/>
                </a:rPr>
                <a:t> High </a:t>
              </a:r>
              <a:r>
                <a:rPr lang="it-IT" sz="1050" dirty="0" err="1" smtClean="0">
                  <a:latin typeface="Cambria" pitchFamily="18" charset="0"/>
                </a:rPr>
                <a:t>Risk</a:t>
              </a:r>
              <a:endParaRPr lang="en-GB" sz="1050" dirty="0">
                <a:latin typeface="Cambria" pitchFamily="18" charset="0"/>
              </a:endParaRPr>
            </a:p>
          </p:txBody>
        </p:sp>
        <p:sp>
          <p:nvSpPr>
            <p:cNvPr id="50" name="CasellaDiTesto 49"/>
            <p:cNvSpPr txBox="1"/>
            <p:nvPr/>
          </p:nvSpPr>
          <p:spPr>
            <a:xfrm>
              <a:off x="5091342" y="1318712"/>
              <a:ext cx="2016224" cy="3132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050" dirty="0" smtClean="0">
                  <a:latin typeface="Cambria" pitchFamily="18" charset="0"/>
                </a:rPr>
                <a:t>High </a:t>
              </a:r>
              <a:r>
                <a:rPr lang="it-IT" sz="1050" dirty="0" err="1" smtClean="0">
                  <a:latin typeface="Cambria" pitchFamily="18" charset="0"/>
                </a:rPr>
                <a:t>Risk</a:t>
              </a:r>
              <a:endParaRPr lang="en-GB" sz="1050" dirty="0">
                <a:latin typeface="Cambria" pitchFamily="18" charset="0"/>
              </a:endParaRPr>
            </a:p>
          </p:txBody>
        </p:sp>
        <p:sp>
          <p:nvSpPr>
            <p:cNvPr id="51" name="CasellaDiTesto 50"/>
            <p:cNvSpPr txBox="1"/>
            <p:nvPr/>
          </p:nvSpPr>
          <p:spPr>
            <a:xfrm>
              <a:off x="5084247" y="1521505"/>
              <a:ext cx="2016224" cy="3132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050" dirty="0" smtClean="0">
                  <a:latin typeface="Cambria" pitchFamily="18" charset="0"/>
                </a:rPr>
                <a:t>Low </a:t>
              </a:r>
              <a:r>
                <a:rPr lang="it-IT" sz="1050" dirty="0" err="1" smtClean="0">
                  <a:latin typeface="Cambria" pitchFamily="18" charset="0"/>
                </a:rPr>
                <a:t>Risk</a:t>
              </a:r>
              <a:endParaRPr lang="en-GB" sz="1050" dirty="0">
                <a:latin typeface="Cambria" pitchFamily="18" charset="0"/>
              </a:endParaRPr>
            </a:p>
          </p:txBody>
        </p:sp>
        <p:sp>
          <p:nvSpPr>
            <p:cNvPr id="59" name="CasellaDiTesto 58"/>
            <p:cNvSpPr txBox="1"/>
            <p:nvPr/>
          </p:nvSpPr>
          <p:spPr>
            <a:xfrm>
              <a:off x="4864878" y="896723"/>
              <a:ext cx="1507321" cy="3040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050" b="1" dirty="0" smtClean="0">
                  <a:latin typeface="Cambria" pitchFamily="18" charset="0"/>
                </a:rPr>
                <a:t>LPI Color </a:t>
              </a:r>
              <a:r>
                <a:rPr lang="it-IT" sz="1050" b="1" dirty="0" err="1" smtClean="0">
                  <a:latin typeface="Cambria" pitchFamily="18" charset="0"/>
                </a:rPr>
                <a:t>Scheme</a:t>
              </a:r>
              <a:endParaRPr lang="en-GB" sz="1050" b="1" dirty="0">
                <a:latin typeface="Cambria" pitchFamily="18" charset="0"/>
              </a:endParaRPr>
            </a:p>
          </p:txBody>
        </p:sp>
      </p:grpSp>
      <p:pic>
        <p:nvPicPr>
          <p:cNvPr id="60" name="Immagine 59" descr="cavezzo_LPI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241338" y="498997"/>
            <a:ext cx="3637061" cy="2571750"/>
          </a:xfrm>
          <a:prstGeom prst="rect">
            <a:avLst/>
          </a:prstGeom>
        </p:spPr>
      </p:pic>
      <p:sp>
        <p:nvSpPr>
          <p:cNvPr id="52" name="CasellaDiTesto 51"/>
          <p:cNvSpPr txBox="1"/>
          <p:nvPr/>
        </p:nvSpPr>
        <p:spPr>
          <a:xfrm>
            <a:off x="7308304" y="915566"/>
            <a:ext cx="43204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100" b="1" i="1" dirty="0" smtClean="0">
                <a:latin typeface="Cambria" pitchFamily="18" charset="0"/>
              </a:rPr>
              <a:t>L2</a:t>
            </a:r>
            <a:endParaRPr lang="en-GB" sz="1100" b="1" i="1" dirty="0">
              <a:latin typeface="Cambria" pitchFamily="18" charset="0"/>
            </a:endParaRPr>
          </a:p>
        </p:txBody>
      </p:sp>
      <p:sp>
        <p:nvSpPr>
          <p:cNvPr id="53" name="CasellaDiTesto 52"/>
          <p:cNvSpPr txBox="1"/>
          <p:nvPr/>
        </p:nvSpPr>
        <p:spPr>
          <a:xfrm>
            <a:off x="6876256" y="1419622"/>
            <a:ext cx="43204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100" b="1" i="1" dirty="0" smtClean="0">
                <a:latin typeface="Cambria" pitchFamily="18" charset="0"/>
              </a:rPr>
              <a:t>L1</a:t>
            </a:r>
            <a:endParaRPr lang="en-GB" sz="1100" b="1" i="1" dirty="0">
              <a:latin typeface="Cambria" pitchFamily="18" charset="0"/>
            </a:endParaRPr>
          </a:p>
        </p:txBody>
      </p:sp>
      <p:sp>
        <p:nvSpPr>
          <p:cNvPr id="54" name="Rettangolo 53"/>
          <p:cNvSpPr/>
          <p:nvPr/>
        </p:nvSpPr>
        <p:spPr>
          <a:xfrm>
            <a:off x="5926273" y="4803998"/>
            <a:ext cx="85887" cy="214105"/>
          </a:xfrm>
          <a:prstGeom prst="rect">
            <a:avLst/>
          </a:prstGeom>
          <a:solidFill>
            <a:srgbClr val="F612DB"/>
          </a:solidFill>
          <a:ln>
            <a:solidFill>
              <a:srgbClr val="C408A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4"/>
          <p:cNvSpPr txBox="1"/>
          <p:nvPr/>
        </p:nvSpPr>
        <p:spPr>
          <a:xfrm>
            <a:off x="0" y="21853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 smtClean="0">
                <a:latin typeface="Cambria" pitchFamily="18" charset="0"/>
              </a:rPr>
              <a:t>RESULTS: NW - QUISTELLO</a:t>
            </a:r>
            <a:endParaRPr lang="en-GB" sz="2400" b="1" dirty="0">
              <a:latin typeface="Cambria" pitchFamily="18" charset="0"/>
            </a:endParaRPr>
          </a:p>
        </p:txBody>
      </p:sp>
      <p:cxnSp>
        <p:nvCxnSpPr>
          <p:cNvPr id="6" name="Connettore 1 5"/>
          <p:cNvCxnSpPr/>
          <p:nvPr/>
        </p:nvCxnSpPr>
        <p:spPr>
          <a:xfrm>
            <a:off x="0" y="418896"/>
            <a:ext cx="9144000" cy="0"/>
          </a:xfrm>
          <a:prstGeom prst="line">
            <a:avLst/>
          </a:prstGeom>
          <a:ln w="285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Immagine 1" descr="figura_1_piezometr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18896"/>
            <a:ext cx="2428405" cy="24284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Ovale 23"/>
          <p:cNvSpPr/>
          <p:nvPr/>
        </p:nvSpPr>
        <p:spPr>
          <a:xfrm rot="16200000">
            <a:off x="143456" y="951623"/>
            <a:ext cx="438447" cy="3663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799" y="504056"/>
            <a:ext cx="6227178" cy="46599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ttangolo 1"/>
          <p:cNvSpPr/>
          <p:nvPr/>
        </p:nvSpPr>
        <p:spPr>
          <a:xfrm>
            <a:off x="4572000" y="2211710"/>
            <a:ext cx="72008" cy="72008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Rettangolo 7"/>
          <p:cNvSpPr/>
          <p:nvPr/>
        </p:nvSpPr>
        <p:spPr>
          <a:xfrm>
            <a:off x="3127859" y="2931790"/>
            <a:ext cx="72008" cy="72008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" name="CasellaDiTesto 2"/>
          <p:cNvSpPr txBox="1"/>
          <p:nvPr/>
        </p:nvSpPr>
        <p:spPr>
          <a:xfrm>
            <a:off x="7943473" y="4866501"/>
            <a:ext cx="117654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 err="1" smtClean="0"/>
              <a:t>Castaldini</a:t>
            </a:r>
            <a:r>
              <a:rPr lang="it-IT" sz="1200" dirty="0" smtClean="0"/>
              <a:t>, 2014</a:t>
            </a:r>
            <a:endParaRPr lang="it-IT" sz="1200" dirty="0"/>
          </a:p>
        </p:txBody>
      </p:sp>
      <p:sp>
        <p:nvSpPr>
          <p:cNvPr id="10" name="Rettangolo 9"/>
          <p:cNvSpPr/>
          <p:nvPr/>
        </p:nvSpPr>
        <p:spPr>
          <a:xfrm>
            <a:off x="395536" y="3435846"/>
            <a:ext cx="72008" cy="72008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" name="CasellaDiTesto 10"/>
          <p:cNvSpPr txBox="1"/>
          <p:nvPr/>
        </p:nvSpPr>
        <p:spPr>
          <a:xfrm>
            <a:off x="545846" y="3333350"/>
            <a:ext cx="141635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 err="1" smtClean="0"/>
              <a:t>Penetrometric</a:t>
            </a:r>
            <a:r>
              <a:rPr lang="it-IT" sz="1200" dirty="0" smtClean="0"/>
              <a:t> </a:t>
            </a:r>
            <a:r>
              <a:rPr lang="it-IT" sz="1200" dirty="0" err="1" smtClean="0"/>
              <a:t>tests</a:t>
            </a:r>
            <a:endParaRPr lang="it-IT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4"/>
          <p:cNvSpPr txBox="1"/>
          <p:nvPr/>
        </p:nvSpPr>
        <p:spPr>
          <a:xfrm>
            <a:off x="0" y="-10452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 smtClean="0">
                <a:latin typeface="Cambria" pitchFamily="18" charset="0"/>
              </a:rPr>
              <a:t>RESULTS: NW - QUISTELLO</a:t>
            </a:r>
            <a:endParaRPr lang="en-GB" sz="2400" b="1" dirty="0">
              <a:latin typeface="Cambria" pitchFamily="18" charset="0"/>
            </a:endParaRPr>
          </a:p>
        </p:txBody>
      </p:sp>
      <p:cxnSp>
        <p:nvCxnSpPr>
          <p:cNvPr id="6" name="Connettore 1 5"/>
          <p:cNvCxnSpPr/>
          <p:nvPr/>
        </p:nvCxnSpPr>
        <p:spPr>
          <a:xfrm>
            <a:off x="0" y="418896"/>
            <a:ext cx="9144000" cy="0"/>
          </a:xfrm>
          <a:prstGeom prst="line">
            <a:avLst/>
          </a:prstGeom>
          <a:ln w="285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Immagine 21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176" y="1059582"/>
            <a:ext cx="2160240" cy="2871926"/>
          </a:xfrm>
          <a:prstGeom prst="rect">
            <a:avLst/>
          </a:prstGeom>
        </p:spPr>
      </p:pic>
      <p:grpSp>
        <p:nvGrpSpPr>
          <p:cNvPr id="23" name="Gruppo 22"/>
          <p:cNvGrpSpPr/>
          <p:nvPr/>
        </p:nvGrpSpPr>
        <p:grpSpPr>
          <a:xfrm>
            <a:off x="179512" y="699542"/>
            <a:ext cx="5470115" cy="3867894"/>
            <a:chOff x="179512" y="699542"/>
            <a:chExt cx="5470115" cy="3867894"/>
          </a:xfrm>
        </p:grpSpPr>
        <p:pic>
          <p:nvPicPr>
            <p:cNvPr id="24" name="Immagine 23" descr="quistello_liq.jp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79512" y="699542"/>
              <a:ext cx="5470115" cy="3867894"/>
            </a:xfrm>
            <a:prstGeom prst="rect">
              <a:avLst/>
            </a:prstGeom>
          </p:spPr>
        </p:pic>
        <p:grpSp>
          <p:nvGrpSpPr>
            <p:cNvPr id="25" name="Gruppo 22"/>
            <p:cNvGrpSpPr/>
            <p:nvPr/>
          </p:nvGrpSpPr>
          <p:grpSpPr>
            <a:xfrm>
              <a:off x="611560" y="3651870"/>
              <a:ext cx="1512168" cy="576064"/>
              <a:chOff x="5796136" y="3507854"/>
              <a:chExt cx="1797777" cy="648072"/>
            </a:xfrm>
          </p:grpSpPr>
          <p:sp>
            <p:nvSpPr>
              <p:cNvPr id="29" name="Rettangolo 28"/>
              <p:cNvSpPr/>
              <p:nvPr/>
            </p:nvSpPr>
            <p:spPr>
              <a:xfrm>
                <a:off x="5796136" y="3507854"/>
                <a:ext cx="1512168" cy="648072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GB" sz="1600"/>
              </a:p>
            </p:txBody>
          </p:sp>
          <p:sp>
            <p:nvSpPr>
              <p:cNvPr id="30" name="Ovale 29"/>
              <p:cNvSpPr/>
              <p:nvPr/>
            </p:nvSpPr>
            <p:spPr>
              <a:xfrm>
                <a:off x="5940152" y="3651870"/>
                <a:ext cx="144016" cy="144016"/>
              </a:xfrm>
              <a:prstGeom prst="ellipse">
                <a:avLst/>
              </a:prstGeom>
              <a:solidFill>
                <a:srgbClr val="75E406"/>
              </a:solidFill>
              <a:ln>
                <a:solidFill>
                  <a:srgbClr val="75E40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/>
              </a:p>
            </p:txBody>
          </p:sp>
          <p:sp>
            <p:nvSpPr>
              <p:cNvPr id="31" name="CasellaDiTesto 30"/>
              <p:cNvSpPr txBox="1"/>
              <p:nvPr/>
            </p:nvSpPr>
            <p:spPr>
              <a:xfrm>
                <a:off x="6081745" y="3550386"/>
                <a:ext cx="1512168" cy="3116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1200" dirty="0" err="1" smtClean="0">
                    <a:latin typeface="Cambria" pitchFamily="18" charset="0"/>
                  </a:rPr>
                  <a:t>Liquefaction</a:t>
                </a:r>
                <a:endParaRPr lang="en-GB" sz="1200" dirty="0">
                  <a:latin typeface="Cambria" pitchFamily="18" charset="0"/>
                </a:endParaRPr>
              </a:p>
            </p:txBody>
          </p:sp>
          <p:sp>
            <p:nvSpPr>
              <p:cNvPr id="32" name="Triangolo isoscele 31"/>
              <p:cNvSpPr/>
              <p:nvPr/>
            </p:nvSpPr>
            <p:spPr>
              <a:xfrm>
                <a:off x="5940152" y="3867894"/>
                <a:ext cx="144016" cy="144016"/>
              </a:xfrm>
              <a:prstGeom prst="triangle">
                <a:avLst/>
              </a:prstGeom>
              <a:solidFill>
                <a:srgbClr val="F612DB"/>
              </a:solidFill>
              <a:ln>
                <a:solidFill>
                  <a:srgbClr val="C408AE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/>
              </a:p>
            </p:txBody>
          </p:sp>
          <p:sp>
            <p:nvSpPr>
              <p:cNvPr id="33" name="CasellaDiTesto 32"/>
              <p:cNvSpPr txBox="1"/>
              <p:nvPr/>
            </p:nvSpPr>
            <p:spPr>
              <a:xfrm>
                <a:off x="6081745" y="3795886"/>
                <a:ext cx="1512168" cy="3116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1200" dirty="0" err="1" smtClean="0">
                    <a:latin typeface="Cambria" pitchFamily="18" charset="0"/>
                  </a:rPr>
                  <a:t>CPTu</a:t>
                </a:r>
                <a:endParaRPr lang="en-GB" sz="1200" dirty="0">
                  <a:latin typeface="Cambria" pitchFamily="18" charset="0"/>
                </a:endParaRPr>
              </a:p>
            </p:txBody>
          </p:sp>
        </p:grpSp>
        <p:sp>
          <p:nvSpPr>
            <p:cNvPr id="26" name="CasellaDiTesto 25"/>
            <p:cNvSpPr txBox="1"/>
            <p:nvPr/>
          </p:nvSpPr>
          <p:spPr>
            <a:xfrm>
              <a:off x="2475558" y="2948210"/>
              <a:ext cx="100811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200" b="1" dirty="0" smtClean="0">
                  <a:solidFill>
                    <a:schemeClr val="bg1"/>
                  </a:solidFill>
                  <a:latin typeface="Cambria" pitchFamily="18" charset="0"/>
                </a:rPr>
                <a:t>CPTu1</a:t>
              </a:r>
              <a:endParaRPr lang="en-GB" sz="1200" b="1" dirty="0">
                <a:solidFill>
                  <a:schemeClr val="bg1"/>
                </a:solidFill>
                <a:latin typeface="Cambria" pitchFamily="18" charset="0"/>
              </a:endParaRPr>
            </a:p>
          </p:txBody>
        </p:sp>
        <p:sp>
          <p:nvSpPr>
            <p:cNvPr id="27" name="CasellaDiTesto 26"/>
            <p:cNvSpPr txBox="1"/>
            <p:nvPr/>
          </p:nvSpPr>
          <p:spPr>
            <a:xfrm>
              <a:off x="2771800" y="2139702"/>
              <a:ext cx="100811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200" b="1" dirty="0" smtClean="0">
                  <a:solidFill>
                    <a:schemeClr val="bg1"/>
                  </a:solidFill>
                  <a:latin typeface="Cambria" pitchFamily="18" charset="0"/>
                </a:rPr>
                <a:t>CPTu4</a:t>
              </a:r>
              <a:endParaRPr lang="en-GB" sz="1200" b="1" dirty="0">
                <a:solidFill>
                  <a:schemeClr val="bg1"/>
                </a:solidFill>
                <a:latin typeface="Cambria" pitchFamily="18" charset="0"/>
              </a:endParaRPr>
            </a:p>
          </p:txBody>
        </p:sp>
        <p:sp>
          <p:nvSpPr>
            <p:cNvPr id="28" name="CasellaDiTesto 27"/>
            <p:cNvSpPr txBox="1"/>
            <p:nvPr/>
          </p:nvSpPr>
          <p:spPr>
            <a:xfrm>
              <a:off x="3284066" y="2745242"/>
              <a:ext cx="100811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200" b="1" dirty="0" smtClean="0">
                  <a:solidFill>
                    <a:schemeClr val="bg1"/>
                  </a:solidFill>
                  <a:latin typeface="Cambria" pitchFamily="18" charset="0"/>
                </a:rPr>
                <a:t>CPTu3</a:t>
              </a:r>
            </a:p>
            <a:p>
              <a:r>
                <a:rPr lang="it-IT" sz="1200" b="1" dirty="0" smtClean="0">
                  <a:solidFill>
                    <a:schemeClr val="bg1"/>
                  </a:solidFill>
                  <a:latin typeface="Cambria" pitchFamily="18" charset="0"/>
                </a:rPr>
                <a:t>CPTu2</a:t>
              </a:r>
              <a:endParaRPr lang="en-GB" sz="1200" b="1" dirty="0">
                <a:solidFill>
                  <a:schemeClr val="bg1"/>
                </a:solidFill>
                <a:latin typeface="Cambria" pitchFamily="18" charset="0"/>
              </a:endParaRPr>
            </a:p>
          </p:txBody>
        </p:sp>
      </p:grpSp>
      <p:sp>
        <p:nvSpPr>
          <p:cNvPr id="34" name="CasellaDiTesto 33"/>
          <p:cNvSpPr txBox="1"/>
          <p:nvPr/>
        </p:nvSpPr>
        <p:spPr>
          <a:xfrm>
            <a:off x="382880" y="4574918"/>
            <a:ext cx="64807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600" dirty="0" err="1" smtClean="0">
                <a:latin typeface="Cambria" pitchFamily="18" charset="0"/>
              </a:rPr>
              <a:t>Penetrometric</a:t>
            </a:r>
            <a:r>
              <a:rPr lang="it-IT" sz="1600" dirty="0" smtClean="0">
                <a:latin typeface="Cambria" pitchFamily="18" charset="0"/>
              </a:rPr>
              <a:t> test </a:t>
            </a:r>
            <a:r>
              <a:rPr lang="it-IT" sz="1600" dirty="0" err="1" smtClean="0">
                <a:latin typeface="Cambria" pitchFamily="18" charset="0"/>
              </a:rPr>
              <a:t>near</a:t>
            </a:r>
            <a:r>
              <a:rPr lang="it-IT" sz="1600" dirty="0" smtClean="0">
                <a:latin typeface="Cambria" pitchFamily="18" charset="0"/>
              </a:rPr>
              <a:t> </a:t>
            </a:r>
            <a:r>
              <a:rPr lang="it-IT" sz="1600" dirty="0" err="1" smtClean="0">
                <a:latin typeface="Cambria" pitchFamily="18" charset="0"/>
              </a:rPr>
              <a:t>liquefaction</a:t>
            </a:r>
            <a:r>
              <a:rPr lang="it-IT" sz="1600" dirty="0" smtClean="0">
                <a:latin typeface="Cambria" pitchFamily="18" charset="0"/>
              </a:rPr>
              <a:t> </a:t>
            </a:r>
            <a:r>
              <a:rPr lang="it-IT" sz="1600" dirty="0" err="1" smtClean="0">
                <a:latin typeface="Cambria" pitchFamily="18" charset="0"/>
              </a:rPr>
              <a:t>phenomena</a:t>
            </a:r>
            <a:r>
              <a:rPr lang="it-IT" sz="1600" dirty="0" smtClean="0">
                <a:latin typeface="Cambria" pitchFamily="18" charset="0"/>
              </a:rPr>
              <a:t> (20-30 m)</a:t>
            </a:r>
            <a:endParaRPr lang="en-GB" sz="1600" dirty="0">
              <a:latin typeface="Cambria" pitchFamily="18" charset="0"/>
            </a:endParaRPr>
          </a:p>
        </p:txBody>
      </p:sp>
      <p:pic>
        <p:nvPicPr>
          <p:cNvPr id="18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334" b="43595"/>
          <a:stretch/>
        </p:blipFill>
        <p:spPr bwMode="auto">
          <a:xfrm>
            <a:off x="0" y="11250"/>
            <a:ext cx="2123728" cy="17350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Rettangolo 18"/>
          <p:cNvSpPr/>
          <p:nvPr/>
        </p:nvSpPr>
        <p:spPr>
          <a:xfrm>
            <a:off x="1175518" y="1061308"/>
            <a:ext cx="72008" cy="72008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0" name="CasellaDiTesto 19"/>
          <p:cNvSpPr txBox="1"/>
          <p:nvPr/>
        </p:nvSpPr>
        <p:spPr>
          <a:xfrm>
            <a:off x="4427984" y="4436418"/>
            <a:ext cx="109978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 smtClean="0"/>
              <a:t>Calzolari, 2012</a:t>
            </a:r>
            <a:endParaRPr lang="it-IT" sz="1200" dirty="0"/>
          </a:p>
        </p:txBody>
      </p:sp>
      <p:sp>
        <p:nvSpPr>
          <p:cNvPr id="21" name="CasellaDiTesto 20"/>
          <p:cNvSpPr txBox="1"/>
          <p:nvPr/>
        </p:nvSpPr>
        <p:spPr>
          <a:xfrm>
            <a:off x="6686402" y="3950935"/>
            <a:ext cx="117654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 err="1" smtClean="0"/>
              <a:t>Castaldini</a:t>
            </a:r>
            <a:r>
              <a:rPr lang="it-IT" sz="1200" dirty="0" smtClean="0"/>
              <a:t>, 2012</a:t>
            </a:r>
            <a:endParaRPr lang="it-IT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/>
          <p:cNvSpPr txBox="1"/>
          <p:nvPr/>
        </p:nvSpPr>
        <p:spPr>
          <a:xfrm>
            <a:off x="4499992" y="-10452"/>
            <a:ext cx="46440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 smtClean="0">
                <a:latin typeface="Cambria" pitchFamily="18" charset="0"/>
              </a:rPr>
              <a:t>RESULTS: </a:t>
            </a:r>
            <a:r>
              <a:rPr lang="it-IT" sz="2400" i="1" dirty="0" smtClean="0">
                <a:latin typeface="Cambria" pitchFamily="18" charset="0"/>
              </a:rPr>
              <a:t>NW - QUISTELLO</a:t>
            </a:r>
            <a:endParaRPr lang="en-GB" sz="2400" i="1" dirty="0">
              <a:latin typeface="Cambria" pitchFamily="18" charset="0"/>
            </a:endParaRPr>
          </a:p>
        </p:txBody>
      </p:sp>
      <p:cxnSp>
        <p:nvCxnSpPr>
          <p:cNvPr id="5" name="Connettore 1 4"/>
          <p:cNvCxnSpPr/>
          <p:nvPr/>
        </p:nvCxnSpPr>
        <p:spPr>
          <a:xfrm>
            <a:off x="0" y="418896"/>
            <a:ext cx="9144000" cy="0"/>
          </a:xfrm>
          <a:prstGeom prst="line">
            <a:avLst/>
          </a:prstGeom>
          <a:ln w="285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CasellaDiTesto 18"/>
          <p:cNvSpPr txBox="1"/>
          <p:nvPr/>
        </p:nvSpPr>
        <p:spPr>
          <a:xfrm>
            <a:off x="2113156" y="4753135"/>
            <a:ext cx="9206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000" b="1" dirty="0" smtClean="0">
                <a:latin typeface="Cambria" pitchFamily="18" charset="0"/>
              </a:rPr>
              <a:t>16 </a:t>
            </a:r>
            <a:endParaRPr lang="en-GB" sz="1000" b="1" dirty="0">
              <a:latin typeface="Cambria" pitchFamily="18" charset="0"/>
            </a:endParaRPr>
          </a:p>
        </p:txBody>
      </p:sp>
      <p:pic>
        <p:nvPicPr>
          <p:cNvPr id="12" name="Immagine 11" descr="quistello_liq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4248079" cy="3003798"/>
          </a:xfrm>
          <a:prstGeom prst="rect">
            <a:avLst/>
          </a:prstGeom>
        </p:spPr>
      </p:pic>
      <p:sp>
        <p:nvSpPr>
          <p:cNvPr id="20" name="CasellaDiTesto 19"/>
          <p:cNvSpPr txBox="1"/>
          <p:nvPr/>
        </p:nvSpPr>
        <p:spPr>
          <a:xfrm>
            <a:off x="1691680" y="1779662"/>
            <a:ext cx="100811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000" b="1" dirty="0" smtClean="0">
                <a:solidFill>
                  <a:schemeClr val="bg1"/>
                </a:solidFill>
                <a:latin typeface="Cambria" pitchFamily="18" charset="0"/>
              </a:rPr>
              <a:t>CPTu1</a:t>
            </a:r>
            <a:endParaRPr lang="en-GB" sz="1000" b="1" dirty="0">
              <a:solidFill>
                <a:schemeClr val="bg1"/>
              </a:solidFill>
              <a:latin typeface="Cambria" pitchFamily="18" charset="0"/>
            </a:endParaRPr>
          </a:p>
        </p:txBody>
      </p:sp>
      <p:sp>
        <p:nvSpPr>
          <p:cNvPr id="21" name="CasellaDiTesto 20"/>
          <p:cNvSpPr txBox="1"/>
          <p:nvPr/>
        </p:nvSpPr>
        <p:spPr>
          <a:xfrm>
            <a:off x="1691680" y="1059582"/>
            <a:ext cx="100811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000" b="1" dirty="0" smtClean="0">
                <a:solidFill>
                  <a:schemeClr val="bg1"/>
                </a:solidFill>
                <a:latin typeface="Cambria" pitchFamily="18" charset="0"/>
              </a:rPr>
              <a:t>CPTu4</a:t>
            </a:r>
            <a:endParaRPr lang="en-GB" sz="1000" b="1" dirty="0">
              <a:solidFill>
                <a:schemeClr val="bg1"/>
              </a:solidFill>
              <a:latin typeface="Cambria" pitchFamily="18" charset="0"/>
            </a:endParaRPr>
          </a:p>
        </p:txBody>
      </p:sp>
      <p:sp>
        <p:nvSpPr>
          <p:cNvPr id="22" name="CasellaDiTesto 21"/>
          <p:cNvSpPr txBox="1"/>
          <p:nvPr/>
        </p:nvSpPr>
        <p:spPr>
          <a:xfrm>
            <a:off x="2483768" y="2067694"/>
            <a:ext cx="10081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000" b="1" dirty="0" smtClean="0">
                <a:solidFill>
                  <a:schemeClr val="bg1"/>
                </a:solidFill>
                <a:latin typeface="Cambria" pitchFamily="18" charset="0"/>
              </a:rPr>
              <a:t>CPTu3</a:t>
            </a:r>
          </a:p>
          <a:p>
            <a:r>
              <a:rPr lang="it-IT" sz="1000" b="1" dirty="0" smtClean="0">
                <a:solidFill>
                  <a:schemeClr val="bg1"/>
                </a:solidFill>
                <a:latin typeface="Cambria" pitchFamily="18" charset="0"/>
              </a:rPr>
              <a:t>CPTu2</a:t>
            </a:r>
            <a:endParaRPr lang="en-GB" sz="1000" b="1" dirty="0">
              <a:solidFill>
                <a:schemeClr val="bg1"/>
              </a:solidFill>
              <a:latin typeface="Cambria" pitchFamily="18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 l="49061"/>
          <a:stretch>
            <a:fillRect/>
          </a:stretch>
        </p:blipFill>
        <p:spPr bwMode="auto">
          <a:xfrm>
            <a:off x="3750165" y="3075806"/>
            <a:ext cx="1111945" cy="20862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24" name="Connettore 2 23"/>
          <p:cNvCxnSpPr>
            <a:stCxn id="20" idx="0"/>
          </p:cNvCxnSpPr>
          <p:nvPr/>
        </p:nvCxnSpPr>
        <p:spPr>
          <a:xfrm flipH="1">
            <a:off x="1907704" y="1779662"/>
            <a:ext cx="288032" cy="28803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nettore 2 24"/>
          <p:cNvCxnSpPr/>
          <p:nvPr/>
        </p:nvCxnSpPr>
        <p:spPr>
          <a:xfrm flipV="1">
            <a:off x="2267744" y="843558"/>
            <a:ext cx="1872208" cy="504056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4048" y="3079587"/>
            <a:ext cx="1149224" cy="21564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059320" y="555526"/>
            <a:ext cx="1089084" cy="1944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 cstate="print"/>
          <a:srcRect l="46160"/>
          <a:stretch>
            <a:fillRect/>
          </a:stretch>
        </p:blipFill>
        <p:spPr bwMode="auto">
          <a:xfrm>
            <a:off x="7164288" y="533286"/>
            <a:ext cx="1043549" cy="19457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217461" y="493067"/>
            <a:ext cx="3018835" cy="19813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95536" y="3003798"/>
            <a:ext cx="3238692" cy="2139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4007" y="627534"/>
            <a:ext cx="3096345" cy="28334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107" name="Rectangle 1"/>
          <p:cNvSpPr>
            <a:spLocks noChangeArrowheads="1"/>
          </p:cNvSpPr>
          <p:nvPr/>
        </p:nvSpPr>
        <p:spPr bwMode="auto">
          <a:xfrm>
            <a:off x="468314" y="3898375"/>
            <a:ext cx="7883525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tabLst>
                <a:tab pos="-457200" algn="l"/>
                <a:tab pos="457200" algn="l"/>
                <a:tab pos="914400" algn="r"/>
                <a:tab pos="1096963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r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tabLst>
                <a:tab pos="-457200" algn="l"/>
                <a:tab pos="457200" algn="l"/>
                <a:tab pos="914400" algn="r"/>
                <a:tab pos="1096963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r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tabLst>
                <a:tab pos="-457200" algn="l"/>
                <a:tab pos="457200" algn="l"/>
                <a:tab pos="914400" algn="r"/>
                <a:tab pos="1096963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r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tabLst>
                <a:tab pos="-457200" algn="l"/>
                <a:tab pos="457200" algn="l"/>
                <a:tab pos="914400" algn="r"/>
                <a:tab pos="1096963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r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tabLst>
                <a:tab pos="-457200" algn="l"/>
                <a:tab pos="457200" algn="l"/>
                <a:tab pos="914400" algn="r"/>
                <a:tab pos="1096963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r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-457200" algn="l"/>
                <a:tab pos="457200" algn="l"/>
                <a:tab pos="914400" algn="r"/>
                <a:tab pos="1096963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r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-457200" algn="l"/>
                <a:tab pos="457200" algn="l"/>
                <a:tab pos="914400" algn="r"/>
                <a:tab pos="1096963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r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-457200" algn="l"/>
                <a:tab pos="457200" algn="l"/>
                <a:tab pos="914400" algn="r"/>
                <a:tab pos="1096963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r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-457200" algn="l"/>
                <a:tab pos="457200" algn="l"/>
                <a:tab pos="914400" algn="r"/>
                <a:tab pos="1096963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r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/>
            <a:r>
              <a:rPr lang="en-US" altLang="it-IT" sz="1600">
                <a:cs typeface="Times New Roman" pitchFamily="18" charset="0"/>
              </a:rPr>
              <a:t>fine silty sands (Dr=70-100%, </a:t>
            </a:r>
            <a:r>
              <a:rPr lang="en-US" altLang="it-IT" sz="1600">
                <a:latin typeface="Symbol" pitchFamily="18" charset="2"/>
                <a:cs typeface="Times New Roman" pitchFamily="18" charset="0"/>
              </a:rPr>
              <a:t>g</a:t>
            </a:r>
            <a:r>
              <a:rPr lang="en-US" altLang="it-IT" sz="1600">
                <a:cs typeface="Times New Roman" pitchFamily="18" charset="0"/>
              </a:rPr>
              <a:t>=18.5 kN/m</a:t>
            </a:r>
            <a:r>
              <a:rPr lang="en-US" altLang="it-IT" sz="1600" baseline="30000">
                <a:cs typeface="Times New Roman" pitchFamily="18" charset="0"/>
              </a:rPr>
              <a:t>3</a:t>
            </a:r>
            <a:r>
              <a:rPr lang="en-US" altLang="it-IT" sz="1600">
                <a:cs typeface="Times New Roman" pitchFamily="18" charset="0"/>
              </a:rPr>
              <a:t>, qc=3-10 MPa) </a:t>
            </a:r>
          </a:p>
          <a:p>
            <a:pPr algn="just"/>
            <a:r>
              <a:rPr lang="en-US" altLang="it-IT" sz="1600">
                <a:cs typeface="Times New Roman" pitchFamily="18" charset="0"/>
              </a:rPr>
              <a:t>silty clay (cu=44-73 kPa; </a:t>
            </a:r>
            <a:r>
              <a:rPr lang="en-US" altLang="it-IT" sz="1600">
                <a:latin typeface="Symbol" pitchFamily="18" charset="2"/>
                <a:cs typeface="Times New Roman" pitchFamily="18" charset="0"/>
              </a:rPr>
              <a:t>g</a:t>
            </a:r>
            <a:r>
              <a:rPr lang="en-US" altLang="it-IT" sz="1600">
                <a:cs typeface="Times New Roman" pitchFamily="18" charset="0"/>
              </a:rPr>
              <a:t> = 19 kN/m</a:t>
            </a:r>
            <a:r>
              <a:rPr lang="en-US" altLang="it-IT" sz="1600" baseline="30000">
                <a:latin typeface="Symbol" pitchFamily="18" charset="2"/>
                <a:cs typeface="Times New Roman" pitchFamily="18" charset="0"/>
              </a:rPr>
              <a:t>3</a:t>
            </a:r>
            <a:r>
              <a:rPr lang="en-US" altLang="it-IT" sz="1600">
                <a:cs typeface="Times New Roman" pitchFamily="18" charset="0"/>
              </a:rPr>
              <a:t>; qc=3.7-5.5 MPa). </a:t>
            </a:r>
          </a:p>
          <a:p>
            <a:pPr algn="just"/>
            <a:r>
              <a:rPr lang="en-US" altLang="it-IT" sz="1600">
                <a:cs typeface="Times New Roman" pitchFamily="18" charset="0"/>
              </a:rPr>
              <a:t>sand and silty sand (Dr=55-75%; qc=8.8-23.5 MPa). </a:t>
            </a:r>
          </a:p>
          <a:p>
            <a:pPr algn="just"/>
            <a:r>
              <a:rPr lang="en-US" altLang="it-IT" sz="1600">
                <a:cs typeface="Times New Roman" pitchFamily="18" charset="0"/>
              </a:rPr>
              <a:t>At the testing time (September 2003), the water table was at 4.3 m depth from the ground level.</a:t>
            </a:r>
            <a:endParaRPr lang="en-US" altLang="it-IT" sz="1600"/>
          </a:p>
        </p:txBody>
      </p:sp>
      <p:sp>
        <p:nvSpPr>
          <p:cNvPr id="5" name="CasellaDiTesto 4"/>
          <p:cNvSpPr txBox="1"/>
          <p:nvPr/>
        </p:nvSpPr>
        <p:spPr>
          <a:xfrm>
            <a:off x="22076" y="0"/>
            <a:ext cx="64807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600" dirty="0" err="1" smtClean="0">
                <a:latin typeface="Cambria" pitchFamily="18" charset="0"/>
              </a:rPr>
              <a:t>Penetrometric</a:t>
            </a:r>
            <a:r>
              <a:rPr lang="it-IT" sz="1600" dirty="0" smtClean="0">
                <a:latin typeface="Cambria" pitchFamily="18" charset="0"/>
              </a:rPr>
              <a:t> test far from </a:t>
            </a:r>
            <a:r>
              <a:rPr lang="it-IT" sz="1600" dirty="0" err="1" smtClean="0">
                <a:latin typeface="Cambria" pitchFamily="18" charset="0"/>
              </a:rPr>
              <a:t>liquefaction</a:t>
            </a:r>
            <a:r>
              <a:rPr lang="it-IT" sz="1600" dirty="0" smtClean="0">
                <a:latin typeface="Cambria" pitchFamily="18" charset="0"/>
              </a:rPr>
              <a:t> </a:t>
            </a:r>
            <a:r>
              <a:rPr lang="it-IT" sz="1600" dirty="0" err="1" smtClean="0">
                <a:latin typeface="Cambria" pitchFamily="18" charset="0"/>
              </a:rPr>
              <a:t>phenomena</a:t>
            </a:r>
            <a:endParaRPr lang="en-GB" sz="1600" dirty="0">
              <a:latin typeface="Cambria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627534"/>
            <a:ext cx="2884165" cy="28134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59831" y="627534"/>
            <a:ext cx="1563845" cy="280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334" b="43595"/>
          <a:stretch/>
        </p:blipFill>
        <p:spPr bwMode="auto">
          <a:xfrm>
            <a:off x="6804248" y="123478"/>
            <a:ext cx="2123728" cy="17350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ttangolo 8"/>
          <p:cNvSpPr/>
          <p:nvPr/>
        </p:nvSpPr>
        <p:spPr>
          <a:xfrm>
            <a:off x="7020272" y="1707654"/>
            <a:ext cx="72008" cy="72008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13966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/>
          <p:cNvSpPr txBox="1"/>
          <p:nvPr/>
        </p:nvSpPr>
        <p:spPr>
          <a:xfrm>
            <a:off x="0" y="-10452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 smtClean="0">
                <a:solidFill>
                  <a:srgbClr val="091625"/>
                </a:solidFill>
                <a:latin typeface="Cambria" pitchFamily="18" charset="0"/>
              </a:rPr>
              <a:t>LPI: </a:t>
            </a:r>
            <a:r>
              <a:rPr lang="it-IT" sz="2400" i="1" dirty="0" smtClean="0">
                <a:solidFill>
                  <a:srgbClr val="091625"/>
                </a:solidFill>
                <a:latin typeface="Cambria" pitchFamily="18" charset="0"/>
              </a:rPr>
              <a:t>NW - </a:t>
            </a:r>
            <a:r>
              <a:rPr lang="it-IT" sz="2400" i="1" dirty="0" err="1" smtClean="0">
                <a:solidFill>
                  <a:srgbClr val="091625"/>
                </a:solidFill>
                <a:latin typeface="Cambria" pitchFamily="18" charset="0"/>
              </a:rPr>
              <a:t>Quistello</a:t>
            </a:r>
            <a:endParaRPr lang="en-GB" sz="2400" i="1" dirty="0">
              <a:solidFill>
                <a:srgbClr val="091625"/>
              </a:solidFill>
              <a:latin typeface="Cambria" pitchFamily="18" charset="0"/>
            </a:endParaRPr>
          </a:p>
        </p:txBody>
      </p:sp>
      <p:cxnSp>
        <p:nvCxnSpPr>
          <p:cNvPr id="5" name="Connettore 1 4"/>
          <p:cNvCxnSpPr/>
          <p:nvPr/>
        </p:nvCxnSpPr>
        <p:spPr>
          <a:xfrm>
            <a:off x="0" y="418896"/>
            <a:ext cx="9144000" cy="0"/>
          </a:xfrm>
          <a:prstGeom prst="line">
            <a:avLst/>
          </a:prstGeom>
          <a:ln w="285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" name="Gruppo 9"/>
          <p:cNvGrpSpPr/>
          <p:nvPr/>
        </p:nvGrpSpPr>
        <p:grpSpPr>
          <a:xfrm>
            <a:off x="7548958" y="1739439"/>
            <a:ext cx="2063602" cy="1840423"/>
            <a:chOff x="4864878" y="896723"/>
            <a:chExt cx="2242688" cy="2017332"/>
          </a:xfrm>
        </p:grpSpPr>
        <p:sp>
          <p:nvSpPr>
            <p:cNvPr id="11" name="Rettangolo 10"/>
            <p:cNvSpPr/>
            <p:nvPr/>
          </p:nvSpPr>
          <p:spPr>
            <a:xfrm>
              <a:off x="4982782" y="2250878"/>
              <a:ext cx="108000" cy="108000"/>
            </a:xfrm>
            <a:prstGeom prst="rect">
              <a:avLst/>
            </a:prstGeom>
            <a:solidFill>
              <a:srgbClr val="20BE49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400"/>
            </a:p>
          </p:txBody>
        </p:sp>
        <p:sp>
          <p:nvSpPr>
            <p:cNvPr id="12" name="CasellaDiTesto 11"/>
            <p:cNvSpPr txBox="1"/>
            <p:nvPr/>
          </p:nvSpPr>
          <p:spPr>
            <a:xfrm>
              <a:off x="5084266" y="1700384"/>
              <a:ext cx="2016224" cy="3132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050" b="1" u="sng" dirty="0" err="1" smtClean="0">
                  <a:latin typeface="Cambria" pitchFamily="18" charset="0"/>
                </a:rPr>
                <a:t>Liquefaction</a:t>
              </a:r>
              <a:endParaRPr lang="en-GB" sz="1050" b="1" u="sng" dirty="0">
                <a:latin typeface="Cambria" pitchFamily="18" charset="0"/>
              </a:endParaRPr>
            </a:p>
          </p:txBody>
        </p:sp>
        <p:sp>
          <p:nvSpPr>
            <p:cNvPr id="13" name="Rettangolo 12"/>
            <p:cNvSpPr/>
            <p:nvPr/>
          </p:nvSpPr>
          <p:spPr>
            <a:xfrm>
              <a:off x="4986320" y="1771452"/>
              <a:ext cx="131478" cy="130827"/>
            </a:xfrm>
            <a:prstGeom prst="rect">
              <a:avLst/>
            </a:prstGeom>
            <a:solidFill>
              <a:srgbClr val="F612DB"/>
            </a:solidFill>
            <a:ln>
              <a:solidFill>
                <a:srgbClr val="C408A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400"/>
            </a:p>
          </p:txBody>
        </p:sp>
        <p:sp>
          <p:nvSpPr>
            <p:cNvPr id="14" name="Rettangolo 13"/>
            <p:cNvSpPr/>
            <p:nvPr/>
          </p:nvSpPr>
          <p:spPr>
            <a:xfrm>
              <a:off x="4982782" y="1206021"/>
              <a:ext cx="131478" cy="130827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400"/>
            </a:p>
          </p:txBody>
        </p:sp>
        <p:sp>
          <p:nvSpPr>
            <p:cNvPr id="15" name="Rettangolo 14"/>
            <p:cNvSpPr/>
            <p:nvPr/>
          </p:nvSpPr>
          <p:spPr>
            <a:xfrm>
              <a:off x="4986320" y="1390320"/>
              <a:ext cx="131478" cy="130827"/>
            </a:xfrm>
            <a:prstGeom prst="rect">
              <a:avLst/>
            </a:prstGeom>
            <a:solidFill>
              <a:srgbClr val="FFC000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400"/>
            </a:p>
          </p:txBody>
        </p:sp>
        <p:sp>
          <p:nvSpPr>
            <p:cNvPr id="16" name="Rettangolo 15"/>
            <p:cNvSpPr/>
            <p:nvPr/>
          </p:nvSpPr>
          <p:spPr>
            <a:xfrm>
              <a:off x="4982782" y="1582481"/>
              <a:ext cx="131478" cy="130827"/>
            </a:xfrm>
            <a:prstGeom prst="rect">
              <a:avLst/>
            </a:prstGeom>
            <a:solidFill>
              <a:srgbClr val="CCFF33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400"/>
            </a:p>
          </p:txBody>
        </p:sp>
        <p:sp>
          <p:nvSpPr>
            <p:cNvPr id="17" name="CasellaDiTesto 16"/>
            <p:cNvSpPr txBox="1"/>
            <p:nvPr/>
          </p:nvSpPr>
          <p:spPr>
            <a:xfrm>
              <a:off x="5087804" y="1123780"/>
              <a:ext cx="2016224" cy="3132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050" dirty="0" err="1" smtClean="0">
                  <a:latin typeface="Cambria" pitchFamily="18" charset="0"/>
                </a:rPr>
                <a:t>Very</a:t>
              </a:r>
              <a:r>
                <a:rPr lang="it-IT" sz="1050" dirty="0" smtClean="0">
                  <a:latin typeface="Cambria" pitchFamily="18" charset="0"/>
                </a:rPr>
                <a:t> High </a:t>
              </a:r>
              <a:r>
                <a:rPr lang="it-IT" sz="1050" dirty="0" err="1" smtClean="0">
                  <a:latin typeface="Cambria" pitchFamily="18" charset="0"/>
                </a:rPr>
                <a:t>Risk</a:t>
              </a:r>
              <a:endParaRPr lang="en-GB" sz="1050" dirty="0">
                <a:latin typeface="Cambria" pitchFamily="18" charset="0"/>
              </a:endParaRPr>
            </a:p>
          </p:txBody>
        </p:sp>
        <p:sp>
          <p:nvSpPr>
            <p:cNvPr id="18" name="CasellaDiTesto 17"/>
            <p:cNvSpPr txBox="1"/>
            <p:nvPr/>
          </p:nvSpPr>
          <p:spPr>
            <a:xfrm>
              <a:off x="5091342" y="1318712"/>
              <a:ext cx="2016224" cy="3132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050" dirty="0" smtClean="0">
                  <a:latin typeface="Cambria" pitchFamily="18" charset="0"/>
                </a:rPr>
                <a:t>High </a:t>
              </a:r>
              <a:r>
                <a:rPr lang="it-IT" sz="1050" dirty="0" err="1" smtClean="0">
                  <a:latin typeface="Cambria" pitchFamily="18" charset="0"/>
                </a:rPr>
                <a:t>Risk</a:t>
              </a:r>
              <a:endParaRPr lang="en-GB" sz="1050" dirty="0">
                <a:latin typeface="Cambria" pitchFamily="18" charset="0"/>
              </a:endParaRPr>
            </a:p>
          </p:txBody>
        </p:sp>
        <p:sp>
          <p:nvSpPr>
            <p:cNvPr id="19" name="CasellaDiTesto 18"/>
            <p:cNvSpPr txBox="1"/>
            <p:nvPr/>
          </p:nvSpPr>
          <p:spPr>
            <a:xfrm>
              <a:off x="5084247" y="1521505"/>
              <a:ext cx="2016224" cy="3132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050" dirty="0" smtClean="0">
                  <a:latin typeface="Cambria" pitchFamily="18" charset="0"/>
                </a:rPr>
                <a:t>Low </a:t>
              </a:r>
              <a:r>
                <a:rPr lang="it-IT" sz="1050" dirty="0" err="1" smtClean="0">
                  <a:latin typeface="Cambria" pitchFamily="18" charset="0"/>
                </a:rPr>
                <a:t>Risk</a:t>
              </a:r>
              <a:endParaRPr lang="en-GB" sz="1050" dirty="0">
                <a:latin typeface="Cambria" pitchFamily="18" charset="0"/>
              </a:endParaRPr>
            </a:p>
          </p:txBody>
        </p:sp>
        <p:sp>
          <p:nvSpPr>
            <p:cNvPr id="20" name="Rettangolo 19"/>
            <p:cNvSpPr/>
            <p:nvPr/>
          </p:nvSpPr>
          <p:spPr>
            <a:xfrm>
              <a:off x="4986320" y="2413911"/>
              <a:ext cx="108000" cy="108000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400"/>
            </a:p>
          </p:txBody>
        </p:sp>
        <p:sp>
          <p:nvSpPr>
            <p:cNvPr id="21" name="Rettangolo 20"/>
            <p:cNvSpPr/>
            <p:nvPr/>
          </p:nvSpPr>
          <p:spPr>
            <a:xfrm>
              <a:off x="4986320" y="2578290"/>
              <a:ext cx="108000" cy="108000"/>
            </a:xfrm>
            <a:prstGeom prst="rect">
              <a:avLst/>
            </a:prstGeom>
            <a:solidFill>
              <a:srgbClr val="FFCE33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400"/>
            </a:p>
          </p:txBody>
        </p:sp>
        <p:sp>
          <p:nvSpPr>
            <p:cNvPr id="22" name="Rettangolo 21"/>
            <p:cNvSpPr/>
            <p:nvPr/>
          </p:nvSpPr>
          <p:spPr>
            <a:xfrm>
              <a:off x="4986320" y="2745995"/>
              <a:ext cx="108000" cy="108000"/>
            </a:xfrm>
            <a:prstGeom prst="rect">
              <a:avLst/>
            </a:prstGeom>
            <a:solidFill>
              <a:srgbClr val="FF000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400"/>
            </a:p>
          </p:txBody>
        </p:sp>
        <p:sp>
          <p:nvSpPr>
            <p:cNvPr id="23" name="CasellaDiTesto 22"/>
            <p:cNvSpPr txBox="1"/>
            <p:nvPr/>
          </p:nvSpPr>
          <p:spPr>
            <a:xfrm>
              <a:off x="5077171" y="2160969"/>
              <a:ext cx="2016224" cy="2579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800" dirty="0" err="1" smtClean="0">
                  <a:latin typeface="Cambria" pitchFamily="18" charset="0"/>
                </a:rPr>
                <a:t>Robertson</a:t>
              </a:r>
              <a:r>
                <a:rPr lang="it-IT" sz="800" dirty="0" smtClean="0">
                  <a:latin typeface="Cambria" pitchFamily="18" charset="0"/>
                </a:rPr>
                <a:t> (2009)</a:t>
              </a:r>
              <a:endParaRPr lang="en-GB" sz="800" dirty="0">
                <a:latin typeface="Cambria" pitchFamily="18" charset="0"/>
              </a:endParaRPr>
            </a:p>
          </p:txBody>
        </p:sp>
        <p:sp>
          <p:nvSpPr>
            <p:cNvPr id="24" name="CasellaDiTesto 23"/>
            <p:cNvSpPr txBox="1"/>
            <p:nvPr/>
          </p:nvSpPr>
          <p:spPr>
            <a:xfrm>
              <a:off x="5076056" y="2324001"/>
              <a:ext cx="2016224" cy="2579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800" dirty="0" err="1" smtClean="0">
                  <a:latin typeface="Cambria" pitchFamily="18" charset="0"/>
                </a:rPr>
                <a:t>Idriss</a:t>
              </a:r>
              <a:r>
                <a:rPr lang="it-IT" sz="800" dirty="0" smtClean="0">
                  <a:latin typeface="Cambria" pitchFamily="18" charset="0"/>
                </a:rPr>
                <a:t> &amp; </a:t>
              </a:r>
              <a:r>
                <a:rPr lang="it-IT" sz="800" dirty="0" err="1" smtClean="0">
                  <a:latin typeface="Cambria" pitchFamily="18" charset="0"/>
                </a:rPr>
                <a:t>Boulanger</a:t>
              </a:r>
              <a:r>
                <a:rPr lang="it-IT" sz="800" dirty="0" smtClean="0">
                  <a:latin typeface="Cambria" pitchFamily="18" charset="0"/>
                </a:rPr>
                <a:t> (2008)</a:t>
              </a:r>
              <a:endParaRPr lang="en-GB" sz="800" dirty="0">
                <a:latin typeface="Cambria" pitchFamily="18" charset="0"/>
              </a:endParaRPr>
            </a:p>
          </p:txBody>
        </p:sp>
        <p:sp>
          <p:nvSpPr>
            <p:cNvPr id="25" name="CasellaDiTesto 24"/>
            <p:cNvSpPr txBox="1"/>
            <p:nvPr/>
          </p:nvSpPr>
          <p:spPr>
            <a:xfrm>
              <a:off x="5076056" y="2499021"/>
              <a:ext cx="2016224" cy="2579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800" dirty="0" smtClean="0">
                  <a:latin typeface="Cambria" pitchFamily="18" charset="0"/>
                </a:rPr>
                <a:t>Moss et al. (2006)</a:t>
              </a:r>
              <a:endParaRPr lang="en-GB" sz="800" dirty="0">
                <a:latin typeface="Cambria" pitchFamily="18" charset="0"/>
              </a:endParaRPr>
            </a:p>
          </p:txBody>
        </p:sp>
        <p:sp>
          <p:nvSpPr>
            <p:cNvPr id="26" name="CasellaDiTesto 25"/>
            <p:cNvSpPr txBox="1"/>
            <p:nvPr/>
          </p:nvSpPr>
          <p:spPr>
            <a:xfrm>
              <a:off x="5076056" y="2656093"/>
              <a:ext cx="2016224" cy="2579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800" dirty="0" err="1" smtClean="0">
                  <a:latin typeface="Cambria" pitchFamily="18" charset="0"/>
                </a:rPr>
                <a:t>Boulanger</a:t>
              </a:r>
              <a:r>
                <a:rPr lang="it-IT" sz="800" dirty="0" smtClean="0">
                  <a:latin typeface="Cambria" pitchFamily="18" charset="0"/>
                </a:rPr>
                <a:t> &amp; </a:t>
              </a:r>
              <a:r>
                <a:rPr lang="it-IT" sz="800" dirty="0" err="1" smtClean="0">
                  <a:latin typeface="Cambria" pitchFamily="18" charset="0"/>
                </a:rPr>
                <a:t>Idriss</a:t>
              </a:r>
              <a:r>
                <a:rPr lang="it-IT" sz="800" dirty="0" smtClean="0">
                  <a:latin typeface="Cambria" pitchFamily="18" charset="0"/>
                </a:rPr>
                <a:t> (201)</a:t>
              </a:r>
              <a:endParaRPr lang="en-GB" sz="800" dirty="0">
                <a:latin typeface="Cambria" pitchFamily="18" charset="0"/>
              </a:endParaRPr>
            </a:p>
          </p:txBody>
        </p:sp>
        <p:sp>
          <p:nvSpPr>
            <p:cNvPr id="27" name="CasellaDiTesto 26"/>
            <p:cNvSpPr txBox="1"/>
            <p:nvPr/>
          </p:nvSpPr>
          <p:spPr>
            <a:xfrm>
              <a:off x="4864878" y="896723"/>
              <a:ext cx="1507321" cy="3040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050" b="1" dirty="0" smtClean="0">
                  <a:latin typeface="Cambria" pitchFamily="18" charset="0"/>
                </a:rPr>
                <a:t>LPI Color </a:t>
              </a:r>
              <a:r>
                <a:rPr lang="it-IT" sz="1050" b="1" dirty="0" err="1" smtClean="0">
                  <a:latin typeface="Cambria" pitchFamily="18" charset="0"/>
                </a:rPr>
                <a:t>Scheme</a:t>
              </a:r>
              <a:endParaRPr lang="en-GB" sz="1050" b="1" dirty="0">
                <a:latin typeface="Cambria" pitchFamily="18" charset="0"/>
              </a:endParaRPr>
            </a:p>
          </p:txBody>
        </p:sp>
      </p:grpSp>
      <p:sp>
        <p:nvSpPr>
          <p:cNvPr id="29" name="CasellaDiTesto 28"/>
          <p:cNvSpPr txBox="1"/>
          <p:nvPr/>
        </p:nvSpPr>
        <p:spPr>
          <a:xfrm>
            <a:off x="2843808" y="1059582"/>
            <a:ext cx="23762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600" b="1" dirty="0" smtClean="0">
                <a:latin typeface="Cambria" pitchFamily="18" charset="0"/>
              </a:rPr>
              <a:t>L1: </a:t>
            </a:r>
            <a:r>
              <a:rPr lang="it-IT" sz="1600" b="1" dirty="0" err="1" smtClean="0">
                <a:latin typeface="Cambria" pitchFamily="18" charset="0"/>
              </a:rPr>
              <a:t>Ancient</a:t>
            </a:r>
            <a:r>
              <a:rPr lang="it-IT" sz="1600" b="1" dirty="0" smtClean="0">
                <a:latin typeface="Cambria" pitchFamily="18" charset="0"/>
              </a:rPr>
              <a:t> </a:t>
            </a:r>
            <a:r>
              <a:rPr lang="it-IT" sz="1600" b="1" dirty="0" err="1" smtClean="0">
                <a:latin typeface="Cambria" pitchFamily="18" charset="0"/>
              </a:rPr>
              <a:t>Riverbed</a:t>
            </a:r>
            <a:endParaRPr lang="en-GB" sz="1600" b="1" dirty="0">
              <a:latin typeface="Cambria" pitchFamily="18" charset="0"/>
            </a:endParaRPr>
          </a:p>
        </p:txBody>
      </p:sp>
      <p:pic>
        <p:nvPicPr>
          <p:cNvPr id="31" name="Immagine 30"/>
          <p:cNvPicPr/>
          <p:nvPr/>
        </p:nvPicPr>
        <p:blipFill>
          <a:blip r:embed="rId2" cstate="print"/>
          <a:srcRect r="10158"/>
          <a:stretch>
            <a:fillRect/>
          </a:stretch>
        </p:blipFill>
        <p:spPr bwMode="auto">
          <a:xfrm>
            <a:off x="107504" y="1347614"/>
            <a:ext cx="7272808" cy="30243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" name="Rettangolo 31"/>
          <p:cNvSpPr/>
          <p:nvPr/>
        </p:nvSpPr>
        <p:spPr>
          <a:xfrm>
            <a:off x="1139999" y="3680445"/>
            <a:ext cx="288032" cy="288032"/>
          </a:xfrm>
          <a:prstGeom prst="rect">
            <a:avLst/>
          </a:prstGeom>
          <a:solidFill>
            <a:srgbClr val="FF33CC"/>
          </a:solidFill>
          <a:ln w="19050">
            <a:solidFill>
              <a:srgbClr val="AF0D9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3" name="Rettangolo 32"/>
          <p:cNvSpPr/>
          <p:nvPr/>
        </p:nvSpPr>
        <p:spPr>
          <a:xfrm>
            <a:off x="2483768" y="3680445"/>
            <a:ext cx="288032" cy="288032"/>
          </a:xfrm>
          <a:prstGeom prst="rect">
            <a:avLst/>
          </a:prstGeom>
          <a:solidFill>
            <a:srgbClr val="FF33CC"/>
          </a:solidFill>
          <a:ln w="19050">
            <a:solidFill>
              <a:srgbClr val="AF0D9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4" name="Rettangolo 33"/>
          <p:cNvSpPr/>
          <p:nvPr/>
        </p:nvSpPr>
        <p:spPr>
          <a:xfrm>
            <a:off x="3804295" y="3685778"/>
            <a:ext cx="288032" cy="288032"/>
          </a:xfrm>
          <a:prstGeom prst="rect">
            <a:avLst/>
          </a:prstGeom>
          <a:solidFill>
            <a:srgbClr val="FF33CC"/>
          </a:solidFill>
          <a:ln w="19050">
            <a:solidFill>
              <a:srgbClr val="AF0D9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5" name="Rettangolo 34"/>
          <p:cNvSpPr/>
          <p:nvPr/>
        </p:nvSpPr>
        <p:spPr>
          <a:xfrm>
            <a:off x="5148064" y="3680445"/>
            <a:ext cx="288032" cy="288032"/>
          </a:xfrm>
          <a:prstGeom prst="rect">
            <a:avLst/>
          </a:prstGeom>
          <a:solidFill>
            <a:srgbClr val="FF33CC"/>
          </a:solidFill>
          <a:ln w="19050">
            <a:solidFill>
              <a:srgbClr val="AF0D9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/>
          <p:cNvSpPr txBox="1"/>
          <p:nvPr/>
        </p:nvSpPr>
        <p:spPr>
          <a:xfrm>
            <a:off x="0" y="-10452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 smtClean="0">
                <a:solidFill>
                  <a:srgbClr val="091625"/>
                </a:solidFill>
                <a:latin typeface="Cambria" pitchFamily="18" charset="0"/>
              </a:rPr>
              <a:t>LPI vs LSN</a:t>
            </a:r>
            <a:endParaRPr lang="en-GB" sz="2400" i="1" dirty="0" smtClean="0">
              <a:latin typeface="Cambria" pitchFamily="18" charset="0"/>
            </a:endParaRPr>
          </a:p>
          <a:p>
            <a:pPr algn="ctr"/>
            <a:r>
              <a:rPr lang="it-IT" sz="2400" b="1" dirty="0" smtClean="0">
                <a:solidFill>
                  <a:srgbClr val="091625"/>
                </a:solidFill>
                <a:latin typeface="Cambria" pitchFamily="18" charset="0"/>
              </a:rPr>
              <a:t> </a:t>
            </a:r>
            <a:endParaRPr lang="en-GB" sz="2400" b="1" dirty="0">
              <a:solidFill>
                <a:srgbClr val="091625"/>
              </a:solidFill>
              <a:latin typeface="Cambria" pitchFamily="18" charset="0"/>
            </a:endParaRPr>
          </a:p>
        </p:txBody>
      </p:sp>
      <p:cxnSp>
        <p:nvCxnSpPr>
          <p:cNvPr id="5" name="Connettore 1 4"/>
          <p:cNvCxnSpPr/>
          <p:nvPr/>
        </p:nvCxnSpPr>
        <p:spPr>
          <a:xfrm>
            <a:off x="0" y="418896"/>
            <a:ext cx="9144000" cy="0"/>
          </a:xfrm>
          <a:prstGeom prst="line">
            <a:avLst/>
          </a:prstGeom>
          <a:ln w="285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7" name="Gruppo 46"/>
          <p:cNvGrpSpPr/>
          <p:nvPr/>
        </p:nvGrpSpPr>
        <p:grpSpPr>
          <a:xfrm>
            <a:off x="238469" y="970213"/>
            <a:ext cx="2650440" cy="2880000"/>
            <a:chOff x="238469" y="1044644"/>
            <a:chExt cx="2650440" cy="2880000"/>
          </a:xfrm>
        </p:grpSpPr>
        <p:pic>
          <p:nvPicPr>
            <p:cNvPr id="10" name="Immagine 9" descr="LPI_LSN.pn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38469" y="1044644"/>
              <a:ext cx="2650440" cy="2880000"/>
            </a:xfrm>
            <a:prstGeom prst="rect">
              <a:avLst/>
            </a:prstGeom>
          </p:spPr>
        </p:pic>
        <p:sp>
          <p:nvSpPr>
            <p:cNvPr id="12" name="CasellaDiTesto 11"/>
            <p:cNvSpPr txBox="1"/>
            <p:nvPr/>
          </p:nvSpPr>
          <p:spPr>
            <a:xfrm>
              <a:off x="395536" y="2358149"/>
              <a:ext cx="63986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600" b="1" dirty="0" smtClean="0">
                  <a:latin typeface="Cambria" pitchFamily="18" charset="0"/>
                </a:rPr>
                <a:t>L1</a:t>
              </a:r>
              <a:endParaRPr lang="en-GB" sz="1600" b="1" dirty="0">
                <a:latin typeface="Cambria" pitchFamily="18" charset="0"/>
              </a:endParaRPr>
            </a:p>
          </p:txBody>
        </p:sp>
        <p:sp>
          <p:nvSpPr>
            <p:cNvPr id="14" name="CasellaDiTesto 13"/>
            <p:cNvSpPr txBox="1"/>
            <p:nvPr/>
          </p:nvSpPr>
          <p:spPr>
            <a:xfrm>
              <a:off x="956742" y="2373007"/>
              <a:ext cx="78387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600" b="1" dirty="0" smtClean="0">
                  <a:latin typeface="Cambria" pitchFamily="18" charset="0"/>
                </a:rPr>
                <a:t>L2</a:t>
              </a:r>
              <a:endParaRPr lang="en-GB" sz="1600" b="1" dirty="0">
                <a:latin typeface="Cambria" pitchFamily="18" charset="0"/>
              </a:endParaRPr>
            </a:p>
          </p:txBody>
        </p:sp>
        <p:sp>
          <p:nvSpPr>
            <p:cNvPr id="15" name="CasellaDiTesto 14"/>
            <p:cNvSpPr txBox="1"/>
            <p:nvPr/>
          </p:nvSpPr>
          <p:spPr>
            <a:xfrm>
              <a:off x="671620" y="2636821"/>
              <a:ext cx="57606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600" b="1" dirty="0" smtClean="0">
                  <a:latin typeface="Cambria" pitchFamily="18" charset="0"/>
                </a:rPr>
                <a:t>L3</a:t>
              </a:r>
              <a:endParaRPr lang="en-GB" sz="1600" b="1" dirty="0">
                <a:latin typeface="Cambria" pitchFamily="18" charset="0"/>
              </a:endParaRPr>
            </a:p>
          </p:txBody>
        </p:sp>
        <p:sp>
          <p:nvSpPr>
            <p:cNvPr id="16" name="CasellaDiTesto 15"/>
            <p:cNvSpPr txBox="1"/>
            <p:nvPr/>
          </p:nvSpPr>
          <p:spPr>
            <a:xfrm>
              <a:off x="1712351" y="1491630"/>
              <a:ext cx="57606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600" b="1" dirty="0" smtClean="0">
                  <a:latin typeface="Cambria" pitchFamily="18" charset="0"/>
                </a:rPr>
                <a:t>L2</a:t>
              </a:r>
              <a:endParaRPr lang="en-GB" sz="1600" b="1" dirty="0">
                <a:latin typeface="Cambria" pitchFamily="18" charset="0"/>
              </a:endParaRPr>
            </a:p>
          </p:txBody>
        </p:sp>
        <p:sp>
          <p:nvSpPr>
            <p:cNvPr id="17" name="CasellaDiTesto 16"/>
            <p:cNvSpPr txBox="1"/>
            <p:nvPr/>
          </p:nvSpPr>
          <p:spPr>
            <a:xfrm>
              <a:off x="2050546" y="1883789"/>
              <a:ext cx="64807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600" b="1" dirty="0" smtClean="0">
                  <a:latin typeface="Cambria" pitchFamily="18" charset="0"/>
                </a:rPr>
                <a:t>L1</a:t>
              </a:r>
              <a:endParaRPr lang="en-GB" sz="1600" b="1" dirty="0">
                <a:latin typeface="Cambria" pitchFamily="18" charset="0"/>
              </a:endParaRPr>
            </a:p>
          </p:txBody>
        </p:sp>
        <p:sp>
          <p:nvSpPr>
            <p:cNvPr id="18" name="CasellaDiTesto 17"/>
            <p:cNvSpPr txBox="1"/>
            <p:nvPr/>
          </p:nvSpPr>
          <p:spPr>
            <a:xfrm>
              <a:off x="2267744" y="1493264"/>
              <a:ext cx="57606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600" b="1" dirty="0" smtClean="0">
                  <a:latin typeface="Cambria" pitchFamily="18" charset="0"/>
                </a:rPr>
                <a:t>L3</a:t>
              </a:r>
              <a:endParaRPr lang="en-GB" sz="1600" b="1" dirty="0">
                <a:latin typeface="Cambria" pitchFamily="18" charset="0"/>
              </a:endParaRPr>
            </a:p>
          </p:txBody>
        </p:sp>
      </p:grpSp>
      <p:sp>
        <p:nvSpPr>
          <p:cNvPr id="19" name="Rettangolo 18"/>
          <p:cNvSpPr/>
          <p:nvPr/>
        </p:nvSpPr>
        <p:spPr>
          <a:xfrm>
            <a:off x="755576" y="523627"/>
            <a:ext cx="152458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i="1" dirty="0" smtClean="0">
                <a:solidFill>
                  <a:srgbClr val="091625"/>
                </a:solidFill>
                <a:latin typeface="Cambria" pitchFamily="18" charset="0"/>
              </a:rPr>
              <a:t>SE - </a:t>
            </a:r>
            <a:r>
              <a:rPr lang="it-IT" i="1" dirty="0" smtClean="0">
                <a:latin typeface="Cambria" pitchFamily="18" charset="0"/>
              </a:rPr>
              <a:t>San Carlo</a:t>
            </a:r>
            <a:endParaRPr lang="en-GB" dirty="0"/>
          </a:p>
        </p:txBody>
      </p:sp>
      <p:sp>
        <p:nvSpPr>
          <p:cNvPr id="20" name="Rettangolo 19"/>
          <p:cNvSpPr/>
          <p:nvPr/>
        </p:nvSpPr>
        <p:spPr>
          <a:xfrm>
            <a:off x="3707904" y="523627"/>
            <a:ext cx="145161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i="1" dirty="0" smtClean="0">
                <a:solidFill>
                  <a:srgbClr val="091625"/>
                </a:solidFill>
                <a:latin typeface="Cambria" pitchFamily="18" charset="0"/>
              </a:rPr>
              <a:t>SW - </a:t>
            </a:r>
            <a:r>
              <a:rPr lang="it-IT" i="1" dirty="0" err="1" smtClean="0">
                <a:latin typeface="Cambria" pitchFamily="18" charset="0"/>
              </a:rPr>
              <a:t>Cavezzo</a:t>
            </a:r>
            <a:endParaRPr lang="en-GB" dirty="0"/>
          </a:p>
        </p:txBody>
      </p:sp>
      <p:sp>
        <p:nvSpPr>
          <p:cNvPr id="21" name="Rettangolo 20"/>
          <p:cNvSpPr/>
          <p:nvPr/>
        </p:nvSpPr>
        <p:spPr>
          <a:xfrm>
            <a:off x="6732240" y="523627"/>
            <a:ext cx="156318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i="1" dirty="0" smtClean="0">
                <a:solidFill>
                  <a:srgbClr val="091625"/>
                </a:solidFill>
                <a:latin typeface="Cambria" pitchFamily="18" charset="0"/>
              </a:rPr>
              <a:t>NW - </a:t>
            </a:r>
            <a:r>
              <a:rPr lang="it-IT" i="1" dirty="0" err="1" smtClean="0">
                <a:latin typeface="Cambria" pitchFamily="18" charset="0"/>
              </a:rPr>
              <a:t>Quistello</a:t>
            </a:r>
            <a:endParaRPr lang="en-GB" dirty="0"/>
          </a:p>
        </p:txBody>
      </p:sp>
      <p:grpSp>
        <p:nvGrpSpPr>
          <p:cNvPr id="53" name="Gruppo 52"/>
          <p:cNvGrpSpPr/>
          <p:nvPr/>
        </p:nvGrpSpPr>
        <p:grpSpPr>
          <a:xfrm>
            <a:off x="3172495" y="970213"/>
            <a:ext cx="2650440" cy="2880000"/>
            <a:chOff x="3172495" y="1044644"/>
            <a:chExt cx="2650440" cy="2880000"/>
          </a:xfrm>
        </p:grpSpPr>
        <p:pic>
          <p:nvPicPr>
            <p:cNvPr id="9" name="Immagine 8" descr="LPI_LSN.pn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172495" y="1044644"/>
              <a:ext cx="2650440" cy="2880000"/>
            </a:xfrm>
            <a:prstGeom prst="rect">
              <a:avLst/>
            </a:prstGeom>
          </p:spPr>
        </p:pic>
        <p:sp>
          <p:nvSpPr>
            <p:cNvPr id="22" name="CasellaDiTesto 21"/>
            <p:cNvSpPr txBox="1"/>
            <p:nvPr/>
          </p:nvSpPr>
          <p:spPr>
            <a:xfrm>
              <a:off x="3613689" y="2503106"/>
              <a:ext cx="57606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b="1" dirty="0" smtClean="0">
                  <a:latin typeface="Cambria" pitchFamily="18" charset="0"/>
                </a:rPr>
                <a:t>L1</a:t>
              </a:r>
              <a:endParaRPr lang="en-GB" b="1" dirty="0">
                <a:latin typeface="Cambria" pitchFamily="18" charset="0"/>
              </a:endParaRPr>
            </a:p>
          </p:txBody>
        </p:sp>
        <p:sp>
          <p:nvSpPr>
            <p:cNvPr id="23" name="CasellaDiTesto 22"/>
            <p:cNvSpPr txBox="1"/>
            <p:nvPr/>
          </p:nvSpPr>
          <p:spPr>
            <a:xfrm>
              <a:off x="3613689" y="1680601"/>
              <a:ext cx="57606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b="1" dirty="0" smtClean="0">
                  <a:latin typeface="Cambria" pitchFamily="18" charset="0"/>
                </a:rPr>
                <a:t>L2</a:t>
              </a:r>
              <a:endParaRPr lang="en-GB" b="1" dirty="0">
                <a:latin typeface="Cambria" pitchFamily="18" charset="0"/>
              </a:endParaRPr>
            </a:p>
          </p:txBody>
        </p:sp>
        <p:sp>
          <p:nvSpPr>
            <p:cNvPr id="24" name="CasellaDiTesto 23"/>
            <p:cNvSpPr txBox="1"/>
            <p:nvPr/>
          </p:nvSpPr>
          <p:spPr>
            <a:xfrm>
              <a:off x="4974572" y="1894202"/>
              <a:ext cx="6480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b="1" dirty="0" smtClean="0">
                  <a:latin typeface="Cambria" pitchFamily="18" charset="0"/>
                </a:rPr>
                <a:t>L1</a:t>
              </a:r>
              <a:endParaRPr lang="en-GB" b="1" dirty="0">
                <a:latin typeface="Cambria" pitchFamily="18" charset="0"/>
              </a:endParaRPr>
            </a:p>
          </p:txBody>
        </p:sp>
        <p:sp>
          <p:nvSpPr>
            <p:cNvPr id="25" name="CasellaDiTesto 24"/>
            <p:cNvSpPr txBox="1"/>
            <p:nvPr/>
          </p:nvSpPr>
          <p:spPr>
            <a:xfrm>
              <a:off x="4958552" y="1474128"/>
              <a:ext cx="57606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b="1" dirty="0" smtClean="0">
                  <a:latin typeface="Cambria" pitchFamily="18" charset="0"/>
                </a:rPr>
                <a:t>L2</a:t>
              </a:r>
              <a:endParaRPr lang="en-GB" b="1" dirty="0">
                <a:latin typeface="Cambria" pitchFamily="18" charset="0"/>
              </a:endParaRPr>
            </a:p>
          </p:txBody>
        </p:sp>
      </p:grpSp>
      <p:grpSp>
        <p:nvGrpSpPr>
          <p:cNvPr id="54" name="Gruppo 53"/>
          <p:cNvGrpSpPr/>
          <p:nvPr/>
        </p:nvGrpSpPr>
        <p:grpSpPr>
          <a:xfrm>
            <a:off x="6159399" y="974838"/>
            <a:ext cx="2650440" cy="2880000"/>
            <a:chOff x="6159399" y="1049269"/>
            <a:chExt cx="2650440" cy="2880000"/>
          </a:xfrm>
        </p:grpSpPr>
        <p:pic>
          <p:nvPicPr>
            <p:cNvPr id="11" name="Immagine 10" descr="LPI_LSN.pn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159399" y="1049269"/>
              <a:ext cx="2650440" cy="2880000"/>
            </a:xfrm>
            <a:prstGeom prst="rect">
              <a:avLst/>
            </a:prstGeom>
          </p:spPr>
        </p:pic>
        <p:sp>
          <p:nvSpPr>
            <p:cNvPr id="26" name="CasellaDiTesto 25"/>
            <p:cNvSpPr txBox="1"/>
            <p:nvPr/>
          </p:nvSpPr>
          <p:spPr>
            <a:xfrm>
              <a:off x="6516216" y="3294253"/>
              <a:ext cx="57606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b="1" dirty="0" smtClean="0">
                  <a:latin typeface="Cambria" pitchFamily="18" charset="0"/>
                </a:rPr>
                <a:t>L1</a:t>
              </a:r>
              <a:endParaRPr lang="en-GB" b="1" dirty="0">
                <a:latin typeface="Cambria" pitchFamily="18" charset="0"/>
              </a:endParaRPr>
            </a:p>
          </p:txBody>
        </p:sp>
        <p:sp>
          <p:nvSpPr>
            <p:cNvPr id="27" name="CasellaDiTesto 26"/>
            <p:cNvSpPr txBox="1"/>
            <p:nvPr/>
          </p:nvSpPr>
          <p:spPr>
            <a:xfrm>
              <a:off x="7884368" y="1892193"/>
              <a:ext cx="57606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b="1" dirty="0" smtClean="0">
                  <a:latin typeface="Cambria" pitchFamily="18" charset="0"/>
                </a:rPr>
                <a:t>L1</a:t>
              </a:r>
              <a:endParaRPr lang="en-GB" b="1" dirty="0">
                <a:latin typeface="Cambria" pitchFamily="18" charset="0"/>
              </a:endParaRPr>
            </a:p>
          </p:txBody>
        </p:sp>
      </p:grpSp>
      <p:grpSp>
        <p:nvGrpSpPr>
          <p:cNvPr id="28" name="Gruppo 40"/>
          <p:cNvGrpSpPr/>
          <p:nvPr/>
        </p:nvGrpSpPr>
        <p:grpSpPr>
          <a:xfrm>
            <a:off x="395536" y="4083918"/>
            <a:ext cx="1867362" cy="783414"/>
            <a:chOff x="4864878" y="896723"/>
            <a:chExt cx="2242688" cy="938020"/>
          </a:xfrm>
        </p:grpSpPr>
        <p:sp>
          <p:nvSpPr>
            <p:cNvPr id="31" name="Rettangolo 30"/>
            <p:cNvSpPr/>
            <p:nvPr/>
          </p:nvSpPr>
          <p:spPr>
            <a:xfrm>
              <a:off x="4982782" y="1206021"/>
              <a:ext cx="131478" cy="130827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400"/>
            </a:p>
          </p:txBody>
        </p:sp>
        <p:sp>
          <p:nvSpPr>
            <p:cNvPr id="32" name="Rettangolo 31"/>
            <p:cNvSpPr/>
            <p:nvPr/>
          </p:nvSpPr>
          <p:spPr>
            <a:xfrm>
              <a:off x="4973550" y="1390321"/>
              <a:ext cx="131477" cy="130827"/>
            </a:xfrm>
            <a:prstGeom prst="rect">
              <a:avLst/>
            </a:prstGeom>
            <a:solidFill>
              <a:srgbClr val="FFC000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400"/>
            </a:p>
          </p:txBody>
        </p:sp>
        <p:sp>
          <p:nvSpPr>
            <p:cNvPr id="33" name="Rettangolo 32"/>
            <p:cNvSpPr/>
            <p:nvPr/>
          </p:nvSpPr>
          <p:spPr>
            <a:xfrm>
              <a:off x="4982782" y="1582481"/>
              <a:ext cx="131478" cy="130827"/>
            </a:xfrm>
            <a:prstGeom prst="rect">
              <a:avLst/>
            </a:prstGeom>
            <a:solidFill>
              <a:srgbClr val="CCFF33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400"/>
            </a:p>
          </p:txBody>
        </p:sp>
        <p:sp>
          <p:nvSpPr>
            <p:cNvPr id="34" name="CasellaDiTesto 33"/>
            <p:cNvSpPr txBox="1"/>
            <p:nvPr/>
          </p:nvSpPr>
          <p:spPr>
            <a:xfrm>
              <a:off x="5087804" y="1123780"/>
              <a:ext cx="2016224" cy="3132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050" dirty="0" err="1" smtClean="0">
                  <a:latin typeface="Cambria" pitchFamily="18" charset="0"/>
                </a:rPr>
                <a:t>Very</a:t>
              </a:r>
              <a:r>
                <a:rPr lang="it-IT" sz="1050" dirty="0" smtClean="0">
                  <a:latin typeface="Cambria" pitchFamily="18" charset="0"/>
                </a:rPr>
                <a:t> High </a:t>
              </a:r>
              <a:r>
                <a:rPr lang="it-IT" sz="1050" dirty="0" err="1" smtClean="0">
                  <a:latin typeface="Cambria" pitchFamily="18" charset="0"/>
                </a:rPr>
                <a:t>Risk</a:t>
              </a:r>
              <a:r>
                <a:rPr lang="it-IT" sz="1050" dirty="0" smtClean="0">
                  <a:latin typeface="Cambria" pitchFamily="18" charset="0"/>
                </a:rPr>
                <a:t> (LPI&gt;15)</a:t>
              </a:r>
              <a:endParaRPr lang="en-GB" sz="1050" dirty="0">
                <a:latin typeface="Cambria" pitchFamily="18" charset="0"/>
              </a:endParaRPr>
            </a:p>
          </p:txBody>
        </p:sp>
        <p:sp>
          <p:nvSpPr>
            <p:cNvPr id="35" name="CasellaDiTesto 34"/>
            <p:cNvSpPr txBox="1"/>
            <p:nvPr/>
          </p:nvSpPr>
          <p:spPr>
            <a:xfrm>
              <a:off x="5091342" y="1318712"/>
              <a:ext cx="2016224" cy="3132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050" dirty="0" smtClean="0">
                  <a:latin typeface="Cambria" pitchFamily="18" charset="0"/>
                </a:rPr>
                <a:t>High </a:t>
              </a:r>
              <a:r>
                <a:rPr lang="it-IT" sz="1050" dirty="0" err="1" smtClean="0">
                  <a:latin typeface="Cambria" pitchFamily="18" charset="0"/>
                </a:rPr>
                <a:t>Risk</a:t>
              </a:r>
              <a:r>
                <a:rPr lang="it-IT" sz="1050" dirty="0" smtClean="0">
                  <a:latin typeface="Cambria" pitchFamily="18" charset="0"/>
                </a:rPr>
                <a:t>  (5≤LPI≤15)</a:t>
              </a:r>
              <a:endParaRPr lang="en-GB" sz="1050" dirty="0">
                <a:latin typeface="Cambria" pitchFamily="18" charset="0"/>
              </a:endParaRPr>
            </a:p>
          </p:txBody>
        </p:sp>
        <p:sp>
          <p:nvSpPr>
            <p:cNvPr id="36" name="CasellaDiTesto 35"/>
            <p:cNvSpPr txBox="1"/>
            <p:nvPr/>
          </p:nvSpPr>
          <p:spPr>
            <a:xfrm>
              <a:off x="5084247" y="1521505"/>
              <a:ext cx="2016224" cy="3132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050" dirty="0" smtClean="0">
                  <a:latin typeface="Cambria" pitchFamily="18" charset="0"/>
                </a:rPr>
                <a:t>Low </a:t>
              </a:r>
              <a:r>
                <a:rPr lang="it-IT" sz="1050" dirty="0" err="1" smtClean="0">
                  <a:latin typeface="Cambria" pitchFamily="18" charset="0"/>
                </a:rPr>
                <a:t>Risk</a:t>
              </a:r>
              <a:r>
                <a:rPr lang="it-IT" sz="1050" dirty="0" smtClean="0">
                  <a:latin typeface="Cambria" pitchFamily="18" charset="0"/>
                </a:rPr>
                <a:t> (0≤LPI≤5)</a:t>
              </a:r>
              <a:endParaRPr lang="en-GB" sz="1050" dirty="0">
                <a:latin typeface="Cambria" pitchFamily="18" charset="0"/>
              </a:endParaRPr>
            </a:p>
          </p:txBody>
        </p:sp>
        <p:sp>
          <p:nvSpPr>
            <p:cNvPr id="37" name="CasellaDiTesto 36"/>
            <p:cNvSpPr txBox="1"/>
            <p:nvPr/>
          </p:nvSpPr>
          <p:spPr>
            <a:xfrm>
              <a:off x="4864878" y="896723"/>
              <a:ext cx="1507321" cy="3040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050" b="1" dirty="0" smtClean="0">
                  <a:latin typeface="Cambria" pitchFamily="18" charset="0"/>
                </a:rPr>
                <a:t>LPI Color </a:t>
              </a:r>
              <a:r>
                <a:rPr lang="it-IT" sz="1050" b="1" dirty="0" err="1" smtClean="0">
                  <a:latin typeface="Cambria" pitchFamily="18" charset="0"/>
                </a:rPr>
                <a:t>Scheme</a:t>
              </a:r>
              <a:endParaRPr lang="en-GB" sz="1050" b="1" dirty="0">
                <a:latin typeface="Cambria" pitchFamily="18" charset="0"/>
              </a:endParaRPr>
            </a:p>
          </p:txBody>
        </p:sp>
      </p:grpSp>
      <p:grpSp>
        <p:nvGrpSpPr>
          <p:cNvPr id="66" name="Gruppo 65"/>
          <p:cNvGrpSpPr/>
          <p:nvPr/>
        </p:nvGrpSpPr>
        <p:grpSpPr>
          <a:xfrm>
            <a:off x="2667025" y="3880156"/>
            <a:ext cx="4005151" cy="1234769"/>
            <a:chOff x="1793164" y="3939902"/>
            <a:chExt cx="4005151" cy="1234769"/>
          </a:xfrm>
        </p:grpSpPr>
        <p:sp>
          <p:nvSpPr>
            <p:cNvPr id="38" name="Rettangolo 37"/>
            <p:cNvSpPr/>
            <p:nvPr/>
          </p:nvSpPr>
          <p:spPr>
            <a:xfrm>
              <a:off x="1878448" y="4206668"/>
              <a:ext cx="109474" cy="109264"/>
            </a:xfrm>
            <a:prstGeom prst="rect">
              <a:avLst/>
            </a:prstGeom>
            <a:solidFill>
              <a:srgbClr val="960000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400"/>
            </a:p>
          </p:txBody>
        </p:sp>
        <p:sp>
          <p:nvSpPr>
            <p:cNvPr id="39" name="Rettangolo 38"/>
            <p:cNvSpPr/>
            <p:nvPr/>
          </p:nvSpPr>
          <p:spPr>
            <a:xfrm>
              <a:off x="1886438" y="4366674"/>
              <a:ext cx="109474" cy="109264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400"/>
            </a:p>
          </p:txBody>
        </p:sp>
        <p:sp>
          <p:nvSpPr>
            <p:cNvPr id="40" name="Rettangolo 39"/>
            <p:cNvSpPr/>
            <p:nvPr/>
          </p:nvSpPr>
          <p:spPr>
            <a:xfrm>
              <a:off x="1886438" y="4513050"/>
              <a:ext cx="109474" cy="109264"/>
            </a:xfrm>
            <a:prstGeom prst="rect">
              <a:avLst/>
            </a:prstGeom>
            <a:solidFill>
              <a:srgbClr val="FFC000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400"/>
            </a:p>
          </p:txBody>
        </p:sp>
        <p:sp>
          <p:nvSpPr>
            <p:cNvPr id="41" name="Rettangolo 40"/>
            <p:cNvSpPr/>
            <p:nvPr/>
          </p:nvSpPr>
          <p:spPr>
            <a:xfrm>
              <a:off x="1889081" y="4671126"/>
              <a:ext cx="109474" cy="109264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400"/>
            </a:p>
          </p:txBody>
        </p:sp>
        <p:sp>
          <p:nvSpPr>
            <p:cNvPr id="42" name="Rettangolo 41"/>
            <p:cNvSpPr/>
            <p:nvPr/>
          </p:nvSpPr>
          <p:spPr>
            <a:xfrm>
              <a:off x="1889081" y="4833474"/>
              <a:ext cx="109474" cy="109264"/>
            </a:xfrm>
            <a:prstGeom prst="rect">
              <a:avLst/>
            </a:prstGeom>
            <a:solidFill>
              <a:srgbClr val="00B050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400"/>
            </a:p>
          </p:txBody>
        </p:sp>
        <p:sp>
          <p:nvSpPr>
            <p:cNvPr id="43" name="Rettangolo 42"/>
            <p:cNvSpPr/>
            <p:nvPr/>
          </p:nvSpPr>
          <p:spPr>
            <a:xfrm>
              <a:off x="1889081" y="4988553"/>
              <a:ext cx="109474" cy="109264"/>
            </a:xfrm>
            <a:prstGeom prst="rect">
              <a:avLst/>
            </a:prstGeom>
            <a:solidFill>
              <a:srgbClr val="00B0F0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400"/>
            </a:p>
          </p:txBody>
        </p:sp>
        <p:sp>
          <p:nvSpPr>
            <p:cNvPr id="44" name="Rettangolo 43"/>
            <p:cNvSpPr/>
            <p:nvPr/>
          </p:nvSpPr>
          <p:spPr>
            <a:xfrm>
              <a:off x="1793164" y="3939902"/>
              <a:ext cx="1338828" cy="2616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it-IT" sz="1100" b="1" dirty="0" smtClean="0">
                  <a:latin typeface="Cambria" pitchFamily="18" charset="0"/>
                </a:rPr>
                <a:t>LSN Color </a:t>
              </a:r>
              <a:r>
                <a:rPr lang="it-IT" sz="1100" b="1" dirty="0" err="1" smtClean="0">
                  <a:latin typeface="Cambria" pitchFamily="18" charset="0"/>
                </a:rPr>
                <a:t>Scheme</a:t>
              </a:r>
              <a:endParaRPr lang="en-GB" sz="1100" b="1" dirty="0">
                <a:latin typeface="Cambria" pitchFamily="18" charset="0"/>
              </a:endParaRPr>
            </a:p>
          </p:txBody>
        </p:sp>
        <p:sp>
          <p:nvSpPr>
            <p:cNvPr id="45" name="Rettangolo 44"/>
            <p:cNvSpPr/>
            <p:nvPr/>
          </p:nvSpPr>
          <p:spPr>
            <a:xfrm>
              <a:off x="1942547" y="4913061"/>
              <a:ext cx="3198311" cy="2616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1100" dirty="0" smtClean="0">
                  <a:latin typeface="Cambria" pitchFamily="18" charset="0"/>
                </a:rPr>
                <a:t>Little to no expression of liquefaction (</a:t>
              </a:r>
              <a:r>
                <a:rPr lang="it-IT" sz="1100" dirty="0" smtClean="0">
                  <a:latin typeface="Cambria" pitchFamily="18" charset="0"/>
                </a:rPr>
                <a:t>0≤LSN≤10)</a:t>
              </a:r>
              <a:endParaRPr lang="en-GB" sz="1100" dirty="0">
                <a:latin typeface="Cambria" pitchFamily="18" charset="0"/>
              </a:endParaRPr>
            </a:p>
          </p:txBody>
        </p:sp>
        <p:sp>
          <p:nvSpPr>
            <p:cNvPr id="46" name="Rettangolo 45"/>
            <p:cNvSpPr/>
            <p:nvPr/>
          </p:nvSpPr>
          <p:spPr>
            <a:xfrm>
              <a:off x="1934026" y="4755989"/>
              <a:ext cx="2986715" cy="2616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1100" dirty="0" smtClean="0">
                  <a:latin typeface="Cambria" pitchFamily="18" charset="0"/>
                </a:rPr>
                <a:t>Minor expression of liquefaction (10</a:t>
              </a:r>
              <a:r>
                <a:rPr lang="it-IT" sz="1100" dirty="0" smtClean="0">
                  <a:latin typeface="Cambria" pitchFamily="18" charset="0"/>
                </a:rPr>
                <a:t>≤LSN≤20)</a:t>
              </a:r>
              <a:endParaRPr lang="en-GB" sz="1100" dirty="0">
                <a:latin typeface="Cambria" pitchFamily="18" charset="0"/>
              </a:endParaRPr>
            </a:p>
          </p:txBody>
        </p:sp>
        <p:sp>
          <p:nvSpPr>
            <p:cNvPr id="48" name="Rettangolo 47"/>
            <p:cNvSpPr/>
            <p:nvPr/>
          </p:nvSpPr>
          <p:spPr>
            <a:xfrm>
              <a:off x="1937180" y="4594799"/>
              <a:ext cx="3233578" cy="2616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1100" dirty="0" smtClean="0">
                  <a:latin typeface="Cambria" pitchFamily="18" charset="0"/>
                </a:rPr>
                <a:t>Moderate expression of liquefaction  (</a:t>
              </a:r>
              <a:r>
                <a:rPr lang="it-IT" sz="1100" dirty="0" smtClean="0">
                  <a:latin typeface="Cambria" pitchFamily="18" charset="0"/>
                </a:rPr>
                <a:t>20≤LSN≤30)</a:t>
              </a:r>
              <a:endParaRPr lang="en-GB" sz="1100" dirty="0">
                <a:latin typeface="Cambria" pitchFamily="18" charset="0"/>
              </a:endParaRPr>
            </a:p>
          </p:txBody>
        </p:sp>
        <p:sp>
          <p:nvSpPr>
            <p:cNvPr id="49" name="Rettangolo 48"/>
            <p:cNvSpPr/>
            <p:nvPr/>
          </p:nvSpPr>
          <p:spPr>
            <a:xfrm>
              <a:off x="1937180" y="4276253"/>
              <a:ext cx="2975495" cy="2616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1100" dirty="0" smtClean="0">
                  <a:latin typeface="Cambria" pitchFamily="18" charset="0"/>
                </a:rPr>
                <a:t>Major expression of liquefaction (</a:t>
              </a:r>
              <a:r>
                <a:rPr lang="it-IT" sz="1100" dirty="0" smtClean="0">
                  <a:latin typeface="Cambria" pitchFamily="18" charset="0"/>
                </a:rPr>
                <a:t>40≤LSN≤50)</a:t>
              </a:r>
              <a:endParaRPr lang="en-GB" sz="1100" dirty="0">
                <a:latin typeface="Cambria" pitchFamily="18" charset="0"/>
              </a:endParaRPr>
            </a:p>
          </p:txBody>
        </p:sp>
        <p:sp>
          <p:nvSpPr>
            <p:cNvPr id="50" name="Rettangolo 49"/>
            <p:cNvSpPr/>
            <p:nvPr/>
          </p:nvSpPr>
          <p:spPr>
            <a:xfrm>
              <a:off x="1934757" y="4426056"/>
              <a:ext cx="3783408" cy="2616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1100" dirty="0" smtClean="0">
                  <a:latin typeface="Cambria" pitchFamily="18" charset="0"/>
                </a:rPr>
                <a:t>Moderate to severe expression of liquefaction (</a:t>
              </a:r>
              <a:r>
                <a:rPr lang="it-IT" sz="1100" dirty="0" smtClean="0">
                  <a:latin typeface="Cambria" pitchFamily="18" charset="0"/>
                </a:rPr>
                <a:t>30≤LSN≤40)</a:t>
              </a:r>
              <a:endParaRPr lang="en-GB" sz="1100" dirty="0">
                <a:latin typeface="Cambria" pitchFamily="18" charset="0"/>
              </a:endParaRPr>
            </a:p>
          </p:txBody>
        </p:sp>
        <p:sp>
          <p:nvSpPr>
            <p:cNvPr id="51" name="Rettangolo 50"/>
            <p:cNvSpPr/>
            <p:nvPr/>
          </p:nvSpPr>
          <p:spPr>
            <a:xfrm>
              <a:off x="1934757" y="4134660"/>
              <a:ext cx="3863558" cy="2616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1100" dirty="0" smtClean="0">
                  <a:latin typeface="Cambria" pitchFamily="18" charset="0"/>
                </a:rPr>
                <a:t>Severe damage, extensive evidence of liquefaction (LSN &gt; 50)</a:t>
              </a:r>
              <a:endParaRPr lang="en-GB" sz="1100" dirty="0">
                <a:latin typeface="Cambria" pitchFamily="18" charset="0"/>
              </a:endParaRPr>
            </a:p>
          </p:txBody>
        </p:sp>
      </p:grpSp>
      <p:sp>
        <p:nvSpPr>
          <p:cNvPr id="52" name="CasellaDiTesto 51"/>
          <p:cNvSpPr txBox="1"/>
          <p:nvPr/>
        </p:nvSpPr>
        <p:spPr>
          <a:xfrm>
            <a:off x="7092280" y="4227934"/>
            <a:ext cx="17740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b="1" dirty="0" smtClean="0">
                <a:latin typeface="Cambria" pitchFamily="18" charset="0"/>
              </a:rPr>
              <a:t>L1: </a:t>
            </a:r>
            <a:r>
              <a:rPr lang="it-IT" sz="1200" dirty="0" err="1" smtClean="0">
                <a:latin typeface="Cambria" pitchFamily="18" charset="0"/>
              </a:rPr>
              <a:t>Ancient</a:t>
            </a:r>
            <a:r>
              <a:rPr lang="it-IT" sz="1200" dirty="0" smtClean="0">
                <a:latin typeface="Cambria" pitchFamily="18" charset="0"/>
              </a:rPr>
              <a:t> </a:t>
            </a:r>
            <a:r>
              <a:rPr lang="it-IT" sz="1200" dirty="0" err="1" smtClean="0">
                <a:latin typeface="Cambria" pitchFamily="18" charset="0"/>
              </a:rPr>
              <a:t>riverbed</a:t>
            </a:r>
            <a:endParaRPr lang="it-IT" sz="1200" dirty="0" smtClean="0">
              <a:latin typeface="Cambria" pitchFamily="18" charset="0"/>
            </a:endParaRPr>
          </a:p>
          <a:p>
            <a:r>
              <a:rPr lang="it-IT" sz="1200" b="1" dirty="0" smtClean="0">
                <a:latin typeface="Cambria" pitchFamily="18" charset="0"/>
              </a:rPr>
              <a:t>L2: </a:t>
            </a:r>
            <a:r>
              <a:rPr lang="it-IT" sz="1200" dirty="0" err="1" smtClean="0">
                <a:latin typeface="Cambria" pitchFamily="18" charset="0"/>
              </a:rPr>
              <a:t>Ancient</a:t>
            </a:r>
            <a:r>
              <a:rPr lang="it-IT" sz="1200" dirty="0" smtClean="0">
                <a:latin typeface="Cambria" pitchFamily="18" charset="0"/>
              </a:rPr>
              <a:t> </a:t>
            </a:r>
            <a:r>
              <a:rPr lang="it-IT" sz="1200" dirty="0" err="1" smtClean="0">
                <a:latin typeface="Cambria" pitchFamily="18" charset="0"/>
              </a:rPr>
              <a:t>levee</a:t>
            </a:r>
            <a:r>
              <a:rPr lang="it-IT" sz="1200" dirty="0" smtClean="0">
                <a:latin typeface="Cambria" pitchFamily="18" charset="0"/>
              </a:rPr>
              <a:t> </a:t>
            </a:r>
            <a:r>
              <a:rPr lang="it-IT" sz="1200" dirty="0" err="1" smtClean="0">
                <a:latin typeface="Cambria" pitchFamily="18" charset="0"/>
              </a:rPr>
              <a:t>ridge</a:t>
            </a:r>
            <a:endParaRPr lang="it-IT" sz="1200" dirty="0" smtClean="0">
              <a:latin typeface="Cambria" pitchFamily="18" charset="0"/>
            </a:endParaRPr>
          </a:p>
          <a:p>
            <a:r>
              <a:rPr lang="it-IT" sz="1200" b="1" dirty="0" smtClean="0">
                <a:latin typeface="Cambria" pitchFamily="18" charset="0"/>
              </a:rPr>
              <a:t>L3: </a:t>
            </a:r>
            <a:r>
              <a:rPr lang="it-IT" sz="1200" dirty="0" err="1" smtClean="0">
                <a:latin typeface="Cambria" pitchFamily="18" charset="0"/>
              </a:rPr>
              <a:t>Plain</a:t>
            </a:r>
            <a:endParaRPr lang="it-IT" sz="1200" dirty="0" smtClean="0">
              <a:latin typeface="Cambri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3964" y="3190800"/>
            <a:ext cx="1976509" cy="194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CasellaDiTesto 3"/>
          <p:cNvSpPr txBox="1"/>
          <p:nvPr/>
        </p:nvSpPr>
        <p:spPr>
          <a:xfrm>
            <a:off x="0" y="42098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 smtClean="0">
                <a:solidFill>
                  <a:srgbClr val="091625"/>
                </a:solidFill>
                <a:latin typeface="Cambria" pitchFamily="18" charset="0"/>
              </a:rPr>
              <a:t>LOCATION OF LIQUEFACTION PHENOMENA</a:t>
            </a:r>
            <a:endParaRPr lang="en-GB" sz="2400" b="1" dirty="0">
              <a:solidFill>
                <a:srgbClr val="091625"/>
              </a:solidFill>
              <a:latin typeface="Cambria" pitchFamily="18" charset="0"/>
            </a:endParaRPr>
          </a:p>
        </p:txBody>
      </p:sp>
      <p:cxnSp>
        <p:nvCxnSpPr>
          <p:cNvPr id="5" name="Connettore 1 4"/>
          <p:cNvCxnSpPr/>
          <p:nvPr/>
        </p:nvCxnSpPr>
        <p:spPr>
          <a:xfrm>
            <a:off x="0" y="555526"/>
            <a:ext cx="9144000" cy="0"/>
          </a:xfrm>
          <a:prstGeom prst="line">
            <a:avLst/>
          </a:prstGeom>
          <a:ln w="285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CasellaDiTesto 22"/>
          <p:cNvSpPr txBox="1"/>
          <p:nvPr/>
        </p:nvSpPr>
        <p:spPr>
          <a:xfrm>
            <a:off x="0" y="3491561"/>
            <a:ext cx="63722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400" b="1" i="1" u="sng" dirty="0" smtClean="0">
                <a:latin typeface="Cambria" pitchFamily="18" charset="0"/>
              </a:rPr>
              <a:t>1362 </a:t>
            </a:r>
            <a:r>
              <a:rPr lang="it-IT" sz="1400" b="1" i="1" u="sng" dirty="0" err="1" smtClean="0">
                <a:latin typeface="Cambria" pitchFamily="18" charset="0"/>
              </a:rPr>
              <a:t>sites</a:t>
            </a:r>
            <a:r>
              <a:rPr lang="it-IT" sz="1400" b="1" i="1" u="sng" dirty="0" smtClean="0">
                <a:latin typeface="Cambria" pitchFamily="18" charset="0"/>
              </a:rPr>
              <a:t> </a:t>
            </a:r>
            <a:r>
              <a:rPr lang="it-IT" sz="1400" b="1" i="1" u="sng" dirty="0" err="1" smtClean="0">
                <a:latin typeface="Cambria" pitchFamily="18" charset="0"/>
              </a:rPr>
              <a:t>with</a:t>
            </a:r>
            <a:r>
              <a:rPr lang="it-IT" sz="1400" b="1" i="1" u="sng" dirty="0" smtClean="0">
                <a:latin typeface="Cambria" pitchFamily="18" charset="0"/>
              </a:rPr>
              <a:t> </a:t>
            </a:r>
            <a:r>
              <a:rPr lang="it-IT" sz="1400" b="1" i="1" u="sng" dirty="0" err="1" smtClean="0">
                <a:latin typeface="Cambria" pitchFamily="18" charset="0"/>
              </a:rPr>
              <a:t>geological</a:t>
            </a:r>
            <a:r>
              <a:rPr lang="it-IT" sz="1400" b="1" i="1" u="sng" dirty="0" smtClean="0">
                <a:latin typeface="Cambria" pitchFamily="18" charset="0"/>
              </a:rPr>
              <a:t> </a:t>
            </a:r>
            <a:r>
              <a:rPr lang="it-IT" sz="1400" b="1" i="1" u="sng" dirty="0" err="1" smtClean="0">
                <a:latin typeface="Cambria" pitchFamily="18" charset="0"/>
              </a:rPr>
              <a:t>coseismic</a:t>
            </a:r>
            <a:r>
              <a:rPr lang="it-IT" sz="1400" b="1" i="1" u="sng" dirty="0" smtClean="0">
                <a:latin typeface="Cambria" pitchFamily="18" charset="0"/>
              </a:rPr>
              <a:t> </a:t>
            </a:r>
            <a:r>
              <a:rPr lang="it-IT" sz="1400" b="1" i="1" u="sng" dirty="0" err="1" smtClean="0">
                <a:latin typeface="Cambria" pitchFamily="18" charset="0"/>
              </a:rPr>
              <a:t>effects</a:t>
            </a:r>
            <a:r>
              <a:rPr lang="it-IT" sz="1400" dirty="0" smtClean="0">
                <a:latin typeface="Cambria" pitchFamily="18" charset="0"/>
              </a:rPr>
              <a:t>: </a:t>
            </a:r>
          </a:p>
          <a:p>
            <a:pPr algn="ctr"/>
            <a:r>
              <a:rPr lang="it-IT" sz="1400" dirty="0" smtClean="0">
                <a:latin typeface="Cambria" pitchFamily="18" charset="0"/>
              </a:rPr>
              <a:t>768 </a:t>
            </a:r>
            <a:r>
              <a:rPr lang="it-IT" sz="1400" dirty="0" err="1" smtClean="0">
                <a:latin typeface="Cambria" pitchFamily="18" charset="0"/>
              </a:rPr>
              <a:t>fracture</a:t>
            </a:r>
            <a:r>
              <a:rPr lang="it-IT" sz="1400" dirty="0" smtClean="0">
                <a:latin typeface="Cambria" pitchFamily="18" charset="0"/>
              </a:rPr>
              <a:t>/</a:t>
            </a:r>
            <a:r>
              <a:rPr lang="it-IT" sz="1400" dirty="0" err="1" smtClean="0">
                <a:latin typeface="Cambria" pitchFamily="18" charset="0"/>
              </a:rPr>
              <a:t>liquefaction</a:t>
            </a:r>
            <a:r>
              <a:rPr lang="it-IT" sz="1400" dirty="0" smtClean="0">
                <a:latin typeface="Cambria" pitchFamily="18" charset="0"/>
              </a:rPr>
              <a:t>; 485 </a:t>
            </a:r>
            <a:r>
              <a:rPr lang="it-IT" sz="1400" dirty="0" err="1" smtClean="0">
                <a:latin typeface="Cambria" pitchFamily="18" charset="0"/>
              </a:rPr>
              <a:t>liquefaction</a:t>
            </a:r>
            <a:r>
              <a:rPr lang="it-IT" sz="1400" dirty="0" smtClean="0">
                <a:latin typeface="Cambria" pitchFamily="18" charset="0"/>
              </a:rPr>
              <a:t>; 109 </a:t>
            </a:r>
            <a:r>
              <a:rPr lang="it-IT" sz="1400" dirty="0" err="1" smtClean="0">
                <a:latin typeface="Cambria" pitchFamily="18" charset="0"/>
              </a:rPr>
              <a:t>fracture</a:t>
            </a:r>
            <a:endParaRPr lang="en-GB" sz="1400" dirty="0" smtClean="0">
              <a:latin typeface="Cambria" pitchFamily="18" charset="0"/>
            </a:endParaRPr>
          </a:p>
          <a:p>
            <a:pPr algn="ctr"/>
            <a:endParaRPr lang="en-GB" sz="1400" dirty="0">
              <a:latin typeface="Cambria" pitchFamily="18" charset="0"/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05086" y="1752394"/>
            <a:ext cx="2142236" cy="151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"/>
          </a:effec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16216" y="627534"/>
            <a:ext cx="1976031" cy="147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"/>
          </a:effectLst>
        </p:spPr>
      </p:pic>
      <p:grpSp>
        <p:nvGrpSpPr>
          <p:cNvPr id="22" name="Gruppo 21"/>
          <p:cNvGrpSpPr/>
          <p:nvPr/>
        </p:nvGrpSpPr>
        <p:grpSpPr>
          <a:xfrm>
            <a:off x="0" y="627534"/>
            <a:ext cx="6444000" cy="2880000"/>
            <a:chOff x="0" y="627534"/>
            <a:chExt cx="7373316" cy="2880000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0" y="627534"/>
              <a:ext cx="7373316" cy="2880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1" name="Figura a mano libera 10"/>
            <p:cNvSpPr/>
            <p:nvPr/>
          </p:nvSpPr>
          <p:spPr>
            <a:xfrm>
              <a:off x="56243" y="693058"/>
              <a:ext cx="2877457" cy="1462313"/>
            </a:xfrm>
            <a:custGeom>
              <a:avLst/>
              <a:gdLst>
                <a:gd name="connsiteX0" fmla="*/ 1380671 w 2877457"/>
                <a:gd name="connsiteY0" fmla="*/ 297542 h 1462313"/>
                <a:gd name="connsiteX1" fmla="*/ 1805214 w 2877457"/>
                <a:gd name="connsiteY1" fmla="*/ 58056 h 1462313"/>
                <a:gd name="connsiteX2" fmla="*/ 1990271 w 2877457"/>
                <a:gd name="connsiteY2" fmla="*/ 123371 h 1462313"/>
                <a:gd name="connsiteX3" fmla="*/ 2523671 w 2877457"/>
                <a:gd name="connsiteY3" fmla="*/ 798285 h 1462313"/>
                <a:gd name="connsiteX4" fmla="*/ 2795814 w 2877457"/>
                <a:gd name="connsiteY4" fmla="*/ 1190171 h 1462313"/>
                <a:gd name="connsiteX5" fmla="*/ 2817586 w 2877457"/>
                <a:gd name="connsiteY5" fmla="*/ 1288142 h 1462313"/>
                <a:gd name="connsiteX6" fmla="*/ 2708728 w 2877457"/>
                <a:gd name="connsiteY6" fmla="*/ 1353456 h 1462313"/>
                <a:gd name="connsiteX7" fmla="*/ 1805214 w 2877457"/>
                <a:gd name="connsiteY7" fmla="*/ 1429656 h 1462313"/>
                <a:gd name="connsiteX8" fmla="*/ 662214 w 2877457"/>
                <a:gd name="connsiteY8" fmla="*/ 1462313 h 1462313"/>
                <a:gd name="connsiteX9" fmla="*/ 150586 w 2877457"/>
                <a:gd name="connsiteY9" fmla="*/ 1451428 h 1462313"/>
                <a:gd name="connsiteX10" fmla="*/ 41728 w 2877457"/>
                <a:gd name="connsiteY10" fmla="*/ 1353456 h 1462313"/>
                <a:gd name="connsiteX11" fmla="*/ 30843 w 2877457"/>
                <a:gd name="connsiteY11" fmla="*/ 1255485 h 1462313"/>
                <a:gd name="connsiteX12" fmla="*/ 226786 w 2877457"/>
                <a:gd name="connsiteY12" fmla="*/ 1081313 h 1462313"/>
                <a:gd name="connsiteX13" fmla="*/ 1075871 w 2877457"/>
                <a:gd name="connsiteY13" fmla="*/ 482599 h 1462313"/>
                <a:gd name="connsiteX14" fmla="*/ 1380671 w 2877457"/>
                <a:gd name="connsiteY14" fmla="*/ 297542 h 14623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877457" h="1462313">
                  <a:moveTo>
                    <a:pt x="1380671" y="297542"/>
                  </a:moveTo>
                  <a:cubicBezTo>
                    <a:pt x="1502228" y="226785"/>
                    <a:pt x="1703614" y="87085"/>
                    <a:pt x="1805214" y="58056"/>
                  </a:cubicBezTo>
                  <a:cubicBezTo>
                    <a:pt x="1906814" y="29028"/>
                    <a:pt x="1870528" y="0"/>
                    <a:pt x="1990271" y="123371"/>
                  </a:cubicBezTo>
                  <a:cubicBezTo>
                    <a:pt x="2110014" y="246742"/>
                    <a:pt x="2389414" y="620485"/>
                    <a:pt x="2523671" y="798285"/>
                  </a:cubicBezTo>
                  <a:cubicBezTo>
                    <a:pt x="2657928" y="976085"/>
                    <a:pt x="2746828" y="1108528"/>
                    <a:pt x="2795814" y="1190171"/>
                  </a:cubicBezTo>
                  <a:cubicBezTo>
                    <a:pt x="2844800" y="1271814"/>
                    <a:pt x="2832100" y="1260928"/>
                    <a:pt x="2817586" y="1288142"/>
                  </a:cubicBezTo>
                  <a:cubicBezTo>
                    <a:pt x="2803072" y="1315356"/>
                    <a:pt x="2877457" y="1329870"/>
                    <a:pt x="2708728" y="1353456"/>
                  </a:cubicBezTo>
                  <a:cubicBezTo>
                    <a:pt x="2539999" y="1377042"/>
                    <a:pt x="2146300" y="1411513"/>
                    <a:pt x="1805214" y="1429656"/>
                  </a:cubicBezTo>
                  <a:cubicBezTo>
                    <a:pt x="1464128" y="1447799"/>
                    <a:pt x="937985" y="1458684"/>
                    <a:pt x="662214" y="1462313"/>
                  </a:cubicBezTo>
                  <a:lnTo>
                    <a:pt x="150586" y="1451428"/>
                  </a:lnTo>
                  <a:cubicBezTo>
                    <a:pt x="47172" y="1433285"/>
                    <a:pt x="61685" y="1386113"/>
                    <a:pt x="41728" y="1353456"/>
                  </a:cubicBezTo>
                  <a:cubicBezTo>
                    <a:pt x="21771" y="1320799"/>
                    <a:pt x="0" y="1300842"/>
                    <a:pt x="30843" y="1255485"/>
                  </a:cubicBezTo>
                  <a:cubicBezTo>
                    <a:pt x="61686" y="1210128"/>
                    <a:pt x="52615" y="1210127"/>
                    <a:pt x="226786" y="1081313"/>
                  </a:cubicBezTo>
                  <a:cubicBezTo>
                    <a:pt x="400957" y="952499"/>
                    <a:pt x="878114" y="616856"/>
                    <a:pt x="1075871" y="482599"/>
                  </a:cubicBezTo>
                  <a:cubicBezTo>
                    <a:pt x="1273628" y="348342"/>
                    <a:pt x="1259114" y="368299"/>
                    <a:pt x="1380671" y="297542"/>
                  </a:cubicBezTo>
                  <a:close/>
                </a:path>
              </a:pathLst>
            </a:custGeom>
            <a:noFill/>
            <a:ln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" name="Figura a mano libera 11"/>
            <p:cNvSpPr/>
            <p:nvPr/>
          </p:nvSpPr>
          <p:spPr>
            <a:xfrm>
              <a:off x="3389086" y="1389743"/>
              <a:ext cx="2921000" cy="1202871"/>
            </a:xfrm>
            <a:custGeom>
              <a:avLst/>
              <a:gdLst>
                <a:gd name="connsiteX0" fmla="*/ 192314 w 2921000"/>
                <a:gd name="connsiteY0" fmla="*/ 58057 h 1202871"/>
                <a:gd name="connsiteX1" fmla="*/ 344714 w 2921000"/>
                <a:gd name="connsiteY1" fmla="*/ 3628 h 1202871"/>
                <a:gd name="connsiteX2" fmla="*/ 736600 w 2921000"/>
                <a:gd name="connsiteY2" fmla="*/ 36286 h 1202871"/>
                <a:gd name="connsiteX3" fmla="*/ 1270000 w 2921000"/>
                <a:gd name="connsiteY3" fmla="*/ 123371 h 1202871"/>
                <a:gd name="connsiteX4" fmla="*/ 1661885 w 2921000"/>
                <a:gd name="connsiteY4" fmla="*/ 199571 h 1202871"/>
                <a:gd name="connsiteX5" fmla="*/ 2032000 w 2921000"/>
                <a:gd name="connsiteY5" fmla="*/ 286657 h 1202871"/>
                <a:gd name="connsiteX6" fmla="*/ 2369457 w 2921000"/>
                <a:gd name="connsiteY6" fmla="*/ 449943 h 1202871"/>
                <a:gd name="connsiteX7" fmla="*/ 2641600 w 2921000"/>
                <a:gd name="connsiteY7" fmla="*/ 732971 h 1202871"/>
                <a:gd name="connsiteX8" fmla="*/ 2848428 w 2921000"/>
                <a:gd name="connsiteY8" fmla="*/ 1113971 h 1202871"/>
                <a:gd name="connsiteX9" fmla="*/ 2859314 w 2921000"/>
                <a:gd name="connsiteY9" fmla="*/ 1190171 h 1202871"/>
                <a:gd name="connsiteX10" fmla="*/ 2478314 w 2921000"/>
                <a:gd name="connsiteY10" fmla="*/ 1190171 h 1202871"/>
                <a:gd name="connsiteX11" fmla="*/ 2021114 w 2921000"/>
                <a:gd name="connsiteY11" fmla="*/ 1124857 h 1202871"/>
                <a:gd name="connsiteX12" fmla="*/ 1226457 w 2921000"/>
                <a:gd name="connsiteY12" fmla="*/ 972457 h 1202871"/>
                <a:gd name="connsiteX13" fmla="*/ 682171 w 2921000"/>
                <a:gd name="connsiteY13" fmla="*/ 841828 h 1202871"/>
                <a:gd name="connsiteX14" fmla="*/ 312057 w 2921000"/>
                <a:gd name="connsiteY14" fmla="*/ 711200 h 1202871"/>
                <a:gd name="connsiteX15" fmla="*/ 83457 w 2921000"/>
                <a:gd name="connsiteY15" fmla="*/ 558800 h 1202871"/>
                <a:gd name="connsiteX16" fmla="*/ 7257 w 2921000"/>
                <a:gd name="connsiteY16" fmla="*/ 330200 h 1202871"/>
                <a:gd name="connsiteX17" fmla="*/ 39914 w 2921000"/>
                <a:gd name="connsiteY17" fmla="*/ 199571 h 1202871"/>
                <a:gd name="connsiteX18" fmla="*/ 192314 w 2921000"/>
                <a:gd name="connsiteY18" fmla="*/ 58057 h 12028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2921000" h="1202871">
                  <a:moveTo>
                    <a:pt x="192314" y="58057"/>
                  </a:moveTo>
                  <a:cubicBezTo>
                    <a:pt x="243114" y="25400"/>
                    <a:pt x="254000" y="7256"/>
                    <a:pt x="344714" y="3628"/>
                  </a:cubicBezTo>
                  <a:cubicBezTo>
                    <a:pt x="435428" y="0"/>
                    <a:pt x="582386" y="16329"/>
                    <a:pt x="736600" y="36286"/>
                  </a:cubicBezTo>
                  <a:cubicBezTo>
                    <a:pt x="890814" y="56243"/>
                    <a:pt x="1115786" y="96157"/>
                    <a:pt x="1270000" y="123371"/>
                  </a:cubicBezTo>
                  <a:cubicBezTo>
                    <a:pt x="1424214" y="150585"/>
                    <a:pt x="1534885" y="172357"/>
                    <a:pt x="1661885" y="199571"/>
                  </a:cubicBezTo>
                  <a:cubicBezTo>
                    <a:pt x="1788885" y="226785"/>
                    <a:pt x="1914071" y="244928"/>
                    <a:pt x="2032000" y="286657"/>
                  </a:cubicBezTo>
                  <a:cubicBezTo>
                    <a:pt x="2149929" y="328386"/>
                    <a:pt x="2267857" y="375557"/>
                    <a:pt x="2369457" y="449943"/>
                  </a:cubicBezTo>
                  <a:cubicBezTo>
                    <a:pt x="2471057" y="524329"/>
                    <a:pt x="2561772" y="622300"/>
                    <a:pt x="2641600" y="732971"/>
                  </a:cubicBezTo>
                  <a:cubicBezTo>
                    <a:pt x="2721429" y="843642"/>
                    <a:pt x="2812142" y="1037771"/>
                    <a:pt x="2848428" y="1113971"/>
                  </a:cubicBezTo>
                  <a:cubicBezTo>
                    <a:pt x="2884714" y="1190171"/>
                    <a:pt x="2921000" y="1177471"/>
                    <a:pt x="2859314" y="1190171"/>
                  </a:cubicBezTo>
                  <a:cubicBezTo>
                    <a:pt x="2797628" y="1202871"/>
                    <a:pt x="2618014" y="1201057"/>
                    <a:pt x="2478314" y="1190171"/>
                  </a:cubicBezTo>
                  <a:cubicBezTo>
                    <a:pt x="2338614" y="1179285"/>
                    <a:pt x="2229757" y="1161143"/>
                    <a:pt x="2021114" y="1124857"/>
                  </a:cubicBezTo>
                  <a:cubicBezTo>
                    <a:pt x="1812471" y="1088571"/>
                    <a:pt x="1449614" y="1019628"/>
                    <a:pt x="1226457" y="972457"/>
                  </a:cubicBezTo>
                  <a:cubicBezTo>
                    <a:pt x="1003300" y="925286"/>
                    <a:pt x="834571" y="885371"/>
                    <a:pt x="682171" y="841828"/>
                  </a:cubicBezTo>
                  <a:cubicBezTo>
                    <a:pt x="529771" y="798285"/>
                    <a:pt x="411843" y="758371"/>
                    <a:pt x="312057" y="711200"/>
                  </a:cubicBezTo>
                  <a:cubicBezTo>
                    <a:pt x="212271" y="664029"/>
                    <a:pt x="134257" y="622300"/>
                    <a:pt x="83457" y="558800"/>
                  </a:cubicBezTo>
                  <a:cubicBezTo>
                    <a:pt x="32657" y="495300"/>
                    <a:pt x="14514" y="390071"/>
                    <a:pt x="7257" y="330200"/>
                  </a:cubicBezTo>
                  <a:cubicBezTo>
                    <a:pt x="0" y="270329"/>
                    <a:pt x="3628" y="250371"/>
                    <a:pt x="39914" y="199571"/>
                  </a:cubicBezTo>
                  <a:cubicBezTo>
                    <a:pt x="76200" y="148771"/>
                    <a:pt x="141514" y="90714"/>
                    <a:pt x="192314" y="58057"/>
                  </a:cubicBezTo>
                  <a:close/>
                </a:path>
              </a:pathLst>
            </a:custGeom>
            <a:noFill/>
            <a:ln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" name="Figura a mano libera 13"/>
            <p:cNvSpPr/>
            <p:nvPr/>
          </p:nvSpPr>
          <p:spPr>
            <a:xfrm>
              <a:off x="4521200" y="2431143"/>
              <a:ext cx="2794000" cy="1019628"/>
            </a:xfrm>
            <a:custGeom>
              <a:avLst/>
              <a:gdLst>
                <a:gd name="connsiteX0" fmla="*/ 2794000 w 2794000"/>
                <a:gd name="connsiteY0" fmla="*/ 867228 h 1019628"/>
                <a:gd name="connsiteX1" fmla="*/ 2739571 w 2794000"/>
                <a:gd name="connsiteY1" fmla="*/ 997857 h 1019628"/>
                <a:gd name="connsiteX2" fmla="*/ 2587171 w 2794000"/>
                <a:gd name="connsiteY2" fmla="*/ 997857 h 1019628"/>
                <a:gd name="connsiteX3" fmla="*/ 2119086 w 2794000"/>
                <a:gd name="connsiteY3" fmla="*/ 997857 h 1019628"/>
                <a:gd name="connsiteX4" fmla="*/ 1901371 w 2794000"/>
                <a:gd name="connsiteY4" fmla="*/ 986971 h 1019628"/>
                <a:gd name="connsiteX5" fmla="*/ 1607457 w 2794000"/>
                <a:gd name="connsiteY5" fmla="*/ 965200 h 1019628"/>
                <a:gd name="connsiteX6" fmla="*/ 976086 w 2794000"/>
                <a:gd name="connsiteY6" fmla="*/ 899886 h 1019628"/>
                <a:gd name="connsiteX7" fmla="*/ 747486 w 2794000"/>
                <a:gd name="connsiteY7" fmla="*/ 889000 h 1019628"/>
                <a:gd name="connsiteX8" fmla="*/ 312057 w 2794000"/>
                <a:gd name="connsiteY8" fmla="*/ 736600 h 1019628"/>
                <a:gd name="connsiteX9" fmla="*/ 61686 w 2794000"/>
                <a:gd name="connsiteY9" fmla="*/ 584200 h 1019628"/>
                <a:gd name="connsiteX10" fmla="*/ 7257 w 2794000"/>
                <a:gd name="connsiteY10" fmla="*/ 344714 h 1019628"/>
                <a:gd name="connsiteX11" fmla="*/ 18143 w 2794000"/>
                <a:gd name="connsiteY11" fmla="*/ 159657 h 1019628"/>
                <a:gd name="connsiteX12" fmla="*/ 116114 w 2794000"/>
                <a:gd name="connsiteY12" fmla="*/ 29028 h 1019628"/>
                <a:gd name="connsiteX13" fmla="*/ 159657 w 2794000"/>
                <a:gd name="connsiteY13" fmla="*/ 7257 h 1019628"/>
                <a:gd name="connsiteX14" fmla="*/ 464457 w 2794000"/>
                <a:gd name="connsiteY14" fmla="*/ 72571 h 1019628"/>
                <a:gd name="connsiteX15" fmla="*/ 769257 w 2794000"/>
                <a:gd name="connsiteY15" fmla="*/ 127000 h 1019628"/>
                <a:gd name="connsiteX16" fmla="*/ 1226457 w 2794000"/>
                <a:gd name="connsiteY16" fmla="*/ 192314 h 1019628"/>
                <a:gd name="connsiteX17" fmla="*/ 1455057 w 2794000"/>
                <a:gd name="connsiteY17" fmla="*/ 181428 h 1019628"/>
                <a:gd name="connsiteX18" fmla="*/ 1781629 w 2794000"/>
                <a:gd name="connsiteY18" fmla="*/ 170543 h 1019628"/>
                <a:gd name="connsiteX19" fmla="*/ 2021114 w 2794000"/>
                <a:gd name="connsiteY19" fmla="*/ 312057 h 1019628"/>
                <a:gd name="connsiteX20" fmla="*/ 2119086 w 2794000"/>
                <a:gd name="connsiteY20" fmla="*/ 410028 h 1019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2794000" h="1019628">
                  <a:moveTo>
                    <a:pt x="2794000" y="867228"/>
                  </a:moveTo>
                  <a:cubicBezTo>
                    <a:pt x="2784021" y="921657"/>
                    <a:pt x="2774042" y="976086"/>
                    <a:pt x="2739571" y="997857"/>
                  </a:cubicBezTo>
                  <a:cubicBezTo>
                    <a:pt x="2705100" y="1019628"/>
                    <a:pt x="2587171" y="997857"/>
                    <a:pt x="2587171" y="997857"/>
                  </a:cubicBezTo>
                  <a:lnTo>
                    <a:pt x="2119086" y="997857"/>
                  </a:lnTo>
                  <a:cubicBezTo>
                    <a:pt x="2004786" y="996043"/>
                    <a:pt x="1986643" y="992414"/>
                    <a:pt x="1901371" y="986971"/>
                  </a:cubicBezTo>
                  <a:cubicBezTo>
                    <a:pt x="1816100" y="981528"/>
                    <a:pt x="1607457" y="965200"/>
                    <a:pt x="1607457" y="965200"/>
                  </a:cubicBezTo>
                  <a:lnTo>
                    <a:pt x="976086" y="899886"/>
                  </a:lnTo>
                  <a:cubicBezTo>
                    <a:pt x="832758" y="887186"/>
                    <a:pt x="858157" y="916214"/>
                    <a:pt x="747486" y="889000"/>
                  </a:cubicBezTo>
                  <a:cubicBezTo>
                    <a:pt x="636815" y="861786"/>
                    <a:pt x="426357" y="787400"/>
                    <a:pt x="312057" y="736600"/>
                  </a:cubicBezTo>
                  <a:cubicBezTo>
                    <a:pt x="197757" y="685800"/>
                    <a:pt x="112486" y="649514"/>
                    <a:pt x="61686" y="584200"/>
                  </a:cubicBezTo>
                  <a:cubicBezTo>
                    <a:pt x="10886" y="518886"/>
                    <a:pt x="14514" y="415471"/>
                    <a:pt x="7257" y="344714"/>
                  </a:cubicBezTo>
                  <a:cubicBezTo>
                    <a:pt x="0" y="273957"/>
                    <a:pt x="0" y="212271"/>
                    <a:pt x="18143" y="159657"/>
                  </a:cubicBezTo>
                  <a:cubicBezTo>
                    <a:pt x="36286" y="107043"/>
                    <a:pt x="92528" y="54428"/>
                    <a:pt x="116114" y="29028"/>
                  </a:cubicBezTo>
                  <a:cubicBezTo>
                    <a:pt x="139700" y="3628"/>
                    <a:pt x="101600" y="0"/>
                    <a:pt x="159657" y="7257"/>
                  </a:cubicBezTo>
                  <a:cubicBezTo>
                    <a:pt x="217714" y="14514"/>
                    <a:pt x="362857" y="52614"/>
                    <a:pt x="464457" y="72571"/>
                  </a:cubicBezTo>
                  <a:cubicBezTo>
                    <a:pt x="566057" y="92528"/>
                    <a:pt x="642257" y="107043"/>
                    <a:pt x="769257" y="127000"/>
                  </a:cubicBezTo>
                  <a:cubicBezTo>
                    <a:pt x="896257" y="146957"/>
                    <a:pt x="1112157" y="183243"/>
                    <a:pt x="1226457" y="192314"/>
                  </a:cubicBezTo>
                  <a:cubicBezTo>
                    <a:pt x="1340757" y="201385"/>
                    <a:pt x="1455057" y="181428"/>
                    <a:pt x="1455057" y="181428"/>
                  </a:cubicBezTo>
                  <a:cubicBezTo>
                    <a:pt x="1547585" y="177800"/>
                    <a:pt x="1687286" y="148772"/>
                    <a:pt x="1781629" y="170543"/>
                  </a:cubicBezTo>
                  <a:cubicBezTo>
                    <a:pt x="1875972" y="192314"/>
                    <a:pt x="1964871" y="272143"/>
                    <a:pt x="2021114" y="312057"/>
                  </a:cubicBezTo>
                  <a:cubicBezTo>
                    <a:pt x="2077357" y="351971"/>
                    <a:pt x="2098221" y="380999"/>
                    <a:pt x="2119086" y="410028"/>
                  </a:cubicBezTo>
                </a:path>
              </a:pathLst>
            </a:custGeom>
            <a:ln w="19050"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" name="Figura a mano libera 14"/>
            <p:cNvSpPr/>
            <p:nvPr/>
          </p:nvSpPr>
          <p:spPr>
            <a:xfrm>
              <a:off x="1030515" y="2164443"/>
              <a:ext cx="2423885" cy="878114"/>
            </a:xfrm>
            <a:custGeom>
              <a:avLst/>
              <a:gdLst>
                <a:gd name="connsiteX0" fmla="*/ 460828 w 2423885"/>
                <a:gd name="connsiteY0" fmla="*/ 339271 h 878114"/>
                <a:gd name="connsiteX1" fmla="*/ 830942 w 2423885"/>
                <a:gd name="connsiteY1" fmla="*/ 154214 h 878114"/>
                <a:gd name="connsiteX2" fmla="*/ 1113971 w 2423885"/>
                <a:gd name="connsiteY2" fmla="*/ 78014 h 878114"/>
                <a:gd name="connsiteX3" fmla="*/ 1440542 w 2423885"/>
                <a:gd name="connsiteY3" fmla="*/ 12700 h 878114"/>
                <a:gd name="connsiteX4" fmla="*/ 1788885 w 2423885"/>
                <a:gd name="connsiteY4" fmla="*/ 12700 h 878114"/>
                <a:gd name="connsiteX5" fmla="*/ 2028371 w 2423885"/>
                <a:gd name="connsiteY5" fmla="*/ 88900 h 878114"/>
                <a:gd name="connsiteX6" fmla="*/ 2256971 w 2423885"/>
                <a:gd name="connsiteY6" fmla="*/ 230414 h 878114"/>
                <a:gd name="connsiteX7" fmla="*/ 2387599 w 2423885"/>
                <a:gd name="connsiteY7" fmla="*/ 371928 h 878114"/>
                <a:gd name="connsiteX8" fmla="*/ 2387599 w 2423885"/>
                <a:gd name="connsiteY8" fmla="*/ 556986 h 878114"/>
                <a:gd name="connsiteX9" fmla="*/ 2169885 w 2423885"/>
                <a:gd name="connsiteY9" fmla="*/ 709386 h 878114"/>
                <a:gd name="connsiteX10" fmla="*/ 1614714 w 2423885"/>
                <a:gd name="connsiteY10" fmla="*/ 785586 h 878114"/>
                <a:gd name="connsiteX11" fmla="*/ 1146628 w 2423885"/>
                <a:gd name="connsiteY11" fmla="*/ 829128 h 878114"/>
                <a:gd name="connsiteX12" fmla="*/ 547914 w 2423885"/>
                <a:gd name="connsiteY12" fmla="*/ 872671 h 878114"/>
                <a:gd name="connsiteX13" fmla="*/ 297542 w 2423885"/>
                <a:gd name="connsiteY13" fmla="*/ 861786 h 878114"/>
                <a:gd name="connsiteX14" fmla="*/ 112485 w 2423885"/>
                <a:gd name="connsiteY14" fmla="*/ 807357 h 878114"/>
                <a:gd name="connsiteX15" fmla="*/ 36285 w 2423885"/>
                <a:gd name="connsiteY15" fmla="*/ 720271 h 878114"/>
                <a:gd name="connsiteX16" fmla="*/ 79828 w 2423885"/>
                <a:gd name="connsiteY16" fmla="*/ 589643 h 878114"/>
                <a:gd name="connsiteX17" fmla="*/ 515256 w 2423885"/>
                <a:gd name="connsiteY17" fmla="*/ 317500 h 8781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2423885" h="878114">
                  <a:moveTo>
                    <a:pt x="460828" y="339271"/>
                  </a:moveTo>
                  <a:cubicBezTo>
                    <a:pt x="591456" y="268514"/>
                    <a:pt x="722085" y="197757"/>
                    <a:pt x="830942" y="154214"/>
                  </a:cubicBezTo>
                  <a:cubicBezTo>
                    <a:pt x="939799" y="110671"/>
                    <a:pt x="1012371" y="101600"/>
                    <a:pt x="1113971" y="78014"/>
                  </a:cubicBezTo>
                  <a:cubicBezTo>
                    <a:pt x="1215571" y="54428"/>
                    <a:pt x="1328056" y="23586"/>
                    <a:pt x="1440542" y="12700"/>
                  </a:cubicBezTo>
                  <a:cubicBezTo>
                    <a:pt x="1553028" y="1814"/>
                    <a:pt x="1690914" y="0"/>
                    <a:pt x="1788885" y="12700"/>
                  </a:cubicBezTo>
                  <a:cubicBezTo>
                    <a:pt x="1886856" y="25400"/>
                    <a:pt x="1950357" y="52614"/>
                    <a:pt x="2028371" y="88900"/>
                  </a:cubicBezTo>
                  <a:cubicBezTo>
                    <a:pt x="2106385" y="125186"/>
                    <a:pt x="2197100" y="183243"/>
                    <a:pt x="2256971" y="230414"/>
                  </a:cubicBezTo>
                  <a:cubicBezTo>
                    <a:pt x="2316842" y="277585"/>
                    <a:pt x="2365828" y="317499"/>
                    <a:pt x="2387599" y="371928"/>
                  </a:cubicBezTo>
                  <a:cubicBezTo>
                    <a:pt x="2409370" y="426357"/>
                    <a:pt x="2423885" y="500743"/>
                    <a:pt x="2387599" y="556986"/>
                  </a:cubicBezTo>
                  <a:cubicBezTo>
                    <a:pt x="2351313" y="613229"/>
                    <a:pt x="2298699" y="671286"/>
                    <a:pt x="2169885" y="709386"/>
                  </a:cubicBezTo>
                  <a:cubicBezTo>
                    <a:pt x="2041071" y="747486"/>
                    <a:pt x="1785257" y="765629"/>
                    <a:pt x="1614714" y="785586"/>
                  </a:cubicBezTo>
                  <a:cubicBezTo>
                    <a:pt x="1444171" y="805543"/>
                    <a:pt x="1146628" y="829128"/>
                    <a:pt x="1146628" y="829128"/>
                  </a:cubicBezTo>
                  <a:cubicBezTo>
                    <a:pt x="968828" y="843642"/>
                    <a:pt x="689428" y="867228"/>
                    <a:pt x="547914" y="872671"/>
                  </a:cubicBezTo>
                  <a:cubicBezTo>
                    <a:pt x="406400" y="878114"/>
                    <a:pt x="370114" y="872672"/>
                    <a:pt x="297542" y="861786"/>
                  </a:cubicBezTo>
                  <a:cubicBezTo>
                    <a:pt x="224971" y="850900"/>
                    <a:pt x="156028" y="830943"/>
                    <a:pt x="112485" y="807357"/>
                  </a:cubicBezTo>
                  <a:cubicBezTo>
                    <a:pt x="68942" y="783771"/>
                    <a:pt x="41728" y="756557"/>
                    <a:pt x="36285" y="720271"/>
                  </a:cubicBezTo>
                  <a:cubicBezTo>
                    <a:pt x="30842" y="683985"/>
                    <a:pt x="0" y="656772"/>
                    <a:pt x="79828" y="589643"/>
                  </a:cubicBezTo>
                  <a:cubicBezTo>
                    <a:pt x="159657" y="522515"/>
                    <a:pt x="337456" y="420007"/>
                    <a:pt x="515256" y="317500"/>
                  </a:cubicBezTo>
                </a:path>
              </a:pathLst>
            </a:custGeom>
            <a:noFill/>
            <a:ln w="19050"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" name="CasellaDiTesto 15"/>
            <p:cNvSpPr txBox="1"/>
            <p:nvPr/>
          </p:nvSpPr>
          <p:spPr>
            <a:xfrm>
              <a:off x="1488570" y="1275606"/>
              <a:ext cx="69425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400" b="1" dirty="0" smtClean="0">
                  <a:latin typeface="Cambria" pitchFamily="18" charset="0"/>
                </a:rPr>
                <a:t>NW</a:t>
              </a:r>
              <a:endParaRPr lang="en-GB" sz="1400" b="1" dirty="0">
                <a:latin typeface="Cambria" pitchFamily="18" charset="0"/>
              </a:endParaRPr>
            </a:p>
          </p:txBody>
        </p:sp>
        <p:sp>
          <p:nvSpPr>
            <p:cNvPr id="17" name="CasellaDiTesto 16"/>
            <p:cNvSpPr txBox="1"/>
            <p:nvPr/>
          </p:nvSpPr>
          <p:spPr>
            <a:xfrm>
              <a:off x="4440898" y="1513116"/>
              <a:ext cx="69425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400" b="1" dirty="0" smtClean="0">
                  <a:latin typeface="Cambria" pitchFamily="18" charset="0"/>
                </a:rPr>
                <a:t>NE</a:t>
              </a:r>
              <a:endParaRPr lang="en-GB" sz="1400" b="1" dirty="0">
                <a:latin typeface="Cambria" pitchFamily="18" charset="0"/>
              </a:endParaRPr>
            </a:p>
          </p:txBody>
        </p:sp>
        <p:sp>
          <p:nvSpPr>
            <p:cNvPr id="18" name="CasellaDiTesto 17"/>
            <p:cNvSpPr txBox="1"/>
            <p:nvPr/>
          </p:nvSpPr>
          <p:spPr>
            <a:xfrm>
              <a:off x="1259632" y="2593236"/>
              <a:ext cx="57606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400" b="1" dirty="0" smtClean="0">
                  <a:latin typeface="Cambria" pitchFamily="18" charset="0"/>
                </a:rPr>
                <a:t>SW</a:t>
              </a:r>
              <a:endParaRPr lang="en-GB" sz="1400" b="1" dirty="0">
                <a:latin typeface="Cambria" pitchFamily="18" charset="0"/>
              </a:endParaRPr>
            </a:p>
          </p:txBody>
        </p:sp>
        <p:sp>
          <p:nvSpPr>
            <p:cNvPr id="19" name="CasellaDiTesto 18"/>
            <p:cNvSpPr txBox="1"/>
            <p:nvPr/>
          </p:nvSpPr>
          <p:spPr>
            <a:xfrm>
              <a:off x="4728930" y="2787774"/>
              <a:ext cx="69425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400" b="1" dirty="0" smtClean="0">
                  <a:latin typeface="Cambria" pitchFamily="18" charset="0"/>
                </a:rPr>
                <a:t>SE</a:t>
              </a:r>
              <a:endParaRPr lang="en-GB" sz="1400" b="1" dirty="0">
                <a:latin typeface="Cambria" pitchFamily="18" charset="0"/>
              </a:endParaRPr>
            </a:p>
          </p:txBody>
        </p:sp>
      </p:grpSp>
      <p:sp>
        <p:nvSpPr>
          <p:cNvPr id="29" name="CasellaDiTesto 28"/>
          <p:cNvSpPr txBox="1"/>
          <p:nvPr/>
        </p:nvSpPr>
        <p:spPr>
          <a:xfrm rot="5400000">
            <a:off x="7842848" y="4637189"/>
            <a:ext cx="223224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050" dirty="0" smtClean="0">
                <a:latin typeface="Cambria" pitchFamily="18" charset="0"/>
              </a:rPr>
              <a:t>(Lo Presti et al. 2013)</a:t>
            </a:r>
            <a:endParaRPr lang="en-GB" sz="1050" dirty="0">
              <a:latin typeface="Cambria" pitchFamily="18" charset="0"/>
            </a:endParaRPr>
          </a:p>
        </p:txBody>
      </p:sp>
      <p:sp>
        <p:nvSpPr>
          <p:cNvPr id="32" name="CasellaDiTesto 31"/>
          <p:cNvSpPr txBox="1"/>
          <p:nvPr/>
        </p:nvSpPr>
        <p:spPr>
          <a:xfrm>
            <a:off x="3347864" y="627534"/>
            <a:ext cx="295232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100" dirty="0" smtClean="0">
                <a:latin typeface="Cambria" pitchFamily="18" charset="0"/>
              </a:rPr>
              <a:t>(</a:t>
            </a:r>
            <a:r>
              <a:rPr lang="it-IT" sz="1100" dirty="0" err="1" smtClean="0">
                <a:latin typeface="Cambria" pitchFamily="18" charset="0"/>
              </a:rPr>
              <a:t>Emergeo</a:t>
            </a:r>
            <a:r>
              <a:rPr lang="it-IT" sz="1100" dirty="0" smtClean="0">
                <a:latin typeface="Cambria" pitchFamily="18" charset="0"/>
              </a:rPr>
              <a:t> </a:t>
            </a:r>
            <a:r>
              <a:rPr lang="it-IT" sz="1100" dirty="0" err="1" smtClean="0">
                <a:latin typeface="Cambria" pitchFamily="18" charset="0"/>
              </a:rPr>
              <a:t>working</a:t>
            </a:r>
            <a:r>
              <a:rPr lang="it-IT" sz="1100" dirty="0" smtClean="0">
                <a:latin typeface="Cambria" pitchFamily="18" charset="0"/>
              </a:rPr>
              <a:t> </a:t>
            </a:r>
            <a:r>
              <a:rPr lang="it-IT" sz="1100" dirty="0" err="1" smtClean="0">
                <a:latin typeface="Cambria" pitchFamily="18" charset="0"/>
              </a:rPr>
              <a:t>group</a:t>
            </a:r>
            <a:r>
              <a:rPr lang="it-IT" sz="1100" dirty="0" smtClean="0">
                <a:latin typeface="Cambria" pitchFamily="18" charset="0"/>
              </a:rPr>
              <a:t>, 2013)</a:t>
            </a:r>
            <a:endParaRPr lang="en-GB" sz="1100" dirty="0">
              <a:latin typeface="Cambria" pitchFamily="18" charset="0"/>
            </a:endParaRPr>
          </a:p>
        </p:txBody>
      </p:sp>
      <p:sp>
        <p:nvSpPr>
          <p:cNvPr id="21" name="CasellaDiTesto 20"/>
          <p:cNvSpPr txBox="1"/>
          <p:nvPr/>
        </p:nvSpPr>
        <p:spPr>
          <a:xfrm>
            <a:off x="49155" y="4162800"/>
            <a:ext cx="604481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1400" dirty="0" smtClean="0">
                <a:latin typeface="Cambria" pitchFamily="18" charset="0"/>
              </a:rPr>
              <a:t>The </a:t>
            </a:r>
            <a:r>
              <a:rPr lang="it-IT" sz="1400" dirty="0" err="1" smtClean="0">
                <a:latin typeface="Cambria" pitchFamily="18" charset="0"/>
              </a:rPr>
              <a:t>most</a:t>
            </a:r>
            <a:r>
              <a:rPr lang="it-IT" sz="1400" dirty="0" smtClean="0">
                <a:latin typeface="Cambria" pitchFamily="18" charset="0"/>
              </a:rPr>
              <a:t> </a:t>
            </a:r>
            <a:r>
              <a:rPr lang="it-IT" sz="1400" dirty="0" err="1" smtClean="0">
                <a:latin typeface="Cambria" pitchFamily="18" charset="0"/>
              </a:rPr>
              <a:t>prominent</a:t>
            </a:r>
            <a:r>
              <a:rPr lang="it-IT" sz="1400" dirty="0" smtClean="0">
                <a:latin typeface="Cambria" pitchFamily="18" charset="0"/>
              </a:rPr>
              <a:t> </a:t>
            </a:r>
            <a:r>
              <a:rPr lang="it-IT" sz="1400" b="1" i="1" u="sng" dirty="0" err="1" smtClean="0">
                <a:latin typeface="Cambria" pitchFamily="18" charset="0"/>
              </a:rPr>
              <a:t>liquefaction</a:t>
            </a:r>
            <a:r>
              <a:rPr lang="it-IT" sz="1400" b="1" i="1" u="sng" dirty="0" smtClean="0">
                <a:latin typeface="Cambria" pitchFamily="18" charset="0"/>
              </a:rPr>
              <a:t> </a:t>
            </a:r>
            <a:r>
              <a:rPr lang="it-IT" sz="1400" b="1" i="1" u="sng" dirty="0" err="1" smtClean="0">
                <a:latin typeface="Cambria" pitchFamily="18" charset="0"/>
              </a:rPr>
              <a:t>phenomena</a:t>
            </a:r>
            <a:r>
              <a:rPr lang="it-IT" sz="1400" b="1" i="1" u="sng" dirty="0" smtClean="0">
                <a:latin typeface="Cambria" pitchFamily="18" charset="0"/>
              </a:rPr>
              <a:t> </a:t>
            </a:r>
            <a:r>
              <a:rPr lang="it-IT" sz="1400" dirty="0" smtClean="0">
                <a:latin typeface="Cambria" pitchFamily="18" charset="0"/>
              </a:rPr>
              <a:t>of last </a:t>
            </a:r>
            <a:r>
              <a:rPr lang="it-IT" sz="1400" dirty="0" err="1" smtClean="0">
                <a:latin typeface="Cambria" pitchFamily="18" charset="0"/>
              </a:rPr>
              <a:t>century</a:t>
            </a:r>
            <a:r>
              <a:rPr lang="it-IT" sz="1400" dirty="0" smtClean="0">
                <a:latin typeface="Cambria" pitchFamily="18" charset="0"/>
              </a:rPr>
              <a:t> </a:t>
            </a:r>
            <a:r>
              <a:rPr lang="en-US" sz="1400" dirty="0">
                <a:latin typeface="Cambria" pitchFamily="18" charset="0"/>
              </a:rPr>
              <a:t>observed mainly within a distance of about 21 km from the epicenter and were spread over an area of about 1200 km2</a:t>
            </a:r>
            <a:r>
              <a:rPr lang="it-IT" sz="1400" dirty="0" smtClean="0">
                <a:latin typeface="Cambria" pitchFamily="18" charset="0"/>
              </a:rPr>
              <a:t>:</a:t>
            </a:r>
          </a:p>
          <a:p>
            <a:pPr algn="just"/>
            <a:endParaRPr lang="en-GB" sz="1400" dirty="0">
              <a:latin typeface="Cambri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/>
          <p:cNvSpPr txBox="1"/>
          <p:nvPr/>
        </p:nvSpPr>
        <p:spPr>
          <a:xfrm>
            <a:off x="0" y="-10452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 smtClean="0">
                <a:solidFill>
                  <a:srgbClr val="091625"/>
                </a:solidFill>
                <a:latin typeface="Cambria" pitchFamily="18" charset="0"/>
              </a:rPr>
              <a:t>CONCLUSIONS</a:t>
            </a:r>
            <a:endParaRPr lang="en-GB" sz="2400" i="1" dirty="0">
              <a:solidFill>
                <a:srgbClr val="091625"/>
              </a:solidFill>
              <a:latin typeface="Cambria" pitchFamily="18" charset="0"/>
            </a:endParaRPr>
          </a:p>
        </p:txBody>
      </p:sp>
      <p:cxnSp>
        <p:nvCxnSpPr>
          <p:cNvPr id="5" name="Connettore 1 4"/>
          <p:cNvCxnSpPr/>
          <p:nvPr/>
        </p:nvCxnSpPr>
        <p:spPr>
          <a:xfrm>
            <a:off x="0" y="418896"/>
            <a:ext cx="9144000" cy="0"/>
          </a:xfrm>
          <a:prstGeom prst="line">
            <a:avLst/>
          </a:prstGeom>
          <a:ln w="285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0" y="615336"/>
            <a:ext cx="8229600" cy="3394472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q"/>
            </a:pPr>
            <a:r>
              <a:rPr lang="en-GB" sz="1400" dirty="0" smtClean="0">
                <a:latin typeface="Cambria" pitchFamily="18" charset="0"/>
              </a:rPr>
              <a:t>The results highlighted </a:t>
            </a:r>
            <a:r>
              <a:rPr lang="en-GB" sz="1400" b="1" dirty="0" smtClean="0">
                <a:latin typeface="Cambria" pitchFamily="18" charset="0"/>
              </a:rPr>
              <a:t>the very high spatial variability of penetration resistance</a:t>
            </a:r>
            <a:r>
              <a:rPr lang="en-GB" sz="1400" dirty="0" smtClean="0">
                <a:latin typeface="Cambria" pitchFamily="18" charset="0"/>
              </a:rPr>
              <a:t>, due to the vertical and lateral </a:t>
            </a:r>
            <a:r>
              <a:rPr lang="en-GB" sz="1400" dirty="0" err="1" smtClean="0">
                <a:latin typeface="Cambria" pitchFamily="18" charset="0"/>
              </a:rPr>
              <a:t>heteropic</a:t>
            </a:r>
            <a:r>
              <a:rPr lang="en-GB" sz="1400" dirty="0" smtClean="0">
                <a:latin typeface="Cambria" pitchFamily="18" charset="0"/>
              </a:rPr>
              <a:t> changes in </a:t>
            </a:r>
            <a:r>
              <a:rPr lang="en-GB" sz="1400" dirty="0" smtClean="0">
                <a:latin typeface="Cambria" pitchFamily="18" charset="0"/>
              </a:rPr>
              <a:t>stratigraphy, which complicates the liquefaction potential assessment</a:t>
            </a:r>
            <a:endParaRPr lang="en-GB" sz="1400" dirty="0" smtClean="0">
              <a:latin typeface="Cambria" pitchFamily="18" charset="0"/>
            </a:endParaRPr>
          </a:p>
          <a:p>
            <a:pPr>
              <a:buFont typeface="Wingdings" panose="05000000000000000000" pitchFamily="2" charset="2"/>
              <a:buChar char="q"/>
            </a:pPr>
            <a:endParaRPr lang="it-IT" sz="1400" dirty="0" smtClean="0">
              <a:latin typeface="Cambria" pitchFamily="18" charset="0"/>
            </a:endParaRPr>
          </a:p>
          <a:p>
            <a:pPr>
              <a:buFont typeface="Wingdings" panose="05000000000000000000" pitchFamily="2" charset="2"/>
              <a:buChar char="q"/>
            </a:pPr>
            <a:r>
              <a:rPr lang="en-GB" sz="1400" dirty="0" smtClean="0">
                <a:latin typeface="Cambria" pitchFamily="18" charset="0"/>
              </a:rPr>
              <a:t>The </a:t>
            </a:r>
            <a:r>
              <a:rPr lang="en-GB" sz="1400" b="1" dirty="0" smtClean="0">
                <a:latin typeface="Cambria" pitchFamily="18" charset="0"/>
              </a:rPr>
              <a:t>sensitivity analysis </a:t>
            </a:r>
            <a:r>
              <a:rPr lang="en-GB" sz="1400" dirty="0" smtClean="0">
                <a:latin typeface="Cambria" pitchFamily="18" charset="0"/>
              </a:rPr>
              <a:t>underlined the importance in determining of input parameters, in particular the </a:t>
            </a:r>
            <a:r>
              <a:rPr lang="en-GB" sz="1400" b="1" dirty="0" smtClean="0">
                <a:latin typeface="Cambria" pitchFamily="18" charset="0"/>
              </a:rPr>
              <a:t>water table depth </a:t>
            </a:r>
            <a:r>
              <a:rPr lang="en-GB" sz="1400" dirty="0" smtClean="0">
                <a:latin typeface="Cambria" pitchFamily="18" charset="0"/>
              </a:rPr>
              <a:t>and the </a:t>
            </a:r>
            <a:r>
              <a:rPr lang="en-GB" sz="1400" b="1" dirty="0" smtClean="0">
                <a:latin typeface="Cambria" pitchFamily="18" charset="0"/>
              </a:rPr>
              <a:t>PGA</a:t>
            </a:r>
            <a:r>
              <a:rPr lang="en-GB" sz="1400" dirty="0" smtClean="0">
                <a:latin typeface="Cambria" pitchFamily="18" charset="0"/>
              </a:rPr>
              <a:t>.</a:t>
            </a:r>
          </a:p>
          <a:p>
            <a:pPr>
              <a:buFont typeface="Wingdings" panose="05000000000000000000" pitchFamily="2" charset="2"/>
              <a:buChar char="q"/>
            </a:pPr>
            <a:endParaRPr lang="it-IT" sz="1400" dirty="0">
              <a:latin typeface="Cambria" pitchFamily="18" charset="0"/>
            </a:endParaRPr>
          </a:p>
          <a:p>
            <a:pPr>
              <a:buFont typeface="Wingdings" panose="05000000000000000000" pitchFamily="2" charset="2"/>
              <a:buChar char="q"/>
            </a:pPr>
            <a:r>
              <a:rPr lang="en-GB" sz="1400" dirty="0" smtClean="0">
                <a:latin typeface="Cambria" pitchFamily="18" charset="0"/>
              </a:rPr>
              <a:t>Among the simplified methods used, </a:t>
            </a:r>
            <a:r>
              <a:rPr lang="en-GB" sz="1400" b="1" dirty="0" smtClean="0">
                <a:latin typeface="Cambria" pitchFamily="18" charset="0"/>
              </a:rPr>
              <a:t>Robertson, (2009) underestimates the thickness and number of layers susceptible to liquefaction</a:t>
            </a:r>
            <a:r>
              <a:rPr lang="en-GB" sz="1400" dirty="0" smtClean="0">
                <a:latin typeface="Cambria" pitchFamily="18" charset="0"/>
              </a:rPr>
              <a:t> in the area of the ancient riverbed of  first </a:t>
            </a:r>
            <a:r>
              <a:rPr lang="en-GB" sz="1400" dirty="0" smtClean="0">
                <a:latin typeface="Cambria" pitchFamily="18" charset="0"/>
              </a:rPr>
              <a:t>site.</a:t>
            </a:r>
            <a:endParaRPr lang="it-IT" sz="1400" dirty="0" smtClean="0">
              <a:latin typeface="Cambria" pitchFamily="18" charset="0"/>
            </a:endParaRPr>
          </a:p>
          <a:p>
            <a:pPr>
              <a:buFont typeface="Wingdings" panose="05000000000000000000" pitchFamily="2" charset="2"/>
              <a:buChar char="q"/>
            </a:pPr>
            <a:endParaRPr lang="it-IT" sz="1400" dirty="0" smtClean="0">
              <a:latin typeface="Cambria" pitchFamily="18" charset="0"/>
            </a:endParaRPr>
          </a:p>
          <a:p>
            <a:pPr>
              <a:buFont typeface="Wingdings" panose="05000000000000000000" pitchFamily="2" charset="2"/>
              <a:buChar char="q"/>
            </a:pPr>
            <a:r>
              <a:rPr lang="en-GB" sz="1400" dirty="0" smtClean="0">
                <a:latin typeface="Cambria" pitchFamily="18" charset="0"/>
              </a:rPr>
              <a:t>The differences that we have between </a:t>
            </a:r>
            <a:r>
              <a:rPr lang="en-GB" sz="1400" dirty="0" err="1" smtClean="0">
                <a:latin typeface="Cambria" pitchFamily="18" charset="0"/>
              </a:rPr>
              <a:t>Idriss</a:t>
            </a:r>
            <a:r>
              <a:rPr lang="en-GB" sz="1400" dirty="0" smtClean="0">
                <a:latin typeface="Cambria" pitchFamily="18" charset="0"/>
              </a:rPr>
              <a:t> &amp; Boulanger, (2008) and Moss et al. (2006) are almost purely quantitative,  it is significant  only the change in the LPI value.</a:t>
            </a:r>
            <a:r>
              <a:rPr lang="it-IT" sz="1400" dirty="0" smtClean="0">
                <a:latin typeface="Cambria" pitchFamily="18" charset="0"/>
              </a:rPr>
              <a:t> </a:t>
            </a:r>
            <a:endParaRPr lang="it-IT" sz="1400" dirty="0">
              <a:latin typeface="Cambria" pitchFamily="18" charset="0"/>
            </a:endParaRPr>
          </a:p>
          <a:p>
            <a:pPr>
              <a:buFont typeface="Wingdings" panose="05000000000000000000" pitchFamily="2" charset="2"/>
              <a:buChar char="q"/>
            </a:pPr>
            <a:endParaRPr lang="it-IT" sz="1400" dirty="0">
              <a:latin typeface="Cambria" pitchFamily="18" charset="0"/>
            </a:endParaRPr>
          </a:p>
          <a:p>
            <a:pPr>
              <a:buFont typeface="Wingdings" panose="05000000000000000000" pitchFamily="2" charset="2"/>
              <a:buChar char="q"/>
            </a:pPr>
            <a:r>
              <a:rPr lang="en-GB" sz="1400" dirty="0" smtClean="0">
                <a:latin typeface="Cambria" pitchFamily="18" charset="0"/>
              </a:rPr>
              <a:t>The methodology of  </a:t>
            </a:r>
            <a:r>
              <a:rPr lang="en-GB" sz="1400" b="1" dirty="0" err="1" smtClean="0">
                <a:latin typeface="Cambria" pitchFamily="18" charset="0"/>
              </a:rPr>
              <a:t>Idriss</a:t>
            </a:r>
            <a:r>
              <a:rPr lang="en-GB" sz="1400" b="1" dirty="0" smtClean="0">
                <a:latin typeface="Cambria" pitchFamily="18" charset="0"/>
              </a:rPr>
              <a:t> </a:t>
            </a:r>
            <a:r>
              <a:rPr lang="en-GB" sz="1400" b="1" dirty="0">
                <a:latin typeface="Cambria" pitchFamily="18" charset="0"/>
              </a:rPr>
              <a:t>&amp; Boulanger, (2008) </a:t>
            </a:r>
            <a:r>
              <a:rPr lang="en-GB" sz="1400" b="1" dirty="0" smtClean="0">
                <a:latin typeface="Cambria" pitchFamily="18" charset="0"/>
              </a:rPr>
              <a:t>seems to be the most applicable to the study area</a:t>
            </a:r>
            <a:r>
              <a:rPr lang="en-GB" sz="1400" dirty="0" smtClean="0">
                <a:latin typeface="Cambria" pitchFamily="18" charset="0"/>
              </a:rPr>
              <a:t>, since it shows a good correspondence with the detected </a:t>
            </a:r>
            <a:r>
              <a:rPr lang="en-GB" sz="1400" dirty="0" err="1" smtClean="0">
                <a:latin typeface="Cambria" pitchFamily="18" charset="0"/>
              </a:rPr>
              <a:t>coseismic</a:t>
            </a:r>
            <a:r>
              <a:rPr lang="en-GB" sz="1400" dirty="0" smtClean="0">
                <a:latin typeface="Cambria" pitchFamily="18" charset="0"/>
              </a:rPr>
              <a:t> phenomena.</a:t>
            </a:r>
            <a:endParaRPr lang="it-IT" sz="1400" dirty="0" smtClean="0">
              <a:latin typeface="Cambria" pitchFamily="18" charset="0"/>
            </a:endParaRPr>
          </a:p>
          <a:p>
            <a:pPr>
              <a:buFont typeface="Wingdings" panose="05000000000000000000" pitchFamily="2" charset="2"/>
              <a:buChar char="q"/>
            </a:pPr>
            <a:endParaRPr lang="it-IT" sz="1400" dirty="0" smtClean="0">
              <a:latin typeface="Cambria" pitchFamily="18" charset="0"/>
            </a:endParaRPr>
          </a:p>
          <a:p>
            <a:pPr>
              <a:buFont typeface="Wingdings" panose="05000000000000000000" pitchFamily="2" charset="2"/>
              <a:buChar char="q"/>
            </a:pPr>
            <a:r>
              <a:rPr lang="en-GB" sz="1400" dirty="0" smtClean="0">
                <a:latin typeface="Cambria" pitchFamily="18" charset="0"/>
              </a:rPr>
              <a:t>The LSN parameter underestimates the liquefaction </a:t>
            </a:r>
            <a:r>
              <a:rPr lang="en-GB" sz="1400" dirty="0" smtClean="0">
                <a:latin typeface="Cambria" pitchFamily="18" charset="0"/>
              </a:rPr>
              <a:t>potential in the study area.</a:t>
            </a:r>
            <a:endParaRPr lang="it-IT" sz="1400" dirty="0">
              <a:latin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0931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/>
          <p:cNvSpPr txBox="1"/>
          <p:nvPr/>
        </p:nvSpPr>
        <p:spPr>
          <a:xfrm>
            <a:off x="0" y="10199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 smtClean="0">
                <a:solidFill>
                  <a:srgbClr val="091625"/>
                </a:solidFill>
                <a:latin typeface="Cambria" pitchFamily="18" charset="0"/>
              </a:rPr>
              <a:t>LOCATION OF LIQUEFACTION PHENOMENA</a:t>
            </a:r>
            <a:endParaRPr lang="en-GB" sz="2400" b="1" dirty="0">
              <a:solidFill>
                <a:srgbClr val="091625"/>
              </a:solidFill>
              <a:latin typeface="Cambria" pitchFamily="18" charset="0"/>
            </a:endParaRPr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0" y="4486275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altLang="it-IT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26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1673" y="1036530"/>
            <a:ext cx="3889127" cy="34497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ttangolo 6"/>
          <p:cNvSpPr/>
          <p:nvPr/>
        </p:nvSpPr>
        <p:spPr>
          <a:xfrm>
            <a:off x="7285156" y="739386"/>
            <a:ext cx="182575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altLang="it-IT" sz="1200" dirty="0">
                <a:latin typeface="Cambria" pitchFamily="18" charset="0"/>
                <a:cs typeface="Times New Roman" panose="02020603050405020304" pitchFamily="18" charset="0"/>
              </a:rPr>
              <a:t>Bertolini &amp; Fioroni, 2012</a:t>
            </a:r>
          </a:p>
        </p:txBody>
      </p:sp>
      <p:sp>
        <p:nvSpPr>
          <p:cNvPr id="9" name="CasellaDiTesto 8"/>
          <p:cNvSpPr txBox="1"/>
          <p:nvPr/>
        </p:nvSpPr>
        <p:spPr>
          <a:xfrm>
            <a:off x="0" y="456282"/>
            <a:ext cx="91440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Cambria" pitchFamily="18" charset="0"/>
              </a:rPr>
              <a:t>Liquefaction events were not randomly distributed, but appeared to be concentrated along alignments which follow the abandoned riverbeds (</a:t>
            </a:r>
            <a:r>
              <a:rPr lang="en-US" sz="1400" dirty="0" err="1">
                <a:latin typeface="Cambria" pitchFamily="18" charset="0"/>
              </a:rPr>
              <a:t>Secchia</a:t>
            </a:r>
            <a:r>
              <a:rPr lang="en-US" sz="1400" dirty="0">
                <a:latin typeface="Cambria" pitchFamily="18" charset="0"/>
              </a:rPr>
              <a:t>, Reno, </a:t>
            </a:r>
            <a:r>
              <a:rPr lang="en-US" sz="1400" dirty="0" err="1">
                <a:latin typeface="Cambria" pitchFamily="18" charset="0"/>
              </a:rPr>
              <a:t>Panaro</a:t>
            </a:r>
            <a:r>
              <a:rPr lang="en-US" sz="1400" dirty="0">
                <a:latin typeface="Cambria" pitchFamily="18" charset="0"/>
              </a:rPr>
              <a:t> and Po rivers</a:t>
            </a:r>
            <a:r>
              <a:rPr lang="en-US" sz="1400" dirty="0" smtClean="0">
                <a:latin typeface="Cambria" pitchFamily="18" charset="0"/>
              </a:rPr>
              <a:t>).</a:t>
            </a:r>
          </a:p>
          <a:p>
            <a:pPr algn="ctr"/>
            <a:endParaRPr lang="it-IT" sz="1400" dirty="0">
              <a:latin typeface="Cambria" pitchFamily="18" charset="0"/>
              <a:cs typeface="Arial" panose="020B0604020202020204" pitchFamily="34" charset="0"/>
            </a:endParaRPr>
          </a:p>
        </p:txBody>
      </p:sp>
      <p:sp>
        <p:nvSpPr>
          <p:cNvPr id="13" name="Rettangolo 12"/>
          <p:cNvSpPr/>
          <p:nvPr/>
        </p:nvSpPr>
        <p:spPr>
          <a:xfrm>
            <a:off x="4015654" y="4486275"/>
            <a:ext cx="488503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 smtClean="0">
                <a:latin typeface="Cambria" pitchFamily="18" charset="0"/>
                <a:cs typeface="Arial" panose="020B0604020202020204" pitchFamily="34" charset="0"/>
              </a:rPr>
              <a:t>The </a:t>
            </a:r>
            <a:r>
              <a:rPr lang="en-US" sz="1200" dirty="0">
                <a:latin typeface="Cambria" pitchFamily="18" charset="0"/>
                <a:cs typeface="Arial" panose="020B0604020202020204" pitchFamily="34" charset="0"/>
              </a:rPr>
              <a:t>geomorphologic framework is characterized by complex drainage and ancient drainage patterns of the Po, </a:t>
            </a:r>
            <a:r>
              <a:rPr lang="en-US" sz="1200" dirty="0" err="1">
                <a:latin typeface="Cambria" pitchFamily="18" charset="0"/>
                <a:cs typeface="Arial" panose="020B0604020202020204" pitchFamily="34" charset="0"/>
              </a:rPr>
              <a:t>Secchia</a:t>
            </a:r>
            <a:r>
              <a:rPr lang="en-US" sz="1200" dirty="0">
                <a:latin typeface="Cambria" pitchFamily="18" charset="0"/>
                <a:cs typeface="Arial" panose="020B0604020202020204" pitchFamily="34" charset="0"/>
              </a:rPr>
              <a:t>, </a:t>
            </a:r>
            <a:r>
              <a:rPr lang="en-US" sz="1200" dirty="0" err="1">
                <a:latin typeface="Cambria" pitchFamily="18" charset="0"/>
                <a:cs typeface="Arial" panose="020B0604020202020204" pitchFamily="34" charset="0"/>
              </a:rPr>
              <a:t>Panaro</a:t>
            </a:r>
            <a:r>
              <a:rPr lang="en-US" sz="1200" dirty="0">
                <a:latin typeface="Cambria" pitchFamily="18" charset="0"/>
                <a:cs typeface="Arial" panose="020B0604020202020204" pitchFamily="34" charset="0"/>
              </a:rPr>
              <a:t> and Reno Rivers, strongly influenced by climate, tectonic and human </a:t>
            </a:r>
            <a:r>
              <a:rPr lang="en-US" sz="1200" dirty="0" smtClean="0">
                <a:latin typeface="Cambria" pitchFamily="18" charset="0"/>
                <a:cs typeface="Arial" panose="020B0604020202020204" pitchFamily="34" charset="0"/>
              </a:rPr>
              <a:t>activities</a:t>
            </a:r>
            <a:endParaRPr lang="it-IT" sz="1200" dirty="0">
              <a:latin typeface="Cambria" pitchFamily="18" charset="0"/>
            </a:endParaRPr>
          </a:p>
        </p:txBody>
      </p:sp>
      <p:pic>
        <p:nvPicPr>
          <p:cNvPr id="31" name="Immagine 1" descr="figura_1_piezometro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606" y="1102000"/>
            <a:ext cx="3455640" cy="34556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Rectangle 5"/>
          <p:cNvSpPr>
            <a:spLocks noChangeArrowheads="1"/>
          </p:cNvSpPr>
          <p:nvPr/>
        </p:nvSpPr>
        <p:spPr bwMode="auto">
          <a:xfrm>
            <a:off x="327569" y="4502910"/>
            <a:ext cx="358572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en-US" altLang="it-IT" sz="1400" i="1" dirty="0">
                <a:latin typeface="Cambria" pitchFamily="18" charset="0"/>
              </a:rPr>
              <a:t>SRTM (Shuttle Radar Topography Mission; ~90 m cell size), </a:t>
            </a:r>
            <a:r>
              <a:rPr lang="it-IT" altLang="it-IT" sz="1400" i="1" dirty="0">
                <a:latin typeface="Cambria" pitchFamily="18" charset="0"/>
              </a:rPr>
              <a:t>Ninfo et al., 2012</a:t>
            </a:r>
            <a:endParaRPr lang="it-IT" altLang="it-IT" sz="1400" dirty="0">
              <a:latin typeface="Cambria" pitchFamily="18" charset="0"/>
            </a:endParaRPr>
          </a:p>
        </p:txBody>
      </p:sp>
      <p:cxnSp>
        <p:nvCxnSpPr>
          <p:cNvPr id="11" name="Connettore 1 10"/>
          <p:cNvCxnSpPr/>
          <p:nvPr/>
        </p:nvCxnSpPr>
        <p:spPr>
          <a:xfrm>
            <a:off x="0" y="429529"/>
            <a:ext cx="9144000" cy="0"/>
          </a:xfrm>
          <a:prstGeom prst="line">
            <a:avLst/>
          </a:prstGeom>
          <a:ln w="285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07564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 descr="Immagine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05375" y="1059919"/>
            <a:ext cx="7924145" cy="4065696"/>
          </a:xfrm>
          <a:prstGeom prst="rect">
            <a:avLst/>
          </a:prstGeom>
        </p:spPr>
      </p:pic>
      <p:sp>
        <p:nvSpPr>
          <p:cNvPr id="5" name="Rettangolo 4"/>
          <p:cNvSpPr>
            <a:spLocks noChangeArrowheads="1"/>
          </p:cNvSpPr>
          <p:nvPr/>
        </p:nvSpPr>
        <p:spPr bwMode="auto">
          <a:xfrm>
            <a:off x="2527864" y="96802"/>
            <a:ext cx="6300788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it-IT" sz="1600" dirty="0">
                <a:latin typeface="Cambria" pitchFamily="18" charset="0"/>
              </a:rPr>
              <a:t>Grain size distribution of liquefied soils. The black lines correspond to the boundaries for potentially liquefiable soils; the grey lines represent the interval with high potentially liquefiable soils (uniformity coefficient &gt; 3.5) (NTC, 2008).</a:t>
            </a:r>
            <a:endParaRPr lang="it-IT" altLang="it-IT" sz="1600" dirty="0">
              <a:latin typeface="Cambria" pitchFamily="18" charset="0"/>
            </a:endParaRPr>
          </a:p>
        </p:txBody>
      </p:sp>
      <p:pic>
        <p:nvPicPr>
          <p:cNvPr id="4" name="Immagine 1" descr="figura_1_piezometro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28"/>
            <a:ext cx="2411413" cy="2411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14623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/>
          <p:cNvSpPr txBox="1"/>
          <p:nvPr/>
        </p:nvSpPr>
        <p:spPr>
          <a:xfrm>
            <a:off x="0" y="42098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 smtClean="0">
                <a:solidFill>
                  <a:srgbClr val="091625"/>
                </a:solidFill>
                <a:latin typeface="Cambria" pitchFamily="18" charset="0"/>
              </a:rPr>
              <a:t>THE PROBLEM</a:t>
            </a:r>
            <a:endParaRPr lang="en-GB" sz="2400" b="1" dirty="0">
              <a:solidFill>
                <a:srgbClr val="091625"/>
              </a:solidFill>
              <a:latin typeface="Cambria" pitchFamily="18" charset="0"/>
            </a:endParaRPr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5" name="Rettangolo 4"/>
          <p:cNvSpPr/>
          <p:nvPr/>
        </p:nvSpPr>
        <p:spPr>
          <a:xfrm>
            <a:off x="0" y="2355726"/>
            <a:ext cx="91440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dirty="0">
                <a:latin typeface="Cambria" pitchFamily="18" charset="0"/>
              </a:rPr>
              <a:t>V</a:t>
            </a:r>
            <a:r>
              <a:rPr lang="en-US" dirty="0" smtClean="0">
                <a:latin typeface="Cambria" pitchFamily="18" charset="0"/>
              </a:rPr>
              <a:t>erify </a:t>
            </a:r>
            <a:r>
              <a:rPr lang="en-US" dirty="0">
                <a:latin typeface="Cambria" pitchFamily="18" charset="0"/>
              </a:rPr>
              <a:t>the applicability of the most used simplified methods, based on CPT/CPTU data, for </a:t>
            </a:r>
            <a:r>
              <a:rPr lang="en-US" dirty="0" smtClean="0">
                <a:latin typeface="Cambria" pitchFamily="18" charset="0"/>
              </a:rPr>
              <a:t>liquefaction potential in the study area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en-US" dirty="0">
              <a:latin typeface="Cambria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dirty="0">
                <a:latin typeface="Cambria" pitchFamily="18" charset="0"/>
              </a:rPr>
              <a:t>D</a:t>
            </a:r>
            <a:r>
              <a:rPr lang="en-US" dirty="0" smtClean="0">
                <a:latin typeface="Cambria" pitchFamily="18" charset="0"/>
              </a:rPr>
              <a:t>etermine </a:t>
            </a:r>
            <a:r>
              <a:rPr lang="en-US" dirty="0">
                <a:latin typeface="Cambria" pitchFamily="18" charset="0"/>
              </a:rPr>
              <a:t>how sensitive are the methods to changes in the value of the input parameters; 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en-US" dirty="0" smtClean="0">
              <a:latin typeface="Cambria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dirty="0">
                <a:latin typeface="Cambria" pitchFamily="18" charset="0"/>
              </a:rPr>
              <a:t>V</a:t>
            </a:r>
            <a:r>
              <a:rPr lang="en-US" dirty="0" smtClean="0">
                <a:latin typeface="Cambria" pitchFamily="18" charset="0"/>
              </a:rPr>
              <a:t>erify </a:t>
            </a:r>
            <a:r>
              <a:rPr lang="en-US" dirty="0">
                <a:latin typeface="Cambria" pitchFamily="18" charset="0"/>
              </a:rPr>
              <a:t>the correctness of the predictions of liquefaction comparing the results with the liquefaction effects inventory.</a:t>
            </a:r>
            <a:endParaRPr lang="it-IT" dirty="0">
              <a:latin typeface="Cambria" pitchFamily="18" charset="0"/>
            </a:endParaRPr>
          </a:p>
        </p:txBody>
      </p:sp>
      <p:sp>
        <p:nvSpPr>
          <p:cNvPr id="6" name="CasellaDiTesto 5"/>
          <p:cNvSpPr txBox="1"/>
          <p:nvPr/>
        </p:nvSpPr>
        <p:spPr>
          <a:xfrm>
            <a:off x="0" y="1635646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b="1" i="1" dirty="0" smtClean="0">
                <a:solidFill>
                  <a:srgbClr val="091625"/>
                </a:solidFill>
                <a:latin typeface="Cambria" pitchFamily="18" charset="0"/>
              </a:rPr>
              <a:t>AIMS OF THE WORK</a:t>
            </a:r>
            <a:endParaRPr lang="en-GB" sz="2400" b="1" i="1" dirty="0">
              <a:solidFill>
                <a:srgbClr val="091625"/>
              </a:solidFill>
              <a:latin typeface="Cambria" pitchFamily="18" charset="0"/>
            </a:endParaRPr>
          </a:p>
        </p:txBody>
      </p:sp>
      <p:sp>
        <p:nvSpPr>
          <p:cNvPr id="7" name="Rettangolo 6"/>
          <p:cNvSpPr/>
          <p:nvPr/>
        </p:nvSpPr>
        <p:spPr>
          <a:xfrm>
            <a:off x="251520" y="915566"/>
            <a:ext cx="871296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 smtClean="0">
                <a:latin typeface="Cambria" pitchFamily="18" charset="0"/>
              </a:rPr>
              <a:t>How </a:t>
            </a:r>
            <a:r>
              <a:rPr lang="it-IT" dirty="0" err="1" smtClean="0">
                <a:latin typeface="Cambria" pitchFamily="18" charset="0"/>
              </a:rPr>
              <a:t>evalutate</a:t>
            </a:r>
            <a:r>
              <a:rPr lang="it-IT" dirty="0" smtClean="0">
                <a:latin typeface="Cambria" pitchFamily="18" charset="0"/>
              </a:rPr>
              <a:t> </a:t>
            </a:r>
            <a:r>
              <a:rPr lang="it-IT" dirty="0" err="1" smtClean="0">
                <a:latin typeface="Cambria" pitchFamily="18" charset="0"/>
              </a:rPr>
              <a:t>liquefaction</a:t>
            </a:r>
            <a:r>
              <a:rPr lang="it-IT" dirty="0" smtClean="0">
                <a:latin typeface="Cambria" pitchFamily="18" charset="0"/>
              </a:rPr>
              <a:t> </a:t>
            </a:r>
            <a:r>
              <a:rPr lang="it-IT" dirty="0" err="1" smtClean="0">
                <a:latin typeface="Cambria" pitchFamily="18" charset="0"/>
              </a:rPr>
              <a:t>potential</a:t>
            </a:r>
            <a:r>
              <a:rPr lang="it-IT" dirty="0" smtClean="0">
                <a:latin typeface="Cambria" pitchFamily="18" charset="0"/>
              </a:rPr>
              <a:t> for </a:t>
            </a:r>
            <a:r>
              <a:rPr lang="it-IT" dirty="0" err="1" smtClean="0">
                <a:latin typeface="Cambria" pitchFamily="18" charset="0"/>
              </a:rPr>
              <a:t>land</a:t>
            </a:r>
            <a:r>
              <a:rPr lang="it-IT" dirty="0" smtClean="0">
                <a:latin typeface="Cambria" pitchFamily="18" charset="0"/>
              </a:rPr>
              <a:t> use planning? </a:t>
            </a:r>
            <a:endParaRPr lang="it-IT" dirty="0">
              <a:latin typeface="Cambria" pitchFamily="18" charset="0"/>
            </a:endParaRPr>
          </a:p>
        </p:txBody>
      </p:sp>
      <p:cxnSp>
        <p:nvCxnSpPr>
          <p:cNvPr id="8" name="Connettore 1 7"/>
          <p:cNvCxnSpPr/>
          <p:nvPr/>
        </p:nvCxnSpPr>
        <p:spPr>
          <a:xfrm>
            <a:off x="0" y="503960"/>
            <a:ext cx="9144000" cy="0"/>
          </a:xfrm>
          <a:prstGeom prst="line">
            <a:avLst/>
          </a:prstGeom>
          <a:ln w="285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82377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Arrotonda angolo diagonale rettangolo 67"/>
          <p:cNvSpPr/>
          <p:nvPr/>
        </p:nvSpPr>
        <p:spPr>
          <a:xfrm>
            <a:off x="7123814" y="4338084"/>
            <a:ext cx="1860698" cy="733646"/>
          </a:xfrm>
          <a:prstGeom prst="round2Diag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7" name="Arrotonda angolo diagonale rettangolo 66"/>
          <p:cNvSpPr/>
          <p:nvPr/>
        </p:nvSpPr>
        <p:spPr>
          <a:xfrm>
            <a:off x="251520" y="4371950"/>
            <a:ext cx="2055745" cy="731678"/>
          </a:xfrm>
          <a:prstGeom prst="round2Diag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chemeClr val="accent3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2411760" y="4495241"/>
            <a:ext cx="1674563" cy="468000"/>
          </a:xfrm>
          <a:prstGeom prst="rect">
            <a:avLst/>
          </a:prstGeom>
          <a:noFill/>
          <a:ln w="9525">
            <a:solidFill>
              <a:srgbClr val="92D050"/>
            </a:solidFill>
            <a:miter lim="800000"/>
            <a:headEnd/>
            <a:tailEnd/>
          </a:ln>
        </p:spPr>
      </p:pic>
      <p:sp>
        <p:nvSpPr>
          <p:cNvPr id="50" name="Rettangolo 49"/>
          <p:cNvSpPr/>
          <p:nvPr/>
        </p:nvSpPr>
        <p:spPr>
          <a:xfrm>
            <a:off x="3315965" y="2668773"/>
            <a:ext cx="2736304" cy="276447"/>
          </a:xfrm>
          <a:prstGeom prst="rect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lin ang="2700000" scaled="1"/>
            <a:tileRect/>
          </a:gra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9" name="Rettangolo 48"/>
          <p:cNvSpPr/>
          <p:nvPr/>
        </p:nvSpPr>
        <p:spPr>
          <a:xfrm>
            <a:off x="5796136" y="1584658"/>
            <a:ext cx="3316334" cy="904451"/>
          </a:xfrm>
          <a:prstGeom prst="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8" name="Ovale 47"/>
          <p:cNvSpPr/>
          <p:nvPr/>
        </p:nvSpPr>
        <p:spPr>
          <a:xfrm>
            <a:off x="3945194" y="1669968"/>
            <a:ext cx="1472059" cy="730590"/>
          </a:xfrm>
          <a:prstGeom prst="ellipse">
            <a:avLst/>
          </a:prstGeom>
          <a:ln>
            <a:solidFill>
              <a:srgbClr val="FFFF00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7" name="Rettangolo 46"/>
          <p:cNvSpPr/>
          <p:nvPr/>
        </p:nvSpPr>
        <p:spPr>
          <a:xfrm>
            <a:off x="544398" y="1614749"/>
            <a:ext cx="3034969" cy="834251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5" name="Rettangolo 44"/>
          <p:cNvSpPr/>
          <p:nvPr/>
        </p:nvSpPr>
        <p:spPr>
          <a:xfrm>
            <a:off x="52552" y="922952"/>
            <a:ext cx="4015392" cy="432048"/>
          </a:xfrm>
          <a:prstGeom prst="rect">
            <a:avLst/>
          </a:prstGeom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ttangolo 9"/>
          <p:cNvSpPr/>
          <p:nvPr/>
        </p:nvSpPr>
        <p:spPr>
          <a:xfrm>
            <a:off x="66602" y="912442"/>
            <a:ext cx="398188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1200" b="1" dirty="0" smtClean="0">
                <a:latin typeface="Cambria" pitchFamily="18" charset="0"/>
              </a:rPr>
              <a:t>PENETROMETRIC TEST DATABASE</a:t>
            </a:r>
          </a:p>
          <a:p>
            <a:pPr algn="ctr"/>
            <a:r>
              <a:rPr lang="it-IT" sz="1200" dirty="0" smtClean="0">
                <a:latin typeface="Cambria" pitchFamily="18" charset="0"/>
              </a:rPr>
              <a:t>(151 CPTU; 15 CPT </a:t>
            </a:r>
            <a:r>
              <a:rPr lang="it-IT" sz="1200" dirty="0" err="1" smtClean="0">
                <a:latin typeface="Cambria" pitchFamily="18" charset="0"/>
              </a:rPr>
              <a:t>electric</a:t>
            </a:r>
            <a:r>
              <a:rPr lang="it-IT" sz="1200" dirty="0" smtClean="0">
                <a:latin typeface="Cambria" pitchFamily="18" charset="0"/>
              </a:rPr>
              <a:t> </a:t>
            </a:r>
            <a:r>
              <a:rPr lang="it-IT" sz="1200" dirty="0" err="1" smtClean="0">
                <a:latin typeface="Cambria" pitchFamily="18" charset="0"/>
              </a:rPr>
              <a:t>tip</a:t>
            </a:r>
            <a:r>
              <a:rPr lang="it-IT" sz="1200" dirty="0" smtClean="0">
                <a:latin typeface="Cambria" pitchFamily="18" charset="0"/>
              </a:rPr>
              <a:t>; 2000 CPT </a:t>
            </a:r>
            <a:r>
              <a:rPr lang="it-IT" sz="1200" dirty="0" err="1" smtClean="0">
                <a:latin typeface="Cambria" pitchFamily="18" charset="0"/>
              </a:rPr>
              <a:t>mechanical</a:t>
            </a:r>
            <a:r>
              <a:rPr lang="it-IT" sz="1200" dirty="0" smtClean="0">
                <a:latin typeface="Cambria" pitchFamily="18" charset="0"/>
              </a:rPr>
              <a:t> </a:t>
            </a:r>
            <a:r>
              <a:rPr lang="it-IT" sz="1200" dirty="0" err="1" smtClean="0">
                <a:latin typeface="Cambria" pitchFamily="18" charset="0"/>
              </a:rPr>
              <a:t>tip</a:t>
            </a:r>
            <a:r>
              <a:rPr lang="it-IT" sz="1200" dirty="0" smtClean="0">
                <a:latin typeface="Cambria" pitchFamily="18" charset="0"/>
              </a:rPr>
              <a:t>)</a:t>
            </a:r>
            <a:endParaRPr lang="en-GB" sz="1200" dirty="0"/>
          </a:p>
        </p:txBody>
      </p:sp>
      <p:sp>
        <p:nvSpPr>
          <p:cNvPr id="46" name="Rettangolo 45"/>
          <p:cNvSpPr/>
          <p:nvPr/>
        </p:nvSpPr>
        <p:spPr>
          <a:xfrm>
            <a:off x="6321212" y="978749"/>
            <a:ext cx="2520280" cy="309052"/>
          </a:xfrm>
          <a:prstGeom prst="rect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CasellaDiTesto 3"/>
          <p:cNvSpPr txBox="1"/>
          <p:nvPr/>
        </p:nvSpPr>
        <p:spPr>
          <a:xfrm>
            <a:off x="0" y="-10452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 smtClean="0">
                <a:solidFill>
                  <a:srgbClr val="091625"/>
                </a:solidFill>
                <a:latin typeface="Cambria" pitchFamily="18" charset="0"/>
              </a:rPr>
              <a:t>WORKFLOW METHODOLOGY</a:t>
            </a:r>
            <a:endParaRPr lang="en-GB" sz="2400" b="1" dirty="0">
              <a:solidFill>
                <a:srgbClr val="091625"/>
              </a:solidFill>
              <a:latin typeface="Cambria" pitchFamily="18" charset="0"/>
            </a:endParaRPr>
          </a:p>
        </p:txBody>
      </p:sp>
      <p:cxnSp>
        <p:nvCxnSpPr>
          <p:cNvPr id="5" name="Connettore 1 4"/>
          <p:cNvCxnSpPr/>
          <p:nvPr/>
        </p:nvCxnSpPr>
        <p:spPr>
          <a:xfrm>
            <a:off x="0" y="418896"/>
            <a:ext cx="9144000" cy="0"/>
          </a:xfrm>
          <a:prstGeom prst="line">
            <a:avLst/>
          </a:prstGeom>
          <a:ln w="285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ttangolo 8"/>
          <p:cNvSpPr/>
          <p:nvPr/>
        </p:nvSpPr>
        <p:spPr>
          <a:xfrm>
            <a:off x="5966282" y="999769"/>
            <a:ext cx="325285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1200" dirty="0" smtClean="0">
                <a:latin typeface="Cambria" pitchFamily="18" charset="0"/>
              </a:rPr>
              <a:t>STRATIGRAFIC LOG (upper 20-30 m) </a:t>
            </a:r>
            <a:endParaRPr lang="en-GB" sz="1200" dirty="0"/>
          </a:p>
        </p:txBody>
      </p:sp>
      <p:sp>
        <p:nvSpPr>
          <p:cNvPr id="12" name="Rettangolo 11"/>
          <p:cNvSpPr/>
          <p:nvPr/>
        </p:nvSpPr>
        <p:spPr>
          <a:xfrm>
            <a:off x="461757" y="1637700"/>
            <a:ext cx="316835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1200" b="1" dirty="0" smtClean="0">
                <a:latin typeface="Cambria" pitchFamily="18" charset="0"/>
              </a:rPr>
              <a:t>QUALITY AND RELIABILITY ASSESSMENT</a:t>
            </a:r>
            <a:r>
              <a:rPr lang="it-IT" sz="1200" dirty="0" smtClean="0">
                <a:latin typeface="Cambria" pitchFamily="18" charset="0"/>
              </a:rPr>
              <a:t>:</a:t>
            </a:r>
          </a:p>
          <a:p>
            <a:pPr algn="ctr"/>
            <a:r>
              <a:rPr lang="it-IT" sz="1200" dirty="0" smtClean="0">
                <a:latin typeface="Cambria" pitchFamily="18" charset="0"/>
              </a:rPr>
              <a:t>Test location; </a:t>
            </a:r>
          </a:p>
          <a:p>
            <a:pPr algn="ctr"/>
            <a:r>
              <a:rPr lang="it-IT" sz="1200" dirty="0" err="1" smtClean="0">
                <a:latin typeface="Cambria" pitchFamily="18" charset="0"/>
              </a:rPr>
              <a:t>Presence</a:t>
            </a:r>
            <a:r>
              <a:rPr lang="it-IT" sz="1200" dirty="0" smtClean="0">
                <a:latin typeface="Cambria" pitchFamily="18" charset="0"/>
              </a:rPr>
              <a:t> </a:t>
            </a:r>
            <a:r>
              <a:rPr lang="it-IT" sz="1200" dirty="0" err="1" smtClean="0">
                <a:latin typeface="Cambria" pitchFamily="18" charset="0"/>
              </a:rPr>
              <a:t>of</a:t>
            </a:r>
            <a:r>
              <a:rPr lang="it-IT" sz="1200" dirty="0" smtClean="0">
                <a:latin typeface="Cambria" pitchFamily="18" charset="0"/>
              </a:rPr>
              <a:t> </a:t>
            </a:r>
            <a:r>
              <a:rPr lang="it-IT" sz="1200" dirty="0" err="1" smtClean="0">
                <a:latin typeface="Cambria" pitchFamily="18" charset="0"/>
              </a:rPr>
              <a:t>continuous</a:t>
            </a:r>
            <a:r>
              <a:rPr lang="it-IT" sz="1200" dirty="0" smtClean="0">
                <a:latin typeface="Cambria" pitchFamily="18" charset="0"/>
              </a:rPr>
              <a:t> </a:t>
            </a:r>
            <a:r>
              <a:rPr lang="it-IT" sz="1200" dirty="0" err="1" smtClean="0">
                <a:latin typeface="Cambria" pitchFamily="18" charset="0"/>
              </a:rPr>
              <a:t>records</a:t>
            </a:r>
            <a:r>
              <a:rPr lang="it-IT" sz="1200" dirty="0" smtClean="0">
                <a:latin typeface="Cambria" pitchFamily="18" charset="0"/>
              </a:rPr>
              <a:t>; </a:t>
            </a:r>
          </a:p>
          <a:p>
            <a:pPr algn="ctr"/>
            <a:r>
              <a:rPr lang="it-IT" sz="1200" dirty="0" err="1" smtClean="0">
                <a:latin typeface="Cambria" pitchFamily="18" charset="0"/>
              </a:rPr>
              <a:t>Period</a:t>
            </a:r>
            <a:r>
              <a:rPr lang="it-IT" sz="1200" dirty="0" smtClean="0">
                <a:latin typeface="Cambria" pitchFamily="18" charset="0"/>
              </a:rPr>
              <a:t> </a:t>
            </a:r>
            <a:r>
              <a:rPr lang="it-IT" sz="1200" dirty="0" err="1" smtClean="0">
                <a:latin typeface="Cambria" pitchFamily="18" charset="0"/>
              </a:rPr>
              <a:t>of</a:t>
            </a:r>
            <a:r>
              <a:rPr lang="it-IT" sz="1200" dirty="0" smtClean="0">
                <a:latin typeface="Cambria" pitchFamily="18" charset="0"/>
              </a:rPr>
              <a:t> test </a:t>
            </a:r>
            <a:r>
              <a:rPr lang="it-IT" sz="1200" dirty="0" err="1" smtClean="0">
                <a:latin typeface="Cambria" pitchFamily="18" charset="0"/>
              </a:rPr>
              <a:t>execution</a:t>
            </a:r>
            <a:endParaRPr lang="en-GB" sz="1200" dirty="0"/>
          </a:p>
        </p:txBody>
      </p:sp>
      <p:sp>
        <p:nvSpPr>
          <p:cNvPr id="16" name="Rettangolo 15"/>
          <p:cNvSpPr/>
          <p:nvPr/>
        </p:nvSpPr>
        <p:spPr>
          <a:xfrm>
            <a:off x="3667795" y="1801420"/>
            <a:ext cx="201622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1400" b="1" dirty="0" smtClean="0">
                <a:latin typeface="Cambria" pitchFamily="18" charset="0"/>
                <a:sym typeface="Wingdings" pitchFamily="2" charset="2"/>
              </a:rPr>
              <a:t>423 CTP/CPTU </a:t>
            </a:r>
          </a:p>
          <a:p>
            <a:pPr algn="ctr"/>
            <a:r>
              <a:rPr lang="it-IT" sz="1400" b="1" dirty="0" err="1" smtClean="0">
                <a:latin typeface="Cambria" pitchFamily="18" charset="0"/>
                <a:sym typeface="Wingdings" pitchFamily="2" charset="2"/>
              </a:rPr>
              <a:t>selected</a:t>
            </a:r>
            <a:endParaRPr lang="en-GB" sz="1400" b="1" dirty="0"/>
          </a:p>
        </p:txBody>
      </p:sp>
      <p:sp>
        <p:nvSpPr>
          <p:cNvPr id="18" name="CasellaDiTesto 17"/>
          <p:cNvSpPr txBox="1"/>
          <p:nvPr/>
        </p:nvSpPr>
        <p:spPr>
          <a:xfrm>
            <a:off x="3691853" y="2651968"/>
            <a:ext cx="20162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400" b="1" dirty="0" smtClean="0">
                <a:latin typeface="Cambria" pitchFamily="18" charset="0"/>
              </a:rPr>
              <a:t>INPUT PARAMETERS</a:t>
            </a:r>
            <a:endParaRPr lang="en-GB" sz="1400" b="1" dirty="0">
              <a:latin typeface="Cambria" pitchFamily="18" charset="0"/>
            </a:endParaRPr>
          </a:p>
        </p:txBody>
      </p:sp>
      <p:sp>
        <p:nvSpPr>
          <p:cNvPr id="24" name="Rettangolo 23"/>
          <p:cNvSpPr/>
          <p:nvPr/>
        </p:nvSpPr>
        <p:spPr>
          <a:xfrm>
            <a:off x="5652120" y="1641070"/>
            <a:ext cx="360749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1200" b="1" dirty="0" err="1" smtClean="0">
                <a:latin typeface="Cambria" pitchFamily="18" charset="0"/>
                <a:sym typeface="Wingdings" pitchFamily="2" charset="2"/>
              </a:rPr>
              <a:t>Division</a:t>
            </a:r>
            <a:r>
              <a:rPr lang="it-IT" sz="1200" b="1" dirty="0" smtClean="0">
                <a:latin typeface="Cambria" pitchFamily="18" charset="0"/>
                <a:sym typeface="Wingdings" pitchFamily="2" charset="2"/>
              </a:rPr>
              <a:t> </a:t>
            </a:r>
            <a:r>
              <a:rPr lang="it-IT" sz="1200" b="1" dirty="0" err="1" smtClean="0">
                <a:latin typeface="Cambria" pitchFamily="18" charset="0"/>
                <a:sym typeface="Wingdings" pitchFamily="2" charset="2"/>
              </a:rPr>
              <a:t>by</a:t>
            </a:r>
            <a:r>
              <a:rPr lang="it-IT" sz="1200" b="1" dirty="0" smtClean="0">
                <a:latin typeface="Cambria" pitchFamily="18" charset="0"/>
                <a:sym typeface="Wingdings" pitchFamily="2" charset="2"/>
              </a:rPr>
              <a:t> </a:t>
            </a:r>
            <a:r>
              <a:rPr lang="it-IT" sz="1200" b="1" dirty="0" err="1" smtClean="0">
                <a:latin typeface="Cambria" pitchFamily="18" charset="0"/>
                <a:sym typeface="Wingdings" pitchFamily="2" charset="2"/>
              </a:rPr>
              <a:t>morphological</a:t>
            </a:r>
            <a:r>
              <a:rPr lang="it-IT" sz="1200" b="1" dirty="0" smtClean="0">
                <a:latin typeface="Cambria" pitchFamily="18" charset="0"/>
                <a:sym typeface="Wingdings" pitchFamily="2" charset="2"/>
              </a:rPr>
              <a:t> and </a:t>
            </a:r>
            <a:r>
              <a:rPr lang="it-IT" sz="1200" b="1" dirty="0" err="1" smtClean="0">
                <a:latin typeface="Cambria" pitchFamily="18" charset="0"/>
                <a:sym typeface="Wingdings" pitchFamily="2" charset="2"/>
              </a:rPr>
              <a:t>lithological</a:t>
            </a:r>
            <a:r>
              <a:rPr lang="it-IT" sz="1200" b="1" dirty="0" smtClean="0">
                <a:latin typeface="Cambria" pitchFamily="18" charset="0"/>
                <a:sym typeface="Wingdings" pitchFamily="2" charset="2"/>
              </a:rPr>
              <a:t> location</a:t>
            </a:r>
            <a:r>
              <a:rPr lang="it-IT" sz="1200" dirty="0" smtClean="0">
                <a:latin typeface="Cambria" pitchFamily="18" charset="0"/>
                <a:sym typeface="Wingdings" pitchFamily="2" charset="2"/>
              </a:rPr>
              <a:t>: </a:t>
            </a:r>
          </a:p>
          <a:p>
            <a:pPr algn="ctr"/>
            <a:r>
              <a:rPr lang="en-GB" sz="1200" b="1" dirty="0" smtClean="0">
                <a:latin typeface="Cambria" pitchFamily="18" charset="0"/>
                <a:sym typeface="Wingdings" pitchFamily="2" charset="2"/>
              </a:rPr>
              <a:t>L1</a:t>
            </a:r>
            <a:r>
              <a:rPr lang="en-GB" sz="1200" dirty="0" smtClean="0">
                <a:latin typeface="Cambria" pitchFamily="18" charset="0"/>
                <a:sym typeface="Wingdings" pitchFamily="2" charset="2"/>
              </a:rPr>
              <a:t>=ancient riverbed; </a:t>
            </a:r>
            <a:r>
              <a:rPr lang="en-GB" sz="1200" b="1" dirty="0" smtClean="0">
                <a:latin typeface="Cambria" pitchFamily="18" charset="0"/>
                <a:sym typeface="Wingdings" pitchFamily="2" charset="2"/>
              </a:rPr>
              <a:t>L2</a:t>
            </a:r>
            <a:r>
              <a:rPr lang="en-GB" sz="1200" dirty="0" smtClean="0">
                <a:latin typeface="Cambria" pitchFamily="18" charset="0"/>
                <a:sym typeface="Wingdings" pitchFamily="2" charset="2"/>
              </a:rPr>
              <a:t>= ancient levee ridge;</a:t>
            </a:r>
          </a:p>
          <a:p>
            <a:pPr algn="ctr"/>
            <a:r>
              <a:rPr lang="en-GB" sz="1200" b="1" dirty="0" smtClean="0">
                <a:latin typeface="Cambria" pitchFamily="18" charset="0"/>
                <a:sym typeface="Wingdings" pitchFamily="2" charset="2"/>
              </a:rPr>
              <a:t>L3</a:t>
            </a:r>
            <a:r>
              <a:rPr lang="en-GB" sz="1200" dirty="0" smtClean="0">
                <a:latin typeface="Cambria" pitchFamily="18" charset="0"/>
                <a:sym typeface="Wingdings" pitchFamily="2" charset="2"/>
              </a:rPr>
              <a:t>= plain</a:t>
            </a:r>
            <a:r>
              <a:rPr lang="it-IT" sz="1200" dirty="0" smtClean="0">
                <a:latin typeface="Cambria" pitchFamily="18" charset="0"/>
                <a:sym typeface="Wingdings" pitchFamily="2" charset="2"/>
              </a:rPr>
              <a:t>  </a:t>
            </a:r>
            <a:endParaRPr lang="en-GB" sz="1200" dirty="0"/>
          </a:p>
        </p:txBody>
      </p:sp>
      <p:sp>
        <p:nvSpPr>
          <p:cNvPr id="7" name="CasellaDiTesto 6"/>
          <p:cNvSpPr txBox="1"/>
          <p:nvPr/>
        </p:nvSpPr>
        <p:spPr>
          <a:xfrm>
            <a:off x="2126428" y="501414"/>
            <a:ext cx="51067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400" b="1" dirty="0" smtClean="0">
                <a:latin typeface="Cambria" pitchFamily="18" charset="0"/>
              </a:rPr>
              <a:t>DOWNLOAD SURVEY DATA </a:t>
            </a:r>
            <a:r>
              <a:rPr lang="it-IT" sz="1050" dirty="0" smtClean="0">
                <a:latin typeface="Cambria" pitchFamily="18" charset="0"/>
              </a:rPr>
              <a:t>(http://ambiente.regione.emilia-romagna.it)</a:t>
            </a:r>
            <a:endParaRPr lang="en-GB" sz="1400" dirty="0">
              <a:latin typeface="Cambria" pitchFamily="18" charset="0"/>
            </a:endParaRPr>
          </a:p>
        </p:txBody>
      </p:sp>
      <p:sp>
        <p:nvSpPr>
          <p:cNvPr id="43" name="Rettangolo 42"/>
          <p:cNvSpPr/>
          <p:nvPr/>
        </p:nvSpPr>
        <p:spPr>
          <a:xfrm>
            <a:off x="2267744" y="480394"/>
            <a:ext cx="4824536" cy="352654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60" name="Gruppo 59"/>
          <p:cNvGrpSpPr/>
          <p:nvPr/>
        </p:nvGrpSpPr>
        <p:grpSpPr>
          <a:xfrm>
            <a:off x="5766168" y="3054754"/>
            <a:ext cx="3314772" cy="525105"/>
            <a:chOff x="5745148" y="2900803"/>
            <a:chExt cx="3314772" cy="598103"/>
          </a:xfrm>
        </p:grpSpPr>
        <p:sp>
          <p:nvSpPr>
            <p:cNvPr id="57" name="Rettangolo 56"/>
            <p:cNvSpPr/>
            <p:nvPr/>
          </p:nvSpPr>
          <p:spPr>
            <a:xfrm>
              <a:off x="5745148" y="2922842"/>
              <a:ext cx="3240360" cy="576064"/>
            </a:xfrm>
            <a:prstGeom prst="rect">
              <a:avLst/>
            </a:prstGeom>
            <a:ln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3" name="Rettangolo 22"/>
            <p:cNvSpPr/>
            <p:nvPr/>
          </p:nvSpPr>
          <p:spPr>
            <a:xfrm>
              <a:off x="5947538" y="2900803"/>
              <a:ext cx="2686878" cy="3505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it-IT" sz="1400" b="1" dirty="0" err="1" smtClean="0">
                  <a:latin typeface="Cambria" pitchFamily="18" charset="0"/>
                  <a:sym typeface="Wingdings" pitchFamily="2" charset="2"/>
                </a:rPr>
                <a:t>Penetrometric</a:t>
              </a:r>
              <a:r>
                <a:rPr lang="it-IT" sz="1400" b="1" dirty="0" smtClean="0">
                  <a:latin typeface="Cambria" pitchFamily="18" charset="0"/>
                  <a:sym typeface="Wingdings" pitchFamily="2" charset="2"/>
                </a:rPr>
                <a:t> </a:t>
              </a:r>
              <a:r>
                <a:rPr lang="it-IT" sz="1400" b="1" dirty="0" err="1" smtClean="0">
                  <a:latin typeface="Cambria" pitchFamily="18" charset="0"/>
                  <a:sym typeface="Wingdings" pitchFamily="2" charset="2"/>
                </a:rPr>
                <a:t>measurements</a:t>
              </a:r>
              <a:r>
                <a:rPr lang="it-IT" sz="1400" b="1" dirty="0" smtClean="0">
                  <a:latin typeface="Cambria" pitchFamily="18" charset="0"/>
                  <a:sym typeface="Wingdings" pitchFamily="2" charset="2"/>
                </a:rPr>
                <a:t> </a:t>
              </a:r>
              <a:endParaRPr lang="en-GB" sz="1400" b="1" dirty="0"/>
            </a:p>
          </p:txBody>
        </p:sp>
        <p:sp>
          <p:nvSpPr>
            <p:cNvPr id="34" name="Rettangolo 33"/>
            <p:cNvSpPr/>
            <p:nvPr/>
          </p:nvSpPr>
          <p:spPr>
            <a:xfrm>
              <a:off x="5745694" y="3103194"/>
              <a:ext cx="3314226" cy="31550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it-IT" sz="1200" b="1" i="1" dirty="0" err="1" smtClean="0">
                  <a:latin typeface="Cambria" pitchFamily="18" charset="0"/>
                  <a:sym typeface="Wingdings" pitchFamily="2" charset="2"/>
                </a:rPr>
                <a:t>qc</a:t>
              </a:r>
              <a:r>
                <a:rPr lang="it-IT" sz="1200" dirty="0" smtClean="0">
                  <a:latin typeface="Cambria" pitchFamily="18" charset="0"/>
                  <a:sym typeface="Wingdings" pitchFamily="2" charset="2"/>
                </a:rPr>
                <a:t> (</a:t>
              </a:r>
              <a:r>
                <a:rPr lang="it-IT" sz="1200" dirty="0" err="1" smtClean="0">
                  <a:latin typeface="Cambria" pitchFamily="18" charset="0"/>
                  <a:sym typeface="Wingdings" pitchFamily="2" charset="2"/>
                </a:rPr>
                <a:t>Mpa</a:t>
              </a:r>
              <a:r>
                <a:rPr lang="it-IT" sz="1200" dirty="0" smtClean="0">
                  <a:latin typeface="Cambria" pitchFamily="18" charset="0"/>
                  <a:sym typeface="Wingdings" pitchFamily="2" charset="2"/>
                </a:rPr>
                <a:t>);</a:t>
              </a:r>
              <a:r>
                <a:rPr lang="it-IT" sz="1200" b="1" dirty="0" err="1" smtClean="0">
                  <a:latin typeface="Cambria" pitchFamily="18" charset="0"/>
                  <a:sym typeface="Wingdings" pitchFamily="2" charset="2"/>
                </a:rPr>
                <a:t>fs</a:t>
              </a:r>
              <a:r>
                <a:rPr lang="it-IT" sz="1200" dirty="0" smtClean="0">
                  <a:latin typeface="Cambria" pitchFamily="18" charset="0"/>
                  <a:sym typeface="Wingdings" pitchFamily="2" charset="2"/>
                </a:rPr>
                <a:t> (</a:t>
              </a:r>
              <a:r>
                <a:rPr lang="it-IT" sz="1200" dirty="0" err="1" smtClean="0">
                  <a:latin typeface="Cambria" pitchFamily="18" charset="0"/>
                  <a:sym typeface="Wingdings" pitchFamily="2" charset="2"/>
                </a:rPr>
                <a:t>MPa</a:t>
              </a:r>
              <a:r>
                <a:rPr lang="it-IT" sz="1200" dirty="0" smtClean="0">
                  <a:latin typeface="Cambria" pitchFamily="18" charset="0"/>
                  <a:sym typeface="Wingdings" pitchFamily="2" charset="2"/>
                </a:rPr>
                <a:t>);</a:t>
              </a:r>
              <a:r>
                <a:rPr lang="it-IT" sz="1200" b="1" dirty="0" smtClean="0">
                  <a:latin typeface="Cambria" pitchFamily="18" charset="0"/>
                  <a:sym typeface="Wingdings" pitchFamily="2" charset="2"/>
                </a:rPr>
                <a:t> u </a:t>
              </a:r>
              <a:r>
                <a:rPr lang="it-IT" sz="1200" dirty="0" smtClean="0">
                  <a:latin typeface="Cambria" pitchFamily="18" charset="0"/>
                  <a:sym typeface="Wingdings" pitchFamily="2" charset="2"/>
                </a:rPr>
                <a:t>(</a:t>
              </a:r>
              <a:r>
                <a:rPr lang="it-IT" sz="1200" dirty="0" err="1" smtClean="0">
                  <a:latin typeface="Cambria" pitchFamily="18" charset="0"/>
                  <a:sym typeface="Wingdings" pitchFamily="2" charset="2"/>
                </a:rPr>
                <a:t>MPa</a:t>
              </a:r>
              <a:r>
                <a:rPr lang="it-IT" sz="1200" dirty="0" smtClean="0">
                  <a:latin typeface="Cambria" pitchFamily="18" charset="0"/>
                  <a:sym typeface="Wingdings" pitchFamily="2" charset="2"/>
                </a:rPr>
                <a:t>) in CPTU </a:t>
              </a:r>
              <a:r>
                <a:rPr lang="it-IT" sz="1200" dirty="0" err="1" smtClean="0">
                  <a:latin typeface="Cambria" pitchFamily="18" charset="0"/>
                  <a:sym typeface="Wingdings" pitchFamily="2" charset="2"/>
                </a:rPr>
                <a:t>dataset</a:t>
              </a:r>
              <a:endParaRPr lang="en-GB" sz="1200" dirty="0"/>
            </a:p>
          </p:txBody>
        </p:sp>
      </p:grpSp>
      <p:grpSp>
        <p:nvGrpSpPr>
          <p:cNvPr id="59" name="Gruppo 58"/>
          <p:cNvGrpSpPr/>
          <p:nvPr/>
        </p:nvGrpSpPr>
        <p:grpSpPr>
          <a:xfrm>
            <a:off x="-116730" y="3055376"/>
            <a:ext cx="5895708" cy="729815"/>
            <a:chOff x="-116730" y="2974420"/>
            <a:chExt cx="5895708" cy="729815"/>
          </a:xfrm>
        </p:grpSpPr>
        <p:sp>
          <p:nvSpPr>
            <p:cNvPr id="51" name="Rettangolo 50"/>
            <p:cNvSpPr/>
            <p:nvPr/>
          </p:nvSpPr>
          <p:spPr>
            <a:xfrm>
              <a:off x="169002" y="3027942"/>
              <a:ext cx="504056" cy="288032"/>
            </a:xfrm>
            <a:prstGeom prst="rect">
              <a:avLst/>
            </a:prstGeom>
            <a:ln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3" name="Rettangolo 52"/>
            <p:cNvSpPr/>
            <p:nvPr/>
          </p:nvSpPr>
          <p:spPr>
            <a:xfrm>
              <a:off x="833494" y="3027942"/>
              <a:ext cx="504056" cy="288032"/>
            </a:xfrm>
            <a:prstGeom prst="rect">
              <a:avLst/>
            </a:prstGeom>
            <a:ln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4" name="Rettangolo 53"/>
            <p:cNvSpPr/>
            <p:nvPr/>
          </p:nvSpPr>
          <p:spPr>
            <a:xfrm>
              <a:off x="1491830" y="3027942"/>
              <a:ext cx="1512168" cy="288032"/>
            </a:xfrm>
            <a:prstGeom prst="rect">
              <a:avLst/>
            </a:prstGeom>
            <a:ln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6" name="Rettangolo 55"/>
            <p:cNvSpPr/>
            <p:nvPr/>
          </p:nvSpPr>
          <p:spPr>
            <a:xfrm>
              <a:off x="3171949" y="3027942"/>
              <a:ext cx="2356806" cy="326948"/>
            </a:xfrm>
            <a:prstGeom prst="rect">
              <a:avLst/>
            </a:prstGeom>
            <a:ln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Rettangolo 18"/>
            <p:cNvSpPr/>
            <p:nvPr/>
          </p:nvSpPr>
          <p:spPr>
            <a:xfrm>
              <a:off x="158369" y="3009923"/>
              <a:ext cx="524567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it-IT" sz="1400" b="1" dirty="0" smtClean="0">
                  <a:latin typeface="Cambria" pitchFamily="18" charset="0"/>
                  <a:sym typeface="Wingdings" pitchFamily="2" charset="2"/>
                </a:rPr>
                <a:t>PGA</a:t>
              </a:r>
              <a:endParaRPr lang="en-GB" sz="1400" b="1" dirty="0"/>
            </a:p>
          </p:txBody>
        </p:sp>
        <p:sp>
          <p:nvSpPr>
            <p:cNvPr id="20" name="Rettangolo 19"/>
            <p:cNvSpPr/>
            <p:nvPr/>
          </p:nvSpPr>
          <p:spPr>
            <a:xfrm>
              <a:off x="857214" y="3008484"/>
              <a:ext cx="479618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it-IT" sz="1400" b="1" dirty="0" err="1" smtClean="0">
                  <a:latin typeface="Cambria" pitchFamily="18" charset="0"/>
                  <a:sym typeface="Wingdings" pitchFamily="2" charset="2"/>
                </a:rPr>
                <a:t>Mw</a:t>
              </a:r>
              <a:endParaRPr lang="en-GB" sz="1400" b="1" dirty="0"/>
            </a:p>
          </p:txBody>
        </p:sp>
        <p:sp>
          <p:nvSpPr>
            <p:cNvPr id="21" name="Rettangolo 20"/>
            <p:cNvSpPr/>
            <p:nvPr/>
          </p:nvSpPr>
          <p:spPr>
            <a:xfrm>
              <a:off x="1393993" y="3008607"/>
              <a:ext cx="1686575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it-IT" sz="1400" b="1" dirty="0" smtClean="0">
                  <a:latin typeface="Cambria" pitchFamily="18" charset="0"/>
                  <a:sym typeface="Wingdings" pitchFamily="2" charset="2"/>
                </a:rPr>
                <a:t>Water </a:t>
              </a:r>
              <a:r>
                <a:rPr lang="it-IT" sz="1400" b="1" dirty="0" err="1" smtClean="0">
                  <a:latin typeface="Cambria" pitchFamily="18" charset="0"/>
                  <a:sym typeface="Wingdings" pitchFamily="2" charset="2"/>
                </a:rPr>
                <a:t>table</a:t>
              </a:r>
              <a:r>
                <a:rPr lang="it-IT" sz="1400" b="1" dirty="0" smtClean="0">
                  <a:latin typeface="Cambria" pitchFamily="18" charset="0"/>
                  <a:sym typeface="Wingdings" pitchFamily="2" charset="2"/>
                </a:rPr>
                <a:t> </a:t>
              </a:r>
              <a:r>
                <a:rPr lang="it-IT" sz="1400" b="1" dirty="0" err="1" smtClean="0">
                  <a:latin typeface="Cambria" pitchFamily="18" charset="0"/>
                  <a:sym typeface="Wingdings" pitchFamily="2" charset="2"/>
                </a:rPr>
                <a:t>depth</a:t>
              </a:r>
              <a:r>
                <a:rPr lang="it-IT" sz="1400" b="1" dirty="0" smtClean="0">
                  <a:latin typeface="Cambria" pitchFamily="18" charset="0"/>
                  <a:sym typeface="Wingdings" pitchFamily="2" charset="2"/>
                </a:rPr>
                <a:t> </a:t>
              </a:r>
              <a:endParaRPr lang="en-GB" sz="1400" b="1" dirty="0"/>
            </a:p>
          </p:txBody>
        </p:sp>
        <p:sp>
          <p:nvSpPr>
            <p:cNvPr id="22" name="Rettangolo 21"/>
            <p:cNvSpPr/>
            <p:nvPr/>
          </p:nvSpPr>
          <p:spPr>
            <a:xfrm>
              <a:off x="3059832" y="2990588"/>
              <a:ext cx="2569706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it-IT" sz="1400" b="1" dirty="0" err="1" smtClean="0">
                  <a:latin typeface="Cambria" pitchFamily="18" charset="0"/>
                  <a:sym typeface="Wingdings" pitchFamily="2" charset="2"/>
                </a:rPr>
                <a:t>Geotechnical</a:t>
              </a:r>
              <a:r>
                <a:rPr lang="it-IT" sz="1400" b="1" dirty="0" smtClean="0">
                  <a:latin typeface="Cambria" pitchFamily="18" charset="0"/>
                  <a:sym typeface="Wingdings" pitchFamily="2" charset="2"/>
                </a:rPr>
                <a:t> </a:t>
              </a:r>
              <a:r>
                <a:rPr lang="it-IT" sz="1400" b="1" dirty="0" err="1" smtClean="0">
                  <a:latin typeface="Cambria" pitchFamily="18" charset="0"/>
                  <a:sym typeface="Wingdings" pitchFamily="2" charset="2"/>
                </a:rPr>
                <a:t>characteristics</a:t>
              </a:r>
              <a:r>
                <a:rPr lang="it-IT" sz="1400" b="1" dirty="0" smtClean="0">
                  <a:latin typeface="Cambria" pitchFamily="18" charset="0"/>
                  <a:sym typeface="Wingdings" pitchFamily="2" charset="2"/>
                </a:rPr>
                <a:t>   </a:t>
              </a:r>
              <a:endParaRPr lang="en-GB" sz="1400" b="1" dirty="0"/>
            </a:p>
          </p:txBody>
        </p:sp>
        <p:sp>
          <p:nvSpPr>
            <p:cNvPr id="28" name="CasellaDiTesto 27"/>
            <p:cNvSpPr txBox="1"/>
            <p:nvPr/>
          </p:nvSpPr>
          <p:spPr>
            <a:xfrm>
              <a:off x="-116730" y="3371310"/>
              <a:ext cx="589570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400" b="1" i="1" u="sng" dirty="0" smtClean="0">
                  <a:latin typeface="Cambria" pitchFamily="18" charset="0"/>
                </a:rPr>
                <a:t>SENSITIVITY ANALYSIS </a:t>
              </a:r>
              <a:r>
                <a:rPr lang="it-IT" sz="1400" dirty="0" smtClean="0">
                  <a:latin typeface="Cambria" pitchFamily="18" charset="0"/>
                </a:rPr>
                <a:t>(</a:t>
              </a:r>
              <a:r>
                <a:rPr lang="it-IT" sz="1400" i="1" dirty="0" smtClean="0">
                  <a:latin typeface="Cambria" pitchFamily="18" charset="0"/>
                </a:rPr>
                <a:t>LPI-PGA; </a:t>
              </a:r>
              <a:r>
                <a:rPr lang="it-IT" sz="1400" i="1" dirty="0" err="1" smtClean="0">
                  <a:latin typeface="Cambria" pitchFamily="18" charset="0"/>
                </a:rPr>
                <a:t>LPI-Mw</a:t>
              </a:r>
              <a:r>
                <a:rPr lang="it-IT" sz="1400" i="1" dirty="0" smtClean="0">
                  <a:latin typeface="Cambria" pitchFamily="18" charset="0"/>
                </a:rPr>
                <a:t>; </a:t>
              </a:r>
              <a:r>
                <a:rPr lang="it-IT" sz="1400" i="1" dirty="0" err="1" smtClean="0">
                  <a:latin typeface="Cambria" pitchFamily="18" charset="0"/>
                </a:rPr>
                <a:t>LPI-water</a:t>
              </a:r>
              <a:r>
                <a:rPr lang="it-IT" sz="1400" i="1" dirty="0" smtClean="0">
                  <a:latin typeface="Cambria" pitchFamily="18" charset="0"/>
                </a:rPr>
                <a:t> </a:t>
              </a:r>
              <a:r>
                <a:rPr lang="it-IT" sz="1400" i="1" dirty="0" err="1" smtClean="0">
                  <a:latin typeface="Cambria" pitchFamily="18" charset="0"/>
                </a:rPr>
                <a:t>table</a:t>
              </a:r>
              <a:r>
                <a:rPr lang="it-IT" sz="1400" i="1" dirty="0" smtClean="0">
                  <a:latin typeface="Cambria" pitchFamily="18" charset="0"/>
                </a:rPr>
                <a:t>; LPI- </a:t>
              </a:r>
              <a:r>
                <a:rPr lang="el-GR" sz="1400" i="1" dirty="0" smtClean="0">
                  <a:latin typeface="Cambria"/>
                </a:rPr>
                <a:t>γ</a:t>
              </a:r>
              <a:r>
                <a:rPr lang="it-IT" sz="1400" dirty="0" smtClean="0">
                  <a:latin typeface="Cambria"/>
                </a:rPr>
                <a:t>)</a:t>
              </a:r>
              <a:endParaRPr lang="en-GB" sz="1400" dirty="0">
                <a:latin typeface="Cambria" pitchFamily="18" charset="0"/>
              </a:endParaRPr>
            </a:p>
          </p:txBody>
        </p:sp>
        <p:sp>
          <p:nvSpPr>
            <p:cNvPr id="58" name="Rettangolo 57"/>
            <p:cNvSpPr/>
            <p:nvPr/>
          </p:nvSpPr>
          <p:spPr>
            <a:xfrm>
              <a:off x="94592" y="2974420"/>
              <a:ext cx="5547017" cy="729815"/>
            </a:xfrm>
            <a:prstGeom prst="rect">
              <a:avLst/>
            </a:prstGeom>
            <a:noFill/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cxnSp>
        <p:nvCxnSpPr>
          <p:cNvPr id="72" name="Connettore 1 71"/>
          <p:cNvCxnSpPr/>
          <p:nvPr/>
        </p:nvCxnSpPr>
        <p:spPr>
          <a:xfrm>
            <a:off x="1835696" y="639606"/>
            <a:ext cx="432048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Connettore 2 74"/>
          <p:cNvCxnSpPr/>
          <p:nvPr/>
        </p:nvCxnSpPr>
        <p:spPr>
          <a:xfrm>
            <a:off x="1835696" y="627534"/>
            <a:ext cx="0" cy="288032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Connettore 1 75"/>
          <p:cNvCxnSpPr/>
          <p:nvPr/>
        </p:nvCxnSpPr>
        <p:spPr>
          <a:xfrm>
            <a:off x="7102790" y="648554"/>
            <a:ext cx="421538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Connettore 2 81"/>
          <p:cNvCxnSpPr/>
          <p:nvPr/>
        </p:nvCxnSpPr>
        <p:spPr>
          <a:xfrm>
            <a:off x="7524328" y="638167"/>
            <a:ext cx="0" cy="288032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Connettore 2 83"/>
          <p:cNvCxnSpPr>
            <a:stCxn id="10" idx="2"/>
            <a:endCxn id="12" idx="0"/>
          </p:cNvCxnSpPr>
          <p:nvPr/>
        </p:nvCxnSpPr>
        <p:spPr>
          <a:xfrm flipH="1">
            <a:off x="2045933" y="1374107"/>
            <a:ext cx="11611" cy="263593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Connettore 2 98"/>
          <p:cNvCxnSpPr>
            <a:stCxn id="47" idx="3"/>
            <a:endCxn id="48" idx="2"/>
          </p:cNvCxnSpPr>
          <p:nvPr/>
        </p:nvCxnSpPr>
        <p:spPr>
          <a:xfrm>
            <a:off x="3579367" y="2031875"/>
            <a:ext cx="365827" cy="3388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Connettore 2 102"/>
          <p:cNvCxnSpPr>
            <a:stCxn id="48" idx="6"/>
            <a:endCxn id="49" idx="1"/>
          </p:cNvCxnSpPr>
          <p:nvPr/>
        </p:nvCxnSpPr>
        <p:spPr>
          <a:xfrm>
            <a:off x="5417253" y="2035263"/>
            <a:ext cx="378883" cy="1621"/>
          </a:xfrm>
          <a:prstGeom prst="straightConnector1">
            <a:avLst/>
          </a:prstGeom>
          <a:ln w="28575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5" name="Connettore 1 114"/>
          <p:cNvCxnSpPr>
            <a:stCxn id="48" idx="4"/>
            <a:endCxn id="50" idx="0"/>
          </p:cNvCxnSpPr>
          <p:nvPr/>
        </p:nvCxnSpPr>
        <p:spPr>
          <a:xfrm>
            <a:off x="4681224" y="2400558"/>
            <a:ext cx="2893" cy="268215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6" name="Parentesi graffa chiusa 115"/>
          <p:cNvSpPr/>
          <p:nvPr/>
        </p:nvSpPr>
        <p:spPr>
          <a:xfrm rot="5400000">
            <a:off x="4616755" y="-155201"/>
            <a:ext cx="118303" cy="8064896"/>
          </a:xfrm>
          <a:prstGeom prst="rightBrace">
            <a:avLst/>
          </a:prstGeom>
          <a:ln w="28575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20" name="Connettore 1 119"/>
          <p:cNvCxnSpPr/>
          <p:nvPr/>
        </p:nvCxnSpPr>
        <p:spPr>
          <a:xfrm>
            <a:off x="2555776" y="2817250"/>
            <a:ext cx="733136" cy="0"/>
          </a:xfrm>
          <a:prstGeom prst="line">
            <a:avLst/>
          </a:prstGeom>
          <a:ln w="28575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3" name="Connettore 2 122"/>
          <p:cNvCxnSpPr/>
          <p:nvPr/>
        </p:nvCxnSpPr>
        <p:spPr>
          <a:xfrm>
            <a:off x="2555776" y="2809040"/>
            <a:ext cx="0" cy="216024"/>
          </a:xfrm>
          <a:prstGeom prst="straightConnector1">
            <a:avLst/>
          </a:prstGeom>
          <a:ln w="28575">
            <a:solidFill>
              <a:schemeClr val="accent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4" name="Connettore 1 123"/>
          <p:cNvCxnSpPr/>
          <p:nvPr/>
        </p:nvCxnSpPr>
        <p:spPr>
          <a:xfrm>
            <a:off x="6039213" y="2820788"/>
            <a:ext cx="1341099" cy="0"/>
          </a:xfrm>
          <a:prstGeom prst="line">
            <a:avLst/>
          </a:prstGeom>
          <a:ln w="28575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1" name="Connettore 2 130"/>
          <p:cNvCxnSpPr/>
          <p:nvPr/>
        </p:nvCxnSpPr>
        <p:spPr>
          <a:xfrm>
            <a:off x="7380312" y="2809040"/>
            <a:ext cx="0" cy="260979"/>
          </a:xfrm>
          <a:prstGeom prst="straightConnector1">
            <a:avLst/>
          </a:prstGeom>
          <a:ln w="28575">
            <a:solidFill>
              <a:schemeClr val="accent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ttangolo 1"/>
          <p:cNvSpPr/>
          <p:nvPr/>
        </p:nvSpPr>
        <p:spPr>
          <a:xfrm>
            <a:off x="3676005" y="3966955"/>
            <a:ext cx="2046201" cy="307777"/>
          </a:xfrm>
          <a:prstGeom prst="rect">
            <a:avLst/>
          </a:prstGeom>
          <a:ln>
            <a:solidFill>
              <a:srgbClr val="00B05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it-IT" altLang="it-IT" sz="1400" b="1" dirty="0" smtClean="0">
                <a:latin typeface="Cambria" pitchFamily="18" charset="0"/>
              </a:rPr>
              <a:t>FS(z</a:t>
            </a:r>
            <a:r>
              <a:rPr lang="it-IT" altLang="it-IT" sz="1400" b="1" dirty="0">
                <a:latin typeface="Cambria" pitchFamily="18" charset="0"/>
              </a:rPr>
              <a:t>)  = CRR(z)/CSR(z)</a:t>
            </a:r>
          </a:p>
        </p:txBody>
      </p:sp>
      <p:cxnSp>
        <p:nvCxnSpPr>
          <p:cNvPr id="70" name="Connettore 2 69"/>
          <p:cNvCxnSpPr>
            <a:stCxn id="46" idx="1"/>
            <a:endCxn id="45" idx="3"/>
          </p:cNvCxnSpPr>
          <p:nvPr/>
        </p:nvCxnSpPr>
        <p:spPr>
          <a:xfrm flipH="1">
            <a:off x="4067944" y="1133275"/>
            <a:ext cx="2253268" cy="5701"/>
          </a:xfrm>
          <a:prstGeom prst="straightConnector1">
            <a:avLst/>
          </a:prstGeom>
          <a:ln w="19050">
            <a:solidFill>
              <a:schemeClr val="bg1">
                <a:lumMod val="50000"/>
              </a:schemeClr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Rettangolo 70"/>
          <p:cNvSpPr/>
          <p:nvPr/>
        </p:nvSpPr>
        <p:spPr>
          <a:xfrm>
            <a:off x="1852116" y="4223088"/>
            <a:ext cx="5688632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1000" i="1" dirty="0" smtClean="0">
                <a:latin typeface="Cambria" pitchFamily="18" charset="0"/>
                <a:sym typeface="Wingdings" pitchFamily="2" charset="2"/>
              </a:rPr>
              <a:t>(</a:t>
            </a:r>
            <a:r>
              <a:rPr lang="it-IT" sz="1000" i="1" dirty="0" err="1" smtClean="0">
                <a:latin typeface="Cambria" pitchFamily="18" charset="0"/>
                <a:sym typeface="Wingdings" pitchFamily="2" charset="2"/>
              </a:rPr>
              <a:t>Robertson</a:t>
            </a:r>
            <a:r>
              <a:rPr lang="it-IT" sz="1000" i="1" dirty="0" smtClean="0">
                <a:latin typeface="Cambria" pitchFamily="18" charset="0"/>
                <a:sym typeface="Wingdings" pitchFamily="2" charset="2"/>
              </a:rPr>
              <a:t>, 2009; </a:t>
            </a:r>
            <a:r>
              <a:rPr lang="it-IT" sz="1000" i="1" dirty="0" err="1" smtClean="0">
                <a:latin typeface="Cambria" pitchFamily="18" charset="0"/>
                <a:sym typeface="Wingdings" pitchFamily="2" charset="2"/>
              </a:rPr>
              <a:t>Idriss</a:t>
            </a:r>
            <a:r>
              <a:rPr lang="it-IT" sz="1000" i="1" dirty="0" smtClean="0">
                <a:latin typeface="Cambria" pitchFamily="18" charset="0"/>
                <a:sym typeface="Wingdings" pitchFamily="2" charset="2"/>
              </a:rPr>
              <a:t>  &amp; </a:t>
            </a:r>
            <a:r>
              <a:rPr lang="it-IT" sz="1000" i="1" dirty="0" err="1" smtClean="0">
                <a:latin typeface="Cambria" pitchFamily="18" charset="0"/>
                <a:sym typeface="Wingdings" pitchFamily="2" charset="2"/>
              </a:rPr>
              <a:t>Boulanger</a:t>
            </a:r>
            <a:r>
              <a:rPr lang="it-IT" sz="1000" i="1" dirty="0" smtClean="0">
                <a:latin typeface="Cambria" pitchFamily="18" charset="0"/>
                <a:sym typeface="Wingdings" pitchFamily="2" charset="2"/>
              </a:rPr>
              <a:t>, 2008; Moss et al. 2006; </a:t>
            </a:r>
            <a:r>
              <a:rPr lang="it-IT" sz="1000" i="1" dirty="0" err="1" smtClean="0">
                <a:latin typeface="Cambria" pitchFamily="18" charset="0"/>
                <a:sym typeface="Wingdings" pitchFamily="2" charset="2"/>
              </a:rPr>
              <a:t>Boulanger</a:t>
            </a:r>
            <a:r>
              <a:rPr lang="it-IT" sz="1000" i="1" dirty="0" smtClean="0">
                <a:latin typeface="Cambria" pitchFamily="18" charset="0"/>
                <a:sym typeface="Wingdings" pitchFamily="2" charset="2"/>
              </a:rPr>
              <a:t> &amp; </a:t>
            </a:r>
            <a:r>
              <a:rPr lang="it-IT" sz="1000" i="1" dirty="0" err="1" smtClean="0">
                <a:latin typeface="Cambria" pitchFamily="18" charset="0"/>
                <a:sym typeface="Wingdings" pitchFamily="2" charset="2"/>
              </a:rPr>
              <a:t>Idriss</a:t>
            </a:r>
            <a:r>
              <a:rPr lang="it-IT" sz="1000" i="1" dirty="0" smtClean="0">
                <a:latin typeface="Cambria" pitchFamily="18" charset="0"/>
                <a:sym typeface="Wingdings" pitchFamily="2" charset="2"/>
              </a:rPr>
              <a:t>, 201</a:t>
            </a:r>
            <a:r>
              <a:rPr lang="it-IT" sz="1000" i="1" dirty="0" smtClean="0">
                <a:latin typeface="Cambria" pitchFamily="18" charset="0"/>
              </a:rPr>
              <a:t>4)</a:t>
            </a:r>
            <a:endParaRPr lang="en-GB" sz="1100" i="1" dirty="0">
              <a:latin typeface="Cambria" pitchFamily="18" charset="0"/>
            </a:endParaRPr>
          </a:p>
        </p:txBody>
      </p:sp>
      <p:sp>
        <p:nvSpPr>
          <p:cNvPr id="73" name="Rettangolo 72"/>
          <p:cNvSpPr/>
          <p:nvPr/>
        </p:nvSpPr>
        <p:spPr>
          <a:xfrm>
            <a:off x="2633008" y="4914363"/>
            <a:ext cx="1196161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it-IT" sz="900" i="1" dirty="0" smtClean="0">
                <a:latin typeface="Cambria" pitchFamily="18" charset="0"/>
              </a:rPr>
              <a:t>(</a:t>
            </a:r>
            <a:r>
              <a:rPr lang="it-IT" sz="900" i="1" dirty="0" err="1" smtClean="0">
                <a:latin typeface="Cambria" pitchFamily="18" charset="0"/>
              </a:rPr>
              <a:t>Iwasaki</a:t>
            </a:r>
            <a:r>
              <a:rPr lang="it-IT" sz="900" i="1" dirty="0" smtClean="0">
                <a:latin typeface="Cambria" pitchFamily="18" charset="0"/>
              </a:rPr>
              <a:t> et al., 1978)</a:t>
            </a:r>
            <a:endParaRPr lang="en-GB" sz="900" i="1" dirty="0">
              <a:latin typeface="Cambria" pitchFamily="18" charset="0"/>
            </a:endParaRP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 cstate="print">
            <a:duotone>
              <a:prstClr val="black"/>
              <a:schemeClr val="accent3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5355878" y="4505333"/>
            <a:ext cx="1638000" cy="468000"/>
          </a:xfrm>
          <a:prstGeom prst="rect">
            <a:avLst/>
          </a:prstGeom>
          <a:noFill/>
          <a:ln w="9525">
            <a:solidFill>
              <a:srgbClr val="92D050"/>
            </a:solidFill>
            <a:miter lim="800000"/>
            <a:headEnd/>
            <a:tailEnd/>
          </a:ln>
        </p:spPr>
      </p:pic>
      <p:sp>
        <p:nvSpPr>
          <p:cNvPr id="74" name="Rettangolo 73"/>
          <p:cNvSpPr/>
          <p:nvPr/>
        </p:nvSpPr>
        <p:spPr>
          <a:xfrm>
            <a:off x="5396298" y="4944567"/>
            <a:ext cx="1600118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it-IT" sz="900" dirty="0" smtClean="0">
                <a:latin typeface="Cambria" pitchFamily="18" charset="0"/>
                <a:sym typeface="Wingdings" pitchFamily="2" charset="2"/>
              </a:rPr>
              <a:t>(Tonkin &amp; Taylor </a:t>
            </a:r>
            <a:r>
              <a:rPr lang="it-IT" sz="900" dirty="0" err="1" smtClean="0">
                <a:latin typeface="Cambria" pitchFamily="18" charset="0"/>
                <a:sym typeface="Wingdings" pitchFamily="2" charset="2"/>
              </a:rPr>
              <a:t>Ltd</a:t>
            </a:r>
            <a:r>
              <a:rPr lang="it-IT" sz="900" dirty="0" smtClean="0">
                <a:latin typeface="Cambria" pitchFamily="18" charset="0"/>
                <a:sym typeface="Wingdings" pitchFamily="2" charset="2"/>
              </a:rPr>
              <a:t> , 2013)</a:t>
            </a:r>
            <a:endParaRPr lang="en-GB" sz="1050" dirty="0">
              <a:latin typeface="Cambria" pitchFamily="18" charset="0"/>
            </a:endParaRPr>
          </a:p>
        </p:txBody>
      </p:sp>
      <p:grpSp>
        <p:nvGrpSpPr>
          <p:cNvPr id="65" name="Gruppo 64"/>
          <p:cNvGrpSpPr/>
          <p:nvPr/>
        </p:nvGrpSpPr>
        <p:grpSpPr>
          <a:xfrm>
            <a:off x="329623" y="4399003"/>
            <a:ext cx="2123728" cy="665664"/>
            <a:chOff x="244559" y="4356471"/>
            <a:chExt cx="2123728" cy="665664"/>
          </a:xfrm>
        </p:grpSpPr>
        <p:sp>
          <p:nvSpPr>
            <p:cNvPr id="55" name="CasellaDiTesto 54"/>
            <p:cNvSpPr txBox="1"/>
            <p:nvPr/>
          </p:nvSpPr>
          <p:spPr>
            <a:xfrm>
              <a:off x="244559" y="4760525"/>
              <a:ext cx="2123728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100" b="1" i="1" dirty="0" smtClean="0">
                  <a:latin typeface="Cambria" pitchFamily="18" charset="0"/>
                </a:rPr>
                <a:t>W</a:t>
              </a:r>
              <a:r>
                <a:rPr lang="it-IT" sz="1000" b="1" i="1" dirty="0" smtClean="0">
                  <a:latin typeface="Cambria" pitchFamily="18" charset="0"/>
                </a:rPr>
                <a:t>(z)</a:t>
              </a:r>
              <a:r>
                <a:rPr lang="it-IT" sz="1100" dirty="0" smtClean="0">
                  <a:latin typeface="Cambria" pitchFamily="18" charset="0"/>
                </a:rPr>
                <a:t>=10-0.5</a:t>
              </a:r>
              <a:r>
                <a:rPr lang="it-IT" sz="1000" dirty="0" smtClean="0">
                  <a:latin typeface="Cambria" pitchFamily="18" charset="0"/>
                </a:rPr>
                <a:t>z ; </a:t>
              </a:r>
              <a:r>
                <a:rPr lang="it-IT" sz="1100" b="1" i="1" dirty="0" smtClean="0">
                  <a:latin typeface="Cambria" pitchFamily="18" charset="0"/>
                </a:rPr>
                <a:t>z</a:t>
              </a:r>
              <a:r>
                <a:rPr lang="it-IT" sz="1100" dirty="0" smtClean="0">
                  <a:latin typeface="Cambria" pitchFamily="18" charset="0"/>
                </a:rPr>
                <a:t> = </a:t>
              </a:r>
              <a:r>
                <a:rPr lang="it-IT" sz="1100" dirty="0" err="1" smtClean="0">
                  <a:latin typeface="Cambria" pitchFamily="18" charset="0"/>
                </a:rPr>
                <a:t>depth</a:t>
              </a:r>
              <a:r>
                <a:rPr lang="it-IT" sz="1100" dirty="0" smtClean="0">
                  <a:latin typeface="Cambria" pitchFamily="18" charset="0"/>
                </a:rPr>
                <a:t> (m)</a:t>
              </a:r>
            </a:p>
          </p:txBody>
        </p:sp>
        <p:sp>
          <p:nvSpPr>
            <p:cNvPr id="61" name="CasellaDiTesto 60"/>
            <p:cNvSpPr txBox="1"/>
            <p:nvPr/>
          </p:nvSpPr>
          <p:spPr>
            <a:xfrm>
              <a:off x="661361" y="4356471"/>
              <a:ext cx="1656184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100" dirty="0" smtClean="0">
                  <a:latin typeface="Cambria" pitchFamily="18" charset="0"/>
                </a:rPr>
                <a:t>0  </a:t>
              </a:r>
              <a:r>
                <a:rPr lang="it-IT" sz="1100" dirty="0" err="1" smtClean="0">
                  <a:latin typeface="Cambria" pitchFamily="18" charset="0"/>
                </a:rPr>
                <a:t>for</a:t>
              </a:r>
              <a:r>
                <a:rPr lang="it-IT" sz="1100" dirty="0" smtClean="0">
                  <a:latin typeface="Cambria" pitchFamily="18" charset="0"/>
                </a:rPr>
                <a:t> FS</a:t>
              </a:r>
              <a:r>
                <a:rPr lang="it-IT" sz="1000" dirty="0" smtClean="0">
                  <a:latin typeface="Cambria" pitchFamily="18" charset="0"/>
                </a:rPr>
                <a:t>(z) </a:t>
              </a:r>
              <a:r>
                <a:rPr lang="it-IT" sz="1100" dirty="0" smtClean="0">
                  <a:latin typeface="Cambria" pitchFamily="18" charset="0"/>
                </a:rPr>
                <a:t>&gt; 1</a:t>
              </a:r>
              <a:endParaRPr lang="it-IT" sz="1000" dirty="0" smtClean="0">
                <a:latin typeface="Cambria" pitchFamily="18" charset="0"/>
              </a:endParaRPr>
            </a:p>
            <a:p>
              <a:r>
                <a:rPr lang="it-IT" sz="1100" dirty="0" smtClean="0">
                  <a:latin typeface="Cambria" pitchFamily="18" charset="0"/>
                </a:rPr>
                <a:t>(1-FS</a:t>
              </a:r>
              <a:r>
                <a:rPr lang="it-IT" sz="1000" dirty="0" smtClean="0">
                  <a:latin typeface="Cambria" pitchFamily="18" charset="0"/>
                </a:rPr>
                <a:t>(z)</a:t>
              </a:r>
              <a:r>
                <a:rPr lang="it-IT" sz="1100" dirty="0" smtClean="0">
                  <a:latin typeface="Cambria" pitchFamily="18" charset="0"/>
                </a:rPr>
                <a:t>) </a:t>
              </a:r>
              <a:r>
                <a:rPr lang="it-IT" sz="1100" dirty="0" err="1" smtClean="0">
                  <a:latin typeface="Cambria" pitchFamily="18" charset="0"/>
                </a:rPr>
                <a:t>for</a:t>
              </a:r>
              <a:r>
                <a:rPr lang="it-IT" sz="1100" dirty="0" smtClean="0">
                  <a:latin typeface="Cambria" pitchFamily="18" charset="0"/>
                </a:rPr>
                <a:t> FS</a:t>
              </a:r>
              <a:r>
                <a:rPr lang="it-IT" sz="1000" dirty="0" smtClean="0">
                  <a:latin typeface="Cambria" pitchFamily="18" charset="0"/>
                </a:rPr>
                <a:t>(z)</a:t>
              </a:r>
              <a:r>
                <a:rPr lang="it-IT" sz="1100" dirty="0" smtClean="0">
                  <a:latin typeface="Cambria" pitchFamily="18" charset="0"/>
                </a:rPr>
                <a:t> &lt; 1</a:t>
              </a:r>
            </a:p>
          </p:txBody>
        </p:sp>
        <p:sp>
          <p:nvSpPr>
            <p:cNvPr id="62" name="CasellaDiTesto 61"/>
            <p:cNvSpPr txBox="1"/>
            <p:nvPr/>
          </p:nvSpPr>
          <p:spPr>
            <a:xfrm>
              <a:off x="265825" y="4428479"/>
              <a:ext cx="504056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100" b="1" i="1" dirty="0" smtClean="0">
                  <a:latin typeface="Cambria" pitchFamily="18" charset="0"/>
                </a:rPr>
                <a:t>F</a:t>
              </a:r>
              <a:r>
                <a:rPr lang="it-IT" sz="1000" b="1" i="1" dirty="0" smtClean="0">
                  <a:latin typeface="Cambria" pitchFamily="18" charset="0"/>
                </a:rPr>
                <a:t>1</a:t>
              </a:r>
              <a:r>
                <a:rPr lang="it-IT" sz="1000" dirty="0" smtClean="0">
                  <a:latin typeface="Cambria" pitchFamily="18" charset="0"/>
                </a:rPr>
                <a:t> =</a:t>
              </a:r>
              <a:endParaRPr lang="en-GB" sz="1600" dirty="0">
                <a:latin typeface="Cambria" pitchFamily="18" charset="0"/>
              </a:endParaRPr>
            </a:p>
          </p:txBody>
        </p:sp>
        <p:sp>
          <p:nvSpPr>
            <p:cNvPr id="63" name="Parentesi graffa aperta 62"/>
            <p:cNvSpPr/>
            <p:nvPr/>
          </p:nvSpPr>
          <p:spPr>
            <a:xfrm>
              <a:off x="650728" y="4460378"/>
              <a:ext cx="72008" cy="252000"/>
            </a:xfrm>
            <a:prstGeom prst="leftBrac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 sz="1600"/>
            </a:p>
          </p:txBody>
        </p:sp>
      </p:grpSp>
      <p:sp>
        <p:nvSpPr>
          <p:cNvPr id="64" name="CasellaDiTesto 63"/>
          <p:cNvSpPr txBox="1"/>
          <p:nvPr/>
        </p:nvSpPr>
        <p:spPr>
          <a:xfrm>
            <a:off x="7111123" y="4299942"/>
            <a:ext cx="1979712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400" b="1" i="1" dirty="0" smtClean="0">
                <a:latin typeface="Cambria" pitchFamily="18" charset="0"/>
              </a:rPr>
              <a:t>ε</a:t>
            </a:r>
            <a:r>
              <a:rPr lang="it-IT" sz="1000" b="1" i="1" dirty="0" smtClean="0">
                <a:latin typeface="Cambria" pitchFamily="18" charset="0"/>
              </a:rPr>
              <a:t>v </a:t>
            </a:r>
            <a:r>
              <a:rPr lang="it-IT" sz="1000" dirty="0" smtClean="0">
                <a:latin typeface="Cambria" pitchFamily="18" charset="0"/>
              </a:rPr>
              <a:t>= </a:t>
            </a:r>
            <a:r>
              <a:rPr lang="it-IT" sz="1000" dirty="0" err="1" smtClean="0">
                <a:latin typeface="Cambria" pitchFamily="18" charset="0"/>
              </a:rPr>
              <a:t>volumetric</a:t>
            </a:r>
            <a:r>
              <a:rPr lang="it-IT" sz="1000" dirty="0" smtClean="0">
                <a:latin typeface="Cambria" pitchFamily="18" charset="0"/>
              </a:rPr>
              <a:t> </a:t>
            </a:r>
            <a:r>
              <a:rPr lang="it-IT" sz="1000" dirty="0" err="1" smtClean="0">
                <a:latin typeface="Cambria" pitchFamily="18" charset="0"/>
              </a:rPr>
              <a:t>consolidation</a:t>
            </a:r>
            <a:r>
              <a:rPr lang="it-IT" sz="1000" dirty="0" smtClean="0">
                <a:latin typeface="Cambria" pitchFamily="18" charset="0"/>
              </a:rPr>
              <a:t> strain</a:t>
            </a:r>
            <a:endParaRPr lang="en-GB" sz="1000" dirty="0" smtClean="0">
              <a:latin typeface="Cambria" pitchFamily="18" charset="0"/>
            </a:endParaRPr>
          </a:p>
          <a:p>
            <a:r>
              <a:rPr lang="it-IT" sz="1200" b="1" i="1" dirty="0" smtClean="0">
                <a:latin typeface="Cambria" pitchFamily="18" charset="0"/>
              </a:rPr>
              <a:t>z</a:t>
            </a:r>
            <a:r>
              <a:rPr lang="it-IT" sz="1000" dirty="0" smtClean="0">
                <a:latin typeface="Cambria" pitchFamily="18" charset="0"/>
              </a:rPr>
              <a:t> = </a:t>
            </a:r>
            <a:r>
              <a:rPr lang="en-GB" sz="1000" dirty="0" smtClean="0">
                <a:latin typeface="Cambria" pitchFamily="18" charset="0"/>
              </a:rPr>
              <a:t>depth to the layer of interest  for liquefaction (m)</a:t>
            </a:r>
            <a:endParaRPr lang="en-GB" sz="1600" dirty="0">
              <a:latin typeface="Cambria" pitchFamily="18" charset="0"/>
            </a:endParaRPr>
          </a:p>
        </p:txBody>
      </p:sp>
      <p:cxnSp>
        <p:nvCxnSpPr>
          <p:cNvPr id="77" name="Connettore 2 76"/>
          <p:cNvCxnSpPr/>
          <p:nvPr/>
        </p:nvCxnSpPr>
        <p:spPr>
          <a:xfrm>
            <a:off x="9972600" y="4155926"/>
            <a:ext cx="914400" cy="9144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magine 15" descr="study_sit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6197" y="470033"/>
            <a:ext cx="6516800" cy="4608000"/>
          </a:xfrm>
          <a:prstGeom prst="rect">
            <a:avLst/>
          </a:prstGeom>
        </p:spPr>
      </p:pic>
      <p:sp>
        <p:nvSpPr>
          <p:cNvPr id="4" name="CasellaDiTesto 3"/>
          <p:cNvSpPr txBox="1"/>
          <p:nvPr/>
        </p:nvSpPr>
        <p:spPr>
          <a:xfrm>
            <a:off x="0" y="-10452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 smtClean="0">
                <a:solidFill>
                  <a:srgbClr val="091625"/>
                </a:solidFill>
                <a:latin typeface="Cambria" pitchFamily="18" charset="0"/>
              </a:rPr>
              <a:t>PENETROMETRIC TESTS</a:t>
            </a:r>
            <a:endParaRPr lang="en-GB" sz="2400" b="1" dirty="0">
              <a:solidFill>
                <a:srgbClr val="091625"/>
              </a:solidFill>
              <a:latin typeface="Cambria" pitchFamily="18" charset="0"/>
            </a:endParaRPr>
          </a:p>
        </p:txBody>
      </p:sp>
      <p:cxnSp>
        <p:nvCxnSpPr>
          <p:cNvPr id="5" name="Connettore 1 4"/>
          <p:cNvCxnSpPr/>
          <p:nvPr/>
        </p:nvCxnSpPr>
        <p:spPr>
          <a:xfrm>
            <a:off x="0" y="418896"/>
            <a:ext cx="9144000" cy="0"/>
          </a:xfrm>
          <a:prstGeom prst="line">
            <a:avLst/>
          </a:prstGeom>
          <a:ln w="285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CasellaDiTesto 6"/>
          <p:cNvSpPr txBox="1"/>
          <p:nvPr/>
        </p:nvSpPr>
        <p:spPr>
          <a:xfrm>
            <a:off x="1403648" y="987574"/>
            <a:ext cx="6480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smtClean="0">
                <a:latin typeface="Cambria" pitchFamily="18" charset="0"/>
              </a:rPr>
              <a:t>NW</a:t>
            </a:r>
            <a:endParaRPr lang="en-GB" b="1" dirty="0">
              <a:latin typeface="Cambria" pitchFamily="18" charset="0"/>
            </a:endParaRPr>
          </a:p>
        </p:txBody>
      </p:sp>
      <p:sp>
        <p:nvSpPr>
          <p:cNvPr id="10" name="CasellaDiTesto 9"/>
          <p:cNvSpPr txBox="1"/>
          <p:nvPr/>
        </p:nvSpPr>
        <p:spPr>
          <a:xfrm>
            <a:off x="1772072" y="2922498"/>
            <a:ext cx="6480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smtClean="0">
                <a:latin typeface="Cambria" pitchFamily="18" charset="0"/>
              </a:rPr>
              <a:t>SW</a:t>
            </a:r>
            <a:endParaRPr lang="en-GB" b="1" dirty="0">
              <a:latin typeface="Cambria" pitchFamily="18" charset="0"/>
            </a:endParaRPr>
          </a:p>
        </p:txBody>
      </p:sp>
      <p:sp>
        <p:nvSpPr>
          <p:cNvPr id="12" name="CasellaDiTesto 11"/>
          <p:cNvSpPr txBox="1"/>
          <p:nvPr/>
        </p:nvSpPr>
        <p:spPr>
          <a:xfrm>
            <a:off x="4716016" y="3795886"/>
            <a:ext cx="504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smtClean="0">
                <a:latin typeface="Cambria" pitchFamily="18" charset="0"/>
              </a:rPr>
              <a:t>SE</a:t>
            </a:r>
            <a:endParaRPr lang="en-GB" b="1" dirty="0">
              <a:latin typeface="Cambria" pitchFamily="18" charset="0"/>
            </a:endParaRPr>
          </a:p>
        </p:txBody>
      </p:sp>
      <p:sp>
        <p:nvSpPr>
          <p:cNvPr id="13" name="CasellaDiTesto 12"/>
          <p:cNvSpPr txBox="1"/>
          <p:nvPr/>
        </p:nvSpPr>
        <p:spPr>
          <a:xfrm>
            <a:off x="6948264" y="586884"/>
            <a:ext cx="1512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i="1" u="sng" dirty="0" smtClean="0">
                <a:latin typeface="Cambria" pitchFamily="18" charset="0"/>
              </a:rPr>
              <a:t>STUDY SITES</a:t>
            </a:r>
            <a:endParaRPr lang="en-GB" b="1" i="1" u="sng" dirty="0">
              <a:latin typeface="Cambria" pitchFamily="18" charset="0"/>
            </a:endParaRPr>
          </a:p>
        </p:txBody>
      </p:sp>
      <p:sp>
        <p:nvSpPr>
          <p:cNvPr id="14" name="CasellaDiTesto 13"/>
          <p:cNvSpPr txBox="1"/>
          <p:nvPr/>
        </p:nvSpPr>
        <p:spPr>
          <a:xfrm>
            <a:off x="6627242" y="987574"/>
            <a:ext cx="2334673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b="1" dirty="0">
                <a:latin typeface="Cambria" pitchFamily="18" charset="0"/>
              </a:rPr>
              <a:t>SE  : </a:t>
            </a:r>
            <a:r>
              <a:rPr lang="it-IT" sz="1400" dirty="0">
                <a:latin typeface="Cambria" pitchFamily="18" charset="0"/>
              </a:rPr>
              <a:t>San </a:t>
            </a:r>
            <a:r>
              <a:rPr lang="it-IT" sz="1400" dirty="0" smtClean="0">
                <a:latin typeface="Cambria" pitchFamily="18" charset="0"/>
              </a:rPr>
              <a:t>Carlo</a:t>
            </a: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it-IT" sz="1100" dirty="0" err="1" smtClean="0">
                <a:latin typeface="Cambria" pitchFamily="18" charset="0"/>
              </a:rPr>
              <a:t>Liquefaction</a:t>
            </a:r>
            <a:r>
              <a:rPr lang="it-IT" sz="1100" dirty="0" smtClean="0">
                <a:latin typeface="Cambria" pitchFamily="18" charset="0"/>
              </a:rPr>
              <a:t> </a:t>
            </a:r>
            <a:r>
              <a:rPr lang="it-IT" sz="1100" dirty="0" err="1" smtClean="0">
                <a:latin typeface="Cambria" pitchFamily="18" charset="0"/>
              </a:rPr>
              <a:t>during</a:t>
            </a:r>
            <a:r>
              <a:rPr lang="it-IT" sz="1100" dirty="0" smtClean="0">
                <a:latin typeface="Cambria" pitchFamily="18" charset="0"/>
              </a:rPr>
              <a:t> the 20 </a:t>
            </a:r>
            <a:r>
              <a:rPr lang="it-IT" sz="1100" dirty="0" err="1" smtClean="0">
                <a:latin typeface="Cambria" pitchFamily="18" charset="0"/>
              </a:rPr>
              <a:t>May</a:t>
            </a:r>
            <a:r>
              <a:rPr lang="it-IT" sz="1100" dirty="0" smtClean="0">
                <a:latin typeface="Cambria" pitchFamily="18" charset="0"/>
              </a:rPr>
              <a:t> shock</a:t>
            </a: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it-IT" sz="1100" dirty="0" smtClean="0">
                <a:latin typeface="Cambria" pitchFamily="18" charset="0"/>
              </a:rPr>
              <a:t>High </a:t>
            </a:r>
            <a:r>
              <a:rPr lang="it-IT" sz="1100" dirty="0" err="1" smtClean="0">
                <a:latin typeface="Cambria" pitchFamily="18" charset="0"/>
              </a:rPr>
              <a:t>density</a:t>
            </a:r>
            <a:r>
              <a:rPr lang="it-IT" sz="1100" dirty="0" smtClean="0">
                <a:latin typeface="Cambria" pitchFamily="18" charset="0"/>
              </a:rPr>
              <a:t> of </a:t>
            </a:r>
            <a:r>
              <a:rPr lang="it-IT" sz="1100" dirty="0" err="1" smtClean="0">
                <a:latin typeface="Cambria" pitchFamily="18" charset="0"/>
              </a:rPr>
              <a:t>observations</a:t>
            </a:r>
            <a:endParaRPr lang="it-IT" sz="1100" dirty="0" smtClean="0">
              <a:latin typeface="Cambria" pitchFamily="18" charset="0"/>
            </a:endParaRP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it-IT" sz="1100" dirty="0" smtClean="0">
                <a:latin typeface="Cambria" pitchFamily="18" charset="0"/>
              </a:rPr>
              <a:t>Strong </a:t>
            </a:r>
            <a:r>
              <a:rPr lang="it-IT" sz="1100" dirty="0" err="1" smtClean="0">
                <a:latin typeface="Cambria" pitchFamily="18" charset="0"/>
              </a:rPr>
              <a:t>interaction</a:t>
            </a:r>
            <a:r>
              <a:rPr lang="it-IT" sz="1100" dirty="0" smtClean="0">
                <a:latin typeface="Cambria" pitchFamily="18" charset="0"/>
              </a:rPr>
              <a:t> with </a:t>
            </a:r>
            <a:r>
              <a:rPr lang="it-IT" sz="1100" dirty="0" err="1" smtClean="0">
                <a:latin typeface="Cambria" pitchFamily="18" charset="0"/>
              </a:rPr>
              <a:t>infrastructures</a:t>
            </a:r>
            <a:endParaRPr lang="it-IT" sz="1100" dirty="0">
              <a:latin typeface="Cambria" pitchFamily="18" charset="0"/>
            </a:endParaRPr>
          </a:p>
          <a:p>
            <a:endParaRPr lang="it-IT" sz="1400" dirty="0">
              <a:latin typeface="Cambria" pitchFamily="18" charset="0"/>
            </a:endParaRPr>
          </a:p>
          <a:p>
            <a:r>
              <a:rPr lang="it-IT" sz="1400" b="1" dirty="0">
                <a:latin typeface="Cambria" pitchFamily="18" charset="0"/>
              </a:rPr>
              <a:t>SW: </a:t>
            </a:r>
            <a:r>
              <a:rPr lang="it-IT" sz="1400" dirty="0" smtClean="0">
                <a:latin typeface="Cambria" pitchFamily="18" charset="0"/>
              </a:rPr>
              <a:t>Cavezzo</a:t>
            </a: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it-IT" sz="1100" dirty="0" err="1">
                <a:latin typeface="Cambria" pitchFamily="18" charset="0"/>
              </a:rPr>
              <a:t>Liquefaction</a:t>
            </a:r>
            <a:r>
              <a:rPr lang="it-IT" sz="1100" dirty="0">
                <a:latin typeface="Cambria" pitchFamily="18" charset="0"/>
              </a:rPr>
              <a:t> </a:t>
            </a:r>
            <a:r>
              <a:rPr lang="it-IT" sz="1100" dirty="0" err="1">
                <a:latin typeface="Cambria" pitchFamily="18" charset="0"/>
              </a:rPr>
              <a:t>during</a:t>
            </a:r>
            <a:r>
              <a:rPr lang="it-IT" sz="1100" dirty="0">
                <a:latin typeface="Cambria" pitchFamily="18" charset="0"/>
              </a:rPr>
              <a:t> </a:t>
            </a:r>
            <a:r>
              <a:rPr lang="it-IT" sz="1100" dirty="0" smtClean="0">
                <a:latin typeface="Cambria" pitchFamily="18" charset="0"/>
              </a:rPr>
              <a:t>the 29  </a:t>
            </a:r>
            <a:r>
              <a:rPr lang="it-IT" sz="1100" dirty="0" err="1">
                <a:latin typeface="Cambria" pitchFamily="18" charset="0"/>
              </a:rPr>
              <a:t>May</a:t>
            </a:r>
            <a:r>
              <a:rPr lang="it-IT" sz="1100" dirty="0">
                <a:latin typeface="Cambria" pitchFamily="18" charset="0"/>
              </a:rPr>
              <a:t> </a:t>
            </a:r>
            <a:r>
              <a:rPr lang="it-IT" sz="1100" dirty="0" smtClean="0">
                <a:latin typeface="Cambria" pitchFamily="18" charset="0"/>
              </a:rPr>
              <a:t>shock</a:t>
            </a:r>
            <a:endParaRPr lang="it-IT" sz="1100" dirty="0">
              <a:latin typeface="Cambria" pitchFamily="18" charset="0"/>
            </a:endParaRP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it-IT" sz="1100" dirty="0" err="1" smtClean="0">
                <a:latin typeface="Cambria" pitchFamily="18" charset="0"/>
              </a:rPr>
              <a:t>Observations</a:t>
            </a:r>
            <a:r>
              <a:rPr lang="it-IT" sz="1100" dirty="0" smtClean="0">
                <a:latin typeface="Cambria" pitchFamily="18" charset="0"/>
              </a:rPr>
              <a:t> </a:t>
            </a:r>
            <a:r>
              <a:rPr lang="it-IT" sz="1100" dirty="0" err="1" smtClean="0">
                <a:latin typeface="Cambria" pitchFamily="18" charset="0"/>
              </a:rPr>
              <a:t>concentrated</a:t>
            </a:r>
            <a:r>
              <a:rPr lang="it-IT" sz="1100" dirty="0" smtClean="0">
                <a:latin typeface="Cambria" pitchFamily="18" charset="0"/>
              </a:rPr>
              <a:t> </a:t>
            </a:r>
            <a:r>
              <a:rPr lang="it-IT" sz="1100" dirty="0" err="1" smtClean="0">
                <a:latin typeface="Cambria" pitchFamily="18" charset="0"/>
              </a:rPr>
              <a:t>near</a:t>
            </a:r>
            <a:r>
              <a:rPr lang="it-IT" sz="1100" dirty="0" smtClean="0">
                <a:latin typeface="Cambria" pitchFamily="18" charset="0"/>
              </a:rPr>
              <a:t> the </a:t>
            </a:r>
            <a:r>
              <a:rPr lang="it-IT" sz="1100" dirty="0" err="1" smtClean="0">
                <a:latin typeface="Cambria" pitchFamily="18" charset="0"/>
              </a:rPr>
              <a:t>main</a:t>
            </a:r>
            <a:r>
              <a:rPr lang="it-IT" sz="1100" dirty="0" smtClean="0">
                <a:latin typeface="Cambria" pitchFamily="18" charset="0"/>
              </a:rPr>
              <a:t> canal</a:t>
            </a:r>
            <a:endParaRPr lang="it-IT" sz="1100" dirty="0">
              <a:latin typeface="Cambria" pitchFamily="18" charset="0"/>
            </a:endParaRP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it-IT" sz="1100" dirty="0" smtClean="0">
                <a:latin typeface="Cambria" pitchFamily="18" charset="0"/>
              </a:rPr>
              <a:t>light </a:t>
            </a:r>
            <a:r>
              <a:rPr lang="it-IT" sz="1100" dirty="0" err="1">
                <a:latin typeface="Cambria" pitchFamily="18" charset="0"/>
              </a:rPr>
              <a:t>interaction</a:t>
            </a:r>
            <a:r>
              <a:rPr lang="it-IT" sz="1100" dirty="0">
                <a:latin typeface="Cambria" pitchFamily="18" charset="0"/>
              </a:rPr>
              <a:t> with </a:t>
            </a:r>
            <a:r>
              <a:rPr lang="it-IT" sz="1100" dirty="0" err="1">
                <a:latin typeface="Cambria" pitchFamily="18" charset="0"/>
              </a:rPr>
              <a:t>infrastructures</a:t>
            </a:r>
            <a:endParaRPr lang="it-IT" sz="1100" dirty="0">
              <a:latin typeface="Cambria" pitchFamily="18" charset="0"/>
            </a:endParaRPr>
          </a:p>
          <a:p>
            <a:endParaRPr lang="en-GB" sz="1400" dirty="0">
              <a:latin typeface="Cambria" pitchFamily="18" charset="0"/>
            </a:endParaRPr>
          </a:p>
          <a:p>
            <a:r>
              <a:rPr lang="it-IT" sz="1400" b="1" dirty="0" smtClean="0">
                <a:latin typeface="Cambria" pitchFamily="18" charset="0"/>
              </a:rPr>
              <a:t>NW: </a:t>
            </a:r>
            <a:r>
              <a:rPr lang="it-IT" sz="1400" dirty="0" smtClean="0">
                <a:latin typeface="Cambria" pitchFamily="18" charset="0"/>
              </a:rPr>
              <a:t>Quistello </a:t>
            </a: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it-IT" sz="1100" dirty="0" err="1">
                <a:latin typeface="Cambria" pitchFamily="18" charset="0"/>
              </a:rPr>
              <a:t>Liquefaction</a:t>
            </a:r>
            <a:r>
              <a:rPr lang="it-IT" sz="1100" dirty="0">
                <a:latin typeface="Cambria" pitchFamily="18" charset="0"/>
              </a:rPr>
              <a:t> </a:t>
            </a:r>
            <a:r>
              <a:rPr lang="it-IT" sz="1100" dirty="0" err="1">
                <a:latin typeface="Cambria" pitchFamily="18" charset="0"/>
              </a:rPr>
              <a:t>during</a:t>
            </a:r>
            <a:r>
              <a:rPr lang="it-IT" sz="1100" dirty="0">
                <a:latin typeface="Cambria" pitchFamily="18" charset="0"/>
              </a:rPr>
              <a:t> the 29  </a:t>
            </a:r>
            <a:r>
              <a:rPr lang="it-IT" sz="1100" dirty="0" err="1">
                <a:latin typeface="Cambria" pitchFamily="18" charset="0"/>
              </a:rPr>
              <a:t>May</a:t>
            </a:r>
            <a:r>
              <a:rPr lang="it-IT" sz="1100" dirty="0">
                <a:latin typeface="Cambria" pitchFamily="18" charset="0"/>
              </a:rPr>
              <a:t> shock</a:t>
            </a: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it-IT" sz="1100" dirty="0" err="1" smtClean="0">
                <a:latin typeface="Cambria" pitchFamily="18" charset="0"/>
              </a:rPr>
              <a:t>Low</a:t>
            </a:r>
            <a:r>
              <a:rPr lang="it-IT" sz="1100" dirty="0" smtClean="0">
                <a:latin typeface="Cambria" pitchFamily="18" charset="0"/>
              </a:rPr>
              <a:t> </a:t>
            </a:r>
            <a:r>
              <a:rPr lang="it-IT" sz="1100" dirty="0" err="1" smtClean="0">
                <a:latin typeface="Cambria" pitchFamily="18" charset="0"/>
              </a:rPr>
              <a:t>density</a:t>
            </a:r>
            <a:r>
              <a:rPr lang="it-IT" sz="1100" dirty="0" smtClean="0">
                <a:latin typeface="Cambria" pitchFamily="18" charset="0"/>
              </a:rPr>
              <a:t> of </a:t>
            </a:r>
            <a:r>
              <a:rPr lang="it-IT" sz="1100" dirty="0" err="1" smtClean="0">
                <a:latin typeface="Cambria" pitchFamily="18" charset="0"/>
              </a:rPr>
              <a:t>coseismic</a:t>
            </a:r>
            <a:r>
              <a:rPr lang="it-IT" sz="1100" dirty="0" smtClean="0">
                <a:latin typeface="Cambria" pitchFamily="18" charset="0"/>
              </a:rPr>
              <a:t> </a:t>
            </a:r>
            <a:r>
              <a:rPr lang="it-IT" sz="1100" dirty="0" err="1" smtClean="0">
                <a:latin typeface="Cambria" pitchFamily="18" charset="0"/>
              </a:rPr>
              <a:t>effects</a:t>
            </a:r>
            <a:endParaRPr lang="it-IT" sz="1100" dirty="0">
              <a:latin typeface="Cambria" pitchFamily="18" charset="0"/>
            </a:endParaRP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it-IT" sz="1100" dirty="0">
                <a:latin typeface="Cambria" pitchFamily="18" charset="0"/>
              </a:rPr>
              <a:t>light </a:t>
            </a:r>
            <a:r>
              <a:rPr lang="it-IT" sz="1100" dirty="0" err="1">
                <a:latin typeface="Cambria" pitchFamily="18" charset="0"/>
              </a:rPr>
              <a:t>interaction</a:t>
            </a:r>
            <a:r>
              <a:rPr lang="it-IT" sz="1100" dirty="0">
                <a:latin typeface="Cambria" pitchFamily="18" charset="0"/>
              </a:rPr>
              <a:t> with </a:t>
            </a:r>
            <a:r>
              <a:rPr lang="it-IT" sz="1100" dirty="0" err="1">
                <a:latin typeface="Cambria" pitchFamily="18" charset="0"/>
              </a:rPr>
              <a:t>infrastructures</a:t>
            </a:r>
            <a:endParaRPr lang="it-IT" sz="1100" dirty="0">
              <a:latin typeface="Cambria" pitchFamily="18" charset="0"/>
            </a:endParaRPr>
          </a:p>
          <a:p>
            <a:endParaRPr lang="it-IT" sz="1400" dirty="0" smtClean="0">
              <a:latin typeface="Cambria" pitchFamily="18" charset="0"/>
            </a:endParaRPr>
          </a:p>
        </p:txBody>
      </p:sp>
      <p:sp>
        <p:nvSpPr>
          <p:cNvPr id="17" name="CasellaDiTesto 16"/>
          <p:cNvSpPr txBox="1"/>
          <p:nvPr/>
        </p:nvSpPr>
        <p:spPr>
          <a:xfrm rot="17402532">
            <a:off x="213813" y="1141661"/>
            <a:ext cx="158417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100" b="1" dirty="0" smtClean="0">
                <a:solidFill>
                  <a:schemeClr val="tx2">
                    <a:lumMod val="75000"/>
                  </a:schemeClr>
                </a:solidFill>
                <a:latin typeface="Cambria" pitchFamily="18" charset="0"/>
              </a:rPr>
              <a:t>Secchia R.</a:t>
            </a:r>
            <a:endParaRPr lang="en-GB" sz="1100" b="1" dirty="0">
              <a:solidFill>
                <a:schemeClr val="tx2">
                  <a:lumMod val="75000"/>
                </a:schemeClr>
              </a:solidFill>
              <a:latin typeface="Cambria" pitchFamily="18" charset="0"/>
            </a:endParaRPr>
          </a:p>
        </p:txBody>
      </p:sp>
      <p:sp>
        <p:nvSpPr>
          <p:cNvPr id="18" name="CasellaDiTesto 17"/>
          <p:cNvSpPr txBox="1"/>
          <p:nvPr/>
        </p:nvSpPr>
        <p:spPr>
          <a:xfrm rot="19497502">
            <a:off x="4359511" y="3002834"/>
            <a:ext cx="158417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100" b="1" dirty="0" smtClean="0">
                <a:solidFill>
                  <a:schemeClr val="tx2">
                    <a:lumMod val="75000"/>
                  </a:schemeClr>
                </a:solidFill>
                <a:latin typeface="Cambria" pitchFamily="18" charset="0"/>
              </a:rPr>
              <a:t>Panaro R.</a:t>
            </a:r>
            <a:endParaRPr lang="en-GB" sz="1100" b="1" dirty="0">
              <a:solidFill>
                <a:schemeClr val="tx2">
                  <a:lumMod val="75000"/>
                </a:schemeClr>
              </a:solidFill>
              <a:latin typeface="Cambria" pitchFamily="18" charset="0"/>
            </a:endParaRPr>
          </a:p>
        </p:txBody>
      </p:sp>
      <p:sp>
        <p:nvSpPr>
          <p:cNvPr id="19" name="CasellaDiTesto 18"/>
          <p:cNvSpPr txBox="1"/>
          <p:nvPr/>
        </p:nvSpPr>
        <p:spPr>
          <a:xfrm rot="997670">
            <a:off x="4144260" y="848723"/>
            <a:ext cx="158417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100" b="1" dirty="0" smtClean="0">
                <a:solidFill>
                  <a:schemeClr val="tx2">
                    <a:lumMod val="75000"/>
                  </a:schemeClr>
                </a:solidFill>
                <a:latin typeface="Cambria" pitchFamily="18" charset="0"/>
              </a:rPr>
              <a:t>Po R.</a:t>
            </a:r>
            <a:endParaRPr lang="en-GB" sz="1100" b="1" dirty="0">
              <a:solidFill>
                <a:schemeClr val="tx2">
                  <a:lumMod val="75000"/>
                </a:schemeClr>
              </a:solidFill>
              <a:latin typeface="Cambria" pitchFamily="18" charset="0"/>
            </a:endParaRPr>
          </a:p>
        </p:txBody>
      </p:sp>
      <p:sp>
        <p:nvSpPr>
          <p:cNvPr id="15" name="Ovale 14"/>
          <p:cNvSpPr/>
          <p:nvPr/>
        </p:nvSpPr>
        <p:spPr>
          <a:xfrm>
            <a:off x="1043608" y="771550"/>
            <a:ext cx="1080120" cy="720080"/>
          </a:xfrm>
          <a:prstGeom prst="ellipse">
            <a:avLst/>
          </a:pr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Ovale 19"/>
          <p:cNvSpPr/>
          <p:nvPr/>
        </p:nvSpPr>
        <p:spPr>
          <a:xfrm>
            <a:off x="827584" y="2787774"/>
            <a:ext cx="1944216" cy="1296144"/>
          </a:xfrm>
          <a:prstGeom prst="ellipse">
            <a:avLst/>
          </a:pr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Ovale 20"/>
          <p:cNvSpPr/>
          <p:nvPr/>
        </p:nvSpPr>
        <p:spPr>
          <a:xfrm>
            <a:off x="4572000" y="3291830"/>
            <a:ext cx="1800200" cy="1512168"/>
          </a:xfrm>
          <a:prstGeom prst="ellipse">
            <a:avLst/>
          </a:pr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57072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/>
          <p:cNvSpPr txBox="1"/>
          <p:nvPr/>
        </p:nvSpPr>
        <p:spPr>
          <a:xfrm>
            <a:off x="2247791" y="675860"/>
            <a:ext cx="1368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 smtClean="0">
                <a:latin typeface="Cambria" pitchFamily="18" charset="0"/>
              </a:rPr>
              <a:t>LPI-</a:t>
            </a:r>
            <a:r>
              <a:rPr lang="el-GR" b="1" dirty="0" smtClean="0">
                <a:latin typeface="Cambria"/>
              </a:rPr>
              <a:t>γ</a:t>
            </a:r>
            <a:endParaRPr lang="en-GB" b="1" dirty="0">
              <a:latin typeface="Cambria" pitchFamily="18" charset="0"/>
            </a:endParaRPr>
          </a:p>
        </p:txBody>
      </p:sp>
      <p:sp>
        <p:nvSpPr>
          <p:cNvPr id="6" name="CasellaDiTesto 5"/>
          <p:cNvSpPr txBox="1"/>
          <p:nvPr/>
        </p:nvSpPr>
        <p:spPr>
          <a:xfrm>
            <a:off x="2055456" y="1187952"/>
            <a:ext cx="1948803" cy="369332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it-IT" dirty="0" err="1" smtClean="0">
                <a:latin typeface="Cambria" pitchFamily="18" charset="0"/>
              </a:rPr>
              <a:t>Not</a:t>
            </a:r>
            <a:r>
              <a:rPr lang="it-IT" dirty="0" smtClean="0">
                <a:latin typeface="Cambria" pitchFamily="18" charset="0"/>
              </a:rPr>
              <a:t> </a:t>
            </a:r>
            <a:r>
              <a:rPr lang="it-IT" dirty="0" err="1" smtClean="0">
                <a:latin typeface="Cambria" pitchFamily="18" charset="0"/>
              </a:rPr>
              <a:t>very</a:t>
            </a:r>
            <a:r>
              <a:rPr lang="it-IT" dirty="0" smtClean="0">
                <a:latin typeface="Cambria" pitchFamily="18" charset="0"/>
              </a:rPr>
              <a:t> sensitive</a:t>
            </a:r>
            <a:endParaRPr lang="it-IT" dirty="0">
              <a:latin typeface="Cambria" pitchFamily="18" charset="0"/>
            </a:endParaRPr>
          </a:p>
        </p:txBody>
      </p:sp>
      <p:sp>
        <p:nvSpPr>
          <p:cNvPr id="7" name="CasellaDiTesto 6"/>
          <p:cNvSpPr txBox="1"/>
          <p:nvPr/>
        </p:nvSpPr>
        <p:spPr>
          <a:xfrm>
            <a:off x="0" y="42713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 smtClean="0">
                <a:solidFill>
                  <a:srgbClr val="091625"/>
                </a:solidFill>
                <a:latin typeface="Cambria" pitchFamily="18" charset="0"/>
              </a:rPr>
              <a:t>SENSITIVITY ANALYSIS</a:t>
            </a:r>
            <a:endParaRPr lang="en-GB" sz="2400" b="1" dirty="0">
              <a:solidFill>
                <a:srgbClr val="091625"/>
              </a:solidFill>
              <a:latin typeface="Cambria" pitchFamily="18" charset="0"/>
            </a:endParaRPr>
          </a:p>
        </p:txBody>
      </p:sp>
      <p:cxnSp>
        <p:nvCxnSpPr>
          <p:cNvPr id="8" name="Connettore 1 7"/>
          <p:cNvCxnSpPr/>
          <p:nvPr/>
        </p:nvCxnSpPr>
        <p:spPr>
          <a:xfrm>
            <a:off x="0" y="546492"/>
            <a:ext cx="9144000" cy="0"/>
          </a:xfrm>
          <a:prstGeom prst="line">
            <a:avLst/>
          </a:prstGeom>
          <a:ln w="285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ttangolo 8"/>
          <p:cNvSpPr/>
          <p:nvPr/>
        </p:nvSpPr>
        <p:spPr>
          <a:xfrm>
            <a:off x="5652120" y="2795431"/>
            <a:ext cx="189987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it-IT" dirty="0">
                <a:latin typeface="Cambria" pitchFamily="18" charset="0"/>
              </a:rPr>
              <a:t>17.7 </a:t>
            </a:r>
            <a:r>
              <a:rPr lang="it-IT" dirty="0" smtClean="0">
                <a:latin typeface="Cambria" pitchFamily="18" charset="0"/>
              </a:rPr>
              <a:t>-19.7 </a:t>
            </a:r>
            <a:r>
              <a:rPr lang="it-IT" dirty="0" err="1" smtClean="0">
                <a:latin typeface="Cambria" pitchFamily="18" charset="0"/>
              </a:rPr>
              <a:t>kN</a:t>
            </a:r>
            <a:r>
              <a:rPr lang="it-IT" dirty="0" smtClean="0">
                <a:latin typeface="Cambria" pitchFamily="18" charset="0"/>
              </a:rPr>
              <a:t>/m</a:t>
            </a:r>
            <a:r>
              <a:rPr lang="it-IT" baseline="30000" dirty="0" smtClean="0">
                <a:latin typeface="Cambria" pitchFamily="18" charset="0"/>
              </a:rPr>
              <a:t>3</a:t>
            </a:r>
          </a:p>
          <a:p>
            <a:pPr algn="ctr"/>
            <a:r>
              <a:rPr lang="it-IT" dirty="0" smtClean="0">
                <a:latin typeface="Cambria" pitchFamily="18" charset="0"/>
              </a:rPr>
              <a:t>Romeo</a:t>
            </a:r>
            <a:r>
              <a:rPr lang="it-IT" dirty="0">
                <a:latin typeface="Cambria" pitchFamily="18" charset="0"/>
              </a:rPr>
              <a:t>, 2012</a:t>
            </a:r>
          </a:p>
        </p:txBody>
      </p:sp>
      <p:sp>
        <p:nvSpPr>
          <p:cNvPr id="10" name="Rettangolo 9"/>
          <p:cNvSpPr/>
          <p:nvPr/>
        </p:nvSpPr>
        <p:spPr>
          <a:xfrm>
            <a:off x="5220072" y="1045192"/>
            <a:ext cx="375579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latin typeface="Cambria" pitchFamily="18" charset="0"/>
              </a:rPr>
              <a:t>Evaluation of  </a:t>
            </a:r>
            <a:r>
              <a:rPr lang="en-US" dirty="0">
                <a:latin typeface="Cambria" pitchFamily="18" charset="0"/>
              </a:rPr>
              <a:t>the response of liquefaction potential with respect to changes in input parameters</a:t>
            </a:r>
            <a:endParaRPr lang="it-IT" dirty="0">
              <a:latin typeface="Cambria" pitchFamily="18" charset="0"/>
            </a:endParaRPr>
          </a:p>
        </p:txBody>
      </p:sp>
      <p:pic>
        <p:nvPicPr>
          <p:cNvPr id="11" name="Immagine 10" descr="LPI_gamm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12825" y="1874195"/>
            <a:ext cx="4673541" cy="3060000"/>
          </a:xfrm>
          <a:prstGeom prst="rect">
            <a:avLst/>
          </a:prstGeom>
        </p:spPr>
      </p:pic>
      <p:sp>
        <p:nvSpPr>
          <p:cNvPr id="12" name="Rettangolo 11"/>
          <p:cNvSpPr/>
          <p:nvPr/>
        </p:nvSpPr>
        <p:spPr>
          <a:xfrm>
            <a:off x="893788" y="3441762"/>
            <a:ext cx="4076157" cy="976413"/>
          </a:xfrm>
          <a:prstGeom prst="rect">
            <a:avLst/>
          </a:prstGeom>
          <a:noFill/>
          <a:ln>
            <a:solidFill>
              <a:srgbClr val="FFFF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sp>
        <p:nvSpPr>
          <p:cNvPr id="13" name="Rettangolo 12"/>
          <p:cNvSpPr/>
          <p:nvPr/>
        </p:nvSpPr>
        <p:spPr>
          <a:xfrm>
            <a:off x="893789" y="2017001"/>
            <a:ext cx="4076157" cy="1414129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sp>
        <p:nvSpPr>
          <p:cNvPr id="14" name="CasellaDiTesto 24"/>
          <p:cNvSpPr txBox="1"/>
          <p:nvPr/>
        </p:nvSpPr>
        <p:spPr>
          <a:xfrm>
            <a:off x="908022" y="2053875"/>
            <a:ext cx="129614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1200" b="1" dirty="0" smtClean="0">
                <a:latin typeface="Cambria" pitchFamily="18" charset="0"/>
              </a:rPr>
              <a:t>High </a:t>
            </a:r>
            <a:r>
              <a:rPr lang="it-IT" sz="1200" b="1" dirty="0" err="1" smtClean="0">
                <a:latin typeface="Cambria" pitchFamily="18" charset="0"/>
              </a:rPr>
              <a:t>Risk</a:t>
            </a:r>
            <a:endParaRPr lang="en-GB" sz="1200" b="1" dirty="0">
              <a:latin typeface="Cambria" pitchFamily="18" charset="0"/>
            </a:endParaRPr>
          </a:p>
        </p:txBody>
      </p:sp>
      <p:sp>
        <p:nvSpPr>
          <p:cNvPr id="15" name="CasellaDiTesto 25"/>
          <p:cNvSpPr txBox="1"/>
          <p:nvPr/>
        </p:nvSpPr>
        <p:spPr>
          <a:xfrm>
            <a:off x="1412078" y="3422027"/>
            <a:ext cx="129614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1200" b="1" dirty="0" smtClean="0">
                <a:latin typeface="Cambria" pitchFamily="18" charset="0"/>
              </a:rPr>
              <a:t>Low </a:t>
            </a:r>
            <a:r>
              <a:rPr lang="it-IT" sz="1200" b="1" dirty="0" err="1" smtClean="0">
                <a:latin typeface="Cambria" pitchFamily="18" charset="0"/>
              </a:rPr>
              <a:t>Risk</a:t>
            </a:r>
            <a:endParaRPr lang="en-GB" sz="1200" b="1" dirty="0">
              <a:latin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2500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3334</TotalTime>
  <Words>2189</Words>
  <Application>Microsoft Office PowerPoint</Application>
  <PresentationFormat>Presentazione su schermo (16:9)</PresentationFormat>
  <Paragraphs>366</Paragraphs>
  <Slides>30</Slides>
  <Notes>7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30</vt:i4>
      </vt:variant>
    </vt:vector>
  </HeadingPairs>
  <TitlesOfParts>
    <vt:vector size="31" baseType="lpstr"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Pina</dc:creator>
  <cp:lastModifiedBy>Claudia</cp:lastModifiedBy>
  <cp:revision>222</cp:revision>
  <dcterms:created xsi:type="dcterms:W3CDTF">2014-09-26T09:32:24Z</dcterms:created>
  <dcterms:modified xsi:type="dcterms:W3CDTF">2014-10-08T20:12:19Z</dcterms:modified>
</cp:coreProperties>
</file>