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73" r:id="rId2"/>
    <p:sldId id="400" r:id="rId3"/>
    <p:sldId id="429" r:id="rId4"/>
    <p:sldId id="399" r:id="rId5"/>
    <p:sldId id="408" r:id="rId6"/>
    <p:sldId id="432" r:id="rId7"/>
    <p:sldId id="431" r:id="rId8"/>
    <p:sldId id="415" r:id="rId9"/>
    <p:sldId id="416" r:id="rId10"/>
    <p:sldId id="417" r:id="rId11"/>
    <p:sldId id="418" r:id="rId12"/>
    <p:sldId id="419" r:id="rId13"/>
    <p:sldId id="373" r:id="rId14"/>
    <p:sldId id="420" r:id="rId15"/>
    <p:sldId id="421" r:id="rId16"/>
    <p:sldId id="372" r:id="rId17"/>
    <p:sldId id="422" r:id="rId18"/>
    <p:sldId id="423" r:id="rId19"/>
    <p:sldId id="410" r:id="rId20"/>
    <p:sldId id="427" r:id="rId21"/>
    <p:sldId id="424" r:id="rId22"/>
    <p:sldId id="425" r:id="rId23"/>
    <p:sldId id="426" r:id="rId24"/>
    <p:sldId id="412" r:id="rId25"/>
    <p:sldId id="411" r:id="rId26"/>
    <p:sldId id="428" r:id="rId27"/>
    <p:sldId id="413" r:id="rId28"/>
    <p:sldId id="433" r:id="rId29"/>
    <p:sldId id="430" r:id="rId30"/>
    <p:sldId id="434" r:id="rId31"/>
    <p:sldId id="435" r:id="rId32"/>
    <p:sldId id="436" r:id="rId33"/>
    <p:sldId id="438" r:id="rId34"/>
    <p:sldId id="437" r:id="rId35"/>
    <p:sldId id="443" r:id="rId36"/>
    <p:sldId id="442" r:id="rId37"/>
    <p:sldId id="439" r:id="rId38"/>
    <p:sldId id="440" r:id="rId39"/>
    <p:sldId id="441" r:id="rId40"/>
    <p:sldId id="444" r:id="rId41"/>
    <p:sldId id="445" r:id="rId42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FFFF"/>
    <a:srgbClr val="FF9900"/>
    <a:srgbClr val="969696"/>
    <a:srgbClr val="0000CC"/>
    <a:srgbClr val="FFCC0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38"/>
    </p:cViewPr>
  </p:sorterViewPr>
  <p:notesViewPr>
    <p:cSldViewPr>
      <p:cViewPr>
        <p:scale>
          <a:sx n="50" d="100"/>
          <a:sy n="50" d="100"/>
        </p:scale>
        <p:origin x="-840" y="-90"/>
      </p:cViewPr>
      <p:guideLst>
        <p:guide orient="horz" pos="3224"/>
        <p:guide pos="2236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2A138-A330-4282-9B54-BCA42C3471B5}" type="doc">
      <dgm:prSet loTypeId="urn:microsoft.com/office/officeart/2005/8/layout/venn1" loCatId="relationship" qsTypeId="urn:microsoft.com/office/officeart/2005/8/quickstyle/3d1" qsCatId="3D" csTypeId="urn:microsoft.com/office/officeart/2005/8/colors/accent1_2#1" csCatId="accent1" phldr="1"/>
      <dgm:spPr/>
    </dgm:pt>
    <dgm:pt modelId="{71AEF795-DD41-440F-9608-2D0A2A3B0515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Riduzione dei costi</a:t>
          </a:r>
          <a:endParaRPr lang="it-IT" sz="2000" b="1" dirty="0">
            <a:solidFill>
              <a:srgbClr val="000000"/>
            </a:solidFill>
          </a:endParaRPr>
        </a:p>
      </dgm:t>
    </dgm:pt>
    <dgm:pt modelId="{559864BA-3277-4FD5-BF1F-E48F53577513}" type="parTrans" cxnId="{10DA57A3-C2EE-4FF4-9459-28222F21203B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8EEC1285-10BD-466E-A472-2C16692B2B70}" type="sibTrans" cxnId="{10DA57A3-C2EE-4FF4-9459-28222F21203B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56761EE4-9A9B-4BA8-846F-8467EF4B5462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Riduzione del rischio di investimento</a:t>
          </a:r>
          <a:endParaRPr lang="it-IT" sz="2000" b="1" dirty="0">
            <a:solidFill>
              <a:srgbClr val="000000"/>
            </a:solidFill>
          </a:endParaRPr>
        </a:p>
      </dgm:t>
    </dgm:pt>
    <dgm:pt modelId="{E1DB8B0F-14BD-4736-B3EB-E5460D3C6E20}" type="parTrans" cxnId="{BB31DD4B-E8EC-4EF6-AFB0-9F9AD74A49C7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ED02A945-5044-4E8F-B2A0-17A21479FA25}" type="sibTrans" cxnId="{BB31DD4B-E8EC-4EF6-AFB0-9F9AD74A49C7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DBC07AE8-0F6C-400E-B782-80BBE594C036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Recupero produttività</a:t>
          </a:r>
          <a:endParaRPr lang="it-IT" sz="2000" b="1" dirty="0">
            <a:solidFill>
              <a:srgbClr val="000000"/>
            </a:solidFill>
          </a:endParaRPr>
        </a:p>
      </dgm:t>
    </dgm:pt>
    <dgm:pt modelId="{E3124908-8389-48BF-911E-1C7AC1E58FC7}" type="parTrans" cxnId="{1859DAC5-112D-4915-BC6B-964857E7B593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D0892606-0DDB-4CDC-AE89-B2997A94846F}" type="sibTrans" cxnId="{1859DAC5-112D-4915-BC6B-964857E7B593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01D1208C-BB03-46C3-97C3-5634687A6D29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Miglioramento condizioni di lavoro</a:t>
          </a:r>
          <a:endParaRPr lang="it-IT" sz="2000" b="1" dirty="0">
            <a:solidFill>
              <a:srgbClr val="000000"/>
            </a:solidFill>
          </a:endParaRPr>
        </a:p>
      </dgm:t>
    </dgm:pt>
    <dgm:pt modelId="{CACF7DC2-0D72-459B-B341-DD621AEE3C1A}" type="parTrans" cxnId="{07C778D5-02BD-4438-A36F-68F07AC5E5D3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00CC29C1-F48D-4E4F-8A1E-45023F8D2B80}" type="sibTrans" cxnId="{07C778D5-02BD-4438-A36F-68F07AC5E5D3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5A5EC0FB-96B2-4E4B-B7EC-89F213D14BF6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Miglioramento della qualità del prodotto</a:t>
          </a:r>
          <a:endParaRPr lang="it-IT" sz="2000" b="1" dirty="0">
            <a:solidFill>
              <a:srgbClr val="000000"/>
            </a:solidFill>
          </a:endParaRPr>
        </a:p>
      </dgm:t>
    </dgm:pt>
    <dgm:pt modelId="{769B908F-1DD3-44FD-B414-E4951920B971}" type="parTrans" cxnId="{E3D3CC8F-BC08-4A9D-A259-38EEF95AB0DC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2C7E572E-44B9-48A0-9FD5-F069D7FC4E5F}" type="sibTrans" cxnId="{E3D3CC8F-BC08-4A9D-A259-38EEF95AB0DC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1103CE6A-F9C0-48AA-A192-49BFD7C5EE77}">
      <dgm:prSet phldrT="[Testo]" custT="1"/>
      <dgm:spPr/>
      <dgm:t>
        <a:bodyPr/>
        <a:lstStyle/>
        <a:p>
          <a:r>
            <a:rPr lang="it-IT" sz="2000" b="1" dirty="0" smtClean="0">
              <a:solidFill>
                <a:srgbClr val="000000"/>
              </a:solidFill>
            </a:rPr>
            <a:t>Riduzione del</a:t>
          </a:r>
        </a:p>
        <a:p>
          <a:r>
            <a:rPr lang="it-IT" sz="2000" b="1" dirty="0" smtClean="0">
              <a:solidFill>
                <a:srgbClr val="000000"/>
              </a:solidFill>
            </a:rPr>
            <a:t> </a:t>
          </a:r>
          <a:r>
            <a:rPr lang="it-IT" sz="2000" b="1" dirty="0" err="1" smtClean="0">
              <a:solidFill>
                <a:srgbClr val="000000"/>
              </a:solidFill>
            </a:rPr>
            <a:t>time-to-market</a:t>
          </a:r>
          <a:endParaRPr lang="it-IT" sz="2000" b="1" dirty="0">
            <a:solidFill>
              <a:srgbClr val="000000"/>
            </a:solidFill>
          </a:endParaRPr>
        </a:p>
      </dgm:t>
    </dgm:pt>
    <dgm:pt modelId="{FA9D2748-0279-4E8F-AFD4-9BCCEC4B5AA4}" type="parTrans" cxnId="{2C65DF19-2D8A-47DE-9D95-B7B855016444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135DBDE7-568F-425A-AF8C-8BD639C40925}" type="sibTrans" cxnId="{2C65DF19-2D8A-47DE-9D95-B7B855016444}">
      <dgm:prSet/>
      <dgm:spPr/>
      <dgm:t>
        <a:bodyPr/>
        <a:lstStyle/>
        <a:p>
          <a:endParaRPr lang="it-IT" sz="2000" b="1">
            <a:solidFill>
              <a:srgbClr val="000000"/>
            </a:solidFill>
          </a:endParaRPr>
        </a:p>
      </dgm:t>
    </dgm:pt>
    <dgm:pt modelId="{E089E88F-9B0F-4314-A392-D4742F285039}" type="pres">
      <dgm:prSet presAssocID="{ABB2A138-A330-4282-9B54-BCA42C3471B5}" presName="compositeShape" presStyleCnt="0">
        <dgm:presLayoutVars>
          <dgm:chMax val="7"/>
          <dgm:dir/>
          <dgm:resizeHandles val="exact"/>
        </dgm:presLayoutVars>
      </dgm:prSet>
      <dgm:spPr/>
    </dgm:pt>
    <dgm:pt modelId="{7717D5B0-6F67-4245-B022-5933BF4FDC41}" type="pres">
      <dgm:prSet presAssocID="{71AEF795-DD41-440F-9608-2D0A2A3B0515}" presName="circ1" presStyleLbl="vennNode1" presStyleIdx="0" presStyleCnt="6"/>
      <dgm:spPr/>
      <dgm:t>
        <a:bodyPr/>
        <a:lstStyle/>
        <a:p>
          <a:endParaRPr lang="it-IT"/>
        </a:p>
      </dgm:t>
    </dgm:pt>
    <dgm:pt modelId="{B1CD554F-1C0D-4DE7-846E-1D6B3254359C}" type="pres">
      <dgm:prSet presAssocID="{71AEF795-DD41-440F-9608-2D0A2A3B0515}" presName="circ1Tx" presStyleLbl="revTx" presStyleIdx="0" presStyleCnt="0" custScaleX="232817" custLinFactNeighborX="-616" custLinFactNeighborY="5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A9ED9A-E2AE-48C4-8F80-460D974F88C3}" type="pres">
      <dgm:prSet presAssocID="{56761EE4-9A9B-4BA8-846F-8467EF4B5462}" presName="circ2" presStyleLbl="vennNode1" presStyleIdx="1" presStyleCnt="6"/>
      <dgm:spPr/>
      <dgm:t>
        <a:bodyPr/>
        <a:lstStyle/>
        <a:p>
          <a:endParaRPr lang="it-IT"/>
        </a:p>
      </dgm:t>
    </dgm:pt>
    <dgm:pt modelId="{AE6FF1B2-FFBB-441A-979E-781DF2C895FA}" type="pres">
      <dgm:prSet presAssocID="{56761EE4-9A9B-4BA8-846F-8467EF4B5462}" presName="circ2Tx" presStyleLbl="revTx" presStyleIdx="0" presStyleCnt="0" custScaleX="161531" custLinFactNeighborX="17669" custLinFactNeighborY="1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F24745-6F5C-4DCB-A9EF-C14C6725B18B}" type="pres">
      <dgm:prSet presAssocID="{DBC07AE8-0F6C-400E-B782-80BBE594C036}" presName="circ3" presStyleLbl="vennNode1" presStyleIdx="2" presStyleCnt="6"/>
      <dgm:spPr/>
      <dgm:t>
        <a:bodyPr/>
        <a:lstStyle/>
        <a:p>
          <a:endParaRPr lang="it-IT"/>
        </a:p>
      </dgm:t>
    </dgm:pt>
    <dgm:pt modelId="{0AD46FD7-2C3B-435E-B64E-6670D2454C98}" type="pres">
      <dgm:prSet presAssocID="{DBC07AE8-0F6C-400E-B782-80BBE594C036}" presName="circ3Tx" presStyleLbl="revTx" presStyleIdx="0" presStyleCnt="0" custScaleX="158990" custLinFactNeighborX="18939" custLinFactNeighborY="3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F161A-6781-46E5-8426-A3B0ABE1544A}" type="pres">
      <dgm:prSet presAssocID="{01D1208C-BB03-46C3-97C3-5634687A6D29}" presName="circ4" presStyleLbl="vennNode1" presStyleIdx="3" presStyleCnt="6"/>
      <dgm:spPr/>
      <dgm:t>
        <a:bodyPr/>
        <a:lstStyle/>
        <a:p>
          <a:endParaRPr lang="it-IT"/>
        </a:p>
      </dgm:t>
    </dgm:pt>
    <dgm:pt modelId="{9F31FF50-7816-42CD-827B-66F5FE4A0D2B}" type="pres">
      <dgm:prSet presAssocID="{01D1208C-BB03-46C3-97C3-5634687A6D29}" presName="circ4Tx" presStyleLbl="revTx" presStyleIdx="0" presStyleCnt="0" custScaleX="160482" custLinFactNeighborX="-8133" custLinFactNeighborY="65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5EE814-88E9-40C9-9092-9FE38B4C706D}" type="pres">
      <dgm:prSet presAssocID="{5A5EC0FB-96B2-4E4B-B7EC-89F213D14BF6}" presName="circ5" presStyleLbl="vennNode1" presStyleIdx="4" presStyleCnt="6"/>
      <dgm:spPr/>
    </dgm:pt>
    <dgm:pt modelId="{1958DF73-F34F-4A83-A7B8-E0B691C998AA}" type="pres">
      <dgm:prSet presAssocID="{5A5EC0FB-96B2-4E4B-B7EC-89F213D14BF6}" presName="circ5Tx" presStyleLbl="revTx" presStyleIdx="0" presStyleCnt="0" custScaleX="142216" custLinFactNeighborX="-25067" custLinFactNeighborY="-12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902793-E6C9-48C5-B0B7-0305EEF8C2F0}" type="pres">
      <dgm:prSet presAssocID="{1103CE6A-F9C0-48AA-A192-49BFD7C5EE77}" presName="circ6" presStyleLbl="vennNode1" presStyleIdx="5" presStyleCnt="6"/>
      <dgm:spPr/>
    </dgm:pt>
    <dgm:pt modelId="{924A5061-3380-40F7-946A-B704B2A84781}" type="pres">
      <dgm:prSet presAssocID="{1103CE6A-F9C0-48AA-A192-49BFD7C5EE77}" presName="circ6Tx" presStyleLbl="revTx" presStyleIdx="0" presStyleCnt="0" custScaleX="161945" custLinFactNeighborX="-17668" custLinFactNeighborY="-77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DA57A3-C2EE-4FF4-9459-28222F21203B}" srcId="{ABB2A138-A330-4282-9B54-BCA42C3471B5}" destId="{71AEF795-DD41-440F-9608-2D0A2A3B0515}" srcOrd="0" destOrd="0" parTransId="{559864BA-3277-4FD5-BF1F-E48F53577513}" sibTransId="{8EEC1285-10BD-466E-A472-2C16692B2B70}"/>
    <dgm:cxn modelId="{BB31DD4B-E8EC-4EF6-AFB0-9F9AD74A49C7}" srcId="{ABB2A138-A330-4282-9B54-BCA42C3471B5}" destId="{56761EE4-9A9B-4BA8-846F-8467EF4B5462}" srcOrd="1" destOrd="0" parTransId="{E1DB8B0F-14BD-4736-B3EB-E5460D3C6E20}" sibTransId="{ED02A945-5044-4E8F-B2A0-17A21479FA25}"/>
    <dgm:cxn modelId="{0DF76981-DE6B-4A3C-AD56-48192B263C94}" type="presOf" srcId="{DBC07AE8-0F6C-400E-B782-80BBE594C036}" destId="{0AD46FD7-2C3B-435E-B64E-6670D2454C98}" srcOrd="0" destOrd="0" presId="urn:microsoft.com/office/officeart/2005/8/layout/venn1"/>
    <dgm:cxn modelId="{7B22D1DF-AA7E-483B-8F48-7FD4AF1331CB}" type="presOf" srcId="{ABB2A138-A330-4282-9B54-BCA42C3471B5}" destId="{E089E88F-9B0F-4314-A392-D4742F285039}" srcOrd="0" destOrd="0" presId="urn:microsoft.com/office/officeart/2005/8/layout/venn1"/>
    <dgm:cxn modelId="{1859DAC5-112D-4915-BC6B-964857E7B593}" srcId="{ABB2A138-A330-4282-9B54-BCA42C3471B5}" destId="{DBC07AE8-0F6C-400E-B782-80BBE594C036}" srcOrd="2" destOrd="0" parTransId="{E3124908-8389-48BF-911E-1C7AC1E58FC7}" sibTransId="{D0892606-0DDB-4CDC-AE89-B2997A94846F}"/>
    <dgm:cxn modelId="{E3D3CC8F-BC08-4A9D-A259-38EEF95AB0DC}" srcId="{ABB2A138-A330-4282-9B54-BCA42C3471B5}" destId="{5A5EC0FB-96B2-4E4B-B7EC-89F213D14BF6}" srcOrd="4" destOrd="0" parTransId="{769B908F-1DD3-44FD-B414-E4951920B971}" sibTransId="{2C7E572E-44B9-48A0-9FD5-F069D7FC4E5F}"/>
    <dgm:cxn modelId="{2C65DF19-2D8A-47DE-9D95-B7B855016444}" srcId="{ABB2A138-A330-4282-9B54-BCA42C3471B5}" destId="{1103CE6A-F9C0-48AA-A192-49BFD7C5EE77}" srcOrd="5" destOrd="0" parTransId="{FA9D2748-0279-4E8F-AFD4-9BCCEC4B5AA4}" sibTransId="{135DBDE7-568F-425A-AF8C-8BD639C40925}"/>
    <dgm:cxn modelId="{07C778D5-02BD-4438-A36F-68F07AC5E5D3}" srcId="{ABB2A138-A330-4282-9B54-BCA42C3471B5}" destId="{01D1208C-BB03-46C3-97C3-5634687A6D29}" srcOrd="3" destOrd="0" parTransId="{CACF7DC2-0D72-459B-B341-DD621AEE3C1A}" sibTransId="{00CC29C1-F48D-4E4F-8A1E-45023F8D2B80}"/>
    <dgm:cxn modelId="{69C56F54-B980-4541-A3A4-1040AF5E3521}" type="presOf" srcId="{71AEF795-DD41-440F-9608-2D0A2A3B0515}" destId="{B1CD554F-1C0D-4DE7-846E-1D6B3254359C}" srcOrd="0" destOrd="0" presId="urn:microsoft.com/office/officeart/2005/8/layout/venn1"/>
    <dgm:cxn modelId="{954145A8-AA3D-41EE-B0F6-F509F38BECE3}" type="presOf" srcId="{1103CE6A-F9C0-48AA-A192-49BFD7C5EE77}" destId="{924A5061-3380-40F7-946A-B704B2A84781}" srcOrd="0" destOrd="0" presId="urn:microsoft.com/office/officeart/2005/8/layout/venn1"/>
    <dgm:cxn modelId="{2171A6F0-106C-4BAE-A9D2-D5045C30A949}" type="presOf" srcId="{56761EE4-9A9B-4BA8-846F-8467EF4B5462}" destId="{AE6FF1B2-FFBB-441A-979E-781DF2C895FA}" srcOrd="0" destOrd="0" presId="urn:microsoft.com/office/officeart/2005/8/layout/venn1"/>
    <dgm:cxn modelId="{8B517B80-2FE2-44A4-815B-874923EDEBBA}" type="presOf" srcId="{5A5EC0FB-96B2-4E4B-B7EC-89F213D14BF6}" destId="{1958DF73-F34F-4A83-A7B8-E0B691C998AA}" srcOrd="0" destOrd="0" presId="urn:microsoft.com/office/officeart/2005/8/layout/venn1"/>
    <dgm:cxn modelId="{732E9286-673C-4345-A70C-A5442A83E80D}" type="presOf" srcId="{01D1208C-BB03-46C3-97C3-5634687A6D29}" destId="{9F31FF50-7816-42CD-827B-66F5FE4A0D2B}" srcOrd="0" destOrd="0" presId="urn:microsoft.com/office/officeart/2005/8/layout/venn1"/>
    <dgm:cxn modelId="{C27F89F9-D799-407D-9212-2AC432B606BE}" type="presParOf" srcId="{E089E88F-9B0F-4314-A392-D4742F285039}" destId="{7717D5B0-6F67-4245-B022-5933BF4FDC41}" srcOrd="0" destOrd="0" presId="urn:microsoft.com/office/officeart/2005/8/layout/venn1"/>
    <dgm:cxn modelId="{7274B2E7-C155-44D6-9BD1-35F40B43A843}" type="presParOf" srcId="{E089E88F-9B0F-4314-A392-D4742F285039}" destId="{B1CD554F-1C0D-4DE7-846E-1D6B3254359C}" srcOrd="1" destOrd="0" presId="urn:microsoft.com/office/officeart/2005/8/layout/venn1"/>
    <dgm:cxn modelId="{081199DA-8394-46CD-BD1C-FE88CF43E58E}" type="presParOf" srcId="{E089E88F-9B0F-4314-A392-D4742F285039}" destId="{83A9ED9A-E2AE-48C4-8F80-460D974F88C3}" srcOrd="2" destOrd="0" presId="urn:microsoft.com/office/officeart/2005/8/layout/venn1"/>
    <dgm:cxn modelId="{11FA96FD-7F95-41A0-8E51-0BAFB88B64D4}" type="presParOf" srcId="{E089E88F-9B0F-4314-A392-D4742F285039}" destId="{AE6FF1B2-FFBB-441A-979E-781DF2C895FA}" srcOrd="3" destOrd="0" presId="urn:microsoft.com/office/officeart/2005/8/layout/venn1"/>
    <dgm:cxn modelId="{4A982228-E955-4680-83DE-AD6B1AB696B1}" type="presParOf" srcId="{E089E88F-9B0F-4314-A392-D4742F285039}" destId="{75F24745-6F5C-4DCB-A9EF-C14C6725B18B}" srcOrd="4" destOrd="0" presId="urn:microsoft.com/office/officeart/2005/8/layout/venn1"/>
    <dgm:cxn modelId="{1FC38A3D-44E7-4804-8213-3329154F7145}" type="presParOf" srcId="{E089E88F-9B0F-4314-A392-D4742F285039}" destId="{0AD46FD7-2C3B-435E-B64E-6670D2454C98}" srcOrd="5" destOrd="0" presId="urn:microsoft.com/office/officeart/2005/8/layout/venn1"/>
    <dgm:cxn modelId="{3C483249-E19F-4925-B591-DC6645662134}" type="presParOf" srcId="{E089E88F-9B0F-4314-A392-D4742F285039}" destId="{BB0F161A-6781-46E5-8426-A3B0ABE1544A}" srcOrd="6" destOrd="0" presId="urn:microsoft.com/office/officeart/2005/8/layout/venn1"/>
    <dgm:cxn modelId="{900DCCED-80A5-4744-97F0-E2664B6E25CB}" type="presParOf" srcId="{E089E88F-9B0F-4314-A392-D4742F285039}" destId="{9F31FF50-7816-42CD-827B-66F5FE4A0D2B}" srcOrd="7" destOrd="0" presId="urn:microsoft.com/office/officeart/2005/8/layout/venn1"/>
    <dgm:cxn modelId="{DB8452EA-381B-44FD-8F65-700B22A91637}" type="presParOf" srcId="{E089E88F-9B0F-4314-A392-D4742F285039}" destId="{D95EE814-88E9-40C9-9092-9FE38B4C706D}" srcOrd="8" destOrd="0" presId="urn:microsoft.com/office/officeart/2005/8/layout/venn1"/>
    <dgm:cxn modelId="{9656509D-9E78-4EEA-B8F7-59AD2DFE768B}" type="presParOf" srcId="{E089E88F-9B0F-4314-A392-D4742F285039}" destId="{1958DF73-F34F-4A83-A7B8-E0B691C998AA}" srcOrd="9" destOrd="0" presId="urn:microsoft.com/office/officeart/2005/8/layout/venn1"/>
    <dgm:cxn modelId="{BB0701E2-AB04-42CD-B41A-D6AD2A325002}" type="presParOf" srcId="{E089E88F-9B0F-4314-A392-D4742F285039}" destId="{37902793-E6C9-48C5-B0B7-0305EEF8C2F0}" srcOrd="10" destOrd="0" presId="urn:microsoft.com/office/officeart/2005/8/layout/venn1"/>
    <dgm:cxn modelId="{B3FB76BE-4E95-4098-8294-5E7FECE763B4}" type="presParOf" srcId="{E089E88F-9B0F-4314-A392-D4742F285039}" destId="{924A5061-3380-40F7-946A-B704B2A84781}" srcOrd="11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66288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666288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8378C90-D0E9-4FDD-A9B5-805E4EDCB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795338"/>
            <a:ext cx="5156200" cy="386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89500"/>
            <a:ext cx="52070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66288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666288"/>
            <a:ext cx="307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3350377-3B43-4C7F-BA27-64DD2EAEE4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48294-E1EB-40A0-8344-E1F504A612CD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350377-3B43-4C7F-BA27-64DD2EAEE4F3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CFD47-AC59-4C7B-BA91-1C5D404E4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Immagine 6" descr="images-1.jpeg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9EC7-E7F9-46B6-87AB-1581679D1D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B69D2-9846-43D4-BB10-A9304917A8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98E1-B355-415C-B907-F3CFC078CB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A957-A35D-4409-AD18-2B637CB6A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35870-BC8B-4FB9-B241-D15ACB5124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0AC27-9509-4732-BC43-C9AC81D265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0FCA-E42E-4651-872D-AA689343B7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BA23F-2E9C-4543-9586-CFCBF6840F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D58A-D78D-4DDE-B430-BC94393439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8E1D1-6DB5-4DE7-94CE-D113B9BA62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59B4DD9-974C-4D93-80E4-C06B17EFCE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33532"/>
            <a:ext cx="9144000" cy="5110178"/>
          </a:xfrm>
        </p:spPr>
        <p:txBody>
          <a:bodyPr/>
          <a:lstStyle/>
          <a:p>
            <a:r>
              <a:rPr lang="it-IT" sz="3200" b="1" dirty="0" smtClean="0">
                <a:solidFill>
                  <a:schemeClr val="bg1"/>
                </a:solidFill>
                <a:latin typeface="Arial" charset="0"/>
              </a:rPr>
              <a:t>Esercitazioni di:</a:t>
            </a:r>
            <a:br>
              <a:rPr lang="it-IT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it-IT" sz="32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it-IT" sz="32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it-IT" sz="5800" b="1" dirty="0" smtClean="0">
                <a:solidFill>
                  <a:schemeClr val="bg1"/>
                </a:solidFill>
                <a:latin typeface="Arial" charset="0"/>
              </a:rPr>
              <a:t>GESTIONE INTEGRATA DELLA PRODUZIONE</a:t>
            </a:r>
            <a:br>
              <a:rPr lang="it-IT" sz="58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it-IT" sz="58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it-IT" sz="5800" b="1" dirty="0" smtClean="0">
                <a:solidFill>
                  <a:schemeClr val="bg1"/>
                </a:solidFill>
                <a:latin typeface="Arial" charset="0"/>
              </a:rPr>
            </a:br>
            <a:endParaRPr lang="it-IT" sz="60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16302" y="1571612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err="1" smtClean="0">
                <a:solidFill>
                  <a:schemeClr val="bg1">
                    <a:lumMod val="75000"/>
                  </a:schemeClr>
                </a:solidFill>
              </a:rPr>
              <a:t>Behavior</a:t>
            </a:r>
            <a:endParaRPr lang="it-IT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Interfacce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>
                <a:solidFill>
                  <a:schemeClr val="bg1">
                    <a:lumMod val="75000"/>
                  </a:schemeClr>
                </a:solidFill>
              </a:rPr>
              <a:t>Sensori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07704" y="1571612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Creazione:</a:t>
            </a:r>
            <a:endParaRPr lang="it-IT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uppo 12"/>
          <p:cNvGrpSpPr/>
          <p:nvPr/>
        </p:nvGrpSpPr>
        <p:grpSpPr>
          <a:xfrm>
            <a:off x="500019" y="2940050"/>
            <a:ext cx="8174644" cy="3240000"/>
            <a:chOff x="500019" y="2940050"/>
            <a:chExt cx="8174644" cy="3240000"/>
          </a:xfrm>
        </p:grpSpPr>
        <p:sp>
          <p:nvSpPr>
            <p:cNvPr id="18" name="Rettangolo arrotondato 17"/>
            <p:cNvSpPr/>
            <p:nvPr/>
          </p:nvSpPr>
          <p:spPr bwMode="auto">
            <a:xfrm>
              <a:off x="2000232" y="2940050"/>
              <a:ext cx="3600000" cy="32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8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19" y="4091488"/>
              <a:ext cx="130353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5590" y="3157228"/>
              <a:ext cx="348876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5093" y="4091488"/>
              <a:ext cx="131844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68013" y="4091488"/>
              <a:ext cx="130665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Triangolo isoscele 22"/>
            <p:cNvSpPr/>
            <p:nvPr/>
          </p:nvSpPr>
          <p:spPr bwMode="auto">
            <a:xfrm rot="5400000">
              <a:off x="1580271" y="4564271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4" name="Triangolo isoscele 23"/>
            <p:cNvSpPr/>
            <p:nvPr/>
          </p:nvSpPr>
          <p:spPr bwMode="auto">
            <a:xfrm rot="5400000">
              <a:off x="5404056" y="4564271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5" name="Triangolo isoscele 24"/>
            <p:cNvSpPr/>
            <p:nvPr/>
          </p:nvSpPr>
          <p:spPr bwMode="auto">
            <a:xfrm rot="5400000">
              <a:off x="6916989" y="4564271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57188" y="457200"/>
            <a:ext cx="8358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Software di Simulazione 3D Create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546588" y="1700206"/>
            <a:ext cx="17145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Definizione del Layout</a:t>
            </a:r>
            <a:endParaRPr lang="it-IT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57188" y="457200"/>
            <a:ext cx="8358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Software di Simulazione 3D Create </a:t>
            </a:r>
          </a:p>
        </p:txBody>
      </p:sp>
      <p:grpSp>
        <p:nvGrpSpPr>
          <p:cNvPr id="2" name="Gruppo 12"/>
          <p:cNvGrpSpPr/>
          <p:nvPr/>
        </p:nvGrpSpPr>
        <p:grpSpPr>
          <a:xfrm>
            <a:off x="500019" y="2806700"/>
            <a:ext cx="8174644" cy="3240000"/>
            <a:chOff x="500019" y="2806700"/>
            <a:chExt cx="8174644" cy="3240000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9000" y="3011209"/>
              <a:ext cx="3456000" cy="2830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Rettangolo arrotondato 14"/>
            <p:cNvSpPr/>
            <p:nvPr/>
          </p:nvSpPr>
          <p:spPr bwMode="auto">
            <a:xfrm>
              <a:off x="3594550" y="2806700"/>
              <a:ext cx="3600000" cy="32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8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19" y="3886700"/>
              <a:ext cx="130353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8351" y="3886700"/>
              <a:ext cx="130828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68013" y="3886700"/>
              <a:ext cx="130665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riangolo isoscele 29"/>
            <p:cNvSpPr/>
            <p:nvPr/>
          </p:nvSpPr>
          <p:spPr bwMode="auto">
            <a:xfrm rot="5400000">
              <a:off x="1580271" y="435948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1" name="Triangolo isoscele 30"/>
            <p:cNvSpPr/>
            <p:nvPr/>
          </p:nvSpPr>
          <p:spPr bwMode="auto">
            <a:xfrm rot="5400000">
              <a:off x="3136021" y="435948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2" name="Triangolo isoscele 31"/>
            <p:cNvSpPr/>
            <p:nvPr/>
          </p:nvSpPr>
          <p:spPr bwMode="auto">
            <a:xfrm rot="5400000">
              <a:off x="6870906" y="435948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16600" y="1473200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Simulazione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Verifica prestazioni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Miglioramenti</a:t>
            </a:r>
            <a:endParaRPr lang="it-IT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57188" y="457200"/>
            <a:ext cx="83581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Software di Simulazione 3D Create </a:t>
            </a:r>
          </a:p>
        </p:txBody>
      </p:sp>
      <p:grpSp>
        <p:nvGrpSpPr>
          <p:cNvPr id="2" name="Gruppo 12"/>
          <p:cNvGrpSpPr/>
          <p:nvPr/>
        </p:nvGrpSpPr>
        <p:grpSpPr>
          <a:xfrm>
            <a:off x="500019" y="2940050"/>
            <a:ext cx="8294281" cy="3240000"/>
            <a:chOff x="500019" y="2940050"/>
            <a:chExt cx="8294281" cy="3240000"/>
          </a:xfrm>
        </p:grpSpPr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5900" y="3120050"/>
              <a:ext cx="3484400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3610" y="4020050"/>
              <a:ext cx="131844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Rettangolo arrotondato 15"/>
            <p:cNvSpPr/>
            <p:nvPr/>
          </p:nvSpPr>
          <p:spPr bwMode="auto">
            <a:xfrm>
              <a:off x="5194300" y="2940050"/>
              <a:ext cx="3600000" cy="324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8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19" y="4020050"/>
              <a:ext cx="1303530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3565" y="4020050"/>
              <a:ext cx="130828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riangolo isoscele 30"/>
            <p:cNvSpPr/>
            <p:nvPr/>
          </p:nvSpPr>
          <p:spPr bwMode="auto">
            <a:xfrm rot="5400000">
              <a:off x="1580271" y="449283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2" name="Triangolo isoscele 31"/>
            <p:cNvSpPr/>
            <p:nvPr/>
          </p:nvSpPr>
          <p:spPr bwMode="auto">
            <a:xfrm rot="5400000">
              <a:off x="3136021" y="449283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3" name="Triangolo isoscele 32"/>
            <p:cNvSpPr/>
            <p:nvPr/>
          </p:nvSpPr>
          <p:spPr bwMode="auto">
            <a:xfrm rot="5400000">
              <a:off x="4780671" y="4492833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8108"/>
            <a:ext cx="8458200" cy="762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Modalità di svolgimento del progetto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990600" y="1071546"/>
            <a:ext cx="74676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Scelta dell’argomento del progetto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it-IT" sz="2400" dirty="0" smtClean="0">
                <a:solidFill>
                  <a:schemeClr val="bg1"/>
                </a:solidFill>
              </a:rPr>
              <a:t>Problematica da affrontare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lphaLcParenR"/>
            </a:pPr>
            <a:r>
              <a:rPr lang="it-IT" sz="2400" dirty="0" smtClean="0">
                <a:solidFill>
                  <a:schemeClr val="bg1"/>
                </a:solidFill>
              </a:rPr>
              <a:t>Ciclo da svolgere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Scelta dei componenti, delle attrezzature e delle macchine costituenti l'impianto 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Definizione del layout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Simulazione del processo produttivo</a:t>
            </a:r>
          </a:p>
          <a:p>
            <a:pPr marL="457200" indent="-45720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it-IT" sz="2400" dirty="0" smtClean="0">
                <a:solidFill>
                  <a:schemeClr val="bg1"/>
                </a:solidFill>
              </a:rPr>
              <a:t>Analisi (</a:t>
            </a:r>
            <a:r>
              <a:rPr lang="it-IT" sz="2400" dirty="0" err="1" smtClean="0">
                <a:solidFill>
                  <a:schemeClr val="bg1"/>
                </a:solidFill>
              </a:rPr>
              <a:t>Opz</a:t>
            </a:r>
            <a:r>
              <a:rPr lang="it-IT" sz="2400" dirty="0" smtClean="0">
                <a:solidFill>
                  <a:schemeClr val="bg1"/>
                </a:solidFill>
              </a:rPr>
              <a:t>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5753" y="6000768"/>
            <a:ext cx="8072494" cy="5355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chemeClr val="bg1"/>
                </a:solidFill>
              </a:rPr>
              <a:t>Gruppi di lavoro: 4 – 6 componenti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84149"/>
            <a:ext cx="4335811" cy="6300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1" y="184150"/>
            <a:ext cx="4311855" cy="6300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uppo 75"/>
          <p:cNvGrpSpPr/>
          <p:nvPr/>
        </p:nvGrpSpPr>
        <p:grpSpPr>
          <a:xfrm>
            <a:off x="2411760" y="1205302"/>
            <a:ext cx="2000264" cy="1071570"/>
            <a:chOff x="6876256" y="188640"/>
            <a:chExt cx="2000264" cy="1071570"/>
          </a:xfrm>
        </p:grpSpPr>
        <p:sp>
          <p:nvSpPr>
            <p:cNvPr id="77" name="Ovale 94"/>
            <p:cNvSpPr/>
            <p:nvPr/>
          </p:nvSpPr>
          <p:spPr>
            <a:xfrm rot="16200000">
              <a:off x="7340603" y="-275707"/>
              <a:ext cx="1071570" cy="200026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8" name="Ovale 94"/>
            <p:cNvSpPr/>
            <p:nvPr/>
          </p:nvSpPr>
          <p:spPr>
            <a:xfrm rot="16200000">
              <a:off x="828119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9" name="Ovale 94"/>
            <p:cNvSpPr/>
            <p:nvPr/>
          </p:nvSpPr>
          <p:spPr>
            <a:xfrm rot="16200000">
              <a:off x="805819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Ovale 94"/>
            <p:cNvSpPr/>
            <p:nvPr/>
          </p:nvSpPr>
          <p:spPr>
            <a:xfrm rot="16200000">
              <a:off x="7835189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1" name="Ovale 94"/>
            <p:cNvSpPr/>
            <p:nvPr/>
          </p:nvSpPr>
          <p:spPr>
            <a:xfrm rot="16200000">
              <a:off x="761218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2" name="Ovale 94"/>
            <p:cNvSpPr/>
            <p:nvPr/>
          </p:nvSpPr>
          <p:spPr>
            <a:xfrm rot="16200000">
              <a:off x="7389183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3" name="Ovale 94"/>
            <p:cNvSpPr/>
            <p:nvPr/>
          </p:nvSpPr>
          <p:spPr>
            <a:xfrm rot="16200000">
              <a:off x="716618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4" name="Ovale 94"/>
            <p:cNvSpPr/>
            <p:nvPr/>
          </p:nvSpPr>
          <p:spPr>
            <a:xfrm rot="16200000">
              <a:off x="6943178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5" name="Ovale 94"/>
            <p:cNvSpPr/>
            <p:nvPr/>
          </p:nvSpPr>
          <p:spPr>
            <a:xfrm rot="16200000">
              <a:off x="672017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Ovale 94"/>
            <p:cNvSpPr/>
            <p:nvPr/>
          </p:nvSpPr>
          <p:spPr>
            <a:xfrm rot="16200000">
              <a:off x="649717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po 66"/>
          <p:cNvGrpSpPr/>
          <p:nvPr/>
        </p:nvGrpSpPr>
        <p:grpSpPr>
          <a:xfrm>
            <a:off x="2693998" y="2432062"/>
            <a:ext cx="1440000" cy="1714512"/>
            <a:chOff x="2428860" y="1428736"/>
            <a:chExt cx="1440000" cy="171451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6" name="Ovale 55"/>
            <p:cNvSpPr/>
            <p:nvPr/>
          </p:nvSpPr>
          <p:spPr>
            <a:xfrm>
              <a:off x="2428860" y="1428736"/>
              <a:ext cx="1440000" cy="14400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2863108" y="1862984"/>
              <a:ext cx="571504" cy="571504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3049275" y="2086822"/>
              <a:ext cx="199170" cy="1056426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uppo 87"/>
          <p:cNvGrpSpPr/>
          <p:nvPr/>
        </p:nvGrpSpPr>
        <p:grpSpPr>
          <a:xfrm>
            <a:off x="4551386" y="2574938"/>
            <a:ext cx="1440000" cy="1440000"/>
            <a:chOff x="5084305" y="4071942"/>
            <a:chExt cx="1440000" cy="1440000"/>
          </a:xfrm>
        </p:grpSpPr>
        <p:sp>
          <p:nvSpPr>
            <p:cNvPr id="37" name="Rettangolo 36"/>
            <p:cNvSpPr/>
            <p:nvPr/>
          </p:nvSpPr>
          <p:spPr>
            <a:xfrm>
              <a:off x="5214943" y="4327595"/>
              <a:ext cx="71438" cy="9286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480849" y="4149000"/>
              <a:ext cx="71437" cy="12858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5746754" y="4071942"/>
              <a:ext cx="79385" cy="144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6286513" y="4327595"/>
              <a:ext cx="71438" cy="9286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020607" y="4149000"/>
              <a:ext cx="71437" cy="12858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e 41"/>
            <p:cNvSpPr/>
            <p:nvPr/>
          </p:nvSpPr>
          <p:spPr>
            <a:xfrm>
              <a:off x="5084305" y="4071942"/>
              <a:ext cx="1440000" cy="1440000"/>
            </a:xfrm>
            <a:prstGeom prst="ellips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uppo 80"/>
          <p:cNvGrpSpPr/>
          <p:nvPr/>
        </p:nvGrpSpPr>
        <p:grpSpPr>
          <a:xfrm rot="5400000">
            <a:off x="5903088" y="2366244"/>
            <a:ext cx="1440000" cy="1714512"/>
            <a:chOff x="2428860" y="1428736"/>
            <a:chExt cx="1440000" cy="171451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Ovale 30"/>
            <p:cNvSpPr/>
            <p:nvPr/>
          </p:nvSpPr>
          <p:spPr>
            <a:xfrm>
              <a:off x="2428860" y="1428736"/>
              <a:ext cx="1440000" cy="14400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2509810" y="1862984"/>
              <a:ext cx="1289050" cy="571504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3049275" y="2086822"/>
              <a:ext cx="199170" cy="1056426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2336808" y="717550"/>
            <a:ext cx="228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Pallet con ‘Pezzo A’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265370" y="5503896"/>
            <a:ext cx="228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Pallet con ‘Pezzo B’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65766" y="1360492"/>
            <a:ext cx="25717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Attrezzatura bloccaggio pezzi su tavola girevole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65898" y="4075136"/>
            <a:ext cx="17145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Robot per saldatura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93800" y="2789252"/>
            <a:ext cx="1357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Robot per carico pezzi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8200" y="4673600"/>
            <a:ext cx="1714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</a:rPr>
              <a:t>Rulliera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057288" y="1484784"/>
            <a:ext cx="1714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</a:rPr>
              <a:t>Rulliera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uppo 88"/>
          <p:cNvGrpSpPr/>
          <p:nvPr/>
        </p:nvGrpSpPr>
        <p:grpSpPr>
          <a:xfrm>
            <a:off x="4980014" y="2860690"/>
            <a:ext cx="642942" cy="857256"/>
            <a:chOff x="4980014" y="2860690"/>
            <a:chExt cx="642942" cy="857256"/>
          </a:xfrm>
        </p:grpSpPr>
        <p:sp>
          <p:nvSpPr>
            <p:cNvPr id="34" name="Rettangolo 33"/>
            <p:cNvSpPr/>
            <p:nvPr/>
          </p:nvSpPr>
          <p:spPr>
            <a:xfrm rot="5400000">
              <a:off x="4872857" y="2967847"/>
              <a:ext cx="857256" cy="6429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 rot="5400000">
              <a:off x="4980014" y="3110723"/>
              <a:ext cx="642942" cy="35719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 rot="5400000">
              <a:off x="4980014" y="3253599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po 102"/>
          <p:cNvGrpSpPr/>
          <p:nvPr/>
        </p:nvGrpSpPr>
        <p:grpSpPr>
          <a:xfrm>
            <a:off x="3419872" y="1196752"/>
            <a:ext cx="933448" cy="1071609"/>
            <a:chOff x="4927600" y="4629150"/>
            <a:chExt cx="933448" cy="1071609"/>
          </a:xfrm>
          <a:solidFill>
            <a:srgbClr val="FF9900"/>
          </a:solidFill>
        </p:grpSpPr>
        <p:sp>
          <p:nvSpPr>
            <p:cNvPr id="104" name="Ovale 94"/>
            <p:cNvSpPr/>
            <p:nvPr/>
          </p:nvSpPr>
          <p:spPr>
            <a:xfrm rot="10800000">
              <a:off x="4927600" y="4629150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5" name="Ovale 94"/>
            <p:cNvSpPr/>
            <p:nvPr/>
          </p:nvSpPr>
          <p:spPr>
            <a:xfrm rot="16200000">
              <a:off x="5234756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6" name="Ovale 94"/>
            <p:cNvSpPr/>
            <p:nvPr/>
          </p:nvSpPr>
          <p:spPr>
            <a:xfrm rot="16200000">
              <a:off x="4625429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7" name="Ovale 94"/>
            <p:cNvSpPr/>
            <p:nvPr/>
          </p:nvSpPr>
          <p:spPr>
            <a:xfrm rot="16200000">
              <a:off x="4473097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Ovale 94"/>
            <p:cNvSpPr/>
            <p:nvPr/>
          </p:nvSpPr>
          <p:spPr>
            <a:xfrm rot="10800000">
              <a:off x="4938869" y="5141528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9" name="Ovale 94"/>
            <p:cNvSpPr/>
            <p:nvPr/>
          </p:nvSpPr>
          <p:spPr>
            <a:xfrm rot="10800000">
              <a:off x="4938869" y="5653905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0" name="Ovale 94"/>
            <p:cNvSpPr/>
            <p:nvPr/>
          </p:nvSpPr>
          <p:spPr>
            <a:xfrm rot="16200000">
              <a:off x="4777761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1" name="Ovale 94"/>
            <p:cNvSpPr/>
            <p:nvPr/>
          </p:nvSpPr>
          <p:spPr>
            <a:xfrm rot="16200000">
              <a:off x="4930093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2" name="Ovale 94"/>
            <p:cNvSpPr/>
            <p:nvPr/>
          </p:nvSpPr>
          <p:spPr>
            <a:xfrm rot="16200000">
              <a:off x="5082425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uppo 112"/>
          <p:cNvGrpSpPr/>
          <p:nvPr/>
        </p:nvGrpSpPr>
        <p:grpSpPr>
          <a:xfrm>
            <a:off x="3622693" y="1574806"/>
            <a:ext cx="642942" cy="357190"/>
            <a:chOff x="3622693" y="1574806"/>
            <a:chExt cx="642942" cy="357190"/>
          </a:xfrm>
        </p:grpSpPr>
        <p:sp>
          <p:nvSpPr>
            <p:cNvPr id="45" name="Rettangolo 16"/>
            <p:cNvSpPr/>
            <p:nvPr/>
          </p:nvSpPr>
          <p:spPr>
            <a:xfrm>
              <a:off x="3622693" y="1574806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Rettangolo 16"/>
            <p:cNvSpPr/>
            <p:nvPr/>
          </p:nvSpPr>
          <p:spPr>
            <a:xfrm>
              <a:off x="3622693" y="1860558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9" name="Gruppo 88"/>
          <p:cNvGrpSpPr/>
          <p:nvPr/>
        </p:nvGrpSpPr>
        <p:grpSpPr>
          <a:xfrm>
            <a:off x="2339752" y="4365104"/>
            <a:ext cx="2000264" cy="1071570"/>
            <a:chOff x="6876256" y="188640"/>
            <a:chExt cx="2000264" cy="1071570"/>
          </a:xfrm>
        </p:grpSpPr>
        <p:sp>
          <p:nvSpPr>
            <p:cNvPr id="90" name="Ovale 94"/>
            <p:cNvSpPr/>
            <p:nvPr/>
          </p:nvSpPr>
          <p:spPr>
            <a:xfrm rot="16200000">
              <a:off x="7340603" y="-275707"/>
              <a:ext cx="1071570" cy="200026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5" name="Ovale 94"/>
            <p:cNvSpPr/>
            <p:nvPr/>
          </p:nvSpPr>
          <p:spPr>
            <a:xfrm rot="16200000">
              <a:off x="828119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8" name="Ovale 94"/>
            <p:cNvSpPr/>
            <p:nvPr/>
          </p:nvSpPr>
          <p:spPr>
            <a:xfrm rot="16200000">
              <a:off x="805819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2" name="Ovale 94"/>
            <p:cNvSpPr/>
            <p:nvPr/>
          </p:nvSpPr>
          <p:spPr>
            <a:xfrm rot="16200000">
              <a:off x="7835189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3" name="Ovale 94"/>
            <p:cNvSpPr/>
            <p:nvPr/>
          </p:nvSpPr>
          <p:spPr>
            <a:xfrm rot="16200000">
              <a:off x="761218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3" name="Ovale 94"/>
            <p:cNvSpPr/>
            <p:nvPr/>
          </p:nvSpPr>
          <p:spPr>
            <a:xfrm rot="16200000">
              <a:off x="7389183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4" name="Ovale 94"/>
            <p:cNvSpPr/>
            <p:nvPr/>
          </p:nvSpPr>
          <p:spPr>
            <a:xfrm rot="16200000">
              <a:off x="716618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5" name="Ovale 94"/>
            <p:cNvSpPr/>
            <p:nvPr/>
          </p:nvSpPr>
          <p:spPr>
            <a:xfrm rot="16200000">
              <a:off x="6943178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6" name="Ovale 94"/>
            <p:cNvSpPr/>
            <p:nvPr/>
          </p:nvSpPr>
          <p:spPr>
            <a:xfrm rot="16200000">
              <a:off x="672017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7" name="Ovale 94"/>
            <p:cNvSpPr/>
            <p:nvPr/>
          </p:nvSpPr>
          <p:spPr>
            <a:xfrm rot="16200000">
              <a:off x="649717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18" name="Gruppo 102"/>
          <p:cNvGrpSpPr/>
          <p:nvPr/>
        </p:nvGrpSpPr>
        <p:grpSpPr>
          <a:xfrm>
            <a:off x="3419872" y="4365104"/>
            <a:ext cx="933448" cy="1071609"/>
            <a:chOff x="4927600" y="4629150"/>
            <a:chExt cx="933448" cy="1071609"/>
          </a:xfrm>
          <a:solidFill>
            <a:srgbClr val="FF9900"/>
          </a:solidFill>
        </p:grpSpPr>
        <p:sp>
          <p:nvSpPr>
            <p:cNvPr id="119" name="Ovale 94"/>
            <p:cNvSpPr/>
            <p:nvPr/>
          </p:nvSpPr>
          <p:spPr>
            <a:xfrm rot="10800000">
              <a:off x="4927600" y="4629150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0" name="Ovale 94"/>
            <p:cNvSpPr/>
            <p:nvPr/>
          </p:nvSpPr>
          <p:spPr>
            <a:xfrm rot="16200000">
              <a:off x="5234756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1" name="Ovale 94"/>
            <p:cNvSpPr/>
            <p:nvPr/>
          </p:nvSpPr>
          <p:spPr>
            <a:xfrm rot="16200000">
              <a:off x="4625429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2" name="Ovale 94"/>
            <p:cNvSpPr/>
            <p:nvPr/>
          </p:nvSpPr>
          <p:spPr>
            <a:xfrm rot="16200000">
              <a:off x="4473097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3" name="Ovale 94"/>
            <p:cNvSpPr/>
            <p:nvPr/>
          </p:nvSpPr>
          <p:spPr>
            <a:xfrm rot="10800000">
              <a:off x="4938869" y="5141528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4" name="Ovale 94"/>
            <p:cNvSpPr/>
            <p:nvPr/>
          </p:nvSpPr>
          <p:spPr>
            <a:xfrm rot="10800000">
              <a:off x="4938869" y="5653905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5" name="Ovale 94"/>
            <p:cNvSpPr/>
            <p:nvPr/>
          </p:nvSpPr>
          <p:spPr>
            <a:xfrm rot="16200000">
              <a:off x="4777761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6" name="Ovale 94"/>
            <p:cNvSpPr/>
            <p:nvPr/>
          </p:nvSpPr>
          <p:spPr>
            <a:xfrm rot="16200000">
              <a:off x="4930093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7" name="Ovale 94"/>
            <p:cNvSpPr/>
            <p:nvPr/>
          </p:nvSpPr>
          <p:spPr>
            <a:xfrm rot="16200000">
              <a:off x="5082425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563891" y="4441672"/>
            <a:ext cx="642942" cy="35719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3563888" y="5013176"/>
            <a:ext cx="642942" cy="35719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Tore\Documenti\Dottorato\Didatica\Lez 3D-Create\Ambiente di lavoro.bmp"/>
          <p:cNvPicPr>
            <a:picLocks noChangeAspect="1" noChangeArrowheads="1"/>
          </p:cNvPicPr>
          <p:nvPr/>
        </p:nvPicPr>
        <p:blipFill>
          <a:blip r:embed="rId3" cstate="print"/>
          <a:srcRect r="49057" b="2915"/>
          <a:stretch>
            <a:fillRect/>
          </a:stretch>
        </p:blipFill>
        <p:spPr bwMode="auto">
          <a:xfrm>
            <a:off x="2339752" y="1916832"/>
            <a:ext cx="6269977" cy="4248472"/>
          </a:xfrm>
          <a:prstGeom prst="rect">
            <a:avLst/>
          </a:prstGeom>
          <a:noFill/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214290"/>
            <a:ext cx="7529538" cy="757222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Ambiente di lavoro</a:t>
            </a:r>
          </a:p>
        </p:txBody>
      </p:sp>
      <p:cxnSp>
        <p:nvCxnSpPr>
          <p:cNvPr id="6" name="Connettore 2 5"/>
          <p:cNvCxnSpPr/>
          <p:nvPr/>
        </p:nvCxnSpPr>
        <p:spPr bwMode="auto">
          <a:xfrm rot="5400000">
            <a:off x="7856975" y="1820851"/>
            <a:ext cx="64294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CasellaDiTesto 6"/>
          <p:cNvSpPr txBox="1"/>
          <p:nvPr/>
        </p:nvSpPr>
        <p:spPr>
          <a:xfrm>
            <a:off x="7452320" y="92867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Controllo simulazione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15008" y="928670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3D World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 bwMode="auto">
          <a:xfrm rot="5400000">
            <a:off x="5215736" y="2356636"/>
            <a:ext cx="2000264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CasellaDiTesto 10"/>
          <p:cNvSpPr txBox="1"/>
          <p:nvPr/>
        </p:nvSpPr>
        <p:spPr>
          <a:xfrm>
            <a:off x="714348" y="5643578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Pannello Messaggi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14348" y="3060249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Pannello comandi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>
            <a:off x="1911934" y="5999180"/>
            <a:ext cx="2160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714348" y="220486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Filtri di selezione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 bwMode="auto">
          <a:xfrm>
            <a:off x="1889422" y="2071678"/>
            <a:ext cx="468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onnettore 2 17"/>
          <p:cNvCxnSpPr/>
          <p:nvPr/>
        </p:nvCxnSpPr>
        <p:spPr bwMode="auto">
          <a:xfrm>
            <a:off x="1928794" y="3274563"/>
            <a:ext cx="468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4286248" y="92867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Barra di navigazione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 bwMode="auto">
          <a:xfrm rot="5400000">
            <a:off x="4572794" y="1856570"/>
            <a:ext cx="71438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714348" y="164305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Menu Principale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2" name="Connettore 2 21"/>
          <p:cNvCxnSpPr/>
          <p:nvPr/>
        </p:nvCxnSpPr>
        <p:spPr bwMode="auto">
          <a:xfrm>
            <a:off x="1857356" y="2503887"/>
            <a:ext cx="468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CasellaDiTesto 23"/>
          <p:cNvSpPr txBox="1"/>
          <p:nvPr/>
        </p:nvSpPr>
        <p:spPr>
          <a:xfrm>
            <a:off x="5436096" y="6165304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Status bar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15900" y="184149"/>
            <a:ext cx="8756856" cy="6300001"/>
            <a:chOff x="215900" y="184149"/>
            <a:chExt cx="8756856" cy="630000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900" y="184149"/>
              <a:ext cx="4335811" cy="630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0901" y="184150"/>
              <a:ext cx="4311855" cy="6300000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188640"/>
              <a:ext cx="341831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5"/>
          <p:cNvGrpSpPr/>
          <p:nvPr/>
        </p:nvGrpSpPr>
        <p:grpSpPr>
          <a:xfrm>
            <a:off x="2411760" y="1205302"/>
            <a:ext cx="2000264" cy="1071570"/>
            <a:chOff x="6876256" y="188640"/>
            <a:chExt cx="2000264" cy="1071570"/>
          </a:xfrm>
        </p:grpSpPr>
        <p:sp>
          <p:nvSpPr>
            <p:cNvPr id="77" name="Ovale 94"/>
            <p:cNvSpPr/>
            <p:nvPr/>
          </p:nvSpPr>
          <p:spPr>
            <a:xfrm rot="16200000">
              <a:off x="7340603" y="-275707"/>
              <a:ext cx="1071570" cy="200026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8" name="Ovale 94"/>
            <p:cNvSpPr/>
            <p:nvPr/>
          </p:nvSpPr>
          <p:spPr>
            <a:xfrm rot="16200000">
              <a:off x="828119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79" name="Ovale 94"/>
            <p:cNvSpPr/>
            <p:nvPr/>
          </p:nvSpPr>
          <p:spPr>
            <a:xfrm rot="16200000">
              <a:off x="805819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Ovale 94"/>
            <p:cNvSpPr/>
            <p:nvPr/>
          </p:nvSpPr>
          <p:spPr>
            <a:xfrm rot="16200000">
              <a:off x="7835189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1" name="Ovale 94"/>
            <p:cNvSpPr/>
            <p:nvPr/>
          </p:nvSpPr>
          <p:spPr>
            <a:xfrm rot="16200000">
              <a:off x="761218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2" name="Ovale 94"/>
            <p:cNvSpPr/>
            <p:nvPr/>
          </p:nvSpPr>
          <p:spPr>
            <a:xfrm rot="16200000">
              <a:off x="7389183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3" name="Ovale 94"/>
            <p:cNvSpPr/>
            <p:nvPr/>
          </p:nvSpPr>
          <p:spPr>
            <a:xfrm rot="16200000">
              <a:off x="716618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4" name="Ovale 94"/>
            <p:cNvSpPr/>
            <p:nvPr/>
          </p:nvSpPr>
          <p:spPr>
            <a:xfrm rot="16200000">
              <a:off x="6943178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5" name="Ovale 94"/>
            <p:cNvSpPr/>
            <p:nvPr/>
          </p:nvSpPr>
          <p:spPr>
            <a:xfrm rot="16200000">
              <a:off x="672017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6" name="Ovale 94"/>
            <p:cNvSpPr/>
            <p:nvPr/>
          </p:nvSpPr>
          <p:spPr>
            <a:xfrm rot="16200000">
              <a:off x="649717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uppo 66"/>
          <p:cNvGrpSpPr/>
          <p:nvPr/>
        </p:nvGrpSpPr>
        <p:grpSpPr>
          <a:xfrm>
            <a:off x="2693998" y="2432062"/>
            <a:ext cx="1440000" cy="1714512"/>
            <a:chOff x="2428860" y="1428736"/>
            <a:chExt cx="1440000" cy="171451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56" name="Ovale 55"/>
            <p:cNvSpPr/>
            <p:nvPr/>
          </p:nvSpPr>
          <p:spPr>
            <a:xfrm>
              <a:off x="2428860" y="1428736"/>
              <a:ext cx="1440000" cy="14400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2863108" y="1862984"/>
              <a:ext cx="571504" cy="571504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3049275" y="2086822"/>
              <a:ext cx="199170" cy="1056426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uppo 87"/>
          <p:cNvGrpSpPr/>
          <p:nvPr/>
        </p:nvGrpSpPr>
        <p:grpSpPr>
          <a:xfrm>
            <a:off x="4551386" y="2574938"/>
            <a:ext cx="1440000" cy="1440000"/>
            <a:chOff x="5084305" y="4071942"/>
            <a:chExt cx="1440000" cy="1440000"/>
          </a:xfrm>
        </p:grpSpPr>
        <p:sp>
          <p:nvSpPr>
            <p:cNvPr id="37" name="Rettangolo 36"/>
            <p:cNvSpPr/>
            <p:nvPr/>
          </p:nvSpPr>
          <p:spPr>
            <a:xfrm>
              <a:off x="5214943" y="4327595"/>
              <a:ext cx="71438" cy="9286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480849" y="4149000"/>
              <a:ext cx="71437" cy="12858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5746754" y="4071942"/>
              <a:ext cx="79385" cy="144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6286513" y="4327595"/>
              <a:ext cx="71438" cy="92869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6020607" y="4149000"/>
              <a:ext cx="71437" cy="128588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Ovale 41"/>
            <p:cNvSpPr/>
            <p:nvPr/>
          </p:nvSpPr>
          <p:spPr>
            <a:xfrm>
              <a:off x="5084305" y="4071942"/>
              <a:ext cx="1440000" cy="1440000"/>
            </a:xfrm>
            <a:prstGeom prst="ellipse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uppo 80"/>
          <p:cNvGrpSpPr/>
          <p:nvPr/>
        </p:nvGrpSpPr>
        <p:grpSpPr>
          <a:xfrm rot="5400000">
            <a:off x="5903088" y="2366244"/>
            <a:ext cx="1440000" cy="1714512"/>
            <a:chOff x="2428860" y="1428736"/>
            <a:chExt cx="1440000" cy="171451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Ovale 30"/>
            <p:cNvSpPr/>
            <p:nvPr/>
          </p:nvSpPr>
          <p:spPr>
            <a:xfrm>
              <a:off x="2428860" y="1428736"/>
              <a:ext cx="1440000" cy="1440000"/>
            </a:xfrm>
            <a:prstGeom prst="ellipse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2509810" y="1862984"/>
              <a:ext cx="1289050" cy="571504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3049275" y="2086822"/>
              <a:ext cx="199170" cy="1056426"/>
            </a:xfrm>
            <a:prstGeom prst="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2336808" y="717550"/>
            <a:ext cx="228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Pallet con ‘Pezzo A’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265370" y="5503896"/>
            <a:ext cx="22860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Pallet con ‘Pezzo B’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265766" y="1360492"/>
            <a:ext cx="25717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Attrezzatura bloccaggio pezzi su tavola girevole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265898" y="4075136"/>
            <a:ext cx="17145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Robot per saldatura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193800" y="2789252"/>
            <a:ext cx="1357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>
                    <a:lumMod val="75000"/>
                  </a:schemeClr>
                </a:solidFill>
              </a:rPr>
              <a:t>Robot per carico pezzi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8200" y="4673600"/>
            <a:ext cx="1714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</a:rPr>
              <a:t>Rulliera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1057288" y="1484784"/>
            <a:ext cx="1714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>
                    <a:lumMod val="75000"/>
                  </a:schemeClr>
                </a:solidFill>
              </a:rPr>
              <a:t>Rulliera</a:t>
            </a:r>
            <a:endParaRPr lang="it-IT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Gruppo 88"/>
          <p:cNvGrpSpPr/>
          <p:nvPr/>
        </p:nvGrpSpPr>
        <p:grpSpPr>
          <a:xfrm>
            <a:off x="4980014" y="2860690"/>
            <a:ext cx="642942" cy="857256"/>
            <a:chOff x="4980014" y="2860690"/>
            <a:chExt cx="642942" cy="857256"/>
          </a:xfrm>
        </p:grpSpPr>
        <p:sp>
          <p:nvSpPr>
            <p:cNvPr id="34" name="Rettangolo 33"/>
            <p:cNvSpPr/>
            <p:nvPr/>
          </p:nvSpPr>
          <p:spPr>
            <a:xfrm rot="5400000">
              <a:off x="4872857" y="2967847"/>
              <a:ext cx="857256" cy="642942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 rot="5400000">
              <a:off x="4980014" y="3110723"/>
              <a:ext cx="642942" cy="357190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6" name="Rettangolo 35"/>
            <p:cNvSpPr/>
            <p:nvPr/>
          </p:nvSpPr>
          <p:spPr>
            <a:xfrm rot="5400000">
              <a:off x="4980014" y="3253599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uppo 102"/>
          <p:cNvGrpSpPr/>
          <p:nvPr/>
        </p:nvGrpSpPr>
        <p:grpSpPr>
          <a:xfrm>
            <a:off x="3419872" y="1196752"/>
            <a:ext cx="933448" cy="1071609"/>
            <a:chOff x="4927600" y="4629150"/>
            <a:chExt cx="933448" cy="1071609"/>
          </a:xfrm>
          <a:solidFill>
            <a:srgbClr val="FF9900"/>
          </a:solidFill>
        </p:grpSpPr>
        <p:sp>
          <p:nvSpPr>
            <p:cNvPr id="104" name="Ovale 94"/>
            <p:cNvSpPr/>
            <p:nvPr/>
          </p:nvSpPr>
          <p:spPr>
            <a:xfrm rot="10800000">
              <a:off x="4927600" y="4629150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5" name="Ovale 94"/>
            <p:cNvSpPr/>
            <p:nvPr/>
          </p:nvSpPr>
          <p:spPr>
            <a:xfrm rot="16200000">
              <a:off x="5234756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6" name="Ovale 94"/>
            <p:cNvSpPr/>
            <p:nvPr/>
          </p:nvSpPr>
          <p:spPr>
            <a:xfrm rot="16200000">
              <a:off x="4625429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7" name="Ovale 94"/>
            <p:cNvSpPr/>
            <p:nvPr/>
          </p:nvSpPr>
          <p:spPr>
            <a:xfrm rot="16200000">
              <a:off x="4473097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Ovale 94"/>
            <p:cNvSpPr/>
            <p:nvPr/>
          </p:nvSpPr>
          <p:spPr>
            <a:xfrm rot="10800000">
              <a:off x="4938869" y="5141528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9" name="Ovale 94"/>
            <p:cNvSpPr/>
            <p:nvPr/>
          </p:nvSpPr>
          <p:spPr>
            <a:xfrm rot="10800000">
              <a:off x="4938869" y="5653905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0" name="Ovale 94"/>
            <p:cNvSpPr/>
            <p:nvPr/>
          </p:nvSpPr>
          <p:spPr>
            <a:xfrm rot="16200000">
              <a:off x="4777761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1" name="Ovale 94"/>
            <p:cNvSpPr/>
            <p:nvPr/>
          </p:nvSpPr>
          <p:spPr>
            <a:xfrm rot="16200000">
              <a:off x="4930093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2" name="Ovale 94"/>
            <p:cNvSpPr/>
            <p:nvPr/>
          </p:nvSpPr>
          <p:spPr>
            <a:xfrm rot="16200000">
              <a:off x="5082425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uppo 112"/>
          <p:cNvGrpSpPr/>
          <p:nvPr/>
        </p:nvGrpSpPr>
        <p:grpSpPr>
          <a:xfrm>
            <a:off x="3622693" y="1574806"/>
            <a:ext cx="642942" cy="357190"/>
            <a:chOff x="3622693" y="1574806"/>
            <a:chExt cx="642942" cy="357190"/>
          </a:xfrm>
        </p:grpSpPr>
        <p:sp>
          <p:nvSpPr>
            <p:cNvPr id="45" name="Rettangolo 16"/>
            <p:cNvSpPr/>
            <p:nvPr/>
          </p:nvSpPr>
          <p:spPr>
            <a:xfrm>
              <a:off x="3622693" y="1574806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Rettangolo 16"/>
            <p:cNvSpPr/>
            <p:nvPr/>
          </p:nvSpPr>
          <p:spPr>
            <a:xfrm>
              <a:off x="3622693" y="1860558"/>
              <a:ext cx="642942" cy="71438"/>
            </a:xfrm>
            <a:prstGeom prst="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uppo 88"/>
          <p:cNvGrpSpPr/>
          <p:nvPr/>
        </p:nvGrpSpPr>
        <p:grpSpPr>
          <a:xfrm>
            <a:off x="2339752" y="4365104"/>
            <a:ext cx="2000264" cy="1071570"/>
            <a:chOff x="6876256" y="188640"/>
            <a:chExt cx="2000264" cy="1071570"/>
          </a:xfrm>
        </p:grpSpPr>
        <p:sp>
          <p:nvSpPr>
            <p:cNvPr id="90" name="Ovale 94"/>
            <p:cNvSpPr/>
            <p:nvPr/>
          </p:nvSpPr>
          <p:spPr>
            <a:xfrm rot="16200000">
              <a:off x="7340603" y="-275707"/>
              <a:ext cx="1071570" cy="2000264"/>
            </a:xfrm>
            <a:prstGeom prst="rect">
              <a:avLst/>
            </a:prstGeom>
            <a:noFill/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5" name="Ovale 94"/>
            <p:cNvSpPr/>
            <p:nvPr/>
          </p:nvSpPr>
          <p:spPr>
            <a:xfrm rot="16200000">
              <a:off x="828119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8" name="Ovale 94"/>
            <p:cNvSpPr/>
            <p:nvPr/>
          </p:nvSpPr>
          <p:spPr>
            <a:xfrm rot="16200000">
              <a:off x="805819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2" name="Ovale 94"/>
            <p:cNvSpPr/>
            <p:nvPr/>
          </p:nvSpPr>
          <p:spPr>
            <a:xfrm rot="16200000">
              <a:off x="7835189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3" name="Ovale 94"/>
            <p:cNvSpPr/>
            <p:nvPr/>
          </p:nvSpPr>
          <p:spPr>
            <a:xfrm rot="16200000">
              <a:off x="761218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3" name="Ovale 94"/>
            <p:cNvSpPr/>
            <p:nvPr/>
          </p:nvSpPr>
          <p:spPr>
            <a:xfrm rot="16200000">
              <a:off x="7389183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4" name="Ovale 94"/>
            <p:cNvSpPr/>
            <p:nvPr/>
          </p:nvSpPr>
          <p:spPr>
            <a:xfrm rot="16200000">
              <a:off x="7166181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5" name="Ovale 94"/>
            <p:cNvSpPr/>
            <p:nvPr/>
          </p:nvSpPr>
          <p:spPr>
            <a:xfrm rot="16200000">
              <a:off x="6943178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6" name="Ovale 94"/>
            <p:cNvSpPr/>
            <p:nvPr/>
          </p:nvSpPr>
          <p:spPr>
            <a:xfrm rot="16200000">
              <a:off x="6720176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7" name="Ovale 94"/>
            <p:cNvSpPr/>
            <p:nvPr/>
          </p:nvSpPr>
          <p:spPr>
            <a:xfrm rot="16200000">
              <a:off x="6497174" y="700998"/>
              <a:ext cx="1071570" cy="4685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po 102"/>
          <p:cNvGrpSpPr/>
          <p:nvPr/>
        </p:nvGrpSpPr>
        <p:grpSpPr>
          <a:xfrm>
            <a:off x="3419872" y="4365104"/>
            <a:ext cx="933448" cy="1071609"/>
            <a:chOff x="4927600" y="4629150"/>
            <a:chExt cx="933448" cy="1071609"/>
          </a:xfrm>
          <a:solidFill>
            <a:srgbClr val="FF9900"/>
          </a:solidFill>
        </p:grpSpPr>
        <p:sp>
          <p:nvSpPr>
            <p:cNvPr id="119" name="Ovale 94"/>
            <p:cNvSpPr/>
            <p:nvPr/>
          </p:nvSpPr>
          <p:spPr>
            <a:xfrm rot="10800000">
              <a:off x="4927600" y="4629150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0" name="Ovale 94"/>
            <p:cNvSpPr/>
            <p:nvPr/>
          </p:nvSpPr>
          <p:spPr>
            <a:xfrm rot="16200000">
              <a:off x="5234756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1" name="Ovale 94"/>
            <p:cNvSpPr/>
            <p:nvPr/>
          </p:nvSpPr>
          <p:spPr>
            <a:xfrm rot="16200000">
              <a:off x="4625429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2" name="Ovale 94"/>
            <p:cNvSpPr/>
            <p:nvPr/>
          </p:nvSpPr>
          <p:spPr>
            <a:xfrm rot="16200000">
              <a:off x="4473097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3" name="Ovale 94"/>
            <p:cNvSpPr/>
            <p:nvPr/>
          </p:nvSpPr>
          <p:spPr>
            <a:xfrm rot="10800000">
              <a:off x="4938869" y="5141528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4" name="Ovale 94"/>
            <p:cNvSpPr/>
            <p:nvPr/>
          </p:nvSpPr>
          <p:spPr>
            <a:xfrm rot="10800000">
              <a:off x="4938869" y="5653905"/>
              <a:ext cx="922179" cy="4685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5" name="Ovale 94"/>
            <p:cNvSpPr/>
            <p:nvPr/>
          </p:nvSpPr>
          <p:spPr>
            <a:xfrm rot="16200000">
              <a:off x="4777761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6" name="Ovale 94"/>
            <p:cNvSpPr/>
            <p:nvPr/>
          </p:nvSpPr>
          <p:spPr>
            <a:xfrm rot="16200000">
              <a:off x="4930093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7" name="Ovale 94"/>
            <p:cNvSpPr/>
            <p:nvPr/>
          </p:nvSpPr>
          <p:spPr>
            <a:xfrm rot="16200000">
              <a:off x="5082425" y="5124928"/>
              <a:ext cx="1071570" cy="80014"/>
            </a:xfrm>
            <a:prstGeom prst="rect">
              <a:avLst/>
            </a:prstGeom>
            <a:grp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563891" y="4441672"/>
            <a:ext cx="642942" cy="35719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3563888" y="5013176"/>
            <a:ext cx="642942" cy="35719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214290"/>
            <a:ext cx="7529538" cy="757222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Sequenza di operazioni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67544" y="476672"/>
            <a:ext cx="82089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Ingresso pezzo A e B nella cella su pallet movimentati da </a:t>
            </a:r>
            <a:r>
              <a:rPr lang="it-IT" sz="2800" dirty="0" err="1" smtClean="0">
                <a:solidFill>
                  <a:schemeClr val="bg1"/>
                </a:solidFill>
                <a:ea typeface="+mj-ea"/>
                <a:cs typeface="+mj-cs"/>
              </a:rPr>
              <a:t>rulliere</a:t>
            </a: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Posizionamento pezzi A e B su attrezzatura di sostegno per la lavorazione (l’attrezzatura è su una tavola girevole)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Saldatura tratto AB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Rotazione tavola girevole di 180°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Saldatura tratto </a:t>
            </a:r>
            <a:r>
              <a:rPr lang="it-IT" sz="2800" dirty="0" err="1" smtClean="0">
                <a:solidFill>
                  <a:schemeClr val="bg1"/>
                </a:solidFill>
                <a:ea typeface="+mj-ea"/>
                <a:cs typeface="+mj-cs"/>
              </a:rPr>
              <a:t>A’B</a:t>
            </a: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’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Rotazione tavola girevole di 90°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chemeClr val="bg1"/>
                </a:solidFill>
                <a:ea typeface="+mj-ea"/>
                <a:cs typeface="+mj-cs"/>
              </a:rPr>
              <a:t>Uscita dalla cella mediante </a:t>
            </a:r>
            <a:r>
              <a:rPr lang="it-IT" sz="2800" dirty="0" err="1" smtClean="0">
                <a:solidFill>
                  <a:schemeClr val="bg1"/>
                </a:solidFill>
                <a:ea typeface="+mj-ea"/>
                <a:cs typeface="+mj-cs"/>
              </a:rPr>
              <a:t>rulliera</a:t>
            </a:r>
            <a:endParaRPr lang="it-IT" sz="280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712968" cy="57912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it-IT" b="1" dirty="0" smtClean="0">
                <a:solidFill>
                  <a:schemeClr val="bg1"/>
                </a:solidFill>
                <a:latin typeface="Arial" charset="0"/>
              </a:rPr>
              <a:t>Ing. Salvatore </a:t>
            </a:r>
            <a:r>
              <a:rPr lang="it-IT" b="1" dirty="0" err="1" smtClean="0">
                <a:solidFill>
                  <a:schemeClr val="bg1"/>
                </a:solidFill>
                <a:latin typeface="Arial" charset="0"/>
              </a:rPr>
              <a:t>Iliano</a:t>
            </a:r>
            <a:endParaRPr lang="it-IT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Tel.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 050-2218172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E-mail: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 salvatore.iliano@ing.unipi.it</a:t>
            </a:r>
          </a:p>
          <a:p>
            <a:pPr marL="0" indent="0">
              <a:lnSpc>
                <a:spcPct val="130000"/>
              </a:lnSpc>
              <a:buNone/>
            </a:pPr>
            <a:endParaRPr lang="it-IT" sz="2800" b="1" dirty="0" smtClean="0">
              <a:solidFill>
                <a:schemeClr val="bg1"/>
              </a:solidFill>
              <a:latin typeface="Arial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Ufficio: 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laboratorio SIP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(al 2° piano nel capannone	nuovo dietro il 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dipartimento 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di ing. meccanica)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628650"/>
            <a:ext cx="8568952" cy="50325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o 59"/>
          <p:cNvGrpSpPr/>
          <p:nvPr/>
        </p:nvGrpSpPr>
        <p:grpSpPr>
          <a:xfrm>
            <a:off x="467544" y="548680"/>
            <a:ext cx="7776864" cy="5112568"/>
            <a:chOff x="1659976" y="4114800"/>
            <a:chExt cx="4830274" cy="2743200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2792413" y="5711825"/>
              <a:ext cx="822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A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2393950" y="5761038"/>
              <a:ext cx="639763" cy="365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28" name="Line 4"/>
            <p:cNvSpPr>
              <a:spLocks noChangeShapeType="1"/>
            </p:cNvSpPr>
            <p:nvPr/>
          </p:nvSpPr>
          <p:spPr bwMode="auto">
            <a:xfrm flipV="1">
              <a:off x="3033713" y="5394325"/>
              <a:ext cx="1920875" cy="731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2393950" y="5943600"/>
              <a:ext cx="639763" cy="365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3033713" y="5578475"/>
              <a:ext cx="1920875" cy="730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2393950" y="5761038"/>
              <a:ext cx="0" cy="1825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3033713" y="6126163"/>
              <a:ext cx="0" cy="1825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954588" y="5394325"/>
              <a:ext cx="0" cy="184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V="1">
              <a:off x="2657475" y="5191125"/>
              <a:ext cx="0" cy="7302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657475" y="5191125"/>
              <a:ext cx="182563" cy="904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V="1">
              <a:off x="2840038" y="5281613"/>
              <a:ext cx="0" cy="7318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4578350" y="5191125"/>
              <a:ext cx="182563" cy="90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V="1">
              <a:off x="4578350" y="4459288"/>
              <a:ext cx="0" cy="731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4578350" y="4459288"/>
              <a:ext cx="182563" cy="904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4760913" y="4549775"/>
              <a:ext cx="0" cy="731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V="1">
              <a:off x="2840038" y="5281613"/>
              <a:ext cx="1920875" cy="7318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 flipV="1">
              <a:off x="2840038" y="4549775"/>
              <a:ext cx="1920875" cy="7318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657475" y="4459288"/>
              <a:ext cx="1920875" cy="7318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 flipV="1">
              <a:off x="2657475" y="5191125"/>
              <a:ext cx="1920875" cy="7302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H="1" flipV="1">
              <a:off x="4772025" y="5303838"/>
              <a:ext cx="182563" cy="904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2393950" y="5668963"/>
              <a:ext cx="274638" cy="920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>
              <a:off x="3033713" y="64008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>
              <a:off x="2393950" y="6035675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2393950" y="6492875"/>
              <a:ext cx="639763" cy="365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954588" y="5668963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V="1">
              <a:off x="3033713" y="6126163"/>
              <a:ext cx="1920875" cy="731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H="1">
              <a:off x="2028825" y="5761038"/>
              <a:ext cx="273050" cy="90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 flipH="1">
              <a:off x="2028825" y="5943600"/>
              <a:ext cx="273050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V="1">
              <a:off x="2028825" y="5578475"/>
              <a:ext cx="0" cy="27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>
              <a:off x="2028825" y="6035675"/>
              <a:ext cx="0" cy="273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H="1" flipV="1">
              <a:off x="2119313" y="5668963"/>
              <a:ext cx="182562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/>
          </p:nvSpPr>
          <p:spPr bwMode="auto">
            <a:xfrm flipH="1" flipV="1">
              <a:off x="2119313" y="4937125"/>
              <a:ext cx="366712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/>
          </p:nvSpPr>
          <p:spPr bwMode="auto">
            <a:xfrm flipV="1">
              <a:off x="2119313" y="4937125"/>
              <a:ext cx="0" cy="7318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V="1">
              <a:off x="2668588" y="4664075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V="1">
              <a:off x="2851150" y="4754563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 flipH="1" flipV="1">
              <a:off x="2393950" y="4479925"/>
              <a:ext cx="274638" cy="184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2851150" y="4754563"/>
              <a:ext cx="182563" cy="92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3648075" y="4389438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/>
          </p:nvSpPr>
          <p:spPr bwMode="auto">
            <a:xfrm flipV="1">
              <a:off x="3597275" y="5588000"/>
              <a:ext cx="577850" cy="2159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H="1">
              <a:off x="3384550" y="5305425"/>
              <a:ext cx="565150" cy="2270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6" name="Oval 42"/>
            <p:cNvSpPr>
              <a:spLocks noChangeArrowheads="1"/>
            </p:cNvSpPr>
            <p:nvPr/>
          </p:nvSpPr>
          <p:spPr bwMode="auto">
            <a:xfrm>
              <a:off x="2786063" y="5954713"/>
              <a:ext cx="103187" cy="10160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7" name="Oval 43"/>
            <p:cNvSpPr>
              <a:spLocks noChangeArrowheads="1"/>
            </p:cNvSpPr>
            <p:nvPr/>
          </p:nvSpPr>
          <p:spPr bwMode="auto">
            <a:xfrm>
              <a:off x="2598738" y="5851525"/>
              <a:ext cx="101600" cy="10318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8" name="Oval 44"/>
            <p:cNvSpPr>
              <a:spLocks noChangeArrowheads="1"/>
            </p:cNvSpPr>
            <p:nvPr/>
          </p:nvSpPr>
          <p:spPr bwMode="auto">
            <a:xfrm>
              <a:off x="4706938" y="5249863"/>
              <a:ext cx="101600" cy="10160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69" name="Oval 45"/>
            <p:cNvSpPr>
              <a:spLocks noChangeArrowheads="1"/>
            </p:cNvSpPr>
            <p:nvPr/>
          </p:nvSpPr>
          <p:spPr bwMode="auto">
            <a:xfrm>
              <a:off x="4529138" y="5153025"/>
              <a:ext cx="103187" cy="10160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70" name="Arc 46"/>
            <p:cNvSpPr>
              <a:spLocks/>
            </p:cNvSpPr>
            <p:nvPr/>
          </p:nvSpPr>
          <p:spPr bwMode="auto">
            <a:xfrm flipH="1">
              <a:off x="3400425" y="4297363"/>
              <a:ext cx="547688" cy="18256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179 w 43200"/>
                <a:gd name="T1" fmla="*/ 43196 h 43196"/>
                <a:gd name="T2" fmla="*/ 43200 w 43200"/>
                <a:gd name="T3" fmla="*/ 21600 h 43196"/>
                <a:gd name="T4" fmla="*/ 21600 w 43200"/>
                <a:gd name="T5" fmla="*/ 21600 h 4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96" fill="none" extrusionOk="0">
                  <a:moveTo>
                    <a:pt x="21179" y="43195"/>
                  </a:moveTo>
                  <a:cubicBezTo>
                    <a:pt x="9415" y="42966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196" stroke="0" extrusionOk="0">
                  <a:moveTo>
                    <a:pt x="21179" y="43195"/>
                  </a:moveTo>
                  <a:cubicBezTo>
                    <a:pt x="9415" y="42966"/>
                    <a:pt x="0" y="3336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3200">
                <a:solidFill>
                  <a:srgbClr val="000000"/>
                </a:solidFill>
              </a:endParaRPr>
            </a:p>
          </p:txBody>
        </p:sp>
        <p:sp>
          <p:nvSpPr>
            <p:cNvPr id="1071" name="Text Box 47"/>
            <p:cNvSpPr txBox="1">
              <a:spLocks noChangeArrowheads="1"/>
            </p:cNvSpPr>
            <p:nvPr/>
          </p:nvSpPr>
          <p:spPr bwMode="auto">
            <a:xfrm>
              <a:off x="2598738" y="5632450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B’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2" name="Text Box 48"/>
            <p:cNvSpPr txBox="1">
              <a:spLocks noChangeArrowheads="1"/>
            </p:cNvSpPr>
            <p:nvPr/>
          </p:nvSpPr>
          <p:spPr bwMode="auto">
            <a:xfrm>
              <a:off x="4287838" y="4986338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A’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3" name="Text Box 49"/>
            <p:cNvSpPr txBox="1">
              <a:spLocks noChangeArrowheads="1"/>
            </p:cNvSpPr>
            <p:nvPr/>
          </p:nvSpPr>
          <p:spPr bwMode="auto">
            <a:xfrm>
              <a:off x="3857625" y="4114800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Z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4" name="Text Box 50"/>
            <p:cNvSpPr txBox="1">
              <a:spLocks noChangeArrowheads="1"/>
            </p:cNvSpPr>
            <p:nvPr/>
          </p:nvSpPr>
          <p:spPr bwMode="auto">
            <a:xfrm>
              <a:off x="2609850" y="4502150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5" name="Text Box 51"/>
            <p:cNvSpPr txBox="1">
              <a:spLocks noChangeArrowheads="1"/>
            </p:cNvSpPr>
            <p:nvPr/>
          </p:nvSpPr>
          <p:spPr bwMode="auto">
            <a:xfrm>
              <a:off x="1659976" y="5168900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200</a:t>
              </a:r>
              <a:endPara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6" name="Text Box 52"/>
            <p:cNvSpPr txBox="1">
              <a:spLocks noChangeArrowheads="1"/>
            </p:cNvSpPr>
            <p:nvPr/>
          </p:nvSpPr>
          <p:spPr bwMode="auto">
            <a:xfrm>
              <a:off x="1749425" y="5803900"/>
              <a:ext cx="8223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7" name="Text Box 53"/>
            <p:cNvSpPr txBox="1">
              <a:spLocks noChangeArrowheads="1"/>
            </p:cNvSpPr>
            <p:nvPr/>
          </p:nvSpPr>
          <p:spPr bwMode="auto">
            <a:xfrm>
              <a:off x="2522538" y="6378575"/>
              <a:ext cx="8239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200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8" name="Text Box 54"/>
            <p:cNvSpPr txBox="1">
              <a:spLocks noChangeArrowheads="1"/>
            </p:cNvSpPr>
            <p:nvPr/>
          </p:nvSpPr>
          <p:spPr bwMode="auto">
            <a:xfrm>
              <a:off x="3759200" y="6218238"/>
              <a:ext cx="82391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1000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9" name="Text Box 55"/>
            <p:cNvSpPr txBox="1">
              <a:spLocks noChangeArrowheads="1"/>
            </p:cNvSpPr>
            <p:nvPr/>
          </p:nvSpPr>
          <p:spPr bwMode="auto">
            <a:xfrm>
              <a:off x="4730750" y="5041900"/>
              <a:ext cx="8223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B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5554664" y="4314825"/>
              <a:ext cx="935586" cy="3137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Pezzo A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5567363" y="5311775"/>
              <a:ext cx="922887" cy="3137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Pezzo B</a:t>
              </a:r>
              <a:endParaRPr kumimoji="0" lang="it-IT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 flipH="1">
              <a:off x="4830763" y="4459288"/>
              <a:ext cx="715962" cy="2047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83" name="AutoShape 59"/>
            <p:cNvCxnSpPr>
              <a:cxnSpLocks noChangeShapeType="1"/>
            </p:cNvCxnSpPr>
            <p:nvPr/>
          </p:nvCxnSpPr>
          <p:spPr bwMode="auto">
            <a:xfrm flipH="1">
              <a:off x="5046663" y="5408613"/>
              <a:ext cx="515937" cy="508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5" name="Gruppo 74"/>
          <p:cNvGrpSpPr/>
          <p:nvPr/>
        </p:nvGrpSpPr>
        <p:grpSpPr>
          <a:xfrm>
            <a:off x="6300192" y="5301208"/>
            <a:ext cx="1512169" cy="673108"/>
            <a:chOff x="4932040" y="5434427"/>
            <a:chExt cx="1512169" cy="673108"/>
          </a:xfrm>
        </p:grpSpPr>
        <p:grpSp>
          <p:nvGrpSpPr>
            <p:cNvPr id="74" name="Gruppo 73"/>
            <p:cNvGrpSpPr/>
            <p:nvPr/>
          </p:nvGrpSpPr>
          <p:grpSpPr>
            <a:xfrm>
              <a:off x="4932040" y="5434427"/>
              <a:ext cx="1168426" cy="673108"/>
              <a:chOff x="4932040" y="5434427"/>
              <a:chExt cx="1168426" cy="673108"/>
            </a:xfrm>
          </p:grpSpPr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4932040" y="5974316"/>
                <a:ext cx="907778" cy="1332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5320767" y="5434427"/>
                <a:ext cx="130325" cy="5398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0" name="Line 66"/>
              <p:cNvSpPr>
                <a:spLocks noChangeShapeType="1"/>
              </p:cNvSpPr>
              <p:nvPr/>
            </p:nvSpPr>
            <p:spPr bwMode="auto">
              <a:xfrm flipV="1">
                <a:off x="5451092" y="5434427"/>
                <a:ext cx="516804" cy="5398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1" name="Arc 67"/>
              <p:cNvSpPr>
                <a:spLocks/>
              </p:cNvSpPr>
              <p:nvPr/>
            </p:nvSpPr>
            <p:spPr bwMode="auto">
              <a:xfrm rot="16200000" flipV="1">
                <a:off x="5545521" y="5424046"/>
                <a:ext cx="462762" cy="6471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6860"/>
                  <a:gd name="T1" fmla="*/ 0 h 21600"/>
                  <a:gd name="T2" fmla="*/ 16860 w 16860"/>
                  <a:gd name="T3" fmla="*/ 8098 h 21600"/>
                  <a:gd name="T4" fmla="*/ 0 w 168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860" h="21600" fill="none" extrusionOk="0">
                    <a:moveTo>
                      <a:pt x="-1" y="0"/>
                    </a:moveTo>
                    <a:cubicBezTo>
                      <a:pt x="6557" y="0"/>
                      <a:pt x="12760" y="2979"/>
                      <a:pt x="16859" y="8098"/>
                    </a:cubicBezTo>
                  </a:path>
                  <a:path w="16860" h="21600" stroke="0" extrusionOk="0">
                    <a:moveTo>
                      <a:pt x="-1" y="0"/>
                    </a:moveTo>
                    <a:cubicBezTo>
                      <a:pt x="6557" y="0"/>
                      <a:pt x="12760" y="2979"/>
                      <a:pt x="16859" y="80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3" name="Line 69"/>
              <p:cNvSpPr>
                <a:spLocks noChangeShapeType="1"/>
              </p:cNvSpPr>
              <p:nvPr/>
            </p:nvSpPr>
            <p:spPr bwMode="auto">
              <a:xfrm>
                <a:off x="5839818" y="5974316"/>
                <a:ext cx="25840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94" name="Text Box 70"/>
            <p:cNvSpPr txBox="1">
              <a:spLocks noChangeArrowheads="1"/>
            </p:cNvSpPr>
            <p:nvPr/>
          </p:nvSpPr>
          <p:spPr bwMode="auto">
            <a:xfrm>
              <a:off x="5967897" y="5434427"/>
              <a:ext cx="476312" cy="53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a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095" name="Text Box 71"/>
          <p:cNvSpPr txBox="1">
            <a:spLocks noChangeArrowheads="1"/>
          </p:cNvSpPr>
          <p:nvPr/>
        </p:nvSpPr>
        <p:spPr bwMode="auto">
          <a:xfrm>
            <a:off x="7345290" y="5415729"/>
            <a:ext cx="1163933" cy="5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PI_es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PI_eser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PI_eser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43608" y="3284984"/>
            <a:ext cx="17281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(0,0,0)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5" name="Connettore 2 4"/>
          <p:cNvCxnSpPr>
            <a:stCxn id="3" idx="3"/>
          </p:cNvCxnSpPr>
          <p:nvPr/>
        </p:nvCxnSpPr>
        <p:spPr bwMode="auto">
          <a:xfrm>
            <a:off x="2771800" y="3608150"/>
            <a:ext cx="1512168" cy="368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sellaDiTesto 5"/>
          <p:cNvSpPr txBox="1"/>
          <p:nvPr/>
        </p:nvSpPr>
        <p:spPr>
          <a:xfrm>
            <a:off x="1475656" y="90872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(-1550,900,0)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7" name="Connettore 2 6"/>
          <p:cNvCxnSpPr>
            <a:stCxn id="6" idx="2"/>
          </p:cNvCxnSpPr>
          <p:nvPr/>
        </p:nvCxnSpPr>
        <p:spPr bwMode="auto">
          <a:xfrm rot="5400000">
            <a:off x="2608912" y="1357899"/>
            <a:ext cx="289773" cy="6840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CasellaDiTesto 12"/>
          <p:cNvSpPr txBox="1"/>
          <p:nvPr/>
        </p:nvSpPr>
        <p:spPr>
          <a:xfrm>
            <a:off x="5436096" y="90872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(1350,0,0)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14" name="Connettore 2 13"/>
          <p:cNvCxnSpPr>
            <a:stCxn id="13" idx="2"/>
          </p:cNvCxnSpPr>
          <p:nvPr/>
        </p:nvCxnSpPr>
        <p:spPr bwMode="auto">
          <a:xfrm rot="5400000">
            <a:off x="6029291" y="1969968"/>
            <a:ext cx="1441903" cy="6120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uppo 20"/>
          <p:cNvGrpSpPr/>
          <p:nvPr/>
        </p:nvGrpSpPr>
        <p:grpSpPr>
          <a:xfrm>
            <a:off x="683568" y="5661248"/>
            <a:ext cx="936104" cy="936104"/>
            <a:chOff x="251520" y="404664"/>
            <a:chExt cx="936104" cy="936104"/>
          </a:xfrm>
        </p:grpSpPr>
        <p:cxnSp>
          <p:nvCxnSpPr>
            <p:cNvPr id="17" name="Connettore 2 16"/>
            <p:cNvCxnSpPr/>
            <p:nvPr/>
          </p:nvCxnSpPr>
          <p:spPr bwMode="auto">
            <a:xfrm rot="5400000" flipH="1" flipV="1">
              <a:off x="-71722" y="871922"/>
              <a:ext cx="936104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Connettore 2 17"/>
            <p:cNvCxnSpPr/>
            <p:nvPr/>
          </p:nvCxnSpPr>
          <p:spPr bwMode="auto">
            <a:xfrm rot="10800000" flipH="1" flipV="1">
              <a:off x="251520" y="1267172"/>
              <a:ext cx="936104" cy="158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CasellaDiTesto 18"/>
          <p:cNvSpPr txBox="1"/>
          <p:nvPr/>
        </p:nvSpPr>
        <p:spPr>
          <a:xfrm>
            <a:off x="1619672" y="6211669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x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51520" y="5373216"/>
            <a:ext cx="4320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Y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652120" y="5877272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(2105,0,0)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3" name="Connettore 2 22"/>
          <p:cNvCxnSpPr>
            <a:stCxn id="22" idx="0"/>
          </p:cNvCxnSpPr>
          <p:nvPr/>
        </p:nvCxnSpPr>
        <p:spPr bwMode="auto">
          <a:xfrm rot="5400000" flipH="1" flipV="1">
            <a:off x="6894259" y="5319211"/>
            <a:ext cx="936102" cy="1800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1371600" y="578485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(-1550,-900,0)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4" name="Connettore 2 23"/>
          <p:cNvCxnSpPr>
            <a:stCxn id="16" idx="0"/>
          </p:cNvCxnSpPr>
          <p:nvPr/>
        </p:nvCxnSpPr>
        <p:spPr bwMode="auto">
          <a:xfrm rot="16200000" flipV="1">
            <a:off x="2559515" y="5352585"/>
            <a:ext cx="355600" cy="508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214290"/>
            <a:ext cx="7529538" cy="757222"/>
          </a:xfrm>
        </p:spPr>
        <p:txBody>
          <a:bodyPr/>
          <a:lstStyle/>
          <a:p>
            <a:r>
              <a:rPr lang="it-IT" sz="3600" b="1" dirty="0" err="1" smtClean="0">
                <a:solidFill>
                  <a:schemeClr val="bg1"/>
                </a:solidFill>
                <a:latin typeface="Arial" charset="0"/>
              </a:rPr>
              <a:t>Component</a:t>
            </a:r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 Creator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723" y="3357562"/>
            <a:ext cx="46577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9" y="1014413"/>
            <a:ext cx="3576634" cy="21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Ovale 57"/>
          <p:cNvSpPr/>
          <p:nvPr/>
        </p:nvSpPr>
        <p:spPr bwMode="auto">
          <a:xfrm>
            <a:off x="785786" y="1428736"/>
            <a:ext cx="1571636" cy="19288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78" name="Connettore 2 77"/>
          <p:cNvCxnSpPr>
            <a:stCxn id="58" idx="5"/>
          </p:cNvCxnSpPr>
          <p:nvPr/>
        </p:nvCxnSpPr>
        <p:spPr bwMode="auto">
          <a:xfrm rot="16200000" flipH="1">
            <a:off x="2704625" y="2497727"/>
            <a:ext cx="713948" cy="18686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" name="Connettore 1 6"/>
          <p:cNvCxnSpPr/>
          <p:nvPr/>
        </p:nvCxnSpPr>
        <p:spPr bwMode="auto">
          <a:xfrm rot="10800000">
            <a:off x="4226205" y="3380158"/>
            <a:ext cx="0" cy="4088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onnettore 2 8"/>
          <p:cNvCxnSpPr/>
          <p:nvPr/>
        </p:nvCxnSpPr>
        <p:spPr bwMode="auto">
          <a:xfrm rot="10800000">
            <a:off x="4298213" y="3427412"/>
            <a:ext cx="2736304" cy="15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32" name="Gruppo 31"/>
          <p:cNvGrpSpPr/>
          <p:nvPr/>
        </p:nvGrpSpPr>
        <p:grpSpPr>
          <a:xfrm>
            <a:off x="163146" y="3892986"/>
            <a:ext cx="3256726" cy="1984286"/>
            <a:chOff x="-224715" y="3892986"/>
            <a:chExt cx="3256726" cy="1984286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1115616" y="3892986"/>
              <a:ext cx="908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1200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5" name="Connettore 2 14"/>
            <p:cNvCxnSpPr/>
            <p:nvPr/>
          </p:nvCxnSpPr>
          <p:spPr bwMode="auto">
            <a:xfrm rot="10800000" flipV="1">
              <a:off x="899592" y="4221088"/>
              <a:ext cx="1152128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Connettore 2 17"/>
            <p:cNvCxnSpPr/>
            <p:nvPr/>
          </p:nvCxnSpPr>
          <p:spPr bwMode="auto">
            <a:xfrm rot="16200000" flipH="1">
              <a:off x="-216532" y="5337212"/>
              <a:ext cx="1080117" cy="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CasellaDiTesto 20"/>
            <p:cNvSpPr txBox="1"/>
            <p:nvPr/>
          </p:nvSpPr>
          <p:spPr>
            <a:xfrm>
              <a:off x="2123728" y="4469050"/>
              <a:ext cx="908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800</a:t>
              </a:r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467544" y="4365104"/>
              <a:ext cx="1584176" cy="1512168"/>
            </a:xfrm>
            <a:prstGeom prst="cub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28" name="Connettore 2 27"/>
            <p:cNvCxnSpPr/>
            <p:nvPr/>
          </p:nvCxnSpPr>
          <p:spPr bwMode="auto">
            <a:xfrm rot="5400000">
              <a:off x="1907704" y="4365104"/>
              <a:ext cx="432048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1" name="CasellaDiTesto 30"/>
            <p:cNvSpPr txBox="1"/>
            <p:nvPr/>
          </p:nvSpPr>
          <p:spPr>
            <a:xfrm>
              <a:off x="-224715" y="5097378"/>
              <a:ext cx="908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560</a:t>
              </a:r>
            </a:p>
            <a:p>
              <a:endParaRPr lang="it-IT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9413"/>
          <a:stretch>
            <a:fillRect/>
          </a:stretch>
        </p:blipFill>
        <p:spPr bwMode="auto">
          <a:xfrm>
            <a:off x="928662" y="2071678"/>
            <a:ext cx="7143800" cy="243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Movement Path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00166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1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6248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2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72330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3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>
            <a:off x="2500298" y="1430430"/>
            <a:ext cx="1428760" cy="35719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Freccia a destra 18"/>
          <p:cNvSpPr/>
          <p:nvPr/>
        </p:nvSpPr>
        <p:spPr bwMode="auto">
          <a:xfrm>
            <a:off x="5286380" y="1430430"/>
            <a:ext cx="1428760" cy="35719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57455" t="39620" r="19362" b="41612"/>
          <a:stretch>
            <a:fillRect/>
          </a:stretch>
        </p:blipFill>
        <p:spPr bwMode="auto">
          <a:xfrm>
            <a:off x="3203848" y="3429000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 bwMode="auto">
          <a:xfrm>
            <a:off x="2915816" y="4005064"/>
            <a:ext cx="3456384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347864" y="4509118"/>
            <a:ext cx="2736304" cy="1701184"/>
            <a:chOff x="3347864" y="4984723"/>
            <a:chExt cx="2016224" cy="1225586"/>
          </a:xfrm>
        </p:grpSpPr>
        <p:pic>
          <p:nvPicPr>
            <p:cNvPr id="14" name="Immagine 13" descr="rulliera.bmp"/>
            <p:cNvPicPr>
              <a:picLocks noChangeAspect="1"/>
            </p:cNvPicPr>
            <p:nvPr/>
          </p:nvPicPr>
          <p:blipFill>
            <a:blip r:embed="rId4" cstate="print"/>
            <a:srcRect l="6192" t="29490" r="15328" b="12263"/>
            <a:stretch>
              <a:fillRect/>
            </a:stretch>
          </p:blipFill>
          <p:spPr>
            <a:xfrm>
              <a:off x="3347864" y="5013176"/>
              <a:ext cx="2016224" cy="1197133"/>
            </a:xfrm>
            <a:prstGeom prst="rect">
              <a:avLst/>
            </a:prstGeom>
          </p:spPr>
        </p:pic>
        <p:cxnSp>
          <p:nvCxnSpPr>
            <p:cNvPr id="15" name="Connettore 2 14"/>
            <p:cNvCxnSpPr/>
            <p:nvPr/>
          </p:nvCxnSpPr>
          <p:spPr bwMode="auto">
            <a:xfrm rot="10800000" flipV="1">
              <a:off x="3491880" y="5085182"/>
              <a:ext cx="1440160" cy="2160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10000"/>
                </a:schemeClr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CasellaDiTesto 9"/>
            <p:cNvSpPr txBox="1"/>
            <p:nvPr/>
          </p:nvSpPr>
          <p:spPr>
            <a:xfrm>
              <a:off x="3666215" y="4984723"/>
              <a:ext cx="908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2400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Ovale 29"/>
          <p:cNvSpPr/>
          <p:nvPr/>
        </p:nvSpPr>
        <p:spPr bwMode="auto">
          <a:xfrm>
            <a:off x="4932040" y="4941168"/>
            <a:ext cx="144016" cy="144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1" name="Connettore 2 30"/>
          <p:cNvCxnSpPr/>
          <p:nvPr/>
        </p:nvCxnSpPr>
        <p:spPr bwMode="auto">
          <a:xfrm rot="10800000" flipV="1">
            <a:off x="3779912" y="5445224"/>
            <a:ext cx="1296143" cy="2278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CasellaDiTesto 32"/>
          <p:cNvSpPr txBox="1"/>
          <p:nvPr/>
        </p:nvSpPr>
        <p:spPr>
          <a:xfrm>
            <a:off x="4059410" y="5589240"/>
            <a:ext cx="123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1550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7143800" cy="345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Movement Path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00166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1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286248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2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72330" y="1285860"/>
            <a:ext cx="6429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CC"/>
                </a:solidFill>
              </a:rPr>
              <a:t>3</a:t>
            </a:r>
            <a:endParaRPr lang="it-IT" dirty="0">
              <a:solidFill>
                <a:srgbClr val="0000CC"/>
              </a:solidFill>
            </a:endParaRPr>
          </a:p>
        </p:txBody>
      </p:sp>
      <p:sp>
        <p:nvSpPr>
          <p:cNvPr id="18" name="Freccia a destra 17"/>
          <p:cNvSpPr/>
          <p:nvPr/>
        </p:nvSpPr>
        <p:spPr bwMode="auto">
          <a:xfrm>
            <a:off x="2500298" y="1430430"/>
            <a:ext cx="1428760" cy="35719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Freccia a destra 18"/>
          <p:cNvSpPr/>
          <p:nvPr/>
        </p:nvSpPr>
        <p:spPr bwMode="auto">
          <a:xfrm>
            <a:off x="5286380" y="1430430"/>
            <a:ext cx="1428760" cy="35719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286248" y="5572140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a typeface="+mj-ea"/>
                <a:cs typeface="+mj-cs"/>
              </a:rPr>
              <a:t>Robot</a:t>
            </a:r>
          </a:p>
        </p:txBody>
      </p:sp>
      <p:pic>
        <p:nvPicPr>
          <p:cNvPr id="14" name="Immagine 13" descr="rulliera.bmp"/>
          <p:cNvPicPr>
            <a:picLocks noChangeAspect="1"/>
          </p:cNvPicPr>
          <p:nvPr/>
        </p:nvPicPr>
        <p:blipFill>
          <a:blip r:embed="rId4" cstate="print"/>
          <a:srcRect l="6192" t="29490" r="15328" b="12263"/>
          <a:stretch>
            <a:fillRect/>
          </a:stretch>
        </p:blipFill>
        <p:spPr>
          <a:xfrm>
            <a:off x="6372200" y="5013176"/>
            <a:ext cx="2016224" cy="1197133"/>
          </a:xfrm>
          <a:prstGeom prst="rect">
            <a:avLst/>
          </a:prstGeom>
        </p:spPr>
      </p:pic>
      <p:cxnSp>
        <p:nvCxnSpPr>
          <p:cNvPr id="15" name="Connettore 2 14"/>
          <p:cNvCxnSpPr/>
          <p:nvPr/>
        </p:nvCxnSpPr>
        <p:spPr bwMode="auto">
          <a:xfrm rot="10800000" flipV="1">
            <a:off x="6516216" y="5085182"/>
            <a:ext cx="1440160" cy="2160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1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6732240" y="4829090"/>
            <a:ext cx="90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2400</a:t>
            </a:r>
            <a:endParaRPr lang="it-IT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6"/>
          <p:cNvGrpSpPr/>
          <p:nvPr/>
        </p:nvGrpSpPr>
        <p:grpSpPr>
          <a:xfrm>
            <a:off x="1000100" y="3917950"/>
            <a:ext cx="7572428" cy="2729561"/>
            <a:chOff x="714348" y="3860685"/>
            <a:chExt cx="7858180" cy="27830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64" t="48594"/>
            <a:stretch>
              <a:fillRect/>
            </a:stretch>
          </p:blipFill>
          <p:spPr bwMode="auto">
            <a:xfrm>
              <a:off x="857225" y="3860685"/>
              <a:ext cx="7479544" cy="2535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/>
          </p:nvSpPr>
          <p:spPr>
            <a:xfrm>
              <a:off x="3143240" y="5935576"/>
              <a:ext cx="257176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a typeface="+mj-ea"/>
                  <a:cs typeface="+mj-cs"/>
                </a:rPr>
                <a:t>Container Filler</a:t>
              </a:r>
            </a:p>
          </p:txBody>
        </p:sp>
        <p:sp>
          <p:nvSpPr>
            <p:cNvPr id="8" name="Rettangolo 7"/>
            <p:cNvSpPr/>
            <p:nvPr/>
          </p:nvSpPr>
          <p:spPr bwMode="auto">
            <a:xfrm>
              <a:off x="714348" y="3860685"/>
              <a:ext cx="7858180" cy="2783025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" name="Connettore 2 13"/>
          <p:cNvCxnSpPr>
            <a:stCxn id="7" idx="3"/>
          </p:cNvCxnSpPr>
          <p:nvPr/>
        </p:nvCxnSpPr>
        <p:spPr bwMode="auto">
          <a:xfrm>
            <a:off x="4438650" y="2625734"/>
            <a:ext cx="2419366" cy="171451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" name="Gruppo 15"/>
          <p:cNvGrpSpPr/>
          <p:nvPr/>
        </p:nvGrpSpPr>
        <p:grpSpPr>
          <a:xfrm>
            <a:off x="571472" y="1339850"/>
            <a:ext cx="4151386" cy="2571768"/>
            <a:chOff x="285720" y="500042"/>
            <a:chExt cx="5118974" cy="3000396"/>
          </a:xfrm>
        </p:grpSpPr>
        <p:sp>
          <p:nvSpPr>
            <p:cNvPr id="7" name="Rettangolo 6"/>
            <p:cNvSpPr/>
            <p:nvPr/>
          </p:nvSpPr>
          <p:spPr bwMode="auto">
            <a:xfrm>
              <a:off x="285720" y="500042"/>
              <a:ext cx="4768524" cy="300039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1588" b="55586"/>
            <a:stretch>
              <a:fillRect/>
            </a:stretch>
          </p:blipFill>
          <p:spPr bwMode="auto">
            <a:xfrm>
              <a:off x="571472" y="1000108"/>
              <a:ext cx="4398186" cy="237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395375" y="551900"/>
              <a:ext cx="500931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a typeface="+mj-ea"/>
                  <a:cs typeface="+mj-cs"/>
                </a:rPr>
                <a:t>Component Pattern Container</a:t>
              </a:r>
            </a:p>
          </p:txBody>
        </p:sp>
      </p:grpSp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82650" y="338128"/>
            <a:ext cx="4068000" cy="135732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Component Pattern Container</a:t>
            </a:r>
            <a:br>
              <a:rPr lang="en-US" sz="3600" b="1" dirty="0" smtClean="0">
                <a:solidFill>
                  <a:schemeClr val="bg1"/>
                </a:solidFill>
                <a:latin typeface="Arial" charset="0"/>
              </a:rPr>
            </a:br>
            <a:endParaRPr lang="en-US" sz="36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149850" y="338128"/>
            <a:ext cx="3644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Component Filler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749800" y="427028"/>
            <a:ext cx="825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+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5861050" y="1720850"/>
            <a:ext cx="2000250" cy="13335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5861050" y="3232150"/>
            <a:ext cx="2000250" cy="10795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3" name="Connettore 1 22"/>
          <p:cNvCxnSpPr/>
          <p:nvPr/>
        </p:nvCxnSpPr>
        <p:spPr bwMode="auto">
          <a:xfrm rot="10800000" flipV="1">
            <a:off x="7977200" y="1776415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 rot="10800000" flipV="1">
            <a:off x="7977200" y="2984500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CasellaDiTesto 24"/>
          <p:cNvSpPr txBox="1"/>
          <p:nvPr/>
        </p:nvSpPr>
        <p:spPr>
          <a:xfrm>
            <a:off x="8172450" y="2133605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560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405564" y="1133473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800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 bwMode="auto">
          <a:xfrm rot="5400000">
            <a:off x="5656259" y="1454150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Connettore 1 27"/>
          <p:cNvCxnSpPr/>
          <p:nvPr/>
        </p:nvCxnSpPr>
        <p:spPr bwMode="auto">
          <a:xfrm rot="5400000">
            <a:off x="7763680" y="1489869"/>
            <a:ext cx="28575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 rot="10800000" flipV="1">
            <a:off x="5905500" y="1562100"/>
            <a:ext cx="192882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rot="16200000" flipV="1">
            <a:off x="7588001" y="2400049"/>
            <a:ext cx="10800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1" name="CasellaDiTesto 30"/>
          <p:cNvSpPr txBox="1"/>
          <p:nvPr/>
        </p:nvSpPr>
        <p:spPr>
          <a:xfrm>
            <a:off x="8083550" y="299468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1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 bwMode="auto">
          <a:xfrm rot="10800000" flipV="1">
            <a:off x="7369171" y="3225802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ttore 1 32"/>
          <p:cNvCxnSpPr/>
          <p:nvPr/>
        </p:nvCxnSpPr>
        <p:spPr bwMode="auto">
          <a:xfrm rot="10800000" flipV="1">
            <a:off x="7369171" y="3338510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ttore 1 33"/>
          <p:cNvCxnSpPr/>
          <p:nvPr/>
        </p:nvCxnSpPr>
        <p:spPr bwMode="auto">
          <a:xfrm rot="16200000" flipV="1">
            <a:off x="8009409" y="3264395"/>
            <a:ext cx="1800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5"/>
          <p:cNvGrpSpPr/>
          <p:nvPr/>
        </p:nvGrpSpPr>
        <p:grpSpPr>
          <a:xfrm>
            <a:off x="438150" y="1250950"/>
            <a:ext cx="2975562" cy="1422400"/>
            <a:chOff x="285720" y="500042"/>
            <a:chExt cx="4572962" cy="3000396"/>
          </a:xfrm>
        </p:grpSpPr>
        <p:sp>
          <p:nvSpPr>
            <p:cNvPr id="7" name="Rettangolo 6"/>
            <p:cNvSpPr/>
            <p:nvPr/>
          </p:nvSpPr>
          <p:spPr bwMode="auto">
            <a:xfrm>
              <a:off x="285720" y="500042"/>
              <a:ext cx="4572962" cy="300039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1588" b="55586"/>
            <a:stretch>
              <a:fillRect/>
            </a:stretch>
          </p:blipFill>
          <p:spPr bwMode="auto">
            <a:xfrm>
              <a:off x="332864" y="1000108"/>
              <a:ext cx="4398186" cy="237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Immagine 11" descr="Immagine6.bmp"/>
          <p:cNvPicPr>
            <a:picLocks noChangeAspect="1"/>
          </p:cNvPicPr>
          <p:nvPr/>
        </p:nvPicPr>
        <p:blipFill>
          <a:blip r:embed="rId4"/>
          <a:srcRect t="818" r="58750"/>
          <a:stretch>
            <a:fillRect/>
          </a:stretch>
        </p:blipFill>
        <p:spPr>
          <a:xfrm>
            <a:off x="615950" y="2762250"/>
            <a:ext cx="2711450" cy="3956050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882650" y="338128"/>
            <a:ext cx="4068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Component Pattern Container</a:t>
            </a:r>
            <a:b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149850" y="338128"/>
            <a:ext cx="36449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Component Filler 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749800" y="427028"/>
            <a:ext cx="8255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+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5350" y="3917950"/>
            <a:ext cx="3740912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94300" y="1384300"/>
            <a:ext cx="2845639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ttangolo arrotondato 22"/>
          <p:cNvSpPr/>
          <p:nvPr/>
        </p:nvSpPr>
        <p:spPr bwMode="auto">
          <a:xfrm>
            <a:off x="4616450" y="4940300"/>
            <a:ext cx="4000500" cy="4445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>
            <a:off x="438150" y="2851150"/>
            <a:ext cx="3067050" cy="4445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Gripper</a:t>
            </a:r>
          </a:p>
        </p:txBody>
      </p:sp>
      <p:pic>
        <p:nvPicPr>
          <p:cNvPr id="22" name="Immagine 21" descr="picture1.bmp"/>
          <p:cNvPicPr>
            <a:picLocks noChangeAspect="1"/>
          </p:cNvPicPr>
          <p:nvPr/>
        </p:nvPicPr>
        <p:blipFill>
          <a:blip r:embed="rId3" cstate="print"/>
          <a:srcRect l="1612" t="14112" r="17742" b="17339"/>
          <a:stretch>
            <a:fillRect/>
          </a:stretch>
        </p:blipFill>
        <p:spPr>
          <a:xfrm>
            <a:off x="571472" y="1071546"/>
            <a:ext cx="2731453" cy="1857388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 bwMode="auto">
          <a:xfrm>
            <a:off x="1000100" y="3857628"/>
            <a:ext cx="642942" cy="207170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4" name="Rettangolo 23"/>
          <p:cNvSpPr/>
          <p:nvPr/>
        </p:nvSpPr>
        <p:spPr bwMode="auto">
          <a:xfrm>
            <a:off x="1000100" y="6143644"/>
            <a:ext cx="642942" cy="21431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85918" y="600076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10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85918" y="464344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100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28" name="Connettore 1 27"/>
          <p:cNvCxnSpPr/>
          <p:nvPr/>
        </p:nvCxnSpPr>
        <p:spPr bwMode="auto">
          <a:xfrm rot="5400000">
            <a:off x="821505" y="4893479"/>
            <a:ext cx="207170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Connettore 1 28"/>
          <p:cNvCxnSpPr/>
          <p:nvPr/>
        </p:nvCxnSpPr>
        <p:spPr bwMode="auto">
          <a:xfrm rot="10800000" flipV="1">
            <a:off x="1000102" y="3714751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1071538" y="314324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30</a:t>
            </a:r>
            <a:endParaRPr lang="it-IT" sz="2800" dirty="0">
              <a:solidFill>
                <a:srgbClr val="000000"/>
              </a:solidFill>
            </a:endParaRPr>
          </a:p>
        </p:txBody>
      </p:sp>
      <p:pic>
        <p:nvPicPr>
          <p:cNvPr id="33" name="Immagine 32" descr="picture2.bmp"/>
          <p:cNvPicPr>
            <a:picLocks noChangeAspect="1"/>
          </p:cNvPicPr>
          <p:nvPr/>
        </p:nvPicPr>
        <p:blipFill>
          <a:blip r:embed="rId4" cstate="print"/>
          <a:srcRect l="13333" t="14583" r="25000" b="19791"/>
          <a:stretch>
            <a:fillRect/>
          </a:stretch>
        </p:blipFill>
        <p:spPr>
          <a:xfrm>
            <a:off x="4143372" y="1142984"/>
            <a:ext cx="2013871" cy="1714512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5643570" y="61976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70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36" name="Connettore 1 35"/>
          <p:cNvCxnSpPr/>
          <p:nvPr/>
        </p:nvCxnSpPr>
        <p:spPr bwMode="auto">
          <a:xfrm rot="5400000">
            <a:off x="4465637" y="1270003"/>
            <a:ext cx="92869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ttore 1 36"/>
          <p:cNvCxnSpPr/>
          <p:nvPr/>
        </p:nvCxnSpPr>
        <p:spPr bwMode="auto">
          <a:xfrm rot="5400000">
            <a:off x="4915690" y="1285066"/>
            <a:ext cx="100013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Immagine 39" descr="picture5.bmp"/>
          <p:cNvPicPr>
            <a:picLocks noChangeAspect="1"/>
          </p:cNvPicPr>
          <p:nvPr/>
        </p:nvPicPr>
        <p:blipFill>
          <a:blip r:embed="rId5" cstate="print"/>
          <a:srcRect l="13334" t="29167" r="24166" b="30208"/>
          <a:stretch>
            <a:fillRect/>
          </a:stretch>
        </p:blipFill>
        <p:spPr>
          <a:xfrm>
            <a:off x="4143372" y="3143248"/>
            <a:ext cx="2060700" cy="1071570"/>
          </a:xfrm>
          <a:prstGeom prst="rect">
            <a:avLst/>
          </a:prstGeom>
        </p:spPr>
      </p:pic>
      <p:sp>
        <p:nvSpPr>
          <p:cNvPr id="41" name="CasellaDiTesto 40"/>
          <p:cNvSpPr txBox="1"/>
          <p:nvPr/>
        </p:nvSpPr>
        <p:spPr>
          <a:xfrm>
            <a:off x="2786050" y="3639925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40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000892" y="378619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10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43" name="Connettore 1 42"/>
          <p:cNvCxnSpPr/>
          <p:nvPr/>
        </p:nvCxnSpPr>
        <p:spPr bwMode="auto">
          <a:xfrm rot="10800000" flipV="1">
            <a:off x="6286513" y="4071942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ttore 1 43"/>
          <p:cNvCxnSpPr/>
          <p:nvPr/>
        </p:nvCxnSpPr>
        <p:spPr bwMode="auto">
          <a:xfrm rot="10800000" flipV="1">
            <a:off x="6286513" y="4184650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ttore 1 44"/>
          <p:cNvCxnSpPr/>
          <p:nvPr/>
        </p:nvCxnSpPr>
        <p:spPr bwMode="auto">
          <a:xfrm rot="10800000" flipV="1">
            <a:off x="3500431" y="3857628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ttore 1 45"/>
          <p:cNvCxnSpPr/>
          <p:nvPr/>
        </p:nvCxnSpPr>
        <p:spPr bwMode="auto">
          <a:xfrm rot="10800000" flipV="1">
            <a:off x="3500431" y="4071942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7" name="Immagine 46" descr="picture4.bmp"/>
          <p:cNvPicPr>
            <a:picLocks noChangeAspect="1"/>
          </p:cNvPicPr>
          <p:nvPr/>
        </p:nvPicPr>
        <p:blipFill>
          <a:blip r:embed="rId6" cstate="print"/>
          <a:srcRect l="14167" t="19791" r="24166" b="14583"/>
          <a:stretch>
            <a:fillRect/>
          </a:stretch>
        </p:blipFill>
        <p:spPr>
          <a:xfrm>
            <a:off x="4071934" y="4857760"/>
            <a:ext cx="2097783" cy="1785950"/>
          </a:xfrm>
          <a:prstGeom prst="rect">
            <a:avLst/>
          </a:prstGeom>
        </p:spPr>
      </p:pic>
      <p:cxnSp>
        <p:nvCxnSpPr>
          <p:cNvPr id="48" name="Connettore 1 47"/>
          <p:cNvCxnSpPr/>
          <p:nvPr/>
        </p:nvCxnSpPr>
        <p:spPr bwMode="auto">
          <a:xfrm rot="10800000" flipV="1">
            <a:off x="6215074" y="4929198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ttore 1 48"/>
          <p:cNvCxnSpPr/>
          <p:nvPr/>
        </p:nvCxnSpPr>
        <p:spPr bwMode="auto">
          <a:xfrm rot="10800000" flipV="1">
            <a:off x="6215074" y="6572272"/>
            <a:ext cx="642941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CasellaDiTesto 49"/>
          <p:cNvSpPr txBox="1"/>
          <p:nvPr/>
        </p:nvSpPr>
        <p:spPr>
          <a:xfrm>
            <a:off x="6715140" y="528638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260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4643438" y="428625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300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52" name="Connettore 1 51"/>
          <p:cNvCxnSpPr/>
          <p:nvPr/>
        </p:nvCxnSpPr>
        <p:spPr bwMode="auto">
          <a:xfrm rot="5400000">
            <a:off x="3894133" y="4606933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Connettore 1 52"/>
          <p:cNvCxnSpPr/>
          <p:nvPr/>
        </p:nvCxnSpPr>
        <p:spPr bwMode="auto">
          <a:xfrm rot="5400000">
            <a:off x="6001554" y="4642652"/>
            <a:ext cx="28575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ttore 1 55"/>
          <p:cNvCxnSpPr/>
          <p:nvPr/>
        </p:nvCxnSpPr>
        <p:spPr bwMode="auto">
          <a:xfrm rot="10800000" flipV="1">
            <a:off x="4143374" y="4714883"/>
            <a:ext cx="192882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8" name="Connettore 1 57"/>
          <p:cNvCxnSpPr/>
          <p:nvPr/>
        </p:nvCxnSpPr>
        <p:spPr bwMode="auto">
          <a:xfrm rot="16200000" flipV="1">
            <a:off x="5786447" y="5754681"/>
            <a:ext cx="1571636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0" name="Connettore 1 59"/>
          <p:cNvCxnSpPr/>
          <p:nvPr/>
        </p:nvCxnSpPr>
        <p:spPr bwMode="auto">
          <a:xfrm rot="16200000" flipH="1">
            <a:off x="1642248" y="6276996"/>
            <a:ext cx="296070" cy="8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2" name="Connettore 1 61"/>
          <p:cNvCxnSpPr/>
          <p:nvPr/>
        </p:nvCxnSpPr>
        <p:spPr bwMode="auto">
          <a:xfrm rot="10800000" flipV="1">
            <a:off x="4972052" y="939799"/>
            <a:ext cx="35559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6" name="Connettore 1 65"/>
          <p:cNvCxnSpPr/>
          <p:nvPr/>
        </p:nvCxnSpPr>
        <p:spPr bwMode="auto">
          <a:xfrm rot="16200000" flipV="1">
            <a:off x="6926751" y="4110535"/>
            <a:ext cx="1800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67" name="Connettore 1 66"/>
          <p:cNvCxnSpPr/>
          <p:nvPr/>
        </p:nvCxnSpPr>
        <p:spPr bwMode="auto">
          <a:xfrm rot="16200000" flipV="1">
            <a:off x="3352751" y="3945499"/>
            <a:ext cx="2160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712968" cy="57912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it-IT" sz="2800" b="1" dirty="0" smtClean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Ricevimento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Martedì </a:t>
            </a:r>
            <a:r>
              <a:rPr lang="it-IT" sz="2800" b="1" dirty="0" smtClean="0">
                <a:solidFill>
                  <a:schemeClr val="bg1"/>
                </a:solidFill>
                <a:latin typeface="Arial" charset="0"/>
              </a:rPr>
              <a:t>16:30 – 19:30  (3 Ore)</a:t>
            </a:r>
          </a:p>
          <a:p>
            <a:pPr marL="0" indent="0">
              <a:lnSpc>
                <a:spcPct val="130000"/>
              </a:lnSpc>
              <a:buNone/>
            </a:pPr>
            <a:endParaRPr lang="it-IT" sz="2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628650"/>
            <a:ext cx="8568952" cy="59436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8358246" cy="5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 bwMode="auto">
          <a:xfrm>
            <a:off x="2500298" y="5500702"/>
            <a:ext cx="1143008" cy="114300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Gripper</a:t>
            </a:r>
          </a:p>
        </p:txBody>
      </p:sp>
      <p:grpSp>
        <p:nvGrpSpPr>
          <p:cNvPr id="78" name="Gruppo 77"/>
          <p:cNvGrpSpPr/>
          <p:nvPr/>
        </p:nvGrpSpPr>
        <p:grpSpPr>
          <a:xfrm>
            <a:off x="260350" y="895350"/>
            <a:ext cx="4978400" cy="2444750"/>
            <a:chOff x="260350" y="895350"/>
            <a:chExt cx="4978400" cy="2444750"/>
          </a:xfrm>
        </p:grpSpPr>
        <p:grpSp>
          <p:nvGrpSpPr>
            <p:cNvPr id="68" name="Gruppo 67"/>
            <p:cNvGrpSpPr/>
            <p:nvPr/>
          </p:nvGrpSpPr>
          <p:grpSpPr>
            <a:xfrm>
              <a:off x="260350" y="895350"/>
              <a:ext cx="4978400" cy="2444750"/>
              <a:chOff x="215900" y="673100"/>
              <a:chExt cx="4978400" cy="2444750"/>
            </a:xfrm>
          </p:grpSpPr>
          <p:grpSp>
            <p:nvGrpSpPr>
              <p:cNvPr id="64" name="Gruppo 63"/>
              <p:cNvGrpSpPr/>
              <p:nvPr/>
            </p:nvGrpSpPr>
            <p:grpSpPr>
              <a:xfrm>
                <a:off x="215900" y="806450"/>
                <a:ext cx="4800600" cy="2222500"/>
                <a:chOff x="3505200" y="1028700"/>
                <a:chExt cx="4800600" cy="2222500"/>
              </a:xfrm>
            </p:grpSpPr>
            <p:pic>
              <p:nvPicPr>
                <p:cNvPr id="35" name="Immagine 34" descr="Immagine7.bmp"/>
                <p:cNvPicPr>
                  <a:picLocks noChangeAspect="1"/>
                </p:cNvPicPr>
                <p:nvPr/>
              </p:nvPicPr>
              <p:blipFill>
                <a:blip r:embed="rId3"/>
                <a:srcRect r="59167" b="41667"/>
                <a:stretch>
                  <a:fillRect/>
                </a:stretch>
              </p:blipFill>
              <p:spPr>
                <a:xfrm>
                  <a:off x="3505200" y="1028700"/>
                  <a:ext cx="2489200" cy="2222500"/>
                </a:xfrm>
                <a:prstGeom prst="rect">
                  <a:avLst/>
                </a:prstGeom>
                <a:solidFill>
                  <a:schemeClr val="accent1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arrow"/>
                </a:ln>
                <a:effectLst/>
              </p:spPr>
            </p:pic>
            <p:pic>
              <p:nvPicPr>
                <p:cNvPr id="38" name="Immagine 37" descr="Immagine7.bmp"/>
                <p:cNvPicPr>
                  <a:picLocks noChangeAspect="1"/>
                </p:cNvPicPr>
                <p:nvPr/>
              </p:nvPicPr>
              <p:blipFill>
                <a:blip r:embed="rId3"/>
                <a:srcRect l="43021" t="10500" r="24896" b="51000"/>
                <a:stretch>
                  <a:fillRect/>
                </a:stretch>
              </p:blipFill>
              <p:spPr>
                <a:xfrm>
                  <a:off x="6350000" y="1562100"/>
                  <a:ext cx="1955800" cy="1466850"/>
                </a:xfrm>
                <a:prstGeom prst="rect">
                  <a:avLst/>
                </a:prstGeom>
                <a:solidFill>
                  <a:schemeClr val="accent1"/>
                </a:solidFill>
                <a:ln w="57150" cap="flat" cmpd="sng" algn="ctr">
                  <a:noFill/>
                  <a:prstDash val="solid"/>
                  <a:round/>
                  <a:headEnd type="none" w="med" len="med"/>
                  <a:tailEnd type="arrow"/>
                </a:ln>
                <a:effectLst/>
              </p:spPr>
            </p:pic>
            <p:cxnSp>
              <p:nvCxnSpPr>
                <p:cNvPr id="54" name="Connettore 2 53"/>
                <p:cNvCxnSpPr/>
                <p:nvPr/>
              </p:nvCxnSpPr>
              <p:spPr bwMode="auto">
                <a:xfrm>
                  <a:off x="4616450" y="1739900"/>
                  <a:ext cx="173355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65" name="Rettangolo 64"/>
              <p:cNvSpPr/>
              <p:nvPr/>
            </p:nvSpPr>
            <p:spPr bwMode="auto">
              <a:xfrm>
                <a:off x="215900" y="673100"/>
                <a:ext cx="4978400" cy="244475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5" name="CasellaDiTesto 74"/>
            <p:cNvSpPr txBox="1"/>
            <p:nvPr/>
          </p:nvSpPr>
          <p:spPr>
            <a:xfrm>
              <a:off x="3282950" y="1028640"/>
              <a:ext cx="13779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000000"/>
                  </a:solidFill>
                </a:rPr>
                <a:t>Link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7" name="Gruppo 76"/>
          <p:cNvGrpSpPr/>
          <p:nvPr/>
        </p:nvGrpSpPr>
        <p:grpSpPr>
          <a:xfrm>
            <a:off x="171450" y="3429000"/>
            <a:ext cx="8801100" cy="3022600"/>
            <a:chOff x="171450" y="3429000"/>
            <a:chExt cx="8801100" cy="3022600"/>
          </a:xfrm>
        </p:grpSpPr>
        <p:grpSp>
          <p:nvGrpSpPr>
            <p:cNvPr id="74" name="Gruppo 73"/>
            <p:cNvGrpSpPr/>
            <p:nvPr/>
          </p:nvGrpSpPr>
          <p:grpSpPr>
            <a:xfrm>
              <a:off x="171450" y="3429000"/>
              <a:ext cx="8801100" cy="3022600"/>
              <a:chOff x="171450" y="3429000"/>
              <a:chExt cx="8801100" cy="3022600"/>
            </a:xfrm>
          </p:grpSpPr>
          <p:pic>
            <p:nvPicPr>
              <p:cNvPr id="55" name="Immagine 54" descr="Immagine2.bmp"/>
              <p:cNvPicPr>
                <a:picLocks noChangeAspect="1"/>
              </p:cNvPicPr>
              <p:nvPr/>
            </p:nvPicPr>
            <p:blipFill>
              <a:blip r:embed="rId4"/>
              <a:srcRect t="5833" r="66512" b="39333"/>
              <a:stretch>
                <a:fillRect/>
              </a:stretch>
            </p:blipFill>
            <p:spPr>
              <a:xfrm>
                <a:off x="260350" y="3962400"/>
                <a:ext cx="2755900" cy="2089150"/>
              </a:xfrm>
              <a:prstGeom prst="rect">
                <a:avLst/>
              </a:prstGeom>
            </p:spPr>
          </p:pic>
          <p:pic>
            <p:nvPicPr>
              <p:cNvPr id="61" name="Immagine 60" descr="Immagine2.bmp"/>
              <p:cNvPicPr>
                <a:picLocks noChangeAspect="1"/>
              </p:cNvPicPr>
              <p:nvPr/>
            </p:nvPicPr>
            <p:blipFill>
              <a:blip r:embed="rId4"/>
              <a:srcRect l="33796" t="33667" r="41898" b="18500"/>
              <a:stretch>
                <a:fillRect/>
              </a:stretch>
            </p:blipFill>
            <p:spPr>
              <a:xfrm>
                <a:off x="3327400" y="3962400"/>
                <a:ext cx="2000250" cy="1822450"/>
              </a:xfrm>
              <a:prstGeom prst="rect">
                <a:avLst/>
              </a:prstGeom>
            </p:spPr>
          </p:pic>
          <p:pic>
            <p:nvPicPr>
              <p:cNvPr id="63" name="Immagine 62" descr="Immagine2.bmp"/>
              <p:cNvPicPr>
                <a:picLocks noChangeAspect="1"/>
              </p:cNvPicPr>
              <p:nvPr/>
            </p:nvPicPr>
            <p:blipFill>
              <a:blip r:embed="rId4"/>
              <a:srcRect l="58102" t="11610" r="849" b="6833"/>
              <a:stretch>
                <a:fillRect/>
              </a:stretch>
            </p:blipFill>
            <p:spPr>
              <a:xfrm>
                <a:off x="5753279" y="3517900"/>
                <a:ext cx="3085921" cy="2838450"/>
              </a:xfrm>
              <a:prstGeom prst="rect">
                <a:avLst/>
              </a:prstGeom>
            </p:spPr>
          </p:pic>
          <p:sp>
            <p:nvSpPr>
              <p:cNvPr id="69" name="Rettangolo 68"/>
              <p:cNvSpPr/>
              <p:nvPr/>
            </p:nvSpPr>
            <p:spPr bwMode="auto">
              <a:xfrm>
                <a:off x="171450" y="3429000"/>
                <a:ext cx="8801100" cy="30226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Connettore 2 69"/>
              <p:cNvCxnSpPr/>
              <p:nvPr/>
            </p:nvCxnSpPr>
            <p:spPr bwMode="auto">
              <a:xfrm>
                <a:off x="2616200" y="5340350"/>
                <a:ext cx="66675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3" name="Connettore 2 72"/>
              <p:cNvCxnSpPr/>
              <p:nvPr/>
            </p:nvCxnSpPr>
            <p:spPr bwMode="auto">
              <a:xfrm>
                <a:off x="5327650" y="4584700"/>
                <a:ext cx="66675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6" name="CasellaDiTesto 75"/>
            <p:cNvSpPr txBox="1"/>
            <p:nvPr/>
          </p:nvSpPr>
          <p:spPr>
            <a:xfrm>
              <a:off x="1949450" y="3473450"/>
              <a:ext cx="24447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000000"/>
                  </a:solidFill>
                </a:rPr>
                <a:t>Servo Controller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Gripper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171450" y="806450"/>
            <a:ext cx="8801100" cy="2844800"/>
            <a:chOff x="171450" y="806450"/>
            <a:chExt cx="8801100" cy="2844800"/>
          </a:xfrm>
        </p:grpSpPr>
        <p:grpSp>
          <p:nvGrpSpPr>
            <p:cNvPr id="36" name="Gruppo 35"/>
            <p:cNvGrpSpPr/>
            <p:nvPr/>
          </p:nvGrpSpPr>
          <p:grpSpPr>
            <a:xfrm>
              <a:off x="171450" y="806450"/>
              <a:ext cx="8801100" cy="2844800"/>
              <a:chOff x="171450" y="628650"/>
              <a:chExt cx="8801100" cy="2844800"/>
            </a:xfrm>
          </p:grpSpPr>
          <p:pic>
            <p:nvPicPr>
              <p:cNvPr id="17" name="Immagine 16" descr="Immagine2.bmp"/>
              <p:cNvPicPr>
                <a:picLocks noChangeAspect="1"/>
              </p:cNvPicPr>
              <p:nvPr/>
            </p:nvPicPr>
            <p:blipFill>
              <a:blip r:embed="rId3"/>
              <a:srcRect t="5833" r="66512" b="39333"/>
              <a:stretch>
                <a:fillRect/>
              </a:stretch>
            </p:blipFill>
            <p:spPr>
              <a:xfrm>
                <a:off x="3194050" y="1206500"/>
                <a:ext cx="2755900" cy="2089150"/>
              </a:xfrm>
              <a:prstGeom prst="rect">
                <a:avLst/>
              </a:prstGeom>
            </p:spPr>
          </p:pic>
          <p:sp>
            <p:nvSpPr>
              <p:cNvPr id="21" name="Rettangolo 20"/>
              <p:cNvSpPr/>
              <p:nvPr/>
            </p:nvSpPr>
            <p:spPr bwMode="auto">
              <a:xfrm>
                <a:off x="171450" y="628650"/>
                <a:ext cx="8801100" cy="2844800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1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4" name="Immagine 23" descr="Immagine5.bmp"/>
              <p:cNvPicPr>
                <a:picLocks noChangeAspect="1"/>
              </p:cNvPicPr>
              <p:nvPr/>
            </p:nvPicPr>
            <p:blipFill>
              <a:blip r:embed="rId4"/>
              <a:srcRect r="37292" b="5500"/>
              <a:stretch>
                <a:fillRect/>
              </a:stretch>
            </p:blipFill>
            <p:spPr>
              <a:xfrm>
                <a:off x="304800" y="895350"/>
                <a:ext cx="2642854" cy="2489200"/>
              </a:xfrm>
              <a:prstGeom prst="rect">
                <a:avLst/>
              </a:prstGeom>
            </p:spPr>
          </p:pic>
          <p:pic>
            <p:nvPicPr>
              <p:cNvPr id="26" name="Immagine 25" descr="Immagine4.bmp"/>
              <p:cNvPicPr>
                <a:picLocks noChangeAspect="1"/>
              </p:cNvPicPr>
              <p:nvPr/>
            </p:nvPicPr>
            <p:blipFill>
              <a:blip r:embed="rId5"/>
              <a:srcRect l="35417" t="3333" r="3333" b="3333"/>
              <a:stretch>
                <a:fillRect/>
              </a:stretch>
            </p:blipFill>
            <p:spPr>
              <a:xfrm>
                <a:off x="6136640" y="895350"/>
                <a:ext cx="2613660" cy="2489200"/>
              </a:xfrm>
              <a:prstGeom prst="rect">
                <a:avLst/>
              </a:prstGeom>
            </p:spPr>
          </p:pic>
          <p:cxnSp>
            <p:nvCxnSpPr>
              <p:cNvPr id="22" name="Connettore 2 21"/>
              <p:cNvCxnSpPr/>
              <p:nvPr/>
            </p:nvCxnSpPr>
            <p:spPr bwMode="auto">
              <a:xfrm flipH="1">
                <a:off x="2749550" y="2894012"/>
                <a:ext cx="66675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Connettore 2 26"/>
              <p:cNvCxnSpPr/>
              <p:nvPr/>
            </p:nvCxnSpPr>
            <p:spPr bwMode="auto">
              <a:xfrm>
                <a:off x="5549900" y="2895600"/>
                <a:ext cx="666750" cy="1588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8" name="CasellaDiTesto 27"/>
              <p:cNvSpPr txBox="1"/>
              <p:nvPr/>
            </p:nvSpPr>
            <p:spPr>
              <a:xfrm>
                <a:off x="793750" y="673100"/>
                <a:ext cx="1377950" cy="4001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err="1" smtClean="0">
                    <a:solidFill>
                      <a:srgbClr val="000000"/>
                    </a:solidFill>
                  </a:rPr>
                  <a:t>Hierarchy</a:t>
                </a:r>
                <a:endParaRPr lang="it-IT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CasellaDiTesto 28"/>
              <p:cNvSpPr txBox="1"/>
              <p:nvPr/>
            </p:nvSpPr>
            <p:spPr>
              <a:xfrm>
                <a:off x="6705600" y="673040"/>
                <a:ext cx="1377950" cy="4001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>
                    <a:solidFill>
                      <a:srgbClr val="000000"/>
                    </a:solidFill>
                  </a:rPr>
                  <a:t>RSL</a:t>
                </a:r>
                <a:endParaRPr lang="it-IT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Rettangolo arrotondato 36"/>
            <p:cNvSpPr/>
            <p:nvPr/>
          </p:nvSpPr>
          <p:spPr bwMode="auto">
            <a:xfrm>
              <a:off x="3371850" y="2940050"/>
              <a:ext cx="2222500" cy="22225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71450" y="3829050"/>
            <a:ext cx="5511800" cy="2711450"/>
            <a:chOff x="171450" y="3829050"/>
            <a:chExt cx="5511800" cy="2711450"/>
          </a:xfrm>
        </p:grpSpPr>
        <p:pic>
          <p:nvPicPr>
            <p:cNvPr id="55" name="Immagine 54" descr="Immagine2.bmp"/>
            <p:cNvPicPr>
              <a:picLocks noChangeAspect="1"/>
            </p:cNvPicPr>
            <p:nvPr/>
          </p:nvPicPr>
          <p:blipFill>
            <a:blip r:embed="rId3"/>
            <a:srcRect t="5833" r="66512" b="39333"/>
            <a:stretch>
              <a:fillRect/>
            </a:stretch>
          </p:blipFill>
          <p:spPr>
            <a:xfrm>
              <a:off x="260350" y="4368800"/>
              <a:ext cx="2755900" cy="2089150"/>
            </a:xfrm>
            <a:prstGeom prst="rect">
              <a:avLst/>
            </a:prstGeom>
          </p:spPr>
        </p:pic>
        <p:sp>
          <p:nvSpPr>
            <p:cNvPr id="69" name="Rettangolo 68"/>
            <p:cNvSpPr/>
            <p:nvPr/>
          </p:nvSpPr>
          <p:spPr bwMode="auto">
            <a:xfrm>
              <a:off x="171450" y="3829050"/>
              <a:ext cx="5511800" cy="271145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31" name="Immagine 30" descr="Immagine3.bmp"/>
            <p:cNvPicPr>
              <a:picLocks noChangeAspect="1"/>
            </p:cNvPicPr>
            <p:nvPr/>
          </p:nvPicPr>
          <p:blipFill>
            <a:blip r:embed="rId6"/>
            <a:srcRect t="1167" r="66459" b="47500"/>
            <a:stretch>
              <a:fillRect/>
            </a:stretch>
          </p:blipFill>
          <p:spPr>
            <a:xfrm>
              <a:off x="3327400" y="4273550"/>
              <a:ext cx="2277052" cy="2178050"/>
            </a:xfrm>
            <a:prstGeom prst="rect">
              <a:avLst/>
            </a:prstGeom>
          </p:spPr>
        </p:pic>
        <p:sp>
          <p:nvSpPr>
            <p:cNvPr id="34" name="CasellaDiTesto 33"/>
            <p:cNvSpPr txBox="1"/>
            <p:nvPr/>
          </p:nvSpPr>
          <p:spPr>
            <a:xfrm>
              <a:off x="1060450" y="3873500"/>
              <a:ext cx="195580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RSL </a:t>
              </a:r>
              <a:r>
                <a:rPr lang="it-IT" sz="2000" dirty="0" err="1" smtClean="0">
                  <a:solidFill>
                    <a:srgbClr val="000000"/>
                  </a:solidFill>
                </a:rPr>
                <a:t>Executor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ttangolo arrotondato 38"/>
            <p:cNvSpPr/>
            <p:nvPr/>
          </p:nvSpPr>
          <p:spPr bwMode="auto">
            <a:xfrm>
              <a:off x="615950" y="5784850"/>
              <a:ext cx="2222500" cy="22225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70" name="Connettore 2 69"/>
            <p:cNvCxnSpPr/>
            <p:nvPr/>
          </p:nvCxnSpPr>
          <p:spPr bwMode="auto">
            <a:xfrm flipV="1">
              <a:off x="2787650" y="5873750"/>
              <a:ext cx="539750" cy="635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7" name="Gruppo 46"/>
          <p:cNvGrpSpPr/>
          <p:nvPr/>
        </p:nvGrpSpPr>
        <p:grpSpPr>
          <a:xfrm>
            <a:off x="6083300" y="3829050"/>
            <a:ext cx="2889250" cy="2711450"/>
            <a:chOff x="5905500" y="3829050"/>
            <a:chExt cx="2889250" cy="2711450"/>
          </a:xfrm>
        </p:grpSpPr>
        <p:pic>
          <p:nvPicPr>
            <p:cNvPr id="44" name="Immagine 43" descr="Immagine8.bmp"/>
            <p:cNvPicPr>
              <a:picLocks noChangeAspect="1"/>
            </p:cNvPicPr>
            <p:nvPr/>
          </p:nvPicPr>
          <p:blipFill>
            <a:blip r:embed="rId7"/>
            <a:srcRect l="47396" t="2167" r="4063" b="23167"/>
            <a:stretch>
              <a:fillRect/>
            </a:stretch>
          </p:blipFill>
          <p:spPr>
            <a:xfrm>
              <a:off x="6078637" y="4140200"/>
              <a:ext cx="2542977" cy="2355850"/>
            </a:xfrm>
            <a:prstGeom prst="rect">
              <a:avLst/>
            </a:prstGeom>
          </p:spPr>
        </p:pic>
        <p:sp>
          <p:nvSpPr>
            <p:cNvPr id="45" name="CasellaDiTesto 44"/>
            <p:cNvSpPr txBox="1"/>
            <p:nvPr/>
          </p:nvSpPr>
          <p:spPr>
            <a:xfrm>
              <a:off x="6372225" y="3873440"/>
              <a:ext cx="195580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 smtClean="0">
                  <a:solidFill>
                    <a:srgbClr val="000000"/>
                  </a:solidFill>
                </a:rPr>
                <a:t>Jog</a:t>
              </a:r>
              <a:r>
                <a:rPr lang="it-IT" sz="2000" dirty="0" smtClean="0">
                  <a:solidFill>
                    <a:srgbClr val="000000"/>
                  </a:solidFill>
                </a:rPr>
                <a:t> Info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46" name="Rettangolo 45"/>
            <p:cNvSpPr/>
            <p:nvPr/>
          </p:nvSpPr>
          <p:spPr bwMode="auto">
            <a:xfrm>
              <a:off x="5905500" y="3829050"/>
              <a:ext cx="2889250" cy="2711450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10.bmp"/>
          <p:cNvPicPr>
            <a:picLocks noChangeAspect="1"/>
          </p:cNvPicPr>
          <p:nvPr/>
        </p:nvPicPr>
        <p:blipFill>
          <a:blip r:embed="rId2"/>
          <a:srcRect r="58811" b="29000"/>
          <a:stretch>
            <a:fillRect/>
          </a:stretch>
        </p:blipFill>
        <p:spPr>
          <a:xfrm>
            <a:off x="304800" y="895350"/>
            <a:ext cx="4083050" cy="5200650"/>
          </a:xfrm>
          <a:prstGeom prst="rect">
            <a:avLst/>
          </a:prstGeom>
        </p:spPr>
      </p:pic>
      <p:pic>
        <p:nvPicPr>
          <p:cNvPr id="3" name="Immagine 2" descr="Immagine11.bmp"/>
          <p:cNvPicPr>
            <a:picLocks noChangeAspect="1"/>
          </p:cNvPicPr>
          <p:nvPr/>
        </p:nvPicPr>
        <p:blipFill>
          <a:blip r:embed="rId3"/>
          <a:srcRect r="59479" b="33667"/>
          <a:stretch>
            <a:fillRect/>
          </a:stretch>
        </p:blipFill>
        <p:spPr>
          <a:xfrm>
            <a:off x="4927600" y="984250"/>
            <a:ext cx="3778250" cy="51117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9300" y="361950"/>
            <a:ext cx="23114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Saldatrice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05450" y="450850"/>
            <a:ext cx="231140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Tavola Girevole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3700" y="361950"/>
            <a:ext cx="11112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Robot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145"/>
          <a:stretch>
            <a:fillRect/>
          </a:stretch>
        </p:blipFill>
        <p:spPr bwMode="auto">
          <a:xfrm>
            <a:off x="215900" y="895350"/>
            <a:ext cx="320248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860550" y="4584700"/>
            <a:ext cx="11112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Salda</a:t>
            </a:r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9" name="Connettore 2 8"/>
          <p:cNvCxnSpPr>
            <a:stCxn id="7" idx="0"/>
          </p:cNvCxnSpPr>
          <p:nvPr/>
        </p:nvCxnSpPr>
        <p:spPr bwMode="auto">
          <a:xfrm rot="16200000" flipV="1">
            <a:off x="1982789" y="4151313"/>
            <a:ext cx="711200" cy="155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2438400" y="5429250"/>
            <a:ext cx="13779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Rilascia</a:t>
            </a:r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13" name="Connettore 2 12"/>
          <p:cNvCxnSpPr>
            <a:stCxn id="12" idx="0"/>
          </p:cNvCxnSpPr>
          <p:nvPr/>
        </p:nvCxnSpPr>
        <p:spPr bwMode="auto">
          <a:xfrm rot="16200000" flipV="1">
            <a:off x="2227264" y="4529139"/>
            <a:ext cx="1511300" cy="2889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27132"/>
          <a:stretch>
            <a:fillRect/>
          </a:stretch>
        </p:blipFill>
        <p:spPr bwMode="auto">
          <a:xfrm>
            <a:off x="3905250" y="4895850"/>
            <a:ext cx="3200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0" y="5562600"/>
            <a:ext cx="1327150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Tavola girevole</a:t>
            </a:r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18" name="Connettore 2 17"/>
          <p:cNvCxnSpPr>
            <a:stCxn id="17" idx="0"/>
          </p:cNvCxnSpPr>
          <p:nvPr/>
        </p:nvCxnSpPr>
        <p:spPr bwMode="auto">
          <a:xfrm rot="16200000" flipV="1">
            <a:off x="17465" y="4916490"/>
            <a:ext cx="1289046" cy="3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CasellaDiTesto 20"/>
          <p:cNvSpPr txBox="1"/>
          <p:nvPr/>
        </p:nvSpPr>
        <p:spPr>
          <a:xfrm>
            <a:off x="882650" y="4895850"/>
            <a:ext cx="11112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Salda 2</a:t>
            </a:r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22" name="Connettore 2 21"/>
          <p:cNvCxnSpPr>
            <a:stCxn id="21" idx="0"/>
          </p:cNvCxnSpPr>
          <p:nvPr/>
        </p:nvCxnSpPr>
        <p:spPr bwMode="auto">
          <a:xfrm rot="16200000" flipV="1">
            <a:off x="1049339" y="4506913"/>
            <a:ext cx="711200" cy="66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0" y="806450"/>
            <a:ext cx="3238499" cy="2302728"/>
            <a:chOff x="246058" y="1206500"/>
            <a:chExt cx="3543685" cy="2420891"/>
          </a:xfrm>
        </p:grpSpPr>
        <p:pic>
          <p:nvPicPr>
            <p:cNvPr id="16" name="Immagine 15" descr="Box.bmp"/>
            <p:cNvPicPr>
              <a:picLocks noChangeAspect="1"/>
            </p:cNvPicPr>
            <p:nvPr/>
          </p:nvPicPr>
          <p:blipFill>
            <a:blip r:embed="rId2"/>
            <a:srcRect l="27704" t="22778" r="42741" b="41574"/>
            <a:stretch>
              <a:fillRect/>
            </a:stretch>
          </p:blipFill>
          <p:spPr>
            <a:xfrm>
              <a:off x="1084258" y="1206500"/>
              <a:ext cx="1842655" cy="1778000"/>
            </a:xfrm>
            <a:prstGeom prst="rect">
              <a:avLst/>
            </a:prstGeom>
          </p:spPr>
        </p:pic>
        <p:cxnSp>
          <p:nvCxnSpPr>
            <p:cNvPr id="17" name="Connettore 1 16"/>
            <p:cNvCxnSpPr/>
            <p:nvPr/>
          </p:nvCxnSpPr>
          <p:spPr bwMode="auto">
            <a:xfrm rot="10800000">
              <a:off x="2794004" y="1517654"/>
              <a:ext cx="577847" cy="888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ttore 1 17"/>
            <p:cNvCxnSpPr/>
            <p:nvPr/>
          </p:nvCxnSpPr>
          <p:spPr bwMode="auto">
            <a:xfrm rot="10800000">
              <a:off x="2171704" y="1695454"/>
              <a:ext cx="1022347" cy="1777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CasellaDiTesto 18"/>
            <p:cNvSpPr txBox="1"/>
            <p:nvPr/>
          </p:nvSpPr>
          <p:spPr>
            <a:xfrm>
              <a:off x="2789612" y="1813939"/>
              <a:ext cx="1000131" cy="42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300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173158" y="3206750"/>
              <a:ext cx="1000132" cy="42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400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Connettore 1 20"/>
            <p:cNvCxnSpPr/>
            <p:nvPr/>
          </p:nvCxnSpPr>
          <p:spPr bwMode="auto">
            <a:xfrm rot="5400000">
              <a:off x="1012817" y="3009900"/>
              <a:ext cx="357190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ttore 1 21"/>
            <p:cNvCxnSpPr/>
            <p:nvPr/>
          </p:nvCxnSpPr>
          <p:spPr bwMode="auto">
            <a:xfrm rot="5400000">
              <a:off x="2053426" y="3171032"/>
              <a:ext cx="285752" cy="1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ttore 1 22"/>
            <p:cNvCxnSpPr/>
            <p:nvPr/>
          </p:nvCxnSpPr>
          <p:spPr bwMode="auto">
            <a:xfrm rot="10800000">
              <a:off x="1217608" y="3073400"/>
              <a:ext cx="933450" cy="22225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4" name="Connettore 1 23"/>
            <p:cNvCxnSpPr/>
            <p:nvPr/>
          </p:nvCxnSpPr>
          <p:spPr bwMode="auto">
            <a:xfrm flipV="1">
              <a:off x="2838450" y="1562100"/>
              <a:ext cx="355600" cy="2667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6" name="Connettore 1 25"/>
            <p:cNvCxnSpPr/>
            <p:nvPr/>
          </p:nvCxnSpPr>
          <p:spPr bwMode="auto">
            <a:xfrm rot="10800000" flipV="1">
              <a:off x="615950" y="1473200"/>
              <a:ext cx="642941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ttore 1 29"/>
            <p:cNvCxnSpPr/>
            <p:nvPr/>
          </p:nvCxnSpPr>
          <p:spPr bwMode="auto">
            <a:xfrm rot="10800000" flipV="1">
              <a:off x="660400" y="2673350"/>
              <a:ext cx="642941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CasellaDiTesto 31"/>
            <p:cNvSpPr txBox="1"/>
            <p:nvPr/>
          </p:nvSpPr>
          <p:spPr>
            <a:xfrm>
              <a:off x="246058" y="1917699"/>
              <a:ext cx="1000132" cy="420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400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Connettore 1 33"/>
            <p:cNvCxnSpPr/>
            <p:nvPr/>
          </p:nvCxnSpPr>
          <p:spPr bwMode="auto">
            <a:xfrm rot="5400000" flipH="1" flipV="1">
              <a:off x="393686" y="2074872"/>
              <a:ext cx="1116034" cy="159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38" name="Gruppo 15"/>
          <p:cNvGrpSpPr/>
          <p:nvPr/>
        </p:nvGrpSpPr>
        <p:grpSpPr>
          <a:xfrm>
            <a:off x="304800" y="3879832"/>
            <a:ext cx="4151386" cy="2571768"/>
            <a:chOff x="285720" y="500042"/>
            <a:chExt cx="5118974" cy="3000396"/>
          </a:xfrm>
        </p:grpSpPr>
        <p:sp>
          <p:nvSpPr>
            <p:cNvPr id="41" name="Rettangolo 40"/>
            <p:cNvSpPr/>
            <p:nvPr/>
          </p:nvSpPr>
          <p:spPr bwMode="auto">
            <a:xfrm>
              <a:off x="285720" y="500042"/>
              <a:ext cx="4768524" cy="300039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1588" b="55586"/>
            <a:stretch>
              <a:fillRect/>
            </a:stretch>
          </p:blipFill>
          <p:spPr bwMode="auto">
            <a:xfrm>
              <a:off x="571472" y="1000108"/>
              <a:ext cx="4398186" cy="2378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ttangolo 42"/>
            <p:cNvSpPr/>
            <p:nvPr/>
          </p:nvSpPr>
          <p:spPr>
            <a:xfrm>
              <a:off x="395375" y="551900"/>
              <a:ext cx="5009319" cy="5386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ea typeface="+mj-ea"/>
                  <a:cs typeface="+mj-cs"/>
                </a:rPr>
                <a:t>Component Pattern Container</a:t>
              </a:r>
            </a:p>
          </p:txBody>
        </p:sp>
      </p:grpSp>
      <p:pic>
        <p:nvPicPr>
          <p:cNvPr id="44" name="Immagine 43" descr="BaseData.bmp"/>
          <p:cNvPicPr>
            <a:picLocks noChangeAspect="1"/>
          </p:cNvPicPr>
          <p:nvPr/>
        </p:nvPicPr>
        <p:blipFill>
          <a:blip r:embed="rId4"/>
          <a:srcRect l="12057" t="11673" r="51064" b="35506"/>
          <a:stretch>
            <a:fillRect/>
          </a:stretch>
        </p:blipFill>
        <p:spPr>
          <a:xfrm>
            <a:off x="2927350" y="806450"/>
            <a:ext cx="2715491" cy="28003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7700" y="762000"/>
            <a:ext cx="3378200" cy="565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pic>
        <p:nvPicPr>
          <p:cNvPr id="11" name="Immagine 10" descr="Box.bmp"/>
          <p:cNvPicPr>
            <a:picLocks noChangeAspect="1"/>
          </p:cNvPicPr>
          <p:nvPr/>
        </p:nvPicPr>
        <p:blipFill>
          <a:blip r:embed="rId2"/>
          <a:srcRect l="27704" t="22778" r="42741" b="41574"/>
          <a:stretch>
            <a:fillRect/>
          </a:stretch>
        </p:blipFill>
        <p:spPr>
          <a:xfrm>
            <a:off x="1084258" y="1206500"/>
            <a:ext cx="1842655" cy="1778000"/>
          </a:xfrm>
          <a:prstGeom prst="rect">
            <a:avLst/>
          </a:prstGeom>
        </p:spPr>
      </p:pic>
      <p:cxnSp>
        <p:nvCxnSpPr>
          <p:cNvPr id="16" name="Connettore 1 15"/>
          <p:cNvCxnSpPr/>
          <p:nvPr/>
        </p:nvCxnSpPr>
        <p:spPr bwMode="auto">
          <a:xfrm rot="10800000">
            <a:off x="2794004" y="1517654"/>
            <a:ext cx="577847" cy="888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rot="10800000">
            <a:off x="2171704" y="1695454"/>
            <a:ext cx="1022347" cy="1777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CasellaDiTesto 19"/>
          <p:cNvSpPr txBox="1"/>
          <p:nvPr/>
        </p:nvSpPr>
        <p:spPr>
          <a:xfrm>
            <a:off x="3282950" y="151765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300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73158" y="320675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400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22" name="Connettore 1 21"/>
          <p:cNvCxnSpPr/>
          <p:nvPr/>
        </p:nvCxnSpPr>
        <p:spPr bwMode="auto">
          <a:xfrm rot="5400000">
            <a:off x="1012817" y="3009900"/>
            <a:ext cx="35719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Connettore 1 22"/>
          <p:cNvCxnSpPr/>
          <p:nvPr/>
        </p:nvCxnSpPr>
        <p:spPr bwMode="auto">
          <a:xfrm rot="5400000">
            <a:off x="2053426" y="3171032"/>
            <a:ext cx="285752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ttore 1 23"/>
          <p:cNvCxnSpPr/>
          <p:nvPr/>
        </p:nvCxnSpPr>
        <p:spPr bwMode="auto">
          <a:xfrm rot="10800000">
            <a:off x="1217608" y="3073400"/>
            <a:ext cx="933450" cy="2222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Connettore 1 25"/>
          <p:cNvCxnSpPr/>
          <p:nvPr/>
        </p:nvCxnSpPr>
        <p:spPr bwMode="auto">
          <a:xfrm flipV="1">
            <a:off x="2838450" y="1562100"/>
            <a:ext cx="355600" cy="2667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Connettore 1 29"/>
          <p:cNvCxnSpPr/>
          <p:nvPr/>
        </p:nvCxnSpPr>
        <p:spPr bwMode="auto">
          <a:xfrm rot="10800000" flipV="1">
            <a:off x="615950" y="1473200"/>
            <a:ext cx="642941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ttore 1 30"/>
          <p:cNvCxnSpPr/>
          <p:nvPr/>
        </p:nvCxnSpPr>
        <p:spPr bwMode="auto">
          <a:xfrm rot="10800000" flipV="1">
            <a:off x="660400" y="2673350"/>
            <a:ext cx="642941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246058" y="191770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0000"/>
                </a:solidFill>
              </a:rPr>
              <a:t>400</a:t>
            </a:r>
            <a:endParaRPr lang="it-IT" sz="2800" dirty="0">
              <a:solidFill>
                <a:srgbClr val="000000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 bwMode="auto">
          <a:xfrm rot="5400000" flipH="1" flipV="1">
            <a:off x="393686" y="2074872"/>
            <a:ext cx="1116034" cy="1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43" name="Immagine 42" descr="BaseData.bmp"/>
          <p:cNvPicPr>
            <a:picLocks noChangeAspect="1"/>
          </p:cNvPicPr>
          <p:nvPr/>
        </p:nvPicPr>
        <p:blipFill>
          <a:blip r:embed="rId3"/>
          <a:srcRect l="12057" t="11673" r="51064" b="35506"/>
          <a:stretch>
            <a:fillRect/>
          </a:stretch>
        </p:blipFill>
        <p:spPr>
          <a:xfrm>
            <a:off x="4305300" y="1339850"/>
            <a:ext cx="4267200" cy="4889500"/>
          </a:xfrm>
          <a:prstGeom prst="rect">
            <a:avLst/>
          </a:prstGeom>
        </p:spPr>
      </p:pic>
      <p:sp>
        <p:nvSpPr>
          <p:cNvPr id="50" name="CasellaDiTesto 49"/>
          <p:cNvSpPr txBox="1"/>
          <p:nvPr/>
        </p:nvSpPr>
        <p:spPr>
          <a:xfrm>
            <a:off x="749300" y="4184650"/>
            <a:ext cx="261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</a:rPr>
              <a:t>8 Box per </a:t>
            </a:r>
            <a:r>
              <a:rPr lang="it-IT" sz="2400" dirty="0" err="1" smtClean="0">
                <a:solidFill>
                  <a:srgbClr val="000000"/>
                </a:solidFill>
              </a:rPr>
              <a:t>Layer</a:t>
            </a:r>
            <a:endParaRPr lang="it-IT" sz="24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solidFill>
                  <a:srgbClr val="000000"/>
                </a:solidFill>
              </a:rPr>
              <a:t>4 </a:t>
            </a:r>
            <a:r>
              <a:rPr lang="it-IT" sz="2400" dirty="0" err="1" smtClean="0">
                <a:solidFill>
                  <a:srgbClr val="000000"/>
                </a:solidFill>
              </a:rPr>
              <a:t>Layer</a:t>
            </a:r>
            <a:endParaRPr lang="it-IT" sz="2400" dirty="0">
              <a:solidFill>
                <a:srgbClr val="000000"/>
              </a:solidFill>
            </a:endParaRPr>
          </a:p>
        </p:txBody>
      </p:sp>
      <p:cxnSp>
        <p:nvCxnSpPr>
          <p:cNvPr id="52" name="Connettore 2 51"/>
          <p:cNvCxnSpPr/>
          <p:nvPr/>
        </p:nvCxnSpPr>
        <p:spPr bwMode="auto">
          <a:xfrm rot="10800000" flipV="1">
            <a:off x="4083050" y="1250950"/>
            <a:ext cx="4445000" cy="9779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Connettore 2 56"/>
          <p:cNvCxnSpPr/>
          <p:nvPr/>
        </p:nvCxnSpPr>
        <p:spPr bwMode="auto">
          <a:xfrm flipV="1">
            <a:off x="4127500" y="1651000"/>
            <a:ext cx="4044950" cy="9334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CasellaDiTesto 60"/>
          <p:cNvSpPr txBox="1"/>
          <p:nvPr/>
        </p:nvSpPr>
        <p:spPr>
          <a:xfrm>
            <a:off x="6350000" y="1028700"/>
            <a:ext cx="533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1°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62" name="CasellaDiTesto 61"/>
          <p:cNvSpPr txBox="1"/>
          <p:nvPr/>
        </p:nvSpPr>
        <p:spPr>
          <a:xfrm>
            <a:off x="4483100" y="2540000"/>
            <a:ext cx="57785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2°</a:t>
            </a:r>
            <a:endParaRPr lang="it-IT" sz="2800" dirty="0">
              <a:solidFill>
                <a:srgbClr val="FF0000"/>
              </a:solidFill>
            </a:endParaRPr>
          </a:p>
        </p:txBody>
      </p:sp>
      <p:cxnSp>
        <p:nvCxnSpPr>
          <p:cNvPr id="63" name="Connettore 2 62"/>
          <p:cNvCxnSpPr/>
          <p:nvPr/>
        </p:nvCxnSpPr>
        <p:spPr bwMode="auto">
          <a:xfrm rot="5400000">
            <a:off x="7772400" y="2317750"/>
            <a:ext cx="8001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CasellaDiTesto 68"/>
          <p:cNvSpPr txBox="1"/>
          <p:nvPr/>
        </p:nvSpPr>
        <p:spPr>
          <a:xfrm>
            <a:off x="8305800" y="1962150"/>
            <a:ext cx="533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3°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grpSp>
        <p:nvGrpSpPr>
          <p:cNvPr id="21" name="Gruppo 20"/>
          <p:cNvGrpSpPr/>
          <p:nvPr/>
        </p:nvGrpSpPr>
        <p:grpSpPr>
          <a:xfrm>
            <a:off x="1193800" y="762000"/>
            <a:ext cx="6267450" cy="5369560"/>
            <a:chOff x="1193800" y="762000"/>
            <a:chExt cx="6267450" cy="5369560"/>
          </a:xfrm>
        </p:grpSpPr>
        <p:pic>
          <p:nvPicPr>
            <p:cNvPr id="19" name="Immagine 18" descr="BaseData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3800" y="1117600"/>
              <a:ext cx="6267450" cy="5013960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 bwMode="auto">
            <a:xfrm rot="5400000">
              <a:off x="2882900" y="1384300"/>
              <a:ext cx="534194" cy="79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ttore 2 11"/>
            <p:cNvCxnSpPr>
              <a:endCxn id="18" idx="0"/>
            </p:cNvCxnSpPr>
            <p:nvPr/>
          </p:nvCxnSpPr>
          <p:spPr bwMode="auto">
            <a:xfrm rot="5400000">
              <a:off x="5894785" y="3906441"/>
              <a:ext cx="622300" cy="2301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CasellaDiTesto 12"/>
            <p:cNvSpPr txBox="1"/>
            <p:nvPr/>
          </p:nvSpPr>
          <p:spPr>
            <a:xfrm>
              <a:off x="2127250" y="762000"/>
              <a:ext cx="18224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Base Data 1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327650" y="3251200"/>
              <a:ext cx="18224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Base Data 2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2838450" y="1651000"/>
              <a:ext cx="666750" cy="355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e 17"/>
            <p:cNvSpPr/>
            <p:nvPr/>
          </p:nvSpPr>
          <p:spPr bwMode="auto">
            <a:xfrm>
              <a:off x="5861050" y="4229100"/>
              <a:ext cx="666750" cy="355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2451100"/>
            <a:ext cx="3333750" cy="372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sellaDiTesto 15"/>
          <p:cNvSpPr txBox="1"/>
          <p:nvPr/>
        </p:nvSpPr>
        <p:spPr>
          <a:xfrm>
            <a:off x="1527175" y="627380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Base Data 1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27700" y="631819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0000"/>
                </a:solidFill>
              </a:rPr>
              <a:t>Base Data 2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359" b="2103"/>
          <a:stretch>
            <a:fillRect/>
          </a:stretch>
        </p:blipFill>
        <p:spPr bwMode="auto">
          <a:xfrm>
            <a:off x="4972050" y="2584450"/>
            <a:ext cx="3333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po 19"/>
          <p:cNvGrpSpPr/>
          <p:nvPr/>
        </p:nvGrpSpPr>
        <p:grpSpPr>
          <a:xfrm>
            <a:off x="660400" y="450850"/>
            <a:ext cx="3556000" cy="1911350"/>
            <a:chOff x="1193800" y="762000"/>
            <a:chExt cx="3556000" cy="1911350"/>
          </a:xfrm>
        </p:grpSpPr>
        <p:pic>
          <p:nvPicPr>
            <p:cNvPr id="21" name="Immagine 20" descr="BaseData.bmp"/>
            <p:cNvPicPr>
              <a:picLocks noChangeAspect="1"/>
            </p:cNvPicPr>
            <p:nvPr/>
          </p:nvPicPr>
          <p:blipFill>
            <a:blip r:embed="rId4"/>
            <a:srcRect r="43262" b="68972"/>
            <a:stretch>
              <a:fillRect/>
            </a:stretch>
          </p:blipFill>
          <p:spPr>
            <a:xfrm>
              <a:off x="1193800" y="1117600"/>
              <a:ext cx="3556000" cy="1555750"/>
            </a:xfrm>
            <a:prstGeom prst="rect">
              <a:avLst/>
            </a:prstGeom>
          </p:spPr>
        </p:pic>
        <p:cxnSp>
          <p:nvCxnSpPr>
            <p:cNvPr id="22" name="Connettore 2 21"/>
            <p:cNvCxnSpPr/>
            <p:nvPr/>
          </p:nvCxnSpPr>
          <p:spPr bwMode="auto">
            <a:xfrm rot="5400000">
              <a:off x="2882900" y="1384300"/>
              <a:ext cx="534194" cy="79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CasellaDiTesto 23"/>
            <p:cNvSpPr txBox="1"/>
            <p:nvPr/>
          </p:nvSpPr>
          <p:spPr>
            <a:xfrm>
              <a:off x="2127250" y="762000"/>
              <a:ext cx="18224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Base Data 1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2838450" y="1651000"/>
              <a:ext cx="666750" cy="355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5683249" y="495300"/>
            <a:ext cx="2215428" cy="1955800"/>
            <a:chOff x="5016500" y="3251200"/>
            <a:chExt cx="2533650" cy="2489200"/>
          </a:xfrm>
        </p:grpSpPr>
        <p:pic>
          <p:nvPicPr>
            <p:cNvPr id="34" name="Immagine 33" descr="BaseData.bmp"/>
            <p:cNvPicPr>
              <a:picLocks noChangeAspect="1"/>
            </p:cNvPicPr>
            <p:nvPr/>
          </p:nvPicPr>
          <p:blipFill>
            <a:blip r:embed="rId4"/>
            <a:srcRect l="60993" t="42553" r="-1419" b="7803"/>
            <a:stretch>
              <a:fillRect/>
            </a:stretch>
          </p:blipFill>
          <p:spPr>
            <a:xfrm>
              <a:off x="5016500" y="3251200"/>
              <a:ext cx="2533650" cy="2489200"/>
            </a:xfrm>
            <a:prstGeom prst="rect">
              <a:avLst/>
            </a:prstGeom>
          </p:spPr>
        </p:pic>
        <p:cxnSp>
          <p:nvCxnSpPr>
            <p:cNvPr id="38" name="Connettore 2 37"/>
            <p:cNvCxnSpPr>
              <a:endCxn id="44" idx="0"/>
            </p:cNvCxnSpPr>
            <p:nvPr/>
          </p:nvCxnSpPr>
          <p:spPr bwMode="auto">
            <a:xfrm rot="5400000">
              <a:off x="5894785" y="3906441"/>
              <a:ext cx="622300" cy="23019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CasellaDiTesto 41"/>
            <p:cNvSpPr txBox="1"/>
            <p:nvPr/>
          </p:nvSpPr>
          <p:spPr>
            <a:xfrm>
              <a:off x="5169005" y="3251200"/>
              <a:ext cx="2281423" cy="5092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Base Data 2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44" name="Ovale 43"/>
            <p:cNvSpPr/>
            <p:nvPr/>
          </p:nvSpPr>
          <p:spPr bwMode="auto">
            <a:xfrm>
              <a:off x="5861050" y="4229100"/>
              <a:ext cx="666750" cy="355600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549650" y="85090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00"/>
                </a:solidFill>
              </a:rPr>
              <a:t>P&amp;P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b="9302"/>
          <a:stretch>
            <a:fillRect/>
          </a:stretch>
        </p:blipFill>
        <p:spPr bwMode="auto">
          <a:xfrm>
            <a:off x="215900" y="1295400"/>
            <a:ext cx="4543964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b="16094"/>
          <a:stretch>
            <a:fillRect/>
          </a:stretch>
        </p:blipFill>
        <p:spPr bwMode="auto">
          <a:xfrm>
            <a:off x="304800" y="3162300"/>
            <a:ext cx="36449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b="13630"/>
          <a:stretch>
            <a:fillRect/>
          </a:stretch>
        </p:blipFill>
        <p:spPr bwMode="auto">
          <a:xfrm>
            <a:off x="4838700" y="3206749"/>
            <a:ext cx="3556000" cy="342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arrotondato 10"/>
          <p:cNvSpPr/>
          <p:nvPr/>
        </p:nvSpPr>
        <p:spPr bwMode="auto">
          <a:xfrm>
            <a:off x="1682750" y="3740150"/>
            <a:ext cx="7200900" cy="7112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ttangolo arrotondato 12"/>
          <p:cNvSpPr/>
          <p:nvPr/>
        </p:nvSpPr>
        <p:spPr bwMode="auto">
          <a:xfrm>
            <a:off x="3460750" y="6229350"/>
            <a:ext cx="5422900" cy="3556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794500" y="2273300"/>
            <a:ext cx="1822450" cy="7078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300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Relative</a:t>
            </a:r>
            <a:endParaRPr lang="it-IT" sz="2000" dirty="0">
              <a:solidFill>
                <a:srgbClr val="000000"/>
              </a:solidFill>
            </a:endParaRPr>
          </a:p>
        </p:txBody>
      </p:sp>
      <p:cxnSp>
        <p:nvCxnSpPr>
          <p:cNvPr id="18" name="Connettore 2 17"/>
          <p:cNvCxnSpPr/>
          <p:nvPr/>
        </p:nvCxnSpPr>
        <p:spPr bwMode="auto">
          <a:xfrm rot="5400000">
            <a:off x="1216819" y="3139281"/>
            <a:ext cx="40005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onnettore 2 18"/>
          <p:cNvCxnSpPr/>
          <p:nvPr/>
        </p:nvCxnSpPr>
        <p:spPr bwMode="auto">
          <a:xfrm>
            <a:off x="1949450" y="2895600"/>
            <a:ext cx="2978150" cy="400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uppo 23"/>
          <p:cNvGrpSpPr/>
          <p:nvPr/>
        </p:nvGrpSpPr>
        <p:grpSpPr>
          <a:xfrm>
            <a:off x="5137150" y="1339850"/>
            <a:ext cx="3390900" cy="1689100"/>
            <a:chOff x="4083050" y="1295400"/>
            <a:chExt cx="4006850" cy="1911350"/>
          </a:xfrm>
        </p:grpSpPr>
        <p:pic>
          <p:nvPicPr>
            <p:cNvPr id="21" name="Immagine 20" descr="BaseData.bmp"/>
            <p:cNvPicPr>
              <a:picLocks noChangeAspect="1"/>
            </p:cNvPicPr>
            <p:nvPr/>
          </p:nvPicPr>
          <p:blipFill>
            <a:blip r:embed="rId5"/>
            <a:srcRect l="12057" t="11673" r="55235" b="68159"/>
            <a:stretch>
              <a:fillRect/>
            </a:stretch>
          </p:blipFill>
          <p:spPr>
            <a:xfrm>
              <a:off x="4305300" y="1339850"/>
              <a:ext cx="3784600" cy="1866900"/>
            </a:xfrm>
            <a:prstGeom prst="rect">
              <a:avLst/>
            </a:prstGeom>
          </p:spPr>
        </p:pic>
        <p:cxnSp>
          <p:nvCxnSpPr>
            <p:cNvPr id="22" name="Connettore 2 21"/>
            <p:cNvCxnSpPr/>
            <p:nvPr/>
          </p:nvCxnSpPr>
          <p:spPr bwMode="auto">
            <a:xfrm rot="10800000" flipV="1">
              <a:off x="4083050" y="1473200"/>
              <a:ext cx="3473450" cy="7556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CasellaDiTesto 22"/>
            <p:cNvSpPr txBox="1"/>
            <p:nvPr/>
          </p:nvSpPr>
          <p:spPr>
            <a:xfrm>
              <a:off x="4938446" y="1295400"/>
              <a:ext cx="655904" cy="5920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1°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71600" y="45085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00"/>
                </a:solidFill>
              </a:rPr>
              <a:t>PickLayer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0490" b="3983"/>
          <a:stretch>
            <a:fillRect/>
          </a:stretch>
        </p:blipFill>
        <p:spPr bwMode="auto">
          <a:xfrm>
            <a:off x="260350" y="939800"/>
            <a:ext cx="3422650" cy="18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po 6"/>
          <p:cNvGrpSpPr/>
          <p:nvPr/>
        </p:nvGrpSpPr>
        <p:grpSpPr>
          <a:xfrm>
            <a:off x="5137150" y="1339850"/>
            <a:ext cx="3390900" cy="1689100"/>
            <a:chOff x="4083050" y="1295400"/>
            <a:chExt cx="4006850" cy="1911350"/>
          </a:xfrm>
        </p:grpSpPr>
        <p:pic>
          <p:nvPicPr>
            <p:cNvPr id="8" name="Immagine 7" descr="BaseData.bmp"/>
            <p:cNvPicPr>
              <a:picLocks noChangeAspect="1"/>
            </p:cNvPicPr>
            <p:nvPr/>
          </p:nvPicPr>
          <p:blipFill>
            <a:blip r:embed="rId3"/>
            <a:srcRect l="12057" t="11673" r="55235" b="68159"/>
            <a:stretch>
              <a:fillRect/>
            </a:stretch>
          </p:blipFill>
          <p:spPr>
            <a:xfrm>
              <a:off x="4305300" y="1339850"/>
              <a:ext cx="3784600" cy="1866900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 bwMode="auto">
            <a:xfrm rot="10800000" flipV="1">
              <a:off x="4083050" y="1473200"/>
              <a:ext cx="3473450" cy="7556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sellaDiTesto 9"/>
            <p:cNvSpPr txBox="1"/>
            <p:nvPr/>
          </p:nvSpPr>
          <p:spPr>
            <a:xfrm>
              <a:off x="5060950" y="1295400"/>
              <a:ext cx="717883" cy="5920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1°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Connettore 2 10"/>
          <p:cNvCxnSpPr/>
          <p:nvPr/>
        </p:nvCxnSpPr>
        <p:spPr bwMode="auto">
          <a:xfrm flipV="1">
            <a:off x="5505450" y="1695450"/>
            <a:ext cx="2939497" cy="6677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7994650" y="1873250"/>
            <a:ext cx="533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2°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60350" y="280670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00"/>
                </a:solidFill>
              </a:rPr>
              <a:t>P&amp;P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b="12457"/>
          <a:stretch>
            <a:fillRect/>
          </a:stretch>
        </p:blipFill>
        <p:spPr bwMode="auto">
          <a:xfrm>
            <a:off x="260350" y="3340100"/>
            <a:ext cx="3388976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b="12742"/>
          <a:stretch>
            <a:fillRect/>
          </a:stretch>
        </p:blipFill>
        <p:spPr bwMode="auto">
          <a:xfrm>
            <a:off x="4216400" y="3340100"/>
            <a:ext cx="3378200" cy="327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tangolo arrotondato 17"/>
          <p:cNvSpPr/>
          <p:nvPr/>
        </p:nvSpPr>
        <p:spPr bwMode="auto">
          <a:xfrm>
            <a:off x="260350" y="2095500"/>
            <a:ext cx="1289050" cy="40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0" name="Connettore 2 19"/>
          <p:cNvCxnSpPr>
            <a:stCxn id="18" idx="2"/>
          </p:cNvCxnSpPr>
          <p:nvPr/>
        </p:nvCxnSpPr>
        <p:spPr bwMode="auto">
          <a:xfrm rot="16200000" flipH="1">
            <a:off x="871537" y="2528887"/>
            <a:ext cx="266700" cy="2000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ttore 2 20"/>
          <p:cNvCxnSpPr/>
          <p:nvPr/>
        </p:nvCxnSpPr>
        <p:spPr bwMode="auto">
          <a:xfrm rot="16200000" flipH="1">
            <a:off x="1660526" y="2606675"/>
            <a:ext cx="889001" cy="5778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ttore 2 22"/>
          <p:cNvCxnSpPr/>
          <p:nvPr/>
        </p:nvCxnSpPr>
        <p:spPr bwMode="auto">
          <a:xfrm>
            <a:off x="2171701" y="2406650"/>
            <a:ext cx="2089151" cy="977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ttangolo arrotondato 25"/>
          <p:cNvSpPr/>
          <p:nvPr/>
        </p:nvSpPr>
        <p:spPr bwMode="auto">
          <a:xfrm>
            <a:off x="1193800" y="3917950"/>
            <a:ext cx="7200900" cy="8001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2705100" y="6184900"/>
            <a:ext cx="5422900" cy="3556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457200"/>
            <a:ext cx="8358187" cy="762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Simulazione di sistemi di produzione</a:t>
            </a:r>
          </a:p>
        </p:txBody>
      </p:sp>
      <p:pic>
        <p:nvPicPr>
          <p:cNvPr id="23556" name="Picture 6" descr="3D Cre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765" y="1357313"/>
            <a:ext cx="5650471" cy="407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3050" y="3206750"/>
            <a:ext cx="3644900" cy="35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71600" y="45085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00"/>
                </a:solidFill>
              </a:rPr>
              <a:t>PickLayer</a:t>
            </a:r>
            <a:endParaRPr lang="it-IT" sz="20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40490" b="3983"/>
          <a:stretch>
            <a:fillRect/>
          </a:stretch>
        </p:blipFill>
        <p:spPr bwMode="auto">
          <a:xfrm>
            <a:off x="260350" y="939800"/>
            <a:ext cx="3422650" cy="18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6"/>
          <p:cNvGrpSpPr/>
          <p:nvPr/>
        </p:nvGrpSpPr>
        <p:grpSpPr>
          <a:xfrm>
            <a:off x="5137150" y="1339850"/>
            <a:ext cx="3390900" cy="1689100"/>
            <a:chOff x="4083050" y="1295400"/>
            <a:chExt cx="4006850" cy="1911350"/>
          </a:xfrm>
        </p:grpSpPr>
        <p:pic>
          <p:nvPicPr>
            <p:cNvPr id="8" name="Immagine 7" descr="BaseData.bmp"/>
            <p:cNvPicPr>
              <a:picLocks noChangeAspect="1"/>
            </p:cNvPicPr>
            <p:nvPr/>
          </p:nvPicPr>
          <p:blipFill>
            <a:blip r:embed="rId4"/>
            <a:srcRect l="12057" t="11673" r="55235" b="68159"/>
            <a:stretch>
              <a:fillRect/>
            </a:stretch>
          </p:blipFill>
          <p:spPr>
            <a:xfrm>
              <a:off x="4305300" y="1339850"/>
              <a:ext cx="3784600" cy="1866900"/>
            </a:xfrm>
            <a:prstGeom prst="rect">
              <a:avLst/>
            </a:prstGeom>
          </p:spPr>
        </p:pic>
        <p:cxnSp>
          <p:nvCxnSpPr>
            <p:cNvPr id="9" name="Connettore 2 8"/>
            <p:cNvCxnSpPr/>
            <p:nvPr/>
          </p:nvCxnSpPr>
          <p:spPr bwMode="auto">
            <a:xfrm rot="10800000" flipV="1">
              <a:off x="4083050" y="1473200"/>
              <a:ext cx="3473450" cy="75565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CasellaDiTesto 9"/>
            <p:cNvSpPr txBox="1"/>
            <p:nvPr/>
          </p:nvSpPr>
          <p:spPr>
            <a:xfrm>
              <a:off x="5060950" y="1295400"/>
              <a:ext cx="717883" cy="5920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1°</a:t>
              </a:r>
              <a:endParaRPr lang="it-IT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Connettore 2 10"/>
          <p:cNvCxnSpPr/>
          <p:nvPr/>
        </p:nvCxnSpPr>
        <p:spPr bwMode="auto">
          <a:xfrm flipV="1">
            <a:off x="5505450" y="1695450"/>
            <a:ext cx="2939497" cy="66778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5861050" y="2362200"/>
            <a:ext cx="533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2°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94100" y="2540000"/>
            <a:ext cx="1822450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rgbClr val="000000"/>
                </a:solidFill>
              </a:rPr>
              <a:t>P&amp;P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2260600" y="2139950"/>
            <a:ext cx="1289050" cy="4000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0" name="Connettore 2 19"/>
          <p:cNvCxnSpPr>
            <a:endCxn id="13" idx="0"/>
          </p:cNvCxnSpPr>
          <p:nvPr/>
        </p:nvCxnSpPr>
        <p:spPr bwMode="auto">
          <a:xfrm>
            <a:off x="3505200" y="2317750"/>
            <a:ext cx="1000125" cy="2222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ttore 2 20"/>
          <p:cNvCxnSpPr>
            <a:endCxn id="5122" idx="0"/>
          </p:cNvCxnSpPr>
          <p:nvPr/>
        </p:nvCxnSpPr>
        <p:spPr bwMode="auto">
          <a:xfrm>
            <a:off x="527050" y="2717800"/>
            <a:ext cx="1533525" cy="4889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ttore 2 22"/>
          <p:cNvCxnSpPr/>
          <p:nvPr/>
        </p:nvCxnSpPr>
        <p:spPr bwMode="auto">
          <a:xfrm>
            <a:off x="882650" y="2717800"/>
            <a:ext cx="5022850" cy="6223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t="195" b="13264"/>
          <a:stretch>
            <a:fillRect/>
          </a:stretch>
        </p:blipFill>
        <p:spPr bwMode="auto">
          <a:xfrm>
            <a:off x="260350" y="3206750"/>
            <a:ext cx="3600450" cy="348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Connettore 2 30"/>
          <p:cNvCxnSpPr/>
          <p:nvPr/>
        </p:nvCxnSpPr>
        <p:spPr bwMode="auto">
          <a:xfrm rot="5400000">
            <a:off x="7905750" y="2317750"/>
            <a:ext cx="8001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8439150" y="1962150"/>
            <a:ext cx="533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3°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6" name="Rettangolo arrotondato 25"/>
          <p:cNvSpPr/>
          <p:nvPr/>
        </p:nvSpPr>
        <p:spPr bwMode="auto">
          <a:xfrm>
            <a:off x="1193800" y="3784600"/>
            <a:ext cx="7200900" cy="120015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>
            <a:off x="2705100" y="6318250"/>
            <a:ext cx="5422900" cy="355600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 noChangeArrowheads="1"/>
          </p:cNvSpPr>
          <p:nvPr>
            <p:ph type="title"/>
          </p:nvPr>
        </p:nvSpPr>
        <p:spPr>
          <a:xfrm>
            <a:off x="807231" y="-214338"/>
            <a:ext cx="7529538" cy="1428736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Eser_2</a:t>
            </a:r>
          </a:p>
        </p:txBody>
      </p:sp>
      <p:grpSp>
        <p:nvGrpSpPr>
          <p:cNvPr id="38" name="Gruppo 37"/>
          <p:cNvGrpSpPr/>
          <p:nvPr/>
        </p:nvGrpSpPr>
        <p:grpSpPr>
          <a:xfrm>
            <a:off x="2082800" y="939800"/>
            <a:ext cx="4978400" cy="4800660"/>
            <a:chOff x="2038350" y="939800"/>
            <a:chExt cx="4978400" cy="4800660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3149600" y="939800"/>
              <a:ext cx="18224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 smtClean="0">
                  <a:solidFill>
                    <a:srgbClr val="000000"/>
                  </a:solidFill>
                </a:rPr>
                <a:t>Main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71700" y="1562100"/>
              <a:ext cx="4163976" cy="342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CasellaDiTesto 28"/>
            <p:cNvSpPr txBox="1"/>
            <p:nvPr/>
          </p:nvSpPr>
          <p:spPr>
            <a:xfrm>
              <a:off x="2038350" y="5340350"/>
              <a:ext cx="11112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>
                  <a:solidFill>
                    <a:srgbClr val="000000"/>
                  </a:solidFill>
                </a:rPr>
                <a:t>W&amp;S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0" name="Connettore 2 29"/>
            <p:cNvCxnSpPr/>
            <p:nvPr/>
          </p:nvCxnSpPr>
          <p:spPr bwMode="auto">
            <a:xfrm rot="16200000" flipV="1">
              <a:off x="2105025" y="4962524"/>
              <a:ext cx="66675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CasellaDiTesto 32"/>
            <p:cNvSpPr txBox="1"/>
            <p:nvPr/>
          </p:nvSpPr>
          <p:spPr>
            <a:xfrm>
              <a:off x="3416300" y="5340350"/>
              <a:ext cx="14668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err="1" smtClean="0">
                  <a:solidFill>
                    <a:srgbClr val="000000"/>
                  </a:solidFill>
                </a:rPr>
                <a:t>PickLayer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Connettore 2 33"/>
            <p:cNvCxnSpPr/>
            <p:nvPr/>
          </p:nvCxnSpPr>
          <p:spPr bwMode="auto">
            <a:xfrm rot="16200000" flipV="1">
              <a:off x="3371851" y="4851399"/>
              <a:ext cx="666750" cy="22225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CasellaDiTesto 34"/>
            <p:cNvSpPr txBox="1"/>
            <p:nvPr/>
          </p:nvSpPr>
          <p:spPr>
            <a:xfrm>
              <a:off x="5549900" y="5295900"/>
              <a:ext cx="1466850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dirty="0" smtClean="0">
                  <a:solidFill>
                    <a:srgbClr val="000000"/>
                  </a:solidFill>
                </a:rPr>
                <a:t>51,52 </a:t>
              </a:r>
              <a:r>
                <a:rPr lang="it-IT" sz="2000" dirty="0" err="1" smtClean="0">
                  <a:solidFill>
                    <a:srgbClr val="000000"/>
                  </a:solidFill>
                </a:rPr>
                <a:t>True</a:t>
              </a:r>
              <a:endParaRPr lang="it-IT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36" name="Connettore 2 35"/>
            <p:cNvCxnSpPr/>
            <p:nvPr/>
          </p:nvCxnSpPr>
          <p:spPr bwMode="auto">
            <a:xfrm rot="16200000" flipV="1">
              <a:off x="5505451" y="4806949"/>
              <a:ext cx="666750" cy="22225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Rettangolo arrotondato 38"/>
          <p:cNvSpPr/>
          <p:nvPr/>
        </p:nvSpPr>
        <p:spPr bwMode="auto">
          <a:xfrm>
            <a:off x="3416300" y="4318000"/>
            <a:ext cx="1600200" cy="400050"/>
          </a:xfrm>
          <a:prstGeom prst="roundRect">
            <a:avLst/>
          </a:prstGeom>
          <a:noFill/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4294967295"/>
          </p:nvPr>
        </p:nvSpPr>
        <p:spPr>
          <a:xfrm>
            <a:off x="215900" y="2762249"/>
            <a:ext cx="8623300" cy="3511551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</a:rPr>
              <a:t>Simulazione di processi: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Montaggio (manuale/robotizzato)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Saldatura e verniciatura robotizzata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Flussi di materiale (</a:t>
            </a:r>
            <a:r>
              <a:rPr lang="en-US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packaging and palletizing)</a:t>
            </a:r>
            <a:endParaRPr lang="it-IT" sz="5400" b="1" kern="1200" dirty="0" smtClean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Gestione del ciclo di vita del </a:t>
            </a: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prodotto …</a:t>
            </a:r>
          </a:p>
          <a:p>
            <a:pPr>
              <a:spcBef>
                <a:spcPts val="2200"/>
              </a:spcBef>
            </a:pP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</a:rPr>
              <a:t>Ambiti di applicazione:  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settori </a:t>
            </a:r>
            <a:r>
              <a:rPr lang="it-IT" sz="1600" b="1" kern="1200" dirty="0" err="1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automotive</a:t>
            </a: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, 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err="1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aerospace</a:t>
            </a: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, 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err="1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Shipbuilding</a:t>
            </a: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Manufacturing,…</a:t>
            </a:r>
          </a:p>
          <a:p>
            <a:pPr marL="685800" lvl="1" indent="-336550">
              <a:spcBef>
                <a:spcPts val="600"/>
              </a:spcBef>
              <a:buNone/>
            </a:pPr>
            <a:endParaRPr lang="it-IT" sz="1800" b="1" kern="1200" dirty="0" smtClean="0">
              <a:solidFill>
                <a:srgbClr val="0000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92907" y="457200"/>
            <a:ext cx="8358187" cy="762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Simulazione di sistemi di produzione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1454" y="1285860"/>
            <a:ext cx="850109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/>
                </a:solidFill>
              </a:rPr>
              <a:t>La simulazione è una tecnica operativa per la riproduzione di un sistema, processo o impianto in un modello che ne rappresenta le logiche e le funzionalità con il desiderato grado di approssimazione.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8175" y="4851400"/>
            <a:ext cx="1939925" cy="135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405" y="4851400"/>
            <a:ext cx="193244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1801" y="2762250"/>
            <a:ext cx="167657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2762250"/>
            <a:ext cx="1711202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4294967295"/>
          </p:nvPr>
        </p:nvSpPr>
        <p:spPr>
          <a:xfrm>
            <a:off x="38100" y="4273550"/>
            <a:ext cx="5511800" cy="191135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2200"/>
              </a:spcBef>
            </a:pP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</a:rPr>
              <a:t>Vantaggi: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Simulazione integrata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Simulazione dettagliata dei processi produttivi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Visualizzazione 3D estremamente realistica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Vasto ambito di applicazi</a:t>
            </a: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one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92907" y="457200"/>
            <a:ext cx="8358187" cy="762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Simulazione di sistemi di produzione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9250" y="1250950"/>
            <a:ext cx="850109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800" dirty="0" smtClean="0">
                <a:solidFill>
                  <a:schemeClr val="bg1"/>
                </a:solidFill>
              </a:rPr>
              <a:t>Testare </a:t>
            </a:r>
            <a:r>
              <a:rPr lang="it-IT" sz="1800" dirty="0">
                <a:solidFill>
                  <a:schemeClr val="bg1"/>
                </a:solidFill>
              </a:rPr>
              <a:t>criteri di </a:t>
            </a:r>
            <a:r>
              <a:rPr lang="it-IT" sz="1800" dirty="0" smtClean="0">
                <a:solidFill>
                  <a:schemeClr val="bg1"/>
                </a:solidFill>
              </a:rPr>
              <a:t>gestione del processo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800" dirty="0" smtClean="0">
                <a:solidFill>
                  <a:schemeClr val="bg1"/>
                </a:solidFill>
              </a:rPr>
              <a:t>Valutare </a:t>
            </a:r>
            <a:r>
              <a:rPr lang="it-IT" sz="1800" dirty="0">
                <a:solidFill>
                  <a:schemeClr val="bg1"/>
                </a:solidFill>
              </a:rPr>
              <a:t>situazioni ritenute particolarmente </a:t>
            </a:r>
            <a:r>
              <a:rPr lang="it-IT" sz="1800" dirty="0" smtClean="0">
                <a:solidFill>
                  <a:schemeClr val="bg1"/>
                </a:solidFill>
              </a:rPr>
              <a:t>critiche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800" dirty="0">
                <a:solidFill>
                  <a:schemeClr val="bg1"/>
                </a:solidFill>
              </a:rPr>
              <a:t>V</a:t>
            </a:r>
            <a:r>
              <a:rPr lang="it-IT" sz="1800" dirty="0" smtClean="0">
                <a:solidFill>
                  <a:schemeClr val="bg1"/>
                </a:solidFill>
              </a:rPr>
              <a:t>alidare </a:t>
            </a:r>
            <a:r>
              <a:rPr lang="it-IT" sz="1800" dirty="0">
                <a:solidFill>
                  <a:schemeClr val="bg1"/>
                </a:solidFill>
              </a:rPr>
              <a:t>scelte </a:t>
            </a:r>
            <a:r>
              <a:rPr lang="it-IT" sz="1800" dirty="0" smtClean="0">
                <a:solidFill>
                  <a:schemeClr val="bg1"/>
                </a:solidFill>
              </a:rPr>
              <a:t>progettuali</a:t>
            </a:r>
          </a:p>
          <a:p>
            <a:pPr marL="609600" indent="-609600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1800" dirty="0" smtClean="0">
                <a:solidFill>
                  <a:schemeClr val="bg1"/>
                </a:solidFill>
              </a:rPr>
              <a:t>Confrontare soluzioni </a:t>
            </a:r>
            <a:r>
              <a:rPr lang="it-IT" sz="1800" dirty="0">
                <a:solidFill>
                  <a:schemeClr val="bg1"/>
                </a:solidFill>
              </a:rPr>
              <a:t>alternative.</a:t>
            </a:r>
          </a:p>
        </p:txBody>
      </p:sp>
      <p:sp>
        <p:nvSpPr>
          <p:cNvPr id="9" name="Freccia in giù 8"/>
          <p:cNvSpPr/>
          <p:nvPr/>
        </p:nvSpPr>
        <p:spPr bwMode="auto">
          <a:xfrm>
            <a:off x="3416300" y="3605210"/>
            <a:ext cx="2286016" cy="357190"/>
          </a:xfrm>
          <a:prstGeom prst="downArrow">
            <a:avLst/>
          </a:prstGeom>
          <a:solidFill>
            <a:srgbClr val="969696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Segnaposto contenuto 2"/>
          <p:cNvSpPr>
            <a:spLocks noGrp="1"/>
          </p:cNvSpPr>
          <p:nvPr>
            <p:ph idx="4294967295"/>
          </p:nvPr>
        </p:nvSpPr>
        <p:spPr>
          <a:xfrm>
            <a:off x="5727700" y="4318000"/>
            <a:ext cx="3111500" cy="1866900"/>
          </a:xfrm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ts val="2200"/>
              </a:spcBef>
            </a:pP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</a:rPr>
              <a:t>Problematiche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Complessità software</a:t>
            </a:r>
          </a:p>
          <a:p>
            <a:pPr marL="685800" lvl="1" indent="-336550">
              <a:spcBef>
                <a:spcPts val="600"/>
              </a:spcBef>
            </a:pPr>
            <a:r>
              <a:rPr lang="it-IT" sz="16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Tempi di training a</a:t>
            </a:r>
            <a:r>
              <a:rPr lang="it-IT" sz="1800" b="1" kern="1200" dirty="0" smtClean="0">
                <a:solidFill>
                  <a:srgbClr val="0000FF"/>
                </a:solidFill>
                <a:latin typeface="Arial" charset="0"/>
                <a:ea typeface="+mn-ea"/>
                <a:cs typeface="+mn-cs"/>
              </a:rPr>
              <a:t>lti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92907" y="228600"/>
            <a:ext cx="8358187" cy="762000"/>
          </a:xfrm>
        </p:spPr>
        <p:txBody>
          <a:bodyPr/>
          <a:lstStyle/>
          <a:p>
            <a:r>
              <a:rPr lang="it-IT" sz="3600" b="1" dirty="0" smtClean="0">
                <a:solidFill>
                  <a:schemeClr val="bg1"/>
                </a:solidFill>
                <a:latin typeface="Arial" charset="0"/>
              </a:rPr>
              <a:t>Simulazione di sistemi di produzione</a:t>
            </a:r>
          </a:p>
        </p:txBody>
      </p:sp>
      <p:graphicFrame>
        <p:nvGraphicFramePr>
          <p:cNvPr id="14" name="Diagramma 13"/>
          <p:cNvGraphicFramePr>
            <a:graphicFrameLocks noChangeAspect="1"/>
          </p:cNvGraphicFramePr>
          <p:nvPr/>
        </p:nvGraphicFramePr>
        <p:xfrm>
          <a:off x="749300" y="1250950"/>
          <a:ext cx="8001000" cy="49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71473" y="571480"/>
            <a:ext cx="7689878" cy="57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</a:pPr>
            <a:r>
              <a:rPr lang="it-IT" u="sng" kern="0" dirty="0" smtClean="0">
                <a:solidFill>
                  <a:schemeClr val="bg1">
                    <a:lumMod val="75000"/>
                  </a:schemeClr>
                </a:solidFill>
                <a:ea typeface="+mj-ea"/>
                <a:cs typeface="+mj-cs"/>
              </a:rPr>
              <a:t>Laboratorio simulazione</a:t>
            </a:r>
            <a:endParaRPr lang="it-IT" sz="1600" u="sng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Sono presenti 4 postazioni di lavoro con installati i software: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3D Create   Visual Components: </a:t>
            </a:r>
            <a:r>
              <a:rPr lang="it-IT" sz="2000" u="sng" dirty="0" smtClean="0">
                <a:solidFill>
                  <a:schemeClr val="bg1">
                    <a:lumMod val="75000"/>
                  </a:schemeClr>
                </a:solidFill>
              </a:rPr>
              <a:t>http://www.visualcomponents.com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SolidWorks 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400" dirty="0" smtClean="0">
                <a:solidFill>
                  <a:schemeClr val="bg1">
                    <a:lumMod val="75000"/>
                  </a:schemeClr>
                </a:solidFill>
              </a:rPr>
              <a:t> Prenotazione PC 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Font typeface="Courier New" pitchFamily="49" charset="0"/>
              <a:buChar char="o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Link: http://lab.ing.unipi.it/pcbooking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Login: user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Password: user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it-IT" sz="2400" dirty="0" smtClean="0">
                <a:solidFill>
                  <a:schemeClr val="bg1">
                    <a:lumMod val="75000"/>
                  </a:schemeClr>
                </a:solidFill>
              </a:rPr>
              <a:t>   Accesso ai PC: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Account: Administrator</a:t>
            </a:r>
          </a:p>
          <a:p>
            <a:pPr marL="1257300" lvl="2" indent="-3429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it-IT" sz="2000" dirty="0" smtClean="0">
                <a:solidFill>
                  <a:schemeClr val="bg1">
                    <a:lumMod val="75000"/>
                  </a:schemeClr>
                </a:solidFill>
              </a:rPr>
              <a:t>Password: nuovamacut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457200"/>
            <a:ext cx="8358187" cy="762000"/>
          </a:xfrm>
        </p:spPr>
        <p:txBody>
          <a:bodyPr/>
          <a:lstStyle/>
          <a:p>
            <a:pPr algn="l"/>
            <a:r>
              <a:rPr lang="it-IT" sz="3600" b="1" u="sng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Software di Simulazione 3D Create </a:t>
            </a:r>
          </a:p>
        </p:txBody>
      </p:sp>
      <p:grpSp>
        <p:nvGrpSpPr>
          <p:cNvPr id="2" name="Gruppo 14"/>
          <p:cNvGrpSpPr/>
          <p:nvPr/>
        </p:nvGrpSpPr>
        <p:grpSpPr>
          <a:xfrm>
            <a:off x="428596" y="2806700"/>
            <a:ext cx="8239613" cy="3348000"/>
            <a:chOff x="428596" y="2806700"/>
            <a:chExt cx="8239613" cy="3348000"/>
          </a:xfrm>
        </p:grpSpPr>
        <p:sp>
          <p:nvSpPr>
            <p:cNvPr id="16" name="Rettangolo arrotondato 15"/>
            <p:cNvSpPr/>
            <p:nvPr/>
          </p:nvSpPr>
          <p:spPr bwMode="auto">
            <a:xfrm>
              <a:off x="428596" y="2806700"/>
              <a:ext cx="3600000" cy="3348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8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3021012"/>
              <a:ext cx="3476047" cy="28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9006" y="3809381"/>
              <a:ext cx="1308285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0216" y="3813491"/>
              <a:ext cx="131842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015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61571" y="3808708"/>
              <a:ext cx="1306638" cy="108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riangolo isoscele 9"/>
            <p:cNvSpPr/>
            <p:nvPr/>
          </p:nvSpPr>
          <p:spPr bwMode="auto">
            <a:xfrm rot="5400000">
              <a:off x="3756132" y="4276338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1" name="Triangolo isoscele 10"/>
            <p:cNvSpPr/>
            <p:nvPr/>
          </p:nvSpPr>
          <p:spPr bwMode="auto">
            <a:xfrm rot="5400000">
              <a:off x="5317342" y="4276338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12" name="Triangolo isoscele 11"/>
            <p:cNvSpPr/>
            <p:nvPr/>
          </p:nvSpPr>
          <p:spPr bwMode="auto">
            <a:xfrm rot="5400000">
              <a:off x="6888695" y="4276338"/>
              <a:ext cx="692823" cy="13443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83383" y="1340768"/>
            <a:ext cx="332186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Definizione delle geometrie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per rappresentare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l’intero processo </a:t>
            </a:r>
            <a:endParaRPr lang="it-IT" sz="1800" b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">
      <a:dk1>
        <a:srgbClr val="808080"/>
      </a:dk1>
      <a:lt1>
        <a:srgbClr val="FFFF00"/>
      </a:lt1>
      <a:dk2>
        <a:srgbClr val="0000FF"/>
      </a:dk2>
      <a:lt2>
        <a:srgbClr val="00FF00"/>
      </a:lt2>
      <a:accent1>
        <a:srgbClr val="00CC99"/>
      </a:accent1>
      <a:accent2>
        <a:srgbClr val="00FFFF"/>
      </a:accent2>
      <a:accent3>
        <a:srgbClr val="AAAAFF"/>
      </a:accent3>
      <a:accent4>
        <a:srgbClr val="DADA00"/>
      </a:accent4>
      <a:accent5>
        <a:srgbClr val="AAE2CA"/>
      </a:accent5>
      <a:accent6>
        <a:srgbClr val="00E7E7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4400</TotalTime>
  <Words>668</Words>
  <Application>Microsoft Office PowerPoint</Application>
  <PresentationFormat>Presentazione su schermo (4:3)</PresentationFormat>
  <Paragraphs>255</Paragraphs>
  <Slides>41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Struttura predefinita</vt:lpstr>
      <vt:lpstr>Esercitazioni di:  GESTIONE INTEGRATA DELLA PRODUZIONE  </vt:lpstr>
      <vt:lpstr>Diapositiva 2</vt:lpstr>
      <vt:lpstr>Diapositiva 3</vt:lpstr>
      <vt:lpstr>Simulazione di sistemi di produzione</vt:lpstr>
      <vt:lpstr>Simulazione di sistemi di produzione</vt:lpstr>
      <vt:lpstr>Simulazione di sistemi di produzione</vt:lpstr>
      <vt:lpstr>Simulazione di sistemi di produzione</vt:lpstr>
      <vt:lpstr>Diapositiva 8</vt:lpstr>
      <vt:lpstr>Software di Simulazione 3D Create </vt:lpstr>
      <vt:lpstr>Diapositiva 10</vt:lpstr>
      <vt:lpstr>Diapositiva 11</vt:lpstr>
      <vt:lpstr>Diapositiva 12</vt:lpstr>
      <vt:lpstr>Modalità di svolgimento del progetto</vt:lpstr>
      <vt:lpstr>Diapositiva 14</vt:lpstr>
      <vt:lpstr>Diapositiva 15</vt:lpstr>
      <vt:lpstr>Ambiente di lavoro</vt:lpstr>
      <vt:lpstr>Diapositiva 17</vt:lpstr>
      <vt:lpstr>Diapositiva 18</vt:lpstr>
      <vt:lpstr>Sequenza di operazioni</vt:lpstr>
      <vt:lpstr>Diapositiva 20</vt:lpstr>
      <vt:lpstr>Diapositiva 21</vt:lpstr>
      <vt:lpstr>Diapositiva 22</vt:lpstr>
      <vt:lpstr>Diapositiva 23</vt:lpstr>
      <vt:lpstr>Component Creator</vt:lpstr>
      <vt:lpstr>Movement Path</vt:lpstr>
      <vt:lpstr>Movement Path</vt:lpstr>
      <vt:lpstr>Component Pattern Container </vt:lpstr>
      <vt:lpstr>Diapositiva 28</vt:lpstr>
      <vt:lpstr>Gripper</vt:lpstr>
      <vt:lpstr>Gripper</vt:lpstr>
      <vt:lpstr>Gripper</vt:lpstr>
      <vt:lpstr>Eser_1</vt:lpstr>
      <vt:lpstr>Eser_1</vt:lpstr>
      <vt:lpstr>Eser_2</vt:lpstr>
      <vt:lpstr>Eser_2</vt:lpstr>
      <vt:lpstr>Eser_2</vt:lpstr>
      <vt:lpstr>Eser_2</vt:lpstr>
      <vt:lpstr>Eser_2</vt:lpstr>
      <vt:lpstr>Eser_2</vt:lpstr>
      <vt:lpstr>Eser_2</vt:lpstr>
      <vt:lpstr>Eser_2</vt:lpstr>
    </vt:vector>
  </TitlesOfParts>
  <Company>Dip.to Ingegneria della Produzione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L’EVOLUZIONE DELL’AUTOMAZIONE DELLE MACCHINE UTENSILI</dc:title>
  <dc:creator>G. Dini</dc:creator>
  <cp:lastModifiedBy>Your User Name</cp:lastModifiedBy>
  <cp:revision>162</cp:revision>
  <cp:lastPrinted>1997-11-29T11:37:10Z</cp:lastPrinted>
  <dcterms:created xsi:type="dcterms:W3CDTF">1997-11-07T17:06:54Z</dcterms:created>
  <dcterms:modified xsi:type="dcterms:W3CDTF">2011-11-04T10:11:02Z</dcterms:modified>
</cp:coreProperties>
</file>