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sldIdLst>
    <p:sldId id="263" r:id="rId2"/>
    <p:sldId id="1212" r:id="rId3"/>
    <p:sldId id="1213" r:id="rId4"/>
    <p:sldId id="1233" r:id="rId5"/>
    <p:sldId id="1234" r:id="rId6"/>
    <p:sldId id="1235" r:id="rId7"/>
    <p:sldId id="1236" r:id="rId8"/>
    <p:sldId id="1237" r:id="rId9"/>
    <p:sldId id="1238" r:id="rId10"/>
    <p:sldId id="1239" r:id="rId11"/>
    <p:sldId id="1240" r:id="rId12"/>
    <p:sldId id="1241" r:id="rId13"/>
    <p:sldId id="1242" r:id="rId14"/>
    <p:sldId id="1265" r:id="rId15"/>
    <p:sldId id="1245" r:id="rId16"/>
    <p:sldId id="1244" r:id="rId17"/>
    <p:sldId id="1243" r:id="rId18"/>
    <p:sldId id="1246" r:id="rId19"/>
    <p:sldId id="1247" r:id="rId20"/>
    <p:sldId id="1248" r:id="rId21"/>
    <p:sldId id="1249" r:id="rId22"/>
    <p:sldId id="1250" r:id="rId23"/>
    <p:sldId id="1251" r:id="rId24"/>
    <p:sldId id="1252" r:id="rId25"/>
    <p:sldId id="1254" r:id="rId26"/>
    <p:sldId id="1255" r:id="rId27"/>
    <p:sldId id="1256" r:id="rId28"/>
    <p:sldId id="1257" r:id="rId29"/>
    <p:sldId id="1258" r:id="rId30"/>
    <p:sldId id="1259" r:id="rId31"/>
    <p:sldId id="1260" r:id="rId32"/>
    <p:sldId id="1261" r:id="rId33"/>
    <p:sldId id="1262" r:id="rId34"/>
    <p:sldId id="1263" r:id="rId35"/>
    <p:sldId id="1176" r:id="rId36"/>
    <p:sldId id="1264" r:id="rId37"/>
    <p:sldId id="1266" r:id="rId38"/>
    <p:sldId id="1267" r:id="rId39"/>
    <p:sldId id="1268" r:id="rId40"/>
    <p:sldId id="1269" r:id="rId41"/>
    <p:sldId id="1277" r:id="rId42"/>
    <p:sldId id="1278" r:id="rId43"/>
    <p:sldId id="1279" r:id="rId44"/>
    <p:sldId id="1280" r:id="rId45"/>
    <p:sldId id="1281" r:id="rId46"/>
    <p:sldId id="1285" r:id="rId47"/>
    <p:sldId id="1282" r:id="rId48"/>
    <p:sldId id="1283" r:id="rId49"/>
    <p:sldId id="1271" r:id="rId50"/>
    <p:sldId id="1284" r:id="rId51"/>
    <p:sldId id="1286" r:id="rId52"/>
    <p:sldId id="1287" r:id="rId53"/>
    <p:sldId id="1288" r:id="rId54"/>
    <p:sldId id="1289" r:id="rId55"/>
    <p:sldId id="1290" r:id="rId56"/>
    <p:sldId id="1291" r:id="rId57"/>
    <p:sldId id="1292" r:id="rId58"/>
    <p:sldId id="1293" r:id="rId59"/>
    <p:sldId id="1294" r:id="rId60"/>
    <p:sldId id="1295" r:id="rId61"/>
    <p:sldId id="1296" r:id="rId62"/>
    <p:sldId id="1297" r:id="rId63"/>
    <p:sldId id="1298" r:id="rId64"/>
    <p:sldId id="1299" r:id="rId65"/>
    <p:sldId id="1300" r:id="rId66"/>
    <p:sldId id="1301" r:id="rId67"/>
    <p:sldId id="1302" r:id="rId68"/>
    <p:sldId id="1214" r:id="rId6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542" autoAdjust="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65E0-4069-491A-83B2-D1E5380DC064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D656-6BF1-4706-ADC1-0A198C245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E9773-12D3-4817-8DD5-C789955D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7-11,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CBC14-0F91-4A20-8417-208012D3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64" y="6356350"/>
            <a:ext cx="12016636" cy="365125"/>
          </a:xfrm>
        </p:spPr>
        <p:txBody>
          <a:bodyPr/>
          <a:lstStyle/>
          <a:p>
            <a:r>
              <a:rPr lang="it-IT" dirty="0" err="1"/>
              <a:t>Redundance</a:t>
            </a:r>
            <a:r>
              <a:rPr lang="it-IT" dirty="0"/>
              <a:t> in fault </a:t>
            </a:r>
            <a:r>
              <a:rPr lang="it-IT" dirty="0" err="1"/>
              <a:t>tolerance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4065C5-4AD1-49EA-B986-64AFB01F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Grafik 4" descr="unipi.jpg">
            <a:extLst>
              <a:ext uri="{FF2B5EF4-FFF2-40B4-BE49-F238E27FC236}">
                <a16:creationId xmlns:a16="http://schemas.microsoft.com/office/drawing/2014/main" id="{AD822E2C-8FA0-4ACE-A55C-B791CCEE2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7" y="394083"/>
            <a:ext cx="1238310" cy="108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9190FCBE-6A7A-484E-B258-FD6BEB31B264}"/>
              </a:ext>
            </a:extLst>
          </p:cNvPr>
          <p:cNvSpPr txBox="1">
            <a:spLocks/>
          </p:cNvSpPr>
          <p:nvPr userDrawn="1"/>
        </p:nvSpPr>
        <p:spPr>
          <a:xfrm>
            <a:off x="0" y="3380713"/>
            <a:ext cx="12192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2400" b="0" i="0" dirty="0" err="1">
                <a:latin typeface="Arial" panose="020B0604020202020204" pitchFamily="34" charset="0"/>
              </a:rPr>
              <a:t>Lecture</a:t>
            </a:r>
            <a:r>
              <a:rPr lang="it-IT" altLang="it-IT" sz="2400" b="0" i="0" dirty="0">
                <a:latin typeface="Arial" panose="020B0604020202020204" pitchFamily="34" charset="0"/>
              </a:rPr>
              <a:t> 2</a:t>
            </a:r>
            <a:endParaRPr lang="it-IT" altLang="ja-JP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6C54228-CD95-4180-B164-5C80F9A58FB5}"/>
              </a:ext>
            </a:extLst>
          </p:cNvPr>
          <p:cNvSpPr txBox="1">
            <a:spLocks/>
          </p:cNvSpPr>
          <p:nvPr userDrawn="1"/>
        </p:nvSpPr>
        <p:spPr>
          <a:xfrm>
            <a:off x="1240062" y="6282217"/>
            <a:ext cx="9144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800" b="0" i="0" dirty="0" err="1">
                <a:latin typeface="Arial" panose="020B0604020202020204" pitchFamily="34" charset="0"/>
              </a:rPr>
              <a:t>May</a:t>
            </a:r>
            <a:r>
              <a:rPr lang="it-IT" altLang="it-IT" sz="1800" b="0" i="0" dirty="0">
                <a:latin typeface="Arial" panose="020B0604020202020204" pitchFamily="34" charset="0"/>
              </a:rPr>
              <a:t> 7-10, 2019 –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Thessaloniki</a:t>
            </a:r>
            <a:r>
              <a:rPr lang="it-IT" altLang="it-IT" sz="1800" b="0" i="0" dirty="0">
                <a:latin typeface="Arial" panose="020B0604020202020204" pitchFamily="34" charset="0"/>
              </a:rPr>
              <a:t>,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Greece</a:t>
            </a:r>
            <a:endParaRPr lang="it-IT" altLang="ja-JP" sz="1800" b="0" i="0" dirty="0">
              <a:latin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F8F5D8B-25D9-4E40-A41F-3D134C483D78}"/>
              </a:ext>
            </a:extLst>
          </p:cNvPr>
          <p:cNvCxnSpPr/>
          <p:nvPr userDrawn="1"/>
        </p:nvCxnSpPr>
        <p:spPr>
          <a:xfrm>
            <a:off x="0" y="61502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77FFFB-3FAC-4D4D-B650-200C658170BB}"/>
              </a:ext>
            </a:extLst>
          </p:cNvPr>
          <p:cNvSpPr txBox="1"/>
          <p:nvPr userDrawn="1"/>
        </p:nvSpPr>
        <p:spPr>
          <a:xfrm>
            <a:off x="0" y="4221972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i="1" dirty="0">
                <a:latin typeface="Arial" panose="020B0604020202020204" pitchFamily="34" charset="0"/>
              </a:rPr>
              <a:t>Prof. Cinzia Bernardeschi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 Department of Information Engineering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 err="1">
                <a:latin typeface="Arial" panose="020B0604020202020204" pitchFamily="34" charset="0"/>
              </a:rPr>
              <a:t>Univerisity</a:t>
            </a:r>
            <a:r>
              <a:rPr lang="it-IT" altLang="it-IT" sz="2000" i="1" dirty="0">
                <a:latin typeface="Arial" panose="020B0604020202020204" pitchFamily="34" charset="0"/>
              </a:rPr>
              <a:t> of Pisa, </a:t>
            </a:r>
            <a:r>
              <a:rPr lang="it-IT" altLang="it-IT" sz="2000" i="1" dirty="0" err="1">
                <a:latin typeface="Arial" panose="020B0604020202020204" pitchFamily="34" charset="0"/>
              </a:rPr>
              <a:t>Italy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cinzia.bernardeschi@unipi.it</a:t>
            </a:r>
          </a:p>
          <a:p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2179EAB-DD38-4D34-9889-C7EF4E12D74F}"/>
              </a:ext>
            </a:extLst>
          </p:cNvPr>
          <p:cNvSpPr/>
          <p:nvPr userDrawn="1"/>
        </p:nvSpPr>
        <p:spPr>
          <a:xfrm>
            <a:off x="0" y="2085334"/>
            <a:ext cx="12192000" cy="1083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t-IT" sz="4400" dirty="0"/>
              <a:t>Quantitative evaluation of dependability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FF385-6E79-4DFF-B100-A37F9F68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DC237A-D1AE-4FB4-A33C-5415E17D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16C5A-CB3A-4AB4-9073-1DA962C0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9320B-C8A0-45C1-9911-411D5C8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EECA0-5252-494F-BAF6-9E8C921E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4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2B231F-3622-47C9-A109-AD6D47777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A577C-444F-4685-AF41-53E6198B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19728-FB9E-43FD-9E90-05C02BBC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0763D0-25C0-495B-93AA-23579D88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9B195-FE4D-4BC2-9771-677F4EEF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3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ABC4496-02AC-45EC-ABB7-B5DAD7F7081F}"/>
              </a:ext>
            </a:extLst>
          </p:cNvPr>
          <p:cNvSpPr/>
          <p:nvPr userDrawn="1"/>
        </p:nvSpPr>
        <p:spPr>
          <a:xfrm>
            <a:off x="0" y="2478"/>
            <a:ext cx="12192000" cy="950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A819D-5CD2-4A56-BDEA-931759B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4615E9-300B-4232-9E7F-131FB525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DB858-78E0-4312-B644-98F96322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12C6C-4517-4981-9157-F53A4D4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 dirty="0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1739A-DB3A-41FD-9ABE-B8F9A94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Grafik 4" descr="unipi.jpg">
            <a:extLst>
              <a:ext uri="{FF2B5EF4-FFF2-40B4-BE49-F238E27FC236}">
                <a16:creationId xmlns:a16="http://schemas.microsoft.com/office/drawing/2014/main" id="{DFA5C1BD-F12C-4215-998C-1DDE9BD3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80" y="-17138"/>
            <a:ext cx="1088720" cy="9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C9068DC-6112-4DEF-8C6F-882356DD84B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F760A-6767-43ED-A191-8E678C58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7EF1A0-8040-446E-83F8-FAC51D8E7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2717B7-B9E4-4C4E-A007-919247FF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644C6-B3F4-460A-9EB4-B44D37F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699FE8-3939-41C5-B2C5-5C1C027D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E2F9A-E67D-413D-85EE-8AA53FE8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75B60A-B7B4-4D96-A093-52E37F132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3852D-BCA2-492A-8976-782DCA66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C05B0A-1CAA-4A4B-8B7D-8171FCB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8C816-6396-49D3-83AA-D09CAB5C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22C43C-354A-4D06-B47C-845DE30F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73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A57AD-DA85-4F87-B476-2A58E9B7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90F1B2-3F71-4A70-A45C-7B14C3B9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C344D0-1DDA-4CF9-B45A-808C6615E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29D778-2C40-4FA7-8E8F-F3E653B0F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DB2DA7-7459-4B6C-BF1B-3BC55A1E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B026B3-6442-4E2F-A961-A0DBDE4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063352-E192-458F-9628-346AC8EC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FD7C61-C8F2-4E2E-AEEC-9F54779C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D92BB-7147-490B-822D-4B21868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D05EAF-4469-4116-B37A-0C379560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D6E7F-72D4-480D-8361-2865F36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DF4411-3D75-4971-A7E1-C6BE7BA8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8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DB2ACD-77C6-4D72-BEE7-E87E1783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CAECF6-35E5-4D52-AB3D-C00C0C96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82266-BE48-4DB9-A435-34AAA426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4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77D6A-014E-4A27-BE75-3154C5F0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15156-A94F-4655-8362-FB2DC101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C61F65-7FD0-4815-A05D-00890881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7B140D-9CEE-49C4-B32A-19985A30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57BC77-CC18-4BEC-A935-95E91513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7E5D70-3593-409C-99ED-9983859D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7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CD737-552C-46C9-A242-F9941FC3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C0E4CB-EAF0-4C7B-B364-0456AB9F8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D5A9C-DF89-4AAD-90C5-64F1B274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B4C711-A70C-42E4-8E8F-D370FA1B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121054-D790-4AF7-8139-A9CE2E51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03CF0-0905-4AAB-9A1D-674C6D91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168A42-1557-418D-B15C-5A49F32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4FD1-FF39-4FDA-A8C3-983C4FF4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8AC2D-136C-4BD7-9084-50EF430A6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A0EA58-7F9D-4CB7-A0F8-61C71C7E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2A50C-02ED-48AC-A7F2-62CADBF6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7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us.illinois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886FF-76C3-4050-A4EC-75C50696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 to 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a component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FDEB4D-1DD8-4B92-8412-56C2D214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1FDC1-5E67-418E-AF82-1B194FF4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C4824-3C17-47D1-BFD1-C65AFB62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10</a:t>
            </a:fld>
            <a:endParaRPr lang="it-IT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C0ED6C3-846C-4B3E-BE0D-D0C4B987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62" y="3537744"/>
            <a:ext cx="7200900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altLang="zh-CN" sz="2000" dirty="0"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2000" dirty="0">
                <a:ea typeface="宋体" panose="02010600030101010101" pitchFamily="2" charset="-122"/>
              </a:rPr>
              <a:t> = 1/2000	</a:t>
            </a:r>
            <a:r>
              <a:rPr lang="en-GB" altLang="zh-CN" sz="2000" dirty="0">
                <a:solidFill>
                  <a:schemeClr val="accent2"/>
                </a:solidFill>
                <a:ea typeface="宋体" panose="02010600030101010101" pitchFamily="2" charset="-122"/>
              </a:rPr>
              <a:t>	 </a:t>
            </a:r>
            <a:r>
              <a:rPr lang="it-IT" altLang="zh-CN" sz="2000" dirty="0">
                <a:ea typeface="宋体" panose="02010600030101010101" pitchFamily="2" charset="-122"/>
              </a:rPr>
              <a:t>0.0005 per hour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GB" altLang="zh-CN" sz="2000" dirty="0">
                <a:ea typeface="宋体" panose="02010600030101010101" pitchFamily="2" charset="-122"/>
              </a:rPr>
              <a:t>MTTF = 2000 		 time to the first failure 2000 hours </a:t>
            </a:r>
            <a:endParaRPr lang="it-IT" altLang="zh-CN" sz="2000" dirty="0">
              <a:ea typeface="宋体" panose="02010600030101010101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5045B2E-1B18-47EC-8A22-5654EFFC9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144" y="993627"/>
            <a:ext cx="98681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Mean time to failure (MTTF)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dirty="0">
                <a:solidFill>
                  <a:srgbClr val="3333FF"/>
                </a:solidFill>
              </a:rPr>
              <a:t>       	</a:t>
            </a:r>
            <a:r>
              <a:rPr lang="en-GB" altLang="ja-JP" sz="2000" dirty="0">
                <a:ea typeface="MS PGothic" panose="020B0600070205080204" pitchFamily="34" charset="-128"/>
              </a:rPr>
              <a:t>is the expected time that a system will operate before the 	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ja-JP" sz="2000" dirty="0">
                <a:ea typeface="MS PGothic" panose="020B0600070205080204" pitchFamily="34" charset="-128"/>
              </a:rPr>
              <a:t>	first failure occurs </a:t>
            </a:r>
            <a:r>
              <a:rPr lang="it-IT" altLang="it-IT" sz="2000" dirty="0"/>
              <a:t>(e.g., 2000 hours)</a:t>
            </a:r>
            <a:r>
              <a:rPr lang="en-GB" altLang="it-IT" sz="20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BC973B-D0C0-4455-888C-44D4D543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00" y="2141719"/>
            <a:ext cx="4391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4E92EA03-5F11-433B-96B8-686F6BBD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4785604"/>
            <a:ext cx="98681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Failure in time (FIT)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dirty="0">
                <a:solidFill>
                  <a:srgbClr val="3333FF"/>
                </a:solidFill>
              </a:rPr>
              <a:t>      	</a:t>
            </a:r>
            <a:r>
              <a:rPr lang="en-GB" altLang="it-IT" sz="2000" dirty="0"/>
              <a:t>measure of failure rate in 109 device hours </a:t>
            </a:r>
            <a:br>
              <a:rPr lang="en-GB" altLang="it-IT" sz="2000" dirty="0"/>
            </a:br>
            <a:endParaRPr lang="en-GB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2000" dirty="0"/>
              <a:t>	1 FIT     means 1 failure in 109 device hours</a:t>
            </a:r>
          </a:p>
        </p:txBody>
      </p:sp>
    </p:spTree>
    <p:extLst>
      <p:ext uri="{BB962C8B-B14F-4D97-AF65-F5344CB8AC3E}">
        <p14:creationId xmlns:p14="http://schemas.microsoft.com/office/powerpoint/2010/main" val="56851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38C8B-9EB0-4D34-AB78-A641A514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</a:t>
            </a:r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Rate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F81DDC-415D-4C0E-927E-4904B1EE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40AC9-30BA-482B-A78C-C320B51F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7D5F11-2410-4051-BDB3-EDB62C75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11</a:t>
            </a:fld>
            <a:endParaRPr lang="it-IT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FB62A9F-652B-4E2A-AC8C-64076EE9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88" y="2714877"/>
            <a:ext cx="8198629" cy="23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375"/>
              </a:spcBef>
              <a:buClr>
                <a:srgbClr val="FE400C"/>
              </a:buClr>
            </a:pPr>
            <a:r>
              <a:rPr lang="it-IT" altLang="it-IT" sz="2400" b="1" dirty="0" err="1">
                <a:solidFill>
                  <a:schemeClr val="tx1"/>
                </a:solidFill>
                <a:latin typeface="+mn-lt"/>
              </a:rPr>
              <a:t>Commercially</a:t>
            </a:r>
            <a:r>
              <a:rPr lang="it-IT" altLang="it-IT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+mn-lt"/>
              </a:rPr>
              <a:t>available</a:t>
            </a:r>
            <a:r>
              <a:rPr lang="it-IT" altLang="it-IT" sz="2400" b="1" dirty="0">
                <a:solidFill>
                  <a:schemeClr val="tx1"/>
                </a:solidFill>
                <a:latin typeface="+mn-lt"/>
              </a:rPr>
              <a:t> databases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Military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Handbook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MIL-HDBK-217F 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Telcordia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, 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- PRISM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User’s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Manual, 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- International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Eletrotechnical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Commission (IEC) Standard 61508</a:t>
            </a:r>
          </a:p>
          <a:p>
            <a:pPr>
              <a:spcBef>
                <a:spcPts val="375"/>
              </a:spcBef>
              <a:buClrTx/>
              <a:buSzTx/>
            </a:pP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	- …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8B206A3-54BC-45C1-B95D-72254188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03" y="1206099"/>
            <a:ext cx="10141432" cy="108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it-IT" altLang="it-IT" sz="2400" dirty="0"/>
              <a:t>- </a:t>
            </a:r>
            <a:r>
              <a:rPr lang="it-IT" altLang="it-IT" sz="2400" dirty="0" err="1"/>
              <a:t>Handbooks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failure</a:t>
            </a:r>
            <a:r>
              <a:rPr lang="it-IT" altLang="it-IT" sz="2400" dirty="0"/>
              <a:t> rate data for </a:t>
            </a:r>
            <a:r>
              <a:rPr lang="it-IT" altLang="it-IT" sz="2400" dirty="0" err="1"/>
              <a:t>various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components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available</a:t>
            </a:r>
            <a:r>
              <a:rPr lang="it-IT" altLang="it-IT" sz="2400" dirty="0"/>
              <a:t> from</a:t>
            </a:r>
            <a:br>
              <a:rPr lang="it-IT" altLang="it-IT" sz="2400" dirty="0"/>
            </a:br>
            <a:r>
              <a:rPr lang="it-IT" altLang="it-IT" sz="2400" dirty="0"/>
              <a:t>   government and commercial sources. </a:t>
            </a:r>
          </a:p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it-IT" altLang="it-IT" sz="2400" dirty="0"/>
              <a:t>- Reliability Data </a:t>
            </a:r>
            <a:r>
              <a:rPr lang="it-IT" altLang="it-IT" sz="2400" dirty="0" err="1"/>
              <a:t>Sheet</a:t>
            </a:r>
            <a:r>
              <a:rPr lang="it-IT" altLang="it-IT" sz="2400" dirty="0"/>
              <a:t>  of product</a:t>
            </a:r>
          </a:p>
        </p:txBody>
      </p:sp>
    </p:spTree>
    <p:extLst>
      <p:ext uri="{BB962C8B-B14F-4D97-AF65-F5344CB8AC3E}">
        <p14:creationId xmlns:p14="http://schemas.microsoft.com/office/powerpoint/2010/main" val="16694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01F23-B0D6-4EB5-976C-C60A0A72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Distribution model for </a:t>
            </a:r>
            <a:r>
              <a:rPr lang="it-IT" altLang="it-IT" dirty="0" err="1">
                <a:solidFill>
                  <a:schemeClr val="bg1"/>
                </a:solidFill>
              </a:rPr>
              <a:t>permanent</a:t>
            </a:r>
            <a:r>
              <a:rPr lang="it-IT" altLang="it-IT" dirty="0">
                <a:solidFill>
                  <a:schemeClr val="bg1"/>
                </a:solidFill>
              </a:rPr>
              <a:t> faults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2C1D7B-369B-434C-87C9-7C4F42CC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FDD3DF-A5D5-4B8B-A648-3807025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98F61B-097C-4165-96E5-D01A9063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12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98A27D4-D976-44AC-8099-9742D4825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26" y="1095889"/>
            <a:ext cx="11569148" cy="55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</a:pPr>
            <a:r>
              <a:rPr lang="it-IT" altLang="it-IT" sz="1800" b="1" dirty="0">
                <a:solidFill>
                  <a:srgbClr val="333399"/>
                </a:solidFill>
              </a:rPr>
              <a:t>	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MIL-HBDK-217 (Reliability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Prediction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of Electronic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Equipment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-Department of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Defence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)  </a:t>
            </a:r>
            <a:br>
              <a:rPr lang="it-IT" altLang="it-IT" sz="2400" dirty="0">
                <a:solidFill>
                  <a:srgbClr val="3333FF"/>
                </a:solidFill>
                <a:latin typeface="+mn-lt"/>
              </a:rPr>
            </a:b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Statistics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electronic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components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studied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since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1965 (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periodically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updated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). 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Chip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rates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the range 0.01-1.0 per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million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hours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		</a:t>
            </a: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           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l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</a:t>
            </a:r>
            <a:r>
              <a:rPr lang="it-IT" altLang="it-IT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it-IT" altLang="it-IT" sz="28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it-IT" altLang="it-IT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it-IT" altLang="it-IT" sz="28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(C</a:t>
            </a:r>
            <a:r>
              <a:rPr lang="it-IT" altLang="it-IT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it-IT" altLang="it-IT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it-IT" altLang="it-IT" sz="28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C</a:t>
            </a:r>
            <a:r>
              <a:rPr lang="it-IT" altLang="it-IT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it-IT" altLang="it-IT" sz="28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  <a:buClrTx/>
              <a:buSzTx/>
            </a:pPr>
            <a:endParaRPr lang="it-IT" altLang="it-IT" sz="20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τ</a:t>
            </a:r>
            <a:r>
              <a:rPr lang="it-IT" altLang="it-IT" sz="2000" baseline="-25000" dirty="0" err="1">
                <a:solidFill>
                  <a:schemeClr val="tx1"/>
                </a:solidFill>
                <a:latin typeface="+mn-lt"/>
              </a:rPr>
              <a:t>L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learning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maturity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fabrication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process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τ</a:t>
            </a:r>
            <a:r>
              <a:rPr lang="it-IT" altLang="it-IT" sz="2000" baseline="-25000" dirty="0" err="1">
                <a:solidFill>
                  <a:schemeClr val="tx1"/>
                </a:solidFill>
                <a:latin typeface="+mn-lt"/>
              </a:rPr>
              <a:t>Q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quality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incoming screening of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components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τ</a:t>
            </a:r>
            <a:r>
              <a:rPr lang="it-IT" altLang="it-IT" sz="2000" baseline="-250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temperature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the ambient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operating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temperature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        and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type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semiconductor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process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τ</a:t>
            </a:r>
            <a:r>
              <a:rPr lang="it-IT" altLang="it-IT" sz="2000" baseline="-25000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environmental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operating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environment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τ</a:t>
            </a:r>
            <a:r>
              <a:rPr lang="it-IT" altLang="it-IT" sz="2000" baseline="-25000" dirty="0" err="1">
                <a:solidFill>
                  <a:schemeClr val="tx1"/>
                </a:solidFill>
                <a:latin typeface="+mn-lt"/>
              </a:rPr>
              <a:t>V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voltage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stress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derating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for CMOS devices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C</a:t>
            </a:r>
            <a:r>
              <a:rPr lang="it-IT" altLang="it-IT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C</a:t>
            </a:r>
            <a:r>
              <a:rPr lang="it-IT" altLang="it-IT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complexity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factors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gates, or bits for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memories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pins)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EA21A-DB08-4B2A-8F38-C02D75B5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ea typeface="宋体" pitchFamily="2" charset="-122"/>
              </a:rPr>
              <a:t>Model-based evaluation of dependability 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9D10CD-8CAA-4F4A-ABFC-F76CA537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015181-A1E7-4997-A0D7-0A62A3C8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84BE5C-9889-4EAA-BAC8-6DDD8B81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13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241914-FC6E-439E-8B65-79B6A1DD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136" y="3888232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Arial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dirty="0">
                <a:solidFill>
                  <a:schemeClr val="accent2"/>
                </a:solidFill>
                <a:ea typeface="宋体" pitchFamily="2" charset="-122"/>
              </a:rPr>
              <a:t>	</a:t>
            </a:r>
            <a:r>
              <a:rPr lang="en-GB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  <a:t>State space representation methodologies:</a:t>
            </a:r>
            <a:br>
              <a:rPr lang="en-GB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</a:br>
            <a:r>
              <a:rPr lang="en-GB" altLang="zh-CN" dirty="0">
                <a:solidFill>
                  <a:schemeClr val="tx1"/>
                </a:solidFill>
                <a:latin typeface="+mn-lt"/>
                <a:ea typeface="宋体" pitchFamily="2" charset="-122"/>
              </a:rPr>
              <a:t>Markov chains, Petri-nets, SANs, …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7E2E03D-1A84-43DC-B45C-AA393FEC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100" y="1054216"/>
            <a:ext cx="9711180" cy="154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FE400C"/>
              </a:buClr>
              <a:buFont typeface="Wingdings" pitchFamily="2" charset="2"/>
              <a:buNone/>
              <a:defRPr/>
            </a:pPr>
            <a:br>
              <a:rPr lang="it-IT" altLang="it-IT" dirty="0">
                <a:solidFill>
                  <a:srgbClr val="3333FF"/>
                </a:solidFill>
              </a:rPr>
            </a:br>
            <a:r>
              <a:rPr lang="it-IT" altLang="it-IT" sz="2800" dirty="0"/>
              <a:t>a model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an </a:t>
            </a:r>
            <a:r>
              <a:rPr lang="it-IT" altLang="it-IT" sz="2800" dirty="0" err="1"/>
              <a:t>abstraction</a:t>
            </a:r>
            <a:r>
              <a:rPr lang="it-IT" altLang="it-IT" sz="2800" dirty="0"/>
              <a:t> of the system </a:t>
            </a:r>
            <a:r>
              <a:rPr lang="it-IT" altLang="it-IT" sz="2800" dirty="0" err="1"/>
              <a:t>that</a:t>
            </a:r>
            <a:r>
              <a:rPr lang="it-IT" altLang="it-IT" sz="2800" dirty="0"/>
              <a:t> </a:t>
            </a:r>
            <a:r>
              <a:rPr lang="it-IT" altLang="it-IT" sz="2800" dirty="0" err="1"/>
              <a:t>highlights</a:t>
            </a:r>
            <a:r>
              <a:rPr lang="it-IT" altLang="it-IT" sz="2800" dirty="0"/>
              <a:t> the </a:t>
            </a:r>
            <a:r>
              <a:rPr lang="it-IT" altLang="it-IT" sz="2800" dirty="0" err="1"/>
              <a:t>important</a:t>
            </a:r>
            <a:r>
              <a:rPr lang="it-IT" altLang="it-IT" sz="2800" dirty="0"/>
              <a:t> features for the </a:t>
            </a:r>
            <a:r>
              <a:rPr lang="it-IT" altLang="it-IT" sz="2800" dirty="0" err="1"/>
              <a:t>objective</a:t>
            </a:r>
            <a:r>
              <a:rPr lang="it-IT" altLang="it-IT" sz="2800" dirty="0"/>
              <a:t> of the </a:t>
            </a:r>
            <a:r>
              <a:rPr lang="it-IT" altLang="it-IT" sz="2800" dirty="0" err="1"/>
              <a:t>study</a:t>
            </a:r>
            <a:endParaRPr lang="it-IT" altLang="it-IT" sz="2800" dirty="0"/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itchFamily="2" charset="2"/>
              <a:buNone/>
              <a:defRPr/>
            </a:pPr>
            <a:endParaRPr lang="it-IT" altLang="it-IT" dirty="0">
              <a:solidFill>
                <a:srgbClr val="3333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F801FD-71E7-4357-94F7-60BCB3923E1A}"/>
              </a:ext>
            </a:extLst>
          </p:cNvPr>
          <p:cNvSpPr txBox="1"/>
          <p:nvPr/>
        </p:nvSpPr>
        <p:spPr>
          <a:xfrm>
            <a:off x="1052024" y="3703566"/>
            <a:ext cx="3879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400" dirty="0">
                <a:ea typeface="宋体" pitchFamily="2" charset="-122"/>
              </a:rPr>
              <a:t>Methodologies that employ combinatorial models: </a:t>
            </a:r>
            <a:br>
              <a:rPr lang="en-GB" altLang="zh-CN" sz="2400" dirty="0">
                <a:ea typeface="宋体" pitchFamily="2" charset="-122"/>
              </a:rPr>
            </a:br>
            <a:r>
              <a:rPr lang="en-GB" altLang="zh-CN" sz="2400" dirty="0">
                <a:ea typeface="宋体" pitchFamily="2" charset="-122"/>
              </a:rPr>
              <a:t>Reliability Block Diagrams, Fault tree, ….</a:t>
            </a:r>
          </a:p>
        </p:txBody>
      </p:sp>
      <p:cxnSp>
        <p:nvCxnSpPr>
          <p:cNvPr id="10" name="Connettore 2 4">
            <a:extLst>
              <a:ext uri="{FF2B5EF4-FFF2-40B4-BE49-F238E27FC236}">
                <a16:creationId xmlns:a16="http://schemas.microsoft.com/office/drawing/2014/main" id="{66D764A9-6F8E-4011-A078-EAB5DAA10B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36938" y="2905901"/>
            <a:ext cx="445949" cy="5768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2 6">
            <a:extLst>
              <a:ext uri="{FF2B5EF4-FFF2-40B4-BE49-F238E27FC236}">
                <a16:creationId xmlns:a16="http://schemas.microsoft.com/office/drawing/2014/main" id="{2C05B00A-8D54-4327-A6B9-E74470C69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5112" y="2906460"/>
            <a:ext cx="433387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3099C13-7F6A-4319-A36E-69F6F0CD3300}"/>
              </a:ext>
            </a:extLst>
          </p:cNvPr>
          <p:cNvSpPr/>
          <p:nvPr/>
        </p:nvSpPr>
        <p:spPr>
          <a:xfrm>
            <a:off x="6667115" y="3703566"/>
            <a:ext cx="4436165" cy="19688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4E82FC7-DFA5-4259-A891-94DE306E9D45}"/>
              </a:ext>
            </a:extLst>
          </p:cNvPr>
          <p:cNvSpPr/>
          <p:nvPr/>
        </p:nvSpPr>
        <p:spPr>
          <a:xfrm>
            <a:off x="942176" y="3703566"/>
            <a:ext cx="4436165" cy="19688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8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BB9CE-A549-4813-AE0E-653BE982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FDD2C0-F3C2-42F9-9ADE-5DF2E84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1D97B-A258-428A-853F-65246A34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14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3C4E2F-8AF1-4D4D-BD8F-A8253412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114" y="3135521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Combinatorial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85204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72FA8-111F-4527-ADB5-4817B4F1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1EBB6-304A-4531-AFB2-A28FADDD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169"/>
            <a:ext cx="10515600" cy="4981505"/>
          </a:xfrm>
        </p:spPr>
        <p:txBody>
          <a:bodyPr>
            <a:no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  <a:defRPr/>
            </a:pPr>
            <a:r>
              <a:rPr lang="en-GB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</a:rPr>
              <a:t>offer simple and intuitive methods of the construction and solutions of models</a:t>
            </a:r>
          </a:p>
          <a:p>
            <a:pPr marL="0" indent="0">
              <a:buClr>
                <a:srgbClr val="000000"/>
              </a:buClr>
              <a:buSzPct val="100000"/>
              <a:buNone/>
              <a:defRPr/>
            </a:pPr>
            <a:r>
              <a:rPr lang="en-GB" altLang="zh-CN" sz="2400" dirty="0">
                <a:solidFill>
                  <a:srgbClr val="3333FF"/>
                </a:solidFill>
                <a:ea typeface="宋体" pitchFamily="2" charset="-122"/>
              </a:rPr>
              <a:t>	</a:t>
            </a:r>
          </a:p>
          <a:p>
            <a:pPr marL="0" indent="0">
              <a:buClr>
                <a:srgbClr val="000000"/>
              </a:buClr>
              <a:buSzPct val="100000"/>
              <a:buNone/>
              <a:defRPr/>
            </a:pPr>
            <a:r>
              <a:rPr lang="en-GB" altLang="zh-CN" sz="2400" dirty="0">
                <a:ea typeface="宋体" pitchFamily="2" charset="-122"/>
              </a:rPr>
              <a:t>Assumptions: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altLang="zh-CN" sz="2400" dirty="0">
                <a:ea typeface="宋体" pitchFamily="2" charset="-122"/>
              </a:rPr>
              <a:t>independent components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altLang="zh-CN" sz="2400" dirty="0">
                <a:ea typeface="宋体" pitchFamily="2" charset="-122"/>
              </a:rPr>
              <a:t>each component is associated a failure rate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n-GB" altLang="zh-CN" sz="2400" dirty="0"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altLang="zh-CN" sz="2400" dirty="0">
                <a:ea typeface="宋体" pitchFamily="2" charset="-122"/>
              </a:rPr>
              <a:t>model construction is based on the structure of the systems  (series/parallel connections of components)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n-GB" altLang="zh-CN" sz="2400" dirty="0"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altLang="zh-CN" sz="2400" dirty="0">
                <a:ea typeface="宋体" pitchFamily="2" charset="-122"/>
              </a:rPr>
              <a:t>inadequate to deal with systems that exhibits complex dependencies among components and repairable systems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52D85-FDDA-40BD-8EA6-C8FDC7E9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DAB1C-6E21-4215-9837-D5873ED5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9B0AC7-3592-4DB7-8D80-5036FA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4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60BAB-A6A5-49D8-BE42-02A51252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497C48-E9E6-4855-AE9B-A25B3FBD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CB0006-867C-42E6-8102-F30E3F2F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872764-208B-4D94-832A-C9A26F58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16</a:t>
            </a:fld>
            <a:endParaRPr lang="it-I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9983E9-8F72-48D3-AEFD-617AC874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4" y="1167738"/>
            <a:ext cx="8505412" cy="49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05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72FA8-111F-4527-ADB5-4817B4F1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1EBB6-304A-4531-AFB2-A28FADDD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856" y="1470252"/>
            <a:ext cx="1051560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zh-CN" dirty="0">
                <a:ea typeface="宋体" panose="02010600030101010101" pitchFamily="2" charset="-122"/>
              </a:rPr>
              <a:t>If the system does not contain any redundancy, that is any component must function properly for the system to work, and if component failures are independent, then </a:t>
            </a:r>
          </a:p>
          <a:p>
            <a:pPr>
              <a:spcBef>
                <a:spcPct val="0"/>
              </a:spcBef>
            </a:pPr>
            <a:endParaRPr lang="en-GB" altLang="zh-CN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altLang="zh-CN" dirty="0">
                <a:ea typeface="宋体" panose="02010600030101010101" pitchFamily="2" charset="-122"/>
              </a:rPr>
              <a:t>the system reliability is the product of the component reliability, and it is exponential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zh-CN" dirty="0"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zh-CN" dirty="0">
                <a:ea typeface="宋体" panose="02010600030101010101" pitchFamily="2" charset="-122"/>
              </a:rPr>
              <a:t>- the failure rate of the system is the sum of the failure rates of the individual components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arenR"/>
            </a:pPr>
            <a:endParaRPr lang="en-GB" altLang="zh-CN" dirty="0">
              <a:ea typeface="宋体" panose="02010600030101010101" pitchFamily="2" charset="-122"/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52D85-FDDA-40BD-8EA6-C8FDC7E9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DAB1C-6E21-4215-9837-D5873ED5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9B0AC7-3592-4DB7-8D80-5036FA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5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72FA8-111F-4527-ADB5-4817B4F1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52D85-FDDA-40BD-8EA6-C8FDC7E9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DAB1C-6E21-4215-9837-D5873ED5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9B0AC7-3592-4DB7-8D80-5036FA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9D1D3-80F6-43B1-92F0-BF797B205D95}" type="slidenum">
              <a:rPr lang="it-IT" smtClean="0"/>
              <a:t>18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279183-700B-4DEF-8259-1A07E1A6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8" y="1092094"/>
            <a:ext cx="9177823" cy="50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958EA36B-1EA7-4838-AC2B-EE16BB2D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417" y="4704189"/>
            <a:ext cx="1378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4400" dirty="0"/>
              <a:t>(</a:t>
            </a:r>
            <a:r>
              <a:rPr lang="it-IT" altLang="it-IT" sz="4800" dirty="0"/>
              <a:t>  )</a:t>
            </a:r>
            <a:r>
              <a:rPr lang="it-IT" altLang="it-IT" sz="5400" dirty="0"/>
              <a:t> </a:t>
            </a:r>
            <a:r>
              <a:rPr lang="it-IT" altLang="it-IT" sz="3600" dirty="0"/>
              <a:t>=</a:t>
            </a:r>
            <a:r>
              <a:rPr lang="it-IT" altLang="it-IT" sz="5400" dirty="0"/>
              <a:t> </a:t>
            </a: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C6090333-8C7E-4C9B-B483-8CAB5865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646" y="4865675"/>
            <a:ext cx="333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N</a:t>
            </a: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C5179E1D-9B9D-4946-8E4B-EA68E235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383" y="5178412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I  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A16CE5A5-BE0A-4560-9837-189EC11D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933" y="4859325"/>
            <a:ext cx="409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N!</a:t>
            </a:r>
          </a:p>
        </p:txBody>
      </p: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69A0D5A0-BE00-4A86-9124-B6C8D3F5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835" y="5073637"/>
            <a:ext cx="673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(N-i)!</a:t>
            </a:r>
          </a:p>
        </p:txBody>
      </p: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941172F2-F0B4-403E-82F4-161CA3E226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46451" y="5151942"/>
            <a:ext cx="7127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ttangolo 10">
            <a:extLst>
              <a:ext uri="{FF2B5EF4-FFF2-40B4-BE49-F238E27FC236}">
                <a16:creationId xmlns:a16="http://schemas.microsoft.com/office/drawing/2014/main" id="{570FA7DD-9CF5-4DE4-ACA5-7A41F3C0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333" y="507363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i!</a:t>
            </a:r>
          </a:p>
        </p:txBody>
      </p:sp>
      <p:sp>
        <p:nvSpPr>
          <p:cNvPr id="15" name="CasellaDiTesto 11">
            <a:extLst>
              <a:ext uri="{FF2B5EF4-FFF2-40B4-BE49-F238E27FC236}">
                <a16:creationId xmlns:a16="http://schemas.microsoft.com/office/drawing/2014/main" id="{59D25351-17C9-44CB-96A1-844FB0E7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846" y="5571040"/>
            <a:ext cx="2045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Binomial</a:t>
            </a:r>
            <a:r>
              <a:rPr lang="it-IT" altLang="it-IT" dirty="0"/>
              <a:t> </a:t>
            </a:r>
            <a:r>
              <a:rPr lang="it-IT" altLang="it-IT" dirty="0" err="1"/>
              <a:t>coefficient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3436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72FA8-111F-4527-ADB5-4817B4F1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1EBB6-304A-4531-AFB2-A28FADDD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zh-CN" dirty="0">
                <a:ea typeface="宋体" panose="02010600030101010101" pitchFamily="2" charset="-122"/>
              </a:rPr>
              <a:t>If the system contain redundancy, that is a subset of components must function properly for the system to work, and if component failures are independent, then </a:t>
            </a:r>
          </a:p>
          <a:p>
            <a:pPr>
              <a:spcBef>
                <a:spcPct val="0"/>
              </a:spcBef>
            </a:pPr>
            <a:endParaRPr lang="en-GB" altLang="zh-CN" dirty="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altLang="zh-CN" dirty="0">
                <a:ea typeface="宋体" panose="02010600030101010101" pitchFamily="2" charset="-122"/>
              </a:rPr>
              <a:t>the system reliability is the reliability of a series/parallel </a:t>
            </a:r>
            <a:br>
              <a:rPr lang="en-GB" altLang="zh-CN" dirty="0">
                <a:ea typeface="宋体" panose="02010600030101010101" pitchFamily="2" charset="-122"/>
              </a:rPr>
            </a:br>
            <a:r>
              <a:rPr lang="en-GB" altLang="zh-CN" dirty="0">
                <a:ea typeface="宋体" panose="02010600030101010101" pitchFamily="2" charset="-122"/>
              </a:rPr>
              <a:t>combinatorial model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endParaRPr lang="en-GB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52D85-FDDA-40BD-8EA6-C8FDC7E9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DAB1C-6E21-4215-9837-D5873ED5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9B0AC7-3592-4DB7-8D80-5036FA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1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3AC980-03AE-41CD-AA22-A7185A25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Outline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4F3B-3EE1-4A6D-B96B-AFDF5692E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t-IT" dirty="0"/>
              <a:t>Reliability and Availability modelling </a:t>
            </a:r>
          </a:p>
          <a:p>
            <a:r>
              <a:rPr lang="en-US" altLang="it-IT" dirty="0"/>
              <a:t>Exponential failure law for the hardware </a:t>
            </a:r>
          </a:p>
          <a:p>
            <a:r>
              <a:rPr lang="en-US" altLang="it-IT" dirty="0"/>
              <a:t>Combinatorial models</a:t>
            </a:r>
          </a:p>
          <a:p>
            <a:pPr lvl="1"/>
            <a:r>
              <a:rPr lang="it-IT" dirty="0"/>
              <a:t>Series/</a:t>
            </a:r>
            <a:r>
              <a:rPr lang="it-IT" dirty="0" err="1"/>
              <a:t>Parallel</a:t>
            </a:r>
            <a:endParaRPr lang="it-IT" dirty="0"/>
          </a:p>
          <a:p>
            <a:pPr lvl="1"/>
            <a:r>
              <a:rPr lang="en-US" altLang="it-IT" dirty="0"/>
              <a:t>Fault Trees</a:t>
            </a:r>
          </a:p>
          <a:p>
            <a:r>
              <a:rPr lang="en-US" altLang="it-IT" dirty="0"/>
              <a:t> State based models: Markovian models</a:t>
            </a:r>
          </a:p>
          <a:p>
            <a:pPr lvl="1"/>
            <a:r>
              <a:rPr lang="en-US" altLang="it-IT" dirty="0"/>
              <a:t>Discrete time Markov chain</a:t>
            </a:r>
          </a:p>
          <a:p>
            <a:pPr lvl="1"/>
            <a:r>
              <a:rPr lang="en-US" altLang="it-IT" dirty="0" err="1"/>
              <a:t>Continuus</a:t>
            </a:r>
            <a:r>
              <a:rPr lang="en-US" altLang="it-IT" dirty="0"/>
              <a:t> time Markov chain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B85BBD-BAA9-4796-AC07-9D028E70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B78A82-19BD-435A-8571-B2846602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1E291E-50ED-4C89-93CC-FC854F90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6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72FA8-111F-4527-ADB5-4817B4F1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Combinatorial models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1EBB6-304A-4531-AFB2-A28FADDD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70" y="1338954"/>
            <a:ext cx="6189860" cy="272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dirty="0">
                <a:ea typeface="MS PGothic" panose="020B0600070205080204" pitchFamily="34" charset="-128"/>
              </a:rPr>
              <a:t>Series/</a:t>
            </a:r>
            <a:r>
              <a:rPr lang="it-IT" altLang="it-IT" dirty="0" err="1">
                <a:ea typeface="MS PGothic" panose="020B0600070205080204" pitchFamily="34" charset="-128"/>
              </a:rPr>
              <a:t>Parallel</a:t>
            </a:r>
            <a:r>
              <a:rPr lang="it-IT" altLang="it-IT" dirty="0">
                <a:ea typeface="MS PGothic" panose="020B0600070205080204" pitchFamily="34" charset="-128"/>
              </a:rPr>
              <a:t> models</a:t>
            </a:r>
          </a:p>
          <a:p>
            <a:endParaRPr 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dirty="0">
                <a:ea typeface="MS PGothic" panose="020B0600070205080204" pitchFamily="34" charset="-128"/>
              </a:rPr>
              <a:t>An </a:t>
            </a:r>
            <a:r>
              <a:rPr lang="it-IT" altLang="it-IT" dirty="0" err="1">
                <a:ea typeface="MS PGothic" panose="020B0600070205080204" pitchFamily="34" charset="-128"/>
              </a:rPr>
              <a:t>example</a:t>
            </a:r>
            <a:r>
              <a:rPr lang="it-IT" altLang="it-IT" dirty="0">
                <a:ea typeface="MS PGothic" panose="020B0600070205080204" pitchFamily="34" charset="-128"/>
              </a:rPr>
              <a:t>: 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dirty="0">
                <a:ea typeface="MS PGothic" panose="020B0600070205080204" pitchFamily="34" charset="-128"/>
              </a:rPr>
              <a:t>Multiprocessor with 2 processors and </a:t>
            </a:r>
            <a:r>
              <a:rPr lang="it-IT" altLang="it-IT" dirty="0" err="1">
                <a:ea typeface="MS PGothic" panose="020B0600070205080204" pitchFamily="34" charset="-128"/>
              </a:rPr>
              <a:t>three</a:t>
            </a:r>
            <a:r>
              <a:rPr lang="it-IT" altLang="it-IT" dirty="0">
                <a:ea typeface="MS PGothic" panose="020B0600070205080204" pitchFamily="34" charset="-128"/>
              </a:rPr>
              <a:t> </a:t>
            </a:r>
            <a:r>
              <a:rPr lang="it-IT" altLang="it-IT" dirty="0" err="1">
                <a:ea typeface="MS PGothic" panose="020B0600070205080204" pitchFamily="34" charset="-128"/>
              </a:rPr>
              <a:t>shared</a:t>
            </a:r>
            <a:r>
              <a:rPr lang="it-IT" altLang="it-IT" dirty="0">
                <a:ea typeface="MS PGothic" panose="020B0600070205080204" pitchFamily="34" charset="-128"/>
              </a:rPr>
              <a:t> </a:t>
            </a:r>
            <a:r>
              <a:rPr lang="it-IT" altLang="it-IT" dirty="0" err="1">
                <a:ea typeface="MS PGothic" panose="020B0600070205080204" pitchFamily="34" charset="-128"/>
              </a:rPr>
              <a:t>memories</a:t>
            </a: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endParaRPr lang="it-IT" altLang="it-IT" dirty="0">
              <a:solidFill>
                <a:srgbClr val="3333FF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52D85-FDDA-40BD-8EA6-C8FDC7E9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DAB1C-6E21-4215-9837-D5873ED5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9B0AC7-3592-4DB7-8D80-5036FAB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20</a:t>
            </a:fld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F3CE833C-93D2-4B95-982A-4637D191A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805" y="3415334"/>
            <a:ext cx="752475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46B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9" name="Picture 4" descr="blockfig">
            <a:extLst>
              <a:ext uri="{FF2B5EF4-FFF2-40B4-BE49-F238E27FC236}">
                <a16:creationId xmlns:a16="http://schemas.microsoft.com/office/drawing/2014/main" id="{EA4AA791-EA97-4A01-B668-7A314A64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3782" y="2142925"/>
            <a:ext cx="3698875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F05040FF-2473-44D2-A63B-139097E40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1154" y="2148509"/>
            <a:ext cx="55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1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3E36F-8479-4787-B2BC-D0A56E4D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TMR versus Simplex system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45916-3782-4E25-944A-ABB0C06D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F9ADD4-D99C-4F64-BCB1-99A35930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CA4780-0FE4-45BA-90B8-0E3822DF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21</a:t>
            </a:fld>
            <a:endParaRPr lang="it-IT"/>
          </a:p>
        </p:txBody>
      </p:sp>
      <p:pic>
        <p:nvPicPr>
          <p:cNvPr id="7" name="Picture 4" descr="https://sites.google.com/site/judsonryckman/tmrv-custom-size-662-497.jpg">
            <a:extLst>
              <a:ext uri="{FF2B5EF4-FFF2-40B4-BE49-F238E27FC236}">
                <a16:creationId xmlns:a16="http://schemas.microsoft.com/office/drawing/2014/main" id="{13C6303C-1DD8-4F68-A026-12536795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34" y="1150688"/>
            <a:ext cx="5431995" cy="40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36203E5-B85D-4E39-9342-20B2A2635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4247054"/>
            <a:ext cx="3036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rgbClr val="3333FF"/>
                </a:solidFill>
                <a:ea typeface="宋体" panose="02010600030101010101" pitchFamily="2" charset="-122"/>
              </a:rPr>
              <a:t>  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TMR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&gt; 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if 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&gt; 0.5 </a:t>
            </a:r>
          </a:p>
        </p:txBody>
      </p:sp>
      <p:sp>
        <p:nvSpPr>
          <p:cNvPr id="46" name="Rettangolo 1">
            <a:extLst>
              <a:ext uri="{FF2B5EF4-FFF2-40B4-BE49-F238E27FC236}">
                <a16:creationId xmlns:a16="http://schemas.microsoft.com/office/drawing/2014/main" id="{05BD92FB-09C7-4C34-8B25-38DE1BB5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869" y="3252158"/>
            <a:ext cx="378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b="1" baseline="-25000" dirty="0" err="1">
                <a:ea typeface="宋体" panose="02010600030101010101" pitchFamily="2" charset="-122"/>
              </a:rPr>
              <a:t>i</a:t>
            </a:r>
            <a:r>
              <a:rPr lang="en-GB" altLang="zh-CN" b="1" baseline="-25000" dirty="0">
                <a:ea typeface="宋体" panose="02010600030101010101" pitchFamily="2" charset="-122"/>
              </a:rPr>
              <a:t>=0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48" name="Doppia parentesi quadra 3">
            <a:extLst>
              <a:ext uri="{FF2B5EF4-FFF2-40B4-BE49-F238E27FC236}">
                <a16:creationId xmlns:a16="http://schemas.microsoft.com/office/drawing/2014/main" id="{037FC68E-11A8-4B6E-8927-13A9950E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828" y="3204400"/>
            <a:ext cx="229237" cy="298041"/>
          </a:xfrm>
          <a:prstGeom prst="bracketPair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9" name="CasellaDiTesto 4">
            <a:extLst>
              <a:ext uri="{FF2B5EF4-FFF2-40B4-BE49-F238E27FC236}">
                <a16:creationId xmlns:a16="http://schemas.microsoft.com/office/drawing/2014/main" id="{533C5A6F-9719-4C2C-B45D-D2CFAFD2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371" y="3067956"/>
            <a:ext cx="301686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3</a:t>
            </a:r>
          </a:p>
        </p:txBody>
      </p:sp>
      <p:sp>
        <p:nvSpPr>
          <p:cNvPr id="50" name="CasellaDiTesto 5">
            <a:extLst>
              <a:ext uri="{FF2B5EF4-FFF2-40B4-BE49-F238E27FC236}">
                <a16:creationId xmlns:a16="http://schemas.microsoft.com/office/drawing/2014/main" id="{FB09BC23-4314-42D3-814D-F734B107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318858"/>
            <a:ext cx="237566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i</a:t>
            </a:r>
          </a:p>
        </p:txBody>
      </p:sp>
      <p:sp>
        <p:nvSpPr>
          <p:cNvPr id="51" name="Rettangolo 7">
            <a:extLst>
              <a:ext uri="{FF2B5EF4-FFF2-40B4-BE49-F238E27FC236}">
                <a16:creationId xmlns:a16="http://schemas.microsoft.com/office/drawing/2014/main" id="{22389F4C-A4F4-4060-8FC3-C5E8EC17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245" y="3134683"/>
            <a:ext cx="2206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b="1" dirty="0">
                <a:ea typeface="宋体" panose="02010600030101010101" pitchFamily="2" charset="-122"/>
              </a:rPr>
              <a:t>(e –</a:t>
            </a:r>
            <a:r>
              <a:rPr lang="en-GB" altLang="zh-CN" b="1" dirty="0" err="1"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b="1" dirty="0" err="1">
                <a:ea typeface="宋体" panose="02010600030101010101" pitchFamily="2" charset="-122"/>
              </a:rPr>
              <a:t>t</a:t>
            </a:r>
            <a:r>
              <a:rPr lang="en-GB" altLang="zh-CN" b="1" dirty="0">
                <a:ea typeface="宋体" panose="02010600030101010101" pitchFamily="2" charset="-122"/>
              </a:rPr>
              <a:t> )3-i (1- e –</a:t>
            </a:r>
            <a:r>
              <a:rPr lang="en-GB" altLang="zh-CN" b="1" dirty="0" err="1"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b="1" dirty="0" err="1">
                <a:ea typeface="宋体" panose="02010600030101010101" pitchFamily="2" charset="-122"/>
              </a:rPr>
              <a:t>t</a:t>
            </a:r>
            <a:r>
              <a:rPr lang="en-GB" altLang="zh-CN" b="1" dirty="0">
                <a:ea typeface="宋体" panose="02010600030101010101" pitchFamily="2" charset="-122"/>
              </a:rPr>
              <a:t> )</a:t>
            </a:r>
            <a:r>
              <a:rPr lang="en-GB" altLang="zh-CN" b="1" dirty="0" err="1">
                <a:ea typeface="宋体" panose="02010600030101010101" pitchFamily="2" charset="-122"/>
              </a:rPr>
              <a:t>i</a:t>
            </a:r>
            <a:r>
              <a:rPr lang="en-GB" altLang="zh-CN" b="1" dirty="0">
                <a:ea typeface="宋体" panose="02010600030101010101" pitchFamily="2" charset="-122"/>
              </a:rPr>
              <a:t> </a:t>
            </a:r>
            <a:endParaRPr lang="it-IT" altLang="it-IT" dirty="0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952440C-85C3-4A47-9092-82106A1D1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34" y="1197968"/>
            <a:ext cx="3589061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 i="1" baseline="30000">
                <a:solidFill>
                  <a:srgbClr val="333399"/>
                </a:solidFill>
                <a:latin typeface="Arial" charset="0"/>
              </a:defRPr>
            </a:lvl1pPr>
            <a:lvl2pPr marL="914400" indent="-457200">
              <a:defRPr sz="2000" i="1" baseline="30000">
                <a:solidFill>
                  <a:srgbClr val="333399"/>
                </a:solidFill>
                <a:latin typeface="Arial" charset="0"/>
              </a:defRPr>
            </a:lvl2pPr>
            <a:lvl3pPr marL="1371600" indent="-457200">
              <a:defRPr sz="2000" i="1" baseline="30000">
                <a:solidFill>
                  <a:srgbClr val="333399"/>
                </a:solidFill>
                <a:latin typeface="Arial" charset="0"/>
              </a:defRPr>
            </a:lvl3pPr>
            <a:lvl4pPr marL="1828800" indent="-457200">
              <a:defRPr sz="2000" i="1" baseline="30000">
                <a:solidFill>
                  <a:srgbClr val="333399"/>
                </a:solidFill>
                <a:latin typeface="Arial" charset="0"/>
              </a:defRPr>
            </a:lvl4pPr>
            <a:lvl5pPr marL="2286000" indent="-457200">
              <a:defRPr sz="2000" i="1" baseline="30000">
                <a:solidFill>
                  <a:srgbClr val="333399"/>
                </a:solidFill>
                <a:latin typeface="Arial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Simplex system</a:t>
            </a:r>
          </a:p>
          <a:p>
            <a:pPr>
              <a:buClr>
                <a:srgbClr val="000000"/>
              </a:buClr>
              <a:buSzPct val="100000"/>
              <a:buFont typeface="Symbol" pitchFamily="18" charset="2"/>
              <a:buChar char="l"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failure rate of module m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R</a:t>
            </a:r>
            <a:r>
              <a:rPr lang="en-GB" altLang="zh-CN" sz="1800" b="1" i="0" baseline="-25000" dirty="0">
                <a:solidFill>
                  <a:schemeClr val="tx1"/>
                </a:solidFill>
                <a:ea typeface="宋体" pitchFamily="2" charset="-122"/>
              </a:rPr>
              <a:t>m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= e 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–</a:t>
            </a:r>
            <a:r>
              <a:rPr lang="en-GB" altLang="zh-CN" sz="1800" b="1" i="0" dirty="0" err="1">
                <a:solidFill>
                  <a:schemeClr val="tx1"/>
                </a:solidFill>
                <a:latin typeface="Symbol" panose="05050102010706020507" pitchFamily="18" charset="2"/>
                <a:ea typeface="宋体" pitchFamily="2" charset="-122"/>
              </a:rPr>
              <a:t>l</a:t>
            </a:r>
            <a:r>
              <a:rPr lang="en-GB" altLang="zh-CN" sz="1800" b="1" i="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 err="1">
                <a:solidFill>
                  <a:schemeClr val="tx1"/>
                </a:solidFill>
                <a:ea typeface="宋体" pitchFamily="2" charset="-122"/>
              </a:rPr>
              <a:t>R</a:t>
            </a:r>
            <a:r>
              <a:rPr lang="en-GB" altLang="zh-CN" sz="1800" b="1" i="0" baseline="-25000" dirty="0" err="1">
                <a:solidFill>
                  <a:schemeClr val="tx1"/>
                </a:solidFill>
                <a:ea typeface="宋体" pitchFamily="2" charset="-122"/>
              </a:rPr>
              <a:t>simplex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= e 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–</a:t>
            </a:r>
            <a:r>
              <a:rPr lang="en-GB" altLang="zh-CN" sz="1800" b="1" i="0" dirty="0" err="1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GB" altLang="zh-CN" sz="1800" b="1" i="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zh-CN" sz="1800" b="1" i="0" baseline="0" dirty="0">
              <a:solidFill>
                <a:schemeClr val="tx1"/>
              </a:solidFill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TMR system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R</a:t>
            </a:r>
            <a:r>
              <a:rPr lang="en-GB" altLang="zh-CN" sz="1800" b="1" i="0" baseline="-25000" dirty="0">
                <a:solidFill>
                  <a:schemeClr val="tx1"/>
                </a:solidFill>
                <a:ea typeface="宋体" pitchFamily="2" charset="-122"/>
              </a:rPr>
              <a:t>V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(t) =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R</a:t>
            </a:r>
            <a:r>
              <a:rPr lang="en-GB" altLang="zh-CN" sz="1800" b="1" i="0" baseline="-25000" dirty="0">
                <a:solidFill>
                  <a:schemeClr val="tx1"/>
                </a:solidFill>
                <a:ea typeface="宋体" pitchFamily="2" charset="-122"/>
              </a:rPr>
              <a:t>TMR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= </a:t>
            </a:r>
            <a:r>
              <a:rPr lang="en-GB" altLang="zh-CN" sz="1800" b="1" i="0" baseline="0" dirty="0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S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1         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zh-CN" sz="1800" b="1" i="0" baseline="0" dirty="0">
              <a:solidFill>
                <a:schemeClr val="tx1"/>
              </a:solidFill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= (e 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–</a:t>
            </a:r>
            <a:r>
              <a:rPr lang="en-GB" altLang="zh-CN" sz="1800" b="1" i="0" dirty="0" err="1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GB" altLang="zh-CN" sz="1800" b="1" i="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)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3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+ 3(e 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–</a:t>
            </a:r>
            <a:r>
              <a:rPr lang="en-GB" altLang="zh-CN" sz="1800" b="1" i="0" dirty="0" err="1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GB" altLang="zh-CN" sz="1800" b="1" i="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)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2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 (1- e 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–</a:t>
            </a:r>
            <a:r>
              <a:rPr lang="en-GB" altLang="zh-CN" sz="1800" b="1" i="0" dirty="0" err="1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GB" altLang="zh-CN" sz="1800" b="1" i="0" dirty="0" err="1">
                <a:solidFill>
                  <a:schemeClr val="tx1"/>
                </a:solidFill>
                <a:ea typeface="宋体" pitchFamily="2" charset="-122"/>
              </a:rPr>
              <a:t>t</a:t>
            </a:r>
            <a:r>
              <a:rPr lang="en-GB" altLang="zh-CN" sz="1800" b="1" i="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GB" altLang="zh-CN" sz="1800" b="1" i="0" baseline="0" dirty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zh-CN" sz="1800" b="1" i="0" baseline="0" dirty="0">
              <a:solidFill>
                <a:schemeClr val="tx1"/>
              </a:solidFill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zh-CN" sz="1800" b="1" i="0" baseline="0" dirty="0">
              <a:solidFill>
                <a:srgbClr val="3333FF"/>
              </a:solidFill>
              <a:ea typeface="宋体" pitchFamily="2" charset="-122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E9522F1-159A-4612-B461-7E8A5642FB98}"/>
              </a:ext>
            </a:extLst>
          </p:cNvPr>
          <p:cNvSpPr/>
          <p:nvPr/>
        </p:nvSpPr>
        <p:spPr>
          <a:xfrm>
            <a:off x="7538548" y="5363097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B039764-BA8D-4EA7-8A63-DF4F1F91A929}"/>
              </a:ext>
            </a:extLst>
          </p:cNvPr>
          <p:cNvGrpSpPr/>
          <p:nvPr/>
        </p:nvGrpSpPr>
        <p:grpSpPr>
          <a:xfrm>
            <a:off x="3998989" y="4183179"/>
            <a:ext cx="1844675" cy="1444625"/>
            <a:chOff x="3890523" y="4655057"/>
            <a:chExt cx="1844675" cy="1444625"/>
          </a:xfrm>
        </p:grpSpPr>
        <p:sp>
          <p:nvSpPr>
            <p:cNvPr id="55" name="Rettangolo 3">
              <a:extLst>
                <a:ext uri="{FF2B5EF4-FFF2-40B4-BE49-F238E27FC236}">
                  <a16:creationId xmlns:a16="http://schemas.microsoft.com/office/drawing/2014/main" id="{148A6B1F-C7AB-45BB-89DD-F9B50BA2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402" y="5152503"/>
              <a:ext cx="238635" cy="2010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56" name="CasellaDiTesto 4">
              <a:extLst>
                <a:ext uri="{FF2B5EF4-FFF2-40B4-BE49-F238E27FC236}">
                  <a16:creationId xmlns:a16="http://schemas.microsoft.com/office/drawing/2014/main" id="{E05225FC-5200-49B4-A771-8AAE86CFD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270" y="5221517"/>
              <a:ext cx="2872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 i="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57" name="Connettore 1 6">
              <a:extLst>
                <a:ext uri="{FF2B5EF4-FFF2-40B4-BE49-F238E27FC236}">
                  <a16:creationId xmlns:a16="http://schemas.microsoft.com/office/drawing/2014/main" id="{D8B9459D-9232-423F-BEFA-AC70D0F514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37411" y="5273407"/>
              <a:ext cx="16699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oup 52">
              <a:extLst>
                <a:ext uri="{FF2B5EF4-FFF2-40B4-BE49-F238E27FC236}">
                  <a16:creationId xmlns:a16="http://schemas.microsoft.com/office/drawing/2014/main" id="{19651DDC-F05F-4249-AC33-66F40FE12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523" y="5260963"/>
              <a:ext cx="265368" cy="63351"/>
              <a:chOff x="1270" y="1738"/>
              <a:chExt cx="256" cy="56"/>
            </a:xfrm>
          </p:grpSpPr>
          <p:sp>
            <p:nvSpPr>
              <p:cNvPr id="80" name="Line 53">
                <a:extLst>
                  <a:ext uri="{FF2B5EF4-FFF2-40B4-BE49-F238E27FC236}">
                    <a16:creationId xmlns:a16="http://schemas.microsoft.com/office/drawing/2014/main" id="{2F453E94-2C00-4888-8E48-C130096FA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" y="1766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1" name="Oval 54">
                <a:extLst>
                  <a:ext uri="{FF2B5EF4-FFF2-40B4-BE49-F238E27FC236}">
                    <a16:creationId xmlns:a16="http://schemas.microsoft.com/office/drawing/2014/main" id="{20151323-D125-4CC4-A12A-CAC158E0D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" y="17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59" name="Group 55">
              <a:extLst>
                <a:ext uri="{FF2B5EF4-FFF2-40B4-BE49-F238E27FC236}">
                  <a16:creationId xmlns:a16="http://schemas.microsoft.com/office/drawing/2014/main" id="{93ED26B4-9FFF-4911-8D17-58ED26944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1171" y="5229288"/>
              <a:ext cx="284027" cy="63351"/>
              <a:chOff x="3096" y="1730"/>
              <a:chExt cx="274" cy="56"/>
            </a:xfrm>
          </p:grpSpPr>
          <p:sp>
            <p:nvSpPr>
              <p:cNvPr id="78" name="Line 56">
                <a:extLst>
                  <a:ext uri="{FF2B5EF4-FFF2-40B4-BE49-F238E27FC236}">
                    <a16:creationId xmlns:a16="http://schemas.microsoft.com/office/drawing/2014/main" id="{F0D33EBA-16B7-4649-82F0-9E74D5346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7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F2FA5D8B-432E-469B-8BA3-A06F0E239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1730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60" name="Group 58">
              <a:extLst>
                <a:ext uri="{FF2B5EF4-FFF2-40B4-BE49-F238E27FC236}">
                  <a16:creationId xmlns:a16="http://schemas.microsoft.com/office/drawing/2014/main" id="{34BF5940-4D15-4724-8C79-E124BADD3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4310" y="4655057"/>
              <a:ext cx="379394" cy="274898"/>
              <a:chOff x="1522" y="1654"/>
              <a:chExt cx="366" cy="243"/>
            </a:xfrm>
          </p:grpSpPr>
          <p:sp>
            <p:nvSpPr>
              <p:cNvPr id="76" name="Rectangle 59">
                <a:extLst>
                  <a:ext uri="{FF2B5EF4-FFF2-40B4-BE49-F238E27FC236}">
                    <a16:creationId xmlns:a16="http://schemas.microsoft.com/office/drawing/2014/main" id="{17415188-9AB7-467A-B623-76095A9F0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" y="1654"/>
                <a:ext cx="366" cy="2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77" name="Text Box 60">
                <a:extLst>
                  <a:ext uri="{FF2B5EF4-FFF2-40B4-BE49-F238E27FC236}">
                    <a16:creationId xmlns:a16="http://schemas.microsoft.com/office/drawing/2014/main" id="{F6DA1238-E5C1-4E1A-AD81-D6298C9F36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" y="1679"/>
                <a:ext cx="35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spcBef>
                    <a:spcPct val="15000"/>
                  </a:spcBef>
                  <a:buClr>
                    <a:srgbClr val="FE400C"/>
                  </a:buClr>
                  <a:buSzTx/>
                  <a:buFont typeface="Wingdings" panose="05000000000000000000" pitchFamily="2" charset="2"/>
                  <a:buNone/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m1</a:t>
                </a:r>
              </a:p>
            </p:txBody>
          </p:sp>
        </p:grpSp>
        <p:grpSp>
          <p:nvGrpSpPr>
            <p:cNvPr id="61" name="Group 61">
              <a:extLst>
                <a:ext uri="{FF2B5EF4-FFF2-40B4-BE49-F238E27FC236}">
                  <a16:creationId xmlns:a16="http://schemas.microsoft.com/office/drawing/2014/main" id="{09383362-519B-42CD-A4BF-2A2F482C9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6384" y="5118879"/>
              <a:ext cx="416712" cy="263585"/>
              <a:chOff x="2112" y="1656"/>
              <a:chExt cx="402" cy="233"/>
            </a:xfrm>
          </p:grpSpPr>
          <p:sp>
            <p:nvSpPr>
              <p:cNvPr id="74" name="Rectangle 62">
                <a:extLst>
                  <a:ext uri="{FF2B5EF4-FFF2-40B4-BE49-F238E27FC236}">
                    <a16:creationId xmlns:a16="http://schemas.microsoft.com/office/drawing/2014/main" id="{39F7001B-1804-4664-8BC2-224699394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656"/>
                <a:ext cx="366" cy="2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75" name="Text Box 63">
                <a:extLst>
                  <a:ext uri="{FF2B5EF4-FFF2-40B4-BE49-F238E27FC236}">
                    <a16:creationId xmlns:a16="http://schemas.microsoft.com/office/drawing/2014/main" id="{ED43D1D0-441B-4EC5-B222-15359849F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4" y="1671"/>
                <a:ext cx="35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spcBef>
                    <a:spcPct val="15000"/>
                  </a:spcBef>
                  <a:buClr>
                    <a:srgbClr val="FE400C"/>
                  </a:buClr>
                  <a:buSzTx/>
                  <a:buFont typeface="Wingdings" panose="05000000000000000000" pitchFamily="2" charset="2"/>
                  <a:buNone/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m2</a:t>
                </a:r>
              </a:p>
            </p:txBody>
          </p:sp>
        </p:grpSp>
        <p:grpSp>
          <p:nvGrpSpPr>
            <p:cNvPr id="62" name="Group 64">
              <a:extLst>
                <a:ext uri="{FF2B5EF4-FFF2-40B4-BE49-F238E27FC236}">
                  <a16:creationId xmlns:a16="http://schemas.microsoft.com/office/drawing/2014/main" id="{58E6A106-4B1C-44A5-B47A-DBF568771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7117" y="5562339"/>
              <a:ext cx="425004" cy="272636"/>
              <a:chOff x="2714" y="1664"/>
              <a:chExt cx="410" cy="241"/>
            </a:xfrm>
          </p:grpSpPr>
          <p:sp>
            <p:nvSpPr>
              <p:cNvPr id="72" name="Rectangle 65">
                <a:extLst>
                  <a:ext uri="{FF2B5EF4-FFF2-40B4-BE49-F238E27FC236}">
                    <a16:creationId xmlns:a16="http://schemas.microsoft.com/office/drawing/2014/main" id="{3123255E-91F6-4C78-B6BF-429D6DFFC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" y="1664"/>
                <a:ext cx="366" cy="2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73" name="Text Box 66">
                <a:extLst>
                  <a:ext uri="{FF2B5EF4-FFF2-40B4-BE49-F238E27FC236}">
                    <a16:creationId xmlns:a16="http://schemas.microsoft.com/office/drawing/2014/main" id="{A30A97D5-5BE8-450F-BEE8-DDD903D46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4" y="1687"/>
                <a:ext cx="35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spcBef>
                    <a:spcPct val="15000"/>
                  </a:spcBef>
                  <a:buClr>
                    <a:srgbClr val="FE400C"/>
                  </a:buClr>
                  <a:buSzTx/>
                  <a:buFont typeface="Wingdings" panose="05000000000000000000" pitchFamily="2" charset="2"/>
                  <a:buNone/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m3</a:t>
                </a:r>
              </a:p>
            </p:txBody>
          </p:sp>
        </p:grpSp>
        <p:sp>
          <p:nvSpPr>
            <p:cNvPr id="63" name="Line 67">
              <a:extLst>
                <a:ext uri="{FF2B5EF4-FFF2-40B4-BE49-F238E27FC236}">
                  <a16:creationId xmlns:a16="http://schemas.microsoft.com/office/drawing/2014/main" id="{17855678-F090-425A-8060-5120D574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598" y="4725195"/>
              <a:ext cx="0" cy="997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4" name="Line 68">
              <a:extLst>
                <a:ext uri="{FF2B5EF4-FFF2-40B4-BE49-F238E27FC236}">
                  <a16:creationId xmlns:a16="http://schemas.microsoft.com/office/drawing/2014/main" id="{F443CB26-6E6B-4466-87C6-10651B49C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598" y="5288565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5" name="Line 69">
              <a:extLst>
                <a:ext uri="{FF2B5EF4-FFF2-40B4-BE49-F238E27FC236}">
                  <a16:creationId xmlns:a16="http://schemas.microsoft.com/office/drawing/2014/main" id="{020BA46B-B6F5-4043-83FD-AADDB6FDA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745" y="4729720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6" name="Line 70">
              <a:extLst>
                <a:ext uri="{FF2B5EF4-FFF2-40B4-BE49-F238E27FC236}">
                  <a16:creationId xmlns:a16="http://schemas.microsoft.com/office/drawing/2014/main" id="{3E526740-4FF5-4541-B4A4-9A8F33343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891" y="5725234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7" name="Line 71">
              <a:extLst>
                <a:ext uri="{FF2B5EF4-FFF2-40B4-BE49-F238E27FC236}">
                  <a16:creationId xmlns:a16="http://schemas.microsoft.com/office/drawing/2014/main" id="{7309F4D0-F696-4881-835D-5A5026282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360" y="5272728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8" name="Line 72">
              <a:extLst>
                <a:ext uri="{FF2B5EF4-FFF2-40B4-BE49-F238E27FC236}">
                  <a16:creationId xmlns:a16="http://schemas.microsoft.com/office/drawing/2014/main" id="{0683A575-54FF-401A-9C10-84A5E5229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4067" y="5704871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9" name="Line 73">
              <a:extLst>
                <a:ext uri="{FF2B5EF4-FFF2-40B4-BE49-F238E27FC236}">
                  <a16:creationId xmlns:a16="http://schemas.microsoft.com/office/drawing/2014/main" id="{33103D48-FE03-4640-83B1-961B98DA0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994" y="4718408"/>
              <a:ext cx="2487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0" name="Line 74">
              <a:extLst>
                <a:ext uri="{FF2B5EF4-FFF2-40B4-BE49-F238E27FC236}">
                  <a16:creationId xmlns:a16="http://schemas.microsoft.com/office/drawing/2014/main" id="{7BD2BE55-164C-42A8-A61D-B63623AF5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143" y="4716145"/>
              <a:ext cx="0" cy="997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" name="Text Box 75">
              <a:extLst>
                <a:ext uri="{FF2B5EF4-FFF2-40B4-BE49-F238E27FC236}">
                  <a16:creationId xmlns:a16="http://schemas.microsoft.com/office/drawing/2014/main" id="{AE920813-7405-474C-B13C-B6FC70731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546" y="5882479"/>
              <a:ext cx="409455" cy="217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15000"/>
                </a:spcBef>
                <a:buClr>
                  <a:srgbClr val="FE400C"/>
                </a:buClr>
                <a:buSzTx/>
                <a:buFont typeface="Wingdings" panose="05000000000000000000" pitchFamily="2" charset="2"/>
                <a:buNone/>
              </a:pPr>
              <a:r>
                <a:rPr lang="it-IT" altLang="it-IT" sz="14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2 of 3</a:t>
              </a: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FD730171-2771-423A-975E-E9481BDA568F}"/>
              </a:ext>
            </a:extLst>
          </p:cNvPr>
          <p:cNvGrpSpPr>
            <a:grpSpLocks/>
          </p:cNvGrpSpPr>
          <p:nvPr/>
        </p:nvGrpSpPr>
        <p:grpSpPr bwMode="auto">
          <a:xfrm>
            <a:off x="4303298" y="1481034"/>
            <a:ext cx="266700" cy="63500"/>
            <a:chOff x="1270" y="1738"/>
            <a:chExt cx="256" cy="56"/>
          </a:xfrm>
        </p:grpSpPr>
        <p:sp>
          <p:nvSpPr>
            <p:cNvPr id="91" name="Line 53">
              <a:extLst>
                <a:ext uri="{FF2B5EF4-FFF2-40B4-BE49-F238E27FC236}">
                  <a16:creationId xmlns:a16="http://schemas.microsoft.com/office/drawing/2014/main" id="{EB600C0E-5825-463E-B213-BC98C5869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" y="1766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2" name="Oval 54">
              <a:extLst>
                <a:ext uri="{FF2B5EF4-FFF2-40B4-BE49-F238E27FC236}">
                  <a16:creationId xmlns:a16="http://schemas.microsoft.com/office/drawing/2014/main" id="{3FDC7EC8-377A-4676-B386-136B04AA3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73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93" name="Group 55">
            <a:extLst>
              <a:ext uri="{FF2B5EF4-FFF2-40B4-BE49-F238E27FC236}">
                <a16:creationId xmlns:a16="http://schemas.microsoft.com/office/drawing/2014/main" id="{0CBFC625-6494-4FA3-A7F3-BE7F07147A04}"/>
              </a:ext>
            </a:extLst>
          </p:cNvPr>
          <p:cNvGrpSpPr>
            <a:grpSpLocks/>
          </p:cNvGrpSpPr>
          <p:nvPr/>
        </p:nvGrpSpPr>
        <p:grpSpPr bwMode="auto">
          <a:xfrm>
            <a:off x="4963698" y="1477859"/>
            <a:ext cx="284163" cy="63500"/>
            <a:chOff x="3096" y="1730"/>
            <a:chExt cx="274" cy="56"/>
          </a:xfrm>
        </p:grpSpPr>
        <p:sp>
          <p:nvSpPr>
            <p:cNvPr id="94" name="Line 56">
              <a:extLst>
                <a:ext uri="{FF2B5EF4-FFF2-40B4-BE49-F238E27FC236}">
                  <a16:creationId xmlns:a16="http://schemas.microsoft.com/office/drawing/2014/main" id="{929C91F5-8302-4C6C-917B-A32BDB8E8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1770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5" name="Oval 57">
              <a:extLst>
                <a:ext uri="{FF2B5EF4-FFF2-40B4-BE49-F238E27FC236}">
                  <a16:creationId xmlns:a16="http://schemas.microsoft.com/office/drawing/2014/main" id="{DEF033C7-A5FA-4D32-8012-1370D0CD5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730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96" name="Group 58">
            <a:extLst>
              <a:ext uri="{FF2B5EF4-FFF2-40B4-BE49-F238E27FC236}">
                <a16:creationId xmlns:a16="http://schemas.microsoft.com/office/drawing/2014/main" id="{5AA19974-61FF-4BF4-AFD5-28250BDC224B}"/>
              </a:ext>
            </a:extLst>
          </p:cNvPr>
          <p:cNvGrpSpPr>
            <a:grpSpLocks/>
          </p:cNvGrpSpPr>
          <p:nvPr/>
        </p:nvGrpSpPr>
        <p:grpSpPr bwMode="auto">
          <a:xfrm>
            <a:off x="4569998" y="1419916"/>
            <a:ext cx="379413" cy="274638"/>
            <a:chOff x="1522" y="1654"/>
            <a:chExt cx="366" cy="243"/>
          </a:xfrm>
        </p:grpSpPr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C193E2D-F712-454B-B70C-DDE58A3C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1654"/>
              <a:ext cx="366" cy="21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98" name="Text Box 60">
              <a:extLst>
                <a:ext uri="{FF2B5EF4-FFF2-40B4-BE49-F238E27FC236}">
                  <a16:creationId xmlns:a16="http://schemas.microsoft.com/office/drawing/2014/main" id="{796384AA-C73F-44DE-A79D-C9A5F648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1679"/>
              <a:ext cx="28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15000"/>
                </a:spcBef>
                <a:buClr>
                  <a:srgbClr val="FE400C"/>
                </a:buClr>
                <a:buSzTx/>
                <a:buFont typeface="Wingdings" panose="05000000000000000000" pitchFamily="2" charset="2"/>
                <a:buNone/>
              </a:pPr>
              <a:r>
                <a:rPr lang="it-IT" altLang="it-IT" sz="10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06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3BC0-89A6-4F0B-9FF3-5827F8A5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TMR: reliability </a:t>
            </a:r>
            <a:r>
              <a:rPr lang="it-IT" altLang="it-IT" dirty="0" err="1">
                <a:solidFill>
                  <a:schemeClr val="bg1"/>
                </a:solidFill>
              </a:rPr>
              <a:t>function</a:t>
            </a:r>
            <a:r>
              <a:rPr lang="it-IT" altLang="it-IT" dirty="0">
                <a:solidFill>
                  <a:schemeClr val="bg1"/>
                </a:solidFill>
              </a:rPr>
              <a:t> and mission time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996DB5-756C-4857-8389-8A3C4BF5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6B176A-BD94-4566-B15F-83938AA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353BBF-8CF3-4830-920B-C0018A39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22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35E887-EF75-4000-9B9D-545FB0FA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95" y="974185"/>
            <a:ext cx="5939743" cy="49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E2BADAB-D19D-46CB-A110-2504775CC2A7}"/>
              </a:ext>
            </a:extLst>
          </p:cNvPr>
          <p:cNvSpPr/>
          <p:nvPr/>
        </p:nvSpPr>
        <p:spPr>
          <a:xfrm>
            <a:off x="7370674" y="5699029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5B106E-8B2C-4A54-9776-016115A4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6" y="935493"/>
            <a:ext cx="385663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simplex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e –</a:t>
            </a:r>
            <a:r>
              <a:rPr lang="en-GB" altLang="zh-CN" sz="1800" b="1" dirty="0" err="1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t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MTTF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simplex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=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TMR system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TMR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3e –2</a:t>
            </a:r>
            <a:r>
              <a:rPr lang="en-GB" altLang="zh-CN" sz="1800" b="1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t  -2e –3</a:t>
            </a:r>
            <a:r>
              <a:rPr lang="en-GB" altLang="zh-CN" sz="1800" b="1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t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MTTF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TMR 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=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grpSp>
        <p:nvGrpSpPr>
          <p:cNvPr id="10" name="Gruppo 11">
            <a:extLst>
              <a:ext uri="{FF2B5EF4-FFF2-40B4-BE49-F238E27FC236}">
                <a16:creationId xmlns:a16="http://schemas.microsoft.com/office/drawing/2014/main" id="{F0C236AD-96C8-40EB-99FD-33038EDC67B4}"/>
              </a:ext>
            </a:extLst>
          </p:cNvPr>
          <p:cNvGrpSpPr>
            <a:grpSpLocks/>
          </p:cNvGrpSpPr>
          <p:nvPr/>
        </p:nvGrpSpPr>
        <p:grpSpPr bwMode="auto">
          <a:xfrm>
            <a:off x="1872166" y="1200605"/>
            <a:ext cx="285750" cy="569913"/>
            <a:chOff x="1906100" y="4871288"/>
            <a:chExt cx="285656" cy="569629"/>
          </a:xfrm>
        </p:grpSpPr>
        <p:sp>
          <p:nvSpPr>
            <p:cNvPr id="11" name="Rettangolo 8">
              <a:extLst>
                <a:ext uri="{FF2B5EF4-FFF2-40B4-BE49-F238E27FC236}">
                  <a16:creationId xmlns:a16="http://schemas.microsoft.com/office/drawing/2014/main" id="{9ED28B0D-544F-4DCD-96F2-91164CB47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488512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ea typeface="宋体" panose="02010600030101010101" pitchFamily="2" charset="-122"/>
                </a:rPr>
                <a:t>1</a:t>
              </a:r>
              <a:endParaRPr lang="it-IT" altLang="it-IT" sz="1400"/>
            </a:p>
          </p:txBody>
        </p:sp>
        <p:sp>
          <p:nvSpPr>
            <p:cNvPr id="12" name="Rettangolo 9">
              <a:extLst>
                <a:ext uri="{FF2B5EF4-FFF2-40B4-BE49-F238E27FC236}">
                  <a16:creationId xmlns:a16="http://schemas.microsoft.com/office/drawing/2014/main" id="{AF8CD6DA-0B19-4D54-8F5E-B4BB5617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513314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latin typeface="Symbol" panose="05050102010706020507" pitchFamily="18" charset="2"/>
                  <a:ea typeface="宋体" panose="02010600030101010101" pitchFamily="2" charset="-122"/>
                </a:rPr>
                <a:t>l</a:t>
              </a:r>
              <a:endParaRPr lang="it-IT" altLang="it-IT" sz="1400">
                <a:latin typeface="Symbol" panose="05050102010706020507" pitchFamily="18" charset="2"/>
              </a:endParaRPr>
            </a:p>
          </p:txBody>
        </p:sp>
        <p:sp>
          <p:nvSpPr>
            <p:cNvPr id="13" name="Rettangolo 10">
              <a:extLst>
                <a:ext uri="{FF2B5EF4-FFF2-40B4-BE49-F238E27FC236}">
                  <a16:creationId xmlns:a16="http://schemas.microsoft.com/office/drawing/2014/main" id="{28BC3BCC-868D-414C-836A-709E4415F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100" y="4871288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it-IT" sz="1400" b="1">
                  <a:ea typeface="宋体" panose="02010600030101010101" pitchFamily="2" charset="-122"/>
                </a:rPr>
                <a:t>_</a:t>
              </a:r>
              <a:endParaRPr lang="it-IT" altLang="it-IT" sz="1400"/>
            </a:p>
          </p:txBody>
        </p:sp>
      </p:grpSp>
      <p:sp>
        <p:nvSpPr>
          <p:cNvPr id="14" name="Rettangolo 14">
            <a:extLst>
              <a:ext uri="{FF2B5EF4-FFF2-40B4-BE49-F238E27FC236}">
                <a16:creationId xmlns:a16="http://schemas.microsoft.com/office/drawing/2014/main" id="{D46AF6E9-F3B3-4C12-8E0E-38A55DBB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054" y="249283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400" b="1">
                <a:ea typeface="宋体" panose="02010600030101010101" pitchFamily="2" charset="-122"/>
              </a:rPr>
              <a:t>3</a:t>
            </a:r>
            <a:endParaRPr lang="it-IT" altLang="it-IT" sz="1400"/>
          </a:p>
        </p:txBody>
      </p:sp>
      <p:sp>
        <p:nvSpPr>
          <p:cNvPr id="15" name="Rettangolo 15">
            <a:extLst>
              <a:ext uri="{FF2B5EF4-FFF2-40B4-BE49-F238E27FC236}">
                <a16:creationId xmlns:a16="http://schemas.microsoft.com/office/drawing/2014/main" id="{AB169E28-9C52-4539-AD00-683E3729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503" y="2754768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400" b="1">
                <a:latin typeface="Symbol" panose="05050102010706020507" pitchFamily="18" charset="2"/>
                <a:ea typeface="宋体" panose="02010600030101010101" pitchFamily="2" charset="-122"/>
              </a:rPr>
              <a:t>2l</a:t>
            </a:r>
            <a:endParaRPr lang="it-IT" altLang="it-IT" sz="1400">
              <a:latin typeface="Symbol" panose="05050102010706020507" pitchFamily="18" charset="2"/>
            </a:endParaRPr>
          </a:p>
        </p:txBody>
      </p:sp>
      <p:grpSp>
        <p:nvGrpSpPr>
          <p:cNvPr id="16" name="Gruppo 12">
            <a:extLst>
              <a:ext uri="{FF2B5EF4-FFF2-40B4-BE49-F238E27FC236}">
                <a16:creationId xmlns:a16="http://schemas.microsoft.com/office/drawing/2014/main" id="{2A3B81E0-2DCC-4432-BA9E-7F11B67E6AC9}"/>
              </a:ext>
            </a:extLst>
          </p:cNvPr>
          <p:cNvGrpSpPr>
            <a:grpSpLocks/>
          </p:cNvGrpSpPr>
          <p:nvPr/>
        </p:nvGrpSpPr>
        <p:grpSpPr bwMode="auto">
          <a:xfrm>
            <a:off x="1948367" y="2503943"/>
            <a:ext cx="846137" cy="555625"/>
            <a:chOff x="2127839" y="4478280"/>
            <a:chExt cx="846140" cy="555908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F3925591-D0F6-4CA8-959A-4BD75CC1FF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27839" y="4482986"/>
              <a:ext cx="8461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it-IT" sz="1400" b="1">
                  <a:ea typeface="宋体" panose="02010600030101010101" pitchFamily="2" charset="-122"/>
                </a:rPr>
                <a:t>- _</a:t>
              </a:r>
              <a:endParaRPr lang="it-IT" altLang="it-IT" sz="1400"/>
            </a:p>
          </p:txBody>
        </p:sp>
        <p:sp>
          <p:nvSpPr>
            <p:cNvPr id="18" name="Rettangolo 18">
              <a:extLst>
                <a:ext uri="{FF2B5EF4-FFF2-40B4-BE49-F238E27FC236}">
                  <a16:creationId xmlns:a16="http://schemas.microsoft.com/office/drawing/2014/main" id="{5C76B29B-E7EF-4784-964C-224D35A7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028" y="447828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ea typeface="宋体" panose="02010600030101010101" pitchFamily="2" charset="-122"/>
                </a:rPr>
                <a:t>2</a:t>
              </a:r>
              <a:endParaRPr lang="it-IT" altLang="it-IT" sz="1400"/>
            </a:p>
          </p:txBody>
        </p:sp>
        <p:sp>
          <p:nvSpPr>
            <p:cNvPr id="19" name="Rettangolo 19">
              <a:extLst>
                <a:ext uri="{FF2B5EF4-FFF2-40B4-BE49-F238E27FC236}">
                  <a16:creationId xmlns:a16="http://schemas.microsoft.com/office/drawing/2014/main" id="{818EBF33-7E09-4B0F-85ED-5D5240F5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916" y="4726411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latin typeface="Symbol" panose="05050102010706020507" pitchFamily="18" charset="2"/>
                  <a:ea typeface="宋体" panose="02010600030101010101" pitchFamily="2" charset="-122"/>
                </a:rPr>
                <a:t>3l</a:t>
              </a:r>
              <a:endParaRPr lang="it-IT" altLang="it-IT" sz="1400">
                <a:latin typeface="Symbol" panose="05050102010706020507" pitchFamily="18" charset="2"/>
              </a:endParaRPr>
            </a:p>
          </p:txBody>
        </p:sp>
      </p:grpSp>
      <p:sp>
        <p:nvSpPr>
          <p:cNvPr id="20" name="Rettangolo 20">
            <a:extLst>
              <a:ext uri="{FF2B5EF4-FFF2-40B4-BE49-F238E27FC236}">
                <a16:creationId xmlns:a16="http://schemas.microsoft.com/office/drawing/2014/main" id="{B5485366-E7A4-49D2-9435-B43486A13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354" y="248489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it-IT" sz="1400" b="1">
                <a:ea typeface="宋体" panose="02010600030101010101" pitchFamily="2" charset="-122"/>
              </a:rPr>
              <a:t>_</a:t>
            </a:r>
            <a:endParaRPr lang="it-IT" altLang="it-IT" sz="1400"/>
          </a:p>
        </p:txBody>
      </p:sp>
      <p:sp>
        <p:nvSpPr>
          <p:cNvPr id="21" name="Rettangolo 23">
            <a:extLst>
              <a:ext uri="{FF2B5EF4-FFF2-40B4-BE49-F238E27FC236}">
                <a16:creationId xmlns:a16="http://schemas.microsoft.com/office/drawing/2014/main" id="{ACD0E0B8-ABB7-44E4-9D03-00D219A49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453" y="2564268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sz="1400" b="1">
                <a:ea typeface="宋体" panose="02010600030101010101" pitchFamily="2" charset="-122"/>
              </a:rPr>
              <a:t>=</a:t>
            </a:r>
            <a:endParaRPr lang="it-IT" altLang="it-IT" sz="1400"/>
          </a:p>
        </p:txBody>
      </p:sp>
      <p:grpSp>
        <p:nvGrpSpPr>
          <p:cNvPr id="22" name="Gruppo 29">
            <a:extLst>
              <a:ext uri="{FF2B5EF4-FFF2-40B4-BE49-F238E27FC236}">
                <a16:creationId xmlns:a16="http://schemas.microsoft.com/office/drawing/2014/main" id="{C0E43F5A-BF1A-43EF-A964-CB37F8602F52}"/>
              </a:ext>
            </a:extLst>
          </p:cNvPr>
          <p:cNvGrpSpPr>
            <a:grpSpLocks/>
          </p:cNvGrpSpPr>
          <p:nvPr/>
        </p:nvGrpSpPr>
        <p:grpSpPr bwMode="auto">
          <a:xfrm>
            <a:off x="2602416" y="2473779"/>
            <a:ext cx="863600" cy="571500"/>
            <a:chOff x="1426096" y="5659554"/>
            <a:chExt cx="862965" cy="571323"/>
          </a:xfrm>
        </p:grpSpPr>
        <p:sp>
          <p:nvSpPr>
            <p:cNvPr id="23" name="Rettangolo 26">
              <a:extLst>
                <a:ext uri="{FF2B5EF4-FFF2-40B4-BE49-F238E27FC236}">
                  <a16:creationId xmlns:a16="http://schemas.microsoft.com/office/drawing/2014/main" id="{D1A72FD6-7C10-4BC6-9AEB-EF0C31CA9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896" y="567508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ea typeface="宋体" panose="02010600030101010101" pitchFamily="2" charset="-122"/>
                </a:rPr>
                <a:t>5</a:t>
              </a:r>
              <a:endParaRPr lang="it-IT" altLang="it-IT" sz="1400"/>
            </a:p>
          </p:txBody>
        </p:sp>
        <p:sp>
          <p:nvSpPr>
            <p:cNvPr id="24" name="Rettangolo 27">
              <a:extLst>
                <a:ext uri="{FF2B5EF4-FFF2-40B4-BE49-F238E27FC236}">
                  <a16:creationId xmlns:a16="http://schemas.microsoft.com/office/drawing/2014/main" id="{B404BE27-BFFF-4650-8520-28B8AB22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096" y="5923100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latin typeface="Symbol" panose="05050102010706020507" pitchFamily="18" charset="2"/>
                  <a:ea typeface="宋体" panose="02010600030101010101" pitchFamily="2" charset="-122"/>
                </a:rPr>
                <a:t>6l</a:t>
              </a:r>
              <a:endParaRPr lang="it-IT" altLang="it-IT" sz="1400">
                <a:latin typeface="Symbol" panose="05050102010706020507" pitchFamily="18" charset="2"/>
              </a:endParaRPr>
            </a:p>
          </p:txBody>
        </p:sp>
        <p:sp>
          <p:nvSpPr>
            <p:cNvPr id="25" name="Rettangolo 28">
              <a:extLst>
                <a:ext uri="{FF2B5EF4-FFF2-40B4-BE49-F238E27FC236}">
                  <a16:creationId xmlns:a16="http://schemas.microsoft.com/office/drawing/2014/main" id="{AB06788A-AA01-425C-8F72-0EF6D570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391" y="568888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it-IT" sz="1400" b="1">
                  <a:ea typeface="宋体" panose="02010600030101010101" pitchFamily="2" charset="-122"/>
                </a:rPr>
                <a:t>_</a:t>
              </a:r>
              <a:endParaRPr lang="it-IT" altLang="it-IT" sz="1400"/>
            </a:p>
          </p:txBody>
        </p:sp>
        <p:sp>
          <p:nvSpPr>
            <p:cNvPr id="26" name="Rettangolo 24">
              <a:extLst>
                <a:ext uri="{FF2B5EF4-FFF2-40B4-BE49-F238E27FC236}">
                  <a16:creationId xmlns:a16="http://schemas.microsoft.com/office/drawing/2014/main" id="{FA1350D8-F947-489A-8EAB-75353AA7D4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94538" y="5798649"/>
              <a:ext cx="2868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zh-CN" sz="1400" b="1">
                  <a:ea typeface="宋体" panose="02010600030101010101" pitchFamily="2" charset="-122"/>
                </a:rPr>
                <a:t>&gt;</a:t>
              </a:r>
              <a:endParaRPr lang="it-IT" altLang="it-IT" sz="1400"/>
            </a:p>
          </p:txBody>
        </p:sp>
        <p:grpSp>
          <p:nvGrpSpPr>
            <p:cNvPr id="27" name="Gruppo 30">
              <a:extLst>
                <a:ext uri="{FF2B5EF4-FFF2-40B4-BE49-F238E27FC236}">
                  <a16:creationId xmlns:a16="http://schemas.microsoft.com/office/drawing/2014/main" id="{E764BDF6-1E7B-4F02-9E0E-46CD22BE3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3405" y="5659554"/>
              <a:ext cx="285656" cy="569629"/>
              <a:chOff x="1906100" y="4871288"/>
              <a:chExt cx="285656" cy="569629"/>
            </a:xfrm>
          </p:grpSpPr>
          <p:sp>
            <p:nvSpPr>
              <p:cNvPr id="28" name="Rettangolo 31">
                <a:extLst>
                  <a:ext uri="{FF2B5EF4-FFF2-40B4-BE49-F238E27FC236}">
                    <a16:creationId xmlns:a16="http://schemas.microsoft.com/office/drawing/2014/main" id="{D43E277A-09D9-4A07-AD45-745DA5960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488512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1400" b="1">
                    <a:ea typeface="宋体" panose="02010600030101010101" pitchFamily="2" charset="-122"/>
                  </a:rPr>
                  <a:t>1</a:t>
                </a:r>
                <a:endParaRPr lang="it-IT" altLang="it-IT" sz="1400"/>
              </a:p>
            </p:txBody>
          </p:sp>
          <p:sp>
            <p:nvSpPr>
              <p:cNvPr id="29" name="Rettangolo 32">
                <a:extLst>
                  <a:ext uri="{FF2B5EF4-FFF2-40B4-BE49-F238E27FC236}">
                    <a16:creationId xmlns:a16="http://schemas.microsoft.com/office/drawing/2014/main" id="{C9FC6316-AF16-4EFD-A700-F461140BB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513314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zh-CN" sz="1400" b="1">
                    <a:latin typeface="Symbol" panose="05050102010706020507" pitchFamily="18" charset="2"/>
                    <a:ea typeface="宋体" panose="02010600030101010101" pitchFamily="2" charset="-122"/>
                  </a:rPr>
                  <a:t>l</a:t>
                </a:r>
                <a:endParaRPr lang="it-IT" altLang="it-IT" sz="1400"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Rettangolo 33">
                <a:extLst>
                  <a:ext uri="{FF2B5EF4-FFF2-40B4-BE49-F238E27FC236}">
                    <a16:creationId xmlns:a16="http://schemas.microsoft.com/office/drawing/2014/main" id="{3B3F2C12-2AE2-493D-A604-D086641F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100" y="4871288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it-IT" sz="1400" b="1">
                    <a:ea typeface="宋体" panose="02010600030101010101" pitchFamily="2" charset="-122"/>
                  </a:rPr>
                  <a:t>_</a:t>
                </a:r>
                <a:endParaRPr lang="it-IT" altLang="it-IT" sz="1400"/>
              </a:p>
            </p:txBody>
          </p:sp>
        </p:grp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47D77326-6785-43DF-BBC8-7BE9D7903E26}"/>
              </a:ext>
            </a:extLst>
          </p:cNvPr>
          <p:cNvSpPr/>
          <p:nvPr/>
        </p:nvSpPr>
        <p:spPr>
          <a:xfrm>
            <a:off x="437066" y="3050409"/>
            <a:ext cx="610122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</a:rPr>
              <a:t>TMR worse than a simplex system </a:t>
            </a:r>
            <a:b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</a:rPr>
            </a:b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itchFamily="2" charset="-122"/>
              </a:rPr>
              <a:t>		but</a:t>
            </a:r>
            <a:endParaRPr lang="en-GB" sz="2400" b="1" dirty="0"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ea typeface="宋体" pitchFamily="2" charset="-122"/>
              </a:rPr>
              <a:t>TMR has a higher reliability for the  first 6.000 hours</a:t>
            </a:r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endParaRPr lang="en-GB" b="1" dirty="0"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ea typeface="宋体" pitchFamily="2" charset="-122"/>
              </a:rPr>
              <a:t>TMR operates at or above 0.8 reliability </a:t>
            </a:r>
            <a:br>
              <a:rPr lang="en-GB" b="1" dirty="0">
                <a:ea typeface="宋体" pitchFamily="2" charset="-122"/>
              </a:rPr>
            </a:br>
            <a:r>
              <a:rPr lang="en-GB" b="1" dirty="0">
                <a:ea typeface="宋体" pitchFamily="2" charset="-122"/>
              </a:rPr>
              <a:t>66 percent longer than the simplex  system</a:t>
            </a:r>
            <a:br>
              <a:rPr lang="en-GB" b="1" dirty="0">
                <a:ea typeface="宋体" pitchFamily="2" charset="-122"/>
              </a:rPr>
            </a:br>
            <a:endParaRPr lang="en-GB" b="1" dirty="0">
              <a:ea typeface="宋体" pitchFamily="2" charset="-122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b="1" dirty="0">
                <a:ea typeface="宋体" pitchFamily="2" charset="-122"/>
              </a:rPr>
              <a:t>S shape curve is typical of redundant systems: above </a:t>
            </a:r>
            <a:br>
              <a:rPr lang="en-GB" b="1" dirty="0">
                <a:ea typeface="宋体" pitchFamily="2" charset="-122"/>
              </a:rPr>
            </a:br>
            <a:r>
              <a:rPr lang="en-GB" b="1" dirty="0">
                <a:ea typeface="宋体" pitchFamily="2" charset="-122"/>
              </a:rPr>
              <a:t>the knee the redundant system has components  that tolerate</a:t>
            </a:r>
            <a:br>
              <a:rPr lang="en-GB" b="1" dirty="0">
                <a:ea typeface="宋体" pitchFamily="2" charset="-122"/>
              </a:rPr>
            </a:br>
            <a:r>
              <a:rPr lang="en-GB" b="1" dirty="0">
                <a:ea typeface="宋体" pitchFamily="2" charset="-122"/>
              </a:rPr>
              <a:t>failures;  after the knee the system has exhausted redundancy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0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B74BE-FFEF-41EC-8498-3C875F82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>
                    <a:lumMod val="95000"/>
                  </a:schemeClr>
                </a:solidFill>
              </a:rPr>
              <a:t>Hybrid</a:t>
            </a:r>
            <a:r>
              <a:rPr lang="it-IT" altLang="it-IT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bg1">
                    <a:lumMod val="95000"/>
                  </a:schemeClr>
                </a:solidFill>
              </a:rPr>
              <a:t>redundancy</a:t>
            </a:r>
            <a:r>
              <a:rPr lang="it-IT" altLang="it-IT" dirty="0">
                <a:solidFill>
                  <a:schemeClr val="bg1">
                    <a:lumMod val="95000"/>
                  </a:schemeClr>
                </a:solidFill>
              </a:rPr>
              <a:t> with TMR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53B349-28FC-4009-AD7A-9328E33E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30853C-B2E4-4F68-ADBD-C98E3687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3F50B-E5A3-4509-A678-BB6D5CC8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23</a:t>
            </a:fld>
            <a:endParaRPr lang="it-IT"/>
          </a:p>
        </p:txBody>
      </p:sp>
      <p:pic>
        <p:nvPicPr>
          <p:cNvPr id="7" name="Picture 2" descr="http://upload.wikimedia.org/wikibooks/en/c/c5/Compsyseng20_04.jpg">
            <a:extLst>
              <a:ext uri="{FF2B5EF4-FFF2-40B4-BE49-F238E27FC236}">
                <a16:creationId xmlns:a16="http://schemas.microsoft.com/office/drawing/2014/main" id="{B001C9F4-7AE5-490D-8720-46F4AC2E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35" y="1086055"/>
            <a:ext cx="3505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3E51096-425F-46BC-8113-CFB84A6C9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35493"/>
            <a:ext cx="52546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Symplex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system 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failure rate m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e –</a:t>
            </a:r>
            <a:r>
              <a:rPr lang="en-GB" altLang="zh-CN" sz="1800" b="1" dirty="0" err="1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t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sys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e –</a:t>
            </a:r>
            <a:r>
              <a:rPr lang="en-GB" altLang="zh-CN" sz="1800" b="1" dirty="0" err="1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</a:t>
            </a: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t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Hybrid system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n=N+S  total number of components </a:t>
            </a: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S number of spares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Let N = 3               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SDV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(t) = 1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l"/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failure rate of on line comp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l"/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failure rate of spare comp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The first system failure occurs if 1) all the modules  fail; 2) all but one modules fail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Hybrid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 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SDV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(1- </a:t>
            </a: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Q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Hybrid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GB" altLang="zh-CN" sz="1800" b="1" dirty="0" err="1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="1" baseline="-25000" dirty="0" err="1">
                <a:solidFill>
                  <a:schemeClr val="tx1"/>
                </a:solidFill>
                <a:ea typeface="宋体" panose="02010600030101010101" pitchFamily="2" charset="-122"/>
              </a:rPr>
              <a:t>Hybrid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 =  (1 – ( (1-R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)n +  n(R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)(1-R</a:t>
            </a:r>
            <a:r>
              <a:rPr lang="en-GB" altLang="zh-CN" sz="1800" b="1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b="1" dirty="0">
                <a:solidFill>
                  <a:schemeClr val="tx1"/>
                </a:solidFill>
                <a:ea typeface="宋体" panose="02010600030101010101" pitchFamily="2" charset="-122"/>
              </a:rPr>
              <a:t>)n-1 ))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sp>
        <p:nvSpPr>
          <p:cNvPr id="39" name="CasellaDiTesto 3">
            <a:extLst>
              <a:ext uri="{FF2B5EF4-FFF2-40B4-BE49-F238E27FC236}">
                <a16:creationId xmlns:a16="http://schemas.microsoft.com/office/drawing/2014/main" id="{BB63AC91-FDC0-429B-8989-A7263FAE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304" y="4160932"/>
            <a:ext cx="33926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zh-CN" b="1" dirty="0" err="1">
                <a:ea typeface="宋体" panose="02010600030101010101" pitchFamily="2" charset="-122"/>
              </a:rPr>
              <a:t>R</a:t>
            </a:r>
            <a:r>
              <a:rPr lang="en-GB" altLang="zh-CN" b="1" baseline="-25000" dirty="0" err="1">
                <a:ea typeface="宋体" panose="02010600030101010101" pitchFamily="2" charset="-122"/>
              </a:rPr>
              <a:t>Hybrid</a:t>
            </a:r>
            <a:r>
              <a:rPr lang="en-GB" altLang="zh-CN" b="1" baseline="-25000" dirty="0">
                <a:ea typeface="宋体" panose="02010600030101010101" pitchFamily="2" charset="-122"/>
              </a:rPr>
              <a:t>(n+1) – </a:t>
            </a:r>
            <a:r>
              <a:rPr lang="en-GB" altLang="zh-CN" b="1" dirty="0" err="1">
                <a:ea typeface="宋体" panose="02010600030101010101" pitchFamily="2" charset="-122"/>
              </a:rPr>
              <a:t>R</a:t>
            </a:r>
            <a:r>
              <a:rPr lang="en-GB" altLang="zh-CN" b="1" baseline="-25000" dirty="0" err="1">
                <a:ea typeface="宋体" panose="02010600030101010101" pitchFamily="2" charset="-122"/>
              </a:rPr>
              <a:t>Hybrid</a:t>
            </a:r>
            <a:r>
              <a:rPr lang="en-GB" altLang="zh-CN" b="1" baseline="-25000" dirty="0">
                <a:ea typeface="宋体" panose="02010600030101010101" pitchFamily="2" charset="-122"/>
              </a:rPr>
              <a:t>(n) </a:t>
            </a:r>
            <a:r>
              <a:rPr lang="en-GB" altLang="zh-CN" b="1" dirty="0">
                <a:ea typeface="宋体" panose="02010600030101010101" pitchFamily="2" charset="-122"/>
              </a:rPr>
              <a:t>&gt;0</a:t>
            </a:r>
            <a:r>
              <a:rPr lang="en-GB" altLang="zh-CN" b="1" baseline="-25000" dirty="0">
                <a:ea typeface="宋体" panose="02010600030101010101" pitchFamily="2" charset="-122"/>
              </a:rPr>
              <a:t> 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adding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modules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system reliability under the </a:t>
            </a:r>
            <a:b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assumption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zh-CN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R</a:t>
            </a:r>
            <a:r>
              <a:rPr lang="en-GB" altLang="zh-CN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SDV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independent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n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3C2ECD4B-9F86-40E1-A7EB-CDBACEE6812E}"/>
              </a:ext>
            </a:extLst>
          </p:cNvPr>
          <p:cNvSpPr/>
          <p:nvPr/>
        </p:nvSpPr>
        <p:spPr>
          <a:xfrm>
            <a:off x="7173360" y="3211469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  <p:grpSp>
        <p:nvGrpSpPr>
          <p:cNvPr id="41" name="Gruppo 61462">
            <a:extLst>
              <a:ext uri="{FF2B5EF4-FFF2-40B4-BE49-F238E27FC236}">
                <a16:creationId xmlns:a16="http://schemas.microsoft.com/office/drawing/2014/main" id="{1A43CBE2-8DAD-4195-B82A-90454E31CBD5}"/>
              </a:ext>
            </a:extLst>
          </p:cNvPr>
          <p:cNvGrpSpPr>
            <a:grpSpLocks/>
          </p:cNvGrpSpPr>
          <p:nvPr/>
        </p:nvGrpSpPr>
        <p:grpSpPr bwMode="auto">
          <a:xfrm>
            <a:off x="4347521" y="1173962"/>
            <a:ext cx="2408238" cy="1498600"/>
            <a:chOff x="5508103" y="3142320"/>
            <a:chExt cx="2485157" cy="1665136"/>
          </a:xfrm>
        </p:grpSpPr>
        <p:grpSp>
          <p:nvGrpSpPr>
            <p:cNvPr id="42" name="Gruppo 90">
              <a:extLst>
                <a:ext uri="{FF2B5EF4-FFF2-40B4-BE49-F238E27FC236}">
                  <a16:creationId xmlns:a16="http://schemas.microsoft.com/office/drawing/2014/main" id="{A5AF0063-D47C-4CB2-8746-EF9074D91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103" y="3142320"/>
              <a:ext cx="2485157" cy="1665136"/>
              <a:chOff x="914326" y="4228466"/>
              <a:chExt cx="2825041" cy="2167755"/>
            </a:xfrm>
          </p:grpSpPr>
          <p:sp>
            <p:nvSpPr>
              <p:cNvPr id="44" name="Rettangolo 91">
                <a:extLst>
                  <a:ext uri="{FF2B5EF4-FFF2-40B4-BE49-F238E27FC236}">
                    <a16:creationId xmlns:a16="http://schemas.microsoft.com/office/drawing/2014/main" id="{C8FD4F79-6040-4D4D-882F-44D87A9CB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475" y="4926530"/>
                <a:ext cx="365460" cy="28217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45" name="CasellaDiTesto 92">
                <a:extLst>
                  <a:ext uri="{FF2B5EF4-FFF2-40B4-BE49-F238E27FC236}">
                    <a16:creationId xmlns:a16="http://schemas.microsoft.com/office/drawing/2014/main" id="{3930725C-D6DD-4619-BEA8-D3CBB2CF2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9120" y="5023377"/>
                <a:ext cx="490546" cy="30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it-IT" altLang="it-IT" sz="1400" i="0">
                    <a:solidFill>
                      <a:schemeClr val="tx1"/>
                    </a:solidFill>
                  </a:rPr>
                  <a:t>SDV</a:t>
                </a:r>
              </a:p>
            </p:txBody>
          </p:sp>
          <p:cxnSp>
            <p:nvCxnSpPr>
              <p:cNvPr id="46" name="Connettore 1 93">
                <a:extLst>
                  <a:ext uri="{FF2B5EF4-FFF2-40B4-BE49-F238E27FC236}">
                    <a16:creationId xmlns:a16="http://schemas.microsoft.com/office/drawing/2014/main" id="{F46D4DDE-C686-4CAF-88CF-198CA98C0C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70736" y="5096194"/>
                <a:ext cx="25573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7" name="Group 52">
                <a:extLst>
                  <a:ext uri="{FF2B5EF4-FFF2-40B4-BE49-F238E27FC236}">
                    <a16:creationId xmlns:a16="http://schemas.microsoft.com/office/drawing/2014/main" id="{1C2096F2-7C4D-4573-8740-FBEF5DAFE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4326" y="5078732"/>
                <a:ext cx="406400" cy="88900"/>
                <a:chOff x="1270" y="1738"/>
                <a:chExt cx="256" cy="56"/>
              </a:xfrm>
            </p:grpSpPr>
            <p:sp>
              <p:nvSpPr>
                <p:cNvPr id="69" name="Line 53">
                  <a:extLst>
                    <a:ext uri="{FF2B5EF4-FFF2-40B4-BE49-F238E27FC236}">
                      <a16:creationId xmlns:a16="http://schemas.microsoft.com/office/drawing/2014/main" id="{EFDC6B26-2DD7-479A-8ADA-AF1D87DB3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8" y="1766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70" name="Oval 54">
                  <a:extLst>
                    <a:ext uri="{FF2B5EF4-FFF2-40B4-BE49-F238E27FC236}">
                      <a16:creationId xmlns:a16="http://schemas.microsoft.com/office/drawing/2014/main" id="{D9909DB3-1646-4140-BE37-EA9556B5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8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</p:grpSp>
          <p:grpSp>
            <p:nvGrpSpPr>
              <p:cNvPr id="48" name="Group 55">
                <a:extLst>
                  <a:ext uri="{FF2B5EF4-FFF2-40B4-BE49-F238E27FC236}">
                    <a16:creationId xmlns:a16="http://schemas.microsoft.com/office/drawing/2014/main" id="{23CD7320-4F32-488E-BA03-77E50F18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4392" y="5034282"/>
                <a:ext cx="434975" cy="88900"/>
                <a:chOff x="3096" y="1730"/>
                <a:chExt cx="274" cy="56"/>
              </a:xfrm>
            </p:grpSpPr>
            <p:sp>
              <p:nvSpPr>
                <p:cNvPr id="67" name="Line 56">
                  <a:extLst>
                    <a:ext uri="{FF2B5EF4-FFF2-40B4-BE49-F238E27FC236}">
                      <a16:creationId xmlns:a16="http://schemas.microsoft.com/office/drawing/2014/main" id="{274D6A0A-E27A-448F-A59E-DA082FA74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6" y="1770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8" name="Oval 57">
                  <a:extLst>
                    <a:ext uri="{FF2B5EF4-FFF2-40B4-BE49-F238E27FC236}">
                      <a16:creationId xmlns:a16="http://schemas.microsoft.com/office/drawing/2014/main" id="{E6EB14D2-8BD2-4BF4-AF53-1086F532F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" y="1730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</p:grpSp>
          <p:grpSp>
            <p:nvGrpSpPr>
              <p:cNvPr id="49" name="Group 58">
                <a:extLst>
                  <a:ext uri="{FF2B5EF4-FFF2-40B4-BE49-F238E27FC236}">
                    <a16:creationId xmlns:a16="http://schemas.microsoft.com/office/drawing/2014/main" id="{B76DE921-4016-4E2F-BDAF-BB84B35C6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5855" y="4228466"/>
                <a:ext cx="581026" cy="395288"/>
                <a:chOff x="1522" y="1654"/>
                <a:chExt cx="366" cy="249"/>
              </a:xfrm>
            </p:grpSpPr>
            <p:sp>
              <p:nvSpPr>
                <p:cNvPr id="65" name="Rectangle 59">
                  <a:extLst>
                    <a:ext uri="{FF2B5EF4-FFF2-40B4-BE49-F238E27FC236}">
                      <a16:creationId xmlns:a16="http://schemas.microsoft.com/office/drawing/2014/main" id="{F6EECD94-D290-4264-A311-58707FCB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" y="1654"/>
                  <a:ext cx="366" cy="21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66" name="Text Box 60">
                  <a:extLst>
                    <a:ext uri="{FF2B5EF4-FFF2-40B4-BE49-F238E27FC236}">
                      <a16:creationId xmlns:a16="http://schemas.microsoft.com/office/drawing/2014/main" id="{60737648-8978-4E4C-8A98-EE759C31E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" y="1679"/>
                  <a:ext cx="268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11346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85750" indent="-285750"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>
                    <a:spcBef>
                      <a:spcPct val="15000"/>
                    </a:spcBef>
                    <a:buClr>
                      <a:srgbClr val="FE400C"/>
                    </a:buClr>
                    <a:buSzTx/>
                    <a:buFont typeface="Wingdings" panose="05000000000000000000" pitchFamily="2" charset="2"/>
                    <a:buNone/>
                  </a:pPr>
                  <a:r>
                    <a:rPr lang="it-IT" altLang="it-IT" sz="1000" i="0" baseline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m1</a:t>
                  </a:r>
                </a:p>
              </p:txBody>
            </p:sp>
          </p:grpSp>
          <p:grpSp>
            <p:nvGrpSpPr>
              <p:cNvPr id="50" name="Group 61">
                <a:extLst>
                  <a:ext uri="{FF2B5EF4-FFF2-40B4-BE49-F238E27FC236}">
                    <a16:creationId xmlns:a16="http://schemas.microsoft.com/office/drawing/2014/main" id="{386A9FE2-C744-47C7-9E97-18C4EE755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9031" y="4879346"/>
                <a:ext cx="581026" cy="379413"/>
                <a:chOff x="2112" y="1656"/>
                <a:chExt cx="366" cy="23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198A556-0ADC-4E82-97BC-DFA8D2017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656"/>
                  <a:ext cx="366" cy="21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64" name="Text Box 63">
                  <a:extLst>
                    <a:ext uri="{FF2B5EF4-FFF2-40B4-BE49-F238E27FC236}">
                      <a16:creationId xmlns:a16="http://schemas.microsoft.com/office/drawing/2014/main" id="{B758FE0D-812B-4430-948A-3A854FA87E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4" y="1671"/>
                  <a:ext cx="268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11346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85750" indent="-285750"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>
                    <a:spcBef>
                      <a:spcPct val="15000"/>
                    </a:spcBef>
                    <a:buClr>
                      <a:srgbClr val="FE400C"/>
                    </a:buClr>
                    <a:buSzTx/>
                    <a:buFont typeface="Wingdings" panose="05000000000000000000" pitchFamily="2" charset="2"/>
                    <a:buNone/>
                  </a:pPr>
                  <a:r>
                    <a:rPr lang="it-IT" altLang="it-IT" sz="1000" i="0" baseline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m2</a:t>
                  </a:r>
                </a:p>
              </p:txBody>
            </p:sp>
          </p:grpSp>
          <p:grpSp>
            <p:nvGrpSpPr>
              <p:cNvPr id="51" name="Group 64">
                <a:extLst>
                  <a:ext uri="{FF2B5EF4-FFF2-40B4-BE49-F238E27FC236}">
                    <a16:creationId xmlns:a16="http://schemas.microsoft.com/office/drawing/2014/main" id="{319BD9AB-36FF-45E8-9308-E19B8F00F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0783" y="5501651"/>
                <a:ext cx="581026" cy="392114"/>
                <a:chOff x="2714" y="1664"/>
                <a:chExt cx="366" cy="247"/>
              </a:xfrm>
            </p:grpSpPr>
            <p:sp>
              <p:nvSpPr>
                <p:cNvPr id="61" name="Rectangle 65">
                  <a:extLst>
                    <a:ext uri="{FF2B5EF4-FFF2-40B4-BE49-F238E27FC236}">
                      <a16:creationId xmlns:a16="http://schemas.microsoft.com/office/drawing/2014/main" id="{7682DC06-2071-4ABB-AF72-CAD665E8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4" y="1664"/>
                  <a:ext cx="366" cy="21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62" name="Text Box 66">
                  <a:extLst>
                    <a:ext uri="{FF2B5EF4-FFF2-40B4-BE49-F238E27FC236}">
                      <a16:creationId xmlns:a16="http://schemas.microsoft.com/office/drawing/2014/main" id="{E6F7A1A7-7E03-4D24-BEAB-633C44A447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74" y="1687"/>
                  <a:ext cx="268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11346B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85750" indent="-285750"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45720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9144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371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18288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>
                    <a:spcBef>
                      <a:spcPct val="15000"/>
                    </a:spcBef>
                    <a:buClr>
                      <a:srgbClr val="FE400C"/>
                    </a:buClr>
                    <a:buSzTx/>
                    <a:buFont typeface="Wingdings" panose="05000000000000000000" pitchFamily="2" charset="2"/>
                    <a:buNone/>
                  </a:pPr>
                  <a:r>
                    <a:rPr lang="it-IT" altLang="it-IT" sz="1000" i="0" baseline="0">
                      <a:solidFill>
                        <a:schemeClr val="tx1"/>
                      </a:solidFill>
                      <a:ea typeface="MS PGothic" panose="020B0600070205080204" pitchFamily="34" charset="-128"/>
                    </a:rPr>
                    <a:t>mn</a:t>
                  </a:r>
                </a:p>
              </p:txBody>
            </p:sp>
          </p:grpSp>
          <p:sp>
            <p:nvSpPr>
              <p:cNvPr id="52" name="Line 67">
                <a:extLst>
                  <a:ext uri="{FF2B5EF4-FFF2-40B4-BE49-F238E27FC236}">
                    <a16:creationId xmlns:a16="http://schemas.microsoft.com/office/drawing/2014/main" id="{07682026-07AE-4ADC-82C5-989813226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026" y="4326891"/>
                <a:ext cx="0" cy="1400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3" name="Line 68">
                <a:extLst>
                  <a:ext uri="{FF2B5EF4-FFF2-40B4-BE49-F238E27FC236}">
                    <a16:creationId xmlns:a16="http://schemas.microsoft.com/office/drawing/2014/main" id="{DA9D52FA-3063-4369-9F7E-439AB6FF6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026" y="5117466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4" name="Line 69">
                <a:extLst>
                  <a:ext uri="{FF2B5EF4-FFF2-40B4-BE49-F238E27FC236}">
                    <a16:creationId xmlns:a16="http://schemas.microsoft.com/office/drawing/2014/main" id="{A1B144D2-6ACB-4831-BBD7-028D8264A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4376" y="4333241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5" name="Line 70">
                <a:extLst>
                  <a:ext uri="{FF2B5EF4-FFF2-40B4-BE49-F238E27FC236}">
                    <a16:creationId xmlns:a16="http://schemas.microsoft.com/office/drawing/2014/main" id="{496845AB-B4A5-4229-B722-E46CC97C7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726" y="5730241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6" name="Line 71">
                <a:extLst>
                  <a:ext uri="{FF2B5EF4-FFF2-40B4-BE49-F238E27FC236}">
                    <a16:creationId xmlns:a16="http://schemas.microsoft.com/office/drawing/2014/main" id="{46B47FC3-B0A3-4041-80CB-6E8E2B33B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451" y="5095241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7" name="Line 72">
                <a:extLst>
                  <a:ext uri="{FF2B5EF4-FFF2-40B4-BE49-F238E27FC236}">
                    <a16:creationId xmlns:a16="http://schemas.microsoft.com/office/drawing/2014/main" id="{0CA13548-5064-46B4-B9B2-AC4F823C9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2751" y="5701666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8" name="Line 73">
                <a:extLst>
                  <a:ext uri="{FF2B5EF4-FFF2-40B4-BE49-F238E27FC236}">
                    <a16:creationId xmlns:a16="http://schemas.microsoft.com/office/drawing/2014/main" id="{B292D974-8F11-4B8D-BC36-08C5F34B9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576" y="4317366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59" name="Line 74">
                <a:extLst>
                  <a:ext uri="{FF2B5EF4-FFF2-40B4-BE49-F238E27FC236}">
                    <a16:creationId xmlns:a16="http://schemas.microsoft.com/office/drawing/2014/main" id="{875375A5-7B36-4A63-A2FC-0B4978E37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6451" y="4314191"/>
                <a:ext cx="0" cy="1400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0" name="Text Box 75">
                <a:extLst>
                  <a:ext uri="{FF2B5EF4-FFF2-40B4-BE49-F238E27FC236}">
                    <a16:creationId xmlns:a16="http://schemas.microsoft.com/office/drawing/2014/main" id="{202F3A02-DB35-4608-A834-B2C117280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357" y="5950903"/>
                <a:ext cx="216819" cy="445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spcBef>
                    <a:spcPct val="15000"/>
                  </a:spcBef>
                  <a:buClr>
                    <a:srgbClr val="FE400C"/>
                  </a:buClr>
                  <a:buSzTx/>
                  <a:buFont typeface="Wingdings" panose="05000000000000000000" pitchFamily="2" charset="2"/>
                  <a:buNone/>
                </a:pPr>
                <a:endParaRPr lang="it-IT" altLang="it-IT" sz="1400" i="0" baseline="0">
                  <a:solidFill>
                    <a:schemeClr val="tx1"/>
                  </a:solidFill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3" name="CasellaDiTesto 61461">
              <a:extLst>
                <a:ext uri="{FF2B5EF4-FFF2-40B4-BE49-F238E27FC236}">
                  <a16:creationId xmlns:a16="http://schemas.microsoft.com/office/drawing/2014/main" id="{C85351FF-DEE4-4F19-94E3-76B5D7D15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1848" y="3905682"/>
              <a:ext cx="328936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41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58552-90EA-46BB-B0AE-F2B3BD3D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>
                    <a:lumMod val="95000"/>
                  </a:schemeClr>
                </a:solidFill>
              </a:rPr>
              <a:t>Hybrid</a:t>
            </a:r>
            <a:r>
              <a:rPr lang="it-IT" altLang="it-IT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bg1">
                    <a:lumMod val="95000"/>
                  </a:schemeClr>
                </a:solidFill>
              </a:rPr>
              <a:t>redundancy</a:t>
            </a:r>
            <a:r>
              <a:rPr lang="it-IT" altLang="it-IT" dirty="0">
                <a:solidFill>
                  <a:schemeClr val="bg1">
                    <a:lumMod val="95000"/>
                  </a:schemeClr>
                </a:solidFill>
              </a:rPr>
              <a:t> with TMR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272417-E1CC-46A2-8907-FCCA0456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760E20-9852-4802-95D5-B8CBCD98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3102BC-6810-4F5D-9155-ABD67C4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24</a:t>
            </a:fld>
            <a:endParaRPr lang="it-IT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65AF116-E5C6-46BD-8869-ACA0B828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0" y="1349808"/>
            <a:ext cx="4159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755BD3-29CF-4E6E-BF9C-30B079DC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49" y="1216739"/>
            <a:ext cx="4625126" cy="32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9EB7F32-7654-4D1A-A498-FB860242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855" y="991201"/>
            <a:ext cx="9565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宋体" panose="02010600030101010101" pitchFamily="2" charset="-122"/>
              </a:rPr>
              <a:t>Hybrid TMR system reliability R</a:t>
            </a:r>
            <a:r>
              <a:rPr lang="en-GB" altLang="zh-CN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宋体" panose="02010600030101010101" pitchFamily="2" charset="-122"/>
              </a:rPr>
              <a:t>S</a:t>
            </a:r>
            <a:r>
              <a:rPr lang="en-GB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宋体" panose="02010600030101010101" pitchFamily="2" charset="-122"/>
              </a:rPr>
              <a:t>  vs individual module reliability R</a:t>
            </a:r>
            <a:r>
              <a:rPr lang="en-GB" altLang="zh-CN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宋体" panose="02010600030101010101" pitchFamily="2" charset="-122"/>
              </a:rPr>
              <a:t>m</a:t>
            </a:r>
            <a:endParaRPr lang="en-GB" altLang="zh-CN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C7B7745-DB9D-4881-9BF2-6A50CFF1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30" y="4499906"/>
            <a:ext cx="43608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System with standby failure rate equal to on-line failure rate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B648339-3E17-4BFE-99CA-B32A093D6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8" y="5146018"/>
            <a:ext cx="436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rgbClr val="3333FF"/>
                </a:solidFill>
                <a:ea typeface="宋体" panose="02010600030101010101" pitchFamily="2" charset="-122"/>
              </a:rPr>
              <a:t>	</a:t>
            </a: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TMR with one spare is more reliable than simplex system if R</a:t>
            </a:r>
            <a:r>
              <a:rPr lang="en-GB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&gt;0.23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04CCE93-2102-4881-86B8-26C07CB1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129" y="1773725"/>
            <a:ext cx="28241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S is the number of spares</a:t>
            </a:r>
          </a:p>
          <a:p>
            <a:pPr>
              <a:spcBef>
                <a:spcPct val="0"/>
              </a:spcBef>
            </a:pP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r>
              <a:rPr lang="en-GB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SDV </a:t>
            </a: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=1</a:t>
            </a:r>
          </a:p>
          <a:p>
            <a:pPr>
              <a:spcBef>
                <a:spcPct val="0"/>
              </a:spcBef>
            </a:pPr>
            <a:endParaRPr lang="en-GB" altLang="zh-CN" sz="1800" b="1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A2497C7-CCEF-45EC-8F2A-C6A554BE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41" y="4425213"/>
            <a:ext cx="436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System with standby failure rate equal to 10% of on line failure rate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28DCAAB-AE59-4A61-A249-15C88303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549" y="5100329"/>
            <a:ext cx="4360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1800" b="1" dirty="0">
                <a:solidFill>
                  <a:srgbClr val="3333FF"/>
                </a:solidFill>
                <a:ea typeface="宋体" panose="02010600030101010101" pitchFamily="2" charset="-122"/>
              </a:rPr>
              <a:t>	</a:t>
            </a: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TMR with one spare is more reliable than simplex system if R</a:t>
            </a:r>
            <a:r>
              <a:rPr lang="en-GB" altLang="zh-CN" sz="1800" baseline="-25000" dirty="0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GB" altLang="zh-CN" sz="1800" dirty="0">
                <a:solidFill>
                  <a:schemeClr val="tx1"/>
                </a:solidFill>
                <a:ea typeface="宋体" panose="02010600030101010101" pitchFamily="2" charset="-122"/>
              </a:rPr>
              <a:t>&gt;0.17</a:t>
            </a:r>
          </a:p>
        </p:txBody>
      </p:sp>
    </p:spTree>
    <p:extLst>
      <p:ext uri="{BB962C8B-B14F-4D97-AF65-F5344CB8AC3E}">
        <p14:creationId xmlns:p14="http://schemas.microsoft.com/office/powerpoint/2010/main" val="135319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F2E68-AB81-442D-9961-D087C52D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Fault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Trees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0294E7-4A2B-4BE9-86FA-0068BA23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25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dirty="0" err="1"/>
              <a:t>Consider</a:t>
            </a:r>
            <a:r>
              <a:rPr lang="it-IT" altLang="it-IT" dirty="0"/>
              <a:t> the </a:t>
            </a:r>
            <a:r>
              <a:rPr lang="it-IT" altLang="it-IT" dirty="0" err="1"/>
              <a:t>combination</a:t>
            </a:r>
            <a:r>
              <a:rPr lang="it-IT" altLang="it-IT" dirty="0"/>
              <a:t> of events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lead</a:t>
            </a:r>
            <a:r>
              <a:rPr lang="it-IT" altLang="it-IT" dirty="0"/>
              <a:t> to an </a:t>
            </a:r>
            <a:r>
              <a:rPr lang="it-IT" altLang="it-IT" dirty="0" err="1"/>
              <a:t>undesirable</a:t>
            </a:r>
            <a:r>
              <a:rPr lang="it-IT" altLang="it-IT" dirty="0"/>
              <a:t> situation of the system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endParaRPr lang="it-IT" altLang="it-IT" dirty="0"/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dirty="0" err="1">
                <a:ea typeface="MS PGothic" panose="020B0600070205080204" pitchFamily="34" charset="-128"/>
              </a:rPr>
              <a:t>Describe</a:t>
            </a:r>
            <a:r>
              <a:rPr lang="it-IT" altLang="it-IT" dirty="0">
                <a:ea typeface="MS PGothic" panose="020B0600070205080204" pitchFamily="34" charset="-128"/>
              </a:rPr>
              <a:t> the </a:t>
            </a:r>
            <a:r>
              <a:rPr lang="it-IT" altLang="it-IT" dirty="0" err="1">
                <a:ea typeface="MS PGothic" panose="020B0600070205080204" pitchFamily="34" charset="-128"/>
              </a:rPr>
              <a:t>scenarios</a:t>
            </a:r>
            <a:r>
              <a:rPr lang="it-IT" altLang="it-IT" dirty="0">
                <a:ea typeface="MS PGothic" panose="020B0600070205080204" pitchFamily="34" charset="-128"/>
              </a:rPr>
              <a:t> of </a:t>
            </a:r>
            <a:r>
              <a:rPr lang="it-IT" altLang="it-IT" dirty="0" err="1">
                <a:ea typeface="MS PGothic" panose="020B0600070205080204" pitchFamily="34" charset="-128"/>
              </a:rPr>
              <a:t>occurrence</a:t>
            </a:r>
            <a:r>
              <a:rPr lang="it-IT" altLang="it-IT" dirty="0">
                <a:ea typeface="MS PGothic" panose="020B0600070205080204" pitchFamily="34" charset="-128"/>
              </a:rPr>
              <a:t> of events  </a:t>
            </a:r>
            <a:r>
              <a:rPr lang="it-IT" altLang="it-IT" dirty="0" err="1">
                <a:ea typeface="MS PGothic" panose="020B0600070205080204" pitchFamily="34" charset="-128"/>
              </a:rPr>
              <a:t>at</a:t>
            </a:r>
            <a:r>
              <a:rPr lang="it-IT" altLang="it-IT" dirty="0">
                <a:ea typeface="MS PGothic" panose="020B0600070205080204" pitchFamily="34" charset="-128"/>
              </a:rPr>
              <a:t> </a:t>
            </a:r>
            <a:r>
              <a:rPr lang="it-IT" altLang="it-IT" dirty="0"/>
              <a:t>abstract </a:t>
            </a:r>
            <a:r>
              <a:rPr lang="it-IT" altLang="it-IT" dirty="0" err="1"/>
              <a:t>level</a:t>
            </a:r>
            <a:r>
              <a:rPr lang="it-IT" altLang="it-IT" dirty="0"/>
              <a:t> 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dirty="0" err="1">
                <a:ea typeface="MS PGothic" panose="020B0600070205080204" pitchFamily="34" charset="-128"/>
              </a:rPr>
              <a:t>Hierarchy</a:t>
            </a:r>
            <a:r>
              <a:rPr lang="it-IT" altLang="it-IT" dirty="0">
                <a:ea typeface="MS PGothic" panose="020B0600070205080204" pitchFamily="34" charset="-128"/>
              </a:rPr>
              <a:t> of </a:t>
            </a:r>
            <a:r>
              <a:rPr lang="it-IT" altLang="it-IT" dirty="0" err="1">
                <a:ea typeface="MS PGothic" panose="020B0600070205080204" pitchFamily="34" charset="-128"/>
              </a:rPr>
              <a:t>levels</a:t>
            </a:r>
            <a:r>
              <a:rPr lang="it-IT" altLang="it-IT" dirty="0">
                <a:ea typeface="MS PGothic" panose="020B0600070205080204" pitchFamily="34" charset="-128"/>
              </a:rPr>
              <a:t> of events </a:t>
            </a:r>
            <a:r>
              <a:rPr lang="it-IT" altLang="it-IT" dirty="0" err="1">
                <a:ea typeface="MS PGothic" panose="020B0600070205080204" pitchFamily="34" charset="-128"/>
              </a:rPr>
              <a:t>linked</a:t>
            </a:r>
            <a:r>
              <a:rPr lang="it-IT" altLang="it-IT" dirty="0">
                <a:ea typeface="MS PGothic" panose="020B0600070205080204" pitchFamily="34" charset="-128"/>
              </a:rPr>
              <a:t> by </a:t>
            </a:r>
            <a:r>
              <a:rPr lang="it-IT" altLang="it-IT" dirty="0" err="1">
                <a:ea typeface="MS PGothic" panose="020B0600070205080204" pitchFamily="34" charset="-128"/>
              </a:rPr>
              <a:t>logical</a:t>
            </a:r>
            <a:r>
              <a:rPr lang="it-IT" altLang="it-IT" dirty="0">
                <a:ea typeface="MS PGothic" panose="020B0600070205080204" pitchFamily="34" charset="-128"/>
              </a:rPr>
              <a:t> </a:t>
            </a:r>
            <a:r>
              <a:rPr lang="it-IT" altLang="it-IT" dirty="0" err="1">
                <a:ea typeface="MS PGothic" panose="020B0600070205080204" pitchFamily="34" charset="-128"/>
              </a:rPr>
              <a:t>operators</a:t>
            </a:r>
            <a:endParaRPr lang="it-IT" altLang="it-IT" dirty="0"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dirty="0">
                <a:ea typeface="MS PGothic" panose="020B0600070205080204" pitchFamily="34" charset="-128"/>
              </a:rPr>
              <a:t>The </a:t>
            </a:r>
            <a:r>
              <a:rPr lang="it-IT" altLang="it-IT" dirty="0" err="1">
                <a:ea typeface="MS PGothic" panose="020B0600070205080204" pitchFamily="34" charset="-128"/>
              </a:rPr>
              <a:t>analysis</a:t>
            </a:r>
            <a:r>
              <a:rPr lang="it-IT" altLang="it-IT" dirty="0">
                <a:ea typeface="MS PGothic" panose="020B0600070205080204" pitchFamily="34" charset="-128"/>
              </a:rPr>
              <a:t> of the fault </a:t>
            </a:r>
            <a:r>
              <a:rPr lang="it-IT" altLang="it-IT" dirty="0" err="1">
                <a:ea typeface="MS PGothic" panose="020B0600070205080204" pitchFamily="34" charset="-128"/>
              </a:rPr>
              <a:t>tree</a:t>
            </a:r>
            <a:r>
              <a:rPr lang="it-IT" altLang="it-IT" dirty="0">
                <a:ea typeface="MS PGothic" panose="020B0600070205080204" pitchFamily="34" charset="-128"/>
              </a:rPr>
              <a:t> </a:t>
            </a:r>
            <a:r>
              <a:rPr lang="it-IT" altLang="it-IT" dirty="0" err="1">
                <a:ea typeface="MS PGothic" panose="020B0600070205080204" pitchFamily="34" charset="-128"/>
              </a:rPr>
              <a:t>evaluates</a:t>
            </a:r>
            <a:r>
              <a:rPr lang="it-IT" altLang="it-IT" dirty="0">
                <a:ea typeface="MS PGothic" panose="020B0600070205080204" pitchFamily="34" charset="-128"/>
              </a:rPr>
              <a:t> the </a:t>
            </a:r>
            <a:r>
              <a:rPr lang="it-IT" altLang="it-IT" dirty="0" err="1">
                <a:ea typeface="MS PGothic" panose="020B0600070205080204" pitchFamily="34" charset="-128"/>
              </a:rPr>
              <a:t>probability</a:t>
            </a:r>
            <a:r>
              <a:rPr lang="it-IT" altLang="it-IT" dirty="0">
                <a:ea typeface="MS PGothic" panose="020B0600070205080204" pitchFamily="34" charset="-128"/>
              </a:rPr>
              <a:t> of </a:t>
            </a:r>
            <a:r>
              <a:rPr lang="it-IT" altLang="it-IT" dirty="0" err="1">
                <a:ea typeface="MS PGothic" panose="020B0600070205080204" pitchFamily="34" charset="-128"/>
              </a:rPr>
              <a:t>occurrence</a:t>
            </a:r>
            <a:r>
              <a:rPr lang="it-IT" altLang="it-IT" dirty="0">
                <a:ea typeface="MS PGothic" panose="020B0600070205080204" pitchFamily="34" charset="-128"/>
              </a:rPr>
              <a:t> of the root event, in </a:t>
            </a:r>
            <a:r>
              <a:rPr lang="it-IT" altLang="it-IT" dirty="0" err="1">
                <a:ea typeface="MS PGothic" panose="020B0600070205080204" pitchFamily="34" charset="-128"/>
              </a:rPr>
              <a:t>terms</a:t>
            </a:r>
            <a:r>
              <a:rPr lang="it-IT" altLang="it-IT" dirty="0">
                <a:ea typeface="MS PGothic" panose="020B0600070205080204" pitchFamily="34" charset="-128"/>
              </a:rPr>
              <a:t> of the status of the </a:t>
            </a:r>
            <a:r>
              <a:rPr lang="it-IT" altLang="it-IT" dirty="0" err="1">
                <a:ea typeface="MS PGothic" panose="020B0600070205080204" pitchFamily="34" charset="-128"/>
              </a:rPr>
              <a:t>leaves</a:t>
            </a:r>
            <a:r>
              <a:rPr lang="it-IT" altLang="it-IT" dirty="0">
                <a:ea typeface="MS PGothic" panose="020B0600070205080204" pitchFamily="34" charset="-128"/>
              </a:rPr>
              <a:t> (</a:t>
            </a:r>
            <a:r>
              <a:rPr lang="it-IT" altLang="it-IT" dirty="0" err="1">
                <a:ea typeface="MS PGothic" panose="020B0600070205080204" pitchFamily="34" charset="-128"/>
              </a:rPr>
              <a:t>faulty</a:t>
            </a:r>
            <a:r>
              <a:rPr lang="it-IT" altLang="it-IT" dirty="0">
                <a:ea typeface="MS PGothic" panose="020B0600070205080204" pitchFamily="34" charset="-128"/>
              </a:rPr>
              <a:t>/non </a:t>
            </a:r>
            <a:r>
              <a:rPr lang="it-IT" altLang="it-IT" dirty="0" err="1">
                <a:ea typeface="MS PGothic" panose="020B0600070205080204" pitchFamily="34" charset="-128"/>
              </a:rPr>
              <a:t>faulty</a:t>
            </a:r>
            <a:r>
              <a:rPr lang="it-IT" altLang="it-IT" dirty="0">
                <a:ea typeface="MS PGothic" panose="020B0600070205080204" pitchFamily="34" charset="-128"/>
              </a:rPr>
              <a:t>)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it-IT" altLang="it-IT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dirty="0" err="1"/>
              <a:t>Applicable</a:t>
            </a:r>
            <a:r>
              <a:rPr lang="it-IT" altLang="it-IT" dirty="0"/>
              <a:t> </a:t>
            </a:r>
            <a:r>
              <a:rPr lang="it-IT" altLang="it-IT" dirty="0" err="1"/>
              <a:t>both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design </a:t>
            </a:r>
            <a:r>
              <a:rPr lang="it-IT" altLang="it-IT" dirty="0" err="1"/>
              <a:t>phase</a:t>
            </a:r>
            <a:r>
              <a:rPr lang="it-IT" altLang="it-IT" dirty="0"/>
              <a:t> and </a:t>
            </a:r>
            <a:r>
              <a:rPr lang="it-IT" altLang="it-IT" dirty="0" err="1"/>
              <a:t>operational</a:t>
            </a:r>
            <a:r>
              <a:rPr lang="it-IT" altLang="it-IT" dirty="0"/>
              <a:t> </a:t>
            </a:r>
            <a:r>
              <a:rPr lang="it-IT" altLang="it-IT" dirty="0" err="1"/>
              <a:t>phase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CA2E28-3C95-44BB-8C14-22EEDD0A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EFB12D-95CC-4F6B-AFA2-E79063DF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F25975-EEDC-4FF1-984F-EF63616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5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A993D-CB3B-4CAF-BFFF-4E5542FA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D7E1F-F1C8-4401-B4B2-C1C440D4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F69AF1-52A0-4FE0-A17B-BEBD565F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1758" y="6356350"/>
            <a:ext cx="4114800" cy="365125"/>
          </a:xfrm>
        </p:spPr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BDF377-7672-4700-ABC4-70133A9D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26</a:t>
            </a:fld>
            <a:endParaRPr lang="it-IT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FB5C598-9D69-46C3-BFD0-44FE7034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10" y="1528427"/>
            <a:ext cx="40156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 err="1"/>
              <a:t>Describes</a:t>
            </a:r>
            <a:r>
              <a:rPr lang="it-IT" altLang="it-IT" sz="2400" dirty="0"/>
              <a:t> the Top Event (status of the system) </a:t>
            </a:r>
            <a:br>
              <a:rPr lang="it-IT" altLang="it-IT" sz="2400" dirty="0"/>
            </a:br>
            <a:r>
              <a:rPr lang="it-IT" altLang="it-IT" sz="2400" dirty="0"/>
              <a:t>in </a:t>
            </a:r>
            <a:r>
              <a:rPr lang="it-IT" altLang="it-IT" sz="2400" dirty="0" err="1"/>
              <a:t>terms</a:t>
            </a:r>
            <a:r>
              <a:rPr lang="it-IT" altLang="it-IT" sz="2400" dirty="0"/>
              <a:t> of the status </a:t>
            </a:r>
            <a:br>
              <a:rPr lang="it-IT" altLang="it-IT" sz="2400" dirty="0"/>
            </a:br>
            <a:r>
              <a:rPr lang="it-IT" altLang="it-IT" sz="2400" dirty="0"/>
              <a:t>(</a:t>
            </a:r>
            <a:r>
              <a:rPr lang="it-IT" altLang="it-IT" sz="2400" dirty="0" err="1"/>
              <a:t>faulty</a:t>
            </a:r>
            <a:r>
              <a:rPr lang="it-IT" altLang="it-IT" sz="2400" dirty="0"/>
              <a:t>/non </a:t>
            </a:r>
            <a:r>
              <a:rPr lang="it-IT" altLang="it-IT" sz="2400" dirty="0" err="1"/>
              <a:t>faulty</a:t>
            </a:r>
            <a:r>
              <a:rPr lang="it-IT" altLang="it-IT" sz="2400" dirty="0"/>
              <a:t>) of the Basic events (</a:t>
            </a:r>
            <a:r>
              <a:rPr lang="it-IT" altLang="it-IT" sz="2400" dirty="0" err="1"/>
              <a:t>system’s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components</a:t>
            </a:r>
            <a:r>
              <a:rPr lang="it-IT" altLang="it-IT" sz="2400" dirty="0"/>
              <a:t>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DC4A7B0-F86A-4335-9331-DFD64109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433" y="1362958"/>
            <a:ext cx="9350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75DD091-9EED-4289-BA05-8FE1DC44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22" y="2874258"/>
            <a:ext cx="9350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1E2ECB96-66E1-4E9E-8471-40F842CA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796" y="4242684"/>
            <a:ext cx="36036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25C97B0F-86AD-48A2-A547-47A4FF15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321" y="4244272"/>
            <a:ext cx="36036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D52BA9D4-7630-4FDA-9071-168C982C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896" y="1434396"/>
            <a:ext cx="418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G0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6569B78-C778-4637-B6C8-0596D0EB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596" y="2874258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G3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AABD56ED-4147-4471-9ACB-A72FD705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797" y="4242683"/>
            <a:ext cx="433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E1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437155E-3E86-45D1-AD12-C1F0DF03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22" y="4215696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E2</a:t>
            </a: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0DB22513-DD31-4CE1-905C-455A15E71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383" y="215353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F266CFC9-31EF-43BE-98F6-20F78D381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83" y="373785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9095219-8210-4C67-AAFA-616A2925B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3983" y="373785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52A8496-66A3-4D6F-8A7E-564D7294C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7858" y="2513896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FAB58C4F-A543-4A73-BD49-71C13AF4C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4696" y="2586921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A74E6D66-9FCE-4202-BDDB-45FB5DB19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633" y="251389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E469E61B-6D7B-459A-B2ED-826F318F0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0958" y="258692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17674E3-C18A-4892-9A1C-3BBD92440C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4697" y="402678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6CCB8E3-4860-4B8C-A1F6-36D502E17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3983" y="402678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00E20B4D-352E-47AE-9905-D80F8119B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321" y="402678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4C8AC46-EF09-4DCE-8814-68C8FD773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158" y="402678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AutoShape 23">
            <a:extLst>
              <a:ext uri="{FF2B5EF4-FFF2-40B4-BE49-F238E27FC236}">
                <a16:creationId xmlns:a16="http://schemas.microsoft.com/office/drawing/2014/main" id="{61EFB18C-F01B-47DF-9103-6503EA278C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66240" y="3197315"/>
            <a:ext cx="431800" cy="360363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5D58CBB-1234-4334-B87C-60772004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622" y="2729796"/>
            <a:ext cx="93503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" name="Oval 25">
            <a:extLst>
              <a:ext uri="{FF2B5EF4-FFF2-40B4-BE49-F238E27FC236}">
                <a16:creationId xmlns:a16="http://schemas.microsoft.com/office/drawing/2014/main" id="{20F46C07-A458-4F70-B622-057FA18C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71" y="5465059"/>
            <a:ext cx="36036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1" name="Oval 26">
            <a:extLst>
              <a:ext uri="{FF2B5EF4-FFF2-40B4-BE49-F238E27FC236}">
                <a16:creationId xmlns:a16="http://schemas.microsoft.com/office/drawing/2014/main" id="{6C08F947-7C6D-4705-949D-4B3FD71D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221" y="4099809"/>
            <a:ext cx="360362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0C2E41F-F46B-4B66-AF50-2C6973F6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496" y="2729796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G2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FE129305-D049-4B7E-AEBC-0D692742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46" y="3234621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AND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548BEB97-6A27-42B3-ADC0-C74A6350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871" y="5465058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E4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44D223E5-19EA-4E3A-9A04-FA828E8E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222" y="4082346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E3</a:t>
            </a:r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104DB58F-001E-42D6-8EE2-2436C4675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4983" y="359339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6D7BFF8F-4513-4DE7-ACEF-9DFDFF00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883" y="359339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568CDE91-F53B-48B8-B829-C20CCED102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1597" y="3882321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4B4C3E46-B454-4BA5-975A-B8598B518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883" y="388232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64291854-6E9C-44D2-8FAE-0EC67F1E5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5221" y="388232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3C96C043-63AD-469F-8BDC-AC4333B4E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058" y="388232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D0EAA7D7-B997-41AF-81FC-86E92B0A1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358" y="4098221"/>
            <a:ext cx="9350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3" name="Oval 38">
            <a:extLst>
              <a:ext uri="{FF2B5EF4-FFF2-40B4-BE49-F238E27FC236}">
                <a16:creationId xmlns:a16="http://schemas.microsoft.com/office/drawing/2014/main" id="{9FE726C2-9EA4-490A-83F6-5F2758D3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959" y="5465059"/>
            <a:ext cx="360363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4" name="Text Box 39">
            <a:extLst>
              <a:ext uri="{FF2B5EF4-FFF2-40B4-BE49-F238E27FC236}">
                <a16:creationId xmlns:a16="http://schemas.microsoft.com/office/drawing/2014/main" id="{CE0403A2-8031-4AEB-927B-8C25BC28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233" y="4098221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G4</a:t>
            </a: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5B74B004-3063-4456-B7E0-7A9CCDEB2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133" y="489038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C87502B0-6A21-40F4-B115-CD17D4766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3033" y="4890384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07BF757C-52C6-4180-8267-1A178974E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333" y="5250746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A016B51F-786F-4300-9AE5-A960E07BD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621" y="525074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3D2957F7-DDA3-481B-8E51-F7127F6C2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958" y="525074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8CD9FA4A-FD56-44C0-A395-99E905DF7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2796" y="525074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Text Box 46">
            <a:extLst>
              <a:ext uri="{FF2B5EF4-FFF2-40B4-BE49-F238E27FC236}">
                <a16:creationId xmlns:a16="http://schemas.microsoft.com/office/drawing/2014/main" id="{345DB0F8-A673-47EF-9179-AE65D3B6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934" y="546505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400"/>
              <a:t>E5</a:t>
            </a:r>
          </a:p>
        </p:txBody>
      </p:sp>
      <p:sp>
        <p:nvSpPr>
          <p:cNvPr id="52" name="Text Box 47">
            <a:extLst>
              <a:ext uri="{FF2B5EF4-FFF2-40B4-BE49-F238E27FC236}">
                <a16:creationId xmlns:a16="http://schemas.microsoft.com/office/drawing/2014/main" id="{6A0A0668-BB1C-4ADD-82AB-3B754323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222" y="1386771"/>
            <a:ext cx="1231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TOP EVENT</a:t>
            </a:r>
          </a:p>
        </p:txBody>
      </p:sp>
      <p:sp>
        <p:nvSpPr>
          <p:cNvPr id="53" name="Text Box 48">
            <a:extLst>
              <a:ext uri="{FF2B5EF4-FFF2-40B4-BE49-F238E27FC236}">
                <a16:creationId xmlns:a16="http://schemas.microsoft.com/office/drawing/2014/main" id="{A2F54A44-0DA5-4C2F-817B-6B899CC2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046" y="2899658"/>
            <a:ext cx="1510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GATE SYMBOL</a:t>
            </a:r>
          </a:p>
        </p:txBody>
      </p:sp>
      <p:sp>
        <p:nvSpPr>
          <p:cNvPr id="54" name="Text Box 49">
            <a:extLst>
              <a:ext uri="{FF2B5EF4-FFF2-40B4-BE49-F238E27FC236}">
                <a16:creationId xmlns:a16="http://schemas.microsoft.com/office/drawing/2014/main" id="{1EC15AAE-9211-439E-A7EB-D417D3C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847" y="4195058"/>
            <a:ext cx="1642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EVENT SYMBOL</a:t>
            </a:r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EB11FA10-B653-4141-9CE7-1E92120B6F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9521" y="1577271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8CCC5264-DE24-4E1B-951E-0A952FA173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5784" y="309015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76635D30-CED6-4A91-A0B7-6F8808BD91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146" y="438555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8" name="Group 53">
            <a:extLst>
              <a:ext uri="{FF2B5EF4-FFF2-40B4-BE49-F238E27FC236}">
                <a16:creationId xmlns:a16="http://schemas.microsoft.com/office/drawing/2014/main" id="{54B6B236-CF5E-4760-8186-DF8AD5AE5E86}"/>
              </a:ext>
            </a:extLst>
          </p:cNvPr>
          <p:cNvGrpSpPr>
            <a:grpSpLocks/>
          </p:cNvGrpSpPr>
          <p:nvPr/>
        </p:nvGrpSpPr>
        <p:grpSpPr bwMode="auto">
          <a:xfrm>
            <a:off x="6725535" y="1793171"/>
            <a:ext cx="705970" cy="576262"/>
            <a:chOff x="2403" y="2469"/>
            <a:chExt cx="360" cy="291"/>
          </a:xfrm>
        </p:grpSpPr>
        <p:sp>
          <p:nvSpPr>
            <p:cNvPr id="59" name="AutoShape 54">
              <a:extLst>
                <a:ext uri="{FF2B5EF4-FFF2-40B4-BE49-F238E27FC236}">
                  <a16:creationId xmlns:a16="http://schemas.microsoft.com/office/drawing/2014/main" id="{F913CF22-D8DC-4D98-93F4-F4B291EAA6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2" y="2439"/>
              <a:ext cx="282" cy="360"/>
            </a:xfrm>
            <a:prstGeom prst="moon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altLang="it-IT"/>
            </a:p>
          </p:txBody>
        </p:sp>
        <p:sp>
          <p:nvSpPr>
            <p:cNvPr id="60" name="Text Box 55">
              <a:extLst>
                <a:ext uri="{FF2B5EF4-FFF2-40B4-BE49-F238E27FC236}">
                  <a16:creationId xmlns:a16="http://schemas.microsoft.com/office/drawing/2014/main" id="{A35F023B-9681-4B29-8D13-65C79DD26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469"/>
              <a:ext cx="26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2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OR</a:t>
              </a:r>
            </a:p>
          </p:txBody>
        </p:sp>
      </p:grpSp>
      <p:sp>
        <p:nvSpPr>
          <p:cNvPr id="61" name="Line 56">
            <a:extLst>
              <a:ext uri="{FF2B5EF4-FFF2-40B4-BE49-F238E27FC236}">
                <a16:creationId xmlns:a16="http://schemas.microsoft.com/office/drawing/2014/main" id="{072F4D47-F6AD-44A2-B293-95E6EE986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283" y="215353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494C497F-CB45-46A3-A022-46C702AD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083" y="3666422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3" name="Group 58">
            <a:extLst>
              <a:ext uri="{FF2B5EF4-FFF2-40B4-BE49-F238E27FC236}">
                <a16:creationId xmlns:a16="http://schemas.microsoft.com/office/drawing/2014/main" id="{10FFA9B0-457B-4926-ADF0-4B51A448D0E2}"/>
              </a:ext>
            </a:extLst>
          </p:cNvPr>
          <p:cNvGrpSpPr>
            <a:grpSpLocks/>
          </p:cNvGrpSpPr>
          <p:nvPr/>
        </p:nvGrpSpPr>
        <p:grpSpPr bwMode="auto">
          <a:xfrm>
            <a:off x="7373235" y="3306059"/>
            <a:ext cx="705970" cy="576263"/>
            <a:chOff x="2403" y="2469"/>
            <a:chExt cx="360" cy="291"/>
          </a:xfrm>
        </p:grpSpPr>
        <p:sp>
          <p:nvSpPr>
            <p:cNvPr id="64" name="AutoShape 59">
              <a:extLst>
                <a:ext uri="{FF2B5EF4-FFF2-40B4-BE49-F238E27FC236}">
                  <a16:creationId xmlns:a16="http://schemas.microsoft.com/office/drawing/2014/main" id="{D3CA81E2-BEEE-4F55-841B-B2A2F4ED48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2" y="2439"/>
              <a:ext cx="282" cy="360"/>
            </a:xfrm>
            <a:prstGeom prst="moon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altLang="it-IT"/>
            </a:p>
          </p:txBody>
        </p:sp>
        <p:sp>
          <p:nvSpPr>
            <p:cNvPr id="65" name="Text Box 60">
              <a:extLst>
                <a:ext uri="{FF2B5EF4-FFF2-40B4-BE49-F238E27FC236}">
                  <a16:creationId xmlns:a16="http://schemas.microsoft.com/office/drawing/2014/main" id="{21073878-678E-43D7-8A4F-5994EED7A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469"/>
              <a:ext cx="26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2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OR</a:t>
              </a:r>
            </a:p>
          </p:txBody>
        </p:sp>
      </p:grpSp>
      <p:sp>
        <p:nvSpPr>
          <p:cNvPr id="66" name="Line 61">
            <a:extLst>
              <a:ext uri="{FF2B5EF4-FFF2-40B4-BE49-F238E27FC236}">
                <a16:creationId xmlns:a16="http://schemas.microsoft.com/office/drawing/2014/main" id="{E39F7FAC-5130-4747-AF69-E4AF5CFB9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3983" y="366483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7" name="Group 62">
            <a:extLst>
              <a:ext uri="{FF2B5EF4-FFF2-40B4-BE49-F238E27FC236}">
                <a16:creationId xmlns:a16="http://schemas.microsoft.com/office/drawing/2014/main" id="{FA8B79E9-DB23-446F-A0D6-C2D1024118B6}"/>
              </a:ext>
            </a:extLst>
          </p:cNvPr>
          <p:cNvGrpSpPr>
            <a:grpSpLocks/>
          </p:cNvGrpSpPr>
          <p:nvPr/>
        </p:nvGrpSpPr>
        <p:grpSpPr bwMode="auto">
          <a:xfrm>
            <a:off x="4852285" y="4530021"/>
            <a:ext cx="705970" cy="576262"/>
            <a:chOff x="2403" y="2469"/>
            <a:chExt cx="360" cy="291"/>
          </a:xfrm>
        </p:grpSpPr>
        <p:sp>
          <p:nvSpPr>
            <p:cNvPr id="68" name="AutoShape 63">
              <a:extLst>
                <a:ext uri="{FF2B5EF4-FFF2-40B4-BE49-F238E27FC236}">
                  <a16:creationId xmlns:a16="http://schemas.microsoft.com/office/drawing/2014/main" id="{F6E7D325-1FF6-4B35-8B60-E1C8A3061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2" y="2439"/>
              <a:ext cx="282" cy="360"/>
            </a:xfrm>
            <a:prstGeom prst="moon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altLang="it-IT"/>
            </a:p>
          </p:txBody>
        </p:sp>
        <p:sp>
          <p:nvSpPr>
            <p:cNvPr id="69" name="Text Box 64">
              <a:extLst>
                <a:ext uri="{FF2B5EF4-FFF2-40B4-BE49-F238E27FC236}">
                  <a16:creationId xmlns:a16="http://schemas.microsoft.com/office/drawing/2014/main" id="{B721ED3E-0729-4F56-A274-48013C517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469"/>
              <a:ext cx="26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2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6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833AA4-15CE-4C3F-A449-10F1705D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F1E908-F915-4469-AB23-F30FE785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F55B0-474D-42E5-AF9C-922EA6A1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2C9E63-4032-4552-A817-B3C4EB4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27</a:t>
            </a:fld>
            <a:endParaRPr lang="it-IT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BCE1C6B-6446-4F5D-94D4-36863203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824" y="1732083"/>
            <a:ext cx="5273874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Components are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leaves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in the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tree</a:t>
            </a: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Component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faulty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corresponds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to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logical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value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b="1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true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otherwise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b="1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false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endParaRPr lang="it-IT" altLang="it-IT" sz="2400" b="1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Nodes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in the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tree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are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boolen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AND, OR and k of N gates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system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if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the root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true</a:t>
            </a: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478795B-78BF-4FE5-909E-24C9503B1275}"/>
              </a:ext>
            </a:extLst>
          </p:cNvPr>
          <p:cNvGrpSpPr>
            <a:grpSpLocks/>
          </p:cNvGrpSpPr>
          <p:nvPr/>
        </p:nvGrpSpPr>
        <p:grpSpPr bwMode="auto">
          <a:xfrm>
            <a:off x="822348" y="1807013"/>
            <a:ext cx="573243" cy="879475"/>
            <a:chOff x="1472" y="1980"/>
            <a:chExt cx="270" cy="554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E5CBB86D-6C0C-4BCD-BE1F-91F54178B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2" y="2185"/>
              <a:ext cx="270" cy="154"/>
              <a:chOff x="1472" y="2185"/>
              <a:chExt cx="270" cy="154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6DA77AB7-B202-4F13-AB82-EDA88F1B6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52" y="2130"/>
                <a:ext cx="135" cy="245"/>
              </a:xfrm>
              <a:prstGeom prst="flowChartDelay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6A546048-35B9-49B1-A0E5-B0CDCCF36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" y="2185"/>
                <a:ext cx="24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  AND</a:t>
                </a:r>
              </a:p>
            </p:txBody>
          </p:sp>
        </p:grp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45AB2230-621A-40EA-A2F4-A349F7357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236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7233A658-62AA-46DD-AA01-BA33BE211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237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9D54EEFF-72BB-4BBB-9CAA-7C1381E5C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237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4D66F47-D7FF-4060-9590-F7596F9BF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198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B38EE694-7154-498A-8886-4038032B2C12}"/>
              </a:ext>
            </a:extLst>
          </p:cNvPr>
          <p:cNvGrpSpPr>
            <a:grpSpLocks/>
          </p:cNvGrpSpPr>
          <p:nvPr/>
        </p:nvGrpSpPr>
        <p:grpSpPr bwMode="auto">
          <a:xfrm>
            <a:off x="795222" y="3228618"/>
            <a:ext cx="704850" cy="895350"/>
            <a:chOff x="2361" y="2302"/>
            <a:chExt cx="444" cy="564"/>
          </a:xfrm>
        </p:grpSpPr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EC0A9D4E-8E3F-4525-9581-9F5E045B7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1" y="2469"/>
              <a:ext cx="444" cy="291"/>
              <a:chOff x="2361" y="2469"/>
              <a:chExt cx="444" cy="291"/>
            </a:xfrm>
          </p:grpSpPr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330D0BEB-69D4-403A-9A5C-B278ACB95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42" y="2397"/>
                <a:ext cx="282" cy="444"/>
              </a:xfrm>
              <a:prstGeom prst="moon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1CED6178-532D-4018-819E-C93C39799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" y="2469"/>
                <a:ext cx="2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2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OR</a:t>
                </a:r>
              </a:p>
            </p:txBody>
          </p:sp>
        </p:grp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0A5A628B-497A-4F48-97FA-052F76CED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70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E0501A2-98FF-4D82-A92E-6225BB08D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2638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49ED1E01-4143-4334-9307-062BD3710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2" y="269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B1420DE3-A56B-46E9-A9E2-63615740F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2302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687173E2-3CF0-464D-9E6B-8977819033BE}"/>
              </a:ext>
            </a:extLst>
          </p:cNvPr>
          <p:cNvGrpSpPr>
            <a:grpSpLocks/>
          </p:cNvGrpSpPr>
          <p:nvPr/>
        </p:nvGrpSpPr>
        <p:grpSpPr bwMode="auto">
          <a:xfrm>
            <a:off x="873125" y="4641703"/>
            <a:ext cx="676275" cy="942975"/>
            <a:chOff x="3606" y="2540"/>
            <a:chExt cx="426" cy="594"/>
          </a:xfrm>
        </p:grpSpPr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9CBEB7CC-F36E-4525-8BA8-50D564BBE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2595"/>
              <a:ext cx="426" cy="462"/>
              <a:chOff x="3606" y="2595"/>
              <a:chExt cx="426" cy="46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E2983A94-28BA-4884-85F5-EEAF96E58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595"/>
                <a:ext cx="426" cy="462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4E05D72C-C196-4F79-A233-E49941719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0" y="2781"/>
                <a:ext cx="3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2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2 of 3</a:t>
                </a:r>
              </a:p>
            </p:txBody>
          </p:sp>
        </p:grp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0678E7E5-A9BE-4155-9805-0D6C83146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6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7120E3B3-8490-466A-9B64-01DBFF31A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0" y="297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17CFF61B-CFB5-4A8E-9448-C7D1D0C2B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0" y="297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9BE45DDE-D9B1-4BC5-AD44-E92D96958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254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32" name="Text Box 28">
            <a:extLst>
              <a:ext uri="{FF2B5EF4-FFF2-40B4-BE49-F238E27FC236}">
                <a16:creationId xmlns:a16="http://schemas.microsoft.com/office/drawing/2014/main" id="{8E189AE1-1FF5-4015-8177-38390380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286" y="1795901"/>
            <a:ext cx="842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i="0" baseline="0">
                <a:solidFill>
                  <a:schemeClr val="tx1"/>
                </a:solidFill>
                <a:ea typeface="MS PGothic" panose="020B0600070205080204" pitchFamily="34" charset="-128"/>
              </a:rPr>
              <a:t>AND gate</a:t>
            </a: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B02FA02C-026F-4071-99C4-A6378320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435" y="3331806"/>
            <a:ext cx="750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i="0" baseline="0">
                <a:solidFill>
                  <a:schemeClr val="tx1"/>
                </a:solidFill>
                <a:ea typeface="MS PGothic" panose="020B0600070205080204" pitchFamily="34" charset="-128"/>
              </a:rPr>
              <a:t>OR gate</a:t>
            </a: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18105B20-6564-41CA-B6C8-1B6F060B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4827441"/>
            <a:ext cx="989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i="0" baseline="0">
                <a:solidFill>
                  <a:schemeClr val="tx1"/>
                </a:solidFill>
                <a:ea typeface="MS PGothic" panose="020B0600070205080204" pitchFamily="34" charset="-128"/>
              </a:rPr>
              <a:t>K of N  gate</a:t>
            </a: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9983D567-335C-4DAA-A21F-E6D14A77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60" y="2161025"/>
            <a:ext cx="289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if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all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the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components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b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</a:b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are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(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faulty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E44020DF-FE20-4E17-AC75-34B6FD3B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799" y="5052865"/>
            <a:ext cx="37796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if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at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least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k of the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components</a:t>
            </a:r>
            <a:b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</a:b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are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(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two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or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three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b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</a:b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components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) (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faulty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164A7DA-A1FA-4BDF-85CC-86A55D07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498" y="3611015"/>
            <a:ext cx="3608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if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at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least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one</a:t>
            </a:r>
            <a:b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</a:b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of the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components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is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true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(</a:t>
            </a:r>
            <a:r>
              <a:rPr lang="it-IT" altLang="it-IT" sz="18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faulty</a:t>
            </a:r>
            <a:r>
              <a:rPr lang="it-IT" altLang="it-IT" sz="1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)</a:t>
            </a:r>
          </a:p>
        </p:txBody>
      </p:sp>
      <p:grpSp>
        <p:nvGrpSpPr>
          <p:cNvPr id="38" name="Group 34">
            <a:extLst>
              <a:ext uri="{FF2B5EF4-FFF2-40B4-BE49-F238E27FC236}">
                <a16:creationId xmlns:a16="http://schemas.microsoft.com/office/drawing/2014/main" id="{C5AF2D9A-E6EB-4FA0-8A43-47B6B57D2BCF}"/>
              </a:ext>
            </a:extLst>
          </p:cNvPr>
          <p:cNvGrpSpPr>
            <a:grpSpLocks/>
          </p:cNvGrpSpPr>
          <p:nvPr/>
        </p:nvGrpSpPr>
        <p:grpSpPr bwMode="auto">
          <a:xfrm>
            <a:off x="733586" y="2667438"/>
            <a:ext cx="892175" cy="385762"/>
            <a:chOff x="4154" y="1308"/>
            <a:chExt cx="562" cy="243"/>
          </a:xfrm>
        </p:grpSpPr>
        <p:grpSp>
          <p:nvGrpSpPr>
            <p:cNvPr id="39" name="Group 35">
              <a:extLst>
                <a:ext uri="{FF2B5EF4-FFF2-40B4-BE49-F238E27FC236}">
                  <a16:creationId xmlns:a16="http://schemas.microsoft.com/office/drawing/2014/main" id="{EF9FE24B-A818-4705-A609-8E8A7D980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4" y="1308"/>
              <a:ext cx="218" cy="233"/>
              <a:chOff x="2864" y="2154"/>
              <a:chExt cx="218" cy="233"/>
            </a:xfrm>
          </p:grpSpPr>
          <p:sp>
            <p:nvSpPr>
              <p:cNvPr id="45" name="Text Box 36">
                <a:extLst>
                  <a:ext uri="{FF2B5EF4-FFF2-40B4-BE49-F238E27FC236}">
                    <a16:creationId xmlns:a16="http://schemas.microsoft.com/office/drawing/2014/main" id="{D23B3D39-46D1-4B10-B881-16F9137B09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C1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C2C33339-2E8F-47E7-9CDA-8D06CF1A0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F60043EA-4B47-4956-B372-26240F9EF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1355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0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C2</a:t>
              </a: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2C4A5998-A1CF-4CF1-BF5F-B1400C5C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1318"/>
              <a:ext cx="116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/>
            </a:p>
          </p:txBody>
        </p:sp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E0E606FC-122F-4FDE-9850-949831868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" y="1316"/>
              <a:ext cx="218" cy="233"/>
              <a:chOff x="2864" y="2154"/>
              <a:chExt cx="218" cy="233"/>
            </a:xfrm>
          </p:grpSpPr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65A31FD0-40A7-4F78-8A94-C26364086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C3</a:t>
                </a:r>
              </a:p>
            </p:txBody>
          </p:sp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BE411936-BC9B-446B-A8C4-5C5247593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</p:grpSp>
      <p:grpSp>
        <p:nvGrpSpPr>
          <p:cNvPr id="47" name="Group 43">
            <a:extLst>
              <a:ext uri="{FF2B5EF4-FFF2-40B4-BE49-F238E27FC236}">
                <a16:creationId xmlns:a16="http://schemas.microsoft.com/office/drawing/2014/main" id="{3C715D57-5345-43D3-8449-B73B5613C795}"/>
              </a:ext>
            </a:extLst>
          </p:cNvPr>
          <p:cNvGrpSpPr>
            <a:grpSpLocks/>
          </p:cNvGrpSpPr>
          <p:nvPr/>
        </p:nvGrpSpPr>
        <p:grpSpPr bwMode="auto">
          <a:xfrm>
            <a:off x="733586" y="4108093"/>
            <a:ext cx="892175" cy="385762"/>
            <a:chOff x="4154" y="1308"/>
            <a:chExt cx="562" cy="243"/>
          </a:xfrm>
        </p:grpSpPr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71F50292-A697-4420-9456-83F1507F4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4" y="1308"/>
              <a:ext cx="218" cy="233"/>
              <a:chOff x="2864" y="2154"/>
              <a:chExt cx="218" cy="233"/>
            </a:xfrm>
          </p:grpSpPr>
          <p:sp>
            <p:nvSpPr>
              <p:cNvPr id="54" name="Text Box 45">
                <a:extLst>
                  <a:ext uri="{FF2B5EF4-FFF2-40B4-BE49-F238E27FC236}">
                    <a16:creationId xmlns:a16="http://schemas.microsoft.com/office/drawing/2014/main" id="{553EA3D6-653B-4AD6-922E-41FF49B00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C1</a:t>
                </a:r>
              </a:p>
            </p:txBody>
          </p:sp>
          <p:sp>
            <p:nvSpPr>
              <p:cNvPr id="55" name="Rectangle 46">
                <a:extLst>
                  <a:ext uri="{FF2B5EF4-FFF2-40B4-BE49-F238E27FC236}">
                    <a16:creationId xmlns:a16="http://schemas.microsoft.com/office/drawing/2014/main" id="{ABCBDFEA-3ABB-410F-AB54-095AD5DF0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  <p:sp>
          <p:nvSpPr>
            <p:cNvPr id="49" name="Text Box 47">
              <a:extLst>
                <a:ext uri="{FF2B5EF4-FFF2-40B4-BE49-F238E27FC236}">
                  <a16:creationId xmlns:a16="http://schemas.microsoft.com/office/drawing/2014/main" id="{E66C2C4A-B093-4BE8-B569-098FB67CB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1355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0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C2</a:t>
              </a: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C5617379-61D0-4FF1-A08F-9E74DE42F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1318"/>
              <a:ext cx="116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/>
            </a:p>
          </p:txBody>
        </p:sp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6EC8113F-C58A-4546-9350-3FD08AF1C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" y="1316"/>
              <a:ext cx="218" cy="233"/>
              <a:chOff x="2864" y="2154"/>
              <a:chExt cx="218" cy="233"/>
            </a:xfrm>
          </p:grpSpPr>
          <p:sp>
            <p:nvSpPr>
              <p:cNvPr id="52" name="Text Box 50">
                <a:extLst>
                  <a:ext uri="{FF2B5EF4-FFF2-40B4-BE49-F238E27FC236}">
                    <a16:creationId xmlns:a16="http://schemas.microsoft.com/office/drawing/2014/main" id="{6D9CCD96-AF56-42EE-A5AC-324C09483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C3</a:t>
                </a:r>
              </a:p>
            </p:txBody>
          </p:sp>
          <p:sp>
            <p:nvSpPr>
              <p:cNvPr id="53" name="Rectangle 51">
                <a:extLst>
                  <a:ext uri="{FF2B5EF4-FFF2-40B4-BE49-F238E27FC236}">
                    <a16:creationId xmlns:a16="http://schemas.microsoft.com/office/drawing/2014/main" id="{9D689F20-26BD-4792-982E-9BF534335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</p:grpSp>
      <p:grpSp>
        <p:nvGrpSpPr>
          <p:cNvPr id="56" name="Group 52">
            <a:extLst>
              <a:ext uri="{FF2B5EF4-FFF2-40B4-BE49-F238E27FC236}">
                <a16:creationId xmlns:a16="http://schemas.microsoft.com/office/drawing/2014/main" id="{8F1E92DF-5C7B-44A3-A472-660AE83735C5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5479903"/>
            <a:ext cx="892175" cy="385762"/>
            <a:chOff x="4154" y="1308"/>
            <a:chExt cx="562" cy="243"/>
          </a:xfrm>
        </p:grpSpPr>
        <p:grpSp>
          <p:nvGrpSpPr>
            <p:cNvPr id="57" name="Group 53">
              <a:extLst>
                <a:ext uri="{FF2B5EF4-FFF2-40B4-BE49-F238E27FC236}">
                  <a16:creationId xmlns:a16="http://schemas.microsoft.com/office/drawing/2014/main" id="{042576F1-2860-42C6-8BC3-442BC9197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4" y="1308"/>
              <a:ext cx="218" cy="233"/>
              <a:chOff x="2864" y="2154"/>
              <a:chExt cx="218" cy="233"/>
            </a:xfrm>
          </p:grpSpPr>
          <p:sp>
            <p:nvSpPr>
              <p:cNvPr id="63" name="Text Box 54">
                <a:extLst>
                  <a:ext uri="{FF2B5EF4-FFF2-40B4-BE49-F238E27FC236}">
                    <a16:creationId xmlns:a16="http://schemas.microsoft.com/office/drawing/2014/main" id="{634030EF-F732-4989-9E40-541AC4A07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C1</a:t>
                </a:r>
              </a:p>
            </p:txBody>
          </p:sp>
          <p:sp>
            <p:nvSpPr>
              <p:cNvPr id="64" name="Rectangle 55">
                <a:extLst>
                  <a:ext uri="{FF2B5EF4-FFF2-40B4-BE49-F238E27FC236}">
                    <a16:creationId xmlns:a16="http://schemas.microsoft.com/office/drawing/2014/main" id="{C57D5631-2811-4C8D-AAC7-27D6B94E7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  <p:sp>
          <p:nvSpPr>
            <p:cNvPr id="58" name="Text Box 56">
              <a:extLst>
                <a:ext uri="{FF2B5EF4-FFF2-40B4-BE49-F238E27FC236}">
                  <a16:creationId xmlns:a16="http://schemas.microsoft.com/office/drawing/2014/main" id="{CFFA3B29-CBE7-4079-9F7C-1F59110E2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1355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0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C2</a:t>
              </a: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722A3511-FE6E-450C-939D-36EA1132E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1318"/>
              <a:ext cx="116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/>
            </a:p>
          </p:txBody>
        </p:sp>
        <p:grpSp>
          <p:nvGrpSpPr>
            <p:cNvPr id="60" name="Group 58">
              <a:extLst>
                <a:ext uri="{FF2B5EF4-FFF2-40B4-BE49-F238E27FC236}">
                  <a16:creationId xmlns:a16="http://schemas.microsoft.com/office/drawing/2014/main" id="{878156CA-C789-4779-8138-07D6DC6F6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" y="1316"/>
              <a:ext cx="218" cy="233"/>
              <a:chOff x="2864" y="2154"/>
              <a:chExt cx="218" cy="233"/>
            </a:xfrm>
          </p:grpSpPr>
          <p:sp>
            <p:nvSpPr>
              <p:cNvPr id="61" name="Text Box 59">
                <a:extLst>
                  <a:ext uri="{FF2B5EF4-FFF2-40B4-BE49-F238E27FC236}">
                    <a16:creationId xmlns:a16="http://schemas.microsoft.com/office/drawing/2014/main" id="{9B190469-8B1E-4AC7-9A23-E61F41F7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197"/>
                <a:ext cx="2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0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C3</a:t>
                </a:r>
              </a:p>
            </p:txBody>
          </p:sp>
          <p:sp>
            <p:nvSpPr>
              <p:cNvPr id="62" name="Rectangle 60">
                <a:extLst>
                  <a:ext uri="{FF2B5EF4-FFF2-40B4-BE49-F238E27FC236}">
                    <a16:creationId xmlns:a16="http://schemas.microsoft.com/office/drawing/2014/main" id="{85E2A834-0984-4BC9-BB3F-BE4D51316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54"/>
                <a:ext cx="116" cy="23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 alt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68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7BE4C-7745-4BDC-BC53-63B4359A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424890-C194-4229-AE34-4B937F16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10524-E344-40EC-8848-EC012A5B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A2733-9C0E-440C-AB10-5F402B41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28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D70E3D6-479E-40A7-9C4F-5119CE68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498" y="1564561"/>
            <a:ext cx="1066800" cy="2616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 altLang="it-IT" sz="110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576284F-BD39-4E3B-9214-779788A7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4" y="1452480"/>
            <a:ext cx="1431925" cy="4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buClr>
                <a:srgbClr val="FE400C"/>
              </a:buClr>
            </a:pPr>
            <a:r>
              <a:rPr lang="it-IT" altLang="it-IT" sz="1100" b="1" i="0" baseline="0" dirty="0">
                <a:solidFill>
                  <a:schemeClr val="tx1"/>
                </a:solidFill>
                <a:ea typeface="MS PGothic" panose="020B0600070205080204" pitchFamily="34" charset="-128"/>
              </a:rPr>
              <a:t>Top event</a:t>
            </a:r>
          </a:p>
          <a:p>
            <a:pPr algn="ctr">
              <a:spcBef>
                <a:spcPct val="15000"/>
              </a:spcBef>
              <a:buClr>
                <a:srgbClr val="FE400C"/>
              </a:buClr>
            </a:pPr>
            <a:r>
              <a:rPr lang="it-IT" altLang="it-IT" sz="1100" b="1" i="0" baseline="0" dirty="0">
                <a:solidFill>
                  <a:schemeClr val="tx1"/>
                </a:solidFill>
                <a:ea typeface="MS PGothic" panose="020B0600070205080204" pitchFamily="34" charset="-128"/>
              </a:rPr>
              <a:t>System </a:t>
            </a:r>
            <a:r>
              <a:rPr lang="it-IT" altLang="it-IT" sz="1100" b="1" i="0" baseline="0" dirty="0" err="1">
                <a:solidFill>
                  <a:schemeClr val="tx1"/>
                </a:solidFill>
                <a:ea typeface="MS PGothic" panose="020B0600070205080204" pitchFamily="34" charset="-128"/>
              </a:rPr>
              <a:t>failure</a:t>
            </a:r>
            <a:endParaRPr lang="it-IT" altLang="it-IT" sz="1100" b="1" i="0" baseline="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B89D3342-32C0-4BCD-96F4-B7A50E96B008}"/>
              </a:ext>
            </a:extLst>
          </p:cNvPr>
          <p:cNvGrpSpPr>
            <a:grpSpLocks/>
          </p:cNvGrpSpPr>
          <p:nvPr/>
        </p:nvGrpSpPr>
        <p:grpSpPr bwMode="auto">
          <a:xfrm>
            <a:off x="6962777" y="2230355"/>
            <a:ext cx="500063" cy="461962"/>
            <a:chOff x="2425" y="2469"/>
            <a:chExt cx="315" cy="291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3F7D3D53-5395-4629-B72C-399FC3B6F7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2" y="2461"/>
              <a:ext cx="282" cy="315"/>
            </a:xfrm>
            <a:prstGeom prst="moon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26708207-2F47-4D89-9F6A-BD8AD9166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469"/>
              <a:ext cx="25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OR</a:t>
              </a:r>
            </a:p>
          </p:txBody>
        </p:sp>
      </p:grpSp>
      <p:sp>
        <p:nvSpPr>
          <p:cNvPr id="12" name="Line 7">
            <a:extLst>
              <a:ext uri="{FF2B5EF4-FFF2-40B4-BE49-F238E27FC236}">
                <a16:creationId xmlns:a16="http://schemas.microsoft.com/office/drawing/2014/main" id="{B31B973F-C98C-4A1B-AD05-3FBEB9656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3" y="262881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33A4D108-42F2-4F01-AC25-E441E787B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48" y="2612943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9C3C2793-C4AD-454C-BDCB-2B45D911C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298" y="1996992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D2FA21D6-BC76-4241-824B-5E971C4A8186}"/>
              </a:ext>
            </a:extLst>
          </p:cNvPr>
          <p:cNvGrpSpPr>
            <a:grpSpLocks/>
          </p:cNvGrpSpPr>
          <p:nvPr/>
        </p:nvGrpSpPr>
        <p:grpSpPr bwMode="auto">
          <a:xfrm>
            <a:off x="6442077" y="3382888"/>
            <a:ext cx="560504" cy="261938"/>
            <a:chOff x="1472" y="2185"/>
            <a:chExt cx="264" cy="165"/>
          </a:xfrm>
        </p:grpSpPr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1F2D4DD8-96EF-4484-8F7A-B726FE645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52" y="2166"/>
              <a:ext cx="135" cy="17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A8FE91D2-9D31-42A8-B486-2925A553B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" y="2185"/>
              <a:ext cx="26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  AND</a:t>
              </a:r>
            </a:p>
          </p:txBody>
        </p:sp>
      </p:grpSp>
      <p:sp>
        <p:nvSpPr>
          <p:cNvPr id="18" name="Line 13">
            <a:extLst>
              <a:ext uri="{FF2B5EF4-FFF2-40B4-BE49-F238E27FC236}">
                <a16:creationId xmlns:a16="http://schemas.microsoft.com/office/drawing/2014/main" id="{B90891C5-A5E3-49CA-98EA-C7CB2F047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910" y="3667042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C274128B-73F4-4A09-BAAC-1C29253D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260" y="3689267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5C0E8559-F48A-4120-B01E-C0ECC426F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998" y="3057442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82F94525-B6B6-4B52-A327-0511FB67A5DD}"/>
              </a:ext>
            </a:extLst>
          </p:cNvPr>
          <p:cNvGrpSpPr>
            <a:grpSpLocks/>
          </p:cNvGrpSpPr>
          <p:nvPr/>
        </p:nvGrpSpPr>
        <p:grpSpPr bwMode="auto">
          <a:xfrm>
            <a:off x="7366002" y="3392413"/>
            <a:ext cx="560504" cy="261938"/>
            <a:chOff x="1472" y="2185"/>
            <a:chExt cx="264" cy="165"/>
          </a:xfrm>
        </p:grpSpPr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E4194363-B549-4352-AA22-EE72F40BA7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52" y="2166"/>
              <a:ext cx="135" cy="173"/>
            </a:xfrm>
            <a:prstGeom prst="flowChartDelay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C8B7BEA1-ABF2-4525-A7E7-FC79D6531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" y="2185"/>
              <a:ext cx="26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  AND</a:t>
              </a:r>
            </a:p>
          </p:txBody>
        </p:sp>
      </p:grpSp>
      <p:sp>
        <p:nvSpPr>
          <p:cNvPr id="24" name="Line 19">
            <a:extLst>
              <a:ext uri="{FF2B5EF4-FFF2-40B4-BE49-F238E27FC236}">
                <a16:creationId xmlns:a16="http://schemas.microsoft.com/office/drawing/2014/main" id="{8E9D1BF9-9F15-46F4-8F18-D3FBFED52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2835" y="3676567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D2FFC4B-EB41-4695-AF84-4A68B0AC5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2860" y="3692443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BE99E40-BE32-4DC1-B12E-5BECA2638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0185" y="3698792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27E9F7DD-AF9F-4620-9A2F-5CF735C96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4923" y="3066967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F6299514-4541-4CD1-BCB5-3292E2189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48" y="3066968"/>
            <a:ext cx="3048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4C2F7AEB-4276-4E89-9D86-30D3FD176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3" y="3086017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10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1B763FD8-A0B7-4B0F-9A58-72B194B5ECA0}"/>
              </a:ext>
            </a:extLst>
          </p:cNvPr>
          <p:cNvGrpSpPr>
            <a:grpSpLocks/>
          </p:cNvGrpSpPr>
          <p:nvPr/>
        </p:nvGrpSpPr>
        <p:grpSpPr bwMode="auto">
          <a:xfrm>
            <a:off x="7204075" y="3878180"/>
            <a:ext cx="381000" cy="261938"/>
            <a:chOff x="848" y="3721"/>
            <a:chExt cx="240" cy="165"/>
          </a:xfrm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D3713420-7D43-4D0E-95A2-2B677A05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3721"/>
              <a:ext cx="116" cy="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652709B4-05D2-4545-A4ED-7CB5E12CD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" y="3721"/>
              <a:ext cx="24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M1</a:t>
              </a:r>
            </a:p>
          </p:txBody>
        </p:sp>
      </p:grpSp>
      <p:grpSp>
        <p:nvGrpSpPr>
          <p:cNvPr id="33" name="Group 28">
            <a:extLst>
              <a:ext uri="{FF2B5EF4-FFF2-40B4-BE49-F238E27FC236}">
                <a16:creationId xmlns:a16="http://schemas.microsoft.com/office/drawing/2014/main" id="{1EB68AA8-DB4F-4087-9D56-770FD3C2FEEE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913105"/>
            <a:ext cx="381000" cy="261938"/>
            <a:chOff x="848" y="3721"/>
            <a:chExt cx="240" cy="165"/>
          </a:xfrm>
        </p:grpSpPr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A3055A48-D411-41CC-B3C5-C07F5B5E0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3721"/>
              <a:ext cx="116" cy="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9C9B4493-DE33-4070-8CF4-8D394DCE4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" y="3721"/>
              <a:ext cx="24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M3</a:t>
              </a:r>
            </a:p>
          </p:txBody>
        </p: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BA63DC13-2D6B-4B7C-9949-1AFDE1D7C67A}"/>
              </a:ext>
            </a:extLst>
          </p:cNvPr>
          <p:cNvGrpSpPr>
            <a:grpSpLocks/>
          </p:cNvGrpSpPr>
          <p:nvPr/>
        </p:nvGrpSpPr>
        <p:grpSpPr bwMode="auto">
          <a:xfrm>
            <a:off x="7483475" y="4005180"/>
            <a:ext cx="381000" cy="261938"/>
            <a:chOff x="848" y="3721"/>
            <a:chExt cx="240" cy="165"/>
          </a:xfrm>
        </p:grpSpPr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2A473702-D77C-436E-94B9-7456D9E5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3721"/>
              <a:ext cx="116" cy="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38" name="Text Box 33">
              <a:extLst>
                <a:ext uri="{FF2B5EF4-FFF2-40B4-BE49-F238E27FC236}">
                  <a16:creationId xmlns:a16="http://schemas.microsoft.com/office/drawing/2014/main" id="{334B6C64-7161-46DC-BFEF-9B5228764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" y="3721"/>
              <a:ext cx="24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M2</a:t>
              </a:r>
            </a:p>
          </p:txBody>
        </p:sp>
      </p:grpSp>
      <p:grpSp>
        <p:nvGrpSpPr>
          <p:cNvPr id="39" name="Group 34">
            <a:extLst>
              <a:ext uri="{FF2B5EF4-FFF2-40B4-BE49-F238E27FC236}">
                <a16:creationId xmlns:a16="http://schemas.microsoft.com/office/drawing/2014/main" id="{9927A05A-CE1D-414E-BEE3-1A5166244262}"/>
              </a:ext>
            </a:extLst>
          </p:cNvPr>
          <p:cNvGrpSpPr>
            <a:grpSpLocks/>
          </p:cNvGrpSpPr>
          <p:nvPr/>
        </p:nvGrpSpPr>
        <p:grpSpPr bwMode="auto">
          <a:xfrm>
            <a:off x="6375399" y="3868655"/>
            <a:ext cx="357187" cy="261938"/>
            <a:chOff x="2048" y="3379"/>
            <a:chExt cx="225" cy="165"/>
          </a:xfrm>
        </p:grpSpPr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95D2600D-5A77-4977-87E1-94EC11E27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3379"/>
              <a:ext cx="116" cy="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41" name="Text Box 36">
              <a:extLst>
                <a:ext uri="{FF2B5EF4-FFF2-40B4-BE49-F238E27FC236}">
                  <a16:creationId xmlns:a16="http://schemas.microsoft.com/office/drawing/2014/main" id="{EEF9FFEB-7202-4508-84B1-8D1EF1F9D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" y="3379"/>
              <a:ext cx="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P1</a:t>
              </a:r>
            </a:p>
          </p:txBody>
        </p:sp>
      </p:grpSp>
      <p:grpSp>
        <p:nvGrpSpPr>
          <p:cNvPr id="42" name="Group 37">
            <a:extLst>
              <a:ext uri="{FF2B5EF4-FFF2-40B4-BE49-F238E27FC236}">
                <a16:creationId xmlns:a16="http://schemas.microsoft.com/office/drawing/2014/main" id="{B9A4C389-E77F-4E8E-925F-F08515F13D39}"/>
              </a:ext>
            </a:extLst>
          </p:cNvPr>
          <p:cNvGrpSpPr>
            <a:grpSpLocks/>
          </p:cNvGrpSpPr>
          <p:nvPr/>
        </p:nvGrpSpPr>
        <p:grpSpPr bwMode="auto">
          <a:xfrm>
            <a:off x="6762749" y="3894055"/>
            <a:ext cx="357187" cy="261938"/>
            <a:chOff x="2048" y="3379"/>
            <a:chExt cx="225" cy="165"/>
          </a:xfrm>
        </p:grpSpPr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BA7F9E3A-85FE-4C98-B32F-10DB282EA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3379"/>
              <a:ext cx="116" cy="16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altLang="it-IT" sz="1100"/>
            </a:p>
          </p:txBody>
        </p:sp>
        <p:sp>
          <p:nvSpPr>
            <p:cNvPr id="44" name="Text Box 39">
              <a:extLst>
                <a:ext uri="{FF2B5EF4-FFF2-40B4-BE49-F238E27FC236}">
                  <a16:creationId xmlns:a16="http://schemas.microsoft.com/office/drawing/2014/main" id="{FF0B3348-4424-429B-9442-6AB1CAC93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" y="3379"/>
              <a:ext cx="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11346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4572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9144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3716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1828800"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 baseline="30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15000"/>
                </a:spcBef>
                <a:buClr>
                  <a:srgbClr val="FE400C"/>
                </a:buClr>
              </a:pPr>
              <a:r>
                <a:rPr lang="it-IT" altLang="it-IT" sz="1100" i="0" baseline="0">
                  <a:solidFill>
                    <a:schemeClr val="tx1"/>
                  </a:solidFill>
                  <a:ea typeface="MS PGothic" panose="020B0600070205080204" pitchFamily="34" charset="-128"/>
                </a:rPr>
                <a:t>P2</a:t>
              </a:r>
            </a:p>
          </p:txBody>
        </p:sp>
      </p:grpSp>
      <p:sp>
        <p:nvSpPr>
          <p:cNvPr id="45" name="Rectangle 40">
            <a:extLst>
              <a:ext uri="{FF2B5EF4-FFF2-40B4-BE49-F238E27FC236}">
                <a16:creationId xmlns:a16="http://schemas.microsoft.com/office/drawing/2014/main" id="{34AB1B7C-6F3F-4F58-AED5-6238122E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9" y="1201376"/>
            <a:ext cx="4213217" cy="32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Example</a:t>
            </a: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rgbClr val="FE400C"/>
              </a:buClr>
            </a:pP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Multiprocessor with 2 processors and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three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shared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memories</a:t>
            </a: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    -&gt; the computer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if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all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the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memories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or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all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the processors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</a:t>
            </a:r>
            <a:endParaRPr lang="it-IT" altLang="it-IT" sz="2400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61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6724A-6DE5-4532-9B6B-F119BDD2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Conditional</a:t>
            </a:r>
            <a:r>
              <a:rPr lang="it-IT" dirty="0">
                <a:solidFill>
                  <a:schemeClr val="bg1"/>
                </a:solidFill>
              </a:rPr>
              <a:t> 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8130FF-4BFE-444D-B8FA-4F1DC9E4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E62A86-3FAE-4B00-BF38-FFA07560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FF189B-5B70-43DE-8942-80804688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29</a:t>
            </a:fld>
            <a:endParaRPr lang="it-IT"/>
          </a:p>
        </p:txBody>
      </p:sp>
      <p:pic>
        <p:nvPicPr>
          <p:cNvPr id="8" name="Picture 2" descr="ftreefig">
            <a:extLst>
              <a:ext uri="{FF2B5EF4-FFF2-40B4-BE49-F238E27FC236}">
                <a16:creationId xmlns:a16="http://schemas.microsoft.com/office/drawing/2014/main" id="{FD7DB747-8B13-4E9D-8E10-3A3934F5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2943314"/>
            <a:ext cx="1714500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91C3436-72D9-4F50-BDA3-52105F16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1137825"/>
            <a:ext cx="93741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Example</a:t>
            </a:r>
            <a:endParaRPr lang="it-IT" altLang="it-IT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Multiprocessor with 2 processors and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three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memories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</a:t>
            </a:r>
            <a:b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</a:b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M1 private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P1, M2 private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P2, M3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shared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0133CFD-035D-4847-A6F0-CF44710F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1" y="3616414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i="0" baseline="0" dirty="0">
                <a:solidFill>
                  <a:schemeClr val="tx1"/>
                </a:solidFill>
                <a:ea typeface="MS PGothic" panose="020B0600070205080204" pitchFamily="34" charset="-128"/>
              </a:rPr>
              <a:t>AND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13B50F8-FCD1-45BA-8E44-2C42F9BE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5000714"/>
            <a:ext cx="452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000" i="0" baseline="0">
                <a:solidFill>
                  <a:schemeClr val="tx1"/>
                </a:solidFill>
                <a:ea typeface="MS PGothic" panose="020B0600070205080204" pitchFamily="34" charset="-128"/>
              </a:rPr>
              <a:t>AND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C16CF99-1DF5-471C-A1F3-8878066F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276814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000" i="0" baseline="0">
                <a:solidFill>
                  <a:schemeClr val="tx1"/>
                </a:solidFill>
                <a:ea typeface="MS PGothic" panose="020B0600070205080204" pitchFamily="34" charset="-128"/>
              </a:rPr>
              <a:t>OR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AC340C3-2BBF-488A-B7D7-BC2DD456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968964"/>
            <a:ext cx="452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000" i="0" baseline="0">
                <a:solidFill>
                  <a:schemeClr val="tx1"/>
                </a:solidFill>
                <a:ea typeface="MS PGothic" panose="020B0600070205080204" pitchFamily="34" charset="-128"/>
              </a:rPr>
              <a:t>AND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81C9AAC-9C40-4EC6-A5EF-B4399047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4302214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1000" i="0" baseline="0">
                <a:solidFill>
                  <a:schemeClr val="tx1"/>
                </a:solidFill>
                <a:ea typeface="MS PGothic" panose="020B0600070205080204" pitchFamily="34" charset="-128"/>
              </a:rPr>
              <a:t>OR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C8125D0-DF46-437F-BF5D-8ED2F849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2603588"/>
            <a:ext cx="1022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b="1" i="0" baseline="0" dirty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Top event</a:t>
            </a:r>
          </a:p>
          <a:p>
            <a:pPr algn="ctr">
              <a:spcBef>
                <a:spcPct val="15000"/>
              </a:spcBef>
              <a:buClr>
                <a:srgbClr val="FE400C"/>
              </a:buClr>
            </a:pPr>
            <a:r>
              <a:rPr lang="it-IT" altLang="it-IT" sz="1200" b="1" i="0" baseline="0" dirty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system</a:t>
            </a: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C2895B98-E2AA-4408-B83D-5861E2D1F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26496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41DD6851-6D46-44D7-A766-AE4724D1E8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0650" y="2649626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1CB49F86-4B2D-4850-908A-86537ECAB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8600" y="2655976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5E4D2F8-6014-450F-9495-55D9402D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858" y="2603588"/>
            <a:ext cx="59959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Assume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every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process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has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its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own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private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plus a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shared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endParaRPr lang="it-IT" altLang="it-IT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altLang="it-IT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Operational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condition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at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least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one processor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active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and can access to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its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private or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shared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memory</a:t>
            </a:r>
            <a:endParaRPr lang="it-IT" altLang="it-IT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1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altLang="it-IT" i="0" baseline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chemeClr val="tx1"/>
              </a:buClr>
            </a:pPr>
            <a:r>
              <a:rPr lang="it-IT" altLang="it-IT" b="1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repeat</a:t>
            </a:r>
            <a:r>
              <a:rPr lang="it-IT" altLang="it-IT" b="1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b="1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instruction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given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 component C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whether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or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not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the component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input to more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than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one gate, the component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unique</a:t>
            </a:r>
            <a:r>
              <a:rPr lang="it-IT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95A369A-5AA6-41CE-8DE4-DF80EB1D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1" y="480810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D274B4-2684-4153-81D8-287DB8AA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1" y="478429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B1E8FA1A-D581-4CDF-BDC8-083CCBE7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6" y="5222447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C315BD41-183F-47E3-A569-FD580008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1" y="522720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3B22D202-0233-4B80-B75A-7FD98EC8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5231972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C53F20A8-24EC-4C58-9959-105808B8D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6" y="5246259"/>
            <a:ext cx="18473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306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88278B-4BAF-4DEC-8EE2-C3782B39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Textbook</a:t>
            </a:r>
            <a:r>
              <a:rPr lang="it-IT" altLang="it-IT" dirty="0">
                <a:solidFill>
                  <a:schemeClr val="bg1"/>
                </a:solidFill>
              </a:rPr>
              <a:t> and </a:t>
            </a:r>
            <a:r>
              <a:rPr lang="it-IT" altLang="it-IT" dirty="0" err="1">
                <a:solidFill>
                  <a:schemeClr val="bg1"/>
                </a:solidFill>
              </a:rPr>
              <a:t>other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references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547A6-9849-47B9-96B3-301D75B3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35" y="14702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t-IT" dirty="0"/>
              <a:t>[</a:t>
            </a:r>
            <a:r>
              <a:rPr lang="en-US" altLang="it-IT" dirty="0" err="1"/>
              <a:t>Sieviorek</a:t>
            </a:r>
            <a:r>
              <a:rPr lang="en-US" altLang="it-IT" dirty="0"/>
              <a:t> et al. 1998] D. P. </a:t>
            </a:r>
            <a:r>
              <a:rPr lang="en-US" altLang="it-IT" dirty="0" err="1"/>
              <a:t>Siewiorek</a:t>
            </a:r>
            <a:r>
              <a:rPr lang="en-US" altLang="it-IT" dirty="0"/>
              <a:t> R.S. </a:t>
            </a:r>
            <a:r>
              <a:rPr lang="en-US" altLang="it-IT" dirty="0" err="1"/>
              <a:t>Swarz</a:t>
            </a:r>
            <a:r>
              <a:rPr lang="en-US" altLang="it-IT" dirty="0"/>
              <a:t>, Reliable Computer Systems Design and </a:t>
            </a:r>
            <a:r>
              <a:rPr lang="en-US" altLang="it-IT" dirty="0" err="1"/>
              <a:t>Evalutaion</a:t>
            </a:r>
            <a:r>
              <a:rPr lang="en-US" altLang="it-IT" dirty="0"/>
              <a:t>,  2</a:t>
            </a:r>
            <a:r>
              <a:rPr lang="en-US" altLang="it-IT" baseline="30000" dirty="0"/>
              <a:t>nd</a:t>
            </a:r>
            <a:r>
              <a:rPr lang="en-US" altLang="it-IT" dirty="0"/>
              <a:t> Ed. Digital Press, 1998. </a:t>
            </a:r>
            <a:r>
              <a:rPr lang="it-IT" altLang="it-IT" dirty="0" err="1"/>
              <a:t>Chapter</a:t>
            </a:r>
            <a:r>
              <a:rPr lang="it-IT" altLang="it-IT" dirty="0"/>
              <a:t> 5 (part).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br>
              <a:rPr lang="it-IT" altLang="it-IT" dirty="0"/>
            </a:br>
            <a:endParaRPr lang="en-US" dirty="0"/>
          </a:p>
          <a:p>
            <a:pPr marL="0" indent="0">
              <a:buNone/>
            </a:pPr>
            <a:r>
              <a:rPr lang="en-US" altLang="it-IT" dirty="0"/>
              <a:t>  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6F50C-AE18-49BB-93A2-3391E28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FA88B-D9ED-47A5-8263-8DA50299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8FF5D3-0E7E-4D1E-A544-CEE01AF1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E955C9-FAFA-4574-8844-495C37E8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74" y="3815557"/>
            <a:ext cx="4890052" cy="66101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5EF374A-FE24-41BD-96B3-0F42FE668652}"/>
              </a:ext>
            </a:extLst>
          </p:cNvPr>
          <p:cNvSpPr/>
          <p:nvPr/>
        </p:nvSpPr>
        <p:spPr>
          <a:xfrm>
            <a:off x="1877392" y="4476567"/>
            <a:ext cx="399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/>
              <a:t>Tools    </a:t>
            </a:r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https://www.mobius.illinois.edu/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55845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F17DC-B32C-48FD-8805-73CE8726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Conditional</a:t>
            </a:r>
            <a:r>
              <a:rPr lang="it-IT" dirty="0">
                <a:solidFill>
                  <a:schemeClr val="bg1"/>
                </a:solidFill>
              </a:rPr>
              <a:t> 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34FDDE-1775-4BA6-B95D-2FE29668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E937E-375D-4228-8029-CC4B64B5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11271F-3640-4C0C-B106-55EE3861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30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696245-664C-427D-9F9E-FA18E7332BB8}"/>
              </a:ext>
            </a:extLst>
          </p:cNvPr>
          <p:cNvSpPr txBox="1">
            <a:spLocks noChangeArrowheads="1"/>
          </p:cNvSpPr>
          <p:nvPr/>
        </p:nvSpPr>
        <p:spPr>
          <a:xfrm>
            <a:off x="1437634" y="2442562"/>
            <a:ext cx="8228012" cy="3335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dirty="0" err="1"/>
              <a:t>If</a:t>
            </a:r>
            <a:r>
              <a:rPr lang="it-IT" altLang="it-IT" dirty="0"/>
              <a:t> a component C </a:t>
            </a:r>
            <a:r>
              <a:rPr lang="it-IT" altLang="it-IT" dirty="0" err="1"/>
              <a:t>appears</a:t>
            </a:r>
            <a:r>
              <a:rPr lang="it-IT" altLang="it-IT" dirty="0"/>
              <a:t> multiple times in the FT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	   </a:t>
            </a:r>
            <a:r>
              <a:rPr lang="it-IT" altLang="it-IT" dirty="0" err="1"/>
              <a:t>Q</a:t>
            </a:r>
            <a:r>
              <a:rPr lang="it-IT" altLang="it-IT" baseline="-25000" dirty="0" err="1"/>
              <a:t>s</a:t>
            </a:r>
            <a:r>
              <a:rPr lang="it-IT" altLang="it-IT" dirty="0"/>
              <a:t>(t) = Q</a:t>
            </a:r>
            <a:r>
              <a:rPr lang="it-IT" altLang="it-IT" baseline="-25000" dirty="0"/>
              <a:t>S|C </a:t>
            </a:r>
            <a:r>
              <a:rPr lang="it-IT" altLang="it-IT" baseline="-25000" dirty="0" err="1"/>
              <a:t>Fails</a:t>
            </a:r>
            <a:r>
              <a:rPr lang="it-IT" altLang="it-IT" dirty="0"/>
              <a:t>(t) Q</a:t>
            </a:r>
            <a:r>
              <a:rPr lang="it-IT" altLang="it-IT" baseline="-25000" dirty="0"/>
              <a:t>C</a:t>
            </a:r>
            <a:r>
              <a:rPr lang="it-IT" altLang="it-IT" dirty="0"/>
              <a:t>(t) + Q</a:t>
            </a:r>
            <a:r>
              <a:rPr lang="it-IT" altLang="it-IT" baseline="-25000" dirty="0"/>
              <a:t>S|C </a:t>
            </a:r>
            <a:r>
              <a:rPr lang="it-IT" altLang="it-IT" baseline="-25000" dirty="0" err="1"/>
              <a:t>not</a:t>
            </a:r>
            <a:r>
              <a:rPr lang="it-IT" altLang="it-IT" baseline="-25000" dirty="0"/>
              <a:t> </a:t>
            </a:r>
            <a:r>
              <a:rPr lang="it-IT" altLang="it-IT" baseline="-25000" dirty="0" err="1"/>
              <a:t>Fails</a:t>
            </a:r>
            <a:r>
              <a:rPr lang="it-IT" altLang="it-IT" dirty="0"/>
              <a:t>(t) (1-Q</a:t>
            </a:r>
            <a:r>
              <a:rPr lang="it-IT" altLang="it-IT" baseline="-25000" dirty="0"/>
              <a:t>C</a:t>
            </a:r>
            <a:r>
              <a:rPr lang="it-IT" altLang="it-IT" dirty="0"/>
              <a:t>(t)) </a:t>
            </a:r>
          </a:p>
          <a:p>
            <a:endParaRPr lang="it-IT" altLang="it-IT" dirty="0"/>
          </a:p>
          <a:p>
            <a:pPr marL="0" indent="0">
              <a:buNone/>
            </a:pPr>
            <a:r>
              <a:rPr lang="it-IT" altLang="it-IT" dirty="0" err="1"/>
              <a:t>where</a:t>
            </a:r>
            <a:r>
              <a:rPr lang="it-IT" altLang="it-IT" dirty="0"/>
              <a:t> </a:t>
            </a:r>
          </a:p>
          <a:p>
            <a:pPr marL="0" indent="0">
              <a:buNone/>
            </a:pPr>
            <a:r>
              <a:rPr lang="it-IT" altLang="it-IT" dirty="0"/>
              <a:t>	</a:t>
            </a:r>
            <a:r>
              <a:rPr lang="it-IT" altLang="it-IT" b="1" dirty="0"/>
              <a:t>S|C </a:t>
            </a:r>
            <a:r>
              <a:rPr lang="it-IT" altLang="it-IT" b="1" dirty="0" err="1"/>
              <a:t>Fails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system </a:t>
            </a:r>
            <a:r>
              <a:rPr lang="it-IT" altLang="it-IT" dirty="0" err="1"/>
              <a:t>given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C </a:t>
            </a:r>
            <a:r>
              <a:rPr lang="it-IT" altLang="it-IT" dirty="0" err="1"/>
              <a:t>fails</a:t>
            </a: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and</a:t>
            </a:r>
          </a:p>
          <a:p>
            <a:pPr marL="0" indent="0">
              <a:buNone/>
            </a:pPr>
            <a:r>
              <a:rPr lang="it-IT" altLang="it-IT" dirty="0"/>
              <a:t>	</a:t>
            </a:r>
            <a:r>
              <a:rPr lang="it-IT" altLang="it-IT" b="1" dirty="0"/>
              <a:t>S|C </a:t>
            </a:r>
            <a:r>
              <a:rPr lang="it-IT" altLang="it-IT" b="1" dirty="0" err="1"/>
              <a:t>not</a:t>
            </a:r>
            <a:r>
              <a:rPr lang="it-IT" altLang="it-IT" b="1" dirty="0"/>
              <a:t> </a:t>
            </a:r>
            <a:r>
              <a:rPr lang="it-IT" altLang="it-IT" b="1" dirty="0" err="1"/>
              <a:t>Fails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the system </a:t>
            </a:r>
            <a:r>
              <a:rPr lang="it-IT" altLang="it-IT" dirty="0" err="1"/>
              <a:t>given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C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failed</a:t>
            </a:r>
            <a:endParaRPr lang="it-IT" altLang="it-IT" dirty="0"/>
          </a:p>
          <a:p>
            <a:endParaRPr lang="it-IT" altLang="it-IT" sz="2000" dirty="0">
              <a:solidFill>
                <a:srgbClr val="3333FF"/>
              </a:solidFill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1D693310-2273-40DB-AC61-745BC39B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840" y="1156413"/>
            <a:ext cx="9666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If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the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same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component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appears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more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than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once in a fault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tree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,  the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independent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failure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assumption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.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We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use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conditioned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fault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tree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violated</a:t>
            </a:r>
            <a:endParaRPr lang="it-IT" altLang="it-IT" sz="2400" i="0" baseline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01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75773-7551-4483-AEC5-2C0BD8B8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Minimal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cut</a:t>
            </a:r>
            <a:r>
              <a:rPr lang="it-IT" dirty="0">
                <a:solidFill>
                  <a:schemeClr val="bg1"/>
                </a:solidFill>
              </a:rPr>
              <a:t> sets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B3D94-DA1D-4E80-88E5-FABE776E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A01098-0130-498E-9733-1BCB11F1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28527-7FB5-4404-9ED9-C4259E72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31</a:t>
            </a:fld>
            <a:endParaRPr lang="it-IT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94D94209-5802-4F40-B111-0015457B6D57}"/>
              </a:ext>
            </a:extLst>
          </p:cNvPr>
          <p:cNvGrpSpPr>
            <a:grpSpLocks/>
          </p:cNvGrpSpPr>
          <p:nvPr/>
        </p:nvGrpSpPr>
        <p:grpSpPr bwMode="auto">
          <a:xfrm>
            <a:off x="1083297" y="2622587"/>
            <a:ext cx="3313112" cy="3184525"/>
            <a:chOff x="703" y="572"/>
            <a:chExt cx="2087" cy="2006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E7C18EC-49E8-476D-BA15-57FE896FE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572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2DD872E8-A40A-4DC1-A267-E859146D37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60" y="1818"/>
              <a:ext cx="272" cy="227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DDE73292-AD82-4247-A76A-EC697116B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D211680-6B82-40A8-B7C5-67986A948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524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1C1F0513-CADE-493D-A58E-39A0E366F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479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F6EE61CB-45D5-4832-BA24-68BF1738A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F0B80241-88BC-4ED3-A24A-83E174C8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386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9F8A7C49-C4DE-42C5-B24E-FB772901A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87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BDEEB765-7B81-4650-94DA-C97978B75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617"/>
              <a:ext cx="3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TOP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4D555004-1F93-4F3F-A0E0-5C4584504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524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G1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C2EFC156-3904-4CE5-90AE-931019B7B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842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AND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034BB75-0A3E-4551-8EE4-DFBCD42F2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1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45A142E4-727D-4BA8-9468-B1E559A9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47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2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71A97AC2-DEC9-449B-9DEC-63E717903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386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3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B66E86CF-7CCC-4755-8BA2-ED66F7C09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341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4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CDEF6576-3BD7-4FDB-B129-C7890DE18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5</a:t>
              </a: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666776B2-612C-430C-82BA-67AE4C895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049FAE0D-752A-4189-84DE-4F8D54F7F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A221C464-17B3-4708-87BF-40FFB4A6C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2F984AA9-0C95-47FE-9861-B1D63DDCB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DBF9003C-5B5C-4B85-BC7C-5B9DB41B2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0C2BA9B1-1B8B-4ED5-AFCF-756710716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C5816344-2600-4EED-BD97-9990EEBE1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97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61BE5A22-CDF0-41C0-A66F-DB4191B17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" y="1297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013F76C1-6C01-4A0E-9E47-A776FD0C8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34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B0651695-F957-4086-AD25-072AEE6D1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34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167D5BD2-D6D0-4C14-AFCC-712564DD8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4B058F9F-A145-4E76-9604-30DB8673A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C8E52FD3-870A-427D-A8E3-778D295C4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34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2232B383-CCFC-41CB-A213-D4CC86637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34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086F6ABC-6CAF-493B-AE31-AC2EA3AA3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2250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A7735C8B-9BD3-4166-882B-3614DB5F2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25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38">
              <a:extLst>
                <a:ext uri="{FF2B5EF4-FFF2-40B4-BE49-F238E27FC236}">
                  <a16:creationId xmlns:a16="http://schemas.microsoft.com/office/drawing/2014/main" id="{989688DF-A479-44CD-A2CD-235134054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707CC11A-6CEE-4E21-9DB1-F978B49EB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4" name="Group 40">
              <a:extLst>
                <a:ext uri="{FF2B5EF4-FFF2-40B4-BE49-F238E27FC236}">
                  <a16:creationId xmlns:a16="http://schemas.microsoft.com/office/drawing/2014/main" id="{0443B7A9-6CD7-4EE2-B9DC-882AB13A8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" y="844"/>
              <a:ext cx="444" cy="319"/>
              <a:chOff x="2380" y="2469"/>
              <a:chExt cx="405" cy="292"/>
            </a:xfrm>
          </p:grpSpPr>
          <p:sp>
            <p:nvSpPr>
              <p:cNvPr id="45" name="AutoShape 41">
                <a:extLst>
                  <a:ext uri="{FF2B5EF4-FFF2-40B4-BE49-F238E27FC236}">
                    <a16:creationId xmlns:a16="http://schemas.microsoft.com/office/drawing/2014/main" id="{7554D0E4-AD4B-494B-9573-DB7FED8D3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42" y="2417"/>
                <a:ext cx="282" cy="405"/>
              </a:xfrm>
              <a:prstGeom prst="moon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46" name="Text Box 42">
                <a:extLst>
                  <a:ext uri="{FF2B5EF4-FFF2-40B4-BE49-F238E27FC236}">
                    <a16:creationId xmlns:a16="http://schemas.microsoft.com/office/drawing/2014/main" id="{3D626A75-B93A-4517-ABE1-0E7DE87FB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" y="2469"/>
                <a:ext cx="26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2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OR</a:t>
                </a:r>
              </a:p>
            </p:txBody>
          </p:sp>
        </p:grpSp>
      </p:grpSp>
      <p:sp>
        <p:nvSpPr>
          <p:cNvPr id="47" name="Text Box 43">
            <a:extLst>
              <a:ext uri="{FF2B5EF4-FFF2-40B4-BE49-F238E27FC236}">
                <a16:creationId xmlns:a16="http://schemas.microsoft.com/office/drawing/2014/main" id="{D9748471-D00B-4DD6-A158-ED38FB76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82" y="1162419"/>
            <a:ext cx="100583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    1. A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cut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is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defined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as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a set of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elementary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events 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that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according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 to the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logic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expressed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by  the FT,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leads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to the </a:t>
            </a:r>
            <a:r>
              <a:rPr lang="it-IT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occurrence</a:t>
            </a:r>
            <a:r>
              <a:rPr lang="it-IT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 of the root event.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19F0CD-9CC4-4153-B2E6-27F16C84B550}"/>
              </a:ext>
            </a:extLst>
          </p:cNvPr>
          <p:cNvSpPr/>
          <p:nvPr/>
        </p:nvSpPr>
        <p:spPr>
          <a:xfrm>
            <a:off x="4813092" y="23227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To estimate 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probability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the root event, 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compute 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probability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of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occurrence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for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each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of 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cuts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and combine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these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probabilities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 Box 3">
            <a:extLst>
              <a:ext uri="{FF2B5EF4-FFF2-40B4-BE49-F238E27FC236}">
                <a16:creationId xmlns:a16="http://schemas.microsoft.com/office/drawing/2014/main" id="{45BF8780-AE42-486D-B066-B1BD9477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092" y="3840583"/>
            <a:ext cx="5851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/>
              <a:t>Cut</a:t>
            </a:r>
            <a:r>
              <a:rPr lang="it-IT" altLang="it-IT" sz="2400" dirty="0"/>
              <a:t> Sets</a:t>
            </a:r>
          </a:p>
          <a:p>
            <a:r>
              <a:rPr lang="it-IT" altLang="it-IT" sz="2400" dirty="0"/>
              <a:t>Top =   {1}, {2} , {G1} , {5} = {1}, {2} , {3, 4} , {5}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EB0EC807-8B26-478C-A08F-702158F8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59" y="4685283"/>
            <a:ext cx="3260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/>
              <a:t>Minimal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Cut</a:t>
            </a:r>
            <a:r>
              <a:rPr lang="it-IT" altLang="it-IT" sz="2400" dirty="0"/>
              <a:t> Sets</a:t>
            </a:r>
          </a:p>
          <a:p>
            <a:r>
              <a:rPr lang="it-IT" altLang="it-IT" sz="2400" dirty="0"/>
              <a:t>Top = {1}, {2} , {3, 4} , {5} </a:t>
            </a:r>
          </a:p>
        </p:txBody>
      </p:sp>
    </p:spTree>
    <p:extLst>
      <p:ext uri="{BB962C8B-B14F-4D97-AF65-F5344CB8AC3E}">
        <p14:creationId xmlns:p14="http://schemas.microsoft.com/office/powerpoint/2010/main" val="3925603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DAF33-E854-476F-98A8-276F33CC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Minimal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cut</a:t>
            </a:r>
            <a:r>
              <a:rPr lang="it-IT" dirty="0">
                <a:solidFill>
                  <a:schemeClr val="bg1"/>
                </a:solidFill>
              </a:rPr>
              <a:t> sets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9C4ACD-FCB1-41FE-8D23-CCC22EA3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304D6-3FAE-4D88-8159-561AA081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4D6195-A1DE-440A-BD9A-6126AB99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32</a:t>
            </a:fld>
            <a:endParaRPr lang="it-IT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4981A23-A8BE-4DC5-A93D-1A6D1292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981" y="1644529"/>
            <a:ext cx="666421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 err="1"/>
              <a:t>Q</a:t>
            </a:r>
            <a:r>
              <a:rPr lang="it-IT" altLang="it-IT" sz="2400" baseline="-25000" dirty="0" err="1"/>
              <a:t>Si</a:t>
            </a:r>
            <a:r>
              <a:rPr lang="it-IT" altLang="it-IT" sz="2400" dirty="0"/>
              <a:t>(t) = </a:t>
            </a:r>
            <a:r>
              <a:rPr lang="it-IT" altLang="it-IT" sz="2400" dirty="0" err="1"/>
              <a:t>probability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all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components</a:t>
            </a:r>
            <a:r>
              <a:rPr lang="it-IT" altLang="it-IT" sz="2400" dirty="0"/>
              <a:t> in the </a:t>
            </a:r>
            <a:r>
              <a:rPr lang="it-IT" altLang="it-IT" sz="2400" dirty="0" err="1"/>
              <a:t>minimal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cut</a:t>
            </a:r>
            <a:r>
              <a:rPr lang="it-IT" altLang="it-IT" sz="2400" dirty="0"/>
              <a:t> set Si are </a:t>
            </a:r>
            <a:r>
              <a:rPr lang="it-IT" altLang="it-IT" sz="2400" dirty="0" err="1"/>
              <a:t>faulty</a:t>
            </a:r>
            <a:endParaRPr lang="it-IT" altLang="it-IT" sz="2400" dirty="0"/>
          </a:p>
          <a:p>
            <a:endParaRPr lang="it-IT" altLang="it-IT" sz="2400" dirty="0">
              <a:solidFill>
                <a:srgbClr val="3333FF"/>
              </a:solidFill>
            </a:endParaRPr>
          </a:p>
          <a:p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it-IT" altLang="it-IT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(t) = q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q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…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it-IT" altLang="it-IT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ni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  with Si ={1, 2, …, ni }</a:t>
            </a:r>
          </a:p>
          <a:p>
            <a:endParaRPr lang="it-IT" altLang="it-IT" sz="2400" dirty="0">
              <a:solidFill>
                <a:srgbClr val="3333FF"/>
              </a:solidFill>
            </a:endParaRPr>
          </a:p>
          <a:p>
            <a:r>
              <a:rPr lang="it-IT" altLang="it-IT" sz="2400" dirty="0"/>
              <a:t>The </a:t>
            </a:r>
            <a:r>
              <a:rPr lang="it-IT" altLang="it-IT" sz="2400" dirty="0" err="1"/>
              <a:t>numerical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solution</a:t>
            </a:r>
            <a:r>
              <a:rPr lang="it-IT" altLang="it-IT" sz="2400" dirty="0"/>
              <a:t> of the FT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performed</a:t>
            </a:r>
            <a:r>
              <a:rPr lang="it-IT" altLang="it-IT" sz="2400" dirty="0"/>
              <a:t> by computing the </a:t>
            </a:r>
            <a:r>
              <a:rPr lang="it-IT" altLang="it-IT" sz="2400" dirty="0" err="1"/>
              <a:t>probability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occurrence</a:t>
            </a:r>
            <a:r>
              <a:rPr lang="it-IT" altLang="it-IT" sz="2400" dirty="0"/>
              <a:t> for </a:t>
            </a:r>
            <a:r>
              <a:rPr lang="it-IT" altLang="it-IT" sz="2400" dirty="0" err="1"/>
              <a:t>each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cuts</a:t>
            </a:r>
            <a:r>
              <a:rPr lang="it-IT" altLang="it-IT" sz="2400" dirty="0"/>
              <a:t>, and by </a:t>
            </a:r>
            <a:r>
              <a:rPr lang="it-IT" altLang="it-IT" sz="2400" dirty="0" err="1"/>
              <a:t>combining</a:t>
            </a:r>
            <a:r>
              <a:rPr lang="it-IT" altLang="it-IT" sz="2400" dirty="0"/>
              <a:t>  </a:t>
            </a:r>
            <a:r>
              <a:rPr lang="it-IT" altLang="it-IT" sz="2400" dirty="0" err="1"/>
              <a:t>those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probabilities</a:t>
            </a:r>
            <a:r>
              <a:rPr lang="it-IT" altLang="it-IT" sz="2400" dirty="0"/>
              <a:t> to estimate the </a:t>
            </a:r>
            <a:r>
              <a:rPr lang="it-IT" altLang="it-IT" sz="2400" dirty="0" err="1"/>
              <a:t>probability</a:t>
            </a:r>
            <a:r>
              <a:rPr lang="it-IT" altLang="it-IT" sz="2400" dirty="0"/>
              <a:t> of the root event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75E3AB1-BCA3-40C5-8FCF-F3A45426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03" y="4735402"/>
            <a:ext cx="3260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/>
              <a:t>Minimal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Cut</a:t>
            </a:r>
            <a:r>
              <a:rPr lang="it-IT" altLang="it-IT" sz="2400" dirty="0"/>
              <a:t> Sets</a:t>
            </a:r>
          </a:p>
          <a:p>
            <a:r>
              <a:rPr lang="it-IT" altLang="it-IT" sz="2400" dirty="0"/>
              <a:t>Top = {1}, {2} , {3, 4} , {5}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3800140-067F-409D-BC0B-6CC163332F87}"/>
              </a:ext>
            </a:extLst>
          </p:cNvPr>
          <p:cNvGrpSpPr>
            <a:grpSpLocks/>
          </p:cNvGrpSpPr>
          <p:nvPr/>
        </p:nvGrpSpPr>
        <p:grpSpPr bwMode="auto">
          <a:xfrm>
            <a:off x="702367" y="1336564"/>
            <a:ext cx="3313112" cy="3184525"/>
            <a:chOff x="703" y="572"/>
            <a:chExt cx="2087" cy="2006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AF32E7F-5098-4103-AC51-D66BB85B1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572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7B308628-18C8-4F02-B0FB-F9398E2D6C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60" y="1818"/>
              <a:ext cx="272" cy="227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8804F106-B835-474D-8E2F-A8601DEF7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06316E1-2A68-4B9A-9317-045789F9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524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1BF79A90-56B1-46BB-A0A7-CB70780D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479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A992BA95-AAE5-4F59-8042-D60E29FC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35521D5B-37C2-4CBC-BDDB-50C85850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386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7AE3CFE8-CBCF-48E0-A5CC-5B5038F9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87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3738593E-7865-44EE-BF64-FA0DCA32D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617"/>
              <a:ext cx="3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TOP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E108F804-4F78-4D8B-BAEF-0D350156D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524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G1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EBADF824-3B9E-407C-9999-78DEFAB32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842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AND</a:t>
              </a: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E4EA3346-01AE-4D3E-A00F-99D95A335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1</a:t>
              </a: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05DC1B0C-DD95-47BE-862A-362824905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47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2</a:t>
              </a: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74D595FF-C7ED-4999-876E-ACA162570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386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3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F3AAEBD9-8ED8-4136-BEB1-D901EA2CD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341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4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8C4DC5D1-12A7-4104-820F-64E0C0941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5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C87CB760-8EE2-4593-B576-B84670E36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836220DD-4EFA-4F45-84FC-544CD33F3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68628337-9AEB-40D9-90C3-C7491B431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AD68B05-8A83-4C32-9D18-1AFE960D1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5979420D-C35D-4F40-B251-E29C1E6E4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053099CF-48AD-4994-96F7-18243935B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AB733141-AA1B-4896-BF11-9E4DE2C12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97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E78973C7-EB21-48EC-A1B9-20959A89C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" y="1297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F89FD4E-0979-40DC-A750-F391C6FDD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34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0DF49DDD-DDB3-444F-B6BB-4297D7A36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34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B274256D-B168-4A36-BCDF-A998D15C1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C7DD8674-1D80-446B-BBFC-E228DA027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D0D76961-8111-46B6-9A9A-C17BB81E8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34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3C28B16-62E8-4629-AA02-41B1D5FAB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34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3075ABCD-C174-4B50-90E5-04A971545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2250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F4AEE529-1340-4067-9CBD-7FE4C1C6E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25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C1DF868C-6FA5-40F6-9EF1-D11F7C73B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399717F5-3FAC-4591-9BAE-2BBCFA94D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8D1F7898-DB9D-4A3E-A78F-92DBA4A1C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" y="844"/>
              <a:ext cx="444" cy="319"/>
              <a:chOff x="2380" y="2469"/>
              <a:chExt cx="405" cy="292"/>
            </a:xfrm>
          </p:grpSpPr>
          <p:sp>
            <p:nvSpPr>
              <p:cNvPr id="45" name="AutoShape 40">
                <a:extLst>
                  <a:ext uri="{FF2B5EF4-FFF2-40B4-BE49-F238E27FC236}">
                    <a16:creationId xmlns:a16="http://schemas.microsoft.com/office/drawing/2014/main" id="{D6FE6B69-10ED-477B-A506-57DFEE72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42" y="2417"/>
                <a:ext cx="282" cy="405"/>
              </a:xfrm>
              <a:prstGeom prst="moon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A5474585-2818-4B63-876F-17B3FAB99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" y="2469"/>
                <a:ext cx="26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2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OR</a:t>
                </a:r>
              </a:p>
            </p:txBody>
          </p:sp>
        </p:grpSp>
      </p:grpSp>
      <p:sp>
        <p:nvSpPr>
          <p:cNvPr id="47" name="Rectangle 42">
            <a:extLst>
              <a:ext uri="{FF2B5EF4-FFF2-40B4-BE49-F238E27FC236}">
                <a16:creationId xmlns:a16="http://schemas.microsoft.com/office/drawing/2014/main" id="{FA5B4331-5E36-4ECE-8B6D-2DC35A9A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56" y="5567511"/>
            <a:ext cx="6619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/>
              <a:t>Assumption</a:t>
            </a:r>
            <a:r>
              <a:rPr lang="it-IT" altLang="it-IT" sz="2400" dirty="0"/>
              <a:t>: </a:t>
            </a:r>
            <a:r>
              <a:rPr lang="it-IT" altLang="it-IT" sz="2400" dirty="0" err="1"/>
              <a:t>independent</a:t>
            </a:r>
            <a:r>
              <a:rPr lang="it-IT" altLang="it-IT" sz="2400" dirty="0"/>
              <a:t> faults of the </a:t>
            </a:r>
            <a:r>
              <a:rPr lang="it-IT" altLang="it-IT" sz="2400" dirty="0" err="1"/>
              <a:t>components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957801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3FD05-9B09-4902-9F03-C7B0D2FD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Minimal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cut</a:t>
            </a:r>
            <a:r>
              <a:rPr lang="it-IT" dirty="0">
                <a:solidFill>
                  <a:schemeClr val="bg1"/>
                </a:solidFill>
              </a:rPr>
              <a:t> sets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99217-7E67-4B12-9DF3-EEA1EE49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55B0F0-6330-48A4-88C0-BF59483E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DEB240-03D3-4501-BD4F-EA161943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33</a:t>
            </a:fld>
            <a:endParaRPr lang="it-IT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4BFE8A4-5D4F-41E9-BF13-B47C09D8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014" y="3270983"/>
            <a:ext cx="54006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it-IT" altLang="it-IT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Top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= Q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S1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(t) + …  +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</a:t>
            </a:r>
            <a:r>
              <a:rPr lang="it-IT" altLang="it-IT" sz="24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(t) </a:t>
            </a:r>
          </a:p>
          <a:p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t-IT" altLang="it-IT" sz="2400" dirty="0"/>
              <a:t>n </a:t>
            </a:r>
            <a:r>
              <a:rPr lang="it-IT" altLang="it-IT" sz="2400" dirty="0" err="1"/>
              <a:t>number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mininal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cut</a:t>
            </a:r>
            <a:r>
              <a:rPr lang="it-IT" altLang="it-IT" sz="2400" dirty="0"/>
              <a:t> sets</a:t>
            </a:r>
          </a:p>
          <a:p>
            <a:endParaRPr lang="it-IT" altLang="it-IT" dirty="0">
              <a:solidFill>
                <a:srgbClr val="3333FF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A6F054-75D4-4AEF-961F-BCCEC59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35" y="1243394"/>
            <a:ext cx="3260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/>
              <a:t>Minimal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Cut</a:t>
            </a:r>
            <a:r>
              <a:rPr lang="it-IT" altLang="it-IT" sz="2400" dirty="0"/>
              <a:t> Sets</a:t>
            </a:r>
          </a:p>
          <a:p>
            <a:r>
              <a:rPr lang="it-IT" altLang="it-IT" sz="2400" dirty="0"/>
              <a:t>Top = {1}, {2} , {3, 4} , {5}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692D650-967E-4077-A81F-FDCE711EF6FC}"/>
              </a:ext>
            </a:extLst>
          </p:cNvPr>
          <p:cNvGrpSpPr>
            <a:grpSpLocks/>
          </p:cNvGrpSpPr>
          <p:nvPr/>
        </p:nvGrpSpPr>
        <p:grpSpPr bwMode="auto">
          <a:xfrm>
            <a:off x="1099311" y="1626115"/>
            <a:ext cx="3313112" cy="3184525"/>
            <a:chOff x="703" y="572"/>
            <a:chExt cx="2087" cy="2006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9961433-F05D-4842-8D6B-E5EAB3B14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572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F6B93B8F-ED17-4422-AB7A-AB8E5B761C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60" y="1818"/>
              <a:ext cx="272" cy="227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FFCD069F-4B82-4C51-B52B-425761C2B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B24C5D43-0A32-44DF-B5CC-8B032909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524"/>
              <a:ext cx="5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D539893C-4FB1-4A9F-8076-5167CBF7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479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B8B2CE71-1F9E-4E4E-B605-3EEC40471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433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95A1D893-4A41-40ED-A96E-54FCBE60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386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EC75E4AB-7396-46B5-8166-70C0A2EA3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87"/>
              <a:ext cx="227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ED8D4581-D18D-46F1-9765-AC630F652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617"/>
              <a:ext cx="3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600"/>
                <a:t>TOP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8F2EB519-8934-42A3-98C5-E74CE7807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524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G1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69D28890-4E91-4B1C-AF65-A11A6864C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842"/>
              <a:ext cx="4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AND</a:t>
              </a: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7B3675A3-025F-4630-8333-22D876DEE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1</a:t>
              </a: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9FC28314-4C08-4B2E-A20E-5B3063897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47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2</a:t>
              </a: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3615AA1C-222D-4B11-940B-57BE18256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386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3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A61F2021-E2A7-48FA-AF9B-E188D8923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341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4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AC72E7B0-C4F7-44C0-B364-9F38FD259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" y="1433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/>
                <a:t>5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B41D03BB-4673-4580-9331-A57715E4B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9513D34A-FD6F-4BA7-A0B2-721D9F260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B83FB286-A3CF-4ABE-94EB-98EDE6B09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02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2FF802B8-8317-4771-B716-D36A981AC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0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8A69876-3CF8-4EB9-858D-1F4C8134A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A059C40C-2577-455C-B6FC-998712AED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6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64DF901-529F-4BAF-B1DF-2AE3D2387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297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AD2942F8-5510-488B-9B0C-13AE6AC48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" y="1297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6934DD19-DCB0-437D-827A-5BEB8DBFA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134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FD3FCD64-FDEB-40BD-AD48-1F6FAC02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34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856CFB6-88FF-48E6-BC23-F87B13670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5DCB2E4F-4EFC-4E5D-BC23-942731217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29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5906327F-DD92-4673-A1C6-730C294E7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34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DFC3C40C-79CD-47BF-A005-29ED87133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34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3ACD4945-339C-4297-B9E6-ACE4A7A07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2250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D5181A97-3788-4271-B61E-20D2993DB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25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92BC487-61BC-4C56-8FB6-A609E7F75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6EED689-9669-4568-942B-1A8AAEE09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22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75003A84-67FE-42A8-8892-DB89C66C8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" y="844"/>
              <a:ext cx="444" cy="319"/>
              <a:chOff x="2380" y="2469"/>
              <a:chExt cx="405" cy="292"/>
            </a:xfrm>
          </p:grpSpPr>
          <p:sp>
            <p:nvSpPr>
              <p:cNvPr id="45" name="AutoShape 40">
                <a:extLst>
                  <a:ext uri="{FF2B5EF4-FFF2-40B4-BE49-F238E27FC236}">
                    <a16:creationId xmlns:a16="http://schemas.microsoft.com/office/drawing/2014/main" id="{7B67AAA1-CBAD-4B90-84C6-9F64DBC9E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42" y="2417"/>
                <a:ext cx="282" cy="405"/>
              </a:xfrm>
              <a:prstGeom prst="moon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 altLang="it-IT"/>
              </a:p>
            </p:txBody>
          </p:sp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471BD46A-9184-4742-AEF2-D416FCA52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" y="2469"/>
                <a:ext cx="26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11346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1pPr>
                <a:lvl2pPr marL="4572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2pPr>
                <a:lvl3pPr marL="9144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3pPr>
                <a:lvl4pPr marL="13716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4pPr>
                <a:lvl5pPr marL="1828800"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 baseline="30000">
                    <a:solidFill>
                      <a:srgbClr val="333399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15000"/>
                  </a:spcBef>
                  <a:buClr>
                    <a:srgbClr val="FE400C"/>
                  </a:buClr>
                </a:pPr>
                <a:r>
                  <a:rPr lang="it-IT" altLang="it-IT" sz="1200" i="0" baseline="0">
                    <a:solidFill>
                      <a:schemeClr val="tx1"/>
                    </a:solidFill>
                    <a:ea typeface="MS PGothic" panose="020B0600070205080204" pitchFamily="34" charset="-128"/>
                  </a:rPr>
                  <a:t>OR</a:t>
                </a:r>
              </a:p>
            </p:txBody>
          </p:sp>
        </p:grpSp>
      </p:grpSp>
      <p:sp>
        <p:nvSpPr>
          <p:cNvPr id="47" name="Rettangolo 1">
            <a:extLst>
              <a:ext uri="{FF2B5EF4-FFF2-40B4-BE49-F238E27FC236}">
                <a16:creationId xmlns:a16="http://schemas.microsoft.com/office/drawing/2014/main" id="{587232D3-D839-4EA0-9302-8358402CA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235" y="2197626"/>
            <a:ext cx="36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S</a:t>
            </a:r>
            <a:r>
              <a:rPr lang="it-IT" altLang="it-IT" baseline="-25000" dirty="0"/>
              <a:t>1</a:t>
            </a:r>
            <a:endParaRPr lang="it-IT" altLang="it-IT" dirty="0"/>
          </a:p>
        </p:txBody>
      </p:sp>
      <p:sp>
        <p:nvSpPr>
          <p:cNvPr id="48" name="Rettangolo 2">
            <a:extLst>
              <a:ext uri="{FF2B5EF4-FFF2-40B4-BE49-F238E27FC236}">
                <a16:creationId xmlns:a16="http://schemas.microsoft.com/office/drawing/2014/main" id="{4FF1C261-5CEA-41E0-AAC4-EA3C85EE0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075" y="2228995"/>
            <a:ext cx="614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= {1}</a:t>
            </a:r>
          </a:p>
        </p:txBody>
      </p:sp>
      <p:sp>
        <p:nvSpPr>
          <p:cNvPr id="49" name="Rettangolo 43">
            <a:extLst>
              <a:ext uri="{FF2B5EF4-FFF2-40B4-BE49-F238E27FC236}">
                <a16:creationId xmlns:a16="http://schemas.microsoft.com/office/drawing/2014/main" id="{E625A761-509E-41C0-A2E3-0FC3D9A84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818" y="2228995"/>
            <a:ext cx="45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/>
              <a:t>S</a:t>
            </a:r>
            <a:r>
              <a:rPr lang="it-IT" altLang="it-IT" baseline="-25000" dirty="0"/>
              <a:t>2</a:t>
            </a:r>
            <a:endParaRPr lang="it-IT" altLang="it-IT" dirty="0"/>
          </a:p>
        </p:txBody>
      </p:sp>
      <p:sp>
        <p:nvSpPr>
          <p:cNvPr id="50" name="Rettangolo 44">
            <a:extLst>
              <a:ext uri="{FF2B5EF4-FFF2-40B4-BE49-F238E27FC236}">
                <a16:creationId xmlns:a16="http://schemas.microsoft.com/office/drawing/2014/main" id="{19A83B1C-8EAF-4F62-9AB2-85D05780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355" y="2252807"/>
            <a:ext cx="715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= {2}</a:t>
            </a:r>
          </a:p>
        </p:txBody>
      </p:sp>
      <p:sp>
        <p:nvSpPr>
          <p:cNvPr id="51" name="Rettangolo 47">
            <a:extLst>
              <a:ext uri="{FF2B5EF4-FFF2-40B4-BE49-F238E27FC236}">
                <a16:creationId xmlns:a16="http://schemas.microsoft.com/office/drawing/2014/main" id="{B6EBA891-C535-4FB5-B73F-602B5BA6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177" y="2197626"/>
            <a:ext cx="36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S</a:t>
            </a:r>
            <a:r>
              <a:rPr lang="it-IT" altLang="it-IT" baseline="-25000"/>
              <a:t>3</a:t>
            </a:r>
            <a:endParaRPr lang="it-IT" altLang="it-IT"/>
          </a:p>
        </p:txBody>
      </p:sp>
      <p:sp>
        <p:nvSpPr>
          <p:cNvPr id="52" name="Rettangolo 48">
            <a:extLst>
              <a:ext uri="{FF2B5EF4-FFF2-40B4-BE49-F238E27FC236}">
                <a16:creationId xmlns:a16="http://schemas.microsoft.com/office/drawing/2014/main" id="{DFEC4C25-A121-45E2-9FB4-0DE6F32C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460" y="2221439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= {3, 4}</a:t>
            </a:r>
          </a:p>
        </p:txBody>
      </p:sp>
      <p:sp>
        <p:nvSpPr>
          <p:cNvPr id="53" name="Rettangolo 49">
            <a:extLst>
              <a:ext uri="{FF2B5EF4-FFF2-40B4-BE49-F238E27FC236}">
                <a16:creationId xmlns:a16="http://schemas.microsoft.com/office/drawing/2014/main" id="{E405E549-D49F-41F9-8A55-1559E3F7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841" y="2199489"/>
            <a:ext cx="36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S</a:t>
            </a:r>
            <a:r>
              <a:rPr lang="it-IT" altLang="it-IT" baseline="-25000"/>
              <a:t>4</a:t>
            </a:r>
            <a:endParaRPr lang="it-IT" altLang="it-IT"/>
          </a:p>
        </p:txBody>
      </p:sp>
      <p:sp>
        <p:nvSpPr>
          <p:cNvPr id="54" name="Rettangolo 50">
            <a:extLst>
              <a:ext uri="{FF2B5EF4-FFF2-40B4-BE49-F238E27FC236}">
                <a16:creationId xmlns:a16="http://schemas.microsoft.com/office/drawing/2014/main" id="{58A97550-EC57-4053-9F83-C5ABA7228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378" y="2223302"/>
            <a:ext cx="614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= {5}</a:t>
            </a:r>
          </a:p>
        </p:txBody>
      </p:sp>
    </p:spTree>
    <p:extLst>
      <p:ext uri="{BB962C8B-B14F-4D97-AF65-F5344CB8AC3E}">
        <p14:creationId xmlns:p14="http://schemas.microsoft.com/office/powerpoint/2010/main" val="234456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5B147-29F6-4CAF-A995-347EDDDE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 </a:t>
            </a:r>
            <a:r>
              <a:rPr lang="it-IT" dirty="0" err="1">
                <a:solidFill>
                  <a:schemeClr val="bg1"/>
                </a:solidFill>
              </a:rPr>
              <a:t>Trees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DA6FFF-E7AE-453C-B23A-6A4BD271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77425A-0071-450F-9689-4974A0DA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480BEB-6E8A-48A2-B6DA-5B7E1CA7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34</a:t>
            </a:fld>
            <a:endParaRPr lang="it-IT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A6E7A41-2BAC-4B18-A1D9-FB486694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52" y="1346830"/>
            <a:ext cx="9878627" cy="38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Identification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critical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path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the system </a:t>
            </a:r>
          </a:p>
          <a:p>
            <a:pPr marL="171450" lvl="1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Definition of the Top event</a:t>
            </a:r>
          </a:p>
          <a:p>
            <a:pPr marL="171450" lvl="1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Minimal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cut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set (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minimal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set of events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that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leads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to the top event) </a:t>
            </a:r>
            <a:b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</a:b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    	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Analysis: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Failure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probability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Basic events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Failure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probability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minimal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cut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sets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Failure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probability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Top event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</a:pP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Single point of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failure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of the system: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minimal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it-IT" altLang="it-IT" sz="2400" i="0" baseline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cuts</a:t>
            </a:r>
            <a:r>
              <a:rPr lang="it-IT" altLang="it-IT" sz="2400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with a single event</a:t>
            </a:r>
          </a:p>
        </p:txBody>
      </p:sp>
    </p:spTree>
    <p:extLst>
      <p:ext uri="{BB962C8B-B14F-4D97-AF65-F5344CB8AC3E}">
        <p14:creationId xmlns:p14="http://schemas.microsoft.com/office/powerpoint/2010/main" val="391253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BB9CE-A549-4813-AE0E-653BE982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FDD2C0-F3C2-42F9-9ADE-5DF2E84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1D97B-A258-428A-853F-65246A34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35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3C4E2F-8AF1-4D4D-BD8F-A8253412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088" y="3135521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State-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based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1652994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7FD9B-2DBA-4981-9199-A53CD4AA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State-</a:t>
            </a:r>
            <a:r>
              <a:rPr lang="it-IT" dirty="0" err="1">
                <a:solidFill>
                  <a:schemeClr val="bg1"/>
                </a:solidFill>
              </a:rPr>
              <a:t>based</a:t>
            </a:r>
            <a:r>
              <a:rPr lang="it-IT" dirty="0">
                <a:solidFill>
                  <a:schemeClr val="bg1"/>
                </a:solidFill>
              </a:rPr>
              <a:t> models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591E4-70BF-4337-B54C-F7522185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80F89-CEF8-4143-8FE0-8BE31714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11C4F-8F7B-4332-BA32-850EB9FF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36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99AFD6-52E9-4A01-B395-DD1D9FB3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89371"/>
            <a:ext cx="10515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zh-CN" sz="24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Characterize the state of the system at time t:</a:t>
            </a:r>
          </a:p>
          <a:p>
            <a:pPr>
              <a:spcBef>
                <a:spcPct val="0"/>
              </a:spcBef>
            </a:pPr>
            <a:endParaRPr lang="en-GB" altLang="zh-CN" sz="240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GB" altLang="zh-CN" sz="24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	- identification of system states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identification of transitions that govern the changes of state  within a system</a:t>
            </a:r>
            <a:endParaRPr lang="en-GB" altLang="zh-CN" sz="240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altLang="it-IT" sz="2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Each state represents a distinct combination of failed and working modules</a:t>
            </a:r>
          </a:p>
          <a:p>
            <a:pPr>
              <a:spcBef>
                <a:spcPct val="0"/>
              </a:spcBef>
            </a:pPr>
            <a:endParaRPr lang="en-US" altLang="zh-CN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system goes from state to state as modules fail and repair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state transitions are characterized by the probability of failure </a:t>
            </a:r>
            <a:br>
              <a:rPr lang="en-US" altLang="it-IT" sz="2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</a:br>
            <a:r>
              <a:rPr lang="en-US" altLang="it-IT" sz="2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and the probability of repair</a:t>
            </a:r>
          </a:p>
          <a:p>
            <a:pPr>
              <a:spcBef>
                <a:spcPct val="0"/>
              </a:spcBef>
            </a:pPr>
            <a:endParaRPr lang="en-US" altLang="it-IT" sz="2000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32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55042B-5A8F-451D-89B1-B76847B1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Markov model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222539-A033-4B97-80D4-8799AA93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73E2E4-8C03-49E1-B60E-86CEA5CE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F20C9F-72E5-4E61-BA06-F4D5E2A1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37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2BE182A-6252-4CD4-8974-2BDA58314BCB}"/>
              </a:ext>
            </a:extLst>
          </p:cNvPr>
          <p:cNvSpPr/>
          <p:nvPr/>
        </p:nvSpPr>
        <p:spPr>
          <a:xfrm>
            <a:off x="781759" y="1076793"/>
            <a:ext cx="101490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t-IT" sz="2800" dirty="0">
                <a:ea typeface="MS PGothic" panose="020B0600070205080204" pitchFamily="34" charset="-128"/>
              </a:rPr>
              <a:t> graph where nodes are all the possible states and arcs are the possible transitions between states (labeled with a probability function) </a:t>
            </a:r>
          </a:p>
          <a:p>
            <a:pPr>
              <a:spcBef>
                <a:spcPct val="0"/>
              </a:spcBef>
            </a:pPr>
            <a:endParaRPr lang="en-US" altLang="it-IT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62583310-140E-4139-AEDB-0A00F41F0363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091887"/>
            <a:ext cx="2260600" cy="554038"/>
            <a:chOff x="3696" y="2533"/>
            <a:chExt cx="1424" cy="349"/>
          </a:xfrm>
        </p:grpSpPr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5401A58B-4DAC-4C6D-8CC0-3FFC8DFED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544"/>
              <a:ext cx="276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8F9C105-71E9-4CA4-A2FF-B499FD533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33"/>
              <a:ext cx="275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962F505A-ADC6-478B-942C-0FE9D65F1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649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67CEDEE0-738F-4935-959A-5EA4C2160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2629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cxnSp>
          <p:nvCxnSpPr>
            <p:cNvPr id="14" name="AutoShape 25">
              <a:extLst>
                <a:ext uri="{FF2B5EF4-FFF2-40B4-BE49-F238E27FC236}">
                  <a16:creationId xmlns:a16="http://schemas.microsoft.com/office/drawing/2014/main" id="{C7ECA7B8-4631-457A-85E7-83FFFDFD61A8}"/>
                </a:ext>
              </a:extLst>
            </p:cNvPr>
            <p:cNvCxnSpPr>
              <a:cxnSpLocks noChangeShapeType="1"/>
              <a:endCxn id="10" idx="0"/>
            </p:cNvCxnSpPr>
            <p:nvPr/>
          </p:nvCxnSpPr>
          <p:spPr bwMode="auto">
            <a:xfrm flipV="1">
              <a:off x="3696" y="2544"/>
              <a:ext cx="142" cy="131"/>
            </a:xfrm>
            <a:prstGeom prst="curvedConnector4">
              <a:avLst>
                <a:gd name="adj1" fmla="val -107750"/>
                <a:gd name="adj2" fmla="val 209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" name="Connettore 7 6">
            <a:extLst>
              <a:ext uri="{FF2B5EF4-FFF2-40B4-BE49-F238E27FC236}">
                <a16:creationId xmlns:a16="http://schemas.microsoft.com/office/drawing/2014/main" id="{2BACF699-A064-421C-8C17-EB86810603A6}"/>
              </a:ext>
            </a:extLst>
          </p:cNvPr>
          <p:cNvCxnSpPr>
            <a:cxnSpLocks noChangeShapeType="1"/>
            <a:stCxn id="11" idx="6"/>
            <a:endCxn id="11" idx="0"/>
          </p:cNvCxnSpPr>
          <p:nvPr/>
        </p:nvCxnSpPr>
        <p:spPr bwMode="auto">
          <a:xfrm flipH="1" flipV="1">
            <a:off x="5314951" y="3091883"/>
            <a:ext cx="219075" cy="207962"/>
          </a:xfrm>
          <a:prstGeom prst="curvedConnector4">
            <a:avLst>
              <a:gd name="adj1" fmla="val -123347"/>
              <a:gd name="adj2" fmla="val 24412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7 14">
            <a:extLst>
              <a:ext uri="{FF2B5EF4-FFF2-40B4-BE49-F238E27FC236}">
                <a16:creationId xmlns:a16="http://schemas.microsoft.com/office/drawing/2014/main" id="{8B8BB7C3-489A-4D4A-B79D-80A701FFC9C3}"/>
              </a:ext>
            </a:extLst>
          </p:cNvPr>
          <p:cNvCxnSpPr>
            <a:cxnSpLocks noChangeShapeType="1"/>
            <a:stCxn id="10" idx="7"/>
            <a:endCxn id="11" idx="1"/>
          </p:cNvCxnSpPr>
          <p:nvPr/>
        </p:nvCxnSpPr>
        <p:spPr bwMode="auto">
          <a:xfrm rot="5400000" flipH="1" flipV="1">
            <a:off x="4398170" y="2408465"/>
            <a:ext cx="17463" cy="1508125"/>
          </a:xfrm>
          <a:prstGeom prst="curvedConnector3">
            <a:avLst>
              <a:gd name="adj1" fmla="val 175785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ttangolo 1">
            <a:extLst>
              <a:ext uri="{FF2B5EF4-FFF2-40B4-BE49-F238E27FC236}">
                <a16:creationId xmlns:a16="http://schemas.microsoft.com/office/drawing/2014/main" id="{353170AD-59A8-40EF-A51C-D32DF6F5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7" y="2786180"/>
            <a:ext cx="4171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Reliability model</a:t>
            </a:r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D98B4E9D-91A2-4FBD-AEB5-3FAE307CC7D9}"/>
              </a:ext>
            </a:extLst>
          </p:cNvPr>
          <p:cNvGrpSpPr>
            <a:grpSpLocks/>
          </p:cNvGrpSpPr>
          <p:nvPr/>
        </p:nvGrpSpPr>
        <p:grpSpPr bwMode="auto">
          <a:xfrm>
            <a:off x="2509838" y="2371654"/>
            <a:ext cx="2990850" cy="2967038"/>
            <a:chOff x="3236" y="937"/>
            <a:chExt cx="1884" cy="1869"/>
          </a:xfrm>
        </p:grpSpPr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251612AE-899B-42C9-97D4-793A1636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544"/>
              <a:ext cx="276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E56DCE0B-BB6E-4262-B332-D20D546C8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33"/>
              <a:ext cx="275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BA91F489-D2E3-4794-9EF2-F954E10D8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62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0</a:t>
              </a:r>
            </a:p>
          </p:txBody>
        </p: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A35752AE-D322-40E4-B5C7-48B3ADDE1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" y="2568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</a:t>
              </a:r>
            </a:p>
          </p:txBody>
        </p:sp>
        <p:cxnSp>
          <p:nvCxnSpPr>
            <p:cNvPr id="37" name="AutoShape 25">
              <a:extLst>
                <a:ext uri="{FF2B5EF4-FFF2-40B4-BE49-F238E27FC236}">
                  <a16:creationId xmlns:a16="http://schemas.microsoft.com/office/drawing/2014/main" id="{110FD57D-A5BC-4B09-B9B1-5D62A1135297}"/>
                </a:ext>
              </a:extLst>
            </p:cNvPr>
            <p:cNvCxnSpPr>
              <a:cxnSpLocks noChangeShapeType="1"/>
              <a:endCxn id="33" idx="0"/>
            </p:cNvCxnSpPr>
            <p:nvPr/>
          </p:nvCxnSpPr>
          <p:spPr bwMode="auto">
            <a:xfrm flipV="1">
              <a:off x="3696" y="2544"/>
              <a:ext cx="142" cy="131"/>
            </a:xfrm>
            <a:prstGeom prst="curvedConnector4">
              <a:avLst>
                <a:gd name="adj1" fmla="val -107750"/>
                <a:gd name="adj2" fmla="val 209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26">
              <a:extLst>
                <a:ext uri="{FF2B5EF4-FFF2-40B4-BE49-F238E27FC236}">
                  <a16:creationId xmlns:a16="http://schemas.microsoft.com/office/drawing/2014/main" id="{005BD6F3-3AF4-4A6B-80D0-9915878D1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222"/>
              <a:ext cx="5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1-p</a:t>
              </a:r>
              <a:r>
                <a:rPr lang="it-IT" altLang="it-IT" baseline="-25000" dirty="0"/>
                <a:t>f</a:t>
              </a:r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07A76F66-FCAC-414C-AC67-B2460DD5F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2140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 err="1"/>
                <a:t>p</a:t>
              </a:r>
              <a:r>
                <a:rPr lang="it-IT" altLang="it-IT" baseline="-25000" dirty="0" err="1"/>
                <a:t>f</a:t>
              </a:r>
              <a:endParaRPr lang="it-IT" altLang="it-IT" baseline="-25000" dirty="0"/>
            </a:p>
          </p:txBody>
        </p:sp>
        <p:sp>
          <p:nvSpPr>
            <p:cNvPr id="48" name="Text Box 30">
              <a:extLst>
                <a:ext uri="{FF2B5EF4-FFF2-40B4-BE49-F238E27FC236}">
                  <a16:creationId xmlns:a16="http://schemas.microsoft.com/office/drawing/2014/main" id="{410DCD51-3CBC-49E1-8000-6C1298CE8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8" y="937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 err="1"/>
                <a:t>p</a:t>
              </a:r>
              <a:r>
                <a:rPr lang="it-IT" altLang="it-IT" baseline="-25000" dirty="0" err="1"/>
                <a:t>f</a:t>
              </a:r>
              <a:endParaRPr lang="it-IT" altLang="it-IT" baseline="-25000" dirty="0"/>
            </a:p>
          </p:txBody>
        </p:sp>
      </p:grpSp>
      <p:cxnSp>
        <p:nvCxnSpPr>
          <p:cNvPr id="40" name="Connettore 7 6">
            <a:extLst>
              <a:ext uri="{FF2B5EF4-FFF2-40B4-BE49-F238E27FC236}">
                <a16:creationId xmlns:a16="http://schemas.microsoft.com/office/drawing/2014/main" id="{AC221C75-D43C-475C-B327-3DCD52362DDB}"/>
              </a:ext>
            </a:extLst>
          </p:cNvPr>
          <p:cNvCxnSpPr>
            <a:cxnSpLocks noChangeShapeType="1"/>
            <a:stCxn id="34" idx="6"/>
            <a:endCxn id="34" idx="0"/>
          </p:cNvCxnSpPr>
          <p:nvPr/>
        </p:nvCxnSpPr>
        <p:spPr bwMode="auto">
          <a:xfrm flipH="1" flipV="1">
            <a:off x="5281614" y="4905303"/>
            <a:ext cx="219075" cy="207963"/>
          </a:xfrm>
          <a:prstGeom prst="curvedConnector4">
            <a:avLst>
              <a:gd name="adj1" fmla="val -123347"/>
              <a:gd name="adj2" fmla="val 24412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ttore 7 14">
            <a:extLst>
              <a:ext uri="{FF2B5EF4-FFF2-40B4-BE49-F238E27FC236}">
                <a16:creationId xmlns:a16="http://schemas.microsoft.com/office/drawing/2014/main" id="{045D9826-A36C-4B8B-AAB1-07474B27B192}"/>
              </a:ext>
            </a:extLst>
          </p:cNvPr>
          <p:cNvCxnSpPr>
            <a:cxnSpLocks noChangeShapeType="1"/>
            <a:stCxn id="33" idx="7"/>
            <a:endCxn id="34" idx="1"/>
          </p:cNvCxnSpPr>
          <p:nvPr/>
        </p:nvCxnSpPr>
        <p:spPr bwMode="auto">
          <a:xfrm rot="5400000" flipH="1" flipV="1">
            <a:off x="4364832" y="4221884"/>
            <a:ext cx="17462" cy="1508125"/>
          </a:xfrm>
          <a:prstGeom prst="curvedConnector3">
            <a:avLst>
              <a:gd name="adj1" fmla="val 175785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6">
            <a:extLst>
              <a:ext uri="{FF2B5EF4-FFF2-40B4-BE49-F238E27FC236}">
                <a16:creationId xmlns:a16="http://schemas.microsoft.com/office/drawing/2014/main" id="{9DFCA04D-5D17-4A46-BAA8-F847C1DE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587927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r</a:t>
            </a:r>
          </a:p>
        </p:txBody>
      </p:sp>
      <p:cxnSp>
        <p:nvCxnSpPr>
          <p:cNvPr id="43" name="Connettore 7 21">
            <a:extLst>
              <a:ext uri="{FF2B5EF4-FFF2-40B4-BE49-F238E27FC236}">
                <a16:creationId xmlns:a16="http://schemas.microsoft.com/office/drawing/2014/main" id="{87AC23C0-9D37-4B45-9ACE-54D2CC48730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4382001" y="4481497"/>
            <a:ext cx="149812" cy="1659604"/>
          </a:xfrm>
          <a:prstGeom prst="curvedConnector3">
            <a:avLst>
              <a:gd name="adj1" fmla="val -1525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26">
            <a:extLst>
              <a:ext uri="{FF2B5EF4-FFF2-40B4-BE49-F238E27FC236}">
                <a16:creationId xmlns:a16="http://schemas.microsoft.com/office/drawing/2014/main" id="{C91C5A7B-49DA-4761-863A-79FEC777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1" y="4314792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1-p</a:t>
            </a:r>
            <a:r>
              <a:rPr lang="it-IT" altLang="it-IT" baseline="-25000" dirty="0"/>
              <a:t>r</a:t>
            </a:r>
          </a:p>
        </p:txBody>
      </p:sp>
      <p:sp>
        <p:nvSpPr>
          <p:cNvPr id="46" name="Rettangolo 1">
            <a:extLst>
              <a:ext uri="{FF2B5EF4-FFF2-40B4-BE49-F238E27FC236}">
                <a16:creationId xmlns:a16="http://schemas.microsoft.com/office/drawing/2014/main" id="{F42B48B3-64AC-426C-A383-E0116C46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6" y="4673065"/>
            <a:ext cx="4088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t-IT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Availability model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9125182E-7AB5-4935-A440-EA38F500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2" y="2484208"/>
            <a:ext cx="930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1-p</a:t>
            </a:r>
            <a:r>
              <a:rPr lang="it-IT" altLang="it-IT" baseline="-25000" dirty="0"/>
              <a:t>f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5A54BA2A-939D-4E1B-A1B5-B80C62BA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2" y="2554609"/>
            <a:ext cx="930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</a:t>
            </a:r>
            <a:endParaRPr lang="it-IT" altLang="it-IT" baseline="-25000" dirty="0"/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FC09FA5-537F-405B-AB72-48A763B8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9" y="3169933"/>
            <a:ext cx="2739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</a:t>
            </a:r>
            <a:endParaRPr lang="it-IT" altLang="it-IT" baseline="-25000" dirty="0"/>
          </a:p>
        </p:txBody>
      </p:sp>
      <p:sp>
        <p:nvSpPr>
          <p:cNvPr id="52" name="Text Box 26">
            <a:extLst>
              <a:ext uri="{FF2B5EF4-FFF2-40B4-BE49-F238E27FC236}">
                <a16:creationId xmlns:a16="http://schemas.microsoft.com/office/drawing/2014/main" id="{BCBDAD13-4B97-4537-8ABA-806D6E10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733" y="3148012"/>
            <a:ext cx="31288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0</a:t>
            </a:r>
            <a:endParaRPr lang="it-IT" alt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3915654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4AA1C-01AB-4FFC-973A-E2ECCC21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Markov models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8B7EA7-E697-44E5-97BD-F36C38B1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4AB79F-6786-4651-96FA-D112C0C3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069E8E-9A21-4219-9A9D-9661CD26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38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E4C27C-FD1E-4C13-8CFF-C8F5D27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84" y="2950248"/>
            <a:ext cx="1036934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Main points:</a:t>
            </a:r>
            <a:b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</a:b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- systems with arbitrary structures  and complex dependencies</a:t>
            </a:r>
            <a:endParaRPr lang="it-IT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it-IT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assumption of independent failures no longer necessary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	- can be used for both reliability and availability modeling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098EB5-95EC-4515-BE45-5EBF1AA1E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9" y="1079788"/>
            <a:ext cx="96354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b="1" dirty="0">
                <a:solidFill>
                  <a:schemeClr val="tx1"/>
                </a:solidFill>
                <a:ea typeface="MS PGothic" panose="020B0600070205080204" pitchFamily="34" charset="-128"/>
              </a:rPr>
              <a:t>Markov models </a:t>
            </a:r>
            <a:r>
              <a:rPr lang="en-US" altLang="it-IT" sz="2400" dirty="0">
                <a:solidFill>
                  <a:schemeClr val="tx1"/>
                </a:solidFill>
                <a:ea typeface="MS PGothic" panose="020B0600070205080204" pitchFamily="34" charset="-128"/>
              </a:rPr>
              <a:t>(a special type of random process) :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ea typeface="MS PGothic" panose="020B0600070205080204" pitchFamily="34" charset="-128"/>
              </a:rPr>
              <a:t>Basic assumption: the system behavior at any time instant depends  only on the current state  (independent of past values)</a:t>
            </a:r>
          </a:p>
        </p:txBody>
      </p:sp>
    </p:spTree>
    <p:extLst>
      <p:ext uri="{BB962C8B-B14F-4D97-AF65-F5344CB8AC3E}">
        <p14:creationId xmlns:p14="http://schemas.microsoft.com/office/powerpoint/2010/main" val="3822396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DBF9F-CA9A-46D9-99F2-B087970D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Markov </a:t>
            </a:r>
            <a:r>
              <a:rPr lang="it-IT" dirty="0" err="1">
                <a:solidFill>
                  <a:schemeClr val="bg1"/>
                </a:solidFill>
              </a:rPr>
              <a:t>process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F94B4C-BA7E-4EC5-B8A5-AADE9593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2E9B7-8001-4F53-B289-F59CF675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E1046F-3D81-455B-9C1B-DBFB4D02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39</a:t>
            </a:fld>
            <a:endParaRPr lang="it-IT"/>
          </a:p>
        </p:txBody>
      </p:sp>
      <p:sp>
        <p:nvSpPr>
          <p:cNvPr id="7" name="Rettangolo 3">
            <a:extLst>
              <a:ext uri="{FF2B5EF4-FFF2-40B4-BE49-F238E27FC236}">
                <a16:creationId xmlns:a16="http://schemas.microsoft.com/office/drawing/2014/main" id="{981C1260-2970-456F-9125-57F2676F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02" y="1168502"/>
            <a:ext cx="98876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714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In a general random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process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{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X</a:t>
            </a:r>
            <a:r>
              <a:rPr lang="it-IT" altLang="it-IT" sz="2000" baseline="-25000" dirty="0" err="1">
                <a:solidFill>
                  <a:schemeClr val="tx1"/>
                </a:solidFill>
                <a:ea typeface="MS PGothic" panose="020B0600070205080204" pitchFamily="34" charset="-128"/>
              </a:rPr>
              <a:t>t</a:t>
            </a:r>
            <a:r>
              <a:rPr lang="it-IT" altLang="it-IT" sz="2000" baseline="-250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},  the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value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of the random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variable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</a:rPr>
              <a:t>X</a:t>
            </a:r>
            <a:r>
              <a:rPr lang="it-IT" altLang="it-IT" sz="2000" baseline="-25000" dirty="0">
                <a:solidFill>
                  <a:schemeClr val="tx1"/>
                </a:solidFill>
              </a:rPr>
              <a:t>t+1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may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depend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on the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values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of the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previous</a:t>
            </a: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 random </a:t>
            </a:r>
            <a:r>
              <a:rPr lang="it-IT" altLang="it-IT" sz="2000" dirty="0" err="1">
                <a:solidFill>
                  <a:schemeClr val="tx1"/>
                </a:solidFill>
                <a:ea typeface="MS PGothic" panose="020B0600070205080204" pitchFamily="34" charset="-128"/>
              </a:rPr>
              <a:t>variables</a:t>
            </a:r>
            <a:endParaRPr lang="it-IT" altLang="it-IT" sz="20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b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it-IT" altLang="it-IT" sz="2000" dirty="0">
                <a:solidFill>
                  <a:schemeClr val="tx1"/>
                </a:solidFill>
                <a:ea typeface="MS PGothic" panose="020B0600070205080204" pitchFamily="34" charset="-128"/>
              </a:rPr>
              <a:t>	</a:t>
            </a:r>
            <a:r>
              <a:rPr lang="it-IT" altLang="it-IT" sz="2000" dirty="0">
                <a:solidFill>
                  <a:schemeClr val="tx1"/>
                </a:solidFill>
              </a:rPr>
              <a:t> 		   X</a:t>
            </a:r>
            <a:r>
              <a:rPr lang="it-IT" altLang="it-IT" sz="2000" baseline="-25000" dirty="0">
                <a:solidFill>
                  <a:schemeClr val="tx1"/>
                </a:solidFill>
              </a:rPr>
              <a:t>t0 </a:t>
            </a:r>
            <a:r>
              <a:rPr lang="it-IT" altLang="it-IT" sz="2000" dirty="0">
                <a:solidFill>
                  <a:schemeClr val="tx1"/>
                </a:solidFill>
              </a:rPr>
              <a:t>X</a:t>
            </a:r>
            <a:r>
              <a:rPr lang="it-IT" altLang="it-IT" sz="2000" baseline="-25000" dirty="0">
                <a:solidFill>
                  <a:schemeClr val="tx1"/>
                </a:solidFill>
              </a:rPr>
              <a:t>t1</a:t>
            </a:r>
            <a:r>
              <a:rPr lang="it-IT" altLang="it-IT" sz="2000" dirty="0">
                <a:solidFill>
                  <a:schemeClr val="tx1"/>
                </a:solidFill>
              </a:rPr>
              <a:t> ............</a:t>
            </a:r>
            <a:r>
              <a:rPr lang="it-IT" altLang="it-IT" sz="2000" dirty="0" err="1">
                <a:solidFill>
                  <a:schemeClr val="tx1"/>
                </a:solidFill>
              </a:rPr>
              <a:t>X</a:t>
            </a:r>
            <a:r>
              <a:rPr lang="it-IT" altLang="it-IT" sz="2000" baseline="-25000" dirty="0" err="1">
                <a:solidFill>
                  <a:schemeClr val="tx1"/>
                </a:solidFill>
              </a:rPr>
              <a:t>t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442F0EA-E479-4F21-A1B1-71AC2939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43" y="4576794"/>
            <a:ext cx="7882478" cy="6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68C8D56-AC8C-4056-ACA2-942752B3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489" y="2930020"/>
            <a:ext cx="2809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Markov process</a:t>
            </a:r>
            <a:endParaRPr lang="it-IT" altLang="it-IT" sz="18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7615B545-3471-4FD8-B8B1-76A8B24C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658" y="3678526"/>
            <a:ext cx="7519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state of a process at time </a:t>
            </a:r>
            <a:r>
              <a:rPr lang="it-IT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t+1 </a:t>
            </a: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depends only on the state at time t, and is  independent  on any state before t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92A536-4EAD-4FF4-B119-4D3DC844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300" y="5359688"/>
            <a:ext cx="7707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 Light" panose="020F0302020204030204" pitchFamily="34" charset="0"/>
              </a:rPr>
              <a:t>Markov property: “the current state is enough to determine </a:t>
            </a:r>
            <a:b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 Light" panose="020F0302020204030204" pitchFamily="34" charset="0"/>
              </a:rPr>
            </a:b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 Light" panose="020F0302020204030204" pitchFamily="34" charset="0"/>
              </a:rPr>
              <a:t>the future state”</a:t>
            </a:r>
            <a:endParaRPr lang="it-IT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781A6-40BD-4F75-998D-6361C2FA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cs typeface="Calibri" panose="020F0502020204030204" pitchFamily="34" charset="0"/>
              </a:rPr>
              <a:t>Quantitative </a:t>
            </a:r>
            <a:r>
              <a:rPr lang="it-IT" altLang="it-IT" sz="4000" dirty="0" err="1">
                <a:solidFill>
                  <a:schemeClr val="bg1"/>
                </a:solidFill>
                <a:cs typeface="Calibri" panose="020F0502020204030204" pitchFamily="34" charset="0"/>
              </a:rPr>
              <a:t>evaluation</a:t>
            </a:r>
            <a:r>
              <a:rPr lang="it-IT" altLang="it-IT" sz="4000" dirty="0">
                <a:solidFill>
                  <a:schemeClr val="bg1"/>
                </a:solidFill>
                <a:cs typeface="Calibri" panose="020F0502020204030204" pitchFamily="34" charset="0"/>
              </a:rPr>
              <a:t> of </a:t>
            </a:r>
            <a:r>
              <a:rPr lang="it-IT" altLang="it-IT" sz="4000" dirty="0" err="1">
                <a:solidFill>
                  <a:schemeClr val="bg1"/>
                </a:solidFill>
                <a:cs typeface="Calibri" panose="020F0502020204030204" pitchFamily="34" charset="0"/>
              </a:rPr>
              <a:t>Dependability</a:t>
            </a:r>
            <a:r>
              <a:rPr lang="it-IT" altLang="it-IT" sz="40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it-IT" sz="4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5D859-1C5E-4C21-A307-3C6D86B2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236399"/>
            <a:ext cx="10957506" cy="23910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en-US" altLang="it-IT" dirty="0"/>
              <a:t>Faults are the cause of errors and failures. Does  the arrival time of faults fit a </a:t>
            </a:r>
            <a:r>
              <a:rPr lang="en-US" altLang="it-IT" b="1" dirty="0"/>
              <a:t>probability distribution</a:t>
            </a:r>
            <a:r>
              <a:rPr lang="en-US" altLang="it-IT" dirty="0"/>
              <a:t>? </a:t>
            </a:r>
            <a:br>
              <a:rPr lang="en-US" altLang="it-IT" dirty="0"/>
            </a:br>
            <a:r>
              <a:rPr lang="en-US" altLang="it-IT" dirty="0"/>
              <a:t>If so, what are the parameters of that distribution?</a:t>
            </a:r>
          </a:p>
          <a:p>
            <a:pPr>
              <a:spcBef>
                <a:spcPts val="375"/>
              </a:spcBef>
              <a:buClr>
                <a:srgbClr val="FE400C"/>
              </a:buClr>
            </a:pPr>
            <a:endParaRPr lang="en-US" altLang="it-IT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en-US" altLang="it-IT" dirty="0"/>
              <a:t>Consider the time to failure of a system or component. </a:t>
            </a:r>
            <a:br>
              <a:rPr lang="en-US" altLang="it-IT" dirty="0"/>
            </a:br>
            <a:r>
              <a:rPr lang="en-US" altLang="it-IT" dirty="0"/>
              <a:t>It is not exactly predictable - </a:t>
            </a:r>
            <a:r>
              <a:rPr lang="en-US" altLang="it-IT" b="1" dirty="0"/>
              <a:t>random variable</a:t>
            </a:r>
            <a:r>
              <a:rPr lang="en-US" altLang="it-IT" dirty="0"/>
              <a:t>.</a:t>
            </a:r>
            <a:r>
              <a:rPr lang="en-US" altLang="it-IT" sz="2000" dirty="0"/>
              <a:t>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274701-0DE6-4EC1-B54B-09FA1904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8A1600-C8BF-420C-88C9-78C4F7AF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4D99C-CEDC-4D32-A2A0-E12DDB0A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</a:t>
            </a:fld>
            <a:endParaRPr lang="it-IT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DF43BA5-6E62-4565-A9BF-ACCD10CB3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410" y="3712383"/>
            <a:ext cx="685800" cy="536271"/>
          </a:xfrm>
          <a:prstGeom prst="downArrow">
            <a:avLst>
              <a:gd name="adj1" fmla="val 50000"/>
              <a:gd name="adj2" fmla="val 2569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F92745B-DEBD-487D-B527-FA1F2845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39" y="5037703"/>
            <a:ext cx="1110328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Evaluation of Failure rate,  Mean Time To Failure (MTTF), Mean Time To Repair (MTTR),   Reliability (R(t)),  Availability (A(t)) function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DF171A-3292-4AEB-8685-6274E3EA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247" y="4411403"/>
            <a:ext cx="2778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probability theory</a:t>
            </a:r>
          </a:p>
        </p:txBody>
      </p:sp>
    </p:spTree>
    <p:extLst>
      <p:ext uri="{BB962C8B-B14F-4D97-AF65-F5344CB8AC3E}">
        <p14:creationId xmlns:p14="http://schemas.microsoft.com/office/powerpoint/2010/main" val="385002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FDFCF-1877-4756-AD17-D1B976BA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Markov chain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D60832-BA6E-4B5F-B59B-9B7B81B6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109DD-3E43-4A58-873D-4A184893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215BF-3AC6-4CA2-9051-11E53EC5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40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8A1ABE-620A-4364-8B01-6559A50F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09339"/>
            <a:ext cx="9729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 Markov chain is a Markov process X with discrete state space 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A5489D-0DF0-4D31-B380-AE183EEE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5222866"/>
            <a:ext cx="10688637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We consider only </a:t>
            </a:r>
            <a:r>
              <a:rPr lang="en-US" altLang="it-IT" sz="240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homogeneous</a:t>
            </a:r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Markov chains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	- discrete-time Markov chains (DTMC) / Continuous-time Markov chains (CTMC)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0C5DD01-FCA4-4889-A903-177B0A05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70" y="3522808"/>
            <a:ext cx="772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The probability of transition from state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to state j does not depend by the  time.   This probability is called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it-IT" sz="2400" baseline="-25000" dirty="0" err="1">
                <a:solidFill>
                  <a:schemeClr val="tx1"/>
                </a:solidFill>
                <a:latin typeface="+mn-lt"/>
              </a:rPr>
              <a:t>ij</a:t>
            </a:r>
            <a:endParaRPr lang="en-US" altLang="it-IT" sz="2400" baseline="-25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E412F-8F28-4B50-937A-D770041C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94858"/>
            <a:ext cx="65516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A461F-7CA4-4AF1-AC7E-6D2C087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40395"/>
            <a:ext cx="32400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">
            <a:extLst>
              <a:ext uri="{FF2B5EF4-FFF2-40B4-BE49-F238E27FC236}">
                <a16:creationId xmlns:a16="http://schemas.microsoft.com/office/drawing/2014/main" id="{ECD8ACFD-9FF5-44A0-80E1-36F2D198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" y="1767006"/>
            <a:ext cx="11486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8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 Markov chain is homogeneous  if  it has </a:t>
            </a:r>
            <a:r>
              <a:rPr lang="en-US" altLang="it-IT" sz="280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steady-state transition probabilities</a:t>
            </a:r>
            <a:endParaRPr lang="en-US" altLang="it-IT" sz="2800" i="0" baseline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446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58885-DF55-4B10-9D18-C407B64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Transition probability matrix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C09D1-E1C1-439B-8C66-6AEC5C1B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D73569-D3D1-4259-B789-C9F2E4D4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EB15E6-A00D-4EED-9043-CE47AC50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41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01EDCFE-819A-4612-964B-7685E837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63" y="1128488"/>
            <a:ext cx="1145861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9pPr>
          </a:lstStyle>
          <a:p>
            <a:pPr marL="0" indent="0" eaLnBrk="0" hangingPunct="0">
              <a:spcBef>
                <a:spcPct val="15000"/>
              </a:spcBef>
              <a:buClr>
                <a:srgbClr val="FE400C"/>
              </a:buClr>
              <a:defRPr/>
            </a:pPr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If a Markov process is finite-state, we can define the transition probability matrix P (</a:t>
            </a:r>
            <a:r>
              <a:rPr lang="en-US" altLang="it-IT" sz="2400" i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nxn</a:t>
            </a:r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</a:p>
          <a:p>
            <a:pPr eaLnBrk="0" hangingPunct="0">
              <a:spcBef>
                <a:spcPct val="15000"/>
              </a:spcBef>
              <a:buClr>
                <a:srgbClr val="FE400C"/>
              </a:buClr>
              <a:defRPr/>
            </a:pPr>
            <a:endParaRPr lang="en-US" altLang="it-IT" i="0" baseline="0" dirty="0">
              <a:solidFill>
                <a:srgbClr val="3333FF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157258C-D490-4341-A961-E96B3AD2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73514"/>
            <a:ext cx="56165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D55CFC8-E5BF-4BE4-B074-20FD4CE1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74" y="2285507"/>
            <a:ext cx="28082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3AE6F3EC-5B58-413E-A706-C3D77A89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86" y="3595687"/>
            <a:ext cx="80645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000" dirty="0">
                <a:solidFill>
                  <a:schemeClr val="accent2"/>
                </a:solidFill>
              </a:rPr>
              <a:t> </a:t>
            </a:r>
            <a:r>
              <a:rPr lang="en-US" altLang="it-IT" sz="2000" b="1" dirty="0" err="1">
                <a:solidFill>
                  <a:schemeClr val="tx1"/>
                </a:solidFill>
              </a:rPr>
              <a:t>pij</a:t>
            </a:r>
            <a:r>
              <a:rPr lang="en-US" altLang="it-IT" sz="2000" b="1" dirty="0">
                <a:solidFill>
                  <a:schemeClr val="tx1"/>
                </a:solidFill>
              </a:rPr>
              <a:t> </a:t>
            </a:r>
            <a:r>
              <a:rPr lang="en-US" altLang="it-IT" sz="2000" dirty="0">
                <a:solidFill>
                  <a:schemeClr val="tx1"/>
                </a:solidFill>
              </a:rPr>
              <a:t>= probability of moving from state </a:t>
            </a:r>
            <a:r>
              <a:rPr lang="en-US" altLang="it-IT" sz="2000" dirty="0" err="1">
                <a:solidFill>
                  <a:schemeClr val="tx1"/>
                </a:solidFill>
              </a:rPr>
              <a:t>i</a:t>
            </a:r>
            <a:r>
              <a:rPr lang="en-US" altLang="it-IT" sz="2000" dirty="0">
                <a:solidFill>
                  <a:schemeClr val="tx1"/>
                </a:solidFill>
              </a:rPr>
              <a:t> to state j in one step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endParaRPr lang="en-US" altLang="it-IT" sz="2000" dirty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000" b="1" dirty="0">
                <a:solidFill>
                  <a:schemeClr val="tx1"/>
                </a:solidFill>
              </a:rPr>
              <a:t>row </a:t>
            </a:r>
            <a:r>
              <a:rPr lang="en-US" altLang="it-IT" sz="2000" b="1" dirty="0" err="1">
                <a:solidFill>
                  <a:schemeClr val="tx1"/>
                </a:solidFill>
              </a:rPr>
              <a:t>i</a:t>
            </a:r>
            <a:r>
              <a:rPr lang="en-US" altLang="it-IT" sz="2000" b="1" dirty="0">
                <a:solidFill>
                  <a:schemeClr val="tx1"/>
                </a:solidFill>
              </a:rPr>
              <a:t> of matrix P</a:t>
            </a:r>
            <a:r>
              <a:rPr lang="en-US" altLang="it-IT" sz="2000" dirty="0">
                <a:solidFill>
                  <a:schemeClr val="tx1"/>
                </a:solidFill>
              </a:rPr>
              <a:t>:</a:t>
            </a:r>
            <a:br>
              <a:rPr lang="en-US" altLang="it-IT" sz="2000" dirty="0">
                <a:solidFill>
                  <a:schemeClr val="tx1"/>
                </a:solidFill>
              </a:rPr>
            </a:br>
            <a:r>
              <a:rPr lang="en-US" altLang="it-IT" sz="2000" dirty="0">
                <a:solidFill>
                  <a:schemeClr val="tx1"/>
                </a:solidFill>
              </a:rPr>
              <a:t> probability of make a transition starting from state </a:t>
            </a:r>
            <a:r>
              <a:rPr lang="en-US" altLang="it-IT" sz="2000" dirty="0" err="1">
                <a:solidFill>
                  <a:schemeClr val="tx1"/>
                </a:solidFill>
              </a:rPr>
              <a:t>i</a:t>
            </a:r>
            <a:endParaRPr lang="en-US" altLang="it-IT" sz="2000" dirty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endParaRPr lang="en-US" altLang="it-IT" sz="2000" dirty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r>
              <a:rPr lang="en-US" altLang="it-IT" sz="2000" b="1" dirty="0">
                <a:solidFill>
                  <a:schemeClr val="tx1"/>
                </a:solidFill>
              </a:rPr>
              <a:t>column j of matrix P</a:t>
            </a:r>
            <a:r>
              <a:rPr lang="en-US" altLang="it-IT" sz="2000" dirty="0">
                <a:solidFill>
                  <a:schemeClr val="tx1"/>
                </a:solidFill>
              </a:rPr>
              <a:t>:</a:t>
            </a:r>
            <a:br>
              <a:rPr lang="en-US" altLang="it-IT" sz="2000" dirty="0">
                <a:solidFill>
                  <a:schemeClr val="tx1"/>
                </a:solidFill>
              </a:rPr>
            </a:br>
            <a:r>
              <a:rPr lang="en-US" altLang="it-IT" sz="2000" dirty="0">
                <a:solidFill>
                  <a:schemeClr val="tx1"/>
                </a:solidFill>
              </a:rPr>
              <a:t> probability of making a transition from any state to state j </a:t>
            </a:r>
          </a:p>
        </p:txBody>
      </p:sp>
    </p:spTree>
    <p:extLst>
      <p:ext uri="{BB962C8B-B14F-4D97-AF65-F5344CB8AC3E}">
        <p14:creationId xmlns:p14="http://schemas.microsoft.com/office/powerpoint/2010/main" val="1882866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1D54A-7355-44B6-A9F9-156C8160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Discrete-time Markov chain (DTMC)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50571-3817-43BF-B6B4-74A72A07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427508-F50E-4DE7-95C1-91BFCE9E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527D0E-F5D3-4D31-9AFA-08C638B2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42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A041C0-AD98-4FEE-A4D0-F1B7FD75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747" y="2747171"/>
            <a:ext cx="4916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it-IT" sz="1000" i="0" baseline="0" dirty="0">
                <a:solidFill>
                  <a:schemeClr val="tx1"/>
                </a:solidFill>
                <a:latin typeface="Symbol" panose="05050102010706020507" pitchFamily="18" charset="2"/>
              </a:rPr>
              <a:t>        </a:t>
            </a:r>
            <a:r>
              <a:rPr lang="en-US" altLang="it-IT" sz="2400" i="0" baseline="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it-IT" sz="2400" i="0" baseline="-25000" dirty="0">
                <a:solidFill>
                  <a:schemeClr val="tx1"/>
                </a:solidFill>
              </a:rPr>
              <a:t>i</a:t>
            </a:r>
            <a:r>
              <a:rPr lang="en-US" altLang="it-IT" sz="2400" i="0" dirty="0">
                <a:solidFill>
                  <a:schemeClr val="tx1"/>
                </a:solidFill>
              </a:rPr>
              <a:t>(t)</a:t>
            </a:r>
            <a:r>
              <a:rPr lang="en-US" altLang="it-IT" sz="2400" i="0" baseline="0" dirty="0">
                <a:solidFill>
                  <a:schemeClr val="tx1"/>
                </a:solidFill>
              </a:rPr>
              <a:t> = P{</a:t>
            </a:r>
            <a:r>
              <a:rPr lang="en-US" altLang="it-IT" sz="2400" i="0" baseline="0" dirty="0" err="1">
                <a:solidFill>
                  <a:schemeClr val="tx1"/>
                </a:solidFill>
              </a:rPr>
              <a:t>X</a:t>
            </a:r>
            <a:r>
              <a:rPr lang="en-US" altLang="it-IT" sz="2400" i="0" baseline="-25000" dirty="0" err="1">
                <a:solidFill>
                  <a:schemeClr val="tx1"/>
                </a:solidFill>
              </a:rPr>
              <a:t>t</a:t>
            </a:r>
            <a:r>
              <a:rPr lang="en-US" altLang="it-IT" sz="2400" i="0" baseline="0" dirty="0">
                <a:solidFill>
                  <a:schemeClr val="tx1"/>
                </a:solidFill>
              </a:rPr>
              <a:t> = </a:t>
            </a:r>
            <a:r>
              <a:rPr lang="en-US" altLang="it-IT" sz="2400" i="0" baseline="0" dirty="0" err="1">
                <a:solidFill>
                  <a:schemeClr val="tx1"/>
                </a:solidFill>
              </a:rPr>
              <a:t>i</a:t>
            </a:r>
            <a:r>
              <a:rPr lang="en-US" altLang="it-IT" sz="2400" i="0" baseline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C71AD4C-31A9-4E6D-BAFC-BAE9B2CA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557" y="1748672"/>
            <a:ext cx="80645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it-IT" sz="1800" i="0" baseline="0">
              <a:solidFill>
                <a:srgbClr val="3333FF"/>
              </a:solidFill>
            </a:endParaRPr>
          </a:p>
          <a:p>
            <a:endParaRPr lang="en-US" altLang="it-IT" sz="1800" i="0" baseline="0">
              <a:solidFill>
                <a:srgbClr val="3333FF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272D6A2-9BDF-42F5-85BD-2295D89F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01" y="4887494"/>
            <a:ext cx="10769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occupancy vector at time t          </a:t>
            </a:r>
            <a:r>
              <a:rPr lang="en-US" altLang="it-IT" sz="2400" dirty="0">
                <a:latin typeface="Symbol" panose="05050102010706020507" pitchFamily="18" charset="2"/>
              </a:rPr>
              <a:t>p</a:t>
            </a:r>
            <a:r>
              <a:rPr lang="en-US" altLang="it-IT" sz="2400" dirty="0"/>
              <a:t>(t) = </a:t>
            </a:r>
            <a:r>
              <a:rPr lang="en-US" altLang="it-IT" sz="2400" dirty="0">
                <a:latin typeface="Symbol" panose="05050102010706020507" pitchFamily="18" charset="2"/>
              </a:rPr>
              <a:t>p</a:t>
            </a:r>
            <a:r>
              <a:rPr lang="en-US" altLang="it-IT" sz="2400" dirty="0"/>
              <a:t>(0) P</a:t>
            </a:r>
            <a:r>
              <a:rPr lang="en-US" altLang="it-IT" sz="2400" baseline="30000" dirty="0"/>
              <a:t>t</a:t>
            </a: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id="{00731B54-1A2D-4242-AF62-169DA003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40" y="2462034"/>
            <a:ext cx="9914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that the Markov process </a:t>
            </a:r>
            <a:b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 state </a:t>
            </a:r>
            <a:r>
              <a:rPr lang="en-US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time-step t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o 8">
            <a:extLst>
              <a:ext uri="{FF2B5EF4-FFF2-40B4-BE49-F238E27FC236}">
                <a16:creationId xmlns:a16="http://schemas.microsoft.com/office/drawing/2014/main" id="{7D592694-73BB-4072-97FC-97FC7075203D}"/>
              </a:ext>
            </a:extLst>
          </p:cNvPr>
          <p:cNvGrpSpPr>
            <a:grpSpLocks/>
          </p:cNvGrpSpPr>
          <p:nvPr/>
        </p:nvGrpSpPr>
        <p:grpSpPr bwMode="auto">
          <a:xfrm>
            <a:off x="5463080" y="3549755"/>
            <a:ext cx="3045854" cy="497679"/>
            <a:chOff x="3698433" y="3099691"/>
            <a:chExt cx="3047289" cy="495786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E3DC7D8-03F7-48D8-824B-5FB83AB72513}"/>
                </a:ext>
              </a:extLst>
            </p:cNvPr>
            <p:cNvSpPr/>
            <p:nvPr/>
          </p:nvSpPr>
          <p:spPr>
            <a:xfrm>
              <a:off x="4285236" y="3099691"/>
              <a:ext cx="2460486" cy="459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t-IT" sz="2400" dirty="0">
                  <a:latin typeface="Symbol" pitchFamily="18" charset="2"/>
                </a:rPr>
                <a:t>= (p</a:t>
              </a:r>
              <a:r>
                <a:rPr lang="en-US" altLang="it-IT" sz="2400" baseline="-25000" dirty="0">
                  <a:latin typeface="Symbol" pitchFamily="18" charset="2"/>
                </a:rPr>
                <a:t>1      </a:t>
              </a:r>
              <a:r>
                <a:rPr lang="en-US" altLang="it-IT" sz="2400" dirty="0">
                  <a:latin typeface="Symbol" pitchFamily="18" charset="2"/>
                </a:rPr>
                <a:t>, </a:t>
              </a:r>
              <a:r>
                <a:rPr lang="en-US" altLang="it-IT" sz="2400" dirty="0"/>
                <a:t>…</a:t>
              </a:r>
              <a:r>
                <a:rPr lang="en-US" altLang="it-IT" sz="2400" dirty="0">
                  <a:latin typeface="Symbol" pitchFamily="18" charset="2"/>
                </a:rPr>
                <a:t>,  </a:t>
              </a:r>
              <a:r>
                <a:rPr lang="en-US" altLang="it-IT" sz="2400" dirty="0" err="1">
                  <a:latin typeface="Symbol" pitchFamily="18" charset="2"/>
                </a:rPr>
                <a:t>p</a:t>
              </a:r>
              <a:r>
                <a:rPr lang="en-US" altLang="it-IT" sz="2400" baseline="-25000" dirty="0" err="1"/>
                <a:t>n</a:t>
              </a:r>
              <a:r>
                <a:rPr lang="en-US" altLang="it-IT" sz="2400" baseline="-25000" dirty="0"/>
                <a:t>        </a:t>
              </a:r>
              <a:r>
                <a:rPr lang="en-US" altLang="it-IT" sz="2400" dirty="0">
                  <a:latin typeface="Symbol" pitchFamily="18" charset="2"/>
                </a:rPr>
                <a:t>)</a:t>
              </a:r>
              <a:endParaRPr lang="it-IT" sz="2400" dirty="0">
                <a:latin typeface="Arial" charset="0"/>
              </a:endParaRPr>
            </a:p>
          </p:txBody>
        </p:sp>
        <p:sp>
          <p:nvSpPr>
            <p:cNvPr id="14" name="Rettangolo 10">
              <a:extLst>
                <a:ext uri="{FF2B5EF4-FFF2-40B4-BE49-F238E27FC236}">
                  <a16:creationId xmlns:a16="http://schemas.microsoft.com/office/drawing/2014/main" id="{2947EB40-5F06-4798-A9F4-B5E870B8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433" y="3099691"/>
              <a:ext cx="694748" cy="45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dirty="0">
                  <a:latin typeface="Symbol" panose="05050102010706020507" pitchFamily="18" charset="2"/>
                </a:rPr>
                <a:t>p</a:t>
              </a:r>
              <a:r>
                <a:rPr lang="en-US" altLang="it-IT" sz="2400" dirty="0"/>
                <a:t>(0)</a:t>
              </a:r>
              <a:endParaRPr lang="it-IT" altLang="it-IT" sz="2400" dirty="0"/>
            </a:p>
          </p:txBody>
        </p:sp>
        <p:sp>
          <p:nvSpPr>
            <p:cNvPr id="15" name="Rettangolo 11">
              <a:extLst>
                <a:ext uri="{FF2B5EF4-FFF2-40B4-BE49-F238E27FC236}">
                  <a16:creationId xmlns:a16="http://schemas.microsoft.com/office/drawing/2014/main" id="{DD1E0240-387F-4FC8-BEFB-32C570C71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475" y="3119033"/>
              <a:ext cx="526354" cy="45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dirty="0"/>
                <a:t>(0)</a:t>
              </a:r>
              <a:endParaRPr lang="it-IT" altLang="it-IT" sz="2400" dirty="0"/>
            </a:p>
          </p:txBody>
        </p:sp>
        <p:sp>
          <p:nvSpPr>
            <p:cNvPr id="16" name="Rettangolo 12">
              <a:extLst>
                <a:ext uri="{FF2B5EF4-FFF2-40B4-BE49-F238E27FC236}">
                  <a16:creationId xmlns:a16="http://schemas.microsoft.com/office/drawing/2014/main" id="{08C91DDF-2B89-4332-9BDF-A98652A77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9762" y="3135568"/>
              <a:ext cx="526354" cy="45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dirty="0"/>
                <a:t>(0)</a:t>
              </a:r>
              <a:endParaRPr lang="it-IT" altLang="it-IT" sz="2400" dirty="0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FA0A3E22-A26F-4536-B39C-9A3252B1033E}"/>
              </a:ext>
            </a:extLst>
          </p:cNvPr>
          <p:cNvSpPr/>
          <p:nvPr/>
        </p:nvSpPr>
        <p:spPr>
          <a:xfrm>
            <a:off x="692366" y="1799634"/>
            <a:ext cx="8475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occupancy vector at time t            </a:t>
            </a:r>
            <a:r>
              <a:rPr lang="en-US" altLang="it-IT" sz="2400" dirty="0">
                <a:latin typeface="Symbol" pitchFamily="18" charset="2"/>
              </a:rPr>
              <a:t>p</a:t>
            </a:r>
            <a:r>
              <a:rPr lang="en-US" altLang="it-IT" sz="2400" dirty="0">
                <a:latin typeface="Arial" charset="0"/>
              </a:rPr>
              <a:t>(t)</a:t>
            </a:r>
            <a:r>
              <a:rPr lang="en-US" altLang="it-IT" sz="2400" dirty="0">
                <a:latin typeface="Symbol" panose="05050102010706020507" pitchFamily="18" charset="2"/>
              </a:rPr>
              <a:t> = [p</a:t>
            </a:r>
            <a:r>
              <a:rPr lang="en-US" altLang="it-IT" sz="2400" baseline="-25000" dirty="0">
                <a:latin typeface="Arial" charset="0"/>
              </a:rPr>
              <a:t>0</a:t>
            </a:r>
            <a:r>
              <a:rPr lang="en-US" altLang="it-IT" sz="2400" dirty="0">
                <a:latin typeface="Arial" charset="0"/>
              </a:rPr>
              <a:t>(t)</a:t>
            </a:r>
            <a:r>
              <a:rPr lang="en-US" altLang="it-IT" sz="2400" dirty="0">
                <a:latin typeface="+mj-lt"/>
              </a:rPr>
              <a:t>,</a:t>
            </a:r>
            <a:r>
              <a:rPr lang="en-US" altLang="it-IT" sz="2400" dirty="0">
                <a:latin typeface="Symbol" panose="05050102010706020507" pitchFamily="18" charset="2"/>
              </a:rPr>
              <a:t> p</a:t>
            </a:r>
            <a:r>
              <a:rPr lang="en-US" altLang="it-IT" sz="2400" baseline="-25000" dirty="0">
                <a:latin typeface="Arial" charset="0"/>
              </a:rPr>
              <a:t>1</a:t>
            </a:r>
            <a:r>
              <a:rPr lang="en-US" altLang="it-IT" sz="2400" dirty="0">
                <a:latin typeface="Arial" charset="0"/>
              </a:rPr>
              <a:t>(t)</a:t>
            </a:r>
            <a:r>
              <a:rPr lang="en-US" altLang="it-IT" sz="2400" dirty="0">
                <a:latin typeface="Symbol" panose="05050102010706020507" pitchFamily="18" charset="2"/>
              </a:rPr>
              <a:t>, p</a:t>
            </a:r>
            <a:r>
              <a:rPr lang="en-US" altLang="it-IT" sz="2400" baseline="-25000" dirty="0">
                <a:latin typeface="Arial" charset="0"/>
              </a:rPr>
              <a:t>2</a:t>
            </a:r>
            <a:r>
              <a:rPr lang="en-US" altLang="it-IT" sz="2400" dirty="0">
                <a:latin typeface="Arial" charset="0"/>
              </a:rPr>
              <a:t>(t) </a:t>
            </a:r>
            <a:r>
              <a:rPr lang="en-US" altLang="it-IT" sz="2400" dirty="0">
                <a:latin typeface="+mj-lt"/>
              </a:rPr>
              <a:t>, …</a:t>
            </a:r>
            <a:r>
              <a:rPr lang="en-US" altLang="it-IT" sz="2400" dirty="0">
                <a:latin typeface="Symbol" panose="05050102010706020507" pitchFamily="18" charset="2"/>
              </a:rPr>
              <a:t>]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tangolo 2">
            <a:extLst>
              <a:ext uri="{FF2B5EF4-FFF2-40B4-BE49-F238E27FC236}">
                <a16:creationId xmlns:a16="http://schemas.microsoft.com/office/drawing/2014/main" id="{E36A7DA1-C40A-4AC0-AE0D-E44BBDE5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64" y="4227371"/>
            <a:ext cx="1721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1600" i="0" baseline="0" dirty="0">
                <a:solidFill>
                  <a:schemeClr val="tx1"/>
                </a:solidFill>
              </a:rPr>
              <a:t> </a:t>
            </a:r>
            <a:r>
              <a:rPr lang="en-US" altLang="it-IT" sz="2400" i="0" baseline="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it-IT" sz="2400" i="0" dirty="0">
                <a:solidFill>
                  <a:schemeClr val="tx1"/>
                </a:solidFill>
              </a:rPr>
              <a:t>(1)</a:t>
            </a:r>
            <a:r>
              <a:rPr lang="en-US" altLang="it-IT" sz="2400" i="0" baseline="0" dirty="0">
                <a:solidFill>
                  <a:schemeClr val="tx1"/>
                </a:solidFill>
              </a:rPr>
              <a:t> = </a:t>
            </a:r>
            <a:r>
              <a:rPr lang="en-US" altLang="it-IT" sz="2400" i="0" baseline="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it-IT" sz="2400" i="0" dirty="0">
                <a:solidFill>
                  <a:schemeClr val="tx1"/>
                </a:solidFill>
              </a:rPr>
              <a:t>(0)</a:t>
            </a:r>
            <a:r>
              <a:rPr lang="en-US" altLang="it-IT" sz="2400" i="0" baseline="0" dirty="0">
                <a:solidFill>
                  <a:schemeClr val="tx1"/>
                </a:solidFill>
              </a:rPr>
              <a:t> P</a:t>
            </a:r>
          </a:p>
        </p:txBody>
      </p:sp>
      <p:sp>
        <p:nvSpPr>
          <p:cNvPr id="19" name="Rettangolo 5">
            <a:extLst>
              <a:ext uri="{FF2B5EF4-FFF2-40B4-BE49-F238E27FC236}">
                <a16:creationId xmlns:a16="http://schemas.microsoft.com/office/drawing/2014/main" id="{A1A137B0-C511-4D8B-B13D-C22B4155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66" y="3491805"/>
            <a:ext cx="4157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state space distribution   </a:t>
            </a:r>
          </a:p>
        </p:txBody>
      </p:sp>
      <p:sp>
        <p:nvSpPr>
          <p:cNvPr id="20" name="Rettangolo 6">
            <a:extLst>
              <a:ext uri="{FF2B5EF4-FFF2-40B4-BE49-F238E27FC236}">
                <a16:creationId xmlns:a16="http://schemas.microsoft.com/office/drawing/2014/main" id="{6AAD15EE-6D0A-4B22-8D9F-A38AD8A4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66" y="4181317"/>
            <a:ext cx="3644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single step forward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50C9D33-88C6-44E5-96D7-4C18AAA88D65}"/>
              </a:ext>
            </a:extLst>
          </p:cNvPr>
          <p:cNvSpPr/>
          <p:nvPr/>
        </p:nvSpPr>
        <p:spPr>
          <a:xfrm>
            <a:off x="3461866" y="980997"/>
            <a:ext cx="361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15000"/>
              </a:spcBef>
              <a:buClr>
                <a:srgbClr val="FE400C"/>
              </a:buClr>
            </a:pPr>
            <a:r>
              <a:rPr lang="en-US" altLang="it-IT" sz="2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State space distribution</a:t>
            </a:r>
            <a:endParaRPr lang="en-US" alt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3565832-F912-4DE6-B147-68B5D04E9A9F}"/>
              </a:ext>
            </a:extLst>
          </p:cNvPr>
          <p:cNvSpPr/>
          <p:nvPr/>
        </p:nvSpPr>
        <p:spPr>
          <a:xfrm>
            <a:off x="711301" y="5539035"/>
            <a:ext cx="10769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/>
              <a:t>System evolution in a finite number of steps computed starting from the  initial state distribution and the transition probability matrix </a:t>
            </a:r>
          </a:p>
        </p:txBody>
      </p:sp>
    </p:spTree>
    <p:extLst>
      <p:ext uri="{BB962C8B-B14F-4D97-AF65-F5344CB8AC3E}">
        <p14:creationId xmlns:p14="http://schemas.microsoft.com/office/powerpoint/2010/main" val="713115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62FA2-A465-4DC9-8DFD-7AF96B69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Limiting</a:t>
            </a:r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F6520-B098-4A98-A1A0-1756ACC8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36734-666B-4078-8BC3-4AC197F0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025A06-4143-4699-B1C8-B54E6CA3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43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6C5654-77EC-4A84-B77C-04440ACB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744" y="1263309"/>
            <a:ext cx="10008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sz="2400" i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 Markov process can be specified in terms of the state occupancy probability vector p and a transition probability matrix P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4E431F-2DB7-4847-8BC1-CF4B95E3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09" y="2497897"/>
            <a:ext cx="6697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400" dirty="0">
                <a:latin typeface="Symbol" panose="05050102010706020507" pitchFamily="18" charset="2"/>
              </a:rPr>
              <a:t>		p</a:t>
            </a:r>
            <a:r>
              <a:rPr lang="en-US" altLang="it-IT" sz="2400" dirty="0"/>
              <a:t>(t) = </a:t>
            </a:r>
            <a:r>
              <a:rPr lang="en-US" altLang="it-IT" sz="2400" dirty="0">
                <a:latin typeface="Symbol" panose="05050102010706020507" pitchFamily="18" charset="2"/>
              </a:rPr>
              <a:t>p</a:t>
            </a:r>
            <a:r>
              <a:rPr lang="en-US" altLang="it-IT" sz="2400" dirty="0"/>
              <a:t>(0) Pt</a:t>
            </a:r>
            <a:endParaRPr lang="en-US" altLang="it-IT" dirty="0">
              <a:latin typeface="Symbol" panose="05050102010706020507" pitchFamily="18" charset="2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E2ABA20-18C6-4245-A2ED-8A45DA4D6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000" y="5075249"/>
            <a:ext cx="94882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limiting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 DTMC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depends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the 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characteristics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states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Sometimes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simple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225FDF5-FDB7-4D32-B034-2393B6159D78}"/>
              </a:ext>
            </a:extLst>
          </p:cNvPr>
          <p:cNvSpPr txBox="1">
            <a:spLocks noChangeArrowheads="1"/>
          </p:cNvSpPr>
          <p:nvPr/>
        </p:nvSpPr>
        <p:spPr>
          <a:xfrm>
            <a:off x="1820034" y="3290060"/>
            <a:ext cx="8228012" cy="384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limiting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 DTMC (steady-state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it-IT" altLang="it-IT" sz="2000" dirty="0">
              <a:solidFill>
                <a:schemeClr val="accent2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A77ECD63-8D40-492E-B6C2-92569488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0" y="3882196"/>
            <a:ext cx="1514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49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A4090-0EA7-4B04-BB6A-E5550A30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Steady-state 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0A95E4-88F7-4DE5-9B18-15501C7C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578FF0-A568-43E5-A2C8-695B9536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D45C95-7A0F-4ACE-97CA-E3BCFACA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44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E80A15-EF36-45E1-A549-3FDFA871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60" y="3336282"/>
            <a:ext cx="1026508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400" dirty="0" err="1">
                <a:solidFill>
                  <a:schemeClr val="accent2"/>
                </a:solidFill>
              </a:rPr>
              <a:t>Moreover</a:t>
            </a:r>
            <a:r>
              <a:rPr lang="it-IT" altLang="it-IT" sz="2400" dirty="0">
                <a:solidFill>
                  <a:schemeClr val="accent2"/>
                </a:solidFill>
              </a:rPr>
              <a:t>, </a:t>
            </a:r>
            <a:r>
              <a:rPr lang="it-IT" altLang="it-IT" sz="2400" dirty="0" err="1">
                <a:solidFill>
                  <a:schemeClr val="accent2"/>
                </a:solidFill>
              </a:rPr>
              <a:t>if</a:t>
            </a:r>
            <a:r>
              <a:rPr lang="it-IT" altLang="it-IT" sz="2400" dirty="0">
                <a:solidFill>
                  <a:schemeClr val="accent2"/>
                </a:solidFill>
              </a:rPr>
              <a:t> </a:t>
            </a:r>
            <a:r>
              <a:rPr lang="it-IT" altLang="it-IT" sz="2400" b="1" dirty="0">
                <a:solidFill>
                  <a:schemeClr val="accent2"/>
                </a:solidFill>
              </a:rPr>
              <a:t>all states are </a:t>
            </a:r>
            <a:r>
              <a:rPr lang="it-IT" altLang="it-IT" sz="2400" b="1" dirty="0" err="1">
                <a:solidFill>
                  <a:schemeClr val="accent2"/>
                </a:solidFill>
              </a:rPr>
              <a:t>recurrent</a:t>
            </a:r>
            <a:r>
              <a:rPr lang="it-IT" altLang="it-IT" sz="2400" b="1" dirty="0">
                <a:solidFill>
                  <a:schemeClr val="accent2"/>
                </a:solidFill>
              </a:rPr>
              <a:t> non-</a:t>
            </a:r>
            <a:r>
              <a:rPr lang="it-IT" altLang="it-IT" sz="2400" b="1" dirty="0" err="1">
                <a:solidFill>
                  <a:schemeClr val="accent2"/>
                </a:solidFill>
              </a:rPr>
              <a:t>null</a:t>
            </a:r>
            <a:r>
              <a:rPr lang="it-IT" altLang="it-IT" sz="2400" dirty="0">
                <a:solidFill>
                  <a:schemeClr val="accent2"/>
                </a:solidFill>
              </a:rPr>
              <a:t>,  the </a:t>
            </a:r>
            <a:r>
              <a:rPr lang="it-IT" altLang="it-IT" sz="2400" b="1" dirty="0">
                <a:solidFill>
                  <a:schemeClr val="accent2"/>
                </a:solidFill>
              </a:rPr>
              <a:t>steady-state behaviour</a:t>
            </a:r>
            <a:r>
              <a:rPr lang="it-IT" altLang="it-IT" sz="2400" dirty="0">
                <a:solidFill>
                  <a:schemeClr val="accent2"/>
                </a:solidFill>
              </a:rPr>
              <a:t> of the Markov chain is given by the fixpoint of the equation:	</a:t>
            </a:r>
          </a:p>
          <a:p>
            <a:pPr>
              <a:defRPr/>
            </a:pPr>
            <a:r>
              <a:rPr lang="it-IT" altLang="it-IT" dirty="0">
                <a:solidFill>
                  <a:schemeClr val="accent2"/>
                </a:solidFill>
                <a:latin typeface="Arial" charset="0"/>
              </a:rPr>
              <a:t>	</a:t>
            </a:r>
          </a:p>
          <a:p>
            <a:pPr>
              <a:defRPr/>
            </a:pPr>
            <a:r>
              <a:rPr lang="it-IT" altLang="it-IT" dirty="0">
                <a:latin typeface="Arial" charset="0"/>
              </a:rPr>
              <a:t>		                   </a:t>
            </a:r>
            <a:r>
              <a:rPr lang="it-IT" altLang="it-IT" sz="2400" dirty="0">
                <a:latin typeface="Symbol" pitchFamily="18" charset="2"/>
              </a:rPr>
              <a:t>p(</a:t>
            </a:r>
            <a:r>
              <a:rPr lang="it-IT" altLang="it-IT" sz="2400" dirty="0"/>
              <a:t>t</a:t>
            </a:r>
            <a:r>
              <a:rPr lang="it-IT" altLang="it-IT" sz="2400" dirty="0">
                <a:latin typeface="Symbol" pitchFamily="18" charset="2"/>
              </a:rPr>
              <a:t>)</a:t>
            </a:r>
            <a:r>
              <a:rPr lang="it-IT" altLang="it-IT" sz="2400" dirty="0">
                <a:latin typeface="Arial" charset="0"/>
              </a:rPr>
              <a:t> = </a:t>
            </a:r>
            <a:r>
              <a:rPr lang="it-IT" altLang="it-IT" sz="2400" dirty="0">
                <a:latin typeface="Symbol" pitchFamily="18" charset="2"/>
              </a:rPr>
              <a:t>p(</a:t>
            </a:r>
            <a:r>
              <a:rPr lang="it-IT" altLang="it-IT" sz="2400" dirty="0"/>
              <a:t>t</a:t>
            </a:r>
            <a:r>
              <a:rPr lang="it-IT" altLang="it-IT" sz="2400" dirty="0">
                <a:latin typeface="Symbol" pitchFamily="18" charset="2"/>
              </a:rPr>
              <a:t>-1) </a:t>
            </a:r>
            <a:r>
              <a:rPr lang="it-IT" altLang="it-IT" sz="2400" dirty="0">
                <a:latin typeface="Arial" charset="0"/>
              </a:rPr>
              <a:t>P             </a:t>
            </a:r>
            <a:r>
              <a:rPr lang="it-IT" altLang="it-IT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  </a:t>
            </a:r>
            <a:r>
              <a:rPr lang="it-IT" altLang="it-IT" sz="2400" dirty="0" err="1">
                <a:latin typeface="Symbol" pitchFamily="18" charset="2"/>
              </a:rPr>
              <a:t>S</a:t>
            </a:r>
            <a:r>
              <a:rPr lang="it-IT" altLang="it-IT" sz="2400" baseline="-25000" dirty="0" err="1">
                <a:latin typeface="Arial" charset="0"/>
              </a:rPr>
              <a:t>j</a:t>
            </a:r>
            <a:r>
              <a:rPr lang="it-IT" altLang="it-IT" sz="2400" baseline="-25000" dirty="0">
                <a:latin typeface="Arial" charset="0"/>
              </a:rPr>
              <a:t> </a:t>
            </a:r>
            <a:r>
              <a:rPr lang="it-IT" altLang="it-IT" sz="2400" dirty="0" err="1">
                <a:latin typeface="Symbol" pitchFamily="18" charset="2"/>
              </a:rPr>
              <a:t>p</a:t>
            </a:r>
            <a:r>
              <a:rPr lang="it-IT" altLang="it-IT" sz="2400" baseline="-25000" dirty="0" err="1">
                <a:latin typeface="Arial" charset="0"/>
              </a:rPr>
              <a:t>j</a:t>
            </a:r>
            <a:r>
              <a:rPr lang="it-IT" altLang="it-IT" sz="2400" dirty="0">
                <a:latin typeface="Symbol" pitchFamily="18" charset="2"/>
              </a:rPr>
              <a:t> =1</a:t>
            </a:r>
          </a:p>
          <a:p>
            <a:pPr>
              <a:defRPr/>
            </a:pPr>
            <a:br>
              <a:rPr lang="it-IT" altLang="it-IT" sz="2400" dirty="0">
                <a:latin typeface="Symbol" pitchFamily="18" charset="2"/>
              </a:rPr>
            </a:br>
            <a:endParaRPr lang="it-IT" altLang="it-IT" sz="2400" dirty="0">
              <a:latin typeface="Symbol" pitchFamily="18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8848E1-F322-41F9-8368-AA09456B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04" y="1213379"/>
            <a:ext cx="1086347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chemeClr val="accent2"/>
                </a:solidFill>
              </a:rPr>
              <a:t>THEOREM: </a:t>
            </a:r>
          </a:p>
          <a:p>
            <a:r>
              <a:rPr lang="it-IT" altLang="it-IT" sz="2400" dirty="0">
                <a:solidFill>
                  <a:schemeClr val="accent2"/>
                </a:solidFill>
              </a:rPr>
              <a:t>For </a:t>
            </a:r>
            <a:r>
              <a:rPr lang="it-IT" altLang="it-IT" sz="2400" b="1" dirty="0" err="1">
                <a:solidFill>
                  <a:schemeClr val="accent2"/>
                </a:solidFill>
              </a:rPr>
              <a:t>aperiodic</a:t>
            </a:r>
            <a:r>
              <a:rPr lang="it-IT" altLang="it-IT" sz="2400" b="1" dirty="0">
                <a:solidFill>
                  <a:schemeClr val="accent2"/>
                </a:solidFill>
              </a:rPr>
              <a:t> </a:t>
            </a:r>
            <a:r>
              <a:rPr lang="it-IT" altLang="it-IT" sz="2400" b="1" dirty="0" err="1">
                <a:solidFill>
                  <a:schemeClr val="accent2"/>
                </a:solidFill>
              </a:rPr>
              <a:t>irreducible</a:t>
            </a:r>
            <a:r>
              <a:rPr lang="it-IT" altLang="it-IT" sz="2400" b="1" dirty="0">
                <a:solidFill>
                  <a:schemeClr val="accent2"/>
                </a:solidFill>
              </a:rPr>
              <a:t> </a:t>
            </a:r>
            <a:r>
              <a:rPr lang="it-IT" altLang="it-IT" sz="2400" dirty="0">
                <a:solidFill>
                  <a:schemeClr val="accent2"/>
                </a:solidFill>
              </a:rPr>
              <a:t>Markov chain for </a:t>
            </a:r>
            <a:r>
              <a:rPr lang="it-IT" altLang="it-IT" sz="2400" dirty="0" err="1">
                <a:solidFill>
                  <a:schemeClr val="accent2"/>
                </a:solidFill>
              </a:rPr>
              <a:t>each</a:t>
            </a:r>
            <a:r>
              <a:rPr lang="it-IT" altLang="it-IT" sz="2400" dirty="0">
                <a:solidFill>
                  <a:schemeClr val="accent2"/>
                </a:solidFill>
              </a:rPr>
              <a:t> j  and are </a:t>
            </a:r>
            <a:r>
              <a:rPr lang="it-IT" altLang="it-IT" sz="2400" dirty="0" err="1">
                <a:solidFill>
                  <a:schemeClr val="accent2"/>
                </a:solidFill>
              </a:rPr>
              <a:t>independent</a:t>
            </a:r>
            <a:r>
              <a:rPr lang="it-IT" altLang="it-IT" sz="2400" dirty="0">
                <a:solidFill>
                  <a:schemeClr val="accent2"/>
                </a:solidFill>
              </a:rPr>
              <a:t> from  </a:t>
            </a:r>
            <a:r>
              <a:rPr lang="it-IT" altLang="it-IT" sz="2400" dirty="0">
                <a:latin typeface="Symbol" panose="05050102010706020507" pitchFamily="18" charset="2"/>
              </a:rPr>
              <a:t>p(0)</a:t>
            </a:r>
            <a:r>
              <a:rPr lang="it-IT" altLang="it-IT" sz="2400" dirty="0">
                <a:solidFill>
                  <a:schemeClr val="accent2"/>
                </a:solidFill>
              </a:rPr>
              <a:t>   </a:t>
            </a:r>
          </a:p>
          <a:p>
            <a:endParaRPr lang="it-IT" altLang="it-IT" dirty="0">
              <a:solidFill>
                <a:schemeClr val="accent2"/>
              </a:solidFill>
            </a:endParaRPr>
          </a:p>
          <a:p>
            <a:endParaRPr lang="it-IT" altLang="it-IT" dirty="0">
              <a:solidFill>
                <a:schemeClr val="accent2"/>
              </a:solidFill>
            </a:endParaRPr>
          </a:p>
          <a:p>
            <a:endParaRPr lang="it-IT" altLang="it-IT" dirty="0">
              <a:solidFill>
                <a:schemeClr val="accent2"/>
              </a:solidFill>
            </a:endParaRPr>
          </a:p>
          <a:p>
            <a:r>
              <a:rPr lang="it-IT" altLang="it-IT" sz="2400" dirty="0"/>
              <a:t>	</a:t>
            </a:r>
          </a:p>
        </p:txBody>
      </p:sp>
      <p:sp>
        <p:nvSpPr>
          <p:cNvPr id="9" name="Rettangolo 1">
            <a:extLst>
              <a:ext uri="{FF2B5EF4-FFF2-40B4-BE49-F238E27FC236}">
                <a16:creationId xmlns:a16="http://schemas.microsoft.com/office/drawing/2014/main" id="{D80B1634-AD8C-4FFF-81B1-4FCB72C8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60" y="5552273"/>
            <a:ext cx="8177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err="1">
                <a:latin typeface="Symbol" panose="05050102010706020507" pitchFamily="18" charset="2"/>
              </a:rPr>
              <a:t>p</a:t>
            </a:r>
            <a:r>
              <a:rPr lang="it-IT" altLang="it-IT" sz="2400" baseline="-25000" dirty="0" err="1"/>
              <a:t>j</a:t>
            </a:r>
            <a:r>
              <a:rPr lang="it-IT" altLang="it-IT" sz="2400" baseline="-25000" dirty="0"/>
              <a:t>  </a:t>
            </a:r>
            <a:r>
              <a:rPr lang="it-IT" altLang="it-IT" sz="2400" dirty="0" err="1">
                <a:solidFill>
                  <a:schemeClr val="accent2"/>
                </a:solidFill>
              </a:rPr>
              <a:t>is</a:t>
            </a:r>
            <a:r>
              <a:rPr lang="it-IT" altLang="it-IT" sz="2400" dirty="0">
                <a:solidFill>
                  <a:schemeClr val="accent2"/>
                </a:solidFill>
              </a:rPr>
              <a:t>  </a:t>
            </a:r>
            <a:r>
              <a:rPr lang="it-IT" altLang="it-IT" sz="2400" dirty="0" err="1">
                <a:solidFill>
                  <a:schemeClr val="accent2"/>
                </a:solidFill>
              </a:rPr>
              <a:t>inversely</a:t>
            </a:r>
            <a:r>
              <a:rPr lang="it-IT" altLang="it-IT" sz="2400" dirty="0">
                <a:solidFill>
                  <a:schemeClr val="accent2"/>
                </a:solidFill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</a:rPr>
              <a:t>proportional</a:t>
            </a:r>
            <a:r>
              <a:rPr lang="it-IT" altLang="it-IT" sz="2400" dirty="0">
                <a:solidFill>
                  <a:schemeClr val="accent2"/>
                </a:solidFill>
              </a:rPr>
              <a:t> to the </a:t>
            </a:r>
            <a:r>
              <a:rPr lang="it-IT" altLang="it-IT" sz="2400" dirty="0" err="1">
                <a:solidFill>
                  <a:schemeClr val="accent2"/>
                </a:solidFill>
              </a:rPr>
              <a:t>period</a:t>
            </a:r>
            <a:r>
              <a:rPr lang="it-IT" altLang="it-IT" sz="2400" dirty="0">
                <a:solidFill>
                  <a:schemeClr val="accent2"/>
                </a:solidFill>
              </a:rPr>
              <a:t> of </a:t>
            </a:r>
            <a:r>
              <a:rPr lang="it-IT" altLang="it-IT" sz="2400" dirty="0" err="1">
                <a:solidFill>
                  <a:schemeClr val="accent2"/>
                </a:solidFill>
              </a:rPr>
              <a:t>recurrence</a:t>
            </a:r>
            <a:r>
              <a:rPr lang="it-IT" altLang="it-IT" sz="2400" dirty="0">
                <a:solidFill>
                  <a:schemeClr val="accent2"/>
                </a:solidFill>
              </a:rPr>
              <a:t> of state j</a:t>
            </a:r>
            <a:endParaRPr lang="it-IT" altLang="it-IT" sz="2400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C2A0101-075D-48E0-BC25-CF98A542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44007"/>
            <a:ext cx="1719383" cy="8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84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963FD-C0DA-4CD0-939A-2F712BED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Time-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</a:t>
            </a:r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state 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</a:t>
            </a:r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FDFF1C-8A74-4709-B170-C3E4BF58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437D3-AF1D-4A29-AA98-6FDA6FB3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6708F1-838E-4F2A-B04F-CED0B37D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45</a:t>
            </a:fld>
            <a:endParaRPr lang="it-IT"/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id="{A9D0CF72-5EAD-473E-91C7-D740770D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06" y="4103752"/>
            <a:ext cx="1762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12DB62A2-10F7-4163-B29D-EC4BD873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10" y="1407094"/>
            <a:ext cx="1419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FA69B582-AC4D-45A6-9A2C-6FEA7ED5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7" y="1544698"/>
            <a:ext cx="81962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/>
              <a:t>For </a:t>
            </a:r>
            <a:r>
              <a:rPr lang="it-IT" altLang="it-IT" sz="2400" dirty="0" err="1"/>
              <a:t>periodic</a:t>
            </a:r>
            <a:r>
              <a:rPr lang="it-IT" altLang="it-IT" sz="2400" dirty="0"/>
              <a:t> Markov chains</a:t>
            </a:r>
          </a:p>
          <a:p>
            <a:endParaRPr lang="it-IT" altLang="it-IT" sz="2400" dirty="0"/>
          </a:p>
          <a:p>
            <a:r>
              <a:rPr lang="it-IT" altLang="it-IT" sz="2400" dirty="0" err="1"/>
              <a:t>doesn’t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exist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caused</a:t>
            </a:r>
            <a:r>
              <a:rPr lang="it-IT" altLang="it-IT" sz="2400" dirty="0"/>
              <a:t> by the </a:t>
            </a:r>
            <a:r>
              <a:rPr lang="it-IT" altLang="it-IT" sz="2400" dirty="0" err="1"/>
              <a:t>probability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periodic</a:t>
            </a:r>
            <a:r>
              <a:rPr lang="it-IT" altLang="it-IT" sz="2400" dirty="0"/>
              <a:t> state)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C536E71-2328-4BB2-A340-AD5F547DE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31" y="3504439"/>
            <a:ext cx="8119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/>
              <a:t>Compute the time-</a:t>
            </a:r>
            <a:r>
              <a:rPr lang="it-IT" altLang="it-IT" sz="2400" dirty="0" err="1"/>
              <a:t>average</a:t>
            </a:r>
            <a:r>
              <a:rPr lang="it-IT" altLang="it-IT" sz="2400" dirty="0"/>
              <a:t> state </a:t>
            </a:r>
            <a:r>
              <a:rPr lang="it-IT" altLang="it-IT" sz="2400" dirty="0" err="1"/>
              <a:t>space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distribution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called</a:t>
            </a:r>
            <a:r>
              <a:rPr lang="it-IT" altLang="it-IT" sz="2400" dirty="0"/>
              <a:t> </a:t>
            </a:r>
            <a:r>
              <a:rPr lang="it-IT" altLang="it-IT" sz="2400" dirty="0">
                <a:latin typeface="Symbol" panose="05050102010706020507" pitchFamily="18" charset="2"/>
              </a:rPr>
              <a:t>p</a:t>
            </a:r>
            <a:r>
              <a:rPr lang="it-IT" altLang="it-IT" sz="2400" dirty="0"/>
              <a:t>*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D59B3CC-ABC9-44BC-8D16-7EFD26D3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43" y="1111841"/>
            <a:ext cx="8531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     1   2</a:t>
            </a:r>
          </a:p>
          <a:p>
            <a:r>
              <a:rPr lang="it-IT" altLang="it-IT"/>
              <a:t>1   0   1</a:t>
            </a:r>
          </a:p>
          <a:p>
            <a:r>
              <a:rPr lang="it-IT" altLang="it-IT"/>
              <a:t>2   1   0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B7FD753-4B65-48A8-A67F-295BFE8BEBFF}"/>
              </a:ext>
            </a:extLst>
          </p:cNvPr>
          <p:cNvSpPr>
            <a:spLocks/>
          </p:cNvSpPr>
          <p:nvPr/>
        </p:nvSpPr>
        <p:spPr bwMode="auto">
          <a:xfrm>
            <a:off x="9662152" y="1376320"/>
            <a:ext cx="71438" cy="719137"/>
          </a:xfrm>
          <a:prstGeom prst="leftBracket">
            <a:avLst>
              <a:gd name="adj" fmla="val 8388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D414B5D-8D88-47D9-AB3D-851B20500211}"/>
              </a:ext>
            </a:extLst>
          </p:cNvPr>
          <p:cNvSpPr>
            <a:spLocks/>
          </p:cNvSpPr>
          <p:nvPr/>
        </p:nvSpPr>
        <p:spPr bwMode="auto">
          <a:xfrm>
            <a:off x="10261995" y="1366557"/>
            <a:ext cx="71438" cy="719137"/>
          </a:xfrm>
          <a:prstGeom prst="rightBracket">
            <a:avLst>
              <a:gd name="adj" fmla="val 8388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z="2000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2C95D68-C8ED-4E41-BD07-13FD489C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357" y="4905954"/>
            <a:ext cx="34559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(0) = (1,0)</a:t>
            </a:r>
          </a:p>
          <a:p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(1) = </a:t>
            </a:r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(0) P       </a:t>
            </a:r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(1) = (0,1)</a:t>
            </a:r>
          </a:p>
          <a:p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(2) = </a:t>
            </a:r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(1) P       </a:t>
            </a:r>
            <a:r>
              <a:rPr lang="it-IT" altLang="it-IT" dirty="0">
                <a:latin typeface="Symbol" panose="05050102010706020507" pitchFamily="18" charset="2"/>
              </a:rPr>
              <a:t>p</a:t>
            </a:r>
            <a:r>
              <a:rPr lang="it-IT" altLang="it-IT" dirty="0"/>
              <a:t>(2) = (1,0)</a:t>
            </a:r>
          </a:p>
          <a:p>
            <a:r>
              <a:rPr lang="it-IT" altLang="it-IT" dirty="0"/>
              <a:t>………..</a:t>
            </a:r>
          </a:p>
          <a:p>
            <a:endParaRPr lang="it-IT" altLang="it-IT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F232EDE-7CE7-44C6-BC7C-1081B3E0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204" y="1366557"/>
            <a:ext cx="445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dirty="0"/>
              <a:t>P=</a:t>
            </a: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77370614-FFC5-49CE-AA82-FBCA66B6173D}"/>
              </a:ext>
            </a:extLst>
          </p:cNvPr>
          <p:cNvGrpSpPr>
            <a:grpSpLocks/>
          </p:cNvGrpSpPr>
          <p:nvPr/>
        </p:nvGrpSpPr>
        <p:grpSpPr bwMode="auto">
          <a:xfrm>
            <a:off x="8725527" y="3070226"/>
            <a:ext cx="2520950" cy="1176337"/>
            <a:chOff x="3424" y="1480"/>
            <a:chExt cx="1588" cy="741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CEF9DB3C-1A65-400F-9B8D-FD1B05001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480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87638F14-ECB0-4CE7-8EB0-97BF71037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480"/>
              <a:ext cx="31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4D6A58E9-FBAC-458C-B6F2-61693DD1E665}"/>
                </a:ext>
              </a:extLst>
            </p:cNvPr>
            <p:cNvCxnSpPr>
              <a:cxnSpLocks noChangeShapeType="1"/>
              <a:stCxn id="17" idx="7"/>
              <a:endCxn id="18" idx="1"/>
            </p:cNvCxnSpPr>
            <p:nvPr/>
          </p:nvCxnSpPr>
          <p:spPr bwMode="auto">
            <a:xfrm rot="5400000" flipV="1">
              <a:off x="4172" y="1049"/>
              <a:ext cx="1" cy="956"/>
            </a:xfrm>
            <a:prstGeom prst="curvedConnector3">
              <a:avLst>
                <a:gd name="adj1" fmla="val -190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BA5738CA-87D0-47E6-A51E-A9C20DA22D28}"/>
                </a:ext>
              </a:extLst>
            </p:cNvPr>
            <p:cNvCxnSpPr>
              <a:cxnSpLocks noChangeShapeType="1"/>
              <a:stCxn id="18" idx="3"/>
              <a:endCxn id="17" idx="5"/>
            </p:cNvCxnSpPr>
            <p:nvPr/>
          </p:nvCxnSpPr>
          <p:spPr bwMode="auto">
            <a:xfrm rot="5400000">
              <a:off x="4172" y="1274"/>
              <a:ext cx="1" cy="956"/>
            </a:xfrm>
            <a:prstGeom prst="curvedConnector3">
              <a:avLst>
                <a:gd name="adj1" fmla="val 189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81A72152-0CB9-4F44-B40C-63429349A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706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altLang="it-IT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C1BAC8B2-9F79-4B49-A04F-ECF49B160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525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dirty="0"/>
                <a:t>1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7BDC158F-35F8-47A3-A227-3EC8BCB39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525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2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4385D6E7-DD38-4DFF-8187-742A05FB0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933"/>
              <a:ext cx="1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2400">
                  <a:latin typeface="Symbol" panose="05050102010706020507" pitchFamily="18" charset="2"/>
                </a:rPr>
                <a:t>p(0) =(1,0)</a:t>
              </a:r>
            </a:p>
          </p:txBody>
        </p:sp>
      </p:grpSp>
      <p:sp>
        <p:nvSpPr>
          <p:cNvPr id="25" name="Text Box 29">
            <a:extLst>
              <a:ext uri="{FF2B5EF4-FFF2-40B4-BE49-F238E27FC236}">
                <a16:creationId xmlns:a16="http://schemas.microsoft.com/office/drawing/2014/main" id="{479BC763-290C-453F-B54E-F4E64D98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948" y="4787171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>
                <a:latin typeface="Symbol" panose="05050102010706020507" pitchFamily="18" charset="2"/>
              </a:rPr>
              <a:t>p</a:t>
            </a:r>
            <a:r>
              <a:rPr lang="it-IT" altLang="it-IT" sz="2000"/>
              <a:t>* =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953B9AFA-861D-4065-817F-2086C817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098" y="4391832"/>
            <a:ext cx="29537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/>
              <a:t>state i is periodic with period d=2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630B45C5-3A93-4B6E-8A31-7A1C63A4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977" y="253523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B253B4EF-A2F4-46FB-BFA0-3EFD31B7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665" y="3517900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667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9405B-2FA2-4F52-AFF5-3A16C6C6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644AB-9D6D-4D4F-9AA5-C9EFB11E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9F54C-F662-4561-BBED-33688F4A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BC76FD-F6F9-4E74-B1AA-382EA19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46</a:t>
            </a:fld>
            <a:endParaRPr lang="it-IT"/>
          </a:p>
        </p:txBody>
      </p:sp>
      <p:grpSp>
        <p:nvGrpSpPr>
          <p:cNvPr id="15" name="Group 36">
            <a:extLst>
              <a:ext uri="{FF2B5EF4-FFF2-40B4-BE49-F238E27FC236}">
                <a16:creationId xmlns:a16="http://schemas.microsoft.com/office/drawing/2014/main" id="{E6B7A864-6365-46CC-AE4C-CD30905DEA01}"/>
              </a:ext>
            </a:extLst>
          </p:cNvPr>
          <p:cNvGrpSpPr>
            <a:grpSpLocks/>
          </p:cNvGrpSpPr>
          <p:nvPr/>
        </p:nvGrpSpPr>
        <p:grpSpPr bwMode="auto">
          <a:xfrm>
            <a:off x="7500938" y="1584212"/>
            <a:ext cx="2990850" cy="1057275"/>
            <a:chOff x="3236" y="2140"/>
            <a:chExt cx="1884" cy="666"/>
          </a:xfrm>
        </p:grpSpPr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7BB64C1-2B64-4603-9436-0FBED6F4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544"/>
              <a:ext cx="276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5CF7688A-67EE-4792-B799-F338BDB85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33"/>
              <a:ext cx="275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C032FABA-9310-45E4-8BB2-30F197355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62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0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26E8B0C0-8DD5-4457-8676-E4204E6B3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" y="2568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</a:t>
              </a:r>
            </a:p>
          </p:txBody>
        </p: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E32F5A89-7A68-4FA1-9F8D-C466C52C4B8B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V="1">
              <a:off x="3696" y="2544"/>
              <a:ext cx="142" cy="131"/>
            </a:xfrm>
            <a:prstGeom prst="curvedConnector4">
              <a:avLst>
                <a:gd name="adj1" fmla="val -107750"/>
                <a:gd name="adj2" fmla="val 209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1089B2A3-B2CE-4EF7-9EC7-48FB5BD2D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222"/>
              <a:ext cx="5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1-p</a:t>
              </a:r>
              <a:r>
                <a:rPr lang="it-IT" altLang="it-IT" baseline="-25000" dirty="0"/>
                <a:t>f</a:t>
              </a:r>
            </a:p>
          </p:txBody>
        </p:sp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D52EDBF4-472A-4699-B61D-254EF90E0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2140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 err="1"/>
                <a:t>p</a:t>
              </a:r>
              <a:r>
                <a:rPr lang="it-IT" altLang="it-IT" baseline="-25000" dirty="0" err="1"/>
                <a:t>f</a:t>
              </a:r>
              <a:endParaRPr lang="it-IT" altLang="it-IT" baseline="-25000" dirty="0"/>
            </a:p>
          </p:txBody>
        </p:sp>
      </p:grpSp>
      <p:cxnSp>
        <p:nvCxnSpPr>
          <p:cNvPr id="24" name="Connettore 7 6">
            <a:extLst>
              <a:ext uri="{FF2B5EF4-FFF2-40B4-BE49-F238E27FC236}">
                <a16:creationId xmlns:a16="http://schemas.microsoft.com/office/drawing/2014/main" id="{A038C144-2F7B-496F-B858-A0169C9088AE}"/>
              </a:ext>
            </a:extLst>
          </p:cNvPr>
          <p:cNvCxnSpPr>
            <a:cxnSpLocks noChangeShapeType="1"/>
            <a:stCxn id="17" idx="6"/>
            <a:endCxn id="17" idx="0"/>
          </p:cNvCxnSpPr>
          <p:nvPr/>
        </p:nvCxnSpPr>
        <p:spPr bwMode="auto">
          <a:xfrm flipH="1" flipV="1">
            <a:off x="10272714" y="2208099"/>
            <a:ext cx="219075" cy="207963"/>
          </a:xfrm>
          <a:prstGeom prst="curvedConnector4">
            <a:avLst>
              <a:gd name="adj1" fmla="val -123347"/>
              <a:gd name="adj2" fmla="val 24412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7 14">
            <a:extLst>
              <a:ext uri="{FF2B5EF4-FFF2-40B4-BE49-F238E27FC236}">
                <a16:creationId xmlns:a16="http://schemas.microsoft.com/office/drawing/2014/main" id="{616326CC-068B-4025-A194-E1F67B71FCB6}"/>
              </a:ext>
            </a:extLst>
          </p:cNvPr>
          <p:cNvCxnSpPr>
            <a:cxnSpLocks noChangeShapeType="1"/>
            <a:stCxn id="16" idx="7"/>
            <a:endCxn id="17" idx="1"/>
          </p:cNvCxnSpPr>
          <p:nvPr/>
        </p:nvCxnSpPr>
        <p:spPr bwMode="auto">
          <a:xfrm rot="5400000" flipH="1" flipV="1">
            <a:off x="9355932" y="1524680"/>
            <a:ext cx="17462" cy="1508125"/>
          </a:xfrm>
          <a:prstGeom prst="curvedConnector3">
            <a:avLst>
              <a:gd name="adj1" fmla="val 175785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6">
            <a:extLst>
              <a:ext uri="{FF2B5EF4-FFF2-40B4-BE49-F238E27FC236}">
                <a16:creationId xmlns:a16="http://schemas.microsoft.com/office/drawing/2014/main" id="{D2FAA04F-1B01-4C5C-9D94-88AE50BE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64" y="2890723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r</a:t>
            </a:r>
          </a:p>
        </p:txBody>
      </p:sp>
      <p:sp>
        <p:nvSpPr>
          <p:cNvPr id="34" name="CasellaDiTesto 1">
            <a:extLst>
              <a:ext uri="{FF2B5EF4-FFF2-40B4-BE49-F238E27FC236}">
                <a16:creationId xmlns:a16="http://schemas.microsoft.com/office/drawing/2014/main" id="{0AFD6065-4CAF-460F-971B-1A3A7FB2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289" y="1584506"/>
            <a:ext cx="1754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State 0 : </a:t>
            </a:r>
            <a:r>
              <a:rPr lang="it-IT" altLang="it-IT" dirty="0" err="1"/>
              <a:t>working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State 1: </a:t>
            </a:r>
            <a:r>
              <a:rPr lang="it-IT" altLang="it-IT" dirty="0" err="1"/>
              <a:t>failed</a:t>
            </a:r>
            <a:r>
              <a:rPr lang="it-IT" altLang="it-IT" dirty="0"/>
              <a:t> 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E04F2B81-D1C6-4FDA-8F4F-C179B593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62" y="2439785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f</a:t>
            </a:r>
          </a:p>
        </p:txBody>
      </p:sp>
      <p:sp>
        <p:nvSpPr>
          <p:cNvPr id="38" name="CasellaDiTesto 2">
            <a:extLst>
              <a:ext uri="{FF2B5EF4-FFF2-40B4-BE49-F238E27FC236}">
                <a16:creationId xmlns:a16="http://schemas.microsoft.com/office/drawing/2014/main" id="{22CFF83E-6F1E-48A5-B737-462CBE67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36" y="2395976"/>
            <a:ext cx="1882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probability</a:t>
            </a:r>
            <a:endParaRPr lang="it-IT" altLang="it-IT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FB895D45-D694-4F32-AFB8-ECE5EFBB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7" y="1250417"/>
            <a:ext cx="323201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{X</a:t>
            </a:r>
            <a:r>
              <a:rPr lang="it-IT" altLang="it-IT" sz="1800" baseline="-25000" dirty="0">
                <a:solidFill>
                  <a:srgbClr val="3333FF"/>
                </a:solidFill>
                <a:ea typeface="MS PGothic" panose="020B0600070205080204" pitchFamily="34" charset="-128"/>
              </a:rPr>
              <a:t>t </a:t>
            </a: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}  t=0, 1, 2, ….     S={0, 1}</a:t>
            </a:r>
          </a:p>
          <a:p>
            <a:pPr>
              <a:spcBef>
                <a:spcPct val="0"/>
              </a:spcBef>
            </a:pPr>
            <a:endParaRPr lang="en-US" altLang="it-IT" sz="1800" dirty="0">
              <a:solidFill>
                <a:schemeClr val="accent2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- </a:t>
            </a: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all state transitions occur at fixed intervals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probabilities assigned to each transition</a:t>
            </a:r>
            <a:b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</a:b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		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The probability of state transition depends only on the current state</a:t>
            </a:r>
          </a:p>
        </p:txBody>
      </p:sp>
      <p:sp>
        <p:nvSpPr>
          <p:cNvPr id="41" name="Text Box 26">
            <a:extLst>
              <a:ext uri="{FF2B5EF4-FFF2-40B4-BE49-F238E27FC236}">
                <a16:creationId xmlns:a16="http://schemas.microsoft.com/office/drawing/2014/main" id="{7F3673D3-C1AA-4D49-9F57-CB2A84C6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2" y="401185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1-p</a:t>
            </a:r>
            <a:r>
              <a:rPr lang="it-IT" altLang="it-IT" baseline="-25000" dirty="0"/>
              <a:t>f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2BA76BF1-82E0-46D4-849E-566DB725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52" y="3992805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f</a:t>
            </a:r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8058151A-FBE9-4D02-B16F-67079072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2" y="451985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0</a:t>
            </a:r>
            <a:endParaRPr lang="it-IT" altLang="it-IT" baseline="-25000" dirty="0"/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3E4AD255-0C60-4AAB-BB7E-3063B6CB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52" y="453890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</a:t>
            </a:r>
            <a:endParaRPr lang="it-IT" altLang="it-IT" baseline="-25000" dirty="0"/>
          </a:p>
        </p:txBody>
      </p:sp>
      <p:cxnSp>
        <p:nvCxnSpPr>
          <p:cNvPr id="45" name="Connettore 1 26">
            <a:extLst>
              <a:ext uri="{FF2B5EF4-FFF2-40B4-BE49-F238E27FC236}">
                <a16:creationId xmlns:a16="http://schemas.microsoft.com/office/drawing/2014/main" id="{07C240AC-CCBE-4F42-88C5-F1DCE53527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4122980"/>
            <a:ext cx="0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ttore 1 67">
            <a:extLst>
              <a:ext uri="{FF2B5EF4-FFF2-40B4-BE49-F238E27FC236}">
                <a16:creationId xmlns:a16="http://schemas.microsoft.com/office/drawing/2014/main" id="{469F23DA-F6B1-45D3-9BC2-54C1869D00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7176" y="4137268"/>
            <a:ext cx="0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ttore 1 28">
            <a:extLst>
              <a:ext uri="{FF2B5EF4-FFF2-40B4-BE49-F238E27FC236}">
                <a16:creationId xmlns:a16="http://schemas.microsoft.com/office/drawing/2014/main" id="{69BCB505-5A68-4AED-9279-EDCEAC07B7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41229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ttore 1 70">
            <a:extLst>
              <a:ext uri="{FF2B5EF4-FFF2-40B4-BE49-F238E27FC236}">
                <a16:creationId xmlns:a16="http://schemas.microsoft.com/office/drawing/2014/main" id="{F0CA4EBC-5EB3-4A01-BD37-C58FEFB0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1276" y="41229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ttore 1 71">
            <a:extLst>
              <a:ext uri="{FF2B5EF4-FFF2-40B4-BE49-F238E27FC236}">
                <a16:creationId xmlns:a16="http://schemas.microsoft.com/office/drawing/2014/main" id="{31BCACDA-109E-40BB-B879-292AE8EDFB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1589" y="5115168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ttore 1 72">
            <a:extLst>
              <a:ext uri="{FF2B5EF4-FFF2-40B4-BE49-F238E27FC236}">
                <a16:creationId xmlns:a16="http://schemas.microsoft.com/office/drawing/2014/main" id="{DA3182FD-CBAE-4E5B-8098-5F42F86C54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51008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CasellaDiTesto 29">
            <a:extLst>
              <a:ext uri="{FF2B5EF4-FFF2-40B4-BE49-F238E27FC236}">
                <a16:creationId xmlns:a16="http://schemas.microsoft.com/office/drawing/2014/main" id="{F01DF2AC-A6E4-47A6-AB8F-84BC47D0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40" y="4505568"/>
            <a:ext cx="713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/>
              <a:t>P = </a:t>
            </a:r>
          </a:p>
        </p:txBody>
      </p:sp>
      <p:sp>
        <p:nvSpPr>
          <p:cNvPr id="52" name="CasellaDiTesto 2">
            <a:extLst>
              <a:ext uri="{FF2B5EF4-FFF2-40B4-BE49-F238E27FC236}">
                <a16:creationId xmlns:a16="http://schemas.microsoft.com/office/drawing/2014/main" id="{ACC27C2B-7DC7-42E3-ADEC-C4055BDF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258" y="5081209"/>
            <a:ext cx="843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 err="1"/>
              <a:t>current</a:t>
            </a:r>
            <a:r>
              <a:rPr lang="it-IT" altLang="it-IT" sz="16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/>
              <a:t>state</a:t>
            </a:r>
          </a:p>
        </p:txBody>
      </p:sp>
      <p:sp>
        <p:nvSpPr>
          <p:cNvPr id="53" name="CasellaDiTesto 2">
            <a:extLst>
              <a:ext uri="{FF2B5EF4-FFF2-40B4-BE49-F238E27FC236}">
                <a16:creationId xmlns:a16="http://schemas.microsoft.com/office/drawing/2014/main" id="{B18A4C28-7C9B-412A-84E0-31F0315B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801" y="3545349"/>
            <a:ext cx="594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 err="1"/>
              <a:t>next</a:t>
            </a:r>
            <a:r>
              <a:rPr lang="it-IT" altLang="it-IT" sz="16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/>
              <a:t>state</a:t>
            </a: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1DA25298-0F6A-48D1-8AE3-34E632AE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76" y="421505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0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DFFD35CB-5E40-4CC3-8741-2FD233DF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600" y="369132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0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F3026AEA-E2D3-4BCD-8E78-3BD806EB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651" y="479290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</a:t>
            </a: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DE3B298E-76B7-4297-9A80-1DE4CF4B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75" y="369741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</a:t>
            </a:r>
          </a:p>
        </p:txBody>
      </p:sp>
      <p:sp>
        <p:nvSpPr>
          <p:cNvPr id="58" name="CasellaDiTesto 7">
            <a:extLst>
              <a:ext uri="{FF2B5EF4-FFF2-40B4-BE49-F238E27FC236}">
                <a16:creationId xmlns:a16="http://schemas.microsoft.com/office/drawing/2014/main" id="{FE710DDB-9E97-43C9-8329-F52CB4ED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709" y="4151952"/>
            <a:ext cx="3482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pij</a:t>
            </a:r>
            <a:r>
              <a:rPr lang="it-IT" altLang="it-IT" dirty="0"/>
              <a:t> = </a:t>
            </a:r>
            <a:r>
              <a:rPr lang="it-IT" altLang="it-IT" dirty="0" err="1"/>
              <a:t>probability</a:t>
            </a:r>
            <a:r>
              <a:rPr lang="it-IT" altLang="it-IT" dirty="0"/>
              <a:t> of a </a:t>
            </a:r>
            <a:r>
              <a:rPr lang="it-IT" altLang="it-IT" dirty="0" err="1"/>
              <a:t>transition</a:t>
            </a:r>
            <a:r>
              <a:rPr lang="it-IT" altLang="it-IT" dirty="0"/>
              <a:t> from state i to state j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pij</a:t>
            </a:r>
            <a:r>
              <a:rPr lang="it-IT" altLang="it-IT" dirty="0"/>
              <a:t> &gt;=0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the sum of </a:t>
            </a:r>
            <a:r>
              <a:rPr lang="it-IT" altLang="it-IT" dirty="0" err="1"/>
              <a:t>each</a:t>
            </a:r>
            <a:r>
              <a:rPr lang="it-IT" altLang="it-IT" dirty="0"/>
              <a:t> </a:t>
            </a:r>
            <a:r>
              <a:rPr lang="it-IT" altLang="it-IT" dirty="0" err="1"/>
              <a:t>row</a:t>
            </a:r>
            <a:r>
              <a:rPr lang="it-IT" altLang="it-IT" dirty="0"/>
              <a:t> must be one</a:t>
            </a:r>
          </a:p>
        </p:txBody>
      </p:sp>
    </p:spTree>
    <p:extLst>
      <p:ext uri="{BB962C8B-B14F-4D97-AF65-F5344CB8AC3E}">
        <p14:creationId xmlns:p14="http://schemas.microsoft.com/office/powerpoint/2010/main" val="405032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9405B-2FA2-4F52-AFF5-3A16C6C6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644AB-9D6D-4D4F-9AA5-C9EFB11E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9F54C-F662-4561-BBED-33688F4A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BC76FD-F6F9-4E74-B1AA-382EA19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47</a:t>
            </a:fld>
            <a:endParaRPr lang="it-IT"/>
          </a:p>
        </p:txBody>
      </p:sp>
      <p:grpSp>
        <p:nvGrpSpPr>
          <p:cNvPr id="15" name="Group 36">
            <a:extLst>
              <a:ext uri="{FF2B5EF4-FFF2-40B4-BE49-F238E27FC236}">
                <a16:creationId xmlns:a16="http://schemas.microsoft.com/office/drawing/2014/main" id="{E6B7A864-6365-46CC-AE4C-CD30905DEA01}"/>
              </a:ext>
            </a:extLst>
          </p:cNvPr>
          <p:cNvGrpSpPr>
            <a:grpSpLocks/>
          </p:cNvGrpSpPr>
          <p:nvPr/>
        </p:nvGrpSpPr>
        <p:grpSpPr bwMode="auto">
          <a:xfrm>
            <a:off x="7500938" y="1584212"/>
            <a:ext cx="2990850" cy="1057275"/>
            <a:chOff x="3236" y="2140"/>
            <a:chExt cx="1884" cy="666"/>
          </a:xfrm>
        </p:grpSpPr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7BB64C1-2B64-4603-9436-0FBED6F4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544"/>
              <a:ext cx="276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5CF7688A-67EE-4792-B799-F338BDB85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33"/>
              <a:ext cx="275" cy="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C032FABA-9310-45E4-8BB2-30F197355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562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0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26E8B0C0-8DD5-4457-8676-E4204E6B3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" y="2568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</a:t>
              </a:r>
            </a:p>
          </p:txBody>
        </p: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E32F5A89-7A68-4FA1-9F8D-C466C52C4B8B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flipV="1">
              <a:off x="3696" y="2544"/>
              <a:ext cx="142" cy="131"/>
            </a:xfrm>
            <a:prstGeom prst="curvedConnector4">
              <a:avLst>
                <a:gd name="adj1" fmla="val -107750"/>
                <a:gd name="adj2" fmla="val 209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1089B2A3-B2CE-4EF7-9EC7-48FB5BD2D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2222"/>
              <a:ext cx="5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1-p</a:t>
              </a:r>
              <a:r>
                <a:rPr lang="it-IT" altLang="it-IT" baseline="-25000" dirty="0"/>
                <a:t>f</a:t>
              </a:r>
            </a:p>
          </p:txBody>
        </p:sp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D52EDBF4-472A-4699-B61D-254EF90E0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2140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 err="1"/>
                <a:t>p</a:t>
              </a:r>
              <a:r>
                <a:rPr lang="it-IT" altLang="it-IT" baseline="-25000" dirty="0" err="1"/>
                <a:t>f</a:t>
              </a:r>
              <a:endParaRPr lang="it-IT" altLang="it-IT" baseline="-25000" dirty="0"/>
            </a:p>
          </p:txBody>
        </p:sp>
      </p:grpSp>
      <p:cxnSp>
        <p:nvCxnSpPr>
          <p:cNvPr id="24" name="Connettore 7 6">
            <a:extLst>
              <a:ext uri="{FF2B5EF4-FFF2-40B4-BE49-F238E27FC236}">
                <a16:creationId xmlns:a16="http://schemas.microsoft.com/office/drawing/2014/main" id="{A038C144-2F7B-496F-B858-A0169C9088AE}"/>
              </a:ext>
            </a:extLst>
          </p:cNvPr>
          <p:cNvCxnSpPr>
            <a:cxnSpLocks noChangeShapeType="1"/>
            <a:stCxn id="17" idx="6"/>
            <a:endCxn id="17" idx="0"/>
          </p:cNvCxnSpPr>
          <p:nvPr/>
        </p:nvCxnSpPr>
        <p:spPr bwMode="auto">
          <a:xfrm flipH="1" flipV="1">
            <a:off x="10272714" y="2208099"/>
            <a:ext cx="219075" cy="207963"/>
          </a:xfrm>
          <a:prstGeom prst="curvedConnector4">
            <a:avLst>
              <a:gd name="adj1" fmla="val -123347"/>
              <a:gd name="adj2" fmla="val 24412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7 14">
            <a:extLst>
              <a:ext uri="{FF2B5EF4-FFF2-40B4-BE49-F238E27FC236}">
                <a16:creationId xmlns:a16="http://schemas.microsoft.com/office/drawing/2014/main" id="{616326CC-068B-4025-A194-E1F67B71FCB6}"/>
              </a:ext>
            </a:extLst>
          </p:cNvPr>
          <p:cNvCxnSpPr>
            <a:cxnSpLocks noChangeShapeType="1"/>
            <a:stCxn id="16" idx="7"/>
            <a:endCxn id="17" idx="1"/>
          </p:cNvCxnSpPr>
          <p:nvPr/>
        </p:nvCxnSpPr>
        <p:spPr bwMode="auto">
          <a:xfrm rot="5400000" flipH="1" flipV="1">
            <a:off x="9355932" y="1524680"/>
            <a:ext cx="17462" cy="1508125"/>
          </a:xfrm>
          <a:prstGeom prst="curvedConnector3">
            <a:avLst>
              <a:gd name="adj1" fmla="val 175785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6">
            <a:extLst>
              <a:ext uri="{FF2B5EF4-FFF2-40B4-BE49-F238E27FC236}">
                <a16:creationId xmlns:a16="http://schemas.microsoft.com/office/drawing/2014/main" id="{D2FAA04F-1B01-4C5C-9D94-88AE50BE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64" y="2890723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r</a:t>
            </a:r>
          </a:p>
        </p:txBody>
      </p:sp>
      <p:cxnSp>
        <p:nvCxnSpPr>
          <p:cNvPr id="27" name="Connettore 7 21">
            <a:extLst>
              <a:ext uri="{FF2B5EF4-FFF2-40B4-BE49-F238E27FC236}">
                <a16:creationId xmlns:a16="http://schemas.microsoft.com/office/drawing/2014/main" id="{FA197A20-B313-4634-B2DA-023495FAEDB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9373101" y="1784293"/>
            <a:ext cx="149812" cy="1659604"/>
          </a:xfrm>
          <a:prstGeom prst="curvedConnector3">
            <a:avLst>
              <a:gd name="adj1" fmla="val -1525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26">
            <a:extLst>
              <a:ext uri="{FF2B5EF4-FFF2-40B4-BE49-F238E27FC236}">
                <a16:creationId xmlns:a16="http://schemas.microsoft.com/office/drawing/2014/main" id="{C8176984-43D1-4E7D-AB19-4F0DC463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1" y="1617588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1-p</a:t>
            </a:r>
            <a:r>
              <a:rPr lang="it-IT" altLang="it-IT" baseline="-25000" dirty="0"/>
              <a:t>r</a:t>
            </a:r>
          </a:p>
        </p:txBody>
      </p:sp>
      <p:sp>
        <p:nvSpPr>
          <p:cNvPr id="34" name="CasellaDiTesto 1">
            <a:extLst>
              <a:ext uri="{FF2B5EF4-FFF2-40B4-BE49-F238E27FC236}">
                <a16:creationId xmlns:a16="http://schemas.microsoft.com/office/drawing/2014/main" id="{0AFD6065-4CAF-460F-971B-1A3A7FB2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289" y="1584506"/>
            <a:ext cx="1754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State 0 : </a:t>
            </a:r>
            <a:r>
              <a:rPr lang="it-IT" altLang="it-IT" dirty="0" err="1"/>
              <a:t>working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State 1: </a:t>
            </a:r>
            <a:r>
              <a:rPr lang="it-IT" altLang="it-IT" dirty="0" err="1"/>
              <a:t>failed</a:t>
            </a:r>
            <a:r>
              <a:rPr lang="it-IT" altLang="it-IT" dirty="0"/>
              <a:t> 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E04F2B81-D1C6-4FDA-8F4F-C179B593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62" y="2439785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f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950EAE40-1081-4E90-8ECE-14D4614BB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62" y="2836660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r</a:t>
            </a:r>
          </a:p>
        </p:txBody>
      </p:sp>
      <p:sp>
        <p:nvSpPr>
          <p:cNvPr id="37" name="CasellaDiTesto 2">
            <a:extLst>
              <a:ext uri="{FF2B5EF4-FFF2-40B4-BE49-F238E27FC236}">
                <a16:creationId xmlns:a16="http://schemas.microsoft.com/office/drawing/2014/main" id="{031054FB-3A16-4739-B4CF-E67D4590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689" y="2778551"/>
            <a:ext cx="1853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Repair</a:t>
            </a:r>
            <a:r>
              <a:rPr lang="it-IT" altLang="it-IT" dirty="0"/>
              <a:t> </a:t>
            </a:r>
            <a:r>
              <a:rPr lang="it-IT" altLang="it-IT" dirty="0" err="1"/>
              <a:t>probability</a:t>
            </a:r>
            <a:endParaRPr lang="it-IT" altLang="it-IT" dirty="0"/>
          </a:p>
        </p:txBody>
      </p:sp>
      <p:sp>
        <p:nvSpPr>
          <p:cNvPr id="38" name="CasellaDiTesto 2">
            <a:extLst>
              <a:ext uri="{FF2B5EF4-FFF2-40B4-BE49-F238E27FC236}">
                <a16:creationId xmlns:a16="http://schemas.microsoft.com/office/drawing/2014/main" id="{22CFF83E-6F1E-48A5-B737-462CBE67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36" y="2395976"/>
            <a:ext cx="1882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probability</a:t>
            </a:r>
            <a:endParaRPr lang="it-IT" altLang="it-IT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FB895D45-D694-4F32-AFB8-ECE5EFBB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7" y="1250417"/>
            <a:ext cx="323201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{X</a:t>
            </a:r>
            <a:r>
              <a:rPr lang="it-IT" altLang="it-IT" sz="1800" baseline="-25000" dirty="0">
                <a:solidFill>
                  <a:schemeClr val="tx1"/>
                </a:solidFill>
                <a:ea typeface="MS PGothic" panose="020B0600070205080204" pitchFamily="34" charset="-128"/>
              </a:rPr>
              <a:t>t </a:t>
            </a: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}  t=0, 1, 2, ….     S={0, 1}</a:t>
            </a:r>
          </a:p>
          <a:p>
            <a:pPr>
              <a:spcBef>
                <a:spcPct val="0"/>
              </a:spcBef>
            </a:pPr>
            <a:endParaRPr lang="en-US" altLang="it-IT" sz="18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- all state transitions occur at fixed intervals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probabilities assigned to each transition</a:t>
            </a:r>
            <a:b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		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The probability of state transition depends only on the current state</a:t>
            </a:r>
          </a:p>
        </p:txBody>
      </p:sp>
      <p:sp>
        <p:nvSpPr>
          <p:cNvPr id="41" name="Text Box 26">
            <a:extLst>
              <a:ext uri="{FF2B5EF4-FFF2-40B4-BE49-F238E27FC236}">
                <a16:creationId xmlns:a16="http://schemas.microsoft.com/office/drawing/2014/main" id="{7F3673D3-C1AA-4D49-9F57-CB2A84C6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2" y="401185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1-p</a:t>
            </a:r>
            <a:r>
              <a:rPr lang="it-IT" altLang="it-IT" baseline="-25000" dirty="0"/>
              <a:t>f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2BA76BF1-82E0-46D4-849E-566DB725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52" y="3992805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f</a:t>
            </a:r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8058151A-FBE9-4D02-B16F-67079072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2" y="451985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p</a:t>
            </a:r>
            <a:r>
              <a:rPr lang="it-IT" altLang="it-IT" baseline="-25000"/>
              <a:t>r</a:t>
            </a:r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3E4AD255-0C60-4AAB-BB7E-3063B6CB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452" y="4538905"/>
            <a:ext cx="93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1- p</a:t>
            </a:r>
            <a:r>
              <a:rPr lang="it-IT" altLang="it-IT" baseline="-25000"/>
              <a:t>r</a:t>
            </a:r>
          </a:p>
        </p:txBody>
      </p:sp>
      <p:cxnSp>
        <p:nvCxnSpPr>
          <p:cNvPr id="45" name="Connettore 1 26">
            <a:extLst>
              <a:ext uri="{FF2B5EF4-FFF2-40B4-BE49-F238E27FC236}">
                <a16:creationId xmlns:a16="http://schemas.microsoft.com/office/drawing/2014/main" id="{07C240AC-CCBE-4F42-88C5-F1DCE53527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4122980"/>
            <a:ext cx="0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ttore 1 67">
            <a:extLst>
              <a:ext uri="{FF2B5EF4-FFF2-40B4-BE49-F238E27FC236}">
                <a16:creationId xmlns:a16="http://schemas.microsoft.com/office/drawing/2014/main" id="{469F23DA-F6B1-45D3-9BC2-54C1869D00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7176" y="4137268"/>
            <a:ext cx="0" cy="977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ttore 1 28">
            <a:extLst>
              <a:ext uri="{FF2B5EF4-FFF2-40B4-BE49-F238E27FC236}">
                <a16:creationId xmlns:a16="http://schemas.microsoft.com/office/drawing/2014/main" id="{69BCB505-5A68-4AED-9279-EDCEAC07B7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41229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ttore 1 70">
            <a:extLst>
              <a:ext uri="{FF2B5EF4-FFF2-40B4-BE49-F238E27FC236}">
                <a16:creationId xmlns:a16="http://schemas.microsoft.com/office/drawing/2014/main" id="{F0CA4EBC-5EB3-4A01-BD37-C58FEFB0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1276" y="41229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ttore 1 71">
            <a:extLst>
              <a:ext uri="{FF2B5EF4-FFF2-40B4-BE49-F238E27FC236}">
                <a16:creationId xmlns:a16="http://schemas.microsoft.com/office/drawing/2014/main" id="{31BCACDA-109E-40BB-B879-292AE8EDFB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1589" y="5115168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ttore 1 72">
            <a:extLst>
              <a:ext uri="{FF2B5EF4-FFF2-40B4-BE49-F238E27FC236}">
                <a16:creationId xmlns:a16="http://schemas.microsoft.com/office/drawing/2014/main" id="{DA3182FD-CBAE-4E5B-8098-5F42F86C54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1051" y="510088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CasellaDiTesto 29">
            <a:extLst>
              <a:ext uri="{FF2B5EF4-FFF2-40B4-BE49-F238E27FC236}">
                <a16:creationId xmlns:a16="http://schemas.microsoft.com/office/drawing/2014/main" id="{F01DF2AC-A6E4-47A6-AB8F-84BC47D0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40" y="4505568"/>
            <a:ext cx="713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/>
              <a:t>P = </a:t>
            </a:r>
          </a:p>
        </p:txBody>
      </p:sp>
      <p:sp>
        <p:nvSpPr>
          <p:cNvPr id="52" name="CasellaDiTesto 2">
            <a:extLst>
              <a:ext uri="{FF2B5EF4-FFF2-40B4-BE49-F238E27FC236}">
                <a16:creationId xmlns:a16="http://schemas.microsoft.com/office/drawing/2014/main" id="{ACC27C2B-7DC7-42E3-ADEC-C4055BDF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258" y="5081209"/>
            <a:ext cx="843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 err="1"/>
              <a:t>current</a:t>
            </a:r>
            <a:r>
              <a:rPr lang="it-IT" altLang="it-IT" sz="16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/>
              <a:t>state</a:t>
            </a:r>
          </a:p>
        </p:txBody>
      </p:sp>
      <p:sp>
        <p:nvSpPr>
          <p:cNvPr id="53" name="CasellaDiTesto 2">
            <a:extLst>
              <a:ext uri="{FF2B5EF4-FFF2-40B4-BE49-F238E27FC236}">
                <a16:creationId xmlns:a16="http://schemas.microsoft.com/office/drawing/2014/main" id="{B18A4C28-7C9B-412A-84E0-31F0315B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801" y="3545349"/>
            <a:ext cx="594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 err="1"/>
              <a:t>next</a:t>
            </a:r>
            <a:r>
              <a:rPr lang="it-IT" altLang="it-IT" sz="16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/>
              <a:t>state</a:t>
            </a: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1DA25298-0F6A-48D1-8AE3-34E632AE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76" y="421505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0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DFFD35CB-5E40-4CC3-8741-2FD233DF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600" y="369132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0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F3026AEA-E2D3-4BCD-8E78-3BD806EB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651" y="4792905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</a:t>
            </a: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DE3B298E-76B7-4297-9A80-1DE4CF4B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75" y="369741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</a:t>
            </a:r>
          </a:p>
        </p:txBody>
      </p:sp>
      <p:sp>
        <p:nvSpPr>
          <p:cNvPr id="58" name="CasellaDiTesto 7">
            <a:extLst>
              <a:ext uri="{FF2B5EF4-FFF2-40B4-BE49-F238E27FC236}">
                <a16:creationId xmlns:a16="http://schemas.microsoft.com/office/drawing/2014/main" id="{FE710DDB-9E97-43C9-8329-F52CB4ED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709" y="4151952"/>
            <a:ext cx="3482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pij</a:t>
            </a:r>
            <a:r>
              <a:rPr lang="it-IT" altLang="it-IT" dirty="0"/>
              <a:t> = </a:t>
            </a:r>
            <a:r>
              <a:rPr lang="it-IT" altLang="it-IT" dirty="0" err="1"/>
              <a:t>probability</a:t>
            </a:r>
            <a:r>
              <a:rPr lang="it-IT" altLang="it-IT" dirty="0"/>
              <a:t> of a </a:t>
            </a:r>
            <a:r>
              <a:rPr lang="it-IT" altLang="it-IT" dirty="0" err="1"/>
              <a:t>transition</a:t>
            </a:r>
            <a:r>
              <a:rPr lang="it-IT" altLang="it-IT" dirty="0"/>
              <a:t> from state i to state j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</a:t>
            </a:r>
            <a:r>
              <a:rPr lang="it-IT" altLang="it-IT" dirty="0" err="1"/>
              <a:t>pij</a:t>
            </a:r>
            <a:r>
              <a:rPr lang="it-IT" altLang="it-IT" dirty="0"/>
              <a:t> &gt;=0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- the sum of </a:t>
            </a:r>
            <a:r>
              <a:rPr lang="it-IT" altLang="it-IT" dirty="0" err="1"/>
              <a:t>each</a:t>
            </a:r>
            <a:r>
              <a:rPr lang="it-IT" altLang="it-IT" dirty="0"/>
              <a:t> </a:t>
            </a:r>
            <a:r>
              <a:rPr lang="it-IT" altLang="it-IT" dirty="0" err="1"/>
              <a:t>row</a:t>
            </a:r>
            <a:r>
              <a:rPr lang="it-IT" altLang="it-IT" dirty="0"/>
              <a:t> must be one</a:t>
            </a:r>
          </a:p>
        </p:txBody>
      </p:sp>
    </p:spTree>
    <p:extLst>
      <p:ext uri="{BB962C8B-B14F-4D97-AF65-F5344CB8AC3E}">
        <p14:creationId xmlns:p14="http://schemas.microsoft.com/office/powerpoint/2010/main" val="3221447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BA2EE-A3E0-4C46-A3F2-C85D620B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38C460-FB1C-4051-95C1-10298B0C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DD9949-CB31-4147-9D52-3AC00390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5AC55-540B-46F5-9D84-39929BB0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48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E6B817-42AE-43E7-9E75-BA85A391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276" y="4370024"/>
            <a:ext cx="7775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State j can be made an trapping state with </a:t>
            </a:r>
            <a:r>
              <a:rPr lang="en-US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pjj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 = 1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rgbClr val="3333FF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rgbClr val="3333FF"/>
                </a:solidFill>
                <a:ea typeface="MS PGothic" panose="020B0600070205080204" pitchFamily="34" charset="-128"/>
              </a:rPr>
              <a:t>		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E4A82B09-B178-4C15-97FC-9566BB73B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803" y="2089724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0.9</a:t>
            </a:r>
            <a:endParaRPr lang="it-IT" altLang="it-IT" sz="2400" baseline="-25000"/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24E73AF8-C24A-4242-8D93-ADB682FF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302" y="2070674"/>
            <a:ext cx="79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0.1</a:t>
            </a:r>
            <a:endParaRPr lang="it-IT" altLang="it-IT" sz="2400" baseline="-25000"/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2728FFA2-4419-488B-8573-AC28235C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803" y="2597724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0.5</a:t>
            </a:r>
            <a:endParaRPr lang="it-IT" altLang="it-IT" sz="2400" baseline="-25000"/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57080C9F-811F-4815-B547-CDDC911F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303" y="2616774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0.5</a:t>
            </a:r>
            <a:endParaRPr lang="it-IT" altLang="it-IT" sz="2400" baseline="-25000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E32BC91-BCB3-4BF3-AD5B-DC6E0AC193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8902" y="2199260"/>
            <a:ext cx="0" cy="979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4A6840AB-8E13-46C0-9334-CDDB88F459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25027" y="2213549"/>
            <a:ext cx="0" cy="979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B3D074F-9D04-4ED5-91E0-CE633493A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8902" y="219926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ED05AEE-2667-4263-9285-63690E2BC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9127" y="219926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F69092D4-1E74-496E-91C2-A3FDA57C06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9439" y="319303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53DD302D-FDB6-4C2D-8044-3A8993402C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8902" y="3178748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ttangolo 1">
            <a:extLst>
              <a:ext uri="{FF2B5EF4-FFF2-40B4-BE49-F238E27FC236}">
                <a16:creationId xmlns:a16="http://schemas.microsoft.com/office/drawing/2014/main" id="{61C9F5FE-E6C3-4009-922D-A9428308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8" y="1105564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/>
              <a:t>[p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(0), p</a:t>
            </a:r>
            <a:r>
              <a:rPr lang="it-IT" altLang="it-IT" sz="2400" baseline="-25000" dirty="0"/>
              <a:t>1 </a:t>
            </a:r>
            <a:r>
              <a:rPr lang="it-IT" altLang="it-IT" sz="2400" dirty="0"/>
              <a:t>(0)] = [ 1, 0]</a:t>
            </a:r>
          </a:p>
        </p:txBody>
      </p:sp>
      <p:sp>
        <p:nvSpPr>
          <p:cNvPr id="19" name="Rettangolo 2">
            <a:extLst>
              <a:ext uri="{FF2B5EF4-FFF2-40B4-BE49-F238E27FC236}">
                <a16:creationId xmlns:a16="http://schemas.microsoft.com/office/drawing/2014/main" id="{0572B71C-460D-4BE1-8CF6-A704D3AE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265" y="1848166"/>
            <a:ext cx="2676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			     [ 1, 0]</a:t>
            </a:r>
          </a:p>
          <a:p>
            <a:r>
              <a:rPr lang="it-IT" altLang="it-IT" sz="2400" dirty="0"/>
              <a:t>  </a:t>
            </a:r>
          </a:p>
        </p:txBody>
      </p:sp>
      <p:sp>
        <p:nvSpPr>
          <p:cNvPr id="20" name="Rettangolo 30">
            <a:extLst>
              <a:ext uri="{FF2B5EF4-FFF2-40B4-BE49-F238E27FC236}">
                <a16:creationId xmlns:a16="http://schemas.microsoft.com/office/drawing/2014/main" id="{8C6B1711-4637-40D6-9900-E9DA24EC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565" y="2404048"/>
            <a:ext cx="2676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/>
              <a:t>= [ 0.9, 0.1]</a:t>
            </a:r>
          </a:p>
          <a:p>
            <a:endParaRPr lang="it-IT" altLang="it-IT" sz="2400"/>
          </a:p>
          <a:p>
            <a:r>
              <a:rPr lang="it-IT" altLang="it-IT" sz="2400"/>
              <a:t>  </a:t>
            </a:r>
          </a:p>
        </p:txBody>
      </p:sp>
      <p:sp>
        <p:nvSpPr>
          <p:cNvPr id="21" name="Rettangolo 3">
            <a:extLst>
              <a:ext uri="{FF2B5EF4-FFF2-40B4-BE49-F238E27FC236}">
                <a16:creationId xmlns:a16="http://schemas.microsoft.com/office/drawing/2014/main" id="{E6E8822B-731F-4369-97E3-642922CB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276" y="2218271"/>
            <a:ext cx="2266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/>
              <a:t>[p0(1), p1(1)]  = 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803F611-ABB3-4ACD-898D-BCB7409A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46" y="1083636"/>
            <a:ext cx="345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initial state: working</a:t>
            </a:r>
          </a:p>
        </p:txBody>
      </p:sp>
    </p:spTree>
    <p:extLst>
      <p:ext uri="{BB962C8B-B14F-4D97-AF65-F5344CB8AC3E}">
        <p14:creationId xmlns:p14="http://schemas.microsoft.com/office/powerpoint/2010/main" val="1746610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A0CD0-D0B7-42E5-8246-FBA7DC1E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9BF9A5-A632-4F62-9737-36A8F460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F10AF4-333E-451F-86B9-584ACE1E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dirty="0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B22FC0-E489-4DE2-9F67-3CCC4832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49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E01EAA-F4D7-4813-93BF-16DB6DA8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22" y="1292099"/>
            <a:ext cx="6859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probability of being in a state  after  1  time-step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9BF5D2E-553A-472A-82BD-ED6D2914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363" y="213293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1-p</a:t>
            </a:r>
            <a:r>
              <a:rPr lang="it-IT" altLang="it-IT" sz="2400" baseline="-25000"/>
              <a:t>f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36D760F6-4E81-4ABE-B33F-3599B052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63" y="2113888"/>
            <a:ext cx="792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p</a:t>
            </a:r>
            <a:r>
              <a:rPr lang="it-IT" altLang="it-IT" sz="2400" baseline="-25000"/>
              <a:t>f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92E150AA-FA64-49FB-833C-D060EAED1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363" y="264093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p</a:t>
            </a:r>
            <a:r>
              <a:rPr lang="it-IT" altLang="it-IT" sz="2400" baseline="-25000"/>
              <a:t>r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3791B29D-5865-4F5C-8CCE-87E04EC3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63" y="265998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1- p</a:t>
            </a:r>
            <a:r>
              <a:rPr lang="it-IT" altLang="it-IT" sz="2400" baseline="-25000"/>
              <a:t>r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13281C80-7D1E-45F5-88E9-53CEC1D95C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1462" y="2242475"/>
            <a:ext cx="0" cy="979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AA8EE6C-EE89-4870-AC89-185F3C9AF7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67587" y="2256764"/>
            <a:ext cx="0" cy="979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9290BC0-9B00-4D50-B22F-4C0FEA6E4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1462" y="22424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0232614-73C6-4C20-AF04-E99BC6BDDB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1687" y="2242475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6100FB27-6B6A-439A-AF44-4815E98B70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12000" y="3236250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91C935B5-3E8D-48C8-9560-EF655218EA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1462" y="322196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4F1C2DE5-9C04-4AAE-81D9-D3D10CCE1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845" y="2382503"/>
            <a:ext cx="4153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[p</a:t>
            </a:r>
            <a:r>
              <a:rPr lang="it-IT" altLang="it-IT" sz="2400" baseline="-25000"/>
              <a:t>0</a:t>
            </a:r>
            <a:r>
              <a:rPr lang="it-IT" altLang="it-IT" sz="2400"/>
              <a:t>(n), p</a:t>
            </a:r>
            <a:r>
              <a:rPr lang="it-IT" altLang="it-IT" sz="2400" baseline="-25000"/>
              <a:t>1</a:t>
            </a:r>
            <a:r>
              <a:rPr lang="it-IT" altLang="it-IT" sz="2400"/>
              <a:t>(n)] = [p</a:t>
            </a:r>
            <a:r>
              <a:rPr lang="it-IT" altLang="it-IT" sz="2400" baseline="-25000"/>
              <a:t>0</a:t>
            </a:r>
            <a:r>
              <a:rPr lang="it-IT" altLang="it-IT" sz="2400"/>
              <a:t>(n-1), p1(n-1)]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D0E5DCC-DFA7-47F9-BFE0-44AF606F4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771" y="4115082"/>
            <a:ext cx="59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solidFill>
                  <a:schemeClr val="tx1"/>
                </a:solidFill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4D29EB68-6B84-4924-9106-1DF43203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47" y="431986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1-p</a:t>
            </a:r>
            <a:r>
              <a:rPr lang="it-IT" altLang="it-IT" sz="2400" baseline="-25000"/>
              <a:t>f</a:t>
            </a: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0536CE00-A4B0-45EE-B366-BC40771E1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47" y="4300818"/>
            <a:ext cx="792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p</a:t>
            </a:r>
            <a:r>
              <a:rPr lang="it-IT" altLang="it-IT" sz="2400" baseline="-25000"/>
              <a:t>f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31054477-B64D-4662-B747-DCD9EF7AE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47" y="482786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p</a:t>
            </a:r>
            <a:r>
              <a:rPr lang="it-IT" altLang="it-IT" sz="2400" baseline="-25000"/>
              <a:t>r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8F002CEC-6B6C-46D1-91AB-6B927DB4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47" y="4846918"/>
            <a:ext cx="93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/>
              <a:t>1- p</a:t>
            </a:r>
            <a:r>
              <a:rPr lang="it-IT" altLang="it-IT" sz="2400" baseline="-25000"/>
              <a:t>r</a:t>
            </a:r>
          </a:p>
        </p:txBody>
      </p:sp>
      <p:cxnSp>
        <p:nvCxnSpPr>
          <p:cNvPr id="24" name="Connettore 1 11">
            <a:extLst>
              <a:ext uri="{FF2B5EF4-FFF2-40B4-BE49-F238E27FC236}">
                <a16:creationId xmlns:a16="http://schemas.microsoft.com/office/drawing/2014/main" id="{033C1205-BDAD-4441-98F4-1653AB4CC8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2646" y="4429407"/>
            <a:ext cx="0" cy="979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1 12">
            <a:extLst>
              <a:ext uri="{FF2B5EF4-FFF2-40B4-BE49-F238E27FC236}">
                <a16:creationId xmlns:a16="http://schemas.microsoft.com/office/drawing/2014/main" id="{22134385-18D7-4F30-90C8-1842BB569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8771" y="4443693"/>
            <a:ext cx="0" cy="979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1 13">
            <a:extLst>
              <a:ext uri="{FF2B5EF4-FFF2-40B4-BE49-F238E27FC236}">
                <a16:creationId xmlns:a16="http://schemas.microsoft.com/office/drawing/2014/main" id="{5E67CBFF-397A-4A54-AFEF-E20CE33ED3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2646" y="4429406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ttore 1 14">
            <a:extLst>
              <a:ext uri="{FF2B5EF4-FFF2-40B4-BE49-F238E27FC236}">
                <a16:creationId xmlns:a16="http://schemas.microsoft.com/office/drawing/2014/main" id="{63E071F4-B80E-4516-B1C9-4CB58B3EB6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62871" y="4429406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1 15">
            <a:extLst>
              <a:ext uri="{FF2B5EF4-FFF2-40B4-BE49-F238E27FC236}">
                <a16:creationId xmlns:a16="http://schemas.microsoft.com/office/drawing/2014/main" id="{0639275B-9736-481E-8D94-F705CFF258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3184" y="5423181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ttore 1 16">
            <a:extLst>
              <a:ext uri="{FF2B5EF4-FFF2-40B4-BE49-F238E27FC236}">
                <a16:creationId xmlns:a16="http://schemas.microsoft.com/office/drawing/2014/main" id="{9DCF6F1B-EA10-4A07-A754-EF3F3661E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2646" y="5408893"/>
            <a:ext cx="21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CasellaDiTesto 1">
            <a:extLst>
              <a:ext uri="{FF2B5EF4-FFF2-40B4-BE49-F238E27FC236}">
                <a16:creationId xmlns:a16="http://schemas.microsoft.com/office/drawing/2014/main" id="{E25A6B24-E5A9-4BC2-B1A8-CFC1F5F5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502" y="4542424"/>
            <a:ext cx="3589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/>
              <a:t>[p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(n), p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(n)] = [p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(0), p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(0)]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4F1C55B-75B4-4E63-B868-C2815F7A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69" y="4892377"/>
            <a:ext cx="7775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rgbClr val="3333FF"/>
                </a:solidFill>
                <a:ea typeface="MS PGothic" panose="020B0600070205080204" pitchFamily="34" charset="-128"/>
              </a:rPr>
              <a:t>				    	</a:t>
            </a:r>
            <a:br>
              <a:rPr lang="en-US" altLang="it-IT" sz="2800" dirty="0">
                <a:solidFill>
                  <a:srgbClr val="3333FF"/>
                </a:solidFill>
                <a:ea typeface="MS PGothic" panose="020B0600070205080204" pitchFamily="34" charset="-128"/>
              </a:rPr>
            </a:br>
            <a:r>
              <a:rPr lang="en-US" altLang="it-IT" sz="2800" dirty="0">
                <a:solidFill>
                  <a:srgbClr val="3333FF"/>
                </a:solidFill>
                <a:ea typeface="MS PGothic" panose="020B0600070205080204" pitchFamily="34" charset="-128"/>
              </a:rPr>
              <a:t>					</a:t>
            </a:r>
            <a:endParaRPr lang="en-US" altLang="it-IT" sz="1800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432DE34-3D18-4428-B166-6D5F6E046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539" y="3760012"/>
            <a:ext cx="6859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</a:rPr>
              <a:t>probability of being in a state  after  n  time-steps</a:t>
            </a:r>
          </a:p>
        </p:txBody>
      </p:sp>
    </p:spTree>
    <p:extLst>
      <p:ext uri="{BB962C8B-B14F-4D97-AF65-F5344CB8AC3E}">
        <p14:creationId xmlns:p14="http://schemas.microsoft.com/office/powerpoint/2010/main" val="15756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2B24F-DC4D-403B-A15B-031A4ED3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Definition of dependability attributes 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BAD6E-9026-4894-86F6-F7A072C4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B1DB2-6A1B-429F-9293-DD68CB5D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8BDB52-BFFA-43FC-9A2F-0028E21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A451DF-D9A7-4C26-90A0-A59C4FD86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28" y="1152856"/>
            <a:ext cx="1019974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7432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2004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6576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114800" indent="-4572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it-IT" altLang="it-IT" sz="2800" b="1" noProof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eliability - R(t)</a:t>
            </a:r>
            <a:r>
              <a:rPr lang="it-IT" altLang="it-IT" sz="2800" noProof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it-IT" altLang="it-IT" sz="2800" noProof="1">
                <a:solidFill>
                  <a:schemeClr val="accent2"/>
                </a:solidFill>
                <a:latin typeface="+mn-lt"/>
              </a:rPr>
            </a:b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conditional probability that the system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performs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correctly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throughout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interval 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of time 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[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t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0, t], given that the system was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performing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correctly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 at the instant of time t0 </a:t>
            </a:r>
          </a:p>
          <a:p>
            <a:pPr>
              <a:spcBef>
                <a:spcPct val="0"/>
              </a:spcBef>
            </a:pPr>
            <a:endParaRPr lang="it-IT" altLang="it-IT" sz="2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endParaRPr lang="it-IT" altLang="it-IT" sz="2800" b="1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it-IT" alt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it-IT" altLang="it-IT" sz="2800" b="1" noProof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vailability - A(t) </a:t>
            </a:r>
            <a:endParaRPr lang="it-IT" altLang="it-IT" sz="2800" noProof="1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it-IT" altLang="it-IT" sz="2800" noProof="1">
                <a:solidFill>
                  <a:schemeClr val="accent2"/>
                </a:solidFill>
                <a:latin typeface="+mn-lt"/>
              </a:rPr>
              <a:t>	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the probability that the system is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operating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correctly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available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perform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its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tx1"/>
                </a:solidFill>
                <a:latin typeface="+mn-lt"/>
              </a:rPr>
              <a:t>functions</a:t>
            </a: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noProof="1">
                <a:solidFill>
                  <a:schemeClr val="tx1"/>
                </a:solidFill>
                <a:latin typeface="+mn-lt"/>
              </a:rPr>
              <a:t>at the instant of time t</a:t>
            </a:r>
            <a:endParaRPr lang="it-IT" altLang="it-IT" sz="2200" noProof="1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endParaRPr lang="it-IT" altLang="it-IT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1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881765-4484-4F78-B215-7E6C2DFD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Continuous-time Markov model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9CAF33-6424-41C8-90A4-3CB05075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6ACCF-1241-4E49-80AB-D19D87EC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D57481-C627-46DD-9894-578C8F35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50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BBEC5B8-A056-4D97-A3C1-91EF7F8F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02" y="1081052"/>
            <a:ext cx="10515600" cy="490893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transitions occur at random intervals 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transition rates assigned to each transition 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Markov property assumption</a:t>
            </a:r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dirty="0"/>
              <a:t>the length of time already spent in a state does not influence either the probability distribution of the next state or the probability distribution of remaining time in the same state before the next transition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assumptions imply that the waiting time spent in any one state is exponentially distributed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Thus the Markov model naturally fits with the standard assumptions that failure rates are constant, leading to exponential distribution of interarrivals of failures</a:t>
            </a:r>
            <a:endParaRPr lang="it-IT" sz="20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09873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35D0B-B458-440F-ACA0-594153B4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F7505-5D36-4978-A2FD-EEFE5C11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CB2509-590F-4024-A69F-EFCB05A4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06570-0DC5-4ED4-9208-06236174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51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A48C055-D86F-495D-B8E0-C6F1AA06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05" y="1464696"/>
            <a:ext cx="3762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E7A2C54-2D36-405A-AEAD-097FFFFE7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47" y="1109991"/>
            <a:ext cx="77755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1pPr>
            <a:lvl2pPr marL="457200" eaLnBrk="0" hangingPunct="0"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2pPr>
            <a:lvl3pPr marL="914400" eaLnBrk="0" hangingPunct="0"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3pPr>
            <a:lvl4pPr marL="1371600" eaLnBrk="0" hangingPunct="0"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4pPr>
            <a:lvl5pPr marL="1828800" eaLnBrk="0" hangingPunct="0"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en-US" altLang="it-IT" i="0" baseline="0" dirty="0">
                <a:solidFill>
                  <a:schemeClr val="tx1"/>
                </a:solidFill>
                <a:ea typeface="MS PGothic" pitchFamily="34" charset="-128"/>
              </a:rPr>
              <a:t>state 0: working</a:t>
            </a:r>
          </a:p>
          <a:p>
            <a:pPr marL="0" indent="0">
              <a:defRPr/>
            </a:pPr>
            <a:r>
              <a:rPr lang="en-US" altLang="it-IT" i="0" baseline="0" dirty="0">
                <a:solidFill>
                  <a:schemeClr val="tx1"/>
                </a:solidFill>
                <a:ea typeface="MS PGothic" pitchFamily="34" charset="-128"/>
              </a:rPr>
              <a:t>state 1: failed </a:t>
            </a:r>
          </a:p>
          <a:p>
            <a:pPr marL="0" indent="0">
              <a:defRPr/>
            </a:pPr>
            <a:endParaRPr lang="en-US" altLang="it-IT" baseline="0" dirty="0">
              <a:solidFill>
                <a:schemeClr val="tx1"/>
              </a:solidFill>
              <a:ea typeface="MS PGothic" pitchFamily="34" charset="-128"/>
            </a:endParaRPr>
          </a:p>
          <a:p>
            <a:pPr>
              <a:buFont typeface="Symbol" pitchFamily="18" charset="2"/>
              <a:buChar char="l"/>
              <a:defRPr/>
            </a:pPr>
            <a:r>
              <a:rPr lang="en-US" altLang="it-IT" i="0" baseline="0" dirty="0">
                <a:solidFill>
                  <a:schemeClr val="tx1"/>
                </a:solidFill>
                <a:ea typeface="MS PGothic" pitchFamily="34" charset="-128"/>
              </a:rPr>
              <a:t>failure rate</a:t>
            </a:r>
          </a:p>
          <a:p>
            <a:pPr>
              <a:buFont typeface="Symbol" pitchFamily="18" charset="2"/>
              <a:buChar char="l"/>
              <a:defRPr/>
            </a:pPr>
            <a:r>
              <a:rPr lang="en-US" altLang="it-IT" i="0" baseline="0" dirty="0">
                <a:solidFill>
                  <a:schemeClr val="tx1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it-IT" i="0" baseline="0" dirty="0">
                <a:solidFill>
                  <a:schemeClr val="tx1"/>
                </a:solidFill>
                <a:ea typeface="MS PGothic" pitchFamily="34" charset="-128"/>
              </a:rPr>
              <a:t> repair rate                   </a:t>
            </a:r>
            <a:r>
              <a:rPr lang="en-US" altLang="it-IT" sz="1800" i="0" baseline="0" dirty="0">
                <a:solidFill>
                  <a:schemeClr val="tx1"/>
                </a:solidFill>
                <a:ea typeface="MS PGothic" pitchFamily="34" charset="-128"/>
              </a:rPr>
              <a:t>                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78BA995-8AD9-4C91-BE5A-01E9B473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37" y="4044283"/>
            <a:ext cx="4440954" cy="13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964168B-6B4D-490B-96CF-02000324A9EE}"/>
              </a:ext>
            </a:extLst>
          </p:cNvPr>
          <p:cNvSpPr/>
          <p:nvPr/>
        </p:nvSpPr>
        <p:spPr>
          <a:xfrm>
            <a:off x="350447" y="3067807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Continuous time </a:t>
            </a:r>
          </a:p>
          <a:p>
            <a:endParaRPr lang="en-US" altLang="it-IT" sz="24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Transition matrix P: transition rate</a:t>
            </a:r>
          </a:p>
          <a:p>
            <a:endParaRPr lang="en-US" altLang="it-IT" sz="24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  <a:p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Probability of being in state 0 or 1 at time </a:t>
            </a:r>
            <a:r>
              <a:rPr lang="en-US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t+</a:t>
            </a:r>
            <a:r>
              <a:rPr lang="en-US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D</a:t>
            </a:r>
            <a:r>
              <a:rPr lang="en-US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</a:t>
            </a:r>
            <a:endParaRPr lang="en-US" altLang="it-IT" sz="24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828134-A583-4318-874C-D36A3DC901AF}"/>
              </a:ext>
            </a:extLst>
          </p:cNvPr>
          <p:cNvSpPr/>
          <p:nvPr/>
        </p:nvSpPr>
        <p:spPr>
          <a:xfrm>
            <a:off x="7538548" y="5857236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D05F184-7E7E-45C0-9D1C-3522803F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1"/>
            <a:ext cx="77755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16570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1BCF0-4DE5-4592-AF9E-09508F8A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03280" cy="935494"/>
          </a:xfrm>
        </p:spPr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05C4B2-B60E-40DD-BEE2-73E4020E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C3B39-0FB8-4816-9CCA-1A7841F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953B9-0B20-49F0-99B0-7D25D1C7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52</a:t>
            </a:fld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04319E1-EF12-4844-BB08-F844804E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282254"/>
            <a:ext cx="993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Performing multiplication, rearranging and dividing by 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D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t, taking the limit as 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D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t approaches to 0: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452C313-9722-4C65-BEC4-41E92635B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368551"/>
            <a:ext cx="2879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solidFill>
                  <a:schemeClr val="tx1"/>
                </a:solidFill>
                <a:ea typeface="MS PGothic" panose="020B0600070205080204" pitchFamily="34" charset="-128"/>
              </a:rPr>
              <a:t>probability of being in state 0 at time t+</a:t>
            </a:r>
            <a:r>
              <a:rPr lang="en-US" altLang="it-IT" sz="1800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D</a:t>
            </a:r>
            <a:r>
              <a:rPr lang="en-US" altLang="it-IT" sz="1800">
                <a:solidFill>
                  <a:schemeClr val="tx1"/>
                </a:solidFill>
                <a:ea typeface="MS PGothic" panose="020B0600070205080204" pitchFamily="34" charset="-128"/>
              </a:rPr>
              <a:t>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15C9465-BEAA-4BBA-8642-01C22673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90" y="1359676"/>
            <a:ext cx="7427982" cy="7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2">
            <a:extLst>
              <a:ext uri="{FF2B5EF4-FFF2-40B4-BE49-F238E27FC236}">
                <a16:creationId xmlns:a16="http://schemas.microsoft.com/office/drawing/2014/main" id="{6EDB31D4-E431-4AEE-B2E7-6D59CD3785B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0" y="2074864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134535B8-8245-4594-B8EC-6B014498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80841"/>
            <a:ext cx="39687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53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631B0-F5DE-4BA8-A3A8-C8E5AAE8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885CD2-8E26-4FA6-8B69-82531017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766BB-5593-49DF-97F9-6B0AC876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3B909-3156-499D-A6E2-11CAA0E5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53</a:t>
            </a:fld>
            <a:endParaRPr lang="it-I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BD1E06F-09A7-4EAA-99ED-D5B3DB85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59" y="3074611"/>
            <a:ext cx="23717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4F2AF2-518A-4D0A-B2FE-72A37529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42" y="1422401"/>
            <a:ext cx="51435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6E65664-0BAD-4440-87E1-16BAEFA2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642" y="4543535"/>
            <a:ext cx="7775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The set of equations can be written by inspection of a transition diagram without self-loops and </a:t>
            </a:r>
            <a:r>
              <a:rPr lang="en-US" altLang="it-IT" sz="1800" dirty="0">
                <a:solidFill>
                  <a:schemeClr val="accent2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D</a:t>
            </a:r>
            <a:r>
              <a:rPr lang="en-US" altLang="it-IT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t’s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5837B23-765A-4824-9262-7ACF937BB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566" y="2535690"/>
            <a:ext cx="20161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tx1"/>
                </a:solidFill>
                <a:ea typeface="MS PGothic" panose="020B0600070205080204" pitchFamily="34" charset="-128"/>
              </a:rPr>
              <a:t>  T matrix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6ADC82-6199-44ED-A3AC-F6C49BAF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642" y="3228634"/>
            <a:ext cx="77755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>
                <a:solidFill>
                  <a:schemeClr val="accent2"/>
                </a:solidFill>
                <a:ea typeface="MS PGothic" panose="020B0600070205080204" pitchFamily="34" charset="-128"/>
              </a:rPr>
              <a:t>The change in state 0 is minus the flow out of state 0 times the probability of being in state 0 at time t, plus the flow into state 0 from state 1 times the probability of being in state 1.</a:t>
            </a:r>
          </a:p>
        </p:txBody>
      </p:sp>
      <p:sp>
        <p:nvSpPr>
          <p:cNvPr id="13" name="Rettangolo 13">
            <a:extLst>
              <a:ext uri="{FF2B5EF4-FFF2-40B4-BE49-F238E27FC236}">
                <a16:creationId xmlns:a16="http://schemas.microsoft.com/office/drawing/2014/main" id="{A56A5B6A-7083-43EA-A98B-D4012DB3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2" y="2569195"/>
            <a:ext cx="3742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ea typeface="MS PGothic" panose="020B0600070205080204" pitchFamily="34" charset="-128"/>
              </a:rPr>
              <a:t>Continuous time Markov model graph</a:t>
            </a:r>
          </a:p>
        </p:txBody>
      </p:sp>
    </p:spTree>
    <p:extLst>
      <p:ext uri="{BB962C8B-B14F-4D97-AF65-F5344CB8AC3E}">
        <p14:creationId xmlns:p14="http://schemas.microsoft.com/office/powerpoint/2010/main" val="2201454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FF5C1-8CD9-4A7B-8DF1-F286022E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Simplex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046B8-9DBF-47F8-907E-1344F95D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CFC3D-1BD6-4EA1-8A08-B99AD7CD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7CF22C-9A7C-4E56-AFBF-EF3FC7D6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54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EC6168-4940-4A56-9948-98E72BBF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41" y="1676124"/>
            <a:ext cx="3524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0F64810-3995-4FB3-B112-3A06613D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862" y="1676124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>
                <a:solidFill>
                  <a:schemeClr val="tx1"/>
                </a:solidFill>
                <a:ea typeface="MS PGothic" panose="020B0600070205080204" pitchFamily="34" charset="-128"/>
              </a:rPr>
              <a:t>A(t)</a:t>
            </a:r>
          </a:p>
        </p:txBody>
      </p:sp>
      <p:sp>
        <p:nvSpPr>
          <p:cNvPr id="9" name="Freccia a sinistra 1">
            <a:extLst>
              <a:ext uri="{FF2B5EF4-FFF2-40B4-BE49-F238E27FC236}">
                <a16:creationId xmlns:a16="http://schemas.microsoft.com/office/drawing/2014/main" id="{6857510D-E8A0-4733-96B2-F79DD7E4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699" y="1723750"/>
            <a:ext cx="431800" cy="320675"/>
          </a:xfrm>
          <a:prstGeom prst="leftArrow">
            <a:avLst>
              <a:gd name="adj1" fmla="val 50000"/>
              <a:gd name="adj2" fmla="val 50096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0DE1BDD-A34A-4119-9821-B3EC8616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19" y="3681689"/>
            <a:ext cx="101803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p</a:t>
            </a:r>
            <a:r>
              <a:rPr lang="en-US" altLang="it-IT" sz="2400" baseline="-250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0</a:t>
            </a: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(t) probability that the system is in the operational state at time t, availability at time t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availability consists of a steady-state term and an exponential decaying transient term </a:t>
            </a:r>
          </a:p>
        </p:txBody>
      </p:sp>
    </p:spTree>
    <p:extLst>
      <p:ext uri="{BB962C8B-B14F-4D97-AF65-F5344CB8AC3E}">
        <p14:creationId xmlns:p14="http://schemas.microsoft.com/office/powerpoint/2010/main" val="646087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E06D365-8BEC-4BF6-9319-863F7718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" y="935493"/>
            <a:ext cx="5805487" cy="54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3E1D0BB-B7AD-4B91-80F4-8320CB8A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Availability as a function of time 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8F2610-F19F-4933-91C4-32ADFC7B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76EAB4-556E-4087-9F80-A2B3A3A6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71F690-2FEF-462D-AC87-21E731E0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55</a:t>
            </a:fld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69A0C7-BAAF-476A-866E-D3872EA2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653" y="1539784"/>
            <a:ext cx="29350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l</a:t>
            </a:r>
            <a:r>
              <a:rPr lang="en-US" altLang="it-IT" sz="2400" dirty="0">
                <a:solidFill>
                  <a:schemeClr val="tx1"/>
                </a:solidFill>
                <a:ea typeface="MS PGothic" panose="020B0600070205080204" pitchFamily="34" charset="-128"/>
              </a:rPr>
              <a:t> = 0.001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</a:rPr>
              <a:t>m</a:t>
            </a:r>
            <a:r>
              <a:rPr lang="en-US" altLang="it-IT" sz="2400" dirty="0">
                <a:solidFill>
                  <a:schemeClr val="tx1"/>
                </a:solidFill>
                <a:ea typeface="MS PGothic" panose="020B0600070205080204" pitchFamily="34" charset="-128"/>
              </a:rPr>
              <a:t> = 0.1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1C5C23D-E56A-48A3-9B98-D177368D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798" y="2644170"/>
            <a:ext cx="43655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charset="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i="1" baseline="30000">
                <a:solidFill>
                  <a:srgbClr val="333399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it-IT" sz="2400" i="0" baseline="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	The steady-state value is reached in a very short time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it-IT" sz="2400" i="0" baseline="0" dirty="0">
              <a:solidFill>
                <a:schemeClr val="tx1"/>
              </a:solidFill>
              <a:latin typeface="+mn-lt"/>
              <a:ea typeface="MS PGothic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it-IT" sz="2400" i="0" baseline="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 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780FEE1-6B6A-4718-8706-1476939E8C0C}"/>
              </a:ext>
            </a:extLst>
          </p:cNvPr>
          <p:cNvSpPr/>
          <p:nvPr/>
        </p:nvSpPr>
        <p:spPr>
          <a:xfrm>
            <a:off x="6828234" y="5737841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</p:spTree>
    <p:extLst>
      <p:ext uri="{BB962C8B-B14F-4D97-AF65-F5344CB8AC3E}">
        <p14:creationId xmlns:p14="http://schemas.microsoft.com/office/powerpoint/2010/main" val="3934075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8B8D5-25C5-45A0-A505-729B44BA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Continuous-time Markov models: Reliability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08A7F9-7704-403C-BB05-F726B0BD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D5BB8D-A7FC-467C-81EB-E61CAEF9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20F11-9180-4EC7-A518-79A8A221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56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F97740A-169C-4748-ADCF-623AAF64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69" y="1567776"/>
            <a:ext cx="6931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	failed state as  trapping state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D5B48DB-A375-4570-94CD-9FCFE773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95" y="1125066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Single system without repair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8FB191-F9C7-4D89-A508-DD2C2727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" y="3025197"/>
            <a:ext cx="4505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F3A03D0-9DAA-49F9-A38D-D2AD8AC8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132" y="1698111"/>
            <a:ext cx="18684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 dirty="0">
                <a:solidFill>
                  <a:schemeClr val="tx1"/>
                </a:solidFill>
                <a:ea typeface="MS PGothic" panose="020B0600070205080204" pitchFamily="34" charset="-128"/>
              </a:rPr>
              <a:t>	T =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DC45A9B-685B-42ED-BBF6-8DBF2AA1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03" y="1555210"/>
            <a:ext cx="1295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5C8E98E-B6F4-47A9-9F5D-FA8D696F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3007192"/>
            <a:ext cx="2295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1">
            <a:extLst>
              <a:ext uri="{FF2B5EF4-FFF2-40B4-BE49-F238E27FC236}">
                <a16:creationId xmlns:a16="http://schemas.microsoft.com/office/drawing/2014/main" id="{CBDC5629-9E39-46E9-B20C-4418B8D2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65" y="2676974"/>
            <a:ext cx="4353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>
                <a:ea typeface="MS PGothic" panose="020B0600070205080204" pitchFamily="34" charset="-128"/>
              </a:rPr>
              <a:t>Continuous time Markov model graph</a:t>
            </a: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85350182-894F-4FE7-9A2A-F2EA9D4F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59" y="2429974"/>
            <a:ext cx="3231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>
                <a:latin typeface="Symbol" panose="05050102010706020507" pitchFamily="18" charset="2"/>
              </a:rPr>
              <a:t>lD</a:t>
            </a:r>
            <a:r>
              <a:rPr lang="it-IT" altLang="it-IT" dirty="0" err="1"/>
              <a:t>t</a:t>
            </a:r>
            <a:r>
              <a:rPr lang="it-IT" altLang="it-IT" dirty="0"/>
              <a:t> = state </a:t>
            </a:r>
            <a:r>
              <a:rPr lang="it-IT" altLang="it-IT" dirty="0" err="1"/>
              <a:t>transition</a:t>
            </a:r>
            <a:r>
              <a:rPr lang="it-IT" altLang="it-IT" dirty="0"/>
              <a:t> </a:t>
            </a:r>
            <a:r>
              <a:rPr lang="it-IT" altLang="it-IT" dirty="0" err="1"/>
              <a:t>probability</a:t>
            </a:r>
            <a:endParaRPr lang="it-IT" altLang="it-IT" dirty="0"/>
          </a:p>
        </p:txBody>
      </p:sp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E79360DA-A919-48F8-BB45-A4C2FCA5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77" y="2110618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latin typeface="Symbol" panose="05050102010706020507" pitchFamily="18" charset="2"/>
              </a:rPr>
              <a:t>l</a:t>
            </a:r>
            <a:r>
              <a:rPr lang="it-IT" altLang="it-IT"/>
              <a:t> = failure rate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03DB0F2-DE6A-477C-A275-EE26222F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321" y="4315495"/>
            <a:ext cx="3281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We can prove that: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C80F9B30-63F8-4781-A0FA-F21C09A8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40" y="4747075"/>
            <a:ext cx="3109734" cy="11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612CF0A-C46E-4669-96FD-B67820169312}"/>
              </a:ext>
            </a:extLst>
          </p:cNvPr>
          <p:cNvSpPr/>
          <p:nvPr/>
        </p:nvSpPr>
        <p:spPr>
          <a:xfrm>
            <a:off x="4038600" y="4515550"/>
            <a:ext cx="3295974" cy="70788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7DEAB04-BCA0-4082-8FEC-5CF8BFA441D0}"/>
              </a:ext>
            </a:extLst>
          </p:cNvPr>
          <p:cNvSpPr/>
          <p:nvPr/>
        </p:nvSpPr>
        <p:spPr>
          <a:xfrm>
            <a:off x="4062568" y="5280982"/>
            <a:ext cx="3295974" cy="70788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1">
            <a:extLst>
              <a:ext uri="{FF2B5EF4-FFF2-40B4-BE49-F238E27FC236}">
                <a16:creationId xmlns:a16="http://schemas.microsoft.com/office/drawing/2014/main" id="{7B24135A-59DC-4303-9406-E9A60C49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814" y="4643097"/>
            <a:ext cx="1519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25" name="Rettangolo 21">
            <a:extLst>
              <a:ext uri="{FF2B5EF4-FFF2-40B4-BE49-F238E27FC236}">
                <a16:creationId xmlns:a16="http://schemas.microsoft.com/office/drawing/2014/main" id="{D8B3707F-A44B-415A-8CF3-B88BC2D9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317" y="5434870"/>
            <a:ext cx="4353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400" dirty="0">
                <a:ea typeface="MS PGothic" panose="020B0600070205080204" pitchFamily="34" charset="-128"/>
              </a:rPr>
              <a:t> </a:t>
            </a: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Unreliability  </a:t>
            </a:r>
          </a:p>
        </p:txBody>
      </p:sp>
    </p:spTree>
    <p:extLst>
      <p:ext uri="{BB962C8B-B14F-4D97-AF65-F5344CB8AC3E}">
        <p14:creationId xmlns:p14="http://schemas.microsoft.com/office/powerpoint/2010/main" val="833511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C4A5D-8E3B-46FE-8E91-70798E70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TMR system with repair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B53625-3738-4D6E-871F-03653DB6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A4CBC2-7FE1-43B1-8F44-48A925D1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0F518B-2FF4-42C9-8B53-4BAB1C1F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57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FB6B28-C390-41C7-AA45-A2C608CF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341438"/>
            <a:ext cx="445135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491847A9-7A40-4D3E-87AC-A890BF3C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" y="1061240"/>
            <a:ext cx="71294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altLang="it-IT" sz="2000" dirty="0">
                <a:latin typeface="Symbol" panose="05050102010706020507" pitchFamily="18" charset="2"/>
                <a:cs typeface="Calibri" panose="020F0502020204030204" pitchFamily="34" charset="0"/>
              </a:rPr>
              <a:t> l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altLang="it-IT" sz="20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3 processors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0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2 processors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1 processor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it-IT" alt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BA9E90B-32CD-456B-9355-1B43E6557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825" y="3656547"/>
            <a:ext cx="3907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Reliability   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R(t) = 1- p2(t)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42C820C-7A55-4FA2-87AD-70A9629B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741" y="3740303"/>
            <a:ext cx="1526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P(0) = [1, 0, 0]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17192C7-3185-41EC-B13B-0680F134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3" y="4604821"/>
            <a:ext cx="8734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DF943BB-94A1-4A88-AFD1-9DCCC745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4" y="3435350"/>
            <a:ext cx="2266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FB3B22E1-D260-4A55-8A6B-D3244DC91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600450"/>
            <a:ext cx="620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800" dirty="0"/>
              <a:t>T =</a:t>
            </a:r>
          </a:p>
        </p:txBody>
      </p:sp>
    </p:spTree>
    <p:extLst>
      <p:ext uri="{BB962C8B-B14F-4D97-AF65-F5344CB8AC3E}">
        <p14:creationId xmlns:p14="http://schemas.microsoft.com/office/powerpoint/2010/main" val="30121199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54522-4CE7-4AB7-AA1B-D5F8F6E4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Comparison with nonredundant system and TMR without repair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56CA10-796B-404E-B5FE-1D5926B1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857993-F04A-4814-98CA-09528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1F562B-DA81-4BDE-AFB5-2B068308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58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EA7CB6-077E-4C2E-8C8C-4C7E9BB6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24177"/>
            <a:ext cx="5688013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311B7B0-F03F-4236-91AD-573C47D7DB8A}"/>
              </a:ext>
            </a:extLst>
          </p:cNvPr>
          <p:cNvSpPr/>
          <p:nvPr/>
        </p:nvSpPr>
        <p:spPr>
          <a:xfrm>
            <a:off x="8199834" y="5798333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</p:spTree>
    <p:extLst>
      <p:ext uri="{BB962C8B-B14F-4D97-AF65-F5344CB8AC3E}">
        <p14:creationId xmlns:p14="http://schemas.microsoft.com/office/powerpoint/2010/main" val="1900012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EF2F1-5C8D-4DEB-A535-9D980985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</a:rPr>
              <a:t>Dual processor system with repair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934C8-4E29-4DE7-B942-EBAB8B03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30111A-58CB-4202-B931-E7BA72C8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126C3-0BE0-4A95-8EA5-1F47A468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59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E2252DC-B9A7-4CAE-BF92-DDCCA25C0D38}"/>
              </a:ext>
            </a:extLst>
          </p:cNvPr>
          <p:cNvSpPr/>
          <p:nvPr/>
        </p:nvSpPr>
        <p:spPr>
          <a:xfrm>
            <a:off x="397565" y="112067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A, B processors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/>
              <a:t>Rates</a:t>
            </a:r>
            <a:r>
              <a:rPr lang="it-IT" altLang="it-IT" sz="2000" dirty="0"/>
              <a:t>: </a:t>
            </a:r>
            <a:r>
              <a:rPr lang="it-IT" altLang="it-IT" sz="2000" dirty="0">
                <a:latin typeface="Symbol" panose="05050102010706020507" pitchFamily="18" charset="2"/>
              </a:rPr>
              <a:t>l1, l2</a:t>
            </a:r>
            <a:r>
              <a:rPr lang="it-IT" altLang="it-IT" sz="2000" dirty="0"/>
              <a:t> and </a:t>
            </a:r>
            <a:r>
              <a:rPr lang="it-IT" altLang="it-IT" sz="2000" dirty="0">
                <a:latin typeface="Symbol" panose="05050102010706020507" pitchFamily="18" charset="2"/>
              </a:rPr>
              <a:t>m1, m2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/>
              <a:t>Identification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states</a:t>
            </a:r>
            <a:r>
              <a:rPr lang="it-IT" altLang="it-IT" sz="2000" dirty="0"/>
              <a:t>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A, B </a:t>
            </a:r>
            <a:r>
              <a:rPr lang="it-IT" altLang="it-IT" sz="2000" dirty="0" err="1"/>
              <a:t>working</a:t>
            </a: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A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, B </a:t>
            </a:r>
            <a:r>
              <a:rPr lang="it-IT" altLang="it-IT" sz="2000" dirty="0" err="1"/>
              <a:t>failed</a:t>
            </a: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B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, A </a:t>
            </a:r>
            <a:r>
              <a:rPr lang="it-IT" altLang="it-IT" sz="2000" dirty="0" err="1"/>
              <a:t>failed</a:t>
            </a: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A, B </a:t>
            </a:r>
            <a:r>
              <a:rPr lang="it-IT" altLang="it-IT" sz="2000" dirty="0" err="1"/>
              <a:t>failed</a:t>
            </a:r>
            <a:endParaRPr lang="it-IT" altLang="it-IT" sz="2000" dirty="0"/>
          </a:p>
        </p:txBody>
      </p:sp>
      <p:pic>
        <p:nvPicPr>
          <p:cNvPr id="8" name="Picture 44">
            <a:extLst>
              <a:ext uri="{FF2B5EF4-FFF2-40B4-BE49-F238E27FC236}">
                <a16:creationId xmlns:a16="http://schemas.microsoft.com/office/drawing/2014/main" id="{6DE0A53E-B0AD-41EC-ACDE-03EB0141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514136"/>
            <a:ext cx="3977421" cy="19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5066F6B-1F64-44AB-96DC-8BB03747AAB7}"/>
              </a:ext>
            </a:extLst>
          </p:cNvPr>
          <p:cNvSpPr/>
          <p:nvPr/>
        </p:nvSpPr>
        <p:spPr>
          <a:xfrm>
            <a:off x="480391" y="4313997"/>
            <a:ext cx="2829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/>
              <a:t>Rates</a:t>
            </a:r>
            <a:r>
              <a:rPr lang="it-IT" altLang="it-IT" sz="2000" dirty="0"/>
              <a:t>: </a:t>
            </a:r>
            <a:r>
              <a:rPr lang="it-IT" altLang="it-IT" sz="2000" dirty="0">
                <a:latin typeface="Symbol" panose="05050102010706020507" pitchFamily="18" charset="2"/>
              </a:rPr>
              <a:t>l1= l2</a:t>
            </a:r>
            <a:r>
              <a:rPr lang="it-IT" altLang="it-IT" sz="2000" dirty="0"/>
              <a:t> and </a:t>
            </a:r>
            <a:r>
              <a:rPr lang="it-IT" altLang="it-IT" sz="2000" dirty="0">
                <a:latin typeface="Symbol" panose="05050102010706020507" pitchFamily="18" charset="2"/>
              </a:rPr>
              <a:t>m1=m2</a:t>
            </a:r>
          </a:p>
        </p:txBody>
      </p:sp>
      <p:pic>
        <p:nvPicPr>
          <p:cNvPr id="10" name="Picture 45">
            <a:extLst>
              <a:ext uri="{FF2B5EF4-FFF2-40B4-BE49-F238E27FC236}">
                <a16:creationId xmlns:a16="http://schemas.microsoft.com/office/drawing/2014/main" id="{5A540466-33AB-4A8C-922E-669B9F63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90" y="3873499"/>
            <a:ext cx="3305952" cy="111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8AA2EC37-BC49-4E34-BEBD-3F7ADABA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53" y="5108364"/>
            <a:ext cx="2562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DFB097D0-6CE3-4736-A312-AA0298CD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86081"/>
            <a:ext cx="620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800" dirty="0"/>
              <a:t>T =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706BCA7-0C59-4339-8675-02C87FE0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844" y="4313997"/>
            <a:ext cx="265271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Availability</a:t>
            </a:r>
            <a:endParaRPr lang="it-IT" altLang="it-IT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A(t) = 1- p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4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DCC1416-03B8-4682-82F3-A94D4253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91" y="4739032"/>
            <a:ext cx="1914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p(0) = [1, 0, 0]</a:t>
            </a:r>
          </a:p>
        </p:txBody>
      </p:sp>
    </p:spTree>
    <p:extLst>
      <p:ext uri="{BB962C8B-B14F-4D97-AF65-F5344CB8AC3E}">
        <p14:creationId xmlns:p14="http://schemas.microsoft.com/office/powerpoint/2010/main" val="40501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5023B-4483-4FEF-BB42-297D4652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Definitions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C9ED9E-2250-4E79-8CFB-1ABE6DC0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E9AE6-35BC-4C53-800E-DA01030E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684F28-D44D-42C2-8654-5B1218D9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04303E-8CD5-4BB8-97E7-4DCBD528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" y="1071437"/>
            <a:ext cx="931831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i="1" baseline="30000">
                <a:solidFill>
                  <a:srgbClr val="333399"/>
                </a:solidFill>
                <a:latin typeface="Arial" charset="0"/>
              </a:defRPr>
            </a:lvl9pPr>
          </a:lstStyle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1800" i="0" baseline="0" dirty="0">
                <a:solidFill>
                  <a:schemeClr val="accent2"/>
                </a:solidFill>
              </a:rPr>
              <a:t>		</a:t>
            </a:r>
            <a:endParaRPr lang="it-IT" altLang="it-IT" sz="1800" i="0" baseline="0" dirty="0">
              <a:solidFill>
                <a:schemeClr val="tx1"/>
              </a:solidFill>
            </a:endParaRPr>
          </a:p>
        </p:txBody>
      </p:sp>
      <p:grpSp>
        <p:nvGrpSpPr>
          <p:cNvPr id="8" name="Gruppo 5">
            <a:extLst>
              <a:ext uri="{FF2B5EF4-FFF2-40B4-BE49-F238E27FC236}">
                <a16:creationId xmlns:a16="http://schemas.microsoft.com/office/drawing/2014/main" id="{0A72618E-AA63-42A5-8A0B-B53DA302A86C}"/>
              </a:ext>
            </a:extLst>
          </p:cNvPr>
          <p:cNvGrpSpPr>
            <a:grpSpLocks/>
          </p:cNvGrpSpPr>
          <p:nvPr/>
        </p:nvGrpSpPr>
        <p:grpSpPr bwMode="auto">
          <a:xfrm>
            <a:off x="6764550" y="3018631"/>
            <a:ext cx="3735910" cy="820737"/>
            <a:chOff x="2153379" y="3067816"/>
            <a:chExt cx="2811366" cy="820738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682DDC0A-4551-4B3B-BEC4-B0246C8C5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3379" y="3067816"/>
              <a:ext cx="1722438" cy="820738"/>
              <a:chOff x="874" y="1534"/>
              <a:chExt cx="1085" cy="517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26FED3A8-4921-4BE8-BD78-A2C191326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1656"/>
                <a:ext cx="37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/>
                  <a:t>f(t) =</a:t>
                </a:r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17E83038-3BE7-4519-9338-1554BCB6B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0" y="1801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400"/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A8A4A961-3AD1-4FFA-8343-326A92FBE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76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 dirty="0"/>
                  <a:t> </a:t>
                </a:r>
                <a:r>
                  <a:rPr lang="it-IT" altLang="it-IT" sz="2400" dirty="0" err="1"/>
                  <a:t>dt</a:t>
                </a:r>
                <a:endParaRPr lang="it-IT" altLang="it-IT" sz="2400" dirty="0"/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A4FF5FC8-217E-414B-BCF9-DD016D65A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" y="1534"/>
                <a:ext cx="6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/>
                  <a:t>dQ(t)</a:t>
                </a:r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98D679C6-8346-4AD3-83B7-12398CEFD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8269" y="3069403"/>
              <a:ext cx="1006476" cy="803275"/>
              <a:chOff x="814" y="1543"/>
              <a:chExt cx="634" cy="506"/>
            </a:xfrm>
          </p:grpSpPr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0D7809AB-FE10-4ECB-9FF8-39FA5D68C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" y="1790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400"/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60BBF803-9A58-4858-AA82-BCA07A4F2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" y="1758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/>
                  <a:t> dt</a:t>
                </a: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A9AFFD4-CAAE-482A-883E-84C1EC4C8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" y="1543"/>
                <a:ext cx="6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/>
                  <a:t>- dR(t)</a:t>
                </a:r>
              </a:p>
            </p:txBody>
          </p:sp>
        </p:grp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BDB4C406-A721-44E8-A1A8-17D080B1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105" y="3293244"/>
              <a:ext cx="254770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338"/>
                </a:spcBef>
              </a:pPr>
              <a:r>
                <a:rPr lang="it-IT" altLang="it-IT" sz="2400"/>
                <a:t>=</a:t>
              </a:r>
            </a:p>
          </p:txBody>
        </p:sp>
      </p:grpSp>
      <p:sp>
        <p:nvSpPr>
          <p:cNvPr id="19" name="Rettangolo 1">
            <a:extLst>
              <a:ext uri="{FF2B5EF4-FFF2-40B4-BE49-F238E27FC236}">
                <a16:creationId xmlns:a16="http://schemas.microsoft.com/office/drawing/2014/main" id="{87C7E0F0-F344-4757-90FB-B3CB54C8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11" y="4600866"/>
            <a:ext cx="1037658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600" dirty="0"/>
              <a:t>Failure rate function λ(t)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/>
              <a:t>the failure rate λ(t) at time t is defined by the </a:t>
            </a:r>
            <a:br>
              <a:rPr lang="en-US" altLang="it-IT" sz="2000" dirty="0"/>
            </a:br>
            <a:r>
              <a:rPr lang="en-US" altLang="it-IT" sz="2000" dirty="0"/>
              <a:t>number of failures during </a:t>
            </a:r>
            <a:r>
              <a:rPr lang="en-US" altLang="it-IT" sz="2000" dirty="0" err="1"/>
              <a:t>Δt</a:t>
            </a:r>
            <a:r>
              <a:rPr lang="en-US" altLang="it-IT" sz="2000" dirty="0"/>
              <a:t> in relation to </a:t>
            </a:r>
            <a:br>
              <a:rPr lang="en-US" altLang="it-IT" sz="2000" dirty="0"/>
            </a:br>
            <a:r>
              <a:rPr lang="en-US" altLang="it-IT" sz="2000" dirty="0"/>
              <a:t>the number of correct components at time t</a:t>
            </a:r>
          </a:p>
        </p:txBody>
      </p:sp>
      <p:grpSp>
        <p:nvGrpSpPr>
          <p:cNvPr id="20" name="Gruppo 35">
            <a:extLst>
              <a:ext uri="{FF2B5EF4-FFF2-40B4-BE49-F238E27FC236}">
                <a16:creationId xmlns:a16="http://schemas.microsoft.com/office/drawing/2014/main" id="{36D0A826-F66F-44DB-8755-A07CB9A66492}"/>
              </a:ext>
            </a:extLst>
          </p:cNvPr>
          <p:cNvGrpSpPr>
            <a:grpSpLocks/>
          </p:cNvGrpSpPr>
          <p:nvPr/>
        </p:nvGrpSpPr>
        <p:grpSpPr bwMode="auto">
          <a:xfrm>
            <a:off x="6764550" y="4875426"/>
            <a:ext cx="4934100" cy="903289"/>
            <a:chOff x="2157854" y="5561299"/>
            <a:chExt cx="3713199" cy="903290"/>
          </a:xfrm>
        </p:grpSpPr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F87B2845-7665-4BF3-B7C1-34E7572E1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854" y="5581935"/>
              <a:ext cx="1803400" cy="869950"/>
              <a:chOff x="1007" y="1504"/>
              <a:chExt cx="1136" cy="548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17191B96-A815-4872-99CE-9C18E0DBF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639"/>
                <a:ext cx="4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 dirty="0">
                    <a:latin typeface="Symbol" panose="05050102010706020507" pitchFamily="18" charset="2"/>
                  </a:rPr>
                  <a:t>l</a:t>
                </a:r>
                <a:r>
                  <a:rPr lang="it-IT" altLang="it-IT" sz="2400" dirty="0"/>
                  <a:t>(t) =</a:t>
                </a:r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7083F24D-8533-4C47-8021-AF8AFE441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778"/>
                <a:ext cx="30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400"/>
              </a:p>
            </p:txBody>
          </p:sp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6ECC1F48-2A88-4C19-BFF8-906C09C70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1761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 dirty="0"/>
                  <a:t> R(t)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55FF6A22-7709-409E-993C-4206F88F0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9" y="1504"/>
                <a:ext cx="6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 sz="2400"/>
                  <a:t>f(t)</a:t>
                </a:r>
              </a:p>
            </p:txBody>
          </p:sp>
        </p:grp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F24EB730-8B5D-4736-A834-3F5DF4CC9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105" y="5814981"/>
              <a:ext cx="254782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338"/>
                </a:spcBef>
              </a:pPr>
              <a:r>
                <a:rPr lang="it-IT" altLang="it-IT" sz="2400"/>
                <a:t>=</a:t>
              </a:r>
            </a:p>
          </p:txBody>
        </p:sp>
        <p:grpSp>
          <p:nvGrpSpPr>
            <p:cNvPr id="23" name="Gruppo 18">
              <a:extLst>
                <a:ext uri="{FF2B5EF4-FFF2-40B4-BE49-F238E27FC236}">
                  <a16:creationId xmlns:a16="http://schemas.microsoft.com/office/drawing/2014/main" id="{BEB2ED52-FFF6-4861-AC94-80EEF3B31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4438" y="5561299"/>
              <a:ext cx="2036615" cy="903290"/>
              <a:chOff x="4787658" y="5530342"/>
              <a:chExt cx="2036615" cy="903290"/>
            </a:xfrm>
          </p:grpSpPr>
          <p:grpSp>
            <p:nvGrpSpPr>
              <p:cNvPr id="24" name="Group 13">
                <a:extLst>
                  <a:ext uri="{FF2B5EF4-FFF2-40B4-BE49-F238E27FC236}">
                    <a16:creationId xmlns:a16="http://schemas.microsoft.com/office/drawing/2014/main" id="{3C654D9F-0C7E-4308-A6A0-BC97CAD20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7658" y="5603369"/>
                <a:ext cx="1006476" cy="830263"/>
                <a:chOff x="1478" y="1536"/>
                <a:chExt cx="634" cy="523"/>
              </a:xfrm>
            </p:grpSpPr>
            <p:sp>
              <p:nvSpPr>
                <p:cNvPr id="29" name="Line 6">
                  <a:extLst>
                    <a:ext uri="{FF2B5EF4-FFF2-40B4-BE49-F238E27FC236}">
                      <a16:creationId xmlns:a16="http://schemas.microsoft.com/office/drawing/2014/main" id="{B5DB3FD3-C65C-4557-B229-3E5A98800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9" y="1788"/>
                  <a:ext cx="523" cy="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400"/>
                </a:p>
              </p:txBody>
            </p:sp>
            <p:sp>
              <p:nvSpPr>
                <p:cNvPr id="30" name="Rectangle 7">
                  <a:extLst>
                    <a:ext uri="{FF2B5EF4-FFF2-40B4-BE49-F238E27FC236}">
                      <a16:creationId xmlns:a16="http://schemas.microsoft.com/office/drawing/2014/main" id="{0CEF3069-F5FD-49F4-9D11-72BBBE8A9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7" y="1768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 sz="2400"/>
                    <a:t> dt</a:t>
                  </a:r>
                </a:p>
              </p:txBody>
            </p:sp>
            <p:sp>
              <p:nvSpPr>
                <p:cNvPr id="31" name="Rectangle 8">
                  <a:extLst>
                    <a:ext uri="{FF2B5EF4-FFF2-40B4-BE49-F238E27FC236}">
                      <a16:creationId xmlns:a16="http://schemas.microsoft.com/office/drawing/2014/main" id="{979381A8-C98F-4483-AA87-451F05A02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536"/>
                  <a:ext cx="63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 sz="2400"/>
                    <a:t>- dR(t)</a:t>
                  </a:r>
                </a:p>
              </p:txBody>
            </p:sp>
          </p:grpSp>
          <p:grpSp>
            <p:nvGrpSpPr>
              <p:cNvPr id="25" name="Group 13">
                <a:extLst>
                  <a:ext uri="{FF2B5EF4-FFF2-40B4-BE49-F238E27FC236}">
                    <a16:creationId xmlns:a16="http://schemas.microsoft.com/office/drawing/2014/main" id="{E80E89F4-8F9D-4D65-AA6F-BD90AC6570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2893" y="5530342"/>
                <a:ext cx="1171380" cy="903288"/>
                <a:chOff x="1481" y="1512"/>
                <a:chExt cx="344" cy="569"/>
              </a:xfrm>
            </p:grpSpPr>
            <p:sp>
              <p:nvSpPr>
                <p:cNvPr id="26" name="Line 6">
                  <a:extLst>
                    <a:ext uri="{FF2B5EF4-FFF2-40B4-BE49-F238E27FC236}">
                      <a16:creationId xmlns:a16="http://schemas.microsoft.com/office/drawing/2014/main" id="{B20A2968-9E44-414E-BECB-BEB07F8C6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9" y="1790"/>
                  <a:ext cx="119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2400"/>
                </a:p>
              </p:txBody>
            </p:sp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EF82A172-7F0D-4768-84CC-624EB9185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1790"/>
                  <a:ext cx="34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 sz="2400"/>
                    <a:t> R(t)</a:t>
                  </a:r>
                </a:p>
              </p:txBody>
            </p:sp>
            <p:sp>
              <p:nvSpPr>
                <p:cNvPr id="28" name="Rectangle 8">
                  <a:extLst>
                    <a:ext uri="{FF2B5EF4-FFF2-40B4-BE49-F238E27FC236}">
                      <a16:creationId xmlns:a16="http://schemas.microsoft.com/office/drawing/2014/main" id="{F13B5674-78BF-4FD6-A2DC-4707C0AF8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512"/>
                  <a:ext cx="12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 sz="2400"/>
                    <a:t> 1</a:t>
                  </a:r>
                </a:p>
              </p:txBody>
            </p:sp>
          </p:grpSp>
        </p:grpSp>
      </p:grpSp>
      <p:pic>
        <p:nvPicPr>
          <p:cNvPr id="36" name="Picture 1">
            <a:extLst>
              <a:ext uri="{FF2B5EF4-FFF2-40B4-BE49-F238E27FC236}">
                <a16:creationId xmlns:a16="http://schemas.microsoft.com/office/drawing/2014/main" id="{3A974E86-DD96-4351-B21C-016B4864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00" y="975134"/>
            <a:ext cx="3354000" cy="73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C7879E94-2991-4365-B84C-2C9F282AB3DD}"/>
              </a:ext>
            </a:extLst>
          </p:cNvPr>
          <p:cNvSpPr/>
          <p:nvPr/>
        </p:nvSpPr>
        <p:spPr>
          <a:xfrm>
            <a:off x="576421" y="2777158"/>
            <a:ext cx="5570719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600" dirty="0" err="1"/>
              <a:t>Failure</a:t>
            </a:r>
            <a:r>
              <a:rPr lang="it-IT" altLang="it-IT" sz="2600" dirty="0"/>
              <a:t> </a:t>
            </a:r>
            <a:r>
              <a:rPr lang="it-IT" altLang="it-IT" sz="2600" dirty="0" err="1"/>
              <a:t>probability</a:t>
            </a:r>
            <a:r>
              <a:rPr lang="it-IT" altLang="it-IT" sz="2600" dirty="0"/>
              <a:t> </a:t>
            </a:r>
            <a:r>
              <a:rPr lang="it-IT" altLang="it-IT" sz="2600" dirty="0" err="1"/>
              <a:t>density</a:t>
            </a:r>
            <a:r>
              <a:rPr lang="it-IT" altLang="it-IT" sz="2600" dirty="0"/>
              <a:t> </a:t>
            </a:r>
            <a:r>
              <a:rPr lang="it-IT" altLang="it-IT" sz="2600" dirty="0" err="1"/>
              <a:t>function</a:t>
            </a:r>
            <a:r>
              <a:rPr lang="it-IT" altLang="it-IT" sz="2600" dirty="0"/>
              <a:t> f(t)</a:t>
            </a:r>
          </a:p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000" dirty="0"/>
              <a:t>the </a:t>
            </a:r>
            <a:r>
              <a:rPr lang="it-IT" altLang="it-IT" sz="2000" dirty="0" err="1"/>
              <a:t>failure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density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f(t)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time t 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the </a:t>
            </a:r>
            <a:br>
              <a:rPr lang="it-IT" altLang="it-IT" sz="2000" dirty="0"/>
            </a:br>
            <a:r>
              <a:rPr lang="it-IT" altLang="it-IT" sz="2000" dirty="0" err="1"/>
              <a:t>number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failures</a:t>
            </a:r>
            <a:r>
              <a:rPr lang="it-IT" altLang="it-IT" sz="2000" dirty="0"/>
              <a:t>  in </a:t>
            </a:r>
            <a:r>
              <a:rPr lang="it-IT" altLang="it-IT" sz="2000" dirty="0" err="1">
                <a:latin typeface="Symbol" panose="05050102010706020507" pitchFamily="18" charset="2"/>
              </a:rPr>
              <a:t>D</a:t>
            </a:r>
            <a:r>
              <a:rPr lang="it-IT" altLang="it-IT" sz="2000" dirty="0" err="1"/>
              <a:t>t</a:t>
            </a:r>
            <a:r>
              <a:rPr lang="it-IT" altLang="it-IT" sz="2000" dirty="0"/>
              <a:t> 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6B746719-8099-450B-AECE-EFADFF99B0A6}"/>
              </a:ext>
            </a:extLst>
          </p:cNvPr>
          <p:cNvSpPr/>
          <p:nvPr/>
        </p:nvSpPr>
        <p:spPr>
          <a:xfrm>
            <a:off x="576421" y="1268776"/>
            <a:ext cx="221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800" dirty="0"/>
              <a:t>Reliability R(t)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A56B359-5797-4DDD-BF3B-E077CA432720}"/>
              </a:ext>
            </a:extLst>
          </p:cNvPr>
          <p:cNvSpPr/>
          <p:nvPr/>
        </p:nvSpPr>
        <p:spPr>
          <a:xfrm>
            <a:off x="611724" y="1977592"/>
            <a:ext cx="3196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800" dirty="0" err="1"/>
              <a:t>Unreliability</a:t>
            </a:r>
            <a:r>
              <a:rPr lang="it-IT" altLang="it-IT" sz="2800" dirty="0"/>
              <a:t> Q(t)</a:t>
            </a:r>
            <a:endParaRPr lang="it-IT" sz="2800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8DB6822-E6B8-4CA9-9338-76815B0508F6}"/>
              </a:ext>
            </a:extLst>
          </p:cNvPr>
          <p:cNvSpPr/>
          <p:nvPr/>
        </p:nvSpPr>
        <p:spPr>
          <a:xfrm>
            <a:off x="6966644" y="1935275"/>
            <a:ext cx="2142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800" i="1" dirty="0"/>
              <a:t>Q(t) = 1 – R(t</a:t>
            </a:r>
            <a:r>
              <a:rPr lang="it-IT" altLang="it-IT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9724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4992-3FC1-4432-B908-07EE2400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solidFill>
                  <a:schemeClr val="bg1"/>
                </a:solidFill>
              </a:rPr>
              <a:t>Dual processor system with repair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81B5D6-9DC8-4726-ABE5-2DF559D3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84283-436A-4EB1-B651-A597333E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B04B42-2C3D-4EBA-9A2C-0997A909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60</a:t>
            </a:fld>
            <a:endParaRPr lang="it-IT"/>
          </a:p>
        </p:txBody>
      </p:sp>
      <p:pic>
        <p:nvPicPr>
          <p:cNvPr id="7" name="Picture 48">
            <a:extLst>
              <a:ext uri="{FF2B5EF4-FFF2-40B4-BE49-F238E27FC236}">
                <a16:creationId xmlns:a16="http://schemas.microsoft.com/office/drawing/2014/main" id="{2559DC03-4C67-4B3C-8014-18D32E40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01" y="2088130"/>
            <a:ext cx="64674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9">
            <a:extLst>
              <a:ext uri="{FF2B5EF4-FFF2-40B4-BE49-F238E27FC236}">
                <a16:creationId xmlns:a16="http://schemas.microsoft.com/office/drawing/2014/main" id="{2C39E240-B856-4A4C-AC9B-982BB43D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53" y="4410947"/>
            <a:ext cx="1981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0">
            <a:extLst>
              <a:ext uri="{FF2B5EF4-FFF2-40B4-BE49-F238E27FC236}">
                <a16:creationId xmlns:a16="http://schemas.microsoft.com/office/drawing/2014/main" id="{05901BF0-9F1A-4308-91B9-9C5F3328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3" y="4585216"/>
            <a:ext cx="333330" cy="3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83A7A4A-230E-40C3-90F2-94423991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6215063"/>
            <a:ext cx="2377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rgbClr val="3333FF"/>
                </a:solidFill>
              </a:rPr>
              <a:t>steady-state availability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6C9DAE-E2FB-45B3-A0CD-80ABDF173F8E}"/>
              </a:ext>
            </a:extLst>
          </p:cNvPr>
          <p:cNvSpPr txBox="1"/>
          <p:nvPr/>
        </p:nvSpPr>
        <p:spPr>
          <a:xfrm>
            <a:off x="5258067" y="4445339"/>
            <a:ext cx="244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Steady state </a:t>
            </a:r>
            <a:r>
              <a:rPr 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value</a:t>
            </a:r>
            <a:endParaRPr 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713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76414-846A-4AA9-9210-7E354965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Reliability model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DD8FE-5A97-4BB2-9DFA-DCAC9105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24DD11-26B8-440E-8867-55B6613B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CCF46A-F40C-4842-80CE-A5478706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61</a:t>
            </a:fld>
            <a:endParaRPr lang="it-IT"/>
          </a:p>
        </p:txBody>
      </p:sp>
      <p:pic>
        <p:nvPicPr>
          <p:cNvPr id="7" name="Picture 47">
            <a:extLst>
              <a:ext uri="{FF2B5EF4-FFF2-40B4-BE49-F238E27FC236}">
                <a16:creationId xmlns:a16="http://schemas.microsoft.com/office/drawing/2014/main" id="{1D6A307E-4021-4F46-B41D-BC64663B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3" y="4352029"/>
            <a:ext cx="83724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86E7DF1-B5D1-44EE-8E98-373CF153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56" y="1904103"/>
            <a:ext cx="34956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DDBFAC8-16A0-47B3-BC87-87D0DCF7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048" y="2274429"/>
            <a:ext cx="3446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p(0) = [1, 0, 0]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3CBB6FE-8271-4949-9329-CCE80AC0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2" y="1832666"/>
            <a:ext cx="28003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9766B31A-EB42-4CA3-885A-B74BD713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31" y="2234304"/>
            <a:ext cx="538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800" dirty="0"/>
              <a:t>T=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5462AF1C-CAE1-466E-9B09-3086C91E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92" y="3402703"/>
            <a:ext cx="69992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Reliability   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R(t) = 1- p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      R(t)=p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 + p</a:t>
            </a:r>
            <a:r>
              <a:rPr lang="it-IT" altLang="it-IT" sz="24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E2D9CC4-63C1-446E-B7EA-1DC90CC866F7}"/>
              </a:ext>
            </a:extLst>
          </p:cNvPr>
          <p:cNvSpPr/>
          <p:nvPr/>
        </p:nvSpPr>
        <p:spPr>
          <a:xfrm>
            <a:off x="1036292" y="1140107"/>
            <a:ext cx="4019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making state 2 a trapping state</a:t>
            </a:r>
          </a:p>
        </p:txBody>
      </p:sp>
    </p:spTree>
    <p:extLst>
      <p:ext uri="{BB962C8B-B14F-4D97-AF65-F5344CB8AC3E}">
        <p14:creationId xmlns:p14="http://schemas.microsoft.com/office/powerpoint/2010/main" val="2970126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C7007-55E4-4A03-A87E-9DCFDD3E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</a:rPr>
              <a:t>TMR system with repair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9F25E-352F-48F1-BD40-1F6F628F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302FD2-B486-4996-852F-2F5FE116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1E5ED2-D029-4FEC-9EC7-54114A7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62</a:t>
            </a:fld>
            <a:endParaRPr lang="it-IT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AB2944E-13A6-4FBC-924D-0646A65F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" y="1068649"/>
            <a:ext cx="71294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/>
              <a:t>Rates</a:t>
            </a:r>
            <a:r>
              <a:rPr lang="it-IT" altLang="it-IT" sz="2000" dirty="0"/>
              <a:t>: </a:t>
            </a:r>
            <a:r>
              <a:rPr lang="it-IT" altLang="it-IT" sz="2000" dirty="0">
                <a:latin typeface="Symbol" panose="05050102010706020507" pitchFamily="18" charset="2"/>
              </a:rPr>
              <a:t>l</a:t>
            </a:r>
            <a:r>
              <a:rPr lang="it-IT" altLang="it-IT" sz="2000" dirty="0"/>
              <a:t> and </a:t>
            </a:r>
            <a:r>
              <a:rPr lang="it-IT" altLang="it-IT" sz="2000" dirty="0">
                <a:latin typeface="Symbol" panose="05050102010706020507" pitchFamily="18" charset="2"/>
              </a:rPr>
              <a:t>m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/>
              <a:t>Identification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states</a:t>
            </a:r>
            <a:r>
              <a:rPr lang="it-IT" altLang="it-IT" sz="2000" dirty="0"/>
              <a:t>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3 processors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, 0 </a:t>
            </a:r>
            <a:r>
              <a:rPr lang="it-IT" altLang="it-IT" sz="2000" dirty="0" err="1"/>
              <a:t>failed</a:t>
            </a:r>
            <a:endParaRPr lang="it-IT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2 processors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, 1 </a:t>
            </a:r>
            <a:r>
              <a:rPr lang="it-IT" altLang="it-IT" sz="2000" dirty="0" err="1"/>
              <a:t>failed</a:t>
            </a:r>
            <a:r>
              <a:rPr lang="it-IT" altLang="it-IT" sz="20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/>
              <a:t>  1 processor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, 2 </a:t>
            </a:r>
            <a:r>
              <a:rPr lang="it-IT" altLang="it-IT" sz="2000" dirty="0" err="1"/>
              <a:t>failed</a:t>
            </a:r>
            <a:endParaRPr lang="it-IT" altLang="it-IT" sz="20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C2197C8-F35F-4A8A-A96A-5440A6CC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64" y="3504335"/>
            <a:ext cx="4283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Reliability   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R(t) = 1- p2(t)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2F273F-E283-4E14-B064-C0781FBA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341438"/>
            <a:ext cx="445135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FA255F89-09F2-4580-93CB-D5C8971A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7" y="3550135"/>
            <a:ext cx="3444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P(0) = [1, 0, 0]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93CD661-6DB7-4595-A91C-DD5227E7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19" y="4410076"/>
            <a:ext cx="8734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67E2170-FA3D-4524-92DC-61A3B97C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19" y="3235842"/>
            <a:ext cx="2266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B014B9A-2DE2-4D15-A95C-13149E37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95" y="3450155"/>
            <a:ext cx="620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800" dirty="0"/>
              <a:t>T =</a:t>
            </a:r>
          </a:p>
        </p:txBody>
      </p:sp>
    </p:spTree>
    <p:extLst>
      <p:ext uri="{BB962C8B-B14F-4D97-AF65-F5344CB8AC3E}">
        <p14:creationId xmlns:p14="http://schemas.microsoft.com/office/powerpoint/2010/main" val="3017928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CEBB8-EFB1-4A75-B4F4-298A6C93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Comparison with nonredundant system and TMR without repair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7431A-2EEE-4D9D-8ED0-AB9A2151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74B8D-51DF-4025-865F-3BE0ED94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C6562F-09A8-4474-8FA8-292B8A4E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63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034CD7-AF55-4E4A-94AF-9B663BCF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5" y="1124177"/>
            <a:ext cx="5688013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19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F35F1-16EF-45B6-99FA-DC1570B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12"/>
            <a:ext cx="11103280" cy="935494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Multiprocessor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1456FB-B5AF-420E-A632-375ECEDA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6E172-AF74-4D7B-966F-1635DC77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A59AEF-FC9B-4CFA-BD74-B1903A01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64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F2EB0E-68C7-4E65-B699-7A91D750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2991122"/>
            <a:ext cx="75612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random process that represents the  number of operational memories and the number of  operational processors at time t</a:t>
            </a:r>
          </a:p>
          <a:p>
            <a:endParaRPr lang="en-US" altLang="it-IT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it-IT" i="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a state (</a:t>
            </a:r>
            <a:r>
              <a:rPr lang="en-US" altLang="it-IT" i="0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j): </a:t>
            </a:r>
          </a:p>
          <a:p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it-IT" i="0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number of operational memories; </a:t>
            </a:r>
          </a:p>
          <a:p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 is the number of operational processors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E59729C-317F-415C-8D3E-E00CE0618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912014"/>
            <a:ext cx="4006712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i="0" baseline="0" dirty="0" err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i="0" baseline="-250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US" altLang="it-IT" i="0" baseline="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it-IT" i="0" baseline="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failure rate for memory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i="0" baseline="0" dirty="0" err="1">
                <a:solidFill>
                  <a:schemeClr val="tx1"/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i="0" baseline="-250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it-IT" i="0" baseline="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it-IT" i="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failure rate for </a:t>
            </a:r>
            <a:r>
              <a:rPr lang="en-US" altLang="it-IT" i="0" baseline="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processor</a:t>
            </a:r>
          </a:p>
          <a:p>
            <a:pPr>
              <a:spcBef>
                <a:spcPct val="50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en-US" altLang="it-IT" i="0" baseline="0" dirty="0">
              <a:solidFill>
                <a:schemeClr val="accent2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5" descr="blockfig">
            <a:extLst>
              <a:ext uri="{FF2B5EF4-FFF2-40B4-BE49-F238E27FC236}">
                <a16:creationId xmlns:a16="http://schemas.microsoft.com/office/drawing/2014/main" id="{53AF2DBD-615F-479C-9718-3D6B9B3F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1769382"/>
            <a:ext cx="32639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0E9E6605-DCBF-48D6-A271-81E277AE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3989" y="17611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DB9D658-8EB4-4E91-A5D5-6342D703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49" y="1157035"/>
            <a:ext cx="98265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11346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4572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9144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3716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1828800"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30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it-IT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Multiprocessor system with  2 processors and 3 shared memories system.</a:t>
            </a:r>
          </a:p>
          <a:p>
            <a:r>
              <a:rPr lang="en-US" altLang="it-IT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System is operational if at least one processor and  one memory are operational.</a:t>
            </a:r>
            <a:endParaRPr lang="it-IT" altLang="it-IT" i="0" baseline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7539928-2ED0-4188-B1FB-7FA4DCEB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031" y="5475778"/>
            <a:ext cx="8581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 = {(3,2), (3,1), (3,0), (2,2), (2,1), (2,0), (1,2), (1,1), (1,0), (0,2), (0,1)}</a:t>
            </a:r>
            <a:br>
              <a:rPr lang="en-US" altLang="it-IT" sz="2000" dirty="0">
                <a:solidFill>
                  <a:schemeClr val="accent2"/>
                </a:solidFill>
              </a:rPr>
            </a:br>
            <a:endParaRPr lang="en-US" altLang="it-IT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4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28DF1-0734-4AD5-82FC-25735E8C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Reliability modeling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9D1B9F-C1E7-4AB2-8B15-9602CD4B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A3CA8-AAE5-4A46-89D8-D1D7CA88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F06477-9AC6-4F5D-AA0B-2E385201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65</a:t>
            </a:fld>
            <a:endParaRPr lang="it-IT"/>
          </a:p>
        </p:txBody>
      </p:sp>
      <p:pic>
        <p:nvPicPr>
          <p:cNvPr id="7" name="Picture 2" descr="markovfig">
            <a:extLst>
              <a:ext uri="{FF2B5EF4-FFF2-40B4-BE49-F238E27FC236}">
                <a16:creationId xmlns:a16="http://schemas.microsoft.com/office/drawing/2014/main" id="{3C7159EC-58A9-4A9A-9DEA-CD5B9199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341438"/>
            <a:ext cx="4176712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F3EDA5F-3479-466B-A684-C94744361777}"/>
              </a:ext>
            </a:extLst>
          </p:cNvPr>
          <p:cNvSpPr/>
          <p:nvPr/>
        </p:nvSpPr>
        <p:spPr>
          <a:xfrm>
            <a:off x="2782888" y="43162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E400C"/>
              </a:buClr>
            </a:pP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(3, 2) -&gt; (2,2)  failure of one memory</a:t>
            </a:r>
          </a:p>
          <a:p>
            <a:pPr>
              <a:spcBef>
                <a:spcPct val="50000"/>
              </a:spcBef>
              <a:buClr>
                <a:srgbClr val="FE400C"/>
              </a:buClr>
            </a:pPr>
            <a:endParaRPr lang="en-US" altLang="it-IT" sz="2000" dirty="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E400C"/>
              </a:buClr>
            </a:pP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(3,0), (2,0), (1,0), (0,2), (0,1)  are absorbent states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011F9C-B87F-441A-87C8-D542902F346B}"/>
              </a:ext>
            </a:extLst>
          </p:cNvPr>
          <p:cNvSpPr/>
          <p:nvPr/>
        </p:nvSpPr>
        <p:spPr>
          <a:xfrm>
            <a:off x="8081784" y="1945782"/>
            <a:ext cx="30214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sz="20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failure rate for memory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sz="2000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failure rate for processor</a:t>
            </a:r>
          </a:p>
        </p:txBody>
      </p:sp>
    </p:spTree>
    <p:extLst>
      <p:ext uri="{BB962C8B-B14F-4D97-AF65-F5344CB8AC3E}">
        <p14:creationId xmlns:p14="http://schemas.microsoft.com/office/powerpoint/2010/main" val="1389020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FD653-B3A4-495B-8C32-17B4B16F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Availability modeling</a:t>
            </a:r>
            <a:endParaRPr lang="it-IT" sz="4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4C4C0-0052-4AFE-AA95-FBE66717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03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Assume that faulty components are replaced and we evaluate the probability that the system is operational at time t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en-US" altLang="it-IT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Constant repair rate m (number of expected repairs in a unit of time)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en-US" altLang="it-IT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Strategy of repair: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	only one processor or one memory at a time can be substituted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Font typeface="Wingdings" panose="05000000000000000000" pitchFamily="2" charset="2"/>
              <a:buChar char="Ø"/>
            </a:pPr>
            <a:endParaRPr lang="en-US" altLang="it-IT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US" altLang="it-IT" sz="2400" dirty="0" err="1">
                <a:ea typeface="MS PGothic" panose="020B0600070205080204" pitchFamily="34" charset="-128"/>
                <a:cs typeface="Arial" panose="020B0604020202020204" pitchFamily="34" charset="0"/>
              </a:rPr>
              <a:t>behaviour</a:t>
            </a:r>
            <a:r>
              <a:rPr lang="en-US" altLang="it-IT" sz="2400" dirty="0">
                <a:ea typeface="MS PGothic" panose="020B0600070205080204" pitchFamily="34" charset="-128"/>
                <a:cs typeface="Arial" panose="020B0604020202020204" pitchFamily="34" charset="0"/>
              </a:rPr>
              <a:t> of components (with respect of being operational or failed) is not independent:  it depends on whether or not other components are in a failure state.  </a:t>
            </a:r>
            <a:endParaRPr lang="it-IT" altLang="it-IT" sz="2400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A06C8-EA54-4CF6-ADF5-40B055A3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43376A-8183-42C7-A829-33A09FAA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80C4F2-8E7D-42FF-A9AB-906F2919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88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BC34F-265A-420A-96F3-F42AFEFD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sz="4000" dirty="0">
                <a:solidFill>
                  <a:schemeClr val="bg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Availability modeling</a:t>
            </a:r>
            <a:endParaRPr lang="it-IT" sz="40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3683C2-6DF7-4DB9-A4B1-93EF24FC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7A80C-8637-472B-A91C-D276B1A0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843352-066B-4B98-A40D-A97A7B1E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67</a:t>
            </a:fld>
            <a:endParaRPr lang="it-IT"/>
          </a:p>
        </p:txBody>
      </p:sp>
      <p:pic>
        <p:nvPicPr>
          <p:cNvPr id="7" name="Picture 2" descr="Amarkov">
            <a:extLst>
              <a:ext uri="{FF2B5EF4-FFF2-40B4-BE49-F238E27FC236}">
                <a16:creationId xmlns:a16="http://schemas.microsoft.com/office/drawing/2014/main" id="{CFECD5D5-447E-42AD-B8FE-FD11238B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700213"/>
            <a:ext cx="4319587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30CD0E1-FEAF-47D1-A748-150D434A5AF9}"/>
              </a:ext>
            </a:extLst>
          </p:cNvPr>
          <p:cNvSpPr/>
          <p:nvPr/>
        </p:nvSpPr>
        <p:spPr>
          <a:xfrm>
            <a:off x="7500730" y="1971380"/>
            <a:ext cx="3048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failure rate for memory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failure rate for processor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 repair rate for memory </a:t>
            </a:r>
          </a:p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US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repair rate for processor</a:t>
            </a:r>
          </a:p>
        </p:txBody>
      </p:sp>
    </p:spTree>
    <p:extLst>
      <p:ext uri="{BB962C8B-B14F-4D97-AF65-F5344CB8AC3E}">
        <p14:creationId xmlns:p14="http://schemas.microsoft.com/office/powerpoint/2010/main" val="918179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1C44F-ABAB-4E17-952C-4DB0DA1F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solidFill>
                  <a:schemeClr val="bg1"/>
                </a:solidFill>
              </a:rPr>
              <a:t>Conclusions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C9A2E-3AC2-4565-A378-E748E68F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600"/>
            <a:ext cx="691432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Quantitative </a:t>
            </a:r>
            <a:r>
              <a:rPr lang="it-IT" altLang="it-IT" sz="3800" dirty="0" err="1">
                <a:ea typeface="MS PGothic" panose="020B0600070205080204" pitchFamily="34" charset="-128"/>
              </a:rPr>
              <a:t>dependability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evaluation</a:t>
            </a:r>
            <a:endParaRPr lang="it-IT" altLang="it-IT" sz="3800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	- </a:t>
            </a:r>
            <a:r>
              <a:rPr lang="it-IT" altLang="it-IT" sz="3800" dirty="0" err="1">
                <a:ea typeface="MS PGothic" panose="020B0600070205080204" pitchFamily="34" charset="-128"/>
              </a:rPr>
              <a:t>guiding</a:t>
            </a:r>
            <a:r>
              <a:rPr lang="it-IT" altLang="it-IT" sz="3800" dirty="0">
                <a:ea typeface="MS PGothic" panose="020B0600070205080204" pitchFamily="34" charset="-128"/>
              </a:rPr>
              <a:t> design </a:t>
            </a:r>
            <a:r>
              <a:rPr lang="it-IT" altLang="it-IT" sz="3800" dirty="0" err="1">
                <a:ea typeface="MS PGothic" panose="020B0600070205080204" pitchFamily="34" charset="-128"/>
              </a:rPr>
              <a:t>decisions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	- </a:t>
            </a:r>
            <a:r>
              <a:rPr lang="it-IT" altLang="it-IT" sz="3800" dirty="0" err="1">
                <a:ea typeface="MS PGothic" panose="020B0600070205080204" pitchFamily="34" charset="-128"/>
              </a:rPr>
              <a:t>assessing</a:t>
            </a:r>
            <a:r>
              <a:rPr lang="it-IT" altLang="it-IT" sz="3800" dirty="0">
                <a:ea typeface="MS PGothic" panose="020B0600070205080204" pitchFamily="34" charset="-128"/>
              </a:rPr>
              <a:t> systems </a:t>
            </a:r>
            <a:r>
              <a:rPr lang="it-IT" altLang="it-IT" sz="3800" dirty="0" err="1">
                <a:ea typeface="MS PGothic" panose="020B0600070205080204" pitchFamily="34" charset="-128"/>
              </a:rPr>
              <a:t>as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built</a:t>
            </a:r>
            <a:br>
              <a:rPr lang="it-IT" altLang="it-IT" sz="3800" dirty="0">
                <a:ea typeface="MS PGothic" panose="020B0600070205080204" pitchFamily="34" charset="-128"/>
              </a:rPr>
            </a:br>
            <a:r>
              <a:rPr lang="it-IT" altLang="it-IT" sz="3800" dirty="0">
                <a:ea typeface="MS PGothic" panose="020B0600070205080204" pitchFamily="34" charset="-128"/>
              </a:rPr>
              <a:t>	- </a:t>
            </a:r>
            <a:r>
              <a:rPr lang="it-IT" altLang="it-IT" sz="3800" dirty="0" err="1">
                <a:ea typeface="MS PGothic" panose="020B0600070205080204" pitchFamily="34" charset="-128"/>
              </a:rPr>
              <a:t>mandatory</a:t>
            </a:r>
            <a:r>
              <a:rPr lang="it-IT" altLang="it-IT" sz="3800" dirty="0">
                <a:ea typeface="MS PGothic" panose="020B0600070205080204" pitchFamily="34" charset="-128"/>
              </a:rPr>
              <a:t> for </a:t>
            </a:r>
            <a:r>
              <a:rPr lang="it-IT" altLang="it-IT" sz="3800" dirty="0" err="1">
                <a:ea typeface="MS PGothic" panose="020B0600070205080204" pitchFamily="34" charset="-128"/>
              </a:rPr>
              <a:t>safety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critical</a:t>
            </a:r>
            <a:r>
              <a:rPr lang="it-IT" altLang="it-IT" sz="3800" dirty="0">
                <a:ea typeface="MS PGothic" panose="020B0600070205080204" pitchFamily="34" charset="-128"/>
              </a:rPr>
              <a:t> systems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endParaRPr lang="it-IT" altLang="it-IT" sz="3800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Model </a:t>
            </a:r>
            <a:r>
              <a:rPr lang="it-IT" altLang="it-IT" sz="3800" dirty="0" err="1">
                <a:ea typeface="MS PGothic" panose="020B0600070205080204" pitchFamily="34" charset="-128"/>
              </a:rPr>
              <a:t>construction</a:t>
            </a:r>
            <a:r>
              <a:rPr lang="it-IT" altLang="it-IT" sz="3800" dirty="0">
                <a:ea typeface="MS PGothic" panose="020B0600070205080204" pitchFamily="34" charset="-128"/>
              </a:rPr>
              <a:t> techniques 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	- </a:t>
            </a:r>
            <a:r>
              <a:rPr lang="it-IT" altLang="it-IT" sz="3800" dirty="0" err="1">
                <a:ea typeface="MS PGothic" panose="020B0600070205080204" pitchFamily="34" charset="-128"/>
              </a:rPr>
              <a:t>scalability</a:t>
            </a:r>
            <a:r>
              <a:rPr lang="it-IT" altLang="it-IT" sz="3800" dirty="0">
                <a:ea typeface="MS PGothic" panose="020B0600070205080204" pitchFamily="34" charset="-128"/>
              </a:rPr>
              <a:t> challenge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b="1" dirty="0">
                <a:ea typeface="MS PGothic" panose="020B0600070205080204" pitchFamily="34" charset="-128"/>
              </a:rPr>
              <a:t>	</a:t>
            </a:r>
            <a:r>
              <a:rPr lang="it-IT" altLang="it-IT" sz="3800" dirty="0">
                <a:ea typeface="MS PGothic" panose="020B0600070205080204" pitchFamily="34" charset="-128"/>
              </a:rPr>
              <a:t>- </a:t>
            </a:r>
            <a:r>
              <a:rPr lang="it-IT" altLang="it-IT" sz="3800" dirty="0" err="1">
                <a:ea typeface="MS PGothic" panose="020B0600070205080204" pitchFamily="34" charset="-128"/>
              </a:rPr>
              <a:t>decomposition</a:t>
            </a:r>
            <a:r>
              <a:rPr lang="it-IT" altLang="it-IT" sz="3800" dirty="0">
                <a:ea typeface="MS PGothic" panose="020B0600070205080204" pitchFamily="34" charset="-128"/>
              </a:rPr>
              <a:t>/</a:t>
            </a:r>
            <a:r>
              <a:rPr lang="it-IT" altLang="it-IT" sz="3800" dirty="0" err="1">
                <a:ea typeface="MS PGothic" panose="020B0600070205080204" pitchFamily="34" charset="-128"/>
              </a:rPr>
              <a:t>aggregation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approaches</a:t>
            </a:r>
            <a:r>
              <a:rPr lang="it-IT" altLang="it-IT" sz="3800" b="1" dirty="0">
                <a:ea typeface="MS PGothic" panose="020B0600070205080204" pitchFamily="34" charset="-128"/>
              </a:rPr>
              <a:t> </a:t>
            </a:r>
            <a:br>
              <a:rPr lang="it-IT" altLang="it-IT" sz="3800" b="1" dirty="0">
                <a:ea typeface="MS PGothic" panose="020B0600070205080204" pitchFamily="34" charset="-128"/>
              </a:rPr>
            </a:br>
            <a:r>
              <a:rPr lang="it-IT" altLang="it-IT" sz="3800" b="1" dirty="0">
                <a:ea typeface="MS PGothic" panose="020B0600070205080204" pitchFamily="34" charset="-128"/>
              </a:rPr>
              <a:t>	</a:t>
            </a: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endParaRPr lang="it-IT" altLang="it-IT" sz="3800" dirty="0">
              <a:ea typeface="MS PGothic" panose="020B0600070205080204" pitchFamily="34" charset="-128"/>
            </a:endParaRPr>
          </a:p>
          <a:p>
            <a:pPr marL="0" indent="0">
              <a:spcBef>
                <a:spcPct val="15000"/>
              </a:spcBef>
              <a:buClr>
                <a:srgbClr val="FE400C"/>
              </a:buClr>
              <a:buSzTx/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High-</a:t>
            </a:r>
            <a:r>
              <a:rPr lang="it-IT" altLang="it-IT" sz="3800" dirty="0" err="1">
                <a:ea typeface="MS PGothic" panose="020B0600070205080204" pitchFamily="34" charset="-128"/>
              </a:rPr>
              <a:t>level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modelling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formalisms</a:t>
            </a:r>
            <a:endParaRPr lang="it-IT" altLang="it-IT" sz="3800" dirty="0">
              <a:ea typeface="MS PGothic" panose="020B0600070205080204" pitchFamily="34" charset="-128"/>
            </a:endParaRPr>
          </a:p>
          <a:p>
            <a:pPr marL="457200" lvl="1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		</a:t>
            </a:r>
            <a:r>
              <a:rPr lang="it-IT" altLang="it-IT" sz="3800" dirty="0" err="1">
                <a:ea typeface="MS PGothic" panose="020B0600070205080204" pitchFamily="34" charset="-128"/>
              </a:rPr>
              <a:t>Stochastic</a:t>
            </a:r>
            <a:r>
              <a:rPr lang="it-IT" altLang="it-IT" sz="3800" dirty="0">
                <a:ea typeface="MS PGothic" panose="020B0600070205080204" pitchFamily="34" charset="-128"/>
              </a:rPr>
              <a:t> </a:t>
            </a:r>
            <a:r>
              <a:rPr lang="it-IT" altLang="it-IT" sz="3800" dirty="0" err="1">
                <a:ea typeface="MS PGothic" panose="020B0600070205080204" pitchFamily="34" charset="-128"/>
              </a:rPr>
              <a:t>petri</a:t>
            </a:r>
            <a:r>
              <a:rPr lang="it-IT" altLang="it-IT" sz="3800" dirty="0">
                <a:ea typeface="MS PGothic" panose="020B0600070205080204" pitchFamily="34" charset="-128"/>
              </a:rPr>
              <a:t> Nets</a:t>
            </a:r>
          </a:p>
          <a:p>
            <a:pPr marL="457200" lvl="1" indent="0">
              <a:spcBef>
                <a:spcPct val="15000"/>
              </a:spcBef>
              <a:buClr>
                <a:srgbClr val="FE400C"/>
              </a:buClr>
              <a:buNone/>
            </a:pPr>
            <a:r>
              <a:rPr lang="it-IT" altLang="it-IT" sz="3800" dirty="0">
                <a:ea typeface="MS PGothic" panose="020B0600070205080204" pitchFamily="34" charset="-128"/>
              </a:rPr>
              <a:t>		</a:t>
            </a:r>
            <a:r>
              <a:rPr lang="it-IT" altLang="it-IT" sz="3800" dirty="0" err="1">
                <a:ea typeface="MS PGothic" panose="020B0600070205080204" pitchFamily="34" charset="-128"/>
              </a:rPr>
              <a:t>Stochastic</a:t>
            </a:r>
            <a:r>
              <a:rPr lang="it-IT" altLang="it-IT" sz="3800" dirty="0">
                <a:ea typeface="MS PGothic" panose="020B0600070205080204" pitchFamily="34" charset="-128"/>
              </a:rPr>
              <a:t> Activity networks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9D242-4CD3-4BAD-8E00-D7021F9A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BC7126-F2DD-4C7B-865B-655CE2F6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870F83-86B4-4626-956B-F4DD136A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68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1E1DA2-8E55-4752-A68E-49F7A69C5F19}"/>
              </a:ext>
            </a:extLst>
          </p:cNvPr>
          <p:cNvSpPr/>
          <p:nvPr/>
        </p:nvSpPr>
        <p:spPr>
          <a:xfrm>
            <a:off x="8256104" y="1977064"/>
            <a:ext cx="2949881" cy="348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FE400C"/>
              </a:buClr>
            </a:pPr>
            <a:r>
              <a:rPr lang="it-IT" altLang="it-IT" sz="2000" dirty="0">
                <a:ea typeface="MS PGothic" panose="020B0600070205080204" pitchFamily="34" charset="-128"/>
              </a:rPr>
              <a:t>The </a:t>
            </a:r>
            <a:r>
              <a:rPr lang="it-IT" altLang="it-IT" sz="2000" dirty="0" err="1">
                <a:ea typeface="MS PGothic" panose="020B0600070205080204" pitchFamily="34" charset="-128"/>
              </a:rPr>
              <a:t>overall</a:t>
            </a:r>
            <a:r>
              <a:rPr lang="it-IT" altLang="it-IT" sz="2000" dirty="0">
                <a:ea typeface="MS PGothic" panose="020B0600070205080204" pitchFamily="34" charset="-128"/>
              </a:rPr>
              <a:t> model </a:t>
            </a:r>
            <a:r>
              <a:rPr lang="it-IT" altLang="it-IT" sz="2000" dirty="0" err="1">
                <a:ea typeface="MS PGothic" panose="020B0600070205080204" pitchFamily="34" charset="-128"/>
              </a:rPr>
              <a:t>is</a:t>
            </a:r>
            <a:r>
              <a:rPr lang="it-IT" altLang="it-IT" sz="2000" dirty="0"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ea typeface="MS PGothic" panose="020B0600070205080204" pitchFamily="34" charset="-128"/>
              </a:rPr>
              <a:t>decoupled</a:t>
            </a:r>
            <a:r>
              <a:rPr lang="it-IT" altLang="it-IT" sz="2000" dirty="0">
                <a:ea typeface="MS PGothic" panose="020B0600070205080204" pitchFamily="34" charset="-128"/>
              </a:rPr>
              <a:t> in </a:t>
            </a:r>
            <a:r>
              <a:rPr lang="it-IT" altLang="it-IT" sz="2000" dirty="0" err="1">
                <a:ea typeface="MS PGothic" panose="020B0600070205080204" pitchFamily="34" charset="-128"/>
              </a:rPr>
              <a:t>simpler</a:t>
            </a:r>
            <a:r>
              <a:rPr lang="it-IT" altLang="it-IT" sz="2000" dirty="0">
                <a:ea typeface="MS PGothic" panose="020B0600070205080204" pitchFamily="34" charset="-128"/>
              </a:rPr>
              <a:t> and more </a:t>
            </a:r>
            <a:r>
              <a:rPr lang="it-IT" altLang="it-IT" sz="2000" dirty="0" err="1">
                <a:ea typeface="MS PGothic" panose="020B0600070205080204" pitchFamily="34" charset="-128"/>
              </a:rPr>
              <a:t>tractable</a:t>
            </a:r>
            <a:r>
              <a:rPr lang="it-IT" altLang="it-IT" sz="2000" dirty="0"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ea typeface="MS PGothic" panose="020B0600070205080204" pitchFamily="34" charset="-128"/>
              </a:rPr>
              <a:t>submodels</a:t>
            </a:r>
            <a:r>
              <a:rPr lang="it-IT" altLang="it-IT" sz="2000" dirty="0">
                <a:ea typeface="MS PGothic" panose="020B0600070205080204" pitchFamily="34" charset="-128"/>
              </a:rPr>
              <a:t>, and the </a:t>
            </a:r>
            <a:r>
              <a:rPr lang="it-IT" altLang="it-IT" sz="2000" dirty="0" err="1">
                <a:ea typeface="MS PGothic" panose="020B0600070205080204" pitchFamily="34" charset="-128"/>
              </a:rPr>
              <a:t>measures</a:t>
            </a:r>
            <a:r>
              <a:rPr lang="it-IT" altLang="it-IT" sz="2000" dirty="0"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ea typeface="MS PGothic" panose="020B0600070205080204" pitchFamily="34" charset="-128"/>
              </a:rPr>
              <a:t>obtained</a:t>
            </a:r>
            <a:r>
              <a:rPr lang="it-IT" altLang="it-IT" sz="2000" dirty="0">
                <a:ea typeface="MS PGothic" panose="020B0600070205080204" pitchFamily="34" charset="-128"/>
              </a:rPr>
              <a:t> from the </a:t>
            </a:r>
            <a:r>
              <a:rPr lang="it-IT" altLang="it-IT" sz="2000" dirty="0" err="1">
                <a:ea typeface="MS PGothic" panose="020B0600070205080204" pitchFamily="34" charset="-128"/>
              </a:rPr>
              <a:t>solution</a:t>
            </a:r>
            <a:r>
              <a:rPr lang="it-IT" altLang="it-IT" sz="2000" dirty="0">
                <a:ea typeface="MS PGothic" panose="020B0600070205080204" pitchFamily="34" charset="-128"/>
              </a:rPr>
              <a:t> of the sub-models are </a:t>
            </a:r>
            <a:r>
              <a:rPr lang="it-IT" altLang="it-IT" sz="2000" dirty="0" err="1">
                <a:ea typeface="MS PGothic" panose="020B0600070205080204" pitchFamily="34" charset="-128"/>
              </a:rPr>
              <a:t>then</a:t>
            </a:r>
            <a:r>
              <a:rPr lang="it-IT" altLang="it-IT" sz="2000" dirty="0"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ea typeface="MS PGothic" panose="020B0600070205080204" pitchFamily="34" charset="-128"/>
              </a:rPr>
              <a:t>aggregated</a:t>
            </a:r>
            <a:r>
              <a:rPr lang="it-IT" altLang="it-IT" sz="2000" dirty="0">
                <a:ea typeface="MS PGothic" panose="020B0600070205080204" pitchFamily="34" charset="-128"/>
              </a:rPr>
              <a:t> to compute </a:t>
            </a:r>
            <a:r>
              <a:rPr lang="it-IT" altLang="it-IT" sz="2000" dirty="0" err="1">
                <a:ea typeface="MS PGothic" panose="020B0600070205080204" pitchFamily="34" charset="-128"/>
              </a:rPr>
              <a:t>those</a:t>
            </a:r>
            <a:r>
              <a:rPr lang="it-IT" altLang="it-IT" sz="2000" dirty="0">
                <a:ea typeface="MS PGothic" panose="020B0600070205080204" pitchFamily="34" charset="-128"/>
              </a:rPr>
              <a:t> </a:t>
            </a:r>
            <a:r>
              <a:rPr lang="it-IT" altLang="it-IT" sz="2000" dirty="0" err="1">
                <a:ea typeface="MS PGothic" panose="020B0600070205080204" pitchFamily="34" charset="-128"/>
              </a:rPr>
              <a:t>concerning</a:t>
            </a:r>
            <a:r>
              <a:rPr lang="it-IT" altLang="it-IT" sz="2000" dirty="0">
                <a:ea typeface="MS PGothic" panose="020B0600070205080204" pitchFamily="34" charset="-128"/>
              </a:rPr>
              <a:t> the </a:t>
            </a:r>
            <a:r>
              <a:rPr lang="it-IT" altLang="it-IT" sz="2000" dirty="0" err="1">
                <a:ea typeface="MS PGothic" panose="020B0600070205080204" pitchFamily="34" charset="-128"/>
              </a:rPr>
              <a:t>overall</a:t>
            </a:r>
            <a:r>
              <a:rPr lang="it-IT" altLang="it-IT" sz="2000" dirty="0">
                <a:ea typeface="MS PGothic" panose="020B0600070205080204" pitchFamily="34" charset="-128"/>
              </a:rPr>
              <a:t> model</a:t>
            </a:r>
          </a:p>
          <a:p>
            <a:pPr>
              <a:spcBef>
                <a:spcPct val="15000"/>
              </a:spcBef>
              <a:buClr>
                <a:srgbClr val="FE400C"/>
              </a:buClr>
              <a:buSzTx/>
            </a:pPr>
            <a:endParaRPr lang="it-IT" altLang="it-IT" dirty="0">
              <a:solidFill>
                <a:srgbClr val="3333FF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0A06C77-6215-45FE-B7F0-CD2A3D1067B9}"/>
              </a:ext>
            </a:extLst>
          </p:cNvPr>
          <p:cNvSpPr/>
          <p:nvPr/>
        </p:nvSpPr>
        <p:spPr>
          <a:xfrm>
            <a:off x="8004313" y="1815548"/>
            <a:ext cx="3098967" cy="365016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1A228ED7-81DE-4A33-A3C1-59180E50257E}"/>
              </a:ext>
            </a:extLst>
          </p:cNvPr>
          <p:cNvSpPr/>
          <p:nvPr/>
        </p:nvSpPr>
        <p:spPr>
          <a:xfrm>
            <a:off x="7262191" y="3429000"/>
            <a:ext cx="490331" cy="3651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6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34F58-36D3-4E03-ADB8-B0BC09E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Hardware Reliability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5DB80-5D93-44F8-9BC1-BDEDCBE0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7B3369-7896-4456-90B9-85069E50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BEDC6E-9CC6-488C-98F6-5C1E5B56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</a:t>
            </a:fld>
            <a:endParaRPr lang="it-IT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FF7465A-DC4A-4300-90DE-C4A64E1B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0" y="978867"/>
            <a:ext cx="36449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1">
            <a:extLst>
              <a:ext uri="{FF2B5EF4-FFF2-40B4-BE49-F238E27FC236}">
                <a16:creationId xmlns:a16="http://schemas.microsoft.com/office/drawing/2014/main" id="{EFC01FFA-BC58-4529-A985-CCF71148D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84" y="1562868"/>
            <a:ext cx="64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latin typeface="Symbol" panose="05050102010706020507" pitchFamily="18" charset="2"/>
              </a:rPr>
              <a:t>l</a:t>
            </a:r>
            <a:r>
              <a:rPr lang="it-IT" altLang="it-IT" b="1" dirty="0"/>
              <a:t>(t)</a:t>
            </a:r>
          </a:p>
        </p:txBody>
      </p:sp>
      <p:cxnSp>
        <p:nvCxnSpPr>
          <p:cNvPr id="9" name="Connettore 1 3">
            <a:extLst>
              <a:ext uri="{FF2B5EF4-FFF2-40B4-BE49-F238E27FC236}">
                <a16:creationId xmlns:a16="http://schemas.microsoft.com/office/drawing/2014/main" id="{5D1AED80-9E18-4ECF-B0C6-59A6EE91AD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47629" y="3376996"/>
            <a:ext cx="3243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12">
            <a:extLst>
              <a:ext uri="{FF2B5EF4-FFF2-40B4-BE49-F238E27FC236}">
                <a16:creationId xmlns:a16="http://schemas.microsoft.com/office/drawing/2014/main" id="{05EF5DEA-EA99-4013-8E15-692CF21A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160" y="3250342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b="1" dirty="0">
                <a:latin typeface="Symbol" panose="05050102010706020507" pitchFamily="18" charset="2"/>
              </a:rPr>
              <a:t>l</a:t>
            </a:r>
            <a:endParaRPr lang="it-IT" altLang="it-IT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A80CB66-1E67-4D70-9DA9-B4B23F444D55}"/>
              </a:ext>
            </a:extLst>
          </p:cNvPr>
          <p:cNvSpPr/>
          <p:nvPr/>
        </p:nvSpPr>
        <p:spPr>
          <a:xfrm>
            <a:off x="7677204" y="4516941"/>
            <a:ext cx="356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altLang="it-IT" dirty="0"/>
              <a:t>Taken from: [</a:t>
            </a:r>
            <a:r>
              <a:rPr lang="en-US" altLang="it-IT" dirty="0" err="1"/>
              <a:t>Siewiorek</a:t>
            </a:r>
            <a:r>
              <a:rPr lang="en-US" altLang="it-IT" dirty="0"/>
              <a:t> et al.1998]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8EC4A8-73C4-4B64-834E-48E8FB34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5" y="1855725"/>
            <a:ext cx="4178475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1800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it-IT" altLang="it-IT" sz="2000" b="1" dirty="0">
                <a:solidFill>
                  <a:schemeClr val="tx1"/>
                </a:solidFill>
              </a:rPr>
              <a:t>(t)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en-GB" altLang="zh-CN" sz="2000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  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constant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&gt; 0 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     in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operational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phase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AE2DEF1-BFD9-4CAB-A160-201304E49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26" y="3221927"/>
            <a:ext cx="6475016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dirty="0">
                <a:ea typeface="宋体" pitchFamily="2" charset="-122"/>
              </a:rPr>
              <a:t>Constant failure rate  </a:t>
            </a:r>
            <a:r>
              <a:rPr lang="en-GB" altLang="zh-CN" b="1" dirty="0">
                <a:latin typeface="Symbol" pitchFamily="18" charset="2"/>
                <a:ea typeface="宋体" pitchFamily="2" charset="-122"/>
              </a:rPr>
              <a:t>l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altLang="zh-CN" sz="2000" dirty="0">
                <a:ea typeface="宋体" pitchFamily="2" charset="-122"/>
              </a:rPr>
              <a:t>(usually expressed in number of failures for million hours)</a:t>
            </a:r>
          </a:p>
          <a:p>
            <a: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Symbol" pitchFamily="18" charset="2"/>
              <a:buChar char="l"/>
              <a:defRPr/>
            </a:pPr>
            <a:r>
              <a:rPr lang="en-GB" altLang="zh-CN" sz="2000" dirty="0">
                <a:latin typeface="Arial" charset="0"/>
                <a:ea typeface="宋体" pitchFamily="2" charset="-122"/>
              </a:rPr>
              <a:t>= 1/200   </a:t>
            </a:r>
            <a:r>
              <a:rPr lang="en-GB" altLang="zh-CN" sz="2000" dirty="0">
                <a:ea typeface="宋体" pitchFamily="2" charset="-122"/>
              </a:rPr>
              <a:t>one failure every 2000 hours </a:t>
            </a:r>
            <a:endParaRPr lang="it-IT" altLang="it-IT" sz="2000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6D8A93B-585D-4598-A1CA-57EFC820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" y="5160422"/>
            <a:ext cx="1032748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dirty="0">
                <a:solidFill>
                  <a:schemeClr val="accent2"/>
                </a:solidFill>
                <a:latin typeface="+mn-lt"/>
              </a:rPr>
              <a:t>	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Early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life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phase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there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higher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rate due to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weaker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components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 (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result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from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defetct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or stress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introduced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the manufacturing 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process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). 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Wear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-out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phase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:  time and use cause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rate to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increase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.  </a:t>
            </a:r>
          </a:p>
        </p:txBody>
      </p:sp>
      <p:sp>
        <p:nvSpPr>
          <p:cNvPr id="15" name="Rettangolo 1">
            <a:extLst>
              <a:ext uri="{FF2B5EF4-FFF2-40B4-BE49-F238E27FC236}">
                <a16:creationId xmlns:a16="http://schemas.microsoft.com/office/drawing/2014/main" id="{74F5CDC2-DDC8-4AC6-8E67-C5295601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00276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>
                <a:latin typeface="Symbol" panose="05050102010706020507" pitchFamily="18" charset="2"/>
              </a:rPr>
              <a:t>l</a:t>
            </a:r>
            <a:r>
              <a:rPr lang="it-IT" altLang="it-IT" sz="2000" b="1" dirty="0"/>
              <a:t>(t)</a:t>
            </a:r>
            <a:r>
              <a:rPr lang="it-IT" altLang="it-IT" sz="2000" dirty="0">
                <a:solidFill>
                  <a:srgbClr val="3333FF"/>
                </a:solidFill>
              </a:rPr>
              <a:t>   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a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of time </a:t>
            </a:r>
            <a:br>
              <a:rPr lang="it-IT" altLang="it-IT" sz="2000" dirty="0"/>
            </a:br>
            <a:r>
              <a:rPr lang="it-IT" altLang="it-IT" sz="2000" dirty="0"/>
              <a:t>          (</a:t>
            </a:r>
            <a:r>
              <a:rPr lang="it-IT" altLang="it-IT" sz="2000" dirty="0" err="1"/>
              <a:t>bathtub-shaped</a:t>
            </a:r>
            <a:r>
              <a:rPr lang="it-IT" altLang="it-IT" sz="2000" dirty="0"/>
              <a:t> curve )</a:t>
            </a:r>
          </a:p>
        </p:txBody>
      </p:sp>
    </p:spTree>
    <p:extLst>
      <p:ext uri="{BB962C8B-B14F-4D97-AF65-F5344CB8AC3E}">
        <p14:creationId xmlns:p14="http://schemas.microsoft.com/office/powerpoint/2010/main" val="119362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5585D-6EC5-47C4-BAC4-E30E0979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Hardware Reliability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6D3151-798C-4DA8-AF67-77CA867C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C6BC98-D9A5-422E-8904-BC49D472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B30455-AFEE-4D55-AAE1-3B4FECDA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8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98D733E-092D-456B-B51E-59C3557A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31" y="1199017"/>
            <a:ext cx="4032250" cy="43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Constant failure rate  </a:t>
            </a:r>
          </a:p>
          <a:p>
            <a:pPr eaLnBrk="1" hangingPunct="1"/>
            <a:r>
              <a:rPr lang="en-GB" altLang="zh-CN" sz="2000" dirty="0">
                <a:solidFill>
                  <a:srgbClr val="3333FF"/>
                </a:solidFill>
                <a:ea typeface="宋体" panose="02010600030101010101" pitchFamily="2" charset="-122"/>
              </a:rPr>
              <a:t>	</a:t>
            </a:r>
            <a:r>
              <a:rPr lang="en-GB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it-IT" altLang="it-IT" sz="2000" dirty="0">
                <a:solidFill>
                  <a:schemeClr val="tx1"/>
                </a:solidFill>
              </a:rPr>
              <a:t>(t) = </a:t>
            </a:r>
            <a:r>
              <a:rPr lang="en-GB" altLang="zh-CN" sz="2000" dirty="0">
                <a:solidFill>
                  <a:schemeClr val="tx1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l </a:t>
            </a:r>
            <a:r>
              <a:rPr lang="en-GB" altLang="zh-CN" sz="2000" dirty="0">
                <a:solidFill>
                  <a:schemeClr val="tx1"/>
                </a:solidFill>
                <a:ea typeface="宋体" panose="02010600030101010101" pitchFamily="2" charset="-122"/>
              </a:rPr>
              <a:t>  </a:t>
            </a:r>
          </a:p>
          <a:p>
            <a:pPr>
              <a:spcBef>
                <a:spcPct val="0"/>
              </a:spcBef>
            </a:pPr>
            <a:endParaRPr lang="it-IT" altLang="it-IT" sz="2000" b="1" dirty="0">
              <a:solidFill>
                <a:srgbClr val="3333FF"/>
              </a:solidFill>
            </a:endParaRPr>
          </a:p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2000" dirty="0">
              <a:solidFill>
                <a:srgbClr val="3333FF"/>
              </a:solidFill>
            </a:endParaRPr>
          </a:p>
          <a:p>
            <a:pPr>
              <a:spcBef>
                <a:spcPts val="150"/>
              </a:spcBef>
              <a:buClr>
                <a:srgbClr val="FE400C"/>
              </a:buClr>
            </a:pPr>
            <a:r>
              <a:rPr lang="it-IT" altLang="it-IT" sz="2000" dirty="0">
                <a:solidFill>
                  <a:schemeClr val="tx1"/>
                </a:solidFill>
              </a:rPr>
              <a:t>Reliability </a:t>
            </a:r>
            <a:r>
              <a:rPr lang="it-IT" altLang="it-IT" sz="2000" dirty="0" err="1">
                <a:solidFill>
                  <a:schemeClr val="tx1"/>
                </a:solidFill>
              </a:rPr>
              <a:t>function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2000" b="1" dirty="0">
              <a:solidFill>
                <a:srgbClr val="3333FF"/>
              </a:solidFill>
            </a:endParaRPr>
          </a:p>
          <a:p>
            <a:pPr>
              <a:spcBef>
                <a:spcPts val="150"/>
              </a:spcBef>
              <a:buClr>
                <a:srgbClr val="FE400C"/>
              </a:buClr>
            </a:pPr>
            <a:r>
              <a:rPr lang="it-IT" altLang="it-IT" sz="1800" b="1" dirty="0">
                <a:solidFill>
                  <a:srgbClr val="3333FF"/>
                </a:solidFill>
              </a:rPr>
              <a:t>	</a:t>
            </a:r>
            <a:r>
              <a:rPr lang="it-IT" altLang="it-IT" sz="2000" dirty="0">
                <a:solidFill>
                  <a:schemeClr val="tx1"/>
                </a:solidFill>
              </a:rPr>
              <a:t>R(t) = e–</a:t>
            </a:r>
            <a:r>
              <a:rPr lang="it-IT" altLang="it-IT" sz="2000" dirty="0">
                <a:solidFill>
                  <a:schemeClr val="tx1"/>
                </a:solidFill>
                <a:latin typeface="Symbol" panose="05050102010706020507" pitchFamily="18" charset="2"/>
              </a:rPr>
              <a:t></a:t>
            </a:r>
            <a:r>
              <a:rPr lang="it-IT" altLang="it-IT" sz="2000" dirty="0">
                <a:solidFill>
                  <a:schemeClr val="tx1"/>
                </a:solidFill>
              </a:rPr>
              <a:t>t</a:t>
            </a:r>
          </a:p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2000" dirty="0">
              <a:solidFill>
                <a:schemeClr val="tx1"/>
              </a:solidFill>
            </a:endParaRPr>
          </a:p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2000" dirty="0" err="1">
                <a:solidFill>
                  <a:schemeClr val="tx1"/>
                </a:solidFill>
              </a:rPr>
              <a:t>Probability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density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function</a:t>
            </a:r>
            <a:endParaRPr lang="it-IT" altLang="it-IT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it-IT" altLang="it-IT" sz="2000" b="1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3333FF"/>
                </a:solidFill>
              </a:rPr>
              <a:t>	</a:t>
            </a:r>
            <a:r>
              <a:rPr lang="it-IT" altLang="it-IT" sz="2000" dirty="0">
                <a:solidFill>
                  <a:schemeClr val="tx1"/>
                </a:solidFill>
              </a:rPr>
              <a:t>f(t) = </a:t>
            </a:r>
            <a:r>
              <a:rPr lang="it-IT" altLang="it-IT" sz="2000" dirty="0">
                <a:solidFill>
                  <a:schemeClr val="tx1"/>
                </a:solidFill>
                <a:latin typeface="Symbol" panose="05050102010706020507" pitchFamily="18" charset="2"/>
              </a:rPr>
              <a:t></a:t>
            </a:r>
            <a:r>
              <a:rPr lang="it-IT" altLang="it-IT" sz="2000" dirty="0">
                <a:solidFill>
                  <a:schemeClr val="tx1"/>
                </a:solidFill>
              </a:rPr>
              <a:t>e–</a:t>
            </a:r>
            <a:r>
              <a:rPr lang="it-IT" altLang="it-IT" sz="2000" dirty="0">
                <a:solidFill>
                  <a:schemeClr val="tx1"/>
                </a:solidFill>
                <a:latin typeface="Symbol" panose="05050102010706020507" pitchFamily="18" charset="2"/>
              </a:rPr>
              <a:t></a:t>
            </a:r>
            <a:r>
              <a:rPr lang="it-IT" altLang="it-IT" sz="2000" dirty="0">
                <a:solidFill>
                  <a:schemeClr val="tx1"/>
                </a:solidFill>
              </a:rPr>
              <a:t>t</a:t>
            </a:r>
          </a:p>
          <a:p>
            <a:pPr>
              <a:spcBef>
                <a:spcPts val="150"/>
              </a:spcBef>
              <a:buClr>
                <a:srgbClr val="FE400C"/>
              </a:buClr>
            </a:pPr>
            <a:endParaRPr lang="it-IT" altLang="it-IT" sz="2000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5BC962-1E80-4526-8E78-E47B28BE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419" y="5074603"/>
            <a:ext cx="72263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38"/>
              </a:spcBef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exponential relation between  reliability and time is known as </a:t>
            </a:r>
            <a:r>
              <a:rPr lang="en-US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exponential failure law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DFCAE8E-1CF8-4942-9432-0CEB51CD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58" y="1721270"/>
            <a:ext cx="2705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5AA05D82-994D-47C6-B749-E4C37DBD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912" y="4325670"/>
            <a:ext cx="614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time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F0A7CA5A-1FA4-40AA-858B-DFF924E96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47" y="3201914"/>
            <a:ext cx="527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R(t)</a:t>
            </a:r>
          </a:p>
        </p:txBody>
      </p:sp>
      <p:grpSp>
        <p:nvGrpSpPr>
          <p:cNvPr id="12" name="Gruppo 35">
            <a:extLst>
              <a:ext uri="{FF2B5EF4-FFF2-40B4-BE49-F238E27FC236}">
                <a16:creationId xmlns:a16="http://schemas.microsoft.com/office/drawing/2014/main" id="{0236AF98-62CD-4095-84F7-C373DE942BB8}"/>
              </a:ext>
            </a:extLst>
          </p:cNvPr>
          <p:cNvGrpSpPr>
            <a:grpSpLocks/>
          </p:cNvGrpSpPr>
          <p:nvPr/>
        </p:nvGrpSpPr>
        <p:grpSpPr bwMode="auto">
          <a:xfrm>
            <a:off x="2969705" y="1441362"/>
            <a:ext cx="3713163" cy="811214"/>
            <a:chOff x="2157854" y="5561299"/>
            <a:chExt cx="3713199" cy="811215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12889A07-7878-4EF4-A797-E2F7783AE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7854" y="5581935"/>
              <a:ext cx="1803400" cy="777875"/>
              <a:chOff x="1007" y="1504"/>
              <a:chExt cx="1136" cy="490"/>
            </a:xfrm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A85031D7-49BA-4093-A9B2-08ACBC5E7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639"/>
                <a:ext cx="43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>
                    <a:latin typeface="Symbol" panose="05050102010706020507" pitchFamily="18" charset="2"/>
                  </a:rPr>
                  <a:t>l</a:t>
                </a:r>
                <a:r>
                  <a:rPr lang="it-IT" altLang="it-IT"/>
                  <a:t>(t) =</a:t>
                </a:r>
              </a:p>
            </p:txBody>
          </p:sp>
          <p:sp>
            <p:nvSpPr>
              <p:cNvPr id="25" name="Line 6">
                <a:extLst>
                  <a:ext uri="{FF2B5EF4-FFF2-40B4-BE49-F238E27FC236}">
                    <a16:creationId xmlns:a16="http://schemas.microsoft.com/office/drawing/2014/main" id="{0DB818DE-A0BD-4EF6-9BCA-497343B1B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778"/>
                <a:ext cx="30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Rectangle 7">
                <a:extLst>
                  <a:ext uri="{FF2B5EF4-FFF2-40B4-BE49-F238E27FC236}">
                    <a16:creationId xmlns:a16="http://schemas.microsoft.com/office/drawing/2014/main" id="{BBDA7DF7-A171-4725-B21B-2BB07CB22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1761"/>
                <a:ext cx="36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/>
                  <a:t> R(t)</a:t>
                </a:r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923F7771-C1DE-42A9-A29B-B3DBB5DF7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9" y="1504"/>
                <a:ext cx="6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ts val="338"/>
                  </a:spcBef>
                </a:pPr>
                <a:r>
                  <a:rPr lang="it-IT" altLang="it-IT"/>
                  <a:t>f(t)</a:t>
                </a:r>
              </a:p>
            </p:txBody>
          </p:sp>
        </p:grp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E10968B-C19F-4F70-9068-55AC5E1D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105" y="5814981"/>
              <a:ext cx="3000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338"/>
                </a:spcBef>
              </a:pPr>
              <a:r>
                <a:rPr lang="it-IT" altLang="it-IT"/>
                <a:t>=</a:t>
              </a:r>
            </a:p>
          </p:txBody>
        </p:sp>
        <p:grpSp>
          <p:nvGrpSpPr>
            <p:cNvPr id="15" name="Gruppo 18">
              <a:extLst>
                <a:ext uri="{FF2B5EF4-FFF2-40B4-BE49-F238E27FC236}">
                  <a16:creationId xmlns:a16="http://schemas.microsoft.com/office/drawing/2014/main" id="{34B1E616-A92E-4FB7-8F21-71A7BE43E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4438" y="5561299"/>
              <a:ext cx="2036615" cy="811215"/>
              <a:chOff x="4787658" y="5530342"/>
              <a:chExt cx="2036615" cy="811215"/>
            </a:xfrm>
          </p:grpSpPr>
          <p:grpSp>
            <p:nvGrpSpPr>
              <p:cNvPr id="16" name="Group 13">
                <a:extLst>
                  <a:ext uri="{FF2B5EF4-FFF2-40B4-BE49-F238E27FC236}">
                    <a16:creationId xmlns:a16="http://schemas.microsoft.com/office/drawing/2014/main" id="{1B4FFD13-6F8F-4289-8265-E5C481A5F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7658" y="5603369"/>
                <a:ext cx="1006476" cy="738188"/>
                <a:chOff x="1478" y="1536"/>
                <a:chExt cx="634" cy="465"/>
              </a:xfrm>
            </p:grpSpPr>
            <p:sp>
              <p:nvSpPr>
                <p:cNvPr id="21" name="Line 6">
                  <a:extLst>
                    <a:ext uri="{FF2B5EF4-FFF2-40B4-BE49-F238E27FC236}">
                      <a16:creationId xmlns:a16="http://schemas.microsoft.com/office/drawing/2014/main" id="{4E683574-1428-42EA-A48C-EC190D0AC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9" y="1788"/>
                  <a:ext cx="523" cy="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Rectangle 7">
                  <a:extLst>
                    <a:ext uri="{FF2B5EF4-FFF2-40B4-BE49-F238E27FC236}">
                      <a16:creationId xmlns:a16="http://schemas.microsoft.com/office/drawing/2014/main" id="{44B0F53D-9F08-476D-B6D3-86C5FD4EC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7" y="1768"/>
                  <a:ext cx="27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/>
                    <a:t> dt</a:t>
                  </a: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8E6C2E3B-1376-429C-B038-4A942DF37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8" y="1536"/>
                  <a:ext cx="63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/>
                    <a:t>- dR(t)</a:t>
                  </a:r>
                </a:p>
              </p:txBody>
            </p:sp>
          </p:grpSp>
          <p:grpSp>
            <p:nvGrpSpPr>
              <p:cNvPr id="17" name="Group 13">
                <a:extLst>
                  <a:ext uri="{FF2B5EF4-FFF2-40B4-BE49-F238E27FC236}">
                    <a16:creationId xmlns:a16="http://schemas.microsoft.com/office/drawing/2014/main" id="{652F7BC8-7379-425F-BF7C-B5B67F5D0D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52893" y="5530342"/>
                <a:ext cx="1171380" cy="811213"/>
                <a:chOff x="1481" y="1512"/>
                <a:chExt cx="344" cy="511"/>
              </a:xfrm>
            </p:grpSpPr>
            <p:sp>
              <p:nvSpPr>
                <p:cNvPr id="18" name="Line 6">
                  <a:extLst>
                    <a:ext uri="{FF2B5EF4-FFF2-40B4-BE49-F238E27FC236}">
                      <a16:creationId xmlns:a16="http://schemas.microsoft.com/office/drawing/2014/main" id="{698FE907-A9E0-4D4E-B5D3-BF6C739EC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9" y="1790"/>
                  <a:ext cx="119" cy="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Rectangle 7">
                  <a:extLst>
                    <a:ext uri="{FF2B5EF4-FFF2-40B4-BE49-F238E27FC236}">
                      <a16:creationId xmlns:a16="http://schemas.microsoft.com/office/drawing/2014/main" id="{117C1B3B-02D0-4032-AC24-6141BF6B9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1790"/>
                  <a:ext cx="34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/>
                    <a:t> R(t)</a:t>
                  </a: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D846340A-1BCA-4876-9FE8-39D992993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512"/>
                  <a:ext cx="12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ts val="338"/>
                    </a:spcBef>
                  </a:pPr>
                  <a:r>
                    <a:rPr lang="it-IT" altLang="it-IT"/>
                    <a:t> 1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895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DB028-1825-4FAA-8C0D-9D6AA347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 to </a:t>
            </a:r>
            <a:r>
              <a:rPr lang="it-IT" altLang="it-IT" sz="4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</a:t>
            </a:r>
            <a:r>
              <a:rPr lang="it-IT" altLang="it-IT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a component  </a:t>
            </a:r>
            <a:endParaRPr lang="it-IT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162416-6552-4DA9-A7CF-F48CDA4D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722557-80BF-42F6-8A9C-8D30DA3F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Quantitative evaluation of dependability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29490-D8EC-4CF5-A4B6-0F63C7F3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9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237583-A962-45C9-B867-7849A462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760" y="1125330"/>
            <a:ext cx="10167040" cy="47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338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Time to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failure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of a component can be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modeled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by  a </a:t>
            </a: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random </a:t>
            </a:r>
            <a:r>
              <a:rPr lang="it-IT" altLang="it-I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variable</a:t>
            </a: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X</a:t>
            </a: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it-IT" altLang="it-IT" sz="2400" dirty="0">
                <a:solidFill>
                  <a:srgbClr val="3333FF"/>
                </a:solidFill>
                <a:latin typeface="+mn-lt"/>
              </a:rPr>
            </a:br>
            <a:endParaRPr lang="it-IT" altLang="it-IT" sz="2400" dirty="0">
              <a:solidFill>
                <a:srgbClr val="3333FF"/>
              </a:solidFill>
              <a:latin typeface="+mn-lt"/>
            </a:endParaRPr>
          </a:p>
          <a:p>
            <a:pPr>
              <a:spcBef>
                <a:spcPts val="338"/>
              </a:spcBef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 	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F</a:t>
            </a:r>
            <a:r>
              <a:rPr lang="it-IT" altLang="it-IT" sz="24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(t)  = P[X&lt;=t ] </a:t>
            </a: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 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(cumulative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distribution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function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)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                             </a:t>
            </a:r>
          </a:p>
          <a:p>
            <a:pPr>
              <a:spcBef>
                <a:spcPts val="338"/>
              </a:spcBef>
              <a:buClr>
                <a:srgbClr val="FE400C"/>
              </a:buClr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		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F</a:t>
            </a:r>
            <a:r>
              <a:rPr lang="it-IT" altLang="it-IT" sz="24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(t)  	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unreliability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of the component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at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time t</a:t>
            </a:r>
            <a:br>
              <a:rPr lang="it-IT" altLang="it-IT" sz="24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</a:t>
            </a:r>
          </a:p>
          <a:p>
            <a:pPr>
              <a:spcBef>
                <a:spcPts val="338"/>
              </a:spcBef>
              <a:buClrTx/>
              <a:buSzTx/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</a:t>
            </a:r>
          </a:p>
          <a:p>
            <a:pPr marL="342900" indent="-342900">
              <a:spcBef>
                <a:spcPts val="338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Reliability of the component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at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time t</a:t>
            </a:r>
            <a:b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</a:t>
            </a:r>
          </a:p>
          <a:p>
            <a:pPr>
              <a:spcBef>
                <a:spcPts val="338"/>
              </a:spcBef>
              <a:buClrTx/>
              <a:buSzTx/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	  	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R</a:t>
            </a:r>
            <a:r>
              <a:rPr lang="it-IT" altLang="it-IT" sz="240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(t) = P[X &gt; t] = 1 – P[X &lt;= t] = 1 – F</a:t>
            </a:r>
            <a:r>
              <a:rPr lang="it-IT" altLang="it-IT" sz="24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(t)       </a:t>
            </a:r>
          </a:p>
          <a:p>
            <a:pPr>
              <a:spcBef>
                <a:spcPts val="338"/>
              </a:spcBef>
              <a:buClrTx/>
              <a:buSzTx/>
            </a:pPr>
            <a:endParaRPr lang="it-IT" altLang="it-IT" sz="2400" dirty="0">
              <a:solidFill>
                <a:srgbClr val="3333FF"/>
              </a:solidFill>
              <a:latin typeface="+mn-lt"/>
            </a:endParaRPr>
          </a:p>
          <a:p>
            <a:pPr>
              <a:spcBef>
                <a:spcPts val="338"/>
              </a:spcBef>
              <a:buClrTx/>
              <a:buSzTx/>
            </a:pPr>
            <a:r>
              <a:rPr lang="it-IT" altLang="it-IT" sz="2400" dirty="0">
                <a:solidFill>
                  <a:srgbClr val="3333FF"/>
                </a:solidFill>
                <a:latin typeface="+mn-lt"/>
              </a:rPr>
              <a:t>   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R(t)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probability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not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observing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any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failure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before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time t</a:t>
            </a:r>
          </a:p>
        </p:txBody>
      </p:sp>
    </p:spTree>
    <p:extLst>
      <p:ext uri="{BB962C8B-B14F-4D97-AF65-F5344CB8AC3E}">
        <p14:creationId xmlns:p14="http://schemas.microsoft.com/office/powerpoint/2010/main" val="1472526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3886</Words>
  <Application>Microsoft Office PowerPoint</Application>
  <PresentationFormat>Widescreen</PresentationFormat>
  <Paragraphs>963</Paragraphs>
  <Slides>68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Courier New</vt:lpstr>
      <vt:lpstr>Symbol</vt:lpstr>
      <vt:lpstr>Times New Roman</vt:lpstr>
      <vt:lpstr>Wingdings</vt:lpstr>
      <vt:lpstr>Tema di Office</vt:lpstr>
      <vt:lpstr>Presentazione standard di PowerPoint</vt:lpstr>
      <vt:lpstr>Outline</vt:lpstr>
      <vt:lpstr>Textbook and other references</vt:lpstr>
      <vt:lpstr>Quantitative evaluation of Dependability </vt:lpstr>
      <vt:lpstr>Definition of dependability attributes </vt:lpstr>
      <vt:lpstr>Definitions</vt:lpstr>
      <vt:lpstr>Hardware Reliability</vt:lpstr>
      <vt:lpstr>Hardware Reliability</vt:lpstr>
      <vt:lpstr>Time to failure of a component  </vt:lpstr>
      <vt:lpstr>Time to failure of a component </vt:lpstr>
      <vt:lpstr>Failure Rate</vt:lpstr>
      <vt:lpstr>Distribution model for permanent faults</vt:lpstr>
      <vt:lpstr>Model-based evaluation of dependability </vt:lpstr>
      <vt:lpstr>Presentazione standard di PowerPoint</vt:lpstr>
      <vt:lpstr>Combinatorial models </vt:lpstr>
      <vt:lpstr>Combinatorial models </vt:lpstr>
      <vt:lpstr>Combinatorial models </vt:lpstr>
      <vt:lpstr>Combinatorial models </vt:lpstr>
      <vt:lpstr>Combinatorial models </vt:lpstr>
      <vt:lpstr>Combinatorial models </vt:lpstr>
      <vt:lpstr>TMR versus Simplex system</vt:lpstr>
      <vt:lpstr>TMR: reliability function and mission time </vt:lpstr>
      <vt:lpstr>Hybrid redundancy with TMR</vt:lpstr>
      <vt:lpstr>Hybrid redundancy with TMR</vt:lpstr>
      <vt:lpstr>Fault Trees</vt:lpstr>
      <vt:lpstr>Fault Trees</vt:lpstr>
      <vt:lpstr>Fault Trees</vt:lpstr>
      <vt:lpstr>Fault Trees</vt:lpstr>
      <vt:lpstr>Conditional Fault Trees</vt:lpstr>
      <vt:lpstr>Conditional Fault Trees</vt:lpstr>
      <vt:lpstr>Minimal cut sets</vt:lpstr>
      <vt:lpstr>Minimal cut sets</vt:lpstr>
      <vt:lpstr>Minimal cut sets</vt:lpstr>
      <vt:lpstr>Fault Trees</vt:lpstr>
      <vt:lpstr>Presentazione standard di PowerPoint</vt:lpstr>
      <vt:lpstr>State-based models</vt:lpstr>
      <vt:lpstr>Markov model</vt:lpstr>
      <vt:lpstr>Markov models</vt:lpstr>
      <vt:lpstr>Markov process</vt:lpstr>
      <vt:lpstr>Markov chain</vt:lpstr>
      <vt:lpstr>Transition probability matrix</vt:lpstr>
      <vt:lpstr>Discrete-time Markov chain (DTMC)</vt:lpstr>
      <vt:lpstr>Limiting behaviour</vt:lpstr>
      <vt:lpstr>Steady-state behaviour</vt:lpstr>
      <vt:lpstr>Time-average state space distribution</vt:lpstr>
      <vt:lpstr>Simplex system</vt:lpstr>
      <vt:lpstr>Simplex system with repair</vt:lpstr>
      <vt:lpstr>Simplex system with repair</vt:lpstr>
      <vt:lpstr>Simplex system with repair</vt:lpstr>
      <vt:lpstr>Continuous-time Markov model</vt:lpstr>
      <vt:lpstr>Simplex system with repair</vt:lpstr>
      <vt:lpstr>Simplex system with repair</vt:lpstr>
      <vt:lpstr>Simplex system with repair</vt:lpstr>
      <vt:lpstr>Simplex system with repair</vt:lpstr>
      <vt:lpstr>Availability as a function of time </vt:lpstr>
      <vt:lpstr>Continuous-time Markov models: Reliability</vt:lpstr>
      <vt:lpstr>TMR system with repair</vt:lpstr>
      <vt:lpstr>Comparison with nonredundant system and TMR without repair </vt:lpstr>
      <vt:lpstr>Dual processor system with repair</vt:lpstr>
      <vt:lpstr>Dual processor system with repair</vt:lpstr>
      <vt:lpstr>Reliability model</vt:lpstr>
      <vt:lpstr>TMR system with repair</vt:lpstr>
      <vt:lpstr>Comparison with nonredundant system and TMR without repair </vt:lpstr>
      <vt:lpstr>Multiprocessor</vt:lpstr>
      <vt:lpstr>Reliability modeling</vt:lpstr>
      <vt:lpstr>Availability modeling</vt:lpstr>
      <vt:lpstr>Availability modeling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</cp:lastModifiedBy>
  <cp:revision>304</cp:revision>
  <dcterms:created xsi:type="dcterms:W3CDTF">2019-04-29T15:18:52Z</dcterms:created>
  <dcterms:modified xsi:type="dcterms:W3CDTF">2019-05-01T22:06:48Z</dcterms:modified>
</cp:coreProperties>
</file>