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2" r:id="rId2"/>
    <p:sldId id="293" r:id="rId3"/>
    <p:sldId id="294" r:id="rId4"/>
    <p:sldId id="299" r:id="rId5"/>
    <p:sldId id="295" r:id="rId6"/>
    <p:sldId id="296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4343" autoAdjust="0"/>
  </p:normalViewPr>
  <p:slideViewPr>
    <p:cSldViewPr snapToGrid="0">
      <p:cViewPr varScale="1">
        <p:scale>
          <a:sx n="62" d="100"/>
          <a:sy n="62" d="100"/>
        </p:scale>
        <p:origin x="66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3/16/2022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noProof="0" dirty="0"/>
              <a:t>Fare</a:t>
            </a:r>
            <a:r>
              <a:rPr lang="it-IT" dirty="0"/>
              <a:t> clic per modificare lo stile del titolo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noProof="0" dirty="0"/>
              <a:t>Fare clic per modificare lo stile del sottotitolo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7786-E341-484D-BB16-8A62C68D21D3}" type="datetime1">
              <a:rPr lang="en-US" smtClean="0"/>
              <a:t>3/16/2022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28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0701-05D0-4C3E-B4B1-CD42E32DB08D}" type="datetime1">
              <a:rPr lang="en-US" smtClean="0"/>
              <a:t>3/16/2022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82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301A-0606-48D4-81CB-20B99D410A9E}" type="datetime1">
              <a:rPr lang="en-US" smtClean="0"/>
              <a:t>3/16/2022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4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3/16/2022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F30B-A504-414C-82BF-7D04B94F4EC4}" type="datetime1">
              <a:rPr lang="en-US" smtClean="0"/>
              <a:t>3/16/2022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6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93E6-539D-4ED1-B08C-08C3D7DAA571}" type="datetime1">
              <a:rPr lang="en-US" smtClean="0"/>
              <a:t>3/16/2022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2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E712-5F38-4F11-9B0F-F73D9C4D2824}" type="datetime1">
              <a:rPr lang="en-US" smtClean="0"/>
              <a:t>3/16/2022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4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3/16/2022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92BA-F930-49FF-A600-10E773970F15}" type="datetime1">
              <a:rPr lang="en-US" smtClean="0"/>
              <a:t>3/16/2022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46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E2F3-AEC5-451A-9D36-6502E936F7E9}" type="datetime1">
              <a:rPr lang="en-US" smtClean="0"/>
              <a:t>3/16/2022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0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5BDF-55AA-467A-A8F6-3345F708EE7F}" type="datetime1">
              <a:rPr lang="en-US" smtClean="0"/>
              <a:t>3/16/2022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- Analog Filter Design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6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3/16/2022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- Analog Filter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numpy</a:t>
            </a:r>
            <a:r>
              <a:rPr lang="en-US" dirty="0"/>
              <a:t> module: arrays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- Analog Filter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63130" y="1229896"/>
            <a:ext cx="9906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Numpy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Arrays  (class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ndarray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): are multi-dimensional arrays of homogeneous data, typically floating-point numbers (float)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as np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(imports 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numpy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module and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assing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 shortcut np to it)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Array creation from lists or tuples: function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np.array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((1.0,3.67,2.9))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creates a vector of 3 elements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(((2.1,3.4)(1.2,0.5)))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creates 2 x 2 array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numpy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functions accept both lists (or tuples) and arrays as arguments, but internally, it convert everything to array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46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generation functions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146487"/>
            <a:ext cx="10515600" cy="24447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Creation of 1D array</a:t>
            </a:r>
          </a:p>
          <a:p>
            <a:pPr marL="0" indent="0">
              <a:buNone/>
            </a:pPr>
            <a:r>
              <a:rPr lang="en-US" sz="2400" dirty="0"/>
              <a:t>a=</a:t>
            </a:r>
            <a:r>
              <a:rPr lang="en-US" sz="2400" dirty="0" err="1"/>
              <a:t>np.arange</a:t>
            </a:r>
            <a:r>
              <a:rPr lang="en-US" sz="2400" dirty="0"/>
              <a:t>(</a:t>
            </a:r>
            <a:r>
              <a:rPr lang="en-US" sz="2400" dirty="0" err="1"/>
              <a:t>start,stop,step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a=</a:t>
            </a:r>
            <a:r>
              <a:rPr lang="en-US" sz="2400" dirty="0" err="1"/>
              <a:t>np.linspace</a:t>
            </a:r>
            <a:r>
              <a:rPr lang="en-US" sz="2400" dirty="0"/>
              <a:t>(start, stop, </a:t>
            </a:r>
            <a:r>
              <a:rPr lang="en-US" sz="2400" dirty="0" err="1"/>
              <a:t>num_points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a=</a:t>
            </a:r>
            <a:r>
              <a:rPr lang="en-US" sz="2400" dirty="0" err="1"/>
              <a:t>np.logspace</a:t>
            </a:r>
            <a:r>
              <a:rPr lang="en-US" sz="2400" dirty="0"/>
              <a:t>(</a:t>
            </a:r>
            <a:r>
              <a:rPr lang="en-US" sz="2400" dirty="0" err="1"/>
              <a:t>first_dec,last_dec</a:t>
            </a:r>
            <a:r>
              <a:rPr lang="en-US" sz="2400" dirty="0"/>
              <a:t>, </a:t>
            </a:r>
            <a:r>
              <a:rPr lang="en-US" sz="2400" dirty="0" err="1"/>
              <a:t>num_point</a:t>
            </a:r>
            <a:r>
              <a:rPr lang="en-US" sz="2400" dirty="0"/>
              <a:t>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- Analog Filter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838199" y="3591258"/>
            <a:ext cx="10515600" cy="2511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/>
              <a:t>Array importing and saving (from / to text files)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A=</a:t>
            </a:r>
            <a:r>
              <a:rPr lang="en-US" sz="2400" dirty="0" err="1"/>
              <a:t>np.genfromtxt</a:t>
            </a:r>
            <a:r>
              <a:rPr lang="en-US" sz="2400" dirty="0"/>
              <a:t>(“</a:t>
            </a:r>
            <a:r>
              <a:rPr lang="en-US" sz="2400" dirty="0" err="1"/>
              <a:t>nome_file</a:t>
            </a:r>
            <a:r>
              <a:rPr lang="en-US" sz="2400" dirty="0"/>
              <a:t>”, ....)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/>
              <a:t>np.savetxt</a:t>
            </a:r>
            <a:r>
              <a:rPr lang="en-US" sz="2400" dirty="0"/>
              <a:t>("</a:t>
            </a:r>
            <a:r>
              <a:rPr lang="en-US" sz="2400" dirty="0" err="1"/>
              <a:t>name_file</a:t>
            </a:r>
            <a:r>
              <a:rPr lang="en-US" sz="2400" dirty="0"/>
              <a:t>", array, ... 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It is possible to specify a data delimiter  through an optional argument:  delimiter=“ “. Default is space. </a:t>
            </a:r>
          </a:p>
        </p:txBody>
      </p:sp>
    </p:spTree>
    <p:extLst>
      <p:ext uri="{BB962C8B-B14F-4D97-AF65-F5344CB8AC3E}">
        <p14:creationId xmlns:p14="http://schemas.microsoft.com/office/powerpoint/2010/main" val="274625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3693" y="199249"/>
            <a:ext cx="10515600" cy="662397"/>
          </a:xfrm>
        </p:spPr>
        <p:txBody>
          <a:bodyPr/>
          <a:lstStyle/>
          <a:p>
            <a:r>
              <a:rPr lang="en-US" dirty="0"/>
              <a:t>Array indexing and manipulation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- Analog Filter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83693" y="1033736"/>
            <a:ext cx="958948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Example: 2D array: a[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k,h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]  (this notation does not work with lists)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Application of functions to arrays: element by element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Example 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np.sin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(a) -&gt; Returns an array by applying the sin() function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to all the elements of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2" name="CasellaDiTesto 91"/>
          <p:cNvSpPr txBox="1"/>
          <p:nvPr/>
        </p:nvSpPr>
        <p:spPr>
          <a:xfrm>
            <a:off x="4096912" y="4047916"/>
            <a:ext cx="2836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np.row_stack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([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])</a:t>
            </a:r>
          </a:p>
        </p:txBody>
      </p:sp>
      <p:sp>
        <p:nvSpPr>
          <p:cNvPr id="93" name="CasellaDiTesto 92"/>
          <p:cNvSpPr txBox="1"/>
          <p:nvPr/>
        </p:nvSpPr>
        <p:spPr>
          <a:xfrm>
            <a:off x="4096912" y="5266680"/>
            <a:ext cx="3332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np.column_stack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([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])</a:t>
            </a:r>
          </a:p>
        </p:txBody>
      </p:sp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409259"/>
              </p:ext>
            </p:extLst>
          </p:nvPr>
        </p:nvGraphicFramePr>
        <p:xfrm>
          <a:off x="1593118" y="3708971"/>
          <a:ext cx="2249488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" name="Equazione" r:id="rId3" imgW="812520" imgH="799920" progId="Equation.3">
                  <p:embed/>
                </p:oleObj>
              </mc:Choice>
              <mc:Fallback>
                <p:oleObj name="Equazione" r:id="rId3" imgW="812520" imgH="799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3118" y="3708971"/>
                        <a:ext cx="2249488" cy="2214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883693" y="3011613"/>
            <a:ext cx="9876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Array stacking. Example: A=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np.array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([[1,4],[-2.5,6]]); b=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np.array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([22,11])</a:t>
            </a:r>
          </a:p>
        </p:txBody>
      </p:sp>
      <p:graphicFrame>
        <p:nvGraphicFramePr>
          <p:cNvPr id="19" name="Ogget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640359"/>
              </p:ext>
            </p:extLst>
          </p:nvPr>
        </p:nvGraphicFramePr>
        <p:xfrm>
          <a:off x="8269288" y="3425825"/>
          <a:ext cx="1749425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Equation" r:id="rId5" imgW="736560" imgH="711000" progId="Equation.DSMT4">
                  <p:embed/>
                </p:oleObj>
              </mc:Choice>
              <mc:Fallback>
                <p:oleObj name="Equation" r:id="rId5" imgW="7365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69288" y="3425825"/>
                        <a:ext cx="1749425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529979"/>
              </p:ext>
            </p:extLst>
          </p:nvPr>
        </p:nvGraphicFramePr>
        <p:xfrm>
          <a:off x="8134350" y="5030788"/>
          <a:ext cx="202088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Equazione" r:id="rId7" imgW="850680" imgH="393480" progId="Equation.3">
                  <p:embed/>
                </p:oleObj>
              </mc:Choice>
              <mc:Fallback>
                <p:oleObj name="Equazione" r:id="rId7" imgW="850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34350" y="5030788"/>
                        <a:ext cx="2020888" cy="93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ccia a destra 6"/>
          <p:cNvSpPr/>
          <p:nvPr/>
        </p:nvSpPr>
        <p:spPr>
          <a:xfrm>
            <a:off x="7122695" y="4047916"/>
            <a:ext cx="577516" cy="46166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ccia a destra 7"/>
          <p:cNvSpPr/>
          <p:nvPr/>
        </p:nvSpPr>
        <p:spPr>
          <a:xfrm>
            <a:off x="7381750" y="5320047"/>
            <a:ext cx="424211" cy="40829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1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821" y="161049"/>
            <a:ext cx="10515600" cy="662397"/>
          </a:xfrm>
        </p:spPr>
        <p:txBody>
          <a:bodyPr/>
          <a:lstStyle/>
          <a:p>
            <a:r>
              <a:rPr lang="en-US" dirty="0"/>
              <a:t>Other important array manipulation functions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93821" y="962687"/>
            <a:ext cx="10515600" cy="493262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Append a new value to an array:</a:t>
            </a:r>
          </a:p>
          <a:p>
            <a:pPr marL="0" indent="0">
              <a:buNone/>
            </a:pPr>
            <a:r>
              <a:rPr lang="en-US" dirty="0" err="1"/>
              <a:t>np.append</a:t>
            </a:r>
            <a:r>
              <a:rPr lang="en-US" dirty="0"/>
              <a:t>(</a:t>
            </a:r>
            <a:r>
              <a:rPr lang="en-US" dirty="0" err="1"/>
              <a:t>x,value</a:t>
            </a:r>
            <a:r>
              <a:rPr lang="en-US" dirty="0"/>
              <a:t>) In 1D vectors, value can be a float (no need </a:t>
            </a:r>
            <a:br>
              <a:rPr lang="en-US" dirty="0"/>
            </a:br>
            <a:r>
              <a:rPr lang="en-US" dirty="0"/>
              <a:t>                                 to be an array). x can be an empty array.</a:t>
            </a:r>
          </a:p>
          <a:p>
            <a:pPr marL="0" indent="0">
              <a:buNone/>
            </a:pPr>
            <a:r>
              <a:rPr lang="en-US" b="1" dirty="0"/>
              <a:t>Empty array:</a:t>
            </a:r>
          </a:p>
          <a:p>
            <a:pPr marL="0" indent="0">
              <a:buNone/>
            </a:pPr>
            <a:r>
              <a:rPr lang="en-US" dirty="0" err="1"/>
              <a:t>np.array</a:t>
            </a:r>
            <a:r>
              <a:rPr lang="en-US" dirty="0"/>
              <a:t>([ ])  (useful to start a cycle where values are</a:t>
            </a:r>
            <a:br>
              <a:rPr lang="en-US" dirty="0"/>
            </a:br>
            <a:r>
              <a:rPr lang="en-US" dirty="0"/>
              <a:t>                      progressively appended to a vector)</a:t>
            </a:r>
          </a:p>
          <a:p>
            <a:pPr marL="0" indent="0">
              <a:buNone/>
            </a:pPr>
            <a:r>
              <a:rPr lang="en-US" b="1" dirty="0"/>
              <a:t>Array “slicing” syntax</a:t>
            </a:r>
          </a:p>
          <a:p>
            <a:pPr marL="0" indent="0">
              <a:buNone/>
            </a:pPr>
            <a:r>
              <a:rPr lang="en-US" dirty="0"/>
              <a:t>x[:5] all elements up to 5</a:t>
            </a:r>
            <a:r>
              <a:rPr lang="en-US" baseline="30000" dirty="0"/>
              <a:t>th</a:t>
            </a:r>
            <a:r>
              <a:rPr lang="en-US" dirty="0"/>
              <a:t> (excluded, i.e., index 0,1,2,3,4)</a:t>
            </a:r>
          </a:p>
          <a:p>
            <a:pPr marL="0" indent="0">
              <a:buNone/>
            </a:pPr>
            <a:r>
              <a:rPr lang="en-US" dirty="0"/>
              <a:t>A[:,1] whole second column (index=1) of a 2D array</a:t>
            </a:r>
          </a:p>
          <a:p>
            <a:pPr marL="0" indent="0">
              <a:buNone/>
            </a:pPr>
            <a:r>
              <a:rPr lang="en-US" dirty="0"/>
              <a:t>y[x&gt;0] y values for indices </a:t>
            </a:r>
            <a:r>
              <a:rPr lang="en-US" dirty="0" err="1"/>
              <a:t>i</a:t>
            </a:r>
            <a:r>
              <a:rPr lang="en-US" dirty="0"/>
              <a:t> such that x[</a:t>
            </a:r>
            <a:r>
              <a:rPr lang="en-US" dirty="0" err="1"/>
              <a:t>i</a:t>
            </a:r>
            <a:r>
              <a:rPr lang="en-US" dirty="0"/>
              <a:t>]&gt;0. (x[x&gt;0] is possible)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- Analog Filter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33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algebraic functions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- Analog Filter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5800" y="1337446"/>
            <a:ext cx="104775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a.T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(transposed of a)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np.dot(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   (matrix product, if a and b are vectors, the scalar product is  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calculated)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np.linalg.inv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(a) calculates the inverse of a, if it exists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1D arrays are not divided into column or row vectors. Thus, the transpose operation applied to a 1D arrays has no effect.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561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- Plotting functions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- Analog Filter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96899" y="1112162"/>
            <a:ext cx="10756900" cy="224676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import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matplotlib.pyplot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plt.plot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          # Linear plots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plt.semilogx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  # logarithmic X axis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plt.semilogy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  # logarithmic Y axis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plt.loglog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       # both axes are logarithmic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96900" y="3670963"/>
            <a:ext cx="4504489" cy="230832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Labelling: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plt.plot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label=“primo”)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plt.plot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(x1,y1, label=“secondo”)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plt.legend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plt.xlabel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(“X”)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plt.label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(“Y”)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975349" y="3443571"/>
            <a:ext cx="5591009" cy="267765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Customizing Labels Fonts for all plots: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import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matplotlib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mpl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mpl.rc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('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xtick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',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labelsize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=16)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mpl.rc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('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ytick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',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labelsize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=16)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mpl.rc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("axes",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labelsize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=18)</a:t>
            </a:r>
          </a:p>
        </p:txBody>
      </p:sp>
    </p:spTree>
    <p:extLst>
      <p:ext uri="{BB962C8B-B14F-4D97-AF65-F5344CB8AC3E}">
        <p14:creationId xmlns:p14="http://schemas.microsoft.com/office/powerpoint/2010/main" val="12473139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723</Words>
  <Application>Microsoft Office PowerPoint</Application>
  <PresentationFormat>Widescreen</PresentationFormat>
  <Paragraphs>77</Paragraphs>
  <Slides>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Tema di Office</vt:lpstr>
      <vt:lpstr>Equazione</vt:lpstr>
      <vt:lpstr>MathType 6.0 Equation</vt:lpstr>
      <vt:lpstr>The numpy module: arrays</vt:lpstr>
      <vt:lpstr>Array generation functions</vt:lpstr>
      <vt:lpstr>Array indexing and manipulation</vt:lpstr>
      <vt:lpstr>Other important array manipulation functions</vt:lpstr>
      <vt:lpstr>Matrix algebraic functions</vt:lpstr>
      <vt:lpstr>2D - Plotting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276</cp:revision>
  <dcterms:created xsi:type="dcterms:W3CDTF">2015-02-03T16:10:37Z</dcterms:created>
  <dcterms:modified xsi:type="dcterms:W3CDTF">2022-03-16T15:10:13Z</dcterms:modified>
</cp:coreProperties>
</file>