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6" r:id="rId2"/>
    <p:sldId id="277" r:id="rId3"/>
    <p:sldId id="267" r:id="rId4"/>
    <p:sldId id="268" r:id="rId5"/>
    <p:sldId id="269" r:id="rId6"/>
    <p:sldId id="270" r:id="rId7"/>
    <p:sldId id="271" r:id="rId8"/>
    <p:sldId id="272" r:id="rId9"/>
    <p:sldId id="273" r:id="rId10"/>
    <p:sldId id="275" r:id="rId11"/>
    <p:sldId id="274" r:id="rId12"/>
    <p:sldId id="276" r:id="rId13"/>
    <p:sldId id="278" r:id="rId14"/>
    <p:sldId id="279"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66"/>
    <a:srgbClr val="FF9999"/>
    <a:srgbClr val="EABCC0"/>
    <a:srgbClr val="E1B8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89" autoAdjust="0"/>
    <p:restoredTop sz="93878" autoAdjust="0"/>
  </p:normalViewPr>
  <p:slideViewPr>
    <p:cSldViewPr snapToGrid="0">
      <p:cViewPr varScale="1">
        <p:scale>
          <a:sx n="74" d="100"/>
          <a:sy n="74" d="100"/>
        </p:scale>
        <p:origin x="66" y="6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80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C3D85C-6748-42AF-AD0D-D9EEFB7FEE3A}" type="datetimeFigureOut">
              <a:rPr lang="en-US" smtClean="0"/>
              <a:t>3/16/2022</a:t>
            </a:fld>
            <a:endParaRPr lang="en-US"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26E245-BE16-4A03-B1F5-DF75CC6A9830}" type="slidenum">
              <a:rPr lang="en-US" smtClean="0"/>
              <a:t>‹#›</a:t>
            </a:fld>
            <a:endParaRPr lang="en-US" dirty="0"/>
          </a:p>
        </p:txBody>
      </p:sp>
    </p:spTree>
    <p:extLst>
      <p:ext uri="{BB962C8B-B14F-4D97-AF65-F5344CB8AC3E}">
        <p14:creationId xmlns:p14="http://schemas.microsoft.com/office/powerpoint/2010/main" val="1844529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sz="3600"/>
            </a:lvl1pPr>
          </a:lstStyle>
          <a:p>
            <a:r>
              <a:rPr lang="en-US" noProof="0" dirty="0"/>
              <a:t>Fare </a:t>
            </a:r>
            <a:r>
              <a:rPr lang="en-US" noProof="0" dirty="0" err="1"/>
              <a:t>clic</a:t>
            </a:r>
            <a:r>
              <a:rPr lang="en-US" noProof="0" dirty="0"/>
              <a:t> per </a:t>
            </a:r>
            <a:r>
              <a:rPr lang="en-US" noProof="0" dirty="0" err="1"/>
              <a:t>modificare</a:t>
            </a:r>
            <a:r>
              <a:rPr lang="en-US" noProof="0" dirty="0"/>
              <a:t> lo stile del </a:t>
            </a:r>
            <a:r>
              <a:rPr lang="en-US" noProof="0" dirty="0" err="1"/>
              <a:t>titolo</a:t>
            </a:r>
            <a:endParaRPr lang="en-US" noProof="0" dirty="0"/>
          </a:p>
        </p:txBody>
      </p:sp>
      <p:sp>
        <p:nvSpPr>
          <p:cNvPr id="3" name="Segnaposto contenuto 2"/>
          <p:cNvSpPr>
            <a:spLocks noGrp="1"/>
          </p:cNvSpPr>
          <p:nvPr>
            <p:ph idx="1"/>
          </p:nvPr>
        </p:nvSpPr>
        <p:spPr/>
        <p:txBody>
          <a:bodyPr/>
          <a:lstStyle/>
          <a:p>
            <a:pPr lvl="0"/>
            <a:r>
              <a:rPr lang="en-US" noProof="0" dirty="0"/>
              <a:t>Fare </a:t>
            </a:r>
            <a:r>
              <a:rPr lang="en-US" noProof="0" dirty="0" err="1"/>
              <a:t>clic</a:t>
            </a:r>
            <a:r>
              <a:rPr lang="en-US" noProof="0" dirty="0"/>
              <a:t> per </a:t>
            </a:r>
            <a:r>
              <a:rPr lang="en-US" noProof="0" dirty="0" err="1"/>
              <a:t>modificare</a:t>
            </a:r>
            <a:r>
              <a:rPr lang="en-US" noProof="0" dirty="0"/>
              <a:t> </a:t>
            </a:r>
            <a:r>
              <a:rPr lang="en-US" noProof="0" dirty="0" err="1"/>
              <a:t>stili</a:t>
            </a:r>
            <a:r>
              <a:rPr lang="en-US" noProof="0" dirty="0"/>
              <a:t> del </a:t>
            </a:r>
            <a:r>
              <a:rPr lang="en-US" noProof="0" dirty="0" err="1"/>
              <a:t>testo</a:t>
            </a:r>
            <a:r>
              <a:rPr lang="en-US" noProof="0" dirty="0"/>
              <a:t> </a:t>
            </a:r>
            <a:r>
              <a:rPr lang="en-US" noProof="0" dirty="0" err="1"/>
              <a:t>dello</a:t>
            </a:r>
            <a:r>
              <a:rPr lang="en-US" noProof="0" dirty="0"/>
              <a:t> schema</a:t>
            </a:r>
          </a:p>
          <a:p>
            <a:pPr lvl="1"/>
            <a:r>
              <a:rPr lang="en-US" noProof="0" dirty="0"/>
              <a:t>Secondo </a:t>
            </a:r>
            <a:r>
              <a:rPr lang="en-US" noProof="0" dirty="0" err="1"/>
              <a:t>livello</a:t>
            </a:r>
            <a:endParaRPr lang="en-US" noProof="0" dirty="0"/>
          </a:p>
          <a:p>
            <a:pPr lvl="2"/>
            <a:r>
              <a:rPr lang="en-US" noProof="0" dirty="0" err="1"/>
              <a:t>Terzo</a:t>
            </a:r>
            <a:r>
              <a:rPr lang="en-US" noProof="0" dirty="0"/>
              <a:t> </a:t>
            </a:r>
            <a:r>
              <a:rPr lang="en-US" noProof="0" dirty="0" err="1"/>
              <a:t>livello</a:t>
            </a:r>
            <a:endParaRPr lang="en-US" noProof="0" dirty="0"/>
          </a:p>
          <a:p>
            <a:pPr lvl="3"/>
            <a:r>
              <a:rPr lang="en-US" noProof="0" dirty="0"/>
              <a:t>Quarto </a:t>
            </a:r>
            <a:r>
              <a:rPr lang="en-US" noProof="0" dirty="0" err="1"/>
              <a:t>livello</a:t>
            </a:r>
            <a:endParaRPr lang="en-US" noProof="0" dirty="0"/>
          </a:p>
          <a:p>
            <a:pPr lvl="4"/>
            <a:r>
              <a:rPr lang="en-US" noProof="0" dirty="0" err="1"/>
              <a:t>Quinto</a:t>
            </a:r>
            <a:r>
              <a:rPr lang="en-US" noProof="0" dirty="0"/>
              <a:t> </a:t>
            </a:r>
            <a:r>
              <a:rPr lang="en-US" noProof="0" dirty="0" err="1"/>
              <a:t>livello</a:t>
            </a:r>
            <a:endParaRPr lang="en-US" noProof="0" dirty="0"/>
          </a:p>
        </p:txBody>
      </p:sp>
      <p:sp>
        <p:nvSpPr>
          <p:cNvPr id="4" name="Segnaposto data 3"/>
          <p:cNvSpPr>
            <a:spLocks noGrp="1"/>
          </p:cNvSpPr>
          <p:nvPr>
            <p:ph type="dt" sz="half" idx="10"/>
          </p:nvPr>
        </p:nvSpPr>
        <p:spPr/>
        <p:txBody>
          <a:bodyPr/>
          <a:lstStyle/>
          <a:p>
            <a:fld id="{C1D8446B-54F3-48F6-9B1F-FB020EFA5009}" type="datetime1">
              <a:rPr lang="en-US" smtClean="0"/>
              <a:t>3/16/2022</a:t>
            </a:fld>
            <a:endParaRPr lang="en-US" dirty="0"/>
          </a:p>
        </p:txBody>
      </p:sp>
      <p:sp>
        <p:nvSpPr>
          <p:cNvPr id="5" name="Segnaposto piè di pagina 4"/>
          <p:cNvSpPr>
            <a:spLocks noGrp="1"/>
          </p:cNvSpPr>
          <p:nvPr>
            <p:ph type="ftr" sz="quarter" idx="11"/>
          </p:nvPr>
        </p:nvSpPr>
        <p:spPr/>
        <p:txBody>
          <a:bodyPr/>
          <a:lstStyle/>
          <a:p>
            <a:r>
              <a:rPr lang="en-US" dirty="0"/>
              <a:t>P. Bruschi – Sensor Systems</a:t>
            </a:r>
          </a:p>
        </p:txBody>
      </p:sp>
      <p:sp>
        <p:nvSpPr>
          <p:cNvPr id="6" name="Segnaposto numero diapositiva 5"/>
          <p:cNvSpPr>
            <a:spLocks noGrp="1"/>
          </p:cNvSpPr>
          <p:nvPr>
            <p:ph type="sldNum" sz="quarter" idx="12"/>
          </p:nvPr>
        </p:nvSpPr>
        <p:spPr/>
        <p:txBody>
          <a:bodyPr/>
          <a:lstStyle/>
          <a:p>
            <a:fld id="{02055017-B6DE-4C35-A63B-40EADAC97849}" type="slidenum">
              <a:rPr lang="en-US" smtClean="0"/>
              <a:t>‹#›</a:t>
            </a:fld>
            <a:endParaRPr lang="en-US" dirty="0"/>
          </a:p>
        </p:txBody>
      </p:sp>
    </p:spTree>
    <p:extLst>
      <p:ext uri="{BB962C8B-B14F-4D97-AF65-F5344CB8AC3E}">
        <p14:creationId xmlns:p14="http://schemas.microsoft.com/office/powerpoint/2010/main" val="3032310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2"/>
          <p:cNvSpPr>
            <a:spLocks noGrp="1"/>
          </p:cNvSpPr>
          <p:nvPr>
            <p:ph type="dt" sz="half" idx="10"/>
          </p:nvPr>
        </p:nvSpPr>
        <p:spPr/>
        <p:txBody>
          <a:bodyPr/>
          <a:lstStyle/>
          <a:p>
            <a:fld id="{662FCC07-B889-4C84-BE01-5296D1E5D696}" type="datetime1">
              <a:rPr lang="en-US" smtClean="0"/>
              <a:t>3/16/2022</a:t>
            </a:fld>
            <a:endParaRPr lang="en-US" dirty="0"/>
          </a:p>
        </p:txBody>
      </p:sp>
      <p:sp>
        <p:nvSpPr>
          <p:cNvPr id="4" name="Segnaposto piè di pagina 3"/>
          <p:cNvSpPr>
            <a:spLocks noGrp="1"/>
          </p:cNvSpPr>
          <p:nvPr>
            <p:ph type="ftr" sz="quarter" idx="11"/>
          </p:nvPr>
        </p:nvSpPr>
        <p:spPr/>
        <p:txBody>
          <a:bodyPr/>
          <a:lstStyle/>
          <a:p>
            <a:r>
              <a:rPr lang="en-US" dirty="0"/>
              <a:t>P. Bruschi – Sensor Systems</a:t>
            </a:r>
          </a:p>
        </p:txBody>
      </p:sp>
      <p:sp>
        <p:nvSpPr>
          <p:cNvPr id="5" name="Segnaposto numero diapositiva 4"/>
          <p:cNvSpPr>
            <a:spLocks noGrp="1"/>
          </p:cNvSpPr>
          <p:nvPr>
            <p:ph type="sldNum" sz="quarter" idx="12"/>
          </p:nvPr>
        </p:nvSpPr>
        <p:spPr/>
        <p:txBody>
          <a:bodyPr/>
          <a:lstStyle/>
          <a:p>
            <a:fld id="{02055017-B6DE-4C35-A63B-40EADAC97849}" type="slidenum">
              <a:rPr lang="en-US" smtClean="0"/>
              <a:t>‹#›</a:t>
            </a:fld>
            <a:endParaRPr lang="en-US" dirty="0"/>
          </a:p>
        </p:txBody>
      </p:sp>
    </p:spTree>
    <p:extLst>
      <p:ext uri="{BB962C8B-B14F-4D97-AF65-F5344CB8AC3E}">
        <p14:creationId xmlns:p14="http://schemas.microsoft.com/office/powerpoint/2010/main" val="9585414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662397"/>
          </a:xfrm>
          <a:prstGeom prst="rect">
            <a:avLst/>
          </a:prstGeom>
        </p:spPr>
        <p:txBody>
          <a:bodyPr vert="horz" lIns="91440" tIns="45720" rIns="91440" bIns="45720" rtlCol="0" anchor="ctr">
            <a:normAutofit/>
          </a:bodyPr>
          <a:lstStyle/>
          <a:p>
            <a:r>
              <a:rPr lang="en-US" noProof="0" dirty="0"/>
              <a:t>Fare </a:t>
            </a:r>
            <a:r>
              <a:rPr lang="en-US" noProof="0" dirty="0" err="1"/>
              <a:t>clic</a:t>
            </a:r>
            <a:r>
              <a:rPr lang="en-US" noProof="0" dirty="0"/>
              <a:t> per </a:t>
            </a:r>
            <a:r>
              <a:rPr lang="en-US" noProof="0" dirty="0" err="1"/>
              <a:t>modificare</a:t>
            </a:r>
            <a:r>
              <a:rPr lang="en-US" noProof="0" dirty="0"/>
              <a:t> lo stile del </a:t>
            </a:r>
            <a:r>
              <a:rPr lang="en-US" noProof="0" dirty="0" err="1"/>
              <a:t>titolo</a:t>
            </a:r>
            <a:endParaRPr lang="en-US" noProof="0" dirty="0"/>
          </a:p>
        </p:txBody>
      </p:sp>
      <p:sp>
        <p:nvSpPr>
          <p:cNvPr id="3" name="Segnaposto testo 2"/>
          <p:cNvSpPr>
            <a:spLocks noGrp="1"/>
          </p:cNvSpPr>
          <p:nvPr>
            <p:ph type="body" idx="1"/>
          </p:nvPr>
        </p:nvSpPr>
        <p:spPr>
          <a:xfrm>
            <a:off x="838200" y="1244338"/>
            <a:ext cx="10515600" cy="4932625"/>
          </a:xfrm>
          <a:prstGeom prst="rect">
            <a:avLst/>
          </a:prstGeom>
        </p:spPr>
        <p:txBody>
          <a:bodyPr vert="horz" lIns="91440" tIns="45720" rIns="91440" bIns="45720" rtlCol="0">
            <a:normAutofit/>
          </a:bodyPr>
          <a:lstStyle/>
          <a:p>
            <a:pPr lvl="0"/>
            <a:r>
              <a:rPr lang="en-US" noProof="0" dirty="0"/>
              <a:t>Fare </a:t>
            </a:r>
            <a:r>
              <a:rPr lang="en-US" noProof="0" dirty="0" err="1"/>
              <a:t>clic</a:t>
            </a:r>
            <a:r>
              <a:rPr lang="en-US" noProof="0" dirty="0"/>
              <a:t> per </a:t>
            </a:r>
            <a:r>
              <a:rPr lang="en-US" noProof="0" dirty="0" err="1"/>
              <a:t>modificare</a:t>
            </a:r>
            <a:r>
              <a:rPr lang="en-US" noProof="0" dirty="0"/>
              <a:t> </a:t>
            </a:r>
            <a:r>
              <a:rPr lang="en-US" noProof="0" dirty="0" err="1"/>
              <a:t>stili</a:t>
            </a:r>
            <a:r>
              <a:rPr lang="en-US" noProof="0" dirty="0"/>
              <a:t> del </a:t>
            </a:r>
            <a:r>
              <a:rPr lang="en-US" noProof="0" dirty="0" err="1"/>
              <a:t>testo</a:t>
            </a:r>
            <a:r>
              <a:rPr lang="en-US" noProof="0" dirty="0"/>
              <a:t> </a:t>
            </a:r>
            <a:r>
              <a:rPr lang="en-US" noProof="0" dirty="0" err="1"/>
              <a:t>dello</a:t>
            </a:r>
            <a:r>
              <a:rPr lang="en-US" noProof="0" dirty="0"/>
              <a:t> schema</a:t>
            </a:r>
          </a:p>
          <a:p>
            <a:pPr lvl="1"/>
            <a:r>
              <a:rPr lang="en-US" noProof="0" dirty="0"/>
              <a:t>Secondo </a:t>
            </a:r>
            <a:r>
              <a:rPr lang="en-US" noProof="0" dirty="0" err="1"/>
              <a:t>livello</a:t>
            </a:r>
            <a:endParaRPr lang="en-US" noProof="0" dirty="0"/>
          </a:p>
          <a:p>
            <a:pPr lvl="2"/>
            <a:r>
              <a:rPr lang="en-US" noProof="0" dirty="0" err="1"/>
              <a:t>Terzo</a:t>
            </a:r>
            <a:r>
              <a:rPr lang="en-US" noProof="0" dirty="0"/>
              <a:t> </a:t>
            </a:r>
            <a:r>
              <a:rPr lang="en-US" noProof="0" dirty="0" err="1"/>
              <a:t>livello</a:t>
            </a:r>
            <a:endParaRPr lang="en-US" noProof="0" dirty="0"/>
          </a:p>
          <a:p>
            <a:pPr lvl="3"/>
            <a:r>
              <a:rPr lang="en-US" noProof="0" dirty="0"/>
              <a:t>Quarto </a:t>
            </a:r>
            <a:r>
              <a:rPr lang="en-US" noProof="0" dirty="0" err="1"/>
              <a:t>livello</a:t>
            </a:r>
            <a:endParaRPr lang="en-US" noProof="0" dirty="0"/>
          </a:p>
          <a:p>
            <a:pPr lvl="4"/>
            <a:r>
              <a:rPr lang="en-US" noProof="0" dirty="0" err="1"/>
              <a:t>Quinto</a:t>
            </a:r>
            <a:r>
              <a:rPr lang="en-US" noProof="0" dirty="0"/>
              <a:t> </a:t>
            </a:r>
            <a:r>
              <a:rPr lang="en-US" noProof="0" dirty="0" err="1"/>
              <a:t>livello</a:t>
            </a:r>
            <a:endParaRPr lang="en-US" noProof="0" dirty="0"/>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73488-E1F7-4B84-8286-16CD033868DD}" type="datetime1">
              <a:rPr lang="en-US" smtClean="0"/>
              <a:t>3/16/2022</a:t>
            </a:fld>
            <a:endParaRPr lang="en-US" dirty="0"/>
          </a:p>
        </p:txBody>
      </p:sp>
      <p:sp>
        <p:nvSpPr>
          <p:cNvPr id="5" name="Segnaposto piè di pagina 4"/>
          <p:cNvSpPr>
            <a:spLocks noGrp="1"/>
          </p:cNvSpPr>
          <p:nvPr>
            <p:ph type="ftr" sz="quarter" idx="3"/>
          </p:nvPr>
        </p:nvSpPr>
        <p:spPr>
          <a:xfrm>
            <a:off x="4038600" y="6356350"/>
            <a:ext cx="5689862" cy="365125"/>
          </a:xfrm>
          <a:prstGeom prst="rect">
            <a:avLst/>
          </a:prstGeom>
        </p:spPr>
        <p:txBody>
          <a:bodyPr vert="horz" lIns="91440" tIns="45720" rIns="91440" bIns="45720" rtlCol="0" anchor="ctr"/>
          <a:lstStyle>
            <a:lvl1pPr algn="ctr">
              <a:defRPr sz="2000">
                <a:solidFill>
                  <a:schemeClr val="tx1"/>
                </a:solidFill>
                <a:latin typeface="Arial" panose="020B0604020202020204" pitchFamily="34" charset="0"/>
                <a:cs typeface="Arial" panose="020B0604020202020204" pitchFamily="34" charset="0"/>
              </a:defRPr>
            </a:lvl1pPr>
          </a:lstStyle>
          <a:p>
            <a:r>
              <a:rPr lang="en-US" dirty="0"/>
              <a:t>P. Bruschi – Sensor Systems</a:t>
            </a:r>
          </a:p>
        </p:txBody>
      </p:sp>
      <p:sp>
        <p:nvSpPr>
          <p:cNvPr id="6" name="Segnaposto numero diapositiva 5"/>
          <p:cNvSpPr>
            <a:spLocks noGrp="1"/>
          </p:cNvSpPr>
          <p:nvPr>
            <p:ph type="sldNum" sz="quarter" idx="4"/>
          </p:nvPr>
        </p:nvSpPr>
        <p:spPr>
          <a:xfrm>
            <a:off x="10473178" y="6356350"/>
            <a:ext cx="88062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55017-B6DE-4C35-A63B-40EADAC97849}" type="slidenum">
              <a:rPr lang="en-US" smtClean="0"/>
              <a:t>‹#›</a:t>
            </a:fld>
            <a:endParaRPr lang="en-US" dirty="0"/>
          </a:p>
        </p:txBody>
      </p:sp>
      <p:cxnSp>
        <p:nvCxnSpPr>
          <p:cNvPr id="8" name="Connettore 1 7"/>
          <p:cNvCxnSpPr/>
          <p:nvPr userDrawn="1"/>
        </p:nvCxnSpPr>
        <p:spPr>
          <a:xfrm>
            <a:off x="838200" y="6268825"/>
            <a:ext cx="10515600" cy="0"/>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82083"/>
      </p:ext>
    </p:extLst>
  </p:cSld>
  <p:clrMap bg1="lt1" tx1="dk1" bg2="lt2" tx2="dk2" accent1="accent1" accent2="accent2" accent3="accent3" accent4="accent4" accent5="accent5" accent6="accent6" hlink="hlink" folHlink="folHlink"/>
  <p:sldLayoutIdLst>
    <p:sldLayoutId id="2147483650" r:id="rId1"/>
    <p:sldLayoutId id="2147483654" r:id="rId2"/>
  </p:sldLayoutIdLst>
  <p:hf hdr="0" dt="0"/>
  <p:txStyles>
    <p:titleStyle>
      <a:lvl1pPr algn="ctr"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27CD20-E242-47F4-A0DF-3AD69D163D38}"/>
              </a:ext>
            </a:extLst>
          </p:cNvPr>
          <p:cNvSpPr>
            <a:spLocks noGrp="1"/>
          </p:cNvSpPr>
          <p:nvPr>
            <p:ph type="title"/>
          </p:nvPr>
        </p:nvSpPr>
        <p:spPr>
          <a:xfrm>
            <a:off x="951216" y="136525"/>
            <a:ext cx="10515600" cy="662397"/>
          </a:xfrm>
        </p:spPr>
        <p:txBody>
          <a:bodyPr/>
          <a:lstStyle/>
          <a:p>
            <a:r>
              <a:rPr lang="en-US" dirty="0"/>
              <a:t>The Python language: general notions</a:t>
            </a:r>
          </a:p>
        </p:txBody>
      </p:sp>
      <p:sp>
        <p:nvSpPr>
          <p:cNvPr id="4" name="Segnaposto piè di pagina 3">
            <a:extLst>
              <a:ext uri="{FF2B5EF4-FFF2-40B4-BE49-F238E27FC236}">
                <a16:creationId xmlns:a16="http://schemas.microsoft.com/office/drawing/2014/main" id="{CD50C434-3A8D-4062-B916-4DFB7ED1FAA9}"/>
              </a:ext>
            </a:extLst>
          </p:cNvPr>
          <p:cNvSpPr>
            <a:spLocks noGrp="1"/>
          </p:cNvSpPr>
          <p:nvPr>
            <p:ph type="ftr" sz="quarter" idx="11"/>
          </p:nvPr>
        </p:nvSpPr>
        <p:spPr/>
        <p:txBody>
          <a:bodyPr/>
          <a:lstStyle/>
          <a:p>
            <a:r>
              <a:rPr lang="en-US"/>
              <a:t>P. Bruschi – Sensor Systems</a:t>
            </a:r>
            <a:endParaRPr lang="en-US" dirty="0"/>
          </a:p>
        </p:txBody>
      </p:sp>
      <p:sp>
        <p:nvSpPr>
          <p:cNvPr id="5" name="Segnaposto numero diapositiva 4">
            <a:extLst>
              <a:ext uri="{FF2B5EF4-FFF2-40B4-BE49-F238E27FC236}">
                <a16:creationId xmlns:a16="http://schemas.microsoft.com/office/drawing/2014/main" id="{AC8A64F6-7D04-4994-84A6-EB768F13C2B4}"/>
              </a:ext>
            </a:extLst>
          </p:cNvPr>
          <p:cNvSpPr>
            <a:spLocks noGrp="1"/>
          </p:cNvSpPr>
          <p:nvPr>
            <p:ph type="sldNum" sz="quarter" idx="12"/>
          </p:nvPr>
        </p:nvSpPr>
        <p:spPr/>
        <p:txBody>
          <a:bodyPr/>
          <a:lstStyle/>
          <a:p>
            <a:fld id="{02055017-B6DE-4C35-A63B-40EADAC97849}" type="slidenum">
              <a:rPr lang="en-US" smtClean="0"/>
              <a:t>1</a:t>
            </a:fld>
            <a:endParaRPr lang="en-US" dirty="0"/>
          </a:p>
        </p:txBody>
      </p:sp>
      <p:sp>
        <p:nvSpPr>
          <p:cNvPr id="6" name="CasellaDiTesto 5">
            <a:extLst>
              <a:ext uri="{FF2B5EF4-FFF2-40B4-BE49-F238E27FC236}">
                <a16:creationId xmlns:a16="http://schemas.microsoft.com/office/drawing/2014/main" id="{E1CD1C9B-3C8F-4774-9CD1-E9CF3A087053}"/>
              </a:ext>
            </a:extLst>
          </p:cNvPr>
          <p:cNvSpPr txBox="1"/>
          <p:nvPr/>
        </p:nvSpPr>
        <p:spPr>
          <a:xfrm>
            <a:off x="832051" y="1544201"/>
            <a:ext cx="6051480" cy="2308324"/>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1991: First version, Python 0.9 </a:t>
            </a:r>
          </a:p>
          <a:p>
            <a:r>
              <a:rPr lang="en-US" sz="2400" dirty="0">
                <a:latin typeface="Arial" panose="020B0604020202020204" pitchFamily="34" charset="0"/>
                <a:cs typeface="Arial" panose="020B0604020202020204" pitchFamily="34" charset="0"/>
              </a:rPr>
              <a:t>2000: First release of Python 2.0</a:t>
            </a:r>
          </a:p>
          <a:p>
            <a:r>
              <a:rPr lang="en-US" sz="2400" dirty="0">
                <a:latin typeface="Arial" panose="020B0604020202020204" pitchFamily="34" charset="0"/>
                <a:cs typeface="Arial" panose="020B0604020202020204" pitchFamily="34" charset="0"/>
              </a:rPr>
              <a:t>2008: First release </a:t>
            </a:r>
            <a:r>
              <a:rPr lang="en-US" sz="2400" dirty="0" err="1">
                <a:latin typeface="Arial" panose="020B0604020202020204" pitchFamily="34" charset="0"/>
                <a:cs typeface="Arial" panose="020B0604020202020204" pitchFamily="34" charset="0"/>
              </a:rPr>
              <a:t>og</a:t>
            </a:r>
            <a:r>
              <a:rPr lang="en-US" sz="2400" dirty="0">
                <a:latin typeface="Arial" panose="020B0604020202020204" pitchFamily="34" charset="0"/>
                <a:cs typeface="Arial" panose="020B0604020202020204" pitchFamily="34" charset="0"/>
              </a:rPr>
              <a:t> Python 3.0</a:t>
            </a:r>
          </a:p>
          <a:p>
            <a:r>
              <a:rPr lang="en-US" sz="2400" dirty="0">
                <a:latin typeface="Arial" panose="020B0604020202020204" pitchFamily="34" charset="0"/>
                <a:cs typeface="Arial" panose="020B0604020202020204" pitchFamily="34" charset="0"/>
              </a:rPr>
              <a:t>2020: Last Python 2 version (2.7.18)</a:t>
            </a:r>
          </a:p>
          <a:p>
            <a:r>
              <a:rPr lang="en-US" sz="2400" dirty="0">
                <a:latin typeface="Arial" panose="020B0604020202020204" pitchFamily="34" charset="0"/>
                <a:cs typeface="Arial" panose="020B0604020202020204" pitchFamily="34" charset="0"/>
              </a:rPr>
              <a:t>2020: Discontinued support to Python 2</a:t>
            </a:r>
          </a:p>
          <a:p>
            <a:r>
              <a:rPr lang="en-US" sz="2400" dirty="0">
                <a:latin typeface="Arial" panose="020B0604020202020204" pitchFamily="34" charset="0"/>
                <a:cs typeface="Arial" panose="020B0604020202020204" pitchFamily="34" charset="0"/>
              </a:rPr>
              <a:t>2022: Current version: 3.10.2 (2022)</a:t>
            </a:r>
          </a:p>
        </p:txBody>
      </p:sp>
      <p:sp>
        <p:nvSpPr>
          <p:cNvPr id="7" name="CasellaDiTesto 6">
            <a:extLst>
              <a:ext uri="{FF2B5EF4-FFF2-40B4-BE49-F238E27FC236}">
                <a16:creationId xmlns:a16="http://schemas.microsoft.com/office/drawing/2014/main" id="{9F8E033D-551D-4A0F-99BA-BAE5575E72A8}"/>
              </a:ext>
            </a:extLst>
          </p:cNvPr>
          <p:cNvSpPr txBox="1"/>
          <p:nvPr/>
        </p:nvSpPr>
        <p:spPr>
          <a:xfrm>
            <a:off x="2326538" y="1018429"/>
            <a:ext cx="1143262"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History</a:t>
            </a:r>
          </a:p>
        </p:txBody>
      </p:sp>
      <p:sp>
        <p:nvSpPr>
          <p:cNvPr id="8" name="CasellaDiTesto 7">
            <a:extLst>
              <a:ext uri="{FF2B5EF4-FFF2-40B4-BE49-F238E27FC236}">
                <a16:creationId xmlns:a16="http://schemas.microsoft.com/office/drawing/2014/main" id="{36C6DAD0-C219-4E8A-8A2B-205DE8703D1A}"/>
              </a:ext>
            </a:extLst>
          </p:cNvPr>
          <p:cNvSpPr txBox="1"/>
          <p:nvPr/>
        </p:nvSpPr>
        <p:spPr>
          <a:xfrm>
            <a:off x="419878" y="3916632"/>
            <a:ext cx="11352244" cy="2308324"/>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It is an interpreted (instead of compiled) language. The interpreter must be present in the machine where a Python program is run</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Python instructions can form a program or be executed in interactive shells.</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It is dynamically-typed, meaning that the type of data is established at run time</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It  include a "garbage-collector" that frees the memory which is no more used</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It is strongly object-oriented (like C++). </a:t>
            </a:r>
          </a:p>
        </p:txBody>
      </p:sp>
    </p:spTree>
    <p:extLst>
      <p:ext uri="{BB962C8B-B14F-4D97-AF65-F5344CB8AC3E}">
        <p14:creationId xmlns:p14="http://schemas.microsoft.com/office/powerpoint/2010/main" val="158444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FAB04-AEEA-4BBC-991F-54A005664130}"/>
              </a:ext>
            </a:extLst>
          </p:cNvPr>
          <p:cNvSpPr>
            <a:spLocks noGrp="1"/>
          </p:cNvSpPr>
          <p:nvPr>
            <p:ph type="title"/>
          </p:nvPr>
        </p:nvSpPr>
        <p:spPr/>
        <p:txBody>
          <a:bodyPr/>
          <a:lstStyle/>
          <a:p>
            <a:r>
              <a:rPr lang="it-IT" dirty="0"/>
              <a:t>Functions in Python</a:t>
            </a:r>
          </a:p>
        </p:txBody>
      </p:sp>
      <p:sp>
        <p:nvSpPr>
          <p:cNvPr id="3" name="Footer Placeholder 2">
            <a:extLst>
              <a:ext uri="{FF2B5EF4-FFF2-40B4-BE49-F238E27FC236}">
                <a16:creationId xmlns:a16="http://schemas.microsoft.com/office/drawing/2014/main" id="{2E3AAA06-A21E-49C2-A5F7-DE773C6C907A}"/>
              </a:ext>
            </a:extLst>
          </p:cNvPr>
          <p:cNvSpPr>
            <a:spLocks noGrp="1"/>
          </p:cNvSpPr>
          <p:nvPr>
            <p:ph type="ftr" sz="quarter" idx="11"/>
          </p:nvPr>
        </p:nvSpPr>
        <p:spPr/>
        <p:txBody>
          <a:bodyPr/>
          <a:lstStyle/>
          <a:p>
            <a:r>
              <a:rPr lang="en-US"/>
              <a:t>P. Bruschi – Sensor Systems</a:t>
            </a:r>
            <a:endParaRPr lang="en-US" dirty="0"/>
          </a:p>
        </p:txBody>
      </p:sp>
      <p:sp>
        <p:nvSpPr>
          <p:cNvPr id="4" name="Slide Number Placeholder 3">
            <a:extLst>
              <a:ext uri="{FF2B5EF4-FFF2-40B4-BE49-F238E27FC236}">
                <a16:creationId xmlns:a16="http://schemas.microsoft.com/office/drawing/2014/main" id="{DAAAEC0A-F4F2-4AD7-A2BA-4A259CC21054}"/>
              </a:ext>
            </a:extLst>
          </p:cNvPr>
          <p:cNvSpPr>
            <a:spLocks noGrp="1"/>
          </p:cNvSpPr>
          <p:nvPr>
            <p:ph type="sldNum" sz="quarter" idx="12"/>
          </p:nvPr>
        </p:nvSpPr>
        <p:spPr/>
        <p:txBody>
          <a:bodyPr/>
          <a:lstStyle/>
          <a:p>
            <a:fld id="{02055017-B6DE-4C35-A63B-40EADAC97849}" type="slidenum">
              <a:rPr lang="en-US" smtClean="0"/>
              <a:t>10</a:t>
            </a:fld>
            <a:endParaRPr lang="en-US" dirty="0"/>
          </a:p>
        </p:txBody>
      </p:sp>
      <p:sp>
        <p:nvSpPr>
          <p:cNvPr id="5" name="TextBox 4">
            <a:extLst>
              <a:ext uri="{FF2B5EF4-FFF2-40B4-BE49-F238E27FC236}">
                <a16:creationId xmlns:a16="http://schemas.microsoft.com/office/drawing/2014/main" id="{AF25B298-8AE6-4912-B2E1-977FB2D8CE5A}"/>
              </a:ext>
            </a:extLst>
          </p:cNvPr>
          <p:cNvSpPr txBox="1"/>
          <p:nvPr/>
        </p:nvSpPr>
        <p:spPr>
          <a:xfrm>
            <a:off x="584200" y="1155700"/>
            <a:ext cx="11188700" cy="1323439"/>
          </a:xfrm>
          <a:prstGeom prst="rect">
            <a:avLst/>
          </a:prstGeom>
          <a:noFill/>
        </p:spPr>
        <p:txBody>
          <a:bodyPr wrap="square" rtlCol="0">
            <a:spAutoFit/>
          </a:bodyPr>
          <a:lstStyle/>
          <a:p>
            <a:r>
              <a:rPr lang="it-IT" sz="2000" dirty="0">
                <a:latin typeface="Arial" panose="020B0604020202020204" pitchFamily="34" charset="0"/>
                <a:cs typeface="Arial" panose="020B0604020202020204" pitchFamily="34" charset="0"/>
              </a:rPr>
              <a:t>Functions in Python can make operation on the arguments and return any kind of data types. The type of the arguments and of the return values is not predefined and can change at run time.  This is a very powerful property, but must be used with care since it can cause run time errors or data type inconsistency. </a:t>
            </a:r>
          </a:p>
        </p:txBody>
      </p:sp>
      <p:sp>
        <p:nvSpPr>
          <p:cNvPr id="6" name="CasellaDiTesto 5">
            <a:extLst>
              <a:ext uri="{FF2B5EF4-FFF2-40B4-BE49-F238E27FC236}">
                <a16:creationId xmlns:a16="http://schemas.microsoft.com/office/drawing/2014/main" id="{95102F19-5806-4DC7-8107-8840F30B0FA1}"/>
              </a:ext>
            </a:extLst>
          </p:cNvPr>
          <p:cNvSpPr txBox="1"/>
          <p:nvPr/>
        </p:nvSpPr>
        <p:spPr>
          <a:xfrm>
            <a:off x="584200" y="2735295"/>
            <a:ext cx="5511800"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Example of function definition:</a:t>
            </a:r>
          </a:p>
        </p:txBody>
      </p:sp>
      <p:sp>
        <p:nvSpPr>
          <p:cNvPr id="7" name="TextBox 4">
            <a:extLst>
              <a:ext uri="{FF2B5EF4-FFF2-40B4-BE49-F238E27FC236}">
                <a16:creationId xmlns:a16="http://schemas.microsoft.com/office/drawing/2014/main" id="{F9B8C833-210F-4FFB-AA20-F9CA7B2A127E}"/>
              </a:ext>
            </a:extLst>
          </p:cNvPr>
          <p:cNvSpPr txBox="1"/>
          <p:nvPr/>
        </p:nvSpPr>
        <p:spPr>
          <a:xfrm>
            <a:off x="584200" y="3391453"/>
            <a:ext cx="4480960" cy="1015663"/>
          </a:xfrm>
          <a:prstGeom prst="rect">
            <a:avLst/>
          </a:prstGeom>
          <a:noFill/>
        </p:spPr>
        <p:txBody>
          <a:bodyPr wrap="square" rtlCol="0">
            <a:spAutoFit/>
          </a:bodyPr>
          <a:lstStyle/>
          <a:p>
            <a:r>
              <a:rPr lang="it-IT" sz="2000" dirty="0" err="1">
                <a:latin typeface="Courier New" panose="02070309020205020404" pitchFamily="49" charset="0"/>
                <a:cs typeface="Courier New" panose="02070309020205020404" pitchFamily="49" charset="0"/>
              </a:rPr>
              <a:t>def</a:t>
            </a:r>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my_fun</a:t>
            </a:r>
            <a:r>
              <a:rPr lang="it-IT" sz="2000" dirty="0">
                <a:latin typeface="Courier New" panose="02070309020205020404" pitchFamily="49" charset="0"/>
                <a:cs typeface="Courier New" panose="02070309020205020404" pitchFamily="49" charset="0"/>
              </a:rPr>
              <a:t>(</a:t>
            </a:r>
            <a:r>
              <a:rPr lang="it-IT" sz="2000" dirty="0" err="1">
                <a:latin typeface="Courier New" panose="02070309020205020404" pitchFamily="49" charset="0"/>
                <a:cs typeface="Courier New" panose="02070309020205020404" pitchFamily="49" charset="0"/>
              </a:rPr>
              <a:t>a,b,c</a:t>
            </a:r>
            <a:r>
              <a:rPr lang="it-IT" sz="2000" dirty="0">
                <a:latin typeface="Courier New" panose="02070309020205020404" pitchFamily="49" charset="0"/>
                <a:cs typeface="Courier New" panose="02070309020205020404" pitchFamily="49" charset="0"/>
              </a:rPr>
              <a:t>=2):</a:t>
            </a:r>
          </a:p>
          <a:p>
            <a:r>
              <a:rPr lang="it-IT" sz="2000" dirty="0">
                <a:latin typeface="Courier New" panose="02070309020205020404" pitchFamily="49" charset="0"/>
                <a:cs typeface="Courier New" panose="02070309020205020404" pitchFamily="49" charset="0"/>
              </a:rPr>
              <a:t>	z=a*b/c</a:t>
            </a:r>
          </a:p>
          <a:p>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return</a:t>
            </a:r>
            <a:r>
              <a:rPr lang="it-IT" sz="2000" dirty="0">
                <a:latin typeface="Courier New" panose="02070309020205020404" pitchFamily="49" charset="0"/>
                <a:cs typeface="Courier New" panose="02070309020205020404" pitchFamily="49" charset="0"/>
              </a:rPr>
              <a:t> z</a:t>
            </a:r>
          </a:p>
        </p:txBody>
      </p:sp>
      <p:sp>
        <p:nvSpPr>
          <p:cNvPr id="8" name="CasellaDiTesto 7">
            <a:extLst>
              <a:ext uri="{FF2B5EF4-FFF2-40B4-BE49-F238E27FC236}">
                <a16:creationId xmlns:a16="http://schemas.microsoft.com/office/drawing/2014/main" id="{061A0577-2714-4310-9675-F638252466C6}"/>
              </a:ext>
            </a:extLst>
          </p:cNvPr>
          <p:cNvSpPr txBox="1"/>
          <p:nvPr/>
        </p:nvSpPr>
        <p:spPr>
          <a:xfrm>
            <a:off x="584200" y="4416890"/>
            <a:ext cx="5511800"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Call to the function "</a:t>
            </a:r>
            <a:r>
              <a:rPr lang="en-US" sz="2400" dirty="0" err="1">
                <a:latin typeface="Arial" panose="020B0604020202020204" pitchFamily="34" charset="0"/>
                <a:cs typeface="Arial" panose="020B0604020202020204" pitchFamily="34" charset="0"/>
              </a:rPr>
              <a:t>my_fun</a:t>
            </a:r>
            <a:r>
              <a:rPr lang="en-US" sz="2400" dirty="0">
                <a:latin typeface="Arial" panose="020B0604020202020204" pitchFamily="34" charset="0"/>
                <a:cs typeface="Arial" panose="020B0604020202020204" pitchFamily="34" charset="0"/>
              </a:rPr>
              <a:t>"</a:t>
            </a:r>
          </a:p>
        </p:txBody>
      </p:sp>
      <p:sp>
        <p:nvSpPr>
          <p:cNvPr id="9" name="TextBox 4">
            <a:extLst>
              <a:ext uri="{FF2B5EF4-FFF2-40B4-BE49-F238E27FC236}">
                <a16:creationId xmlns:a16="http://schemas.microsoft.com/office/drawing/2014/main" id="{5536B813-19E5-40B4-B648-8FC3EF7A2EF9}"/>
              </a:ext>
            </a:extLst>
          </p:cNvPr>
          <p:cNvSpPr txBox="1"/>
          <p:nvPr/>
        </p:nvSpPr>
        <p:spPr>
          <a:xfrm>
            <a:off x="584200" y="5004556"/>
            <a:ext cx="4480960" cy="1015663"/>
          </a:xfrm>
          <a:prstGeom prst="rect">
            <a:avLst/>
          </a:prstGeom>
          <a:noFill/>
        </p:spPr>
        <p:txBody>
          <a:bodyPr wrap="square" rtlCol="0">
            <a:spAutoFit/>
          </a:bodyPr>
          <a:lstStyle/>
          <a:p>
            <a:r>
              <a:rPr lang="it-IT" sz="2000" dirty="0">
                <a:latin typeface="Courier New" panose="02070309020205020404" pitchFamily="49" charset="0"/>
                <a:cs typeface="Courier New" panose="02070309020205020404" pitchFamily="49" charset="0"/>
              </a:rPr>
              <a:t>y=</a:t>
            </a:r>
            <a:r>
              <a:rPr lang="it-IT" sz="2000" dirty="0" err="1">
                <a:latin typeface="Courier New" panose="02070309020205020404" pitchFamily="49" charset="0"/>
                <a:cs typeface="Courier New" panose="02070309020205020404" pitchFamily="49" charset="0"/>
              </a:rPr>
              <a:t>my_fun</a:t>
            </a:r>
            <a:r>
              <a:rPr lang="it-IT" sz="2000" dirty="0">
                <a:latin typeface="Courier New" panose="02070309020205020404" pitchFamily="49" charset="0"/>
                <a:cs typeface="Courier New" panose="02070309020205020404" pitchFamily="49" charset="0"/>
              </a:rPr>
              <a:t>(1.2,2.34,33)</a:t>
            </a:r>
          </a:p>
          <a:p>
            <a:r>
              <a:rPr lang="it-IT" sz="2000" dirty="0" err="1">
                <a:latin typeface="Courier New" panose="02070309020205020404" pitchFamily="49" charset="0"/>
                <a:cs typeface="Courier New" panose="02070309020205020404" pitchFamily="49" charset="0"/>
              </a:rPr>
              <a:t>yy</a:t>
            </a:r>
            <a:r>
              <a:rPr lang="it-IT" sz="2000" dirty="0">
                <a:latin typeface="Courier New" panose="02070309020205020404" pitchFamily="49" charset="0"/>
                <a:cs typeface="Courier New" panose="02070309020205020404" pitchFamily="49" charset="0"/>
              </a:rPr>
              <a:t>=</a:t>
            </a:r>
            <a:r>
              <a:rPr lang="it-IT" sz="2000" dirty="0" err="1">
                <a:latin typeface="Courier New" panose="02070309020205020404" pitchFamily="49" charset="0"/>
                <a:cs typeface="Courier New" panose="02070309020205020404" pitchFamily="49" charset="0"/>
              </a:rPr>
              <a:t>my_fun</a:t>
            </a:r>
            <a:r>
              <a:rPr lang="it-IT" sz="2000" dirty="0">
                <a:latin typeface="Courier New" panose="02070309020205020404" pitchFamily="49" charset="0"/>
                <a:cs typeface="Courier New" panose="02070309020205020404" pitchFamily="49" charset="0"/>
              </a:rPr>
              <a:t>(2.5,11)</a:t>
            </a:r>
          </a:p>
          <a:p>
            <a:endParaRPr lang="it-IT" sz="2000" dirty="0">
              <a:latin typeface="Courier New" panose="02070309020205020404" pitchFamily="49" charset="0"/>
              <a:cs typeface="Courier New" panose="02070309020205020404" pitchFamily="49" charset="0"/>
            </a:endParaRPr>
          </a:p>
        </p:txBody>
      </p:sp>
      <p:sp>
        <p:nvSpPr>
          <p:cNvPr id="10" name="Freccia a sinistra 9">
            <a:extLst>
              <a:ext uri="{FF2B5EF4-FFF2-40B4-BE49-F238E27FC236}">
                <a16:creationId xmlns:a16="http://schemas.microsoft.com/office/drawing/2014/main" id="{B0DA205C-7C37-49BE-9A54-A6D879192796}"/>
              </a:ext>
            </a:extLst>
          </p:cNvPr>
          <p:cNvSpPr/>
          <p:nvPr/>
        </p:nvSpPr>
        <p:spPr>
          <a:xfrm>
            <a:off x="4304872" y="3310132"/>
            <a:ext cx="883577" cy="566997"/>
          </a:xfrm>
          <a:prstGeom prst="left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11" name="CasellaDiTesto 10">
            <a:extLst>
              <a:ext uri="{FF2B5EF4-FFF2-40B4-BE49-F238E27FC236}">
                <a16:creationId xmlns:a16="http://schemas.microsoft.com/office/drawing/2014/main" id="{CABAAA4C-5751-4785-8277-90D1CA939797}"/>
              </a:ext>
            </a:extLst>
          </p:cNvPr>
          <p:cNvSpPr txBox="1"/>
          <p:nvPr/>
        </p:nvSpPr>
        <p:spPr>
          <a:xfrm>
            <a:off x="5401688" y="2899852"/>
            <a:ext cx="5511800" cy="1569660"/>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a, b are mandatory arguments</a:t>
            </a:r>
          </a:p>
          <a:p>
            <a:r>
              <a:rPr lang="en-US" sz="2400" dirty="0">
                <a:latin typeface="Arial" panose="020B0604020202020204" pitchFamily="34" charset="0"/>
                <a:cs typeface="Arial" panose="020B0604020202020204" pitchFamily="34" charset="0"/>
              </a:rPr>
              <a:t>c is an optional argument. If it is not explicitly passed to the function, the default value 2 is assumed. </a:t>
            </a:r>
          </a:p>
        </p:txBody>
      </p:sp>
    </p:spTree>
    <p:extLst>
      <p:ext uri="{BB962C8B-B14F-4D97-AF65-F5344CB8AC3E}">
        <p14:creationId xmlns:p14="http://schemas.microsoft.com/office/powerpoint/2010/main" val="633282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A0CDD-F075-4999-9A37-1F1F8EB91F35}"/>
              </a:ext>
            </a:extLst>
          </p:cNvPr>
          <p:cNvSpPr>
            <a:spLocks noGrp="1"/>
          </p:cNvSpPr>
          <p:nvPr>
            <p:ph type="title"/>
          </p:nvPr>
        </p:nvSpPr>
        <p:spPr/>
        <p:txBody>
          <a:bodyPr/>
          <a:lstStyle/>
          <a:p>
            <a:r>
              <a:rPr lang="it-IT" dirty="0"/>
              <a:t>Classes in Python</a:t>
            </a:r>
          </a:p>
        </p:txBody>
      </p:sp>
      <p:sp>
        <p:nvSpPr>
          <p:cNvPr id="3" name="Footer Placeholder 2">
            <a:extLst>
              <a:ext uri="{FF2B5EF4-FFF2-40B4-BE49-F238E27FC236}">
                <a16:creationId xmlns:a16="http://schemas.microsoft.com/office/drawing/2014/main" id="{F10E99C2-E39E-43FF-B0A4-687E7FDFB306}"/>
              </a:ext>
            </a:extLst>
          </p:cNvPr>
          <p:cNvSpPr>
            <a:spLocks noGrp="1"/>
          </p:cNvSpPr>
          <p:nvPr>
            <p:ph type="ftr" sz="quarter" idx="11"/>
          </p:nvPr>
        </p:nvSpPr>
        <p:spPr/>
        <p:txBody>
          <a:bodyPr/>
          <a:lstStyle/>
          <a:p>
            <a:r>
              <a:rPr lang="en-US"/>
              <a:t>P. Bruschi – Sensor Systems</a:t>
            </a:r>
            <a:endParaRPr lang="en-US" dirty="0"/>
          </a:p>
        </p:txBody>
      </p:sp>
      <p:sp>
        <p:nvSpPr>
          <p:cNvPr id="4" name="Slide Number Placeholder 3">
            <a:extLst>
              <a:ext uri="{FF2B5EF4-FFF2-40B4-BE49-F238E27FC236}">
                <a16:creationId xmlns:a16="http://schemas.microsoft.com/office/drawing/2014/main" id="{681BDFC3-C89B-424D-8143-71C0D326D825}"/>
              </a:ext>
            </a:extLst>
          </p:cNvPr>
          <p:cNvSpPr>
            <a:spLocks noGrp="1"/>
          </p:cNvSpPr>
          <p:nvPr>
            <p:ph type="sldNum" sz="quarter" idx="12"/>
          </p:nvPr>
        </p:nvSpPr>
        <p:spPr/>
        <p:txBody>
          <a:bodyPr/>
          <a:lstStyle/>
          <a:p>
            <a:fld id="{02055017-B6DE-4C35-A63B-40EADAC97849}" type="slidenum">
              <a:rPr lang="en-US" smtClean="0"/>
              <a:t>11</a:t>
            </a:fld>
            <a:endParaRPr lang="en-US" dirty="0"/>
          </a:p>
        </p:txBody>
      </p:sp>
      <p:sp>
        <p:nvSpPr>
          <p:cNvPr id="5" name="TextBox 4">
            <a:extLst>
              <a:ext uri="{FF2B5EF4-FFF2-40B4-BE49-F238E27FC236}">
                <a16:creationId xmlns:a16="http://schemas.microsoft.com/office/drawing/2014/main" id="{81FCE5A4-8451-4BB3-B971-AE4A490B885D}"/>
              </a:ext>
            </a:extLst>
          </p:cNvPr>
          <p:cNvSpPr txBox="1"/>
          <p:nvPr/>
        </p:nvSpPr>
        <p:spPr>
          <a:xfrm>
            <a:off x="723899" y="1048919"/>
            <a:ext cx="10629900" cy="400110"/>
          </a:xfrm>
          <a:prstGeom prst="rect">
            <a:avLst/>
          </a:prstGeom>
          <a:noFill/>
        </p:spPr>
        <p:txBody>
          <a:bodyPr wrap="square" rtlCol="0">
            <a:spAutoFit/>
          </a:bodyPr>
          <a:lstStyle/>
          <a:p>
            <a:r>
              <a:rPr lang="it-IT" sz="2000" dirty="0">
                <a:latin typeface="Arial" panose="020B0604020202020204" pitchFamily="34" charset="0"/>
                <a:cs typeface="Arial" panose="020B0604020202020204" pitchFamily="34" charset="0"/>
              </a:rPr>
              <a:t>It is better to use an example to show the various elements of a class in Python</a:t>
            </a:r>
          </a:p>
        </p:txBody>
      </p:sp>
      <p:sp>
        <p:nvSpPr>
          <p:cNvPr id="6" name="TextBox 5">
            <a:extLst>
              <a:ext uri="{FF2B5EF4-FFF2-40B4-BE49-F238E27FC236}">
                <a16:creationId xmlns:a16="http://schemas.microsoft.com/office/drawing/2014/main" id="{7DB950C1-5E08-4D90-AC27-06514D4D1A1F}"/>
              </a:ext>
            </a:extLst>
          </p:cNvPr>
          <p:cNvSpPr txBox="1"/>
          <p:nvPr/>
        </p:nvSpPr>
        <p:spPr>
          <a:xfrm>
            <a:off x="723899" y="1843950"/>
            <a:ext cx="10629900" cy="3170099"/>
          </a:xfrm>
          <a:prstGeom prst="rect">
            <a:avLst/>
          </a:prstGeom>
          <a:noFill/>
        </p:spPr>
        <p:txBody>
          <a:bodyPr wrap="square" rtlCol="0">
            <a:spAutoFit/>
          </a:bodyPr>
          <a:lstStyle/>
          <a:p>
            <a:r>
              <a:rPr lang="it-IT" sz="2000" dirty="0">
                <a:latin typeface="Courier New" panose="02070309020205020404" pitchFamily="49" charset="0"/>
                <a:cs typeface="Courier New" panose="02070309020205020404" pitchFamily="49" charset="0"/>
              </a:rPr>
              <a:t>class mia(object):</a:t>
            </a:r>
          </a:p>
          <a:p>
            <a:r>
              <a:rPr lang="it-IT" sz="2000" dirty="0">
                <a:latin typeface="Courier New" panose="02070309020205020404" pitchFamily="49" charset="0"/>
                <a:cs typeface="Courier New" panose="02070309020205020404" pitchFamily="49" charset="0"/>
              </a:rPr>
              <a:t>	def __init__(self,i,v):</a:t>
            </a:r>
          </a:p>
          <a:p>
            <a:r>
              <a:rPr lang="it-IT" sz="2000" dirty="0">
                <a:latin typeface="Courier New" panose="02070309020205020404" pitchFamily="49" charset="0"/>
                <a:cs typeface="Courier New" panose="02070309020205020404" pitchFamily="49" charset="0"/>
              </a:rPr>
              <a:t>		self.current=i</a:t>
            </a:r>
          </a:p>
          <a:p>
            <a:r>
              <a:rPr lang="it-IT" sz="2000" dirty="0">
                <a:latin typeface="Courier New" panose="02070309020205020404" pitchFamily="49" charset="0"/>
                <a:cs typeface="Courier New" panose="02070309020205020404" pitchFamily="49" charset="0"/>
              </a:rPr>
              <a:t>		self.voltage=v</a:t>
            </a:r>
          </a:p>
          <a:p>
            <a:r>
              <a:rPr lang="it-IT" sz="2000" dirty="0">
                <a:latin typeface="Courier New" panose="02070309020205020404" pitchFamily="49" charset="0"/>
                <a:cs typeface="Courier New" panose="02070309020205020404" pitchFamily="49" charset="0"/>
              </a:rPr>
              <a:t>	def power(self):</a:t>
            </a:r>
          </a:p>
          <a:p>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return</a:t>
            </a:r>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self.curremt</a:t>
            </a:r>
            <a:r>
              <a:rPr lang="it-IT" sz="2000" dirty="0">
                <a:latin typeface="Courier New" panose="02070309020205020404" pitchFamily="49" charset="0"/>
                <a:cs typeface="Courier New" panose="02070309020205020404" pitchFamily="49" charset="0"/>
              </a:rPr>
              <a:t>*</a:t>
            </a:r>
            <a:r>
              <a:rPr lang="it-IT" sz="2000" dirty="0" err="1">
                <a:latin typeface="Courier New" panose="02070309020205020404" pitchFamily="49" charset="0"/>
                <a:cs typeface="Courier New" panose="02070309020205020404" pitchFamily="49" charset="0"/>
              </a:rPr>
              <a:t>self.voltage</a:t>
            </a:r>
            <a:endParaRPr lang="it-IT" sz="2000" dirty="0">
              <a:latin typeface="Courier New" panose="02070309020205020404" pitchFamily="49" charset="0"/>
              <a:cs typeface="Courier New" panose="02070309020205020404" pitchFamily="49" charset="0"/>
            </a:endParaRPr>
          </a:p>
          <a:p>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def</a:t>
            </a:r>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resistance</a:t>
            </a:r>
            <a:r>
              <a:rPr lang="it-IT" sz="2000" dirty="0">
                <a:latin typeface="Courier New" panose="02070309020205020404" pitchFamily="49" charset="0"/>
                <a:cs typeface="Courier New" panose="02070309020205020404" pitchFamily="49" charset="0"/>
              </a:rPr>
              <a:t>(self):</a:t>
            </a:r>
          </a:p>
          <a:p>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return</a:t>
            </a:r>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self.voltage</a:t>
            </a:r>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self.current</a:t>
            </a:r>
            <a:endParaRPr lang="it-IT" sz="2000" dirty="0">
              <a:latin typeface="Courier New" panose="02070309020205020404" pitchFamily="49" charset="0"/>
              <a:cs typeface="Courier New" panose="02070309020205020404" pitchFamily="49" charset="0"/>
            </a:endParaRPr>
          </a:p>
          <a:p>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def</a:t>
            </a:r>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set_current</a:t>
            </a:r>
            <a:r>
              <a:rPr lang="it-IT" sz="2000" dirty="0">
                <a:latin typeface="Courier New" panose="02070309020205020404" pitchFamily="49" charset="0"/>
                <a:cs typeface="Courier New" panose="02070309020205020404" pitchFamily="49" charset="0"/>
              </a:rPr>
              <a:t>(</a:t>
            </a:r>
            <a:r>
              <a:rPr lang="it-IT" sz="2000" dirty="0" err="1">
                <a:latin typeface="Courier New" panose="02070309020205020404" pitchFamily="49" charset="0"/>
                <a:cs typeface="Courier New" panose="02070309020205020404" pitchFamily="49" charset="0"/>
              </a:rPr>
              <a:t>self,cur</a:t>
            </a:r>
            <a:r>
              <a:rPr lang="it-IT" sz="2000" dirty="0">
                <a:latin typeface="Courier New" panose="02070309020205020404" pitchFamily="49" charset="0"/>
                <a:cs typeface="Courier New" panose="02070309020205020404" pitchFamily="49" charset="0"/>
              </a:rPr>
              <a:t>):</a:t>
            </a:r>
          </a:p>
          <a:p>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self.current</a:t>
            </a:r>
            <a:r>
              <a:rPr lang="it-IT" sz="2000" dirty="0">
                <a:latin typeface="Courier New" panose="02070309020205020404" pitchFamily="49" charset="0"/>
                <a:cs typeface="Courier New" panose="02070309020205020404" pitchFamily="49" charset="0"/>
              </a:rPr>
              <a:t>=</a:t>
            </a:r>
            <a:r>
              <a:rPr lang="it-IT" sz="2000" dirty="0" err="1">
                <a:latin typeface="Courier New" panose="02070309020205020404" pitchFamily="49" charset="0"/>
                <a:cs typeface="Courier New" panose="02070309020205020404" pitchFamily="49" charset="0"/>
              </a:rPr>
              <a:t>cur</a:t>
            </a:r>
            <a:r>
              <a:rPr lang="it-IT" sz="2000" dirty="0">
                <a:latin typeface="Courier New" panose="02070309020205020404" pitchFamily="49" charset="0"/>
                <a:cs typeface="Courier New" panose="02070309020205020404" pitchFamily="49" charset="0"/>
              </a:rPr>
              <a:t>		</a:t>
            </a:r>
          </a:p>
        </p:txBody>
      </p:sp>
      <p:cxnSp>
        <p:nvCxnSpPr>
          <p:cNvPr id="8" name="Connettore 2 7">
            <a:extLst>
              <a:ext uri="{FF2B5EF4-FFF2-40B4-BE49-F238E27FC236}">
                <a16:creationId xmlns:a16="http://schemas.microsoft.com/office/drawing/2014/main" id="{0C654E17-ADA4-42F5-9D03-A553E3B8F940}"/>
              </a:ext>
            </a:extLst>
          </p:cNvPr>
          <p:cNvCxnSpPr/>
          <p:nvPr/>
        </p:nvCxnSpPr>
        <p:spPr>
          <a:xfrm flipH="1">
            <a:off x="3708971" y="2003461"/>
            <a:ext cx="3380198"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88E4F107-6A52-4C46-B185-30841DC7940A}"/>
              </a:ext>
            </a:extLst>
          </p:cNvPr>
          <p:cNvSpPr txBox="1"/>
          <p:nvPr/>
        </p:nvSpPr>
        <p:spPr>
          <a:xfrm>
            <a:off x="7387120" y="1516136"/>
            <a:ext cx="4479532" cy="1015663"/>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"object" is a standard parent class, that has to be specified if our class does not inherit from a parent class</a:t>
            </a:r>
          </a:p>
        </p:txBody>
      </p:sp>
      <p:sp>
        <p:nvSpPr>
          <p:cNvPr id="10" name="Parentesi graffa chiusa 9">
            <a:extLst>
              <a:ext uri="{FF2B5EF4-FFF2-40B4-BE49-F238E27FC236}">
                <a16:creationId xmlns:a16="http://schemas.microsoft.com/office/drawing/2014/main" id="{78D9664A-4E75-49E5-A973-0C24E71A1498}"/>
              </a:ext>
            </a:extLst>
          </p:cNvPr>
          <p:cNvSpPr/>
          <p:nvPr/>
        </p:nvSpPr>
        <p:spPr>
          <a:xfrm>
            <a:off x="5399070" y="2317640"/>
            <a:ext cx="282539" cy="744052"/>
          </a:xfrm>
          <a:prstGeom prst="rightBrace">
            <a:avLst>
              <a:gd name="adj1" fmla="val 22879"/>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CasellaDiTesto 10">
            <a:extLst>
              <a:ext uri="{FF2B5EF4-FFF2-40B4-BE49-F238E27FC236}">
                <a16:creationId xmlns:a16="http://schemas.microsoft.com/office/drawing/2014/main" id="{49010D45-B676-47AC-82DA-5139FF2AA56F}"/>
              </a:ext>
            </a:extLst>
          </p:cNvPr>
          <p:cNvSpPr txBox="1"/>
          <p:nvPr/>
        </p:nvSpPr>
        <p:spPr>
          <a:xfrm>
            <a:off x="5815600" y="2520493"/>
            <a:ext cx="5404207"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Initialization function that is called when an </a:t>
            </a:r>
            <a:r>
              <a:rPr lang="en-US" sz="2000" dirty="0" err="1">
                <a:latin typeface="Arial" panose="020B0604020202020204" pitchFamily="34" charset="0"/>
                <a:cs typeface="Arial" panose="020B0604020202020204" pitchFamily="34" charset="0"/>
              </a:rPr>
              <a:t>istance</a:t>
            </a:r>
            <a:r>
              <a:rPr lang="en-US" sz="2000" dirty="0">
                <a:latin typeface="Arial" panose="020B0604020202020204" pitchFamily="34" charset="0"/>
                <a:cs typeface="Arial" panose="020B0604020202020204" pitchFamily="34" charset="0"/>
              </a:rPr>
              <a:t> of the class is created</a:t>
            </a:r>
          </a:p>
        </p:txBody>
      </p:sp>
      <p:sp>
        <p:nvSpPr>
          <p:cNvPr id="12" name="Parentesi graffa chiusa 11">
            <a:extLst>
              <a:ext uri="{FF2B5EF4-FFF2-40B4-BE49-F238E27FC236}">
                <a16:creationId xmlns:a16="http://schemas.microsoft.com/office/drawing/2014/main" id="{D49E806C-F9EC-4CEA-9CA4-63062317CB0C}"/>
              </a:ext>
            </a:extLst>
          </p:cNvPr>
          <p:cNvSpPr/>
          <p:nvPr/>
        </p:nvSpPr>
        <p:spPr>
          <a:xfrm>
            <a:off x="7883704" y="3341381"/>
            <a:ext cx="386993" cy="1672668"/>
          </a:xfrm>
          <a:prstGeom prst="rightBrace">
            <a:avLst>
              <a:gd name="adj1" fmla="val 22879"/>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CasellaDiTesto 12">
            <a:extLst>
              <a:ext uri="{FF2B5EF4-FFF2-40B4-BE49-F238E27FC236}">
                <a16:creationId xmlns:a16="http://schemas.microsoft.com/office/drawing/2014/main" id="{0D16567B-914C-4AED-BDAA-80BBAD5165D9}"/>
              </a:ext>
            </a:extLst>
          </p:cNvPr>
          <p:cNvSpPr txBox="1"/>
          <p:nvPr/>
        </p:nvSpPr>
        <p:spPr>
          <a:xfrm>
            <a:off x="8355458" y="3862794"/>
            <a:ext cx="3112643"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Member functions of the class</a:t>
            </a:r>
          </a:p>
        </p:txBody>
      </p:sp>
      <p:sp>
        <p:nvSpPr>
          <p:cNvPr id="14" name="TextBox 5">
            <a:extLst>
              <a:ext uri="{FF2B5EF4-FFF2-40B4-BE49-F238E27FC236}">
                <a16:creationId xmlns:a16="http://schemas.microsoft.com/office/drawing/2014/main" id="{E96DF80F-5B45-4800-AF47-DB7A393A1FAE}"/>
              </a:ext>
            </a:extLst>
          </p:cNvPr>
          <p:cNvSpPr txBox="1"/>
          <p:nvPr/>
        </p:nvSpPr>
        <p:spPr>
          <a:xfrm>
            <a:off x="723899" y="5140632"/>
            <a:ext cx="10629900" cy="1015663"/>
          </a:xfrm>
          <a:prstGeom prst="rect">
            <a:avLst/>
          </a:prstGeom>
          <a:noFill/>
        </p:spPr>
        <p:txBody>
          <a:bodyPr wrap="square" rtlCol="0">
            <a:spAutoFit/>
          </a:bodyPr>
          <a:lstStyle/>
          <a:p>
            <a:r>
              <a:rPr lang="it-IT" sz="2000" dirty="0">
                <a:latin typeface="Courier New" panose="02070309020205020404" pitchFamily="49" charset="0"/>
                <a:cs typeface="Courier New" panose="02070309020205020404" pitchFamily="49" charset="0"/>
              </a:rPr>
              <a:t>a=mia(1.5e-3,2.0) </a:t>
            </a:r>
            <a:r>
              <a:rPr lang="it-IT" sz="2000" dirty="0" err="1">
                <a:latin typeface="Arial" panose="020B0604020202020204" pitchFamily="34" charset="0"/>
                <a:cs typeface="Arial" panose="020B0604020202020204" pitchFamily="34" charset="0"/>
              </a:rPr>
              <a:t>creates</a:t>
            </a:r>
            <a:r>
              <a:rPr lang="it-IT" sz="2000" dirty="0">
                <a:latin typeface="Arial" panose="020B0604020202020204" pitchFamily="34" charset="0"/>
                <a:cs typeface="Arial" panose="020B0604020202020204" pitchFamily="34" charset="0"/>
              </a:rPr>
              <a:t> an </a:t>
            </a:r>
            <a:r>
              <a:rPr lang="it-IT" sz="2000" dirty="0" err="1">
                <a:latin typeface="Arial" panose="020B0604020202020204" pitchFamily="34" charset="0"/>
                <a:cs typeface="Arial" panose="020B0604020202020204" pitchFamily="34" charset="0"/>
              </a:rPr>
              <a:t>istance</a:t>
            </a:r>
            <a:r>
              <a:rPr lang="it-IT" sz="2000" dirty="0">
                <a:latin typeface="Arial" panose="020B0604020202020204" pitchFamily="34" charset="0"/>
                <a:cs typeface="Arial" panose="020B0604020202020204" pitchFamily="34" charset="0"/>
              </a:rPr>
              <a:t> of class "mia"</a:t>
            </a:r>
            <a:endParaRPr lang="it-IT" sz="2000" dirty="0">
              <a:latin typeface="Courier New" panose="02070309020205020404" pitchFamily="49" charset="0"/>
              <a:cs typeface="Courier New" panose="02070309020205020404" pitchFamily="49" charset="0"/>
            </a:endParaRPr>
          </a:p>
          <a:p>
            <a:r>
              <a:rPr lang="it-IT" sz="2000" dirty="0" err="1">
                <a:latin typeface="Courier New" panose="02070309020205020404" pitchFamily="49" charset="0"/>
                <a:cs typeface="Courier New" panose="02070309020205020404" pitchFamily="49" charset="0"/>
              </a:rPr>
              <a:t>a.currents</a:t>
            </a:r>
            <a:r>
              <a:rPr lang="it-IT" sz="2000" dirty="0">
                <a:latin typeface="Courier New" panose="02070309020205020404" pitchFamily="49" charset="0"/>
                <a:cs typeface="Courier New" panose="02070309020205020404" pitchFamily="49" charset="0"/>
              </a:rPr>
              <a:t>   </a:t>
            </a:r>
            <a:r>
              <a:rPr lang="it-IT" sz="2000" dirty="0" err="1">
                <a:latin typeface="Arial" panose="020B0604020202020204" pitchFamily="34" charset="0"/>
                <a:cs typeface="Arial" panose="020B0604020202020204" pitchFamily="34" charset="0"/>
              </a:rPr>
              <a:t>returns</a:t>
            </a:r>
            <a:r>
              <a:rPr lang="it-IT" sz="2000" dirty="0">
                <a:latin typeface="Arial" panose="020B0604020202020204" pitchFamily="34" charset="0"/>
                <a:cs typeface="Arial" panose="020B0604020202020204" pitchFamily="34" charset="0"/>
              </a:rPr>
              <a:t> 1.5e-3</a:t>
            </a:r>
          </a:p>
          <a:p>
            <a:r>
              <a:rPr lang="it-IT" sz="2000" dirty="0" err="1">
                <a:latin typeface="Courier New" panose="02070309020205020404" pitchFamily="49" charset="0"/>
                <a:cs typeface="Courier New" panose="02070309020205020404" pitchFamily="49" charset="0"/>
              </a:rPr>
              <a:t>a.power</a:t>
            </a:r>
            <a:r>
              <a:rPr lang="it-IT" sz="2000" dirty="0">
                <a:latin typeface="Courier New" panose="02070309020205020404" pitchFamily="49" charset="0"/>
                <a:cs typeface="Courier New" panose="02070309020205020404" pitchFamily="49" charset="0"/>
              </a:rPr>
              <a:t>()    </a:t>
            </a:r>
            <a:r>
              <a:rPr lang="it-IT" sz="2000" dirty="0" err="1">
                <a:latin typeface="Arial" panose="020B0604020202020204" pitchFamily="34" charset="0"/>
                <a:cs typeface="Arial" panose="020B0604020202020204" pitchFamily="34" charset="0"/>
              </a:rPr>
              <a:t>returns</a:t>
            </a:r>
            <a:r>
              <a:rPr lang="it-IT" sz="2000" dirty="0">
                <a:latin typeface="Arial" panose="020B0604020202020204" pitchFamily="34" charset="0"/>
                <a:cs typeface="Arial" panose="020B0604020202020204" pitchFamily="34" charset="0"/>
              </a:rPr>
              <a:t> 3.0e-3  (3 </a:t>
            </a:r>
            <a:r>
              <a:rPr lang="it-IT" sz="2000" dirty="0" err="1">
                <a:latin typeface="Arial" panose="020B0604020202020204" pitchFamily="34" charset="0"/>
                <a:cs typeface="Arial" panose="020B0604020202020204" pitchFamily="34" charset="0"/>
              </a:rPr>
              <a:t>mW</a:t>
            </a:r>
            <a:r>
              <a:rPr lang="it-IT"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036385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365654-312E-4C57-89EC-636F45EB127C}"/>
              </a:ext>
            </a:extLst>
          </p:cNvPr>
          <p:cNvSpPr>
            <a:spLocks noGrp="1"/>
          </p:cNvSpPr>
          <p:nvPr>
            <p:ph type="title"/>
          </p:nvPr>
        </p:nvSpPr>
        <p:spPr>
          <a:xfrm>
            <a:off x="838200" y="241835"/>
            <a:ext cx="10515600" cy="662397"/>
          </a:xfrm>
        </p:spPr>
        <p:txBody>
          <a:bodyPr/>
          <a:lstStyle/>
          <a:p>
            <a:r>
              <a:rPr lang="en-US" dirty="0"/>
              <a:t>Modules</a:t>
            </a:r>
          </a:p>
        </p:txBody>
      </p:sp>
      <p:sp>
        <p:nvSpPr>
          <p:cNvPr id="3" name="Segnaposto piè di pagina 2">
            <a:extLst>
              <a:ext uri="{FF2B5EF4-FFF2-40B4-BE49-F238E27FC236}">
                <a16:creationId xmlns:a16="http://schemas.microsoft.com/office/drawing/2014/main" id="{1E0A1A29-6119-467B-97F9-E8F9926DF1A4}"/>
              </a:ext>
            </a:extLst>
          </p:cNvPr>
          <p:cNvSpPr>
            <a:spLocks noGrp="1"/>
          </p:cNvSpPr>
          <p:nvPr>
            <p:ph type="ftr" sz="quarter" idx="11"/>
          </p:nvPr>
        </p:nvSpPr>
        <p:spPr/>
        <p:txBody>
          <a:bodyPr/>
          <a:lstStyle/>
          <a:p>
            <a:r>
              <a:rPr lang="en-US"/>
              <a:t>P. Bruschi – Sensor Systems</a:t>
            </a:r>
            <a:endParaRPr lang="en-US" dirty="0"/>
          </a:p>
        </p:txBody>
      </p:sp>
      <p:sp>
        <p:nvSpPr>
          <p:cNvPr id="4" name="Segnaposto numero diapositiva 3">
            <a:extLst>
              <a:ext uri="{FF2B5EF4-FFF2-40B4-BE49-F238E27FC236}">
                <a16:creationId xmlns:a16="http://schemas.microsoft.com/office/drawing/2014/main" id="{FB2776AE-E311-4E1B-AF55-889955842CF7}"/>
              </a:ext>
            </a:extLst>
          </p:cNvPr>
          <p:cNvSpPr>
            <a:spLocks noGrp="1"/>
          </p:cNvSpPr>
          <p:nvPr>
            <p:ph type="sldNum" sz="quarter" idx="12"/>
          </p:nvPr>
        </p:nvSpPr>
        <p:spPr/>
        <p:txBody>
          <a:bodyPr/>
          <a:lstStyle/>
          <a:p>
            <a:fld id="{02055017-B6DE-4C35-A63B-40EADAC97849}" type="slidenum">
              <a:rPr lang="en-US" smtClean="0"/>
              <a:t>12</a:t>
            </a:fld>
            <a:endParaRPr lang="en-US" dirty="0"/>
          </a:p>
        </p:txBody>
      </p:sp>
      <p:sp>
        <p:nvSpPr>
          <p:cNvPr id="5" name="CasellaDiTesto 4">
            <a:extLst>
              <a:ext uri="{FF2B5EF4-FFF2-40B4-BE49-F238E27FC236}">
                <a16:creationId xmlns:a16="http://schemas.microsoft.com/office/drawing/2014/main" id="{49EA446A-35AE-409D-B1BA-FCE671F3DE5C}"/>
              </a:ext>
            </a:extLst>
          </p:cNvPr>
          <p:cNvSpPr txBox="1"/>
          <p:nvPr/>
        </p:nvSpPr>
        <p:spPr>
          <a:xfrm>
            <a:off x="626724" y="781387"/>
            <a:ext cx="11322121" cy="5940088"/>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The Python language includes a very small number of built-in functions.</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In order to add functions and classes, modules can be loaded. For example, if we need to use mathematical functions, we can load the "math" module:</a:t>
            </a:r>
          </a:p>
          <a:p>
            <a:endParaRPr lang="en-US" sz="2000" dirty="0">
              <a:latin typeface="Arial" panose="020B0604020202020204" pitchFamily="34" charset="0"/>
              <a:cs typeface="Arial" panose="020B0604020202020204" pitchFamily="34" charset="0"/>
            </a:endParaRPr>
          </a:p>
          <a:p>
            <a:r>
              <a:rPr lang="en-US" sz="2000" dirty="0">
                <a:latin typeface="Courier New" panose="02070309020205020404" pitchFamily="49" charset="0"/>
                <a:cs typeface="Courier New" panose="02070309020205020404" pitchFamily="49" charset="0"/>
              </a:rPr>
              <a:t>import math  </a:t>
            </a:r>
            <a:r>
              <a:rPr lang="en-US" sz="2000" dirty="0">
                <a:latin typeface="Arial" panose="020B0604020202020204" pitchFamily="34" charset="0"/>
                <a:cs typeface="Arial" panose="020B0604020202020204" pitchFamily="34" charset="0"/>
              </a:rPr>
              <a:t>Loads (imports) the "math" module </a:t>
            </a:r>
          </a:p>
          <a:p>
            <a:r>
              <a:rPr lang="en-US" sz="2000" dirty="0" err="1">
                <a:latin typeface="Courier New" panose="02070309020205020404" pitchFamily="49" charset="0"/>
                <a:cs typeface="Courier New" panose="02070309020205020404" pitchFamily="49" charset="0"/>
              </a:rPr>
              <a:t>math.sin</a:t>
            </a:r>
            <a:r>
              <a:rPr lang="en-US" sz="2000" dirty="0">
                <a:latin typeface="Courier New" panose="02070309020205020404" pitchFamily="49" charset="0"/>
                <a:cs typeface="Courier New" panose="02070309020205020404" pitchFamily="49" charset="0"/>
              </a:rPr>
              <a:t>(10) </a:t>
            </a:r>
            <a:r>
              <a:rPr lang="en-US" sz="2000" dirty="0">
                <a:latin typeface="Arial" panose="020B0604020202020204" pitchFamily="34" charset="0"/>
                <a:cs typeface="Arial" panose="020B0604020202020204" pitchFamily="34" charset="0"/>
              </a:rPr>
              <a:t>Uses the "sin" function of module "math"</a:t>
            </a:r>
          </a:p>
          <a:p>
            <a:endParaRPr lang="en-US" sz="2000" dirty="0">
              <a:latin typeface="Arial" panose="020B0604020202020204" pitchFamily="34" charset="0"/>
              <a:cs typeface="Arial" panose="020B0604020202020204" pitchFamily="34" charset="0"/>
            </a:endParaRPr>
          </a:p>
          <a:p>
            <a:r>
              <a:rPr lang="en-US" sz="2000" dirty="0">
                <a:latin typeface="Courier New" panose="02070309020205020404" pitchFamily="49" charset="0"/>
                <a:cs typeface="Courier New" panose="02070309020205020404" pitchFamily="49" charset="0"/>
              </a:rPr>
              <a:t>from math </a:t>
            </a:r>
            <a:r>
              <a:rPr lang="en-US" sz="2000" dirty="0" err="1">
                <a:latin typeface="Courier New" panose="02070309020205020404" pitchFamily="49" charset="0"/>
                <a:cs typeface="Courier New" panose="02070309020205020404" pitchFamily="49" charset="0"/>
              </a:rPr>
              <a:t>inport</a:t>
            </a:r>
            <a:r>
              <a:rPr lang="en-US" sz="2000" dirty="0">
                <a:latin typeface="Courier New" panose="02070309020205020404" pitchFamily="49" charset="0"/>
                <a:cs typeface="Courier New" panose="02070309020205020404" pitchFamily="49" charset="0"/>
              </a:rPr>
              <a:t> *</a:t>
            </a:r>
            <a:r>
              <a:rPr lang="en-US" sz="2000" dirty="0">
                <a:latin typeface="Arial" panose="020B0604020202020204" pitchFamily="34" charset="0"/>
                <a:cs typeface="Arial" panose="020B0604020202020204" pitchFamily="34" charset="0"/>
              </a:rPr>
              <a:t>    Imports all functions from module math</a:t>
            </a:r>
            <a:endParaRPr lang="en-US" sz="2000" dirty="0">
              <a:latin typeface="Courier New" panose="02070309020205020404" pitchFamily="49" charset="0"/>
              <a:cs typeface="Courier New" panose="02070309020205020404" pitchFamily="49" charset="0"/>
            </a:endParaRPr>
          </a:p>
          <a:p>
            <a:r>
              <a:rPr lang="en-US" sz="2000" dirty="0">
                <a:latin typeface="Courier New" panose="02070309020205020404" pitchFamily="49" charset="0"/>
                <a:cs typeface="Courier New" panose="02070309020205020404" pitchFamily="49" charset="0"/>
              </a:rPr>
              <a:t>sin(10)</a:t>
            </a:r>
            <a:r>
              <a:rPr lang="en-US" sz="2000" dirty="0">
                <a:latin typeface="Arial" panose="020B0604020202020204" pitchFamily="34" charset="0"/>
                <a:cs typeface="Arial" panose="020B0604020202020204" pitchFamily="34" charset="0"/>
              </a:rPr>
              <a:t>   If functions are directly imported, it is not necessary to specify the</a:t>
            </a:r>
          </a:p>
          <a:p>
            <a:r>
              <a:rPr lang="en-US" sz="2000" dirty="0">
                <a:latin typeface="Arial" panose="020B0604020202020204" pitchFamily="34" charset="0"/>
                <a:cs typeface="Arial" panose="020B0604020202020204" pitchFamily="34" charset="0"/>
              </a:rPr>
              <a:t>                   module</a:t>
            </a:r>
          </a:p>
          <a:p>
            <a:endParaRPr lang="en-US" sz="2000" dirty="0">
              <a:latin typeface="Arial" panose="020B0604020202020204" pitchFamily="34" charset="0"/>
              <a:cs typeface="Arial" panose="020B0604020202020204" pitchFamily="34" charset="0"/>
            </a:endParaRPr>
          </a:p>
          <a:p>
            <a:r>
              <a:rPr lang="en-US" sz="2000" dirty="0">
                <a:latin typeface="Courier New" panose="02070309020205020404" pitchFamily="49" charset="0"/>
                <a:cs typeface="Courier New" panose="02070309020205020404" pitchFamily="49" charset="0"/>
              </a:rPr>
              <a:t>from math import sin, cos    </a:t>
            </a:r>
            <a:r>
              <a:rPr lang="en-US" sz="2000" dirty="0">
                <a:latin typeface="Arial" panose="020B0604020202020204" pitchFamily="34" charset="0"/>
                <a:cs typeface="Arial" panose="020B0604020202020204" pitchFamily="34" charset="0"/>
              </a:rPr>
              <a:t>It is possible to import only individual functions</a:t>
            </a:r>
          </a:p>
          <a:p>
            <a:r>
              <a:rPr lang="en-US" sz="2000" dirty="0">
                <a:latin typeface="Courier New" panose="02070309020205020404" pitchFamily="49" charset="0"/>
                <a:cs typeface="Courier New" panose="02070309020205020404" pitchFamily="49" charset="0"/>
              </a:rPr>
              <a:t>sin(10)*cos(2)</a:t>
            </a:r>
          </a:p>
          <a:p>
            <a:endParaRPr lang="en-US" sz="2000" dirty="0">
              <a:latin typeface="Arial" panose="020B0604020202020204" pitchFamily="34" charset="0"/>
              <a:cs typeface="Arial" panose="020B0604020202020204" pitchFamily="34" charset="0"/>
            </a:endParaRPr>
          </a:p>
          <a:p>
            <a:r>
              <a:rPr lang="en-US" sz="2000" dirty="0">
                <a:latin typeface="Courier New" panose="02070309020205020404" pitchFamily="49" charset="0"/>
                <a:cs typeface="Courier New" panose="02070309020205020404" pitchFamily="49" charset="0"/>
              </a:rPr>
              <a:t>import math as mt  </a:t>
            </a:r>
            <a:r>
              <a:rPr lang="en-US" sz="2000" dirty="0">
                <a:latin typeface="Arial" panose="020B0604020202020204" pitchFamily="34" charset="0"/>
                <a:cs typeface="Arial" panose="020B0604020202020204" pitchFamily="34" charset="0"/>
              </a:rPr>
              <a:t>    A module can be imported and referenced with a shortcut</a:t>
            </a:r>
          </a:p>
          <a:p>
            <a:r>
              <a:rPr lang="en-US" sz="2000" dirty="0" err="1">
                <a:latin typeface="Courier New" panose="02070309020205020404" pitchFamily="49" charset="0"/>
                <a:cs typeface="Courier New" panose="02070309020205020404" pitchFamily="49" charset="0"/>
              </a:rPr>
              <a:t>mt.sin</a:t>
            </a:r>
            <a:r>
              <a:rPr lang="en-US" sz="2000" dirty="0">
                <a:latin typeface="Courier New" panose="02070309020205020404" pitchFamily="49" charset="0"/>
                <a:cs typeface="Courier New" panose="02070309020205020404" pitchFamily="49" charset="0"/>
              </a:rPr>
              <a:t>(10)</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3135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95D56D-47E6-46E8-9CE7-231247B50104}"/>
              </a:ext>
            </a:extLst>
          </p:cNvPr>
          <p:cNvSpPr>
            <a:spLocks noGrp="1"/>
          </p:cNvSpPr>
          <p:nvPr>
            <p:ph type="title"/>
          </p:nvPr>
        </p:nvSpPr>
        <p:spPr/>
        <p:txBody>
          <a:bodyPr/>
          <a:lstStyle/>
          <a:p>
            <a:r>
              <a:rPr lang="en-US" dirty="0"/>
              <a:t>The Python standard library </a:t>
            </a:r>
          </a:p>
        </p:txBody>
      </p:sp>
      <p:sp>
        <p:nvSpPr>
          <p:cNvPr id="3" name="Segnaposto piè di pagina 2">
            <a:extLst>
              <a:ext uri="{FF2B5EF4-FFF2-40B4-BE49-F238E27FC236}">
                <a16:creationId xmlns:a16="http://schemas.microsoft.com/office/drawing/2014/main" id="{E00342E2-CA80-4656-9F0F-274D474584DF}"/>
              </a:ext>
            </a:extLst>
          </p:cNvPr>
          <p:cNvSpPr>
            <a:spLocks noGrp="1"/>
          </p:cNvSpPr>
          <p:nvPr>
            <p:ph type="ftr" sz="quarter" idx="11"/>
          </p:nvPr>
        </p:nvSpPr>
        <p:spPr/>
        <p:txBody>
          <a:bodyPr/>
          <a:lstStyle/>
          <a:p>
            <a:r>
              <a:rPr lang="en-US"/>
              <a:t>P. Bruschi – Sensor Systems</a:t>
            </a:r>
            <a:endParaRPr lang="en-US" dirty="0"/>
          </a:p>
        </p:txBody>
      </p:sp>
      <p:sp>
        <p:nvSpPr>
          <p:cNvPr id="4" name="Segnaposto numero diapositiva 3">
            <a:extLst>
              <a:ext uri="{FF2B5EF4-FFF2-40B4-BE49-F238E27FC236}">
                <a16:creationId xmlns:a16="http://schemas.microsoft.com/office/drawing/2014/main" id="{EE78F5F0-DE38-479F-B317-7AEEF2A73713}"/>
              </a:ext>
            </a:extLst>
          </p:cNvPr>
          <p:cNvSpPr>
            <a:spLocks noGrp="1"/>
          </p:cNvSpPr>
          <p:nvPr>
            <p:ph type="sldNum" sz="quarter" idx="12"/>
          </p:nvPr>
        </p:nvSpPr>
        <p:spPr/>
        <p:txBody>
          <a:bodyPr/>
          <a:lstStyle/>
          <a:p>
            <a:fld id="{02055017-B6DE-4C35-A63B-40EADAC97849}" type="slidenum">
              <a:rPr lang="en-US" smtClean="0"/>
              <a:t>13</a:t>
            </a:fld>
            <a:endParaRPr lang="en-US" dirty="0"/>
          </a:p>
        </p:txBody>
      </p:sp>
      <p:sp>
        <p:nvSpPr>
          <p:cNvPr id="5" name="CasellaDiTesto 4">
            <a:extLst>
              <a:ext uri="{FF2B5EF4-FFF2-40B4-BE49-F238E27FC236}">
                <a16:creationId xmlns:a16="http://schemas.microsoft.com/office/drawing/2014/main" id="{18CE5AE3-7CC9-4A14-AA6E-2E7C037EB1C1}"/>
              </a:ext>
            </a:extLst>
          </p:cNvPr>
          <p:cNvSpPr txBox="1"/>
          <p:nvPr/>
        </p:nvSpPr>
        <p:spPr>
          <a:xfrm>
            <a:off x="729465" y="1222625"/>
            <a:ext cx="10890607"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The standard python library includes modules that cover a very large variety of programming purposes. The following list shows just a few examples.   </a:t>
            </a:r>
          </a:p>
        </p:txBody>
      </p:sp>
      <p:sp>
        <p:nvSpPr>
          <p:cNvPr id="6" name="TextBox 5">
            <a:extLst>
              <a:ext uri="{FF2B5EF4-FFF2-40B4-BE49-F238E27FC236}">
                <a16:creationId xmlns:a16="http://schemas.microsoft.com/office/drawing/2014/main" id="{ACD34189-BCC5-4081-A509-3DE92DFB969E}"/>
              </a:ext>
            </a:extLst>
          </p:cNvPr>
          <p:cNvSpPr txBox="1"/>
          <p:nvPr/>
        </p:nvSpPr>
        <p:spPr>
          <a:xfrm>
            <a:off x="838200" y="2286000"/>
            <a:ext cx="10515599" cy="2246769"/>
          </a:xfrm>
          <a:prstGeom prst="rect">
            <a:avLst/>
          </a:prstGeom>
          <a:noFill/>
        </p:spPr>
        <p:txBody>
          <a:bodyPr wrap="square" rtlCol="0">
            <a:spAutoFit/>
          </a:bodyPr>
          <a:lstStyle/>
          <a:p>
            <a:r>
              <a:rPr lang="it-IT" sz="2000" dirty="0">
                <a:solidFill>
                  <a:schemeClr val="accent5">
                    <a:lumMod val="75000"/>
                  </a:schemeClr>
                </a:solidFill>
                <a:latin typeface="Arial" panose="020B0604020202020204" pitchFamily="34" charset="0"/>
                <a:cs typeface="Arial" panose="020B0604020202020204" pitchFamily="34" charset="0"/>
              </a:rPr>
              <a:t>Module		Function				</a:t>
            </a:r>
          </a:p>
          <a:p>
            <a:r>
              <a:rPr lang="it-IT" sz="2000" dirty="0">
                <a:latin typeface="Arial" panose="020B0604020202020204" pitchFamily="34" charset="0"/>
                <a:cs typeface="Arial" panose="020B0604020202020204" pitchFamily="34" charset="0"/>
              </a:rPr>
              <a:t>math		Mathematical functions			</a:t>
            </a:r>
          </a:p>
          <a:p>
            <a:r>
              <a:rPr lang="it-IT" sz="2000" dirty="0">
                <a:latin typeface="Arial" panose="020B0604020202020204" pitchFamily="34" charset="0"/>
                <a:cs typeface="Arial" panose="020B0604020202020204" pitchFamily="34" charset="0"/>
              </a:rPr>
              <a:t>os		Access to operating system commands (file system navigation, etc)</a:t>
            </a:r>
          </a:p>
          <a:p>
            <a:r>
              <a:rPr lang="it-IT" sz="2000" dirty="0">
                <a:latin typeface="Arial" panose="020B0604020202020204" pitchFamily="34" charset="0"/>
                <a:cs typeface="Arial" panose="020B0604020202020204" pitchFamily="34" charset="0"/>
              </a:rPr>
              <a:t>sys		Includes access to run-time parameters, such as command line arguments</a:t>
            </a:r>
          </a:p>
          <a:p>
            <a:r>
              <a:rPr lang="it-IT" sz="2000" dirty="0">
                <a:latin typeface="Arial" panose="020B0604020202020204" pitchFamily="34" charset="0"/>
                <a:cs typeface="Arial" panose="020B0604020202020204" pitchFamily="34" charset="0"/>
              </a:rPr>
              <a:t>time		Time (current time, etc) and delay functions such as  time.sleep(sec)</a:t>
            </a:r>
          </a:p>
          <a:p>
            <a:r>
              <a:rPr lang="it-IT" sz="2000" dirty="0">
                <a:latin typeface="Arial" panose="020B0604020202020204" pitchFamily="34" charset="0"/>
                <a:cs typeface="Arial" panose="020B0604020202020204" pitchFamily="34" charset="0"/>
              </a:rPr>
              <a:t>ctypes		For calling functions from libraries writen in other languages (such as C) </a:t>
            </a:r>
          </a:p>
          <a:p>
            <a:r>
              <a:rPr lang="it-IT" sz="2000" dirty="0">
                <a:latin typeface="Arial" panose="020B0604020202020204" pitchFamily="34" charset="0"/>
                <a:cs typeface="Arial" panose="020B0604020202020204" pitchFamily="34" charset="0"/>
              </a:rPr>
              <a:t>tkinter		Graphical interfaces</a:t>
            </a:r>
          </a:p>
        </p:txBody>
      </p:sp>
      <p:sp>
        <p:nvSpPr>
          <p:cNvPr id="7" name="TextBox 6">
            <a:extLst>
              <a:ext uri="{FF2B5EF4-FFF2-40B4-BE49-F238E27FC236}">
                <a16:creationId xmlns:a16="http://schemas.microsoft.com/office/drawing/2014/main" id="{551500E0-E6F0-4429-8E0B-9CE6D437FB07}"/>
              </a:ext>
            </a:extLst>
          </p:cNvPr>
          <p:cNvSpPr txBox="1"/>
          <p:nvPr/>
        </p:nvSpPr>
        <p:spPr>
          <a:xfrm>
            <a:off x="838200" y="4700789"/>
            <a:ext cx="10515599" cy="1200329"/>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The standard library includes mocules devoted to html, xml, json format decoding and encoding, management of e-mail servers and clients, soket implementations, string manipulation, input-output handling and much more. </a:t>
            </a:r>
          </a:p>
        </p:txBody>
      </p:sp>
    </p:spTree>
    <p:extLst>
      <p:ext uri="{BB962C8B-B14F-4D97-AF65-F5344CB8AC3E}">
        <p14:creationId xmlns:p14="http://schemas.microsoft.com/office/powerpoint/2010/main" val="1205706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F4BEF-CE25-4A4F-90E3-2CB742303578}"/>
              </a:ext>
            </a:extLst>
          </p:cNvPr>
          <p:cNvSpPr>
            <a:spLocks noGrp="1"/>
          </p:cNvSpPr>
          <p:nvPr>
            <p:ph type="title"/>
          </p:nvPr>
        </p:nvSpPr>
        <p:spPr>
          <a:xfrm>
            <a:off x="838200" y="136525"/>
            <a:ext cx="10515600" cy="662397"/>
          </a:xfrm>
        </p:spPr>
        <p:txBody>
          <a:bodyPr/>
          <a:lstStyle/>
          <a:p>
            <a:r>
              <a:rPr lang="it-IT" dirty="0"/>
              <a:t>Optional modules</a:t>
            </a:r>
          </a:p>
        </p:txBody>
      </p:sp>
      <p:sp>
        <p:nvSpPr>
          <p:cNvPr id="3" name="Footer Placeholder 2">
            <a:extLst>
              <a:ext uri="{FF2B5EF4-FFF2-40B4-BE49-F238E27FC236}">
                <a16:creationId xmlns:a16="http://schemas.microsoft.com/office/drawing/2014/main" id="{209DD770-9F1E-4C31-843A-E0833EEE2655}"/>
              </a:ext>
            </a:extLst>
          </p:cNvPr>
          <p:cNvSpPr>
            <a:spLocks noGrp="1"/>
          </p:cNvSpPr>
          <p:nvPr>
            <p:ph type="ftr" sz="quarter" idx="11"/>
          </p:nvPr>
        </p:nvSpPr>
        <p:spPr/>
        <p:txBody>
          <a:bodyPr/>
          <a:lstStyle/>
          <a:p>
            <a:r>
              <a:rPr lang="en-US"/>
              <a:t>P. Bruschi – Sensor Systems</a:t>
            </a:r>
            <a:endParaRPr lang="en-US" dirty="0"/>
          </a:p>
        </p:txBody>
      </p:sp>
      <p:sp>
        <p:nvSpPr>
          <p:cNvPr id="4" name="Slide Number Placeholder 3">
            <a:extLst>
              <a:ext uri="{FF2B5EF4-FFF2-40B4-BE49-F238E27FC236}">
                <a16:creationId xmlns:a16="http://schemas.microsoft.com/office/drawing/2014/main" id="{C722C1CC-CA9D-45EE-98A9-E12F64E49833}"/>
              </a:ext>
            </a:extLst>
          </p:cNvPr>
          <p:cNvSpPr>
            <a:spLocks noGrp="1"/>
          </p:cNvSpPr>
          <p:nvPr>
            <p:ph type="sldNum" sz="quarter" idx="12"/>
          </p:nvPr>
        </p:nvSpPr>
        <p:spPr/>
        <p:txBody>
          <a:bodyPr/>
          <a:lstStyle/>
          <a:p>
            <a:fld id="{02055017-B6DE-4C35-A63B-40EADAC97849}" type="slidenum">
              <a:rPr lang="en-US" smtClean="0"/>
              <a:t>14</a:t>
            </a:fld>
            <a:endParaRPr lang="en-US" dirty="0"/>
          </a:p>
        </p:txBody>
      </p:sp>
      <p:sp>
        <p:nvSpPr>
          <p:cNvPr id="5" name="TextBox 4">
            <a:extLst>
              <a:ext uri="{FF2B5EF4-FFF2-40B4-BE49-F238E27FC236}">
                <a16:creationId xmlns:a16="http://schemas.microsoft.com/office/drawing/2014/main" id="{7F51B91A-8DC6-4BD0-88B8-AFD9AED086C0}"/>
              </a:ext>
            </a:extLst>
          </p:cNvPr>
          <p:cNvSpPr txBox="1"/>
          <p:nvPr/>
        </p:nvSpPr>
        <p:spPr>
          <a:xfrm>
            <a:off x="721217" y="781095"/>
            <a:ext cx="10921284" cy="4893647"/>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Besides the rich collections of modules included in the standard library, python programmers can rely on modules developed within the wide Python community. Some popular modules are:</a:t>
            </a:r>
          </a:p>
          <a:p>
            <a:endParaRPr lang="it-IT" sz="2400" dirty="0">
              <a:latin typeface="Arial" panose="020B0604020202020204" pitchFamily="34" charset="0"/>
              <a:cs typeface="Arial" panose="020B0604020202020204" pitchFamily="34" charset="0"/>
            </a:endParaRPr>
          </a:p>
          <a:p>
            <a:r>
              <a:rPr lang="it-IT" sz="2400" dirty="0">
                <a:solidFill>
                  <a:schemeClr val="accent1">
                    <a:lumMod val="75000"/>
                  </a:schemeClr>
                </a:solidFill>
                <a:latin typeface="Arial" panose="020B0604020202020204" pitchFamily="34" charset="0"/>
                <a:cs typeface="Arial" panose="020B0604020202020204" pitchFamily="34" charset="0"/>
              </a:rPr>
              <a:t>numpy, scipy, matplotlib</a:t>
            </a:r>
            <a:r>
              <a:rPr lang="it-IT" sz="2400" dirty="0">
                <a:latin typeface="Arial" panose="020B0604020202020204" pitchFamily="34" charset="0"/>
                <a:cs typeface="Arial" panose="020B0604020202020204" pitchFamily="34" charset="0"/>
              </a:rPr>
              <a:t>:  all kind of numerical calculations for scientific purposes and 2d-3d plotting functions</a:t>
            </a:r>
          </a:p>
          <a:p>
            <a:r>
              <a:rPr lang="it-IT" sz="2400" dirty="0">
                <a:solidFill>
                  <a:schemeClr val="accent5">
                    <a:lumMod val="75000"/>
                  </a:schemeClr>
                </a:solidFill>
                <a:latin typeface="Arial" panose="020B0604020202020204" pitchFamily="34" charset="0"/>
                <a:cs typeface="Arial" panose="020B0604020202020204" pitchFamily="34" charset="0"/>
              </a:rPr>
              <a:t>pandas,   seaborn:</a:t>
            </a:r>
            <a:r>
              <a:rPr lang="it-IT" sz="2400" dirty="0">
                <a:latin typeface="Arial" panose="020B0604020202020204" pitchFamily="34" charset="0"/>
                <a:cs typeface="Arial" panose="020B0604020202020204" pitchFamily="34" charset="0"/>
              </a:rPr>
              <a:t> processing and plotting facilities for statistical data </a:t>
            </a:r>
          </a:p>
          <a:p>
            <a:r>
              <a:rPr lang="it-IT" sz="2400" dirty="0">
                <a:solidFill>
                  <a:schemeClr val="accent5">
                    <a:lumMod val="75000"/>
                  </a:schemeClr>
                </a:solidFill>
                <a:latin typeface="Arial" panose="020B0604020202020204" pitchFamily="34" charset="0"/>
                <a:cs typeface="Arial" panose="020B0604020202020204" pitchFamily="34" charset="0"/>
              </a:rPr>
              <a:t>sympy </a:t>
            </a:r>
            <a:r>
              <a:rPr lang="it-IT" sz="2400" dirty="0">
                <a:latin typeface="Arial" panose="020B0604020202020204" pitchFamily="34" charset="0"/>
                <a:cs typeface="Arial" panose="020B0604020202020204" pitchFamily="34" charset="0"/>
              </a:rPr>
              <a:t>: symbolic calculation</a:t>
            </a:r>
          </a:p>
          <a:p>
            <a:endParaRPr lang="it-IT" sz="2400" dirty="0">
              <a:latin typeface="Arial" panose="020B0604020202020204" pitchFamily="34" charset="0"/>
              <a:cs typeface="Arial" panose="020B0604020202020204" pitchFamily="34" charset="0"/>
            </a:endParaRPr>
          </a:p>
          <a:p>
            <a:r>
              <a:rPr lang="it-IT" sz="2400" dirty="0">
                <a:solidFill>
                  <a:schemeClr val="accent1">
                    <a:lumMod val="75000"/>
                  </a:schemeClr>
                </a:solidFill>
                <a:latin typeface="Arial" panose="020B0604020202020204" pitchFamily="34" charset="0"/>
                <a:cs typeface="Arial" panose="020B0604020202020204" pitchFamily="34" charset="0"/>
              </a:rPr>
              <a:t>pyserial</a:t>
            </a:r>
            <a:r>
              <a:rPr lang="it-IT" sz="2400" dirty="0">
                <a:latin typeface="Arial" panose="020B0604020202020204" pitchFamily="34" charset="0"/>
                <a:cs typeface="Arial" panose="020B0604020202020204" pitchFamily="34" charset="0"/>
              </a:rPr>
              <a:t>  a simple interface for serial ports and virtual serial ports</a:t>
            </a:r>
          </a:p>
          <a:p>
            <a:r>
              <a:rPr lang="it-IT" sz="2400" dirty="0">
                <a:solidFill>
                  <a:schemeClr val="accent1">
                    <a:lumMod val="75000"/>
                  </a:schemeClr>
                </a:solidFill>
                <a:latin typeface="Arial" panose="020B0604020202020204" pitchFamily="34" charset="0"/>
                <a:cs typeface="Arial" panose="020B0604020202020204" pitchFamily="34" charset="0"/>
              </a:rPr>
              <a:t>PyVisa</a:t>
            </a:r>
            <a:r>
              <a:rPr lang="it-IT" sz="2400" dirty="0">
                <a:latin typeface="Arial" panose="020B0604020202020204" pitchFamily="34" charset="0"/>
                <a:cs typeface="Arial" panose="020B0604020202020204" pitchFamily="34" charset="0"/>
              </a:rPr>
              <a:t>   control intsruments that adhere to the VISA standard</a:t>
            </a:r>
          </a:p>
          <a:p>
            <a:endParaRPr lang="it-IT" sz="2400" dirty="0">
              <a:latin typeface="Arial" panose="020B0604020202020204" pitchFamily="34" charset="0"/>
              <a:cs typeface="Arial" panose="020B0604020202020204" pitchFamily="34" charset="0"/>
            </a:endParaRPr>
          </a:p>
          <a:p>
            <a:r>
              <a:rPr lang="it-IT" sz="2400" dirty="0">
                <a:solidFill>
                  <a:schemeClr val="accent5">
                    <a:lumMod val="75000"/>
                  </a:schemeClr>
                </a:solidFill>
                <a:latin typeface="Arial" panose="020B0604020202020204" pitchFamily="34" charset="0"/>
                <a:cs typeface="Arial" panose="020B0604020202020204" pitchFamily="34" charset="0"/>
              </a:rPr>
              <a:t>pyQt5</a:t>
            </a:r>
            <a:r>
              <a:rPr lang="it-IT" sz="2400" dirty="0">
                <a:latin typeface="Arial" panose="020B0604020202020204" pitchFamily="34" charset="0"/>
                <a:cs typeface="Arial" panose="020B0604020202020204" pitchFamily="34" charset="0"/>
              </a:rPr>
              <a:t> : Qt-style graphycal interfaces</a:t>
            </a:r>
          </a:p>
        </p:txBody>
      </p:sp>
    </p:spTree>
    <p:extLst>
      <p:ext uri="{BB962C8B-B14F-4D97-AF65-F5344CB8AC3E}">
        <p14:creationId xmlns:p14="http://schemas.microsoft.com/office/powerpoint/2010/main" val="4276908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op programming languages">
            <a:extLst>
              <a:ext uri="{FF2B5EF4-FFF2-40B4-BE49-F238E27FC236}">
                <a16:creationId xmlns:a16="http://schemas.microsoft.com/office/drawing/2014/main" id="{8AE65D9C-6591-42FD-B5B8-3F15D6053B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1006" y="997876"/>
            <a:ext cx="6863138" cy="5147353"/>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59A98C7F-A30D-454C-B45A-B73D616AC9F5}"/>
              </a:ext>
            </a:extLst>
          </p:cNvPr>
          <p:cNvSpPr>
            <a:spLocks noGrp="1"/>
          </p:cNvSpPr>
          <p:nvPr>
            <p:ph type="title"/>
          </p:nvPr>
        </p:nvSpPr>
        <p:spPr/>
        <p:txBody>
          <a:bodyPr/>
          <a:lstStyle/>
          <a:p>
            <a:r>
              <a:rPr lang="en-US" dirty="0"/>
              <a:t>Top programming languages in 2021</a:t>
            </a:r>
          </a:p>
        </p:txBody>
      </p:sp>
      <p:sp>
        <p:nvSpPr>
          <p:cNvPr id="3" name="Segnaposto piè di pagina 2">
            <a:extLst>
              <a:ext uri="{FF2B5EF4-FFF2-40B4-BE49-F238E27FC236}">
                <a16:creationId xmlns:a16="http://schemas.microsoft.com/office/drawing/2014/main" id="{3ADF46F7-360A-40F1-B2C0-6715480DC645}"/>
              </a:ext>
            </a:extLst>
          </p:cNvPr>
          <p:cNvSpPr>
            <a:spLocks noGrp="1"/>
          </p:cNvSpPr>
          <p:nvPr>
            <p:ph type="ftr" sz="quarter" idx="11"/>
          </p:nvPr>
        </p:nvSpPr>
        <p:spPr/>
        <p:txBody>
          <a:bodyPr/>
          <a:lstStyle/>
          <a:p>
            <a:r>
              <a:rPr lang="en-US"/>
              <a:t>P. Bruschi – Sensor Systems</a:t>
            </a:r>
            <a:endParaRPr lang="en-US" dirty="0"/>
          </a:p>
        </p:txBody>
      </p:sp>
      <p:sp>
        <p:nvSpPr>
          <p:cNvPr id="4" name="Segnaposto numero diapositiva 3">
            <a:extLst>
              <a:ext uri="{FF2B5EF4-FFF2-40B4-BE49-F238E27FC236}">
                <a16:creationId xmlns:a16="http://schemas.microsoft.com/office/drawing/2014/main" id="{F9CD9FB9-0967-427A-A759-2385128510C8}"/>
              </a:ext>
            </a:extLst>
          </p:cNvPr>
          <p:cNvSpPr>
            <a:spLocks noGrp="1"/>
          </p:cNvSpPr>
          <p:nvPr>
            <p:ph type="sldNum" sz="quarter" idx="12"/>
          </p:nvPr>
        </p:nvSpPr>
        <p:spPr/>
        <p:txBody>
          <a:bodyPr/>
          <a:lstStyle/>
          <a:p>
            <a:fld id="{02055017-B6DE-4C35-A63B-40EADAC97849}" type="slidenum">
              <a:rPr lang="en-US" smtClean="0"/>
              <a:t>2</a:t>
            </a:fld>
            <a:endParaRPr lang="en-US" dirty="0"/>
          </a:p>
        </p:txBody>
      </p:sp>
      <p:sp>
        <p:nvSpPr>
          <p:cNvPr id="5" name="Rettangolo 4">
            <a:extLst>
              <a:ext uri="{FF2B5EF4-FFF2-40B4-BE49-F238E27FC236}">
                <a16:creationId xmlns:a16="http://schemas.microsoft.com/office/drawing/2014/main" id="{58C0B874-AE7A-4796-8DCF-2A2736725225}"/>
              </a:ext>
            </a:extLst>
          </p:cNvPr>
          <p:cNvSpPr/>
          <p:nvPr/>
        </p:nvSpPr>
        <p:spPr>
          <a:xfrm>
            <a:off x="4582274" y="2404153"/>
            <a:ext cx="883578" cy="57535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7" name="Rettangolo 6">
            <a:extLst>
              <a:ext uri="{FF2B5EF4-FFF2-40B4-BE49-F238E27FC236}">
                <a16:creationId xmlns:a16="http://schemas.microsoft.com/office/drawing/2014/main" id="{7038E5BE-53B3-4748-B64F-D2CE43D0A813}"/>
              </a:ext>
            </a:extLst>
          </p:cNvPr>
          <p:cNvSpPr/>
          <p:nvPr/>
        </p:nvSpPr>
        <p:spPr>
          <a:xfrm>
            <a:off x="5476126" y="2977794"/>
            <a:ext cx="883578" cy="57535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8" name="Rettangolo 7">
            <a:extLst>
              <a:ext uri="{FF2B5EF4-FFF2-40B4-BE49-F238E27FC236}">
                <a16:creationId xmlns:a16="http://schemas.microsoft.com/office/drawing/2014/main" id="{D4023048-D642-4489-B580-AE0C637756AC}"/>
              </a:ext>
            </a:extLst>
          </p:cNvPr>
          <p:cNvSpPr/>
          <p:nvPr/>
        </p:nvSpPr>
        <p:spPr>
          <a:xfrm>
            <a:off x="5465852" y="3571552"/>
            <a:ext cx="883578" cy="57535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9" name="Rettangolo 8">
            <a:extLst>
              <a:ext uri="{FF2B5EF4-FFF2-40B4-BE49-F238E27FC236}">
                <a16:creationId xmlns:a16="http://schemas.microsoft.com/office/drawing/2014/main" id="{DF494226-798C-4063-8746-39DEC2F508E8}"/>
              </a:ext>
            </a:extLst>
          </p:cNvPr>
          <p:cNvSpPr/>
          <p:nvPr/>
        </p:nvSpPr>
        <p:spPr>
          <a:xfrm>
            <a:off x="5455578" y="4165310"/>
            <a:ext cx="883578" cy="57535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10" name="Rettangolo 9">
            <a:extLst>
              <a:ext uri="{FF2B5EF4-FFF2-40B4-BE49-F238E27FC236}">
                <a16:creationId xmlns:a16="http://schemas.microsoft.com/office/drawing/2014/main" id="{989CED8B-AD50-4CE7-B13C-A4AB5546EE82}"/>
              </a:ext>
            </a:extLst>
          </p:cNvPr>
          <p:cNvSpPr/>
          <p:nvPr/>
        </p:nvSpPr>
        <p:spPr>
          <a:xfrm>
            <a:off x="4572000" y="4737229"/>
            <a:ext cx="883578" cy="57535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11" name="Rettangolo 10">
            <a:extLst>
              <a:ext uri="{FF2B5EF4-FFF2-40B4-BE49-F238E27FC236}">
                <a16:creationId xmlns:a16="http://schemas.microsoft.com/office/drawing/2014/main" id="{924F6A39-F3C1-44D7-B4FA-810B8E55993C}"/>
              </a:ext>
            </a:extLst>
          </p:cNvPr>
          <p:cNvSpPr/>
          <p:nvPr/>
        </p:nvSpPr>
        <p:spPr>
          <a:xfrm>
            <a:off x="5455578" y="5309148"/>
            <a:ext cx="883578" cy="57535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8264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DFF1F3-5EAE-4A8F-BA22-813237E66D5E}"/>
              </a:ext>
            </a:extLst>
          </p:cNvPr>
          <p:cNvSpPr>
            <a:spLocks noGrp="1"/>
          </p:cNvSpPr>
          <p:nvPr>
            <p:ph type="title"/>
          </p:nvPr>
        </p:nvSpPr>
        <p:spPr/>
        <p:txBody>
          <a:bodyPr/>
          <a:lstStyle/>
          <a:p>
            <a:r>
              <a:rPr lang="en-US" dirty="0"/>
              <a:t>Types in Python</a:t>
            </a:r>
          </a:p>
        </p:txBody>
      </p:sp>
      <p:sp>
        <p:nvSpPr>
          <p:cNvPr id="3" name="Segnaposto piè di pagina 2">
            <a:extLst>
              <a:ext uri="{FF2B5EF4-FFF2-40B4-BE49-F238E27FC236}">
                <a16:creationId xmlns:a16="http://schemas.microsoft.com/office/drawing/2014/main" id="{42024DAF-0F6E-4AC5-B029-9A90E38A024B}"/>
              </a:ext>
            </a:extLst>
          </p:cNvPr>
          <p:cNvSpPr>
            <a:spLocks noGrp="1"/>
          </p:cNvSpPr>
          <p:nvPr>
            <p:ph type="ftr" sz="quarter" idx="11"/>
          </p:nvPr>
        </p:nvSpPr>
        <p:spPr/>
        <p:txBody>
          <a:bodyPr/>
          <a:lstStyle/>
          <a:p>
            <a:r>
              <a:rPr lang="en-US"/>
              <a:t>P. Bruschi – Sensor Systems</a:t>
            </a:r>
            <a:endParaRPr lang="en-US" dirty="0"/>
          </a:p>
        </p:txBody>
      </p:sp>
      <p:sp>
        <p:nvSpPr>
          <p:cNvPr id="4" name="Segnaposto numero diapositiva 3">
            <a:extLst>
              <a:ext uri="{FF2B5EF4-FFF2-40B4-BE49-F238E27FC236}">
                <a16:creationId xmlns:a16="http://schemas.microsoft.com/office/drawing/2014/main" id="{AF6C371B-361E-432F-9CEC-50729F2E8C59}"/>
              </a:ext>
            </a:extLst>
          </p:cNvPr>
          <p:cNvSpPr>
            <a:spLocks noGrp="1"/>
          </p:cNvSpPr>
          <p:nvPr>
            <p:ph type="sldNum" sz="quarter" idx="12"/>
          </p:nvPr>
        </p:nvSpPr>
        <p:spPr/>
        <p:txBody>
          <a:bodyPr/>
          <a:lstStyle/>
          <a:p>
            <a:fld id="{02055017-B6DE-4C35-A63B-40EADAC97849}" type="slidenum">
              <a:rPr lang="en-US" smtClean="0"/>
              <a:t>3</a:t>
            </a:fld>
            <a:endParaRPr lang="en-US" dirty="0"/>
          </a:p>
        </p:txBody>
      </p:sp>
      <p:sp>
        <p:nvSpPr>
          <p:cNvPr id="5" name="CasellaDiTesto 4">
            <a:extLst>
              <a:ext uri="{FF2B5EF4-FFF2-40B4-BE49-F238E27FC236}">
                <a16:creationId xmlns:a16="http://schemas.microsoft.com/office/drawing/2014/main" id="{BCCF35A8-E41C-49DD-A632-BB1BFA24FFD0}"/>
              </a:ext>
            </a:extLst>
          </p:cNvPr>
          <p:cNvSpPr txBox="1"/>
          <p:nvPr/>
        </p:nvSpPr>
        <p:spPr>
          <a:xfrm>
            <a:off x="575353" y="1027522"/>
            <a:ext cx="11041294"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Python includes very versatile types. Here  we give an example of the most commonly used types:</a:t>
            </a:r>
          </a:p>
        </p:txBody>
      </p:sp>
      <p:sp>
        <p:nvSpPr>
          <p:cNvPr id="6" name="CasellaDiTesto 5">
            <a:extLst>
              <a:ext uri="{FF2B5EF4-FFF2-40B4-BE49-F238E27FC236}">
                <a16:creationId xmlns:a16="http://schemas.microsoft.com/office/drawing/2014/main" id="{A1D0B999-AE3C-4204-BFF9-8C617B23C801}"/>
              </a:ext>
            </a:extLst>
          </p:cNvPr>
          <p:cNvSpPr txBox="1"/>
          <p:nvPr/>
        </p:nvSpPr>
        <p:spPr>
          <a:xfrm>
            <a:off x="833919" y="2275597"/>
            <a:ext cx="8445357" cy="1200329"/>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int</a:t>
            </a:r>
            <a:r>
              <a:rPr lang="en-US" sz="2400" dirty="0">
                <a:latin typeface="Arial" panose="020B0604020202020204" pitchFamily="34" charset="0"/>
                <a:cs typeface="Arial" panose="020B0604020202020204" pitchFamily="34" charset="0"/>
              </a:rPr>
              <a:t>  (of potentially unlimited value)</a:t>
            </a:r>
          </a:p>
          <a:p>
            <a:r>
              <a:rPr lang="en-US" sz="2400" b="1" dirty="0">
                <a:latin typeface="Arial" panose="020B0604020202020204" pitchFamily="34" charset="0"/>
                <a:cs typeface="Arial" panose="020B0604020202020204" pitchFamily="34" charset="0"/>
              </a:rPr>
              <a:t>bool </a:t>
            </a:r>
            <a:r>
              <a:rPr lang="en-US" sz="2400" dirty="0">
                <a:latin typeface="Arial" panose="020B0604020202020204" pitchFamily="34" charset="0"/>
                <a:cs typeface="Arial" panose="020B0604020202020204" pitchFamily="34" charset="0"/>
              </a:rPr>
              <a:t> (True, False)</a:t>
            </a:r>
          </a:p>
          <a:p>
            <a:r>
              <a:rPr lang="en-US" sz="2400" b="1" dirty="0">
                <a:latin typeface="Arial" panose="020B0604020202020204" pitchFamily="34" charset="0"/>
                <a:cs typeface="Arial" panose="020B0604020202020204" pitchFamily="34" charset="0"/>
              </a:rPr>
              <a:t>float</a:t>
            </a:r>
            <a:r>
              <a:rPr lang="en-US" sz="2400" dirty="0">
                <a:latin typeface="Arial" panose="020B0604020202020204" pitchFamily="34" charset="0"/>
                <a:cs typeface="Arial" panose="020B0604020202020204" pitchFamily="34" charset="0"/>
              </a:rPr>
              <a:t>  (double precision floating point numbers)</a:t>
            </a:r>
          </a:p>
        </p:txBody>
      </p:sp>
      <p:sp>
        <p:nvSpPr>
          <p:cNvPr id="7" name="CasellaDiTesto 6">
            <a:extLst>
              <a:ext uri="{FF2B5EF4-FFF2-40B4-BE49-F238E27FC236}">
                <a16:creationId xmlns:a16="http://schemas.microsoft.com/office/drawing/2014/main" id="{3C1BA43A-EEB7-403E-B8EF-509DC302642A}"/>
              </a:ext>
            </a:extLst>
          </p:cNvPr>
          <p:cNvSpPr txBox="1"/>
          <p:nvPr/>
        </p:nvSpPr>
        <p:spPr>
          <a:xfrm>
            <a:off x="575353" y="1816953"/>
            <a:ext cx="6657653"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Scalar types</a:t>
            </a:r>
          </a:p>
        </p:txBody>
      </p:sp>
      <p:sp>
        <p:nvSpPr>
          <p:cNvPr id="8" name="CasellaDiTesto 7">
            <a:extLst>
              <a:ext uri="{FF2B5EF4-FFF2-40B4-BE49-F238E27FC236}">
                <a16:creationId xmlns:a16="http://schemas.microsoft.com/office/drawing/2014/main" id="{F12945A3-6B43-4188-B52B-C61EBC2364B8}"/>
              </a:ext>
            </a:extLst>
          </p:cNvPr>
          <p:cNvSpPr txBox="1"/>
          <p:nvPr/>
        </p:nvSpPr>
        <p:spPr>
          <a:xfrm>
            <a:off x="575352" y="3414937"/>
            <a:ext cx="6657653"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Character arrays:</a:t>
            </a:r>
          </a:p>
        </p:txBody>
      </p:sp>
      <p:sp>
        <p:nvSpPr>
          <p:cNvPr id="9" name="CasellaDiTesto 8">
            <a:extLst>
              <a:ext uri="{FF2B5EF4-FFF2-40B4-BE49-F238E27FC236}">
                <a16:creationId xmlns:a16="http://schemas.microsoft.com/office/drawing/2014/main" id="{07721529-26FE-4575-820E-49C9F9986457}"/>
              </a:ext>
            </a:extLst>
          </p:cNvPr>
          <p:cNvSpPr txBox="1"/>
          <p:nvPr/>
        </p:nvSpPr>
        <p:spPr>
          <a:xfrm>
            <a:off x="833919" y="3863360"/>
            <a:ext cx="11114926" cy="1569660"/>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str </a:t>
            </a:r>
            <a:r>
              <a:rPr lang="en-US" sz="2400" dirty="0">
                <a:latin typeface="Arial" panose="020B0604020202020204" pitchFamily="34" charset="0"/>
                <a:cs typeface="Arial" panose="020B0604020202020204" pitchFamily="34" charset="0"/>
              </a:rPr>
              <a:t> (string, array of "Unicode" characters. Characters different number of bytes. Most printable characters from different alphabets are supported)</a:t>
            </a:r>
          </a:p>
          <a:p>
            <a:r>
              <a:rPr lang="en-US" sz="2400" b="1" dirty="0">
                <a:latin typeface="Arial" panose="020B0604020202020204" pitchFamily="34" charset="0"/>
                <a:cs typeface="Arial" panose="020B0604020202020204" pitchFamily="34" charset="0"/>
              </a:rPr>
              <a:t>bytes</a:t>
            </a:r>
            <a:r>
              <a:rPr lang="en-US" sz="2400" dirty="0">
                <a:latin typeface="Arial" panose="020B0604020202020204" pitchFamily="34" charset="0"/>
                <a:cs typeface="Arial" panose="020B0604020202020204" pitchFamily="34" charset="0"/>
              </a:rPr>
              <a:t>  (array of ASCII, characters, each one represented by a single byte, useful to communicate with hardware components)</a:t>
            </a:r>
          </a:p>
        </p:txBody>
      </p:sp>
    </p:spTree>
    <p:extLst>
      <p:ext uri="{BB962C8B-B14F-4D97-AF65-F5344CB8AC3E}">
        <p14:creationId xmlns:p14="http://schemas.microsoft.com/office/powerpoint/2010/main" val="1544424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F8486-40CC-435E-B23E-DF409C14E691}"/>
              </a:ext>
            </a:extLst>
          </p:cNvPr>
          <p:cNvSpPr>
            <a:spLocks noGrp="1"/>
          </p:cNvSpPr>
          <p:nvPr>
            <p:ph type="title"/>
          </p:nvPr>
        </p:nvSpPr>
        <p:spPr>
          <a:xfrm>
            <a:off x="583842" y="136525"/>
            <a:ext cx="10515600" cy="662397"/>
          </a:xfrm>
        </p:spPr>
        <p:txBody>
          <a:bodyPr/>
          <a:lstStyle/>
          <a:p>
            <a:r>
              <a:rPr lang="it-IT" dirty="0"/>
              <a:t>Array-like data types</a:t>
            </a:r>
          </a:p>
        </p:txBody>
      </p:sp>
      <p:sp>
        <p:nvSpPr>
          <p:cNvPr id="3" name="Footer Placeholder 2">
            <a:extLst>
              <a:ext uri="{FF2B5EF4-FFF2-40B4-BE49-F238E27FC236}">
                <a16:creationId xmlns:a16="http://schemas.microsoft.com/office/drawing/2014/main" id="{D4F18C2F-2862-4D4C-A580-51E636569DBE}"/>
              </a:ext>
            </a:extLst>
          </p:cNvPr>
          <p:cNvSpPr>
            <a:spLocks noGrp="1"/>
          </p:cNvSpPr>
          <p:nvPr>
            <p:ph type="ftr" sz="quarter" idx="11"/>
          </p:nvPr>
        </p:nvSpPr>
        <p:spPr/>
        <p:txBody>
          <a:bodyPr/>
          <a:lstStyle/>
          <a:p>
            <a:r>
              <a:rPr lang="en-US"/>
              <a:t>P. Bruschi – Sensor Systems</a:t>
            </a:r>
            <a:endParaRPr lang="en-US" dirty="0"/>
          </a:p>
        </p:txBody>
      </p:sp>
      <p:sp>
        <p:nvSpPr>
          <p:cNvPr id="4" name="Slide Number Placeholder 3">
            <a:extLst>
              <a:ext uri="{FF2B5EF4-FFF2-40B4-BE49-F238E27FC236}">
                <a16:creationId xmlns:a16="http://schemas.microsoft.com/office/drawing/2014/main" id="{AA20FB0E-DD50-49AD-97AD-9A5A2521809B}"/>
              </a:ext>
            </a:extLst>
          </p:cNvPr>
          <p:cNvSpPr>
            <a:spLocks noGrp="1"/>
          </p:cNvSpPr>
          <p:nvPr>
            <p:ph type="sldNum" sz="quarter" idx="12"/>
          </p:nvPr>
        </p:nvSpPr>
        <p:spPr/>
        <p:txBody>
          <a:bodyPr/>
          <a:lstStyle/>
          <a:p>
            <a:fld id="{02055017-B6DE-4C35-A63B-40EADAC97849}" type="slidenum">
              <a:rPr lang="en-US" smtClean="0"/>
              <a:t>4</a:t>
            </a:fld>
            <a:endParaRPr lang="en-US" dirty="0"/>
          </a:p>
        </p:txBody>
      </p:sp>
      <p:sp>
        <p:nvSpPr>
          <p:cNvPr id="5" name="TextBox 4">
            <a:extLst>
              <a:ext uri="{FF2B5EF4-FFF2-40B4-BE49-F238E27FC236}">
                <a16:creationId xmlns:a16="http://schemas.microsoft.com/office/drawing/2014/main" id="{FDD63224-3D47-48A9-9280-5CB3EDC4E5BC}"/>
              </a:ext>
            </a:extLst>
          </p:cNvPr>
          <p:cNvSpPr txBox="1"/>
          <p:nvPr/>
        </p:nvSpPr>
        <p:spPr>
          <a:xfrm>
            <a:off x="583842" y="798922"/>
            <a:ext cx="11024315" cy="4708981"/>
          </a:xfrm>
          <a:prstGeom prst="rect">
            <a:avLst/>
          </a:prstGeom>
          <a:noFill/>
        </p:spPr>
        <p:txBody>
          <a:bodyPr wrap="square" rtlCol="0">
            <a:spAutoFit/>
          </a:bodyPr>
          <a:lstStyle/>
          <a:p>
            <a:r>
              <a:rPr lang="it-IT" sz="2000" b="1" dirty="0">
                <a:latin typeface="Arial" panose="020B0604020202020204" pitchFamily="34" charset="0"/>
                <a:cs typeface="Arial" panose="020B0604020202020204" pitchFamily="34" charset="0"/>
              </a:rPr>
              <a:t>Lists and Tuples </a:t>
            </a:r>
            <a:r>
              <a:rPr lang="it-IT" sz="2000" dirty="0">
                <a:latin typeface="Arial" panose="020B0604020202020204" pitchFamily="34" charset="0"/>
                <a:cs typeface="Arial" panose="020B0604020202020204" pitchFamily="34" charset="0"/>
              </a:rPr>
              <a:t>: these are ordered collection of elements that can be of any type. The type included in a list (or tuple) do not need to be homogeneous. </a:t>
            </a:r>
          </a:p>
          <a:p>
            <a:endParaRPr lang="it-IT" sz="2000" dirty="0">
              <a:latin typeface="Arial" panose="020B0604020202020204" pitchFamily="34" charset="0"/>
              <a:cs typeface="Arial" panose="020B0604020202020204" pitchFamily="34" charset="0"/>
            </a:endParaRPr>
          </a:p>
          <a:p>
            <a:r>
              <a:rPr lang="it-IT" sz="2000" dirty="0">
                <a:latin typeface="Arial" panose="020B0604020202020204" pitchFamily="34" charset="0"/>
                <a:cs typeface="Arial" panose="020B0604020202020204" pitchFamily="34" charset="0"/>
              </a:rPr>
              <a:t>Syntax for lists:</a:t>
            </a:r>
          </a:p>
          <a:p>
            <a:r>
              <a:rPr lang="it-IT" sz="2000" dirty="0">
                <a:latin typeface="Courier New" panose="02070309020205020404" pitchFamily="49" charset="0"/>
                <a:cs typeface="Courier New" panose="02070309020205020404" pitchFamily="49" charset="0"/>
              </a:rPr>
              <a:t>a=[12.3,"abc",10]  </a:t>
            </a:r>
            <a:r>
              <a:rPr lang="it-IT" sz="2000" dirty="0">
                <a:latin typeface="Arial" panose="020B0604020202020204" pitchFamily="34" charset="0"/>
                <a:cs typeface="Arial" panose="020B0604020202020204" pitchFamily="34" charset="0"/>
              </a:rPr>
              <a:t>This is a list of three elements, a float, a string and an integer.</a:t>
            </a:r>
          </a:p>
          <a:p>
            <a:r>
              <a:rPr lang="it-IT" sz="2000" dirty="0">
                <a:latin typeface="Courier New" panose="02070309020205020404" pitchFamily="49" charset="0"/>
                <a:cs typeface="Courier New" panose="02070309020205020404" pitchFamily="49" charset="0"/>
              </a:rPr>
              <a:t>a=[[2,3],[0.23, "ab"]] </a:t>
            </a:r>
            <a:r>
              <a:rPr lang="it-IT" sz="2000" dirty="0">
                <a:latin typeface="Arial" panose="020B0604020202020204" pitchFamily="34" charset="0"/>
                <a:cs typeface="Arial" panose="020B0604020202020204" pitchFamily="34" charset="0"/>
              </a:rPr>
              <a:t>This is a list, whose elements are other two lists.</a:t>
            </a:r>
          </a:p>
          <a:p>
            <a:endParaRPr lang="it-IT" sz="2000" dirty="0">
              <a:latin typeface="Arial" panose="020B0604020202020204" pitchFamily="34" charset="0"/>
              <a:cs typeface="Arial" panose="020B0604020202020204" pitchFamily="34" charset="0"/>
            </a:endParaRPr>
          </a:p>
          <a:p>
            <a:r>
              <a:rPr lang="it-IT" sz="2000" dirty="0">
                <a:latin typeface="Arial" panose="020B0604020202020204" pitchFamily="34" charset="0"/>
                <a:cs typeface="Arial" panose="020B0604020202020204" pitchFamily="34" charset="0"/>
              </a:rPr>
              <a:t>Tuples are simply constant lists, i.e. lists whose elements can't be changed. The syntax is the same but with round brakets: </a:t>
            </a:r>
          </a:p>
          <a:p>
            <a:r>
              <a:rPr lang="it-IT" sz="2000" dirty="0">
                <a:latin typeface="Courier New" panose="02070309020205020404" pitchFamily="49" charset="0"/>
                <a:cs typeface="Courier New" panose="02070309020205020404" pitchFamily="49" charset="0"/>
              </a:rPr>
              <a:t>a=(12.3,"abc",10)</a:t>
            </a:r>
          </a:p>
          <a:p>
            <a:endParaRPr lang="it-IT" sz="2000" dirty="0">
              <a:latin typeface="Arial" panose="020B0604020202020204" pitchFamily="34" charset="0"/>
              <a:cs typeface="Arial" panose="020B0604020202020204" pitchFamily="34" charset="0"/>
            </a:endParaRPr>
          </a:p>
          <a:p>
            <a:r>
              <a:rPr lang="it-IT" sz="2000" dirty="0">
                <a:latin typeface="Arial" panose="020B0604020202020204" pitchFamily="34" charset="0"/>
                <a:cs typeface="Arial" panose="020B0604020202020204" pitchFamily="34" charset="0"/>
              </a:rPr>
              <a:t>Indexing is similar to the case of the c language: elements are associated to an integer index, starting from 0:</a:t>
            </a:r>
          </a:p>
          <a:p>
            <a:r>
              <a:rPr lang="it-IT" sz="2000" dirty="0">
                <a:latin typeface="Courier New" panose="02070309020205020404" pitchFamily="49" charset="0"/>
                <a:cs typeface="Courier New" panose="02070309020205020404" pitchFamily="49" charset="0"/>
              </a:rPr>
              <a:t>a=[12.3,"abc",10]</a:t>
            </a:r>
            <a:endParaRPr lang="it-IT" sz="2000" dirty="0">
              <a:latin typeface="Arial" panose="020B0604020202020204" pitchFamily="34" charset="0"/>
              <a:cs typeface="Arial" panose="020B0604020202020204" pitchFamily="34" charset="0"/>
            </a:endParaRPr>
          </a:p>
          <a:p>
            <a:r>
              <a:rPr lang="it-IT" sz="2000" dirty="0">
                <a:latin typeface="Courier New" panose="02070309020205020404" pitchFamily="49" charset="0"/>
                <a:cs typeface="Courier New" panose="02070309020205020404" pitchFamily="49" charset="0"/>
              </a:rPr>
              <a:t>a[0] returns 12.3</a:t>
            </a:r>
          </a:p>
        </p:txBody>
      </p:sp>
    </p:spTree>
    <p:extLst>
      <p:ext uri="{BB962C8B-B14F-4D97-AF65-F5344CB8AC3E}">
        <p14:creationId xmlns:p14="http://schemas.microsoft.com/office/powerpoint/2010/main" val="4084763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C59D6-7D5B-4662-A9AD-3129744E3EEE}"/>
              </a:ext>
            </a:extLst>
          </p:cNvPr>
          <p:cNvSpPr>
            <a:spLocks noGrp="1"/>
          </p:cNvSpPr>
          <p:nvPr>
            <p:ph type="title"/>
          </p:nvPr>
        </p:nvSpPr>
        <p:spPr/>
        <p:txBody>
          <a:bodyPr/>
          <a:lstStyle/>
          <a:p>
            <a:r>
              <a:rPr lang="it-IT" dirty="0"/>
              <a:t>Indexing in Python</a:t>
            </a:r>
          </a:p>
        </p:txBody>
      </p:sp>
      <p:sp>
        <p:nvSpPr>
          <p:cNvPr id="3" name="Footer Placeholder 2">
            <a:extLst>
              <a:ext uri="{FF2B5EF4-FFF2-40B4-BE49-F238E27FC236}">
                <a16:creationId xmlns:a16="http://schemas.microsoft.com/office/drawing/2014/main" id="{606D17F2-D2FC-4AD9-A80A-4E035914817D}"/>
              </a:ext>
            </a:extLst>
          </p:cNvPr>
          <p:cNvSpPr>
            <a:spLocks noGrp="1"/>
          </p:cNvSpPr>
          <p:nvPr>
            <p:ph type="ftr" sz="quarter" idx="11"/>
          </p:nvPr>
        </p:nvSpPr>
        <p:spPr/>
        <p:txBody>
          <a:bodyPr/>
          <a:lstStyle/>
          <a:p>
            <a:r>
              <a:rPr lang="en-US"/>
              <a:t>P. Bruschi – Sensor Systems</a:t>
            </a:r>
            <a:endParaRPr lang="en-US" dirty="0"/>
          </a:p>
        </p:txBody>
      </p:sp>
      <p:sp>
        <p:nvSpPr>
          <p:cNvPr id="4" name="Slide Number Placeholder 3">
            <a:extLst>
              <a:ext uri="{FF2B5EF4-FFF2-40B4-BE49-F238E27FC236}">
                <a16:creationId xmlns:a16="http://schemas.microsoft.com/office/drawing/2014/main" id="{E0AF2957-0585-42E7-AF83-5A4C855EB263}"/>
              </a:ext>
            </a:extLst>
          </p:cNvPr>
          <p:cNvSpPr>
            <a:spLocks noGrp="1"/>
          </p:cNvSpPr>
          <p:nvPr>
            <p:ph type="sldNum" sz="quarter" idx="12"/>
          </p:nvPr>
        </p:nvSpPr>
        <p:spPr/>
        <p:txBody>
          <a:bodyPr/>
          <a:lstStyle/>
          <a:p>
            <a:fld id="{02055017-B6DE-4C35-A63B-40EADAC97849}" type="slidenum">
              <a:rPr lang="en-US" smtClean="0"/>
              <a:t>5</a:t>
            </a:fld>
            <a:endParaRPr lang="en-US" dirty="0"/>
          </a:p>
        </p:txBody>
      </p:sp>
      <p:sp>
        <p:nvSpPr>
          <p:cNvPr id="5" name="TextBox 4">
            <a:extLst>
              <a:ext uri="{FF2B5EF4-FFF2-40B4-BE49-F238E27FC236}">
                <a16:creationId xmlns:a16="http://schemas.microsoft.com/office/drawing/2014/main" id="{EC596819-BD98-406C-AA94-0DD94170DC92}"/>
              </a:ext>
            </a:extLst>
          </p:cNvPr>
          <p:cNvSpPr txBox="1"/>
          <p:nvPr/>
        </p:nvSpPr>
        <p:spPr>
          <a:xfrm>
            <a:off x="714935" y="920621"/>
            <a:ext cx="10762129" cy="5324535"/>
          </a:xfrm>
          <a:prstGeom prst="rect">
            <a:avLst/>
          </a:prstGeom>
          <a:noFill/>
        </p:spPr>
        <p:txBody>
          <a:bodyPr wrap="square" rtlCol="0">
            <a:spAutoFit/>
          </a:bodyPr>
          <a:lstStyle/>
          <a:p>
            <a:r>
              <a:rPr lang="it-IT" sz="2000" dirty="0">
                <a:latin typeface="Arial" panose="020B0604020202020204" pitchFamily="34" charset="0"/>
                <a:cs typeface="Arial" panose="020B0604020202020204" pitchFamily="34" charset="0"/>
              </a:rPr>
              <a:t>Negative indices are allowed. A negative index starts counting from the bottom of the list.</a:t>
            </a:r>
          </a:p>
          <a:p>
            <a:endParaRPr lang="it-IT" sz="2000" dirty="0">
              <a:latin typeface="Arial" panose="020B0604020202020204" pitchFamily="34" charset="0"/>
              <a:cs typeface="Arial" panose="020B0604020202020204" pitchFamily="34" charset="0"/>
            </a:endParaRPr>
          </a:p>
          <a:p>
            <a:r>
              <a:rPr lang="it-IT" sz="2000" dirty="0">
                <a:latin typeface="Courier New" panose="02070309020205020404" pitchFamily="49" charset="0"/>
                <a:cs typeface="Courier New" panose="02070309020205020404" pitchFamily="49" charset="0"/>
              </a:rPr>
              <a:t>a=["a","b",6.1,10,5.6]</a:t>
            </a:r>
          </a:p>
          <a:p>
            <a:r>
              <a:rPr lang="it-IT" sz="2000" dirty="0">
                <a:latin typeface="Courier New" panose="02070309020205020404" pitchFamily="49" charset="0"/>
                <a:cs typeface="Courier New" panose="02070309020205020404" pitchFamily="49" charset="0"/>
              </a:rPr>
              <a:t>a[-1] </a:t>
            </a:r>
            <a:r>
              <a:rPr lang="it-IT" sz="2000" dirty="0">
                <a:latin typeface="Arial" panose="020B0604020202020204" pitchFamily="34" charset="0"/>
                <a:cs typeface="Arial" panose="020B0604020202020204" pitchFamily="34" charset="0"/>
              </a:rPr>
              <a:t>is 5.6, </a:t>
            </a:r>
            <a:r>
              <a:rPr lang="it-IT" sz="2000" dirty="0">
                <a:latin typeface="Courier New" panose="02070309020205020404" pitchFamily="49" charset="0"/>
                <a:cs typeface="Courier New" panose="02070309020205020404" pitchFamily="49" charset="0"/>
              </a:rPr>
              <a:t>a[-2] </a:t>
            </a:r>
            <a:r>
              <a:rPr lang="it-IT" sz="2000" dirty="0">
                <a:latin typeface="Arial" panose="020B0604020202020204" pitchFamily="34" charset="0"/>
                <a:cs typeface="Arial" panose="020B0604020202020204" pitchFamily="34" charset="0"/>
              </a:rPr>
              <a:t>is 10  and so on </a:t>
            </a:r>
          </a:p>
          <a:p>
            <a:endParaRPr lang="it-IT" sz="2000" dirty="0">
              <a:latin typeface="Arial" panose="020B0604020202020204" pitchFamily="34" charset="0"/>
              <a:cs typeface="Arial" panose="020B0604020202020204" pitchFamily="34" charset="0"/>
            </a:endParaRPr>
          </a:p>
          <a:p>
            <a:r>
              <a:rPr lang="it-IT" sz="2000" dirty="0">
                <a:latin typeface="Arial" panose="020B0604020202020204" pitchFamily="34" charset="0"/>
                <a:cs typeface="Arial" panose="020B0604020202020204" pitchFamily="34" charset="0"/>
              </a:rPr>
              <a:t>Slicing.  Applying slicing  to a list produces a subset of the original list. </a:t>
            </a:r>
          </a:p>
          <a:p>
            <a:endParaRPr lang="it-IT" sz="2000" dirty="0">
              <a:latin typeface="Arial" panose="020B0604020202020204" pitchFamily="34" charset="0"/>
              <a:cs typeface="Arial" panose="020B0604020202020204" pitchFamily="34" charset="0"/>
            </a:endParaRPr>
          </a:p>
          <a:p>
            <a:r>
              <a:rPr lang="it-IT" sz="2000" dirty="0">
                <a:latin typeface="Courier New" panose="02070309020205020404" pitchFamily="49" charset="0"/>
                <a:cs typeface="Courier New" panose="02070309020205020404" pitchFamily="49" charset="0"/>
              </a:rPr>
              <a:t>a[i1:i2]</a:t>
            </a:r>
            <a:r>
              <a:rPr lang="it-IT" sz="2000" dirty="0">
                <a:latin typeface="Arial" panose="020B0604020202020204" pitchFamily="34" charset="0"/>
                <a:cs typeface="Arial" panose="020B0604020202020204" pitchFamily="34" charset="0"/>
              </a:rPr>
              <a:t> returtns a sublist including elements from </a:t>
            </a:r>
            <a:r>
              <a:rPr lang="it-IT" sz="2000" dirty="0">
                <a:latin typeface="Courier New" panose="02070309020205020404" pitchFamily="49" charset="0"/>
                <a:cs typeface="Courier New" panose="02070309020205020404" pitchFamily="49" charset="0"/>
              </a:rPr>
              <a:t>i1</a:t>
            </a:r>
            <a:r>
              <a:rPr lang="it-IT" sz="2000" dirty="0">
                <a:latin typeface="Arial" panose="020B0604020202020204" pitchFamily="34" charset="0"/>
                <a:cs typeface="Arial" panose="020B0604020202020204" pitchFamily="34" charset="0"/>
              </a:rPr>
              <a:t> and </a:t>
            </a:r>
            <a:r>
              <a:rPr lang="it-IT" sz="2000" dirty="0">
                <a:latin typeface="Courier New" panose="02070309020205020404" pitchFamily="49" charset="0"/>
                <a:cs typeface="Courier New" panose="02070309020205020404" pitchFamily="49" charset="0"/>
              </a:rPr>
              <a:t>i1-1</a:t>
            </a:r>
          </a:p>
          <a:p>
            <a:r>
              <a:rPr lang="it-IT" sz="2000" dirty="0">
                <a:latin typeface="Arial" panose="020B0604020202020204" pitchFamily="34" charset="0"/>
                <a:cs typeface="Arial" panose="020B0604020202020204" pitchFamily="34" charset="0"/>
              </a:rPr>
              <a:t>Example: </a:t>
            </a:r>
            <a:r>
              <a:rPr lang="it-IT" sz="2000" dirty="0">
                <a:latin typeface="Courier New" panose="02070309020205020404" pitchFamily="49" charset="0"/>
                <a:cs typeface="Courier New" panose="02070309020205020404" pitchFamily="49" charset="0"/>
              </a:rPr>
              <a:t>a[2:4] </a:t>
            </a:r>
            <a:r>
              <a:rPr lang="it-IT" sz="2000" dirty="0">
                <a:latin typeface="Arial" panose="020B0604020202020204" pitchFamily="34" charset="0"/>
                <a:cs typeface="Arial" panose="020B0604020202020204" pitchFamily="34" charset="0"/>
              </a:rPr>
              <a:t>returns the list </a:t>
            </a:r>
            <a:r>
              <a:rPr lang="it-IT" sz="2000" dirty="0">
                <a:latin typeface="Courier New" panose="02070309020205020404" pitchFamily="49" charset="0"/>
                <a:cs typeface="Courier New" panose="02070309020205020404" pitchFamily="49" charset="0"/>
              </a:rPr>
              <a:t>[6.1,10]</a:t>
            </a:r>
          </a:p>
          <a:p>
            <a:endParaRPr lang="it-IT" sz="2000" dirty="0">
              <a:latin typeface="Courier New" panose="02070309020205020404" pitchFamily="49" charset="0"/>
              <a:cs typeface="Courier New" panose="02070309020205020404" pitchFamily="49" charset="0"/>
            </a:endParaRPr>
          </a:p>
          <a:p>
            <a:r>
              <a:rPr lang="it-IT" sz="2000" dirty="0">
                <a:latin typeface="Courier New" panose="02070309020205020404" pitchFamily="49" charset="0"/>
                <a:cs typeface="Courier New" panose="02070309020205020404" pitchFamily="49" charset="0"/>
              </a:rPr>
              <a:t>a[i1:i2:s] </a:t>
            </a:r>
            <a:r>
              <a:rPr lang="it-IT" sz="2000" dirty="0">
                <a:latin typeface="Arial" panose="020B0604020202020204" pitchFamily="34" charset="0"/>
                <a:cs typeface="Arial" panose="020B0604020202020204" pitchFamily="34" charset="0"/>
              </a:rPr>
              <a:t>returns obtain elements from </a:t>
            </a:r>
            <a:r>
              <a:rPr lang="it-IT" sz="2000" dirty="0">
                <a:latin typeface="Courier New" panose="02070309020205020404" pitchFamily="49" charset="0"/>
                <a:cs typeface="Courier New" panose="02070309020205020404" pitchFamily="49" charset="0"/>
              </a:rPr>
              <a:t>i1</a:t>
            </a:r>
            <a:r>
              <a:rPr lang="it-IT" sz="2000" dirty="0">
                <a:latin typeface="Arial" panose="020B0604020202020204" pitchFamily="34" charset="0"/>
                <a:cs typeface="Arial" panose="020B0604020202020204" pitchFamily="34" charset="0"/>
              </a:rPr>
              <a:t> and </a:t>
            </a:r>
            <a:r>
              <a:rPr lang="it-IT" sz="2000" dirty="0">
                <a:latin typeface="Courier New" panose="02070309020205020404" pitchFamily="49" charset="0"/>
                <a:cs typeface="Courier New" panose="02070309020205020404" pitchFamily="49" charset="0"/>
              </a:rPr>
              <a:t>i1-1 </a:t>
            </a:r>
            <a:r>
              <a:rPr lang="it-IT" sz="2000" dirty="0">
                <a:latin typeface="Arial" panose="020B0604020202020204" pitchFamily="34" charset="0"/>
                <a:cs typeface="Arial" panose="020B0604020202020204" pitchFamily="34" charset="0"/>
              </a:rPr>
              <a:t>by step s</a:t>
            </a:r>
          </a:p>
          <a:p>
            <a:endParaRPr lang="it-IT" sz="2000" dirty="0">
              <a:latin typeface="Arial" panose="020B0604020202020204" pitchFamily="34" charset="0"/>
              <a:cs typeface="Arial" panose="020B0604020202020204" pitchFamily="34" charset="0"/>
            </a:endParaRPr>
          </a:p>
          <a:p>
            <a:r>
              <a:rPr lang="it-IT" sz="2000" dirty="0">
                <a:latin typeface="Courier New" panose="02070309020205020404" pitchFamily="49" charset="0"/>
                <a:cs typeface="Courier New" panose="02070309020205020404" pitchFamily="49" charset="0"/>
              </a:rPr>
              <a:t>a[0:4:2] </a:t>
            </a:r>
            <a:r>
              <a:rPr lang="it-IT" sz="2000" dirty="0">
                <a:latin typeface="Arial" panose="020B0604020202020204" pitchFamily="34" charset="0"/>
                <a:cs typeface="Arial" panose="020B0604020202020204" pitchFamily="34" charset="0"/>
              </a:rPr>
              <a:t>returns</a:t>
            </a:r>
            <a:r>
              <a:rPr lang="it-IT" sz="2000" dirty="0">
                <a:latin typeface="Courier New" panose="02070309020205020404" pitchFamily="49" charset="0"/>
                <a:cs typeface="Courier New" panose="02070309020205020404" pitchFamily="49" charset="0"/>
              </a:rPr>
              <a:t> ["a",6.1] </a:t>
            </a:r>
            <a:r>
              <a:rPr lang="it-IT" sz="2000" dirty="0">
                <a:latin typeface="Arial" panose="020B0604020202020204" pitchFamily="34" charset="0"/>
                <a:cs typeface="Arial" panose="020B0604020202020204" pitchFamily="34" charset="0"/>
              </a:rPr>
              <a:t>If the step is omitted, 1 is used</a:t>
            </a:r>
          </a:p>
          <a:p>
            <a:endParaRPr lang="it-IT" sz="2000" dirty="0">
              <a:latin typeface="Arial" panose="020B0604020202020204" pitchFamily="34" charset="0"/>
              <a:cs typeface="Arial" panose="020B0604020202020204" pitchFamily="34" charset="0"/>
            </a:endParaRPr>
          </a:p>
          <a:p>
            <a:r>
              <a:rPr lang="it-IT" sz="2000" dirty="0">
                <a:latin typeface="Arial" panose="020B0604020202020204" pitchFamily="34" charset="0"/>
                <a:cs typeface="Arial" panose="020B0604020202020204" pitchFamily="34" charset="0"/>
              </a:rPr>
              <a:t>If the start or the stop is omitted, the beginning or the end of the list are used, respectively:</a:t>
            </a:r>
          </a:p>
          <a:p>
            <a:r>
              <a:rPr lang="it-IT" sz="2000" dirty="0">
                <a:latin typeface="Courier New" panose="02070309020205020404" pitchFamily="49" charset="0"/>
                <a:cs typeface="Courier New" panose="02070309020205020404" pitchFamily="49" charset="0"/>
              </a:rPr>
              <a:t>a[:3] </a:t>
            </a:r>
            <a:r>
              <a:rPr lang="it-IT" sz="2000" dirty="0">
                <a:latin typeface="Arial" panose="020B0604020202020204" pitchFamily="34" charset="0"/>
                <a:cs typeface="Arial" panose="020B0604020202020204" pitchFamily="34" charset="0"/>
              </a:rPr>
              <a:t>returns</a:t>
            </a:r>
            <a:r>
              <a:rPr lang="it-IT" sz="2000" dirty="0">
                <a:latin typeface="Courier New" panose="02070309020205020404" pitchFamily="49" charset="0"/>
                <a:cs typeface="Courier New" panose="02070309020205020404" pitchFamily="49" charset="0"/>
              </a:rPr>
              <a:t> ["a","b",6.1]</a:t>
            </a:r>
            <a:r>
              <a:rPr lang="it-IT" sz="2000" dirty="0">
                <a:latin typeface="Arial" panose="020B0604020202020204" pitchFamily="34" charset="0"/>
                <a:cs typeface="Arial" panose="020B0604020202020204" pitchFamily="34" charset="0"/>
              </a:rPr>
              <a:t>, while</a:t>
            </a:r>
            <a:r>
              <a:rPr lang="it-IT" sz="2000" dirty="0">
                <a:latin typeface="Courier New" panose="02070309020205020404" pitchFamily="49" charset="0"/>
                <a:cs typeface="Courier New" panose="02070309020205020404" pitchFamily="49" charset="0"/>
              </a:rPr>
              <a:t> a[::2]</a:t>
            </a:r>
            <a:r>
              <a:rPr lang="it-IT" sz="2000" dirty="0">
                <a:latin typeface="Arial" panose="020B0604020202020204" pitchFamily="34" charset="0"/>
                <a:cs typeface="Arial" panose="020B0604020202020204" pitchFamily="34" charset="0"/>
              </a:rPr>
              <a:t> returns all the elements with even indices (both start and stop are omitted). </a:t>
            </a:r>
          </a:p>
        </p:txBody>
      </p:sp>
    </p:spTree>
    <p:extLst>
      <p:ext uri="{BB962C8B-B14F-4D97-AF65-F5344CB8AC3E}">
        <p14:creationId xmlns:p14="http://schemas.microsoft.com/office/powerpoint/2010/main" val="273417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0EF82-7C8F-4F7B-ACD9-CFC80FDE1DA4}"/>
              </a:ext>
            </a:extLst>
          </p:cNvPr>
          <p:cNvSpPr>
            <a:spLocks noGrp="1"/>
          </p:cNvSpPr>
          <p:nvPr>
            <p:ph type="title"/>
          </p:nvPr>
        </p:nvSpPr>
        <p:spPr/>
        <p:txBody>
          <a:bodyPr/>
          <a:lstStyle/>
          <a:p>
            <a:r>
              <a:rPr lang="it-IT" dirty="0"/>
              <a:t>Dictionaries</a:t>
            </a:r>
          </a:p>
        </p:txBody>
      </p:sp>
      <p:sp>
        <p:nvSpPr>
          <p:cNvPr id="3" name="Footer Placeholder 2">
            <a:extLst>
              <a:ext uri="{FF2B5EF4-FFF2-40B4-BE49-F238E27FC236}">
                <a16:creationId xmlns:a16="http://schemas.microsoft.com/office/drawing/2014/main" id="{6F33C2D7-94A6-44F6-B19B-52B4966BF197}"/>
              </a:ext>
            </a:extLst>
          </p:cNvPr>
          <p:cNvSpPr>
            <a:spLocks noGrp="1"/>
          </p:cNvSpPr>
          <p:nvPr>
            <p:ph type="ftr" sz="quarter" idx="11"/>
          </p:nvPr>
        </p:nvSpPr>
        <p:spPr/>
        <p:txBody>
          <a:bodyPr/>
          <a:lstStyle/>
          <a:p>
            <a:r>
              <a:rPr lang="en-US"/>
              <a:t>P. Bruschi – Sensor Systems</a:t>
            </a:r>
            <a:endParaRPr lang="en-US" dirty="0"/>
          </a:p>
        </p:txBody>
      </p:sp>
      <p:sp>
        <p:nvSpPr>
          <p:cNvPr id="4" name="Slide Number Placeholder 3">
            <a:extLst>
              <a:ext uri="{FF2B5EF4-FFF2-40B4-BE49-F238E27FC236}">
                <a16:creationId xmlns:a16="http://schemas.microsoft.com/office/drawing/2014/main" id="{FE20786E-97E3-4F27-9398-B8A27F1E47B4}"/>
              </a:ext>
            </a:extLst>
          </p:cNvPr>
          <p:cNvSpPr>
            <a:spLocks noGrp="1"/>
          </p:cNvSpPr>
          <p:nvPr>
            <p:ph type="sldNum" sz="quarter" idx="12"/>
          </p:nvPr>
        </p:nvSpPr>
        <p:spPr/>
        <p:txBody>
          <a:bodyPr/>
          <a:lstStyle/>
          <a:p>
            <a:fld id="{02055017-B6DE-4C35-A63B-40EADAC97849}" type="slidenum">
              <a:rPr lang="en-US" smtClean="0"/>
              <a:t>6</a:t>
            </a:fld>
            <a:endParaRPr lang="en-US" dirty="0"/>
          </a:p>
        </p:txBody>
      </p:sp>
      <p:sp>
        <p:nvSpPr>
          <p:cNvPr id="5" name="TextBox 4">
            <a:extLst>
              <a:ext uri="{FF2B5EF4-FFF2-40B4-BE49-F238E27FC236}">
                <a16:creationId xmlns:a16="http://schemas.microsoft.com/office/drawing/2014/main" id="{5E874BAA-432E-491C-BF24-6FF8B9A7A259}"/>
              </a:ext>
            </a:extLst>
          </p:cNvPr>
          <p:cNvSpPr txBox="1"/>
          <p:nvPr/>
        </p:nvSpPr>
        <p:spPr>
          <a:xfrm>
            <a:off x="838200" y="1171575"/>
            <a:ext cx="11020425" cy="400110"/>
          </a:xfrm>
          <a:prstGeom prst="rect">
            <a:avLst/>
          </a:prstGeom>
          <a:noFill/>
        </p:spPr>
        <p:txBody>
          <a:bodyPr wrap="square" rtlCol="0">
            <a:spAutoFit/>
          </a:bodyPr>
          <a:lstStyle/>
          <a:p>
            <a:r>
              <a:rPr lang="it-IT" sz="2000" dirty="0">
                <a:latin typeface="Arial" panose="020B0604020202020204" pitchFamily="34" charset="0"/>
                <a:cs typeface="Arial" panose="020B0604020202020204" pitchFamily="34" charset="0"/>
              </a:rPr>
              <a:t>Dictionaries are similar to lists and tuples, but accept non-integer indices</a:t>
            </a:r>
          </a:p>
        </p:txBody>
      </p:sp>
      <p:sp>
        <p:nvSpPr>
          <p:cNvPr id="6" name="TextBox 5">
            <a:extLst>
              <a:ext uri="{FF2B5EF4-FFF2-40B4-BE49-F238E27FC236}">
                <a16:creationId xmlns:a16="http://schemas.microsoft.com/office/drawing/2014/main" id="{A678D9B8-E5EF-4E2E-9A22-455CE718783D}"/>
              </a:ext>
            </a:extLst>
          </p:cNvPr>
          <p:cNvSpPr txBox="1"/>
          <p:nvPr/>
        </p:nvSpPr>
        <p:spPr>
          <a:xfrm>
            <a:off x="838200" y="2142582"/>
            <a:ext cx="10891838" cy="2554545"/>
          </a:xfrm>
          <a:prstGeom prst="rect">
            <a:avLst/>
          </a:prstGeom>
          <a:noFill/>
        </p:spPr>
        <p:txBody>
          <a:bodyPr wrap="square" rtlCol="0">
            <a:spAutoFit/>
          </a:bodyPr>
          <a:lstStyle/>
          <a:p>
            <a:r>
              <a:rPr lang="it-IT" sz="2000" dirty="0">
                <a:latin typeface="Arial" panose="020B0604020202020204" pitchFamily="34" charset="0"/>
                <a:cs typeface="Arial" panose="020B0604020202020204" pitchFamily="34" charset="0"/>
              </a:rPr>
              <a:t>Syntax:</a:t>
            </a:r>
          </a:p>
          <a:p>
            <a:r>
              <a:rPr lang="it-IT" sz="2000" dirty="0">
                <a:latin typeface="Courier New" panose="02070309020205020404" pitchFamily="49" charset="0"/>
                <a:cs typeface="Courier New" panose="02070309020205020404" pitchFamily="49" charset="0"/>
              </a:rPr>
              <a:t>a={"chiave a": 12.3,"chiave b": "aabb", "key":1.89}</a:t>
            </a:r>
            <a:r>
              <a:rPr lang="it-IT" sz="2000" dirty="0">
                <a:latin typeface="Arial" panose="020B0604020202020204" pitchFamily="34" charset="0"/>
                <a:cs typeface="Arial" panose="020B0604020202020204" pitchFamily="34" charset="0"/>
              </a:rPr>
              <a:t>  creates a dictionary.</a:t>
            </a:r>
          </a:p>
          <a:p>
            <a:r>
              <a:rPr lang="it-IT" sz="2000" dirty="0">
                <a:latin typeface="Arial" panose="020B0604020202020204" pitchFamily="34" charset="0"/>
                <a:cs typeface="Arial" panose="020B0604020202020204" pitchFamily="34" charset="0"/>
              </a:rPr>
              <a:t> </a:t>
            </a:r>
          </a:p>
          <a:p>
            <a:r>
              <a:rPr lang="it-IT" sz="2000" dirty="0">
                <a:latin typeface="Arial" panose="020B0604020202020204" pitchFamily="34" charset="0"/>
                <a:cs typeface="Arial" panose="020B0604020202020204" pitchFamily="34" charset="0"/>
              </a:rPr>
              <a:t>Each entry in the dictionary is formed by a key and a value. Keys and values can be of any type. Dictionaries are particularly usefun when all keys are strings, as in the example. </a:t>
            </a:r>
          </a:p>
          <a:p>
            <a:r>
              <a:rPr lang="it-IT" sz="2000" dirty="0">
                <a:latin typeface="Arial" panose="020B0604020202020204" pitchFamily="34" charset="0"/>
                <a:cs typeface="Arial" panose="020B0604020202020204" pitchFamily="34" charset="0"/>
              </a:rPr>
              <a:t>To retrieve a value, it is necessary to specify the key, as floows:</a:t>
            </a:r>
          </a:p>
          <a:p>
            <a:endParaRPr lang="it-IT" sz="2000" dirty="0">
              <a:latin typeface="Courier New" panose="02070309020205020404" pitchFamily="49" charset="0"/>
              <a:cs typeface="Courier New" panose="02070309020205020404" pitchFamily="49" charset="0"/>
            </a:endParaRPr>
          </a:p>
          <a:p>
            <a:r>
              <a:rPr lang="it-IT" sz="2000" dirty="0">
                <a:latin typeface="Courier New" panose="02070309020205020404" pitchFamily="49" charset="0"/>
                <a:cs typeface="Courier New" panose="02070309020205020404" pitchFamily="49" charset="0"/>
              </a:rPr>
              <a:t>a["chiave b"]</a:t>
            </a:r>
            <a:r>
              <a:rPr lang="it-IT" sz="2000" dirty="0">
                <a:latin typeface="Arial" panose="020B0604020202020204" pitchFamily="34" charset="0"/>
                <a:cs typeface="Arial" panose="020B0604020202020204" pitchFamily="34" charset="0"/>
              </a:rPr>
              <a:t> returns </a:t>
            </a:r>
            <a:r>
              <a:rPr lang="it-IT" sz="2000" dirty="0">
                <a:latin typeface="Courier New" panose="02070309020205020404" pitchFamily="49" charset="0"/>
                <a:cs typeface="Courier New" panose="02070309020205020404" pitchFamily="49" charset="0"/>
              </a:rPr>
              <a:t>"aabb"</a:t>
            </a:r>
            <a:r>
              <a:rPr lang="it-IT" sz="2000" dirty="0">
                <a:latin typeface="Arial" panose="020B0604020202020204" pitchFamily="34" charset="0"/>
                <a:cs typeface="Arial" panose="020B0604020202020204" pitchFamily="34" charset="0"/>
              </a:rPr>
              <a:t>.</a:t>
            </a:r>
            <a:r>
              <a:rPr lang="it-IT" sz="2000" dirty="0">
                <a:latin typeface="Courier New" panose="02070309020205020404" pitchFamily="49" charset="0"/>
                <a:cs typeface="Courier New" panose="02070309020205020404" pitchFamily="49" charset="0"/>
              </a:rPr>
              <a:t> a["key"]</a:t>
            </a:r>
            <a:r>
              <a:rPr lang="it-IT" sz="2000" dirty="0">
                <a:latin typeface="Arial" panose="020B0604020202020204" pitchFamily="34" charset="0"/>
                <a:cs typeface="Arial" panose="020B0604020202020204" pitchFamily="34" charset="0"/>
              </a:rPr>
              <a:t>, returns </a:t>
            </a:r>
            <a:r>
              <a:rPr lang="it-IT" sz="2000" dirty="0">
                <a:latin typeface="Courier New" panose="02070309020205020404" pitchFamily="49" charset="0"/>
                <a:cs typeface="Courier New" panose="02070309020205020404" pitchFamily="49" charset="0"/>
              </a:rPr>
              <a:t>1.89.</a:t>
            </a:r>
          </a:p>
        </p:txBody>
      </p:sp>
    </p:spTree>
    <p:extLst>
      <p:ext uri="{BB962C8B-B14F-4D97-AF65-F5344CB8AC3E}">
        <p14:creationId xmlns:p14="http://schemas.microsoft.com/office/powerpoint/2010/main" val="1301628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EEB53-1375-4B05-BEDC-1C9028119F5A}"/>
              </a:ext>
            </a:extLst>
          </p:cNvPr>
          <p:cNvSpPr>
            <a:spLocks noGrp="1"/>
          </p:cNvSpPr>
          <p:nvPr>
            <p:ph type="title"/>
          </p:nvPr>
        </p:nvSpPr>
        <p:spPr>
          <a:xfrm>
            <a:off x="838200" y="136525"/>
            <a:ext cx="10515600" cy="662397"/>
          </a:xfrm>
        </p:spPr>
        <p:txBody>
          <a:bodyPr/>
          <a:lstStyle/>
          <a:p>
            <a:r>
              <a:rPr lang="it-IT" dirty="0"/>
              <a:t>Flow control statements: conditional</a:t>
            </a:r>
          </a:p>
        </p:txBody>
      </p:sp>
      <p:sp>
        <p:nvSpPr>
          <p:cNvPr id="3" name="Footer Placeholder 2">
            <a:extLst>
              <a:ext uri="{FF2B5EF4-FFF2-40B4-BE49-F238E27FC236}">
                <a16:creationId xmlns:a16="http://schemas.microsoft.com/office/drawing/2014/main" id="{60C6C406-2C8A-4B6A-A01D-A455532838D7}"/>
              </a:ext>
            </a:extLst>
          </p:cNvPr>
          <p:cNvSpPr>
            <a:spLocks noGrp="1"/>
          </p:cNvSpPr>
          <p:nvPr>
            <p:ph type="ftr" sz="quarter" idx="11"/>
          </p:nvPr>
        </p:nvSpPr>
        <p:spPr/>
        <p:txBody>
          <a:bodyPr/>
          <a:lstStyle/>
          <a:p>
            <a:r>
              <a:rPr lang="en-US"/>
              <a:t>P. Bruschi – Sensor Systems</a:t>
            </a:r>
            <a:endParaRPr lang="en-US" dirty="0"/>
          </a:p>
        </p:txBody>
      </p:sp>
      <p:sp>
        <p:nvSpPr>
          <p:cNvPr id="4" name="Slide Number Placeholder 3">
            <a:extLst>
              <a:ext uri="{FF2B5EF4-FFF2-40B4-BE49-F238E27FC236}">
                <a16:creationId xmlns:a16="http://schemas.microsoft.com/office/drawing/2014/main" id="{D5BA3502-BE30-45A9-A92F-CA2F3C3178C2}"/>
              </a:ext>
            </a:extLst>
          </p:cNvPr>
          <p:cNvSpPr>
            <a:spLocks noGrp="1"/>
          </p:cNvSpPr>
          <p:nvPr>
            <p:ph type="sldNum" sz="quarter" idx="12"/>
          </p:nvPr>
        </p:nvSpPr>
        <p:spPr/>
        <p:txBody>
          <a:bodyPr/>
          <a:lstStyle/>
          <a:p>
            <a:fld id="{02055017-B6DE-4C35-A63B-40EADAC97849}" type="slidenum">
              <a:rPr lang="en-US" smtClean="0"/>
              <a:t>7</a:t>
            </a:fld>
            <a:endParaRPr lang="en-US" dirty="0"/>
          </a:p>
        </p:txBody>
      </p:sp>
      <p:sp>
        <p:nvSpPr>
          <p:cNvPr id="5" name="TextBox 4">
            <a:extLst>
              <a:ext uri="{FF2B5EF4-FFF2-40B4-BE49-F238E27FC236}">
                <a16:creationId xmlns:a16="http://schemas.microsoft.com/office/drawing/2014/main" id="{746D9210-A7B2-496A-8160-69A1734498E3}"/>
              </a:ext>
            </a:extLst>
          </p:cNvPr>
          <p:cNvSpPr txBox="1"/>
          <p:nvPr/>
        </p:nvSpPr>
        <p:spPr>
          <a:xfrm>
            <a:off x="562413" y="1069257"/>
            <a:ext cx="3862388" cy="5016758"/>
          </a:xfrm>
          <a:prstGeom prst="rect">
            <a:avLst/>
          </a:prstGeom>
          <a:noFill/>
        </p:spPr>
        <p:txBody>
          <a:bodyPr wrap="square" rtlCol="0">
            <a:spAutoFit/>
          </a:bodyPr>
          <a:lstStyle/>
          <a:p>
            <a:r>
              <a:rPr lang="it-IT" sz="2000" dirty="0">
                <a:latin typeface="Courier New" panose="02070309020205020404" pitchFamily="49" charset="0"/>
                <a:cs typeface="Courier New" panose="02070309020205020404" pitchFamily="49" charset="0"/>
              </a:rPr>
              <a:t>if &lt;condition 1&gt; :</a:t>
            </a:r>
          </a:p>
          <a:p>
            <a:r>
              <a:rPr lang="it-IT" sz="2000" dirty="0">
                <a:latin typeface="Courier New" panose="02070309020205020404" pitchFamily="49" charset="0"/>
                <a:cs typeface="Courier New" panose="02070309020205020404" pitchFamily="49" charset="0"/>
              </a:rPr>
              <a:t>	statement 1.1</a:t>
            </a:r>
          </a:p>
          <a:p>
            <a:r>
              <a:rPr lang="it-IT" sz="2000" dirty="0">
                <a:latin typeface="Courier New" panose="02070309020205020404" pitchFamily="49" charset="0"/>
                <a:cs typeface="Courier New" panose="02070309020205020404" pitchFamily="49" charset="0"/>
              </a:rPr>
              <a:t>	…. </a:t>
            </a:r>
          </a:p>
          <a:p>
            <a:r>
              <a:rPr lang="it-IT" sz="2000" dirty="0">
                <a:latin typeface="Courier New" panose="02070309020205020404" pitchFamily="49" charset="0"/>
                <a:cs typeface="Courier New" panose="02070309020205020404" pitchFamily="49" charset="0"/>
              </a:rPr>
              <a:t>	statement 1.n</a:t>
            </a:r>
          </a:p>
          <a:p>
            <a:endParaRPr lang="it-IT" sz="2000" dirty="0">
              <a:latin typeface="Courier New" panose="02070309020205020404" pitchFamily="49" charset="0"/>
              <a:cs typeface="Courier New" panose="02070309020205020404" pitchFamily="49" charset="0"/>
            </a:endParaRPr>
          </a:p>
          <a:p>
            <a:r>
              <a:rPr lang="it-IT" sz="2000" dirty="0">
                <a:latin typeface="Courier New" panose="02070309020205020404" pitchFamily="49" charset="0"/>
                <a:cs typeface="Courier New" panose="02070309020205020404" pitchFamily="49" charset="0"/>
              </a:rPr>
              <a:t>elif &lt;condition 2&gt;:</a:t>
            </a:r>
          </a:p>
          <a:p>
            <a:endParaRPr lang="it-IT" sz="2000" dirty="0">
              <a:latin typeface="Courier New" panose="02070309020205020404" pitchFamily="49" charset="0"/>
              <a:cs typeface="Courier New" panose="02070309020205020404" pitchFamily="49" charset="0"/>
            </a:endParaRPr>
          </a:p>
          <a:p>
            <a:r>
              <a:rPr lang="it-IT" sz="2000" dirty="0">
                <a:latin typeface="Courier New" panose="02070309020205020404" pitchFamily="49" charset="0"/>
                <a:cs typeface="Courier New" panose="02070309020205020404" pitchFamily="49" charset="0"/>
              </a:rPr>
              <a:t>	statement 2.1</a:t>
            </a:r>
          </a:p>
          <a:p>
            <a:r>
              <a:rPr lang="it-IT" sz="2000" dirty="0">
                <a:latin typeface="Courier New" panose="02070309020205020404" pitchFamily="49" charset="0"/>
                <a:cs typeface="Courier New" panose="02070309020205020404" pitchFamily="49" charset="0"/>
              </a:rPr>
              <a:t>	…. </a:t>
            </a:r>
          </a:p>
          <a:p>
            <a:r>
              <a:rPr lang="it-IT" sz="2000" dirty="0">
                <a:latin typeface="Courier New" panose="02070309020205020404" pitchFamily="49" charset="0"/>
                <a:cs typeface="Courier New" panose="02070309020205020404" pitchFamily="49" charset="0"/>
              </a:rPr>
              <a:t>	statement 1.m</a:t>
            </a:r>
          </a:p>
          <a:p>
            <a:endParaRPr lang="it-IT" sz="2000" dirty="0">
              <a:latin typeface="Courier New" panose="02070309020205020404" pitchFamily="49" charset="0"/>
              <a:cs typeface="Courier New" panose="02070309020205020404" pitchFamily="49" charset="0"/>
            </a:endParaRPr>
          </a:p>
          <a:p>
            <a:r>
              <a:rPr lang="it-IT" sz="2000" dirty="0">
                <a:latin typeface="Courier New" panose="02070309020205020404" pitchFamily="49" charset="0"/>
                <a:cs typeface="Courier New" panose="02070309020205020404" pitchFamily="49" charset="0"/>
              </a:rPr>
              <a:t>else:</a:t>
            </a:r>
          </a:p>
          <a:p>
            <a:r>
              <a:rPr lang="it-IT" sz="2000" dirty="0">
                <a:latin typeface="Courier New" panose="02070309020205020404" pitchFamily="49" charset="0"/>
                <a:cs typeface="Courier New" panose="02070309020205020404" pitchFamily="49" charset="0"/>
              </a:rPr>
              <a:t>	statement e.1</a:t>
            </a:r>
          </a:p>
          <a:p>
            <a:r>
              <a:rPr lang="it-IT" sz="2000" dirty="0">
                <a:latin typeface="Courier New" panose="02070309020205020404" pitchFamily="49" charset="0"/>
                <a:cs typeface="Courier New" panose="02070309020205020404" pitchFamily="49" charset="0"/>
              </a:rPr>
              <a:t>	…. </a:t>
            </a:r>
          </a:p>
          <a:p>
            <a:r>
              <a:rPr lang="it-IT" sz="2000" dirty="0">
                <a:latin typeface="Courier New" panose="02070309020205020404" pitchFamily="49" charset="0"/>
                <a:cs typeface="Courier New" panose="02070309020205020404" pitchFamily="49" charset="0"/>
              </a:rPr>
              <a:t>	statement e.k</a:t>
            </a:r>
          </a:p>
          <a:p>
            <a:r>
              <a:rPr lang="it-IT" sz="2000" dirty="0">
                <a:latin typeface="Courier New" panose="02070309020205020404" pitchFamily="49" charset="0"/>
                <a:cs typeface="Courier New" panose="02070309020205020404" pitchFamily="49" charset="0"/>
              </a:rPr>
              <a:t>	</a:t>
            </a:r>
          </a:p>
        </p:txBody>
      </p:sp>
      <p:sp>
        <p:nvSpPr>
          <p:cNvPr id="6" name="Right Brace 5">
            <a:extLst>
              <a:ext uri="{FF2B5EF4-FFF2-40B4-BE49-F238E27FC236}">
                <a16:creationId xmlns:a16="http://schemas.microsoft.com/office/drawing/2014/main" id="{B097A32E-862D-49D8-BED1-3E0A65A82319}"/>
              </a:ext>
            </a:extLst>
          </p:cNvPr>
          <p:cNvSpPr/>
          <p:nvPr/>
        </p:nvSpPr>
        <p:spPr>
          <a:xfrm>
            <a:off x="3886200" y="1500187"/>
            <a:ext cx="304800" cy="885825"/>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7" name="TextBox 6">
            <a:extLst>
              <a:ext uri="{FF2B5EF4-FFF2-40B4-BE49-F238E27FC236}">
                <a16:creationId xmlns:a16="http://schemas.microsoft.com/office/drawing/2014/main" id="{82D738AD-AD50-40C6-BCEB-1F1E3761987B}"/>
              </a:ext>
            </a:extLst>
          </p:cNvPr>
          <p:cNvSpPr txBox="1"/>
          <p:nvPr/>
        </p:nvSpPr>
        <p:spPr>
          <a:xfrm>
            <a:off x="4424802" y="1435267"/>
            <a:ext cx="7204785" cy="1015663"/>
          </a:xfrm>
          <a:prstGeom prst="rect">
            <a:avLst/>
          </a:prstGeom>
          <a:noFill/>
        </p:spPr>
        <p:txBody>
          <a:bodyPr wrap="square" rtlCol="0">
            <a:spAutoFit/>
          </a:bodyPr>
          <a:lstStyle/>
          <a:p>
            <a:r>
              <a:rPr lang="it-IT" sz="2000" dirty="0">
                <a:latin typeface="Arial" panose="020B0604020202020204" pitchFamily="34" charset="0"/>
                <a:cs typeface="Arial" panose="020B0604020202020204" pitchFamily="34" charset="0"/>
              </a:rPr>
              <a:t>Note: each statement block to which the condition 1 applies is defined by the </a:t>
            </a:r>
            <a:r>
              <a:rPr lang="it-IT" sz="2000" b="1" u="sng" dirty="0">
                <a:solidFill>
                  <a:srgbClr val="FF0000"/>
                </a:solidFill>
                <a:latin typeface="Arial" panose="020B0604020202020204" pitchFamily="34" charset="0"/>
                <a:cs typeface="Arial" panose="020B0604020202020204" pitchFamily="34" charset="0"/>
              </a:rPr>
              <a:t>indentation</a:t>
            </a:r>
            <a:r>
              <a:rPr lang="it-IT" sz="2000" dirty="0">
                <a:latin typeface="Arial" panose="020B0604020202020204" pitchFamily="34" charset="0"/>
                <a:cs typeface="Arial" panose="020B0604020202020204" pitchFamily="34" charset="0"/>
              </a:rPr>
              <a:t> (one "tab").The same is valid for the </a:t>
            </a:r>
            <a:r>
              <a:rPr lang="it-IT" sz="2000" dirty="0">
                <a:latin typeface="Courier New" panose="02070309020205020404" pitchFamily="49" charset="0"/>
                <a:cs typeface="Courier New" panose="02070309020205020404" pitchFamily="49" charset="0"/>
              </a:rPr>
              <a:t>elif (= else if)</a:t>
            </a:r>
            <a:r>
              <a:rPr lang="it-IT" sz="2000" dirty="0">
                <a:latin typeface="Arial" panose="020B0604020202020204" pitchFamily="34" charset="0"/>
                <a:cs typeface="Arial" panose="020B0604020202020204" pitchFamily="34" charset="0"/>
              </a:rPr>
              <a:t>and </a:t>
            </a:r>
            <a:r>
              <a:rPr lang="it-IT" sz="2000" dirty="0">
                <a:latin typeface="Courier New" panose="02070309020205020404" pitchFamily="49" charset="0"/>
                <a:cs typeface="Courier New" panose="02070309020205020404" pitchFamily="49" charset="0"/>
              </a:rPr>
              <a:t>else</a:t>
            </a:r>
            <a:r>
              <a:rPr lang="it-IT" sz="2000" dirty="0">
                <a:latin typeface="Arial" panose="020B0604020202020204" pitchFamily="34" charset="0"/>
                <a:cs typeface="Arial" panose="020B0604020202020204" pitchFamily="34" charset="0"/>
              </a:rPr>
              <a:t> sections.</a:t>
            </a:r>
          </a:p>
        </p:txBody>
      </p:sp>
      <p:sp>
        <p:nvSpPr>
          <p:cNvPr id="8" name="TextBox 7">
            <a:extLst>
              <a:ext uri="{FF2B5EF4-FFF2-40B4-BE49-F238E27FC236}">
                <a16:creationId xmlns:a16="http://schemas.microsoft.com/office/drawing/2014/main" id="{C2050B62-786A-42E4-9FDB-2ED0E2930323}"/>
              </a:ext>
            </a:extLst>
          </p:cNvPr>
          <p:cNvSpPr txBox="1"/>
          <p:nvPr/>
        </p:nvSpPr>
        <p:spPr>
          <a:xfrm>
            <a:off x="4210050" y="2515807"/>
            <a:ext cx="7634288" cy="400110"/>
          </a:xfrm>
          <a:prstGeom prst="rect">
            <a:avLst/>
          </a:prstGeom>
          <a:noFill/>
        </p:spPr>
        <p:txBody>
          <a:bodyPr wrap="square" rtlCol="0">
            <a:spAutoFit/>
          </a:bodyPr>
          <a:lstStyle/>
          <a:p>
            <a:r>
              <a:rPr lang="it-IT" sz="2000" dirty="0">
                <a:latin typeface="Arial" panose="020B0604020202020204" pitchFamily="34" charset="0"/>
                <a:cs typeface="Arial" panose="020B0604020202020204" pitchFamily="34" charset="0"/>
              </a:rPr>
              <a:t>It is possible to introduce an arbitrary number of "else if" sections</a:t>
            </a:r>
          </a:p>
        </p:txBody>
      </p:sp>
      <p:sp>
        <p:nvSpPr>
          <p:cNvPr id="11" name="Rectangle: Rounded Corners 10">
            <a:extLst>
              <a:ext uri="{FF2B5EF4-FFF2-40B4-BE49-F238E27FC236}">
                <a16:creationId xmlns:a16="http://schemas.microsoft.com/office/drawing/2014/main" id="{30B60C15-9899-4C2D-AB8E-8B7835AA5AD0}"/>
              </a:ext>
            </a:extLst>
          </p:cNvPr>
          <p:cNvSpPr/>
          <p:nvPr/>
        </p:nvSpPr>
        <p:spPr>
          <a:xfrm>
            <a:off x="5357813" y="2915916"/>
            <a:ext cx="5115365" cy="3286763"/>
          </a:xfrm>
          <a:prstGeom prst="roundRect">
            <a:avLst>
              <a:gd name="adj" fmla="val 6913"/>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tx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3A137B17-D525-47AD-AFDE-8D7FC9F7B319}"/>
              </a:ext>
            </a:extLst>
          </p:cNvPr>
          <p:cNvSpPr txBox="1"/>
          <p:nvPr/>
        </p:nvSpPr>
        <p:spPr>
          <a:xfrm>
            <a:off x="5700713" y="3315037"/>
            <a:ext cx="4459287" cy="2862322"/>
          </a:xfrm>
          <a:prstGeom prst="rect">
            <a:avLst/>
          </a:prstGeom>
          <a:noFill/>
        </p:spPr>
        <p:txBody>
          <a:bodyPr wrap="square" rtlCol="0">
            <a:spAutoFit/>
          </a:bodyPr>
          <a:lstStyle/>
          <a:p>
            <a:r>
              <a:rPr lang="it-IT" sz="2000" dirty="0">
                <a:latin typeface="Courier New" panose="02070309020205020404" pitchFamily="49" charset="0"/>
                <a:cs typeface="Courier New" panose="02070309020205020404" pitchFamily="49" charset="0"/>
              </a:rPr>
              <a:t>if x==1:</a:t>
            </a:r>
          </a:p>
          <a:p>
            <a:r>
              <a:rPr lang="it-IT" sz="2000" dirty="0">
                <a:latin typeface="Courier New" panose="02070309020205020404" pitchFamily="49" charset="0"/>
                <a:cs typeface="Courier New" panose="02070309020205020404" pitchFamily="49" charset="0"/>
              </a:rPr>
              <a:t>	z=x*45.2</a:t>
            </a:r>
          </a:p>
          <a:p>
            <a:r>
              <a:rPr lang="it-IT" sz="2000" dirty="0">
                <a:latin typeface="Courier New" panose="02070309020205020404" pitchFamily="49" charset="0"/>
                <a:cs typeface="Courier New" panose="02070309020205020404" pitchFamily="49" charset="0"/>
              </a:rPr>
              <a:t>	print(z)</a:t>
            </a:r>
          </a:p>
          <a:p>
            <a:r>
              <a:rPr lang="it-IT" sz="2000" dirty="0">
                <a:latin typeface="Courier New" panose="02070309020205020404" pitchFamily="49" charset="0"/>
                <a:cs typeface="Courier New" panose="02070309020205020404" pitchFamily="49" charset="0"/>
              </a:rPr>
              <a:t>elif x&gt;=2:</a:t>
            </a:r>
          </a:p>
          <a:p>
            <a:r>
              <a:rPr lang="it-IT" sz="2000" dirty="0">
                <a:latin typeface="Courier New" panose="02070309020205020404" pitchFamily="49" charset="0"/>
                <a:cs typeface="Courier New" panose="02070309020205020404" pitchFamily="49" charset="0"/>
              </a:rPr>
              <a:t>	z=2**x </a:t>
            </a:r>
          </a:p>
          <a:p>
            <a:r>
              <a:rPr lang="it-IT" sz="2000" dirty="0">
                <a:latin typeface="Courier New" panose="02070309020205020404" pitchFamily="49" charset="0"/>
                <a:cs typeface="Courier New" panose="02070309020205020404" pitchFamily="49" charset="0"/>
              </a:rPr>
              <a:t>	print(z)</a:t>
            </a:r>
          </a:p>
          <a:p>
            <a:r>
              <a:rPr lang="it-IT" sz="2000" dirty="0">
                <a:latin typeface="Courier New" panose="02070309020205020404" pitchFamily="49" charset="0"/>
                <a:cs typeface="Courier New" panose="02070309020205020404" pitchFamily="49" charset="0"/>
              </a:rPr>
              <a:t>else:</a:t>
            </a:r>
          </a:p>
          <a:p>
            <a:r>
              <a:rPr lang="it-IT" sz="2000" dirty="0">
                <a:latin typeface="Courier New" panose="02070309020205020404" pitchFamily="49" charset="0"/>
                <a:cs typeface="Courier New" panose="02070309020205020404" pitchFamily="49" charset="0"/>
              </a:rPr>
              <a:t>	z=0</a:t>
            </a:r>
          </a:p>
          <a:p>
            <a:r>
              <a:rPr lang="it-IT" sz="2000" dirty="0">
                <a:latin typeface="Courier New" panose="02070309020205020404" pitchFamily="49" charset="0"/>
                <a:cs typeface="Courier New" panose="02070309020205020404" pitchFamily="49" charset="0"/>
              </a:rPr>
              <a:t>	print(x,z) </a:t>
            </a:r>
          </a:p>
        </p:txBody>
      </p:sp>
      <p:sp>
        <p:nvSpPr>
          <p:cNvPr id="10" name="TextBox 9">
            <a:extLst>
              <a:ext uri="{FF2B5EF4-FFF2-40B4-BE49-F238E27FC236}">
                <a16:creationId xmlns:a16="http://schemas.microsoft.com/office/drawing/2014/main" id="{3EB378CB-7F18-4B6B-A9A4-473EE16474BD}"/>
              </a:ext>
            </a:extLst>
          </p:cNvPr>
          <p:cNvSpPr txBox="1"/>
          <p:nvPr/>
        </p:nvSpPr>
        <p:spPr>
          <a:xfrm>
            <a:off x="7075345" y="2955419"/>
            <a:ext cx="1383712" cy="461665"/>
          </a:xfrm>
          <a:prstGeom prst="rect">
            <a:avLst/>
          </a:prstGeom>
          <a:noFill/>
        </p:spPr>
        <p:txBody>
          <a:bodyPr wrap="none" rtlCol="0">
            <a:spAutoFit/>
          </a:bodyPr>
          <a:lstStyle/>
          <a:p>
            <a:r>
              <a:rPr lang="it-IT" sz="2400" dirty="0">
                <a:latin typeface="Arial" panose="020B0604020202020204" pitchFamily="34" charset="0"/>
                <a:cs typeface="Arial" panose="020B0604020202020204" pitchFamily="34" charset="0"/>
              </a:rPr>
              <a:t>Example</a:t>
            </a:r>
          </a:p>
        </p:txBody>
      </p:sp>
    </p:spTree>
    <p:extLst>
      <p:ext uri="{BB962C8B-B14F-4D97-AF65-F5344CB8AC3E}">
        <p14:creationId xmlns:p14="http://schemas.microsoft.com/office/powerpoint/2010/main" val="867976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F6839-A9AC-4100-B0A6-BCC156F4E12E}"/>
              </a:ext>
            </a:extLst>
          </p:cNvPr>
          <p:cNvSpPr>
            <a:spLocks noGrp="1"/>
          </p:cNvSpPr>
          <p:nvPr>
            <p:ph type="title"/>
          </p:nvPr>
        </p:nvSpPr>
        <p:spPr>
          <a:xfrm>
            <a:off x="838200" y="136525"/>
            <a:ext cx="10515600" cy="662397"/>
          </a:xfrm>
        </p:spPr>
        <p:txBody>
          <a:bodyPr/>
          <a:lstStyle/>
          <a:p>
            <a:r>
              <a:rPr lang="it-IT" dirty="0"/>
              <a:t>Flow control: while loops</a:t>
            </a:r>
          </a:p>
        </p:txBody>
      </p:sp>
      <p:sp>
        <p:nvSpPr>
          <p:cNvPr id="3" name="Footer Placeholder 2">
            <a:extLst>
              <a:ext uri="{FF2B5EF4-FFF2-40B4-BE49-F238E27FC236}">
                <a16:creationId xmlns:a16="http://schemas.microsoft.com/office/drawing/2014/main" id="{A60AAD4A-D2D1-4C32-9646-FD551A36F413}"/>
              </a:ext>
            </a:extLst>
          </p:cNvPr>
          <p:cNvSpPr>
            <a:spLocks noGrp="1"/>
          </p:cNvSpPr>
          <p:nvPr>
            <p:ph type="ftr" sz="quarter" idx="11"/>
          </p:nvPr>
        </p:nvSpPr>
        <p:spPr/>
        <p:txBody>
          <a:bodyPr/>
          <a:lstStyle/>
          <a:p>
            <a:r>
              <a:rPr lang="en-US"/>
              <a:t>P. Bruschi – Sensor Systems</a:t>
            </a:r>
            <a:endParaRPr lang="en-US" dirty="0"/>
          </a:p>
        </p:txBody>
      </p:sp>
      <p:sp>
        <p:nvSpPr>
          <p:cNvPr id="4" name="Slide Number Placeholder 3">
            <a:extLst>
              <a:ext uri="{FF2B5EF4-FFF2-40B4-BE49-F238E27FC236}">
                <a16:creationId xmlns:a16="http://schemas.microsoft.com/office/drawing/2014/main" id="{FD846F47-153D-4A5C-86FC-947602D0F4F0}"/>
              </a:ext>
            </a:extLst>
          </p:cNvPr>
          <p:cNvSpPr>
            <a:spLocks noGrp="1"/>
          </p:cNvSpPr>
          <p:nvPr>
            <p:ph type="sldNum" sz="quarter" idx="12"/>
          </p:nvPr>
        </p:nvSpPr>
        <p:spPr/>
        <p:txBody>
          <a:bodyPr/>
          <a:lstStyle/>
          <a:p>
            <a:fld id="{02055017-B6DE-4C35-A63B-40EADAC97849}" type="slidenum">
              <a:rPr lang="en-US" smtClean="0"/>
              <a:t>8</a:t>
            </a:fld>
            <a:endParaRPr lang="en-US" dirty="0"/>
          </a:p>
        </p:txBody>
      </p:sp>
      <p:sp>
        <p:nvSpPr>
          <p:cNvPr id="5" name="TextBox 4">
            <a:extLst>
              <a:ext uri="{FF2B5EF4-FFF2-40B4-BE49-F238E27FC236}">
                <a16:creationId xmlns:a16="http://schemas.microsoft.com/office/drawing/2014/main" id="{207B13AC-7F83-4CFB-93F6-43CC24261603}"/>
              </a:ext>
            </a:extLst>
          </p:cNvPr>
          <p:cNvSpPr txBox="1"/>
          <p:nvPr/>
        </p:nvSpPr>
        <p:spPr>
          <a:xfrm>
            <a:off x="1117600" y="927100"/>
            <a:ext cx="9004300" cy="1200329"/>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The while loop is similar to its equivalent construct in C / C++. Here we show just an example combined with an "</a:t>
            </a:r>
            <a:r>
              <a:rPr lang="it-IT" sz="2400" dirty="0">
                <a:latin typeface="Courier New" panose="02070309020205020404" pitchFamily="49" charset="0"/>
                <a:cs typeface="Courier New" panose="02070309020205020404" pitchFamily="49" charset="0"/>
              </a:rPr>
              <a:t>if</a:t>
            </a:r>
            <a:r>
              <a:rPr lang="it-IT" sz="2400" dirty="0">
                <a:latin typeface="Arial" panose="020B0604020202020204" pitchFamily="34" charset="0"/>
                <a:cs typeface="Arial" panose="020B0604020202020204" pitchFamily="34" charset="0"/>
              </a:rPr>
              <a:t>" construct, in order to show nested indentation. </a:t>
            </a:r>
          </a:p>
        </p:txBody>
      </p:sp>
      <p:sp>
        <p:nvSpPr>
          <p:cNvPr id="8" name="TextBox 7">
            <a:extLst>
              <a:ext uri="{FF2B5EF4-FFF2-40B4-BE49-F238E27FC236}">
                <a16:creationId xmlns:a16="http://schemas.microsoft.com/office/drawing/2014/main" id="{D221DB5A-7BE4-436D-8B26-D80E33C4AF93}"/>
              </a:ext>
            </a:extLst>
          </p:cNvPr>
          <p:cNvSpPr txBox="1"/>
          <p:nvPr/>
        </p:nvSpPr>
        <p:spPr>
          <a:xfrm>
            <a:off x="1509713" y="2810728"/>
            <a:ext cx="5907087" cy="1938992"/>
          </a:xfrm>
          <a:prstGeom prst="rect">
            <a:avLst/>
          </a:prstGeom>
          <a:noFill/>
        </p:spPr>
        <p:txBody>
          <a:bodyPr wrap="square" rtlCol="0">
            <a:spAutoFit/>
          </a:bodyPr>
          <a:lstStyle/>
          <a:p>
            <a:r>
              <a:rPr lang="it-IT" sz="2000" dirty="0">
                <a:latin typeface="Courier New" panose="02070309020205020404" pitchFamily="49" charset="0"/>
                <a:cs typeface="Courier New" panose="02070309020205020404" pitchFamily="49" charset="0"/>
              </a:rPr>
              <a:t>while (x&gt;1):</a:t>
            </a:r>
          </a:p>
          <a:p>
            <a:r>
              <a:rPr lang="it-IT" sz="2000" dirty="0">
                <a:latin typeface="Courier New" panose="02070309020205020404" pitchFamily="49" charset="0"/>
                <a:cs typeface="Courier New" panose="02070309020205020404" pitchFamily="49" charset="0"/>
              </a:rPr>
              <a:t>	if x&lt;=0:</a:t>
            </a:r>
          </a:p>
          <a:p>
            <a:r>
              <a:rPr lang="it-IT" sz="2000" dirty="0">
                <a:latin typeface="Courier New" panose="02070309020205020404" pitchFamily="49" charset="0"/>
                <a:cs typeface="Courier New" panose="02070309020205020404" pitchFamily="49" charset="0"/>
              </a:rPr>
              <a:t>		x=-x</a:t>
            </a:r>
          </a:p>
          <a:p>
            <a:r>
              <a:rPr lang="it-IT" sz="2000" dirty="0">
                <a:latin typeface="Courier New" panose="02070309020205020404" pitchFamily="49" charset="0"/>
                <a:cs typeface="Courier New" panose="02070309020205020404" pitchFamily="49" charset="0"/>
              </a:rPr>
              <a:t>		print("sign reversal")</a:t>
            </a:r>
          </a:p>
          <a:p>
            <a:r>
              <a:rPr lang="it-IT" sz="2000" dirty="0">
                <a:latin typeface="Courier New" panose="02070309020205020404" pitchFamily="49" charset="0"/>
                <a:cs typeface="Courier New" panose="02070309020205020404" pitchFamily="49" charset="0"/>
              </a:rPr>
              <a:t>	x=x/2</a:t>
            </a:r>
          </a:p>
          <a:p>
            <a:r>
              <a:rPr lang="it-IT" sz="2000" dirty="0">
                <a:latin typeface="Courier New" panose="02070309020205020404" pitchFamily="49" charset="0"/>
                <a:cs typeface="Courier New" panose="02070309020205020404" pitchFamily="49" charset="0"/>
              </a:rPr>
              <a:t>print("x= ",x) </a:t>
            </a:r>
          </a:p>
        </p:txBody>
      </p:sp>
    </p:spTree>
    <p:extLst>
      <p:ext uri="{BB962C8B-B14F-4D97-AF65-F5344CB8AC3E}">
        <p14:creationId xmlns:p14="http://schemas.microsoft.com/office/powerpoint/2010/main" val="2692507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9FBE5E1F-40FD-4B5A-8644-04BCC99F5277}"/>
              </a:ext>
            </a:extLst>
          </p:cNvPr>
          <p:cNvSpPr/>
          <p:nvPr/>
        </p:nvSpPr>
        <p:spPr>
          <a:xfrm>
            <a:off x="5373774" y="1658576"/>
            <a:ext cx="4356100" cy="1845301"/>
          </a:xfrm>
          <a:prstGeom prst="roundRect">
            <a:avLst>
              <a:gd name="adj" fmla="val 6913"/>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tx1"/>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0225FF09-66D5-40BE-B85D-320B043ED354}"/>
              </a:ext>
            </a:extLst>
          </p:cNvPr>
          <p:cNvSpPr>
            <a:spLocks noGrp="1"/>
          </p:cNvSpPr>
          <p:nvPr>
            <p:ph type="title"/>
          </p:nvPr>
        </p:nvSpPr>
        <p:spPr/>
        <p:txBody>
          <a:bodyPr/>
          <a:lstStyle/>
          <a:p>
            <a:r>
              <a:rPr lang="it-IT" dirty="0"/>
              <a:t>The for loop</a:t>
            </a:r>
          </a:p>
        </p:txBody>
      </p:sp>
      <p:sp>
        <p:nvSpPr>
          <p:cNvPr id="3" name="Footer Placeholder 2">
            <a:extLst>
              <a:ext uri="{FF2B5EF4-FFF2-40B4-BE49-F238E27FC236}">
                <a16:creationId xmlns:a16="http://schemas.microsoft.com/office/drawing/2014/main" id="{FF288F36-25CF-40D7-85E6-488E7E12E243}"/>
              </a:ext>
            </a:extLst>
          </p:cNvPr>
          <p:cNvSpPr>
            <a:spLocks noGrp="1"/>
          </p:cNvSpPr>
          <p:nvPr>
            <p:ph type="ftr" sz="quarter" idx="11"/>
          </p:nvPr>
        </p:nvSpPr>
        <p:spPr/>
        <p:txBody>
          <a:bodyPr/>
          <a:lstStyle/>
          <a:p>
            <a:r>
              <a:rPr lang="en-US"/>
              <a:t>P. Bruschi – Sensor Systems</a:t>
            </a:r>
            <a:endParaRPr lang="en-US" dirty="0"/>
          </a:p>
        </p:txBody>
      </p:sp>
      <p:sp>
        <p:nvSpPr>
          <p:cNvPr id="4" name="Slide Number Placeholder 3">
            <a:extLst>
              <a:ext uri="{FF2B5EF4-FFF2-40B4-BE49-F238E27FC236}">
                <a16:creationId xmlns:a16="http://schemas.microsoft.com/office/drawing/2014/main" id="{BD165D6A-9D28-4B5B-94B8-E1A2CB792CF7}"/>
              </a:ext>
            </a:extLst>
          </p:cNvPr>
          <p:cNvSpPr>
            <a:spLocks noGrp="1"/>
          </p:cNvSpPr>
          <p:nvPr>
            <p:ph type="sldNum" sz="quarter" idx="12"/>
          </p:nvPr>
        </p:nvSpPr>
        <p:spPr/>
        <p:txBody>
          <a:bodyPr/>
          <a:lstStyle/>
          <a:p>
            <a:fld id="{02055017-B6DE-4C35-A63B-40EADAC97849}" type="slidenum">
              <a:rPr lang="en-US" smtClean="0"/>
              <a:t>9</a:t>
            </a:fld>
            <a:endParaRPr lang="en-US" dirty="0"/>
          </a:p>
        </p:txBody>
      </p:sp>
      <p:sp>
        <p:nvSpPr>
          <p:cNvPr id="5" name="TextBox 4">
            <a:extLst>
              <a:ext uri="{FF2B5EF4-FFF2-40B4-BE49-F238E27FC236}">
                <a16:creationId xmlns:a16="http://schemas.microsoft.com/office/drawing/2014/main" id="{D8942D6D-AB42-429D-B553-198C5F24B79F}"/>
              </a:ext>
            </a:extLst>
          </p:cNvPr>
          <p:cNvSpPr txBox="1"/>
          <p:nvPr/>
        </p:nvSpPr>
        <p:spPr>
          <a:xfrm>
            <a:off x="660400" y="1206500"/>
            <a:ext cx="11201400" cy="707886"/>
          </a:xfrm>
          <a:prstGeom prst="rect">
            <a:avLst/>
          </a:prstGeom>
          <a:noFill/>
        </p:spPr>
        <p:txBody>
          <a:bodyPr wrap="square" rtlCol="0">
            <a:spAutoFit/>
          </a:bodyPr>
          <a:lstStyle/>
          <a:p>
            <a:r>
              <a:rPr lang="it-IT" sz="2000" dirty="0">
                <a:latin typeface="Arial" panose="020B0604020202020204" pitchFamily="34" charset="0"/>
                <a:cs typeface="Arial" panose="020B0604020202020204" pitchFamily="34" charset="0"/>
              </a:rPr>
              <a:t>The for loop is used to iterate across the elements of any "iterable" object. Simple iterable objects are lists and tuples. </a:t>
            </a:r>
          </a:p>
        </p:txBody>
      </p:sp>
      <p:sp>
        <p:nvSpPr>
          <p:cNvPr id="6" name="TextBox 5">
            <a:extLst>
              <a:ext uri="{FF2B5EF4-FFF2-40B4-BE49-F238E27FC236}">
                <a16:creationId xmlns:a16="http://schemas.microsoft.com/office/drawing/2014/main" id="{0CB0D2F6-DFDC-49D9-9BED-A077D7B0C6D8}"/>
              </a:ext>
            </a:extLst>
          </p:cNvPr>
          <p:cNvSpPr txBox="1"/>
          <p:nvPr/>
        </p:nvSpPr>
        <p:spPr>
          <a:xfrm>
            <a:off x="660400" y="2216475"/>
            <a:ext cx="2184400" cy="400110"/>
          </a:xfrm>
          <a:prstGeom prst="rect">
            <a:avLst/>
          </a:prstGeom>
          <a:noFill/>
        </p:spPr>
        <p:txBody>
          <a:bodyPr wrap="square" rtlCol="0">
            <a:spAutoFit/>
          </a:bodyPr>
          <a:lstStyle/>
          <a:p>
            <a:r>
              <a:rPr lang="it-IT" sz="2000" dirty="0">
                <a:latin typeface="Arial" panose="020B0604020202020204" pitchFamily="34" charset="0"/>
                <a:cs typeface="Arial" panose="020B0604020202020204" pitchFamily="34" charset="0"/>
              </a:rPr>
              <a:t>Syntax:</a:t>
            </a:r>
          </a:p>
        </p:txBody>
      </p:sp>
      <p:sp>
        <p:nvSpPr>
          <p:cNvPr id="7" name="TextBox 6">
            <a:extLst>
              <a:ext uri="{FF2B5EF4-FFF2-40B4-BE49-F238E27FC236}">
                <a16:creationId xmlns:a16="http://schemas.microsoft.com/office/drawing/2014/main" id="{725DAC2B-0C57-4502-BC6E-91989B53E6BD}"/>
              </a:ext>
            </a:extLst>
          </p:cNvPr>
          <p:cNvSpPr txBox="1"/>
          <p:nvPr/>
        </p:nvSpPr>
        <p:spPr>
          <a:xfrm>
            <a:off x="104092" y="2750945"/>
            <a:ext cx="4826000" cy="1323439"/>
          </a:xfrm>
          <a:prstGeom prst="rect">
            <a:avLst/>
          </a:prstGeom>
          <a:noFill/>
        </p:spPr>
        <p:txBody>
          <a:bodyPr wrap="square" rtlCol="0">
            <a:spAutoFit/>
          </a:bodyPr>
          <a:lstStyle/>
          <a:p>
            <a:r>
              <a:rPr lang="it-IT" sz="2000" dirty="0">
                <a:latin typeface="Courier New" panose="02070309020205020404" pitchFamily="49" charset="0"/>
                <a:cs typeface="Courier New" panose="02070309020205020404" pitchFamily="49" charset="0"/>
              </a:rPr>
              <a:t>for &lt;variable&gt;  in &lt;iterable&gt;:</a:t>
            </a:r>
          </a:p>
          <a:p>
            <a:r>
              <a:rPr lang="it-IT" sz="2000" dirty="0">
                <a:latin typeface="Courier New" panose="02070309020205020404" pitchFamily="49" charset="0"/>
                <a:cs typeface="Courier New" panose="02070309020205020404" pitchFamily="49" charset="0"/>
              </a:rPr>
              <a:t>	statement 1</a:t>
            </a:r>
          </a:p>
          <a:p>
            <a:r>
              <a:rPr lang="it-IT" sz="2000" dirty="0">
                <a:latin typeface="Courier New" panose="02070309020205020404" pitchFamily="49" charset="0"/>
                <a:cs typeface="Courier New" panose="02070309020205020404" pitchFamily="49" charset="0"/>
              </a:rPr>
              <a:t>	……</a:t>
            </a:r>
          </a:p>
          <a:p>
            <a:r>
              <a:rPr lang="it-IT" sz="2000" dirty="0">
                <a:latin typeface="Courier New" panose="02070309020205020404" pitchFamily="49" charset="0"/>
                <a:cs typeface="Courier New" panose="02070309020205020404" pitchFamily="49" charset="0"/>
              </a:rPr>
              <a:t>	statement n </a:t>
            </a:r>
          </a:p>
        </p:txBody>
      </p:sp>
      <p:sp>
        <p:nvSpPr>
          <p:cNvPr id="8" name="TextBox 7">
            <a:extLst>
              <a:ext uri="{FF2B5EF4-FFF2-40B4-BE49-F238E27FC236}">
                <a16:creationId xmlns:a16="http://schemas.microsoft.com/office/drawing/2014/main" id="{EBE607B4-4F0C-43F9-92FE-D063B0B0E057}"/>
              </a:ext>
            </a:extLst>
          </p:cNvPr>
          <p:cNvSpPr txBox="1"/>
          <p:nvPr/>
        </p:nvSpPr>
        <p:spPr>
          <a:xfrm>
            <a:off x="5815538" y="2143759"/>
            <a:ext cx="3570024" cy="1200329"/>
          </a:xfrm>
          <a:prstGeom prst="rect">
            <a:avLst/>
          </a:prstGeom>
          <a:noFill/>
        </p:spPr>
        <p:txBody>
          <a:bodyPr wrap="square" rtlCol="0">
            <a:spAutoFit/>
          </a:bodyPr>
          <a:lstStyle/>
          <a:p>
            <a:r>
              <a:rPr lang="it-IT" sz="2400" dirty="0">
                <a:latin typeface="Courier New" panose="02070309020205020404" pitchFamily="49" charset="0"/>
                <a:cs typeface="Courier New" panose="02070309020205020404" pitchFamily="49" charset="0"/>
              </a:rPr>
              <a:t>a=[1, "abc", 3.4]</a:t>
            </a:r>
          </a:p>
          <a:p>
            <a:r>
              <a:rPr lang="it-IT" sz="2400" dirty="0">
                <a:latin typeface="Courier New" panose="02070309020205020404" pitchFamily="49" charset="0"/>
                <a:cs typeface="Courier New" panose="02070309020205020404" pitchFamily="49" charset="0"/>
              </a:rPr>
              <a:t>for i in a:</a:t>
            </a:r>
          </a:p>
          <a:p>
            <a:r>
              <a:rPr lang="it-IT" sz="2400" dirty="0">
                <a:latin typeface="Courier New" panose="02070309020205020404" pitchFamily="49" charset="0"/>
                <a:cs typeface="Courier New" panose="02070309020205020404" pitchFamily="49" charset="0"/>
              </a:rPr>
              <a:t>	print (i)</a:t>
            </a:r>
          </a:p>
        </p:txBody>
      </p:sp>
      <p:sp>
        <p:nvSpPr>
          <p:cNvPr id="10" name="TextBox 9">
            <a:extLst>
              <a:ext uri="{FF2B5EF4-FFF2-40B4-BE49-F238E27FC236}">
                <a16:creationId xmlns:a16="http://schemas.microsoft.com/office/drawing/2014/main" id="{7A8EAE62-6693-4DBE-AD1A-F40F287C00AD}"/>
              </a:ext>
            </a:extLst>
          </p:cNvPr>
          <p:cNvSpPr txBox="1"/>
          <p:nvPr/>
        </p:nvSpPr>
        <p:spPr>
          <a:xfrm>
            <a:off x="6853617" y="1658576"/>
            <a:ext cx="1640193" cy="461665"/>
          </a:xfrm>
          <a:prstGeom prst="rect">
            <a:avLst/>
          </a:prstGeom>
          <a:noFill/>
        </p:spPr>
        <p:txBody>
          <a:bodyPr wrap="none" rtlCol="0">
            <a:spAutoFit/>
          </a:bodyPr>
          <a:lstStyle/>
          <a:p>
            <a:r>
              <a:rPr lang="it-IT" sz="2400" dirty="0">
                <a:latin typeface="Arial" panose="020B0604020202020204" pitchFamily="34" charset="0"/>
                <a:cs typeface="Arial" panose="020B0604020202020204" pitchFamily="34" charset="0"/>
              </a:rPr>
              <a:t>Example 1</a:t>
            </a:r>
          </a:p>
        </p:txBody>
      </p:sp>
      <p:sp>
        <p:nvSpPr>
          <p:cNvPr id="13" name="Rectangle: Rounded Corners 12">
            <a:extLst>
              <a:ext uri="{FF2B5EF4-FFF2-40B4-BE49-F238E27FC236}">
                <a16:creationId xmlns:a16="http://schemas.microsoft.com/office/drawing/2014/main" id="{5704D53C-DF8F-49F9-A7C4-56EA0A6A63BF}"/>
              </a:ext>
            </a:extLst>
          </p:cNvPr>
          <p:cNvSpPr/>
          <p:nvPr/>
        </p:nvSpPr>
        <p:spPr>
          <a:xfrm>
            <a:off x="3195724" y="4196352"/>
            <a:ext cx="4356100" cy="1845301"/>
          </a:xfrm>
          <a:prstGeom prst="roundRect">
            <a:avLst>
              <a:gd name="adj" fmla="val 6913"/>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tx1"/>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20AA6C65-E197-4755-ABB9-A1966034B6B6}"/>
              </a:ext>
            </a:extLst>
          </p:cNvPr>
          <p:cNvSpPr txBox="1"/>
          <p:nvPr/>
        </p:nvSpPr>
        <p:spPr>
          <a:xfrm>
            <a:off x="3637488" y="4681535"/>
            <a:ext cx="3734862" cy="1200329"/>
          </a:xfrm>
          <a:prstGeom prst="rect">
            <a:avLst/>
          </a:prstGeom>
          <a:noFill/>
        </p:spPr>
        <p:txBody>
          <a:bodyPr wrap="square" rtlCol="0">
            <a:spAutoFit/>
          </a:bodyPr>
          <a:lstStyle/>
          <a:p>
            <a:r>
              <a:rPr lang="it-IT" sz="2400" dirty="0">
                <a:latin typeface="Courier New" panose="02070309020205020404" pitchFamily="49" charset="0"/>
                <a:cs typeface="Courier New" panose="02070309020205020404" pitchFamily="49" charset="0"/>
              </a:rPr>
              <a:t>for i in range(10):</a:t>
            </a:r>
          </a:p>
          <a:p>
            <a:r>
              <a:rPr lang="it-IT" sz="2400" dirty="0">
                <a:latin typeface="Courier New" panose="02070309020205020404" pitchFamily="49" charset="0"/>
                <a:cs typeface="Courier New" panose="02070309020205020404" pitchFamily="49" charset="0"/>
              </a:rPr>
              <a:t>	z=3*i</a:t>
            </a:r>
          </a:p>
          <a:p>
            <a:r>
              <a:rPr lang="it-IT" sz="2400" dirty="0">
                <a:latin typeface="Courier New" panose="02070309020205020404" pitchFamily="49" charset="0"/>
                <a:cs typeface="Courier New" panose="02070309020205020404" pitchFamily="49" charset="0"/>
              </a:rPr>
              <a:t>	print (i,z)</a:t>
            </a:r>
          </a:p>
        </p:txBody>
      </p:sp>
      <p:sp>
        <p:nvSpPr>
          <p:cNvPr id="15" name="TextBox 14">
            <a:extLst>
              <a:ext uri="{FF2B5EF4-FFF2-40B4-BE49-F238E27FC236}">
                <a16:creationId xmlns:a16="http://schemas.microsoft.com/office/drawing/2014/main" id="{51D6A953-0431-4CB6-BFC0-D957628C23F1}"/>
              </a:ext>
            </a:extLst>
          </p:cNvPr>
          <p:cNvSpPr txBox="1"/>
          <p:nvPr/>
        </p:nvSpPr>
        <p:spPr>
          <a:xfrm>
            <a:off x="4675567" y="4196352"/>
            <a:ext cx="1640193" cy="461665"/>
          </a:xfrm>
          <a:prstGeom prst="rect">
            <a:avLst/>
          </a:prstGeom>
          <a:noFill/>
        </p:spPr>
        <p:txBody>
          <a:bodyPr wrap="none" rtlCol="0">
            <a:spAutoFit/>
          </a:bodyPr>
          <a:lstStyle/>
          <a:p>
            <a:r>
              <a:rPr lang="it-IT" sz="2400" dirty="0">
                <a:latin typeface="Arial" panose="020B0604020202020204" pitchFamily="34" charset="0"/>
                <a:cs typeface="Arial" panose="020B0604020202020204" pitchFamily="34" charset="0"/>
              </a:rPr>
              <a:t>Example 2</a:t>
            </a:r>
          </a:p>
        </p:txBody>
      </p:sp>
      <p:sp>
        <p:nvSpPr>
          <p:cNvPr id="16" name="TextBox 15">
            <a:extLst>
              <a:ext uri="{FF2B5EF4-FFF2-40B4-BE49-F238E27FC236}">
                <a16:creationId xmlns:a16="http://schemas.microsoft.com/office/drawing/2014/main" id="{31557DA8-5B7D-409E-8EB5-113469236604}"/>
              </a:ext>
            </a:extLst>
          </p:cNvPr>
          <p:cNvSpPr txBox="1"/>
          <p:nvPr/>
        </p:nvSpPr>
        <p:spPr>
          <a:xfrm>
            <a:off x="7757776" y="3879995"/>
            <a:ext cx="4104024" cy="2246769"/>
          </a:xfrm>
          <a:prstGeom prst="rect">
            <a:avLst/>
          </a:prstGeom>
          <a:noFill/>
        </p:spPr>
        <p:txBody>
          <a:bodyPr wrap="square" rtlCol="0">
            <a:spAutoFit/>
          </a:bodyPr>
          <a:lstStyle/>
          <a:p>
            <a:r>
              <a:rPr lang="it-IT" sz="2000" dirty="0">
                <a:latin typeface="Arial" panose="020B0604020202020204" pitchFamily="34" charset="0"/>
                <a:cs typeface="Arial" panose="020B0604020202020204" pitchFamily="34" charset="0"/>
              </a:rPr>
              <a:t>The </a:t>
            </a:r>
            <a:r>
              <a:rPr lang="it-IT" sz="2000" dirty="0">
                <a:latin typeface="Courier New" panose="02070309020205020404" pitchFamily="49" charset="0"/>
                <a:cs typeface="Courier New" panose="02070309020205020404" pitchFamily="49" charset="0"/>
              </a:rPr>
              <a:t>range(i1,i2,step)</a:t>
            </a:r>
            <a:r>
              <a:rPr lang="it-IT" sz="2000" dirty="0">
                <a:latin typeface="Arial" panose="020B0604020202020204" pitchFamily="34" charset="0"/>
                <a:cs typeface="Arial" panose="020B0604020202020204" pitchFamily="34" charset="0"/>
              </a:rPr>
              <a:t> function produces an iterable that includes integers from  i1, to i2 with step s. Note that i2 is excluded from the set.</a:t>
            </a:r>
          </a:p>
          <a:p>
            <a:r>
              <a:rPr lang="it-IT" sz="2000" dirty="0">
                <a:latin typeface="Courier New" panose="02070309020205020404" pitchFamily="49" charset="0"/>
                <a:cs typeface="Courier New" panose="02070309020205020404" pitchFamily="49" charset="0"/>
              </a:rPr>
              <a:t>range(10)</a:t>
            </a:r>
            <a:r>
              <a:rPr lang="it-IT" sz="2000" dirty="0">
                <a:latin typeface="Arial" panose="020B0604020202020204" pitchFamily="34" charset="0"/>
                <a:cs typeface="Arial" panose="020B0604020202020204" pitchFamily="34" charset="0"/>
              </a:rPr>
              <a:t> means all integer values from 0 to 9. </a:t>
            </a:r>
          </a:p>
        </p:txBody>
      </p:sp>
      <p:sp>
        <p:nvSpPr>
          <p:cNvPr id="17" name="TextBox 16">
            <a:extLst>
              <a:ext uri="{FF2B5EF4-FFF2-40B4-BE49-F238E27FC236}">
                <a16:creationId xmlns:a16="http://schemas.microsoft.com/office/drawing/2014/main" id="{FA1B133D-30B0-4F80-BC80-AF41623E0544}"/>
              </a:ext>
            </a:extLst>
          </p:cNvPr>
          <p:cNvSpPr txBox="1"/>
          <p:nvPr/>
        </p:nvSpPr>
        <p:spPr>
          <a:xfrm>
            <a:off x="313886" y="4788420"/>
            <a:ext cx="3026214" cy="707886"/>
          </a:xfrm>
          <a:prstGeom prst="rect">
            <a:avLst/>
          </a:prstGeom>
          <a:noFill/>
        </p:spPr>
        <p:txBody>
          <a:bodyPr wrap="square" rtlCol="0">
            <a:spAutoFit/>
          </a:bodyPr>
          <a:lstStyle/>
          <a:p>
            <a:r>
              <a:rPr lang="it-IT" sz="2000" dirty="0">
                <a:latin typeface="Arial" panose="020B0604020202020204" pitchFamily="34" charset="0"/>
                <a:cs typeface="Arial" panose="020B0604020202020204" pitchFamily="34" charset="0"/>
              </a:rPr>
              <a:t>Sequence of integer numbers </a:t>
            </a:r>
          </a:p>
        </p:txBody>
      </p:sp>
      <p:sp>
        <p:nvSpPr>
          <p:cNvPr id="18" name="Arrow: Right 17">
            <a:extLst>
              <a:ext uri="{FF2B5EF4-FFF2-40B4-BE49-F238E27FC236}">
                <a16:creationId xmlns:a16="http://schemas.microsoft.com/office/drawing/2014/main" id="{1213EEBA-826E-4700-B701-9C32759CA787}"/>
              </a:ext>
            </a:extLst>
          </p:cNvPr>
          <p:cNvSpPr/>
          <p:nvPr/>
        </p:nvSpPr>
        <p:spPr>
          <a:xfrm>
            <a:off x="2844800" y="5003379"/>
            <a:ext cx="495300" cy="394121"/>
          </a:xfrm>
          <a:prstGeom prst="right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624035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FF66"/>
        </a:solidFill>
      </a:spPr>
      <a:bodyPr rtlCol="0" anchor="ctr"/>
      <a:lstStyle>
        <a:defPPr algn="ctr">
          <a:defRPr dirty="0" smtClean="0">
            <a:solidFill>
              <a:schemeClr val="tx1"/>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1844</Words>
  <Application>Microsoft Office PowerPoint</Application>
  <PresentationFormat>Widescreen</PresentationFormat>
  <Paragraphs>212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Courier New</vt:lpstr>
      <vt:lpstr>Tema di Office</vt:lpstr>
      <vt:lpstr>The Python language: general notions</vt:lpstr>
      <vt:lpstr>Top programming languages in 2021</vt:lpstr>
      <vt:lpstr>Types in Python</vt:lpstr>
      <vt:lpstr>Array-like data types</vt:lpstr>
      <vt:lpstr>Indexing in Python</vt:lpstr>
      <vt:lpstr>Dictionaries</vt:lpstr>
      <vt:lpstr>Flow control statements: conditional</vt:lpstr>
      <vt:lpstr>Flow control: while loops</vt:lpstr>
      <vt:lpstr>The for loop</vt:lpstr>
      <vt:lpstr>Functions in Python</vt:lpstr>
      <vt:lpstr>Classes in Python</vt:lpstr>
      <vt:lpstr>Modules</vt:lpstr>
      <vt:lpstr>The Python standard library </vt:lpstr>
      <vt:lpstr>Optional modules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pc</dc:creator>
  <cp:lastModifiedBy>Paolo Bruschi</cp:lastModifiedBy>
  <cp:revision>570</cp:revision>
  <dcterms:created xsi:type="dcterms:W3CDTF">2015-02-03T16:10:37Z</dcterms:created>
  <dcterms:modified xsi:type="dcterms:W3CDTF">2022-03-16T13:39:22Z</dcterms:modified>
</cp:coreProperties>
</file>