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99"/>
    <a:srgbClr val="EABCC0"/>
    <a:srgbClr val="E1B8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89" autoAdjust="0"/>
    <p:restoredTop sz="93878" autoAdjust="0"/>
  </p:normalViewPr>
  <p:slideViewPr>
    <p:cSldViewPr snapToGrid="0">
      <p:cViewPr varScale="1">
        <p:scale>
          <a:sx n="62" d="100"/>
          <a:sy n="62" d="100"/>
        </p:scale>
        <p:origin x="46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0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3D85C-6748-42AF-AD0D-D9EEFB7FEE3A}" type="datetimeFigureOut">
              <a:rPr lang="en-US" smtClean="0"/>
              <a:t>3/13/2022</a:t>
            </a:fld>
            <a:endParaRPr lang="en-US"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26E245-BE16-4A03-B1F5-DF75CC6A9830}" type="slidenum">
              <a:rPr lang="en-US" smtClean="0"/>
              <a:t>‹N›</a:t>
            </a:fld>
            <a:endParaRPr lang="en-US" dirty="0"/>
          </a:p>
        </p:txBody>
      </p:sp>
    </p:spTree>
    <p:extLst>
      <p:ext uri="{BB962C8B-B14F-4D97-AF65-F5344CB8AC3E}">
        <p14:creationId xmlns:p14="http://schemas.microsoft.com/office/powerpoint/2010/main" val="1844529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sz="3600"/>
            </a:lvl1p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contenuto 2"/>
          <p:cNvSpPr>
            <a:spLocks noGrp="1"/>
          </p:cNvSpPr>
          <p:nvPr>
            <p:ph idx="1"/>
          </p:nvPr>
        </p:nvSpPr>
        <p:spPr/>
        <p:txBody>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10"/>
          </p:nvPr>
        </p:nvSpPr>
        <p:spPr/>
        <p:txBody>
          <a:bodyPr/>
          <a:lstStyle/>
          <a:p>
            <a:fld id="{C1D8446B-54F3-48F6-9B1F-FB020EFA5009}" type="datetime1">
              <a:rPr lang="en-US" smtClean="0"/>
              <a:t>3/13/2022</a:t>
            </a:fld>
            <a:endParaRPr lang="en-US" dirty="0"/>
          </a:p>
        </p:txBody>
      </p:sp>
      <p:sp>
        <p:nvSpPr>
          <p:cNvPr id="5" name="Segnaposto piè di pagina 4"/>
          <p:cNvSpPr>
            <a:spLocks noGrp="1"/>
          </p:cNvSpPr>
          <p:nvPr>
            <p:ph type="ftr" sz="quarter" idx="11"/>
          </p:nvPr>
        </p:nvSpPr>
        <p:spPr/>
        <p:txBody>
          <a:bodyPr/>
          <a:lstStyle/>
          <a:p>
            <a:r>
              <a:rPr lang="en-US" dirty="0"/>
              <a:t>P. Bruschi – Sensor Systems</a:t>
            </a:r>
          </a:p>
        </p:txBody>
      </p:sp>
      <p:sp>
        <p:nvSpPr>
          <p:cNvPr id="6" name="Segnaposto numero diapositiva 5"/>
          <p:cNvSpPr>
            <a:spLocks noGrp="1"/>
          </p:cNvSpPr>
          <p:nvPr>
            <p:ph type="sldNum" sz="quarter" idx="12"/>
          </p:nvPr>
        </p:nvSpPr>
        <p:spPr/>
        <p:txBody>
          <a:bodyPr/>
          <a:lstStyle/>
          <a:p>
            <a:fld id="{02055017-B6DE-4C35-A63B-40EADAC97849}" type="slidenum">
              <a:rPr lang="en-US" smtClean="0"/>
              <a:t>‹N›</a:t>
            </a:fld>
            <a:endParaRPr lang="en-US" dirty="0"/>
          </a:p>
        </p:txBody>
      </p:sp>
    </p:spTree>
    <p:extLst>
      <p:ext uri="{BB962C8B-B14F-4D97-AF65-F5344CB8AC3E}">
        <p14:creationId xmlns:p14="http://schemas.microsoft.com/office/powerpoint/2010/main" val="303231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662FCC07-B889-4C84-BE01-5296D1E5D696}" type="datetime1">
              <a:rPr lang="en-US" smtClean="0"/>
              <a:t>3/13/2022</a:t>
            </a:fld>
            <a:endParaRPr lang="en-US" dirty="0"/>
          </a:p>
        </p:txBody>
      </p:sp>
      <p:sp>
        <p:nvSpPr>
          <p:cNvPr id="4" name="Segnaposto piè di pagina 3"/>
          <p:cNvSpPr>
            <a:spLocks noGrp="1"/>
          </p:cNvSpPr>
          <p:nvPr>
            <p:ph type="ftr" sz="quarter" idx="11"/>
          </p:nvPr>
        </p:nvSpPr>
        <p:spPr/>
        <p:txBody>
          <a:bodyPr/>
          <a:lstStyle/>
          <a:p>
            <a:r>
              <a:rPr lang="en-US" dirty="0"/>
              <a:t>P. Bruschi – Sensor Systems</a:t>
            </a:r>
          </a:p>
        </p:txBody>
      </p:sp>
      <p:sp>
        <p:nvSpPr>
          <p:cNvPr id="5" name="Segnaposto numero diapositiva 4"/>
          <p:cNvSpPr>
            <a:spLocks noGrp="1"/>
          </p:cNvSpPr>
          <p:nvPr>
            <p:ph type="sldNum" sz="quarter" idx="12"/>
          </p:nvPr>
        </p:nvSpPr>
        <p:spPr/>
        <p:txBody>
          <a:bodyPr/>
          <a:lstStyle/>
          <a:p>
            <a:fld id="{02055017-B6DE-4C35-A63B-40EADAC97849}" type="slidenum">
              <a:rPr lang="en-US" smtClean="0"/>
              <a:t>‹N›</a:t>
            </a:fld>
            <a:endParaRPr lang="en-US" dirty="0"/>
          </a:p>
        </p:txBody>
      </p:sp>
    </p:spTree>
    <p:extLst>
      <p:ext uri="{BB962C8B-B14F-4D97-AF65-F5344CB8AC3E}">
        <p14:creationId xmlns:p14="http://schemas.microsoft.com/office/powerpoint/2010/main" val="958541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662397"/>
          </a:xfrm>
          <a:prstGeom prst="rect">
            <a:avLst/>
          </a:prstGeom>
        </p:spPr>
        <p:txBody>
          <a:bodyPr vert="horz" lIns="91440" tIns="45720" rIns="91440" bIns="45720" rtlCol="0" anchor="ctr">
            <a:normAutofit/>
          </a:body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testo 2"/>
          <p:cNvSpPr>
            <a:spLocks noGrp="1"/>
          </p:cNvSpPr>
          <p:nvPr>
            <p:ph type="body" idx="1"/>
          </p:nvPr>
        </p:nvSpPr>
        <p:spPr>
          <a:xfrm>
            <a:off x="838200" y="1244338"/>
            <a:ext cx="10515600" cy="4932625"/>
          </a:xfrm>
          <a:prstGeom prst="rect">
            <a:avLst/>
          </a:prstGeom>
        </p:spPr>
        <p:txBody>
          <a:bodyPr vert="horz" lIns="91440" tIns="45720" rIns="91440" bIns="45720" rtlCol="0">
            <a:normAutofit/>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73488-E1F7-4B84-8286-16CD033868DD}" type="datetime1">
              <a:rPr lang="en-US" smtClean="0"/>
              <a:t>3/13/2022</a:t>
            </a:fld>
            <a:endParaRPr lang="en-US" dirty="0"/>
          </a:p>
        </p:txBody>
      </p:sp>
      <p:sp>
        <p:nvSpPr>
          <p:cNvPr id="5" name="Segnaposto piè di pagina 4"/>
          <p:cNvSpPr>
            <a:spLocks noGrp="1"/>
          </p:cNvSpPr>
          <p:nvPr>
            <p:ph type="ftr" sz="quarter" idx="3"/>
          </p:nvPr>
        </p:nvSpPr>
        <p:spPr>
          <a:xfrm>
            <a:off x="4038600" y="6356350"/>
            <a:ext cx="5689862" cy="365125"/>
          </a:xfrm>
          <a:prstGeom prst="rect">
            <a:avLst/>
          </a:prstGeom>
        </p:spPr>
        <p:txBody>
          <a:bodyPr vert="horz" lIns="91440" tIns="45720" rIns="91440" bIns="45720" rtlCol="0" anchor="ctr"/>
          <a:lstStyle>
            <a:lvl1pPr algn="ctr">
              <a:defRPr sz="2000">
                <a:solidFill>
                  <a:schemeClr val="tx1"/>
                </a:solidFill>
                <a:latin typeface="Arial" panose="020B0604020202020204" pitchFamily="34" charset="0"/>
                <a:cs typeface="Arial" panose="020B0604020202020204" pitchFamily="34" charset="0"/>
              </a:defRPr>
            </a:lvl1pPr>
          </a:lstStyle>
          <a:p>
            <a:r>
              <a:rPr lang="en-US" dirty="0"/>
              <a:t>P. Bruschi – Sensor Systems</a:t>
            </a:r>
          </a:p>
        </p:txBody>
      </p:sp>
      <p:sp>
        <p:nvSpPr>
          <p:cNvPr id="6" name="Segnaposto numero diapositiva 5"/>
          <p:cNvSpPr>
            <a:spLocks noGrp="1"/>
          </p:cNvSpPr>
          <p:nvPr>
            <p:ph type="sldNum" sz="quarter" idx="4"/>
          </p:nvPr>
        </p:nvSpPr>
        <p:spPr>
          <a:xfrm>
            <a:off x="10473178" y="6356350"/>
            <a:ext cx="8806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55017-B6DE-4C35-A63B-40EADAC97849}" type="slidenum">
              <a:rPr lang="en-US" smtClean="0"/>
              <a:t>‹N›</a:t>
            </a:fld>
            <a:endParaRPr lang="en-US" dirty="0"/>
          </a:p>
        </p:txBody>
      </p:sp>
      <p:cxnSp>
        <p:nvCxnSpPr>
          <p:cNvPr id="8" name="Connettore 1 7"/>
          <p:cNvCxnSpPr/>
          <p:nvPr userDrawn="1"/>
        </p:nvCxnSpPr>
        <p:spPr>
          <a:xfrm>
            <a:off x="838200" y="6268825"/>
            <a:ext cx="10515600" cy="0"/>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82083"/>
      </p:ext>
    </p:extLst>
  </p:cSld>
  <p:clrMap bg1="lt1" tx1="dk1" bg2="lt2" tx2="dk2" accent1="accent1" accent2="accent2" accent3="accent3" accent4="accent4" accent5="accent5" accent6="accent6" hlink="hlink" folHlink="folHlink"/>
  <p:sldLayoutIdLst>
    <p:sldLayoutId id="2147483650" r:id="rId1"/>
    <p:sldLayoutId id="2147483654" r:id="rId2"/>
  </p:sldLayoutIdLst>
  <p:hf hdr="0" dt="0"/>
  <p:txStyles>
    <p:titleStyle>
      <a:lvl1pPr algn="ctr"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docenti.ing.unipi.it/~a008309/mat_stud/Sensor_Systems/pyth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208970-4539-442C-AEA9-6839466E0709}"/>
              </a:ext>
            </a:extLst>
          </p:cNvPr>
          <p:cNvSpPr>
            <a:spLocks noGrp="1"/>
          </p:cNvSpPr>
          <p:nvPr>
            <p:ph type="title"/>
          </p:nvPr>
        </p:nvSpPr>
        <p:spPr>
          <a:xfrm>
            <a:off x="838200" y="313754"/>
            <a:ext cx="10515600" cy="662397"/>
          </a:xfrm>
        </p:spPr>
        <p:txBody>
          <a:bodyPr/>
          <a:lstStyle/>
          <a:p>
            <a:r>
              <a:rPr lang="en-US" dirty="0"/>
              <a:t>Structure of Anaconda Installation</a:t>
            </a:r>
          </a:p>
        </p:txBody>
      </p:sp>
      <p:sp>
        <p:nvSpPr>
          <p:cNvPr id="3" name="Segnaposto piè di pagina 2">
            <a:extLst>
              <a:ext uri="{FF2B5EF4-FFF2-40B4-BE49-F238E27FC236}">
                <a16:creationId xmlns:a16="http://schemas.microsoft.com/office/drawing/2014/main" id="{F990A973-47EC-4F48-A7E8-BF402463EE60}"/>
              </a:ext>
            </a:extLst>
          </p:cNvPr>
          <p:cNvSpPr>
            <a:spLocks noGrp="1"/>
          </p:cNvSpPr>
          <p:nvPr>
            <p:ph type="ftr" sz="quarter" idx="11"/>
          </p:nvPr>
        </p:nvSpPr>
        <p:spPr/>
        <p:txBody>
          <a:bodyPr/>
          <a:lstStyle/>
          <a:p>
            <a:r>
              <a:rPr lang="en-US" dirty="0"/>
              <a:t>P. Bruschi – Design of Mixed Signal Circuits</a:t>
            </a:r>
          </a:p>
        </p:txBody>
      </p:sp>
      <p:sp>
        <p:nvSpPr>
          <p:cNvPr id="4" name="Segnaposto numero diapositiva 3">
            <a:extLst>
              <a:ext uri="{FF2B5EF4-FFF2-40B4-BE49-F238E27FC236}">
                <a16:creationId xmlns:a16="http://schemas.microsoft.com/office/drawing/2014/main" id="{336F019F-D9DF-46C1-B315-4745FF3FA6E4}"/>
              </a:ext>
            </a:extLst>
          </p:cNvPr>
          <p:cNvSpPr>
            <a:spLocks noGrp="1"/>
          </p:cNvSpPr>
          <p:nvPr>
            <p:ph type="sldNum" sz="quarter" idx="12"/>
          </p:nvPr>
        </p:nvSpPr>
        <p:spPr/>
        <p:txBody>
          <a:bodyPr/>
          <a:lstStyle/>
          <a:p>
            <a:fld id="{02055017-B6DE-4C35-A63B-40EADAC97849}" type="slidenum">
              <a:rPr lang="en-US" smtClean="0"/>
              <a:t>1</a:t>
            </a:fld>
            <a:endParaRPr lang="en-US" dirty="0"/>
          </a:p>
        </p:txBody>
      </p:sp>
      <p:sp>
        <p:nvSpPr>
          <p:cNvPr id="5" name="CasellaDiTesto 4">
            <a:extLst>
              <a:ext uri="{FF2B5EF4-FFF2-40B4-BE49-F238E27FC236}">
                <a16:creationId xmlns:a16="http://schemas.microsoft.com/office/drawing/2014/main" id="{36C4BE84-3E1D-4561-B32A-AD6608254ED7}"/>
              </a:ext>
            </a:extLst>
          </p:cNvPr>
          <p:cNvSpPr txBox="1"/>
          <p:nvPr/>
        </p:nvSpPr>
        <p:spPr>
          <a:xfrm>
            <a:off x="385306" y="896638"/>
            <a:ext cx="11421387" cy="2985433"/>
          </a:xfrm>
          <a:prstGeom prst="rect">
            <a:avLst/>
          </a:prstGeom>
          <a:noFill/>
        </p:spPr>
        <p:txBody>
          <a:bodyPr wrap="square" rtlCol="0">
            <a:spAutoFit/>
          </a:bodyPr>
          <a:lstStyle/>
          <a:p>
            <a:pPr marL="342900" indent="-342900">
              <a:spcAft>
                <a:spcPts val="1200"/>
              </a:spcAft>
              <a:buFont typeface="Wingdings" panose="05000000000000000000" pitchFamily="2" charset="2"/>
              <a:buChar char="q"/>
            </a:pPr>
            <a:r>
              <a:rPr lang="en-US" sz="2400" dirty="0">
                <a:latin typeface="Arial" panose="020B0604020202020204" pitchFamily="34" charset="0"/>
                <a:cs typeface="Arial" panose="020B0604020202020204" pitchFamily="34" charset="0"/>
              </a:rPr>
              <a:t>Anaconda installs its binaries and a full python tree into a single directory, named "anaconda3"  (the anaconda root directory)</a:t>
            </a:r>
          </a:p>
          <a:p>
            <a:pPr marL="342900" indent="-342900">
              <a:spcAft>
                <a:spcPts val="1200"/>
              </a:spcAft>
              <a:buFont typeface="Wingdings" panose="05000000000000000000" pitchFamily="2" charset="2"/>
              <a:buChar char="q"/>
            </a:pPr>
            <a:r>
              <a:rPr lang="en-US" sz="2400" dirty="0">
                <a:latin typeface="Arial" panose="020B0604020202020204" pitchFamily="34" charset="0"/>
                <a:cs typeface="Arial" panose="020B0604020202020204" pitchFamily="34" charset="0"/>
              </a:rPr>
              <a:t>In a windows OS, the default location of  the anaconda directory is in the user home </a:t>
            </a:r>
            <a:r>
              <a:rPr lang="en-US" sz="2400" dirty="0" err="1">
                <a:latin typeface="Arial" panose="020B0604020202020204" pitchFamily="34" charset="0"/>
                <a:cs typeface="Arial" panose="020B0604020202020204" pitchFamily="34" charset="0"/>
              </a:rPr>
              <a:t>dir</a:t>
            </a:r>
            <a:r>
              <a:rPr lang="en-US" sz="2400" dirty="0">
                <a:latin typeface="Arial" panose="020B0604020202020204" pitchFamily="34" charset="0"/>
                <a:cs typeface="Arial" panose="020B0604020202020204" pitchFamily="34" charset="0"/>
              </a:rPr>
              <a:t> usually:</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c:\utenti\&lt;nome_utente&gt;, </a:t>
            </a:r>
            <a:r>
              <a:rPr lang="en-US" sz="2400" dirty="0" err="1">
                <a:latin typeface="Arial" panose="020B0604020202020204" pitchFamily="34" charset="0"/>
                <a:cs typeface="Arial" panose="020B0604020202020204" pitchFamily="34" charset="0"/>
              </a:rPr>
              <a:t>oppure</a:t>
            </a:r>
            <a:r>
              <a:rPr lang="en-US" sz="2400" dirty="0">
                <a:latin typeface="Arial" panose="020B0604020202020204" pitchFamily="34" charset="0"/>
                <a:cs typeface="Arial" panose="020B0604020202020204" pitchFamily="34" charset="0"/>
              </a:rPr>
              <a:t> c:\users\&lt;nome_utente&gt;</a:t>
            </a:r>
          </a:p>
          <a:p>
            <a:pPr marL="342900" indent="-342900">
              <a:spcAft>
                <a:spcPts val="1200"/>
              </a:spcAft>
              <a:buFont typeface="Wingdings" panose="05000000000000000000" pitchFamily="2" charset="2"/>
              <a:buChar char="q"/>
            </a:pPr>
            <a:r>
              <a:rPr lang="en-US" sz="2400" dirty="0">
                <a:latin typeface="Arial" panose="020B0604020202020204" pitchFamily="34" charset="0"/>
                <a:cs typeface="Arial" panose="020B0604020202020204" pitchFamily="34" charset="0"/>
              </a:rPr>
              <a:t>Within the anaconda root directory there are several sub-dir. The most interesting from the user point of view are "Lib" and "</a:t>
            </a:r>
            <a:r>
              <a:rPr lang="en-US" sz="2400" dirty="0" err="1">
                <a:latin typeface="Arial" panose="020B0604020202020204" pitchFamily="34" charset="0"/>
                <a:cs typeface="Arial" panose="020B0604020202020204" pitchFamily="34" charset="0"/>
              </a:rPr>
              <a:t>envs</a:t>
            </a:r>
            <a:r>
              <a:rPr lang="en-US" sz="2400" dirty="0">
                <a:latin typeface="Arial" panose="020B0604020202020204" pitchFamily="34" charset="0"/>
                <a:cs typeface="Arial" panose="020B0604020202020204" pitchFamily="34" charset="0"/>
              </a:rPr>
              <a:t>"</a:t>
            </a:r>
          </a:p>
        </p:txBody>
      </p:sp>
      <p:pic>
        <p:nvPicPr>
          <p:cNvPr id="7" name="Immagine 6">
            <a:extLst>
              <a:ext uri="{FF2B5EF4-FFF2-40B4-BE49-F238E27FC236}">
                <a16:creationId xmlns:a16="http://schemas.microsoft.com/office/drawing/2014/main" id="{750AD47E-C151-4BFC-A0D5-3ADD8C721E25}"/>
              </a:ext>
            </a:extLst>
          </p:cNvPr>
          <p:cNvPicPr>
            <a:picLocks noChangeAspect="1"/>
          </p:cNvPicPr>
          <p:nvPr/>
        </p:nvPicPr>
        <p:blipFill>
          <a:blip r:embed="rId2"/>
          <a:stretch>
            <a:fillRect/>
          </a:stretch>
        </p:blipFill>
        <p:spPr>
          <a:xfrm>
            <a:off x="1365718" y="3961584"/>
            <a:ext cx="6024026" cy="2192161"/>
          </a:xfrm>
          <a:prstGeom prst="rect">
            <a:avLst/>
          </a:prstGeom>
        </p:spPr>
      </p:pic>
      <p:cxnSp>
        <p:nvCxnSpPr>
          <p:cNvPr id="9" name="Connettore 2 8">
            <a:extLst>
              <a:ext uri="{FF2B5EF4-FFF2-40B4-BE49-F238E27FC236}">
                <a16:creationId xmlns:a16="http://schemas.microsoft.com/office/drawing/2014/main" id="{49AA474C-B41F-4221-8D8E-5BD356794285}"/>
              </a:ext>
            </a:extLst>
          </p:cNvPr>
          <p:cNvCxnSpPr>
            <a:cxnSpLocks/>
          </p:cNvCxnSpPr>
          <p:nvPr/>
        </p:nvCxnSpPr>
        <p:spPr>
          <a:xfrm flipH="1">
            <a:off x="3458817" y="5245100"/>
            <a:ext cx="509933" cy="3804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a:extLst>
              <a:ext uri="{FF2B5EF4-FFF2-40B4-BE49-F238E27FC236}">
                <a16:creationId xmlns:a16="http://schemas.microsoft.com/office/drawing/2014/main" id="{A38DB2D9-1241-4C0F-BC46-FFF2C2C5ABF5}"/>
              </a:ext>
            </a:extLst>
          </p:cNvPr>
          <p:cNvCxnSpPr>
            <a:cxnSpLocks/>
          </p:cNvCxnSpPr>
          <p:nvPr/>
        </p:nvCxnSpPr>
        <p:spPr>
          <a:xfrm flipH="1" flipV="1">
            <a:off x="5586066" y="5245100"/>
            <a:ext cx="475783" cy="762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3E4E1AC3-656C-4ABB-8AB6-9EC505DA001A}"/>
              </a:ext>
            </a:extLst>
          </p:cNvPr>
          <p:cNvSpPr txBox="1"/>
          <p:nvPr/>
        </p:nvSpPr>
        <p:spPr>
          <a:xfrm>
            <a:off x="7497153" y="3845421"/>
            <a:ext cx="4231611" cy="230832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"Lib" includes all modules that are used by python.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envs</a:t>
            </a:r>
            <a:r>
              <a:rPr lang="en-US" sz="2400" dirty="0">
                <a:latin typeface="Arial" panose="020B0604020202020204" pitchFamily="34" charset="0"/>
                <a:cs typeface="Arial" panose="020B0604020202020204" pitchFamily="34" charset="0"/>
              </a:rPr>
              <a:t>" includes alternative environments (e.g. a python 2 installations)</a:t>
            </a:r>
          </a:p>
        </p:txBody>
      </p:sp>
    </p:spTree>
    <p:extLst>
      <p:ext uri="{BB962C8B-B14F-4D97-AF65-F5344CB8AC3E}">
        <p14:creationId xmlns:p14="http://schemas.microsoft.com/office/powerpoint/2010/main" val="301800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BAE899-5391-4508-841E-1B98D0104F9D}"/>
              </a:ext>
            </a:extLst>
          </p:cNvPr>
          <p:cNvSpPr>
            <a:spLocks noGrp="1"/>
          </p:cNvSpPr>
          <p:nvPr>
            <p:ph type="title"/>
          </p:nvPr>
        </p:nvSpPr>
        <p:spPr>
          <a:xfrm>
            <a:off x="705242" y="154817"/>
            <a:ext cx="10515600" cy="662397"/>
          </a:xfrm>
        </p:spPr>
        <p:txBody>
          <a:bodyPr/>
          <a:lstStyle/>
          <a:p>
            <a:r>
              <a:rPr lang="en-US" dirty="0"/>
              <a:t>Possible ways to use Anaconda: the Spider</a:t>
            </a:r>
          </a:p>
        </p:txBody>
      </p:sp>
      <p:sp>
        <p:nvSpPr>
          <p:cNvPr id="3" name="Segnaposto piè di pagina 2">
            <a:extLst>
              <a:ext uri="{FF2B5EF4-FFF2-40B4-BE49-F238E27FC236}">
                <a16:creationId xmlns:a16="http://schemas.microsoft.com/office/drawing/2014/main" id="{555EAAB4-3EE6-4B13-B5A4-9FBE6BAC7C50}"/>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D45D0E46-B830-4801-941E-CCF469594CAF}"/>
              </a:ext>
            </a:extLst>
          </p:cNvPr>
          <p:cNvSpPr>
            <a:spLocks noGrp="1"/>
          </p:cNvSpPr>
          <p:nvPr>
            <p:ph type="sldNum" sz="quarter" idx="12"/>
          </p:nvPr>
        </p:nvSpPr>
        <p:spPr/>
        <p:txBody>
          <a:bodyPr/>
          <a:lstStyle/>
          <a:p>
            <a:fld id="{02055017-B6DE-4C35-A63B-40EADAC97849}" type="slidenum">
              <a:rPr lang="en-US" smtClean="0"/>
              <a:t>2</a:t>
            </a:fld>
            <a:endParaRPr lang="en-US" dirty="0"/>
          </a:p>
        </p:txBody>
      </p:sp>
      <p:sp>
        <p:nvSpPr>
          <p:cNvPr id="16" name="CasellaDiTesto 15">
            <a:extLst>
              <a:ext uri="{FF2B5EF4-FFF2-40B4-BE49-F238E27FC236}">
                <a16:creationId xmlns:a16="http://schemas.microsoft.com/office/drawing/2014/main" id="{2D34CCB8-7569-461B-879C-F9B80F924C9D}"/>
              </a:ext>
            </a:extLst>
          </p:cNvPr>
          <p:cNvSpPr txBox="1"/>
          <p:nvPr/>
        </p:nvSpPr>
        <p:spPr>
          <a:xfrm>
            <a:off x="468086" y="781155"/>
            <a:ext cx="11255828"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The easiest way to use Anaconda to develop and run python programs is through the "Spider" program. Spider is an IDE (Integrated Development Environment) explicitly written for scientists and data analysts. For more information see: https://www.spyder-ide.org/</a:t>
            </a:r>
          </a:p>
        </p:txBody>
      </p:sp>
      <p:pic>
        <p:nvPicPr>
          <p:cNvPr id="18" name="Immagine 17">
            <a:extLst>
              <a:ext uri="{FF2B5EF4-FFF2-40B4-BE49-F238E27FC236}">
                <a16:creationId xmlns:a16="http://schemas.microsoft.com/office/drawing/2014/main" id="{3DBB96F8-7606-4835-8C02-22662DECBB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348" y="3501367"/>
            <a:ext cx="3080952" cy="2322796"/>
          </a:xfrm>
          <a:prstGeom prst="rect">
            <a:avLst/>
          </a:prstGeom>
        </p:spPr>
      </p:pic>
      <p:sp>
        <p:nvSpPr>
          <p:cNvPr id="21" name="Freccia a destra 20">
            <a:extLst>
              <a:ext uri="{FF2B5EF4-FFF2-40B4-BE49-F238E27FC236}">
                <a16:creationId xmlns:a16="http://schemas.microsoft.com/office/drawing/2014/main" id="{F9B7CBC4-63D8-49BC-94A5-36FB5C46F1C9}"/>
              </a:ext>
            </a:extLst>
          </p:cNvPr>
          <p:cNvSpPr/>
          <p:nvPr/>
        </p:nvSpPr>
        <p:spPr>
          <a:xfrm>
            <a:off x="705242" y="5469792"/>
            <a:ext cx="391296" cy="455840"/>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pic>
        <p:nvPicPr>
          <p:cNvPr id="23" name="Immagine 22" descr="Immagine che contiene testo, monitor, screenshot, elettronico&#10;&#10;Descrizione generata automaticamente">
            <a:extLst>
              <a:ext uri="{FF2B5EF4-FFF2-40B4-BE49-F238E27FC236}">
                <a16:creationId xmlns:a16="http://schemas.microsoft.com/office/drawing/2014/main" id="{5A92AD61-9100-4BEE-B2F6-5447306966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6817" y="2819597"/>
            <a:ext cx="5521841" cy="3106035"/>
          </a:xfrm>
          <a:prstGeom prst="rect">
            <a:avLst/>
          </a:prstGeom>
        </p:spPr>
      </p:pic>
      <p:sp>
        <p:nvSpPr>
          <p:cNvPr id="24" name="CasellaDiTesto 23">
            <a:extLst>
              <a:ext uri="{FF2B5EF4-FFF2-40B4-BE49-F238E27FC236}">
                <a16:creationId xmlns:a16="http://schemas.microsoft.com/office/drawing/2014/main" id="{AFECB4BF-8799-47E8-B46B-941E40DB6E0F}"/>
              </a:ext>
            </a:extLst>
          </p:cNvPr>
          <p:cNvSpPr txBox="1"/>
          <p:nvPr/>
        </p:nvSpPr>
        <p:spPr>
          <a:xfrm>
            <a:off x="6810208" y="2073647"/>
            <a:ext cx="4821195"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Interactive console: directly run simple python statements and show results </a:t>
            </a:r>
          </a:p>
        </p:txBody>
      </p:sp>
      <p:sp>
        <p:nvSpPr>
          <p:cNvPr id="25" name="CasellaDiTesto 24">
            <a:extLst>
              <a:ext uri="{FF2B5EF4-FFF2-40B4-BE49-F238E27FC236}">
                <a16:creationId xmlns:a16="http://schemas.microsoft.com/office/drawing/2014/main" id="{C4D25D4D-4A1B-421F-AE72-14CF3A3BBBCF}"/>
              </a:ext>
            </a:extLst>
          </p:cNvPr>
          <p:cNvSpPr txBox="1"/>
          <p:nvPr/>
        </p:nvSpPr>
        <p:spPr>
          <a:xfrm rot="16200000">
            <a:off x="2903061" y="3764174"/>
            <a:ext cx="3917456"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File editor (load, create, save and execute python programs)</a:t>
            </a:r>
          </a:p>
        </p:txBody>
      </p:sp>
      <p:sp>
        <p:nvSpPr>
          <p:cNvPr id="26" name="CasellaDiTesto 25">
            <a:extLst>
              <a:ext uri="{FF2B5EF4-FFF2-40B4-BE49-F238E27FC236}">
                <a16:creationId xmlns:a16="http://schemas.microsoft.com/office/drawing/2014/main" id="{E6191414-E016-4C30-81D4-FFC0AB031B49}"/>
              </a:ext>
            </a:extLst>
          </p:cNvPr>
          <p:cNvSpPr txBox="1"/>
          <p:nvPr/>
        </p:nvSpPr>
        <p:spPr>
          <a:xfrm>
            <a:off x="1077558" y="2723018"/>
            <a:ext cx="3055837" cy="707886"/>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Anaconda entry in the </a:t>
            </a:r>
          </a:p>
          <a:p>
            <a:r>
              <a:rPr lang="en-US" sz="2000" dirty="0">
                <a:latin typeface="Arial" panose="020B0604020202020204" pitchFamily="34" charset="0"/>
                <a:cs typeface="Arial" panose="020B0604020202020204" pitchFamily="34" charset="0"/>
              </a:rPr>
              <a:t>Start Menu (Windows 11)</a:t>
            </a:r>
          </a:p>
        </p:txBody>
      </p:sp>
      <p:sp>
        <p:nvSpPr>
          <p:cNvPr id="27" name="CasellaDiTesto 26">
            <a:extLst>
              <a:ext uri="{FF2B5EF4-FFF2-40B4-BE49-F238E27FC236}">
                <a16:creationId xmlns:a16="http://schemas.microsoft.com/office/drawing/2014/main" id="{C68D5E71-24DC-4FFF-B8C0-0BA49CBFE034}"/>
              </a:ext>
            </a:extLst>
          </p:cNvPr>
          <p:cNvSpPr txBox="1"/>
          <p:nvPr/>
        </p:nvSpPr>
        <p:spPr>
          <a:xfrm>
            <a:off x="220780" y="5146458"/>
            <a:ext cx="926857" cy="400110"/>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Spider</a:t>
            </a:r>
          </a:p>
        </p:txBody>
      </p:sp>
      <p:sp>
        <p:nvSpPr>
          <p:cNvPr id="28" name="Freccia a destra 27">
            <a:extLst>
              <a:ext uri="{FF2B5EF4-FFF2-40B4-BE49-F238E27FC236}">
                <a16:creationId xmlns:a16="http://schemas.microsoft.com/office/drawing/2014/main" id="{F7ED07BE-F769-4166-A1CD-1C8D9CA9194B}"/>
              </a:ext>
            </a:extLst>
          </p:cNvPr>
          <p:cNvSpPr/>
          <p:nvPr/>
        </p:nvSpPr>
        <p:spPr>
          <a:xfrm>
            <a:off x="5259630" y="3992656"/>
            <a:ext cx="391296" cy="455840"/>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29" name="Freccia a destra 28">
            <a:extLst>
              <a:ext uri="{FF2B5EF4-FFF2-40B4-BE49-F238E27FC236}">
                <a16:creationId xmlns:a16="http://schemas.microsoft.com/office/drawing/2014/main" id="{44FB6F88-00D0-47DC-AA59-C380CF938CD0}"/>
              </a:ext>
            </a:extLst>
          </p:cNvPr>
          <p:cNvSpPr/>
          <p:nvPr/>
        </p:nvSpPr>
        <p:spPr>
          <a:xfrm rot="5400000">
            <a:off x="9736516" y="3341128"/>
            <a:ext cx="1569660" cy="391296"/>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82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62FF35-9234-4CA9-898D-E5FA32361C86}"/>
              </a:ext>
            </a:extLst>
          </p:cNvPr>
          <p:cNvSpPr>
            <a:spLocks noGrp="1"/>
          </p:cNvSpPr>
          <p:nvPr>
            <p:ph type="title"/>
          </p:nvPr>
        </p:nvSpPr>
        <p:spPr/>
        <p:txBody>
          <a:bodyPr/>
          <a:lstStyle/>
          <a:p>
            <a:r>
              <a:rPr lang="en-US" dirty="0"/>
              <a:t>The "Anaconda Prompt"</a:t>
            </a:r>
          </a:p>
        </p:txBody>
      </p:sp>
      <p:sp>
        <p:nvSpPr>
          <p:cNvPr id="3" name="Segnaposto piè di pagina 2">
            <a:extLst>
              <a:ext uri="{FF2B5EF4-FFF2-40B4-BE49-F238E27FC236}">
                <a16:creationId xmlns:a16="http://schemas.microsoft.com/office/drawing/2014/main" id="{13BDCC0A-AB32-47B0-AB25-97584A9CEFA8}"/>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F8D153CB-3232-4B20-950F-DE1AA0ADCEBE}"/>
              </a:ext>
            </a:extLst>
          </p:cNvPr>
          <p:cNvSpPr>
            <a:spLocks noGrp="1"/>
          </p:cNvSpPr>
          <p:nvPr>
            <p:ph type="sldNum" sz="quarter" idx="12"/>
          </p:nvPr>
        </p:nvSpPr>
        <p:spPr/>
        <p:txBody>
          <a:bodyPr/>
          <a:lstStyle/>
          <a:p>
            <a:fld id="{02055017-B6DE-4C35-A63B-40EADAC97849}" type="slidenum">
              <a:rPr lang="en-US" smtClean="0"/>
              <a:t>3</a:t>
            </a:fld>
            <a:endParaRPr lang="en-US" dirty="0"/>
          </a:p>
        </p:txBody>
      </p:sp>
      <p:pic>
        <p:nvPicPr>
          <p:cNvPr id="5" name="Immagine 4">
            <a:extLst>
              <a:ext uri="{FF2B5EF4-FFF2-40B4-BE49-F238E27FC236}">
                <a16:creationId xmlns:a16="http://schemas.microsoft.com/office/drawing/2014/main" id="{2E4474F9-87AF-4E14-A164-6062D8ABB6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348" y="1369140"/>
            <a:ext cx="3080952" cy="2322796"/>
          </a:xfrm>
          <a:prstGeom prst="rect">
            <a:avLst/>
          </a:prstGeom>
        </p:spPr>
      </p:pic>
      <p:sp>
        <p:nvSpPr>
          <p:cNvPr id="6" name="Freccia a destra 5">
            <a:extLst>
              <a:ext uri="{FF2B5EF4-FFF2-40B4-BE49-F238E27FC236}">
                <a16:creationId xmlns:a16="http://schemas.microsoft.com/office/drawing/2014/main" id="{BBDE0026-A9FA-4C60-84DA-DE1A1E8855B9}"/>
              </a:ext>
            </a:extLst>
          </p:cNvPr>
          <p:cNvSpPr/>
          <p:nvPr/>
        </p:nvSpPr>
        <p:spPr>
          <a:xfrm>
            <a:off x="1096538" y="2330483"/>
            <a:ext cx="391296" cy="455840"/>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7" name="CasellaDiTesto 6">
            <a:extLst>
              <a:ext uri="{FF2B5EF4-FFF2-40B4-BE49-F238E27FC236}">
                <a16:creationId xmlns:a16="http://schemas.microsoft.com/office/drawing/2014/main" id="{9854D486-3C2C-4F68-BB82-582A08F989B3}"/>
              </a:ext>
            </a:extLst>
          </p:cNvPr>
          <p:cNvSpPr txBox="1"/>
          <p:nvPr/>
        </p:nvSpPr>
        <p:spPr>
          <a:xfrm>
            <a:off x="86325" y="2330483"/>
            <a:ext cx="1010213" cy="400110"/>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Prompt</a:t>
            </a:r>
          </a:p>
        </p:txBody>
      </p:sp>
      <p:pic>
        <p:nvPicPr>
          <p:cNvPr id="9" name="Immagine 8" descr="Immagine che contiene testo&#10;&#10;Descrizione generata automaticamente">
            <a:extLst>
              <a:ext uri="{FF2B5EF4-FFF2-40B4-BE49-F238E27FC236}">
                <a16:creationId xmlns:a16="http://schemas.microsoft.com/office/drawing/2014/main" id="{7BF1B872-C99F-464F-B62E-A515EF5C55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923" y="4127408"/>
            <a:ext cx="3829377" cy="2017567"/>
          </a:xfrm>
          <a:prstGeom prst="rect">
            <a:avLst/>
          </a:prstGeom>
        </p:spPr>
      </p:pic>
      <p:sp>
        <p:nvSpPr>
          <p:cNvPr id="10" name="CasellaDiTesto 9">
            <a:extLst>
              <a:ext uri="{FF2B5EF4-FFF2-40B4-BE49-F238E27FC236}">
                <a16:creationId xmlns:a16="http://schemas.microsoft.com/office/drawing/2014/main" id="{26A918BC-0E5F-4FB4-A666-8592D1077D24}"/>
              </a:ext>
            </a:extLst>
          </p:cNvPr>
          <p:cNvSpPr txBox="1"/>
          <p:nvPr/>
        </p:nvSpPr>
        <p:spPr>
          <a:xfrm>
            <a:off x="742707" y="661254"/>
            <a:ext cx="3055837" cy="707886"/>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Anaconda entry in the </a:t>
            </a:r>
          </a:p>
          <a:p>
            <a:r>
              <a:rPr lang="en-US" sz="2000" dirty="0">
                <a:latin typeface="Arial" panose="020B0604020202020204" pitchFamily="34" charset="0"/>
                <a:cs typeface="Arial" panose="020B0604020202020204" pitchFamily="34" charset="0"/>
              </a:rPr>
              <a:t>Start Menu (Windows 11)</a:t>
            </a:r>
          </a:p>
        </p:txBody>
      </p:sp>
      <p:sp>
        <p:nvSpPr>
          <p:cNvPr id="11" name="CasellaDiTesto 10">
            <a:extLst>
              <a:ext uri="{FF2B5EF4-FFF2-40B4-BE49-F238E27FC236}">
                <a16:creationId xmlns:a16="http://schemas.microsoft.com/office/drawing/2014/main" id="{F1B5FCEF-F7D0-47A2-A496-278D207AA37D}"/>
              </a:ext>
            </a:extLst>
          </p:cNvPr>
          <p:cNvSpPr txBox="1"/>
          <p:nvPr/>
        </p:nvSpPr>
        <p:spPr>
          <a:xfrm>
            <a:off x="4422413" y="926127"/>
            <a:ext cx="7597403" cy="532453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anaconda prompt is a standard windows shell ("</a:t>
            </a:r>
            <a:r>
              <a:rPr lang="en-US" sz="2000" dirty="0" err="1">
                <a:latin typeface="Arial" panose="020B0604020202020204" pitchFamily="34" charset="0"/>
                <a:cs typeface="Arial" panose="020B0604020202020204" pitchFamily="34" charset="0"/>
              </a:rPr>
              <a:t>cmd</a:t>
            </a:r>
            <a:r>
              <a:rPr lang="en-US" sz="2000" dirty="0">
                <a:latin typeface="Arial" panose="020B0604020202020204" pitchFamily="34" charset="0"/>
                <a:cs typeface="Arial" panose="020B0604020202020204" pitchFamily="34" charset="0"/>
              </a:rPr>
              <a:t> window") customized with all required anaconda paths.</a:t>
            </a:r>
          </a:p>
          <a:p>
            <a:r>
              <a:rPr lang="en-US" sz="2000" dirty="0">
                <a:latin typeface="Arial" panose="020B0604020202020204" pitchFamily="34" charset="0"/>
                <a:cs typeface="Arial" panose="020B0604020202020204" pitchFamily="34" charset="0"/>
              </a:rPr>
              <a:t>It can be used to launch anaconda ("</a:t>
            </a:r>
            <a:r>
              <a:rPr lang="en-US" sz="2000" dirty="0" err="1">
                <a:latin typeface="Arial" panose="020B0604020202020204" pitchFamily="34" charset="0"/>
                <a:cs typeface="Arial" panose="020B0604020202020204" pitchFamily="34" charset="0"/>
              </a:rPr>
              <a:t>conda</a:t>
            </a:r>
            <a:r>
              <a:rPr lang="en-US" sz="2000" dirty="0">
                <a:latin typeface="Arial" panose="020B0604020202020204" pitchFamily="34" charset="0"/>
                <a:cs typeface="Arial" panose="020B0604020202020204" pitchFamily="34" charset="0"/>
              </a:rPr>
              <a:t>") commands such:</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&gt;</a:t>
            </a:r>
            <a:r>
              <a:rPr lang="en-US" sz="2000" dirty="0" err="1">
                <a:latin typeface="Courier New" panose="02070309020205020404" pitchFamily="49" charset="0"/>
                <a:cs typeface="Courier New" panose="02070309020205020404" pitchFamily="49" charset="0"/>
              </a:rPr>
              <a:t>conda</a:t>
            </a:r>
            <a:r>
              <a:rPr lang="en-US" sz="2000" dirty="0">
                <a:latin typeface="Courier New" panose="02070309020205020404" pitchFamily="49" charset="0"/>
                <a:cs typeface="Courier New" panose="02070309020205020404" pitchFamily="49" charset="0"/>
              </a:rPr>
              <a:t> install </a:t>
            </a:r>
            <a:r>
              <a:rPr lang="en-US" sz="2000" dirty="0" err="1">
                <a:latin typeface="Courier New" panose="02070309020205020404" pitchFamily="49" charset="0"/>
                <a:cs typeface="Courier New" panose="02070309020205020404" pitchFamily="49" charset="0"/>
              </a:rPr>
              <a:t>module_name</a:t>
            </a:r>
            <a:endParaRPr lang="en-US" sz="2000" dirty="0">
              <a:latin typeface="Courier New" panose="02070309020205020404" pitchFamily="49" charset="0"/>
              <a:cs typeface="Courier New" panose="02070309020205020404" pitchFamily="49" charset="0"/>
            </a:endParaRPr>
          </a:p>
          <a:p>
            <a:endParaRPr lang="en-US" sz="2000" dirty="0">
              <a:latin typeface="Courier New" panose="02070309020205020404" pitchFamily="49" charset="0"/>
              <a:cs typeface="Courier New" panose="02070309020205020404" pitchFamily="49" charset="0"/>
            </a:endParaRPr>
          </a:p>
          <a:p>
            <a:r>
              <a:rPr lang="en-US" sz="2000" dirty="0">
                <a:latin typeface="Arial" panose="020B0604020202020204" pitchFamily="34" charset="0"/>
                <a:cs typeface="Arial" panose="020B0604020202020204" pitchFamily="34" charset="0"/>
              </a:rPr>
              <a:t>Installs "</a:t>
            </a:r>
            <a:r>
              <a:rPr lang="en-US" sz="2000" dirty="0" err="1">
                <a:latin typeface="Arial" panose="020B0604020202020204" pitchFamily="34" charset="0"/>
                <a:cs typeface="Arial" panose="020B0604020202020204" pitchFamily="34" charset="0"/>
              </a:rPr>
              <a:t>module_name</a:t>
            </a:r>
            <a:r>
              <a:rPr lang="en-US" sz="2000" dirty="0">
                <a:latin typeface="Arial" panose="020B0604020202020204" pitchFamily="34" charset="0"/>
                <a:cs typeface="Arial" panose="020B0604020202020204" pitchFamily="34" charset="0"/>
              </a:rPr>
              <a:t>" python module. Anaconda comes with a huge set of modules, but some specialized ones can be missing.</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&gt;</a:t>
            </a:r>
            <a:r>
              <a:rPr lang="en-US" sz="2000" dirty="0" err="1">
                <a:latin typeface="Courier New" panose="02070309020205020404" pitchFamily="49" charset="0"/>
                <a:cs typeface="Courier New" panose="02070309020205020404" pitchFamily="49" charset="0"/>
              </a:rPr>
              <a:t>conda</a:t>
            </a:r>
            <a:r>
              <a:rPr lang="en-US" sz="2000" dirty="0">
                <a:latin typeface="Courier New" panose="02070309020205020404" pitchFamily="49" charset="0"/>
                <a:cs typeface="Courier New" panose="02070309020205020404" pitchFamily="49" charset="0"/>
              </a:rPr>
              <a:t> list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Shows the complete list of installed modules and their version</a:t>
            </a:r>
          </a:p>
          <a:p>
            <a:r>
              <a:rPr lang="en-US" sz="2000" dirty="0">
                <a:latin typeface="Arial" panose="020B0604020202020204" pitchFamily="34" charset="0"/>
                <a:cs typeface="Arial" panose="020B0604020202020204" pitchFamily="34" charset="0"/>
              </a:rPr>
              <a:t>The Anaconda prompt can be used also to manage environments, if we want different configurations, such as having also a Python 2 environment for back-compatibility. The default environment is called "base" and is created when Anaconda is installed.    </a:t>
            </a:r>
          </a:p>
        </p:txBody>
      </p:sp>
    </p:spTree>
    <p:extLst>
      <p:ext uri="{BB962C8B-B14F-4D97-AF65-F5344CB8AC3E}">
        <p14:creationId xmlns:p14="http://schemas.microsoft.com/office/powerpoint/2010/main" val="4008634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3DC9ED-387A-49CF-964B-5953201C2A93}"/>
              </a:ext>
            </a:extLst>
          </p:cNvPr>
          <p:cNvSpPr>
            <a:spLocks noGrp="1"/>
          </p:cNvSpPr>
          <p:nvPr>
            <p:ph type="title"/>
          </p:nvPr>
        </p:nvSpPr>
        <p:spPr>
          <a:xfrm>
            <a:off x="735169" y="172374"/>
            <a:ext cx="10515600" cy="662397"/>
          </a:xfrm>
        </p:spPr>
        <p:txBody>
          <a:bodyPr/>
          <a:lstStyle/>
          <a:p>
            <a:r>
              <a:rPr lang="en-US" dirty="0"/>
              <a:t>A fast way to use Anaconda: the Idle environment</a:t>
            </a:r>
          </a:p>
        </p:txBody>
      </p:sp>
      <p:sp>
        <p:nvSpPr>
          <p:cNvPr id="3" name="Segnaposto piè di pagina 2">
            <a:extLst>
              <a:ext uri="{FF2B5EF4-FFF2-40B4-BE49-F238E27FC236}">
                <a16:creationId xmlns:a16="http://schemas.microsoft.com/office/drawing/2014/main" id="{69C4BAD9-F0DE-4B25-AA49-3C8896635697}"/>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05E96471-1DE3-4F59-BCDC-EC5A9A2D154D}"/>
              </a:ext>
            </a:extLst>
          </p:cNvPr>
          <p:cNvSpPr>
            <a:spLocks noGrp="1"/>
          </p:cNvSpPr>
          <p:nvPr>
            <p:ph type="sldNum" sz="quarter" idx="12"/>
          </p:nvPr>
        </p:nvSpPr>
        <p:spPr/>
        <p:txBody>
          <a:bodyPr/>
          <a:lstStyle/>
          <a:p>
            <a:fld id="{02055017-B6DE-4C35-A63B-40EADAC97849}" type="slidenum">
              <a:rPr lang="en-US" smtClean="0"/>
              <a:t>4</a:t>
            </a:fld>
            <a:endParaRPr lang="en-US" dirty="0"/>
          </a:p>
        </p:txBody>
      </p:sp>
      <p:sp>
        <p:nvSpPr>
          <p:cNvPr id="5" name="CasellaDiTesto 4">
            <a:extLst>
              <a:ext uri="{FF2B5EF4-FFF2-40B4-BE49-F238E27FC236}">
                <a16:creationId xmlns:a16="http://schemas.microsoft.com/office/drawing/2014/main" id="{D966DD00-8C00-4C4B-B27C-260C89EA0E92}"/>
              </a:ext>
            </a:extLst>
          </p:cNvPr>
          <p:cNvSpPr txBox="1"/>
          <p:nvPr/>
        </p:nvSpPr>
        <p:spPr>
          <a:xfrm>
            <a:off x="425002" y="834771"/>
            <a:ext cx="10684099" cy="526297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Idle is the standard editor that comes with a basic Python installation. It is less integrated than Spider, but it is much faster to start and simpler to use, especially when editing several modules at the same time. It comes also with Anaconda but needs a few operation to get it fully functional and integrated with the Anaconda modules.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There are two possible Idle windows: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Idle editor (a simple text editor with syntax coloring customized for python). A program can be directly run from the editor window.</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idle shell: it is the interactive windows where python commands can be executed. It is automatically opened when a program is executed from the Idle editor window.   </a:t>
            </a:r>
          </a:p>
        </p:txBody>
      </p:sp>
    </p:spTree>
    <p:extLst>
      <p:ext uri="{BB962C8B-B14F-4D97-AF65-F5344CB8AC3E}">
        <p14:creationId xmlns:p14="http://schemas.microsoft.com/office/powerpoint/2010/main" val="198504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FB683C-BA59-4A75-8B9F-C80632ABEAA2}"/>
              </a:ext>
            </a:extLst>
          </p:cNvPr>
          <p:cNvSpPr>
            <a:spLocks noGrp="1"/>
          </p:cNvSpPr>
          <p:nvPr>
            <p:ph type="title"/>
          </p:nvPr>
        </p:nvSpPr>
        <p:spPr>
          <a:xfrm>
            <a:off x="891198" y="202486"/>
            <a:ext cx="10515600" cy="662397"/>
          </a:xfrm>
        </p:spPr>
        <p:txBody>
          <a:bodyPr/>
          <a:lstStyle/>
          <a:p>
            <a:r>
              <a:rPr lang="en-US" dirty="0"/>
              <a:t>Example of idle windows</a:t>
            </a:r>
          </a:p>
        </p:txBody>
      </p:sp>
      <p:sp>
        <p:nvSpPr>
          <p:cNvPr id="3" name="Segnaposto piè di pagina 2">
            <a:extLst>
              <a:ext uri="{FF2B5EF4-FFF2-40B4-BE49-F238E27FC236}">
                <a16:creationId xmlns:a16="http://schemas.microsoft.com/office/drawing/2014/main" id="{97D3B930-C66C-4E01-BCD9-624D32151399}"/>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443DEACC-B959-403E-BAED-B607DB72E15B}"/>
              </a:ext>
            </a:extLst>
          </p:cNvPr>
          <p:cNvSpPr>
            <a:spLocks noGrp="1"/>
          </p:cNvSpPr>
          <p:nvPr>
            <p:ph type="sldNum" sz="quarter" idx="12"/>
          </p:nvPr>
        </p:nvSpPr>
        <p:spPr/>
        <p:txBody>
          <a:bodyPr/>
          <a:lstStyle/>
          <a:p>
            <a:fld id="{02055017-B6DE-4C35-A63B-40EADAC97849}" type="slidenum">
              <a:rPr lang="en-US" smtClean="0"/>
              <a:t>5</a:t>
            </a:fld>
            <a:endParaRPr lang="en-US" dirty="0"/>
          </a:p>
        </p:txBody>
      </p:sp>
      <p:pic>
        <p:nvPicPr>
          <p:cNvPr id="6" name="Immagine 5">
            <a:extLst>
              <a:ext uri="{FF2B5EF4-FFF2-40B4-BE49-F238E27FC236}">
                <a16:creationId xmlns:a16="http://schemas.microsoft.com/office/drawing/2014/main" id="{D99019F7-B701-42E0-A552-478B465F29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151" y="2003290"/>
            <a:ext cx="9769698" cy="4031363"/>
          </a:xfrm>
          <a:prstGeom prst="rect">
            <a:avLst/>
          </a:prstGeom>
        </p:spPr>
      </p:pic>
      <p:sp>
        <p:nvSpPr>
          <p:cNvPr id="7" name="CasellaDiTesto 6">
            <a:extLst>
              <a:ext uri="{FF2B5EF4-FFF2-40B4-BE49-F238E27FC236}">
                <a16:creationId xmlns:a16="http://schemas.microsoft.com/office/drawing/2014/main" id="{51D8B01B-663F-48B1-BDF2-5E7E30EA8520}"/>
              </a:ext>
            </a:extLst>
          </p:cNvPr>
          <p:cNvSpPr txBox="1"/>
          <p:nvPr/>
        </p:nvSpPr>
        <p:spPr>
          <a:xfrm>
            <a:off x="1211151" y="926255"/>
            <a:ext cx="4331569" cy="10156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Idle editor window. It is possible to have an arbitrary number of editor windows opened in the desktop. </a:t>
            </a:r>
          </a:p>
        </p:txBody>
      </p:sp>
      <p:sp>
        <p:nvSpPr>
          <p:cNvPr id="8" name="CasellaDiTesto 7">
            <a:extLst>
              <a:ext uri="{FF2B5EF4-FFF2-40B4-BE49-F238E27FC236}">
                <a16:creationId xmlns:a16="http://schemas.microsoft.com/office/drawing/2014/main" id="{32ED8EA8-940B-4B24-B8CE-2C55C6E9C8BB}"/>
              </a:ext>
            </a:extLst>
          </p:cNvPr>
          <p:cNvSpPr txBox="1"/>
          <p:nvPr/>
        </p:nvSpPr>
        <p:spPr>
          <a:xfrm>
            <a:off x="6148998" y="987627"/>
            <a:ext cx="5469228" cy="10156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Idle shell window opened after executing the program in the editor window. Additional commands were executed interactively  </a:t>
            </a:r>
          </a:p>
        </p:txBody>
      </p:sp>
    </p:spTree>
    <p:extLst>
      <p:ext uri="{BB962C8B-B14F-4D97-AF65-F5344CB8AC3E}">
        <p14:creationId xmlns:p14="http://schemas.microsoft.com/office/powerpoint/2010/main" val="1578356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8CEC8E-9E29-4C35-AA81-66DA20764FF5}"/>
              </a:ext>
            </a:extLst>
          </p:cNvPr>
          <p:cNvSpPr>
            <a:spLocks noGrp="1"/>
          </p:cNvSpPr>
          <p:nvPr>
            <p:ph type="title"/>
          </p:nvPr>
        </p:nvSpPr>
        <p:spPr>
          <a:xfrm>
            <a:off x="567744" y="300731"/>
            <a:ext cx="10515600" cy="662397"/>
          </a:xfrm>
        </p:spPr>
        <p:txBody>
          <a:bodyPr/>
          <a:lstStyle/>
          <a:p>
            <a:r>
              <a:rPr lang="en-US" dirty="0"/>
              <a:t>How to access the Idle editor from the Anaconda installation</a:t>
            </a:r>
          </a:p>
        </p:txBody>
      </p:sp>
      <p:sp>
        <p:nvSpPr>
          <p:cNvPr id="3" name="Segnaposto piè di pagina 2">
            <a:extLst>
              <a:ext uri="{FF2B5EF4-FFF2-40B4-BE49-F238E27FC236}">
                <a16:creationId xmlns:a16="http://schemas.microsoft.com/office/drawing/2014/main" id="{42DDF94F-845C-4F4C-A463-46F4EBA3DF91}"/>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747FB59C-DB0C-49E2-9168-42BBE37240DB}"/>
              </a:ext>
            </a:extLst>
          </p:cNvPr>
          <p:cNvSpPr>
            <a:spLocks noGrp="1"/>
          </p:cNvSpPr>
          <p:nvPr>
            <p:ph type="sldNum" sz="quarter" idx="12"/>
          </p:nvPr>
        </p:nvSpPr>
        <p:spPr/>
        <p:txBody>
          <a:bodyPr/>
          <a:lstStyle/>
          <a:p>
            <a:fld id="{02055017-B6DE-4C35-A63B-40EADAC97849}" type="slidenum">
              <a:rPr lang="en-US" smtClean="0"/>
              <a:t>6</a:t>
            </a:fld>
            <a:endParaRPr lang="en-US" dirty="0"/>
          </a:p>
        </p:txBody>
      </p:sp>
      <p:sp>
        <p:nvSpPr>
          <p:cNvPr id="5" name="CasellaDiTesto 4">
            <a:extLst>
              <a:ext uri="{FF2B5EF4-FFF2-40B4-BE49-F238E27FC236}">
                <a16:creationId xmlns:a16="http://schemas.microsoft.com/office/drawing/2014/main" id="{44306307-9DB3-4908-96EC-02581F86B2B9}"/>
              </a:ext>
            </a:extLst>
          </p:cNvPr>
          <p:cNvSpPr txBox="1"/>
          <p:nvPr/>
        </p:nvSpPr>
        <p:spPr>
          <a:xfrm>
            <a:off x="567744" y="1171977"/>
            <a:ext cx="10786055"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In a standard native python installation, Idle becomes the default editor. Generally, windows is instructed to assign any file ending with ".</a:t>
            </a:r>
            <a:r>
              <a:rPr lang="en-US" sz="2400" dirty="0" err="1">
                <a:latin typeface="Arial" panose="020B0604020202020204" pitchFamily="34" charset="0"/>
                <a:cs typeface="Arial" panose="020B0604020202020204" pitchFamily="34" charset="0"/>
              </a:rPr>
              <a:t>py</a:t>
            </a:r>
            <a:r>
              <a:rPr lang="en-US" sz="2400" dirty="0">
                <a:latin typeface="Arial" panose="020B0604020202020204" pitchFamily="34" charset="0"/>
                <a:cs typeface="Arial" panose="020B0604020202020204" pitchFamily="34" charset="0"/>
              </a:rPr>
              <a:t>" to Idle</a:t>
            </a:r>
          </a:p>
        </p:txBody>
      </p:sp>
      <p:sp>
        <p:nvSpPr>
          <p:cNvPr id="6" name="CasellaDiTesto 5">
            <a:extLst>
              <a:ext uri="{FF2B5EF4-FFF2-40B4-BE49-F238E27FC236}">
                <a16:creationId xmlns:a16="http://schemas.microsoft.com/office/drawing/2014/main" id="{A0EBE8DF-E36A-46C9-9440-5C0F485CF260}"/>
              </a:ext>
            </a:extLst>
          </p:cNvPr>
          <p:cNvSpPr txBox="1"/>
          <p:nvPr/>
        </p:nvSpPr>
        <p:spPr>
          <a:xfrm>
            <a:off x="567743" y="2155374"/>
            <a:ext cx="10786055"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This does not occur if python is installed through the Anaconda distribution. A few additional steps are required. </a:t>
            </a:r>
          </a:p>
        </p:txBody>
      </p:sp>
      <p:sp>
        <p:nvSpPr>
          <p:cNvPr id="7" name="CasellaDiTesto 6">
            <a:extLst>
              <a:ext uri="{FF2B5EF4-FFF2-40B4-BE49-F238E27FC236}">
                <a16:creationId xmlns:a16="http://schemas.microsoft.com/office/drawing/2014/main" id="{71D6B2E6-1140-4960-B488-49EB00AF7F7F}"/>
              </a:ext>
            </a:extLst>
          </p:cNvPr>
          <p:cNvSpPr txBox="1"/>
          <p:nvPr/>
        </p:nvSpPr>
        <p:spPr>
          <a:xfrm>
            <a:off x="941229" y="3217882"/>
            <a:ext cx="9001261" cy="2677656"/>
          </a:xfrm>
          <a:prstGeom prst="rect">
            <a:avLst/>
          </a:prstGeom>
          <a:noFill/>
        </p:spPr>
        <p:txBody>
          <a:bodyPr wrap="square" rtlCol="0">
            <a:spAutoFit/>
          </a:bodyPr>
          <a:lstStyle/>
          <a:p>
            <a:pPr marL="457200" indent="-457200">
              <a:buFont typeface="+mj-lt"/>
              <a:buAutoNum type="arabicPeriod"/>
            </a:pPr>
            <a:r>
              <a:rPr lang="en-US" sz="2400" dirty="0">
                <a:latin typeface="Arial" panose="020B0604020202020204" pitchFamily="34" charset="0"/>
                <a:cs typeface="Arial" panose="020B0604020202020204" pitchFamily="34" charset="0"/>
              </a:rPr>
              <a:t>Create a batch file that adds the Anaconda path to the standard windows path</a:t>
            </a:r>
          </a:p>
          <a:p>
            <a:pPr marL="457200" indent="-457200">
              <a:buFont typeface="+mj-lt"/>
              <a:buAutoNum type="arabicPeriod"/>
            </a:pPr>
            <a:r>
              <a:rPr lang="en-US" sz="2400" dirty="0">
                <a:latin typeface="Arial" panose="020B0604020202020204" pitchFamily="34" charset="0"/>
                <a:cs typeface="Arial" panose="020B0604020202020204" pitchFamily="34" charset="0"/>
              </a:rPr>
              <a:t>Insert a line that calls the Idle program. Since Idle is completely written in Python, this means invoking the python interpreter to execute the idle module. </a:t>
            </a:r>
          </a:p>
          <a:p>
            <a:pPr marL="457200" indent="-457200">
              <a:buFont typeface="+mj-lt"/>
              <a:buAutoNum type="arabicPeriod"/>
            </a:pPr>
            <a:r>
              <a:rPr lang="en-US" sz="2400" dirty="0">
                <a:latin typeface="Arial" panose="020B0604020202020204" pitchFamily="34" charset="0"/>
                <a:cs typeface="Arial" panose="020B0604020202020204" pitchFamily="34" charset="0"/>
              </a:rPr>
              <a:t>Instruct Windows to use the created batch file to open all files ending with the extension .</a:t>
            </a:r>
            <a:r>
              <a:rPr lang="en-US" sz="2400" dirty="0" err="1">
                <a:latin typeface="Arial" panose="020B0604020202020204" pitchFamily="34" charset="0"/>
                <a:cs typeface="Arial" panose="020B0604020202020204" pitchFamily="34" charset="0"/>
              </a:rPr>
              <a:t>py</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6034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1D5654-F209-4D0E-B881-2988349754C4}"/>
              </a:ext>
            </a:extLst>
          </p:cNvPr>
          <p:cNvSpPr>
            <a:spLocks noGrp="1"/>
          </p:cNvSpPr>
          <p:nvPr>
            <p:ph type="title"/>
          </p:nvPr>
        </p:nvSpPr>
        <p:spPr/>
        <p:txBody>
          <a:bodyPr/>
          <a:lstStyle/>
          <a:p>
            <a:r>
              <a:rPr lang="en-US" dirty="0"/>
              <a:t>The easiest way: download the predefined batch file and modify it</a:t>
            </a:r>
          </a:p>
        </p:txBody>
      </p:sp>
      <p:sp>
        <p:nvSpPr>
          <p:cNvPr id="3" name="Segnaposto piè di pagina 2">
            <a:extLst>
              <a:ext uri="{FF2B5EF4-FFF2-40B4-BE49-F238E27FC236}">
                <a16:creationId xmlns:a16="http://schemas.microsoft.com/office/drawing/2014/main" id="{67FA7E7C-00A5-4676-A66B-B5A83074A73B}"/>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DC98A9EE-50A7-4B8C-AD10-6CCD4407A8B5}"/>
              </a:ext>
            </a:extLst>
          </p:cNvPr>
          <p:cNvSpPr>
            <a:spLocks noGrp="1"/>
          </p:cNvSpPr>
          <p:nvPr>
            <p:ph type="sldNum" sz="quarter" idx="12"/>
          </p:nvPr>
        </p:nvSpPr>
        <p:spPr/>
        <p:txBody>
          <a:bodyPr/>
          <a:lstStyle/>
          <a:p>
            <a:fld id="{02055017-B6DE-4C35-A63B-40EADAC97849}" type="slidenum">
              <a:rPr lang="en-US" smtClean="0"/>
              <a:t>7</a:t>
            </a:fld>
            <a:endParaRPr lang="en-US" dirty="0"/>
          </a:p>
        </p:txBody>
      </p:sp>
      <p:sp>
        <p:nvSpPr>
          <p:cNvPr id="5" name="CasellaDiTesto 4">
            <a:extLst>
              <a:ext uri="{FF2B5EF4-FFF2-40B4-BE49-F238E27FC236}">
                <a16:creationId xmlns:a16="http://schemas.microsoft.com/office/drawing/2014/main" id="{8D991B23-8740-49AF-820E-9CBFBB2DA747}"/>
              </a:ext>
            </a:extLst>
          </p:cNvPr>
          <p:cNvSpPr txBox="1"/>
          <p:nvPr/>
        </p:nvSpPr>
        <p:spPr>
          <a:xfrm>
            <a:off x="419099" y="1027522"/>
            <a:ext cx="11353800"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Download the idle_py3.bat  batch file from:</a:t>
            </a:r>
          </a:p>
          <a:p>
            <a:r>
              <a:rPr lang="en-US" sz="2400" dirty="0">
                <a:latin typeface="Arial" panose="020B0604020202020204" pitchFamily="34" charset="0"/>
                <a:cs typeface="Arial" panose="020B0604020202020204" pitchFamily="34" charset="0"/>
                <a:hlinkClick r:id="rId2"/>
              </a:rPr>
              <a:t>http://docenti.ing.unipi.it/~a008309/mat_stud/Sensor_Systems/python/</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To download the file, right click on the file in the browser and choose "save link as"</a:t>
            </a:r>
          </a:p>
        </p:txBody>
      </p:sp>
      <p:sp>
        <p:nvSpPr>
          <p:cNvPr id="6" name="CasellaDiTesto 5">
            <a:extLst>
              <a:ext uri="{FF2B5EF4-FFF2-40B4-BE49-F238E27FC236}">
                <a16:creationId xmlns:a16="http://schemas.microsoft.com/office/drawing/2014/main" id="{DDA706EE-56FC-4702-9C79-34B0DD31C9EC}"/>
              </a:ext>
            </a:extLst>
          </p:cNvPr>
          <p:cNvSpPr txBox="1"/>
          <p:nvPr/>
        </p:nvSpPr>
        <p:spPr>
          <a:xfrm>
            <a:off x="419099" y="2306941"/>
            <a:ext cx="10838644" cy="227754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Important! If anaconda is really installed in your windows user home </a:t>
            </a:r>
            <a:r>
              <a:rPr lang="en-US" sz="2400" dirty="0" err="1">
                <a:latin typeface="Arial" panose="020B0604020202020204" pitchFamily="34" charset="0"/>
                <a:cs typeface="Arial" panose="020B0604020202020204" pitchFamily="34" charset="0"/>
              </a:rPr>
              <a:t>dir</a:t>
            </a:r>
            <a:r>
              <a:rPr lang="en-US" sz="2400" dirty="0">
                <a:latin typeface="Arial" panose="020B0604020202020204" pitchFamily="34" charset="0"/>
                <a:cs typeface="Arial" panose="020B0604020202020204" pitchFamily="34" charset="0"/>
              </a:rPr>
              <a:t>, the batch should work with no modifications. Just double click on in to see if the Idle shell opens correctly. </a:t>
            </a:r>
          </a:p>
          <a:p>
            <a:pPr>
              <a:spcBef>
                <a:spcPts val="1200"/>
              </a:spcBef>
            </a:pPr>
            <a:r>
              <a:rPr lang="en-US" sz="2000" dirty="0">
                <a:latin typeface="Arial" panose="020B0604020202020204" pitchFamily="34" charset="0"/>
                <a:cs typeface="Arial" panose="020B0604020202020204" pitchFamily="34" charset="0"/>
              </a:rPr>
              <a:t>Otherwise, the correct anaconda home-</a:t>
            </a:r>
            <a:r>
              <a:rPr lang="en-US" sz="2000" dirty="0" err="1">
                <a:latin typeface="Arial" panose="020B0604020202020204" pitchFamily="34" charset="0"/>
                <a:cs typeface="Arial" panose="020B0604020202020204" pitchFamily="34" charset="0"/>
              </a:rPr>
              <a:t>dir</a:t>
            </a:r>
            <a:r>
              <a:rPr lang="en-US" sz="2000" dirty="0">
                <a:latin typeface="Arial" panose="020B0604020202020204" pitchFamily="34" charset="0"/>
                <a:cs typeface="Arial" panose="020B0604020202020204" pitchFamily="34" charset="0"/>
              </a:rPr>
              <a:t> should be set. The batch file can be opened with a text editor (notepad is ok, best is notepad++).</a:t>
            </a:r>
          </a:p>
          <a:p>
            <a:r>
              <a:rPr lang="en-US" sz="2000" dirty="0">
                <a:latin typeface="Arial" panose="020B0604020202020204" pitchFamily="34" charset="0"/>
                <a:cs typeface="Arial" panose="020B0604020202020204" pitchFamily="34" charset="0"/>
              </a:rPr>
              <a:t>Locate the following instruction in the batch file:</a:t>
            </a:r>
          </a:p>
        </p:txBody>
      </p:sp>
      <p:sp>
        <p:nvSpPr>
          <p:cNvPr id="8" name="CasellaDiTesto 7">
            <a:extLst>
              <a:ext uri="{FF2B5EF4-FFF2-40B4-BE49-F238E27FC236}">
                <a16:creationId xmlns:a16="http://schemas.microsoft.com/office/drawing/2014/main" id="{733CCCA1-3980-4D18-B79F-7049F0650AAD}"/>
              </a:ext>
            </a:extLst>
          </p:cNvPr>
          <p:cNvSpPr txBox="1"/>
          <p:nvPr/>
        </p:nvSpPr>
        <p:spPr>
          <a:xfrm>
            <a:off x="419099" y="4724741"/>
            <a:ext cx="8925059" cy="461665"/>
          </a:xfrm>
          <a:prstGeom prst="rect">
            <a:avLst/>
          </a:prstGeom>
          <a:noFill/>
        </p:spPr>
        <p:txBody>
          <a:bodyPr wrap="square" rtlCol="0">
            <a:spAutoFit/>
          </a:bodyPr>
          <a:lstStyle/>
          <a:p>
            <a:r>
              <a:rPr lang="en-US" sz="2400" dirty="0">
                <a:latin typeface="Courier New" panose="02070309020205020404" pitchFamily="49" charset="0"/>
                <a:cs typeface="Courier New" panose="02070309020205020404" pitchFamily="49" charset="0"/>
              </a:rPr>
              <a:t>set </a:t>
            </a:r>
            <a:r>
              <a:rPr lang="en-US" sz="2400" dirty="0" err="1">
                <a:latin typeface="Courier New" panose="02070309020205020404" pitchFamily="49" charset="0"/>
                <a:cs typeface="Courier New" panose="02070309020205020404" pitchFamily="49" charset="0"/>
              </a:rPr>
              <a:t>ana_home</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homedrive</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homepath</a:t>
            </a:r>
            <a:r>
              <a:rPr lang="en-US" sz="2400" dirty="0">
                <a:latin typeface="Courier New" panose="02070309020205020404" pitchFamily="49" charset="0"/>
                <a:cs typeface="Courier New" panose="02070309020205020404" pitchFamily="49" charset="0"/>
              </a:rPr>
              <a:t>%\anaconda3</a:t>
            </a:r>
          </a:p>
        </p:txBody>
      </p:sp>
      <p:sp>
        <p:nvSpPr>
          <p:cNvPr id="9" name="Parentesi graffa aperta 8">
            <a:extLst>
              <a:ext uri="{FF2B5EF4-FFF2-40B4-BE49-F238E27FC236}">
                <a16:creationId xmlns:a16="http://schemas.microsoft.com/office/drawing/2014/main" id="{3DDD5E84-9F3C-455A-A13C-2E6C17051299}"/>
              </a:ext>
            </a:extLst>
          </p:cNvPr>
          <p:cNvSpPr/>
          <p:nvPr/>
        </p:nvSpPr>
        <p:spPr>
          <a:xfrm rot="16200000">
            <a:off x="3842113" y="4344427"/>
            <a:ext cx="229155" cy="1849875"/>
          </a:xfrm>
          <a:prstGeom prst="leftBrace">
            <a:avLst>
              <a:gd name="adj1" fmla="val 44911"/>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CasellaDiTesto 9">
            <a:extLst>
              <a:ext uri="{FF2B5EF4-FFF2-40B4-BE49-F238E27FC236}">
                <a16:creationId xmlns:a16="http://schemas.microsoft.com/office/drawing/2014/main" id="{19A47728-7D23-4079-BFB4-AEE62262770F}"/>
              </a:ext>
            </a:extLst>
          </p:cNvPr>
          <p:cNvSpPr txBox="1"/>
          <p:nvPr/>
        </p:nvSpPr>
        <p:spPr>
          <a:xfrm>
            <a:off x="698501" y="5333111"/>
            <a:ext cx="3911599"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This is the disk where the user directory is located (e.g. c: ) </a:t>
            </a:r>
          </a:p>
        </p:txBody>
      </p:sp>
      <p:sp>
        <p:nvSpPr>
          <p:cNvPr id="11" name="Parentesi graffa aperta 10">
            <a:extLst>
              <a:ext uri="{FF2B5EF4-FFF2-40B4-BE49-F238E27FC236}">
                <a16:creationId xmlns:a16="http://schemas.microsoft.com/office/drawing/2014/main" id="{865EDE46-B23C-4FC2-A508-4CDE84C51265}"/>
              </a:ext>
            </a:extLst>
          </p:cNvPr>
          <p:cNvSpPr/>
          <p:nvPr/>
        </p:nvSpPr>
        <p:spPr>
          <a:xfrm rot="16200000">
            <a:off x="5701321" y="4366949"/>
            <a:ext cx="216442" cy="1792117"/>
          </a:xfrm>
          <a:prstGeom prst="leftBrace">
            <a:avLst>
              <a:gd name="adj1" fmla="val 44911"/>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CasellaDiTesto 11">
            <a:extLst>
              <a:ext uri="{FF2B5EF4-FFF2-40B4-BE49-F238E27FC236}">
                <a16:creationId xmlns:a16="http://schemas.microsoft.com/office/drawing/2014/main" id="{E2459AC1-B3F0-463A-8907-5C866C64792E}"/>
              </a:ext>
            </a:extLst>
          </p:cNvPr>
          <p:cNvSpPr txBox="1"/>
          <p:nvPr/>
        </p:nvSpPr>
        <p:spPr>
          <a:xfrm>
            <a:off x="4804011" y="5332240"/>
            <a:ext cx="2419350"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This is the path of the user home </a:t>
            </a:r>
            <a:r>
              <a:rPr lang="en-US" sz="2000" dirty="0" err="1">
                <a:latin typeface="Arial" panose="020B0604020202020204" pitchFamily="34" charset="0"/>
                <a:cs typeface="Arial" panose="020B0604020202020204" pitchFamily="34" charset="0"/>
              </a:rPr>
              <a:t>dir</a:t>
            </a:r>
            <a:r>
              <a:rPr lang="en-US" sz="2000" dirty="0">
                <a:latin typeface="Arial" panose="020B0604020202020204" pitchFamily="34" charset="0"/>
                <a:cs typeface="Arial" panose="020B0604020202020204" pitchFamily="34" charset="0"/>
              </a:rPr>
              <a:t> </a:t>
            </a:r>
          </a:p>
        </p:txBody>
      </p:sp>
      <p:sp>
        <p:nvSpPr>
          <p:cNvPr id="13" name="Figura a mano libera: forma 12">
            <a:extLst>
              <a:ext uri="{FF2B5EF4-FFF2-40B4-BE49-F238E27FC236}">
                <a16:creationId xmlns:a16="http://schemas.microsoft.com/office/drawing/2014/main" id="{FB72E2BD-C9E8-4F3E-9D1B-FF86F30C11C0}"/>
              </a:ext>
            </a:extLst>
          </p:cNvPr>
          <p:cNvSpPr/>
          <p:nvPr/>
        </p:nvSpPr>
        <p:spPr>
          <a:xfrm>
            <a:off x="3962400" y="5600700"/>
            <a:ext cx="5067300" cy="520700"/>
          </a:xfrm>
          <a:custGeom>
            <a:avLst/>
            <a:gdLst>
              <a:gd name="connsiteX0" fmla="*/ 0 w 5067300"/>
              <a:gd name="connsiteY0" fmla="*/ 406400 h 520700"/>
              <a:gd name="connsiteX1" fmla="*/ 2032000 w 5067300"/>
              <a:gd name="connsiteY1" fmla="*/ 520700 h 520700"/>
              <a:gd name="connsiteX2" fmla="*/ 3365500 w 5067300"/>
              <a:gd name="connsiteY2" fmla="*/ 482600 h 520700"/>
              <a:gd name="connsiteX3" fmla="*/ 4559300 w 5067300"/>
              <a:gd name="connsiteY3" fmla="*/ 165100 h 520700"/>
              <a:gd name="connsiteX4" fmla="*/ 5067300 w 5067300"/>
              <a:gd name="connsiteY4" fmla="*/ 0 h 52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67300" h="520700">
                <a:moveTo>
                  <a:pt x="0" y="406400"/>
                </a:moveTo>
                <a:cubicBezTo>
                  <a:pt x="735541" y="457200"/>
                  <a:pt x="1471083" y="508000"/>
                  <a:pt x="2032000" y="520700"/>
                </a:cubicBezTo>
                <a:lnTo>
                  <a:pt x="3365500" y="482600"/>
                </a:lnTo>
                <a:cubicBezTo>
                  <a:pt x="3786717" y="423333"/>
                  <a:pt x="4275667" y="245533"/>
                  <a:pt x="4559300" y="165100"/>
                </a:cubicBezTo>
                <a:cubicBezTo>
                  <a:pt x="4842933" y="84667"/>
                  <a:pt x="4955116" y="42333"/>
                  <a:pt x="5067300" y="0"/>
                </a:cubicBezTo>
              </a:path>
            </a:pathLst>
          </a:custGeom>
          <a:noFill/>
          <a:ln w="34925">
            <a:solidFill>
              <a:schemeClr val="accent1">
                <a:lumMod val="75000"/>
              </a:schemeClr>
            </a:solidFill>
            <a:head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Connettore 2 14">
            <a:extLst>
              <a:ext uri="{FF2B5EF4-FFF2-40B4-BE49-F238E27FC236}">
                <a16:creationId xmlns:a16="http://schemas.microsoft.com/office/drawing/2014/main" id="{9CC88244-706F-4651-BA06-00B83B7252CF}"/>
              </a:ext>
            </a:extLst>
          </p:cNvPr>
          <p:cNvCxnSpPr/>
          <p:nvPr/>
        </p:nvCxnSpPr>
        <p:spPr>
          <a:xfrm flipH="1">
            <a:off x="7124700" y="5600700"/>
            <a:ext cx="1765300" cy="0"/>
          </a:xfrm>
          <a:prstGeom prst="straightConnector1">
            <a:avLst/>
          </a:prstGeom>
          <a:ln w="34925">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FBD279E5-E50B-4E1B-8046-A848BA14EBF0}"/>
              </a:ext>
            </a:extLst>
          </p:cNvPr>
          <p:cNvSpPr txBox="1"/>
          <p:nvPr/>
        </p:nvSpPr>
        <p:spPr>
          <a:xfrm>
            <a:off x="9029699" y="4728317"/>
            <a:ext cx="2743199"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This is the path of the user home dir.</a:t>
            </a:r>
          </a:p>
          <a:p>
            <a:r>
              <a:rPr lang="en-US" sz="2000" dirty="0">
                <a:latin typeface="Arial" panose="020B0604020202020204" pitchFamily="34" charset="0"/>
                <a:cs typeface="Arial" panose="020B0604020202020204" pitchFamily="34" charset="0"/>
              </a:rPr>
              <a:t>Replace these two with the actual path</a:t>
            </a:r>
          </a:p>
        </p:txBody>
      </p:sp>
    </p:spTree>
    <p:extLst>
      <p:ext uri="{BB962C8B-B14F-4D97-AF65-F5344CB8AC3E}">
        <p14:creationId xmlns:p14="http://schemas.microsoft.com/office/powerpoint/2010/main" val="1891776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B7B41531-4D55-41C8-83E2-B4D21C04999C}"/>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5529F818-ED7E-490B-B881-A75122599CEE}"/>
              </a:ext>
            </a:extLst>
          </p:cNvPr>
          <p:cNvSpPr>
            <a:spLocks noGrp="1"/>
          </p:cNvSpPr>
          <p:nvPr>
            <p:ph type="sldNum" sz="quarter" idx="12"/>
          </p:nvPr>
        </p:nvSpPr>
        <p:spPr/>
        <p:txBody>
          <a:bodyPr/>
          <a:lstStyle/>
          <a:p>
            <a:fld id="{02055017-B6DE-4C35-A63B-40EADAC97849}" type="slidenum">
              <a:rPr lang="en-US" smtClean="0"/>
              <a:t>8</a:t>
            </a:fld>
            <a:endParaRPr lang="en-US" dirty="0"/>
          </a:p>
        </p:txBody>
      </p:sp>
      <p:sp>
        <p:nvSpPr>
          <p:cNvPr id="5" name="CasellaDiTesto 4">
            <a:extLst>
              <a:ext uri="{FF2B5EF4-FFF2-40B4-BE49-F238E27FC236}">
                <a16:creationId xmlns:a16="http://schemas.microsoft.com/office/drawing/2014/main" id="{31736E6B-507A-4BA7-A378-8C411CC66CEA}"/>
              </a:ext>
            </a:extLst>
          </p:cNvPr>
          <p:cNvSpPr txBox="1"/>
          <p:nvPr/>
        </p:nvSpPr>
        <p:spPr>
          <a:xfrm>
            <a:off x="404254" y="428625"/>
            <a:ext cx="11662891" cy="5755422"/>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@echo off</a:t>
            </a:r>
          </a:p>
          <a:p>
            <a:r>
              <a:rPr lang="en-US" sz="1600" dirty="0">
                <a:latin typeface="Arial" panose="020B0604020202020204" pitchFamily="34" charset="0"/>
                <a:cs typeface="Arial" panose="020B0604020202020204" pitchFamily="34" charset="0"/>
              </a:rPr>
              <a:t>rem **** Check that anaconda is actually installed into the user home </a:t>
            </a:r>
            <a:r>
              <a:rPr lang="en-US" sz="1600" dirty="0" err="1">
                <a:latin typeface="Arial" panose="020B0604020202020204" pitchFamily="34" charset="0"/>
                <a:cs typeface="Arial" panose="020B0604020202020204" pitchFamily="34" charset="0"/>
              </a:rPr>
              <a:t>dir</a:t>
            </a: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rem **** and that the name of the anaconda install </a:t>
            </a:r>
            <a:r>
              <a:rPr lang="en-US" sz="1600" dirty="0" err="1">
                <a:latin typeface="Arial" panose="020B0604020202020204" pitchFamily="34" charset="0"/>
                <a:cs typeface="Arial" panose="020B0604020202020204" pitchFamily="34" charset="0"/>
              </a:rPr>
              <a:t>dir</a:t>
            </a:r>
            <a:r>
              <a:rPr lang="en-US" sz="1600" dirty="0">
                <a:latin typeface="Arial" panose="020B0604020202020204" pitchFamily="34" charset="0"/>
                <a:cs typeface="Arial" panose="020B0604020202020204" pitchFamily="34" charset="0"/>
              </a:rPr>
              <a:t> is correct</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rem **** For different environment (</a:t>
            </a:r>
            <a:r>
              <a:rPr lang="en-US" sz="1600" dirty="0" err="1">
                <a:latin typeface="Arial" panose="020B0604020202020204" pitchFamily="34" charset="0"/>
                <a:cs typeface="Arial" panose="020B0604020202020204" pitchFamily="34" charset="0"/>
              </a:rPr>
              <a:t>envs</a:t>
            </a:r>
            <a:r>
              <a:rPr lang="en-US" sz="1600" dirty="0">
                <a:latin typeface="Arial" panose="020B0604020202020204" pitchFamily="34" charset="0"/>
                <a:cs typeface="Arial" panose="020B0604020202020204" pitchFamily="34" charset="0"/>
              </a:rPr>
              <a:t>) than the default one:</a:t>
            </a:r>
          </a:p>
          <a:p>
            <a:r>
              <a:rPr lang="en-US" sz="1600" dirty="0">
                <a:latin typeface="Arial" panose="020B0604020202020204" pitchFamily="34" charset="0"/>
                <a:cs typeface="Arial" panose="020B0604020202020204" pitchFamily="34" charset="0"/>
              </a:rPr>
              <a:t>rem **** Set </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 to the home of the environment (generally located in the </a:t>
            </a:r>
            <a:r>
              <a:rPr lang="en-US" sz="1600" dirty="0" err="1">
                <a:latin typeface="Arial" panose="020B0604020202020204" pitchFamily="34" charset="0"/>
                <a:cs typeface="Arial" panose="020B0604020202020204" pitchFamily="34" charset="0"/>
              </a:rPr>
              <a:t>envs</a:t>
            </a:r>
            <a:r>
              <a:rPr lang="en-US" sz="1600" dirty="0">
                <a:latin typeface="Arial" panose="020B0604020202020204" pitchFamily="34" charset="0"/>
                <a:cs typeface="Arial" panose="020B0604020202020204" pitchFamily="34" charset="0"/>
              </a:rPr>
              <a:t> subdir)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set </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homedrive</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homepath</a:t>
            </a:r>
            <a:r>
              <a:rPr lang="en-US" sz="1600" dirty="0">
                <a:latin typeface="Arial" panose="020B0604020202020204" pitchFamily="34" charset="0"/>
                <a:cs typeface="Arial" panose="020B0604020202020204" pitchFamily="34" charset="0"/>
              </a:rPr>
              <a:t>%\anaconda3</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set </a:t>
            </a:r>
            <a:r>
              <a:rPr lang="en-US" sz="1600" dirty="0" err="1">
                <a:latin typeface="Arial" panose="020B0604020202020204" pitchFamily="34" charset="0"/>
                <a:cs typeface="Arial" panose="020B0604020202020204" pitchFamily="34" charset="0"/>
              </a:rPr>
              <a:t>idle_home</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%\Lib\</a:t>
            </a:r>
            <a:r>
              <a:rPr lang="en-US" sz="1600" dirty="0" err="1">
                <a:latin typeface="Arial" panose="020B0604020202020204" pitchFamily="34" charset="0"/>
                <a:cs typeface="Arial" panose="020B0604020202020204" pitchFamily="34" charset="0"/>
              </a:rPr>
              <a:t>idlelib</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rem **** Add required entries to the windows path</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set </a:t>
            </a:r>
            <a:r>
              <a:rPr lang="en-US" sz="1600" dirty="0" err="1">
                <a:latin typeface="Arial" panose="020B0604020202020204" pitchFamily="34" charset="0"/>
                <a:cs typeface="Arial" panose="020B0604020202020204" pitchFamily="34" charset="0"/>
              </a:rPr>
              <a:t>Ana_path</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%\Library\mingw-w64\bin;%</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%\Library\</a:t>
            </a:r>
            <a:r>
              <a:rPr lang="en-US" sz="1600" dirty="0" err="1">
                <a:latin typeface="Arial" panose="020B0604020202020204" pitchFamily="34" charset="0"/>
                <a:cs typeface="Arial" panose="020B0604020202020204" pitchFamily="34" charset="0"/>
              </a:rPr>
              <a:t>usr</a:t>
            </a:r>
            <a:r>
              <a:rPr lang="en-US" sz="1600" dirty="0">
                <a:latin typeface="Arial" panose="020B0604020202020204" pitchFamily="34" charset="0"/>
                <a:cs typeface="Arial" panose="020B0604020202020204" pitchFamily="34" charset="0"/>
              </a:rPr>
              <a:t>\bin</a:t>
            </a:r>
          </a:p>
          <a:p>
            <a:r>
              <a:rPr lang="en-US" sz="1600" dirty="0">
                <a:latin typeface="Arial" panose="020B0604020202020204" pitchFamily="34" charset="0"/>
                <a:cs typeface="Arial" panose="020B0604020202020204" pitchFamily="34" charset="0"/>
              </a:rPr>
              <a:t>set </a:t>
            </a:r>
            <a:r>
              <a:rPr lang="en-US" sz="1600" dirty="0" err="1">
                <a:latin typeface="Arial" panose="020B0604020202020204" pitchFamily="34" charset="0"/>
                <a:cs typeface="Arial" panose="020B0604020202020204" pitchFamily="34" charset="0"/>
              </a:rPr>
              <a:t>Ana_path</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Ana_path</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%\Library\bin;%</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%\Scripts;%</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%\bin;%</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condabin</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set PATH=%</a:t>
            </a:r>
            <a:r>
              <a:rPr lang="en-US" sz="1600" dirty="0" err="1">
                <a:latin typeface="Arial" panose="020B0604020202020204" pitchFamily="34" charset="0"/>
                <a:cs typeface="Arial" panose="020B0604020202020204" pitchFamily="34" charset="0"/>
              </a:rPr>
              <a:t>Ana_path</a:t>
            </a:r>
            <a:r>
              <a:rPr lang="en-US" sz="1600" dirty="0">
                <a:latin typeface="Arial" panose="020B0604020202020204" pitchFamily="34" charset="0"/>
                <a:cs typeface="Arial" panose="020B0604020202020204" pitchFamily="34" charset="0"/>
              </a:rPr>
              <a:t>%;%PATH%</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rem  you can add a path to user directories where you want to put some personal modules </a:t>
            </a:r>
          </a:p>
          <a:p>
            <a:r>
              <a:rPr lang="en-US" sz="1600" dirty="0">
                <a:latin typeface="Arial" panose="020B0604020202020204" pitchFamily="34" charset="0"/>
                <a:cs typeface="Arial" panose="020B0604020202020204" pitchFamily="34" charset="0"/>
              </a:rPr>
              <a:t>rem  that you want python to search for</a:t>
            </a:r>
          </a:p>
          <a:p>
            <a:r>
              <a:rPr lang="en-US" sz="1600" dirty="0">
                <a:latin typeface="Arial" panose="020B0604020202020204" pitchFamily="34" charset="0"/>
                <a:cs typeface="Arial" panose="020B0604020202020204" pitchFamily="34" charset="0"/>
              </a:rPr>
              <a:t>rem  just set the </a:t>
            </a:r>
            <a:r>
              <a:rPr lang="en-US" sz="1600" dirty="0" err="1">
                <a:latin typeface="Arial" panose="020B0604020202020204" pitchFamily="34" charset="0"/>
                <a:cs typeface="Arial" panose="020B0604020202020204" pitchFamily="34" charset="0"/>
              </a:rPr>
              <a:t>varieble</a:t>
            </a:r>
            <a:r>
              <a:rPr lang="en-US" sz="1600" dirty="0">
                <a:latin typeface="Arial" panose="020B0604020202020204" pitchFamily="34" charset="0"/>
                <a:cs typeface="Arial" panose="020B0604020202020204" pitchFamily="34" charset="0"/>
              </a:rPr>
              <a:t> PYTHONPATH to your custom library path</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start "IDLE" "%</a:t>
            </a:r>
            <a:r>
              <a:rPr lang="en-US" sz="1600" dirty="0" err="1">
                <a:latin typeface="Arial" panose="020B0604020202020204" pitchFamily="34" charset="0"/>
                <a:cs typeface="Arial" panose="020B0604020202020204" pitchFamily="34" charset="0"/>
              </a:rPr>
              <a:t>ana_home</a:t>
            </a:r>
            <a:r>
              <a:rPr lang="en-US" sz="1600" dirty="0">
                <a:latin typeface="Arial" panose="020B0604020202020204" pitchFamily="34" charset="0"/>
                <a:cs typeface="Arial" panose="020B0604020202020204" pitchFamily="34" charset="0"/>
              </a:rPr>
              <a:t>%\pythonw.exe" "%</a:t>
            </a:r>
            <a:r>
              <a:rPr lang="en-US" sz="1600" dirty="0" err="1">
                <a:latin typeface="Arial" panose="020B0604020202020204" pitchFamily="34" charset="0"/>
                <a:cs typeface="Arial" panose="020B0604020202020204" pitchFamily="34" charset="0"/>
              </a:rPr>
              <a:t>idle_home</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idle.pyw</a:t>
            </a:r>
            <a:r>
              <a:rPr lang="en-US" sz="1600" dirty="0">
                <a:latin typeface="Arial" panose="020B0604020202020204" pitchFamily="34" charset="0"/>
                <a:cs typeface="Arial" panose="020B0604020202020204" pitchFamily="34" charset="0"/>
              </a:rPr>
              <a:t>" %1 %2 %3 %4 %5 %6 %7 %8 </a:t>
            </a:r>
          </a:p>
        </p:txBody>
      </p:sp>
      <p:sp>
        <p:nvSpPr>
          <p:cNvPr id="8" name="CasellaDiTesto 7">
            <a:extLst>
              <a:ext uri="{FF2B5EF4-FFF2-40B4-BE49-F238E27FC236}">
                <a16:creationId xmlns:a16="http://schemas.microsoft.com/office/drawing/2014/main" id="{28DC0643-8CC0-47E7-86C9-ED2E8CCAF97D}"/>
              </a:ext>
            </a:extLst>
          </p:cNvPr>
          <p:cNvSpPr txBox="1"/>
          <p:nvPr/>
        </p:nvSpPr>
        <p:spPr>
          <a:xfrm>
            <a:off x="3352799" y="103406"/>
            <a:ext cx="576580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Complete idle_py3.bat file</a:t>
            </a:r>
          </a:p>
        </p:txBody>
      </p:sp>
      <p:sp>
        <p:nvSpPr>
          <p:cNvPr id="9" name="Freccia a sinistra 8">
            <a:extLst>
              <a:ext uri="{FF2B5EF4-FFF2-40B4-BE49-F238E27FC236}">
                <a16:creationId xmlns:a16="http://schemas.microsoft.com/office/drawing/2014/main" id="{76862423-E001-47CC-BC94-3ED8ACD84510}"/>
              </a:ext>
            </a:extLst>
          </p:cNvPr>
          <p:cNvSpPr/>
          <p:nvPr/>
        </p:nvSpPr>
        <p:spPr>
          <a:xfrm>
            <a:off x="5727700" y="2100689"/>
            <a:ext cx="736600" cy="365125"/>
          </a:xfrm>
          <a:prstGeom prst="lef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7711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627DD8-7576-40B3-9EC3-0ECB74CCE9F7}"/>
              </a:ext>
            </a:extLst>
          </p:cNvPr>
          <p:cNvSpPr>
            <a:spLocks noGrp="1"/>
          </p:cNvSpPr>
          <p:nvPr>
            <p:ph type="title"/>
          </p:nvPr>
        </p:nvSpPr>
        <p:spPr>
          <a:xfrm>
            <a:off x="685800" y="327025"/>
            <a:ext cx="10515600" cy="662397"/>
          </a:xfrm>
        </p:spPr>
        <p:txBody>
          <a:bodyPr>
            <a:normAutofit fontScale="90000"/>
          </a:bodyPr>
          <a:lstStyle/>
          <a:p>
            <a:r>
              <a:rPr lang="en-US" dirty="0"/>
              <a:t>How to instruct windows to open python (.</a:t>
            </a:r>
            <a:r>
              <a:rPr lang="en-US" dirty="0" err="1"/>
              <a:t>py</a:t>
            </a:r>
            <a:r>
              <a:rPr lang="en-US" dirty="0"/>
              <a:t>) files with the batch file</a:t>
            </a:r>
          </a:p>
        </p:txBody>
      </p:sp>
      <p:sp>
        <p:nvSpPr>
          <p:cNvPr id="3" name="Segnaposto piè di pagina 2">
            <a:extLst>
              <a:ext uri="{FF2B5EF4-FFF2-40B4-BE49-F238E27FC236}">
                <a16:creationId xmlns:a16="http://schemas.microsoft.com/office/drawing/2014/main" id="{8E986357-3B36-4A52-B5A7-ED0AA0191535}"/>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908ED7E9-1EE3-47E9-B41F-088F7C61F242}"/>
              </a:ext>
            </a:extLst>
          </p:cNvPr>
          <p:cNvSpPr>
            <a:spLocks noGrp="1"/>
          </p:cNvSpPr>
          <p:nvPr>
            <p:ph type="sldNum" sz="quarter" idx="12"/>
          </p:nvPr>
        </p:nvSpPr>
        <p:spPr/>
        <p:txBody>
          <a:bodyPr/>
          <a:lstStyle/>
          <a:p>
            <a:fld id="{02055017-B6DE-4C35-A63B-40EADAC97849}" type="slidenum">
              <a:rPr lang="en-US" smtClean="0"/>
              <a:t>9</a:t>
            </a:fld>
            <a:endParaRPr lang="en-US" dirty="0"/>
          </a:p>
        </p:txBody>
      </p:sp>
      <p:sp>
        <p:nvSpPr>
          <p:cNvPr id="5" name="CasellaDiTesto 4">
            <a:extLst>
              <a:ext uri="{FF2B5EF4-FFF2-40B4-BE49-F238E27FC236}">
                <a16:creationId xmlns:a16="http://schemas.microsoft.com/office/drawing/2014/main" id="{7457431C-748E-4474-BE27-FCC0003D136E}"/>
              </a:ext>
            </a:extLst>
          </p:cNvPr>
          <p:cNvSpPr txBox="1"/>
          <p:nvPr/>
        </p:nvSpPr>
        <p:spPr>
          <a:xfrm>
            <a:off x="685800" y="982176"/>
            <a:ext cx="10121900" cy="501675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First of all, save the idle_py3.bat file in a directory of your choice. Use a directory that you can locate easily. Prefer a directory on your local file system, not a cloud location (Dropbox, Google Drive, OneDrive ...).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Create a file with the extension ".</a:t>
            </a:r>
            <a:r>
              <a:rPr lang="en-US" sz="2000" dirty="0" err="1">
                <a:latin typeface="Arial" panose="020B0604020202020204" pitchFamily="34" charset="0"/>
                <a:cs typeface="Arial" panose="020B0604020202020204" pitchFamily="34" charset="0"/>
              </a:rPr>
              <a:t>py</a:t>
            </a:r>
            <a:r>
              <a:rPr lang="en-US" sz="2000" dirty="0">
                <a:latin typeface="Arial" panose="020B0604020202020204" pitchFamily="34" charset="0"/>
                <a:cs typeface="Arial" panose="020B0604020202020204" pitchFamily="34" charset="0"/>
              </a:rPr>
              <a:t>". You can download the scientific_imports.py from the same location than the batch file.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Go over the .</a:t>
            </a:r>
            <a:r>
              <a:rPr lang="en-US" sz="2000" dirty="0" err="1">
                <a:latin typeface="Arial" panose="020B0604020202020204" pitchFamily="34" charset="0"/>
                <a:cs typeface="Arial" panose="020B0604020202020204" pitchFamily="34" charset="0"/>
              </a:rPr>
              <a:t>py</a:t>
            </a:r>
            <a:r>
              <a:rPr lang="en-US" sz="2000" dirty="0">
                <a:latin typeface="Arial" panose="020B0604020202020204" pitchFamily="34" charset="0"/>
                <a:cs typeface="Arial" panose="020B0604020202020204" pitchFamily="34" charset="0"/>
              </a:rPr>
              <a:t> file and right-click on it to reach the "open with ..." entry. In windows 11, the menu that appears with a right-click on a file is restricted. To see the full menu, choose "Show more options" from the initial menu entries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the "open with" menu, select the option "Always use this app to open files" and then choose  "more apps" and after that  " "look for another app in the PC". This let you browse in the pc file system until you find and select the idle_py3.bat batch file.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After this, it should be possible to open python files just double-clicking on it. </a:t>
            </a:r>
          </a:p>
        </p:txBody>
      </p:sp>
    </p:spTree>
    <p:extLst>
      <p:ext uri="{BB962C8B-B14F-4D97-AF65-F5344CB8AC3E}">
        <p14:creationId xmlns:p14="http://schemas.microsoft.com/office/powerpoint/2010/main" val="23296051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66"/>
        </a:solidFill>
      </a:spPr>
      <a:bodyPr rtlCol="0" anchor="ctr"/>
      <a:lstStyle>
        <a:defPPr algn="ctr">
          <a:defRPr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1378</Words>
  <Application>Microsoft Office PowerPoint</Application>
  <PresentationFormat>Widescreen</PresentationFormat>
  <Paragraphs>110</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Calibri</vt:lpstr>
      <vt:lpstr>Courier New</vt:lpstr>
      <vt:lpstr>Wingdings</vt:lpstr>
      <vt:lpstr>Tema di Office</vt:lpstr>
      <vt:lpstr>Structure of Anaconda Installation</vt:lpstr>
      <vt:lpstr>Possible ways to use Anaconda: the Spider</vt:lpstr>
      <vt:lpstr>The "Anaconda Prompt"</vt:lpstr>
      <vt:lpstr>A fast way to use Anaconda: the Idle environment</vt:lpstr>
      <vt:lpstr>Example of idle windows</vt:lpstr>
      <vt:lpstr>How to access the Idle editor from the Anaconda installation</vt:lpstr>
      <vt:lpstr>The easiest way: download the predefined batch file and modify it</vt:lpstr>
      <vt:lpstr>Presentazione standard di PowerPoint</vt:lpstr>
      <vt:lpstr>How to instruct windows to open python (.py) files with the batch file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dc:creator>
  <cp:lastModifiedBy>Paolo Bruschi</cp:lastModifiedBy>
  <cp:revision>522</cp:revision>
  <dcterms:created xsi:type="dcterms:W3CDTF">2015-02-03T16:10:37Z</dcterms:created>
  <dcterms:modified xsi:type="dcterms:W3CDTF">2022-03-13T22:47:36Z</dcterms:modified>
</cp:coreProperties>
</file>